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355" r:id="rId2"/>
    <p:sldId id="437" r:id="rId3"/>
    <p:sldId id="431" r:id="rId4"/>
    <p:sldId id="433" r:id="rId5"/>
    <p:sldId id="434" r:id="rId6"/>
    <p:sldId id="435" r:id="rId7"/>
    <p:sldId id="409" r:id="rId8"/>
    <p:sldId id="489" r:id="rId9"/>
    <p:sldId id="439" r:id="rId10"/>
    <p:sldId id="423" r:id="rId11"/>
    <p:sldId id="436" r:id="rId12"/>
    <p:sldId id="424" r:id="rId13"/>
    <p:sldId id="440" r:id="rId14"/>
    <p:sldId id="455" r:id="rId15"/>
    <p:sldId id="468" r:id="rId16"/>
    <p:sldId id="465" r:id="rId17"/>
    <p:sldId id="466" r:id="rId18"/>
    <p:sldId id="473" r:id="rId19"/>
    <p:sldId id="474" r:id="rId20"/>
    <p:sldId id="453" r:id="rId21"/>
    <p:sldId id="476" r:id="rId22"/>
    <p:sldId id="477" r:id="rId23"/>
    <p:sldId id="454" r:id="rId24"/>
    <p:sldId id="490" r:id="rId25"/>
    <p:sldId id="491" r:id="rId26"/>
    <p:sldId id="492" r:id="rId27"/>
    <p:sldId id="493" r:id="rId28"/>
    <p:sldId id="441" r:id="rId29"/>
    <p:sldId id="442" r:id="rId30"/>
    <p:sldId id="447" r:id="rId31"/>
    <p:sldId id="448" r:id="rId32"/>
    <p:sldId id="449" r:id="rId33"/>
    <p:sldId id="450" r:id="rId34"/>
    <p:sldId id="451" r:id="rId35"/>
    <p:sldId id="452" r:id="rId36"/>
    <p:sldId id="444" r:id="rId37"/>
    <p:sldId id="446" r:id="rId38"/>
    <p:sldId id="494" r:id="rId39"/>
    <p:sldId id="495" r:id="rId40"/>
    <p:sldId id="496" r:id="rId41"/>
    <p:sldId id="497" r:id="rId42"/>
    <p:sldId id="498" r:id="rId43"/>
    <p:sldId id="499" r:id="rId44"/>
    <p:sldId id="500" r:id="rId45"/>
    <p:sldId id="501" r:id="rId46"/>
    <p:sldId id="502" r:id="rId47"/>
    <p:sldId id="503" r:id="rId48"/>
    <p:sldId id="504" r:id="rId49"/>
    <p:sldId id="505" r:id="rId50"/>
    <p:sldId id="506" r:id="rId51"/>
    <p:sldId id="507" r:id="rId52"/>
    <p:sldId id="508" r:id="rId53"/>
    <p:sldId id="509" r:id="rId54"/>
    <p:sldId id="510" r:id="rId55"/>
    <p:sldId id="511" r:id="rId56"/>
    <p:sldId id="512" r:id="rId57"/>
    <p:sldId id="513" r:id="rId58"/>
    <p:sldId id="514" r:id="rId59"/>
    <p:sldId id="515" r:id="rId60"/>
    <p:sldId id="516" r:id="rId61"/>
    <p:sldId id="517" r:id="rId62"/>
    <p:sldId id="518" r:id="rId63"/>
    <p:sldId id="519" r:id="rId64"/>
    <p:sldId id="520" r:id="rId65"/>
    <p:sldId id="521" r:id="rId66"/>
    <p:sldId id="522" r:id="rId67"/>
    <p:sldId id="523" r:id="rId68"/>
    <p:sldId id="524" r:id="rId69"/>
    <p:sldId id="525" r:id="rId70"/>
    <p:sldId id="526" r:id="rId71"/>
    <p:sldId id="445" r:id="rId72"/>
    <p:sldId id="478" r:id="rId73"/>
    <p:sldId id="479" r:id="rId74"/>
    <p:sldId id="480" r:id="rId75"/>
    <p:sldId id="481" r:id="rId76"/>
    <p:sldId id="482" r:id="rId77"/>
    <p:sldId id="483" r:id="rId78"/>
    <p:sldId id="484" r:id="rId79"/>
    <p:sldId id="485" r:id="rId80"/>
    <p:sldId id="486" r:id="rId81"/>
    <p:sldId id="488" r:id="rId82"/>
    <p:sldId id="487" r:id="rId83"/>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70C0"/>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4660"/>
  </p:normalViewPr>
  <p:slideViewPr>
    <p:cSldViewPr snapToGrid="0" snapToObjects="1">
      <p:cViewPr varScale="1">
        <p:scale>
          <a:sx n="109" d="100"/>
          <a:sy n="109" d="100"/>
        </p:scale>
        <p:origin x="660" y="114"/>
      </p:cViewPr>
      <p:guideLst>
        <p:guide orient="horz" pos="2411"/>
        <p:guide pos="557"/>
      </p:guideLst>
    </p:cSldViewPr>
  </p:slideViewPr>
  <p:notesTextViewPr>
    <p:cViewPr>
      <p:scale>
        <a:sx n="100" d="100"/>
        <a:sy n="100" d="100"/>
      </p:scale>
      <p:origin x="0" y="0"/>
    </p:cViewPr>
  </p:notesTextViewPr>
  <p:sorterViewPr>
    <p:cViewPr>
      <p:scale>
        <a:sx n="100" d="100"/>
        <a:sy n="100" d="100"/>
      </p:scale>
      <p:origin x="0" y="-20130"/>
    </p:cViewPr>
  </p:sorterViewPr>
  <p:notesViewPr>
    <p:cSldViewPr snapToGrid="0" snapToObjects="1">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Sheet1!$A$1:$A$20</c:f>
              <c:strCache>
                <c:ptCount val="20"/>
                <c:pt idx="0">
                  <c:v>SMITHSONIAN INSTITUTION (SMI)</c:v>
                </c:pt>
                <c:pt idx="1">
                  <c:v>GETTY RES INST (JPG)</c:v>
                </c:pt>
                <c:pt idx="2">
                  <c:v>METROPOLITAN MUS OF ART (MZA)</c:v>
                </c:pt>
                <c:pt idx="3">
                  <c:v>PHILADELPHIA MUS OF ART (PMN)</c:v>
                </c:pt>
                <c:pt idx="4">
                  <c:v>ART INST OF CHICAGO (BP1)</c:v>
                </c:pt>
                <c:pt idx="5">
                  <c:v>NELSON-ATKINS MUS OF ART (NLF)</c:v>
                </c:pt>
                <c:pt idx="6">
                  <c:v>NATIONAL GALLERY OF ART (NGA)</c:v>
                </c:pt>
                <c:pt idx="7">
                  <c:v>CLARK ART INST (CLART)</c:v>
                </c:pt>
                <c:pt idx="8">
                  <c:v>MUSEUM OF MODERN ART (MMX)</c:v>
                </c:pt>
                <c:pt idx="9">
                  <c:v>MUS OF FINE ARTS, HOUSTON (FNE)</c:v>
                </c:pt>
                <c:pt idx="10">
                  <c:v>SAINT LOUIS ART MUS (MSR)</c:v>
                </c:pt>
                <c:pt idx="11">
                  <c:v>CLEVELAND MUS OF ART (CMA)</c:v>
                </c:pt>
                <c:pt idx="12">
                  <c:v>FRICK MUSEUM, ART REF LIBR (FXM)</c:v>
                </c:pt>
                <c:pt idx="13">
                  <c:v>MUS OF FINE ARTS, BOSTON (BMF)</c:v>
                </c:pt>
                <c:pt idx="14">
                  <c:v>WINTERTHUR MUS (DLH)</c:v>
                </c:pt>
                <c:pt idx="15">
                  <c:v>BARD GRAD CTR (ZVP)</c:v>
                </c:pt>
                <c:pt idx="16">
                  <c:v>HUNTINGTON LIBR (HUV)</c:v>
                </c:pt>
                <c:pt idx="17">
                  <c:v>AMON CARTER MUS OF AM ART (AS0)</c:v>
                </c:pt>
                <c:pt idx="18">
                  <c:v>KIMBELL ART MUS (TXKAM)</c:v>
                </c:pt>
                <c:pt idx="19">
                  <c:v>HAGLEY MUS (DEH)</c:v>
                </c:pt>
              </c:strCache>
            </c:strRef>
          </c:cat>
          <c:val>
            <c:numRef>
              <c:f>Sheet1!$B$1:$B$20</c:f>
              <c:numCache>
                <c:formatCode>General</c:formatCode>
                <c:ptCount val="20"/>
                <c:pt idx="0">
                  <c:v>33692</c:v>
                </c:pt>
                <c:pt idx="1">
                  <c:v>23506</c:v>
                </c:pt>
                <c:pt idx="2">
                  <c:v>17366</c:v>
                </c:pt>
                <c:pt idx="3">
                  <c:v>9262</c:v>
                </c:pt>
                <c:pt idx="4">
                  <c:v>9035</c:v>
                </c:pt>
                <c:pt idx="5">
                  <c:v>7483</c:v>
                </c:pt>
                <c:pt idx="6">
                  <c:v>5889</c:v>
                </c:pt>
                <c:pt idx="7">
                  <c:v>5561</c:v>
                </c:pt>
                <c:pt idx="8">
                  <c:v>3626</c:v>
                </c:pt>
                <c:pt idx="9">
                  <c:v>3410</c:v>
                </c:pt>
                <c:pt idx="10">
                  <c:v>2745</c:v>
                </c:pt>
                <c:pt idx="11">
                  <c:v>2134</c:v>
                </c:pt>
                <c:pt idx="12">
                  <c:v>1812</c:v>
                </c:pt>
                <c:pt idx="13">
                  <c:v>1691</c:v>
                </c:pt>
                <c:pt idx="14">
                  <c:v>1508</c:v>
                </c:pt>
                <c:pt idx="15">
                  <c:v>800</c:v>
                </c:pt>
                <c:pt idx="16">
                  <c:v>776</c:v>
                </c:pt>
                <c:pt idx="17">
                  <c:v>728</c:v>
                </c:pt>
                <c:pt idx="18">
                  <c:v>672</c:v>
                </c:pt>
                <c:pt idx="19">
                  <c:v>389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Pt>
            <c:idx val="5"/>
            <c:bubble3D val="0"/>
            <c:spPr>
              <a:solidFill>
                <a:schemeClr val="accent4">
                  <a:lumMod val="60000"/>
                </a:schemeClr>
              </a:solidFill>
              <a:ln>
                <a:noFill/>
              </a:ln>
              <a:effectLst/>
            </c:spPr>
          </c:dPt>
          <c:dPt>
            <c:idx val="6"/>
            <c:bubble3D val="0"/>
            <c:spPr>
              <a:solidFill>
                <a:schemeClr val="accent6">
                  <a:lumMod val="80000"/>
                  <a:lumOff val="20000"/>
                </a:schemeClr>
              </a:solidFill>
              <a:ln>
                <a:noFill/>
              </a:ln>
              <a:effectLst/>
            </c:spPr>
          </c:dPt>
          <c:dPt>
            <c:idx val="7"/>
            <c:bubble3D val="0"/>
            <c:spPr>
              <a:solidFill>
                <a:schemeClr val="accent5">
                  <a:lumMod val="80000"/>
                  <a:lumOff val="20000"/>
                </a:schemeClr>
              </a:solidFill>
              <a:ln>
                <a:noFill/>
              </a:ln>
              <a:effectLst/>
            </c:spPr>
          </c:dPt>
          <c:dPt>
            <c:idx val="8"/>
            <c:bubble3D val="0"/>
            <c:spPr>
              <a:solidFill>
                <a:schemeClr val="accent4">
                  <a:lumMod val="80000"/>
                  <a:lumOff val="20000"/>
                </a:schemeClr>
              </a:solidFill>
              <a:ln>
                <a:noFill/>
              </a:ln>
              <a:effectLst/>
            </c:spPr>
          </c:dPt>
          <c:dPt>
            <c:idx val="9"/>
            <c:bubble3D val="0"/>
            <c:spPr>
              <a:solidFill>
                <a:schemeClr val="accent6">
                  <a:lumMod val="80000"/>
                </a:schemeClr>
              </a:solidFill>
              <a:ln>
                <a:noFill/>
              </a:ln>
              <a:effectLst/>
            </c:spPr>
          </c:dPt>
          <c:dPt>
            <c:idx val="10"/>
            <c:bubble3D val="0"/>
            <c:spPr>
              <a:solidFill>
                <a:schemeClr val="accent5">
                  <a:lumMod val="80000"/>
                </a:schemeClr>
              </a:solidFill>
              <a:ln>
                <a:noFill/>
              </a:ln>
              <a:effectLst/>
            </c:spPr>
          </c:dPt>
          <c:dPt>
            <c:idx val="11"/>
            <c:bubble3D val="0"/>
            <c:spPr>
              <a:solidFill>
                <a:schemeClr val="accent4">
                  <a:lumMod val="80000"/>
                </a:schemeClr>
              </a:solidFill>
              <a:ln>
                <a:noFill/>
              </a:ln>
              <a:effectLst/>
            </c:spPr>
          </c:dPt>
          <c:dPt>
            <c:idx val="12"/>
            <c:bubble3D val="0"/>
            <c:spPr>
              <a:solidFill>
                <a:schemeClr val="accent6">
                  <a:lumMod val="60000"/>
                  <a:lumOff val="40000"/>
                </a:schemeClr>
              </a:solidFill>
              <a:ln>
                <a:noFill/>
              </a:ln>
              <a:effectLst/>
            </c:spPr>
          </c:dPt>
          <c:dPt>
            <c:idx val="13"/>
            <c:bubble3D val="0"/>
            <c:spPr>
              <a:solidFill>
                <a:schemeClr val="accent5">
                  <a:lumMod val="60000"/>
                  <a:lumOff val="40000"/>
                </a:schemeClr>
              </a:solidFill>
              <a:ln>
                <a:noFill/>
              </a:ln>
              <a:effectLst/>
            </c:spPr>
          </c:dPt>
          <c:dPt>
            <c:idx val="14"/>
            <c:bubble3D val="0"/>
            <c:spPr>
              <a:solidFill>
                <a:schemeClr val="accent4">
                  <a:lumMod val="60000"/>
                  <a:lumOff val="40000"/>
                </a:schemeClr>
              </a:solidFill>
              <a:ln>
                <a:noFill/>
              </a:ln>
              <a:effectLst/>
            </c:spPr>
          </c:dPt>
          <c:dPt>
            <c:idx val="15"/>
            <c:bubble3D val="0"/>
            <c:spPr>
              <a:solidFill>
                <a:schemeClr val="accent6">
                  <a:lumMod val="50000"/>
                </a:schemeClr>
              </a:solidFill>
              <a:ln>
                <a:noFill/>
              </a:ln>
              <a:effectLst/>
            </c:spPr>
          </c:dPt>
          <c:dPt>
            <c:idx val="16"/>
            <c:bubble3D val="0"/>
            <c:spPr>
              <a:solidFill>
                <a:schemeClr val="accent5">
                  <a:lumMod val="50000"/>
                </a:schemeClr>
              </a:solidFill>
              <a:ln>
                <a:noFill/>
              </a:ln>
              <a:effectLst/>
            </c:spPr>
          </c:dPt>
          <c:dPt>
            <c:idx val="17"/>
            <c:bubble3D val="0"/>
            <c:spPr>
              <a:solidFill>
                <a:schemeClr val="accent4">
                  <a:lumMod val="50000"/>
                </a:schemeClr>
              </a:solidFill>
              <a:ln>
                <a:noFill/>
              </a:ln>
              <a:effectLst/>
            </c:spPr>
          </c:dPt>
          <c:dPt>
            <c:idx val="18"/>
            <c:bubble3D val="0"/>
            <c:spPr>
              <a:solidFill>
                <a:schemeClr val="accent6">
                  <a:lumMod val="70000"/>
                  <a:lumOff val="30000"/>
                </a:schemeClr>
              </a:solidFill>
              <a:ln>
                <a:noFill/>
              </a:ln>
              <a:effectLst/>
            </c:spPr>
          </c:dPt>
          <c:cat>
            <c:strRef>
              <c:f>Sheet1!$A$1:$A$19</c:f>
              <c:strCache>
                <c:ptCount val="19"/>
                <c:pt idx="0">
                  <c:v>GETTY RES INST (JPG)</c:v>
                </c:pt>
                <c:pt idx="1">
                  <c:v>SMITHSONIAN INSTITUTION (SMI)</c:v>
                </c:pt>
                <c:pt idx="2">
                  <c:v>NATIONAL GALLERY OF ART (NGA)</c:v>
                </c:pt>
                <c:pt idx="3">
                  <c:v>ART INST OF CHICAGO (BP1)</c:v>
                </c:pt>
                <c:pt idx="4">
                  <c:v>METROPOLITAN MUS OF ART (MZA)</c:v>
                </c:pt>
                <c:pt idx="5">
                  <c:v>FRICK MUSEUM, ART REF LIBR (FXM)</c:v>
                </c:pt>
                <c:pt idx="6">
                  <c:v>CLARK ART INST (CLART)</c:v>
                </c:pt>
                <c:pt idx="7">
                  <c:v>NELSON-ATKINS MUS OF ART (NLF)</c:v>
                </c:pt>
                <c:pt idx="8">
                  <c:v>MUSEUM OF MODERN ART, (MMX)</c:v>
                </c:pt>
                <c:pt idx="9">
                  <c:v>MUS OF FINE ARTS, BOSTON (BMF)</c:v>
                </c:pt>
                <c:pt idx="10">
                  <c:v>SAINT LOUIS ART MUS (MSR)</c:v>
                </c:pt>
                <c:pt idx="11">
                  <c:v>CLEVELAND MUS OF ART (CMA)</c:v>
                </c:pt>
                <c:pt idx="12">
                  <c:v>MUS OF FINE ARTS, HOUSTON (FNE)</c:v>
                </c:pt>
                <c:pt idx="13">
                  <c:v>WINTERTHUR MUS (DLH)</c:v>
                </c:pt>
                <c:pt idx="14">
                  <c:v>PHILADELPHIA MUS OF ART (PMN)</c:v>
                </c:pt>
                <c:pt idx="15">
                  <c:v>HAGLEY MUS (DEH)</c:v>
                </c:pt>
                <c:pt idx="16">
                  <c:v>AMON CARTER MUS OF AM ART (AS0)</c:v>
                </c:pt>
                <c:pt idx="17">
                  <c:v>KIMBELL ART MUS (TXKAM)</c:v>
                </c:pt>
                <c:pt idx="18">
                  <c:v>BARD GRAD CTR  (ZVP)</c:v>
                </c:pt>
              </c:strCache>
            </c:strRef>
          </c:cat>
          <c:val>
            <c:numRef>
              <c:f>Sheet1!$B$1:$B$19</c:f>
              <c:numCache>
                <c:formatCode>General</c:formatCode>
                <c:ptCount val="19"/>
                <c:pt idx="0">
                  <c:v>36482</c:v>
                </c:pt>
                <c:pt idx="1">
                  <c:v>26810</c:v>
                </c:pt>
                <c:pt idx="2">
                  <c:v>10722</c:v>
                </c:pt>
                <c:pt idx="3">
                  <c:v>10286</c:v>
                </c:pt>
                <c:pt idx="4">
                  <c:v>8818</c:v>
                </c:pt>
                <c:pt idx="5">
                  <c:v>3960</c:v>
                </c:pt>
                <c:pt idx="6">
                  <c:v>3496</c:v>
                </c:pt>
                <c:pt idx="7">
                  <c:v>3432</c:v>
                </c:pt>
                <c:pt idx="8">
                  <c:v>2892</c:v>
                </c:pt>
                <c:pt idx="9">
                  <c:v>2818</c:v>
                </c:pt>
                <c:pt idx="10">
                  <c:v>2743</c:v>
                </c:pt>
                <c:pt idx="11">
                  <c:v>2234</c:v>
                </c:pt>
                <c:pt idx="12">
                  <c:v>1809</c:v>
                </c:pt>
                <c:pt idx="13">
                  <c:v>1741</c:v>
                </c:pt>
                <c:pt idx="14">
                  <c:v>1617</c:v>
                </c:pt>
                <c:pt idx="15">
                  <c:v>1566</c:v>
                </c:pt>
                <c:pt idx="16">
                  <c:v>1144</c:v>
                </c:pt>
                <c:pt idx="17">
                  <c:v>770</c:v>
                </c:pt>
                <c:pt idx="18">
                  <c:v>627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a:t>2007-2013</a:t>
            </a:r>
          </a:p>
        </c:rich>
      </c:tx>
      <c:layout/>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Loaned</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Sheet1!$B$2:$B$9</c:f>
              <c:numCache>
                <c:formatCode>#,##0</c:formatCode>
                <c:ptCount val="8"/>
                <c:pt idx="0">
                  <c:v>10213</c:v>
                </c:pt>
                <c:pt idx="1">
                  <c:v>20352</c:v>
                </c:pt>
                <c:pt idx="2">
                  <c:v>20766</c:v>
                </c:pt>
                <c:pt idx="3">
                  <c:v>18200</c:v>
                </c:pt>
                <c:pt idx="4">
                  <c:v>17948</c:v>
                </c:pt>
                <c:pt idx="5">
                  <c:v>17899</c:v>
                </c:pt>
                <c:pt idx="6">
                  <c:v>17494</c:v>
                </c:pt>
              </c:numCache>
            </c:numRef>
          </c:val>
          <c:smooth val="0"/>
        </c:ser>
        <c:ser>
          <c:idx val="1"/>
          <c:order val="1"/>
          <c:tx>
            <c:strRef>
              <c:f>Sheet1!$C$1</c:f>
              <c:strCache>
                <c:ptCount val="1"/>
                <c:pt idx="0">
                  <c:v>Borrowed</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Sheet1!$C$2:$C$9</c:f>
              <c:numCache>
                <c:formatCode>#,##0</c:formatCode>
                <c:ptCount val="8"/>
                <c:pt idx="0">
                  <c:v>8426</c:v>
                </c:pt>
                <c:pt idx="1">
                  <c:v>17425</c:v>
                </c:pt>
                <c:pt idx="2">
                  <c:v>16662</c:v>
                </c:pt>
                <c:pt idx="3">
                  <c:v>15614</c:v>
                </c:pt>
                <c:pt idx="4">
                  <c:v>15904</c:v>
                </c:pt>
                <c:pt idx="5">
                  <c:v>15293</c:v>
                </c:pt>
                <c:pt idx="6">
                  <c:v>16724</c:v>
                </c:pt>
              </c:numCache>
            </c:numRef>
          </c:val>
          <c:smooth val="0"/>
        </c:ser>
        <c:ser>
          <c:idx val="2"/>
          <c:order val="2"/>
          <c:tx>
            <c:strRef>
              <c:f>Sheet1!$D$1</c:f>
              <c:strCache>
                <c:ptCount val="1"/>
                <c:pt idx="0">
                  <c:v>L-Loans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Sheet1!$D$2:$D$9</c:f>
              <c:numCache>
                <c:formatCode>#,##0</c:formatCode>
                <c:ptCount val="8"/>
                <c:pt idx="0">
                  <c:v>6161</c:v>
                </c:pt>
                <c:pt idx="1">
                  <c:v>11709</c:v>
                </c:pt>
                <c:pt idx="2">
                  <c:v>12308</c:v>
                </c:pt>
                <c:pt idx="3">
                  <c:v>11419</c:v>
                </c:pt>
                <c:pt idx="4">
                  <c:v>11153</c:v>
                </c:pt>
                <c:pt idx="5">
                  <c:v>11947</c:v>
                </c:pt>
                <c:pt idx="6">
                  <c:v>11325</c:v>
                </c:pt>
              </c:numCache>
            </c:numRef>
          </c:val>
          <c:smooth val="0"/>
        </c:ser>
        <c:ser>
          <c:idx val="3"/>
          <c:order val="3"/>
          <c:tx>
            <c:strRef>
              <c:f>Sheet1!$E$1</c:f>
              <c:strCache>
                <c:ptCount val="1"/>
                <c:pt idx="0">
                  <c:v>L-Copies</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Sheet1!$E$2:$E$9</c:f>
              <c:numCache>
                <c:formatCode>#,##0</c:formatCode>
                <c:ptCount val="8"/>
                <c:pt idx="0">
                  <c:v>4052</c:v>
                </c:pt>
                <c:pt idx="1">
                  <c:v>8643</c:v>
                </c:pt>
                <c:pt idx="2">
                  <c:v>8458</c:v>
                </c:pt>
                <c:pt idx="3">
                  <c:v>6782</c:v>
                </c:pt>
                <c:pt idx="4">
                  <c:v>6795</c:v>
                </c:pt>
                <c:pt idx="5">
                  <c:v>5952</c:v>
                </c:pt>
                <c:pt idx="6">
                  <c:v>6169</c:v>
                </c:pt>
              </c:numCache>
            </c:numRef>
          </c:val>
          <c:smooth val="0"/>
        </c:ser>
        <c:ser>
          <c:idx val="4"/>
          <c:order val="4"/>
          <c:tx>
            <c:strRef>
              <c:f>Sheet1!$F$1</c:f>
              <c:strCache>
                <c:ptCount val="1"/>
                <c:pt idx="0">
                  <c:v>B-Loans</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Sheet1!$F$2:$F$9</c:f>
              <c:numCache>
                <c:formatCode>#,##0</c:formatCode>
                <c:ptCount val="8"/>
                <c:pt idx="0">
                  <c:v>5420</c:v>
                </c:pt>
                <c:pt idx="1">
                  <c:v>11181</c:v>
                </c:pt>
                <c:pt idx="2">
                  <c:v>11020</c:v>
                </c:pt>
                <c:pt idx="3">
                  <c:v>10246</c:v>
                </c:pt>
                <c:pt idx="4">
                  <c:v>10593</c:v>
                </c:pt>
                <c:pt idx="5">
                  <c:v>10413</c:v>
                </c:pt>
                <c:pt idx="6">
                  <c:v>11557</c:v>
                </c:pt>
              </c:numCache>
            </c:numRef>
          </c:val>
          <c:smooth val="0"/>
        </c:ser>
        <c:ser>
          <c:idx val="5"/>
          <c:order val="5"/>
          <c:tx>
            <c:strRef>
              <c:f>Sheet1!$G$1</c:f>
              <c:strCache>
                <c:ptCount val="1"/>
                <c:pt idx="0">
                  <c:v>B-Copies</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Sheet1!$G$2:$G$9</c:f>
              <c:numCache>
                <c:formatCode>#,##0</c:formatCode>
                <c:ptCount val="8"/>
                <c:pt idx="0">
                  <c:v>3006</c:v>
                </c:pt>
                <c:pt idx="1">
                  <c:v>6244</c:v>
                </c:pt>
                <c:pt idx="2">
                  <c:v>5642</c:v>
                </c:pt>
                <c:pt idx="3">
                  <c:v>5368</c:v>
                </c:pt>
                <c:pt idx="4">
                  <c:v>5311</c:v>
                </c:pt>
                <c:pt idx="5">
                  <c:v>4880</c:v>
                </c:pt>
                <c:pt idx="6">
                  <c:v>5167</c:v>
                </c:pt>
              </c:numCache>
            </c:numRef>
          </c:val>
          <c:smooth val="0"/>
        </c:ser>
        <c:dLbls>
          <c:dLblPos val="ctr"/>
          <c:showLegendKey val="0"/>
          <c:showVal val="1"/>
          <c:showCatName val="0"/>
          <c:showSerName val="0"/>
          <c:showPercent val="0"/>
          <c:showBubbleSize val="0"/>
        </c:dLbls>
        <c:marker val="1"/>
        <c:smooth val="0"/>
        <c:axId val="309501472"/>
        <c:axId val="309501864"/>
      </c:lineChart>
      <c:catAx>
        <c:axId val="3095014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309501864"/>
        <c:crosses val="autoZero"/>
        <c:auto val="1"/>
        <c:lblAlgn val="ctr"/>
        <c:lblOffset val="100"/>
        <c:noMultiLvlLbl val="0"/>
      </c:catAx>
      <c:valAx>
        <c:axId val="309501864"/>
        <c:scaling>
          <c:orientation val="minMax"/>
        </c:scaling>
        <c:delete val="1"/>
        <c:axPos val="l"/>
        <c:numFmt formatCode="#,##0" sourceLinked="1"/>
        <c:majorTickMark val="none"/>
        <c:minorTickMark val="none"/>
        <c:tickLblPos val="nextTo"/>
        <c:crossAx val="309501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2007-2013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#,##0</c:formatCode>
                <c:ptCount val="7"/>
                <c:pt idx="0">
                  <c:v>10213</c:v>
                </c:pt>
                <c:pt idx="1">
                  <c:v>20352</c:v>
                </c:pt>
                <c:pt idx="2">
                  <c:v>20766</c:v>
                </c:pt>
                <c:pt idx="3">
                  <c:v>18200</c:v>
                </c:pt>
                <c:pt idx="4">
                  <c:v>17948</c:v>
                </c:pt>
                <c:pt idx="5">
                  <c:v>17899</c:v>
                </c:pt>
                <c:pt idx="6">
                  <c:v>17494</c:v>
                </c:pt>
              </c:numCache>
            </c:numRef>
          </c:val>
        </c:ser>
        <c:ser>
          <c:idx val="1"/>
          <c:order val="1"/>
          <c:tx>
            <c:strRef>
              <c:f>Sheet1!$C$1</c:f>
              <c:strCache>
                <c:ptCount val="1"/>
                <c:pt idx="0">
                  <c:v>Loans </c:v>
                </c:pt>
              </c:strCache>
            </c:strRef>
          </c:tx>
          <c:spPr>
            <a:solidFill>
              <a:schemeClr val="accent2"/>
            </a:solidFill>
            <a:ln>
              <a:noFill/>
            </a:ln>
            <a:effectLst/>
          </c:spPr>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#,##0</c:formatCode>
                <c:ptCount val="7"/>
                <c:pt idx="0">
                  <c:v>6161</c:v>
                </c:pt>
                <c:pt idx="1">
                  <c:v>11709</c:v>
                </c:pt>
                <c:pt idx="2">
                  <c:v>12308</c:v>
                </c:pt>
                <c:pt idx="3">
                  <c:v>11419</c:v>
                </c:pt>
                <c:pt idx="4">
                  <c:v>11153</c:v>
                </c:pt>
                <c:pt idx="5">
                  <c:v>11947</c:v>
                </c:pt>
                <c:pt idx="6">
                  <c:v>11325</c:v>
                </c:pt>
              </c:numCache>
            </c:numRef>
          </c:val>
        </c:ser>
        <c:ser>
          <c:idx val="2"/>
          <c:order val="2"/>
          <c:tx>
            <c:strRef>
              <c:f>Sheet1!$D$1</c:f>
              <c:strCache>
                <c:ptCount val="1"/>
                <c:pt idx="0">
                  <c:v>Copies</c:v>
                </c:pt>
              </c:strCache>
            </c:strRef>
          </c:tx>
          <c:spPr>
            <a:solidFill>
              <a:schemeClr val="accent3"/>
            </a:solidFill>
            <a:ln>
              <a:noFill/>
            </a:ln>
            <a:effectLst/>
          </c:spPr>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Sheet1!$D$2:$D$8</c:f>
              <c:numCache>
                <c:formatCode>#,##0</c:formatCode>
                <c:ptCount val="7"/>
                <c:pt idx="0">
                  <c:v>4052</c:v>
                </c:pt>
                <c:pt idx="1">
                  <c:v>8643</c:v>
                </c:pt>
                <c:pt idx="2">
                  <c:v>8458</c:v>
                </c:pt>
                <c:pt idx="3">
                  <c:v>6782</c:v>
                </c:pt>
                <c:pt idx="4">
                  <c:v>6795</c:v>
                </c:pt>
                <c:pt idx="5">
                  <c:v>5952</c:v>
                </c:pt>
                <c:pt idx="6">
                  <c:v>6169</c:v>
                </c:pt>
              </c:numCache>
            </c:numRef>
          </c:val>
        </c:ser>
        <c:dLbls>
          <c:showLegendKey val="0"/>
          <c:showVal val="0"/>
          <c:showCatName val="0"/>
          <c:showSerName val="0"/>
          <c:showPercent val="0"/>
          <c:showBubbleSize val="0"/>
        </c:dLbls>
        <c:gapWidth val="219"/>
        <c:overlap val="-27"/>
        <c:axId val="309502648"/>
        <c:axId val="309503040"/>
      </c:barChart>
      <c:catAx>
        <c:axId val="30950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503040"/>
        <c:crosses val="autoZero"/>
        <c:auto val="1"/>
        <c:lblAlgn val="ctr"/>
        <c:lblOffset val="100"/>
        <c:noMultiLvlLbl val="0"/>
      </c:catAx>
      <c:valAx>
        <c:axId val="309503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502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2007-2013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6"/>
            </a:solidFill>
            <a:ln>
              <a:noFill/>
            </a:ln>
            <a:effectLst/>
          </c:spPr>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#,##0</c:formatCode>
                <c:ptCount val="7"/>
                <c:pt idx="0">
                  <c:v>8426</c:v>
                </c:pt>
                <c:pt idx="1">
                  <c:v>17425</c:v>
                </c:pt>
                <c:pt idx="2">
                  <c:v>16662</c:v>
                </c:pt>
                <c:pt idx="3">
                  <c:v>15614</c:v>
                </c:pt>
                <c:pt idx="4">
                  <c:v>15904</c:v>
                </c:pt>
                <c:pt idx="5">
                  <c:v>15293</c:v>
                </c:pt>
                <c:pt idx="6">
                  <c:v>16724</c:v>
                </c:pt>
              </c:numCache>
            </c:numRef>
          </c:val>
        </c:ser>
        <c:ser>
          <c:idx val="1"/>
          <c:order val="1"/>
          <c:tx>
            <c:strRef>
              <c:f>Sheet1!$C$1</c:f>
              <c:strCache>
                <c:ptCount val="1"/>
                <c:pt idx="0">
                  <c:v>Loans </c:v>
                </c:pt>
              </c:strCache>
            </c:strRef>
          </c:tx>
          <c:spPr>
            <a:solidFill>
              <a:schemeClr val="accent5"/>
            </a:solidFill>
            <a:ln>
              <a:noFill/>
            </a:ln>
            <a:effectLst/>
          </c:spPr>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#,##0</c:formatCode>
                <c:ptCount val="7"/>
                <c:pt idx="0">
                  <c:v>5420</c:v>
                </c:pt>
                <c:pt idx="1">
                  <c:v>11181</c:v>
                </c:pt>
                <c:pt idx="2">
                  <c:v>11020</c:v>
                </c:pt>
                <c:pt idx="3">
                  <c:v>10246</c:v>
                </c:pt>
                <c:pt idx="4">
                  <c:v>10593</c:v>
                </c:pt>
                <c:pt idx="5">
                  <c:v>10413</c:v>
                </c:pt>
                <c:pt idx="6">
                  <c:v>11557</c:v>
                </c:pt>
              </c:numCache>
            </c:numRef>
          </c:val>
        </c:ser>
        <c:ser>
          <c:idx val="2"/>
          <c:order val="2"/>
          <c:tx>
            <c:strRef>
              <c:f>Sheet1!$D$1</c:f>
              <c:strCache>
                <c:ptCount val="1"/>
                <c:pt idx="0">
                  <c:v>Copies</c:v>
                </c:pt>
              </c:strCache>
            </c:strRef>
          </c:tx>
          <c:spPr>
            <a:solidFill>
              <a:schemeClr val="accent4"/>
            </a:solidFill>
            <a:ln>
              <a:noFill/>
            </a:ln>
            <a:effectLst/>
          </c:spPr>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Sheet1!$D$2:$D$8</c:f>
              <c:numCache>
                <c:formatCode>#,##0</c:formatCode>
                <c:ptCount val="7"/>
                <c:pt idx="0">
                  <c:v>3006</c:v>
                </c:pt>
                <c:pt idx="1">
                  <c:v>6244</c:v>
                </c:pt>
                <c:pt idx="2">
                  <c:v>5642</c:v>
                </c:pt>
                <c:pt idx="3">
                  <c:v>5368</c:v>
                </c:pt>
                <c:pt idx="4">
                  <c:v>5311</c:v>
                </c:pt>
                <c:pt idx="5">
                  <c:v>4880</c:v>
                </c:pt>
                <c:pt idx="6">
                  <c:v>5167</c:v>
                </c:pt>
              </c:numCache>
            </c:numRef>
          </c:val>
        </c:ser>
        <c:dLbls>
          <c:showLegendKey val="0"/>
          <c:showVal val="0"/>
          <c:showCatName val="0"/>
          <c:showSerName val="0"/>
          <c:showPercent val="0"/>
          <c:showBubbleSize val="0"/>
        </c:dLbls>
        <c:gapWidth val="219"/>
        <c:overlap val="-27"/>
        <c:axId val="309503824"/>
        <c:axId val="309504216"/>
      </c:barChart>
      <c:catAx>
        <c:axId val="30950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504216"/>
        <c:crosses val="autoZero"/>
        <c:auto val="1"/>
        <c:lblAlgn val="ctr"/>
        <c:lblOffset val="100"/>
        <c:noMultiLvlLbl val="0"/>
      </c:catAx>
      <c:valAx>
        <c:axId val="309504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503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2007-2013</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Loaned</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Sheet1!$B$2:$B$9</c:f>
              <c:numCache>
                <c:formatCode>#,##0</c:formatCode>
                <c:ptCount val="8"/>
                <c:pt idx="0">
                  <c:v>10213</c:v>
                </c:pt>
                <c:pt idx="1">
                  <c:v>20352</c:v>
                </c:pt>
                <c:pt idx="2">
                  <c:v>20766</c:v>
                </c:pt>
                <c:pt idx="3">
                  <c:v>18200</c:v>
                </c:pt>
                <c:pt idx="4">
                  <c:v>17948</c:v>
                </c:pt>
                <c:pt idx="5">
                  <c:v>17899</c:v>
                </c:pt>
                <c:pt idx="6">
                  <c:v>17494</c:v>
                </c:pt>
              </c:numCache>
            </c:numRef>
          </c:val>
          <c:smooth val="0"/>
        </c:ser>
        <c:ser>
          <c:idx val="1"/>
          <c:order val="1"/>
          <c:tx>
            <c:strRef>
              <c:f>Sheet1!$C$1</c:f>
              <c:strCache>
                <c:ptCount val="1"/>
                <c:pt idx="0">
                  <c:v>Borrowed</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Sheet1!$C$2:$C$9</c:f>
              <c:numCache>
                <c:formatCode>#,##0</c:formatCode>
                <c:ptCount val="8"/>
                <c:pt idx="0">
                  <c:v>8426</c:v>
                </c:pt>
                <c:pt idx="1">
                  <c:v>17425</c:v>
                </c:pt>
                <c:pt idx="2">
                  <c:v>16662</c:v>
                </c:pt>
                <c:pt idx="3">
                  <c:v>15614</c:v>
                </c:pt>
                <c:pt idx="4">
                  <c:v>15904</c:v>
                </c:pt>
                <c:pt idx="5">
                  <c:v>15293</c:v>
                </c:pt>
                <c:pt idx="6">
                  <c:v>16724</c:v>
                </c:pt>
              </c:numCache>
            </c:numRef>
          </c:val>
          <c:smooth val="0"/>
        </c:ser>
        <c:ser>
          <c:idx val="2"/>
          <c:order val="2"/>
          <c:tx>
            <c:strRef>
              <c:f>Sheet1!$D$1</c:f>
              <c:strCache>
                <c:ptCount val="1"/>
                <c:pt idx="0">
                  <c:v>L-SHARES</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Sheet1!$D$2:$D$9</c:f>
              <c:numCache>
                <c:formatCode>#,##0</c:formatCode>
                <c:ptCount val="8"/>
                <c:pt idx="0">
                  <c:v>4370</c:v>
                </c:pt>
                <c:pt idx="1">
                  <c:v>9271</c:v>
                </c:pt>
                <c:pt idx="2">
                  <c:v>10067</c:v>
                </c:pt>
                <c:pt idx="3">
                  <c:v>9692</c:v>
                </c:pt>
                <c:pt idx="4">
                  <c:v>9952</c:v>
                </c:pt>
                <c:pt idx="5">
                  <c:v>9966</c:v>
                </c:pt>
                <c:pt idx="6">
                  <c:v>9969</c:v>
                </c:pt>
              </c:numCache>
            </c:numRef>
          </c:val>
          <c:smooth val="0"/>
        </c:ser>
        <c:ser>
          <c:idx val="3"/>
          <c:order val="3"/>
          <c:tx>
            <c:strRef>
              <c:f>Sheet1!$E$1</c:f>
              <c:strCache>
                <c:ptCount val="1"/>
                <c:pt idx="0">
                  <c:v>B-SHARES</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Sheet1!$E$2:$E$9</c:f>
              <c:numCache>
                <c:formatCode>#,##0</c:formatCode>
                <c:ptCount val="8"/>
                <c:pt idx="0">
                  <c:v>5677</c:v>
                </c:pt>
                <c:pt idx="1">
                  <c:v>11122</c:v>
                </c:pt>
                <c:pt idx="2">
                  <c:v>11097</c:v>
                </c:pt>
                <c:pt idx="3">
                  <c:v>10331</c:v>
                </c:pt>
                <c:pt idx="4">
                  <c:v>10623</c:v>
                </c:pt>
                <c:pt idx="5">
                  <c:v>10745</c:v>
                </c:pt>
                <c:pt idx="6">
                  <c:v>12116</c:v>
                </c:pt>
              </c:numCache>
            </c:numRef>
          </c:val>
          <c:smooth val="0"/>
        </c:ser>
        <c:ser>
          <c:idx val="4"/>
          <c:order val="4"/>
          <c:tx>
            <c:strRef>
              <c:f>Sheet1!$F$1</c:f>
              <c:strCache>
                <c:ptCount val="1"/>
                <c:pt idx="0">
                  <c:v>L-Museums</c:v>
                </c:pt>
              </c:strCache>
            </c:strRef>
          </c:tx>
          <c:spPr>
            <a:ln w="31750" cap="rnd">
              <a:solidFill>
                <a:schemeClr val="accent3">
                  <a:lumMod val="60000"/>
                </a:schemeClr>
              </a:solidFill>
              <a:round/>
            </a:ln>
            <a:effectLst/>
          </c:spPr>
          <c:marker>
            <c:symbol val="circle"/>
            <c:size val="17"/>
            <c:spPr>
              <a:solidFill>
                <a:schemeClr val="accent3">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Sheet1!$F$2:$F$9</c:f>
              <c:numCache>
                <c:formatCode>#,##0</c:formatCode>
                <c:ptCount val="8"/>
                <c:pt idx="0">
                  <c:v>2413</c:v>
                </c:pt>
                <c:pt idx="1">
                  <c:v>4669</c:v>
                </c:pt>
                <c:pt idx="2">
                  <c:v>5017</c:v>
                </c:pt>
                <c:pt idx="3">
                  <c:v>4593</c:v>
                </c:pt>
                <c:pt idx="4">
                  <c:v>4899</c:v>
                </c:pt>
                <c:pt idx="5">
                  <c:v>5187</c:v>
                </c:pt>
                <c:pt idx="6">
                  <c:v>5097</c:v>
                </c:pt>
              </c:numCache>
            </c:numRef>
          </c:val>
          <c:smooth val="0"/>
        </c:ser>
        <c:ser>
          <c:idx val="5"/>
          <c:order val="5"/>
          <c:tx>
            <c:strRef>
              <c:f>Sheet1!$G$1</c:f>
              <c:strCache>
                <c:ptCount val="1"/>
                <c:pt idx="0">
                  <c:v>B-Museums</c:v>
                </c:pt>
              </c:strCache>
            </c:strRef>
          </c:tx>
          <c:spPr>
            <a:ln w="31750" cap="rnd">
              <a:solidFill>
                <a:schemeClr val="accent5">
                  <a:lumMod val="60000"/>
                </a:schemeClr>
              </a:solidFill>
              <a:round/>
            </a:ln>
            <a:effectLst/>
          </c:spPr>
          <c:marker>
            <c:symbol val="circle"/>
            <c:size val="17"/>
            <c:spPr>
              <a:solidFill>
                <a:schemeClr val="accent5">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2007</c:v>
                </c:pt>
                <c:pt idx="1">
                  <c:v>2008</c:v>
                </c:pt>
                <c:pt idx="2">
                  <c:v>2009</c:v>
                </c:pt>
                <c:pt idx="3">
                  <c:v>2010</c:v>
                </c:pt>
                <c:pt idx="4">
                  <c:v>2011</c:v>
                </c:pt>
                <c:pt idx="5" formatCode="0">
                  <c:v>2012</c:v>
                </c:pt>
                <c:pt idx="6">
                  <c:v>2013</c:v>
                </c:pt>
              </c:numCache>
            </c:numRef>
          </c:cat>
          <c:val>
            <c:numRef>
              <c:f>Sheet1!$G$2:$G$9</c:f>
              <c:numCache>
                <c:formatCode>#,##0</c:formatCode>
                <c:ptCount val="8"/>
                <c:pt idx="0">
                  <c:v>2413</c:v>
                </c:pt>
                <c:pt idx="1">
                  <c:v>4669</c:v>
                </c:pt>
                <c:pt idx="2">
                  <c:v>5017</c:v>
                </c:pt>
                <c:pt idx="3">
                  <c:v>4593</c:v>
                </c:pt>
                <c:pt idx="4">
                  <c:v>4899</c:v>
                </c:pt>
                <c:pt idx="5">
                  <c:v>5187</c:v>
                </c:pt>
                <c:pt idx="6">
                  <c:v>5084</c:v>
                </c:pt>
              </c:numCache>
            </c:numRef>
          </c:val>
          <c:smooth val="0"/>
        </c:ser>
        <c:dLbls>
          <c:dLblPos val="ctr"/>
          <c:showLegendKey val="0"/>
          <c:showVal val="1"/>
          <c:showCatName val="0"/>
          <c:showSerName val="0"/>
          <c:showPercent val="0"/>
          <c:showBubbleSize val="0"/>
        </c:dLbls>
        <c:marker val="1"/>
        <c:smooth val="0"/>
        <c:axId val="194052016"/>
        <c:axId val="194052408"/>
      </c:lineChart>
      <c:catAx>
        <c:axId val="1940520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4052408"/>
        <c:crosses val="autoZero"/>
        <c:auto val="1"/>
        <c:lblAlgn val="ctr"/>
        <c:lblOffset val="100"/>
        <c:noMultiLvlLbl val="0"/>
      </c:catAx>
      <c:valAx>
        <c:axId val="194052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9405201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By</a:t>
            </a:r>
            <a:r>
              <a:rPr lang="en-US" baseline="0" dirty="0" smtClean="0"/>
              <a:t> ranking out of 22 libraries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Books in WC</c:v>
                </c:pt>
              </c:strCache>
            </c:strRef>
          </c:tx>
          <c:spPr>
            <a:solidFill>
              <a:schemeClr val="accent1"/>
            </a:solidFill>
            <a:ln>
              <a:noFill/>
            </a:ln>
            <a:effectLst/>
          </c:spPr>
          <c:invertIfNegative val="0"/>
          <c:cat>
            <c:strRef>
              <c:f>Sheet1!$A$2:$A$5</c:f>
              <c:strCache>
                <c:ptCount val="4"/>
                <c:pt idx="0">
                  <c:v>JPG</c:v>
                </c:pt>
                <c:pt idx="1">
                  <c:v>NGA</c:v>
                </c:pt>
                <c:pt idx="2">
                  <c:v>FNE</c:v>
                </c:pt>
                <c:pt idx="3">
                  <c:v>TXKAM</c:v>
                </c:pt>
              </c:strCache>
            </c:strRef>
          </c:cat>
          <c:val>
            <c:numRef>
              <c:f>Sheet1!$B$2:$B$5</c:f>
              <c:numCache>
                <c:formatCode>General</c:formatCode>
                <c:ptCount val="4"/>
                <c:pt idx="0">
                  <c:v>1</c:v>
                </c:pt>
                <c:pt idx="1">
                  <c:v>8</c:v>
                </c:pt>
                <c:pt idx="2">
                  <c:v>19</c:v>
                </c:pt>
                <c:pt idx="3">
                  <c:v>21</c:v>
                </c:pt>
              </c:numCache>
            </c:numRef>
          </c:val>
        </c:ser>
        <c:ser>
          <c:idx val="1"/>
          <c:order val="1"/>
          <c:tx>
            <c:strRef>
              <c:f>Sheet1!$C$1</c:f>
              <c:strCache>
                <c:ptCount val="1"/>
                <c:pt idx="0">
                  <c:v>Loans-L</c:v>
                </c:pt>
              </c:strCache>
            </c:strRef>
          </c:tx>
          <c:spPr>
            <a:solidFill>
              <a:schemeClr val="accent2"/>
            </a:solidFill>
            <a:ln>
              <a:noFill/>
            </a:ln>
            <a:effectLst/>
          </c:spPr>
          <c:invertIfNegative val="0"/>
          <c:cat>
            <c:strRef>
              <c:f>Sheet1!$A$2:$A$5</c:f>
              <c:strCache>
                <c:ptCount val="4"/>
                <c:pt idx="0">
                  <c:v>JPG</c:v>
                </c:pt>
                <c:pt idx="1">
                  <c:v>NGA</c:v>
                </c:pt>
                <c:pt idx="2">
                  <c:v>FNE</c:v>
                </c:pt>
                <c:pt idx="3">
                  <c:v>TXKAM</c:v>
                </c:pt>
              </c:strCache>
            </c:strRef>
          </c:cat>
          <c:val>
            <c:numRef>
              <c:f>Sheet1!$C$2:$C$5</c:f>
              <c:numCache>
                <c:formatCode>General</c:formatCode>
                <c:ptCount val="4"/>
                <c:pt idx="0">
                  <c:v>1</c:v>
                </c:pt>
                <c:pt idx="1">
                  <c:v>4</c:v>
                </c:pt>
                <c:pt idx="2">
                  <c:v>13</c:v>
                </c:pt>
                <c:pt idx="3">
                  <c:v>17</c:v>
                </c:pt>
              </c:numCache>
            </c:numRef>
          </c:val>
        </c:ser>
        <c:ser>
          <c:idx val="2"/>
          <c:order val="2"/>
          <c:tx>
            <c:strRef>
              <c:f>Sheet1!$D$1</c:f>
              <c:strCache>
                <c:ptCount val="1"/>
                <c:pt idx="0">
                  <c:v>1-h Loans</c:v>
                </c:pt>
              </c:strCache>
            </c:strRef>
          </c:tx>
          <c:spPr>
            <a:solidFill>
              <a:schemeClr val="accent3"/>
            </a:solidFill>
            <a:ln>
              <a:noFill/>
            </a:ln>
            <a:effectLst/>
          </c:spPr>
          <c:invertIfNegative val="0"/>
          <c:cat>
            <c:strRef>
              <c:f>Sheet1!$A$2:$A$5</c:f>
              <c:strCache>
                <c:ptCount val="4"/>
                <c:pt idx="0">
                  <c:v>JPG</c:v>
                </c:pt>
                <c:pt idx="1">
                  <c:v>NGA</c:v>
                </c:pt>
                <c:pt idx="2">
                  <c:v>FNE</c:v>
                </c:pt>
                <c:pt idx="3">
                  <c:v>TXKAM</c:v>
                </c:pt>
              </c:strCache>
            </c:strRef>
          </c:cat>
          <c:val>
            <c:numRef>
              <c:f>Sheet1!$D$2:$D$5</c:f>
              <c:numCache>
                <c:formatCode>General</c:formatCode>
                <c:ptCount val="4"/>
                <c:pt idx="0">
                  <c:v>2</c:v>
                </c:pt>
                <c:pt idx="1">
                  <c:v>7</c:v>
                </c:pt>
                <c:pt idx="2">
                  <c:v>18</c:v>
                </c:pt>
                <c:pt idx="3">
                  <c:v>17</c:v>
                </c:pt>
              </c:numCache>
            </c:numRef>
          </c:val>
        </c:ser>
        <c:dLbls>
          <c:showLegendKey val="0"/>
          <c:showVal val="0"/>
          <c:showCatName val="0"/>
          <c:showSerName val="0"/>
          <c:showPercent val="0"/>
          <c:showBubbleSize val="0"/>
        </c:dLbls>
        <c:gapWidth val="219"/>
        <c:overlap val="-27"/>
        <c:axId val="194053192"/>
        <c:axId val="194053584"/>
      </c:barChart>
      <c:catAx>
        <c:axId val="19405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053584"/>
        <c:crosses val="autoZero"/>
        <c:auto val="1"/>
        <c:lblAlgn val="ctr"/>
        <c:lblOffset val="100"/>
        <c:noMultiLvlLbl val="0"/>
      </c:catAx>
      <c:valAx>
        <c:axId val="19405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05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9DEF6-3087-44AD-B76B-6746D9E47410}"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B65FFC59-52E7-4CE9-BE9B-48469BF98EFE}">
      <dgm:prSet phldrT="[Text]"/>
      <dgm:spPr/>
      <dgm:t>
        <a:bodyPr/>
        <a:lstStyle/>
        <a:p>
          <a:r>
            <a:rPr lang="en-US" dirty="0" smtClean="0"/>
            <a:t>Research Collections &amp; Support</a:t>
          </a:r>
          <a:endParaRPr lang="en-US" dirty="0"/>
        </a:p>
      </dgm:t>
    </dgm:pt>
    <dgm:pt modelId="{CCB2E6CC-2F0D-4D3F-9120-2EFAC3874F79}" type="parTrans" cxnId="{C0558BB7-108B-4CC1-965E-3F80F9EE0314}">
      <dgm:prSet/>
      <dgm:spPr/>
      <dgm:t>
        <a:bodyPr/>
        <a:lstStyle/>
        <a:p>
          <a:endParaRPr lang="en-US"/>
        </a:p>
      </dgm:t>
    </dgm:pt>
    <dgm:pt modelId="{879FEF99-84E5-4C1B-AB8C-50E67F37D87B}" type="sibTrans" cxnId="{C0558BB7-108B-4CC1-965E-3F80F9EE0314}">
      <dgm:prSet/>
      <dgm:spPr/>
      <dgm:t>
        <a:bodyPr/>
        <a:lstStyle/>
        <a:p>
          <a:endParaRPr lang="en-US"/>
        </a:p>
      </dgm:t>
    </dgm:pt>
    <dgm:pt modelId="{261767F6-E468-4F3E-8EC6-AEF40A887230}">
      <dgm:prSet phldrT="[Text]"/>
      <dgm:spPr/>
      <dgm:t>
        <a:bodyPr/>
        <a:lstStyle/>
        <a:p>
          <a:r>
            <a:rPr lang="en-US" dirty="0" smtClean="0"/>
            <a:t>Understanding the System-Wide Library</a:t>
          </a:r>
          <a:endParaRPr lang="en-US" dirty="0"/>
        </a:p>
      </dgm:t>
    </dgm:pt>
    <dgm:pt modelId="{0C3C2DBD-A631-4BEF-B817-22617DE0C428}" type="parTrans" cxnId="{DD65A940-D851-45D4-A5DC-981F14130472}">
      <dgm:prSet/>
      <dgm:spPr/>
      <dgm:t>
        <a:bodyPr/>
        <a:lstStyle/>
        <a:p>
          <a:endParaRPr lang="en-US"/>
        </a:p>
      </dgm:t>
    </dgm:pt>
    <dgm:pt modelId="{4FF1F968-B0BF-4E5D-989F-ACDE2EE9C600}" type="sibTrans" cxnId="{DD65A940-D851-45D4-A5DC-981F14130472}">
      <dgm:prSet/>
      <dgm:spPr/>
      <dgm:t>
        <a:bodyPr/>
        <a:lstStyle/>
        <a:p>
          <a:endParaRPr lang="en-US"/>
        </a:p>
      </dgm:t>
    </dgm:pt>
    <dgm:pt modelId="{89DEB871-3ADF-4677-A096-D9DB89D27735}">
      <dgm:prSet phldrT="[Text]"/>
      <dgm:spPr/>
      <dgm:t>
        <a:bodyPr/>
        <a:lstStyle/>
        <a:p>
          <a:r>
            <a:rPr lang="en-US" dirty="0" smtClean="0"/>
            <a:t>Data Science</a:t>
          </a:r>
          <a:endParaRPr lang="en-US" dirty="0"/>
        </a:p>
      </dgm:t>
    </dgm:pt>
    <dgm:pt modelId="{D5167976-6101-4C42-B956-32D2A618AAF1}" type="parTrans" cxnId="{943CEE4C-8521-4234-8BD8-152047DA0E6C}">
      <dgm:prSet/>
      <dgm:spPr/>
      <dgm:t>
        <a:bodyPr/>
        <a:lstStyle/>
        <a:p>
          <a:endParaRPr lang="en-US"/>
        </a:p>
      </dgm:t>
    </dgm:pt>
    <dgm:pt modelId="{6ED74209-08DC-4D3D-9835-D01527C1DB02}" type="sibTrans" cxnId="{943CEE4C-8521-4234-8BD8-152047DA0E6C}">
      <dgm:prSet/>
      <dgm:spPr/>
      <dgm:t>
        <a:bodyPr/>
        <a:lstStyle/>
        <a:p>
          <a:endParaRPr lang="en-US"/>
        </a:p>
      </dgm:t>
    </dgm:pt>
    <dgm:pt modelId="{8CC10068-686D-41C6-90DE-CE972DEFB631}">
      <dgm:prSet/>
      <dgm:spPr/>
      <dgm:t>
        <a:bodyPr/>
        <a:lstStyle/>
        <a:p>
          <a:r>
            <a:rPr lang="en-US" dirty="0" smtClean="0"/>
            <a:t>User Studies</a:t>
          </a:r>
          <a:endParaRPr lang="en-US" dirty="0"/>
        </a:p>
      </dgm:t>
    </dgm:pt>
    <dgm:pt modelId="{B1578AA5-09A1-4B54-9EC3-7FBEB808E1AC}" type="parTrans" cxnId="{E2FEBC90-7FFC-4D1E-A04D-AB4900D93204}">
      <dgm:prSet/>
      <dgm:spPr/>
      <dgm:t>
        <a:bodyPr/>
        <a:lstStyle/>
        <a:p>
          <a:endParaRPr lang="en-US"/>
        </a:p>
      </dgm:t>
    </dgm:pt>
    <dgm:pt modelId="{2AFE067E-DAB1-4A52-BEB4-730772E939A4}" type="sibTrans" cxnId="{E2FEBC90-7FFC-4D1E-A04D-AB4900D93204}">
      <dgm:prSet/>
      <dgm:spPr/>
      <dgm:t>
        <a:bodyPr/>
        <a:lstStyle/>
        <a:p>
          <a:endParaRPr lang="en-US"/>
        </a:p>
      </dgm:t>
    </dgm:pt>
    <dgm:pt modelId="{0AAE6F6B-7F42-456F-99E4-75DD5F788A31}">
      <dgm:prSet/>
      <dgm:spPr/>
      <dgm:t>
        <a:bodyPr/>
        <a:lstStyle/>
        <a:p>
          <a:r>
            <a:rPr lang="en-US" dirty="0" smtClean="0"/>
            <a:t>Scaling Learning</a:t>
          </a:r>
          <a:endParaRPr lang="en-US" dirty="0"/>
        </a:p>
      </dgm:t>
    </dgm:pt>
    <dgm:pt modelId="{B2C61C29-8769-4237-8140-E3B29A15AD12}" type="parTrans" cxnId="{B9185E24-EAB9-4633-B5A3-CEA0ADBCB58E}">
      <dgm:prSet/>
      <dgm:spPr/>
      <dgm:t>
        <a:bodyPr/>
        <a:lstStyle/>
        <a:p>
          <a:endParaRPr lang="en-US"/>
        </a:p>
      </dgm:t>
    </dgm:pt>
    <dgm:pt modelId="{96D87B8D-7895-4931-8761-4419615879E4}" type="sibTrans" cxnId="{B9185E24-EAB9-4633-B5A3-CEA0ADBCB58E}">
      <dgm:prSet/>
      <dgm:spPr/>
      <dgm:t>
        <a:bodyPr/>
        <a:lstStyle/>
        <a:p>
          <a:endParaRPr lang="en-US"/>
        </a:p>
      </dgm:t>
    </dgm:pt>
    <dgm:pt modelId="{8ACFF48E-F1EC-4A65-A45E-A26312805AC4}" type="pres">
      <dgm:prSet presAssocID="{C469DEF6-3087-44AD-B76B-6746D9E47410}" presName="linearFlow" presStyleCnt="0">
        <dgm:presLayoutVars>
          <dgm:dir/>
          <dgm:resizeHandles val="exact"/>
        </dgm:presLayoutVars>
      </dgm:prSet>
      <dgm:spPr/>
    </dgm:pt>
    <dgm:pt modelId="{E701EC28-C854-4EE6-ABB4-BC9C7A6D057B}" type="pres">
      <dgm:prSet presAssocID="{B65FFC59-52E7-4CE9-BE9B-48469BF98EFE}" presName="comp" presStyleCnt="0"/>
      <dgm:spPr/>
    </dgm:pt>
    <dgm:pt modelId="{D094AFD5-A7C0-479D-B817-E045654CA0E3}" type="pres">
      <dgm:prSet presAssocID="{B65FFC59-52E7-4CE9-BE9B-48469BF98EFE}" presName="rect2" presStyleLbl="node1" presStyleIdx="0" presStyleCnt="5">
        <dgm:presLayoutVars>
          <dgm:bulletEnabled val="1"/>
        </dgm:presLayoutVars>
      </dgm:prSet>
      <dgm:spPr/>
      <dgm:t>
        <a:bodyPr/>
        <a:lstStyle/>
        <a:p>
          <a:endParaRPr lang="en-US"/>
        </a:p>
      </dgm:t>
    </dgm:pt>
    <dgm:pt modelId="{4B2AFB4C-5520-431C-A161-0406E27944BE}" type="pres">
      <dgm:prSet presAssocID="{B65FFC59-52E7-4CE9-BE9B-48469BF98EFE}" presName="rect1" presStyleLbl="lnNode1" presStyleIdx="0" presStyleCnt="5"/>
      <dgm:spPr>
        <a:blipFill rotWithShape="1">
          <a:blip xmlns:r="http://schemas.openxmlformats.org/officeDocument/2006/relationships" r:embed="rId1"/>
          <a:stretch>
            <a:fillRect/>
          </a:stretch>
        </a:blipFill>
      </dgm:spPr>
    </dgm:pt>
    <dgm:pt modelId="{09F1B662-D364-4317-B9AC-2895A3EB5E10}" type="pres">
      <dgm:prSet presAssocID="{879FEF99-84E5-4C1B-AB8C-50E67F37D87B}" presName="sibTrans" presStyleCnt="0"/>
      <dgm:spPr/>
    </dgm:pt>
    <dgm:pt modelId="{DBE5AAD7-81AC-4A98-868F-7FE55B33968B}" type="pres">
      <dgm:prSet presAssocID="{261767F6-E468-4F3E-8EC6-AEF40A887230}" presName="comp" presStyleCnt="0"/>
      <dgm:spPr/>
    </dgm:pt>
    <dgm:pt modelId="{C7D5D3D1-2291-46AF-86B3-61159605A008}" type="pres">
      <dgm:prSet presAssocID="{261767F6-E468-4F3E-8EC6-AEF40A887230}" presName="rect2" presStyleLbl="node1" presStyleIdx="1" presStyleCnt="5">
        <dgm:presLayoutVars>
          <dgm:bulletEnabled val="1"/>
        </dgm:presLayoutVars>
      </dgm:prSet>
      <dgm:spPr/>
      <dgm:t>
        <a:bodyPr/>
        <a:lstStyle/>
        <a:p>
          <a:endParaRPr lang="en-US"/>
        </a:p>
      </dgm:t>
    </dgm:pt>
    <dgm:pt modelId="{1E2E6A36-B1E6-437B-ABC0-9EE97E8E07BA}" type="pres">
      <dgm:prSet presAssocID="{261767F6-E468-4F3E-8EC6-AEF40A887230}" presName="rect1" presStyleLbl="lnNode1" presStyleIdx="1" presStyleCnt="5"/>
      <dgm:spPr>
        <a:blipFill rotWithShape="1">
          <a:blip xmlns:r="http://schemas.openxmlformats.org/officeDocument/2006/relationships" r:embed="rId2"/>
          <a:stretch>
            <a:fillRect/>
          </a:stretch>
        </a:blipFill>
        <a:ln>
          <a:solidFill>
            <a:schemeClr val="bg1">
              <a:lumMod val="85000"/>
            </a:schemeClr>
          </a:solidFill>
        </a:ln>
      </dgm:spPr>
    </dgm:pt>
    <dgm:pt modelId="{78A18FC9-A7E1-4922-8A3C-352773F60C08}" type="pres">
      <dgm:prSet presAssocID="{4FF1F968-B0BF-4E5D-989F-ACDE2EE9C600}" presName="sibTrans" presStyleCnt="0"/>
      <dgm:spPr/>
    </dgm:pt>
    <dgm:pt modelId="{8AD1F20E-A9CC-47EE-90A9-CC945B076828}" type="pres">
      <dgm:prSet presAssocID="{89DEB871-3ADF-4677-A096-D9DB89D27735}" presName="comp" presStyleCnt="0"/>
      <dgm:spPr/>
    </dgm:pt>
    <dgm:pt modelId="{71A88518-D9A8-4272-8E68-A8DB9443C9DF}" type="pres">
      <dgm:prSet presAssocID="{89DEB871-3ADF-4677-A096-D9DB89D27735}" presName="rect2" presStyleLbl="node1" presStyleIdx="2" presStyleCnt="5">
        <dgm:presLayoutVars>
          <dgm:bulletEnabled val="1"/>
        </dgm:presLayoutVars>
      </dgm:prSet>
      <dgm:spPr/>
      <dgm:t>
        <a:bodyPr/>
        <a:lstStyle/>
        <a:p>
          <a:endParaRPr lang="en-US"/>
        </a:p>
      </dgm:t>
    </dgm:pt>
    <dgm:pt modelId="{5079061C-0A34-42E2-BF6C-A73ECC8477B2}" type="pres">
      <dgm:prSet presAssocID="{89DEB871-3ADF-4677-A096-D9DB89D27735}" presName="rect1" presStyleLbl="lnNode1" presStyleIdx="2" presStyleCnt="5"/>
      <dgm:spPr>
        <a:blipFill rotWithShape="1">
          <a:blip xmlns:r="http://schemas.openxmlformats.org/officeDocument/2006/relationships" r:embed="rId3"/>
          <a:stretch>
            <a:fillRect/>
          </a:stretch>
        </a:blipFill>
      </dgm:spPr>
    </dgm:pt>
    <dgm:pt modelId="{DA21912E-FBBC-4C52-9D72-DA475FC6B7F7}" type="pres">
      <dgm:prSet presAssocID="{6ED74209-08DC-4D3D-9835-D01527C1DB02}" presName="sibTrans" presStyleCnt="0"/>
      <dgm:spPr/>
    </dgm:pt>
    <dgm:pt modelId="{D1D76D0D-0139-4C33-A0C3-E25981A2E228}" type="pres">
      <dgm:prSet presAssocID="{8CC10068-686D-41C6-90DE-CE972DEFB631}" presName="comp" presStyleCnt="0"/>
      <dgm:spPr/>
    </dgm:pt>
    <dgm:pt modelId="{35ABC3EE-11A5-43F3-9F80-65C53E2FC089}" type="pres">
      <dgm:prSet presAssocID="{8CC10068-686D-41C6-90DE-CE972DEFB631}" presName="rect2" presStyleLbl="node1" presStyleIdx="3" presStyleCnt="5">
        <dgm:presLayoutVars>
          <dgm:bulletEnabled val="1"/>
        </dgm:presLayoutVars>
      </dgm:prSet>
      <dgm:spPr/>
      <dgm:t>
        <a:bodyPr/>
        <a:lstStyle/>
        <a:p>
          <a:endParaRPr lang="en-US"/>
        </a:p>
      </dgm:t>
    </dgm:pt>
    <dgm:pt modelId="{9FC2C576-A438-4FFA-8E93-ECBCE59FBE51}" type="pres">
      <dgm:prSet presAssocID="{8CC10068-686D-41C6-90DE-CE972DEFB631}" presName="rect1" presStyleLbl="lnNode1" presStyleIdx="3" presStyleCnt="5"/>
      <dgm:spPr>
        <a:blipFill rotWithShape="1">
          <a:blip xmlns:r="http://schemas.openxmlformats.org/officeDocument/2006/relationships" r:embed="rId4"/>
          <a:stretch>
            <a:fillRect/>
          </a:stretch>
        </a:blipFill>
      </dgm:spPr>
    </dgm:pt>
    <dgm:pt modelId="{19A8729A-D859-4152-9BFE-EFE2025D6EE7}" type="pres">
      <dgm:prSet presAssocID="{2AFE067E-DAB1-4A52-BEB4-730772E939A4}" presName="sibTrans" presStyleCnt="0"/>
      <dgm:spPr/>
    </dgm:pt>
    <dgm:pt modelId="{AB61D91E-A41B-4CC4-BF19-F275C06C8DAF}" type="pres">
      <dgm:prSet presAssocID="{0AAE6F6B-7F42-456F-99E4-75DD5F788A31}" presName="comp" presStyleCnt="0"/>
      <dgm:spPr/>
    </dgm:pt>
    <dgm:pt modelId="{827BFCF9-B5D8-4592-8606-5A64E8E14FDE}" type="pres">
      <dgm:prSet presAssocID="{0AAE6F6B-7F42-456F-99E4-75DD5F788A31}" presName="rect2" presStyleLbl="node1" presStyleIdx="4" presStyleCnt="5">
        <dgm:presLayoutVars>
          <dgm:bulletEnabled val="1"/>
        </dgm:presLayoutVars>
      </dgm:prSet>
      <dgm:spPr/>
      <dgm:t>
        <a:bodyPr/>
        <a:lstStyle/>
        <a:p>
          <a:endParaRPr lang="en-US"/>
        </a:p>
      </dgm:t>
    </dgm:pt>
    <dgm:pt modelId="{2D13F468-5388-4973-B924-15325AAFAE8E}" type="pres">
      <dgm:prSet presAssocID="{0AAE6F6B-7F42-456F-99E4-75DD5F788A31}" presName="rect1" presStyleLbl="lnNode1" presStyleIdx="4" presStyleCnt="5"/>
      <dgm:spPr>
        <a:blipFill rotWithShape="1">
          <a:blip xmlns:r="http://schemas.openxmlformats.org/officeDocument/2006/relationships" r:embed="rId5"/>
          <a:stretch>
            <a:fillRect/>
          </a:stretch>
        </a:blipFill>
      </dgm:spPr>
    </dgm:pt>
  </dgm:ptLst>
  <dgm:cxnLst>
    <dgm:cxn modelId="{943CEE4C-8521-4234-8BD8-152047DA0E6C}" srcId="{C469DEF6-3087-44AD-B76B-6746D9E47410}" destId="{89DEB871-3ADF-4677-A096-D9DB89D27735}" srcOrd="2" destOrd="0" parTransId="{D5167976-6101-4C42-B956-32D2A618AAF1}" sibTransId="{6ED74209-08DC-4D3D-9835-D01527C1DB02}"/>
    <dgm:cxn modelId="{DD65A940-D851-45D4-A5DC-981F14130472}" srcId="{C469DEF6-3087-44AD-B76B-6746D9E47410}" destId="{261767F6-E468-4F3E-8EC6-AEF40A887230}" srcOrd="1" destOrd="0" parTransId="{0C3C2DBD-A631-4BEF-B817-22617DE0C428}" sibTransId="{4FF1F968-B0BF-4E5D-989F-ACDE2EE9C600}"/>
    <dgm:cxn modelId="{4E82A7FD-C95E-4ABB-83E3-94CC3D395E47}" type="presOf" srcId="{0AAE6F6B-7F42-456F-99E4-75DD5F788A31}" destId="{827BFCF9-B5D8-4592-8606-5A64E8E14FDE}" srcOrd="0" destOrd="0" presId="urn:microsoft.com/office/officeart/2008/layout/AlternatingPictureBlocks"/>
    <dgm:cxn modelId="{E2FEBC90-7FFC-4D1E-A04D-AB4900D93204}" srcId="{C469DEF6-3087-44AD-B76B-6746D9E47410}" destId="{8CC10068-686D-41C6-90DE-CE972DEFB631}" srcOrd="3" destOrd="0" parTransId="{B1578AA5-09A1-4B54-9EC3-7FBEB808E1AC}" sibTransId="{2AFE067E-DAB1-4A52-BEB4-730772E939A4}"/>
    <dgm:cxn modelId="{778D7DA2-9BC7-44DE-88F7-5D78651C3177}" type="presOf" srcId="{C469DEF6-3087-44AD-B76B-6746D9E47410}" destId="{8ACFF48E-F1EC-4A65-A45E-A26312805AC4}" srcOrd="0" destOrd="0" presId="urn:microsoft.com/office/officeart/2008/layout/AlternatingPictureBlocks"/>
    <dgm:cxn modelId="{05BD64C1-7F27-4710-A277-F5878A2BCA54}" type="presOf" srcId="{89DEB871-3ADF-4677-A096-D9DB89D27735}" destId="{71A88518-D9A8-4272-8E68-A8DB9443C9DF}" srcOrd="0" destOrd="0" presId="urn:microsoft.com/office/officeart/2008/layout/AlternatingPictureBlocks"/>
    <dgm:cxn modelId="{B9185E24-EAB9-4633-B5A3-CEA0ADBCB58E}" srcId="{C469DEF6-3087-44AD-B76B-6746D9E47410}" destId="{0AAE6F6B-7F42-456F-99E4-75DD5F788A31}" srcOrd="4" destOrd="0" parTransId="{B2C61C29-8769-4237-8140-E3B29A15AD12}" sibTransId="{96D87B8D-7895-4931-8761-4419615879E4}"/>
    <dgm:cxn modelId="{444DBEC4-1755-4255-9E0E-0391A8156D17}" type="presOf" srcId="{261767F6-E468-4F3E-8EC6-AEF40A887230}" destId="{C7D5D3D1-2291-46AF-86B3-61159605A008}" srcOrd="0" destOrd="0" presId="urn:microsoft.com/office/officeart/2008/layout/AlternatingPictureBlocks"/>
    <dgm:cxn modelId="{62CC363F-9DC9-45A1-878E-4C96D8CD64EB}" type="presOf" srcId="{8CC10068-686D-41C6-90DE-CE972DEFB631}" destId="{35ABC3EE-11A5-43F3-9F80-65C53E2FC089}" srcOrd="0" destOrd="0" presId="urn:microsoft.com/office/officeart/2008/layout/AlternatingPictureBlocks"/>
    <dgm:cxn modelId="{C0558BB7-108B-4CC1-965E-3F80F9EE0314}" srcId="{C469DEF6-3087-44AD-B76B-6746D9E47410}" destId="{B65FFC59-52E7-4CE9-BE9B-48469BF98EFE}" srcOrd="0" destOrd="0" parTransId="{CCB2E6CC-2F0D-4D3F-9120-2EFAC3874F79}" sibTransId="{879FEF99-84E5-4C1B-AB8C-50E67F37D87B}"/>
    <dgm:cxn modelId="{F4AFCD1A-6609-47E7-A998-0C18FE54A7AF}" type="presOf" srcId="{B65FFC59-52E7-4CE9-BE9B-48469BF98EFE}" destId="{D094AFD5-A7C0-479D-B817-E045654CA0E3}" srcOrd="0" destOrd="0" presId="urn:microsoft.com/office/officeart/2008/layout/AlternatingPictureBlocks"/>
    <dgm:cxn modelId="{21273CF1-B9B6-4DD9-9622-4F1B4BDFCADC}" type="presParOf" srcId="{8ACFF48E-F1EC-4A65-A45E-A26312805AC4}" destId="{E701EC28-C854-4EE6-ABB4-BC9C7A6D057B}" srcOrd="0" destOrd="0" presId="urn:microsoft.com/office/officeart/2008/layout/AlternatingPictureBlocks"/>
    <dgm:cxn modelId="{27D13C49-0B5A-4889-BC79-E591ACB17D50}" type="presParOf" srcId="{E701EC28-C854-4EE6-ABB4-BC9C7A6D057B}" destId="{D094AFD5-A7C0-479D-B817-E045654CA0E3}" srcOrd="0" destOrd="0" presId="urn:microsoft.com/office/officeart/2008/layout/AlternatingPictureBlocks"/>
    <dgm:cxn modelId="{4434B93C-A75E-442A-9243-B00C18F74C92}" type="presParOf" srcId="{E701EC28-C854-4EE6-ABB4-BC9C7A6D057B}" destId="{4B2AFB4C-5520-431C-A161-0406E27944BE}" srcOrd="1" destOrd="0" presId="urn:microsoft.com/office/officeart/2008/layout/AlternatingPictureBlocks"/>
    <dgm:cxn modelId="{AD7E7BCC-4475-45B2-995F-363EC28ABF72}" type="presParOf" srcId="{8ACFF48E-F1EC-4A65-A45E-A26312805AC4}" destId="{09F1B662-D364-4317-B9AC-2895A3EB5E10}" srcOrd="1" destOrd="0" presId="urn:microsoft.com/office/officeart/2008/layout/AlternatingPictureBlocks"/>
    <dgm:cxn modelId="{744AAD7B-BAB8-43E6-9F81-8B5950B22E9F}" type="presParOf" srcId="{8ACFF48E-F1EC-4A65-A45E-A26312805AC4}" destId="{DBE5AAD7-81AC-4A98-868F-7FE55B33968B}" srcOrd="2" destOrd="0" presId="urn:microsoft.com/office/officeart/2008/layout/AlternatingPictureBlocks"/>
    <dgm:cxn modelId="{5206DC22-0D0F-4477-A6F5-486C99D42BC3}" type="presParOf" srcId="{DBE5AAD7-81AC-4A98-868F-7FE55B33968B}" destId="{C7D5D3D1-2291-46AF-86B3-61159605A008}" srcOrd="0" destOrd="0" presId="urn:microsoft.com/office/officeart/2008/layout/AlternatingPictureBlocks"/>
    <dgm:cxn modelId="{FE1DD9F7-4FDE-4E57-AAA4-11AA7D2542D4}" type="presParOf" srcId="{DBE5AAD7-81AC-4A98-868F-7FE55B33968B}" destId="{1E2E6A36-B1E6-437B-ABC0-9EE97E8E07BA}" srcOrd="1" destOrd="0" presId="urn:microsoft.com/office/officeart/2008/layout/AlternatingPictureBlocks"/>
    <dgm:cxn modelId="{ABF29ECF-85EB-4D06-9E92-B32E973B0858}" type="presParOf" srcId="{8ACFF48E-F1EC-4A65-A45E-A26312805AC4}" destId="{78A18FC9-A7E1-4922-8A3C-352773F60C08}" srcOrd="3" destOrd="0" presId="urn:microsoft.com/office/officeart/2008/layout/AlternatingPictureBlocks"/>
    <dgm:cxn modelId="{B2FB7ACD-D938-4DE6-A181-BA23CE861287}" type="presParOf" srcId="{8ACFF48E-F1EC-4A65-A45E-A26312805AC4}" destId="{8AD1F20E-A9CC-47EE-90A9-CC945B076828}" srcOrd="4" destOrd="0" presId="urn:microsoft.com/office/officeart/2008/layout/AlternatingPictureBlocks"/>
    <dgm:cxn modelId="{F3D2D8E3-DBE9-4057-B847-72BD5AA1B7D0}" type="presParOf" srcId="{8AD1F20E-A9CC-47EE-90A9-CC945B076828}" destId="{71A88518-D9A8-4272-8E68-A8DB9443C9DF}" srcOrd="0" destOrd="0" presId="urn:microsoft.com/office/officeart/2008/layout/AlternatingPictureBlocks"/>
    <dgm:cxn modelId="{E9E97EF8-DDF6-41F8-A801-66CD9C3A1453}" type="presParOf" srcId="{8AD1F20E-A9CC-47EE-90A9-CC945B076828}" destId="{5079061C-0A34-42E2-BF6C-A73ECC8477B2}" srcOrd="1" destOrd="0" presId="urn:microsoft.com/office/officeart/2008/layout/AlternatingPictureBlocks"/>
    <dgm:cxn modelId="{08BE2446-7864-4CF7-A787-EE13DA869436}" type="presParOf" srcId="{8ACFF48E-F1EC-4A65-A45E-A26312805AC4}" destId="{DA21912E-FBBC-4C52-9D72-DA475FC6B7F7}" srcOrd="5" destOrd="0" presId="urn:microsoft.com/office/officeart/2008/layout/AlternatingPictureBlocks"/>
    <dgm:cxn modelId="{2C318B48-4D36-4CF5-9AFF-BD1F0F209E7F}" type="presParOf" srcId="{8ACFF48E-F1EC-4A65-A45E-A26312805AC4}" destId="{D1D76D0D-0139-4C33-A0C3-E25981A2E228}" srcOrd="6" destOrd="0" presId="urn:microsoft.com/office/officeart/2008/layout/AlternatingPictureBlocks"/>
    <dgm:cxn modelId="{846481CB-5411-4C17-9B51-AE6B3E2A3800}" type="presParOf" srcId="{D1D76D0D-0139-4C33-A0C3-E25981A2E228}" destId="{35ABC3EE-11A5-43F3-9F80-65C53E2FC089}" srcOrd="0" destOrd="0" presId="urn:microsoft.com/office/officeart/2008/layout/AlternatingPictureBlocks"/>
    <dgm:cxn modelId="{376A6CCD-3E21-4A85-B5DA-B5E84DEAFA03}" type="presParOf" srcId="{D1D76D0D-0139-4C33-A0C3-E25981A2E228}" destId="{9FC2C576-A438-4FFA-8E93-ECBCE59FBE51}" srcOrd="1" destOrd="0" presId="urn:microsoft.com/office/officeart/2008/layout/AlternatingPictureBlocks"/>
    <dgm:cxn modelId="{34BB0F99-E36D-44A3-83C7-D9632686219D}" type="presParOf" srcId="{8ACFF48E-F1EC-4A65-A45E-A26312805AC4}" destId="{19A8729A-D859-4152-9BFE-EFE2025D6EE7}" srcOrd="7" destOrd="0" presId="urn:microsoft.com/office/officeart/2008/layout/AlternatingPictureBlocks"/>
    <dgm:cxn modelId="{2E17BEBD-0819-443B-BFCF-F8CD523DC289}" type="presParOf" srcId="{8ACFF48E-F1EC-4A65-A45E-A26312805AC4}" destId="{AB61D91E-A41B-4CC4-BF19-F275C06C8DAF}" srcOrd="8" destOrd="0" presId="urn:microsoft.com/office/officeart/2008/layout/AlternatingPictureBlocks"/>
    <dgm:cxn modelId="{031816A5-751A-42BF-825F-2C737F60ACA2}" type="presParOf" srcId="{AB61D91E-A41B-4CC4-BF19-F275C06C8DAF}" destId="{827BFCF9-B5D8-4592-8606-5A64E8E14FDE}" srcOrd="0" destOrd="0" presId="urn:microsoft.com/office/officeart/2008/layout/AlternatingPictureBlocks"/>
    <dgm:cxn modelId="{3C67D7A4-191A-49C4-B2D0-405EC937D192}" type="presParOf" srcId="{AB61D91E-A41B-4CC4-BF19-F275C06C8DAF}" destId="{2D13F468-5388-4973-B924-15325AAFAE8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4AFD5-A7C0-479D-B817-E045654CA0E3}">
      <dsp:nvSpPr>
        <dsp:cNvPr id="0" name=""/>
        <dsp:cNvSpPr/>
      </dsp:nvSpPr>
      <dsp:spPr>
        <a:xfrm>
          <a:off x="1252289" y="662"/>
          <a:ext cx="1742905" cy="788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Research Collections &amp; Support</a:t>
          </a:r>
          <a:endParaRPr lang="en-US" sz="1600" kern="1200" dirty="0"/>
        </a:p>
      </dsp:txBody>
      <dsp:txXfrm>
        <a:off x="1252289" y="662"/>
        <a:ext cx="1742905" cy="788288"/>
      </dsp:txXfrm>
    </dsp:sp>
    <dsp:sp modelId="{4B2AFB4C-5520-431C-A161-0406E27944BE}">
      <dsp:nvSpPr>
        <dsp:cNvPr id="0" name=""/>
        <dsp:cNvSpPr/>
      </dsp:nvSpPr>
      <dsp:spPr>
        <a:xfrm>
          <a:off x="393843" y="662"/>
          <a:ext cx="780405" cy="78828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5D3D1-2291-46AF-86B3-61159605A008}">
      <dsp:nvSpPr>
        <dsp:cNvPr id="0" name=""/>
        <dsp:cNvSpPr/>
      </dsp:nvSpPr>
      <dsp:spPr>
        <a:xfrm>
          <a:off x="393843" y="919019"/>
          <a:ext cx="1742905" cy="788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Understanding the System-Wide Library</a:t>
          </a:r>
          <a:endParaRPr lang="en-US" sz="1600" kern="1200" dirty="0"/>
        </a:p>
      </dsp:txBody>
      <dsp:txXfrm>
        <a:off x="393843" y="919019"/>
        <a:ext cx="1742905" cy="788288"/>
      </dsp:txXfrm>
    </dsp:sp>
    <dsp:sp modelId="{1E2E6A36-B1E6-437B-ABC0-9EE97E8E07BA}">
      <dsp:nvSpPr>
        <dsp:cNvPr id="0" name=""/>
        <dsp:cNvSpPr/>
      </dsp:nvSpPr>
      <dsp:spPr>
        <a:xfrm>
          <a:off x="2214789" y="919019"/>
          <a:ext cx="780405" cy="788288"/>
        </a:xfrm>
        <a:prstGeom prst="rect">
          <a:avLst/>
        </a:prstGeom>
        <a:blipFill rotWithShape="1">
          <a:blip xmlns:r="http://schemas.openxmlformats.org/officeDocument/2006/relationships" r:embed="rId2"/>
          <a:stretch>
            <a:fillRect/>
          </a:stretch>
        </a:blip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71A88518-D9A8-4272-8E68-A8DB9443C9DF}">
      <dsp:nvSpPr>
        <dsp:cNvPr id="0" name=""/>
        <dsp:cNvSpPr/>
      </dsp:nvSpPr>
      <dsp:spPr>
        <a:xfrm>
          <a:off x="1252289" y="1837375"/>
          <a:ext cx="1742905" cy="788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Science</a:t>
          </a:r>
          <a:endParaRPr lang="en-US" sz="1600" kern="1200" dirty="0"/>
        </a:p>
      </dsp:txBody>
      <dsp:txXfrm>
        <a:off x="1252289" y="1837375"/>
        <a:ext cx="1742905" cy="788288"/>
      </dsp:txXfrm>
    </dsp:sp>
    <dsp:sp modelId="{5079061C-0A34-42E2-BF6C-A73ECC8477B2}">
      <dsp:nvSpPr>
        <dsp:cNvPr id="0" name=""/>
        <dsp:cNvSpPr/>
      </dsp:nvSpPr>
      <dsp:spPr>
        <a:xfrm>
          <a:off x="393843" y="1837375"/>
          <a:ext cx="780405" cy="788288"/>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BC3EE-11A5-43F3-9F80-65C53E2FC089}">
      <dsp:nvSpPr>
        <dsp:cNvPr id="0" name=""/>
        <dsp:cNvSpPr/>
      </dsp:nvSpPr>
      <dsp:spPr>
        <a:xfrm>
          <a:off x="393843" y="2755731"/>
          <a:ext cx="1742905" cy="788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User Studies</a:t>
          </a:r>
          <a:endParaRPr lang="en-US" sz="1600" kern="1200" dirty="0"/>
        </a:p>
      </dsp:txBody>
      <dsp:txXfrm>
        <a:off x="393843" y="2755731"/>
        <a:ext cx="1742905" cy="788288"/>
      </dsp:txXfrm>
    </dsp:sp>
    <dsp:sp modelId="{9FC2C576-A438-4FFA-8E93-ECBCE59FBE51}">
      <dsp:nvSpPr>
        <dsp:cNvPr id="0" name=""/>
        <dsp:cNvSpPr/>
      </dsp:nvSpPr>
      <dsp:spPr>
        <a:xfrm>
          <a:off x="2214789" y="2755731"/>
          <a:ext cx="780405" cy="788288"/>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BFCF9-B5D8-4592-8606-5A64E8E14FDE}">
      <dsp:nvSpPr>
        <dsp:cNvPr id="0" name=""/>
        <dsp:cNvSpPr/>
      </dsp:nvSpPr>
      <dsp:spPr>
        <a:xfrm>
          <a:off x="1252289" y="3674087"/>
          <a:ext cx="1742905" cy="7882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Scaling Learning</a:t>
          </a:r>
          <a:endParaRPr lang="en-US" sz="1600" kern="1200" dirty="0"/>
        </a:p>
      </dsp:txBody>
      <dsp:txXfrm>
        <a:off x="1252289" y="3674087"/>
        <a:ext cx="1742905" cy="788288"/>
      </dsp:txXfrm>
    </dsp:sp>
    <dsp:sp modelId="{2D13F468-5388-4973-B924-15325AAFAE8E}">
      <dsp:nvSpPr>
        <dsp:cNvPr id="0" name=""/>
        <dsp:cNvSpPr/>
      </dsp:nvSpPr>
      <dsp:spPr>
        <a:xfrm>
          <a:off x="393843" y="3674087"/>
          <a:ext cx="780405" cy="788288"/>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3/21/2016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BC0A1E7B-A08C-462E-B68D-F35FC16695A8}" type="datetimeFigureOut">
              <a:rPr lang="en-US" smtClean="0"/>
              <a:t>3/21/2016</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8477"/>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7"/>
            <a:ext cx="3041968" cy="467450"/>
          </a:xfrm>
          <a:prstGeom prst="rect">
            <a:avLst/>
          </a:prstGeom>
        </p:spPr>
        <p:txBody>
          <a:bodyPr vert="horz" lIns="93287" tIns="46644" rIns="93287" bIns="46644" rtlCol="0" anchor="b"/>
          <a:lstStyle>
            <a:lvl1pPr algn="r">
              <a:defRPr sz="1200"/>
            </a:lvl1pPr>
          </a:lstStyle>
          <a:p>
            <a:fld id="{9D9B813A-722E-4194-B2CB-A10BACD61A38}" type="slidenum">
              <a:rPr lang="en-US" smtClean="0"/>
              <a:t>‹#›</a:t>
            </a:fld>
            <a:endParaRPr lang="en-US"/>
          </a:p>
        </p:txBody>
      </p:sp>
    </p:spTree>
    <p:extLst>
      <p:ext uri="{BB962C8B-B14F-4D97-AF65-F5344CB8AC3E}">
        <p14:creationId xmlns:p14="http://schemas.microsoft.com/office/powerpoint/2010/main" val="27755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1</a:t>
            </a:fld>
            <a:endParaRPr lang="en-US"/>
          </a:p>
        </p:txBody>
      </p:sp>
    </p:spTree>
    <p:extLst>
      <p:ext uri="{BB962C8B-B14F-4D97-AF65-F5344CB8AC3E}">
        <p14:creationId xmlns:p14="http://schemas.microsoft.com/office/powerpoint/2010/main" val="283260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 data is not the same as RDF. Linked data is a set of best practices for publishing things on the Web. Linked data</a:t>
            </a:r>
            <a:r>
              <a:rPr lang="en-US" baseline="0" dirty="0" smtClean="0"/>
              <a:t> is built on three Web technologies: HTTP, RDF and URIs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40</a:t>
            </a:fld>
            <a:endParaRPr lang="en-US"/>
          </a:p>
        </p:txBody>
      </p:sp>
    </p:spTree>
    <p:extLst>
      <p:ext uri="{BB962C8B-B14F-4D97-AF65-F5344CB8AC3E}">
        <p14:creationId xmlns:p14="http://schemas.microsoft.com/office/powerpoint/2010/main" val="212655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used the Internet you</a:t>
            </a:r>
            <a:r>
              <a:rPr lang="en-US" baseline="0" dirty="0" smtClean="0"/>
              <a:t> have used HTTP.</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41</a:t>
            </a:fld>
            <a:endParaRPr lang="en-US"/>
          </a:p>
        </p:txBody>
      </p:sp>
    </p:spTree>
    <p:extLst>
      <p:ext uri="{BB962C8B-B14F-4D97-AF65-F5344CB8AC3E}">
        <p14:creationId xmlns:p14="http://schemas.microsoft.com/office/powerpoint/2010/main" val="96529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RDF is a W3C recommendation.</a:t>
            </a:r>
            <a:r>
              <a:rPr lang="en-US" baseline="0" dirty="0" smtClean="0"/>
              <a:t> It is used to describe things and their relationships. There are many serializations of RDF but they are all compatible – there is no semantic loss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42</a:t>
            </a:fld>
            <a:endParaRPr lang="en-US"/>
          </a:p>
        </p:txBody>
      </p:sp>
    </p:spTree>
    <p:extLst>
      <p:ext uri="{BB962C8B-B14F-4D97-AF65-F5344CB8AC3E}">
        <p14:creationId xmlns:p14="http://schemas.microsoft.com/office/powerpoint/2010/main" val="192155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getting too far ahead of ourselves, let’s contend with some necessary jargon and define an important concept … RDF Triples.  We’ll be referring to “triples” a lot in this presentation.</a:t>
            </a:r>
          </a:p>
          <a:p>
            <a:endParaRPr lang="en-US" baseline="0" dirty="0" smtClean="0"/>
          </a:p>
          <a:p>
            <a:r>
              <a:rPr lang="en-US" baseline="0" dirty="0" smtClean="0"/>
              <a:t>A “Triple” is simply a statement that relates one thing to another.  It has 3 parts, a subject, predicate, and object.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working with large and varied data sources we need a common mechanism for comparing and sifting the aggregated data, and a way to relate one thing to another.  </a:t>
            </a:r>
          </a:p>
          <a:p>
            <a:endParaRPr lang="en-US" baseline="0" dirty="0" smtClean="0"/>
          </a:p>
          <a:p>
            <a:r>
              <a:rPr lang="en-US" baseline="0" dirty="0" smtClean="0"/>
              <a:t>The RDF Triple gives us a common way to do that.  RDF stands for Resource Description Framework, a way of modeling data, and an “RDF Triple” is a triple that has identifiers for the subject, predicate, and object.</a:t>
            </a:r>
          </a:p>
          <a:p>
            <a:endParaRPr lang="en-US" baseline="0" dirty="0" smtClean="0"/>
          </a:p>
          <a:p>
            <a:r>
              <a:rPr lang="en-US" baseline="0" dirty="0" smtClean="0"/>
              <a:t>In this example we see a VIAF identifier for Barack Obama, a schema.org identifier for place of birth, and an OCLC FAST identifier for Honolulu Hawaii, expressing a factual claim about the President’s place of birth. The triple can be read like a very simple English sentence: “Barack Obama was born in Honolulu, Hawaii.”. </a:t>
            </a:r>
          </a:p>
          <a:p>
            <a:endParaRPr lang="en-US" baseline="0" dirty="0" smtClean="0"/>
          </a:p>
          <a:p>
            <a:r>
              <a:rPr lang="en-US" baseline="0" dirty="0" smtClean="0"/>
              <a:t>These identifiers have an important quality of being “</a:t>
            </a:r>
            <a:r>
              <a:rPr lang="en-US" baseline="0" dirty="0" err="1" smtClean="0"/>
              <a:t>dereferenceable</a:t>
            </a:r>
            <a:r>
              <a:rPr lang="en-US" baseline="0" dirty="0" smtClean="0"/>
              <a:t>” … that is, they can be used with an internet protocol, like HTTP on the web, to look up more information about the thing they represent, and they are language-independent.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43</a:t>
            </a:fld>
            <a:endParaRPr lang="en-US"/>
          </a:p>
        </p:txBody>
      </p:sp>
    </p:spTree>
    <p:extLst>
      <p:ext uri="{BB962C8B-B14F-4D97-AF65-F5344CB8AC3E}">
        <p14:creationId xmlns:p14="http://schemas.microsoft.com/office/powerpoint/2010/main" val="100283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URIs are identifiers for things that can be dereferenced on the Web</a:t>
            </a:r>
            <a:r>
              <a:rPr lang="en-US" baseline="0" dirty="0" smtClean="0"/>
              <a:t> and deliver back a description of the thing. A URL is an example of a URI. This is an example </a:t>
            </a:r>
            <a:r>
              <a:rPr lang="en-US" baseline="0" dirty="0" err="1" smtClean="0"/>
              <a:t>WikiData</a:t>
            </a:r>
            <a:r>
              <a:rPr lang="en-US" baseline="0" dirty="0" smtClean="0"/>
              <a:t> URI for Vincent van Gogh. There is some odd HTTP stuff that goes on with URIs but that is not important now. If you are interested in the gory details feel free to read this W3C article or ask me after the workshop.</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44</a:t>
            </a:fld>
            <a:endParaRPr lang="en-US"/>
          </a:p>
        </p:txBody>
      </p:sp>
    </p:spTree>
    <p:extLst>
      <p:ext uri="{BB962C8B-B14F-4D97-AF65-F5344CB8AC3E}">
        <p14:creationId xmlns:p14="http://schemas.microsoft.com/office/powerpoint/2010/main" val="198448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back to linked data. The</a:t>
            </a:r>
            <a:r>
              <a:rPr lang="en-US" baseline="0" dirty="0" smtClean="0"/>
              <a:t> term was first coined by Tim Berners-Lee back in 2006. At the time he outlined 4 Linked data principles.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46</a:t>
            </a:fld>
            <a:endParaRPr lang="en-US"/>
          </a:p>
        </p:txBody>
      </p:sp>
    </p:spTree>
    <p:extLst>
      <p:ext uri="{BB962C8B-B14F-4D97-AF65-F5344CB8AC3E}">
        <p14:creationId xmlns:p14="http://schemas.microsoft.com/office/powerpoint/2010/main" val="71050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later amended the</a:t>
            </a:r>
            <a:r>
              <a:rPr lang="en-US" baseline="0" dirty="0" smtClean="0"/>
              <a:t> linked data article to add a 5 star linked data rating system whereby people could score their linked data. I also provided the opportunity for the W3C to market new merchandise.</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47</a:t>
            </a:fld>
            <a:endParaRPr lang="en-US"/>
          </a:p>
        </p:txBody>
      </p:sp>
    </p:spTree>
    <p:extLst>
      <p:ext uri="{BB962C8B-B14F-4D97-AF65-F5344CB8AC3E}">
        <p14:creationId xmlns:p14="http://schemas.microsoft.com/office/powerpoint/2010/main" val="118424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Semantic Web</a:t>
            </a:r>
            <a:r>
              <a:rPr lang="en-US" baseline="0" dirty="0" smtClean="0"/>
              <a:t> cloud. It shows all of the various linked open datasets that are available, as of 2014. In the center you can see </a:t>
            </a:r>
            <a:r>
              <a:rPr lang="en-US" baseline="0" dirty="0" err="1" smtClean="0"/>
              <a:t>Dbpedia</a:t>
            </a:r>
            <a:r>
              <a:rPr lang="en-US" baseline="0" dirty="0" smtClean="0"/>
              <a:t> and Geo Names.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49</a:t>
            </a:fld>
            <a:endParaRPr lang="en-US"/>
          </a:p>
        </p:txBody>
      </p:sp>
    </p:spTree>
    <p:extLst>
      <p:ext uri="{BB962C8B-B14F-4D97-AF65-F5344CB8AC3E}">
        <p14:creationId xmlns:p14="http://schemas.microsoft.com/office/powerpoint/2010/main" val="211982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this point you are probably thinking</a:t>
            </a:r>
            <a:r>
              <a:rPr lang="en-US" baseline="0" dirty="0" smtClean="0"/>
              <a:t> “I have never heard of any of those datasets and I could barely even read the names of the ones on the periphery. So again, why?”.  Let’s take a micro look at this Cloud. If you data is linked to other data which is linked back to your data you can create a “web” (pun intended). Linking allows your data to not just be on the Web but more importantly be OF the Web. </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50</a:t>
            </a:fld>
            <a:endParaRPr lang="en-US"/>
          </a:p>
        </p:txBody>
      </p:sp>
    </p:spTree>
    <p:extLst>
      <p:ext uri="{BB962C8B-B14F-4D97-AF65-F5344CB8AC3E}">
        <p14:creationId xmlns:p14="http://schemas.microsoft.com/office/powerpoint/2010/main" val="792002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OF the Web allows you</a:t>
            </a:r>
            <a:r>
              <a:rPr lang="en-US" baseline="0" dirty="0" smtClean="0"/>
              <a:t> to leverage the Web. This allows you to take advantage of you data in ways not previously possible. The Web is a two way street – people can use your data and visa versa.</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51</a:t>
            </a:fld>
            <a:endParaRPr lang="en-US"/>
          </a:p>
        </p:txBody>
      </p:sp>
    </p:spTree>
    <p:extLst>
      <p:ext uri="{BB962C8B-B14F-4D97-AF65-F5344CB8AC3E}">
        <p14:creationId xmlns:p14="http://schemas.microsoft.com/office/powerpoint/2010/main" val="166584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publication r</a:t>
            </a:r>
            <a:r>
              <a:rPr lang="en-US" dirty="0" smtClean="0"/>
              <a:t>eviews work done during 2015 across the Division’s 5 thematic areas:</a:t>
            </a:r>
          </a:p>
          <a:p>
            <a:pPr marL="171450" indent="-171450">
              <a:buFont typeface="Arial" panose="020B0604020202020204" pitchFamily="34" charset="0"/>
              <a:buChar char="•"/>
            </a:pPr>
            <a:r>
              <a:rPr lang="en-US" dirty="0" smtClean="0"/>
              <a:t>Understanding the System-wide Library</a:t>
            </a:r>
          </a:p>
          <a:p>
            <a:pPr marL="171450" indent="-171450">
              <a:buFont typeface="Arial" panose="020B0604020202020204" pitchFamily="34" charset="0"/>
              <a:buChar char="•"/>
            </a:pPr>
            <a:r>
              <a:rPr lang="en-US" dirty="0" smtClean="0"/>
              <a:t>Research Collections and Support</a:t>
            </a:r>
          </a:p>
          <a:p>
            <a:pPr marL="171450" indent="-171450">
              <a:buFont typeface="Arial" panose="020B0604020202020204" pitchFamily="34" charset="0"/>
              <a:buChar char="•"/>
            </a:pPr>
            <a:r>
              <a:rPr lang="en-US" dirty="0" smtClean="0"/>
              <a:t>User Studies</a:t>
            </a:r>
          </a:p>
          <a:p>
            <a:pPr marL="171450" indent="-171450">
              <a:buFont typeface="Arial" panose="020B0604020202020204" pitchFamily="34" charset="0"/>
              <a:buChar char="•"/>
            </a:pPr>
            <a:r>
              <a:rPr lang="en-US" dirty="0" smtClean="0"/>
              <a:t>Data Science</a:t>
            </a:r>
          </a:p>
          <a:p>
            <a:pPr marL="171450" indent="-171450">
              <a:buFont typeface="Arial" panose="020B0604020202020204" pitchFamily="34" charset="0"/>
              <a:buChar char="•"/>
            </a:pPr>
            <a:r>
              <a:rPr lang="en-US" dirty="0" smtClean="0"/>
              <a:t>Scaling Learning</a:t>
            </a:r>
          </a:p>
          <a:p>
            <a:endParaRPr lang="en-US" dirty="0"/>
          </a:p>
        </p:txBody>
      </p:sp>
      <p:sp>
        <p:nvSpPr>
          <p:cNvPr id="4" name="Slide Number Placeholder 3"/>
          <p:cNvSpPr>
            <a:spLocks noGrp="1"/>
          </p:cNvSpPr>
          <p:nvPr>
            <p:ph type="sldNum" sz="quarter" idx="10"/>
          </p:nvPr>
        </p:nvSpPr>
        <p:spPr/>
        <p:txBody>
          <a:bodyPr/>
          <a:lstStyle/>
          <a:p>
            <a:fld id="{81128596-C7B3-49D7-857C-54AEF042F611}" type="slidenum">
              <a:rPr lang="en-US" smtClean="0"/>
              <a:t>3</a:t>
            </a:fld>
            <a:endParaRPr lang="en-US" dirty="0"/>
          </a:p>
        </p:txBody>
      </p:sp>
    </p:spTree>
    <p:extLst>
      <p:ext uri="{BB962C8B-B14F-4D97-AF65-F5344CB8AC3E}">
        <p14:creationId xmlns:p14="http://schemas.microsoft.com/office/powerpoint/2010/main" val="145612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If you have</a:t>
            </a:r>
            <a:r>
              <a:rPr lang="en-US" baseline="0" dirty="0" smtClean="0"/>
              <a:t> this triple in your data. This Museum thing (lets call it a painting) was created by this Thing (if we recall back to the previous N-Triple slide you will recall that this is a </a:t>
            </a:r>
            <a:r>
              <a:rPr lang="en-US" baseline="0" dirty="0" err="1" smtClean="0"/>
              <a:t>WikiData</a:t>
            </a:r>
            <a:r>
              <a:rPr lang="en-US" baseline="0" dirty="0" smtClean="0"/>
              <a:t> URI for Vincent van Gogh). So this this means is that you have a painting by Vincent van Gogh.</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52</a:t>
            </a:fld>
            <a:endParaRPr lang="en-US"/>
          </a:p>
        </p:txBody>
      </p:sp>
    </p:spTree>
    <p:extLst>
      <p:ext uri="{BB962C8B-B14F-4D97-AF65-F5344CB8AC3E}">
        <p14:creationId xmlns:p14="http://schemas.microsoft.com/office/powerpoint/2010/main" val="103859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a:t>
            </a:r>
            <a:r>
              <a:rPr lang="en-US" baseline="0" dirty="0" smtClean="0"/>
              <a:t> </a:t>
            </a:r>
            <a:r>
              <a:rPr lang="en-US" baseline="0" dirty="0" err="1" smtClean="0"/>
              <a:t>WikiData</a:t>
            </a:r>
            <a:r>
              <a:rPr lang="en-US" baseline="0" dirty="0" smtClean="0"/>
              <a:t> URI you can pull in outside data to help enhance your own data and improve the experience for end-users. This is very  helpful since most internal data (records) does not store that much info about secondary things. In VRA you would only have a name, birth date, death date, culture and role (if you were strictly following the VRA Core 4 suggestions). But using the Web you are able to go out to the </a:t>
            </a:r>
            <a:r>
              <a:rPr lang="en-US" baseline="0" dirty="0" err="1" smtClean="0"/>
              <a:t>WikiData</a:t>
            </a:r>
            <a:r>
              <a:rPr lang="en-US" baseline="0" dirty="0" smtClean="0"/>
              <a:t> URI and pull back very useful info such as.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53</a:t>
            </a:fld>
            <a:endParaRPr lang="en-US"/>
          </a:p>
        </p:txBody>
      </p:sp>
    </p:spTree>
    <p:extLst>
      <p:ext uri="{BB962C8B-B14F-4D97-AF65-F5344CB8AC3E}">
        <p14:creationId xmlns:p14="http://schemas.microsoft.com/office/powerpoint/2010/main" val="206958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description</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54</a:t>
            </a:fld>
            <a:endParaRPr lang="en-US"/>
          </a:p>
        </p:txBody>
      </p:sp>
    </p:spTree>
    <p:extLst>
      <p:ext uri="{BB962C8B-B14F-4D97-AF65-F5344CB8AC3E}">
        <p14:creationId xmlns:p14="http://schemas.microsoft.com/office/powerpoint/2010/main" val="11123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of the thing (that is</a:t>
            </a:r>
            <a:r>
              <a:rPr lang="en-US" baseline="0" dirty="0" smtClean="0"/>
              <a:t> Vincent at age 13 from 1866)</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55</a:t>
            </a:fld>
            <a:endParaRPr lang="en-US"/>
          </a:p>
        </p:txBody>
      </p:sp>
    </p:spTree>
    <p:extLst>
      <p:ext uri="{BB962C8B-B14F-4D97-AF65-F5344CB8AC3E}">
        <p14:creationId xmlns:p14="http://schemas.microsoft.com/office/powerpoint/2010/main" val="171643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images associated with the thing (Other works of art by Vincent)</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56</a:t>
            </a:fld>
            <a:endParaRPr lang="en-US"/>
          </a:p>
        </p:txBody>
      </p:sp>
    </p:spTree>
    <p:extLst>
      <p:ext uri="{BB962C8B-B14F-4D97-AF65-F5344CB8AC3E}">
        <p14:creationId xmlns:p14="http://schemas.microsoft.com/office/powerpoint/2010/main" val="1445040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this</a:t>
            </a:r>
            <a:r>
              <a:rPr lang="en-US" baseline="0" dirty="0" smtClean="0"/>
              <a:t> is all a connected graph you can also take advantage of data that is not even directly linked to your data. In this example we have have your VRA thing (say a work of art) that is linked to a </a:t>
            </a:r>
            <a:r>
              <a:rPr lang="en-US" baseline="0" dirty="0" err="1" smtClean="0"/>
              <a:t>WikiData</a:t>
            </a:r>
            <a:r>
              <a:rPr lang="en-US" baseline="0" dirty="0" smtClean="0"/>
              <a:t> thing (say Vincent van Gogh) with a creator property. You can actually use the </a:t>
            </a:r>
            <a:r>
              <a:rPr lang="en-US" baseline="0" dirty="0" err="1" smtClean="0"/>
              <a:t>WikiData</a:t>
            </a:r>
            <a:r>
              <a:rPr lang="en-US" baseline="0" dirty="0" smtClean="0"/>
              <a:t> data to continue out on the network to pull back information about where that person was born (in this case </a:t>
            </a:r>
            <a:r>
              <a:rPr lang="en-US" baseline="0" dirty="0" err="1" smtClean="0"/>
              <a:t>Zundert</a:t>
            </a:r>
            <a:r>
              <a:rPr lang="en-US" baseline="0" dirty="0" smtClean="0"/>
              <a:t>, Netherlands). This would allow you to get a name, geo locations etc.</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57</a:t>
            </a:fld>
            <a:endParaRPr lang="en-US"/>
          </a:p>
        </p:txBody>
      </p:sp>
    </p:spTree>
    <p:extLst>
      <p:ext uri="{BB962C8B-B14F-4D97-AF65-F5344CB8AC3E}">
        <p14:creationId xmlns:p14="http://schemas.microsoft.com/office/powerpoint/2010/main" val="695963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other why people sometimes talk about is SEO. What about SEO. Can linked data help improve my Google ranking. Short answer, NO.</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58</a:t>
            </a:fld>
            <a:endParaRPr lang="en-US"/>
          </a:p>
        </p:txBody>
      </p:sp>
    </p:spTree>
    <p:extLst>
      <p:ext uri="{BB962C8B-B14F-4D97-AF65-F5344CB8AC3E}">
        <p14:creationId xmlns:p14="http://schemas.microsoft.com/office/powerpoint/2010/main" val="1432288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off remember RDF is not linked data. Second, just because Google can understand</a:t>
            </a:r>
            <a:r>
              <a:rPr lang="en-US" baseline="0" dirty="0" smtClean="0"/>
              <a:t> you does not mean that they care.</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59</a:t>
            </a:fld>
            <a:endParaRPr lang="en-US"/>
          </a:p>
        </p:txBody>
      </p:sp>
    </p:spTree>
    <p:extLst>
      <p:ext uri="{BB962C8B-B14F-4D97-AF65-F5344CB8AC3E}">
        <p14:creationId xmlns:p14="http://schemas.microsoft.com/office/powerpoint/2010/main" val="26436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Google does care about the relevancy and</a:t>
            </a:r>
            <a:r>
              <a:rPr lang="en-US" baseline="0" dirty="0" smtClean="0"/>
              <a:t> popularity of your website. And being able to better understand your data makes their job of crawling easier. There is also this thing called PageRank that Google uses.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60</a:t>
            </a:fld>
            <a:endParaRPr lang="en-US"/>
          </a:p>
        </p:txBody>
      </p:sp>
    </p:spTree>
    <p:extLst>
      <p:ext uri="{BB962C8B-B14F-4D97-AF65-F5344CB8AC3E}">
        <p14:creationId xmlns:p14="http://schemas.microsoft.com/office/powerpoint/2010/main" val="592630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simple diagram of what PageRank</a:t>
            </a:r>
            <a:r>
              <a:rPr lang="en-US" baseline="0" dirty="0" smtClean="0"/>
              <a:t> is.</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61</a:t>
            </a:fld>
            <a:endParaRPr lang="en-US"/>
          </a:p>
        </p:txBody>
      </p:sp>
    </p:spTree>
    <p:extLst>
      <p:ext uri="{BB962C8B-B14F-4D97-AF65-F5344CB8AC3E}">
        <p14:creationId xmlns:p14="http://schemas.microsoft.com/office/powerpoint/2010/main" val="6651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prepared individual snapshots of the data for each institution, showing their activity versus the group averages.  Mostly this helped us find several mistakes – some of them mine, some of them theirs – that explained most of the differences in the data reported to ARL and to me.  Then we spent the rest of each hour talking about these topics right here.</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4</a:t>
            </a:fld>
            <a:endParaRPr lang="en-US"/>
          </a:p>
        </p:txBody>
      </p:sp>
    </p:spTree>
    <p:extLst>
      <p:ext uri="{BB962C8B-B14F-4D97-AF65-F5344CB8AC3E}">
        <p14:creationId xmlns:p14="http://schemas.microsoft.com/office/powerpoint/2010/main" val="318479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fostering an environment of linking could</a:t>
            </a:r>
            <a:r>
              <a:rPr lang="en-US" baseline="0" dirty="0" smtClean="0"/>
              <a:t> help influence other to link to you. </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62</a:t>
            </a:fld>
            <a:endParaRPr lang="en-US"/>
          </a:p>
        </p:txBody>
      </p:sp>
    </p:spTree>
    <p:extLst>
      <p:ext uri="{BB962C8B-B14F-4D97-AF65-F5344CB8AC3E}">
        <p14:creationId xmlns:p14="http://schemas.microsoft.com/office/powerpoint/2010/main" val="969316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triples in our knowledge vault we built an </a:t>
            </a:r>
            <a:r>
              <a:rPr lang="en-US" dirty="0" err="1" smtClean="0"/>
              <a:t>ElasticSearch</a:t>
            </a:r>
            <a:r>
              <a:rPr lang="en-US" dirty="0" smtClean="0"/>
              <a:t> engine that helps us quickly search across entities.</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64</a:t>
            </a:fld>
            <a:endParaRPr lang="en-US"/>
          </a:p>
        </p:txBody>
      </p:sp>
    </p:spTree>
    <p:extLst>
      <p:ext uri="{BB962C8B-B14F-4D97-AF65-F5344CB8AC3E}">
        <p14:creationId xmlns:p14="http://schemas.microsoft.com/office/powerpoint/2010/main" val="1103708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entity is selected, we base the initial view of it on its RDF data source (in this case, a person entity represented by a VIAF record).</a:t>
            </a:r>
          </a:p>
          <a:p>
            <a:endParaRPr lang="en-US" dirty="0" smtClean="0"/>
          </a:p>
          <a:p>
            <a:r>
              <a:rPr lang="en-US" dirty="0" smtClean="0"/>
              <a:t>We supplement that with information represented by knowledge vault triples, displaying related works and the role this person has associated with that work (creator, contributor, or subject).  We also find other related entities and show those that are identified most frequently in the set of ArchiveGrid source records … a kind of “PageRank” to show the most closely related entities first.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65</a:t>
            </a:fld>
            <a:endParaRPr lang="en-US"/>
          </a:p>
        </p:txBody>
      </p:sp>
    </p:spTree>
    <p:extLst>
      <p:ext uri="{BB962C8B-B14F-4D97-AF65-F5344CB8AC3E}">
        <p14:creationId xmlns:p14="http://schemas.microsoft.com/office/powerpoint/2010/main" val="1981017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can identify family relationships to other people, not all of whom would have been otherwise represented in the initial set of ArchiveGrid MARC records.  The family relationships from </a:t>
            </a:r>
            <a:r>
              <a:rPr lang="en-US" dirty="0" err="1" smtClean="0"/>
              <a:t>WikiData</a:t>
            </a:r>
            <a:r>
              <a:rPr lang="en-US" dirty="0" smtClean="0"/>
              <a:t> provide another network layer on top of the relationships in the MARC data.</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66</a:t>
            </a:fld>
            <a:endParaRPr lang="en-US"/>
          </a:p>
        </p:txBody>
      </p:sp>
    </p:spTree>
    <p:extLst>
      <p:ext uri="{BB962C8B-B14F-4D97-AF65-F5344CB8AC3E}">
        <p14:creationId xmlns:p14="http://schemas.microsoft.com/office/powerpoint/2010/main" val="747724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of our bibliographic or authority records contain connections to related forms.  Here is an example of a FAST subject that could benefit from a connection to the corresponding </a:t>
            </a:r>
            <a:r>
              <a:rPr lang="en-US" dirty="0" err="1" smtClean="0"/>
              <a:t>WikiData</a:t>
            </a:r>
            <a:r>
              <a:rPr lang="en-US" dirty="0" smtClean="0"/>
              <a:t> page.  </a:t>
            </a:r>
          </a:p>
          <a:p>
            <a:endParaRPr lang="en-US" dirty="0" smtClean="0"/>
          </a:p>
          <a:p>
            <a:r>
              <a:rPr lang="en-US" dirty="0" err="1" smtClean="0"/>
              <a:t>EntityJS</a:t>
            </a:r>
            <a:r>
              <a:rPr lang="en-US" dirty="0" smtClean="0"/>
              <a:t> offers a way for users to select from a set of potentially related </a:t>
            </a:r>
            <a:r>
              <a:rPr lang="en-US" dirty="0" err="1" smtClean="0"/>
              <a:t>WikiData</a:t>
            </a:r>
            <a:r>
              <a:rPr lang="en-US" dirty="0" smtClean="0"/>
              <a:t>/Wikipedia articles for the subject.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67</a:t>
            </a:fld>
            <a:endParaRPr lang="en-US"/>
          </a:p>
        </p:txBody>
      </p:sp>
    </p:spTree>
    <p:extLst>
      <p:ext uri="{BB962C8B-B14F-4D97-AF65-F5344CB8AC3E}">
        <p14:creationId xmlns:p14="http://schemas.microsoft.com/office/powerpoint/2010/main" val="191369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Selecting a matching subject from the list sends an instruction to the </a:t>
            </a:r>
            <a:r>
              <a:rPr lang="en-US" dirty="0" err="1" smtClean="0"/>
              <a:t>EntityJS</a:t>
            </a:r>
            <a:r>
              <a:rPr lang="en-US" dirty="0" smtClean="0"/>
              <a:t> knowledge vault services to remember that as a “same as” relationship …</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68</a:t>
            </a:fld>
            <a:endParaRPr lang="en-US"/>
          </a:p>
        </p:txBody>
      </p:sp>
    </p:spTree>
    <p:extLst>
      <p:ext uri="{BB962C8B-B14F-4D97-AF65-F5344CB8AC3E}">
        <p14:creationId xmlns:p14="http://schemas.microsoft.com/office/powerpoint/2010/main" val="428438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and the data and related images from </a:t>
            </a:r>
            <a:r>
              <a:rPr lang="en-US" dirty="0" err="1" smtClean="0"/>
              <a:t>Wikidata</a:t>
            </a:r>
            <a:r>
              <a:rPr lang="en-US" dirty="0" smtClean="0"/>
              <a:t> and Wikipedia can immediately enrich the view in the </a:t>
            </a:r>
            <a:r>
              <a:rPr lang="en-US" dirty="0" err="1" smtClean="0"/>
              <a:t>EntityJS</a:t>
            </a:r>
            <a:r>
              <a:rPr lang="en-US" dirty="0" smtClean="0"/>
              <a:t> application, while going back into the mix to compete with other factual claims in the process that creates the knowledge vault.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69</a:t>
            </a:fld>
            <a:endParaRPr lang="en-US"/>
          </a:p>
        </p:txBody>
      </p:sp>
    </p:spTree>
    <p:extLst>
      <p:ext uri="{BB962C8B-B14F-4D97-AF65-F5344CB8AC3E}">
        <p14:creationId xmlns:p14="http://schemas.microsoft.com/office/powerpoint/2010/main" val="1249365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70</a:t>
            </a:fld>
            <a:endParaRPr lang="en-US"/>
          </a:p>
        </p:txBody>
      </p:sp>
    </p:spTree>
    <p:extLst>
      <p:ext uri="{BB962C8B-B14F-4D97-AF65-F5344CB8AC3E}">
        <p14:creationId xmlns:p14="http://schemas.microsoft.com/office/powerpoint/2010/main" val="118640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prepared individual snapshots of the data for each institution, showing their activity versus the group averages.  Mostly this helped us find several mistakes – some of them mine, some of them theirs – that explained most of the differences in the data reported to ARL and to me.  Then we spent the rest of each hour talking about these topics right here.</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5</a:t>
            </a:fld>
            <a:endParaRPr lang="en-US"/>
          </a:p>
        </p:txBody>
      </p:sp>
    </p:spTree>
    <p:extLst>
      <p:ext uri="{BB962C8B-B14F-4D97-AF65-F5344CB8AC3E}">
        <p14:creationId xmlns:p14="http://schemas.microsoft.com/office/powerpoint/2010/main" val="64826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prepared individual snapshots of the data for each institution, showing their activity versus the group averages.  Mostly this helped us find several mistakes – some of them mine, some of them theirs – that explained most of the differences in the data reported to ARL and to me.  Then we spent the rest of each hour talking about these topics right here.</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6</a:t>
            </a:fld>
            <a:endParaRPr lang="en-US"/>
          </a:p>
        </p:txBody>
      </p:sp>
    </p:spTree>
    <p:extLst>
      <p:ext uri="{BB962C8B-B14F-4D97-AF65-F5344CB8AC3E}">
        <p14:creationId xmlns:p14="http://schemas.microsoft.com/office/powerpoint/2010/main" val="353833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they said.</a:t>
            </a:r>
          </a:p>
          <a:p>
            <a:endParaRPr lang="en-US" dirty="0"/>
          </a:p>
          <a:p>
            <a:r>
              <a:rPr lang="en-US" dirty="0" smtClean="0"/>
              <a:t>Their goal has long been to automate as much routine ILL traffic as possible.  Arrangements such as </a:t>
            </a:r>
            <a:r>
              <a:rPr lang="en-US" dirty="0" err="1" smtClean="0"/>
              <a:t>consortial</a:t>
            </a:r>
            <a:r>
              <a:rPr lang="en-US" dirty="0" smtClean="0"/>
              <a:t> borrowing schemes and a journal-article-delivery system from the States called </a:t>
            </a:r>
            <a:r>
              <a:rPr lang="en-US" dirty="0" err="1" smtClean="0"/>
              <a:t>RapidILL</a:t>
            </a:r>
            <a:r>
              <a:rPr lang="en-US" dirty="0" smtClean="0"/>
              <a:t> allow them to do just that.  In both Borrow Direct and </a:t>
            </a:r>
            <a:r>
              <a:rPr lang="en-US" dirty="0" err="1" smtClean="0"/>
              <a:t>RapidILL</a:t>
            </a:r>
            <a:r>
              <a:rPr lang="en-US" dirty="0" smtClean="0"/>
              <a:t>, institutions commit to delivering with super fast turnaround certain portions of their collections.  The routine stuff.  Borrow </a:t>
            </a:r>
            <a:r>
              <a:rPr lang="en-US" dirty="0" err="1" smtClean="0"/>
              <a:t>Direct’s</a:t>
            </a:r>
            <a:r>
              <a:rPr lang="en-US" dirty="0" smtClean="0"/>
              <a:t> </a:t>
            </a:r>
            <a:r>
              <a:rPr lang="en-US" dirty="0" err="1" smtClean="0"/>
              <a:t>Relais</a:t>
            </a:r>
            <a:r>
              <a:rPr lang="en-US" dirty="0" smtClean="0"/>
              <a:t> software shows real-time availability of the items, so requests are sent only to libraries where the material is available.  </a:t>
            </a:r>
            <a:r>
              <a:rPr lang="en-US" dirty="0" err="1" smtClean="0"/>
              <a:t>RapidILL</a:t>
            </a:r>
            <a:r>
              <a:rPr lang="en-US" dirty="0" smtClean="0"/>
              <a:t> takes the holdings data for each library that joins and normalizes it so that a machine can route article requests to places where the volume and issue are actually owned.  Both have fill rates of around 95%.  Both take staff largely out of the equation, and what tasks there are that must be performed by staff can be done by student workers.  Both in </a:t>
            </a:r>
            <a:r>
              <a:rPr lang="en-US" dirty="0" err="1" smtClean="0"/>
              <a:t>consortial</a:t>
            </a:r>
            <a:r>
              <a:rPr lang="en-US" dirty="0" smtClean="0"/>
              <a:t> borrowing and in </a:t>
            </a:r>
            <a:r>
              <a:rPr lang="en-US" dirty="0" err="1" smtClean="0"/>
              <a:t>RapidILL</a:t>
            </a:r>
            <a:r>
              <a:rPr lang="en-US" dirty="0" smtClean="0"/>
              <a:t>, libraries arrange things so they trade with their best friends first, and then in ever-widening circles until they get to the occasional distant acquaintance. </a:t>
            </a:r>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7</a:t>
            </a:fld>
            <a:endParaRPr lang="en-US"/>
          </a:p>
        </p:txBody>
      </p:sp>
    </p:spTree>
    <p:extLst>
      <p:ext uri="{BB962C8B-B14F-4D97-AF65-F5344CB8AC3E}">
        <p14:creationId xmlns:p14="http://schemas.microsoft.com/office/powerpoint/2010/main" val="123346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forces at work that drive the decisions that administrators at these libraries are making about collection-sharing?</a:t>
            </a:r>
          </a:p>
          <a:p>
            <a:endParaRPr lang="en-US" dirty="0"/>
          </a:p>
          <a:p>
            <a:r>
              <a:rPr lang="en-US" dirty="0" smtClean="0"/>
              <a:t>Their users are finding things.  Lots of things.  They have high expectations.  Digital surrogates do not always suffice.  </a:t>
            </a:r>
          </a:p>
          <a:p>
            <a:endParaRPr lang="en-US" dirty="0"/>
          </a:p>
          <a:p>
            <a:r>
              <a:rPr lang="en-US" dirty="0" smtClean="0"/>
              <a:t>No library can buy as much as they once did, even if they are spending more.  They need partners if they are to fulfill the needs of their users.</a:t>
            </a:r>
          </a:p>
          <a:p>
            <a:endParaRPr lang="en-US" dirty="0"/>
          </a:p>
          <a:p>
            <a:r>
              <a:rPr lang="en-US" dirty="0" smtClean="0"/>
              <a:t>ILL has earned a reputation for taking too long, costing too much, and yielding mixed results, all while being bounded by restrictive policies for the user.</a:t>
            </a:r>
          </a:p>
          <a:p>
            <a:endParaRPr lang="en-US" dirty="0"/>
          </a:p>
          <a:p>
            <a:r>
              <a:rPr lang="en-US" dirty="0" smtClean="0"/>
              <a:t>Monographs -- which are requested via ILL by users by a 2 to 1 margin over articles – are still king, and they are available mostly in print.  And so </a:t>
            </a:r>
            <a:r>
              <a:rPr lang="en-US" dirty="0" err="1" smtClean="0"/>
              <a:t>consortial</a:t>
            </a:r>
            <a:r>
              <a:rPr lang="en-US" dirty="0" smtClean="0"/>
              <a:t> borrowing is now the king of collection sharing models.</a:t>
            </a:r>
          </a:p>
        </p:txBody>
      </p:sp>
      <p:sp>
        <p:nvSpPr>
          <p:cNvPr id="4" name="Slide Number Placeholder 3"/>
          <p:cNvSpPr>
            <a:spLocks noGrp="1"/>
          </p:cNvSpPr>
          <p:nvPr>
            <p:ph type="sldNum" sz="quarter" idx="10"/>
          </p:nvPr>
        </p:nvSpPr>
        <p:spPr/>
        <p:txBody>
          <a:bodyPr/>
          <a:lstStyle/>
          <a:p>
            <a:fld id="{9D9B813A-722E-4194-B2CB-A10BACD61A38}" type="slidenum">
              <a:rPr lang="en-US" smtClean="0"/>
              <a:t>10</a:t>
            </a:fld>
            <a:endParaRPr lang="en-US"/>
          </a:p>
        </p:txBody>
      </p:sp>
    </p:spTree>
    <p:extLst>
      <p:ext uri="{BB962C8B-B14F-4D97-AF65-F5344CB8AC3E}">
        <p14:creationId xmlns:p14="http://schemas.microsoft.com/office/powerpoint/2010/main" val="76245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forces at work that drive the decisions that administrators at these libraries are making about collection-sharing?</a:t>
            </a:r>
          </a:p>
          <a:p>
            <a:endParaRPr lang="en-US" dirty="0"/>
          </a:p>
          <a:p>
            <a:r>
              <a:rPr lang="en-US" dirty="0" smtClean="0"/>
              <a:t>Their users are finding things.  Lots of things.  They have high expectations.  Digital surrogates do not always suffice.  </a:t>
            </a:r>
          </a:p>
          <a:p>
            <a:endParaRPr lang="en-US" dirty="0"/>
          </a:p>
          <a:p>
            <a:r>
              <a:rPr lang="en-US" dirty="0" smtClean="0"/>
              <a:t>No library can buy as much as they once did, even if they are spending more.  They need partners if they are to fulfill the needs of their users.</a:t>
            </a:r>
          </a:p>
          <a:p>
            <a:endParaRPr lang="en-US" dirty="0"/>
          </a:p>
          <a:p>
            <a:r>
              <a:rPr lang="en-US" dirty="0" smtClean="0"/>
              <a:t>ILL has earned a reputation for taking too long, costing too much, and yielding mixed results, all while being bounded by restrictive policies for the user.</a:t>
            </a:r>
          </a:p>
          <a:p>
            <a:endParaRPr lang="en-US" dirty="0"/>
          </a:p>
          <a:p>
            <a:r>
              <a:rPr lang="en-US" dirty="0" smtClean="0"/>
              <a:t>Monographs -- which are requested via ILL by users by a 2 to 1 margin over articles – are still king, and they are available mostly in print.  And so </a:t>
            </a:r>
            <a:r>
              <a:rPr lang="en-US" dirty="0" err="1" smtClean="0"/>
              <a:t>consortial</a:t>
            </a:r>
            <a:r>
              <a:rPr lang="en-US" dirty="0" smtClean="0"/>
              <a:t> borrowing is now the king of collection sharing models.</a:t>
            </a:r>
          </a:p>
        </p:txBody>
      </p:sp>
      <p:sp>
        <p:nvSpPr>
          <p:cNvPr id="4" name="Slide Number Placeholder 3"/>
          <p:cNvSpPr>
            <a:spLocks noGrp="1"/>
          </p:cNvSpPr>
          <p:nvPr>
            <p:ph type="sldNum" sz="quarter" idx="10"/>
          </p:nvPr>
        </p:nvSpPr>
        <p:spPr/>
        <p:txBody>
          <a:bodyPr/>
          <a:lstStyle/>
          <a:p>
            <a:fld id="{9D9B813A-722E-4194-B2CB-A10BACD61A38}" type="slidenum">
              <a:rPr lang="en-US" smtClean="0"/>
              <a:t>11</a:t>
            </a:fld>
            <a:endParaRPr lang="en-US"/>
          </a:p>
        </p:txBody>
      </p:sp>
    </p:spTree>
    <p:extLst>
      <p:ext uri="{BB962C8B-B14F-4D97-AF65-F5344CB8AC3E}">
        <p14:creationId xmlns:p14="http://schemas.microsoft.com/office/powerpoint/2010/main" val="231417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38</a:t>
            </a:fld>
            <a:endParaRPr lang="en-US"/>
          </a:p>
        </p:txBody>
      </p:sp>
    </p:spTree>
    <p:extLst>
      <p:ext uri="{BB962C8B-B14F-4D97-AF65-F5344CB8AC3E}">
        <p14:creationId xmlns:p14="http://schemas.microsoft.com/office/powerpoint/2010/main" val="280523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hyperlink" Target="http://creativecommons.org/licenses/by/4.0/"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9D2ECC6-7DA8-4583-90A8-5BF5BE9D425F}" type="datetimeFigureOut">
              <a:rPr lang="en-US" smtClean="0"/>
              <a:t>3/21/2016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A9DF225-8DBC-416F-A522-CAA5D5F28A00}" type="slidenum">
              <a:rPr lang="en-US" smtClean="0"/>
              <a:t>‹#›</a:t>
            </a:fld>
            <a:endParaRPr lang="en-US"/>
          </a:p>
        </p:txBody>
      </p:sp>
    </p:spTree>
    <p:extLst>
      <p:ext uri="{BB962C8B-B14F-4D97-AF65-F5344CB8AC3E}">
        <p14:creationId xmlns:p14="http://schemas.microsoft.com/office/powerpoint/2010/main" val="75745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71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
        <p:nvSpPr>
          <p:cNvPr id="10" name="Rectangle 9"/>
          <p:cNvSpPr/>
          <p:nvPr userDrawn="1"/>
        </p:nvSpPr>
        <p:spPr>
          <a:xfrm>
            <a:off x="1378636" y="6240339"/>
            <a:ext cx="585216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©2016 </a:t>
            </a:r>
            <a:r>
              <a:rPr lang="en-US" sz="800" kern="1200" dirty="0" smtClean="0">
                <a:solidFill>
                  <a:schemeClr val="tx1"/>
                </a:solidFill>
                <a:effectLst/>
                <a:latin typeface="+mn-lt"/>
                <a:ea typeface="+mn-ea"/>
                <a:cs typeface="+mn-cs"/>
              </a:rPr>
              <a:t>OCLC. </a:t>
            </a:r>
            <a:r>
              <a:rPr lang="en-US" sz="800" kern="1200" dirty="0" smtClean="0">
                <a:solidFill>
                  <a:schemeClr val="tx1"/>
                </a:solidFill>
                <a:effectLst/>
                <a:latin typeface="+mn-lt"/>
                <a:ea typeface="+mn-ea"/>
                <a:cs typeface="+mn-cs"/>
              </a:rPr>
              <a:t>This work is licensed under a Creative Commons Attribution 4.0 International License. Suggested attribution: “This work uses content from </a:t>
            </a:r>
            <a:r>
              <a:rPr lang="en-US" sz="800" kern="1200" dirty="0" smtClean="0">
                <a:solidFill>
                  <a:schemeClr val="tx1"/>
                </a:solidFill>
                <a:effectLst/>
                <a:latin typeface="+mn-lt"/>
                <a:ea typeface="+mn-ea"/>
                <a:cs typeface="+mn-cs"/>
              </a:rPr>
              <a:t>“Roundtable: OCLC Research Library Partnership” </a:t>
            </a:r>
            <a:r>
              <a:rPr lang="en-US" sz="800" kern="1200" dirty="0" smtClean="0">
                <a:solidFill>
                  <a:schemeClr val="tx1"/>
                </a:solidFill>
                <a:effectLst/>
                <a:latin typeface="+mn-lt"/>
                <a:ea typeface="+mn-ea"/>
                <a:cs typeface="+mn-cs"/>
              </a:rPr>
              <a:t>© OCLC</a:t>
            </a:r>
            <a:r>
              <a:rPr lang="en-US" sz="800" kern="120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used under a Creative Commons Attribution 4.0 International License: </a:t>
            </a:r>
            <a:r>
              <a:rPr lang="en-US" sz="800" u="sng" kern="1200" dirty="0" smtClean="0">
                <a:solidFill>
                  <a:schemeClr val="tx1"/>
                </a:solidFill>
                <a:effectLst/>
                <a:latin typeface="+mn-lt"/>
                <a:ea typeface="+mn-ea"/>
                <a:cs typeface="+mn-cs"/>
                <a:hlinkClick r:id="rId4"/>
              </a:rPr>
              <a:t>http://creativecommons.org/licenses/by/4.0</a:t>
            </a:r>
            <a:r>
              <a:rPr lang="en-US" sz="800" u="sng" kern="1200" dirty="0" smtClean="0">
                <a:solidFill>
                  <a:schemeClr val="tx1"/>
                </a:solidFill>
                <a:effectLst/>
                <a:latin typeface="+mn-lt"/>
                <a:ea typeface="+mn-ea"/>
                <a:cs typeface="+mn-cs"/>
                <a:hlinkClick r:id="rId4"/>
              </a:rPr>
              <a:t>/</a:t>
            </a:r>
            <a:r>
              <a:rPr lang="en-US" sz="800" kern="1200" dirty="0" smtClean="0">
                <a:solidFill>
                  <a:schemeClr val="tx1"/>
                </a:solidFill>
                <a:effectLst/>
                <a:latin typeface="+mn-lt"/>
                <a:ea typeface="+mn-ea"/>
                <a:cs typeface="+mn-cs"/>
              </a:rPr>
              <a:t>.”</a:t>
            </a:r>
            <a:endParaRPr lang="en-US" sz="800" kern="1200" dirty="0" smtClean="0">
              <a:solidFill>
                <a:schemeClr val="tx1"/>
              </a:solidFill>
              <a:effectLst/>
              <a:latin typeface="+mn-lt"/>
              <a:ea typeface="+mn-ea"/>
              <a:cs typeface="+mn-cs"/>
            </a:endParaRPr>
          </a:p>
        </p:txBody>
      </p:sp>
      <p:pic>
        <p:nvPicPr>
          <p:cNvPr id="11" name="Picture 10"/>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352293" y="6240339"/>
            <a:ext cx="857513" cy="457200"/>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sp>
        <p:nvSpPr>
          <p:cNvPr id="2" name="Rectangle 1"/>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smtClean="0">
                <a:solidFill>
                  <a:schemeClr val="bg1"/>
                </a:solidFill>
                <a:latin typeface="+mj-lt"/>
              </a:rPr>
              <a:t>Together we make breakthroughs</a:t>
            </a:r>
            <a:r>
              <a:rPr lang="en-US" sz="2000" b="1" baseline="0" dirty="0" smtClean="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artdiscovery.net/"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wikidata.org/entity/Q5582"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w3.org/TR/cooluri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hyperlink" Target="https://en.wikipedia.org/wiki/Trees_and_Undergrowth_(Van_Gogh_series)" TargetMode="External"/><Relationship Id="rId3" Type="http://schemas.openxmlformats.org/officeDocument/2006/relationships/hyperlink" Target="https://en.wikipedia.org/wiki/Help:IPA_for_Dutch" TargetMode="External"/><Relationship Id="rId7" Type="http://schemas.openxmlformats.org/officeDocument/2006/relationships/hyperlink" Target="https://en.wikipedia.org/wiki/Self-portraits_by_Vincent_van_Gogh" TargetMode="External"/><Relationship Id="rId12" Type="http://schemas.openxmlformats.org/officeDocument/2006/relationships/hyperlink" Target="https://en.wikipedia.org/wiki/Sunflowers_(series_of_painting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en.wikipedia.org/wiki/Portraits_by_Vincent_van_Gogh" TargetMode="External"/><Relationship Id="rId11" Type="http://schemas.openxmlformats.org/officeDocument/2006/relationships/hyperlink" Target="https://en.wikipedia.org/wiki/Wheat_Fields_(Van_Gogh_series)" TargetMode="External"/><Relationship Id="rId5" Type="http://schemas.openxmlformats.org/officeDocument/2006/relationships/hyperlink" Target="https://en.wikipedia.org/wiki/20th-century_art" TargetMode="External"/><Relationship Id="rId10" Type="http://schemas.openxmlformats.org/officeDocument/2006/relationships/hyperlink" Target="https://en.wikipedia.org/wiki/Olive_Trees_(Van_Gogh_series)" TargetMode="External"/><Relationship Id="rId4" Type="http://schemas.openxmlformats.org/officeDocument/2006/relationships/hyperlink" Target="https://en.wikipedia.org/wiki/Post-Impressionism" TargetMode="External"/><Relationship Id="rId9" Type="http://schemas.openxmlformats.org/officeDocument/2006/relationships/hyperlink" Target="https://en.wikipedia.org/wiki/Still_life_paintings_by_Vincent_van_Gogh_(Pari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tif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5306389" cy="569387"/>
          </a:xfrm>
        </p:spPr>
        <p:txBody>
          <a:bodyPr/>
          <a:lstStyle/>
          <a:p>
            <a:pPr lvl="0">
              <a:defRPr/>
            </a:pPr>
            <a:r>
              <a:rPr lang="en-US" dirty="0" smtClean="0">
                <a:cs typeface="Arial" charset="0"/>
              </a:rPr>
              <a:t>VRA/ARLIS 3</a:t>
            </a:r>
            <a:r>
              <a:rPr lang="en-US" baseline="30000" dirty="0" smtClean="0">
                <a:cs typeface="Arial" charset="0"/>
              </a:rPr>
              <a:t>rd</a:t>
            </a:r>
            <a:r>
              <a:rPr lang="en-US" dirty="0" smtClean="0">
                <a:cs typeface="Arial" charset="0"/>
              </a:rPr>
              <a:t> Joint Conference • 11 March 2016 </a:t>
            </a:r>
            <a:endParaRPr lang="en-US" dirty="0">
              <a:cs typeface="Arial" charset="0"/>
            </a:endParaRPr>
          </a:p>
        </p:txBody>
      </p:sp>
      <p:sp>
        <p:nvSpPr>
          <p:cNvPr id="3" name="Text Placeholder 2"/>
          <p:cNvSpPr>
            <a:spLocks noGrp="1"/>
          </p:cNvSpPr>
          <p:nvPr>
            <p:ph type="body" sz="quarter" idx="16"/>
          </p:nvPr>
        </p:nvSpPr>
        <p:spPr/>
        <p:txBody>
          <a:bodyPr>
            <a:normAutofit fontScale="47500" lnSpcReduction="20000"/>
          </a:bodyPr>
          <a:lstStyle/>
          <a:p>
            <a:r>
              <a:rPr lang="en-US" sz="7600" dirty="0" smtClean="0"/>
              <a:t>Roundtable</a:t>
            </a:r>
          </a:p>
          <a:p>
            <a:r>
              <a:rPr lang="en-US" sz="4000" dirty="0" smtClean="0"/>
              <a:t>OCLC Research Library Partnership</a:t>
            </a:r>
            <a:endParaRPr lang="en-US" sz="4000" dirty="0"/>
          </a:p>
        </p:txBody>
      </p:sp>
      <p:sp>
        <p:nvSpPr>
          <p:cNvPr id="4" name="Text Placeholder 3"/>
          <p:cNvSpPr>
            <a:spLocks noGrp="1"/>
          </p:cNvSpPr>
          <p:nvPr>
            <p:ph type="body" sz="quarter" idx="17"/>
          </p:nvPr>
        </p:nvSpPr>
        <p:spPr>
          <a:xfrm>
            <a:off x="728694" y="4014387"/>
            <a:ext cx="1873270" cy="400110"/>
          </a:xfrm>
        </p:spPr>
        <p:txBody>
          <a:bodyPr/>
          <a:lstStyle/>
          <a:p>
            <a:r>
              <a:rPr lang="en-US" dirty="0" smtClean="0"/>
              <a:t>Dennis Massie</a:t>
            </a:r>
            <a:endParaRPr lang="en-US" dirty="0"/>
          </a:p>
        </p:txBody>
      </p:sp>
      <p:sp>
        <p:nvSpPr>
          <p:cNvPr id="5" name="Text Placeholder 4"/>
          <p:cNvSpPr>
            <a:spLocks noGrp="1"/>
          </p:cNvSpPr>
          <p:nvPr>
            <p:ph type="body" sz="quarter" idx="18"/>
          </p:nvPr>
        </p:nvSpPr>
        <p:spPr>
          <a:xfrm>
            <a:off x="728694" y="4415447"/>
            <a:ext cx="3340082" cy="307777"/>
          </a:xfrm>
        </p:spPr>
        <p:txBody>
          <a:bodyPr/>
          <a:lstStyle/>
          <a:p>
            <a:r>
              <a:rPr lang="en-US" dirty="0" smtClean="0"/>
              <a:t>Program Officer, OCLC Research</a:t>
            </a:r>
            <a:endParaRPr lang="en-US" dirty="0"/>
          </a:p>
        </p:txBody>
      </p:sp>
      <p:pic>
        <p:nvPicPr>
          <p:cNvPr id="1026" name="Picture 2" descr="http://www.arlisna-vra.org/seattle2016/img/ARLIS_VRA2016_VertColor-01-320x1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236" y="4214442"/>
            <a:ext cx="3048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96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Web Archiving Metadata working group</a:t>
            </a:r>
          </a:p>
          <a:p>
            <a:r>
              <a:rPr lang="en-US" dirty="0" smtClean="0">
                <a:solidFill>
                  <a:schemeClr val="tx2"/>
                </a:solidFill>
              </a:rPr>
              <a:t>Started work in January 2016</a:t>
            </a:r>
          </a:p>
          <a:p>
            <a:r>
              <a:rPr lang="en-US" dirty="0" smtClean="0">
                <a:solidFill>
                  <a:schemeClr val="tx2"/>
                </a:solidFill>
              </a:rPr>
              <a:t>Seeds planted at ARLIS in 2014</a:t>
            </a:r>
          </a:p>
          <a:p>
            <a:r>
              <a:rPr lang="en-US" dirty="0" smtClean="0">
                <a:solidFill>
                  <a:schemeClr val="tx2"/>
                </a:solidFill>
              </a:rPr>
              <a:t>OCLC Research surveyed RLP staff in October 2015</a:t>
            </a:r>
          </a:p>
          <a:p>
            <a:r>
              <a:rPr lang="en-US" dirty="0" smtClean="0">
                <a:solidFill>
                  <a:schemeClr val="tx2"/>
                </a:solidFill>
              </a:rPr>
              <a:t>Two main areas of action identified:</a:t>
            </a:r>
          </a:p>
          <a:p>
            <a:pPr lvl="1"/>
            <a:r>
              <a:rPr lang="en-US" dirty="0" smtClean="0">
                <a:solidFill>
                  <a:schemeClr val="tx2"/>
                </a:solidFill>
              </a:rPr>
              <a:t>Develop metadata guidelines</a:t>
            </a:r>
          </a:p>
          <a:p>
            <a:pPr lvl="1"/>
            <a:r>
              <a:rPr lang="en-US" dirty="0" smtClean="0">
                <a:solidFill>
                  <a:schemeClr val="tx2"/>
                </a:solidFill>
              </a:rPr>
              <a:t>Explore user needs</a:t>
            </a:r>
          </a:p>
          <a:p>
            <a:r>
              <a:rPr lang="en-US" dirty="0" smtClean="0">
                <a:solidFill>
                  <a:schemeClr val="tx2"/>
                </a:solidFill>
              </a:rPr>
              <a:t>Coordinating with IIPC, SAA, and Internet Archive</a:t>
            </a:r>
          </a:p>
          <a:p>
            <a:r>
              <a:rPr lang="en-US" dirty="0" smtClean="0">
                <a:solidFill>
                  <a:schemeClr val="tx2"/>
                </a:solidFill>
              </a:rPr>
              <a:t>Building on work done by and for NYARC</a:t>
            </a:r>
          </a:p>
          <a:p>
            <a:r>
              <a:rPr lang="en-US" dirty="0" smtClean="0">
                <a:solidFill>
                  <a:schemeClr val="tx2"/>
                </a:solidFill>
              </a:rPr>
              <a:t>26 volunteers on the working group</a:t>
            </a:r>
          </a:p>
          <a:p>
            <a:endParaRPr lang="en-US"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WAM!</a:t>
            </a:r>
            <a:endParaRPr lang="en-US" sz="4400" b="0" dirty="0">
              <a:latin typeface="Calibri" panose="020F0502020204030204" pitchFamily="34" charset="0"/>
            </a:endParaRPr>
          </a:p>
        </p:txBody>
      </p:sp>
      <p:pic>
        <p:nvPicPr>
          <p:cNvPr id="4" name="Picture 3"/>
          <p:cNvPicPr/>
          <p:nvPr/>
        </p:nvPicPr>
        <p:blipFill rotWithShape="1">
          <a:blip r:embed="rId3"/>
          <a:srcRect l="55384" t="27806" r="28205" b="62356"/>
          <a:stretch/>
        </p:blipFill>
        <p:spPr bwMode="auto">
          <a:xfrm>
            <a:off x="6427284" y="5231288"/>
            <a:ext cx="2155999" cy="7596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9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2"/>
                </a:solidFill>
              </a:rPr>
              <a:t>1</a:t>
            </a:r>
            <a:r>
              <a:rPr lang="en-US" baseline="30000" dirty="0">
                <a:solidFill>
                  <a:schemeClr val="tx2"/>
                </a:solidFill>
              </a:rPr>
              <a:t>st</a:t>
            </a:r>
            <a:r>
              <a:rPr lang="en-US" dirty="0">
                <a:solidFill>
                  <a:schemeClr val="tx2"/>
                </a:solidFill>
              </a:rPr>
              <a:t> order of business:  our charge</a:t>
            </a:r>
          </a:p>
          <a:p>
            <a:r>
              <a:rPr lang="en-US" dirty="0">
                <a:solidFill>
                  <a:schemeClr val="tx2"/>
                </a:solidFill>
              </a:rPr>
              <a:t>Monthly WebEx sessions with full group</a:t>
            </a:r>
          </a:p>
          <a:p>
            <a:r>
              <a:rPr lang="en-US" dirty="0">
                <a:solidFill>
                  <a:schemeClr val="tx2"/>
                </a:solidFill>
              </a:rPr>
              <a:t>User needs subgroup has begun work</a:t>
            </a:r>
          </a:p>
          <a:p>
            <a:r>
              <a:rPr lang="en-US" dirty="0">
                <a:solidFill>
                  <a:schemeClr val="tx2"/>
                </a:solidFill>
              </a:rPr>
              <a:t>Other subgroups will be formed as needed</a:t>
            </a:r>
          </a:p>
          <a:p>
            <a:pPr lvl="1"/>
            <a:r>
              <a:rPr lang="en-US" dirty="0">
                <a:solidFill>
                  <a:schemeClr val="tx2"/>
                </a:solidFill>
              </a:rPr>
              <a:t>Identifying gaps in available tools/technology</a:t>
            </a:r>
          </a:p>
          <a:p>
            <a:pPr lvl="1"/>
            <a:r>
              <a:rPr lang="en-US" dirty="0">
                <a:solidFill>
                  <a:schemeClr val="tx2"/>
                </a:solidFill>
              </a:rPr>
              <a:t>Summarizing existing guidelines</a:t>
            </a:r>
          </a:p>
          <a:p>
            <a:pPr lvl="1"/>
            <a:r>
              <a:rPr lang="en-US" dirty="0">
                <a:solidFill>
                  <a:schemeClr val="tx2"/>
                </a:solidFill>
              </a:rPr>
              <a:t>Building an annotated bibliography </a:t>
            </a:r>
          </a:p>
          <a:p>
            <a:r>
              <a:rPr lang="en-US" dirty="0">
                <a:solidFill>
                  <a:schemeClr val="tx2"/>
                </a:solidFill>
              </a:rPr>
              <a:t>Join the OCLC RLP’s Web archiving discussion list</a:t>
            </a:r>
          </a:p>
          <a:p>
            <a:r>
              <a:rPr lang="en-US" dirty="0">
                <a:solidFill>
                  <a:schemeClr val="tx2"/>
                </a:solidFill>
              </a:rPr>
              <a:t>Web presence coming soon</a:t>
            </a:r>
          </a:p>
          <a:p>
            <a:endParaRPr lang="en-US" dirty="0">
              <a:solidFill>
                <a:schemeClr val="tx2"/>
              </a:solidFill>
            </a:endParaRPr>
          </a:p>
        </p:txBody>
      </p:sp>
      <p:sp>
        <p:nvSpPr>
          <p:cNvPr id="3" name="Text Placeholder 2"/>
          <p:cNvSpPr>
            <a:spLocks noGrp="1"/>
          </p:cNvSpPr>
          <p:nvPr>
            <p:ph type="body" sz="quarter" idx="13"/>
          </p:nvPr>
        </p:nvSpPr>
        <p:spPr/>
        <p:txBody>
          <a:bodyPr/>
          <a:lstStyle/>
          <a:p>
            <a:r>
              <a:rPr lang="en-US" sz="4400" b="0" dirty="0">
                <a:latin typeface="Calibri" panose="020F0502020204030204" pitchFamily="34" charset="0"/>
              </a:rPr>
              <a:t>WAM, cont.!</a:t>
            </a:r>
          </a:p>
        </p:txBody>
      </p:sp>
      <p:pic>
        <p:nvPicPr>
          <p:cNvPr id="4" name="Picture 3"/>
          <p:cNvPicPr/>
          <p:nvPr/>
        </p:nvPicPr>
        <p:blipFill rotWithShape="1">
          <a:blip r:embed="rId3"/>
          <a:srcRect l="55384" t="27806" r="28205" b="62356"/>
          <a:stretch/>
        </p:blipFill>
        <p:spPr bwMode="auto">
          <a:xfrm>
            <a:off x="6427284" y="5231288"/>
            <a:ext cx="2155999" cy="7596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975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091" y="724619"/>
            <a:ext cx="3907766" cy="5447645"/>
          </a:xfrm>
          <a:prstGeom prst="rect">
            <a:avLst/>
          </a:prstGeom>
          <a:noFill/>
        </p:spPr>
        <p:txBody>
          <a:bodyPr wrap="square" rtlCol="0">
            <a:spAutoFit/>
          </a:bodyPr>
          <a:lstStyle/>
          <a:p>
            <a:r>
              <a:rPr lang="en-US" sz="1200" dirty="0">
                <a:solidFill>
                  <a:srgbClr val="1F497D"/>
                </a:solidFill>
              </a:rPr>
              <a:t>Trevor Alvord, Brigham Young University</a:t>
            </a:r>
          </a:p>
          <a:p>
            <a:endParaRPr lang="en-US" sz="1200" dirty="0" smtClean="0">
              <a:solidFill>
                <a:srgbClr val="1F497D"/>
              </a:solidFill>
            </a:endParaRPr>
          </a:p>
          <a:p>
            <a:r>
              <a:rPr lang="en-US" sz="1200" dirty="0" smtClean="0">
                <a:solidFill>
                  <a:srgbClr val="1F497D"/>
                </a:solidFill>
              </a:rPr>
              <a:t>Alexis </a:t>
            </a:r>
            <a:r>
              <a:rPr lang="en-US" sz="1200" dirty="0" err="1">
                <a:solidFill>
                  <a:srgbClr val="1F497D"/>
                </a:solidFill>
              </a:rPr>
              <a:t>Antracoli</a:t>
            </a:r>
            <a:r>
              <a:rPr lang="en-US" sz="1200" dirty="0">
                <a:solidFill>
                  <a:srgbClr val="1F497D"/>
                </a:solidFill>
              </a:rPr>
              <a:t>, Princeton University</a:t>
            </a:r>
          </a:p>
          <a:p>
            <a:endParaRPr lang="en-US" sz="1200" dirty="0" smtClean="0">
              <a:solidFill>
                <a:srgbClr val="1F497D"/>
              </a:solidFill>
            </a:endParaRPr>
          </a:p>
          <a:p>
            <a:r>
              <a:rPr lang="en-US" sz="1200" dirty="0" smtClean="0">
                <a:solidFill>
                  <a:srgbClr val="1F497D"/>
                </a:solidFill>
              </a:rPr>
              <a:t>Penny </a:t>
            </a:r>
            <a:r>
              <a:rPr lang="en-US" sz="1200" dirty="0">
                <a:solidFill>
                  <a:srgbClr val="1F497D"/>
                </a:solidFill>
              </a:rPr>
              <a:t>Baker, Clark Art </a:t>
            </a:r>
            <a:r>
              <a:rPr lang="en-US" sz="1200" dirty="0" smtClean="0">
                <a:solidFill>
                  <a:srgbClr val="1F497D"/>
                </a:solidFill>
              </a:rPr>
              <a:t>Institute</a:t>
            </a:r>
            <a:endParaRPr lang="en-US" sz="1200" dirty="0">
              <a:solidFill>
                <a:srgbClr val="1F497D"/>
              </a:solidFill>
            </a:endParaRPr>
          </a:p>
          <a:p>
            <a:endParaRPr lang="en-US" sz="1200" dirty="0" smtClean="0">
              <a:solidFill>
                <a:srgbClr val="1F497D"/>
              </a:solidFill>
            </a:endParaRPr>
          </a:p>
          <a:p>
            <a:r>
              <a:rPr lang="en-US" sz="1200" dirty="0" smtClean="0">
                <a:solidFill>
                  <a:srgbClr val="1F497D"/>
                </a:solidFill>
              </a:rPr>
              <a:t>Kate </a:t>
            </a:r>
            <a:r>
              <a:rPr lang="en-US" sz="1200" dirty="0">
                <a:solidFill>
                  <a:srgbClr val="1F497D"/>
                </a:solidFill>
              </a:rPr>
              <a:t>Bowers, Harvard </a:t>
            </a:r>
            <a:r>
              <a:rPr lang="en-US" sz="1200" dirty="0" smtClean="0">
                <a:solidFill>
                  <a:srgbClr val="1F497D"/>
                </a:solidFill>
              </a:rPr>
              <a:t>University</a:t>
            </a:r>
          </a:p>
          <a:p>
            <a:endParaRPr lang="en-US" sz="1200" dirty="0">
              <a:solidFill>
                <a:srgbClr val="1F497D"/>
              </a:solidFill>
            </a:endParaRPr>
          </a:p>
          <a:p>
            <a:r>
              <a:rPr lang="en-US" sz="1200" dirty="0" smtClean="0">
                <a:solidFill>
                  <a:srgbClr val="1F497D"/>
                </a:solidFill>
              </a:rPr>
              <a:t>Evan Echols, University of Delaware</a:t>
            </a:r>
            <a:endParaRPr lang="en-US" sz="1200" dirty="0">
              <a:solidFill>
                <a:srgbClr val="1F497D"/>
              </a:solidFill>
            </a:endParaRPr>
          </a:p>
          <a:p>
            <a:endParaRPr lang="en-US" sz="1200" dirty="0">
              <a:solidFill>
                <a:srgbClr val="1F497D"/>
              </a:solidFill>
            </a:endParaRPr>
          </a:p>
          <a:p>
            <a:r>
              <a:rPr lang="en-US" sz="1200" dirty="0">
                <a:solidFill>
                  <a:srgbClr val="1F497D"/>
                </a:solidFill>
              </a:rPr>
              <a:t>Karen Stoll Farrell, Indiana University</a:t>
            </a:r>
          </a:p>
          <a:p>
            <a:endParaRPr lang="en-US" sz="1200" dirty="0">
              <a:solidFill>
                <a:srgbClr val="1F497D"/>
              </a:solidFill>
            </a:endParaRPr>
          </a:p>
          <a:p>
            <a:r>
              <a:rPr lang="en-US" sz="1200" dirty="0">
                <a:solidFill>
                  <a:srgbClr val="1F497D"/>
                </a:solidFill>
              </a:rPr>
              <a:t>Rick Fitzgerald, Library of Congress</a:t>
            </a:r>
          </a:p>
          <a:p>
            <a:endParaRPr lang="en-US" sz="1200" dirty="0">
              <a:solidFill>
                <a:srgbClr val="1F497D"/>
              </a:solidFill>
            </a:endParaRPr>
          </a:p>
          <a:p>
            <a:r>
              <a:rPr lang="en-US" sz="1200" dirty="0">
                <a:solidFill>
                  <a:srgbClr val="1F497D"/>
                </a:solidFill>
              </a:rPr>
              <a:t>Ben Goldman, </a:t>
            </a:r>
            <a:r>
              <a:rPr lang="en-US" sz="1200" dirty="0" smtClean="0">
                <a:solidFill>
                  <a:srgbClr val="1F497D"/>
                </a:solidFill>
              </a:rPr>
              <a:t>Pennsylvania </a:t>
            </a:r>
            <a:r>
              <a:rPr lang="en-US" sz="1200" dirty="0">
                <a:solidFill>
                  <a:srgbClr val="1F497D"/>
                </a:solidFill>
              </a:rPr>
              <a:t>State University</a:t>
            </a:r>
          </a:p>
          <a:p>
            <a:endParaRPr lang="en-US" sz="1200" dirty="0">
              <a:solidFill>
                <a:srgbClr val="1F497D"/>
              </a:solidFill>
            </a:endParaRPr>
          </a:p>
          <a:p>
            <a:r>
              <a:rPr lang="en-US" sz="1200" dirty="0">
                <a:solidFill>
                  <a:srgbClr val="1F497D"/>
                </a:solidFill>
              </a:rPr>
              <a:t>Rebecca Guenther, </a:t>
            </a:r>
            <a:r>
              <a:rPr lang="en-US" sz="1200" dirty="0" smtClean="0">
                <a:solidFill>
                  <a:srgbClr val="1F497D"/>
                </a:solidFill>
              </a:rPr>
              <a:t>consultant</a:t>
            </a:r>
          </a:p>
          <a:p>
            <a:endParaRPr lang="en-US" sz="1200" dirty="0">
              <a:solidFill>
                <a:srgbClr val="1F497D"/>
              </a:solidFill>
            </a:endParaRPr>
          </a:p>
          <a:p>
            <a:r>
              <a:rPr lang="en-US" sz="1200" dirty="0">
                <a:solidFill>
                  <a:srgbClr val="1F497D"/>
                </a:solidFill>
              </a:rPr>
              <a:t>Claudia Horning, </a:t>
            </a:r>
            <a:r>
              <a:rPr lang="en-US" sz="1200" dirty="0" smtClean="0">
                <a:solidFill>
                  <a:srgbClr val="1F497D"/>
                </a:solidFill>
              </a:rPr>
              <a:t>University of California, Los Angeles</a:t>
            </a:r>
            <a:endParaRPr lang="en-US" sz="1200" dirty="0">
              <a:solidFill>
                <a:srgbClr val="1F497D"/>
              </a:solidFill>
            </a:endParaRPr>
          </a:p>
          <a:p>
            <a:endParaRPr lang="en-US" sz="1200" dirty="0">
              <a:solidFill>
                <a:srgbClr val="1F497D"/>
              </a:solidFill>
            </a:endParaRPr>
          </a:p>
          <a:p>
            <a:r>
              <a:rPr lang="en-US" sz="1200" dirty="0">
                <a:solidFill>
                  <a:srgbClr val="1F497D"/>
                </a:solidFill>
              </a:rPr>
              <a:t>Chad Hutchens, University of Wyoming</a:t>
            </a:r>
          </a:p>
          <a:p>
            <a:endParaRPr lang="en-US" sz="1200" dirty="0">
              <a:solidFill>
                <a:srgbClr val="1F497D"/>
              </a:solidFill>
            </a:endParaRPr>
          </a:p>
          <a:p>
            <a:r>
              <a:rPr lang="en-US" sz="1200" dirty="0">
                <a:solidFill>
                  <a:srgbClr val="1F497D"/>
                </a:solidFill>
              </a:rPr>
              <a:t>Deborah Kempe, Frick </a:t>
            </a:r>
            <a:r>
              <a:rPr lang="en-US" sz="1200" dirty="0" smtClean="0">
                <a:solidFill>
                  <a:srgbClr val="1F497D"/>
                </a:solidFill>
              </a:rPr>
              <a:t>Art Reference Library</a:t>
            </a:r>
            <a:endParaRPr lang="en-US" sz="1200" dirty="0">
              <a:solidFill>
                <a:srgbClr val="1F497D"/>
              </a:solidFill>
            </a:endParaRPr>
          </a:p>
          <a:p>
            <a:endParaRPr lang="en-US" sz="1200" dirty="0">
              <a:solidFill>
                <a:srgbClr val="1F497D"/>
              </a:solidFill>
            </a:endParaRPr>
          </a:p>
          <a:p>
            <a:r>
              <a:rPr lang="en-US" sz="1200" dirty="0">
                <a:solidFill>
                  <a:srgbClr val="1F497D"/>
                </a:solidFill>
              </a:rPr>
              <a:t>Tammi Kim, </a:t>
            </a:r>
            <a:r>
              <a:rPr lang="en-US" sz="1200" dirty="0" smtClean="0">
                <a:solidFill>
                  <a:srgbClr val="1F497D"/>
                </a:solidFill>
              </a:rPr>
              <a:t>University of Nevada, Las Vegas</a:t>
            </a:r>
            <a:endParaRPr lang="en-US" sz="1200" dirty="0">
              <a:solidFill>
                <a:srgbClr val="1F497D"/>
              </a:solidFill>
            </a:endParaRPr>
          </a:p>
          <a:p>
            <a:endParaRPr lang="en-US" sz="1200" dirty="0">
              <a:solidFill>
                <a:srgbClr val="1F497D"/>
              </a:solidFill>
            </a:endParaRPr>
          </a:p>
          <a:p>
            <a:r>
              <a:rPr lang="en-US" sz="1200" dirty="0">
                <a:solidFill>
                  <a:srgbClr val="1F497D"/>
                </a:solidFill>
              </a:rPr>
              <a:t>Jason </a:t>
            </a:r>
            <a:r>
              <a:rPr lang="en-US" sz="1200" dirty="0" err="1">
                <a:solidFill>
                  <a:srgbClr val="1F497D"/>
                </a:solidFill>
              </a:rPr>
              <a:t>Kovari</a:t>
            </a:r>
            <a:r>
              <a:rPr lang="en-US" sz="1200" dirty="0">
                <a:solidFill>
                  <a:srgbClr val="1F497D"/>
                </a:solidFill>
              </a:rPr>
              <a:t>, Cornell University</a:t>
            </a:r>
          </a:p>
          <a:p>
            <a:endParaRPr lang="en-US" sz="1200" dirty="0">
              <a:solidFill>
                <a:srgbClr val="1F497D"/>
              </a:solidFill>
            </a:endParaRPr>
          </a:p>
          <a:p>
            <a:r>
              <a:rPr lang="en-US" sz="1200" dirty="0">
                <a:solidFill>
                  <a:srgbClr val="1F497D"/>
                </a:solidFill>
              </a:rPr>
              <a:t>Rosalie Lack, California Digital Library</a:t>
            </a:r>
          </a:p>
        </p:txBody>
      </p:sp>
      <p:sp>
        <p:nvSpPr>
          <p:cNvPr id="3" name="TextBox 2"/>
          <p:cNvSpPr txBox="1"/>
          <p:nvPr/>
        </p:nvSpPr>
        <p:spPr>
          <a:xfrm>
            <a:off x="4649639" y="776378"/>
            <a:ext cx="3942270" cy="5262979"/>
          </a:xfrm>
          <a:prstGeom prst="rect">
            <a:avLst/>
          </a:prstGeom>
          <a:noFill/>
        </p:spPr>
        <p:txBody>
          <a:bodyPr wrap="square" rtlCol="0">
            <a:spAutoFit/>
          </a:bodyPr>
          <a:lstStyle/>
          <a:p>
            <a:r>
              <a:rPr lang="en-US" sz="1200" dirty="0" err="1">
                <a:solidFill>
                  <a:srgbClr val="1F497D"/>
                </a:solidFill>
              </a:rPr>
              <a:t>Eilidh</a:t>
            </a:r>
            <a:r>
              <a:rPr lang="en-US" sz="1200" dirty="0">
                <a:solidFill>
                  <a:srgbClr val="1F497D"/>
                </a:solidFill>
              </a:rPr>
              <a:t> </a:t>
            </a:r>
            <a:r>
              <a:rPr lang="en-US" sz="1200" dirty="0" err="1">
                <a:solidFill>
                  <a:srgbClr val="1F497D"/>
                </a:solidFill>
              </a:rPr>
              <a:t>MacGlone</a:t>
            </a:r>
            <a:r>
              <a:rPr lang="en-US" sz="1200" dirty="0">
                <a:solidFill>
                  <a:srgbClr val="1F497D"/>
                </a:solidFill>
              </a:rPr>
              <a:t>, National Library of Scotland</a:t>
            </a:r>
          </a:p>
          <a:p>
            <a:endParaRPr lang="en-US" sz="1200" dirty="0">
              <a:solidFill>
                <a:srgbClr val="1F497D"/>
              </a:solidFill>
            </a:endParaRPr>
          </a:p>
          <a:p>
            <a:r>
              <a:rPr lang="en-US" sz="1200" dirty="0">
                <a:solidFill>
                  <a:srgbClr val="1F497D"/>
                </a:solidFill>
              </a:rPr>
              <a:t>Matthew McKinley, University of </a:t>
            </a:r>
            <a:r>
              <a:rPr lang="en-US" sz="1200" dirty="0" smtClean="0">
                <a:solidFill>
                  <a:srgbClr val="1F497D"/>
                </a:solidFill>
              </a:rPr>
              <a:t>California, </a:t>
            </a:r>
            <a:r>
              <a:rPr lang="en-US" sz="1200" dirty="0">
                <a:solidFill>
                  <a:srgbClr val="1F497D"/>
                </a:solidFill>
              </a:rPr>
              <a:t>Irvine</a:t>
            </a:r>
          </a:p>
          <a:p>
            <a:endParaRPr lang="en-US" sz="1200" dirty="0">
              <a:solidFill>
                <a:srgbClr val="1F497D"/>
              </a:solidFill>
            </a:endParaRPr>
          </a:p>
          <a:p>
            <a:r>
              <a:rPr lang="en-US" sz="1200" dirty="0">
                <a:solidFill>
                  <a:srgbClr val="1F497D"/>
                </a:solidFill>
              </a:rPr>
              <a:t>Allison O’Dell, University of Florida</a:t>
            </a:r>
          </a:p>
          <a:p>
            <a:endParaRPr lang="en-US" sz="1200" dirty="0">
              <a:solidFill>
                <a:srgbClr val="1F497D"/>
              </a:solidFill>
            </a:endParaRPr>
          </a:p>
          <a:p>
            <a:r>
              <a:rPr lang="en-US" sz="1200" dirty="0">
                <a:solidFill>
                  <a:srgbClr val="1F497D"/>
                </a:solidFill>
              </a:rPr>
              <a:t>Joy </a:t>
            </a:r>
            <a:r>
              <a:rPr lang="en-US" sz="1200" dirty="0" err="1">
                <a:solidFill>
                  <a:srgbClr val="1F497D"/>
                </a:solidFill>
              </a:rPr>
              <a:t>Panigabutra</a:t>
            </a:r>
            <a:r>
              <a:rPr lang="en-US" sz="1200" dirty="0">
                <a:solidFill>
                  <a:srgbClr val="1F497D"/>
                </a:solidFill>
              </a:rPr>
              <a:t>-Roberts, American University in Cairo</a:t>
            </a:r>
          </a:p>
          <a:p>
            <a:endParaRPr lang="en-US" sz="1200" dirty="0">
              <a:solidFill>
                <a:srgbClr val="1F497D"/>
              </a:solidFill>
            </a:endParaRPr>
          </a:p>
          <a:p>
            <a:r>
              <a:rPr lang="en-US" sz="1200" dirty="0">
                <a:solidFill>
                  <a:srgbClr val="1F497D"/>
                </a:solidFill>
              </a:rPr>
              <a:t>Dallas </a:t>
            </a:r>
            <a:r>
              <a:rPr lang="en-US" sz="1200" dirty="0" err="1">
                <a:solidFill>
                  <a:srgbClr val="1F497D"/>
                </a:solidFill>
              </a:rPr>
              <a:t>Pillen</a:t>
            </a:r>
            <a:r>
              <a:rPr lang="en-US" sz="1200" dirty="0">
                <a:solidFill>
                  <a:srgbClr val="1F497D"/>
                </a:solidFill>
              </a:rPr>
              <a:t>, University of Michigan</a:t>
            </a:r>
          </a:p>
          <a:p>
            <a:endParaRPr lang="en-US" sz="1200" dirty="0">
              <a:solidFill>
                <a:srgbClr val="1F497D"/>
              </a:solidFill>
            </a:endParaRPr>
          </a:p>
          <a:p>
            <a:r>
              <a:rPr lang="en-US" sz="1200" dirty="0">
                <a:solidFill>
                  <a:srgbClr val="1F497D"/>
                </a:solidFill>
              </a:rPr>
              <a:t>Lily </a:t>
            </a:r>
            <a:r>
              <a:rPr lang="en-US" sz="1200" dirty="0" err="1">
                <a:solidFill>
                  <a:srgbClr val="1F497D"/>
                </a:solidFill>
              </a:rPr>
              <a:t>Pregill</a:t>
            </a:r>
            <a:r>
              <a:rPr lang="en-US" sz="1200" dirty="0">
                <a:solidFill>
                  <a:srgbClr val="1F497D"/>
                </a:solidFill>
              </a:rPr>
              <a:t>, New York Art Resources Consortium (NYARC)</a:t>
            </a:r>
          </a:p>
          <a:p>
            <a:endParaRPr lang="en-US" sz="1200" dirty="0">
              <a:solidFill>
                <a:srgbClr val="1F497D"/>
              </a:solidFill>
            </a:endParaRPr>
          </a:p>
          <a:p>
            <a:r>
              <a:rPr lang="en-US" sz="1200" dirty="0">
                <a:solidFill>
                  <a:srgbClr val="1F497D"/>
                </a:solidFill>
              </a:rPr>
              <a:t>Mary </a:t>
            </a:r>
            <a:r>
              <a:rPr lang="en-US" sz="1200" dirty="0" err="1">
                <a:solidFill>
                  <a:srgbClr val="1F497D"/>
                </a:solidFill>
              </a:rPr>
              <a:t>Samouelian</a:t>
            </a:r>
            <a:r>
              <a:rPr lang="en-US" sz="1200" dirty="0">
                <a:solidFill>
                  <a:srgbClr val="1F497D"/>
                </a:solidFill>
              </a:rPr>
              <a:t>, Harvard Business School</a:t>
            </a:r>
          </a:p>
          <a:p>
            <a:endParaRPr lang="en-US" sz="1200" dirty="0">
              <a:solidFill>
                <a:srgbClr val="1F497D"/>
              </a:solidFill>
            </a:endParaRPr>
          </a:p>
          <a:p>
            <a:r>
              <a:rPr lang="en-US" sz="1200" dirty="0" err="1">
                <a:solidFill>
                  <a:srgbClr val="1F497D"/>
                </a:solidFill>
              </a:rPr>
              <a:t>Aislinn</a:t>
            </a:r>
            <a:r>
              <a:rPr lang="en-US" sz="1200" dirty="0">
                <a:solidFill>
                  <a:srgbClr val="1F497D"/>
                </a:solidFill>
              </a:rPr>
              <a:t> Sotelo, University of </a:t>
            </a:r>
            <a:r>
              <a:rPr lang="en-US" sz="1200" dirty="0" smtClean="0">
                <a:solidFill>
                  <a:srgbClr val="1F497D"/>
                </a:solidFill>
              </a:rPr>
              <a:t>California, </a:t>
            </a:r>
            <a:r>
              <a:rPr lang="en-US" sz="1200" dirty="0">
                <a:solidFill>
                  <a:srgbClr val="1F497D"/>
                </a:solidFill>
              </a:rPr>
              <a:t>San Diego</a:t>
            </a:r>
          </a:p>
          <a:p>
            <a:endParaRPr lang="en-US" sz="1200" dirty="0">
              <a:solidFill>
                <a:srgbClr val="1F497D"/>
              </a:solidFill>
            </a:endParaRPr>
          </a:p>
          <a:p>
            <a:r>
              <a:rPr lang="en-US" sz="1200" dirty="0">
                <a:solidFill>
                  <a:srgbClr val="1F497D"/>
                </a:solidFill>
              </a:rPr>
              <a:t>Alex Thurman, Columbia University</a:t>
            </a:r>
          </a:p>
          <a:p>
            <a:endParaRPr lang="en-US" sz="1200" dirty="0">
              <a:solidFill>
                <a:srgbClr val="1F497D"/>
              </a:solidFill>
            </a:endParaRPr>
          </a:p>
          <a:p>
            <a:r>
              <a:rPr lang="en-US" sz="1200" dirty="0">
                <a:solidFill>
                  <a:srgbClr val="1F497D"/>
                </a:solidFill>
              </a:rPr>
              <a:t>Jessica </a:t>
            </a:r>
            <a:r>
              <a:rPr lang="en-US" sz="1200" dirty="0" err="1">
                <a:solidFill>
                  <a:srgbClr val="1F497D"/>
                </a:solidFill>
              </a:rPr>
              <a:t>Venlet</a:t>
            </a:r>
            <a:r>
              <a:rPr lang="en-US" sz="1200" dirty="0">
                <a:solidFill>
                  <a:srgbClr val="1F497D"/>
                </a:solidFill>
              </a:rPr>
              <a:t>, Massachusetts Institute of Technology</a:t>
            </a:r>
          </a:p>
          <a:p>
            <a:endParaRPr lang="en-US" sz="1200" dirty="0">
              <a:solidFill>
                <a:srgbClr val="1F497D"/>
              </a:solidFill>
            </a:endParaRPr>
          </a:p>
          <a:p>
            <a:r>
              <a:rPr lang="en-US" sz="1200" dirty="0">
                <a:solidFill>
                  <a:srgbClr val="1F497D"/>
                </a:solidFill>
              </a:rPr>
              <a:t>Olga </a:t>
            </a:r>
            <a:r>
              <a:rPr lang="en-US" sz="1200" dirty="0" err="1">
                <a:solidFill>
                  <a:srgbClr val="1F497D"/>
                </a:solidFill>
              </a:rPr>
              <a:t>Virakhovskaya</a:t>
            </a:r>
            <a:r>
              <a:rPr lang="en-US" sz="1200" dirty="0">
                <a:solidFill>
                  <a:srgbClr val="1F497D"/>
                </a:solidFill>
              </a:rPr>
              <a:t>, University of </a:t>
            </a:r>
            <a:r>
              <a:rPr lang="en-US" sz="1200" dirty="0" smtClean="0">
                <a:solidFill>
                  <a:srgbClr val="1F497D"/>
                </a:solidFill>
              </a:rPr>
              <a:t>Michigan</a:t>
            </a:r>
          </a:p>
          <a:p>
            <a:endParaRPr lang="en-US" sz="1200" dirty="0" smtClean="0">
              <a:solidFill>
                <a:srgbClr val="1F497D"/>
              </a:solidFill>
            </a:endParaRPr>
          </a:p>
          <a:p>
            <a:endParaRPr lang="en-US" sz="1200" dirty="0">
              <a:solidFill>
                <a:srgbClr val="1F497D"/>
              </a:solidFill>
            </a:endParaRPr>
          </a:p>
          <a:p>
            <a:endParaRPr lang="en-US" sz="1200" dirty="0">
              <a:solidFill>
                <a:srgbClr val="1F497D"/>
              </a:solidFill>
            </a:endParaRPr>
          </a:p>
          <a:p>
            <a:r>
              <a:rPr lang="en-US" sz="1200" dirty="0">
                <a:solidFill>
                  <a:srgbClr val="1F497D"/>
                </a:solidFill>
              </a:rPr>
              <a:t>Jackie Dooley, OCLC Research</a:t>
            </a:r>
          </a:p>
          <a:p>
            <a:endParaRPr lang="en-US" sz="1200" dirty="0">
              <a:solidFill>
                <a:srgbClr val="1F497D"/>
              </a:solidFill>
            </a:endParaRPr>
          </a:p>
          <a:p>
            <a:r>
              <a:rPr lang="en-US" sz="1200" dirty="0">
                <a:solidFill>
                  <a:srgbClr val="1F497D"/>
                </a:solidFill>
              </a:rPr>
              <a:t>Dennis Massie, OCLC </a:t>
            </a:r>
            <a:r>
              <a:rPr lang="en-US" sz="1200" dirty="0" smtClean="0">
                <a:solidFill>
                  <a:srgbClr val="1F497D"/>
                </a:solidFill>
              </a:rPr>
              <a:t>Research</a:t>
            </a:r>
            <a:endParaRPr lang="en-US" sz="1200" dirty="0">
              <a:solidFill>
                <a:srgbClr val="1F497D"/>
              </a:solidFill>
            </a:endParaRPr>
          </a:p>
        </p:txBody>
      </p:sp>
      <p:sp>
        <p:nvSpPr>
          <p:cNvPr id="4" name="Text Placeholder 2"/>
          <p:cNvSpPr txBox="1">
            <a:spLocks/>
          </p:cNvSpPr>
          <p:nvPr/>
        </p:nvSpPr>
        <p:spPr>
          <a:xfrm>
            <a:off x="477838" y="0"/>
            <a:ext cx="8181975" cy="11359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dirty="0" smtClean="0">
                <a:solidFill>
                  <a:srgbClr val="1F497D"/>
                </a:solidFill>
                <a:latin typeface="Calibri" panose="020F0502020204030204" pitchFamily="34" charset="0"/>
              </a:rPr>
              <a:t>WAM working group members!</a:t>
            </a:r>
            <a:endParaRPr lang="en-US" sz="4400"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320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Chief, Collection Management &amp; Access</a:t>
            </a:r>
          </a:p>
          <a:p>
            <a:r>
              <a:rPr lang="en-US" dirty="0" smtClean="0"/>
              <a:t>Frick Art Reference Collection</a:t>
            </a:r>
            <a:endParaRPr lang="en-US" dirty="0"/>
          </a:p>
        </p:txBody>
      </p:sp>
      <p:sp>
        <p:nvSpPr>
          <p:cNvPr id="4" name="Text Placeholder 3"/>
          <p:cNvSpPr>
            <a:spLocks noGrp="1"/>
          </p:cNvSpPr>
          <p:nvPr>
            <p:ph type="body" sz="quarter" idx="13"/>
          </p:nvPr>
        </p:nvSpPr>
        <p:spPr/>
        <p:txBody>
          <a:bodyPr/>
          <a:lstStyle/>
          <a:p>
            <a:r>
              <a:rPr lang="en-US" dirty="0" smtClean="0"/>
              <a:t>Deborah Kempe</a:t>
            </a:r>
            <a:endParaRPr lang="en-US" dirty="0"/>
          </a:p>
        </p:txBody>
      </p:sp>
      <p:sp>
        <p:nvSpPr>
          <p:cNvPr id="5" name="Text Placeholder 4"/>
          <p:cNvSpPr>
            <a:spLocks noGrp="1"/>
          </p:cNvSpPr>
          <p:nvPr>
            <p:ph type="body" sz="quarter" idx="15"/>
          </p:nvPr>
        </p:nvSpPr>
        <p:spPr/>
        <p:txBody>
          <a:bodyPr/>
          <a:lstStyle/>
          <a:p>
            <a:endParaRPr lang="en-US"/>
          </a:p>
        </p:txBody>
      </p:sp>
      <p:sp>
        <p:nvSpPr>
          <p:cNvPr id="9" name="Picture Placeholder 8"/>
          <p:cNvSpPr>
            <a:spLocks noGrp="1"/>
          </p:cNvSpPr>
          <p:nvPr>
            <p:ph type="pic" sz="quarter" idx="10"/>
          </p:nvPr>
        </p:nvSpPr>
        <p:spPr/>
      </p:sp>
      <p:pic>
        <p:nvPicPr>
          <p:cNvPr id="2052" name="Picture 4" descr="https://encrypted-tbn0.gstatic.com/images?q=tbn:ANd9GcT8LqkieWNEgtyLEfKJPavot7OvFb-dKQtZds8E7ISBtthqduzh"/>
          <p:cNvPicPr>
            <a:picLocks noChangeAspect="1" noChangeArrowheads="1"/>
          </p:cNvPicPr>
          <p:nvPr/>
        </p:nvPicPr>
        <p:blipFill rotWithShape="1">
          <a:blip r:embed="rId2">
            <a:extLst>
              <a:ext uri="{28A0092B-C50C-407E-A947-70E740481C1C}">
                <a14:useLocalDpi xmlns:a14="http://schemas.microsoft.com/office/drawing/2010/main" val="0"/>
              </a:ext>
            </a:extLst>
          </a:blip>
          <a:srcRect l="30541" t="21692" r="15065" b="431"/>
          <a:stretch/>
        </p:blipFill>
        <p:spPr bwMode="auto">
          <a:xfrm>
            <a:off x="586596" y="1987552"/>
            <a:ext cx="2570672" cy="257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72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A </a:t>
            </a:r>
            <a:r>
              <a:rPr lang="en-US" strike="sngStrike" dirty="0" smtClean="0"/>
              <a:t>deep dive </a:t>
            </a:r>
            <a:r>
              <a:rPr lang="en-US" dirty="0" smtClean="0"/>
              <a:t>into the museum library ill data pool</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2" descr="http://www.arlisna-vra.org/seattle2016/img/ARLIS_VRA2016_VertColor-01-320x1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36" y="4214442"/>
            <a:ext cx="3048000" cy="16383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4729239" y="2242992"/>
            <a:ext cx="84301" cy="463246"/>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813540" y="2197837"/>
            <a:ext cx="353487" cy="508401"/>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20863928">
            <a:off x="1800823" y="215681"/>
            <a:ext cx="2312016" cy="923330"/>
          </a:xfrm>
          <a:prstGeom prst="rect">
            <a:avLst/>
          </a:prstGeom>
          <a:noFill/>
        </p:spPr>
        <p:txBody>
          <a:bodyPr wrap="square" rtlCol="0">
            <a:spAutoFit/>
          </a:bodyPr>
          <a:lstStyle/>
          <a:p>
            <a:r>
              <a:rPr lang="en-US" sz="5400" dirty="0" smtClean="0">
                <a:solidFill>
                  <a:schemeClr val="bg1"/>
                </a:solidFill>
                <a:latin typeface="Mistral" panose="03090702030407020403" pitchFamily="66" charset="0"/>
              </a:rPr>
              <a:t>TOE DIP</a:t>
            </a:r>
            <a:endParaRPr lang="en-US" sz="5400" dirty="0">
              <a:solidFill>
                <a:schemeClr val="bg1"/>
              </a:solidFill>
              <a:latin typeface="Mistral" panose="03090702030407020403" pitchFamily="66" charset="0"/>
            </a:endParaRPr>
          </a:p>
        </p:txBody>
      </p:sp>
      <p:sp>
        <p:nvSpPr>
          <p:cNvPr id="20" name="Rectangle 19"/>
          <p:cNvSpPr/>
          <p:nvPr/>
        </p:nvSpPr>
        <p:spPr>
          <a:xfrm rot="20358328">
            <a:off x="4178653" y="2628570"/>
            <a:ext cx="2079820" cy="923330"/>
          </a:xfrm>
          <a:prstGeom prst="rect">
            <a:avLst/>
          </a:prstGeom>
        </p:spPr>
        <p:txBody>
          <a:bodyPr wrap="square">
            <a:spAutoFit/>
          </a:bodyPr>
          <a:lstStyle/>
          <a:p>
            <a:r>
              <a:rPr lang="en-US" sz="5400" dirty="0" smtClean="0">
                <a:solidFill>
                  <a:schemeClr val="bg1"/>
                </a:solidFill>
                <a:latin typeface="Mistral" panose="03090702030407020403" pitchFamily="66" charset="0"/>
              </a:rPr>
              <a:t>WADING</a:t>
            </a:r>
            <a:endParaRPr lang="en-US" sz="2000" dirty="0">
              <a:solidFill>
                <a:schemeClr val="bg1"/>
              </a:solidFill>
              <a:latin typeface="Mistral" panose="03090702030407020403" pitchFamily="66" charset="0"/>
            </a:endParaRPr>
          </a:p>
        </p:txBody>
      </p:sp>
    </p:spTree>
    <p:extLst>
      <p:ext uri="{BB962C8B-B14F-4D97-AF65-F5344CB8AC3E}">
        <p14:creationId xmlns:p14="http://schemas.microsoft.com/office/powerpoint/2010/main" val="1468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135919"/>
            <a:ext cx="8181975" cy="4755923"/>
          </a:xfrm>
        </p:spPr>
        <p:txBody>
          <a:bodyPr/>
          <a:lstStyle/>
          <a:p>
            <a:r>
              <a:rPr lang="en-US" dirty="0">
                <a:solidFill>
                  <a:srgbClr val="1F497D"/>
                </a:solidFill>
              </a:rPr>
              <a:t>All filled ILL transactions that passed through the OCLC ILL infrastructure</a:t>
            </a:r>
          </a:p>
          <a:p>
            <a:pPr lvl="1"/>
            <a:r>
              <a:rPr lang="en-US" dirty="0">
                <a:solidFill>
                  <a:srgbClr val="1F497D"/>
                </a:solidFill>
              </a:rPr>
              <a:t>With one of 22 OCLC Research Library Partnership museum libraries as either borrower or lender</a:t>
            </a:r>
          </a:p>
          <a:p>
            <a:pPr lvl="1"/>
            <a:r>
              <a:rPr lang="en-US" dirty="0">
                <a:solidFill>
                  <a:srgbClr val="1F497D"/>
                </a:solidFill>
              </a:rPr>
              <a:t>From 2007 through 2013</a:t>
            </a:r>
          </a:p>
          <a:p>
            <a:pPr lvl="1"/>
            <a:r>
              <a:rPr lang="en-US" dirty="0" err="1">
                <a:solidFill>
                  <a:srgbClr val="1F497D"/>
                </a:solidFill>
              </a:rPr>
              <a:t>Returnables</a:t>
            </a:r>
            <a:r>
              <a:rPr lang="en-US" dirty="0">
                <a:solidFill>
                  <a:srgbClr val="1F497D"/>
                </a:solidFill>
              </a:rPr>
              <a:t> and non-</a:t>
            </a:r>
            <a:r>
              <a:rPr lang="en-US" dirty="0" err="1">
                <a:solidFill>
                  <a:srgbClr val="1F497D"/>
                </a:solidFill>
              </a:rPr>
              <a:t>returnables</a:t>
            </a:r>
            <a:endParaRPr lang="en-US" dirty="0">
              <a:solidFill>
                <a:srgbClr val="1F497D"/>
              </a:solidFill>
            </a:endParaRPr>
          </a:p>
          <a:p>
            <a:pPr lvl="1"/>
            <a:r>
              <a:rPr lang="en-US" dirty="0">
                <a:solidFill>
                  <a:srgbClr val="1F497D"/>
                </a:solidFill>
              </a:rPr>
              <a:t> 197,147 filled transactions </a:t>
            </a:r>
            <a:endParaRPr lang="en-US" dirty="0" smtClean="0">
              <a:solidFill>
                <a:srgbClr val="1F497D"/>
              </a:solidFill>
            </a:endParaRPr>
          </a:p>
          <a:p>
            <a:pPr lvl="1"/>
            <a:r>
              <a:rPr lang="en-US" dirty="0" smtClean="0">
                <a:solidFill>
                  <a:srgbClr val="1F497D"/>
                </a:solidFill>
              </a:rPr>
              <a:t>Enhanced with holdings, geo-location, conspectus, </a:t>
            </a:r>
            <a:r>
              <a:rPr lang="en-US" dirty="0" err="1" smtClean="0">
                <a:solidFill>
                  <a:srgbClr val="1F497D"/>
                </a:solidFill>
              </a:rPr>
              <a:t>Hathi</a:t>
            </a:r>
            <a:r>
              <a:rPr lang="en-US" dirty="0" smtClean="0">
                <a:solidFill>
                  <a:srgbClr val="1F497D"/>
                </a:solidFill>
              </a:rPr>
              <a:t>, and copyright status data </a:t>
            </a:r>
            <a:endParaRPr lang="en-US" dirty="0">
              <a:solidFill>
                <a:srgbClr val="1F497D"/>
              </a:solidFill>
            </a:endParaRPr>
          </a:p>
          <a:p>
            <a:endParaRPr lang="en-US" dirty="0"/>
          </a:p>
        </p:txBody>
      </p:sp>
      <p:sp>
        <p:nvSpPr>
          <p:cNvPr id="3" name="Text Placeholder 2"/>
          <p:cNvSpPr>
            <a:spLocks noGrp="1"/>
          </p:cNvSpPr>
          <p:nvPr>
            <p:ph type="body" sz="quarter" idx="13"/>
          </p:nvPr>
        </p:nvSpPr>
        <p:spPr/>
        <p:txBody>
          <a:bodyPr/>
          <a:lstStyle/>
          <a:p>
            <a:r>
              <a:rPr lang="en-US" dirty="0" smtClean="0">
                <a:solidFill>
                  <a:srgbClr val="1F497D"/>
                </a:solidFill>
              </a:rPr>
              <a:t>Museum ILL </a:t>
            </a:r>
            <a:r>
              <a:rPr lang="en-US" dirty="0">
                <a:solidFill>
                  <a:srgbClr val="1F497D"/>
                </a:solidFill>
              </a:rPr>
              <a:t>Data</a:t>
            </a:r>
            <a:r>
              <a:rPr lang="en-US" dirty="0" smtClean="0">
                <a:solidFill>
                  <a:srgbClr val="1F497D"/>
                </a:solidFill>
              </a:rPr>
              <a:t>: the who &amp; what</a:t>
            </a:r>
            <a:endParaRPr lang="en-US" dirty="0"/>
          </a:p>
        </p:txBody>
      </p:sp>
      <p:pic>
        <p:nvPicPr>
          <p:cNvPr id="5" name="Picture 4"/>
          <p:cNvPicPr/>
          <p:nvPr/>
        </p:nvPicPr>
        <p:blipFill rotWithShape="1">
          <a:blip r:embed="rId2"/>
          <a:srcRect l="55384" t="37819" r="28205" b="52347"/>
          <a:stretch/>
        </p:blipFill>
        <p:spPr bwMode="auto">
          <a:xfrm>
            <a:off x="6177118" y="2881223"/>
            <a:ext cx="2561440" cy="1030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972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3"/>
          <p:cNvGraphicFramePr>
            <a:graphicFrameLocks/>
          </p:cNvGraphicFramePr>
          <p:nvPr/>
        </p:nvGraphicFramePr>
        <p:xfrm>
          <a:off x="152400" y="609600"/>
          <a:ext cx="88392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txBox="1">
            <a:spLocks/>
          </p:cNvSpPr>
          <p:nvPr/>
        </p:nvSpPr>
        <p:spPr>
          <a:xfrm>
            <a:off x="0" y="163902"/>
            <a:ext cx="9100868" cy="672860"/>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1F497D"/>
                </a:solidFill>
              </a:rPr>
              <a:t>H</a:t>
            </a:r>
            <a:r>
              <a:rPr lang="en-US" sz="4000" dirty="0" smtClean="0">
                <a:solidFill>
                  <a:srgbClr val="1F497D"/>
                </a:solidFill>
              </a:rPr>
              <a:t>ow much did museum libraries borrow? 132,085 items </a:t>
            </a:r>
            <a:endParaRPr lang="en-US" sz="4000" dirty="0">
              <a:solidFill>
                <a:srgbClr val="1F497D"/>
              </a:solidFill>
            </a:endParaRPr>
          </a:p>
        </p:txBody>
      </p:sp>
    </p:spTree>
    <p:extLst>
      <p:ext uri="{BB962C8B-B14F-4D97-AF65-F5344CB8AC3E}">
        <p14:creationId xmlns:p14="http://schemas.microsoft.com/office/powerpoint/2010/main" val="184866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3"/>
          <p:cNvGraphicFramePr>
            <a:graphicFrameLocks/>
          </p:cNvGraphicFramePr>
          <p:nvPr/>
        </p:nvGraphicFramePr>
        <p:xfrm>
          <a:off x="152400" y="609600"/>
          <a:ext cx="88392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txBox="1">
            <a:spLocks/>
          </p:cNvSpPr>
          <p:nvPr/>
        </p:nvSpPr>
        <p:spPr>
          <a:xfrm>
            <a:off x="43132" y="191219"/>
            <a:ext cx="9100868" cy="83676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1F497D"/>
                </a:solidFill>
              </a:rPr>
              <a:t>H</a:t>
            </a:r>
            <a:r>
              <a:rPr lang="en-US" sz="4000" dirty="0" smtClean="0">
                <a:solidFill>
                  <a:srgbClr val="1F497D"/>
                </a:solidFill>
              </a:rPr>
              <a:t>ow much did museum libraries lend? 123,967 items </a:t>
            </a:r>
            <a:endParaRPr lang="en-US" sz="4000" dirty="0">
              <a:solidFill>
                <a:srgbClr val="1F497D"/>
              </a:solidFill>
            </a:endParaRPr>
          </a:p>
        </p:txBody>
      </p:sp>
      <p:graphicFrame>
        <p:nvGraphicFramePr>
          <p:cNvPr id="4" name="Chart Placeholder 3"/>
          <p:cNvGraphicFramePr>
            <a:graphicFrameLocks/>
          </p:cNvGraphicFramePr>
          <p:nvPr>
            <p:extLst>
              <p:ext uri="{D42A27DB-BD31-4B8C-83A1-F6EECF244321}">
                <p14:modId xmlns:p14="http://schemas.microsoft.com/office/powerpoint/2010/main" val="3854990337"/>
              </p:ext>
            </p:extLst>
          </p:nvPr>
        </p:nvGraphicFramePr>
        <p:xfrm>
          <a:off x="304800" y="762000"/>
          <a:ext cx="8839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351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397479"/>
            <a:ext cx="8181975" cy="4213611"/>
          </a:xfrm>
        </p:spPr>
        <p:txBody>
          <a:bodyPr/>
          <a:lstStyle/>
          <a:p>
            <a:r>
              <a:rPr lang="en-US" dirty="0">
                <a:solidFill>
                  <a:srgbClr val="1F497D"/>
                </a:solidFill>
              </a:rPr>
              <a:t>Uniquely-held items loaned by all </a:t>
            </a:r>
            <a:r>
              <a:rPr lang="en-US" dirty="0">
                <a:solidFill>
                  <a:srgbClr val="C00000"/>
                </a:solidFill>
              </a:rPr>
              <a:t>22</a:t>
            </a:r>
            <a:r>
              <a:rPr lang="en-US" dirty="0">
                <a:solidFill>
                  <a:srgbClr val="1F497D"/>
                </a:solidFill>
              </a:rPr>
              <a:t> museums that are also represented in </a:t>
            </a:r>
            <a:r>
              <a:rPr lang="en-US" dirty="0" err="1">
                <a:solidFill>
                  <a:srgbClr val="1F497D"/>
                </a:solidFill>
              </a:rPr>
              <a:t>HathiTrust</a:t>
            </a:r>
            <a:r>
              <a:rPr lang="en-US" dirty="0">
                <a:solidFill>
                  <a:srgbClr val="1F497D"/>
                </a:solidFill>
              </a:rPr>
              <a:t> (as of 2014):  </a:t>
            </a:r>
            <a:r>
              <a:rPr lang="en-US" dirty="0">
                <a:solidFill>
                  <a:srgbClr val="C00000"/>
                </a:solidFill>
              </a:rPr>
              <a:t>5</a:t>
            </a:r>
            <a:r>
              <a:rPr lang="en-US" dirty="0">
                <a:solidFill>
                  <a:schemeClr val="accent4"/>
                </a:solidFill>
              </a:rPr>
              <a:t> </a:t>
            </a:r>
            <a:endParaRPr lang="en-US" dirty="0" smtClean="0">
              <a:solidFill>
                <a:schemeClr val="accent4"/>
              </a:solidFill>
            </a:endParaRPr>
          </a:p>
          <a:p>
            <a:pPr marL="0" indent="0">
              <a:buNone/>
            </a:pPr>
            <a:r>
              <a:rPr lang="en-US" dirty="0" smtClean="0">
                <a:solidFill>
                  <a:schemeClr val="accent4"/>
                </a:solidFill>
              </a:rPr>
              <a:t>										As of 2016: 73	</a:t>
            </a:r>
            <a:endParaRPr lang="en-US" dirty="0">
              <a:solidFill>
                <a:schemeClr val="accent4"/>
              </a:solidFill>
            </a:endParaRPr>
          </a:p>
          <a:p>
            <a:r>
              <a:rPr lang="en-US" dirty="0">
                <a:solidFill>
                  <a:srgbClr val="1F497D"/>
                </a:solidFill>
              </a:rPr>
              <a:t>In </a:t>
            </a:r>
            <a:r>
              <a:rPr lang="en-US" dirty="0" err="1">
                <a:solidFill>
                  <a:srgbClr val="1F497D"/>
                </a:solidFill>
              </a:rPr>
              <a:t>HathiTrust</a:t>
            </a:r>
            <a:r>
              <a:rPr lang="en-US" dirty="0">
                <a:solidFill>
                  <a:srgbClr val="1F497D"/>
                </a:solidFill>
              </a:rPr>
              <a:t> and also public domain (as of 2014):  </a:t>
            </a:r>
            <a:r>
              <a:rPr lang="en-US" dirty="0">
                <a:solidFill>
                  <a:srgbClr val="C00000"/>
                </a:solidFill>
              </a:rPr>
              <a:t>1</a:t>
            </a:r>
          </a:p>
          <a:p>
            <a:pPr marL="0" indent="0">
              <a:buNone/>
            </a:pPr>
            <a:r>
              <a:rPr lang="en-US" dirty="0" smtClean="0"/>
              <a:t>										</a:t>
            </a:r>
            <a:r>
              <a:rPr lang="en-US" dirty="0" smtClean="0">
                <a:solidFill>
                  <a:schemeClr val="accent4"/>
                </a:solidFill>
              </a:rPr>
              <a:t>As of 2016:  58</a:t>
            </a:r>
          </a:p>
          <a:p>
            <a:pPr marL="0" indent="0">
              <a:buNone/>
            </a:pPr>
            <a:endParaRPr lang="en-US" dirty="0">
              <a:solidFill>
                <a:schemeClr val="accent4"/>
              </a:solidFill>
            </a:endParaRPr>
          </a:p>
          <a:p>
            <a:pPr marL="0" indent="0">
              <a:buNone/>
            </a:pPr>
            <a:r>
              <a:rPr lang="en-US" sz="2800" dirty="0" smtClean="0">
                <a:solidFill>
                  <a:srgbClr val="C00000"/>
                </a:solidFill>
              </a:rPr>
              <a:t>55 items were loaned by museum libraries where there were </a:t>
            </a:r>
            <a:r>
              <a:rPr lang="en-US" sz="3200" b="1" dirty="0" smtClean="0">
                <a:solidFill>
                  <a:srgbClr val="C00000"/>
                </a:solidFill>
              </a:rPr>
              <a:t>zero</a:t>
            </a:r>
            <a:r>
              <a:rPr lang="en-US" sz="2800" dirty="0" smtClean="0">
                <a:solidFill>
                  <a:srgbClr val="C00000"/>
                </a:solidFill>
              </a:rPr>
              <a:t> holdings in </a:t>
            </a:r>
            <a:r>
              <a:rPr lang="en-US" sz="2800" dirty="0" err="1" smtClean="0">
                <a:solidFill>
                  <a:srgbClr val="C00000"/>
                </a:solidFill>
              </a:rPr>
              <a:t>WorldCat</a:t>
            </a:r>
            <a:r>
              <a:rPr lang="en-US" sz="2800" dirty="0" smtClean="0">
                <a:solidFill>
                  <a:srgbClr val="C00000"/>
                </a:solidFill>
              </a:rPr>
              <a:t>.</a:t>
            </a:r>
            <a:endParaRPr lang="en-US" sz="2800" dirty="0">
              <a:solidFill>
                <a:srgbClr val="C00000"/>
              </a:solidFill>
            </a:endParaRPr>
          </a:p>
        </p:txBody>
      </p:sp>
      <p:sp>
        <p:nvSpPr>
          <p:cNvPr id="3" name="Text Placeholder 2"/>
          <p:cNvSpPr>
            <a:spLocks noGrp="1"/>
          </p:cNvSpPr>
          <p:nvPr>
            <p:ph type="body" sz="quarter" idx="13"/>
          </p:nvPr>
        </p:nvSpPr>
        <p:spPr>
          <a:xfrm>
            <a:off x="477838" y="220663"/>
            <a:ext cx="8181975" cy="1176816"/>
          </a:xfrm>
        </p:spPr>
        <p:txBody>
          <a:bodyPr/>
          <a:lstStyle/>
          <a:p>
            <a:r>
              <a:rPr lang="en-US" dirty="0">
                <a:solidFill>
                  <a:srgbClr val="1F497D"/>
                </a:solidFill>
              </a:rPr>
              <a:t>Museums loaned </a:t>
            </a:r>
            <a:r>
              <a:rPr lang="en-US" dirty="0">
                <a:solidFill>
                  <a:srgbClr val="C00000"/>
                </a:solidFill>
              </a:rPr>
              <a:t>8,277</a:t>
            </a:r>
            <a:r>
              <a:rPr lang="en-US" dirty="0">
                <a:solidFill>
                  <a:srgbClr val="1F497D"/>
                </a:solidFill>
              </a:rPr>
              <a:t> items where</a:t>
            </a:r>
            <a:br>
              <a:rPr lang="en-US" dirty="0">
                <a:solidFill>
                  <a:srgbClr val="1F497D"/>
                </a:solidFill>
              </a:rPr>
            </a:br>
            <a:r>
              <a:rPr lang="en-US" dirty="0">
                <a:solidFill>
                  <a:srgbClr val="1F497D"/>
                </a:solidFill>
              </a:rPr>
              <a:t> they were the only holder in WC</a:t>
            </a:r>
            <a:endParaRPr lang="en-US" dirty="0"/>
          </a:p>
        </p:txBody>
      </p:sp>
    </p:spTree>
    <p:extLst>
      <p:ext uri="{BB962C8B-B14F-4D97-AF65-F5344CB8AC3E}">
        <p14:creationId xmlns:p14="http://schemas.microsoft.com/office/powerpoint/2010/main" val="14452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139148"/>
            <a:ext cx="8229600" cy="1156252"/>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Customized museum library ILL snapshots</a:t>
            </a:r>
            <a:r>
              <a:rPr lang="en-US" dirty="0" smtClean="0"/>
              <a:t/>
            </a:r>
            <a:br>
              <a:rPr lang="en-US" dirty="0" smtClean="0"/>
            </a:br>
            <a:endParaRPr lang="en-US" dirty="0"/>
          </a:p>
        </p:txBody>
      </p:sp>
      <p:sp>
        <p:nvSpPr>
          <p:cNvPr id="4" name="Rectangle 3"/>
          <p:cNvSpPr/>
          <p:nvPr/>
        </p:nvSpPr>
        <p:spPr>
          <a:xfrm>
            <a:off x="207035" y="940279"/>
            <a:ext cx="4451229" cy="3662541"/>
          </a:xfrm>
          <a:prstGeom prst="rect">
            <a:avLst/>
          </a:prstGeom>
        </p:spPr>
        <p:txBody>
          <a:bodyPr wrap="square">
            <a:spAutoFit/>
          </a:bodyPr>
          <a:lstStyle/>
          <a:p>
            <a:r>
              <a:rPr lang="en-US" b="1" dirty="0"/>
              <a:t>How much did each museum library borrow</a:t>
            </a:r>
            <a:r>
              <a:rPr lang="en-US" b="1" dirty="0" smtClean="0"/>
              <a:t>?</a:t>
            </a:r>
          </a:p>
          <a:p>
            <a:endParaRPr lang="en-US" b="1" dirty="0"/>
          </a:p>
          <a:p>
            <a:r>
              <a:rPr lang="en-US" b="1" dirty="0"/>
              <a:t>How much did each museum library lend?</a:t>
            </a:r>
          </a:p>
          <a:p>
            <a:endParaRPr lang="en-US" sz="1600" b="1" dirty="0"/>
          </a:p>
          <a:p>
            <a:r>
              <a:rPr lang="en-US" b="1" dirty="0"/>
              <a:t>For both of these categories</a:t>
            </a:r>
            <a:r>
              <a:rPr lang="en-US" sz="1600" b="1" dirty="0"/>
              <a:t>:</a:t>
            </a:r>
          </a:p>
          <a:p>
            <a:pPr marL="285750" indent="-285750">
              <a:buFont typeface="Arial" panose="020B0604020202020204" pitchFamily="34" charset="0"/>
              <a:buChar char="•"/>
            </a:pPr>
            <a:r>
              <a:rPr lang="en-US" dirty="0"/>
              <a:t>Proportion of loans to copies?</a:t>
            </a:r>
          </a:p>
          <a:p>
            <a:pPr marL="285750" indent="-285750">
              <a:buFont typeface="Arial" panose="020B0604020202020204" pitchFamily="34" charset="0"/>
              <a:buChar char="•"/>
            </a:pPr>
            <a:r>
              <a:rPr lang="en-US" dirty="0"/>
              <a:t>Proportions within and outside the group?</a:t>
            </a:r>
          </a:p>
          <a:p>
            <a:pPr marL="285750" indent="-285750">
              <a:buFont typeface="Arial" panose="020B0604020202020204" pitchFamily="34" charset="0"/>
              <a:buChar char="•"/>
            </a:pPr>
            <a:r>
              <a:rPr lang="en-US" dirty="0"/>
              <a:t>How did all this change over time?</a:t>
            </a:r>
          </a:p>
          <a:p>
            <a:pPr marL="285750" indent="-285750">
              <a:buFont typeface="Arial" panose="020B0604020202020204" pitchFamily="34" charset="0"/>
              <a:buChar char="•"/>
            </a:pPr>
            <a:r>
              <a:rPr lang="en-US" dirty="0"/>
              <a:t>Which libraries in the group behaved like each other?</a:t>
            </a:r>
          </a:p>
        </p:txBody>
      </p:sp>
      <p:sp>
        <p:nvSpPr>
          <p:cNvPr id="5" name="Rectangle 4"/>
          <p:cNvSpPr/>
          <p:nvPr/>
        </p:nvSpPr>
        <p:spPr>
          <a:xfrm>
            <a:off x="301926" y="4684142"/>
            <a:ext cx="3700732" cy="1477328"/>
          </a:xfrm>
          <a:prstGeom prst="rect">
            <a:avLst/>
          </a:prstGeom>
        </p:spPr>
        <p:txBody>
          <a:bodyPr wrap="square">
            <a:spAutoFit/>
          </a:bodyPr>
          <a:lstStyle/>
          <a:p>
            <a:r>
              <a:rPr lang="en-US" dirty="0"/>
              <a:t>What raw data would be useful?</a:t>
            </a:r>
          </a:p>
          <a:p>
            <a:pPr marL="285750" indent="-285750">
              <a:buFont typeface="Wingdings" panose="05000000000000000000" pitchFamily="2" charset="2"/>
              <a:buChar char="§"/>
            </a:pPr>
            <a:r>
              <a:rPr lang="en-US" dirty="0"/>
              <a:t>Uniquely held loaned?</a:t>
            </a:r>
          </a:p>
          <a:p>
            <a:pPr marL="285750" indent="-285750">
              <a:buFont typeface="Wingdings" panose="05000000000000000000" pitchFamily="2" charset="2"/>
              <a:buChar char="§"/>
            </a:pPr>
            <a:r>
              <a:rPr lang="en-US" dirty="0"/>
              <a:t>Borrowed </a:t>
            </a:r>
            <a:r>
              <a:rPr lang="en-US" i="1" dirty="0"/>
              <a:t>and </a:t>
            </a:r>
            <a:r>
              <a:rPr lang="en-US" dirty="0"/>
              <a:t>loaned?</a:t>
            </a:r>
          </a:p>
          <a:p>
            <a:pPr marL="285750" indent="-285750">
              <a:buFont typeface="Wingdings" panose="05000000000000000000" pitchFamily="2" charset="2"/>
              <a:buChar char="§"/>
            </a:pPr>
            <a:r>
              <a:rPr lang="en-US" dirty="0"/>
              <a:t>5 holdings?  10?</a:t>
            </a:r>
          </a:p>
          <a:p>
            <a:pPr marL="285750" indent="-285750">
              <a:buFont typeface="Wingdings" panose="05000000000000000000" pitchFamily="2" charset="2"/>
              <a:buChar char="§"/>
            </a:pPr>
            <a:r>
              <a:rPr lang="en-US" i="1" dirty="0"/>
              <a:t>Everything?</a:t>
            </a:r>
          </a:p>
        </p:txBody>
      </p:sp>
      <p:sp>
        <p:nvSpPr>
          <p:cNvPr id="7" name="Rectangle 6"/>
          <p:cNvSpPr/>
          <p:nvPr/>
        </p:nvSpPr>
        <p:spPr>
          <a:xfrm>
            <a:off x="4658264" y="940279"/>
            <a:ext cx="4485736" cy="4462760"/>
          </a:xfrm>
          <a:prstGeom prst="rect">
            <a:avLst/>
          </a:prstGeom>
        </p:spPr>
        <p:txBody>
          <a:bodyPr wrap="square">
            <a:spAutoFit/>
          </a:bodyPr>
          <a:lstStyle/>
          <a:p>
            <a:r>
              <a:rPr lang="en-US" sz="2800" b="1" dirty="0"/>
              <a:t>Regarding the materials loaned and borrowed</a:t>
            </a:r>
            <a:r>
              <a:rPr lang="en-US" sz="2800" b="1" dirty="0" smtClean="0"/>
              <a:t>:</a:t>
            </a:r>
          </a:p>
          <a:p>
            <a:endParaRPr lang="en-US" dirty="0" smtClean="0"/>
          </a:p>
          <a:p>
            <a:endParaRPr lang="en-US" dirty="0"/>
          </a:p>
          <a:p>
            <a:pPr marL="342900" indent="-342900">
              <a:buFont typeface="Arial" panose="020B0604020202020204" pitchFamily="34" charset="0"/>
              <a:buChar char="•"/>
            </a:pPr>
            <a:r>
              <a:rPr lang="en-US" sz="2400" dirty="0"/>
              <a:t>What subject classifications?</a:t>
            </a:r>
          </a:p>
          <a:p>
            <a:pPr marL="342900" indent="-342900">
              <a:buFont typeface="Arial" panose="020B0604020202020204" pitchFamily="34" charset="0"/>
              <a:buChar char="•"/>
            </a:pPr>
            <a:r>
              <a:rPr lang="en-US" sz="2400" dirty="0"/>
              <a:t>What languages?</a:t>
            </a:r>
          </a:p>
          <a:p>
            <a:pPr marL="342900" indent="-342900">
              <a:buFont typeface="Arial" panose="020B0604020202020204" pitchFamily="34" charset="0"/>
              <a:buChar char="•"/>
            </a:pPr>
            <a:r>
              <a:rPr lang="en-US" sz="2400" dirty="0"/>
              <a:t>Where published?</a:t>
            </a:r>
          </a:p>
          <a:p>
            <a:pPr marL="342900" indent="-342900">
              <a:buFont typeface="Arial" panose="020B0604020202020204" pitchFamily="34" charset="0"/>
              <a:buChar char="•"/>
            </a:pPr>
            <a:r>
              <a:rPr lang="en-US" sz="2400" dirty="0"/>
              <a:t>How old?</a:t>
            </a:r>
          </a:p>
          <a:p>
            <a:pPr marL="342900" indent="-342900">
              <a:buFont typeface="Arial" panose="020B0604020202020204" pitchFamily="34" charset="0"/>
              <a:buChar char="•"/>
            </a:pPr>
            <a:r>
              <a:rPr lang="en-US" sz="2400" dirty="0"/>
              <a:t>How widely held within </a:t>
            </a:r>
            <a:r>
              <a:rPr lang="en-US" sz="2400" dirty="0" err="1"/>
              <a:t>WorldCat</a:t>
            </a:r>
            <a:r>
              <a:rPr lang="en-US" sz="2400" dirty="0"/>
              <a:t>?</a:t>
            </a:r>
          </a:p>
          <a:p>
            <a:pPr marL="342900" indent="-342900">
              <a:buFont typeface="Arial" panose="020B0604020202020204" pitchFamily="34" charset="0"/>
              <a:buChar char="•"/>
            </a:pPr>
            <a:r>
              <a:rPr lang="en-US" sz="2400" dirty="0"/>
              <a:t>What was requested more than once?</a:t>
            </a:r>
          </a:p>
        </p:txBody>
      </p:sp>
    </p:spTree>
    <p:extLst>
      <p:ext uri="{BB962C8B-B14F-4D97-AF65-F5344CB8AC3E}">
        <p14:creationId xmlns:p14="http://schemas.microsoft.com/office/powerpoint/2010/main" val="89052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welcome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2" descr="http://www.arlisna-vra.org/seattle2016/img/ARLIS_VRA2016_VertColor-01-320x1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36" y="4214442"/>
            <a:ext cx="3048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RLP Museum Libraries:</a:t>
            </a:r>
            <a:br>
              <a:rPr lang="en-US" dirty="0" smtClean="0"/>
            </a:br>
            <a:r>
              <a:rPr lang="en-US" sz="4000" dirty="0" smtClean="0"/>
              <a:t>Types</a:t>
            </a:r>
            <a:r>
              <a:rPr lang="en-US" sz="3600" dirty="0" smtClean="0"/>
              <a:t> Loaned &amp; Borrowed via ILL</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4017162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5330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a:t>
            </a:r>
            <a:r>
              <a:rPr lang="en-US" dirty="0"/>
              <a:t>Museum Libraries, Overall</a:t>
            </a:r>
            <a:br>
              <a:rPr lang="en-US" dirty="0"/>
            </a:br>
            <a:r>
              <a:rPr lang="en-US" dirty="0" smtClean="0">
                <a:solidFill>
                  <a:schemeClr val="accent1"/>
                </a:solidFill>
              </a:rPr>
              <a:t>Lending</a:t>
            </a:r>
            <a:r>
              <a:rPr lang="en-US" dirty="0" smtClean="0"/>
              <a:t>, </a:t>
            </a:r>
            <a:r>
              <a:rPr lang="en-US" dirty="0"/>
              <a:t>Loans vs Copies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420403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8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a:t>
            </a:r>
            <a:r>
              <a:rPr lang="en-US" dirty="0"/>
              <a:t>Museum Libraries, Overall</a:t>
            </a:r>
            <a:br>
              <a:rPr lang="en-US" dirty="0"/>
            </a:br>
            <a:r>
              <a:rPr lang="en-US" dirty="0" smtClean="0">
                <a:solidFill>
                  <a:schemeClr val="accent3"/>
                </a:solidFill>
              </a:rPr>
              <a:t>Borrowing</a:t>
            </a:r>
            <a:r>
              <a:rPr lang="en-US" dirty="0" smtClean="0"/>
              <a:t>, </a:t>
            </a:r>
            <a:r>
              <a:rPr lang="en-US" dirty="0"/>
              <a:t>Loans vs Copies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4167341"/>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930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RLP Museum Libraries:</a:t>
            </a:r>
            <a:br>
              <a:rPr lang="en-US" dirty="0" smtClean="0"/>
            </a:br>
            <a:r>
              <a:rPr lang="en-US" sz="4000" dirty="0" smtClean="0"/>
              <a:t>ILL among museums, SHARES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40566611"/>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8811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Lenders by Format</a:t>
            </a:r>
            <a:endParaRPr lang="en-US" dirty="0"/>
          </a:p>
        </p:txBody>
      </p:sp>
      <p:sp>
        <p:nvSpPr>
          <p:cNvPr id="10" name="Content Placeholder 9"/>
          <p:cNvSpPr>
            <a:spLocks noGrp="1"/>
          </p:cNvSpPr>
          <p:nvPr>
            <p:ph idx="1"/>
          </p:nvPr>
        </p:nvSpPr>
        <p:spPr/>
        <p:txBody>
          <a:bodyPr/>
          <a:lstStyle/>
          <a:p>
            <a:endParaRPr lang="en-US"/>
          </a:p>
        </p:txBody>
      </p:sp>
      <p:pic>
        <p:nvPicPr>
          <p:cNvPr id="11" name="Picture 10"/>
          <p:cNvPicPr/>
          <p:nvPr/>
        </p:nvPicPr>
        <p:blipFill rotWithShape="1">
          <a:blip r:embed="rId2"/>
          <a:srcRect l="16282" t="24160" r="17051" b="11795"/>
          <a:stretch/>
        </p:blipFill>
        <p:spPr bwMode="auto">
          <a:xfrm>
            <a:off x="628650" y="1759789"/>
            <a:ext cx="7718485" cy="4534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284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Groups by Activity</a:t>
            </a:r>
            <a:endParaRPr lang="en-US" dirty="0"/>
          </a:p>
        </p:txBody>
      </p:sp>
      <p:sp>
        <p:nvSpPr>
          <p:cNvPr id="10" name="Content Placeholder 9"/>
          <p:cNvSpPr>
            <a:spLocks noGrp="1"/>
          </p:cNvSpPr>
          <p:nvPr>
            <p:ph idx="1"/>
          </p:nvPr>
        </p:nvSpPr>
        <p:spPr>
          <a:xfrm>
            <a:off x="871196" y="1709468"/>
            <a:ext cx="7886700" cy="4799462"/>
          </a:xfrm>
        </p:spPr>
        <p:txBody>
          <a:bodyPr/>
          <a:lstStyle/>
          <a:p>
            <a:pPr marL="0" indent="0">
              <a:buNone/>
            </a:pPr>
            <a:r>
              <a:rPr lang="en-US" dirty="0" smtClean="0"/>
              <a:t>       Lenders							Borrowers</a:t>
            </a:r>
            <a:endParaRPr lang="en-US" dirty="0"/>
          </a:p>
        </p:txBody>
      </p:sp>
      <p:sp>
        <p:nvSpPr>
          <p:cNvPr id="4" name="Octagon 3"/>
          <p:cNvSpPr/>
          <p:nvPr/>
        </p:nvSpPr>
        <p:spPr>
          <a:xfrm>
            <a:off x="5292306" y="2417986"/>
            <a:ext cx="474454" cy="491704"/>
          </a:xfrm>
          <a:prstGeom prst="oc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Hexagon 4"/>
          <p:cNvSpPr/>
          <p:nvPr/>
        </p:nvSpPr>
        <p:spPr>
          <a:xfrm>
            <a:off x="1013604" y="3084667"/>
            <a:ext cx="474453" cy="491704"/>
          </a:xfrm>
          <a:prstGeom prst="hexagon">
            <a:avLst>
              <a:gd name="adj" fmla="val 23214"/>
              <a:gd name="vf" fmla="val 1154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a:off x="1635784" y="3084667"/>
            <a:ext cx="474453" cy="491704"/>
          </a:xfrm>
          <a:prstGeom prst="hexagon">
            <a:avLst>
              <a:gd name="adj" fmla="val 23214"/>
              <a:gd name="vf" fmla="val 1154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ctagon 12"/>
          <p:cNvSpPr/>
          <p:nvPr/>
        </p:nvSpPr>
        <p:spPr>
          <a:xfrm>
            <a:off x="5914486" y="2417986"/>
            <a:ext cx="431320" cy="469556"/>
          </a:xfrm>
          <a:prstGeom prst="oc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ctagon 13"/>
          <p:cNvSpPr/>
          <p:nvPr/>
        </p:nvSpPr>
        <p:spPr>
          <a:xfrm>
            <a:off x="1013603" y="2417986"/>
            <a:ext cx="474453" cy="469556"/>
          </a:xfrm>
          <a:prstGeom prst="oc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ctagon 14"/>
          <p:cNvSpPr/>
          <p:nvPr/>
        </p:nvSpPr>
        <p:spPr>
          <a:xfrm>
            <a:off x="1614217" y="2417986"/>
            <a:ext cx="496019" cy="469556"/>
          </a:xfrm>
          <a:prstGeom prst="oc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Hexagon 15"/>
          <p:cNvSpPr/>
          <p:nvPr/>
        </p:nvSpPr>
        <p:spPr>
          <a:xfrm>
            <a:off x="2262637" y="3084667"/>
            <a:ext cx="474453" cy="491704"/>
          </a:xfrm>
          <a:prstGeom prst="hexagon">
            <a:avLst>
              <a:gd name="adj" fmla="val 23214"/>
              <a:gd name="vf" fmla="val 1154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xagon 16"/>
          <p:cNvSpPr/>
          <p:nvPr/>
        </p:nvSpPr>
        <p:spPr>
          <a:xfrm>
            <a:off x="6493533" y="2417986"/>
            <a:ext cx="474453" cy="491704"/>
          </a:xfrm>
          <a:prstGeom prst="hexagon">
            <a:avLst>
              <a:gd name="adj" fmla="val 23214"/>
              <a:gd name="vf" fmla="val 1154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xagon 17"/>
          <p:cNvSpPr/>
          <p:nvPr/>
        </p:nvSpPr>
        <p:spPr>
          <a:xfrm>
            <a:off x="5292306" y="3084667"/>
            <a:ext cx="474453" cy="491704"/>
          </a:xfrm>
          <a:prstGeom prst="hexagon">
            <a:avLst>
              <a:gd name="adj" fmla="val 23214"/>
              <a:gd name="vf" fmla="val 1154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xagon 18"/>
          <p:cNvSpPr/>
          <p:nvPr/>
        </p:nvSpPr>
        <p:spPr>
          <a:xfrm>
            <a:off x="5295003" y="3769383"/>
            <a:ext cx="474453" cy="491704"/>
          </a:xfrm>
          <a:prstGeom prst="hexagon">
            <a:avLst>
              <a:gd name="adj" fmla="val 23214"/>
              <a:gd name="vf" fmla="val 1154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013601" y="3826982"/>
            <a:ext cx="474454" cy="5497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Oval 19"/>
          <p:cNvSpPr/>
          <p:nvPr/>
        </p:nvSpPr>
        <p:spPr>
          <a:xfrm>
            <a:off x="1635784" y="3828276"/>
            <a:ext cx="474454" cy="5497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Oval 20"/>
          <p:cNvSpPr/>
          <p:nvPr/>
        </p:nvSpPr>
        <p:spPr>
          <a:xfrm>
            <a:off x="2250145" y="3834309"/>
            <a:ext cx="474454" cy="5497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Flowchart: Merge 8"/>
          <p:cNvSpPr/>
          <p:nvPr/>
        </p:nvSpPr>
        <p:spPr>
          <a:xfrm>
            <a:off x="958947" y="4546167"/>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Flowchart: Merge 21"/>
          <p:cNvSpPr/>
          <p:nvPr/>
        </p:nvSpPr>
        <p:spPr>
          <a:xfrm>
            <a:off x="1601681" y="4554792"/>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Flowchart: Merge 22"/>
          <p:cNvSpPr/>
          <p:nvPr/>
        </p:nvSpPr>
        <p:spPr>
          <a:xfrm>
            <a:off x="2223860" y="4554792"/>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Flowchart: Merge 23"/>
          <p:cNvSpPr/>
          <p:nvPr/>
        </p:nvSpPr>
        <p:spPr>
          <a:xfrm>
            <a:off x="2833892" y="4546166"/>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Rounded Rectangle 24"/>
          <p:cNvSpPr/>
          <p:nvPr/>
        </p:nvSpPr>
        <p:spPr>
          <a:xfrm>
            <a:off x="995135" y="5234996"/>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ounded Rectangle 25"/>
          <p:cNvSpPr/>
          <p:nvPr/>
        </p:nvSpPr>
        <p:spPr>
          <a:xfrm>
            <a:off x="1662066" y="5243621"/>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ounded Rectangle 26"/>
          <p:cNvSpPr/>
          <p:nvPr/>
        </p:nvSpPr>
        <p:spPr>
          <a:xfrm>
            <a:off x="2302633" y="5243621"/>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ounded Rectangle 27"/>
          <p:cNvSpPr/>
          <p:nvPr/>
        </p:nvSpPr>
        <p:spPr>
          <a:xfrm>
            <a:off x="2943200" y="5234996"/>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Isosceles Triangle 29"/>
          <p:cNvSpPr/>
          <p:nvPr/>
        </p:nvSpPr>
        <p:spPr>
          <a:xfrm>
            <a:off x="930503" y="5898292"/>
            <a:ext cx="640649" cy="495722"/>
          </a:xfrm>
          <a:prstGeom prst="triangle">
            <a:avLst>
              <a:gd name="adj" fmla="val 4837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Isosceles Triangle 30"/>
          <p:cNvSpPr/>
          <p:nvPr/>
        </p:nvSpPr>
        <p:spPr>
          <a:xfrm>
            <a:off x="1583211" y="5894434"/>
            <a:ext cx="640649" cy="495722"/>
          </a:xfrm>
          <a:prstGeom prst="triangle">
            <a:avLst>
              <a:gd name="adj" fmla="val 4837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 name="Isosceles Triangle 31"/>
          <p:cNvSpPr/>
          <p:nvPr/>
        </p:nvSpPr>
        <p:spPr>
          <a:xfrm>
            <a:off x="2250145" y="5889208"/>
            <a:ext cx="640649" cy="495722"/>
          </a:xfrm>
          <a:prstGeom prst="triangle">
            <a:avLst>
              <a:gd name="adj" fmla="val 4837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Oval 33"/>
          <p:cNvSpPr/>
          <p:nvPr/>
        </p:nvSpPr>
        <p:spPr>
          <a:xfrm>
            <a:off x="5871352" y="3055629"/>
            <a:ext cx="474454" cy="5497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Rounded Rectangle 34"/>
          <p:cNvSpPr/>
          <p:nvPr/>
        </p:nvSpPr>
        <p:spPr>
          <a:xfrm>
            <a:off x="6493533" y="3050829"/>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6" name="Isosceles Triangle 35"/>
          <p:cNvSpPr/>
          <p:nvPr/>
        </p:nvSpPr>
        <p:spPr>
          <a:xfrm>
            <a:off x="5171735" y="5846821"/>
            <a:ext cx="640649" cy="495722"/>
          </a:xfrm>
          <a:prstGeom prst="triangle">
            <a:avLst>
              <a:gd name="adj" fmla="val 4837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7" name="Isosceles Triangle 36"/>
          <p:cNvSpPr/>
          <p:nvPr/>
        </p:nvSpPr>
        <p:spPr>
          <a:xfrm>
            <a:off x="5891490" y="5846821"/>
            <a:ext cx="640649" cy="495722"/>
          </a:xfrm>
          <a:prstGeom prst="triangle">
            <a:avLst>
              <a:gd name="adj" fmla="val 4837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8" name="Isosceles Triangle 37"/>
          <p:cNvSpPr/>
          <p:nvPr/>
        </p:nvSpPr>
        <p:spPr>
          <a:xfrm>
            <a:off x="6572334" y="5842860"/>
            <a:ext cx="640649" cy="495722"/>
          </a:xfrm>
          <a:prstGeom prst="triangle">
            <a:avLst>
              <a:gd name="adj" fmla="val 4837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9" name="Rounded Rectangle 38"/>
          <p:cNvSpPr/>
          <p:nvPr/>
        </p:nvSpPr>
        <p:spPr>
          <a:xfrm>
            <a:off x="7253178" y="5801078"/>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0" name="Trapezoid 39"/>
          <p:cNvSpPr/>
          <p:nvPr/>
        </p:nvSpPr>
        <p:spPr>
          <a:xfrm>
            <a:off x="7858593" y="5822849"/>
            <a:ext cx="489858" cy="490294"/>
          </a:xfrm>
          <a:prstGeom prst="trapezoi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Oval 40"/>
          <p:cNvSpPr/>
          <p:nvPr/>
        </p:nvSpPr>
        <p:spPr>
          <a:xfrm>
            <a:off x="5892918" y="3740345"/>
            <a:ext cx="474454" cy="5497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Oval 41"/>
          <p:cNvSpPr/>
          <p:nvPr/>
        </p:nvSpPr>
        <p:spPr>
          <a:xfrm>
            <a:off x="7212983" y="5150983"/>
            <a:ext cx="474454" cy="54978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Flowchart: Merge 42"/>
          <p:cNvSpPr/>
          <p:nvPr/>
        </p:nvSpPr>
        <p:spPr>
          <a:xfrm>
            <a:off x="5903242" y="5205310"/>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5" name="Flowchart: Merge 44"/>
          <p:cNvSpPr/>
          <p:nvPr/>
        </p:nvSpPr>
        <p:spPr>
          <a:xfrm>
            <a:off x="5200178" y="4495424"/>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6" name="Rounded Rectangle 45"/>
          <p:cNvSpPr/>
          <p:nvPr/>
        </p:nvSpPr>
        <p:spPr>
          <a:xfrm>
            <a:off x="6572334" y="4471672"/>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7" name="Flowchart: Merge 46"/>
          <p:cNvSpPr/>
          <p:nvPr/>
        </p:nvSpPr>
        <p:spPr>
          <a:xfrm>
            <a:off x="6583303" y="5205309"/>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8" name="Flowchart: Merge 47"/>
          <p:cNvSpPr/>
          <p:nvPr/>
        </p:nvSpPr>
        <p:spPr>
          <a:xfrm>
            <a:off x="5893232" y="4495424"/>
            <a:ext cx="583764" cy="587731"/>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9" name="Rounded Rectangle 48"/>
          <p:cNvSpPr/>
          <p:nvPr/>
        </p:nvSpPr>
        <p:spPr>
          <a:xfrm>
            <a:off x="5253337" y="5205310"/>
            <a:ext cx="474456" cy="5283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502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Any Correlation?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892036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36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Individual Institutional Profiles</a:t>
            </a:r>
          </a:p>
          <a:p>
            <a:r>
              <a:rPr lang="en-US" dirty="0" smtClean="0"/>
              <a:t>Give you your raw data</a:t>
            </a:r>
          </a:p>
          <a:p>
            <a:r>
              <a:rPr lang="en-US" dirty="0" smtClean="0"/>
              <a:t>Compare yours vs. group averages</a:t>
            </a:r>
          </a:p>
          <a:p>
            <a:r>
              <a:rPr lang="en-US" dirty="0" smtClean="0"/>
              <a:t>Explore peer groups</a:t>
            </a:r>
          </a:p>
          <a:p>
            <a:r>
              <a:rPr lang="en-US" dirty="0" smtClean="0"/>
              <a:t>Compare with old SHARES data</a:t>
            </a:r>
          </a:p>
          <a:p>
            <a:r>
              <a:rPr lang="en-US" dirty="0" smtClean="0"/>
              <a:t>Analyze the natures of the materials being shared</a:t>
            </a:r>
          </a:p>
          <a:p>
            <a:r>
              <a:rPr lang="en-US" dirty="0" smtClean="0"/>
              <a:t>Interview staff</a:t>
            </a:r>
            <a:endParaRPr lang="en-US" dirty="0"/>
          </a:p>
        </p:txBody>
      </p:sp>
      <p:sp>
        <p:nvSpPr>
          <p:cNvPr id="3" name="Text Placeholder 2"/>
          <p:cNvSpPr>
            <a:spLocks noGrp="1"/>
          </p:cNvSpPr>
          <p:nvPr>
            <p:ph type="body" sz="quarter" idx="13"/>
          </p:nvPr>
        </p:nvSpPr>
        <p:spPr/>
        <p:txBody>
          <a:bodyPr/>
          <a:lstStyle/>
          <a:p>
            <a:r>
              <a:rPr lang="en-US" dirty="0" smtClean="0"/>
              <a:t>Promises, Promises…</a:t>
            </a:r>
            <a:endParaRPr lang="en-US" dirty="0"/>
          </a:p>
        </p:txBody>
      </p:sp>
    </p:spTree>
    <p:extLst>
      <p:ext uri="{BB962C8B-B14F-4D97-AF65-F5344CB8AC3E}">
        <p14:creationId xmlns:p14="http://schemas.microsoft.com/office/powerpoint/2010/main" val="395697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Art Discovery group catalogue -- update</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a:p>
        </p:txBody>
      </p:sp>
      <p:pic>
        <p:nvPicPr>
          <p:cNvPr id="5" name="Picture 2" descr="http://www.arlisna-vra.org/seattle2016/img/ARLIS_VRA2016_VertColor-01-320x1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36" y="4214442"/>
            <a:ext cx="3048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1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2"/>
          </p:nvPr>
        </p:nvSpPr>
        <p:spPr/>
        <p:txBody>
          <a:bodyPr/>
          <a:lstStyle/>
          <a:p>
            <a:r>
              <a:rPr lang="en-US" dirty="0" smtClean="0"/>
              <a:t>Assistant Director</a:t>
            </a:r>
          </a:p>
          <a:p>
            <a:r>
              <a:rPr lang="en-US" dirty="0" smtClean="0"/>
              <a:t>Getty Research Institute</a:t>
            </a:r>
            <a:endParaRPr lang="en-US" dirty="0"/>
          </a:p>
        </p:txBody>
      </p:sp>
      <p:sp>
        <p:nvSpPr>
          <p:cNvPr id="4" name="Text Placeholder 3"/>
          <p:cNvSpPr>
            <a:spLocks noGrp="1"/>
          </p:cNvSpPr>
          <p:nvPr>
            <p:ph type="body" sz="quarter" idx="13"/>
          </p:nvPr>
        </p:nvSpPr>
        <p:spPr/>
        <p:txBody>
          <a:bodyPr/>
          <a:lstStyle/>
          <a:p>
            <a:r>
              <a:rPr lang="en-US" dirty="0" smtClean="0"/>
              <a:t>Kathleen Salomon</a:t>
            </a:r>
            <a:endParaRPr lang="en-US" dirty="0"/>
          </a:p>
        </p:txBody>
      </p:sp>
      <p:sp>
        <p:nvSpPr>
          <p:cNvPr id="5" name="Text Placeholder 4"/>
          <p:cNvSpPr>
            <a:spLocks noGrp="1"/>
          </p:cNvSpPr>
          <p:nvPr>
            <p:ph type="body" sz="quarter" idx="15"/>
          </p:nvPr>
        </p:nvSpPr>
        <p:spPr/>
        <p:txBody>
          <a:bodyPr/>
          <a:lstStyle/>
          <a:p>
            <a:endParaRPr lang="en-US"/>
          </a:p>
        </p:txBody>
      </p:sp>
      <p:pic>
        <p:nvPicPr>
          <p:cNvPr id="1026" name="Picture 2" descr="https://s3-media3.fl.yelpcdn.com/bphoto/dm9ls-l80aCZuUiEiszkiQ/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4" y="1982758"/>
            <a:ext cx="2579718" cy="257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5397269" y="1050890"/>
          <a:ext cx="3389039" cy="4463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4294967295"/>
          </p:nvPr>
        </p:nvSpPr>
        <p:spPr>
          <a:xfrm>
            <a:off x="86557" y="1106931"/>
            <a:ext cx="4810862" cy="1759310"/>
          </a:xfrm>
          <a:prstGeom prst="rect">
            <a:avLst/>
          </a:prstGeom>
        </p:spPr>
        <p:txBody>
          <a:bodyPr/>
          <a:lstStyle/>
          <a:p>
            <a:pPr marL="0" indent="0">
              <a:buNone/>
            </a:pPr>
            <a:r>
              <a:rPr lang="en-US" sz="3600" b="1" dirty="0">
                <a:solidFill>
                  <a:schemeClr val="tx2"/>
                </a:solidFill>
              </a:rPr>
              <a:t>OCLC Membership and Research</a:t>
            </a:r>
          </a:p>
        </p:txBody>
      </p:sp>
      <p:sp>
        <p:nvSpPr>
          <p:cNvPr id="2" name="Rectangle 1"/>
          <p:cNvSpPr/>
          <p:nvPr/>
        </p:nvSpPr>
        <p:spPr>
          <a:xfrm>
            <a:off x="200621" y="5362128"/>
            <a:ext cx="1992853" cy="415498"/>
          </a:xfrm>
          <a:prstGeom prst="rect">
            <a:avLst/>
          </a:prstGeom>
        </p:spPr>
        <p:txBody>
          <a:bodyPr wrap="none">
            <a:spAutoFit/>
          </a:bodyPr>
          <a:lstStyle/>
          <a:p>
            <a:r>
              <a:rPr lang="en-US" sz="2100" b="1" dirty="0">
                <a:solidFill>
                  <a:schemeClr val="accent2"/>
                </a:solidFill>
              </a:rPr>
              <a:t>oc.lc/research</a:t>
            </a:r>
          </a:p>
        </p:txBody>
      </p:sp>
      <p:pic>
        <p:nvPicPr>
          <p:cNvPr id="5" name="Picture 2" descr="http://www.oclc.org/content/dam/research/images/publications/2015-activity-cov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89239">
            <a:off x="2527308" y="2464450"/>
            <a:ext cx="2368335" cy="29074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992637">
            <a:off x="62377" y="3268588"/>
            <a:ext cx="2290144" cy="738664"/>
          </a:xfrm>
          <a:prstGeom prst="rect">
            <a:avLst/>
          </a:prstGeom>
          <a:noFill/>
        </p:spPr>
        <p:txBody>
          <a:bodyPr wrap="square" rtlCol="0">
            <a:spAutoFit/>
          </a:bodyPr>
          <a:lstStyle/>
          <a:p>
            <a:pPr marL="342900" indent="-342900">
              <a:buFont typeface="Arial" panose="020B0604020202020204" pitchFamily="34" charset="0"/>
              <a:buChar char="•"/>
            </a:pPr>
            <a:r>
              <a:rPr lang="en-US" sz="2100" dirty="0"/>
              <a:t>Just published!</a:t>
            </a:r>
          </a:p>
        </p:txBody>
      </p:sp>
      <p:sp>
        <p:nvSpPr>
          <p:cNvPr id="7" name="Right Arrow 6"/>
          <p:cNvSpPr/>
          <p:nvPr/>
        </p:nvSpPr>
        <p:spPr>
          <a:xfrm rot="10800000">
            <a:off x="8145056" y="1199073"/>
            <a:ext cx="978408" cy="484632"/>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8145056" y="2119583"/>
            <a:ext cx="978408" cy="484632"/>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8166926" y="3040093"/>
            <a:ext cx="978408" cy="484632"/>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10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758" y="1037818"/>
            <a:ext cx="4598894" cy="453794"/>
          </a:xfrm>
        </p:spPr>
        <p:txBody>
          <a:bodyPr>
            <a:normAutofit/>
          </a:bodyPr>
          <a:lstStyle/>
          <a:p>
            <a:pPr algn="ctr"/>
            <a:r>
              <a:rPr lang="en-US" sz="2100" dirty="0">
                <a:hlinkClick r:id="rId2"/>
              </a:rPr>
              <a:t>http://artdiscovery.net</a:t>
            </a:r>
            <a:r>
              <a:rPr lang="en-US" sz="2100" dirty="0"/>
              <a:t> </a:t>
            </a:r>
          </a:p>
        </p:txBody>
      </p:sp>
      <p:sp>
        <p:nvSpPr>
          <p:cNvPr id="4" name="Rectangle 3"/>
          <p:cNvSpPr/>
          <p:nvPr/>
        </p:nvSpPr>
        <p:spPr>
          <a:xfrm>
            <a:off x="816909" y="2817549"/>
            <a:ext cx="7718612" cy="2101601"/>
          </a:xfrm>
          <a:prstGeom prst="rect">
            <a:avLst/>
          </a:prstGeom>
        </p:spPr>
        <p:txBody>
          <a:bodyPr wrap="square">
            <a:spAutoFit/>
          </a:bodyPr>
          <a:lstStyle/>
          <a:p>
            <a:pPr marL="428625" indent="-428625">
              <a:lnSpc>
                <a:spcPct val="107000"/>
              </a:lnSpc>
              <a:spcAft>
                <a:spcPts val="600"/>
              </a:spcAft>
              <a:buSzPct val="80000"/>
              <a:buFont typeface="Arial" panose="020B0604020202020204" pitchFamily="34" charset="0"/>
              <a:buChar char="•"/>
            </a:pPr>
            <a:r>
              <a:rPr lang="en-US" sz="2700" dirty="0">
                <a:latin typeface="Calibri Light" panose="020F0302020204030204" pitchFamily="34" charset="0"/>
                <a:ea typeface="Calibri" panose="020F0502020204030204" pitchFamily="34" charset="0"/>
                <a:cs typeface="Times New Roman" panose="02020603050405020304" pitchFamily="18" charset="0"/>
              </a:rPr>
              <a:t>New website up and running</a:t>
            </a:r>
          </a:p>
          <a:p>
            <a:pPr marL="428625" indent="-428625">
              <a:lnSpc>
                <a:spcPct val="107000"/>
              </a:lnSpc>
              <a:spcAft>
                <a:spcPts val="600"/>
              </a:spcAft>
              <a:buSzPct val="80000"/>
              <a:buFont typeface="Arial" panose="020B0604020202020204" pitchFamily="34" charset="0"/>
              <a:buChar char="•"/>
            </a:pPr>
            <a:r>
              <a:rPr lang="en-US" sz="2700" dirty="0">
                <a:latin typeface="Calibri Light" panose="020F0302020204030204" pitchFamily="34" charset="0"/>
                <a:ea typeface="Calibri" panose="020F0502020204030204" pitchFamily="34" charset="0"/>
                <a:cs typeface="Times New Roman" panose="02020603050405020304" pitchFamily="18" charset="0"/>
              </a:rPr>
              <a:t>63 art libraries, more in progress</a:t>
            </a:r>
          </a:p>
          <a:p>
            <a:pPr marL="428625" indent="-428625">
              <a:lnSpc>
                <a:spcPct val="107000"/>
              </a:lnSpc>
              <a:spcAft>
                <a:spcPts val="600"/>
              </a:spcAft>
              <a:buSzPct val="80000"/>
              <a:buFont typeface="Arial" panose="020B0604020202020204" pitchFamily="34" charset="0"/>
              <a:buChar char="•"/>
            </a:pPr>
            <a:r>
              <a:rPr lang="en-US" sz="2700" dirty="0">
                <a:latin typeface="Calibri Light" panose="020F0302020204030204" pitchFamily="34" charset="0"/>
                <a:ea typeface="Calibri" panose="020F0502020204030204" pitchFamily="34" charset="0"/>
                <a:cs typeface="Times New Roman" panose="02020603050405020304" pitchFamily="18" charset="0"/>
              </a:rPr>
              <a:t>Improved interface</a:t>
            </a:r>
          </a:p>
          <a:p>
            <a:pPr marL="428625" indent="-428625">
              <a:lnSpc>
                <a:spcPct val="107000"/>
              </a:lnSpc>
              <a:spcAft>
                <a:spcPts val="600"/>
              </a:spcAft>
              <a:buSzPct val="80000"/>
              <a:buFont typeface="Arial" panose="020B0604020202020204" pitchFamily="34" charset="0"/>
              <a:buChar char="•"/>
            </a:pPr>
            <a:r>
              <a:rPr lang="en-US" sz="2700" dirty="0">
                <a:latin typeface="Calibri Light" panose="020F0302020204030204" pitchFamily="34" charset="0"/>
                <a:ea typeface="Calibri" panose="020F0502020204030204" pitchFamily="34" charset="0"/>
                <a:cs typeface="Times New Roman" panose="02020603050405020304" pitchFamily="18" charset="0"/>
              </a:rPr>
              <a:t>Now includes SCIPIO database and indexes </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990" y="975750"/>
            <a:ext cx="3282867" cy="1094289"/>
          </a:xfrm>
          <a:prstGeom prst="rect">
            <a:avLst/>
          </a:prstGeom>
        </p:spPr>
      </p:pic>
      <p:sp>
        <p:nvSpPr>
          <p:cNvPr id="6" name="Title 4"/>
          <p:cNvSpPr txBox="1">
            <a:spLocks/>
          </p:cNvSpPr>
          <p:nvPr/>
        </p:nvSpPr>
        <p:spPr>
          <a:xfrm>
            <a:off x="178173" y="1037818"/>
            <a:ext cx="7886700" cy="4825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a:t>Art Discovery Group Catalogue</a:t>
            </a:r>
            <a:br>
              <a:rPr lang="en-US" sz="1500" dirty="0"/>
            </a:br>
            <a:r>
              <a:rPr lang="en-US" sz="1500" dirty="0"/>
              <a:t> Update ARLIS/NA 2016</a:t>
            </a:r>
          </a:p>
        </p:txBody>
      </p:sp>
    </p:spTree>
    <p:extLst>
      <p:ext uri="{BB962C8B-B14F-4D97-AF65-F5344CB8AC3E}">
        <p14:creationId xmlns:p14="http://schemas.microsoft.com/office/powerpoint/2010/main" val="2303071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14" t="-1104" r="1976" b="10295"/>
          <a:stretch/>
        </p:blipFill>
        <p:spPr>
          <a:xfrm>
            <a:off x="143444" y="968188"/>
            <a:ext cx="8857112" cy="4632722"/>
          </a:xfrm>
          <a:prstGeom prst="rect">
            <a:avLst/>
          </a:prstGeom>
        </p:spPr>
      </p:pic>
    </p:spTree>
    <p:extLst>
      <p:ext uri="{BB962C8B-B14F-4D97-AF65-F5344CB8AC3E}">
        <p14:creationId xmlns:p14="http://schemas.microsoft.com/office/powerpoint/2010/main" val="3585068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9596"/>
            <a:ext cx="2991971" cy="226949"/>
          </a:xfrm>
        </p:spPr>
        <p:txBody>
          <a:bodyPr>
            <a:normAutofit fontScale="90000"/>
          </a:bodyPr>
          <a:lstStyle/>
          <a:p>
            <a:r>
              <a:rPr lang="en-US" dirty="0" smtClean="0"/>
              <a:t>63 Libraries </a:t>
            </a:r>
            <a:endParaRPr lang="en-US" dirty="0"/>
          </a:p>
        </p:txBody>
      </p:sp>
      <p:pic>
        <p:nvPicPr>
          <p:cNvPr id="4" name="Content Placeholder 3"/>
          <p:cNvPicPr>
            <a:picLocks noGrp="1" noChangeAspect="1"/>
          </p:cNvPicPr>
          <p:nvPr>
            <p:ph idx="1"/>
          </p:nvPr>
        </p:nvPicPr>
        <p:blipFill rotWithShape="1">
          <a:blip r:embed="rId2"/>
          <a:srcRect l="5042" t="41778" r="39787" b="8570"/>
          <a:stretch/>
        </p:blipFill>
        <p:spPr>
          <a:xfrm>
            <a:off x="0" y="1221280"/>
            <a:ext cx="4862706" cy="2460506"/>
          </a:xfrm>
          <a:prstGeom prst="rect">
            <a:avLst/>
          </a:prstGeom>
        </p:spPr>
      </p:pic>
      <p:pic>
        <p:nvPicPr>
          <p:cNvPr id="5" name="Picture 4"/>
          <p:cNvPicPr>
            <a:picLocks noChangeAspect="1"/>
          </p:cNvPicPr>
          <p:nvPr/>
        </p:nvPicPr>
        <p:blipFill rotWithShape="1">
          <a:blip r:embed="rId3"/>
          <a:srcRect l="3331" t="20826" r="33773" b="11704"/>
          <a:stretch/>
        </p:blipFill>
        <p:spPr>
          <a:xfrm>
            <a:off x="4132273" y="919595"/>
            <a:ext cx="4741564" cy="3063876"/>
          </a:xfrm>
          <a:prstGeom prst="rect">
            <a:avLst/>
          </a:prstGeom>
        </p:spPr>
      </p:pic>
      <p:pic>
        <p:nvPicPr>
          <p:cNvPr id="6" name="Picture 5"/>
          <p:cNvPicPr>
            <a:picLocks noChangeAspect="1"/>
          </p:cNvPicPr>
          <p:nvPr/>
        </p:nvPicPr>
        <p:blipFill rotWithShape="1">
          <a:blip r:embed="rId4"/>
          <a:srcRect l="6143" t="64324" r="23137" b="9964"/>
          <a:stretch/>
        </p:blipFill>
        <p:spPr>
          <a:xfrm>
            <a:off x="41395" y="4706132"/>
            <a:ext cx="5718011" cy="1168841"/>
          </a:xfrm>
          <a:prstGeom prst="rect">
            <a:avLst/>
          </a:prstGeom>
        </p:spPr>
      </p:pic>
      <p:pic>
        <p:nvPicPr>
          <p:cNvPr id="8" name="Picture 7"/>
          <p:cNvPicPr>
            <a:picLocks noChangeAspect="1"/>
          </p:cNvPicPr>
          <p:nvPr/>
        </p:nvPicPr>
        <p:blipFill rotWithShape="1">
          <a:blip r:embed="rId5"/>
          <a:srcRect l="6662" t="14338" r="52902" b="67327"/>
          <a:stretch/>
        </p:blipFill>
        <p:spPr>
          <a:xfrm>
            <a:off x="52197" y="3735570"/>
            <a:ext cx="3728602" cy="950510"/>
          </a:xfrm>
          <a:prstGeom prst="rect">
            <a:avLst/>
          </a:prstGeom>
        </p:spPr>
      </p:pic>
      <p:pic>
        <p:nvPicPr>
          <p:cNvPr id="9" name="Picture 8"/>
          <p:cNvPicPr>
            <a:picLocks noChangeAspect="1"/>
          </p:cNvPicPr>
          <p:nvPr/>
        </p:nvPicPr>
        <p:blipFill rotWithShape="1">
          <a:blip r:embed="rId6"/>
          <a:srcRect l="5732" t="32168" r="55513" b="29046"/>
          <a:stretch/>
        </p:blipFill>
        <p:spPr>
          <a:xfrm>
            <a:off x="4472946" y="4046986"/>
            <a:ext cx="3361675" cy="189150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5865" y="5160598"/>
            <a:ext cx="2143125" cy="714375"/>
          </a:xfrm>
          <a:prstGeom prst="rect">
            <a:avLst/>
          </a:prstGeom>
        </p:spPr>
      </p:pic>
    </p:spTree>
    <p:extLst>
      <p:ext uri="{BB962C8B-B14F-4D97-AF65-F5344CB8AC3E}">
        <p14:creationId xmlns:p14="http://schemas.microsoft.com/office/powerpoint/2010/main" val="3406660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r="714" b="7956"/>
          <a:stretch/>
        </p:blipFill>
        <p:spPr>
          <a:xfrm>
            <a:off x="259900" y="927847"/>
            <a:ext cx="8881381" cy="4629150"/>
          </a:xfrm>
          <a:prstGeom prst="rect">
            <a:avLst/>
          </a:prstGeom>
        </p:spPr>
      </p:pic>
      <p:pic>
        <p:nvPicPr>
          <p:cNvPr id="5" name="Picture 4"/>
          <p:cNvPicPr>
            <a:picLocks noChangeAspect="1"/>
          </p:cNvPicPr>
          <p:nvPr/>
        </p:nvPicPr>
        <p:blipFill rotWithShape="1">
          <a:blip r:embed="rId3"/>
          <a:srcRect l="496" t="24066" r="74146" b="7583"/>
          <a:stretch/>
        </p:blipFill>
        <p:spPr>
          <a:xfrm>
            <a:off x="628650" y="3337608"/>
            <a:ext cx="1670798" cy="2532034"/>
          </a:xfrm>
          <a:prstGeom prst="rect">
            <a:avLst/>
          </a:prstGeom>
        </p:spPr>
      </p:pic>
      <p:sp>
        <p:nvSpPr>
          <p:cNvPr id="6" name="Oval 5"/>
          <p:cNvSpPr/>
          <p:nvPr/>
        </p:nvSpPr>
        <p:spPr>
          <a:xfrm>
            <a:off x="628650" y="4437530"/>
            <a:ext cx="1388409"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2299447" y="1165797"/>
            <a:ext cx="1210235" cy="6858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89974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1061" b="8144"/>
          <a:stretch/>
        </p:blipFill>
        <p:spPr>
          <a:xfrm>
            <a:off x="71817" y="988360"/>
            <a:ext cx="9216280" cy="4810685"/>
          </a:xfrm>
          <a:prstGeom prst="rect">
            <a:avLst/>
          </a:prstGeom>
        </p:spPr>
      </p:pic>
      <p:sp>
        <p:nvSpPr>
          <p:cNvPr id="5" name="Oval 4"/>
          <p:cNvSpPr/>
          <p:nvPr/>
        </p:nvSpPr>
        <p:spPr>
          <a:xfrm>
            <a:off x="6353735" y="4024033"/>
            <a:ext cx="1200150" cy="6858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62075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8" y="2225383"/>
            <a:ext cx="7886700" cy="3627660"/>
          </a:xfrm>
        </p:spPr>
        <p:txBody>
          <a:bodyPr>
            <a:normAutofit fontScale="70000" lnSpcReduction="20000"/>
          </a:bodyPr>
          <a:lstStyle/>
          <a:p>
            <a:pPr marL="342900" lvl="1" indent="0" algn="ctr">
              <a:buNone/>
            </a:pPr>
            <a:r>
              <a:rPr lang="en-US" dirty="0" smtClean="0">
                <a:latin typeface="+mj-lt"/>
              </a:rPr>
              <a:t>Questions?</a:t>
            </a:r>
          </a:p>
          <a:p>
            <a:pPr marL="342900" lvl="1" indent="0" algn="ctr">
              <a:buNone/>
            </a:pPr>
            <a:endParaRPr lang="en-US" dirty="0" smtClean="0">
              <a:latin typeface="+mj-lt"/>
            </a:endParaRPr>
          </a:p>
          <a:p>
            <a:pPr marL="342900" lvl="1" indent="0" algn="ctr">
              <a:buNone/>
            </a:pPr>
            <a:r>
              <a:rPr lang="en-US" dirty="0" smtClean="0">
                <a:latin typeface="+mj-lt"/>
              </a:rPr>
              <a:t>ADGC committee members in Seattle this week:</a:t>
            </a:r>
          </a:p>
          <a:p>
            <a:pPr marL="342900" lvl="1" indent="0" algn="ctr">
              <a:buNone/>
            </a:pPr>
            <a:endParaRPr lang="en-US" dirty="0" smtClean="0">
              <a:latin typeface="+mj-lt"/>
            </a:endParaRPr>
          </a:p>
          <a:p>
            <a:pPr marL="342900" lvl="1" indent="0" algn="ctr">
              <a:buNone/>
            </a:pPr>
            <a:r>
              <a:rPr lang="en-US" dirty="0" smtClean="0">
                <a:latin typeface="+mj-lt"/>
              </a:rPr>
              <a:t>Sandra Brooke (sbrooke@Princeton.edu)</a:t>
            </a:r>
            <a:endParaRPr lang="en-US" dirty="0">
              <a:latin typeface="+mj-lt"/>
            </a:endParaRPr>
          </a:p>
          <a:p>
            <a:pPr marL="342900" lvl="1" indent="0" algn="ctr">
              <a:buNone/>
            </a:pPr>
            <a:r>
              <a:rPr lang="en-US" dirty="0" smtClean="0">
                <a:latin typeface="+mj-lt"/>
              </a:rPr>
              <a:t>Wendy Fish  (wendy.fish@riba.org)</a:t>
            </a:r>
          </a:p>
          <a:p>
            <a:pPr marL="342900" lvl="1" indent="0" algn="ctr">
              <a:buNone/>
            </a:pPr>
            <a:r>
              <a:rPr lang="en-US" dirty="0" smtClean="0">
                <a:latin typeface="+mj-lt"/>
              </a:rPr>
              <a:t>Deborah Kempe (kempe@frick.org)</a:t>
            </a:r>
          </a:p>
          <a:p>
            <a:pPr marL="342900" lvl="1" indent="0" algn="ctr">
              <a:buNone/>
            </a:pPr>
            <a:r>
              <a:rPr lang="en-US" dirty="0" smtClean="0">
                <a:latin typeface="+mj-lt"/>
              </a:rPr>
              <a:t>Kathleen Salomon  (ksalomon@getty.edu)</a:t>
            </a:r>
          </a:p>
          <a:p>
            <a:pPr marL="342900" lvl="1" indent="0" algn="ctr">
              <a:lnSpc>
                <a:spcPct val="120000"/>
              </a:lnSpc>
              <a:buNone/>
            </a:pPr>
            <a:endParaRPr lang="en-US" dirty="0" smtClean="0">
              <a:latin typeface="+mj-lt"/>
            </a:endParaRPr>
          </a:p>
          <a:p>
            <a:pPr marL="0" indent="0" algn="ctr">
              <a:lnSpc>
                <a:spcPct val="120000"/>
              </a:lnSpc>
              <a:buNone/>
            </a:pPr>
            <a:r>
              <a:rPr lang="en-US" sz="2625" dirty="0">
                <a:latin typeface="Calibri Light" panose="020F0302020204030204" pitchFamily="34" charset="0"/>
                <a:ea typeface="Calibri" panose="020F0502020204030204" pitchFamily="34" charset="0"/>
                <a:cs typeface="Times New Roman" panose="02020603050405020304" pitchFamily="18" charset="0"/>
              </a:rPr>
              <a:t>Biannual Art Libraries (formerly artlibraries.net)        International Conference</a:t>
            </a:r>
          </a:p>
          <a:p>
            <a:pPr marL="0" indent="0" algn="ctr">
              <a:lnSpc>
                <a:spcPct val="110000"/>
              </a:lnSpc>
              <a:spcBef>
                <a:spcPts val="0"/>
              </a:spcBef>
              <a:buNone/>
            </a:pPr>
            <a:r>
              <a:rPr lang="en-US" sz="2625" dirty="0">
                <a:latin typeface="Calibri Light" panose="020F0302020204030204" pitchFamily="34" charset="0"/>
                <a:ea typeface="Calibri" panose="020F0502020204030204" pitchFamily="34" charset="0"/>
                <a:cs typeface="Times New Roman" panose="02020603050405020304" pitchFamily="18" charset="0"/>
              </a:rPr>
              <a:t>Florence, Italy, October 28-29, 2016</a:t>
            </a:r>
          </a:p>
          <a:p>
            <a:pPr marL="342900" lvl="1" indent="0" algn="ctr">
              <a:lnSpc>
                <a:spcPct val="110000"/>
              </a:lnSpc>
              <a:spcBef>
                <a:spcPts val="0"/>
              </a:spcBef>
              <a:buNone/>
            </a:pPr>
            <a:endParaRPr lang="en-US" dirty="0"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164" y="1009721"/>
            <a:ext cx="3282867" cy="1094289"/>
          </a:xfrm>
          <a:prstGeom prst="rect">
            <a:avLst/>
          </a:prstGeom>
        </p:spPr>
      </p:pic>
    </p:spTree>
    <p:extLst>
      <p:ext uri="{BB962C8B-B14F-4D97-AF65-F5344CB8AC3E}">
        <p14:creationId xmlns:p14="http://schemas.microsoft.com/office/powerpoint/2010/main" val="3644603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What we talk about when we talk about linked data</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2" descr="http://www.arlisna-vra.org/seattle2016/img/ARLIS_VRA2016_VertColor-01-320x1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36" y="4214442"/>
            <a:ext cx="3048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5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Software Engineer</a:t>
            </a:r>
          </a:p>
          <a:p>
            <a:r>
              <a:rPr lang="en-US" dirty="0" smtClean="0"/>
              <a:t>OCLC Research</a:t>
            </a:r>
            <a:endParaRPr lang="en-US" dirty="0"/>
          </a:p>
        </p:txBody>
      </p:sp>
      <p:sp>
        <p:nvSpPr>
          <p:cNvPr id="4" name="Text Placeholder 3"/>
          <p:cNvSpPr>
            <a:spLocks noGrp="1"/>
          </p:cNvSpPr>
          <p:nvPr>
            <p:ph type="body" sz="quarter" idx="13"/>
          </p:nvPr>
        </p:nvSpPr>
        <p:spPr/>
        <p:txBody>
          <a:bodyPr/>
          <a:lstStyle/>
          <a:p>
            <a:r>
              <a:rPr lang="en-US" dirty="0" smtClean="0"/>
              <a:t>Jeff Mixter</a:t>
            </a:r>
            <a:endParaRPr lang="en-US" dirty="0"/>
          </a:p>
        </p:txBody>
      </p:sp>
      <p:sp>
        <p:nvSpPr>
          <p:cNvPr id="5" name="Text Placeholder 4"/>
          <p:cNvSpPr>
            <a:spLocks noGrp="1"/>
          </p:cNvSpPr>
          <p:nvPr>
            <p:ph type="body" sz="quarter" idx="15"/>
          </p:nvPr>
        </p:nvSpPr>
        <p:spPr/>
        <p:txBody>
          <a:bodyPr/>
          <a:lstStyle/>
          <a:p>
            <a:endParaRPr lang="en-US"/>
          </a:p>
        </p:txBody>
      </p:sp>
      <p:pic>
        <p:nvPicPr>
          <p:cNvPr id="3074" name="Picture 2" descr="http://www.oclc.org/blog/main/wp-content/uploads/2016/02/mixter.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0802" r="108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3005246" cy="569387"/>
          </a:xfrm>
        </p:spPr>
        <p:txBody>
          <a:bodyPr/>
          <a:lstStyle/>
          <a:p>
            <a:r>
              <a:rPr lang="en-US" dirty="0" smtClean="0"/>
              <a:t>ARLIS/VRA 2016 Seattle</a:t>
            </a:r>
            <a:endParaRPr lang="en-US" dirty="0"/>
          </a:p>
        </p:txBody>
      </p:sp>
      <p:sp>
        <p:nvSpPr>
          <p:cNvPr id="3" name="Text Placeholder 2"/>
          <p:cNvSpPr>
            <a:spLocks noGrp="1"/>
          </p:cNvSpPr>
          <p:nvPr>
            <p:ph type="body" sz="quarter" idx="16"/>
          </p:nvPr>
        </p:nvSpPr>
        <p:spPr>
          <a:xfrm>
            <a:off x="779469" y="2483370"/>
            <a:ext cx="8092681" cy="1847998"/>
          </a:xfrm>
        </p:spPr>
        <p:txBody>
          <a:bodyPr>
            <a:noAutofit/>
          </a:bodyPr>
          <a:lstStyle/>
          <a:p>
            <a:r>
              <a:rPr lang="en-US" sz="3200" dirty="0" smtClean="0"/>
              <a:t>OCLC Research Update</a:t>
            </a:r>
            <a:endParaRPr lang="en-US" sz="3200" dirty="0"/>
          </a:p>
        </p:txBody>
      </p:sp>
      <p:sp>
        <p:nvSpPr>
          <p:cNvPr id="4" name="Text Placeholder 3"/>
          <p:cNvSpPr>
            <a:spLocks noGrp="1"/>
          </p:cNvSpPr>
          <p:nvPr>
            <p:ph type="body" sz="quarter" idx="17"/>
          </p:nvPr>
        </p:nvSpPr>
        <p:spPr>
          <a:xfrm>
            <a:off x="728694" y="4528737"/>
            <a:ext cx="1371529" cy="400110"/>
          </a:xfrm>
        </p:spPr>
        <p:txBody>
          <a:bodyPr/>
          <a:lstStyle/>
          <a:p>
            <a:r>
              <a:rPr lang="en-US" dirty="0" smtClean="0"/>
              <a:t>Jeff </a:t>
            </a:r>
            <a:r>
              <a:rPr lang="en-US" dirty="0" err="1" smtClean="0"/>
              <a:t>Mixter</a:t>
            </a:r>
            <a:endParaRPr lang="en-US" dirty="0"/>
          </a:p>
        </p:txBody>
      </p:sp>
      <p:sp>
        <p:nvSpPr>
          <p:cNvPr id="5" name="Text Placeholder 4"/>
          <p:cNvSpPr>
            <a:spLocks noGrp="1"/>
          </p:cNvSpPr>
          <p:nvPr>
            <p:ph type="body" sz="quarter" idx="18"/>
          </p:nvPr>
        </p:nvSpPr>
        <p:spPr>
          <a:xfrm>
            <a:off x="728694" y="4929797"/>
            <a:ext cx="3602076" cy="307777"/>
          </a:xfrm>
        </p:spPr>
        <p:txBody>
          <a:bodyPr/>
          <a:lstStyle/>
          <a:p>
            <a:r>
              <a:rPr lang="en-US" dirty="0" smtClean="0"/>
              <a:t>Software Engineer, OCLC Research</a:t>
            </a:r>
            <a:endParaRPr lang="en-US" dirty="0"/>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Linked Data 101</a:t>
            </a:r>
          </a:p>
          <a:p>
            <a:r>
              <a:rPr lang="en-US" dirty="0" smtClean="0"/>
              <a:t>Current and Future Uses</a:t>
            </a:r>
          </a:p>
        </p:txBody>
      </p:sp>
      <p:sp>
        <p:nvSpPr>
          <p:cNvPr id="3" name="Text Placeholder 2"/>
          <p:cNvSpPr>
            <a:spLocks noGrp="1"/>
          </p:cNvSpPr>
          <p:nvPr>
            <p:ph type="body" sz="quarter" idx="13"/>
          </p:nvPr>
        </p:nvSpPr>
        <p:spPr/>
        <p:txBody>
          <a:bodyPr/>
          <a:lstStyle/>
          <a:p>
            <a:r>
              <a:rPr lang="en-US" dirty="0" smtClean="0"/>
              <a:t>Agenda</a:t>
            </a:r>
            <a:endParaRPr lang="en-US" dirty="0"/>
          </a:p>
        </p:txBody>
      </p:sp>
    </p:spTree>
    <p:extLst>
      <p:ext uri="{BB962C8B-B14F-4D97-AF65-F5344CB8AC3E}">
        <p14:creationId xmlns:p14="http://schemas.microsoft.com/office/powerpoint/2010/main" val="155913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1"/>
            <a:r>
              <a:rPr lang="en-US" sz="2400" i="1" dirty="0" err="1" smtClean="0">
                <a:solidFill>
                  <a:schemeClr val="tx2"/>
                </a:solidFill>
              </a:rPr>
              <a:t>Mangia</a:t>
            </a:r>
            <a:r>
              <a:rPr lang="en-US" sz="2400" i="1" dirty="0" smtClean="0">
                <a:solidFill>
                  <a:schemeClr val="tx2"/>
                </a:solidFill>
              </a:rPr>
              <a:t>, </a:t>
            </a:r>
            <a:r>
              <a:rPr lang="en-US" sz="2400" i="1" dirty="0" err="1" smtClean="0">
                <a:solidFill>
                  <a:schemeClr val="tx2"/>
                </a:solidFill>
              </a:rPr>
              <a:t>mangia</a:t>
            </a:r>
            <a:r>
              <a:rPr lang="en-US" sz="2400" i="1" dirty="0" smtClean="0">
                <a:solidFill>
                  <a:schemeClr val="tx2"/>
                </a:solidFill>
              </a:rPr>
              <a:t>!</a:t>
            </a:r>
          </a:p>
          <a:p>
            <a:pPr lvl="1"/>
            <a:r>
              <a:rPr lang="en-US" sz="2400" dirty="0" smtClean="0">
                <a:solidFill>
                  <a:schemeClr val="tx2"/>
                </a:solidFill>
              </a:rPr>
              <a:t>Welcome </a:t>
            </a:r>
          </a:p>
          <a:p>
            <a:pPr lvl="1"/>
            <a:r>
              <a:rPr lang="en-US" sz="2400" dirty="0" smtClean="0">
                <a:solidFill>
                  <a:srgbClr val="00B0F0"/>
                </a:solidFill>
              </a:rPr>
              <a:t>Web Archiving Metadata Working Group  </a:t>
            </a:r>
          </a:p>
          <a:p>
            <a:pPr lvl="1"/>
            <a:r>
              <a:rPr lang="en-US" sz="2400" dirty="0" smtClean="0">
                <a:solidFill>
                  <a:schemeClr val="tx2"/>
                </a:solidFill>
              </a:rPr>
              <a:t>Art Museum ILL Data Study: </a:t>
            </a:r>
            <a:r>
              <a:rPr lang="en-US" sz="2400" dirty="0" err="1" smtClean="0">
                <a:solidFill>
                  <a:schemeClr val="tx2"/>
                </a:solidFill>
              </a:rPr>
              <a:t>divin</a:t>
            </a:r>
            <a:r>
              <a:rPr lang="en-US" sz="2400" dirty="0" smtClean="0">
                <a:solidFill>
                  <a:schemeClr val="tx2"/>
                </a:solidFill>
              </a:rPr>
              <a:t>’ deep</a:t>
            </a:r>
          </a:p>
          <a:p>
            <a:pPr lvl="1"/>
            <a:r>
              <a:rPr lang="en-US" sz="2400" dirty="0">
                <a:solidFill>
                  <a:schemeClr val="tx2"/>
                </a:solidFill>
              </a:rPr>
              <a:t>Art Discovery Group Catalogue </a:t>
            </a:r>
            <a:r>
              <a:rPr lang="en-US" sz="2400" dirty="0" smtClean="0">
                <a:solidFill>
                  <a:schemeClr val="tx2"/>
                </a:solidFill>
              </a:rPr>
              <a:t>update</a:t>
            </a:r>
          </a:p>
          <a:p>
            <a:pPr lvl="1"/>
            <a:r>
              <a:rPr lang="en-US" sz="2400" dirty="0" smtClean="0">
                <a:solidFill>
                  <a:schemeClr val="tx2"/>
                </a:solidFill>
              </a:rPr>
              <a:t>What we talk about when we talk about </a:t>
            </a:r>
          </a:p>
          <a:p>
            <a:pPr marL="457200" lvl="1" indent="0">
              <a:buNone/>
            </a:pPr>
            <a:r>
              <a:rPr lang="en-US" sz="2400" dirty="0">
                <a:solidFill>
                  <a:schemeClr val="tx2"/>
                </a:solidFill>
              </a:rPr>
              <a:t>	</a:t>
            </a:r>
            <a:r>
              <a:rPr lang="en-US" sz="2400" dirty="0" smtClean="0">
                <a:solidFill>
                  <a:schemeClr val="tx2"/>
                </a:solidFill>
              </a:rPr>
              <a:t>Linked Data</a:t>
            </a:r>
          </a:p>
          <a:p>
            <a:pPr lvl="1"/>
            <a:r>
              <a:rPr lang="en-US" sz="2400" dirty="0" smtClean="0">
                <a:solidFill>
                  <a:schemeClr val="tx2"/>
                </a:solidFill>
              </a:rPr>
              <a:t>Round Robin Round-up – Pacific Northwest style</a:t>
            </a:r>
          </a:p>
          <a:p>
            <a:pPr lvl="1"/>
            <a:endParaRPr lang="en-US" sz="2400"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Today’s agenda</a:t>
            </a:r>
            <a:endParaRPr lang="en-US" sz="4400" b="0" dirty="0">
              <a:latin typeface="Calibri" panose="020F0502020204030204" pitchFamily="34" charset="0"/>
            </a:endParaRPr>
          </a:p>
        </p:txBody>
      </p:sp>
      <p:pic>
        <p:nvPicPr>
          <p:cNvPr id="4" name="Picture 3"/>
          <p:cNvPicPr/>
          <p:nvPr/>
        </p:nvPicPr>
        <p:blipFill rotWithShape="1">
          <a:blip r:embed="rId3"/>
          <a:srcRect l="55384" t="27806" r="28205" b="62356"/>
          <a:stretch/>
        </p:blipFill>
        <p:spPr bwMode="auto">
          <a:xfrm>
            <a:off x="6893110" y="1889185"/>
            <a:ext cx="1647041" cy="603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412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Linked data != RDF</a:t>
            </a:r>
          </a:p>
          <a:p>
            <a:r>
              <a:rPr lang="en-US" dirty="0" smtClean="0"/>
              <a:t>Linked data is a method for publishing data such that is can be interlinked with other data and use for semantic queries</a:t>
            </a:r>
          </a:p>
          <a:p>
            <a:pPr lvl="1"/>
            <a:r>
              <a:rPr lang="en-US" dirty="0" smtClean="0"/>
              <a:t>It is built on existing Web technologies: HTTP, RDF, and URIs</a:t>
            </a:r>
          </a:p>
          <a:p>
            <a:r>
              <a:rPr lang="en-US" dirty="0" smtClean="0"/>
              <a:t>Ontologies</a:t>
            </a:r>
            <a:endParaRPr lang="en-US" dirty="0"/>
          </a:p>
        </p:txBody>
      </p:sp>
      <p:sp>
        <p:nvSpPr>
          <p:cNvPr id="3" name="Text Placeholder 2"/>
          <p:cNvSpPr>
            <a:spLocks noGrp="1"/>
          </p:cNvSpPr>
          <p:nvPr>
            <p:ph type="body" sz="quarter" idx="13"/>
          </p:nvPr>
        </p:nvSpPr>
        <p:spPr/>
        <p:txBody>
          <a:bodyPr/>
          <a:lstStyle/>
          <a:p>
            <a:r>
              <a:rPr lang="en-US" dirty="0" smtClean="0"/>
              <a:t>Linked Data 101</a:t>
            </a:r>
            <a:endParaRPr lang="en-US" dirty="0"/>
          </a:p>
        </p:txBody>
      </p:sp>
    </p:spTree>
    <p:extLst>
      <p:ext uri="{BB962C8B-B14F-4D97-AF65-F5344CB8AC3E}">
        <p14:creationId xmlns:p14="http://schemas.microsoft.com/office/powerpoint/2010/main" val="154967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Stands for Hypertext Transfer Protocol</a:t>
            </a:r>
          </a:p>
          <a:p>
            <a:r>
              <a:rPr lang="en-US" dirty="0" smtClean="0"/>
              <a:t>If you have ever been to a Website or shared information over the Internet, you have used HTTP</a:t>
            </a:r>
            <a:endParaRPr lang="en-US" dirty="0"/>
          </a:p>
        </p:txBody>
      </p:sp>
      <p:sp>
        <p:nvSpPr>
          <p:cNvPr id="3" name="Text Placeholder 2"/>
          <p:cNvSpPr>
            <a:spLocks noGrp="1"/>
          </p:cNvSpPr>
          <p:nvPr>
            <p:ph type="body" sz="quarter" idx="13"/>
          </p:nvPr>
        </p:nvSpPr>
        <p:spPr/>
        <p:txBody>
          <a:bodyPr/>
          <a:lstStyle/>
          <a:p>
            <a:r>
              <a:rPr lang="en-US" dirty="0" smtClean="0"/>
              <a:t>HTTP</a:t>
            </a:r>
            <a:endParaRPr lang="en-US" dirty="0"/>
          </a:p>
        </p:txBody>
      </p:sp>
    </p:spTree>
    <p:extLst>
      <p:ext uri="{BB962C8B-B14F-4D97-AF65-F5344CB8AC3E}">
        <p14:creationId xmlns:p14="http://schemas.microsoft.com/office/powerpoint/2010/main" val="123615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RDF stands for Resource Description Framework</a:t>
            </a:r>
          </a:p>
          <a:p>
            <a:pPr lvl="1"/>
            <a:r>
              <a:rPr lang="en-US" dirty="0" smtClean="0"/>
              <a:t>It is a World Wide Web Consortium (W3C) Recommendation</a:t>
            </a:r>
          </a:p>
          <a:p>
            <a:r>
              <a:rPr lang="en-US" dirty="0" smtClean="0"/>
              <a:t>RDF is used to model entities and relationships</a:t>
            </a:r>
          </a:p>
          <a:p>
            <a:r>
              <a:rPr lang="en-US" dirty="0" smtClean="0"/>
              <a:t>RDF data is composed of individual statements called Triples</a:t>
            </a:r>
          </a:p>
          <a:p>
            <a:r>
              <a:rPr lang="en-US" dirty="0" smtClean="0"/>
              <a:t>RDF can be serialized in a variety of ways </a:t>
            </a:r>
            <a:r>
              <a:rPr lang="en-US" b="1" dirty="0" smtClean="0"/>
              <a:t>BUT</a:t>
            </a:r>
            <a:r>
              <a:rPr lang="en-US" dirty="0" smtClean="0"/>
              <a:t> it is all RDF and changing serializations results in </a:t>
            </a:r>
            <a:r>
              <a:rPr lang="en-US" b="1" dirty="0" smtClean="0"/>
              <a:t>NO</a:t>
            </a:r>
            <a:r>
              <a:rPr lang="en-US" dirty="0" smtClean="0"/>
              <a:t> semantic loss</a:t>
            </a:r>
          </a:p>
        </p:txBody>
      </p:sp>
      <p:sp>
        <p:nvSpPr>
          <p:cNvPr id="3" name="Text Placeholder 2"/>
          <p:cNvSpPr>
            <a:spLocks noGrp="1"/>
          </p:cNvSpPr>
          <p:nvPr>
            <p:ph type="body" sz="quarter" idx="13"/>
          </p:nvPr>
        </p:nvSpPr>
        <p:spPr/>
        <p:txBody>
          <a:bodyPr/>
          <a:lstStyle/>
          <a:p>
            <a:r>
              <a:rPr lang="en-US" dirty="0" smtClean="0"/>
              <a:t>RDF</a:t>
            </a:r>
            <a:endParaRPr lang="en-US" dirty="0"/>
          </a:p>
        </p:txBody>
      </p:sp>
    </p:spTree>
    <p:extLst>
      <p:ext uri="{BB962C8B-B14F-4D97-AF65-F5344CB8AC3E}">
        <p14:creationId xmlns:p14="http://schemas.microsoft.com/office/powerpoint/2010/main" val="195602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Understanding “RDF Triples”</a:t>
            </a:r>
            <a:endParaRPr lang="en-US" sz="3600" b="1" dirty="0">
              <a:solidFill>
                <a:schemeClr val="tx2"/>
              </a:solidFill>
            </a:endParaRPr>
          </a:p>
        </p:txBody>
      </p:sp>
      <p:sp>
        <p:nvSpPr>
          <p:cNvPr id="9" name="Text Placeholder 1"/>
          <p:cNvSpPr txBox="1">
            <a:spLocks/>
          </p:cNvSpPr>
          <p:nvPr/>
        </p:nvSpPr>
        <p:spPr>
          <a:xfrm>
            <a:off x="477838" y="1135919"/>
            <a:ext cx="8181975" cy="44751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A triple is a statement that relates one thing to another, specifying a Subject, Predicate, and Object.  RDF triples use URIs for those three elements.</a:t>
            </a:r>
          </a:p>
          <a:p>
            <a:pPr marL="0" indent="0">
              <a:buNone/>
            </a:pPr>
            <a:endParaRPr lang="en-US" dirty="0" smtClean="0"/>
          </a:p>
          <a:p>
            <a:endParaRPr lang="en-US" dirty="0"/>
          </a:p>
        </p:txBody>
      </p:sp>
      <p:graphicFrame>
        <p:nvGraphicFramePr>
          <p:cNvPr id="3" name="Table 2"/>
          <p:cNvGraphicFramePr>
            <a:graphicFrameLocks noGrp="1"/>
          </p:cNvGraphicFramePr>
          <p:nvPr>
            <p:extLst/>
          </p:nvPr>
        </p:nvGraphicFramePr>
        <p:xfrm>
          <a:off x="656492" y="3409105"/>
          <a:ext cx="7725507" cy="2201985"/>
        </p:xfrm>
        <a:graphic>
          <a:graphicData uri="http://schemas.openxmlformats.org/drawingml/2006/table">
            <a:tbl>
              <a:tblPr firstRow="1" bandRow="1">
                <a:tableStyleId>{5C22544A-7EE6-4342-B048-85BDC9FD1C3A}</a:tableStyleId>
              </a:tblPr>
              <a:tblGrid>
                <a:gridCol w="2575169"/>
                <a:gridCol w="2575169"/>
                <a:gridCol w="2575169"/>
              </a:tblGrid>
              <a:tr h="733995">
                <a:tc>
                  <a:txBody>
                    <a:bodyPr/>
                    <a:lstStyle/>
                    <a:p>
                      <a:r>
                        <a:rPr lang="en-US" dirty="0" smtClean="0"/>
                        <a:t>Subject</a:t>
                      </a:r>
                      <a:endParaRPr lang="en-US" dirty="0"/>
                    </a:p>
                  </a:txBody>
                  <a:tcPr/>
                </a:tc>
                <a:tc>
                  <a:txBody>
                    <a:bodyPr/>
                    <a:lstStyle/>
                    <a:p>
                      <a:r>
                        <a:rPr lang="en-US" dirty="0" smtClean="0"/>
                        <a:t>Predicate</a:t>
                      </a:r>
                      <a:endParaRPr lang="en-US" dirty="0"/>
                    </a:p>
                  </a:txBody>
                  <a:tcPr/>
                </a:tc>
                <a:tc>
                  <a:txBody>
                    <a:bodyPr/>
                    <a:lstStyle/>
                    <a:p>
                      <a:r>
                        <a:rPr lang="en-US" dirty="0" smtClean="0"/>
                        <a:t>Object</a:t>
                      </a:r>
                      <a:endParaRPr lang="en-US" dirty="0"/>
                    </a:p>
                  </a:txBody>
                  <a:tcPr/>
                </a:tc>
              </a:tr>
              <a:tr h="733995">
                <a:tc>
                  <a:txBody>
                    <a:bodyPr/>
                    <a:lstStyle/>
                    <a:p>
                      <a:r>
                        <a:rPr lang="en-US" dirty="0" smtClean="0"/>
                        <a:t>https://viaf.org/viaf/52010985</a:t>
                      </a:r>
                      <a:endParaRPr lang="en-US" dirty="0"/>
                    </a:p>
                  </a:txBody>
                  <a:tcPr/>
                </a:tc>
                <a:tc>
                  <a:txBody>
                    <a:bodyPr/>
                    <a:lstStyle/>
                    <a:p>
                      <a:r>
                        <a:rPr lang="en-US" dirty="0" smtClean="0"/>
                        <a:t>https://schema.org/birthPlace</a:t>
                      </a:r>
                      <a:endParaRPr lang="en-US" dirty="0"/>
                    </a:p>
                  </a:txBody>
                  <a:tcPr/>
                </a:tc>
                <a:tc>
                  <a:txBody>
                    <a:bodyPr/>
                    <a:lstStyle/>
                    <a:p>
                      <a:r>
                        <a:rPr lang="en-US" dirty="0" smtClean="0"/>
                        <a:t>https://id.worldcat.org/fast/1204916</a:t>
                      </a:r>
                      <a:endParaRPr lang="en-US" dirty="0"/>
                    </a:p>
                  </a:txBody>
                  <a:tcPr/>
                </a:tc>
              </a:tr>
              <a:tr h="733995">
                <a:tc>
                  <a:txBody>
                    <a:bodyPr/>
                    <a:lstStyle/>
                    <a:p>
                      <a:r>
                        <a:rPr lang="en-US" dirty="0" smtClean="0"/>
                        <a:t>Barack</a:t>
                      </a:r>
                      <a:r>
                        <a:rPr lang="en-US" baseline="0" dirty="0" smtClean="0"/>
                        <a:t> Obama</a:t>
                      </a:r>
                      <a:endParaRPr lang="en-US" dirty="0"/>
                    </a:p>
                  </a:txBody>
                  <a:tcPr/>
                </a:tc>
                <a:tc>
                  <a:txBody>
                    <a:bodyPr/>
                    <a:lstStyle/>
                    <a:p>
                      <a:r>
                        <a:rPr lang="en-US" dirty="0" smtClean="0"/>
                        <a:t>Was born</a:t>
                      </a:r>
                      <a:r>
                        <a:rPr lang="en-US" baseline="0" dirty="0" smtClean="0"/>
                        <a:t> in</a:t>
                      </a:r>
                      <a:endParaRPr lang="en-US" dirty="0"/>
                    </a:p>
                  </a:txBody>
                  <a:tcPr/>
                </a:tc>
                <a:tc>
                  <a:txBody>
                    <a:bodyPr/>
                    <a:lstStyle/>
                    <a:p>
                      <a:r>
                        <a:rPr lang="en-US" dirty="0" smtClean="0"/>
                        <a:t>Honolulu, Hawaii</a:t>
                      </a:r>
                      <a:endParaRPr lang="en-US" dirty="0"/>
                    </a:p>
                  </a:txBody>
                  <a:tcPr/>
                </a:tc>
              </a:tr>
            </a:tbl>
          </a:graphicData>
        </a:graphic>
      </p:graphicFrame>
    </p:spTree>
    <p:extLst>
      <p:ext uri="{BB962C8B-B14F-4D97-AF65-F5344CB8AC3E}">
        <p14:creationId xmlns:p14="http://schemas.microsoft.com/office/powerpoint/2010/main" val="10381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Stands for Uniform Resource Identifier</a:t>
            </a:r>
          </a:p>
          <a:p>
            <a:pPr lvl="1"/>
            <a:r>
              <a:rPr lang="en-US" dirty="0" smtClean="0"/>
              <a:t>A URL (web address) is a type of URI</a:t>
            </a:r>
          </a:p>
          <a:p>
            <a:pPr lvl="1"/>
            <a:r>
              <a:rPr lang="en-US" dirty="0">
                <a:hlinkClick r:id="rId3"/>
              </a:rPr>
              <a:t>https://</a:t>
            </a:r>
            <a:r>
              <a:rPr lang="en-US" dirty="0" smtClean="0">
                <a:hlinkClick r:id="rId3"/>
              </a:rPr>
              <a:t>www.wikidata.org/entity/Q5582</a:t>
            </a:r>
            <a:endParaRPr lang="en-US" dirty="0" smtClean="0"/>
          </a:p>
          <a:p>
            <a:r>
              <a:rPr lang="en-US" dirty="0" smtClean="0"/>
              <a:t>There is some odd HTTP stuff that goes on with URIs but it is not necessary for discussion now</a:t>
            </a:r>
          </a:p>
          <a:p>
            <a:pPr lvl="1"/>
            <a:r>
              <a:rPr lang="en-US" dirty="0">
                <a:hlinkClick r:id="rId4"/>
              </a:rPr>
              <a:t>https://www.w3.org/TR/cooluris</a:t>
            </a:r>
            <a:r>
              <a:rPr lang="en-US" dirty="0" smtClean="0">
                <a:hlinkClick r:id="rId4"/>
              </a:rPr>
              <a:t>/</a:t>
            </a:r>
            <a:r>
              <a:rPr lang="en-US" dirty="0" smtClean="0"/>
              <a:t> </a:t>
            </a:r>
            <a:endParaRPr lang="en-US" dirty="0"/>
          </a:p>
        </p:txBody>
      </p:sp>
      <p:sp>
        <p:nvSpPr>
          <p:cNvPr id="3" name="Text Placeholder 2"/>
          <p:cNvSpPr>
            <a:spLocks noGrp="1"/>
          </p:cNvSpPr>
          <p:nvPr>
            <p:ph type="body" sz="quarter" idx="13"/>
          </p:nvPr>
        </p:nvSpPr>
        <p:spPr/>
        <p:txBody>
          <a:bodyPr/>
          <a:lstStyle/>
          <a:p>
            <a:r>
              <a:rPr lang="en-US" dirty="0" smtClean="0"/>
              <a:t>URIs</a:t>
            </a:r>
            <a:endParaRPr lang="en-US" dirty="0"/>
          </a:p>
        </p:txBody>
      </p:sp>
    </p:spTree>
    <p:extLst>
      <p:ext uri="{BB962C8B-B14F-4D97-AF65-F5344CB8AC3E}">
        <p14:creationId xmlns:p14="http://schemas.microsoft.com/office/powerpoint/2010/main" val="15794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135919"/>
            <a:ext cx="8181975" cy="5079351"/>
          </a:xfrm>
        </p:spPr>
        <p:txBody>
          <a:bodyPr/>
          <a:lstStyle/>
          <a:p>
            <a:r>
              <a:rPr lang="en-US" sz="2800" dirty="0"/>
              <a:t>D</a:t>
            </a:r>
            <a:r>
              <a:rPr lang="en-US" sz="2800" dirty="0" smtClean="0"/>
              <a:t>ata models used in the creation of RDF</a:t>
            </a:r>
          </a:p>
          <a:p>
            <a:pPr lvl="1"/>
            <a:r>
              <a:rPr lang="en-US" dirty="0" smtClean="0"/>
              <a:t>Classes Properties and Relationships</a:t>
            </a:r>
          </a:p>
          <a:p>
            <a:pPr lvl="1"/>
            <a:r>
              <a:rPr lang="en-US" dirty="0" smtClean="0"/>
              <a:t>Set theory</a:t>
            </a:r>
          </a:p>
          <a:p>
            <a:r>
              <a:rPr lang="en-US" sz="2800" dirty="0" smtClean="0"/>
              <a:t>Levels of intensity for ontologies</a:t>
            </a:r>
          </a:p>
          <a:p>
            <a:pPr lvl="1"/>
            <a:r>
              <a:rPr lang="en-US" dirty="0" smtClean="0"/>
              <a:t>Reasoning</a:t>
            </a:r>
          </a:p>
          <a:p>
            <a:r>
              <a:rPr lang="en-US" sz="2800" dirty="0" err="1" smtClean="0"/>
              <a:t>Schema.org</a:t>
            </a:r>
            <a:r>
              <a:rPr lang="en-US" sz="2800" dirty="0" smtClean="0"/>
              <a:t> and BIBFRAME are two ontologies</a:t>
            </a:r>
          </a:p>
          <a:p>
            <a:pPr lvl="1"/>
            <a:r>
              <a:rPr lang="en-US" dirty="0" smtClean="0"/>
              <a:t>Both are perfectly suitable for describing your things</a:t>
            </a:r>
          </a:p>
          <a:p>
            <a:pPr lvl="1"/>
            <a:r>
              <a:rPr lang="en-US" dirty="0" smtClean="0"/>
              <a:t>Difference is in the level of detail and expected use</a:t>
            </a:r>
            <a:endParaRPr lang="en-US" dirty="0"/>
          </a:p>
        </p:txBody>
      </p:sp>
      <p:sp>
        <p:nvSpPr>
          <p:cNvPr id="3" name="Text Placeholder 2"/>
          <p:cNvSpPr>
            <a:spLocks noGrp="1"/>
          </p:cNvSpPr>
          <p:nvPr>
            <p:ph type="body" sz="quarter" idx="13"/>
          </p:nvPr>
        </p:nvSpPr>
        <p:spPr/>
        <p:txBody>
          <a:bodyPr/>
          <a:lstStyle/>
          <a:p>
            <a:r>
              <a:rPr lang="en-US" dirty="0" smtClean="0"/>
              <a:t>Ontologies</a:t>
            </a:r>
            <a:endParaRPr lang="en-US" dirty="0"/>
          </a:p>
        </p:txBody>
      </p:sp>
    </p:spTree>
    <p:extLst>
      <p:ext uri="{BB962C8B-B14F-4D97-AF65-F5344CB8AC3E}">
        <p14:creationId xmlns:p14="http://schemas.microsoft.com/office/powerpoint/2010/main" val="1576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Tim Berners-Lee coined the term in 2006 and defined 4 linked data principles</a:t>
            </a:r>
          </a:p>
          <a:p>
            <a:pPr marL="857250" lvl="1" indent="-457200">
              <a:buFont typeface="+mj-lt"/>
              <a:buAutoNum type="arabicPeriod"/>
            </a:pPr>
            <a:r>
              <a:rPr lang="en-US" dirty="0" smtClean="0"/>
              <a:t>Use URIs as names for things</a:t>
            </a:r>
          </a:p>
          <a:p>
            <a:pPr marL="857250" lvl="1" indent="-457200">
              <a:buFont typeface="+mj-lt"/>
              <a:buAutoNum type="arabicPeriod"/>
            </a:pPr>
            <a:r>
              <a:rPr lang="en-US" dirty="0" smtClean="0"/>
              <a:t>Use HTTP URIs so that People can look up these names</a:t>
            </a:r>
          </a:p>
          <a:p>
            <a:pPr marL="857250" lvl="1" indent="-457200">
              <a:buFont typeface="+mj-lt"/>
              <a:buAutoNum type="arabicPeriod"/>
            </a:pPr>
            <a:r>
              <a:rPr lang="en-US" dirty="0" smtClean="0"/>
              <a:t>When someone looks up the URI, provide useful information, using the standards</a:t>
            </a:r>
          </a:p>
          <a:p>
            <a:pPr marL="857250" lvl="1" indent="-457200">
              <a:buFont typeface="+mj-lt"/>
              <a:buAutoNum type="arabicPeriod"/>
            </a:pPr>
            <a:r>
              <a:rPr lang="en-US" dirty="0" smtClean="0"/>
              <a:t>Include links to other URIs, so that they can discover more things</a:t>
            </a:r>
          </a:p>
        </p:txBody>
      </p:sp>
      <p:sp>
        <p:nvSpPr>
          <p:cNvPr id="3" name="Text Placeholder 2"/>
          <p:cNvSpPr>
            <a:spLocks noGrp="1"/>
          </p:cNvSpPr>
          <p:nvPr>
            <p:ph type="body" sz="quarter" idx="13"/>
          </p:nvPr>
        </p:nvSpPr>
        <p:spPr/>
        <p:txBody>
          <a:bodyPr/>
          <a:lstStyle/>
          <a:p>
            <a:r>
              <a:rPr lang="en-US" dirty="0" smtClean="0"/>
              <a:t>Linked Data 101</a:t>
            </a:r>
            <a:endParaRPr lang="en-US" dirty="0"/>
          </a:p>
        </p:txBody>
      </p:sp>
    </p:spTree>
    <p:extLst>
      <p:ext uri="{BB962C8B-B14F-4D97-AF65-F5344CB8AC3E}">
        <p14:creationId xmlns:p14="http://schemas.microsoft.com/office/powerpoint/2010/main" val="2528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5 Star Linked Data</a:t>
            </a:r>
            <a:endParaRPr lang="en-US" dirty="0"/>
          </a:p>
        </p:txBody>
      </p:sp>
      <p:sp>
        <p:nvSpPr>
          <p:cNvPr id="5" name="TextBox 4"/>
          <p:cNvSpPr txBox="1"/>
          <p:nvPr/>
        </p:nvSpPr>
        <p:spPr>
          <a:xfrm>
            <a:off x="477838" y="2326341"/>
            <a:ext cx="3736975" cy="1938992"/>
          </a:xfrm>
          <a:prstGeom prst="rect">
            <a:avLst/>
          </a:prstGeom>
          <a:noFill/>
        </p:spPr>
        <p:txBody>
          <a:bodyPr wrap="square" rtlCol="0">
            <a:spAutoFit/>
          </a:bodyPr>
          <a:lstStyle/>
          <a:p>
            <a:pPr marL="342900" indent="-342900">
              <a:buFont typeface="+mj-lt"/>
              <a:buAutoNum type="arabicPeriod"/>
            </a:pPr>
            <a:r>
              <a:rPr lang="en-US" sz="2400" dirty="0" smtClean="0"/>
              <a:t>On the Web</a:t>
            </a:r>
          </a:p>
          <a:p>
            <a:pPr marL="342900" indent="-342900">
              <a:buFont typeface="+mj-lt"/>
              <a:buAutoNum type="arabicPeriod"/>
            </a:pPr>
            <a:r>
              <a:rPr lang="en-US" sz="2400" dirty="0" smtClean="0"/>
              <a:t>Machine-readable data</a:t>
            </a:r>
          </a:p>
          <a:p>
            <a:pPr marL="342900" indent="-342900">
              <a:buFont typeface="+mj-lt"/>
              <a:buAutoNum type="arabicPeriod"/>
            </a:pPr>
            <a:r>
              <a:rPr lang="en-US" sz="2400" dirty="0" smtClean="0"/>
              <a:t>Non-proprietary format</a:t>
            </a:r>
          </a:p>
          <a:p>
            <a:pPr marL="342900" indent="-342900">
              <a:buFont typeface="+mj-lt"/>
              <a:buAutoNum type="arabicPeriod"/>
            </a:pPr>
            <a:r>
              <a:rPr lang="en-US" sz="2400" dirty="0" smtClean="0"/>
              <a:t>RDF standards</a:t>
            </a:r>
          </a:p>
          <a:p>
            <a:pPr marL="342900" indent="-342900">
              <a:buFont typeface="+mj-lt"/>
              <a:buAutoNum type="arabicPeriod"/>
            </a:pPr>
            <a:r>
              <a:rPr lang="en-US" sz="2400" dirty="0" smtClean="0"/>
              <a:t>Linked RDF</a:t>
            </a:r>
            <a:endParaRPr lang="en-US" sz="2400" dirty="0"/>
          </a:p>
        </p:txBody>
      </p:sp>
      <p:pic>
        <p:nvPicPr>
          <p:cNvPr id="2" name="Picture 1"/>
          <p:cNvPicPr>
            <a:picLocks noChangeAspect="1"/>
          </p:cNvPicPr>
          <p:nvPr/>
        </p:nvPicPr>
        <p:blipFill>
          <a:blip r:embed="rId3"/>
          <a:stretch>
            <a:fillRect/>
          </a:stretch>
        </p:blipFill>
        <p:spPr>
          <a:xfrm>
            <a:off x="4568825" y="1362213"/>
            <a:ext cx="3779630" cy="3779630"/>
          </a:xfrm>
          <a:prstGeom prst="rect">
            <a:avLst/>
          </a:prstGeom>
        </p:spPr>
      </p:pic>
    </p:spTree>
    <p:extLst>
      <p:ext uri="{BB962C8B-B14F-4D97-AF65-F5344CB8AC3E}">
        <p14:creationId xmlns:p14="http://schemas.microsoft.com/office/powerpoint/2010/main" val="9510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1334" y="2394020"/>
            <a:ext cx="8181975" cy="915256"/>
          </a:xfrm>
        </p:spPr>
        <p:txBody>
          <a:bodyPr/>
          <a:lstStyle/>
          <a:p>
            <a:pPr algn="ctr"/>
            <a:r>
              <a:rPr lang="en-US" sz="6000" dirty="0" smtClean="0"/>
              <a:t>Use Cases for Linked Data</a:t>
            </a:r>
            <a:endParaRPr lang="en-US" sz="6000" dirty="0"/>
          </a:p>
        </p:txBody>
      </p:sp>
    </p:spTree>
    <p:extLst>
      <p:ext uri="{BB962C8B-B14F-4D97-AF65-F5344CB8AC3E}">
        <p14:creationId xmlns:p14="http://schemas.microsoft.com/office/powerpoint/2010/main" val="213965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Why Linked Data?</a:t>
            </a:r>
            <a:endParaRPr lang="en-US" dirty="0"/>
          </a:p>
        </p:txBody>
      </p:sp>
      <p:pic>
        <p:nvPicPr>
          <p:cNvPr id="4" name="Picture 3"/>
          <p:cNvPicPr>
            <a:picLocks noChangeAspect="1"/>
          </p:cNvPicPr>
          <p:nvPr/>
        </p:nvPicPr>
        <p:blipFill>
          <a:blip r:embed="rId3"/>
          <a:stretch>
            <a:fillRect/>
          </a:stretch>
        </p:blipFill>
        <p:spPr>
          <a:xfrm>
            <a:off x="0" y="914994"/>
            <a:ext cx="8659813" cy="5325785"/>
          </a:xfrm>
          <a:prstGeom prst="rect">
            <a:avLst/>
          </a:prstGeom>
        </p:spPr>
      </p:pic>
    </p:spTree>
    <p:extLst>
      <p:ext uri="{BB962C8B-B14F-4D97-AF65-F5344CB8AC3E}">
        <p14:creationId xmlns:p14="http://schemas.microsoft.com/office/powerpoint/2010/main" val="95390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1"/>
            <a:r>
              <a:rPr lang="en-US" sz="2400" i="1" dirty="0" err="1" smtClean="0">
                <a:solidFill>
                  <a:schemeClr val="tx2"/>
                </a:solidFill>
              </a:rPr>
              <a:t>Mangia</a:t>
            </a:r>
            <a:r>
              <a:rPr lang="en-US" sz="2400" i="1" dirty="0" smtClean="0">
                <a:solidFill>
                  <a:schemeClr val="tx2"/>
                </a:solidFill>
              </a:rPr>
              <a:t>, </a:t>
            </a:r>
            <a:r>
              <a:rPr lang="en-US" sz="2400" i="1" dirty="0" err="1" smtClean="0">
                <a:solidFill>
                  <a:schemeClr val="tx2"/>
                </a:solidFill>
              </a:rPr>
              <a:t>mangia</a:t>
            </a:r>
            <a:r>
              <a:rPr lang="en-US" sz="2400" i="1" dirty="0" smtClean="0">
                <a:solidFill>
                  <a:schemeClr val="tx2"/>
                </a:solidFill>
              </a:rPr>
              <a:t>!</a:t>
            </a:r>
          </a:p>
          <a:p>
            <a:pPr lvl="1"/>
            <a:r>
              <a:rPr lang="en-US" sz="2400" dirty="0" smtClean="0">
                <a:solidFill>
                  <a:schemeClr val="tx2"/>
                </a:solidFill>
              </a:rPr>
              <a:t>Welcome </a:t>
            </a:r>
          </a:p>
          <a:p>
            <a:pPr lvl="1"/>
            <a:r>
              <a:rPr lang="en-US" sz="2400" dirty="0" smtClean="0">
                <a:solidFill>
                  <a:schemeClr val="tx2"/>
                </a:solidFill>
              </a:rPr>
              <a:t>Web Archiving Metadata Working Group  </a:t>
            </a:r>
          </a:p>
          <a:p>
            <a:pPr lvl="1"/>
            <a:r>
              <a:rPr lang="en-US" sz="2400" dirty="0" smtClean="0">
                <a:solidFill>
                  <a:srgbClr val="00B0F0"/>
                </a:solidFill>
              </a:rPr>
              <a:t>Art Museum ILL Data Study: </a:t>
            </a:r>
            <a:r>
              <a:rPr lang="en-US" sz="2400" dirty="0" err="1" smtClean="0">
                <a:solidFill>
                  <a:srgbClr val="00B0F0"/>
                </a:solidFill>
              </a:rPr>
              <a:t>divin</a:t>
            </a:r>
            <a:r>
              <a:rPr lang="en-US" sz="2400" dirty="0" smtClean="0">
                <a:solidFill>
                  <a:srgbClr val="00B0F0"/>
                </a:solidFill>
              </a:rPr>
              <a:t>’ deep</a:t>
            </a:r>
          </a:p>
          <a:p>
            <a:pPr lvl="1"/>
            <a:r>
              <a:rPr lang="en-US" sz="2400" dirty="0">
                <a:solidFill>
                  <a:schemeClr val="tx2"/>
                </a:solidFill>
              </a:rPr>
              <a:t>Art Discovery Group Catalogue </a:t>
            </a:r>
            <a:r>
              <a:rPr lang="en-US" sz="2400" dirty="0" smtClean="0">
                <a:solidFill>
                  <a:schemeClr val="tx2"/>
                </a:solidFill>
              </a:rPr>
              <a:t>update</a:t>
            </a:r>
          </a:p>
          <a:p>
            <a:pPr lvl="1"/>
            <a:r>
              <a:rPr lang="en-US" sz="2400" dirty="0" smtClean="0">
                <a:solidFill>
                  <a:schemeClr val="tx2"/>
                </a:solidFill>
              </a:rPr>
              <a:t>What we talk about when we talk about </a:t>
            </a:r>
          </a:p>
          <a:p>
            <a:pPr marL="457200" lvl="1" indent="0">
              <a:buNone/>
            </a:pPr>
            <a:r>
              <a:rPr lang="en-US" sz="2400" dirty="0">
                <a:solidFill>
                  <a:schemeClr val="tx2"/>
                </a:solidFill>
              </a:rPr>
              <a:t>	</a:t>
            </a:r>
            <a:r>
              <a:rPr lang="en-US" sz="2400" dirty="0" smtClean="0">
                <a:solidFill>
                  <a:schemeClr val="tx2"/>
                </a:solidFill>
              </a:rPr>
              <a:t>Linked Data</a:t>
            </a:r>
          </a:p>
          <a:p>
            <a:pPr lvl="1"/>
            <a:r>
              <a:rPr lang="en-US" sz="2400" dirty="0" smtClean="0">
                <a:solidFill>
                  <a:schemeClr val="tx2"/>
                </a:solidFill>
              </a:rPr>
              <a:t>Round Robin Round-up – Pacific Northwest style</a:t>
            </a:r>
          </a:p>
          <a:p>
            <a:pPr lvl="1"/>
            <a:endParaRPr lang="en-US" sz="2400"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Today’s agenda</a:t>
            </a:r>
            <a:endParaRPr lang="en-US" sz="4400" b="0" dirty="0">
              <a:latin typeface="Calibri" panose="020F0502020204030204" pitchFamily="34" charset="0"/>
            </a:endParaRPr>
          </a:p>
        </p:txBody>
      </p:sp>
      <p:pic>
        <p:nvPicPr>
          <p:cNvPr id="5" name="Picture 4"/>
          <p:cNvPicPr/>
          <p:nvPr/>
        </p:nvPicPr>
        <p:blipFill rotWithShape="1">
          <a:blip r:embed="rId3"/>
          <a:srcRect l="55384" t="37819" r="28205" b="52347"/>
          <a:stretch/>
        </p:blipFill>
        <p:spPr bwMode="auto">
          <a:xfrm>
            <a:off x="6893110" y="2409504"/>
            <a:ext cx="1647041" cy="642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39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7918" y="1135919"/>
            <a:ext cx="3203006" cy="4475171"/>
          </a:xfrm>
        </p:spPr>
        <p:txBody>
          <a:bodyPr/>
          <a:lstStyle/>
          <a:p>
            <a:pPr marL="285750" indent="-285750">
              <a:buFont typeface="Arial" charset="0"/>
              <a:buChar char="•"/>
            </a:pPr>
            <a:r>
              <a:rPr lang="en-US" dirty="0"/>
              <a:t>It is </a:t>
            </a:r>
            <a:r>
              <a:rPr lang="en-US" b="1" dirty="0"/>
              <a:t>NOT</a:t>
            </a:r>
            <a:r>
              <a:rPr lang="en-US" dirty="0"/>
              <a:t> good enough to just be on the Web. You need to also be part of the Web</a:t>
            </a:r>
          </a:p>
          <a:p>
            <a:pPr marL="285750" indent="-285750">
              <a:buFont typeface="Arial" charset="0"/>
              <a:buChar char="•"/>
            </a:pPr>
            <a:r>
              <a:rPr lang="en-US" dirty="0"/>
              <a:t>That means linking!!</a:t>
            </a:r>
          </a:p>
          <a:p>
            <a:pPr marL="285750" indent="-285750">
              <a:buFont typeface="Arial" charset="0"/>
              <a:buChar char="•"/>
            </a:pPr>
            <a:r>
              <a:rPr lang="en-US" dirty="0"/>
              <a:t>Linked Data does just that – links your data to other data on the Web</a:t>
            </a:r>
          </a:p>
          <a:p>
            <a:endParaRPr lang="en-US" dirty="0"/>
          </a:p>
        </p:txBody>
      </p:sp>
      <p:sp>
        <p:nvSpPr>
          <p:cNvPr id="3" name="Text Placeholder 2"/>
          <p:cNvSpPr>
            <a:spLocks noGrp="1"/>
          </p:cNvSpPr>
          <p:nvPr>
            <p:ph type="body" sz="quarter" idx="13"/>
          </p:nvPr>
        </p:nvSpPr>
        <p:spPr/>
        <p:txBody>
          <a:bodyPr/>
          <a:lstStyle/>
          <a:p>
            <a:r>
              <a:rPr lang="en-US" dirty="0" smtClean="0"/>
              <a:t>So.. why again?</a:t>
            </a:r>
            <a:endParaRPr lang="en-US" dirty="0"/>
          </a:p>
        </p:txBody>
      </p:sp>
      <p:grpSp>
        <p:nvGrpSpPr>
          <p:cNvPr id="4" name="Group 3"/>
          <p:cNvGrpSpPr/>
          <p:nvPr/>
        </p:nvGrpSpPr>
        <p:grpSpPr>
          <a:xfrm>
            <a:off x="3765176" y="739588"/>
            <a:ext cx="4435653" cy="5157572"/>
            <a:chOff x="4777274" y="510073"/>
            <a:chExt cx="6466114" cy="6123992"/>
          </a:xfrm>
        </p:grpSpPr>
        <p:grpSp>
          <p:nvGrpSpPr>
            <p:cNvPr id="5" name="Group 4"/>
            <p:cNvGrpSpPr/>
            <p:nvPr/>
          </p:nvGrpSpPr>
          <p:grpSpPr>
            <a:xfrm>
              <a:off x="4777274" y="510073"/>
              <a:ext cx="6466114" cy="6052457"/>
              <a:chOff x="382555" y="528734"/>
              <a:chExt cx="6466114" cy="6052457"/>
            </a:xfrm>
          </p:grpSpPr>
          <p:sp>
            <p:nvSpPr>
              <p:cNvPr id="9" name="Can 8"/>
              <p:cNvSpPr/>
              <p:nvPr/>
            </p:nvSpPr>
            <p:spPr>
              <a:xfrm>
                <a:off x="382555" y="1772816"/>
                <a:ext cx="1828800" cy="22766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VRA RDF</a:t>
                </a:r>
              </a:p>
              <a:p>
                <a:pPr algn="ctr"/>
                <a:r>
                  <a:rPr lang="en-US" dirty="0" smtClean="0"/>
                  <a:t>Data</a:t>
                </a:r>
                <a:endParaRPr lang="en-US" dirty="0"/>
              </a:p>
            </p:txBody>
          </p:sp>
          <p:sp>
            <p:nvSpPr>
              <p:cNvPr id="10" name="Can 9"/>
              <p:cNvSpPr/>
              <p:nvPr/>
            </p:nvSpPr>
            <p:spPr>
              <a:xfrm>
                <a:off x="5237584" y="5262465"/>
                <a:ext cx="1611085" cy="1318726"/>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TGN</a:t>
                </a:r>
                <a:endParaRPr lang="en-US" dirty="0"/>
              </a:p>
            </p:txBody>
          </p:sp>
          <p:sp>
            <p:nvSpPr>
              <p:cNvPr id="11" name="Can 10"/>
              <p:cNvSpPr/>
              <p:nvPr/>
            </p:nvSpPr>
            <p:spPr>
              <a:xfrm>
                <a:off x="5166049" y="2911150"/>
                <a:ext cx="1611085" cy="1318726"/>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LCSH</a:t>
                </a:r>
                <a:endParaRPr lang="en-US" dirty="0"/>
              </a:p>
            </p:txBody>
          </p:sp>
          <p:sp>
            <p:nvSpPr>
              <p:cNvPr id="12" name="Can 11"/>
              <p:cNvSpPr/>
              <p:nvPr/>
            </p:nvSpPr>
            <p:spPr>
              <a:xfrm>
                <a:off x="5237584" y="528734"/>
                <a:ext cx="1611085" cy="1318726"/>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AAT</a:t>
                </a:r>
                <a:endParaRPr lang="en-US" dirty="0"/>
              </a:p>
            </p:txBody>
          </p:sp>
          <p:cxnSp>
            <p:nvCxnSpPr>
              <p:cNvPr id="13" name="Straight Arrow Connector 12"/>
              <p:cNvCxnSpPr>
                <a:stCxn id="6" idx="4"/>
              </p:cNvCxnSpPr>
              <p:nvPr/>
            </p:nvCxnSpPr>
            <p:spPr>
              <a:xfrm flipV="1">
                <a:off x="2211355" y="1380931"/>
                <a:ext cx="2954694" cy="15302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6" idx="4"/>
                <a:endCxn id="10" idx="2"/>
              </p:cNvCxnSpPr>
              <p:nvPr/>
            </p:nvCxnSpPr>
            <p:spPr>
              <a:xfrm>
                <a:off x="2211355" y="2911151"/>
                <a:ext cx="2954694" cy="659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6" idx="4"/>
                <a:endCxn id="8" idx="2"/>
              </p:cNvCxnSpPr>
              <p:nvPr/>
            </p:nvCxnSpPr>
            <p:spPr>
              <a:xfrm>
                <a:off x="2211355" y="2911151"/>
                <a:ext cx="3026229" cy="30106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6" name="Can 5"/>
            <p:cNvSpPr/>
            <p:nvPr/>
          </p:nvSpPr>
          <p:spPr>
            <a:xfrm>
              <a:off x="4777274" y="4786604"/>
              <a:ext cx="1912775" cy="1847461"/>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Other Guy’s</a:t>
              </a:r>
            </a:p>
            <a:p>
              <a:pPr algn="ctr"/>
              <a:r>
                <a:rPr lang="en-US" dirty="0" smtClean="0"/>
                <a:t>VRA RDF Data</a:t>
              </a:r>
              <a:endParaRPr lang="en-US" dirty="0"/>
            </a:p>
          </p:txBody>
        </p:sp>
        <p:cxnSp>
          <p:nvCxnSpPr>
            <p:cNvPr id="7" name="Straight Arrow Connector 6"/>
            <p:cNvCxnSpPr>
              <a:endCxn id="6" idx="3"/>
            </p:cNvCxnSpPr>
            <p:nvPr/>
          </p:nvCxnSpPr>
          <p:spPr>
            <a:xfrm flipH="1" flipV="1">
              <a:off x="5691674" y="4030824"/>
              <a:ext cx="41988" cy="7557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endCxn id="8" idx="2"/>
            </p:cNvCxnSpPr>
            <p:nvPr/>
          </p:nvCxnSpPr>
          <p:spPr>
            <a:xfrm>
              <a:off x="6690049" y="5710335"/>
              <a:ext cx="2942254" cy="192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16" name="Picture 15"/>
          <p:cNvPicPr>
            <a:picLocks noChangeAspect="1"/>
          </p:cNvPicPr>
          <p:nvPr/>
        </p:nvPicPr>
        <p:blipFill>
          <a:blip r:embed="rId3"/>
          <a:stretch>
            <a:fillRect/>
          </a:stretch>
        </p:blipFill>
        <p:spPr>
          <a:xfrm>
            <a:off x="2418699" y="1640428"/>
            <a:ext cx="3089796" cy="3089796"/>
          </a:xfrm>
          <a:prstGeom prst="rect">
            <a:avLst/>
          </a:prstGeom>
        </p:spPr>
      </p:pic>
    </p:spTree>
    <p:extLst>
      <p:ext uri="{BB962C8B-B14F-4D97-AF65-F5344CB8AC3E}">
        <p14:creationId xmlns:p14="http://schemas.microsoft.com/office/powerpoint/2010/main" val="47675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800" dirty="0" smtClean="0"/>
              <a:t>Publishing linked data is a two way street</a:t>
            </a:r>
          </a:p>
          <a:p>
            <a:pPr lvl="1"/>
            <a:r>
              <a:rPr lang="en-US" dirty="0" smtClean="0"/>
              <a:t>People can use your data but you can also use other peoples data</a:t>
            </a:r>
          </a:p>
        </p:txBody>
      </p:sp>
      <p:sp>
        <p:nvSpPr>
          <p:cNvPr id="3" name="Text Placeholder 2"/>
          <p:cNvSpPr>
            <a:spLocks noGrp="1"/>
          </p:cNvSpPr>
          <p:nvPr>
            <p:ph type="body" sz="quarter" idx="13"/>
          </p:nvPr>
        </p:nvSpPr>
        <p:spPr/>
        <p:txBody>
          <a:bodyPr/>
          <a:lstStyle/>
          <a:p>
            <a:r>
              <a:rPr lang="en-US" dirty="0" smtClean="0"/>
              <a:t>Leveraging the Web</a:t>
            </a:r>
            <a:endParaRPr lang="en-US" dirty="0"/>
          </a:p>
        </p:txBody>
      </p:sp>
    </p:spTree>
    <p:extLst>
      <p:ext uri="{BB962C8B-B14F-4D97-AF65-F5344CB8AC3E}">
        <p14:creationId xmlns:p14="http://schemas.microsoft.com/office/powerpoint/2010/main" val="189079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Example</a:t>
            </a:r>
            <a:endParaRPr lang="en-US" dirty="0"/>
          </a:p>
        </p:txBody>
      </p:sp>
      <p:sp>
        <p:nvSpPr>
          <p:cNvPr id="5" name="TextBox 4"/>
          <p:cNvSpPr txBox="1"/>
          <p:nvPr/>
        </p:nvSpPr>
        <p:spPr>
          <a:xfrm>
            <a:off x="107577" y="1452282"/>
            <a:ext cx="7772400" cy="646331"/>
          </a:xfrm>
          <a:prstGeom prst="rect">
            <a:avLst/>
          </a:prstGeom>
          <a:noFill/>
        </p:spPr>
        <p:txBody>
          <a:bodyPr wrap="square" rtlCol="0">
            <a:spAutoFit/>
          </a:bodyPr>
          <a:lstStyle/>
          <a:p>
            <a:r>
              <a:rPr lang="en-US" sz="3600" dirty="0"/>
              <a:t>&lt;http://</a:t>
            </a:r>
            <a:r>
              <a:rPr lang="en-US" sz="3600" dirty="0" err="1"/>
              <a:t>exampleMuseum.org</a:t>
            </a:r>
            <a:r>
              <a:rPr lang="en-US" sz="3600" dirty="0"/>
              <a:t>/entity/1&gt;</a:t>
            </a:r>
          </a:p>
        </p:txBody>
      </p:sp>
      <p:sp>
        <p:nvSpPr>
          <p:cNvPr id="6" name="TextBox 5"/>
          <p:cNvSpPr txBox="1"/>
          <p:nvPr/>
        </p:nvSpPr>
        <p:spPr>
          <a:xfrm>
            <a:off x="1983909" y="2414976"/>
            <a:ext cx="5990197" cy="646331"/>
          </a:xfrm>
          <a:prstGeom prst="rect">
            <a:avLst/>
          </a:prstGeom>
          <a:noFill/>
        </p:spPr>
        <p:txBody>
          <a:bodyPr wrap="square" rtlCol="0">
            <a:spAutoFit/>
          </a:bodyPr>
          <a:lstStyle/>
          <a:p>
            <a:r>
              <a:rPr lang="en-US" sz="3600" dirty="0"/>
              <a:t>&lt;http://</a:t>
            </a:r>
            <a:r>
              <a:rPr lang="en-US" sz="3600" dirty="0" err="1"/>
              <a:t>schema.org</a:t>
            </a:r>
            <a:r>
              <a:rPr lang="en-US" sz="3600" dirty="0"/>
              <a:t>/creator&gt;</a:t>
            </a:r>
          </a:p>
        </p:txBody>
      </p:sp>
      <p:sp>
        <p:nvSpPr>
          <p:cNvPr id="7" name="TextBox 6"/>
          <p:cNvSpPr txBox="1"/>
          <p:nvPr/>
        </p:nvSpPr>
        <p:spPr>
          <a:xfrm>
            <a:off x="201705" y="3377670"/>
            <a:ext cx="8780930" cy="646331"/>
          </a:xfrm>
          <a:prstGeom prst="rect">
            <a:avLst/>
          </a:prstGeom>
          <a:noFill/>
        </p:spPr>
        <p:txBody>
          <a:bodyPr wrap="square" rtlCol="0">
            <a:spAutoFit/>
          </a:bodyPr>
          <a:lstStyle/>
          <a:p>
            <a:r>
              <a:rPr lang="en-US" sz="3600" dirty="0"/>
              <a:t>&lt;https://</a:t>
            </a:r>
            <a:r>
              <a:rPr lang="en-US" sz="3600" dirty="0" err="1"/>
              <a:t>www.wikidata.org</a:t>
            </a:r>
            <a:r>
              <a:rPr lang="en-US" sz="3600" dirty="0"/>
              <a:t>/entity/Q5582&gt; </a:t>
            </a:r>
            <a:r>
              <a:rPr lang="en-US" sz="3600" dirty="0" smtClean="0"/>
              <a:t>.</a:t>
            </a:r>
            <a:endParaRPr lang="en-US" sz="3600" dirty="0"/>
          </a:p>
        </p:txBody>
      </p:sp>
    </p:spTree>
    <p:extLst>
      <p:ext uri="{BB962C8B-B14F-4D97-AF65-F5344CB8AC3E}">
        <p14:creationId xmlns:p14="http://schemas.microsoft.com/office/powerpoint/2010/main" val="34009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4000" dirty="0" smtClean="0"/>
              <a:t>You can use that </a:t>
            </a:r>
            <a:r>
              <a:rPr lang="en-US" sz="4000" dirty="0" err="1" smtClean="0"/>
              <a:t>WikiData</a:t>
            </a:r>
            <a:r>
              <a:rPr lang="en-US" sz="4000" dirty="0" smtClean="0"/>
              <a:t> URI to get more information about the thing without having to store it in your local databases</a:t>
            </a:r>
          </a:p>
          <a:p>
            <a:pPr marL="0" indent="0">
              <a:buNone/>
            </a:pPr>
            <a:endParaRPr lang="en-US" sz="4000" dirty="0" smtClean="0"/>
          </a:p>
        </p:txBody>
      </p:sp>
      <p:sp>
        <p:nvSpPr>
          <p:cNvPr id="3" name="Text Placeholder 2"/>
          <p:cNvSpPr>
            <a:spLocks noGrp="1"/>
          </p:cNvSpPr>
          <p:nvPr>
            <p:ph type="body" sz="quarter" idx="13"/>
          </p:nvPr>
        </p:nvSpPr>
        <p:spPr/>
        <p:txBody>
          <a:bodyPr/>
          <a:lstStyle/>
          <a:p>
            <a:r>
              <a:rPr lang="en-US" dirty="0" smtClean="0"/>
              <a:t>The Power of the Web</a:t>
            </a:r>
            <a:endParaRPr lang="en-US" dirty="0"/>
          </a:p>
        </p:txBody>
      </p:sp>
    </p:spTree>
    <p:extLst>
      <p:ext uri="{BB962C8B-B14F-4D97-AF65-F5344CB8AC3E}">
        <p14:creationId xmlns:p14="http://schemas.microsoft.com/office/powerpoint/2010/main" val="14935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135919"/>
            <a:ext cx="8181975" cy="4955599"/>
          </a:xfrm>
        </p:spPr>
        <p:txBody>
          <a:bodyPr/>
          <a:lstStyle/>
          <a:p>
            <a:pPr marL="0" indent="0">
              <a:buNone/>
            </a:pPr>
            <a:r>
              <a:rPr lang="en-US" b="1" dirty="0"/>
              <a:t>Vincent Willem van Gogh</a:t>
            </a:r>
            <a:r>
              <a:rPr lang="en-US" dirty="0"/>
              <a:t> (Dutch: </a:t>
            </a:r>
            <a:r>
              <a:rPr lang="en-US" dirty="0">
                <a:hlinkClick r:id="rId3" tooltip="Help:IPA for Dutch"/>
              </a:rPr>
              <a:t>[ˈvɪnsɛnt ˈʋɪləm vɑn ˈɣɔx]</a:t>
            </a:r>
            <a:r>
              <a:rPr lang="en-US" dirty="0"/>
              <a:t> (30 March 1853 – 29 July 1890) was a Dutch </a:t>
            </a:r>
            <a:r>
              <a:rPr lang="en-US" dirty="0">
                <a:hlinkClick r:id="rId4" tooltip="Post-Impressionism"/>
              </a:rPr>
              <a:t>post-Impressionist</a:t>
            </a:r>
            <a:r>
              <a:rPr lang="en-US" dirty="0"/>
              <a:t> painter whose work had far-reaching influence on </a:t>
            </a:r>
            <a:r>
              <a:rPr lang="en-US" dirty="0">
                <a:hlinkClick r:id="rId5" tooltip="20th-century art"/>
              </a:rPr>
              <a:t>20th-century art</a:t>
            </a:r>
            <a:r>
              <a:rPr lang="en-US" dirty="0"/>
              <a:t>. His output </a:t>
            </a:r>
            <a:r>
              <a:rPr lang="en-US" dirty="0" err="1"/>
              <a:t>includes</a:t>
            </a:r>
            <a:r>
              <a:rPr lang="en-US" dirty="0" err="1">
                <a:hlinkClick r:id="rId6" tooltip="Portraits by Vincent van Gogh"/>
              </a:rPr>
              <a:t>portraits</a:t>
            </a:r>
            <a:r>
              <a:rPr lang="en-US" dirty="0"/>
              <a:t>, </a:t>
            </a:r>
            <a:r>
              <a:rPr lang="en-US" dirty="0">
                <a:hlinkClick r:id="rId7" tooltip="Self-portraits by Vincent van Gogh"/>
              </a:rPr>
              <a:t>self portraits</a:t>
            </a:r>
            <a:r>
              <a:rPr lang="en-US" dirty="0"/>
              <a:t>, </a:t>
            </a:r>
            <a:r>
              <a:rPr lang="en-US" dirty="0">
                <a:hlinkClick r:id="rId8" tooltip="Trees and Undergrowth (Van Gogh series)"/>
              </a:rPr>
              <a:t>landscapes</a:t>
            </a:r>
            <a:r>
              <a:rPr lang="en-US" dirty="0"/>
              <a:t>, </a:t>
            </a:r>
            <a:r>
              <a:rPr lang="en-US" dirty="0">
                <a:hlinkClick r:id="rId9" tooltip="Still life paintings by Vincent van Gogh (Paris)"/>
              </a:rPr>
              <a:t>still lifes</a:t>
            </a:r>
            <a:r>
              <a:rPr lang="en-US" dirty="0"/>
              <a:t>, </a:t>
            </a:r>
            <a:r>
              <a:rPr lang="en-US" dirty="0">
                <a:hlinkClick r:id="rId10" tooltip="Olive Trees (Van Gogh series)"/>
              </a:rPr>
              <a:t>olive trees and cypresses</a:t>
            </a:r>
            <a:r>
              <a:rPr lang="en-US" dirty="0"/>
              <a:t>, </a:t>
            </a:r>
            <a:r>
              <a:rPr lang="en-US" dirty="0">
                <a:hlinkClick r:id="rId11" tooltip="Wheat Fields (Van Gogh series)"/>
              </a:rPr>
              <a:t>wheat fields</a:t>
            </a:r>
            <a:r>
              <a:rPr lang="en-US" dirty="0"/>
              <a:t> and </a:t>
            </a:r>
            <a:r>
              <a:rPr lang="en-US" dirty="0">
                <a:hlinkClick r:id="rId12" tooltip="Sunflowers (series of paintings)"/>
              </a:rPr>
              <a:t>sunflowers</a:t>
            </a:r>
            <a:r>
              <a:rPr lang="en-US" dirty="0"/>
              <a:t>. Critics largely ignored his work until after his presumed suicide in 1890. His shortened life, highly expressive and spontaneous use of vivid </a:t>
            </a:r>
            <a:r>
              <a:rPr lang="en-US" dirty="0" err="1"/>
              <a:t>colours</a:t>
            </a:r>
            <a:r>
              <a:rPr lang="en-US" dirty="0"/>
              <a:t>, broad oil brushstrokes and emotive subject matter, mean he is </a:t>
            </a:r>
            <a:r>
              <a:rPr lang="en-US" dirty="0" err="1"/>
              <a:t>recognisable</a:t>
            </a:r>
            <a:r>
              <a:rPr lang="en-US" dirty="0"/>
              <a:t> both in the modern public imagination by his first name as the quintessential misunderstood genius and by art historians as a supreme and pivotal </a:t>
            </a:r>
            <a:r>
              <a:rPr lang="en-US" dirty="0" err="1"/>
              <a:t>aestheticist</a:t>
            </a:r>
            <a:r>
              <a:rPr lang="en-US" dirty="0"/>
              <a:t>.</a:t>
            </a:r>
          </a:p>
        </p:txBody>
      </p:sp>
      <p:sp>
        <p:nvSpPr>
          <p:cNvPr id="3" name="Text Placeholder 2"/>
          <p:cNvSpPr>
            <a:spLocks noGrp="1"/>
          </p:cNvSpPr>
          <p:nvPr>
            <p:ph type="body" sz="quarter" idx="13"/>
          </p:nvPr>
        </p:nvSpPr>
        <p:spPr/>
        <p:txBody>
          <a:bodyPr/>
          <a:lstStyle/>
          <a:p>
            <a:r>
              <a:rPr lang="en-US" dirty="0" smtClean="0"/>
              <a:t>Descriptions</a:t>
            </a:r>
            <a:endParaRPr lang="en-US" dirty="0"/>
          </a:p>
        </p:txBody>
      </p:sp>
    </p:spTree>
    <p:extLst>
      <p:ext uri="{BB962C8B-B14F-4D97-AF65-F5344CB8AC3E}">
        <p14:creationId xmlns:p14="http://schemas.microsoft.com/office/powerpoint/2010/main" val="21165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Images of the Thing</a:t>
            </a:r>
            <a:endParaRPr lang="en-US" dirty="0"/>
          </a:p>
        </p:txBody>
      </p:sp>
      <p:pic>
        <p:nvPicPr>
          <p:cNvPr id="2" name="Picture 1"/>
          <p:cNvPicPr>
            <a:picLocks noChangeAspect="1"/>
          </p:cNvPicPr>
          <p:nvPr/>
        </p:nvPicPr>
        <p:blipFill>
          <a:blip r:embed="rId3"/>
          <a:stretch>
            <a:fillRect/>
          </a:stretch>
        </p:blipFill>
        <p:spPr>
          <a:xfrm>
            <a:off x="2658165" y="1586119"/>
            <a:ext cx="3517348" cy="4355786"/>
          </a:xfrm>
          <a:prstGeom prst="rect">
            <a:avLst/>
          </a:prstGeom>
        </p:spPr>
      </p:pic>
    </p:spTree>
    <p:extLst>
      <p:ext uri="{BB962C8B-B14F-4D97-AF65-F5344CB8AC3E}">
        <p14:creationId xmlns:p14="http://schemas.microsoft.com/office/powerpoint/2010/main" val="20250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40418" y="1011800"/>
            <a:ext cx="4625285" cy="3323874"/>
          </a:xfrm>
          <a:prstGeom prst="rect">
            <a:avLst/>
          </a:prstGeom>
        </p:spPr>
      </p:pic>
      <p:sp>
        <p:nvSpPr>
          <p:cNvPr id="3" name="Text Placeholder 2"/>
          <p:cNvSpPr>
            <a:spLocks noGrp="1"/>
          </p:cNvSpPr>
          <p:nvPr>
            <p:ph type="body" sz="quarter" idx="13"/>
          </p:nvPr>
        </p:nvSpPr>
        <p:spPr/>
        <p:txBody>
          <a:bodyPr/>
          <a:lstStyle/>
          <a:p>
            <a:r>
              <a:rPr lang="en-US" dirty="0" smtClean="0"/>
              <a:t>Other Images (created by the Thing)</a:t>
            </a:r>
            <a:endParaRPr lang="en-US" dirty="0"/>
          </a:p>
        </p:txBody>
      </p:sp>
      <p:pic>
        <p:nvPicPr>
          <p:cNvPr id="2" name="Picture 1"/>
          <p:cNvPicPr>
            <a:picLocks noChangeAspect="1"/>
          </p:cNvPicPr>
          <p:nvPr/>
        </p:nvPicPr>
        <p:blipFill>
          <a:blip r:embed="rId4"/>
          <a:stretch>
            <a:fillRect/>
          </a:stretch>
        </p:blipFill>
        <p:spPr>
          <a:xfrm>
            <a:off x="423588" y="984650"/>
            <a:ext cx="3049111" cy="4057478"/>
          </a:xfrm>
          <a:prstGeom prst="rect">
            <a:avLst/>
          </a:prstGeom>
        </p:spPr>
      </p:pic>
      <p:pic>
        <p:nvPicPr>
          <p:cNvPr id="9" name="Picture 8"/>
          <p:cNvPicPr>
            <a:picLocks noChangeAspect="1"/>
          </p:cNvPicPr>
          <p:nvPr/>
        </p:nvPicPr>
        <p:blipFill>
          <a:blip r:embed="rId5"/>
          <a:stretch>
            <a:fillRect/>
          </a:stretch>
        </p:blipFill>
        <p:spPr>
          <a:xfrm>
            <a:off x="3918023" y="2571296"/>
            <a:ext cx="4296465" cy="3325090"/>
          </a:xfrm>
          <a:prstGeom prst="rect">
            <a:avLst/>
          </a:prstGeom>
        </p:spPr>
      </p:pic>
      <p:pic>
        <p:nvPicPr>
          <p:cNvPr id="8" name="Picture 7"/>
          <p:cNvPicPr>
            <a:picLocks noChangeAspect="1"/>
          </p:cNvPicPr>
          <p:nvPr/>
        </p:nvPicPr>
        <p:blipFill>
          <a:blip r:embed="rId6"/>
          <a:stretch>
            <a:fillRect/>
          </a:stretch>
        </p:blipFill>
        <p:spPr>
          <a:xfrm>
            <a:off x="1656367" y="2368846"/>
            <a:ext cx="2912458" cy="3729990"/>
          </a:xfrm>
          <a:prstGeom prst="rect">
            <a:avLst/>
          </a:prstGeom>
        </p:spPr>
      </p:pic>
    </p:spTree>
    <p:extLst>
      <p:ext uri="{BB962C8B-B14F-4D97-AF65-F5344CB8AC3E}">
        <p14:creationId xmlns:p14="http://schemas.microsoft.com/office/powerpoint/2010/main" val="20445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It’s All about the Graph!</a:t>
            </a:r>
            <a:endParaRPr lang="en-US" dirty="0"/>
          </a:p>
        </p:txBody>
      </p:sp>
      <p:sp>
        <p:nvSpPr>
          <p:cNvPr id="4" name="Oval 3"/>
          <p:cNvSpPr/>
          <p:nvPr/>
        </p:nvSpPr>
        <p:spPr>
          <a:xfrm>
            <a:off x="654518" y="1501541"/>
            <a:ext cx="1722922" cy="140528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VRA</a:t>
            </a:r>
            <a:endParaRPr lang="en-US" dirty="0"/>
          </a:p>
        </p:txBody>
      </p:sp>
      <p:sp>
        <p:nvSpPr>
          <p:cNvPr id="5" name="Oval 4"/>
          <p:cNvSpPr/>
          <p:nvPr/>
        </p:nvSpPr>
        <p:spPr>
          <a:xfrm>
            <a:off x="4273167" y="1501541"/>
            <a:ext cx="1684421" cy="140528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mtClean="0"/>
              <a:t>WikiData</a:t>
            </a:r>
            <a:endParaRPr lang="en-US" dirty="0"/>
          </a:p>
        </p:txBody>
      </p:sp>
      <p:sp>
        <p:nvSpPr>
          <p:cNvPr id="6" name="Oval 5"/>
          <p:cNvSpPr/>
          <p:nvPr/>
        </p:nvSpPr>
        <p:spPr>
          <a:xfrm>
            <a:off x="6691949" y="3919279"/>
            <a:ext cx="1657149" cy="140689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WikiData</a:t>
            </a:r>
            <a:endParaRPr lang="en-US" dirty="0"/>
          </a:p>
        </p:txBody>
      </p:sp>
      <p:grpSp>
        <p:nvGrpSpPr>
          <p:cNvPr id="13" name="Group 12"/>
          <p:cNvGrpSpPr/>
          <p:nvPr/>
        </p:nvGrpSpPr>
        <p:grpSpPr>
          <a:xfrm>
            <a:off x="2377440" y="1868399"/>
            <a:ext cx="1895727" cy="369332"/>
            <a:chOff x="2377440" y="1868399"/>
            <a:chExt cx="1337911" cy="369332"/>
          </a:xfrm>
        </p:grpSpPr>
        <p:cxnSp>
          <p:nvCxnSpPr>
            <p:cNvPr id="8" name="Straight Arrow Connector 7"/>
            <p:cNvCxnSpPr>
              <a:stCxn id="4" idx="6"/>
            </p:cNvCxnSpPr>
            <p:nvPr/>
          </p:nvCxnSpPr>
          <p:spPr>
            <a:xfrm>
              <a:off x="2377440" y="2204185"/>
              <a:ext cx="13379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55506" y="1868399"/>
              <a:ext cx="981777" cy="369332"/>
            </a:xfrm>
            <a:prstGeom prst="rect">
              <a:avLst/>
            </a:prstGeom>
            <a:noFill/>
          </p:spPr>
          <p:txBody>
            <a:bodyPr wrap="square" rtlCol="0">
              <a:spAutoFit/>
            </a:bodyPr>
            <a:lstStyle/>
            <a:p>
              <a:r>
                <a:rPr lang="en-US" dirty="0" smtClean="0"/>
                <a:t>Creator</a:t>
              </a:r>
              <a:endParaRPr lang="en-US" dirty="0"/>
            </a:p>
          </p:txBody>
        </p:sp>
      </p:grpSp>
      <p:grpSp>
        <p:nvGrpSpPr>
          <p:cNvPr id="14" name="Group 13"/>
          <p:cNvGrpSpPr/>
          <p:nvPr/>
        </p:nvGrpSpPr>
        <p:grpSpPr>
          <a:xfrm>
            <a:off x="5710910" y="2466180"/>
            <a:ext cx="1223723" cy="1659134"/>
            <a:chOff x="5710910" y="2466180"/>
            <a:chExt cx="1223723" cy="1659134"/>
          </a:xfrm>
        </p:grpSpPr>
        <p:cxnSp>
          <p:nvCxnSpPr>
            <p:cNvPr id="10" name="Straight Arrow Connector 9"/>
            <p:cNvCxnSpPr>
              <a:stCxn id="5" idx="5"/>
              <a:endCxn id="6" idx="1"/>
            </p:cNvCxnSpPr>
            <p:nvPr/>
          </p:nvCxnSpPr>
          <p:spPr>
            <a:xfrm>
              <a:off x="5710910" y="2701029"/>
              <a:ext cx="1223723" cy="1424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3041265">
              <a:off x="5887268" y="2952058"/>
              <a:ext cx="1341087" cy="369332"/>
            </a:xfrm>
            <a:prstGeom prst="rect">
              <a:avLst/>
            </a:prstGeom>
            <a:noFill/>
          </p:spPr>
          <p:txBody>
            <a:bodyPr wrap="square" rtlCol="0">
              <a:spAutoFit/>
            </a:bodyPr>
            <a:lstStyle/>
            <a:p>
              <a:r>
                <a:rPr lang="en-US" dirty="0" smtClean="0"/>
                <a:t>Birth Place</a:t>
              </a:r>
              <a:endParaRPr lang="en-US" dirty="0"/>
            </a:p>
          </p:txBody>
        </p:sp>
      </p:grpSp>
    </p:spTree>
    <p:extLst>
      <p:ext uri="{BB962C8B-B14F-4D97-AF65-F5344CB8AC3E}">
        <p14:creationId xmlns:p14="http://schemas.microsoft.com/office/powerpoint/2010/main" val="9146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4"/>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6"/>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14"/>
                                        </p:tgtEl>
                                      </p:cBhvr>
                                    </p:animEffect>
                                    <p:animScale>
                                      <p:cBhvr>
                                        <p:cTn id="4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3600" dirty="0" smtClean="0"/>
              <a:t>Can using RDF on your pages help improve your Google ranking tomorrow?</a:t>
            </a:r>
          </a:p>
          <a:p>
            <a:pPr marL="457200" lvl="1" indent="0">
              <a:buNone/>
            </a:pPr>
            <a:endParaRPr lang="en-US" sz="4400" b="1" dirty="0" smtClean="0"/>
          </a:p>
          <a:p>
            <a:pPr marL="457200" lvl="1" indent="0">
              <a:buNone/>
            </a:pPr>
            <a:r>
              <a:rPr lang="en-US" sz="4400" b="1" dirty="0"/>
              <a:t>	</a:t>
            </a:r>
            <a:r>
              <a:rPr lang="en-US" sz="4400" b="1" dirty="0" smtClean="0"/>
              <a:t>	NO</a:t>
            </a:r>
          </a:p>
        </p:txBody>
      </p:sp>
      <p:sp>
        <p:nvSpPr>
          <p:cNvPr id="3" name="Text Placeholder 2"/>
          <p:cNvSpPr>
            <a:spLocks noGrp="1"/>
          </p:cNvSpPr>
          <p:nvPr>
            <p:ph type="body" sz="quarter" idx="13"/>
          </p:nvPr>
        </p:nvSpPr>
        <p:spPr/>
        <p:txBody>
          <a:bodyPr/>
          <a:lstStyle/>
          <a:p>
            <a:r>
              <a:rPr lang="en-US" dirty="0" smtClean="0"/>
              <a:t>SEO</a:t>
            </a:r>
            <a:endParaRPr lang="en-US" dirty="0"/>
          </a:p>
        </p:txBody>
      </p:sp>
    </p:spTree>
    <p:extLst>
      <p:ext uri="{BB962C8B-B14F-4D97-AF65-F5344CB8AC3E}">
        <p14:creationId xmlns:p14="http://schemas.microsoft.com/office/powerpoint/2010/main" val="18335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RDF != Linked Data</a:t>
            </a:r>
          </a:p>
          <a:p>
            <a:r>
              <a:rPr lang="en-US" dirty="0" smtClean="0"/>
              <a:t>Just because Google </a:t>
            </a:r>
            <a:r>
              <a:rPr lang="en-US" dirty="0"/>
              <a:t>can understand you does not mean that they </a:t>
            </a:r>
            <a:r>
              <a:rPr lang="en-US" dirty="0" smtClean="0"/>
              <a:t>care</a:t>
            </a:r>
          </a:p>
          <a:p>
            <a:pPr marL="0" indent="0">
              <a:buNone/>
            </a:pPr>
            <a:endParaRPr lang="en-US" dirty="0" smtClean="0"/>
          </a:p>
          <a:p>
            <a:pPr marL="0" indent="0" algn="ctr">
              <a:buNone/>
            </a:pPr>
            <a:endParaRPr lang="en-US" sz="9600" dirty="0"/>
          </a:p>
        </p:txBody>
      </p:sp>
      <p:sp>
        <p:nvSpPr>
          <p:cNvPr id="3" name="Text Placeholder 2"/>
          <p:cNvSpPr>
            <a:spLocks noGrp="1"/>
          </p:cNvSpPr>
          <p:nvPr>
            <p:ph type="body" sz="quarter" idx="13"/>
          </p:nvPr>
        </p:nvSpPr>
        <p:spPr/>
        <p:txBody>
          <a:bodyPr/>
          <a:lstStyle/>
          <a:p>
            <a:r>
              <a:rPr lang="en-US" dirty="0" smtClean="0"/>
              <a:t>Why?</a:t>
            </a:r>
            <a:endParaRPr lang="en-US" dirty="0"/>
          </a:p>
        </p:txBody>
      </p:sp>
      <p:pic>
        <p:nvPicPr>
          <p:cNvPr id="5" name="Picture 4"/>
          <p:cNvPicPr>
            <a:picLocks noChangeAspect="1"/>
          </p:cNvPicPr>
          <p:nvPr/>
        </p:nvPicPr>
        <p:blipFill>
          <a:blip r:embed="rId3"/>
          <a:stretch>
            <a:fillRect/>
          </a:stretch>
        </p:blipFill>
        <p:spPr>
          <a:xfrm>
            <a:off x="3854449" y="2711449"/>
            <a:ext cx="2599359" cy="2599359"/>
          </a:xfrm>
          <a:prstGeom prst="rect">
            <a:avLst/>
          </a:prstGeom>
        </p:spPr>
      </p:pic>
    </p:spTree>
    <p:extLst>
      <p:ext uri="{BB962C8B-B14F-4D97-AF65-F5344CB8AC3E}">
        <p14:creationId xmlns:p14="http://schemas.microsoft.com/office/powerpoint/2010/main" val="160710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1"/>
            <a:r>
              <a:rPr lang="en-US" sz="2400" i="1" dirty="0" err="1" smtClean="0">
                <a:solidFill>
                  <a:schemeClr val="tx2"/>
                </a:solidFill>
              </a:rPr>
              <a:t>Mangia</a:t>
            </a:r>
            <a:r>
              <a:rPr lang="en-US" sz="2400" i="1" dirty="0" smtClean="0">
                <a:solidFill>
                  <a:schemeClr val="tx2"/>
                </a:solidFill>
              </a:rPr>
              <a:t>, </a:t>
            </a:r>
            <a:r>
              <a:rPr lang="en-US" sz="2400" i="1" dirty="0" err="1" smtClean="0">
                <a:solidFill>
                  <a:schemeClr val="tx2"/>
                </a:solidFill>
              </a:rPr>
              <a:t>mangia</a:t>
            </a:r>
            <a:r>
              <a:rPr lang="en-US" sz="2400" i="1" dirty="0" smtClean="0">
                <a:solidFill>
                  <a:schemeClr val="tx2"/>
                </a:solidFill>
              </a:rPr>
              <a:t>!</a:t>
            </a:r>
          </a:p>
          <a:p>
            <a:pPr lvl="1"/>
            <a:r>
              <a:rPr lang="en-US" sz="2400" dirty="0" smtClean="0">
                <a:solidFill>
                  <a:schemeClr val="tx2"/>
                </a:solidFill>
              </a:rPr>
              <a:t>Welcome </a:t>
            </a:r>
          </a:p>
          <a:p>
            <a:pPr lvl="1"/>
            <a:r>
              <a:rPr lang="en-US" sz="2400" dirty="0" smtClean="0">
                <a:solidFill>
                  <a:schemeClr val="tx2"/>
                </a:solidFill>
              </a:rPr>
              <a:t>Web Archiving Metadata Working Group  </a:t>
            </a:r>
          </a:p>
          <a:p>
            <a:pPr lvl="1"/>
            <a:r>
              <a:rPr lang="en-US" sz="2400" dirty="0" smtClean="0">
                <a:solidFill>
                  <a:schemeClr val="tx2"/>
                </a:solidFill>
              </a:rPr>
              <a:t>Art Museum ILL Data Study: </a:t>
            </a:r>
            <a:r>
              <a:rPr lang="en-US" sz="2400" dirty="0" err="1" smtClean="0">
                <a:solidFill>
                  <a:schemeClr val="tx2"/>
                </a:solidFill>
              </a:rPr>
              <a:t>divin</a:t>
            </a:r>
            <a:r>
              <a:rPr lang="en-US" sz="2400" dirty="0" smtClean="0">
                <a:solidFill>
                  <a:schemeClr val="tx2"/>
                </a:solidFill>
              </a:rPr>
              <a:t>’ deep</a:t>
            </a:r>
          </a:p>
          <a:p>
            <a:pPr lvl="1"/>
            <a:r>
              <a:rPr lang="en-US" sz="2400" dirty="0">
                <a:solidFill>
                  <a:schemeClr val="tx2"/>
                </a:solidFill>
              </a:rPr>
              <a:t>Art Discovery Group Catalogue </a:t>
            </a:r>
            <a:r>
              <a:rPr lang="en-US" sz="2400" dirty="0" smtClean="0">
                <a:solidFill>
                  <a:schemeClr val="tx2"/>
                </a:solidFill>
              </a:rPr>
              <a:t>update</a:t>
            </a:r>
            <a:endParaRPr lang="en-US" sz="2400" dirty="0" smtClean="0">
              <a:solidFill>
                <a:srgbClr val="00B0F0"/>
              </a:solidFill>
            </a:endParaRPr>
          </a:p>
          <a:p>
            <a:pPr lvl="1"/>
            <a:r>
              <a:rPr lang="en-US" sz="2400" dirty="0" smtClean="0">
                <a:solidFill>
                  <a:srgbClr val="00B0F0"/>
                </a:solidFill>
              </a:rPr>
              <a:t>What we talk about when we talk about </a:t>
            </a:r>
          </a:p>
          <a:p>
            <a:pPr marL="457200" lvl="1" indent="0">
              <a:buNone/>
            </a:pPr>
            <a:r>
              <a:rPr lang="en-US" sz="2400" dirty="0">
                <a:solidFill>
                  <a:srgbClr val="00B0F0"/>
                </a:solidFill>
              </a:rPr>
              <a:t>	</a:t>
            </a:r>
            <a:r>
              <a:rPr lang="en-US" sz="2400" dirty="0" smtClean="0">
                <a:solidFill>
                  <a:srgbClr val="00B0F0"/>
                </a:solidFill>
              </a:rPr>
              <a:t>Linked Data</a:t>
            </a:r>
          </a:p>
          <a:p>
            <a:pPr lvl="1"/>
            <a:r>
              <a:rPr lang="en-US" sz="2400" dirty="0" smtClean="0">
                <a:solidFill>
                  <a:schemeClr val="tx2"/>
                </a:solidFill>
              </a:rPr>
              <a:t>Round Robin Round-up – Pacific Northwest style</a:t>
            </a:r>
          </a:p>
          <a:p>
            <a:pPr lvl="1"/>
            <a:endParaRPr lang="en-US" sz="2400"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Today’s agenda</a:t>
            </a:r>
            <a:endParaRPr lang="en-US" sz="4400" b="0" dirty="0">
              <a:latin typeface="Calibri" panose="020F0502020204030204" pitchFamily="34" charset="0"/>
            </a:endParaRPr>
          </a:p>
        </p:txBody>
      </p:sp>
      <p:pic>
        <p:nvPicPr>
          <p:cNvPr id="6" name="Picture 5"/>
          <p:cNvPicPr/>
          <p:nvPr/>
        </p:nvPicPr>
        <p:blipFill rotWithShape="1">
          <a:blip r:embed="rId3"/>
          <a:srcRect l="55193" t="47830" r="28396" b="42679"/>
          <a:stretch/>
        </p:blipFill>
        <p:spPr bwMode="auto">
          <a:xfrm>
            <a:off x="6893110" y="3373504"/>
            <a:ext cx="1647041" cy="616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315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Google does care about the relevance and popularity of your website!</a:t>
            </a:r>
          </a:p>
          <a:p>
            <a:r>
              <a:rPr lang="en-US" dirty="0" smtClean="0"/>
              <a:t>Being able to better understand the data on it makes their job easier</a:t>
            </a:r>
          </a:p>
          <a:p>
            <a:r>
              <a:rPr lang="en-US" dirty="0" smtClean="0"/>
              <a:t>PageRank</a:t>
            </a:r>
            <a:endParaRPr lang="en-US" dirty="0"/>
          </a:p>
        </p:txBody>
      </p:sp>
      <p:sp>
        <p:nvSpPr>
          <p:cNvPr id="3" name="Text Placeholder 2"/>
          <p:cNvSpPr>
            <a:spLocks noGrp="1"/>
          </p:cNvSpPr>
          <p:nvPr>
            <p:ph type="body" sz="quarter" idx="13"/>
          </p:nvPr>
        </p:nvSpPr>
        <p:spPr/>
        <p:txBody>
          <a:bodyPr/>
          <a:lstStyle/>
          <a:p>
            <a:r>
              <a:rPr lang="en-US" dirty="0" smtClean="0"/>
              <a:t>But…</a:t>
            </a:r>
            <a:endParaRPr lang="en-US" dirty="0"/>
          </a:p>
        </p:txBody>
      </p:sp>
    </p:spTree>
    <p:extLst>
      <p:ext uri="{BB962C8B-B14F-4D97-AF65-F5344CB8AC3E}">
        <p14:creationId xmlns:p14="http://schemas.microsoft.com/office/powerpoint/2010/main" val="188504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5619" y="573205"/>
            <a:ext cx="7542094" cy="5430307"/>
          </a:xfrm>
          <a:prstGeom prst="rect">
            <a:avLst/>
          </a:prstGeom>
        </p:spPr>
      </p:pic>
    </p:spTree>
    <p:extLst>
      <p:ext uri="{BB962C8B-B14F-4D97-AF65-F5344CB8AC3E}">
        <p14:creationId xmlns:p14="http://schemas.microsoft.com/office/powerpoint/2010/main" val="14013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3600" dirty="0" smtClean="0"/>
              <a:t>Fostering an environment of linking could help influence others to link to you</a:t>
            </a:r>
            <a:endParaRPr lang="en-US" sz="3600" dirty="0"/>
          </a:p>
        </p:txBody>
      </p:sp>
      <p:sp>
        <p:nvSpPr>
          <p:cNvPr id="3" name="Text Placeholder 2"/>
          <p:cNvSpPr>
            <a:spLocks noGrp="1"/>
          </p:cNvSpPr>
          <p:nvPr>
            <p:ph type="body" sz="quarter" idx="13"/>
          </p:nvPr>
        </p:nvSpPr>
        <p:spPr/>
        <p:txBody>
          <a:bodyPr/>
          <a:lstStyle/>
          <a:p>
            <a:r>
              <a:rPr lang="en-US" dirty="0" smtClean="0"/>
              <a:t>So what?</a:t>
            </a:r>
            <a:endParaRPr lang="en-US" dirty="0"/>
          </a:p>
        </p:txBody>
      </p:sp>
    </p:spTree>
    <p:extLst>
      <p:ext uri="{BB962C8B-B14F-4D97-AF65-F5344CB8AC3E}">
        <p14:creationId xmlns:p14="http://schemas.microsoft.com/office/powerpoint/2010/main" val="8189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Entity JS</a:t>
            </a:r>
            <a:endParaRPr lang="en-US" sz="3600" b="1" dirty="0">
              <a:solidFill>
                <a:schemeClr val="tx2"/>
              </a:solidFill>
            </a:endParaRPr>
          </a:p>
        </p:txBody>
      </p:sp>
      <p:sp>
        <p:nvSpPr>
          <p:cNvPr id="3" name="Text Placeholder 2"/>
          <p:cNvSpPr txBox="1">
            <a:spLocks/>
          </p:cNvSpPr>
          <p:nvPr/>
        </p:nvSpPr>
        <p:spPr>
          <a:xfrm>
            <a:off x="644450" y="1073232"/>
            <a:ext cx="8181975" cy="15448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OCLC Research is experimenting with how to use linked data in an experimental discovery system we call “</a:t>
            </a:r>
            <a:r>
              <a:rPr lang="en-US" sz="2400" dirty="0" err="1" smtClean="0"/>
              <a:t>EntityJS</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1014995" y="3243262"/>
            <a:ext cx="3622982" cy="2832847"/>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4022971" y="4002557"/>
            <a:ext cx="3702423" cy="28554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97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Search across entities</a:t>
            </a:r>
            <a:endParaRPr lang="en-US" sz="3600" b="1" dirty="0">
              <a:solidFill>
                <a:schemeClr val="tx2"/>
              </a:solidFill>
            </a:endParaRPr>
          </a:p>
        </p:txBody>
      </p:sp>
      <p:pic>
        <p:nvPicPr>
          <p:cNvPr id="4" name="Picture 3"/>
          <p:cNvPicPr>
            <a:picLocks noChangeAspect="1"/>
          </p:cNvPicPr>
          <p:nvPr/>
        </p:nvPicPr>
        <p:blipFill>
          <a:blip r:embed="rId3"/>
          <a:stretch>
            <a:fillRect/>
          </a:stretch>
        </p:blipFill>
        <p:spPr>
          <a:xfrm>
            <a:off x="1188402" y="1135919"/>
            <a:ext cx="6760845" cy="5286375"/>
          </a:xfrm>
          <a:prstGeom prst="rect">
            <a:avLst/>
          </a:prstGeom>
        </p:spPr>
      </p:pic>
    </p:spTree>
    <p:extLst>
      <p:ext uri="{BB962C8B-B14F-4D97-AF65-F5344CB8AC3E}">
        <p14:creationId xmlns:p14="http://schemas.microsoft.com/office/powerpoint/2010/main" val="58117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4" name="Picture 3"/>
          <p:cNvPicPr>
            <a:picLocks noChangeAspect="1"/>
          </p:cNvPicPr>
          <p:nvPr/>
        </p:nvPicPr>
        <p:blipFill>
          <a:blip r:embed="rId3"/>
          <a:stretch>
            <a:fillRect/>
          </a:stretch>
        </p:blipFill>
        <p:spPr>
          <a:xfrm>
            <a:off x="1171257" y="1135919"/>
            <a:ext cx="6795135" cy="5240655"/>
          </a:xfrm>
          <a:prstGeom prst="rect">
            <a:avLst/>
          </a:prstGeom>
        </p:spPr>
      </p:pic>
    </p:spTree>
    <p:extLst>
      <p:ext uri="{BB962C8B-B14F-4D97-AF65-F5344CB8AC3E}">
        <p14:creationId xmlns:p14="http://schemas.microsoft.com/office/powerpoint/2010/main" val="6553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1257" y="1135919"/>
            <a:ext cx="6795135" cy="5240655"/>
          </a:xfrm>
          <a:prstGeom prst="rect">
            <a:avLst/>
          </a:prstGeom>
        </p:spPr>
      </p:pic>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4" name="Picture 3"/>
          <p:cNvPicPr>
            <a:picLocks noChangeAspect="1"/>
          </p:cNvPicPr>
          <p:nvPr/>
        </p:nvPicPr>
        <p:blipFill>
          <a:blip r:embed="rId4"/>
          <a:stretch>
            <a:fillRect/>
          </a:stretch>
        </p:blipFill>
        <p:spPr>
          <a:xfrm>
            <a:off x="2881312" y="1844072"/>
            <a:ext cx="3381375" cy="44100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23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User-contributed “same as” relationships</a:t>
            </a:r>
            <a:endParaRPr lang="en-US" sz="2800" b="1" dirty="0">
              <a:solidFill>
                <a:schemeClr val="tx2"/>
              </a:solidFill>
            </a:endParaRPr>
          </a:p>
        </p:txBody>
      </p:sp>
      <p:pic>
        <p:nvPicPr>
          <p:cNvPr id="4" name="Picture 3"/>
          <p:cNvPicPr>
            <a:picLocks noChangeAspect="1"/>
          </p:cNvPicPr>
          <p:nvPr/>
        </p:nvPicPr>
        <p:blipFill>
          <a:blip r:embed="rId3"/>
          <a:stretch>
            <a:fillRect/>
          </a:stretch>
        </p:blipFill>
        <p:spPr>
          <a:xfrm>
            <a:off x="1232604" y="1135919"/>
            <a:ext cx="6672442" cy="5293509"/>
          </a:xfrm>
          <a:prstGeom prst="rect">
            <a:avLst/>
          </a:prstGeom>
        </p:spPr>
      </p:pic>
    </p:spTree>
    <p:extLst>
      <p:ext uri="{BB962C8B-B14F-4D97-AF65-F5344CB8AC3E}">
        <p14:creationId xmlns:p14="http://schemas.microsoft.com/office/powerpoint/2010/main" val="208115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User-contributed “same as” relationships</a:t>
            </a:r>
            <a:endParaRPr lang="en-US" sz="2800" b="1" dirty="0">
              <a:solidFill>
                <a:schemeClr val="tx2"/>
              </a:solidFill>
            </a:endParaRPr>
          </a:p>
        </p:txBody>
      </p:sp>
      <p:pic>
        <p:nvPicPr>
          <p:cNvPr id="4" name="Picture 3"/>
          <p:cNvPicPr>
            <a:picLocks noChangeAspect="1"/>
          </p:cNvPicPr>
          <p:nvPr/>
        </p:nvPicPr>
        <p:blipFill>
          <a:blip r:embed="rId3"/>
          <a:stretch>
            <a:fillRect/>
          </a:stretch>
        </p:blipFill>
        <p:spPr>
          <a:xfrm>
            <a:off x="1232604" y="1135919"/>
            <a:ext cx="6672442" cy="5293509"/>
          </a:xfrm>
          <a:prstGeom prst="rect">
            <a:avLst/>
          </a:prstGeom>
        </p:spPr>
      </p:pic>
      <p:sp>
        <p:nvSpPr>
          <p:cNvPr id="5" name="TextBox 4"/>
          <p:cNvSpPr txBox="1"/>
          <p:nvPr/>
        </p:nvSpPr>
        <p:spPr>
          <a:xfrm>
            <a:off x="1452315" y="2877424"/>
            <a:ext cx="6233020" cy="2215991"/>
          </a:xfrm>
          <a:prstGeom prst="rect">
            <a:avLst/>
          </a:prstGeom>
          <a:solidFill>
            <a:schemeClr val="accent1"/>
          </a:solidFill>
          <a:ln>
            <a:noFill/>
          </a:ln>
          <a:effectLst>
            <a:outerShdw blurRad="50800" dist="38100" dir="2700000" algn="tl" rotWithShape="0">
              <a:prstClr val="black">
                <a:alpha val="40000"/>
              </a:prstClr>
            </a:outerShdw>
          </a:effectLst>
        </p:spPr>
        <p:txBody>
          <a:bodyPr wrap="square" lIns="274320" tIns="274320" rIns="274320" bIns="274320" rtlCol="0">
            <a:spAutoFit/>
          </a:bodyPr>
          <a:lstStyle/>
          <a:p>
            <a:r>
              <a:rPr lang="en-US" dirty="0">
                <a:solidFill>
                  <a:schemeClr val="bg1"/>
                </a:solidFill>
              </a:rPr>
              <a:t>INSERT DATA </a:t>
            </a:r>
            <a:r>
              <a:rPr lang="en-US" dirty="0" smtClean="0">
                <a:solidFill>
                  <a:schemeClr val="bg1"/>
                </a:solidFill>
              </a:rPr>
              <a:t>{ GRAPH &lt;http</a:t>
            </a:r>
            <a:r>
              <a:rPr lang="en-US" dirty="0">
                <a:solidFill>
                  <a:schemeClr val="bg1"/>
                </a:solidFill>
              </a:rPr>
              <a:t>://id.worldcat.org/fast/1405559&gt; </a:t>
            </a:r>
            <a:r>
              <a:rPr lang="en-US" dirty="0" smtClean="0">
                <a:solidFill>
                  <a:schemeClr val="bg1"/>
                </a:solidFill>
              </a:rPr>
              <a:t>&lt;</a:t>
            </a:r>
            <a:r>
              <a:rPr lang="en-US" dirty="0">
                <a:solidFill>
                  <a:schemeClr val="bg1"/>
                </a:solidFill>
              </a:rPr>
              <a:t>http://schema.org/sameAs&gt; &lt;http://www.wikidata.org/data/Q502093&gt;; </a:t>
            </a:r>
            <a:r>
              <a:rPr lang="en-US" dirty="0" smtClean="0">
                <a:solidFill>
                  <a:schemeClr val="bg1"/>
                </a:solidFill>
              </a:rPr>
              <a:t>&lt;</a:t>
            </a:r>
            <a:r>
              <a:rPr lang="en-US" dirty="0">
                <a:solidFill>
                  <a:schemeClr val="bg1"/>
                </a:solidFill>
              </a:rPr>
              <a:t>http://schema.org/sameAs&gt; </a:t>
            </a:r>
            <a:r>
              <a:rPr lang="en-US" dirty="0" smtClean="0">
                <a:solidFill>
                  <a:schemeClr val="bg1"/>
                </a:solidFill>
              </a:rPr>
              <a:t>&lt;</a:t>
            </a:r>
            <a:r>
              <a:rPr lang="en-US" dirty="0">
                <a:solidFill>
                  <a:schemeClr val="bg1"/>
                </a:solidFill>
              </a:rPr>
              <a:t>http://</a:t>
            </a:r>
            <a:r>
              <a:rPr lang="en-US" dirty="0" smtClean="0">
                <a:solidFill>
                  <a:schemeClr val="bg1"/>
                </a:solidFill>
              </a:rPr>
              <a:t>dbpedia.org/resource/Casablanca_conference&gt;.} </a:t>
            </a:r>
            <a:endParaRPr lang="en-US" dirty="0">
              <a:solidFill>
                <a:schemeClr val="bg1"/>
              </a:solidFill>
            </a:endParaRPr>
          </a:p>
        </p:txBody>
      </p:sp>
    </p:spTree>
    <p:extLst>
      <p:ext uri="{BB962C8B-B14F-4D97-AF65-F5344CB8AC3E}">
        <p14:creationId xmlns:p14="http://schemas.microsoft.com/office/powerpoint/2010/main" val="86428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5312" y="1127530"/>
            <a:ext cx="6710339" cy="5289191"/>
          </a:xfrm>
          <a:prstGeom prst="rect">
            <a:avLst/>
          </a:prstGeom>
        </p:spPr>
      </p:pic>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User-contributed “same as” relationships</a:t>
            </a:r>
            <a:endParaRPr lang="en-US" sz="2800" b="1" dirty="0">
              <a:solidFill>
                <a:schemeClr val="tx2"/>
              </a:solidFill>
            </a:endParaRPr>
          </a:p>
        </p:txBody>
      </p:sp>
    </p:spTree>
    <p:extLst>
      <p:ext uri="{BB962C8B-B14F-4D97-AF65-F5344CB8AC3E}">
        <p14:creationId xmlns:p14="http://schemas.microsoft.com/office/powerpoint/2010/main" val="2469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000" dirty="0" smtClean="0">
                <a:solidFill>
                  <a:schemeClr val="tx2"/>
                </a:solidFill>
              </a:rPr>
              <a:t>35 years</a:t>
            </a:r>
          </a:p>
          <a:p>
            <a:pPr lvl="1"/>
            <a:r>
              <a:rPr lang="en-US" sz="2400" dirty="0" smtClean="0">
                <a:solidFill>
                  <a:schemeClr val="tx2"/>
                </a:solidFill>
              </a:rPr>
              <a:t>Metropolitan Museum of Art (Jan 21)</a:t>
            </a:r>
          </a:p>
          <a:p>
            <a:pPr lvl="1"/>
            <a:r>
              <a:rPr lang="en-US" sz="2400" dirty="0" smtClean="0">
                <a:solidFill>
                  <a:schemeClr val="tx2"/>
                </a:solidFill>
              </a:rPr>
              <a:t>Museum of Fine Arts, Boston (Jan 8)</a:t>
            </a:r>
          </a:p>
          <a:p>
            <a:pPr lvl="1"/>
            <a:r>
              <a:rPr lang="en-US" sz="2400" dirty="0" smtClean="0">
                <a:solidFill>
                  <a:schemeClr val="tx2"/>
                </a:solidFill>
              </a:rPr>
              <a:t>Museum of Modern Art (Feb 2)</a:t>
            </a:r>
          </a:p>
          <a:p>
            <a:r>
              <a:rPr lang="en-US" sz="2000" dirty="0" smtClean="0">
                <a:solidFill>
                  <a:schemeClr val="tx2"/>
                </a:solidFill>
              </a:rPr>
              <a:t>30 years</a:t>
            </a:r>
          </a:p>
          <a:p>
            <a:pPr lvl="1"/>
            <a:r>
              <a:rPr lang="en-US" sz="2400" dirty="0" smtClean="0">
                <a:solidFill>
                  <a:schemeClr val="tx2"/>
                </a:solidFill>
              </a:rPr>
              <a:t>Hagley Museum and Library (Dec 12)</a:t>
            </a:r>
          </a:p>
          <a:p>
            <a:r>
              <a:rPr lang="en-US" sz="2000" dirty="0" smtClean="0">
                <a:solidFill>
                  <a:schemeClr val="tx2"/>
                </a:solidFill>
              </a:rPr>
              <a:t>25 years</a:t>
            </a:r>
          </a:p>
          <a:p>
            <a:pPr lvl="1"/>
            <a:r>
              <a:rPr lang="en-US" sz="2400" dirty="0" smtClean="0">
                <a:solidFill>
                  <a:schemeClr val="tx2"/>
                </a:solidFill>
              </a:rPr>
              <a:t>Frick Art Reference Library (Nov 18)</a:t>
            </a:r>
          </a:p>
          <a:p>
            <a:pPr lvl="1"/>
            <a:r>
              <a:rPr lang="en-US" sz="2400" dirty="0" err="1" smtClean="0">
                <a:solidFill>
                  <a:schemeClr val="tx2"/>
                </a:solidFill>
              </a:rPr>
              <a:t>Kimbell</a:t>
            </a:r>
            <a:r>
              <a:rPr lang="en-US" sz="2400" dirty="0" smtClean="0">
                <a:solidFill>
                  <a:schemeClr val="tx2"/>
                </a:solidFill>
              </a:rPr>
              <a:t> Art Museum (Nov 19)</a:t>
            </a:r>
          </a:p>
          <a:p>
            <a:r>
              <a:rPr lang="en-US" sz="2000" dirty="0" smtClean="0">
                <a:solidFill>
                  <a:schemeClr val="tx2"/>
                </a:solidFill>
              </a:rPr>
              <a:t>20 years</a:t>
            </a:r>
          </a:p>
          <a:p>
            <a:pPr lvl="1"/>
            <a:r>
              <a:rPr lang="en-US" sz="2400" dirty="0" smtClean="0">
                <a:solidFill>
                  <a:schemeClr val="tx2"/>
                </a:solidFill>
              </a:rPr>
              <a:t>Victoria and Albert Museum (Dec 30)</a:t>
            </a:r>
            <a:endParaRPr lang="en-US" sz="2400"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Partnership anniversaries in 2016</a:t>
            </a:r>
            <a:endParaRPr lang="en-US" sz="4400" b="0" dirty="0">
              <a:latin typeface="Calibri" panose="020F0502020204030204" pitchFamily="34" charset="0"/>
            </a:endParaRPr>
          </a:p>
        </p:txBody>
      </p:sp>
    </p:spTree>
    <p:extLst>
      <p:ext uri="{BB962C8B-B14F-4D97-AF65-F5344CB8AC3E}">
        <p14:creationId xmlns:p14="http://schemas.microsoft.com/office/powerpoint/2010/main" val="13686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 calcmode="lin" valueType="num">
                                      <p:cBhvr additive="base">
                                        <p:cTn id="5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8" y="1108606"/>
            <a:ext cx="4898136" cy="1492716"/>
          </a:xfrm>
        </p:spPr>
        <p:txBody>
          <a:bodyPr/>
          <a:lstStyle/>
          <a:p>
            <a:r>
              <a:rPr lang="en-US" smtClean="0"/>
              <a:t>Questions?</a:t>
            </a:r>
            <a:endParaRPr lang="en-US" dirty="0"/>
          </a:p>
        </p:txBody>
      </p:sp>
      <p:sp>
        <p:nvSpPr>
          <p:cNvPr id="3" name="Text Placeholder 2"/>
          <p:cNvSpPr>
            <a:spLocks noGrp="1"/>
          </p:cNvSpPr>
          <p:nvPr>
            <p:ph type="body" sz="quarter" idx="11"/>
          </p:nvPr>
        </p:nvSpPr>
        <p:spPr/>
        <p:txBody>
          <a:bodyPr/>
          <a:lstStyle/>
          <a:p>
            <a:r>
              <a:rPr lang="en-US" dirty="0" smtClean="0"/>
              <a:t>Jeff </a:t>
            </a:r>
            <a:r>
              <a:rPr lang="en-US" dirty="0" err="1" smtClean="0"/>
              <a:t>Mixter</a:t>
            </a:r>
            <a:endParaRPr lang="en-US" dirty="0"/>
          </a:p>
        </p:txBody>
      </p:sp>
      <p:sp>
        <p:nvSpPr>
          <p:cNvPr id="4" name="Text Placeholder 3"/>
          <p:cNvSpPr>
            <a:spLocks noGrp="1"/>
          </p:cNvSpPr>
          <p:nvPr>
            <p:ph type="body" sz="quarter" idx="12"/>
          </p:nvPr>
        </p:nvSpPr>
        <p:spPr/>
        <p:txBody>
          <a:bodyPr/>
          <a:lstStyle/>
          <a:p>
            <a:r>
              <a:rPr lang="en-US" dirty="0" smtClean="0"/>
              <a:t>Software Engineer, OCLC Research</a:t>
            </a:r>
            <a:endParaRPr lang="en-US" dirty="0"/>
          </a:p>
        </p:txBody>
      </p:sp>
      <p:sp>
        <p:nvSpPr>
          <p:cNvPr id="5" name="Text Placeholder 4"/>
          <p:cNvSpPr>
            <a:spLocks noGrp="1"/>
          </p:cNvSpPr>
          <p:nvPr>
            <p:ph type="body" sz="quarter" idx="13"/>
          </p:nvPr>
        </p:nvSpPr>
        <p:spPr/>
        <p:txBody>
          <a:bodyPr/>
          <a:lstStyle/>
          <a:p>
            <a:r>
              <a:rPr lang="en-US" dirty="0" smtClean="0"/>
              <a:t>mixterj@oclc.org</a:t>
            </a:r>
            <a:endParaRPr lang="en-US" dirty="0"/>
          </a:p>
        </p:txBody>
      </p:sp>
      <p:sp>
        <p:nvSpPr>
          <p:cNvPr id="6" name="Text Placeholder 5"/>
          <p:cNvSpPr>
            <a:spLocks noGrp="1"/>
          </p:cNvSpPr>
          <p:nvPr>
            <p:ph type="body" sz="quarter" idx="14"/>
          </p:nvPr>
        </p:nvSpPr>
        <p:spPr>
          <a:xfrm>
            <a:off x="0" y="525379"/>
            <a:ext cx="8652681" cy="566309"/>
          </a:xfrm>
        </p:spPr>
        <p:txBody>
          <a:bodyPr/>
          <a:lstStyle/>
          <a:p>
            <a:r>
              <a:rPr lang="en-US" dirty="0"/>
              <a:t>Using Linked Data</a:t>
            </a:r>
          </a:p>
        </p:txBody>
      </p:sp>
    </p:spTree>
    <p:extLst>
      <p:ext uri="{BB962C8B-B14F-4D97-AF65-F5344CB8AC3E}">
        <p14:creationId xmlns:p14="http://schemas.microsoft.com/office/powerpoint/2010/main" val="9202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692497"/>
          </a:xfrm>
        </p:spPr>
        <p:txBody>
          <a:bodyPr/>
          <a:lstStyle/>
          <a:p>
            <a:r>
              <a:rPr lang="en-US" dirty="0" smtClean="0"/>
              <a:t>Round robin round-up 2016</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2" descr="http://www.arlisna-vra.org/seattle2016/img/ARLIS_VRA2016_VertColor-01-320x1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36" y="4214442"/>
            <a:ext cx="3048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Peaks Style!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a:p>
          <a:p>
            <a:pPr marL="0" indent="0">
              <a:buNone/>
            </a:pPr>
            <a:r>
              <a:rPr lang="en-US" dirty="0"/>
              <a:t>	</a:t>
            </a:r>
            <a:r>
              <a:rPr lang="en-US" dirty="0" smtClean="0"/>
              <a:t>				(image removed</a:t>
            </a:r>
            <a:r>
              <a:rPr lang="en-US" dirty="0"/>
              <a:t>)</a:t>
            </a:r>
          </a:p>
        </p:txBody>
      </p:sp>
    </p:spTree>
    <p:extLst>
      <p:ext uri="{BB962C8B-B14F-4D97-AF65-F5344CB8AC3E}">
        <p14:creationId xmlns:p14="http://schemas.microsoft.com/office/powerpoint/2010/main" val="3819513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 this year?</a:t>
            </a:r>
            <a:endParaRPr lang="en-US" dirty="0"/>
          </a:p>
        </p:txBody>
      </p:sp>
      <p:sp>
        <p:nvSpPr>
          <p:cNvPr id="5" name="TextBox 4"/>
          <p:cNvSpPr txBox="1"/>
          <p:nvPr/>
        </p:nvSpPr>
        <p:spPr>
          <a:xfrm>
            <a:off x="2380891" y="5107424"/>
            <a:ext cx="4304581" cy="923330"/>
          </a:xfrm>
          <a:prstGeom prst="rect">
            <a:avLst/>
          </a:prstGeom>
          <a:noFill/>
        </p:spPr>
        <p:txBody>
          <a:bodyPr wrap="square" rtlCol="0">
            <a:spAutoFit/>
          </a:bodyPr>
          <a:lstStyle/>
          <a:p>
            <a:pPr algn="ctr"/>
            <a:r>
              <a:rPr lang="en-US" dirty="0"/>
              <a:t>T</a:t>
            </a:r>
            <a:r>
              <a:rPr lang="en-US" dirty="0" smtClean="0"/>
              <a:t>otal responses: 11</a:t>
            </a:r>
          </a:p>
          <a:p>
            <a:pPr algn="ctr"/>
            <a:r>
              <a:rPr lang="en-US" dirty="0" smtClean="0"/>
              <a:t>Museums = 10  Academic = 1 </a:t>
            </a:r>
          </a:p>
          <a:p>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Rectangle 3"/>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11483147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Administrative &amp; Staff Changes</a:t>
            </a:r>
            <a:endParaRPr lang="en-US" sz="4000" dirty="0"/>
          </a:p>
        </p:txBody>
      </p:sp>
      <p:sp>
        <p:nvSpPr>
          <p:cNvPr id="4" name="TextBox 3"/>
          <p:cNvSpPr txBox="1"/>
          <p:nvPr/>
        </p:nvSpPr>
        <p:spPr>
          <a:xfrm>
            <a:off x="0" y="2126533"/>
            <a:ext cx="1988853" cy="369332"/>
          </a:xfrm>
          <a:prstGeom prst="rect">
            <a:avLst/>
          </a:prstGeom>
          <a:noFill/>
        </p:spPr>
        <p:txBody>
          <a:bodyPr wrap="square" rtlCol="0">
            <a:spAutoFit/>
          </a:bodyPr>
          <a:lstStyle/>
          <a:p>
            <a:r>
              <a:rPr lang="en-US" dirty="0" smtClean="0"/>
              <a:t>Status quo : 3</a:t>
            </a:r>
            <a:endParaRPr lang="en-US" dirty="0"/>
          </a:p>
        </p:txBody>
      </p:sp>
      <p:sp>
        <p:nvSpPr>
          <p:cNvPr id="5" name="TextBox 4"/>
          <p:cNvSpPr txBox="1"/>
          <p:nvPr/>
        </p:nvSpPr>
        <p:spPr>
          <a:xfrm>
            <a:off x="41182" y="3428339"/>
            <a:ext cx="1671833" cy="369332"/>
          </a:xfrm>
          <a:prstGeom prst="rect">
            <a:avLst/>
          </a:prstGeom>
          <a:noFill/>
        </p:spPr>
        <p:txBody>
          <a:bodyPr wrap="square" rtlCol="0">
            <a:spAutoFit/>
          </a:bodyPr>
          <a:lstStyle/>
          <a:p>
            <a:r>
              <a:rPr lang="en-US" dirty="0"/>
              <a:t>6</a:t>
            </a:r>
            <a:r>
              <a:rPr lang="en-US" dirty="0" smtClean="0"/>
              <a:t> promotions</a:t>
            </a:r>
            <a:endParaRPr lang="en-US" dirty="0"/>
          </a:p>
        </p:txBody>
      </p:sp>
      <p:sp>
        <p:nvSpPr>
          <p:cNvPr id="6" name="TextBox 5"/>
          <p:cNvSpPr txBox="1"/>
          <p:nvPr/>
        </p:nvSpPr>
        <p:spPr>
          <a:xfrm>
            <a:off x="0" y="4804913"/>
            <a:ext cx="1988854" cy="369332"/>
          </a:xfrm>
          <a:prstGeom prst="rect">
            <a:avLst/>
          </a:prstGeom>
          <a:noFill/>
        </p:spPr>
        <p:txBody>
          <a:bodyPr wrap="square" rtlCol="0">
            <a:spAutoFit/>
          </a:bodyPr>
          <a:lstStyle/>
          <a:p>
            <a:r>
              <a:rPr lang="en-US" dirty="0" smtClean="0"/>
              <a:t>2 staff openings</a:t>
            </a:r>
            <a:endParaRPr lang="en-US" dirty="0"/>
          </a:p>
        </p:txBody>
      </p:sp>
      <p:sp>
        <p:nvSpPr>
          <p:cNvPr id="7" name="TextBox 6"/>
          <p:cNvSpPr txBox="1"/>
          <p:nvPr/>
        </p:nvSpPr>
        <p:spPr>
          <a:xfrm>
            <a:off x="3510951" y="6176513"/>
            <a:ext cx="3321170" cy="369332"/>
          </a:xfrm>
          <a:prstGeom prst="rect">
            <a:avLst/>
          </a:prstGeom>
          <a:noFill/>
        </p:spPr>
        <p:txBody>
          <a:bodyPr wrap="square" rtlCol="0">
            <a:spAutoFit/>
          </a:bodyPr>
          <a:lstStyle/>
          <a:p>
            <a:r>
              <a:rPr lang="en-US" dirty="0" smtClean="0"/>
              <a:t>1 new library director</a:t>
            </a:r>
            <a:endParaRPr lang="en-US" dirty="0"/>
          </a:p>
        </p:txBody>
      </p:sp>
      <p:sp>
        <p:nvSpPr>
          <p:cNvPr id="8" name="TextBox 7"/>
          <p:cNvSpPr txBox="1"/>
          <p:nvPr/>
        </p:nvSpPr>
        <p:spPr>
          <a:xfrm>
            <a:off x="3416060" y="5880005"/>
            <a:ext cx="3096883" cy="369332"/>
          </a:xfrm>
          <a:prstGeom prst="rect">
            <a:avLst/>
          </a:prstGeom>
          <a:noFill/>
        </p:spPr>
        <p:txBody>
          <a:bodyPr wrap="square" rtlCol="0">
            <a:spAutoFit/>
          </a:bodyPr>
          <a:lstStyle/>
          <a:p>
            <a:r>
              <a:rPr lang="en-US" dirty="0" smtClean="0"/>
              <a:t>1 new museum director</a:t>
            </a:r>
            <a:endParaRPr lang="en-US" dirty="0"/>
          </a:p>
        </p:txBody>
      </p:sp>
      <p:sp>
        <p:nvSpPr>
          <p:cNvPr id="11" name="TextBox 10"/>
          <p:cNvSpPr txBox="1"/>
          <p:nvPr/>
        </p:nvSpPr>
        <p:spPr>
          <a:xfrm>
            <a:off x="7565366" y="2172253"/>
            <a:ext cx="1440611" cy="646331"/>
          </a:xfrm>
          <a:prstGeom prst="rect">
            <a:avLst/>
          </a:prstGeom>
          <a:noFill/>
        </p:spPr>
        <p:txBody>
          <a:bodyPr wrap="square" rtlCol="0">
            <a:spAutoFit/>
          </a:bodyPr>
          <a:lstStyle/>
          <a:p>
            <a:r>
              <a:rPr lang="en-US" dirty="0"/>
              <a:t>7</a:t>
            </a:r>
            <a:r>
              <a:rPr lang="en-US" dirty="0" smtClean="0"/>
              <a:t> staff</a:t>
            </a:r>
          </a:p>
          <a:p>
            <a:r>
              <a:rPr lang="en-US" dirty="0" smtClean="0"/>
              <a:t>resignations</a:t>
            </a:r>
            <a:endParaRPr lang="en-US" dirty="0"/>
          </a:p>
        </p:txBody>
      </p:sp>
      <p:sp>
        <p:nvSpPr>
          <p:cNvPr id="12" name="TextBox 11"/>
          <p:cNvSpPr txBox="1"/>
          <p:nvPr/>
        </p:nvSpPr>
        <p:spPr>
          <a:xfrm>
            <a:off x="7472166" y="3456860"/>
            <a:ext cx="1705361" cy="369332"/>
          </a:xfrm>
          <a:prstGeom prst="rect">
            <a:avLst/>
          </a:prstGeom>
          <a:noFill/>
        </p:spPr>
        <p:txBody>
          <a:bodyPr wrap="square" rtlCol="0">
            <a:spAutoFit/>
          </a:bodyPr>
          <a:lstStyle/>
          <a:p>
            <a:r>
              <a:rPr lang="en-US" dirty="0" smtClean="0"/>
              <a:t>39 new hires</a:t>
            </a:r>
            <a:endParaRPr lang="en-US" dirty="0"/>
          </a:p>
        </p:txBody>
      </p:sp>
      <p:sp>
        <p:nvSpPr>
          <p:cNvPr id="13" name="TextBox 12"/>
          <p:cNvSpPr txBox="1"/>
          <p:nvPr/>
        </p:nvSpPr>
        <p:spPr>
          <a:xfrm>
            <a:off x="7544433" y="4620768"/>
            <a:ext cx="1414272" cy="646331"/>
          </a:xfrm>
          <a:prstGeom prst="rect">
            <a:avLst/>
          </a:prstGeom>
          <a:noFill/>
        </p:spPr>
        <p:txBody>
          <a:bodyPr wrap="square" rtlCol="0">
            <a:spAutoFit/>
          </a:bodyPr>
          <a:lstStyle/>
          <a:p>
            <a:r>
              <a:rPr lang="en-US" dirty="0" smtClean="0"/>
              <a:t>3 staff retirements</a:t>
            </a:r>
            <a:endParaRPr lang="en-US" dirty="0"/>
          </a:p>
        </p:txBody>
      </p:sp>
      <p:sp>
        <p:nvSpPr>
          <p:cNvPr id="3" name="Content Placeholder 2"/>
          <p:cNvSpPr>
            <a:spLocks noGrp="1"/>
          </p:cNvSpPr>
          <p:nvPr>
            <p:ph idx="1"/>
          </p:nvPr>
        </p:nvSpPr>
        <p:spPr/>
        <p:txBody>
          <a:bodyPr/>
          <a:lstStyle/>
          <a:p>
            <a:pPr marL="2286000" lvl="5" indent="0">
              <a:buNone/>
            </a:pPr>
            <a:endParaRPr lang="en-US" dirty="0"/>
          </a:p>
          <a:p>
            <a:pPr marL="2286000" lvl="5" indent="0">
              <a:buNone/>
            </a:pPr>
            <a:endParaRPr lang="en-US" dirty="0"/>
          </a:p>
        </p:txBody>
      </p:sp>
      <p:sp>
        <p:nvSpPr>
          <p:cNvPr id="9" name="Rectangle 8"/>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41510429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10" y="400465"/>
            <a:ext cx="7886700" cy="1325563"/>
          </a:xfrm>
        </p:spPr>
        <p:txBody>
          <a:bodyPr/>
          <a:lstStyle/>
          <a:p>
            <a:r>
              <a:rPr lang="en-US" dirty="0" smtClean="0"/>
              <a:t>Programs</a:t>
            </a:r>
            <a:endParaRPr lang="en-US" dirty="0"/>
          </a:p>
        </p:txBody>
      </p:sp>
      <p:sp>
        <p:nvSpPr>
          <p:cNvPr id="5" name="TextBox 4"/>
          <p:cNvSpPr txBox="1"/>
          <p:nvPr/>
        </p:nvSpPr>
        <p:spPr>
          <a:xfrm>
            <a:off x="69010" y="2209800"/>
            <a:ext cx="1509623" cy="2862322"/>
          </a:xfrm>
          <a:prstGeom prst="rect">
            <a:avLst/>
          </a:prstGeom>
          <a:noFill/>
        </p:spPr>
        <p:txBody>
          <a:bodyPr wrap="square" rtlCol="0">
            <a:spAutoFit/>
          </a:bodyPr>
          <a:lstStyle/>
          <a:p>
            <a:r>
              <a:rPr lang="en-US" b="1" dirty="0" smtClean="0"/>
              <a:t>Lots going on:</a:t>
            </a:r>
          </a:p>
          <a:p>
            <a:r>
              <a:rPr lang="en-US" dirty="0" smtClean="0"/>
              <a:t>Exhibitions;</a:t>
            </a:r>
          </a:p>
          <a:p>
            <a:r>
              <a:rPr lang="en-US" dirty="0" smtClean="0"/>
              <a:t>Fellowships;</a:t>
            </a:r>
          </a:p>
          <a:p>
            <a:r>
              <a:rPr lang="en-US" dirty="0" smtClean="0"/>
              <a:t>Internships; Lectures; Symposia;</a:t>
            </a:r>
          </a:p>
          <a:p>
            <a:r>
              <a:rPr lang="en-US" dirty="0" smtClean="0"/>
              <a:t>Publications;</a:t>
            </a:r>
          </a:p>
          <a:p>
            <a:r>
              <a:rPr lang="en-US" dirty="0" smtClean="0"/>
              <a:t>Wikipedia edit-a-thons.</a:t>
            </a:r>
            <a:endParaRPr lang="en-US" dirty="0"/>
          </a:p>
        </p:txBody>
      </p:sp>
      <p:sp>
        <p:nvSpPr>
          <p:cNvPr id="6" name="TextBox 5"/>
          <p:cNvSpPr txBox="1"/>
          <p:nvPr/>
        </p:nvSpPr>
        <p:spPr>
          <a:xfrm>
            <a:off x="7280694" y="2562045"/>
            <a:ext cx="1649946" cy="1754326"/>
          </a:xfrm>
          <a:prstGeom prst="rect">
            <a:avLst/>
          </a:prstGeom>
          <a:noFill/>
        </p:spPr>
        <p:txBody>
          <a:bodyPr wrap="square" rtlCol="0">
            <a:spAutoFit/>
          </a:bodyPr>
          <a:lstStyle/>
          <a:p>
            <a:r>
              <a:rPr lang="en-US" b="1" dirty="0" smtClean="0"/>
              <a:t>Trending: </a:t>
            </a:r>
            <a:r>
              <a:rPr lang="en-US" dirty="0" smtClean="0"/>
              <a:t>Participating in city-wide “open house”-type activities. </a:t>
            </a:r>
          </a:p>
          <a:p>
            <a:endParaRPr lang="en-US" dirty="0" smtClean="0"/>
          </a:p>
        </p:txBody>
      </p:sp>
      <p:sp>
        <p:nvSpPr>
          <p:cNvPr id="7" name="TextBox 6"/>
          <p:cNvSpPr txBox="1"/>
          <p:nvPr/>
        </p:nvSpPr>
        <p:spPr>
          <a:xfrm>
            <a:off x="526210" y="5671674"/>
            <a:ext cx="3623096" cy="369332"/>
          </a:xfrm>
          <a:prstGeom prst="rect">
            <a:avLst/>
          </a:prstGeom>
          <a:noFill/>
        </p:spPr>
        <p:txBody>
          <a:bodyPr wrap="square" rtlCol="0">
            <a:spAutoFit/>
          </a:bodyPr>
          <a:lstStyle/>
          <a:p>
            <a:r>
              <a:rPr lang="en-US" b="1" dirty="0" smtClean="0"/>
              <a:t>Most Appetizing program title:</a:t>
            </a:r>
            <a:endParaRPr lang="en-US" b="1" dirty="0"/>
          </a:p>
        </p:txBody>
      </p:sp>
      <p:sp>
        <p:nvSpPr>
          <p:cNvPr id="8" name="TextBox 7"/>
          <p:cNvSpPr txBox="1"/>
          <p:nvPr/>
        </p:nvSpPr>
        <p:spPr>
          <a:xfrm>
            <a:off x="2216989" y="6139566"/>
            <a:ext cx="6129958" cy="369332"/>
          </a:xfrm>
          <a:prstGeom prst="rect">
            <a:avLst/>
          </a:prstGeom>
          <a:noFill/>
        </p:spPr>
        <p:txBody>
          <a:bodyPr wrap="square" rtlCol="0">
            <a:spAutoFit/>
          </a:bodyPr>
          <a:lstStyle/>
          <a:p>
            <a:pPr algn="ctr"/>
            <a:r>
              <a:rPr lang="en-US" i="1" dirty="0" smtClean="0"/>
              <a:t>“The Edible Monument: The Art of Food for Festivals.”</a:t>
            </a:r>
            <a:endParaRPr lang="en-US" i="1" dirty="0"/>
          </a:p>
        </p:txBody>
      </p:sp>
      <p:sp>
        <p:nvSpPr>
          <p:cNvPr id="9" name="TextBox 8"/>
          <p:cNvSpPr txBox="1"/>
          <p:nvPr/>
        </p:nvSpPr>
        <p:spPr>
          <a:xfrm>
            <a:off x="2053086" y="1431809"/>
            <a:ext cx="6446261" cy="369332"/>
          </a:xfrm>
          <a:prstGeom prst="rect">
            <a:avLst/>
          </a:prstGeom>
          <a:noFill/>
        </p:spPr>
        <p:txBody>
          <a:bodyPr wrap="square" rtlCol="0">
            <a:spAutoFit/>
          </a:bodyPr>
          <a:lstStyle/>
          <a:p>
            <a:r>
              <a:rPr lang="en-US" b="1" i="1" dirty="0" smtClean="0"/>
              <a:t>A First: </a:t>
            </a:r>
            <a:r>
              <a:rPr lang="en-US" i="1" dirty="0" smtClean="0"/>
              <a:t>SHARE visiting program officer.</a:t>
            </a:r>
            <a:endParaRPr lang="en-US" i="1" dirty="0"/>
          </a:p>
        </p:txBody>
      </p:sp>
      <p:sp>
        <p:nvSpPr>
          <p:cNvPr id="10" name="TextBox 9"/>
          <p:cNvSpPr txBox="1"/>
          <p:nvPr/>
        </p:nvSpPr>
        <p:spPr>
          <a:xfrm>
            <a:off x="7280694" y="4282467"/>
            <a:ext cx="1587261" cy="1200329"/>
          </a:xfrm>
          <a:prstGeom prst="rect">
            <a:avLst/>
          </a:prstGeom>
          <a:noFill/>
        </p:spPr>
        <p:txBody>
          <a:bodyPr wrap="square" rtlCol="0">
            <a:spAutoFit/>
          </a:bodyPr>
          <a:lstStyle/>
          <a:p>
            <a:r>
              <a:rPr lang="en-US" b="1" dirty="0" smtClean="0"/>
              <a:t>Favorite pun in a program title: </a:t>
            </a:r>
          </a:p>
          <a:p>
            <a:r>
              <a:rPr lang="en-US" b="1" i="1" dirty="0" smtClean="0"/>
              <a:t>“</a:t>
            </a:r>
            <a:r>
              <a:rPr lang="en-US" i="1" dirty="0" err="1" smtClean="0"/>
              <a:t>Octavofest</a:t>
            </a:r>
            <a:r>
              <a:rPr lang="en-US" dirty="0" smtClean="0"/>
              <a:t>”</a:t>
            </a:r>
            <a:endParaRPr lang="en-US" dirty="0"/>
          </a:p>
        </p:txBody>
      </p:sp>
      <p:sp>
        <p:nvSpPr>
          <p:cNvPr id="3" name="Content Placeholder 2"/>
          <p:cNvSpPr>
            <a:spLocks noGrp="1"/>
          </p:cNvSpPr>
          <p:nvPr>
            <p:ph idx="1"/>
          </p:nvPr>
        </p:nvSpPr>
        <p:spPr/>
        <p:txBody>
          <a:bodyPr/>
          <a:lstStyle/>
          <a:p>
            <a:pPr marL="2286000" lvl="5" indent="0">
              <a:buNone/>
            </a:pPr>
            <a:endParaRPr lang="en-US" dirty="0"/>
          </a:p>
          <a:p>
            <a:pPr marL="2286000" lvl="5" indent="0">
              <a:buNone/>
            </a:pPr>
            <a:endParaRPr lang="en-US" dirty="0"/>
          </a:p>
        </p:txBody>
      </p:sp>
      <p:sp>
        <p:nvSpPr>
          <p:cNvPr id="4" name="Rectangle 3"/>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1616192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a:t>
            </a:r>
            <a:endParaRPr lang="en-US" dirty="0"/>
          </a:p>
        </p:txBody>
      </p:sp>
      <p:sp>
        <p:nvSpPr>
          <p:cNvPr id="4" name="TextBox 3"/>
          <p:cNvSpPr txBox="1"/>
          <p:nvPr/>
        </p:nvSpPr>
        <p:spPr>
          <a:xfrm>
            <a:off x="77638" y="2191110"/>
            <a:ext cx="1544128" cy="3139321"/>
          </a:xfrm>
          <a:prstGeom prst="rect">
            <a:avLst/>
          </a:prstGeom>
          <a:noFill/>
        </p:spPr>
        <p:txBody>
          <a:bodyPr wrap="square" rtlCol="0">
            <a:spAutoFit/>
          </a:bodyPr>
          <a:lstStyle/>
          <a:p>
            <a:r>
              <a:rPr lang="en-US" dirty="0" smtClean="0"/>
              <a:t>Lots of additional shelving, better lighting, new display cases, even some new circuit boards for compact shelving.</a:t>
            </a:r>
          </a:p>
        </p:txBody>
      </p:sp>
      <p:sp>
        <p:nvSpPr>
          <p:cNvPr id="5" name="TextBox 4"/>
          <p:cNvSpPr txBox="1"/>
          <p:nvPr/>
        </p:nvSpPr>
        <p:spPr>
          <a:xfrm>
            <a:off x="7504982" y="2590798"/>
            <a:ext cx="914399" cy="2308324"/>
          </a:xfrm>
          <a:prstGeom prst="rect">
            <a:avLst/>
          </a:prstGeom>
          <a:noFill/>
        </p:spPr>
        <p:txBody>
          <a:bodyPr wrap="square" rtlCol="0">
            <a:spAutoFit/>
          </a:bodyPr>
          <a:lstStyle/>
          <a:p>
            <a:r>
              <a:rPr lang="en-US" dirty="0" smtClean="0"/>
              <a:t>1 major library trans-for-ma-</a:t>
            </a:r>
            <a:r>
              <a:rPr lang="en-US" dirty="0" err="1" smtClean="0"/>
              <a:t>tion</a:t>
            </a:r>
            <a:r>
              <a:rPr lang="en-US" dirty="0" smtClean="0"/>
              <a:t> project</a:t>
            </a:r>
            <a:endParaRPr lang="en-US" dirty="0"/>
          </a:p>
        </p:txBody>
      </p:sp>
      <p:sp>
        <p:nvSpPr>
          <p:cNvPr id="6" name="TextBox 5"/>
          <p:cNvSpPr txBox="1"/>
          <p:nvPr/>
        </p:nvSpPr>
        <p:spPr>
          <a:xfrm>
            <a:off x="715992" y="5745192"/>
            <a:ext cx="8117458" cy="646331"/>
          </a:xfrm>
          <a:prstGeom prst="rect">
            <a:avLst/>
          </a:prstGeom>
          <a:noFill/>
        </p:spPr>
        <p:txBody>
          <a:bodyPr wrap="square" rtlCol="0">
            <a:spAutoFit/>
          </a:bodyPr>
          <a:lstStyle/>
          <a:p>
            <a:pPr algn="ctr"/>
            <a:r>
              <a:rPr lang="en-US" dirty="0" smtClean="0"/>
              <a:t>1 new roof, 1 new conservation/digitization lab, 1 nearly-completed expansion, 1 new state-of-the-art offsite storage facility.</a:t>
            </a:r>
          </a:p>
        </p:txBody>
      </p:sp>
      <p:sp>
        <p:nvSpPr>
          <p:cNvPr id="7" name="TextBox 6"/>
          <p:cNvSpPr txBox="1"/>
          <p:nvPr/>
        </p:nvSpPr>
        <p:spPr>
          <a:xfrm>
            <a:off x="1043796" y="1285336"/>
            <a:ext cx="7942054" cy="646331"/>
          </a:xfrm>
          <a:prstGeom prst="rect">
            <a:avLst/>
          </a:prstGeom>
          <a:noFill/>
        </p:spPr>
        <p:txBody>
          <a:bodyPr wrap="square" rtlCol="0">
            <a:spAutoFit/>
          </a:bodyPr>
          <a:lstStyle/>
          <a:p>
            <a:pPr algn="ctr"/>
            <a:r>
              <a:rPr lang="en-US" b="1" i="1" dirty="0" smtClean="0"/>
              <a:t>Most novel re-purposing of space: </a:t>
            </a:r>
            <a:r>
              <a:rPr lang="en-US" dirty="0" smtClean="0"/>
              <a:t>offsite materials moved back onsite; annex building demolished; lot used for free museum parking.</a:t>
            </a:r>
          </a:p>
        </p:txBody>
      </p:sp>
      <p:sp>
        <p:nvSpPr>
          <p:cNvPr id="3" name="Content Placeholder 2"/>
          <p:cNvSpPr>
            <a:spLocks noGrp="1"/>
          </p:cNvSpPr>
          <p:nvPr>
            <p:ph idx="1"/>
          </p:nvPr>
        </p:nvSpPr>
        <p:spPr/>
        <p:txBody>
          <a:bodyPr/>
          <a:lstStyle/>
          <a:p>
            <a:pPr marL="2286000" lvl="5" indent="0">
              <a:buNone/>
            </a:pPr>
            <a:endParaRPr lang="en-US" dirty="0"/>
          </a:p>
          <a:p>
            <a:pPr marL="2286000" lvl="5" indent="0">
              <a:buNone/>
            </a:pPr>
            <a:endParaRPr lang="en-US" dirty="0"/>
          </a:p>
        </p:txBody>
      </p:sp>
      <p:sp>
        <p:nvSpPr>
          <p:cNvPr id="8" name="Rectangle 7"/>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19380827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 sampling)</a:t>
            </a:r>
            <a:endParaRPr lang="en-US" dirty="0"/>
          </a:p>
        </p:txBody>
      </p:sp>
      <p:sp>
        <p:nvSpPr>
          <p:cNvPr id="4" name="TextBox 3"/>
          <p:cNvSpPr txBox="1"/>
          <p:nvPr/>
        </p:nvSpPr>
        <p:spPr>
          <a:xfrm>
            <a:off x="685800" y="3581400"/>
            <a:ext cx="1600200" cy="2862322"/>
          </a:xfrm>
          <a:prstGeom prst="rect">
            <a:avLst/>
          </a:prstGeom>
          <a:noFill/>
        </p:spPr>
        <p:txBody>
          <a:bodyPr wrap="square" rtlCol="0">
            <a:spAutoFit/>
          </a:bodyPr>
          <a:lstStyle/>
          <a:p>
            <a:r>
              <a:rPr lang="en-US" b="1" i="1" dirty="0" smtClean="0"/>
              <a:t>Social media use </a:t>
            </a:r>
            <a:r>
              <a:rPr lang="en-US" dirty="0" smtClean="0"/>
              <a:t>includes Tumblr, Facebook, Twitter, Pinterest, and – mentioned for the first time this year -- </a:t>
            </a:r>
            <a:r>
              <a:rPr lang="en-US" b="1" dirty="0" smtClean="0"/>
              <a:t>Instagram</a:t>
            </a:r>
            <a:endParaRPr lang="en-US" b="1" dirty="0"/>
          </a:p>
        </p:txBody>
      </p:sp>
      <p:sp>
        <p:nvSpPr>
          <p:cNvPr id="5" name="TextBox 4"/>
          <p:cNvSpPr txBox="1"/>
          <p:nvPr/>
        </p:nvSpPr>
        <p:spPr>
          <a:xfrm>
            <a:off x="1362974" y="1558790"/>
            <a:ext cx="7545352" cy="369332"/>
          </a:xfrm>
          <a:prstGeom prst="rect">
            <a:avLst/>
          </a:prstGeom>
          <a:noFill/>
        </p:spPr>
        <p:txBody>
          <a:bodyPr wrap="square" rtlCol="0">
            <a:spAutoFit/>
          </a:bodyPr>
          <a:lstStyle/>
          <a:p>
            <a:r>
              <a:rPr lang="en-US" dirty="0" smtClean="0"/>
              <a:t>Created “capture station” to digitize negatives &amp; transparencies</a:t>
            </a:r>
            <a:endParaRPr lang="en-US" dirty="0"/>
          </a:p>
        </p:txBody>
      </p:sp>
      <p:sp>
        <p:nvSpPr>
          <p:cNvPr id="6" name="TextBox 5"/>
          <p:cNvSpPr txBox="1"/>
          <p:nvPr/>
        </p:nvSpPr>
        <p:spPr>
          <a:xfrm>
            <a:off x="219456" y="2209800"/>
            <a:ext cx="2243152" cy="646331"/>
          </a:xfrm>
          <a:prstGeom prst="rect">
            <a:avLst/>
          </a:prstGeom>
          <a:noFill/>
        </p:spPr>
        <p:txBody>
          <a:bodyPr wrap="square" rtlCol="0">
            <a:spAutoFit/>
          </a:bodyPr>
          <a:lstStyle/>
          <a:p>
            <a:r>
              <a:rPr lang="en-US" dirty="0" smtClean="0"/>
              <a:t>Digitization projects</a:t>
            </a:r>
          </a:p>
          <a:p>
            <a:r>
              <a:rPr lang="en-US" dirty="0" smtClean="0"/>
              <a:t>abound -- again</a:t>
            </a:r>
            <a:endParaRPr lang="en-US" dirty="0"/>
          </a:p>
        </p:txBody>
      </p:sp>
      <p:sp>
        <p:nvSpPr>
          <p:cNvPr id="7" name="TextBox 6"/>
          <p:cNvSpPr txBox="1"/>
          <p:nvPr/>
        </p:nvSpPr>
        <p:spPr>
          <a:xfrm>
            <a:off x="3578914" y="6011904"/>
            <a:ext cx="2442324" cy="369332"/>
          </a:xfrm>
          <a:prstGeom prst="rect">
            <a:avLst/>
          </a:prstGeom>
          <a:noFill/>
        </p:spPr>
        <p:txBody>
          <a:bodyPr wrap="square" rtlCol="0">
            <a:spAutoFit/>
          </a:bodyPr>
          <a:lstStyle/>
          <a:p>
            <a:r>
              <a:rPr lang="en-US" dirty="0" smtClean="0"/>
              <a:t>Primo discovery layer</a:t>
            </a:r>
            <a:endParaRPr lang="en-US" dirty="0"/>
          </a:p>
        </p:txBody>
      </p:sp>
      <p:sp>
        <p:nvSpPr>
          <p:cNvPr id="8" name="TextBox 7"/>
          <p:cNvSpPr txBox="1"/>
          <p:nvPr/>
        </p:nvSpPr>
        <p:spPr>
          <a:xfrm flipH="1">
            <a:off x="6745856" y="2405408"/>
            <a:ext cx="1423357" cy="646331"/>
          </a:xfrm>
          <a:prstGeom prst="rect">
            <a:avLst/>
          </a:prstGeom>
          <a:noFill/>
        </p:spPr>
        <p:txBody>
          <a:bodyPr wrap="square" rtlCol="0">
            <a:spAutoFit/>
          </a:bodyPr>
          <a:lstStyle/>
          <a:p>
            <a:r>
              <a:rPr lang="en-US" dirty="0" smtClean="0"/>
              <a:t>3D scanning</a:t>
            </a:r>
            <a:endParaRPr lang="en-US" dirty="0"/>
          </a:p>
        </p:txBody>
      </p:sp>
      <p:sp>
        <p:nvSpPr>
          <p:cNvPr id="9" name="TextBox 8"/>
          <p:cNvSpPr txBox="1"/>
          <p:nvPr/>
        </p:nvSpPr>
        <p:spPr>
          <a:xfrm flipH="1">
            <a:off x="6745855" y="3581399"/>
            <a:ext cx="2156603" cy="923330"/>
          </a:xfrm>
          <a:prstGeom prst="rect">
            <a:avLst/>
          </a:prstGeom>
          <a:noFill/>
        </p:spPr>
        <p:txBody>
          <a:bodyPr wrap="square" rtlCol="0">
            <a:spAutoFit/>
          </a:bodyPr>
          <a:lstStyle/>
          <a:p>
            <a:r>
              <a:rPr lang="en-US" dirty="0" smtClean="0"/>
              <a:t>Developed “Ask Expert” app prototype for iPad</a:t>
            </a:r>
            <a:endParaRPr lang="en-US" dirty="0"/>
          </a:p>
        </p:txBody>
      </p:sp>
      <p:sp>
        <p:nvSpPr>
          <p:cNvPr id="10" name="TextBox 9"/>
          <p:cNvSpPr txBox="1"/>
          <p:nvPr/>
        </p:nvSpPr>
        <p:spPr>
          <a:xfrm flipH="1">
            <a:off x="6840746" y="5034389"/>
            <a:ext cx="1674601" cy="1200329"/>
          </a:xfrm>
          <a:prstGeom prst="rect">
            <a:avLst/>
          </a:prstGeom>
          <a:noFill/>
        </p:spPr>
        <p:txBody>
          <a:bodyPr wrap="square" rtlCol="0">
            <a:spAutoFit/>
          </a:bodyPr>
          <a:lstStyle/>
          <a:p>
            <a:r>
              <a:rPr lang="en-US" dirty="0" smtClean="0"/>
              <a:t>Improved mobile device for local catalog</a:t>
            </a:r>
            <a:endParaRPr lang="en-US" dirty="0"/>
          </a:p>
        </p:txBody>
      </p:sp>
      <p:sp>
        <p:nvSpPr>
          <p:cNvPr id="3" name="Content Placeholder 2"/>
          <p:cNvSpPr>
            <a:spLocks noGrp="1"/>
          </p:cNvSpPr>
          <p:nvPr>
            <p:ph idx="1"/>
          </p:nvPr>
        </p:nvSpPr>
        <p:spPr/>
        <p:txBody>
          <a:bodyPr/>
          <a:lstStyle/>
          <a:p>
            <a:pPr marL="2743200" lvl="6" indent="0">
              <a:buNone/>
            </a:pPr>
            <a:endParaRPr lang="en-US" dirty="0"/>
          </a:p>
          <a:p>
            <a:pPr marL="2743200" lvl="6" indent="0">
              <a:buNone/>
            </a:pPr>
            <a:endParaRPr lang="en-US" dirty="0"/>
          </a:p>
        </p:txBody>
      </p:sp>
      <p:sp>
        <p:nvSpPr>
          <p:cNvPr id="11" name="Rectangle 10"/>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26985114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a:t>
            </a:r>
            <a:endParaRPr lang="en-US" dirty="0"/>
          </a:p>
        </p:txBody>
      </p:sp>
      <p:sp>
        <p:nvSpPr>
          <p:cNvPr id="4" name="TextBox 3"/>
          <p:cNvSpPr txBox="1"/>
          <p:nvPr/>
        </p:nvSpPr>
        <p:spPr>
          <a:xfrm>
            <a:off x="370936" y="5909093"/>
            <a:ext cx="8514272" cy="923330"/>
          </a:xfrm>
          <a:prstGeom prst="rect">
            <a:avLst/>
          </a:prstGeom>
          <a:noFill/>
        </p:spPr>
        <p:txBody>
          <a:bodyPr wrap="square" rtlCol="0">
            <a:spAutoFit/>
          </a:bodyPr>
          <a:lstStyle/>
          <a:p>
            <a:pPr algn="ctr"/>
            <a:r>
              <a:rPr lang="en-US" dirty="0" smtClean="0"/>
              <a:t>“Received first increase to overall book acquisitions fund since 2004.”</a:t>
            </a:r>
          </a:p>
          <a:p>
            <a:pPr algn="ctr"/>
            <a:r>
              <a:rPr lang="en-US" dirty="0" smtClean="0"/>
              <a:t>Grant-a-</a:t>
            </a:r>
            <a:r>
              <a:rPr lang="en-US" dirty="0" err="1" smtClean="0"/>
              <a:t>palooza</a:t>
            </a:r>
            <a:r>
              <a:rPr lang="en-US" dirty="0" smtClean="0"/>
              <a:t>: Carnegie, </a:t>
            </a:r>
            <a:r>
              <a:rPr lang="en-US" dirty="0" err="1" smtClean="0"/>
              <a:t>Delmas</a:t>
            </a:r>
            <a:r>
              <a:rPr lang="en-US" dirty="0" smtClean="0"/>
              <a:t>, IMLS, Ingalls, Kress, Mellon, NEH…</a:t>
            </a:r>
          </a:p>
          <a:p>
            <a:pPr algn="ctr"/>
            <a:r>
              <a:rPr lang="en-US" dirty="0" smtClean="0"/>
              <a:t>“Steady.” “Stable.” “Maintained last year’s funding level.”  NO BUDGET CUTS.</a:t>
            </a:r>
            <a:endParaRPr lang="en-US" dirty="0"/>
          </a:p>
        </p:txBody>
      </p:sp>
      <p:sp>
        <p:nvSpPr>
          <p:cNvPr id="5" name="TextBox 4"/>
          <p:cNvSpPr txBox="1"/>
          <p:nvPr/>
        </p:nvSpPr>
        <p:spPr>
          <a:xfrm>
            <a:off x="129396" y="1337094"/>
            <a:ext cx="8755811" cy="369332"/>
          </a:xfrm>
          <a:prstGeom prst="rect">
            <a:avLst/>
          </a:prstGeom>
          <a:noFill/>
        </p:spPr>
        <p:txBody>
          <a:bodyPr wrap="square" rtlCol="0">
            <a:spAutoFit/>
          </a:bodyPr>
          <a:lstStyle/>
          <a:p>
            <a:pPr algn="ctr"/>
            <a:r>
              <a:rPr lang="en-US" b="1" dirty="0" smtClean="0"/>
              <a:t>Innovation:</a:t>
            </a:r>
            <a:r>
              <a:rPr lang="en-US" dirty="0" smtClean="0"/>
              <a:t> </a:t>
            </a:r>
            <a:r>
              <a:rPr lang="en-US" i="1" dirty="0" smtClean="0"/>
              <a:t>consulted </a:t>
            </a:r>
            <a:r>
              <a:rPr lang="en-US" i="1" dirty="0" err="1" smtClean="0"/>
              <a:t>circ</a:t>
            </a:r>
            <a:r>
              <a:rPr lang="en-US" i="1" dirty="0" smtClean="0"/>
              <a:t> records, sent solicitation letters to selected </a:t>
            </a:r>
            <a:r>
              <a:rPr lang="en-US" i="1" dirty="0" err="1" smtClean="0"/>
              <a:t>reseachers</a:t>
            </a:r>
            <a:r>
              <a:rPr lang="en-US" i="1" dirty="0" smtClean="0"/>
              <a:t>. </a:t>
            </a:r>
            <a:endParaRPr lang="en-US" i="1" dirty="0"/>
          </a:p>
        </p:txBody>
      </p:sp>
      <p:sp>
        <p:nvSpPr>
          <p:cNvPr id="3" name="Content Placeholder 2"/>
          <p:cNvSpPr>
            <a:spLocks noGrp="1"/>
          </p:cNvSpPr>
          <p:nvPr>
            <p:ph idx="1"/>
          </p:nvPr>
        </p:nvSpPr>
        <p:spPr/>
        <p:txBody>
          <a:bodyPr/>
          <a:lstStyle/>
          <a:p>
            <a:pPr marL="0" indent="0">
              <a:buNone/>
            </a:pPr>
            <a:endParaRPr lang="en-US" dirty="0"/>
          </a:p>
        </p:txBody>
      </p:sp>
      <p:sp>
        <p:nvSpPr>
          <p:cNvPr id="6" name="Rectangle 5"/>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9706948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Acquisitions</a:t>
            </a:r>
            <a:endParaRPr lang="en-US" dirty="0"/>
          </a:p>
        </p:txBody>
      </p:sp>
      <p:sp>
        <p:nvSpPr>
          <p:cNvPr id="4" name="TextBox 3"/>
          <p:cNvSpPr txBox="1"/>
          <p:nvPr/>
        </p:nvSpPr>
        <p:spPr>
          <a:xfrm>
            <a:off x="708444" y="1380227"/>
            <a:ext cx="7806906" cy="1200329"/>
          </a:xfrm>
          <a:prstGeom prst="rect">
            <a:avLst/>
          </a:prstGeom>
          <a:noFill/>
        </p:spPr>
        <p:txBody>
          <a:bodyPr wrap="square" rtlCol="0">
            <a:spAutoFit/>
          </a:bodyPr>
          <a:lstStyle/>
          <a:p>
            <a:r>
              <a:rPr lang="en-US" b="1" dirty="0" smtClean="0"/>
              <a:t>Favorite title:  </a:t>
            </a:r>
            <a:r>
              <a:rPr lang="en-US" i="1" dirty="0" smtClean="0"/>
              <a:t>Catalogue of the late Lord Northwick’s extensive and magnificent collection of ancient and modern pictures, cabinet of miniatures and enamels and other choice works of art and the furniture, plate, wines and effects, at </a:t>
            </a:r>
            <a:r>
              <a:rPr lang="en-US" i="1" dirty="0" err="1" smtClean="0"/>
              <a:t>Thirlestane</a:t>
            </a:r>
            <a:r>
              <a:rPr lang="en-US" i="1" dirty="0" smtClean="0"/>
              <a:t> House, Cheltenham.</a:t>
            </a:r>
            <a:endParaRPr lang="en-US" i="1" dirty="0"/>
          </a:p>
        </p:txBody>
      </p:sp>
      <p:sp>
        <p:nvSpPr>
          <p:cNvPr id="5" name="TextBox 4"/>
          <p:cNvSpPr txBox="1"/>
          <p:nvPr/>
        </p:nvSpPr>
        <p:spPr>
          <a:xfrm>
            <a:off x="198408" y="5478108"/>
            <a:ext cx="4520241" cy="923330"/>
          </a:xfrm>
          <a:prstGeom prst="rect">
            <a:avLst/>
          </a:prstGeom>
          <a:noFill/>
        </p:spPr>
        <p:txBody>
          <a:bodyPr wrap="square" rtlCol="0">
            <a:spAutoFit/>
          </a:bodyPr>
          <a:lstStyle/>
          <a:p>
            <a:r>
              <a:rPr lang="en-US" b="1" dirty="0" smtClean="0"/>
              <a:t>Favorite item:  </a:t>
            </a:r>
            <a:r>
              <a:rPr lang="en-US" i="1" dirty="0" smtClean="0"/>
              <a:t>Broadside of the Declaration of Independence, printed in Newport, RI, dated July 13, 1776.</a:t>
            </a:r>
            <a:endParaRPr lang="en-US" i="1" dirty="0"/>
          </a:p>
        </p:txBody>
      </p:sp>
      <p:sp>
        <p:nvSpPr>
          <p:cNvPr id="7" name="TextBox 6"/>
          <p:cNvSpPr txBox="1"/>
          <p:nvPr/>
        </p:nvSpPr>
        <p:spPr>
          <a:xfrm flipH="1">
            <a:off x="7712015" y="3107698"/>
            <a:ext cx="905774" cy="2092175"/>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Item I’d most like to sit down with:   </a:t>
            </a:r>
            <a:endParaRPr lang="en-US" b="1" dirty="0">
              <a:latin typeface="Aharoni" panose="02010803020104030203" pitchFamily="2" charset="-79"/>
              <a:cs typeface="Aharoni" panose="02010803020104030203" pitchFamily="2" charset="-79"/>
            </a:endParaRPr>
          </a:p>
        </p:txBody>
      </p:sp>
      <p:sp>
        <p:nvSpPr>
          <p:cNvPr id="8" name="TextBox 7"/>
          <p:cNvSpPr txBox="1"/>
          <p:nvPr/>
        </p:nvSpPr>
        <p:spPr>
          <a:xfrm flipH="1">
            <a:off x="4606505" y="5478107"/>
            <a:ext cx="4313207" cy="1200329"/>
          </a:xfrm>
          <a:prstGeom prst="rect">
            <a:avLst/>
          </a:prstGeom>
          <a:noFill/>
        </p:spPr>
        <p:txBody>
          <a:bodyPr wrap="square" rtlCol="0">
            <a:spAutoFit/>
          </a:bodyPr>
          <a:lstStyle/>
          <a:p>
            <a:r>
              <a:rPr lang="en-US" i="1" dirty="0" smtClean="0">
                <a:latin typeface="Aharoni" panose="02010803020104030203" pitchFamily="2" charset="-79"/>
                <a:cs typeface="Aharoni" panose="02010803020104030203" pitchFamily="2" charset="-79"/>
              </a:rPr>
              <a:t>NEON Paris: [</a:t>
            </a:r>
            <a:r>
              <a:rPr lang="en-US" i="1" dirty="0" err="1" smtClean="0">
                <a:latin typeface="Aharoni" panose="02010803020104030203" pitchFamily="2" charset="-79"/>
                <a:cs typeface="Aharoni" panose="02010803020104030203" pitchFamily="2" charset="-79"/>
              </a:rPr>
              <a:t>s.n</a:t>
            </a:r>
            <a:r>
              <a:rPr lang="en-US" i="1" dirty="0" smtClean="0">
                <a:latin typeface="Aharoni" panose="02010803020104030203" pitchFamily="2" charset="-79"/>
                <a:cs typeface="Aharoni" panose="02010803020104030203" pitchFamily="2" charset="-79"/>
              </a:rPr>
              <a:t>.], 1948-[1949] 5 vols.  Complete run of late Surrealist periodical.  Including work from Breton, Matta, </a:t>
            </a:r>
            <a:r>
              <a:rPr lang="en-US" i="1" dirty="0" err="1" smtClean="0">
                <a:latin typeface="Aharoni" panose="02010803020104030203" pitchFamily="2" charset="-79"/>
                <a:cs typeface="Aharoni" panose="02010803020104030203" pitchFamily="2" charset="-79"/>
              </a:rPr>
              <a:t>Ernst,and</a:t>
            </a:r>
            <a:r>
              <a:rPr lang="en-US" i="1" dirty="0" smtClean="0">
                <a:latin typeface="Aharoni" panose="02010803020104030203" pitchFamily="2" charset="-79"/>
                <a:cs typeface="Aharoni" panose="02010803020104030203" pitchFamily="2" charset="-79"/>
              </a:rPr>
              <a:t> more.</a:t>
            </a:r>
            <a:endParaRPr lang="en-US" i="1" dirty="0">
              <a:latin typeface="Aharoni" panose="02010803020104030203" pitchFamily="2" charset="-79"/>
              <a:cs typeface="Aharoni" panose="02010803020104030203" pitchFamily="2" charset="-79"/>
            </a:endParaRPr>
          </a:p>
        </p:txBody>
      </p:sp>
      <p:sp>
        <p:nvSpPr>
          <p:cNvPr id="3" name="U-Turn Arrow 2"/>
          <p:cNvSpPr/>
          <p:nvPr/>
        </p:nvSpPr>
        <p:spPr>
          <a:xfrm rot="6256677">
            <a:off x="8256146" y="5039196"/>
            <a:ext cx="886968" cy="877824"/>
          </a:xfrm>
          <a:prstGeom prst="utur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5"/>
          <p:cNvSpPr>
            <a:spLocks noGrp="1"/>
          </p:cNvSpPr>
          <p:nvPr>
            <p:ph idx="1"/>
          </p:nvPr>
        </p:nvSpPr>
        <p:spPr/>
        <p:txBody>
          <a:bodyPr/>
          <a:lstStyle/>
          <a:p>
            <a:endParaRPr lang="en-US"/>
          </a:p>
        </p:txBody>
      </p:sp>
      <p:sp>
        <p:nvSpPr>
          <p:cNvPr id="9" name="Rectangle 8"/>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166512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ever happened to…?</a:t>
            </a:r>
            <a:endParaRPr lang="en-US" dirty="0"/>
          </a:p>
        </p:txBody>
      </p:sp>
      <p:pic>
        <p:nvPicPr>
          <p:cNvPr id="1026" name="Picture 2" descr="http://www.infodocket.com/wp-content/uploads/2016/02/2016-02-01_14-55-5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881" y="2139351"/>
            <a:ext cx="3234853" cy="30573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17057" y="2139351"/>
            <a:ext cx="3528203" cy="2739211"/>
          </a:xfrm>
          <a:prstGeom prst="rect">
            <a:avLst/>
          </a:prstGeom>
          <a:noFill/>
        </p:spPr>
        <p:txBody>
          <a:bodyPr wrap="square" rtlCol="0">
            <a:spAutoFit/>
          </a:bodyPr>
          <a:lstStyle/>
          <a:p>
            <a:r>
              <a:rPr lang="en-US" sz="3600" b="1" dirty="0"/>
              <a:t>Günter </a:t>
            </a:r>
            <a:r>
              <a:rPr lang="en-US" sz="3600" b="1" dirty="0" err="1"/>
              <a:t>Waibel</a:t>
            </a:r>
            <a:r>
              <a:rPr lang="en-US" sz="3600" b="1" dirty="0"/>
              <a:t> </a:t>
            </a:r>
            <a:r>
              <a:rPr lang="en-US" sz="2800" b="1" i="1" dirty="0"/>
              <a:t>Named New Executive Director of the California Digital </a:t>
            </a:r>
            <a:r>
              <a:rPr lang="en-US" sz="2800" b="1" i="1" dirty="0" smtClean="0"/>
              <a:t>Library</a:t>
            </a:r>
            <a:r>
              <a:rPr lang="en-US" sz="2400" b="1" i="1" dirty="0" smtClean="0"/>
              <a:t>, to start in May 2016</a:t>
            </a:r>
            <a:endParaRPr lang="en-US" sz="2400" b="1" i="1" dirty="0"/>
          </a:p>
        </p:txBody>
      </p:sp>
    </p:spTree>
    <p:extLst>
      <p:ext uri="{BB962C8B-B14F-4D97-AF65-F5344CB8AC3E}">
        <p14:creationId xmlns:p14="http://schemas.microsoft.com/office/powerpoint/2010/main" val="26690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Years From Now…</a:t>
            </a:r>
            <a:endParaRPr lang="en-US" dirty="0"/>
          </a:p>
        </p:txBody>
      </p:sp>
      <p:sp>
        <p:nvSpPr>
          <p:cNvPr id="4" name="Rectangle 3"/>
          <p:cNvSpPr/>
          <p:nvPr/>
        </p:nvSpPr>
        <p:spPr>
          <a:xfrm>
            <a:off x="170817" y="2267617"/>
            <a:ext cx="2477765" cy="1477328"/>
          </a:xfrm>
          <a:prstGeom prst="rect">
            <a:avLst/>
          </a:prstGeom>
          <a:ln>
            <a:solidFill>
              <a:schemeClr val="accent1"/>
            </a:solidFill>
          </a:ln>
        </p:spPr>
        <p:txBody>
          <a:bodyPr wrap="square">
            <a:spAutoFit/>
          </a:bodyPr>
          <a:lstStyle/>
          <a:p>
            <a:r>
              <a:rPr lang="en-US" i="1" dirty="0" smtClean="0"/>
              <a:t>“</a:t>
            </a:r>
            <a:r>
              <a:rPr lang="en-US" i="1" dirty="0" err="1" smtClean="0">
                <a:latin typeface="Arial Narrow" panose="020B0606020202030204" pitchFamily="34" charset="0"/>
              </a:rPr>
              <a:t>Aspirationally</a:t>
            </a:r>
            <a:r>
              <a:rPr lang="en-US" i="1" dirty="0" smtClean="0">
                <a:latin typeface="Arial Narrow" panose="020B0606020202030204" pitchFamily="34" charset="0"/>
              </a:rPr>
              <a:t>, we will be hosting Fellowships in our Reading Room to complement the Drawings Institute.”</a:t>
            </a:r>
            <a:endParaRPr lang="en-US" i="1" dirty="0"/>
          </a:p>
        </p:txBody>
      </p:sp>
      <p:sp>
        <p:nvSpPr>
          <p:cNvPr id="5" name="Rectangle 4"/>
          <p:cNvSpPr/>
          <p:nvPr/>
        </p:nvSpPr>
        <p:spPr>
          <a:xfrm>
            <a:off x="1535501" y="1164566"/>
            <a:ext cx="6504317" cy="64633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a:t>
            </a:r>
            <a:r>
              <a:rPr lang="en-US" b="1" dirty="0" smtClean="0">
                <a:latin typeface="Bell MT" panose="02020503060305020303" pitchFamily="18" charset="0"/>
              </a:rPr>
              <a:t>I think we’ll be seen increasingly as a source for unique and hard-to-find materials documenting the art of our times.</a:t>
            </a:r>
            <a:r>
              <a:rPr lang="en-US" b="1" dirty="0" smtClean="0"/>
              <a:t>”</a:t>
            </a:r>
            <a:endParaRPr lang="en-US" b="1" dirty="0"/>
          </a:p>
        </p:txBody>
      </p:sp>
      <p:sp>
        <p:nvSpPr>
          <p:cNvPr id="6" name="Rectangle 5"/>
          <p:cNvSpPr/>
          <p:nvPr/>
        </p:nvSpPr>
        <p:spPr>
          <a:xfrm>
            <a:off x="189235" y="4034842"/>
            <a:ext cx="2440930" cy="230832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latin typeface="High Tower Text" panose="02040502050506030303" pitchFamily="18" charset="0"/>
              </a:rPr>
              <a:t>“Entering our second century of existence, the Library will have completed an in-depth analysis of what our researchers need in order to inform a new strategic review.”</a:t>
            </a:r>
            <a:endParaRPr lang="en-US" dirty="0">
              <a:latin typeface="High Tower Text" panose="02040502050506030303" pitchFamily="18" charset="0"/>
            </a:endParaRPr>
          </a:p>
        </p:txBody>
      </p:sp>
      <p:sp>
        <p:nvSpPr>
          <p:cNvPr id="7" name="Rectangle 6"/>
          <p:cNvSpPr/>
          <p:nvPr/>
        </p:nvSpPr>
        <p:spPr>
          <a:xfrm>
            <a:off x="6987396" y="2304099"/>
            <a:ext cx="1319842" cy="347787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latin typeface="EucrosiaUPC" panose="02020603050405020304" pitchFamily="18" charset="-34"/>
                <a:cs typeface="EucrosiaUPC" panose="02020603050405020304" pitchFamily="18" charset="-34"/>
              </a:rPr>
              <a:t>“As part of the institution’s campus redevelopment plan, The Hirsch Library will move to a new space in the Audrey Jones Beck Building.”</a:t>
            </a:r>
            <a:endParaRPr lang="en-US" sz="2000" b="1" dirty="0">
              <a:latin typeface="EucrosiaUPC" panose="02020603050405020304" pitchFamily="18" charset="-34"/>
              <a:cs typeface="EucrosiaUPC" panose="02020603050405020304" pitchFamily="18" charset="-34"/>
            </a:endParaRPr>
          </a:p>
        </p:txBody>
      </p:sp>
      <p:sp>
        <p:nvSpPr>
          <p:cNvPr id="9" name="Rectangle 8"/>
          <p:cNvSpPr/>
          <p:nvPr/>
        </p:nvSpPr>
        <p:spPr>
          <a:xfrm>
            <a:off x="2760453" y="5986732"/>
            <a:ext cx="5993666"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smtClean="0">
                <a:latin typeface="Eras Light ITC" panose="020B0402030504020804" pitchFamily="34" charset="0"/>
              </a:rPr>
              <a:t>“The library will have developed a new space plan to facilitate 21</a:t>
            </a:r>
            <a:r>
              <a:rPr lang="en-US" b="1" baseline="30000" dirty="0" smtClean="0">
                <a:latin typeface="Eras Light ITC" panose="020B0402030504020804" pitchFamily="34" charset="0"/>
              </a:rPr>
              <a:t>st</a:t>
            </a:r>
            <a:r>
              <a:rPr lang="en-US" b="1" dirty="0" smtClean="0">
                <a:latin typeface="Eras Light ITC" panose="020B0402030504020804" pitchFamily="34" charset="0"/>
              </a:rPr>
              <a:t> century research requirements.”</a:t>
            </a:r>
            <a:endParaRPr lang="en-US" b="1" dirty="0">
              <a:latin typeface="Eras Light ITC" panose="020B0402030504020804" pitchFamily="34" charset="0"/>
            </a:endParaRPr>
          </a:p>
        </p:txBody>
      </p:sp>
      <p:sp>
        <p:nvSpPr>
          <p:cNvPr id="3" name="Content Placeholder 2"/>
          <p:cNvSpPr>
            <a:spLocks noGrp="1"/>
          </p:cNvSpPr>
          <p:nvPr>
            <p:ph idx="1"/>
          </p:nvPr>
        </p:nvSpPr>
        <p:spPr/>
        <p:txBody>
          <a:bodyPr/>
          <a:lstStyle/>
          <a:p>
            <a:endParaRPr lang="en-US"/>
          </a:p>
        </p:txBody>
      </p:sp>
      <p:sp>
        <p:nvSpPr>
          <p:cNvPr id="8" name="Rectangle 7"/>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24880268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you next year…</a:t>
            </a:r>
            <a:br>
              <a:rPr lang="en-US" dirty="0" smtClean="0"/>
            </a:br>
            <a:r>
              <a:rPr lang="en-US" dirty="0" smtClean="0"/>
              <a:t>in the Big Easy!</a:t>
            </a:r>
            <a:endParaRPr lang="en-US" dirty="0"/>
          </a:p>
        </p:txBody>
      </p:sp>
      <p:sp>
        <p:nvSpPr>
          <p:cNvPr id="6" name="TextBox 5"/>
          <p:cNvSpPr txBox="1"/>
          <p:nvPr/>
        </p:nvSpPr>
        <p:spPr>
          <a:xfrm>
            <a:off x="1777041" y="6287373"/>
            <a:ext cx="5828581" cy="369332"/>
          </a:xfrm>
          <a:prstGeom prst="rect">
            <a:avLst/>
          </a:prstGeom>
          <a:noFill/>
        </p:spPr>
        <p:txBody>
          <a:bodyPr wrap="square" rtlCol="0">
            <a:spAutoFit/>
          </a:bodyPr>
          <a:lstStyle/>
          <a:p>
            <a:pPr algn="ctr"/>
            <a:r>
              <a:rPr lang="en-US" dirty="0" smtClean="0"/>
              <a:t>All images stolen.</a:t>
            </a:r>
            <a:endParaRPr lang="en-US" dirty="0"/>
          </a:p>
        </p:txBody>
      </p:sp>
      <p:sp>
        <p:nvSpPr>
          <p:cNvPr id="4" name="Rectangle 3"/>
          <p:cNvSpPr/>
          <p:nvPr/>
        </p:nvSpPr>
        <p:spPr>
          <a:xfrm>
            <a:off x="3607633" y="3244334"/>
            <a:ext cx="1928733" cy="369332"/>
          </a:xfrm>
          <a:prstGeom prst="rect">
            <a:avLst/>
          </a:prstGeom>
        </p:spPr>
        <p:txBody>
          <a:bodyPr wrap="none">
            <a:spAutoFit/>
          </a:bodyPr>
          <a:lstStyle/>
          <a:p>
            <a:r>
              <a:rPr lang="en-US" dirty="0"/>
              <a:t>(image removed)</a:t>
            </a:r>
          </a:p>
        </p:txBody>
      </p:sp>
    </p:spTree>
    <p:extLst>
      <p:ext uri="{BB962C8B-B14F-4D97-AF65-F5344CB8AC3E}">
        <p14:creationId xmlns:p14="http://schemas.microsoft.com/office/powerpoint/2010/main" val="39994878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5275" y="259642"/>
            <a:ext cx="3972941" cy="1041400"/>
          </a:xfrm>
        </p:spPr>
        <p:txBody>
          <a:bodyPr/>
          <a:lstStyle/>
          <a:p>
            <a:r>
              <a:rPr lang="en-US" sz="2800" dirty="0" smtClean="0"/>
              <a:t>Thanks for attending!</a:t>
            </a:r>
            <a:endParaRPr lang="en-US" sz="2800" dirty="0"/>
          </a:p>
        </p:txBody>
      </p:sp>
      <p:sp>
        <p:nvSpPr>
          <p:cNvPr id="3" name="Text Placeholder 2"/>
          <p:cNvSpPr>
            <a:spLocks noGrp="1"/>
          </p:cNvSpPr>
          <p:nvPr>
            <p:ph type="body" sz="quarter" idx="11"/>
          </p:nvPr>
        </p:nvSpPr>
        <p:spPr/>
        <p:txBody>
          <a:bodyPr/>
          <a:lstStyle/>
          <a:p>
            <a:r>
              <a:rPr lang="en-US" dirty="0" smtClean="0"/>
              <a:t>Dennis Massie</a:t>
            </a:r>
            <a:endParaRPr lang="en-US" dirty="0"/>
          </a:p>
        </p:txBody>
      </p:sp>
      <p:sp>
        <p:nvSpPr>
          <p:cNvPr id="4" name="Text Placeholder 3"/>
          <p:cNvSpPr>
            <a:spLocks noGrp="1"/>
          </p:cNvSpPr>
          <p:nvPr>
            <p:ph type="body" sz="quarter" idx="12"/>
          </p:nvPr>
        </p:nvSpPr>
        <p:spPr/>
        <p:txBody>
          <a:bodyPr/>
          <a:lstStyle/>
          <a:p>
            <a:r>
              <a:rPr lang="en-US" dirty="0" smtClean="0"/>
              <a:t>Program Officer</a:t>
            </a:r>
            <a:endParaRPr lang="en-US" dirty="0"/>
          </a:p>
        </p:txBody>
      </p:sp>
      <p:sp>
        <p:nvSpPr>
          <p:cNvPr id="5" name="Text Placeholder 4"/>
          <p:cNvSpPr>
            <a:spLocks noGrp="1"/>
          </p:cNvSpPr>
          <p:nvPr>
            <p:ph type="body" sz="quarter" idx="13"/>
          </p:nvPr>
        </p:nvSpPr>
        <p:spPr/>
        <p:txBody>
          <a:bodyPr/>
          <a:lstStyle/>
          <a:p>
            <a:r>
              <a:rPr lang="en-US" dirty="0" smtClean="0"/>
              <a:t>massied@oclc.org</a:t>
            </a:r>
            <a:endParaRPr lang="en-US" dirty="0"/>
          </a:p>
        </p:txBody>
      </p:sp>
    </p:spTree>
    <p:extLst>
      <p:ext uri="{BB962C8B-B14F-4D97-AF65-F5344CB8AC3E}">
        <p14:creationId xmlns:p14="http://schemas.microsoft.com/office/powerpoint/2010/main" val="314752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357295"/>
          </a:xfrm>
        </p:spPr>
        <p:txBody>
          <a:bodyPr/>
          <a:lstStyle/>
          <a:p>
            <a:r>
              <a:rPr lang="en-US" dirty="0"/>
              <a:t>Web archiving metadata </a:t>
            </a:r>
            <a:endParaRPr lang="en-US" dirty="0" smtClean="0"/>
          </a:p>
          <a:p>
            <a:r>
              <a:rPr lang="en-US" dirty="0" smtClean="0"/>
              <a:t>Working group</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6" name="Rectangle 5"/>
          <p:cNvSpPr/>
          <p:nvPr/>
        </p:nvSpPr>
        <p:spPr>
          <a:xfrm>
            <a:off x="508958" y="2432649"/>
            <a:ext cx="7487730" cy="3154710"/>
          </a:xfrm>
          <a:prstGeom prst="rect">
            <a:avLst/>
          </a:prstGeom>
        </p:spPr>
        <p:txBody>
          <a:bodyPr wrap="square">
            <a:spAutoFit/>
          </a:bodyPr>
          <a:lstStyle/>
          <a:p>
            <a:r>
              <a:rPr lang="en-US" sz="19900" b="1" i="1" dirty="0" smtClean="0">
                <a:solidFill>
                  <a:schemeClr val="bg1"/>
                </a:solidFill>
              </a:rPr>
              <a:t>WAM!</a:t>
            </a:r>
            <a:endParaRPr lang="en-US" sz="19900" b="1" i="1" dirty="0">
              <a:solidFill>
                <a:schemeClr val="bg1"/>
              </a:solidFill>
            </a:endParaRPr>
          </a:p>
        </p:txBody>
      </p:sp>
    </p:spTree>
    <p:extLst>
      <p:ext uri="{BB962C8B-B14F-4D97-AF65-F5344CB8AC3E}">
        <p14:creationId xmlns:p14="http://schemas.microsoft.com/office/powerpoint/2010/main" val="13744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13214</TotalTime>
  <Words>4367</Words>
  <Application>Microsoft Office PowerPoint</Application>
  <PresentationFormat>On-screen Show (4:3)</PresentationFormat>
  <Paragraphs>534</Paragraphs>
  <Slides>82</Slides>
  <Notes>37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82</vt:i4>
      </vt:variant>
    </vt:vector>
  </HeadingPairs>
  <TitlesOfParts>
    <vt:vector size="96" baseType="lpstr">
      <vt:lpstr>ＭＳ Ｐゴシック</vt:lpstr>
      <vt:lpstr>Aharoni</vt:lpstr>
      <vt:lpstr>Arial</vt:lpstr>
      <vt:lpstr>Arial Narrow</vt:lpstr>
      <vt:lpstr>Bell MT</vt:lpstr>
      <vt:lpstr>Calibri</vt:lpstr>
      <vt:lpstr>Calibri Light</vt:lpstr>
      <vt:lpstr>Eras Light ITC</vt:lpstr>
      <vt:lpstr>EucrosiaUPC</vt:lpstr>
      <vt:lpstr>High Tower Text</vt:lpstr>
      <vt:lpstr>Mistral</vt:lpstr>
      <vt:lpstr>Times New Roman</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ever happened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RLP Museum Libraries: Types Loaned &amp; Borrowed via ILL</vt:lpstr>
      <vt:lpstr>ILL, Museum Libraries, Overall Lending, Loans vs Copies</vt:lpstr>
      <vt:lpstr>ILL, Museum Libraries, Overall Borrowing, Loans vs Copies</vt:lpstr>
      <vt:lpstr>RLP Museum Libraries: ILL among museums, SHARES</vt:lpstr>
      <vt:lpstr>ILL Lenders by Format</vt:lpstr>
      <vt:lpstr>Peer Groups by Activity</vt:lpstr>
      <vt:lpstr>Is There Any Correlation?</vt:lpstr>
      <vt:lpstr>PowerPoint Presentation</vt:lpstr>
      <vt:lpstr>PowerPoint Presentation</vt:lpstr>
      <vt:lpstr>PowerPoint Presentation</vt:lpstr>
      <vt:lpstr>http://artdiscovery.net </vt:lpstr>
      <vt:lpstr>PowerPoint Presentation</vt:lpstr>
      <vt:lpstr>63 Libraries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Twin Peaks Style!</vt:lpstr>
      <vt:lpstr>Who are we this year?</vt:lpstr>
      <vt:lpstr>Administrative &amp; Staff Changes</vt:lpstr>
      <vt:lpstr>Programs</vt:lpstr>
      <vt:lpstr>Facilities</vt:lpstr>
      <vt:lpstr>Technology (a sampling)</vt:lpstr>
      <vt:lpstr>Financial</vt:lpstr>
      <vt:lpstr>Acquisitions</vt:lpstr>
      <vt:lpstr>5 Years From Now…</vt:lpstr>
      <vt:lpstr>See you next year… in the Big Easy!</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Roundtable: OCLC Roundtable: OCLC Research Library Partnership</dc:title>
  <dc:creator>Dennis Massie</dc:creator>
  <cp:keywords>Art museum libraries, ARLIS, VRA, OCLC Research Library Partnership, Web archiving metadata, Art Discovery Group Catalogue, Interlibrary loan, WorldCat, Linked data</cp:keywords>
  <dc:description>OCLC Research Library Partnership update presented during the ARLIS/NA + VRA 3rd Joint Conference, 11 March 2016 in Seattle, Washington. (USA)</dc:description>
  <cp:lastModifiedBy>McNicol,Jeanette</cp:lastModifiedBy>
  <cp:revision>396</cp:revision>
  <cp:lastPrinted>2016-03-08T02:05:29Z</cp:lastPrinted>
  <dcterms:created xsi:type="dcterms:W3CDTF">2015-04-17T19:58:50Z</dcterms:created>
  <dcterms:modified xsi:type="dcterms:W3CDTF">2016-03-21T22:48:59Z</dcterms:modified>
</cp:coreProperties>
</file>