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355" r:id="rId2"/>
    <p:sldId id="496" r:id="rId3"/>
    <p:sldId id="443" r:id="rId4"/>
    <p:sldId id="453" r:id="rId5"/>
    <p:sldId id="477" r:id="rId6"/>
    <p:sldId id="455" r:id="rId7"/>
    <p:sldId id="497" r:id="rId8"/>
    <p:sldId id="434" r:id="rId9"/>
    <p:sldId id="487" r:id="rId10"/>
    <p:sldId id="525" r:id="rId11"/>
    <p:sldId id="501" r:id="rId12"/>
    <p:sldId id="435" r:id="rId13"/>
    <p:sldId id="436" r:id="rId14"/>
    <p:sldId id="494" r:id="rId15"/>
    <p:sldId id="495" r:id="rId16"/>
    <p:sldId id="493" r:id="rId17"/>
    <p:sldId id="502" r:id="rId18"/>
    <p:sldId id="526" r:id="rId19"/>
    <p:sldId id="530" r:id="rId20"/>
    <p:sldId id="534" r:id="rId21"/>
    <p:sldId id="506" r:id="rId22"/>
    <p:sldId id="535" r:id="rId23"/>
    <p:sldId id="537" r:id="rId24"/>
    <p:sldId id="538" r:id="rId25"/>
    <p:sldId id="507" r:id="rId26"/>
    <p:sldId id="539" r:id="rId27"/>
    <p:sldId id="509" r:id="rId28"/>
    <p:sldId id="542" r:id="rId29"/>
    <p:sldId id="511" r:id="rId30"/>
    <p:sldId id="512" r:id="rId31"/>
    <p:sldId id="513" r:id="rId32"/>
    <p:sldId id="545" r:id="rId33"/>
    <p:sldId id="546" r:id="rId34"/>
    <p:sldId id="547" r:id="rId35"/>
    <p:sldId id="517" r:id="rId36"/>
    <p:sldId id="518" r:id="rId37"/>
    <p:sldId id="519" r:id="rId38"/>
    <p:sldId id="548" r:id="rId39"/>
    <p:sldId id="549" r:id="rId40"/>
    <p:sldId id="554" r:id="rId41"/>
    <p:sldId id="560" r:id="rId42"/>
    <p:sldId id="561" r:id="rId43"/>
    <p:sldId id="558" r:id="rId44"/>
    <p:sldId id="521" r:id="rId45"/>
    <p:sldId id="550" r:id="rId46"/>
    <p:sldId id="430" r:id="rId47"/>
    <p:sldId id="442" r:id="rId48"/>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1">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05" autoAdjust="0"/>
    <p:restoredTop sz="96349" autoAdjust="0"/>
  </p:normalViewPr>
  <p:slideViewPr>
    <p:cSldViewPr snapToGrid="0" snapToObjects="1">
      <p:cViewPr varScale="1">
        <p:scale>
          <a:sx n="113" d="100"/>
          <a:sy n="113" d="100"/>
        </p:scale>
        <p:origin x="120" y="120"/>
      </p:cViewPr>
      <p:guideLst>
        <p:guide orient="horz" pos="2411"/>
        <p:guide pos="557"/>
      </p:guideLst>
    </p:cSldViewPr>
  </p:slideViewPr>
  <p:notesTextViewPr>
    <p:cViewPr>
      <p:scale>
        <a:sx n="100" d="100"/>
        <a:sy n="100" d="100"/>
      </p:scale>
      <p:origin x="0" y="0"/>
    </p:cViewPr>
  </p:notesTextViewPr>
  <p:sorterViewPr>
    <p:cViewPr>
      <p:scale>
        <a:sx n="100" d="100"/>
        <a:sy n="100" d="100"/>
      </p:scale>
      <p:origin x="0" y="-7566"/>
    </p:cViewPr>
  </p:sorterViewPr>
  <p:notesViewPr>
    <p:cSldViewPr snapToGrid="0" snapToObjects="1">
      <p:cViewPr varScale="1">
        <p:scale>
          <a:sx n="66" d="100"/>
          <a:sy n="66" d="100"/>
        </p:scale>
        <p:origin x="310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5/19/2016</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BC0A1E7B-A08C-462E-B68D-F35FC16695A8}" type="datetimeFigureOut">
              <a:rPr lang="en-US" smtClean="0"/>
              <a:t>5/19/2016</a:t>
            </a:fld>
            <a:endParaRPr lang="en-US"/>
          </a:p>
        </p:txBody>
      </p:sp>
      <p:sp>
        <p:nvSpPr>
          <p:cNvPr id="4" name="Slide Image Placeholder 3"/>
          <p:cNvSpPr>
            <a:spLocks noGrp="1" noRot="1" noChangeAspect="1"/>
          </p:cNvSpPr>
          <p:nvPr>
            <p:ph type="sldImg" idx="2"/>
          </p:nvPr>
        </p:nvSpPr>
        <p:spPr>
          <a:xfrm>
            <a:off x="1417638" y="1163638"/>
            <a:ext cx="4184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8477"/>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7"/>
            <a:ext cx="3041968" cy="467450"/>
          </a:xfrm>
          <a:prstGeom prst="rect">
            <a:avLst/>
          </a:prstGeom>
        </p:spPr>
        <p:txBody>
          <a:bodyPr vert="horz" lIns="93287" tIns="46644" rIns="93287" bIns="46644" rtlCol="0" anchor="b"/>
          <a:lstStyle>
            <a:lvl1pPr algn="r">
              <a:defRPr sz="1200"/>
            </a:lvl1pPr>
          </a:lstStyle>
          <a:p>
            <a:fld id="{9D9B813A-722E-4194-B2CB-A10BACD61A38}" type="slidenum">
              <a:rPr lang="en-US" smtClean="0"/>
              <a:t>‹#›</a:t>
            </a:fld>
            <a:endParaRPr lang="en-US"/>
          </a:p>
        </p:txBody>
      </p:sp>
    </p:spTree>
    <p:extLst>
      <p:ext uri="{BB962C8B-B14F-4D97-AF65-F5344CB8AC3E}">
        <p14:creationId xmlns:p14="http://schemas.microsoft.com/office/powerpoint/2010/main" val="277551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B813A-722E-4194-B2CB-A10BACD61A38}" type="slidenum">
              <a:rPr lang="en-US" smtClean="0"/>
              <a:t>1</a:t>
            </a:fld>
            <a:endParaRPr lang="en-US"/>
          </a:p>
        </p:txBody>
      </p:sp>
    </p:spTree>
    <p:extLst>
      <p:ext uri="{BB962C8B-B14F-4D97-AF65-F5344CB8AC3E}">
        <p14:creationId xmlns:p14="http://schemas.microsoft.com/office/powerpoint/2010/main" val="283260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a:solidFill>
                  <a:schemeClr val="dk1"/>
                </a:solidFill>
                <a:latin typeface="Calibri"/>
                <a:ea typeface="Calibri"/>
                <a:cs typeface="Calibri"/>
                <a:sym typeface="Calibri"/>
              </a:rPr>
              <a:pPr>
                <a:buSzPct val="25000"/>
              </a:pPr>
              <a:t>10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1765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11</a:t>
            </a:fld>
            <a:endParaRPr lang="en-US"/>
          </a:p>
        </p:txBody>
      </p:sp>
    </p:spTree>
    <p:extLst>
      <p:ext uri="{BB962C8B-B14F-4D97-AF65-F5344CB8AC3E}">
        <p14:creationId xmlns:p14="http://schemas.microsoft.com/office/powerpoint/2010/main" val="27955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B813A-722E-4194-B2CB-A10BACD61A38}" type="slidenum">
              <a:rPr lang="en-US" smtClean="0"/>
              <a:t>12</a:t>
            </a:fld>
            <a:endParaRPr lang="en-US"/>
          </a:p>
        </p:txBody>
      </p:sp>
    </p:spTree>
    <p:extLst>
      <p:ext uri="{BB962C8B-B14F-4D97-AF65-F5344CB8AC3E}">
        <p14:creationId xmlns:p14="http://schemas.microsoft.com/office/powerpoint/2010/main" val="3693748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B813A-722E-4194-B2CB-A10BACD61A38}" type="slidenum">
              <a:rPr lang="en-US" smtClean="0"/>
              <a:t>13</a:t>
            </a:fld>
            <a:endParaRPr lang="en-US"/>
          </a:p>
        </p:txBody>
      </p:sp>
    </p:spTree>
    <p:extLst>
      <p:ext uri="{BB962C8B-B14F-4D97-AF65-F5344CB8AC3E}">
        <p14:creationId xmlns:p14="http://schemas.microsoft.com/office/powerpoint/2010/main" val="4096257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91263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None/>
            </a:pPr>
            <a:endParaRPr sz="1100" b="0" i="0" u="none" strike="noStrike" cap="none" baseline="0" dirty="0">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8656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16</a:t>
            </a:fld>
            <a:endParaRPr lang="en-US"/>
          </a:p>
        </p:txBody>
      </p:sp>
    </p:spTree>
    <p:extLst>
      <p:ext uri="{BB962C8B-B14F-4D97-AF65-F5344CB8AC3E}">
        <p14:creationId xmlns:p14="http://schemas.microsoft.com/office/powerpoint/2010/main" val="3052039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17</a:t>
            </a:fld>
            <a:endParaRPr lang="en-US"/>
          </a:p>
        </p:txBody>
      </p:sp>
    </p:spTree>
    <p:extLst>
      <p:ext uri="{BB962C8B-B14F-4D97-AF65-F5344CB8AC3E}">
        <p14:creationId xmlns:p14="http://schemas.microsoft.com/office/powerpoint/2010/main" val="908844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18</a:t>
            </a:fld>
            <a:endParaRPr lang="en-US"/>
          </a:p>
        </p:txBody>
      </p:sp>
    </p:spTree>
    <p:extLst>
      <p:ext uri="{BB962C8B-B14F-4D97-AF65-F5344CB8AC3E}">
        <p14:creationId xmlns:p14="http://schemas.microsoft.com/office/powerpoint/2010/main" val="574369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2892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a:t>
            </a:fld>
            <a:endParaRPr lang="en-US"/>
          </a:p>
        </p:txBody>
      </p:sp>
    </p:spTree>
    <p:extLst>
      <p:ext uri="{BB962C8B-B14F-4D97-AF65-F5344CB8AC3E}">
        <p14:creationId xmlns:p14="http://schemas.microsoft.com/office/powerpoint/2010/main" val="4012672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20</a:t>
            </a:fld>
            <a:endParaRPr lang="en-US"/>
          </a:p>
        </p:txBody>
      </p:sp>
    </p:spTree>
    <p:extLst>
      <p:ext uri="{BB962C8B-B14F-4D97-AF65-F5344CB8AC3E}">
        <p14:creationId xmlns:p14="http://schemas.microsoft.com/office/powerpoint/2010/main" val="3775845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8284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1721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23</a:t>
            </a:fld>
            <a:endParaRPr lang="en-US"/>
          </a:p>
        </p:txBody>
      </p:sp>
    </p:spTree>
    <p:extLst>
      <p:ext uri="{BB962C8B-B14F-4D97-AF65-F5344CB8AC3E}">
        <p14:creationId xmlns:p14="http://schemas.microsoft.com/office/powerpoint/2010/main" val="3453544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24</a:t>
            </a:fld>
            <a:endParaRPr lang="en-US"/>
          </a:p>
        </p:txBody>
      </p:sp>
    </p:spTree>
    <p:extLst>
      <p:ext uri="{BB962C8B-B14F-4D97-AF65-F5344CB8AC3E}">
        <p14:creationId xmlns:p14="http://schemas.microsoft.com/office/powerpoint/2010/main" val="1035485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893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26</a:t>
            </a:fld>
            <a:endParaRPr lang="en-US"/>
          </a:p>
        </p:txBody>
      </p:sp>
    </p:spTree>
    <p:extLst>
      <p:ext uri="{BB962C8B-B14F-4D97-AF65-F5344CB8AC3E}">
        <p14:creationId xmlns:p14="http://schemas.microsoft.com/office/powerpoint/2010/main" val="1239633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9885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28</a:t>
            </a:fld>
            <a:endParaRPr lang="en-US"/>
          </a:p>
        </p:txBody>
      </p:sp>
    </p:spTree>
    <p:extLst>
      <p:ext uri="{BB962C8B-B14F-4D97-AF65-F5344CB8AC3E}">
        <p14:creationId xmlns:p14="http://schemas.microsoft.com/office/powerpoint/2010/main" val="2957312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4594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550988" y="261938"/>
            <a:ext cx="4038600" cy="30289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1378267" y="3725964"/>
            <a:ext cx="4211954" cy="4693642"/>
          </a:xfrm>
          <a:prstGeom prst="rect">
            <a:avLst/>
          </a:prstGeom>
          <a:noFill/>
          <a:ln>
            <a:noFill/>
          </a:ln>
        </p:spPr>
        <p:txBody>
          <a:bodyPr lIns="93272" tIns="46623" rIns="93272" bIns="46623" anchor="t" anchorCtr="0">
            <a:noAutofit/>
          </a:bodyPr>
          <a:lstStyle/>
          <a:p>
            <a:pPr>
              <a:buSzPct val="25000"/>
            </a:pPr>
            <a:endParaRPr lang="en-US"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2982249" y="11785353"/>
            <a:ext cx="2281475" cy="620395"/>
          </a:xfrm>
          <a:prstGeom prst="rect">
            <a:avLst/>
          </a:prstGeom>
          <a:noFill/>
          <a:ln>
            <a:noFill/>
          </a:ln>
        </p:spPr>
        <p:txBody>
          <a:bodyPr lIns="93272" tIns="46623" rIns="93272" bIns="46623"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4739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5253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31</a:t>
            </a:fld>
            <a:endParaRPr lang="en-US" dirty="0"/>
          </a:p>
        </p:txBody>
      </p:sp>
    </p:spTree>
    <p:extLst>
      <p:ext uri="{BB962C8B-B14F-4D97-AF65-F5344CB8AC3E}">
        <p14:creationId xmlns:p14="http://schemas.microsoft.com/office/powerpoint/2010/main" val="3825887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32</a:t>
            </a:fld>
            <a:endParaRPr lang="en-US"/>
          </a:p>
        </p:txBody>
      </p:sp>
    </p:spTree>
    <p:extLst>
      <p:ext uri="{BB962C8B-B14F-4D97-AF65-F5344CB8AC3E}">
        <p14:creationId xmlns:p14="http://schemas.microsoft.com/office/powerpoint/2010/main" val="1582145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33</a:t>
            </a:fld>
            <a:endParaRPr lang="en-US"/>
          </a:p>
        </p:txBody>
      </p:sp>
    </p:spTree>
    <p:extLst>
      <p:ext uri="{BB962C8B-B14F-4D97-AF65-F5344CB8AC3E}">
        <p14:creationId xmlns:p14="http://schemas.microsoft.com/office/powerpoint/2010/main" val="2378992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34</a:t>
            </a:fld>
            <a:endParaRPr lang="en-US"/>
          </a:p>
        </p:txBody>
      </p:sp>
    </p:spTree>
    <p:extLst>
      <p:ext uri="{BB962C8B-B14F-4D97-AF65-F5344CB8AC3E}">
        <p14:creationId xmlns:p14="http://schemas.microsoft.com/office/powerpoint/2010/main" val="1496796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73678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65552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86045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38</a:t>
            </a:fld>
            <a:endParaRPr lang="en-US"/>
          </a:p>
        </p:txBody>
      </p:sp>
    </p:spTree>
    <p:extLst>
      <p:ext uri="{BB962C8B-B14F-4D97-AF65-F5344CB8AC3E}">
        <p14:creationId xmlns:p14="http://schemas.microsoft.com/office/powerpoint/2010/main" val="3270963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39</a:t>
            </a:fld>
            <a:endParaRPr lang="en-US"/>
          </a:p>
        </p:txBody>
      </p:sp>
    </p:spTree>
    <p:extLst>
      <p:ext uri="{BB962C8B-B14F-4D97-AF65-F5344CB8AC3E}">
        <p14:creationId xmlns:p14="http://schemas.microsoft.com/office/powerpoint/2010/main" val="79230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4</a:t>
            </a:fld>
            <a:endParaRPr lang="en-US"/>
          </a:p>
        </p:txBody>
      </p:sp>
    </p:spTree>
    <p:extLst>
      <p:ext uri="{BB962C8B-B14F-4D97-AF65-F5344CB8AC3E}">
        <p14:creationId xmlns:p14="http://schemas.microsoft.com/office/powerpoint/2010/main" val="4164002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40</a:t>
            </a:fld>
            <a:endParaRPr lang="en-US"/>
          </a:p>
        </p:txBody>
      </p:sp>
    </p:spTree>
    <p:extLst>
      <p:ext uri="{BB962C8B-B14F-4D97-AF65-F5344CB8AC3E}">
        <p14:creationId xmlns:p14="http://schemas.microsoft.com/office/powerpoint/2010/main" val="820275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41</a:t>
            </a:fld>
            <a:endParaRPr lang="en-US"/>
          </a:p>
        </p:txBody>
      </p:sp>
    </p:spTree>
    <p:extLst>
      <p:ext uri="{BB962C8B-B14F-4D97-AF65-F5344CB8AC3E}">
        <p14:creationId xmlns:p14="http://schemas.microsoft.com/office/powerpoint/2010/main" val="2800546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42</a:t>
            </a:fld>
            <a:endParaRPr lang="en-US"/>
          </a:p>
        </p:txBody>
      </p:sp>
    </p:spTree>
    <p:extLst>
      <p:ext uri="{BB962C8B-B14F-4D97-AF65-F5344CB8AC3E}">
        <p14:creationId xmlns:p14="http://schemas.microsoft.com/office/powerpoint/2010/main" val="2415906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43</a:t>
            </a:fld>
            <a:endParaRPr lang="en-US"/>
          </a:p>
        </p:txBody>
      </p:sp>
    </p:spTree>
    <p:extLst>
      <p:ext uri="{BB962C8B-B14F-4D97-AF65-F5344CB8AC3E}">
        <p14:creationId xmlns:p14="http://schemas.microsoft.com/office/powerpoint/2010/main" val="3732024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44</a:t>
            </a:fld>
            <a:endParaRPr lang="en-US" dirty="0"/>
          </a:p>
        </p:txBody>
      </p:sp>
    </p:spTree>
    <p:extLst>
      <p:ext uri="{BB962C8B-B14F-4D97-AF65-F5344CB8AC3E}">
        <p14:creationId xmlns:p14="http://schemas.microsoft.com/office/powerpoint/2010/main" val="3825887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3793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B813A-722E-4194-B2CB-A10BACD61A38}" type="slidenum">
              <a:rPr lang="en-US" smtClean="0"/>
              <a:t>46</a:t>
            </a:fld>
            <a:endParaRPr lang="en-US"/>
          </a:p>
        </p:txBody>
      </p:sp>
    </p:spTree>
    <p:extLst>
      <p:ext uri="{BB962C8B-B14F-4D97-AF65-F5344CB8AC3E}">
        <p14:creationId xmlns:p14="http://schemas.microsoft.com/office/powerpoint/2010/main" val="1373923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9D9B813A-722E-4194-B2CB-A10BACD61A38}" type="slidenum">
              <a:rPr lang="en-US" smtClean="0"/>
              <a:t>47</a:t>
            </a:fld>
            <a:endParaRPr lang="en-US"/>
          </a:p>
        </p:txBody>
      </p:sp>
    </p:spTree>
    <p:extLst>
      <p:ext uri="{BB962C8B-B14F-4D97-AF65-F5344CB8AC3E}">
        <p14:creationId xmlns:p14="http://schemas.microsoft.com/office/powerpoint/2010/main" val="251298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THE </a:t>
            </a:r>
            <a:r>
              <a:rPr lang="en-US" sz="1200" b="0" i="0" u="none" strike="noStrike" cap="none" baseline="0" dirty="0">
                <a:solidFill>
                  <a:schemeClr val="dk1"/>
                </a:solidFill>
                <a:latin typeface="Calibri"/>
                <a:ea typeface="Calibri"/>
                <a:cs typeface="Calibri"/>
                <a:sym typeface="Calibri"/>
              </a:rPr>
              <a:t>EARLIER STUDIES DREW MORE THAN THREE TIMES THAT MANY.</a:t>
            </a: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4547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AGE OF THE DATA IS DEFINITELY A PROBLEM.  BUT SO IS THE FACT THAT THE TWO MOST RECENT STUDIES DIFFER IN SEVERAL IMPORTANT RESPECTS, LIKE WHETHER OR NOT THEY TAKE INTO ACCOUNT UNFILLED REQUESTS, OR WHETHER THE BORROWING REQUESTS INVOLVED EXPENSIVE STAFF MEDIATION.</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MEANWHILE THE RESOURCE SHARING LANDSCAPE HAS CHANGED RADICALLY IN THE PAST </a:t>
            </a:r>
            <a:r>
              <a:rPr lang="en-US" sz="1200" b="0" i="0" u="none" strike="noStrike" cap="none" baseline="0" dirty="0" smtClean="0">
                <a:solidFill>
                  <a:schemeClr val="dk1"/>
                </a:solidFill>
                <a:latin typeface="Calibri"/>
                <a:ea typeface="Calibri"/>
                <a:cs typeface="Calibri"/>
                <a:sym typeface="Calibri"/>
              </a:rPr>
              <a:t>14 </a:t>
            </a:r>
            <a:r>
              <a:rPr lang="en-US" sz="1200" b="0" i="0" u="none" strike="noStrike" cap="none" baseline="0" dirty="0">
                <a:solidFill>
                  <a:schemeClr val="dk1"/>
                </a:solidFill>
                <a:latin typeface="Calibri"/>
                <a:ea typeface="Calibri"/>
                <a:cs typeface="Calibri"/>
                <a:sym typeface="Calibri"/>
              </a:rPr>
              <a:t>YEARS.  NOW WE MIGHT LIKE TO KNOW NOT ONLY HOW MUCH IT COSTS TO SUPPLY A COPY REQUEST FOR ANOTHER LIBRARY, BUT HOW MUCH IT COSTS TO DELIVER IT FROM A PRINT SOURCE OR AN ELECTRONIC ONE.  HOW ABOUT THE COSTS OF </a:t>
            </a:r>
            <a:r>
              <a:rPr lang="en-US" sz="1200" b="0" i="0" u="none" strike="noStrike" cap="none" baseline="0" dirty="0" smtClean="0">
                <a:solidFill>
                  <a:schemeClr val="dk1"/>
                </a:solidFill>
                <a:latin typeface="Calibri"/>
                <a:ea typeface="Calibri"/>
                <a:cs typeface="Calibri"/>
                <a:sym typeface="Calibri"/>
              </a:rPr>
              <a:t>SUPPLYING </a:t>
            </a:r>
            <a:r>
              <a:rPr lang="en-US" sz="1200" b="0" i="0" u="none" strike="noStrike" cap="none" baseline="0" dirty="0">
                <a:solidFill>
                  <a:schemeClr val="dk1"/>
                </a:solidFill>
                <a:latin typeface="Calibri"/>
                <a:ea typeface="Calibri"/>
                <a:cs typeface="Calibri"/>
                <a:sym typeface="Calibri"/>
              </a:rPr>
              <a:t>FROM OFFSITE STORAGE? NOT TOO MANY PEOPLE WERE WORRYING ABOUT THAT IN 2002.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NEW MODELS OF RESOURCE SHARING HAVE EMERGED, LIKE PURCHASE ON DEMAND AND DIRECT CONSORTIAL BORROWING.  AND THE TECHNOLOGY HAS EVOLVED, AS TECHNOLOGY USUALLY DOES.</a:t>
            </a:r>
          </a:p>
        </p:txBody>
      </p:sp>
      <p:sp>
        <p:nvSpPr>
          <p:cNvPr id="145" name="Shape 1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491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B813A-722E-4194-B2CB-A10BACD61A38}" type="slidenum">
              <a:rPr lang="en-US" smtClean="0"/>
              <a:t>7</a:t>
            </a:fld>
            <a:endParaRPr lang="en-US"/>
          </a:p>
        </p:txBody>
      </p:sp>
    </p:spTree>
    <p:extLst>
      <p:ext uri="{BB962C8B-B14F-4D97-AF65-F5344CB8AC3E}">
        <p14:creationId xmlns:p14="http://schemas.microsoft.com/office/powerpoint/2010/main" val="33374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a:solidFill>
                  <a:schemeClr val="dk1"/>
                </a:solidFill>
                <a:latin typeface="Calibri"/>
                <a:ea typeface="Calibri"/>
                <a:cs typeface="Calibri"/>
                <a:sym typeface="Calibri"/>
              </a:rPr>
              <a:pPr>
                <a:buSzPct val="25000"/>
              </a:pPr>
              <a:t>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806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a:solidFill>
                  <a:schemeClr val="dk1"/>
                </a:solidFill>
                <a:latin typeface="Calibri"/>
                <a:ea typeface="Calibri"/>
                <a:cs typeface="Calibri"/>
                <a:sym typeface="Calibri"/>
              </a:rPr>
              <a:pPr>
                <a:buSzPct val="25000"/>
              </a:pPr>
              <a:t>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8030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3"/>
        <p:cNvGrpSpPr/>
        <p:nvPr/>
      </p:nvGrpSpPr>
      <p:grpSpPr>
        <a:xfrm>
          <a:off x="0" y="0"/>
          <a:ext cx="0" cy="0"/>
          <a:chOff x="0" y="0"/>
          <a:chExt cx="0" cy="0"/>
        </a:xfrm>
      </p:grpSpPr>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399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1136709"/>
            <a:ext cx="8229600" cy="1261036"/>
          </a:xfrm>
          <a:prstGeom prst="rect">
            <a:avLst/>
          </a:prstGeom>
          <a:noFill/>
          <a:ln>
            <a:noFill/>
          </a:ln>
        </p:spPr>
        <p:txBody>
          <a:bodyPr lIns="91425" tIns="91425" rIns="91425" bIns="91425" anchor="ctr" anchorCtr="0"/>
          <a:lstStyle>
            <a:lvl1pPr algn="ctr" rtl="0">
              <a:spcBef>
                <a:spcPts val="0"/>
              </a:spcBef>
              <a:buClr>
                <a:schemeClr val="dk2"/>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457200" y="2646400"/>
            <a:ext cx="8229600" cy="3479761"/>
          </a:xfrm>
          <a:prstGeom prst="rect">
            <a:avLst/>
          </a:prstGeom>
          <a:noFill/>
          <a:ln>
            <a:noFill/>
          </a:ln>
        </p:spPr>
        <p:txBody>
          <a:bodyPr lIns="91425" tIns="91425" rIns="91425" bIns="91425" anchor="t" anchorCtr="0"/>
          <a:lstStyle>
            <a:lvl1pPr marL="342900" indent="-139700" algn="l" rtl="0">
              <a:spcBef>
                <a:spcPts val="640"/>
              </a:spcBef>
              <a:buClr>
                <a:schemeClr val="dk2"/>
              </a:buClr>
              <a:buFont typeface="Arial"/>
              <a:buChar char="•"/>
              <a:defRPr/>
            </a:lvl1pPr>
            <a:lvl2pPr marL="742950" indent="-107950" algn="l" rtl="0">
              <a:spcBef>
                <a:spcPts val="560"/>
              </a:spcBef>
              <a:buClr>
                <a:schemeClr val="dk2"/>
              </a:buClr>
              <a:buFont typeface="Arial"/>
              <a:buChar char="–"/>
              <a:defRPr/>
            </a:lvl2pPr>
            <a:lvl3pPr marL="1143000" indent="-76200" algn="l" rtl="0">
              <a:spcBef>
                <a:spcPts val="480"/>
              </a:spcBef>
              <a:buClr>
                <a:schemeClr val="dk2"/>
              </a:buClr>
              <a:buFont typeface="Arial"/>
              <a:buChar char="•"/>
              <a:defRPr/>
            </a:lvl3pPr>
            <a:lvl4pPr marL="1600200" indent="-101600" algn="l" rtl="0">
              <a:spcBef>
                <a:spcPts val="400"/>
              </a:spcBef>
              <a:buClr>
                <a:schemeClr val="dk2"/>
              </a:buClr>
              <a:buFont typeface="Arial"/>
              <a:buChar char="–"/>
              <a:defRPr/>
            </a:lvl4pPr>
            <a:lvl5pPr marL="2057400" indent="-101600" algn="l" rtl="0">
              <a:spcBef>
                <a:spcPts val="400"/>
              </a:spcBef>
              <a:buClr>
                <a:schemeClr val="dk2"/>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83285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wo Content">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457200" y="1766007"/>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648200" y="1766007"/>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
        <p:nvSpPr>
          <p:cNvPr id="32" name="Shape 32"/>
          <p:cNvSpPr txBox="1">
            <a:spLocks noGrp="1"/>
          </p:cNvSpPr>
          <p:nvPr>
            <p:ph type="title"/>
          </p:nvPr>
        </p:nvSpPr>
        <p:spPr>
          <a:xfrm>
            <a:off x="457200" y="929540"/>
            <a:ext cx="8229600" cy="886832"/>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697833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smtClean="0"/>
              <a:t>Click to add copy</a:t>
            </a:r>
            <a:endParaRPr lang="en-US" dirty="0"/>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sp>
        <p:nvSpPr>
          <p:cNvPr id="2" name="Rectangle 1"/>
          <p:cNvSpPr/>
          <p:nvPr userDrawn="1"/>
        </p:nvSpPr>
        <p:spPr>
          <a:xfrm>
            <a:off x="927100" y="4827588"/>
            <a:ext cx="8216900"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smtClean="0">
                <a:solidFill>
                  <a:schemeClr val="bg1"/>
                </a:solidFill>
                <a:latin typeface="+mj-lt"/>
              </a:rPr>
              <a:t>Together we make breakthroughs</a:t>
            </a:r>
            <a:r>
              <a:rPr lang="en-US" sz="2000" b="1" baseline="0" dirty="0" smtClean="0">
                <a:solidFill>
                  <a:schemeClr val="bg1"/>
                </a:solidFill>
                <a:latin typeface="+mj-lt"/>
              </a:rPr>
              <a:t> possible.</a:t>
            </a:r>
            <a:endParaRPr lang="en-US" sz="2000" b="1" dirty="0">
              <a:solidFill>
                <a:schemeClr val="bg1"/>
              </a:solidFill>
              <a:latin typeface="+mj-lt"/>
            </a:endParaRPr>
          </a:p>
        </p:txBody>
      </p:sp>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1" r:id="rId10"/>
    <p:sldLayoutId id="2147483662" r:id="rId11"/>
    <p:sldLayoutId id="2147483663"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3.jpg"/><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jpg"/><Relationship Id="rId5" Type="http://schemas.openxmlformats.org/officeDocument/2006/relationships/image" Target="../media/image10.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 y="1962170"/>
            <a:ext cx="4919552" cy="569387"/>
          </a:xfrm>
        </p:spPr>
        <p:txBody>
          <a:bodyPr/>
          <a:lstStyle/>
          <a:p>
            <a:pPr lvl="0">
              <a:defRPr/>
            </a:pPr>
            <a:r>
              <a:rPr lang="en-US" dirty="0" smtClean="0">
                <a:cs typeface="Arial" charset="0"/>
              </a:rPr>
              <a:t>47th Colorado ILL Conference  • 29 April 2016</a:t>
            </a:r>
            <a:endParaRPr lang="en-US" dirty="0">
              <a:cs typeface="Arial" charset="0"/>
            </a:endParaRPr>
          </a:p>
        </p:txBody>
      </p:sp>
      <p:sp>
        <p:nvSpPr>
          <p:cNvPr id="3" name="Text Placeholder 2"/>
          <p:cNvSpPr>
            <a:spLocks noGrp="1"/>
          </p:cNvSpPr>
          <p:nvPr>
            <p:ph type="body" sz="quarter" idx="16"/>
          </p:nvPr>
        </p:nvSpPr>
        <p:spPr/>
        <p:txBody>
          <a:bodyPr>
            <a:normAutofit fontScale="55000" lnSpcReduction="20000"/>
          </a:bodyPr>
          <a:lstStyle/>
          <a:p>
            <a:r>
              <a:rPr lang="en-US" sz="6700" dirty="0" smtClean="0"/>
              <a:t>The OCLC ILL Cost Calculator</a:t>
            </a:r>
          </a:p>
        </p:txBody>
      </p:sp>
      <p:sp>
        <p:nvSpPr>
          <p:cNvPr id="4" name="Text Placeholder 3"/>
          <p:cNvSpPr>
            <a:spLocks noGrp="1"/>
          </p:cNvSpPr>
          <p:nvPr>
            <p:ph type="body" sz="quarter" idx="17"/>
          </p:nvPr>
        </p:nvSpPr>
        <p:spPr>
          <a:xfrm>
            <a:off x="728694" y="4014387"/>
            <a:ext cx="1873270" cy="400110"/>
          </a:xfrm>
        </p:spPr>
        <p:txBody>
          <a:bodyPr/>
          <a:lstStyle/>
          <a:p>
            <a:r>
              <a:rPr lang="en-US" dirty="0" smtClean="0"/>
              <a:t>Dennis Massie</a:t>
            </a:r>
            <a:endParaRPr lang="en-US" dirty="0"/>
          </a:p>
        </p:txBody>
      </p:sp>
      <p:sp>
        <p:nvSpPr>
          <p:cNvPr id="5" name="Text Placeholder 4"/>
          <p:cNvSpPr>
            <a:spLocks noGrp="1"/>
          </p:cNvSpPr>
          <p:nvPr>
            <p:ph type="body" sz="quarter" idx="18"/>
          </p:nvPr>
        </p:nvSpPr>
        <p:spPr>
          <a:xfrm>
            <a:off x="728694" y="4415447"/>
            <a:ext cx="3340082" cy="307777"/>
          </a:xfrm>
        </p:spPr>
        <p:txBody>
          <a:bodyPr/>
          <a:lstStyle/>
          <a:p>
            <a:r>
              <a:rPr lang="en-US" dirty="0" smtClean="0"/>
              <a:t>Program Officer, OCLC Research</a:t>
            </a:r>
            <a:endParaRPr lang="en-US" dirty="0"/>
          </a:p>
        </p:txBody>
      </p:sp>
      <p:pic>
        <p:nvPicPr>
          <p:cNvPr id="7" name="Picture 6"/>
          <p:cNvPicPr/>
          <p:nvPr/>
        </p:nvPicPr>
        <p:blipFill rotWithShape="1">
          <a:blip r:embed="rId3"/>
          <a:srcRect l="24872" t="24159" r="26282" b="46668"/>
          <a:stretch/>
        </p:blipFill>
        <p:spPr bwMode="auto">
          <a:xfrm>
            <a:off x="4497545" y="4415447"/>
            <a:ext cx="4036695" cy="1356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296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749669"/>
            <a:ext cx="8181975" cy="3861421"/>
          </a:xfrm>
        </p:spPr>
        <p:txBody>
          <a:bodyPr/>
          <a:lstStyle/>
          <a:p>
            <a:pPr lvl="0">
              <a:spcBef>
                <a:spcPts val="640"/>
              </a:spcBef>
              <a:buClr>
                <a:schemeClr val="dk2"/>
              </a:buClr>
              <a:buSzPct val="100000"/>
            </a:pPr>
            <a:r>
              <a:rPr lang="en-US" sz="2000" dirty="0" smtClean="0">
                <a:solidFill>
                  <a:schemeClr val="dk2"/>
                </a:solidFill>
                <a:latin typeface="Calibri"/>
                <a:ea typeface="Calibri"/>
                <a:cs typeface="Calibri"/>
                <a:sym typeface="Calibri"/>
              </a:rPr>
              <a:t>Megan </a:t>
            </a:r>
            <a:r>
              <a:rPr lang="en-US" sz="2000" dirty="0">
                <a:solidFill>
                  <a:schemeClr val="dk2"/>
                </a:solidFill>
                <a:latin typeface="Calibri"/>
                <a:ea typeface="Calibri"/>
                <a:cs typeface="Calibri"/>
                <a:sym typeface="Calibri"/>
              </a:rPr>
              <a:t>Gaffney, University of Delaware</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Justin Hill, </a:t>
            </a:r>
            <a:r>
              <a:rPr lang="en-US" sz="2000" dirty="0">
                <a:solidFill>
                  <a:schemeClr val="dk2"/>
                </a:solidFill>
                <a:latin typeface="Calibri"/>
                <a:ea typeface="Calibri"/>
                <a:cs typeface="Calibri"/>
                <a:sym typeface="Calibri"/>
              </a:rPr>
              <a:t>Temple University</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Margarita </a:t>
            </a:r>
            <a:r>
              <a:rPr lang="en-US" sz="2000" dirty="0">
                <a:solidFill>
                  <a:schemeClr val="dk2"/>
                </a:solidFill>
                <a:latin typeface="Calibri"/>
                <a:ea typeface="Calibri"/>
                <a:cs typeface="Calibri"/>
                <a:sym typeface="Calibri"/>
              </a:rPr>
              <a:t>Moreno, National Library of </a:t>
            </a:r>
            <a:r>
              <a:rPr lang="en-US" sz="2000" dirty="0" smtClean="0">
                <a:solidFill>
                  <a:schemeClr val="dk2"/>
                </a:solidFill>
                <a:latin typeface="Calibri"/>
                <a:ea typeface="Calibri"/>
                <a:cs typeface="Calibri"/>
                <a:sym typeface="Calibri"/>
              </a:rPr>
              <a:t>Australia</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Lars Leon, University of Kansas</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Brian Miller, The Ohio State University</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David Larsen, University of Chicago</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Jenny Lee, University of California, Los Angeles</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Ronald Figueroa, Syracuse University</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Matthew Sheehy, Brandeis University</a:t>
            </a:r>
          </a:p>
          <a:p>
            <a:pPr lvl="0">
              <a:spcBef>
                <a:spcPts val="640"/>
              </a:spcBef>
              <a:buClr>
                <a:schemeClr val="dk2"/>
              </a:buClr>
              <a:buSzPct val="100000"/>
            </a:pPr>
            <a:r>
              <a:rPr lang="en-US" sz="2000" dirty="0" smtClean="0">
                <a:solidFill>
                  <a:schemeClr val="dk2"/>
                </a:solidFill>
                <a:latin typeface="Calibri"/>
                <a:ea typeface="Calibri"/>
                <a:cs typeface="Calibri"/>
                <a:sym typeface="Calibri"/>
              </a:rPr>
              <a:t>Don Pawl, University of Colorado at Colorado Springs</a:t>
            </a:r>
          </a:p>
          <a:p>
            <a:pPr marL="0" indent="0">
              <a:buNone/>
            </a:pPr>
            <a:endParaRPr lang="en-US" dirty="0"/>
          </a:p>
        </p:txBody>
      </p:sp>
      <p:sp>
        <p:nvSpPr>
          <p:cNvPr id="3" name="Text Placeholder 2"/>
          <p:cNvSpPr>
            <a:spLocks noGrp="1"/>
          </p:cNvSpPr>
          <p:nvPr>
            <p:ph type="body" sz="quarter" idx="13"/>
          </p:nvPr>
        </p:nvSpPr>
        <p:spPr>
          <a:xfrm>
            <a:off x="477838" y="545123"/>
            <a:ext cx="8605777" cy="791308"/>
          </a:xfrm>
        </p:spPr>
        <p:txBody>
          <a:bodyPr/>
          <a:lstStyle/>
          <a:p>
            <a:r>
              <a:rPr lang="en-US" sz="4400" b="0" dirty="0" smtClean="0">
                <a:solidFill>
                  <a:schemeClr val="dk2"/>
                </a:solidFill>
                <a:latin typeface="Calibri"/>
                <a:ea typeface="Calibri"/>
                <a:cs typeface="Calibri"/>
                <a:sym typeface="Calibri"/>
              </a:rPr>
              <a:t>Beta Testers – October 2015-present</a:t>
            </a:r>
            <a:endParaRPr lang="en-US" sz="4400" dirty="0"/>
          </a:p>
        </p:txBody>
      </p:sp>
    </p:spTree>
    <p:extLst>
      <p:ext uri="{BB962C8B-B14F-4D97-AF65-F5344CB8AC3E}">
        <p14:creationId xmlns:p14="http://schemas.microsoft.com/office/powerpoint/2010/main" val="105351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 (songs of innocence) </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742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2"/>
          <p:cNvSpPr txBox="1">
            <a:spLocks/>
          </p:cNvSpPr>
          <p:nvPr/>
        </p:nvSpPr>
        <p:spPr>
          <a:xfrm>
            <a:off x="344032" y="545123"/>
            <a:ext cx="8342768" cy="1169377"/>
          </a:xfrm>
          <a:prstGeom prst="rect">
            <a:avLst/>
          </a:prstGeom>
          <a:noFill/>
          <a:ln>
            <a:noFill/>
          </a:ln>
        </p:spPr>
        <p:txBody>
          <a:bodyPr lIns="91425" tIns="45700" rIns="91425" bIns="4570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2"/>
              </a:buClr>
              <a:buSzPct val="25000"/>
              <a:buFont typeface="Calibri"/>
              <a:buNone/>
            </a:pPr>
            <a:r>
              <a:rPr lang="en-US" dirty="0" smtClean="0">
                <a:solidFill>
                  <a:schemeClr val="dk2"/>
                </a:solidFill>
                <a:latin typeface="Calibri"/>
                <a:ea typeface="Calibri"/>
                <a:cs typeface="Calibri"/>
                <a:sym typeface="Calibri"/>
              </a:rPr>
              <a:t>Our aspirations for the calculator</a:t>
            </a:r>
            <a:endParaRPr lang="en-US" dirty="0">
              <a:solidFill>
                <a:schemeClr val="dk2"/>
              </a:solidFill>
              <a:latin typeface="Calibri"/>
              <a:ea typeface="Calibri"/>
              <a:cs typeface="Calibri"/>
              <a:sym typeface="Calibri"/>
            </a:endParaRPr>
          </a:p>
        </p:txBody>
      </p:sp>
      <p:sp>
        <p:nvSpPr>
          <p:cNvPr id="3" name="Shape 93"/>
          <p:cNvSpPr txBox="1">
            <a:spLocks/>
          </p:cNvSpPr>
          <p:nvPr/>
        </p:nvSpPr>
        <p:spPr>
          <a:xfrm>
            <a:off x="457200" y="2444262"/>
            <a:ext cx="8229600" cy="3681899"/>
          </a:xfrm>
          <a:prstGeom prst="rect">
            <a:avLst/>
          </a:prstGeom>
          <a:noFill/>
          <a:ln>
            <a:noFill/>
          </a:ln>
        </p:spPr>
        <p:txBody>
          <a:bodyPr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chemeClr val="dk2"/>
              </a:buClr>
              <a:buSzPct val="100000"/>
            </a:pPr>
            <a:r>
              <a:rPr lang="en-US" dirty="0" smtClean="0">
                <a:solidFill>
                  <a:schemeClr val="dk2"/>
                </a:solidFill>
                <a:latin typeface="Calibri"/>
                <a:ea typeface="Calibri"/>
                <a:cs typeface="Calibri"/>
                <a:sym typeface="Calibri"/>
              </a:rPr>
              <a:t>Provide </a:t>
            </a:r>
            <a:r>
              <a:rPr lang="en-US" dirty="0" smtClean="0">
                <a:solidFill>
                  <a:srgbClr val="1F497D"/>
                </a:solidFill>
                <a:latin typeface="Calibri"/>
                <a:ea typeface="Calibri"/>
                <a:cs typeface="Calibri"/>
                <a:sym typeface="Calibri"/>
              </a:rPr>
              <a:t>fresh</a:t>
            </a:r>
            <a:r>
              <a:rPr lang="en-US" dirty="0" smtClean="0">
                <a:solidFill>
                  <a:schemeClr val="dk2"/>
                </a:solidFill>
                <a:latin typeface="Calibri"/>
                <a:ea typeface="Calibri"/>
                <a:cs typeface="Calibri"/>
                <a:sym typeface="Calibri"/>
              </a:rPr>
              <a:t> data about current models</a:t>
            </a:r>
          </a:p>
          <a:p>
            <a:pPr>
              <a:spcBef>
                <a:spcPts val="640"/>
              </a:spcBef>
              <a:buClr>
                <a:schemeClr val="dk2"/>
              </a:buClr>
              <a:buSzPct val="100000"/>
            </a:pPr>
            <a:r>
              <a:rPr lang="en-US" dirty="0" smtClean="0">
                <a:solidFill>
                  <a:schemeClr val="dk2"/>
                </a:solidFill>
                <a:latin typeface="Calibri"/>
                <a:ea typeface="Calibri"/>
                <a:cs typeface="Calibri"/>
                <a:sym typeface="Calibri"/>
              </a:rPr>
              <a:t>Help establish best practices </a:t>
            </a:r>
          </a:p>
          <a:p>
            <a:pPr>
              <a:spcBef>
                <a:spcPts val="640"/>
              </a:spcBef>
              <a:buClr>
                <a:schemeClr val="dk2"/>
              </a:buClr>
              <a:buSzPct val="100000"/>
            </a:pPr>
            <a:r>
              <a:rPr lang="en-US" dirty="0" smtClean="0">
                <a:solidFill>
                  <a:schemeClr val="dk2"/>
                </a:solidFill>
                <a:latin typeface="Calibri"/>
                <a:ea typeface="Calibri"/>
                <a:cs typeface="Calibri"/>
                <a:sym typeface="Calibri"/>
              </a:rPr>
              <a:t>Facilitate comparison to anonymized peers</a:t>
            </a:r>
          </a:p>
          <a:p>
            <a:pPr>
              <a:spcBef>
                <a:spcPts val="640"/>
              </a:spcBef>
              <a:buClr>
                <a:schemeClr val="dk2"/>
              </a:buClr>
              <a:buSzPct val="100000"/>
            </a:pPr>
            <a:r>
              <a:rPr lang="en-US" dirty="0" smtClean="0">
                <a:solidFill>
                  <a:schemeClr val="dk2"/>
                </a:solidFill>
                <a:latin typeface="Calibri"/>
                <a:ea typeface="Calibri"/>
                <a:cs typeface="Calibri"/>
                <a:sym typeface="Calibri"/>
              </a:rPr>
              <a:t>Support evidence-based decision-making</a:t>
            </a:r>
            <a:endParaRPr lang="en-US"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7812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33"/>
          <p:cNvSpPr txBox="1">
            <a:spLocks/>
          </p:cNvSpPr>
          <p:nvPr/>
        </p:nvSpPr>
        <p:spPr>
          <a:xfrm>
            <a:off x="316871" y="70338"/>
            <a:ext cx="8950448" cy="1213339"/>
          </a:xfrm>
          <a:prstGeom prst="rect">
            <a:avLst/>
          </a:prstGeom>
          <a:noFill/>
          <a:ln>
            <a:noFill/>
          </a:ln>
        </p:spPr>
        <p:txBody>
          <a:bodyPr lIns="91425" tIns="45700" rIns="91425" bIns="4570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2"/>
              </a:buClr>
              <a:buSzPct val="25000"/>
              <a:buFont typeface="Calibri"/>
              <a:buNone/>
            </a:pPr>
            <a:r>
              <a:rPr lang="en-US" dirty="0" smtClean="0">
                <a:solidFill>
                  <a:schemeClr val="dk2"/>
                </a:solidFill>
                <a:latin typeface="Calibri"/>
                <a:ea typeface="Calibri"/>
                <a:cs typeface="Calibri"/>
                <a:sym typeface="Calibri"/>
              </a:rPr>
              <a:t>Use Cases</a:t>
            </a:r>
            <a:endParaRPr lang="en-US" dirty="0">
              <a:solidFill>
                <a:schemeClr val="dk2"/>
              </a:solidFill>
              <a:latin typeface="Calibri"/>
              <a:ea typeface="Calibri"/>
              <a:cs typeface="Calibri"/>
              <a:sym typeface="Calibri"/>
            </a:endParaRPr>
          </a:p>
        </p:txBody>
      </p:sp>
      <p:sp>
        <p:nvSpPr>
          <p:cNvPr id="3" name="Shape 232"/>
          <p:cNvSpPr txBox="1">
            <a:spLocks/>
          </p:cNvSpPr>
          <p:nvPr/>
        </p:nvSpPr>
        <p:spPr>
          <a:xfrm>
            <a:off x="457200" y="1433146"/>
            <a:ext cx="8229600" cy="4508377"/>
          </a:xfrm>
          <a:prstGeom prst="rect">
            <a:avLst/>
          </a:prstGeom>
          <a:noFill/>
          <a:ln>
            <a:noFill/>
          </a:ln>
        </p:spPr>
        <p:txBody>
          <a:bodyPr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chemeClr val="dk2"/>
              </a:buClr>
              <a:buSzPct val="100000"/>
            </a:pPr>
            <a:r>
              <a:rPr lang="en-US" dirty="0" smtClean="0">
                <a:solidFill>
                  <a:schemeClr val="dk2"/>
                </a:solidFill>
                <a:latin typeface="Calibri"/>
                <a:ea typeface="Calibri"/>
                <a:cs typeface="Calibri"/>
                <a:sym typeface="Calibri"/>
              </a:rPr>
              <a:t>Users want to </a:t>
            </a:r>
            <a:r>
              <a:rPr lang="en-US" b="1" i="1" dirty="0" smtClean="0">
                <a:solidFill>
                  <a:srgbClr val="0070C0"/>
                </a:solidFill>
                <a:latin typeface="Calibri"/>
                <a:ea typeface="Calibri"/>
                <a:cs typeface="Calibri"/>
                <a:sym typeface="Calibri"/>
              </a:rPr>
              <a:t>know</a:t>
            </a:r>
            <a:r>
              <a:rPr lang="en-US" dirty="0" smtClean="0">
                <a:solidFill>
                  <a:schemeClr val="dk2"/>
                </a:solidFill>
                <a:latin typeface="Calibri"/>
                <a:ea typeface="Calibri"/>
                <a:cs typeface="Calibri"/>
                <a:sym typeface="Calibri"/>
              </a:rPr>
              <a:t>:</a:t>
            </a:r>
          </a:p>
          <a:p>
            <a:pPr lvl="1">
              <a:spcBef>
                <a:spcPts val="560"/>
              </a:spcBef>
              <a:buClr>
                <a:schemeClr val="dk2"/>
              </a:buClr>
              <a:buSzPct val="100000"/>
            </a:pPr>
            <a:r>
              <a:rPr lang="en-US" dirty="0" smtClean="0">
                <a:solidFill>
                  <a:schemeClr val="dk2"/>
                </a:solidFill>
                <a:latin typeface="Calibri"/>
                <a:ea typeface="Calibri"/>
                <a:cs typeface="Calibri"/>
                <a:sym typeface="Calibri"/>
              </a:rPr>
              <a:t>Their resource sharing unit costs</a:t>
            </a:r>
          </a:p>
          <a:p>
            <a:pPr lvl="1">
              <a:spcBef>
                <a:spcPts val="560"/>
              </a:spcBef>
              <a:buClr>
                <a:schemeClr val="dk2"/>
              </a:buClr>
              <a:buSzPct val="100000"/>
            </a:pPr>
            <a:r>
              <a:rPr lang="en-US" dirty="0" smtClean="0">
                <a:solidFill>
                  <a:schemeClr val="dk2"/>
                </a:solidFill>
                <a:latin typeface="Calibri"/>
                <a:ea typeface="Calibri"/>
                <a:cs typeface="Calibri"/>
                <a:sym typeface="Calibri"/>
              </a:rPr>
              <a:t>How those costs evolve over time</a:t>
            </a:r>
          </a:p>
          <a:p>
            <a:pPr lvl="1">
              <a:spcBef>
                <a:spcPts val="560"/>
              </a:spcBef>
              <a:buClr>
                <a:schemeClr val="dk2"/>
              </a:buClr>
              <a:buSzPct val="100000"/>
            </a:pPr>
            <a:r>
              <a:rPr lang="en-US" dirty="0" smtClean="0">
                <a:solidFill>
                  <a:schemeClr val="dk2"/>
                </a:solidFill>
                <a:latin typeface="Calibri"/>
                <a:ea typeface="Calibri"/>
                <a:cs typeface="Calibri"/>
                <a:sym typeface="Calibri"/>
              </a:rPr>
              <a:t>How their costs compare with peers</a:t>
            </a:r>
          </a:p>
          <a:p>
            <a:pPr>
              <a:spcBef>
                <a:spcPts val="640"/>
              </a:spcBef>
              <a:buClr>
                <a:schemeClr val="dk2"/>
              </a:buClr>
              <a:buSzPct val="100000"/>
            </a:pPr>
            <a:r>
              <a:rPr lang="en-US" dirty="0" smtClean="0">
                <a:solidFill>
                  <a:schemeClr val="dk2"/>
                </a:solidFill>
                <a:latin typeface="Calibri"/>
                <a:ea typeface="Calibri"/>
                <a:cs typeface="Calibri"/>
                <a:sym typeface="Calibri"/>
              </a:rPr>
              <a:t>Users would like to </a:t>
            </a:r>
            <a:r>
              <a:rPr lang="en-US" b="1" i="1" dirty="0" smtClean="0">
                <a:solidFill>
                  <a:srgbClr val="0070C0"/>
                </a:solidFill>
                <a:latin typeface="Calibri"/>
                <a:ea typeface="Calibri"/>
                <a:cs typeface="Calibri"/>
                <a:sym typeface="Calibri"/>
              </a:rPr>
              <a:t>project</a:t>
            </a:r>
            <a:r>
              <a:rPr lang="en-US" dirty="0" smtClean="0">
                <a:solidFill>
                  <a:schemeClr val="dk2"/>
                </a:solidFill>
                <a:latin typeface="Calibri"/>
                <a:ea typeface="Calibri"/>
                <a:cs typeface="Calibri"/>
                <a:sym typeface="Calibri"/>
              </a:rPr>
              <a:t>:</a:t>
            </a:r>
          </a:p>
          <a:p>
            <a:pPr lvl="1">
              <a:spcBef>
                <a:spcPts val="560"/>
              </a:spcBef>
              <a:buClr>
                <a:schemeClr val="dk2"/>
              </a:buClr>
              <a:buSzPct val="100000"/>
            </a:pPr>
            <a:r>
              <a:rPr lang="en-US" dirty="0" smtClean="0">
                <a:solidFill>
                  <a:schemeClr val="dk2"/>
                </a:solidFill>
                <a:latin typeface="Calibri"/>
                <a:ea typeface="Calibri"/>
                <a:cs typeface="Calibri"/>
                <a:sym typeface="Calibri"/>
              </a:rPr>
              <a:t>The financial impact of joining a consortium</a:t>
            </a:r>
          </a:p>
          <a:p>
            <a:pPr lvl="1">
              <a:spcBef>
                <a:spcPts val="560"/>
              </a:spcBef>
              <a:buClr>
                <a:schemeClr val="dk2"/>
              </a:buClr>
              <a:buSzPct val="100000"/>
            </a:pPr>
            <a:r>
              <a:rPr lang="en-US" dirty="0" smtClean="0">
                <a:solidFill>
                  <a:schemeClr val="dk2"/>
                </a:solidFill>
                <a:latin typeface="Calibri"/>
                <a:ea typeface="Calibri"/>
                <a:cs typeface="Calibri"/>
                <a:sym typeface="Calibri"/>
              </a:rPr>
              <a:t>Of buying a certain piece of equipment</a:t>
            </a:r>
          </a:p>
          <a:p>
            <a:pPr lvl="1">
              <a:spcBef>
                <a:spcPts val="560"/>
              </a:spcBef>
              <a:buClr>
                <a:schemeClr val="dk2"/>
              </a:buClr>
              <a:buSzPct val="100000"/>
            </a:pPr>
            <a:r>
              <a:rPr lang="en-US" dirty="0" smtClean="0">
                <a:solidFill>
                  <a:schemeClr val="dk2"/>
                </a:solidFill>
                <a:latin typeface="Calibri"/>
                <a:ea typeface="Calibri"/>
                <a:cs typeface="Calibri"/>
                <a:sym typeface="Calibri"/>
              </a:rPr>
              <a:t>Of implementing a new service</a:t>
            </a:r>
          </a:p>
          <a:p>
            <a:pPr indent="-139700">
              <a:spcBef>
                <a:spcPts val="640"/>
              </a:spcBef>
              <a:buClr>
                <a:schemeClr val="dk2"/>
              </a:buClr>
              <a:buFont typeface="Arial"/>
              <a:buNone/>
            </a:pPr>
            <a:endParaRPr lang="en-US" dirty="0" smtClean="0">
              <a:solidFill>
                <a:schemeClr val="dk2"/>
              </a:solidFill>
              <a:latin typeface="Calibri"/>
              <a:ea typeface="Calibri"/>
              <a:cs typeface="Calibri"/>
              <a:sym typeface="Calibri"/>
            </a:endParaRPr>
          </a:p>
          <a:p>
            <a:pPr lvl="1" indent="-107950">
              <a:spcBef>
                <a:spcPts val="560"/>
              </a:spcBef>
              <a:buClr>
                <a:schemeClr val="dk2"/>
              </a:buClr>
              <a:buFont typeface="Arial"/>
              <a:buNone/>
            </a:pPr>
            <a:endParaRPr lang="en-US"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250630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8" name="Picture 7"/>
          <p:cNvPicPr/>
          <p:nvPr/>
        </p:nvPicPr>
        <p:blipFill rotWithShape="1">
          <a:blip r:embed="rId3"/>
          <a:srcRect l="33076" t="17322" r="24359" b="9364"/>
          <a:stretch/>
        </p:blipFill>
        <p:spPr bwMode="auto">
          <a:xfrm>
            <a:off x="1759789" y="129395"/>
            <a:ext cx="6573327" cy="6728605"/>
          </a:xfrm>
          <a:prstGeom prst="rect">
            <a:avLst/>
          </a:prstGeom>
          <a:ln>
            <a:noFill/>
          </a:ln>
          <a:extLst>
            <a:ext uri="{53640926-AAD7-44D8-BBD7-CCE9431645EC}">
              <a14:shadowObscured xmlns:a14="http://schemas.microsoft.com/office/drawing/2010/main"/>
            </a:ext>
          </a:extLst>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7" name="TextBox 6"/>
          <p:cNvSpPr txBox="1"/>
          <p:nvPr/>
        </p:nvSpPr>
        <p:spPr>
          <a:xfrm>
            <a:off x="2958860" y="2695043"/>
            <a:ext cx="1122383" cy="369332"/>
          </a:xfrm>
          <a:prstGeom prst="rect">
            <a:avLst/>
          </a:prstGeom>
          <a:noFill/>
        </p:spPr>
        <p:txBody>
          <a:bodyPr wrap="square" rtlCol="0">
            <a:spAutoFit/>
          </a:bodyPr>
          <a:lstStyle/>
          <a:p>
            <a:r>
              <a:rPr lang="en-US" dirty="0" smtClean="0">
                <a:solidFill>
                  <a:schemeClr val="bg1"/>
                </a:solidFill>
              </a:rPr>
              <a:t>Peers</a:t>
            </a:r>
            <a:endParaRPr lang="en-US" dirty="0">
              <a:solidFill>
                <a:schemeClr val="bg1"/>
              </a:solidFill>
            </a:endParaRPr>
          </a:p>
        </p:txBody>
      </p:sp>
      <p:sp>
        <p:nvSpPr>
          <p:cNvPr id="9" name="TextBox 8"/>
          <p:cNvSpPr txBox="1"/>
          <p:nvPr/>
        </p:nvSpPr>
        <p:spPr>
          <a:xfrm>
            <a:off x="2860646" y="3137483"/>
            <a:ext cx="1661019" cy="307777"/>
          </a:xfrm>
          <a:prstGeom prst="rect">
            <a:avLst/>
          </a:prstGeom>
          <a:noFill/>
        </p:spPr>
        <p:txBody>
          <a:bodyPr wrap="square" rtlCol="0">
            <a:spAutoFit/>
          </a:bodyPr>
          <a:lstStyle/>
          <a:p>
            <a:r>
              <a:rPr lang="en-US" dirty="0" smtClean="0">
                <a:solidFill>
                  <a:schemeClr val="bg1"/>
                </a:solidFill>
              </a:rPr>
              <a:t>My region</a:t>
            </a:r>
            <a:endParaRPr lang="en-US" dirty="0">
              <a:solidFill>
                <a:schemeClr val="bg1"/>
              </a:solidFill>
            </a:endParaRPr>
          </a:p>
        </p:txBody>
      </p:sp>
      <p:sp>
        <p:nvSpPr>
          <p:cNvPr id="11" name="TextBox 10"/>
          <p:cNvSpPr txBox="1"/>
          <p:nvPr/>
        </p:nvSpPr>
        <p:spPr>
          <a:xfrm>
            <a:off x="2827421" y="4088056"/>
            <a:ext cx="1412182" cy="338554"/>
          </a:xfrm>
          <a:prstGeom prst="rect">
            <a:avLst/>
          </a:prstGeom>
          <a:noFill/>
        </p:spPr>
        <p:txBody>
          <a:bodyPr wrap="square" rtlCol="0">
            <a:spAutoFit/>
          </a:bodyPr>
          <a:lstStyle/>
          <a:p>
            <a:r>
              <a:rPr lang="en-US" sz="1600" dirty="0" smtClean="0">
                <a:solidFill>
                  <a:schemeClr val="bg1"/>
                </a:solidFill>
              </a:rPr>
              <a:t>Equipment</a:t>
            </a:r>
            <a:endParaRPr lang="en-US" sz="1600" dirty="0">
              <a:solidFill>
                <a:schemeClr val="bg1"/>
              </a:solidFill>
            </a:endParaRPr>
          </a:p>
        </p:txBody>
      </p:sp>
      <p:sp>
        <p:nvSpPr>
          <p:cNvPr id="13" name="TextBox 12"/>
          <p:cNvSpPr txBox="1"/>
          <p:nvPr/>
        </p:nvSpPr>
        <p:spPr>
          <a:xfrm>
            <a:off x="2860647" y="4929747"/>
            <a:ext cx="1378956" cy="369332"/>
          </a:xfrm>
          <a:prstGeom prst="rect">
            <a:avLst/>
          </a:prstGeom>
          <a:noFill/>
        </p:spPr>
        <p:txBody>
          <a:bodyPr wrap="square" rtlCol="0">
            <a:spAutoFit/>
          </a:bodyPr>
          <a:lstStyle/>
          <a:p>
            <a:r>
              <a:rPr lang="en-US" dirty="0" smtClean="0">
                <a:solidFill>
                  <a:schemeClr val="bg1"/>
                </a:solidFill>
              </a:rPr>
              <a:t>Networks</a:t>
            </a:r>
            <a:endParaRPr lang="en-US" dirty="0">
              <a:solidFill>
                <a:schemeClr val="bg1"/>
              </a:solidFill>
            </a:endParaRPr>
          </a:p>
        </p:txBody>
      </p:sp>
      <p:sp>
        <p:nvSpPr>
          <p:cNvPr id="14" name="TextBox 13"/>
          <p:cNvSpPr txBox="1"/>
          <p:nvPr/>
        </p:nvSpPr>
        <p:spPr>
          <a:xfrm>
            <a:off x="2827421" y="5436066"/>
            <a:ext cx="1714185" cy="369332"/>
          </a:xfrm>
          <a:prstGeom prst="rect">
            <a:avLst/>
          </a:prstGeom>
          <a:noFill/>
        </p:spPr>
        <p:txBody>
          <a:bodyPr wrap="square" rtlCol="0">
            <a:spAutoFit/>
          </a:bodyPr>
          <a:lstStyle/>
          <a:p>
            <a:r>
              <a:rPr lang="en-US" sz="1200" dirty="0" smtClean="0">
                <a:solidFill>
                  <a:schemeClr val="bg1"/>
                </a:solidFill>
              </a:rPr>
              <a:t>Request</a:t>
            </a:r>
            <a:r>
              <a:rPr lang="en-US" dirty="0" smtClean="0">
                <a:solidFill>
                  <a:schemeClr val="bg1"/>
                </a:solidFill>
              </a:rPr>
              <a:t> </a:t>
            </a:r>
            <a:r>
              <a:rPr lang="en-US" sz="1200" dirty="0" smtClean="0">
                <a:solidFill>
                  <a:schemeClr val="bg1"/>
                </a:solidFill>
              </a:rPr>
              <a:t>method</a:t>
            </a:r>
            <a:endParaRPr lang="en-US" sz="1200" dirty="0">
              <a:solidFill>
                <a:schemeClr val="bg1"/>
              </a:solidFill>
            </a:endParaRPr>
          </a:p>
        </p:txBody>
      </p:sp>
      <p:sp>
        <p:nvSpPr>
          <p:cNvPr id="18" name="TextBox 17"/>
          <p:cNvSpPr txBox="1"/>
          <p:nvPr/>
        </p:nvSpPr>
        <p:spPr>
          <a:xfrm>
            <a:off x="2860646" y="1954635"/>
            <a:ext cx="184731" cy="307777"/>
          </a:xfrm>
          <a:prstGeom prst="rect">
            <a:avLst/>
          </a:prstGeom>
          <a:noFill/>
        </p:spPr>
        <p:txBody>
          <a:bodyPr wrap="none" rtlCol="0">
            <a:spAutoFit/>
          </a:bodyPr>
          <a:lstStyle/>
          <a:p>
            <a:endParaRPr lang="en-US" dirty="0"/>
          </a:p>
        </p:txBody>
      </p:sp>
      <p:pic>
        <p:nvPicPr>
          <p:cNvPr id="21" name="Picture 20"/>
          <p:cNvPicPr/>
          <p:nvPr/>
        </p:nvPicPr>
        <p:blipFill rotWithShape="1">
          <a:blip r:embed="rId3"/>
          <a:srcRect l="30001" t="17322" r="34999" b="8832"/>
          <a:stretch/>
        </p:blipFill>
        <p:spPr bwMode="auto">
          <a:xfrm>
            <a:off x="1884670" y="112143"/>
            <a:ext cx="5551300" cy="6745857"/>
          </a:xfrm>
          <a:prstGeom prst="rect">
            <a:avLst/>
          </a:prstGeom>
          <a:ln>
            <a:noFill/>
          </a:ln>
          <a:extLst>
            <a:ext uri="{53640926-AAD7-44D8-BBD7-CCE9431645EC}">
              <a14:shadowObscured xmlns:a14="http://schemas.microsoft.com/office/drawing/2010/main"/>
            </a:ext>
          </a:extLst>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837426"/>
            <a:ext cx="8181975" cy="3773664"/>
          </a:xfrm>
        </p:spPr>
        <p:txBody>
          <a:bodyPr/>
          <a:lstStyle/>
          <a:p>
            <a:pPr lvl="0">
              <a:spcBef>
                <a:spcPts val="0"/>
              </a:spcBef>
              <a:buClr>
                <a:schemeClr val="dk2"/>
              </a:buClr>
              <a:buSzPct val="100000"/>
            </a:pPr>
            <a:r>
              <a:rPr lang="en-US" sz="3200" dirty="0">
                <a:solidFill>
                  <a:schemeClr val="dk2"/>
                </a:solidFill>
                <a:latin typeface="Calibri"/>
                <a:ea typeface="Calibri"/>
                <a:cs typeface="Calibri"/>
                <a:sym typeface="Calibri"/>
              </a:rPr>
              <a:t>Make data entry simple and easy</a:t>
            </a:r>
          </a:p>
          <a:p>
            <a:pPr lvl="0">
              <a:spcBef>
                <a:spcPts val="640"/>
              </a:spcBef>
              <a:buClr>
                <a:schemeClr val="dk2"/>
              </a:buClr>
              <a:buSzPct val="100000"/>
            </a:pPr>
            <a:r>
              <a:rPr lang="en-US" sz="3200" dirty="0">
                <a:solidFill>
                  <a:schemeClr val="dk2"/>
                </a:solidFill>
                <a:latin typeface="Calibri"/>
                <a:ea typeface="Calibri"/>
                <a:cs typeface="Calibri"/>
                <a:sym typeface="Calibri"/>
              </a:rPr>
              <a:t>Minimize collection of confidential or sensitive data</a:t>
            </a:r>
          </a:p>
          <a:p>
            <a:pPr lvl="0">
              <a:spcBef>
                <a:spcPts val="640"/>
              </a:spcBef>
              <a:buClr>
                <a:schemeClr val="dk2"/>
              </a:buClr>
              <a:buSzPct val="100000"/>
            </a:pPr>
            <a:r>
              <a:rPr lang="en-US" sz="3200" dirty="0">
                <a:solidFill>
                  <a:schemeClr val="dk2"/>
                </a:solidFill>
                <a:latin typeface="Calibri"/>
                <a:ea typeface="Calibri"/>
                <a:cs typeface="Calibri"/>
                <a:sym typeface="Calibri"/>
              </a:rPr>
              <a:t>Aggregate and anonymize data in reports</a:t>
            </a:r>
          </a:p>
          <a:p>
            <a:pPr lvl="0">
              <a:spcBef>
                <a:spcPts val="640"/>
              </a:spcBef>
              <a:buClr>
                <a:schemeClr val="dk2"/>
              </a:buClr>
              <a:buSzPct val="100000"/>
            </a:pPr>
            <a:r>
              <a:rPr lang="en-US" sz="3200" dirty="0">
                <a:solidFill>
                  <a:schemeClr val="dk2"/>
                </a:solidFill>
                <a:latin typeface="Calibri"/>
                <a:ea typeface="Calibri"/>
                <a:cs typeface="Calibri"/>
                <a:sym typeface="Calibri"/>
              </a:rPr>
              <a:t>Use existing functionality where possible</a:t>
            </a:r>
          </a:p>
          <a:p>
            <a:pPr lvl="0">
              <a:spcBef>
                <a:spcPts val="640"/>
              </a:spcBef>
              <a:buClr>
                <a:schemeClr val="dk2"/>
              </a:buClr>
              <a:buSzPct val="100000"/>
            </a:pPr>
            <a:r>
              <a:rPr lang="en-US" sz="3200" dirty="0">
                <a:solidFill>
                  <a:schemeClr val="dk2"/>
                </a:solidFill>
                <a:latin typeface="Calibri"/>
                <a:ea typeface="Calibri"/>
                <a:cs typeface="Calibri"/>
                <a:sym typeface="Calibri"/>
              </a:rPr>
              <a:t>Aim to produce actionable intelligence, not satisfy curiosity</a:t>
            </a:r>
          </a:p>
          <a:p>
            <a:pPr marL="0" indent="0">
              <a:buNone/>
            </a:pPr>
            <a:endParaRPr lang="en-US" dirty="0"/>
          </a:p>
        </p:txBody>
      </p:sp>
      <p:sp>
        <p:nvSpPr>
          <p:cNvPr id="3" name="Text Placeholder 2"/>
          <p:cNvSpPr>
            <a:spLocks noGrp="1"/>
          </p:cNvSpPr>
          <p:nvPr>
            <p:ph type="body" sz="quarter" idx="13"/>
          </p:nvPr>
        </p:nvSpPr>
        <p:spPr/>
        <p:txBody>
          <a:bodyPr/>
          <a:lstStyle/>
          <a:p>
            <a:r>
              <a:rPr lang="en-US" sz="4400" b="0" dirty="0">
                <a:solidFill>
                  <a:schemeClr val="dk2"/>
                </a:solidFill>
                <a:latin typeface="Calibri"/>
                <a:ea typeface="Calibri"/>
                <a:cs typeface="Calibri"/>
                <a:sym typeface="Calibri"/>
              </a:rPr>
              <a:t>Some guiding principles</a:t>
            </a:r>
            <a:endParaRPr lang="en-US" sz="4400" dirty="0"/>
          </a:p>
        </p:txBody>
      </p:sp>
    </p:spTree>
    <p:extLst>
      <p:ext uri="{BB962C8B-B14F-4D97-AF65-F5344CB8AC3E}">
        <p14:creationId xmlns:p14="http://schemas.microsoft.com/office/powerpoint/2010/main" val="45132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how</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51886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800" dirty="0">
                <a:solidFill>
                  <a:schemeClr val="accent2">
                    <a:lumMod val="75000"/>
                  </a:schemeClr>
                </a:solidFill>
              </a:rPr>
              <a:t>We thought that:</a:t>
            </a:r>
          </a:p>
          <a:p>
            <a:pPr lvl="1"/>
            <a:r>
              <a:rPr lang="en-US" sz="2400" dirty="0">
                <a:solidFill>
                  <a:schemeClr val="accent2">
                    <a:lumMod val="75000"/>
                  </a:schemeClr>
                </a:solidFill>
              </a:rPr>
              <a:t>all functionality would reside in the Web application (including Help)</a:t>
            </a:r>
          </a:p>
          <a:p>
            <a:pPr lvl="1"/>
            <a:r>
              <a:rPr lang="en-US" sz="2400" dirty="0">
                <a:solidFill>
                  <a:schemeClr val="accent2">
                    <a:lumMod val="75000"/>
                  </a:schemeClr>
                </a:solidFill>
              </a:rPr>
              <a:t>vocabulary would be obvious</a:t>
            </a:r>
          </a:p>
          <a:p>
            <a:pPr lvl="1"/>
            <a:r>
              <a:rPr lang="en-US" sz="2400" dirty="0">
                <a:solidFill>
                  <a:schemeClr val="accent2">
                    <a:lumMod val="75000"/>
                  </a:schemeClr>
                </a:solidFill>
              </a:rPr>
              <a:t>it would be easy to measure mediated vs. unmediated</a:t>
            </a:r>
          </a:p>
          <a:p>
            <a:pPr lvl="1"/>
            <a:r>
              <a:rPr lang="en-US" sz="2400" dirty="0">
                <a:solidFill>
                  <a:schemeClr val="accent2">
                    <a:lumMod val="75000"/>
                  </a:schemeClr>
                </a:solidFill>
              </a:rPr>
              <a:t>pull-down menu’s seeded with popular equipment choices would save time</a:t>
            </a:r>
          </a:p>
          <a:p>
            <a:pPr lvl="1"/>
            <a:r>
              <a:rPr lang="en-US" sz="2400" dirty="0">
                <a:solidFill>
                  <a:schemeClr val="accent2">
                    <a:lumMod val="75000"/>
                  </a:schemeClr>
                </a:solidFill>
              </a:rPr>
              <a:t>we would be able to pre-populate a lot of fields based on OCLC symbol</a:t>
            </a:r>
          </a:p>
          <a:p>
            <a:endParaRPr lang="en-US" dirty="0"/>
          </a:p>
        </p:txBody>
      </p:sp>
      <p:sp>
        <p:nvSpPr>
          <p:cNvPr id="3" name="Text Placeholder 2"/>
          <p:cNvSpPr>
            <a:spLocks noGrp="1"/>
          </p:cNvSpPr>
          <p:nvPr>
            <p:ph type="body" sz="quarter" idx="13"/>
          </p:nvPr>
        </p:nvSpPr>
        <p:spPr/>
        <p:txBody>
          <a:bodyPr/>
          <a:lstStyle/>
          <a:p>
            <a:r>
              <a:rPr lang="en-US" dirty="0">
                <a:solidFill>
                  <a:schemeClr val="accent2">
                    <a:lumMod val="75000"/>
                  </a:schemeClr>
                </a:solidFill>
              </a:rPr>
              <a:t>Best laid plans…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525" y="5161520"/>
            <a:ext cx="1722752" cy="899140"/>
          </a:xfrm>
          <a:prstGeom prst="rect">
            <a:avLst/>
          </a:prstGeom>
        </p:spPr>
      </p:pic>
    </p:spTree>
    <p:extLst>
      <p:ext uri="{BB962C8B-B14F-4D97-AF65-F5344CB8AC3E}">
        <p14:creationId xmlns:p14="http://schemas.microsoft.com/office/powerpoint/2010/main" val="98374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8" name="Picture 7"/>
          <p:cNvPicPr/>
          <p:nvPr/>
        </p:nvPicPr>
        <p:blipFill rotWithShape="1">
          <a:blip r:embed="rId3"/>
          <a:srcRect t="26894" r="46410" b="7236"/>
          <a:stretch/>
        </p:blipFill>
        <p:spPr bwMode="auto">
          <a:xfrm>
            <a:off x="787311" y="894815"/>
            <a:ext cx="5183925" cy="3369056"/>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4"/>
          <a:srcRect t="17180" r="55930" b="10000"/>
          <a:stretch/>
        </p:blipFill>
        <p:spPr bwMode="auto">
          <a:xfrm rot="2012711">
            <a:off x="5498954" y="1445389"/>
            <a:ext cx="2661787" cy="2524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17" name="Shape 117"/>
          <p:cNvSpPr txBox="1">
            <a:spLocks noGrp="1"/>
          </p:cNvSpPr>
          <p:nvPr>
            <p:ph type="title" idx="4294967295"/>
          </p:nvPr>
        </p:nvSpPr>
        <p:spPr>
          <a:xfrm>
            <a:off x="346574" y="14922"/>
            <a:ext cx="8883689" cy="879893"/>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Calibri"/>
              <a:buNone/>
            </a:pPr>
            <a:r>
              <a:rPr lang="en-US" sz="32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Why create one piece when four will suffice?</a:t>
            </a:r>
            <a:endParaRPr lang="en-US" sz="32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21" name="Picture 20"/>
          <p:cNvPicPr/>
          <p:nvPr/>
        </p:nvPicPr>
        <p:blipFill rotWithShape="1">
          <a:blip r:embed="rId5"/>
          <a:srcRect l="27564" t="11281" r="30609" b="5898"/>
          <a:stretch/>
        </p:blipFill>
        <p:spPr bwMode="auto">
          <a:xfrm rot="1075953">
            <a:off x="5471446" y="2693895"/>
            <a:ext cx="3051874" cy="3691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8"/>
          <p:cNvPicPr/>
          <p:nvPr/>
        </p:nvPicPr>
        <p:blipFill rotWithShape="1">
          <a:blip r:embed="rId6"/>
          <a:srcRect l="17692" t="7294" r="17436" b="19088"/>
          <a:stretch/>
        </p:blipFill>
        <p:spPr bwMode="auto">
          <a:xfrm rot="20935714">
            <a:off x="761025" y="2995945"/>
            <a:ext cx="5236495" cy="32179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
        <p:nvSpPr>
          <p:cNvPr id="2" name="TextBox 1"/>
          <p:cNvSpPr txBox="1"/>
          <p:nvPr/>
        </p:nvSpPr>
        <p:spPr>
          <a:xfrm>
            <a:off x="4658264" y="3476445"/>
            <a:ext cx="741872" cy="1569660"/>
          </a:xfrm>
          <a:prstGeom prst="rect">
            <a:avLst/>
          </a:prstGeom>
          <a:noFill/>
        </p:spPr>
        <p:txBody>
          <a:bodyPr wrap="square" rtlCol="0">
            <a:spAutoFit/>
          </a:bodyPr>
          <a:lstStyle/>
          <a:p>
            <a:r>
              <a:rPr lang="en-US" sz="9600" b="1" dirty="0" smtClean="0">
                <a:ln w="22225">
                  <a:solidFill>
                    <a:schemeClr val="accent2"/>
                  </a:solidFill>
                  <a:prstDash val="solid"/>
                </a:ln>
                <a:solidFill>
                  <a:schemeClr val="accent2">
                    <a:lumMod val="40000"/>
                    <a:lumOff val="60000"/>
                  </a:schemeClr>
                </a:solidFill>
              </a:rPr>
              <a:t>1</a:t>
            </a:r>
            <a:endParaRPr lang="en-US" sz="9600" b="1" dirty="0">
              <a:ln w="22225">
                <a:solidFill>
                  <a:schemeClr val="accent2"/>
                </a:solidFill>
                <a:prstDash val="solid"/>
              </a:ln>
              <a:solidFill>
                <a:schemeClr val="accent2">
                  <a:lumMod val="40000"/>
                  <a:lumOff val="60000"/>
                </a:schemeClr>
              </a:solidFill>
            </a:endParaRPr>
          </a:p>
        </p:txBody>
      </p:sp>
      <p:sp>
        <p:nvSpPr>
          <p:cNvPr id="3" name="TextBox 2"/>
          <p:cNvSpPr txBox="1"/>
          <p:nvPr/>
        </p:nvSpPr>
        <p:spPr>
          <a:xfrm flipH="1">
            <a:off x="7306574" y="759125"/>
            <a:ext cx="880475" cy="1446550"/>
          </a:xfrm>
          <a:prstGeom prst="rect">
            <a:avLst/>
          </a:prstGeom>
          <a:noFill/>
          <a:ln>
            <a:noFill/>
          </a:ln>
        </p:spPr>
        <p:txBody>
          <a:bodyPr wrap="square" rtlCol="0">
            <a:spAutoFit/>
          </a:bodyPr>
          <a:lstStyle/>
          <a:p>
            <a:r>
              <a:rPr lang="en-US" sz="8800" b="1" dirty="0" smtClean="0">
                <a:ln w="22225">
                  <a:solidFill>
                    <a:schemeClr val="accent2"/>
                  </a:solidFill>
                  <a:prstDash val="solid"/>
                </a:ln>
                <a:solidFill>
                  <a:schemeClr val="accent2">
                    <a:lumMod val="40000"/>
                    <a:lumOff val="60000"/>
                  </a:schemeClr>
                </a:solidFill>
              </a:rPr>
              <a:t>2</a:t>
            </a:r>
            <a:endParaRPr lang="en-US" sz="8800" b="1" dirty="0">
              <a:ln w="22225">
                <a:solidFill>
                  <a:schemeClr val="accent2"/>
                </a:solidFill>
                <a:prstDash val="solid"/>
              </a:ln>
              <a:solidFill>
                <a:schemeClr val="accent2">
                  <a:lumMod val="40000"/>
                  <a:lumOff val="60000"/>
                </a:schemeClr>
              </a:solidFill>
            </a:endParaRPr>
          </a:p>
        </p:txBody>
      </p:sp>
      <p:sp>
        <p:nvSpPr>
          <p:cNvPr id="4" name="TextBox 3"/>
          <p:cNvSpPr txBox="1"/>
          <p:nvPr/>
        </p:nvSpPr>
        <p:spPr>
          <a:xfrm>
            <a:off x="3545457" y="1137867"/>
            <a:ext cx="618846" cy="1569660"/>
          </a:xfrm>
          <a:prstGeom prst="rect">
            <a:avLst/>
          </a:prstGeom>
          <a:noFill/>
        </p:spPr>
        <p:txBody>
          <a:bodyPr wrap="square" rtlCol="0">
            <a:spAutoFit/>
          </a:bodyPr>
          <a:lstStyle/>
          <a:p>
            <a:r>
              <a:rPr lang="en-US" sz="9600" b="1" dirty="0" smtClean="0">
                <a:ln w="22225">
                  <a:solidFill>
                    <a:schemeClr val="accent2"/>
                  </a:solidFill>
                  <a:prstDash val="solid"/>
                </a:ln>
                <a:solidFill>
                  <a:schemeClr val="accent2">
                    <a:lumMod val="40000"/>
                    <a:lumOff val="60000"/>
                  </a:schemeClr>
                </a:solidFill>
              </a:rPr>
              <a:t>3</a:t>
            </a:r>
            <a:endParaRPr lang="en-US" sz="9600" b="1" dirty="0">
              <a:ln w="22225">
                <a:solidFill>
                  <a:schemeClr val="accent2"/>
                </a:solidFill>
                <a:prstDash val="solid"/>
              </a:ln>
              <a:solidFill>
                <a:schemeClr val="accent2">
                  <a:lumMod val="40000"/>
                  <a:lumOff val="60000"/>
                </a:schemeClr>
              </a:solidFill>
            </a:endParaRPr>
          </a:p>
        </p:txBody>
      </p:sp>
      <p:sp>
        <p:nvSpPr>
          <p:cNvPr id="5" name="TextBox 4"/>
          <p:cNvSpPr txBox="1"/>
          <p:nvPr/>
        </p:nvSpPr>
        <p:spPr>
          <a:xfrm>
            <a:off x="7185805" y="4917058"/>
            <a:ext cx="1001244" cy="1446550"/>
          </a:xfrm>
          <a:prstGeom prst="rect">
            <a:avLst/>
          </a:prstGeom>
          <a:noFill/>
        </p:spPr>
        <p:txBody>
          <a:bodyPr wrap="square" rtlCol="0">
            <a:spAutoFit/>
          </a:bodyPr>
          <a:lstStyle/>
          <a:p>
            <a:r>
              <a:rPr lang="en-US" sz="8800" b="1" dirty="0" smtClean="0">
                <a:ln w="22225">
                  <a:solidFill>
                    <a:schemeClr val="accent2"/>
                  </a:solidFill>
                  <a:prstDash val="solid"/>
                </a:ln>
                <a:solidFill>
                  <a:schemeClr val="accent2">
                    <a:lumMod val="40000"/>
                    <a:lumOff val="60000"/>
                  </a:schemeClr>
                </a:solidFill>
              </a:rPr>
              <a:t>4</a:t>
            </a:r>
            <a:endParaRPr lang="en-US" sz="8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25433706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WHY</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88312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solidFill>
                  <a:schemeClr val="accent2">
                    <a:lumMod val="75000"/>
                  </a:schemeClr>
                </a:solidFill>
              </a:rPr>
              <a:t>Transaction types</a:t>
            </a:r>
          </a:p>
          <a:p>
            <a:pPr lvl="1"/>
            <a:r>
              <a:rPr lang="en-US" i="1" dirty="0">
                <a:solidFill>
                  <a:schemeClr val="accent2">
                    <a:lumMod val="75000"/>
                  </a:schemeClr>
                </a:solidFill>
              </a:rPr>
              <a:t>Loans borrowed?  Non-</a:t>
            </a:r>
            <a:r>
              <a:rPr lang="en-US" i="1" dirty="0" err="1">
                <a:solidFill>
                  <a:schemeClr val="accent2">
                    <a:lumMod val="75000"/>
                  </a:schemeClr>
                </a:solidFill>
              </a:rPr>
              <a:t>returnables</a:t>
            </a:r>
            <a:r>
              <a:rPr lang="en-US" i="1" dirty="0">
                <a:solidFill>
                  <a:schemeClr val="accent2">
                    <a:lumMod val="75000"/>
                  </a:schemeClr>
                </a:solidFill>
              </a:rPr>
              <a:t> loaned?</a:t>
            </a:r>
          </a:p>
          <a:p>
            <a:r>
              <a:rPr lang="en-US" dirty="0">
                <a:solidFill>
                  <a:schemeClr val="accent2">
                    <a:lumMod val="75000"/>
                  </a:schemeClr>
                </a:solidFill>
              </a:rPr>
              <a:t>Systems</a:t>
            </a:r>
          </a:p>
          <a:p>
            <a:pPr lvl="1"/>
            <a:r>
              <a:rPr lang="en-US" i="1" dirty="0">
                <a:solidFill>
                  <a:schemeClr val="accent2">
                    <a:lumMod val="75000"/>
                  </a:schemeClr>
                </a:solidFill>
              </a:rPr>
              <a:t>Network?  Manager?  Router?  </a:t>
            </a:r>
          </a:p>
          <a:p>
            <a:r>
              <a:rPr lang="en-US" dirty="0">
                <a:solidFill>
                  <a:schemeClr val="accent2">
                    <a:lumMod val="75000"/>
                  </a:schemeClr>
                </a:solidFill>
              </a:rPr>
              <a:t>Library types</a:t>
            </a:r>
          </a:p>
          <a:p>
            <a:pPr lvl="1"/>
            <a:r>
              <a:rPr lang="en-US" i="1" dirty="0">
                <a:solidFill>
                  <a:schemeClr val="accent2">
                    <a:lumMod val="75000"/>
                  </a:schemeClr>
                </a:solidFill>
              </a:rPr>
              <a:t>Academic? Research? National? Government?</a:t>
            </a:r>
          </a:p>
          <a:p>
            <a:r>
              <a:rPr lang="en-US" dirty="0">
                <a:solidFill>
                  <a:schemeClr val="accent2">
                    <a:lumMod val="75000"/>
                  </a:schemeClr>
                </a:solidFill>
              </a:rPr>
              <a:t>Staff categories</a:t>
            </a:r>
          </a:p>
          <a:p>
            <a:pPr marL="0" indent="0">
              <a:buNone/>
            </a:pPr>
            <a:endParaRPr lang="en-US" dirty="0"/>
          </a:p>
        </p:txBody>
      </p:sp>
      <p:sp>
        <p:nvSpPr>
          <p:cNvPr id="3" name="Text Placeholder 2"/>
          <p:cNvSpPr>
            <a:spLocks noGrp="1"/>
          </p:cNvSpPr>
          <p:nvPr>
            <p:ph type="body" sz="quarter" idx="13"/>
          </p:nvPr>
        </p:nvSpPr>
        <p:spPr/>
        <p:txBody>
          <a:bodyPr/>
          <a:lstStyle/>
          <a:p>
            <a:r>
              <a:rPr lang="en-US" dirty="0">
                <a:solidFill>
                  <a:schemeClr val="accent2">
                    <a:lumMod val="75000"/>
                  </a:schemeClr>
                </a:solidFill>
              </a:rPr>
              <a:t>You say tomato, I say…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097" y="3949683"/>
            <a:ext cx="1931833" cy="1931833"/>
          </a:xfrm>
          <a:prstGeom prst="rect">
            <a:avLst/>
          </a:prstGeom>
        </p:spPr>
      </p:pic>
    </p:spTree>
    <p:extLst>
      <p:ext uri="{BB962C8B-B14F-4D97-AF65-F5344CB8AC3E}">
        <p14:creationId xmlns:p14="http://schemas.microsoft.com/office/powerpoint/2010/main" val="36143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5" name="image19.png"/>
          <p:cNvPicPr/>
          <p:nvPr/>
        </p:nvPicPr>
        <p:blipFill>
          <a:blip r:embed="rId3"/>
          <a:srcRect/>
          <a:stretch>
            <a:fillRect/>
          </a:stretch>
        </p:blipFill>
        <p:spPr>
          <a:xfrm rot="1600091">
            <a:off x="3976313" y="3847778"/>
            <a:ext cx="5676446" cy="1996255"/>
          </a:xfrm>
          <a:prstGeom prst="rect">
            <a:avLst/>
          </a:prstGeom>
          <a:ln/>
        </p:spPr>
      </p:pic>
      <p:pic>
        <p:nvPicPr>
          <p:cNvPr id="17" name="Picture 16"/>
          <p:cNvPicPr/>
          <p:nvPr/>
        </p:nvPicPr>
        <p:blipFill rotWithShape="1">
          <a:blip r:embed="rId4"/>
          <a:srcRect l="37981" t="23333" r="15224" b="57950"/>
          <a:stretch/>
        </p:blipFill>
        <p:spPr bwMode="auto">
          <a:xfrm>
            <a:off x="318498" y="1133666"/>
            <a:ext cx="5527497" cy="1726958"/>
          </a:xfrm>
          <a:prstGeom prst="rect">
            <a:avLst/>
          </a:prstGeom>
          <a:ln>
            <a:noFill/>
          </a:ln>
          <a:extLst>
            <a:ext uri="{53640926-AAD7-44D8-BBD7-CCE9431645EC}">
              <a14:shadowObscured xmlns:a14="http://schemas.microsoft.com/office/drawing/2010/main"/>
            </a:ext>
          </a:extLst>
        </p:spPr>
      </p:pic>
      <p:sp>
        <p:nvSpPr>
          <p:cNvPr id="117" name="Shape 117"/>
          <p:cNvSpPr txBox="1">
            <a:spLocks noGrp="1"/>
          </p:cNvSpPr>
          <p:nvPr>
            <p:ph type="title" idx="4294967295"/>
          </p:nvPr>
        </p:nvSpPr>
        <p:spPr>
          <a:xfrm>
            <a:off x="470516" y="271069"/>
            <a:ext cx="8229600" cy="88582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0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So…we</a:t>
            </a:r>
            <a:r>
              <a:rPr lang="en-US" sz="40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 rolled our own.</a:t>
            </a:r>
            <a:endParaRPr lang="en-US" sz="40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sp>
        <p:nvSpPr>
          <p:cNvPr id="2" name="TextBox 1"/>
          <p:cNvSpPr txBox="1"/>
          <p:nvPr/>
        </p:nvSpPr>
        <p:spPr>
          <a:xfrm>
            <a:off x="470516" y="1571161"/>
            <a:ext cx="2786392" cy="461665"/>
          </a:xfrm>
          <a:prstGeom prst="rect">
            <a:avLst/>
          </a:prstGeom>
          <a:noFill/>
        </p:spPr>
        <p:txBody>
          <a:bodyPr wrap="square" rtlCol="0">
            <a:spAutoFit/>
          </a:bodyPr>
          <a:lstStyle/>
          <a:p>
            <a:r>
              <a:rPr lang="en-US" sz="2400" i="1" u="sng" dirty="0" smtClean="0">
                <a:ln w="0"/>
                <a:solidFill>
                  <a:schemeClr val="tx1"/>
                </a:solidFill>
                <a:effectLst>
                  <a:outerShdw blurRad="38100" dist="19050" dir="2700000" algn="tl" rotWithShape="0">
                    <a:schemeClr val="dk1">
                      <a:alpha val="40000"/>
                    </a:schemeClr>
                  </a:outerShdw>
                </a:effectLst>
              </a:rPr>
              <a:t>Transaction types</a:t>
            </a:r>
            <a:endParaRPr lang="en-US" sz="2400" i="1" u="sng" dirty="0">
              <a:ln w="0"/>
              <a:solidFill>
                <a:schemeClr val="tx1"/>
              </a:solidFill>
              <a:effectLst>
                <a:outerShdw blurRad="38100" dist="19050" dir="2700000" algn="tl" rotWithShape="0">
                  <a:schemeClr val="dk1">
                    <a:alpha val="40000"/>
                  </a:schemeClr>
                </a:outerShdw>
              </a:effectLst>
            </a:endParaRPr>
          </a:p>
        </p:txBody>
      </p:sp>
      <p:pic>
        <p:nvPicPr>
          <p:cNvPr id="10" name="Picture 9"/>
          <p:cNvPicPr/>
          <p:nvPr/>
        </p:nvPicPr>
        <p:blipFill rotWithShape="1">
          <a:blip r:embed="rId5"/>
          <a:srcRect l="1656" t="55826" r="65431" b="25912"/>
          <a:stretch/>
        </p:blipFill>
        <p:spPr bwMode="auto">
          <a:xfrm>
            <a:off x="182366" y="3041150"/>
            <a:ext cx="4345969" cy="1356189"/>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6"/>
          <a:srcRect l="1501" t="55902" r="65598" b="23832"/>
          <a:stretch/>
        </p:blipFill>
        <p:spPr bwMode="auto">
          <a:xfrm>
            <a:off x="1053101" y="3998013"/>
            <a:ext cx="4058292" cy="1469205"/>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7"/>
          <a:srcRect l="1845" t="62501" r="69213" b="21708"/>
          <a:stretch/>
        </p:blipFill>
        <p:spPr bwMode="auto">
          <a:xfrm>
            <a:off x="2098496" y="5232279"/>
            <a:ext cx="3883632" cy="1191802"/>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 y="5681608"/>
            <a:ext cx="2421652" cy="830997"/>
          </a:xfrm>
          <a:prstGeom prst="rect">
            <a:avLst/>
          </a:prstGeom>
          <a:solidFill>
            <a:schemeClr val="bg2">
              <a:lumMod val="60000"/>
              <a:lumOff val="40000"/>
            </a:schemeClr>
          </a:solidFill>
        </p:spPr>
        <p:txBody>
          <a:bodyPr wrap="square" rtlCol="0">
            <a:spAutoFit/>
          </a:bodyPr>
          <a:lstStyle/>
          <a:p>
            <a:r>
              <a:rPr lang="en-US" sz="2400" b="1" i="1" dirty="0" smtClean="0"/>
              <a:t>System      	Types</a:t>
            </a:r>
            <a:endParaRPr lang="en-US" sz="2400" b="1" i="1" dirty="0"/>
          </a:p>
        </p:txBody>
      </p:sp>
      <p:pic>
        <p:nvPicPr>
          <p:cNvPr id="14" name="image11.png"/>
          <p:cNvPicPr/>
          <p:nvPr/>
        </p:nvPicPr>
        <p:blipFill>
          <a:blip r:embed="rId8"/>
          <a:srcRect/>
          <a:stretch>
            <a:fillRect/>
          </a:stretch>
        </p:blipFill>
        <p:spPr>
          <a:xfrm>
            <a:off x="6427744" y="1998942"/>
            <a:ext cx="2362200" cy="1885950"/>
          </a:xfrm>
          <a:prstGeom prst="rect">
            <a:avLst/>
          </a:prstGeom>
          <a:ln/>
        </p:spPr>
      </p:pic>
      <p:sp>
        <p:nvSpPr>
          <p:cNvPr id="4" name="TextBox 3"/>
          <p:cNvSpPr txBox="1"/>
          <p:nvPr/>
        </p:nvSpPr>
        <p:spPr>
          <a:xfrm>
            <a:off x="6414116" y="1133666"/>
            <a:ext cx="3120302" cy="707886"/>
          </a:xfrm>
          <a:prstGeom prst="rect">
            <a:avLst/>
          </a:prstGeom>
          <a:solidFill>
            <a:schemeClr val="accent5">
              <a:lumMod val="20000"/>
              <a:lumOff val="80000"/>
            </a:schemeClr>
          </a:solidFill>
        </p:spPr>
        <p:txBody>
          <a:bodyPr wrap="square" rtlCol="0">
            <a:spAutoFit/>
          </a:bodyPr>
          <a:lstStyle/>
          <a:p>
            <a:r>
              <a:rPr lang="en-US" sz="2000" b="1" i="1" dirty="0" smtClean="0"/>
              <a:t>Primary &amp; Secondary Library Types</a:t>
            </a:r>
            <a:endParaRPr lang="en-US" sz="2000" b="1" i="1" dirty="0"/>
          </a:p>
        </p:txBody>
      </p:sp>
      <p:sp>
        <p:nvSpPr>
          <p:cNvPr id="5" name="Oval 4"/>
          <p:cNvSpPr/>
          <p:nvPr/>
        </p:nvSpPr>
        <p:spPr>
          <a:xfrm>
            <a:off x="1326382" y="2928029"/>
            <a:ext cx="1296237" cy="389066"/>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173269" y="3884892"/>
            <a:ext cx="1296237" cy="3905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01952" y="5097988"/>
            <a:ext cx="1296237" cy="445238"/>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189786" y="1909187"/>
            <a:ext cx="1818750" cy="448650"/>
          </a:xfrm>
          <a:prstGeom prst="ellipse">
            <a:avLst/>
          </a:pr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05896">
            <a:off x="4650594" y="2991620"/>
            <a:ext cx="1824886" cy="436306"/>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495872"/>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5" name="image19.png"/>
          <p:cNvPicPr/>
          <p:nvPr/>
        </p:nvPicPr>
        <p:blipFill>
          <a:blip r:embed="rId3"/>
          <a:srcRect/>
          <a:stretch>
            <a:fillRect/>
          </a:stretch>
        </p:blipFill>
        <p:spPr>
          <a:xfrm rot="1600091">
            <a:off x="3976313" y="3847778"/>
            <a:ext cx="5676446" cy="1996255"/>
          </a:xfrm>
          <a:prstGeom prst="rect">
            <a:avLst/>
          </a:prstGeom>
          <a:ln/>
        </p:spPr>
      </p:pic>
      <p:pic>
        <p:nvPicPr>
          <p:cNvPr id="17" name="Picture 16"/>
          <p:cNvPicPr/>
          <p:nvPr/>
        </p:nvPicPr>
        <p:blipFill rotWithShape="1">
          <a:blip r:embed="rId4"/>
          <a:srcRect l="37981" t="23333" r="15224" b="57950"/>
          <a:stretch/>
        </p:blipFill>
        <p:spPr bwMode="auto">
          <a:xfrm>
            <a:off x="318498" y="1128355"/>
            <a:ext cx="5527497" cy="1726958"/>
          </a:xfrm>
          <a:prstGeom prst="rect">
            <a:avLst/>
          </a:prstGeom>
          <a:ln>
            <a:noFill/>
          </a:ln>
          <a:extLst>
            <a:ext uri="{53640926-AAD7-44D8-BBD7-CCE9431645EC}">
              <a14:shadowObscured xmlns:a14="http://schemas.microsoft.com/office/drawing/2010/main"/>
            </a:ext>
          </a:extLst>
        </p:spPr>
      </p:pic>
      <p:sp>
        <p:nvSpPr>
          <p:cNvPr id="117" name="Shape 117"/>
          <p:cNvSpPr txBox="1">
            <a:spLocks noGrp="1"/>
          </p:cNvSpPr>
          <p:nvPr>
            <p:ph type="title" idx="4294967295"/>
          </p:nvPr>
        </p:nvSpPr>
        <p:spPr>
          <a:xfrm>
            <a:off x="470516" y="271069"/>
            <a:ext cx="8229600" cy="88582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0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So…we</a:t>
            </a:r>
            <a:r>
              <a:rPr lang="en-US" sz="40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 rolled our own.</a:t>
            </a:r>
            <a:endParaRPr lang="en-US" sz="40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sp>
        <p:nvSpPr>
          <p:cNvPr id="2" name="TextBox 1"/>
          <p:cNvSpPr txBox="1"/>
          <p:nvPr/>
        </p:nvSpPr>
        <p:spPr>
          <a:xfrm>
            <a:off x="470516" y="1571161"/>
            <a:ext cx="2786392" cy="461665"/>
          </a:xfrm>
          <a:prstGeom prst="rect">
            <a:avLst/>
          </a:prstGeom>
          <a:noFill/>
        </p:spPr>
        <p:txBody>
          <a:bodyPr wrap="square" rtlCol="0">
            <a:spAutoFit/>
          </a:bodyPr>
          <a:lstStyle/>
          <a:p>
            <a:r>
              <a:rPr lang="en-US" sz="2400" i="1" u="sng" dirty="0" smtClean="0">
                <a:ln w="0"/>
                <a:solidFill>
                  <a:schemeClr val="tx1"/>
                </a:solidFill>
                <a:effectLst>
                  <a:outerShdw blurRad="38100" dist="19050" dir="2700000" algn="tl" rotWithShape="0">
                    <a:schemeClr val="dk1">
                      <a:alpha val="40000"/>
                    </a:schemeClr>
                  </a:outerShdw>
                </a:effectLst>
              </a:rPr>
              <a:t>Transaction types</a:t>
            </a:r>
            <a:endParaRPr lang="en-US" sz="2400" i="1" u="sng" dirty="0">
              <a:ln w="0"/>
              <a:solidFill>
                <a:schemeClr val="tx1"/>
              </a:solidFill>
              <a:effectLst>
                <a:outerShdw blurRad="38100" dist="19050" dir="2700000" algn="tl" rotWithShape="0">
                  <a:schemeClr val="dk1">
                    <a:alpha val="40000"/>
                  </a:schemeClr>
                </a:outerShdw>
              </a:effectLst>
            </a:endParaRPr>
          </a:p>
        </p:txBody>
      </p:sp>
      <p:pic>
        <p:nvPicPr>
          <p:cNvPr id="10" name="Picture 9"/>
          <p:cNvPicPr/>
          <p:nvPr/>
        </p:nvPicPr>
        <p:blipFill rotWithShape="1">
          <a:blip r:embed="rId5"/>
          <a:srcRect l="1656" t="55826" r="65431" b="25912"/>
          <a:stretch/>
        </p:blipFill>
        <p:spPr bwMode="auto">
          <a:xfrm>
            <a:off x="182366" y="3041150"/>
            <a:ext cx="4345969" cy="1356189"/>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6"/>
          <a:srcRect l="1501" t="55902" r="65598" b="23832"/>
          <a:stretch/>
        </p:blipFill>
        <p:spPr bwMode="auto">
          <a:xfrm>
            <a:off x="1053101" y="3998013"/>
            <a:ext cx="4058292" cy="1469205"/>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7"/>
          <a:srcRect l="1845" t="62501" r="69213" b="21708"/>
          <a:stretch/>
        </p:blipFill>
        <p:spPr bwMode="auto">
          <a:xfrm>
            <a:off x="2098496" y="5232279"/>
            <a:ext cx="3883632" cy="1191802"/>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 y="5681608"/>
            <a:ext cx="2421652" cy="830997"/>
          </a:xfrm>
          <a:prstGeom prst="rect">
            <a:avLst/>
          </a:prstGeom>
          <a:solidFill>
            <a:schemeClr val="bg2">
              <a:lumMod val="60000"/>
              <a:lumOff val="40000"/>
            </a:schemeClr>
          </a:solidFill>
        </p:spPr>
        <p:txBody>
          <a:bodyPr wrap="square" rtlCol="0">
            <a:spAutoFit/>
          </a:bodyPr>
          <a:lstStyle/>
          <a:p>
            <a:r>
              <a:rPr lang="en-US" sz="2400" b="1" i="1" dirty="0" smtClean="0"/>
              <a:t>System      	Types</a:t>
            </a:r>
            <a:endParaRPr lang="en-US" sz="2400" b="1" i="1" dirty="0"/>
          </a:p>
        </p:txBody>
      </p:sp>
      <p:pic>
        <p:nvPicPr>
          <p:cNvPr id="14" name="image11.png"/>
          <p:cNvPicPr/>
          <p:nvPr/>
        </p:nvPicPr>
        <p:blipFill>
          <a:blip r:embed="rId8"/>
          <a:srcRect/>
          <a:stretch>
            <a:fillRect/>
          </a:stretch>
        </p:blipFill>
        <p:spPr>
          <a:xfrm>
            <a:off x="6427744" y="1998942"/>
            <a:ext cx="2362200" cy="1885950"/>
          </a:xfrm>
          <a:prstGeom prst="rect">
            <a:avLst/>
          </a:prstGeom>
          <a:ln/>
        </p:spPr>
      </p:pic>
      <p:sp>
        <p:nvSpPr>
          <p:cNvPr id="4" name="TextBox 3"/>
          <p:cNvSpPr txBox="1"/>
          <p:nvPr/>
        </p:nvSpPr>
        <p:spPr>
          <a:xfrm>
            <a:off x="6414116" y="1133666"/>
            <a:ext cx="3120302" cy="707886"/>
          </a:xfrm>
          <a:prstGeom prst="rect">
            <a:avLst/>
          </a:prstGeom>
          <a:solidFill>
            <a:schemeClr val="accent5">
              <a:lumMod val="20000"/>
              <a:lumOff val="80000"/>
            </a:schemeClr>
          </a:solidFill>
        </p:spPr>
        <p:txBody>
          <a:bodyPr wrap="square" rtlCol="0">
            <a:spAutoFit/>
          </a:bodyPr>
          <a:lstStyle/>
          <a:p>
            <a:r>
              <a:rPr lang="en-US" sz="2000" b="1" i="1" dirty="0" smtClean="0"/>
              <a:t>Primary &amp; Secondary Library Types</a:t>
            </a:r>
            <a:endParaRPr lang="en-US" sz="2000" b="1" i="1" dirty="0"/>
          </a:p>
        </p:txBody>
      </p:sp>
      <p:sp>
        <p:nvSpPr>
          <p:cNvPr id="5" name="Oval 4"/>
          <p:cNvSpPr/>
          <p:nvPr/>
        </p:nvSpPr>
        <p:spPr>
          <a:xfrm>
            <a:off x="1326382" y="2928029"/>
            <a:ext cx="1296237" cy="389066"/>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173269" y="3884892"/>
            <a:ext cx="1296237" cy="39052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01952" y="5097988"/>
            <a:ext cx="1296237" cy="445238"/>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189786" y="1909187"/>
            <a:ext cx="1818750" cy="448650"/>
          </a:xfrm>
          <a:prstGeom prst="ellipse">
            <a:avLst/>
          </a:pr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05896">
            <a:off x="4650594" y="2991620"/>
            <a:ext cx="1824886" cy="436306"/>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us 5"/>
          <p:cNvSpPr/>
          <p:nvPr/>
        </p:nvSpPr>
        <p:spPr>
          <a:xfrm rot="2467614">
            <a:off x="2235131" y="1115713"/>
            <a:ext cx="1827409" cy="1850577"/>
          </a:xfrm>
          <a:prstGeom prst="mathPlus">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lus 20"/>
          <p:cNvSpPr/>
          <p:nvPr/>
        </p:nvSpPr>
        <p:spPr>
          <a:xfrm rot="2467614">
            <a:off x="409984" y="1132642"/>
            <a:ext cx="1827409" cy="1850577"/>
          </a:xfrm>
          <a:prstGeom prst="mathPlus">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rot="2467614">
            <a:off x="3955572" y="1113329"/>
            <a:ext cx="1827409" cy="1850577"/>
          </a:xfrm>
          <a:prstGeom prst="mathPlus">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184082"/>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5400" dirty="0" err="1" smtClean="0">
                <a:latin typeface="Algerian" panose="04020705040A02060702" pitchFamily="82" charset="0"/>
              </a:rPr>
              <a:t>Returnables</a:t>
            </a:r>
            <a:endParaRPr lang="en-US" sz="5400" dirty="0" smtClean="0">
              <a:latin typeface="Algerian" panose="04020705040A02060702" pitchFamily="82" charset="0"/>
            </a:endParaRPr>
          </a:p>
          <a:p>
            <a:r>
              <a:rPr lang="en-US" sz="5400" dirty="0" smtClean="0">
                <a:latin typeface="Algerian" panose="04020705040A02060702" pitchFamily="82" charset="0"/>
              </a:rPr>
              <a:t>Non-</a:t>
            </a:r>
            <a:r>
              <a:rPr lang="en-US" sz="5400" dirty="0" err="1" smtClean="0">
                <a:latin typeface="Algerian" panose="04020705040A02060702" pitchFamily="82" charset="0"/>
              </a:rPr>
              <a:t>returnables</a:t>
            </a:r>
            <a:endParaRPr lang="en-US" sz="5400" dirty="0" smtClean="0">
              <a:latin typeface="Algerian" panose="04020705040A02060702" pitchFamily="82" charset="0"/>
            </a:endParaRPr>
          </a:p>
          <a:p>
            <a:pPr marL="0" indent="0">
              <a:buNone/>
            </a:pPr>
            <a:endParaRPr lang="en-US" dirty="0"/>
          </a:p>
          <a:p>
            <a:r>
              <a:rPr lang="en-US" sz="6600" dirty="0" smtClean="0">
                <a:latin typeface="Blackadder ITC" panose="04020505051007020D02" pitchFamily="82" charset="0"/>
              </a:rPr>
              <a:t>Loans</a:t>
            </a:r>
          </a:p>
          <a:p>
            <a:r>
              <a:rPr lang="en-US" sz="6600" dirty="0" smtClean="0">
                <a:latin typeface="Blackadder ITC" panose="04020505051007020D02" pitchFamily="82" charset="0"/>
              </a:rPr>
              <a:t>Copies</a:t>
            </a:r>
          </a:p>
          <a:p>
            <a:endParaRPr lang="en-US" dirty="0"/>
          </a:p>
        </p:txBody>
      </p:sp>
      <p:sp>
        <p:nvSpPr>
          <p:cNvPr id="3" name="Text Placeholder 2"/>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15815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629728"/>
            <a:ext cx="8181975" cy="3597216"/>
          </a:xfrm>
        </p:spPr>
        <p:txBody>
          <a:bodyPr/>
          <a:lstStyle/>
          <a:p>
            <a:pPr marL="0" indent="0">
              <a:buNone/>
            </a:pPr>
            <a:endParaRPr lang="en-US" dirty="0"/>
          </a:p>
          <a:p>
            <a:r>
              <a:rPr lang="en-US" sz="9600" dirty="0" smtClean="0">
                <a:latin typeface="Blackadder ITC" panose="04020505051007020D02" pitchFamily="82" charset="0"/>
              </a:rPr>
              <a:t>Loans</a:t>
            </a:r>
          </a:p>
          <a:p>
            <a:r>
              <a:rPr lang="en-US" sz="9600" dirty="0" smtClean="0">
                <a:latin typeface="Blackadder ITC" panose="04020505051007020D02" pitchFamily="82" charset="0"/>
              </a:rPr>
              <a:t>Copies</a:t>
            </a:r>
          </a:p>
          <a:p>
            <a:endParaRPr lang="en-US" dirty="0"/>
          </a:p>
        </p:txBody>
      </p:sp>
      <p:sp>
        <p:nvSpPr>
          <p:cNvPr id="3" name="Text Placeholder 2"/>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427446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470516" y="1045028"/>
            <a:ext cx="8229600" cy="11186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000" b="1" dirty="0" smtClean="0">
                <a:solidFill>
                  <a:schemeClr val="accent2">
                    <a:lumMod val="75000"/>
                  </a:schemeClr>
                </a:solidFill>
                <a:latin typeface="Arial" panose="020B0604020202020204" pitchFamily="34" charset="0"/>
                <a:ea typeface="Calibri"/>
                <a:cs typeface="Arial" panose="020B0604020202020204" pitchFamily="34" charset="0"/>
                <a:sym typeface="Calibri"/>
              </a:rPr>
              <a:t>We</a:t>
            </a:r>
            <a:r>
              <a:rPr lang="en-US" sz="40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 kept staff types simple</a:t>
            </a:r>
            <a:r>
              <a:rPr lang="en-US" sz="40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a:t>
            </a:r>
            <a:br>
              <a:rPr lang="en-US" sz="40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br>
            <a:endParaRPr lang="en-US" sz="40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16" name="Picture 15"/>
          <p:cNvPicPr/>
          <p:nvPr/>
        </p:nvPicPr>
        <p:blipFill rotWithShape="1">
          <a:blip r:embed="rId3"/>
          <a:srcRect l="6851" t="75165" r="84105" b="23156"/>
          <a:stretch/>
        </p:blipFill>
        <p:spPr bwMode="auto">
          <a:xfrm>
            <a:off x="1721465" y="3157323"/>
            <a:ext cx="2780221" cy="40659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8" name="Picture 17"/>
          <p:cNvPicPr/>
          <p:nvPr/>
        </p:nvPicPr>
        <p:blipFill rotWithShape="1">
          <a:blip r:embed="rId4"/>
          <a:srcRect l="6745" t="80669" r="83917" b="17049"/>
          <a:stretch/>
        </p:blipFill>
        <p:spPr bwMode="auto">
          <a:xfrm>
            <a:off x="3214751" y="4102265"/>
            <a:ext cx="2960017" cy="48956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9" name="Picture 18"/>
          <p:cNvPicPr/>
          <p:nvPr/>
        </p:nvPicPr>
        <p:blipFill rotWithShape="1">
          <a:blip r:embed="rId5"/>
          <a:srcRect l="6689" t="69349" r="83724" b="28460"/>
          <a:stretch/>
        </p:blipFill>
        <p:spPr bwMode="auto">
          <a:xfrm>
            <a:off x="4692720" y="5130178"/>
            <a:ext cx="2964095" cy="45598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0" name="Picture 19"/>
          <p:cNvPicPr/>
          <p:nvPr/>
        </p:nvPicPr>
        <p:blipFill rotWithShape="1">
          <a:blip r:embed="rId6"/>
          <a:srcRect l="6835" t="79053" r="83853" b="19027"/>
          <a:stretch/>
        </p:blipFill>
        <p:spPr bwMode="auto">
          <a:xfrm>
            <a:off x="1506044" y="5793693"/>
            <a:ext cx="2665264" cy="35444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9" name="Picture 8"/>
          <p:cNvPicPr/>
          <p:nvPr/>
        </p:nvPicPr>
        <p:blipFill rotWithShape="1">
          <a:blip r:embed="rId7"/>
          <a:srcRect l="1666" t="82045" r="87774" b="13291"/>
          <a:stretch/>
        </p:blipFill>
        <p:spPr bwMode="auto">
          <a:xfrm>
            <a:off x="4501686" y="1759669"/>
            <a:ext cx="3187024" cy="86991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39855671"/>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3200" dirty="0">
                <a:solidFill>
                  <a:schemeClr val="accent2">
                    <a:lumMod val="75000"/>
                  </a:schemeClr>
                </a:solidFill>
              </a:rPr>
              <a:t>Can we separate and count them?</a:t>
            </a:r>
          </a:p>
          <a:p>
            <a:r>
              <a:rPr lang="en-US" sz="3200" dirty="0">
                <a:solidFill>
                  <a:schemeClr val="accent2">
                    <a:lumMod val="75000"/>
                  </a:schemeClr>
                </a:solidFill>
              </a:rPr>
              <a:t>Can you measure the impact of unmediated?</a:t>
            </a:r>
          </a:p>
          <a:p>
            <a:r>
              <a:rPr lang="en-US" sz="3200" dirty="0">
                <a:solidFill>
                  <a:schemeClr val="accent2">
                    <a:lumMod val="75000"/>
                  </a:schemeClr>
                </a:solidFill>
              </a:rPr>
              <a:t>Without doing a time/motion study?</a:t>
            </a:r>
          </a:p>
          <a:p>
            <a:endParaRPr lang="en-US" sz="3200" dirty="0">
              <a:solidFill>
                <a:schemeClr val="accent2">
                  <a:lumMod val="75000"/>
                </a:schemeClr>
              </a:solidFill>
            </a:endParaRPr>
          </a:p>
          <a:p>
            <a:endParaRPr lang="en-US" dirty="0"/>
          </a:p>
        </p:txBody>
      </p:sp>
      <p:sp>
        <p:nvSpPr>
          <p:cNvPr id="3" name="Text Placeholder 2"/>
          <p:cNvSpPr>
            <a:spLocks noGrp="1"/>
          </p:cNvSpPr>
          <p:nvPr>
            <p:ph type="body" sz="quarter" idx="13"/>
          </p:nvPr>
        </p:nvSpPr>
        <p:spPr/>
        <p:txBody>
          <a:bodyPr/>
          <a:lstStyle/>
          <a:p>
            <a:r>
              <a:rPr lang="en-US" dirty="0">
                <a:solidFill>
                  <a:schemeClr val="accent2">
                    <a:lumMod val="75000"/>
                  </a:schemeClr>
                </a:solidFill>
              </a:rPr>
              <a:t>Mediated vs. Unmediated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778" y="3493697"/>
            <a:ext cx="2690599" cy="2607993"/>
          </a:xfrm>
          <a:prstGeom prst="rect">
            <a:avLst/>
          </a:prstGeom>
        </p:spPr>
      </p:pic>
    </p:spTree>
    <p:extLst>
      <p:ext uri="{BB962C8B-B14F-4D97-AF65-F5344CB8AC3E}">
        <p14:creationId xmlns:p14="http://schemas.microsoft.com/office/powerpoint/2010/main" val="350608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470516" y="271069"/>
            <a:ext cx="8229600" cy="88582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0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We</a:t>
            </a:r>
            <a:r>
              <a:rPr lang="en-US" sz="40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 went with “Degree of Automation” instead.</a:t>
            </a:r>
            <a:endParaRPr lang="en-US" sz="40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5" name="Picture 4"/>
          <p:cNvPicPr/>
          <p:nvPr/>
        </p:nvPicPr>
        <p:blipFill rotWithShape="1">
          <a:blip r:embed="rId3"/>
          <a:srcRect l="82" t="28088" r="75334" b="8989"/>
          <a:stretch/>
        </p:blipFill>
        <p:spPr bwMode="auto">
          <a:xfrm>
            <a:off x="2268748" y="1397479"/>
            <a:ext cx="4347712" cy="54605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799569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b="1" i="1" dirty="0">
                <a:solidFill>
                  <a:schemeClr val="accent2">
                    <a:lumMod val="75000"/>
                  </a:schemeClr>
                </a:solidFill>
              </a:rPr>
              <a:t>Because:</a:t>
            </a:r>
            <a:r>
              <a:rPr lang="en-US" dirty="0">
                <a:solidFill>
                  <a:schemeClr val="accent2">
                    <a:lumMod val="75000"/>
                  </a:schemeClr>
                </a:solidFill>
              </a:rPr>
              <a:t> We have the </a:t>
            </a:r>
            <a:r>
              <a:rPr lang="en-US" dirty="0" err="1">
                <a:solidFill>
                  <a:schemeClr val="accent2">
                    <a:lumMod val="75000"/>
                  </a:schemeClr>
                </a:solidFill>
              </a:rPr>
              <a:t>WorldCat</a:t>
            </a:r>
            <a:r>
              <a:rPr lang="en-US" dirty="0">
                <a:solidFill>
                  <a:schemeClr val="accent2">
                    <a:lumMod val="75000"/>
                  </a:schemeClr>
                </a:solidFill>
              </a:rPr>
              <a:t> Registry, which is machine-readable and contains information about every institution that has an OCLC symbol</a:t>
            </a:r>
          </a:p>
          <a:p>
            <a:pPr lvl="1"/>
            <a:r>
              <a:rPr lang="en-US" i="1" dirty="0">
                <a:solidFill>
                  <a:schemeClr val="accent2">
                    <a:lumMod val="75000"/>
                  </a:schemeClr>
                </a:solidFill>
              </a:rPr>
              <a:t>Except that the information there is, um, non-standard</a:t>
            </a:r>
          </a:p>
          <a:p>
            <a:r>
              <a:rPr lang="en-US" b="1" i="1" dirty="0">
                <a:solidFill>
                  <a:schemeClr val="accent2">
                    <a:lumMod val="75000"/>
                  </a:schemeClr>
                </a:solidFill>
              </a:rPr>
              <a:t>Because: </a:t>
            </a:r>
            <a:r>
              <a:rPr lang="en-US" dirty="0">
                <a:solidFill>
                  <a:schemeClr val="accent2">
                    <a:lumMod val="75000"/>
                  </a:schemeClr>
                </a:solidFill>
              </a:rPr>
              <a:t>How much variety can there be in the equipment being used across the community?</a:t>
            </a:r>
          </a:p>
          <a:p>
            <a:pPr lvl="1"/>
            <a:r>
              <a:rPr lang="en-US" i="1" dirty="0">
                <a:solidFill>
                  <a:schemeClr val="accent2">
                    <a:lumMod val="75000"/>
                  </a:schemeClr>
                </a:solidFill>
              </a:rPr>
              <a:t>Um, according to a survey we conducted:</a:t>
            </a:r>
          </a:p>
          <a:p>
            <a:pPr lvl="4"/>
            <a:r>
              <a:rPr lang="en-US" dirty="0">
                <a:solidFill>
                  <a:schemeClr val="accent2">
                    <a:lumMod val="75000"/>
                  </a:schemeClr>
                </a:solidFill>
              </a:rPr>
              <a:t>Flat bed scanners: 36</a:t>
            </a:r>
          </a:p>
          <a:p>
            <a:pPr lvl="4"/>
            <a:r>
              <a:rPr lang="en-US" dirty="0">
                <a:solidFill>
                  <a:schemeClr val="accent2">
                    <a:lumMod val="75000"/>
                  </a:schemeClr>
                </a:solidFill>
              </a:rPr>
              <a:t>Overhead scanners: 16</a:t>
            </a:r>
          </a:p>
          <a:p>
            <a:pPr lvl="4"/>
            <a:r>
              <a:rPr lang="en-US" dirty="0">
                <a:solidFill>
                  <a:schemeClr val="accent2">
                    <a:lumMod val="75000"/>
                  </a:schemeClr>
                </a:solidFill>
              </a:rPr>
              <a:t>Multifunctional devices: 47</a:t>
            </a:r>
          </a:p>
          <a:p>
            <a:endParaRPr lang="en-US" dirty="0"/>
          </a:p>
        </p:txBody>
      </p:sp>
      <p:sp>
        <p:nvSpPr>
          <p:cNvPr id="3" name="Text Placeholder 2"/>
          <p:cNvSpPr>
            <a:spLocks noGrp="1"/>
          </p:cNvSpPr>
          <p:nvPr>
            <p:ph type="body" sz="quarter" idx="13"/>
          </p:nvPr>
        </p:nvSpPr>
        <p:spPr>
          <a:xfrm>
            <a:off x="477838" y="220663"/>
            <a:ext cx="8398743" cy="915256"/>
          </a:xfrm>
        </p:spPr>
        <p:txBody>
          <a:bodyPr/>
          <a:lstStyle/>
          <a:p>
            <a:r>
              <a:rPr lang="en-US" dirty="0">
                <a:solidFill>
                  <a:schemeClr val="accent2">
                    <a:lumMod val="75000"/>
                  </a:schemeClr>
                </a:solidFill>
              </a:rPr>
              <a:t>Let’s pre-populate fields to save time!</a:t>
            </a:r>
            <a:endParaRPr lang="en-US" dirty="0"/>
          </a:p>
        </p:txBody>
      </p:sp>
    </p:spTree>
    <p:extLst>
      <p:ext uri="{BB962C8B-B14F-4D97-AF65-F5344CB8AC3E}">
        <p14:creationId xmlns:p14="http://schemas.microsoft.com/office/powerpoint/2010/main" val="318931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308225" y="260795"/>
            <a:ext cx="8481719" cy="88582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32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We (mostly) gave up on pre-populating</a:t>
            </a:r>
            <a:r>
              <a:rPr lang="en-US" sz="32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a:t>
            </a:r>
            <a:endParaRPr lang="en-US" sz="32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1370058"/>
            <a:ext cx="4573284" cy="5487941"/>
          </a:xfrm>
          <a:prstGeom prst="rect">
            <a:avLst/>
          </a:prstGeom>
        </p:spPr>
      </p:pic>
    </p:spTree>
    <p:extLst>
      <p:ext uri="{BB962C8B-B14F-4D97-AF65-F5344CB8AC3E}">
        <p14:creationId xmlns:p14="http://schemas.microsoft.com/office/powerpoint/2010/main" val="118523320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Shape 118"/>
          <p:cNvPicPr preferRelativeResize="0">
            <a:picLocks noGrp="1"/>
          </p:cNvPicPr>
          <p:nvPr>
            <p:ph type="body" idx="4294967295"/>
          </p:nvPr>
        </p:nvPicPr>
        <p:blipFill rotWithShape="1">
          <a:blip r:embed="rId3">
            <a:alphaModFix/>
          </a:blip>
          <a:srcRect b="18800"/>
          <a:stretch/>
        </p:blipFill>
        <p:spPr>
          <a:xfrm>
            <a:off x="0" y="1000125"/>
            <a:ext cx="1785937" cy="1450975"/>
          </a:xfrm>
          <a:prstGeom prst="rect">
            <a:avLst/>
          </a:prstGeom>
          <a:noFill/>
          <a:ln>
            <a:noFill/>
          </a:ln>
        </p:spPr>
      </p:pic>
      <p:sp>
        <p:nvSpPr>
          <p:cNvPr id="117" name="Shape 117"/>
          <p:cNvSpPr txBox="1">
            <a:spLocks noGrp="1"/>
          </p:cNvSpPr>
          <p:nvPr>
            <p:ph type="title" idx="4294967295"/>
          </p:nvPr>
        </p:nvSpPr>
        <p:spPr>
          <a:xfrm>
            <a:off x="576774" y="56877"/>
            <a:ext cx="8123341" cy="980479"/>
          </a:xfrm>
          <a:prstGeom prst="rect">
            <a:avLst/>
          </a:prstGeom>
          <a:noFill/>
          <a:ln>
            <a:solidFill>
              <a:srgbClr val="0070C0"/>
            </a:solid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400" b="0" i="0" u="none" strike="noStrike" cap="none" baseline="0" dirty="0">
                <a:solidFill>
                  <a:schemeClr val="dk2"/>
                </a:solidFill>
                <a:latin typeface="Calibri"/>
                <a:ea typeface="Calibri"/>
                <a:cs typeface="Calibri"/>
                <a:sym typeface="Calibri"/>
              </a:rPr>
              <a:t>Where </a:t>
            </a:r>
            <a:r>
              <a:rPr lang="en-US" sz="4400" b="0" i="0" u="none" strike="noStrike" cap="none" baseline="0" dirty="0" smtClean="0">
                <a:solidFill>
                  <a:schemeClr val="dk2"/>
                </a:solidFill>
                <a:latin typeface="Calibri"/>
                <a:ea typeface="Calibri"/>
                <a:cs typeface="Calibri"/>
                <a:sym typeface="Calibri"/>
              </a:rPr>
              <a:t>is the fresh </a:t>
            </a:r>
            <a:r>
              <a:rPr lang="en-US" sz="4400" b="0" i="0" u="none" strike="noStrike" cap="none" baseline="0" dirty="0">
                <a:solidFill>
                  <a:schemeClr val="dk2"/>
                </a:solidFill>
                <a:latin typeface="Calibri"/>
                <a:ea typeface="Calibri"/>
                <a:cs typeface="Calibri"/>
                <a:sym typeface="Calibri"/>
              </a:rPr>
              <a:t>ILL cost data?</a:t>
            </a:r>
          </a:p>
        </p:txBody>
      </p:sp>
      <p:pic>
        <p:nvPicPr>
          <p:cNvPr id="119" name="Shape 119"/>
          <p:cNvPicPr preferRelativeResize="0">
            <a:picLocks noGrp="1"/>
          </p:cNvPicPr>
          <p:nvPr>
            <p:ph type="body" idx="4294967295"/>
          </p:nvPr>
        </p:nvPicPr>
        <p:blipFill rotWithShape="1">
          <a:blip r:embed="rId4">
            <a:alphaModFix/>
          </a:blip>
          <a:srcRect/>
          <a:stretch/>
        </p:blipFill>
        <p:spPr>
          <a:xfrm>
            <a:off x="0" y="2341563"/>
            <a:ext cx="2076449" cy="1420811"/>
          </a:xfrm>
          <a:prstGeom prst="rect">
            <a:avLst/>
          </a:prstGeom>
          <a:noFill/>
          <a:ln>
            <a:noFill/>
          </a:ln>
        </p:spPr>
      </p:pic>
      <p:pic>
        <p:nvPicPr>
          <p:cNvPr id="121" name="Shape 121"/>
          <p:cNvPicPr preferRelativeResize="0"/>
          <p:nvPr/>
        </p:nvPicPr>
        <p:blipFill rotWithShape="1">
          <a:blip r:embed="rId5">
            <a:alphaModFix/>
          </a:blip>
          <a:srcRect/>
          <a:stretch/>
        </p:blipFill>
        <p:spPr>
          <a:xfrm>
            <a:off x="2651686" y="2585644"/>
            <a:ext cx="2855867" cy="987654"/>
          </a:xfrm>
          <a:prstGeom prst="rect">
            <a:avLst/>
          </a:prstGeom>
          <a:noFill/>
          <a:ln>
            <a:noFill/>
          </a:ln>
        </p:spPr>
      </p:pic>
      <p:pic>
        <p:nvPicPr>
          <p:cNvPr id="122" name="Shape 122"/>
          <p:cNvPicPr preferRelativeResize="0"/>
          <p:nvPr/>
        </p:nvPicPr>
        <p:blipFill rotWithShape="1">
          <a:blip r:embed="rId6">
            <a:alphaModFix/>
          </a:blip>
          <a:srcRect/>
          <a:stretch/>
        </p:blipFill>
        <p:spPr>
          <a:xfrm>
            <a:off x="2527553" y="1104764"/>
            <a:ext cx="876300" cy="1428749"/>
          </a:xfrm>
          <a:prstGeom prst="rect">
            <a:avLst/>
          </a:prstGeom>
          <a:noFill/>
          <a:ln>
            <a:noFill/>
          </a:ln>
        </p:spPr>
      </p:pic>
      <p:pic>
        <p:nvPicPr>
          <p:cNvPr id="123" name="Shape 123"/>
          <p:cNvPicPr preferRelativeResize="0"/>
          <p:nvPr/>
        </p:nvPicPr>
        <p:blipFill rotWithShape="1">
          <a:blip r:embed="rId7">
            <a:alphaModFix/>
          </a:blip>
          <a:srcRect/>
          <a:stretch/>
        </p:blipFill>
        <p:spPr>
          <a:xfrm>
            <a:off x="3701161" y="1169643"/>
            <a:ext cx="1231763" cy="1231763"/>
          </a:xfrm>
          <a:prstGeom prst="rect">
            <a:avLst/>
          </a:prstGeom>
          <a:noFill/>
          <a:ln>
            <a:noFill/>
          </a:ln>
        </p:spPr>
      </p:pic>
      <p:pic>
        <p:nvPicPr>
          <p:cNvPr id="124" name="Shape 124"/>
          <p:cNvPicPr preferRelativeResize="0"/>
          <p:nvPr/>
        </p:nvPicPr>
        <p:blipFill rotWithShape="1">
          <a:blip r:embed="rId8">
            <a:alphaModFix/>
          </a:blip>
          <a:srcRect/>
          <a:stretch/>
        </p:blipFill>
        <p:spPr>
          <a:xfrm>
            <a:off x="2740367" y="5103812"/>
            <a:ext cx="1172670" cy="1472075"/>
          </a:xfrm>
          <a:prstGeom prst="rect">
            <a:avLst/>
          </a:prstGeom>
          <a:noFill/>
          <a:ln>
            <a:noFill/>
          </a:ln>
        </p:spPr>
      </p:pic>
      <p:pic>
        <p:nvPicPr>
          <p:cNvPr id="125" name="Shape 125"/>
          <p:cNvPicPr preferRelativeResize="0"/>
          <p:nvPr/>
        </p:nvPicPr>
        <p:blipFill rotWithShape="1">
          <a:blip r:embed="rId7">
            <a:alphaModFix/>
          </a:blip>
          <a:srcRect/>
          <a:stretch/>
        </p:blipFill>
        <p:spPr>
          <a:xfrm>
            <a:off x="4180076" y="5223967"/>
            <a:ext cx="1231763" cy="1231763"/>
          </a:xfrm>
          <a:prstGeom prst="rect">
            <a:avLst/>
          </a:prstGeom>
          <a:noFill/>
          <a:ln>
            <a:noFill/>
          </a:ln>
        </p:spPr>
      </p:pic>
      <p:sp>
        <p:nvSpPr>
          <p:cNvPr id="128" name="Shape 128"/>
          <p:cNvSpPr/>
          <p:nvPr/>
        </p:nvSpPr>
        <p:spPr>
          <a:xfrm>
            <a:off x="5507553" y="2585644"/>
            <a:ext cx="3615208" cy="76944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i="0" u="none" strike="noStrike" cap="none" baseline="0" dirty="0">
                <a:solidFill>
                  <a:srgbClr val="F9CA2A"/>
                </a:solidFill>
                <a:latin typeface="Calibri"/>
                <a:ea typeface="Calibri"/>
                <a:cs typeface="Calibri"/>
                <a:sym typeface="Calibri"/>
              </a:rPr>
              <a:t>$17.82/$9.56</a:t>
            </a:r>
          </a:p>
        </p:txBody>
      </p:sp>
      <p:sp>
        <p:nvSpPr>
          <p:cNvPr id="129" name="Shape 129"/>
          <p:cNvSpPr/>
          <p:nvPr/>
        </p:nvSpPr>
        <p:spPr>
          <a:xfrm>
            <a:off x="5230232" y="5363324"/>
            <a:ext cx="3913767" cy="121256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b="1" i="0" u="none" strike="noStrike" cap="none" baseline="0" dirty="0" smtClean="0">
                <a:solidFill>
                  <a:srgbClr val="7030A0"/>
                </a:solidFill>
                <a:latin typeface="Calibri"/>
                <a:ea typeface="Calibri"/>
                <a:cs typeface="Calibri"/>
                <a:sym typeface="Calibri"/>
              </a:rPr>
              <a:t>$17.50/$9.27</a:t>
            </a:r>
            <a:endParaRPr lang="en-US" sz="4800" b="1" i="0" u="none" strike="noStrike" cap="none" baseline="0" dirty="0">
              <a:solidFill>
                <a:srgbClr val="7030A0"/>
              </a:solidFill>
              <a:latin typeface="Calibri"/>
              <a:ea typeface="Calibri"/>
              <a:cs typeface="Calibri"/>
              <a:sym typeface="Calibri"/>
            </a:endParaRPr>
          </a:p>
        </p:txBody>
      </p:sp>
      <p:pic>
        <p:nvPicPr>
          <p:cNvPr id="2052" name="Picture 4" descr="http://capcityradio.net/merf/wp-content/uploads/sites/19/2015/09/20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34" y="3718182"/>
            <a:ext cx="2791901" cy="1744938"/>
          </a:xfrm>
          <a:prstGeom prst="rect">
            <a:avLst/>
          </a:prstGeom>
          <a:noFill/>
          <a:extLst>
            <a:ext uri="{909E8E84-426E-40DD-AFC4-6F175D3DCCD1}">
              <a14:hiddenFill xmlns:a14="http://schemas.microsoft.com/office/drawing/2010/main">
                <a:solidFill>
                  <a:srgbClr val="FFFFFF"/>
                </a:solidFill>
              </a14:hiddenFill>
            </a:ext>
          </a:extLst>
        </p:spPr>
      </p:pic>
      <p:pic>
        <p:nvPicPr>
          <p:cNvPr id="130" name="Shape 130"/>
          <p:cNvPicPr preferRelativeResize="0"/>
          <p:nvPr/>
        </p:nvPicPr>
        <p:blipFill rotWithShape="1">
          <a:blip r:embed="rId10">
            <a:alphaModFix/>
          </a:blip>
          <a:srcRect/>
          <a:stretch/>
        </p:blipFill>
        <p:spPr>
          <a:xfrm>
            <a:off x="92297" y="5103812"/>
            <a:ext cx="2419576" cy="1639149"/>
          </a:xfrm>
          <a:prstGeom prst="rect">
            <a:avLst/>
          </a:prstGeom>
          <a:noFill/>
          <a:ln>
            <a:noFill/>
          </a:ln>
        </p:spPr>
      </p:pic>
      <p:sp>
        <p:nvSpPr>
          <p:cNvPr id="131" name="Shape 131"/>
          <p:cNvSpPr/>
          <p:nvPr/>
        </p:nvSpPr>
        <p:spPr>
          <a:xfrm>
            <a:off x="4459458" y="3897540"/>
            <a:ext cx="4475534"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5400" b="1" i="0" u="none" strike="noStrike" cap="none" baseline="0" dirty="0" smtClean="0">
                <a:solidFill>
                  <a:srgbClr val="00B050"/>
                </a:solidFill>
                <a:latin typeface="Calibri"/>
                <a:ea typeface="Calibri"/>
                <a:cs typeface="Calibri"/>
                <a:sym typeface="Calibri"/>
              </a:rPr>
              <a:t>$16.46/$8.73</a:t>
            </a:r>
            <a:endParaRPr lang="en-US" sz="5400" b="1" i="0" u="none" strike="noStrike" cap="none" baseline="0" dirty="0">
              <a:solidFill>
                <a:srgbClr val="00B050"/>
              </a:solidFill>
              <a:latin typeface="Calibri"/>
              <a:ea typeface="Calibri"/>
              <a:cs typeface="Calibri"/>
              <a:sym typeface="Calibri"/>
            </a:endParaRPr>
          </a:p>
        </p:txBody>
      </p:sp>
      <p:sp>
        <p:nvSpPr>
          <p:cNvPr id="127" name="Shape 127"/>
          <p:cNvSpPr/>
          <p:nvPr/>
        </p:nvSpPr>
        <p:spPr>
          <a:xfrm>
            <a:off x="5230232" y="1527148"/>
            <a:ext cx="3857161" cy="76944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dirty="0">
                <a:ln w="22225">
                  <a:solidFill>
                    <a:schemeClr val="accent2"/>
                  </a:solidFill>
                  <a:prstDash val="solid"/>
                </a:ln>
                <a:solidFill>
                  <a:schemeClr val="accent2">
                    <a:lumMod val="40000"/>
                    <a:lumOff val="60000"/>
                  </a:schemeClr>
                </a:solidFill>
                <a:latin typeface="Calibri"/>
                <a:ea typeface="Calibri"/>
                <a:cs typeface="Calibri"/>
                <a:sym typeface="Calibri"/>
              </a:rPr>
              <a:t>$</a:t>
            </a:r>
            <a:r>
              <a:rPr lang="en-US" sz="4400" b="1" i="0" u="none" strike="noStrike" baseline="0" dirty="0" smtClean="0">
                <a:ln w="22225">
                  <a:solidFill>
                    <a:schemeClr val="accent2"/>
                  </a:solidFill>
                  <a:prstDash val="solid"/>
                </a:ln>
                <a:solidFill>
                  <a:schemeClr val="accent2">
                    <a:lumMod val="40000"/>
                    <a:lumOff val="60000"/>
                  </a:schemeClr>
                </a:solidFill>
                <a:latin typeface="Calibri"/>
                <a:ea typeface="Calibri"/>
                <a:cs typeface="Calibri"/>
                <a:sym typeface="Calibri"/>
              </a:rPr>
              <a:t>16.93</a:t>
            </a:r>
            <a:r>
              <a:rPr lang="en-US" sz="4400" b="1" i="0" u="none" strike="noStrike" baseline="0" dirty="0">
                <a:ln w="22225">
                  <a:solidFill>
                    <a:schemeClr val="accent2"/>
                  </a:solidFill>
                  <a:prstDash val="solid"/>
                </a:ln>
                <a:solidFill>
                  <a:schemeClr val="accent2">
                    <a:lumMod val="40000"/>
                    <a:lumOff val="60000"/>
                  </a:schemeClr>
                </a:solidFill>
                <a:latin typeface="Calibri"/>
                <a:ea typeface="Calibri"/>
                <a:cs typeface="Calibri"/>
                <a:sym typeface="Calibri"/>
              </a:rPr>
              <a:t>/$10.56</a:t>
            </a:r>
          </a:p>
        </p:txBody>
      </p:sp>
      <p:pic>
        <p:nvPicPr>
          <p:cNvPr id="2054" name="Picture 6" descr="Image result for national library of austral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7728" y="3767155"/>
            <a:ext cx="1204369" cy="120437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373308" y="5218512"/>
            <a:ext cx="3714085" cy="123721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998"/>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308225" y="260795"/>
            <a:ext cx="8481719" cy="885825"/>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3200" b="1" i="0" u="none" strike="noStrike" cap="none" baseline="0" dirty="0" smtClean="0">
                <a:solidFill>
                  <a:schemeClr val="accent2">
                    <a:lumMod val="75000"/>
                  </a:schemeClr>
                </a:solidFill>
                <a:latin typeface="Arial" panose="020B0604020202020204" pitchFamily="34" charset="0"/>
                <a:ea typeface="Calibri"/>
                <a:cs typeface="Arial" panose="020B0604020202020204" pitchFamily="34" charset="0"/>
                <a:sym typeface="Calibri"/>
              </a:rPr>
              <a:t>We like to think we’ll meet </a:t>
            </a:r>
            <a:r>
              <a:rPr lang="en-US" sz="3200" b="1" i="0" u="none" strike="noStrike" cap="none" dirty="0" smtClean="0">
                <a:solidFill>
                  <a:schemeClr val="accent2">
                    <a:lumMod val="75000"/>
                  </a:schemeClr>
                </a:solidFill>
                <a:latin typeface="Arial" panose="020B0604020202020204" pitchFamily="34" charset="0"/>
                <a:ea typeface="Calibri"/>
                <a:cs typeface="Arial" panose="020B0604020202020204" pitchFamily="34" charset="0"/>
                <a:sym typeface="Calibri"/>
              </a:rPr>
              <a:t>our other design challenges more successfully.</a:t>
            </a:r>
            <a:endParaRPr lang="en-US" sz="32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7717"/>
            <a:ext cx="7479587" cy="5122449"/>
          </a:xfrm>
          <a:prstGeom prst="rect">
            <a:avLst/>
          </a:prstGeom>
        </p:spPr>
      </p:pic>
    </p:spTree>
    <p:extLst>
      <p:ext uri="{BB962C8B-B14F-4D97-AF65-F5344CB8AC3E}">
        <p14:creationId xmlns:p14="http://schemas.microsoft.com/office/powerpoint/2010/main" val="3729087200"/>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5259" y="1108081"/>
            <a:ext cx="8174038" cy="692497"/>
          </a:xfrm>
        </p:spPr>
        <p:txBody>
          <a:bodyPr/>
          <a:lstStyle/>
          <a:p>
            <a:pPr>
              <a:spcBef>
                <a:spcPts val="0"/>
              </a:spcBef>
            </a:pPr>
            <a:r>
              <a:rPr lang="en-US" dirty="0" smtClean="0"/>
              <a:t>What (songs of experience)</a:t>
            </a:r>
            <a:endParaRPr lang="en-US" dirty="0"/>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94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lvl="0">
              <a:spcBef>
                <a:spcPts val="0"/>
              </a:spcBef>
              <a:buSzPct val="100000"/>
            </a:pPr>
            <a:r>
              <a:rPr lang="en-US" sz="3200" dirty="0">
                <a:solidFill>
                  <a:srgbClr val="1F497D"/>
                </a:solidFill>
                <a:latin typeface="Calibri" panose="020F0502020204030204" pitchFamily="34" charset="0"/>
              </a:rPr>
              <a:t>Show your unit cost</a:t>
            </a:r>
          </a:p>
          <a:p>
            <a:pPr lvl="0">
              <a:spcBef>
                <a:spcPts val="0"/>
              </a:spcBef>
              <a:buSzPct val="100000"/>
            </a:pPr>
            <a:r>
              <a:rPr lang="en-US" sz="3200" dirty="0">
                <a:solidFill>
                  <a:srgbClr val="1F497D"/>
                </a:solidFill>
                <a:latin typeface="Calibri" panose="020F0502020204030204" pitchFamily="34" charset="0"/>
              </a:rPr>
              <a:t>Show your anonymized peers' unit cost</a:t>
            </a:r>
          </a:p>
          <a:p>
            <a:pPr lvl="0">
              <a:spcBef>
                <a:spcPts val="0"/>
              </a:spcBef>
              <a:buSzPct val="100000"/>
            </a:pPr>
            <a:r>
              <a:rPr lang="en-US" sz="3200" dirty="0">
                <a:solidFill>
                  <a:srgbClr val="1F497D"/>
                </a:solidFill>
                <a:latin typeface="Calibri" panose="020F0502020204030204" pitchFamily="34" charset="0"/>
              </a:rPr>
              <a:t>Show how costs evolve over time</a:t>
            </a:r>
          </a:p>
          <a:p>
            <a:endParaRPr lang="en-US" sz="3200" dirty="0"/>
          </a:p>
        </p:txBody>
      </p:sp>
      <p:sp>
        <p:nvSpPr>
          <p:cNvPr id="3" name="Text Placeholder 2"/>
          <p:cNvSpPr>
            <a:spLocks noGrp="1"/>
          </p:cNvSpPr>
          <p:nvPr>
            <p:ph type="body" sz="quarter" idx="13"/>
          </p:nvPr>
        </p:nvSpPr>
        <p:spPr/>
        <p:txBody>
          <a:bodyPr/>
          <a:lstStyle/>
          <a:p>
            <a:r>
              <a:rPr lang="en-US" sz="4400" b="0" dirty="0">
                <a:solidFill>
                  <a:schemeClr val="dk2"/>
                </a:solidFill>
                <a:latin typeface="Calibri"/>
                <a:ea typeface="Calibri"/>
                <a:cs typeface="Calibri"/>
                <a:sym typeface="Calibri"/>
              </a:rPr>
              <a:t>Basic </a:t>
            </a:r>
            <a:r>
              <a:rPr lang="en-US" sz="4400" b="0" dirty="0">
                <a:solidFill>
                  <a:srgbClr val="1F497D"/>
                </a:solidFill>
                <a:latin typeface="Calibri"/>
                <a:ea typeface="Calibri"/>
                <a:cs typeface="Calibri"/>
                <a:sym typeface="Calibri"/>
              </a:rPr>
              <a:t>functions</a:t>
            </a:r>
            <a:endParaRPr lang="en-US" sz="4400" dirty="0"/>
          </a:p>
        </p:txBody>
      </p:sp>
    </p:spTree>
    <p:extLst>
      <p:ext uri="{BB962C8B-B14F-4D97-AF65-F5344CB8AC3E}">
        <p14:creationId xmlns:p14="http://schemas.microsoft.com/office/powerpoint/2010/main" val="384436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lvl="0">
              <a:spcBef>
                <a:spcPts val="0"/>
              </a:spcBef>
              <a:buSzPct val="100000"/>
            </a:pPr>
            <a:r>
              <a:rPr lang="en-US" sz="2800" dirty="0">
                <a:solidFill>
                  <a:srgbClr val="1F497D"/>
                </a:solidFill>
                <a:latin typeface="Calibri" panose="020F0502020204030204" pitchFamily="34" charset="0"/>
              </a:rPr>
              <a:t>Project the financial impact of joining a consortium/buying equipment</a:t>
            </a:r>
          </a:p>
          <a:p>
            <a:pPr lvl="0">
              <a:buSzPct val="100000"/>
            </a:pPr>
            <a:r>
              <a:rPr lang="en-US" sz="2800" dirty="0">
                <a:solidFill>
                  <a:schemeClr val="dk2"/>
                </a:solidFill>
                <a:latin typeface="Calibri"/>
                <a:ea typeface="Calibri"/>
                <a:cs typeface="Calibri"/>
                <a:sym typeface="Calibri"/>
              </a:rPr>
              <a:t>Provide a calculation option that takes unfilled requests into account</a:t>
            </a:r>
          </a:p>
          <a:p>
            <a:pPr lvl="0">
              <a:buSzPct val="100000"/>
            </a:pPr>
            <a:r>
              <a:rPr lang="en-US" sz="2800" dirty="0">
                <a:solidFill>
                  <a:schemeClr val="dk2"/>
                </a:solidFill>
                <a:latin typeface="Calibri"/>
                <a:ea typeface="Calibri"/>
                <a:cs typeface="Calibri"/>
                <a:sym typeface="Calibri"/>
              </a:rPr>
              <a:t>Separate out the costs </a:t>
            </a:r>
            <a:r>
              <a:rPr lang="en-US" sz="2800" dirty="0" smtClean="0">
                <a:solidFill>
                  <a:schemeClr val="dk2"/>
                </a:solidFill>
                <a:latin typeface="Calibri"/>
                <a:ea typeface="Calibri"/>
                <a:cs typeface="Calibri"/>
                <a:sym typeface="Calibri"/>
              </a:rPr>
              <a:t>of </a:t>
            </a:r>
            <a:r>
              <a:rPr lang="en-US" sz="2800" dirty="0" err="1" smtClean="0">
                <a:solidFill>
                  <a:schemeClr val="dk2"/>
                </a:solidFill>
                <a:latin typeface="Calibri"/>
                <a:ea typeface="Calibri"/>
                <a:cs typeface="Calibri"/>
                <a:sym typeface="Calibri"/>
              </a:rPr>
              <a:t>consortial</a:t>
            </a:r>
            <a:r>
              <a:rPr lang="en-US" sz="2800" dirty="0" smtClean="0">
                <a:solidFill>
                  <a:schemeClr val="dk2"/>
                </a:solidFill>
                <a:latin typeface="Calibri"/>
                <a:ea typeface="Calibri"/>
                <a:cs typeface="Calibri"/>
                <a:sym typeface="Calibri"/>
              </a:rPr>
              <a:t> </a:t>
            </a:r>
            <a:r>
              <a:rPr lang="en-US" sz="2800" dirty="0">
                <a:solidFill>
                  <a:schemeClr val="dk2"/>
                </a:solidFill>
                <a:latin typeface="Calibri"/>
                <a:ea typeface="Calibri"/>
                <a:cs typeface="Calibri"/>
                <a:sym typeface="Calibri"/>
              </a:rPr>
              <a:t>borrowing</a:t>
            </a:r>
          </a:p>
          <a:p>
            <a:pPr lvl="0">
              <a:buSzPct val="100000"/>
            </a:pPr>
            <a:r>
              <a:rPr lang="en-US" sz="2800" dirty="0">
                <a:solidFill>
                  <a:schemeClr val="dk2"/>
                </a:solidFill>
                <a:latin typeface="Calibri"/>
                <a:ea typeface="Calibri"/>
                <a:cs typeface="Calibri"/>
                <a:sym typeface="Calibri"/>
              </a:rPr>
              <a:t>Identify a set of characteristics shared by high performers</a:t>
            </a:r>
          </a:p>
          <a:p>
            <a:endParaRPr lang="en-US" dirty="0"/>
          </a:p>
        </p:txBody>
      </p:sp>
      <p:sp>
        <p:nvSpPr>
          <p:cNvPr id="3" name="Text Placeholder 2"/>
          <p:cNvSpPr>
            <a:spLocks noGrp="1"/>
          </p:cNvSpPr>
          <p:nvPr>
            <p:ph type="body" sz="quarter" idx="13"/>
          </p:nvPr>
        </p:nvSpPr>
        <p:spPr/>
        <p:txBody>
          <a:bodyPr/>
          <a:lstStyle/>
          <a:p>
            <a:r>
              <a:rPr lang="en-US" sz="4400" b="0" dirty="0">
                <a:solidFill>
                  <a:schemeClr val="dk2"/>
                </a:solidFill>
                <a:latin typeface="Calibri"/>
                <a:ea typeface="Calibri"/>
                <a:cs typeface="Calibri"/>
                <a:sym typeface="Calibri"/>
              </a:rPr>
              <a:t>Advanced </a:t>
            </a:r>
            <a:r>
              <a:rPr lang="en-US" sz="4400" b="0" dirty="0">
                <a:solidFill>
                  <a:srgbClr val="1F497D"/>
                </a:solidFill>
                <a:latin typeface="Calibri"/>
                <a:ea typeface="Calibri"/>
                <a:cs typeface="Calibri"/>
                <a:sym typeface="Calibri"/>
              </a:rPr>
              <a:t>functions</a:t>
            </a:r>
            <a:endParaRPr lang="en-US" sz="4400" dirty="0"/>
          </a:p>
        </p:txBody>
      </p:sp>
    </p:spTree>
    <p:extLst>
      <p:ext uri="{BB962C8B-B14F-4D97-AF65-F5344CB8AC3E}">
        <p14:creationId xmlns:p14="http://schemas.microsoft.com/office/powerpoint/2010/main" val="68815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lvl="0">
              <a:spcBef>
                <a:spcPts val="0"/>
              </a:spcBef>
              <a:buClr>
                <a:schemeClr val="dk2"/>
              </a:buClr>
              <a:buSzPct val="100000"/>
            </a:pPr>
            <a:r>
              <a:rPr lang="en-US" sz="3200" dirty="0">
                <a:solidFill>
                  <a:srgbClr val="1F497D"/>
                </a:solidFill>
                <a:latin typeface="Calibri"/>
                <a:ea typeface="Calibri"/>
                <a:cs typeface="Calibri"/>
                <a:sym typeface="Calibri"/>
              </a:rPr>
              <a:t>High-level</a:t>
            </a:r>
            <a:r>
              <a:rPr lang="en-US" sz="3200" dirty="0">
                <a:solidFill>
                  <a:schemeClr val="dk2"/>
                </a:solidFill>
                <a:latin typeface="Calibri"/>
                <a:ea typeface="Calibri"/>
                <a:cs typeface="Calibri"/>
                <a:sym typeface="Calibri"/>
              </a:rPr>
              <a:t> average costs – public reports</a:t>
            </a:r>
          </a:p>
          <a:p>
            <a:pPr lvl="0">
              <a:spcBef>
                <a:spcPts val="640"/>
              </a:spcBef>
              <a:buClr>
                <a:schemeClr val="dk2"/>
              </a:buClr>
              <a:buSzPct val="100000"/>
            </a:pPr>
            <a:r>
              <a:rPr lang="en-US" sz="3200" dirty="0">
                <a:solidFill>
                  <a:schemeClr val="dk2"/>
                </a:solidFill>
                <a:latin typeface="Calibri"/>
                <a:ea typeface="Calibri"/>
                <a:cs typeface="Calibri"/>
                <a:sym typeface="Calibri"/>
              </a:rPr>
              <a:t>Detailed costs </a:t>
            </a:r>
          </a:p>
          <a:p>
            <a:pPr lvl="0">
              <a:spcBef>
                <a:spcPts val="640"/>
              </a:spcBef>
              <a:buClr>
                <a:schemeClr val="dk2"/>
              </a:buClr>
              <a:buSzPct val="100000"/>
            </a:pPr>
            <a:r>
              <a:rPr lang="en-US" sz="3200" dirty="0">
                <a:solidFill>
                  <a:schemeClr val="dk2"/>
                </a:solidFill>
                <a:latin typeface="Calibri"/>
                <a:ea typeface="Calibri"/>
                <a:cs typeface="Calibri"/>
                <a:sym typeface="Calibri"/>
              </a:rPr>
              <a:t>What-if scenarios</a:t>
            </a:r>
          </a:p>
          <a:p>
            <a:endParaRPr lang="en-US" dirty="0"/>
          </a:p>
        </p:txBody>
      </p:sp>
      <p:sp>
        <p:nvSpPr>
          <p:cNvPr id="3" name="Text Placeholder 2"/>
          <p:cNvSpPr>
            <a:spLocks noGrp="1"/>
          </p:cNvSpPr>
          <p:nvPr>
            <p:ph type="body" sz="quarter" idx="13"/>
          </p:nvPr>
        </p:nvSpPr>
        <p:spPr/>
        <p:txBody>
          <a:bodyPr/>
          <a:lstStyle/>
          <a:p>
            <a:r>
              <a:rPr lang="en-US" sz="4800" b="0" dirty="0">
                <a:solidFill>
                  <a:schemeClr val="dk2"/>
                </a:solidFill>
                <a:latin typeface="Calibri"/>
                <a:ea typeface="Calibri"/>
                <a:cs typeface="Calibri"/>
                <a:sym typeface="Calibri"/>
              </a:rPr>
              <a:t>Reports</a:t>
            </a:r>
            <a:endParaRPr lang="en-US" sz="4800" dirty="0"/>
          </a:p>
        </p:txBody>
      </p:sp>
      <p:sp>
        <p:nvSpPr>
          <p:cNvPr id="4" name="TextBox 3"/>
          <p:cNvSpPr txBox="1"/>
          <p:nvPr/>
        </p:nvSpPr>
        <p:spPr>
          <a:xfrm>
            <a:off x="948905" y="3925019"/>
            <a:ext cx="7582620" cy="1231106"/>
          </a:xfrm>
          <a:prstGeom prst="rect">
            <a:avLst/>
          </a:prstGeom>
          <a:noFill/>
        </p:spPr>
        <p:txBody>
          <a:bodyPr wrap="square" rtlCol="0">
            <a:spAutoFit/>
          </a:bodyPr>
          <a:lstStyle/>
          <a:p>
            <a:r>
              <a:rPr lang="en-US" dirty="0" smtClean="0"/>
              <a:t/>
            </a:r>
            <a:br>
              <a:rPr lang="en-US" dirty="0" smtClean="0"/>
            </a:br>
            <a:r>
              <a:rPr lang="en-US" sz="2800" dirty="0" smtClean="0">
                <a:solidFill>
                  <a:srgbClr val="1F497D"/>
                </a:solidFill>
              </a:rPr>
              <a:t>*Only those who contribute data can access advanced reports and custom query functions.</a:t>
            </a:r>
            <a:endParaRPr lang="en-US" sz="2800" dirty="0">
              <a:solidFill>
                <a:srgbClr val="1F497D"/>
              </a:solidFill>
            </a:endParaRPr>
          </a:p>
        </p:txBody>
      </p:sp>
      <p:sp>
        <p:nvSpPr>
          <p:cNvPr id="5" name="Right Brace 4"/>
          <p:cNvSpPr/>
          <p:nvPr/>
        </p:nvSpPr>
        <p:spPr>
          <a:xfrm>
            <a:off x="3511823" y="1801795"/>
            <a:ext cx="1258585" cy="1283092"/>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TextBox 5"/>
          <p:cNvSpPr txBox="1"/>
          <p:nvPr/>
        </p:nvSpPr>
        <p:spPr>
          <a:xfrm>
            <a:off x="4849113" y="2150953"/>
            <a:ext cx="3138754" cy="584775"/>
          </a:xfrm>
          <a:prstGeom prst="rect">
            <a:avLst/>
          </a:prstGeom>
          <a:noFill/>
        </p:spPr>
        <p:txBody>
          <a:bodyPr wrap="square" rtlCol="0">
            <a:spAutoFit/>
          </a:bodyPr>
          <a:lstStyle/>
          <a:p>
            <a:r>
              <a:rPr lang="en-US" sz="3200" dirty="0" smtClean="0">
                <a:solidFill>
                  <a:srgbClr val="1F497D"/>
                </a:solidFill>
                <a:latin typeface="Calibri" panose="020F0502020204030204" pitchFamily="34" charset="0"/>
              </a:rPr>
              <a:t>privileged reports</a:t>
            </a:r>
            <a:endParaRPr lang="en-US" sz="32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185335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6" name="Picture 5"/>
          <p:cNvPicPr/>
          <p:nvPr/>
        </p:nvPicPr>
        <p:blipFill rotWithShape="1">
          <a:blip r:embed="rId3"/>
          <a:srcRect t="25984" r="51410" b="7236"/>
          <a:stretch/>
        </p:blipFill>
        <p:spPr bwMode="auto">
          <a:xfrm>
            <a:off x="644703" y="785003"/>
            <a:ext cx="8090899" cy="5883215"/>
          </a:xfrm>
          <a:prstGeom prst="rect">
            <a:avLst/>
          </a:prstGeom>
          <a:ln>
            <a:noFill/>
          </a:ln>
          <a:extLst>
            <a:ext uri="{53640926-AAD7-44D8-BBD7-CCE9431645EC}">
              <a14:shadowObscured xmlns:a14="http://schemas.microsoft.com/office/drawing/2010/main"/>
            </a:ext>
          </a:extLst>
        </p:spPr>
      </p:pic>
      <p:sp>
        <p:nvSpPr>
          <p:cNvPr id="269" name="Shape 269"/>
          <p:cNvSpPr txBox="1">
            <a:spLocks noGrp="1"/>
          </p:cNvSpPr>
          <p:nvPr>
            <p:ph type="title"/>
          </p:nvPr>
        </p:nvSpPr>
        <p:spPr>
          <a:xfrm>
            <a:off x="133564" y="86264"/>
            <a:ext cx="8553236" cy="924499"/>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3600" dirty="0" smtClean="0">
                <a:solidFill>
                  <a:schemeClr val="dk2"/>
                </a:solidFill>
                <a:latin typeface="Calibri"/>
                <a:ea typeface="Calibri"/>
                <a:cs typeface="Calibri"/>
                <a:sym typeface="Calibri"/>
              </a:rPr>
              <a:t>You’ll keep sensitive information to yourself.</a:t>
            </a:r>
            <a:endParaRPr lang="en-US" sz="3600" b="0" i="0" u="none" strike="noStrike" cap="none" baseline="0" dirty="0">
              <a:solidFill>
                <a:schemeClr val="dk2"/>
              </a:solidFill>
              <a:latin typeface="Calibri"/>
              <a:ea typeface="Calibri"/>
              <a:cs typeface="Calibri"/>
              <a:sym typeface="Calibri"/>
            </a:endParaRPr>
          </a:p>
        </p:txBody>
      </p:sp>
      <p:sp>
        <p:nvSpPr>
          <p:cNvPr id="3" name="TextBox 2"/>
          <p:cNvSpPr txBox="1"/>
          <p:nvPr/>
        </p:nvSpPr>
        <p:spPr>
          <a:xfrm>
            <a:off x="595901" y="3652703"/>
            <a:ext cx="8188504" cy="1569660"/>
          </a:xfrm>
          <a:prstGeom prst="rect">
            <a:avLst/>
          </a:prstGeom>
          <a:noFill/>
        </p:spPr>
        <p:txBody>
          <a:bodyPr wrap="square" rtlCol="0">
            <a:spAutoFit/>
          </a:bodyPr>
          <a:lstStyle/>
          <a:p>
            <a:pPr algn="ctr"/>
            <a:r>
              <a:rPr lang="en-US" sz="3200" b="1" dirty="0">
                <a:solidFill>
                  <a:schemeClr val="tx1"/>
                </a:solidFill>
                <a:latin typeface="Calibri" panose="020F0502020204030204" pitchFamily="34" charset="0"/>
              </a:rPr>
              <a:t>E</a:t>
            </a:r>
            <a:r>
              <a:rPr lang="en-US" sz="3200" b="1" dirty="0" smtClean="0">
                <a:solidFill>
                  <a:schemeClr val="tx1"/>
                </a:solidFill>
                <a:latin typeface="Calibri" panose="020F0502020204030204" pitchFamily="34" charset="0"/>
              </a:rPr>
              <a:t>nter salary for each staff person and estimate what percentage should be applied to each type of request.</a:t>
            </a:r>
            <a:endParaRPr lang="en-US" sz="32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679723902"/>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7" name="Picture 6"/>
          <p:cNvPicPr/>
          <p:nvPr/>
        </p:nvPicPr>
        <p:blipFill rotWithShape="1">
          <a:blip r:embed="rId3"/>
          <a:srcRect t="25983" r="54359" b="7464"/>
          <a:stretch/>
        </p:blipFill>
        <p:spPr bwMode="auto">
          <a:xfrm>
            <a:off x="612911" y="1061049"/>
            <a:ext cx="8103111" cy="5796951"/>
          </a:xfrm>
          <a:prstGeom prst="rect">
            <a:avLst/>
          </a:prstGeom>
          <a:ln>
            <a:noFill/>
          </a:ln>
          <a:extLst>
            <a:ext uri="{53640926-AAD7-44D8-BBD7-CCE9431645EC}">
              <a14:shadowObscured xmlns:a14="http://schemas.microsoft.com/office/drawing/2010/main"/>
            </a:ext>
          </a:extLst>
        </p:spPr>
      </p:pic>
      <p:sp>
        <p:nvSpPr>
          <p:cNvPr id="269" name="Shape 269"/>
          <p:cNvSpPr txBox="1">
            <a:spLocks noGrp="1"/>
          </p:cNvSpPr>
          <p:nvPr>
            <p:ph type="title"/>
          </p:nvPr>
        </p:nvSpPr>
        <p:spPr>
          <a:xfrm>
            <a:off x="133564" y="163903"/>
            <a:ext cx="8553236" cy="759124"/>
          </a:xfrm>
          <a:prstGeom prst="rect">
            <a:avLst/>
          </a:prstGeom>
          <a:noFill/>
          <a:ln>
            <a:noFill/>
          </a:ln>
        </p:spPr>
        <p:txBody>
          <a:bodyPr lIns="91425" tIns="45700" rIns="91425" bIns="45700" anchor="ctr" anchorCtr="0">
            <a:noAutofit/>
          </a:bodyPr>
          <a:lstStyle/>
          <a:p>
            <a:pPr lvl="0">
              <a:buSzPct val="25000"/>
            </a:pPr>
            <a:r>
              <a:rPr lang="en-US" sz="3600" dirty="0">
                <a:solidFill>
                  <a:schemeClr val="dk2"/>
                </a:solidFill>
                <a:latin typeface="Calibri"/>
                <a:ea typeface="Calibri"/>
                <a:cs typeface="Calibri"/>
                <a:sym typeface="Calibri"/>
              </a:rPr>
              <a:t>The system calculates Staff costs and reports only totals for </a:t>
            </a:r>
            <a:r>
              <a:rPr lang="en-US" sz="3600" dirty="0" smtClean="0">
                <a:solidFill>
                  <a:schemeClr val="dk2"/>
                </a:solidFill>
                <a:latin typeface="Calibri"/>
                <a:ea typeface="Calibri"/>
                <a:cs typeface="Calibri"/>
                <a:sym typeface="Calibri"/>
              </a:rPr>
              <a:t>each category.</a:t>
            </a:r>
            <a:endParaRPr lang="en-US" sz="3600" b="0" i="0" u="none" strike="noStrike" cap="none" baseline="0" dirty="0">
              <a:solidFill>
                <a:schemeClr val="dk2"/>
              </a:solidFill>
              <a:latin typeface="Calibri"/>
              <a:ea typeface="Calibri"/>
              <a:cs typeface="Calibri"/>
              <a:sym typeface="Calibri"/>
            </a:endParaRPr>
          </a:p>
        </p:txBody>
      </p:sp>
      <p:sp>
        <p:nvSpPr>
          <p:cNvPr id="3" name="TextBox 2"/>
          <p:cNvSpPr txBox="1"/>
          <p:nvPr/>
        </p:nvSpPr>
        <p:spPr>
          <a:xfrm>
            <a:off x="570215" y="3427574"/>
            <a:ext cx="8188504" cy="584775"/>
          </a:xfrm>
          <a:prstGeom prst="rect">
            <a:avLst/>
          </a:prstGeom>
          <a:noFill/>
        </p:spPr>
        <p:txBody>
          <a:bodyPr wrap="square" rtlCol="0">
            <a:spAutoFit/>
          </a:bodyPr>
          <a:lstStyle/>
          <a:p>
            <a:pPr algn="ctr"/>
            <a:endParaRPr lang="en-US" sz="3200" b="1" dirty="0">
              <a:solidFill>
                <a:schemeClr val="tx1"/>
              </a:solidFill>
              <a:latin typeface="Calibri" panose="020F0502020204030204" pitchFamily="34" charset="0"/>
            </a:endParaRPr>
          </a:p>
        </p:txBody>
      </p:sp>
      <p:sp>
        <p:nvSpPr>
          <p:cNvPr id="2" name="Rectangle 1"/>
          <p:cNvSpPr/>
          <p:nvPr/>
        </p:nvSpPr>
        <p:spPr>
          <a:xfrm>
            <a:off x="1005840" y="4368800"/>
            <a:ext cx="7437120" cy="1569660"/>
          </a:xfrm>
          <a:prstGeom prst="rect">
            <a:avLst/>
          </a:prstGeom>
        </p:spPr>
        <p:txBody>
          <a:bodyPr wrap="square">
            <a:spAutoFit/>
          </a:bodyPr>
          <a:lstStyle/>
          <a:p>
            <a:pPr defTabSz="914400">
              <a:defRPr/>
            </a:pPr>
            <a:r>
              <a:rPr lang="en-US" sz="3200" b="1" dirty="0">
                <a:latin typeface="Calibri" panose="020F0502020204030204" pitchFamily="34" charset="0"/>
              </a:rPr>
              <a:t>You’ll enter the salary data and review the system-calculated totals on private worksheet tabs that only </a:t>
            </a:r>
            <a:r>
              <a:rPr lang="en-US" sz="3200" b="1" i="1" u="sng" dirty="0">
                <a:latin typeface="Calibri" panose="020F0502020204030204" pitchFamily="34" charset="0"/>
              </a:rPr>
              <a:t>you</a:t>
            </a:r>
            <a:r>
              <a:rPr lang="en-US" sz="3200" b="1" u="sng" dirty="0">
                <a:latin typeface="Calibri" panose="020F0502020204030204" pitchFamily="34" charset="0"/>
              </a:rPr>
              <a:t> </a:t>
            </a:r>
            <a:r>
              <a:rPr lang="en-US" sz="3200" b="1" dirty="0">
                <a:latin typeface="Calibri" panose="020F0502020204030204" pitchFamily="34" charset="0"/>
              </a:rPr>
              <a:t>will see.</a:t>
            </a:r>
          </a:p>
        </p:txBody>
      </p:sp>
    </p:spTree>
    <p:extLst>
      <p:ext uri="{BB962C8B-B14F-4D97-AF65-F5344CB8AC3E}">
        <p14:creationId xmlns:p14="http://schemas.microsoft.com/office/powerpoint/2010/main" val="269200320"/>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7" name="Picture 6"/>
          <p:cNvPicPr/>
          <p:nvPr/>
        </p:nvPicPr>
        <p:blipFill rotWithShape="1">
          <a:blip r:embed="rId3"/>
          <a:srcRect t="28513" r="51338" b="46211"/>
          <a:stretch/>
        </p:blipFill>
        <p:spPr bwMode="auto">
          <a:xfrm>
            <a:off x="373940" y="1046586"/>
            <a:ext cx="8597531" cy="4008014"/>
          </a:xfrm>
          <a:prstGeom prst="rect">
            <a:avLst/>
          </a:prstGeom>
          <a:ln>
            <a:noFill/>
          </a:ln>
          <a:extLst>
            <a:ext uri="{53640926-AAD7-44D8-BBD7-CCE9431645EC}">
              <a14:shadowObscured xmlns:a14="http://schemas.microsoft.com/office/drawing/2010/main"/>
            </a:ext>
          </a:extLst>
        </p:spPr>
      </p:pic>
      <p:sp>
        <p:nvSpPr>
          <p:cNvPr id="269" name="Shape 269"/>
          <p:cNvSpPr txBox="1">
            <a:spLocks noGrp="1"/>
          </p:cNvSpPr>
          <p:nvPr>
            <p:ph type="title"/>
          </p:nvPr>
        </p:nvSpPr>
        <p:spPr>
          <a:xfrm>
            <a:off x="287676" y="207035"/>
            <a:ext cx="8399124" cy="957532"/>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3600" dirty="0" smtClean="0">
                <a:solidFill>
                  <a:schemeClr val="dk2"/>
                </a:solidFill>
                <a:latin typeface="Calibri"/>
                <a:ea typeface="Calibri"/>
                <a:cs typeface="Calibri"/>
                <a:sym typeface="Calibri"/>
              </a:rPr>
              <a:t>You’ll send in only totals by Staff category.</a:t>
            </a:r>
            <a:endParaRPr lang="en-US" sz="3600" b="0" i="0" u="none" strike="noStrike" cap="none" baseline="0" dirty="0">
              <a:solidFill>
                <a:schemeClr val="dk2"/>
              </a:solidFill>
              <a:latin typeface="Calibri"/>
              <a:ea typeface="Calibri"/>
              <a:cs typeface="Calibri"/>
              <a:sym typeface="Calibri"/>
            </a:endParaRPr>
          </a:p>
        </p:txBody>
      </p:sp>
      <p:sp>
        <p:nvSpPr>
          <p:cNvPr id="3" name="TextBox 2"/>
          <p:cNvSpPr txBox="1"/>
          <p:nvPr/>
        </p:nvSpPr>
        <p:spPr>
          <a:xfrm>
            <a:off x="287676" y="4986210"/>
            <a:ext cx="8255285" cy="1815882"/>
          </a:xfrm>
          <a:prstGeom prst="rect">
            <a:avLst/>
          </a:prstGeom>
          <a:noFill/>
        </p:spPr>
        <p:txBody>
          <a:bodyPr wrap="square" rtlCol="0">
            <a:spAutoFit/>
          </a:bodyPr>
          <a:lstStyle/>
          <a:p>
            <a:pPr algn="ctr"/>
            <a:r>
              <a:rPr lang="en-US" sz="2800" b="1" dirty="0" smtClean="0">
                <a:solidFill>
                  <a:schemeClr val="tx1"/>
                </a:solidFill>
                <a:latin typeface="Arial" panose="020B0604020202020204" pitchFamily="34" charset="0"/>
                <a:cs typeface="Arial" panose="020B0604020202020204" pitchFamily="34" charset="0"/>
              </a:rPr>
              <a:t>On a “staff totals” tab, re-type the numbers calculated by the system and then </a:t>
            </a:r>
            <a:r>
              <a:rPr lang="en-US" sz="2800" b="1" i="1" u="sng" dirty="0" smtClean="0">
                <a:solidFill>
                  <a:schemeClr val="tx1"/>
                </a:solidFill>
                <a:latin typeface="Arial" panose="020B0604020202020204" pitchFamily="34" charset="0"/>
                <a:cs typeface="Arial" panose="020B0604020202020204" pitchFamily="34" charset="0"/>
              </a:rPr>
              <a:t>delete</a:t>
            </a:r>
            <a:r>
              <a:rPr lang="en-US" sz="2800" b="1" dirty="0" smtClean="0">
                <a:solidFill>
                  <a:schemeClr val="tx1"/>
                </a:solidFill>
                <a:latin typeface="Arial" panose="020B0604020202020204" pitchFamily="34" charset="0"/>
                <a:cs typeface="Arial" panose="020B0604020202020204" pitchFamily="34" charset="0"/>
              </a:rPr>
              <a:t> the tabs containing salary information for individual staff members.</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554002"/>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2"/>
          <p:cNvSpPr txBox="1">
            <a:spLocks/>
          </p:cNvSpPr>
          <p:nvPr/>
        </p:nvSpPr>
        <p:spPr>
          <a:xfrm>
            <a:off x="457200" y="1654139"/>
            <a:ext cx="8229600" cy="2321960"/>
          </a:xfrm>
          <a:prstGeom prst="rect">
            <a:avLst/>
          </a:prstGeom>
          <a:noFill/>
          <a:ln>
            <a:noFill/>
          </a:ln>
        </p:spPr>
        <p:txBody>
          <a:bodyPr lIns="91425" tIns="45700" rIns="91425" bIns="4570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2"/>
              </a:buClr>
              <a:buSzPct val="25000"/>
              <a:buFont typeface="Calibri"/>
              <a:buNone/>
            </a:pPr>
            <a:r>
              <a:rPr lang="en-US" smtClean="0">
                <a:solidFill>
                  <a:schemeClr val="dk2"/>
                </a:solidFill>
                <a:latin typeface="Calibri"/>
                <a:ea typeface="Calibri"/>
                <a:cs typeface="Calibri"/>
                <a:sym typeface="Calibri"/>
              </a:rPr>
              <a:t>We understand that salary information is extremely sensitive. </a:t>
            </a:r>
            <a:endParaRPr lang="en-US" dirty="0">
              <a:solidFill>
                <a:srgbClr val="1F497D"/>
              </a:solidFill>
              <a:latin typeface="Calibri"/>
              <a:ea typeface="Calibri"/>
              <a:cs typeface="Calibri"/>
              <a:sym typeface="Calibri"/>
            </a:endParaRPr>
          </a:p>
        </p:txBody>
      </p:sp>
    </p:spTree>
    <p:extLst>
      <p:ext uri="{BB962C8B-B14F-4D97-AF65-F5344CB8AC3E}">
        <p14:creationId xmlns:p14="http://schemas.microsoft.com/office/powerpoint/2010/main" val="32990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1108081"/>
            <a:ext cx="8174038" cy="1246495"/>
          </a:xfrm>
        </p:spPr>
        <p:txBody>
          <a:bodyPr/>
          <a:lstStyle/>
          <a:p>
            <a:r>
              <a:rPr lang="en-US" dirty="0" smtClean="0"/>
              <a:t>The very latest developments</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0733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pcworld.com/opinion/graphics/131450-12_sanyo5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06" y="325129"/>
            <a:ext cx="2831505" cy="2123629"/>
          </a:xfrm>
          <a:prstGeom prst="rect">
            <a:avLst/>
          </a:prstGeom>
          <a:noFill/>
          <a:extLst>
            <a:ext uri="{909E8E84-426E-40DD-AFC4-6F175D3DCCD1}">
              <a14:hiddenFill xmlns:a14="http://schemas.microsoft.com/office/drawing/2010/main">
                <a:solidFill>
                  <a:srgbClr val="FFFFFF"/>
                </a:solidFill>
              </a14:hiddenFill>
            </a:ext>
          </a:extLst>
        </p:spPr>
      </p:pic>
      <p:pic>
        <p:nvPicPr>
          <p:cNvPr id="3" name="Shape 130"/>
          <p:cNvPicPr preferRelativeResize="0"/>
          <p:nvPr/>
        </p:nvPicPr>
        <p:blipFill rotWithShape="1">
          <a:blip r:embed="rId4">
            <a:alphaModFix/>
          </a:blip>
          <a:srcRect/>
          <a:stretch/>
        </p:blipFill>
        <p:spPr>
          <a:xfrm>
            <a:off x="5808609" y="325129"/>
            <a:ext cx="3310439" cy="2346452"/>
          </a:xfrm>
          <a:prstGeom prst="rect">
            <a:avLst/>
          </a:prstGeom>
          <a:noFill/>
          <a:ln>
            <a:noFill/>
          </a:ln>
        </p:spPr>
      </p:pic>
      <p:pic>
        <p:nvPicPr>
          <p:cNvPr id="2050" name="Picture 2" descr="OCL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0765" y="499049"/>
            <a:ext cx="1782313" cy="9862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The new iMac personal computer is shown in this undated photo from Apple's internet site. The iMac, is a futuristic-looking Macintosh without a floppy drive. Apple, arguing that the 3.5-inch floppy is a dying medium, says most iMac buyers will add external drives or transfer files via e-mail. Despite a growing push to phase out the floppies, most users still swear by the inexpensive, convenient method for storing and exchanging files with friends and co-workers. (AP Photo/HO) ALSO RAN: 7/2/99 Photo: HAND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206" y="4220900"/>
            <a:ext cx="3183455" cy="24901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v6KPwZAH9e-dWT5PUQvILTwaW52za_ysGW2fCVQNGK7YiiHbSOOcZHJDKPSwtnzAdZDfIC3YSXDnCSw_Dkffau56Zg3x9YKsDyVp7lGYDVOmh01TBTfGb_OZct0w7iUdjFfuvfXVALsFptlFniTk2pYmX38zA-l6JC8clK1wi-d5YKgaAnLYG0gexlZqbc8eYQ5kIfpQ8SR9i4NVrz9c_u4FpKew6MTg7d3su_o6WZCQ5ixDQu8cguymYWE_xpEjEaY8gbjziEr715Kgf-W7uzA2l0cccp8Vs2Qewp54iG2Ye-WvEebctkj4i9X5oxr9ehXcVsN2mnYvKYfroIXkIbjBbnvtZ17HCfwMb98rb4ddqJVFw3s_N1afDy42TrMeTlNcSVZm4l94UKd98mbIgjb-DF2QZXF4Xxgo0lxz2Dur2EULy6VGC9U-geK-uGzcPISMruy55cMsBQNw8Z5-1CkI-iaUvp4bZhER7TGzbeps8Kjx2JJZQTynOZRjlyoxO-_mU1v7hlgKwaohpMjb3Si5kDCCo9GtFW2KyfC2q3pv7-_evFRJ0H16qyf_kbFppz20=w191-h263-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1997" y="4328750"/>
            <a:ext cx="1651809" cy="22744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oocities.org/colosseum/stadium/3028/griese_brian1122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4142" y="3504908"/>
            <a:ext cx="261937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encrypted-tbn1.gstatic.com/images?q=tbn:ANd9GcQLqLJKbuT9dn3rtu5EKs1U0hFsNqokmIVJsTfOBXsfvb6_T2z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0367" y="2044460"/>
            <a:ext cx="3655954" cy="205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3421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135919"/>
            <a:ext cx="8329732" cy="4475171"/>
          </a:xfrm>
        </p:spPr>
        <p:txBody>
          <a:bodyPr/>
          <a:lstStyle/>
          <a:p>
            <a:r>
              <a:rPr lang="en-US" dirty="0" smtClean="0"/>
              <a:t>Which staff should we include?</a:t>
            </a:r>
          </a:p>
          <a:p>
            <a:pPr lvl="1"/>
            <a:r>
              <a:rPr lang="en-US" dirty="0" err="1" smtClean="0"/>
              <a:t>Circ</a:t>
            </a:r>
            <a:r>
              <a:rPr lang="en-US" dirty="0" smtClean="0"/>
              <a:t>? Offsite storage? Mail room? Work study?</a:t>
            </a:r>
          </a:p>
          <a:p>
            <a:pPr marL="457200" lvl="1" indent="0">
              <a:buNone/>
            </a:pPr>
            <a:endParaRPr lang="en-US" dirty="0"/>
          </a:p>
        </p:txBody>
      </p:sp>
      <p:sp>
        <p:nvSpPr>
          <p:cNvPr id="3" name="Text Placeholder 2"/>
          <p:cNvSpPr>
            <a:spLocks noGrp="1"/>
          </p:cNvSpPr>
          <p:nvPr>
            <p:ph type="body" sz="quarter" idx="13"/>
          </p:nvPr>
        </p:nvSpPr>
        <p:spPr/>
        <p:txBody>
          <a:bodyPr/>
          <a:lstStyle/>
          <a:p>
            <a:r>
              <a:rPr lang="en-US" dirty="0" smtClean="0"/>
              <a:t>Recent issues tackled by the Betas</a:t>
            </a:r>
            <a:endParaRPr lang="en-US" dirty="0"/>
          </a:p>
        </p:txBody>
      </p:sp>
    </p:spTree>
    <p:extLst>
      <p:ext uri="{BB962C8B-B14F-4D97-AF65-F5344CB8AC3E}">
        <p14:creationId xmlns:p14="http://schemas.microsoft.com/office/powerpoint/2010/main" val="119030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l="-384" t="9574" r="43846" b="10427"/>
          <a:stretch/>
        </p:blipFill>
        <p:spPr bwMode="auto">
          <a:xfrm>
            <a:off x="310551" y="86264"/>
            <a:ext cx="8272732" cy="60212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247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t="7976" r="29872" b="24331"/>
          <a:stretch/>
        </p:blipFill>
        <p:spPr bwMode="auto">
          <a:xfrm>
            <a:off x="250167" y="0"/>
            <a:ext cx="8833448" cy="61678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689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135919"/>
            <a:ext cx="8346985" cy="4475171"/>
          </a:xfrm>
        </p:spPr>
        <p:txBody>
          <a:bodyPr/>
          <a:lstStyle/>
          <a:p>
            <a:r>
              <a:rPr lang="en-US" dirty="0" smtClean="0"/>
              <a:t>Which staff should we include?</a:t>
            </a:r>
          </a:p>
          <a:p>
            <a:pPr lvl="1"/>
            <a:r>
              <a:rPr lang="en-US" dirty="0" err="1" smtClean="0"/>
              <a:t>Circ</a:t>
            </a:r>
            <a:r>
              <a:rPr lang="en-US" dirty="0" smtClean="0"/>
              <a:t>? Offsite storage? Mail room? Work study?</a:t>
            </a:r>
          </a:p>
          <a:p>
            <a:r>
              <a:rPr lang="en-US" dirty="0" smtClean="0"/>
              <a:t>What equipment should be counted? Amortized?</a:t>
            </a:r>
          </a:p>
          <a:p>
            <a:pPr lvl="1"/>
            <a:r>
              <a:rPr lang="en-US" dirty="0" smtClean="0"/>
              <a:t>High-end scanners? PC’s? Printers? MFD’s?</a:t>
            </a:r>
          </a:p>
          <a:p>
            <a:r>
              <a:rPr lang="en-US" dirty="0" smtClean="0"/>
              <a:t>How should we define an unfilled request?</a:t>
            </a:r>
          </a:p>
          <a:p>
            <a:pPr lvl="1"/>
            <a:r>
              <a:rPr lang="en-US" dirty="0" smtClean="0"/>
              <a:t>From the patron’s POV? The ILL system’s?</a:t>
            </a:r>
          </a:p>
          <a:p>
            <a:r>
              <a:rPr lang="en-US" dirty="0" smtClean="0"/>
              <a:t>Should we count delivering own stuff to own patrons?</a:t>
            </a:r>
          </a:p>
          <a:p>
            <a:r>
              <a:rPr lang="en-US" dirty="0" smtClean="0"/>
              <a:t>What about costs covered by confidentiality agreements?</a:t>
            </a:r>
          </a:p>
          <a:p>
            <a:r>
              <a:rPr lang="en-US" dirty="0" smtClean="0"/>
              <a:t>What about costs that we simply can’t come up with?</a:t>
            </a:r>
          </a:p>
          <a:p>
            <a:pPr marL="0" indent="0">
              <a:buNone/>
            </a:pPr>
            <a:endParaRPr lang="en-US" dirty="0" smtClean="0"/>
          </a:p>
          <a:p>
            <a:pPr marL="0" indent="0">
              <a:buNone/>
            </a:pPr>
            <a:endParaRPr lang="en-US" dirty="0" smtClean="0"/>
          </a:p>
          <a:p>
            <a:pPr marL="457200" lvl="1" indent="0">
              <a:buNone/>
            </a:pPr>
            <a:endParaRPr lang="en-US" dirty="0"/>
          </a:p>
        </p:txBody>
      </p:sp>
      <p:sp>
        <p:nvSpPr>
          <p:cNvPr id="3" name="Text Placeholder 2"/>
          <p:cNvSpPr>
            <a:spLocks noGrp="1"/>
          </p:cNvSpPr>
          <p:nvPr>
            <p:ph type="body" sz="quarter" idx="13"/>
          </p:nvPr>
        </p:nvSpPr>
        <p:spPr/>
        <p:txBody>
          <a:bodyPr/>
          <a:lstStyle/>
          <a:p>
            <a:r>
              <a:rPr lang="en-US" dirty="0" smtClean="0"/>
              <a:t>Recent issues tackled by the Betas</a:t>
            </a:r>
            <a:endParaRPr lang="en-US" dirty="0"/>
          </a:p>
        </p:txBody>
      </p:sp>
    </p:spTree>
    <p:extLst>
      <p:ext uri="{BB962C8B-B14F-4D97-AF65-F5344CB8AC3E}">
        <p14:creationId xmlns:p14="http://schemas.microsoft.com/office/powerpoint/2010/main" val="310114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5259" y="1108081"/>
            <a:ext cx="8174038" cy="692497"/>
          </a:xfrm>
        </p:spPr>
        <p:txBody>
          <a:bodyPr/>
          <a:lstStyle/>
          <a:p>
            <a:pPr>
              <a:spcBef>
                <a:spcPts val="0"/>
              </a:spcBef>
            </a:pPr>
            <a:r>
              <a:rPr lang="en-US" dirty="0" smtClean="0"/>
              <a:t>when</a:t>
            </a:r>
            <a:endParaRPr lang="en-US" dirty="0"/>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94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8" name="Picture 7"/>
          <p:cNvPicPr/>
          <p:nvPr/>
        </p:nvPicPr>
        <p:blipFill rotWithShape="1">
          <a:blip r:embed="rId3"/>
          <a:srcRect t="26894" r="46410" b="7236"/>
          <a:stretch/>
        </p:blipFill>
        <p:spPr bwMode="auto">
          <a:xfrm>
            <a:off x="787311" y="894815"/>
            <a:ext cx="5183925" cy="3369056"/>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4"/>
          <a:srcRect t="17180" r="55930" b="10000"/>
          <a:stretch/>
        </p:blipFill>
        <p:spPr bwMode="auto">
          <a:xfrm rot="2012711">
            <a:off x="5498954" y="1445389"/>
            <a:ext cx="2661787" cy="2524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17" name="Shape 117"/>
          <p:cNvSpPr txBox="1">
            <a:spLocks noGrp="1"/>
          </p:cNvSpPr>
          <p:nvPr>
            <p:ph type="title" idx="4294967295"/>
          </p:nvPr>
        </p:nvSpPr>
        <p:spPr>
          <a:xfrm>
            <a:off x="346574" y="14922"/>
            <a:ext cx="8883689" cy="879893"/>
          </a:xfrm>
          <a:prstGeom prst="rect">
            <a:avLst/>
          </a:prstGeom>
          <a:noFill/>
          <a:ln>
            <a:noFill/>
          </a:ln>
        </p:spPr>
        <p:txBody>
          <a:bodyPr lIns="91425" tIns="45700" rIns="91425" bIns="45700" anchor="ctr" anchorCtr="0">
            <a:noAutofit/>
          </a:bodyPr>
          <a:lstStyle/>
          <a:p>
            <a:pPr lvl="0" algn="l">
              <a:spcBef>
                <a:spcPts val="0"/>
              </a:spcBef>
              <a:buClr>
                <a:schemeClr val="dk2"/>
              </a:buClr>
              <a:buSzPct val="25000"/>
            </a:pPr>
            <a:r>
              <a:rPr lang="en-US" sz="3600" dirty="0">
                <a:solidFill>
                  <a:schemeClr val="accent2">
                    <a:lumMod val="75000"/>
                  </a:schemeClr>
                </a:solidFill>
                <a:latin typeface="Calibri" panose="020F0502020204030204" pitchFamily="34" charset="0"/>
                <a:ea typeface="Calibri"/>
                <a:cs typeface="Arial" panose="020B0604020202020204" pitchFamily="34" charset="0"/>
                <a:sym typeface="Calibri"/>
              </a:rPr>
              <a:t>Now in Beta Testing</a:t>
            </a:r>
            <a:endParaRPr lang="en-US" sz="3600" b="1" i="0" u="none" strike="noStrike" cap="none" baseline="0" dirty="0">
              <a:solidFill>
                <a:schemeClr val="accent2">
                  <a:lumMod val="75000"/>
                </a:schemeClr>
              </a:solidFill>
              <a:latin typeface="Arial" panose="020B0604020202020204" pitchFamily="34" charset="0"/>
              <a:ea typeface="Calibri"/>
              <a:cs typeface="Arial" panose="020B0604020202020204" pitchFamily="34" charset="0"/>
              <a:sym typeface="Calibri"/>
            </a:endParaRPr>
          </a:p>
        </p:txBody>
      </p:sp>
      <p:pic>
        <p:nvPicPr>
          <p:cNvPr id="21" name="Picture 20"/>
          <p:cNvPicPr/>
          <p:nvPr/>
        </p:nvPicPr>
        <p:blipFill rotWithShape="1">
          <a:blip r:embed="rId5"/>
          <a:srcRect l="27564" t="11281" r="30609" b="5898"/>
          <a:stretch/>
        </p:blipFill>
        <p:spPr bwMode="auto">
          <a:xfrm rot="1075953">
            <a:off x="5471446" y="2693895"/>
            <a:ext cx="3051874" cy="3691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8"/>
          <p:cNvPicPr/>
          <p:nvPr/>
        </p:nvPicPr>
        <p:blipFill rotWithShape="1">
          <a:blip r:embed="rId6"/>
          <a:srcRect l="17692" t="7294" r="17436" b="19088"/>
          <a:stretch/>
        </p:blipFill>
        <p:spPr bwMode="auto">
          <a:xfrm rot="20935714">
            <a:off x="761025" y="2995945"/>
            <a:ext cx="5236495" cy="32179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303764527"/>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75097" y="1135920"/>
            <a:ext cx="8181975" cy="5053865"/>
          </a:xfrm>
        </p:spPr>
        <p:txBody>
          <a:bodyPr/>
          <a:lstStyle/>
          <a:p>
            <a:r>
              <a:rPr lang="en-US" sz="2800" dirty="0" smtClean="0">
                <a:solidFill>
                  <a:schemeClr val="tx2"/>
                </a:solidFill>
              </a:rPr>
              <a:t>Next 4 months</a:t>
            </a:r>
            <a:r>
              <a:rPr lang="en-US" sz="3200" dirty="0" smtClean="0">
                <a:solidFill>
                  <a:schemeClr val="tx2"/>
                </a:solidFill>
              </a:rPr>
              <a:t>:</a:t>
            </a:r>
          </a:p>
          <a:p>
            <a:pPr lvl="1"/>
            <a:r>
              <a:rPr lang="en-US" sz="2000" dirty="0" smtClean="0">
                <a:solidFill>
                  <a:schemeClr val="tx2"/>
                </a:solidFill>
              </a:rPr>
              <a:t>Beta testers will gather and submit their data</a:t>
            </a:r>
          </a:p>
          <a:p>
            <a:pPr lvl="1"/>
            <a:r>
              <a:rPr lang="en-US" sz="2000" dirty="0" smtClean="0">
                <a:solidFill>
                  <a:schemeClr val="tx2"/>
                </a:solidFill>
              </a:rPr>
              <a:t>OCLC software engineer will build database and reporting functions</a:t>
            </a:r>
          </a:p>
          <a:p>
            <a:pPr lvl="1"/>
            <a:r>
              <a:rPr lang="en-US" sz="2000" dirty="0" smtClean="0">
                <a:solidFill>
                  <a:schemeClr val="tx2"/>
                </a:solidFill>
              </a:rPr>
              <a:t>Beta testers will test reports</a:t>
            </a:r>
          </a:p>
          <a:p>
            <a:r>
              <a:rPr lang="en-US" sz="2800" dirty="0">
                <a:solidFill>
                  <a:schemeClr val="tx2"/>
                </a:solidFill>
              </a:rPr>
              <a:t>Next 6 months:</a:t>
            </a:r>
            <a:endParaRPr lang="en-US" sz="1400" dirty="0">
              <a:solidFill>
                <a:schemeClr val="tx2"/>
              </a:solidFill>
            </a:endParaRPr>
          </a:p>
          <a:p>
            <a:pPr lvl="1"/>
            <a:r>
              <a:rPr lang="en-US" sz="2000" dirty="0">
                <a:solidFill>
                  <a:schemeClr val="tx2"/>
                </a:solidFill>
              </a:rPr>
              <a:t>“Early interest” folks will be invited to submit </a:t>
            </a:r>
            <a:r>
              <a:rPr lang="en-US" sz="2000" dirty="0" smtClean="0">
                <a:solidFill>
                  <a:schemeClr val="tx2"/>
                </a:solidFill>
              </a:rPr>
              <a:t>data</a:t>
            </a:r>
          </a:p>
          <a:p>
            <a:r>
              <a:rPr lang="en-US" sz="2800" dirty="0" smtClean="0">
                <a:solidFill>
                  <a:schemeClr val="tx2"/>
                </a:solidFill>
              </a:rPr>
              <a:t>Eventually</a:t>
            </a:r>
            <a:endParaRPr lang="en-US" sz="2800" dirty="0">
              <a:solidFill>
                <a:schemeClr val="tx2"/>
              </a:solidFill>
            </a:endParaRPr>
          </a:p>
          <a:p>
            <a:pPr lvl="1"/>
            <a:r>
              <a:rPr lang="en-US" sz="2000" dirty="0">
                <a:solidFill>
                  <a:schemeClr val="tx2"/>
                </a:solidFill>
              </a:rPr>
              <a:t>We’ll open it up to everyone</a:t>
            </a:r>
          </a:p>
          <a:p>
            <a:pPr lvl="1"/>
            <a:r>
              <a:rPr lang="en-US" sz="2000" dirty="0">
                <a:solidFill>
                  <a:schemeClr val="tx2"/>
                </a:solidFill>
              </a:rPr>
              <a:t>We’ll work with various groups and organizations to encourage </a:t>
            </a:r>
            <a:r>
              <a:rPr lang="en-US" sz="2000" dirty="0" smtClean="0">
                <a:solidFill>
                  <a:schemeClr val="tx2"/>
                </a:solidFill>
              </a:rPr>
              <a:t>use</a:t>
            </a:r>
            <a:endParaRPr lang="en-US" sz="1600" dirty="0" smtClean="0">
              <a:solidFill>
                <a:schemeClr val="tx2"/>
              </a:solidFill>
            </a:endParaRPr>
          </a:p>
          <a:p>
            <a:r>
              <a:rPr lang="en-US" dirty="0">
                <a:solidFill>
                  <a:schemeClr val="tx2"/>
                </a:solidFill>
              </a:rPr>
              <a:t>Google</a:t>
            </a:r>
            <a:r>
              <a:rPr lang="en-US" dirty="0"/>
              <a:t> </a:t>
            </a:r>
            <a:r>
              <a:rPr lang="en-US" dirty="0">
                <a:solidFill>
                  <a:srgbClr val="00B0F0"/>
                </a:solidFill>
              </a:rPr>
              <a:t>OCLC ILL Calculator </a:t>
            </a:r>
            <a:r>
              <a:rPr lang="en-US" dirty="0">
                <a:solidFill>
                  <a:schemeClr val="tx2"/>
                </a:solidFill>
              </a:rPr>
              <a:t>for more information. </a:t>
            </a:r>
            <a:endParaRPr lang="en-US" u="sng" dirty="0">
              <a:solidFill>
                <a:schemeClr val="tx2"/>
              </a:solidFill>
            </a:endParaRPr>
          </a:p>
          <a:p>
            <a:pPr marL="0" indent="0">
              <a:buNone/>
            </a:pPr>
            <a:endParaRPr lang="en-US" dirty="0" smtClean="0"/>
          </a:p>
          <a:p>
            <a:endParaRPr lang="en-US" dirty="0" smtClean="0"/>
          </a:p>
          <a:p>
            <a:endParaRPr lang="en-US" dirty="0"/>
          </a:p>
        </p:txBody>
      </p:sp>
      <p:sp>
        <p:nvSpPr>
          <p:cNvPr id="3" name="Text Placeholder 2"/>
          <p:cNvSpPr>
            <a:spLocks noGrp="1"/>
          </p:cNvSpPr>
          <p:nvPr>
            <p:ph type="body" sz="quarter" idx="13"/>
          </p:nvPr>
        </p:nvSpPr>
        <p:spPr/>
        <p:txBody>
          <a:bodyPr/>
          <a:lstStyle/>
          <a:p>
            <a:r>
              <a:rPr lang="en-US" sz="4400" b="0" dirty="0" smtClean="0">
                <a:latin typeface="Calibri" panose="020F0502020204030204" pitchFamily="34" charset="0"/>
              </a:rPr>
              <a:t>Birthing an ILL Cost Calculator</a:t>
            </a:r>
            <a:endParaRPr lang="en-US" sz="4400" b="0" dirty="0">
              <a:latin typeface="Calibri" panose="020F0502020204030204" pitchFamily="34" charset="0"/>
            </a:endParaRPr>
          </a:p>
        </p:txBody>
      </p:sp>
    </p:spTree>
    <p:extLst>
      <p:ext uri="{BB962C8B-B14F-4D97-AF65-F5344CB8AC3E}">
        <p14:creationId xmlns:p14="http://schemas.microsoft.com/office/powerpoint/2010/main" val="337416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1838" y="1108606"/>
            <a:ext cx="7538282" cy="1323439"/>
          </a:xfrm>
        </p:spPr>
        <p:txBody>
          <a:bodyPr/>
          <a:lstStyle/>
          <a:p>
            <a:r>
              <a:rPr lang="en-US" sz="4400" dirty="0" smtClean="0"/>
              <a:t>Questions? Comments?</a:t>
            </a:r>
            <a:endParaRPr lang="en-US" sz="4400" dirty="0"/>
          </a:p>
        </p:txBody>
      </p:sp>
      <p:sp>
        <p:nvSpPr>
          <p:cNvPr id="3" name="Text Placeholder 2"/>
          <p:cNvSpPr>
            <a:spLocks noGrp="1"/>
          </p:cNvSpPr>
          <p:nvPr>
            <p:ph type="body" sz="quarter" idx="11"/>
          </p:nvPr>
        </p:nvSpPr>
        <p:spPr/>
        <p:txBody>
          <a:bodyPr/>
          <a:lstStyle/>
          <a:p>
            <a:r>
              <a:rPr lang="en-US" dirty="0" smtClean="0"/>
              <a:t>Dennis Massie</a:t>
            </a:r>
            <a:endParaRPr lang="en-US" dirty="0"/>
          </a:p>
        </p:txBody>
      </p:sp>
      <p:sp>
        <p:nvSpPr>
          <p:cNvPr id="4" name="Text Placeholder 3"/>
          <p:cNvSpPr>
            <a:spLocks noGrp="1"/>
          </p:cNvSpPr>
          <p:nvPr>
            <p:ph type="body" sz="quarter" idx="12"/>
          </p:nvPr>
        </p:nvSpPr>
        <p:spPr/>
        <p:txBody>
          <a:bodyPr/>
          <a:lstStyle/>
          <a:p>
            <a:r>
              <a:rPr lang="en-US" dirty="0" smtClean="0"/>
              <a:t>Program Officer, OCLC Research</a:t>
            </a:r>
            <a:endParaRPr lang="en-US" dirty="0"/>
          </a:p>
        </p:txBody>
      </p:sp>
      <p:sp>
        <p:nvSpPr>
          <p:cNvPr id="5" name="Text Placeholder 4"/>
          <p:cNvSpPr>
            <a:spLocks noGrp="1"/>
          </p:cNvSpPr>
          <p:nvPr>
            <p:ph type="body" sz="quarter" idx="13"/>
          </p:nvPr>
        </p:nvSpPr>
        <p:spPr/>
        <p:txBody>
          <a:bodyPr/>
          <a:lstStyle/>
          <a:p>
            <a:r>
              <a:rPr lang="en-US" dirty="0" smtClean="0"/>
              <a:t>massied@oclc.org</a:t>
            </a:r>
            <a:endParaRPr lang="en-US" dirty="0"/>
          </a:p>
        </p:txBody>
      </p:sp>
      <p:sp>
        <p:nvSpPr>
          <p:cNvPr id="6" name="Text Placeholder 5"/>
          <p:cNvSpPr>
            <a:spLocks noGrp="1"/>
          </p:cNvSpPr>
          <p:nvPr>
            <p:ph type="body" sz="quarter" idx="14"/>
          </p:nvPr>
        </p:nvSpPr>
        <p:spPr>
          <a:xfrm>
            <a:off x="0" y="587632"/>
            <a:ext cx="3679825" cy="504754"/>
          </a:xfrm>
        </p:spPr>
        <p:txBody>
          <a:bodyPr/>
          <a:lstStyle/>
          <a:p>
            <a:r>
              <a:rPr lang="en-US" sz="1600" dirty="0" smtClean="0"/>
              <a:t>47</a:t>
            </a:r>
            <a:r>
              <a:rPr lang="en-US" sz="1600" baseline="30000" dirty="0" smtClean="0"/>
              <a:t>th</a:t>
            </a:r>
            <a:r>
              <a:rPr lang="en-US" sz="1600" dirty="0" smtClean="0"/>
              <a:t> Colorado ILL Conference</a:t>
            </a:r>
            <a:endParaRPr lang="en-US" sz="1600" dirty="0"/>
          </a:p>
        </p:txBody>
      </p:sp>
      <p:sp>
        <p:nvSpPr>
          <p:cNvPr id="8" name="Rectangle 7"/>
          <p:cNvSpPr/>
          <p:nvPr/>
        </p:nvSpPr>
        <p:spPr>
          <a:xfrm>
            <a:off x="899446" y="5922538"/>
            <a:ext cx="5377764" cy="438582"/>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kern="1200" dirty="0" smtClean="0">
                <a:solidFill>
                  <a:srgbClr val="787D83"/>
                </a:solidFill>
                <a:effectLst/>
                <a:latin typeface="+mn-lt"/>
                <a:ea typeface="+mn-ea"/>
                <a:cs typeface="+mn-cs"/>
              </a:rPr>
              <a:t>©2016 OCLC. This work is licensed under a Creative Commons Attribution 4.0 International License. Suggested attribution: “This work uses content from </a:t>
            </a:r>
            <a:r>
              <a:rPr lang="en-US" sz="750" i="1" kern="1200" dirty="0" smtClean="0">
                <a:solidFill>
                  <a:srgbClr val="787D83"/>
                </a:solidFill>
                <a:effectLst/>
                <a:latin typeface="+mn-lt"/>
                <a:ea typeface="+mn-ea"/>
                <a:cs typeface="+mn-cs"/>
              </a:rPr>
              <a:t>The OCLC ILL Cost Calculator </a:t>
            </a:r>
            <a:r>
              <a:rPr lang="en-US" sz="750" kern="1200" dirty="0" smtClean="0">
                <a:solidFill>
                  <a:srgbClr val="787D83"/>
                </a:solidFill>
                <a:effectLst/>
                <a:latin typeface="+mn-lt"/>
                <a:ea typeface="+mn-ea"/>
                <a:cs typeface="+mn-cs"/>
              </a:rPr>
              <a:t>© </a:t>
            </a:r>
            <a:r>
              <a:rPr lang="en-US" sz="750" kern="1200" dirty="0" smtClean="0">
                <a:solidFill>
                  <a:srgbClr val="787D83"/>
                </a:solidFill>
                <a:effectLst/>
                <a:latin typeface="+mn-lt"/>
                <a:ea typeface="+mn-ea"/>
                <a:cs typeface="+mn-cs"/>
              </a:rPr>
              <a:t>OCLC, used under a Creative Commons Attribution 4.0 International License: http://creativecommons.org/licenses/by/4.0/.” </a:t>
            </a:r>
            <a:endParaRPr lang="en-US" sz="1050" kern="1200" baseline="0" dirty="0" smtClean="0">
              <a:solidFill>
                <a:schemeClr val="bg1">
                  <a:lumMod val="65000"/>
                </a:schemeClr>
              </a:solidFill>
              <a:latin typeface="+mn-lt"/>
              <a:ea typeface="Open Sans" pitchFamily="34" charset="0"/>
              <a:cs typeface="Open Sans" pitchFamily="34" charset="0"/>
            </a:endParaRPr>
          </a:p>
        </p:txBody>
      </p:sp>
      <p:pic>
        <p:nvPicPr>
          <p:cNvPr id="9" name="Picture 8"/>
          <p:cNvPicPr>
            <a:picLocks noChangeAspect="1"/>
          </p:cNvPicPr>
          <p:nvPr/>
        </p:nvPicPr>
        <p:blipFill>
          <a:blip r:embed="rId3"/>
          <a:stretch>
            <a:fillRect/>
          </a:stretch>
        </p:blipFill>
        <p:spPr>
          <a:xfrm>
            <a:off x="129973" y="5896240"/>
            <a:ext cx="762066" cy="457240"/>
          </a:xfrm>
          <a:prstGeom prst="rect">
            <a:avLst/>
          </a:prstGeom>
        </p:spPr>
      </p:pic>
    </p:spTree>
    <p:extLst>
      <p:ext uri="{BB962C8B-B14F-4D97-AF65-F5344CB8AC3E}">
        <p14:creationId xmlns:p14="http://schemas.microsoft.com/office/powerpoint/2010/main" val="147651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470516" y="271069"/>
            <a:ext cx="8229600" cy="590643"/>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400" b="0" i="0" u="none" strike="noStrike" cap="none" baseline="0" dirty="0" smtClean="0">
                <a:solidFill>
                  <a:schemeClr val="dk2"/>
                </a:solidFill>
                <a:latin typeface="Calibri"/>
                <a:ea typeface="Calibri"/>
                <a:cs typeface="Calibri"/>
                <a:sym typeface="Calibri"/>
              </a:rPr>
              <a:t>Lars and Nancy to the rescue</a:t>
            </a:r>
            <a:endParaRPr lang="en-US" sz="4400" b="0" i="0" u="none" strike="noStrike" cap="none" baseline="0" dirty="0">
              <a:solidFill>
                <a:schemeClr val="dk2"/>
              </a:solidFill>
              <a:latin typeface="Calibri"/>
              <a:ea typeface="Calibri"/>
              <a:cs typeface="Calibri"/>
              <a:sym typeface="Calibri"/>
            </a:endParaRPr>
          </a:p>
        </p:txBody>
      </p:sp>
      <p:pic>
        <p:nvPicPr>
          <p:cNvPr id="120" name="Shape 120"/>
          <p:cNvPicPr preferRelativeResize="0"/>
          <p:nvPr/>
        </p:nvPicPr>
        <p:blipFill rotWithShape="1">
          <a:blip r:embed="rId3">
            <a:alphaModFix/>
          </a:blip>
          <a:srcRect l="20117" r="19106"/>
          <a:stretch/>
        </p:blipFill>
        <p:spPr>
          <a:xfrm>
            <a:off x="434761" y="1156894"/>
            <a:ext cx="1757291" cy="1692256"/>
          </a:xfrm>
          <a:prstGeom prst="rect">
            <a:avLst/>
          </a:prstGeom>
          <a:noFill/>
          <a:ln>
            <a:noFill/>
          </a:ln>
        </p:spPr>
      </p:pic>
      <p:pic>
        <p:nvPicPr>
          <p:cNvPr id="124" name="Shape 124"/>
          <p:cNvPicPr preferRelativeResize="0"/>
          <p:nvPr/>
        </p:nvPicPr>
        <p:blipFill rotWithShape="1">
          <a:blip r:embed="rId4">
            <a:alphaModFix/>
          </a:blip>
          <a:srcRect/>
          <a:stretch/>
        </p:blipFill>
        <p:spPr>
          <a:xfrm>
            <a:off x="2699373" y="4873622"/>
            <a:ext cx="1172670" cy="1472075"/>
          </a:xfrm>
          <a:prstGeom prst="rect">
            <a:avLst/>
          </a:prstGeom>
          <a:noFill/>
          <a:ln>
            <a:noFill/>
          </a:ln>
        </p:spPr>
      </p:pic>
      <p:pic>
        <p:nvPicPr>
          <p:cNvPr id="125" name="Shape 125"/>
          <p:cNvPicPr preferRelativeResize="0"/>
          <p:nvPr/>
        </p:nvPicPr>
        <p:blipFill rotWithShape="1">
          <a:blip r:embed="rId5">
            <a:alphaModFix/>
          </a:blip>
          <a:srcRect/>
          <a:stretch/>
        </p:blipFill>
        <p:spPr>
          <a:xfrm>
            <a:off x="4125364" y="4993779"/>
            <a:ext cx="1231763" cy="1231763"/>
          </a:xfrm>
          <a:prstGeom prst="rect">
            <a:avLst/>
          </a:prstGeom>
          <a:noFill/>
          <a:ln>
            <a:noFill/>
          </a:ln>
        </p:spPr>
      </p:pic>
      <p:pic>
        <p:nvPicPr>
          <p:cNvPr id="126" name="Shape 126"/>
          <p:cNvPicPr preferRelativeResize="0"/>
          <p:nvPr/>
        </p:nvPicPr>
        <p:blipFill rotWithShape="1">
          <a:blip r:embed="rId6">
            <a:alphaModFix/>
          </a:blip>
          <a:srcRect/>
          <a:stretch/>
        </p:blipFill>
        <p:spPr>
          <a:xfrm>
            <a:off x="6107616" y="1547726"/>
            <a:ext cx="2056636" cy="1737524"/>
          </a:xfrm>
          <a:prstGeom prst="rect">
            <a:avLst/>
          </a:prstGeom>
          <a:noFill/>
          <a:ln>
            <a:noFill/>
          </a:ln>
        </p:spPr>
      </p:pic>
      <p:sp>
        <p:nvSpPr>
          <p:cNvPr id="129" name="Shape 129"/>
          <p:cNvSpPr/>
          <p:nvPr/>
        </p:nvSpPr>
        <p:spPr>
          <a:xfrm>
            <a:off x="5357127" y="5108996"/>
            <a:ext cx="3577865" cy="2911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i="0" u="none" strike="noStrike" cap="none" baseline="0" dirty="0">
                <a:solidFill>
                  <a:srgbClr val="7030A0"/>
                </a:solidFill>
                <a:latin typeface="Calibri"/>
                <a:ea typeface="Calibri"/>
                <a:cs typeface="Calibri"/>
                <a:sym typeface="Calibri"/>
              </a:rPr>
              <a:t>$17.50/$9.27</a:t>
            </a:r>
          </a:p>
        </p:txBody>
      </p:sp>
      <p:pic>
        <p:nvPicPr>
          <p:cNvPr id="130" name="Shape 130"/>
          <p:cNvPicPr preferRelativeResize="0"/>
          <p:nvPr/>
        </p:nvPicPr>
        <p:blipFill rotWithShape="1">
          <a:blip r:embed="rId7">
            <a:alphaModFix/>
          </a:blip>
          <a:srcRect/>
          <a:stretch/>
        </p:blipFill>
        <p:spPr>
          <a:xfrm>
            <a:off x="135466" y="4926488"/>
            <a:ext cx="2419576" cy="1639149"/>
          </a:xfrm>
          <a:prstGeom prst="rect">
            <a:avLst/>
          </a:prstGeom>
          <a:noFill/>
          <a:ln>
            <a:noFill/>
          </a:ln>
        </p:spPr>
      </p:pic>
      <p:sp>
        <p:nvSpPr>
          <p:cNvPr id="131" name="Shape 131"/>
          <p:cNvSpPr/>
          <p:nvPr/>
        </p:nvSpPr>
        <p:spPr>
          <a:xfrm>
            <a:off x="5184475" y="3487907"/>
            <a:ext cx="3902918" cy="40084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5400" b="1" i="0" u="none" strike="noStrike" cap="none" baseline="0" dirty="0">
                <a:solidFill>
                  <a:srgbClr val="00B050"/>
                </a:solidFill>
                <a:latin typeface="Calibri"/>
                <a:ea typeface="Calibri"/>
                <a:cs typeface="Calibri"/>
                <a:sym typeface="Calibri"/>
              </a:rPr>
              <a:t>$9.62/$3.93</a:t>
            </a:r>
          </a:p>
        </p:txBody>
      </p:sp>
      <p:sp>
        <p:nvSpPr>
          <p:cNvPr id="132" name="Shape 132"/>
          <p:cNvSpPr/>
          <p:nvPr/>
        </p:nvSpPr>
        <p:spPr>
          <a:xfrm>
            <a:off x="5443267" y="4340179"/>
            <a:ext cx="3700731" cy="16531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i="0" u="none" strike="noStrike" cap="none" baseline="0" dirty="0">
                <a:solidFill>
                  <a:srgbClr val="515151"/>
                </a:solidFill>
                <a:latin typeface="Calibri"/>
                <a:ea typeface="Calibri"/>
                <a:cs typeface="Calibri"/>
                <a:sym typeface="Calibri"/>
              </a:rPr>
              <a:t>(23 responses)</a:t>
            </a:r>
          </a:p>
        </p:txBody>
      </p:sp>
      <p:sp>
        <p:nvSpPr>
          <p:cNvPr id="133" name="Shape 133"/>
          <p:cNvSpPr/>
          <p:nvPr/>
        </p:nvSpPr>
        <p:spPr>
          <a:xfrm>
            <a:off x="5520906" y="5889296"/>
            <a:ext cx="3566487" cy="21566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i="0" u="none" strike="noStrike" cap="none" baseline="0" dirty="0">
                <a:solidFill>
                  <a:srgbClr val="515151"/>
                </a:solidFill>
                <a:latin typeface="Calibri"/>
                <a:ea typeface="Calibri"/>
                <a:cs typeface="Calibri"/>
                <a:sym typeface="Calibri"/>
              </a:rPr>
              <a:t>(72 responses)</a:t>
            </a:r>
          </a:p>
        </p:txBody>
      </p:sp>
      <p:pic>
        <p:nvPicPr>
          <p:cNvPr id="4098" name="Picture 2" descr="http://www.idsproject.org/conferences/2015/images/LarsLeons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373" y="1064368"/>
            <a:ext cx="2609186" cy="368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15924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533400" y="486122"/>
            <a:ext cx="8229600" cy="886832"/>
          </a:xfrm>
          <a:prstGeom prst="rect">
            <a:avLst/>
          </a:prstGeom>
          <a:noFill/>
          <a:ln>
            <a:noFill/>
          </a:ln>
        </p:spPr>
        <p:txBody>
          <a:bodyPr lIns="91425" tIns="45700" rIns="91425" bIns="45700" anchor="ctr" anchorCtr="0">
            <a:noAutofit/>
          </a:bodyPr>
          <a:lstStyle/>
          <a:p>
            <a:pPr marL="0" marR="0" lvl="0" indent="0" algn="ctr" rtl="0">
              <a:spcBef>
                <a:spcPts val="0"/>
              </a:spcBef>
              <a:buClr>
                <a:schemeClr val="dk2"/>
              </a:buClr>
              <a:buSzPct val="25000"/>
              <a:buFont typeface="Calibri"/>
              <a:buNone/>
            </a:pPr>
            <a:r>
              <a:rPr lang="en-US" sz="4400" b="0" i="0" u="none" strike="noStrike" cap="none" baseline="0" dirty="0">
                <a:solidFill>
                  <a:schemeClr val="dk2"/>
                </a:solidFill>
                <a:latin typeface="Calibri"/>
                <a:ea typeface="Calibri"/>
                <a:cs typeface="Calibri"/>
                <a:sym typeface="Calibri"/>
              </a:rPr>
              <a:t>Old </a:t>
            </a:r>
            <a:r>
              <a:rPr lang="en-US" sz="4400" b="0" i="0" u="none" strike="noStrike" cap="none" baseline="0" dirty="0">
                <a:solidFill>
                  <a:srgbClr val="FF0000"/>
                </a:solidFill>
                <a:latin typeface="Calibri"/>
                <a:ea typeface="Calibri"/>
                <a:cs typeface="Calibri"/>
                <a:sym typeface="Calibri"/>
              </a:rPr>
              <a:t>Apples</a:t>
            </a:r>
            <a:r>
              <a:rPr lang="en-US" sz="4400" b="0" i="0" u="none" strike="noStrike" cap="none" baseline="0" dirty="0">
                <a:solidFill>
                  <a:schemeClr val="dk2"/>
                </a:solidFill>
                <a:latin typeface="Calibri"/>
                <a:ea typeface="Calibri"/>
                <a:cs typeface="Calibri"/>
                <a:sym typeface="Calibri"/>
              </a:rPr>
              <a:t> vs New </a:t>
            </a:r>
            <a:r>
              <a:rPr lang="en-US" sz="4400" b="0" i="0" u="none" strike="noStrike" cap="none" baseline="0" dirty="0">
                <a:solidFill>
                  <a:srgbClr val="FC9A18"/>
                </a:solidFill>
                <a:latin typeface="Calibri"/>
                <a:ea typeface="Calibri"/>
                <a:cs typeface="Calibri"/>
                <a:sym typeface="Calibri"/>
              </a:rPr>
              <a:t>Oranges</a:t>
            </a:r>
          </a:p>
        </p:txBody>
      </p:sp>
      <p:sp>
        <p:nvSpPr>
          <p:cNvPr id="140" name="Shape 140"/>
          <p:cNvSpPr txBox="1">
            <a:spLocks noGrp="1"/>
          </p:cNvSpPr>
          <p:nvPr>
            <p:ph type="body" idx="1"/>
          </p:nvPr>
        </p:nvSpPr>
        <p:spPr>
          <a:xfrm>
            <a:off x="457200" y="1766007"/>
            <a:ext cx="4038599"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2"/>
              </a:buClr>
              <a:buSzPct val="100000"/>
              <a:buFont typeface="Arial"/>
              <a:buChar char="•"/>
            </a:pPr>
            <a:r>
              <a:rPr lang="en-US" sz="2800" b="0" i="0" u="none" strike="noStrike" cap="none" baseline="0">
                <a:solidFill>
                  <a:schemeClr val="dk2"/>
                </a:solidFill>
                <a:latin typeface="Calibri"/>
                <a:ea typeface="Calibri"/>
                <a:cs typeface="Calibri"/>
                <a:sym typeface="Calibri"/>
              </a:rPr>
              <a:t>2002</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Filled requests only</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Selective tracking of unmediated methods</a:t>
            </a:r>
          </a:p>
          <a:p>
            <a:pPr marL="742950" marR="0" lvl="1" indent="-133350" algn="l" rtl="0">
              <a:spcBef>
                <a:spcPts val="480"/>
              </a:spcBef>
              <a:buClr>
                <a:schemeClr val="dk2"/>
              </a:buClr>
              <a:buFont typeface="Arial"/>
              <a:buNone/>
            </a:pPr>
            <a:endParaRPr sz="2400" b="0" i="0" u="none" strike="noStrike" cap="none" baseline="0">
              <a:solidFill>
                <a:schemeClr val="dk2"/>
              </a:solidFill>
              <a:latin typeface="Calibri"/>
              <a:ea typeface="Calibri"/>
              <a:cs typeface="Calibri"/>
              <a:sym typeface="Calibri"/>
            </a:endParaRPr>
          </a:p>
          <a:p>
            <a:pPr marL="342900" marR="0" lvl="0" indent="-342900" algn="l" rtl="0">
              <a:spcBef>
                <a:spcPts val="560"/>
              </a:spcBef>
              <a:buClr>
                <a:schemeClr val="dk2"/>
              </a:buClr>
              <a:buSzPct val="100000"/>
              <a:buFont typeface="Arial"/>
              <a:buChar char="•"/>
            </a:pPr>
            <a:r>
              <a:rPr lang="en-US" sz="2800" b="0" i="0" u="none" strike="noStrike" cap="none" baseline="0">
                <a:solidFill>
                  <a:schemeClr val="dk2"/>
                </a:solidFill>
                <a:latin typeface="Calibri"/>
                <a:ea typeface="Calibri"/>
                <a:cs typeface="Calibri"/>
                <a:sym typeface="Calibri"/>
              </a:rPr>
              <a:t>2011</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Filled and unfilled</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No tracking of mediated vs unmediated</a:t>
            </a:r>
          </a:p>
          <a:p>
            <a:pPr marL="342900" marR="0" lvl="0" indent="-165100" algn="l" rtl="0">
              <a:spcBef>
                <a:spcPts val="560"/>
              </a:spcBef>
              <a:buClr>
                <a:schemeClr val="dk2"/>
              </a:buClr>
              <a:buFont typeface="Arial"/>
              <a:buNone/>
            </a:pPr>
            <a:endParaRPr sz="2800" b="0" i="0" u="none" strike="noStrike" cap="none" baseline="0">
              <a:solidFill>
                <a:schemeClr val="dk2"/>
              </a:solidFill>
              <a:latin typeface="Calibri"/>
              <a:ea typeface="Calibri"/>
              <a:cs typeface="Calibri"/>
              <a:sym typeface="Calibri"/>
            </a:endParaRPr>
          </a:p>
          <a:p>
            <a:pPr marL="742950" marR="0" lvl="1" indent="-133350" algn="l" rtl="0">
              <a:spcBef>
                <a:spcPts val="480"/>
              </a:spcBef>
              <a:buClr>
                <a:schemeClr val="dk2"/>
              </a:buClr>
              <a:buFont typeface="Arial"/>
              <a:buNone/>
            </a:pPr>
            <a:endParaRPr sz="2400" b="0" i="0" u="none" strike="noStrike" cap="none" baseline="0">
              <a:solidFill>
                <a:schemeClr val="dk2"/>
              </a:solidFill>
              <a:latin typeface="Calibri"/>
              <a:ea typeface="Calibri"/>
              <a:cs typeface="Calibri"/>
              <a:sym typeface="Calibri"/>
            </a:endParaRPr>
          </a:p>
        </p:txBody>
      </p:sp>
      <p:sp>
        <p:nvSpPr>
          <p:cNvPr id="141" name="Shape 141"/>
          <p:cNvSpPr txBox="1">
            <a:spLocks noGrp="1"/>
          </p:cNvSpPr>
          <p:nvPr>
            <p:ph type="body" idx="2"/>
          </p:nvPr>
        </p:nvSpPr>
        <p:spPr>
          <a:xfrm>
            <a:off x="4648200" y="1766007"/>
            <a:ext cx="4038599"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2"/>
              </a:buClr>
              <a:buSzPct val="100000"/>
              <a:buFont typeface="Arial"/>
              <a:buChar char="•"/>
            </a:pPr>
            <a:r>
              <a:rPr lang="en-US" sz="2800" b="0" i="0" u="none" strike="noStrike" cap="none" baseline="0">
                <a:solidFill>
                  <a:schemeClr val="dk2"/>
                </a:solidFill>
                <a:latin typeface="Calibri"/>
                <a:ea typeface="Calibri"/>
                <a:cs typeface="Calibri"/>
                <a:sym typeface="Calibri"/>
              </a:rPr>
              <a:t>Meanwhile:</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Libraries are now lending from electronic holdings</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Print items are being loaned directly from offsite storage</a:t>
            </a:r>
          </a:p>
          <a:p>
            <a:pPr marL="742950" marR="0" lvl="1" indent="-285750" algn="l" rtl="0">
              <a:spcBef>
                <a:spcPts val="480"/>
              </a:spcBef>
              <a:buClr>
                <a:schemeClr val="dk2"/>
              </a:buClr>
              <a:buSzPct val="100000"/>
              <a:buFont typeface="Arial"/>
              <a:buChar char="–"/>
            </a:pPr>
            <a:r>
              <a:rPr lang="en-US" sz="2400" b="0" i="0" u="none" strike="noStrike" cap="none" baseline="0">
                <a:solidFill>
                  <a:schemeClr val="dk2"/>
                </a:solidFill>
                <a:latin typeface="Calibri"/>
                <a:ea typeface="Calibri"/>
                <a:cs typeface="Calibri"/>
                <a:sym typeface="Calibri"/>
              </a:rPr>
              <a:t>Many new methods, models, and technologies have emerged</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WHO</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259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749669"/>
            <a:ext cx="8181975" cy="3861421"/>
          </a:xfrm>
        </p:spPr>
        <p:txBody>
          <a:bodyPr/>
          <a:lstStyle/>
          <a:p>
            <a:pPr lvl="0">
              <a:spcBef>
                <a:spcPts val="640"/>
              </a:spcBef>
              <a:buClr>
                <a:schemeClr val="dk2"/>
              </a:buClr>
              <a:buSzPct val="100000"/>
            </a:pPr>
            <a:r>
              <a:rPr lang="en-US" dirty="0" smtClean="0">
                <a:solidFill>
                  <a:schemeClr val="dk2"/>
                </a:solidFill>
                <a:latin typeface="Calibri"/>
                <a:ea typeface="Calibri"/>
                <a:cs typeface="Calibri"/>
                <a:sym typeface="Calibri"/>
              </a:rPr>
              <a:t>Megan </a:t>
            </a:r>
            <a:r>
              <a:rPr lang="en-US" dirty="0">
                <a:solidFill>
                  <a:schemeClr val="dk2"/>
                </a:solidFill>
                <a:latin typeface="Calibri"/>
                <a:ea typeface="Calibri"/>
                <a:cs typeface="Calibri"/>
                <a:sym typeface="Calibri"/>
              </a:rPr>
              <a:t>Gaffney, University of Delaware</a:t>
            </a:r>
          </a:p>
          <a:p>
            <a:pPr lvl="0">
              <a:spcBef>
                <a:spcPts val="640"/>
              </a:spcBef>
              <a:buClr>
                <a:schemeClr val="dk2"/>
              </a:buClr>
              <a:buSzPct val="100000"/>
            </a:pPr>
            <a:r>
              <a:rPr lang="en-US" dirty="0" smtClean="0">
                <a:solidFill>
                  <a:schemeClr val="dk2"/>
                </a:solidFill>
                <a:latin typeface="Calibri"/>
                <a:ea typeface="Calibri"/>
                <a:cs typeface="Calibri"/>
                <a:sym typeface="Calibri"/>
              </a:rPr>
              <a:t>Justin Hill, </a:t>
            </a:r>
            <a:r>
              <a:rPr lang="en-US" dirty="0">
                <a:solidFill>
                  <a:schemeClr val="dk2"/>
                </a:solidFill>
                <a:latin typeface="Calibri"/>
                <a:ea typeface="Calibri"/>
                <a:cs typeface="Calibri"/>
                <a:sym typeface="Calibri"/>
              </a:rPr>
              <a:t>Temple University</a:t>
            </a:r>
          </a:p>
          <a:p>
            <a:pPr lvl="0">
              <a:spcBef>
                <a:spcPts val="640"/>
              </a:spcBef>
              <a:buClr>
                <a:schemeClr val="dk2"/>
              </a:buClr>
              <a:buSzPct val="100000"/>
            </a:pPr>
            <a:r>
              <a:rPr lang="en-US" dirty="0">
                <a:solidFill>
                  <a:schemeClr val="dk2"/>
                </a:solidFill>
                <a:latin typeface="Calibri"/>
                <a:ea typeface="Calibri"/>
                <a:cs typeface="Calibri"/>
                <a:sym typeface="Calibri"/>
              </a:rPr>
              <a:t>Ralph </a:t>
            </a:r>
            <a:r>
              <a:rPr lang="en-US" dirty="0" err="1" smtClean="0">
                <a:solidFill>
                  <a:schemeClr val="dk2"/>
                </a:solidFill>
                <a:latin typeface="Calibri"/>
                <a:ea typeface="Calibri"/>
                <a:cs typeface="Calibri"/>
                <a:sym typeface="Calibri"/>
              </a:rPr>
              <a:t>LeVan</a:t>
            </a:r>
            <a:r>
              <a:rPr lang="en-US" dirty="0" smtClean="0">
                <a:solidFill>
                  <a:schemeClr val="dk2"/>
                </a:solidFill>
                <a:latin typeface="Calibri"/>
                <a:ea typeface="Calibri"/>
                <a:cs typeface="Calibri"/>
                <a:sym typeface="Calibri"/>
              </a:rPr>
              <a:t>, OCLC </a:t>
            </a:r>
            <a:r>
              <a:rPr lang="en-US" dirty="0">
                <a:solidFill>
                  <a:schemeClr val="dk2"/>
                </a:solidFill>
                <a:latin typeface="Calibri"/>
                <a:ea typeface="Calibri"/>
                <a:cs typeface="Calibri"/>
                <a:sym typeface="Calibri"/>
              </a:rPr>
              <a:t>Research</a:t>
            </a:r>
          </a:p>
          <a:p>
            <a:pPr lvl="0">
              <a:spcBef>
                <a:spcPts val="640"/>
              </a:spcBef>
              <a:buClr>
                <a:schemeClr val="dk2"/>
              </a:buClr>
              <a:buSzPct val="100000"/>
            </a:pPr>
            <a:r>
              <a:rPr lang="en-US" dirty="0">
                <a:solidFill>
                  <a:schemeClr val="dk2"/>
                </a:solidFill>
                <a:latin typeface="Calibri"/>
                <a:ea typeface="Calibri"/>
                <a:cs typeface="Calibri"/>
                <a:sym typeface="Calibri"/>
              </a:rPr>
              <a:t>Margarita Moreno, National Library of </a:t>
            </a:r>
            <a:r>
              <a:rPr lang="en-US" dirty="0" smtClean="0">
                <a:solidFill>
                  <a:schemeClr val="dk2"/>
                </a:solidFill>
                <a:latin typeface="Calibri"/>
                <a:ea typeface="Calibri"/>
                <a:cs typeface="Calibri"/>
                <a:sym typeface="Calibri"/>
              </a:rPr>
              <a:t>Australia</a:t>
            </a:r>
          </a:p>
          <a:p>
            <a:pPr lvl="0">
              <a:spcBef>
                <a:spcPts val="640"/>
              </a:spcBef>
              <a:buClr>
                <a:schemeClr val="dk2"/>
              </a:buClr>
              <a:buSzPct val="100000"/>
            </a:pPr>
            <a:r>
              <a:rPr lang="en-US" i="1" dirty="0" err="1" smtClean="0">
                <a:solidFill>
                  <a:schemeClr val="dk2"/>
                </a:solidFill>
                <a:latin typeface="Calibri"/>
                <a:ea typeface="Calibri"/>
                <a:cs typeface="Calibri"/>
                <a:sym typeface="Calibri"/>
              </a:rPr>
              <a:t>Moi</a:t>
            </a:r>
            <a:r>
              <a:rPr lang="en-US" i="1" dirty="0" smtClean="0">
                <a:solidFill>
                  <a:schemeClr val="dk2"/>
                </a:solidFill>
                <a:latin typeface="Calibri"/>
                <a:ea typeface="Calibri"/>
                <a:cs typeface="Calibri"/>
                <a:sym typeface="Calibri"/>
              </a:rPr>
              <a:t>!</a:t>
            </a:r>
            <a:endParaRPr lang="en-US" i="1" dirty="0">
              <a:solidFill>
                <a:schemeClr val="dk2"/>
              </a:solidFill>
              <a:latin typeface="Calibri"/>
              <a:ea typeface="Calibri"/>
              <a:cs typeface="Calibri"/>
              <a:sym typeface="Calibri"/>
            </a:endParaRPr>
          </a:p>
          <a:p>
            <a:endParaRPr lang="en-US" dirty="0"/>
          </a:p>
        </p:txBody>
      </p:sp>
      <p:sp>
        <p:nvSpPr>
          <p:cNvPr id="3" name="Text Placeholder 2"/>
          <p:cNvSpPr>
            <a:spLocks noGrp="1"/>
          </p:cNvSpPr>
          <p:nvPr>
            <p:ph type="body" sz="quarter" idx="13"/>
          </p:nvPr>
        </p:nvSpPr>
        <p:spPr>
          <a:xfrm>
            <a:off x="477838" y="545123"/>
            <a:ext cx="8181975" cy="791308"/>
          </a:xfrm>
        </p:spPr>
        <p:txBody>
          <a:bodyPr/>
          <a:lstStyle/>
          <a:p>
            <a:r>
              <a:rPr lang="en-US" sz="4400" b="0" dirty="0" smtClean="0">
                <a:solidFill>
                  <a:schemeClr val="dk2"/>
                </a:solidFill>
                <a:latin typeface="Calibri"/>
                <a:ea typeface="Calibri"/>
                <a:cs typeface="Calibri"/>
                <a:sym typeface="Calibri"/>
              </a:rPr>
              <a:t>Current Working</a:t>
            </a:r>
            <a:r>
              <a:rPr lang="en-US" b="0" dirty="0" smtClean="0">
                <a:solidFill>
                  <a:schemeClr val="dk2"/>
                </a:solidFill>
                <a:latin typeface="Calibri"/>
                <a:ea typeface="Calibri"/>
                <a:cs typeface="Calibri"/>
                <a:sym typeface="Calibri"/>
              </a:rPr>
              <a:t> </a:t>
            </a:r>
            <a:r>
              <a:rPr lang="en-US" sz="4400" b="0" dirty="0" smtClean="0">
                <a:solidFill>
                  <a:schemeClr val="dk2"/>
                </a:solidFill>
                <a:latin typeface="Calibri"/>
                <a:ea typeface="Calibri"/>
                <a:cs typeface="Calibri"/>
                <a:sym typeface="Calibri"/>
              </a:rPr>
              <a:t>Group </a:t>
            </a:r>
            <a:endParaRPr lang="en-US" sz="4400" dirty="0"/>
          </a:p>
        </p:txBody>
      </p:sp>
    </p:spTree>
    <p:extLst>
      <p:ext uri="{BB962C8B-B14F-4D97-AF65-F5344CB8AC3E}">
        <p14:creationId xmlns:p14="http://schemas.microsoft.com/office/powerpoint/2010/main" val="87489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749669"/>
            <a:ext cx="8181975" cy="3861421"/>
          </a:xfrm>
        </p:spPr>
        <p:txBody>
          <a:bodyPr/>
          <a:lstStyle/>
          <a:p>
            <a:pPr lvl="0">
              <a:spcBef>
                <a:spcPts val="640"/>
              </a:spcBef>
              <a:buClr>
                <a:schemeClr val="dk2"/>
              </a:buClr>
              <a:buSzPct val="100000"/>
            </a:pPr>
            <a:r>
              <a:rPr lang="en-US" dirty="0" smtClean="0">
                <a:solidFill>
                  <a:schemeClr val="dk2"/>
                </a:solidFill>
                <a:latin typeface="Calibri"/>
                <a:ea typeface="Calibri"/>
                <a:cs typeface="Calibri"/>
                <a:sym typeface="Calibri"/>
              </a:rPr>
              <a:t>Megan </a:t>
            </a:r>
            <a:r>
              <a:rPr lang="en-US" dirty="0">
                <a:solidFill>
                  <a:schemeClr val="dk2"/>
                </a:solidFill>
                <a:latin typeface="Calibri"/>
                <a:ea typeface="Calibri"/>
                <a:cs typeface="Calibri"/>
                <a:sym typeface="Calibri"/>
              </a:rPr>
              <a:t>Gaffney, University of Delaware</a:t>
            </a:r>
          </a:p>
          <a:p>
            <a:pPr lvl="0">
              <a:spcBef>
                <a:spcPts val="640"/>
              </a:spcBef>
              <a:buClr>
                <a:schemeClr val="dk2"/>
              </a:buClr>
              <a:buSzPct val="100000"/>
            </a:pPr>
            <a:r>
              <a:rPr lang="en-US" dirty="0" smtClean="0">
                <a:solidFill>
                  <a:schemeClr val="dk2"/>
                </a:solidFill>
                <a:latin typeface="Calibri"/>
                <a:ea typeface="Calibri"/>
                <a:cs typeface="Calibri"/>
                <a:sym typeface="Calibri"/>
              </a:rPr>
              <a:t>Penelope Myers, </a:t>
            </a:r>
            <a:r>
              <a:rPr lang="en-US" dirty="0">
                <a:solidFill>
                  <a:schemeClr val="dk2"/>
                </a:solidFill>
                <a:latin typeface="Calibri"/>
                <a:ea typeface="Calibri"/>
                <a:cs typeface="Calibri"/>
                <a:sym typeface="Calibri"/>
              </a:rPr>
              <a:t>Temple University</a:t>
            </a:r>
          </a:p>
          <a:p>
            <a:pPr lvl="0">
              <a:spcBef>
                <a:spcPts val="640"/>
              </a:spcBef>
              <a:buClr>
                <a:schemeClr val="dk2"/>
              </a:buClr>
              <a:buSzPct val="100000"/>
            </a:pPr>
            <a:r>
              <a:rPr lang="en-US" dirty="0" smtClean="0">
                <a:solidFill>
                  <a:schemeClr val="dk2"/>
                </a:solidFill>
                <a:latin typeface="Calibri"/>
                <a:ea typeface="Calibri"/>
                <a:cs typeface="Calibri"/>
                <a:sym typeface="Calibri"/>
              </a:rPr>
              <a:t>Margarita </a:t>
            </a:r>
            <a:r>
              <a:rPr lang="en-US" dirty="0">
                <a:solidFill>
                  <a:schemeClr val="dk2"/>
                </a:solidFill>
                <a:latin typeface="Calibri"/>
                <a:ea typeface="Calibri"/>
                <a:cs typeface="Calibri"/>
                <a:sym typeface="Calibri"/>
              </a:rPr>
              <a:t>Moreno, National Library of </a:t>
            </a:r>
            <a:r>
              <a:rPr lang="en-US" dirty="0" smtClean="0">
                <a:solidFill>
                  <a:schemeClr val="dk2"/>
                </a:solidFill>
                <a:latin typeface="Calibri"/>
                <a:ea typeface="Calibri"/>
                <a:cs typeface="Calibri"/>
                <a:sym typeface="Calibri"/>
              </a:rPr>
              <a:t>Australia</a:t>
            </a:r>
          </a:p>
          <a:p>
            <a:pPr lvl="0">
              <a:spcBef>
                <a:spcPts val="640"/>
              </a:spcBef>
              <a:buClr>
                <a:schemeClr val="dk2"/>
              </a:buClr>
              <a:buSzPct val="100000"/>
            </a:pPr>
            <a:r>
              <a:rPr lang="en-US" i="1" dirty="0" err="1" smtClean="0">
                <a:solidFill>
                  <a:schemeClr val="dk2"/>
                </a:solidFill>
                <a:latin typeface="Calibri"/>
                <a:ea typeface="Calibri"/>
                <a:cs typeface="Calibri"/>
                <a:sym typeface="Calibri"/>
              </a:rPr>
              <a:t>Moi</a:t>
            </a:r>
            <a:r>
              <a:rPr lang="en-US" i="1" dirty="0" smtClean="0">
                <a:solidFill>
                  <a:schemeClr val="dk2"/>
                </a:solidFill>
                <a:latin typeface="Calibri"/>
                <a:ea typeface="Calibri"/>
                <a:cs typeface="Calibri"/>
                <a:sym typeface="Calibri"/>
              </a:rPr>
              <a:t>!</a:t>
            </a:r>
            <a:endParaRPr lang="en-US" i="1" dirty="0">
              <a:solidFill>
                <a:schemeClr val="dk2"/>
              </a:solidFill>
              <a:latin typeface="Calibri"/>
              <a:ea typeface="Calibri"/>
              <a:cs typeface="Calibri"/>
              <a:sym typeface="Calibri"/>
            </a:endParaRPr>
          </a:p>
          <a:p>
            <a:endParaRPr lang="en-US" dirty="0"/>
          </a:p>
        </p:txBody>
      </p:sp>
      <p:sp>
        <p:nvSpPr>
          <p:cNvPr id="3" name="Text Placeholder 2"/>
          <p:cNvSpPr>
            <a:spLocks noGrp="1"/>
          </p:cNvSpPr>
          <p:nvPr>
            <p:ph type="body" sz="quarter" idx="13"/>
          </p:nvPr>
        </p:nvSpPr>
        <p:spPr>
          <a:xfrm>
            <a:off x="477838" y="545123"/>
            <a:ext cx="8390117" cy="791308"/>
          </a:xfrm>
        </p:spPr>
        <p:txBody>
          <a:bodyPr/>
          <a:lstStyle/>
          <a:p>
            <a:r>
              <a:rPr lang="en-US" sz="4000" b="0" dirty="0" smtClean="0">
                <a:solidFill>
                  <a:schemeClr val="dk2"/>
                </a:solidFill>
                <a:latin typeface="Calibri"/>
                <a:ea typeface="Calibri"/>
                <a:cs typeface="Calibri"/>
                <a:sym typeface="Calibri"/>
              </a:rPr>
              <a:t>Original SHARES Working</a:t>
            </a:r>
            <a:r>
              <a:rPr lang="en-US" sz="3200" b="0" dirty="0" smtClean="0">
                <a:solidFill>
                  <a:schemeClr val="dk2"/>
                </a:solidFill>
                <a:latin typeface="Calibri"/>
                <a:ea typeface="Calibri"/>
                <a:cs typeface="Calibri"/>
                <a:sym typeface="Calibri"/>
              </a:rPr>
              <a:t> </a:t>
            </a:r>
            <a:r>
              <a:rPr lang="en-US" sz="4000" b="0" dirty="0" smtClean="0">
                <a:solidFill>
                  <a:schemeClr val="dk2"/>
                </a:solidFill>
                <a:latin typeface="Calibri"/>
                <a:ea typeface="Calibri"/>
                <a:cs typeface="Calibri"/>
                <a:sym typeface="Calibri"/>
              </a:rPr>
              <a:t>Group – 2010</a:t>
            </a:r>
            <a:endParaRPr lang="en-US" sz="4000" dirty="0"/>
          </a:p>
        </p:txBody>
      </p:sp>
    </p:spTree>
    <p:extLst>
      <p:ext uri="{BB962C8B-B14F-4D97-AF65-F5344CB8AC3E}">
        <p14:creationId xmlns:p14="http://schemas.microsoft.com/office/powerpoint/2010/main" val="147192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12720</TotalTime>
  <Words>1281</Words>
  <Application>Microsoft Office PowerPoint</Application>
  <PresentationFormat>On-screen Show (4:3)</PresentationFormat>
  <Paragraphs>237</Paragraphs>
  <Slides>47</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ＭＳ Ｐゴシック</vt:lpstr>
      <vt:lpstr>Algerian</vt:lpstr>
      <vt:lpstr>Arial</vt:lpstr>
      <vt:lpstr>Blackadder ITC</vt:lpstr>
      <vt:lpstr>Calibri</vt:lpstr>
      <vt:lpstr>Open Sans</vt:lpstr>
      <vt:lpstr>Wingdings</vt:lpstr>
      <vt:lpstr>Master_Slides_V2</vt:lpstr>
      <vt:lpstr>PowerPoint Presentation</vt:lpstr>
      <vt:lpstr>PowerPoint Presentation</vt:lpstr>
      <vt:lpstr>Where is the fresh ILL cost data?</vt:lpstr>
      <vt:lpstr>PowerPoint Presentation</vt:lpstr>
      <vt:lpstr>Lars and Nancy to the rescue</vt:lpstr>
      <vt:lpstr>Old Apples vs New Oranges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create one piece when four will suffice?</vt:lpstr>
      <vt:lpstr>PowerPoint Presentation</vt:lpstr>
      <vt:lpstr>So…we rolled our own.</vt:lpstr>
      <vt:lpstr>So…we rolled our own.</vt:lpstr>
      <vt:lpstr>PowerPoint Presentation</vt:lpstr>
      <vt:lpstr>PowerPoint Presentation</vt:lpstr>
      <vt:lpstr>We kept staff types simple. </vt:lpstr>
      <vt:lpstr>PowerPoint Presentation</vt:lpstr>
      <vt:lpstr>We went with “Degree of Automation” instead.</vt:lpstr>
      <vt:lpstr>PowerPoint Presentation</vt:lpstr>
      <vt:lpstr>We (mostly) gave up on pre-populating.</vt:lpstr>
      <vt:lpstr>We like to think we’ll meet our other design challenges more successfully.</vt:lpstr>
      <vt:lpstr>PowerPoint Presentation</vt:lpstr>
      <vt:lpstr>PowerPoint Presentation</vt:lpstr>
      <vt:lpstr>PowerPoint Presentation</vt:lpstr>
      <vt:lpstr>PowerPoint Presentation</vt:lpstr>
      <vt:lpstr>You’ll keep sensitive information to yourself.</vt:lpstr>
      <vt:lpstr>The system calculates Staff costs and reports only totals for each category.</vt:lpstr>
      <vt:lpstr>You’ll send in only totals by Staff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in Beta Testing</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OCLC ILL Cost Calculator</dc:title>
  <dc:creator>Dennis Massie</dc:creator>
  <cp:keywords>OCLC Research, ILL best practices, resource sharing</cp:keywords>
  <dc:description>Presented at the 47th Colorado ILL Conference 29 April 2016, by Dennis Massie, Program Officer, OCLC Research. This Web-based Interlibrary Loan (ILL) Cost Calculator tool will provide both a mechanism for libraries to gather and process their own data, and benchmarks against which to measure their own unit's performance.</dc:description>
  <cp:lastModifiedBy>McNicol,Jeanette</cp:lastModifiedBy>
  <cp:revision>351</cp:revision>
  <dcterms:created xsi:type="dcterms:W3CDTF">2015-04-17T19:58:50Z</dcterms:created>
  <dcterms:modified xsi:type="dcterms:W3CDTF">2016-05-19T22:41:54Z</dcterms:modified>
</cp:coreProperties>
</file>