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18.xml" ContentType="application/vnd.openxmlformats-officedocument.presentationml.notesSlide+xml"/>
  <Override PartName="/ppt/charts/chart3.xml" ContentType="application/vnd.openxmlformats-officedocument.drawingml.chart+xml"/>
  <Override PartName="/ppt/notesSlides/notesSlide19.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5.xml" ContentType="application/vnd.openxmlformats-officedocument.drawingml.chart+xml"/>
  <Override PartName="/ppt/notesSlides/notesSlide29.xml" ContentType="application/vnd.openxmlformats-officedocument.presentationml.notesSlid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2.xml" ContentType="application/vnd.openxmlformats-officedocument.drawingml.chartshapes+xml"/>
  <Override PartName="/ppt/notesSlides/notesSlide36.xml" ContentType="application/vnd.openxmlformats-officedocument.presentationml.notesSlide+xml"/>
  <Override PartName="/ppt/charts/chart10.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37.xml" ContentType="application/vnd.openxmlformats-officedocument.presentationml.notesSlide+xml"/>
  <Override PartName="/ppt/charts/chart11.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38.xml" ContentType="application/vnd.openxmlformats-officedocument.presentationml.notesSlide+xml"/>
  <Override PartName="/ppt/charts/chart12.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39.xml" ContentType="application/vnd.openxmlformats-officedocument.presentationml.notesSlide+xml"/>
  <Override PartName="/ppt/charts/chart13.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6"/>
  </p:notesMasterIdLst>
  <p:handoutMasterIdLst>
    <p:handoutMasterId r:id="rId67"/>
  </p:handoutMasterIdLst>
  <p:sldIdLst>
    <p:sldId id="355" r:id="rId2"/>
    <p:sldId id="443" r:id="rId3"/>
    <p:sldId id="363" r:id="rId4"/>
    <p:sldId id="444" r:id="rId5"/>
    <p:sldId id="364" r:id="rId6"/>
    <p:sldId id="466" r:id="rId7"/>
    <p:sldId id="447" r:id="rId8"/>
    <p:sldId id="448" r:id="rId9"/>
    <p:sldId id="449" r:id="rId10"/>
    <p:sldId id="450" r:id="rId11"/>
    <p:sldId id="369" r:id="rId12"/>
    <p:sldId id="356" r:id="rId13"/>
    <p:sldId id="451" r:id="rId14"/>
    <p:sldId id="377" r:id="rId15"/>
    <p:sldId id="400" r:id="rId16"/>
    <p:sldId id="381" r:id="rId17"/>
    <p:sldId id="383" r:id="rId18"/>
    <p:sldId id="402" r:id="rId19"/>
    <p:sldId id="404" r:id="rId20"/>
    <p:sldId id="452" r:id="rId21"/>
    <p:sldId id="406" r:id="rId22"/>
    <p:sldId id="409" r:id="rId23"/>
    <p:sldId id="410" r:id="rId24"/>
    <p:sldId id="411" r:id="rId25"/>
    <p:sldId id="412" r:id="rId26"/>
    <p:sldId id="413" r:id="rId27"/>
    <p:sldId id="414" r:id="rId28"/>
    <p:sldId id="437" r:id="rId29"/>
    <p:sldId id="438" r:id="rId30"/>
    <p:sldId id="272" r:id="rId31"/>
    <p:sldId id="418" r:id="rId32"/>
    <p:sldId id="453" r:id="rId33"/>
    <p:sldId id="419" r:id="rId34"/>
    <p:sldId id="420" r:id="rId35"/>
    <p:sldId id="422" r:id="rId36"/>
    <p:sldId id="334" r:id="rId37"/>
    <p:sldId id="276" r:id="rId38"/>
    <p:sldId id="343" r:id="rId39"/>
    <p:sldId id="346" r:id="rId40"/>
    <p:sldId id="467" r:id="rId41"/>
    <p:sldId id="454" r:id="rId42"/>
    <p:sldId id="434" r:id="rId43"/>
    <p:sldId id="435" r:id="rId44"/>
    <p:sldId id="436" r:id="rId45"/>
    <p:sldId id="456" r:id="rId46"/>
    <p:sldId id="460" r:id="rId47"/>
    <p:sldId id="461" r:id="rId48"/>
    <p:sldId id="462" r:id="rId49"/>
    <p:sldId id="455" r:id="rId50"/>
    <p:sldId id="458" r:id="rId51"/>
    <p:sldId id="457" r:id="rId52"/>
    <p:sldId id="430" r:id="rId53"/>
    <p:sldId id="463" r:id="rId54"/>
    <p:sldId id="476" r:id="rId55"/>
    <p:sldId id="465" r:id="rId56"/>
    <p:sldId id="474" r:id="rId57"/>
    <p:sldId id="473" r:id="rId58"/>
    <p:sldId id="471" r:id="rId59"/>
    <p:sldId id="472" r:id="rId60"/>
    <p:sldId id="470" r:id="rId61"/>
    <p:sldId id="469" r:id="rId62"/>
    <p:sldId id="468" r:id="rId63"/>
    <p:sldId id="477" r:id="rId64"/>
    <p:sldId id="442" r:id="rId65"/>
  </p:sldIdLst>
  <p:sldSz cx="9144000" cy="6858000" type="screen4x3"/>
  <p:notesSz cx="7019925" cy="9305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11">
          <p15:clr>
            <a:srgbClr val="A4A3A4"/>
          </p15:clr>
        </p15:guide>
        <p15:guide id="2" pos="557">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0070C0"/>
    <a:srgbClr val="DE6126"/>
    <a:srgbClr val="5E6262"/>
    <a:srgbClr val="171D2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13" autoAdjust="0"/>
    <p:restoredTop sz="85277" autoAdjust="0"/>
  </p:normalViewPr>
  <p:slideViewPr>
    <p:cSldViewPr snapToGrid="0" snapToObjects="1">
      <p:cViewPr varScale="1">
        <p:scale>
          <a:sx n="77" d="100"/>
          <a:sy n="77" d="100"/>
        </p:scale>
        <p:origin x="1794" y="90"/>
      </p:cViewPr>
      <p:guideLst>
        <p:guide orient="horz" pos="2411"/>
        <p:guide pos="557"/>
      </p:guideLst>
    </p:cSldViewPr>
  </p:slideViewPr>
  <p:notesTextViewPr>
    <p:cViewPr>
      <p:scale>
        <a:sx n="100" d="100"/>
        <a:sy n="100" d="100"/>
      </p:scale>
      <p:origin x="0" y="0"/>
    </p:cViewPr>
  </p:notesTextViewPr>
  <p:sorterViewPr>
    <p:cViewPr>
      <p:scale>
        <a:sx n="100" d="100"/>
        <a:sy n="100" d="100"/>
      </p:scale>
      <p:origin x="0" y="-7566"/>
    </p:cViewPr>
  </p:sorterViewPr>
  <p:notesViewPr>
    <p:cSldViewPr snapToGrid="0" snapToObjects="1">
      <p:cViewPr varScale="1">
        <p:scale>
          <a:sx n="66" d="100"/>
          <a:sy n="66" d="100"/>
        </p:scale>
        <p:origin x="3106"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8.xml"/><Relationship Id="rId1" Type="http://schemas.microsoft.com/office/2011/relationships/chartStyle" Target="style8.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9.xml"/><Relationship Id="rId1" Type="http://schemas.microsoft.com/office/2011/relationships/chartStyle" Target="style9.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0.xml"/><Relationship Id="rId1" Type="http://schemas.microsoft.com/office/2011/relationships/chartStyle" Target="style10.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5.xml"/><Relationship Id="rId1" Type="http://schemas.microsoft.com/office/2011/relationships/chartStyle" Target="style5.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6.xml"/><Relationship Id="rId1" Type="http://schemas.microsoft.com/office/2011/relationships/chartStyle" Target="style6.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0"/>
    <c:plotArea>
      <c:layout/>
      <c:barChart>
        <c:barDir val="col"/>
        <c:grouping val="clustered"/>
        <c:varyColors val="0"/>
        <c:ser>
          <c:idx val="0"/>
          <c:order val="0"/>
          <c:tx>
            <c:strRef>
              <c:f>Sheet1!$B$1</c:f>
              <c:strCache>
                <c:ptCount val="1"/>
                <c:pt idx="0">
                  <c:v>ARL </c:v>
                </c:pt>
              </c:strCache>
            </c:strRef>
          </c:tx>
          <c:spPr>
            <a:solidFill>
              <a:schemeClr val="accent3">
                <a:shade val="76000"/>
              </a:schemeClr>
            </a:solidFill>
            <a:ln>
              <a:noFill/>
            </a:ln>
            <a:effectLst/>
          </c:spPr>
          <c:invertIfNegative val="0"/>
          <c:cat>
            <c:numRef>
              <c:f>Sheet1!$A$2:$A$5</c:f>
              <c:numCache>
                <c:formatCode>General</c:formatCode>
                <c:ptCount val="4"/>
                <c:pt idx="0">
                  <c:v>2010</c:v>
                </c:pt>
                <c:pt idx="1">
                  <c:v>2011</c:v>
                </c:pt>
                <c:pt idx="2">
                  <c:v>2012</c:v>
                </c:pt>
                <c:pt idx="3">
                  <c:v>2013</c:v>
                </c:pt>
              </c:numCache>
            </c:numRef>
          </c:cat>
          <c:val>
            <c:numRef>
              <c:f>Sheet1!$B$2:$B$5</c:f>
              <c:numCache>
                <c:formatCode>#,##0</c:formatCode>
                <c:ptCount val="4"/>
                <c:pt idx="0">
                  <c:v>960053</c:v>
                </c:pt>
                <c:pt idx="1">
                  <c:v>1001719</c:v>
                </c:pt>
                <c:pt idx="2">
                  <c:v>964269</c:v>
                </c:pt>
                <c:pt idx="3">
                  <c:v>1074576</c:v>
                </c:pt>
              </c:numCache>
            </c:numRef>
          </c:val>
        </c:ser>
        <c:ser>
          <c:idx val="1"/>
          <c:order val="1"/>
          <c:tx>
            <c:strRef>
              <c:f>Sheet1!$C$1</c:f>
              <c:strCache>
                <c:ptCount val="1"/>
                <c:pt idx="0">
                  <c:v>Our study</c:v>
                </c:pt>
              </c:strCache>
            </c:strRef>
          </c:tx>
          <c:spPr>
            <a:solidFill>
              <a:schemeClr val="accent3">
                <a:tint val="77000"/>
              </a:schemeClr>
            </a:solidFill>
            <a:ln>
              <a:noFill/>
            </a:ln>
            <a:effectLst/>
          </c:spPr>
          <c:invertIfNegative val="0"/>
          <c:cat>
            <c:numRef>
              <c:f>Sheet1!$A$2:$A$5</c:f>
              <c:numCache>
                <c:formatCode>General</c:formatCode>
                <c:ptCount val="4"/>
                <c:pt idx="0">
                  <c:v>2010</c:v>
                </c:pt>
                <c:pt idx="1">
                  <c:v>2011</c:v>
                </c:pt>
                <c:pt idx="2">
                  <c:v>2012</c:v>
                </c:pt>
                <c:pt idx="3">
                  <c:v>2013</c:v>
                </c:pt>
              </c:numCache>
            </c:numRef>
          </c:cat>
          <c:val>
            <c:numRef>
              <c:f>Sheet1!$C$2:$C$5</c:f>
              <c:numCache>
                <c:formatCode>#,##0</c:formatCode>
                <c:ptCount val="4"/>
                <c:pt idx="0">
                  <c:v>891324</c:v>
                </c:pt>
                <c:pt idx="1">
                  <c:v>951615</c:v>
                </c:pt>
                <c:pt idx="2">
                  <c:v>1015825</c:v>
                </c:pt>
                <c:pt idx="3">
                  <c:v>1058226</c:v>
                </c:pt>
              </c:numCache>
            </c:numRef>
          </c:val>
        </c:ser>
        <c:dLbls>
          <c:showLegendKey val="0"/>
          <c:showVal val="0"/>
          <c:showCatName val="0"/>
          <c:showSerName val="0"/>
          <c:showPercent val="0"/>
          <c:showBubbleSize val="0"/>
        </c:dLbls>
        <c:gapWidth val="150"/>
        <c:axId val="286650768"/>
        <c:axId val="286651160"/>
      </c:barChart>
      <c:catAx>
        <c:axId val="286650768"/>
        <c:scaling>
          <c:orientation val="minMax"/>
        </c:scaling>
        <c:delete val="0"/>
        <c:axPos val="b"/>
        <c:numFmt formatCode="General"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286651160"/>
        <c:crosses val="autoZero"/>
        <c:auto val="1"/>
        <c:lblAlgn val="ctr"/>
        <c:lblOffset val="100"/>
        <c:noMultiLvlLbl val="0"/>
      </c:catAx>
      <c:valAx>
        <c:axId val="286651160"/>
        <c:scaling>
          <c:orientation val="minMax"/>
        </c:scaling>
        <c:delete val="0"/>
        <c:axPos val="l"/>
        <c:majorGridlines>
          <c:spPr>
            <a:ln w="9525" cap="flat" cmpd="sng" algn="ctr">
              <a:solidFill>
                <a:schemeClr val="tx1">
                  <a:tint val="75000"/>
                  <a:shade val="95000"/>
                  <a:satMod val="105000"/>
                </a:schemeClr>
              </a:solidFill>
              <a:prstDash val="solid"/>
              <a:round/>
            </a:ln>
            <a:effectLst/>
          </c:spPr>
        </c:majorGridlines>
        <c:numFmt formatCode="#,##0"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286650768"/>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Overal</a:t>
            </a:r>
            <a:r>
              <a:rPr lang="en-US" baseline="0" dirty="0" smtClean="0"/>
              <a:t>l CIC Collection Sharing Activity</a:t>
            </a:r>
            <a:endParaRPr lang="en-US"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11 CIC 5-yr.</c:v>
                </c:pt>
              </c:strCache>
            </c:strRef>
          </c:tx>
          <c:spPr>
            <a:ln w="28575" cap="rnd">
              <a:solidFill>
                <a:schemeClr val="accent1"/>
              </a:solidFill>
              <a:round/>
            </a:ln>
            <a:effectLst/>
          </c:spPr>
          <c:marker>
            <c:symbol val="none"/>
          </c:marker>
          <c:cat>
            <c:numRef>
              <c:f>Sheet1!$A$2:$A$6</c:f>
              <c:numCache>
                <c:formatCode>General</c:formatCode>
                <c:ptCount val="5"/>
                <c:pt idx="0">
                  <c:v>2011</c:v>
                </c:pt>
                <c:pt idx="1">
                  <c:v>2012</c:v>
                </c:pt>
                <c:pt idx="2">
                  <c:v>2013</c:v>
                </c:pt>
                <c:pt idx="3">
                  <c:v>2014</c:v>
                </c:pt>
                <c:pt idx="4">
                  <c:v>2015</c:v>
                </c:pt>
              </c:numCache>
            </c:numRef>
          </c:cat>
          <c:val>
            <c:numRef>
              <c:f>Sheet1!$B$2:$B$6</c:f>
              <c:numCache>
                <c:formatCode>General</c:formatCode>
                <c:ptCount val="5"/>
                <c:pt idx="0">
                  <c:v>1161753</c:v>
                </c:pt>
                <c:pt idx="1">
                  <c:v>1126227</c:v>
                </c:pt>
                <c:pt idx="2">
                  <c:v>1129188</c:v>
                </c:pt>
                <c:pt idx="3">
                  <c:v>1102892</c:v>
                </c:pt>
                <c:pt idx="4">
                  <c:v>1076589</c:v>
                </c:pt>
              </c:numCache>
            </c:numRef>
          </c:val>
          <c:smooth val="0"/>
        </c:ser>
        <c:ser>
          <c:idx val="1"/>
          <c:order val="1"/>
          <c:tx>
            <c:strRef>
              <c:f>Sheet1!$C$1</c:f>
              <c:strCache>
                <c:ptCount val="1"/>
                <c:pt idx="0">
                  <c:v>with 3 Newbies</c:v>
                </c:pt>
              </c:strCache>
            </c:strRef>
          </c:tx>
          <c:spPr>
            <a:ln w="28575" cap="rnd">
              <a:solidFill>
                <a:schemeClr val="accent2"/>
              </a:solidFill>
              <a:round/>
            </a:ln>
            <a:effectLst/>
          </c:spPr>
          <c:marker>
            <c:symbol val="none"/>
          </c:marker>
          <c:cat>
            <c:numRef>
              <c:f>Sheet1!$A$2:$A$6</c:f>
              <c:numCache>
                <c:formatCode>General</c:formatCode>
                <c:ptCount val="5"/>
                <c:pt idx="0">
                  <c:v>2011</c:v>
                </c:pt>
                <c:pt idx="1">
                  <c:v>2012</c:v>
                </c:pt>
                <c:pt idx="2">
                  <c:v>2013</c:v>
                </c:pt>
                <c:pt idx="3">
                  <c:v>2014</c:v>
                </c:pt>
                <c:pt idx="4">
                  <c:v>2015</c:v>
                </c:pt>
              </c:numCache>
            </c:numRef>
          </c:cat>
          <c:val>
            <c:numRef>
              <c:f>Sheet1!$C$2:$C$6</c:f>
              <c:numCache>
                <c:formatCode>General</c:formatCode>
                <c:ptCount val="5"/>
                <c:pt idx="0">
                  <c:v>1395806</c:v>
                </c:pt>
                <c:pt idx="1">
                  <c:v>1364200</c:v>
                </c:pt>
                <c:pt idx="2">
                  <c:v>1374419</c:v>
                </c:pt>
                <c:pt idx="3">
                  <c:v>1358463</c:v>
                </c:pt>
                <c:pt idx="4">
                  <c:v>1338611</c:v>
                </c:pt>
              </c:numCache>
            </c:numRef>
          </c:val>
          <c:smooth val="0"/>
        </c:ser>
        <c:dLbls>
          <c:showLegendKey val="0"/>
          <c:showVal val="0"/>
          <c:showCatName val="0"/>
          <c:showSerName val="0"/>
          <c:showPercent val="0"/>
          <c:showBubbleSize val="0"/>
        </c:dLbls>
        <c:smooth val="0"/>
        <c:axId val="289739264"/>
        <c:axId val="289739656"/>
      </c:lineChart>
      <c:catAx>
        <c:axId val="289739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89739656"/>
        <c:crosses val="autoZero"/>
        <c:auto val="1"/>
        <c:lblAlgn val="ctr"/>
        <c:lblOffset val="100"/>
        <c:noMultiLvlLbl val="0"/>
      </c:catAx>
      <c:valAx>
        <c:axId val="2897396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8973926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Total </a:t>
            </a:r>
            <a:r>
              <a:rPr lang="en-US" dirty="0" err="1" smtClean="0"/>
              <a:t>UBorrow</a:t>
            </a:r>
            <a:r>
              <a:rPr lang="en-US" baseline="0" dirty="0" smtClean="0"/>
              <a:t> – Filled Requests</a:t>
            </a:r>
            <a:endParaRPr lang="en-US"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Total</c:v>
                </c:pt>
              </c:strCache>
            </c:strRef>
          </c:tx>
          <c:spPr>
            <a:ln w="28575" cap="rnd">
              <a:solidFill>
                <a:schemeClr val="accent1"/>
              </a:solidFill>
              <a:round/>
            </a:ln>
            <a:effectLst/>
          </c:spPr>
          <c:marker>
            <c:symbol val="none"/>
          </c:marker>
          <c:cat>
            <c:numRef>
              <c:f>Sheet1!$A$2:$A$5</c:f>
              <c:numCache>
                <c:formatCode>General</c:formatCode>
                <c:ptCount val="4"/>
                <c:pt idx="0">
                  <c:v>2012</c:v>
                </c:pt>
                <c:pt idx="1">
                  <c:v>2013</c:v>
                </c:pt>
                <c:pt idx="2">
                  <c:v>2014</c:v>
                </c:pt>
                <c:pt idx="3">
                  <c:v>2015</c:v>
                </c:pt>
              </c:numCache>
            </c:numRef>
          </c:cat>
          <c:val>
            <c:numRef>
              <c:f>Sheet1!$B$2:$B$5</c:f>
              <c:numCache>
                <c:formatCode>General</c:formatCode>
                <c:ptCount val="4"/>
                <c:pt idx="0">
                  <c:v>23382</c:v>
                </c:pt>
                <c:pt idx="1">
                  <c:v>99678</c:v>
                </c:pt>
                <c:pt idx="2">
                  <c:v>141504</c:v>
                </c:pt>
                <c:pt idx="3">
                  <c:v>191275</c:v>
                </c:pt>
              </c:numCache>
            </c:numRef>
          </c:val>
          <c:smooth val="0"/>
        </c:ser>
        <c:ser>
          <c:idx val="1"/>
          <c:order val="1"/>
          <c:tx>
            <c:strRef>
              <c:f>Sheet1!$C$1</c:f>
              <c:strCache>
                <c:ptCount val="1"/>
                <c:pt idx="0">
                  <c:v>Lend</c:v>
                </c:pt>
              </c:strCache>
            </c:strRef>
          </c:tx>
          <c:spPr>
            <a:ln w="28575" cap="rnd">
              <a:solidFill>
                <a:schemeClr val="accent2"/>
              </a:solidFill>
              <a:round/>
            </a:ln>
            <a:effectLst/>
          </c:spPr>
          <c:marker>
            <c:symbol val="none"/>
          </c:marker>
          <c:cat>
            <c:numRef>
              <c:f>Sheet1!$A$2:$A$5</c:f>
              <c:numCache>
                <c:formatCode>General</c:formatCode>
                <c:ptCount val="4"/>
                <c:pt idx="0">
                  <c:v>2012</c:v>
                </c:pt>
                <c:pt idx="1">
                  <c:v>2013</c:v>
                </c:pt>
                <c:pt idx="2">
                  <c:v>2014</c:v>
                </c:pt>
                <c:pt idx="3">
                  <c:v>2015</c:v>
                </c:pt>
              </c:numCache>
            </c:numRef>
          </c:cat>
          <c:val>
            <c:numRef>
              <c:f>Sheet1!$C$2:$C$5</c:f>
              <c:numCache>
                <c:formatCode>General</c:formatCode>
                <c:ptCount val="4"/>
                <c:pt idx="0">
                  <c:v>10764</c:v>
                </c:pt>
                <c:pt idx="1">
                  <c:v>49022</c:v>
                </c:pt>
                <c:pt idx="2">
                  <c:v>69598</c:v>
                </c:pt>
                <c:pt idx="3">
                  <c:v>94270</c:v>
                </c:pt>
              </c:numCache>
            </c:numRef>
          </c:val>
          <c:smooth val="0"/>
        </c:ser>
        <c:ser>
          <c:idx val="2"/>
          <c:order val="2"/>
          <c:tx>
            <c:strRef>
              <c:f>Sheet1!$D$1</c:f>
              <c:strCache>
                <c:ptCount val="1"/>
                <c:pt idx="0">
                  <c:v>Borrow</c:v>
                </c:pt>
              </c:strCache>
            </c:strRef>
          </c:tx>
          <c:spPr>
            <a:ln w="28575" cap="rnd">
              <a:solidFill>
                <a:schemeClr val="accent3"/>
              </a:solidFill>
              <a:round/>
            </a:ln>
            <a:effectLst/>
          </c:spPr>
          <c:marker>
            <c:symbol val="none"/>
          </c:marker>
          <c:cat>
            <c:numRef>
              <c:f>Sheet1!$A$2:$A$5</c:f>
              <c:numCache>
                <c:formatCode>General</c:formatCode>
                <c:ptCount val="4"/>
                <c:pt idx="0">
                  <c:v>2012</c:v>
                </c:pt>
                <c:pt idx="1">
                  <c:v>2013</c:v>
                </c:pt>
                <c:pt idx="2">
                  <c:v>2014</c:v>
                </c:pt>
                <c:pt idx="3">
                  <c:v>2015</c:v>
                </c:pt>
              </c:numCache>
            </c:numRef>
          </c:cat>
          <c:val>
            <c:numRef>
              <c:f>Sheet1!$D$2:$D$5</c:f>
              <c:numCache>
                <c:formatCode>General</c:formatCode>
                <c:ptCount val="4"/>
                <c:pt idx="0">
                  <c:v>12618</c:v>
                </c:pt>
                <c:pt idx="1">
                  <c:v>50656</c:v>
                </c:pt>
                <c:pt idx="2">
                  <c:v>71906</c:v>
                </c:pt>
                <c:pt idx="3">
                  <c:v>97005</c:v>
                </c:pt>
              </c:numCache>
            </c:numRef>
          </c:val>
          <c:smooth val="0"/>
        </c:ser>
        <c:dLbls>
          <c:showLegendKey val="0"/>
          <c:showVal val="0"/>
          <c:showCatName val="0"/>
          <c:showSerName val="0"/>
          <c:showPercent val="0"/>
          <c:showBubbleSize val="0"/>
        </c:dLbls>
        <c:smooth val="0"/>
        <c:axId val="289740048"/>
        <c:axId val="289740440"/>
      </c:lineChart>
      <c:catAx>
        <c:axId val="289740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89740440"/>
        <c:crosses val="autoZero"/>
        <c:auto val="1"/>
        <c:lblAlgn val="ctr"/>
        <c:lblOffset val="100"/>
        <c:noMultiLvlLbl val="0"/>
      </c:catAx>
      <c:valAx>
        <c:axId val="2897404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8974004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CIC Other </a:t>
            </a:r>
            <a:r>
              <a:rPr lang="en-US" dirty="0" err="1" smtClean="0"/>
              <a:t>Consortial</a:t>
            </a:r>
            <a:r>
              <a:rPr lang="en-US" dirty="0" smtClean="0"/>
              <a:t> Borrowing Activity</a:t>
            </a:r>
            <a:r>
              <a:rPr lang="en-US" baseline="0" dirty="0" smtClean="0"/>
              <a:t> (7)</a:t>
            </a:r>
            <a:endParaRPr lang="en-US"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Borr</c:v>
                </c:pt>
              </c:strCache>
            </c:strRef>
          </c:tx>
          <c:spPr>
            <a:solidFill>
              <a:schemeClr val="accent6"/>
            </a:solidFill>
            <a:ln>
              <a:noFill/>
            </a:ln>
            <a:effectLst/>
          </c:spPr>
          <c:invertIfNegative val="0"/>
          <c:cat>
            <c:numRef>
              <c:f>Sheet1!$A$2:$A$6</c:f>
              <c:numCache>
                <c:formatCode>General</c:formatCode>
                <c:ptCount val="5"/>
                <c:pt idx="0">
                  <c:v>2011</c:v>
                </c:pt>
                <c:pt idx="1">
                  <c:v>2012</c:v>
                </c:pt>
                <c:pt idx="2">
                  <c:v>2013</c:v>
                </c:pt>
                <c:pt idx="3">
                  <c:v>2014</c:v>
                </c:pt>
                <c:pt idx="4">
                  <c:v>2015</c:v>
                </c:pt>
              </c:numCache>
            </c:numRef>
          </c:cat>
          <c:val>
            <c:numRef>
              <c:f>Sheet1!$B$2:$B$6</c:f>
              <c:numCache>
                <c:formatCode>General</c:formatCode>
                <c:ptCount val="5"/>
                <c:pt idx="0">
                  <c:v>197735</c:v>
                </c:pt>
                <c:pt idx="1">
                  <c:v>175055</c:v>
                </c:pt>
                <c:pt idx="2">
                  <c:v>164501</c:v>
                </c:pt>
                <c:pt idx="3">
                  <c:v>182023</c:v>
                </c:pt>
                <c:pt idx="4">
                  <c:v>164128</c:v>
                </c:pt>
              </c:numCache>
            </c:numRef>
          </c:val>
        </c:ser>
        <c:ser>
          <c:idx val="1"/>
          <c:order val="1"/>
          <c:tx>
            <c:strRef>
              <c:f>Sheet1!$C$1</c:f>
              <c:strCache>
                <c:ptCount val="1"/>
                <c:pt idx="0">
                  <c:v>Lend</c:v>
                </c:pt>
              </c:strCache>
            </c:strRef>
          </c:tx>
          <c:spPr>
            <a:solidFill>
              <a:schemeClr val="accent5"/>
            </a:solidFill>
            <a:ln>
              <a:noFill/>
            </a:ln>
            <a:effectLst/>
          </c:spPr>
          <c:invertIfNegative val="0"/>
          <c:cat>
            <c:numRef>
              <c:f>Sheet1!$A$2:$A$6</c:f>
              <c:numCache>
                <c:formatCode>General</c:formatCode>
                <c:ptCount val="5"/>
                <c:pt idx="0">
                  <c:v>2011</c:v>
                </c:pt>
                <c:pt idx="1">
                  <c:v>2012</c:v>
                </c:pt>
                <c:pt idx="2">
                  <c:v>2013</c:v>
                </c:pt>
                <c:pt idx="3">
                  <c:v>2014</c:v>
                </c:pt>
                <c:pt idx="4">
                  <c:v>2015</c:v>
                </c:pt>
              </c:numCache>
            </c:numRef>
          </c:cat>
          <c:val>
            <c:numRef>
              <c:f>Sheet1!$C$2:$C$6</c:f>
              <c:numCache>
                <c:formatCode>General</c:formatCode>
                <c:ptCount val="5"/>
                <c:pt idx="0">
                  <c:v>230188</c:v>
                </c:pt>
                <c:pt idx="1">
                  <c:v>224666</c:v>
                </c:pt>
                <c:pt idx="2">
                  <c:v>221215</c:v>
                </c:pt>
                <c:pt idx="3">
                  <c:v>211990</c:v>
                </c:pt>
                <c:pt idx="4">
                  <c:v>193547</c:v>
                </c:pt>
              </c:numCache>
            </c:numRef>
          </c:val>
        </c:ser>
        <c:ser>
          <c:idx val="2"/>
          <c:order val="2"/>
          <c:tx>
            <c:strRef>
              <c:f>Sheet1!$D$1</c:f>
              <c:strCache>
                <c:ptCount val="1"/>
                <c:pt idx="0">
                  <c:v>Column1</c:v>
                </c:pt>
              </c:strCache>
            </c:strRef>
          </c:tx>
          <c:spPr>
            <a:solidFill>
              <a:schemeClr val="accent4"/>
            </a:solidFill>
            <a:ln>
              <a:noFill/>
            </a:ln>
            <a:effectLst/>
          </c:spPr>
          <c:invertIfNegative val="0"/>
          <c:cat>
            <c:numRef>
              <c:f>Sheet1!$A$2:$A$6</c:f>
              <c:numCache>
                <c:formatCode>General</c:formatCode>
                <c:ptCount val="5"/>
                <c:pt idx="0">
                  <c:v>2011</c:v>
                </c:pt>
                <c:pt idx="1">
                  <c:v>2012</c:v>
                </c:pt>
                <c:pt idx="2">
                  <c:v>2013</c:v>
                </c:pt>
                <c:pt idx="3">
                  <c:v>2014</c:v>
                </c:pt>
                <c:pt idx="4">
                  <c:v>2015</c:v>
                </c:pt>
              </c:numCache>
            </c:numRef>
          </c:cat>
          <c:val>
            <c:numRef>
              <c:f>Sheet1!$D$2:$D$6</c:f>
              <c:numCache>
                <c:formatCode>General</c:formatCode>
                <c:ptCount val="5"/>
                <c:pt idx="1">
                  <c:v>0</c:v>
                </c:pt>
                <c:pt idx="2">
                  <c:v>0</c:v>
                </c:pt>
                <c:pt idx="3">
                  <c:v>0</c:v>
                </c:pt>
              </c:numCache>
            </c:numRef>
          </c:val>
        </c:ser>
        <c:dLbls>
          <c:showLegendKey val="0"/>
          <c:showVal val="0"/>
          <c:showCatName val="0"/>
          <c:showSerName val="0"/>
          <c:showPercent val="0"/>
          <c:showBubbleSize val="0"/>
        </c:dLbls>
        <c:gapWidth val="219"/>
        <c:overlap val="-27"/>
        <c:axId val="289741224"/>
        <c:axId val="289741616"/>
      </c:barChart>
      <c:catAx>
        <c:axId val="289741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89741616"/>
        <c:crosses val="autoZero"/>
        <c:auto val="1"/>
        <c:lblAlgn val="ctr"/>
        <c:lblOffset val="100"/>
        <c:noMultiLvlLbl val="0"/>
      </c:catAx>
      <c:valAx>
        <c:axId val="2897416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89741224"/>
        <c:crosses val="autoZero"/>
        <c:crossBetween val="between"/>
      </c:valAx>
      <c:spPr>
        <a:noFill/>
        <a:ln>
          <a:noFill/>
        </a:ln>
        <a:effectLst/>
      </c:spPr>
    </c:plotArea>
    <c:legend>
      <c:legendPos val="b"/>
      <c:legendEntry>
        <c:idx val="2"/>
        <c:delete val="1"/>
      </c:legendEntry>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CIC Overall </a:t>
            </a:r>
            <a:r>
              <a:rPr lang="en-US" baseline="0" dirty="0" smtClean="0"/>
              <a:t>Free Online (5) and POD (10)</a:t>
            </a:r>
            <a:endParaRPr lang="en-US"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Free Borr</c:v>
                </c:pt>
              </c:strCache>
            </c:strRef>
          </c:tx>
          <c:spPr>
            <a:solidFill>
              <a:schemeClr val="accent1"/>
            </a:solidFill>
            <a:ln>
              <a:noFill/>
            </a:ln>
            <a:effectLst/>
          </c:spPr>
          <c:invertIfNegative val="0"/>
          <c:cat>
            <c:numRef>
              <c:f>Sheet1!$A$2:$A$6</c:f>
              <c:numCache>
                <c:formatCode>General</c:formatCode>
                <c:ptCount val="5"/>
                <c:pt idx="0">
                  <c:v>2011</c:v>
                </c:pt>
                <c:pt idx="1">
                  <c:v>2012</c:v>
                </c:pt>
                <c:pt idx="2">
                  <c:v>2013</c:v>
                </c:pt>
                <c:pt idx="3">
                  <c:v>2014</c:v>
                </c:pt>
                <c:pt idx="4">
                  <c:v>2015</c:v>
                </c:pt>
              </c:numCache>
            </c:numRef>
          </c:cat>
          <c:val>
            <c:numRef>
              <c:f>Sheet1!$B$2:$B$6</c:f>
              <c:numCache>
                <c:formatCode>General</c:formatCode>
                <c:ptCount val="5"/>
                <c:pt idx="0">
                  <c:v>1001</c:v>
                </c:pt>
                <c:pt idx="1">
                  <c:v>835</c:v>
                </c:pt>
                <c:pt idx="2">
                  <c:v>2668</c:v>
                </c:pt>
                <c:pt idx="3">
                  <c:v>3345</c:v>
                </c:pt>
                <c:pt idx="4">
                  <c:v>3244</c:v>
                </c:pt>
              </c:numCache>
            </c:numRef>
          </c:val>
        </c:ser>
        <c:ser>
          <c:idx val="1"/>
          <c:order val="1"/>
          <c:tx>
            <c:strRef>
              <c:f>Sheet1!$C$1</c:f>
              <c:strCache>
                <c:ptCount val="1"/>
                <c:pt idx="0">
                  <c:v>Free Lend</c:v>
                </c:pt>
              </c:strCache>
            </c:strRef>
          </c:tx>
          <c:spPr>
            <a:solidFill>
              <a:schemeClr val="accent2"/>
            </a:solidFill>
            <a:ln>
              <a:noFill/>
            </a:ln>
            <a:effectLst/>
          </c:spPr>
          <c:invertIfNegative val="0"/>
          <c:cat>
            <c:numRef>
              <c:f>Sheet1!$A$2:$A$6</c:f>
              <c:numCache>
                <c:formatCode>General</c:formatCode>
                <c:ptCount val="5"/>
                <c:pt idx="0">
                  <c:v>2011</c:v>
                </c:pt>
                <c:pt idx="1">
                  <c:v>2012</c:v>
                </c:pt>
                <c:pt idx="2">
                  <c:v>2013</c:v>
                </c:pt>
                <c:pt idx="3">
                  <c:v>2014</c:v>
                </c:pt>
                <c:pt idx="4">
                  <c:v>2015</c:v>
                </c:pt>
              </c:numCache>
            </c:numRef>
          </c:cat>
          <c:val>
            <c:numRef>
              <c:f>Sheet1!$C$2:$C$6</c:f>
              <c:numCache>
                <c:formatCode>General</c:formatCode>
                <c:ptCount val="5"/>
                <c:pt idx="0">
                  <c:v>78</c:v>
                </c:pt>
                <c:pt idx="1">
                  <c:v>42</c:v>
                </c:pt>
                <c:pt idx="2">
                  <c:v>20</c:v>
                </c:pt>
                <c:pt idx="3">
                  <c:v>81</c:v>
                </c:pt>
                <c:pt idx="4">
                  <c:v>85</c:v>
                </c:pt>
              </c:numCache>
            </c:numRef>
          </c:val>
        </c:ser>
        <c:dLbls>
          <c:showLegendKey val="0"/>
          <c:showVal val="0"/>
          <c:showCatName val="0"/>
          <c:showSerName val="0"/>
          <c:showPercent val="0"/>
          <c:showBubbleSize val="0"/>
        </c:dLbls>
        <c:gapWidth val="219"/>
        <c:overlap val="-27"/>
        <c:axId val="289658928"/>
        <c:axId val="289659320"/>
      </c:barChart>
      <c:lineChart>
        <c:grouping val="standard"/>
        <c:varyColors val="0"/>
        <c:ser>
          <c:idx val="2"/>
          <c:order val="2"/>
          <c:tx>
            <c:strRef>
              <c:f>Sheet1!$D$1</c:f>
              <c:strCache>
                <c:ptCount val="1"/>
                <c:pt idx="0">
                  <c:v>POD - Ret</c:v>
                </c:pt>
              </c:strCache>
            </c:strRef>
          </c:tx>
          <c:spPr>
            <a:ln w="28575" cap="rnd">
              <a:solidFill>
                <a:schemeClr val="accent3"/>
              </a:solidFill>
              <a:round/>
            </a:ln>
            <a:effectLst/>
          </c:spPr>
          <c:marker>
            <c:symbol val="none"/>
          </c:marker>
          <c:cat>
            <c:numRef>
              <c:f>Sheet1!$A$2:$A$6</c:f>
              <c:numCache>
                <c:formatCode>General</c:formatCode>
                <c:ptCount val="5"/>
                <c:pt idx="0">
                  <c:v>2011</c:v>
                </c:pt>
                <c:pt idx="1">
                  <c:v>2012</c:v>
                </c:pt>
                <c:pt idx="2">
                  <c:v>2013</c:v>
                </c:pt>
                <c:pt idx="3">
                  <c:v>2014</c:v>
                </c:pt>
                <c:pt idx="4">
                  <c:v>2015</c:v>
                </c:pt>
              </c:numCache>
            </c:numRef>
          </c:cat>
          <c:val>
            <c:numRef>
              <c:f>Sheet1!$D$2:$D$6</c:f>
              <c:numCache>
                <c:formatCode>General</c:formatCode>
                <c:ptCount val="5"/>
                <c:pt idx="0">
                  <c:v>2547</c:v>
                </c:pt>
                <c:pt idx="1">
                  <c:v>3277</c:v>
                </c:pt>
                <c:pt idx="2">
                  <c:v>2447</c:v>
                </c:pt>
                <c:pt idx="3">
                  <c:v>2701</c:v>
                </c:pt>
                <c:pt idx="4">
                  <c:v>3023</c:v>
                </c:pt>
              </c:numCache>
            </c:numRef>
          </c:val>
          <c:smooth val="0"/>
        </c:ser>
        <c:ser>
          <c:idx val="3"/>
          <c:order val="3"/>
          <c:tx>
            <c:strRef>
              <c:f>Sheet1!$E$1</c:f>
              <c:strCache>
                <c:ptCount val="1"/>
                <c:pt idx="0">
                  <c:v>POD -Non</c:v>
                </c:pt>
              </c:strCache>
            </c:strRef>
          </c:tx>
          <c:spPr>
            <a:ln w="28575" cap="rnd">
              <a:solidFill>
                <a:schemeClr val="accent4"/>
              </a:solidFill>
              <a:round/>
            </a:ln>
            <a:effectLst/>
          </c:spPr>
          <c:marker>
            <c:symbol val="none"/>
          </c:marker>
          <c:cat>
            <c:numRef>
              <c:f>Sheet1!$A$2:$A$6</c:f>
              <c:numCache>
                <c:formatCode>General</c:formatCode>
                <c:ptCount val="5"/>
                <c:pt idx="0">
                  <c:v>2011</c:v>
                </c:pt>
                <c:pt idx="1">
                  <c:v>2012</c:v>
                </c:pt>
                <c:pt idx="2">
                  <c:v>2013</c:v>
                </c:pt>
                <c:pt idx="3">
                  <c:v>2014</c:v>
                </c:pt>
                <c:pt idx="4">
                  <c:v>2015</c:v>
                </c:pt>
              </c:numCache>
            </c:numRef>
          </c:cat>
          <c:val>
            <c:numRef>
              <c:f>Sheet1!$E$2:$E$6</c:f>
              <c:numCache>
                <c:formatCode>General</c:formatCode>
                <c:ptCount val="5"/>
                <c:pt idx="0">
                  <c:v>1434</c:v>
                </c:pt>
                <c:pt idx="1">
                  <c:v>2017</c:v>
                </c:pt>
                <c:pt idx="2">
                  <c:v>2413</c:v>
                </c:pt>
                <c:pt idx="3">
                  <c:v>3435</c:v>
                </c:pt>
                <c:pt idx="4">
                  <c:v>4605</c:v>
                </c:pt>
              </c:numCache>
            </c:numRef>
          </c:val>
          <c:smooth val="0"/>
        </c:ser>
        <c:dLbls>
          <c:showLegendKey val="0"/>
          <c:showVal val="0"/>
          <c:showCatName val="0"/>
          <c:showSerName val="0"/>
          <c:showPercent val="0"/>
          <c:showBubbleSize val="0"/>
        </c:dLbls>
        <c:marker val="1"/>
        <c:smooth val="0"/>
        <c:axId val="289658928"/>
        <c:axId val="289659320"/>
      </c:lineChart>
      <c:catAx>
        <c:axId val="289658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89659320"/>
        <c:crosses val="autoZero"/>
        <c:auto val="1"/>
        <c:lblAlgn val="ctr"/>
        <c:lblOffset val="100"/>
        <c:noMultiLvlLbl val="0"/>
      </c:catAx>
      <c:valAx>
        <c:axId val="2896593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8965892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Sheet1!$B$1</c:f>
              <c:strCache>
                <c:ptCount val="1"/>
                <c:pt idx="0">
                  <c:v>% ARL Lend</c:v>
                </c:pt>
              </c:strCache>
            </c:strRef>
          </c:tx>
          <c:spPr>
            <a:ln w="28575" cap="rnd">
              <a:noFill/>
              <a:round/>
            </a:ln>
            <a:effectLst/>
          </c:spPr>
          <c:marker>
            <c:symbol val="circle"/>
            <c:size val="5"/>
            <c:spPr>
              <a:solidFill>
                <a:schemeClr val="accent6"/>
              </a:solidFill>
              <a:ln w="9525">
                <a:solidFill>
                  <a:schemeClr val="accent6"/>
                </a:solidFill>
              </a:ln>
              <a:effectLst/>
            </c:spPr>
          </c:marker>
          <c:xVal>
            <c:numRef>
              <c:f>Sheet1!$A$2:$A$12</c:f>
              <c:numCache>
                <c:formatCode>General</c:formatCode>
                <c:ptCount val="11"/>
                <c:pt idx="0">
                  <c:v>99.6</c:v>
                </c:pt>
                <c:pt idx="1">
                  <c:v>125</c:v>
                </c:pt>
                <c:pt idx="2">
                  <c:v>89.8</c:v>
                </c:pt>
                <c:pt idx="3">
                  <c:v>94.3</c:v>
                </c:pt>
                <c:pt idx="4">
                  <c:v>119</c:v>
                </c:pt>
                <c:pt idx="5">
                  <c:v>108.2</c:v>
                </c:pt>
                <c:pt idx="6">
                  <c:v>53</c:v>
                </c:pt>
                <c:pt idx="7">
                  <c:v>102.8</c:v>
                </c:pt>
                <c:pt idx="8">
                  <c:v>94.8</c:v>
                </c:pt>
                <c:pt idx="9">
                  <c:v>93.3</c:v>
                </c:pt>
                <c:pt idx="10">
                  <c:v>117.3</c:v>
                </c:pt>
              </c:numCache>
            </c:numRef>
          </c:xVal>
          <c:yVal>
            <c:numRef>
              <c:f>Sheet1!$B$2:$B$12</c:f>
              <c:numCache>
                <c:formatCode>General</c:formatCode>
                <c:ptCount val="11"/>
                <c:pt idx="0">
                  <c:v>99.2</c:v>
                </c:pt>
                <c:pt idx="1">
                  <c:v>109.3</c:v>
                </c:pt>
                <c:pt idx="2">
                  <c:v>80.099999999999994</c:v>
                </c:pt>
                <c:pt idx="3">
                  <c:v>100.1</c:v>
                </c:pt>
                <c:pt idx="4">
                  <c:v>118.9</c:v>
                </c:pt>
                <c:pt idx="5">
                  <c:v>114</c:v>
                </c:pt>
                <c:pt idx="6">
                  <c:v>42.9</c:v>
                </c:pt>
                <c:pt idx="7">
                  <c:v>102.1</c:v>
                </c:pt>
                <c:pt idx="8">
                  <c:v>94.2</c:v>
                </c:pt>
                <c:pt idx="9">
                  <c:v>90</c:v>
                </c:pt>
                <c:pt idx="10">
                  <c:v>125.3</c:v>
                </c:pt>
              </c:numCache>
            </c:numRef>
          </c:yVal>
          <c:smooth val="0"/>
        </c:ser>
        <c:dLbls>
          <c:showLegendKey val="0"/>
          <c:showVal val="0"/>
          <c:showCatName val="0"/>
          <c:showSerName val="0"/>
          <c:showPercent val="0"/>
          <c:showBubbleSize val="0"/>
        </c:dLbls>
        <c:axId val="201727760"/>
        <c:axId val="286649592"/>
      </c:scatterChart>
      <c:valAx>
        <c:axId val="201727760"/>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b="1" dirty="0" smtClean="0"/>
                  <a:t>% ARL</a:t>
                </a:r>
                <a:r>
                  <a:rPr lang="en-US" b="1" baseline="0" dirty="0" smtClean="0"/>
                  <a:t> </a:t>
                </a:r>
                <a:r>
                  <a:rPr lang="en-US" b="1" baseline="0" dirty="0" err="1" smtClean="0"/>
                  <a:t>Borr</a:t>
                </a:r>
                <a:endParaRPr lang="en-US" b="1" dirty="0"/>
              </a:p>
            </c:rich>
          </c:tx>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86649592"/>
        <c:crosses val="autoZero"/>
        <c:crossBetween val="midCat"/>
      </c:valAx>
      <c:valAx>
        <c:axId val="286649592"/>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b="1" dirty="0" smtClean="0"/>
                  <a:t>% ARL Lend</a:t>
                </a:r>
                <a:endParaRPr lang="en-US" b="1" dirty="0"/>
              </a:p>
            </c:rich>
          </c:tx>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1727760"/>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C2C</c:v>
                </c:pt>
              </c:strCache>
            </c:strRef>
          </c:tx>
          <c:invertIfNegative val="0"/>
          <c:cat>
            <c:numRef>
              <c:f>Sheet1!$A$2:$A$5</c:f>
              <c:numCache>
                <c:formatCode>General</c:formatCode>
                <c:ptCount val="4"/>
                <c:pt idx="0">
                  <c:v>2010</c:v>
                </c:pt>
                <c:pt idx="1">
                  <c:v>2011</c:v>
                </c:pt>
                <c:pt idx="2">
                  <c:v>2012</c:v>
                </c:pt>
                <c:pt idx="3">
                  <c:v>2013</c:v>
                </c:pt>
              </c:numCache>
            </c:numRef>
          </c:cat>
          <c:val>
            <c:numRef>
              <c:f>Sheet1!$B$2:$B$5</c:f>
              <c:numCache>
                <c:formatCode>#,##0</c:formatCode>
                <c:ptCount val="4"/>
                <c:pt idx="0">
                  <c:v>337834</c:v>
                </c:pt>
                <c:pt idx="1">
                  <c:v>372827</c:v>
                </c:pt>
                <c:pt idx="2">
                  <c:v>437866</c:v>
                </c:pt>
                <c:pt idx="3">
                  <c:v>505465</c:v>
                </c:pt>
              </c:numCache>
            </c:numRef>
          </c:val>
        </c:ser>
        <c:ser>
          <c:idx val="1"/>
          <c:order val="1"/>
          <c:tx>
            <c:strRef>
              <c:f>Sheet1!$C$1</c:f>
              <c:strCache>
                <c:ptCount val="1"/>
                <c:pt idx="0">
                  <c:v>Trad</c:v>
                </c:pt>
              </c:strCache>
            </c:strRef>
          </c:tx>
          <c:invertIfNegative val="0"/>
          <c:cat>
            <c:numRef>
              <c:f>Sheet1!$A$2:$A$5</c:f>
              <c:numCache>
                <c:formatCode>General</c:formatCode>
                <c:ptCount val="4"/>
                <c:pt idx="0">
                  <c:v>2010</c:v>
                </c:pt>
                <c:pt idx="1">
                  <c:v>2011</c:v>
                </c:pt>
                <c:pt idx="2">
                  <c:v>2012</c:v>
                </c:pt>
                <c:pt idx="3">
                  <c:v>2013</c:v>
                </c:pt>
              </c:numCache>
            </c:numRef>
          </c:cat>
          <c:val>
            <c:numRef>
              <c:f>Sheet1!$C$2:$C$5</c:f>
              <c:numCache>
                <c:formatCode>#,##0</c:formatCode>
                <c:ptCount val="4"/>
                <c:pt idx="0">
                  <c:v>543732</c:v>
                </c:pt>
                <c:pt idx="1">
                  <c:v>569587</c:v>
                </c:pt>
                <c:pt idx="2">
                  <c:v>573232</c:v>
                </c:pt>
                <c:pt idx="3">
                  <c:v>548055</c:v>
                </c:pt>
              </c:numCache>
            </c:numRef>
          </c:val>
        </c:ser>
        <c:dLbls>
          <c:showLegendKey val="0"/>
          <c:showVal val="0"/>
          <c:showCatName val="0"/>
          <c:showSerName val="0"/>
          <c:showPercent val="0"/>
          <c:showBubbleSize val="0"/>
        </c:dLbls>
        <c:gapWidth val="150"/>
        <c:axId val="286649200"/>
        <c:axId val="201726192"/>
      </c:barChart>
      <c:catAx>
        <c:axId val="286649200"/>
        <c:scaling>
          <c:orientation val="minMax"/>
        </c:scaling>
        <c:delete val="0"/>
        <c:axPos val="b"/>
        <c:numFmt formatCode="General" sourceLinked="1"/>
        <c:majorTickMark val="out"/>
        <c:minorTickMark val="none"/>
        <c:tickLblPos val="nextTo"/>
        <c:crossAx val="201726192"/>
        <c:crosses val="autoZero"/>
        <c:auto val="1"/>
        <c:lblAlgn val="ctr"/>
        <c:lblOffset val="100"/>
        <c:noMultiLvlLbl val="0"/>
      </c:catAx>
      <c:valAx>
        <c:axId val="201726192"/>
        <c:scaling>
          <c:orientation val="minMax"/>
        </c:scaling>
        <c:delete val="0"/>
        <c:axPos val="l"/>
        <c:majorGridlines/>
        <c:numFmt formatCode="#,##0" sourceLinked="1"/>
        <c:majorTickMark val="out"/>
        <c:minorTickMark val="none"/>
        <c:tickLblPos val="nextTo"/>
        <c:crossAx val="286649200"/>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Overall</a:t>
            </a:r>
            <a:r>
              <a:rPr lang="en-US" baseline="0" dirty="0" smtClean="0"/>
              <a:t> ILL Activity</a:t>
            </a:r>
            <a:endParaRPr lang="en-US"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Founders</c:v>
                </c:pt>
              </c:strCache>
            </c:strRef>
          </c:tx>
          <c:spPr>
            <a:ln w="28575" cap="rnd">
              <a:solidFill>
                <a:schemeClr val="accent1"/>
              </a:solidFill>
              <a:round/>
            </a:ln>
            <a:effectLst/>
          </c:spPr>
          <c:marker>
            <c:symbol val="none"/>
          </c:marker>
          <c:cat>
            <c:numRef>
              <c:f>Sheet1!$A$2:$A$5</c:f>
              <c:numCache>
                <c:formatCode>General</c:formatCode>
                <c:ptCount val="4"/>
                <c:pt idx="0">
                  <c:v>2010</c:v>
                </c:pt>
                <c:pt idx="1">
                  <c:v>2011</c:v>
                </c:pt>
                <c:pt idx="2">
                  <c:v>2012</c:v>
                </c:pt>
                <c:pt idx="3">
                  <c:v>2013</c:v>
                </c:pt>
              </c:numCache>
            </c:numRef>
          </c:cat>
          <c:val>
            <c:numRef>
              <c:f>Sheet1!$B$2:$B$5</c:f>
              <c:numCache>
                <c:formatCode>#,##0</c:formatCode>
                <c:ptCount val="4"/>
                <c:pt idx="0">
                  <c:v>345055</c:v>
                </c:pt>
                <c:pt idx="1">
                  <c:v>369398</c:v>
                </c:pt>
                <c:pt idx="2">
                  <c:v>382626</c:v>
                </c:pt>
                <c:pt idx="3" formatCode="General">
                  <c:v>380085</c:v>
                </c:pt>
              </c:numCache>
            </c:numRef>
          </c:val>
          <c:smooth val="0"/>
        </c:ser>
        <c:ser>
          <c:idx val="1"/>
          <c:order val="1"/>
          <c:tx>
            <c:strRef>
              <c:f>Sheet1!$C$1</c:f>
              <c:strCache>
                <c:ptCount val="1"/>
                <c:pt idx="0">
                  <c:v>J2002</c:v>
                </c:pt>
              </c:strCache>
            </c:strRef>
          </c:tx>
          <c:spPr>
            <a:ln w="28575" cap="rnd">
              <a:solidFill>
                <a:schemeClr val="accent2"/>
              </a:solidFill>
              <a:round/>
            </a:ln>
            <a:effectLst/>
          </c:spPr>
          <c:marker>
            <c:symbol val="none"/>
          </c:marker>
          <c:cat>
            <c:numRef>
              <c:f>Sheet1!$A$2:$A$5</c:f>
              <c:numCache>
                <c:formatCode>General</c:formatCode>
                <c:ptCount val="4"/>
                <c:pt idx="0">
                  <c:v>2010</c:v>
                </c:pt>
                <c:pt idx="1">
                  <c:v>2011</c:v>
                </c:pt>
                <c:pt idx="2">
                  <c:v>2012</c:v>
                </c:pt>
                <c:pt idx="3">
                  <c:v>2013</c:v>
                </c:pt>
              </c:numCache>
            </c:numRef>
          </c:cat>
          <c:val>
            <c:numRef>
              <c:f>Sheet1!$C$2:$C$5</c:f>
              <c:numCache>
                <c:formatCode>#,##0</c:formatCode>
                <c:ptCount val="4"/>
                <c:pt idx="0">
                  <c:v>328269</c:v>
                </c:pt>
                <c:pt idx="1">
                  <c:v>360111</c:v>
                </c:pt>
                <c:pt idx="2">
                  <c:v>366112</c:v>
                </c:pt>
                <c:pt idx="3">
                  <c:v>362002</c:v>
                </c:pt>
              </c:numCache>
            </c:numRef>
          </c:val>
          <c:smooth val="0"/>
        </c:ser>
        <c:ser>
          <c:idx val="2"/>
          <c:order val="2"/>
          <c:tx>
            <c:strRef>
              <c:f>Sheet1!$D$1</c:f>
              <c:strCache>
                <c:ptCount val="1"/>
                <c:pt idx="0">
                  <c:v>Newbies</c:v>
                </c:pt>
              </c:strCache>
            </c:strRef>
          </c:tx>
          <c:spPr>
            <a:ln w="28575" cap="rnd">
              <a:solidFill>
                <a:schemeClr val="accent3"/>
              </a:solidFill>
              <a:round/>
            </a:ln>
            <a:effectLst/>
          </c:spPr>
          <c:marker>
            <c:symbol val="none"/>
          </c:marker>
          <c:cat>
            <c:numRef>
              <c:f>Sheet1!$A$2:$A$5</c:f>
              <c:numCache>
                <c:formatCode>General</c:formatCode>
                <c:ptCount val="4"/>
                <c:pt idx="0">
                  <c:v>2010</c:v>
                </c:pt>
                <c:pt idx="1">
                  <c:v>2011</c:v>
                </c:pt>
                <c:pt idx="2">
                  <c:v>2012</c:v>
                </c:pt>
                <c:pt idx="3">
                  <c:v>2013</c:v>
                </c:pt>
              </c:numCache>
            </c:numRef>
          </c:cat>
          <c:val>
            <c:numRef>
              <c:f>Sheet1!$D$2:$D$5</c:f>
              <c:numCache>
                <c:formatCode>#,##0</c:formatCode>
                <c:ptCount val="4"/>
                <c:pt idx="0">
                  <c:v>218000</c:v>
                </c:pt>
                <c:pt idx="1">
                  <c:v>220255</c:v>
                </c:pt>
                <c:pt idx="2">
                  <c:v>267087</c:v>
                </c:pt>
                <c:pt idx="3">
                  <c:v>316139</c:v>
                </c:pt>
              </c:numCache>
            </c:numRef>
          </c:val>
          <c:smooth val="0"/>
        </c:ser>
        <c:dLbls>
          <c:showLegendKey val="0"/>
          <c:showVal val="0"/>
          <c:showCatName val="0"/>
          <c:showSerName val="0"/>
          <c:showPercent val="0"/>
          <c:showBubbleSize val="0"/>
        </c:dLbls>
        <c:smooth val="0"/>
        <c:axId val="288104072"/>
        <c:axId val="288104464"/>
      </c:lineChart>
      <c:catAx>
        <c:axId val="288104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88104464"/>
        <c:crosses val="autoZero"/>
        <c:auto val="1"/>
        <c:lblAlgn val="ctr"/>
        <c:lblOffset val="100"/>
        <c:noMultiLvlLbl val="0"/>
      </c:catAx>
      <c:valAx>
        <c:axId val="2881044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8810407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C2C</c:v>
                </c:pt>
              </c:strCache>
            </c:strRef>
          </c:tx>
          <c:invertIfNegative val="0"/>
          <c:cat>
            <c:numRef>
              <c:f>Sheet1!$A$2:$A$5</c:f>
              <c:numCache>
                <c:formatCode>General</c:formatCode>
                <c:ptCount val="4"/>
                <c:pt idx="0">
                  <c:v>2010</c:v>
                </c:pt>
                <c:pt idx="1">
                  <c:v>2011</c:v>
                </c:pt>
                <c:pt idx="2">
                  <c:v>2012</c:v>
                </c:pt>
                <c:pt idx="3">
                  <c:v>2013</c:v>
                </c:pt>
              </c:numCache>
            </c:numRef>
          </c:cat>
          <c:val>
            <c:numRef>
              <c:f>Sheet1!$B$2:$B$5</c:f>
              <c:numCache>
                <c:formatCode>#,##0</c:formatCode>
                <c:ptCount val="4"/>
                <c:pt idx="0">
                  <c:v>337834</c:v>
                </c:pt>
                <c:pt idx="1">
                  <c:v>372827</c:v>
                </c:pt>
                <c:pt idx="2">
                  <c:v>437866</c:v>
                </c:pt>
                <c:pt idx="3">
                  <c:v>505465</c:v>
                </c:pt>
              </c:numCache>
            </c:numRef>
          </c:val>
        </c:ser>
        <c:ser>
          <c:idx val="1"/>
          <c:order val="1"/>
          <c:tx>
            <c:strRef>
              <c:f>Sheet1!$C$1</c:f>
              <c:strCache>
                <c:ptCount val="1"/>
                <c:pt idx="0">
                  <c:v>Trad</c:v>
                </c:pt>
              </c:strCache>
            </c:strRef>
          </c:tx>
          <c:invertIfNegative val="0"/>
          <c:cat>
            <c:numRef>
              <c:f>Sheet1!$A$2:$A$5</c:f>
              <c:numCache>
                <c:formatCode>General</c:formatCode>
                <c:ptCount val="4"/>
                <c:pt idx="0">
                  <c:v>2010</c:v>
                </c:pt>
                <c:pt idx="1">
                  <c:v>2011</c:v>
                </c:pt>
                <c:pt idx="2">
                  <c:v>2012</c:v>
                </c:pt>
                <c:pt idx="3">
                  <c:v>2013</c:v>
                </c:pt>
              </c:numCache>
            </c:numRef>
          </c:cat>
          <c:val>
            <c:numRef>
              <c:f>Sheet1!$C$2:$C$5</c:f>
              <c:numCache>
                <c:formatCode>#,##0</c:formatCode>
                <c:ptCount val="4"/>
                <c:pt idx="0">
                  <c:v>543732</c:v>
                </c:pt>
                <c:pt idx="1">
                  <c:v>569587</c:v>
                </c:pt>
                <c:pt idx="2">
                  <c:v>573232</c:v>
                </c:pt>
                <c:pt idx="3">
                  <c:v>548055</c:v>
                </c:pt>
              </c:numCache>
            </c:numRef>
          </c:val>
        </c:ser>
        <c:dLbls>
          <c:showLegendKey val="0"/>
          <c:showVal val="0"/>
          <c:showCatName val="0"/>
          <c:showSerName val="0"/>
          <c:showPercent val="0"/>
          <c:showBubbleSize val="0"/>
        </c:dLbls>
        <c:gapWidth val="150"/>
        <c:axId val="288105640"/>
        <c:axId val="288106032"/>
      </c:barChart>
      <c:catAx>
        <c:axId val="288105640"/>
        <c:scaling>
          <c:orientation val="minMax"/>
        </c:scaling>
        <c:delete val="0"/>
        <c:axPos val="b"/>
        <c:numFmt formatCode="General" sourceLinked="1"/>
        <c:majorTickMark val="out"/>
        <c:minorTickMark val="none"/>
        <c:tickLblPos val="nextTo"/>
        <c:crossAx val="288106032"/>
        <c:crosses val="autoZero"/>
        <c:auto val="1"/>
        <c:lblAlgn val="ctr"/>
        <c:lblOffset val="100"/>
        <c:noMultiLvlLbl val="0"/>
      </c:catAx>
      <c:valAx>
        <c:axId val="288106032"/>
        <c:scaling>
          <c:orientation val="minMax"/>
        </c:scaling>
        <c:delete val="0"/>
        <c:axPos val="l"/>
        <c:majorGridlines/>
        <c:numFmt formatCode="#,##0" sourceLinked="1"/>
        <c:majorTickMark val="out"/>
        <c:minorTickMark val="none"/>
        <c:tickLblPos val="nextTo"/>
        <c:crossAx val="288105640"/>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Overall</a:t>
            </a:r>
            <a:r>
              <a:rPr lang="en-US" baseline="0" dirty="0" smtClean="0"/>
              <a:t> ILL Activity</a:t>
            </a:r>
            <a:endParaRPr lang="en-US"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Founders</c:v>
                </c:pt>
              </c:strCache>
            </c:strRef>
          </c:tx>
          <c:spPr>
            <a:ln w="28575" cap="rnd">
              <a:solidFill>
                <a:schemeClr val="accent1"/>
              </a:solidFill>
              <a:round/>
            </a:ln>
            <a:effectLst/>
          </c:spPr>
          <c:marker>
            <c:symbol val="none"/>
          </c:marker>
          <c:cat>
            <c:numRef>
              <c:f>Sheet1!$A$2:$A$5</c:f>
              <c:numCache>
                <c:formatCode>General</c:formatCode>
                <c:ptCount val="4"/>
                <c:pt idx="0">
                  <c:v>2010</c:v>
                </c:pt>
                <c:pt idx="1">
                  <c:v>2011</c:v>
                </c:pt>
                <c:pt idx="2">
                  <c:v>2012</c:v>
                </c:pt>
                <c:pt idx="3">
                  <c:v>2013</c:v>
                </c:pt>
              </c:numCache>
            </c:numRef>
          </c:cat>
          <c:val>
            <c:numRef>
              <c:f>Sheet1!$B$2:$B$5</c:f>
              <c:numCache>
                <c:formatCode>#,##0</c:formatCode>
                <c:ptCount val="4"/>
                <c:pt idx="0">
                  <c:v>345055</c:v>
                </c:pt>
                <c:pt idx="1">
                  <c:v>369398</c:v>
                </c:pt>
                <c:pt idx="2">
                  <c:v>382626</c:v>
                </c:pt>
                <c:pt idx="3" formatCode="General">
                  <c:v>380085</c:v>
                </c:pt>
              </c:numCache>
            </c:numRef>
          </c:val>
          <c:smooth val="0"/>
        </c:ser>
        <c:ser>
          <c:idx val="1"/>
          <c:order val="1"/>
          <c:tx>
            <c:strRef>
              <c:f>Sheet1!$C$1</c:f>
              <c:strCache>
                <c:ptCount val="1"/>
                <c:pt idx="0">
                  <c:v>J2002</c:v>
                </c:pt>
              </c:strCache>
            </c:strRef>
          </c:tx>
          <c:spPr>
            <a:ln w="28575" cap="rnd">
              <a:solidFill>
                <a:schemeClr val="accent2"/>
              </a:solidFill>
              <a:round/>
            </a:ln>
            <a:effectLst/>
          </c:spPr>
          <c:marker>
            <c:symbol val="none"/>
          </c:marker>
          <c:cat>
            <c:numRef>
              <c:f>Sheet1!$A$2:$A$5</c:f>
              <c:numCache>
                <c:formatCode>General</c:formatCode>
                <c:ptCount val="4"/>
                <c:pt idx="0">
                  <c:v>2010</c:v>
                </c:pt>
                <c:pt idx="1">
                  <c:v>2011</c:v>
                </c:pt>
                <c:pt idx="2">
                  <c:v>2012</c:v>
                </c:pt>
                <c:pt idx="3">
                  <c:v>2013</c:v>
                </c:pt>
              </c:numCache>
            </c:numRef>
          </c:cat>
          <c:val>
            <c:numRef>
              <c:f>Sheet1!$C$2:$C$5</c:f>
              <c:numCache>
                <c:formatCode>#,##0</c:formatCode>
                <c:ptCount val="4"/>
                <c:pt idx="0">
                  <c:v>328269</c:v>
                </c:pt>
                <c:pt idx="1">
                  <c:v>360111</c:v>
                </c:pt>
                <c:pt idx="2">
                  <c:v>366112</c:v>
                </c:pt>
                <c:pt idx="3">
                  <c:v>362002</c:v>
                </c:pt>
              </c:numCache>
            </c:numRef>
          </c:val>
          <c:smooth val="0"/>
        </c:ser>
        <c:ser>
          <c:idx val="2"/>
          <c:order val="2"/>
          <c:tx>
            <c:strRef>
              <c:f>Sheet1!$D$1</c:f>
              <c:strCache>
                <c:ptCount val="1"/>
                <c:pt idx="0">
                  <c:v>Newbies</c:v>
                </c:pt>
              </c:strCache>
            </c:strRef>
          </c:tx>
          <c:spPr>
            <a:ln w="28575" cap="rnd">
              <a:solidFill>
                <a:schemeClr val="accent3"/>
              </a:solidFill>
              <a:round/>
            </a:ln>
            <a:effectLst/>
          </c:spPr>
          <c:marker>
            <c:symbol val="none"/>
          </c:marker>
          <c:cat>
            <c:numRef>
              <c:f>Sheet1!$A$2:$A$5</c:f>
              <c:numCache>
                <c:formatCode>General</c:formatCode>
                <c:ptCount val="4"/>
                <c:pt idx="0">
                  <c:v>2010</c:v>
                </c:pt>
                <c:pt idx="1">
                  <c:v>2011</c:v>
                </c:pt>
                <c:pt idx="2">
                  <c:v>2012</c:v>
                </c:pt>
                <c:pt idx="3">
                  <c:v>2013</c:v>
                </c:pt>
              </c:numCache>
            </c:numRef>
          </c:cat>
          <c:val>
            <c:numRef>
              <c:f>Sheet1!$D$2:$D$5</c:f>
              <c:numCache>
                <c:formatCode>#,##0</c:formatCode>
                <c:ptCount val="4"/>
                <c:pt idx="0">
                  <c:v>218000</c:v>
                </c:pt>
                <c:pt idx="1">
                  <c:v>220255</c:v>
                </c:pt>
                <c:pt idx="2">
                  <c:v>267087</c:v>
                </c:pt>
                <c:pt idx="3">
                  <c:v>316139</c:v>
                </c:pt>
              </c:numCache>
            </c:numRef>
          </c:val>
          <c:smooth val="0"/>
        </c:ser>
        <c:dLbls>
          <c:showLegendKey val="0"/>
          <c:showVal val="0"/>
          <c:showCatName val="0"/>
          <c:showSerName val="0"/>
          <c:showPercent val="0"/>
          <c:showBubbleSize val="0"/>
        </c:dLbls>
        <c:smooth val="0"/>
        <c:axId val="288106816"/>
        <c:axId val="288107208"/>
      </c:lineChart>
      <c:catAx>
        <c:axId val="288106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88107208"/>
        <c:crosses val="autoZero"/>
        <c:auto val="1"/>
        <c:lblAlgn val="ctr"/>
        <c:lblOffset val="100"/>
        <c:noMultiLvlLbl val="0"/>
      </c:catAx>
      <c:valAx>
        <c:axId val="2881072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8810681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2011-2015</a:t>
            </a:r>
            <a:endParaRPr lang="en-US"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Borr Orig</c:v>
                </c:pt>
              </c:strCache>
            </c:strRef>
          </c:tx>
          <c:spPr>
            <a:ln w="28575" cap="rnd">
              <a:solidFill>
                <a:schemeClr val="accent1"/>
              </a:solidFill>
              <a:round/>
            </a:ln>
            <a:effectLst/>
          </c:spPr>
          <c:marker>
            <c:symbol val="none"/>
          </c:marker>
          <c:cat>
            <c:numRef>
              <c:f>Sheet1!$A$2:$A$6</c:f>
              <c:numCache>
                <c:formatCode>General</c:formatCode>
                <c:ptCount val="5"/>
                <c:pt idx="0">
                  <c:v>2011</c:v>
                </c:pt>
                <c:pt idx="1">
                  <c:v>2012</c:v>
                </c:pt>
                <c:pt idx="2">
                  <c:v>2013</c:v>
                </c:pt>
                <c:pt idx="3">
                  <c:v>2014</c:v>
                </c:pt>
                <c:pt idx="4">
                  <c:v>2015</c:v>
                </c:pt>
              </c:numCache>
            </c:numRef>
          </c:cat>
          <c:val>
            <c:numRef>
              <c:f>Sheet1!$B$2:$B$6</c:f>
              <c:numCache>
                <c:formatCode>General</c:formatCode>
                <c:ptCount val="5"/>
                <c:pt idx="0">
                  <c:v>938</c:v>
                </c:pt>
                <c:pt idx="1">
                  <c:v>995</c:v>
                </c:pt>
                <c:pt idx="2">
                  <c:v>942</c:v>
                </c:pt>
                <c:pt idx="3">
                  <c:v>984</c:v>
                </c:pt>
                <c:pt idx="4">
                  <c:v>399</c:v>
                </c:pt>
              </c:numCache>
            </c:numRef>
          </c:val>
          <c:smooth val="0"/>
        </c:ser>
        <c:ser>
          <c:idx val="1"/>
          <c:order val="1"/>
          <c:tx>
            <c:strRef>
              <c:f>Sheet1!$C$1</c:f>
              <c:strCache>
                <c:ptCount val="1"/>
                <c:pt idx="0">
                  <c:v>Borr Copy</c:v>
                </c:pt>
              </c:strCache>
            </c:strRef>
          </c:tx>
          <c:spPr>
            <a:ln w="28575" cap="rnd">
              <a:solidFill>
                <a:schemeClr val="accent2"/>
              </a:solidFill>
              <a:round/>
            </a:ln>
            <a:effectLst/>
          </c:spPr>
          <c:marker>
            <c:symbol val="none"/>
          </c:marker>
          <c:cat>
            <c:numRef>
              <c:f>Sheet1!$A$2:$A$6</c:f>
              <c:numCache>
                <c:formatCode>General</c:formatCode>
                <c:ptCount val="5"/>
                <c:pt idx="0">
                  <c:v>2011</c:v>
                </c:pt>
                <c:pt idx="1">
                  <c:v>2012</c:v>
                </c:pt>
                <c:pt idx="2">
                  <c:v>2013</c:v>
                </c:pt>
                <c:pt idx="3">
                  <c:v>2014</c:v>
                </c:pt>
                <c:pt idx="4">
                  <c:v>2015</c:v>
                </c:pt>
              </c:numCache>
            </c:numRef>
          </c:cat>
          <c:val>
            <c:numRef>
              <c:f>Sheet1!$C$2:$C$6</c:f>
              <c:numCache>
                <c:formatCode>General</c:formatCode>
                <c:ptCount val="5"/>
                <c:pt idx="0">
                  <c:v>343</c:v>
                </c:pt>
                <c:pt idx="1">
                  <c:v>524</c:v>
                </c:pt>
                <c:pt idx="2">
                  <c:v>390</c:v>
                </c:pt>
                <c:pt idx="3">
                  <c:v>574</c:v>
                </c:pt>
                <c:pt idx="4">
                  <c:v>506</c:v>
                </c:pt>
              </c:numCache>
            </c:numRef>
          </c:val>
          <c:smooth val="0"/>
        </c:ser>
        <c:ser>
          <c:idx val="2"/>
          <c:order val="2"/>
          <c:tx>
            <c:strRef>
              <c:f>Sheet1!$D$1</c:f>
              <c:strCache>
                <c:ptCount val="1"/>
                <c:pt idx="0">
                  <c:v>Lend Orig</c:v>
                </c:pt>
              </c:strCache>
            </c:strRef>
          </c:tx>
          <c:spPr>
            <a:ln w="28575" cap="rnd">
              <a:solidFill>
                <a:schemeClr val="accent3"/>
              </a:solidFill>
              <a:round/>
            </a:ln>
            <a:effectLst/>
          </c:spPr>
          <c:marker>
            <c:symbol val="none"/>
          </c:marker>
          <c:cat>
            <c:numRef>
              <c:f>Sheet1!$A$2:$A$6</c:f>
              <c:numCache>
                <c:formatCode>General</c:formatCode>
                <c:ptCount val="5"/>
                <c:pt idx="0">
                  <c:v>2011</c:v>
                </c:pt>
                <c:pt idx="1">
                  <c:v>2012</c:v>
                </c:pt>
                <c:pt idx="2">
                  <c:v>2013</c:v>
                </c:pt>
                <c:pt idx="3">
                  <c:v>2014</c:v>
                </c:pt>
                <c:pt idx="4">
                  <c:v>2015</c:v>
                </c:pt>
              </c:numCache>
            </c:numRef>
          </c:cat>
          <c:val>
            <c:numRef>
              <c:f>Sheet1!$D$2:$D$6</c:f>
              <c:numCache>
                <c:formatCode>General</c:formatCode>
                <c:ptCount val="5"/>
                <c:pt idx="0">
                  <c:v>169</c:v>
                </c:pt>
                <c:pt idx="1">
                  <c:v>163</c:v>
                </c:pt>
                <c:pt idx="2">
                  <c:v>441</c:v>
                </c:pt>
                <c:pt idx="3">
                  <c:v>384</c:v>
                </c:pt>
                <c:pt idx="4">
                  <c:v>308</c:v>
                </c:pt>
              </c:numCache>
            </c:numRef>
          </c:val>
          <c:smooth val="0"/>
        </c:ser>
        <c:ser>
          <c:idx val="3"/>
          <c:order val="3"/>
          <c:tx>
            <c:strRef>
              <c:f>Sheet1!$E$1</c:f>
              <c:strCache>
                <c:ptCount val="1"/>
                <c:pt idx="0">
                  <c:v>Lend Copy</c:v>
                </c:pt>
              </c:strCache>
            </c:strRef>
          </c:tx>
          <c:spPr>
            <a:ln w="28575" cap="rnd">
              <a:solidFill>
                <a:schemeClr val="accent4"/>
              </a:solidFill>
              <a:round/>
            </a:ln>
            <a:effectLst/>
          </c:spPr>
          <c:marker>
            <c:symbol val="none"/>
          </c:marker>
          <c:cat>
            <c:numRef>
              <c:f>Sheet1!$A$2:$A$6</c:f>
              <c:numCache>
                <c:formatCode>General</c:formatCode>
                <c:ptCount val="5"/>
                <c:pt idx="0">
                  <c:v>2011</c:v>
                </c:pt>
                <c:pt idx="1">
                  <c:v>2012</c:v>
                </c:pt>
                <c:pt idx="2">
                  <c:v>2013</c:v>
                </c:pt>
                <c:pt idx="3">
                  <c:v>2014</c:v>
                </c:pt>
                <c:pt idx="4">
                  <c:v>2015</c:v>
                </c:pt>
              </c:numCache>
            </c:numRef>
          </c:cat>
          <c:val>
            <c:numRef>
              <c:f>Sheet1!$E$2:$E$6</c:f>
              <c:numCache>
                <c:formatCode>General</c:formatCode>
                <c:ptCount val="5"/>
                <c:pt idx="0">
                  <c:v>41</c:v>
                </c:pt>
                <c:pt idx="1">
                  <c:v>55</c:v>
                </c:pt>
                <c:pt idx="2">
                  <c:v>184</c:v>
                </c:pt>
                <c:pt idx="3">
                  <c:v>107</c:v>
                </c:pt>
                <c:pt idx="4">
                  <c:v>186</c:v>
                </c:pt>
              </c:numCache>
            </c:numRef>
          </c:val>
          <c:smooth val="0"/>
        </c:ser>
        <c:dLbls>
          <c:showLegendKey val="0"/>
          <c:showVal val="0"/>
          <c:showCatName val="0"/>
          <c:showSerName val="0"/>
          <c:showPercent val="0"/>
          <c:showBubbleSize val="0"/>
        </c:dLbls>
        <c:smooth val="0"/>
        <c:axId val="288605920"/>
        <c:axId val="288606312"/>
      </c:lineChart>
      <c:catAx>
        <c:axId val="288605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88606312"/>
        <c:crosses val="autoZero"/>
        <c:auto val="1"/>
        <c:lblAlgn val="ctr"/>
        <c:lblOffset val="100"/>
        <c:noMultiLvlLbl val="0"/>
      </c:catAx>
      <c:valAx>
        <c:axId val="2886063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8860592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Average: $1,583</a:t>
            </a:r>
            <a:endParaRPr lang="en-US"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6980642859727946"/>
          <c:y val="0.1563753306113646"/>
          <c:w val="0.84088970715541378"/>
          <c:h val="0.63303359832903983"/>
        </c:manualLayout>
      </c:layout>
      <c:barChart>
        <c:barDir val="col"/>
        <c:grouping val="stacked"/>
        <c:varyColors val="0"/>
        <c:ser>
          <c:idx val="0"/>
          <c:order val="0"/>
          <c:tx>
            <c:strRef>
              <c:f>Sheet1!$B$1</c:f>
              <c:strCache>
                <c:ptCount val="1"/>
                <c:pt idx="0">
                  <c:v>Series 1</c:v>
                </c:pt>
              </c:strCache>
            </c:strRef>
          </c:tx>
          <c:spPr>
            <a:solidFill>
              <a:schemeClr val="accent1"/>
            </a:solidFill>
            <a:ln>
              <a:noFill/>
            </a:ln>
            <a:effectLst/>
          </c:spPr>
          <c:invertIfNegative val="0"/>
          <c:cat>
            <c:strRef>
              <c:f>Sheet1!$A$2:$A$12</c:f>
              <c:strCache>
                <c:ptCount val="11"/>
                <c:pt idx="0">
                  <c:v>Penn</c:v>
                </c:pt>
                <c:pt idx="1">
                  <c:v>Cornell</c:v>
                </c:pt>
                <c:pt idx="2">
                  <c:v>MIT</c:v>
                </c:pt>
                <c:pt idx="3">
                  <c:v>JHU</c:v>
                </c:pt>
                <c:pt idx="4">
                  <c:v>Columbia</c:v>
                </c:pt>
                <c:pt idx="5">
                  <c:v>Brown</c:v>
                </c:pt>
                <c:pt idx="6">
                  <c:v>Chicago</c:v>
                </c:pt>
                <c:pt idx="7">
                  <c:v>Dartmouth</c:v>
                </c:pt>
                <c:pt idx="8">
                  <c:v>Harvard</c:v>
                </c:pt>
                <c:pt idx="9">
                  <c:v>Princeton</c:v>
                </c:pt>
                <c:pt idx="10">
                  <c:v>Yale</c:v>
                </c:pt>
              </c:strCache>
            </c:strRef>
          </c:cat>
          <c:val>
            <c:numRef>
              <c:f>Sheet1!$B$2:$B$12</c:f>
              <c:numCache>
                <c:formatCode>"$"#,##0_);[Red]\("$"#,##0\)</c:formatCode>
                <c:ptCount val="11"/>
                <c:pt idx="0">
                  <c:v>785</c:v>
                </c:pt>
                <c:pt idx="1">
                  <c:v>856</c:v>
                </c:pt>
                <c:pt idx="2">
                  <c:v>914</c:v>
                </c:pt>
                <c:pt idx="3">
                  <c:v>1146</c:v>
                </c:pt>
                <c:pt idx="4">
                  <c:v>1175</c:v>
                </c:pt>
                <c:pt idx="5">
                  <c:v>1310</c:v>
                </c:pt>
                <c:pt idx="6">
                  <c:v>1483</c:v>
                </c:pt>
                <c:pt idx="7">
                  <c:v>1590</c:v>
                </c:pt>
                <c:pt idx="8">
                  <c:v>1598</c:v>
                </c:pt>
                <c:pt idx="9">
                  <c:v>3258</c:v>
                </c:pt>
                <c:pt idx="10">
                  <c:v>3300</c:v>
                </c:pt>
              </c:numCache>
            </c:numRef>
          </c:val>
        </c:ser>
        <c:dLbls>
          <c:showLegendKey val="0"/>
          <c:showVal val="0"/>
          <c:showCatName val="0"/>
          <c:showSerName val="0"/>
          <c:showPercent val="0"/>
          <c:showBubbleSize val="0"/>
        </c:dLbls>
        <c:gapWidth val="150"/>
        <c:overlap val="100"/>
        <c:axId val="288607096"/>
        <c:axId val="288607488"/>
      </c:barChart>
      <c:catAx>
        <c:axId val="288607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88607488"/>
        <c:crosses val="autoZero"/>
        <c:auto val="1"/>
        <c:lblAlgn val="ctr"/>
        <c:lblOffset val="100"/>
        <c:noMultiLvlLbl val="0"/>
      </c:catAx>
      <c:valAx>
        <c:axId val="288607488"/>
        <c:scaling>
          <c:orientation val="minMax"/>
        </c:scaling>
        <c:delete val="0"/>
        <c:axPos val="l"/>
        <c:majorGridlines>
          <c:spPr>
            <a:ln w="9525" cap="flat" cmpd="sng" algn="ctr">
              <a:solidFill>
                <a:schemeClr val="tx1">
                  <a:lumMod val="15000"/>
                  <a:lumOff val="85000"/>
                </a:schemeClr>
              </a:solidFill>
              <a:round/>
            </a:ln>
            <a:effectLst/>
          </c:spPr>
        </c:majorGridlines>
        <c:numFmt formatCode="&quot;$&quot;#,##0_);[Red]\(&quot;$&quot;#,##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886070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Average: $483</a:t>
            </a:r>
            <a:endParaRPr lang="en-US"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Column1</c:v>
                </c:pt>
              </c:strCache>
            </c:strRef>
          </c:tx>
          <c:spPr>
            <a:solidFill>
              <a:schemeClr val="accent1"/>
            </a:solidFill>
            <a:ln>
              <a:noFill/>
            </a:ln>
            <a:effectLst/>
          </c:spPr>
          <c:invertIfNegative val="0"/>
          <c:cat>
            <c:strRef>
              <c:f>Sheet1!$A$2:$A$16</c:f>
              <c:strCache>
                <c:ptCount val="15"/>
                <c:pt idx="0">
                  <c:v>Rutgers</c:v>
                </c:pt>
                <c:pt idx="1">
                  <c:v>PSU</c:v>
                </c:pt>
                <c:pt idx="2">
                  <c:v>U Wisconsin</c:v>
                </c:pt>
                <c:pt idx="3">
                  <c:v>OSU</c:v>
                </c:pt>
                <c:pt idx="4">
                  <c:v>Nebraska</c:v>
                </c:pt>
                <c:pt idx="5">
                  <c:v>Michigan St.</c:v>
                </c:pt>
                <c:pt idx="6">
                  <c:v>Maryland</c:v>
                </c:pt>
                <c:pt idx="7">
                  <c:v>Purdue</c:v>
                </c:pt>
                <c:pt idx="8">
                  <c:v>Indiana</c:v>
                </c:pt>
                <c:pt idx="9">
                  <c:v>Minnesota</c:v>
                </c:pt>
                <c:pt idx="10">
                  <c:v>Illinois</c:v>
                </c:pt>
                <c:pt idx="11">
                  <c:v>Iowa</c:v>
                </c:pt>
                <c:pt idx="12">
                  <c:v>Michigan </c:v>
                </c:pt>
                <c:pt idx="13">
                  <c:v>Northwestern</c:v>
                </c:pt>
                <c:pt idx="14">
                  <c:v>Chicago</c:v>
                </c:pt>
              </c:strCache>
            </c:strRef>
          </c:cat>
          <c:val>
            <c:numRef>
              <c:f>Sheet1!$B$2:$B$16</c:f>
              <c:numCache>
                <c:formatCode>"$"#,##0_);[Red]\("$"#,##0\)</c:formatCode>
                <c:ptCount val="15"/>
                <c:pt idx="0">
                  <c:v>245</c:v>
                </c:pt>
                <c:pt idx="1">
                  <c:v>262</c:v>
                </c:pt>
                <c:pt idx="2">
                  <c:v>299</c:v>
                </c:pt>
                <c:pt idx="3">
                  <c:v>308</c:v>
                </c:pt>
                <c:pt idx="4">
                  <c:v>369</c:v>
                </c:pt>
                <c:pt idx="5">
                  <c:v>370</c:v>
                </c:pt>
                <c:pt idx="6">
                  <c:v>380</c:v>
                </c:pt>
                <c:pt idx="7">
                  <c:v>385</c:v>
                </c:pt>
                <c:pt idx="8">
                  <c:v>405</c:v>
                </c:pt>
                <c:pt idx="9">
                  <c:v>415</c:v>
                </c:pt>
                <c:pt idx="10">
                  <c:v>439</c:v>
                </c:pt>
                <c:pt idx="11">
                  <c:v>511</c:v>
                </c:pt>
                <c:pt idx="12">
                  <c:v>593</c:v>
                </c:pt>
                <c:pt idx="13">
                  <c:v>776</c:v>
                </c:pt>
                <c:pt idx="14">
                  <c:v>1483</c:v>
                </c:pt>
              </c:numCache>
            </c:numRef>
          </c:val>
        </c:ser>
        <c:ser>
          <c:idx val="1"/>
          <c:order val="1"/>
          <c:tx>
            <c:strRef>
              <c:f>Sheet1!$C$1</c:f>
              <c:strCache>
                <c:ptCount val="1"/>
                <c:pt idx="0">
                  <c:v>Column2</c:v>
                </c:pt>
              </c:strCache>
            </c:strRef>
          </c:tx>
          <c:spPr>
            <a:solidFill>
              <a:schemeClr val="accent2"/>
            </a:solidFill>
            <a:ln>
              <a:noFill/>
            </a:ln>
            <a:effectLst/>
          </c:spPr>
          <c:invertIfNegative val="0"/>
          <c:cat>
            <c:strRef>
              <c:f>Sheet1!$A$2:$A$16</c:f>
              <c:strCache>
                <c:ptCount val="15"/>
                <c:pt idx="0">
                  <c:v>Rutgers</c:v>
                </c:pt>
                <c:pt idx="1">
                  <c:v>PSU</c:v>
                </c:pt>
                <c:pt idx="2">
                  <c:v>U Wisconsin</c:v>
                </c:pt>
                <c:pt idx="3">
                  <c:v>OSU</c:v>
                </c:pt>
                <c:pt idx="4">
                  <c:v>Nebraska</c:v>
                </c:pt>
                <c:pt idx="5">
                  <c:v>Michigan St.</c:v>
                </c:pt>
                <c:pt idx="6">
                  <c:v>Maryland</c:v>
                </c:pt>
                <c:pt idx="7">
                  <c:v>Purdue</c:v>
                </c:pt>
                <c:pt idx="8">
                  <c:v>Indiana</c:v>
                </c:pt>
                <c:pt idx="9">
                  <c:v>Minnesota</c:v>
                </c:pt>
                <c:pt idx="10">
                  <c:v>Illinois</c:v>
                </c:pt>
                <c:pt idx="11">
                  <c:v>Iowa</c:v>
                </c:pt>
                <c:pt idx="12">
                  <c:v>Michigan </c:v>
                </c:pt>
                <c:pt idx="13">
                  <c:v>Northwestern</c:v>
                </c:pt>
                <c:pt idx="14">
                  <c:v>Chicago</c:v>
                </c:pt>
              </c:strCache>
            </c:strRef>
          </c:cat>
          <c:val>
            <c:numRef>
              <c:f>Sheet1!$C$2:$C$16</c:f>
              <c:numCache>
                <c:formatCode>General</c:formatCode>
                <c:ptCount val="15"/>
              </c:numCache>
            </c:numRef>
          </c:val>
        </c:ser>
        <c:ser>
          <c:idx val="2"/>
          <c:order val="2"/>
          <c:tx>
            <c:strRef>
              <c:f>Sheet1!$D$1</c:f>
              <c:strCache>
                <c:ptCount val="1"/>
                <c:pt idx="0">
                  <c:v>Column3</c:v>
                </c:pt>
              </c:strCache>
            </c:strRef>
          </c:tx>
          <c:spPr>
            <a:solidFill>
              <a:schemeClr val="accent3"/>
            </a:solidFill>
            <a:ln>
              <a:noFill/>
            </a:ln>
            <a:effectLst/>
          </c:spPr>
          <c:invertIfNegative val="0"/>
          <c:cat>
            <c:strRef>
              <c:f>Sheet1!$A$2:$A$16</c:f>
              <c:strCache>
                <c:ptCount val="15"/>
                <c:pt idx="0">
                  <c:v>Rutgers</c:v>
                </c:pt>
                <c:pt idx="1">
                  <c:v>PSU</c:v>
                </c:pt>
                <c:pt idx="2">
                  <c:v>U Wisconsin</c:v>
                </c:pt>
                <c:pt idx="3">
                  <c:v>OSU</c:v>
                </c:pt>
                <c:pt idx="4">
                  <c:v>Nebraska</c:v>
                </c:pt>
                <c:pt idx="5">
                  <c:v>Michigan St.</c:v>
                </c:pt>
                <c:pt idx="6">
                  <c:v>Maryland</c:v>
                </c:pt>
                <c:pt idx="7">
                  <c:v>Purdue</c:v>
                </c:pt>
                <c:pt idx="8">
                  <c:v>Indiana</c:v>
                </c:pt>
                <c:pt idx="9">
                  <c:v>Minnesota</c:v>
                </c:pt>
                <c:pt idx="10">
                  <c:v>Illinois</c:v>
                </c:pt>
                <c:pt idx="11">
                  <c:v>Iowa</c:v>
                </c:pt>
                <c:pt idx="12">
                  <c:v>Michigan </c:v>
                </c:pt>
                <c:pt idx="13">
                  <c:v>Northwestern</c:v>
                </c:pt>
                <c:pt idx="14">
                  <c:v>Chicago</c:v>
                </c:pt>
              </c:strCache>
            </c:strRef>
          </c:cat>
          <c:val>
            <c:numRef>
              <c:f>Sheet1!$D$2:$D$16</c:f>
              <c:numCache>
                <c:formatCode>General</c:formatCode>
                <c:ptCount val="15"/>
              </c:numCache>
            </c:numRef>
          </c:val>
        </c:ser>
        <c:dLbls>
          <c:showLegendKey val="0"/>
          <c:showVal val="0"/>
          <c:showCatName val="0"/>
          <c:showSerName val="0"/>
          <c:showPercent val="0"/>
          <c:showBubbleSize val="0"/>
        </c:dLbls>
        <c:gapWidth val="219"/>
        <c:overlap val="-27"/>
        <c:axId val="288608272"/>
        <c:axId val="288608664"/>
      </c:barChart>
      <c:catAx>
        <c:axId val="288608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88608664"/>
        <c:crosses val="autoZero"/>
        <c:auto val="1"/>
        <c:lblAlgn val="ctr"/>
        <c:lblOffset val="100"/>
        <c:noMultiLvlLbl val="0"/>
      </c:catAx>
      <c:valAx>
        <c:axId val="288608664"/>
        <c:scaling>
          <c:orientation val="minMax"/>
        </c:scaling>
        <c:delete val="0"/>
        <c:axPos val="l"/>
        <c:majorGridlines>
          <c:spPr>
            <a:ln w="9525" cap="flat" cmpd="sng" algn="ctr">
              <a:solidFill>
                <a:schemeClr val="tx1">
                  <a:lumMod val="15000"/>
                  <a:lumOff val="85000"/>
                </a:schemeClr>
              </a:solidFill>
              <a:round/>
            </a:ln>
            <a:effectLst/>
          </c:spPr>
        </c:majorGridlines>
        <c:numFmt formatCode="&quot;$&quot;#,##0_);[Red]\(&quot;$&quot;#,##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886082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withinLinear" id="16">
  <a:schemeClr val="accent3"/>
</cs:colorStyle>
</file>

<file path=ppt/charts/colors1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0.10101</cdr:x>
      <cdr:y>0.26938</cdr:y>
    </cdr:from>
    <cdr:to>
      <cdr:x>0.71717</cdr:x>
      <cdr:y>0.85865</cdr:y>
    </cdr:to>
    <cdr:sp macro="" textlink="">
      <cdr:nvSpPr>
        <cdr:cNvPr id="2" name="Rectangle 1"/>
        <cdr:cNvSpPr/>
      </cdr:nvSpPr>
      <cdr:spPr>
        <a:xfrm xmlns:a="http://schemas.openxmlformats.org/drawingml/2006/main">
          <a:off x="762000" y="1219200"/>
          <a:ext cx="4648200" cy="2667000"/>
        </a:xfrm>
        <a:prstGeom xmlns:a="http://schemas.openxmlformats.org/drawingml/2006/main" prst="rect">
          <a:avLst/>
        </a:prstGeom>
        <a:noFill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0.78283</cdr:x>
      <cdr:y>0.03087</cdr:y>
    </cdr:from>
    <cdr:to>
      <cdr:x>0.88801</cdr:x>
      <cdr:y>0.27468</cdr:y>
    </cdr:to>
    <cdr:sp macro="" textlink="">
      <cdr:nvSpPr>
        <cdr:cNvPr id="3" name="Isosceles Triangle 2"/>
        <cdr:cNvSpPr/>
      </cdr:nvSpPr>
      <cdr:spPr>
        <a:xfrm xmlns:a="http://schemas.openxmlformats.org/drawingml/2006/main" rot="18919798">
          <a:off x="5905513" y="139715"/>
          <a:ext cx="793461" cy="1103483"/>
        </a:xfrm>
        <a:prstGeom xmlns:a="http://schemas.openxmlformats.org/drawingml/2006/main" prst="triangle">
          <a:avLst>
            <a:gd name="adj" fmla="val 58816"/>
          </a:avLst>
        </a:prstGeom>
        <a:noFill xmlns:a="http://schemas.openxmlformats.org/drawingml/2006/main"/>
        <a:ln xmlns:a="http://schemas.openxmlformats.org/drawingml/2006/main">
          <a:solidFill>
            <a:srgbClr val="00B0F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0.61111</cdr:x>
      <cdr:y>0.09847</cdr:y>
    </cdr:from>
    <cdr:to>
      <cdr:x>0.82323</cdr:x>
      <cdr:y>0.45203</cdr:y>
    </cdr:to>
    <cdr:sp macro="" textlink="">
      <cdr:nvSpPr>
        <cdr:cNvPr id="4" name="Oval 3"/>
        <cdr:cNvSpPr/>
      </cdr:nvSpPr>
      <cdr:spPr>
        <a:xfrm xmlns:a="http://schemas.openxmlformats.org/drawingml/2006/main">
          <a:off x="4610100" y="445684"/>
          <a:ext cx="1600200" cy="1600200"/>
        </a:xfrm>
        <a:prstGeom xmlns:a="http://schemas.openxmlformats.org/drawingml/2006/main" prst="ellipse">
          <a:avLst/>
        </a:prstGeom>
        <a:noFill xmlns:a="http://schemas.openxmlformats.org/drawingml/2006/main"/>
        <a:ln xmlns:a="http://schemas.openxmlformats.org/drawingml/2006/main">
          <a:solidFill>
            <a:srgbClr val="00B05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pPr algn="ctr"/>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0.89796</cdr:x>
      <cdr:y>0.13911</cdr:y>
    </cdr:from>
    <cdr:to>
      <cdr:x>0.96267</cdr:x>
      <cdr:y>0.69554</cdr:y>
    </cdr:to>
    <cdr:sp macro="" textlink="">
      <cdr:nvSpPr>
        <cdr:cNvPr id="3" name="Oval 2"/>
        <cdr:cNvSpPr/>
      </cdr:nvSpPr>
      <cdr:spPr>
        <a:xfrm xmlns:a="http://schemas.openxmlformats.org/drawingml/2006/main">
          <a:off x="3608326" y="395655"/>
          <a:ext cx="260014" cy="1582615"/>
        </a:xfrm>
        <a:prstGeom xmlns:a="http://schemas.openxmlformats.org/drawingml/2006/main" prst="ellipse">
          <a:avLst/>
        </a:prstGeom>
        <a:noFill xmlns:a="http://schemas.openxmlformats.org/drawingml/2006/main"/>
        <a:ln xmlns:a="http://schemas.openxmlformats.org/drawingml/2006/main" w="57150">
          <a:solidFill>
            <a:schemeClr val="accent6">
              <a:lumMod val="75000"/>
            </a:schemeClr>
          </a:solid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pPr algn="ctr"/>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sz="quarter" idx="1"/>
          </p:nvPr>
        </p:nvSpPr>
        <p:spPr>
          <a:xfrm>
            <a:off x="3976333" y="0"/>
            <a:ext cx="3041968" cy="465296"/>
          </a:xfrm>
          <a:prstGeom prst="rect">
            <a:avLst/>
          </a:prstGeom>
        </p:spPr>
        <p:txBody>
          <a:bodyPr vert="horz" lIns="93287" tIns="46644" rIns="93287" bIns="46644" rtlCol="0"/>
          <a:lstStyle>
            <a:lvl1pPr algn="r">
              <a:defRPr sz="1200"/>
            </a:lvl1pPr>
          </a:lstStyle>
          <a:p>
            <a:fld id="{1EA7726C-ACAE-124E-B040-09E55DEF4DA0}" type="datetimeFigureOut">
              <a:rPr lang="en-US" smtClean="0"/>
              <a:t>10/6/2016</a:t>
            </a:fld>
            <a:endParaRPr lang="en-US"/>
          </a:p>
        </p:txBody>
      </p:sp>
      <p:sp>
        <p:nvSpPr>
          <p:cNvPr id="4" name="Footer Placeholder 3"/>
          <p:cNvSpPr>
            <a:spLocks noGrp="1"/>
          </p:cNvSpPr>
          <p:nvPr>
            <p:ph type="ftr" sz="quarter" idx="2"/>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a:p>
        </p:txBody>
      </p:sp>
      <p:sp>
        <p:nvSpPr>
          <p:cNvPr id="5" name="Slide Number Placeholder 4"/>
          <p:cNvSpPr>
            <a:spLocks noGrp="1"/>
          </p:cNvSpPr>
          <p:nvPr>
            <p:ph type="sldNum" sz="quarter" idx="3"/>
          </p:nvPr>
        </p:nvSpPr>
        <p:spPr>
          <a:xfrm>
            <a:off x="3976333" y="8839014"/>
            <a:ext cx="3041968" cy="465296"/>
          </a:xfrm>
          <a:prstGeom prst="rect">
            <a:avLst/>
          </a:prstGeom>
        </p:spPr>
        <p:txBody>
          <a:bodyPr vert="horz" lIns="93287" tIns="46644" rIns="93287" bIns="46644" rtlCol="0" anchor="b"/>
          <a:lstStyle>
            <a:lvl1pPr algn="r">
              <a:defRPr sz="1200"/>
            </a:lvl1pPr>
          </a:lstStyle>
          <a:p>
            <a:fld id="{681C18C3-2E63-8349-A502-4ACA2BEDD3E4}" type="slidenum">
              <a:rPr lang="en-US" smtClean="0"/>
              <a:t>‹#›</a:t>
            </a:fld>
            <a:endParaRPr lang="en-US"/>
          </a:p>
        </p:txBody>
      </p:sp>
    </p:spTree>
    <p:extLst>
      <p:ext uri="{BB962C8B-B14F-4D97-AF65-F5344CB8AC3E}">
        <p14:creationId xmlns:p14="http://schemas.microsoft.com/office/powerpoint/2010/main" val="8611898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7451"/>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idx="1"/>
          </p:nvPr>
        </p:nvSpPr>
        <p:spPr>
          <a:xfrm>
            <a:off x="3976739" y="0"/>
            <a:ext cx="3041968" cy="467451"/>
          </a:xfrm>
          <a:prstGeom prst="rect">
            <a:avLst/>
          </a:prstGeom>
        </p:spPr>
        <p:txBody>
          <a:bodyPr vert="horz" lIns="93287" tIns="46644" rIns="93287" bIns="46644" rtlCol="0"/>
          <a:lstStyle>
            <a:lvl1pPr algn="r">
              <a:defRPr sz="1200"/>
            </a:lvl1pPr>
          </a:lstStyle>
          <a:p>
            <a:fld id="{BC0A1E7B-A08C-462E-B68D-F35FC16695A8}" type="datetimeFigureOut">
              <a:rPr lang="en-US" smtClean="0"/>
              <a:t>10/6/2016</a:t>
            </a:fld>
            <a:endParaRPr lang="en-US"/>
          </a:p>
        </p:txBody>
      </p:sp>
      <p:sp>
        <p:nvSpPr>
          <p:cNvPr id="4" name="Slide Image Placeholder 3"/>
          <p:cNvSpPr>
            <a:spLocks noGrp="1" noRot="1" noChangeAspect="1"/>
          </p:cNvSpPr>
          <p:nvPr>
            <p:ph type="sldImg" idx="2"/>
          </p:nvPr>
        </p:nvSpPr>
        <p:spPr>
          <a:xfrm>
            <a:off x="1417638" y="1163638"/>
            <a:ext cx="4184650" cy="3140075"/>
          </a:xfrm>
          <a:prstGeom prst="rect">
            <a:avLst/>
          </a:prstGeom>
          <a:noFill/>
          <a:ln w="12700">
            <a:solidFill>
              <a:prstClr val="black"/>
            </a:solidFill>
          </a:ln>
        </p:spPr>
        <p:txBody>
          <a:bodyPr vert="horz" lIns="93287" tIns="46644" rIns="93287" bIns="46644" rtlCol="0" anchor="ctr"/>
          <a:lstStyle/>
          <a:p>
            <a:endParaRPr lang="en-US"/>
          </a:p>
        </p:txBody>
      </p:sp>
      <p:sp>
        <p:nvSpPr>
          <p:cNvPr id="5" name="Notes Placeholder 4"/>
          <p:cNvSpPr>
            <a:spLocks noGrp="1"/>
          </p:cNvSpPr>
          <p:nvPr>
            <p:ph type="body" sz="quarter" idx="3"/>
          </p:nvPr>
        </p:nvSpPr>
        <p:spPr>
          <a:xfrm>
            <a:off x="701993" y="4478479"/>
            <a:ext cx="5615940" cy="3664207"/>
          </a:xfrm>
          <a:prstGeom prst="rect">
            <a:avLst/>
          </a:prstGeom>
        </p:spPr>
        <p:txBody>
          <a:bodyPr vert="horz" lIns="93287" tIns="46644" rIns="93287" bIns="4664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8477"/>
            <a:ext cx="3041968" cy="467450"/>
          </a:xfrm>
          <a:prstGeom prst="rect">
            <a:avLst/>
          </a:prstGeom>
        </p:spPr>
        <p:txBody>
          <a:bodyPr vert="horz" lIns="93287" tIns="46644" rIns="93287" bIns="46644" rtlCol="0" anchor="b"/>
          <a:lstStyle>
            <a:lvl1pPr algn="l">
              <a:defRPr sz="1200"/>
            </a:lvl1pPr>
          </a:lstStyle>
          <a:p>
            <a:endParaRPr lang="en-US"/>
          </a:p>
        </p:txBody>
      </p:sp>
      <p:sp>
        <p:nvSpPr>
          <p:cNvPr id="7" name="Slide Number Placeholder 6"/>
          <p:cNvSpPr>
            <a:spLocks noGrp="1"/>
          </p:cNvSpPr>
          <p:nvPr>
            <p:ph type="sldNum" sz="quarter" idx="5"/>
          </p:nvPr>
        </p:nvSpPr>
        <p:spPr>
          <a:xfrm>
            <a:off x="3976739" y="8838477"/>
            <a:ext cx="3041968" cy="467450"/>
          </a:xfrm>
          <a:prstGeom prst="rect">
            <a:avLst/>
          </a:prstGeom>
        </p:spPr>
        <p:txBody>
          <a:bodyPr vert="horz" lIns="93287" tIns="46644" rIns="93287" bIns="46644" rtlCol="0" anchor="b"/>
          <a:lstStyle>
            <a:lvl1pPr algn="r">
              <a:defRPr sz="1200"/>
            </a:lvl1pPr>
          </a:lstStyle>
          <a:p>
            <a:fld id="{9D9B813A-722E-4194-B2CB-A10BACD61A38}" type="slidenum">
              <a:rPr lang="en-US" smtClean="0"/>
              <a:t>‹#›</a:t>
            </a:fld>
            <a:endParaRPr lang="en-US"/>
          </a:p>
        </p:txBody>
      </p:sp>
    </p:spTree>
    <p:extLst>
      <p:ext uri="{BB962C8B-B14F-4D97-AF65-F5344CB8AC3E}">
        <p14:creationId xmlns:p14="http://schemas.microsoft.com/office/powerpoint/2010/main" val="2775510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Thank you.  And good morning.</a:t>
            </a:r>
          </a:p>
          <a:p>
            <a:endParaRPr lang="en-US" sz="1600" dirty="0"/>
          </a:p>
          <a:p>
            <a:r>
              <a:rPr lang="en-US" sz="1600" dirty="0" smtClean="0"/>
              <a:t>I’d like to thank the conference organizers for this wonderful opportunity to be with you here today.  It’s an honor and a privilege to be addressing you.</a:t>
            </a:r>
          </a:p>
          <a:p>
            <a:endParaRPr lang="en-US" sz="1600" dirty="0"/>
          </a:p>
          <a:p>
            <a:r>
              <a:rPr lang="en-US" sz="1600" dirty="0" smtClean="0"/>
              <a:t>Are you ready to hear more than you ever wanted to know about pinholes?  </a:t>
            </a:r>
          </a:p>
          <a:p>
            <a:endParaRPr lang="en-US" sz="1600" dirty="0"/>
          </a:p>
          <a:p>
            <a:endParaRPr lang="en-US" sz="1600" dirty="0"/>
          </a:p>
        </p:txBody>
      </p:sp>
      <p:sp>
        <p:nvSpPr>
          <p:cNvPr id="4" name="Slide Number Placeholder 3"/>
          <p:cNvSpPr>
            <a:spLocks noGrp="1"/>
          </p:cNvSpPr>
          <p:nvPr>
            <p:ph type="sldNum" sz="quarter" idx="10"/>
          </p:nvPr>
        </p:nvSpPr>
        <p:spPr/>
        <p:txBody>
          <a:bodyPr/>
          <a:lstStyle/>
          <a:p>
            <a:fld id="{9D9B813A-722E-4194-B2CB-A10BACD61A38}" type="slidenum">
              <a:rPr lang="en-US" smtClean="0"/>
              <a:t>1</a:t>
            </a:fld>
            <a:endParaRPr lang="en-US"/>
          </a:p>
        </p:txBody>
      </p:sp>
    </p:spTree>
    <p:extLst>
      <p:ext uri="{BB962C8B-B14F-4D97-AF65-F5344CB8AC3E}">
        <p14:creationId xmlns:p14="http://schemas.microsoft.com/office/powerpoint/2010/main" val="28326010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Am I right?  This way of viewing an eclipse gave the pinhole approach a bad name.  It became the kind of approach only a dork would use.  </a:t>
            </a:r>
            <a:r>
              <a:rPr lang="en-US" sz="2000" dirty="0" smtClean="0"/>
              <a:t>In short, a </a:t>
            </a:r>
            <a:r>
              <a:rPr lang="en-US" sz="2000" dirty="0"/>
              <a:t>dork approach</a:t>
            </a:r>
            <a:r>
              <a:rPr lang="en-US" sz="2000" dirty="0" smtClean="0"/>
              <a:t>.  In case there is no direct translation for “dork,” let me add that I also felt foolish and ridiculous.  You get the idea.</a:t>
            </a:r>
            <a:endParaRPr lang="en-US" sz="2000" dirty="0"/>
          </a:p>
          <a:p>
            <a:endParaRPr lang="en-US" sz="2000" dirty="0"/>
          </a:p>
        </p:txBody>
      </p:sp>
      <p:sp>
        <p:nvSpPr>
          <p:cNvPr id="4" name="Slide Number Placeholder 3"/>
          <p:cNvSpPr>
            <a:spLocks noGrp="1"/>
          </p:cNvSpPr>
          <p:nvPr>
            <p:ph type="sldNum" sz="quarter" idx="10"/>
          </p:nvPr>
        </p:nvSpPr>
        <p:spPr/>
        <p:txBody>
          <a:bodyPr/>
          <a:lstStyle/>
          <a:p>
            <a:fld id="{9D9B813A-722E-4194-B2CB-A10BACD61A38}" type="slidenum">
              <a:rPr lang="en-US" smtClean="0"/>
              <a:t>10</a:t>
            </a:fld>
            <a:endParaRPr lang="en-US"/>
          </a:p>
        </p:txBody>
      </p:sp>
    </p:spTree>
    <p:extLst>
      <p:ext uri="{BB962C8B-B14F-4D97-AF65-F5344CB8AC3E}">
        <p14:creationId xmlns:p14="http://schemas.microsoft.com/office/powerpoint/2010/main" val="35457468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After all, this is the SUN we’re talking about here.</a:t>
            </a:r>
          </a:p>
          <a:p>
            <a:endParaRPr lang="en-US" sz="1800" dirty="0"/>
          </a:p>
          <a:p>
            <a:r>
              <a:rPr lang="en-US" sz="1800" dirty="0" smtClean="0"/>
              <a:t>This is the most awesome force in our solar system, a ball of burning gas with a diameter 109 times that of earth, with a mass 330,000 times that of earth, and the almost unimaginable surface temperature of 5500 degrees Celsius, 10,000 degrees Fahrenheit.</a:t>
            </a:r>
          </a:p>
          <a:p>
            <a:endParaRPr lang="en-US" sz="1800" dirty="0"/>
          </a:p>
          <a:p>
            <a:r>
              <a:rPr lang="en-US" sz="1800" dirty="0" smtClean="0"/>
              <a:t>And you’re supposed to get some idea of its magnificence by observing its shadow through a little pinhole?  Are you kidding me?</a:t>
            </a:r>
            <a:endParaRPr lang="en-US" sz="1800" dirty="0"/>
          </a:p>
        </p:txBody>
      </p:sp>
      <p:sp>
        <p:nvSpPr>
          <p:cNvPr id="4" name="Slide Number Placeholder 3"/>
          <p:cNvSpPr>
            <a:spLocks noGrp="1"/>
          </p:cNvSpPr>
          <p:nvPr>
            <p:ph type="sldNum" sz="quarter" idx="10"/>
          </p:nvPr>
        </p:nvSpPr>
        <p:spPr/>
        <p:txBody>
          <a:bodyPr/>
          <a:lstStyle/>
          <a:p>
            <a:fld id="{9D9B813A-722E-4194-B2CB-A10BACD61A38}" type="slidenum">
              <a:rPr lang="en-US" smtClean="0"/>
              <a:t>11</a:t>
            </a:fld>
            <a:endParaRPr lang="en-US"/>
          </a:p>
        </p:txBody>
      </p:sp>
    </p:spTree>
    <p:extLst>
      <p:ext uri="{BB962C8B-B14F-4D97-AF65-F5344CB8AC3E}">
        <p14:creationId xmlns:p14="http://schemas.microsoft.com/office/powerpoint/2010/main" val="10926035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If you were anything like me as a kid, you wouldn’t have been satisfied with the pinhole approach unless it made your sunglasses burst into flames and deposited a crackling campfire through that tiny hole and onto your dorky safe bland piece of paper.</a:t>
            </a:r>
          </a:p>
          <a:p>
            <a:endParaRPr lang="en-US" sz="1800" dirty="0"/>
          </a:p>
          <a:p>
            <a:r>
              <a:rPr lang="en-US" sz="1800" dirty="0" smtClean="0"/>
              <a:t>That’s the kind of eclipse action I was looking for.  Heck, yeah.</a:t>
            </a:r>
          </a:p>
          <a:p>
            <a:endParaRPr lang="en-US" sz="1800" dirty="0"/>
          </a:p>
          <a:p>
            <a:r>
              <a:rPr lang="en-US" sz="1800" dirty="0" smtClean="0"/>
              <a:t>And then, at times like these, my mother always used to tell me, “Son, be careful what you wish for.”</a:t>
            </a:r>
          </a:p>
          <a:p>
            <a:endParaRPr lang="en-US" sz="1400" dirty="0"/>
          </a:p>
        </p:txBody>
      </p:sp>
      <p:sp>
        <p:nvSpPr>
          <p:cNvPr id="4" name="Slide Number Placeholder 3"/>
          <p:cNvSpPr>
            <a:spLocks noGrp="1"/>
          </p:cNvSpPr>
          <p:nvPr>
            <p:ph type="sldNum" sz="quarter" idx="10"/>
          </p:nvPr>
        </p:nvSpPr>
        <p:spPr/>
        <p:txBody>
          <a:bodyPr/>
          <a:lstStyle/>
          <a:p>
            <a:fld id="{9D9B813A-722E-4194-B2CB-A10BACD61A38}" type="slidenum">
              <a:rPr lang="en-US" smtClean="0"/>
              <a:t>12</a:t>
            </a:fld>
            <a:endParaRPr lang="en-US"/>
          </a:p>
        </p:txBody>
      </p:sp>
    </p:spTree>
    <p:extLst>
      <p:ext uri="{BB962C8B-B14F-4D97-AF65-F5344CB8AC3E}">
        <p14:creationId xmlns:p14="http://schemas.microsoft.com/office/powerpoint/2010/main" val="35883910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dirty="0" smtClean="0"/>
              <a:t>I always listen to my mother.  So I put on my dork hat and off </a:t>
            </a:r>
            <a:r>
              <a:rPr lang="en-GB" sz="1600" dirty="0"/>
              <a:t>I went in search of a collection-sharing pinhole.  I knew that a long-time colleague, about to retire, was closely connected with the Ivies Plus consortium.  The eight Ivy League institutions – Brown, Columbia, Cornell, Dartmouth, Harvard, Pennsylvania, Princeton, and Yale -- had joined together with a few like-minded institutions – the </a:t>
            </a:r>
            <a:r>
              <a:rPr lang="en-GB" sz="1600" i="1" dirty="0"/>
              <a:t>Plus</a:t>
            </a:r>
            <a:r>
              <a:rPr lang="en-GB" sz="1600" dirty="0"/>
              <a:t> part of Ivies Plus – such as MIT, University of Chicago, and Johns Hopkins University, </a:t>
            </a:r>
            <a:r>
              <a:rPr lang="en-GB" sz="1600" dirty="0" smtClean="0"/>
              <a:t>-- and most recently Duke and Stanford -- to </a:t>
            </a:r>
            <a:r>
              <a:rPr lang="en-GB" sz="1600" dirty="0"/>
              <a:t>create a resource sharing consortium called Borrow Direct </a:t>
            </a:r>
            <a:r>
              <a:rPr lang="en-GB" sz="1600" b="1" i="1" dirty="0"/>
              <a:t>.</a:t>
            </a:r>
            <a:endParaRPr lang="en-US" sz="1600" dirty="0"/>
          </a:p>
          <a:p>
            <a:endParaRPr lang="en-US" dirty="0"/>
          </a:p>
        </p:txBody>
      </p:sp>
      <p:sp>
        <p:nvSpPr>
          <p:cNvPr id="4" name="Slide Number Placeholder 3"/>
          <p:cNvSpPr>
            <a:spLocks noGrp="1"/>
          </p:cNvSpPr>
          <p:nvPr>
            <p:ph type="sldNum" sz="quarter" idx="10"/>
          </p:nvPr>
        </p:nvSpPr>
        <p:spPr/>
        <p:txBody>
          <a:bodyPr/>
          <a:lstStyle/>
          <a:p>
            <a:fld id="{9D9B813A-722E-4194-B2CB-A10BACD61A38}" type="slidenum">
              <a:rPr lang="en-US" smtClean="0"/>
              <a:t>13</a:t>
            </a:fld>
            <a:endParaRPr lang="en-US"/>
          </a:p>
        </p:txBody>
      </p:sp>
    </p:spTree>
    <p:extLst>
      <p:ext uri="{BB962C8B-B14F-4D97-AF65-F5344CB8AC3E}">
        <p14:creationId xmlns:p14="http://schemas.microsoft.com/office/powerpoint/2010/main" val="18484216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6689" y="4478479"/>
            <a:ext cx="6285053" cy="4538199"/>
          </a:xfrm>
        </p:spPr>
        <p:txBody>
          <a:bodyPr/>
          <a:lstStyle/>
          <a:p>
            <a:r>
              <a:rPr lang="en-GB" sz="1400" dirty="0" smtClean="0"/>
              <a:t>Borrow </a:t>
            </a:r>
            <a:r>
              <a:rPr lang="en-GB" sz="1400" dirty="0"/>
              <a:t>Direct is based on a model of resource sharing known, for lack of a better phrase, as </a:t>
            </a:r>
            <a:r>
              <a:rPr lang="en-GB" sz="1400" dirty="0" err="1"/>
              <a:t>consortial</a:t>
            </a:r>
            <a:r>
              <a:rPr lang="en-GB" sz="1400" dirty="0"/>
              <a:t> borrowing, or, perhaps more usefully, expanded circulation, or </a:t>
            </a:r>
            <a:r>
              <a:rPr lang="en-GB" sz="1400" dirty="0" err="1"/>
              <a:t>circ</a:t>
            </a:r>
            <a:r>
              <a:rPr lang="en-GB" sz="1400" dirty="0"/>
              <a:t>-to-circ.  The way this model works is that the institutions involved create a big virtual group </a:t>
            </a:r>
            <a:r>
              <a:rPr lang="en-GB" sz="1400" dirty="0" err="1"/>
              <a:t>catalog</a:t>
            </a:r>
            <a:r>
              <a:rPr lang="en-GB" sz="1400" dirty="0"/>
              <a:t> that shows all the monographs available for borrowing via the scheme at all of the participating libraries, as well as real-time availability status.  Library users at any of the institutions can order a book directly from any of the others, and it shows up at the user’s home institution in three-to-five days.  So it’s fast.  And because the availability of each item is known, the fill rate is about 95%.  </a:t>
            </a:r>
            <a:r>
              <a:rPr lang="en-GB" sz="1400" i="1" dirty="0"/>
              <a:t>And</a:t>
            </a:r>
            <a:r>
              <a:rPr lang="en-GB" sz="1400" dirty="0"/>
              <a:t> because many institutions allow their users to order books that are owned but checked out at the home library, rather than instituting a recall, this model of sharing is enormously popular.  I chose the Borrow Direct group to study because they are active, well-funded, well-run, and innovative.  But mostly I chose them because my retiring colleague could make the introductions and smooth the way for me to get all the collection sharing data from the eleven (at the time) Ivies Plus institutions.  Not just the Borrow Direct transactions, but all resource sharing data across all the libraries across all the ILL systems, both within the group and also with partners outside the group.  Staff at each institution graciously agreed to collect and hand over to me five years’ worth of their collection sharing data, which they did, quickly, and cheerfully, on very short notice, during an exceedingly busy part of the year.  </a:t>
            </a:r>
            <a:r>
              <a:rPr lang="en-GB" sz="1400" i="1" dirty="0"/>
              <a:t>Voila!</a:t>
            </a:r>
            <a:r>
              <a:rPr lang="en-GB" sz="1400" dirty="0"/>
              <a:t>  I had my pinhole.</a:t>
            </a:r>
            <a:endParaRPr lang="en-US" sz="1400" dirty="0"/>
          </a:p>
        </p:txBody>
      </p:sp>
      <p:sp>
        <p:nvSpPr>
          <p:cNvPr id="4" name="Slide Number Placeholder 3"/>
          <p:cNvSpPr>
            <a:spLocks noGrp="1"/>
          </p:cNvSpPr>
          <p:nvPr>
            <p:ph type="sldNum" sz="quarter" idx="10"/>
          </p:nvPr>
        </p:nvSpPr>
        <p:spPr/>
        <p:txBody>
          <a:bodyPr/>
          <a:lstStyle/>
          <a:p>
            <a:fld id="{9D9B813A-722E-4194-B2CB-A10BACD61A38}" type="slidenum">
              <a:rPr lang="en-US" smtClean="0"/>
              <a:t>14</a:t>
            </a:fld>
            <a:endParaRPr lang="en-US"/>
          </a:p>
        </p:txBody>
      </p:sp>
    </p:spTree>
    <p:extLst>
      <p:ext uri="{BB962C8B-B14F-4D97-AF65-F5344CB8AC3E}">
        <p14:creationId xmlns:p14="http://schemas.microsoft.com/office/powerpoint/2010/main" val="18665262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97314" y="4478477"/>
            <a:ext cx="6251863" cy="4515052"/>
          </a:xfrm>
        </p:spPr>
        <p:txBody>
          <a:bodyPr/>
          <a:lstStyle/>
          <a:p>
            <a:r>
              <a:rPr lang="en-US" sz="1600" dirty="0" smtClean="0"/>
              <a:t>So immediately I set to work.  Here are the main questions I wanted to explore going in.</a:t>
            </a:r>
          </a:p>
          <a:p>
            <a:endParaRPr lang="en-US" sz="1600" dirty="0"/>
          </a:p>
          <a:p>
            <a:r>
              <a:rPr lang="en-US" sz="1600" dirty="0" smtClean="0"/>
              <a:t>They had to do with overall volume, the volume of requests on particular systems, and any possible explanations for the changes taking place from year to year.</a:t>
            </a:r>
          </a:p>
          <a:p>
            <a:endParaRPr lang="en-US" sz="1600" dirty="0"/>
          </a:p>
          <a:p>
            <a:r>
              <a:rPr lang="en-US" sz="1600" dirty="0" smtClean="0"/>
              <a:t>I was also interested in what the library staff thought would be happening 5 years from now, and why they thought that.</a:t>
            </a:r>
          </a:p>
          <a:p>
            <a:endParaRPr lang="en-US" sz="1600" dirty="0"/>
          </a:p>
          <a:p>
            <a:r>
              <a:rPr lang="en-US" sz="1600" dirty="0" smtClean="0"/>
              <a:t>The ILL folks and the members of the Borrow Direct Policies Committee agreed that they were interested in these things, too.</a:t>
            </a:r>
          </a:p>
          <a:p>
            <a:endParaRPr lang="en-US" sz="1600" dirty="0"/>
          </a:p>
          <a:p>
            <a:r>
              <a:rPr lang="en-US" sz="1600" dirty="0" smtClean="0"/>
              <a:t>I want to emphasize that these conversations and much of the analysis work took place over the course of the last year and represent Ivies Plus activity at a particular point in time.  The work and planning within that group continue to evolve, and no doubt much has changed.  But here is a detailed snapshot from about a year ago.</a:t>
            </a:r>
            <a:endParaRPr lang="en-US" sz="1600" dirty="0"/>
          </a:p>
        </p:txBody>
      </p:sp>
      <p:sp>
        <p:nvSpPr>
          <p:cNvPr id="4" name="Slide Number Placeholder 3"/>
          <p:cNvSpPr>
            <a:spLocks noGrp="1"/>
          </p:cNvSpPr>
          <p:nvPr>
            <p:ph type="sldNum" sz="quarter" idx="10"/>
          </p:nvPr>
        </p:nvSpPr>
        <p:spPr/>
        <p:txBody>
          <a:bodyPr/>
          <a:lstStyle/>
          <a:p>
            <a:fld id="{9D9B813A-722E-4194-B2CB-A10BACD61A38}" type="slidenum">
              <a:rPr lang="en-US" smtClean="0"/>
              <a:t>15</a:t>
            </a:fld>
            <a:endParaRPr lang="en-US"/>
          </a:p>
        </p:txBody>
      </p:sp>
    </p:spTree>
    <p:extLst>
      <p:ext uri="{BB962C8B-B14F-4D97-AF65-F5344CB8AC3E}">
        <p14:creationId xmlns:p14="http://schemas.microsoft.com/office/powerpoint/2010/main" val="3956188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993" y="4478479"/>
            <a:ext cx="5615940" cy="3855293"/>
          </a:xfrm>
        </p:spPr>
        <p:txBody>
          <a:bodyPr/>
          <a:lstStyle/>
          <a:p>
            <a:r>
              <a:rPr lang="en-US" dirty="0" smtClean="0"/>
              <a:t>The first thing I did when I got the data from the eleven Borrow Direct institutions was add it all up and compare the totals with what they had reported to the Association for Research Libraries for those same years.  </a:t>
            </a:r>
          </a:p>
          <a:p>
            <a:endParaRPr lang="en-US" dirty="0"/>
          </a:p>
          <a:p>
            <a:r>
              <a:rPr lang="en-US" dirty="0" smtClean="0"/>
              <a:t>And guess what?  Not only did it match pretty closely, it also told a fairly simple and straightforward story.  </a:t>
            </a:r>
          </a:p>
          <a:p>
            <a:endParaRPr lang="en-US" dirty="0"/>
          </a:p>
          <a:p>
            <a:r>
              <a:rPr lang="en-US" dirty="0" smtClean="0"/>
              <a:t>Overall they reported to me nearly 98% of what they reported to ARL, which I felt was reassuring.  And the trend in activity clearly seemed to be going up.  </a:t>
            </a:r>
          </a:p>
          <a:p>
            <a:endParaRPr lang="en-US" dirty="0"/>
          </a:p>
          <a:p>
            <a:r>
              <a:rPr lang="en-US" dirty="0" smtClean="0"/>
              <a:t>The dark columns are the numbers reported to ARL, and the lighter columns represent what was reported to me.  This was everything, by everybody in Borrow Direct, on any system, with any partner, borrowing and lending.  </a:t>
            </a:r>
          </a:p>
          <a:p>
            <a:endParaRPr lang="en-US" dirty="0"/>
          </a:p>
          <a:p>
            <a:r>
              <a:rPr lang="en-US" dirty="0" smtClean="0"/>
              <a:t>The news gets even better.  See the one place where the two sets of numbers don’t add up?  In 2012.  The ARL numbers take a dip but the numbers reported to me continue their steady rise.  Right away I noticed that one institution accounted for that drop.  It turns out, when they reconsidered, that what they reported to ARL that year was probably wrong.  So the story becomes even simpler and cleaner.  Steady rise in collection-sharing activity, mirrored in both sets of data.</a:t>
            </a:r>
            <a:endParaRPr lang="en-US" dirty="0"/>
          </a:p>
        </p:txBody>
      </p:sp>
      <p:sp>
        <p:nvSpPr>
          <p:cNvPr id="4" name="Slide Number Placeholder 3"/>
          <p:cNvSpPr>
            <a:spLocks noGrp="1"/>
          </p:cNvSpPr>
          <p:nvPr>
            <p:ph type="sldNum" sz="quarter" idx="10"/>
          </p:nvPr>
        </p:nvSpPr>
        <p:spPr/>
        <p:txBody>
          <a:bodyPr/>
          <a:lstStyle/>
          <a:p>
            <a:fld id="{9D9B813A-722E-4194-B2CB-A10BACD61A38}" type="slidenum">
              <a:rPr lang="en-US" smtClean="0"/>
              <a:t>16</a:t>
            </a:fld>
            <a:endParaRPr lang="en-US"/>
          </a:p>
        </p:txBody>
      </p:sp>
    </p:spTree>
    <p:extLst>
      <p:ext uri="{BB962C8B-B14F-4D97-AF65-F5344CB8AC3E}">
        <p14:creationId xmlns:p14="http://schemas.microsoft.com/office/powerpoint/2010/main" val="34905725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Unfortunately my sunglasses burst into flames the second I dug deeper.  That clean, simple story turned out to be a mirage.  This scatter chart shows a comparison between what the 11 individual Borrow Direct institutions reported to ARL and what they reported to me.  One, where you see the yellow star, reported pretty much exactly the same numbers to both.  The four dots within the red circle are within 10% of reporting the same.  The lonely dot way out there in the middle of the chart – I didn’t worry about them, because they told me ahead of time that they would only be reporting data from the main library, and they did that consistently across the five years.  No problem, I can still detect trends.  It’s the two in the green circle, and especially the three in the blue triangle, that worried me.  When I saw this, I knew this couldn’t be billed as any sort of scientific study.  With this self-reported data from so many sources, we were obviously going to be painting our version of The Girl with the Pearl Earring with a broad brush.  The only kinds of trends we might identify would be rather obvious ones.</a:t>
            </a:r>
            <a:endParaRPr lang="en-US" sz="1400" dirty="0"/>
          </a:p>
        </p:txBody>
      </p:sp>
      <p:sp>
        <p:nvSpPr>
          <p:cNvPr id="4" name="Slide Number Placeholder 3"/>
          <p:cNvSpPr>
            <a:spLocks noGrp="1"/>
          </p:cNvSpPr>
          <p:nvPr>
            <p:ph type="sldNum" sz="quarter" idx="10"/>
          </p:nvPr>
        </p:nvSpPr>
        <p:spPr/>
        <p:txBody>
          <a:bodyPr/>
          <a:lstStyle/>
          <a:p>
            <a:fld id="{9D9B813A-722E-4194-B2CB-A10BACD61A38}" type="slidenum">
              <a:rPr lang="en-US" smtClean="0"/>
              <a:t>17</a:t>
            </a:fld>
            <a:endParaRPr lang="en-US"/>
          </a:p>
        </p:txBody>
      </p:sp>
    </p:spTree>
    <p:extLst>
      <p:ext uri="{BB962C8B-B14F-4D97-AF65-F5344CB8AC3E}">
        <p14:creationId xmlns:p14="http://schemas.microsoft.com/office/powerpoint/2010/main" val="5508005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E</a:t>
            </a:r>
            <a:r>
              <a:rPr lang="en-US" sz="1600" dirty="0" smtClean="0"/>
              <a:t>ven with the wooly data I was able to identify two important trends.  Here is the first one.  The growth in the activity across the eleven institutions was to be found solely in the </a:t>
            </a:r>
            <a:r>
              <a:rPr lang="en-US" sz="1600" dirty="0" err="1" smtClean="0"/>
              <a:t>consortial</a:t>
            </a:r>
            <a:r>
              <a:rPr lang="en-US" sz="1600" dirty="0" smtClean="0"/>
              <a:t> borrowing numbers – not just the Borrow Direct traffic, but also other expanded circulation arrangements that four of the Ivies Plus libraries are involved in outside the group.</a:t>
            </a:r>
          </a:p>
          <a:p>
            <a:endParaRPr lang="en-US" sz="1600" dirty="0"/>
          </a:p>
          <a:p>
            <a:r>
              <a:rPr lang="en-US" sz="1600" dirty="0" smtClean="0"/>
              <a:t>The light blue columns here show the </a:t>
            </a:r>
            <a:r>
              <a:rPr lang="en-US" sz="1600" dirty="0" err="1" smtClean="0"/>
              <a:t>circ</a:t>
            </a:r>
            <a:r>
              <a:rPr lang="en-US" sz="1600" dirty="0" smtClean="0"/>
              <a:t>-to-</a:t>
            </a:r>
            <a:r>
              <a:rPr lang="en-US" sz="1600" dirty="0" err="1" smtClean="0"/>
              <a:t>circ</a:t>
            </a:r>
            <a:r>
              <a:rPr lang="en-US" sz="1600" dirty="0" smtClean="0"/>
              <a:t> traffic, going steadily up.  </a:t>
            </a:r>
          </a:p>
          <a:p>
            <a:endParaRPr lang="en-US" sz="1600" dirty="0"/>
          </a:p>
          <a:p>
            <a:r>
              <a:rPr lang="en-GB" sz="1600" dirty="0" smtClean="0"/>
              <a:t>The </a:t>
            </a:r>
            <a:r>
              <a:rPr lang="en-GB" sz="1600" dirty="0"/>
              <a:t>darker columns represent the more traditional union-list-based ILL activity, including OCLC’s </a:t>
            </a:r>
            <a:r>
              <a:rPr lang="en-GB" sz="1600" dirty="0" err="1"/>
              <a:t>WorldShare</a:t>
            </a:r>
            <a:r>
              <a:rPr lang="en-GB" sz="1600" dirty="0"/>
              <a:t> ILL, </a:t>
            </a:r>
            <a:r>
              <a:rPr lang="en-GB" sz="1600" dirty="0" err="1"/>
              <a:t>RapidILL</a:t>
            </a:r>
            <a:r>
              <a:rPr lang="en-GB" sz="1600" dirty="0"/>
              <a:t>, and </a:t>
            </a:r>
            <a:r>
              <a:rPr lang="en-GB" sz="1600" dirty="0" err="1"/>
              <a:t>Docline</a:t>
            </a:r>
            <a:r>
              <a:rPr lang="en-GB" sz="1600" dirty="0"/>
              <a:t>, with the numbers peaking in 2012 and then showing a slight decline. </a:t>
            </a:r>
            <a:endParaRPr lang="en-US" sz="1600" dirty="0"/>
          </a:p>
        </p:txBody>
      </p:sp>
      <p:sp>
        <p:nvSpPr>
          <p:cNvPr id="4" name="Slide Number Placeholder 3"/>
          <p:cNvSpPr>
            <a:spLocks noGrp="1"/>
          </p:cNvSpPr>
          <p:nvPr>
            <p:ph type="sldNum" sz="quarter" idx="10"/>
          </p:nvPr>
        </p:nvSpPr>
        <p:spPr/>
        <p:txBody>
          <a:bodyPr/>
          <a:lstStyle/>
          <a:p>
            <a:fld id="{9D9B813A-722E-4194-B2CB-A10BACD61A38}" type="slidenum">
              <a:rPr lang="en-US" smtClean="0"/>
              <a:t>18</a:t>
            </a:fld>
            <a:endParaRPr lang="en-US"/>
          </a:p>
        </p:txBody>
      </p:sp>
    </p:spTree>
    <p:extLst>
      <p:ext uri="{BB962C8B-B14F-4D97-AF65-F5344CB8AC3E}">
        <p14:creationId xmlns:p14="http://schemas.microsoft.com/office/powerpoint/2010/main" val="16736784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992" y="4478479"/>
            <a:ext cx="5802979" cy="4202534"/>
          </a:xfrm>
        </p:spPr>
        <p:txBody>
          <a:bodyPr/>
          <a:lstStyle/>
          <a:p>
            <a:r>
              <a:rPr lang="en-US" sz="1400" dirty="0" smtClean="0"/>
              <a:t>The second major trend I found in the data </a:t>
            </a:r>
            <a:r>
              <a:rPr lang="en-US" sz="1400" dirty="0"/>
              <a:t>i</a:t>
            </a:r>
            <a:r>
              <a:rPr lang="en-US" sz="1400" dirty="0" smtClean="0"/>
              <a:t>s that all the growth in collection-sharing activity across the group was isolated within the new members.</a:t>
            </a:r>
          </a:p>
          <a:p>
            <a:endParaRPr lang="en-US" sz="1400" dirty="0"/>
          </a:p>
          <a:p>
            <a:r>
              <a:rPr lang="en-US" sz="1400" dirty="0" smtClean="0"/>
              <a:t>The chart shows all collection-sharing activity of the Ivies-Plus libraries, broken into three slices.  The top line, the light blue, represents all the sharing activity of the three founding members of Borrow Direct.  The second line represents all the sharing activity of the four institutions that joined Borrow Direct in 2002.  Notice that they mirror each other, with almost exactly the same shape, with the original group doing just a tick more sharing than the 2002 group.</a:t>
            </a:r>
          </a:p>
          <a:p>
            <a:endParaRPr lang="en-US" sz="1400" dirty="0"/>
          </a:p>
          <a:p>
            <a:r>
              <a:rPr lang="en-US" sz="1400" dirty="0" smtClean="0"/>
              <a:t>The line on the bottom shows the activity of those four institutions that joined Borrow Direct after 2011.  Again, this is all sharing activity, with all partners, across all systems, borrowing and lending.  And look how the volume takes off starting in 2011.</a:t>
            </a:r>
          </a:p>
          <a:p>
            <a:endParaRPr lang="en-US" sz="1400" dirty="0"/>
          </a:p>
          <a:p>
            <a:r>
              <a:rPr lang="en-US" sz="1400" dirty="0" smtClean="0"/>
              <a:t>This surprised me.  It’s probably the one thing that surprised most of the Ivies Plus ILL staff</a:t>
            </a:r>
            <a:endParaRPr lang="en-US" sz="1400" dirty="0"/>
          </a:p>
        </p:txBody>
      </p:sp>
      <p:sp>
        <p:nvSpPr>
          <p:cNvPr id="4" name="Slide Number Placeholder 3"/>
          <p:cNvSpPr>
            <a:spLocks noGrp="1"/>
          </p:cNvSpPr>
          <p:nvPr>
            <p:ph type="sldNum" sz="quarter" idx="10"/>
          </p:nvPr>
        </p:nvSpPr>
        <p:spPr/>
        <p:txBody>
          <a:bodyPr/>
          <a:lstStyle/>
          <a:p>
            <a:fld id="{9D9B813A-722E-4194-B2CB-A10BACD61A38}" type="slidenum">
              <a:rPr lang="en-US" smtClean="0"/>
              <a:t>19</a:t>
            </a:fld>
            <a:endParaRPr lang="en-US"/>
          </a:p>
        </p:txBody>
      </p:sp>
    </p:spTree>
    <p:extLst>
      <p:ext uri="{BB962C8B-B14F-4D97-AF65-F5344CB8AC3E}">
        <p14:creationId xmlns:p14="http://schemas.microsoft.com/office/powerpoint/2010/main" val="2605510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On that note -- let’s </a:t>
            </a:r>
            <a:r>
              <a:rPr lang="en-US" sz="1800" dirty="0"/>
              <a:t>get started!</a:t>
            </a:r>
          </a:p>
        </p:txBody>
      </p:sp>
      <p:sp>
        <p:nvSpPr>
          <p:cNvPr id="4" name="Slide Number Placeholder 3"/>
          <p:cNvSpPr>
            <a:spLocks noGrp="1"/>
          </p:cNvSpPr>
          <p:nvPr>
            <p:ph type="sldNum" sz="quarter" idx="10"/>
          </p:nvPr>
        </p:nvSpPr>
        <p:spPr/>
        <p:txBody>
          <a:bodyPr/>
          <a:lstStyle/>
          <a:p>
            <a:fld id="{9D9B813A-722E-4194-B2CB-A10BACD61A38}" type="slidenum">
              <a:rPr lang="en-US" smtClean="0"/>
              <a:t>2</a:t>
            </a:fld>
            <a:endParaRPr lang="en-US"/>
          </a:p>
        </p:txBody>
      </p:sp>
    </p:spTree>
    <p:extLst>
      <p:ext uri="{BB962C8B-B14F-4D97-AF65-F5344CB8AC3E}">
        <p14:creationId xmlns:p14="http://schemas.microsoft.com/office/powerpoint/2010/main" val="20701203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I </a:t>
            </a:r>
            <a:r>
              <a:rPr lang="en-US" sz="1800" dirty="0"/>
              <a:t>know that because at this point I went back and conducted interviews with the ILL folks at each of the 11 institutions.</a:t>
            </a:r>
          </a:p>
          <a:p>
            <a:endParaRPr lang="en-US" dirty="0"/>
          </a:p>
        </p:txBody>
      </p:sp>
      <p:sp>
        <p:nvSpPr>
          <p:cNvPr id="4" name="Slide Number Placeholder 3"/>
          <p:cNvSpPr>
            <a:spLocks noGrp="1"/>
          </p:cNvSpPr>
          <p:nvPr>
            <p:ph type="sldNum" sz="quarter" idx="10"/>
          </p:nvPr>
        </p:nvSpPr>
        <p:spPr/>
        <p:txBody>
          <a:bodyPr/>
          <a:lstStyle/>
          <a:p>
            <a:fld id="{9D9B813A-722E-4194-B2CB-A10BACD61A38}" type="slidenum">
              <a:rPr lang="en-US" smtClean="0"/>
              <a:t>20</a:t>
            </a:fld>
            <a:endParaRPr lang="en-US"/>
          </a:p>
        </p:txBody>
      </p:sp>
    </p:spTree>
    <p:extLst>
      <p:ext uri="{BB962C8B-B14F-4D97-AF65-F5344CB8AC3E}">
        <p14:creationId xmlns:p14="http://schemas.microsoft.com/office/powerpoint/2010/main" val="26888737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t>From the beginning I suspected that staff interviews would be the most important and interesting aspect of this study.  In the end, I was not disappointed.</a:t>
            </a:r>
            <a:endParaRPr lang="en-US" sz="1800" dirty="0"/>
          </a:p>
          <a:p>
            <a:endParaRPr lang="en-US" sz="1800" dirty="0"/>
          </a:p>
          <a:p>
            <a:r>
              <a:rPr lang="en-US" sz="1800" dirty="0" smtClean="0"/>
              <a:t>I prepared individual snapshots of the data for each institution, showing their activity versus the group averages.  Mostly this helped us find several mistakes – some of them mine, some of them theirs – that explained many of the differences in the data reported to ARL and to me.  Then we spent the rest of each hour talking about these topics right here.</a:t>
            </a:r>
          </a:p>
          <a:p>
            <a:endParaRPr lang="en-US" sz="1800" dirty="0"/>
          </a:p>
          <a:p>
            <a:r>
              <a:rPr lang="en-US" sz="1800" dirty="0" smtClean="0"/>
              <a:t>[Read slide]</a:t>
            </a:r>
            <a:endParaRPr lang="en-US" sz="1800" dirty="0"/>
          </a:p>
        </p:txBody>
      </p:sp>
      <p:sp>
        <p:nvSpPr>
          <p:cNvPr id="4" name="Slide Number Placeholder 3"/>
          <p:cNvSpPr>
            <a:spLocks noGrp="1"/>
          </p:cNvSpPr>
          <p:nvPr>
            <p:ph type="sldNum" sz="quarter" idx="10"/>
          </p:nvPr>
        </p:nvSpPr>
        <p:spPr/>
        <p:txBody>
          <a:bodyPr/>
          <a:lstStyle/>
          <a:p>
            <a:fld id="{9D9B813A-722E-4194-B2CB-A10BACD61A38}" type="slidenum">
              <a:rPr lang="en-US" smtClean="0"/>
              <a:t>21</a:t>
            </a:fld>
            <a:endParaRPr lang="en-US"/>
          </a:p>
        </p:txBody>
      </p:sp>
    </p:spTree>
    <p:extLst>
      <p:ext uri="{BB962C8B-B14F-4D97-AF65-F5344CB8AC3E}">
        <p14:creationId xmlns:p14="http://schemas.microsoft.com/office/powerpoint/2010/main" val="9939318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993" y="4478478"/>
            <a:ext cx="5756680" cy="4526625"/>
          </a:xfrm>
        </p:spPr>
        <p:txBody>
          <a:bodyPr/>
          <a:lstStyle/>
          <a:p>
            <a:r>
              <a:rPr lang="en-GB" sz="1400" dirty="0"/>
              <a:t>For the most part, their answers were exactly what you might expect them to be.</a:t>
            </a:r>
            <a:endParaRPr lang="en-US" sz="1400" dirty="0"/>
          </a:p>
          <a:p>
            <a:r>
              <a:rPr lang="en-GB" sz="1400" dirty="0"/>
              <a:t> </a:t>
            </a:r>
            <a:endParaRPr lang="en-US" sz="1400" dirty="0"/>
          </a:p>
          <a:p>
            <a:r>
              <a:rPr lang="en-GB" sz="1400" dirty="0"/>
              <a:t>Why do they join certain groups, adopt certain workflows, embrace certain technologies? Their goal has long been to automate as much routine ILL traffic as possible.  Arrangements such as </a:t>
            </a:r>
            <a:r>
              <a:rPr lang="en-GB" sz="1400" dirty="0" err="1"/>
              <a:t>consortial</a:t>
            </a:r>
            <a:r>
              <a:rPr lang="en-GB" sz="1400" dirty="0"/>
              <a:t> borrowing schemes and a journal-article-delivery system from the US called </a:t>
            </a:r>
            <a:r>
              <a:rPr lang="en-GB" sz="1400" dirty="0" err="1"/>
              <a:t>RapidILL</a:t>
            </a:r>
            <a:r>
              <a:rPr lang="en-GB" sz="1400" dirty="0"/>
              <a:t> </a:t>
            </a:r>
            <a:r>
              <a:rPr lang="en-GB" sz="1400" dirty="0" smtClean="0"/>
              <a:t>allow </a:t>
            </a:r>
            <a:r>
              <a:rPr lang="en-GB" sz="1400" dirty="0"/>
              <a:t>them to do just that.  In both Borrow Direct and </a:t>
            </a:r>
            <a:r>
              <a:rPr lang="en-GB" sz="1400" dirty="0" err="1"/>
              <a:t>RapidILL</a:t>
            </a:r>
            <a:r>
              <a:rPr lang="en-GB" sz="1400" dirty="0"/>
              <a:t>, institutions commit to delivering (with expectations of a super-fast turnaround) certain portions of their collections.  The routine stuff.  Borrow </a:t>
            </a:r>
            <a:r>
              <a:rPr lang="en-GB" sz="1400" dirty="0" err="1"/>
              <a:t>Direct’s</a:t>
            </a:r>
            <a:r>
              <a:rPr lang="en-GB" sz="1400" dirty="0"/>
              <a:t> </a:t>
            </a:r>
            <a:r>
              <a:rPr lang="en-GB" sz="1400" dirty="0" err="1"/>
              <a:t>Relais</a:t>
            </a:r>
            <a:r>
              <a:rPr lang="en-GB" sz="1400" dirty="0"/>
              <a:t> software shows real-time availability of the items, so requests are sent only to libraries where the material is available.  </a:t>
            </a:r>
            <a:r>
              <a:rPr lang="en-GB" sz="1400" dirty="0" err="1"/>
              <a:t>RapidILL</a:t>
            </a:r>
            <a:r>
              <a:rPr lang="en-GB" sz="1400" dirty="0"/>
              <a:t> takes the holdings data for each library that joins and normalizes it so that a machine can route article requests to places where the volume and issue are actually owned.  Both have fill rates approaching 95%.  Both systems take staff largely out of the equation, and what tasks remain can be done by student workers.  Both in </a:t>
            </a:r>
            <a:r>
              <a:rPr lang="en-GB" sz="1400" dirty="0" err="1"/>
              <a:t>consortial</a:t>
            </a:r>
            <a:r>
              <a:rPr lang="en-GB" sz="1400" dirty="0"/>
              <a:t> borrowing and in </a:t>
            </a:r>
            <a:r>
              <a:rPr lang="en-GB" sz="1400" dirty="0" err="1"/>
              <a:t>RapidILL</a:t>
            </a:r>
            <a:r>
              <a:rPr lang="en-GB" sz="1400" dirty="0"/>
              <a:t>, libraries arrange their routing tables so they trade with their best friends first, and then in ever-widening circles until they get to the occasional distant acquaintance.</a:t>
            </a:r>
            <a:endParaRPr lang="en-US" sz="1400" dirty="0"/>
          </a:p>
          <a:p>
            <a:endParaRPr lang="en-US" sz="1400" dirty="0"/>
          </a:p>
        </p:txBody>
      </p:sp>
      <p:sp>
        <p:nvSpPr>
          <p:cNvPr id="4" name="Slide Number Placeholder 3"/>
          <p:cNvSpPr>
            <a:spLocks noGrp="1"/>
          </p:cNvSpPr>
          <p:nvPr>
            <p:ph type="sldNum" sz="quarter" idx="10"/>
          </p:nvPr>
        </p:nvSpPr>
        <p:spPr/>
        <p:txBody>
          <a:bodyPr/>
          <a:lstStyle/>
          <a:p>
            <a:fld id="{9D9B813A-722E-4194-B2CB-A10BACD61A38}" type="slidenum">
              <a:rPr lang="en-US" smtClean="0"/>
              <a:t>22</a:t>
            </a:fld>
            <a:endParaRPr lang="en-US"/>
          </a:p>
        </p:txBody>
      </p:sp>
    </p:spTree>
    <p:extLst>
      <p:ext uri="{BB962C8B-B14F-4D97-AF65-F5344CB8AC3E}">
        <p14:creationId xmlns:p14="http://schemas.microsoft.com/office/powerpoint/2010/main" val="12334675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993" y="4478479"/>
            <a:ext cx="5615940" cy="4225683"/>
          </a:xfrm>
        </p:spPr>
        <p:txBody>
          <a:bodyPr/>
          <a:lstStyle/>
          <a:p>
            <a:r>
              <a:rPr lang="en-US" sz="1400" dirty="0" smtClean="0"/>
              <a:t>What are some of the forces at work that drive the decisions that administrators at these libraries are making about collection-sharing?</a:t>
            </a:r>
          </a:p>
          <a:p>
            <a:endParaRPr lang="en-US" sz="1400" dirty="0"/>
          </a:p>
          <a:p>
            <a:r>
              <a:rPr lang="en-US" sz="1400" dirty="0" smtClean="0"/>
              <a:t>Their users are finding things.  Lots of things.  They have high expectations.  Digital surrogates do not always suffice.  </a:t>
            </a:r>
          </a:p>
          <a:p>
            <a:endParaRPr lang="en-US" sz="1400" dirty="0"/>
          </a:p>
          <a:p>
            <a:r>
              <a:rPr lang="en-US" sz="1400" dirty="0" smtClean="0"/>
              <a:t>No library can buy as much as they once did, even if they are spending more.  Libraries need partners if they are to fulfill the needs of their users.</a:t>
            </a:r>
          </a:p>
          <a:p>
            <a:endParaRPr lang="en-US" sz="1400" dirty="0"/>
          </a:p>
          <a:p>
            <a:r>
              <a:rPr lang="en-US" sz="1400" dirty="0" smtClean="0"/>
              <a:t>ILL has earned a reputation for taking too long, costing too much, and yielding mixed results, all while being bounded by restrictive policies for the user.</a:t>
            </a:r>
          </a:p>
          <a:p>
            <a:endParaRPr lang="en-US" sz="1400" dirty="0"/>
          </a:p>
          <a:p>
            <a:r>
              <a:rPr lang="en-US" sz="1400" dirty="0" smtClean="0"/>
              <a:t>Monographs -- which in the US are requested via ILL by users by a 2 to 1 margin over articles – are still king, and they are available mostly in print.  And so </a:t>
            </a:r>
            <a:r>
              <a:rPr lang="en-US" sz="1400" dirty="0" err="1" smtClean="0"/>
              <a:t>consortial</a:t>
            </a:r>
            <a:r>
              <a:rPr lang="en-US" sz="1400" dirty="0" smtClean="0"/>
              <a:t> borrowing is now the king of collection sharing models.</a:t>
            </a:r>
          </a:p>
        </p:txBody>
      </p:sp>
      <p:sp>
        <p:nvSpPr>
          <p:cNvPr id="4" name="Slide Number Placeholder 3"/>
          <p:cNvSpPr>
            <a:spLocks noGrp="1"/>
          </p:cNvSpPr>
          <p:nvPr>
            <p:ph type="sldNum" sz="quarter" idx="10"/>
          </p:nvPr>
        </p:nvSpPr>
        <p:spPr/>
        <p:txBody>
          <a:bodyPr/>
          <a:lstStyle/>
          <a:p>
            <a:fld id="{9D9B813A-722E-4194-B2CB-A10BACD61A38}" type="slidenum">
              <a:rPr lang="en-US" smtClean="0"/>
              <a:t>23</a:t>
            </a:fld>
            <a:endParaRPr lang="en-US"/>
          </a:p>
        </p:txBody>
      </p:sp>
    </p:spTree>
    <p:extLst>
      <p:ext uri="{BB962C8B-B14F-4D97-AF65-F5344CB8AC3E}">
        <p14:creationId xmlns:p14="http://schemas.microsoft.com/office/powerpoint/2010/main" val="17213972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dirty="0"/>
              <a:t>Who are the users, and what needs do they expect to be met by your collection sharing services? </a:t>
            </a:r>
            <a:endParaRPr lang="en-US" sz="1600" dirty="0" smtClean="0"/>
          </a:p>
          <a:p>
            <a:endParaRPr lang="en-US" sz="1600" dirty="0"/>
          </a:p>
          <a:p>
            <a:r>
              <a:rPr lang="en-US" sz="1600" dirty="0" smtClean="0"/>
              <a:t>Nearly half the users are graduate students, with faculty making up the next largest group.</a:t>
            </a:r>
          </a:p>
          <a:p>
            <a:endParaRPr lang="en-US" sz="1600" dirty="0"/>
          </a:p>
          <a:p>
            <a:r>
              <a:rPr lang="en-US" sz="1600" dirty="0" smtClean="0"/>
              <a:t>They want what they want when they want it.  Preferably free of charge.</a:t>
            </a:r>
          </a:p>
          <a:p>
            <a:endParaRPr lang="en-US" sz="1600" dirty="0"/>
          </a:p>
          <a:p>
            <a:r>
              <a:rPr lang="en-US" sz="1600" dirty="0" smtClean="0"/>
              <a:t>They have high expectations.</a:t>
            </a:r>
          </a:p>
          <a:p>
            <a:endParaRPr lang="en-US" sz="1600" dirty="0"/>
          </a:p>
          <a:p>
            <a:r>
              <a:rPr lang="en-US" sz="1600" dirty="0" smtClean="0"/>
              <a:t>They think everything is fair use.</a:t>
            </a:r>
            <a:endParaRPr lang="en-US" sz="1600" dirty="0"/>
          </a:p>
        </p:txBody>
      </p:sp>
      <p:sp>
        <p:nvSpPr>
          <p:cNvPr id="4" name="Slide Number Placeholder 3"/>
          <p:cNvSpPr>
            <a:spLocks noGrp="1"/>
          </p:cNvSpPr>
          <p:nvPr>
            <p:ph type="sldNum" sz="quarter" idx="10"/>
          </p:nvPr>
        </p:nvSpPr>
        <p:spPr/>
        <p:txBody>
          <a:bodyPr/>
          <a:lstStyle/>
          <a:p>
            <a:fld id="{9D9B813A-722E-4194-B2CB-A10BACD61A38}" type="slidenum">
              <a:rPr lang="en-US" smtClean="0"/>
              <a:t>24</a:t>
            </a:fld>
            <a:endParaRPr lang="en-US"/>
          </a:p>
        </p:txBody>
      </p:sp>
    </p:spTree>
    <p:extLst>
      <p:ext uri="{BB962C8B-B14F-4D97-AF65-F5344CB8AC3E}">
        <p14:creationId xmlns:p14="http://schemas.microsoft.com/office/powerpoint/2010/main" val="28435034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965" y="4478479"/>
            <a:ext cx="6366076" cy="4607648"/>
          </a:xfrm>
        </p:spPr>
        <p:txBody>
          <a:bodyPr/>
          <a:lstStyle/>
          <a:p>
            <a:r>
              <a:rPr lang="en-GB" sz="1400" dirty="0"/>
              <a:t>What user experience do you offer?  What do you aspire to offer?</a:t>
            </a:r>
            <a:endParaRPr lang="en-US" sz="1400" dirty="0" smtClean="0"/>
          </a:p>
          <a:p>
            <a:endParaRPr lang="en-US" sz="1400" dirty="0" smtClean="0"/>
          </a:p>
          <a:p>
            <a:r>
              <a:rPr lang="en-US" sz="1400" dirty="0" smtClean="0"/>
              <a:t>Some of the Borrow Direct libraries have programmers on hand who have developed hidden algorithms that route user requests into the fulfillment method that makes the most sense, and which give users one place to check for all their use history.</a:t>
            </a:r>
          </a:p>
          <a:p>
            <a:endParaRPr lang="en-US" sz="1400" dirty="0"/>
          </a:p>
          <a:p>
            <a:r>
              <a:rPr lang="en-US" sz="1400" dirty="0" smtClean="0"/>
              <a:t>Others have started experimenting with off-the-shelf products that allow them to link up different systems they use, so that updating one updates the other.</a:t>
            </a:r>
          </a:p>
          <a:p>
            <a:endParaRPr lang="en-US" sz="1400" dirty="0"/>
          </a:p>
          <a:p>
            <a:r>
              <a:rPr lang="en-US" sz="1400" dirty="0" smtClean="0"/>
              <a:t>Some are still at a place where they stick a couple of buttons up on a Web site, explain what each of the buttons means – this is ILL, it can take weeks; this is Borrow Direct, it can take 2-3 days – and let the patrons pick which one they want to try.</a:t>
            </a:r>
          </a:p>
          <a:p>
            <a:endParaRPr lang="en-US" sz="1400" dirty="0"/>
          </a:p>
          <a:p>
            <a:r>
              <a:rPr lang="en-US" sz="1400" dirty="0" smtClean="0"/>
              <a:t>They all share the aspiration of having one place where a user puts in a request, and the system routes it where it needs to go.  They say they want this even as they lament that it will eliminate the branding of their service – the very effective and popular brand of Borrow Direct, which many patrons know by name and in fact happily use whenever talking about any resource sharing service the library offers, whether it is really a Borrow Direct partner that is providing the material they requested or not.</a:t>
            </a:r>
            <a:endParaRPr lang="en-US" sz="1400" dirty="0"/>
          </a:p>
        </p:txBody>
      </p:sp>
      <p:sp>
        <p:nvSpPr>
          <p:cNvPr id="4" name="Slide Number Placeholder 3"/>
          <p:cNvSpPr>
            <a:spLocks noGrp="1"/>
          </p:cNvSpPr>
          <p:nvPr>
            <p:ph type="sldNum" sz="quarter" idx="10"/>
          </p:nvPr>
        </p:nvSpPr>
        <p:spPr/>
        <p:txBody>
          <a:bodyPr/>
          <a:lstStyle/>
          <a:p>
            <a:fld id="{9D9B813A-722E-4194-B2CB-A10BACD61A38}" type="slidenum">
              <a:rPr lang="en-US" smtClean="0"/>
              <a:t>25</a:t>
            </a:fld>
            <a:endParaRPr lang="en-US"/>
          </a:p>
        </p:txBody>
      </p:sp>
    </p:spTree>
    <p:extLst>
      <p:ext uri="{BB962C8B-B14F-4D97-AF65-F5344CB8AC3E}">
        <p14:creationId xmlns:p14="http://schemas.microsoft.com/office/powerpoint/2010/main" val="30435309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There were a number of things that the ILL folks wish they could learn, either from my data, or from what they’ve collected in the Borrow Direct data farm, or from any data anywhere.</a:t>
            </a:r>
          </a:p>
          <a:p>
            <a:endParaRPr lang="en-US" sz="1600" dirty="0"/>
          </a:p>
          <a:p>
            <a:r>
              <a:rPr lang="en-US" sz="1600" dirty="0" smtClean="0"/>
              <a:t>What percent of what’s borrowed they already own.  They’ve answered that one by now, I believe.</a:t>
            </a:r>
          </a:p>
          <a:p>
            <a:endParaRPr lang="en-US" sz="1600" dirty="0"/>
          </a:p>
          <a:p>
            <a:r>
              <a:rPr lang="en-US" sz="1600" dirty="0" smtClean="0"/>
              <a:t>If there is any correlation between materials expenditures or number of students and faculty and the collection sharing data.  </a:t>
            </a:r>
          </a:p>
          <a:p>
            <a:endParaRPr lang="en-US" sz="1600" dirty="0"/>
          </a:p>
          <a:p>
            <a:r>
              <a:rPr lang="en-US" sz="1600" dirty="0" smtClean="0"/>
              <a:t>Who among their prospective users they’re not serving.</a:t>
            </a:r>
            <a:endParaRPr lang="en-US" sz="1600" dirty="0"/>
          </a:p>
        </p:txBody>
      </p:sp>
      <p:sp>
        <p:nvSpPr>
          <p:cNvPr id="4" name="Slide Number Placeholder 3"/>
          <p:cNvSpPr>
            <a:spLocks noGrp="1"/>
          </p:cNvSpPr>
          <p:nvPr>
            <p:ph type="sldNum" sz="quarter" idx="10"/>
          </p:nvPr>
        </p:nvSpPr>
        <p:spPr/>
        <p:txBody>
          <a:bodyPr/>
          <a:lstStyle/>
          <a:p>
            <a:fld id="{9D9B813A-722E-4194-B2CB-A10BACD61A38}" type="slidenum">
              <a:rPr lang="en-US" smtClean="0"/>
              <a:t>26</a:t>
            </a:fld>
            <a:endParaRPr lang="en-US"/>
          </a:p>
        </p:txBody>
      </p:sp>
    </p:spTree>
    <p:extLst>
      <p:ext uri="{BB962C8B-B14F-4D97-AF65-F5344CB8AC3E}">
        <p14:creationId xmlns:p14="http://schemas.microsoft.com/office/powerpoint/2010/main" val="17689801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a:t>Staff at the eleven Borrow Direct institutions had a few predictions about what will come to pass in the next five years:</a:t>
            </a:r>
            <a:endParaRPr lang="en-US" sz="1400" dirty="0"/>
          </a:p>
          <a:p>
            <a:endParaRPr lang="en-US" sz="1400" dirty="0"/>
          </a:p>
          <a:p>
            <a:r>
              <a:rPr lang="en-US" sz="1400" dirty="0" smtClean="0"/>
              <a:t>Libraries will increasingly share more than just ILL requests.  There will be shared collections.  Shared facilities.  Shared staff expertise.</a:t>
            </a:r>
          </a:p>
          <a:p>
            <a:endParaRPr lang="en-US" sz="1400" dirty="0"/>
          </a:p>
          <a:p>
            <a:r>
              <a:rPr lang="en-US" sz="1400" dirty="0" smtClean="0"/>
              <a:t>Some predicted the decline in circulation would stop and possibly even reverse itself.  But others felt that, going forward, the library would participate in a smaller proportion of the information-gathering transactions initiated by scholars.</a:t>
            </a:r>
          </a:p>
          <a:p>
            <a:endParaRPr lang="en-US" sz="1400" dirty="0"/>
          </a:p>
          <a:p>
            <a:r>
              <a:rPr lang="en-US" sz="1400" dirty="0" smtClean="0"/>
              <a:t>Print will stay popular.</a:t>
            </a:r>
          </a:p>
          <a:p>
            <a:endParaRPr lang="en-US" sz="1400" dirty="0"/>
          </a:p>
          <a:p>
            <a:r>
              <a:rPr lang="en-US" sz="1400" dirty="0" smtClean="0"/>
              <a:t>Special trusted partnerships will be needed if you’re going to get hold of the hard stuff, those items that are most difficult to obtain.</a:t>
            </a:r>
            <a:endParaRPr lang="en-US" sz="1400" dirty="0"/>
          </a:p>
        </p:txBody>
      </p:sp>
      <p:sp>
        <p:nvSpPr>
          <p:cNvPr id="4" name="Slide Number Placeholder 3"/>
          <p:cNvSpPr>
            <a:spLocks noGrp="1"/>
          </p:cNvSpPr>
          <p:nvPr>
            <p:ph type="sldNum" sz="quarter" idx="10"/>
          </p:nvPr>
        </p:nvSpPr>
        <p:spPr/>
        <p:txBody>
          <a:bodyPr/>
          <a:lstStyle/>
          <a:p>
            <a:fld id="{9D9B813A-722E-4194-B2CB-A10BACD61A38}" type="slidenum">
              <a:rPr lang="en-US" smtClean="0"/>
              <a:t>27</a:t>
            </a:fld>
            <a:endParaRPr lang="en-US"/>
          </a:p>
        </p:txBody>
      </p:sp>
    </p:spTree>
    <p:extLst>
      <p:ext uri="{BB962C8B-B14F-4D97-AF65-F5344CB8AC3E}">
        <p14:creationId xmlns:p14="http://schemas.microsoft.com/office/powerpoint/2010/main" val="23909669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Finally, the ILL folks at the 11 Borrow Direct institutions explained the causes behind the two big trends I had noticed in their data. </a:t>
            </a:r>
          </a:p>
          <a:p>
            <a:endParaRPr lang="en-US" sz="1400" dirty="0"/>
          </a:p>
          <a:p>
            <a:r>
              <a:rPr lang="en-US" sz="1400" dirty="0" smtClean="0"/>
              <a:t>The </a:t>
            </a:r>
            <a:r>
              <a:rPr lang="en-US" sz="1400" dirty="0" err="1" smtClean="0"/>
              <a:t>consortial</a:t>
            </a:r>
            <a:r>
              <a:rPr lang="en-US" sz="1400" dirty="0" smtClean="0"/>
              <a:t> borrowing is going up because the institutions are thinking of it as a way to provide access to supplemental copies of recent publications that are likely to be needed by their users.  Many of these things they already own.  But the </a:t>
            </a:r>
            <a:r>
              <a:rPr lang="en-US" sz="1400" dirty="0" err="1" smtClean="0"/>
              <a:t>consortial</a:t>
            </a:r>
            <a:r>
              <a:rPr lang="en-US" sz="1400" dirty="0" smtClean="0"/>
              <a:t> borrowing workflows are so efficient that it is faster, easier, and cheaper to let a user borrow a copy of a book that is owned but checked out than it is to recall that same book from the current user.  So many of these </a:t>
            </a:r>
            <a:r>
              <a:rPr lang="en-US" sz="1400" dirty="0" err="1" smtClean="0"/>
              <a:t>consortial</a:t>
            </a:r>
            <a:r>
              <a:rPr lang="en-US" sz="1400" dirty="0" smtClean="0"/>
              <a:t> borrowing requests were NOT things we would have seen ordered through the more labor-intensive, more restrictive ILL..</a:t>
            </a:r>
            <a:endParaRPr lang="en-US" sz="1400" dirty="0"/>
          </a:p>
        </p:txBody>
      </p:sp>
      <p:sp>
        <p:nvSpPr>
          <p:cNvPr id="4" name="Slide Number Placeholder 3"/>
          <p:cNvSpPr>
            <a:spLocks noGrp="1"/>
          </p:cNvSpPr>
          <p:nvPr>
            <p:ph type="sldNum" sz="quarter" idx="10"/>
          </p:nvPr>
        </p:nvSpPr>
        <p:spPr/>
        <p:txBody>
          <a:bodyPr/>
          <a:lstStyle/>
          <a:p>
            <a:fld id="{9D9B813A-722E-4194-B2CB-A10BACD61A38}" type="slidenum">
              <a:rPr lang="en-US" smtClean="0"/>
              <a:t>28</a:t>
            </a:fld>
            <a:endParaRPr lang="en-US"/>
          </a:p>
        </p:txBody>
      </p:sp>
    </p:spTree>
    <p:extLst>
      <p:ext uri="{BB962C8B-B14F-4D97-AF65-F5344CB8AC3E}">
        <p14:creationId xmlns:p14="http://schemas.microsoft.com/office/powerpoint/2010/main" val="29582201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And all the collection sharing growth is happening among the new members because Borrow Direct is a mature service at the institutions that have been long-time members.  The Borrow Direct market is saturated there.  But the new members come on board and they promote the new service aggressively and so of course they are the ones seeing all the growth.  </a:t>
            </a:r>
          </a:p>
          <a:p>
            <a:endParaRPr lang="en-US" sz="1800" dirty="0" smtClean="0"/>
          </a:p>
          <a:p>
            <a:r>
              <a:rPr lang="en-US" sz="1800" dirty="0"/>
              <a:t>M</a:t>
            </a:r>
            <a:r>
              <a:rPr lang="en-US" sz="1800" dirty="0" smtClean="0"/>
              <a:t>ystery solved.  Pinhole data explained.</a:t>
            </a:r>
            <a:endParaRPr lang="en-US" sz="1800" dirty="0"/>
          </a:p>
        </p:txBody>
      </p:sp>
      <p:sp>
        <p:nvSpPr>
          <p:cNvPr id="4" name="Slide Number Placeholder 3"/>
          <p:cNvSpPr>
            <a:spLocks noGrp="1"/>
          </p:cNvSpPr>
          <p:nvPr>
            <p:ph type="sldNum" sz="quarter" idx="10"/>
          </p:nvPr>
        </p:nvSpPr>
        <p:spPr/>
        <p:txBody>
          <a:bodyPr/>
          <a:lstStyle/>
          <a:p>
            <a:fld id="{9D9B813A-722E-4194-B2CB-A10BACD61A38}" type="slidenum">
              <a:rPr lang="en-US" smtClean="0"/>
              <a:t>29</a:t>
            </a:fld>
            <a:endParaRPr lang="en-US"/>
          </a:p>
        </p:txBody>
      </p:sp>
    </p:spTree>
    <p:extLst>
      <p:ext uri="{BB962C8B-B14F-4D97-AF65-F5344CB8AC3E}">
        <p14:creationId xmlns:p14="http://schemas.microsoft.com/office/powerpoint/2010/main" val="3304457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993" y="4478479"/>
            <a:ext cx="5615940" cy="4359998"/>
          </a:xfrm>
        </p:spPr>
        <p:txBody>
          <a:bodyPr/>
          <a:lstStyle/>
          <a:p>
            <a:r>
              <a:rPr lang="en-US" sz="1400" dirty="0"/>
              <a:t>I</a:t>
            </a:r>
            <a:r>
              <a:rPr lang="en-US" sz="1400" dirty="0" smtClean="0"/>
              <a:t>t’s a big universe out there.  Vast.  Incomprehensible.  And we as human beings sometimes like to contemplate that vastness, and to seek some understanding of our place in it.</a:t>
            </a:r>
          </a:p>
          <a:p>
            <a:endParaRPr lang="en-US" sz="1400" dirty="0"/>
          </a:p>
          <a:p>
            <a:r>
              <a:rPr lang="en-US" sz="1400" dirty="0" smtClean="0"/>
              <a:t>Often such pondering gives rise to profound questions.  Such as:</a:t>
            </a:r>
          </a:p>
          <a:p>
            <a:endParaRPr lang="en-US" sz="1400" dirty="0"/>
          </a:p>
          <a:p>
            <a:r>
              <a:rPr lang="en-US" sz="1400" dirty="0" smtClean="0"/>
              <a:t>How big IS the universe?  Or:  Will it just keep expanding, for all eternity?  And does it support alien life forms?</a:t>
            </a:r>
          </a:p>
          <a:p>
            <a:endParaRPr lang="en-US" sz="1400" dirty="0"/>
          </a:p>
          <a:p>
            <a:r>
              <a:rPr lang="en-US" sz="1400" dirty="0" smtClean="0"/>
              <a:t>Sometimes the questions are focused a bit closer to home.</a:t>
            </a:r>
          </a:p>
          <a:p>
            <a:endParaRPr lang="en-US" sz="1400" dirty="0"/>
          </a:p>
          <a:p>
            <a:r>
              <a:rPr lang="en-US" sz="1400" dirty="0" smtClean="0"/>
              <a:t>Is library collection-sharing activity going up or down across the ecosystem?</a:t>
            </a:r>
          </a:p>
          <a:p>
            <a:endParaRPr lang="en-US" sz="1400" dirty="0"/>
          </a:p>
          <a:p>
            <a:r>
              <a:rPr lang="en-US" sz="1400" dirty="0" smtClean="0"/>
              <a:t>And, in today’s environment, which costs more for a lender to process – a request for an article from a printed volume, or a request for that same article from an e-journal?</a:t>
            </a:r>
          </a:p>
          <a:p>
            <a:endParaRPr lang="en-US" sz="1400" dirty="0"/>
          </a:p>
          <a:p>
            <a:r>
              <a:rPr lang="en-US" sz="1400" dirty="0" smtClean="0"/>
              <a:t>Unfortunately we don’t know the answer to any of these questions</a:t>
            </a:r>
            <a:r>
              <a:rPr lang="en-US" dirty="0" smtClean="0"/>
              <a:t>.</a:t>
            </a:r>
            <a:endParaRPr lang="en-US" dirty="0"/>
          </a:p>
        </p:txBody>
      </p:sp>
      <p:sp>
        <p:nvSpPr>
          <p:cNvPr id="4" name="Slide Number Placeholder 3"/>
          <p:cNvSpPr>
            <a:spLocks noGrp="1"/>
          </p:cNvSpPr>
          <p:nvPr>
            <p:ph type="sldNum" sz="quarter" idx="10"/>
          </p:nvPr>
        </p:nvSpPr>
        <p:spPr/>
        <p:txBody>
          <a:bodyPr/>
          <a:lstStyle/>
          <a:p>
            <a:fld id="{9D9B813A-722E-4194-B2CB-A10BACD61A38}" type="slidenum">
              <a:rPr lang="en-US" smtClean="0"/>
              <a:t>3</a:t>
            </a:fld>
            <a:endParaRPr lang="en-US"/>
          </a:p>
        </p:txBody>
      </p:sp>
    </p:spTree>
    <p:extLst>
      <p:ext uri="{BB962C8B-B14F-4D97-AF65-F5344CB8AC3E}">
        <p14:creationId xmlns:p14="http://schemas.microsoft.com/office/powerpoint/2010/main" val="40403456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98652" y="4478477"/>
            <a:ext cx="5578999" cy="4359998"/>
          </a:xfrm>
        </p:spPr>
        <p:txBody>
          <a:bodyPr/>
          <a:lstStyle/>
          <a:p>
            <a:r>
              <a:rPr lang="en-GB" sz="1400" dirty="0"/>
              <a:t>There are still a few things left for me to work on with Borrow Direct, and most of it involves enhancing the picture of the group’s collection-sharing activity with data from other sources.  </a:t>
            </a:r>
            <a:endParaRPr lang="en-GB" sz="1400" dirty="0" smtClean="0"/>
          </a:p>
          <a:p>
            <a:endParaRPr lang="en-GB" sz="1400" dirty="0"/>
          </a:p>
          <a:p>
            <a:r>
              <a:rPr lang="en-GB" sz="1400" dirty="0" smtClean="0"/>
              <a:t>For </a:t>
            </a:r>
            <a:r>
              <a:rPr lang="en-GB" sz="1400" dirty="0"/>
              <a:t>instance, </a:t>
            </a:r>
            <a:r>
              <a:rPr lang="en-GB" sz="1400" dirty="0" smtClean="0"/>
              <a:t>I’m now tracking </a:t>
            </a:r>
            <a:r>
              <a:rPr lang="en-GB" sz="1400" dirty="0"/>
              <a:t>interactions among the members where the requests go through OCLC ILL, because that’s data to which I have ready access.  It will be interesting to see how that traffic evolved as new members joined the Borrow Direct cohort.  </a:t>
            </a:r>
            <a:endParaRPr lang="en-GB" sz="1400" dirty="0" smtClean="0"/>
          </a:p>
          <a:p>
            <a:endParaRPr lang="en-GB" sz="1400" dirty="0"/>
          </a:p>
          <a:p>
            <a:r>
              <a:rPr lang="en-GB" sz="1400" dirty="0" smtClean="0"/>
              <a:t>The </a:t>
            </a:r>
            <a:r>
              <a:rPr lang="en-GB" sz="1400" dirty="0"/>
              <a:t>Borrow Direct folks also want me to isolate returnable requests across all the systems, and nonreturnable requests across all the systems, rather than comparing OCLC ILL with </a:t>
            </a:r>
            <a:r>
              <a:rPr lang="en-GB" sz="1400" dirty="0" err="1"/>
              <a:t>RapidILL</a:t>
            </a:r>
            <a:r>
              <a:rPr lang="en-GB" sz="1400" dirty="0"/>
              <a:t>, and </a:t>
            </a:r>
            <a:r>
              <a:rPr lang="en-GB" sz="1400" dirty="0" err="1"/>
              <a:t>consortial</a:t>
            </a:r>
            <a:r>
              <a:rPr lang="en-GB" sz="1400" dirty="0"/>
              <a:t> borrowing with OCLC.  </a:t>
            </a:r>
            <a:endParaRPr lang="en-GB" sz="1400" dirty="0" smtClean="0"/>
          </a:p>
          <a:p>
            <a:endParaRPr lang="en-GB" sz="1400" dirty="0"/>
          </a:p>
          <a:p>
            <a:r>
              <a:rPr lang="en-GB" sz="1400" dirty="0" smtClean="0"/>
              <a:t>Finally</a:t>
            </a:r>
            <a:r>
              <a:rPr lang="en-GB" sz="1400" dirty="0"/>
              <a:t>, they’d like for me to overlay data about materials budgets and relative size of the user bases to see if that correlates at all with the sharing activity.  </a:t>
            </a:r>
            <a:endParaRPr lang="en-GB" sz="1400" dirty="0" smtClean="0"/>
          </a:p>
          <a:p>
            <a:endParaRPr lang="en-GB" sz="1400" dirty="0"/>
          </a:p>
        </p:txBody>
      </p:sp>
      <p:sp>
        <p:nvSpPr>
          <p:cNvPr id="4" name="Slide Number Placeholder 3"/>
          <p:cNvSpPr>
            <a:spLocks noGrp="1"/>
          </p:cNvSpPr>
          <p:nvPr>
            <p:ph type="sldNum" sz="quarter" idx="10"/>
          </p:nvPr>
        </p:nvSpPr>
        <p:spPr/>
        <p:txBody>
          <a:bodyPr/>
          <a:lstStyle/>
          <a:p>
            <a:fld id="{9D9B813A-722E-4194-B2CB-A10BACD61A38}" type="slidenum">
              <a:rPr lang="en-US" smtClean="0"/>
              <a:t>30</a:t>
            </a:fld>
            <a:endParaRPr lang="en-US"/>
          </a:p>
        </p:txBody>
      </p:sp>
    </p:spTree>
    <p:extLst>
      <p:ext uri="{BB962C8B-B14F-4D97-AF65-F5344CB8AC3E}">
        <p14:creationId xmlns:p14="http://schemas.microsoft.com/office/powerpoint/2010/main" val="21807252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39838" y="4478479"/>
            <a:ext cx="6273477" cy="4584498"/>
          </a:xfrm>
        </p:spPr>
        <p:txBody>
          <a:bodyPr/>
          <a:lstStyle/>
          <a:p>
            <a:r>
              <a:rPr lang="en-US" sz="1400" dirty="0" smtClean="0"/>
              <a:t>I’ve started on some of this “next step” work. </a:t>
            </a:r>
          </a:p>
          <a:p>
            <a:endParaRPr lang="en-US" sz="1400" dirty="0"/>
          </a:p>
          <a:p>
            <a:r>
              <a:rPr lang="en-US" sz="1400" dirty="0" smtClean="0"/>
              <a:t>For instance, here is data for one of the newer Borrow Direct members showing how they interacted with the other partners via OCLC ILL over the years.  You can see a steep and sudden drop in the borrowing of originals, which is no surprise.</a:t>
            </a:r>
          </a:p>
          <a:p>
            <a:endParaRPr lang="en-US" sz="1400" dirty="0"/>
          </a:p>
          <a:p>
            <a:r>
              <a:rPr lang="en-US" sz="1400" dirty="0" smtClean="0"/>
              <a:t>But look how healthy the borrowing of copies has remained, possibly because now the new member is tied more closely than ever with the Borrow Direct libraries, and interacts with them more frequently than before in all their resource sharing venues, not just Borrow Direct.</a:t>
            </a:r>
          </a:p>
          <a:p>
            <a:endParaRPr lang="en-US" sz="1400" dirty="0"/>
          </a:p>
          <a:p>
            <a:r>
              <a:rPr lang="en-GB" sz="1400" dirty="0"/>
              <a:t>Having the Borrow Direct data has allowed me to take a long look at a pinhole reflection of one busy consortium’s collection-sharing activity over a five-year period.  Even though the numbers were self-reported and, in some instances</a:t>
            </a:r>
            <a:r>
              <a:rPr lang="en-GB" sz="1400" dirty="0" smtClean="0"/>
              <a:t>, </a:t>
            </a:r>
            <a:r>
              <a:rPr lang="en-GB" sz="1400" dirty="0"/>
              <a:t>inconsistent, I believe that they revealed the outlines of some significant trends that may shed light on what is happening across the entire spectrum of libraries – at least across the spectrum of large, well-funded North American research libraries.  I believe that the data, rough as it is, gives us some license to start painting a portrait of what we think may be going on with Collection Sharing writ large.  True, I’m working from a small and rather unscientific sample.  There is really only one thing I can ever do about that:  conduct more research.</a:t>
            </a:r>
            <a:endParaRPr lang="en-US" sz="1400" dirty="0"/>
          </a:p>
          <a:p>
            <a:endParaRPr lang="en-US" dirty="0"/>
          </a:p>
        </p:txBody>
      </p:sp>
      <p:sp>
        <p:nvSpPr>
          <p:cNvPr id="4" name="Slide Number Placeholder 3"/>
          <p:cNvSpPr>
            <a:spLocks noGrp="1"/>
          </p:cNvSpPr>
          <p:nvPr>
            <p:ph type="sldNum" sz="quarter" idx="10"/>
          </p:nvPr>
        </p:nvSpPr>
        <p:spPr/>
        <p:txBody>
          <a:bodyPr/>
          <a:lstStyle/>
          <a:p>
            <a:fld id="{9D9B813A-722E-4194-B2CB-A10BACD61A38}" type="slidenum">
              <a:rPr lang="en-US" smtClean="0"/>
              <a:t>31</a:t>
            </a:fld>
            <a:endParaRPr lang="en-US"/>
          </a:p>
        </p:txBody>
      </p:sp>
    </p:spTree>
    <p:extLst>
      <p:ext uri="{BB962C8B-B14F-4D97-AF65-F5344CB8AC3E}">
        <p14:creationId xmlns:p14="http://schemas.microsoft.com/office/powerpoint/2010/main" val="4951906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dirty="0"/>
              <a:t>I’m in the midst of a second 5-year collection-sharing study with another US-based consortium </a:t>
            </a:r>
            <a:r>
              <a:rPr lang="en-GB" sz="2000" dirty="0" smtClean="0"/>
              <a:t>which until recently was called </a:t>
            </a:r>
            <a:r>
              <a:rPr lang="en-GB" sz="2000" dirty="0"/>
              <a:t>the Committee on Institutional Cooperation, or the CIC. </a:t>
            </a:r>
            <a:endParaRPr lang="en-GB" sz="2000" dirty="0" smtClean="0"/>
          </a:p>
          <a:p>
            <a:endParaRPr lang="en-GB" sz="2000" dirty="0"/>
          </a:p>
          <a:p>
            <a:r>
              <a:rPr lang="en-GB" sz="2000" dirty="0" smtClean="0"/>
              <a:t>Quite recently the CIC changed its name to the Big Ten Academic Alliance.  For the purposes of this presentation, I’m going to refer to the organization as the CIC. </a:t>
            </a:r>
            <a:endParaRPr lang="en-US" sz="2000" dirty="0"/>
          </a:p>
        </p:txBody>
      </p:sp>
      <p:sp>
        <p:nvSpPr>
          <p:cNvPr id="4" name="Slide Number Placeholder 3"/>
          <p:cNvSpPr>
            <a:spLocks noGrp="1"/>
          </p:cNvSpPr>
          <p:nvPr>
            <p:ph type="sldNum" sz="quarter" idx="10"/>
          </p:nvPr>
        </p:nvSpPr>
        <p:spPr/>
        <p:txBody>
          <a:bodyPr/>
          <a:lstStyle/>
          <a:p>
            <a:fld id="{9D9B813A-722E-4194-B2CB-A10BACD61A38}" type="slidenum">
              <a:rPr lang="en-US" smtClean="0"/>
              <a:t>32</a:t>
            </a:fld>
            <a:endParaRPr lang="en-US"/>
          </a:p>
        </p:txBody>
      </p:sp>
    </p:spTree>
    <p:extLst>
      <p:ext uri="{BB962C8B-B14F-4D97-AF65-F5344CB8AC3E}">
        <p14:creationId xmlns:p14="http://schemas.microsoft.com/office/powerpoint/2010/main" val="31721327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In September of last year I got five years’ worth of data from 14 CIC institutions, who have a </a:t>
            </a:r>
            <a:r>
              <a:rPr lang="en-US" sz="2000" dirty="0" err="1" smtClean="0"/>
              <a:t>consortial</a:t>
            </a:r>
            <a:r>
              <a:rPr lang="en-US" sz="2000" dirty="0" smtClean="0"/>
              <a:t> borrowing set-up that they call </a:t>
            </a:r>
            <a:r>
              <a:rPr lang="en-US" sz="2000" dirty="0" err="1" smtClean="0"/>
              <a:t>Uborrow</a:t>
            </a:r>
            <a:r>
              <a:rPr lang="en-US" sz="2000" dirty="0" smtClean="0"/>
              <a:t>.</a:t>
            </a:r>
          </a:p>
          <a:p>
            <a:endParaRPr lang="en-US" sz="2000" dirty="0"/>
          </a:p>
          <a:p>
            <a:r>
              <a:rPr lang="en-US" sz="2000" dirty="0" smtClean="0"/>
              <a:t>Again, this is a group of large US academic institutions, so one could suppose that the results I would see from examining their data wouldn’t differ that much from the Borrow Direct data.  Right?</a:t>
            </a:r>
          </a:p>
          <a:p>
            <a:endParaRPr lang="en-US" dirty="0"/>
          </a:p>
        </p:txBody>
      </p:sp>
      <p:sp>
        <p:nvSpPr>
          <p:cNvPr id="4" name="Slide Number Placeholder 3"/>
          <p:cNvSpPr>
            <a:spLocks noGrp="1"/>
          </p:cNvSpPr>
          <p:nvPr>
            <p:ph type="sldNum" sz="quarter" idx="10"/>
          </p:nvPr>
        </p:nvSpPr>
        <p:spPr/>
        <p:txBody>
          <a:bodyPr/>
          <a:lstStyle/>
          <a:p>
            <a:fld id="{9D9B813A-722E-4194-B2CB-A10BACD61A38}" type="slidenum">
              <a:rPr lang="en-US" smtClean="0"/>
              <a:t>33</a:t>
            </a:fld>
            <a:endParaRPr lang="en-US"/>
          </a:p>
        </p:txBody>
      </p:sp>
    </p:spTree>
    <p:extLst>
      <p:ext uri="{BB962C8B-B14F-4D97-AF65-F5344CB8AC3E}">
        <p14:creationId xmlns:p14="http://schemas.microsoft.com/office/powerpoint/2010/main" val="14529392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One difference was that doing the study was the CIC’s idea, so they were more deeply involved in the planning and wrangling.  </a:t>
            </a:r>
          </a:p>
          <a:p>
            <a:endParaRPr lang="en-US" sz="1800" dirty="0"/>
          </a:p>
          <a:p>
            <a:r>
              <a:rPr lang="en-US" sz="1800" dirty="0" smtClean="0"/>
              <a:t>Interestingly, they share a member with the Borrow Direct group. </a:t>
            </a:r>
          </a:p>
          <a:p>
            <a:endParaRPr lang="en-US" sz="1800" dirty="0"/>
          </a:p>
          <a:p>
            <a:r>
              <a:rPr lang="en-US" sz="1800" dirty="0" smtClean="0"/>
              <a:t>And they opted to run their </a:t>
            </a:r>
            <a:r>
              <a:rPr lang="en-US" sz="1800" dirty="0" err="1" smtClean="0"/>
              <a:t>consortial</a:t>
            </a:r>
            <a:r>
              <a:rPr lang="en-US" sz="1800" dirty="0" smtClean="0"/>
              <a:t> borrowing requests through the ILL infrastructure rather than mimicking circulation.</a:t>
            </a:r>
          </a:p>
          <a:p>
            <a:endParaRPr lang="en-US" sz="1800" dirty="0"/>
          </a:p>
          <a:p>
            <a:r>
              <a:rPr lang="en-US" sz="1800" dirty="0" smtClean="0"/>
              <a:t>So that’s an interesting difference.</a:t>
            </a:r>
          </a:p>
          <a:p>
            <a:endParaRPr lang="en-US" dirty="0"/>
          </a:p>
          <a:p>
            <a:endParaRPr lang="en-US" dirty="0"/>
          </a:p>
        </p:txBody>
      </p:sp>
      <p:sp>
        <p:nvSpPr>
          <p:cNvPr id="4" name="Slide Number Placeholder 3"/>
          <p:cNvSpPr>
            <a:spLocks noGrp="1"/>
          </p:cNvSpPr>
          <p:nvPr>
            <p:ph type="sldNum" sz="quarter" idx="10"/>
          </p:nvPr>
        </p:nvSpPr>
        <p:spPr/>
        <p:txBody>
          <a:bodyPr/>
          <a:lstStyle/>
          <a:p>
            <a:fld id="{9D9B813A-722E-4194-B2CB-A10BACD61A38}" type="slidenum">
              <a:rPr lang="en-US" smtClean="0"/>
              <a:t>34</a:t>
            </a:fld>
            <a:endParaRPr lang="en-US"/>
          </a:p>
        </p:txBody>
      </p:sp>
    </p:spTree>
    <p:extLst>
      <p:ext uri="{BB962C8B-B14F-4D97-AF65-F5344CB8AC3E}">
        <p14:creationId xmlns:p14="http://schemas.microsoft.com/office/powerpoint/2010/main" val="2406109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I mentioned earlier that I was going to overlay data on expenditures and demographics on top of the collection-sharing data, to see if there is any correlation.  </a:t>
            </a:r>
          </a:p>
          <a:p>
            <a:endParaRPr lang="en-US" sz="1600" dirty="0"/>
          </a:p>
          <a:p>
            <a:r>
              <a:rPr lang="en-US" sz="1600" dirty="0" smtClean="0"/>
              <a:t>This slide shows that there could possibly be some interesting differences between the two groups, in terms of how they are funded.  The Ivies-Plus institutions are mostly private institutions with large endowments, while the CIC is mostly state schools that are publicly funded.  You can see here the differences in expenditures per student for the two groups as of 2012.  </a:t>
            </a:r>
          </a:p>
          <a:p>
            <a:endParaRPr lang="en-US" sz="1600" dirty="0"/>
          </a:p>
          <a:p>
            <a:r>
              <a:rPr lang="en-US" sz="1600" dirty="0" smtClean="0"/>
              <a:t>So I’m at the beginning stages of investigating this sort of thing.</a:t>
            </a:r>
            <a:endParaRPr lang="en-US" sz="1600" dirty="0"/>
          </a:p>
        </p:txBody>
      </p:sp>
      <p:sp>
        <p:nvSpPr>
          <p:cNvPr id="4" name="Slide Number Placeholder 3"/>
          <p:cNvSpPr>
            <a:spLocks noGrp="1"/>
          </p:cNvSpPr>
          <p:nvPr>
            <p:ph type="sldNum" sz="quarter" idx="10"/>
          </p:nvPr>
        </p:nvSpPr>
        <p:spPr/>
        <p:txBody>
          <a:bodyPr/>
          <a:lstStyle/>
          <a:p>
            <a:fld id="{9D9B813A-722E-4194-B2CB-A10BACD61A38}" type="slidenum">
              <a:rPr lang="en-US" smtClean="0"/>
              <a:t>35</a:t>
            </a:fld>
            <a:endParaRPr lang="en-US"/>
          </a:p>
        </p:txBody>
      </p:sp>
    </p:spTree>
    <p:extLst>
      <p:ext uri="{BB962C8B-B14F-4D97-AF65-F5344CB8AC3E}">
        <p14:creationId xmlns:p14="http://schemas.microsoft.com/office/powerpoint/2010/main" val="1578790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And now I’ve had my first pass through the CIC ILL data.  I totaled it all up and threw it onto a chart.</a:t>
            </a:r>
          </a:p>
          <a:p>
            <a:endParaRPr lang="en-US" sz="2000" dirty="0"/>
          </a:p>
          <a:p>
            <a:r>
              <a:rPr lang="en-US" sz="2000" dirty="0" smtClean="0"/>
              <a:t>And guess what?</a:t>
            </a:r>
          </a:p>
          <a:p>
            <a:endParaRPr lang="en-US" sz="2000" dirty="0"/>
          </a:p>
          <a:p>
            <a:r>
              <a:rPr lang="en-US" sz="2000" dirty="0" smtClean="0"/>
              <a:t>It’s nothing like the Borrow Direct data.  Total activity for the CIC is trending down.</a:t>
            </a:r>
            <a:endParaRPr lang="en-US" sz="2000" dirty="0"/>
          </a:p>
        </p:txBody>
      </p:sp>
      <p:sp>
        <p:nvSpPr>
          <p:cNvPr id="4" name="Slide Number Placeholder 3"/>
          <p:cNvSpPr>
            <a:spLocks noGrp="1"/>
          </p:cNvSpPr>
          <p:nvPr>
            <p:ph type="sldNum" sz="quarter" idx="10"/>
          </p:nvPr>
        </p:nvSpPr>
        <p:spPr/>
        <p:txBody>
          <a:bodyPr/>
          <a:lstStyle/>
          <a:p>
            <a:fld id="{9D9B813A-722E-4194-B2CB-A10BACD61A38}" type="slidenum">
              <a:rPr lang="en-US" smtClean="0"/>
              <a:t>36</a:t>
            </a:fld>
            <a:endParaRPr lang="en-US"/>
          </a:p>
        </p:txBody>
      </p:sp>
    </p:spTree>
    <p:extLst>
      <p:ext uri="{BB962C8B-B14F-4D97-AF65-F5344CB8AC3E}">
        <p14:creationId xmlns:p14="http://schemas.microsoft.com/office/powerpoint/2010/main" val="41225491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True, the </a:t>
            </a:r>
            <a:r>
              <a:rPr lang="en-US" sz="1800" dirty="0" err="1" smtClean="0"/>
              <a:t>consortial</a:t>
            </a:r>
            <a:r>
              <a:rPr lang="en-US" sz="1800" dirty="0" smtClean="0"/>
              <a:t> borrowing among the group is skyrocketing.  So, again, this resembles the experience of the Borrow Direct group.  </a:t>
            </a:r>
          </a:p>
          <a:p>
            <a:endParaRPr lang="en-US" sz="1800" dirty="0"/>
          </a:p>
          <a:p>
            <a:r>
              <a:rPr lang="en-US" sz="1800" dirty="0" smtClean="0"/>
              <a:t>But remember, this is a fresh service to the CIC, being heavily promoted by most of the partners.</a:t>
            </a:r>
            <a:endParaRPr lang="en-US" sz="1800" dirty="0"/>
          </a:p>
        </p:txBody>
      </p:sp>
      <p:sp>
        <p:nvSpPr>
          <p:cNvPr id="4" name="Slide Number Placeholder 3"/>
          <p:cNvSpPr>
            <a:spLocks noGrp="1"/>
          </p:cNvSpPr>
          <p:nvPr>
            <p:ph type="sldNum" sz="quarter" idx="10"/>
          </p:nvPr>
        </p:nvSpPr>
        <p:spPr/>
        <p:txBody>
          <a:bodyPr/>
          <a:lstStyle/>
          <a:p>
            <a:fld id="{9D9B813A-722E-4194-B2CB-A10BACD61A38}" type="slidenum">
              <a:rPr lang="en-US" smtClean="0"/>
              <a:t>37</a:t>
            </a:fld>
            <a:endParaRPr lang="en-US"/>
          </a:p>
        </p:txBody>
      </p:sp>
    </p:spTree>
    <p:extLst>
      <p:ext uri="{BB962C8B-B14F-4D97-AF65-F5344CB8AC3E}">
        <p14:creationId xmlns:p14="http://schemas.microsoft.com/office/powerpoint/2010/main" val="35935588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993" y="4478479"/>
            <a:ext cx="5615940" cy="3820569"/>
          </a:xfrm>
        </p:spPr>
        <p:txBody>
          <a:bodyPr/>
          <a:lstStyle/>
          <a:p>
            <a:r>
              <a:rPr lang="en-US" sz="1600" dirty="0" smtClean="0"/>
              <a:t>If you look at the </a:t>
            </a:r>
            <a:r>
              <a:rPr lang="en-US" sz="1600" dirty="0" err="1" smtClean="0"/>
              <a:t>consortial</a:t>
            </a:r>
            <a:r>
              <a:rPr lang="en-US" sz="1600" dirty="0" smtClean="0"/>
              <a:t> borrowing activity of the CIC libraries in schemes other than </a:t>
            </a:r>
            <a:r>
              <a:rPr lang="en-US" sz="1600" dirty="0" err="1" smtClean="0"/>
              <a:t>Uborrow</a:t>
            </a:r>
            <a:r>
              <a:rPr lang="en-US" sz="1600" dirty="0" smtClean="0"/>
              <a:t>, we see, at least in the lending, a distinct downward trend.</a:t>
            </a:r>
          </a:p>
          <a:p>
            <a:endParaRPr lang="en-US" sz="1600" dirty="0"/>
          </a:p>
          <a:p>
            <a:r>
              <a:rPr lang="en-US" sz="1600" dirty="0" smtClean="0"/>
              <a:t>Huh?  I thought </a:t>
            </a:r>
            <a:r>
              <a:rPr lang="en-US" sz="1600" dirty="0" err="1" smtClean="0"/>
              <a:t>consortial</a:t>
            </a:r>
            <a:r>
              <a:rPr lang="en-US" sz="1600" dirty="0" smtClean="0"/>
              <a:t> borrowing was the king of collection sharing models?  What’s going on here?</a:t>
            </a:r>
          </a:p>
          <a:p>
            <a:endParaRPr lang="en-US" sz="1600" dirty="0"/>
          </a:p>
          <a:p>
            <a:r>
              <a:rPr lang="en-US" sz="1600" dirty="0" smtClean="0"/>
              <a:t>I haven’t spoken to the CIC ILL folks yet – my first call with a CIC ILL unit is scheduled for next week.  But it seems that many of them are involved in state networks where the level of activity is dropping.</a:t>
            </a:r>
          </a:p>
          <a:p>
            <a:endParaRPr lang="en-US" sz="1600" dirty="0"/>
          </a:p>
          <a:p>
            <a:r>
              <a:rPr lang="en-US" sz="1600" dirty="0" smtClean="0"/>
              <a:t>This line of inquiry is worthy of some further attention.</a:t>
            </a:r>
          </a:p>
          <a:p>
            <a:endParaRPr lang="en-US" sz="1600" dirty="0"/>
          </a:p>
          <a:p>
            <a:r>
              <a:rPr lang="en-US" sz="1600" dirty="0" smtClean="0"/>
              <a:t>Two pinholes really are better than one.</a:t>
            </a:r>
            <a:endParaRPr lang="en-US" sz="1600" dirty="0"/>
          </a:p>
        </p:txBody>
      </p:sp>
      <p:sp>
        <p:nvSpPr>
          <p:cNvPr id="4" name="Slide Number Placeholder 3"/>
          <p:cNvSpPr>
            <a:spLocks noGrp="1"/>
          </p:cNvSpPr>
          <p:nvPr>
            <p:ph type="sldNum" sz="quarter" idx="10"/>
          </p:nvPr>
        </p:nvSpPr>
        <p:spPr/>
        <p:txBody>
          <a:bodyPr/>
          <a:lstStyle/>
          <a:p>
            <a:fld id="{9D9B813A-722E-4194-B2CB-A10BACD61A38}" type="slidenum">
              <a:rPr lang="en-US" smtClean="0"/>
              <a:t>38</a:t>
            </a:fld>
            <a:endParaRPr lang="en-US"/>
          </a:p>
        </p:txBody>
      </p:sp>
    </p:spTree>
    <p:extLst>
      <p:ext uri="{BB962C8B-B14F-4D97-AF65-F5344CB8AC3E}">
        <p14:creationId xmlns:p14="http://schemas.microsoft.com/office/powerpoint/2010/main" val="41414963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Another big difference between the two studies is that the CIC folks decided we would track the purchasing-on-demand traffic of their members, and the finding of requested items free online.</a:t>
            </a:r>
          </a:p>
          <a:p>
            <a:endParaRPr lang="en-US" sz="1800" dirty="0"/>
          </a:p>
          <a:p>
            <a:r>
              <a:rPr lang="en-US" sz="1800" dirty="0" smtClean="0"/>
              <a:t>This chart looks very much like someone reclining on a hammock but it actually shows quite a lot of purchase-on -demand activity, especially of articles.  It also shows a great increase in finding things free online starting in 2013.  And I love that for each year there are a few instances where lenders found things free online for borrowers and counted that as a “fill.”</a:t>
            </a:r>
            <a:endParaRPr lang="en-US" sz="1800" dirty="0"/>
          </a:p>
        </p:txBody>
      </p:sp>
      <p:sp>
        <p:nvSpPr>
          <p:cNvPr id="4" name="Slide Number Placeholder 3"/>
          <p:cNvSpPr>
            <a:spLocks noGrp="1"/>
          </p:cNvSpPr>
          <p:nvPr>
            <p:ph type="sldNum" sz="quarter" idx="10"/>
          </p:nvPr>
        </p:nvSpPr>
        <p:spPr/>
        <p:txBody>
          <a:bodyPr/>
          <a:lstStyle/>
          <a:p>
            <a:fld id="{9D9B813A-722E-4194-B2CB-A10BACD61A38}" type="slidenum">
              <a:rPr lang="en-US" smtClean="0"/>
              <a:t>39</a:t>
            </a:fld>
            <a:endParaRPr lang="en-US"/>
          </a:p>
        </p:txBody>
      </p:sp>
    </p:spTree>
    <p:extLst>
      <p:ext uri="{BB962C8B-B14F-4D97-AF65-F5344CB8AC3E}">
        <p14:creationId xmlns:p14="http://schemas.microsoft.com/office/powerpoint/2010/main" val="2937304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dirty="0"/>
              <a:t>I get paid to spend time thinking about that second set of questions. </a:t>
            </a:r>
            <a:endParaRPr lang="en-GB" sz="1600" dirty="0" smtClean="0"/>
          </a:p>
          <a:p>
            <a:endParaRPr lang="en-GB" sz="1600" dirty="0"/>
          </a:p>
          <a:p>
            <a:r>
              <a:rPr lang="en-GB" sz="1600" dirty="0" smtClean="0"/>
              <a:t>I </a:t>
            </a:r>
            <a:r>
              <a:rPr lang="en-GB" sz="1600" dirty="0"/>
              <a:t>work for OCLC, where we have a long-standing interest in supporting collection-sharing activity.  </a:t>
            </a:r>
            <a:endParaRPr lang="en-GB" sz="1600" dirty="0" smtClean="0"/>
          </a:p>
          <a:p>
            <a:endParaRPr lang="en-GB" sz="1600" dirty="0"/>
          </a:p>
          <a:p>
            <a:r>
              <a:rPr lang="en-GB" sz="1600" dirty="0" smtClean="0"/>
              <a:t>Naturally</a:t>
            </a:r>
            <a:r>
              <a:rPr lang="en-GB" sz="1600" dirty="0"/>
              <a:t>, it </a:t>
            </a:r>
            <a:r>
              <a:rPr lang="en-GB" sz="1600" dirty="0" err="1"/>
              <a:t>behooves</a:t>
            </a:r>
            <a:r>
              <a:rPr lang="en-GB" sz="1600" dirty="0"/>
              <a:t> us to try to understand some basic things about the universe in which we operate.</a:t>
            </a:r>
            <a:endParaRPr lang="en-US" sz="1600" dirty="0"/>
          </a:p>
        </p:txBody>
      </p:sp>
      <p:sp>
        <p:nvSpPr>
          <p:cNvPr id="4" name="Slide Number Placeholder 3"/>
          <p:cNvSpPr>
            <a:spLocks noGrp="1"/>
          </p:cNvSpPr>
          <p:nvPr>
            <p:ph type="sldNum" sz="quarter" idx="10"/>
          </p:nvPr>
        </p:nvSpPr>
        <p:spPr/>
        <p:txBody>
          <a:bodyPr/>
          <a:lstStyle/>
          <a:p>
            <a:fld id="{9D9B813A-722E-4194-B2CB-A10BACD61A38}" type="slidenum">
              <a:rPr lang="en-US" smtClean="0"/>
              <a:t>4</a:t>
            </a:fld>
            <a:endParaRPr lang="en-US"/>
          </a:p>
        </p:txBody>
      </p:sp>
    </p:spTree>
    <p:extLst>
      <p:ext uri="{BB962C8B-B14F-4D97-AF65-F5344CB8AC3E}">
        <p14:creationId xmlns:p14="http://schemas.microsoft.com/office/powerpoint/2010/main" val="25895810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40042" y="4478479"/>
            <a:ext cx="3862138" cy="4545205"/>
          </a:xfrm>
        </p:spPr>
        <p:txBody>
          <a:bodyPr/>
          <a:lstStyle/>
          <a:p>
            <a:r>
              <a:rPr lang="en-GB" sz="1400" dirty="0"/>
              <a:t>In the meantime, I’ve been hearing a different sort of question about the various models of resource sharing, particularly regarding </a:t>
            </a:r>
            <a:r>
              <a:rPr lang="en-GB" sz="1400" dirty="0" err="1"/>
              <a:t>consortial</a:t>
            </a:r>
            <a:r>
              <a:rPr lang="en-GB" sz="1400" dirty="0"/>
              <a:t> borrowing.  You remember this slide.  Sure, folks are still wondering if collection-sharing traffic is going up or going down, or if it is switching from one model to the next.  But increasingly people have been asking me what the various models and methods cost.</a:t>
            </a:r>
            <a:endParaRPr lang="en-US" sz="1400" dirty="0"/>
          </a:p>
          <a:p>
            <a:r>
              <a:rPr lang="en-GB" sz="1400" dirty="0"/>
              <a:t>  </a:t>
            </a:r>
            <a:endParaRPr lang="en-US" sz="1400" dirty="0"/>
          </a:p>
          <a:p>
            <a:r>
              <a:rPr lang="en-GB" sz="1400" dirty="0"/>
              <a:t>At this moment, I don’t know the answer to that question.  But I know how we can find out. </a:t>
            </a:r>
            <a:endParaRPr lang="en-US" sz="1400" dirty="0"/>
          </a:p>
          <a:p>
            <a:endParaRPr lang="en-US" dirty="0"/>
          </a:p>
        </p:txBody>
      </p:sp>
      <p:sp>
        <p:nvSpPr>
          <p:cNvPr id="4" name="Slide Number Placeholder 3"/>
          <p:cNvSpPr>
            <a:spLocks noGrp="1"/>
          </p:cNvSpPr>
          <p:nvPr>
            <p:ph type="sldNum" sz="quarter" idx="10"/>
          </p:nvPr>
        </p:nvSpPr>
        <p:spPr/>
        <p:txBody>
          <a:bodyPr/>
          <a:lstStyle/>
          <a:p>
            <a:fld id="{9D9B813A-722E-4194-B2CB-A10BACD61A38}" type="slidenum">
              <a:rPr lang="en-US" smtClean="0"/>
              <a:t>40</a:t>
            </a:fld>
            <a:endParaRPr lang="en-US"/>
          </a:p>
        </p:txBody>
      </p:sp>
    </p:spTree>
    <p:extLst>
      <p:ext uri="{BB962C8B-B14F-4D97-AF65-F5344CB8AC3E}">
        <p14:creationId xmlns:p14="http://schemas.microsoft.com/office/powerpoint/2010/main" val="17065569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dirty="0"/>
              <a:t>This project has been about five years in the making.  It started with the SHARES resource sharing consortium’s pricing committee debating whether or not it is crazy to value the provision of a book the same as the provision of an article.  It was Margarita Moreno of the National Library of Australia’s idea to take that question a step farther.  Why not design a tool that would answer many such questions, for many years to come?  </a:t>
            </a:r>
            <a:endParaRPr lang="en-US" sz="2000" dirty="0"/>
          </a:p>
          <a:p>
            <a:endParaRPr lang="en-US" dirty="0"/>
          </a:p>
        </p:txBody>
      </p:sp>
      <p:sp>
        <p:nvSpPr>
          <p:cNvPr id="4" name="Slide Number Placeholder 3"/>
          <p:cNvSpPr>
            <a:spLocks noGrp="1"/>
          </p:cNvSpPr>
          <p:nvPr>
            <p:ph type="sldNum" sz="quarter" idx="10"/>
          </p:nvPr>
        </p:nvSpPr>
        <p:spPr/>
        <p:txBody>
          <a:bodyPr/>
          <a:lstStyle/>
          <a:p>
            <a:fld id="{9D9B813A-722E-4194-B2CB-A10BACD61A38}" type="slidenum">
              <a:rPr lang="en-US" smtClean="0"/>
              <a:t>41</a:t>
            </a:fld>
            <a:endParaRPr lang="en-US"/>
          </a:p>
        </p:txBody>
      </p:sp>
    </p:spTree>
    <p:extLst>
      <p:ext uri="{BB962C8B-B14F-4D97-AF65-F5344CB8AC3E}">
        <p14:creationId xmlns:p14="http://schemas.microsoft.com/office/powerpoint/2010/main" val="38148844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A working group was formed, and after several years of thrashing around we are finally closing in on having a functioning tool.</a:t>
            </a:r>
          </a:p>
          <a:p>
            <a:endParaRPr lang="en-US" sz="1600" dirty="0"/>
          </a:p>
          <a:p>
            <a:endParaRPr lang="en-US" dirty="0"/>
          </a:p>
        </p:txBody>
      </p:sp>
      <p:sp>
        <p:nvSpPr>
          <p:cNvPr id="4" name="Slide Number Placeholder 3"/>
          <p:cNvSpPr>
            <a:spLocks noGrp="1"/>
          </p:cNvSpPr>
          <p:nvPr>
            <p:ph type="sldNum" idx="10"/>
          </p:nvPr>
        </p:nvSpPr>
        <p:spPr/>
        <p:txBody>
          <a:bodyPr/>
          <a:lstStyle/>
          <a:p>
            <a:pPr>
              <a:buSzPct val="25000"/>
            </a:pPr>
            <a:fld id="{00000000-1234-1234-1234-123412341234}" type="slidenum">
              <a:rPr lang="en-US">
                <a:solidFill>
                  <a:schemeClr val="dk1"/>
                </a:solidFill>
                <a:latin typeface="Calibri"/>
                <a:ea typeface="Calibri"/>
                <a:cs typeface="Calibri"/>
                <a:sym typeface="Calibri"/>
              </a:rPr>
              <a:pPr>
                <a:buSzPct val="25000"/>
              </a:pPr>
              <a:t>42</a:t>
            </a:fld>
            <a:endParaRPr lang="en-US">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3806350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We </a:t>
            </a:r>
            <a:r>
              <a:rPr lang="en-US" sz="1600" dirty="0"/>
              <a:t>felt the need for a tool what would address the most current models of sharing collections, which have evolved quite a bit in the past few years.  </a:t>
            </a:r>
            <a:endParaRPr lang="en-US" sz="1600" dirty="0" smtClean="0"/>
          </a:p>
          <a:p>
            <a:endParaRPr lang="en-US" sz="1600" dirty="0"/>
          </a:p>
          <a:p>
            <a:r>
              <a:rPr lang="en-US" sz="1600" dirty="0" smtClean="0"/>
              <a:t>We </a:t>
            </a:r>
            <a:r>
              <a:rPr lang="en-US" sz="1600" dirty="0"/>
              <a:t>felt that such a tool should be able to identify efficient practices that could then be shared with others.  </a:t>
            </a:r>
            <a:endParaRPr lang="en-US" sz="1600" dirty="0" smtClean="0"/>
          </a:p>
          <a:p>
            <a:endParaRPr lang="en-US" sz="1600" dirty="0"/>
          </a:p>
          <a:p>
            <a:r>
              <a:rPr lang="en-US" sz="1600" dirty="0" smtClean="0"/>
              <a:t>We </a:t>
            </a:r>
            <a:r>
              <a:rPr lang="en-US" sz="1600" dirty="0"/>
              <a:t>thought users would want to know not only their own unit costs but also how they’re doing when compared with others in their peer group.  </a:t>
            </a:r>
            <a:endParaRPr lang="en-US" sz="1600" dirty="0" smtClean="0"/>
          </a:p>
          <a:p>
            <a:endParaRPr lang="en-US" sz="1600" dirty="0"/>
          </a:p>
          <a:p>
            <a:r>
              <a:rPr lang="en-US" sz="1600" dirty="0" smtClean="0"/>
              <a:t>And </a:t>
            </a:r>
            <a:r>
              <a:rPr lang="en-US" sz="1600" dirty="0"/>
              <a:t>we wanted a tool that would give library administrators data that would help guide them in their decisions about how they will support collection sharing at their institutions.</a:t>
            </a:r>
          </a:p>
        </p:txBody>
      </p:sp>
      <p:sp>
        <p:nvSpPr>
          <p:cNvPr id="4" name="Slide Number Placeholder 3"/>
          <p:cNvSpPr>
            <a:spLocks noGrp="1"/>
          </p:cNvSpPr>
          <p:nvPr>
            <p:ph type="sldNum" sz="quarter" idx="10"/>
          </p:nvPr>
        </p:nvSpPr>
        <p:spPr/>
        <p:txBody>
          <a:bodyPr/>
          <a:lstStyle/>
          <a:p>
            <a:fld id="{9D9B813A-722E-4194-B2CB-A10BACD61A38}" type="slidenum">
              <a:rPr lang="en-US" smtClean="0"/>
              <a:t>43</a:t>
            </a:fld>
            <a:endParaRPr lang="en-US"/>
          </a:p>
        </p:txBody>
      </p:sp>
    </p:spTree>
    <p:extLst>
      <p:ext uri="{BB962C8B-B14F-4D97-AF65-F5344CB8AC3E}">
        <p14:creationId xmlns:p14="http://schemas.microsoft.com/office/powerpoint/2010/main" val="369374870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From surveys, from looking at past studies, and from our own experiences we know </a:t>
            </a:r>
            <a:r>
              <a:rPr lang="en-US" sz="1600" dirty="0" smtClean="0"/>
              <a:t>that ILL </a:t>
            </a:r>
            <a:r>
              <a:rPr lang="en-US" sz="1600" dirty="0"/>
              <a:t>practitioners and their administrators </a:t>
            </a:r>
            <a:r>
              <a:rPr lang="en-US" sz="1600" dirty="0" smtClean="0"/>
              <a:t>also </a:t>
            </a:r>
            <a:r>
              <a:rPr lang="en-US" sz="1600" dirty="0"/>
              <a:t>want a tool that can help them answer “the hypotheticals.”  </a:t>
            </a:r>
            <a:endParaRPr lang="en-US" sz="1600" dirty="0" smtClean="0"/>
          </a:p>
          <a:p>
            <a:endParaRPr lang="en-US" sz="1600" dirty="0"/>
          </a:p>
          <a:p>
            <a:r>
              <a:rPr lang="en-US" sz="1600" dirty="0" smtClean="0"/>
              <a:t>What </a:t>
            </a:r>
            <a:r>
              <a:rPr lang="en-US" sz="1600" dirty="0"/>
              <a:t>will the financial impact be of joining a certain type of consortium, or buying a high-end scanner, or implementing a new service?  </a:t>
            </a:r>
            <a:endParaRPr lang="en-US" sz="1600" dirty="0" smtClean="0"/>
          </a:p>
          <a:p>
            <a:endParaRPr lang="en-US" sz="1600" dirty="0"/>
          </a:p>
          <a:p>
            <a:r>
              <a:rPr lang="en-US" sz="1600" dirty="0" smtClean="0"/>
              <a:t>We </a:t>
            </a:r>
            <a:r>
              <a:rPr lang="en-US" sz="1600" dirty="0"/>
              <a:t>are working to make the calculator capable of answering such questions</a:t>
            </a:r>
            <a:r>
              <a:rPr lang="en-US" dirty="0"/>
              <a:t>.</a:t>
            </a:r>
          </a:p>
        </p:txBody>
      </p:sp>
      <p:sp>
        <p:nvSpPr>
          <p:cNvPr id="4" name="Slide Number Placeholder 3"/>
          <p:cNvSpPr>
            <a:spLocks noGrp="1"/>
          </p:cNvSpPr>
          <p:nvPr>
            <p:ph type="sldNum" sz="quarter" idx="10"/>
          </p:nvPr>
        </p:nvSpPr>
        <p:spPr/>
        <p:txBody>
          <a:bodyPr/>
          <a:lstStyle/>
          <a:p>
            <a:fld id="{9D9B813A-722E-4194-B2CB-A10BACD61A38}" type="slidenum">
              <a:rPr lang="en-US" smtClean="0"/>
              <a:t>44</a:t>
            </a:fld>
            <a:endParaRPr lang="en-US"/>
          </a:p>
        </p:txBody>
      </p:sp>
    </p:spTree>
    <p:extLst>
      <p:ext uri="{BB962C8B-B14F-4D97-AF65-F5344CB8AC3E}">
        <p14:creationId xmlns:p14="http://schemas.microsoft.com/office/powerpoint/2010/main" val="409625759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The tool will be freely available to anyone on the Web.  </a:t>
            </a:r>
            <a:endParaRPr lang="en-US" sz="1800" dirty="0" smtClean="0"/>
          </a:p>
          <a:p>
            <a:endParaRPr lang="en-US" sz="1800" dirty="0"/>
          </a:p>
          <a:p>
            <a:r>
              <a:rPr lang="en-US" sz="1800" dirty="0" smtClean="0"/>
              <a:t>Absolutely </a:t>
            </a:r>
            <a:r>
              <a:rPr lang="en-US" sz="1800" dirty="0"/>
              <a:t>anyone will be able to come and click on some buttons and find out how many libraries have contributed data and what the overall average costs are for borrowing and lending.  </a:t>
            </a:r>
            <a:endParaRPr lang="en-US" sz="1800" dirty="0" smtClean="0"/>
          </a:p>
          <a:p>
            <a:endParaRPr lang="en-US" sz="1800" dirty="0"/>
          </a:p>
          <a:p>
            <a:r>
              <a:rPr lang="en-US" sz="1800" dirty="0" smtClean="0"/>
              <a:t>But </a:t>
            </a:r>
            <a:r>
              <a:rPr lang="en-US" sz="1800" dirty="0"/>
              <a:t>if you want detailed reports, breaking down costs by category such as staff, systems, and equipment, and if you want to know your own costs and be able to compare them with your peer group, you’ll need to contribute your data to the calculator.</a:t>
            </a:r>
          </a:p>
          <a:p>
            <a:endParaRPr lang="en-US" dirty="0"/>
          </a:p>
        </p:txBody>
      </p:sp>
      <p:sp>
        <p:nvSpPr>
          <p:cNvPr id="4" name="Slide Number Placeholder 3"/>
          <p:cNvSpPr>
            <a:spLocks noGrp="1"/>
          </p:cNvSpPr>
          <p:nvPr>
            <p:ph type="sldNum" sz="quarter" idx="10"/>
          </p:nvPr>
        </p:nvSpPr>
        <p:spPr/>
        <p:txBody>
          <a:bodyPr/>
          <a:lstStyle/>
          <a:p>
            <a:fld id="{9D9B813A-722E-4194-B2CB-A10BACD61A38}" type="slidenum">
              <a:rPr lang="en-US" smtClean="0"/>
              <a:t>45</a:t>
            </a:fld>
            <a:endParaRPr lang="en-US"/>
          </a:p>
        </p:txBody>
      </p:sp>
      <p:pic>
        <p:nvPicPr>
          <p:cNvPr id="5" name="Picture 4"/>
          <p:cNvPicPr/>
          <p:nvPr/>
        </p:nvPicPr>
        <p:blipFill rotWithShape="1">
          <a:blip r:embed="rId3"/>
          <a:srcRect l="25897" t="24216" r="27564" b="25299"/>
          <a:stretch/>
        </p:blipFill>
        <p:spPr bwMode="auto">
          <a:xfrm>
            <a:off x="1475453" y="1336431"/>
            <a:ext cx="4022270" cy="262504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8983823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Shape 27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sz="1600" dirty="0"/>
              <a:t>The success of the tool will depend largely upon the willingness of library administrators to allow their data to be included.  We realize that all of the cost data, but especially the salary information, is quite sensitive.  Only you will be able to see the sensitive stuff.  Detailed salary information will not be sent to the calculator.  No report except your private reports will identify any data as yours.  The privacy of individuals and institutions has been uppermost in our minds all the time we’ve been working on this</a:t>
            </a:r>
            <a:r>
              <a:rPr lang="en-US" sz="1600" dirty="0" smtClean="0"/>
              <a:t>.</a:t>
            </a:r>
          </a:p>
          <a:p>
            <a:endParaRPr lang="en-US" sz="1600" dirty="0"/>
          </a:p>
          <a:p>
            <a:r>
              <a:rPr lang="en-US" sz="1600" dirty="0" smtClean="0"/>
              <a:t>So on this tab of the data worksheet you could gather and enter detailed salary information for each staff member.</a:t>
            </a:r>
            <a:endParaRPr lang="en-US" sz="1600" dirty="0"/>
          </a:p>
          <a:p>
            <a:pPr>
              <a:spcBef>
                <a:spcPts val="0"/>
              </a:spcBef>
              <a:buNone/>
            </a:pPr>
            <a:endParaRPr sz="1600" dirty="0"/>
          </a:p>
        </p:txBody>
      </p:sp>
      <p:sp>
        <p:nvSpPr>
          <p:cNvPr id="273" name="Shape 2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97367829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Shape 27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sz="1800" dirty="0" smtClean="0"/>
              <a:t>The spreadsheet does some calculations and comes up with total expenditures for each ILL task for each staff category.</a:t>
            </a:r>
            <a:endParaRPr sz="1800" dirty="0"/>
          </a:p>
        </p:txBody>
      </p:sp>
      <p:sp>
        <p:nvSpPr>
          <p:cNvPr id="273" name="Shape 2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86555240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Shape 27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sz="1600" dirty="0" smtClean="0"/>
              <a:t>It then places those totals on a different tab, where you will be asked to re-enter the numbers below the system-generated numbers.</a:t>
            </a:r>
          </a:p>
          <a:p>
            <a:pPr>
              <a:spcBef>
                <a:spcPts val="0"/>
              </a:spcBef>
              <a:buNone/>
            </a:pPr>
            <a:endParaRPr lang="en-US" sz="1600" dirty="0"/>
          </a:p>
          <a:p>
            <a:pPr>
              <a:spcBef>
                <a:spcPts val="0"/>
              </a:spcBef>
              <a:buNone/>
            </a:pPr>
            <a:r>
              <a:rPr lang="en-US" sz="1600" dirty="0" smtClean="0"/>
              <a:t>Before submitting your data intake tool, you will delete the tabs with the detailed staff information, after first saving a copy for yourself.</a:t>
            </a:r>
          </a:p>
          <a:p>
            <a:pPr>
              <a:spcBef>
                <a:spcPts val="0"/>
              </a:spcBef>
              <a:buNone/>
            </a:pPr>
            <a:endParaRPr lang="en-US" sz="1600" dirty="0"/>
          </a:p>
          <a:p>
            <a:pPr>
              <a:spcBef>
                <a:spcPts val="0"/>
              </a:spcBef>
              <a:buNone/>
            </a:pPr>
            <a:r>
              <a:rPr lang="en-US" sz="1600" dirty="0" smtClean="0"/>
              <a:t>Privacy protected.</a:t>
            </a:r>
            <a:endParaRPr sz="1600" dirty="0"/>
          </a:p>
        </p:txBody>
      </p:sp>
      <p:sp>
        <p:nvSpPr>
          <p:cNvPr id="273" name="Shape 2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88604505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400" dirty="0"/>
          </a:p>
          <a:p>
            <a:r>
              <a:rPr lang="en-GB" sz="1800" dirty="0" smtClean="0"/>
              <a:t>The registration and data gathering and submission functions are currently in beta test at 11 institutions.</a:t>
            </a:r>
            <a:endParaRPr lang="en-US" sz="1800" dirty="0"/>
          </a:p>
          <a:p>
            <a:endParaRPr lang="en-US" sz="1400" dirty="0"/>
          </a:p>
        </p:txBody>
      </p:sp>
      <p:sp>
        <p:nvSpPr>
          <p:cNvPr id="4" name="Slide Number Placeholder 3"/>
          <p:cNvSpPr>
            <a:spLocks noGrp="1"/>
          </p:cNvSpPr>
          <p:nvPr>
            <p:ph type="sldNum" sz="quarter" idx="10"/>
          </p:nvPr>
        </p:nvSpPr>
        <p:spPr/>
        <p:txBody>
          <a:bodyPr/>
          <a:lstStyle/>
          <a:p>
            <a:fld id="{9D9B813A-722E-4194-B2CB-A10BACD61A38}" type="slidenum">
              <a:rPr lang="en-US" smtClean="0"/>
              <a:t>49</a:t>
            </a:fld>
            <a:endParaRPr lang="en-US"/>
          </a:p>
        </p:txBody>
      </p:sp>
    </p:spTree>
    <p:extLst>
      <p:ext uri="{BB962C8B-B14F-4D97-AF65-F5344CB8AC3E}">
        <p14:creationId xmlns:p14="http://schemas.microsoft.com/office/powerpoint/2010/main" val="30383305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033463"/>
            <a:ext cx="4184650" cy="3140075"/>
          </a:xfrm>
        </p:spPr>
      </p:sp>
      <p:sp>
        <p:nvSpPr>
          <p:cNvPr id="3" name="Notes Placeholder 2"/>
          <p:cNvSpPr>
            <a:spLocks noGrp="1"/>
          </p:cNvSpPr>
          <p:nvPr>
            <p:ph type="body" idx="1"/>
          </p:nvPr>
        </p:nvSpPr>
        <p:spPr>
          <a:xfrm>
            <a:off x="509285" y="4514127"/>
            <a:ext cx="5926239" cy="4324350"/>
          </a:xfrm>
        </p:spPr>
        <p:txBody>
          <a:bodyPr/>
          <a:lstStyle/>
          <a:p>
            <a:r>
              <a:rPr lang="en-GB" dirty="0"/>
              <a:t>But we have ready access to only a tiny portion of the data that describes that universe.  Our own data, drawn from our own resource sharing infrastructure, indicates that interlibrary lending traffic is trending </a:t>
            </a:r>
            <a:r>
              <a:rPr lang="en-GB" dirty="0" smtClean="0"/>
              <a:t>steadily </a:t>
            </a:r>
            <a:r>
              <a:rPr lang="en-GB" dirty="0"/>
              <a:t>downward—from about 10.3 million items requested in 2009 to less than 8 million by 2015, a drop of twenty-five percent over six </a:t>
            </a:r>
            <a:r>
              <a:rPr lang="en-GB" dirty="0" smtClean="0"/>
              <a:t>years</a:t>
            </a:r>
          </a:p>
          <a:p>
            <a:endParaRPr lang="en-US" dirty="0"/>
          </a:p>
          <a:p>
            <a:r>
              <a:rPr lang="en-GB" dirty="0"/>
              <a:t>Is this happening everywhere, across all ILL systems worldwide?  We have no way of knowing.  While experience tells us that sharing collections generates a vast amount of statistical information, no one collects such data from all parts of the globe and puts it in one place where we can all get at it.  Even within the confines of a single continent – say, North America -- there is no central source of ILL data.  The Association of Research Libraries, which includes 125 academic, state, national and public libraries in the United States and Canada, collects data from its members each year, including the numbers of items borrowed and loaned via ILL.  But the numbers are expressed as a total for each institution, with one big number representing items loaned, and another number for items borrowed.  There is no indication of how the requests were sent, whether the items loaned were print or electronic, or what proportion of the materials were provided in returnable formats.  And there is certainly no indication of the “why” behind any changes that occur from year to year.  Another source of uncertainty is the fact that the numbers are self-reported, not gathered directly from an automated resource sharing system.  If one spends some time exploring the footnotes of ARL’s annual statistical reports, one finds things </a:t>
            </a:r>
            <a:r>
              <a:rPr lang="en-GB" dirty="0" smtClean="0"/>
              <a:t>from the reporting institutions such </a:t>
            </a:r>
            <a:r>
              <a:rPr lang="en-GB" dirty="0"/>
              <a:t>as “Sorry, we’ve been double-counting this one category of ILL requests for the past few years, but we promise not to do that any longer.”</a:t>
            </a:r>
            <a:endParaRPr lang="en-US" dirty="0"/>
          </a:p>
          <a:p>
            <a:r>
              <a:rPr lang="en-US" dirty="0" smtClean="0"/>
              <a:t>.</a:t>
            </a:r>
            <a:endParaRPr lang="en-US" dirty="0"/>
          </a:p>
        </p:txBody>
      </p:sp>
      <p:sp>
        <p:nvSpPr>
          <p:cNvPr id="4" name="Slide Number Placeholder 3"/>
          <p:cNvSpPr>
            <a:spLocks noGrp="1"/>
          </p:cNvSpPr>
          <p:nvPr>
            <p:ph type="sldNum" sz="quarter" idx="10"/>
          </p:nvPr>
        </p:nvSpPr>
        <p:spPr/>
        <p:txBody>
          <a:bodyPr/>
          <a:lstStyle/>
          <a:p>
            <a:fld id="{9D9B813A-722E-4194-B2CB-A10BACD61A38}" type="slidenum">
              <a:rPr lang="en-US" smtClean="0"/>
              <a:t>5</a:t>
            </a:fld>
            <a:endParaRPr lang="en-US"/>
          </a:p>
        </p:txBody>
      </p:sp>
    </p:spTree>
    <p:extLst>
      <p:ext uri="{BB962C8B-B14F-4D97-AF65-F5344CB8AC3E}">
        <p14:creationId xmlns:p14="http://schemas.microsoft.com/office/powerpoint/2010/main" val="347724303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These folks have been hard at work putting the Web interface and the master data worksheet through their respective paces.</a:t>
            </a:r>
            <a:endParaRPr lang="en-US" sz="2000" dirty="0"/>
          </a:p>
        </p:txBody>
      </p:sp>
      <p:sp>
        <p:nvSpPr>
          <p:cNvPr id="4" name="Slide Number Placeholder 3"/>
          <p:cNvSpPr>
            <a:spLocks noGrp="1"/>
          </p:cNvSpPr>
          <p:nvPr>
            <p:ph type="sldNum" sz="quarter" idx="10"/>
          </p:nvPr>
        </p:nvSpPr>
        <p:spPr/>
        <p:txBody>
          <a:bodyPr/>
          <a:lstStyle/>
          <a:p>
            <a:fld id="{9D9B813A-722E-4194-B2CB-A10BACD61A38}" type="slidenum">
              <a:rPr lang="en-US" smtClean="0"/>
              <a:t>50</a:t>
            </a:fld>
            <a:endParaRPr lang="en-US"/>
          </a:p>
        </p:txBody>
      </p:sp>
    </p:spTree>
    <p:extLst>
      <p:ext uri="{BB962C8B-B14F-4D97-AF65-F5344CB8AC3E}">
        <p14:creationId xmlns:p14="http://schemas.microsoft.com/office/powerpoint/2010/main" val="171292325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24092" y="4478479"/>
            <a:ext cx="6342926" cy="4359998"/>
          </a:xfrm>
        </p:spPr>
        <p:txBody>
          <a:bodyPr/>
          <a:lstStyle/>
          <a:p>
            <a:r>
              <a:rPr lang="en-US" dirty="0"/>
              <a:t>The beta testers have brought up literally hundreds of issues with the tool since October.  Some recent ones are:</a:t>
            </a:r>
          </a:p>
          <a:p>
            <a:r>
              <a:rPr lang="en-US" dirty="0"/>
              <a:t>Which staff costs to include.  Leaning toward anyone who touches the requests, comes out of library funds, and who spends a substantial amount of their time on collection-sharing tasks.  Defining substantial has proven to be tricky.  What we won’t be collecting is whether or not staff are degreed librarians.  Does not affect costs.  Full time managers, full-time staff, part-time, etc.  We saw no need to set apart librarians from paraprofessionals.</a:t>
            </a:r>
          </a:p>
          <a:p>
            <a:r>
              <a:rPr lang="en-US" dirty="0"/>
              <a:t>We want to include unfilled costs, because staff spend time on them.  But different places define unfilled differently.  Different automated systems also define it differently.  One approach is “The patron asked for it, did the patron get it.  Yes?  Or no?”  We’ll see how that works out.  That’s not quite resolved yet.</a:t>
            </a:r>
          </a:p>
          <a:p>
            <a:r>
              <a:rPr lang="en-US" dirty="0"/>
              <a:t>Should we count delivering our own stuff to our own patrons?  Not sure.  Does the answer depend upon whether ILL staff or </a:t>
            </a:r>
            <a:r>
              <a:rPr lang="en-US" dirty="0" err="1"/>
              <a:t>circ</a:t>
            </a:r>
            <a:r>
              <a:rPr lang="en-US" dirty="0"/>
              <a:t> staff do the work?  Or is it out of scope?  I think we’re probably going to count it, or at least make it an option.</a:t>
            </a:r>
          </a:p>
          <a:p>
            <a:r>
              <a:rPr lang="en-US" dirty="0"/>
              <a:t>Finally, and maybe the last major hurdle we face with the data intake, is what about costs deemed confidential, or costs you simply can’t get</a:t>
            </a:r>
            <a:r>
              <a:rPr lang="en-US" dirty="0" smtClean="0"/>
              <a:t>?</a:t>
            </a:r>
            <a:endParaRPr lang="en-US" dirty="0"/>
          </a:p>
          <a:p>
            <a:r>
              <a:rPr lang="en-US" dirty="0" smtClean="0"/>
              <a:t>As I said, because of the sensitivity of the data, we’ve </a:t>
            </a:r>
            <a:r>
              <a:rPr lang="en-US" dirty="0"/>
              <a:t>decided </a:t>
            </a:r>
            <a:r>
              <a:rPr lang="en-US" dirty="0" smtClean="0"/>
              <a:t>that we’re </a:t>
            </a:r>
            <a:r>
              <a:rPr lang="en-US" dirty="0"/>
              <a:t>only asking for total costs in each staffing category, applied by percentages across all the various collection-sharing tasks.  For other sensitive data points, like some service provider fees or contracts with certain shipping companies, we may have to do like with staff and only report the total in each of the various categories.  For unavailable costs, we hope to develop some formulas that give approximate costs based on several aspects.</a:t>
            </a:r>
          </a:p>
          <a:p>
            <a:endParaRPr lang="en-US" dirty="0"/>
          </a:p>
        </p:txBody>
      </p:sp>
      <p:sp>
        <p:nvSpPr>
          <p:cNvPr id="4" name="Slide Number Placeholder 3"/>
          <p:cNvSpPr>
            <a:spLocks noGrp="1"/>
          </p:cNvSpPr>
          <p:nvPr>
            <p:ph type="sldNum" sz="quarter" idx="10"/>
          </p:nvPr>
        </p:nvSpPr>
        <p:spPr/>
        <p:txBody>
          <a:bodyPr/>
          <a:lstStyle/>
          <a:p>
            <a:fld id="{9D9B813A-722E-4194-B2CB-A10BACD61A38}" type="slidenum">
              <a:rPr lang="en-US" smtClean="0"/>
              <a:t>51</a:t>
            </a:fld>
            <a:endParaRPr lang="en-US"/>
          </a:p>
        </p:txBody>
      </p:sp>
    </p:spTree>
    <p:extLst>
      <p:ext uri="{BB962C8B-B14F-4D97-AF65-F5344CB8AC3E}">
        <p14:creationId xmlns:p14="http://schemas.microsoft.com/office/powerpoint/2010/main" val="342057621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Building and testing the reporting functions will be the next phase.  Then we’ll open it up to some early adopters when we’ve implemented the improvements put forth by the betas.  And before </a:t>
            </a:r>
            <a:r>
              <a:rPr lang="en-US" sz="2400" dirty="0" smtClean="0"/>
              <a:t>the new </a:t>
            </a:r>
            <a:r>
              <a:rPr lang="en-US" sz="2400" dirty="0"/>
              <a:t>year is </a:t>
            </a:r>
            <a:r>
              <a:rPr lang="en-US" sz="2400" dirty="0" smtClean="0"/>
              <a:t>very old </a:t>
            </a:r>
            <a:r>
              <a:rPr lang="en-US" sz="2400" dirty="0"/>
              <a:t>we hope to be open for business for everyone.</a:t>
            </a:r>
          </a:p>
          <a:p>
            <a:endParaRPr lang="en-US" sz="2400" dirty="0"/>
          </a:p>
          <a:p>
            <a:r>
              <a:rPr lang="en-US" sz="2400" dirty="0"/>
              <a:t>Google OCLC ILL Calculator for more information and future updates.</a:t>
            </a:r>
          </a:p>
        </p:txBody>
      </p:sp>
      <p:sp>
        <p:nvSpPr>
          <p:cNvPr id="4" name="Slide Number Placeholder 3"/>
          <p:cNvSpPr>
            <a:spLocks noGrp="1"/>
          </p:cNvSpPr>
          <p:nvPr>
            <p:ph type="sldNum" sz="quarter" idx="10"/>
          </p:nvPr>
        </p:nvSpPr>
        <p:spPr/>
        <p:txBody>
          <a:bodyPr/>
          <a:lstStyle/>
          <a:p>
            <a:fld id="{9D9B813A-722E-4194-B2CB-A10BACD61A38}" type="slidenum">
              <a:rPr lang="en-US" smtClean="0"/>
              <a:t>52</a:t>
            </a:fld>
            <a:endParaRPr lang="en-US"/>
          </a:p>
        </p:txBody>
      </p:sp>
    </p:spTree>
    <p:extLst>
      <p:ext uri="{BB962C8B-B14F-4D97-AF65-F5344CB8AC3E}">
        <p14:creationId xmlns:p14="http://schemas.microsoft.com/office/powerpoint/2010/main" val="137392332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64695" y="4478479"/>
            <a:ext cx="6569242" cy="4497079"/>
          </a:xfrm>
        </p:spPr>
        <p:txBody>
          <a:bodyPr/>
          <a:lstStyle/>
          <a:p>
            <a:r>
              <a:rPr lang="en-GB" sz="1600" dirty="0"/>
              <a:t>It is frustrating to live in a world where so much library data exists and to be able to get my hands on only a tiny portion of it.  But this type of research is a little bit like that popular definition of politics that is often heard:  it is the art of the possible</a:t>
            </a:r>
            <a:r>
              <a:rPr lang="en-GB" sz="1600" dirty="0" smtClean="0"/>
              <a:t>.</a:t>
            </a:r>
          </a:p>
          <a:p>
            <a:endParaRPr lang="en-GB" sz="1600" dirty="0"/>
          </a:p>
          <a:p>
            <a:r>
              <a:rPr lang="en-GB" sz="1600" dirty="0"/>
              <a:t>The pinhole approach to studying the collection-sharing universe has not been perfect or comprehensive, but it has generated some interesting food for thought.  I am very grateful to the administrators and staff at the CIC and Borrow Direct institutions for so generously providing me with their data and taking the time to answer my questions and to think big thoughts with me.  </a:t>
            </a:r>
          </a:p>
          <a:p>
            <a:endParaRPr lang="en-GB" sz="1600" dirty="0"/>
          </a:p>
          <a:p>
            <a:r>
              <a:rPr lang="en-GB" sz="1600" dirty="0"/>
              <a:t>My hope is to continue to gain access to transactional resource sharing data from more groups of libraries.  Moving forward it would be interesting to concentrate on different types of libraries than those in the CIC and Borrow Direct – libraries in other countries, public libraries, libraries that </a:t>
            </a:r>
            <a:r>
              <a:rPr lang="en-GB" sz="1600" dirty="0" smtClean="0"/>
              <a:t>must get by on flat or declining budgets.  </a:t>
            </a:r>
            <a:r>
              <a:rPr lang="en-GB" sz="1600" dirty="0"/>
              <a:t>Attracting many types of libraries from all over the world to enter their data into the ILL Cost Calculator will also be an important focus for me in the coming months.</a:t>
            </a:r>
            <a:endParaRPr lang="en-US" sz="1600" dirty="0"/>
          </a:p>
          <a:p>
            <a:endParaRPr lang="en-US" sz="1600" dirty="0"/>
          </a:p>
          <a:p>
            <a:endParaRPr lang="en-US" sz="1600" dirty="0"/>
          </a:p>
          <a:p>
            <a:endParaRPr lang="en-US" dirty="0"/>
          </a:p>
        </p:txBody>
      </p:sp>
      <p:sp>
        <p:nvSpPr>
          <p:cNvPr id="4" name="Slide Number Placeholder 3"/>
          <p:cNvSpPr>
            <a:spLocks noGrp="1"/>
          </p:cNvSpPr>
          <p:nvPr>
            <p:ph type="sldNum" sz="quarter" idx="10"/>
          </p:nvPr>
        </p:nvSpPr>
        <p:spPr/>
        <p:txBody>
          <a:bodyPr/>
          <a:lstStyle/>
          <a:p>
            <a:fld id="{9D9B813A-722E-4194-B2CB-A10BACD61A38}" type="slidenum">
              <a:rPr lang="en-US" smtClean="0"/>
              <a:t>53</a:t>
            </a:fld>
            <a:endParaRPr lang="en-US"/>
          </a:p>
        </p:txBody>
      </p:sp>
    </p:spTree>
    <p:extLst>
      <p:ext uri="{BB962C8B-B14F-4D97-AF65-F5344CB8AC3E}">
        <p14:creationId xmlns:p14="http://schemas.microsoft.com/office/powerpoint/2010/main" val="111729468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9D9B813A-722E-4194-B2CB-A10BACD61A38}" type="slidenum">
              <a:rPr lang="en-US" smtClean="0"/>
              <a:t>54</a:t>
            </a:fld>
            <a:endParaRPr lang="en-US"/>
          </a:p>
        </p:txBody>
      </p:sp>
      <p:sp>
        <p:nvSpPr>
          <p:cNvPr id="5" name="Notes Placeholder 2"/>
          <p:cNvSpPr>
            <a:spLocks noGrp="1"/>
          </p:cNvSpPr>
          <p:nvPr>
            <p:ph type="body" idx="1"/>
          </p:nvPr>
        </p:nvSpPr>
        <p:spPr/>
        <p:txBody>
          <a:bodyPr/>
          <a:lstStyle/>
          <a:p>
            <a:r>
              <a:rPr lang="en-GB" sz="2000" dirty="0"/>
              <a:t>With each added piece of data that comes in through the pinhole, hopefully the image of </a:t>
            </a:r>
            <a:r>
              <a:rPr lang="en-GB" sz="2000" dirty="0" smtClean="0"/>
              <a:t>the </a:t>
            </a:r>
            <a:r>
              <a:rPr lang="en-GB" sz="2000" dirty="0"/>
              <a:t>collection-sharing universe that is being projected </a:t>
            </a:r>
            <a:r>
              <a:rPr lang="en-GB" sz="2000" dirty="0" smtClean="0"/>
              <a:t>will </a:t>
            </a:r>
            <a:r>
              <a:rPr lang="en-GB" sz="2000" dirty="0"/>
              <a:t>come into an ever sharper focus.  And if we’re lucky we can trace what is there quickly enough to capture a good likeness before that universe evolves into something not yet imagined.</a:t>
            </a:r>
            <a:endParaRPr lang="en-US" sz="2000" dirty="0"/>
          </a:p>
        </p:txBody>
      </p:sp>
    </p:spTree>
    <p:extLst>
      <p:ext uri="{BB962C8B-B14F-4D97-AF65-F5344CB8AC3E}">
        <p14:creationId xmlns:p14="http://schemas.microsoft.com/office/powerpoint/2010/main" val="120376776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42210" y="4391527"/>
            <a:ext cx="5534527" cy="4752474"/>
          </a:xfrm>
        </p:spPr>
        <p:txBody>
          <a:bodyPr/>
          <a:lstStyle/>
          <a:p>
            <a:endParaRPr lang="en-GB" sz="1400" dirty="0"/>
          </a:p>
          <a:p>
            <a:endParaRPr lang="en-US" dirty="0"/>
          </a:p>
        </p:txBody>
      </p:sp>
      <p:sp>
        <p:nvSpPr>
          <p:cNvPr id="4" name="Slide Number Placeholder 3"/>
          <p:cNvSpPr>
            <a:spLocks noGrp="1"/>
          </p:cNvSpPr>
          <p:nvPr>
            <p:ph type="sldNum" sz="quarter" idx="10"/>
          </p:nvPr>
        </p:nvSpPr>
        <p:spPr>
          <a:xfrm>
            <a:off x="3976739" y="8483600"/>
            <a:ext cx="3041968" cy="822327"/>
          </a:xfrm>
        </p:spPr>
        <p:txBody>
          <a:bodyPr/>
          <a:lstStyle/>
          <a:p>
            <a:fld id="{9D9B813A-722E-4194-B2CB-A10BACD61A38}" type="slidenum">
              <a:rPr lang="en-US" smtClean="0"/>
              <a:t>55</a:t>
            </a:fld>
            <a:endParaRPr lang="en-US" dirty="0"/>
          </a:p>
        </p:txBody>
      </p:sp>
      <p:sp>
        <p:nvSpPr>
          <p:cNvPr id="5" name="Notes Placeholder 2"/>
          <p:cNvSpPr txBox="1">
            <a:spLocks/>
          </p:cNvSpPr>
          <p:nvPr/>
        </p:nvSpPr>
        <p:spPr>
          <a:xfrm>
            <a:off x="701993" y="4478479"/>
            <a:ext cx="5615940" cy="4341430"/>
          </a:xfrm>
          <a:prstGeom prst="rect">
            <a:avLst/>
          </a:prstGeom>
        </p:spPr>
        <p:txBody>
          <a:bodyPr vert="horz" lIns="93287" tIns="46644" rIns="93287" bIns="46644"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sz="2000" dirty="0" smtClean="0"/>
              <a:t>My written paper ends there.  The conference organizers asked that we submit our finished papers a couple of months ago.  </a:t>
            </a:r>
          </a:p>
          <a:p>
            <a:endParaRPr lang="en-US" sz="2000" dirty="0"/>
          </a:p>
          <a:p>
            <a:r>
              <a:rPr lang="en-US" sz="2000" dirty="0" smtClean="0"/>
              <a:t>Since then I’ve been doing a lot of thinking about this difficulty in gaining access to data that could help us plot our way more confidently and efficiently toward our collection sharing  future.  </a:t>
            </a:r>
          </a:p>
          <a:p>
            <a:endParaRPr lang="en-US" sz="2000" dirty="0"/>
          </a:p>
          <a:p>
            <a:r>
              <a:rPr lang="en-US" sz="2000" dirty="0" smtClean="0"/>
              <a:t>And I’ve been thinking about the kinds of questions that seem most urgent for us to answer.</a:t>
            </a:r>
          </a:p>
          <a:p>
            <a:endParaRPr lang="en-US" sz="2000" dirty="0"/>
          </a:p>
          <a:p>
            <a:r>
              <a:rPr lang="en-US" sz="2000" dirty="0" smtClean="0"/>
              <a:t>I wanted to share a few thoughts with you.</a:t>
            </a:r>
            <a:endParaRPr lang="en-US" sz="2000" dirty="0"/>
          </a:p>
        </p:txBody>
      </p:sp>
    </p:spTree>
    <p:extLst>
      <p:ext uri="{BB962C8B-B14F-4D97-AF65-F5344CB8AC3E}">
        <p14:creationId xmlns:p14="http://schemas.microsoft.com/office/powerpoint/2010/main" val="300983584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42210" y="4391527"/>
            <a:ext cx="5534527" cy="4752474"/>
          </a:xfrm>
        </p:spPr>
        <p:txBody>
          <a:bodyPr/>
          <a:lstStyle/>
          <a:p>
            <a:endParaRPr lang="en-GB" sz="1400" dirty="0"/>
          </a:p>
          <a:p>
            <a:endParaRPr lang="en-US" dirty="0"/>
          </a:p>
        </p:txBody>
      </p:sp>
      <p:sp>
        <p:nvSpPr>
          <p:cNvPr id="4" name="Slide Number Placeholder 3"/>
          <p:cNvSpPr>
            <a:spLocks noGrp="1"/>
          </p:cNvSpPr>
          <p:nvPr>
            <p:ph type="sldNum" sz="quarter" idx="10"/>
          </p:nvPr>
        </p:nvSpPr>
        <p:spPr>
          <a:xfrm>
            <a:off x="3976739" y="8483600"/>
            <a:ext cx="3041968" cy="822327"/>
          </a:xfrm>
        </p:spPr>
        <p:txBody>
          <a:bodyPr/>
          <a:lstStyle/>
          <a:p>
            <a:fld id="{9D9B813A-722E-4194-B2CB-A10BACD61A38}" type="slidenum">
              <a:rPr lang="en-US" smtClean="0"/>
              <a:t>56</a:t>
            </a:fld>
            <a:endParaRPr lang="en-US" dirty="0"/>
          </a:p>
        </p:txBody>
      </p:sp>
      <p:sp>
        <p:nvSpPr>
          <p:cNvPr id="5" name="Notes Placeholder 2"/>
          <p:cNvSpPr txBox="1">
            <a:spLocks/>
          </p:cNvSpPr>
          <p:nvPr/>
        </p:nvSpPr>
        <p:spPr>
          <a:xfrm>
            <a:off x="370390" y="4478479"/>
            <a:ext cx="6146157" cy="4341430"/>
          </a:xfrm>
          <a:prstGeom prst="rect">
            <a:avLst/>
          </a:prstGeom>
        </p:spPr>
        <p:txBody>
          <a:bodyPr vert="horz" lIns="93287" tIns="46644" rIns="93287" bIns="46644"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sz="2000" dirty="0" smtClean="0"/>
              <a:t>We should make a serious effort to gather and share as much collection sharing data from around the world as we can.  Perhaps IFLA can play a part in this effort.  I would certainly be willing to spend time on it.</a:t>
            </a:r>
          </a:p>
          <a:p>
            <a:endParaRPr lang="en-US" sz="2000" dirty="0"/>
          </a:p>
          <a:p>
            <a:r>
              <a:rPr lang="en-US" sz="2000" dirty="0" smtClean="0"/>
              <a:t>If work in this area has already gone on, I wasn’t able to find it.  </a:t>
            </a:r>
          </a:p>
          <a:p>
            <a:endParaRPr lang="en-US" sz="2000" dirty="0"/>
          </a:p>
          <a:p>
            <a:r>
              <a:rPr lang="en-US" sz="2000" dirty="0" smtClean="0"/>
              <a:t>Of course, there are challenges.  One is finding the most likely sources of data in the various corners of the globe.  Another is that data can be thought of as an asset and a commodity, so the types of data that can be freely shared may be limited.  But I think we should make the effort.</a:t>
            </a:r>
            <a:endParaRPr lang="en-US" sz="2000" dirty="0"/>
          </a:p>
        </p:txBody>
      </p:sp>
    </p:spTree>
    <p:extLst>
      <p:ext uri="{BB962C8B-B14F-4D97-AF65-F5344CB8AC3E}">
        <p14:creationId xmlns:p14="http://schemas.microsoft.com/office/powerpoint/2010/main" val="245664798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42210" y="4391527"/>
            <a:ext cx="5534527" cy="4752474"/>
          </a:xfrm>
        </p:spPr>
        <p:txBody>
          <a:bodyPr/>
          <a:lstStyle/>
          <a:p>
            <a:r>
              <a:rPr lang="en-US" sz="1800" dirty="0" smtClean="0"/>
              <a:t>We could stand to learn a lot more about the users of our services – and the potential users who are currently going elsewhere for their information needs.  There has already been some interesting work in this area.  OCLC has published some studies about how people seek information, and </a:t>
            </a:r>
            <a:r>
              <a:rPr lang="en-US" sz="1800" dirty="0" err="1" smtClean="0"/>
              <a:t>Ithaka</a:t>
            </a:r>
            <a:r>
              <a:rPr lang="en-US" sz="1800" dirty="0" smtClean="0"/>
              <a:t> S&amp;R has published a fascinating study focusing on historians.</a:t>
            </a:r>
          </a:p>
          <a:p>
            <a:endParaRPr lang="en-US" sz="1800" dirty="0"/>
          </a:p>
          <a:p>
            <a:r>
              <a:rPr lang="en-US" sz="1800" dirty="0" smtClean="0"/>
              <a:t>Many of you are aware of Gabriel Gardner of Cal State Long Beach and his work studying the use of the pirate article site </a:t>
            </a:r>
            <a:r>
              <a:rPr lang="en-US" sz="1800" dirty="0" err="1" smtClean="0"/>
              <a:t>Sci</a:t>
            </a:r>
            <a:r>
              <a:rPr lang="en-US" sz="1800" dirty="0" smtClean="0"/>
              <a:t>-Hub.</a:t>
            </a:r>
          </a:p>
          <a:p>
            <a:endParaRPr lang="en-US" sz="1800" dirty="0"/>
          </a:p>
          <a:p>
            <a:r>
              <a:rPr lang="en-US" sz="1800" dirty="0" smtClean="0"/>
              <a:t>But a comprehensive study of ILL users and non-users would seem to be something for which our world is ready.  There are lots of people in this room who could help that happen.</a:t>
            </a:r>
            <a:endParaRPr lang="en-GB" sz="2000" dirty="0"/>
          </a:p>
        </p:txBody>
      </p:sp>
      <p:sp>
        <p:nvSpPr>
          <p:cNvPr id="4" name="Slide Number Placeholder 3"/>
          <p:cNvSpPr>
            <a:spLocks noGrp="1"/>
          </p:cNvSpPr>
          <p:nvPr>
            <p:ph type="sldNum" sz="quarter" idx="10"/>
          </p:nvPr>
        </p:nvSpPr>
        <p:spPr>
          <a:xfrm>
            <a:off x="3976739" y="8483600"/>
            <a:ext cx="3041968" cy="822327"/>
          </a:xfrm>
        </p:spPr>
        <p:txBody>
          <a:bodyPr/>
          <a:lstStyle/>
          <a:p>
            <a:fld id="{9D9B813A-722E-4194-B2CB-A10BACD61A38}" type="slidenum">
              <a:rPr lang="en-US" smtClean="0"/>
              <a:t>57</a:t>
            </a:fld>
            <a:endParaRPr lang="en-US" dirty="0"/>
          </a:p>
        </p:txBody>
      </p:sp>
    </p:spTree>
    <p:extLst>
      <p:ext uri="{BB962C8B-B14F-4D97-AF65-F5344CB8AC3E}">
        <p14:creationId xmlns:p14="http://schemas.microsoft.com/office/powerpoint/2010/main" val="83604344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42210" y="4391527"/>
            <a:ext cx="5534527" cy="4752474"/>
          </a:xfrm>
        </p:spPr>
        <p:txBody>
          <a:bodyPr/>
          <a:lstStyle/>
          <a:p>
            <a:endParaRPr lang="en-GB" sz="1400" dirty="0"/>
          </a:p>
          <a:p>
            <a:endParaRPr lang="en-US" dirty="0"/>
          </a:p>
        </p:txBody>
      </p:sp>
      <p:sp>
        <p:nvSpPr>
          <p:cNvPr id="4" name="Slide Number Placeholder 3"/>
          <p:cNvSpPr>
            <a:spLocks noGrp="1"/>
          </p:cNvSpPr>
          <p:nvPr>
            <p:ph type="sldNum" sz="quarter" idx="10"/>
          </p:nvPr>
        </p:nvSpPr>
        <p:spPr>
          <a:xfrm>
            <a:off x="3976739" y="8483600"/>
            <a:ext cx="3041968" cy="822327"/>
          </a:xfrm>
        </p:spPr>
        <p:txBody>
          <a:bodyPr/>
          <a:lstStyle/>
          <a:p>
            <a:fld id="{9D9B813A-722E-4194-B2CB-A10BACD61A38}" type="slidenum">
              <a:rPr lang="en-US" smtClean="0"/>
              <a:t>58</a:t>
            </a:fld>
            <a:endParaRPr lang="en-US" dirty="0"/>
          </a:p>
        </p:txBody>
      </p:sp>
      <p:sp>
        <p:nvSpPr>
          <p:cNvPr id="5" name="Notes Placeholder 2"/>
          <p:cNvSpPr txBox="1">
            <a:spLocks/>
          </p:cNvSpPr>
          <p:nvPr/>
        </p:nvSpPr>
        <p:spPr>
          <a:xfrm>
            <a:off x="994610" y="4543927"/>
            <a:ext cx="5534527" cy="4299131"/>
          </a:xfrm>
          <a:prstGeom prst="rect">
            <a:avLst/>
          </a:prstGeom>
        </p:spPr>
        <p:txBody>
          <a:bodyPr vert="horz" lIns="93287" tIns="46644" rIns="93287" bIns="46644"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sz="1800" dirty="0" smtClean="0"/>
              <a:t>Rather than just focusing on numbers and the flow of requests through various systems and among various partners, I think it will become increasingly important for us to know more about what is being shared.</a:t>
            </a:r>
            <a:endParaRPr lang="en-GB" sz="2000" dirty="0"/>
          </a:p>
        </p:txBody>
      </p:sp>
    </p:spTree>
    <p:extLst>
      <p:ext uri="{BB962C8B-B14F-4D97-AF65-F5344CB8AC3E}">
        <p14:creationId xmlns:p14="http://schemas.microsoft.com/office/powerpoint/2010/main" val="73636205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42210" y="4391527"/>
            <a:ext cx="5534527" cy="4752474"/>
          </a:xfrm>
        </p:spPr>
        <p:txBody>
          <a:bodyPr/>
          <a:lstStyle/>
          <a:p>
            <a:endParaRPr lang="en-GB" sz="1400" dirty="0"/>
          </a:p>
          <a:p>
            <a:endParaRPr lang="en-US" dirty="0"/>
          </a:p>
        </p:txBody>
      </p:sp>
      <p:sp>
        <p:nvSpPr>
          <p:cNvPr id="4" name="Slide Number Placeholder 3"/>
          <p:cNvSpPr>
            <a:spLocks noGrp="1"/>
          </p:cNvSpPr>
          <p:nvPr>
            <p:ph type="sldNum" sz="quarter" idx="10"/>
          </p:nvPr>
        </p:nvSpPr>
        <p:spPr>
          <a:xfrm>
            <a:off x="3976739" y="8483600"/>
            <a:ext cx="3041968" cy="822327"/>
          </a:xfrm>
        </p:spPr>
        <p:txBody>
          <a:bodyPr/>
          <a:lstStyle/>
          <a:p>
            <a:fld id="{9D9B813A-722E-4194-B2CB-A10BACD61A38}" type="slidenum">
              <a:rPr lang="en-US" smtClean="0"/>
              <a:t>59</a:t>
            </a:fld>
            <a:endParaRPr lang="en-US" dirty="0"/>
          </a:p>
        </p:txBody>
      </p:sp>
      <p:sp>
        <p:nvSpPr>
          <p:cNvPr id="5" name="Notes Placeholder 2"/>
          <p:cNvSpPr txBox="1">
            <a:spLocks/>
          </p:cNvSpPr>
          <p:nvPr/>
        </p:nvSpPr>
        <p:spPr>
          <a:xfrm>
            <a:off x="994610" y="4543927"/>
            <a:ext cx="5534527" cy="4299131"/>
          </a:xfrm>
          <a:prstGeom prst="rect">
            <a:avLst/>
          </a:prstGeom>
        </p:spPr>
        <p:txBody>
          <a:bodyPr vert="horz" lIns="93287" tIns="46644" rIns="93287" bIns="46644"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sz="1800" dirty="0" smtClean="0"/>
              <a:t>When was it published?  Is it scarce or widely held?  What subjects and languages are most popular or the hardest to get?</a:t>
            </a:r>
          </a:p>
          <a:p>
            <a:endParaRPr lang="en-US" sz="1800" dirty="0"/>
          </a:p>
          <a:p>
            <a:r>
              <a:rPr lang="en-US" sz="1800" dirty="0" smtClean="0"/>
              <a:t>Knowing such things will enable you to make better collection management decisions and let you know what institutions out there would make the best resource sharing partners for your library.</a:t>
            </a:r>
          </a:p>
          <a:p>
            <a:endParaRPr lang="en-US" sz="1800" dirty="0"/>
          </a:p>
          <a:p>
            <a:r>
              <a:rPr lang="en-US" sz="1800" dirty="0" smtClean="0"/>
              <a:t>Also, knowing what percentage of your borrows are long-tail items and what proportion of your staff time goes to tracking down such hard-to-find items can have staffing and workflow implications.</a:t>
            </a:r>
          </a:p>
          <a:p>
            <a:endParaRPr lang="en-US" sz="1800" dirty="0"/>
          </a:p>
          <a:p>
            <a:endParaRPr lang="en-GB" sz="2000" dirty="0"/>
          </a:p>
        </p:txBody>
      </p:sp>
    </p:spTree>
    <p:extLst>
      <p:ext uri="{BB962C8B-B14F-4D97-AF65-F5344CB8AC3E}">
        <p14:creationId xmlns:p14="http://schemas.microsoft.com/office/powerpoint/2010/main" val="2202360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993" y="4478479"/>
            <a:ext cx="5615940" cy="4545205"/>
          </a:xfrm>
        </p:spPr>
        <p:txBody>
          <a:bodyPr/>
          <a:lstStyle/>
          <a:p>
            <a:r>
              <a:rPr lang="en-GB" sz="1400" dirty="0"/>
              <a:t>We also have no idea how much it costs to share collections.  The figures quoted today when folks talk about the costs of resource sharing are culled from studies conducted here in North American and Australia more than a decade ago.  </a:t>
            </a:r>
          </a:p>
          <a:p>
            <a:endParaRPr lang="en-GB" sz="1400" dirty="0"/>
          </a:p>
          <a:p>
            <a:r>
              <a:rPr lang="en-GB" sz="1400" dirty="0"/>
              <a:t>The findings referenced most often are from a 1992 study conducted jointly by the previously-mentioned ARL, in association with the Research Libraries Group, which no longer exists; this study of 76 large North American academic libraries found that processing an average borrowing request </a:t>
            </a:r>
            <a:r>
              <a:rPr lang="en-GB" sz="1400" dirty="0">
                <a:solidFill>
                  <a:srgbClr val="FF0000"/>
                </a:solidFill>
              </a:rPr>
              <a:t>cost $18.62 USD</a:t>
            </a:r>
            <a:r>
              <a:rPr lang="en-GB" sz="1400" dirty="0"/>
              <a:t>, while processing the average lending request </a:t>
            </a:r>
            <a:r>
              <a:rPr lang="en-GB" sz="1400" dirty="0">
                <a:solidFill>
                  <a:srgbClr val="FF0000"/>
                </a:solidFill>
              </a:rPr>
              <a:t>cost $10.93 USD</a:t>
            </a:r>
            <a:r>
              <a:rPr lang="en-GB" sz="1400" dirty="0"/>
              <a:t>.  </a:t>
            </a:r>
          </a:p>
          <a:p>
            <a:endParaRPr lang="en-GB" sz="1400" dirty="0"/>
          </a:p>
          <a:p>
            <a:r>
              <a:rPr lang="en-GB" sz="1400" dirty="0"/>
              <a:t>Lending fees were not included as part of the costs – these numbers are strictly overhead.  The report itself does go into some detail about the difference costs between copies and loans, but these gross numbers are typically what still get quoted.</a:t>
            </a:r>
          </a:p>
          <a:p>
            <a:endParaRPr lang="en-US" sz="1400" dirty="0">
              <a:solidFill>
                <a:schemeClr val="dk1"/>
              </a:solidFill>
              <a:ea typeface="Calibri"/>
              <a:cs typeface="Calibri"/>
              <a:sym typeface="Calibri"/>
            </a:endParaRPr>
          </a:p>
          <a:p>
            <a:pPr>
              <a:buSzPct val="25000"/>
            </a:pPr>
            <a:r>
              <a:rPr lang="en-US" sz="1400" dirty="0">
                <a:solidFill>
                  <a:schemeClr val="dk1"/>
                </a:solidFill>
                <a:ea typeface="Calibri"/>
                <a:cs typeface="Calibri"/>
                <a:sym typeface="Calibri"/>
              </a:rPr>
              <a:t>In a world where comprehensive library data is difficult if not impossible to get, what’s a library administrator (or OCLC Research program officer) to do?</a:t>
            </a:r>
          </a:p>
          <a:p>
            <a:endParaRPr lang="en-US" dirty="0"/>
          </a:p>
        </p:txBody>
      </p:sp>
      <p:sp>
        <p:nvSpPr>
          <p:cNvPr id="4" name="Slide Number Placeholder 3"/>
          <p:cNvSpPr>
            <a:spLocks noGrp="1"/>
          </p:cNvSpPr>
          <p:nvPr>
            <p:ph type="sldNum" sz="quarter" idx="10"/>
          </p:nvPr>
        </p:nvSpPr>
        <p:spPr/>
        <p:txBody>
          <a:bodyPr/>
          <a:lstStyle/>
          <a:p>
            <a:fld id="{9D9B813A-722E-4194-B2CB-A10BACD61A38}" type="slidenum">
              <a:rPr lang="en-US" smtClean="0"/>
              <a:t>6</a:t>
            </a:fld>
            <a:endParaRPr lang="en-US"/>
          </a:p>
        </p:txBody>
      </p:sp>
    </p:spTree>
    <p:extLst>
      <p:ext uri="{BB962C8B-B14F-4D97-AF65-F5344CB8AC3E}">
        <p14:creationId xmlns:p14="http://schemas.microsoft.com/office/powerpoint/2010/main" val="177112290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42210" y="4391527"/>
            <a:ext cx="5534527" cy="4752474"/>
          </a:xfrm>
        </p:spPr>
        <p:txBody>
          <a:bodyPr/>
          <a:lstStyle/>
          <a:p>
            <a:endParaRPr lang="en-GB" sz="1400" dirty="0"/>
          </a:p>
          <a:p>
            <a:endParaRPr lang="en-US" dirty="0"/>
          </a:p>
        </p:txBody>
      </p:sp>
      <p:sp>
        <p:nvSpPr>
          <p:cNvPr id="4" name="Slide Number Placeholder 3"/>
          <p:cNvSpPr>
            <a:spLocks noGrp="1"/>
          </p:cNvSpPr>
          <p:nvPr>
            <p:ph type="sldNum" sz="quarter" idx="10"/>
          </p:nvPr>
        </p:nvSpPr>
        <p:spPr>
          <a:xfrm>
            <a:off x="3976739" y="8483600"/>
            <a:ext cx="3041968" cy="822327"/>
          </a:xfrm>
        </p:spPr>
        <p:txBody>
          <a:bodyPr/>
          <a:lstStyle/>
          <a:p>
            <a:fld id="{9D9B813A-722E-4194-B2CB-A10BACD61A38}" type="slidenum">
              <a:rPr lang="en-US" smtClean="0"/>
              <a:t>60</a:t>
            </a:fld>
            <a:endParaRPr lang="en-US" dirty="0"/>
          </a:p>
        </p:txBody>
      </p:sp>
      <p:sp>
        <p:nvSpPr>
          <p:cNvPr id="5" name="Notes Placeholder 2"/>
          <p:cNvSpPr txBox="1">
            <a:spLocks/>
          </p:cNvSpPr>
          <p:nvPr/>
        </p:nvSpPr>
        <p:spPr>
          <a:xfrm>
            <a:off x="497712" y="4514025"/>
            <a:ext cx="5879026" cy="4375331"/>
          </a:xfrm>
          <a:prstGeom prst="rect">
            <a:avLst/>
          </a:prstGeom>
        </p:spPr>
        <p:txBody>
          <a:bodyPr vert="horz" lIns="93287" tIns="46644" rIns="93287" bIns="46644"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GB" sz="1800" dirty="0" smtClean="0"/>
              <a:t>Many of you are entering into shared print agreements where you take responsibility for holding onto certain items for the benefit of the collective while at the same time you can consider managing down your duplicate copy of items being preserved and shared by others.</a:t>
            </a:r>
          </a:p>
          <a:p>
            <a:endParaRPr lang="en-GB" sz="1800" dirty="0"/>
          </a:p>
          <a:p>
            <a:r>
              <a:rPr lang="en-GB" sz="1800" dirty="0" smtClean="0"/>
              <a:t>Have we fully thought out the implications of this?  Will it become more difficult for those institutions not privy to shared print agreements to borrow from this reduced stock?  Will forming partnerships become even more important?</a:t>
            </a:r>
          </a:p>
          <a:p>
            <a:endParaRPr lang="en-GB" sz="1800" dirty="0"/>
          </a:p>
          <a:p>
            <a:r>
              <a:rPr lang="en-GB" sz="1800" dirty="0" smtClean="0"/>
              <a:t>Following the flow over time of requests and fill rates for requests outside existing partnerships would be a good way to monitor this potential outcome of managing down duplicate print collections.</a:t>
            </a:r>
            <a:endParaRPr lang="en-GB" sz="1800" dirty="0"/>
          </a:p>
        </p:txBody>
      </p:sp>
    </p:spTree>
    <p:extLst>
      <p:ext uri="{BB962C8B-B14F-4D97-AF65-F5344CB8AC3E}">
        <p14:creationId xmlns:p14="http://schemas.microsoft.com/office/powerpoint/2010/main" val="6095620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42210" y="4391527"/>
            <a:ext cx="5534527" cy="4752474"/>
          </a:xfrm>
        </p:spPr>
        <p:txBody>
          <a:bodyPr/>
          <a:lstStyle/>
          <a:p>
            <a:endParaRPr lang="en-GB" sz="1400" dirty="0"/>
          </a:p>
          <a:p>
            <a:r>
              <a:rPr lang="en-US" sz="1800" dirty="0" smtClean="0"/>
              <a:t>It’s one thing to identify and track important variables.  It’s another when you can come to understand the interrelationships among the variables so well that if you change one element you can predict what will happen to the others.</a:t>
            </a:r>
          </a:p>
          <a:p>
            <a:endParaRPr lang="en-US" sz="1800" dirty="0"/>
          </a:p>
          <a:p>
            <a:r>
              <a:rPr lang="en-US" sz="1800" dirty="0" smtClean="0"/>
              <a:t>This is what I aspire to with some of the follow-up work on the Borrow Direct and CIC data – seeing if various financial, demographic, or technical variables correlate to resource sharing activity, and if so whether any of those lend themselves to forecasting.</a:t>
            </a:r>
            <a:endParaRPr lang="en-US" sz="1800" dirty="0"/>
          </a:p>
        </p:txBody>
      </p:sp>
      <p:sp>
        <p:nvSpPr>
          <p:cNvPr id="4" name="Slide Number Placeholder 3"/>
          <p:cNvSpPr>
            <a:spLocks noGrp="1"/>
          </p:cNvSpPr>
          <p:nvPr>
            <p:ph type="sldNum" sz="quarter" idx="10"/>
          </p:nvPr>
        </p:nvSpPr>
        <p:spPr>
          <a:xfrm>
            <a:off x="3976739" y="8483600"/>
            <a:ext cx="3041968" cy="822327"/>
          </a:xfrm>
        </p:spPr>
        <p:txBody>
          <a:bodyPr/>
          <a:lstStyle/>
          <a:p>
            <a:fld id="{9D9B813A-722E-4194-B2CB-A10BACD61A38}" type="slidenum">
              <a:rPr lang="en-US" smtClean="0"/>
              <a:t>61</a:t>
            </a:fld>
            <a:endParaRPr lang="en-US" dirty="0"/>
          </a:p>
        </p:txBody>
      </p:sp>
    </p:spTree>
    <p:extLst>
      <p:ext uri="{BB962C8B-B14F-4D97-AF65-F5344CB8AC3E}">
        <p14:creationId xmlns:p14="http://schemas.microsoft.com/office/powerpoint/2010/main" val="8994075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8264" y="4391527"/>
            <a:ext cx="6099858" cy="4474681"/>
          </a:xfrm>
        </p:spPr>
        <p:txBody>
          <a:bodyPr/>
          <a:lstStyle/>
          <a:p>
            <a:endParaRPr lang="en-GB" sz="1400" dirty="0"/>
          </a:p>
          <a:p>
            <a:r>
              <a:rPr lang="en-US" sz="2000" dirty="0" smtClean="0"/>
              <a:t>And finally – perhaps the most important question of all for our directors and provosts – can the impact of what we do to benefit our parent organizations be measured?  Can this key metric be teased out of the data generated not only by the libraries but also by the scholars served by those libraries?</a:t>
            </a:r>
          </a:p>
          <a:p>
            <a:endParaRPr lang="en-US" sz="2000" dirty="0"/>
          </a:p>
          <a:p>
            <a:r>
              <a:rPr lang="en-US" sz="2000" dirty="0" smtClean="0"/>
              <a:t>I’ve been talking today about answering some fairly simple questions using library data.  Is sharing volume going up or going down?  What’s the cost of borrowing an item from another library?  Understanding our current environment is merely a first modest step toward addressing issues like these.</a:t>
            </a:r>
            <a:endParaRPr lang="en-US" sz="2000" dirty="0"/>
          </a:p>
        </p:txBody>
      </p:sp>
      <p:sp>
        <p:nvSpPr>
          <p:cNvPr id="4" name="Slide Number Placeholder 3"/>
          <p:cNvSpPr>
            <a:spLocks noGrp="1"/>
          </p:cNvSpPr>
          <p:nvPr>
            <p:ph type="sldNum" sz="quarter" idx="10"/>
          </p:nvPr>
        </p:nvSpPr>
        <p:spPr>
          <a:xfrm>
            <a:off x="3976739" y="8483600"/>
            <a:ext cx="3041968" cy="822327"/>
          </a:xfrm>
        </p:spPr>
        <p:txBody>
          <a:bodyPr/>
          <a:lstStyle/>
          <a:p>
            <a:fld id="{9D9B813A-722E-4194-B2CB-A10BACD61A38}" type="slidenum">
              <a:rPr lang="en-US" smtClean="0"/>
              <a:t>62</a:t>
            </a:fld>
            <a:endParaRPr lang="en-US" dirty="0"/>
          </a:p>
        </p:txBody>
      </p:sp>
    </p:spTree>
    <p:extLst>
      <p:ext uri="{BB962C8B-B14F-4D97-AF65-F5344CB8AC3E}">
        <p14:creationId xmlns:p14="http://schemas.microsoft.com/office/powerpoint/2010/main" val="242680706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5114" y="4478479"/>
            <a:ext cx="6157732" cy="4359998"/>
          </a:xfrm>
        </p:spPr>
        <p:txBody>
          <a:bodyPr/>
          <a:lstStyle/>
          <a:p>
            <a:r>
              <a:rPr lang="en-US" sz="1800" dirty="0" smtClean="0"/>
              <a:t>Most of you have access to much of the data you need to answer these questions about your own institutions.  I encourage you to gather it, query it, look for patterns.</a:t>
            </a:r>
          </a:p>
          <a:p>
            <a:endParaRPr lang="en-US" sz="1800" dirty="0"/>
          </a:p>
          <a:p>
            <a:r>
              <a:rPr lang="en-US" sz="1800" dirty="0" smtClean="0"/>
              <a:t>And then don’t keep what you’ve learned to yourself.  Share what ends up being projected through your pinhole, and share it widely.  </a:t>
            </a:r>
          </a:p>
          <a:p>
            <a:endParaRPr lang="en-US" sz="1800" dirty="0"/>
          </a:p>
          <a:p>
            <a:r>
              <a:rPr lang="en-US" sz="1800" dirty="0" smtClean="0"/>
              <a:t>All of my findings will be written up and shared freely on the OCLC Research Web site.  Let’s make this a conversation.  A global conversation.  Let’s share not only data but the questions we’re asking of our data, and what our data is telling us in return.  Do it yourself.  Work with your consortia or service providers.  And ask some big questions of your own.</a:t>
            </a:r>
          </a:p>
          <a:p>
            <a:endParaRPr lang="en-US" sz="1800" dirty="0"/>
          </a:p>
          <a:p>
            <a:endParaRPr lang="en-US" sz="1800" dirty="0"/>
          </a:p>
        </p:txBody>
      </p:sp>
      <p:sp>
        <p:nvSpPr>
          <p:cNvPr id="4" name="Slide Number Placeholder 3"/>
          <p:cNvSpPr>
            <a:spLocks noGrp="1"/>
          </p:cNvSpPr>
          <p:nvPr>
            <p:ph type="sldNum" sz="quarter" idx="10"/>
          </p:nvPr>
        </p:nvSpPr>
        <p:spPr/>
        <p:txBody>
          <a:bodyPr/>
          <a:lstStyle/>
          <a:p>
            <a:fld id="{9D9B813A-722E-4194-B2CB-A10BACD61A38}" type="slidenum">
              <a:rPr lang="en-US" smtClean="0"/>
              <a:t>63</a:t>
            </a:fld>
            <a:endParaRPr lang="en-US"/>
          </a:p>
        </p:txBody>
      </p:sp>
    </p:spTree>
    <p:extLst>
      <p:ext uri="{BB962C8B-B14F-4D97-AF65-F5344CB8AC3E}">
        <p14:creationId xmlns:p14="http://schemas.microsoft.com/office/powerpoint/2010/main" val="68362110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Thank you very much -- for your attention, your forbearance and your endurance.</a:t>
            </a:r>
          </a:p>
          <a:p>
            <a:endParaRPr lang="en-US" sz="2000" dirty="0"/>
          </a:p>
          <a:p>
            <a:endParaRPr lang="en-US" sz="2000" dirty="0"/>
          </a:p>
        </p:txBody>
      </p:sp>
      <p:sp>
        <p:nvSpPr>
          <p:cNvPr id="4" name="Slide Number Placeholder 3"/>
          <p:cNvSpPr>
            <a:spLocks noGrp="1"/>
          </p:cNvSpPr>
          <p:nvPr>
            <p:ph type="sldNum" sz="quarter" idx="10"/>
          </p:nvPr>
        </p:nvSpPr>
        <p:spPr/>
        <p:txBody>
          <a:bodyPr/>
          <a:lstStyle/>
          <a:p>
            <a:fld id="{9D9B813A-722E-4194-B2CB-A10BACD61A38}" type="slidenum">
              <a:rPr lang="en-US" smtClean="0"/>
              <a:t>64</a:t>
            </a:fld>
            <a:endParaRPr lang="en-US"/>
          </a:p>
        </p:txBody>
      </p:sp>
    </p:spTree>
    <p:extLst>
      <p:ext uri="{BB962C8B-B14F-4D97-AF65-F5344CB8AC3E}">
        <p14:creationId xmlns:p14="http://schemas.microsoft.com/office/powerpoint/2010/main" val="25129865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993" y="4478479"/>
            <a:ext cx="5615940" cy="3971040"/>
          </a:xfrm>
        </p:spPr>
        <p:txBody>
          <a:bodyPr/>
          <a:lstStyle/>
          <a:p>
            <a:r>
              <a:rPr lang="en-US" sz="1400" dirty="0"/>
              <a:t>Time for the old pinhole approach.  Right?  The old camera </a:t>
            </a:r>
            <a:r>
              <a:rPr lang="en-US" sz="1400" dirty="0" err="1"/>
              <a:t>obscura</a:t>
            </a:r>
            <a:r>
              <a:rPr lang="en-US" sz="1400" dirty="0"/>
              <a:t>.</a:t>
            </a:r>
          </a:p>
          <a:p>
            <a:endParaRPr lang="en-US" sz="1400" dirty="0"/>
          </a:p>
          <a:p>
            <a:r>
              <a:rPr lang="en-US" sz="1400" dirty="0"/>
              <a:t>You didn’t see that one coming, did you?  </a:t>
            </a:r>
            <a:r>
              <a:rPr lang="en-US" sz="1400" dirty="0" smtClean="0"/>
              <a:t>Nothing about the title of my presentation gave you a hint.</a:t>
            </a:r>
            <a:endParaRPr lang="en-US" sz="1400" dirty="0"/>
          </a:p>
          <a:p>
            <a:endParaRPr lang="en-US" sz="1400" dirty="0"/>
          </a:p>
          <a:p>
            <a:r>
              <a:rPr lang="en-US" sz="1400" dirty="0"/>
              <a:t>What an ingenious method for bringing a bit of the wild and unfathomable outside world indoors, taming it, civilizing it, making it more manageable by projecting it upside down onto a blank wall or canvas.</a:t>
            </a:r>
          </a:p>
          <a:p>
            <a:endParaRPr lang="en-US" sz="1400" dirty="0"/>
          </a:p>
          <a:p>
            <a:r>
              <a:rPr lang="en-US" sz="1400" dirty="0"/>
              <a:t>According to at least one art historian, many great Renaissance paintings were accomplished using this technique.  Why, then, shouldn’t this same idea be applied to processing and understanding wild and unfathomable collection sharing data?</a:t>
            </a:r>
          </a:p>
          <a:p>
            <a:endParaRPr lang="en-US" sz="1400" dirty="0"/>
          </a:p>
          <a:p>
            <a:r>
              <a:rPr lang="en-US" sz="1400" dirty="0"/>
              <a:t>If it’s good enough for Vermeer, , by gum, it’s good enough for OCLC Research</a:t>
            </a:r>
            <a:r>
              <a:rPr lang="en-US" sz="1400" dirty="0" smtClean="0"/>
              <a:t>.</a:t>
            </a:r>
          </a:p>
          <a:p>
            <a:endParaRPr lang="en-US" sz="1400" dirty="0"/>
          </a:p>
          <a:p>
            <a:r>
              <a:rPr lang="en-US" sz="1400" dirty="0" smtClean="0"/>
              <a:t>I know what you’re thinking.</a:t>
            </a:r>
            <a:endParaRPr lang="en-US" sz="1400" dirty="0"/>
          </a:p>
          <a:p>
            <a:endParaRPr lang="en-US" sz="1400" dirty="0"/>
          </a:p>
        </p:txBody>
      </p:sp>
      <p:sp>
        <p:nvSpPr>
          <p:cNvPr id="4" name="Slide Number Placeholder 3"/>
          <p:cNvSpPr>
            <a:spLocks noGrp="1"/>
          </p:cNvSpPr>
          <p:nvPr>
            <p:ph type="sldNum" sz="quarter" idx="10"/>
          </p:nvPr>
        </p:nvSpPr>
        <p:spPr/>
        <p:txBody>
          <a:bodyPr/>
          <a:lstStyle/>
          <a:p>
            <a:fld id="{9D9B813A-722E-4194-B2CB-A10BACD61A38}" type="slidenum">
              <a:rPr lang="en-US" smtClean="0"/>
              <a:t>7</a:t>
            </a:fld>
            <a:endParaRPr lang="en-US"/>
          </a:p>
        </p:txBody>
      </p:sp>
    </p:spTree>
    <p:extLst>
      <p:ext uri="{BB962C8B-B14F-4D97-AF65-F5344CB8AC3E}">
        <p14:creationId xmlns:p14="http://schemas.microsoft.com/office/powerpoint/2010/main" val="2440958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You </a:t>
            </a:r>
            <a:r>
              <a:rPr lang="en-US" sz="1800" dirty="0"/>
              <a:t>remembering when you were a kid, and there was a solar eclipse coming.  And some responsible adult in your life told you that you’d fry your eyes right in their sockets if you so much as thought about looking at the eclipse.</a:t>
            </a:r>
          </a:p>
        </p:txBody>
      </p:sp>
      <p:sp>
        <p:nvSpPr>
          <p:cNvPr id="4" name="Slide Number Placeholder 3"/>
          <p:cNvSpPr>
            <a:spLocks noGrp="1"/>
          </p:cNvSpPr>
          <p:nvPr>
            <p:ph type="sldNum" sz="quarter" idx="10"/>
          </p:nvPr>
        </p:nvSpPr>
        <p:spPr/>
        <p:txBody>
          <a:bodyPr/>
          <a:lstStyle/>
          <a:p>
            <a:fld id="{9D9B813A-722E-4194-B2CB-A10BACD61A38}" type="slidenum">
              <a:rPr lang="en-US" smtClean="0"/>
              <a:t>8</a:t>
            </a:fld>
            <a:endParaRPr lang="en-US"/>
          </a:p>
        </p:txBody>
      </p:sp>
    </p:spTree>
    <p:extLst>
      <p:ext uri="{BB962C8B-B14F-4D97-AF65-F5344CB8AC3E}">
        <p14:creationId xmlns:p14="http://schemas.microsoft.com/office/powerpoint/2010/main" val="1584756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And </a:t>
            </a:r>
            <a:r>
              <a:rPr lang="en-US" sz="1600" dirty="0"/>
              <a:t>instead you were instructed to punch a hole in a piece of cardboard and turn your back on the action and watch a shadow play of the eclipse on a sheet of paper.</a:t>
            </a:r>
          </a:p>
          <a:p>
            <a:endParaRPr lang="en-US" sz="1600" dirty="0"/>
          </a:p>
          <a:p>
            <a:r>
              <a:rPr lang="en-US" sz="1600" dirty="0"/>
              <a:t>And that always felt like a – well, like a let-down.  Didn’t it?  Standing there with a piece of cardboard with a pinhole in it made you feel like a dork.  </a:t>
            </a:r>
          </a:p>
        </p:txBody>
      </p:sp>
      <p:sp>
        <p:nvSpPr>
          <p:cNvPr id="4" name="Slide Number Placeholder 3"/>
          <p:cNvSpPr>
            <a:spLocks noGrp="1"/>
          </p:cNvSpPr>
          <p:nvPr>
            <p:ph type="sldNum" sz="quarter" idx="10"/>
          </p:nvPr>
        </p:nvSpPr>
        <p:spPr/>
        <p:txBody>
          <a:bodyPr/>
          <a:lstStyle/>
          <a:p>
            <a:fld id="{9D9B813A-722E-4194-B2CB-A10BACD61A38}" type="slidenum">
              <a:rPr lang="en-US" smtClean="0"/>
              <a:t>9</a:t>
            </a:fld>
            <a:endParaRPr lang="en-US"/>
          </a:p>
        </p:txBody>
      </p:sp>
    </p:spTree>
    <p:extLst>
      <p:ext uri="{BB962C8B-B14F-4D97-AF65-F5344CB8AC3E}">
        <p14:creationId xmlns:p14="http://schemas.microsoft.com/office/powerpoint/2010/main" val="15752823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Rectangle 10"/>
          <p:cNvSpPr/>
          <p:nvPr/>
        </p:nvSpPr>
        <p:spPr>
          <a:xfrm>
            <a:off x="0" y="2"/>
            <a:ext cx="3270249" cy="1385363"/>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l="19610" b="29158"/>
          <a:stretch/>
        </p:blipFill>
        <p:spPr>
          <a:xfrm>
            <a:off x="3184539" y="2"/>
            <a:ext cx="5980110" cy="1385363"/>
          </a:xfrm>
          <a:prstGeom prst="rect">
            <a:avLst/>
          </a:prstGeom>
        </p:spPr>
      </p:pic>
      <p:sp>
        <p:nvSpPr>
          <p:cNvPr id="22" name="Rectangle 21"/>
          <p:cNvSpPr/>
          <p:nvPr userDrawn="1"/>
        </p:nvSpPr>
        <p:spPr>
          <a:xfrm>
            <a:off x="0" y="6248400"/>
            <a:ext cx="22098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3" name="Rectangle 22"/>
          <p:cNvSpPr/>
          <p:nvPr userDrawn="1"/>
        </p:nvSpPr>
        <p:spPr>
          <a:xfrm>
            <a:off x="2209800" y="6248400"/>
            <a:ext cx="1060450"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4" name="Rectangle 23"/>
          <p:cNvSpPr/>
          <p:nvPr userDrawn="1"/>
        </p:nvSpPr>
        <p:spPr>
          <a:xfrm>
            <a:off x="3270250" y="6248400"/>
            <a:ext cx="5873750"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36" name="Text Placeholder 35"/>
          <p:cNvSpPr>
            <a:spLocks noGrp="1"/>
          </p:cNvSpPr>
          <p:nvPr>
            <p:ph type="body" sz="quarter" idx="12" hasCustomPrompt="1"/>
          </p:nvPr>
        </p:nvSpPr>
        <p:spPr>
          <a:xfrm>
            <a:off x="1" y="1962170"/>
            <a:ext cx="3582591" cy="569387"/>
          </a:xfrm>
          <a:prstGeom prst="rect">
            <a:avLst/>
          </a:prstGeom>
          <a:solidFill>
            <a:schemeClr val="accent2"/>
          </a:solidFill>
          <a:ln>
            <a:noFill/>
          </a:ln>
        </p:spPr>
        <p:txBody>
          <a:bodyPr vert="horz" wrap="none" lIns="457200" tIns="137160" rIns="274320" bIns="182880">
            <a:spAutoFit/>
          </a:bodyPr>
          <a:lstStyle>
            <a:lvl1pPr marL="0" marR="0" indent="0" algn="l" defTabSz="457200" rtl="0" eaLnBrk="1" fontAlgn="auto" latinLnBrk="0" hangingPunct="1">
              <a:lnSpc>
                <a:spcPct val="100000"/>
              </a:lnSpc>
              <a:spcBef>
                <a:spcPts val="0"/>
              </a:spcBef>
              <a:spcAft>
                <a:spcPts val="0"/>
              </a:spcAft>
              <a:buClrTx/>
              <a:buSzTx/>
              <a:buFontTx/>
              <a:buNone/>
              <a:tabLst/>
              <a:defRPr sz="1600" baseline="0">
                <a:ln>
                  <a:noFill/>
                </a:ln>
                <a:solidFill>
                  <a:schemeClr val="bg1"/>
                </a:solidFill>
                <a:effectLs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smtClean="0">
                <a:solidFill>
                  <a:schemeClr val="bg1"/>
                </a:solidFill>
                <a:cs typeface="Arial" charset="0"/>
              </a:rPr>
              <a:t>Event Location • June 25, 2015 </a:t>
            </a:r>
          </a:p>
        </p:txBody>
      </p:sp>
      <p:sp>
        <p:nvSpPr>
          <p:cNvPr id="16" name="Text Placeholder 18"/>
          <p:cNvSpPr>
            <a:spLocks noGrp="1"/>
          </p:cNvSpPr>
          <p:nvPr>
            <p:ph type="body" sz="quarter" idx="16" hasCustomPrompt="1"/>
          </p:nvPr>
        </p:nvSpPr>
        <p:spPr>
          <a:xfrm>
            <a:off x="779470" y="2483369"/>
            <a:ext cx="7754770" cy="1323439"/>
          </a:xfrm>
          <a:prstGeom prst="rect">
            <a:avLst/>
          </a:prstGeom>
          <a:ln w="101600" cmpd="sng">
            <a:solidFill>
              <a:schemeClr val="accent2"/>
            </a:solidFill>
            <a:miter lim="800000"/>
          </a:ln>
        </p:spPr>
        <p:txBody>
          <a:bodyPr vert="horz" wrap="square" lIns="548640" tIns="274320" rIns="457200" bIns="365760">
            <a:normAutofit/>
          </a:bodyPr>
          <a:lstStyle>
            <a:lvl1pPr marL="0" indent="0" algn="l">
              <a:spcBef>
                <a:spcPts val="0"/>
              </a:spcBef>
              <a:buNone/>
              <a:defRPr sz="4400" b="1" baseline="0">
                <a:ln w="0" cmpd="sng">
                  <a:noFill/>
                </a:ln>
                <a:solidFill>
                  <a:schemeClr val="accent2"/>
                </a:solidFill>
              </a:defRPr>
            </a:lvl1pPr>
          </a:lstStyle>
          <a:p>
            <a:pPr lvl="0"/>
            <a:r>
              <a:rPr lang="en-US" dirty="0" smtClean="0"/>
              <a:t>Place title here</a:t>
            </a:r>
            <a:endParaRPr lang="en-US" dirty="0"/>
          </a:p>
        </p:txBody>
      </p:sp>
      <p:pic>
        <p:nvPicPr>
          <p:cNvPr id="18" name="Picture 5"/>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207867" y="6457306"/>
            <a:ext cx="743238" cy="241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 Placeholder 2"/>
          <p:cNvSpPr>
            <a:spLocks noGrp="1"/>
          </p:cNvSpPr>
          <p:nvPr>
            <p:ph type="body" sz="quarter" idx="17" hasCustomPrompt="1"/>
          </p:nvPr>
        </p:nvSpPr>
        <p:spPr>
          <a:xfrm>
            <a:off x="728694" y="4014387"/>
            <a:ext cx="1860270" cy="400110"/>
          </a:xfrm>
          <a:prstGeom prst="rect">
            <a:avLst/>
          </a:prstGeom>
        </p:spPr>
        <p:txBody>
          <a:bodyPr vert="horz" wrap="none" lIns="0">
            <a:spAutoFit/>
          </a:bodyPr>
          <a:lstStyle>
            <a:lvl1pPr marL="0" indent="0">
              <a:buNone/>
              <a:defRPr sz="2000" b="1"/>
            </a:lvl1pPr>
            <a:lvl2pPr marL="457200" indent="0">
              <a:buNone/>
              <a:defRPr/>
            </a:lvl2pPr>
            <a:lvl5pPr marL="1828800" indent="0">
              <a:buNone/>
              <a:defRPr/>
            </a:lvl5pPr>
          </a:lstStyle>
          <a:p>
            <a:pPr lvl="0"/>
            <a:r>
              <a:rPr lang="en-US" dirty="0" smtClean="0"/>
              <a:t>Speaker Name</a:t>
            </a:r>
            <a:endParaRPr lang="en-US" dirty="0"/>
          </a:p>
        </p:txBody>
      </p:sp>
      <p:sp>
        <p:nvSpPr>
          <p:cNvPr id="17" name="Text Placeholder 2"/>
          <p:cNvSpPr>
            <a:spLocks noGrp="1"/>
          </p:cNvSpPr>
          <p:nvPr>
            <p:ph type="body" sz="quarter" idx="18" hasCustomPrompt="1"/>
          </p:nvPr>
        </p:nvSpPr>
        <p:spPr>
          <a:xfrm>
            <a:off x="728694" y="4415447"/>
            <a:ext cx="1364723" cy="307777"/>
          </a:xfrm>
          <a:prstGeom prst="rect">
            <a:avLst/>
          </a:prstGeom>
        </p:spPr>
        <p:txBody>
          <a:bodyPr vert="horz" wrap="none" lIns="0" tIns="0">
            <a:spAutoFit/>
          </a:bodyPr>
          <a:lstStyle>
            <a:lvl1pPr marL="0" indent="0">
              <a:buNone/>
              <a:defRPr sz="1700" b="0"/>
            </a:lvl1pPr>
            <a:lvl2pPr marL="457200" indent="0">
              <a:buNone/>
              <a:defRPr/>
            </a:lvl2pPr>
            <a:lvl5pPr marL="1828800" indent="0">
              <a:buNone/>
              <a:defRPr/>
            </a:lvl5pPr>
          </a:lstStyle>
          <a:p>
            <a:pPr lvl="0"/>
            <a:r>
              <a:rPr lang="en-US" dirty="0" smtClean="0"/>
              <a:t>Speaker Title</a:t>
            </a:r>
            <a:endParaRPr lang="en-US" dirty="0"/>
          </a:p>
        </p:txBody>
      </p:sp>
      <p:sp>
        <p:nvSpPr>
          <p:cNvPr id="20" name="Rectangle 19"/>
          <p:cNvSpPr/>
          <p:nvPr userDrawn="1"/>
        </p:nvSpPr>
        <p:spPr>
          <a:xfrm>
            <a:off x="3045849" y="2"/>
            <a:ext cx="536743" cy="1385363"/>
          </a:xfrm>
          <a:prstGeom prst="rect">
            <a:avLst/>
          </a:prstGeom>
          <a:solidFill>
            <a:srgbClr val="00AFD7">
              <a:alpha val="58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Tree>
    <p:extLst>
      <p:ext uri="{BB962C8B-B14F-4D97-AF65-F5344CB8AC3E}">
        <p14:creationId xmlns:p14="http://schemas.microsoft.com/office/powerpoint/2010/main" val="3016524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457200" y="1136709"/>
            <a:ext cx="8229600" cy="1261036"/>
          </a:xfrm>
          <a:prstGeom prst="rect">
            <a:avLst/>
          </a:prstGeom>
          <a:noFill/>
          <a:ln>
            <a:noFill/>
          </a:ln>
        </p:spPr>
        <p:txBody>
          <a:bodyPr lIns="91425" tIns="91425" rIns="91425" bIns="91425" anchor="ctr" anchorCtr="0"/>
          <a:lstStyle>
            <a:lvl1pPr algn="ctr" rtl="0">
              <a:spcBef>
                <a:spcPts val="0"/>
              </a:spcBef>
              <a:buClr>
                <a:schemeClr val="dk2"/>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2" name="Shape 22"/>
          <p:cNvSpPr txBox="1">
            <a:spLocks noGrp="1"/>
          </p:cNvSpPr>
          <p:nvPr>
            <p:ph type="body" idx="1"/>
          </p:nvPr>
        </p:nvSpPr>
        <p:spPr>
          <a:xfrm>
            <a:off x="457200" y="2646400"/>
            <a:ext cx="8229600" cy="3479761"/>
          </a:xfrm>
          <a:prstGeom prst="rect">
            <a:avLst/>
          </a:prstGeom>
          <a:noFill/>
          <a:ln>
            <a:noFill/>
          </a:ln>
        </p:spPr>
        <p:txBody>
          <a:bodyPr lIns="91425" tIns="91425" rIns="91425" bIns="91425" anchor="t" anchorCtr="0"/>
          <a:lstStyle>
            <a:lvl1pPr marL="342900" indent="-139700" algn="l" rtl="0">
              <a:spcBef>
                <a:spcPts val="640"/>
              </a:spcBef>
              <a:buClr>
                <a:schemeClr val="dk2"/>
              </a:buClr>
              <a:buFont typeface="Arial"/>
              <a:buChar char="•"/>
              <a:defRPr/>
            </a:lvl1pPr>
            <a:lvl2pPr marL="742950" indent="-107950" algn="l" rtl="0">
              <a:spcBef>
                <a:spcPts val="560"/>
              </a:spcBef>
              <a:buClr>
                <a:schemeClr val="dk2"/>
              </a:buClr>
              <a:buFont typeface="Arial"/>
              <a:buChar char="–"/>
              <a:defRPr/>
            </a:lvl2pPr>
            <a:lvl3pPr marL="1143000" indent="-76200" algn="l" rtl="0">
              <a:spcBef>
                <a:spcPts val="480"/>
              </a:spcBef>
              <a:buClr>
                <a:schemeClr val="dk2"/>
              </a:buClr>
              <a:buFont typeface="Arial"/>
              <a:buChar char="•"/>
              <a:defRPr/>
            </a:lvl3pPr>
            <a:lvl4pPr marL="1600200" indent="-101600" algn="l" rtl="0">
              <a:spcBef>
                <a:spcPts val="400"/>
              </a:spcBef>
              <a:buClr>
                <a:schemeClr val="dk2"/>
              </a:buClr>
              <a:buFont typeface="Arial"/>
              <a:buChar char="–"/>
              <a:defRPr/>
            </a:lvl4pPr>
            <a:lvl5pPr marL="2057400" indent="-101600" algn="l" rtl="0">
              <a:spcBef>
                <a:spcPts val="400"/>
              </a:spcBef>
              <a:buClr>
                <a:schemeClr val="dk2"/>
              </a:buClr>
              <a:buFont typeface="Arial"/>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sp>
        <p:nvSpPr>
          <p:cNvPr id="23" name="Shape 2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4" name="Shape 2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5" name="Shape 25"/>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883285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peaker Intr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82650" y="1990726"/>
            <a:ext cx="2016125" cy="2571750"/>
          </a:xfrm>
          <a:prstGeom prst="rect">
            <a:avLst/>
          </a:prstGeom>
        </p:spPr>
        <p:txBody>
          <a:bodyPr vert="horz" anchor="t" anchorCtr="0"/>
          <a:lstStyle>
            <a:lvl1pPr marL="0" indent="0" algn="ctr">
              <a:spcBef>
                <a:spcPts val="0"/>
              </a:spcBef>
              <a:buNone/>
              <a:defRPr sz="1400" baseline="0">
                <a:solidFill>
                  <a:schemeClr val="tx1"/>
                </a:solidFill>
                <a:latin typeface="+mn-lt"/>
              </a:defRPr>
            </a:lvl1pPr>
          </a:lstStyle>
          <a:p>
            <a:endParaRPr lang="en-US" dirty="0" smtClean="0"/>
          </a:p>
          <a:p>
            <a:endParaRPr lang="en-US" dirty="0" smtClean="0"/>
          </a:p>
          <a:p>
            <a:endParaRPr lang="en-US" dirty="0" smtClean="0"/>
          </a:p>
          <a:p>
            <a:r>
              <a:rPr lang="en-US" dirty="0" smtClean="0"/>
              <a:t>Place Speaker </a:t>
            </a:r>
            <a:br>
              <a:rPr lang="en-US" dirty="0" smtClean="0"/>
            </a:br>
            <a:r>
              <a:rPr lang="en-US" dirty="0" smtClean="0"/>
              <a:t>Photo Here</a:t>
            </a:r>
            <a:endParaRPr lang="en-US" dirty="0"/>
          </a:p>
        </p:txBody>
      </p:sp>
      <p:sp>
        <p:nvSpPr>
          <p:cNvPr id="5" name="Rectangle 4"/>
          <p:cNvSpPr/>
          <p:nvPr userDrawn="1"/>
        </p:nvSpPr>
        <p:spPr>
          <a:xfrm rot="5400000">
            <a:off x="-846139" y="2833690"/>
            <a:ext cx="2574927"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3" name="Text Placeholder 12"/>
          <p:cNvSpPr>
            <a:spLocks noGrp="1"/>
          </p:cNvSpPr>
          <p:nvPr>
            <p:ph type="body" sz="quarter" idx="12" hasCustomPrompt="1"/>
          </p:nvPr>
        </p:nvSpPr>
        <p:spPr>
          <a:xfrm>
            <a:off x="3416307" y="2638427"/>
            <a:ext cx="5727699" cy="852172"/>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dirty="0" smtClean="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7" name="Straight Connector 16"/>
          <p:cNvCxnSpPr/>
          <p:nvPr userDrawn="1"/>
        </p:nvCxnSpPr>
        <p:spPr>
          <a:xfrm>
            <a:off x="3416300" y="3986213"/>
            <a:ext cx="57277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3" hasCustomPrompt="1"/>
          </p:nvPr>
        </p:nvSpPr>
        <p:spPr>
          <a:xfrm>
            <a:off x="3416300" y="1987552"/>
            <a:ext cx="5727700" cy="650875"/>
          </a:xfrm>
          <a:prstGeom prst="rect">
            <a:avLst/>
          </a:prstGeom>
        </p:spPr>
        <p:txBody>
          <a:bodyPr vert="horz"/>
          <a:lstStyle>
            <a:lvl1pPr marL="0" indent="0">
              <a:buNone/>
              <a:defRPr sz="3600" b="1" baseline="0">
                <a:solidFill>
                  <a:srgbClr val="236192"/>
                </a:solidFill>
              </a:defRPr>
            </a:lvl1pPr>
          </a:lstStyle>
          <a:p>
            <a:pPr lvl="0"/>
            <a:r>
              <a:rPr lang="en-US" dirty="0" smtClean="0"/>
              <a:t>Speaker Name</a:t>
            </a:r>
            <a:endParaRPr lang="en-US" dirty="0"/>
          </a:p>
        </p:txBody>
      </p:sp>
      <p:sp>
        <p:nvSpPr>
          <p:cNvPr id="10" name="Text Placeholder 14"/>
          <p:cNvSpPr>
            <a:spLocks noGrp="1"/>
          </p:cNvSpPr>
          <p:nvPr>
            <p:ph type="body" sz="quarter" idx="15" hasCustomPrompt="1"/>
          </p:nvPr>
        </p:nvSpPr>
        <p:spPr>
          <a:xfrm>
            <a:off x="882650" y="1990724"/>
            <a:ext cx="161925" cy="2571752"/>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dirty="0" smtClean="0"/>
              <a:t>     </a:t>
            </a:r>
          </a:p>
          <a:p>
            <a:pPr lvl="0"/>
            <a:endParaRPr lang="en-US" dirty="0" smtClean="0"/>
          </a:p>
          <a:p>
            <a:pPr lvl="0"/>
            <a:r>
              <a:rPr lang="en-US" dirty="0" smtClean="0"/>
              <a:t> </a:t>
            </a:r>
          </a:p>
          <a:p>
            <a:pPr lvl="0"/>
            <a:r>
              <a:rPr lang="en-US" dirty="0" smtClean="0"/>
              <a:t> </a:t>
            </a:r>
          </a:p>
          <a:p>
            <a:pPr lvl="0"/>
            <a:r>
              <a:rPr lang="en-US" dirty="0" smtClean="0"/>
              <a:t> </a:t>
            </a:r>
          </a:p>
          <a:p>
            <a:pPr lvl="0"/>
            <a:endParaRPr lang="en-US" dirty="0"/>
          </a:p>
        </p:txBody>
      </p:sp>
    </p:spTree>
    <p:extLst>
      <p:ext uri="{BB962C8B-B14F-4D97-AF65-F5344CB8AC3E}">
        <p14:creationId xmlns:p14="http://schemas.microsoft.com/office/powerpoint/2010/main" val="3237085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ew Section">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00AFD7"/>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Text Placeholder 8"/>
          <p:cNvSpPr>
            <a:spLocks noGrp="1"/>
          </p:cNvSpPr>
          <p:nvPr>
            <p:ph type="body" sz="quarter" idx="10" hasCustomPrompt="1"/>
          </p:nvPr>
        </p:nvSpPr>
        <p:spPr>
          <a:xfrm>
            <a:off x="315259" y="1108081"/>
            <a:ext cx="8174038" cy="692497"/>
          </a:xfrm>
          <a:prstGeom prst="rect">
            <a:avLst/>
          </a:prstGeom>
          <a:ln w="28575" cmpd="sng">
            <a:solidFill>
              <a:srgbClr val="FFFFFF"/>
            </a:solidFill>
          </a:ln>
        </p:spPr>
        <p:txBody>
          <a:bodyPr vert="horz" lIns="274320" tIns="45720" rIns="274320" bIns="91440">
            <a:sp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600" b="1" i="0" cap="all" baseline="0">
                <a:solidFill>
                  <a:schemeClr val="bg1"/>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600" b="1" dirty="0" smtClean="0">
                <a:solidFill>
                  <a:schemeClr val="bg1"/>
                </a:solidFill>
                <a:cs typeface="Arial" charset="0"/>
              </a:rPr>
              <a:t>NEW SECTION TITLE</a:t>
            </a:r>
          </a:p>
        </p:txBody>
      </p:sp>
      <p:pic>
        <p:nvPicPr>
          <p:cNvPr id="10"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07867" y="6457306"/>
            <a:ext cx="743238" cy="241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Text Placeholder 3"/>
          <p:cNvSpPr>
            <a:spLocks noGrp="1"/>
          </p:cNvSpPr>
          <p:nvPr>
            <p:ph type="body" sz="quarter" idx="11" hasCustomPrompt="1"/>
          </p:nvPr>
        </p:nvSpPr>
        <p:spPr>
          <a:xfrm>
            <a:off x="176213" y="850900"/>
            <a:ext cx="265112" cy="6007100"/>
          </a:xfrm>
          <a:prstGeom prst="rect">
            <a:avLst/>
          </a:prstGeom>
          <a:solidFill>
            <a:srgbClr val="00AFD7"/>
          </a:solidFill>
        </p:spPr>
        <p:txBody>
          <a:bodyPr vert="horz"/>
          <a:lstStyle>
            <a:lvl1pPr marL="0" indent="0">
              <a:buNone/>
              <a:defRPr baseline="0"/>
            </a:lvl1pPr>
          </a:lstStyle>
          <a:p>
            <a:pPr lvl="0"/>
            <a:r>
              <a:rPr lang="en-US" dirty="0" smtClean="0"/>
              <a:t>     </a:t>
            </a:r>
            <a:endParaRPr lang="en-US" dirty="0"/>
          </a:p>
        </p:txBody>
      </p:sp>
      <p:sp>
        <p:nvSpPr>
          <p:cNvPr id="12" name="Text Placeholder 3"/>
          <p:cNvSpPr>
            <a:spLocks noGrp="1"/>
          </p:cNvSpPr>
          <p:nvPr>
            <p:ph type="body" sz="quarter" idx="12" hasCustomPrompt="1"/>
          </p:nvPr>
        </p:nvSpPr>
        <p:spPr>
          <a:xfrm>
            <a:off x="8411956" y="850900"/>
            <a:ext cx="265112" cy="5432839"/>
          </a:xfrm>
          <a:prstGeom prst="rect">
            <a:avLst/>
          </a:prstGeom>
          <a:solidFill>
            <a:srgbClr val="00AFD7"/>
          </a:solidFill>
        </p:spPr>
        <p:txBody>
          <a:bodyPr vert="horz"/>
          <a:lstStyle>
            <a:lvl1pPr marL="0" indent="0">
              <a:buNone/>
              <a:defRPr baseline="0"/>
            </a:lvl1pPr>
          </a:lstStyle>
          <a:p>
            <a:pPr lvl="0"/>
            <a:r>
              <a:rPr lang="en-US" dirty="0" smtClean="0"/>
              <a:t>     </a:t>
            </a:r>
            <a:endParaRPr lang="en-US" dirty="0"/>
          </a:p>
        </p:txBody>
      </p:sp>
    </p:spTree>
    <p:extLst>
      <p:ext uri="{BB962C8B-B14F-4D97-AF65-F5344CB8AC3E}">
        <p14:creationId xmlns:p14="http://schemas.microsoft.com/office/powerpoint/2010/main" val="1323974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Bullet">
    <p:spTree>
      <p:nvGrpSpPr>
        <p:cNvPr id="1" name=""/>
        <p:cNvGrpSpPr/>
        <p:nvPr/>
      </p:nvGrpSpPr>
      <p:grpSpPr>
        <a:xfrm>
          <a:off x="0" y="0"/>
          <a:ext cx="0" cy="0"/>
          <a:chOff x="0" y="0"/>
          <a:chExt cx="0" cy="0"/>
        </a:xfrm>
      </p:grpSpPr>
      <p:sp>
        <p:nvSpPr>
          <p:cNvPr id="18" name="Rectangle 17"/>
          <p:cNvSpPr/>
          <p:nvPr userDrawn="1"/>
        </p:nvSpPr>
        <p:spPr>
          <a:xfrm>
            <a:off x="0" y="6248400"/>
            <a:ext cx="22098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9" name="Rectangle 18"/>
          <p:cNvSpPr/>
          <p:nvPr userDrawn="1"/>
        </p:nvSpPr>
        <p:spPr>
          <a:xfrm>
            <a:off x="2209800" y="6248400"/>
            <a:ext cx="1060450"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0" name="Rectangle 19"/>
          <p:cNvSpPr/>
          <p:nvPr userDrawn="1"/>
        </p:nvSpPr>
        <p:spPr>
          <a:xfrm>
            <a:off x="3270250" y="6248400"/>
            <a:ext cx="5873750"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pic>
        <p:nvPicPr>
          <p:cNvPr id="9"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07867" y="6457306"/>
            <a:ext cx="743238" cy="241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Text Placeholder 3"/>
          <p:cNvSpPr>
            <a:spLocks noGrp="1"/>
          </p:cNvSpPr>
          <p:nvPr>
            <p:ph type="body" sz="quarter" idx="12" hasCustomPrompt="1"/>
          </p:nvPr>
        </p:nvSpPr>
        <p:spPr>
          <a:xfrm>
            <a:off x="477838" y="1135919"/>
            <a:ext cx="8181975" cy="4475171"/>
          </a:xfrm>
          <a:prstGeom prst="rect">
            <a:avLst/>
          </a:prstGeom>
        </p:spPr>
        <p:txBody>
          <a:bodyPr vert="horz"/>
          <a:lstStyle>
            <a:lvl1pPr marL="342900" indent="-342900">
              <a:buFont typeface="Arial"/>
              <a:buChar char="•"/>
              <a:defRPr sz="2400" baseline="0"/>
            </a:lvl1pPr>
          </a:lstStyle>
          <a:p>
            <a:pPr lvl="0"/>
            <a:r>
              <a:rPr lang="en-US" dirty="0" smtClean="0"/>
              <a:t>Click to add copy</a:t>
            </a:r>
            <a:endParaRPr lang="en-US" dirty="0"/>
          </a:p>
        </p:txBody>
      </p:sp>
      <p:sp>
        <p:nvSpPr>
          <p:cNvPr id="6" name="Text Placeholder 5"/>
          <p:cNvSpPr>
            <a:spLocks noGrp="1"/>
          </p:cNvSpPr>
          <p:nvPr>
            <p:ph type="body" sz="quarter" idx="13" hasCustomPrompt="1"/>
          </p:nvPr>
        </p:nvSpPr>
        <p:spPr>
          <a:xfrm>
            <a:off x="477838" y="220663"/>
            <a:ext cx="8181975" cy="915256"/>
          </a:xfrm>
          <a:prstGeom prst="rect">
            <a:avLst/>
          </a:prstGeom>
        </p:spPr>
        <p:txBody>
          <a:bodyPr vert="horz"/>
          <a:lstStyle>
            <a:lvl1pPr marL="0" indent="0">
              <a:buNone/>
              <a:defRPr sz="3600" b="1" baseline="0">
                <a:solidFill>
                  <a:schemeClr val="tx2"/>
                </a:solidFill>
              </a:defRPr>
            </a:lvl1pPr>
          </a:lstStyle>
          <a:p>
            <a:pPr lvl="0"/>
            <a:r>
              <a:rPr lang="en-US" dirty="0" smtClean="0"/>
              <a:t>Title of slide</a:t>
            </a:r>
            <a:endParaRPr lang="en-US" dirty="0"/>
          </a:p>
        </p:txBody>
      </p:sp>
    </p:spTree>
    <p:extLst>
      <p:ext uri="{BB962C8B-B14F-4D97-AF65-F5344CB8AC3E}">
        <p14:creationId xmlns:p14="http://schemas.microsoft.com/office/powerpoint/2010/main" val="1672074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 Bar">
    <p:spTree>
      <p:nvGrpSpPr>
        <p:cNvPr id="1" name=""/>
        <p:cNvGrpSpPr/>
        <p:nvPr/>
      </p:nvGrpSpPr>
      <p:grpSpPr>
        <a:xfrm>
          <a:off x="0" y="0"/>
          <a:ext cx="0" cy="0"/>
          <a:chOff x="0" y="0"/>
          <a:chExt cx="0" cy="0"/>
        </a:xfrm>
      </p:grpSpPr>
      <p:sp>
        <p:nvSpPr>
          <p:cNvPr id="18" name="Rectangle 17"/>
          <p:cNvSpPr/>
          <p:nvPr userDrawn="1"/>
        </p:nvSpPr>
        <p:spPr>
          <a:xfrm>
            <a:off x="0" y="6248400"/>
            <a:ext cx="22098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9" name="Rectangle 18"/>
          <p:cNvSpPr/>
          <p:nvPr userDrawn="1"/>
        </p:nvSpPr>
        <p:spPr>
          <a:xfrm>
            <a:off x="2209800" y="6248400"/>
            <a:ext cx="1060450"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0" name="Rectangle 19"/>
          <p:cNvSpPr/>
          <p:nvPr userDrawn="1"/>
        </p:nvSpPr>
        <p:spPr>
          <a:xfrm>
            <a:off x="3270250" y="6248400"/>
            <a:ext cx="5873750"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pic>
        <p:nvPicPr>
          <p:cNvPr id="7"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07867" y="6457306"/>
            <a:ext cx="743238" cy="241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4598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Blank">
    <p:spTree>
      <p:nvGrpSpPr>
        <p:cNvPr id="1" name=""/>
        <p:cNvGrpSpPr/>
        <p:nvPr/>
      </p:nvGrpSpPr>
      <p:grpSpPr>
        <a:xfrm>
          <a:off x="0" y="0"/>
          <a:ext cx="0" cy="0"/>
          <a:chOff x="0" y="0"/>
          <a:chExt cx="0" cy="0"/>
        </a:xfrm>
      </p:grpSpPr>
      <p:pic>
        <p:nvPicPr>
          <p:cNvPr id="4"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06209" y="6456544"/>
            <a:ext cx="742882" cy="2420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8256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1"/>
            <a:ext cx="9144000" cy="6858000"/>
          </a:xfrm>
          <a:prstGeom prst="rect">
            <a:avLst/>
          </a:prstGeom>
        </p:spPr>
        <p:txBody>
          <a:bodyPr vert="horz" anchor="ctr"/>
          <a:lstStyle>
            <a:lvl1pPr marL="0" indent="0" algn="l">
              <a:buNone/>
              <a:defRPr sz="1900" baseline="0">
                <a:sym typeface="Wingdings"/>
              </a:defRPr>
            </a:lvl1pPr>
            <a:lvl2pPr marL="457200" indent="0">
              <a:buNone/>
              <a:defRPr sz="2400"/>
            </a:lvl2pPr>
          </a:lstStyle>
          <a:p>
            <a:pPr lvl="1"/>
            <a:r>
              <a:rPr lang="en-US" dirty="0" smtClean="0"/>
              <a:t>Drag and drop photo here</a:t>
            </a:r>
            <a:endParaRPr lang="en-US" dirty="0"/>
          </a:p>
        </p:txBody>
      </p:sp>
      <p:sp>
        <p:nvSpPr>
          <p:cNvPr id="15" name="Text Placeholder 14"/>
          <p:cNvSpPr>
            <a:spLocks noGrp="1"/>
          </p:cNvSpPr>
          <p:nvPr>
            <p:ph type="body" sz="quarter" idx="13" hasCustomPrompt="1"/>
          </p:nvPr>
        </p:nvSpPr>
        <p:spPr>
          <a:xfrm>
            <a:off x="7583490" y="-20638"/>
            <a:ext cx="433387" cy="6899276"/>
          </a:xfrm>
          <a:prstGeom prst="rect">
            <a:avLst/>
          </a:prstGeom>
          <a:solidFill>
            <a:schemeClr val="accent1">
              <a:alpha val="78000"/>
            </a:schemeClr>
          </a:solidFill>
        </p:spPr>
        <p:txBody>
          <a:bodyPr vert="horz"/>
          <a:lstStyle>
            <a:lvl1pPr marL="0" indent="0">
              <a:buNone/>
              <a:defRPr>
                <a:solidFill>
                  <a:schemeClr val="accent1"/>
                </a:solidFill>
              </a:defRPr>
            </a:lvl1pPr>
          </a:lstStyle>
          <a:p>
            <a:pPr lvl="0"/>
            <a:r>
              <a:rPr lang="en-US" dirty="0" smtClean="0"/>
              <a:t>     </a:t>
            </a:r>
          </a:p>
          <a:p>
            <a:pPr lvl="0"/>
            <a:endParaRPr lang="en-US" dirty="0" smtClean="0"/>
          </a:p>
          <a:p>
            <a:pPr lvl="0"/>
            <a:r>
              <a:rPr lang="en-US" dirty="0" smtClean="0"/>
              <a:t> </a:t>
            </a:r>
          </a:p>
          <a:p>
            <a:pPr lvl="0"/>
            <a:r>
              <a:rPr lang="en-US" dirty="0" smtClean="0"/>
              <a:t> </a:t>
            </a:r>
          </a:p>
          <a:p>
            <a:pPr lvl="0"/>
            <a:r>
              <a:rPr lang="en-US" dirty="0" smtClean="0"/>
              <a:t> </a:t>
            </a:r>
          </a:p>
          <a:p>
            <a:pPr lvl="0"/>
            <a:endParaRPr lang="en-US" dirty="0"/>
          </a:p>
        </p:txBody>
      </p:sp>
      <p:sp>
        <p:nvSpPr>
          <p:cNvPr id="16" name="Text Placeholder 14"/>
          <p:cNvSpPr>
            <a:spLocks noGrp="1"/>
          </p:cNvSpPr>
          <p:nvPr>
            <p:ph type="body" sz="quarter" idx="14" hasCustomPrompt="1"/>
          </p:nvPr>
        </p:nvSpPr>
        <p:spPr>
          <a:xfrm>
            <a:off x="8016877" y="-20638"/>
            <a:ext cx="1127125" cy="6899276"/>
          </a:xfrm>
          <a:prstGeom prst="rect">
            <a:avLst/>
          </a:prstGeom>
          <a:solidFill>
            <a:schemeClr val="accent1"/>
          </a:solidFill>
        </p:spPr>
        <p:txBody>
          <a:bodyPr vert="horz"/>
          <a:lstStyle>
            <a:lvl1pPr marL="0" indent="0">
              <a:buNone/>
              <a:defRPr>
                <a:solidFill>
                  <a:schemeClr val="accent1"/>
                </a:solidFill>
              </a:defRPr>
            </a:lvl1pPr>
          </a:lstStyle>
          <a:p>
            <a:pPr lvl="0"/>
            <a:r>
              <a:rPr lang="en-US" dirty="0" smtClean="0"/>
              <a:t> </a:t>
            </a:r>
          </a:p>
          <a:p>
            <a:pPr lvl="0"/>
            <a:r>
              <a:rPr lang="en-US" dirty="0" smtClean="0"/>
              <a:t> </a:t>
            </a:r>
          </a:p>
          <a:p>
            <a:pPr lvl="0"/>
            <a:r>
              <a:rPr lang="en-US" dirty="0" smtClean="0"/>
              <a:t> </a:t>
            </a:r>
          </a:p>
          <a:p>
            <a:pPr lvl="0"/>
            <a:r>
              <a:rPr lang="en-US" dirty="0" smtClean="0"/>
              <a:t> </a:t>
            </a:r>
          </a:p>
          <a:p>
            <a:pPr lvl="0"/>
            <a:r>
              <a:rPr lang="en-US" dirty="0" smtClean="0"/>
              <a:t> </a:t>
            </a:r>
          </a:p>
        </p:txBody>
      </p:sp>
      <p:sp>
        <p:nvSpPr>
          <p:cNvPr id="11" name="Text Placeholder 10"/>
          <p:cNvSpPr>
            <a:spLocks noGrp="1"/>
          </p:cNvSpPr>
          <p:nvPr>
            <p:ph type="body" sz="quarter" idx="11" hasCustomPrompt="1"/>
          </p:nvPr>
        </p:nvSpPr>
        <p:spPr>
          <a:xfrm>
            <a:off x="-14111" y="4997709"/>
            <a:ext cx="6153150" cy="954107"/>
          </a:xfrm>
          <a:prstGeom prst="rect">
            <a:avLst/>
          </a:prstGeom>
          <a:solidFill>
            <a:schemeClr val="bg1"/>
          </a:solidFill>
        </p:spPr>
        <p:txBody>
          <a:bodyPr vert="horz" lIns="640080"/>
          <a:lstStyle>
            <a:lvl1pPr marL="0" indent="0">
              <a:buNone/>
              <a:defRPr sz="2400" b="1" baseline="0">
                <a:solidFill>
                  <a:srgbClr val="236192"/>
                </a:solidFill>
              </a:defRPr>
            </a:lvl1pPr>
          </a:lstStyle>
          <a:p>
            <a:pPr lvl="0"/>
            <a:r>
              <a:rPr lang="en-US" dirty="0" smtClean="0"/>
              <a:t>Persons Name</a:t>
            </a:r>
            <a:endParaRPr lang="en-US" dirty="0"/>
          </a:p>
        </p:txBody>
      </p:sp>
      <p:sp>
        <p:nvSpPr>
          <p:cNvPr id="12" name="Text Placeholder 10"/>
          <p:cNvSpPr>
            <a:spLocks noGrp="1"/>
          </p:cNvSpPr>
          <p:nvPr>
            <p:ph type="body" sz="quarter" idx="12" hasCustomPrompt="1"/>
          </p:nvPr>
        </p:nvSpPr>
        <p:spPr>
          <a:xfrm>
            <a:off x="528161" y="5411260"/>
            <a:ext cx="5610225" cy="352425"/>
          </a:xfrm>
          <a:prstGeom prst="rect">
            <a:avLst/>
          </a:prstGeom>
        </p:spPr>
        <p:txBody>
          <a:bodyPr vert="horz"/>
          <a:lstStyle>
            <a:lvl1pPr marL="0" indent="0">
              <a:buNone/>
              <a:defRPr sz="1800" b="0" baseline="0">
                <a:solidFill>
                  <a:schemeClr val="tx1"/>
                </a:solidFill>
              </a:defRPr>
            </a:lvl1pPr>
          </a:lstStyle>
          <a:p>
            <a:pPr lvl="0"/>
            <a:r>
              <a:rPr lang="en-US" dirty="0" smtClean="0"/>
              <a:t>Persons Title</a:t>
            </a:r>
            <a:endParaRPr lang="en-US" dirty="0"/>
          </a:p>
        </p:txBody>
      </p:sp>
      <p:pic>
        <p:nvPicPr>
          <p:cNvPr id="9"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07867" y="6457306"/>
            <a:ext cx="743238" cy="241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2367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osing Slide - 1">
    <p:spTree>
      <p:nvGrpSpPr>
        <p:cNvPr id="1" name=""/>
        <p:cNvGrpSpPr/>
        <p:nvPr/>
      </p:nvGrpSpPr>
      <p:grpSpPr>
        <a:xfrm>
          <a:off x="0" y="0"/>
          <a:ext cx="0" cy="0"/>
          <a:chOff x="0" y="0"/>
          <a:chExt cx="0" cy="0"/>
        </a:xfrm>
      </p:grpSpPr>
      <p:pic>
        <p:nvPicPr>
          <p:cNvPr id="12" name="Picture 11" descr="ppt-because-pattern.psd"/>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546829" y="1"/>
            <a:ext cx="4597172" cy="5850946"/>
          </a:xfrm>
          <a:prstGeom prst="rect">
            <a:avLst/>
          </a:prstGeom>
        </p:spPr>
      </p:pic>
      <p:sp>
        <p:nvSpPr>
          <p:cNvPr id="19" name="Text Placeholder 18"/>
          <p:cNvSpPr>
            <a:spLocks noGrp="1"/>
          </p:cNvSpPr>
          <p:nvPr>
            <p:ph type="body" sz="quarter" idx="10" hasCustomPrompt="1"/>
          </p:nvPr>
        </p:nvSpPr>
        <p:spPr>
          <a:xfrm>
            <a:off x="240428" y="259642"/>
            <a:ext cx="3980966" cy="1041400"/>
          </a:xfrm>
          <a:prstGeom prst="rect">
            <a:avLst/>
          </a:prstGeom>
        </p:spPr>
        <p:txBody>
          <a:bodyPr vert="horz"/>
          <a:lstStyle>
            <a:lvl1pPr marL="0" indent="0">
              <a:buNone/>
              <a:defRPr sz="3200" b="1" baseline="0">
                <a:solidFill>
                  <a:srgbClr val="236192"/>
                </a:solidFill>
              </a:defRPr>
            </a:lvl1pPr>
          </a:lstStyle>
          <a:p>
            <a:pPr lvl="0"/>
            <a:r>
              <a:rPr lang="en-US" dirty="0" smtClean="0"/>
              <a:t>Closing Message</a:t>
            </a:r>
            <a:endParaRPr lang="en-US" dirty="0"/>
          </a:p>
        </p:txBody>
      </p:sp>
      <p:pic>
        <p:nvPicPr>
          <p:cNvPr id="8" name="Picture 26" descr="OCLC_H_PMS.eps"/>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777166" y="6281740"/>
            <a:ext cx="1125537"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Rectangle 8"/>
          <p:cNvSpPr/>
          <p:nvPr userDrawn="1"/>
        </p:nvSpPr>
        <p:spPr>
          <a:xfrm rot="10800000">
            <a:off x="11338" y="5850666"/>
            <a:ext cx="9144000" cy="239713"/>
          </a:xfrm>
          <a:prstGeom prst="rect">
            <a:avLst/>
          </a:prstGeom>
          <a:solidFill>
            <a:srgbClr val="00AFD7"/>
          </a:solidFill>
          <a:ln w="952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D527F"/>
              </a:solidFill>
              <a:effectLst/>
              <a:uLnTx/>
              <a:uFillTx/>
              <a:latin typeface="Calibri"/>
              <a:ea typeface="+mn-ea"/>
              <a:cs typeface="+mn-cs"/>
            </a:endParaRPr>
          </a:p>
        </p:txBody>
      </p:sp>
      <p:sp>
        <p:nvSpPr>
          <p:cNvPr id="21" name="Text Placeholder 20"/>
          <p:cNvSpPr>
            <a:spLocks noGrp="1"/>
          </p:cNvSpPr>
          <p:nvPr>
            <p:ph type="body" sz="quarter" idx="11" hasCustomPrompt="1"/>
          </p:nvPr>
        </p:nvSpPr>
        <p:spPr>
          <a:xfrm>
            <a:off x="240615" y="1321003"/>
            <a:ext cx="3887788" cy="405719"/>
          </a:xfrm>
          <a:prstGeom prst="rect">
            <a:avLst/>
          </a:prstGeom>
        </p:spPr>
        <p:txBody>
          <a:bodyPr vert="horz">
            <a:normAutofit/>
          </a:bodyPr>
          <a:lstStyle>
            <a:lvl1pPr marL="0" indent="0">
              <a:buNone/>
              <a:defRPr sz="1800" b="1" baseline="0"/>
            </a:lvl1pPr>
          </a:lstStyle>
          <a:p>
            <a:pPr lvl="0"/>
            <a:r>
              <a:rPr lang="en-US" dirty="0" smtClean="0"/>
              <a:t>Speaker Name</a:t>
            </a:r>
            <a:endParaRPr lang="en-US" dirty="0"/>
          </a:p>
        </p:txBody>
      </p:sp>
      <p:sp>
        <p:nvSpPr>
          <p:cNvPr id="22" name="Text Placeholder 20"/>
          <p:cNvSpPr>
            <a:spLocks noGrp="1"/>
          </p:cNvSpPr>
          <p:nvPr>
            <p:ph type="body" sz="quarter" idx="12" hasCustomPrompt="1"/>
          </p:nvPr>
        </p:nvSpPr>
        <p:spPr>
          <a:xfrm>
            <a:off x="240428" y="1690434"/>
            <a:ext cx="3887788" cy="359027"/>
          </a:xfrm>
          <a:prstGeom prst="rect">
            <a:avLst/>
          </a:prstGeom>
        </p:spPr>
        <p:txBody>
          <a:bodyPr vert="horz">
            <a:normAutofit/>
          </a:bodyPr>
          <a:lstStyle>
            <a:lvl1pPr marL="0" indent="0">
              <a:buNone/>
              <a:defRPr sz="1400" b="0" baseline="0"/>
            </a:lvl1pPr>
          </a:lstStyle>
          <a:p>
            <a:pPr lvl="0"/>
            <a:r>
              <a:rPr lang="en-US" dirty="0" smtClean="0"/>
              <a:t>Speaker Title</a:t>
            </a:r>
            <a:endParaRPr lang="en-US" dirty="0"/>
          </a:p>
        </p:txBody>
      </p:sp>
      <p:sp>
        <p:nvSpPr>
          <p:cNvPr id="23" name="Text Placeholder 20"/>
          <p:cNvSpPr>
            <a:spLocks noGrp="1"/>
          </p:cNvSpPr>
          <p:nvPr>
            <p:ph type="body" sz="quarter" idx="13" hasCustomPrompt="1"/>
          </p:nvPr>
        </p:nvSpPr>
        <p:spPr>
          <a:xfrm>
            <a:off x="240428" y="2010978"/>
            <a:ext cx="3887788" cy="305495"/>
          </a:xfrm>
          <a:prstGeom prst="rect">
            <a:avLst/>
          </a:prstGeom>
        </p:spPr>
        <p:txBody>
          <a:bodyPr vert="horz">
            <a:normAutofit/>
          </a:bodyPr>
          <a:lstStyle>
            <a:lvl1pPr marL="0" indent="0">
              <a:buNone/>
              <a:defRPr sz="1400" b="1" baseline="0">
                <a:solidFill>
                  <a:srgbClr val="236192"/>
                </a:solidFill>
              </a:defRPr>
            </a:lvl1pPr>
          </a:lstStyle>
          <a:p>
            <a:pPr lvl="0"/>
            <a:r>
              <a:rPr lang="en-US" dirty="0" smtClean="0"/>
              <a:t>Speaker Contact</a:t>
            </a:r>
            <a:endParaRPr lang="en-US" dirty="0"/>
          </a:p>
        </p:txBody>
      </p:sp>
    </p:spTree>
    <p:extLst>
      <p:ext uri="{BB962C8B-B14F-4D97-AF65-F5344CB8AC3E}">
        <p14:creationId xmlns:p14="http://schemas.microsoft.com/office/powerpoint/2010/main" val="2141487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Slide - 2">
    <p:spTree>
      <p:nvGrpSpPr>
        <p:cNvPr id="1" name=""/>
        <p:cNvGrpSpPr/>
        <p:nvPr/>
      </p:nvGrpSpPr>
      <p:grpSpPr>
        <a:xfrm>
          <a:off x="0" y="0"/>
          <a:ext cx="0" cy="0"/>
          <a:chOff x="0" y="0"/>
          <a:chExt cx="0" cy="0"/>
        </a:xfrm>
      </p:grpSpPr>
      <p:sp>
        <p:nvSpPr>
          <p:cNvPr id="7" name="Rectangle 6"/>
          <p:cNvSpPr/>
          <p:nvPr userDrawn="1"/>
        </p:nvSpPr>
        <p:spPr>
          <a:xfrm rot="16200000">
            <a:off x="479425" y="4983163"/>
            <a:ext cx="603250" cy="2921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pic>
        <p:nvPicPr>
          <p:cNvPr id="9" name="Picture 9"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293521" y="5960853"/>
            <a:ext cx="1498090" cy="4880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TextBox 8"/>
          <p:cNvSpPr txBox="1">
            <a:spLocks noChangeArrowheads="1"/>
          </p:cNvSpPr>
          <p:nvPr userDrawn="1"/>
        </p:nvSpPr>
        <p:spPr bwMode="auto">
          <a:xfrm>
            <a:off x="5924929" y="4935538"/>
            <a:ext cx="422275" cy="1857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sz="600" dirty="0">
                <a:solidFill>
                  <a:schemeClr val="bg1"/>
                </a:solidFill>
              </a:rPr>
              <a:t>SM</a:t>
            </a:r>
          </a:p>
        </p:txBody>
      </p:sp>
      <p:sp>
        <p:nvSpPr>
          <p:cNvPr id="11" name="Rectangle 10"/>
          <p:cNvSpPr/>
          <p:nvPr userDrawn="1"/>
        </p:nvSpPr>
        <p:spPr>
          <a:xfrm>
            <a:off x="0" y="4827588"/>
            <a:ext cx="635000" cy="6032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2" name="Text Placeholder 18"/>
          <p:cNvSpPr>
            <a:spLocks noGrp="1"/>
          </p:cNvSpPr>
          <p:nvPr>
            <p:ph type="body" sz="quarter" idx="10" hasCustomPrompt="1"/>
          </p:nvPr>
        </p:nvSpPr>
        <p:spPr>
          <a:xfrm>
            <a:off x="731838" y="1108606"/>
            <a:ext cx="4177899" cy="1492716"/>
          </a:xfrm>
          <a:prstGeom prst="rect">
            <a:avLst/>
          </a:prstGeom>
          <a:ln w="101600" cmpd="sng">
            <a:solidFill>
              <a:srgbClr val="236192"/>
            </a:solidFill>
            <a:miter lim="800000"/>
          </a:ln>
        </p:spPr>
        <p:txBody>
          <a:bodyPr vert="horz" wrap="none" lIns="548640" tIns="274320" rIns="457200" bIns="365760">
            <a:spAutoFit/>
          </a:bodyPr>
          <a:lstStyle>
            <a:lvl1pPr marL="0" indent="0" algn="l">
              <a:spcBef>
                <a:spcPts val="0"/>
              </a:spcBef>
              <a:buNone/>
              <a:defRPr sz="5500" b="1" baseline="0">
                <a:ln w="0" cmpd="sng">
                  <a:noFill/>
                </a:ln>
                <a:solidFill>
                  <a:srgbClr val="236192"/>
                </a:solidFill>
              </a:defRPr>
            </a:lvl1pPr>
          </a:lstStyle>
          <a:p>
            <a:pPr lvl="0"/>
            <a:r>
              <a:rPr lang="en-US" dirty="0" smtClean="0"/>
              <a:t>Text Here</a:t>
            </a:r>
            <a:endParaRPr lang="en-US" dirty="0"/>
          </a:p>
        </p:txBody>
      </p:sp>
      <p:sp>
        <p:nvSpPr>
          <p:cNvPr id="13" name="Text Placeholder 20"/>
          <p:cNvSpPr>
            <a:spLocks noGrp="1"/>
          </p:cNvSpPr>
          <p:nvPr>
            <p:ph type="body" sz="quarter" idx="11" hasCustomPrompt="1"/>
          </p:nvPr>
        </p:nvSpPr>
        <p:spPr>
          <a:xfrm>
            <a:off x="608544" y="2860151"/>
            <a:ext cx="3887788" cy="405719"/>
          </a:xfrm>
          <a:prstGeom prst="rect">
            <a:avLst/>
          </a:prstGeom>
        </p:spPr>
        <p:txBody>
          <a:bodyPr vert="horz">
            <a:normAutofit/>
          </a:bodyPr>
          <a:lstStyle>
            <a:lvl1pPr marL="0" indent="0">
              <a:buNone/>
              <a:defRPr sz="1800" b="1" baseline="0">
                <a:solidFill>
                  <a:srgbClr val="000000"/>
                </a:solidFill>
              </a:defRPr>
            </a:lvl1pPr>
          </a:lstStyle>
          <a:p>
            <a:pPr lvl="0"/>
            <a:r>
              <a:rPr lang="en-US" dirty="0" smtClean="0"/>
              <a:t>Speaker Name</a:t>
            </a:r>
            <a:endParaRPr lang="en-US" dirty="0"/>
          </a:p>
        </p:txBody>
      </p:sp>
      <p:sp>
        <p:nvSpPr>
          <p:cNvPr id="14" name="Text Placeholder 20"/>
          <p:cNvSpPr>
            <a:spLocks noGrp="1"/>
          </p:cNvSpPr>
          <p:nvPr>
            <p:ph type="body" sz="quarter" idx="12" hasCustomPrompt="1"/>
          </p:nvPr>
        </p:nvSpPr>
        <p:spPr>
          <a:xfrm>
            <a:off x="608357" y="3229582"/>
            <a:ext cx="3887788" cy="359027"/>
          </a:xfrm>
          <a:prstGeom prst="rect">
            <a:avLst/>
          </a:prstGeom>
        </p:spPr>
        <p:txBody>
          <a:bodyPr vert="horz">
            <a:normAutofit/>
          </a:bodyPr>
          <a:lstStyle>
            <a:lvl1pPr marL="0" indent="0">
              <a:buNone/>
              <a:defRPr sz="1400" b="0" baseline="0">
                <a:solidFill>
                  <a:srgbClr val="000000"/>
                </a:solidFill>
              </a:defRPr>
            </a:lvl1pPr>
          </a:lstStyle>
          <a:p>
            <a:pPr lvl="0"/>
            <a:r>
              <a:rPr lang="en-US" dirty="0" smtClean="0"/>
              <a:t>Speaker Title</a:t>
            </a:r>
            <a:endParaRPr lang="en-US" dirty="0"/>
          </a:p>
        </p:txBody>
      </p:sp>
      <p:sp>
        <p:nvSpPr>
          <p:cNvPr id="15" name="Text Placeholder 20"/>
          <p:cNvSpPr>
            <a:spLocks noGrp="1"/>
          </p:cNvSpPr>
          <p:nvPr>
            <p:ph type="body" sz="quarter" idx="13" hasCustomPrompt="1"/>
          </p:nvPr>
        </p:nvSpPr>
        <p:spPr>
          <a:xfrm>
            <a:off x="608357" y="3588611"/>
            <a:ext cx="3887788" cy="305495"/>
          </a:xfrm>
          <a:prstGeom prst="rect">
            <a:avLst/>
          </a:prstGeom>
        </p:spPr>
        <p:txBody>
          <a:bodyPr vert="horz">
            <a:normAutofit/>
          </a:bodyPr>
          <a:lstStyle>
            <a:lvl1pPr marL="0" indent="0">
              <a:buNone/>
              <a:defRPr sz="1400" b="1" baseline="0">
                <a:solidFill>
                  <a:schemeClr val="accent2"/>
                </a:solidFill>
              </a:defRPr>
            </a:lvl1pPr>
          </a:lstStyle>
          <a:p>
            <a:pPr lvl="0"/>
            <a:r>
              <a:rPr lang="en-US" dirty="0" smtClean="0"/>
              <a:t>Speaker Contact</a:t>
            </a:r>
            <a:endParaRPr lang="en-US" dirty="0"/>
          </a:p>
        </p:txBody>
      </p:sp>
      <p:sp>
        <p:nvSpPr>
          <p:cNvPr id="18" name="Text Placeholder 16"/>
          <p:cNvSpPr>
            <a:spLocks noGrp="1"/>
          </p:cNvSpPr>
          <p:nvPr>
            <p:ph type="body" sz="quarter" idx="14" hasCustomPrompt="1"/>
          </p:nvPr>
        </p:nvSpPr>
        <p:spPr>
          <a:xfrm>
            <a:off x="0" y="587632"/>
            <a:ext cx="3679825" cy="566309"/>
          </a:xfrm>
          <a:prstGeom prst="rect">
            <a:avLst/>
          </a:prstGeom>
          <a:solidFill>
            <a:srgbClr val="236192"/>
          </a:solidFill>
        </p:spPr>
        <p:txBody>
          <a:bodyPr vert="horz" wrap="square" lIns="640080" tIns="91440" bIns="164592">
            <a:spAutoFit/>
          </a:bodyPr>
          <a:lstStyle>
            <a:lvl1pPr marL="0" indent="0">
              <a:buNone/>
              <a:defRPr sz="2000" baseline="0">
                <a:solidFill>
                  <a:schemeClr val="bg1"/>
                </a:solidFill>
              </a:defRPr>
            </a:lvl1pPr>
          </a:lstStyle>
          <a:p>
            <a:pPr lvl="0"/>
            <a:r>
              <a:rPr lang="en-US" dirty="0" smtClean="0"/>
              <a:t>Event Title</a:t>
            </a:r>
            <a:endParaRPr lang="en-US" dirty="0"/>
          </a:p>
        </p:txBody>
      </p:sp>
      <p:sp>
        <p:nvSpPr>
          <p:cNvPr id="2" name="Rectangle 1"/>
          <p:cNvSpPr/>
          <p:nvPr userDrawn="1"/>
        </p:nvSpPr>
        <p:spPr>
          <a:xfrm>
            <a:off x="927100" y="4827588"/>
            <a:ext cx="8216900" cy="60325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2000" b="1" dirty="0" smtClean="0">
                <a:solidFill>
                  <a:schemeClr val="bg1"/>
                </a:solidFill>
                <a:latin typeface="+mj-lt"/>
              </a:rPr>
              <a:t>Together we make breakthroughs</a:t>
            </a:r>
            <a:r>
              <a:rPr lang="en-US" sz="2000" b="1" baseline="0" dirty="0" smtClean="0">
                <a:solidFill>
                  <a:schemeClr val="bg1"/>
                </a:solidFill>
                <a:latin typeface="+mj-lt"/>
              </a:rPr>
              <a:t> possible.</a:t>
            </a:r>
            <a:endParaRPr lang="en-US" sz="2000" b="1" dirty="0">
              <a:solidFill>
                <a:schemeClr val="bg1"/>
              </a:solidFill>
              <a:latin typeface="+mj-lt"/>
            </a:endParaRPr>
          </a:p>
        </p:txBody>
      </p:sp>
    </p:spTree>
    <p:extLst>
      <p:ext uri="{BB962C8B-B14F-4D97-AF65-F5344CB8AC3E}">
        <p14:creationId xmlns:p14="http://schemas.microsoft.com/office/powerpoint/2010/main" val="1621949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0395708"/>
      </p:ext>
    </p:extLst>
  </p:cSld>
  <p:clrMap bg1="lt1" tx1="dk1" bg2="lt2" tx2="dk2" accent1="accent1" accent2="accent2" accent3="accent3" accent4="accent4" accent5="accent5" accent6="accent6" hlink="hlink" folHlink="folHlink"/>
  <p:sldLayoutIdLst>
    <p:sldLayoutId id="2147483650" r:id="rId1"/>
    <p:sldLayoutId id="2147483652" r:id="rId2"/>
    <p:sldLayoutId id="2147483655" r:id="rId3"/>
    <p:sldLayoutId id="2147483653" r:id="rId4"/>
    <p:sldLayoutId id="2147483654" r:id="rId5"/>
    <p:sldLayoutId id="2147483658" r:id="rId6"/>
    <p:sldLayoutId id="2147483657" r:id="rId7"/>
    <p:sldLayoutId id="2147483656" r:id="rId8"/>
    <p:sldLayoutId id="2147483659" r:id="rId9"/>
    <p:sldLayoutId id="2147483662" r:id="rId10"/>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15.jp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image" Target="../media/image19.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9.xml"/></Relationships>
</file>

<file path=ppt/slides/_rels/slide3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image" Target="../media/image19.jpeg"/></Relationships>
</file>

<file path=ppt/slides/_rels/slide3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6.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7.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8.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3.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1" y="1962170"/>
            <a:ext cx="8590429" cy="569387"/>
          </a:xfrm>
        </p:spPr>
        <p:txBody>
          <a:bodyPr/>
          <a:lstStyle/>
          <a:p>
            <a:pPr lvl="0">
              <a:defRPr/>
            </a:pPr>
            <a:r>
              <a:rPr lang="en-US" dirty="0" smtClean="0">
                <a:cs typeface="Arial" charset="0"/>
              </a:rPr>
              <a:t>Transforming Resource Sharing in a Networked Global Environment • 10 August 2016 </a:t>
            </a:r>
            <a:endParaRPr lang="en-US" dirty="0">
              <a:cs typeface="Arial" charset="0"/>
            </a:endParaRPr>
          </a:p>
        </p:txBody>
      </p:sp>
      <p:sp>
        <p:nvSpPr>
          <p:cNvPr id="3" name="Text Placeholder 2"/>
          <p:cNvSpPr>
            <a:spLocks noGrp="1"/>
          </p:cNvSpPr>
          <p:nvPr>
            <p:ph type="body" sz="quarter" idx="16"/>
          </p:nvPr>
        </p:nvSpPr>
        <p:spPr>
          <a:xfrm>
            <a:off x="422695" y="2483369"/>
            <a:ext cx="8384876" cy="1323439"/>
          </a:xfrm>
        </p:spPr>
        <p:txBody>
          <a:bodyPr>
            <a:normAutofit fontScale="25000" lnSpcReduction="20000"/>
          </a:bodyPr>
          <a:lstStyle/>
          <a:p>
            <a:r>
              <a:rPr lang="en-US" sz="9600" dirty="0" smtClean="0"/>
              <a:t>A Pinhole Approach to Understanding ILL Costs and Trends, </a:t>
            </a:r>
            <a:r>
              <a:rPr lang="en-US" sz="9600" dirty="0" smtClean="0"/>
              <a:t>or,</a:t>
            </a:r>
          </a:p>
          <a:p>
            <a:r>
              <a:rPr lang="en-US" sz="6400" dirty="0" smtClean="0"/>
              <a:t>What a Dutch Master Can Teach Us About Analyzing Resource Sharing Data</a:t>
            </a:r>
            <a:endParaRPr lang="en-US" sz="6400" dirty="0"/>
          </a:p>
        </p:txBody>
      </p:sp>
      <p:sp>
        <p:nvSpPr>
          <p:cNvPr id="4" name="Text Placeholder 3"/>
          <p:cNvSpPr>
            <a:spLocks noGrp="1"/>
          </p:cNvSpPr>
          <p:nvPr>
            <p:ph type="body" sz="quarter" idx="17"/>
          </p:nvPr>
        </p:nvSpPr>
        <p:spPr>
          <a:xfrm>
            <a:off x="728694" y="4014387"/>
            <a:ext cx="1873270" cy="400110"/>
          </a:xfrm>
        </p:spPr>
        <p:txBody>
          <a:bodyPr/>
          <a:lstStyle/>
          <a:p>
            <a:r>
              <a:rPr lang="en-US" dirty="0" smtClean="0"/>
              <a:t>Dennis Massie</a:t>
            </a:r>
            <a:endParaRPr lang="en-US" dirty="0"/>
          </a:p>
        </p:txBody>
      </p:sp>
      <p:sp>
        <p:nvSpPr>
          <p:cNvPr id="5" name="Text Placeholder 4"/>
          <p:cNvSpPr>
            <a:spLocks noGrp="1"/>
          </p:cNvSpPr>
          <p:nvPr>
            <p:ph type="body" sz="quarter" idx="18"/>
          </p:nvPr>
        </p:nvSpPr>
        <p:spPr>
          <a:xfrm>
            <a:off x="728694" y="4415447"/>
            <a:ext cx="3340082" cy="307777"/>
          </a:xfrm>
        </p:spPr>
        <p:txBody>
          <a:bodyPr/>
          <a:lstStyle/>
          <a:p>
            <a:r>
              <a:rPr lang="en-US" dirty="0" smtClean="0"/>
              <a:t>Program Officer, OCLC Research</a:t>
            </a:r>
            <a:endParaRPr lang="en-US" dirty="0"/>
          </a:p>
        </p:txBody>
      </p:sp>
    </p:spTree>
    <p:extLst>
      <p:ext uri="{BB962C8B-B14F-4D97-AF65-F5344CB8AC3E}">
        <p14:creationId xmlns:p14="http://schemas.microsoft.com/office/powerpoint/2010/main" val="622962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rotWithShape="1">
          <a:blip r:embed="rId3"/>
          <a:srcRect l="30929" t="17606" r="13773" b="19234"/>
          <a:stretch/>
        </p:blipFill>
        <p:spPr bwMode="auto">
          <a:xfrm>
            <a:off x="0" y="17253"/>
            <a:ext cx="9144000" cy="600398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22582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su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8" name="Picture 6"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375" y="-547388"/>
            <a:ext cx="7656682" cy="7685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2291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10984" t="26304" r="43456" b="22590"/>
          <a:stretch/>
        </p:blipFill>
        <p:spPr>
          <a:xfrm>
            <a:off x="897843" y="986506"/>
            <a:ext cx="7427024" cy="4686301"/>
          </a:xfrm>
          <a:prstGeom prst="rect">
            <a:avLst/>
          </a:prstGeom>
        </p:spPr>
      </p:pic>
      <p:pic>
        <p:nvPicPr>
          <p:cNvPr id="5122" name="Picture 2" descr="https://encrypted-tbn2.gstatic.com/images?q=tbn:ANd9GcQNw5tw7gZYWzSDpWwt_t0WMtbp8msFbAA1SMCr4aSbw916g8umT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726" y="692143"/>
            <a:ext cx="3321733" cy="339211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l="1" r="154" b="8905"/>
          <a:stretch/>
        </p:blipFill>
        <p:spPr>
          <a:xfrm rot="1106315">
            <a:off x="4581292" y="837403"/>
            <a:ext cx="4025773" cy="1314954"/>
          </a:xfrm>
          <a:prstGeom prst="rect">
            <a:avLst/>
          </a:prstGeom>
        </p:spPr>
      </p:pic>
      <p:pic>
        <p:nvPicPr>
          <p:cNvPr id="5146" name="Picture 26" descr="Campfire Clip Ar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9846" y="3893901"/>
            <a:ext cx="1434805" cy="1993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5178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15259" y="1108081"/>
            <a:ext cx="8174038" cy="1800493"/>
          </a:xfrm>
        </p:spPr>
        <p:txBody>
          <a:bodyPr/>
          <a:lstStyle/>
          <a:p>
            <a:r>
              <a:rPr lang="en-US" dirty="0" smtClean="0"/>
              <a:t>Chapter 2:  the borrow direct consortium to the rescue</a:t>
            </a:r>
            <a:endParaRPr lang="en-US" dirty="0"/>
          </a:p>
        </p:txBody>
      </p:sp>
      <p:sp>
        <p:nvSpPr>
          <p:cNvPr id="3" name="Text Placeholder 2"/>
          <p:cNvSpPr>
            <a:spLocks noGrp="1"/>
          </p:cNvSpPr>
          <p:nvPr>
            <p:ph type="body" sz="quarter" idx="11"/>
          </p:nvPr>
        </p:nvSpPr>
        <p:spPr/>
        <p:txBody>
          <a:bodyPr/>
          <a:lstStyle/>
          <a:p>
            <a:endParaRPr lang="en-US"/>
          </a:p>
        </p:txBody>
      </p:sp>
      <p:sp>
        <p:nvSpPr>
          <p:cNvPr id="4" name="Text Placeholder 3"/>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205362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orrowDirectLogo_Chicago.jpg"/>
          <p:cNvPicPr>
            <a:picLocks noChangeAspect="1"/>
          </p:cNvPicPr>
          <p:nvPr/>
        </p:nvPicPr>
        <p:blipFill>
          <a:blip r:embed="rId3" cstate="print"/>
          <a:stretch>
            <a:fillRect/>
          </a:stretch>
        </p:blipFill>
        <p:spPr>
          <a:xfrm>
            <a:off x="2667000" y="195262"/>
            <a:ext cx="3505200" cy="1244600"/>
          </a:xfrm>
          <a:prstGeom prst="rect">
            <a:avLst/>
          </a:prstGeom>
        </p:spPr>
      </p:pic>
      <p:sp>
        <p:nvSpPr>
          <p:cNvPr id="4" name="Content Placeholder 2"/>
          <p:cNvSpPr txBox="1">
            <a:spLocks/>
          </p:cNvSpPr>
          <p:nvPr/>
        </p:nvSpPr>
        <p:spPr>
          <a:xfrm>
            <a:off x="436098" y="1439862"/>
            <a:ext cx="8229600" cy="468630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smtClean="0"/>
              <a:t>As of December 2014:  </a:t>
            </a:r>
          </a:p>
          <a:p>
            <a:r>
              <a:rPr lang="en-US" sz="2800" dirty="0" smtClean="0"/>
              <a:t>Made up of </a:t>
            </a:r>
            <a:r>
              <a:rPr lang="en-US" sz="2800" dirty="0" smtClean="0">
                <a:solidFill>
                  <a:srgbClr val="0070C0"/>
                </a:solidFill>
              </a:rPr>
              <a:t>11 institutions </a:t>
            </a:r>
            <a:r>
              <a:rPr lang="en-US" sz="2800" dirty="0" smtClean="0"/>
              <a:t>with sophisticated, innovative resource sharing operations</a:t>
            </a:r>
          </a:p>
          <a:p>
            <a:r>
              <a:rPr lang="en-US" sz="2800" dirty="0" smtClean="0"/>
              <a:t>Some long-established members, some newer Involved in all manner of </a:t>
            </a:r>
            <a:r>
              <a:rPr lang="en-US" sz="2800" dirty="0" err="1" smtClean="0">
                <a:solidFill>
                  <a:srgbClr val="0070C0"/>
                </a:solidFill>
              </a:rPr>
              <a:t>consortial</a:t>
            </a:r>
            <a:r>
              <a:rPr lang="en-US" sz="2800" dirty="0" smtClean="0">
                <a:solidFill>
                  <a:srgbClr val="0070C0"/>
                </a:solidFill>
              </a:rPr>
              <a:t> arrangements </a:t>
            </a:r>
            <a:r>
              <a:rPr lang="en-US" sz="2800" dirty="0" smtClean="0"/>
              <a:t>within and outside the group</a:t>
            </a:r>
          </a:p>
          <a:p>
            <a:r>
              <a:rPr lang="en-US" sz="2800" dirty="0" smtClean="0"/>
              <a:t>Would serve as an excellent </a:t>
            </a:r>
            <a:r>
              <a:rPr lang="en-US" sz="2800" dirty="0" smtClean="0">
                <a:solidFill>
                  <a:srgbClr val="0070C0"/>
                </a:solidFill>
              </a:rPr>
              <a:t>illustration of current trends </a:t>
            </a:r>
            <a:r>
              <a:rPr lang="en-US" sz="2800" dirty="0" smtClean="0"/>
              <a:t>in the research library community</a:t>
            </a:r>
          </a:p>
          <a:p>
            <a:pPr>
              <a:buFont typeface="Arial"/>
              <a:buNone/>
            </a:pPr>
            <a:endParaRPr lang="en-US" dirty="0"/>
          </a:p>
        </p:txBody>
      </p:sp>
    </p:spTree>
    <p:extLst>
      <p:ext uri="{BB962C8B-B14F-4D97-AF65-F5344CB8AC3E}">
        <p14:creationId xmlns:p14="http://schemas.microsoft.com/office/powerpoint/2010/main" val="2424350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477839" y="1565910"/>
            <a:ext cx="7534592" cy="4045180"/>
          </a:xfrm>
        </p:spPr>
        <p:txBody>
          <a:bodyPr/>
          <a:lstStyle/>
          <a:p>
            <a:r>
              <a:rPr lang="en-US" dirty="0"/>
              <a:t>What numbers of borrows and loans has each institution executed in each of the various resource sharing venues in the past </a:t>
            </a:r>
            <a:r>
              <a:rPr lang="en-US" dirty="0" smtClean="0"/>
              <a:t>5 </a:t>
            </a:r>
            <a:r>
              <a:rPr lang="en-US" dirty="0"/>
              <a:t>years?</a:t>
            </a:r>
          </a:p>
          <a:p>
            <a:r>
              <a:rPr lang="en-US" dirty="0"/>
              <a:t>What factors determine the requesting method or model used for each request?</a:t>
            </a:r>
          </a:p>
          <a:p>
            <a:r>
              <a:rPr lang="en-US" dirty="0" smtClean="0"/>
              <a:t>How/why </a:t>
            </a:r>
            <a:r>
              <a:rPr lang="en-US" dirty="0"/>
              <a:t>is all this changing over time?</a:t>
            </a:r>
          </a:p>
          <a:p>
            <a:r>
              <a:rPr lang="en-US" dirty="0"/>
              <a:t>How </a:t>
            </a:r>
            <a:r>
              <a:rPr lang="en-US" dirty="0" smtClean="0"/>
              <a:t>will </a:t>
            </a:r>
            <a:r>
              <a:rPr lang="en-US" dirty="0"/>
              <a:t>it </a:t>
            </a:r>
            <a:r>
              <a:rPr lang="en-US" dirty="0" smtClean="0"/>
              <a:t>most likely change </a:t>
            </a:r>
            <a:r>
              <a:rPr lang="en-US" dirty="0"/>
              <a:t>in the future?</a:t>
            </a:r>
          </a:p>
          <a:p>
            <a:pPr marL="0" indent="0">
              <a:buNone/>
            </a:pPr>
            <a:endParaRPr lang="en-US" dirty="0"/>
          </a:p>
        </p:txBody>
      </p:sp>
      <p:sp>
        <p:nvSpPr>
          <p:cNvPr id="3" name="Text Placeholder 2"/>
          <p:cNvSpPr>
            <a:spLocks noGrp="1"/>
          </p:cNvSpPr>
          <p:nvPr>
            <p:ph type="body" sz="quarter" idx="13"/>
          </p:nvPr>
        </p:nvSpPr>
        <p:spPr/>
        <p:txBody>
          <a:bodyPr/>
          <a:lstStyle/>
          <a:p>
            <a:r>
              <a:rPr lang="en-US" sz="4400" b="0" dirty="0" smtClean="0">
                <a:latin typeface="Calibri" panose="020F0502020204030204" pitchFamily="34" charset="0"/>
              </a:rPr>
              <a:t>OCLC/Borrow Direct ILL Study</a:t>
            </a:r>
            <a:endParaRPr lang="en-US" sz="4400" b="0" dirty="0">
              <a:latin typeface="Calibri" panose="020F0502020204030204" pitchFamily="34" charset="0"/>
            </a:endParaRPr>
          </a:p>
        </p:txBody>
      </p:sp>
    </p:spTree>
    <p:extLst>
      <p:ext uri="{BB962C8B-B14F-4D97-AF65-F5344CB8AC3E}">
        <p14:creationId xmlns:p14="http://schemas.microsoft.com/office/powerpoint/2010/main" val="1042255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154546"/>
            <a:ext cx="3768167" cy="1969676"/>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dirty="0" smtClean="0">
                <a:solidFill>
                  <a:schemeClr val="tx2"/>
                </a:solidFill>
                <a:latin typeface="Calibri" panose="020F0502020204030204" pitchFamily="34" charset="0"/>
              </a:rPr>
              <a:t>ARL vs Our Study</a:t>
            </a:r>
            <a:br>
              <a:rPr lang="en-US" sz="2400" dirty="0" smtClean="0">
                <a:solidFill>
                  <a:schemeClr val="tx2"/>
                </a:solidFill>
                <a:latin typeface="Calibri" panose="020F0502020204030204" pitchFamily="34" charset="0"/>
              </a:rPr>
            </a:br>
            <a:r>
              <a:rPr lang="en-US" sz="2400" dirty="0" smtClean="0">
                <a:solidFill>
                  <a:schemeClr val="tx2"/>
                </a:solidFill>
                <a:latin typeface="Calibri" panose="020F0502020204030204" pitchFamily="34" charset="0"/>
              </a:rPr>
              <a:t>Why might the numbers differ?</a:t>
            </a:r>
            <a:br>
              <a:rPr lang="en-US" sz="2400" dirty="0" smtClean="0">
                <a:solidFill>
                  <a:schemeClr val="tx2"/>
                </a:solidFill>
                <a:latin typeface="Calibri" panose="020F0502020204030204" pitchFamily="34" charset="0"/>
              </a:rPr>
            </a:br>
            <a:endParaRPr lang="en-US" sz="2400" dirty="0">
              <a:solidFill>
                <a:schemeClr val="tx2"/>
              </a:solidFill>
              <a:latin typeface="Calibri" panose="020F0502020204030204" pitchFamily="34" charset="0"/>
            </a:endParaRPr>
          </a:p>
        </p:txBody>
      </p:sp>
      <p:sp>
        <p:nvSpPr>
          <p:cNvPr id="3" name="Text Placeholder 3"/>
          <p:cNvSpPr txBox="1">
            <a:spLocks/>
          </p:cNvSpPr>
          <p:nvPr/>
        </p:nvSpPr>
        <p:spPr>
          <a:xfrm>
            <a:off x="154546" y="1644162"/>
            <a:ext cx="3474919" cy="4482001"/>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itchFamily="2" charset="2"/>
              <a:buChar char="§"/>
            </a:pPr>
            <a:r>
              <a:rPr lang="en-US" sz="2000" dirty="0" smtClean="0">
                <a:solidFill>
                  <a:schemeClr val="tx2"/>
                </a:solidFill>
                <a:latin typeface="Calibri" panose="020F0502020204030204" pitchFamily="34" charset="0"/>
              </a:rPr>
              <a:t> Institutions with multiple libraries and with complex ILL set-up’s might not have reported all activity to us.</a:t>
            </a:r>
          </a:p>
          <a:p>
            <a:pPr>
              <a:buFont typeface="Wingdings" pitchFamily="2" charset="2"/>
              <a:buChar char="§"/>
            </a:pPr>
            <a:r>
              <a:rPr lang="en-US" sz="2000" dirty="0" smtClean="0">
                <a:solidFill>
                  <a:schemeClr val="tx2"/>
                </a:solidFill>
                <a:latin typeface="Calibri" panose="020F0502020204030204" pitchFamily="34" charset="0"/>
              </a:rPr>
              <a:t>Both sets of data are self-reported, and possibly compiled by different people.</a:t>
            </a:r>
          </a:p>
          <a:p>
            <a:pPr>
              <a:buFont typeface="Wingdings" pitchFamily="2" charset="2"/>
              <a:buChar char="§"/>
            </a:pPr>
            <a:r>
              <a:rPr lang="en-US" sz="2000" dirty="0" smtClean="0">
                <a:solidFill>
                  <a:schemeClr val="tx2"/>
                </a:solidFill>
                <a:latin typeface="Calibri" panose="020F0502020204030204" pitchFamily="34" charset="0"/>
              </a:rPr>
              <a:t> Potential fiscal/calendar confusion</a:t>
            </a:r>
          </a:p>
          <a:p>
            <a:pPr>
              <a:buFont typeface="Wingdings" pitchFamily="2" charset="2"/>
              <a:buChar char="§"/>
            </a:pPr>
            <a:r>
              <a:rPr lang="en-US" sz="2000" b="1" dirty="0" smtClean="0">
                <a:solidFill>
                  <a:schemeClr val="tx2"/>
                </a:solidFill>
                <a:latin typeface="Calibri" panose="020F0502020204030204" pitchFamily="34" charset="0"/>
              </a:rPr>
              <a:t>Overall, study participants reported 97.9% of what was reported to ARL.</a:t>
            </a:r>
            <a:endParaRPr lang="en-US" sz="2000" b="1" dirty="0">
              <a:solidFill>
                <a:schemeClr val="tx2"/>
              </a:solidFill>
              <a:latin typeface="Calibri" panose="020F0502020204030204" pitchFamily="34" charset="0"/>
            </a:endParaRPr>
          </a:p>
        </p:txBody>
      </p:sp>
      <p:graphicFrame>
        <p:nvGraphicFramePr>
          <p:cNvPr id="4" name="Content Placeholder 4"/>
          <p:cNvGraphicFramePr>
            <a:graphicFrameLocks/>
          </p:cNvGraphicFramePr>
          <p:nvPr>
            <p:extLst>
              <p:ext uri="{D42A27DB-BD31-4B8C-83A1-F6EECF244321}">
                <p14:modId xmlns:p14="http://schemas.microsoft.com/office/powerpoint/2010/main" val="572928605"/>
              </p:ext>
            </p:extLst>
          </p:nvPr>
        </p:nvGraphicFramePr>
        <p:xfrm>
          <a:off x="3768167" y="273050"/>
          <a:ext cx="5111750" cy="58531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87855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40677" y="281354"/>
            <a:ext cx="8546124" cy="1088658"/>
          </a:xfrm>
          <a:prstGeom prst="rect">
            <a:avLst/>
          </a:prstGeom>
          <a:ln>
            <a:solidFill>
              <a:schemeClr val="bg1"/>
            </a:solidFill>
          </a:ln>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smtClean="0">
                <a:solidFill>
                  <a:schemeClr val="tx2"/>
                </a:solidFill>
                <a:latin typeface="Calibri" panose="020F0502020204030204" pitchFamily="34" charset="0"/>
              </a:rPr>
              <a:t>% ARL Numbers Reported to Us</a:t>
            </a:r>
            <a:endParaRPr lang="en-US" dirty="0">
              <a:solidFill>
                <a:schemeClr val="tx2"/>
              </a:solidFill>
              <a:latin typeface="Calibri" panose="020F0502020204030204" pitchFamily="34" charset="0"/>
            </a:endParaRPr>
          </a:p>
        </p:txBody>
      </p:sp>
      <p:graphicFrame>
        <p:nvGraphicFramePr>
          <p:cNvPr id="3" name="Content Placeholder 12"/>
          <p:cNvGraphicFramePr>
            <a:graphicFrameLocks/>
          </p:cNvGraphicFramePr>
          <p:nvPr>
            <p:extLst>
              <p:ext uri="{D42A27DB-BD31-4B8C-83A1-F6EECF244321}">
                <p14:modId xmlns:p14="http://schemas.microsoft.com/office/powerpoint/2010/main" val="3727737457"/>
              </p:ext>
            </p:extLst>
          </p:nvPr>
        </p:nvGraphicFramePr>
        <p:xfrm>
          <a:off x="1143000" y="1600200"/>
          <a:ext cx="75438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4" name="Oval 3"/>
          <p:cNvSpPr/>
          <p:nvPr/>
        </p:nvSpPr>
        <p:spPr>
          <a:xfrm>
            <a:off x="6096000" y="2388784"/>
            <a:ext cx="9144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4-Point Star 4"/>
          <p:cNvSpPr/>
          <p:nvPr/>
        </p:nvSpPr>
        <p:spPr>
          <a:xfrm>
            <a:off x="6443002" y="2637690"/>
            <a:ext cx="239151" cy="330591"/>
          </a:xfrm>
          <a:prstGeom prst="star4">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0643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p:cNvSpPr txBox="1">
            <a:spLocks/>
          </p:cNvSpPr>
          <p:nvPr/>
        </p:nvSpPr>
        <p:spPr>
          <a:xfrm>
            <a:off x="308610" y="439615"/>
            <a:ext cx="8606790" cy="130126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4400" dirty="0" err="1" smtClean="0">
                <a:solidFill>
                  <a:schemeClr val="tx2"/>
                </a:solidFill>
                <a:latin typeface="Calibri" panose="020F0502020204030204" pitchFamily="34" charset="0"/>
              </a:rPr>
              <a:t>Circ</a:t>
            </a:r>
            <a:r>
              <a:rPr lang="en-US" sz="4400" dirty="0" smtClean="0">
                <a:solidFill>
                  <a:schemeClr val="tx2"/>
                </a:solidFill>
                <a:latin typeface="Calibri" panose="020F0502020204030204" pitchFamily="34" charset="0"/>
              </a:rPr>
              <a:t>-to-</a:t>
            </a:r>
            <a:r>
              <a:rPr lang="en-US" sz="4400" dirty="0" err="1" smtClean="0">
                <a:solidFill>
                  <a:schemeClr val="tx2"/>
                </a:solidFill>
                <a:latin typeface="Calibri" panose="020F0502020204030204" pitchFamily="34" charset="0"/>
              </a:rPr>
              <a:t>Circ</a:t>
            </a:r>
            <a:r>
              <a:rPr lang="en-US" sz="4400" dirty="0" smtClean="0">
                <a:solidFill>
                  <a:schemeClr val="tx2"/>
                </a:solidFill>
                <a:latin typeface="Calibri" panose="020F0502020204030204" pitchFamily="34" charset="0"/>
              </a:rPr>
              <a:t> is where the growth is.</a:t>
            </a:r>
            <a:endParaRPr lang="en-US" sz="4400" dirty="0">
              <a:solidFill>
                <a:schemeClr val="tx2"/>
              </a:solidFill>
              <a:latin typeface="Calibri" panose="020F0502020204030204" pitchFamily="34" charset="0"/>
            </a:endParaRPr>
          </a:p>
        </p:txBody>
      </p:sp>
      <p:graphicFrame>
        <p:nvGraphicFramePr>
          <p:cNvPr id="3" name="Content Placeholder 3"/>
          <p:cNvGraphicFramePr>
            <a:graphicFrameLocks/>
          </p:cNvGraphicFramePr>
          <p:nvPr>
            <p:extLst>
              <p:ext uri="{D42A27DB-BD31-4B8C-83A1-F6EECF244321}">
                <p14:modId xmlns:p14="http://schemas.microsoft.com/office/powerpoint/2010/main" val="3232967285"/>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4535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p:cNvSpPr txBox="1">
            <a:spLocks/>
          </p:cNvSpPr>
          <p:nvPr/>
        </p:nvSpPr>
        <p:spPr>
          <a:xfrm>
            <a:off x="477839" y="395654"/>
            <a:ext cx="8181974" cy="870437"/>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4400" dirty="0" smtClean="0">
                <a:solidFill>
                  <a:schemeClr val="tx2"/>
                </a:solidFill>
                <a:latin typeface="Calibri" panose="020F0502020204030204" pitchFamily="34" charset="0"/>
              </a:rPr>
              <a:t>Growth is due to new players.</a:t>
            </a:r>
            <a:endParaRPr lang="en-US" sz="4400" dirty="0">
              <a:solidFill>
                <a:schemeClr val="tx2"/>
              </a:solidFill>
              <a:latin typeface="Calibri" panose="020F0502020204030204" pitchFamily="34" charset="0"/>
            </a:endParaRPr>
          </a:p>
        </p:txBody>
      </p:sp>
      <p:graphicFrame>
        <p:nvGraphicFramePr>
          <p:cNvPr id="4" name="Content Placeholder 7"/>
          <p:cNvGraphicFramePr>
            <a:graphicFrameLocks/>
          </p:cNvGraphicFramePr>
          <p:nvPr>
            <p:extLst>
              <p:ext uri="{D42A27DB-BD31-4B8C-83A1-F6EECF244321}">
                <p14:modId xmlns:p14="http://schemas.microsoft.com/office/powerpoint/2010/main" val="55261600"/>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07660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15259" y="1108081"/>
            <a:ext cx="8174038" cy="1246495"/>
          </a:xfrm>
        </p:spPr>
        <p:txBody>
          <a:bodyPr/>
          <a:lstStyle/>
          <a:p>
            <a:r>
              <a:rPr lang="en-US" dirty="0" smtClean="0"/>
              <a:t>Introduction:  Asking big questions is the easy part</a:t>
            </a:r>
            <a:endParaRPr lang="en-US" dirty="0"/>
          </a:p>
        </p:txBody>
      </p:sp>
      <p:sp>
        <p:nvSpPr>
          <p:cNvPr id="3" name="Text Placeholder 2"/>
          <p:cNvSpPr>
            <a:spLocks noGrp="1"/>
          </p:cNvSpPr>
          <p:nvPr>
            <p:ph type="body" sz="quarter" idx="11"/>
          </p:nvPr>
        </p:nvSpPr>
        <p:spPr/>
        <p:txBody>
          <a:bodyPr/>
          <a:lstStyle/>
          <a:p>
            <a:endParaRPr lang="en-US"/>
          </a:p>
        </p:txBody>
      </p:sp>
      <p:sp>
        <p:nvSpPr>
          <p:cNvPr id="4" name="Text Placeholder 3"/>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1191570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15259" y="1108081"/>
            <a:ext cx="8174038" cy="1800493"/>
          </a:xfrm>
        </p:spPr>
        <p:txBody>
          <a:bodyPr/>
          <a:lstStyle/>
          <a:p>
            <a:r>
              <a:rPr lang="en-US" dirty="0" smtClean="0"/>
              <a:t>Chapter 3:  If the numbers won’t tell you why, ask the people behind the numbers</a:t>
            </a:r>
            <a:endParaRPr lang="en-US" dirty="0"/>
          </a:p>
        </p:txBody>
      </p:sp>
      <p:sp>
        <p:nvSpPr>
          <p:cNvPr id="3" name="Text Placeholder 2"/>
          <p:cNvSpPr>
            <a:spLocks noGrp="1"/>
          </p:cNvSpPr>
          <p:nvPr>
            <p:ph type="body" sz="quarter" idx="11"/>
          </p:nvPr>
        </p:nvSpPr>
        <p:spPr/>
        <p:txBody>
          <a:bodyPr/>
          <a:lstStyle/>
          <a:p>
            <a:endParaRPr lang="en-US"/>
          </a:p>
        </p:txBody>
      </p:sp>
      <p:sp>
        <p:nvSpPr>
          <p:cNvPr id="4" name="Text Placeholder 3"/>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1546608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pPr lvl="1"/>
            <a:r>
              <a:rPr lang="en-US" sz="2400" dirty="0" smtClean="0">
                <a:solidFill>
                  <a:schemeClr val="tx2"/>
                </a:solidFill>
              </a:rPr>
              <a:t>What is the strategic thinking behind the groups you join?  Technologies you adopt? Workflows you establish?</a:t>
            </a:r>
          </a:p>
          <a:p>
            <a:pPr lvl="1"/>
            <a:r>
              <a:rPr lang="en-US" sz="2400" dirty="0" smtClean="0">
                <a:solidFill>
                  <a:schemeClr val="tx2"/>
                </a:solidFill>
              </a:rPr>
              <a:t>What forces are at work driving your choices?</a:t>
            </a:r>
          </a:p>
          <a:p>
            <a:pPr lvl="1"/>
            <a:r>
              <a:rPr lang="en-US" sz="2400" dirty="0" smtClean="0">
                <a:solidFill>
                  <a:schemeClr val="tx2"/>
                </a:solidFill>
              </a:rPr>
              <a:t>Who are your users, and what needs do they hope will be met by your collection sharing services?</a:t>
            </a:r>
          </a:p>
          <a:p>
            <a:pPr lvl="1"/>
            <a:r>
              <a:rPr lang="en-US" sz="2400" dirty="0" smtClean="0">
                <a:solidFill>
                  <a:schemeClr val="tx2"/>
                </a:solidFill>
              </a:rPr>
              <a:t>What user experience do you offer?  What do you aspire to offer?</a:t>
            </a:r>
          </a:p>
          <a:p>
            <a:pPr lvl="1"/>
            <a:r>
              <a:rPr lang="en-US" sz="2400" dirty="0" smtClean="0">
                <a:solidFill>
                  <a:schemeClr val="tx2"/>
                </a:solidFill>
              </a:rPr>
              <a:t>What would you like to learn from this data, or any data?</a:t>
            </a:r>
          </a:p>
          <a:p>
            <a:pPr lvl="1"/>
            <a:r>
              <a:rPr lang="en-US" sz="2400" dirty="0" smtClean="0">
                <a:solidFill>
                  <a:schemeClr val="tx2"/>
                </a:solidFill>
              </a:rPr>
              <a:t>How will collection sharing evolve over the next 5 years?</a:t>
            </a:r>
            <a:endParaRPr lang="en-US" sz="2400" dirty="0">
              <a:solidFill>
                <a:schemeClr val="tx2"/>
              </a:solidFill>
            </a:endParaRPr>
          </a:p>
        </p:txBody>
      </p:sp>
      <p:sp>
        <p:nvSpPr>
          <p:cNvPr id="3" name="Text Placeholder 2"/>
          <p:cNvSpPr>
            <a:spLocks noGrp="1"/>
          </p:cNvSpPr>
          <p:nvPr>
            <p:ph type="body" sz="quarter" idx="13"/>
          </p:nvPr>
        </p:nvSpPr>
        <p:spPr/>
        <p:txBody>
          <a:bodyPr/>
          <a:lstStyle/>
          <a:p>
            <a:r>
              <a:rPr lang="en-US" sz="4400" b="0" dirty="0">
                <a:latin typeface="Calibri" panose="020F0502020204030204" pitchFamily="34" charset="0"/>
              </a:rPr>
              <a:t>6</a:t>
            </a:r>
            <a:r>
              <a:rPr lang="en-US" sz="4400" b="0" dirty="0" smtClean="0">
                <a:latin typeface="Calibri" panose="020F0502020204030204" pitchFamily="34" charset="0"/>
              </a:rPr>
              <a:t> Basic Questions for BD </a:t>
            </a:r>
            <a:r>
              <a:rPr lang="en-US" sz="4400" b="0" dirty="0" err="1" smtClean="0">
                <a:latin typeface="Calibri" panose="020F0502020204030204" pitchFamily="34" charset="0"/>
              </a:rPr>
              <a:t>ILLer’s</a:t>
            </a:r>
            <a:endParaRPr lang="en-US" sz="4400" b="0" dirty="0">
              <a:latin typeface="Calibri" panose="020F0502020204030204" pitchFamily="34" charset="0"/>
            </a:endParaRPr>
          </a:p>
        </p:txBody>
      </p:sp>
    </p:spTree>
    <p:extLst>
      <p:ext uri="{BB962C8B-B14F-4D97-AF65-F5344CB8AC3E}">
        <p14:creationId xmlns:p14="http://schemas.microsoft.com/office/powerpoint/2010/main" val="2481397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smtClean="0">
                <a:solidFill>
                  <a:schemeClr val="tx2"/>
                </a:solidFill>
              </a:rPr>
              <a:t>Automate the routine.</a:t>
            </a:r>
          </a:p>
          <a:p>
            <a:r>
              <a:rPr lang="en-US" dirty="0" smtClean="0">
                <a:solidFill>
                  <a:schemeClr val="tx2"/>
                </a:solidFill>
              </a:rPr>
              <a:t>Build in predictability.</a:t>
            </a:r>
          </a:p>
          <a:p>
            <a:r>
              <a:rPr lang="en-US" dirty="0" smtClean="0">
                <a:solidFill>
                  <a:schemeClr val="tx2"/>
                </a:solidFill>
              </a:rPr>
              <a:t>Push staff tasks lower in the hierarchy.</a:t>
            </a:r>
          </a:p>
          <a:p>
            <a:r>
              <a:rPr lang="en-US" dirty="0" smtClean="0">
                <a:solidFill>
                  <a:schemeClr val="tx2"/>
                </a:solidFill>
              </a:rPr>
              <a:t>Introduce efficiencies, relax restrictive policies.</a:t>
            </a:r>
          </a:p>
          <a:p>
            <a:r>
              <a:rPr lang="en-US" dirty="0" smtClean="0">
                <a:solidFill>
                  <a:schemeClr val="tx2"/>
                </a:solidFill>
              </a:rPr>
              <a:t>Partner in concentric circles.</a:t>
            </a:r>
          </a:p>
          <a:p>
            <a:endParaRPr lang="en-US" dirty="0" smtClean="0"/>
          </a:p>
        </p:txBody>
      </p:sp>
      <p:sp>
        <p:nvSpPr>
          <p:cNvPr id="3" name="Text Placeholder 2"/>
          <p:cNvSpPr>
            <a:spLocks noGrp="1"/>
          </p:cNvSpPr>
          <p:nvPr>
            <p:ph type="body" sz="quarter" idx="13"/>
          </p:nvPr>
        </p:nvSpPr>
        <p:spPr/>
        <p:txBody>
          <a:bodyPr/>
          <a:lstStyle/>
          <a:p>
            <a:r>
              <a:rPr lang="en-US" sz="4400" b="0" dirty="0" smtClean="0">
                <a:latin typeface="Calibri" panose="020F0502020204030204" pitchFamily="34" charset="0"/>
              </a:rPr>
              <a:t>Strategic thinking</a:t>
            </a:r>
            <a:endParaRPr lang="en-US" sz="4400" b="0" dirty="0">
              <a:latin typeface="Calibri" panose="020F0502020204030204" pitchFamily="34" charset="0"/>
            </a:endParaRPr>
          </a:p>
        </p:txBody>
      </p:sp>
    </p:spTree>
    <p:extLst>
      <p:ext uri="{BB962C8B-B14F-4D97-AF65-F5344CB8AC3E}">
        <p14:creationId xmlns:p14="http://schemas.microsoft.com/office/powerpoint/2010/main" val="1368696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smtClean="0">
                <a:solidFill>
                  <a:schemeClr val="tx2"/>
                </a:solidFill>
              </a:rPr>
              <a:t>Discovery is easier than delivery.</a:t>
            </a:r>
          </a:p>
          <a:p>
            <a:r>
              <a:rPr lang="en-US" dirty="0" smtClean="0">
                <a:solidFill>
                  <a:schemeClr val="tx2"/>
                </a:solidFill>
              </a:rPr>
              <a:t>Library users have </a:t>
            </a:r>
            <a:r>
              <a:rPr lang="en-US" dirty="0" err="1" smtClean="0">
                <a:solidFill>
                  <a:schemeClr val="tx2"/>
                </a:solidFill>
              </a:rPr>
              <a:t>Amazoogle</a:t>
            </a:r>
            <a:r>
              <a:rPr lang="en-US" dirty="0" smtClean="0">
                <a:solidFill>
                  <a:schemeClr val="tx2"/>
                </a:solidFill>
              </a:rPr>
              <a:t>-type expectations.</a:t>
            </a:r>
          </a:p>
          <a:p>
            <a:r>
              <a:rPr lang="en-US" dirty="0" smtClean="0">
                <a:solidFill>
                  <a:schemeClr val="tx2"/>
                </a:solidFill>
              </a:rPr>
              <a:t>Library users want print when they read to learn.</a:t>
            </a:r>
            <a:endParaRPr lang="en-US" dirty="0">
              <a:solidFill>
                <a:schemeClr val="tx2"/>
              </a:solidFill>
            </a:endParaRPr>
          </a:p>
          <a:p>
            <a:r>
              <a:rPr lang="en-US" dirty="0">
                <a:solidFill>
                  <a:schemeClr val="tx2"/>
                </a:solidFill>
              </a:rPr>
              <a:t>Even the richest libraries are buying less.</a:t>
            </a:r>
          </a:p>
          <a:p>
            <a:r>
              <a:rPr lang="en-US" dirty="0">
                <a:solidFill>
                  <a:schemeClr val="tx2"/>
                </a:solidFill>
              </a:rPr>
              <a:t>ILL has a bad reputation</a:t>
            </a:r>
            <a:r>
              <a:rPr lang="en-US" dirty="0" smtClean="0">
                <a:solidFill>
                  <a:schemeClr val="tx2"/>
                </a:solidFill>
              </a:rPr>
              <a:t>.</a:t>
            </a:r>
          </a:p>
          <a:p>
            <a:r>
              <a:rPr lang="en-US" dirty="0" smtClean="0">
                <a:solidFill>
                  <a:schemeClr val="tx2"/>
                </a:solidFill>
              </a:rPr>
              <a:t>The e-book revolution hasn’t come close to catching up with the e-journal revolution.</a:t>
            </a:r>
            <a:endParaRPr lang="en-US" dirty="0">
              <a:solidFill>
                <a:schemeClr val="tx2"/>
              </a:solidFill>
            </a:endParaRPr>
          </a:p>
          <a:p>
            <a:endParaRPr lang="en-US" dirty="0">
              <a:solidFill>
                <a:schemeClr val="tx2"/>
              </a:solidFill>
            </a:endParaRPr>
          </a:p>
        </p:txBody>
      </p:sp>
      <p:sp>
        <p:nvSpPr>
          <p:cNvPr id="3" name="Text Placeholder 2"/>
          <p:cNvSpPr>
            <a:spLocks noGrp="1"/>
          </p:cNvSpPr>
          <p:nvPr>
            <p:ph type="body" sz="quarter" idx="13"/>
          </p:nvPr>
        </p:nvSpPr>
        <p:spPr/>
        <p:txBody>
          <a:bodyPr/>
          <a:lstStyle/>
          <a:p>
            <a:r>
              <a:rPr lang="en-US" sz="4400" b="0" dirty="0" smtClean="0">
                <a:latin typeface="Calibri" panose="020F0502020204030204" pitchFamily="34" charset="0"/>
              </a:rPr>
              <a:t>Forces at work</a:t>
            </a:r>
            <a:endParaRPr lang="en-US" sz="4400" b="0" dirty="0">
              <a:latin typeface="Calibri" panose="020F0502020204030204" pitchFamily="34" charset="0"/>
            </a:endParaRPr>
          </a:p>
        </p:txBody>
      </p:sp>
    </p:spTree>
    <p:extLst>
      <p:ext uri="{BB962C8B-B14F-4D97-AF65-F5344CB8AC3E}">
        <p14:creationId xmlns:p14="http://schemas.microsoft.com/office/powerpoint/2010/main" val="709823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smtClean="0">
                <a:solidFill>
                  <a:schemeClr val="tx2"/>
                </a:solidFill>
              </a:rPr>
              <a:t>Graduate students, mostly.  And some faculty.</a:t>
            </a:r>
          </a:p>
          <a:p>
            <a:r>
              <a:rPr lang="en-US" dirty="0" smtClean="0">
                <a:solidFill>
                  <a:schemeClr val="tx2"/>
                </a:solidFill>
              </a:rPr>
              <a:t>They want to borrow what’s in use at the home institution.</a:t>
            </a:r>
          </a:p>
          <a:p>
            <a:r>
              <a:rPr lang="en-US" dirty="0" smtClean="0">
                <a:solidFill>
                  <a:schemeClr val="tx2"/>
                </a:solidFill>
              </a:rPr>
              <a:t>They expect extended loan periods.</a:t>
            </a:r>
          </a:p>
          <a:p>
            <a:r>
              <a:rPr lang="en-US" dirty="0" smtClean="0">
                <a:solidFill>
                  <a:schemeClr val="tx2"/>
                </a:solidFill>
              </a:rPr>
              <a:t>They don’t care where it comes from or how you get it.</a:t>
            </a:r>
          </a:p>
          <a:p>
            <a:r>
              <a:rPr lang="en-US" dirty="0" smtClean="0">
                <a:solidFill>
                  <a:schemeClr val="tx2"/>
                </a:solidFill>
              </a:rPr>
              <a:t>They want it yesterday.</a:t>
            </a:r>
          </a:p>
          <a:p>
            <a:r>
              <a:rPr lang="en-US" dirty="0" smtClean="0">
                <a:solidFill>
                  <a:schemeClr val="tx2"/>
                </a:solidFill>
              </a:rPr>
              <a:t>They think everything is fair use.</a:t>
            </a:r>
          </a:p>
          <a:p>
            <a:pPr marL="0" indent="0">
              <a:buNone/>
            </a:pPr>
            <a:endParaRPr lang="en-US" dirty="0"/>
          </a:p>
        </p:txBody>
      </p:sp>
      <p:sp>
        <p:nvSpPr>
          <p:cNvPr id="3" name="Text Placeholder 2"/>
          <p:cNvSpPr>
            <a:spLocks noGrp="1"/>
          </p:cNvSpPr>
          <p:nvPr>
            <p:ph type="body" sz="quarter" idx="13"/>
          </p:nvPr>
        </p:nvSpPr>
        <p:spPr>
          <a:xfrm>
            <a:off x="477837" y="220663"/>
            <a:ext cx="8181975" cy="915256"/>
          </a:xfrm>
        </p:spPr>
        <p:txBody>
          <a:bodyPr/>
          <a:lstStyle/>
          <a:p>
            <a:r>
              <a:rPr lang="en-US" sz="4400" b="0" dirty="0" smtClean="0">
                <a:latin typeface="Calibri" panose="020F0502020204030204" pitchFamily="34" charset="0"/>
              </a:rPr>
              <a:t>Users (the who and the what)</a:t>
            </a:r>
            <a:endParaRPr lang="en-US" sz="4400" b="0" dirty="0">
              <a:latin typeface="Calibri" panose="020F0502020204030204" pitchFamily="34" charset="0"/>
            </a:endParaRPr>
          </a:p>
        </p:txBody>
      </p:sp>
    </p:spTree>
    <p:extLst>
      <p:ext uri="{BB962C8B-B14F-4D97-AF65-F5344CB8AC3E}">
        <p14:creationId xmlns:p14="http://schemas.microsoft.com/office/powerpoint/2010/main" val="2154124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smtClean="0">
                <a:solidFill>
                  <a:schemeClr val="tx2"/>
                </a:solidFill>
              </a:rPr>
              <a:t>Currently being offered:</a:t>
            </a:r>
          </a:p>
          <a:p>
            <a:pPr lvl="1"/>
            <a:r>
              <a:rPr lang="en-US" dirty="0" smtClean="0">
                <a:solidFill>
                  <a:schemeClr val="tx2"/>
                </a:solidFill>
              </a:rPr>
              <a:t>A few fancy hidden algorithms</a:t>
            </a:r>
          </a:p>
          <a:p>
            <a:pPr lvl="1"/>
            <a:r>
              <a:rPr lang="en-US" dirty="0" smtClean="0">
                <a:solidFill>
                  <a:schemeClr val="tx2"/>
                </a:solidFill>
              </a:rPr>
              <a:t>Some linking of systems with standards or Web services</a:t>
            </a:r>
          </a:p>
          <a:p>
            <a:pPr lvl="1"/>
            <a:r>
              <a:rPr lang="en-US" dirty="0" smtClean="0">
                <a:solidFill>
                  <a:schemeClr val="tx2"/>
                </a:solidFill>
              </a:rPr>
              <a:t>Buttons on a Web page, describe each service, ask patron to choose</a:t>
            </a:r>
          </a:p>
          <a:p>
            <a:r>
              <a:rPr lang="en-US" dirty="0" smtClean="0">
                <a:solidFill>
                  <a:schemeClr val="tx2"/>
                </a:solidFill>
              </a:rPr>
              <a:t>Unanimous aspiration:</a:t>
            </a:r>
          </a:p>
          <a:p>
            <a:pPr lvl="1"/>
            <a:r>
              <a:rPr lang="en-US" dirty="0" smtClean="0">
                <a:solidFill>
                  <a:schemeClr val="tx2"/>
                </a:solidFill>
              </a:rPr>
              <a:t>Single entry point for all interactions with library services</a:t>
            </a:r>
            <a:endParaRPr lang="en-US" dirty="0">
              <a:solidFill>
                <a:schemeClr val="tx2"/>
              </a:solidFill>
            </a:endParaRPr>
          </a:p>
        </p:txBody>
      </p:sp>
      <p:sp>
        <p:nvSpPr>
          <p:cNvPr id="3" name="Text Placeholder 2"/>
          <p:cNvSpPr>
            <a:spLocks noGrp="1"/>
          </p:cNvSpPr>
          <p:nvPr>
            <p:ph type="body" sz="quarter" idx="13"/>
          </p:nvPr>
        </p:nvSpPr>
        <p:spPr/>
        <p:txBody>
          <a:bodyPr/>
          <a:lstStyle/>
          <a:p>
            <a:r>
              <a:rPr lang="en-US" sz="4400" b="0" dirty="0" smtClean="0">
                <a:latin typeface="Calibri" panose="020F0502020204030204" pitchFamily="34" charset="0"/>
              </a:rPr>
              <a:t>User experience</a:t>
            </a:r>
            <a:endParaRPr lang="en-US" sz="4400" b="0" dirty="0">
              <a:latin typeface="Calibri" panose="020F0502020204030204" pitchFamily="34" charset="0"/>
            </a:endParaRPr>
          </a:p>
        </p:txBody>
      </p:sp>
    </p:spTree>
    <p:extLst>
      <p:ext uri="{BB962C8B-B14F-4D97-AF65-F5344CB8AC3E}">
        <p14:creationId xmlns:p14="http://schemas.microsoft.com/office/powerpoint/2010/main" val="4272380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smtClean="0">
                <a:solidFill>
                  <a:schemeClr val="tx2"/>
                </a:solidFill>
              </a:rPr>
              <a:t>What’s borrowed within vs outside the group.</a:t>
            </a:r>
          </a:p>
          <a:p>
            <a:r>
              <a:rPr lang="en-US" dirty="0" smtClean="0">
                <a:solidFill>
                  <a:schemeClr val="tx2"/>
                </a:solidFill>
              </a:rPr>
              <a:t>What % of borrowed items are already owned.</a:t>
            </a:r>
          </a:p>
          <a:p>
            <a:r>
              <a:rPr lang="en-US" dirty="0" smtClean="0">
                <a:solidFill>
                  <a:schemeClr val="tx2"/>
                </a:solidFill>
              </a:rPr>
              <a:t>Effects of </a:t>
            </a:r>
            <a:r>
              <a:rPr lang="en-US" dirty="0" err="1" smtClean="0">
                <a:solidFill>
                  <a:schemeClr val="tx2"/>
                </a:solidFill>
              </a:rPr>
              <a:t>consortial</a:t>
            </a:r>
            <a:r>
              <a:rPr lang="en-US" dirty="0" smtClean="0">
                <a:solidFill>
                  <a:schemeClr val="tx2"/>
                </a:solidFill>
              </a:rPr>
              <a:t> borrowing on OCLC ILL traffic with those same partners.</a:t>
            </a:r>
          </a:p>
          <a:p>
            <a:r>
              <a:rPr lang="en-US" dirty="0" smtClean="0">
                <a:solidFill>
                  <a:schemeClr val="tx2"/>
                </a:solidFill>
              </a:rPr>
              <a:t>Per capita consumption of library services.</a:t>
            </a:r>
          </a:p>
          <a:p>
            <a:r>
              <a:rPr lang="en-US" dirty="0" smtClean="0">
                <a:solidFill>
                  <a:schemeClr val="tx2"/>
                </a:solidFill>
              </a:rPr>
              <a:t>Others’ budgets and workflows for purchase-on-demand.</a:t>
            </a:r>
          </a:p>
          <a:p>
            <a:r>
              <a:rPr lang="en-US" dirty="0" smtClean="0">
                <a:solidFill>
                  <a:schemeClr val="tx2"/>
                </a:solidFill>
              </a:rPr>
              <a:t>Correlation between expenditures and collection-sharing activity.</a:t>
            </a:r>
          </a:p>
          <a:p>
            <a:r>
              <a:rPr lang="en-US" dirty="0" smtClean="0">
                <a:solidFill>
                  <a:schemeClr val="tx2"/>
                </a:solidFill>
              </a:rPr>
              <a:t>Why some constituents don’t use library services for their research needs.</a:t>
            </a:r>
          </a:p>
          <a:p>
            <a:pPr marL="0" indent="0">
              <a:buNone/>
            </a:pPr>
            <a:endParaRPr lang="en-US" dirty="0" smtClean="0">
              <a:solidFill>
                <a:schemeClr val="tx2"/>
              </a:solidFill>
            </a:endParaRPr>
          </a:p>
          <a:p>
            <a:endParaRPr lang="en-US" dirty="0"/>
          </a:p>
        </p:txBody>
      </p:sp>
      <p:sp>
        <p:nvSpPr>
          <p:cNvPr id="3" name="Text Placeholder 2"/>
          <p:cNvSpPr>
            <a:spLocks noGrp="1"/>
          </p:cNvSpPr>
          <p:nvPr>
            <p:ph type="body" sz="quarter" idx="13"/>
          </p:nvPr>
        </p:nvSpPr>
        <p:spPr>
          <a:xfrm>
            <a:off x="636100" y="220663"/>
            <a:ext cx="8181975" cy="915256"/>
          </a:xfrm>
        </p:spPr>
        <p:txBody>
          <a:bodyPr/>
          <a:lstStyle/>
          <a:p>
            <a:r>
              <a:rPr lang="en-US" sz="4400" b="0" dirty="0" smtClean="0">
                <a:latin typeface="Calibri" panose="020F0502020204030204" pitchFamily="34" charset="0"/>
              </a:rPr>
              <a:t>They wish they knew…</a:t>
            </a:r>
            <a:endParaRPr lang="en-US" sz="4400" b="0" dirty="0">
              <a:latin typeface="Calibri" panose="020F0502020204030204" pitchFamily="34" charset="0"/>
            </a:endParaRPr>
          </a:p>
        </p:txBody>
      </p:sp>
    </p:spTree>
    <p:extLst>
      <p:ext uri="{BB962C8B-B14F-4D97-AF65-F5344CB8AC3E}">
        <p14:creationId xmlns:p14="http://schemas.microsoft.com/office/powerpoint/2010/main" val="428191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smtClean="0">
                <a:solidFill>
                  <a:schemeClr val="tx2"/>
                </a:solidFill>
              </a:rPr>
              <a:t>Patrons </a:t>
            </a:r>
            <a:r>
              <a:rPr lang="en-US" i="1" dirty="0" smtClean="0">
                <a:solidFill>
                  <a:schemeClr val="tx2"/>
                </a:solidFill>
              </a:rPr>
              <a:t>will</a:t>
            </a:r>
            <a:r>
              <a:rPr lang="en-US" dirty="0" smtClean="0">
                <a:solidFill>
                  <a:schemeClr val="tx2"/>
                </a:solidFill>
              </a:rPr>
              <a:t> enjoy a more unified user experience.</a:t>
            </a:r>
          </a:p>
          <a:p>
            <a:r>
              <a:rPr lang="en-US" dirty="0" smtClean="0">
                <a:solidFill>
                  <a:schemeClr val="tx2"/>
                </a:solidFill>
              </a:rPr>
              <a:t>Libraries will do more within consortia.</a:t>
            </a:r>
          </a:p>
          <a:p>
            <a:r>
              <a:rPr lang="en-US" dirty="0" smtClean="0">
                <a:solidFill>
                  <a:schemeClr val="tx2"/>
                </a:solidFill>
              </a:rPr>
              <a:t>Circulation will stop declining and possibly even show an uptick.</a:t>
            </a:r>
          </a:p>
          <a:p>
            <a:r>
              <a:rPr lang="en-US" dirty="0" smtClean="0">
                <a:solidFill>
                  <a:schemeClr val="tx2"/>
                </a:solidFill>
              </a:rPr>
              <a:t>The library will figure in a smaller proportion of a typical researcher’s material-gathering transactions.</a:t>
            </a:r>
          </a:p>
          <a:p>
            <a:r>
              <a:rPr lang="en-US" dirty="0" smtClean="0">
                <a:solidFill>
                  <a:schemeClr val="tx2"/>
                </a:solidFill>
              </a:rPr>
              <a:t>Print will maintain its popularity.</a:t>
            </a:r>
          </a:p>
          <a:p>
            <a:r>
              <a:rPr lang="en-US" dirty="0" smtClean="0">
                <a:solidFill>
                  <a:schemeClr val="tx2"/>
                </a:solidFill>
              </a:rPr>
              <a:t>Special trusted partnerships will be needed for sharing scarce and valuable materials.</a:t>
            </a:r>
          </a:p>
          <a:p>
            <a:endParaRPr lang="en-US" dirty="0" smtClean="0">
              <a:solidFill>
                <a:schemeClr val="tx2"/>
              </a:solidFill>
            </a:endParaRPr>
          </a:p>
          <a:p>
            <a:pPr marL="0" indent="0">
              <a:buNone/>
            </a:pPr>
            <a:endParaRPr lang="en-US" dirty="0"/>
          </a:p>
        </p:txBody>
      </p:sp>
      <p:sp>
        <p:nvSpPr>
          <p:cNvPr id="3" name="Text Placeholder 2"/>
          <p:cNvSpPr>
            <a:spLocks noGrp="1"/>
          </p:cNvSpPr>
          <p:nvPr>
            <p:ph type="body" sz="quarter" idx="13"/>
          </p:nvPr>
        </p:nvSpPr>
        <p:spPr/>
        <p:txBody>
          <a:bodyPr/>
          <a:lstStyle/>
          <a:p>
            <a:r>
              <a:rPr lang="en-US" sz="4400" b="0" dirty="0" smtClean="0">
                <a:latin typeface="Calibri" panose="020F0502020204030204" pitchFamily="34" charset="0"/>
              </a:rPr>
              <a:t>In 5 years…</a:t>
            </a:r>
            <a:endParaRPr lang="en-US" sz="4400" b="0" dirty="0">
              <a:latin typeface="Calibri" panose="020F0502020204030204" pitchFamily="34" charset="0"/>
            </a:endParaRPr>
          </a:p>
        </p:txBody>
      </p:sp>
    </p:spTree>
    <p:extLst>
      <p:ext uri="{BB962C8B-B14F-4D97-AF65-F5344CB8AC3E}">
        <p14:creationId xmlns:p14="http://schemas.microsoft.com/office/powerpoint/2010/main" val="2903879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p:cNvSpPr txBox="1">
            <a:spLocks/>
          </p:cNvSpPr>
          <p:nvPr/>
        </p:nvSpPr>
        <p:spPr>
          <a:xfrm>
            <a:off x="308610" y="439615"/>
            <a:ext cx="8606790" cy="130126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4400" dirty="0" err="1" smtClean="0">
                <a:solidFill>
                  <a:schemeClr val="tx2"/>
                </a:solidFill>
                <a:latin typeface="Calibri" panose="020F0502020204030204" pitchFamily="34" charset="0"/>
              </a:rPr>
              <a:t>Circ</a:t>
            </a:r>
            <a:r>
              <a:rPr lang="en-US" sz="4400" dirty="0" smtClean="0">
                <a:solidFill>
                  <a:schemeClr val="tx2"/>
                </a:solidFill>
                <a:latin typeface="Calibri" panose="020F0502020204030204" pitchFamily="34" charset="0"/>
              </a:rPr>
              <a:t>-to-</a:t>
            </a:r>
            <a:r>
              <a:rPr lang="en-US" sz="4400" dirty="0" err="1" smtClean="0">
                <a:solidFill>
                  <a:schemeClr val="tx2"/>
                </a:solidFill>
                <a:latin typeface="Calibri" panose="020F0502020204030204" pitchFamily="34" charset="0"/>
              </a:rPr>
              <a:t>Circ</a:t>
            </a:r>
            <a:r>
              <a:rPr lang="en-US" sz="4400" dirty="0" smtClean="0">
                <a:solidFill>
                  <a:schemeClr val="tx2"/>
                </a:solidFill>
                <a:latin typeface="Calibri" panose="020F0502020204030204" pitchFamily="34" charset="0"/>
              </a:rPr>
              <a:t> is where the growth is.</a:t>
            </a:r>
            <a:endParaRPr lang="en-US" sz="4400" dirty="0">
              <a:solidFill>
                <a:schemeClr val="tx2"/>
              </a:solidFill>
              <a:latin typeface="Calibri" panose="020F0502020204030204" pitchFamily="34" charset="0"/>
            </a:endParaRPr>
          </a:p>
        </p:txBody>
      </p:sp>
      <p:graphicFrame>
        <p:nvGraphicFramePr>
          <p:cNvPr id="3" name="Content Placeholder 3"/>
          <p:cNvGraphicFramePr>
            <a:graphicFrameLocks/>
          </p:cNvGraphicFramePr>
          <p:nvPr>
            <p:extLst>
              <p:ext uri="{D42A27DB-BD31-4B8C-83A1-F6EECF244321}">
                <p14:modId xmlns:p14="http://schemas.microsoft.com/office/powerpoint/2010/main" val="3232967285"/>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34406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p:cNvSpPr txBox="1">
            <a:spLocks/>
          </p:cNvSpPr>
          <p:nvPr/>
        </p:nvSpPr>
        <p:spPr>
          <a:xfrm>
            <a:off x="477839" y="395654"/>
            <a:ext cx="8181974" cy="870437"/>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4400" dirty="0" smtClean="0">
                <a:solidFill>
                  <a:schemeClr val="tx2"/>
                </a:solidFill>
                <a:latin typeface="Calibri" panose="020F0502020204030204" pitchFamily="34" charset="0"/>
              </a:rPr>
              <a:t>Growth is due to new players.</a:t>
            </a:r>
            <a:endParaRPr lang="en-US" sz="4400" dirty="0">
              <a:solidFill>
                <a:schemeClr val="tx2"/>
              </a:solidFill>
              <a:latin typeface="Calibri" panose="020F0502020204030204" pitchFamily="34" charset="0"/>
            </a:endParaRPr>
          </a:p>
        </p:txBody>
      </p:sp>
      <p:graphicFrame>
        <p:nvGraphicFramePr>
          <p:cNvPr id="4" name="Content Placeholder 7"/>
          <p:cNvGraphicFramePr>
            <a:graphicFrameLocks/>
          </p:cNvGraphicFramePr>
          <p:nvPr>
            <p:extLst>
              <p:ext uri="{D42A27DB-BD31-4B8C-83A1-F6EECF244321}">
                <p14:modId xmlns:p14="http://schemas.microsoft.com/office/powerpoint/2010/main" val="55261600"/>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63269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phys.org/newman/gfx/news/hires/2014/1-whereiseart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324" y="457200"/>
            <a:ext cx="8310269" cy="5512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3834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477839" y="1257300"/>
            <a:ext cx="7534592" cy="4353790"/>
          </a:xfrm>
        </p:spPr>
        <p:txBody>
          <a:bodyPr/>
          <a:lstStyle/>
          <a:p>
            <a:r>
              <a:rPr lang="en-US" dirty="0" smtClean="0"/>
              <a:t>Chart OCLC ILL interactions in detail as new members joined Borrow Direct</a:t>
            </a:r>
          </a:p>
          <a:p>
            <a:r>
              <a:rPr lang="en-US" dirty="0" smtClean="0"/>
              <a:t>Isolate </a:t>
            </a:r>
            <a:r>
              <a:rPr lang="en-US" dirty="0" err="1" smtClean="0"/>
              <a:t>returnables</a:t>
            </a:r>
            <a:r>
              <a:rPr lang="en-US" dirty="0" smtClean="0"/>
              <a:t> and non-</a:t>
            </a:r>
            <a:r>
              <a:rPr lang="en-US" dirty="0" err="1" smtClean="0"/>
              <a:t>returnables</a:t>
            </a:r>
            <a:endParaRPr lang="en-US" dirty="0" smtClean="0"/>
          </a:p>
          <a:p>
            <a:r>
              <a:rPr lang="en-US" dirty="0" smtClean="0"/>
              <a:t>Overlay expenditures and demographics onto collection sharing data</a:t>
            </a:r>
          </a:p>
          <a:p>
            <a:pPr marL="0" indent="0">
              <a:buNone/>
            </a:pPr>
            <a:endParaRPr lang="en-US" dirty="0" smtClean="0"/>
          </a:p>
          <a:p>
            <a:endParaRPr lang="en-US" dirty="0" smtClean="0"/>
          </a:p>
          <a:p>
            <a:endParaRPr lang="en-US" dirty="0" smtClean="0"/>
          </a:p>
          <a:p>
            <a:pPr marL="457200" lvl="1" indent="0">
              <a:buNone/>
            </a:pPr>
            <a:endParaRPr lang="en-US" dirty="0" smtClean="0"/>
          </a:p>
          <a:p>
            <a:pPr lvl="1"/>
            <a:endParaRPr lang="en-US" dirty="0"/>
          </a:p>
          <a:p>
            <a:pPr lvl="1"/>
            <a:endParaRPr lang="en-US" b="1" dirty="0" smtClean="0"/>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pPr marL="0" indent="0">
              <a:buNone/>
            </a:pPr>
            <a:endParaRPr lang="en-US" dirty="0"/>
          </a:p>
          <a:p>
            <a:pPr marL="0" indent="0">
              <a:buNone/>
            </a:pPr>
            <a:endParaRPr lang="en-US" dirty="0"/>
          </a:p>
        </p:txBody>
      </p:sp>
      <p:sp>
        <p:nvSpPr>
          <p:cNvPr id="3" name="Text Placeholder 2"/>
          <p:cNvSpPr>
            <a:spLocks noGrp="1"/>
          </p:cNvSpPr>
          <p:nvPr>
            <p:ph type="body" sz="quarter" idx="13"/>
          </p:nvPr>
        </p:nvSpPr>
        <p:spPr/>
        <p:txBody>
          <a:bodyPr/>
          <a:lstStyle/>
          <a:p>
            <a:r>
              <a:rPr lang="en-US" sz="4400" b="0" dirty="0" smtClean="0">
                <a:latin typeface="Calibri" panose="020F0502020204030204" pitchFamily="34" charset="0"/>
              </a:rPr>
              <a:t>Next steps/further study</a:t>
            </a:r>
            <a:endParaRPr lang="en-US" sz="4400" b="0" dirty="0">
              <a:latin typeface="Calibri" panose="020F0502020204030204" pitchFamily="34" charset="0"/>
            </a:endParaRPr>
          </a:p>
        </p:txBody>
      </p:sp>
    </p:spTree>
    <p:extLst>
      <p:ext uri="{BB962C8B-B14F-4D97-AF65-F5344CB8AC3E}">
        <p14:creationId xmlns:p14="http://schemas.microsoft.com/office/powerpoint/2010/main" val="1422258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28650" y="365126"/>
            <a:ext cx="7886700" cy="1325563"/>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smtClean="0">
                <a:solidFill>
                  <a:schemeClr val="tx2"/>
                </a:solidFill>
                <a:latin typeface="Calibri" panose="020F0502020204030204" pitchFamily="34" charset="0"/>
              </a:rPr>
              <a:t>Newbie OCLC ILL Interactions with Borrow Direct Partners</a:t>
            </a:r>
            <a:endParaRPr lang="en-US" dirty="0">
              <a:solidFill>
                <a:schemeClr val="tx2"/>
              </a:solidFill>
              <a:latin typeface="Calibri" panose="020F0502020204030204" pitchFamily="34" charset="0"/>
            </a:endParaRPr>
          </a:p>
        </p:txBody>
      </p:sp>
      <p:graphicFrame>
        <p:nvGraphicFramePr>
          <p:cNvPr id="3" name="Content Placeholder 6"/>
          <p:cNvGraphicFramePr>
            <a:graphicFrameLocks/>
          </p:cNvGraphicFramePr>
          <p:nvPr>
            <p:extLst>
              <p:ext uri="{D42A27DB-BD31-4B8C-83A1-F6EECF244321}">
                <p14:modId xmlns:p14="http://schemas.microsoft.com/office/powerpoint/2010/main" val="2112825434"/>
              </p:ext>
            </p:extLst>
          </p:nvPr>
        </p:nvGraphicFramePr>
        <p:xfrm>
          <a:off x="628650" y="2226469"/>
          <a:ext cx="7886700" cy="326350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45591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15259" y="1108081"/>
            <a:ext cx="8174038" cy="2354491"/>
          </a:xfrm>
        </p:spPr>
        <p:txBody>
          <a:bodyPr/>
          <a:lstStyle/>
          <a:p>
            <a:r>
              <a:rPr lang="en-US" dirty="0" smtClean="0"/>
              <a:t>Chapter 4:  If having one pinhole view is good, isn’t having two, by definition, twice as good?</a:t>
            </a:r>
            <a:endParaRPr lang="en-US" dirty="0"/>
          </a:p>
        </p:txBody>
      </p:sp>
      <p:sp>
        <p:nvSpPr>
          <p:cNvPr id="3" name="Text Placeholder 2"/>
          <p:cNvSpPr>
            <a:spLocks noGrp="1"/>
          </p:cNvSpPr>
          <p:nvPr>
            <p:ph type="body" sz="quarter" idx="11"/>
          </p:nvPr>
        </p:nvSpPr>
        <p:spPr/>
        <p:txBody>
          <a:bodyPr/>
          <a:lstStyle/>
          <a:p>
            <a:endParaRPr lang="en-US"/>
          </a:p>
        </p:txBody>
      </p:sp>
      <p:sp>
        <p:nvSpPr>
          <p:cNvPr id="4" name="Text Placeholder 3"/>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329942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newsroom.unl.edu/announce/files/file808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3819" y="1"/>
            <a:ext cx="3578834" cy="2356338"/>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436098" y="1635368"/>
            <a:ext cx="8229600" cy="449079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smtClean="0"/>
              <a:t>As of December 2015:  </a:t>
            </a:r>
          </a:p>
          <a:p>
            <a:r>
              <a:rPr lang="en-US" sz="2800" dirty="0" smtClean="0"/>
              <a:t>Made up of </a:t>
            </a:r>
            <a:r>
              <a:rPr lang="en-US" sz="2800" dirty="0" smtClean="0">
                <a:solidFill>
                  <a:srgbClr val="0070C0"/>
                </a:solidFill>
              </a:rPr>
              <a:t>14 institutions </a:t>
            </a:r>
            <a:r>
              <a:rPr lang="en-US" sz="2800" dirty="0" smtClean="0"/>
              <a:t>with         sophisticated, innovative resource sharing operations</a:t>
            </a:r>
          </a:p>
          <a:p>
            <a:r>
              <a:rPr lang="en-US" sz="2800" dirty="0" smtClean="0"/>
              <a:t>Some long-established members, some newer Involved in all manner of </a:t>
            </a:r>
            <a:r>
              <a:rPr lang="en-US" sz="2800" dirty="0" err="1" smtClean="0">
                <a:solidFill>
                  <a:srgbClr val="0070C0"/>
                </a:solidFill>
              </a:rPr>
              <a:t>consortial</a:t>
            </a:r>
            <a:r>
              <a:rPr lang="en-US" sz="2800" dirty="0" smtClean="0">
                <a:solidFill>
                  <a:srgbClr val="0070C0"/>
                </a:solidFill>
              </a:rPr>
              <a:t> arrangements </a:t>
            </a:r>
            <a:r>
              <a:rPr lang="en-US" sz="2800" dirty="0" smtClean="0"/>
              <a:t>within and outside the group</a:t>
            </a:r>
          </a:p>
          <a:p>
            <a:r>
              <a:rPr lang="en-US" sz="2800" dirty="0" smtClean="0"/>
              <a:t>Would serve as an excellent </a:t>
            </a:r>
            <a:r>
              <a:rPr lang="en-US" sz="2800" dirty="0" smtClean="0">
                <a:solidFill>
                  <a:srgbClr val="0070C0"/>
                </a:solidFill>
              </a:rPr>
              <a:t>illustration of current trends </a:t>
            </a:r>
            <a:r>
              <a:rPr lang="en-US" sz="2800" dirty="0" smtClean="0"/>
              <a:t>in the research library community</a:t>
            </a:r>
          </a:p>
          <a:p>
            <a:pPr>
              <a:buFont typeface="Arial"/>
              <a:buNone/>
            </a:pPr>
            <a:endParaRPr lang="en-US" dirty="0"/>
          </a:p>
        </p:txBody>
      </p:sp>
      <p:pic>
        <p:nvPicPr>
          <p:cNvPr id="1032" name="Picture 8" descr="https://www.cic.net/sf-images/default-source/images/UBorrow_Logo.jpg?sfvrsn=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244" y="356455"/>
            <a:ext cx="4267200" cy="1011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126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smtClean="0"/>
              <a:t>They: </a:t>
            </a:r>
          </a:p>
          <a:p>
            <a:pPr lvl="1"/>
            <a:r>
              <a:rPr lang="en-US" dirty="0"/>
              <a:t>V</a:t>
            </a:r>
            <a:r>
              <a:rPr lang="en-US" dirty="0" smtClean="0"/>
              <a:t>olunteered</a:t>
            </a:r>
          </a:p>
          <a:p>
            <a:pPr lvl="1"/>
            <a:r>
              <a:rPr lang="en-US" dirty="0"/>
              <a:t>O</a:t>
            </a:r>
            <a:r>
              <a:rPr lang="en-US" dirty="0" smtClean="0"/>
              <a:t>wned the process</a:t>
            </a:r>
          </a:p>
          <a:p>
            <a:pPr lvl="1"/>
            <a:r>
              <a:rPr lang="en-US" dirty="0" smtClean="0"/>
              <a:t>Profited from my Borrow Direct experience</a:t>
            </a:r>
          </a:p>
          <a:p>
            <a:pPr lvl="1"/>
            <a:r>
              <a:rPr lang="en-US" dirty="0" smtClean="0"/>
              <a:t>Opted to track purchase-on-demand</a:t>
            </a:r>
          </a:p>
          <a:p>
            <a:pPr lvl="1"/>
            <a:r>
              <a:rPr lang="en-US" dirty="0" smtClean="0"/>
              <a:t>Share a member with Borrow Direct</a:t>
            </a:r>
          </a:p>
          <a:p>
            <a:pPr lvl="1"/>
            <a:r>
              <a:rPr lang="en-US" dirty="0" smtClean="0"/>
              <a:t>Set up their </a:t>
            </a:r>
            <a:r>
              <a:rPr lang="en-US" dirty="0" err="1" smtClean="0"/>
              <a:t>consortial</a:t>
            </a:r>
            <a:r>
              <a:rPr lang="en-US" dirty="0" smtClean="0"/>
              <a:t> borrowing process to run through ILL rather than Circulation</a:t>
            </a:r>
          </a:p>
          <a:p>
            <a:endParaRPr lang="en-US" dirty="0"/>
          </a:p>
        </p:txBody>
      </p:sp>
      <p:sp>
        <p:nvSpPr>
          <p:cNvPr id="3" name="Text Placeholder 2"/>
          <p:cNvSpPr>
            <a:spLocks noGrp="1"/>
          </p:cNvSpPr>
          <p:nvPr>
            <p:ph type="body" sz="quarter" idx="13"/>
          </p:nvPr>
        </p:nvSpPr>
        <p:spPr>
          <a:xfrm>
            <a:off x="477837" y="220663"/>
            <a:ext cx="8181975" cy="915256"/>
          </a:xfrm>
        </p:spPr>
        <p:txBody>
          <a:bodyPr/>
          <a:lstStyle/>
          <a:p>
            <a:r>
              <a:rPr lang="en-US" sz="4400" b="0" dirty="0" smtClean="0">
                <a:latin typeface="Calibri" panose="020F0502020204030204" pitchFamily="34" charset="0"/>
              </a:rPr>
              <a:t>CIC ILL Study</a:t>
            </a:r>
            <a:endParaRPr lang="en-US" sz="4400" b="0" dirty="0">
              <a:latin typeface="Calibri" panose="020F0502020204030204" pitchFamily="34" charset="0"/>
            </a:endParaRPr>
          </a:p>
        </p:txBody>
      </p:sp>
    </p:spTree>
    <p:extLst>
      <p:ext uri="{BB962C8B-B14F-4D97-AF65-F5344CB8AC3E}">
        <p14:creationId xmlns:p14="http://schemas.microsoft.com/office/powerpoint/2010/main" val="1302263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29841" y="365126"/>
            <a:ext cx="7886700" cy="1325563"/>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smtClean="0">
                <a:solidFill>
                  <a:schemeClr val="tx2"/>
                </a:solidFill>
                <a:latin typeface="Calibri" panose="020F0502020204030204" pitchFamily="34" charset="0"/>
              </a:rPr>
              <a:t>Per-Student Expenditures, 2012 NECS Survey</a:t>
            </a:r>
            <a:endParaRPr lang="en-US" dirty="0">
              <a:solidFill>
                <a:schemeClr val="tx2"/>
              </a:solidFill>
              <a:latin typeface="Calibri" panose="020F0502020204030204" pitchFamily="34" charset="0"/>
            </a:endParaRPr>
          </a:p>
        </p:txBody>
      </p:sp>
      <p:sp>
        <p:nvSpPr>
          <p:cNvPr id="3" name="Text Placeholder 2"/>
          <p:cNvSpPr txBox="1">
            <a:spLocks/>
          </p:cNvSpPr>
          <p:nvPr/>
        </p:nvSpPr>
        <p:spPr>
          <a:xfrm>
            <a:off x="629842" y="2145323"/>
            <a:ext cx="3868340" cy="59073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err="1" smtClean="0">
                <a:solidFill>
                  <a:schemeClr val="tx2"/>
                </a:solidFill>
                <a:latin typeface="Calibri" panose="020F0502020204030204" pitchFamily="34" charset="0"/>
              </a:rPr>
              <a:t>IviesPlus</a:t>
            </a:r>
            <a:endParaRPr lang="en-US" dirty="0">
              <a:solidFill>
                <a:schemeClr val="tx2"/>
              </a:solidFill>
              <a:latin typeface="Calibri" panose="020F0502020204030204" pitchFamily="34" charset="0"/>
            </a:endParaRPr>
          </a:p>
        </p:txBody>
      </p:sp>
      <p:sp>
        <p:nvSpPr>
          <p:cNvPr id="4" name="Text Placeholder 4"/>
          <p:cNvSpPr txBox="1">
            <a:spLocks/>
          </p:cNvSpPr>
          <p:nvPr/>
        </p:nvSpPr>
        <p:spPr>
          <a:xfrm>
            <a:off x="4629150" y="2145323"/>
            <a:ext cx="3887391" cy="52799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solidFill>
                  <a:schemeClr val="tx2"/>
                </a:solidFill>
                <a:latin typeface="Calibri" panose="020F0502020204030204" pitchFamily="34" charset="0"/>
              </a:rPr>
              <a:t>CIC</a:t>
            </a:r>
            <a:endParaRPr lang="en-US" dirty="0">
              <a:solidFill>
                <a:schemeClr val="tx2"/>
              </a:solidFill>
              <a:latin typeface="Calibri" panose="020F0502020204030204" pitchFamily="34" charset="0"/>
            </a:endParaRPr>
          </a:p>
        </p:txBody>
      </p:sp>
      <p:graphicFrame>
        <p:nvGraphicFramePr>
          <p:cNvPr id="5" name="Content Placeholder 20"/>
          <p:cNvGraphicFramePr>
            <a:graphicFrameLocks/>
          </p:cNvGraphicFramePr>
          <p:nvPr>
            <p:extLst>
              <p:ext uri="{D42A27DB-BD31-4B8C-83A1-F6EECF244321}">
                <p14:modId xmlns:p14="http://schemas.microsoft.com/office/powerpoint/2010/main" val="3461707056"/>
              </p:ext>
            </p:extLst>
          </p:nvPr>
        </p:nvGraphicFramePr>
        <p:xfrm>
          <a:off x="629842" y="2736056"/>
          <a:ext cx="3868340" cy="276344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ontent Placeholder 13"/>
          <p:cNvGraphicFramePr>
            <a:graphicFrameLocks/>
          </p:cNvGraphicFramePr>
          <p:nvPr>
            <p:extLst>
              <p:ext uri="{D42A27DB-BD31-4B8C-83A1-F6EECF244321}">
                <p14:modId xmlns:p14="http://schemas.microsoft.com/office/powerpoint/2010/main" val="1114207460"/>
              </p:ext>
            </p:extLst>
          </p:nvPr>
        </p:nvGraphicFramePr>
        <p:xfrm>
          <a:off x="4498182" y="2655277"/>
          <a:ext cx="4018359" cy="2844220"/>
        </p:xfrm>
        <a:graphic>
          <a:graphicData uri="http://schemas.openxmlformats.org/drawingml/2006/chart">
            <c:chart xmlns:c="http://schemas.openxmlformats.org/drawingml/2006/chart" xmlns:r="http://schemas.openxmlformats.org/officeDocument/2006/relationships" r:id="rId4"/>
          </a:graphicData>
        </a:graphic>
      </p:graphicFrame>
      <p:sp>
        <p:nvSpPr>
          <p:cNvPr id="7" name="Oval 6"/>
          <p:cNvSpPr/>
          <p:nvPr/>
        </p:nvSpPr>
        <p:spPr>
          <a:xfrm>
            <a:off x="3015763" y="3692770"/>
            <a:ext cx="290146" cy="1318845"/>
          </a:xfrm>
          <a:prstGeom prst="ellipse">
            <a:avLst/>
          </a:prstGeom>
          <a:noFill/>
          <a:ln w="57150">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6657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3354118961"/>
              </p:ext>
            </p:extLst>
          </p:nvPr>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281354" y="432080"/>
            <a:ext cx="8862646" cy="769441"/>
          </a:xfrm>
          <a:prstGeom prst="rect">
            <a:avLst/>
          </a:prstGeom>
          <a:noFill/>
        </p:spPr>
        <p:txBody>
          <a:bodyPr wrap="square" rtlCol="0">
            <a:spAutoFit/>
          </a:bodyPr>
          <a:lstStyle/>
          <a:p>
            <a:r>
              <a:rPr lang="en-US" sz="4400" dirty="0" smtClean="0">
                <a:solidFill>
                  <a:schemeClr val="tx2"/>
                </a:solidFill>
                <a:latin typeface="Calibri" panose="020F0502020204030204" pitchFamily="34" charset="0"/>
              </a:rPr>
              <a:t>Total </a:t>
            </a:r>
            <a:r>
              <a:rPr lang="en-US" sz="4400" dirty="0">
                <a:solidFill>
                  <a:schemeClr val="tx2"/>
                </a:solidFill>
                <a:latin typeface="Calibri" panose="020F0502020204030204" pitchFamily="34" charset="0"/>
              </a:rPr>
              <a:t>sharing activity is going </a:t>
            </a:r>
            <a:r>
              <a:rPr lang="en-US" sz="4400" dirty="0" smtClean="0">
                <a:solidFill>
                  <a:schemeClr val="tx2"/>
                </a:solidFill>
                <a:latin typeface="Calibri" panose="020F0502020204030204" pitchFamily="34" charset="0"/>
              </a:rPr>
              <a:t>down</a:t>
            </a:r>
            <a:r>
              <a:rPr lang="en-US" b="1" dirty="0" smtClean="0">
                <a:solidFill>
                  <a:schemeClr val="tx2"/>
                </a:solidFill>
              </a:rPr>
              <a:t>.</a:t>
            </a:r>
            <a:endParaRPr lang="en-US" b="1" dirty="0">
              <a:solidFill>
                <a:schemeClr val="tx2"/>
              </a:solidFill>
            </a:endParaRPr>
          </a:p>
        </p:txBody>
      </p:sp>
    </p:spTree>
    <p:extLst>
      <p:ext uri="{BB962C8B-B14F-4D97-AF65-F5344CB8AC3E}">
        <p14:creationId xmlns:p14="http://schemas.microsoft.com/office/powerpoint/2010/main" val="905966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874409948"/>
              </p:ext>
            </p:extLst>
          </p:nvPr>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3"/>
          </a:graphicData>
        </a:graphic>
      </p:graphicFrame>
      <p:pic>
        <p:nvPicPr>
          <p:cNvPr id="2052" name="Picture 4" descr="https://www.cic.net/sf-images/default-source/images/UBorrow_Logo.jpg?sfvrsn=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9151" y="432080"/>
            <a:ext cx="2737095" cy="56819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30823" y="432080"/>
            <a:ext cx="9697916" cy="646331"/>
          </a:xfrm>
          <a:prstGeom prst="rect">
            <a:avLst/>
          </a:prstGeom>
          <a:noFill/>
        </p:spPr>
        <p:txBody>
          <a:bodyPr wrap="square" rtlCol="0">
            <a:spAutoFit/>
          </a:bodyPr>
          <a:lstStyle/>
          <a:p>
            <a:pPr algn="ctr"/>
            <a:r>
              <a:rPr lang="en-US" sz="3200" b="1" dirty="0" smtClean="0">
                <a:solidFill>
                  <a:schemeClr val="accent2">
                    <a:lumMod val="75000"/>
                  </a:schemeClr>
                </a:solidFill>
              </a:rPr>
              <a:t>                   </a:t>
            </a:r>
            <a:r>
              <a:rPr lang="en-US" sz="3600" dirty="0" smtClean="0">
                <a:solidFill>
                  <a:schemeClr val="accent2">
                    <a:lumMod val="75000"/>
                  </a:schemeClr>
                </a:solidFill>
                <a:latin typeface="Calibri" panose="020F0502020204030204" pitchFamily="34" charset="0"/>
              </a:rPr>
              <a:t>traffic is way, way up</a:t>
            </a:r>
            <a:r>
              <a:rPr lang="en-US" sz="3600" dirty="0" smtClean="0">
                <a:latin typeface="Calibri" panose="020F0502020204030204" pitchFamily="34" charset="0"/>
              </a:rPr>
              <a:t>.</a:t>
            </a:r>
            <a:endParaRPr lang="en-US" sz="3600" dirty="0">
              <a:latin typeface="Calibri" panose="020F0502020204030204" pitchFamily="34" charset="0"/>
            </a:endParaRPr>
          </a:p>
        </p:txBody>
      </p:sp>
    </p:spTree>
    <p:extLst>
      <p:ext uri="{BB962C8B-B14F-4D97-AF65-F5344CB8AC3E}">
        <p14:creationId xmlns:p14="http://schemas.microsoft.com/office/powerpoint/2010/main" val="2825703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ext uri="{D42A27DB-BD31-4B8C-83A1-F6EECF244321}">
                <p14:modId xmlns:p14="http://schemas.microsoft.com/office/powerpoint/2010/main" val="716139615"/>
              </p:ext>
            </p:extLst>
          </p:nvPr>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272561" y="432080"/>
            <a:ext cx="8871439" cy="707886"/>
          </a:xfrm>
          <a:prstGeom prst="rect">
            <a:avLst/>
          </a:prstGeom>
          <a:noFill/>
        </p:spPr>
        <p:txBody>
          <a:bodyPr wrap="square" rtlCol="0">
            <a:spAutoFit/>
          </a:bodyPr>
          <a:lstStyle/>
          <a:p>
            <a:r>
              <a:rPr lang="en-US" sz="4000" dirty="0" smtClean="0">
                <a:solidFill>
                  <a:schemeClr val="accent2">
                    <a:lumMod val="75000"/>
                  </a:schemeClr>
                </a:solidFill>
                <a:latin typeface="Calibri" panose="020F0502020204030204" pitchFamily="34" charset="0"/>
              </a:rPr>
              <a:t>Other </a:t>
            </a:r>
            <a:r>
              <a:rPr lang="en-US" sz="4000" dirty="0" err="1" smtClean="0">
                <a:solidFill>
                  <a:schemeClr val="accent2">
                    <a:lumMod val="75000"/>
                  </a:schemeClr>
                </a:solidFill>
                <a:latin typeface="Calibri" panose="020F0502020204030204" pitchFamily="34" charset="0"/>
              </a:rPr>
              <a:t>Consortial</a:t>
            </a:r>
            <a:r>
              <a:rPr lang="en-US" sz="4000" dirty="0" smtClean="0">
                <a:solidFill>
                  <a:schemeClr val="accent2">
                    <a:lumMod val="75000"/>
                  </a:schemeClr>
                </a:solidFill>
                <a:latin typeface="Calibri" panose="020F0502020204030204" pitchFamily="34" charset="0"/>
              </a:rPr>
              <a:t> Borrowing: Down-</a:t>
            </a:r>
            <a:r>
              <a:rPr lang="en-US" sz="4000" dirty="0" err="1" smtClean="0">
                <a:solidFill>
                  <a:schemeClr val="accent2">
                    <a:lumMod val="75000"/>
                  </a:schemeClr>
                </a:solidFill>
                <a:latin typeface="Calibri" panose="020F0502020204030204" pitchFamily="34" charset="0"/>
              </a:rPr>
              <a:t>ish</a:t>
            </a:r>
            <a:r>
              <a:rPr lang="en-US" sz="4000" dirty="0" smtClean="0">
                <a:latin typeface="Calibri" panose="020F0502020204030204" pitchFamily="34" charset="0"/>
              </a:rPr>
              <a:t>.</a:t>
            </a:r>
            <a:endParaRPr lang="en-US" sz="4000" dirty="0">
              <a:latin typeface="Calibri" panose="020F0502020204030204" pitchFamily="34" charset="0"/>
            </a:endParaRPr>
          </a:p>
        </p:txBody>
      </p:sp>
    </p:spTree>
    <p:extLst>
      <p:ext uri="{BB962C8B-B14F-4D97-AF65-F5344CB8AC3E}">
        <p14:creationId xmlns:p14="http://schemas.microsoft.com/office/powerpoint/2010/main" val="2464479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624977185"/>
              </p:ext>
            </p:extLst>
          </p:nvPr>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1" y="432080"/>
            <a:ext cx="9144000" cy="707886"/>
          </a:xfrm>
          <a:prstGeom prst="rect">
            <a:avLst/>
          </a:prstGeom>
          <a:noFill/>
        </p:spPr>
        <p:txBody>
          <a:bodyPr wrap="square" rtlCol="0">
            <a:spAutoFit/>
          </a:bodyPr>
          <a:lstStyle/>
          <a:p>
            <a:pPr algn="ctr"/>
            <a:r>
              <a:rPr lang="en-US" sz="4000" dirty="0" smtClean="0">
                <a:solidFill>
                  <a:schemeClr val="accent2">
                    <a:lumMod val="75000"/>
                  </a:schemeClr>
                </a:solidFill>
                <a:latin typeface="Calibri" panose="020F0502020204030204" pitchFamily="34" charset="0"/>
              </a:rPr>
              <a:t>Free online, POD of non-</a:t>
            </a:r>
            <a:r>
              <a:rPr lang="en-US" sz="4000" dirty="0" err="1" smtClean="0">
                <a:solidFill>
                  <a:schemeClr val="accent2">
                    <a:lumMod val="75000"/>
                  </a:schemeClr>
                </a:solidFill>
                <a:latin typeface="Calibri" panose="020F0502020204030204" pitchFamily="34" charset="0"/>
              </a:rPr>
              <a:t>returnables</a:t>
            </a:r>
            <a:r>
              <a:rPr lang="en-US" sz="4000" dirty="0" smtClean="0">
                <a:solidFill>
                  <a:schemeClr val="accent2">
                    <a:lumMod val="75000"/>
                  </a:schemeClr>
                </a:solidFill>
                <a:latin typeface="Calibri" panose="020F0502020204030204" pitchFamily="34" charset="0"/>
              </a:rPr>
              <a:t> up</a:t>
            </a:r>
            <a:r>
              <a:rPr lang="en-US" b="1" dirty="0" smtClean="0"/>
              <a:t>.</a:t>
            </a:r>
            <a:endParaRPr lang="en-US" b="1" dirty="0"/>
          </a:p>
        </p:txBody>
      </p:sp>
    </p:spTree>
    <p:extLst>
      <p:ext uri="{BB962C8B-B14F-4D97-AF65-F5344CB8AC3E}">
        <p14:creationId xmlns:p14="http://schemas.microsoft.com/office/powerpoint/2010/main" val="2007288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15259" y="1108081"/>
            <a:ext cx="8174038" cy="2354491"/>
          </a:xfrm>
        </p:spPr>
        <p:txBody>
          <a:bodyPr/>
          <a:lstStyle/>
          <a:p>
            <a:r>
              <a:rPr lang="en-US" dirty="0" smtClean="0"/>
              <a:t>Chapter 1:  A “water, water everywhere” sort of problem…and some of the water is not fresh</a:t>
            </a:r>
            <a:endParaRPr lang="en-US" dirty="0"/>
          </a:p>
        </p:txBody>
      </p:sp>
      <p:sp>
        <p:nvSpPr>
          <p:cNvPr id="3" name="Text Placeholder 2"/>
          <p:cNvSpPr>
            <a:spLocks noGrp="1"/>
          </p:cNvSpPr>
          <p:nvPr>
            <p:ph type="body" sz="quarter" idx="11"/>
          </p:nvPr>
        </p:nvSpPr>
        <p:spPr/>
        <p:txBody>
          <a:bodyPr/>
          <a:lstStyle/>
          <a:p>
            <a:endParaRPr lang="en-US"/>
          </a:p>
        </p:txBody>
      </p:sp>
      <p:sp>
        <p:nvSpPr>
          <p:cNvPr id="4" name="Text Placeholder 3"/>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1393111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3"/>
          <a:srcRect l="27972" t="17605" r="10645" b="8496"/>
          <a:stretch/>
        </p:blipFill>
        <p:spPr bwMode="auto">
          <a:xfrm>
            <a:off x="0" y="0"/>
            <a:ext cx="9144000" cy="6858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43907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15259" y="1108081"/>
            <a:ext cx="8174038" cy="1800493"/>
          </a:xfrm>
        </p:spPr>
        <p:txBody>
          <a:bodyPr/>
          <a:lstStyle/>
          <a:p>
            <a:r>
              <a:rPr lang="en-US" dirty="0" smtClean="0"/>
              <a:t>Chapter 5:  the </a:t>
            </a:r>
            <a:r>
              <a:rPr lang="en-US" dirty="0" err="1" smtClean="0"/>
              <a:t>oclc</a:t>
            </a:r>
            <a:r>
              <a:rPr lang="en-US" dirty="0" smtClean="0"/>
              <a:t> ill cost calculator – a different type of pinhole</a:t>
            </a:r>
            <a:endParaRPr lang="en-US" dirty="0"/>
          </a:p>
        </p:txBody>
      </p:sp>
      <p:sp>
        <p:nvSpPr>
          <p:cNvPr id="3" name="Text Placeholder 2"/>
          <p:cNvSpPr>
            <a:spLocks noGrp="1"/>
          </p:cNvSpPr>
          <p:nvPr>
            <p:ph type="body" sz="quarter" idx="11"/>
          </p:nvPr>
        </p:nvSpPr>
        <p:spPr/>
        <p:txBody>
          <a:bodyPr/>
          <a:lstStyle/>
          <a:p>
            <a:endParaRPr lang="en-US"/>
          </a:p>
        </p:txBody>
      </p:sp>
      <p:sp>
        <p:nvSpPr>
          <p:cNvPr id="4" name="Text Placeholder 3"/>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1783975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477838" y="1749669"/>
            <a:ext cx="8181975" cy="3861421"/>
          </a:xfrm>
        </p:spPr>
        <p:txBody>
          <a:bodyPr/>
          <a:lstStyle/>
          <a:p>
            <a:pPr lvl="0">
              <a:spcBef>
                <a:spcPts val="640"/>
              </a:spcBef>
              <a:buClr>
                <a:schemeClr val="dk2"/>
              </a:buClr>
              <a:buSzPct val="100000"/>
            </a:pPr>
            <a:r>
              <a:rPr lang="en-US" dirty="0" smtClean="0">
                <a:solidFill>
                  <a:schemeClr val="dk2"/>
                </a:solidFill>
                <a:latin typeface="Calibri"/>
                <a:ea typeface="Calibri"/>
                <a:cs typeface="Calibri"/>
                <a:sym typeface="Calibri"/>
              </a:rPr>
              <a:t>Megan </a:t>
            </a:r>
            <a:r>
              <a:rPr lang="en-US" dirty="0">
                <a:solidFill>
                  <a:schemeClr val="dk2"/>
                </a:solidFill>
                <a:latin typeface="Calibri"/>
                <a:ea typeface="Calibri"/>
                <a:cs typeface="Calibri"/>
                <a:sym typeface="Calibri"/>
              </a:rPr>
              <a:t>Gaffney, University of Delaware</a:t>
            </a:r>
          </a:p>
          <a:p>
            <a:pPr lvl="0">
              <a:spcBef>
                <a:spcPts val="640"/>
              </a:spcBef>
              <a:buClr>
                <a:schemeClr val="dk2"/>
              </a:buClr>
              <a:buSzPct val="100000"/>
            </a:pPr>
            <a:r>
              <a:rPr lang="en-US" dirty="0">
                <a:solidFill>
                  <a:schemeClr val="dk2"/>
                </a:solidFill>
                <a:latin typeface="Calibri"/>
                <a:ea typeface="Calibri"/>
                <a:cs typeface="Calibri"/>
                <a:sym typeface="Calibri"/>
              </a:rPr>
              <a:t>Justin Hill, Temple University</a:t>
            </a:r>
          </a:p>
          <a:p>
            <a:pPr lvl="0">
              <a:spcBef>
                <a:spcPts val="640"/>
              </a:spcBef>
              <a:buClr>
                <a:schemeClr val="dk2"/>
              </a:buClr>
              <a:buSzPct val="100000"/>
            </a:pPr>
            <a:r>
              <a:rPr lang="en-US" dirty="0">
                <a:solidFill>
                  <a:schemeClr val="dk2"/>
                </a:solidFill>
                <a:latin typeface="Calibri"/>
                <a:ea typeface="Calibri"/>
                <a:cs typeface="Calibri"/>
                <a:sym typeface="Calibri"/>
              </a:rPr>
              <a:t>Ralph </a:t>
            </a:r>
            <a:r>
              <a:rPr lang="en-US" dirty="0" err="1">
                <a:solidFill>
                  <a:srgbClr val="1F497D"/>
                </a:solidFill>
                <a:latin typeface="Calibri"/>
                <a:ea typeface="Calibri"/>
                <a:cs typeface="Calibri"/>
                <a:sym typeface="Calibri"/>
              </a:rPr>
              <a:t>LeVan</a:t>
            </a:r>
            <a:r>
              <a:rPr lang="en-US" dirty="0">
                <a:solidFill>
                  <a:schemeClr val="dk2"/>
                </a:solidFill>
                <a:latin typeface="Calibri"/>
                <a:ea typeface="Calibri"/>
                <a:cs typeface="Calibri"/>
                <a:sym typeface="Calibri"/>
              </a:rPr>
              <a:t> and JD </a:t>
            </a:r>
            <a:r>
              <a:rPr lang="en-US" dirty="0" err="1">
                <a:solidFill>
                  <a:schemeClr val="dk2"/>
                </a:solidFill>
                <a:latin typeface="Calibri"/>
                <a:ea typeface="Calibri"/>
                <a:cs typeface="Calibri"/>
                <a:sym typeface="Calibri"/>
              </a:rPr>
              <a:t>Shipengrover</a:t>
            </a:r>
            <a:r>
              <a:rPr lang="en-US" dirty="0">
                <a:solidFill>
                  <a:schemeClr val="dk2"/>
                </a:solidFill>
                <a:latin typeface="Calibri"/>
                <a:ea typeface="Calibri"/>
                <a:cs typeface="Calibri"/>
                <a:sym typeface="Calibri"/>
              </a:rPr>
              <a:t>, OCLC Research</a:t>
            </a:r>
          </a:p>
          <a:p>
            <a:pPr lvl="0">
              <a:spcBef>
                <a:spcPts val="640"/>
              </a:spcBef>
              <a:buClr>
                <a:schemeClr val="dk2"/>
              </a:buClr>
              <a:buSzPct val="100000"/>
            </a:pPr>
            <a:r>
              <a:rPr lang="en-US" dirty="0">
                <a:solidFill>
                  <a:schemeClr val="dk2"/>
                </a:solidFill>
                <a:latin typeface="Calibri"/>
                <a:ea typeface="Calibri"/>
                <a:cs typeface="Calibri"/>
                <a:sym typeface="Calibri"/>
              </a:rPr>
              <a:t>Margarita Moreno, National Library of </a:t>
            </a:r>
            <a:r>
              <a:rPr lang="en-US" dirty="0" smtClean="0">
                <a:solidFill>
                  <a:schemeClr val="dk2"/>
                </a:solidFill>
                <a:latin typeface="Calibri"/>
                <a:ea typeface="Calibri"/>
                <a:cs typeface="Calibri"/>
                <a:sym typeface="Calibri"/>
              </a:rPr>
              <a:t>Australia</a:t>
            </a:r>
          </a:p>
          <a:p>
            <a:pPr lvl="0">
              <a:spcBef>
                <a:spcPts val="640"/>
              </a:spcBef>
              <a:buClr>
                <a:schemeClr val="dk2"/>
              </a:buClr>
              <a:buSzPct val="100000"/>
            </a:pPr>
            <a:r>
              <a:rPr lang="en-US" dirty="0" err="1" smtClean="0">
                <a:solidFill>
                  <a:schemeClr val="dk2"/>
                </a:solidFill>
                <a:latin typeface="Calibri"/>
                <a:ea typeface="Calibri"/>
                <a:cs typeface="Calibri"/>
                <a:sym typeface="Calibri"/>
              </a:rPr>
              <a:t>Moi</a:t>
            </a:r>
            <a:r>
              <a:rPr lang="en-US" dirty="0" smtClean="0">
                <a:solidFill>
                  <a:schemeClr val="dk2"/>
                </a:solidFill>
                <a:latin typeface="Calibri"/>
                <a:ea typeface="Calibri"/>
                <a:cs typeface="Calibri"/>
                <a:sym typeface="Calibri"/>
              </a:rPr>
              <a:t>!</a:t>
            </a:r>
            <a:endParaRPr lang="en-US" dirty="0">
              <a:solidFill>
                <a:schemeClr val="dk2"/>
              </a:solidFill>
              <a:latin typeface="Calibri"/>
              <a:ea typeface="Calibri"/>
              <a:cs typeface="Calibri"/>
              <a:sym typeface="Calibri"/>
            </a:endParaRPr>
          </a:p>
          <a:p>
            <a:endParaRPr lang="en-US" dirty="0"/>
          </a:p>
        </p:txBody>
      </p:sp>
      <p:sp>
        <p:nvSpPr>
          <p:cNvPr id="3" name="Text Placeholder 2"/>
          <p:cNvSpPr>
            <a:spLocks noGrp="1"/>
          </p:cNvSpPr>
          <p:nvPr>
            <p:ph type="body" sz="quarter" idx="13"/>
          </p:nvPr>
        </p:nvSpPr>
        <p:spPr>
          <a:xfrm>
            <a:off x="477838" y="545123"/>
            <a:ext cx="8181975" cy="791308"/>
          </a:xfrm>
        </p:spPr>
        <p:txBody>
          <a:bodyPr/>
          <a:lstStyle/>
          <a:p>
            <a:r>
              <a:rPr lang="en-US" sz="4400" b="0" dirty="0">
                <a:solidFill>
                  <a:schemeClr val="dk2"/>
                </a:solidFill>
                <a:latin typeface="Calibri"/>
                <a:ea typeface="Calibri"/>
                <a:cs typeface="Calibri"/>
                <a:sym typeface="Calibri"/>
              </a:rPr>
              <a:t>Working</a:t>
            </a:r>
            <a:r>
              <a:rPr lang="en-US" b="0" dirty="0">
                <a:solidFill>
                  <a:schemeClr val="dk2"/>
                </a:solidFill>
                <a:latin typeface="Calibri"/>
                <a:ea typeface="Calibri"/>
                <a:cs typeface="Calibri"/>
                <a:sym typeface="Calibri"/>
              </a:rPr>
              <a:t> </a:t>
            </a:r>
            <a:r>
              <a:rPr lang="en-US" sz="4400" b="0" dirty="0">
                <a:solidFill>
                  <a:schemeClr val="dk2"/>
                </a:solidFill>
                <a:latin typeface="Calibri"/>
                <a:ea typeface="Calibri"/>
                <a:cs typeface="Calibri"/>
                <a:sym typeface="Calibri"/>
              </a:rPr>
              <a:t>Group</a:t>
            </a:r>
            <a:endParaRPr lang="en-US" sz="4400" dirty="0"/>
          </a:p>
        </p:txBody>
      </p:sp>
    </p:spTree>
    <p:extLst>
      <p:ext uri="{BB962C8B-B14F-4D97-AF65-F5344CB8AC3E}">
        <p14:creationId xmlns:p14="http://schemas.microsoft.com/office/powerpoint/2010/main" val="874899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92"/>
          <p:cNvSpPr txBox="1">
            <a:spLocks/>
          </p:cNvSpPr>
          <p:nvPr/>
        </p:nvSpPr>
        <p:spPr>
          <a:xfrm>
            <a:off x="344032" y="545123"/>
            <a:ext cx="8342768" cy="1169377"/>
          </a:xfrm>
          <a:prstGeom prst="rect">
            <a:avLst/>
          </a:prstGeom>
          <a:noFill/>
          <a:ln>
            <a:noFill/>
          </a:ln>
        </p:spPr>
        <p:txBody>
          <a:bodyPr lIns="91425" tIns="45700" rIns="91425" bIns="45700" anchor="ctr"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spcBef>
                <a:spcPts val="0"/>
              </a:spcBef>
              <a:buClr>
                <a:schemeClr val="dk2"/>
              </a:buClr>
              <a:buSzPct val="25000"/>
              <a:buFont typeface="Calibri"/>
              <a:buNone/>
            </a:pPr>
            <a:r>
              <a:rPr lang="en-US" dirty="0" smtClean="0">
                <a:solidFill>
                  <a:schemeClr val="dk2"/>
                </a:solidFill>
                <a:latin typeface="Calibri"/>
                <a:ea typeface="Calibri"/>
                <a:cs typeface="Calibri"/>
                <a:sym typeface="Calibri"/>
              </a:rPr>
              <a:t>Our aspirations for the calculator</a:t>
            </a:r>
            <a:endParaRPr lang="en-US" dirty="0">
              <a:solidFill>
                <a:schemeClr val="dk2"/>
              </a:solidFill>
              <a:latin typeface="Calibri"/>
              <a:ea typeface="Calibri"/>
              <a:cs typeface="Calibri"/>
              <a:sym typeface="Calibri"/>
            </a:endParaRPr>
          </a:p>
        </p:txBody>
      </p:sp>
      <p:sp>
        <p:nvSpPr>
          <p:cNvPr id="3" name="Shape 93"/>
          <p:cNvSpPr txBox="1">
            <a:spLocks/>
          </p:cNvSpPr>
          <p:nvPr/>
        </p:nvSpPr>
        <p:spPr>
          <a:xfrm>
            <a:off x="457200" y="2444262"/>
            <a:ext cx="8229600" cy="3681899"/>
          </a:xfrm>
          <a:prstGeom prst="rect">
            <a:avLst/>
          </a:prstGeom>
          <a:noFill/>
          <a:ln>
            <a:noFill/>
          </a:ln>
        </p:spPr>
        <p:txBody>
          <a:bodyPr lIns="91425" tIns="45700" rIns="91425" bIns="45700" anchor="t" anchorCtr="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buClr>
                <a:schemeClr val="dk2"/>
              </a:buClr>
              <a:buSzPct val="100000"/>
            </a:pPr>
            <a:r>
              <a:rPr lang="en-US" dirty="0" smtClean="0">
                <a:solidFill>
                  <a:schemeClr val="dk2"/>
                </a:solidFill>
                <a:latin typeface="Calibri"/>
                <a:ea typeface="Calibri"/>
                <a:cs typeface="Calibri"/>
                <a:sym typeface="Calibri"/>
              </a:rPr>
              <a:t>Provide </a:t>
            </a:r>
            <a:r>
              <a:rPr lang="en-US" dirty="0" smtClean="0">
                <a:solidFill>
                  <a:srgbClr val="1F497D"/>
                </a:solidFill>
                <a:latin typeface="Calibri"/>
                <a:ea typeface="Calibri"/>
                <a:cs typeface="Calibri"/>
                <a:sym typeface="Calibri"/>
              </a:rPr>
              <a:t>fresh</a:t>
            </a:r>
            <a:r>
              <a:rPr lang="en-US" dirty="0" smtClean="0">
                <a:solidFill>
                  <a:schemeClr val="dk2"/>
                </a:solidFill>
                <a:latin typeface="Calibri"/>
                <a:ea typeface="Calibri"/>
                <a:cs typeface="Calibri"/>
                <a:sym typeface="Calibri"/>
              </a:rPr>
              <a:t> data about current models</a:t>
            </a:r>
          </a:p>
          <a:p>
            <a:pPr>
              <a:spcBef>
                <a:spcPts val="640"/>
              </a:spcBef>
              <a:buClr>
                <a:schemeClr val="dk2"/>
              </a:buClr>
              <a:buSzPct val="100000"/>
            </a:pPr>
            <a:r>
              <a:rPr lang="en-US" dirty="0" smtClean="0">
                <a:solidFill>
                  <a:schemeClr val="dk2"/>
                </a:solidFill>
                <a:latin typeface="Calibri"/>
                <a:ea typeface="Calibri"/>
                <a:cs typeface="Calibri"/>
                <a:sym typeface="Calibri"/>
              </a:rPr>
              <a:t>Help establish best practices </a:t>
            </a:r>
          </a:p>
          <a:p>
            <a:pPr>
              <a:spcBef>
                <a:spcPts val="640"/>
              </a:spcBef>
              <a:buClr>
                <a:schemeClr val="dk2"/>
              </a:buClr>
              <a:buSzPct val="100000"/>
            </a:pPr>
            <a:r>
              <a:rPr lang="en-US" dirty="0" smtClean="0">
                <a:solidFill>
                  <a:schemeClr val="dk2"/>
                </a:solidFill>
                <a:latin typeface="Calibri"/>
                <a:ea typeface="Calibri"/>
                <a:cs typeface="Calibri"/>
                <a:sym typeface="Calibri"/>
              </a:rPr>
              <a:t>Facilitate comparison to anonymized peers</a:t>
            </a:r>
          </a:p>
          <a:p>
            <a:pPr>
              <a:spcBef>
                <a:spcPts val="640"/>
              </a:spcBef>
              <a:buClr>
                <a:schemeClr val="dk2"/>
              </a:buClr>
              <a:buSzPct val="100000"/>
            </a:pPr>
            <a:r>
              <a:rPr lang="en-US" dirty="0" smtClean="0">
                <a:solidFill>
                  <a:schemeClr val="dk2"/>
                </a:solidFill>
                <a:latin typeface="Calibri"/>
                <a:ea typeface="Calibri"/>
                <a:cs typeface="Calibri"/>
                <a:sym typeface="Calibri"/>
              </a:rPr>
              <a:t>Support evidence-based decision-making</a:t>
            </a:r>
            <a:endParaRPr lang="en-US" dirty="0">
              <a:solidFill>
                <a:schemeClr val="dk2"/>
              </a:solidFill>
              <a:latin typeface="Calibri"/>
              <a:ea typeface="Calibri"/>
              <a:cs typeface="Calibri"/>
              <a:sym typeface="Calibri"/>
            </a:endParaRPr>
          </a:p>
        </p:txBody>
      </p:sp>
    </p:spTree>
    <p:extLst>
      <p:ext uri="{BB962C8B-B14F-4D97-AF65-F5344CB8AC3E}">
        <p14:creationId xmlns:p14="http://schemas.microsoft.com/office/powerpoint/2010/main" val="3781252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233"/>
          <p:cNvSpPr txBox="1">
            <a:spLocks/>
          </p:cNvSpPr>
          <p:nvPr/>
        </p:nvSpPr>
        <p:spPr>
          <a:xfrm>
            <a:off x="316871" y="70338"/>
            <a:ext cx="8950448" cy="1213339"/>
          </a:xfrm>
          <a:prstGeom prst="rect">
            <a:avLst/>
          </a:prstGeom>
          <a:noFill/>
          <a:ln>
            <a:noFill/>
          </a:ln>
        </p:spPr>
        <p:txBody>
          <a:bodyPr lIns="91425" tIns="45700" rIns="91425" bIns="45700" anchor="ctr"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spcBef>
                <a:spcPts val="0"/>
              </a:spcBef>
              <a:buClr>
                <a:schemeClr val="dk2"/>
              </a:buClr>
              <a:buSzPct val="25000"/>
              <a:buFont typeface="Calibri"/>
              <a:buNone/>
            </a:pPr>
            <a:r>
              <a:rPr lang="en-US" dirty="0" smtClean="0">
                <a:solidFill>
                  <a:schemeClr val="dk2"/>
                </a:solidFill>
                <a:latin typeface="Calibri"/>
                <a:ea typeface="Calibri"/>
                <a:cs typeface="Calibri"/>
                <a:sym typeface="Calibri"/>
              </a:rPr>
              <a:t>Use Cases</a:t>
            </a:r>
            <a:endParaRPr lang="en-US" dirty="0">
              <a:solidFill>
                <a:schemeClr val="dk2"/>
              </a:solidFill>
              <a:latin typeface="Calibri"/>
              <a:ea typeface="Calibri"/>
              <a:cs typeface="Calibri"/>
              <a:sym typeface="Calibri"/>
            </a:endParaRPr>
          </a:p>
        </p:txBody>
      </p:sp>
      <p:sp>
        <p:nvSpPr>
          <p:cNvPr id="3" name="Shape 232"/>
          <p:cNvSpPr txBox="1">
            <a:spLocks/>
          </p:cNvSpPr>
          <p:nvPr/>
        </p:nvSpPr>
        <p:spPr>
          <a:xfrm>
            <a:off x="457200" y="1433146"/>
            <a:ext cx="8229600" cy="4508377"/>
          </a:xfrm>
          <a:prstGeom prst="rect">
            <a:avLst/>
          </a:prstGeom>
          <a:noFill/>
          <a:ln>
            <a:noFill/>
          </a:ln>
        </p:spPr>
        <p:txBody>
          <a:bodyPr lIns="91425" tIns="45700" rIns="91425" bIns="45700" anchor="t" anchorCtr="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buClr>
                <a:schemeClr val="dk2"/>
              </a:buClr>
              <a:buSzPct val="100000"/>
            </a:pPr>
            <a:r>
              <a:rPr lang="en-US" dirty="0" smtClean="0">
                <a:solidFill>
                  <a:schemeClr val="dk2"/>
                </a:solidFill>
                <a:latin typeface="Calibri"/>
                <a:ea typeface="Calibri"/>
                <a:cs typeface="Calibri"/>
                <a:sym typeface="Calibri"/>
              </a:rPr>
              <a:t>Users want to </a:t>
            </a:r>
            <a:r>
              <a:rPr lang="en-US" b="1" i="1" dirty="0" smtClean="0">
                <a:solidFill>
                  <a:srgbClr val="0070C0"/>
                </a:solidFill>
                <a:latin typeface="Calibri"/>
                <a:ea typeface="Calibri"/>
                <a:cs typeface="Calibri"/>
                <a:sym typeface="Calibri"/>
              </a:rPr>
              <a:t>know</a:t>
            </a:r>
            <a:r>
              <a:rPr lang="en-US" dirty="0" smtClean="0">
                <a:solidFill>
                  <a:schemeClr val="dk2"/>
                </a:solidFill>
                <a:latin typeface="Calibri"/>
                <a:ea typeface="Calibri"/>
                <a:cs typeface="Calibri"/>
                <a:sym typeface="Calibri"/>
              </a:rPr>
              <a:t>:</a:t>
            </a:r>
          </a:p>
          <a:p>
            <a:pPr lvl="1">
              <a:spcBef>
                <a:spcPts val="560"/>
              </a:spcBef>
              <a:buClr>
                <a:schemeClr val="dk2"/>
              </a:buClr>
              <a:buSzPct val="100000"/>
            </a:pPr>
            <a:r>
              <a:rPr lang="en-US" dirty="0" smtClean="0">
                <a:solidFill>
                  <a:schemeClr val="dk2"/>
                </a:solidFill>
                <a:latin typeface="Calibri"/>
                <a:ea typeface="Calibri"/>
                <a:cs typeface="Calibri"/>
                <a:sym typeface="Calibri"/>
              </a:rPr>
              <a:t>Their resource sharing unit costs</a:t>
            </a:r>
          </a:p>
          <a:p>
            <a:pPr lvl="1">
              <a:spcBef>
                <a:spcPts val="560"/>
              </a:spcBef>
              <a:buClr>
                <a:schemeClr val="dk2"/>
              </a:buClr>
              <a:buSzPct val="100000"/>
            </a:pPr>
            <a:r>
              <a:rPr lang="en-US" dirty="0" smtClean="0">
                <a:solidFill>
                  <a:schemeClr val="dk2"/>
                </a:solidFill>
                <a:latin typeface="Calibri"/>
                <a:ea typeface="Calibri"/>
                <a:cs typeface="Calibri"/>
                <a:sym typeface="Calibri"/>
              </a:rPr>
              <a:t>How those costs evolve over time</a:t>
            </a:r>
          </a:p>
          <a:p>
            <a:pPr lvl="1">
              <a:spcBef>
                <a:spcPts val="560"/>
              </a:spcBef>
              <a:buClr>
                <a:schemeClr val="dk2"/>
              </a:buClr>
              <a:buSzPct val="100000"/>
            </a:pPr>
            <a:r>
              <a:rPr lang="en-US" dirty="0" smtClean="0">
                <a:solidFill>
                  <a:schemeClr val="dk2"/>
                </a:solidFill>
                <a:latin typeface="Calibri"/>
                <a:ea typeface="Calibri"/>
                <a:cs typeface="Calibri"/>
                <a:sym typeface="Calibri"/>
              </a:rPr>
              <a:t>How their costs compare with peers</a:t>
            </a:r>
          </a:p>
          <a:p>
            <a:pPr>
              <a:spcBef>
                <a:spcPts val="640"/>
              </a:spcBef>
              <a:buClr>
                <a:schemeClr val="dk2"/>
              </a:buClr>
              <a:buSzPct val="100000"/>
            </a:pPr>
            <a:r>
              <a:rPr lang="en-US" dirty="0" smtClean="0">
                <a:solidFill>
                  <a:schemeClr val="dk2"/>
                </a:solidFill>
                <a:latin typeface="Calibri"/>
                <a:ea typeface="Calibri"/>
                <a:cs typeface="Calibri"/>
                <a:sym typeface="Calibri"/>
              </a:rPr>
              <a:t>Users would like to </a:t>
            </a:r>
            <a:r>
              <a:rPr lang="en-US" b="1" i="1" dirty="0" smtClean="0">
                <a:solidFill>
                  <a:srgbClr val="0070C0"/>
                </a:solidFill>
                <a:latin typeface="Calibri"/>
                <a:ea typeface="Calibri"/>
                <a:cs typeface="Calibri"/>
                <a:sym typeface="Calibri"/>
              </a:rPr>
              <a:t>project</a:t>
            </a:r>
            <a:r>
              <a:rPr lang="en-US" dirty="0" smtClean="0">
                <a:solidFill>
                  <a:schemeClr val="dk2"/>
                </a:solidFill>
                <a:latin typeface="Calibri"/>
                <a:ea typeface="Calibri"/>
                <a:cs typeface="Calibri"/>
                <a:sym typeface="Calibri"/>
              </a:rPr>
              <a:t>:</a:t>
            </a:r>
          </a:p>
          <a:p>
            <a:pPr lvl="1">
              <a:spcBef>
                <a:spcPts val="560"/>
              </a:spcBef>
              <a:buClr>
                <a:schemeClr val="dk2"/>
              </a:buClr>
              <a:buSzPct val="100000"/>
            </a:pPr>
            <a:r>
              <a:rPr lang="en-US" dirty="0" smtClean="0">
                <a:solidFill>
                  <a:schemeClr val="dk2"/>
                </a:solidFill>
                <a:latin typeface="Calibri"/>
                <a:ea typeface="Calibri"/>
                <a:cs typeface="Calibri"/>
                <a:sym typeface="Calibri"/>
              </a:rPr>
              <a:t>The financial impact of joining a consortium</a:t>
            </a:r>
          </a:p>
          <a:p>
            <a:pPr lvl="1">
              <a:spcBef>
                <a:spcPts val="560"/>
              </a:spcBef>
              <a:buClr>
                <a:schemeClr val="dk2"/>
              </a:buClr>
              <a:buSzPct val="100000"/>
            </a:pPr>
            <a:r>
              <a:rPr lang="en-US" dirty="0" smtClean="0">
                <a:solidFill>
                  <a:schemeClr val="dk2"/>
                </a:solidFill>
                <a:latin typeface="Calibri"/>
                <a:ea typeface="Calibri"/>
                <a:cs typeface="Calibri"/>
                <a:sym typeface="Calibri"/>
              </a:rPr>
              <a:t>Of buying a certain piece of equipment</a:t>
            </a:r>
          </a:p>
          <a:p>
            <a:pPr lvl="1">
              <a:spcBef>
                <a:spcPts val="560"/>
              </a:spcBef>
              <a:buClr>
                <a:schemeClr val="dk2"/>
              </a:buClr>
              <a:buSzPct val="100000"/>
            </a:pPr>
            <a:r>
              <a:rPr lang="en-US" dirty="0" smtClean="0">
                <a:solidFill>
                  <a:schemeClr val="dk2"/>
                </a:solidFill>
                <a:latin typeface="Calibri"/>
                <a:ea typeface="Calibri"/>
                <a:cs typeface="Calibri"/>
                <a:sym typeface="Calibri"/>
              </a:rPr>
              <a:t>Of implementing a new service</a:t>
            </a:r>
          </a:p>
          <a:p>
            <a:pPr indent="-139700">
              <a:spcBef>
                <a:spcPts val="640"/>
              </a:spcBef>
              <a:buClr>
                <a:schemeClr val="dk2"/>
              </a:buClr>
              <a:buFont typeface="Arial"/>
              <a:buNone/>
            </a:pPr>
            <a:endParaRPr lang="en-US" dirty="0" smtClean="0">
              <a:solidFill>
                <a:schemeClr val="dk2"/>
              </a:solidFill>
              <a:latin typeface="Calibri"/>
              <a:ea typeface="Calibri"/>
              <a:cs typeface="Calibri"/>
              <a:sym typeface="Calibri"/>
            </a:endParaRPr>
          </a:p>
          <a:p>
            <a:pPr lvl="1" indent="-107950">
              <a:spcBef>
                <a:spcPts val="560"/>
              </a:spcBef>
              <a:buClr>
                <a:schemeClr val="dk2"/>
              </a:buClr>
              <a:buFont typeface="Arial"/>
              <a:buNone/>
            </a:pPr>
            <a:endParaRPr lang="en-US" dirty="0">
              <a:solidFill>
                <a:schemeClr val="dk2"/>
              </a:solidFill>
              <a:latin typeface="Calibri"/>
              <a:ea typeface="Calibri"/>
              <a:cs typeface="Calibri"/>
              <a:sym typeface="Calibri"/>
            </a:endParaRPr>
          </a:p>
        </p:txBody>
      </p:sp>
    </p:spTree>
    <p:extLst>
      <p:ext uri="{BB962C8B-B14F-4D97-AF65-F5344CB8AC3E}">
        <p14:creationId xmlns:p14="http://schemas.microsoft.com/office/powerpoint/2010/main" val="2506301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3"/>
          <a:srcRect l="25897" t="24216" r="27564" b="25299"/>
          <a:stretch/>
        </p:blipFill>
        <p:spPr bwMode="auto">
          <a:xfrm>
            <a:off x="1" y="0"/>
            <a:ext cx="9144000" cy="622827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02593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pic>
        <p:nvPicPr>
          <p:cNvPr id="6" name="Picture 5"/>
          <p:cNvPicPr/>
          <p:nvPr/>
        </p:nvPicPr>
        <p:blipFill rotWithShape="1">
          <a:blip r:embed="rId3"/>
          <a:srcRect t="25984" r="51410" b="7236"/>
          <a:stretch/>
        </p:blipFill>
        <p:spPr bwMode="auto">
          <a:xfrm>
            <a:off x="644703" y="785003"/>
            <a:ext cx="8090899" cy="5883215"/>
          </a:xfrm>
          <a:prstGeom prst="rect">
            <a:avLst/>
          </a:prstGeom>
          <a:ln>
            <a:noFill/>
          </a:ln>
          <a:extLst>
            <a:ext uri="{53640926-AAD7-44D8-BBD7-CCE9431645EC}">
              <a14:shadowObscured xmlns:a14="http://schemas.microsoft.com/office/drawing/2010/main"/>
            </a:ext>
          </a:extLst>
        </p:spPr>
      </p:pic>
      <p:sp>
        <p:nvSpPr>
          <p:cNvPr id="269" name="Shape 269"/>
          <p:cNvSpPr txBox="1">
            <a:spLocks noGrp="1"/>
          </p:cNvSpPr>
          <p:nvPr>
            <p:ph type="title"/>
          </p:nvPr>
        </p:nvSpPr>
        <p:spPr>
          <a:xfrm>
            <a:off x="133564" y="86264"/>
            <a:ext cx="8553236" cy="924499"/>
          </a:xfrm>
          <a:prstGeom prst="rect">
            <a:avLst/>
          </a:prstGeom>
          <a:noFill/>
          <a:ln>
            <a:noFill/>
          </a:ln>
        </p:spPr>
        <p:txBody>
          <a:bodyPr lIns="91425" tIns="45700" rIns="91425" bIns="45700" anchor="ctr" anchorCtr="0">
            <a:noAutofit/>
          </a:bodyPr>
          <a:lstStyle/>
          <a:p>
            <a:pPr marL="0" marR="0" lvl="0" indent="0" algn="ctr" rtl="0">
              <a:spcBef>
                <a:spcPts val="0"/>
              </a:spcBef>
              <a:buClr>
                <a:schemeClr val="dk2"/>
              </a:buClr>
              <a:buSzPct val="25000"/>
              <a:buFont typeface="Calibri"/>
              <a:buNone/>
            </a:pPr>
            <a:r>
              <a:rPr lang="en-US" sz="3600" dirty="0" smtClean="0">
                <a:solidFill>
                  <a:schemeClr val="dk2"/>
                </a:solidFill>
                <a:latin typeface="Calibri"/>
                <a:ea typeface="Calibri"/>
                <a:cs typeface="Calibri"/>
                <a:sym typeface="Calibri"/>
              </a:rPr>
              <a:t>You’ll keep sensitive information to yourself.</a:t>
            </a:r>
            <a:endParaRPr lang="en-US" sz="3600" b="0" i="0" u="none" strike="noStrike" cap="none" baseline="0" dirty="0">
              <a:solidFill>
                <a:schemeClr val="dk2"/>
              </a:solidFill>
              <a:latin typeface="Calibri"/>
              <a:ea typeface="Calibri"/>
              <a:cs typeface="Calibri"/>
              <a:sym typeface="Calibri"/>
            </a:endParaRPr>
          </a:p>
        </p:txBody>
      </p:sp>
      <p:sp>
        <p:nvSpPr>
          <p:cNvPr id="270" name="Shape 270"/>
          <p:cNvSpPr txBox="1">
            <a:spLocks noGrp="1"/>
          </p:cNvSpPr>
          <p:nvPr>
            <p:ph type="body" idx="1"/>
          </p:nvPr>
        </p:nvSpPr>
        <p:spPr>
          <a:xfrm>
            <a:off x="2722652" y="2646400"/>
            <a:ext cx="5964148" cy="3479761"/>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dk2"/>
              </a:buClr>
              <a:buSzPct val="100000"/>
              <a:buFont typeface="Arial"/>
              <a:buChar char="•"/>
            </a:pPr>
            <a:endParaRPr lang="en-US" sz="3200" b="0" i="0" u="none" strike="noStrike" cap="none" baseline="0" dirty="0">
              <a:solidFill>
                <a:schemeClr val="dk2"/>
              </a:solidFill>
              <a:latin typeface="Calibri"/>
              <a:ea typeface="Calibri"/>
              <a:cs typeface="Calibri"/>
              <a:sym typeface="Calibri"/>
            </a:endParaRPr>
          </a:p>
        </p:txBody>
      </p:sp>
      <p:sp>
        <p:nvSpPr>
          <p:cNvPr id="3" name="TextBox 2"/>
          <p:cNvSpPr txBox="1"/>
          <p:nvPr/>
        </p:nvSpPr>
        <p:spPr>
          <a:xfrm>
            <a:off x="595901" y="3652703"/>
            <a:ext cx="8188504" cy="1569660"/>
          </a:xfrm>
          <a:prstGeom prst="rect">
            <a:avLst/>
          </a:prstGeom>
          <a:noFill/>
        </p:spPr>
        <p:txBody>
          <a:bodyPr wrap="square" rtlCol="0">
            <a:spAutoFit/>
          </a:bodyPr>
          <a:lstStyle/>
          <a:p>
            <a:pPr algn="ctr"/>
            <a:r>
              <a:rPr lang="en-US" sz="3200" b="1" dirty="0">
                <a:solidFill>
                  <a:schemeClr val="tx1"/>
                </a:solidFill>
                <a:latin typeface="Calibri" panose="020F0502020204030204" pitchFamily="34" charset="0"/>
              </a:rPr>
              <a:t>E</a:t>
            </a:r>
            <a:r>
              <a:rPr lang="en-US" sz="3200" b="1" dirty="0" smtClean="0">
                <a:solidFill>
                  <a:schemeClr val="tx1"/>
                </a:solidFill>
                <a:latin typeface="Calibri" panose="020F0502020204030204" pitchFamily="34" charset="0"/>
              </a:rPr>
              <a:t>nter salary for each staff person and estimate what percentage should be applied to each type of request.</a:t>
            </a:r>
            <a:endParaRPr lang="en-US" sz="3200" b="1" dirty="0">
              <a:solidFill>
                <a:schemeClr val="tx1"/>
              </a:solidFill>
              <a:latin typeface="Calibri" panose="020F0502020204030204" pitchFamily="34" charset="0"/>
            </a:endParaRPr>
          </a:p>
        </p:txBody>
      </p:sp>
    </p:spTree>
    <p:extLst>
      <p:ext uri="{BB962C8B-B14F-4D97-AF65-F5344CB8AC3E}">
        <p14:creationId xmlns:p14="http://schemas.microsoft.com/office/powerpoint/2010/main" val="3679723902"/>
      </p:ext>
    </p:extLst>
  </p:cSld>
  <p:clrMapOvr>
    <a:masterClrMapping/>
  </p:clrMapOvr>
  <p:transition spd="slow">
    <p:cu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pic>
        <p:nvPicPr>
          <p:cNvPr id="7" name="Picture 6"/>
          <p:cNvPicPr/>
          <p:nvPr/>
        </p:nvPicPr>
        <p:blipFill rotWithShape="1">
          <a:blip r:embed="rId3"/>
          <a:srcRect t="25983" r="54359" b="7464"/>
          <a:stretch/>
        </p:blipFill>
        <p:spPr bwMode="auto">
          <a:xfrm>
            <a:off x="612911" y="1061049"/>
            <a:ext cx="8103111" cy="5796951"/>
          </a:xfrm>
          <a:prstGeom prst="rect">
            <a:avLst/>
          </a:prstGeom>
          <a:ln>
            <a:noFill/>
          </a:ln>
          <a:extLst>
            <a:ext uri="{53640926-AAD7-44D8-BBD7-CCE9431645EC}">
              <a14:shadowObscured xmlns:a14="http://schemas.microsoft.com/office/drawing/2010/main"/>
            </a:ext>
          </a:extLst>
        </p:spPr>
      </p:pic>
      <p:sp>
        <p:nvSpPr>
          <p:cNvPr id="269" name="Shape 269"/>
          <p:cNvSpPr txBox="1">
            <a:spLocks noGrp="1"/>
          </p:cNvSpPr>
          <p:nvPr>
            <p:ph type="title"/>
          </p:nvPr>
        </p:nvSpPr>
        <p:spPr>
          <a:xfrm>
            <a:off x="133564" y="163903"/>
            <a:ext cx="8553236" cy="759124"/>
          </a:xfrm>
          <a:prstGeom prst="rect">
            <a:avLst/>
          </a:prstGeom>
          <a:noFill/>
          <a:ln>
            <a:noFill/>
          </a:ln>
        </p:spPr>
        <p:txBody>
          <a:bodyPr lIns="91425" tIns="45700" rIns="91425" bIns="45700" anchor="ctr" anchorCtr="0">
            <a:noAutofit/>
          </a:bodyPr>
          <a:lstStyle/>
          <a:p>
            <a:pPr lvl="0">
              <a:buSzPct val="25000"/>
            </a:pPr>
            <a:r>
              <a:rPr lang="en-US" sz="3600" dirty="0">
                <a:solidFill>
                  <a:schemeClr val="dk2"/>
                </a:solidFill>
                <a:latin typeface="Calibri"/>
                <a:ea typeface="Calibri"/>
                <a:cs typeface="Calibri"/>
                <a:sym typeface="Calibri"/>
              </a:rPr>
              <a:t>The system calculates Staff costs and reports only totals for </a:t>
            </a:r>
            <a:r>
              <a:rPr lang="en-US" sz="3600" dirty="0" smtClean="0">
                <a:solidFill>
                  <a:schemeClr val="dk2"/>
                </a:solidFill>
                <a:latin typeface="Calibri"/>
                <a:ea typeface="Calibri"/>
                <a:cs typeface="Calibri"/>
                <a:sym typeface="Calibri"/>
              </a:rPr>
              <a:t>each category.</a:t>
            </a:r>
            <a:endParaRPr lang="en-US" sz="3600" b="0" i="0" u="none" strike="noStrike" cap="none" baseline="0" dirty="0">
              <a:solidFill>
                <a:schemeClr val="dk2"/>
              </a:solidFill>
              <a:latin typeface="Calibri"/>
              <a:ea typeface="Calibri"/>
              <a:cs typeface="Calibri"/>
              <a:sym typeface="Calibri"/>
            </a:endParaRPr>
          </a:p>
        </p:txBody>
      </p:sp>
      <p:sp>
        <p:nvSpPr>
          <p:cNvPr id="270" name="Shape 270"/>
          <p:cNvSpPr txBox="1">
            <a:spLocks noGrp="1"/>
          </p:cNvSpPr>
          <p:nvPr>
            <p:ph type="body" idx="1"/>
          </p:nvPr>
        </p:nvSpPr>
        <p:spPr>
          <a:xfrm>
            <a:off x="2722652" y="2646400"/>
            <a:ext cx="5964148" cy="3479761"/>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dk2"/>
              </a:buClr>
              <a:buSzPct val="100000"/>
              <a:buFont typeface="Arial"/>
              <a:buChar char="•"/>
            </a:pPr>
            <a:endParaRPr lang="en-US" sz="3200" b="0" i="0" u="none" strike="noStrike" cap="none" baseline="0" dirty="0">
              <a:solidFill>
                <a:schemeClr val="dk2"/>
              </a:solidFill>
              <a:latin typeface="Calibri"/>
              <a:ea typeface="Calibri"/>
              <a:cs typeface="Calibri"/>
              <a:sym typeface="Calibri"/>
            </a:endParaRPr>
          </a:p>
        </p:txBody>
      </p:sp>
      <p:sp>
        <p:nvSpPr>
          <p:cNvPr id="3" name="TextBox 2"/>
          <p:cNvSpPr txBox="1"/>
          <p:nvPr/>
        </p:nvSpPr>
        <p:spPr>
          <a:xfrm>
            <a:off x="570215" y="3427574"/>
            <a:ext cx="8188504" cy="1569660"/>
          </a:xfrm>
          <a:prstGeom prst="rect">
            <a:avLst/>
          </a:prstGeom>
          <a:noFill/>
        </p:spPr>
        <p:txBody>
          <a:bodyPr wrap="square" rtlCol="0">
            <a:spAutoFit/>
          </a:bodyPr>
          <a:lstStyle/>
          <a:p>
            <a:pPr algn="ctr"/>
            <a:r>
              <a:rPr lang="en-US" sz="3200" b="1" dirty="0" smtClean="0">
                <a:solidFill>
                  <a:schemeClr val="tx1"/>
                </a:solidFill>
                <a:latin typeface="Calibri" panose="020F0502020204030204" pitchFamily="34" charset="0"/>
              </a:rPr>
              <a:t>You’ll enter the salary data and review the system-calculated totals on private worksheet tabs that only </a:t>
            </a:r>
            <a:r>
              <a:rPr lang="en-US" sz="3200" b="1" i="1" u="sng" dirty="0" smtClean="0">
                <a:solidFill>
                  <a:schemeClr val="tx1"/>
                </a:solidFill>
                <a:latin typeface="Calibri" panose="020F0502020204030204" pitchFamily="34" charset="0"/>
              </a:rPr>
              <a:t>you</a:t>
            </a:r>
            <a:r>
              <a:rPr lang="en-US" sz="3200" b="1" u="sng" dirty="0" smtClean="0">
                <a:solidFill>
                  <a:schemeClr val="tx1"/>
                </a:solidFill>
                <a:latin typeface="Calibri" panose="020F0502020204030204" pitchFamily="34" charset="0"/>
              </a:rPr>
              <a:t> </a:t>
            </a:r>
            <a:r>
              <a:rPr lang="en-US" sz="3200" b="1" dirty="0" smtClean="0">
                <a:solidFill>
                  <a:schemeClr val="tx1"/>
                </a:solidFill>
                <a:latin typeface="Calibri" panose="020F0502020204030204" pitchFamily="34" charset="0"/>
              </a:rPr>
              <a:t>will see.</a:t>
            </a:r>
            <a:endParaRPr lang="en-US" sz="3200" b="1" dirty="0">
              <a:solidFill>
                <a:schemeClr val="tx1"/>
              </a:solidFill>
              <a:latin typeface="Calibri" panose="020F0502020204030204" pitchFamily="34" charset="0"/>
            </a:endParaRPr>
          </a:p>
        </p:txBody>
      </p:sp>
    </p:spTree>
    <p:extLst>
      <p:ext uri="{BB962C8B-B14F-4D97-AF65-F5344CB8AC3E}">
        <p14:creationId xmlns:p14="http://schemas.microsoft.com/office/powerpoint/2010/main" val="269200320"/>
      </p:ext>
    </p:extLst>
  </p:cSld>
  <p:clrMapOvr>
    <a:masterClrMapping/>
  </p:clrMapOvr>
  <p:transition spd="slow">
    <p:cu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pic>
        <p:nvPicPr>
          <p:cNvPr id="7" name="Picture 6"/>
          <p:cNvPicPr/>
          <p:nvPr/>
        </p:nvPicPr>
        <p:blipFill rotWithShape="1">
          <a:blip r:embed="rId3"/>
          <a:srcRect t="28513" r="51338" b="46211"/>
          <a:stretch/>
        </p:blipFill>
        <p:spPr bwMode="auto">
          <a:xfrm>
            <a:off x="373940" y="1046586"/>
            <a:ext cx="8597531" cy="4863506"/>
          </a:xfrm>
          <a:prstGeom prst="rect">
            <a:avLst/>
          </a:prstGeom>
          <a:ln>
            <a:noFill/>
          </a:ln>
          <a:extLst>
            <a:ext uri="{53640926-AAD7-44D8-BBD7-CCE9431645EC}">
              <a14:shadowObscured xmlns:a14="http://schemas.microsoft.com/office/drawing/2010/main"/>
            </a:ext>
          </a:extLst>
        </p:spPr>
      </p:pic>
      <p:sp>
        <p:nvSpPr>
          <p:cNvPr id="269" name="Shape 269"/>
          <p:cNvSpPr txBox="1">
            <a:spLocks noGrp="1"/>
          </p:cNvSpPr>
          <p:nvPr>
            <p:ph type="title"/>
          </p:nvPr>
        </p:nvSpPr>
        <p:spPr>
          <a:xfrm>
            <a:off x="287676" y="207035"/>
            <a:ext cx="8399124" cy="957532"/>
          </a:xfrm>
          <a:prstGeom prst="rect">
            <a:avLst/>
          </a:prstGeom>
          <a:noFill/>
          <a:ln>
            <a:noFill/>
          </a:ln>
        </p:spPr>
        <p:txBody>
          <a:bodyPr lIns="91425" tIns="45700" rIns="91425" bIns="45700" anchor="ctr" anchorCtr="0">
            <a:noAutofit/>
          </a:bodyPr>
          <a:lstStyle/>
          <a:p>
            <a:pPr marL="0" marR="0" lvl="0" indent="0" algn="ctr" rtl="0">
              <a:spcBef>
                <a:spcPts val="0"/>
              </a:spcBef>
              <a:buClr>
                <a:schemeClr val="dk2"/>
              </a:buClr>
              <a:buSzPct val="25000"/>
              <a:buFont typeface="Calibri"/>
              <a:buNone/>
            </a:pPr>
            <a:r>
              <a:rPr lang="en-US" sz="3600" dirty="0" smtClean="0">
                <a:solidFill>
                  <a:schemeClr val="dk2"/>
                </a:solidFill>
                <a:latin typeface="Calibri"/>
                <a:ea typeface="Calibri"/>
                <a:cs typeface="Calibri"/>
                <a:sym typeface="Calibri"/>
              </a:rPr>
              <a:t>You’ll send in only totals by Staff category.</a:t>
            </a:r>
            <a:endParaRPr lang="en-US" sz="3600" b="0" i="0" u="none" strike="noStrike" cap="none" baseline="0" dirty="0">
              <a:solidFill>
                <a:schemeClr val="dk2"/>
              </a:solidFill>
              <a:latin typeface="Calibri"/>
              <a:ea typeface="Calibri"/>
              <a:cs typeface="Calibri"/>
              <a:sym typeface="Calibri"/>
            </a:endParaRPr>
          </a:p>
        </p:txBody>
      </p:sp>
      <p:sp>
        <p:nvSpPr>
          <p:cNvPr id="270" name="Shape 270"/>
          <p:cNvSpPr txBox="1">
            <a:spLocks noGrp="1"/>
          </p:cNvSpPr>
          <p:nvPr>
            <p:ph type="body" idx="1"/>
          </p:nvPr>
        </p:nvSpPr>
        <p:spPr>
          <a:xfrm>
            <a:off x="2722652" y="2646400"/>
            <a:ext cx="5964148" cy="3479761"/>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dk2"/>
              </a:buClr>
              <a:buSzPct val="100000"/>
              <a:buFont typeface="Arial"/>
              <a:buChar char="•"/>
            </a:pPr>
            <a:endParaRPr lang="en-US" sz="3200" b="0" i="0" u="none" strike="noStrike" cap="none" baseline="0" dirty="0">
              <a:solidFill>
                <a:schemeClr val="dk2"/>
              </a:solidFill>
              <a:latin typeface="Calibri"/>
              <a:ea typeface="Calibri"/>
              <a:cs typeface="Calibri"/>
              <a:sym typeface="Calibri"/>
            </a:endParaRPr>
          </a:p>
        </p:txBody>
      </p:sp>
      <p:sp>
        <p:nvSpPr>
          <p:cNvPr id="3" name="TextBox 2"/>
          <p:cNvSpPr txBox="1"/>
          <p:nvPr/>
        </p:nvSpPr>
        <p:spPr>
          <a:xfrm>
            <a:off x="287676" y="3478339"/>
            <a:ext cx="8255285" cy="1815882"/>
          </a:xfrm>
          <a:prstGeom prst="rect">
            <a:avLst/>
          </a:prstGeom>
          <a:noFill/>
        </p:spPr>
        <p:txBody>
          <a:bodyPr wrap="square" rtlCol="0">
            <a:spAutoFit/>
          </a:bodyPr>
          <a:lstStyle/>
          <a:p>
            <a:pPr algn="ctr"/>
            <a:r>
              <a:rPr lang="en-US" sz="2800" b="1" dirty="0" smtClean="0">
                <a:solidFill>
                  <a:schemeClr val="tx1"/>
                </a:solidFill>
                <a:latin typeface="Arial" panose="020B0604020202020204" pitchFamily="34" charset="0"/>
                <a:cs typeface="Arial" panose="020B0604020202020204" pitchFamily="34" charset="0"/>
              </a:rPr>
              <a:t>On a “staff totals” tab, re-type the numbers calculated by the system and then </a:t>
            </a:r>
            <a:r>
              <a:rPr lang="en-US" sz="2800" b="1" i="1" u="sng" dirty="0" smtClean="0">
                <a:solidFill>
                  <a:schemeClr val="tx1"/>
                </a:solidFill>
                <a:latin typeface="Arial" panose="020B0604020202020204" pitchFamily="34" charset="0"/>
                <a:cs typeface="Arial" panose="020B0604020202020204" pitchFamily="34" charset="0"/>
              </a:rPr>
              <a:t>delete</a:t>
            </a:r>
            <a:r>
              <a:rPr lang="en-US" sz="2800" b="1" dirty="0" smtClean="0">
                <a:solidFill>
                  <a:schemeClr val="tx1"/>
                </a:solidFill>
                <a:latin typeface="Arial" panose="020B0604020202020204" pitchFamily="34" charset="0"/>
                <a:cs typeface="Arial" panose="020B0604020202020204" pitchFamily="34" charset="0"/>
              </a:rPr>
              <a:t> the tabs containing salary information for individual staff members.</a:t>
            </a:r>
            <a:endParaRPr lang="en-US" sz="28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7554002"/>
      </p:ext>
    </p:extLst>
  </p:cSld>
  <p:clrMapOvr>
    <a:masterClrMapping/>
  </p:clrMapOvr>
  <p:transition spd="slow">
    <p:cut/>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3"/>
          <a:srcRect l="12564" r="12435"/>
          <a:stretch/>
        </p:blipFill>
        <p:spPr bwMode="auto">
          <a:xfrm>
            <a:off x="0" y="0"/>
            <a:ext cx="9144001" cy="616788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26215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1692" y="506437"/>
            <a:ext cx="6597747" cy="769441"/>
          </a:xfrm>
          <a:prstGeom prst="rect">
            <a:avLst/>
          </a:prstGeom>
        </p:spPr>
        <p:txBody>
          <a:bodyPr wrap="square">
            <a:spAutoFit/>
          </a:bodyPr>
          <a:lstStyle/>
          <a:p>
            <a:r>
              <a:rPr lang="en-US" sz="4400" dirty="0" smtClean="0">
                <a:solidFill>
                  <a:schemeClr val="tx2"/>
                </a:solidFill>
                <a:latin typeface="Calibri" panose="020F0502020204030204" pitchFamily="34" charset="0"/>
              </a:rPr>
              <a:t>Declining OCLC </a:t>
            </a:r>
            <a:r>
              <a:rPr lang="en-US" sz="4400" dirty="0">
                <a:solidFill>
                  <a:schemeClr val="tx2"/>
                </a:solidFill>
                <a:latin typeface="Calibri" panose="020F0502020204030204" pitchFamily="34" charset="0"/>
              </a:rPr>
              <a:t>ILL statistics</a:t>
            </a:r>
          </a:p>
        </p:txBody>
      </p:sp>
      <p:pic>
        <p:nvPicPr>
          <p:cNvPr id="6" name="Picture 5"/>
          <p:cNvPicPr/>
          <p:nvPr/>
        </p:nvPicPr>
        <p:blipFill rotWithShape="1">
          <a:blip r:embed="rId3"/>
          <a:srcRect l="29908" t="30764" r="6018" b="26914"/>
          <a:stretch/>
        </p:blipFill>
        <p:spPr bwMode="auto">
          <a:xfrm>
            <a:off x="761999" y="1496291"/>
            <a:ext cx="7342910" cy="394854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74227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pPr>
              <a:spcBef>
                <a:spcPts val="480"/>
              </a:spcBef>
              <a:buClr>
                <a:schemeClr val="dk2"/>
              </a:buClr>
              <a:buSzPct val="100000"/>
            </a:pPr>
            <a:r>
              <a:rPr lang="en-US" dirty="0">
                <a:solidFill>
                  <a:schemeClr val="dk2"/>
                </a:solidFill>
                <a:latin typeface="Arial" panose="020B0604020202020204" pitchFamily="34" charset="0"/>
                <a:ea typeface="Calibri"/>
                <a:cs typeface="Arial" panose="020B0604020202020204" pitchFamily="34" charset="0"/>
                <a:sym typeface="Calibri"/>
              </a:rPr>
              <a:t>Megan Gaffney, University of Delaware</a:t>
            </a:r>
          </a:p>
          <a:p>
            <a:pPr>
              <a:spcBef>
                <a:spcPts val="480"/>
              </a:spcBef>
              <a:buClr>
                <a:schemeClr val="dk2"/>
              </a:buClr>
              <a:buSzPct val="100000"/>
            </a:pPr>
            <a:r>
              <a:rPr lang="en-US" dirty="0">
                <a:solidFill>
                  <a:schemeClr val="dk2"/>
                </a:solidFill>
                <a:latin typeface="Arial" panose="020B0604020202020204" pitchFamily="34" charset="0"/>
                <a:ea typeface="Calibri"/>
                <a:cs typeface="Arial" panose="020B0604020202020204" pitchFamily="34" charset="0"/>
                <a:sym typeface="Calibri"/>
              </a:rPr>
              <a:t>Justin Hill, Temple University</a:t>
            </a:r>
          </a:p>
          <a:p>
            <a:pPr>
              <a:spcBef>
                <a:spcPts val="480"/>
              </a:spcBef>
              <a:buClr>
                <a:schemeClr val="dk2"/>
              </a:buClr>
              <a:buSzPct val="100000"/>
            </a:pPr>
            <a:r>
              <a:rPr lang="en-US" dirty="0">
                <a:solidFill>
                  <a:schemeClr val="dk2"/>
                </a:solidFill>
                <a:latin typeface="Arial" panose="020B0604020202020204" pitchFamily="34" charset="0"/>
                <a:ea typeface="Calibri"/>
                <a:cs typeface="Arial" panose="020B0604020202020204" pitchFamily="34" charset="0"/>
                <a:sym typeface="Calibri"/>
              </a:rPr>
              <a:t>Margarita Moreno, National Library of Australia</a:t>
            </a:r>
          </a:p>
          <a:p>
            <a:pPr>
              <a:spcBef>
                <a:spcPts val="480"/>
              </a:spcBef>
              <a:buClr>
                <a:schemeClr val="dk2"/>
              </a:buClr>
              <a:buSzPct val="100000"/>
            </a:pPr>
            <a:r>
              <a:rPr lang="en-US" dirty="0">
                <a:solidFill>
                  <a:schemeClr val="dk2"/>
                </a:solidFill>
                <a:latin typeface="Arial" panose="020B0604020202020204" pitchFamily="34" charset="0"/>
                <a:ea typeface="Calibri"/>
                <a:cs typeface="Arial" panose="020B0604020202020204" pitchFamily="34" charset="0"/>
                <a:sym typeface="Calibri"/>
              </a:rPr>
              <a:t>Lars Leon, University of Kansas</a:t>
            </a:r>
          </a:p>
          <a:p>
            <a:pPr>
              <a:spcBef>
                <a:spcPts val="480"/>
              </a:spcBef>
              <a:buClr>
                <a:schemeClr val="dk2"/>
              </a:buClr>
              <a:buSzPct val="100000"/>
            </a:pPr>
            <a:r>
              <a:rPr lang="en-US" dirty="0">
                <a:solidFill>
                  <a:schemeClr val="dk2"/>
                </a:solidFill>
                <a:latin typeface="Arial" panose="020B0604020202020204" pitchFamily="34" charset="0"/>
                <a:ea typeface="Calibri"/>
                <a:cs typeface="Arial" panose="020B0604020202020204" pitchFamily="34" charset="0"/>
                <a:sym typeface="Calibri"/>
              </a:rPr>
              <a:t>Brian Miller, The Ohio State University</a:t>
            </a:r>
          </a:p>
          <a:p>
            <a:pPr>
              <a:spcBef>
                <a:spcPts val="480"/>
              </a:spcBef>
              <a:buClr>
                <a:schemeClr val="dk2"/>
              </a:buClr>
              <a:buSzPct val="100000"/>
            </a:pPr>
            <a:r>
              <a:rPr lang="en-US" dirty="0">
                <a:solidFill>
                  <a:schemeClr val="dk2"/>
                </a:solidFill>
                <a:latin typeface="Arial" panose="020B0604020202020204" pitchFamily="34" charset="0"/>
                <a:ea typeface="Calibri"/>
                <a:cs typeface="Arial" panose="020B0604020202020204" pitchFamily="34" charset="0"/>
                <a:sym typeface="Calibri"/>
              </a:rPr>
              <a:t>David Larsen, University of Chicago</a:t>
            </a:r>
          </a:p>
          <a:p>
            <a:pPr>
              <a:spcBef>
                <a:spcPts val="480"/>
              </a:spcBef>
              <a:buClr>
                <a:schemeClr val="dk2"/>
              </a:buClr>
              <a:buSzPct val="100000"/>
            </a:pPr>
            <a:r>
              <a:rPr lang="en-US" dirty="0">
                <a:solidFill>
                  <a:schemeClr val="dk2"/>
                </a:solidFill>
                <a:latin typeface="Arial" panose="020B0604020202020204" pitchFamily="34" charset="0"/>
                <a:ea typeface="Calibri"/>
                <a:cs typeface="Arial" panose="020B0604020202020204" pitchFamily="34" charset="0"/>
                <a:sym typeface="Calibri"/>
              </a:rPr>
              <a:t>Jenny Lee, University of California, Los Angeles</a:t>
            </a:r>
          </a:p>
          <a:p>
            <a:pPr>
              <a:spcBef>
                <a:spcPts val="480"/>
              </a:spcBef>
              <a:buClr>
                <a:schemeClr val="dk2"/>
              </a:buClr>
              <a:buSzPct val="100000"/>
            </a:pPr>
            <a:r>
              <a:rPr lang="en-US" dirty="0">
                <a:solidFill>
                  <a:schemeClr val="dk2"/>
                </a:solidFill>
                <a:latin typeface="Arial" panose="020B0604020202020204" pitchFamily="34" charset="0"/>
                <a:ea typeface="Calibri"/>
                <a:cs typeface="Arial" panose="020B0604020202020204" pitchFamily="34" charset="0"/>
                <a:sym typeface="Calibri"/>
              </a:rPr>
              <a:t>Ronald Figueroa, Syracuse University</a:t>
            </a:r>
          </a:p>
          <a:p>
            <a:pPr>
              <a:spcBef>
                <a:spcPts val="480"/>
              </a:spcBef>
              <a:buClr>
                <a:schemeClr val="dk2"/>
              </a:buClr>
              <a:buSzPct val="100000"/>
            </a:pPr>
            <a:r>
              <a:rPr lang="en-US" dirty="0">
                <a:solidFill>
                  <a:schemeClr val="dk2"/>
                </a:solidFill>
                <a:latin typeface="Arial" panose="020B0604020202020204" pitchFamily="34" charset="0"/>
                <a:ea typeface="Calibri"/>
                <a:cs typeface="Arial" panose="020B0604020202020204" pitchFamily="34" charset="0"/>
                <a:sym typeface="Calibri"/>
              </a:rPr>
              <a:t>Matthew Sheehy, Brandeis University</a:t>
            </a:r>
          </a:p>
          <a:p>
            <a:pPr>
              <a:spcBef>
                <a:spcPts val="480"/>
              </a:spcBef>
              <a:buClr>
                <a:schemeClr val="dk2"/>
              </a:buClr>
              <a:buSzPct val="100000"/>
            </a:pPr>
            <a:r>
              <a:rPr lang="en-US" dirty="0">
                <a:solidFill>
                  <a:schemeClr val="dk2"/>
                </a:solidFill>
                <a:latin typeface="Arial" panose="020B0604020202020204" pitchFamily="34" charset="0"/>
                <a:ea typeface="Calibri"/>
                <a:cs typeface="Arial" panose="020B0604020202020204" pitchFamily="34" charset="0"/>
                <a:sym typeface="Calibri"/>
              </a:rPr>
              <a:t>Josh Steans, University of Wisconsin-Stout</a:t>
            </a:r>
          </a:p>
          <a:p>
            <a:pPr>
              <a:spcBef>
                <a:spcPts val="480"/>
              </a:spcBef>
              <a:buClr>
                <a:schemeClr val="dk2"/>
              </a:buClr>
              <a:buSzPct val="100000"/>
            </a:pPr>
            <a:r>
              <a:rPr lang="en-US" dirty="0">
                <a:solidFill>
                  <a:schemeClr val="dk2"/>
                </a:solidFill>
                <a:latin typeface="Arial" panose="020B0604020202020204" pitchFamily="34" charset="0"/>
                <a:ea typeface="Calibri"/>
                <a:cs typeface="Arial" panose="020B0604020202020204" pitchFamily="34" charset="0"/>
                <a:sym typeface="Calibri"/>
              </a:rPr>
              <a:t>Don Pawl, University of Colorado at Colorado Springs</a:t>
            </a:r>
          </a:p>
          <a:p>
            <a:pPr marL="0" indent="0">
              <a:buNone/>
            </a:pPr>
            <a:endParaRPr lang="en-US" dirty="0">
              <a:solidFill>
                <a:schemeClr val="tx2"/>
              </a:solidFill>
            </a:endParaRPr>
          </a:p>
        </p:txBody>
      </p:sp>
      <p:sp>
        <p:nvSpPr>
          <p:cNvPr id="3" name="Text Placeholder 2"/>
          <p:cNvSpPr>
            <a:spLocks noGrp="1"/>
          </p:cNvSpPr>
          <p:nvPr>
            <p:ph type="body" sz="quarter" idx="13"/>
          </p:nvPr>
        </p:nvSpPr>
        <p:spPr/>
        <p:txBody>
          <a:bodyPr/>
          <a:lstStyle/>
          <a:p>
            <a:r>
              <a:rPr lang="en-US" dirty="0">
                <a:solidFill>
                  <a:schemeClr val="dk2"/>
                </a:solidFill>
                <a:latin typeface="Arial" panose="020B0604020202020204" pitchFamily="34" charset="0"/>
                <a:ea typeface="Calibri"/>
                <a:cs typeface="Arial" panose="020B0604020202020204" pitchFamily="34" charset="0"/>
                <a:sym typeface="Calibri"/>
              </a:rPr>
              <a:t>Beta Testers – October 2015-present</a:t>
            </a:r>
            <a:endParaRPr lang="en-US"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359555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a:solidFill>
                  <a:schemeClr val="tx2"/>
                </a:solidFill>
              </a:rPr>
              <a:t>Which staff should we include?</a:t>
            </a:r>
          </a:p>
          <a:p>
            <a:pPr lvl="1"/>
            <a:r>
              <a:rPr lang="en-US" sz="2400" dirty="0" err="1">
                <a:solidFill>
                  <a:schemeClr val="tx2"/>
                </a:solidFill>
              </a:rPr>
              <a:t>Circ</a:t>
            </a:r>
            <a:r>
              <a:rPr lang="en-US" sz="2400" dirty="0">
                <a:solidFill>
                  <a:schemeClr val="tx2"/>
                </a:solidFill>
              </a:rPr>
              <a:t>? Offsite storage? Mail room? Work study?</a:t>
            </a:r>
          </a:p>
          <a:p>
            <a:r>
              <a:rPr lang="en-US" dirty="0">
                <a:solidFill>
                  <a:schemeClr val="tx2"/>
                </a:solidFill>
              </a:rPr>
              <a:t>How should we define an unfilled request?</a:t>
            </a:r>
          </a:p>
          <a:p>
            <a:pPr lvl="1"/>
            <a:r>
              <a:rPr lang="en-US" sz="2400" dirty="0">
                <a:solidFill>
                  <a:schemeClr val="tx2"/>
                </a:solidFill>
              </a:rPr>
              <a:t>From the patron’s POV? The ILL system’s?</a:t>
            </a:r>
          </a:p>
          <a:p>
            <a:r>
              <a:rPr lang="en-US" dirty="0">
                <a:solidFill>
                  <a:schemeClr val="tx2"/>
                </a:solidFill>
              </a:rPr>
              <a:t>Should we count delivering own stuff to own patrons?</a:t>
            </a:r>
          </a:p>
          <a:p>
            <a:r>
              <a:rPr lang="en-US" dirty="0">
                <a:solidFill>
                  <a:schemeClr val="tx2"/>
                </a:solidFill>
              </a:rPr>
              <a:t>What about costs covered by confidentiality agreements?</a:t>
            </a:r>
          </a:p>
          <a:p>
            <a:r>
              <a:rPr lang="en-US" dirty="0">
                <a:solidFill>
                  <a:schemeClr val="tx2"/>
                </a:solidFill>
              </a:rPr>
              <a:t>What about costs that we simply can’t come up with?</a:t>
            </a:r>
          </a:p>
          <a:p>
            <a:pPr marL="0" indent="0">
              <a:buNone/>
            </a:pPr>
            <a:endParaRPr lang="en-US" dirty="0"/>
          </a:p>
          <a:p>
            <a:endParaRPr lang="en-US" dirty="0"/>
          </a:p>
        </p:txBody>
      </p:sp>
      <p:sp>
        <p:nvSpPr>
          <p:cNvPr id="3" name="Text Placeholder 2"/>
          <p:cNvSpPr>
            <a:spLocks noGrp="1"/>
          </p:cNvSpPr>
          <p:nvPr>
            <p:ph type="body" sz="quarter" idx="13"/>
          </p:nvPr>
        </p:nvSpPr>
        <p:spPr/>
        <p:txBody>
          <a:bodyPr/>
          <a:lstStyle/>
          <a:p>
            <a:r>
              <a:rPr lang="en-US" b="0" dirty="0"/>
              <a:t>Recent issues tackled by the Betas</a:t>
            </a:r>
          </a:p>
          <a:p>
            <a:endParaRPr lang="en-US" dirty="0"/>
          </a:p>
        </p:txBody>
      </p:sp>
    </p:spTree>
    <p:extLst>
      <p:ext uri="{BB962C8B-B14F-4D97-AF65-F5344CB8AC3E}">
        <p14:creationId xmlns:p14="http://schemas.microsoft.com/office/powerpoint/2010/main" val="2138995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375097" y="1135920"/>
            <a:ext cx="8181975" cy="5053865"/>
          </a:xfrm>
        </p:spPr>
        <p:txBody>
          <a:bodyPr/>
          <a:lstStyle/>
          <a:p>
            <a:r>
              <a:rPr lang="en-US" sz="2800" dirty="0">
                <a:solidFill>
                  <a:schemeClr val="tx2"/>
                </a:solidFill>
              </a:rPr>
              <a:t>Next 4</a:t>
            </a:r>
            <a:r>
              <a:rPr lang="en-US" sz="2800" dirty="0" smtClean="0">
                <a:solidFill>
                  <a:schemeClr val="tx2"/>
                </a:solidFill>
              </a:rPr>
              <a:t> </a:t>
            </a:r>
            <a:r>
              <a:rPr lang="en-US" sz="2800" dirty="0">
                <a:solidFill>
                  <a:schemeClr val="tx2"/>
                </a:solidFill>
              </a:rPr>
              <a:t>months:</a:t>
            </a:r>
          </a:p>
          <a:p>
            <a:pPr lvl="1"/>
            <a:r>
              <a:rPr lang="en-US" sz="1800" dirty="0">
                <a:solidFill>
                  <a:schemeClr val="tx2"/>
                </a:solidFill>
              </a:rPr>
              <a:t>Beta testers will gather and submit their data</a:t>
            </a:r>
          </a:p>
          <a:p>
            <a:pPr lvl="1"/>
            <a:r>
              <a:rPr lang="en-US" sz="1800" dirty="0">
                <a:solidFill>
                  <a:schemeClr val="tx2"/>
                </a:solidFill>
              </a:rPr>
              <a:t>OCLC software engineer will build database and reporting functions</a:t>
            </a:r>
          </a:p>
          <a:p>
            <a:pPr lvl="1"/>
            <a:r>
              <a:rPr lang="en-US" sz="1800" dirty="0">
                <a:solidFill>
                  <a:schemeClr val="tx2"/>
                </a:solidFill>
              </a:rPr>
              <a:t>Beta testers will test reports</a:t>
            </a:r>
          </a:p>
          <a:p>
            <a:r>
              <a:rPr lang="en-US" sz="2800" dirty="0">
                <a:solidFill>
                  <a:schemeClr val="tx2"/>
                </a:solidFill>
              </a:rPr>
              <a:t>Next 6 months:</a:t>
            </a:r>
            <a:endParaRPr lang="en-US" sz="1100" dirty="0">
              <a:solidFill>
                <a:schemeClr val="tx2"/>
              </a:solidFill>
            </a:endParaRPr>
          </a:p>
          <a:p>
            <a:pPr lvl="1"/>
            <a:r>
              <a:rPr lang="en-US" sz="1800" dirty="0">
                <a:solidFill>
                  <a:schemeClr val="tx2"/>
                </a:solidFill>
              </a:rPr>
              <a:t>“Early interest” folks will be invited to submit data</a:t>
            </a:r>
          </a:p>
          <a:p>
            <a:r>
              <a:rPr lang="en-US" sz="2800" dirty="0">
                <a:solidFill>
                  <a:schemeClr val="tx2"/>
                </a:solidFill>
              </a:rPr>
              <a:t>Eventually</a:t>
            </a:r>
          </a:p>
          <a:p>
            <a:pPr lvl="1"/>
            <a:r>
              <a:rPr lang="en-US" sz="1800" dirty="0">
                <a:solidFill>
                  <a:schemeClr val="tx2"/>
                </a:solidFill>
              </a:rPr>
              <a:t>We’ll open it up to everyone</a:t>
            </a:r>
          </a:p>
          <a:p>
            <a:pPr lvl="1"/>
            <a:r>
              <a:rPr lang="en-US" sz="1800" dirty="0">
                <a:solidFill>
                  <a:schemeClr val="tx2"/>
                </a:solidFill>
              </a:rPr>
              <a:t>We’ll work with various groups and organizations to encourage use</a:t>
            </a:r>
            <a:endParaRPr lang="en-US" sz="1400" dirty="0">
              <a:solidFill>
                <a:schemeClr val="tx2"/>
              </a:solidFill>
            </a:endParaRPr>
          </a:p>
          <a:p>
            <a:r>
              <a:rPr lang="en-US" sz="2800" dirty="0">
                <a:solidFill>
                  <a:schemeClr val="tx2"/>
                </a:solidFill>
              </a:rPr>
              <a:t>Google</a:t>
            </a:r>
            <a:r>
              <a:rPr lang="en-US" sz="2800" dirty="0"/>
              <a:t> </a:t>
            </a:r>
            <a:r>
              <a:rPr lang="en-US" sz="2800" dirty="0">
                <a:solidFill>
                  <a:srgbClr val="00B0F0"/>
                </a:solidFill>
              </a:rPr>
              <a:t>OCLC ILL Calculator </a:t>
            </a:r>
            <a:r>
              <a:rPr lang="en-US" sz="2800" dirty="0">
                <a:solidFill>
                  <a:schemeClr val="tx2"/>
                </a:solidFill>
              </a:rPr>
              <a:t>for more information. </a:t>
            </a:r>
            <a:endParaRPr lang="en-US" sz="2800" u="sng" dirty="0">
              <a:solidFill>
                <a:schemeClr val="tx2"/>
              </a:solidFill>
            </a:endParaRPr>
          </a:p>
          <a:p>
            <a:pPr marL="0" indent="0">
              <a:buNone/>
            </a:pPr>
            <a:endParaRPr lang="en-US" dirty="0" smtClean="0"/>
          </a:p>
          <a:p>
            <a:endParaRPr lang="en-US" dirty="0" smtClean="0"/>
          </a:p>
          <a:p>
            <a:endParaRPr lang="en-US" dirty="0"/>
          </a:p>
        </p:txBody>
      </p:sp>
      <p:sp>
        <p:nvSpPr>
          <p:cNvPr id="3" name="Text Placeholder 2"/>
          <p:cNvSpPr>
            <a:spLocks noGrp="1"/>
          </p:cNvSpPr>
          <p:nvPr>
            <p:ph type="body" sz="quarter" idx="13"/>
          </p:nvPr>
        </p:nvSpPr>
        <p:spPr/>
        <p:txBody>
          <a:bodyPr/>
          <a:lstStyle/>
          <a:p>
            <a:r>
              <a:rPr lang="en-US" sz="4400" b="0" dirty="0" smtClean="0">
                <a:latin typeface="Calibri" panose="020F0502020204030204" pitchFamily="34" charset="0"/>
              </a:rPr>
              <a:t>Birthing an ILL Cost Calculator</a:t>
            </a:r>
            <a:endParaRPr lang="en-US" sz="4400" b="0" dirty="0">
              <a:latin typeface="Calibri" panose="020F0502020204030204" pitchFamily="34" charset="0"/>
            </a:endParaRPr>
          </a:p>
        </p:txBody>
      </p:sp>
    </p:spTree>
    <p:extLst>
      <p:ext uri="{BB962C8B-B14F-4D97-AF65-F5344CB8AC3E}">
        <p14:creationId xmlns:p14="http://schemas.microsoft.com/office/powerpoint/2010/main" val="3374163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15259" y="1108081"/>
            <a:ext cx="8174038" cy="1800493"/>
          </a:xfrm>
        </p:spPr>
        <p:txBody>
          <a:bodyPr/>
          <a:lstStyle/>
          <a:p>
            <a:r>
              <a:rPr lang="en-US" dirty="0" smtClean="0"/>
              <a:t>Conclusion:  Wouldn’t the “drinking from a firehose” metaphor be faster?</a:t>
            </a:r>
            <a:endParaRPr lang="en-US" dirty="0"/>
          </a:p>
        </p:txBody>
      </p:sp>
      <p:sp>
        <p:nvSpPr>
          <p:cNvPr id="3" name="Text Placeholder 2"/>
          <p:cNvSpPr>
            <a:spLocks noGrp="1"/>
          </p:cNvSpPr>
          <p:nvPr>
            <p:ph type="body" sz="quarter" idx="11"/>
          </p:nvPr>
        </p:nvSpPr>
        <p:spPr/>
        <p:txBody>
          <a:bodyPr/>
          <a:lstStyle/>
          <a:p>
            <a:endParaRPr lang="en-US"/>
          </a:p>
        </p:txBody>
      </p:sp>
      <p:sp>
        <p:nvSpPr>
          <p:cNvPr id="4" name="Text Placeholder 3"/>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3548338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3"/>
          <a:srcRect l="30897" t="18234" r="14103" b="15214"/>
          <a:stretch/>
        </p:blipFill>
        <p:spPr bwMode="auto">
          <a:xfrm>
            <a:off x="0" y="-1"/>
            <a:ext cx="9144000" cy="625415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3453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pPr marL="0" indent="0">
              <a:spcBef>
                <a:spcPts val="0"/>
              </a:spcBef>
              <a:buClr>
                <a:schemeClr val="dk2"/>
              </a:buClr>
              <a:buSzPct val="100000"/>
              <a:buNone/>
            </a:pPr>
            <a:endParaRPr lang="en-US" sz="2000" dirty="0">
              <a:solidFill>
                <a:schemeClr val="dk2"/>
              </a:solidFill>
              <a:latin typeface="Arial" panose="020B0604020202020204" pitchFamily="34" charset="0"/>
              <a:ea typeface="Calibri"/>
              <a:cs typeface="Arial" panose="020B0604020202020204" pitchFamily="34" charset="0"/>
              <a:sym typeface="Calibri"/>
            </a:endParaRPr>
          </a:p>
        </p:txBody>
      </p:sp>
      <p:sp>
        <p:nvSpPr>
          <p:cNvPr id="3" name="Text Placeholder 2"/>
          <p:cNvSpPr>
            <a:spLocks noGrp="1"/>
          </p:cNvSpPr>
          <p:nvPr>
            <p:ph type="body" sz="quarter" idx="13"/>
          </p:nvPr>
        </p:nvSpPr>
        <p:spPr>
          <a:xfrm>
            <a:off x="552091" y="220663"/>
            <a:ext cx="8298611" cy="915256"/>
          </a:xfrm>
        </p:spPr>
        <p:txBody>
          <a:bodyPr/>
          <a:lstStyle/>
          <a:p>
            <a:r>
              <a:rPr lang="en-US" sz="3200" dirty="0" smtClean="0">
                <a:solidFill>
                  <a:schemeClr val="dk2"/>
                </a:solidFill>
                <a:latin typeface="Arial" panose="020B0604020202020204" pitchFamily="34" charset="0"/>
                <a:ea typeface="Calibri"/>
                <a:cs typeface="Arial" panose="020B0604020202020204" pitchFamily="34" charset="0"/>
                <a:sym typeface="Calibri"/>
              </a:rPr>
              <a:t>Interesting is nice, Actionable is essential</a:t>
            </a:r>
            <a:endParaRPr lang="en-US" sz="3200" dirty="0">
              <a:solidFill>
                <a:schemeClr val="dk2"/>
              </a:solidFill>
              <a:latin typeface="Arial" panose="020B0604020202020204" pitchFamily="34" charset="0"/>
              <a:ea typeface="Calibri"/>
              <a:cs typeface="Arial" panose="020B0604020202020204" pitchFamily="34" charset="0"/>
              <a:sym typeface="Calibri"/>
            </a:endParaRPr>
          </a:p>
          <a:p>
            <a:endParaRPr lang="en-US" dirty="0"/>
          </a:p>
        </p:txBody>
      </p:sp>
    </p:spTree>
    <p:extLst>
      <p:ext uri="{BB962C8B-B14F-4D97-AF65-F5344CB8AC3E}">
        <p14:creationId xmlns:p14="http://schemas.microsoft.com/office/powerpoint/2010/main" val="1125563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pPr>
              <a:spcBef>
                <a:spcPts val="0"/>
              </a:spcBef>
              <a:buClr>
                <a:schemeClr val="dk2"/>
              </a:buClr>
              <a:buSzPct val="100000"/>
            </a:pPr>
            <a:r>
              <a:rPr lang="en-US" sz="2000" dirty="0" smtClean="0">
                <a:solidFill>
                  <a:schemeClr val="dk2"/>
                </a:solidFill>
                <a:latin typeface="Arial" panose="020B0604020202020204" pitchFamily="34" charset="0"/>
                <a:ea typeface="Calibri"/>
                <a:cs typeface="Arial" panose="020B0604020202020204" pitchFamily="34" charset="0"/>
                <a:sym typeface="Calibri"/>
              </a:rPr>
              <a:t>Compile worldwide collection sharing data </a:t>
            </a:r>
            <a:endParaRPr lang="en-US" sz="2000" dirty="0">
              <a:solidFill>
                <a:schemeClr val="dk2"/>
              </a:solidFill>
              <a:latin typeface="Arial" panose="020B0604020202020204" pitchFamily="34" charset="0"/>
              <a:ea typeface="Calibri"/>
              <a:cs typeface="Arial" panose="020B0604020202020204" pitchFamily="34" charset="0"/>
              <a:sym typeface="Calibri"/>
            </a:endParaRPr>
          </a:p>
        </p:txBody>
      </p:sp>
      <p:sp>
        <p:nvSpPr>
          <p:cNvPr id="3" name="Text Placeholder 2"/>
          <p:cNvSpPr>
            <a:spLocks noGrp="1"/>
          </p:cNvSpPr>
          <p:nvPr>
            <p:ph type="body" sz="quarter" idx="13"/>
          </p:nvPr>
        </p:nvSpPr>
        <p:spPr>
          <a:xfrm>
            <a:off x="552091" y="220663"/>
            <a:ext cx="8298611" cy="915256"/>
          </a:xfrm>
        </p:spPr>
        <p:txBody>
          <a:bodyPr/>
          <a:lstStyle/>
          <a:p>
            <a:r>
              <a:rPr lang="en-US" sz="3200" dirty="0" smtClean="0">
                <a:solidFill>
                  <a:schemeClr val="dk2"/>
                </a:solidFill>
                <a:latin typeface="Arial" panose="020B0604020202020204" pitchFamily="34" charset="0"/>
                <a:ea typeface="Calibri"/>
                <a:cs typeface="Arial" panose="020B0604020202020204" pitchFamily="34" charset="0"/>
                <a:sym typeface="Calibri"/>
              </a:rPr>
              <a:t>Interesting is nice, Actionable is essential</a:t>
            </a:r>
            <a:endParaRPr lang="en-US" sz="3200" dirty="0">
              <a:solidFill>
                <a:schemeClr val="dk2"/>
              </a:solidFill>
              <a:latin typeface="Arial" panose="020B0604020202020204" pitchFamily="34" charset="0"/>
              <a:ea typeface="Calibri"/>
              <a:cs typeface="Arial" panose="020B0604020202020204" pitchFamily="34" charset="0"/>
              <a:sym typeface="Calibri"/>
            </a:endParaRPr>
          </a:p>
          <a:p>
            <a:endParaRPr lang="en-US" dirty="0"/>
          </a:p>
        </p:txBody>
      </p:sp>
    </p:spTree>
    <p:extLst>
      <p:ext uri="{BB962C8B-B14F-4D97-AF65-F5344CB8AC3E}">
        <p14:creationId xmlns:p14="http://schemas.microsoft.com/office/powerpoint/2010/main" val="763134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pPr>
              <a:spcBef>
                <a:spcPts val="0"/>
              </a:spcBef>
              <a:buClr>
                <a:schemeClr val="dk2"/>
              </a:buClr>
              <a:buSzPct val="100000"/>
            </a:pPr>
            <a:r>
              <a:rPr lang="en-US" sz="2000" dirty="0" smtClean="0">
                <a:solidFill>
                  <a:schemeClr val="dk2"/>
                </a:solidFill>
                <a:latin typeface="Arial" panose="020B0604020202020204" pitchFamily="34" charset="0"/>
                <a:ea typeface="Calibri"/>
                <a:cs typeface="Arial" panose="020B0604020202020204" pitchFamily="34" charset="0"/>
                <a:sym typeface="Calibri"/>
              </a:rPr>
              <a:t>Compile worldwide collection sharing data </a:t>
            </a:r>
            <a:endParaRPr lang="en-US" sz="2000" dirty="0">
              <a:solidFill>
                <a:schemeClr val="dk2"/>
              </a:solidFill>
              <a:latin typeface="Arial" panose="020B0604020202020204" pitchFamily="34" charset="0"/>
              <a:ea typeface="Calibri"/>
              <a:cs typeface="Arial" panose="020B0604020202020204" pitchFamily="34" charset="0"/>
              <a:sym typeface="Calibri"/>
            </a:endParaRPr>
          </a:p>
          <a:p>
            <a:pPr>
              <a:spcBef>
                <a:spcPts val="480"/>
              </a:spcBef>
              <a:buClr>
                <a:schemeClr val="dk2"/>
              </a:buClr>
              <a:buSzPct val="100000"/>
            </a:pPr>
            <a:r>
              <a:rPr lang="en-US" sz="2000" dirty="0" smtClean="0">
                <a:solidFill>
                  <a:schemeClr val="dk2"/>
                </a:solidFill>
                <a:latin typeface="Arial" panose="020B0604020202020204" pitchFamily="34" charset="0"/>
                <a:ea typeface="Calibri"/>
                <a:cs typeface="Arial" panose="020B0604020202020204" pitchFamily="34" charset="0"/>
                <a:sym typeface="Calibri"/>
              </a:rPr>
              <a:t>Get to know our users – and potential users</a:t>
            </a:r>
          </a:p>
        </p:txBody>
      </p:sp>
      <p:sp>
        <p:nvSpPr>
          <p:cNvPr id="3" name="Text Placeholder 2"/>
          <p:cNvSpPr>
            <a:spLocks noGrp="1"/>
          </p:cNvSpPr>
          <p:nvPr>
            <p:ph type="body" sz="quarter" idx="13"/>
          </p:nvPr>
        </p:nvSpPr>
        <p:spPr>
          <a:xfrm>
            <a:off x="552091" y="220663"/>
            <a:ext cx="8298611" cy="915256"/>
          </a:xfrm>
        </p:spPr>
        <p:txBody>
          <a:bodyPr/>
          <a:lstStyle/>
          <a:p>
            <a:r>
              <a:rPr lang="en-US" sz="3200" dirty="0" smtClean="0">
                <a:solidFill>
                  <a:schemeClr val="dk2"/>
                </a:solidFill>
                <a:latin typeface="Arial" panose="020B0604020202020204" pitchFamily="34" charset="0"/>
                <a:ea typeface="Calibri"/>
                <a:cs typeface="Arial" panose="020B0604020202020204" pitchFamily="34" charset="0"/>
                <a:sym typeface="Calibri"/>
              </a:rPr>
              <a:t>Interesting is nice, Actionable is essential</a:t>
            </a:r>
            <a:endParaRPr lang="en-US" sz="3200" dirty="0">
              <a:solidFill>
                <a:schemeClr val="dk2"/>
              </a:solidFill>
              <a:latin typeface="Arial" panose="020B0604020202020204" pitchFamily="34" charset="0"/>
              <a:ea typeface="Calibri"/>
              <a:cs typeface="Arial" panose="020B0604020202020204" pitchFamily="34" charset="0"/>
              <a:sym typeface="Calibri"/>
            </a:endParaRPr>
          </a:p>
          <a:p>
            <a:endParaRPr lang="en-US" dirty="0"/>
          </a:p>
        </p:txBody>
      </p:sp>
    </p:spTree>
    <p:extLst>
      <p:ext uri="{BB962C8B-B14F-4D97-AF65-F5344CB8AC3E}">
        <p14:creationId xmlns:p14="http://schemas.microsoft.com/office/powerpoint/2010/main" val="3110790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pPr>
              <a:spcBef>
                <a:spcPts val="0"/>
              </a:spcBef>
              <a:buClr>
                <a:schemeClr val="dk2"/>
              </a:buClr>
              <a:buSzPct val="100000"/>
            </a:pPr>
            <a:r>
              <a:rPr lang="en-US" sz="2000" dirty="0" smtClean="0">
                <a:solidFill>
                  <a:schemeClr val="dk2"/>
                </a:solidFill>
                <a:latin typeface="Arial" panose="020B0604020202020204" pitchFamily="34" charset="0"/>
                <a:ea typeface="Calibri"/>
                <a:cs typeface="Arial" panose="020B0604020202020204" pitchFamily="34" charset="0"/>
                <a:sym typeface="Calibri"/>
              </a:rPr>
              <a:t>Compile worldwide collection sharing data </a:t>
            </a:r>
            <a:endParaRPr lang="en-US" sz="2000" dirty="0">
              <a:solidFill>
                <a:schemeClr val="dk2"/>
              </a:solidFill>
              <a:latin typeface="Arial" panose="020B0604020202020204" pitchFamily="34" charset="0"/>
              <a:ea typeface="Calibri"/>
              <a:cs typeface="Arial" panose="020B0604020202020204" pitchFamily="34" charset="0"/>
              <a:sym typeface="Calibri"/>
            </a:endParaRPr>
          </a:p>
          <a:p>
            <a:pPr>
              <a:spcBef>
                <a:spcPts val="480"/>
              </a:spcBef>
              <a:buClr>
                <a:schemeClr val="dk2"/>
              </a:buClr>
              <a:buSzPct val="100000"/>
            </a:pPr>
            <a:r>
              <a:rPr lang="en-US" sz="2000" dirty="0" smtClean="0">
                <a:solidFill>
                  <a:schemeClr val="dk2"/>
                </a:solidFill>
                <a:latin typeface="Arial" panose="020B0604020202020204" pitchFamily="34" charset="0"/>
                <a:ea typeface="Calibri"/>
                <a:cs typeface="Arial" panose="020B0604020202020204" pitchFamily="34" charset="0"/>
                <a:sym typeface="Calibri"/>
              </a:rPr>
              <a:t>Get to know our users – and potential users</a:t>
            </a:r>
          </a:p>
          <a:p>
            <a:pPr>
              <a:spcBef>
                <a:spcPts val="480"/>
              </a:spcBef>
              <a:buClr>
                <a:schemeClr val="dk2"/>
              </a:buClr>
              <a:buSzPct val="100000"/>
            </a:pPr>
            <a:r>
              <a:rPr lang="en-US" sz="2000" dirty="0" smtClean="0">
                <a:solidFill>
                  <a:schemeClr val="dk2"/>
                </a:solidFill>
                <a:latin typeface="Arial" panose="020B0604020202020204" pitchFamily="34" charset="0"/>
                <a:ea typeface="Calibri"/>
                <a:cs typeface="Arial" panose="020B0604020202020204" pitchFamily="34" charset="0"/>
                <a:sym typeface="Calibri"/>
              </a:rPr>
              <a:t>Learn more about what’s being shared</a:t>
            </a:r>
          </a:p>
        </p:txBody>
      </p:sp>
      <p:sp>
        <p:nvSpPr>
          <p:cNvPr id="3" name="Text Placeholder 2"/>
          <p:cNvSpPr>
            <a:spLocks noGrp="1"/>
          </p:cNvSpPr>
          <p:nvPr>
            <p:ph type="body" sz="quarter" idx="13"/>
          </p:nvPr>
        </p:nvSpPr>
        <p:spPr>
          <a:xfrm>
            <a:off x="552091" y="220663"/>
            <a:ext cx="8298611" cy="915256"/>
          </a:xfrm>
        </p:spPr>
        <p:txBody>
          <a:bodyPr/>
          <a:lstStyle/>
          <a:p>
            <a:r>
              <a:rPr lang="en-US" sz="3200" dirty="0" smtClean="0">
                <a:solidFill>
                  <a:schemeClr val="dk2"/>
                </a:solidFill>
                <a:latin typeface="Arial" panose="020B0604020202020204" pitchFamily="34" charset="0"/>
                <a:ea typeface="Calibri"/>
                <a:cs typeface="Arial" panose="020B0604020202020204" pitchFamily="34" charset="0"/>
                <a:sym typeface="Calibri"/>
              </a:rPr>
              <a:t>Interesting is nice, Actionable is essential</a:t>
            </a:r>
            <a:endParaRPr lang="en-US" sz="3200" dirty="0">
              <a:solidFill>
                <a:schemeClr val="dk2"/>
              </a:solidFill>
              <a:latin typeface="Arial" panose="020B0604020202020204" pitchFamily="34" charset="0"/>
              <a:ea typeface="Calibri"/>
              <a:cs typeface="Arial" panose="020B0604020202020204" pitchFamily="34" charset="0"/>
              <a:sym typeface="Calibri"/>
            </a:endParaRPr>
          </a:p>
          <a:p>
            <a:endParaRPr lang="en-US" dirty="0"/>
          </a:p>
        </p:txBody>
      </p:sp>
    </p:spTree>
    <p:extLst>
      <p:ext uri="{BB962C8B-B14F-4D97-AF65-F5344CB8AC3E}">
        <p14:creationId xmlns:p14="http://schemas.microsoft.com/office/powerpoint/2010/main" val="3212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pPr>
              <a:spcBef>
                <a:spcPts val="0"/>
              </a:spcBef>
              <a:buClr>
                <a:schemeClr val="dk2"/>
              </a:buClr>
              <a:buSzPct val="100000"/>
            </a:pPr>
            <a:r>
              <a:rPr lang="en-US" sz="2000" dirty="0" smtClean="0">
                <a:solidFill>
                  <a:schemeClr val="dk2"/>
                </a:solidFill>
                <a:latin typeface="Arial" panose="020B0604020202020204" pitchFamily="34" charset="0"/>
                <a:ea typeface="Calibri"/>
                <a:cs typeface="Arial" panose="020B0604020202020204" pitchFamily="34" charset="0"/>
                <a:sym typeface="Calibri"/>
              </a:rPr>
              <a:t>Compile worldwide collection sharing data </a:t>
            </a:r>
            <a:endParaRPr lang="en-US" sz="2000" dirty="0">
              <a:solidFill>
                <a:schemeClr val="dk2"/>
              </a:solidFill>
              <a:latin typeface="Arial" panose="020B0604020202020204" pitchFamily="34" charset="0"/>
              <a:ea typeface="Calibri"/>
              <a:cs typeface="Arial" panose="020B0604020202020204" pitchFamily="34" charset="0"/>
              <a:sym typeface="Calibri"/>
            </a:endParaRPr>
          </a:p>
          <a:p>
            <a:pPr>
              <a:spcBef>
                <a:spcPts val="480"/>
              </a:spcBef>
              <a:buClr>
                <a:schemeClr val="dk2"/>
              </a:buClr>
              <a:buSzPct val="100000"/>
            </a:pPr>
            <a:r>
              <a:rPr lang="en-US" sz="2000" dirty="0" smtClean="0">
                <a:solidFill>
                  <a:schemeClr val="dk2"/>
                </a:solidFill>
                <a:latin typeface="Arial" panose="020B0604020202020204" pitchFamily="34" charset="0"/>
                <a:ea typeface="Calibri"/>
                <a:cs typeface="Arial" panose="020B0604020202020204" pitchFamily="34" charset="0"/>
                <a:sym typeface="Calibri"/>
              </a:rPr>
              <a:t>Get to know our users – and potential users</a:t>
            </a:r>
          </a:p>
          <a:p>
            <a:pPr>
              <a:spcBef>
                <a:spcPts val="480"/>
              </a:spcBef>
              <a:buClr>
                <a:schemeClr val="dk2"/>
              </a:buClr>
              <a:buSzPct val="100000"/>
            </a:pPr>
            <a:r>
              <a:rPr lang="en-US" sz="2000" dirty="0" smtClean="0">
                <a:solidFill>
                  <a:schemeClr val="dk2"/>
                </a:solidFill>
                <a:latin typeface="Arial" panose="020B0604020202020204" pitchFamily="34" charset="0"/>
                <a:ea typeface="Calibri"/>
                <a:cs typeface="Arial" panose="020B0604020202020204" pitchFamily="34" charset="0"/>
                <a:sym typeface="Calibri"/>
              </a:rPr>
              <a:t>Learn more about what’s being shared</a:t>
            </a:r>
          </a:p>
          <a:p>
            <a:pPr lvl="1">
              <a:spcBef>
                <a:spcPts val="480"/>
              </a:spcBef>
              <a:buClr>
                <a:schemeClr val="dk2"/>
              </a:buClr>
              <a:buSzPct val="100000"/>
            </a:pPr>
            <a:r>
              <a:rPr lang="en-US" sz="1800" dirty="0" smtClean="0">
                <a:solidFill>
                  <a:schemeClr val="dk2"/>
                </a:solidFill>
                <a:latin typeface="Arial" panose="020B0604020202020204" pitchFamily="34" charset="0"/>
                <a:ea typeface="Calibri"/>
                <a:cs typeface="Arial" panose="020B0604020202020204" pitchFamily="34" charset="0"/>
                <a:sym typeface="Calibri"/>
              </a:rPr>
              <a:t>How old?</a:t>
            </a:r>
          </a:p>
          <a:p>
            <a:pPr lvl="1">
              <a:spcBef>
                <a:spcPts val="480"/>
              </a:spcBef>
              <a:buClr>
                <a:schemeClr val="dk2"/>
              </a:buClr>
              <a:buSzPct val="100000"/>
            </a:pPr>
            <a:r>
              <a:rPr lang="en-US" sz="1800" dirty="0" smtClean="0">
                <a:solidFill>
                  <a:schemeClr val="dk2"/>
                </a:solidFill>
                <a:latin typeface="Arial" panose="020B0604020202020204" pitchFamily="34" charset="0"/>
                <a:ea typeface="Calibri"/>
                <a:cs typeface="Arial" panose="020B0604020202020204" pitchFamily="34" charset="0"/>
                <a:sym typeface="Calibri"/>
              </a:rPr>
              <a:t>How widely owned?</a:t>
            </a:r>
          </a:p>
          <a:p>
            <a:pPr lvl="1">
              <a:spcBef>
                <a:spcPts val="480"/>
              </a:spcBef>
              <a:buClr>
                <a:schemeClr val="dk2"/>
              </a:buClr>
              <a:buSzPct val="100000"/>
            </a:pPr>
            <a:r>
              <a:rPr lang="en-US" sz="1800" dirty="0" smtClean="0">
                <a:solidFill>
                  <a:schemeClr val="dk2"/>
                </a:solidFill>
                <a:latin typeface="Arial" panose="020B0604020202020204" pitchFamily="34" charset="0"/>
                <a:ea typeface="Calibri"/>
                <a:cs typeface="Arial" panose="020B0604020202020204" pitchFamily="34" charset="0"/>
                <a:sym typeface="Calibri"/>
              </a:rPr>
              <a:t>What subjects?  Languages?</a:t>
            </a:r>
            <a:endParaRPr lang="en-US" sz="1800" dirty="0">
              <a:solidFill>
                <a:schemeClr val="dk2"/>
              </a:solidFill>
              <a:latin typeface="Arial" panose="020B0604020202020204" pitchFamily="34" charset="0"/>
              <a:ea typeface="Calibri"/>
              <a:cs typeface="Arial" panose="020B0604020202020204" pitchFamily="34" charset="0"/>
              <a:sym typeface="Calibri"/>
            </a:endParaRPr>
          </a:p>
        </p:txBody>
      </p:sp>
      <p:sp>
        <p:nvSpPr>
          <p:cNvPr id="3" name="Text Placeholder 2"/>
          <p:cNvSpPr>
            <a:spLocks noGrp="1"/>
          </p:cNvSpPr>
          <p:nvPr>
            <p:ph type="body" sz="quarter" idx="13"/>
          </p:nvPr>
        </p:nvSpPr>
        <p:spPr>
          <a:xfrm>
            <a:off x="552091" y="220663"/>
            <a:ext cx="8298611" cy="915256"/>
          </a:xfrm>
        </p:spPr>
        <p:txBody>
          <a:bodyPr/>
          <a:lstStyle/>
          <a:p>
            <a:r>
              <a:rPr lang="en-US" sz="3200" dirty="0" smtClean="0">
                <a:solidFill>
                  <a:schemeClr val="dk2"/>
                </a:solidFill>
                <a:latin typeface="Arial" panose="020B0604020202020204" pitchFamily="34" charset="0"/>
                <a:ea typeface="Calibri"/>
                <a:cs typeface="Arial" panose="020B0604020202020204" pitchFamily="34" charset="0"/>
                <a:sym typeface="Calibri"/>
              </a:rPr>
              <a:t>Interesting is nice, Actionable is essential</a:t>
            </a:r>
            <a:endParaRPr lang="en-US" sz="3200" dirty="0">
              <a:solidFill>
                <a:schemeClr val="dk2"/>
              </a:solidFill>
              <a:latin typeface="Arial" panose="020B0604020202020204" pitchFamily="34" charset="0"/>
              <a:ea typeface="Calibri"/>
              <a:cs typeface="Arial" panose="020B0604020202020204" pitchFamily="34" charset="0"/>
              <a:sym typeface="Calibri"/>
            </a:endParaRPr>
          </a:p>
          <a:p>
            <a:endParaRPr lang="en-US" dirty="0"/>
          </a:p>
        </p:txBody>
      </p:sp>
    </p:spTree>
    <p:extLst>
      <p:ext uri="{BB962C8B-B14F-4D97-AF65-F5344CB8AC3E}">
        <p14:creationId xmlns:p14="http://schemas.microsoft.com/office/powerpoint/2010/main" val="612168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3"/>
          <a:srcRect l="27972" t="17605" r="10645" b="8496"/>
          <a:stretch/>
        </p:blipFill>
        <p:spPr bwMode="auto">
          <a:xfrm>
            <a:off x="0" y="0"/>
            <a:ext cx="9144000" cy="6858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80962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pPr>
              <a:spcBef>
                <a:spcPts val="0"/>
              </a:spcBef>
              <a:buClr>
                <a:schemeClr val="dk2"/>
              </a:buClr>
              <a:buSzPct val="100000"/>
            </a:pPr>
            <a:r>
              <a:rPr lang="en-US" sz="2000" dirty="0" smtClean="0">
                <a:solidFill>
                  <a:schemeClr val="dk2"/>
                </a:solidFill>
                <a:latin typeface="Arial" panose="020B0604020202020204" pitchFamily="34" charset="0"/>
                <a:ea typeface="Calibri"/>
                <a:cs typeface="Arial" panose="020B0604020202020204" pitchFamily="34" charset="0"/>
                <a:sym typeface="Calibri"/>
              </a:rPr>
              <a:t>Compile worldwide collection sharing data </a:t>
            </a:r>
            <a:endParaRPr lang="en-US" sz="2000" dirty="0">
              <a:solidFill>
                <a:schemeClr val="dk2"/>
              </a:solidFill>
              <a:latin typeface="Arial" panose="020B0604020202020204" pitchFamily="34" charset="0"/>
              <a:ea typeface="Calibri"/>
              <a:cs typeface="Arial" panose="020B0604020202020204" pitchFamily="34" charset="0"/>
              <a:sym typeface="Calibri"/>
            </a:endParaRPr>
          </a:p>
          <a:p>
            <a:pPr>
              <a:spcBef>
                <a:spcPts val="480"/>
              </a:spcBef>
              <a:buClr>
                <a:schemeClr val="dk2"/>
              </a:buClr>
              <a:buSzPct val="100000"/>
            </a:pPr>
            <a:r>
              <a:rPr lang="en-US" sz="2000" dirty="0" smtClean="0">
                <a:solidFill>
                  <a:schemeClr val="dk2"/>
                </a:solidFill>
                <a:latin typeface="Arial" panose="020B0604020202020204" pitchFamily="34" charset="0"/>
                <a:ea typeface="Calibri"/>
                <a:cs typeface="Arial" panose="020B0604020202020204" pitchFamily="34" charset="0"/>
                <a:sym typeface="Calibri"/>
              </a:rPr>
              <a:t>Get to know our users – and potential users</a:t>
            </a:r>
          </a:p>
          <a:p>
            <a:pPr>
              <a:spcBef>
                <a:spcPts val="480"/>
              </a:spcBef>
              <a:buClr>
                <a:schemeClr val="dk2"/>
              </a:buClr>
              <a:buSzPct val="100000"/>
            </a:pPr>
            <a:r>
              <a:rPr lang="en-US" sz="2000" dirty="0" smtClean="0">
                <a:solidFill>
                  <a:schemeClr val="dk2"/>
                </a:solidFill>
                <a:latin typeface="Arial" panose="020B0604020202020204" pitchFamily="34" charset="0"/>
                <a:ea typeface="Calibri"/>
                <a:cs typeface="Arial" panose="020B0604020202020204" pitchFamily="34" charset="0"/>
                <a:sym typeface="Calibri"/>
              </a:rPr>
              <a:t>Learn more about what’s being shared</a:t>
            </a:r>
          </a:p>
          <a:p>
            <a:pPr lvl="1">
              <a:spcBef>
                <a:spcPts val="480"/>
              </a:spcBef>
              <a:buClr>
                <a:schemeClr val="dk2"/>
              </a:buClr>
              <a:buSzPct val="100000"/>
            </a:pPr>
            <a:r>
              <a:rPr lang="en-US" sz="1800" dirty="0" smtClean="0">
                <a:solidFill>
                  <a:schemeClr val="dk2"/>
                </a:solidFill>
                <a:latin typeface="Arial" panose="020B0604020202020204" pitchFamily="34" charset="0"/>
                <a:ea typeface="Calibri"/>
                <a:cs typeface="Arial" panose="020B0604020202020204" pitchFamily="34" charset="0"/>
                <a:sym typeface="Calibri"/>
              </a:rPr>
              <a:t>How old?</a:t>
            </a:r>
          </a:p>
          <a:p>
            <a:pPr lvl="1">
              <a:spcBef>
                <a:spcPts val="480"/>
              </a:spcBef>
              <a:buClr>
                <a:schemeClr val="dk2"/>
              </a:buClr>
              <a:buSzPct val="100000"/>
            </a:pPr>
            <a:r>
              <a:rPr lang="en-US" sz="1800" dirty="0" smtClean="0">
                <a:solidFill>
                  <a:schemeClr val="dk2"/>
                </a:solidFill>
                <a:latin typeface="Arial" panose="020B0604020202020204" pitchFamily="34" charset="0"/>
                <a:ea typeface="Calibri"/>
                <a:cs typeface="Arial" panose="020B0604020202020204" pitchFamily="34" charset="0"/>
                <a:sym typeface="Calibri"/>
              </a:rPr>
              <a:t>How widely owned?</a:t>
            </a:r>
          </a:p>
          <a:p>
            <a:pPr lvl="1">
              <a:spcBef>
                <a:spcPts val="480"/>
              </a:spcBef>
              <a:buClr>
                <a:schemeClr val="dk2"/>
              </a:buClr>
              <a:buSzPct val="100000"/>
            </a:pPr>
            <a:r>
              <a:rPr lang="en-US" sz="1800" dirty="0" smtClean="0">
                <a:solidFill>
                  <a:schemeClr val="dk2"/>
                </a:solidFill>
                <a:latin typeface="Arial" panose="020B0604020202020204" pitchFamily="34" charset="0"/>
                <a:ea typeface="Calibri"/>
                <a:cs typeface="Arial" panose="020B0604020202020204" pitchFamily="34" charset="0"/>
                <a:sym typeface="Calibri"/>
              </a:rPr>
              <a:t>What subjects?  Languages?</a:t>
            </a:r>
            <a:endParaRPr lang="en-US" sz="1800" dirty="0">
              <a:solidFill>
                <a:schemeClr val="dk2"/>
              </a:solidFill>
              <a:latin typeface="Arial" panose="020B0604020202020204" pitchFamily="34" charset="0"/>
              <a:ea typeface="Calibri"/>
              <a:cs typeface="Arial" panose="020B0604020202020204" pitchFamily="34" charset="0"/>
              <a:sym typeface="Calibri"/>
            </a:endParaRPr>
          </a:p>
          <a:p>
            <a:pPr>
              <a:spcBef>
                <a:spcPts val="480"/>
              </a:spcBef>
              <a:buClr>
                <a:schemeClr val="dk2"/>
              </a:buClr>
              <a:buSzPct val="100000"/>
            </a:pPr>
            <a:r>
              <a:rPr lang="en-US" sz="2000" dirty="0" smtClean="0">
                <a:solidFill>
                  <a:schemeClr val="dk2"/>
                </a:solidFill>
                <a:latin typeface="Arial" panose="020B0604020202020204" pitchFamily="34" charset="0"/>
                <a:ea typeface="Calibri"/>
                <a:cs typeface="Arial" panose="020B0604020202020204" pitchFamily="34" charset="0"/>
                <a:sym typeface="Calibri"/>
              </a:rPr>
              <a:t>Explore what “</a:t>
            </a:r>
            <a:r>
              <a:rPr lang="en-US" sz="2000" dirty="0">
                <a:solidFill>
                  <a:schemeClr val="dk2"/>
                </a:solidFill>
                <a:latin typeface="Arial" panose="020B0604020202020204" pitchFamily="34" charset="0"/>
                <a:ea typeface="Calibri"/>
                <a:cs typeface="Arial" panose="020B0604020202020204" pitchFamily="34" charset="0"/>
                <a:sym typeface="Calibri"/>
              </a:rPr>
              <a:t>managed scarcity” </a:t>
            </a:r>
            <a:r>
              <a:rPr lang="en-US" sz="2000" dirty="0" smtClean="0">
                <a:solidFill>
                  <a:schemeClr val="dk2"/>
                </a:solidFill>
                <a:latin typeface="Arial" panose="020B0604020202020204" pitchFamily="34" charset="0"/>
                <a:ea typeface="Calibri"/>
                <a:cs typeface="Arial" panose="020B0604020202020204" pitchFamily="34" charset="0"/>
                <a:sym typeface="Calibri"/>
              </a:rPr>
              <a:t>will mean when more institutions are depending upon fewer copies</a:t>
            </a:r>
            <a:endParaRPr lang="en-US" sz="2000" dirty="0">
              <a:solidFill>
                <a:schemeClr val="dk2"/>
              </a:solidFill>
              <a:latin typeface="Arial" panose="020B0604020202020204" pitchFamily="34" charset="0"/>
              <a:ea typeface="Calibri"/>
              <a:cs typeface="Arial" panose="020B0604020202020204" pitchFamily="34" charset="0"/>
              <a:sym typeface="Calibri"/>
            </a:endParaRPr>
          </a:p>
          <a:p>
            <a:pPr marL="0" indent="0">
              <a:buNone/>
            </a:pPr>
            <a:endParaRPr lang="en-US" dirty="0"/>
          </a:p>
        </p:txBody>
      </p:sp>
      <p:sp>
        <p:nvSpPr>
          <p:cNvPr id="3" name="Text Placeholder 2"/>
          <p:cNvSpPr>
            <a:spLocks noGrp="1"/>
          </p:cNvSpPr>
          <p:nvPr>
            <p:ph type="body" sz="quarter" idx="13"/>
          </p:nvPr>
        </p:nvSpPr>
        <p:spPr>
          <a:xfrm>
            <a:off x="552091" y="220663"/>
            <a:ext cx="8298611" cy="915256"/>
          </a:xfrm>
        </p:spPr>
        <p:txBody>
          <a:bodyPr/>
          <a:lstStyle/>
          <a:p>
            <a:r>
              <a:rPr lang="en-US" sz="3200" dirty="0" smtClean="0">
                <a:solidFill>
                  <a:schemeClr val="dk2"/>
                </a:solidFill>
                <a:latin typeface="Arial" panose="020B0604020202020204" pitchFamily="34" charset="0"/>
                <a:ea typeface="Calibri"/>
                <a:cs typeface="Arial" panose="020B0604020202020204" pitchFamily="34" charset="0"/>
                <a:sym typeface="Calibri"/>
              </a:rPr>
              <a:t>Interesting is nice, Actionable is essential</a:t>
            </a:r>
            <a:endParaRPr lang="en-US" sz="3200" dirty="0">
              <a:solidFill>
                <a:schemeClr val="dk2"/>
              </a:solidFill>
              <a:latin typeface="Arial" panose="020B0604020202020204" pitchFamily="34" charset="0"/>
              <a:ea typeface="Calibri"/>
              <a:cs typeface="Arial" panose="020B0604020202020204" pitchFamily="34" charset="0"/>
              <a:sym typeface="Calibri"/>
            </a:endParaRPr>
          </a:p>
          <a:p>
            <a:endParaRPr lang="en-US" dirty="0"/>
          </a:p>
        </p:txBody>
      </p:sp>
    </p:spTree>
    <p:extLst>
      <p:ext uri="{BB962C8B-B14F-4D97-AF65-F5344CB8AC3E}">
        <p14:creationId xmlns:p14="http://schemas.microsoft.com/office/powerpoint/2010/main" val="2347707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pPr>
              <a:spcBef>
                <a:spcPts val="0"/>
              </a:spcBef>
              <a:buClr>
                <a:schemeClr val="dk2"/>
              </a:buClr>
              <a:buSzPct val="100000"/>
            </a:pPr>
            <a:r>
              <a:rPr lang="en-US" sz="2000" dirty="0" smtClean="0">
                <a:solidFill>
                  <a:schemeClr val="dk2"/>
                </a:solidFill>
                <a:latin typeface="Arial" panose="020B0604020202020204" pitchFamily="34" charset="0"/>
                <a:ea typeface="Calibri"/>
                <a:cs typeface="Arial" panose="020B0604020202020204" pitchFamily="34" charset="0"/>
                <a:sym typeface="Calibri"/>
              </a:rPr>
              <a:t>Compile worldwide collection sharing data </a:t>
            </a:r>
            <a:endParaRPr lang="en-US" sz="2000" dirty="0">
              <a:solidFill>
                <a:schemeClr val="dk2"/>
              </a:solidFill>
              <a:latin typeface="Arial" panose="020B0604020202020204" pitchFamily="34" charset="0"/>
              <a:ea typeface="Calibri"/>
              <a:cs typeface="Arial" panose="020B0604020202020204" pitchFamily="34" charset="0"/>
              <a:sym typeface="Calibri"/>
            </a:endParaRPr>
          </a:p>
          <a:p>
            <a:pPr>
              <a:spcBef>
                <a:spcPts val="480"/>
              </a:spcBef>
              <a:buClr>
                <a:schemeClr val="dk2"/>
              </a:buClr>
              <a:buSzPct val="100000"/>
            </a:pPr>
            <a:r>
              <a:rPr lang="en-US" sz="2000" dirty="0" smtClean="0">
                <a:solidFill>
                  <a:schemeClr val="dk2"/>
                </a:solidFill>
                <a:latin typeface="Arial" panose="020B0604020202020204" pitchFamily="34" charset="0"/>
                <a:ea typeface="Calibri"/>
                <a:cs typeface="Arial" panose="020B0604020202020204" pitchFamily="34" charset="0"/>
                <a:sym typeface="Calibri"/>
              </a:rPr>
              <a:t>Get to know our users – and potential users</a:t>
            </a:r>
          </a:p>
          <a:p>
            <a:pPr>
              <a:spcBef>
                <a:spcPts val="480"/>
              </a:spcBef>
              <a:buClr>
                <a:schemeClr val="dk2"/>
              </a:buClr>
              <a:buSzPct val="100000"/>
            </a:pPr>
            <a:r>
              <a:rPr lang="en-US" sz="2000" dirty="0" smtClean="0">
                <a:solidFill>
                  <a:schemeClr val="dk2"/>
                </a:solidFill>
                <a:latin typeface="Arial" panose="020B0604020202020204" pitchFamily="34" charset="0"/>
                <a:ea typeface="Calibri"/>
                <a:cs typeface="Arial" panose="020B0604020202020204" pitchFamily="34" charset="0"/>
                <a:sym typeface="Calibri"/>
              </a:rPr>
              <a:t>Learn more about what’s being shared</a:t>
            </a:r>
          </a:p>
          <a:p>
            <a:pPr lvl="1">
              <a:spcBef>
                <a:spcPts val="480"/>
              </a:spcBef>
              <a:buClr>
                <a:schemeClr val="dk2"/>
              </a:buClr>
              <a:buSzPct val="100000"/>
            </a:pPr>
            <a:r>
              <a:rPr lang="en-US" sz="1800" dirty="0" smtClean="0">
                <a:solidFill>
                  <a:schemeClr val="dk2"/>
                </a:solidFill>
                <a:latin typeface="Arial" panose="020B0604020202020204" pitchFamily="34" charset="0"/>
                <a:ea typeface="Calibri"/>
                <a:cs typeface="Arial" panose="020B0604020202020204" pitchFamily="34" charset="0"/>
                <a:sym typeface="Calibri"/>
              </a:rPr>
              <a:t>How old?</a:t>
            </a:r>
          </a:p>
          <a:p>
            <a:pPr lvl="1">
              <a:spcBef>
                <a:spcPts val="480"/>
              </a:spcBef>
              <a:buClr>
                <a:schemeClr val="dk2"/>
              </a:buClr>
              <a:buSzPct val="100000"/>
            </a:pPr>
            <a:r>
              <a:rPr lang="en-US" sz="1800" dirty="0" smtClean="0">
                <a:solidFill>
                  <a:schemeClr val="dk2"/>
                </a:solidFill>
                <a:latin typeface="Arial" panose="020B0604020202020204" pitchFamily="34" charset="0"/>
                <a:ea typeface="Calibri"/>
                <a:cs typeface="Arial" panose="020B0604020202020204" pitchFamily="34" charset="0"/>
                <a:sym typeface="Calibri"/>
              </a:rPr>
              <a:t>How widely owned?</a:t>
            </a:r>
          </a:p>
          <a:p>
            <a:pPr lvl="1">
              <a:spcBef>
                <a:spcPts val="480"/>
              </a:spcBef>
              <a:buClr>
                <a:schemeClr val="dk2"/>
              </a:buClr>
              <a:buSzPct val="100000"/>
            </a:pPr>
            <a:r>
              <a:rPr lang="en-US" sz="1800" dirty="0" smtClean="0">
                <a:solidFill>
                  <a:schemeClr val="dk2"/>
                </a:solidFill>
                <a:latin typeface="Arial" panose="020B0604020202020204" pitchFamily="34" charset="0"/>
                <a:ea typeface="Calibri"/>
                <a:cs typeface="Arial" panose="020B0604020202020204" pitchFamily="34" charset="0"/>
                <a:sym typeface="Calibri"/>
              </a:rPr>
              <a:t>What subjects?  Languages?</a:t>
            </a:r>
            <a:endParaRPr lang="en-US" sz="1800" dirty="0">
              <a:solidFill>
                <a:schemeClr val="dk2"/>
              </a:solidFill>
              <a:latin typeface="Arial" panose="020B0604020202020204" pitchFamily="34" charset="0"/>
              <a:ea typeface="Calibri"/>
              <a:cs typeface="Arial" panose="020B0604020202020204" pitchFamily="34" charset="0"/>
              <a:sym typeface="Calibri"/>
            </a:endParaRPr>
          </a:p>
          <a:p>
            <a:pPr>
              <a:spcBef>
                <a:spcPts val="480"/>
              </a:spcBef>
              <a:buClr>
                <a:schemeClr val="dk2"/>
              </a:buClr>
              <a:buSzPct val="100000"/>
            </a:pPr>
            <a:r>
              <a:rPr lang="en-US" sz="2000" dirty="0" smtClean="0">
                <a:solidFill>
                  <a:schemeClr val="dk2"/>
                </a:solidFill>
                <a:latin typeface="Arial" panose="020B0604020202020204" pitchFamily="34" charset="0"/>
                <a:ea typeface="Calibri"/>
                <a:cs typeface="Arial" panose="020B0604020202020204" pitchFamily="34" charset="0"/>
                <a:sym typeface="Calibri"/>
              </a:rPr>
              <a:t>Explore what “</a:t>
            </a:r>
            <a:r>
              <a:rPr lang="en-US" sz="2000" dirty="0">
                <a:solidFill>
                  <a:schemeClr val="dk2"/>
                </a:solidFill>
                <a:latin typeface="Arial" panose="020B0604020202020204" pitchFamily="34" charset="0"/>
                <a:ea typeface="Calibri"/>
                <a:cs typeface="Arial" panose="020B0604020202020204" pitchFamily="34" charset="0"/>
                <a:sym typeface="Calibri"/>
              </a:rPr>
              <a:t>managed scarcity” </a:t>
            </a:r>
            <a:r>
              <a:rPr lang="en-US" sz="2000" dirty="0" smtClean="0">
                <a:solidFill>
                  <a:schemeClr val="dk2"/>
                </a:solidFill>
                <a:latin typeface="Arial" panose="020B0604020202020204" pitchFamily="34" charset="0"/>
                <a:ea typeface="Calibri"/>
                <a:cs typeface="Arial" panose="020B0604020202020204" pitchFamily="34" charset="0"/>
                <a:sym typeface="Calibri"/>
              </a:rPr>
              <a:t>will mean when more institutions are depending upon fewer copies</a:t>
            </a:r>
            <a:endParaRPr lang="en-US" sz="2000" dirty="0">
              <a:solidFill>
                <a:schemeClr val="dk2"/>
              </a:solidFill>
              <a:latin typeface="Arial" panose="020B0604020202020204" pitchFamily="34" charset="0"/>
              <a:ea typeface="Calibri"/>
              <a:cs typeface="Arial" panose="020B0604020202020204" pitchFamily="34" charset="0"/>
              <a:sym typeface="Calibri"/>
            </a:endParaRPr>
          </a:p>
          <a:p>
            <a:pPr>
              <a:spcBef>
                <a:spcPts val="480"/>
              </a:spcBef>
              <a:buClr>
                <a:schemeClr val="dk2"/>
              </a:buClr>
              <a:buSzPct val="100000"/>
            </a:pPr>
            <a:r>
              <a:rPr lang="en-US" sz="2000" dirty="0" smtClean="0">
                <a:solidFill>
                  <a:schemeClr val="dk2"/>
                </a:solidFill>
                <a:latin typeface="Arial" panose="020B0604020202020204" pitchFamily="34" charset="0"/>
                <a:ea typeface="Calibri"/>
                <a:cs typeface="Arial" panose="020B0604020202020204" pitchFamily="34" charset="0"/>
                <a:sym typeface="Calibri"/>
              </a:rPr>
              <a:t>Discover </a:t>
            </a:r>
            <a:r>
              <a:rPr lang="en-US" sz="2000" dirty="0">
                <a:solidFill>
                  <a:schemeClr val="dk2"/>
                </a:solidFill>
                <a:latin typeface="Arial" panose="020B0604020202020204" pitchFamily="34" charset="0"/>
                <a:ea typeface="Calibri"/>
                <a:cs typeface="Arial" panose="020B0604020202020204" pitchFamily="34" charset="0"/>
                <a:sym typeface="Calibri"/>
              </a:rPr>
              <a:t>predictive relationships between data </a:t>
            </a:r>
            <a:r>
              <a:rPr lang="en-US" sz="2000" dirty="0" smtClean="0">
                <a:solidFill>
                  <a:schemeClr val="dk2"/>
                </a:solidFill>
                <a:latin typeface="Arial" panose="020B0604020202020204" pitchFamily="34" charset="0"/>
                <a:ea typeface="Calibri"/>
                <a:cs typeface="Arial" panose="020B0604020202020204" pitchFamily="34" charset="0"/>
                <a:sym typeface="Calibri"/>
              </a:rPr>
              <a:t>elements</a:t>
            </a:r>
            <a:endParaRPr lang="en-US" sz="2000" dirty="0">
              <a:solidFill>
                <a:schemeClr val="dk2"/>
              </a:solidFill>
              <a:latin typeface="Arial" panose="020B0604020202020204" pitchFamily="34" charset="0"/>
              <a:ea typeface="Calibri"/>
              <a:cs typeface="Arial" panose="020B0604020202020204" pitchFamily="34" charset="0"/>
              <a:sym typeface="Calibri"/>
            </a:endParaRPr>
          </a:p>
          <a:p>
            <a:pPr marL="0" indent="0">
              <a:buNone/>
            </a:pPr>
            <a:endParaRPr lang="en-US" dirty="0"/>
          </a:p>
        </p:txBody>
      </p:sp>
      <p:sp>
        <p:nvSpPr>
          <p:cNvPr id="3" name="Text Placeholder 2"/>
          <p:cNvSpPr>
            <a:spLocks noGrp="1"/>
          </p:cNvSpPr>
          <p:nvPr>
            <p:ph type="body" sz="quarter" idx="13"/>
          </p:nvPr>
        </p:nvSpPr>
        <p:spPr>
          <a:xfrm>
            <a:off x="552091" y="220663"/>
            <a:ext cx="8298611" cy="915256"/>
          </a:xfrm>
        </p:spPr>
        <p:txBody>
          <a:bodyPr/>
          <a:lstStyle/>
          <a:p>
            <a:r>
              <a:rPr lang="en-US" sz="3200" dirty="0" smtClean="0">
                <a:solidFill>
                  <a:schemeClr val="dk2"/>
                </a:solidFill>
                <a:latin typeface="Arial" panose="020B0604020202020204" pitchFamily="34" charset="0"/>
                <a:ea typeface="Calibri"/>
                <a:cs typeface="Arial" panose="020B0604020202020204" pitchFamily="34" charset="0"/>
                <a:sym typeface="Calibri"/>
              </a:rPr>
              <a:t>Interesting is nice, Actionable is essential</a:t>
            </a:r>
            <a:endParaRPr lang="en-US" sz="3200" dirty="0">
              <a:solidFill>
                <a:schemeClr val="dk2"/>
              </a:solidFill>
              <a:latin typeface="Arial" panose="020B0604020202020204" pitchFamily="34" charset="0"/>
              <a:ea typeface="Calibri"/>
              <a:cs typeface="Arial" panose="020B0604020202020204" pitchFamily="34" charset="0"/>
              <a:sym typeface="Calibri"/>
            </a:endParaRPr>
          </a:p>
          <a:p>
            <a:endParaRPr lang="en-US" dirty="0"/>
          </a:p>
        </p:txBody>
      </p:sp>
    </p:spTree>
    <p:extLst>
      <p:ext uri="{BB962C8B-B14F-4D97-AF65-F5344CB8AC3E}">
        <p14:creationId xmlns:p14="http://schemas.microsoft.com/office/powerpoint/2010/main" val="2746778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pPr>
              <a:spcBef>
                <a:spcPts val="0"/>
              </a:spcBef>
              <a:buClr>
                <a:schemeClr val="dk2"/>
              </a:buClr>
              <a:buSzPct val="100000"/>
            </a:pPr>
            <a:r>
              <a:rPr lang="en-US" sz="2000" dirty="0" smtClean="0">
                <a:solidFill>
                  <a:schemeClr val="dk2"/>
                </a:solidFill>
                <a:latin typeface="Arial" panose="020B0604020202020204" pitchFamily="34" charset="0"/>
                <a:ea typeface="Calibri"/>
                <a:cs typeface="Arial" panose="020B0604020202020204" pitchFamily="34" charset="0"/>
                <a:sym typeface="Calibri"/>
              </a:rPr>
              <a:t>Compile worldwide collection sharing data </a:t>
            </a:r>
            <a:endParaRPr lang="en-US" sz="2000" dirty="0">
              <a:solidFill>
                <a:schemeClr val="dk2"/>
              </a:solidFill>
              <a:latin typeface="Arial" panose="020B0604020202020204" pitchFamily="34" charset="0"/>
              <a:ea typeface="Calibri"/>
              <a:cs typeface="Arial" panose="020B0604020202020204" pitchFamily="34" charset="0"/>
              <a:sym typeface="Calibri"/>
            </a:endParaRPr>
          </a:p>
          <a:p>
            <a:pPr>
              <a:spcBef>
                <a:spcPts val="480"/>
              </a:spcBef>
              <a:buClr>
                <a:schemeClr val="dk2"/>
              </a:buClr>
              <a:buSzPct val="100000"/>
            </a:pPr>
            <a:r>
              <a:rPr lang="en-US" sz="2000" dirty="0" smtClean="0">
                <a:solidFill>
                  <a:schemeClr val="dk2"/>
                </a:solidFill>
                <a:latin typeface="Arial" panose="020B0604020202020204" pitchFamily="34" charset="0"/>
                <a:ea typeface="Calibri"/>
                <a:cs typeface="Arial" panose="020B0604020202020204" pitchFamily="34" charset="0"/>
                <a:sym typeface="Calibri"/>
              </a:rPr>
              <a:t>Get to know our users – and potential users</a:t>
            </a:r>
          </a:p>
          <a:p>
            <a:pPr>
              <a:spcBef>
                <a:spcPts val="480"/>
              </a:spcBef>
              <a:buClr>
                <a:schemeClr val="dk2"/>
              </a:buClr>
              <a:buSzPct val="100000"/>
            </a:pPr>
            <a:r>
              <a:rPr lang="en-US" sz="2000" dirty="0" smtClean="0">
                <a:solidFill>
                  <a:schemeClr val="dk2"/>
                </a:solidFill>
                <a:latin typeface="Arial" panose="020B0604020202020204" pitchFamily="34" charset="0"/>
                <a:ea typeface="Calibri"/>
                <a:cs typeface="Arial" panose="020B0604020202020204" pitchFamily="34" charset="0"/>
                <a:sym typeface="Calibri"/>
              </a:rPr>
              <a:t>Learn more about what’s being shared</a:t>
            </a:r>
          </a:p>
          <a:p>
            <a:pPr lvl="1">
              <a:spcBef>
                <a:spcPts val="480"/>
              </a:spcBef>
              <a:buClr>
                <a:schemeClr val="dk2"/>
              </a:buClr>
              <a:buSzPct val="100000"/>
            </a:pPr>
            <a:r>
              <a:rPr lang="en-US" sz="1800" dirty="0" smtClean="0">
                <a:solidFill>
                  <a:schemeClr val="dk2"/>
                </a:solidFill>
                <a:latin typeface="Arial" panose="020B0604020202020204" pitchFamily="34" charset="0"/>
                <a:ea typeface="Calibri"/>
                <a:cs typeface="Arial" panose="020B0604020202020204" pitchFamily="34" charset="0"/>
                <a:sym typeface="Calibri"/>
              </a:rPr>
              <a:t>How old?</a:t>
            </a:r>
          </a:p>
          <a:p>
            <a:pPr lvl="1">
              <a:spcBef>
                <a:spcPts val="480"/>
              </a:spcBef>
              <a:buClr>
                <a:schemeClr val="dk2"/>
              </a:buClr>
              <a:buSzPct val="100000"/>
            </a:pPr>
            <a:r>
              <a:rPr lang="en-US" sz="1800" dirty="0" smtClean="0">
                <a:solidFill>
                  <a:schemeClr val="dk2"/>
                </a:solidFill>
                <a:latin typeface="Arial" panose="020B0604020202020204" pitchFamily="34" charset="0"/>
                <a:ea typeface="Calibri"/>
                <a:cs typeface="Arial" panose="020B0604020202020204" pitchFamily="34" charset="0"/>
                <a:sym typeface="Calibri"/>
              </a:rPr>
              <a:t>How widely owned?</a:t>
            </a:r>
          </a:p>
          <a:p>
            <a:pPr lvl="1">
              <a:spcBef>
                <a:spcPts val="480"/>
              </a:spcBef>
              <a:buClr>
                <a:schemeClr val="dk2"/>
              </a:buClr>
              <a:buSzPct val="100000"/>
            </a:pPr>
            <a:r>
              <a:rPr lang="en-US" sz="1800" dirty="0" smtClean="0">
                <a:solidFill>
                  <a:schemeClr val="dk2"/>
                </a:solidFill>
                <a:latin typeface="Arial" panose="020B0604020202020204" pitchFamily="34" charset="0"/>
                <a:ea typeface="Calibri"/>
                <a:cs typeface="Arial" panose="020B0604020202020204" pitchFamily="34" charset="0"/>
                <a:sym typeface="Calibri"/>
              </a:rPr>
              <a:t>What subjects?  Languages?</a:t>
            </a:r>
            <a:endParaRPr lang="en-US" sz="1800" dirty="0">
              <a:solidFill>
                <a:schemeClr val="dk2"/>
              </a:solidFill>
              <a:latin typeface="Arial" panose="020B0604020202020204" pitchFamily="34" charset="0"/>
              <a:ea typeface="Calibri"/>
              <a:cs typeface="Arial" panose="020B0604020202020204" pitchFamily="34" charset="0"/>
              <a:sym typeface="Calibri"/>
            </a:endParaRPr>
          </a:p>
          <a:p>
            <a:pPr>
              <a:spcBef>
                <a:spcPts val="480"/>
              </a:spcBef>
              <a:buClr>
                <a:schemeClr val="dk2"/>
              </a:buClr>
              <a:buSzPct val="100000"/>
            </a:pPr>
            <a:r>
              <a:rPr lang="en-US" sz="2000" dirty="0" smtClean="0">
                <a:solidFill>
                  <a:schemeClr val="dk2"/>
                </a:solidFill>
                <a:latin typeface="Arial" panose="020B0604020202020204" pitchFamily="34" charset="0"/>
                <a:ea typeface="Calibri"/>
                <a:cs typeface="Arial" panose="020B0604020202020204" pitchFamily="34" charset="0"/>
                <a:sym typeface="Calibri"/>
              </a:rPr>
              <a:t>Explore what “</a:t>
            </a:r>
            <a:r>
              <a:rPr lang="en-US" sz="2000" dirty="0">
                <a:solidFill>
                  <a:schemeClr val="dk2"/>
                </a:solidFill>
                <a:latin typeface="Arial" panose="020B0604020202020204" pitchFamily="34" charset="0"/>
                <a:ea typeface="Calibri"/>
                <a:cs typeface="Arial" panose="020B0604020202020204" pitchFamily="34" charset="0"/>
                <a:sym typeface="Calibri"/>
              </a:rPr>
              <a:t>managed scarcity” </a:t>
            </a:r>
            <a:r>
              <a:rPr lang="en-US" sz="2000" dirty="0" smtClean="0">
                <a:solidFill>
                  <a:schemeClr val="dk2"/>
                </a:solidFill>
                <a:latin typeface="Arial" panose="020B0604020202020204" pitchFamily="34" charset="0"/>
                <a:ea typeface="Calibri"/>
                <a:cs typeface="Arial" panose="020B0604020202020204" pitchFamily="34" charset="0"/>
                <a:sym typeface="Calibri"/>
              </a:rPr>
              <a:t>will mean when more institutions are depending upon fewer copies</a:t>
            </a:r>
            <a:endParaRPr lang="en-US" sz="2000" dirty="0">
              <a:solidFill>
                <a:schemeClr val="dk2"/>
              </a:solidFill>
              <a:latin typeface="Arial" panose="020B0604020202020204" pitchFamily="34" charset="0"/>
              <a:ea typeface="Calibri"/>
              <a:cs typeface="Arial" panose="020B0604020202020204" pitchFamily="34" charset="0"/>
              <a:sym typeface="Calibri"/>
            </a:endParaRPr>
          </a:p>
          <a:p>
            <a:pPr>
              <a:spcBef>
                <a:spcPts val="480"/>
              </a:spcBef>
              <a:buClr>
                <a:schemeClr val="dk2"/>
              </a:buClr>
              <a:buSzPct val="100000"/>
            </a:pPr>
            <a:r>
              <a:rPr lang="en-US" sz="2000" dirty="0" smtClean="0">
                <a:solidFill>
                  <a:schemeClr val="dk2"/>
                </a:solidFill>
                <a:latin typeface="Arial" panose="020B0604020202020204" pitchFamily="34" charset="0"/>
                <a:ea typeface="Calibri"/>
                <a:cs typeface="Arial" panose="020B0604020202020204" pitchFamily="34" charset="0"/>
                <a:sym typeface="Calibri"/>
              </a:rPr>
              <a:t>Discover </a:t>
            </a:r>
            <a:r>
              <a:rPr lang="en-US" sz="2000" dirty="0">
                <a:solidFill>
                  <a:schemeClr val="dk2"/>
                </a:solidFill>
                <a:latin typeface="Arial" panose="020B0604020202020204" pitchFamily="34" charset="0"/>
                <a:ea typeface="Calibri"/>
                <a:cs typeface="Arial" panose="020B0604020202020204" pitchFamily="34" charset="0"/>
                <a:sym typeface="Calibri"/>
              </a:rPr>
              <a:t>predictive relationships between data </a:t>
            </a:r>
            <a:r>
              <a:rPr lang="en-US" sz="2000" dirty="0" smtClean="0">
                <a:solidFill>
                  <a:schemeClr val="dk2"/>
                </a:solidFill>
                <a:latin typeface="Arial" panose="020B0604020202020204" pitchFamily="34" charset="0"/>
                <a:ea typeface="Calibri"/>
                <a:cs typeface="Arial" panose="020B0604020202020204" pitchFamily="34" charset="0"/>
                <a:sym typeface="Calibri"/>
              </a:rPr>
              <a:t>elements</a:t>
            </a:r>
            <a:endParaRPr lang="en-US" sz="2000" dirty="0">
              <a:solidFill>
                <a:schemeClr val="dk2"/>
              </a:solidFill>
              <a:latin typeface="Arial" panose="020B0604020202020204" pitchFamily="34" charset="0"/>
              <a:ea typeface="Calibri"/>
              <a:cs typeface="Arial" panose="020B0604020202020204" pitchFamily="34" charset="0"/>
              <a:sym typeface="Calibri"/>
            </a:endParaRPr>
          </a:p>
          <a:p>
            <a:pPr>
              <a:spcBef>
                <a:spcPts val="480"/>
              </a:spcBef>
              <a:buClr>
                <a:schemeClr val="dk2"/>
              </a:buClr>
              <a:buSzPct val="100000"/>
            </a:pPr>
            <a:r>
              <a:rPr lang="en-US" sz="2000" dirty="0" smtClean="0">
                <a:solidFill>
                  <a:schemeClr val="dk2"/>
                </a:solidFill>
                <a:latin typeface="Arial" panose="020B0604020202020204" pitchFamily="34" charset="0"/>
                <a:ea typeface="Calibri"/>
                <a:cs typeface="Arial" panose="020B0604020202020204" pitchFamily="34" charset="0"/>
                <a:sym typeface="Calibri"/>
              </a:rPr>
              <a:t>Measure the impact that </a:t>
            </a:r>
            <a:r>
              <a:rPr lang="en-US" sz="2000" dirty="0">
                <a:solidFill>
                  <a:schemeClr val="dk2"/>
                </a:solidFill>
                <a:latin typeface="Arial" panose="020B0604020202020204" pitchFamily="34" charset="0"/>
                <a:ea typeface="Calibri"/>
                <a:cs typeface="Arial" panose="020B0604020202020204" pitchFamily="34" charset="0"/>
                <a:sym typeface="Calibri"/>
              </a:rPr>
              <a:t>collection-sharing activity </a:t>
            </a:r>
            <a:r>
              <a:rPr lang="en-US" sz="2000" dirty="0" smtClean="0">
                <a:solidFill>
                  <a:schemeClr val="dk2"/>
                </a:solidFill>
                <a:latin typeface="Arial" panose="020B0604020202020204" pitchFamily="34" charset="0"/>
                <a:ea typeface="Calibri"/>
                <a:cs typeface="Arial" panose="020B0604020202020204" pitchFamily="34" charset="0"/>
                <a:sym typeface="Calibri"/>
              </a:rPr>
              <a:t>has on </a:t>
            </a:r>
            <a:r>
              <a:rPr lang="en-US" sz="2000" dirty="0">
                <a:solidFill>
                  <a:schemeClr val="dk2"/>
                </a:solidFill>
                <a:latin typeface="Arial" panose="020B0604020202020204" pitchFamily="34" charset="0"/>
                <a:ea typeface="Calibri"/>
                <a:cs typeface="Arial" panose="020B0604020202020204" pitchFamily="34" charset="0"/>
                <a:sym typeface="Calibri"/>
              </a:rPr>
              <a:t>the ability of </a:t>
            </a:r>
            <a:r>
              <a:rPr lang="en-US" sz="2000" dirty="0" smtClean="0">
                <a:solidFill>
                  <a:schemeClr val="dk2"/>
                </a:solidFill>
                <a:latin typeface="Arial" panose="020B0604020202020204" pitchFamily="34" charset="0"/>
                <a:ea typeface="Calibri"/>
                <a:cs typeface="Arial" panose="020B0604020202020204" pitchFamily="34" charset="0"/>
                <a:sym typeface="Calibri"/>
              </a:rPr>
              <a:t>parent organizations </a:t>
            </a:r>
            <a:r>
              <a:rPr lang="en-US" sz="2000" dirty="0">
                <a:solidFill>
                  <a:schemeClr val="dk2"/>
                </a:solidFill>
                <a:latin typeface="Arial" panose="020B0604020202020204" pitchFamily="34" charset="0"/>
                <a:ea typeface="Calibri"/>
                <a:cs typeface="Arial" panose="020B0604020202020204" pitchFamily="34" charset="0"/>
                <a:sym typeface="Calibri"/>
              </a:rPr>
              <a:t>to fulfill </a:t>
            </a:r>
            <a:r>
              <a:rPr lang="en-US" sz="2000" dirty="0" smtClean="0">
                <a:solidFill>
                  <a:schemeClr val="dk2"/>
                </a:solidFill>
                <a:latin typeface="Arial" panose="020B0604020202020204" pitchFamily="34" charset="0"/>
                <a:ea typeface="Calibri"/>
                <a:cs typeface="Arial" panose="020B0604020202020204" pitchFamily="34" charset="0"/>
                <a:sym typeface="Calibri"/>
              </a:rPr>
              <a:t>their mission</a:t>
            </a:r>
            <a:endParaRPr lang="en-US" sz="2000" dirty="0">
              <a:solidFill>
                <a:schemeClr val="dk2"/>
              </a:solidFill>
              <a:latin typeface="Arial" panose="020B0604020202020204" pitchFamily="34" charset="0"/>
              <a:ea typeface="Calibri"/>
              <a:cs typeface="Arial" panose="020B0604020202020204" pitchFamily="34" charset="0"/>
              <a:sym typeface="Calibri"/>
            </a:endParaRPr>
          </a:p>
          <a:p>
            <a:endParaRPr lang="en-US" dirty="0"/>
          </a:p>
        </p:txBody>
      </p:sp>
      <p:sp>
        <p:nvSpPr>
          <p:cNvPr id="3" name="Text Placeholder 2"/>
          <p:cNvSpPr>
            <a:spLocks noGrp="1"/>
          </p:cNvSpPr>
          <p:nvPr>
            <p:ph type="body" sz="quarter" idx="13"/>
          </p:nvPr>
        </p:nvSpPr>
        <p:spPr>
          <a:xfrm>
            <a:off x="552091" y="220663"/>
            <a:ext cx="8298611" cy="915256"/>
          </a:xfrm>
        </p:spPr>
        <p:txBody>
          <a:bodyPr/>
          <a:lstStyle/>
          <a:p>
            <a:r>
              <a:rPr lang="en-US" sz="3200" dirty="0" smtClean="0">
                <a:solidFill>
                  <a:schemeClr val="dk2"/>
                </a:solidFill>
                <a:latin typeface="Arial" panose="020B0604020202020204" pitchFamily="34" charset="0"/>
                <a:ea typeface="Calibri"/>
                <a:cs typeface="Arial" panose="020B0604020202020204" pitchFamily="34" charset="0"/>
                <a:sym typeface="Calibri"/>
              </a:rPr>
              <a:t>Interesting is nice, Actionable is essential</a:t>
            </a:r>
            <a:endParaRPr lang="en-US" sz="3200" dirty="0">
              <a:solidFill>
                <a:schemeClr val="dk2"/>
              </a:solidFill>
              <a:latin typeface="Arial" panose="020B0604020202020204" pitchFamily="34" charset="0"/>
              <a:ea typeface="Calibri"/>
              <a:cs typeface="Arial" panose="020B0604020202020204" pitchFamily="34" charset="0"/>
              <a:sym typeface="Calibri"/>
            </a:endParaRPr>
          </a:p>
          <a:p>
            <a:endParaRPr lang="en-US" dirty="0"/>
          </a:p>
        </p:txBody>
      </p:sp>
    </p:spTree>
    <p:extLst>
      <p:ext uri="{BB962C8B-B14F-4D97-AF65-F5344CB8AC3E}">
        <p14:creationId xmlns:p14="http://schemas.microsoft.com/office/powerpoint/2010/main" val="2988764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3"/>
          <a:srcRect l="31026" t="17778" r="13974" b="15442"/>
          <a:stretch/>
        </p:blipFill>
        <p:spPr bwMode="auto">
          <a:xfrm>
            <a:off x="0" y="-1"/>
            <a:ext cx="9144000" cy="62455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47526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31838" y="1108606"/>
            <a:ext cx="7956665" cy="1492716"/>
          </a:xfrm>
        </p:spPr>
        <p:txBody>
          <a:bodyPr/>
          <a:lstStyle/>
          <a:p>
            <a:r>
              <a:rPr lang="en-US" dirty="0" smtClean="0"/>
              <a:t>Thanks for listening.</a:t>
            </a:r>
            <a:endParaRPr lang="en-US" dirty="0"/>
          </a:p>
        </p:txBody>
      </p:sp>
      <p:sp>
        <p:nvSpPr>
          <p:cNvPr id="3" name="Text Placeholder 2"/>
          <p:cNvSpPr>
            <a:spLocks noGrp="1"/>
          </p:cNvSpPr>
          <p:nvPr>
            <p:ph type="body" sz="quarter" idx="11"/>
          </p:nvPr>
        </p:nvSpPr>
        <p:spPr/>
        <p:txBody>
          <a:bodyPr/>
          <a:lstStyle/>
          <a:p>
            <a:r>
              <a:rPr lang="en-US" dirty="0" smtClean="0"/>
              <a:t>Dennis Massie</a:t>
            </a:r>
            <a:endParaRPr lang="en-US" dirty="0"/>
          </a:p>
        </p:txBody>
      </p:sp>
      <p:sp>
        <p:nvSpPr>
          <p:cNvPr id="4" name="Text Placeholder 3"/>
          <p:cNvSpPr>
            <a:spLocks noGrp="1"/>
          </p:cNvSpPr>
          <p:nvPr>
            <p:ph type="body" sz="quarter" idx="12"/>
          </p:nvPr>
        </p:nvSpPr>
        <p:spPr/>
        <p:txBody>
          <a:bodyPr/>
          <a:lstStyle/>
          <a:p>
            <a:r>
              <a:rPr lang="en-US" dirty="0" smtClean="0"/>
              <a:t>Program Officer, OCLC Research</a:t>
            </a:r>
            <a:endParaRPr lang="en-US" dirty="0"/>
          </a:p>
        </p:txBody>
      </p:sp>
      <p:sp>
        <p:nvSpPr>
          <p:cNvPr id="5" name="Text Placeholder 4"/>
          <p:cNvSpPr>
            <a:spLocks noGrp="1"/>
          </p:cNvSpPr>
          <p:nvPr>
            <p:ph type="body" sz="quarter" idx="13"/>
          </p:nvPr>
        </p:nvSpPr>
        <p:spPr/>
        <p:txBody>
          <a:bodyPr/>
          <a:lstStyle/>
          <a:p>
            <a:r>
              <a:rPr lang="en-US" dirty="0" smtClean="0"/>
              <a:t>massied@oclc.org</a:t>
            </a:r>
            <a:endParaRPr lang="en-US" dirty="0"/>
          </a:p>
        </p:txBody>
      </p:sp>
      <p:sp>
        <p:nvSpPr>
          <p:cNvPr id="6" name="Text Placeholder 5"/>
          <p:cNvSpPr>
            <a:spLocks noGrp="1"/>
          </p:cNvSpPr>
          <p:nvPr>
            <p:ph type="body" sz="quarter" idx="14"/>
          </p:nvPr>
        </p:nvSpPr>
        <p:spPr>
          <a:xfrm>
            <a:off x="-1" y="587632"/>
            <a:ext cx="7924801" cy="874085"/>
          </a:xfrm>
        </p:spPr>
        <p:txBody>
          <a:bodyPr/>
          <a:lstStyle/>
          <a:p>
            <a:r>
              <a:rPr lang="en-US" dirty="0" smtClean="0"/>
              <a:t>IFLA Resource Sharing &amp; Document Supply Satellite Meeting  </a:t>
            </a:r>
            <a:endParaRPr lang="en-US" dirty="0"/>
          </a:p>
        </p:txBody>
      </p:sp>
    </p:spTree>
    <p:extLst>
      <p:ext uri="{BB962C8B-B14F-4D97-AF65-F5344CB8AC3E}">
        <p14:creationId xmlns:p14="http://schemas.microsoft.com/office/powerpoint/2010/main" val="1476512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3"/>
          <a:srcRect l="31154" t="17550" r="13846" b="15670"/>
          <a:stretch/>
        </p:blipFill>
        <p:spPr bwMode="auto">
          <a:xfrm>
            <a:off x="0" y="1"/>
            <a:ext cx="9144000" cy="620239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0176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3"/>
          <a:srcRect l="30897" t="20727" r="13718" b="16353"/>
          <a:stretch/>
        </p:blipFill>
        <p:spPr bwMode="auto">
          <a:xfrm>
            <a:off x="1" y="310551"/>
            <a:ext cx="9144000" cy="584870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78396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3"/>
          <a:srcRect l="30897" t="17322" r="14271" b="16353"/>
          <a:stretch/>
        </p:blipFill>
        <p:spPr bwMode="auto">
          <a:xfrm>
            <a:off x="0" y="0"/>
            <a:ext cx="9074989" cy="623689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28736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theme/theme1.xml><?xml version="1.0" encoding="utf-8"?>
<a:theme xmlns:a="http://schemas.openxmlformats.org/drawingml/2006/main" name="Master_Slides_V2">
  <a:themeElements>
    <a:clrScheme name="Custom 2">
      <a:dk1>
        <a:srgbClr val="000000"/>
      </a:dk1>
      <a:lt1>
        <a:sysClr val="window" lastClr="FFFFFF"/>
      </a:lt1>
      <a:dk2>
        <a:srgbClr val="1F497D"/>
      </a:dk2>
      <a:lt2>
        <a:srgbClr val="EEECE1"/>
      </a:lt2>
      <a:accent1>
        <a:srgbClr val="00AFD7"/>
      </a:accent1>
      <a:accent2>
        <a:srgbClr val="236192"/>
      </a:accent2>
      <a:accent3>
        <a:srgbClr val="8A1B61"/>
      </a:accent3>
      <a:accent4>
        <a:srgbClr val="007749"/>
      </a:accent4>
      <a:accent5>
        <a:srgbClr val="F6BE00"/>
      </a:accent5>
      <a:accent6>
        <a:srgbClr val="AE2573"/>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13317</TotalTime>
  <Words>8686</Words>
  <Application>Microsoft Office PowerPoint</Application>
  <PresentationFormat>On-screen Show (4:3)</PresentationFormat>
  <Paragraphs>610</Paragraphs>
  <Slides>64</Slides>
  <Notes>64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64</vt:i4>
      </vt:variant>
    </vt:vector>
  </HeadingPairs>
  <TitlesOfParts>
    <vt:vector size="69" baseType="lpstr">
      <vt:lpstr>ＭＳ Ｐゴシック</vt:lpstr>
      <vt:lpstr>Arial</vt:lpstr>
      <vt:lpstr>Calibri</vt:lpstr>
      <vt:lpstr>Wingdings</vt:lpstr>
      <vt:lpstr>Master_Slides_V2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You’ll keep sensitive information to yourself.</vt:lpstr>
      <vt:lpstr>The system calculates Staff costs and reports only totals for each category.</vt:lpstr>
      <vt:lpstr>You’ll send in only totals by Staff category.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oclc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Pinhole Approach to Understanding ILL Costs and Trends</dc:title>
  <dc:creator>Dennis Massie</dc:creator>
  <cp:keywords>OCLC research library partnership, resource sharing, document delivery, analyzing ill data, borrow direct, ILL cost calculator</cp:keywords>
  <dc:description>Presented at the IFLA Document Delivery and Resource Sharing Satellite Meeting at the Library of Congress, Washington, DC (USA) on 10 August 2016. The theme: “Transforming resource sharing in a networked global environment.“</dc:description>
  <cp:lastModifiedBy>McNicol,Jeanette</cp:lastModifiedBy>
  <cp:revision>392</cp:revision>
  <cp:lastPrinted>2016-08-08T03:42:33Z</cp:lastPrinted>
  <dcterms:created xsi:type="dcterms:W3CDTF">2015-04-17T19:58:50Z</dcterms:created>
  <dcterms:modified xsi:type="dcterms:W3CDTF">2016-10-06T22:16:50Z</dcterms:modified>
</cp:coreProperties>
</file>