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61" r:id="rId2"/>
    <p:sldId id="280" r:id="rId3"/>
    <p:sldId id="269" r:id="rId4"/>
    <p:sldId id="272" r:id="rId5"/>
    <p:sldId id="275" r:id="rId6"/>
    <p:sldId id="282" r:id="rId7"/>
    <p:sldId id="297" r:id="rId8"/>
    <p:sldId id="273" r:id="rId9"/>
    <p:sldId id="276" r:id="rId10"/>
    <p:sldId id="289" r:id="rId11"/>
    <p:sldId id="298" r:id="rId12"/>
    <p:sldId id="299" r:id="rId13"/>
    <p:sldId id="311" r:id="rId14"/>
    <p:sldId id="274" r:id="rId15"/>
    <p:sldId id="278" r:id="rId16"/>
    <p:sldId id="304" r:id="rId17"/>
    <p:sldId id="309" r:id="rId18"/>
    <p:sldId id="308" r:id="rId19"/>
    <p:sldId id="288" r:id="rId20"/>
    <p:sldId id="286" r:id="rId21"/>
    <p:sldId id="260" r:id="rId22"/>
    <p:sldId id="287" r:id="rId23"/>
    <p:sldId id="266" r:id="rId24"/>
    <p:sldId id="300" r:id="rId25"/>
    <p:sldId id="301" r:id="rId26"/>
    <p:sldId id="307" r:id="rId27"/>
    <p:sldId id="290" r:id="rId28"/>
    <p:sldId id="259" r:id="rId29"/>
    <p:sldId id="258" r:id="rId30"/>
  </p:sldIdLst>
  <p:sldSz cx="9144000" cy="6858000" type="screen4x3"/>
  <p:notesSz cx="6858000" cy="9144000"/>
  <p:embeddedFontLst>
    <p:embeddedFont>
      <p:font typeface="Open Sans" charset="0"/>
      <p:regular r:id="rId33"/>
      <p:bold r:id="rId34"/>
      <p:italic r:id="rId35"/>
      <p:boldItalic r:id="rId36"/>
    </p:embeddedFont>
    <p:embeddedFont>
      <p:font typeface="Open Sans Semibold" charset="0"/>
      <p:bold r:id="rId37"/>
      <p:boldItalic r:id="rId38"/>
    </p:embeddedFont>
    <p:embeddedFont>
      <p:font typeface="MS PGothic" pitchFamily="34" charset="-128"/>
      <p:regular r:id="rId39"/>
    </p:embeddedFont>
    <p:embeddedFont>
      <p:font typeface="Calibri"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CF1A2"/>
    <a:srgbClr val="663300"/>
    <a:srgbClr val="646464"/>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76344" autoAdjust="0"/>
  </p:normalViewPr>
  <p:slideViewPr>
    <p:cSldViewPr>
      <p:cViewPr varScale="1">
        <p:scale>
          <a:sx n="58" d="100"/>
          <a:sy n="58" d="100"/>
        </p:scale>
        <p:origin x="-162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588CA0-556C-48FF-86E2-FF35850D4988}" type="datetimeFigureOut">
              <a:rPr lang="en-US" smtClean="0"/>
              <a:pPr/>
              <a:t>3/5/2014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8C6BD-D8CF-43CE-9A0D-DA4E77A4F016}" type="datetimeFigureOut">
              <a:rPr lang="en-US" smtClean="0"/>
              <a:pPr/>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rl.edu/sites/default/files/attachments/events/Global_Forum_Recommendation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great honor and privilege to participate in this shared print forum organized by Keio University.  I am grateful to Tamura-sensei</a:t>
            </a:r>
            <a:r>
              <a:rPr lang="en-US" baseline="0" dirty="0" smtClean="0"/>
              <a:t>, Seki-san, Shimada-san and other Keio colleagues for inviting me to speak, and for the warm welcome they have shown us.  </a:t>
            </a:r>
          </a:p>
          <a:p>
            <a:endParaRPr lang="en-US" baseline="0" dirty="0" smtClean="0"/>
          </a:p>
          <a:p>
            <a:r>
              <a:rPr lang="en-US" baseline="0" dirty="0" smtClean="0"/>
              <a:t>It is very impressive to see the range of individuals and institutions that are participating in this meeting, including library directors from the top research universities in Japan.  I understand that most university library directors in Japan are scholars and faculty members, rather than professional librarians, and so I have tried to structure my remarks this morning accordingly.  </a:t>
            </a:r>
          </a:p>
          <a:p>
            <a:endParaRPr lang="en-US" baseline="0" dirty="0" smtClean="0"/>
          </a:p>
          <a:p>
            <a:r>
              <a:rPr lang="en-US" baseline="0" dirty="0" smtClean="0"/>
              <a:t>As you can see, the title of my presentation was inspired by a famous Japanese proverb: “there are many paths up the mountain, but just one moon at the top.”  This is a very poetic reminder of the fact that while our paths and perspectives may vary, we are headed in the same direction – whether this is understood in terms of spiritual enlightenment or more simply as an acknowledgment that common goals can be achieved by different means.</a:t>
            </a:r>
          </a:p>
          <a:p>
            <a:endParaRPr lang="en-US" baseline="0" dirty="0" smtClean="0"/>
          </a:p>
          <a:p>
            <a:pPr rtl="0"/>
            <a:r>
              <a:rPr lang="ja-JP" altLang="en-US" sz="1200" b="0" i="0" kern="1200" smtClean="0">
                <a:solidFill>
                  <a:schemeClr val="tx1"/>
                </a:solidFill>
                <a:latin typeface="+mn-lt"/>
                <a:ea typeface="+mn-ea"/>
                <a:cs typeface="+mn-cs"/>
              </a:rPr>
              <a:t>わけのぼる　ふもとのみちはおおけれど　おなじくもいの　つきをこそみれ </a:t>
            </a:r>
          </a:p>
          <a:p>
            <a:pPr rtl="0"/>
            <a:r>
              <a:rPr lang="en-US" sz="1200" b="0" i="0" kern="1200" dirty="0" smtClean="0">
                <a:solidFill>
                  <a:schemeClr val="tx1"/>
                </a:solidFill>
                <a:latin typeface="+mn-lt"/>
                <a:ea typeface="+mn-ea"/>
                <a:cs typeface="+mn-cs"/>
              </a:rPr>
              <a:t>The paths from the foot of the mountain are many, but we still see the same moon in the sky above  (</a:t>
            </a:r>
            <a:r>
              <a:rPr lang="en-US" sz="1200" b="0" i="0" kern="1200" dirty="0" err="1" smtClean="0">
                <a:solidFill>
                  <a:schemeClr val="tx1"/>
                </a:solidFill>
                <a:latin typeface="+mn-lt"/>
                <a:ea typeface="+mn-ea"/>
                <a:cs typeface="+mn-cs"/>
              </a:rPr>
              <a:t>Ikkyū</a:t>
            </a:r>
            <a:r>
              <a:rPr lang="en-US" sz="1200" b="0" i="0" kern="1200" dirty="0" smtClean="0">
                <a:solidFill>
                  <a:schemeClr val="tx1"/>
                </a:solidFill>
                <a:latin typeface="+mn-lt"/>
                <a:ea typeface="+mn-ea"/>
                <a:cs typeface="+mn-cs"/>
              </a:rPr>
              <a:t>, 15C Zen Buddhist</a:t>
            </a:r>
            <a:r>
              <a:rPr lang="en-US" sz="1200" b="0" i="0" kern="1200" baseline="0" dirty="0" smtClean="0">
                <a:solidFill>
                  <a:schemeClr val="tx1"/>
                </a:solidFill>
                <a:latin typeface="+mn-lt"/>
                <a:ea typeface="+mn-ea"/>
                <a:cs typeface="+mn-cs"/>
              </a:rPr>
              <a:t> monk and poet</a:t>
            </a:r>
            <a:r>
              <a:rPr lang="en-US" sz="1200" b="0" i="0" kern="1200" dirty="0" smtClean="0">
                <a:solidFill>
                  <a:schemeClr val="tx1"/>
                </a:solidFill>
                <a:latin typeface="+mn-lt"/>
                <a:ea typeface="+mn-ea"/>
                <a:cs typeface="+mn-cs"/>
              </a:rPr>
              <a:t>)</a:t>
            </a:r>
          </a:p>
          <a:p>
            <a:pPr rtl="0"/>
            <a:r>
              <a:rPr lang="en-US" sz="1200" b="0" i="0" kern="1200" dirty="0" smtClean="0">
                <a:solidFill>
                  <a:schemeClr val="tx1"/>
                </a:solidFill>
                <a:latin typeface="+mn-lt"/>
                <a:ea typeface="+mn-ea"/>
                <a:cs typeface="+mn-cs"/>
              </a:rPr>
              <a:t>http://www.epubbud.com/read.php?g=FN2RRLTU&amp;p=1</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 there are some general changes</a:t>
            </a:r>
            <a:r>
              <a:rPr lang="en-US" baseline="0" dirty="0" smtClean="0"/>
              <a:t> in the library operating environment that are accelerating the shift from institution-scale print management to group-scale solutions.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often assumed that shared print is mostly a priority in ‘general’ collections and not in more specialized research collections.  This is an important misperception.  For example, in the area of global resources – that is, library collections that are intended to document the language and culture of non-native populations – there is growing concern that traditional, institution-scale print management is no longer sustainable.</a:t>
            </a:r>
          </a:p>
          <a:p>
            <a:endParaRPr lang="en-US" baseline="0" dirty="0" smtClean="0"/>
          </a:p>
          <a:p>
            <a:r>
              <a:rPr lang="en-US" baseline="0" dirty="0" smtClean="0"/>
              <a:t>To understand why, it is helpful to know something about the history of area studies collections in US university libraries.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 2012, a group of</a:t>
            </a:r>
            <a:r>
              <a:rPr lang="en-US" baseline="0" dirty="0" smtClean="0"/>
              <a:t> prominent library leaders and scholars convened a meeting to discuss the future of global resources in US university libraries.  They put forth a set of recommendations that include a deliberate recalibration of investment in digital resources, a systematic effort to internationalize library programs and services, and a commitment to developing new partnerships.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mention these recommendations because I think they are relevant to shared print planning efforts in Japan, as well the United States.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Source:</a:t>
            </a:r>
            <a:r>
              <a:rPr lang="en-US" baseline="0" dirty="0" smtClean="0"/>
              <a:t>  </a:t>
            </a:r>
            <a:r>
              <a:rPr lang="en-US" dirty="0" smtClean="0">
                <a:hlinkClick r:id="rId3"/>
              </a:rPr>
              <a:t>http://www.crl.edu/sites/default/files/attachments/events/Global_Forum_Recommendations.pdf</a:t>
            </a:r>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chart represents the twenty libraries represented in WorldCat that provide the most comprehensive coverage of literature related to Japan.  This would include works of literature, historical treatises and scholarly monographs as well as maps, guidebooks, and other materials.  </a:t>
            </a:r>
          </a:p>
          <a:p>
            <a:endParaRPr lang="en-US" baseline="0" dirty="0" smtClean="0"/>
          </a:p>
          <a:p>
            <a:r>
              <a:rPr lang="en-US" baseline="0" dirty="0" smtClean="0"/>
              <a:t>Not surprisingly, we see that US National Resource Centers for East Asian studies account for almost half of the most comprehensive collections.  These are institutions that are known to have very rich holdings related to Japan.  </a:t>
            </a:r>
          </a:p>
          <a:p>
            <a:endParaRPr lang="en-US" baseline="0" dirty="0" smtClean="0"/>
          </a:p>
          <a:p>
            <a:r>
              <a:rPr lang="en-US" baseline="0" dirty="0" smtClean="0"/>
              <a:t>But there are some other surprises.  For instance, two of the major digital text aggregations in the US (HathiTrust and Google Books) have coverage that rivals or exceeds coverage in National Resource Centers.</a:t>
            </a:r>
          </a:p>
          <a:p>
            <a:endParaRPr lang="en-US" baseline="0" dirty="0" smtClean="0"/>
          </a:p>
          <a:p>
            <a:r>
              <a:rPr lang="en-US" baseline="0" dirty="0" smtClean="0"/>
              <a:t>And </a:t>
            </a:r>
            <a:r>
              <a:rPr lang="en-US" baseline="0" dirty="0" err="1" smtClean="0"/>
              <a:t>Toshokan</a:t>
            </a:r>
            <a:r>
              <a:rPr lang="en-US" baseline="0" dirty="0" smtClean="0"/>
              <a:t> </a:t>
            </a:r>
            <a:r>
              <a:rPr lang="en-US" baseline="0" dirty="0" err="1" smtClean="0"/>
              <a:t>Ryutsu</a:t>
            </a:r>
            <a:r>
              <a:rPr lang="en-US" baseline="0" dirty="0" smtClean="0"/>
              <a:t> Center, a major library supplier of books related to Japan, is also among the top 20.</a:t>
            </a:r>
          </a:p>
          <a:p>
            <a:endParaRPr lang="en-US" baseline="0" dirty="0" smtClean="0"/>
          </a:p>
          <a:p>
            <a:r>
              <a:rPr lang="en-US" baseline="0" dirty="0" smtClean="0"/>
              <a:t>Most surprising of all is the fact that the only library in Japan that appears on this list is </a:t>
            </a:r>
            <a:r>
              <a:rPr lang="en-US" baseline="0" dirty="0" err="1" smtClean="0"/>
              <a:t>Waseda</a:t>
            </a:r>
            <a:r>
              <a:rPr lang="en-US" baseline="0" dirty="0" smtClean="0"/>
              <a:t> University.  It ranks near the very top, which seems reasonable – but where is the National Diet Library?  Where is </a:t>
            </a:r>
            <a:r>
              <a:rPr lang="en-US" baseline="0" dirty="0" err="1" smtClean="0"/>
              <a:t>Todai</a:t>
            </a:r>
            <a:r>
              <a:rPr lang="en-US" baseline="0" dirty="0" smtClean="0"/>
              <a:t>? Where is Keio?</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global WorldCat bibliographic database provides us with a view of the library system – but it is not a complete view.  Like early western maps of Japan, its perspective is somewhat distorted.</a:t>
            </a:r>
          </a:p>
          <a:p>
            <a:endParaRPr lang="en-US" baseline="0" dirty="0" smtClean="0"/>
          </a:p>
          <a:p>
            <a:r>
              <a:rPr lang="en-US" baseline="0" dirty="0" smtClean="0"/>
              <a:t>It is worth taking a few moments to look at what we know of Japanese collections in WorldCat.</a:t>
            </a:r>
            <a:endParaRPr lang="en-US" dirty="0" smtClean="0"/>
          </a:p>
          <a:p>
            <a:endParaRPr lang="en-US" dirty="0" smtClean="0"/>
          </a:p>
          <a:p>
            <a:r>
              <a:rPr lang="en-US" dirty="0" smtClean="0"/>
              <a:t>Image Credit:  </a:t>
            </a:r>
            <a:r>
              <a:rPr lang="en-US" dirty="0" err="1" smtClean="0"/>
              <a:t>Ortelius</a:t>
            </a:r>
            <a:r>
              <a:rPr lang="en-US" dirty="0" smtClean="0"/>
              <a:t>’ Map of Japan ca. 1590  (</a:t>
            </a:r>
            <a:r>
              <a:rPr lang="en-US" dirty="0" err="1" smtClean="0"/>
              <a:t>Changhua</a:t>
            </a:r>
            <a:r>
              <a:rPr lang="en-US" baseline="0" dirty="0" smtClean="0"/>
              <a:t> Coast Conservation Action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http://www.flickr.com/photos/waders/3177254404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Attribution-</a:t>
            </a:r>
            <a:r>
              <a:rPr lang="en-US" dirty="0" err="1" smtClean="0"/>
              <a:t>NonCommercial</a:t>
            </a:r>
            <a:r>
              <a:rPr lang="en-US" dirty="0" smtClean="0"/>
              <a:t>-</a:t>
            </a:r>
            <a:r>
              <a:rPr lang="en-US" dirty="0" err="1" smtClean="0"/>
              <a:t>ShareAlike</a:t>
            </a:r>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Coverage of Japanese</a:t>
            </a:r>
            <a:r>
              <a:rPr lang="en-US" baseline="0" dirty="0" smtClean="0"/>
              <a:t> literature in WorldCat is not insignificant – more than 9 million titles.</a:t>
            </a:r>
          </a:p>
          <a:p>
            <a:r>
              <a:rPr lang="en-US" baseline="0" dirty="0" smtClean="0"/>
              <a:t>And this is partly due to a partnership with the National Diet Library, which has contributed more than 5 million records.</a:t>
            </a:r>
          </a:p>
          <a:p>
            <a:r>
              <a:rPr lang="en-US" baseline="0" dirty="0" smtClean="0"/>
              <a:t>Yet, our understanding of the Japanese library system, as it is reflected in WorldCat, is incomplete.  </a:t>
            </a:r>
          </a:p>
          <a:p>
            <a:endParaRPr lang="en-US" baseline="0" dirty="0" smtClean="0"/>
          </a:p>
          <a:p>
            <a:r>
              <a:rPr lang="en-US" baseline="0" dirty="0" smtClean="0"/>
              <a:t>For example, we have very incomplete coverage of the “RU11” university libraries, with the notable exception of </a:t>
            </a:r>
            <a:r>
              <a:rPr lang="en-US" baseline="0" dirty="0" err="1" smtClean="0"/>
              <a:t>Waseda</a:t>
            </a:r>
            <a:r>
              <a:rPr lang="en-US" baseline="0" dirty="0" smtClean="0"/>
              <a:t> and Keio. </a:t>
            </a:r>
            <a:endParaRPr lang="en-US" dirty="0" smtClean="0"/>
          </a:p>
          <a:p>
            <a:endParaRPr lang="en-US" dirty="0" smtClean="0"/>
          </a:p>
          <a:p>
            <a:r>
              <a:rPr lang="en-US" dirty="0" smtClean="0"/>
              <a:t>Source:  http://www.oclc.org/content/dam/oclc/publications/AnnualReports/2013/2013.pdf</a:t>
            </a:r>
          </a:p>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a:t>
            </a:r>
            <a:r>
              <a:rPr lang="en-US" dirty="0" smtClean="0"/>
              <a:t>nother way to</a:t>
            </a:r>
            <a:r>
              <a:rPr lang="en-US" baseline="0" dirty="0" smtClean="0"/>
              <a:t> measure Japan’s presence in the global library system – by looking at coverage related to Japan as a place in the context of WorldCat and in the context of large US digital text aggregations.</a:t>
            </a:r>
          </a:p>
          <a:p>
            <a:endParaRPr lang="en-US" baseline="0" dirty="0" smtClean="0"/>
          </a:p>
          <a:p>
            <a:r>
              <a:rPr lang="en-US" baseline="0" dirty="0" smtClean="0"/>
              <a:t>This chart compresses a great deal of information into a single picture, but put simply it tells us that there are more than .5 million creative works related to Japan (the geographic place); that individual library coverage of this literature is relatively limited (no more than 25% coverage); and that among East Asian geographies, Japan is best represented in large US digital aggregations.  </a:t>
            </a:r>
          </a:p>
          <a:p>
            <a:endParaRPr lang="en-US" baseline="0" dirty="0" smtClean="0"/>
          </a:p>
          <a:p>
            <a:r>
              <a:rPr lang="en-US" baseline="0" dirty="0" smtClean="0"/>
              <a:t>Of course, this give only a very general picture of how “present” Japan is in the global library system.</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a:t>
            </a:r>
            <a:r>
              <a:rPr lang="en-US" baseline="0" dirty="0" smtClean="0"/>
              <a:t> also look at how well individual Japanese identities and concepts are represented in WorldCat.  </a:t>
            </a:r>
            <a:endParaRPr lang="en-US" dirty="0" smtClean="0"/>
          </a:p>
          <a:p>
            <a:endParaRPr lang="en-US" dirty="0" smtClean="0"/>
          </a:p>
          <a:p>
            <a:r>
              <a:rPr lang="en-US" dirty="0" smtClean="0"/>
              <a:t>Here</a:t>
            </a:r>
            <a:r>
              <a:rPr lang="en-US" baseline="0" dirty="0" smtClean="0"/>
              <a:t> is a h</a:t>
            </a:r>
            <a:r>
              <a:rPr lang="en-US" dirty="0" smtClean="0"/>
              <a:t>ighly specialized example – the mythological</a:t>
            </a:r>
            <a:r>
              <a:rPr lang="en-US" baseline="0" dirty="0" smtClean="0"/>
              <a:t> Kappa or</a:t>
            </a:r>
            <a:r>
              <a:rPr lang="en-US" dirty="0" smtClean="0"/>
              <a:t> “river child” pictured</a:t>
            </a:r>
            <a:r>
              <a:rPr lang="en-US" baseline="0" dirty="0" smtClean="0"/>
              <a:t> in this marvelous Hokusai print.  There are </a:t>
            </a:r>
            <a:r>
              <a:rPr lang="en-US" dirty="0" smtClean="0"/>
              <a:t>fewer</a:t>
            </a:r>
            <a:r>
              <a:rPr lang="en-US" baseline="0" dirty="0" smtClean="0"/>
              <a:t> than 100 works related to Kappa in WorldCat.  </a:t>
            </a:r>
            <a:r>
              <a:rPr lang="en-US" baseline="0" dirty="0" err="1" smtClean="0"/>
              <a:t>Waseda</a:t>
            </a:r>
            <a:r>
              <a:rPr lang="en-US" baseline="0" dirty="0" smtClean="0"/>
              <a:t> University Library offers the best coverage of this literature.</a:t>
            </a:r>
          </a:p>
          <a:p>
            <a:endParaRPr lang="en-US" baseline="0" dirty="0" smtClean="0"/>
          </a:p>
          <a:p>
            <a:r>
              <a:rPr lang="en-US" baseline="0" dirty="0" smtClean="0"/>
              <a:t>Yet even for this relatively esoteric topic, we find not insignificant coverage outside of Japan – there is a global constituency that continues to care about the Kappa. In North America, the Library of Congress, the University of California, Berkeley and the University of Toronto all have rich collections.</a:t>
            </a:r>
          </a:p>
          <a:p>
            <a:endParaRPr lang="en-US" baseline="0" dirty="0" smtClean="0"/>
          </a:p>
          <a:p>
            <a:r>
              <a:rPr lang="en-US" baseline="0" dirty="0" smtClean="0"/>
              <a:t>And we also see that our Kappa friends are present in the vendor supply chain and in large digital aggregations.</a:t>
            </a:r>
          </a:p>
          <a:p>
            <a:endParaRPr lang="en-US" dirty="0" smtClean="0"/>
          </a:p>
          <a:p>
            <a:r>
              <a:rPr lang="en-US" dirty="0" smtClean="0"/>
              <a:t>Image credit:</a:t>
            </a:r>
            <a:r>
              <a:rPr lang="en-US" baseline="0" dirty="0" smtClean="0"/>
              <a:t>  </a:t>
            </a:r>
            <a:r>
              <a:rPr lang="en-US" dirty="0" smtClean="0"/>
              <a:t>http://commons.wikimedia.org/wiki/File:Hokusai_kappa.jpg</a:t>
            </a:r>
          </a:p>
          <a:p>
            <a:r>
              <a:rPr lang="en-US" dirty="0" smtClean="0"/>
              <a:t>Public Domain</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Natsume</a:t>
            </a:r>
            <a:r>
              <a:rPr lang="en-US" baseline="0" dirty="0" smtClean="0"/>
              <a:t> </a:t>
            </a:r>
            <a:r>
              <a:rPr lang="en-US" baseline="0" dirty="0" err="1" smtClean="0"/>
              <a:t>Soseki</a:t>
            </a:r>
            <a:r>
              <a:rPr lang="en-US" baseline="0" dirty="0" smtClean="0"/>
              <a:t>, pre-eminent Japanese author of Meiji period – works are widely translated and many still in print.  The timeline in the upper left corner of this slide shows us that even now, almost a century after his death, there are as many titles being published about </a:t>
            </a:r>
            <a:r>
              <a:rPr lang="en-US" baseline="0" dirty="0" err="1" smtClean="0"/>
              <a:t>Natsume</a:t>
            </a:r>
            <a:r>
              <a:rPr lang="en-US" baseline="0" dirty="0" smtClean="0"/>
              <a:t> as titles he wrote himself.  Clearly, he continues to shape cultural understanding of Japan – WorldCat data show that his works have been translated into 20 languages -- but even the finest NA East Asian libraries have relatively poor coverage of this author’s works.  NDL and </a:t>
            </a:r>
            <a:r>
              <a:rPr lang="en-US" baseline="0" dirty="0" err="1" smtClean="0"/>
              <a:t>Waseda’s</a:t>
            </a:r>
            <a:r>
              <a:rPr lang="en-US" baseline="0" dirty="0" smtClean="0"/>
              <a:t> collections are much stronger.</a:t>
            </a:r>
          </a:p>
          <a:p>
            <a:endParaRPr lang="en-US" baseline="0" dirty="0" smtClean="0"/>
          </a:p>
          <a:p>
            <a:r>
              <a:rPr lang="en-US" baseline="0" dirty="0" smtClean="0"/>
              <a:t>Inset publication timeline from WorldCat Identities: http://www.worldcat.org/identities/lccn-n79084664/</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a:t>
            </a:r>
            <a:r>
              <a:rPr lang="en-US" dirty="0" smtClean="0"/>
              <a:t>http://en.wikipedia.org/wiki/File:Soseki.jpg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Public</a:t>
            </a:r>
            <a:r>
              <a:rPr lang="en-US" baseline="0" dirty="0" smtClean="0"/>
              <a:t> Domain</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http://viaf.org/viaf/71431899</a:t>
            </a:r>
          </a:p>
          <a:p>
            <a:endParaRPr lang="en-US" dirty="0" smtClean="0"/>
          </a:p>
          <a:p>
            <a:r>
              <a:rPr lang="en-US" baseline="0" dirty="0" err="1" smtClean="0"/>
              <a:t>Fukuzawa</a:t>
            </a:r>
            <a:r>
              <a:rPr lang="en-US" baseline="0" dirty="0" smtClean="0"/>
              <a:t>, the founder of Keio University, is present in 17 national authority files, from Japan to the Netherlands – this signifies that </a:t>
            </a:r>
            <a:r>
              <a:rPr lang="en-US" baseline="0" dirty="0" err="1" smtClean="0"/>
              <a:t>Fukuzawa’s</a:t>
            </a:r>
            <a:r>
              <a:rPr lang="en-US" baseline="0" dirty="0" smtClean="0"/>
              <a:t> importance in the cultural record is acknowledged around the world.  Libraries are collecting his materials, and national bibliographic authorities are investing time and effort in disambiguating his name and establishing its preferred form.</a:t>
            </a:r>
          </a:p>
          <a:p>
            <a:endParaRPr lang="en-US" baseline="0" dirty="0" smtClean="0"/>
          </a:p>
          <a:p>
            <a:r>
              <a:rPr lang="en-US" baseline="0" dirty="0" smtClean="0"/>
              <a:t>This has important implications for understanding distributed nature of print preservation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 asked to present some key concepts and themes related to shared print</a:t>
            </a:r>
            <a:r>
              <a:rPr lang="en-US" baseline="0" dirty="0" smtClean="0"/>
              <a:t> management as it has developed in North America.  I want to be clear that my remarks are shaped by my understanding of the North American library and higher education environment.  Not everything I have to say may be equally relevant to the Japanese context.</a:t>
            </a:r>
          </a:p>
          <a:p>
            <a:endParaRPr lang="en-US" dirty="0" smtClean="0"/>
          </a:p>
          <a:p>
            <a:r>
              <a:rPr lang="en-US" dirty="0" smtClean="0"/>
              <a:t>To</a:t>
            </a:r>
            <a:r>
              <a:rPr lang="en-US" baseline="0" dirty="0" smtClean="0"/>
              <a:t> frame these remarks, I will start with a few observations about the Japanese national presence in the global library system.</a:t>
            </a:r>
          </a:p>
          <a:p>
            <a:endParaRPr lang="en-US" baseline="0" dirty="0" smtClean="0"/>
          </a:p>
          <a:p>
            <a:r>
              <a:rPr lang="en-US" baseline="0" dirty="0" smtClean="0"/>
              <a:t>And I will close with some speculations about how what we have learned about shared print in North America might (or might not) be applied to shared print planning efforts among Japanese university libraries.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pointed to several illustrations that demonstrate that Japanese authors,</a:t>
            </a:r>
            <a:r>
              <a:rPr lang="en-US" baseline="0" dirty="0" smtClean="0"/>
              <a:t> concepts and places are increasing present in digital text aggregations.  This is partly explained by the fact that some of the very large East Asian studies library collections in North America have been digitized.  But there is also a “local” explanation for this phenomenon, and that is the fact that content digitized by Keio University has been included in Google Books for several years and is now, as of January 2014, also present in the HathiTrust Digital Library.  This is a major accomplishment and it complements efforts that the NDL has made over many years to digitize historical titles from the national bibliography.  </a:t>
            </a:r>
          </a:p>
          <a:p>
            <a:endParaRPr lang="en-US" baseline="0" dirty="0" smtClean="0"/>
          </a:p>
          <a:p>
            <a:r>
              <a:rPr lang="en-US" baseline="0" dirty="0" smtClean="0"/>
              <a:t>I can tell you that East Asian library </a:t>
            </a:r>
            <a:r>
              <a:rPr lang="en-US" baseline="0" dirty="0" err="1" smtClean="0"/>
              <a:t>listservs</a:t>
            </a:r>
            <a:r>
              <a:rPr lang="en-US" baseline="0" dirty="0" smtClean="0"/>
              <a:t> in the US are buzzing with excitement about the new Keio content in HathiTrust.  And no wonder – it has had a measurable impact on coverage of Japanese language literature, which now represents almost 3.5% of titles in the HathiTrust collection. That’s truly impressive when you consider that in WorldCat, Japanese language content represents just 3% of all titles.  Even more exciting is the fact that the Keio contribution has resulted in more than 20 thousand new public domain titles that are available for anyone to read online.  </a:t>
            </a:r>
          </a:p>
          <a:p>
            <a:endParaRPr lang="en-US" baseline="0" dirty="0" smtClean="0"/>
          </a:p>
          <a:p>
            <a:r>
              <a:rPr lang="en-US" sz="1200" b="0" i="0" kern="1200" dirty="0" err="1" smtClean="0">
                <a:solidFill>
                  <a:schemeClr val="tx1"/>
                </a:solidFill>
                <a:latin typeface="+mn-lt"/>
                <a:ea typeface="+mn-ea"/>
                <a:cs typeface="+mn-cs"/>
              </a:rPr>
              <a:t>Omedetō</a:t>
            </a:r>
            <a:r>
              <a:rPr lang="en-US" sz="1200" b="0" i="0" kern="1200" dirty="0" smtClean="0">
                <a:solidFill>
                  <a:schemeClr val="tx1"/>
                </a:solidFill>
                <a:latin typeface="+mn-lt"/>
                <a:ea typeface="+mn-ea"/>
                <a:cs typeface="+mn-cs"/>
              </a:rPr>
              <a:t>!</a:t>
            </a:r>
            <a:endParaRPr lang="en-US" dirty="0" smtClean="0"/>
          </a:p>
          <a:p>
            <a:endParaRPr lang="en-US" dirty="0" smtClean="0"/>
          </a:p>
          <a:p>
            <a:r>
              <a:rPr lang="en-US" dirty="0" smtClean="0"/>
              <a:t>Sources:</a:t>
            </a:r>
            <a:r>
              <a:rPr lang="en-US" baseline="0" dirty="0" smtClean="0"/>
              <a:t>  </a:t>
            </a:r>
            <a:r>
              <a:rPr lang="en-US" dirty="0" smtClean="0"/>
              <a:t>http://www.hathitrust.org/updates_january2014</a:t>
            </a:r>
          </a:p>
          <a:p>
            <a:r>
              <a:rPr lang="en-US" dirty="0" smtClean="0"/>
              <a:t>http://www.hathitrust.org/visualizations_languages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last</a:t>
            </a:r>
            <a:r>
              <a:rPr lang="en-US" baseline="0" dirty="0" smtClean="0"/>
              <a:t> 10 minutes, I would like to turn to some “real life” examples of print management in Japanese libraries.  I will confess this is the weakest part of my presentation, since my knowledge of Japanese university libraries is very limited and (as we have seen) WorldCat does not have sufficient holdings of Japanese libraries to make any meaningful analysis possible.  So, I will limit myself to a single example from which we might extrapolate to a few scenarios.</a:t>
            </a:r>
          </a:p>
          <a:p>
            <a:endParaRPr lang="en-US" baseline="0" dirty="0" smtClean="0"/>
          </a:p>
          <a:p>
            <a:r>
              <a:rPr lang="en-US" baseline="0" dirty="0" smtClean="0"/>
              <a:t>This picture, by the way, is apparently a photo of the front of the Shimane University School of Law on recycling day.  I was glad to find this image on </a:t>
            </a:r>
            <a:r>
              <a:rPr lang="en-US" baseline="0" dirty="0" err="1" smtClean="0"/>
              <a:t>Flickr</a:t>
            </a:r>
            <a:r>
              <a:rPr lang="en-US" baseline="0" dirty="0" smtClean="0"/>
              <a:t> because it is unfortunately often the case that the rational disposal of library materials is regarded as a scandalous act.  In fact, it is an essential part of library management.</a:t>
            </a:r>
            <a:endParaRPr lang="en-US" dirty="0" smtClean="0"/>
          </a:p>
          <a:p>
            <a:endParaRPr lang="en-US" dirty="0" smtClean="0"/>
          </a:p>
          <a:p>
            <a:endParaRPr lang="en-US" dirty="0" smtClean="0"/>
          </a:p>
          <a:p>
            <a:r>
              <a:rPr lang="en-US" dirty="0" smtClean="0"/>
              <a:t>Image credit:  Recycling</a:t>
            </a:r>
            <a:r>
              <a:rPr lang="en-US" baseline="0" dirty="0" smtClean="0"/>
              <a:t> day at Shimane University School of Law (</a:t>
            </a:r>
            <a:r>
              <a:rPr lang="en-US" sz="1200" b="0" i="0" kern="1200" dirty="0" smtClean="0">
                <a:solidFill>
                  <a:schemeClr val="tx1"/>
                </a:solidFill>
                <a:latin typeface="+mn-lt"/>
                <a:ea typeface="+mn-ea"/>
                <a:cs typeface="+mn-cs"/>
              </a:rPr>
              <a:t>Deborah Bryant </a:t>
            </a:r>
            <a:r>
              <a:rPr lang="en-US" sz="1200" b="0" i="0" kern="1200" dirty="0" err="1" smtClean="0">
                <a:solidFill>
                  <a:schemeClr val="tx1"/>
                </a:solidFill>
                <a:latin typeface="+mn-lt"/>
                <a:ea typeface="+mn-ea"/>
                <a:cs typeface="+mn-cs"/>
              </a:rPr>
              <a:t>Macartney</a:t>
            </a:r>
            <a:r>
              <a:rPr lang="en-US"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http://www.flickr.com/photos/opengov/3355600813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CC</a:t>
            </a:r>
            <a:r>
              <a:rPr lang="en-US" sz="1200" b="0" i="0" kern="1200" baseline="0" dirty="0" smtClean="0">
                <a:solidFill>
                  <a:schemeClr val="tx1"/>
                </a:solidFill>
                <a:latin typeface="+mn-lt"/>
                <a:ea typeface="+mn-ea"/>
                <a:cs typeface="+mn-cs"/>
              </a:rPr>
              <a:t> with attribution</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As my example, I thought I would use one of the titles from Keio University</a:t>
            </a:r>
            <a:r>
              <a:rPr lang="en-US" baseline="0" dirty="0" smtClean="0"/>
              <a:t> Library that was recently contributed to HathiTrust.</a:t>
            </a:r>
          </a:p>
          <a:p>
            <a:r>
              <a:rPr lang="en-US" baseline="0" dirty="0" smtClean="0"/>
              <a:t>This is </a:t>
            </a:r>
            <a:r>
              <a:rPr lang="en-US" baseline="0" dirty="0" err="1" smtClean="0"/>
              <a:t>Fukuzawa’s</a:t>
            </a:r>
            <a:r>
              <a:rPr lang="en-US" baseline="0" dirty="0" smtClean="0"/>
              <a:t> 1882 study of “soldier theory” or military defenses.  </a:t>
            </a:r>
          </a:p>
          <a:p>
            <a:endParaRPr lang="en-US" baseline="0" dirty="0" smtClean="0"/>
          </a:p>
          <a:p>
            <a:r>
              <a:rPr lang="en-US" baseline="0" dirty="0" smtClean="0"/>
              <a:t>In WorldCat, I can find only two copies of this title, one held by the CV Starr East Asian Library at the University of California, Berkeley, and the other held by the National Diet Library.  (For reasons I will not go into here, these holdings do not cluster together as one might hope, so it is actually quite difficult to determine how many libraries hold this book.)</a:t>
            </a:r>
          </a:p>
          <a:p>
            <a:endParaRPr lang="en-US" baseline="0" dirty="0" smtClean="0"/>
          </a:p>
          <a:p>
            <a:r>
              <a:rPr lang="en-US" baseline="0" dirty="0" smtClean="0"/>
              <a:t>Separately, by searching in the catalogue of the National Diet Library, I was able to confirm that this title is part of the national collection.</a:t>
            </a:r>
          </a:p>
          <a:p>
            <a:endParaRPr lang="en-US" baseline="0" dirty="0" smtClean="0"/>
          </a:p>
          <a:p>
            <a:r>
              <a:rPr lang="en-US" dirty="0" smtClean="0"/>
              <a:t>And</a:t>
            </a:r>
            <a:r>
              <a:rPr lang="en-US" baseline="0" dirty="0" smtClean="0"/>
              <a:t> finally, by searching in the NACSIS </a:t>
            </a:r>
            <a:r>
              <a:rPr lang="en-US" baseline="0" dirty="0" err="1" smtClean="0"/>
              <a:t>WebCat</a:t>
            </a:r>
            <a:r>
              <a:rPr lang="en-US" baseline="0" dirty="0" smtClean="0"/>
              <a:t>-Plus database, I was able to determine that </a:t>
            </a:r>
            <a:r>
              <a:rPr lang="en-US" baseline="0" dirty="0" err="1" smtClean="0"/>
              <a:t>Fukuzawa’s</a:t>
            </a:r>
            <a:r>
              <a:rPr lang="en-US" baseline="0" dirty="0" smtClean="0"/>
              <a:t> Soldier Theory (1882) is also held by 7 additional libraries in Japan, including the University of Tokyo.</a:t>
            </a:r>
          </a:p>
          <a:p>
            <a:endParaRPr lang="en-US" baseline="0" dirty="0" smtClean="0"/>
          </a:p>
          <a:p>
            <a:r>
              <a:rPr lang="en-US" baseline="0" dirty="0" smtClean="0"/>
              <a:t>From this we learn two important lessons.  First, the bibliographic landscape for Japanese language materials is quite fragmented.  It was only by searching in two union catalogs and two local bibliographic databases that I was able to determine that this book is held by 10 libraries.  Secondly, it is very easy to misjudge preservation risks based on library holdings alone.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http://www.worldcat.org/title/heiron/oclc/769137136    [NHN holding is on OCN</a:t>
            </a:r>
            <a:r>
              <a:rPr lang="en-US" baseline="0" dirty="0" smtClean="0"/>
              <a:t> 673441782</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http://iss.ndl.go.jp/books/R100000002-I000000481965-00</a:t>
            </a:r>
          </a:p>
          <a:p>
            <a:r>
              <a:rPr lang="en-US" dirty="0" smtClean="0"/>
              <a:t>http://ci.nii.ac.jp/ncid/BN13573581</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mention the holding</a:t>
            </a:r>
            <a:r>
              <a:rPr lang="en-US" baseline="0" dirty="0" smtClean="0"/>
              <a:t>s at </a:t>
            </a:r>
            <a:r>
              <a:rPr lang="en-US" baseline="0" dirty="0" err="1" smtClean="0"/>
              <a:t>Todai</a:t>
            </a:r>
            <a:r>
              <a:rPr lang="en-US" baseline="0" dirty="0" smtClean="0"/>
              <a:t> in particular because I am aware that the University is in the midst of a major Academic Commons library renovation project, which includes construction of a new Automated Storage and Retrieval System (ASRS) with a built capacity of 3 million volumes.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consolidating its print holdings in a high-density storage facility, the university library will be able to use its existing space in new ways while also making room for additional growth in the collections.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Of course, to the extent that </a:t>
            </a:r>
            <a:r>
              <a:rPr lang="en-US" baseline="0" dirty="0" err="1" smtClean="0"/>
              <a:t>Todai’s</a:t>
            </a:r>
            <a:r>
              <a:rPr lang="en-US" baseline="0" dirty="0" smtClean="0"/>
              <a:t> collection duplicates that of other Japanese university libraries, investments made to improve “institution-scale” collection management can also have secondary, group-scale benefits.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an analogous situation in the United States.  The University of Chicago has constructed a large high-density library storage facility on campus.  Chicago, like </a:t>
            </a:r>
            <a:r>
              <a:rPr lang="en-US" baseline="0" dirty="0" err="1" smtClean="0"/>
              <a:t>Todai</a:t>
            </a:r>
            <a:r>
              <a:rPr lang="en-US" baseline="0" dirty="0" smtClean="0"/>
              <a:t>, has an enormous library collection that duplicates the holdings of many universities.  Chicago is also a major supplier in inter-library loan networks.  So there is an open question of whether Chicago might serve as a shared print service hub.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http://new.lib.u-tokyo.ac.jp/en/about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credit:</a:t>
            </a:r>
            <a:r>
              <a:rPr lang="en-US" baseline="0" dirty="0" smtClean="0"/>
              <a:t>  </a:t>
            </a:r>
            <a:r>
              <a:rPr lang="en-US" dirty="0" smtClean="0"/>
              <a:t>University</a:t>
            </a:r>
            <a:r>
              <a:rPr lang="en-US" baseline="0" dirty="0" smtClean="0"/>
              <a:t> of Tokyo Library Underground Storage construction (OCLC Research) </a:t>
            </a:r>
          </a:p>
          <a:p>
            <a:r>
              <a:rPr lang="en-US" dirty="0" smtClean="0"/>
              <a:t>http://www.flickr.com/photos/oclcpar/11074931343/</a:t>
            </a:r>
          </a:p>
          <a:p>
            <a:r>
              <a:rPr lang="en-US" dirty="0" smtClean="0"/>
              <a:t>CC Attribution</a:t>
            </a:r>
          </a:p>
        </p:txBody>
      </p:sp>
      <p:sp>
        <p:nvSpPr>
          <p:cNvPr id="4" name="Slide Number Placeholder 3"/>
          <p:cNvSpPr>
            <a:spLocks noGrp="1"/>
          </p:cNvSpPr>
          <p:nvPr>
            <p:ph type="sldNum" sz="quarter" idx="10"/>
          </p:nvPr>
        </p:nvSpPr>
        <p:spPr/>
        <p:txBody>
          <a:bodyPr/>
          <a:lstStyle/>
          <a:p>
            <a:fld id="{931E8577-7E78-41DF-96AC-A776B0057BB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thought experiment, we might consider what might happen if </a:t>
            </a:r>
            <a:r>
              <a:rPr lang="en-US" dirty="0" err="1" smtClean="0"/>
              <a:t>Todai</a:t>
            </a:r>
            <a:r>
              <a:rPr lang="en-US" baseline="0" dirty="0" smtClean="0"/>
              <a:t> were to designate some part of its physical library holdings as a “shared print” collection.</a:t>
            </a:r>
          </a:p>
          <a:p>
            <a:endParaRPr lang="en-US" baseline="0" dirty="0" smtClean="0"/>
          </a:p>
          <a:p>
            <a:r>
              <a:rPr lang="en-US" baseline="0" dirty="0" smtClean="0"/>
              <a:t>Of course, every university library holds material that has special institutional importance.  We would not expect to see Keio withdraw any of its </a:t>
            </a:r>
            <a:r>
              <a:rPr lang="en-US" baseline="0" dirty="0" err="1" smtClean="0"/>
              <a:t>Fukuzawa</a:t>
            </a:r>
            <a:r>
              <a:rPr lang="en-US" baseline="0" dirty="0" smtClean="0"/>
              <a:t> holdings, for example.</a:t>
            </a:r>
          </a:p>
          <a:p>
            <a:endParaRPr lang="en-US" baseline="0" dirty="0" smtClean="0"/>
          </a:p>
          <a:p>
            <a:r>
              <a:rPr lang="en-US" baseline="0" dirty="0" smtClean="0"/>
              <a:t>These scenarios are purely speculative and I include them here simply as examples of the different ways in which university libraries might “</a:t>
            </a:r>
            <a:r>
              <a:rPr lang="en-US" baseline="0" dirty="0" err="1" smtClean="0"/>
              <a:t>rightscale</a:t>
            </a:r>
            <a:r>
              <a:rPr lang="en-US" baseline="0" dirty="0" smtClean="0"/>
              <a:t>” traditional print management operations.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a:t>
            </a:r>
            <a:r>
              <a:rPr lang="en-US" baseline="0" dirty="0" smtClean="0"/>
              <a:t> like to </a:t>
            </a:r>
            <a:r>
              <a:rPr lang="en-US" dirty="0" smtClean="0"/>
              <a:t>close with</a:t>
            </a:r>
            <a:r>
              <a:rPr lang="en-US" baseline="0" dirty="0" smtClean="0"/>
              <a:t> this somewhat incongruous illustration of global library coverage of works by the eminent Scottish Enlightenment economist Adam Smith.</a:t>
            </a:r>
          </a:p>
          <a:p>
            <a:endParaRPr lang="en-US" baseline="0" dirty="0" smtClean="0"/>
          </a:p>
          <a:p>
            <a:r>
              <a:rPr lang="en-US" baseline="0" dirty="0" smtClean="0"/>
              <a:t>Smith is best known as the author of the Wealth of Nations, a study of the causes and also the distribution of wealth (or opulence, as he liked to call it) across the globe.  In the 18</a:t>
            </a:r>
            <a:r>
              <a:rPr lang="en-US" baseline="30000" dirty="0" smtClean="0"/>
              <a:t>th</a:t>
            </a:r>
            <a:r>
              <a:rPr lang="en-US" baseline="0" dirty="0" smtClean="0"/>
              <a:t> century, when Smith was writing,  there was of course no official foreign trade between England and Japan.  </a:t>
            </a:r>
          </a:p>
          <a:p>
            <a:endParaRPr lang="en-US" baseline="0" dirty="0" smtClean="0"/>
          </a:p>
          <a:p>
            <a:r>
              <a:rPr lang="en-US" baseline="0" dirty="0" smtClean="0"/>
              <a:t>Yet, looking at the global distribution of Adam Smith’s writings today, it is clear that there is a very broad market for his ideas.  In fact, </a:t>
            </a:r>
            <a:r>
              <a:rPr lang="en-US" baseline="0" dirty="0" err="1" smtClean="0"/>
              <a:t>Waseda</a:t>
            </a:r>
            <a:r>
              <a:rPr lang="en-US" baseline="0" dirty="0" smtClean="0"/>
              <a:t> University  Library holds a greater share of his published works than the National Library of Scotland.  </a:t>
            </a:r>
          </a:p>
          <a:p>
            <a:endParaRPr lang="en-US" baseline="0" dirty="0" smtClean="0"/>
          </a:p>
          <a:p>
            <a:r>
              <a:rPr lang="en-US" baseline="0" dirty="0" smtClean="0"/>
              <a:t>I include this example because I want to reiterate my thesis that the value of shared print management will be measured by our success in preserving a globally distributed cultural record.  This means that libraries in Japan will be as concerned about the preservation of Adam Smith’s legacy, as libraries in North America are concerned with preserving the legacy of </a:t>
            </a:r>
            <a:r>
              <a:rPr lang="en-US" baseline="0" dirty="0" err="1" smtClean="0"/>
              <a:t>Natsume</a:t>
            </a:r>
            <a:r>
              <a:rPr lang="en-US" baseline="0" dirty="0" smtClean="0"/>
              <a:t> or </a:t>
            </a:r>
            <a:r>
              <a:rPr lang="en-US" baseline="0" dirty="0" err="1" smtClean="0"/>
              <a:t>Fukuzawa</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spent the last hour</a:t>
            </a:r>
            <a:r>
              <a:rPr lang="en-US" baseline="0" dirty="0" smtClean="0"/>
              <a:t> making some broad generalizations about library print collections and the current and future state of shared print, I wanted to close on a note of humility and acknowledge that my perspective is limited, my ability to “read” or understand the Japanese library system based on WorldCat data is very incomplete, and the issues I have raised today are complex and not easily resolved.  Rather than leaving you with answers, I have left you with questions.  I hope that we will have an opportunity to answer them, together.</a:t>
            </a:r>
          </a:p>
          <a:p>
            <a:endParaRPr lang="en-US" dirty="0" smtClean="0"/>
          </a:p>
          <a:p>
            <a:endParaRPr lang="en-US" dirty="0" smtClean="0"/>
          </a:p>
          <a:p>
            <a:r>
              <a:rPr lang="en-US" dirty="0" smtClean="0"/>
              <a:t>Image credit:</a:t>
            </a:r>
          </a:p>
          <a:p>
            <a:r>
              <a:rPr lang="en-US" dirty="0" smtClean="0"/>
              <a:t>3D Map of Kanazawa. Laura </a:t>
            </a:r>
            <a:r>
              <a:rPr lang="en-US" dirty="0" err="1" smtClean="0"/>
              <a:t>Longenecker</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http://www.flickr.com/photos/longeneckerlaura/5187317412</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Attribution-</a:t>
            </a:r>
            <a:r>
              <a:rPr lang="en-US" b="0" dirty="0" err="1" smtClean="0"/>
              <a:t>NonCommercial</a:t>
            </a:r>
            <a:r>
              <a:rPr lang="en-US" b="0" dirty="0" smtClean="0"/>
              <a:t>-</a:t>
            </a:r>
            <a:r>
              <a:rPr lang="en-US" b="0" dirty="0" err="1" smtClean="0"/>
              <a:t>ShareAlike</a:t>
            </a:r>
            <a:r>
              <a:rPr lang="en-US" b="0" dirty="0" smtClean="0"/>
              <a:t> 2.0</a:t>
            </a:r>
          </a:p>
          <a:p>
            <a:endParaRPr lang="en-US" dirty="0" smtClean="0"/>
          </a:p>
          <a:p>
            <a:pPr rtl="0"/>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One way to look at the presence of Japan in the global cultural record is to explore the terms and concepts that are most frequently associated with it.</a:t>
            </a:r>
          </a:p>
          <a:p>
            <a:endParaRPr lang="en-US" baseline="0" dirty="0" smtClean="0"/>
          </a:p>
          <a:p>
            <a:r>
              <a:rPr lang="en-US" baseline="0" dirty="0" smtClean="0"/>
              <a:t>Using the WorldCat bibliographic database, we can compute the frequency with which different subject headings co-occur with the geographic heading for Japan.  I have highlighted a few of these related headings here.</a:t>
            </a:r>
          </a:p>
          <a:p>
            <a:endParaRPr lang="en-US" baseline="0" dirty="0" smtClean="0"/>
          </a:p>
          <a:p>
            <a:r>
              <a:rPr lang="en-US" baseline="0" dirty="0" smtClean="0"/>
              <a:t>As you can see, there are many thousands of works of history related to Japan.  There are fewer works of fiction – but they are more “popular” in the library system.  That is, many more libraries have purchased copies of Japanese literature than titles about Japanese history.</a:t>
            </a:r>
          </a:p>
          <a:p>
            <a:endParaRPr lang="en-US" baseline="0" dirty="0" smtClean="0"/>
          </a:p>
          <a:p>
            <a:r>
              <a:rPr lang="en-US" baseline="0" dirty="0" smtClean="0"/>
              <a:t>Looking at topics that co-occur most frequently with Japan, we see that while there is an abundant literature related to international relations, libraries have purchased much more material related to the Second World War.</a:t>
            </a:r>
          </a:p>
          <a:p>
            <a:endParaRPr lang="en-US" baseline="0" dirty="0" smtClean="0"/>
          </a:p>
          <a:p>
            <a:r>
              <a:rPr lang="en-US" baseline="0" dirty="0" smtClean="0"/>
              <a:t>Finally, if we consider the names that co-occur most frequently with Japan, we see that TAKAHASHI Rumiko, a famous </a:t>
            </a:r>
            <a:r>
              <a:rPr lang="en-US" baseline="0" dirty="0" err="1" smtClean="0"/>
              <a:t>manga</a:t>
            </a:r>
            <a:r>
              <a:rPr lang="en-US" baseline="0" dirty="0" smtClean="0"/>
              <a:t> artist, is very well represented with almost 1500 titles. KISHIMOTO Masashi, another </a:t>
            </a:r>
            <a:r>
              <a:rPr lang="en-US" baseline="0" dirty="0" err="1" smtClean="0"/>
              <a:t>manga</a:t>
            </a:r>
            <a:r>
              <a:rPr lang="en-US" baseline="0" dirty="0" smtClean="0"/>
              <a:t> artist has published fewer titles but they are generally held by more libraries.  The most “influential” name on this list – as measured by the number of libraries that hold her works – is Mari MORIMOTO, who has translated several hundred very popular </a:t>
            </a:r>
            <a:r>
              <a:rPr lang="en-US" baseline="0" dirty="0" err="1" smtClean="0"/>
              <a:t>manga</a:t>
            </a:r>
            <a:r>
              <a:rPr lang="en-US" baseline="0" dirty="0" smtClean="0"/>
              <a:t> titles.</a:t>
            </a:r>
          </a:p>
          <a:p>
            <a:endParaRPr lang="en-US" baseline="0" dirty="0" smtClean="0"/>
          </a:p>
          <a:p>
            <a:r>
              <a:rPr lang="en-US" baseline="0" dirty="0" smtClean="0"/>
              <a:t>Now, these examples obviously provide a very limited view of cultural associations with Japan – but it is (I think) an instructive one.  In the West, the image of Japan is shaped by these influences, which are institutionalized in library collections.</a:t>
            </a:r>
          </a:p>
          <a:p>
            <a:endParaRPr lang="en-US" baseline="0" dirty="0" smtClean="0"/>
          </a:p>
          <a:p>
            <a:r>
              <a:rPr lang="en-US" baseline="0" dirty="0" smtClean="0"/>
              <a:t>This – the relationship between cultural heritage and library collections – is a theme that I will explore today, as it relates to the future of academic print management.</a:t>
            </a:r>
          </a:p>
          <a:p>
            <a:endParaRPr lang="en-US" baseline="0" dirty="0" smtClean="0"/>
          </a:p>
          <a:p>
            <a:r>
              <a:rPr lang="en-US" dirty="0" smtClean="0"/>
              <a:t>Image credit:</a:t>
            </a:r>
            <a:r>
              <a:rPr lang="en-US" baseline="0" dirty="0" smtClean="0"/>
              <a:t>  </a:t>
            </a:r>
            <a:r>
              <a:rPr lang="en-US" dirty="0" smtClean="0"/>
              <a:t>“An</a:t>
            </a:r>
            <a:r>
              <a:rPr lang="en-US" baseline="0" dirty="0" smtClean="0"/>
              <a:t> anime s</a:t>
            </a:r>
            <a:r>
              <a:rPr lang="en-US" dirty="0" smtClean="0"/>
              <a:t>tylized</a:t>
            </a:r>
            <a:r>
              <a:rPr lang="en-US" baseline="0" dirty="0" smtClean="0"/>
              <a:t> eye” (2006) by Oni </a:t>
            </a:r>
            <a:r>
              <a:rPr lang="en-US" baseline="0" dirty="0" err="1" smtClean="0"/>
              <a:t>Lukos</a:t>
            </a:r>
            <a:endParaRPr lang="en-US" dirty="0" smtClean="0"/>
          </a:p>
          <a:p>
            <a:r>
              <a:rPr lang="en-US" dirty="0" smtClean="0"/>
              <a:t>http://en.wikipedia.org/wiki/File:Anime_eye.svg</a:t>
            </a:r>
          </a:p>
          <a:p>
            <a:r>
              <a:rPr lang="en-US" dirty="0" smtClean="0"/>
              <a:t>CC –BY-SA</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Shimada-san suggested</a:t>
            </a:r>
            <a:r>
              <a:rPr lang="en-US" baseline="0" dirty="0" smtClean="0"/>
              <a:t> that it would useful if I introduced some core concepts and basic terminology in my presentation.</a:t>
            </a:r>
          </a:p>
          <a:p>
            <a:endParaRPr lang="en-US" baseline="0" dirty="0" smtClean="0"/>
          </a:p>
          <a:p>
            <a:r>
              <a:rPr lang="en-US" baseline="0" dirty="0" smtClean="0"/>
              <a:t>I want to start with a definition of what we mean by “shared print” to clarify what it is, and what it is not.  I want especially to emphasize that while library space recovery and cost avoidance may be positive outcomes of cooperative print management, they are not its primary goal.</a:t>
            </a:r>
          </a:p>
          <a:p>
            <a:endParaRPr lang="en-US" baseline="0" dirty="0" smtClean="0"/>
          </a:p>
          <a:p>
            <a:r>
              <a:rPr lang="en-US" dirty="0" smtClean="0"/>
              <a:t>The</a:t>
            </a:r>
            <a:r>
              <a:rPr lang="en-US" baseline="0" dirty="0" smtClean="0"/>
              <a:t> shift from local to shared print management is motivated primarily by the need to develop new and more cost-effective approaches to library stewardship of the scholarly record.  What this means is that library operations that used to organized at “institution scale” are now being re-organized at “group scale” </a:t>
            </a:r>
            <a:r>
              <a:rPr lang="en-US" b="1" baseline="0" dirty="0" smtClean="0"/>
              <a:t>not</a:t>
            </a:r>
            <a:r>
              <a:rPr lang="en-US" b="0" baseline="0" dirty="0" smtClean="0"/>
              <a:t> because individual libraries care any less about preservation of print collections, but precisely because they recognize that responsibility for the long-term survival of scholarly resources must be shared, and must be deliberately coordinated.</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decade, OCLC Research has developed a program of work</a:t>
            </a:r>
            <a:r>
              <a:rPr lang="en-US" baseline="0" dirty="0" smtClean="0"/>
              <a:t> that explores the changing context for library print management.  Some of the outcomes from this work have been compiled in a recently published volume that is being shared today with attendees at this forum.  I will not attempt to summarize all of the work that is represented there, but will simply highlight a few distinctive themes and preoccupations that organize our research in this area.</a:t>
            </a:r>
          </a:p>
          <a:p>
            <a:endParaRPr lang="en-US" baseline="0" dirty="0" smtClean="0"/>
          </a:p>
          <a:p>
            <a:r>
              <a:rPr lang="en-US" baseline="0" dirty="0" smtClean="0"/>
              <a:t>You will note that the cover image for this report features a map of North America and this is significant.  Much, though not all, of our research on the collective collection and more particularly on shared print has focused on libraries in North America.  This is partly because it is the geographic and cultural context with which we are most familiar, but it also reflects the fact that WorldCat, the bibliographic and holdings data that we use in many of our analyses, is more representative of North America and some English-speaking geographies than it is for other global regions.  </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understand why shared print management strategies have gained traction in North America, it is helpful to consider the context in which academic libraries in the US and Canada are operating.  </a:t>
            </a:r>
            <a:endParaRPr lang="en-US" dirty="0" smtClean="0"/>
          </a:p>
          <a:p>
            <a:endParaRPr lang="en-US" dirty="0" smtClean="0"/>
          </a:p>
          <a:p>
            <a:r>
              <a:rPr lang="en-US" dirty="0" smtClean="0"/>
              <a:t>Statistics</a:t>
            </a:r>
            <a:r>
              <a:rPr lang="en-US" baseline="0" dirty="0" smtClean="0"/>
              <a:t> on North American Academic Libraries:  </a:t>
            </a:r>
            <a:r>
              <a:rPr lang="en-US" dirty="0" smtClean="0"/>
              <a:t>http://nces.ed.gov/pubs2014/2014038.pdf</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43587"/>
            <a:ext cx="1752600" cy="362013"/>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43587"/>
            <a:ext cx="1752600" cy="362013"/>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019800"/>
            <a:ext cx="1310640" cy="457200"/>
          </a:xfrm>
          <a:prstGeom prst="rect">
            <a:avLst/>
          </a:prstGeom>
          <a:noFill/>
          <a:ln w="9525">
            <a:noFill/>
            <a:miter lim="800000"/>
            <a:headEnd/>
            <a:tailEnd/>
          </a:ln>
        </p:spPr>
      </p:pic>
      <p:sp>
        <p:nvSpPr>
          <p:cNvPr id="14" name="TextBox 13"/>
          <p:cNvSpPr txBox="1"/>
          <p:nvPr userDrawn="1"/>
        </p:nvSpPr>
        <p:spPr>
          <a:xfrm>
            <a:off x="914400" y="60446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8229600" cy="769441"/>
          </a:xfrm>
          <a:prstGeom prst="rect">
            <a:avLst/>
          </a:prstGeom>
          <a:noFill/>
        </p:spPr>
        <p:txBody>
          <a:bodyPr wrap="square" rtlCol="0">
            <a:spAutoFit/>
          </a:bodyPr>
          <a:lstStyle/>
          <a:p>
            <a:r>
              <a:rPr lang="en-US" sz="4400" b="0" dirty="0" smtClean="0">
                <a:solidFill>
                  <a:schemeClr val="bg1">
                    <a:lumMod val="85000"/>
                  </a:schemeClr>
                </a:solidFill>
                <a:latin typeface="Open Sans "/>
                <a:ea typeface="Open Sans Semibold" pitchFamily="34" charset="0"/>
                <a:cs typeface="Open Sans Semibold" pitchFamily="34" charset="0"/>
              </a:rPr>
              <a:t>Thank</a:t>
            </a:r>
            <a:r>
              <a:rPr lang="en-US" sz="4400" b="0" baseline="0" dirty="0" smtClean="0">
                <a:solidFill>
                  <a:schemeClr val="bg1">
                    <a:lumMod val="85000"/>
                  </a:schemeClr>
                </a:solidFill>
                <a:latin typeface="Open Sans "/>
                <a:ea typeface="Open Sans Semibold" pitchFamily="34" charset="0"/>
                <a:cs typeface="Open Sans Semibold" pitchFamily="34" charset="0"/>
              </a:rPr>
              <a:t>s for your attention.</a:t>
            </a:r>
            <a:endParaRPr lang="en-US" sz="4400" b="0" dirty="0">
              <a:solidFill>
                <a:schemeClr val="bg1">
                  <a:lumMod val="85000"/>
                </a:schemeClr>
              </a:solidFill>
              <a:latin typeface="Open Sans "/>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990600" y="762000"/>
            <a:ext cx="1219200" cy="1336964"/>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90600" y="762000"/>
            <a:ext cx="1219200" cy="1336964"/>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43587"/>
            <a:ext cx="1752600" cy="362013"/>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43587"/>
            <a:ext cx="1752600" cy="362013"/>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2" r:id="rId17"/>
  </p:sldLayoutIdLst>
  <p:transition>
    <p:fade/>
  </p:transition>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crl.edu/sites/default/files/attachments/events/Global_Forum_Recommendations.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0.xml"/><Relationship Id="rId7" Type="http://schemas.openxmlformats.org/officeDocument/2006/relationships/image" Target="../media/image27.gif"/><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2.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26.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The future of academic print management in Japan</a:t>
            </a:r>
            <a:endParaRPr lang="en-US" dirty="0"/>
          </a:p>
        </p:txBody>
      </p:sp>
      <p:sp>
        <p:nvSpPr>
          <p:cNvPr id="3" name="Text Placeholder 2"/>
          <p:cNvSpPr>
            <a:spLocks noGrp="1"/>
          </p:cNvSpPr>
          <p:nvPr>
            <p:ph type="body" sz="quarter" idx="13"/>
          </p:nvPr>
        </p:nvSpPr>
        <p:spPr/>
        <p:txBody>
          <a:bodyPr/>
          <a:lstStyle/>
          <a:p>
            <a:r>
              <a:rPr lang="en-US" dirty="0" smtClean="0"/>
              <a:t>Constance Malpas</a:t>
            </a:r>
            <a:endParaRPr lang="en-US" dirty="0"/>
          </a:p>
        </p:txBody>
      </p:sp>
      <p:sp>
        <p:nvSpPr>
          <p:cNvPr id="4" name="Text Placeholder 3"/>
          <p:cNvSpPr>
            <a:spLocks noGrp="1"/>
          </p:cNvSpPr>
          <p:nvPr>
            <p:ph type="body" sz="quarter" idx="15"/>
          </p:nvPr>
        </p:nvSpPr>
        <p:spPr/>
        <p:txBody>
          <a:bodyPr/>
          <a:lstStyle/>
          <a:p>
            <a:r>
              <a:rPr lang="en-US" dirty="0" smtClean="0"/>
              <a:t>Program Officer, OCLC Research</a:t>
            </a:r>
            <a:endParaRPr lang="en-US" dirty="0"/>
          </a:p>
        </p:txBody>
      </p:sp>
      <p:sp>
        <p:nvSpPr>
          <p:cNvPr id="5" name="Text Placeholder 4"/>
          <p:cNvSpPr>
            <a:spLocks noGrp="1"/>
          </p:cNvSpPr>
          <p:nvPr>
            <p:ph type="body" sz="quarter" idx="17"/>
          </p:nvPr>
        </p:nvSpPr>
        <p:spPr/>
        <p:txBody>
          <a:bodyPr/>
          <a:lstStyle/>
          <a:p>
            <a:r>
              <a:rPr lang="en-US" dirty="0" smtClean="0"/>
              <a:t>28 February 2014</a:t>
            </a:r>
            <a:endParaRPr lang="en-US" dirty="0"/>
          </a:p>
        </p:txBody>
      </p:sp>
      <p:sp>
        <p:nvSpPr>
          <p:cNvPr id="6" name="Text Placeholder 5"/>
          <p:cNvSpPr>
            <a:spLocks noGrp="1"/>
          </p:cNvSpPr>
          <p:nvPr>
            <p:ph type="body" sz="quarter" idx="18"/>
          </p:nvPr>
        </p:nvSpPr>
        <p:spPr/>
        <p:txBody>
          <a:bodyPr/>
          <a:lstStyle/>
          <a:p>
            <a:r>
              <a:rPr lang="en-US" dirty="0" smtClean="0"/>
              <a:t>Keio University Shared Print  Forum</a:t>
            </a:r>
            <a:endParaRPr lang="en-US" dirty="0"/>
          </a:p>
        </p:txBody>
      </p:sp>
      <p:sp>
        <p:nvSpPr>
          <p:cNvPr id="8" name="Title 7"/>
          <p:cNvSpPr>
            <a:spLocks noGrp="1"/>
          </p:cNvSpPr>
          <p:nvPr>
            <p:ph type="title"/>
          </p:nvPr>
        </p:nvSpPr>
        <p:spPr/>
        <p:txBody>
          <a:bodyPr/>
          <a:lstStyle/>
          <a:p>
            <a:r>
              <a:rPr lang="en-US" dirty="0" smtClean="0"/>
              <a:t>Many paths, one moon</a:t>
            </a:r>
            <a:endParaRPr lang="en-US" dirty="0"/>
          </a:p>
        </p:txBody>
      </p:sp>
      <p:sp>
        <p:nvSpPr>
          <p:cNvPr id="9" name="Rectangle 8"/>
          <p:cNvSpPr/>
          <p:nvPr/>
        </p:nvSpPr>
        <p:spPr>
          <a:xfrm>
            <a:off x="4800600" y="304800"/>
            <a:ext cx="3962400" cy="1569660"/>
          </a:xfrm>
          <a:prstGeom prst="rect">
            <a:avLst/>
          </a:prstGeom>
          <a:ln>
            <a:noFill/>
          </a:ln>
          <a:effectLst>
            <a:softEdge rad="31750"/>
          </a:effectLst>
        </p:spPr>
        <p:txBody>
          <a:bodyPr wrap="square">
            <a:spAutoFit/>
          </a:bodyPr>
          <a:lstStyle/>
          <a:p>
            <a:r>
              <a:rPr lang="ja-JP" altLang="en-US" sz="2400" smtClean="0">
                <a:latin typeface="MS PGothic" pitchFamily="34" charset="-128"/>
                <a:ea typeface="MS PGothic" pitchFamily="34" charset="-128"/>
              </a:rPr>
              <a:t>わけのぼる　</a:t>
            </a:r>
            <a:endParaRPr lang="en-US" altLang="ja-JP" sz="2400" dirty="0" smtClean="0">
              <a:latin typeface="MS PGothic" pitchFamily="34" charset="-128"/>
              <a:ea typeface="MS PGothic" pitchFamily="34" charset="-128"/>
            </a:endParaRPr>
          </a:p>
          <a:p>
            <a:r>
              <a:rPr lang="ja-JP" altLang="en-US" sz="2400" smtClean="0">
                <a:latin typeface="MS PGothic" pitchFamily="34" charset="-128"/>
                <a:ea typeface="MS PGothic" pitchFamily="34" charset="-128"/>
              </a:rPr>
              <a:t>ふもとのみちはおおけれど　</a:t>
            </a:r>
            <a:endParaRPr lang="en-US" altLang="ja-JP" sz="2400" dirty="0" smtClean="0">
              <a:latin typeface="MS PGothic" pitchFamily="34" charset="-128"/>
              <a:ea typeface="MS PGothic" pitchFamily="34" charset="-128"/>
            </a:endParaRPr>
          </a:p>
          <a:p>
            <a:r>
              <a:rPr lang="ja-JP" altLang="en-US" sz="2400" smtClean="0">
                <a:latin typeface="MS PGothic" pitchFamily="34" charset="-128"/>
                <a:ea typeface="MS PGothic" pitchFamily="34" charset="-128"/>
              </a:rPr>
              <a:t>おなじくもいの　</a:t>
            </a:r>
            <a:endParaRPr lang="en-US" altLang="ja-JP" sz="2400" dirty="0" smtClean="0">
              <a:latin typeface="MS PGothic" pitchFamily="34" charset="-128"/>
              <a:ea typeface="MS PGothic" pitchFamily="34" charset="-128"/>
            </a:endParaRPr>
          </a:p>
          <a:p>
            <a:r>
              <a:rPr lang="ja-JP" altLang="en-US" sz="2400" smtClean="0">
                <a:latin typeface="MS PGothic" pitchFamily="34" charset="-128"/>
                <a:ea typeface="MS PGothic" pitchFamily="34" charset="-128"/>
              </a:rPr>
              <a:t>つきをこそみれ </a:t>
            </a:r>
          </a:p>
        </p:txBody>
      </p:sp>
    </p:spTree>
  </p:cSld>
  <p:clrMapOvr>
    <a:masterClrMapping/>
  </p:clrMapOvr>
  <p:transition advTm="7569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Context for shared print (US)</a:t>
            </a:r>
            <a:endParaRPr lang="en-US" sz="3600" dirty="0"/>
          </a:p>
        </p:txBody>
      </p:sp>
      <p:sp>
        <p:nvSpPr>
          <p:cNvPr id="5" name="Content Placeholder 4"/>
          <p:cNvSpPr>
            <a:spLocks noGrp="1"/>
          </p:cNvSpPr>
          <p:nvPr>
            <p:ph idx="1"/>
          </p:nvPr>
        </p:nvSpPr>
        <p:spPr>
          <a:xfrm>
            <a:off x="533400" y="1295400"/>
            <a:ext cx="8229600" cy="4525963"/>
          </a:xfrm>
        </p:spPr>
        <p:txBody>
          <a:bodyPr>
            <a:normAutofit/>
          </a:bodyPr>
          <a:lstStyle/>
          <a:p>
            <a:r>
              <a:rPr lang="en-US" dirty="0" smtClean="0"/>
              <a:t>Robust </a:t>
            </a:r>
            <a:r>
              <a:rPr lang="en-US" dirty="0" smtClean="0">
                <a:solidFill>
                  <a:schemeClr val="accent6"/>
                </a:solidFill>
              </a:rPr>
              <a:t>resource-sharing</a:t>
            </a:r>
            <a:r>
              <a:rPr lang="en-US" dirty="0" smtClean="0"/>
              <a:t> (ILL) arrangements</a:t>
            </a:r>
          </a:p>
          <a:p>
            <a:pPr>
              <a:buNone/>
            </a:pPr>
            <a:r>
              <a:rPr lang="en-US" i="1" dirty="0" smtClean="0"/>
              <a:t>		</a:t>
            </a:r>
            <a:r>
              <a:rPr lang="en-US" sz="2600" i="1" dirty="0" smtClean="0"/>
              <a:t>Builds confidence, service-level expectations</a:t>
            </a:r>
          </a:p>
          <a:p>
            <a:r>
              <a:rPr lang="en-US" dirty="0" smtClean="0"/>
              <a:t>Shared </a:t>
            </a:r>
            <a:r>
              <a:rPr lang="en-US" dirty="0" smtClean="0">
                <a:solidFill>
                  <a:schemeClr val="accent6"/>
                </a:solidFill>
              </a:rPr>
              <a:t>bibliographic infrastructure</a:t>
            </a:r>
          </a:p>
          <a:p>
            <a:pPr>
              <a:buNone/>
            </a:pPr>
            <a:r>
              <a:rPr lang="en-US" dirty="0" smtClean="0"/>
              <a:t>		</a:t>
            </a:r>
            <a:r>
              <a:rPr lang="en-US" sz="2600" i="1" dirty="0" smtClean="0"/>
              <a:t>Supports cooperative intelligence, analytics</a:t>
            </a:r>
          </a:p>
          <a:p>
            <a:r>
              <a:rPr lang="en-US" dirty="0" smtClean="0"/>
              <a:t>Format migration from print to </a:t>
            </a:r>
            <a:r>
              <a:rPr lang="en-US" dirty="0" smtClean="0">
                <a:solidFill>
                  <a:schemeClr val="accent6"/>
                </a:solidFill>
              </a:rPr>
              <a:t>digital</a:t>
            </a:r>
          </a:p>
          <a:p>
            <a:pPr>
              <a:buNone/>
            </a:pPr>
            <a:r>
              <a:rPr lang="en-US" dirty="0" smtClean="0"/>
              <a:t>		</a:t>
            </a:r>
            <a:r>
              <a:rPr lang="en-US" sz="2600" i="1" dirty="0" smtClean="0"/>
              <a:t>Limits disruption of changing print operations </a:t>
            </a:r>
            <a:endParaRPr lang="en-US" sz="2600" dirty="0" smtClean="0"/>
          </a:p>
          <a:p>
            <a:r>
              <a:rPr lang="en-US" dirty="0" smtClean="0"/>
              <a:t>Institutional </a:t>
            </a:r>
            <a:r>
              <a:rPr lang="en-US" dirty="0" smtClean="0">
                <a:solidFill>
                  <a:schemeClr val="accent6"/>
                </a:solidFill>
              </a:rPr>
              <a:t>incentives to ‘reconfigure’ </a:t>
            </a:r>
            <a:r>
              <a:rPr lang="en-US" dirty="0" smtClean="0"/>
              <a:t>library</a:t>
            </a:r>
          </a:p>
          <a:p>
            <a:pPr>
              <a:buNone/>
            </a:pPr>
            <a:r>
              <a:rPr lang="en-US" dirty="0" smtClean="0"/>
              <a:t>	</a:t>
            </a:r>
            <a:r>
              <a:rPr lang="en-US" i="1" dirty="0" smtClean="0"/>
              <a:t>	</a:t>
            </a:r>
            <a:r>
              <a:rPr lang="en-US" sz="2600" i="1" dirty="0" smtClean="0"/>
              <a:t>License to innovate</a:t>
            </a:r>
          </a:p>
          <a:p>
            <a:endParaRPr lang="en-US" dirty="0" smtClean="0"/>
          </a:p>
        </p:txBody>
      </p:sp>
      <p:sp>
        <p:nvSpPr>
          <p:cNvPr id="3" name="Slide Number Placeholder 2"/>
          <p:cNvSpPr>
            <a:spLocks noGrp="1"/>
          </p:cNvSpPr>
          <p:nvPr>
            <p:ph type="sldNum" sz="quarter" idx="12"/>
          </p:nvPr>
        </p:nvSpPr>
        <p:spPr/>
        <p:txBody>
          <a:bodyPr/>
          <a:lstStyle/>
          <a:p>
            <a:fld id="{6B3AA010-7757-41E0-A212-D41514C97AA5}" type="slidenum">
              <a:rPr lang="en-US" smtClean="0"/>
              <a:pPr/>
              <a:t>10</a:t>
            </a:fld>
            <a:endParaRPr lang="en-US"/>
          </a:p>
        </p:txBody>
      </p:sp>
      <p:sp>
        <p:nvSpPr>
          <p:cNvPr id="7" name="Rounded Rectangle 6"/>
          <p:cNvSpPr/>
          <p:nvPr/>
        </p:nvSpPr>
        <p:spPr>
          <a:xfrm>
            <a:off x="1066800" y="5410200"/>
            <a:ext cx="7239000" cy="8382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Open Sans" charset="0"/>
                <a:ea typeface="Open Sans" charset="0"/>
                <a:cs typeface="Open Sans" charset="0"/>
              </a:rPr>
              <a:t>Duty to preserve scholarly record </a:t>
            </a:r>
          </a:p>
          <a:p>
            <a:pPr algn="ctr"/>
            <a:r>
              <a:rPr lang="en-US" sz="2400" dirty="0" smtClean="0">
                <a:latin typeface="Open Sans" charset="0"/>
                <a:ea typeface="Open Sans" charset="0"/>
                <a:cs typeface="Open Sans" charset="0"/>
              </a:rPr>
              <a:t>Desire to transform library operating models</a:t>
            </a:r>
            <a:endParaRPr lang="en-US" sz="2400" dirty="0">
              <a:latin typeface="Open Sans" charset="0"/>
              <a:ea typeface="Open Sans" charset="0"/>
              <a:cs typeface="Open Sans" charset="0"/>
            </a:endParaRPr>
          </a:p>
        </p:txBody>
      </p:sp>
    </p:spTree>
  </p:cSld>
  <p:clrMapOvr>
    <a:masterClrMapping/>
  </p:clrMapOvr>
  <p:transition advTm="13300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Resources &amp; Shared Print </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Since 1958, federal funding (“Title VI”) allocated to support development of </a:t>
            </a:r>
            <a:r>
              <a:rPr lang="en-US" dirty="0" smtClean="0">
                <a:solidFill>
                  <a:schemeClr val="accent6"/>
                </a:solidFill>
              </a:rPr>
              <a:t>non-English language programs</a:t>
            </a:r>
            <a:r>
              <a:rPr lang="en-US" dirty="0" smtClean="0"/>
              <a:t> and university </a:t>
            </a:r>
            <a:r>
              <a:rPr lang="en-US" dirty="0" smtClean="0">
                <a:solidFill>
                  <a:schemeClr val="accent6"/>
                </a:solidFill>
              </a:rPr>
              <a:t>research collections </a:t>
            </a:r>
          </a:p>
          <a:p>
            <a:r>
              <a:rPr lang="en-US" dirty="0" smtClean="0"/>
              <a:t>National network of Resource Centers </a:t>
            </a:r>
            <a:r>
              <a:rPr lang="en-US" dirty="0" smtClean="0">
                <a:solidFill>
                  <a:schemeClr val="accent6"/>
                </a:solidFill>
              </a:rPr>
              <a:t>(NRC) </a:t>
            </a:r>
            <a:r>
              <a:rPr lang="en-US" dirty="0" smtClean="0"/>
              <a:t>provides </a:t>
            </a:r>
            <a:r>
              <a:rPr lang="en-US" dirty="0" smtClean="0">
                <a:solidFill>
                  <a:schemeClr val="accent6"/>
                </a:solidFill>
              </a:rPr>
              <a:t>shared infrastructure </a:t>
            </a:r>
            <a:r>
              <a:rPr lang="en-US" dirty="0" smtClean="0"/>
              <a:t>for research, teaching and library acquisitions</a:t>
            </a:r>
          </a:p>
          <a:p>
            <a:r>
              <a:rPr lang="en-US" dirty="0" smtClean="0"/>
              <a:t>24 NRC support </a:t>
            </a:r>
            <a:r>
              <a:rPr lang="en-US" dirty="0" smtClean="0">
                <a:solidFill>
                  <a:schemeClr val="accent6"/>
                </a:solidFill>
              </a:rPr>
              <a:t>East Asian studies </a:t>
            </a:r>
            <a:r>
              <a:rPr lang="en-US" dirty="0" smtClean="0"/>
              <a:t>(2013)</a:t>
            </a:r>
          </a:p>
          <a:p>
            <a:r>
              <a:rPr lang="en-US" dirty="0" smtClean="0"/>
              <a:t>Government austerity measures mean </a:t>
            </a:r>
            <a:r>
              <a:rPr lang="en-US" dirty="0" smtClean="0">
                <a:solidFill>
                  <a:schemeClr val="accent6"/>
                </a:solidFill>
              </a:rPr>
              <a:t>future funding is uncertain</a:t>
            </a:r>
          </a:p>
          <a:p>
            <a:r>
              <a:rPr lang="en-US" dirty="0" smtClean="0">
                <a:solidFill>
                  <a:schemeClr val="tx1">
                    <a:lumMod val="65000"/>
                    <a:lumOff val="35000"/>
                  </a:schemeClr>
                </a:solidFill>
              </a:rPr>
              <a:t>New strategies needed to ensure </a:t>
            </a:r>
            <a:r>
              <a:rPr lang="en-US" dirty="0" smtClean="0">
                <a:solidFill>
                  <a:schemeClr val="accent6"/>
                </a:solidFill>
              </a:rPr>
              <a:t>preservation and continued growth </a:t>
            </a:r>
            <a:r>
              <a:rPr lang="en-US" dirty="0" smtClean="0">
                <a:solidFill>
                  <a:schemeClr val="tx1">
                    <a:lumMod val="65000"/>
                    <a:lumOff val="35000"/>
                  </a:schemeClr>
                </a:solidFill>
              </a:rPr>
              <a:t>of library resources</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11</a:t>
            </a:fld>
            <a:endParaRPr lang="en-US"/>
          </a:p>
        </p:txBody>
      </p:sp>
    </p:spTree>
  </p:cSld>
  <p:clrMapOvr>
    <a:masterClrMapping/>
  </p:clrMapOvr>
  <p:transition advTm="8843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686800" cy="1143000"/>
          </a:xfrm>
        </p:spPr>
        <p:txBody>
          <a:bodyPr>
            <a:noAutofit/>
          </a:bodyPr>
          <a:lstStyle/>
          <a:p>
            <a:r>
              <a:rPr lang="en-US" sz="2800" dirty="0" smtClean="0"/>
              <a:t>The Global Dimensions of Scholarship &amp;  Research Libraries: A Forum on the Future (2012)</a:t>
            </a:r>
            <a:endParaRPr lang="en-US" sz="2800"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12</a:t>
            </a:fld>
            <a:endParaRPr lang="en-US"/>
          </a:p>
        </p:txBody>
      </p:sp>
      <p:sp>
        <p:nvSpPr>
          <p:cNvPr id="7" name="Content Placeholder 6"/>
          <p:cNvSpPr>
            <a:spLocks noGrp="1"/>
          </p:cNvSpPr>
          <p:nvPr>
            <p:ph idx="1"/>
          </p:nvPr>
        </p:nvSpPr>
        <p:spPr>
          <a:xfrm>
            <a:off x="457200" y="1600200"/>
            <a:ext cx="8229600" cy="4228850"/>
          </a:xfrm>
          <a:prstGeom prst="rect">
            <a:avLst/>
          </a:prstGeom>
        </p:spPr>
        <p:txBody>
          <a:bodyPr>
            <a:spAutoFit/>
          </a:bodyPr>
          <a:lstStyle/>
          <a:p>
            <a:pPr>
              <a:spcBef>
                <a:spcPts val="0"/>
              </a:spcBef>
              <a:buNone/>
            </a:pPr>
            <a:r>
              <a:rPr lang="en-US" dirty="0" smtClean="0"/>
              <a:t>To ensure continued relevance, university</a:t>
            </a:r>
          </a:p>
          <a:p>
            <a:pPr>
              <a:spcBef>
                <a:spcPts val="0"/>
              </a:spcBef>
              <a:buNone/>
            </a:pPr>
            <a:r>
              <a:rPr lang="en-US" dirty="0" smtClean="0"/>
              <a:t>libraries  supporting global education must:</a:t>
            </a:r>
          </a:p>
          <a:p>
            <a:r>
              <a:rPr lang="en-US" dirty="0" smtClean="0"/>
              <a:t>energetically </a:t>
            </a:r>
            <a:r>
              <a:rPr lang="en-US" dirty="0" smtClean="0">
                <a:solidFill>
                  <a:schemeClr val="accent6"/>
                </a:solidFill>
              </a:rPr>
              <a:t>shift toward digital </a:t>
            </a:r>
            <a:r>
              <a:rPr lang="en-US" dirty="0" smtClean="0"/>
              <a:t>sources as they continue their support for international scholarship. </a:t>
            </a:r>
          </a:p>
          <a:p>
            <a:r>
              <a:rPr lang="en-US" dirty="0" smtClean="0">
                <a:solidFill>
                  <a:schemeClr val="accent6"/>
                </a:solidFill>
              </a:rPr>
              <a:t>internationalize </a:t>
            </a:r>
            <a:r>
              <a:rPr lang="en-US" dirty="0" smtClean="0"/>
              <a:t>all of their programs and services</a:t>
            </a:r>
          </a:p>
          <a:p>
            <a:r>
              <a:rPr lang="en-US" dirty="0" smtClean="0"/>
              <a:t>must build </a:t>
            </a:r>
            <a:r>
              <a:rPr lang="en-US" dirty="0" smtClean="0">
                <a:solidFill>
                  <a:schemeClr val="accent6"/>
                </a:solidFill>
              </a:rPr>
              <a:t>active collaborations, </a:t>
            </a:r>
            <a:r>
              <a:rPr lang="en-US" dirty="0" smtClean="0">
                <a:solidFill>
                  <a:schemeClr val="tx1">
                    <a:lumMod val="50000"/>
                    <a:lumOff val="50000"/>
                  </a:schemeClr>
                </a:solidFill>
              </a:rPr>
              <a:t>on an </a:t>
            </a:r>
            <a:r>
              <a:rPr lang="en-US" dirty="0" smtClean="0">
                <a:solidFill>
                  <a:schemeClr val="accent6"/>
                </a:solidFill>
              </a:rPr>
              <a:t>international as well as national </a:t>
            </a:r>
            <a:r>
              <a:rPr lang="en-US" dirty="0" smtClean="0"/>
              <a:t>level</a:t>
            </a:r>
            <a:endParaRPr lang="en-US" dirty="0"/>
          </a:p>
        </p:txBody>
      </p:sp>
      <p:sp>
        <p:nvSpPr>
          <p:cNvPr id="6" name="Rectangle 5"/>
          <p:cNvSpPr/>
          <p:nvPr/>
        </p:nvSpPr>
        <p:spPr>
          <a:xfrm>
            <a:off x="3124200" y="6096000"/>
            <a:ext cx="4343400" cy="461665"/>
          </a:xfrm>
          <a:prstGeom prst="rect">
            <a:avLst/>
          </a:prstGeom>
        </p:spPr>
        <p:txBody>
          <a:bodyPr wrap="square">
            <a:spAutoFit/>
          </a:bodyPr>
          <a:lstStyle/>
          <a:p>
            <a:pPr>
              <a:defRPr/>
            </a:pPr>
            <a:r>
              <a:rPr lang="en-US" sz="1200" dirty="0" smtClean="0">
                <a:latin typeface="Open Sans" charset="0"/>
                <a:ea typeface="Open Sans" charset="0"/>
                <a:cs typeface="Open Sans" charset="0"/>
                <a:hlinkClick r:id="rId3"/>
              </a:rPr>
              <a:t>http://www.crl.edu/sites/default/files/attachments/events/Global_Forum_Recommendations.pdf</a:t>
            </a:r>
            <a:endParaRPr lang="en-US" sz="1200" dirty="0" smtClean="0">
              <a:latin typeface="Open Sans" charset="0"/>
              <a:ea typeface="Open Sans" charset="0"/>
              <a:cs typeface="Open Sans" charset="0"/>
            </a:endParaRPr>
          </a:p>
        </p:txBody>
      </p:sp>
    </p:spTree>
  </p:cSld>
  <p:clrMapOvr>
    <a:masterClrMapping/>
  </p:clrMapOvr>
  <p:transition advTm="3797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13</a:t>
            </a:fld>
            <a:endParaRPr lang="en-US"/>
          </a:p>
        </p:txBody>
      </p:sp>
      <p:pic>
        <p:nvPicPr>
          <p:cNvPr id="13314" name="Picture 2"/>
          <p:cNvPicPr>
            <a:picLocks noChangeAspect="1" noChangeArrowheads="1"/>
          </p:cNvPicPr>
          <p:nvPr/>
        </p:nvPicPr>
        <p:blipFill>
          <a:blip r:embed="rId4" cstate="print"/>
          <a:srcRect/>
          <a:stretch>
            <a:fillRect/>
          </a:stretch>
        </p:blipFill>
        <p:spPr bwMode="auto">
          <a:xfrm>
            <a:off x="68263" y="0"/>
            <a:ext cx="9007475" cy="6302375"/>
          </a:xfrm>
          <a:prstGeom prst="rect">
            <a:avLst/>
          </a:prstGeom>
          <a:noFill/>
          <a:ln w="9525">
            <a:noFill/>
            <a:miter lim="800000"/>
            <a:headEnd/>
            <a:tailEnd/>
          </a:ln>
          <a:effectLst/>
        </p:spPr>
      </p:pic>
      <p:cxnSp>
        <p:nvCxnSpPr>
          <p:cNvPr id="4" name="Straight Arrow Connector 3"/>
          <p:cNvCxnSpPr/>
          <p:nvPr/>
        </p:nvCxnSpPr>
        <p:spPr>
          <a:xfrm flipH="1" flipV="1">
            <a:off x="2057400" y="2667000"/>
            <a:ext cx="609600" cy="4763"/>
          </a:xfrm>
          <a:prstGeom prst="straightConnector1">
            <a:avLst/>
          </a:prstGeom>
          <a:ln>
            <a:solidFill>
              <a:schemeClr val="accent2">
                <a:lumMod val="75000"/>
              </a:schemeClr>
            </a:solidFill>
            <a:tailEnd type="arrow"/>
          </a:ln>
        </p:spPr>
        <p:style>
          <a:lnRef idx="3">
            <a:schemeClr val="accent1"/>
          </a:lnRef>
          <a:fillRef idx="0">
            <a:schemeClr val="accent1"/>
          </a:fillRef>
          <a:effectRef idx="2">
            <a:schemeClr val="accent1"/>
          </a:effectRef>
          <a:fontRef idx="minor">
            <a:schemeClr val="tx1"/>
          </a:fontRef>
        </p:style>
      </p:cxnSp>
      <p:pic>
        <p:nvPicPr>
          <p:cNvPr id="5" name="Picture 4" descr="Waseda University Logo.svg"/>
          <p:cNvPicPr/>
          <p:nvPr/>
        </p:nvPicPr>
        <p:blipFill>
          <a:blip r:embed="rId5" cstate="print"/>
          <a:srcRect/>
          <a:stretch>
            <a:fillRect/>
          </a:stretch>
        </p:blipFill>
        <p:spPr bwMode="auto">
          <a:xfrm>
            <a:off x="2743200" y="2209800"/>
            <a:ext cx="914400" cy="914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rot="16200000">
            <a:off x="-685656" y="3277181"/>
            <a:ext cx="2105513" cy="307777"/>
          </a:xfrm>
          <a:prstGeom prst="rect">
            <a:avLst/>
          </a:prstGeom>
          <a:noFill/>
        </p:spPr>
        <p:txBody>
          <a:bodyPr wrap="none" rtlCol="0">
            <a:spAutoFit/>
          </a:bodyPr>
          <a:lstStyle/>
          <a:p>
            <a:r>
              <a:rPr lang="en-US" sz="1400" b="1" dirty="0" smtClean="0">
                <a:latin typeface="Open Sans" charset="0"/>
                <a:ea typeface="Open Sans" charset="0"/>
                <a:cs typeface="Open Sans" charset="0"/>
              </a:rPr>
              <a:t>Coverage in WorldCat</a:t>
            </a:r>
            <a:endParaRPr lang="en-US" sz="1400" b="1" dirty="0">
              <a:latin typeface="Open Sans" charset="0"/>
              <a:ea typeface="Open Sans" charset="0"/>
              <a:cs typeface="Open Sans" charset="0"/>
            </a:endParaRPr>
          </a:p>
        </p:txBody>
      </p:sp>
      <p:sp>
        <p:nvSpPr>
          <p:cNvPr id="7" name="TextBox 6"/>
          <p:cNvSpPr txBox="1"/>
          <p:nvPr/>
        </p:nvSpPr>
        <p:spPr>
          <a:xfrm>
            <a:off x="3352800" y="6324600"/>
            <a:ext cx="2902589" cy="307777"/>
          </a:xfrm>
          <a:prstGeom prst="rect">
            <a:avLst/>
          </a:prstGeom>
          <a:noFill/>
        </p:spPr>
        <p:txBody>
          <a:bodyPr wrap="none" rtlCol="0">
            <a:spAutoFit/>
          </a:bodyPr>
          <a:lstStyle/>
          <a:p>
            <a:r>
              <a:rPr lang="en-US" sz="1400" b="1" dirty="0" smtClean="0">
                <a:latin typeface="Open Sans" charset="0"/>
                <a:ea typeface="Open Sans" charset="0"/>
                <a:cs typeface="Open Sans" charset="0"/>
              </a:rPr>
              <a:t>Holding Library (OCLC Symbol)</a:t>
            </a:r>
            <a:endParaRPr lang="en-US" sz="1400" b="1" dirty="0">
              <a:latin typeface="Open Sans" charset="0"/>
              <a:ea typeface="Open Sans" charset="0"/>
              <a:cs typeface="Open Sans" charset="0"/>
            </a:endParaRPr>
          </a:p>
        </p:txBody>
      </p:sp>
    </p:spTree>
    <p:custDataLst>
      <p:tags r:id="rId1"/>
    </p:custDataLst>
  </p:cSld>
  <p:clrMapOvr>
    <a:masterClrMapping/>
  </p:clrMapOvr>
  <p:transition advTm="9959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14</a:t>
            </a:fld>
            <a:endParaRPr lang="en-US"/>
          </a:p>
        </p:txBody>
      </p:sp>
      <p:sp>
        <p:nvSpPr>
          <p:cNvPr id="5" name="Rectangle 4"/>
          <p:cNvSpPr/>
          <p:nvPr/>
        </p:nvSpPr>
        <p:spPr>
          <a:xfrm>
            <a:off x="2971800" y="6096000"/>
            <a:ext cx="4279248" cy="369332"/>
          </a:xfrm>
          <a:prstGeom prst="rect">
            <a:avLst/>
          </a:prstGeom>
        </p:spPr>
        <p:txBody>
          <a:bodyPr wrap="none">
            <a:spAutoFit/>
          </a:bodyPr>
          <a:lstStyle/>
          <a:p>
            <a:r>
              <a:rPr lang="en-US" b="1" dirty="0" smtClean="0"/>
              <a:t>Attribution-</a:t>
            </a:r>
            <a:r>
              <a:rPr lang="en-US" b="1" dirty="0" err="1" smtClean="0"/>
              <a:t>NonCommercial</a:t>
            </a:r>
            <a:r>
              <a:rPr lang="en-US" b="1" dirty="0" smtClean="0"/>
              <a:t>-</a:t>
            </a:r>
            <a:r>
              <a:rPr lang="en-US" b="1" dirty="0" err="1" smtClean="0"/>
              <a:t>ShareAlike</a:t>
            </a:r>
            <a:r>
              <a:rPr lang="en-US" b="1" dirty="0" smtClean="0"/>
              <a:t> 2.0</a:t>
            </a:r>
            <a:endParaRPr lang="en-US" b="1" dirty="0"/>
          </a:p>
        </p:txBody>
      </p:sp>
      <p:pic>
        <p:nvPicPr>
          <p:cNvPr id="2054" name="Picture 6" descr="http://farm4.staticflickr.com/3329/3177254404_e3a9ec8213_z.jpg"/>
          <p:cNvPicPr>
            <a:picLocks noChangeAspect="1" noChangeArrowheads="1"/>
          </p:cNvPicPr>
          <p:nvPr/>
        </p:nvPicPr>
        <p:blipFill>
          <a:blip r:embed="rId3" cstate="print"/>
          <a:srcRect/>
          <a:stretch>
            <a:fillRect/>
          </a:stretch>
        </p:blipFill>
        <p:spPr bwMode="auto">
          <a:xfrm>
            <a:off x="0" y="0"/>
            <a:ext cx="9279324" cy="6858000"/>
          </a:xfrm>
          <a:prstGeom prst="rect">
            <a:avLst/>
          </a:prstGeom>
          <a:noFill/>
        </p:spPr>
      </p:pic>
      <p:sp>
        <p:nvSpPr>
          <p:cNvPr id="6" name="TextBox 5"/>
          <p:cNvSpPr txBox="1"/>
          <p:nvPr/>
        </p:nvSpPr>
        <p:spPr>
          <a:xfrm>
            <a:off x="381000" y="1143000"/>
            <a:ext cx="3135987" cy="830997"/>
          </a:xfrm>
          <a:prstGeom prst="rect">
            <a:avLst/>
          </a:prstGeom>
          <a:solidFill>
            <a:srgbClr val="FFC000">
              <a:alpha val="37000"/>
            </a:srgbClr>
          </a:solidFill>
        </p:spPr>
        <p:txBody>
          <a:bodyPr wrap="none" rtlCol="0">
            <a:spAutoFit/>
          </a:bodyPr>
          <a:lstStyle/>
          <a:p>
            <a:r>
              <a:rPr lang="en-US" sz="4800" dirty="0" smtClean="0">
                <a:solidFill>
                  <a:schemeClr val="bg1"/>
                </a:solidFill>
                <a:latin typeface="+mj-lt"/>
                <a:ea typeface="Open Sans" charset="0"/>
                <a:cs typeface="Open Sans" charset="0"/>
              </a:rPr>
              <a:t>Orientation</a:t>
            </a:r>
            <a:endParaRPr lang="en-US" sz="4800" dirty="0">
              <a:solidFill>
                <a:schemeClr val="bg1"/>
              </a:solidFill>
              <a:latin typeface="+mj-lt"/>
              <a:ea typeface="Open Sans" charset="0"/>
              <a:cs typeface="Open Sans" charset="0"/>
            </a:endParaRPr>
          </a:p>
        </p:txBody>
      </p:sp>
      <p:sp>
        <p:nvSpPr>
          <p:cNvPr id="7" name="TextBox 6"/>
          <p:cNvSpPr txBox="1"/>
          <p:nvPr/>
        </p:nvSpPr>
        <p:spPr>
          <a:xfrm>
            <a:off x="5266337" y="1295400"/>
            <a:ext cx="3725263" cy="830997"/>
          </a:xfrm>
          <a:prstGeom prst="rect">
            <a:avLst/>
          </a:prstGeom>
          <a:noFill/>
        </p:spPr>
        <p:txBody>
          <a:bodyPr wrap="square" rtlCol="0">
            <a:spAutoFit/>
          </a:bodyPr>
          <a:lstStyle/>
          <a:p>
            <a:r>
              <a:rPr lang="en-US" sz="2400" b="1" dirty="0" smtClean="0">
                <a:latin typeface="Open Sans" charset="0"/>
                <a:ea typeface="Open Sans" charset="0"/>
                <a:cs typeface="Open Sans" charset="0"/>
              </a:rPr>
              <a:t>What you see depends on where you stand</a:t>
            </a:r>
          </a:p>
        </p:txBody>
      </p:sp>
      <p:sp>
        <p:nvSpPr>
          <p:cNvPr id="8" name="TextBox 7"/>
          <p:cNvSpPr txBox="1"/>
          <p:nvPr/>
        </p:nvSpPr>
        <p:spPr>
          <a:xfrm>
            <a:off x="1219200" y="6031468"/>
            <a:ext cx="5105400" cy="338554"/>
          </a:xfrm>
          <a:prstGeom prst="rect">
            <a:avLst/>
          </a:prstGeom>
          <a:noFill/>
        </p:spPr>
        <p:txBody>
          <a:bodyPr wrap="square" rtlCol="0">
            <a:spAutoFit/>
          </a:bodyPr>
          <a:lstStyle/>
          <a:p>
            <a:r>
              <a:rPr lang="en-US" sz="1600" dirty="0" err="1" smtClean="0">
                <a:solidFill>
                  <a:schemeClr val="tx1">
                    <a:lumMod val="85000"/>
                    <a:lumOff val="15000"/>
                  </a:schemeClr>
                </a:solidFill>
                <a:latin typeface="Open Sans "/>
              </a:rPr>
              <a:t>Ortelius</a:t>
            </a:r>
            <a:r>
              <a:rPr lang="en-US" sz="1600" dirty="0" smtClean="0">
                <a:solidFill>
                  <a:schemeClr val="tx1">
                    <a:lumMod val="85000"/>
                    <a:lumOff val="15000"/>
                  </a:schemeClr>
                </a:solidFill>
                <a:latin typeface="Open Sans "/>
              </a:rPr>
              <a:t>. </a:t>
            </a:r>
            <a:r>
              <a:rPr lang="en-US" sz="1600" dirty="0" err="1" smtClean="0">
                <a:solidFill>
                  <a:schemeClr val="tx1">
                    <a:lumMod val="85000"/>
                    <a:lumOff val="15000"/>
                  </a:schemeClr>
                </a:solidFill>
                <a:latin typeface="Open Sans "/>
              </a:rPr>
              <a:t>Japoniae</a:t>
            </a:r>
            <a:r>
              <a:rPr lang="en-US" sz="1600" dirty="0" smtClean="0">
                <a:solidFill>
                  <a:schemeClr val="tx1">
                    <a:lumMod val="85000"/>
                    <a:lumOff val="15000"/>
                  </a:schemeClr>
                </a:solidFill>
                <a:latin typeface="Open Sans "/>
              </a:rPr>
              <a:t> </a:t>
            </a:r>
            <a:r>
              <a:rPr lang="en-US" sz="1600" dirty="0" err="1" smtClean="0">
                <a:solidFill>
                  <a:schemeClr val="tx1">
                    <a:lumMod val="85000"/>
                    <a:lumOff val="15000"/>
                  </a:schemeClr>
                </a:solidFill>
                <a:latin typeface="Open Sans "/>
              </a:rPr>
              <a:t>Insulae</a:t>
            </a:r>
            <a:r>
              <a:rPr lang="en-US" sz="1600" dirty="0" smtClean="0">
                <a:solidFill>
                  <a:schemeClr val="tx1">
                    <a:lumMod val="85000"/>
                    <a:lumOff val="15000"/>
                  </a:schemeClr>
                </a:solidFill>
                <a:latin typeface="Open Sans "/>
              </a:rPr>
              <a:t> </a:t>
            </a:r>
            <a:r>
              <a:rPr lang="en-US" sz="1600" dirty="0" err="1" smtClean="0">
                <a:solidFill>
                  <a:schemeClr val="tx1">
                    <a:lumMod val="85000"/>
                    <a:lumOff val="15000"/>
                  </a:schemeClr>
                </a:solidFill>
                <a:latin typeface="Open Sans "/>
              </a:rPr>
              <a:t>Descriptio</a:t>
            </a:r>
            <a:r>
              <a:rPr lang="en-US" sz="1600" dirty="0" smtClean="0">
                <a:solidFill>
                  <a:schemeClr val="tx1">
                    <a:lumMod val="85000"/>
                    <a:lumOff val="15000"/>
                  </a:schemeClr>
                </a:solidFill>
                <a:latin typeface="Open Sans "/>
              </a:rPr>
              <a:t> (1598)</a:t>
            </a:r>
            <a:endParaRPr lang="en-US" sz="1600" dirty="0">
              <a:solidFill>
                <a:schemeClr val="tx1">
                  <a:lumMod val="85000"/>
                  <a:lumOff val="15000"/>
                </a:schemeClr>
              </a:solidFill>
              <a:latin typeface="Open Sans "/>
            </a:endParaRPr>
          </a:p>
        </p:txBody>
      </p:sp>
    </p:spTree>
  </p:cSld>
  <p:clrMapOvr>
    <a:masterClrMapping/>
  </p:clrMapOvr>
  <p:transition advTm="12308">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a:p>
        </p:txBody>
      </p:sp>
      <p:pic>
        <p:nvPicPr>
          <p:cNvPr id="47106" name="Picture 2"/>
          <p:cNvPicPr>
            <a:picLocks noChangeAspect="1" noChangeArrowheads="1"/>
          </p:cNvPicPr>
          <p:nvPr/>
        </p:nvPicPr>
        <p:blipFill>
          <a:blip r:embed="rId3" cstate="print"/>
          <a:srcRect t="2228"/>
          <a:stretch>
            <a:fillRect/>
          </a:stretch>
        </p:blipFill>
        <p:spPr bwMode="auto">
          <a:xfrm>
            <a:off x="95250" y="161925"/>
            <a:ext cx="3257550" cy="3343275"/>
          </a:xfrm>
          <a:prstGeom prst="rect">
            <a:avLst/>
          </a:prstGeom>
          <a:noFill/>
          <a:ln w="9525">
            <a:noFill/>
            <a:miter lim="800000"/>
            <a:headEnd/>
            <a:tailEnd/>
          </a:ln>
        </p:spPr>
      </p:pic>
      <p:pic>
        <p:nvPicPr>
          <p:cNvPr id="47108" name="Picture 4" descr="C:\Users\malpasc\AppData\Local\Temp\SNAGHTML1be6a9d.PNG"/>
          <p:cNvPicPr>
            <a:picLocks noChangeAspect="1" noChangeArrowheads="1"/>
          </p:cNvPicPr>
          <p:nvPr/>
        </p:nvPicPr>
        <p:blipFill>
          <a:blip r:embed="rId4" cstate="print"/>
          <a:srcRect b="2861"/>
          <a:stretch>
            <a:fillRect/>
          </a:stretch>
        </p:blipFill>
        <p:spPr bwMode="auto">
          <a:xfrm>
            <a:off x="3810000" y="1908485"/>
            <a:ext cx="4267200" cy="2587315"/>
          </a:xfrm>
          <a:prstGeom prst="rect">
            <a:avLst/>
          </a:prstGeom>
          <a:noFill/>
        </p:spPr>
      </p:pic>
      <p:sp>
        <p:nvSpPr>
          <p:cNvPr id="8" name="TextBox 7"/>
          <p:cNvSpPr txBox="1"/>
          <p:nvPr/>
        </p:nvSpPr>
        <p:spPr>
          <a:xfrm>
            <a:off x="7924800" y="3483114"/>
            <a:ext cx="1233030" cy="707886"/>
          </a:xfrm>
          <a:prstGeom prst="rect">
            <a:avLst/>
          </a:prstGeom>
          <a:noFill/>
        </p:spPr>
        <p:txBody>
          <a:bodyPr wrap="none" rtlCol="0">
            <a:spAutoFit/>
          </a:bodyPr>
          <a:lstStyle/>
          <a:p>
            <a:r>
              <a:rPr lang="en-US" sz="4000" dirty="0" smtClean="0">
                <a:solidFill>
                  <a:srgbClr val="FF0000"/>
                </a:solidFill>
                <a:latin typeface="Open Sans" charset="0"/>
                <a:ea typeface="Open Sans" charset="0"/>
                <a:cs typeface="Open Sans" charset="0"/>
              </a:rPr>
              <a:t>=</a:t>
            </a:r>
            <a:r>
              <a:rPr lang="en-US" sz="4000" b="1" dirty="0" smtClean="0">
                <a:solidFill>
                  <a:srgbClr val="FF0000"/>
                </a:solidFill>
                <a:latin typeface="Open Sans" charset="0"/>
                <a:ea typeface="Open Sans" charset="0"/>
                <a:cs typeface="Open Sans" charset="0"/>
              </a:rPr>
              <a:t>3%</a:t>
            </a:r>
            <a:endParaRPr lang="en-US" sz="4000" b="1" dirty="0">
              <a:solidFill>
                <a:srgbClr val="FF0000"/>
              </a:solidFill>
              <a:latin typeface="Open Sans" charset="0"/>
              <a:ea typeface="Open Sans" charset="0"/>
              <a:cs typeface="Open Sans" charset="0"/>
            </a:endParaRPr>
          </a:p>
        </p:txBody>
      </p:sp>
      <p:cxnSp>
        <p:nvCxnSpPr>
          <p:cNvPr id="10" name="Straight Arrow Connector 9"/>
          <p:cNvCxnSpPr/>
          <p:nvPr/>
        </p:nvCxnSpPr>
        <p:spPr>
          <a:xfrm>
            <a:off x="2895600" y="2438400"/>
            <a:ext cx="1066800" cy="1219200"/>
          </a:xfrm>
          <a:prstGeom prst="straightConnector1">
            <a:avLst/>
          </a:prstGeom>
          <a:ln w="63500">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838200" y="5112603"/>
            <a:ext cx="4572000" cy="830997"/>
          </a:xfrm>
          <a:prstGeom prst="rect">
            <a:avLst/>
          </a:prstGeom>
          <a:noFill/>
        </p:spPr>
        <p:txBody>
          <a:bodyPr wrap="square" rtlCol="0">
            <a:spAutoFit/>
          </a:bodyPr>
          <a:lstStyle/>
          <a:p>
            <a:pPr algn="r"/>
            <a:r>
              <a:rPr lang="en-US" sz="2400" b="1" dirty="0" smtClean="0">
                <a:solidFill>
                  <a:srgbClr val="FF0000"/>
                </a:solidFill>
                <a:latin typeface="Open Sans" charset="0"/>
                <a:ea typeface="Open Sans" charset="0"/>
                <a:cs typeface="Open Sans" charset="0"/>
              </a:rPr>
              <a:t>&gt;5 million </a:t>
            </a:r>
            <a:r>
              <a:rPr lang="en-US" sz="2400" dirty="0" smtClean="0">
                <a:latin typeface="Open Sans" charset="0"/>
                <a:ea typeface="Open Sans" charset="0"/>
                <a:cs typeface="Open Sans" charset="0"/>
              </a:rPr>
              <a:t>records (titles) contributed by</a:t>
            </a:r>
          </a:p>
        </p:txBody>
      </p:sp>
      <p:pic>
        <p:nvPicPr>
          <p:cNvPr id="47110" name="Picture 6" descr="National Diet Library"/>
          <p:cNvPicPr>
            <a:picLocks noChangeAspect="1" noChangeArrowheads="1"/>
          </p:cNvPicPr>
          <p:nvPr/>
        </p:nvPicPr>
        <p:blipFill>
          <a:blip r:embed="rId5" cstate="print"/>
          <a:srcRect/>
          <a:stretch>
            <a:fillRect/>
          </a:stretch>
        </p:blipFill>
        <p:spPr bwMode="auto">
          <a:xfrm>
            <a:off x="5715000" y="4876800"/>
            <a:ext cx="3048000" cy="1066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173806" y="152400"/>
            <a:ext cx="4817794" cy="1077218"/>
          </a:xfrm>
          <a:prstGeom prst="rect">
            <a:avLst/>
          </a:prstGeom>
          <a:noFill/>
        </p:spPr>
        <p:txBody>
          <a:bodyPr wrap="none" rtlCol="0">
            <a:spAutoFit/>
          </a:bodyPr>
          <a:lstStyle/>
          <a:p>
            <a:pPr algn="r"/>
            <a:r>
              <a:rPr lang="en-US" sz="3200" dirty="0" smtClean="0"/>
              <a:t>Japanese-language content </a:t>
            </a:r>
          </a:p>
          <a:p>
            <a:pPr algn="r"/>
            <a:r>
              <a:rPr lang="en-US" sz="3200" dirty="0" smtClean="0"/>
              <a:t>in WorldCat</a:t>
            </a:r>
            <a:endParaRPr lang="en-US" sz="3200" dirty="0"/>
          </a:p>
        </p:txBody>
      </p:sp>
    </p:spTree>
  </p:cSld>
  <p:clrMapOvr>
    <a:masterClrMapping/>
  </p:clrMapOvr>
  <p:transition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16</a:t>
            </a:fld>
            <a:endParaRPr lang="en-US"/>
          </a:p>
        </p:txBody>
      </p:sp>
      <p:pic>
        <p:nvPicPr>
          <p:cNvPr id="3074" name="Picture 2"/>
          <p:cNvPicPr>
            <a:picLocks noChangeAspect="1" noChangeArrowheads="1"/>
          </p:cNvPicPr>
          <p:nvPr/>
        </p:nvPicPr>
        <p:blipFill>
          <a:blip r:embed="rId4" cstate="print"/>
          <a:srcRect/>
          <a:stretch>
            <a:fillRect/>
          </a:stretch>
        </p:blipFill>
        <p:spPr bwMode="auto">
          <a:xfrm>
            <a:off x="487363" y="228600"/>
            <a:ext cx="8169275" cy="6057900"/>
          </a:xfrm>
          <a:prstGeom prst="rect">
            <a:avLst/>
          </a:prstGeom>
          <a:noFill/>
          <a:ln w="9525">
            <a:noFill/>
            <a:miter lim="800000"/>
            <a:headEnd/>
            <a:tailEnd/>
          </a:ln>
          <a:effectLst/>
        </p:spPr>
      </p:pic>
      <p:sp>
        <p:nvSpPr>
          <p:cNvPr id="4" name="Rounded Rectangle 3"/>
          <p:cNvSpPr/>
          <p:nvPr/>
        </p:nvSpPr>
        <p:spPr>
          <a:xfrm>
            <a:off x="6019800" y="2133600"/>
            <a:ext cx="609600" cy="3657600"/>
          </a:xfrm>
          <a:prstGeom prst="roundRect">
            <a:avLst/>
          </a:pr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6185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17</a:t>
            </a:fld>
            <a:endParaRPr lang="en-US"/>
          </a:p>
        </p:txBody>
      </p:sp>
      <p:pic>
        <p:nvPicPr>
          <p:cNvPr id="11266" name="Picture 2"/>
          <p:cNvPicPr>
            <a:picLocks noChangeAspect="1" noChangeArrowheads="1"/>
          </p:cNvPicPr>
          <p:nvPr/>
        </p:nvPicPr>
        <p:blipFill>
          <a:blip r:embed="rId4" cstate="print"/>
          <a:srcRect/>
          <a:stretch>
            <a:fillRect/>
          </a:stretch>
        </p:blipFill>
        <p:spPr bwMode="auto">
          <a:xfrm>
            <a:off x="441325" y="76200"/>
            <a:ext cx="8397875" cy="6294438"/>
          </a:xfrm>
          <a:prstGeom prst="rect">
            <a:avLst/>
          </a:prstGeom>
          <a:noFill/>
          <a:ln w="9525">
            <a:noFill/>
            <a:miter lim="800000"/>
            <a:headEnd/>
            <a:tailEnd/>
          </a:ln>
          <a:effectLst/>
        </p:spPr>
      </p:pic>
      <p:grpSp>
        <p:nvGrpSpPr>
          <p:cNvPr id="4" name="Group 3"/>
          <p:cNvGrpSpPr/>
          <p:nvPr/>
        </p:nvGrpSpPr>
        <p:grpSpPr>
          <a:xfrm>
            <a:off x="4038600" y="1828800"/>
            <a:ext cx="3048000" cy="1493520"/>
            <a:chOff x="4267200" y="1828800"/>
            <a:chExt cx="3048000" cy="1493520"/>
          </a:xfrm>
        </p:grpSpPr>
        <p:sp>
          <p:nvSpPr>
            <p:cNvPr id="5" name="Rectangle 4"/>
            <p:cNvSpPr/>
            <p:nvPr/>
          </p:nvSpPr>
          <p:spPr>
            <a:xfrm>
              <a:off x="4267200" y="1828800"/>
              <a:ext cx="30480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Open Sans" charset="0"/>
                  <a:ea typeface="Open Sans" charset="0"/>
                  <a:cs typeface="Open Sans" charset="0"/>
                </a:rPr>
                <a:t>Present in vendor supply-chain</a:t>
              </a:r>
              <a:endParaRPr lang="en-US" sz="2000" b="1" dirty="0">
                <a:latin typeface="Open Sans" charset="0"/>
                <a:ea typeface="Open Sans" charset="0"/>
                <a:cs typeface="Open Sans" charset="0"/>
              </a:endParaRPr>
            </a:p>
          </p:txBody>
        </p:sp>
        <p:cxnSp>
          <p:nvCxnSpPr>
            <p:cNvPr id="6" name="Straight Connector 5"/>
            <p:cNvCxnSpPr/>
            <p:nvPr/>
          </p:nvCxnSpPr>
          <p:spPr>
            <a:xfrm>
              <a:off x="4800600" y="2590800"/>
              <a:ext cx="0" cy="731520"/>
            </a:xfrm>
            <a:prstGeom prst="line">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038600" y="2667000"/>
            <a:ext cx="3810000" cy="914400"/>
            <a:chOff x="4267200" y="2667000"/>
            <a:chExt cx="3810000" cy="914400"/>
          </a:xfrm>
        </p:grpSpPr>
        <p:sp>
          <p:nvSpPr>
            <p:cNvPr id="8" name="Rectangle 7"/>
            <p:cNvSpPr/>
            <p:nvPr/>
          </p:nvSpPr>
          <p:spPr>
            <a:xfrm>
              <a:off x="5562600" y="2667000"/>
              <a:ext cx="2514600"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Open Sans" charset="0"/>
                  <a:ea typeface="Open Sans" charset="0"/>
                  <a:cs typeface="Open Sans" charset="0"/>
                </a:rPr>
                <a:t>Visible in digital aggregations</a:t>
              </a:r>
              <a:endParaRPr lang="en-US" sz="2000" b="1" dirty="0">
                <a:latin typeface="Open Sans" charset="0"/>
                <a:ea typeface="Open Sans" charset="0"/>
                <a:cs typeface="Open Sans" charset="0"/>
              </a:endParaRPr>
            </a:p>
          </p:txBody>
        </p:sp>
        <p:cxnSp>
          <p:nvCxnSpPr>
            <p:cNvPr id="9" name="Straight Connector 8"/>
            <p:cNvCxnSpPr>
              <a:stCxn id="8" idx="1"/>
            </p:cNvCxnSpPr>
            <p:nvPr/>
          </p:nvCxnSpPr>
          <p:spPr>
            <a:xfrm flipH="1">
              <a:off x="5181600" y="3048000"/>
              <a:ext cx="381000" cy="533400"/>
            </a:xfrm>
            <a:prstGeom prst="line">
              <a:avLst/>
            </a:prstGeom>
            <a:ln w="3810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1"/>
            </p:cNvCxnSpPr>
            <p:nvPr/>
          </p:nvCxnSpPr>
          <p:spPr>
            <a:xfrm flipH="1">
              <a:off x="4267200" y="3048000"/>
              <a:ext cx="1295400" cy="152400"/>
            </a:xfrm>
            <a:prstGeom prst="line">
              <a:avLst/>
            </a:prstGeom>
            <a:ln w="3810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rot="16200000">
            <a:off x="-989867" y="3441400"/>
            <a:ext cx="2653868" cy="369332"/>
          </a:xfrm>
          <a:prstGeom prst="rect">
            <a:avLst/>
          </a:prstGeom>
          <a:noFill/>
        </p:spPr>
        <p:txBody>
          <a:bodyPr wrap="none" rtlCol="0">
            <a:spAutoFit/>
          </a:bodyPr>
          <a:lstStyle/>
          <a:p>
            <a:r>
              <a:rPr lang="en-US" b="1" dirty="0" smtClean="0">
                <a:latin typeface="Open Sans" charset="0"/>
                <a:ea typeface="Open Sans" charset="0"/>
                <a:cs typeface="Open Sans" charset="0"/>
              </a:rPr>
              <a:t>Coverage in WorldCat</a:t>
            </a:r>
            <a:endParaRPr lang="en-US" b="1" dirty="0">
              <a:latin typeface="Open Sans" charset="0"/>
              <a:ea typeface="Open Sans" charset="0"/>
              <a:cs typeface="Open Sans" charset="0"/>
            </a:endParaRPr>
          </a:p>
        </p:txBody>
      </p:sp>
      <p:sp>
        <p:nvSpPr>
          <p:cNvPr id="12" name="TextBox 11"/>
          <p:cNvSpPr txBox="1"/>
          <p:nvPr/>
        </p:nvSpPr>
        <p:spPr>
          <a:xfrm>
            <a:off x="3124200" y="6336268"/>
            <a:ext cx="3554563" cy="369332"/>
          </a:xfrm>
          <a:prstGeom prst="rect">
            <a:avLst/>
          </a:prstGeom>
          <a:noFill/>
        </p:spPr>
        <p:txBody>
          <a:bodyPr wrap="none" rtlCol="0">
            <a:spAutoFit/>
          </a:bodyPr>
          <a:lstStyle/>
          <a:p>
            <a:r>
              <a:rPr lang="en-US" b="1" dirty="0" smtClean="0">
                <a:latin typeface="Open Sans" charset="0"/>
                <a:ea typeface="Open Sans" charset="0"/>
                <a:cs typeface="Open Sans" charset="0"/>
              </a:rPr>
              <a:t>Holding Libraries in WorldCat</a:t>
            </a:r>
            <a:endParaRPr lang="en-US" b="1" dirty="0">
              <a:latin typeface="Open Sans" charset="0"/>
              <a:ea typeface="Open Sans" charset="0"/>
              <a:cs typeface="Open Sans" charset="0"/>
            </a:endParaRPr>
          </a:p>
        </p:txBody>
      </p:sp>
    </p:spTree>
    <p:custDataLst>
      <p:tags r:id="rId1"/>
    </p:custDataLst>
  </p:cSld>
  <p:clrMapOvr>
    <a:masterClrMapping/>
  </p:clrMapOvr>
  <p:transition advTm="615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18</a:t>
            </a:fld>
            <a:endParaRPr lang="en-US"/>
          </a:p>
        </p:txBody>
      </p:sp>
      <p:pic>
        <p:nvPicPr>
          <p:cNvPr id="10242" name="Picture 2"/>
          <p:cNvPicPr>
            <a:picLocks noChangeAspect="1" noChangeArrowheads="1"/>
          </p:cNvPicPr>
          <p:nvPr/>
        </p:nvPicPr>
        <p:blipFill>
          <a:blip r:embed="rId4" cstate="print"/>
          <a:srcRect/>
          <a:stretch>
            <a:fillRect/>
          </a:stretch>
        </p:blipFill>
        <p:spPr bwMode="auto">
          <a:xfrm>
            <a:off x="441325" y="152400"/>
            <a:ext cx="8474075" cy="6111875"/>
          </a:xfrm>
          <a:prstGeom prst="rect">
            <a:avLst/>
          </a:prstGeom>
          <a:noFill/>
          <a:ln w="9525">
            <a:noFill/>
            <a:miter lim="800000"/>
            <a:headEnd/>
            <a:tailEnd/>
          </a:ln>
          <a:effectLst/>
        </p:spPr>
      </p:pic>
      <p:pic>
        <p:nvPicPr>
          <p:cNvPr id="4" name="Picture 5"/>
          <p:cNvPicPr>
            <a:picLocks noChangeAspect="1" noChangeArrowheads="1"/>
          </p:cNvPicPr>
          <p:nvPr/>
        </p:nvPicPr>
        <p:blipFill>
          <a:blip r:embed="rId5" cstate="print"/>
          <a:srcRect/>
          <a:stretch>
            <a:fillRect/>
          </a:stretch>
        </p:blipFill>
        <p:spPr bwMode="auto">
          <a:xfrm>
            <a:off x="0" y="0"/>
            <a:ext cx="2478742" cy="979968"/>
          </a:xfrm>
          <a:prstGeom prst="rect">
            <a:avLst/>
          </a:prstGeom>
          <a:noFill/>
          <a:ln w="9525">
            <a:noFill/>
            <a:miter lim="800000"/>
            <a:headEnd/>
            <a:tailEnd/>
          </a:ln>
        </p:spPr>
      </p:pic>
      <p:sp>
        <p:nvSpPr>
          <p:cNvPr id="5" name="TextBox 4"/>
          <p:cNvSpPr txBox="1"/>
          <p:nvPr/>
        </p:nvSpPr>
        <p:spPr>
          <a:xfrm>
            <a:off x="3124200" y="6336268"/>
            <a:ext cx="3554563" cy="369332"/>
          </a:xfrm>
          <a:prstGeom prst="rect">
            <a:avLst/>
          </a:prstGeom>
          <a:noFill/>
        </p:spPr>
        <p:txBody>
          <a:bodyPr wrap="none" rtlCol="0">
            <a:spAutoFit/>
          </a:bodyPr>
          <a:lstStyle/>
          <a:p>
            <a:r>
              <a:rPr lang="en-US" b="1" dirty="0" smtClean="0">
                <a:latin typeface="Open Sans" charset="0"/>
                <a:ea typeface="Open Sans" charset="0"/>
                <a:cs typeface="Open Sans" charset="0"/>
              </a:rPr>
              <a:t>Holding Libraries in WorldCat</a:t>
            </a:r>
            <a:endParaRPr lang="en-US" b="1" dirty="0">
              <a:latin typeface="Open Sans" charset="0"/>
              <a:ea typeface="Open Sans" charset="0"/>
              <a:cs typeface="Open Sans" charset="0"/>
            </a:endParaRPr>
          </a:p>
        </p:txBody>
      </p:sp>
      <p:sp>
        <p:nvSpPr>
          <p:cNvPr id="6" name="TextBox 5"/>
          <p:cNvSpPr txBox="1"/>
          <p:nvPr/>
        </p:nvSpPr>
        <p:spPr>
          <a:xfrm rot="16200000">
            <a:off x="-989867" y="3441400"/>
            <a:ext cx="2653868" cy="369332"/>
          </a:xfrm>
          <a:prstGeom prst="rect">
            <a:avLst/>
          </a:prstGeom>
          <a:noFill/>
        </p:spPr>
        <p:txBody>
          <a:bodyPr wrap="none" rtlCol="0">
            <a:spAutoFit/>
          </a:bodyPr>
          <a:lstStyle/>
          <a:p>
            <a:r>
              <a:rPr lang="en-US" b="1" dirty="0" smtClean="0">
                <a:latin typeface="Open Sans" charset="0"/>
                <a:ea typeface="Open Sans" charset="0"/>
                <a:cs typeface="Open Sans" charset="0"/>
              </a:rPr>
              <a:t>Coverage in WorldCat</a:t>
            </a:r>
            <a:endParaRPr lang="en-US" b="1" dirty="0">
              <a:latin typeface="Open Sans" charset="0"/>
              <a:ea typeface="Open Sans" charset="0"/>
              <a:cs typeface="Open Sans" charset="0"/>
            </a:endParaRPr>
          </a:p>
        </p:txBody>
      </p:sp>
    </p:spTree>
    <p:custDataLst>
      <p:tags r:id="rId1"/>
    </p:custDataLst>
  </p:cSld>
  <p:clrMapOvr>
    <a:masterClrMapping/>
  </p:clrMapOvr>
  <p:transition advTm="5279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19</a:t>
            </a:fld>
            <a:endParaRPr lang="en-US"/>
          </a:p>
        </p:txBody>
      </p:sp>
      <p:pic>
        <p:nvPicPr>
          <p:cNvPr id="68610" name="Picture 2"/>
          <p:cNvPicPr>
            <a:picLocks noChangeAspect="1" noChangeArrowheads="1"/>
          </p:cNvPicPr>
          <p:nvPr/>
        </p:nvPicPr>
        <p:blipFill>
          <a:blip r:embed="rId3" cstate="print"/>
          <a:srcRect/>
          <a:stretch>
            <a:fillRect/>
          </a:stretch>
        </p:blipFill>
        <p:spPr bwMode="auto">
          <a:xfrm>
            <a:off x="0" y="0"/>
            <a:ext cx="8123237" cy="2747026"/>
          </a:xfrm>
          <a:prstGeom prst="rect">
            <a:avLst/>
          </a:prstGeom>
          <a:noFill/>
          <a:ln w="9525">
            <a:noFill/>
            <a:miter lim="800000"/>
            <a:headEnd/>
            <a:tailEnd/>
          </a:ln>
        </p:spPr>
      </p:pic>
      <p:grpSp>
        <p:nvGrpSpPr>
          <p:cNvPr id="7" name="Group 6"/>
          <p:cNvGrpSpPr/>
          <p:nvPr/>
        </p:nvGrpSpPr>
        <p:grpSpPr>
          <a:xfrm>
            <a:off x="5174329" y="838200"/>
            <a:ext cx="3969672" cy="5029200"/>
            <a:chOff x="4543425" y="685800"/>
            <a:chExt cx="3267075" cy="3762375"/>
          </a:xfrm>
        </p:grpSpPr>
        <p:pic>
          <p:nvPicPr>
            <p:cNvPr id="68612" name="Picture 4"/>
            <p:cNvPicPr>
              <a:picLocks noChangeAspect="1" noChangeArrowheads="1"/>
            </p:cNvPicPr>
            <p:nvPr/>
          </p:nvPicPr>
          <p:blipFill>
            <a:blip r:embed="rId4" cstate="print"/>
            <a:srcRect l="7965"/>
            <a:stretch>
              <a:fillRect/>
            </a:stretch>
          </p:blipFill>
          <p:spPr bwMode="auto">
            <a:xfrm>
              <a:off x="4549410" y="685800"/>
              <a:ext cx="3261090" cy="3076575"/>
            </a:xfrm>
            <a:prstGeom prst="rect">
              <a:avLst/>
            </a:prstGeom>
            <a:noFill/>
            <a:ln w="9525">
              <a:noFill/>
              <a:miter lim="800000"/>
              <a:headEnd/>
              <a:tailEnd/>
            </a:ln>
          </p:spPr>
        </p:pic>
        <p:pic>
          <p:nvPicPr>
            <p:cNvPr id="68611" name="Picture 3"/>
            <p:cNvPicPr>
              <a:picLocks noChangeAspect="1" noChangeArrowheads="1"/>
            </p:cNvPicPr>
            <p:nvPr/>
          </p:nvPicPr>
          <p:blipFill>
            <a:blip r:embed="rId5" cstate="print"/>
            <a:srcRect/>
            <a:stretch>
              <a:fillRect/>
            </a:stretch>
          </p:blipFill>
          <p:spPr bwMode="auto">
            <a:xfrm>
              <a:off x="4543425" y="685800"/>
              <a:ext cx="2543175" cy="3762375"/>
            </a:xfrm>
            <a:prstGeom prst="rect">
              <a:avLst/>
            </a:prstGeom>
            <a:noFill/>
            <a:ln w="9525">
              <a:noFill/>
              <a:miter lim="800000"/>
              <a:headEnd/>
              <a:tailEnd/>
            </a:ln>
          </p:spPr>
        </p:pic>
      </p:grpSp>
      <p:sp>
        <p:nvSpPr>
          <p:cNvPr id="6" name="TextBox 5"/>
          <p:cNvSpPr txBox="1"/>
          <p:nvPr/>
        </p:nvSpPr>
        <p:spPr>
          <a:xfrm>
            <a:off x="381000" y="3276600"/>
            <a:ext cx="5486400" cy="2062103"/>
          </a:xfrm>
          <a:prstGeom prst="rect">
            <a:avLst/>
          </a:prstGeom>
          <a:noFill/>
        </p:spPr>
        <p:txBody>
          <a:bodyPr wrap="square" rtlCol="0">
            <a:spAutoFit/>
          </a:bodyPr>
          <a:lstStyle/>
          <a:p>
            <a:r>
              <a:rPr lang="en-US" sz="3200" dirty="0" smtClean="0">
                <a:latin typeface="Open Sans" charset="0"/>
                <a:ea typeface="Open Sans" charset="0"/>
                <a:cs typeface="Open Sans" charset="0"/>
              </a:rPr>
              <a:t>Global presence of Japanese scholarship reflected in international name authority files </a:t>
            </a:r>
          </a:p>
        </p:txBody>
      </p:sp>
      <p:pic>
        <p:nvPicPr>
          <p:cNvPr id="15362" name="Picture 2"/>
          <p:cNvPicPr>
            <a:picLocks noChangeAspect="1" noChangeArrowheads="1"/>
          </p:cNvPicPr>
          <p:nvPr/>
        </p:nvPicPr>
        <p:blipFill>
          <a:blip r:embed="rId6" cstate="print"/>
          <a:srcRect/>
          <a:stretch>
            <a:fillRect/>
          </a:stretch>
        </p:blipFill>
        <p:spPr bwMode="auto">
          <a:xfrm>
            <a:off x="6800850" y="5562600"/>
            <a:ext cx="2266950" cy="638175"/>
          </a:xfrm>
          <a:prstGeom prst="rect">
            <a:avLst/>
          </a:prstGeom>
          <a:noFill/>
          <a:ln w="9525">
            <a:noFill/>
            <a:miter lim="800000"/>
            <a:headEnd/>
            <a:tailEnd/>
          </a:ln>
        </p:spPr>
      </p:pic>
    </p:spTree>
  </p:cSld>
  <p:clrMapOvr>
    <a:masterClrMapping/>
  </p:clrMapOvr>
  <p:transition advTm="3645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a:t>
            </a:fld>
            <a:endParaRPr lang="en-US"/>
          </a:p>
        </p:txBody>
      </p:sp>
      <p:pic>
        <p:nvPicPr>
          <p:cNvPr id="3" name="Picture 2" descr="File:Anime eye.svg"/>
          <p:cNvPicPr>
            <a:picLocks noChangeAspect="1" noChangeArrowheads="1"/>
          </p:cNvPicPr>
          <p:nvPr/>
        </p:nvPicPr>
        <p:blipFill>
          <a:blip r:embed="rId4" cstate="print"/>
          <a:srcRect/>
          <a:stretch>
            <a:fillRect/>
          </a:stretch>
        </p:blipFill>
        <p:spPr bwMode="auto">
          <a:xfrm>
            <a:off x="1276350" y="2133600"/>
            <a:ext cx="2057400" cy="1828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4114800"/>
            <a:ext cx="3124200" cy="830997"/>
          </a:xfrm>
          <a:prstGeom prst="rect">
            <a:avLst/>
          </a:prstGeom>
          <a:noFill/>
        </p:spPr>
        <p:txBody>
          <a:bodyPr wrap="square" rtlCol="0">
            <a:spAutoFit/>
          </a:bodyPr>
          <a:lstStyle/>
          <a:p>
            <a:pPr algn="ctr"/>
            <a:r>
              <a:rPr lang="en-US" sz="2400" dirty="0" smtClean="0">
                <a:latin typeface="Open Sans" charset="0"/>
                <a:ea typeface="Open Sans" charset="0"/>
                <a:cs typeface="Open Sans" charset="0"/>
              </a:rPr>
              <a:t>A view of Japan in the cultural record</a:t>
            </a:r>
            <a:endParaRPr lang="en-US" sz="2400" dirty="0">
              <a:latin typeface="Open Sans" charset="0"/>
              <a:ea typeface="Open Sans" charset="0"/>
              <a:cs typeface="Open Sans" charset="0"/>
            </a:endParaRPr>
          </a:p>
        </p:txBody>
      </p:sp>
      <p:pic>
        <p:nvPicPr>
          <p:cNvPr id="8" name="Picture 2" descr="C:\Users\malpasc\AppData\Local\Microsoft\Windows\Temporary Internet Files\Content.Outlook\1Y8RLAQ3\214959-COVERforPDFVersionPG1-600w (2).jpg"/>
          <p:cNvPicPr>
            <a:picLocks noChangeAspect="1" noChangeArrowheads="1"/>
          </p:cNvPicPr>
          <p:nvPr/>
        </p:nvPicPr>
        <p:blipFill>
          <a:blip r:embed="rId5" cstate="print"/>
          <a:srcRect b="30348"/>
          <a:stretch>
            <a:fillRect/>
          </a:stretch>
        </p:blipFill>
        <p:spPr bwMode="auto">
          <a:xfrm>
            <a:off x="3623615" y="2133600"/>
            <a:ext cx="2030120" cy="18288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124200" y="1219200"/>
            <a:ext cx="3124200" cy="830997"/>
          </a:xfrm>
          <a:prstGeom prst="rect">
            <a:avLst/>
          </a:prstGeom>
          <a:noFill/>
        </p:spPr>
        <p:txBody>
          <a:bodyPr wrap="square" rtlCol="0">
            <a:spAutoFit/>
          </a:bodyPr>
          <a:lstStyle/>
          <a:p>
            <a:pPr algn="ctr"/>
            <a:r>
              <a:rPr lang="en-US" sz="2400" dirty="0" smtClean="0">
                <a:latin typeface="Open Sans" charset="0"/>
                <a:ea typeface="Open Sans" charset="0"/>
                <a:cs typeface="Open Sans" charset="0"/>
              </a:rPr>
              <a:t>Shared Print: Concepts &amp; Themes</a:t>
            </a:r>
            <a:endParaRPr lang="en-US" sz="2400" dirty="0">
              <a:latin typeface="Open Sans" charset="0"/>
              <a:ea typeface="Open Sans" charset="0"/>
              <a:cs typeface="Open Sans" charset="0"/>
            </a:endParaRPr>
          </a:p>
        </p:txBody>
      </p:sp>
      <p:sp>
        <p:nvSpPr>
          <p:cNvPr id="10" name="TextBox 9"/>
          <p:cNvSpPr txBox="1"/>
          <p:nvPr/>
        </p:nvSpPr>
        <p:spPr>
          <a:xfrm>
            <a:off x="5410200" y="4114800"/>
            <a:ext cx="3124200" cy="461665"/>
          </a:xfrm>
          <a:prstGeom prst="rect">
            <a:avLst/>
          </a:prstGeom>
          <a:noFill/>
        </p:spPr>
        <p:txBody>
          <a:bodyPr wrap="square" rtlCol="0">
            <a:spAutoFit/>
          </a:bodyPr>
          <a:lstStyle/>
          <a:p>
            <a:pPr algn="ctr"/>
            <a:r>
              <a:rPr lang="en-US" sz="2400" dirty="0" smtClean="0">
                <a:latin typeface="Open Sans" charset="0"/>
                <a:ea typeface="Open Sans" charset="0"/>
                <a:cs typeface="Open Sans" charset="0"/>
              </a:rPr>
              <a:t>Future directions</a:t>
            </a:r>
            <a:endParaRPr lang="en-US" sz="2400" dirty="0">
              <a:latin typeface="Open Sans" charset="0"/>
              <a:ea typeface="Open Sans" charset="0"/>
              <a:cs typeface="Open Sans" charset="0"/>
            </a:endParaRPr>
          </a:p>
        </p:txBody>
      </p:sp>
      <p:pic>
        <p:nvPicPr>
          <p:cNvPr id="11" name="Picture 2" descr="http://farm5.staticflickr.com/4152/5187317412_5b4669485f.jpg"/>
          <p:cNvPicPr>
            <a:picLocks noChangeAspect="1" noChangeArrowheads="1"/>
          </p:cNvPicPr>
          <p:nvPr/>
        </p:nvPicPr>
        <p:blipFill>
          <a:blip r:embed="rId6" cstate="print"/>
          <a:srcRect l="27500" t="23333" r="25834" b="15333"/>
          <a:stretch>
            <a:fillRect/>
          </a:stretch>
        </p:blipFill>
        <p:spPr bwMode="auto">
          <a:xfrm>
            <a:off x="5943600" y="2133600"/>
            <a:ext cx="1855304" cy="18288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52400" y="152400"/>
            <a:ext cx="3294492" cy="923330"/>
          </a:xfrm>
          <a:prstGeom prst="rect">
            <a:avLst/>
          </a:prstGeom>
          <a:noFill/>
        </p:spPr>
        <p:txBody>
          <a:bodyPr wrap="none" rtlCol="0">
            <a:spAutoFit/>
          </a:bodyPr>
          <a:lstStyle/>
          <a:p>
            <a:r>
              <a:rPr lang="en-US" sz="5400" dirty="0" smtClean="0">
                <a:latin typeface="Open Sans" charset="0"/>
                <a:ea typeface="Open Sans" charset="0"/>
                <a:cs typeface="Open Sans" charset="0"/>
              </a:rPr>
              <a:t>Roadmap</a:t>
            </a:r>
            <a:endParaRPr lang="en-US" sz="5400" dirty="0">
              <a:latin typeface="Open Sans" charset="0"/>
              <a:ea typeface="Open Sans" charset="0"/>
              <a:cs typeface="Open Sans" charset="0"/>
            </a:endParaRPr>
          </a:p>
        </p:txBody>
      </p:sp>
    </p:spTree>
    <p:custDataLst>
      <p:tags r:id="rId1"/>
    </p:custDataLst>
  </p:cSld>
  <p:clrMapOvr>
    <a:masterClrMapping/>
  </p:clrMapOvr>
  <p:transition advTm="446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malpasc\AppData\Local\Temp\SNAGHTML616508f.PNG"/>
          <p:cNvPicPr>
            <a:picLocks noChangeAspect="1" noChangeArrowheads="1"/>
          </p:cNvPicPr>
          <p:nvPr/>
        </p:nvPicPr>
        <p:blipFill>
          <a:blip r:embed="rId4" cstate="print"/>
          <a:srcRect t="18089"/>
          <a:stretch>
            <a:fillRect/>
          </a:stretch>
        </p:blipFill>
        <p:spPr bwMode="auto">
          <a:xfrm>
            <a:off x="152400" y="4419600"/>
            <a:ext cx="3581400" cy="2286000"/>
          </a:xfrm>
          <a:prstGeom prst="rect">
            <a:avLst/>
          </a:prstGeom>
          <a:noFill/>
        </p:spPr>
      </p:pic>
      <p:sp>
        <p:nvSpPr>
          <p:cNvPr id="2" name="Slide Number Placeholder 1"/>
          <p:cNvSpPr>
            <a:spLocks noGrp="1"/>
          </p:cNvSpPr>
          <p:nvPr>
            <p:ph type="sldNum" sz="quarter" idx="10"/>
          </p:nvPr>
        </p:nvSpPr>
        <p:spPr/>
        <p:txBody>
          <a:bodyPr/>
          <a:lstStyle/>
          <a:p>
            <a:fld id="{6B3AA010-7757-41E0-A212-D41514C97AA5}" type="slidenum">
              <a:rPr lang="en-US" smtClean="0"/>
              <a:pPr/>
              <a:t>20</a:t>
            </a:fld>
            <a:endParaRPr lang="en-US"/>
          </a:p>
        </p:txBody>
      </p:sp>
      <p:grpSp>
        <p:nvGrpSpPr>
          <p:cNvPr id="12" name="Group 11"/>
          <p:cNvGrpSpPr/>
          <p:nvPr/>
        </p:nvGrpSpPr>
        <p:grpSpPr>
          <a:xfrm>
            <a:off x="95250" y="152400"/>
            <a:ext cx="8820150" cy="3581400"/>
            <a:chOff x="95250" y="838200"/>
            <a:chExt cx="9048750" cy="3581400"/>
          </a:xfrm>
        </p:grpSpPr>
        <p:pic>
          <p:nvPicPr>
            <p:cNvPr id="26626" name="Picture 2" descr="C:\Users\malpasc\AppData\Local\Temp\SNAGHTMLa389ea.PNG"/>
            <p:cNvPicPr>
              <a:picLocks noChangeAspect="1" noChangeArrowheads="1"/>
            </p:cNvPicPr>
            <p:nvPr/>
          </p:nvPicPr>
          <p:blipFill>
            <a:blip r:embed="rId5" cstate="print"/>
            <a:srcRect b="50215"/>
            <a:stretch>
              <a:fillRect/>
            </a:stretch>
          </p:blipFill>
          <p:spPr bwMode="auto">
            <a:xfrm>
              <a:off x="95250" y="838200"/>
              <a:ext cx="9048750" cy="2209800"/>
            </a:xfrm>
            <a:prstGeom prst="rect">
              <a:avLst/>
            </a:prstGeom>
            <a:noFill/>
          </p:spPr>
        </p:pic>
        <p:pic>
          <p:nvPicPr>
            <p:cNvPr id="4" name="Picture 2" descr="C:\Users\malpasc\AppData\Local\Temp\SNAGHTMLa389ea.PNG"/>
            <p:cNvPicPr>
              <a:picLocks noChangeAspect="1" noChangeArrowheads="1"/>
            </p:cNvPicPr>
            <p:nvPr/>
          </p:nvPicPr>
          <p:blipFill>
            <a:blip r:embed="rId5" cstate="print"/>
            <a:srcRect t="68669"/>
            <a:stretch>
              <a:fillRect/>
            </a:stretch>
          </p:blipFill>
          <p:spPr bwMode="auto">
            <a:xfrm>
              <a:off x="95250" y="3028949"/>
              <a:ext cx="9048750" cy="1390651"/>
            </a:xfrm>
            <a:prstGeom prst="rect">
              <a:avLst/>
            </a:prstGeom>
            <a:noFill/>
          </p:spPr>
        </p:pic>
      </p:grpSp>
      <p:pic>
        <p:nvPicPr>
          <p:cNvPr id="61442" name="Picture 2"/>
          <p:cNvPicPr>
            <a:picLocks noChangeAspect="1" noChangeArrowheads="1"/>
          </p:cNvPicPr>
          <p:nvPr/>
        </p:nvPicPr>
        <p:blipFill>
          <a:blip r:embed="rId6" cstate="print"/>
          <a:srcRect/>
          <a:stretch>
            <a:fillRect/>
          </a:stretch>
        </p:blipFill>
        <p:spPr bwMode="auto">
          <a:xfrm>
            <a:off x="5029200" y="254267"/>
            <a:ext cx="3505200" cy="1955533"/>
          </a:xfrm>
          <a:prstGeom prst="rect">
            <a:avLst/>
          </a:prstGeom>
          <a:noFill/>
          <a:ln w="9525">
            <a:noFill/>
            <a:miter lim="800000"/>
            <a:headEnd/>
            <a:tailEnd/>
          </a:ln>
        </p:spPr>
      </p:pic>
      <p:sp>
        <p:nvSpPr>
          <p:cNvPr id="61444" name="AutoShape 4" descr="data:image/jpeg;base64,/9j/4AAQSkZJRgABAQAAAQABAAD/2wCEAAkGBxITEhUTEhQWFBUWGBYZFRgYFhggGRgZGhsaGxwdGRkZHS0hGCYlHB0bIjEjJykrMC4uHh80OTMtOCktMCsBCgoKDg0OGxAQGiwkHyQsLC0sLCwsLCw0LiwsLCwsLC4tLywsLCwsLCwsLCwsLywsLCwsLCwtLCwvLC40LCw0L//AABEIAKAAkAMBEQACEQEDEQH/xAAcAAEAAgIDAQAAAAAAAAAAAAAABQcEBgIDCAH/xABAEAACAQIDBQUEBggGAwAAAAABAgMAEQQSIQUGEzFBByIyUWEUcYGRCCNSc7HBM0JicqGywtE0NUNUktIVJPD/xAAbAQEAAgMBAQAAAAAAAAAAAAAAAQIEBQYDB//EADgRAAIBAgQBCQcCBgMAAAAAAAABAgMRBBIhMQUGEzNBUWFxkbEiMnKBocHwNNEUFUJT4fEjUsL/2gAMAwEAAhEDEQA/ALxoBQCgFAKAUAoBQCgFAKAUAoBQCgFAKAUAoBQGndrU7x7Mnkjd43TKVZHZWBzAc1I6GvWj76IZw3cxUeLmlmaSWJcITCMO0kilMpJ4k4zd8ta63uAAdTc2SWVW7Qduz9+MPig6Ik2VoZJVYWuyLcHUH6tiNQDb4UdJxFzjsPeWFMNgYoEnmfERM0KMymTImpaWRjYcwOZ1PpSUHd36gTu7m24sbh1niDBWzAqwsyspIZWAOhBFtDVJRcXZkmt9m+ZxtASSSyBcbiIlzyucsa5cqqS3dtc8ta9a2mW3YiENj7f9lwuBjKT4iTEs6Bs4Y5lu3faRvIH5HlUSjmk3tYDaW80GJwMc7JiEU4qOJlRwrpIsoSzsreHNzte96hQalYEim+SmSaEYebiwywxlLxXcy5srJ9ZYrZSSTbS/kajm9L3FzhsnfrD4iZYolkYPxckgAynhWvfW6hv1Sedjy6zKk4q7FzDwnaNE2GOKbDTxQ3RUd+GFdncoNQ5ygHUk8h59ZdFqWW4uZO0NrRPiNml0xCPK8wiCyARghNeKFa0gIF1IuOulQou0u4HVBvyxjxkrYObh4SR0bI0RYhApY2LjXvE2F9Ot9KOlsr7i5N7J26J3KpE4URxOZCUyfWDMqizElranTS486o42JJeqgUAoBQENvdsAY7DNhmkaNXIzFQpNgb2GYWFWhLK7gwcVugHxS4oTMshi4U4CJlnXrxFt5crcqsqmlrEWGxt03w8TQLi5miyMkKMqfVq2nO13sNBf+NHO7vYWOnDbkCJMJwp3WXCI8cchVTmje11dNAeQ1FjR1L3utxYmd29hx4OBYIizAFmLMRmZmJZmNtNSelVlJyd2SRsW6rRSzvhsS8C4ls8qBEa0hFi8ZYdwkWvcMLgaVbPdK62IsduJ3UQnB8ORokwRvGgCkN3cneLanuk/O9Rn3v1ixHjcQezHDDEyZTiPaS2RL58/EtytbPr/AAq3Oa3sLEy+7sJxq44/pREYrdDrcMfUDMPcTVc7y5STC3f3UbCXSLFS8AFzFCwQrGWvpmtmZQTov41Mp5t0RY6tn7m8HBrg1nZlRiQXjRgym90kSwDjUnoeXlUupeWawscMJuMkYwISaQLgcxQEKc5cWYsSNNCQALWvR1W76bixyfZiYAYydmmnhxDtI2HSLO2eQBCFyjMQbAdANb0u52QM3cjYAwODig5uFBkN73c89etuQ9AKrUnmlcInqoSKAUAoBQCgFAKAwcRtjDJ454k/ekQfianK+wGC2+Ozwbe1w/BwfwqJ+wry0Pahh6tdtUottdhwO+mz/wDdRfOvLn6faZP8rxn9t+QG+mz/APdRf8qc/T7R/K8Z/bfkc13w2eTb2uH4yAfjXrD21eOpi1qFSjLLUi0+8kMPtbDyaRzROf2ZFP4GpyvsPIzKgCgFAKAUAoBQCgFAKAoztl3xx+Hxxw+HxDRR8JGsoW9ze/etfpWbh6UJQu0VbKox21J5v000sv3kjt/MaylFLZFTDyirAlNgjvN7vzrVcW6OPj9jpuTHTVPhXqTVaI7QUBB7cHfHurf8K6F+Jw/KX9TH4fuRuUeVbM50ztn7XxEH6CeWL9yR1HyBsaq4p7oFwdie92NxWKkhxM7SosOZQwW4IYDmBc6edYmIpxik0iyZdFYZYUAoBQCgFAKAUB5v7ef81P3MX9VbHDdH8yj3K6rIIFASewvE3u/OtVxbo4+P2Om5MdNU+FepNVojtBQEHtzxj3Vv+FdC/E4flL+pj8P3I6tmc6KAtH6Pf+Pm+4P861i4r3UWiehKwCwoBQCgFAKAUAoDzf28/wCan7mL+qtjhuj+ZR7ldVkEFn7t7rYGfBRSSIbMDmlDWeNwbEMeRW/Ikadbg3HE8R4vjsPjZ04NXW0WrqUd1brUu3XXq79lRoU50035kphey+GNiVnksehVb/MW/CtZieVNWvBRlTWnY3+fU2nDn/BTlKOt1bU1fbOy3w0pjf3qejDzFZ+GxMMRTzx/0dbh68a0M0Ts2Bsd8VJkXQDV26KP7+QquLxUcNDNLfqXaVxOJjQhmfyRseJ7LoXfM08lgOQVQfmb/hWHh+VVahTyxpxv3t+hyXEEsZUVSWllbQhd8N2cFBgjJEpUBlEb5rvK505nkgFzYc+egGu24TxTG4jGqnUaejzK2kUv/V9NdttW9NZXoU4U7r5d/wDgreuyNcWj9Hv/AB833B/nWsXFe6i0T0JWAWFAKAUAoBQCgFAeb+3n/NT9zF/VWxw3R/Mo9yuqyCC4expicHKp8ImNviiXH/3nXzvlgksXBrfL92bbh/Rtd5t2wNjJhIuDGzsoLEZzci5vYelc9j8dPG1edmknZLRW2MulTVOOVHzb+xkxUWRtGFyjfZP9j1quDxcsNUzLbrXaZuGxMqE8y260cd28DHDCEQWYfpL88/W/5elqnG1p1ameT06vD83JxVWVSpml8vA5bd2KmKRUkZwqur2U2zW/VbTUG/KrYHHTwc5Tgk201qtr9a7zBq0lUVmaR21yNwsMv6peQn3hRb+Baum5GRjzlZ9dl5Nu/ojC4g3aKKorvjVlo/R7/wAfN9wf51rFxXuotE9CVgFhQCgFAKAUAoBQHnHt7Qjal/OGO3wLVscL0fzKS3K4rIIJvdbeabAyZo+8jWzxk91v+p9a1nE+FUOIU8tTRraXWv3Xce1GvKk7ryLy3f27DjIhJC1/tKfEh8mHSvl2P4fWwNXm6q8H1Ndxu6VWNSN4knWCepjYmA34ieMCxHR1+yfyPTXzNe1Oatklt6Pt/c9ISVsstvT86yN29vTh8LDxXNyb5EHjZhzFuljoT0rOwHCcRjK3NQW276kvzbtMfEVFQ97f1KQ3k3gmxsvEmOguEQeFAfL36XPW1fT+HcNo4GlzdJeL634/saKtWlVleRE1nnkWn9HlL46c+UH9a1i4v3UWiegqwCwoBQCgFAKAUAoCgfpEYa2Mw728cJHxV/7EVnYR+y0VkVRWWVPqqSQACSdABzJ8gOtQ2krsF07h7mthYjI7FcRIBy5IOYUi9m9f4cr18049xuOMqqnBXpx+r7e7uN7gqPMq8le+5t2HxNzkcZXHS+hHmp6j8Otc9OnZZo6r83MyULK61X5uZFeRQ0XtJ3O9pX2iAfXIO8o/1F/7Dp58vKuq5OcaWFl/D1n7Eno/+r/Z/QwsZQdRKS3XoUyDX0g0woC4Po5Ye8+Mk+zHEv8AzZz/AEVh4t6JFol61hFhQCgFAKAUAoBQFT/SG2VnwkGIHOCQq37soA/mVPnWVhZWk12lZFBVnlS0eyXdlCvtslmNysI+zbRmPrfQeVj56cNyr4rOMv4OnorXk+2+y8O3tNngaCf/ACP5Fn1wxszU98d5EiHCj70wN7g/oj536n0+frueG4CdR85PSPr/AI7/ACNngMFKp7ctI+plbr70JiQEeySjp0f1X+1eOP4dLDvNHWPp4nnjMDKi80dY+nibFWsMAqbta3bjiK4uPu8R8si9MxBIYe+xv8K+g8leKVK0XhamuVXi+7a3y6jU46iovOusriuxNeeiOwHZXC2e0xGs8pYeeRBlX+OY/GtfipXnbsLxLNrGJFAKAUAoBQCgFARm82x1xeFmwzaCRCoPkeh+BtVoSyyTB5CxWGeJ2jkUq6MVdTzDA2IrbJp6o8zc+z/fgYNWgnVmiJzKy80J53HUHn5jXnfTmePcAeOkq1FpTSs09murXqa+vdYzcLiuaWWWxsW1u0VZbx4QMNO9Iwsfco/M1oafJueHSqYlrfSK1839joOEuliqzTWkVf6mpE1szrD6rEEEGxGoI5g0aTVmGk1Zm37L7R44/q8WGuBcSKL5vRlHI+o5+nXVVOTVSuucwzW+z0t4M5DikqWFr5Opq5qm/wDvmMdkjiUrChLd62Z2tYGw5AC9vfXScB4G+H5qlR3nJW02S+7NBisTzui2NX2ZgJMRLHBEM0kjBVHqep8gOZPkDXROSirsxD19sXZqYaCKBPDEioPWw5/E61qJO7uehm1AFAKAUAoBQCgFAKApXtz3IJJ2jAt7ADEqOemgk9dND8KzMNV/ofyKtFKVmlST2F4m9351quLdHHx+x03Jjpqnwr1JqtEdoKAg9ueMe6t/wroX4nD8pf1Mfh+5HVsznS9uw3chol9vxC2eRbYdSNVQ83Pq2lvIe/TBxNW/soskW/WIWFAKAUAoBQEDvZGrLEkspigaQCZg+S4ytlQuLZQz5QdRfQdavDu3IO/Z2B4E3DiVhAY8xBYlUcMAAmYk95SSRyGUeZqG7rXckl6qBQHxlBBBFwdCDyIoCh+0vsneJnxOz1LxG5eBR3o/Mxj9Zf2eY6X6Z1HEX0l5lWittgnvN7vzrF4t0cfH7HScmOmqfCvUmq0R2goCE22PrFHmNPnW/wCF9C/E4flL+pj8P3LU7Meydiy4raCWUWMeHYak9DKOg/Z+drWPvWxH9MfM59Iu+sIsKAUBpe+E87TBIDnaNMyJFixHKJdTmaH/AFltbQkDxaG4I9qdra+hDJjdSSSSNpZZXkZjlIaHhBShIOWO5I1J1LG9h0qk7J2RJOVQCgOnFwZ0ZMzJmFsyGzL6g1KdgaVH3JWxWJmmgw8UhWGN5XMk0g7mqq3fW47qAEsTfyFeu6slqQbjszFmWJJCjxllBKOLMp6gj0ryas7EmVUAUAoDT95+zzCYtmlA4E7c5EA73768m9+h9apWi6kVFvYz+HY+WCqOcVe+jRWO3twMbhrnh8ZB+tHc6eq8xWvnQnHqudjheM4WvpfK+x6fXY57B7PMbiLFk4CfakuD8E5/O1IYecu4riuN4Whonmfd++xaG624GEwbCQLxZwAOK41HPwLyTn7/AFrY0ounDImcdj8bLGVeckrdSXcbXVjCFAKAw9q7Uhw6B53WNSyqCxsLsbDWpjFy2BpkkEUsPsz4SQYxdVmEJy8a+k64gDKAWs/O9tLdK9rtO6en5pYg3+vAkUAoBQGv7U2esWJXGpCJWKiNxYl1BOjRCxAOtm5XGUkjJrdO6y3IOOzd4JpsU8PA4ccKkzMzEsGPgUBRluRdtGawte1xUuCUb3BPwyqyhlIZWAKkG4IPIg9a8yTnQCgOrEYhEF3ZUBIALEAXPIa9TS1wcJcdErrG0iCRvChYZj7hzPI/I1NnuDqTa+HLvGJoy8YLSKHW6AdX17vxpldr2B34TFxyrnjdXXzUgi/vFGmtwd1QBQHGRwoJYgAcyTYD40BqWL2hIkvtOKiPshVkBBJ4AuQzToNHVwAcwvlAHQk16pJqy3IJbYGx44SWgduA6rwornhx9SUB5BtNOQtoNTespN77kkzVAKAUAoBQGlbzbImiw08WFDZJRIxKl2meaUhQpPMKAb3vyUL3QNfaEk5Jsg54feTgB448NlwmCjAmkLjMuUaIiKDmYLYkXHMdTUZL9erBuEbXAOouL6ix+I6V5EnKgIXe9b4VhlLnNGQFQsbh1NwFBOgBN6tDcGvbZwkrY4uisVMmDzRmNikqoSeJxBpGYyb265NfELekWsvmQde1MI2TFR4VpJ8O8MhdfEEmaQG8TL3nNi7MoJ8KgWvUxeze4JzcuGVVxHFuxM7ESlChmGRAGKHwkWyaaHJfrVKjWlgjY68yTpxeJWNC7XsPIXJJ0AA6kmwA9alK4NP3mmmlkhieLhOSzYdZGR8NiHC3MUwAujZQStrganW1esEkrkGRuRhJzh0V3Hs4VkED4bI627pUvxWVlBuBZbEW1I5xUavpv4hG3V5EigFAKAUAoD4wBFjqDzoCA2rsD/1BhcIsca50JDA5MnEDuCBqb6i1xz5irqXtXkQR20Y+HNG4ldmaVYMTIpAZSykxAKe6FDsNLE94a86stUCfm2ksPBjlbPNILBUU3cqBnZV6KLjmdLjWqZb3a2JOcW2YDzcIc/Dyv3TnsDls3M2IOnnTKwZ9VB8vQGDLtiAB/rFYxlVcKbkMxsq2H6xOludWysHVhNto03s7o8UuUuiuF76AgEoVJBsSLjmLjTWjjpcGrJgnkxE+CxEgzMhImMhE0sTklOGAMqmJ11tfobDNr63SSkvz/ZBsmB2ZiDwzipo5uEbqUhKZmsQGa8jdCdBbX5V5uS6kSTNUAoBQCgFAKAUAoBQGNJgImdZWjQyL4XKjMOfI/E/M+dTd2sDA2hs9/aY8VGA5WJ4nQmxKsysGQnQEFbEHQg8xbWyatZgiXXEXwXtSsWSR5ZnjS6qQjoinJ4vFzA6dKtprYgxNv7Rd5Y8UoZYcI8WYPnRvrbBzwynfyxsLaixz86mKsrdoMfEYPDN/5JOCHleTPCUj75ZoY8jJIo0Ikuc19DrcVN37OoMuXYeJkeRGZld4cHIJrAoMVAWLXFwWDdy/LQWqFJJefkwTsGz5pJ4p8QsaNCkioI2ZrmTLmJZkUqLLouvPnpVLpKyJJbgrmz5RmtlzWF7Xva/lfpVAc6AUAoBQCgFAKAU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data:image/jpeg;base64,/9j/4AAQSkZJRgABAQAAAQABAAD/2wCEAAkGBxITEhUTEhQWFBUWGBYZFRgYFhggGRgZGhsaGxwdGRkZHS0hGCYlHB0bIjEjJykrMC4uHh80OTMtOCktMCsBCgoKDg0OGxAQGiwkHyQsLC0sLCwsLCw0LiwsLCwsLC4tLywsLCwsLCwsLCwsLywsLCwsLCwtLCwvLC40LCw0L//AABEIAKAAkAMBEQACEQEDEQH/xAAcAAEAAgIDAQAAAAAAAAAAAAAABQcEBgIDCAH/xABAEAACAQIDBQUEBggGAwAAAAABAgMAEQQSIQUGEzFBByIyUWEUcYGRCCNSc7HBM0JicqGywtE0NUNUktIVJPD/xAAbAQEAAgMBAQAAAAAAAAAAAAAAAQIEBQYDB//EADgRAAIBAgQBCQcCBgMAAAAAAAABAgMRBBIhMQUGEzNBUWFxkbEiMnKBocHwNNEUFUJT4fEjUsL/2gAMAwEAAhEDEQA/ALxoBQCgFAKAUAoBQCgFAKAUAoBQCgFAKAUAoBQGndrU7x7Mnkjd43TKVZHZWBzAc1I6GvWj76IZw3cxUeLmlmaSWJcITCMO0kilMpJ4k4zd8ta63uAAdTc2SWVW7Qduz9+MPig6Ik2VoZJVYWuyLcHUH6tiNQDb4UdJxFzjsPeWFMNgYoEnmfERM0KMymTImpaWRjYcwOZ1PpSUHd36gTu7m24sbh1niDBWzAqwsyspIZWAOhBFtDVJRcXZkmt9m+ZxtASSSyBcbiIlzyucsa5cqqS3dtc8ta9a2mW3YiENj7f9lwuBjKT4iTEs6Bs4Y5lu3faRvIH5HlUSjmk3tYDaW80GJwMc7JiEU4qOJlRwrpIsoSzsreHNzte96hQalYEim+SmSaEYebiwywxlLxXcy5srJ9ZYrZSSTbS/kajm9L3FzhsnfrD4iZYolkYPxckgAynhWvfW6hv1Sedjy6zKk4q7FzDwnaNE2GOKbDTxQ3RUd+GFdncoNQ5ygHUk8h59ZdFqWW4uZO0NrRPiNml0xCPK8wiCyARghNeKFa0gIF1IuOulQou0u4HVBvyxjxkrYObh4SR0bI0RYhApY2LjXvE2F9Ot9KOlsr7i5N7J26J3KpE4URxOZCUyfWDMqizElranTS486o42JJeqgUAoBQENvdsAY7DNhmkaNXIzFQpNgb2GYWFWhLK7gwcVugHxS4oTMshi4U4CJlnXrxFt5crcqsqmlrEWGxt03w8TQLi5miyMkKMqfVq2nO13sNBf+NHO7vYWOnDbkCJMJwp3WXCI8cchVTmje11dNAeQ1FjR1L3utxYmd29hx4OBYIizAFmLMRmZmJZmNtNSelVlJyd2SRsW6rRSzvhsS8C4ls8qBEa0hFi8ZYdwkWvcMLgaVbPdK62IsduJ3UQnB8ORokwRvGgCkN3cneLanuk/O9Rn3v1ixHjcQezHDDEyZTiPaS2RL58/EtytbPr/AAq3Oa3sLEy+7sJxq44/pREYrdDrcMfUDMPcTVc7y5STC3f3UbCXSLFS8AFzFCwQrGWvpmtmZQTov41Mp5t0RY6tn7m8HBrg1nZlRiQXjRgym90kSwDjUnoeXlUupeWawscMJuMkYwISaQLgcxQEKc5cWYsSNNCQALWvR1W76bixyfZiYAYydmmnhxDtI2HSLO2eQBCFyjMQbAdANb0u52QM3cjYAwODig5uFBkN73c89etuQ9AKrUnmlcInqoSKAUAoBQCgFAKAwcRtjDJ454k/ekQfianK+wGC2+Ozwbe1w/BwfwqJ+wry0Pahh6tdtUottdhwO+mz/wDdRfOvLn6faZP8rxn9t+QG+mz/APdRf8qc/T7R/K8Z/bfkc13w2eTb2uH4yAfjXrD21eOpi1qFSjLLUi0+8kMPtbDyaRzROf2ZFP4GpyvsPIzKgCgFAKAUAoBQCgFAKAoztl3xx+Hxxw+HxDRR8JGsoW9ze/etfpWbh6UJQu0VbKox21J5v000sv3kjt/MaylFLZFTDyirAlNgjvN7vzrVcW6OPj9jpuTHTVPhXqTVaI7QUBB7cHfHurf8K6F+Jw/KX9TH4fuRuUeVbM50ztn7XxEH6CeWL9yR1HyBsaq4p7oFwdie92NxWKkhxM7SosOZQwW4IYDmBc6edYmIpxik0iyZdFYZYUAoBQCgFAKAUB5v7ef81P3MX9VbHDdH8yj3K6rIIFASewvE3u/OtVxbo4+P2Om5MdNU+FepNVojtBQEHtzxj3Vv+FdC/E4flL+pj8P3I6tmc6KAtH6Pf+Pm+4P861i4r3UWiehKwCwoBQCgFAKAUAoDzf28/wCan7mL+qtjhuj+ZR7ldVkEFn7t7rYGfBRSSIbMDmlDWeNwbEMeRW/Ikadbg3HE8R4vjsPjZ04NXW0WrqUd1brUu3XXq79lRoU50035kphey+GNiVnksehVb/MW/CtZieVNWvBRlTWnY3+fU2nDn/BTlKOt1bU1fbOy3w0pjf3qejDzFZ+GxMMRTzx/0dbh68a0M0Ts2Bsd8VJkXQDV26KP7+QquLxUcNDNLfqXaVxOJjQhmfyRseJ7LoXfM08lgOQVQfmb/hWHh+VVahTyxpxv3t+hyXEEsZUVSWllbQhd8N2cFBgjJEpUBlEb5rvK505nkgFzYc+egGu24TxTG4jGqnUaejzK2kUv/V9NdttW9NZXoU4U7r5d/wDgreuyNcWj9Hv/AB833B/nWsXFe6i0T0JWAWFAKAUAoBQCgFAeb+3n/NT9zF/VWxw3R/Mo9yuqyCC4expicHKp8ImNviiXH/3nXzvlgksXBrfL92bbh/Rtd5t2wNjJhIuDGzsoLEZzci5vYelc9j8dPG1edmknZLRW2MulTVOOVHzb+xkxUWRtGFyjfZP9j1quDxcsNUzLbrXaZuGxMqE8y260cd28DHDCEQWYfpL88/W/5elqnG1p1ameT06vD83JxVWVSpml8vA5bd2KmKRUkZwqur2U2zW/VbTUG/KrYHHTwc5Tgk201qtr9a7zBq0lUVmaR21yNwsMv6peQn3hRb+Baum5GRjzlZ9dl5Nu/ojC4g3aKKorvjVlo/R7/wAfN9wf51rFxXuotE9CVgFhQCgFAKAUAoBQHnHt7Qjal/OGO3wLVscL0fzKS3K4rIIJvdbeabAyZo+8jWzxk91v+p9a1nE+FUOIU8tTRraXWv3Xce1GvKk7ryLy3f27DjIhJC1/tKfEh8mHSvl2P4fWwNXm6q8H1Ndxu6VWNSN4knWCepjYmA34ieMCxHR1+yfyPTXzNe1Oatklt6Pt/c9ISVsstvT86yN29vTh8LDxXNyb5EHjZhzFuljoT0rOwHCcRjK3NQW276kvzbtMfEVFQ97f1KQ3k3gmxsvEmOguEQeFAfL36XPW1fT+HcNo4GlzdJeL634/saKtWlVleRE1nnkWn9HlL46c+UH9a1i4v3UWiegqwCwoBQCgFAKAUAoCgfpEYa2Mw728cJHxV/7EVnYR+y0VkVRWWVPqqSQACSdABzJ8gOtQ2krsF07h7mthYjI7FcRIBy5IOYUi9m9f4cr18049xuOMqqnBXpx+r7e7uN7gqPMq8le+5t2HxNzkcZXHS+hHmp6j8Otc9OnZZo6r83MyULK61X5uZFeRQ0XtJ3O9pX2iAfXIO8o/1F/7Dp58vKuq5OcaWFl/D1n7Eno/+r/Z/QwsZQdRKS3XoUyDX0g0woC4Po5Ye8+Mk+zHEv8AzZz/AEVh4t6JFol61hFhQCgFAKAUAoBQFT/SG2VnwkGIHOCQq37soA/mVPnWVhZWk12lZFBVnlS0eyXdlCvtslmNysI+zbRmPrfQeVj56cNyr4rOMv4OnorXk+2+y8O3tNngaCf/ACP5Fn1wxszU98d5EiHCj70wN7g/oj536n0+frueG4CdR85PSPr/AI7/ACNngMFKp7ctI+plbr70JiQEeySjp0f1X+1eOP4dLDvNHWPp4nnjMDKi80dY+nibFWsMAqbta3bjiK4uPu8R8si9MxBIYe+xv8K+g8leKVK0XhamuVXi+7a3y6jU46iovOusriuxNeeiOwHZXC2e0xGs8pYeeRBlX+OY/GtfipXnbsLxLNrGJFAKAUAoBQCgFARm82x1xeFmwzaCRCoPkeh+BtVoSyyTB5CxWGeJ2jkUq6MVdTzDA2IrbJp6o8zc+z/fgYNWgnVmiJzKy80J53HUHn5jXnfTmePcAeOkq1FpTSs09murXqa+vdYzcLiuaWWWxsW1u0VZbx4QMNO9Iwsfco/M1oafJueHSqYlrfSK1839joOEuliqzTWkVf6mpE1szrD6rEEEGxGoI5g0aTVmGk1Zm37L7R44/q8WGuBcSKL5vRlHI+o5+nXVVOTVSuucwzW+z0t4M5DikqWFr5Opq5qm/wDvmMdkjiUrChLd62Z2tYGw5AC9vfXScB4G+H5qlR3nJW02S+7NBisTzui2NX2ZgJMRLHBEM0kjBVHqep8gOZPkDXROSirsxD19sXZqYaCKBPDEioPWw5/E61qJO7uehm1AFAKAUAoBQCgFAKApXtz3IJJ2jAt7ADEqOemgk9dND8KzMNV/ofyKtFKVmlST2F4m9351quLdHHx+x03Jjpqnwr1JqtEdoKAg9ueMe6t/wroX4nD8pf1Mfh+5HVsznS9uw3chol9vxC2eRbYdSNVQ83Pq2lvIe/TBxNW/soskW/WIWFAKAUAoBQEDvZGrLEkspigaQCZg+S4ytlQuLZQz5QdRfQdavDu3IO/Z2B4E3DiVhAY8xBYlUcMAAmYk95SSRyGUeZqG7rXckl6qBQHxlBBBFwdCDyIoCh+0vsneJnxOz1LxG5eBR3o/Mxj9Zf2eY6X6Z1HEX0l5lWittgnvN7vzrF4t0cfH7HScmOmqfCvUmq0R2goCE22PrFHmNPnW/wCF9C/E4flL+pj8P3LU7Meydiy4raCWUWMeHYak9DKOg/Z+drWPvWxH9MfM59Iu+sIsKAUBpe+E87TBIDnaNMyJFixHKJdTmaH/AFltbQkDxaG4I9qdra+hDJjdSSSSNpZZXkZjlIaHhBShIOWO5I1J1LG9h0qk7J2RJOVQCgOnFwZ0ZMzJmFsyGzL6g1KdgaVH3JWxWJmmgw8UhWGN5XMk0g7mqq3fW47qAEsTfyFeu6slqQbjszFmWJJCjxllBKOLMp6gj0ryas7EmVUAUAoDT95+zzCYtmlA4E7c5EA73768m9+h9apWi6kVFvYz+HY+WCqOcVe+jRWO3twMbhrnh8ZB+tHc6eq8xWvnQnHqudjheM4WvpfK+x6fXY57B7PMbiLFk4CfakuD8E5/O1IYecu4riuN4Whonmfd++xaG624GEwbCQLxZwAOK41HPwLyTn7/AFrY0ounDImcdj8bLGVeckrdSXcbXVjCFAKAw9q7Uhw6B53WNSyqCxsLsbDWpjFy2BpkkEUsPsz4SQYxdVmEJy8a+k64gDKAWs/O9tLdK9rtO6en5pYg3+vAkUAoBQGv7U2esWJXGpCJWKiNxYl1BOjRCxAOtm5XGUkjJrdO6y3IOOzd4JpsU8PA4ccKkzMzEsGPgUBRluRdtGawte1xUuCUb3BPwyqyhlIZWAKkG4IPIg9a8yTnQCgOrEYhEF3ZUBIALEAXPIa9TS1wcJcdErrG0iCRvChYZj7hzPI/I1NnuDqTa+HLvGJoy8YLSKHW6AdX17vxpldr2B34TFxyrnjdXXzUgi/vFGmtwd1QBQHGRwoJYgAcyTYD40BqWL2hIkvtOKiPshVkBBJ4AuQzToNHVwAcwvlAHQk16pJqy3IJbYGx44SWgduA6rwornhx9SUB5BtNOQtoNTespN77kkzVAKAUAoBQGlbzbImiw08WFDZJRIxKl2meaUhQpPMKAb3vyUL3QNfaEk5Jsg54feTgB448NlwmCjAmkLjMuUaIiKDmYLYkXHMdTUZL9erBuEbXAOouL6ix+I6V5EnKgIXe9b4VhlLnNGQFQsbh1NwFBOgBN6tDcGvbZwkrY4uisVMmDzRmNikqoSeJxBpGYyb265NfELekWsvmQde1MI2TFR4VpJ8O8MhdfEEmaQG8TL3nNi7MoJ8KgWvUxeze4JzcuGVVxHFuxM7ESlChmGRAGKHwkWyaaHJfrVKjWlgjY68yTpxeJWNC7XsPIXJJ0AA6kmwA9alK4NP3mmmlkhieLhOSzYdZGR8NiHC3MUwAujZQStrganW1esEkrkGRuRhJzh0V3Hs4VkED4bI627pUvxWVlBuBZbEW1I5xUavpv4hG3V5EigFAKAUAoD4wBFjqDzoCA2rsD/1BhcIsca50JDA5MnEDuCBqb6i1xz5irqXtXkQR20Y+HNG4ldmaVYMTIpAZSykxAKe6FDsNLE94a86stUCfm2ksPBjlbPNILBUU3cqBnZV6KLjmdLjWqZb3a2JOcW2YDzcIc/Dyv3TnsDls3M2IOnnTKwZ9VB8vQGDLtiAB/rFYxlVcKbkMxsq2H6xOludWysHVhNto03s7o8UuUuiuF76AgEoVJBsSLjmLjTWjjpcGrJgnkxE+CxEgzMhImMhE0sTklOGAMqmJ11tfobDNr63SSkvz/ZBsmB2ZiDwzipo5uEbqUhKZmsQGa8jdCdBbX5V5uS6kSTNUAoBQCgFAKAUAoBQGNJgImdZWjQyL4XKjMOfI/E/M+dTd2sDA2hs9/aY8VGA5WJ4nQmxKsysGQnQEFbEHQg8xbWyatZgiXXEXwXtSsWSR5ZnjS6qQjoinJ4vFzA6dKtprYgxNv7Rd5Y8UoZYcI8WYPnRvrbBzwynfyxsLaixz86mKsrdoMfEYPDN/5JOCHleTPCUj75ZoY8jJIo0Ikuc19DrcVN37OoMuXYeJkeRGZld4cHIJrAoMVAWLXFwWDdy/LQWqFJJefkwTsGz5pJ4p8QsaNCkioI2ZrmTLmJZkUqLLouvPnpVLpKyJJbgrmz5RmtlzWF7Xva/lfpVAc6AUAoBQCgFAKAU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data:image/jpeg;base64,/9j/4AAQSkZJRgABAQAAAQABAAD/2wCEAAkGBxITEhUTEhQWFBUWGBYZFRgYFhggGRgZGhsaGxwdGRkZHS0hGCYlHB0bIjEjJykrMC4uHh80OTMtOCktMCsBCgoKDg0OGxAQGiwkHyQsLC0sLCwsLCw0LiwsLCwsLC4tLywsLCwsLCwsLCwsLywsLCwsLCwtLCwvLC40LCw0L//AABEIAKAAkAMBEQACEQEDEQH/xAAcAAEAAgIDAQAAAAAAAAAAAAAABQcEBgIDCAH/xABAEAACAQIDBQUEBggGAwAAAAABAgMAEQQSIQUGEzFBByIyUWEUcYGRCCNSc7HBM0JicqGywtE0NUNUktIVJPD/xAAbAQEAAgMBAQAAAAAAAAAAAAAAAQIEBQYDB//EADgRAAIBAgQBCQcCBgMAAAAAAAABAgMRBBIhMQUGEzNBUWFxkbEiMnKBocHwNNEUFUJT4fEjUsL/2gAMAwEAAhEDEQA/ALxoBQCgFAKAUAoBQCgFAKAUAoBQCgFAKAUAoBQGndrU7x7Mnkjd43TKVZHZWBzAc1I6GvWj76IZw3cxUeLmlmaSWJcITCMO0kilMpJ4k4zd8ta63uAAdTc2SWVW7Qduz9+MPig6Ik2VoZJVYWuyLcHUH6tiNQDb4UdJxFzjsPeWFMNgYoEnmfERM0KMymTImpaWRjYcwOZ1PpSUHd36gTu7m24sbh1niDBWzAqwsyspIZWAOhBFtDVJRcXZkmt9m+ZxtASSSyBcbiIlzyucsa5cqqS3dtc8ta9a2mW3YiENj7f9lwuBjKT4iTEs6Bs4Y5lu3faRvIH5HlUSjmk3tYDaW80GJwMc7JiEU4qOJlRwrpIsoSzsreHNzte96hQalYEim+SmSaEYebiwywxlLxXcy5srJ9ZYrZSSTbS/kajm9L3FzhsnfrD4iZYolkYPxckgAynhWvfW6hv1Sedjy6zKk4q7FzDwnaNE2GOKbDTxQ3RUd+GFdncoNQ5ygHUk8h59ZdFqWW4uZO0NrRPiNml0xCPK8wiCyARghNeKFa0gIF1IuOulQou0u4HVBvyxjxkrYObh4SR0bI0RYhApY2LjXvE2F9Ot9KOlsr7i5N7J26J3KpE4URxOZCUyfWDMqizElranTS486o42JJeqgUAoBQENvdsAY7DNhmkaNXIzFQpNgb2GYWFWhLK7gwcVugHxS4oTMshi4U4CJlnXrxFt5crcqsqmlrEWGxt03w8TQLi5miyMkKMqfVq2nO13sNBf+NHO7vYWOnDbkCJMJwp3WXCI8cchVTmje11dNAeQ1FjR1L3utxYmd29hx4OBYIizAFmLMRmZmJZmNtNSelVlJyd2SRsW6rRSzvhsS8C4ls8qBEa0hFi8ZYdwkWvcMLgaVbPdK62IsduJ3UQnB8ORokwRvGgCkN3cneLanuk/O9Rn3v1ixHjcQezHDDEyZTiPaS2RL58/EtytbPr/AAq3Oa3sLEy+7sJxq44/pREYrdDrcMfUDMPcTVc7y5STC3f3UbCXSLFS8AFzFCwQrGWvpmtmZQTov41Mp5t0RY6tn7m8HBrg1nZlRiQXjRgym90kSwDjUnoeXlUupeWawscMJuMkYwISaQLgcxQEKc5cWYsSNNCQALWvR1W76bixyfZiYAYydmmnhxDtI2HSLO2eQBCFyjMQbAdANb0u52QM3cjYAwODig5uFBkN73c89etuQ9AKrUnmlcInqoSKAUAoBQCgFAKAwcRtjDJ454k/ekQfianK+wGC2+Ozwbe1w/BwfwqJ+wry0Pahh6tdtUottdhwO+mz/wDdRfOvLn6faZP8rxn9t+QG+mz/APdRf8qc/T7R/K8Z/bfkc13w2eTb2uH4yAfjXrD21eOpi1qFSjLLUi0+8kMPtbDyaRzROf2ZFP4GpyvsPIzKgCgFAKAUAoBQCgFAKAoztl3xx+Hxxw+HxDRR8JGsoW9ze/etfpWbh6UJQu0VbKox21J5v000sv3kjt/MaylFLZFTDyirAlNgjvN7vzrVcW6OPj9jpuTHTVPhXqTVaI7QUBB7cHfHurf8K6F+Jw/KX9TH4fuRuUeVbM50ztn7XxEH6CeWL9yR1HyBsaq4p7oFwdie92NxWKkhxM7SosOZQwW4IYDmBc6edYmIpxik0iyZdFYZYUAoBQCgFAKAUB5v7ef81P3MX9VbHDdH8yj3K6rIIFASewvE3u/OtVxbo4+P2Om5MdNU+FepNVojtBQEHtzxj3Vv+FdC/E4flL+pj8P3I6tmc6KAtH6Pf+Pm+4P861i4r3UWiehKwCwoBQCgFAKAUAoDzf28/wCan7mL+qtjhuj+ZR7ldVkEFn7t7rYGfBRSSIbMDmlDWeNwbEMeRW/Ikadbg3HE8R4vjsPjZ04NXW0WrqUd1brUu3XXq79lRoU50035kphey+GNiVnksehVb/MW/CtZieVNWvBRlTWnY3+fU2nDn/BTlKOt1bU1fbOy3w0pjf3qejDzFZ+GxMMRTzx/0dbh68a0M0Ts2Bsd8VJkXQDV26KP7+QquLxUcNDNLfqXaVxOJjQhmfyRseJ7LoXfM08lgOQVQfmb/hWHh+VVahTyxpxv3t+hyXEEsZUVSWllbQhd8N2cFBgjJEpUBlEb5rvK505nkgFzYc+egGu24TxTG4jGqnUaejzK2kUv/V9NdttW9NZXoU4U7r5d/wDgreuyNcWj9Hv/AB833B/nWsXFe6i0T0JWAWFAKAUAoBQCgFAeb+3n/NT9zF/VWxw3R/Mo9yuqyCC4expicHKp8ImNviiXH/3nXzvlgksXBrfL92bbh/Rtd5t2wNjJhIuDGzsoLEZzci5vYelc9j8dPG1edmknZLRW2MulTVOOVHzb+xkxUWRtGFyjfZP9j1quDxcsNUzLbrXaZuGxMqE8y260cd28DHDCEQWYfpL88/W/5elqnG1p1ameT06vD83JxVWVSpml8vA5bd2KmKRUkZwqur2U2zW/VbTUG/KrYHHTwc5Tgk201qtr9a7zBq0lUVmaR21yNwsMv6peQn3hRb+Baum5GRjzlZ9dl5Nu/ojC4g3aKKorvjVlo/R7/wAfN9wf51rFxXuotE9CVgFhQCgFAKAUAoBQHnHt7Qjal/OGO3wLVscL0fzKS3K4rIIJvdbeabAyZo+8jWzxk91v+p9a1nE+FUOIU8tTRraXWv3Xce1GvKk7ryLy3f27DjIhJC1/tKfEh8mHSvl2P4fWwNXm6q8H1Ndxu6VWNSN4knWCepjYmA34ieMCxHR1+yfyPTXzNe1Oatklt6Pt/c9ISVsstvT86yN29vTh8LDxXNyb5EHjZhzFuljoT0rOwHCcRjK3NQW276kvzbtMfEVFQ97f1KQ3k3gmxsvEmOguEQeFAfL36XPW1fT+HcNo4GlzdJeL634/saKtWlVleRE1nnkWn9HlL46c+UH9a1i4v3UWiegqwCwoBQCgFAKAUAoCgfpEYa2Mw728cJHxV/7EVnYR+y0VkVRWWVPqqSQACSdABzJ8gOtQ2krsF07h7mthYjI7FcRIBy5IOYUi9m9f4cr18049xuOMqqnBXpx+r7e7uN7gqPMq8le+5t2HxNzkcZXHS+hHmp6j8Otc9OnZZo6r83MyULK61X5uZFeRQ0XtJ3O9pX2iAfXIO8o/1F/7Dp58vKuq5OcaWFl/D1n7Eno/+r/Z/QwsZQdRKS3XoUyDX0g0woC4Po5Ye8+Mk+zHEv8AzZz/AEVh4t6JFol61hFhQCgFAKAUAoBQFT/SG2VnwkGIHOCQq37soA/mVPnWVhZWk12lZFBVnlS0eyXdlCvtslmNysI+zbRmPrfQeVj56cNyr4rOMv4OnorXk+2+y8O3tNngaCf/ACP5Fn1wxszU98d5EiHCj70wN7g/oj536n0+frueG4CdR85PSPr/AI7/ACNngMFKp7ctI+plbr70JiQEeySjp0f1X+1eOP4dLDvNHWPp4nnjMDKi80dY+nibFWsMAqbta3bjiK4uPu8R8si9MxBIYe+xv8K+g8leKVK0XhamuVXi+7a3y6jU46iovOusriuxNeeiOwHZXC2e0xGs8pYeeRBlX+OY/GtfipXnbsLxLNrGJFAKAUAoBQCgFARm82x1xeFmwzaCRCoPkeh+BtVoSyyTB5CxWGeJ2jkUq6MVdTzDA2IrbJp6o8zc+z/fgYNWgnVmiJzKy80J53HUHn5jXnfTmePcAeOkq1FpTSs09murXqa+vdYzcLiuaWWWxsW1u0VZbx4QMNO9Iwsfco/M1oafJueHSqYlrfSK1839joOEuliqzTWkVf6mpE1szrD6rEEEGxGoI5g0aTVmGk1Zm37L7R44/q8WGuBcSKL5vRlHI+o5+nXVVOTVSuucwzW+z0t4M5DikqWFr5Opq5qm/wDvmMdkjiUrChLd62Z2tYGw5AC9vfXScB4G+H5qlR3nJW02S+7NBisTzui2NX2ZgJMRLHBEM0kjBVHqep8gOZPkDXROSirsxD19sXZqYaCKBPDEioPWw5/E61qJO7uehm1AFAKAUAoBQCgFAKApXtz3IJJ2jAt7ADEqOemgk9dND8KzMNV/ofyKtFKVmlST2F4m9351quLdHHx+x03Jjpqnwr1JqtEdoKAg9ueMe6t/wroX4nD8pf1Mfh+5HVsznS9uw3chol9vxC2eRbYdSNVQ83Pq2lvIe/TBxNW/soskW/WIWFAKAUAoBQEDvZGrLEkspigaQCZg+S4ytlQuLZQz5QdRfQdavDu3IO/Z2B4E3DiVhAY8xBYlUcMAAmYk95SSRyGUeZqG7rXckl6qBQHxlBBBFwdCDyIoCh+0vsneJnxOz1LxG5eBR3o/Mxj9Zf2eY6X6Z1HEX0l5lWittgnvN7vzrF4t0cfH7HScmOmqfCvUmq0R2goCE22PrFHmNPnW/wCF9C/E4flL+pj8P3LU7Meydiy4raCWUWMeHYak9DKOg/Z+drWPvWxH9MfM59Iu+sIsKAUBpe+E87TBIDnaNMyJFixHKJdTmaH/AFltbQkDxaG4I9qdra+hDJjdSSSSNpZZXkZjlIaHhBShIOWO5I1J1LG9h0qk7J2RJOVQCgOnFwZ0ZMzJmFsyGzL6g1KdgaVH3JWxWJmmgw8UhWGN5XMk0g7mqq3fW47qAEsTfyFeu6slqQbjszFmWJJCjxllBKOLMp6gj0ryas7EmVUAUAoDT95+zzCYtmlA4E7c5EA73768m9+h9apWi6kVFvYz+HY+WCqOcVe+jRWO3twMbhrnh8ZB+tHc6eq8xWvnQnHqudjheM4WvpfK+x6fXY57B7PMbiLFk4CfakuD8E5/O1IYecu4riuN4Whonmfd++xaG624GEwbCQLxZwAOK41HPwLyTn7/AFrY0ounDImcdj8bLGVeckrdSXcbXVjCFAKAw9q7Uhw6B53WNSyqCxsLsbDWpjFy2BpkkEUsPsz4SQYxdVmEJy8a+k64gDKAWs/O9tLdK9rtO6en5pYg3+vAkUAoBQGv7U2esWJXGpCJWKiNxYl1BOjRCxAOtm5XGUkjJrdO6y3IOOzd4JpsU8PA4ccKkzMzEsGPgUBRluRdtGawte1xUuCUb3BPwyqyhlIZWAKkG4IPIg9a8yTnQCgOrEYhEF3ZUBIALEAXPIa9TS1wcJcdErrG0iCRvChYZj7hzPI/I1NnuDqTa+HLvGJoy8YLSKHW6AdX17vxpldr2B34TFxyrnjdXXzUgi/vFGmtwd1QBQHGRwoJYgAcyTYD40BqWL2hIkvtOKiPshVkBBJ4AuQzToNHVwAcwvlAHQk16pJqy3IJbYGx44SWgduA6rwornhx9SUB5BtNOQtoNTespN77kkzVAKAUAoBQGlbzbImiw08WFDZJRIxKl2meaUhQpPMKAb3vyUL3QNfaEk5Jsg54feTgB448NlwmCjAmkLjMuUaIiKDmYLYkXHMdTUZL9erBuEbXAOouL6ix+I6V5EnKgIXe9b4VhlLnNGQFQsbh1NwFBOgBN6tDcGvbZwkrY4uisVMmDzRmNikqoSeJxBpGYyb265NfELekWsvmQde1MI2TFR4VpJ8O8MhdfEEmaQG8TL3nNi7MoJ8KgWvUxeze4JzcuGVVxHFuxM7ESlChmGRAGKHwkWyaaHJfrVKjWlgjY68yTpxeJWNC7XsPIXJJ0AA6kmwA9alK4NP3mmmlkhieLhOSzYdZGR8NiHC3MUwAujZQStrganW1esEkrkGRuRhJzh0V3Hs4VkED4bI627pUvxWVlBuBZbEW1I5xUavpv4hG3V5EigFAKAUAoD4wBFjqDzoCA2rsD/1BhcIsca50JDA5MnEDuCBqb6i1xz5irqXtXkQR20Y+HNG4ldmaVYMTIpAZSykxAKe6FDsNLE94a86stUCfm2ksPBjlbPNILBUU3cqBnZV6KLjmdLjWqZb3a2JOcW2YDzcIc/Dyv3TnsDls3M2IOnnTKwZ9VB8vQGDLtiAB/rFYxlVcKbkMxsq2H6xOludWysHVhNto03s7o8UuUuiuF76AgEoVJBsSLjmLjTWjjpcGrJgnkxE+CxEgzMhImMhE0sTklOGAMqmJ11tfobDNr63SSkvz/ZBsmB2ZiDwzipo5uEbqUhKZmsQGa8jdCdBbX5V5uS6kSTNUAoBQCgFAKAUAoBQGNJgImdZWjQyL4XKjMOfI/E/M+dTd2sDA2hs9/aY8VGA5WJ4nQmxKsysGQnQEFbEHQg8xbWyatZgiXXEXwXtSsWSR5ZnjS6qQjoinJ4vFzA6dKtprYgxNv7Rd5Y8UoZYcI8WYPnRvrbBzwynfyxsLaixz86mKsrdoMfEYPDN/5JOCHleTPCUj75ZoY8jJIo0Ikuc19DrcVN37OoMuXYeJkeRGZld4cHIJrAoMVAWLXFwWDdy/LQWqFJJefkwTsGz5pJ4p8QsaNCkioI2ZrmTLmJZkUqLLouvPnpVLpKyJJbgrmz5RmtlzWF7Xva/lfpVAc6AUAoBQCgFAKAU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50" name="AutoShape 10" descr="data:image/jpeg;base64,/9j/4AAQSkZJRgABAQAAAQABAAD/2wCEAAkGBxITEhUTEhQWFBUWGBYZFRgYFhggGRgZGhsaGxwdGRkZHS0hGCYlHB0bIjEjJykrMC4uHh80OTMtOCktMCsBCgoKDg0OGxAQGiwkHyQsLC0sLCwsLCw0LiwsLCwsLC4tLywsLCwsLCwsLCwsLywsLCwsLCwtLCwvLC40LCw0L//AABEIAKAAkAMBEQACEQEDEQH/xAAcAAEAAgIDAQAAAAAAAAAAAAAABQcEBgIDCAH/xABAEAACAQIDBQUEBggGAwAAAAABAgMAEQQSIQUGEzFBByIyUWEUcYGRCCNSc7HBM0JicqGywtE0NUNUktIVJPD/xAAbAQEAAgMBAQAAAAAAAAAAAAAAAQIEBQYDB//EADgRAAIBAgQBCQcCBgMAAAAAAAABAgMRBBIhMQUGEzNBUWFxkbEiMnKBocHwNNEUFUJT4fEjUsL/2gAMAwEAAhEDEQA/ALxoBQCgFAKAUAoBQCgFAKAUAoBQCgFAKAUAoBQGndrU7x7Mnkjd43TKVZHZWBzAc1I6GvWj76IZw3cxUeLmlmaSWJcITCMO0kilMpJ4k4zd8ta63uAAdTc2SWVW7Qduz9+MPig6Ik2VoZJVYWuyLcHUH6tiNQDb4UdJxFzjsPeWFMNgYoEnmfERM0KMymTImpaWRjYcwOZ1PpSUHd36gTu7m24sbh1niDBWzAqwsyspIZWAOhBFtDVJRcXZkmt9m+ZxtASSSyBcbiIlzyucsa5cqqS3dtc8ta9a2mW3YiENj7f9lwuBjKT4iTEs6Bs4Y5lu3faRvIH5HlUSjmk3tYDaW80GJwMc7JiEU4qOJlRwrpIsoSzsreHNzte96hQalYEim+SmSaEYebiwywxlLxXcy5srJ9ZYrZSSTbS/kajm9L3FzhsnfrD4iZYolkYPxckgAynhWvfW6hv1Sedjy6zKk4q7FzDwnaNE2GOKbDTxQ3RUd+GFdncoNQ5ygHUk8h59ZdFqWW4uZO0NrRPiNml0xCPK8wiCyARghNeKFa0gIF1IuOulQou0u4HVBvyxjxkrYObh4SR0bI0RYhApY2LjXvE2F9Ot9KOlsr7i5N7J26J3KpE4URxOZCUyfWDMqizElranTS486o42JJeqgUAoBQENvdsAY7DNhmkaNXIzFQpNgb2GYWFWhLK7gwcVugHxS4oTMshi4U4CJlnXrxFt5crcqsqmlrEWGxt03w8TQLi5miyMkKMqfVq2nO13sNBf+NHO7vYWOnDbkCJMJwp3WXCI8cchVTmje11dNAeQ1FjR1L3utxYmd29hx4OBYIizAFmLMRmZmJZmNtNSelVlJyd2SRsW6rRSzvhsS8C4ls8qBEa0hFi8ZYdwkWvcMLgaVbPdK62IsduJ3UQnB8ORokwRvGgCkN3cneLanuk/O9Rn3v1ixHjcQezHDDEyZTiPaS2RL58/EtytbPr/AAq3Oa3sLEy+7sJxq44/pREYrdDrcMfUDMPcTVc7y5STC3f3UbCXSLFS8AFzFCwQrGWvpmtmZQTov41Mp5t0RY6tn7m8HBrg1nZlRiQXjRgym90kSwDjUnoeXlUupeWawscMJuMkYwISaQLgcxQEKc5cWYsSNNCQALWvR1W76bixyfZiYAYydmmnhxDtI2HSLO2eQBCFyjMQbAdANb0u52QM3cjYAwODig5uFBkN73c89etuQ9AKrUnmlcInqoSKAUAoBQCgFAKAwcRtjDJ454k/ekQfianK+wGC2+Ozwbe1w/BwfwqJ+wry0Pahh6tdtUottdhwO+mz/wDdRfOvLn6faZP8rxn9t+QG+mz/APdRf8qc/T7R/K8Z/bfkc13w2eTb2uH4yAfjXrD21eOpi1qFSjLLUi0+8kMPtbDyaRzROf2ZFP4GpyvsPIzKgCgFAKAUAoBQCgFAKAoztl3xx+Hxxw+HxDRR8JGsoW9ze/etfpWbh6UJQu0VbKox21J5v000sv3kjt/MaylFLZFTDyirAlNgjvN7vzrVcW6OPj9jpuTHTVPhXqTVaI7QUBB7cHfHurf8K6F+Jw/KX9TH4fuRuUeVbM50ztn7XxEH6CeWL9yR1HyBsaq4p7oFwdie92NxWKkhxM7SosOZQwW4IYDmBc6edYmIpxik0iyZdFYZYUAoBQCgFAKAUB5v7ef81P3MX9VbHDdH8yj3K6rIIFASewvE3u/OtVxbo4+P2Om5MdNU+FepNVojtBQEHtzxj3Vv+FdC/E4flL+pj8P3I6tmc6KAtH6Pf+Pm+4P861i4r3UWiehKwCwoBQCgFAKAUAoDzf28/wCan7mL+qtjhuj+ZR7ldVkEFn7t7rYGfBRSSIbMDmlDWeNwbEMeRW/Ikadbg3HE8R4vjsPjZ04NXW0WrqUd1brUu3XXq79lRoU50035kphey+GNiVnksehVb/MW/CtZieVNWvBRlTWnY3+fU2nDn/BTlKOt1bU1fbOy3w0pjf3qejDzFZ+GxMMRTzx/0dbh68a0M0Ts2Bsd8VJkXQDV26KP7+QquLxUcNDNLfqXaVxOJjQhmfyRseJ7LoXfM08lgOQVQfmb/hWHh+VVahTyxpxv3t+hyXEEsZUVSWllbQhd8N2cFBgjJEpUBlEb5rvK505nkgFzYc+egGu24TxTG4jGqnUaejzK2kUv/V9NdttW9NZXoU4U7r5d/wDgreuyNcWj9Hv/AB833B/nWsXFe6i0T0JWAWFAKAUAoBQCgFAeb+3n/NT9zF/VWxw3R/Mo9yuqyCC4expicHKp8ImNviiXH/3nXzvlgksXBrfL92bbh/Rtd5t2wNjJhIuDGzsoLEZzci5vYelc9j8dPG1edmknZLRW2MulTVOOVHzb+xkxUWRtGFyjfZP9j1quDxcsNUzLbrXaZuGxMqE8y260cd28DHDCEQWYfpL88/W/5elqnG1p1ameT06vD83JxVWVSpml8vA5bd2KmKRUkZwqur2U2zW/VbTUG/KrYHHTwc5Tgk201qtr9a7zBq0lUVmaR21yNwsMv6peQn3hRb+Baum5GRjzlZ9dl5Nu/ojC4g3aKKorvjVlo/R7/wAfN9wf51rFxXuotE9CVgFhQCgFAKAUAoBQHnHt7Qjal/OGO3wLVscL0fzKS3K4rIIJvdbeabAyZo+8jWzxk91v+p9a1nE+FUOIU8tTRraXWv3Xce1GvKk7ryLy3f27DjIhJC1/tKfEh8mHSvl2P4fWwNXm6q8H1Ndxu6VWNSN4knWCepjYmA34ieMCxHR1+yfyPTXzNe1Oatklt6Pt/c9ISVsstvT86yN29vTh8LDxXNyb5EHjZhzFuljoT0rOwHCcRjK3NQW276kvzbtMfEVFQ97f1KQ3k3gmxsvEmOguEQeFAfL36XPW1fT+HcNo4GlzdJeL634/saKtWlVleRE1nnkWn9HlL46c+UH9a1i4v3UWiegqwCwoBQCgFAKAUAoCgfpEYa2Mw728cJHxV/7EVnYR+y0VkVRWWVPqqSQACSdABzJ8gOtQ2krsF07h7mthYjI7FcRIBy5IOYUi9m9f4cr18049xuOMqqnBXpx+r7e7uN7gqPMq8le+5t2HxNzkcZXHS+hHmp6j8Otc9OnZZo6r83MyULK61X5uZFeRQ0XtJ3O9pX2iAfXIO8o/1F/7Dp58vKuq5OcaWFl/D1n7Eno/+r/Z/QwsZQdRKS3XoUyDX0g0woC4Po5Ye8+Mk+zHEv8AzZz/AEVh4t6JFol61hFhQCgFAKAUAoBQFT/SG2VnwkGIHOCQq37soA/mVPnWVhZWk12lZFBVnlS0eyXdlCvtslmNysI+zbRmPrfQeVj56cNyr4rOMv4OnorXk+2+y8O3tNngaCf/ACP5Fn1wxszU98d5EiHCj70wN7g/oj536n0+frueG4CdR85PSPr/AI7/ACNngMFKp7ctI+plbr70JiQEeySjp0f1X+1eOP4dLDvNHWPp4nnjMDKi80dY+nibFWsMAqbta3bjiK4uPu8R8si9MxBIYe+xv8K+g8leKVK0XhamuVXi+7a3y6jU46iovOusriuxNeeiOwHZXC2e0xGs8pYeeRBlX+OY/GtfipXnbsLxLNrGJFAKAUAoBQCgFARm82x1xeFmwzaCRCoPkeh+BtVoSyyTB5CxWGeJ2jkUq6MVdTzDA2IrbJp6o8zc+z/fgYNWgnVmiJzKy80J53HUHn5jXnfTmePcAeOkq1FpTSs09murXqa+vdYzcLiuaWWWxsW1u0VZbx4QMNO9Iwsfco/M1oafJueHSqYlrfSK1839joOEuliqzTWkVf6mpE1szrD6rEEEGxGoI5g0aTVmGk1Zm37L7R44/q8WGuBcSKL5vRlHI+o5+nXVVOTVSuucwzW+z0t4M5DikqWFr5Opq5qm/wDvmMdkjiUrChLd62Z2tYGw5AC9vfXScB4G+H5qlR3nJW02S+7NBisTzui2NX2ZgJMRLHBEM0kjBVHqep8gOZPkDXROSirsxD19sXZqYaCKBPDEioPWw5/E61qJO7uehm1AFAKAUAoBQCgFAKApXtz3IJJ2jAt7ADEqOemgk9dND8KzMNV/ofyKtFKVmlST2F4m9351quLdHHx+x03Jjpqnwr1JqtEdoKAg9ueMe6t/wroX4nD8pf1Mfh+5HVsznS9uw3chol9vxC2eRbYdSNVQ83Pq2lvIe/TBxNW/soskW/WIWFAKAUAoBQEDvZGrLEkspigaQCZg+S4ytlQuLZQz5QdRfQdavDu3IO/Z2B4E3DiVhAY8xBYlUcMAAmYk95SSRyGUeZqG7rXckl6qBQHxlBBBFwdCDyIoCh+0vsneJnxOz1LxG5eBR3o/Mxj9Zf2eY6X6Z1HEX0l5lWittgnvN7vzrF4t0cfH7HScmOmqfCvUmq0R2goCE22PrFHmNPnW/wCF9C/E4flL+pj8P3LU7Meydiy4raCWUWMeHYak9DKOg/Z+drWPvWxH9MfM59Iu+sIsKAUBpe+E87TBIDnaNMyJFixHKJdTmaH/AFltbQkDxaG4I9qdra+hDJjdSSSSNpZZXkZjlIaHhBShIOWO5I1J1LG9h0qk7J2RJOVQCgOnFwZ0ZMzJmFsyGzL6g1KdgaVH3JWxWJmmgw8UhWGN5XMk0g7mqq3fW47qAEsTfyFeu6slqQbjszFmWJJCjxllBKOLMp6gj0ryas7EmVUAUAoDT95+zzCYtmlA4E7c5EA73768m9+h9apWi6kVFvYz+HY+WCqOcVe+jRWO3twMbhrnh8ZB+tHc6eq8xWvnQnHqudjheM4WvpfK+x6fXY57B7PMbiLFk4CfakuD8E5/O1IYecu4riuN4Whonmfd++xaG624GEwbCQLxZwAOK41HPwLyTn7/AFrY0ounDImcdj8bLGVeckrdSXcbXVjCFAKAw9q7Uhw6B53WNSyqCxsLsbDWpjFy2BpkkEUsPsz4SQYxdVmEJy8a+k64gDKAWs/O9tLdK9rtO6en5pYg3+vAkUAoBQGv7U2esWJXGpCJWKiNxYl1BOjRCxAOtm5XGUkjJrdO6y3IOOzd4JpsU8PA4ccKkzMzEsGPgUBRluRdtGawte1xUuCUb3BPwyqyhlIZWAKkG4IPIg9a8yTnQCgOrEYhEF3ZUBIALEAXPIa9TS1wcJcdErrG0iCRvChYZj7hzPI/I1NnuDqTa+HLvGJoy8YLSKHW6AdX17vxpldr2B34TFxyrnjdXXzUgi/vFGmtwd1QBQHGRwoJYgAcyTYD40BqWL2hIkvtOKiPshVkBBJ4AuQzToNHVwAcwvlAHQk16pJqy3IJbYGx44SWgduA6rwornhx9SUB5BtNOQtoNTespN77kkzVAKAUAoBQGlbzbImiw08WFDZJRIxKl2meaUhQpPMKAb3vyUL3QNfaEk5Jsg54feTgB448NlwmCjAmkLjMuUaIiKDmYLYkXHMdTUZL9erBuEbXAOouL6ix+I6V5EnKgIXe9b4VhlLnNGQFQsbh1NwFBOgBN6tDcGvbZwkrY4uisVMmDzRmNikqoSeJxBpGYyb265NfELekWsvmQde1MI2TFR4VpJ8O8MhdfEEmaQG8TL3nNi7MoJ8KgWvUxeze4JzcuGVVxHFuxM7ESlChmGRAGKHwkWyaaHJfrVKjWlgjY68yTpxeJWNC7XsPIXJJ0AA6kmwA9alK4NP3mmmlkhieLhOSzYdZGR8NiHC3MUwAujZQStrganW1esEkrkGRuRhJzh0V3Hs4VkED4bI627pUvxWVlBuBZbEW1I5xUavpv4hG3V5EigFAKAUAoD4wBFjqDzoCA2rsD/1BhcIsca50JDA5MnEDuCBqb6i1xz5irqXtXkQR20Y+HNG4ldmaVYMTIpAZSykxAKe6FDsNLE94a86stUCfm2ksPBjlbPNILBUU3cqBnZV6KLjmdLjWqZb3a2JOcW2YDzcIc/Dyv3TnsDls3M2IOnnTKwZ9VB8vQGDLtiAB/rFYxlVcKbkMxsq2H6xOludWysHVhNto03s7o8UuUuiuF76AgEoVJBsSLjmLjTWjjpcGrJgnkxE+CxEgzMhImMhE0sTklOGAMqmJ11tfobDNr63SSkvz/ZBsmB2ZiDwzipo5uEbqUhKZmsQGa8jdCdBbX5V5uS6kSTNUAoBQCgFAKAUAoBQGNJgImdZWjQyL4XKjMOfI/E/M+dTd2sDA2hs9/aY8VGA5WJ4nQmxKsysGQnQEFbEHQg8xbWyatZgiXXEXwXtSsWSR5ZnjS6qQjoinJ4vFzA6dKtprYgxNv7Rd5Y8UoZYcI8WYPnRvrbBzwynfyxsLaixz86mKsrdoMfEYPDN/5JOCHleTPCUj75ZoY8jJIo0Ikuc19DrcVN37OoMuXYeJkeRGZld4cHIJrAoMVAWLXFwWDdy/LQWqFJJefkwTsGz5pJ4p8QsaNCkioI2ZrmTLmJZkUqLLouvPnpVLpKyJJbgrmz5RmtlzWF7Xva/lfpVAc6AUAoBQCgFAKAU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52" name="Picture 12" descr="Keio University"/>
          <p:cNvPicPr>
            <a:picLocks noChangeAspect="1" noChangeArrowheads="1"/>
          </p:cNvPicPr>
          <p:nvPr/>
        </p:nvPicPr>
        <p:blipFill>
          <a:blip r:embed="rId7" cstate="print"/>
          <a:srcRect/>
          <a:stretch>
            <a:fillRect/>
          </a:stretch>
        </p:blipFill>
        <p:spPr bwMode="auto">
          <a:xfrm>
            <a:off x="190500" y="3538728"/>
            <a:ext cx="3467100" cy="1109473"/>
          </a:xfrm>
          <a:prstGeom prst="rect">
            <a:avLst/>
          </a:prstGeom>
          <a:noFill/>
        </p:spPr>
      </p:pic>
      <p:sp>
        <p:nvSpPr>
          <p:cNvPr id="17" name="Rounded Rectangle 16"/>
          <p:cNvSpPr/>
          <p:nvPr/>
        </p:nvSpPr>
        <p:spPr>
          <a:xfrm>
            <a:off x="2209800" y="4419600"/>
            <a:ext cx="1219200" cy="304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8" cstate="print"/>
          <a:srcRect/>
          <a:stretch>
            <a:fillRect/>
          </a:stretch>
        </p:blipFill>
        <p:spPr bwMode="auto">
          <a:xfrm>
            <a:off x="4191000" y="3886200"/>
            <a:ext cx="3992563" cy="2857500"/>
          </a:xfrm>
          <a:prstGeom prst="rect">
            <a:avLst/>
          </a:prstGeom>
          <a:noFill/>
          <a:ln w="9525">
            <a:noFill/>
            <a:miter lim="800000"/>
            <a:headEnd/>
            <a:tailEnd/>
          </a:ln>
          <a:effectLst/>
        </p:spPr>
      </p:pic>
      <p:sp>
        <p:nvSpPr>
          <p:cNvPr id="18" name="Right Arrow 17"/>
          <p:cNvSpPr/>
          <p:nvPr/>
        </p:nvSpPr>
        <p:spPr>
          <a:xfrm rot="10800000">
            <a:off x="7543800" y="5916167"/>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ustDataLst>
      <p:tags r:id="rId1"/>
    </p:custDataLst>
  </p:cSld>
  <p:clrMapOvr>
    <a:masterClrMapping/>
  </p:clrMapOvr>
  <p:transition advTm="9332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21</a:t>
            </a:fld>
            <a:endParaRPr lang="en-US"/>
          </a:p>
        </p:txBody>
      </p:sp>
      <p:pic>
        <p:nvPicPr>
          <p:cNvPr id="5122" name="Picture 2" descr="http://farm4.staticflickr.com/3632/3355600813_ee262492b8.jpg"/>
          <p:cNvPicPr>
            <a:picLocks noChangeAspect="1" noChangeArrowheads="1"/>
          </p:cNvPicPr>
          <p:nvPr/>
        </p:nvPicPr>
        <p:blipFill>
          <a:blip r:embed="rId3" cstate="print"/>
          <a:srcRect/>
          <a:stretch>
            <a:fillRect/>
          </a:stretch>
        </p:blipFill>
        <p:spPr bwMode="auto">
          <a:xfrm>
            <a:off x="0" y="0"/>
            <a:ext cx="9180720" cy="6858000"/>
          </a:xfrm>
          <a:prstGeom prst="rect">
            <a:avLst/>
          </a:prstGeom>
          <a:noFill/>
        </p:spPr>
      </p:pic>
      <p:sp>
        <p:nvSpPr>
          <p:cNvPr id="7" name="TextBox 6"/>
          <p:cNvSpPr txBox="1"/>
          <p:nvPr/>
        </p:nvSpPr>
        <p:spPr>
          <a:xfrm>
            <a:off x="228600" y="1346537"/>
            <a:ext cx="7312515" cy="1015663"/>
          </a:xfrm>
          <a:prstGeom prst="rect">
            <a:avLst/>
          </a:prstGeom>
          <a:noFill/>
        </p:spPr>
        <p:txBody>
          <a:bodyPr wrap="none" rtlCol="0">
            <a:spAutoFit/>
          </a:bodyPr>
          <a:lstStyle/>
          <a:p>
            <a:r>
              <a:rPr lang="en-US" sz="6000" dirty="0" smtClean="0">
                <a:solidFill>
                  <a:schemeClr val="bg1"/>
                </a:solidFill>
              </a:rPr>
              <a:t>Managing Redundancy</a:t>
            </a:r>
            <a:endParaRPr lang="en-US" sz="6000" dirty="0">
              <a:solidFill>
                <a:schemeClr val="bg1"/>
              </a:solidFill>
            </a:endParaRPr>
          </a:p>
        </p:txBody>
      </p:sp>
      <p:sp>
        <p:nvSpPr>
          <p:cNvPr id="8" name="TextBox 7"/>
          <p:cNvSpPr txBox="1"/>
          <p:nvPr/>
        </p:nvSpPr>
        <p:spPr>
          <a:xfrm>
            <a:off x="0" y="6412468"/>
            <a:ext cx="7611764" cy="369332"/>
          </a:xfrm>
          <a:prstGeom prst="rect">
            <a:avLst/>
          </a:prstGeom>
          <a:noFill/>
        </p:spPr>
        <p:txBody>
          <a:bodyPr wrap="none" rtlCol="0">
            <a:spAutoFit/>
          </a:bodyPr>
          <a:lstStyle/>
          <a:p>
            <a:r>
              <a:rPr lang="en-US" dirty="0" smtClean="0"/>
              <a:t>Recycling day at Shimane University School of Law. (Deborah Bryan </a:t>
            </a:r>
            <a:r>
              <a:rPr lang="en-US" dirty="0" err="1" smtClean="0"/>
              <a:t>Macartney</a:t>
            </a:r>
            <a:r>
              <a:rPr lang="en-US" dirty="0" smtClean="0"/>
              <a:t>)</a:t>
            </a:r>
          </a:p>
        </p:txBody>
      </p:sp>
    </p:spTree>
  </p:cSld>
  <p:clrMapOvr>
    <a:masterClrMapping/>
  </p:clrMapOvr>
  <p:transition advTm="45708">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4" cstate="print"/>
          <a:srcRect/>
          <a:stretch>
            <a:fillRect/>
          </a:stretch>
        </p:blipFill>
        <p:spPr bwMode="auto">
          <a:xfrm>
            <a:off x="9677400" y="5029200"/>
            <a:ext cx="3543300" cy="9525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B3AA010-7757-41E0-A212-D41514C97AA5}" type="slidenum">
              <a:rPr lang="en-US" smtClean="0"/>
              <a:pPr/>
              <a:t>22</a:t>
            </a:fld>
            <a:endParaRPr lang="en-US"/>
          </a:p>
        </p:txBody>
      </p:sp>
      <p:pic>
        <p:nvPicPr>
          <p:cNvPr id="3" name="Picture 3"/>
          <p:cNvPicPr>
            <a:picLocks noChangeAspect="1" noChangeArrowheads="1"/>
          </p:cNvPicPr>
          <p:nvPr/>
        </p:nvPicPr>
        <p:blipFill>
          <a:blip r:embed="rId5" cstate="print"/>
          <a:srcRect/>
          <a:stretch>
            <a:fillRect/>
          </a:stretch>
        </p:blipFill>
        <p:spPr bwMode="auto">
          <a:xfrm>
            <a:off x="304800" y="589859"/>
            <a:ext cx="4724400" cy="3524941"/>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76200" y="76200"/>
            <a:ext cx="1676400" cy="935255"/>
          </a:xfrm>
          <a:prstGeom prst="rect">
            <a:avLst/>
          </a:prstGeom>
          <a:noFill/>
          <a:ln w="9525">
            <a:noFill/>
            <a:miter lim="800000"/>
            <a:headEnd/>
            <a:tailEnd/>
          </a:ln>
        </p:spPr>
      </p:pic>
      <p:pic>
        <p:nvPicPr>
          <p:cNvPr id="24579" name="Picture 3"/>
          <p:cNvPicPr>
            <a:picLocks noChangeAspect="1" noChangeArrowheads="1"/>
          </p:cNvPicPr>
          <p:nvPr/>
        </p:nvPicPr>
        <p:blipFill>
          <a:blip r:embed="rId7" cstate="print"/>
          <a:srcRect/>
          <a:stretch>
            <a:fillRect/>
          </a:stretch>
        </p:blipFill>
        <p:spPr bwMode="auto">
          <a:xfrm>
            <a:off x="9372600" y="1371600"/>
            <a:ext cx="3867150" cy="5200650"/>
          </a:xfrm>
          <a:prstGeom prst="rect">
            <a:avLst/>
          </a:prstGeom>
          <a:noFill/>
          <a:ln w="9525">
            <a:noFill/>
            <a:miter lim="800000"/>
            <a:headEnd/>
            <a:tailEnd/>
          </a:ln>
        </p:spPr>
      </p:pic>
      <p:grpSp>
        <p:nvGrpSpPr>
          <p:cNvPr id="29" name="Group 28"/>
          <p:cNvGrpSpPr/>
          <p:nvPr/>
        </p:nvGrpSpPr>
        <p:grpSpPr>
          <a:xfrm>
            <a:off x="228600" y="4181130"/>
            <a:ext cx="4114800" cy="1991070"/>
            <a:chOff x="228600" y="4181130"/>
            <a:chExt cx="4114800" cy="1991070"/>
          </a:xfrm>
        </p:grpSpPr>
        <p:pic>
          <p:nvPicPr>
            <p:cNvPr id="8" name="Picture 2"/>
            <p:cNvPicPr>
              <a:picLocks noChangeAspect="1" noChangeArrowheads="1"/>
            </p:cNvPicPr>
            <p:nvPr/>
          </p:nvPicPr>
          <p:blipFill>
            <a:blip r:embed="rId8" cstate="print"/>
            <a:srcRect/>
            <a:stretch>
              <a:fillRect/>
            </a:stretch>
          </p:blipFill>
          <p:spPr bwMode="auto">
            <a:xfrm>
              <a:off x="1339298" y="5181600"/>
              <a:ext cx="3004102" cy="990600"/>
            </a:xfrm>
            <a:prstGeom prst="rect">
              <a:avLst/>
            </a:prstGeom>
            <a:noFill/>
            <a:ln w="9525">
              <a:noFill/>
              <a:miter lim="800000"/>
              <a:headEnd/>
              <a:tailEnd/>
            </a:ln>
          </p:spPr>
        </p:pic>
        <p:sp>
          <p:nvSpPr>
            <p:cNvPr id="11" name="TextBox 10"/>
            <p:cNvSpPr txBox="1"/>
            <p:nvPr/>
          </p:nvSpPr>
          <p:spPr>
            <a:xfrm>
              <a:off x="1295400" y="4343400"/>
              <a:ext cx="2105063" cy="523220"/>
            </a:xfrm>
            <a:prstGeom prst="rect">
              <a:avLst/>
            </a:prstGeom>
            <a:noFill/>
          </p:spPr>
          <p:txBody>
            <a:bodyPr wrap="none" rtlCol="0">
              <a:spAutoFit/>
            </a:bodyPr>
            <a:lstStyle/>
            <a:p>
              <a:r>
                <a:rPr lang="en-US" sz="2800" dirty="0" smtClean="0">
                  <a:latin typeface="Open Sans "/>
                </a:rPr>
                <a:t>7 libraries…</a:t>
              </a:r>
              <a:endParaRPr lang="en-US" sz="2800" dirty="0">
                <a:latin typeface="Open Sans "/>
              </a:endParaRPr>
            </a:p>
          </p:txBody>
        </p:sp>
        <p:pic>
          <p:nvPicPr>
            <p:cNvPr id="24580" name="Picture 4"/>
            <p:cNvPicPr>
              <a:picLocks noChangeAspect="1" noChangeArrowheads="1"/>
            </p:cNvPicPr>
            <p:nvPr/>
          </p:nvPicPr>
          <p:blipFill>
            <a:blip r:embed="rId9" cstate="print"/>
            <a:srcRect l="5555" t="-11111"/>
            <a:stretch>
              <a:fillRect/>
            </a:stretch>
          </p:blipFill>
          <p:spPr bwMode="auto">
            <a:xfrm>
              <a:off x="228600" y="4800600"/>
              <a:ext cx="1295400" cy="762000"/>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p:nvPr/>
          </p:nvCxnSpPr>
          <p:spPr>
            <a:xfrm>
              <a:off x="3657600" y="4181130"/>
              <a:ext cx="0" cy="100047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27" name="Group 26"/>
          <p:cNvGrpSpPr/>
          <p:nvPr/>
        </p:nvGrpSpPr>
        <p:grpSpPr>
          <a:xfrm>
            <a:off x="5029200" y="381000"/>
            <a:ext cx="3975174" cy="2105025"/>
            <a:chOff x="5029200" y="381000"/>
            <a:chExt cx="3975174" cy="2105025"/>
          </a:xfrm>
        </p:grpSpPr>
        <p:pic>
          <p:nvPicPr>
            <p:cNvPr id="18433" name="Picture 1"/>
            <p:cNvPicPr>
              <a:picLocks noChangeAspect="1" noChangeArrowheads="1"/>
            </p:cNvPicPr>
            <p:nvPr/>
          </p:nvPicPr>
          <p:blipFill>
            <a:blip r:embed="rId10" cstate="print"/>
            <a:srcRect/>
            <a:stretch>
              <a:fillRect/>
            </a:stretch>
          </p:blipFill>
          <p:spPr bwMode="auto">
            <a:xfrm>
              <a:off x="5181600" y="1371600"/>
              <a:ext cx="3562350" cy="1114425"/>
            </a:xfrm>
            <a:prstGeom prst="rect">
              <a:avLst/>
            </a:prstGeom>
            <a:noFill/>
            <a:ln w="9525">
              <a:noFill/>
              <a:miter lim="800000"/>
              <a:headEnd/>
              <a:tailEnd/>
            </a:ln>
          </p:spPr>
        </p:pic>
        <p:pic>
          <p:nvPicPr>
            <p:cNvPr id="24578" name="Picture 2" descr="Find in a library with WorldCat"/>
            <p:cNvPicPr>
              <a:picLocks noChangeAspect="1" noChangeArrowheads="1"/>
            </p:cNvPicPr>
            <p:nvPr/>
          </p:nvPicPr>
          <p:blipFill>
            <a:blip r:embed="rId11" cstate="print"/>
            <a:srcRect/>
            <a:stretch>
              <a:fillRect/>
            </a:stretch>
          </p:blipFill>
          <p:spPr bwMode="auto">
            <a:xfrm>
              <a:off x="5181600" y="381000"/>
              <a:ext cx="2095500" cy="647700"/>
            </a:xfrm>
            <a:prstGeom prst="rect">
              <a:avLst/>
            </a:prstGeom>
            <a:noFill/>
          </p:spPr>
        </p:pic>
        <p:cxnSp>
          <p:nvCxnSpPr>
            <p:cNvPr id="13" name="Straight Arrow Connector 12"/>
            <p:cNvCxnSpPr/>
            <p:nvPr/>
          </p:nvCxnSpPr>
          <p:spPr>
            <a:xfrm>
              <a:off x="5029200" y="2057400"/>
              <a:ext cx="762000" cy="987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7179836" y="685800"/>
              <a:ext cx="1824538" cy="523220"/>
            </a:xfrm>
            <a:prstGeom prst="rect">
              <a:avLst/>
            </a:prstGeom>
            <a:noFill/>
          </p:spPr>
          <p:txBody>
            <a:bodyPr wrap="none" rtlCol="0">
              <a:spAutoFit/>
            </a:bodyPr>
            <a:lstStyle/>
            <a:p>
              <a:r>
                <a:rPr lang="en-US" sz="2800" dirty="0" smtClean="0">
                  <a:latin typeface="Open Sans "/>
                </a:rPr>
                <a:t>1 library…</a:t>
              </a:r>
              <a:endParaRPr lang="en-US" sz="2800" dirty="0">
                <a:latin typeface="Open Sans "/>
              </a:endParaRPr>
            </a:p>
          </p:txBody>
        </p:sp>
      </p:grpSp>
      <p:grpSp>
        <p:nvGrpSpPr>
          <p:cNvPr id="30" name="Group 29"/>
          <p:cNvGrpSpPr/>
          <p:nvPr/>
        </p:nvGrpSpPr>
        <p:grpSpPr>
          <a:xfrm>
            <a:off x="4191000" y="5562600"/>
            <a:ext cx="4724400" cy="533400"/>
            <a:chOff x="4191000" y="5562600"/>
            <a:chExt cx="4724400" cy="533400"/>
          </a:xfrm>
        </p:grpSpPr>
        <p:grpSp>
          <p:nvGrpSpPr>
            <p:cNvPr id="23" name="Group 22"/>
            <p:cNvGrpSpPr/>
            <p:nvPr/>
          </p:nvGrpSpPr>
          <p:grpSpPr>
            <a:xfrm>
              <a:off x="4648200" y="5562600"/>
              <a:ext cx="4267200" cy="533400"/>
              <a:chOff x="4876800" y="5257800"/>
              <a:chExt cx="4267200" cy="533400"/>
            </a:xfrm>
          </p:grpSpPr>
          <p:pic>
            <p:nvPicPr>
              <p:cNvPr id="19" name="Picture 3"/>
              <p:cNvPicPr>
                <a:picLocks noChangeAspect="1" noChangeArrowheads="1"/>
              </p:cNvPicPr>
              <p:nvPr/>
            </p:nvPicPr>
            <p:blipFill>
              <a:blip r:embed="rId7" cstate="print"/>
              <a:srcRect l="6568" t="71307" r="33005" b="21856"/>
              <a:stretch>
                <a:fillRect/>
              </a:stretch>
            </p:blipFill>
            <p:spPr bwMode="auto">
              <a:xfrm>
                <a:off x="4876800" y="5257800"/>
                <a:ext cx="3505200" cy="533400"/>
              </a:xfrm>
              <a:prstGeom prst="rect">
                <a:avLst/>
              </a:prstGeom>
              <a:noFill/>
              <a:ln w="9525">
                <a:noFill/>
                <a:miter lim="800000"/>
                <a:headEnd/>
                <a:tailEnd/>
              </a:ln>
            </p:spPr>
          </p:pic>
          <p:pic>
            <p:nvPicPr>
              <p:cNvPr id="21" name="Picture 3"/>
              <p:cNvPicPr>
                <a:picLocks noChangeAspect="1" noChangeArrowheads="1"/>
              </p:cNvPicPr>
              <p:nvPr/>
            </p:nvPicPr>
            <p:blipFill>
              <a:blip r:embed="rId7" cstate="print"/>
              <a:srcRect l="74922" t="72284" r="10673" b="24887"/>
              <a:stretch>
                <a:fillRect/>
              </a:stretch>
            </p:blipFill>
            <p:spPr bwMode="auto">
              <a:xfrm>
                <a:off x="8213271" y="5334000"/>
                <a:ext cx="930729" cy="245853"/>
              </a:xfrm>
              <a:prstGeom prst="rect">
                <a:avLst/>
              </a:prstGeom>
              <a:noFill/>
              <a:ln w="9525">
                <a:noFill/>
                <a:miter lim="800000"/>
                <a:headEnd/>
                <a:tailEnd/>
              </a:ln>
            </p:spPr>
          </p:pic>
        </p:grpSp>
        <p:cxnSp>
          <p:nvCxnSpPr>
            <p:cNvPr id="22" name="Straight Arrow Connector 21"/>
            <p:cNvCxnSpPr/>
            <p:nvPr/>
          </p:nvCxnSpPr>
          <p:spPr>
            <a:xfrm>
              <a:off x="4191000" y="5715000"/>
              <a:ext cx="5334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28" name="Group 27"/>
          <p:cNvGrpSpPr/>
          <p:nvPr/>
        </p:nvGrpSpPr>
        <p:grpSpPr>
          <a:xfrm>
            <a:off x="4953000" y="2600980"/>
            <a:ext cx="3581400" cy="2428220"/>
            <a:chOff x="4953000" y="2600980"/>
            <a:chExt cx="3581400" cy="2428220"/>
          </a:xfrm>
        </p:grpSpPr>
        <p:sp>
          <p:nvSpPr>
            <p:cNvPr id="24" name="TextBox 23"/>
            <p:cNvSpPr txBox="1"/>
            <p:nvPr/>
          </p:nvSpPr>
          <p:spPr>
            <a:xfrm>
              <a:off x="6709862" y="2600980"/>
              <a:ext cx="1824538" cy="523220"/>
            </a:xfrm>
            <a:prstGeom prst="rect">
              <a:avLst/>
            </a:prstGeom>
            <a:noFill/>
          </p:spPr>
          <p:txBody>
            <a:bodyPr wrap="none" rtlCol="0">
              <a:spAutoFit/>
            </a:bodyPr>
            <a:lstStyle/>
            <a:p>
              <a:r>
                <a:rPr lang="en-US" sz="2800" dirty="0" smtClean="0">
                  <a:latin typeface="Open Sans "/>
                </a:rPr>
                <a:t>1 library…</a:t>
              </a:r>
              <a:endParaRPr lang="en-US" sz="2800" dirty="0">
                <a:latin typeface="Open Sans "/>
              </a:endParaRPr>
            </a:p>
          </p:txBody>
        </p:sp>
        <p:grpSp>
          <p:nvGrpSpPr>
            <p:cNvPr id="4" name="Group 9"/>
            <p:cNvGrpSpPr/>
            <p:nvPr/>
          </p:nvGrpSpPr>
          <p:grpSpPr>
            <a:xfrm>
              <a:off x="5638800" y="3200400"/>
              <a:ext cx="2819400" cy="1828800"/>
              <a:chOff x="333375" y="742950"/>
              <a:chExt cx="5000625" cy="3438144"/>
            </a:xfrm>
            <a:effectLst>
              <a:outerShdw blurRad="50800" dist="38100" dir="2700000" algn="tl" rotWithShape="0">
                <a:prstClr val="black">
                  <a:alpha val="40000"/>
                </a:prstClr>
              </a:outerShdw>
            </a:effectLst>
          </p:grpSpPr>
          <p:pic>
            <p:nvPicPr>
              <p:cNvPr id="5" name="Picture 1"/>
              <p:cNvPicPr>
                <a:picLocks noChangeAspect="1" noChangeArrowheads="1"/>
              </p:cNvPicPr>
              <p:nvPr/>
            </p:nvPicPr>
            <p:blipFill>
              <a:blip r:embed="rId12" cstate="print"/>
              <a:srcRect r="41000" b="36000"/>
              <a:stretch>
                <a:fillRect/>
              </a:stretch>
            </p:blipFill>
            <p:spPr bwMode="auto">
              <a:xfrm>
                <a:off x="333375" y="742950"/>
                <a:ext cx="5000625" cy="3438144"/>
              </a:xfrm>
              <a:prstGeom prst="rect">
                <a:avLst/>
              </a:prstGeom>
              <a:noFill/>
              <a:ln w="9525">
                <a:noFill/>
                <a:miter lim="800000"/>
                <a:headEnd/>
                <a:tailEnd/>
              </a:ln>
            </p:spPr>
          </p:pic>
          <p:pic>
            <p:nvPicPr>
              <p:cNvPr id="6" name="Picture 1"/>
              <p:cNvPicPr>
                <a:picLocks noChangeAspect="1" noChangeArrowheads="1"/>
              </p:cNvPicPr>
              <p:nvPr/>
            </p:nvPicPr>
            <p:blipFill>
              <a:blip r:embed="rId12" cstate="print"/>
              <a:srcRect l="44615" t="13121" r="13130" b="38666"/>
              <a:stretch>
                <a:fillRect/>
              </a:stretch>
            </p:blipFill>
            <p:spPr bwMode="auto">
              <a:xfrm>
                <a:off x="1752601" y="1447800"/>
                <a:ext cx="3581399" cy="2590038"/>
              </a:xfrm>
              <a:prstGeom prst="rect">
                <a:avLst/>
              </a:prstGeom>
              <a:noFill/>
              <a:ln w="9525">
                <a:noFill/>
                <a:miter lim="800000"/>
                <a:headEnd/>
                <a:tailEnd/>
              </a:ln>
            </p:spPr>
          </p:pic>
          <p:pic>
            <p:nvPicPr>
              <p:cNvPr id="7" name="Picture 1"/>
              <p:cNvPicPr>
                <a:picLocks noChangeAspect="1" noChangeArrowheads="1"/>
              </p:cNvPicPr>
              <p:nvPr/>
            </p:nvPicPr>
            <p:blipFill>
              <a:blip r:embed="rId12" cstate="print"/>
              <a:srcRect l="26634" t="15957" r="59880" b="57092"/>
              <a:stretch>
                <a:fillRect/>
              </a:stretch>
            </p:blipFill>
            <p:spPr bwMode="auto">
              <a:xfrm>
                <a:off x="533400" y="1524000"/>
                <a:ext cx="1143000" cy="1447800"/>
              </a:xfrm>
              <a:prstGeom prst="rect">
                <a:avLst/>
              </a:prstGeom>
              <a:noFill/>
              <a:ln w="9525">
                <a:noFill/>
                <a:miter lim="800000"/>
                <a:headEnd/>
                <a:tailEnd/>
              </a:ln>
            </p:spPr>
          </p:pic>
        </p:grpSp>
        <p:cxnSp>
          <p:nvCxnSpPr>
            <p:cNvPr id="25" name="Straight Arrow Connector 24"/>
            <p:cNvCxnSpPr/>
            <p:nvPr/>
          </p:nvCxnSpPr>
          <p:spPr>
            <a:xfrm>
              <a:off x="4953000" y="4038600"/>
              <a:ext cx="6096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Tree>
    <p:custDataLst>
      <p:tags r:id="rId1"/>
    </p:custDataLst>
  </p:cSld>
  <p:clrMapOvr>
    <a:masterClrMapping/>
  </p:clrMapOvr>
  <p:transition advTm="8870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23</a:t>
            </a:fld>
            <a:endParaRPr lang="en-US"/>
          </a:p>
        </p:txBody>
      </p:sp>
      <p:pic>
        <p:nvPicPr>
          <p:cNvPr id="28674" name="Picture 2" descr="http://farm8.staticflickr.com/7338/11074931343_09db8f96f7_b.jpg"/>
          <p:cNvPicPr>
            <a:picLocks noChangeAspect="1" noChangeArrowheads="1"/>
          </p:cNvPicPr>
          <p:nvPr/>
        </p:nvPicPr>
        <p:blipFill>
          <a:blip r:embed="rId3" cstate="print"/>
          <a:srcRect t="16406" b="32813"/>
          <a:stretch>
            <a:fillRect/>
          </a:stretch>
        </p:blipFill>
        <p:spPr bwMode="auto">
          <a:xfrm>
            <a:off x="0" y="0"/>
            <a:ext cx="9144000" cy="6858000"/>
          </a:xfrm>
          <a:prstGeom prst="rect">
            <a:avLst/>
          </a:prstGeom>
          <a:noFill/>
        </p:spPr>
      </p:pic>
      <p:pic>
        <p:nvPicPr>
          <p:cNvPr id="28676" name="Picture 4" descr="https://pbs.twimg.com/profile_images/3442008868/896b3978e6834e48c8fc6b06c79a4bd8.png"/>
          <p:cNvPicPr>
            <a:picLocks noChangeAspect="1" noChangeArrowheads="1"/>
          </p:cNvPicPr>
          <p:nvPr/>
        </p:nvPicPr>
        <p:blipFill>
          <a:blip r:embed="rId4" cstate="print"/>
          <a:srcRect/>
          <a:stretch>
            <a:fillRect/>
          </a:stretch>
        </p:blipFill>
        <p:spPr bwMode="auto">
          <a:xfrm>
            <a:off x="152400" y="76200"/>
            <a:ext cx="1295400" cy="1295400"/>
          </a:xfrm>
          <a:prstGeom prst="rect">
            <a:avLst/>
          </a:prstGeom>
          <a:noFill/>
        </p:spPr>
      </p:pic>
      <p:sp>
        <p:nvSpPr>
          <p:cNvPr id="6" name="TextBox 5"/>
          <p:cNvSpPr txBox="1"/>
          <p:nvPr/>
        </p:nvSpPr>
        <p:spPr>
          <a:xfrm>
            <a:off x="1905000" y="76200"/>
            <a:ext cx="5269648" cy="769441"/>
          </a:xfrm>
          <a:prstGeom prst="rect">
            <a:avLst/>
          </a:prstGeom>
          <a:noFill/>
        </p:spPr>
        <p:txBody>
          <a:bodyPr wrap="none" rtlCol="0">
            <a:spAutoFit/>
          </a:bodyPr>
          <a:lstStyle/>
          <a:p>
            <a:r>
              <a:rPr lang="en-US" sz="4400" dirty="0" smtClean="0">
                <a:solidFill>
                  <a:schemeClr val="bg1"/>
                </a:solidFill>
                <a:latin typeface="Open Sans" charset="0"/>
                <a:ea typeface="Open Sans" charset="0"/>
                <a:cs typeface="Open Sans" charset="0"/>
              </a:rPr>
              <a:t>A “what if” scenario</a:t>
            </a:r>
            <a:endParaRPr lang="en-US" sz="4400" dirty="0">
              <a:solidFill>
                <a:schemeClr val="bg1"/>
              </a:solidFill>
              <a:latin typeface="Open Sans" charset="0"/>
              <a:ea typeface="Open Sans" charset="0"/>
              <a:cs typeface="Open Sans" charset="0"/>
            </a:endParaRPr>
          </a:p>
        </p:txBody>
      </p:sp>
      <p:sp>
        <p:nvSpPr>
          <p:cNvPr id="8" name="TextBox 7"/>
          <p:cNvSpPr txBox="1"/>
          <p:nvPr/>
        </p:nvSpPr>
        <p:spPr>
          <a:xfrm>
            <a:off x="1907572" y="762000"/>
            <a:ext cx="6971588" cy="954107"/>
          </a:xfrm>
          <a:prstGeom prst="rect">
            <a:avLst/>
          </a:prstGeom>
          <a:noFill/>
        </p:spPr>
        <p:txBody>
          <a:bodyPr wrap="none" rtlCol="0">
            <a:spAutoFit/>
          </a:bodyPr>
          <a:lstStyle/>
          <a:p>
            <a:r>
              <a:rPr lang="en-US" sz="2800" b="1" dirty="0" smtClean="0">
                <a:solidFill>
                  <a:schemeClr val="bg1"/>
                </a:solidFill>
              </a:rPr>
              <a:t>At least </a:t>
            </a:r>
            <a:r>
              <a:rPr lang="en-US" sz="2800" dirty="0" smtClean="0">
                <a:solidFill>
                  <a:schemeClr val="bg1"/>
                </a:solidFill>
              </a:rPr>
              <a:t>9 copies of </a:t>
            </a:r>
            <a:r>
              <a:rPr lang="en-US" sz="2800" dirty="0" err="1" smtClean="0">
                <a:solidFill>
                  <a:schemeClr val="bg1"/>
                </a:solidFill>
              </a:rPr>
              <a:t>Fukuzawa’s</a:t>
            </a:r>
            <a:r>
              <a:rPr lang="en-US" sz="2800" dirty="0" smtClean="0">
                <a:solidFill>
                  <a:schemeClr val="bg1"/>
                </a:solidFill>
              </a:rPr>
              <a:t> </a:t>
            </a:r>
            <a:r>
              <a:rPr lang="en-US" sz="2800" dirty="0" err="1" smtClean="0">
                <a:solidFill>
                  <a:schemeClr val="bg1"/>
                </a:solidFill>
              </a:rPr>
              <a:t>Hei-ron</a:t>
            </a:r>
            <a:r>
              <a:rPr lang="en-US" sz="2800" dirty="0" smtClean="0">
                <a:solidFill>
                  <a:schemeClr val="bg1"/>
                </a:solidFill>
              </a:rPr>
              <a:t> (1882)</a:t>
            </a:r>
          </a:p>
          <a:p>
            <a:r>
              <a:rPr lang="en-US" sz="2800" dirty="0" smtClean="0">
                <a:solidFill>
                  <a:schemeClr val="bg1"/>
                </a:solidFill>
              </a:rPr>
              <a:t> in Japanese research libraries </a:t>
            </a:r>
            <a:endParaRPr lang="en-US" sz="2800" dirty="0">
              <a:solidFill>
                <a:schemeClr val="bg1"/>
              </a:solidFill>
            </a:endParaRPr>
          </a:p>
        </p:txBody>
      </p:sp>
      <p:sp>
        <p:nvSpPr>
          <p:cNvPr id="9" name="TextBox 8"/>
          <p:cNvSpPr txBox="1"/>
          <p:nvPr/>
        </p:nvSpPr>
        <p:spPr>
          <a:xfrm>
            <a:off x="2133600" y="1752600"/>
            <a:ext cx="3571170" cy="461665"/>
          </a:xfrm>
          <a:prstGeom prst="rect">
            <a:avLst/>
          </a:prstGeom>
          <a:noFill/>
        </p:spPr>
        <p:txBody>
          <a:bodyPr wrap="none" rtlCol="0">
            <a:spAutoFit/>
          </a:bodyPr>
          <a:lstStyle/>
          <a:p>
            <a:r>
              <a:rPr lang="en-US" sz="2400" b="1" dirty="0" smtClean="0">
                <a:solidFill>
                  <a:schemeClr val="bg1"/>
                </a:solidFill>
                <a:latin typeface="Open Sans" charset="0"/>
                <a:ea typeface="Open Sans" charset="0"/>
                <a:cs typeface="Open Sans" charset="0"/>
              </a:rPr>
              <a:t>4 </a:t>
            </a:r>
            <a:r>
              <a:rPr lang="en-US" sz="2400" dirty="0" smtClean="0">
                <a:solidFill>
                  <a:schemeClr val="bg1"/>
                </a:solidFill>
                <a:latin typeface="Open Sans" charset="0"/>
                <a:ea typeface="Open Sans" charset="0"/>
                <a:cs typeface="Open Sans" charset="0"/>
              </a:rPr>
              <a:t>copies in </a:t>
            </a:r>
            <a:r>
              <a:rPr lang="en-US" sz="2400" b="1" dirty="0" smtClean="0">
                <a:solidFill>
                  <a:schemeClr val="bg1"/>
                </a:solidFill>
                <a:latin typeface="Open Sans" charset="0"/>
                <a:ea typeface="Open Sans" charset="0"/>
                <a:cs typeface="Open Sans" charset="0"/>
              </a:rPr>
              <a:t>Tokyo </a:t>
            </a:r>
            <a:r>
              <a:rPr lang="en-US" sz="2400" dirty="0" smtClean="0">
                <a:solidFill>
                  <a:schemeClr val="bg1"/>
                </a:solidFill>
                <a:latin typeface="Open Sans" charset="0"/>
                <a:ea typeface="Open Sans" charset="0"/>
                <a:cs typeface="Open Sans" charset="0"/>
              </a:rPr>
              <a:t>alone</a:t>
            </a:r>
            <a:endParaRPr lang="en-US" sz="2400" dirty="0">
              <a:solidFill>
                <a:schemeClr val="bg1"/>
              </a:solidFill>
              <a:latin typeface="Open Sans" charset="0"/>
              <a:ea typeface="Open Sans" charset="0"/>
              <a:cs typeface="Open Sans" charset="0"/>
            </a:endParaRPr>
          </a:p>
        </p:txBody>
      </p:sp>
      <p:sp>
        <p:nvSpPr>
          <p:cNvPr id="10" name="TextBox 9"/>
          <p:cNvSpPr txBox="1"/>
          <p:nvPr/>
        </p:nvSpPr>
        <p:spPr>
          <a:xfrm>
            <a:off x="3962400" y="3581400"/>
            <a:ext cx="3479863" cy="584775"/>
          </a:xfrm>
          <a:prstGeom prst="rect">
            <a:avLst/>
          </a:prstGeom>
          <a:noFill/>
        </p:spPr>
        <p:txBody>
          <a:bodyPr wrap="none" rtlCol="0">
            <a:spAutoFit/>
          </a:bodyPr>
          <a:lstStyle/>
          <a:p>
            <a:r>
              <a:rPr lang="en-US" sz="3200" dirty="0" smtClean="0">
                <a:solidFill>
                  <a:schemeClr val="bg1"/>
                </a:solidFill>
              </a:rPr>
              <a:t>1 is here (or will be)</a:t>
            </a:r>
            <a:endParaRPr lang="en-US" sz="3200" dirty="0">
              <a:solidFill>
                <a:schemeClr val="bg1"/>
              </a:solidFill>
            </a:endParaRPr>
          </a:p>
        </p:txBody>
      </p:sp>
      <p:sp>
        <p:nvSpPr>
          <p:cNvPr id="11" name="TextBox 10"/>
          <p:cNvSpPr txBox="1"/>
          <p:nvPr/>
        </p:nvSpPr>
        <p:spPr>
          <a:xfrm>
            <a:off x="5410200" y="4343400"/>
            <a:ext cx="3524042" cy="1384995"/>
          </a:xfrm>
          <a:prstGeom prst="rect">
            <a:avLst/>
          </a:prstGeom>
          <a:noFill/>
        </p:spPr>
        <p:txBody>
          <a:bodyPr wrap="none" rtlCol="0">
            <a:spAutoFit/>
          </a:bodyPr>
          <a:lstStyle/>
          <a:p>
            <a:r>
              <a:rPr lang="en-US" sz="2800" dirty="0" smtClean="0">
                <a:solidFill>
                  <a:schemeClr val="bg1"/>
                </a:solidFill>
              </a:rPr>
              <a:t>+ National Diet Library </a:t>
            </a:r>
          </a:p>
          <a:p>
            <a:r>
              <a:rPr lang="en-US" sz="2800" dirty="0" smtClean="0">
                <a:solidFill>
                  <a:schemeClr val="bg1"/>
                </a:solidFill>
              </a:rPr>
              <a:t>+ Keio University</a:t>
            </a:r>
          </a:p>
          <a:p>
            <a:r>
              <a:rPr lang="en-US" sz="2800" dirty="0" smtClean="0">
                <a:solidFill>
                  <a:schemeClr val="bg1"/>
                </a:solidFill>
              </a:rPr>
              <a:t>+ </a:t>
            </a:r>
            <a:r>
              <a:rPr lang="en-US" sz="2800" dirty="0" err="1" smtClean="0">
                <a:solidFill>
                  <a:schemeClr val="bg1"/>
                </a:solidFill>
              </a:rPr>
              <a:t>Seikei</a:t>
            </a:r>
            <a:r>
              <a:rPr lang="en-US" sz="2800" dirty="0" smtClean="0">
                <a:solidFill>
                  <a:schemeClr val="bg1"/>
                </a:solidFill>
              </a:rPr>
              <a:t> University</a:t>
            </a:r>
          </a:p>
        </p:txBody>
      </p:sp>
      <p:sp>
        <p:nvSpPr>
          <p:cNvPr id="13" name="TextBox 12"/>
          <p:cNvSpPr txBox="1"/>
          <p:nvPr/>
        </p:nvSpPr>
        <p:spPr>
          <a:xfrm>
            <a:off x="981435" y="5943600"/>
            <a:ext cx="7552965" cy="369332"/>
          </a:xfrm>
          <a:prstGeom prst="rect">
            <a:avLst/>
          </a:prstGeom>
          <a:noFill/>
        </p:spPr>
        <p:txBody>
          <a:bodyPr wrap="none" rtlCol="0">
            <a:spAutoFit/>
          </a:bodyPr>
          <a:lstStyle/>
          <a:p>
            <a:r>
              <a:rPr lang="en-US" dirty="0" smtClean="0"/>
              <a:t>University of Tokyo Library Underground Storage construction (OCLC Research)</a:t>
            </a:r>
            <a:endParaRPr lang="en-US" dirty="0"/>
          </a:p>
        </p:txBody>
      </p:sp>
    </p:spTree>
  </p:cSld>
  <p:clrMapOvr>
    <a:masterClrMapping/>
  </p:clrMapOvr>
  <p:transition advTm="7580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a:t>
            </a:r>
            <a:endParaRPr lang="en-US" dirty="0"/>
          </a:p>
        </p:txBody>
      </p:sp>
      <p:sp>
        <p:nvSpPr>
          <p:cNvPr id="5" name="Content Placeholder 4"/>
          <p:cNvSpPr>
            <a:spLocks noGrp="1"/>
          </p:cNvSpPr>
          <p:nvPr>
            <p:ph idx="1"/>
          </p:nvPr>
        </p:nvSpPr>
        <p:spPr/>
        <p:txBody>
          <a:bodyPr>
            <a:normAutofit/>
          </a:bodyPr>
          <a:lstStyle/>
          <a:p>
            <a:r>
              <a:rPr lang="en-US" dirty="0" smtClean="0">
                <a:solidFill>
                  <a:schemeClr val="tx1">
                    <a:lumMod val="65000"/>
                    <a:lumOff val="35000"/>
                  </a:schemeClr>
                </a:solidFill>
                <a:latin typeface="Open Sans" charset="0"/>
                <a:ea typeface="Open Sans" charset="0"/>
                <a:cs typeface="Open Sans" charset="0"/>
              </a:rPr>
              <a:t>University of Tokyo’s copy was </a:t>
            </a:r>
            <a:r>
              <a:rPr lang="en-US" dirty="0" smtClean="0">
                <a:solidFill>
                  <a:schemeClr val="accent6"/>
                </a:solidFill>
                <a:latin typeface="Open Sans" charset="0"/>
                <a:ea typeface="Open Sans" charset="0"/>
                <a:cs typeface="Open Sans" charset="0"/>
              </a:rPr>
              <a:t>retained </a:t>
            </a:r>
            <a:r>
              <a:rPr lang="en-US" dirty="0" smtClean="0">
                <a:solidFill>
                  <a:schemeClr val="tx1">
                    <a:lumMod val="65000"/>
                    <a:lumOff val="35000"/>
                  </a:schemeClr>
                </a:solidFill>
                <a:latin typeface="Open Sans" charset="0"/>
                <a:ea typeface="Open Sans" charset="0"/>
                <a:cs typeface="Open Sans" charset="0"/>
              </a:rPr>
              <a:t>and </a:t>
            </a:r>
            <a:r>
              <a:rPr lang="en-US" dirty="0" smtClean="0">
                <a:solidFill>
                  <a:schemeClr val="accent6"/>
                </a:solidFill>
                <a:latin typeface="Open Sans" charset="0"/>
                <a:ea typeface="Open Sans" charset="0"/>
                <a:cs typeface="Open Sans" charset="0"/>
              </a:rPr>
              <a:t>registered </a:t>
            </a:r>
            <a:r>
              <a:rPr lang="en-US" dirty="0" smtClean="0">
                <a:solidFill>
                  <a:schemeClr val="tx1">
                    <a:lumMod val="65000"/>
                    <a:lumOff val="35000"/>
                  </a:schemeClr>
                </a:solidFill>
                <a:latin typeface="Open Sans" charset="0"/>
                <a:ea typeface="Open Sans" charset="0"/>
                <a:cs typeface="Open Sans" charset="0"/>
              </a:rPr>
              <a:t>as shared print? </a:t>
            </a:r>
          </a:p>
          <a:p>
            <a:pPr lvl="1">
              <a:buNone/>
            </a:pPr>
            <a:r>
              <a:rPr lang="en-US" dirty="0" smtClean="0">
                <a:solidFill>
                  <a:schemeClr val="tx1">
                    <a:lumMod val="65000"/>
                    <a:lumOff val="35000"/>
                  </a:schemeClr>
                </a:solidFill>
                <a:latin typeface="Open Sans" charset="0"/>
                <a:ea typeface="Open Sans" charset="0"/>
                <a:cs typeface="Open Sans" charset="0"/>
              </a:rPr>
              <a:t>… would other university libraries in Tokyo de-duplicate holdings?</a:t>
            </a:r>
          </a:p>
          <a:p>
            <a:pPr lvl="1">
              <a:buNone/>
            </a:pPr>
            <a:r>
              <a:rPr lang="en-US" dirty="0" smtClean="0">
                <a:solidFill>
                  <a:schemeClr val="tx1">
                    <a:lumMod val="65000"/>
                    <a:lumOff val="35000"/>
                  </a:schemeClr>
                </a:solidFill>
                <a:latin typeface="Open Sans" charset="0"/>
                <a:ea typeface="Open Sans" charset="0"/>
                <a:cs typeface="Open Sans" charset="0"/>
              </a:rPr>
              <a:t>… would other Japanese university libraries de-duplicate holdings?</a:t>
            </a:r>
          </a:p>
          <a:p>
            <a:r>
              <a:rPr lang="en-US" dirty="0" smtClean="0">
                <a:solidFill>
                  <a:schemeClr val="tx1">
                    <a:lumMod val="65000"/>
                    <a:lumOff val="35000"/>
                  </a:schemeClr>
                </a:solidFill>
                <a:latin typeface="Open Sans" charset="0"/>
                <a:ea typeface="Open Sans" charset="0"/>
                <a:cs typeface="Open Sans" charset="0"/>
              </a:rPr>
              <a:t>Keio University’s copy was </a:t>
            </a:r>
            <a:r>
              <a:rPr lang="en-US" dirty="0" smtClean="0">
                <a:solidFill>
                  <a:schemeClr val="accent6"/>
                </a:solidFill>
                <a:latin typeface="Open Sans" charset="0"/>
                <a:ea typeface="Open Sans" charset="0"/>
                <a:cs typeface="Open Sans" charset="0"/>
              </a:rPr>
              <a:t>retained </a:t>
            </a:r>
            <a:r>
              <a:rPr lang="en-US" dirty="0" smtClean="0">
                <a:solidFill>
                  <a:schemeClr val="tx1">
                    <a:lumMod val="65000"/>
                    <a:lumOff val="35000"/>
                  </a:schemeClr>
                </a:solidFill>
                <a:latin typeface="Open Sans" charset="0"/>
                <a:ea typeface="Open Sans" charset="0"/>
                <a:cs typeface="Open Sans" charset="0"/>
              </a:rPr>
              <a:t>and </a:t>
            </a:r>
            <a:r>
              <a:rPr lang="en-US" dirty="0" smtClean="0">
                <a:solidFill>
                  <a:schemeClr val="accent6"/>
                </a:solidFill>
                <a:latin typeface="Open Sans" charset="0"/>
                <a:ea typeface="Open Sans" charset="0"/>
                <a:cs typeface="Open Sans" charset="0"/>
              </a:rPr>
              <a:t>registered </a:t>
            </a:r>
            <a:r>
              <a:rPr lang="en-US" dirty="0" smtClean="0">
                <a:solidFill>
                  <a:schemeClr val="tx1">
                    <a:lumMod val="65000"/>
                    <a:lumOff val="35000"/>
                  </a:schemeClr>
                </a:solidFill>
                <a:latin typeface="Open Sans" charset="0"/>
                <a:ea typeface="Open Sans" charset="0"/>
                <a:cs typeface="Open Sans" charset="0"/>
              </a:rPr>
              <a:t>as shared print? </a:t>
            </a:r>
          </a:p>
          <a:p>
            <a:pPr lvl="1">
              <a:buNone/>
            </a:pPr>
            <a:r>
              <a:rPr lang="en-US" dirty="0" smtClean="0">
                <a:solidFill>
                  <a:schemeClr val="tx1">
                    <a:lumMod val="65000"/>
                    <a:lumOff val="35000"/>
                  </a:schemeClr>
                </a:solidFill>
                <a:latin typeface="Open Sans" charset="0"/>
                <a:ea typeface="Open Sans" charset="0"/>
                <a:cs typeface="Open Sans" charset="0"/>
              </a:rPr>
              <a:t>… would </a:t>
            </a:r>
            <a:r>
              <a:rPr lang="en-US" dirty="0" err="1" smtClean="0">
                <a:solidFill>
                  <a:schemeClr val="tx1">
                    <a:lumMod val="65000"/>
                    <a:lumOff val="35000"/>
                  </a:schemeClr>
                </a:solidFill>
                <a:latin typeface="Open Sans" charset="0"/>
                <a:ea typeface="Open Sans" charset="0"/>
                <a:cs typeface="Open Sans" charset="0"/>
              </a:rPr>
              <a:t>Todai</a:t>
            </a:r>
            <a:r>
              <a:rPr lang="en-US" dirty="0" smtClean="0">
                <a:solidFill>
                  <a:schemeClr val="tx1">
                    <a:lumMod val="65000"/>
                    <a:lumOff val="35000"/>
                  </a:schemeClr>
                </a:solidFill>
                <a:latin typeface="Open Sans" charset="0"/>
                <a:ea typeface="Open Sans" charset="0"/>
                <a:cs typeface="Open Sans" charset="0"/>
              </a:rPr>
              <a:t> still transfer its copy to new Automated Storage&amp; Retrieval System (ASRS)?</a:t>
            </a:r>
          </a:p>
          <a:p>
            <a:endParaRPr lang="en-US" dirty="0" smtClean="0">
              <a:solidFill>
                <a:schemeClr val="tx1">
                  <a:lumMod val="65000"/>
                  <a:lumOff val="35000"/>
                </a:schemeClr>
              </a:solidFill>
              <a:latin typeface="Open Sans" charset="0"/>
              <a:ea typeface="Open Sans" charset="0"/>
              <a:cs typeface="Open Sans" charset="0"/>
            </a:endParaRPr>
          </a:p>
          <a:p>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24</a:t>
            </a:fld>
            <a:endParaRPr lang="en-US"/>
          </a:p>
        </p:txBody>
      </p:sp>
    </p:spTree>
    <p:custDataLst>
      <p:tags r:id="rId1"/>
    </p:custData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65000"/>
                    <a:lumOff val="35000"/>
                  </a:schemeClr>
                </a:solidFill>
                <a:latin typeface="Open Sans" charset="0"/>
                <a:ea typeface="Open Sans" charset="0"/>
                <a:cs typeface="Open Sans" charset="0"/>
              </a:rPr>
              <a:t>Thousands of print titles in RU11 libraries were managed as a </a:t>
            </a:r>
            <a:r>
              <a:rPr lang="en-US" dirty="0" smtClean="0">
                <a:solidFill>
                  <a:schemeClr val="accent6"/>
                </a:solidFill>
                <a:latin typeface="Open Sans" charset="0"/>
                <a:ea typeface="Open Sans" charset="0"/>
                <a:cs typeface="Open Sans" charset="0"/>
              </a:rPr>
              <a:t>national shared print </a:t>
            </a:r>
            <a:r>
              <a:rPr lang="en-US" dirty="0" smtClean="0">
                <a:solidFill>
                  <a:schemeClr val="tx1">
                    <a:lumMod val="65000"/>
                    <a:lumOff val="35000"/>
                  </a:schemeClr>
                </a:solidFill>
                <a:latin typeface="Open Sans" charset="0"/>
                <a:ea typeface="Open Sans" charset="0"/>
                <a:cs typeface="Open Sans" charset="0"/>
              </a:rPr>
              <a:t>collection?</a:t>
            </a:r>
          </a:p>
          <a:p>
            <a:pPr lvl="1">
              <a:buNone/>
            </a:pPr>
            <a:r>
              <a:rPr lang="en-US" dirty="0" smtClean="0">
                <a:solidFill>
                  <a:schemeClr val="tx1">
                    <a:lumMod val="65000"/>
                    <a:lumOff val="35000"/>
                  </a:schemeClr>
                </a:solidFill>
                <a:latin typeface="Open Sans" charset="0"/>
                <a:ea typeface="Open Sans" charset="0"/>
                <a:cs typeface="Open Sans" charset="0"/>
              </a:rPr>
              <a:t>…could Japanese university libraries manage a broader range of scholarly resources?</a:t>
            </a:r>
          </a:p>
          <a:p>
            <a:pPr lvl="1">
              <a:buNone/>
            </a:pPr>
            <a:r>
              <a:rPr lang="en-US" dirty="0" smtClean="0">
                <a:solidFill>
                  <a:schemeClr val="tx1">
                    <a:lumMod val="65000"/>
                    <a:lumOff val="35000"/>
                  </a:schemeClr>
                </a:solidFill>
                <a:latin typeface="Open Sans" charset="0"/>
                <a:ea typeface="Open Sans" charset="0"/>
                <a:cs typeface="Open Sans" charset="0"/>
              </a:rPr>
              <a:t>…would international East Asian libraries (NRC, for example) collect differently?</a:t>
            </a:r>
          </a:p>
          <a:p>
            <a:pPr lvl="1">
              <a:buNone/>
            </a:pPr>
            <a:r>
              <a:rPr lang="en-US" dirty="0" smtClean="0">
                <a:solidFill>
                  <a:schemeClr val="tx1">
                    <a:lumMod val="65000"/>
                    <a:lumOff val="35000"/>
                  </a:schemeClr>
                </a:solidFill>
                <a:latin typeface="Open Sans" charset="0"/>
                <a:ea typeface="Open Sans" charset="0"/>
                <a:cs typeface="Open Sans" charset="0"/>
              </a:rPr>
              <a:t>…might longevity and impact of Japanese scholarship in global network increase?</a:t>
            </a:r>
          </a:p>
          <a:p>
            <a:r>
              <a:rPr lang="en-US" dirty="0" smtClean="0">
                <a:solidFill>
                  <a:schemeClr val="accent6"/>
                </a:solidFill>
                <a:latin typeface="Open Sans" charset="0"/>
                <a:ea typeface="Open Sans" charset="0"/>
                <a:cs typeface="Open Sans" charset="0"/>
              </a:rPr>
              <a:t>Right-scaling</a:t>
            </a:r>
            <a:r>
              <a:rPr lang="en-US" dirty="0" smtClean="0">
                <a:solidFill>
                  <a:schemeClr val="tx1">
                    <a:lumMod val="65000"/>
                    <a:lumOff val="35000"/>
                  </a:schemeClr>
                </a:solidFill>
                <a:latin typeface="Open Sans" charset="0"/>
                <a:ea typeface="Open Sans" charset="0"/>
                <a:cs typeface="Open Sans" charset="0"/>
              </a:rPr>
              <a:t> stewardship of print collections will rely on new forms of library collaboration</a:t>
            </a:r>
          </a:p>
        </p:txBody>
      </p:sp>
      <p:sp>
        <p:nvSpPr>
          <p:cNvPr id="4" name="Slide Number Placeholder 3"/>
          <p:cNvSpPr>
            <a:spLocks noGrp="1"/>
          </p:cNvSpPr>
          <p:nvPr>
            <p:ph type="sldNum" sz="quarter" idx="12"/>
          </p:nvPr>
        </p:nvSpPr>
        <p:spPr/>
        <p:txBody>
          <a:bodyPr/>
          <a:lstStyle/>
          <a:p>
            <a:fld id="{6B3AA010-7757-41E0-A212-D41514C97AA5}" type="slidenum">
              <a:rPr lang="en-US" smtClean="0"/>
              <a:pPr/>
              <a:t>25</a:t>
            </a:fld>
            <a:endParaRPr lang="en-US"/>
          </a:p>
        </p:txBody>
      </p:sp>
    </p:spTree>
    <p:custDataLst>
      <p:tags r:id="rId1"/>
    </p:custDataLst>
  </p:cSld>
  <p:clrMapOvr>
    <a:masterClrMapping/>
  </p:clrMapOvr>
  <p:transition advTm="703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26</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334963" y="228600"/>
            <a:ext cx="8474075" cy="6080125"/>
          </a:xfrm>
          <a:prstGeom prst="rect">
            <a:avLst/>
          </a:prstGeom>
          <a:noFill/>
          <a:ln w="9525">
            <a:noFill/>
            <a:miter lim="800000"/>
            <a:headEnd/>
            <a:tailEnd/>
          </a:ln>
          <a:effectLst/>
        </p:spPr>
      </p:pic>
      <p:sp>
        <p:nvSpPr>
          <p:cNvPr id="4" name="TextBox 3"/>
          <p:cNvSpPr txBox="1"/>
          <p:nvPr/>
        </p:nvSpPr>
        <p:spPr>
          <a:xfrm rot="16200000">
            <a:off x="-989867" y="3441400"/>
            <a:ext cx="2653868" cy="369332"/>
          </a:xfrm>
          <a:prstGeom prst="rect">
            <a:avLst/>
          </a:prstGeom>
          <a:noFill/>
        </p:spPr>
        <p:txBody>
          <a:bodyPr wrap="none" rtlCol="0">
            <a:spAutoFit/>
          </a:bodyPr>
          <a:lstStyle/>
          <a:p>
            <a:r>
              <a:rPr lang="en-US" b="1" dirty="0" smtClean="0">
                <a:latin typeface="Open Sans" charset="0"/>
                <a:ea typeface="Open Sans" charset="0"/>
                <a:cs typeface="Open Sans" charset="0"/>
              </a:rPr>
              <a:t>Coverage in WorldCat</a:t>
            </a:r>
            <a:endParaRPr lang="en-US" b="1" dirty="0">
              <a:latin typeface="Open Sans" charset="0"/>
              <a:ea typeface="Open Sans" charset="0"/>
              <a:cs typeface="Open Sans" charset="0"/>
            </a:endParaRPr>
          </a:p>
        </p:txBody>
      </p:sp>
      <p:sp>
        <p:nvSpPr>
          <p:cNvPr id="5" name="TextBox 4"/>
          <p:cNvSpPr txBox="1"/>
          <p:nvPr/>
        </p:nvSpPr>
        <p:spPr>
          <a:xfrm>
            <a:off x="3124200" y="6336268"/>
            <a:ext cx="3554563" cy="369332"/>
          </a:xfrm>
          <a:prstGeom prst="rect">
            <a:avLst/>
          </a:prstGeom>
          <a:noFill/>
        </p:spPr>
        <p:txBody>
          <a:bodyPr wrap="none" rtlCol="0">
            <a:spAutoFit/>
          </a:bodyPr>
          <a:lstStyle/>
          <a:p>
            <a:r>
              <a:rPr lang="en-US" b="1" dirty="0" smtClean="0">
                <a:latin typeface="Open Sans" charset="0"/>
                <a:ea typeface="Open Sans" charset="0"/>
                <a:cs typeface="Open Sans" charset="0"/>
              </a:rPr>
              <a:t>Holding Libraries in WorldCat</a:t>
            </a:r>
            <a:endParaRPr lang="en-US" b="1" dirty="0">
              <a:latin typeface="Open Sans" charset="0"/>
              <a:ea typeface="Open Sans" charset="0"/>
              <a:cs typeface="Open Sans" charset="0"/>
            </a:endParaRPr>
          </a:p>
        </p:txBody>
      </p:sp>
    </p:spTree>
  </p:cSld>
  <p:clrMapOvr>
    <a:masterClrMapping/>
  </p:clrMapOvr>
  <p:transition advTm="74397">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27</a:t>
            </a:fld>
            <a:endParaRPr lang="en-US"/>
          </a:p>
        </p:txBody>
      </p:sp>
      <p:pic>
        <p:nvPicPr>
          <p:cNvPr id="2050" name="Picture 2" descr="http://farm5.staticflickr.com/4152/5187317412_5b4669485f.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304800" y="76200"/>
            <a:ext cx="5360763" cy="1446550"/>
          </a:xfrm>
          <a:prstGeom prst="rect">
            <a:avLst/>
          </a:prstGeom>
          <a:noFill/>
        </p:spPr>
        <p:txBody>
          <a:bodyPr wrap="none" rtlCol="0">
            <a:spAutoFit/>
          </a:bodyPr>
          <a:lstStyle/>
          <a:p>
            <a:r>
              <a:rPr lang="en-US" sz="4400" dirty="0" smtClean="0">
                <a:solidFill>
                  <a:schemeClr val="bg1"/>
                </a:solidFill>
                <a:latin typeface="Open Sans" charset="0"/>
                <a:ea typeface="Open Sans" charset="0"/>
                <a:cs typeface="Open Sans" charset="0"/>
              </a:rPr>
              <a:t>Local knowledge</a:t>
            </a:r>
          </a:p>
          <a:p>
            <a:r>
              <a:rPr lang="en-US" sz="4400" dirty="0" smtClean="0">
                <a:solidFill>
                  <a:schemeClr val="bg1"/>
                </a:solidFill>
                <a:latin typeface="Open Sans" charset="0"/>
                <a:ea typeface="Open Sans" charset="0"/>
                <a:cs typeface="Open Sans" charset="0"/>
              </a:rPr>
              <a:t>      is the best guide</a:t>
            </a:r>
            <a:endParaRPr lang="en-US" sz="4400" dirty="0">
              <a:solidFill>
                <a:schemeClr val="bg1"/>
              </a:solidFill>
              <a:latin typeface="Open Sans" charset="0"/>
              <a:ea typeface="Open Sans" charset="0"/>
              <a:cs typeface="Open Sans" charset="0"/>
            </a:endParaRPr>
          </a:p>
        </p:txBody>
      </p:sp>
      <p:sp>
        <p:nvSpPr>
          <p:cNvPr id="9" name="TextBox 8"/>
          <p:cNvSpPr txBox="1"/>
          <p:nvPr/>
        </p:nvSpPr>
        <p:spPr>
          <a:xfrm>
            <a:off x="228600" y="6412468"/>
            <a:ext cx="5291128" cy="369332"/>
          </a:xfrm>
          <a:prstGeom prst="rect">
            <a:avLst/>
          </a:prstGeom>
          <a:noFill/>
        </p:spPr>
        <p:txBody>
          <a:bodyPr wrap="none" rtlCol="0">
            <a:spAutoFit/>
          </a:bodyPr>
          <a:lstStyle/>
          <a:p>
            <a:r>
              <a:rPr lang="en-US" dirty="0" smtClean="0">
                <a:solidFill>
                  <a:schemeClr val="bg1"/>
                </a:solidFill>
              </a:rPr>
              <a:t>City Map.  A 3D Map of Kanazawa (Laura </a:t>
            </a:r>
            <a:r>
              <a:rPr lang="en-US" dirty="0" err="1" smtClean="0">
                <a:solidFill>
                  <a:schemeClr val="bg1"/>
                </a:solidFill>
              </a:rPr>
              <a:t>Longenecker</a:t>
            </a:r>
            <a:r>
              <a:rPr lang="en-US" dirty="0" smtClean="0">
                <a:solidFill>
                  <a:schemeClr val="bg1"/>
                </a:solidFill>
              </a:rPr>
              <a:t>)</a:t>
            </a:r>
            <a:endParaRPr lang="en-US" dirty="0">
              <a:solidFill>
                <a:schemeClr val="bg1"/>
              </a:solidFill>
            </a:endParaRPr>
          </a:p>
        </p:txBody>
      </p:sp>
    </p:spTree>
  </p:cSld>
  <p:clrMapOvr>
    <a:masterClrMapping/>
  </p:clrMapOvr>
  <p:transition advTm="4319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990600" y="3352800"/>
            <a:ext cx="7010400" cy="2438400"/>
          </a:xfrm>
        </p:spPr>
        <p:txBody>
          <a:bodyPr>
            <a:normAutofit/>
          </a:bodyPr>
          <a:lstStyle/>
          <a:p>
            <a:endParaRPr lang="en-US" dirty="0" smtClean="0"/>
          </a:p>
          <a:p>
            <a:r>
              <a:rPr lang="en-US" sz="2000" dirty="0" smtClean="0"/>
              <a:t>Email:   malpasc@oclc.org </a:t>
            </a:r>
          </a:p>
          <a:p>
            <a:r>
              <a:rPr lang="en-US" sz="2000" dirty="0" smtClean="0"/>
              <a:t>Twitter:  @</a:t>
            </a:r>
            <a:r>
              <a:rPr lang="en-US" sz="2000" dirty="0" err="1" smtClean="0"/>
              <a:t>ConstanceM</a:t>
            </a:r>
            <a:endParaRPr lang="en-US" sz="2000" dirty="0" smtClean="0"/>
          </a:p>
          <a:p>
            <a:endParaRPr lang="en-US" sz="2000" dirty="0" smtClean="0"/>
          </a:p>
          <a:p>
            <a:r>
              <a:rPr lang="en-US" sz="2000" dirty="0" smtClean="0"/>
              <a:t>Understanding the System-wide Library  </a:t>
            </a:r>
            <a:r>
              <a:rPr lang="en-US" sz="2000" dirty="0" smtClean="0">
                <a:solidFill>
                  <a:schemeClr val="bg1"/>
                </a:solidFill>
              </a:rPr>
              <a:t>http://oclc.org/research/activities/usl.htm</a:t>
            </a:r>
          </a:p>
          <a:p>
            <a:endParaRPr lang="en-US" sz="2000" dirty="0" smtClean="0"/>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6B3AA010-7757-41E0-A212-D41514C97AA5}" type="slidenum">
              <a:rPr lang="en-US" smtClean="0"/>
              <a:pPr/>
              <a:t>28</a:t>
            </a:fld>
            <a:endParaRPr lang="en-US"/>
          </a:p>
        </p:txBody>
      </p:sp>
    </p:spTree>
  </p:cSld>
  <p:clrMapOvr>
    <a:masterClrMapping/>
  </p:clrMapOvr>
  <p:transition advTm="16">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3666530"/>
            <a:ext cx="7467600" cy="1143000"/>
          </a:xfrm>
        </p:spPr>
        <p:txBody>
          <a:bodyPr>
            <a:normAutofit/>
          </a:bodyPr>
          <a:lstStyle/>
          <a:p>
            <a:r>
              <a:rPr lang="en-US" dirty="0" smtClean="0">
                <a:solidFill>
                  <a:schemeClr val="bg1">
                    <a:lumMod val="85000"/>
                  </a:schemeClr>
                </a:solidFill>
              </a:rPr>
              <a:t>Image Credits</a:t>
            </a:r>
            <a:endParaRPr lang="en-US" dirty="0">
              <a:solidFill>
                <a:schemeClr val="bg1">
                  <a:lumMod val="85000"/>
                </a:schemeClr>
              </a:solidFill>
            </a:endParaRPr>
          </a:p>
        </p:txBody>
      </p:sp>
      <p:sp>
        <p:nvSpPr>
          <p:cNvPr id="2" name="Slide Number Placeholder 1"/>
          <p:cNvSpPr>
            <a:spLocks noGrp="1"/>
          </p:cNvSpPr>
          <p:nvPr>
            <p:ph type="sldNum" sz="quarter" idx="10"/>
          </p:nvPr>
        </p:nvSpPr>
        <p:spPr/>
        <p:txBody>
          <a:bodyPr/>
          <a:lstStyle/>
          <a:p>
            <a:fld id="{6B3AA010-7757-41E0-A212-D41514C97AA5}" type="slidenum">
              <a:rPr lang="en-US" smtClean="0"/>
              <a:pPr/>
              <a:t>29</a:t>
            </a:fld>
            <a:endParaRPr lang="en-US"/>
          </a:p>
        </p:txBody>
      </p:sp>
      <p:sp>
        <p:nvSpPr>
          <p:cNvPr id="4" name="Title 2"/>
          <p:cNvSpPr txBox="1">
            <a:spLocks/>
          </p:cNvSpPr>
          <p:nvPr/>
        </p:nvSpPr>
        <p:spPr>
          <a:xfrm>
            <a:off x="457200" y="0"/>
            <a:ext cx="7467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lumMod val="85000"/>
                  </a:schemeClr>
                </a:solidFill>
                <a:effectLst/>
                <a:uLnTx/>
                <a:uFillTx/>
                <a:latin typeface="Open Sans Semibold" pitchFamily="34" charset="0"/>
                <a:ea typeface="Open Sans Semibold" pitchFamily="34" charset="0"/>
                <a:cs typeface="Open Sans Semibold" pitchFamily="34" charset="0"/>
              </a:rPr>
              <a:t>Acknowledgements</a:t>
            </a:r>
            <a:endParaRPr kumimoji="0" lang="en-US" sz="4000" b="0" i="0" u="none" strike="noStrike" kern="1200" cap="none" spc="0" normalizeH="0" baseline="0" noProof="0" dirty="0">
              <a:ln>
                <a:noFill/>
              </a:ln>
              <a:solidFill>
                <a:schemeClr val="bg1">
                  <a:lumMod val="85000"/>
                </a:schemeClr>
              </a:solidFill>
              <a:effectLst/>
              <a:uLnTx/>
              <a:uFillTx/>
              <a:latin typeface="Open Sans Semibold" pitchFamily="34" charset="0"/>
              <a:ea typeface="Open Sans Semibold" pitchFamily="34" charset="0"/>
              <a:cs typeface="Open Sans Semibold" pitchFamily="34" charset="0"/>
            </a:endParaRPr>
          </a:p>
        </p:txBody>
      </p:sp>
      <p:sp>
        <p:nvSpPr>
          <p:cNvPr id="5" name="TextBox 4"/>
          <p:cNvSpPr txBox="1"/>
          <p:nvPr/>
        </p:nvSpPr>
        <p:spPr>
          <a:xfrm>
            <a:off x="685800" y="1981200"/>
            <a:ext cx="7772400" cy="707886"/>
          </a:xfrm>
          <a:prstGeom prst="rect">
            <a:avLst/>
          </a:prstGeom>
          <a:noFill/>
        </p:spPr>
        <p:txBody>
          <a:bodyPr wrap="square" rtlCol="0">
            <a:spAutoFit/>
          </a:bodyPr>
          <a:lstStyle/>
          <a:p>
            <a:r>
              <a:rPr lang="en-US" sz="2000" dirty="0" smtClean="0">
                <a:solidFill>
                  <a:schemeClr val="bg1"/>
                </a:solidFill>
                <a:latin typeface="Open Sans" charset="0"/>
                <a:ea typeface="Open Sans" charset="0"/>
                <a:cs typeface="Open Sans" charset="0"/>
              </a:rPr>
              <a:t>Thanks to Karen </a:t>
            </a:r>
            <a:r>
              <a:rPr lang="en-US" sz="2000" b="1" dirty="0" smtClean="0">
                <a:solidFill>
                  <a:schemeClr val="bg1"/>
                </a:solidFill>
                <a:latin typeface="Open Sans" charset="0"/>
                <a:ea typeface="Open Sans" charset="0"/>
                <a:cs typeface="Open Sans" charset="0"/>
              </a:rPr>
              <a:t>SMITH-YOSHIMURA</a:t>
            </a:r>
            <a:r>
              <a:rPr lang="en-US" sz="2000" dirty="0" smtClean="0">
                <a:solidFill>
                  <a:schemeClr val="bg1"/>
                </a:solidFill>
                <a:latin typeface="Open Sans" charset="0"/>
                <a:ea typeface="Open Sans" charset="0"/>
                <a:cs typeface="Open Sans" charset="0"/>
              </a:rPr>
              <a:t>, OCLC Research , for sharing  expertise on Japanese collections in WorldCat.</a:t>
            </a:r>
            <a:endParaRPr lang="en-US" sz="2000" dirty="0">
              <a:solidFill>
                <a:schemeClr val="bg1"/>
              </a:solidFill>
              <a:latin typeface="Open Sans" charset="0"/>
              <a:ea typeface="Open Sans" charset="0"/>
              <a:cs typeface="Open Sans" charset="0"/>
            </a:endParaRPr>
          </a:p>
        </p:txBody>
      </p:sp>
      <p:sp>
        <p:nvSpPr>
          <p:cNvPr id="6" name="TextBox 5"/>
          <p:cNvSpPr txBox="1"/>
          <p:nvPr/>
        </p:nvSpPr>
        <p:spPr>
          <a:xfrm>
            <a:off x="685800" y="2743200"/>
            <a:ext cx="8229600" cy="1015663"/>
          </a:xfrm>
          <a:prstGeom prst="rect">
            <a:avLst/>
          </a:prstGeom>
          <a:noFill/>
        </p:spPr>
        <p:txBody>
          <a:bodyPr wrap="square" rtlCol="0">
            <a:spAutoFit/>
          </a:bodyPr>
          <a:lstStyle/>
          <a:p>
            <a:r>
              <a:rPr lang="en-US" sz="2000" dirty="0" smtClean="0">
                <a:solidFill>
                  <a:schemeClr val="bg1"/>
                </a:solidFill>
                <a:latin typeface="Open Sans" charset="0"/>
                <a:ea typeface="Open Sans" charset="0"/>
                <a:cs typeface="Open Sans" charset="0"/>
              </a:rPr>
              <a:t>Thanks to Toshie </a:t>
            </a:r>
            <a:r>
              <a:rPr lang="en-US" sz="2000" b="1" dirty="0" smtClean="0">
                <a:solidFill>
                  <a:schemeClr val="bg1"/>
                </a:solidFill>
                <a:latin typeface="Open Sans" charset="0"/>
                <a:ea typeface="Open Sans" charset="0"/>
                <a:cs typeface="Open Sans" charset="0"/>
              </a:rPr>
              <a:t>MARRA</a:t>
            </a:r>
            <a:r>
              <a:rPr lang="en-US" sz="2000" dirty="0" smtClean="0">
                <a:solidFill>
                  <a:schemeClr val="bg1"/>
                </a:solidFill>
                <a:latin typeface="Open Sans" charset="0"/>
                <a:ea typeface="Open Sans" charset="0"/>
                <a:cs typeface="Open Sans" charset="0"/>
              </a:rPr>
              <a:t> , C.V Starr East Asian Library, University of California, Berkeley for insights on the state of library collaboration among  Japanese libraries in North America.</a:t>
            </a:r>
            <a:endParaRPr lang="en-US" sz="2000" dirty="0">
              <a:solidFill>
                <a:schemeClr val="bg1"/>
              </a:solidFill>
              <a:latin typeface="Open Sans" charset="0"/>
              <a:ea typeface="Open Sans" charset="0"/>
              <a:cs typeface="Open Sans" charset="0"/>
            </a:endParaRPr>
          </a:p>
        </p:txBody>
      </p:sp>
      <p:sp>
        <p:nvSpPr>
          <p:cNvPr id="7" name="TextBox 6"/>
          <p:cNvSpPr txBox="1"/>
          <p:nvPr/>
        </p:nvSpPr>
        <p:spPr>
          <a:xfrm>
            <a:off x="685800" y="4572000"/>
            <a:ext cx="7772400" cy="2246769"/>
          </a:xfrm>
          <a:prstGeom prst="rect">
            <a:avLst/>
          </a:prstGeom>
          <a:noFill/>
        </p:spPr>
        <p:txBody>
          <a:bodyPr wrap="square" rtlCol="0">
            <a:spAutoFit/>
          </a:bodyPr>
          <a:lstStyle/>
          <a:p>
            <a:r>
              <a:rPr lang="en-US" sz="2000" dirty="0" smtClean="0">
                <a:solidFill>
                  <a:schemeClr val="bg1"/>
                </a:solidFill>
                <a:latin typeface="Open Sans" charset="0"/>
                <a:ea typeface="Open Sans" charset="0"/>
                <a:cs typeface="Open Sans" charset="0"/>
              </a:rPr>
              <a:t>All images used in this presentation are licensed under </a:t>
            </a:r>
            <a:r>
              <a:rPr lang="en-US" sz="2000" b="1" dirty="0" smtClean="0">
                <a:solidFill>
                  <a:schemeClr val="bg1"/>
                </a:solidFill>
                <a:latin typeface="Open Sans" charset="0"/>
                <a:ea typeface="Open Sans" charset="0"/>
                <a:cs typeface="Open Sans" charset="0"/>
              </a:rPr>
              <a:t>Creative Commons </a:t>
            </a:r>
            <a:r>
              <a:rPr lang="en-US" sz="2000" dirty="0" smtClean="0">
                <a:solidFill>
                  <a:schemeClr val="bg1"/>
                </a:solidFill>
                <a:latin typeface="Open Sans" charset="0"/>
                <a:ea typeface="Open Sans" charset="0"/>
                <a:cs typeface="Open Sans" charset="0"/>
              </a:rPr>
              <a:t>Attribution-</a:t>
            </a:r>
            <a:r>
              <a:rPr lang="en-US" sz="2000" dirty="0" err="1" smtClean="0">
                <a:solidFill>
                  <a:schemeClr val="bg1"/>
                </a:solidFill>
                <a:latin typeface="Open Sans" charset="0"/>
                <a:ea typeface="Open Sans" charset="0"/>
                <a:cs typeface="Open Sans" charset="0"/>
              </a:rPr>
              <a:t>NonCommercial</a:t>
            </a:r>
            <a:r>
              <a:rPr lang="en-US" sz="2000" dirty="0" smtClean="0">
                <a:solidFill>
                  <a:schemeClr val="bg1"/>
                </a:solidFill>
                <a:latin typeface="Open Sans" charset="0"/>
                <a:ea typeface="Open Sans" charset="0"/>
                <a:cs typeface="Open Sans" charset="0"/>
              </a:rPr>
              <a:t>-</a:t>
            </a:r>
            <a:r>
              <a:rPr lang="en-US" sz="2000" dirty="0" err="1" smtClean="0">
                <a:solidFill>
                  <a:schemeClr val="bg1"/>
                </a:solidFill>
                <a:latin typeface="Open Sans" charset="0"/>
                <a:ea typeface="Open Sans" charset="0"/>
                <a:cs typeface="Open Sans" charset="0"/>
              </a:rPr>
              <a:t>ShareAlike</a:t>
            </a:r>
            <a:r>
              <a:rPr lang="en-US" sz="2000" dirty="0" smtClean="0">
                <a:solidFill>
                  <a:schemeClr val="bg1"/>
                </a:solidFill>
                <a:latin typeface="Open Sans" charset="0"/>
                <a:ea typeface="Open Sans" charset="0"/>
                <a:cs typeface="Open Sans" charset="0"/>
              </a:rPr>
              <a:t> terms, or are in the </a:t>
            </a:r>
            <a:r>
              <a:rPr lang="en-US" sz="2000" b="1" dirty="0" smtClean="0">
                <a:solidFill>
                  <a:schemeClr val="bg1"/>
                </a:solidFill>
                <a:latin typeface="Open Sans" charset="0"/>
                <a:ea typeface="Open Sans" charset="0"/>
                <a:cs typeface="Open Sans" charset="0"/>
              </a:rPr>
              <a:t>public domain</a:t>
            </a:r>
            <a:r>
              <a:rPr lang="en-US" sz="2000" dirty="0" smtClean="0">
                <a:solidFill>
                  <a:schemeClr val="bg1"/>
                </a:solidFill>
                <a:latin typeface="Open Sans" charset="0"/>
                <a:ea typeface="Open Sans" charset="0"/>
                <a:cs typeface="Open Sans" charset="0"/>
              </a:rPr>
              <a:t>, and are sourced from </a:t>
            </a:r>
            <a:r>
              <a:rPr lang="en-US" sz="2000" dirty="0" err="1" smtClean="0">
                <a:solidFill>
                  <a:schemeClr val="bg1"/>
                </a:solidFill>
                <a:latin typeface="Open Sans" charset="0"/>
                <a:ea typeface="Open Sans" charset="0"/>
                <a:cs typeface="Open Sans" charset="0"/>
              </a:rPr>
              <a:t>Flickr</a:t>
            </a:r>
            <a:r>
              <a:rPr lang="en-US" sz="2000" dirty="0" smtClean="0">
                <a:solidFill>
                  <a:schemeClr val="bg1"/>
                </a:solidFill>
                <a:latin typeface="Open Sans" charset="0"/>
                <a:ea typeface="Open Sans" charset="0"/>
                <a:cs typeface="Open Sans" charset="0"/>
              </a:rPr>
              <a:t> Commons or Wikimedia.</a:t>
            </a:r>
          </a:p>
          <a:p>
            <a:r>
              <a:rPr lang="en-US" sz="2000" dirty="0" smtClean="0">
                <a:solidFill>
                  <a:schemeClr val="bg1"/>
                </a:solidFill>
                <a:latin typeface="Open Sans" charset="0"/>
                <a:ea typeface="Open Sans" charset="0"/>
                <a:cs typeface="Open Sans" charset="0"/>
              </a:rPr>
              <a:t>Specific image credits are  included in speaker notes for relevant slides.</a:t>
            </a:r>
            <a:endParaRPr lang="en-US" sz="2000" dirty="0" smtClean="0"/>
          </a:p>
          <a:p>
            <a:endParaRPr lang="en-US" sz="2000" dirty="0" smtClean="0">
              <a:solidFill>
                <a:schemeClr val="bg1"/>
              </a:solidFill>
              <a:latin typeface="Open Sans" charset="0"/>
              <a:ea typeface="Open Sans" charset="0"/>
              <a:cs typeface="Open Sans" charset="0"/>
            </a:endParaRPr>
          </a:p>
        </p:txBody>
      </p:sp>
      <p:sp>
        <p:nvSpPr>
          <p:cNvPr id="8" name="TextBox 7"/>
          <p:cNvSpPr txBox="1"/>
          <p:nvPr/>
        </p:nvSpPr>
        <p:spPr>
          <a:xfrm>
            <a:off x="685800" y="914400"/>
            <a:ext cx="8229599" cy="1015663"/>
          </a:xfrm>
          <a:prstGeom prst="rect">
            <a:avLst/>
          </a:prstGeom>
          <a:noFill/>
        </p:spPr>
        <p:txBody>
          <a:bodyPr wrap="square" rtlCol="0">
            <a:spAutoFit/>
          </a:bodyPr>
          <a:lstStyle/>
          <a:p>
            <a:r>
              <a:rPr lang="en-US" sz="2000" dirty="0" smtClean="0">
                <a:solidFill>
                  <a:schemeClr val="bg1"/>
                </a:solidFill>
                <a:latin typeface="Open Sans" charset="0"/>
                <a:ea typeface="Open Sans" charset="0"/>
                <a:cs typeface="Open Sans" charset="0"/>
              </a:rPr>
              <a:t>I am glad to credit Lorcan </a:t>
            </a:r>
            <a:r>
              <a:rPr lang="en-US" sz="2000" b="1" dirty="0" smtClean="0">
                <a:solidFill>
                  <a:schemeClr val="bg1"/>
                </a:solidFill>
                <a:latin typeface="Open Sans" charset="0"/>
                <a:ea typeface="Open Sans" charset="0"/>
                <a:cs typeface="Open Sans" charset="0"/>
              </a:rPr>
              <a:t>DEMPSEY</a:t>
            </a:r>
            <a:r>
              <a:rPr lang="en-US" sz="2000" dirty="0" smtClean="0">
                <a:solidFill>
                  <a:schemeClr val="bg1"/>
                </a:solidFill>
                <a:latin typeface="Open Sans" charset="0"/>
                <a:ea typeface="Open Sans" charset="0"/>
                <a:cs typeface="Open Sans" charset="0"/>
              </a:rPr>
              <a:t> for developing  “collective collection” and “right-scaling stewardship” concepts, and Thom </a:t>
            </a:r>
            <a:r>
              <a:rPr lang="en-US" sz="2000" b="1" dirty="0" smtClean="0">
                <a:solidFill>
                  <a:schemeClr val="bg1"/>
                </a:solidFill>
                <a:latin typeface="Open Sans" charset="0"/>
                <a:ea typeface="Open Sans" charset="0"/>
                <a:cs typeface="Open Sans" charset="0"/>
              </a:rPr>
              <a:t>HICKEY </a:t>
            </a:r>
            <a:r>
              <a:rPr lang="en-US" sz="2000" dirty="0" smtClean="0">
                <a:solidFill>
                  <a:schemeClr val="bg1"/>
                </a:solidFill>
                <a:latin typeface="Open Sans" charset="0"/>
                <a:ea typeface="Open Sans" charset="0"/>
                <a:cs typeface="Open Sans" charset="0"/>
              </a:rPr>
              <a:t>for developing the library centers and coverage analysis.</a:t>
            </a:r>
            <a:endParaRPr lang="en-US" sz="2000" dirty="0">
              <a:solidFill>
                <a:schemeClr val="bg1"/>
              </a:solidFill>
              <a:latin typeface="Open Sans" charset="0"/>
              <a:ea typeface="Open Sans" charset="0"/>
              <a:cs typeface="Open Sans" charset="0"/>
            </a:endParaRPr>
          </a:p>
        </p:txBody>
      </p:sp>
    </p:spTree>
  </p:cSld>
  <p:clrMapOvr>
    <a:masterClrMapping/>
  </p:clrMapOvr>
  <p:transition advTm="35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le:Anime eye.svg"/>
          <p:cNvPicPr>
            <a:picLocks noChangeAspect="1" noChangeArrowheads="1"/>
          </p:cNvPicPr>
          <p:nvPr/>
        </p:nvPicPr>
        <p:blipFill>
          <a:blip r:embed="rId4" cstate="print"/>
          <a:srcRect/>
          <a:stretch>
            <a:fillRect/>
          </a:stretch>
        </p:blipFill>
        <p:spPr bwMode="auto">
          <a:xfrm>
            <a:off x="1371600" y="304800"/>
            <a:ext cx="6934200" cy="6163733"/>
          </a:xfrm>
          <a:prstGeom prst="rect">
            <a:avLst/>
          </a:prstGeom>
          <a:noFill/>
        </p:spPr>
      </p:pic>
      <p:sp>
        <p:nvSpPr>
          <p:cNvPr id="3" name="Rectangle 2"/>
          <p:cNvSpPr/>
          <p:nvPr/>
        </p:nvSpPr>
        <p:spPr>
          <a:xfrm>
            <a:off x="1143000" y="2514600"/>
            <a:ext cx="7772400" cy="1371600"/>
          </a:xfrm>
          <a:prstGeom prst="rect">
            <a:avLst/>
          </a:prstGeom>
          <a:solidFill>
            <a:schemeClr val="accent1">
              <a:lumMod val="75000"/>
              <a:alpha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latin typeface="Open Sans" charset="0"/>
                <a:ea typeface="Open Sans" charset="0"/>
                <a:cs typeface="Open Sans" charset="0"/>
              </a:rPr>
              <a:t>TOPICS</a:t>
            </a:r>
          </a:p>
          <a:p>
            <a:r>
              <a:rPr lang="en-US" dirty="0" smtClean="0">
                <a:latin typeface="Open Sans" charset="0"/>
                <a:ea typeface="Open Sans" charset="0"/>
                <a:cs typeface="Open Sans" charset="0"/>
              </a:rPr>
              <a:t>International relations 		31,626 titles, avg. 16 holdings</a:t>
            </a:r>
          </a:p>
          <a:p>
            <a:r>
              <a:rPr lang="en-US" sz="2000" b="1" dirty="0" smtClean="0">
                <a:latin typeface="Open Sans" charset="0"/>
                <a:ea typeface="Open Sans" charset="0"/>
                <a:cs typeface="Open Sans" charset="0"/>
              </a:rPr>
              <a:t>World War (1939-1945) 	18,984 titles,  avg. 22 holdings</a:t>
            </a:r>
            <a:endParaRPr lang="en-US" b="1" dirty="0" smtClean="0">
              <a:latin typeface="Open Sans" charset="0"/>
              <a:ea typeface="Open Sans" charset="0"/>
              <a:cs typeface="Open Sans" charset="0"/>
            </a:endParaRPr>
          </a:p>
          <a:p>
            <a:r>
              <a:rPr lang="en-US" dirty="0" smtClean="0">
                <a:latin typeface="Open Sans" charset="0"/>
                <a:ea typeface="Open Sans" charset="0"/>
                <a:cs typeface="Open Sans" charset="0"/>
              </a:rPr>
              <a:t>Graphic novels 			16,565 titles, avg.  20 holdings</a:t>
            </a:r>
          </a:p>
        </p:txBody>
      </p:sp>
      <p:sp>
        <p:nvSpPr>
          <p:cNvPr id="2" name="Slide Number Placeholder 1"/>
          <p:cNvSpPr>
            <a:spLocks noGrp="1"/>
          </p:cNvSpPr>
          <p:nvPr>
            <p:ph type="sldNum" sz="quarter" idx="10"/>
          </p:nvPr>
        </p:nvSpPr>
        <p:spPr/>
        <p:txBody>
          <a:bodyPr/>
          <a:lstStyle/>
          <a:p>
            <a:fld id="{6B3AA010-7757-41E0-A212-D41514C97AA5}" type="slidenum">
              <a:rPr lang="en-US" smtClean="0"/>
              <a:pPr/>
              <a:t>3</a:t>
            </a:fld>
            <a:endParaRPr lang="en-US"/>
          </a:p>
        </p:txBody>
      </p:sp>
      <p:sp>
        <p:nvSpPr>
          <p:cNvPr id="4" name="Rectangle 3"/>
          <p:cNvSpPr/>
          <p:nvPr/>
        </p:nvSpPr>
        <p:spPr>
          <a:xfrm>
            <a:off x="685800" y="4419600"/>
            <a:ext cx="7315200" cy="1981200"/>
          </a:xfrm>
          <a:prstGeom prst="rect">
            <a:avLst/>
          </a:prstGeom>
          <a:solidFill>
            <a:schemeClr val="accent4">
              <a:lumMod val="75000"/>
              <a:alpha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latin typeface="Open Sans" charset="0"/>
                <a:ea typeface="Open Sans" charset="0"/>
                <a:cs typeface="Open Sans" charset="0"/>
              </a:rPr>
              <a:t>PEOPLE</a:t>
            </a:r>
          </a:p>
          <a:p>
            <a:r>
              <a:rPr lang="ja-JP" altLang="en-US" b="1" smtClean="0">
                <a:latin typeface="Open Sans" charset="0"/>
                <a:cs typeface="Open Sans" charset="0"/>
              </a:rPr>
              <a:t>高橋</a:t>
            </a:r>
            <a:r>
              <a:rPr lang="en-US" altLang="ja-JP" b="1" dirty="0" smtClean="0">
                <a:latin typeface="Open Sans" charset="0"/>
                <a:ea typeface="Open Sans" charset="0"/>
                <a:cs typeface="Open Sans" charset="0"/>
              </a:rPr>
              <a:t>, </a:t>
            </a:r>
            <a:r>
              <a:rPr lang="ja-JP" altLang="en-US" b="1" smtClean="0">
                <a:latin typeface="Open Sans" charset="0"/>
                <a:cs typeface="Open Sans" charset="0"/>
              </a:rPr>
              <a:t>留美子</a:t>
            </a:r>
            <a:r>
              <a:rPr lang="en-US" altLang="ja-JP" b="1" dirty="0" smtClean="0">
                <a:latin typeface="Open Sans" charset="0"/>
                <a:ea typeface="Open Sans" charset="0"/>
                <a:cs typeface="Open Sans" charset="0"/>
              </a:rPr>
              <a:t>			</a:t>
            </a:r>
            <a:r>
              <a:rPr lang="en-US" dirty="0" smtClean="0">
                <a:latin typeface="Open Sans" charset="0"/>
                <a:ea typeface="Open Sans" charset="0"/>
                <a:cs typeface="Open Sans" charset="0"/>
              </a:rPr>
              <a:t> 1,449 titles,  29 avg. holdings</a:t>
            </a:r>
            <a:endParaRPr lang="en-US" altLang="ja-JP" b="1" dirty="0" smtClean="0">
              <a:latin typeface="Open Sans" charset="0"/>
              <a:ea typeface="Open Sans" charset="0"/>
              <a:cs typeface="Open Sans" charset="0"/>
            </a:endParaRPr>
          </a:p>
          <a:p>
            <a:r>
              <a:rPr lang="en-US" b="1" dirty="0" smtClean="0">
                <a:latin typeface="Open Sans" charset="0"/>
                <a:ea typeface="Open Sans" charset="0"/>
                <a:cs typeface="Open Sans" charset="0"/>
              </a:rPr>
              <a:t>  </a:t>
            </a:r>
            <a:r>
              <a:rPr lang="en-US" dirty="0" smtClean="0">
                <a:latin typeface="Open Sans" charset="0"/>
                <a:ea typeface="Open Sans" charset="0"/>
                <a:cs typeface="Open Sans" charset="0"/>
              </a:rPr>
              <a:t>Takahashi, Rumiko (b.1957)</a:t>
            </a:r>
            <a:endParaRPr lang="en-US" altLang="ja-JP" b="1" dirty="0" smtClean="0">
              <a:latin typeface="Open Sans" charset="0"/>
              <a:cs typeface="Open Sans" charset="0"/>
            </a:endParaRPr>
          </a:p>
          <a:p>
            <a:r>
              <a:rPr lang="ja-JP" altLang="en-US" b="1" smtClean="0">
                <a:latin typeface="Open Sans" charset="0"/>
                <a:cs typeface="Open Sans" charset="0"/>
              </a:rPr>
              <a:t>岸本</a:t>
            </a:r>
            <a:r>
              <a:rPr lang="en-US" altLang="ja-JP" b="1" dirty="0" smtClean="0">
                <a:latin typeface="Open Sans" charset="0"/>
                <a:ea typeface="Open Sans" charset="0"/>
                <a:cs typeface="Open Sans" charset="0"/>
              </a:rPr>
              <a:t>, </a:t>
            </a:r>
            <a:r>
              <a:rPr lang="ja-JP" altLang="en-US" b="1" smtClean="0">
                <a:latin typeface="Open Sans" charset="0"/>
                <a:cs typeface="Open Sans" charset="0"/>
              </a:rPr>
              <a:t>斉史</a:t>
            </a:r>
            <a:r>
              <a:rPr lang="en-US" altLang="ja-JP" b="1" dirty="0" smtClean="0">
                <a:latin typeface="Open Sans" charset="0"/>
                <a:ea typeface="Open Sans" charset="0"/>
                <a:cs typeface="Open Sans" charset="0"/>
              </a:rPr>
              <a:t> 			</a:t>
            </a:r>
            <a:r>
              <a:rPr lang="en-US" dirty="0" smtClean="0">
                <a:latin typeface="Open Sans" charset="0"/>
                <a:ea typeface="Open Sans" charset="0"/>
                <a:cs typeface="Open Sans" charset="0"/>
              </a:rPr>
              <a:t> 753 titles, avg.  63 holdings</a:t>
            </a:r>
            <a:endParaRPr lang="en-US" altLang="ja-JP" b="1" dirty="0" smtClean="0">
              <a:latin typeface="Open Sans" charset="0"/>
              <a:ea typeface="Open Sans" charset="0"/>
              <a:cs typeface="Open Sans" charset="0"/>
            </a:endParaRPr>
          </a:p>
          <a:p>
            <a:r>
              <a:rPr lang="en-US" b="1" dirty="0" smtClean="0">
                <a:latin typeface="Open Sans" charset="0"/>
                <a:ea typeface="Open Sans" charset="0"/>
                <a:cs typeface="Open Sans" charset="0"/>
              </a:rPr>
              <a:t>  </a:t>
            </a:r>
            <a:r>
              <a:rPr lang="en-US" dirty="0" err="1" smtClean="0">
                <a:latin typeface="Open Sans" charset="0"/>
                <a:ea typeface="Open Sans" charset="0"/>
                <a:cs typeface="Open Sans" charset="0"/>
              </a:rPr>
              <a:t>Kishimoto</a:t>
            </a:r>
            <a:r>
              <a:rPr lang="en-US" dirty="0" smtClean="0">
                <a:latin typeface="Open Sans" charset="0"/>
                <a:ea typeface="Open Sans" charset="0"/>
                <a:cs typeface="Open Sans" charset="0"/>
              </a:rPr>
              <a:t>, Masashi (b.1974)	</a:t>
            </a:r>
          </a:p>
          <a:p>
            <a:r>
              <a:rPr lang="en-US" sz="2000" b="1" dirty="0" smtClean="0">
                <a:latin typeface="Open Sans" charset="0"/>
                <a:ea typeface="Open Sans" charset="0"/>
                <a:cs typeface="Open Sans" charset="0"/>
              </a:rPr>
              <a:t>Morimoto, Mari 		355 titles, avg. 86 holdings</a:t>
            </a:r>
          </a:p>
        </p:txBody>
      </p:sp>
      <p:sp>
        <p:nvSpPr>
          <p:cNvPr id="5" name="Rectangle 4"/>
          <p:cNvSpPr/>
          <p:nvPr/>
        </p:nvSpPr>
        <p:spPr>
          <a:xfrm>
            <a:off x="609600" y="838200"/>
            <a:ext cx="7239000" cy="1447800"/>
          </a:xfrm>
          <a:prstGeom prst="rect">
            <a:avLst/>
          </a:prstGeom>
          <a:solidFill>
            <a:schemeClr val="accent3">
              <a:alpha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latin typeface="Open Sans" charset="0"/>
                <a:ea typeface="Open Sans" charset="0"/>
                <a:cs typeface="Open Sans" charset="0"/>
              </a:rPr>
              <a:t>LITERARY FORMS</a:t>
            </a:r>
          </a:p>
          <a:p>
            <a:r>
              <a:rPr lang="en-US" dirty="0" smtClean="0">
                <a:latin typeface="Open Sans" charset="0"/>
                <a:ea typeface="Open Sans" charset="0"/>
                <a:cs typeface="Open Sans" charset="0"/>
              </a:rPr>
              <a:t>History			153,229 titles, avg. 12 holdings</a:t>
            </a:r>
          </a:p>
          <a:p>
            <a:r>
              <a:rPr lang="en-US" dirty="0" smtClean="0">
                <a:latin typeface="Open Sans" charset="0"/>
                <a:ea typeface="Open Sans" charset="0"/>
                <a:cs typeface="Open Sans" charset="0"/>
              </a:rPr>
              <a:t>Biography 		49,459 titles, avg. 9 holdings</a:t>
            </a:r>
          </a:p>
          <a:p>
            <a:r>
              <a:rPr lang="en-US" sz="2000" b="1" dirty="0" smtClean="0">
                <a:latin typeface="Open Sans" charset="0"/>
                <a:ea typeface="Open Sans" charset="0"/>
                <a:cs typeface="Open Sans" charset="0"/>
              </a:rPr>
              <a:t>Fiction 		16,147 titles, avg. 46 holdings</a:t>
            </a:r>
          </a:p>
        </p:txBody>
      </p:sp>
      <p:sp>
        <p:nvSpPr>
          <p:cNvPr id="6" name="TextBox 5"/>
          <p:cNvSpPr txBox="1"/>
          <p:nvPr/>
        </p:nvSpPr>
        <p:spPr>
          <a:xfrm>
            <a:off x="152400" y="152400"/>
            <a:ext cx="6924524" cy="584775"/>
          </a:xfrm>
          <a:prstGeom prst="rect">
            <a:avLst/>
          </a:prstGeom>
          <a:noFill/>
        </p:spPr>
        <p:txBody>
          <a:bodyPr wrap="none" rtlCol="0">
            <a:spAutoFit/>
          </a:bodyPr>
          <a:lstStyle/>
          <a:p>
            <a:r>
              <a:rPr lang="en-US" sz="3200" dirty="0" smtClean="0">
                <a:solidFill>
                  <a:schemeClr val="bg1"/>
                </a:solidFill>
                <a:latin typeface="Open Sans" charset="0"/>
                <a:ea typeface="Open Sans" charset="0"/>
                <a:cs typeface="Open Sans" charset="0"/>
              </a:rPr>
              <a:t>Japan in the cultural (library) record</a:t>
            </a:r>
            <a:endParaRPr lang="en-US" sz="3200" dirty="0">
              <a:solidFill>
                <a:schemeClr val="bg1"/>
              </a:solidFill>
              <a:latin typeface="Open Sans" charset="0"/>
              <a:ea typeface="Open Sans" charset="0"/>
              <a:cs typeface="Open Sans" charset="0"/>
            </a:endParaRPr>
          </a:p>
        </p:txBody>
      </p:sp>
      <p:sp>
        <p:nvSpPr>
          <p:cNvPr id="8" name="TextBox 7"/>
          <p:cNvSpPr txBox="1"/>
          <p:nvPr/>
        </p:nvSpPr>
        <p:spPr>
          <a:xfrm>
            <a:off x="0" y="6488668"/>
            <a:ext cx="4020075" cy="369332"/>
          </a:xfrm>
          <a:prstGeom prst="rect">
            <a:avLst/>
          </a:prstGeom>
          <a:noFill/>
        </p:spPr>
        <p:txBody>
          <a:bodyPr wrap="none" rtlCol="0">
            <a:spAutoFit/>
          </a:bodyPr>
          <a:lstStyle/>
          <a:p>
            <a:r>
              <a:rPr lang="en-US" dirty="0" smtClean="0">
                <a:solidFill>
                  <a:schemeClr val="bg1"/>
                </a:solidFill>
              </a:rPr>
              <a:t> An anime stylized eye.  Oni </a:t>
            </a:r>
            <a:r>
              <a:rPr lang="en-US" dirty="0" err="1" smtClean="0">
                <a:solidFill>
                  <a:schemeClr val="bg1"/>
                </a:solidFill>
              </a:rPr>
              <a:t>Lukos</a:t>
            </a:r>
            <a:r>
              <a:rPr lang="en-US" dirty="0" smtClean="0">
                <a:solidFill>
                  <a:schemeClr val="bg1"/>
                </a:solidFill>
              </a:rPr>
              <a:t> (2006)</a:t>
            </a:r>
            <a:endParaRPr lang="en-US" dirty="0">
              <a:solidFill>
                <a:schemeClr val="bg1"/>
              </a:solidFill>
            </a:endParaRPr>
          </a:p>
        </p:txBody>
      </p:sp>
    </p:spTree>
    <p:custDataLst>
      <p:tags r:id="rId1"/>
    </p:custDataLst>
  </p:cSld>
  <p:clrMapOvr>
    <a:masterClrMapping/>
  </p:clrMapOvr>
  <p:transition advTm="15372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2" end="2"/>
                                            </p:txEl>
                                          </p:spTgt>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xEl>
                                              <p:pRg st="5" end="5"/>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4</a:t>
            </a:fld>
            <a:endParaRPr lang="en-US"/>
          </a:p>
        </p:txBody>
      </p:sp>
      <p:sp>
        <p:nvSpPr>
          <p:cNvPr id="3" name="TextBox 2"/>
          <p:cNvSpPr txBox="1"/>
          <p:nvPr/>
        </p:nvSpPr>
        <p:spPr>
          <a:xfrm>
            <a:off x="190571" y="228600"/>
            <a:ext cx="4076629" cy="1862048"/>
          </a:xfrm>
          <a:prstGeom prst="rect">
            <a:avLst/>
          </a:prstGeom>
          <a:noFill/>
        </p:spPr>
        <p:txBody>
          <a:bodyPr wrap="none" rtlCol="0">
            <a:spAutoFit/>
          </a:bodyPr>
          <a:lstStyle/>
          <a:p>
            <a:r>
              <a:rPr lang="en-US" sz="11500" dirty="0" smtClean="0">
                <a:latin typeface="Open Sans" charset="0"/>
                <a:ea typeface="Open Sans" charset="0"/>
                <a:cs typeface="Open Sans" charset="0"/>
              </a:rPr>
              <a:t>S</a:t>
            </a:r>
            <a:r>
              <a:rPr lang="en-US" sz="8800" dirty="0" smtClean="0">
                <a:latin typeface="Open Sans" charset="0"/>
                <a:ea typeface="Open Sans" charset="0"/>
                <a:cs typeface="Open Sans" charset="0"/>
              </a:rPr>
              <a:t>hared</a:t>
            </a:r>
            <a:endParaRPr lang="en-US" sz="11500" dirty="0">
              <a:latin typeface="Open Sans" charset="0"/>
              <a:ea typeface="Open Sans" charset="0"/>
              <a:cs typeface="Open Sans" charset="0"/>
            </a:endParaRPr>
          </a:p>
        </p:txBody>
      </p:sp>
      <p:sp>
        <p:nvSpPr>
          <p:cNvPr id="4" name="TextBox 3"/>
          <p:cNvSpPr txBox="1"/>
          <p:nvPr/>
        </p:nvSpPr>
        <p:spPr>
          <a:xfrm>
            <a:off x="4267200" y="228600"/>
            <a:ext cx="2909771" cy="1862048"/>
          </a:xfrm>
          <a:prstGeom prst="rect">
            <a:avLst/>
          </a:prstGeom>
          <a:noFill/>
        </p:spPr>
        <p:txBody>
          <a:bodyPr wrap="none" rtlCol="0">
            <a:spAutoFit/>
          </a:bodyPr>
          <a:lstStyle/>
          <a:p>
            <a:r>
              <a:rPr lang="en-US" sz="11500" dirty="0" smtClean="0">
                <a:latin typeface="Open Sans" charset="0"/>
                <a:ea typeface="Open Sans" charset="0"/>
                <a:cs typeface="Open Sans" charset="0"/>
              </a:rPr>
              <a:t>P</a:t>
            </a:r>
            <a:r>
              <a:rPr lang="en-US" sz="8800" dirty="0" smtClean="0">
                <a:latin typeface="Open Sans" charset="0"/>
                <a:ea typeface="Open Sans" charset="0"/>
                <a:cs typeface="Open Sans" charset="0"/>
              </a:rPr>
              <a:t>rint</a:t>
            </a:r>
            <a:endParaRPr lang="en-US" sz="11500" dirty="0">
              <a:latin typeface="Open Sans" charset="0"/>
              <a:ea typeface="Open Sans" charset="0"/>
              <a:cs typeface="Open Sans" charset="0"/>
            </a:endParaRPr>
          </a:p>
        </p:txBody>
      </p:sp>
      <p:sp>
        <p:nvSpPr>
          <p:cNvPr id="5" name="TextBox 4"/>
          <p:cNvSpPr txBox="1"/>
          <p:nvPr/>
        </p:nvSpPr>
        <p:spPr>
          <a:xfrm>
            <a:off x="381000" y="2133600"/>
            <a:ext cx="8600303" cy="461665"/>
          </a:xfrm>
          <a:prstGeom prst="rect">
            <a:avLst/>
          </a:prstGeom>
          <a:noFill/>
        </p:spPr>
        <p:txBody>
          <a:bodyPr wrap="none" rtlCol="0">
            <a:spAutoFit/>
          </a:bodyPr>
          <a:lstStyle/>
          <a:p>
            <a:r>
              <a:rPr lang="en-US" sz="2200" dirty="0" smtClean="0">
                <a:latin typeface="Open Sans" charset="0"/>
                <a:ea typeface="Open Sans" charset="0"/>
                <a:cs typeface="Open Sans" charset="0"/>
              </a:rPr>
              <a:t>a </a:t>
            </a:r>
            <a:r>
              <a:rPr lang="en-US" sz="2400" b="1" dirty="0" smtClean="0">
                <a:solidFill>
                  <a:schemeClr val="accent6"/>
                </a:solidFill>
                <a:latin typeface="Open Sans" charset="0"/>
                <a:ea typeface="Open Sans" charset="0"/>
                <a:cs typeface="Open Sans" charset="0"/>
              </a:rPr>
              <a:t>strategic reconfiguration </a:t>
            </a:r>
            <a:r>
              <a:rPr lang="en-US" sz="2200" dirty="0" smtClean="0">
                <a:latin typeface="Open Sans" charset="0"/>
                <a:ea typeface="Open Sans" charset="0"/>
                <a:cs typeface="Open Sans" charset="0"/>
              </a:rPr>
              <a:t>of stewardship arrangements to:</a:t>
            </a:r>
            <a:endParaRPr lang="en-US" sz="2200" dirty="0">
              <a:latin typeface="Open Sans" charset="0"/>
              <a:ea typeface="Open Sans" charset="0"/>
              <a:cs typeface="Open Sans" charset="0"/>
            </a:endParaRPr>
          </a:p>
        </p:txBody>
      </p:sp>
      <p:sp>
        <p:nvSpPr>
          <p:cNvPr id="6" name="TextBox 5"/>
          <p:cNvSpPr txBox="1"/>
          <p:nvPr/>
        </p:nvSpPr>
        <p:spPr>
          <a:xfrm>
            <a:off x="381000" y="2667000"/>
            <a:ext cx="8610600" cy="2677656"/>
          </a:xfrm>
          <a:prstGeom prst="rect">
            <a:avLst/>
          </a:prstGeom>
          <a:noFill/>
        </p:spPr>
        <p:txBody>
          <a:bodyPr wrap="square" rtlCol="0">
            <a:spAutoFit/>
          </a:bodyPr>
          <a:lstStyle/>
          <a:p>
            <a:pPr>
              <a:buFont typeface="Wingdings" pitchFamily="2" charset="2"/>
              <a:buChar char="ü"/>
            </a:pPr>
            <a:r>
              <a:rPr lang="en-US" sz="2400" dirty="0" smtClean="0">
                <a:latin typeface="Open Sans" charset="0"/>
                <a:ea typeface="Open Sans" charset="0"/>
                <a:cs typeface="Open Sans" charset="0"/>
              </a:rPr>
              <a:t>  Maximize collective capacity to preserve, provide access 	to the past and future cultural/scholarly record</a:t>
            </a:r>
          </a:p>
          <a:p>
            <a:pPr>
              <a:buFont typeface="Wingdings" pitchFamily="2" charset="2"/>
              <a:buChar char="ü"/>
            </a:pPr>
            <a:r>
              <a:rPr lang="en-US" sz="2400" dirty="0" smtClean="0">
                <a:latin typeface="Open Sans" charset="0"/>
                <a:ea typeface="Open Sans" charset="0"/>
                <a:cs typeface="Open Sans" charset="0"/>
              </a:rPr>
              <a:t>  Rationalize and redistribute stewardship roles across 	library system</a:t>
            </a:r>
          </a:p>
          <a:p>
            <a:pPr>
              <a:buFont typeface="Wingdings" pitchFamily="2" charset="2"/>
              <a:buChar char="ü"/>
            </a:pPr>
            <a:r>
              <a:rPr lang="en-US" sz="2400" dirty="0" smtClean="0">
                <a:latin typeface="Open Sans" charset="0"/>
                <a:ea typeface="Open Sans" charset="0"/>
                <a:cs typeface="Open Sans" charset="0"/>
              </a:rPr>
              <a:t>  Reduce costs of managing low-use print inventory</a:t>
            </a:r>
          </a:p>
          <a:p>
            <a:pPr>
              <a:buFont typeface="Wingdings" pitchFamily="2" charset="2"/>
              <a:buChar char="ü"/>
            </a:pPr>
            <a:r>
              <a:rPr lang="en-US" sz="2400" dirty="0" smtClean="0">
                <a:latin typeface="Open Sans" charset="0"/>
                <a:ea typeface="Open Sans" charset="0"/>
                <a:cs typeface="Open Sans" charset="0"/>
              </a:rPr>
              <a:t>  Improve alignment  between library service profile and 	institutional mission</a:t>
            </a:r>
            <a:endParaRPr lang="en-US" sz="2400" dirty="0">
              <a:latin typeface="Open Sans" charset="0"/>
              <a:ea typeface="Open Sans" charset="0"/>
              <a:cs typeface="Open Sans" charset="0"/>
            </a:endParaRPr>
          </a:p>
        </p:txBody>
      </p:sp>
      <p:sp>
        <p:nvSpPr>
          <p:cNvPr id="7" name="TextBox 6"/>
          <p:cNvSpPr txBox="1"/>
          <p:nvPr/>
        </p:nvSpPr>
        <p:spPr>
          <a:xfrm>
            <a:off x="76200" y="5634335"/>
            <a:ext cx="9185720" cy="461665"/>
          </a:xfrm>
          <a:prstGeom prst="rect">
            <a:avLst/>
          </a:prstGeom>
          <a:noFill/>
        </p:spPr>
        <p:txBody>
          <a:bodyPr wrap="none" rtlCol="0">
            <a:spAutoFit/>
          </a:bodyPr>
          <a:lstStyle/>
          <a:p>
            <a:r>
              <a:rPr lang="en-US" sz="2200" dirty="0" smtClean="0">
                <a:latin typeface="Open Sans" charset="0"/>
                <a:ea typeface="Open Sans" charset="0"/>
                <a:cs typeface="Open Sans" charset="0"/>
              </a:rPr>
              <a:t>part of broader shift from institution-scale to </a:t>
            </a:r>
            <a:r>
              <a:rPr lang="en-US" sz="2400" b="1" dirty="0" smtClean="0">
                <a:solidFill>
                  <a:schemeClr val="accent6"/>
                </a:solidFill>
                <a:latin typeface="Open Sans" charset="0"/>
                <a:ea typeface="Open Sans" charset="0"/>
                <a:cs typeface="Open Sans" charset="0"/>
              </a:rPr>
              <a:t>group-scale</a:t>
            </a:r>
            <a:r>
              <a:rPr lang="en-US" sz="2400" dirty="0" smtClean="0">
                <a:latin typeface="Open Sans" charset="0"/>
                <a:ea typeface="Open Sans" charset="0"/>
                <a:cs typeface="Open Sans" charset="0"/>
              </a:rPr>
              <a:t> </a:t>
            </a:r>
            <a:r>
              <a:rPr lang="en-US" sz="2200" dirty="0" smtClean="0">
                <a:latin typeface="Open Sans" charset="0"/>
                <a:ea typeface="Open Sans" charset="0"/>
                <a:cs typeface="Open Sans" charset="0"/>
              </a:rPr>
              <a:t>solutions</a:t>
            </a:r>
            <a:endParaRPr lang="en-US" sz="2200" dirty="0">
              <a:latin typeface="Open Sans" charset="0"/>
              <a:ea typeface="Open Sans" charset="0"/>
              <a:cs typeface="Open Sans" charset="0"/>
            </a:endParaRPr>
          </a:p>
        </p:txBody>
      </p:sp>
    </p:spTree>
    <p:custDataLst>
      <p:tags r:id="rId1"/>
    </p:custDataLst>
  </p:cSld>
  <p:clrMapOvr>
    <a:masterClrMapping/>
  </p:clrMapOvr>
  <p:transition advTm="10662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core concepts</a:t>
            </a:r>
            <a:endParaRPr lang="en-US" dirty="0"/>
          </a:p>
        </p:txBody>
      </p:sp>
      <p:sp>
        <p:nvSpPr>
          <p:cNvPr id="4" name="Content Placeholder 3"/>
          <p:cNvSpPr>
            <a:spLocks noGrp="1"/>
          </p:cNvSpPr>
          <p:nvPr>
            <p:ph idx="1"/>
          </p:nvPr>
        </p:nvSpPr>
        <p:spPr/>
        <p:txBody>
          <a:bodyPr>
            <a:normAutofit fontScale="92500"/>
          </a:bodyPr>
          <a:lstStyle/>
          <a:p>
            <a:r>
              <a:rPr lang="en-US" b="1" dirty="0" smtClean="0">
                <a:solidFill>
                  <a:schemeClr val="accent6"/>
                </a:solidFill>
              </a:rPr>
              <a:t>Retention</a:t>
            </a:r>
            <a:r>
              <a:rPr lang="en-US" dirty="0" smtClean="0"/>
              <a:t> </a:t>
            </a:r>
            <a:r>
              <a:rPr lang="en-US" dirty="0" smtClean="0">
                <a:solidFill>
                  <a:schemeClr val="tx1">
                    <a:lumMod val="50000"/>
                    <a:lumOff val="50000"/>
                  </a:schemeClr>
                </a:solidFill>
              </a:rPr>
              <a:t>statement:</a:t>
            </a:r>
            <a:r>
              <a:rPr lang="en-US" dirty="0" smtClean="0"/>
              <a:t>  an explicit commitment to retain and preserve (</a:t>
            </a:r>
            <a:r>
              <a:rPr lang="en-US" i="1" dirty="0" smtClean="0"/>
              <a:t>if not conserve</a:t>
            </a:r>
            <a:r>
              <a:rPr lang="en-US" dirty="0" smtClean="0"/>
              <a:t>) selected titles or items for a designated period of time</a:t>
            </a:r>
          </a:p>
          <a:p>
            <a:r>
              <a:rPr lang="en-US" b="1" dirty="0" smtClean="0">
                <a:solidFill>
                  <a:schemeClr val="accent6"/>
                </a:solidFill>
              </a:rPr>
              <a:t>Registration</a:t>
            </a:r>
            <a:r>
              <a:rPr lang="en-US" dirty="0" smtClean="0"/>
              <a:t>: deliberate action to make shared print collections known and visible, e.g. in union catalogs</a:t>
            </a:r>
          </a:p>
          <a:p>
            <a:r>
              <a:rPr lang="en-US" b="1" dirty="0" smtClean="0">
                <a:solidFill>
                  <a:schemeClr val="accent6"/>
                </a:solidFill>
              </a:rPr>
              <a:t>Validation</a:t>
            </a:r>
            <a:r>
              <a:rPr lang="en-US" dirty="0" smtClean="0"/>
              <a:t>:  explicit intent to audit the condition or completeness of retained titles or items</a:t>
            </a:r>
          </a:p>
          <a:p>
            <a:r>
              <a:rPr lang="en-US" b="1" dirty="0" err="1" smtClean="0">
                <a:solidFill>
                  <a:schemeClr val="accent1"/>
                </a:solidFill>
              </a:rPr>
              <a:t>Rightscaling</a:t>
            </a:r>
            <a:r>
              <a:rPr lang="en-US" dirty="0" smtClean="0"/>
              <a:t>: optimizing scale of cooperation to maximize benefit for all participants</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5</a:t>
            </a:fld>
            <a:endParaRPr lang="en-US"/>
          </a:p>
        </p:txBody>
      </p:sp>
    </p:spTree>
  </p:cSld>
  <p:clrMapOvr>
    <a:masterClrMapping/>
  </p:clrMapOvr>
  <p:transition advTm="71963">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6</a:t>
            </a:fld>
            <a:endParaRPr lang="en-US"/>
          </a:p>
        </p:txBody>
      </p:sp>
      <p:sp>
        <p:nvSpPr>
          <p:cNvPr id="3" name="TextBox 2"/>
          <p:cNvSpPr txBox="1"/>
          <p:nvPr/>
        </p:nvSpPr>
        <p:spPr>
          <a:xfrm>
            <a:off x="228600" y="304800"/>
            <a:ext cx="2895344" cy="1107996"/>
          </a:xfrm>
          <a:prstGeom prst="rect">
            <a:avLst/>
          </a:prstGeom>
          <a:noFill/>
        </p:spPr>
        <p:txBody>
          <a:bodyPr wrap="none" rtlCol="0">
            <a:spAutoFit/>
          </a:bodyPr>
          <a:lstStyle/>
          <a:p>
            <a:r>
              <a:rPr lang="en-US" sz="6600" dirty="0" smtClean="0">
                <a:latin typeface="Open Sans" charset="0"/>
                <a:ea typeface="Open Sans" charset="0"/>
                <a:cs typeface="Open Sans" charset="0"/>
              </a:rPr>
              <a:t>Thesis:</a:t>
            </a:r>
            <a:endParaRPr lang="en-US" sz="6600" dirty="0">
              <a:latin typeface="Open Sans" charset="0"/>
              <a:ea typeface="Open Sans" charset="0"/>
              <a:cs typeface="Open Sans" charset="0"/>
            </a:endParaRPr>
          </a:p>
        </p:txBody>
      </p:sp>
      <p:sp>
        <p:nvSpPr>
          <p:cNvPr id="4" name="TextBox 3"/>
          <p:cNvSpPr txBox="1"/>
          <p:nvPr/>
        </p:nvSpPr>
        <p:spPr>
          <a:xfrm>
            <a:off x="762000" y="1600200"/>
            <a:ext cx="7848600" cy="3970318"/>
          </a:xfrm>
          <a:prstGeom prst="rect">
            <a:avLst/>
          </a:prstGeom>
          <a:noFill/>
        </p:spPr>
        <p:txBody>
          <a:bodyPr wrap="square" rtlCol="0">
            <a:spAutoFit/>
          </a:bodyPr>
          <a:lstStyle/>
          <a:p>
            <a:r>
              <a:rPr lang="en-US" sz="3600" dirty="0" smtClean="0">
                <a:solidFill>
                  <a:schemeClr val="tx1">
                    <a:lumMod val="50000"/>
                    <a:lumOff val="50000"/>
                  </a:schemeClr>
                </a:solidFill>
                <a:latin typeface="Open Sans" charset="0"/>
                <a:ea typeface="Open Sans" charset="0"/>
                <a:cs typeface="Open Sans" charset="0"/>
              </a:rPr>
              <a:t>The</a:t>
            </a:r>
            <a:r>
              <a:rPr lang="en-US" sz="3600" dirty="0" smtClean="0">
                <a:latin typeface="Open Sans" charset="0"/>
                <a:ea typeface="Open Sans" charset="0"/>
                <a:cs typeface="Open Sans" charset="0"/>
              </a:rPr>
              <a:t> </a:t>
            </a:r>
            <a:r>
              <a:rPr lang="en-US" sz="3600" dirty="0" smtClean="0">
                <a:solidFill>
                  <a:schemeClr val="accent6"/>
                </a:solidFill>
                <a:latin typeface="Open Sans" charset="0"/>
                <a:ea typeface="Open Sans" charset="0"/>
                <a:cs typeface="Open Sans" charset="0"/>
              </a:rPr>
              <a:t>value</a:t>
            </a:r>
            <a:r>
              <a:rPr lang="en-US" sz="3600" dirty="0" smtClean="0">
                <a:latin typeface="Open Sans" charset="0"/>
                <a:ea typeface="Open Sans" charset="0"/>
                <a:cs typeface="Open Sans" charset="0"/>
              </a:rPr>
              <a:t> </a:t>
            </a:r>
            <a:r>
              <a:rPr lang="en-US" sz="3600" dirty="0" smtClean="0">
                <a:solidFill>
                  <a:schemeClr val="tx1">
                    <a:lumMod val="50000"/>
                    <a:lumOff val="50000"/>
                  </a:schemeClr>
                </a:solidFill>
                <a:latin typeface="Open Sans" charset="0"/>
                <a:ea typeface="Open Sans" charset="0"/>
                <a:cs typeface="Open Sans" charset="0"/>
              </a:rPr>
              <a:t>of national and international </a:t>
            </a:r>
            <a:r>
              <a:rPr lang="en-US" sz="3600" dirty="0" smtClean="0">
                <a:solidFill>
                  <a:schemeClr val="accent6"/>
                </a:solidFill>
                <a:latin typeface="Open Sans" charset="0"/>
                <a:ea typeface="Open Sans" charset="0"/>
                <a:cs typeface="Open Sans" charset="0"/>
              </a:rPr>
              <a:t>shared print </a:t>
            </a:r>
            <a:r>
              <a:rPr lang="en-US" sz="3600" dirty="0" smtClean="0">
                <a:solidFill>
                  <a:schemeClr val="tx1">
                    <a:lumMod val="50000"/>
                    <a:lumOff val="50000"/>
                  </a:schemeClr>
                </a:solidFill>
                <a:latin typeface="Open Sans" charset="0"/>
                <a:ea typeface="Open Sans" charset="0"/>
                <a:cs typeface="Open Sans" charset="0"/>
              </a:rPr>
              <a:t>efforts will be measured by our success in </a:t>
            </a:r>
            <a:r>
              <a:rPr lang="en-US" sz="3600" dirty="0" smtClean="0">
                <a:solidFill>
                  <a:schemeClr val="accent6"/>
                </a:solidFill>
                <a:latin typeface="Open Sans" charset="0"/>
                <a:ea typeface="Open Sans" charset="0"/>
                <a:cs typeface="Open Sans" charset="0"/>
              </a:rPr>
              <a:t>preserving coherence </a:t>
            </a:r>
            <a:r>
              <a:rPr lang="en-US" sz="3600" dirty="0" smtClean="0">
                <a:solidFill>
                  <a:schemeClr val="tx1">
                    <a:lumMod val="50000"/>
                    <a:lumOff val="50000"/>
                  </a:schemeClr>
                </a:solidFill>
                <a:latin typeface="Open Sans" charset="0"/>
                <a:ea typeface="Open Sans" charset="0"/>
                <a:cs typeface="Open Sans" charset="0"/>
              </a:rPr>
              <a:t>and </a:t>
            </a:r>
            <a:r>
              <a:rPr lang="en-US" sz="3600" dirty="0" smtClean="0">
                <a:solidFill>
                  <a:schemeClr val="accent6"/>
                </a:solidFill>
                <a:latin typeface="Open Sans" charset="0"/>
                <a:ea typeface="Open Sans" charset="0"/>
                <a:cs typeface="Open Sans" charset="0"/>
              </a:rPr>
              <a:t>expanding coverage </a:t>
            </a:r>
            <a:r>
              <a:rPr lang="en-US" sz="3600" dirty="0" smtClean="0">
                <a:solidFill>
                  <a:schemeClr val="tx1">
                    <a:lumMod val="50000"/>
                    <a:lumOff val="50000"/>
                  </a:schemeClr>
                </a:solidFill>
                <a:latin typeface="Open Sans" charset="0"/>
                <a:ea typeface="Open Sans" charset="0"/>
                <a:cs typeface="Open Sans" charset="0"/>
              </a:rPr>
              <a:t>of the cultural record, as it is represented in the </a:t>
            </a:r>
            <a:r>
              <a:rPr lang="en-US" sz="3600" dirty="0" smtClean="0">
                <a:solidFill>
                  <a:schemeClr val="accent6"/>
                </a:solidFill>
                <a:latin typeface="Open Sans" charset="0"/>
                <a:ea typeface="Open Sans" charset="0"/>
                <a:cs typeface="Open Sans" charset="0"/>
              </a:rPr>
              <a:t>collective collection</a:t>
            </a:r>
            <a:r>
              <a:rPr lang="en-US" sz="3600" dirty="0" smtClean="0">
                <a:solidFill>
                  <a:schemeClr val="tx1">
                    <a:lumMod val="50000"/>
                    <a:lumOff val="50000"/>
                  </a:schemeClr>
                </a:solidFill>
                <a:latin typeface="Open Sans" charset="0"/>
                <a:ea typeface="Open Sans" charset="0"/>
                <a:cs typeface="Open Sans" charset="0"/>
              </a:rPr>
              <a:t>.</a:t>
            </a:r>
            <a:endParaRPr lang="en-US" sz="3600" dirty="0">
              <a:solidFill>
                <a:schemeClr val="tx1">
                  <a:lumMod val="50000"/>
                  <a:lumOff val="50000"/>
                </a:schemeClr>
              </a:solidFill>
              <a:latin typeface="Open Sans" charset="0"/>
              <a:ea typeface="Open Sans" charset="0"/>
              <a:cs typeface="Open Sans" charset="0"/>
            </a:endParaRPr>
          </a:p>
        </p:txBody>
      </p:sp>
    </p:spTree>
  </p:cSld>
  <p:clrMapOvr>
    <a:masterClrMapping/>
  </p:clrMapOvr>
  <p:transition advTm="41371">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7</a:t>
            </a:fld>
            <a:endParaRPr lang="en-US"/>
          </a:p>
        </p:txBody>
      </p:sp>
      <p:sp>
        <p:nvSpPr>
          <p:cNvPr id="3" name="TextBox 2"/>
          <p:cNvSpPr txBox="1"/>
          <p:nvPr/>
        </p:nvSpPr>
        <p:spPr>
          <a:xfrm>
            <a:off x="228600" y="304800"/>
            <a:ext cx="4977645" cy="1107996"/>
          </a:xfrm>
          <a:prstGeom prst="rect">
            <a:avLst/>
          </a:prstGeom>
          <a:noFill/>
        </p:spPr>
        <p:txBody>
          <a:bodyPr wrap="none" rtlCol="0">
            <a:spAutoFit/>
          </a:bodyPr>
          <a:lstStyle/>
          <a:p>
            <a:r>
              <a:rPr lang="en-US" sz="6600" dirty="0" smtClean="0">
                <a:latin typeface="Open Sans" charset="0"/>
                <a:ea typeface="Open Sans" charset="0"/>
                <a:cs typeface="Open Sans" charset="0"/>
              </a:rPr>
              <a:t>Implications</a:t>
            </a:r>
            <a:endParaRPr lang="en-US" sz="6600" dirty="0">
              <a:latin typeface="Open Sans" charset="0"/>
              <a:ea typeface="Open Sans" charset="0"/>
              <a:cs typeface="Open Sans" charset="0"/>
            </a:endParaRPr>
          </a:p>
        </p:txBody>
      </p:sp>
      <p:sp>
        <p:nvSpPr>
          <p:cNvPr id="4" name="TextBox 3"/>
          <p:cNvSpPr txBox="1"/>
          <p:nvPr/>
        </p:nvSpPr>
        <p:spPr>
          <a:xfrm>
            <a:off x="762000" y="1600200"/>
            <a:ext cx="7848600" cy="2862322"/>
          </a:xfrm>
          <a:prstGeom prst="rect">
            <a:avLst/>
          </a:prstGeom>
          <a:noFill/>
        </p:spPr>
        <p:txBody>
          <a:bodyPr wrap="square" rtlCol="0">
            <a:spAutoFit/>
          </a:bodyPr>
          <a:lstStyle/>
          <a:p>
            <a:r>
              <a:rPr lang="en-US" sz="3600" dirty="0" smtClean="0">
                <a:solidFill>
                  <a:schemeClr val="tx1">
                    <a:lumMod val="50000"/>
                    <a:lumOff val="50000"/>
                  </a:schemeClr>
                </a:solidFill>
                <a:latin typeface="Open Sans" charset="0"/>
                <a:ea typeface="Open Sans" charset="0"/>
                <a:cs typeface="Open Sans" charset="0"/>
              </a:rPr>
              <a:t>Understanding the scope and distribution of</a:t>
            </a:r>
            <a:r>
              <a:rPr lang="en-US" sz="3600" dirty="0" smtClean="0">
                <a:solidFill>
                  <a:schemeClr val="accent6"/>
                </a:solidFill>
                <a:latin typeface="Open Sans" charset="0"/>
                <a:ea typeface="Open Sans" charset="0"/>
                <a:cs typeface="Open Sans" charset="0"/>
              </a:rPr>
              <a:t> system-wide library resources </a:t>
            </a:r>
            <a:r>
              <a:rPr lang="en-US" sz="3600" dirty="0" smtClean="0">
                <a:solidFill>
                  <a:schemeClr val="tx1">
                    <a:lumMod val="50000"/>
                    <a:lumOff val="50000"/>
                  </a:schemeClr>
                </a:solidFill>
                <a:latin typeface="Open Sans" charset="0"/>
                <a:ea typeface="Open Sans" charset="0"/>
                <a:cs typeface="Open Sans" charset="0"/>
              </a:rPr>
              <a:t>is important to </a:t>
            </a:r>
            <a:r>
              <a:rPr lang="en-US" sz="3600" dirty="0" smtClean="0">
                <a:solidFill>
                  <a:schemeClr val="accent6"/>
                </a:solidFill>
                <a:latin typeface="Open Sans" charset="0"/>
                <a:ea typeface="Open Sans" charset="0"/>
                <a:cs typeface="Open Sans" charset="0"/>
              </a:rPr>
              <a:t>‘right-scaling’ shared print</a:t>
            </a:r>
            <a:r>
              <a:rPr lang="en-US" sz="3600" dirty="0" smtClean="0">
                <a:solidFill>
                  <a:schemeClr val="tx1">
                    <a:lumMod val="50000"/>
                    <a:lumOff val="50000"/>
                  </a:schemeClr>
                </a:solidFill>
                <a:latin typeface="Open Sans" charset="0"/>
                <a:ea typeface="Open Sans" charset="0"/>
                <a:cs typeface="Open Sans" charset="0"/>
              </a:rPr>
              <a:t> strategies.</a:t>
            </a:r>
          </a:p>
          <a:p>
            <a:endParaRPr lang="en-US" sz="3600" dirty="0" smtClean="0">
              <a:solidFill>
                <a:schemeClr val="tx1">
                  <a:lumMod val="50000"/>
                  <a:lumOff val="50000"/>
                </a:schemeClr>
              </a:solidFill>
              <a:latin typeface="Open Sans" charset="0"/>
              <a:ea typeface="Open Sans" charset="0"/>
              <a:cs typeface="Open Sans" charset="0"/>
            </a:endParaRPr>
          </a:p>
        </p:txBody>
      </p:sp>
      <p:sp>
        <p:nvSpPr>
          <p:cNvPr id="5" name="TextBox 4"/>
          <p:cNvSpPr txBox="1"/>
          <p:nvPr/>
        </p:nvSpPr>
        <p:spPr>
          <a:xfrm>
            <a:off x="762000" y="4113074"/>
            <a:ext cx="7315200" cy="1754326"/>
          </a:xfrm>
          <a:prstGeom prst="rect">
            <a:avLst/>
          </a:prstGeom>
          <a:noFill/>
        </p:spPr>
        <p:txBody>
          <a:bodyPr wrap="square" rtlCol="0">
            <a:spAutoFit/>
          </a:bodyPr>
          <a:lstStyle/>
          <a:p>
            <a:r>
              <a:rPr lang="en-US" sz="3600" dirty="0" smtClean="0">
                <a:solidFill>
                  <a:schemeClr val="accent6"/>
                </a:solidFill>
                <a:latin typeface="Open Sans" charset="0"/>
                <a:ea typeface="Open Sans" charset="0"/>
                <a:cs typeface="Open Sans" charset="0"/>
              </a:rPr>
              <a:t>Cooperative management </a:t>
            </a:r>
            <a:r>
              <a:rPr lang="en-US" sz="3600" dirty="0" smtClean="0">
                <a:solidFill>
                  <a:schemeClr val="tx1">
                    <a:lumMod val="50000"/>
                    <a:lumOff val="50000"/>
                  </a:schemeClr>
                </a:solidFill>
                <a:latin typeface="Open Sans" charset="0"/>
                <a:ea typeface="Open Sans" charset="0"/>
                <a:cs typeface="Open Sans" charset="0"/>
              </a:rPr>
              <a:t>requires</a:t>
            </a:r>
            <a:r>
              <a:rPr lang="en-US" sz="3600" dirty="0" smtClean="0">
                <a:solidFill>
                  <a:schemeClr val="accent6"/>
                </a:solidFill>
                <a:latin typeface="Open Sans" charset="0"/>
                <a:ea typeface="Open Sans" charset="0"/>
                <a:cs typeface="Open Sans" charset="0"/>
              </a:rPr>
              <a:t> deliberate coordination</a:t>
            </a:r>
            <a:r>
              <a:rPr lang="en-US" sz="3600" dirty="0" smtClean="0">
                <a:solidFill>
                  <a:schemeClr val="tx1">
                    <a:lumMod val="50000"/>
                    <a:lumOff val="50000"/>
                  </a:schemeClr>
                </a:solidFill>
                <a:latin typeface="Open Sans" charset="0"/>
                <a:ea typeface="Open Sans" charset="0"/>
                <a:cs typeface="Open Sans" charset="0"/>
              </a:rPr>
              <a:t> and a long-range view.</a:t>
            </a:r>
          </a:p>
        </p:txBody>
      </p:sp>
    </p:spTree>
  </p:cSld>
  <p:clrMapOvr>
    <a:masterClrMapping/>
  </p:clrMapOvr>
  <p:transition advTm="35818">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8</a:t>
            </a:fld>
            <a:endParaRPr lang="en-US"/>
          </a:p>
        </p:txBody>
      </p:sp>
      <p:pic>
        <p:nvPicPr>
          <p:cNvPr id="1026" name="Picture 2" descr="C:\Users\malpasc\AppData\Local\Microsoft\Windows\Temporary Internet Files\Content.Outlook\1Y8RLAQ3\214959-COVERforPDFVersionPG1-600w (2).jpg"/>
          <p:cNvPicPr>
            <a:picLocks noChangeAspect="1" noChangeArrowheads="1"/>
          </p:cNvPicPr>
          <p:nvPr/>
        </p:nvPicPr>
        <p:blipFill>
          <a:blip r:embed="rId4" cstate="print"/>
          <a:srcRect/>
          <a:stretch>
            <a:fillRect/>
          </a:stretch>
        </p:blipFill>
        <p:spPr bwMode="auto">
          <a:xfrm>
            <a:off x="76200" y="80264"/>
            <a:ext cx="5105400" cy="660298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81600" y="381000"/>
            <a:ext cx="3962400" cy="1261884"/>
          </a:xfrm>
          <a:prstGeom prst="rect">
            <a:avLst/>
          </a:prstGeom>
          <a:noFill/>
        </p:spPr>
        <p:txBody>
          <a:bodyPr wrap="square" rtlCol="0">
            <a:spAutoFit/>
          </a:bodyPr>
          <a:lstStyle/>
          <a:p>
            <a:pPr algn="ctr"/>
            <a:r>
              <a:rPr lang="en-US" sz="2600" b="1" dirty="0" smtClean="0">
                <a:solidFill>
                  <a:schemeClr val="accent6"/>
                </a:solidFill>
                <a:latin typeface="Open Sans" charset="0"/>
                <a:ea typeface="Open Sans" charset="0"/>
                <a:cs typeface="Open Sans" charset="0"/>
              </a:rPr>
              <a:t>Shared evidence base </a:t>
            </a:r>
            <a:r>
              <a:rPr lang="en-US" sz="2400" b="1" dirty="0" smtClean="0">
                <a:solidFill>
                  <a:schemeClr val="accent6"/>
                </a:solidFill>
                <a:latin typeface="Open Sans" charset="0"/>
                <a:ea typeface="Open Sans" charset="0"/>
                <a:cs typeface="Open Sans" charset="0"/>
              </a:rPr>
              <a:t>supports informed </a:t>
            </a:r>
          </a:p>
          <a:p>
            <a:pPr algn="ctr"/>
            <a:r>
              <a:rPr lang="en-US" sz="2600" b="1" dirty="0" smtClean="0">
                <a:solidFill>
                  <a:schemeClr val="accent6"/>
                </a:solidFill>
                <a:latin typeface="Open Sans" charset="0"/>
                <a:ea typeface="Open Sans" charset="0"/>
                <a:cs typeface="Open Sans" charset="0"/>
              </a:rPr>
              <a:t>decision-making</a:t>
            </a:r>
            <a:endParaRPr lang="en-US" sz="2600" b="1" dirty="0">
              <a:solidFill>
                <a:schemeClr val="accent6"/>
              </a:solidFill>
              <a:latin typeface="Open Sans" charset="0"/>
              <a:ea typeface="Open Sans" charset="0"/>
              <a:cs typeface="Open Sans" charset="0"/>
            </a:endParaRPr>
          </a:p>
        </p:txBody>
      </p:sp>
      <p:sp>
        <p:nvSpPr>
          <p:cNvPr id="7" name="TextBox 6"/>
          <p:cNvSpPr txBox="1"/>
          <p:nvPr/>
        </p:nvSpPr>
        <p:spPr>
          <a:xfrm>
            <a:off x="5426347" y="1905000"/>
            <a:ext cx="3398366" cy="707886"/>
          </a:xfrm>
          <a:prstGeom prst="rect">
            <a:avLst/>
          </a:prstGeom>
          <a:noFill/>
        </p:spPr>
        <p:txBody>
          <a:bodyPr wrap="none" rtlCol="0">
            <a:spAutoFit/>
          </a:bodyPr>
          <a:lstStyle/>
          <a:p>
            <a:pPr algn="ctr"/>
            <a:r>
              <a:rPr lang="en-US" sz="2000" dirty="0" smtClean="0">
                <a:latin typeface="Open Sans" charset="0"/>
                <a:ea typeface="Open Sans" charset="0"/>
                <a:cs typeface="Open Sans" charset="0"/>
              </a:rPr>
              <a:t>Examine preservation risks</a:t>
            </a:r>
          </a:p>
          <a:p>
            <a:pPr algn="ctr"/>
            <a:r>
              <a:rPr lang="en-US" sz="2000" i="1" dirty="0" smtClean="0">
                <a:latin typeface="Open Sans" charset="0"/>
                <a:ea typeface="Open Sans" charset="0"/>
                <a:cs typeface="Open Sans" charset="0"/>
              </a:rPr>
              <a:t>assess redundancy </a:t>
            </a:r>
            <a:endParaRPr lang="en-US" sz="2000" i="1" dirty="0">
              <a:latin typeface="Open Sans" charset="0"/>
              <a:ea typeface="Open Sans" charset="0"/>
              <a:cs typeface="Open Sans" charset="0"/>
            </a:endParaRPr>
          </a:p>
        </p:txBody>
      </p:sp>
      <p:sp>
        <p:nvSpPr>
          <p:cNvPr id="8" name="TextBox 7"/>
          <p:cNvSpPr txBox="1"/>
          <p:nvPr/>
        </p:nvSpPr>
        <p:spPr>
          <a:xfrm>
            <a:off x="5337086" y="2819400"/>
            <a:ext cx="3717043" cy="707886"/>
          </a:xfrm>
          <a:prstGeom prst="rect">
            <a:avLst/>
          </a:prstGeom>
          <a:noFill/>
        </p:spPr>
        <p:txBody>
          <a:bodyPr wrap="none" rtlCol="0">
            <a:spAutoFit/>
          </a:bodyPr>
          <a:lstStyle/>
          <a:p>
            <a:r>
              <a:rPr lang="en-US" sz="2000" dirty="0" smtClean="0">
                <a:latin typeface="Open Sans" charset="0"/>
                <a:ea typeface="Open Sans" charset="0"/>
                <a:cs typeface="Open Sans" charset="0"/>
              </a:rPr>
              <a:t>Assess infrastructure capacity</a:t>
            </a:r>
          </a:p>
          <a:p>
            <a:r>
              <a:rPr lang="en-US" sz="1900" i="1" dirty="0" smtClean="0">
                <a:latin typeface="Open Sans" charset="0"/>
                <a:ea typeface="Open Sans" charset="0"/>
                <a:cs typeface="Open Sans" charset="0"/>
              </a:rPr>
              <a:t>  </a:t>
            </a:r>
            <a:r>
              <a:rPr lang="en-US" sz="2000" i="1" dirty="0" smtClean="0">
                <a:latin typeface="Open Sans" charset="0"/>
                <a:ea typeface="Open Sans" charset="0"/>
                <a:cs typeface="Open Sans" charset="0"/>
              </a:rPr>
              <a:t>leverage collective investment</a:t>
            </a:r>
            <a:endParaRPr lang="en-US" sz="2000" i="1" dirty="0">
              <a:latin typeface="Open Sans" charset="0"/>
              <a:ea typeface="Open Sans" charset="0"/>
              <a:cs typeface="Open Sans" charset="0"/>
            </a:endParaRPr>
          </a:p>
        </p:txBody>
      </p:sp>
      <p:sp>
        <p:nvSpPr>
          <p:cNvPr id="9" name="TextBox 8"/>
          <p:cNvSpPr txBox="1"/>
          <p:nvPr/>
        </p:nvSpPr>
        <p:spPr>
          <a:xfrm>
            <a:off x="5209051" y="3810000"/>
            <a:ext cx="3858749" cy="707886"/>
          </a:xfrm>
          <a:prstGeom prst="rect">
            <a:avLst/>
          </a:prstGeom>
          <a:noFill/>
        </p:spPr>
        <p:txBody>
          <a:bodyPr wrap="none" rtlCol="0">
            <a:spAutoFit/>
          </a:bodyPr>
          <a:lstStyle/>
          <a:p>
            <a:pPr algn="ctr"/>
            <a:r>
              <a:rPr lang="en-US" sz="2000" dirty="0" smtClean="0">
                <a:latin typeface="Open Sans" charset="0"/>
                <a:ea typeface="Open Sans" charset="0"/>
                <a:cs typeface="Open Sans" charset="0"/>
              </a:rPr>
              <a:t>Apply system-wide perspective</a:t>
            </a:r>
          </a:p>
          <a:p>
            <a:pPr algn="ctr"/>
            <a:r>
              <a:rPr lang="en-US" sz="2000" i="1" dirty="0" smtClean="0">
                <a:latin typeface="Open Sans" charset="0"/>
                <a:ea typeface="Open Sans" charset="0"/>
                <a:cs typeface="Open Sans" charset="0"/>
              </a:rPr>
              <a:t>sourcing and scaling</a:t>
            </a:r>
            <a:endParaRPr lang="en-US" sz="2000" i="1" dirty="0">
              <a:latin typeface="Open Sans" charset="0"/>
              <a:ea typeface="Open Sans" charset="0"/>
              <a:cs typeface="Open Sans" charset="0"/>
            </a:endParaRPr>
          </a:p>
        </p:txBody>
      </p:sp>
      <p:sp>
        <p:nvSpPr>
          <p:cNvPr id="11" name="TextBox 10"/>
          <p:cNvSpPr txBox="1"/>
          <p:nvPr/>
        </p:nvSpPr>
        <p:spPr>
          <a:xfrm>
            <a:off x="5334000" y="4800600"/>
            <a:ext cx="3810000" cy="1015663"/>
          </a:xfrm>
          <a:prstGeom prst="rect">
            <a:avLst/>
          </a:prstGeom>
          <a:noFill/>
        </p:spPr>
        <p:txBody>
          <a:bodyPr wrap="square" rtlCol="0">
            <a:spAutoFit/>
          </a:bodyPr>
          <a:lstStyle/>
          <a:p>
            <a:pPr algn="ctr"/>
            <a:r>
              <a:rPr lang="en-US" sz="2000" dirty="0" smtClean="0">
                <a:latin typeface="Open Sans" charset="0"/>
                <a:ea typeface="Open Sans" charset="0"/>
                <a:cs typeface="Open Sans" charset="0"/>
              </a:rPr>
              <a:t>Build conceptual frameworks, a common vocabulary</a:t>
            </a:r>
          </a:p>
          <a:p>
            <a:pPr algn="ctr"/>
            <a:r>
              <a:rPr lang="en-US" sz="2000" i="1" dirty="0" smtClean="0">
                <a:latin typeface="Open Sans" charset="0"/>
                <a:ea typeface="Open Sans" charset="0"/>
                <a:cs typeface="Open Sans" charset="0"/>
              </a:rPr>
              <a:t>support community discussion</a:t>
            </a:r>
            <a:endParaRPr lang="en-US" sz="2000" i="1" dirty="0">
              <a:latin typeface="Open Sans" charset="0"/>
              <a:ea typeface="Open Sans" charset="0"/>
              <a:cs typeface="Open Sans" charset="0"/>
            </a:endParaRPr>
          </a:p>
        </p:txBody>
      </p:sp>
    </p:spTree>
    <p:custDataLst>
      <p:tags r:id="rId1"/>
    </p:custDataLst>
  </p:cSld>
  <p:clrMapOvr>
    <a:masterClrMapping/>
  </p:clrMapOvr>
  <p:transition advTm="1643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North American Context</a:t>
            </a:r>
            <a:endParaRPr lang="en-US" sz="3600" dirty="0"/>
          </a:p>
        </p:txBody>
      </p:sp>
      <p:sp>
        <p:nvSpPr>
          <p:cNvPr id="4" name="Content Placeholder 3"/>
          <p:cNvSpPr>
            <a:spLocks noGrp="1"/>
          </p:cNvSpPr>
          <p:nvPr>
            <p:ph idx="1"/>
          </p:nvPr>
        </p:nvSpPr>
        <p:spPr/>
        <p:txBody>
          <a:bodyPr>
            <a:normAutofit fontScale="85000" lnSpcReduction="10000"/>
          </a:bodyPr>
          <a:lstStyle/>
          <a:p>
            <a:r>
              <a:rPr lang="en-US" dirty="0" smtClean="0"/>
              <a:t>Continued growth of academic print collections</a:t>
            </a:r>
          </a:p>
          <a:p>
            <a:pPr lvl="1">
              <a:buNone/>
            </a:pPr>
            <a:r>
              <a:rPr lang="en-US" b="1" dirty="0" smtClean="0">
                <a:solidFill>
                  <a:schemeClr val="accent6"/>
                </a:solidFill>
              </a:rPr>
              <a:t>1.1 billion </a:t>
            </a:r>
            <a:r>
              <a:rPr lang="en-US" dirty="0" smtClean="0">
                <a:solidFill>
                  <a:schemeClr val="accent6"/>
                </a:solidFill>
              </a:rPr>
              <a:t>volumes in 3,700 libraries</a:t>
            </a:r>
          </a:p>
          <a:p>
            <a:r>
              <a:rPr lang="en-US" dirty="0" smtClean="0"/>
              <a:t>Declining use of print formats, compared to e-formats</a:t>
            </a:r>
          </a:p>
          <a:p>
            <a:pPr lvl="1">
              <a:buNone/>
            </a:pPr>
            <a:r>
              <a:rPr lang="en-US" dirty="0" smtClean="0"/>
              <a:t>Inter-lending </a:t>
            </a:r>
            <a:r>
              <a:rPr lang="en-US" b="1" dirty="0" smtClean="0">
                <a:solidFill>
                  <a:schemeClr val="accent6"/>
                </a:solidFill>
              </a:rPr>
              <a:t>decreased 6%</a:t>
            </a:r>
            <a:r>
              <a:rPr lang="en-US" dirty="0" smtClean="0">
                <a:solidFill>
                  <a:schemeClr val="accent6"/>
                </a:solidFill>
              </a:rPr>
              <a:t> </a:t>
            </a:r>
            <a:r>
              <a:rPr lang="en-US" dirty="0" smtClean="0"/>
              <a:t>between 2010 and 2012</a:t>
            </a:r>
          </a:p>
          <a:p>
            <a:r>
              <a:rPr lang="en-US" dirty="0" smtClean="0"/>
              <a:t>Economic stagnation = limited investment in institution-scale storage infrastructure</a:t>
            </a:r>
          </a:p>
          <a:p>
            <a:r>
              <a:rPr lang="en-US" dirty="0" smtClean="0"/>
              <a:t>Growing corpus of retrospectively digitized and licensed electronic resources</a:t>
            </a:r>
          </a:p>
          <a:p>
            <a:pPr lvl="1">
              <a:buNone/>
            </a:pPr>
            <a:r>
              <a:rPr lang="en-US" dirty="0" smtClean="0"/>
              <a:t>US academic libraries added </a:t>
            </a:r>
            <a:r>
              <a:rPr lang="en-US" b="1" dirty="0" smtClean="0">
                <a:solidFill>
                  <a:schemeClr val="accent6"/>
                </a:solidFill>
              </a:rPr>
              <a:t>&gt;52M e-books </a:t>
            </a:r>
            <a:r>
              <a:rPr lang="en-US" dirty="0" smtClean="0"/>
              <a:t>in 2012</a:t>
            </a:r>
          </a:p>
          <a:p>
            <a:r>
              <a:rPr lang="en-US" dirty="0" smtClean="0"/>
              <a:t>Shared digital preservation infrastructure (HathiTrust, </a:t>
            </a:r>
            <a:r>
              <a:rPr lang="en-US" b="1" dirty="0" smtClean="0"/>
              <a:t>D</a:t>
            </a:r>
            <a:r>
              <a:rPr lang="en-US" dirty="0" smtClean="0"/>
              <a:t>igital </a:t>
            </a:r>
            <a:r>
              <a:rPr lang="en-US" b="1" dirty="0" smtClean="0"/>
              <a:t>P</a:t>
            </a:r>
            <a:r>
              <a:rPr lang="en-US" dirty="0" smtClean="0"/>
              <a:t>reservation </a:t>
            </a:r>
            <a:r>
              <a:rPr lang="en-US" b="1" dirty="0" smtClean="0"/>
              <a:t>N</a:t>
            </a:r>
            <a:r>
              <a:rPr lang="en-US" dirty="0" smtClean="0"/>
              <a:t>etwork, </a:t>
            </a:r>
            <a:r>
              <a:rPr lang="en-US" b="1" dirty="0" err="1" smtClean="0"/>
              <a:t>SH</a:t>
            </a:r>
            <a:r>
              <a:rPr lang="en-US" dirty="0" err="1" smtClean="0"/>
              <a:t>ared</a:t>
            </a:r>
            <a:r>
              <a:rPr lang="en-US" dirty="0" smtClean="0"/>
              <a:t> </a:t>
            </a:r>
            <a:r>
              <a:rPr lang="en-US" b="1" dirty="0" smtClean="0"/>
              <a:t>A</a:t>
            </a:r>
            <a:r>
              <a:rPr lang="en-US" dirty="0" smtClean="0"/>
              <a:t>ccess to </a:t>
            </a:r>
            <a:r>
              <a:rPr lang="en-US" b="1" dirty="0" smtClean="0"/>
              <a:t>R</a:t>
            </a:r>
            <a:r>
              <a:rPr lang="en-US" dirty="0" smtClean="0"/>
              <a:t>esearch </a:t>
            </a:r>
            <a:r>
              <a:rPr lang="en-US" b="1" dirty="0" smtClean="0"/>
              <a:t>E</a:t>
            </a:r>
            <a:r>
              <a:rPr lang="en-US" dirty="0" smtClean="0"/>
              <a:t>cosystem)</a:t>
            </a:r>
          </a:p>
        </p:txBody>
      </p:sp>
      <p:sp>
        <p:nvSpPr>
          <p:cNvPr id="3" name="Slide Number Placeholder 2"/>
          <p:cNvSpPr>
            <a:spLocks noGrp="1"/>
          </p:cNvSpPr>
          <p:nvPr>
            <p:ph type="sldNum" sz="quarter" idx="12"/>
          </p:nvPr>
        </p:nvSpPr>
        <p:spPr/>
        <p:txBody>
          <a:bodyPr/>
          <a:lstStyle/>
          <a:p>
            <a:fld id="{6B3AA010-7757-41E0-A212-D41514C97AA5}" type="slidenum">
              <a:rPr lang="en-US" smtClean="0"/>
              <a:pPr/>
              <a:t>9</a:t>
            </a:fld>
            <a:endParaRPr lang="en-US"/>
          </a:p>
        </p:txBody>
      </p:sp>
    </p:spTree>
  </p:cSld>
  <p:clrMapOvr>
    <a:masterClrMapping/>
  </p:clrMapOvr>
  <p:transition advTm="167373">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6|7.6"/>
</p:tagLst>
</file>

<file path=ppt/tags/tag10.xml><?xml version="1.0" encoding="utf-8"?>
<p:tagLst xmlns:a="http://schemas.openxmlformats.org/drawingml/2006/main" xmlns:r="http://schemas.openxmlformats.org/officeDocument/2006/relationships" xmlns:p="http://schemas.openxmlformats.org/presentationml/2006/main">
  <p:tag name="TIMING" val="|18.1|18.9|9.4|14.3"/>
</p:tagLst>
</file>

<file path=ppt/tags/tag11.xml><?xml version="1.0" encoding="utf-8"?>
<p:tagLst xmlns:a="http://schemas.openxmlformats.org/drawingml/2006/main" xmlns:r="http://schemas.openxmlformats.org/officeDocument/2006/relationships" xmlns:p="http://schemas.openxmlformats.org/presentationml/2006/main">
  <p:tag name="TIMING" val="|42.7"/>
</p:tagLst>
</file>

<file path=ppt/tags/tag12.xml><?xml version="1.0" encoding="utf-8"?>
<p:tagLst xmlns:a="http://schemas.openxmlformats.org/drawingml/2006/main" xmlns:r="http://schemas.openxmlformats.org/officeDocument/2006/relationships" xmlns:p="http://schemas.openxmlformats.org/presentationml/2006/main">
  <p:tag name="TIMING" val="|5.2|53.9"/>
</p:tagLst>
</file>

<file path=ppt/tags/tag2.xml><?xml version="1.0" encoding="utf-8"?>
<p:tagLst xmlns:a="http://schemas.openxmlformats.org/drawingml/2006/main" xmlns:r="http://schemas.openxmlformats.org/officeDocument/2006/relationships" xmlns:p="http://schemas.openxmlformats.org/presentationml/2006/main">
  <p:tag name="TIMING" val="|33.2|18|60.9"/>
</p:tagLst>
</file>

<file path=ppt/tags/tag3.xml><?xml version="1.0" encoding="utf-8"?>
<p:tagLst xmlns:a="http://schemas.openxmlformats.org/drawingml/2006/main" xmlns:r="http://schemas.openxmlformats.org/officeDocument/2006/relationships" xmlns:p="http://schemas.openxmlformats.org/presentationml/2006/main">
  <p:tag name="TIMING" val="|36.5|13.7|3.3|4.5"/>
</p:tagLst>
</file>

<file path=ppt/tags/tag4.xml><?xml version="1.0" encoding="utf-8"?>
<p:tagLst xmlns:a="http://schemas.openxmlformats.org/drawingml/2006/main" xmlns:r="http://schemas.openxmlformats.org/officeDocument/2006/relationships" xmlns:p="http://schemas.openxmlformats.org/presentationml/2006/main">
  <p:tag name="TIMING" val="|46.9|15|17.3|26.5"/>
</p:tagLst>
</file>

<file path=ppt/tags/tag5.xml><?xml version="1.0" encoding="utf-8"?>
<p:tagLst xmlns:a="http://schemas.openxmlformats.org/drawingml/2006/main" xmlns:r="http://schemas.openxmlformats.org/officeDocument/2006/relationships" xmlns:p="http://schemas.openxmlformats.org/presentationml/2006/main">
  <p:tag name="TIMING" val="|78.4"/>
</p:tagLst>
</file>

<file path=ppt/tags/tag6.xml><?xml version="1.0" encoding="utf-8"?>
<p:tagLst xmlns:a="http://schemas.openxmlformats.org/drawingml/2006/main" xmlns:r="http://schemas.openxmlformats.org/officeDocument/2006/relationships" xmlns:p="http://schemas.openxmlformats.org/presentationml/2006/main">
  <p:tag name="TIMING" val="|25.4"/>
</p:tagLst>
</file>

<file path=ppt/tags/tag7.xml><?xml version="1.0" encoding="utf-8"?>
<p:tagLst xmlns:a="http://schemas.openxmlformats.org/drawingml/2006/main" xmlns:r="http://schemas.openxmlformats.org/officeDocument/2006/relationships" xmlns:p="http://schemas.openxmlformats.org/presentationml/2006/main">
  <p:tag name="TIMING" val="|51.5|5.8"/>
</p:tagLst>
</file>

<file path=ppt/tags/tag8.xml><?xml version="1.0" encoding="utf-8"?>
<p:tagLst xmlns:a="http://schemas.openxmlformats.org/drawingml/2006/main" xmlns:r="http://schemas.openxmlformats.org/officeDocument/2006/relationships" xmlns:p="http://schemas.openxmlformats.org/presentationml/2006/main">
  <p:tag name="TIMING" val="|13.1"/>
</p:tagLst>
</file>

<file path=ppt/tags/tag9.xml><?xml version="1.0" encoding="utf-8"?>
<p:tagLst xmlns:a="http://schemas.openxmlformats.org/drawingml/2006/main" xmlns:r="http://schemas.openxmlformats.org/officeDocument/2006/relationships" xmlns:p="http://schemas.openxmlformats.org/presentationml/2006/main">
  <p:tag name="TIMING" val="|60|16.9"/>
</p:tagLst>
</file>

<file path=ppt/theme/theme1.xml><?xml version="1.0" encoding="utf-8"?>
<a:theme xmlns:a="http://schemas.openxmlformats.org/drawingml/2006/main" name="OCLC Research PPTX 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5581</TotalTime>
  <Words>4471</Words>
  <Application>Microsoft Office PowerPoint</Application>
  <PresentationFormat>On-screen Show (4:3)</PresentationFormat>
  <Paragraphs>373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Open Sans</vt:lpstr>
      <vt:lpstr>Open Sans Semibold</vt:lpstr>
      <vt:lpstr>MS PGothic</vt:lpstr>
      <vt:lpstr>Calibri</vt:lpstr>
      <vt:lpstr>Wingdings</vt:lpstr>
      <vt:lpstr>Open Sans </vt:lpstr>
      <vt:lpstr>OCLC Research PPTX Template</vt:lpstr>
      <vt:lpstr>Many paths, one moon</vt:lpstr>
      <vt:lpstr>Slide 2</vt:lpstr>
      <vt:lpstr>Slide 3</vt:lpstr>
      <vt:lpstr>Slide 4</vt:lpstr>
      <vt:lpstr>A few core concepts</vt:lpstr>
      <vt:lpstr>Slide 6</vt:lpstr>
      <vt:lpstr>Slide 7</vt:lpstr>
      <vt:lpstr>Slide 8</vt:lpstr>
      <vt:lpstr>North American Context</vt:lpstr>
      <vt:lpstr>Context for shared print (US)</vt:lpstr>
      <vt:lpstr>Global Resources &amp; Shared Print </vt:lpstr>
      <vt:lpstr>The Global Dimensions of Scholarship &amp;  Research Libraries: A Forum on the Future (2012)</vt:lpstr>
      <vt:lpstr>Slide 13</vt:lpstr>
      <vt:lpstr>Slide 14</vt:lpstr>
      <vt:lpstr>Slide 15</vt:lpstr>
      <vt:lpstr>Slide 16</vt:lpstr>
      <vt:lpstr>Slide 17</vt:lpstr>
      <vt:lpstr>Slide 18</vt:lpstr>
      <vt:lpstr>Slide 19</vt:lpstr>
      <vt:lpstr>Slide 20</vt:lpstr>
      <vt:lpstr>Slide 21</vt:lpstr>
      <vt:lpstr>Slide 22</vt:lpstr>
      <vt:lpstr>Slide 23</vt:lpstr>
      <vt:lpstr>What if…</vt:lpstr>
      <vt:lpstr>What if … (continued)</vt:lpstr>
      <vt:lpstr>Slide 26</vt:lpstr>
      <vt:lpstr>Slide 27</vt:lpstr>
      <vt:lpstr>Slide 28</vt:lpstr>
      <vt:lpstr>Image Credits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 paths, one moon: the future of academic print management in Japan</dc:title>
  <dc:subject>shared print</dc:subject>
  <dc:creator>Constance Malpas</dc:creator>
  <cp:keywords>constance malpas, global resources, hathitrust, higher education, japan ,keio university, natsume soseki, oclc research, shared print management</cp:keywords>
  <cp:lastModifiedBy>mcnicolj</cp:lastModifiedBy>
  <cp:revision>474</cp:revision>
  <dcterms:created xsi:type="dcterms:W3CDTF">2014-01-16T21:14:05Z</dcterms:created>
  <dcterms:modified xsi:type="dcterms:W3CDTF">2014-03-05T21:12:41Z</dcterms:modified>
</cp:coreProperties>
</file>