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2" r:id="rId2"/>
    <p:sldId id="293" r:id="rId3"/>
    <p:sldId id="294" r:id="rId4"/>
    <p:sldId id="295" r:id="rId5"/>
    <p:sldId id="296" r:id="rId6"/>
    <p:sldId id="301" r:id="rId7"/>
    <p:sldId id="297" r:id="rId8"/>
    <p:sldId id="298" r:id="rId9"/>
    <p:sldId id="299" r:id="rId10"/>
    <p:sldId id="312" r:id="rId11"/>
    <p:sldId id="258" r:id="rId12"/>
    <p:sldId id="277" r:id="rId13"/>
    <p:sldId id="302" r:id="rId14"/>
    <p:sldId id="303" r:id="rId15"/>
    <p:sldId id="304" r:id="rId16"/>
    <p:sldId id="305" r:id="rId17"/>
    <p:sldId id="310" r:id="rId18"/>
    <p:sldId id="306" r:id="rId19"/>
    <p:sldId id="307" r:id="rId20"/>
    <p:sldId id="308" r:id="rId21"/>
    <p:sldId id="309" r:id="rId22"/>
    <p:sldId id="311" r:id="rId23"/>
    <p:sldId id="270" r:id="rId24"/>
    <p:sldId id="284" r:id="rId25"/>
    <p:sldId id="259" r:id="rId26"/>
    <p:sldId id="285" r:id="rId27"/>
    <p:sldId id="278" r:id="rId28"/>
    <p:sldId id="286" r:id="rId29"/>
    <p:sldId id="279" r:id="rId30"/>
    <p:sldId id="282" r:id="rId31"/>
    <p:sldId id="272" r:id="rId32"/>
    <p:sldId id="283" r:id="rId33"/>
    <p:sldId id="273" r:id="rId34"/>
    <p:sldId id="287" r:id="rId35"/>
    <p:sldId id="271" r:id="rId36"/>
    <p:sldId id="288" r:id="rId37"/>
    <p:sldId id="280" r:id="rId38"/>
    <p:sldId id="289" r:id="rId39"/>
    <p:sldId id="313" r:id="rId40"/>
    <p:sldId id="314" r:id="rId41"/>
    <p:sldId id="269" r:id="rId42"/>
    <p:sldId id="290" r:id="rId43"/>
    <p:sldId id="275" r:id="rId44"/>
    <p:sldId id="291" r:id="rId45"/>
    <p:sldId id="276" r:id="rId46"/>
    <p:sldId id="2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pas,Constance" initials="M" lastIdx="2" clrIdx="0">
    <p:extLst>
      <p:ext uri="{19B8F6BF-5375-455C-9EA6-DF929625EA0E}">
        <p15:presenceInfo xmlns:p15="http://schemas.microsoft.com/office/powerpoint/2012/main" userId="S-1-5-21-2132901703-1472156187-1681070327-32887" providerId="AD"/>
      </p:ext>
    </p:extLst>
  </p:cmAuthor>
  <p:cmAuthor id="2" name="Stein (Contractor),Rona" initials="S(" lastIdx="1" clrIdx="1">
    <p:extLst>
      <p:ext uri="{19B8F6BF-5375-455C-9EA6-DF929625EA0E}">
        <p15:presenceInfo xmlns:p15="http://schemas.microsoft.com/office/powerpoint/2012/main" userId="S-1-5-21-2132901703-1472156187-1681070327-64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Concatenated%20Population%20Data_rev27Se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Focus%20Groups/ALA-MW/Data%20for%20radar%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Focus%20Groups/ALA-MW/Data%20for%20radar%20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Focus%20Groups/ALA-MW/Data%20for%20radar%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Focus%20Groups/ALA-MW/Data%20for%20radar%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sideoclc-my.sharepoint.com/personal/malpasc_oclc_org/Documents/UFLF/Focus%20Groups/ALA-MW/Data%20for%20radar%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nsideoclc-my.sharepoint.com/personal/steinr_oclc_org/Documents/Data%20and%20radar%20graphs%20for%20ALA%20Denver%20meeting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a:effectLst/>
              </a:rPr>
              <a:t>Modalities of Provision in US Higher Education (N=1506): </a:t>
            </a:r>
            <a:endParaRPr lang="en-US" sz="2400">
              <a:effectLst/>
            </a:endParaRPr>
          </a:p>
          <a:p>
            <a:pPr>
              <a:defRPr sz="2400"/>
            </a:pPr>
            <a:r>
              <a:rPr lang="en-US" sz="2400" b="0" i="0" baseline="0">
                <a:effectLst/>
              </a:rPr>
              <a:t>Traditional v. New Traditional Enrollment Profile and Learning Exprience</a:t>
            </a:r>
            <a:endParaRPr lang="en-US" sz="240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'Traditional New Traditional pop'!$B$1</c:f>
              <c:strCache>
                <c:ptCount val="1"/>
                <c:pt idx="0">
                  <c:v>Institutional percent Traditional</c:v>
                </c:pt>
              </c:strCache>
            </c:strRef>
          </c:tx>
          <c:spPr>
            <a:solidFill>
              <a:schemeClr val="accent1"/>
            </a:solidFill>
            <a:ln>
              <a:noFill/>
            </a:ln>
            <a:effectLst/>
          </c:spPr>
          <c:invertIfNegative val="0"/>
          <c:cat>
            <c:strRef>
              <c:f>'Traditional New Traditional pop'!$A$2:$A$1507</c:f>
              <c:strCache>
                <c:ptCount val="1506"/>
                <c:pt idx="0">
                  <c:v>Massachusetts Institute of Technology</c:v>
                </c:pt>
                <c:pt idx="1">
                  <c:v>California Institute of Technology</c:v>
                </c:pt>
                <c:pt idx="2">
                  <c:v>Case Western Reserve University</c:v>
                </c:pt>
                <c:pt idx="3">
                  <c:v>Stanford University</c:v>
                </c:pt>
                <c:pt idx="4">
                  <c:v>Johns Hopkins University</c:v>
                </c:pt>
                <c:pt idx="5">
                  <c:v>Harvard University</c:v>
                </c:pt>
                <c:pt idx="6">
                  <c:v>Duke University</c:v>
                </c:pt>
                <c:pt idx="7">
                  <c:v>Georgia Institute of Technology-Main Campus</c:v>
                </c:pt>
                <c:pt idx="8">
                  <c:v>Carnegie Mellon University</c:v>
                </c:pt>
                <c:pt idx="9">
                  <c:v>CUNY Graduate School and University Center</c:v>
                </c:pt>
                <c:pt idx="10">
                  <c:v>University of Chicago</c:v>
                </c:pt>
                <c:pt idx="11">
                  <c:v>University of Rochester</c:v>
                </c:pt>
                <c:pt idx="12">
                  <c:v>Columbia University in the City of New York</c:v>
                </c:pt>
                <c:pt idx="13">
                  <c:v>University of Pennsylvania</c:v>
                </c:pt>
                <c:pt idx="14">
                  <c:v>Northwestern University</c:v>
                </c:pt>
                <c:pt idx="15">
                  <c:v>Vanderbilt University</c:v>
                </c:pt>
                <c:pt idx="16">
                  <c:v>University of Wisconsin-Madison</c:v>
                </c:pt>
                <c:pt idx="17">
                  <c:v>New York University</c:v>
                </c:pt>
                <c:pt idx="18">
                  <c:v>Princeton University</c:v>
                </c:pt>
                <c:pt idx="19">
                  <c:v>Georgetown University</c:v>
                </c:pt>
                <c:pt idx="20">
                  <c:v>Emory University</c:v>
                </c:pt>
                <c:pt idx="21">
                  <c:v>University of North Carolina at Chapel Hill</c:v>
                </c:pt>
                <c:pt idx="22">
                  <c:v>Washington University in St Louis</c:v>
                </c:pt>
                <c:pt idx="23">
                  <c:v>Yeshiva University</c:v>
                </c:pt>
                <c:pt idx="24">
                  <c:v>Yale University</c:v>
                </c:pt>
                <c:pt idx="25">
                  <c:v>University of Michigan-Ann Arbor</c:v>
                </c:pt>
                <c:pt idx="26">
                  <c:v>Tulane University of Louisiana</c:v>
                </c:pt>
                <c:pt idx="27">
                  <c:v>University of Alabama at Birmingham</c:v>
                </c:pt>
                <c:pt idx="28">
                  <c:v>University of Pittsburgh-Pittsburgh Campus</c:v>
                </c:pt>
                <c:pt idx="29">
                  <c:v>University of Washington-Seattle Campus</c:v>
                </c:pt>
                <c:pt idx="30">
                  <c:v>George Washington University</c:v>
                </c:pt>
                <c:pt idx="31">
                  <c:v>University of Minnesota-Twin Cities</c:v>
                </c:pt>
                <c:pt idx="32">
                  <c:v>University of Florida</c:v>
                </c:pt>
                <c:pt idx="33">
                  <c:v>University of Southern California</c:v>
                </c:pt>
                <c:pt idx="34">
                  <c:v>Cornell University</c:v>
                </c:pt>
                <c:pt idx="35">
                  <c:v>Rice University</c:v>
                </c:pt>
                <c:pt idx="36">
                  <c:v>Rutgers University-New Brunswick</c:v>
                </c:pt>
                <c:pt idx="37">
                  <c:v>University of Virginia-Main Campus</c:v>
                </c:pt>
                <c:pt idx="38">
                  <c:v>University of Kansas</c:v>
                </c:pt>
                <c:pt idx="39">
                  <c:v>Tufts University</c:v>
                </c:pt>
                <c:pt idx="40">
                  <c:v>Brandeis University</c:v>
                </c:pt>
                <c:pt idx="41">
                  <c:v>University of California-San Diego</c:v>
                </c:pt>
                <c:pt idx="42">
                  <c:v>North Carolina State University at Raleigh</c:v>
                </c:pt>
                <c:pt idx="43">
                  <c:v>Illinois Institute of Technology</c:v>
                </c:pt>
                <c:pt idx="44">
                  <c:v>Wayne State University</c:v>
                </c:pt>
                <c:pt idx="45">
                  <c:v>University of California-Berkeley</c:v>
                </c:pt>
                <c:pt idx="46">
                  <c:v>University of Maryland-College Park</c:v>
                </c:pt>
                <c:pt idx="47">
                  <c:v>University of Colorado Boulder</c:v>
                </c:pt>
                <c:pt idx="48">
                  <c:v>Virginia Polytechnic Institute and State University</c:v>
                </c:pt>
                <c:pt idx="49">
                  <c:v>University of Illinois at Urbana-Champaign</c:v>
                </c:pt>
                <c:pt idx="50">
                  <c:v>Boston University</c:v>
                </c:pt>
                <c:pt idx="51">
                  <c:v>University of South Florida-Main Campus</c:v>
                </c:pt>
                <c:pt idx="52">
                  <c:v>University of Arizona</c:v>
                </c:pt>
                <c:pt idx="53">
                  <c:v>The University of Texas at Dallas</c:v>
                </c:pt>
                <c:pt idx="54">
                  <c:v>University of Illinois at Chicago</c:v>
                </c:pt>
                <c:pt idx="55">
                  <c:v>Louisiana State University and Agricultural &amp; Mechanical College</c:v>
                </c:pt>
                <c:pt idx="56">
                  <c:v>University of California-Los Angeles</c:v>
                </c:pt>
                <c:pt idx="57">
                  <c:v>University of Nebraska-Lincoln</c:v>
                </c:pt>
                <c:pt idx="58">
                  <c:v>University of Hawaii at Manoa</c:v>
                </c:pt>
                <c:pt idx="59">
                  <c:v>University of Georgia</c:v>
                </c:pt>
                <c:pt idx="60">
                  <c:v>Colorado State University-Fort Collins</c:v>
                </c:pt>
                <c:pt idx="61">
                  <c:v>Texas A &amp; M University-College Station</c:v>
                </c:pt>
                <c:pt idx="62">
                  <c:v>Georgia State University</c:v>
                </c:pt>
                <c:pt idx="63">
                  <c:v>University at Buffalo</c:v>
                </c:pt>
                <c:pt idx="64">
                  <c:v>University of California-Davis</c:v>
                </c:pt>
                <c:pt idx="65">
                  <c:v>The University of Tennessee-Knoxville</c:v>
                </c:pt>
                <c:pt idx="66">
                  <c:v>University of Notre Dame</c:v>
                </c:pt>
                <c:pt idx="67">
                  <c:v>University of Iowa</c:v>
                </c:pt>
                <c:pt idx="68">
                  <c:v>University of Louisville</c:v>
                </c:pt>
                <c:pt idx="69">
                  <c:v>Ohio State University-Main Campus</c:v>
                </c:pt>
                <c:pt idx="70">
                  <c:v>University of Kentucky</c:v>
                </c:pt>
                <c:pt idx="71">
                  <c:v>Brown University</c:v>
                </c:pt>
                <c:pt idx="72">
                  <c:v>University of Cincinnati-Main Campus</c:v>
                </c:pt>
                <c:pt idx="73">
                  <c:v>The University of Texas at Austin</c:v>
                </c:pt>
                <c:pt idx="74">
                  <c:v>Texas Tech University</c:v>
                </c:pt>
                <c:pt idx="75">
                  <c:v>Clemson University</c:v>
                </c:pt>
                <c:pt idx="76">
                  <c:v>University of Miami</c:v>
                </c:pt>
                <c:pt idx="77">
                  <c:v>Virginia Commonwealth University</c:v>
                </c:pt>
                <c:pt idx="78">
                  <c:v>Michigan State University</c:v>
                </c:pt>
                <c:pt idx="79">
                  <c:v>Kansas State University</c:v>
                </c:pt>
                <c:pt idx="80">
                  <c:v>West Virginia University</c:v>
                </c:pt>
                <c:pt idx="81">
                  <c:v>Purdue University-Main Campus</c:v>
                </c:pt>
                <c:pt idx="82">
                  <c:v>University of New Mexico-Main Campus</c:v>
                </c:pt>
                <c:pt idx="83">
                  <c:v>University of Houston</c:v>
                </c:pt>
                <c:pt idx="84">
                  <c:v>University of Arkansas</c:v>
                </c:pt>
                <c:pt idx="85">
                  <c:v>University of Utah</c:v>
                </c:pt>
                <c:pt idx="86">
                  <c:v>Northeastern University</c:v>
                </c:pt>
                <c:pt idx="87">
                  <c:v>University of South Carolina-Columbia</c:v>
                </c:pt>
                <c:pt idx="88">
                  <c:v>University of Oklahoma-Norman Campus</c:v>
                </c:pt>
                <c:pt idx="89">
                  <c:v>Stony Brook University</c:v>
                </c:pt>
                <c:pt idx="90">
                  <c:v>University of California-Irvine</c:v>
                </c:pt>
                <c:pt idx="91">
                  <c:v>Florida State University</c:v>
                </c:pt>
                <c:pt idx="92">
                  <c:v>George Mason University</c:v>
                </c:pt>
                <c:pt idx="93">
                  <c:v>Pennsylvania State University-Main Campus</c:v>
                </c:pt>
                <c:pt idx="94">
                  <c:v>Oregon State University</c:v>
                </c:pt>
                <c:pt idx="95">
                  <c:v>Boston College</c:v>
                </c:pt>
                <c:pt idx="96">
                  <c:v>University of Delaware</c:v>
                </c:pt>
                <c:pt idx="97">
                  <c:v>University of Missouri-Columbia</c:v>
                </c:pt>
                <c:pt idx="98">
                  <c:v>Temple University</c:v>
                </c:pt>
                <c:pt idx="99">
                  <c:v>University of California-Santa Barbara</c:v>
                </c:pt>
                <c:pt idx="100">
                  <c:v>Washington State University</c:v>
                </c:pt>
                <c:pt idx="101">
                  <c:v>University of Connecticut</c:v>
                </c:pt>
                <c:pt idx="102">
                  <c:v>Iowa State University</c:v>
                </c:pt>
                <c:pt idx="103">
                  <c:v>The University of Texas at Arlington</c:v>
                </c:pt>
                <c:pt idx="104">
                  <c:v>University of California-Riverside</c:v>
                </c:pt>
                <c:pt idx="105">
                  <c:v>Arizona State University-Tempe</c:v>
                </c:pt>
                <c:pt idx="106">
                  <c:v>Syracuse University</c:v>
                </c:pt>
                <c:pt idx="107">
                  <c:v>University of California-Santa Cruz</c:v>
                </c:pt>
                <c:pt idx="108">
                  <c:v>Florida International University</c:v>
                </c:pt>
                <c:pt idx="109">
                  <c:v>University of Mississippi</c:v>
                </c:pt>
                <c:pt idx="110">
                  <c:v>University of Massachusetts-Amherst</c:v>
                </c:pt>
                <c:pt idx="111">
                  <c:v>University of Wisconsin-Milwaukee</c:v>
                </c:pt>
                <c:pt idx="112">
                  <c:v>University of Central Florida</c:v>
                </c:pt>
                <c:pt idx="113">
                  <c:v>SUNY at Albany</c:v>
                </c:pt>
                <c:pt idx="114">
                  <c:v>Indiana University-Bloomington</c:v>
                </c:pt>
                <c:pt idx="115">
                  <c:v>University of Colorado Denver/Anschutz Medical Campus</c:v>
                </c:pt>
                <c:pt idx="116">
                  <c:v>New Jersey Institute of Technology</c:v>
                </c:pt>
                <c:pt idx="117">
                  <c:v>Rensselaer Polytechnic Institute</c:v>
                </c:pt>
                <c:pt idx="118">
                  <c:v>University of Oregon</c:v>
                </c:pt>
                <c:pt idx="119">
                  <c:v>Nova Southeastern University</c:v>
                </c:pt>
                <c:pt idx="120">
                  <c:v>Colorado School of Mines</c:v>
                </c:pt>
                <c:pt idx="121">
                  <c:v>University of Alabama in Huntsville</c:v>
                </c:pt>
                <c:pt idx="122">
                  <c:v>University of North Texas</c:v>
                </c:pt>
                <c:pt idx="123">
                  <c:v>University of Alaska Fairbanks</c:v>
                </c:pt>
                <c:pt idx="124">
                  <c:v>University of Dayton</c:v>
                </c:pt>
                <c:pt idx="125">
                  <c:v>Utah State University</c:v>
                </c:pt>
                <c:pt idx="126">
                  <c:v>Dartmouth College</c:v>
                </c:pt>
                <c:pt idx="127">
                  <c:v>New Mexico State University-Main Campus</c:v>
                </c:pt>
                <c:pt idx="128">
                  <c:v>Montana State University</c:v>
                </c:pt>
                <c:pt idx="129">
                  <c:v>Wake Forest University</c:v>
                </c:pt>
                <c:pt idx="130">
                  <c:v>Florida Institute of Technology</c:v>
                </c:pt>
                <c:pt idx="131">
                  <c:v>Stevens Institute of Technology</c:v>
                </c:pt>
                <c:pt idx="132">
                  <c:v>Mississippi State University</c:v>
                </c:pt>
                <c:pt idx="133">
                  <c:v>North Dakota State University-Main Campus</c:v>
                </c:pt>
                <c:pt idx="134">
                  <c:v>Michigan Technological University</c:v>
                </c:pt>
                <c:pt idx="135">
                  <c:v>University of New Hampshire-Main Campus</c:v>
                </c:pt>
                <c:pt idx="136">
                  <c:v>Catholic University of America</c:v>
                </c:pt>
                <c:pt idx="137">
                  <c:v>American University</c:v>
                </c:pt>
                <c:pt idx="138">
                  <c:v>College of William and Mary</c:v>
                </c:pt>
                <c:pt idx="139">
                  <c:v>University of Idaho</c:v>
                </c:pt>
                <c:pt idx="140">
                  <c:v>Oklahoma State University-Main Campus</c:v>
                </c:pt>
                <c:pt idx="141">
                  <c:v>University of Denver</c:v>
                </c:pt>
                <c:pt idx="142">
                  <c:v>Worcester Polytechnic Institute</c:v>
                </c:pt>
                <c:pt idx="143">
                  <c:v>Lehigh University</c:v>
                </c:pt>
                <c:pt idx="144">
                  <c:v>The University of Texas at El Paso</c:v>
                </c:pt>
                <c:pt idx="145">
                  <c:v>South Dakota State University</c:v>
                </c:pt>
                <c:pt idx="146">
                  <c:v>Saint Louis University</c:v>
                </c:pt>
                <c:pt idx="147">
                  <c:v>Duquesne University</c:v>
                </c:pt>
                <c:pt idx="148">
                  <c:v>Augusta University</c:v>
                </c:pt>
                <c:pt idx="149">
                  <c:v>University of Tulsa</c:v>
                </c:pt>
                <c:pt idx="150">
                  <c:v>University of Rhode Island</c:v>
                </c:pt>
                <c:pt idx="151">
                  <c:v>University of Southern Mississippi</c:v>
                </c:pt>
                <c:pt idx="152">
                  <c:v>University of Wyoming</c:v>
                </c:pt>
                <c:pt idx="153">
                  <c:v>Drexel University</c:v>
                </c:pt>
                <c:pt idx="154">
                  <c:v>Wichita State University</c:v>
                </c:pt>
                <c:pt idx="155">
                  <c:v>Auburn University</c:v>
                </c:pt>
                <c:pt idx="156">
                  <c:v>University of Maine</c:v>
                </c:pt>
                <c:pt idx="157">
                  <c:v>Fordham University</c:v>
                </c:pt>
                <c:pt idx="158">
                  <c:v>Rutgers University-Newark</c:v>
                </c:pt>
                <c:pt idx="159">
                  <c:v>University of Maryland-Baltimore County</c:v>
                </c:pt>
                <c:pt idx="160">
                  <c:v>Jackson State University</c:v>
                </c:pt>
                <c:pt idx="161">
                  <c:v>Indiana University-Purdue University-Indianapolis</c:v>
                </c:pt>
                <c:pt idx="162">
                  <c:v>Howard University</c:v>
                </c:pt>
                <c:pt idx="163">
                  <c:v>Southern Methodist University</c:v>
                </c:pt>
                <c:pt idx="164">
                  <c:v>University of Missouri-Kansas City</c:v>
                </c:pt>
                <c:pt idx="165">
                  <c:v>University of Louisiana at Lafayette</c:v>
                </c:pt>
                <c:pt idx="166">
                  <c:v>The New School</c:v>
                </c:pt>
                <c:pt idx="167">
                  <c:v>The University of Montana</c:v>
                </c:pt>
                <c:pt idx="168">
                  <c:v>Clark Atlanta University</c:v>
                </c:pt>
                <c:pt idx="169">
                  <c:v>University of Toledo</c:v>
                </c:pt>
                <c:pt idx="170">
                  <c:v>University of New Orleans</c:v>
                </c:pt>
                <c:pt idx="171">
                  <c:v>University of North Dakota</c:v>
                </c:pt>
                <c:pt idx="172">
                  <c:v>University of South Dakota</c:v>
                </c:pt>
                <c:pt idx="173">
                  <c:v>Loyola University Chicago</c:v>
                </c:pt>
                <c:pt idx="174">
                  <c:v>North Carolina A &amp; T State University</c:v>
                </c:pt>
                <c:pt idx="175">
                  <c:v>University of Akron Main Campus</c:v>
                </c:pt>
                <c:pt idx="176">
                  <c:v>University of Vermont</c:v>
                </c:pt>
                <c:pt idx="177">
                  <c:v>Missouri University of Science and Technology</c:v>
                </c:pt>
                <c:pt idx="178">
                  <c:v>University of Memphis</c:v>
                </c:pt>
                <c:pt idx="179">
                  <c:v>University of Massachusetts-Lowell</c:v>
                </c:pt>
                <c:pt idx="180">
                  <c:v>Texas A &amp; M University-Commerce</c:v>
                </c:pt>
                <c:pt idx="181">
                  <c:v>Southern Illinois University-Carbondale</c:v>
                </c:pt>
                <c:pt idx="182">
                  <c:v>Florida Agricultural and Mechanical University</c:v>
                </c:pt>
                <c:pt idx="183">
                  <c:v>Marquette University</c:v>
                </c:pt>
                <c:pt idx="184">
                  <c:v>University of Nevada-Reno</c:v>
                </c:pt>
                <c:pt idx="185">
                  <c:v>University of South Alabama</c:v>
                </c:pt>
                <c:pt idx="186">
                  <c:v>The University of Alabama</c:v>
                </c:pt>
                <c:pt idx="187">
                  <c:v>Cleveland State University</c:v>
                </c:pt>
                <c:pt idx="188">
                  <c:v>University of Nevada-Las Vegas</c:v>
                </c:pt>
                <c:pt idx="189">
                  <c:v>Portland State University</c:v>
                </c:pt>
                <c:pt idx="190">
                  <c:v>University of Puerto Rico-Rio Piedras</c:v>
                </c:pt>
                <c:pt idx="191">
                  <c:v>University of Massachusetts-Boston</c:v>
                </c:pt>
                <c:pt idx="192">
                  <c:v>SUNY at Binghamton</c:v>
                </c:pt>
                <c:pt idx="193">
                  <c:v>The University of Texas at San Antonio</c:v>
                </c:pt>
                <c:pt idx="194">
                  <c:v>University of Massachusetts-Dartmouth</c:v>
                </c:pt>
                <c:pt idx="195">
                  <c:v>Northern Illinois University</c:v>
                </c:pt>
                <c:pt idx="196">
                  <c:v>Ohio University-Main Campus</c:v>
                </c:pt>
                <c:pt idx="197">
                  <c:v>University of California-Merced</c:v>
                </c:pt>
                <c:pt idx="198">
                  <c:v>Western Michigan University</c:v>
                </c:pt>
                <c:pt idx="199">
                  <c:v>University of North Carolina at Greensboro</c:v>
                </c:pt>
                <c:pt idx="200">
                  <c:v>East Carolina University</c:v>
                </c:pt>
                <c:pt idx="201">
                  <c:v>Florida Atlantic University</c:v>
                </c:pt>
                <c:pt idx="202">
                  <c:v>Kent State University at Kent</c:v>
                </c:pt>
                <c:pt idx="203">
                  <c:v>University of Missouri-St Louis</c:v>
                </c:pt>
                <c:pt idx="204">
                  <c:v>Baylor University</c:v>
                </c:pt>
                <c:pt idx="205">
                  <c:v>University of North Carolina at Charlotte</c:v>
                </c:pt>
                <c:pt idx="206">
                  <c:v>Central Michigan University</c:v>
                </c:pt>
                <c:pt idx="207">
                  <c:v>Old Dominion University</c:v>
                </c:pt>
                <c:pt idx="208">
                  <c:v>Texas State University</c:v>
                </c:pt>
                <c:pt idx="209">
                  <c:v>University of Northern Colorado</c:v>
                </c:pt>
                <c:pt idx="210">
                  <c:v>Brigham Young University-Provo</c:v>
                </c:pt>
                <c:pt idx="211">
                  <c:v>Bowling Green State University-Main Campus</c:v>
                </c:pt>
                <c:pt idx="212">
                  <c:v>Texas Christian University</c:v>
                </c:pt>
                <c:pt idx="213">
                  <c:v>Northern Arizona University</c:v>
                </c:pt>
                <c:pt idx="214">
                  <c:v>Ball State University</c:v>
                </c:pt>
                <c:pt idx="215">
                  <c:v>Illinois State University</c:v>
                </c:pt>
                <c:pt idx="216">
                  <c:v>Miami University-Oxford</c:v>
                </c:pt>
                <c:pt idx="217">
                  <c:v>San Diego State University</c:v>
                </c:pt>
                <c:pt idx="218">
                  <c:v>California Institute of Integral Studies</c:v>
                </c:pt>
                <c:pt idx="219">
                  <c:v>SUNY Polytechnic Institute</c:v>
                </c:pt>
                <c:pt idx="220">
                  <c:v>Mercer University</c:v>
                </c:pt>
                <c:pt idx="221">
                  <c:v>SUNY College of Environmental Science and Forestry</c:v>
                </c:pt>
                <c:pt idx="222">
                  <c:v>University of the Cumberlands</c:v>
                </c:pt>
                <c:pt idx="223">
                  <c:v>Texas A &amp; M University-Kingsville</c:v>
                </c:pt>
                <c:pt idx="224">
                  <c:v>Louisiana Tech University</c:v>
                </c:pt>
                <c:pt idx="225">
                  <c:v>Trinity International University-Illinois</c:v>
                </c:pt>
                <c:pt idx="226">
                  <c:v>Maryville University of Saint Louis</c:v>
                </c:pt>
                <c:pt idx="227">
                  <c:v>Morgan State University</c:v>
                </c:pt>
                <c:pt idx="228">
                  <c:v>Regent University</c:v>
                </c:pt>
                <c:pt idx="229">
                  <c:v>Arizona State University-Skysong</c:v>
                </c:pt>
                <c:pt idx="230">
                  <c:v>Tennessee State University</c:v>
                </c:pt>
                <c:pt idx="231">
                  <c:v>Shenandoah University</c:v>
                </c:pt>
                <c:pt idx="232">
                  <c:v>Clark University</c:v>
                </c:pt>
                <c:pt idx="233">
                  <c:v>Andrews University</c:v>
                </c:pt>
                <c:pt idx="234">
                  <c:v>New Mexico Institute of Mining and Technology</c:v>
                </c:pt>
                <c:pt idx="235">
                  <c:v>National Louis University</c:v>
                </c:pt>
                <c:pt idx="236">
                  <c:v>University of the Pacific</c:v>
                </c:pt>
                <c:pt idx="237">
                  <c:v>Arizona State University-Downtown Phoenix</c:v>
                </c:pt>
                <c:pt idx="238">
                  <c:v>Pepperdine University</c:v>
                </c:pt>
                <c:pt idx="239">
                  <c:v>University of Maryland Eastern Shore</c:v>
                </c:pt>
                <c:pt idx="240">
                  <c:v>Spalding University</c:v>
                </c:pt>
                <c:pt idx="241">
                  <c:v>Texas A &amp; M University-Corpus Christi</c:v>
                </c:pt>
                <c:pt idx="242">
                  <c:v>Idaho State University</c:v>
                </c:pt>
                <c:pt idx="243">
                  <c:v>Lesley University</c:v>
                </c:pt>
                <c:pt idx="244">
                  <c:v>Trevecca Nazarene University</c:v>
                </c:pt>
                <c:pt idx="245">
                  <c:v>University of Arkansas at Little Rock</c:v>
                </c:pt>
                <c:pt idx="246">
                  <c:v>Lamar University</c:v>
                </c:pt>
                <c:pt idx="247">
                  <c:v>Clarkson University</c:v>
                </c:pt>
                <c:pt idx="248">
                  <c:v>Wright State University-Main Campus</c:v>
                </c:pt>
                <c:pt idx="249">
                  <c:v>American International College</c:v>
                </c:pt>
                <c:pt idx="250">
                  <c:v>Seton Hall University</c:v>
                </c:pt>
                <c:pt idx="251">
                  <c:v>Barry University</c:v>
                </c:pt>
                <c:pt idx="252">
                  <c:v>Cardinal Stritch University</c:v>
                </c:pt>
                <c:pt idx="253">
                  <c:v>Prairie View A &amp; M University</c:v>
                </c:pt>
                <c:pt idx="254">
                  <c:v>Rochester Institute of Technology</c:v>
                </c:pt>
                <c:pt idx="255">
                  <c:v>St John's University-New York</c:v>
                </c:pt>
                <c:pt idx="256">
                  <c:v>Indiana State University</c:v>
                </c:pt>
                <c:pt idx="257">
                  <c:v>Widener University</c:v>
                </c:pt>
                <c:pt idx="258">
                  <c:v>Texas Woman's University</c:v>
                </c:pt>
                <c:pt idx="259">
                  <c:v>Texas Southern University</c:v>
                </c:pt>
                <c:pt idx="260">
                  <c:v>University of Louisiana at Monroe</c:v>
                </c:pt>
                <c:pt idx="261">
                  <c:v>Immaculata University</c:v>
                </c:pt>
                <c:pt idx="262">
                  <c:v>Pace University-New York</c:v>
                </c:pt>
                <c:pt idx="263">
                  <c:v>Lipscomb University</c:v>
                </c:pt>
                <c:pt idx="264">
                  <c:v>Hofstra University</c:v>
                </c:pt>
                <c:pt idx="265">
                  <c:v>Wilmington University</c:v>
                </c:pt>
                <c:pt idx="266">
                  <c:v>Fairleigh Dickinson University-Metropolitan Campus</c:v>
                </c:pt>
                <c:pt idx="267">
                  <c:v>Georgia Southern University</c:v>
                </c:pt>
                <c:pt idx="268">
                  <c:v>East Tennessee State University</c:v>
                </c:pt>
                <c:pt idx="269">
                  <c:v>University of San Francisco</c:v>
                </c:pt>
                <c:pt idx="270">
                  <c:v>Pontifical Catholic University of Puerto Rico-Ponce</c:v>
                </c:pt>
                <c:pt idx="271">
                  <c:v>The University of West Florida</c:v>
                </c:pt>
                <c:pt idx="272">
                  <c:v>Liberty University</c:v>
                </c:pt>
                <c:pt idx="273">
                  <c:v>Gardner-Webb University</c:v>
                </c:pt>
                <c:pt idx="274">
                  <c:v>Universidad Del Turabo</c:v>
                </c:pt>
                <c:pt idx="275">
                  <c:v>Benedictine University</c:v>
                </c:pt>
                <c:pt idx="276">
                  <c:v>Union University</c:v>
                </c:pt>
                <c:pt idx="277">
                  <c:v>DePaul University</c:v>
                </c:pt>
                <c:pt idx="278">
                  <c:v>Ashland University</c:v>
                </c:pt>
                <c:pt idx="279">
                  <c:v>Boise State University</c:v>
                </c:pt>
                <c:pt idx="280">
                  <c:v>Lindenwood University</c:v>
                </c:pt>
                <c:pt idx="281">
                  <c:v>Villanova University</c:v>
                </c:pt>
                <c:pt idx="282">
                  <c:v>Inter American University of Puerto Rico-Metro</c:v>
                </c:pt>
                <c:pt idx="283">
                  <c:v>Biola University</c:v>
                </c:pt>
                <c:pt idx="284">
                  <c:v>University of Hartford</c:v>
                </c:pt>
                <c:pt idx="285">
                  <c:v>Azusa Pacific University</c:v>
                </c:pt>
                <c:pt idx="286">
                  <c:v>University of La Verne</c:v>
                </c:pt>
                <c:pt idx="287">
                  <c:v>Dallas Baptist University</c:v>
                </c:pt>
                <c:pt idx="288">
                  <c:v>University of San Diego</c:v>
                </c:pt>
                <c:pt idx="289">
                  <c:v>University of Nebraska at Omaha</c:v>
                </c:pt>
                <c:pt idx="290">
                  <c:v>University of St Thomas</c:v>
                </c:pt>
                <c:pt idx="291">
                  <c:v>Langston University</c:v>
                </c:pt>
                <c:pt idx="292">
                  <c:v>Edgewood College</c:v>
                </c:pt>
                <c:pt idx="293">
                  <c:v>Oakland University</c:v>
                </c:pt>
                <c:pt idx="294">
                  <c:v>Suffolk University</c:v>
                </c:pt>
                <c:pt idx="295">
                  <c:v>Robert Morris University</c:v>
                </c:pt>
                <c:pt idx="296">
                  <c:v>Tennessee Technological University</c:v>
                </c:pt>
                <c:pt idx="297">
                  <c:v>Adelphi University</c:v>
                </c:pt>
                <c:pt idx="298">
                  <c:v>Saint John Fisher College</c:v>
                </c:pt>
                <c:pt idx="299">
                  <c:v>The University of Texas Rio Grande Valley</c:v>
                </c:pt>
                <c:pt idx="300">
                  <c:v>Seattle Pacific University</c:v>
                </c:pt>
                <c:pt idx="301">
                  <c:v>Indiana University of Pennsylvania-Main Campus</c:v>
                </c:pt>
                <c:pt idx="302">
                  <c:v>San Francisco State University</c:v>
                </c:pt>
                <c:pt idx="303">
                  <c:v>Sam Houston State University</c:v>
                </c:pt>
                <c:pt idx="304">
                  <c:v>Union Institute &amp; University</c:v>
                </c:pt>
                <c:pt idx="305">
                  <c:v>University of West Georgia</c:v>
                </c:pt>
                <c:pt idx="306">
                  <c:v>Montclair State University</c:v>
                </c:pt>
                <c:pt idx="307">
                  <c:v>California State University-Fresno</c:v>
                </c:pt>
                <c:pt idx="308">
                  <c:v>Rowan University</c:v>
                </c:pt>
                <c:pt idx="309">
                  <c:v>Eastern Michigan University</c:v>
                </c:pt>
                <c:pt idx="310">
                  <c:v>Middle Tennessee State University</c:v>
                </c:pt>
                <c:pt idx="311">
                  <c:v>Valdosta State University</c:v>
                </c:pt>
                <c:pt idx="312">
                  <c:v>California State University-Fullerton</c:v>
                </c:pt>
                <c:pt idx="313">
                  <c:v>Pennsylvania State University-Penn State Shenango</c:v>
                </c:pt>
                <c:pt idx="314">
                  <c:v>University of Washington-Tacoma Campus</c:v>
                </c:pt>
                <c:pt idx="315">
                  <c:v>Pennsylvania State University-World Campus</c:v>
                </c:pt>
                <c:pt idx="316">
                  <c:v>University of Washington-Bothell Campus</c:v>
                </c:pt>
                <c:pt idx="317">
                  <c:v>Pennsylvania State University-Penn State Harrisburg</c:v>
                </c:pt>
                <c:pt idx="318">
                  <c:v>Pennsylvania State University-Penn State Worthington Scranton</c:v>
                </c:pt>
                <c:pt idx="319">
                  <c:v>Pennsylvania State University-Penn State New Kensington</c:v>
                </c:pt>
                <c:pt idx="320">
                  <c:v>Pennsylvania State University-Penn State York</c:v>
                </c:pt>
                <c:pt idx="321">
                  <c:v>Pennsylvania State University-Penn State Schuylkill</c:v>
                </c:pt>
                <c:pt idx="322">
                  <c:v>Pennsylvania State University-Penn State Altoona</c:v>
                </c:pt>
                <c:pt idx="323">
                  <c:v>Montana Tech of the University of Montana</c:v>
                </c:pt>
                <c:pt idx="324">
                  <c:v>Pennsylvania State University-Penn State Berks</c:v>
                </c:pt>
                <c:pt idx="325">
                  <c:v>Pennsylvania State University-Penn State Abington</c:v>
                </c:pt>
                <c:pt idx="326">
                  <c:v>Pennsylvania State University-Penn State Wilkes-Barre</c:v>
                </c:pt>
                <c:pt idx="327">
                  <c:v>Pennsylvania State University-Penn State Greater Allegheny</c:v>
                </c:pt>
                <c:pt idx="328">
                  <c:v>Pennsylvania State University-Penn State Beaver</c:v>
                </c:pt>
                <c:pt idx="329">
                  <c:v>Pennsylvania State University-Penn State Brandywine</c:v>
                </c:pt>
                <c:pt idx="330">
                  <c:v>Pennsylvania State University-Penn State Erie-Behrend College</c:v>
                </c:pt>
                <c:pt idx="331">
                  <c:v>Pennsylvania State University-Penn State Lehigh Valley</c:v>
                </c:pt>
                <c:pt idx="332">
                  <c:v>Northeastern University Professional Advancement Network</c:v>
                </c:pt>
                <c:pt idx="333">
                  <c:v>Georgia Christian University</c:v>
                </c:pt>
                <c:pt idx="334">
                  <c:v>Tuskegee University</c:v>
                </c:pt>
                <c:pt idx="335">
                  <c:v>CUNY City College</c:v>
                </c:pt>
                <c:pt idx="336">
                  <c:v>Fisk University</c:v>
                </c:pt>
                <c:pt idx="337">
                  <c:v>West Virginia University Institute of Technology</c:v>
                </c:pt>
                <c:pt idx="338">
                  <c:v>University of Puerto Rico-Mayaguez</c:v>
                </c:pt>
                <c:pt idx="339">
                  <c:v>Hampton University</c:v>
                </c:pt>
                <c:pt idx="340">
                  <c:v>Arizona State University-West</c:v>
                </c:pt>
                <c:pt idx="341">
                  <c:v>Arizona State University-Polytechnic</c:v>
                </c:pt>
                <c:pt idx="342">
                  <c:v>University of the Virgin Islands</c:v>
                </c:pt>
                <c:pt idx="343">
                  <c:v>Lincoln University</c:v>
                </c:pt>
                <c:pt idx="344">
                  <c:v>West Virginia State University</c:v>
                </c:pt>
                <c:pt idx="345">
                  <c:v>University of Minnesota-Duluth</c:v>
                </c:pt>
                <c:pt idx="346">
                  <c:v>University of Hawaii at Hilo</c:v>
                </c:pt>
                <c:pt idx="347">
                  <c:v>Delaware State University</c:v>
                </c:pt>
                <c:pt idx="348">
                  <c:v>Alcorn State University</c:v>
                </c:pt>
                <c:pt idx="349">
                  <c:v>Kentucky State University</c:v>
                </c:pt>
                <c:pt idx="350">
                  <c:v>University of Guam</c:v>
                </c:pt>
                <c:pt idx="351">
                  <c:v>University of Arkansas at Pine Bluff</c:v>
                </c:pt>
                <c:pt idx="352">
                  <c:v>South Carolina State University</c:v>
                </c:pt>
                <c:pt idx="353">
                  <c:v>Rhode Island College</c:v>
                </c:pt>
                <c:pt idx="354">
                  <c:v>Wheeling Jesuit University</c:v>
                </c:pt>
                <c:pt idx="355">
                  <c:v>Southern University and A &amp; M College</c:v>
                </c:pt>
                <c:pt idx="356">
                  <c:v>Alaska Pacific University</c:v>
                </c:pt>
                <c:pt idx="357">
                  <c:v>Xavier University of Louisiana</c:v>
                </c:pt>
                <c:pt idx="358">
                  <c:v>Virginia State University</c:v>
                </c:pt>
                <c:pt idx="359">
                  <c:v>Amridge University</c:v>
                </c:pt>
                <c:pt idx="360">
                  <c:v>Fort Valley State University</c:v>
                </c:pt>
                <c:pt idx="361">
                  <c:v>Gallaudet University</c:v>
                </c:pt>
                <c:pt idx="362">
                  <c:v>Erskine College</c:v>
                </c:pt>
                <c:pt idx="363">
                  <c:v>University of the West</c:v>
                </c:pt>
                <c:pt idx="364">
                  <c:v>Kettering University</c:v>
                </c:pt>
                <c:pt idx="365">
                  <c:v>Drew University</c:v>
                </c:pt>
                <c:pt idx="366">
                  <c:v>CUNY Hunter College</c:v>
                </c:pt>
                <c:pt idx="367">
                  <c:v>Milwaukee School of Engineering</c:v>
                </c:pt>
                <c:pt idx="368">
                  <c:v>Creighton University</c:v>
                </c:pt>
                <c:pt idx="369">
                  <c:v>Prescott College</c:v>
                </c:pt>
                <c:pt idx="370">
                  <c:v>Claremont McKenna College</c:v>
                </c:pt>
                <c:pt idx="371">
                  <c:v>The College of New Jersey</c:v>
                </c:pt>
                <c:pt idx="372">
                  <c:v>California State University Maritime Academy</c:v>
                </c:pt>
                <c:pt idx="373">
                  <c:v>Winthrop University</c:v>
                </c:pt>
                <c:pt idx="374">
                  <c:v>CUNY Queens College</c:v>
                </c:pt>
                <c:pt idx="375">
                  <c:v>Harrisburg University of Science and Technology</c:v>
                </c:pt>
                <c:pt idx="376">
                  <c:v>Universidad Metropolitana</c:v>
                </c:pt>
                <c:pt idx="377">
                  <c:v>Alabama A &amp; M University</c:v>
                </c:pt>
                <c:pt idx="378">
                  <c:v>University of Baltimore</c:v>
                </c:pt>
                <c:pt idx="379">
                  <c:v>Tarleton State University</c:v>
                </c:pt>
                <c:pt idx="380">
                  <c:v>Marshall University</c:v>
                </c:pt>
                <c:pt idx="381">
                  <c:v>Tougaloo College</c:v>
                </c:pt>
                <c:pt idx="382">
                  <c:v>Concordia University-Chicago</c:v>
                </c:pt>
                <c:pt idx="383">
                  <c:v>Mills College</c:v>
                </c:pt>
                <c:pt idx="384">
                  <c:v>Arkansas State University-Main Campus</c:v>
                </c:pt>
                <c:pt idx="385">
                  <c:v>Embry-Riddle Aeronautical University-Daytona Beach</c:v>
                </c:pt>
                <c:pt idx="386">
                  <c:v>Alfred University</c:v>
                </c:pt>
                <c:pt idx="387">
                  <c:v>St Catherine University</c:v>
                </c:pt>
                <c:pt idx="388">
                  <c:v>Northeastern State University</c:v>
                </c:pt>
                <c:pt idx="389">
                  <c:v>University of Southern Maine</c:v>
                </c:pt>
                <c:pt idx="390">
                  <c:v>University of Alaska Anchorage</c:v>
                </c:pt>
                <c:pt idx="391">
                  <c:v>Texas Wesleyan University</c:v>
                </c:pt>
                <c:pt idx="392">
                  <c:v>Norfolk State University</c:v>
                </c:pt>
                <c:pt idx="393">
                  <c:v>University of New England</c:v>
                </c:pt>
                <c:pt idx="394">
                  <c:v>Hawaii Pacific University</c:v>
                </c:pt>
                <c:pt idx="395">
                  <c:v>Wesleyan University</c:v>
                </c:pt>
                <c:pt idx="396">
                  <c:v>Harvey Mudd College</c:v>
                </c:pt>
                <c:pt idx="397">
                  <c:v>Hampshire College</c:v>
                </c:pt>
                <c:pt idx="398">
                  <c:v>University of North Carolina Wilmington</c:v>
                </c:pt>
                <c:pt idx="399">
                  <c:v>Missouri State University-Springfield</c:v>
                </c:pt>
                <c:pt idx="400">
                  <c:v>John Carroll University</c:v>
                </c:pt>
                <c:pt idx="401">
                  <c:v>New York Institute of Technology</c:v>
                </c:pt>
                <c:pt idx="402">
                  <c:v>Plymouth State University</c:v>
                </c:pt>
                <c:pt idx="403">
                  <c:v>Morehouse College</c:v>
                </c:pt>
                <c:pt idx="404">
                  <c:v>Shaw University</c:v>
                </c:pt>
                <c:pt idx="405">
                  <c:v>Bryant University</c:v>
                </c:pt>
                <c:pt idx="406">
                  <c:v>Southeastern Baptist Theological Seminary</c:v>
                </c:pt>
                <c:pt idx="407">
                  <c:v>Sul Ross State University</c:v>
                </c:pt>
                <c:pt idx="408">
                  <c:v>North Carolina Central University</c:v>
                </c:pt>
                <c:pt idx="409">
                  <c:v>Wellesley College</c:v>
                </c:pt>
                <c:pt idx="410">
                  <c:v>Hope College</c:v>
                </c:pt>
                <c:pt idx="411">
                  <c:v>University of Maine at Machias</c:v>
                </c:pt>
                <c:pt idx="412">
                  <c:v>North American University</c:v>
                </c:pt>
                <c:pt idx="413">
                  <c:v>Fairfield University</c:v>
                </c:pt>
                <c:pt idx="414">
                  <c:v>Jacksonville University</c:v>
                </c:pt>
                <c:pt idx="415">
                  <c:v>University of South Florida-St Petersburg</c:v>
                </c:pt>
                <c:pt idx="416">
                  <c:v>University of Colorado Colorado Springs</c:v>
                </c:pt>
                <c:pt idx="417">
                  <c:v>Middlebury Institute of International Studies at Monterey</c:v>
                </c:pt>
                <c:pt idx="418">
                  <c:v>Black Hills State University</c:v>
                </c:pt>
                <c:pt idx="419">
                  <c:v>University of the District of Columbia</c:v>
                </c:pt>
                <c:pt idx="420">
                  <c:v>University of Wisconsin-Superior</c:v>
                </c:pt>
                <c:pt idx="421">
                  <c:v>College of Charleston</c:v>
                </c:pt>
                <c:pt idx="422">
                  <c:v>The University of Tennessee-Chattanooga</c:v>
                </c:pt>
                <c:pt idx="423">
                  <c:v>Dakota State University</c:v>
                </c:pt>
                <c:pt idx="424">
                  <c:v>Lewis &amp; Clark College</c:v>
                </c:pt>
                <c:pt idx="425">
                  <c:v>College of Saint Mary</c:v>
                </c:pt>
                <c:pt idx="426">
                  <c:v>Spelman College</c:v>
                </c:pt>
                <c:pt idx="427">
                  <c:v>Missouri Baptist University</c:v>
                </c:pt>
                <c:pt idx="428">
                  <c:v>Green Mountain College</c:v>
                </c:pt>
                <c:pt idx="429">
                  <c:v>Bryn Mawr College</c:v>
                </c:pt>
                <c:pt idx="430">
                  <c:v>Keiser University-Ft Lauderdale</c:v>
                </c:pt>
                <c:pt idx="431">
                  <c:v>West Texas A &amp; M University</c:v>
                </c:pt>
                <c:pt idx="432">
                  <c:v>CUNY Brooklyn College</c:v>
                </c:pt>
                <c:pt idx="433">
                  <c:v>Texas A &amp; M International University</c:v>
                </c:pt>
                <c:pt idx="434">
                  <c:v>Heidelberg University</c:v>
                </c:pt>
                <c:pt idx="435">
                  <c:v>Oakland City University</c:v>
                </c:pt>
                <c:pt idx="436">
                  <c:v>McNeese State University</c:v>
                </c:pt>
                <c:pt idx="437">
                  <c:v>Purdue University-Calumet Campus</c:v>
                </c:pt>
                <c:pt idx="438">
                  <c:v>Smith College</c:v>
                </c:pt>
                <c:pt idx="439">
                  <c:v>Stephen F Austin State University</c:v>
                </c:pt>
                <c:pt idx="440">
                  <c:v>Middlebury College</c:v>
                </c:pt>
                <c:pt idx="441">
                  <c:v>Maharishi University of Management</c:v>
                </c:pt>
                <c:pt idx="442">
                  <c:v>Wilkes University</c:v>
                </c:pt>
                <c:pt idx="443">
                  <c:v>Mississippi College</c:v>
                </c:pt>
                <c:pt idx="444">
                  <c:v>Calvin College</c:v>
                </c:pt>
                <c:pt idx="445">
                  <c:v>Claflin University</c:v>
                </c:pt>
                <c:pt idx="446">
                  <c:v>Maine Maritime Academy</c:v>
                </c:pt>
                <c:pt idx="447">
                  <c:v>University of Michigan-Dearborn</c:v>
                </c:pt>
                <c:pt idx="448">
                  <c:v>Keene State College</c:v>
                </c:pt>
                <c:pt idx="449">
                  <c:v>Wingate University</c:v>
                </c:pt>
                <c:pt idx="450">
                  <c:v>University of Puerto Rico-Cayey</c:v>
                </c:pt>
                <c:pt idx="451">
                  <c:v>Occidental College</c:v>
                </c:pt>
                <c:pt idx="452">
                  <c:v>Carleton College</c:v>
                </c:pt>
                <c:pt idx="453">
                  <c:v>Franklin and Marshall College</c:v>
                </c:pt>
                <c:pt idx="454">
                  <c:v>Haverford College</c:v>
                </c:pt>
                <c:pt idx="455">
                  <c:v>New Mexico Highlands University</c:v>
                </c:pt>
                <c:pt idx="456">
                  <c:v>University of Houston-Clear Lake</c:v>
                </c:pt>
                <c:pt idx="457">
                  <c:v>Lawrence Technological University</c:v>
                </c:pt>
                <c:pt idx="458">
                  <c:v>Montana State University-Northern</c:v>
                </c:pt>
                <c:pt idx="459">
                  <c:v>University of Alaska Southeast</c:v>
                </c:pt>
                <c:pt idx="460">
                  <c:v>Southern Illinois University-Edwardsville</c:v>
                </c:pt>
                <c:pt idx="461">
                  <c:v>The University of Texas at Tyler</c:v>
                </c:pt>
                <c:pt idx="462">
                  <c:v>Inter American University of Puerto Rico-San German</c:v>
                </c:pt>
                <c:pt idx="463">
                  <c:v>LIU Brooklyn</c:v>
                </c:pt>
                <c:pt idx="464">
                  <c:v>St Bonaventure University</c:v>
                </c:pt>
                <c:pt idx="465">
                  <c:v>Willamette University</c:v>
                </c:pt>
                <c:pt idx="466">
                  <c:v>The Sage Colleges</c:v>
                </c:pt>
                <c:pt idx="467">
                  <c:v>Lake Superior State University</c:v>
                </c:pt>
                <c:pt idx="468">
                  <c:v>William Carey University</c:v>
                </c:pt>
                <c:pt idx="469">
                  <c:v>Pittsburg State University</c:v>
                </c:pt>
                <c:pt idx="470">
                  <c:v>CUNY Lehman College</c:v>
                </c:pt>
                <c:pt idx="471">
                  <c:v>Western Kentucky University</c:v>
                </c:pt>
                <c:pt idx="472">
                  <c:v>The University of Texas of the Permian Basin</c:v>
                </c:pt>
                <c:pt idx="473">
                  <c:v>Our Lady of the Lake University</c:v>
                </c:pt>
                <c:pt idx="474">
                  <c:v>Albany State University</c:v>
                </c:pt>
                <c:pt idx="475">
                  <c:v>Bradley University</c:v>
                </c:pt>
                <c:pt idx="476">
                  <c:v>Bryn Athyn College of the New Church</c:v>
                </c:pt>
                <c:pt idx="477">
                  <c:v>University of Central Oklahoma</c:v>
                </c:pt>
                <c:pt idx="478">
                  <c:v>University of Richmond</c:v>
                </c:pt>
                <c:pt idx="479">
                  <c:v>University of Wisconsin-La Crosse</c:v>
                </c:pt>
                <c:pt idx="480">
                  <c:v>CUNY John Jay College of Criminal Justice</c:v>
                </c:pt>
                <c:pt idx="481">
                  <c:v>Jacksonville State University</c:v>
                </c:pt>
                <c:pt idx="482">
                  <c:v>Chicago State University</c:v>
                </c:pt>
                <c:pt idx="483">
                  <c:v>Augustana University</c:v>
                </c:pt>
                <c:pt idx="484">
                  <c:v>St. Mary's University</c:v>
                </c:pt>
                <c:pt idx="485">
                  <c:v>Saint Joseph's University</c:v>
                </c:pt>
                <c:pt idx="486">
                  <c:v>Christopher Newport University</c:v>
                </c:pt>
                <c:pt idx="487">
                  <c:v>Western Washington University</c:v>
                </c:pt>
                <c:pt idx="488">
                  <c:v>Loyola Marymount University</c:v>
                </c:pt>
                <c:pt idx="489">
                  <c:v>Grambling State University</c:v>
                </c:pt>
                <c:pt idx="490">
                  <c:v>Elizabeth City State University</c:v>
                </c:pt>
                <c:pt idx="491">
                  <c:v>Baker University</c:v>
                </c:pt>
                <c:pt idx="492">
                  <c:v>Chapman University</c:v>
                </c:pt>
                <c:pt idx="493">
                  <c:v>Central State University</c:v>
                </c:pt>
                <c:pt idx="494">
                  <c:v>Reed College</c:v>
                </c:pt>
                <c:pt idx="495">
                  <c:v>University of North Carolina at Asheville</c:v>
                </c:pt>
                <c:pt idx="496">
                  <c:v>New College of Florida</c:v>
                </c:pt>
                <c:pt idx="497">
                  <c:v>Wabash College</c:v>
                </c:pt>
                <c:pt idx="498">
                  <c:v>Amherst College</c:v>
                </c:pt>
                <c:pt idx="499">
                  <c:v>University of Minnesota-Morris</c:v>
                </c:pt>
                <c:pt idx="500">
                  <c:v>Barnard College</c:v>
                </c:pt>
                <c:pt idx="501">
                  <c:v>Dickinson College</c:v>
                </c:pt>
                <c:pt idx="502">
                  <c:v>Swarthmore College</c:v>
                </c:pt>
                <c:pt idx="503">
                  <c:v>Benedict College</c:v>
                </c:pt>
                <c:pt idx="504">
                  <c:v>University of South Carolina-Beaufort</c:v>
                </c:pt>
                <c:pt idx="505">
                  <c:v>Columbia International University</c:v>
                </c:pt>
                <c:pt idx="506">
                  <c:v>Salve Regina University</c:v>
                </c:pt>
                <c:pt idx="507">
                  <c:v>Western Oregon University</c:v>
                </c:pt>
                <c:pt idx="508">
                  <c:v>University of Central Arkansas</c:v>
                </c:pt>
                <c:pt idx="509">
                  <c:v>Marian University</c:v>
                </c:pt>
                <c:pt idx="510">
                  <c:v>Bentley University</c:v>
                </c:pt>
                <c:pt idx="511">
                  <c:v>Pacific University</c:v>
                </c:pt>
                <c:pt idx="512">
                  <c:v>Saint Peter's University</c:v>
                </c:pt>
                <c:pt idx="513">
                  <c:v>University of Illinois at Springfield</c:v>
                </c:pt>
                <c:pt idx="514">
                  <c:v>University of Mary Hardin-Baylor</c:v>
                </c:pt>
                <c:pt idx="515">
                  <c:v>Norwich University</c:v>
                </c:pt>
                <c:pt idx="516">
                  <c:v>Alabama State University</c:v>
                </c:pt>
                <c:pt idx="517">
                  <c:v>Northwest Nazarene University</c:v>
                </c:pt>
                <c:pt idx="518">
                  <c:v>Rutgers University-Camden</c:v>
                </c:pt>
                <c:pt idx="519">
                  <c:v>University of St Francis</c:v>
                </c:pt>
                <c:pt idx="520">
                  <c:v>Youngstown State University</c:v>
                </c:pt>
                <c:pt idx="521">
                  <c:v>University of Bridgeport</c:v>
                </c:pt>
                <c:pt idx="522">
                  <c:v>University of Arkansas at Monticello</c:v>
                </c:pt>
                <c:pt idx="523">
                  <c:v>University of North Florida</c:v>
                </c:pt>
                <c:pt idx="524">
                  <c:v>Arcadia University</c:v>
                </c:pt>
                <c:pt idx="525">
                  <c:v>Valparaiso University</c:v>
                </c:pt>
                <c:pt idx="526">
                  <c:v>Bard College</c:v>
                </c:pt>
                <c:pt idx="527">
                  <c:v>Saint Cloud State University</c:v>
                </c:pt>
                <c:pt idx="528">
                  <c:v>Western Illinois University</c:v>
                </c:pt>
                <c:pt idx="529">
                  <c:v>Quinnipiac University</c:v>
                </c:pt>
                <c:pt idx="530">
                  <c:v>Ohio Northern University</c:v>
                </c:pt>
                <c:pt idx="531">
                  <c:v>Whittier College</c:v>
                </c:pt>
                <c:pt idx="532">
                  <c:v>Towson University</c:v>
                </c:pt>
                <c:pt idx="533">
                  <c:v>Monmouth University</c:v>
                </c:pt>
                <c:pt idx="534">
                  <c:v>Aurora University</c:v>
                </c:pt>
                <c:pt idx="535">
                  <c:v>Piedmont College</c:v>
                </c:pt>
                <c:pt idx="536">
                  <c:v>Hamline University</c:v>
                </c:pt>
                <c:pt idx="537">
                  <c:v>University of Nebraska at Kearney</c:v>
                </c:pt>
                <c:pt idx="538">
                  <c:v>Nicholls State University</c:v>
                </c:pt>
                <c:pt idx="539">
                  <c:v>College of Staten Island CUNY</c:v>
                </c:pt>
                <c:pt idx="540">
                  <c:v>Framingham State University</c:v>
                </c:pt>
                <c:pt idx="541">
                  <c:v>Austin Peay State University</c:v>
                </c:pt>
                <c:pt idx="542">
                  <c:v>Washington and Lee University</c:v>
                </c:pt>
                <c:pt idx="543">
                  <c:v>Florida Gulf Coast University</c:v>
                </c:pt>
                <c:pt idx="544">
                  <c:v>Lincoln University</c:v>
                </c:pt>
                <c:pt idx="545">
                  <c:v>Louisiana State University-Shreveport</c:v>
                </c:pt>
                <c:pt idx="546">
                  <c:v>La Sierra University</c:v>
                </c:pt>
                <c:pt idx="547">
                  <c:v>LeTourneau University</c:v>
                </c:pt>
                <c:pt idx="548">
                  <c:v>SUNY Buffalo State</c:v>
                </c:pt>
                <c:pt idx="549">
                  <c:v>LIU Post</c:v>
                </c:pt>
                <c:pt idx="550">
                  <c:v>Roosevelt University</c:v>
                </c:pt>
                <c:pt idx="551">
                  <c:v>D'Youville College</c:v>
                </c:pt>
                <c:pt idx="552">
                  <c:v>Grand Valley State University</c:v>
                </c:pt>
                <c:pt idx="553">
                  <c:v>Whitworth University</c:v>
                </c:pt>
                <c:pt idx="554">
                  <c:v>Granite State College</c:v>
                </c:pt>
                <c:pt idx="555">
                  <c:v>Trinity University</c:v>
                </c:pt>
                <c:pt idx="556">
                  <c:v>University of Northern Iowa</c:v>
                </c:pt>
                <c:pt idx="557">
                  <c:v>Anderson University</c:v>
                </c:pt>
                <c:pt idx="558">
                  <c:v>University of Puerto Rico-Ponce</c:v>
                </c:pt>
                <c:pt idx="559">
                  <c:v>West Liberty University</c:v>
                </c:pt>
                <c:pt idx="560">
                  <c:v>University of Puerto Rico-Humacao</c:v>
                </c:pt>
                <c:pt idx="561">
                  <c:v>University of Wisconsin-Oshkosh</c:v>
                </c:pt>
                <c:pt idx="562">
                  <c:v>Savannah State University</c:v>
                </c:pt>
                <c:pt idx="563">
                  <c:v>Saint Michael's College</c:v>
                </c:pt>
                <c:pt idx="564">
                  <c:v>Earlham College</c:v>
                </c:pt>
                <c:pt idx="565">
                  <c:v>Colorado State University-Pueblo</c:v>
                </c:pt>
                <c:pt idx="566">
                  <c:v>University of the Incarnate Word</c:v>
                </c:pt>
                <c:pt idx="567">
                  <c:v>Indiana University-South Bend</c:v>
                </c:pt>
                <c:pt idx="568">
                  <c:v>Furman University</c:v>
                </c:pt>
                <c:pt idx="569">
                  <c:v>University of Wisconsin-Stevens Point</c:v>
                </c:pt>
                <c:pt idx="570">
                  <c:v>Governors State University</c:v>
                </c:pt>
                <c:pt idx="571">
                  <c:v>Colorado College</c:v>
                </c:pt>
                <c:pt idx="572">
                  <c:v>University of Wisconsin-Green Bay</c:v>
                </c:pt>
                <c:pt idx="573">
                  <c:v>Central Washington University</c:v>
                </c:pt>
                <c:pt idx="574">
                  <c:v>Trinity College</c:v>
                </c:pt>
                <c:pt idx="575">
                  <c:v>Embry-Riddle Aeronautical University-Prescott</c:v>
                </c:pt>
                <c:pt idx="576">
                  <c:v>University of Houston-Downtown</c:v>
                </c:pt>
                <c:pt idx="577">
                  <c:v>University of South Carolina-Aiken</c:v>
                </c:pt>
                <c:pt idx="578">
                  <c:v>William Woods University</c:v>
                </c:pt>
                <c:pt idx="579">
                  <c:v>Juniata College</c:v>
                </c:pt>
                <c:pt idx="580">
                  <c:v>Hendrix College</c:v>
                </c:pt>
                <c:pt idx="581">
                  <c:v>Southwest Baptist University</c:v>
                </c:pt>
                <c:pt idx="582">
                  <c:v>Northern Kentucky University</c:v>
                </c:pt>
                <c:pt idx="583">
                  <c:v>Skidmore College</c:v>
                </c:pt>
                <c:pt idx="584">
                  <c:v>Hobart William Smith Colleges</c:v>
                </c:pt>
                <c:pt idx="585">
                  <c:v>Connecticut College</c:v>
                </c:pt>
                <c:pt idx="586">
                  <c:v>Mount Holyoke College</c:v>
                </c:pt>
                <c:pt idx="587">
                  <c:v>St Thomas University</c:v>
                </c:pt>
                <c:pt idx="588">
                  <c:v>Vassar College</c:v>
                </c:pt>
                <c:pt idx="589">
                  <c:v>Pomona College</c:v>
                </c:pt>
                <c:pt idx="590">
                  <c:v>Bates College</c:v>
                </c:pt>
                <c:pt idx="591">
                  <c:v>Bowdoin College</c:v>
                </c:pt>
                <c:pt idx="592">
                  <c:v>Colby College</c:v>
                </c:pt>
                <c:pt idx="593">
                  <c:v>Macalester College</c:v>
                </c:pt>
                <c:pt idx="594">
                  <c:v>St Olaf College</c:v>
                </c:pt>
                <c:pt idx="595">
                  <c:v>Davidson College</c:v>
                </c:pt>
                <c:pt idx="596">
                  <c:v>Johnson C Smith University</c:v>
                </c:pt>
                <c:pt idx="597">
                  <c:v>University of Science and Arts of Oklahoma</c:v>
                </c:pt>
                <c:pt idx="598">
                  <c:v>Allegheny College</c:v>
                </c:pt>
                <c:pt idx="599">
                  <c:v>Lafayette College</c:v>
                </c:pt>
                <c:pt idx="600">
                  <c:v>Drake University</c:v>
                </c:pt>
                <c:pt idx="601">
                  <c:v>Lynn University</c:v>
                </c:pt>
                <c:pt idx="602">
                  <c:v>Bowie State University</c:v>
                </c:pt>
                <c:pt idx="603">
                  <c:v>University of Minnesota-Crookston</c:v>
                </c:pt>
                <c:pt idx="604">
                  <c:v>University of Maine at Farmington</c:v>
                </c:pt>
                <c:pt idx="605">
                  <c:v>Oakwood University</c:v>
                </c:pt>
                <c:pt idx="606">
                  <c:v>Fayetteville State University</c:v>
                </c:pt>
                <c:pt idx="607">
                  <c:v>Wheaton College</c:v>
                </c:pt>
                <c:pt idx="608">
                  <c:v>Olivet Nazarene University</c:v>
                </c:pt>
                <c:pt idx="609">
                  <c:v>Samford University</c:v>
                </c:pt>
                <c:pt idx="610">
                  <c:v>Minnesota State University-Mankato</c:v>
                </c:pt>
                <c:pt idx="611">
                  <c:v>University of Detroit Mercy</c:v>
                </c:pt>
                <c:pt idx="612">
                  <c:v>Delta State University</c:v>
                </c:pt>
                <c:pt idx="613">
                  <c:v>Oral Roberts University</c:v>
                </c:pt>
                <c:pt idx="614">
                  <c:v>Southeastern Louisiana University</c:v>
                </c:pt>
                <c:pt idx="615">
                  <c:v>Gannon University</c:v>
                </c:pt>
                <c:pt idx="616">
                  <c:v>Kean University</c:v>
                </c:pt>
                <c:pt idx="617">
                  <c:v>Southern Connecticut State University</c:v>
                </c:pt>
                <c:pt idx="618">
                  <c:v>Loyola University Maryland</c:v>
                </c:pt>
                <c:pt idx="619">
                  <c:v>North Greenville University</c:v>
                </c:pt>
                <c:pt idx="620">
                  <c:v>Lincoln Memorial University</c:v>
                </c:pt>
                <c:pt idx="621">
                  <c:v>Alvernia University</c:v>
                </c:pt>
                <c:pt idx="622">
                  <c:v>California State University-East Bay</c:v>
                </c:pt>
                <c:pt idx="623">
                  <c:v>Saint Mary's University of Minnesota</c:v>
                </c:pt>
                <c:pt idx="624">
                  <c:v>Marywood University</c:v>
                </c:pt>
                <c:pt idx="625">
                  <c:v>Eastern University</c:v>
                </c:pt>
                <c:pt idx="626">
                  <c:v>Bethel University</c:v>
                </c:pt>
                <c:pt idx="627">
                  <c:v>James Madison University</c:v>
                </c:pt>
                <c:pt idx="628">
                  <c:v>Lynchburg College</c:v>
                </c:pt>
                <c:pt idx="629">
                  <c:v>EDP University of Puerto Rico Inc-San Juan</c:v>
                </c:pt>
                <c:pt idx="630">
                  <c:v>Appalachian State University</c:v>
                </c:pt>
                <c:pt idx="631">
                  <c:v>National University</c:v>
                </c:pt>
                <c:pt idx="632">
                  <c:v>University of West Alabama</c:v>
                </c:pt>
                <c:pt idx="633">
                  <c:v>Central Connecticut State University</c:v>
                </c:pt>
                <c:pt idx="634">
                  <c:v>Santa Clara University</c:v>
                </c:pt>
                <c:pt idx="635">
                  <c:v>Ohio State University-Lima Campus</c:v>
                </c:pt>
                <c:pt idx="636">
                  <c:v>Concordia University-Wisconsin</c:v>
                </c:pt>
                <c:pt idx="637">
                  <c:v>Weber State University</c:v>
                </c:pt>
                <c:pt idx="638">
                  <c:v>Western New Mexico University</c:v>
                </c:pt>
                <c:pt idx="639">
                  <c:v>Loyola University New Orleans</c:v>
                </c:pt>
                <c:pt idx="640">
                  <c:v>Cambridge College</c:v>
                </c:pt>
                <c:pt idx="641">
                  <c:v>Montana State University-Billings</c:v>
                </c:pt>
                <c:pt idx="642">
                  <c:v>CUNY Medgar Evers College</c:v>
                </c:pt>
                <c:pt idx="643">
                  <c:v>Southern Arkansas University Main Campus</c:v>
                </c:pt>
                <c:pt idx="644">
                  <c:v>University of North Georgia</c:v>
                </c:pt>
                <c:pt idx="645">
                  <c:v>Western Carolina University</c:v>
                </c:pt>
                <c:pt idx="646">
                  <c:v>Southern University at New Orleans</c:v>
                </c:pt>
                <c:pt idx="647">
                  <c:v>Southwestern Oklahoma State University</c:v>
                </c:pt>
                <c:pt idx="648">
                  <c:v>La Salle University</c:v>
                </c:pt>
                <c:pt idx="649">
                  <c:v>University of Houston-Victoria</c:v>
                </c:pt>
                <c:pt idx="650">
                  <c:v>American University of Puerto Rico</c:v>
                </c:pt>
                <c:pt idx="651">
                  <c:v>American University of Puerto Rico</c:v>
                </c:pt>
                <c:pt idx="652">
                  <c:v>Dakota Wesleyan University</c:v>
                </c:pt>
                <c:pt idx="653">
                  <c:v>Springfield College</c:v>
                </c:pt>
                <c:pt idx="654">
                  <c:v>Hollins University</c:v>
                </c:pt>
                <c:pt idx="655">
                  <c:v>Eastern New Mexico University-Main Campus</c:v>
                </c:pt>
                <c:pt idx="656">
                  <c:v>Point Park University</c:v>
                </c:pt>
                <c:pt idx="657">
                  <c:v>Universidad Del Este</c:v>
                </c:pt>
                <c:pt idx="658">
                  <c:v>Murray State University</c:v>
                </c:pt>
                <c:pt idx="659">
                  <c:v>CUNY Bernard M Baruch College</c:v>
                </c:pt>
                <c:pt idx="660">
                  <c:v>Texas A&amp;M University-Texarkana</c:v>
                </c:pt>
                <c:pt idx="661">
                  <c:v>Auburn University at Montgomery</c:v>
                </c:pt>
                <c:pt idx="662">
                  <c:v>Point Loma Nazarene University</c:v>
                </c:pt>
                <c:pt idx="663">
                  <c:v>Emerson College</c:v>
                </c:pt>
                <c:pt idx="664">
                  <c:v>Morehead State University</c:v>
                </c:pt>
                <c:pt idx="665">
                  <c:v>Northwestern State University of Louisiana</c:v>
                </c:pt>
                <c:pt idx="666">
                  <c:v>Abilene Christian University</c:v>
                </c:pt>
                <c:pt idx="667">
                  <c:v>California State University-Los Angeles</c:v>
                </c:pt>
                <c:pt idx="668">
                  <c:v>University of Michigan-Flint</c:v>
                </c:pt>
                <c:pt idx="669">
                  <c:v>Notre Dame of Maryland University</c:v>
                </c:pt>
                <c:pt idx="670">
                  <c:v>Alderson Broaddus University</c:v>
                </c:pt>
                <c:pt idx="671">
                  <c:v>Texas A &amp; M University-Central Texas</c:v>
                </c:pt>
                <c:pt idx="672">
                  <c:v>Lewis-Clark State College</c:v>
                </c:pt>
                <c:pt idx="673">
                  <c:v>Baldwin Wallace University</c:v>
                </c:pt>
                <c:pt idx="674">
                  <c:v>Manhattan College</c:v>
                </c:pt>
                <c:pt idx="675">
                  <c:v>Caldwell University</c:v>
                </c:pt>
                <c:pt idx="676">
                  <c:v>Angelo State University</c:v>
                </c:pt>
                <c:pt idx="677">
                  <c:v>Shippensburg University of Pennsylvania</c:v>
                </c:pt>
                <c:pt idx="678">
                  <c:v>Citadel Military College of South Carolina</c:v>
                </c:pt>
                <c:pt idx="679">
                  <c:v>Rider University</c:v>
                </c:pt>
                <c:pt idx="680">
                  <c:v>California State University-Northridge</c:v>
                </c:pt>
                <c:pt idx="681">
                  <c:v>Northeastern Illinois University</c:v>
                </c:pt>
                <c:pt idx="682">
                  <c:v>Saginaw Valley State University</c:v>
                </c:pt>
                <c:pt idx="683">
                  <c:v>Midwestern State University</c:v>
                </c:pt>
                <c:pt idx="684">
                  <c:v>Eastern Illinois University</c:v>
                </c:pt>
                <c:pt idx="685">
                  <c:v>University of North Carolina at Pembroke</c:v>
                </c:pt>
                <c:pt idx="686">
                  <c:v>California State University-Stanislaus</c:v>
                </c:pt>
                <c:pt idx="687">
                  <c:v>Indiana University-Northwest</c:v>
                </c:pt>
                <c:pt idx="688">
                  <c:v>University of Redlands</c:v>
                </c:pt>
                <c:pt idx="689">
                  <c:v>Georgia College and State University</c:v>
                </c:pt>
                <c:pt idx="690">
                  <c:v>Alverno College</c:v>
                </c:pt>
                <c:pt idx="691">
                  <c:v>Marist College</c:v>
                </c:pt>
                <c:pt idx="692">
                  <c:v>University of Portland</c:v>
                </c:pt>
                <c:pt idx="693">
                  <c:v>Indiana University-Purdue University-Fort Wayne</c:v>
                </c:pt>
                <c:pt idx="694">
                  <c:v>Ithaca College</c:v>
                </c:pt>
                <c:pt idx="695">
                  <c:v>Farmingdale State College</c:v>
                </c:pt>
                <c:pt idx="696">
                  <c:v>Southeast Missouri State University</c:v>
                </c:pt>
                <c:pt idx="697">
                  <c:v>Delaware Valley University</c:v>
                </c:pt>
                <c:pt idx="698">
                  <c:v>West Chester University of Pennsylvania</c:v>
                </c:pt>
                <c:pt idx="699">
                  <c:v>Cooper Union for the Advancement of Science and Art</c:v>
                </c:pt>
                <c:pt idx="700">
                  <c:v>Mississippi University for Women</c:v>
                </c:pt>
                <c:pt idx="701">
                  <c:v>Coker College</c:v>
                </c:pt>
                <c:pt idx="702">
                  <c:v>University of Puget Sound</c:v>
                </c:pt>
                <c:pt idx="703">
                  <c:v>Valley City State University</c:v>
                </c:pt>
                <c:pt idx="704">
                  <c:v>Millersville University of Pennsylvania</c:v>
                </c:pt>
                <c:pt idx="705">
                  <c:v>University of Pittsburgh-Bradford</c:v>
                </c:pt>
                <c:pt idx="706">
                  <c:v>Concord University</c:v>
                </c:pt>
                <c:pt idx="707">
                  <c:v>Dordt College</c:v>
                </c:pt>
                <c:pt idx="708">
                  <c:v>Minot State University</c:v>
                </c:pt>
                <c:pt idx="709">
                  <c:v>Northwestern Oklahoma State University</c:v>
                </c:pt>
                <c:pt idx="710">
                  <c:v>Arkansas Tech University</c:v>
                </c:pt>
                <c:pt idx="711">
                  <c:v>Dickinson State University</c:v>
                </c:pt>
                <c:pt idx="712">
                  <c:v>Northern Michigan University</c:v>
                </c:pt>
                <c:pt idx="713">
                  <c:v>University of Mary Washington</c:v>
                </c:pt>
                <c:pt idx="714">
                  <c:v>Coastal Carolina University</c:v>
                </c:pt>
                <c:pt idx="715">
                  <c:v>University of Puerto Rico-Arecibo</c:v>
                </c:pt>
                <c:pt idx="716">
                  <c:v>Sonoma State University</c:v>
                </c:pt>
                <c:pt idx="717">
                  <c:v>Truman State University</c:v>
                </c:pt>
                <c:pt idx="718">
                  <c:v>Winston-Salem State University</c:v>
                </c:pt>
                <c:pt idx="719">
                  <c:v>Oregon Institute of Technology</c:v>
                </c:pt>
                <c:pt idx="720">
                  <c:v>Salisbury University</c:v>
                </c:pt>
                <c:pt idx="721">
                  <c:v>University of Wisconsin-Platteville</c:v>
                </c:pt>
                <c:pt idx="722">
                  <c:v>Western State Colorado University</c:v>
                </c:pt>
                <c:pt idx="723">
                  <c:v>University of Wisconsin-River Falls</c:v>
                </c:pt>
                <c:pt idx="724">
                  <c:v>Eastern Washington University</c:v>
                </c:pt>
                <c:pt idx="725">
                  <c:v>Stockton University</c:v>
                </c:pt>
                <c:pt idx="726">
                  <c:v>SUNY College at Oswego</c:v>
                </c:pt>
                <c:pt idx="727">
                  <c:v>SUNY at Fredonia</c:v>
                </c:pt>
                <c:pt idx="728">
                  <c:v>Columbia College Chicago</c:v>
                </c:pt>
                <c:pt idx="729">
                  <c:v>California State University-Chico</c:v>
                </c:pt>
                <c:pt idx="730">
                  <c:v>SUNY College at Plattsburgh</c:v>
                </c:pt>
                <c:pt idx="731">
                  <c:v>SUNY College at Old Westbury</c:v>
                </c:pt>
                <c:pt idx="732">
                  <c:v>California Polytechnic State University-San Luis Obispo</c:v>
                </c:pt>
                <c:pt idx="733">
                  <c:v>Indiana University-Kokomo</c:v>
                </c:pt>
                <c:pt idx="734">
                  <c:v>Emory &amp; Henry College</c:v>
                </c:pt>
                <c:pt idx="735">
                  <c:v>Rochester College</c:v>
                </c:pt>
                <c:pt idx="736">
                  <c:v>Providence College</c:v>
                </c:pt>
                <c:pt idx="737">
                  <c:v>Saint Mary's College of California</c:v>
                </c:pt>
                <c:pt idx="738">
                  <c:v>Taylor University</c:v>
                </c:pt>
                <c:pt idx="739">
                  <c:v>Eastern Connecticut State University</c:v>
                </c:pt>
                <c:pt idx="740">
                  <c:v>University of Wisconsin-Eau Claire</c:v>
                </c:pt>
                <c:pt idx="741">
                  <c:v>University of New Hampshire at Manchester</c:v>
                </c:pt>
                <c:pt idx="742">
                  <c:v>Austin College</c:v>
                </c:pt>
                <c:pt idx="743">
                  <c:v>St Mary's College of Maryland</c:v>
                </c:pt>
                <c:pt idx="744">
                  <c:v>Southern Oregon University</c:v>
                </c:pt>
                <c:pt idx="745">
                  <c:v>Bethune-Cookman University</c:v>
                </c:pt>
                <c:pt idx="746">
                  <c:v>Sweet Briar College</c:v>
                </c:pt>
                <c:pt idx="747">
                  <c:v>California State University-Channel Islands</c:v>
                </c:pt>
                <c:pt idx="748">
                  <c:v>Mayville State University</c:v>
                </c:pt>
                <c:pt idx="749">
                  <c:v>Northwest University</c:v>
                </c:pt>
                <c:pt idx="750">
                  <c:v>Loras College</c:v>
                </c:pt>
                <c:pt idx="751">
                  <c:v>Bucknell University</c:v>
                </c:pt>
                <c:pt idx="752">
                  <c:v>Concordia College at Moorhead</c:v>
                </c:pt>
                <c:pt idx="753">
                  <c:v>CUNY York College</c:v>
                </c:pt>
                <c:pt idx="754">
                  <c:v>Coe College</c:v>
                </c:pt>
                <c:pt idx="755">
                  <c:v>Muhlenberg College</c:v>
                </c:pt>
                <c:pt idx="756">
                  <c:v>Fort Lewis College</c:v>
                </c:pt>
                <c:pt idx="757">
                  <c:v>Eckerd College</c:v>
                </c:pt>
                <c:pt idx="758">
                  <c:v>Luther College</c:v>
                </c:pt>
                <c:pt idx="759">
                  <c:v>Augustana College</c:v>
                </c:pt>
                <c:pt idx="760">
                  <c:v>Illinois Wesleyan University</c:v>
                </c:pt>
                <c:pt idx="761">
                  <c:v>Stonehill College</c:v>
                </c:pt>
                <c:pt idx="762">
                  <c:v>Susquehanna University</c:v>
                </c:pt>
                <c:pt idx="763">
                  <c:v>Roanoke College</c:v>
                </c:pt>
                <c:pt idx="764">
                  <c:v>Virginia Military Institute</c:v>
                </c:pt>
                <c:pt idx="765">
                  <c:v>Jarvis Christian College</c:v>
                </c:pt>
                <c:pt idx="766">
                  <c:v>Lake Forest College</c:v>
                </c:pt>
                <c:pt idx="767">
                  <c:v>Colgate University</c:v>
                </c:pt>
                <c:pt idx="768">
                  <c:v>Oberlin College</c:v>
                </c:pt>
                <c:pt idx="769">
                  <c:v>Ouachita Baptist University</c:v>
                </c:pt>
                <c:pt idx="770">
                  <c:v>Grinnell College</c:v>
                </c:pt>
                <c:pt idx="771">
                  <c:v>College of the Holy Cross</c:v>
                </c:pt>
                <c:pt idx="772">
                  <c:v>Albion College</c:v>
                </c:pt>
                <c:pt idx="773">
                  <c:v>Hamilton College</c:v>
                </c:pt>
                <c:pt idx="774">
                  <c:v>Union College</c:v>
                </c:pt>
                <c:pt idx="775">
                  <c:v>Denison University</c:v>
                </c:pt>
                <c:pt idx="776">
                  <c:v>Kenyon College</c:v>
                </c:pt>
                <c:pt idx="777">
                  <c:v>The College of Wooster</c:v>
                </c:pt>
                <c:pt idx="778">
                  <c:v>Gettysburg College</c:v>
                </c:pt>
                <c:pt idx="779">
                  <c:v>Ursinus College</c:v>
                </c:pt>
                <c:pt idx="780">
                  <c:v>Southwestern University</c:v>
                </c:pt>
                <c:pt idx="781">
                  <c:v>Whitman College</c:v>
                </c:pt>
                <c:pt idx="782">
                  <c:v>Lawrence University</c:v>
                </c:pt>
                <c:pt idx="783">
                  <c:v>Eastern Oregon University</c:v>
                </c:pt>
                <c:pt idx="784">
                  <c:v>Westmont College</c:v>
                </c:pt>
                <c:pt idx="785">
                  <c:v>Colorado Mesa University</c:v>
                </c:pt>
                <c:pt idx="786">
                  <c:v>Saint Norbert College</c:v>
                </c:pt>
                <c:pt idx="787">
                  <c:v>Oklahoma City University</c:v>
                </c:pt>
                <c:pt idx="788">
                  <c:v>Neumann University</c:v>
                </c:pt>
                <c:pt idx="789">
                  <c:v>Gonzaga University</c:v>
                </c:pt>
                <c:pt idx="790">
                  <c:v>Western New England University</c:v>
                </c:pt>
                <c:pt idx="791">
                  <c:v>Harding University</c:v>
                </c:pt>
                <c:pt idx="792">
                  <c:v>Frostburg State University</c:v>
                </c:pt>
                <c:pt idx="793">
                  <c:v>Golden Gate University-San Francisco</c:v>
                </c:pt>
                <c:pt idx="794">
                  <c:v>Ferris State University</c:v>
                </c:pt>
                <c:pt idx="795">
                  <c:v>Manhattanville College</c:v>
                </c:pt>
                <c:pt idx="796">
                  <c:v>Rivier University</c:v>
                </c:pt>
                <c:pt idx="797">
                  <c:v>Simmons College</c:v>
                </c:pt>
                <c:pt idx="798">
                  <c:v>University of Dallas</c:v>
                </c:pt>
                <c:pt idx="799">
                  <c:v>University of Holy Cross</c:v>
                </c:pt>
                <c:pt idx="800">
                  <c:v>New Jersey City University</c:v>
                </c:pt>
                <c:pt idx="801">
                  <c:v>College of Saint Elizabeth</c:v>
                </c:pt>
                <c:pt idx="802">
                  <c:v>Seattle University</c:v>
                </c:pt>
                <c:pt idx="803">
                  <c:v>Saint Ambrose University</c:v>
                </c:pt>
                <c:pt idx="804">
                  <c:v>Johnson &amp; Wales University-Providence</c:v>
                </c:pt>
                <c:pt idx="805">
                  <c:v>Niagara University</c:v>
                </c:pt>
                <c:pt idx="806">
                  <c:v>McKendree University</c:v>
                </c:pt>
                <c:pt idx="807">
                  <c:v>Holy Family University</c:v>
                </c:pt>
                <c:pt idx="808">
                  <c:v>Bellarmine University</c:v>
                </c:pt>
                <c:pt idx="809">
                  <c:v>Molloy College</c:v>
                </c:pt>
                <c:pt idx="810">
                  <c:v>Anderson University</c:v>
                </c:pt>
                <c:pt idx="811">
                  <c:v>California State University-Long Beach</c:v>
                </c:pt>
                <c:pt idx="812">
                  <c:v>Dominican University</c:v>
                </c:pt>
                <c:pt idx="813">
                  <c:v>Bellevue University</c:v>
                </c:pt>
                <c:pt idx="814">
                  <c:v>Indiana Wesleyan University-Marion</c:v>
                </c:pt>
                <c:pt idx="815">
                  <c:v>Emporia State University</c:v>
                </c:pt>
                <c:pt idx="816">
                  <c:v>Carson-Newman University</c:v>
                </c:pt>
                <c:pt idx="817">
                  <c:v>Metropolitan State University</c:v>
                </c:pt>
                <c:pt idx="818">
                  <c:v>Hardin-Simmons University</c:v>
                </c:pt>
                <c:pt idx="819">
                  <c:v>Columbus State University</c:v>
                </c:pt>
                <c:pt idx="820">
                  <c:v>University of St Thomas</c:v>
                </c:pt>
                <c:pt idx="821">
                  <c:v>Lewis University</c:v>
                </c:pt>
                <c:pt idx="822">
                  <c:v>Southern New Hampshire University</c:v>
                </c:pt>
                <c:pt idx="823">
                  <c:v>Winona State University</c:v>
                </c:pt>
                <c:pt idx="824">
                  <c:v>California State University-Sacramento</c:v>
                </c:pt>
                <c:pt idx="825">
                  <c:v>Troy University</c:v>
                </c:pt>
                <c:pt idx="826">
                  <c:v>University of North Alabama</c:v>
                </c:pt>
                <c:pt idx="827">
                  <c:v>Antioch University-Los Angeles</c:v>
                </c:pt>
                <c:pt idx="828">
                  <c:v>Brandman University</c:v>
                </c:pt>
                <c:pt idx="829">
                  <c:v>California Baptist University</c:v>
                </c:pt>
                <c:pt idx="830">
                  <c:v>California Lutheran University</c:v>
                </c:pt>
                <c:pt idx="831">
                  <c:v>California State Polytechnic University-Pomona</c:v>
                </c:pt>
                <c:pt idx="832">
                  <c:v>California State University-Bakersfield</c:v>
                </c:pt>
                <c:pt idx="833">
                  <c:v>California State University-Dominguez Hills</c:v>
                </c:pt>
                <c:pt idx="834">
                  <c:v>California State University-San Bernardino</c:v>
                </c:pt>
                <c:pt idx="835">
                  <c:v>Concordia University-Irvine</c:v>
                </c:pt>
                <c:pt idx="836">
                  <c:v>Fresno Pacific University</c:v>
                </c:pt>
                <c:pt idx="837">
                  <c:v>Notre Dame de Namur University</c:v>
                </c:pt>
                <c:pt idx="838">
                  <c:v>San Jose State University</c:v>
                </c:pt>
                <c:pt idx="839">
                  <c:v>Adams State University</c:v>
                </c:pt>
                <c:pt idx="840">
                  <c:v>Colorado State University-Global Campus</c:v>
                </c:pt>
                <c:pt idx="841">
                  <c:v>Naropa University</c:v>
                </c:pt>
                <c:pt idx="842">
                  <c:v>Regis University</c:v>
                </c:pt>
                <c:pt idx="843">
                  <c:v>Sacred Heart University</c:v>
                </c:pt>
                <c:pt idx="844">
                  <c:v>University of New Haven</c:v>
                </c:pt>
                <c:pt idx="845">
                  <c:v>University of Saint Joseph</c:v>
                </c:pt>
                <c:pt idx="846">
                  <c:v>Trinity Washington University</c:v>
                </c:pt>
                <c:pt idx="847">
                  <c:v>Florida Institute of Technology-Online</c:v>
                </c:pt>
                <c:pt idx="848">
                  <c:v>Palm Beach Atlantic University</c:v>
                </c:pt>
                <c:pt idx="849">
                  <c:v>Rollins College</c:v>
                </c:pt>
                <c:pt idx="850">
                  <c:v>Saint Leo University</c:v>
                </c:pt>
                <c:pt idx="851">
                  <c:v>The University of Tampa</c:v>
                </c:pt>
                <c:pt idx="852">
                  <c:v>Armstrong State University</c:v>
                </c:pt>
                <c:pt idx="853">
                  <c:v>Brenau University</c:v>
                </c:pt>
                <c:pt idx="854">
                  <c:v>Chaminade University of Honolulu</c:v>
                </c:pt>
                <c:pt idx="855">
                  <c:v>North Park University</c:v>
                </c:pt>
                <c:pt idx="856">
                  <c:v>Robert Morris University Illinois</c:v>
                </c:pt>
                <c:pt idx="857">
                  <c:v>Saint Xavier University</c:v>
                </c:pt>
                <c:pt idx="858">
                  <c:v>Butler University</c:v>
                </c:pt>
                <c:pt idx="859">
                  <c:v>Indiana University-Southeast</c:v>
                </c:pt>
                <c:pt idx="860">
                  <c:v>University of Indianapolis</c:v>
                </c:pt>
                <c:pt idx="861">
                  <c:v>University of Southern Indiana</c:v>
                </c:pt>
                <c:pt idx="862">
                  <c:v>Fort Hays State University</c:v>
                </c:pt>
                <c:pt idx="863">
                  <c:v>Friends University</c:v>
                </c:pt>
                <c:pt idx="864">
                  <c:v>Campbellsville University</c:v>
                </c:pt>
                <c:pt idx="865">
                  <c:v>Eastern Kentucky University</c:v>
                </c:pt>
                <c:pt idx="866">
                  <c:v>Lindsey Wilson College</c:v>
                </c:pt>
                <c:pt idx="867">
                  <c:v>Bay Path University</c:v>
                </c:pt>
                <c:pt idx="868">
                  <c:v>Bridgewater State University</c:v>
                </c:pt>
                <c:pt idx="869">
                  <c:v>Endicott College</c:v>
                </c:pt>
                <c:pt idx="870">
                  <c:v>Fitchburg State University</c:v>
                </c:pt>
                <c:pt idx="871">
                  <c:v>Salem State University</c:v>
                </c:pt>
                <c:pt idx="872">
                  <c:v>Worcester State University</c:v>
                </c:pt>
                <c:pt idx="873">
                  <c:v>Hood College</c:v>
                </c:pt>
                <c:pt idx="874">
                  <c:v>University of Maryland-University College</c:v>
                </c:pt>
                <c:pt idx="875">
                  <c:v>Saint Joseph's College of Maine</c:v>
                </c:pt>
                <c:pt idx="876">
                  <c:v>Cornerstone University</c:v>
                </c:pt>
                <c:pt idx="877">
                  <c:v>Davenport University</c:v>
                </c:pt>
                <c:pt idx="878">
                  <c:v>Madonna University</c:v>
                </c:pt>
                <c:pt idx="879">
                  <c:v>Marygrove College</c:v>
                </c:pt>
                <c:pt idx="880">
                  <c:v>Spring Arbor University</c:v>
                </c:pt>
                <c:pt idx="881">
                  <c:v>Augsburg College</c:v>
                </c:pt>
                <c:pt idx="882">
                  <c:v>Concordia University-Saint Paul</c:v>
                </c:pt>
                <c:pt idx="883">
                  <c:v>The College of Saint Scholastica</c:v>
                </c:pt>
                <c:pt idx="884">
                  <c:v>Columbia College</c:v>
                </c:pt>
                <c:pt idx="885">
                  <c:v>Fontbonne University</c:v>
                </c:pt>
                <c:pt idx="886">
                  <c:v>Northwest Missouri State University</c:v>
                </c:pt>
                <c:pt idx="887">
                  <c:v>Rockhurst University</c:v>
                </c:pt>
                <c:pt idx="888">
                  <c:v>University of Central Missouri</c:v>
                </c:pt>
                <c:pt idx="889">
                  <c:v>Webster University</c:v>
                </c:pt>
                <c:pt idx="890">
                  <c:v>Belhaven University</c:v>
                </c:pt>
                <c:pt idx="891">
                  <c:v>Campbell University</c:v>
                </c:pt>
                <c:pt idx="892">
                  <c:v>Pfeiffer University</c:v>
                </c:pt>
                <c:pt idx="893">
                  <c:v>University of Mary</c:v>
                </c:pt>
                <c:pt idx="894">
                  <c:v>Concordia University-Nebraska</c:v>
                </c:pt>
                <c:pt idx="895">
                  <c:v>Doane University-Graduate and Professional Studies</c:v>
                </c:pt>
                <c:pt idx="896">
                  <c:v>New England College</c:v>
                </c:pt>
                <c:pt idx="897">
                  <c:v>Fairleigh Dickinson University-Florham Campus</c:v>
                </c:pt>
                <c:pt idx="898">
                  <c:v>William Paterson University of New Jersey</c:v>
                </c:pt>
                <c:pt idx="899">
                  <c:v>Canisius College</c:v>
                </c:pt>
                <c:pt idx="900">
                  <c:v>Daemen College</c:v>
                </c:pt>
                <c:pt idx="901">
                  <c:v>Dowling College</c:v>
                </c:pt>
                <c:pt idx="902">
                  <c:v>Excelsior College</c:v>
                </c:pt>
                <c:pt idx="903">
                  <c:v>Iona College</c:v>
                </c:pt>
                <c:pt idx="904">
                  <c:v>Le Moyne College</c:v>
                </c:pt>
                <c:pt idx="905">
                  <c:v>Medaille College</c:v>
                </c:pt>
                <c:pt idx="906">
                  <c:v>Mercy College</c:v>
                </c:pt>
                <c:pt idx="907">
                  <c:v>Metropolitan College of New York</c:v>
                </c:pt>
                <c:pt idx="908">
                  <c:v>Nazareth College</c:v>
                </c:pt>
                <c:pt idx="909">
                  <c:v>Nyack College</c:v>
                </c:pt>
                <c:pt idx="910">
                  <c:v>Roberts Wesleyan College</c:v>
                </c:pt>
                <c:pt idx="911">
                  <c:v>St. Joseph's College-New York</c:v>
                </c:pt>
                <c:pt idx="912">
                  <c:v>State University of New York at New Paltz</c:v>
                </c:pt>
                <c:pt idx="913">
                  <c:v>SUNY College at Brockport</c:v>
                </c:pt>
                <c:pt idx="914">
                  <c:v>SUNY Cortland</c:v>
                </c:pt>
                <c:pt idx="915">
                  <c:v>The College of New Rochelle</c:v>
                </c:pt>
                <c:pt idx="916">
                  <c:v>The College of Saint Rose</c:v>
                </c:pt>
                <c:pt idx="917">
                  <c:v>Touro College</c:v>
                </c:pt>
                <c:pt idx="918">
                  <c:v>Utica College</c:v>
                </c:pt>
                <c:pt idx="919">
                  <c:v>Mount Vernon Nazarene University</c:v>
                </c:pt>
                <c:pt idx="920">
                  <c:v>The University of Findlay</c:v>
                </c:pt>
                <c:pt idx="921">
                  <c:v>Tiffin University</c:v>
                </c:pt>
                <c:pt idx="922">
                  <c:v>Ursuline College</c:v>
                </c:pt>
                <c:pt idx="923">
                  <c:v>Xavier University</c:v>
                </c:pt>
                <c:pt idx="924">
                  <c:v>East Central University</c:v>
                </c:pt>
                <c:pt idx="925">
                  <c:v>Oklahoma Christian University</c:v>
                </c:pt>
                <c:pt idx="926">
                  <c:v>Southern Nazarene University</c:v>
                </c:pt>
                <c:pt idx="927">
                  <c:v>George Fox University</c:v>
                </c:pt>
                <c:pt idx="928">
                  <c:v>Marylhurst University</c:v>
                </c:pt>
                <c:pt idx="929">
                  <c:v>Bloomsburg University of Pennsylvania</c:v>
                </c:pt>
                <c:pt idx="930">
                  <c:v>Cabrini University</c:v>
                </c:pt>
                <c:pt idx="931">
                  <c:v>California University of Pennsylvania</c:v>
                </c:pt>
                <c:pt idx="932">
                  <c:v>Carlow University</c:v>
                </c:pt>
                <c:pt idx="933">
                  <c:v>Chatham University</c:v>
                </c:pt>
                <c:pt idx="934">
                  <c:v>Chestnut Hill College</c:v>
                </c:pt>
                <c:pt idx="935">
                  <c:v>Clarion University of Pennsylvania</c:v>
                </c:pt>
                <c:pt idx="936">
                  <c:v>DeSales University</c:v>
                </c:pt>
                <c:pt idx="937">
                  <c:v>Edinboro University of Pennsylvania</c:v>
                </c:pt>
                <c:pt idx="938">
                  <c:v>Kutztown University of Pennsylvania</c:v>
                </c:pt>
                <c:pt idx="939">
                  <c:v>Philadelphia University</c:v>
                </c:pt>
                <c:pt idx="940">
                  <c:v>Saint Francis University</c:v>
                </c:pt>
                <c:pt idx="941">
                  <c:v>Slippery Rock University of Pennsylvania</c:v>
                </c:pt>
                <c:pt idx="942">
                  <c:v>University of Scranton</c:v>
                </c:pt>
                <c:pt idx="943">
                  <c:v>Waynesburg University</c:v>
                </c:pt>
                <c:pt idx="944">
                  <c:v>Southern Wesleyan University</c:v>
                </c:pt>
                <c:pt idx="945">
                  <c:v>Belmont University</c:v>
                </c:pt>
                <c:pt idx="946">
                  <c:v>Bethel University</c:v>
                </c:pt>
                <c:pt idx="947">
                  <c:v>King University</c:v>
                </c:pt>
                <c:pt idx="948">
                  <c:v>Amberton University</c:v>
                </c:pt>
                <c:pt idx="949">
                  <c:v>Concordia University-Texas</c:v>
                </c:pt>
                <c:pt idx="950">
                  <c:v>Saint Edward's University</c:v>
                </c:pt>
                <c:pt idx="951">
                  <c:v>Wayland Baptist University</c:v>
                </c:pt>
                <c:pt idx="952">
                  <c:v>Southern Utah University</c:v>
                </c:pt>
                <c:pt idx="953">
                  <c:v>Western Governors University</c:v>
                </c:pt>
                <c:pt idx="954">
                  <c:v>Westminster College</c:v>
                </c:pt>
                <c:pt idx="955">
                  <c:v>Marymount University</c:v>
                </c:pt>
                <c:pt idx="956">
                  <c:v>Radford University</c:v>
                </c:pt>
                <c:pt idx="957">
                  <c:v>City University of Seattle</c:v>
                </c:pt>
                <c:pt idx="958">
                  <c:v>Lakeland University</c:v>
                </c:pt>
                <c:pt idx="959">
                  <c:v>University of Wisconsin-Stout</c:v>
                </c:pt>
                <c:pt idx="960">
                  <c:v>University of Wisconsin-Whitewater</c:v>
                </c:pt>
                <c:pt idx="961">
                  <c:v>Viterbo University</c:v>
                </c:pt>
                <c:pt idx="962">
                  <c:v>University of Montevallo</c:v>
                </c:pt>
                <c:pt idx="963">
                  <c:v>Henderson State University</c:v>
                </c:pt>
                <c:pt idx="964">
                  <c:v>John Brown University</c:v>
                </c:pt>
                <c:pt idx="965">
                  <c:v>Ottawa University-Phoenix</c:v>
                </c:pt>
                <c:pt idx="966">
                  <c:v>California State University-Monterey Bay</c:v>
                </c:pt>
                <c:pt idx="967">
                  <c:v>California State University-San Marcos</c:v>
                </c:pt>
                <c:pt idx="968">
                  <c:v>California University of Management and Sciences</c:v>
                </c:pt>
                <c:pt idx="969">
                  <c:v>Dominican University of California</c:v>
                </c:pt>
                <c:pt idx="970">
                  <c:v>Holy Names University</c:v>
                </c:pt>
                <c:pt idx="971">
                  <c:v>Hope International University</c:v>
                </c:pt>
                <c:pt idx="972">
                  <c:v>Humboldt State University</c:v>
                </c:pt>
                <c:pt idx="973">
                  <c:v>John F. Kennedy University</c:v>
                </c:pt>
                <c:pt idx="974">
                  <c:v>Mount Saint Mary's University</c:v>
                </c:pt>
                <c:pt idx="975">
                  <c:v>Woodbury University</c:v>
                </c:pt>
                <c:pt idx="976">
                  <c:v>Colorado Christian University</c:v>
                </c:pt>
                <c:pt idx="977">
                  <c:v>Metropolitan State University of Denver</c:v>
                </c:pt>
                <c:pt idx="978">
                  <c:v>Albertus Magnus College</c:v>
                </c:pt>
                <c:pt idx="979">
                  <c:v>Western Connecticut State University</c:v>
                </c:pt>
                <c:pt idx="980">
                  <c:v>Southeastern University</c:v>
                </c:pt>
                <c:pt idx="981">
                  <c:v>Stetson University</c:v>
                </c:pt>
                <c:pt idx="982">
                  <c:v>Clayton  State University</c:v>
                </c:pt>
                <c:pt idx="983">
                  <c:v>Georgia Southwestern State University</c:v>
                </c:pt>
                <c:pt idx="984">
                  <c:v>Shorter University-College of Adult &amp; Professional Programs</c:v>
                </c:pt>
                <c:pt idx="985">
                  <c:v>Graceland University-Lamoni</c:v>
                </c:pt>
                <c:pt idx="986">
                  <c:v>Morningside College</c:v>
                </c:pt>
                <c:pt idx="987">
                  <c:v>Mount Mercy University</c:v>
                </c:pt>
                <c:pt idx="988">
                  <c:v>Upper Iowa University</c:v>
                </c:pt>
                <c:pt idx="989">
                  <c:v>Elmhurst College</c:v>
                </c:pt>
                <c:pt idx="990">
                  <c:v>North Central College</c:v>
                </c:pt>
                <c:pt idx="991">
                  <c:v>Quincy University</c:v>
                </c:pt>
                <c:pt idx="992">
                  <c:v>Marian University</c:v>
                </c:pt>
                <c:pt idx="993">
                  <c:v>University of Saint Francis-Fort Wayne</c:v>
                </c:pt>
                <c:pt idx="994">
                  <c:v>MidAmerica Nazarene University</c:v>
                </c:pt>
                <c:pt idx="995">
                  <c:v>Newman University</c:v>
                </c:pt>
                <c:pt idx="996">
                  <c:v>Southwestern College</c:v>
                </c:pt>
                <c:pt idx="997">
                  <c:v>University of Saint Mary</c:v>
                </c:pt>
                <c:pt idx="998">
                  <c:v>Washburn University</c:v>
                </c:pt>
                <c:pt idx="999">
                  <c:v>Union College</c:v>
                </c:pt>
                <c:pt idx="1000">
                  <c:v>Louisiana College</c:v>
                </c:pt>
                <c:pt idx="1001">
                  <c:v>Anna Maria College</c:v>
                </c:pt>
                <c:pt idx="1002">
                  <c:v>Assumption College</c:v>
                </c:pt>
                <c:pt idx="1003">
                  <c:v>Curry College</c:v>
                </c:pt>
                <c:pt idx="1004">
                  <c:v>Lasell College</c:v>
                </c:pt>
                <c:pt idx="1005">
                  <c:v>Merrimack College</c:v>
                </c:pt>
                <c:pt idx="1006">
                  <c:v>Wentworth Institute of Technology</c:v>
                </c:pt>
                <c:pt idx="1007">
                  <c:v>Westfield State University</c:v>
                </c:pt>
                <c:pt idx="1008">
                  <c:v>Wheelock College</c:v>
                </c:pt>
                <c:pt idx="1009">
                  <c:v>Mount St Mary's University</c:v>
                </c:pt>
                <c:pt idx="1010">
                  <c:v>Stevenson University</c:v>
                </c:pt>
                <c:pt idx="1011">
                  <c:v>Washington Adventist University</c:v>
                </c:pt>
                <c:pt idx="1012">
                  <c:v>Siena Heights University</c:v>
                </c:pt>
                <c:pt idx="1013">
                  <c:v>Minnesota State University Moorhead</c:v>
                </c:pt>
                <c:pt idx="1014">
                  <c:v>Southwest Minnesota State University</c:v>
                </c:pt>
                <c:pt idx="1015">
                  <c:v>Avila University</c:v>
                </c:pt>
                <c:pt idx="1016">
                  <c:v>Drury University</c:v>
                </c:pt>
                <c:pt idx="1017">
                  <c:v>Park University</c:v>
                </c:pt>
                <c:pt idx="1018">
                  <c:v>Elon University</c:v>
                </c:pt>
                <c:pt idx="1019">
                  <c:v>Queens University of Charlotte</c:v>
                </c:pt>
                <c:pt idx="1020">
                  <c:v>Chadron State College</c:v>
                </c:pt>
                <c:pt idx="1021">
                  <c:v>Nebraska Wesleyan University</c:v>
                </c:pt>
                <c:pt idx="1022">
                  <c:v>Wayne State College</c:v>
                </c:pt>
                <c:pt idx="1023">
                  <c:v>Franklin Pierce University</c:v>
                </c:pt>
                <c:pt idx="1024">
                  <c:v>Centenary University</c:v>
                </c:pt>
                <c:pt idx="1025">
                  <c:v>Georgian Court University</c:v>
                </c:pt>
                <c:pt idx="1026">
                  <c:v>Ramapo College of New Jersey</c:v>
                </c:pt>
                <c:pt idx="1027">
                  <c:v>Thomas Edison State University</c:v>
                </c:pt>
                <c:pt idx="1028">
                  <c:v>University of the Southwest</c:v>
                </c:pt>
                <c:pt idx="1029">
                  <c:v>Sierra Nevada College</c:v>
                </c:pt>
                <c:pt idx="1030">
                  <c:v>Keuka College</c:v>
                </c:pt>
                <c:pt idx="1031">
                  <c:v>Mount Saint Mary College</c:v>
                </c:pt>
                <c:pt idx="1032">
                  <c:v>SUNY College at Potsdam</c:v>
                </c:pt>
                <c:pt idx="1033">
                  <c:v>SUNY Empire State College</c:v>
                </c:pt>
                <c:pt idx="1034">
                  <c:v>Wagner College</c:v>
                </c:pt>
                <c:pt idx="1035">
                  <c:v>Capital University</c:v>
                </c:pt>
                <c:pt idx="1036">
                  <c:v>Franciscan University of Steubenville</c:v>
                </c:pt>
                <c:pt idx="1037">
                  <c:v>Lourdes University</c:v>
                </c:pt>
                <c:pt idx="1038">
                  <c:v>Malone University</c:v>
                </c:pt>
                <c:pt idx="1039">
                  <c:v>Mount Saint Joseph University</c:v>
                </c:pt>
                <c:pt idx="1040">
                  <c:v>Muskingum University</c:v>
                </c:pt>
                <c:pt idx="1041">
                  <c:v>Ohio Dominican University</c:v>
                </c:pt>
                <c:pt idx="1042">
                  <c:v>Otterbein University</c:v>
                </c:pt>
                <c:pt idx="1043">
                  <c:v>Cameron University</c:v>
                </c:pt>
                <c:pt idx="1044">
                  <c:v>Mid-America Christian University</c:v>
                </c:pt>
                <c:pt idx="1045">
                  <c:v>Southeastern Oklahoma State University</c:v>
                </c:pt>
                <c:pt idx="1046">
                  <c:v>East Stroudsburg University of Pennsylvania</c:v>
                </c:pt>
                <c:pt idx="1047">
                  <c:v>Geneva College</c:v>
                </c:pt>
                <c:pt idx="1048">
                  <c:v>Gwynedd Mercy University</c:v>
                </c:pt>
                <c:pt idx="1049">
                  <c:v>Lock Haven University</c:v>
                </c:pt>
                <c:pt idx="1050">
                  <c:v>Mercyhurst University</c:v>
                </c:pt>
                <c:pt idx="1051">
                  <c:v>Misericordia University</c:v>
                </c:pt>
                <c:pt idx="1052">
                  <c:v>Rosemont College</c:v>
                </c:pt>
                <c:pt idx="1053">
                  <c:v>Seton Hill University</c:v>
                </c:pt>
                <c:pt idx="1054">
                  <c:v>Inter American University of Puerto Rico-Arecibo</c:v>
                </c:pt>
                <c:pt idx="1055">
                  <c:v>Universidad Central de Bayamon</c:v>
                </c:pt>
                <c:pt idx="1056">
                  <c:v>Universidad del Sagrado Corazon</c:v>
                </c:pt>
                <c:pt idx="1057">
                  <c:v>Roger Williams University</c:v>
                </c:pt>
                <c:pt idx="1058">
                  <c:v>Charleston Southern University</c:v>
                </c:pt>
                <c:pt idx="1059">
                  <c:v>Columbia College</c:v>
                </c:pt>
                <c:pt idx="1060">
                  <c:v>Converse College</c:v>
                </c:pt>
                <c:pt idx="1061">
                  <c:v>University of Sioux Falls</c:v>
                </c:pt>
                <c:pt idx="1062">
                  <c:v>Christian Brothers University</c:v>
                </c:pt>
                <c:pt idx="1063">
                  <c:v>Cumberland University</c:v>
                </c:pt>
                <c:pt idx="1064">
                  <c:v>Lee University</c:v>
                </c:pt>
                <c:pt idx="1065">
                  <c:v>Southern Adventist University</c:v>
                </c:pt>
                <c:pt idx="1066">
                  <c:v>The University of Tennessee-Martin</c:v>
                </c:pt>
                <c:pt idx="1067">
                  <c:v>Tusculum College</c:v>
                </c:pt>
                <c:pt idx="1068">
                  <c:v>Houston Baptist University</c:v>
                </c:pt>
                <c:pt idx="1069">
                  <c:v>Lubbock Christian University</c:v>
                </c:pt>
                <c:pt idx="1070">
                  <c:v>Stevens-Henager College</c:v>
                </c:pt>
                <c:pt idx="1071">
                  <c:v>Longwood University</c:v>
                </c:pt>
                <c:pt idx="1072">
                  <c:v>Mary Baldwin University</c:v>
                </c:pt>
                <c:pt idx="1073">
                  <c:v>Champlain College</c:v>
                </c:pt>
                <c:pt idx="1074">
                  <c:v>Goddard College</c:v>
                </c:pt>
                <c:pt idx="1075">
                  <c:v>Antioch University-Seattle</c:v>
                </c:pt>
                <c:pt idx="1076">
                  <c:v>Pacific Lutheran University</c:v>
                </c:pt>
                <c:pt idx="1077">
                  <c:v>Saint Martin's University</c:v>
                </c:pt>
                <c:pt idx="1078">
                  <c:v>The Evergreen State College</c:v>
                </c:pt>
                <c:pt idx="1079">
                  <c:v>Walla Walla University</c:v>
                </c:pt>
                <c:pt idx="1080">
                  <c:v>Mount Mary University</c:v>
                </c:pt>
                <c:pt idx="1081">
                  <c:v>Faulkner University</c:v>
                </c:pt>
                <c:pt idx="1082">
                  <c:v>Simpson University</c:v>
                </c:pt>
                <c:pt idx="1083">
                  <c:v>The Master's University and Seminary</c:v>
                </c:pt>
                <c:pt idx="1084">
                  <c:v>Touro University Worldwide</c:v>
                </c:pt>
                <c:pt idx="1085">
                  <c:v>Vanguard University of Southern California</c:v>
                </c:pt>
                <c:pt idx="1086">
                  <c:v>Florida Southern College</c:v>
                </c:pt>
                <c:pt idx="1087">
                  <c:v>Hodges University</c:v>
                </c:pt>
                <c:pt idx="1088">
                  <c:v>University of South Florida-Sarasota-Manatee</c:v>
                </c:pt>
                <c:pt idx="1089">
                  <c:v>Berry College</c:v>
                </c:pt>
                <c:pt idx="1090">
                  <c:v>Thomas University</c:v>
                </c:pt>
                <c:pt idx="1091">
                  <c:v>University of Dubuque</c:v>
                </c:pt>
                <c:pt idx="1092">
                  <c:v>William Penn University</c:v>
                </c:pt>
                <c:pt idx="1093">
                  <c:v>Greenville College</c:v>
                </c:pt>
                <c:pt idx="1094">
                  <c:v>Judson University</c:v>
                </c:pt>
                <c:pt idx="1095">
                  <c:v>Rockford University</c:v>
                </c:pt>
                <c:pt idx="1096">
                  <c:v>Bethel College-Indiana</c:v>
                </c:pt>
                <c:pt idx="1097">
                  <c:v>Calumet College of Saint Joseph</c:v>
                </c:pt>
                <c:pt idx="1098">
                  <c:v>Grace College and Theological Seminary</c:v>
                </c:pt>
                <c:pt idx="1099">
                  <c:v>Indiana University-East</c:v>
                </c:pt>
                <c:pt idx="1100">
                  <c:v>University of Evansville</c:v>
                </c:pt>
                <c:pt idx="1101">
                  <c:v>Asbury University</c:v>
                </c:pt>
                <c:pt idx="1102">
                  <c:v>Midway University</c:v>
                </c:pt>
                <c:pt idx="1103">
                  <c:v>Thomas More College</c:v>
                </c:pt>
                <c:pt idx="1104">
                  <c:v>College of Our Lady of the Elms</c:v>
                </c:pt>
                <c:pt idx="1105">
                  <c:v>Eastern Nazarene College</c:v>
                </c:pt>
                <c:pt idx="1106">
                  <c:v>Massachusetts Maritime Academy</c:v>
                </c:pt>
                <c:pt idx="1107">
                  <c:v>Coppin State University</c:v>
                </c:pt>
                <c:pt idx="1108">
                  <c:v>Thomas College</c:v>
                </c:pt>
                <c:pt idx="1109">
                  <c:v>Aquinas College</c:v>
                </c:pt>
                <c:pt idx="1110">
                  <c:v>Bemidji State University</c:v>
                </c:pt>
                <c:pt idx="1111">
                  <c:v>University of Northwestern-St Paul</c:v>
                </c:pt>
                <c:pt idx="1112">
                  <c:v>Central Methodist University-College of Graduate and Extended Studies</c:v>
                </c:pt>
                <c:pt idx="1113">
                  <c:v>Evangel University</c:v>
                </c:pt>
                <c:pt idx="1114">
                  <c:v>Stephens College</c:v>
                </c:pt>
                <c:pt idx="1115">
                  <c:v>Mississippi Valley State University</c:v>
                </c:pt>
                <c:pt idx="1116">
                  <c:v>Lenoir-Rhyne University</c:v>
                </c:pt>
                <c:pt idx="1117">
                  <c:v>Methodist University</c:v>
                </c:pt>
                <c:pt idx="1118">
                  <c:v>Montreat College</c:v>
                </c:pt>
                <c:pt idx="1119">
                  <c:v>Peru State College</c:v>
                </c:pt>
                <c:pt idx="1120">
                  <c:v>Felician University</c:v>
                </c:pt>
                <c:pt idx="1121">
                  <c:v>College of Mount Saint Vincent</c:v>
                </c:pt>
                <c:pt idx="1122">
                  <c:v>Dominican College of Blauvelt</c:v>
                </c:pt>
                <c:pt idx="1123">
                  <c:v>Fashion Institute of Technology</c:v>
                </c:pt>
                <c:pt idx="1124">
                  <c:v>LIU Riverhead</c:v>
                </c:pt>
                <c:pt idx="1125">
                  <c:v>St. Thomas Aquinas College</c:v>
                </c:pt>
                <c:pt idx="1126">
                  <c:v>SUNY College at Geneseo</c:v>
                </c:pt>
                <c:pt idx="1127">
                  <c:v>SUNY Maritime College</c:v>
                </c:pt>
                <c:pt idx="1128">
                  <c:v>SUNY Oneonta</c:v>
                </c:pt>
                <c:pt idx="1129">
                  <c:v>Antioch University-Midwest</c:v>
                </c:pt>
                <c:pt idx="1130">
                  <c:v>Lake Erie College</c:v>
                </c:pt>
                <c:pt idx="1131">
                  <c:v>Notre Dame College</c:v>
                </c:pt>
                <c:pt idx="1132">
                  <c:v>Walsh University</c:v>
                </c:pt>
                <c:pt idx="1133">
                  <c:v>Oklahoma Wesleyan University</c:v>
                </c:pt>
                <c:pt idx="1134">
                  <c:v>Corban University</c:v>
                </c:pt>
                <c:pt idx="1135">
                  <c:v>Northwest Christian University</c:v>
                </c:pt>
                <c:pt idx="1136">
                  <c:v>Warner Pacific College Adult Degree Program</c:v>
                </c:pt>
                <c:pt idx="1137">
                  <c:v>Cairn University-Langhorne</c:v>
                </c:pt>
                <c:pt idx="1138">
                  <c:v>King's College</c:v>
                </c:pt>
                <c:pt idx="1139">
                  <c:v>Lebanon Valley College</c:v>
                </c:pt>
                <c:pt idx="1140">
                  <c:v>Mansfield University of Pennsylvania</c:v>
                </c:pt>
                <c:pt idx="1141">
                  <c:v>York College Pennsylvania</c:v>
                </c:pt>
                <c:pt idx="1142">
                  <c:v>Caribbean University-Bayamon</c:v>
                </c:pt>
                <c:pt idx="1143">
                  <c:v>Caribbean University-Ponce</c:v>
                </c:pt>
                <c:pt idx="1144">
                  <c:v>Inter American University of Puerto Rico-Aguadilla</c:v>
                </c:pt>
                <c:pt idx="1145">
                  <c:v>Inter American University of Puerto Rico-Ponce</c:v>
                </c:pt>
                <c:pt idx="1146">
                  <c:v>Pontifical Catholic University of Puerto Rico-Arecibo</c:v>
                </c:pt>
                <c:pt idx="1147">
                  <c:v>Francis Marion University</c:v>
                </c:pt>
                <c:pt idx="1148">
                  <c:v>Mount Marty College</c:v>
                </c:pt>
                <c:pt idx="1149">
                  <c:v>Northern State University</c:v>
                </c:pt>
                <c:pt idx="1150">
                  <c:v>Bryan College-Dayton</c:v>
                </c:pt>
                <c:pt idx="1151">
                  <c:v>Freed-Hardeman University</c:v>
                </c:pt>
                <c:pt idx="1152">
                  <c:v>Southwestern Assemblies of God University</c:v>
                </c:pt>
                <c:pt idx="1153">
                  <c:v>University of North Texas at Dallas</c:v>
                </c:pt>
                <c:pt idx="1154">
                  <c:v>Utah Valley University</c:v>
                </c:pt>
                <c:pt idx="1155">
                  <c:v>Eastern Mennonite University</c:v>
                </c:pt>
                <c:pt idx="1156">
                  <c:v>Johnson State College</c:v>
                </c:pt>
                <c:pt idx="1157">
                  <c:v>Marlboro College Graduate &amp; Professional Studies</c:v>
                </c:pt>
                <c:pt idx="1158">
                  <c:v>Heritage University</c:v>
                </c:pt>
                <c:pt idx="1159">
                  <c:v>Carroll University</c:v>
                </c:pt>
                <c:pt idx="1160">
                  <c:v>Silver Lake College of the Holy Family</c:v>
                </c:pt>
                <c:pt idx="1161">
                  <c:v>Fairmont State University</c:v>
                </c:pt>
                <c:pt idx="1162">
                  <c:v>University of Charleston</c:v>
                </c:pt>
                <c:pt idx="1163">
                  <c:v>West Virginia Wesleyan College</c:v>
                </c:pt>
                <c:pt idx="1164">
                  <c:v>Birmingham Southern College</c:v>
                </c:pt>
                <c:pt idx="1165">
                  <c:v>Judson College</c:v>
                </c:pt>
                <c:pt idx="1166">
                  <c:v>Spring Hill College</c:v>
                </c:pt>
                <c:pt idx="1167">
                  <c:v>Stillman College</c:v>
                </c:pt>
                <c:pt idx="1168">
                  <c:v>Lyon College</c:v>
                </c:pt>
                <c:pt idx="1169">
                  <c:v>Philander Smith College</c:v>
                </c:pt>
                <c:pt idx="1170">
                  <c:v>American Jewish University</c:v>
                </c:pt>
                <c:pt idx="1171">
                  <c:v>Antioch University-Santa Barbara</c:v>
                </c:pt>
                <c:pt idx="1172">
                  <c:v>Pacific Union College</c:v>
                </c:pt>
                <c:pt idx="1173">
                  <c:v>Pitzer College</c:v>
                </c:pt>
                <c:pt idx="1174">
                  <c:v>Providence Christian College</c:v>
                </c:pt>
                <c:pt idx="1175">
                  <c:v>Scripps College</c:v>
                </c:pt>
                <c:pt idx="1176">
                  <c:v>Soka University of America</c:v>
                </c:pt>
                <c:pt idx="1177">
                  <c:v>Thomas Aquinas College</c:v>
                </c:pt>
                <c:pt idx="1178">
                  <c:v>Charter Oak State College</c:v>
                </c:pt>
                <c:pt idx="1179">
                  <c:v>Ave Maria University</c:v>
                </c:pt>
                <c:pt idx="1180">
                  <c:v>Agnes Scott College</c:v>
                </c:pt>
                <c:pt idx="1181">
                  <c:v>Covenant College</c:v>
                </c:pt>
                <c:pt idx="1182">
                  <c:v>LaGrange College</c:v>
                </c:pt>
                <c:pt idx="1183">
                  <c:v>Oglethorpe University</c:v>
                </c:pt>
                <c:pt idx="1184">
                  <c:v>Paine College</c:v>
                </c:pt>
                <c:pt idx="1185">
                  <c:v>Wesleyan College</c:v>
                </c:pt>
                <c:pt idx="1186">
                  <c:v>Young Harris College</c:v>
                </c:pt>
                <c:pt idx="1187">
                  <c:v>Central College</c:v>
                </c:pt>
                <c:pt idx="1188">
                  <c:v>Simpson College</c:v>
                </c:pt>
                <c:pt idx="1189">
                  <c:v>Wartburg College</c:v>
                </c:pt>
                <c:pt idx="1190">
                  <c:v>The College of Idaho</c:v>
                </c:pt>
                <c:pt idx="1191">
                  <c:v>East-West University</c:v>
                </c:pt>
                <c:pt idx="1192">
                  <c:v>Illinois College</c:v>
                </c:pt>
                <c:pt idx="1193">
                  <c:v>Knox College</c:v>
                </c:pt>
                <c:pt idx="1194">
                  <c:v>Monmouth College</c:v>
                </c:pt>
                <c:pt idx="1195">
                  <c:v>Principia College</c:v>
                </c:pt>
                <c:pt idx="1196">
                  <c:v>Shimer College</c:v>
                </c:pt>
                <c:pt idx="1197">
                  <c:v>DePauw University</c:v>
                </c:pt>
                <c:pt idx="1198">
                  <c:v>Franklin College</c:v>
                </c:pt>
                <c:pt idx="1199">
                  <c:v>Hanover College</c:v>
                </c:pt>
                <c:pt idx="1200">
                  <c:v>Holy Cross College</c:v>
                </c:pt>
                <c:pt idx="1201">
                  <c:v>Martin University</c:v>
                </c:pt>
                <c:pt idx="1202">
                  <c:v>Saint Mary's College</c:v>
                </c:pt>
                <c:pt idx="1203">
                  <c:v>Bethel College-North Newton</c:v>
                </c:pt>
                <c:pt idx="1204">
                  <c:v>Alice Lloyd College</c:v>
                </c:pt>
                <c:pt idx="1205">
                  <c:v>Berea College</c:v>
                </c:pt>
                <c:pt idx="1206">
                  <c:v>Centre College</c:v>
                </c:pt>
                <c:pt idx="1207">
                  <c:v>Georgetown College</c:v>
                </c:pt>
                <c:pt idx="1208">
                  <c:v>Transylvania University</c:v>
                </c:pt>
                <c:pt idx="1209">
                  <c:v>University of Pikeville</c:v>
                </c:pt>
                <c:pt idx="1210">
                  <c:v>Centenary College of Louisiana</c:v>
                </c:pt>
                <c:pt idx="1211">
                  <c:v>Dillard University</c:v>
                </c:pt>
                <c:pt idx="1212">
                  <c:v>Louisiana State University-Alexandria</c:v>
                </c:pt>
                <c:pt idx="1213">
                  <c:v>Bard College at Simon's Rock</c:v>
                </c:pt>
                <c:pt idx="1214">
                  <c:v>Emmanuel College</c:v>
                </c:pt>
                <c:pt idx="1215">
                  <c:v>Gordon College</c:v>
                </c:pt>
                <c:pt idx="1216">
                  <c:v>Massachusetts College of Liberal Arts</c:v>
                </c:pt>
                <c:pt idx="1217">
                  <c:v>Pine Manor College</c:v>
                </c:pt>
                <c:pt idx="1218">
                  <c:v>Wheaton College</c:v>
                </c:pt>
                <c:pt idx="1219">
                  <c:v>Williams College</c:v>
                </c:pt>
                <c:pt idx="1220">
                  <c:v>Goucher College</c:v>
                </c:pt>
                <c:pt idx="1221">
                  <c:v>McDaniel College</c:v>
                </c:pt>
                <c:pt idx="1222">
                  <c:v>St. John's College</c:v>
                </c:pt>
                <c:pt idx="1223">
                  <c:v>Washington College</c:v>
                </c:pt>
                <c:pt idx="1224">
                  <c:v>College of the Atlantic</c:v>
                </c:pt>
                <c:pt idx="1225">
                  <c:v>Alma College</c:v>
                </c:pt>
                <c:pt idx="1226">
                  <c:v>Hillsdale College</c:v>
                </c:pt>
                <c:pt idx="1227">
                  <c:v>Kalamazoo College</c:v>
                </c:pt>
                <c:pt idx="1228">
                  <c:v>Bethany Lutheran College</c:v>
                </c:pt>
                <c:pt idx="1229">
                  <c:v>College of Saint Benedict</c:v>
                </c:pt>
                <c:pt idx="1230">
                  <c:v>Gustavus Adolphus College</c:v>
                </c:pt>
                <c:pt idx="1231">
                  <c:v>Saint Johns University</c:v>
                </c:pt>
                <c:pt idx="1232">
                  <c:v>Westminster College</c:v>
                </c:pt>
                <c:pt idx="1233">
                  <c:v>William Jewell College</c:v>
                </c:pt>
                <c:pt idx="1234">
                  <c:v>Millsaps College</c:v>
                </c:pt>
                <c:pt idx="1235">
                  <c:v>Guilford College</c:v>
                </c:pt>
                <c:pt idx="1236">
                  <c:v>Meredith College</c:v>
                </c:pt>
                <c:pt idx="1237">
                  <c:v>Salem College</c:v>
                </c:pt>
                <c:pt idx="1238">
                  <c:v>Warren Wilson College</c:v>
                </c:pt>
                <c:pt idx="1239">
                  <c:v>William Peace University</c:v>
                </c:pt>
                <c:pt idx="1240">
                  <c:v>Doane University-Arts &amp; Sciences</c:v>
                </c:pt>
                <c:pt idx="1241">
                  <c:v>Saint Anselm College</c:v>
                </c:pt>
                <c:pt idx="1242">
                  <c:v>Thomas More College of Liberal Arts</c:v>
                </c:pt>
                <c:pt idx="1243">
                  <c:v>Bloomfield College</c:v>
                </c:pt>
                <c:pt idx="1244">
                  <c:v>St. John's College</c:v>
                </c:pt>
                <c:pt idx="1245">
                  <c:v>Elmira College</c:v>
                </c:pt>
                <c:pt idx="1246">
                  <c:v>Hartwick College</c:v>
                </c:pt>
                <c:pt idx="1247">
                  <c:v>Houghton College</c:v>
                </c:pt>
                <c:pt idx="1248">
                  <c:v>Marymount Manhattan College</c:v>
                </c:pt>
                <c:pt idx="1249">
                  <c:v>Sarah Lawrence College</c:v>
                </c:pt>
                <c:pt idx="1250">
                  <c:v>Siena College</c:v>
                </c:pt>
                <c:pt idx="1251">
                  <c:v>St Lawrence University</c:v>
                </c:pt>
                <c:pt idx="1252">
                  <c:v>SUNY at Purchase College</c:v>
                </c:pt>
                <c:pt idx="1253">
                  <c:v>The Kingâ€™s College</c:v>
                </c:pt>
                <c:pt idx="1254">
                  <c:v>Wells College</c:v>
                </c:pt>
                <c:pt idx="1255">
                  <c:v>Hiram College</c:v>
                </c:pt>
                <c:pt idx="1256">
                  <c:v>Ohio Wesleyan University</c:v>
                </c:pt>
                <c:pt idx="1257">
                  <c:v>Wittenberg University</c:v>
                </c:pt>
                <c:pt idx="1258">
                  <c:v>Linfield College-McMinnville Campus</c:v>
                </c:pt>
                <c:pt idx="1259">
                  <c:v>Albright College</c:v>
                </c:pt>
                <c:pt idx="1260">
                  <c:v>Cheyney University of Pennsylvania</c:v>
                </c:pt>
                <c:pt idx="1261">
                  <c:v>Elizabethtown College</c:v>
                </c:pt>
                <c:pt idx="1262">
                  <c:v>Grove City College</c:v>
                </c:pt>
                <c:pt idx="1263">
                  <c:v>Lycoming College</c:v>
                </c:pt>
                <c:pt idx="1264">
                  <c:v>Moravian College</c:v>
                </c:pt>
                <c:pt idx="1265">
                  <c:v>Saint Vincent College</c:v>
                </c:pt>
                <c:pt idx="1266">
                  <c:v>Thiel College</c:v>
                </c:pt>
                <c:pt idx="1267">
                  <c:v>University of Pittsburgh-Greensburg</c:v>
                </c:pt>
                <c:pt idx="1268">
                  <c:v>University of Pittsburgh-Johnstown</c:v>
                </c:pt>
                <c:pt idx="1269">
                  <c:v>Washington &amp; Jefferson College</c:v>
                </c:pt>
                <c:pt idx="1270">
                  <c:v>Westminster College</c:v>
                </c:pt>
                <c:pt idx="1271">
                  <c:v>Allen University</c:v>
                </c:pt>
                <c:pt idx="1272">
                  <c:v>Presbyterian College</c:v>
                </c:pt>
                <c:pt idx="1273">
                  <c:v>Wofford College</c:v>
                </c:pt>
                <c:pt idx="1274">
                  <c:v>Maryville College</c:v>
                </c:pt>
                <c:pt idx="1275">
                  <c:v>Rhodes College</c:v>
                </c:pt>
                <c:pt idx="1276">
                  <c:v>Sewanee-The University of the South</c:v>
                </c:pt>
                <c:pt idx="1277">
                  <c:v>Schreiner University</c:v>
                </c:pt>
                <c:pt idx="1278">
                  <c:v>Bridgewater College</c:v>
                </c:pt>
                <c:pt idx="1279">
                  <c:v>Hampden-Sydney College</c:v>
                </c:pt>
                <c:pt idx="1280">
                  <c:v>Randolph College</c:v>
                </c:pt>
                <c:pt idx="1281">
                  <c:v>Randolph-Macon College</c:v>
                </c:pt>
                <c:pt idx="1282">
                  <c:v>Southern Virginia University</c:v>
                </c:pt>
                <c:pt idx="1283">
                  <c:v>The University of Virginia's College at Wise</c:v>
                </c:pt>
                <c:pt idx="1284">
                  <c:v>Virginia Union University</c:v>
                </c:pt>
                <c:pt idx="1285">
                  <c:v>Virginia Wesleyan College</c:v>
                </c:pt>
                <c:pt idx="1286">
                  <c:v>Bennington College</c:v>
                </c:pt>
                <c:pt idx="1287">
                  <c:v>Marlboro College</c:v>
                </c:pt>
                <c:pt idx="1288">
                  <c:v>Sterling College</c:v>
                </c:pt>
                <c:pt idx="1289">
                  <c:v>Beloit College</c:v>
                </c:pt>
                <c:pt idx="1290">
                  <c:v>Carthage College</c:v>
                </c:pt>
                <c:pt idx="1291">
                  <c:v>Northland College</c:v>
                </c:pt>
                <c:pt idx="1292">
                  <c:v>Ripon College</c:v>
                </c:pt>
                <c:pt idx="1293">
                  <c:v>University of Wisconsin-Parkside</c:v>
                </c:pt>
                <c:pt idx="1294">
                  <c:v>Bethany College</c:v>
                </c:pt>
                <c:pt idx="1295">
                  <c:v>Davis &amp; Elkins College</c:v>
                </c:pt>
                <c:pt idx="1296">
                  <c:v>Shepherd University</c:v>
                </c:pt>
                <c:pt idx="1297">
                  <c:v>Athens State University</c:v>
                </c:pt>
                <c:pt idx="1298">
                  <c:v>Concordia College Alabama</c:v>
                </c:pt>
                <c:pt idx="1299">
                  <c:v>Huntingdon College</c:v>
                </c:pt>
                <c:pt idx="1300">
                  <c:v>Miles College</c:v>
                </c:pt>
                <c:pt idx="1301">
                  <c:v>Talladega College</c:v>
                </c:pt>
                <c:pt idx="1302">
                  <c:v>University of Mobile</c:v>
                </c:pt>
                <c:pt idx="1303">
                  <c:v>Central Baptist College</c:v>
                </c:pt>
                <c:pt idx="1304">
                  <c:v>University of Arkansas-Fort Smith</c:v>
                </c:pt>
                <c:pt idx="1305">
                  <c:v>University of the Ozarks</c:v>
                </c:pt>
                <c:pt idx="1306">
                  <c:v>Williams Baptist College</c:v>
                </c:pt>
                <c:pt idx="1307">
                  <c:v>American Indian College Inc</c:v>
                </c:pt>
                <c:pt idx="1308">
                  <c:v>Arizona Christian University</c:v>
                </c:pt>
                <c:pt idx="1309">
                  <c:v>Humphreys University-Stockton and Modesto Campuses</c:v>
                </c:pt>
                <c:pt idx="1310">
                  <c:v>John Paul the Great Catholic University</c:v>
                </c:pt>
                <c:pt idx="1311">
                  <c:v>Marymount California University</c:v>
                </c:pt>
                <c:pt idx="1312">
                  <c:v>San Diego Christian College</c:v>
                </c:pt>
                <c:pt idx="1313">
                  <c:v>William Jessup University</c:v>
                </c:pt>
                <c:pt idx="1314">
                  <c:v>Mitchell College</c:v>
                </c:pt>
                <c:pt idx="1315">
                  <c:v>Wesley College</c:v>
                </c:pt>
                <c:pt idx="1316">
                  <c:v>Beacon College</c:v>
                </c:pt>
                <c:pt idx="1317">
                  <c:v>Edward Waters College</c:v>
                </c:pt>
                <c:pt idx="1318">
                  <c:v>Everglades University</c:v>
                </c:pt>
                <c:pt idx="1319">
                  <c:v>Flagler College-St Augustine</c:v>
                </c:pt>
                <c:pt idx="1320">
                  <c:v>Florida Memorial University</c:v>
                </c:pt>
                <c:pt idx="1321">
                  <c:v>Johnson &amp; Wales University-North Miami</c:v>
                </c:pt>
                <c:pt idx="1322">
                  <c:v>Remington College-Heathrow Campus</c:v>
                </c:pt>
                <c:pt idx="1323">
                  <c:v>Trinity International University-Florida</c:v>
                </c:pt>
                <c:pt idx="1324">
                  <c:v>Warner University</c:v>
                </c:pt>
                <c:pt idx="1325">
                  <c:v>Webber International University</c:v>
                </c:pt>
                <c:pt idx="1326">
                  <c:v>Brewton-Parker College</c:v>
                </c:pt>
                <c:pt idx="1327">
                  <c:v>Emmanuel College</c:v>
                </c:pt>
                <c:pt idx="1328">
                  <c:v>Georgia Gwinnett College</c:v>
                </c:pt>
                <c:pt idx="1329">
                  <c:v>Middle Georgia State University</c:v>
                </c:pt>
                <c:pt idx="1330">
                  <c:v>Point University</c:v>
                </c:pt>
                <c:pt idx="1331">
                  <c:v>Reinhardt University</c:v>
                </c:pt>
                <c:pt idx="1332">
                  <c:v>Shorter University</c:v>
                </c:pt>
                <c:pt idx="1333">
                  <c:v>Toccoa Falls College</c:v>
                </c:pt>
                <c:pt idx="1334">
                  <c:v>Truett McConnell University</c:v>
                </c:pt>
                <c:pt idx="1335">
                  <c:v>Brigham Young University-Hawaii</c:v>
                </c:pt>
                <c:pt idx="1336">
                  <c:v>Pacific Rim Christian University</c:v>
                </c:pt>
                <c:pt idx="1337">
                  <c:v>University of Hawaii-West Oahu</c:v>
                </c:pt>
                <c:pt idx="1338">
                  <c:v>Briar Cliff University</c:v>
                </c:pt>
                <c:pt idx="1339">
                  <c:v>Buena Vista University</c:v>
                </c:pt>
                <c:pt idx="1340">
                  <c:v>Clarke University</c:v>
                </c:pt>
                <c:pt idx="1341">
                  <c:v>Grand View University</c:v>
                </c:pt>
                <c:pt idx="1342">
                  <c:v>Iowa Wesleyan University</c:v>
                </c:pt>
                <c:pt idx="1343">
                  <c:v>Northwestern College</c:v>
                </c:pt>
                <c:pt idx="1344">
                  <c:v>Brigham Young University-Idaho</c:v>
                </c:pt>
                <c:pt idx="1345">
                  <c:v>Blackburn College</c:v>
                </c:pt>
                <c:pt idx="1346">
                  <c:v>Eureka College</c:v>
                </c:pt>
                <c:pt idx="1347">
                  <c:v>MacMurray College</c:v>
                </c:pt>
                <c:pt idx="1348">
                  <c:v>Millikin University</c:v>
                </c:pt>
                <c:pt idx="1349">
                  <c:v>Trinity Christian College</c:v>
                </c:pt>
                <c:pt idx="1350">
                  <c:v>Goshen College</c:v>
                </c:pt>
                <c:pt idx="1351">
                  <c:v>Huntington University</c:v>
                </c:pt>
                <c:pt idx="1352">
                  <c:v>Manchester University</c:v>
                </c:pt>
                <c:pt idx="1353">
                  <c:v>Purdue University-North Central Campus</c:v>
                </c:pt>
                <c:pt idx="1354">
                  <c:v>Saint Josephs College</c:v>
                </c:pt>
                <c:pt idx="1355">
                  <c:v>Saint Mary-of-the-Woods College</c:v>
                </c:pt>
                <c:pt idx="1356">
                  <c:v>Trine University</c:v>
                </c:pt>
                <c:pt idx="1357">
                  <c:v>Trine University-Regional/Non-Traditional Campuses</c:v>
                </c:pt>
                <c:pt idx="1358">
                  <c:v>Benedictine College</c:v>
                </c:pt>
                <c:pt idx="1359">
                  <c:v>Bethany College</c:v>
                </c:pt>
                <c:pt idx="1360">
                  <c:v>Central Christian College of Kansas</c:v>
                </c:pt>
                <c:pt idx="1361">
                  <c:v>Kansas Wesleyan University</c:v>
                </c:pt>
                <c:pt idx="1362">
                  <c:v>McPherson College</c:v>
                </c:pt>
                <c:pt idx="1363">
                  <c:v>Ottawa University-Kansas City</c:v>
                </c:pt>
                <c:pt idx="1364">
                  <c:v>Ottawa University-Online</c:v>
                </c:pt>
                <c:pt idx="1365">
                  <c:v>Ottawa University-Ottawa</c:v>
                </c:pt>
                <c:pt idx="1366">
                  <c:v>Sterling College</c:v>
                </c:pt>
                <c:pt idx="1367">
                  <c:v>Tabor College</c:v>
                </c:pt>
                <c:pt idx="1368">
                  <c:v>Brescia University</c:v>
                </c:pt>
                <c:pt idx="1369">
                  <c:v>Kentucky Christian University</c:v>
                </c:pt>
                <c:pt idx="1370">
                  <c:v>Kentucky Wesleyan College</c:v>
                </c:pt>
                <c:pt idx="1371">
                  <c:v>Saint Catharine College</c:v>
                </c:pt>
                <c:pt idx="1372">
                  <c:v>Becker College</c:v>
                </c:pt>
                <c:pt idx="1373">
                  <c:v>Mount Ida College</c:v>
                </c:pt>
                <c:pt idx="1374">
                  <c:v>Newbury College</c:v>
                </c:pt>
                <c:pt idx="1375">
                  <c:v>Unity College</c:v>
                </c:pt>
                <c:pt idx="1376">
                  <c:v>University of Maine at Augusta</c:v>
                </c:pt>
                <c:pt idx="1377">
                  <c:v>University of Maine at Fort Kent</c:v>
                </c:pt>
                <c:pt idx="1378">
                  <c:v>University of Maine at Presque Isle</c:v>
                </c:pt>
                <c:pt idx="1379">
                  <c:v>Adrian College</c:v>
                </c:pt>
                <c:pt idx="1380">
                  <c:v>Concordia University-Ann Arbor</c:v>
                </c:pt>
                <c:pt idx="1381">
                  <c:v>Finlandia University</c:v>
                </c:pt>
                <c:pt idx="1382">
                  <c:v>Kuyper College</c:v>
                </c:pt>
                <c:pt idx="1383">
                  <c:v>Olivet College</c:v>
                </c:pt>
                <c:pt idx="1384">
                  <c:v>The Robert B Miller College</c:v>
                </c:pt>
                <c:pt idx="1385">
                  <c:v>Crown College</c:v>
                </c:pt>
                <c:pt idx="1386">
                  <c:v>North Central University</c:v>
                </c:pt>
                <c:pt idx="1387">
                  <c:v>Central Methodist University-College of Liberal Arts and Sciences</c:v>
                </c:pt>
                <c:pt idx="1388">
                  <c:v>City Vision University</c:v>
                </c:pt>
                <c:pt idx="1389">
                  <c:v>College of the Ozarks</c:v>
                </c:pt>
                <c:pt idx="1390">
                  <c:v>Culver-Stockton College</c:v>
                </c:pt>
                <c:pt idx="1391">
                  <c:v>Hannibal-LaGrange University</c:v>
                </c:pt>
                <c:pt idx="1392">
                  <c:v>Harris-Stowe State University</c:v>
                </c:pt>
                <c:pt idx="1393">
                  <c:v>Missouri Southern State University</c:v>
                </c:pt>
                <c:pt idx="1394">
                  <c:v>Missouri Valley College</c:v>
                </c:pt>
                <c:pt idx="1395">
                  <c:v>Missouri Western State University</c:v>
                </c:pt>
                <c:pt idx="1396">
                  <c:v>Blue Mountain College</c:v>
                </c:pt>
                <c:pt idx="1397">
                  <c:v>Rust College</c:v>
                </c:pt>
                <c:pt idx="1398">
                  <c:v>Carroll College</c:v>
                </c:pt>
                <c:pt idx="1399">
                  <c:v>Rocky Mountain College</c:v>
                </c:pt>
                <c:pt idx="1400">
                  <c:v>The University of Montana-Western</c:v>
                </c:pt>
                <c:pt idx="1401">
                  <c:v>University of Great Falls</c:v>
                </c:pt>
                <c:pt idx="1402">
                  <c:v>Barton College</c:v>
                </c:pt>
                <c:pt idx="1403">
                  <c:v>Belmont Abbey College</c:v>
                </c:pt>
                <c:pt idx="1404">
                  <c:v>Bennett College</c:v>
                </c:pt>
                <c:pt idx="1405">
                  <c:v>Brevard College</c:v>
                </c:pt>
                <c:pt idx="1406">
                  <c:v>Catawba College</c:v>
                </c:pt>
                <c:pt idx="1407">
                  <c:v>Chowan University</c:v>
                </c:pt>
                <c:pt idx="1408">
                  <c:v>Greensboro College</c:v>
                </c:pt>
                <c:pt idx="1409">
                  <c:v>High Point University</c:v>
                </c:pt>
                <c:pt idx="1410">
                  <c:v>Lees-McRae College</c:v>
                </c:pt>
                <c:pt idx="1411">
                  <c:v>Livingstone College</c:v>
                </c:pt>
                <c:pt idx="1412">
                  <c:v>Mars Hill University</c:v>
                </c:pt>
                <c:pt idx="1413">
                  <c:v>North Carolina Wesleyan College</c:v>
                </c:pt>
                <c:pt idx="1414">
                  <c:v>Saint Augustine's University</c:v>
                </c:pt>
                <c:pt idx="1415">
                  <c:v>St Andrews University</c:v>
                </c:pt>
                <c:pt idx="1416">
                  <c:v>University of Mount Olive</c:v>
                </c:pt>
                <c:pt idx="1417">
                  <c:v>University of Jamestown</c:v>
                </c:pt>
                <c:pt idx="1418">
                  <c:v>Grace University</c:v>
                </c:pt>
                <c:pt idx="1419">
                  <c:v>Hastings College</c:v>
                </c:pt>
                <c:pt idx="1420">
                  <c:v>Midland University</c:v>
                </c:pt>
                <c:pt idx="1421">
                  <c:v>Union College</c:v>
                </c:pt>
                <c:pt idx="1422">
                  <c:v>York College</c:v>
                </c:pt>
                <c:pt idx="1423">
                  <c:v>Colby-Sawyer College</c:v>
                </c:pt>
                <c:pt idx="1424">
                  <c:v>Nevada State College</c:v>
                </c:pt>
                <c:pt idx="1425">
                  <c:v>Cazenovia College</c:v>
                </c:pt>
                <c:pt idx="1426">
                  <c:v>Concordia College-New York</c:v>
                </c:pt>
                <c:pt idx="1427">
                  <c:v>CUNY New York City College of Technology</c:v>
                </c:pt>
                <c:pt idx="1428">
                  <c:v>Hilbert College</c:v>
                </c:pt>
                <c:pt idx="1429">
                  <c:v>Paul Smiths College of Arts and Science</c:v>
                </c:pt>
                <c:pt idx="1430">
                  <c:v>St Francis College</c:v>
                </c:pt>
                <c:pt idx="1431">
                  <c:v>United States Merchant Marine Academy</c:v>
                </c:pt>
                <c:pt idx="1432">
                  <c:v>Bluffton University</c:v>
                </c:pt>
                <c:pt idx="1433">
                  <c:v>Cedarville University</c:v>
                </c:pt>
                <c:pt idx="1434">
                  <c:v>Defiance College</c:v>
                </c:pt>
                <c:pt idx="1435">
                  <c:v>Marietta College</c:v>
                </c:pt>
                <c:pt idx="1436">
                  <c:v>Ohio Christian University</c:v>
                </c:pt>
                <c:pt idx="1437">
                  <c:v>Shawnee State University</c:v>
                </c:pt>
                <c:pt idx="1438">
                  <c:v>University of Mount Union</c:v>
                </c:pt>
                <c:pt idx="1439">
                  <c:v>Urbana University</c:v>
                </c:pt>
                <c:pt idx="1440">
                  <c:v>Wilberforce University</c:v>
                </c:pt>
                <c:pt idx="1441">
                  <c:v>Wilmington College</c:v>
                </c:pt>
                <c:pt idx="1442">
                  <c:v>Wright State University-Lake Campus</c:v>
                </c:pt>
                <c:pt idx="1443">
                  <c:v>Oklahoma Baptist University</c:v>
                </c:pt>
                <c:pt idx="1444">
                  <c:v>Oklahoma Panhandle State University</c:v>
                </c:pt>
                <c:pt idx="1445">
                  <c:v>Rogers State University</c:v>
                </c:pt>
                <c:pt idx="1446">
                  <c:v>Southwestern Christian University</c:v>
                </c:pt>
                <c:pt idx="1447">
                  <c:v>St. Gregory's University</c:v>
                </c:pt>
                <c:pt idx="1448">
                  <c:v>Linfield College-Online and Continuing Education</c:v>
                </c:pt>
                <c:pt idx="1449">
                  <c:v>Warner Pacific College</c:v>
                </c:pt>
                <c:pt idx="1450">
                  <c:v>Cedar Crest College</c:v>
                </c:pt>
                <c:pt idx="1451">
                  <c:v>Elizabethtown College School of Continuing and Professional Studies</c:v>
                </c:pt>
                <c:pt idx="1452">
                  <c:v>Keystone College</c:v>
                </c:pt>
                <c:pt idx="1453">
                  <c:v>La Roche College</c:v>
                </c:pt>
                <c:pt idx="1454">
                  <c:v>Messiah College</c:v>
                </c:pt>
                <c:pt idx="1455">
                  <c:v>Peirce College</c:v>
                </c:pt>
                <c:pt idx="1456">
                  <c:v>University of Valley Forge</c:v>
                </c:pt>
                <c:pt idx="1457">
                  <c:v>Wilson College</c:v>
                </c:pt>
                <c:pt idx="1458">
                  <c:v>Caribbean University-Carolina</c:v>
                </c:pt>
                <c:pt idx="1459">
                  <c:v>Caribbean University-Vega Baja</c:v>
                </c:pt>
                <c:pt idx="1460">
                  <c:v>Colegio Universitario de San Juan</c:v>
                </c:pt>
                <c:pt idx="1461">
                  <c:v>Inter American University of Puerto Rico-Barranquitas</c:v>
                </c:pt>
                <c:pt idx="1462">
                  <c:v>Inter American University of Puerto Rico-Bayamon</c:v>
                </c:pt>
                <c:pt idx="1463">
                  <c:v>Inter American University of Puerto Rico-Fajardo</c:v>
                </c:pt>
                <c:pt idx="1464">
                  <c:v>Inter American University of Puerto Rico-Guayama</c:v>
                </c:pt>
                <c:pt idx="1465">
                  <c:v>Pontifical Catholic University of Puerto Rico-Mayaguez</c:v>
                </c:pt>
                <c:pt idx="1466">
                  <c:v>Universidad Adventista de las Antillas</c:v>
                </c:pt>
                <c:pt idx="1467">
                  <c:v>University of Puerto Rico-Aguadilla</c:v>
                </c:pt>
                <c:pt idx="1468">
                  <c:v>University of Puerto Rico-Bayamon</c:v>
                </c:pt>
                <c:pt idx="1469">
                  <c:v>University of Puerto Rico-Carolina</c:v>
                </c:pt>
                <c:pt idx="1470">
                  <c:v>Lander University</c:v>
                </c:pt>
                <c:pt idx="1471">
                  <c:v>Limestone College</c:v>
                </c:pt>
                <c:pt idx="1472">
                  <c:v>Morris College</c:v>
                </c:pt>
                <c:pt idx="1473">
                  <c:v>Newberry College</c:v>
                </c:pt>
                <c:pt idx="1474">
                  <c:v>University of South Carolina-Upstate</c:v>
                </c:pt>
                <c:pt idx="1475">
                  <c:v>Voorhees College</c:v>
                </c:pt>
                <c:pt idx="1476">
                  <c:v>Lane College</c:v>
                </c:pt>
                <c:pt idx="1477">
                  <c:v>Le Moyne-Owen College</c:v>
                </c:pt>
                <c:pt idx="1478">
                  <c:v>Martin Methodist College</c:v>
                </c:pt>
                <c:pt idx="1479">
                  <c:v>Tennessee Wesleyan University</c:v>
                </c:pt>
                <c:pt idx="1480">
                  <c:v>Welch College</c:v>
                </c:pt>
                <c:pt idx="1481">
                  <c:v>East Texas Baptist University</c:v>
                </c:pt>
                <c:pt idx="1482">
                  <c:v>Howard Payne University</c:v>
                </c:pt>
                <c:pt idx="1483">
                  <c:v>Huston-Tillotson University</c:v>
                </c:pt>
                <c:pt idx="1484">
                  <c:v>McMurry University</c:v>
                </c:pt>
                <c:pt idx="1485">
                  <c:v>Paul Quinn College</c:v>
                </c:pt>
                <c:pt idx="1486">
                  <c:v>Southwestern Adventist University</c:v>
                </c:pt>
                <c:pt idx="1487">
                  <c:v>Texas College</c:v>
                </c:pt>
                <c:pt idx="1488">
                  <c:v>Texas Lutheran University</c:v>
                </c:pt>
                <c:pt idx="1489">
                  <c:v>Wiley College</c:v>
                </c:pt>
                <c:pt idx="1490">
                  <c:v>Stevens-Henager College</c:v>
                </c:pt>
                <c:pt idx="1491">
                  <c:v>Averett University</c:v>
                </c:pt>
                <c:pt idx="1492">
                  <c:v>Bluefield College</c:v>
                </c:pt>
                <c:pt idx="1493">
                  <c:v>Ferrum College</c:v>
                </c:pt>
                <c:pt idx="1494">
                  <c:v>Castleton University</c:v>
                </c:pt>
                <c:pt idx="1495">
                  <c:v>College of St Joseph</c:v>
                </c:pt>
                <c:pt idx="1496">
                  <c:v>Lyndon State College</c:v>
                </c:pt>
                <c:pt idx="1497">
                  <c:v>Southern Vermont College</c:v>
                </c:pt>
                <c:pt idx="1498">
                  <c:v>Trinity Lutheran College</c:v>
                </c:pt>
                <c:pt idx="1499">
                  <c:v>Whitworth University-Adult Degree Programs</c:v>
                </c:pt>
                <c:pt idx="1500">
                  <c:v>Maranatha Baptist University</c:v>
                </c:pt>
                <c:pt idx="1501">
                  <c:v>Ottawa University-Milwaukee</c:v>
                </c:pt>
                <c:pt idx="1502">
                  <c:v>Wisconsin Lutheran College</c:v>
                </c:pt>
                <c:pt idx="1503">
                  <c:v>Bluefield State College</c:v>
                </c:pt>
                <c:pt idx="1504">
                  <c:v>Glenville State College</c:v>
                </c:pt>
                <c:pt idx="1505">
                  <c:v>Ohio Valley University</c:v>
                </c:pt>
              </c:strCache>
            </c:strRef>
          </c:cat>
          <c:val>
            <c:numRef>
              <c:f>'Traditional New Traditional pop'!$B$2:$B$1507</c:f>
              <c:numCache>
                <c:formatCode>General</c:formatCode>
                <c:ptCount val="1506"/>
                <c:pt idx="0">
                  <c:v>0.67477148234479467</c:v>
                </c:pt>
                <c:pt idx="1">
                  <c:v>0.73922997710526583</c:v>
                </c:pt>
                <c:pt idx="2">
                  <c:v>0.67343109851820648</c:v>
                </c:pt>
                <c:pt idx="3">
                  <c:v>0.66488201263801971</c:v>
                </c:pt>
                <c:pt idx="4">
                  <c:v>0.43024797890722694</c:v>
                </c:pt>
                <c:pt idx="5">
                  <c:v>0.47023760980408458</c:v>
                </c:pt>
                <c:pt idx="6">
                  <c:v>0.67352049270698477</c:v>
                </c:pt>
                <c:pt idx="7">
                  <c:v>0.60855615465181523</c:v>
                </c:pt>
                <c:pt idx="8">
                  <c:v>0.72408008955425329</c:v>
                </c:pt>
                <c:pt idx="9">
                  <c:v>0.23550348874764046</c:v>
                </c:pt>
                <c:pt idx="10">
                  <c:v>0.6105298378219689</c:v>
                </c:pt>
                <c:pt idx="11">
                  <c:v>0.65807914838225368</c:v>
                </c:pt>
                <c:pt idx="12">
                  <c:v>0.5287388798001994</c:v>
                </c:pt>
                <c:pt idx="13">
                  <c:v>0.64265556926904521</c:v>
                </c:pt>
                <c:pt idx="14">
                  <c:v>0.5674366228238551</c:v>
                </c:pt>
                <c:pt idx="15">
                  <c:v>0.71152587169473192</c:v>
                </c:pt>
                <c:pt idx="16">
                  <c:v>0.75047087586061156</c:v>
                </c:pt>
                <c:pt idx="17">
                  <c:v>0.64282798172543965</c:v>
                </c:pt>
                <c:pt idx="18">
                  <c:v>0.76150145199265118</c:v>
                </c:pt>
                <c:pt idx="19">
                  <c:v>0.58444822325263157</c:v>
                </c:pt>
                <c:pt idx="20">
                  <c:v>0.6464858963586293</c:v>
                </c:pt>
                <c:pt idx="21">
                  <c:v>0.63597915604152322</c:v>
                </c:pt>
                <c:pt idx="22">
                  <c:v>0.6906594887888915</c:v>
                </c:pt>
                <c:pt idx="23">
                  <c:v>0.63870754004562069</c:v>
                </c:pt>
                <c:pt idx="24">
                  <c:v>0.70200815518000004</c:v>
                </c:pt>
                <c:pt idx="25">
                  <c:v>0.76161522847233809</c:v>
                </c:pt>
                <c:pt idx="26">
                  <c:v>0.64416862598812286</c:v>
                </c:pt>
                <c:pt idx="27">
                  <c:v>0.43750971347805562</c:v>
                </c:pt>
                <c:pt idx="28">
                  <c:v>0.71893844742596202</c:v>
                </c:pt>
                <c:pt idx="29">
                  <c:v>0.67145469113646095</c:v>
                </c:pt>
                <c:pt idx="30">
                  <c:v>0.48284525093079356</c:v>
                </c:pt>
                <c:pt idx="31">
                  <c:v>0.63711730485489759</c:v>
                </c:pt>
                <c:pt idx="32">
                  <c:v>0.59487092057646163</c:v>
                </c:pt>
                <c:pt idx="33">
                  <c:v>0.58601776589539922</c:v>
                </c:pt>
                <c:pt idx="34">
                  <c:v>0.77206057905040826</c:v>
                </c:pt>
                <c:pt idx="35">
                  <c:v>0.7211838459474228</c:v>
                </c:pt>
                <c:pt idx="36">
                  <c:v>0.6259595913141115</c:v>
                </c:pt>
                <c:pt idx="37">
                  <c:v>0.73636939141110813</c:v>
                </c:pt>
                <c:pt idx="38">
                  <c:v>0.66045697210717291</c:v>
                </c:pt>
                <c:pt idx="39">
                  <c:v>0.68962797275293397</c:v>
                </c:pt>
                <c:pt idx="40">
                  <c:v>0.68355713348331459</c:v>
                </c:pt>
                <c:pt idx="41">
                  <c:v>0.71070444682266676</c:v>
                </c:pt>
                <c:pt idx="42">
                  <c:v>0.6285134671182393</c:v>
                </c:pt>
                <c:pt idx="43">
                  <c:v>0.5898305724391405</c:v>
                </c:pt>
                <c:pt idx="44">
                  <c:v>0.46175856006651861</c:v>
                </c:pt>
                <c:pt idx="45">
                  <c:v>0.68373577285339981</c:v>
                </c:pt>
                <c:pt idx="46">
                  <c:v>0.68284605092887063</c:v>
                </c:pt>
                <c:pt idx="47">
                  <c:v>0.71973177913929187</c:v>
                </c:pt>
                <c:pt idx="48">
                  <c:v>0.75418496011504366</c:v>
                </c:pt>
                <c:pt idx="49">
                  <c:v>0.73082747080519916</c:v>
                </c:pt>
                <c:pt idx="50">
                  <c:v>0.62127303558794789</c:v>
                </c:pt>
                <c:pt idx="51">
                  <c:v>0.48983178768633256</c:v>
                </c:pt>
                <c:pt idx="52">
                  <c:v>0.6193141073725893</c:v>
                </c:pt>
                <c:pt idx="53">
                  <c:v>0.55031607930787163</c:v>
                </c:pt>
                <c:pt idx="54">
                  <c:v>0.52392432112867116</c:v>
                </c:pt>
                <c:pt idx="55">
                  <c:v>0.72051208376892306</c:v>
                </c:pt>
                <c:pt idx="56">
                  <c:v>0.66906502632545439</c:v>
                </c:pt>
                <c:pt idx="57">
                  <c:v>0.71001566256542692</c:v>
                </c:pt>
                <c:pt idx="58">
                  <c:v>0.5728808485066742</c:v>
                </c:pt>
                <c:pt idx="59">
                  <c:v>0.72422652695758694</c:v>
                </c:pt>
                <c:pt idx="60">
                  <c:v>0.64017576524277497</c:v>
                </c:pt>
                <c:pt idx="61">
                  <c:v>0.68267654813653522</c:v>
                </c:pt>
                <c:pt idx="62">
                  <c:v>0.47425628418802657</c:v>
                </c:pt>
                <c:pt idx="63">
                  <c:v>0.64411804302165099</c:v>
                </c:pt>
                <c:pt idx="64">
                  <c:v>0.68138052488346712</c:v>
                </c:pt>
                <c:pt idx="65">
                  <c:v>0.691723677064499</c:v>
                </c:pt>
                <c:pt idx="66">
                  <c:v>0.79517041382595366</c:v>
                </c:pt>
                <c:pt idx="67">
                  <c:v>0.65898411460935113</c:v>
                </c:pt>
                <c:pt idx="68">
                  <c:v>0.57316329523486198</c:v>
                </c:pt>
                <c:pt idx="69">
                  <c:v>0.71668064186705105</c:v>
                </c:pt>
                <c:pt idx="70">
                  <c:v>0.70832741995959114</c:v>
                </c:pt>
                <c:pt idx="71">
                  <c:v>0.7509718674279704</c:v>
                </c:pt>
                <c:pt idx="72">
                  <c:v>0.56146966905008699</c:v>
                </c:pt>
                <c:pt idx="73">
                  <c:v>0.69859653419392564</c:v>
                </c:pt>
                <c:pt idx="74">
                  <c:v>0.62503428007580752</c:v>
                </c:pt>
                <c:pt idx="75">
                  <c:v>0.73994829276990282</c:v>
                </c:pt>
                <c:pt idx="76">
                  <c:v>0.66892500630653362</c:v>
                </c:pt>
                <c:pt idx="77">
                  <c:v>0.60333749509796208</c:v>
                </c:pt>
                <c:pt idx="78">
                  <c:v>0.71195682715877595</c:v>
                </c:pt>
                <c:pt idx="79">
                  <c:v>0.67153378645176331</c:v>
                </c:pt>
                <c:pt idx="80">
                  <c:v>0.68920126313779262</c:v>
                </c:pt>
                <c:pt idx="81">
                  <c:v>0.71872432837844746</c:v>
                </c:pt>
                <c:pt idx="82">
                  <c:v>0.46617567555591011</c:v>
                </c:pt>
                <c:pt idx="83">
                  <c:v>0.52058073512427072</c:v>
                </c:pt>
                <c:pt idx="84">
                  <c:v>0.65668621348124134</c:v>
                </c:pt>
                <c:pt idx="85">
                  <c:v>0.54134257820398324</c:v>
                </c:pt>
                <c:pt idx="86">
                  <c:v>0.79901976298881849</c:v>
                </c:pt>
                <c:pt idx="87">
                  <c:v>0.6858249526347211</c:v>
                </c:pt>
                <c:pt idx="88">
                  <c:v>0.61442645281067676</c:v>
                </c:pt>
                <c:pt idx="89">
                  <c:v>0.60629804208192151</c:v>
                </c:pt>
                <c:pt idx="90">
                  <c:v>0.6711606644597341</c:v>
                </c:pt>
                <c:pt idx="91">
                  <c:v>0.6369305266221772</c:v>
                </c:pt>
                <c:pt idx="92">
                  <c:v>0.50148860750235669</c:v>
                </c:pt>
                <c:pt idx="93">
                  <c:v>0.81613436674519146</c:v>
                </c:pt>
                <c:pt idx="94">
                  <c:v>0.565849377057694</c:v>
                </c:pt>
                <c:pt idx="95">
                  <c:v>0.74738812819820255</c:v>
                </c:pt>
                <c:pt idx="96">
                  <c:v>0.74954194050553957</c:v>
                </c:pt>
                <c:pt idx="97">
                  <c:v>0.71182886481723273</c:v>
                </c:pt>
                <c:pt idx="98">
                  <c:v>0.62739191754003154</c:v>
                </c:pt>
                <c:pt idx="99">
                  <c:v>0.7099727097480083</c:v>
                </c:pt>
                <c:pt idx="100">
                  <c:v>0.60306379426773127</c:v>
                </c:pt>
                <c:pt idx="101">
                  <c:v>0.699082948465656</c:v>
                </c:pt>
                <c:pt idx="102">
                  <c:v>0.75739709245837539</c:v>
                </c:pt>
                <c:pt idx="103">
                  <c:v>0.31511994857813236</c:v>
                </c:pt>
                <c:pt idx="104">
                  <c:v>0.62741127884495429</c:v>
                </c:pt>
                <c:pt idx="105">
                  <c:v>0.65277494511386502</c:v>
                </c:pt>
                <c:pt idx="106">
                  <c:v>0.68550613813857997</c:v>
                </c:pt>
                <c:pt idx="107">
                  <c:v>0.67448014816435864</c:v>
                </c:pt>
                <c:pt idx="108">
                  <c:v>0.36954986799111239</c:v>
                </c:pt>
                <c:pt idx="109">
                  <c:v>0.68322901551812887</c:v>
                </c:pt>
                <c:pt idx="110">
                  <c:v>0.63603663448964021</c:v>
                </c:pt>
                <c:pt idx="111">
                  <c:v>0.56219322874799316</c:v>
                </c:pt>
                <c:pt idx="112">
                  <c:v>0.47676114999371649</c:v>
                </c:pt>
                <c:pt idx="113">
                  <c:v>0.60514349174979976</c:v>
                </c:pt>
                <c:pt idx="114">
                  <c:v>0.70694571924882932</c:v>
                </c:pt>
                <c:pt idx="115">
                  <c:v>0.40986642101023774</c:v>
                </c:pt>
                <c:pt idx="116">
                  <c:v>0.53573123516922694</c:v>
                </c:pt>
                <c:pt idx="117">
                  <c:v>0.82627349513308324</c:v>
                </c:pt>
                <c:pt idx="118">
                  <c:v>0.72603052830328907</c:v>
                </c:pt>
                <c:pt idx="119">
                  <c:v>0.25206802457222172</c:v>
                </c:pt>
                <c:pt idx="120">
                  <c:v>0.74743590308985253</c:v>
                </c:pt>
                <c:pt idx="121">
                  <c:v>0.53235264121431325</c:v>
                </c:pt>
                <c:pt idx="122">
                  <c:v>0.53957619153528225</c:v>
                </c:pt>
                <c:pt idx="123">
                  <c:v>0.33295735605560312</c:v>
                </c:pt>
                <c:pt idx="124">
                  <c:v>0.77565196442552842</c:v>
                </c:pt>
                <c:pt idx="125">
                  <c:v>0.47524254723225351</c:v>
                </c:pt>
                <c:pt idx="126">
                  <c:v>0.76405587601640135</c:v>
                </c:pt>
                <c:pt idx="127">
                  <c:v>0.46631516614950719</c:v>
                </c:pt>
                <c:pt idx="128">
                  <c:v>0.67821605889638459</c:v>
                </c:pt>
                <c:pt idx="129">
                  <c:v>0.75251057119607068</c:v>
                </c:pt>
                <c:pt idx="130">
                  <c:v>0.53913878037076302</c:v>
                </c:pt>
                <c:pt idx="131">
                  <c:v>0.63300692503619549</c:v>
                </c:pt>
                <c:pt idx="132">
                  <c:v>0.62655476082433248</c:v>
                </c:pt>
                <c:pt idx="133">
                  <c:v>0.70147444549744886</c:v>
                </c:pt>
                <c:pt idx="134">
                  <c:v>0.75026252557439144</c:v>
                </c:pt>
                <c:pt idx="135">
                  <c:v>0.76685632679547822</c:v>
                </c:pt>
                <c:pt idx="136">
                  <c:v>0.53055070994405484</c:v>
                </c:pt>
                <c:pt idx="137">
                  <c:v>0.62503600073172483</c:v>
                </c:pt>
                <c:pt idx="138">
                  <c:v>0.77540729408732456</c:v>
                </c:pt>
                <c:pt idx="139">
                  <c:v>0.58406279948213946</c:v>
                </c:pt>
                <c:pt idx="140">
                  <c:v>0.63693520498162326</c:v>
                </c:pt>
                <c:pt idx="141">
                  <c:v>0.54691645238969844</c:v>
                </c:pt>
                <c:pt idx="142">
                  <c:v>0.66460196988023879</c:v>
                </c:pt>
                <c:pt idx="143">
                  <c:v>0.74168000267338974</c:v>
                </c:pt>
                <c:pt idx="144">
                  <c:v>0.37389314018963937</c:v>
                </c:pt>
                <c:pt idx="145">
                  <c:v>0.63943250653320882</c:v>
                </c:pt>
                <c:pt idx="146">
                  <c:v>0.61177573014247999</c:v>
                </c:pt>
                <c:pt idx="147">
                  <c:v>0.71735321961110043</c:v>
                </c:pt>
                <c:pt idx="148">
                  <c:v>0.51721668381336239</c:v>
                </c:pt>
                <c:pt idx="149">
                  <c:v>0.733989679534779</c:v>
                </c:pt>
                <c:pt idx="150">
                  <c:v>0.69886126649676794</c:v>
                </c:pt>
                <c:pt idx="151">
                  <c:v>0.51236514837230884</c:v>
                </c:pt>
                <c:pt idx="152">
                  <c:v>0.6003960163111669</c:v>
                </c:pt>
                <c:pt idx="153">
                  <c:v>0.53472924014865608</c:v>
                </c:pt>
                <c:pt idx="154">
                  <c:v>0.52477498961953972</c:v>
                </c:pt>
                <c:pt idx="155">
                  <c:v>0.72837054837743265</c:v>
                </c:pt>
                <c:pt idx="156">
                  <c:v>0.6683320433058102</c:v>
                </c:pt>
                <c:pt idx="157">
                  <c:v>0.62349288055171936</c:v>
                </c:pt>
                <c:pt idx="158">
                  <c:v>0.43346897430971548</c:v>
                </c:pt>
                <c:pt idx="159">
                  <c:v>0.5970829287562216</c:v>
                </c:pt>
                <c:pt idx="160">
                  <c:v>0.36307246129946202</c:v>
                </c:pt>
                <c:pt idx="161">
                  <c:v>0.52345869740465256</c:v>
                </c:pt>
                <c:pt idx="162">
                  <c:v>0.48188222704438033</c:v>
                </c:pt>
                <c:pt idx="163">
                  <c:v>0.61188114030498564</c:v>
                </c:pt>
                <c:pt idx="164">
                  <c:v>0.50321021189298021</c:v>
                </c:pt>
                <c:pt idx="165">
                  <c:v>0.60481136111468592</c:v>
                </c:pt>
                <c:pt idx="166">
                  <c:v>0.5823761624586834</c:v>
                </c:pt>
                <c:pt idx="167">
                  <c:v>0.5495915344036888</c:v>
                </c:pt>
                <c:pt idx="168">
                  <c:v>0.47011349540481268</c:v>
                </c:pt>
                <c:pt idx="169">
                  <c:v>0.58630833738795596</c:v>
                </c:pt>
                <c:pt idx="170">
                  <c:v>0.49151162169190848</c:v>
                </c:pt>
                <c:pt idx="171">
                  <c:v>0.57443798280929936</c:v>
                </c:pt>
                <c:pt idx="172">
                  <c:v>0.49618779636499027</c:v>
                </c:pt>
                <c:pt idx="173">
                  <c:v>0.62003014876830898</c:v>
                </c:pt>
                <c:pt idx="174">
                  <c:v>0.47499531985239285</c:v>
                </c:pt>
                <c:pt idx="175">
                  <c:v>0.5683105710035169</c:v>
                </c:pt>
                <c:pt idx="176">
                  <c:v>0.77106843114450074</c:v>
                </c:pt>
                <c:pt idx="177">
                  <c:v>0.67644384349816489</c:v>
                </c:pt>
                <c:pt idx="178">
                  <c:v>0.44874456899084592</c:v>
                </c:pt>
                <c:pt idx="179">
                  <c:v>0.46031130372956103</c:v>
                </c:pt>
                <c:pt idx="180">
                  <c:v>0.32303433582352126</c:v>
                </c:pt>
                <c:pt idx="181">
                  <c:v>0.55309261078500704</c:v>
                </c:pt>
                <c:pt idx="182">
                  <c:v>0.46934440147924228</c:v>
                </c:pt>
                <c:pt idx="183">
                  <c:v>0.74166260748602753</c:v>
                </c:pt>
                <c:pt idx="184">
                  <c:v>0.61530406180590402</c:v>
                </c:pt>
                <c:pt idx="185">
                  <c:v>0.51327091602324149</c:v>
                </c:pt>
                <c:pt idx="186">
                  <c:v>0.69555191050832066</c:v>
                </c:pt>
                <c:pt idx="187">
                  <c:v>0.47557180541717325</c:v>
                </c:pt>
                <c:pt idx="188">
                  <c:v>0.49549838815324748</c:v>
                </c:pt>
                <c:pt idx="189">
                  <c:v>0.43519449126403986</c:v>
                </c:pt>
                <c:pt idx="190">
                  <c:v>0.48417718225995759</c:v>
                </c:pt>
                <c:pt idx="191">
                  <c:v>0.42822071842881859</c:v>
                </c:pt>
                <c:pt idx="192">
                  <c:v>0.71506803406681729</c:v>
                </c:pt>
                <c:pt idx="193">
                  <c:v>0.50319633360922511</c:v>
                </c:pt>
                <c:pt idx="194">
                  <c:v>0.57421275721481335</c:v>
                </c:pt>
                <c:pt idx="195">
                  <c:v>0.53581320000508514</c:v>
                </c:pt>
                <c:pt idx="196">
                  <c:v>0.51421553413885623</c:v>
                </c:pt>
                <c:pt idx="197">
                  <c:v>0.6149315157198465</c:v>
                </c:pt>
                <c:pt idx="198">
                  <c:v>0.55830671163190837</c:v>
                </c:pt>
                <c:pt idx="199">
                  <c:v>0.51476347714794279</c:v>
                </c:pt>
                <c:pt idx="200">
                  <c:v>0.54340627318003598</c:v>
                </c:pt>
                <c:pt idx="201">
                  <c:v>0.4180686715926682</c:v>
                </c:pt>
                <c:pt idx="202">
                  <c:v>0.59112660024195818</c:v>
                </c:pt>
                <c:pt idx="203">
                  <c:v>0.4143426559049217</c:v>
                </c:pt>
                <c:pt idx="204">
                  <c:v>0.76586398103433651</c:v>
                </c:pt>
                <c:pt idx="205">
                  <c:v>0.56341419545766758</c:v>
                </c:pt>
                <c:pt idx="206">
                  <c:v>0.53562087649070722</c:v>
                </c:pt>
                <c:pt idx="207">
                  <c:v>0.46112165245044262</c:v>
                </c:pt>
                <c:pt idx="208">
                  <c:v>0.5477929628845345</c:v>
                </c:pt>
                <c:pt idx="209">
                  <c:v>0.55950930560243317</c:v>
                </c:pt>
                <c:pt idx="210">
                  <c:v>0.69938209776034255</c:v>
                </c:pt>
                <c:pt idx="211">
                  <c:v>0.68450542203152764</c:v>
                </c:pt>
                <c:pt idx="212">
                  <c:v>0.78313594378647922</c:v>
                </c:pt>
                <c:pt idx="213">
                  <c:v>0.52291167323519916</c:v>
                </c:pt>
                <c:pt idx="214">
                  <c:v>0.5865433995700855</c:v>
                </c:pt>
                <c:pt idx="215">
                  <c:v>0.71580907044975195</c:v>
                </c:pt>
                <c:pt idx="216">
                  <c:v>0.79640036487898025</c:v>
                </c:pt>
                <c:pt idx="217">
                  <c:v>0.59020751987329501</c:v>
                </c:pt>
                <c:pt idx="218">
                  <c:v>0.29685070409109593</c:v>
                </c:pt>
                <c:pt idx="219">
                  <c:v>0.48053655519642785</c:v>
                </c:pt>
                <c:pt idx="220">
                  <c:v>0.46407274265172344</c:v>
                </c:pt>
                <c:pt idx="221">
                  <c:v>0.7009576435936129</c:v>
                </c:pt>
                <c:pt idx="222">
                  <c:v>0.27164276448342234</c:v>
                </c:pt>
                <c:pt idx="223">
                  <c:v>0.48075718918831101</c:v>
                </c:pt>
                <c:pt idx="224">
                  <c:v>0.58642538390259169</c:v>
                </c:pt>
                <c:pt idx="225">
                  <c:v>0.34003222250487575</c:v>
                </c:pt>
                <c:pt idx="226">
                  <c:v>0.24357454054218411</c:v>
                </c:pt>
                <c:pt idx="227">
                  <c:v>0.44152887163599719</c:v>
                </c:pt>
                <c:pt idx="228">
                  <c:v>0.18074445289957131</c:v>
                </c:pt>
                <c:pt idx="229">
                  <c:v>0.2017607864578885</c:v>
                </c:pt>
                <c:pt idx="230">
                  <c:v>0.39865637562061945</c:v>
                </c:pt>
                <c:pt idx="231">
                  <c:v>0.52081398468619067</c:v>
                </c:pt>
                <c:pt idx="232">
                  <c:v>0.74442117784083173</c:v>
                </c:pt>
                <c:pt idx="233">
                  <c:v>0.44031303243880532</c:v>
                </c:pt>
                <c:pt idx="234">
                  <c:v>0.55847271222209427</c:v>
                </c:pt>
                <c:pt idx="235">
                  <c:v>0.17627622854028521</c:v>
                </c:pt>
                <c:pt idx="236">
                  <c:v>0.63562190072720037</c:v>
                </c:pt>
                <c:pt idx="237">
                  <c:v>0.58112197733987259</c:v>
                </c:pt>
                <c:pt idx="238">
                  <c:v>0.53207676668263815</c:v>
                </c:pt>
                <c:pt idx="239">
                  <c:v>0.32803813916665236</c:v>
                </c:pt>
                <c:pt idx="240">
                  <c:v>0.43455313208631352</c:v>
                </c:pt>
                <c:pt idx="241">
                  <c:v>0.47183485234295608</c:v>
                </c:pt>
                <c:pt idx="242">
                  <c:v>0.45153259619902708</c:v>
                </c:pt>
                <c:pt idx="243">
                  <c:v>0.35930082524013796</c:v>
                </c:pt>
                <c:pt idx="244">
                  <c:v>0.45997569878475209</c:v>
                </c:pt>
                <c:pt idx="245">
                  <c:v>0.34759700804150351</c:v>
                </c:pt>
                <c:pt idx="246">
                  <c:v>0.31311112351770637</c:v>
                </c:pt>
                <c:pt idx="247">
                  <c:v>0.76167049659621755</c:v>
                </c:pt>
                <c:pt idx="248">
                  <c:v>0.54390103192548545</c:v>
                </c:pt>
                <c:pt idx="249">
                  <c:v>0.34158668190664276</c:v>
                </c:pt>
                <c:pt idx="250">
                  <c:v>0.54011886141298393</c:v>
                </c:pt>
                <c:pt idx="251">
                  <c:v>0.33980274405662558</c:v>
                </c:pt>
                <c:pt idx="252">
                  <c:v>0.33603492465541718</c:v>
                </c:pt>
                <c:pt idx="253">
                  <c:v>0.4394496530704558</c:v>
                </c:pt>
                <c:pt idx="254">
                  <c:v>0.71258003563674699</c:v>
                </c:pt>
                <c:pt idx="255">
                  <c:v>0.58789454166687072</c:v>
                </c:pt>
                <c:pt idx="256">
                  <c:v>0.54872839413376973</c:v>
                </c:pt>
                <c:pt idx="257">
                  <c:v>0.5281343894334446</c:v>
                </c:pt>
                <c:pt idx="258">
                  <c:v>0.3494344134275767</c:v>
                </c:pt>
                <c:pt idx="259">
                  <c:v>0.41119020451293903</c:v>
                </c:pt>
                <c:pt idx="260">
                  <c:v>0.53562594870514513</c:v>
                </c:pt>
                <c:pt idx="261">
                  <c:v>0.32082097629538209</c:v>
                </c:pt>
                <c:pt idx="262">
                  <c:v>0.56772875424943892</c:v>
                </c:pt>
                <c:pt idx="263">
                  <c:v>0.58829261378736075</c:v>
                </c:pt>
                <c:pt idx="264">
                  <c:v>0.66814017190894492</c:v>
                </c:pt>
                <c:pt idx="265">
                  <c:v>0.23213965230365413</c:v>
                </c:pt>
                <c:pt idx="266">
                  <c:v>0.39703452661000671</c:v>
                </c:pt>
                <c:pt idx="267">
                  <c:v>0.60040067785356233</c:v>
                </c:pt>
                <c:pt idx="268">
                  <c:v>0.57481991826863343</c:v>
                </c:pt>
                <c:pt idx="269">
                  <c:v>0.62341801126479346</c:v>
                </c:pt>
                <c:pt idx="270">
                  <c:v>0.3999036570393687</c:v>
                </c:pt>
                <c:pt idx="271">
                  <c:v>0.40236879067847436</c:v>
                </c:pt>
                <c:pt idx="272">
                  <c:v>0.20856536243811499</c:v>
                </c:pt>
                <c:pt idx="273">
                  <c:v>0.35478094080008354</c:v>
                </c:pt>
                <c:pt idx="274">
                  <c:v>0.31479646148669671</c:v>
                </c:pt>
                <c:pt idx="275">
                  <c:v>0.36120593150195718</c:v>
                </c:pt>
                <c:pt idx="276">
                  <c:v>0.52815273688234377</c:v>
                </c:pt>
                <c:pt idx="277">
                  <c:v>0.53825756265820024</c:v>
                </c:pt>
                <c:pt idx="278">
                  <c:v>0.43868742347259559</c:v>
                </c:pt>
                <c:pt idx="279">
                  <c:v>0.47498270245857988</c:v>
                </c:pt>
                <c:pt idx="280">
                  <c:v>0.51505259339862164</c:v>
                </c:pt>
                <c:pt idx="281">
                  <c:v>0.59201761468046088</c:v>
                </c:pt>
                <c:pt idx="282">
                  <c:v>0.34855484844889745</c:v>
                </c:pt>
                <c:pt idx="283">
                  <c:v>0.58312855013495546</c:v>
                </c:pt>
                <c:pt idx="284">
                  <c:v>0.58516269737302029</c:v>
                </c:pt>
                <c:pt idx="285">
                  <c:v>0.48454805696046238</c:v>
                </c:pt>
                <c:pt idx="286">
                  <c:v>0.34826453084998987</c:v>
                </c:pt>
                <c:pt idx="287">
                  <c:v>0.39448215403164216</c:v>
                </c:pt>
                <c:pt idx="288">
                  <c:v>0.64750174107679503</c:v>
                </c:pt>
                <c:pt idx="289">
                  <c:v>0.5257502456004719</c:v>
                </c:pt>
                <c:pt idx="290">
                  <c:v>0.57433138051818655</c:v>
                </c:pt>
                <c:pt idx="291">
                  <c:v>0.41614890825989204</c:v>
                </c:pt>
                <c:pt idx="292">
                  <c:v>0.47336523693464511</c:v>
                </c:pt>
                <c:pt idx="293">
                  <c:v>0.58463232060793713</c:v>
                </c:pt>
                <c:pt idx="294">
                  <c:v>0.62132772587550977</c:v>
                </c:pt>
                <c:pt idx="295">
                  <c:v>0.5871520297982632</c:v>
                </c:pt>
                <c:pt idx="296">
                  <c:v>0.66801529267658954</c:v>
                </c:pt>
                <c:pt idx="297">
                  <c:v>0.57025195110073046</c:v>
                </c:pt>
                <c:pt idx="298">
                  <c:v>0.6705429381617628</c:v>
                </c:pt>
                <c:pt idx="299">
                  <c:v>0.38727000414609786</c:v>
                </c:pt>
                <c:pt idx="300">
                  <c:v>0.64977869855918635</c:v>
                </c:pt>
                <c:pt idx="301">
                  <c:v>0.66337367027111482</c:v>
                </c:pt>
                <c:pt idx="302">
                  <c:v>0.55255530542910625</c:v>
                </c:pt>
                <c:pt idx="303">
                  <c:v>0.50658255859504342</c:v>
                </c:pt>
                <c:pt idx="304">
                  <c:v>0.19777705132396206</c:v>
                </c:pt>
                <c:pt idx="305">
                  <c:v>0.49305713286766822</c:v>
                </c:pt>
                <c:pt idx="306">
                  <c:v>0.55586734535053228</c:v>
                </c:pt>
                <c:pt idx="307">
                  <c:v>0.53500747063598697</c:v>
                </c:pt>
                <c:pt idx="308">
                  <c:v>0.61525677368237341</c:v>
                </c:pt>
                <c:pt idx="309">
                  <c:v>0.48279864744376966</c:v>
                </c:pt>
                <c:pt idx="310">
                  <c:v>0.5327135826195194</c:v>
                </c:pt>
                <c:pt idx="311">
                  <c:v>0.46390033117508345</c:v>
                </c:pt>
                <c:pt idx="312">
                  <c:v>0.52149913412746407</c:v>
                </c:pt>
                <c:pt idx="313">
                  <c:v>0.34714703400487273</c:v>
                </c:pt>
                <c:pt idx="314">
                  <c:v>0.54196215099080114</c:v>
                </c:pt>
                <c:pt idx="315">
                  <c:v>0.10228460762025592</c:v>
                </c:pt>
                <c:pt idx="316">
                  <c:v>0.61296684005942725</c:v>
                </c:pt>
                <c:pt idx="317">
                  <c:v>0.60205984317939676</c:v>
                </c:pt>
                <c:pt idx="318">
                  <c:v>0.55927577453487076</c:v>
                </c:pt>
                <c:pt idx="319">
                  <c:v>0.59737214059024724</c:v>
                </c:pt>
                <c:pt idx="320">
                  <c:v>0.60343242213669257</c:v>
                </c:pt>
                <c:pt idx="321">
                  <c:v>0.54745977825156344</c:v>
                </c:pt>
                <c:pt idx="322">
                  <c:v>0.73222031841354907</c:v>
                </c:pt>
                <c:pt idx="323">
                  <c:v>0.62686730494081111</c:v>
                </c:pt>
                <c:pt idx="324">
                  <c:v>0.67468766907156297</c:v>
                </c:pt>
                <c:pt idx="325">
                  <c:v>0.59307703759104313</c:v>
                </c:pt>
                <c:pt idx="326">
                  <c:v>0.6599598399488712</c:v>
                </c:pt>
                <c:pt idx="327">
                  <c:v>0.63114119318213902</c:v>
                </c:pt>
                <c:pt idx="328">
                  <c:v>0.71252796420581654</c:v>
                </c:pt>
                <c:pt idx="329">
                  <c:v>0.67125743504398416</c:v>
                </c:pt>
                <c:pt idx="330">
                  <c:v>0.73769441178015671</c:v>
                </c:pt>
                <c:pt idx="331">
                  <c:v>0.61381086016621789</c:v>
                </c:pt>
                <c:pt idx="332">
                  <c:v>0.18908203028791395</c:v>
                </c:pt>
                <c:pt idx="333">
                  <c:v>0.47206923682140045</c:v>
                </c:pt>
                <c:pt idx="334">
                  <c:v>0.56257828727266956</c:v>
                </c:pt>
                <c:pt idx="335">
                  <c:v>0.43330312601876642</c:v>
                </c:pt>
                <c:pt idx="336">
                  <c:v>0.53236948333811873</c:v>
                </c:pt>
                <c:pt idx="337">
                  <c:v>0.6342327272957673</c:v>
                </c:pt>
                <c:pt idx="338">
                  <c:v>0.51191049072301031</c:v>
                </c:pt>
                <c:pt idx="339">
                  <c:v>0.50883661828417714</c:v>
                </c:pt>
                <c:pt idx="340">
                  <c:v>0.52355099046221565</c:v>
                </c:pt>
                <c:pt idx="341">
                  <c:v>0.60020906370405025</c:v>
                </c:pt>
                <c:pt idx="342">
                  <c:v>0.38401966868671727</c:v>
                </c:pt>
                <c:pt idx="343">
                  <c:v>0.47430348510323511</c:v>
                </c:pt>
                <c:pt idx="344">
                  <c:v>0.52803320262919873</c:v>
                </c:pt>
                <c:pt idx="345">
                  <c:v>0.76654387802888013</c:v>
                </c:pt>
                <c:pt idx="346">
                  <c:v>0.53713614537990728</c:v>
                </c:pt>
                <c:pt idx="347">
                  <c:v>0.5601947592994948</c:v>
                </c:pt>
                <c:pt idx="348">
                  <c:v>0.38554526186021226</c:v>
                </c:pt>
                <c:pt idx="349">
                  <c:v>0.42161397162623604</c:v>
                </c:pt>
                <c:pt idx="350">
                  <c:v>0.5749675666870131</c:v>
                </c:pt>
                <c:pt idx="351">
                  <c:v>0.46666285522936007</c:v>
                </c:pt>
                <c:pt idx="352">
                  <c:v>0.45032044099852098</c:v>
                </c:pt>
                <c:pt idx="353">
                  <c:v>0.51205788065472724</c:v>
                </c:pt>
                <c:pt idx="354">
                  <c:v>0.55494582805684534</c:v>
                </c:pt>
                <c:pt idx="355">
                  <c:v>0.42313397656848029</c:v>
                </c:pt>
                <c:pt idx="356">
                  <c:v>0.33391989616248752</c:v>
                </c:pt>
                <c:pt idx="357">
                  <c:v>0.54695252344709167</c:v>
                </c:pt>
                <c:pt idx="358">
                  <c:v>0.48124333972467392</c:v>
                </c:pt>
                <c:pt idx="359">
                  <c:v>0.10460465226257631</c:v>
                </c:pt>
                <c:pt idx="360">
                  <c:v>0.40661571530929069</c:v>
                </c:pt>
                <c:pt idx="361">
                  <c:v>0.51233788253333268</c:v>
                </c:pt>
                <c:pt idx="362">
                  <c:v>0.62416831956614527</c:v>
                </c:pt>
                <c:pt idx="363">
                  <c:v>0.47452182800408821</c:v>
                </c:pt>
                <c:pt idx="364">
                  <c:v>0.65656126940004633</c:v>
                </c:pt>
                <c:pt idx="365">
                  <c:v>0.6009897297276513</c:v>
                </c:pt>
                <c:pt idx="366">
                  <c:v>0.43949137926175597</c:v>
                </c:pt>
                <c:pt idx="367">
                  <c:v>0.71970627097438056</c:v>
                </c:pt>
                <c:pt idx="368">
                  <c:v>0.59358628209098685</c:v>
                </c:pt>
                <c:pt idx="369">
                  <c:v>0.33025449022482029</c:v>
                </c:pt>
                <c:pt idx="370">
                  <c:v>0.86704455950520998</c:v>
                </c:pt>
                <c:pt idx="371">
                  <c:v>0.76800198016625143</c:v>
                </c:pt>
                <c:pt idx="372">
                  <c:v>0.72541743970315398</c:v>
                </c:pt>
                <c:pt idx="373">
                  <c:v>0.60996698823404982</c:v>
                </c:pt>
                <c:pt idx="374">
                  <c:v>0.46847350284064448</c:v>
                </c:pt>
                <c:pt idx="375">
                  <c:v>0.46014904526013506</c:v>
                </c:pt>
                <c:pt idx="376">
                  <c:v>0.32581476421374539</c:v>
                </c:pt>
                <c:pt idx="377">
                  <c:v>0.46233305182821932</c:v>
                </c:pt>
                <c:pt idx="378">
                  <c:v>0.30469928187685674</c:v>
                </c:pt>
                <c:pt idx="379">
                  <c:v>0.50792136717521863</c:v>
                </c:pt>
                <c:pt idx="380">
                  <c:v>0.53777029060535531</c:v>
                </c:pt>
                <c:pt idx="381">
                  <c:v>0.46507225609485664</c:v>
                </c:pt>
                <c:pt idx="382">
                  <c:v>0.17584171897605649</c:v>
                </c:pt>
                <c:pt idx="383">
                  <c:v>0.53336762247653335</c:v>
                </c:pt>
                <c:pt idx="384">
                  <c:v>0.41216091029191804</c:v>
                </c:pt>
                <c:pt idx="385">
                  <c:v>0.71997252513165355</c:v>
                </c:pt>
                <c:pt idx="386">
                  <c:v>0.65455635246599508</c:v>
                </c:pt>
                <c:pt idx="387">
                  <c:v>0.38420002872073855</c:v>
                </c:pt>
                <c:pt idx="388">
                  <c:v>0.44495686583507621</c:v>
                </c:pt>
                <c:pt idx="389">
                  <c:v>0.45374233281307824</c:v>
                </c:pt>
                <c:pt idx="390">
                  <c:v>0.34450948072443216</c:v>
                </c:pt>
                <c:pt idx="391">
                  <c:v>0.47678502430781822</c:v>
                </c:pt>
                <c:pt idx="392">
                  <c:v>0.41392757795581547</c:v>
                </c:pt>
                <c:pt idx="393">
                  <c:v>0.43868086438612974</c:v>
                </c:pt>
                <c:pt idx="394">
                  <c:v>0.46618283580806746</c:v>
                </c:pt>
                <c:pt idx="395">
                  <c:v>0.79330721444187113</c:v>
                </c:pt>
                <c:pt idx="396">
                  <c:v>0.87222443823959583</c:v>
                </c:pt>
                <c:pt idx="397">
                  <c:v>0.8234491756612502</c:v>
                </c:pt>
                <c:pt idx="398">
                  <c:v>0.63262852095814759</c:v>
                </c:pt>
                <c:pt idx="399">
                  <c:v>0.61595854982737308</c:v>
                </c:pt>
                <c:pt idx="400">
                  <c:v>0.76247322098414871</c:v>
                </c:pt>
                <c:pt idx="401">
                  <c:v>0.58825147987154391</c:v>
                </c:pt>
                <c:pt idx="402">
                  <c:v>0.67045176047708532</c:v>
                </c:pt>
                <c:pt idx="403">
                  <c:v>0.55942799124980047</c:v>
                </c:pt>
                <c:pt idx="404">
                  <c:v>0.46948438473019</c:v>
                </c:pt>
                <c:pt idx="405">
                  <c:v>0.84741457514363472</c:v>
                </c:pt>
                <c:pt idx="406">
                  <c:v>0.33279883267560678</c:v>
                </c:pt>
                <c:pt idx="407">
                  <c:v>0.30876596093541842</c:v>
                </c:pt>
                <c:pt idx="408">
                  <c:v>0.41949889471437762</c:v>
                </c:pt>
                <c:pt idx="409">
                  <c:v>0.81887542694013493</c:v>
                </c:pt>
                <c:pt idx="410">
                  <c:v>0.83467780927612056</c:v>
                </c:pt>
                <c:pt idx="411">
                  <c:v>0.39236272033949066</c:v>
                </c:pt>
                <c:pt idx="412">
                  <c:v>0.48242373060276572</c:v>
                </c:pt>
                <c:pt idx="413">
                  <c:v>0.72968760084646167</c:v>
                </c:pt>
                <c:pt idx="414">
                  <c:v>0.3797520395249569</c:v>
                </c:pt>
                <c:pt idx="415">
                  <c:v>0.42565126794006014</c:v>
                </c:pt>
                <c:pt idx="416">
                  <c:v>0.49822499693964994</c:v>
                </c:pt>
                <c:pt idx="417">
                  <c:v>0.43365522174535048</c:v>
                </c:pt>
                <c:pt idx="418">
                  <c:v>0.44741833641934442</c:v>
                </c:pt>
                <c:pt idx="419">
                  <c:v>0.2484034479439744</c:v>
                </c:pt>
                <c:pt idx="420">
                  <c:v>0.526005923710402</c:v>
                </c:pt>
                <c:pt idx="421">
                  <c:v>0.71953168522086952</c:v>
                </c:pt>
                <c:pt idx="422">
                  <c:v>0.64979282804150362</c:v>
                </c:pt>
                <c:pt idx="423">
                  <c:v>0.38782738675505302</c:v>
                </c:pt>
                <c:pt idx="424">
                  <c:v>0.68749300462789487</c:v>
                </c:pt>
                <c:pt idx="425">
                  <c:v>0.51322294227639054</c:v>
                </c:pt>
                <c:pt idx="426">
                  <c:v>0.56731280304591658</c:v>
                </c:pt>
                <c:pt idx="427">
                  <c:v>0.41430982881995398</c:v>
                </c:pt>
                <c:pt idx="428">
                  <c:v>0.58162805823785468</c:v>
                </c:pt>
                <c:pt idx="429">
                  <c:v>0.77535667431944899</c:v>
                </c:pt>
                <c:pt idx="430">
                  <c:v>0.18960752153289259</c:v>
                </c:pt>
                <c:pt idx="431">
                  <c:v>0.44784636582746551</c:v>
                </c:pt>
                <c:pt idx="432">
                  <c:v>0.43271452629929891</c:v>
                </c:pt>
                <c:pt idx="433">
                  <c:v>0.40928706707832241</c:v>
                </c:pt>
                <c:pt idx="434">
                  <c:v>0.64653490383144518</c:v>
                </c:pt>
                <c:pt idx="435">
                  <c:v>0.46558580197491323</c:v>
                </c:pt>
                <c:pt idx="436">
                  <c:v>0.56049304525412502</c:v>
                </c:pt>
                <c:pt idx="437">
                  <c:v>0.41927414492217063</c:v>
                </c:pt>
                <c:pt idx="438">
                  <c:v>0.77171619677070979</c:v>
                </c:pt>
                <c:pt idx="439">
                  <c:v>0.56431314449382908</c:v>
                </c:pt>
                <c:pt idx="440">
                  <c:v>0.87565643822095252</c:v>
                </c:pt>
                <c:pt idx="441">
                  <c:v>0.31681718330485725</c:v>
                </c:pt>
                <c:pt idx="442">
                  <c:v>0.38009084440749319</c:v>
                </c:pt>
                <c:pt idx="443">
                  <c:v>0.53665347776785932</c:v>
                </c:pt>
                <c:pt idx="444">
                  <c:v>0.82198031419073081</c:v>
                </c:pt>
                <c:pt idx="445">
                  <c:v>0.48810639997221938</c:v>
                </c:pt>
                <c:pt idx="446">
                  <c:v>0.79622236721333239</c:v>
                </c:pt>
                <c:pt idx="447">
                  <c:v>0.48888285226938472</c:v>
                </c:pt>
                <c:pt idx="448">
                  <c:v>0.82434573043974413</c:v>
                </c:pt>
                <c:pt idx="449">
                  <c:v>0.6083046481837886</c:v>
                </c:pt>
                <c:pt idx="450">
                  <c:v>0.551377858072993</c:v>
                </c:pt>
                <c:pt idx="451">
                  <c:v>0.82486735491300955</c:v>
                </c:pt>
                <c:pt idx="452">
                  <c:v>0.88865319671076282</c:v>
                </c:pt>
                <c:pt idx="453">
                  <c:v>0.85802365726807261</c:v>
                </c:pt>
                <c:pt idx="454">
                  <c:v>0.86004854775257389</c:v>
                </c:pt>
                <c:pt idx="455">
                  <c:v>0.29634653353400192</c:v>
                </c:pt>
                <c:pt idx="456">
                  <c:v>0.32571204085641325</c:v>
                </c:pt>
                <c:pt idx="457">
                  <c:v>0.49711740836524049</c:v>
                </c:pt>
                <c:pt idx="458">
                  <c:v>0.44909744913430738</c:v>
                </c:pt>
                <c:pt idx="459">
                  <c:v>0.2149309559964962</c:v>
                </c:pt>
                <c:pt idx="460">
                  <c:v>0.60655693102979191</c:v>
                </c:pt>
                <c:pt idx="461">
                  <c:v>0.41168261562998404</c:v>
                </c:pt>
                <c:pt idx="462">
                  <c:v>0.41293529985291649</c:v>
                </c:pt>
                <c:pt idx="463">
                  <c:v>0.42399441902362683</c:v>
                </c:pt>
                <c:pt idx="464">
                  <c:v>0.74738384607742492</c:v>
                </c:pt>
                <c:pt idx="465">
                  <c:v>0.76056160674935469</c:v>
                </c:pt>
                <c:pt idx="466">
                  <c:v>0.45195733985766623</c:v>
                </c:pt>
                <c:pt idx="467">
                  <c:v>0.59748915781303802</c:v>
                </c:pt>
                <c:pt idx="468">
                  <c:v>0.37553879975792603</c:v>
                </c:pt>
                <c:pt idx="469">
                  <c:v>0.61193168941293741</c:v>
                </c:pt>
                <c:pt idx="470">
                  <c:v>0.3021504073956468</c:v>
                </c:pt>
                <c:pt idx="471">
                  <c:v>0.54825046220723384</c:v>
                </c:pt>
                <c:pt idx="472">
                  <c:v>0.33331763302089712</c:v>
                </c:pt>
                <c:pt idx="473">
                  <c:v>0.36277861546959672</c:v>
                </c:pt>
                <c:pt idx="474">
                  <c:v>0.39701174614574797</c:v>
                </c:pt>
                <c:pt idx="475">
                  <c:v>0.75445192810582584</c:v>
                </c:pt>
                <c:pt idx="476">
                  <c:v>0.66566944548884366</c:v>
                </c:pt>
                <c:pt idx="477">
                  <c:v>0.53216797768435276</c:v>
                </c:pt>
                <c:pt idx="478">
                  <c:v>0.70628266287957686</c:v>
                </c:pt>
                <c:pt idx="479">
                  <c:v>0.80311006015227782</c:v>
                </c:pt>
                <c:pt idx="480">
                  <c:v>0.44753782652492702</c:v>
                </c:pt>
                <c:pt idx="481">
                  <c:v>0.50464801789465619</c:v>
                </c:pt>
                <c:pt idx="482">
                  <c:v>0.2811526363649916</c:v>
                </c:pt>
                <c:pt idx="483">
                  <c:v>0.71354602256010113</c:v>
                </c:pt>
                <c:pt idx="484">
                  <c:v>0.4954610712313639</c:v>
                </c:pt>
                <c:pt idx="485">
                  <c:v>0.49971372312179818</c:v>
                </c:pt>
                <c:pt idx="486">
                  <c:v>0.8612509353105231</c:v>
                </c:pt>
                <c:pt idx="487">
                  <c:v>0.75975371806700243</c:v>
                </c:pt>
                <c:pt idx="488">
                  <c:v>0.66052705665560452</c:v>
                </c:pt>
                <c:pt idx="489">
                  <c:v>0.36833873639658421</c:v>
                </c:pt>
                <c:pt idx="490">
                  <c:v>0.47714891447280144</c:v>
                </c:pt>
                <c:pt idx="491">
                  <c:v>0.33232685709471649</c:v>
                </c:pt>
                <c:pt idx="492">
                  <c:v>0.73704100914151471</c:v>
                </c:pt>
                <c:pt idx="493">
                  <c:v>0.48436202601716027</c:v>
                </c:pt>
                <c:pt idx="494">
                  <c:v>0.8338440119707039</c:v>
                </c:pt>
                <c:pt idx="495">
                  <c:v>0.67139655985966895</c:v>
                </c:pt>
                <c:pt idx="496">
                  <c:v>0.79702717755032315</c:v>
                </c:pt>
                <c:pt idx="497">
                  <c:v>0.82983776743473348</c:v>
                </c:pt>
                <c:pt idx="498">
                  <c:v>0.80020656286134473</c:v>
                </c:pt>
                <c:pt idx="499">
                  <c:v>0.80101141745291682</c:v>
                </c:pt>
                <c:pt idx="500">
                  <c:v>0.83836351441985246</c:v>
                </c:pt>
                <c:pt idx="501">
                  <c:v>0.89543044874188005</c:v>
                </c:pt>
                <c:pt idx="502">
                  <c:v>0.84934359071427601</c:v>
                </c:pt>
                <c:pt idx="503">
                  <c:v>0.49840724530549518</c:v>
                </c:pt>
                <c:pt idx="504">
                  <c:v>0.58809593235165469</c:v>
                </c:pt>
                <c:pt idx="505">
                  <c:v>0.40668730246244966</c:v>
                </c:pt>
                <c:pt idx="506">
                  <c:v>0.67359570244073341</c:v>
                </c:pt>
                <c:pt idx="507">
                  <c:v>0.60880564736605869</c:v>
                </c:pt>
                <c:pt idx="508">
                  <c:v>0.57323138722260947</c:v>
                </c:pt>
                <c:pt idx="509">
                  <c:v>0.43808617163810731</c:v>
                </c:pt>
                <c:pt idx="510">
                  <c:v>0.76497064249896363</c:v>
                </c:pt>
                <c:pt idx="511">
                  <c:v>0.64130597894827113</c:v>
                </c:pt>
                <c:pt idx="512">
                  <c:v>0.43149630143505258</c:v>
                </c:pt>
                <c:pt idx="513">
                  <c:v>0.35447982993149452</c:v>
                </c:pt>
                <c:pt idx="514">
                  <c:v>0.59371769711315181</c:v>
                </c:pt>
                <c:pt idx="515">
                  <c:v>0.50458504640232515</c:v>
                </c:pt>
                <c:pt idx="516">
                  <c:v>0.45314230060992655</c:v>
                </c:pt>
                <c:pt idx="517">
                  <c:v>0.48029226437860301</c:v>
                </c:pt>
                <c:pt idx="518">
                  <c:v>0.45665468144523585</c:v>
                </c:pt>
                <c:pt idx="519">
                  <c:v>0.23471957958073594</c:v>
                </c:pt>
                <c:pt idx="520">
                  <c:v>0.53729541833433059</c:v>
                </c:pt>
                <c:pt idx="521">
                  <c:v>0.40974087550225335</c:v>
                </c:pt>
                <c:pt idx="522">
                  <c:v>0.39027938080736629</c:v>
                </c:pt>
                <c:pt idx="523">
                  <c:v>0.52289556875718435</c:v>
                </c:pt>
                <c:pt idx="524">
                  <c:v>0.56510187055934902</c:v>
                </c:pt>
                <c:pt idx="525">
                  <c:v>0.69537723806097052</c:v>
                </c:pt>
                <c:pt idx="526">
                  <c:v>0.81314086684982512</c:v>
                </c:pt>
                <c:pt idx="527">
                  <c:v>0.5689770383200683</c:v>
                </c:pt>
                <c:pt idx="528">
                  <c:v>0.55738293510614878</c:v>
                </c:pt>
                <c:pt idx="529">
                  <c:v>0.68780770344627862</c:v>
                </c:pt>
                <c:pt idx="530">
                  <c:v>0.82321727618823126</c:v>
                </c:pt>
                <c:pt idx="531">
                  <c:v>0.59875100992683195</c:v>
                </c:pt>
                <c:pt idx="532">
                  <c:v>0.63181890806171825</c:v>
                </c:pt>
                <c:pt idx="533">
                  <c:v>0.6541856867659489</c:v>
                </c:pt>
                <c:pt idx="534">
                  <c:v>0.45666102313846563</c:v>
                </c:pt>
                <c:pt idx="535">
                  <c:v>0.42875944695458679</c:v>
                </c:pt>
                <c:pt idx="536">
                  <c:v>0.43669609265135728</c:v>
                </c:pt>
                <c:pt idx="537">
                  <c:v>0.52242040504885534</c:v>
                </c:pt>
                <c:pt idx="538">
                  <c:v>0.53901716326886939</c:v>
                </c:pt>
                <c:pt idx="539">
                  <c:v>0.50199059172454474</c:v>
                </c:pt>
                <c:pt idx="540">
                  <c:v>0.46088084191360384</c:v>
                </c:pt>
                <c:pt idx="541">
                  <c:v>0.42631650229982543</c:v>
                </c:pt>
                <c:pt idx="542">
                  <c:v>0.88788419086432324</c:v>
                </c:pt>
                <c:pt idx="543">
                  <c:v>0.57288199252373229</c:v>
                </c:pt>
                <c:pt idx="544">
                  <c:v>0.47869887340308931</c:v>
                </c:pt>
                <c:pt idx="545">
                  <c:v>0.3373058614004375</c:v>
                </c:pt>
                <c:pt idx="546">
                  <c:v>0.54268188332941159</c:v>
                </c:pt>
                <c:pt idx="547">
                  <c:v>0.3512507312885077</c:v>
                </c:pt>
                <c:pt idx="548">
                  <c:v>0.55905627688252957</c:v>
                </c:pt>
                <c:pt idx="549">
                  <c:v>0.51510851487973575</c:v>
                </c:pt>
                <c:pt idx="550">
                  <c:v>0.4211013479368419</c:v>
                </c:pt>
                <c:pt idx="551">
                  <c:v>0.55546638939868664</c:v>
                </c:pt>
                <c:pt idx="552">
                  <c:v>0.67031907715047723</c:v>
                </c:pt>
                <c:pt idx="553">
                  <c:v>0.75333545108005084</c:v>
                </c:pt>
                <c:pt idx="554">
                  <c:v>0.22624332169711811</c:v>
                </c:pt>
                <c:pt idx="555">
                  <c:v>0.79114671561911576</c:v>
                </c:pt>
                <c:pt idx="556">
                  <c:v>0.67707975484209304</c:v>
                </c:pt>
                <c:pt idx="557">
                  <c:v>0.59002675325112919</c:v>
                </c:pt>
                <c:pt idx="558">
                  <c:v>0.47230858425713795</c:v>
                </c:pt>
                <c:pt idx="559">
                  <c:v>0.66045361502064259</c:v>
                </c:pt>
                <c:pt idx="560">
                  <c:v>0.48912410093850694</c:v>
                </c:pt>
                <c:pt idx="561">
                  <c:v>0.60770695289097476</c:v>
                </c:pt>
                <c:pt idx="562">
                  <c:v>0.47784543485848996</c:v>
                </c:pt>
                <c:pt idx="563">
                  <c:v>0.76535207902317104</c:v>
                </c:pt>
                <c:pt idx="564">
                  <c:v>0.75813712601091587</c:v>
                </c:pt>
                <c:pt idx="565">
                  <c:v>0.3937145814542713</c:v>
                </c:pt>
                <c:pt idx="566">
                  <c:v>0.36557095739135975</c:v>
                </c:pt>
                <c:pt idx="567">
                  <c:v>0.50213316938914132</c:v>
                </c:pt>
                <c:pt idx="568">
                  <c:v>0.8373898212240426</c:v>
                </c:pt>
                <c:pt idx="569">
                  <c:v>0.72385238592001377</c:v>
                </c:pt>
                <c:pt idx="570">
                  <c:v>0.26405193949123479</c:v>
                </c:pt>
                <c:pt idx="571">
                  <c:v>0.88874197005522793</c:v>
                </c:pt>
                <c:pt idx="572">
                  <c:v>0.51585304479114236</c:v>
                </c:pt>
                <c:pt idx="573">
                  <c:v>0.58963788146681229</c:v>
                </c:pt>
                <c:pt idx="574">
                  <c:v>0.82307706805888015</c:v>
                </c:pt>
                <c:pt idx="575">
                  <c:v>0.78332604687410901</c:v>
                </c:pt>
                <c:pt idx="576">
                  <c:v>0.28298389175202565</c:v>
                </c:pt>
                <c:pt idx="577">
                  <c:v>0.58370100226977129</c:v>
                </c:pt>
                <c:pt idx="578">
                  <c:v>0.32878935270769877</c:v>
                </c:pt>
                <c:pt idx="579">
                  <c:v>0.84410308214289631</c:v>
                </c:pt>
                <c:pt idx="580">
                  <c:v>0.86632374007032165</c:v>
                </c:pt>
                <c:pt idx="581">
                  <c:v>0.45974437442572863</c:v>
                </c:pt>
                <c:pt idx="582">
                  <c:v>0.53723871059641759</c:v>
                </c:pt>
                <c:pt idx="583">
                  <c:v>0.87462045719024628</c:v>
                </c:pt>
                <c:pt idx="584">
                  <c:v>0.86384746545081148</c:v>
                </c:pt>
                <c:pt idx="585">
                  <c:v>0.86235466320528043</c:v>
                </c:pt>
                <c:pt idx="586">
                  <c:v>0.80047663434650163</c:v>
                </c:pt>
                <c:pt idx="587">
                  <c:v>0.33531450230571358</c:v>
                </c:pt>
                <c:pt idx="588">
                  <c:v>0.82577753447155022</c:v>
                </c:pt>
                <c:pt idx="589">
                  <c:v>0.82149244833068369</c:v>
                </c:pt>
                <c:pt idx="590">
                  <c:v>0.89463121424220937</c:v>
                </c:pt>
                <c:pt idx="591">
                  <c:v>0.86094017544953549</c:v>
                </c:pt>
                <c:pt idx="592">
                  <c:v>0.9079184684320909</c:v>
                </c:pt>
                <c:pt idx="593">
                  <c:v>0.8818157993874175</c:v>
                </c:pt>
                <c:pt idx="594">
                  <c:v>0.89213672434940672</c:v>
                </c:pt>
                <c:pt idx="595">
                  <c:v>0.87062732069572024</c:v>
                </c:pt>
                <c:pt idx="596">
                  <c:v>0.49856598436333638</c:v>
                </c:pt>
                <c:pt idx="597">
                  <c:v>0.6443211873532817</c:v>
                </c:pt>
                <c:pt idx="598">
                  <c:v>0.82612338454459022</c:v>
                </c:pt>
                <c:pt idx="599">
                  <c:v>0.89252895098406571</c:v>
                </c:pt>
                <c:pt idx="600">
                  <c:v>0.71368461936820293</c:v>
                </c:pt>
                <c:pt idx="601">
                  <c:v>0.66558688433582314</c:v>
                </c:pt>
                <c:pt idx="602">
                  <c:v>0.40801401524867792</c:v>
                </c:pt>
                <c:pt idx="603">
                  <c:v>0.43191850958604233</c:v>
                </c:pt>
                <c:pt idx="604">
                  <c:v>0.65509144065687985</c:v>
                </c:pt>
                <c:pt idx="605">
                  <c:v>0.51864949368427804</c:v>
                </c:pt>
                <c:pt idx="606">
                  <c:v>0.34958072644307886</c:v>
                </c:pt>
                <c:pt idx="607">
                  <c:v>0.79114683301343569</c:v>
                </c:pt>
                <c:pt idx="608">
                  <c:v>0.49670673476334354</c:v>
                </c:pt>
                <c:pt idx="609">
                  <c:v>0.70800761472720641</c:v>
                </c:pt>
                <c:pt idx="610">
                  <c:v>0.62687780060179077</c:v>
                </c:pt>
                <c:pt idx="611">
                  <c:v>0.53528438774340414</c:v>
                </c:pt>
                <c:pt idx="612">
                  <c:v>0.47633186863613491</c:v>
                </c:pt>
                <c:pt idx="613">
                  <c:v>0.56084426265770604</c:v>
                </c:pt>
                <c:pt idx="614">
                  <c:v>0.58584308406488506</c:v>
                </c:pt>
                <c:pt idx="615">
                  <c:v>0.64101991910663569</c:v>
                </c:pt>
                <c:pt idx="616">
                  <c:v>0.4622748169225489</c:v>
                </c:pt>
                <c:pt idx="617">
                  <c:v>0.5490966147444718</c:v>
                </c:pt>
                <c:pt idx="618">
                  <c:v>0.64296338267582687</c:v>
                </c:pt>
                <c:pt idx="619">
                  <c:v>0.6392492221901086</c:v>
                </c:pt>
                <c:pt idx="620">
                  <c:v>0.52907552849347173</c:v>
                </c:pt>
                <c:pt idx="621">
                  <c:v>0.46653536822389441</c:v>
                </c:pt>
                <c:pt idx="622">
                  <c:v>0.4799796202370693</c:v>
                </c:pt>
                <c:pt idx="623">
                  <c:v>0.36182803733426261</c:v>
                </c:pt>
                <c:pt idx="624">
                  <c:v>0.64396360619619475</c:v>
                </c:pt>
                <c:pt idx="625">
                  <c:v>0.38917283356337484</c:v>
                </c:pt>
                <c:pt idx="626">
                  <c:v>0.54988128311503714</c:v>
                </c:pt>
                <c:pt idx="627">
                  <c:v>0.81393820647077042</c:v>
                </c:pt>
                <c:pt idx="628">
                  <c:v>0.63607918957104692</c:v>
                </c:pt>
                <c:pt idx="629">
                  <c:v>0.24579155645773104</c:v>
                </c:pt>
                <c:pt idx="630">
                  <c:v>0.73946013435972568</c:v>
                </c:pt>
                <c:pt idx="631">
                  <c:v>0.20778248853147216</c:v>
                </c:pt>
                <c:pt idx="632">
                  <c:v>0.38443981217041817</c:v>
                </c:pt>
                <c:pt idx="633">
                  <c:v>0.53119566080304847</c:v>
                </c:pt>
                <c:pt idx="634">
                  <c:v>0.68026255043256589</c:v>
                </c:pt>
                <c:pt idx="635">
                  <c:v>0.56558057199756595</c:v>
                </c:pt>
                <c:pt idx="636">
                  <c:v>0.36162237957309395</c:v>
                </c:pt>
                <c:pt idx="637">
                  <c:v>0.38622492914085454</c:v>
                </c:pt>
                <c:pt idx="638">
                  <c:v>0.2964724472672513</c:v>
                </c:pt>
                <c:pt idx="639">
                  <c:v>0.52530026720166501</c:v>
                </c:pt>
                <c:pt idx="640">
                  <c:v>0.2165099523751374</c:v>
                </c:pt>
                <c:pt idx="641">
                  <c:v>0.40526147022484132</c:v>
                </c:pt>
                <c:pt idx="642">
                  <c:v>0.31355507771424945</c:v>
                </c:pt>
                <c:pt idx="643">
                  <c:v>0.49194888579892343</c:v>
                </c:pt>
                <c:pt idx="644">
                  <c:v>0.52843308963883318</c:v>
                </c:pt>
                <c:pt idx="645">
                  <c:v>0.56328369198784345</c:v>
                </c:pt>
                <c:pt idx="646">
                  <c:v>0.29486762900331825</c:v>
                </c:pt>
                <c:pt idx="647">
                  <c:v>0.54190558139082223</c:v>
                </c:pt>
                <c:pt idx="648">
                  <c:v>0.46342806551831378</c:v>
                </c:pt>
                <c:pt idx="649">
                  <c:v>0.2415021992296999</c:v>
                </c:pt>
                <c:pt idx="650">
                  <c:v>0.3838432458570526</c:v>
                </c:pt>
                <c:pt idx="651">
                  <c:v>0.37959145461265553</c:v>
                </c:pt>
                <c:pt idx="652">
                  <c:v>0.53149705146959925</c:v>
                </c:pt>
                <c:pt idx="653">
                  <c:v>0.72890776276961422</c:v>
                </c:pt>
                <c:pt idx="654">
                  <c:v>0.61104981753373511</c:v>
                </c:pt>
                <c:pt idx="655">
                  <c:v>0.34291501752422071</c:v>
                </c:pt>
                <c:pt idx="656">
                  <c:v>0.53351160280034804</c:v>
                </c:pt>
                <c:pt idx="657">
                  <c:v>0.31339494986810768</c:v>
                </c:pt>
                <c:pt idx="658">
                  <c:v>0.57146176849264008</c:v>
                </c:pt>
                <c:pt idx="659">
                  <c:v>0.4755886513053767</c:v>
                </c:pt>
                <c:pt idx="660">
                  <c:v>0.34075340047175806</c:v>
                </c:pt>
                <c:pt idx="661">
                  <c:v>0.4823483029282104</c:v>
                </c:pt>
                <c:pt idx="662">
                  <c:v>0.6004312595920015</c:v>
                </c:pt>
                <c:pt idx="663">
                  <c:v>0.81272902678689518</c:v>
                </c:pt>
                <c:pt idx="664">
                  <c:v>0.51123638119236925</c:v>
                </c:pt>
                <c:pt idx="665">
                  <c:v>0.38297274710872065</c:v>
                </c:pt>
                <c:pt idx="666">
                  <c:v>0.6654928573161526</c:v>
                </c:pt>
                <c:pt idx="667">
                  <c:v>0.44809305598349713</c:v>
                </c:pt>
                <c:pt idx="668">
                  <c:v>0.40656860926180804</c:v>
                </c:pt>
                <c:pt idx="669">
                  <c:v>0.22711593203044836</c:v>
                </c:pt>
                <c:pt idx="670">
                  <c:v>0.69270504791452459</c:v>
                </c:pt>
                <c:pt idx="671">
                  <c:v>0.14541367726543417</c:v>
                </c:pt>
                <c:pt idx="672">
                  <c:v>0.44648994806693798</c:v>
                </c:pt>
                <c:pt idx="673">
                  <c:v>0.65859754499828671</c:v>
                </c:pt>
                <c:pt idx="674">
                  <c:v>0.69922917240996385</c:v>
                </c:pt>
                <c:pt idx="675">
                  <c:v>0.5268463840076919</c:v>
                </c:pt>
                <c:pt idx="676">
                  <c:v>0.49675687565899429</c:v>
                </c:pt>
                <c:pt idx="677">
                  <c:v>0.68964566639711833</c:v>
                </c:pt>
                <c:pt idx="678">
                  <c:v>0.61187047490345681</c:v>
                </c:pt>
                <c:pt idx="679">
                  <c:v>0.63051681081005251</c:v>
                </c:pt>
                <c:pt idx="680">
                  <c:v>0.50536566206563915</c:v>
                </c:pt>
                <c:pt idx="681">
                  <c:v>0.32444460840983869</c:v>
                </c:pt>
                <c:pt idx="682">
                  <c:v>0.61119228063579945</c:v>
                </c:pt>
                <c:pt idx="683">
                  <c:v>0.47432518494290477</c:v>
                </c:pt>
                <c:pt idx="684">
                  <c:v>0.59342928333710854</c:v>
                </c:pt>
                <c:pt idx="685">
                  <c:v>0.45789432463455498</c:v>
                </c:pt>
                <c:pt idx="686">
                  <c:v>0.49257314505200633</c:v>
                </c:pt>
                <c:pt idx="687">
                  <c:v>0.44377324969105902</c:v>
                </c:pt>
                <c:pt idx="688">
                  <c:v>0.51508863892832446</c:v>
                </c:pt>
                <c:pt idx="689">
                  <c:v>0.73067635056389946</c:v>
                </c:pt>
                <c:pt idx="690">
                  <c:v>0.42448092950422445</c:v>
                </c:pt>
                <c:pt idx="691">
                  <c:v>0.69321373420804444</c:v>
                </c:pt>
                <c:pt idx="692">
                  <c:v>0.75825990094086293</c:v>
                </c:pt>
                <c:pt idx="693">
                  <c:v>0.51613540242632738</c:v>
                </c:pt>
                <c:pt idx="694">
                  <c:v>0.84125382264946502</c:v>
                </c:pt>
                <c:pt idx="695">
                  <c:v>0.54025882947138493</c:v>
                </c:pt>
                <c:pt idx="696">
                  <c:v>0.57739403670132272</c:v>
                </c:pt>
                <c:pt idx="697">
                  <c:v>0.65048753490039146</c:v>
                </c:pt>
                <c:pt idx="698">
                  <c:v>0.66972688264045388</c:v>
                </c:pt>
                <c:pt idx="699">
                  <c:v>0.81692668538327584</c:v>
                </c:pt>
                <c:pt idx="700">
                  <c:v>0.45077048803655728</c:v>
                </c:pt>
                <c:pt idx="701">
                  <c:v>0.49642877912355737</c:v>
                </c:pt>
                <c:pt idx="702">
                  <c:v>0.83827995471877204</c:v>
                </c:pt>
                <c:pt idx="703">
                  <c:v>0.45536687877872606</c:v>
                </c:pt>
                <c:pt idx="704">
                  <c:v>0.64013271556371687</c:v>
                </c:pt>
                <c:pt idx="705">
                  <c:v>0.66732207562021573</c:v>
                </c:pt>
                <c:pt idx="706">
                  <c:v>0.56989938598311629</c:v>
                </c:pt>
                <c:pt idx="707">
                  <c:v>0.77542363217551935</c:v>
                </c:pt>
                <c:pt idx="708">
                  <c:v>0.50975700060681606</c:v>
                </c:pt>
                <c:pt idx="709">
                  <c:v>0.52555424051729116</c:v>
                </c:pt>
                <c:pt idx="710">
                  <c:v>0.46216350932567735</c:v>
                </c:pt>
                <c:pt idx="711">
                  <c:v>0.54112953215507331</c:v>
                </c:pt>
                <c:pt idx="712">
                  <c:v>0.61979187855180518</c:v>
                </c:pt>
                <c:pt idx="713">
                  <c:v>0.73693758196181569</c:v>
                </c:pt>
                <c:pt idx="714">
                  <c:v>0.67212898189121606</c:v>
                </c:pt>
                <c:pt idx="715">
                  <c:v>0.47457040338393236</c:v>
                </c:pt>
                <c:pt idx="716">
                  <c:v>0.65304514404610514</c:v>
                </c:pt>
                <c:pt idx="717">
                  <c:v>0.789149402017846</c:v>
                </c:pt>
                <c:pt idx="718">
                  <c:v>0.44976477026585787</c:v>
                </c:pt>
                <c:pt idx="719">
                  <c:v>0.42870487711344846</c:v>
                </c:pt>
                <c:pt idx="720">
                  <c:v>0.71643853567301619</c:v>
                </c:pt>
                <c:pt idx="721">
                  <c:v>0.65306337539125969</c:v>
                </c:pt>
                <c:pt idx="722">
                  <c:v>0.6491465121410801</c:v>
                </c:pt>
                <c:pt idx="723">
                  <c:v>0.71739989818467254</c:v>
                </c:pt>
                <c:pt idx="724">
                  <c:v>0.63829518228425852</c:v>
                </c:pt>
                <c:pt idx="725">
                  <c:v>0.67028126611906791</c:v>
                </c:pt>
                <c:pt idx="726">
                  <c:v>0.67410969029670165</c:v>
                </c:pt>
                <c:pt idx="727">
                  <c:v>0.75724281357332035</c:v>
                </c:pt>
                <c:pt idx="728">
                  <c:v>0.67253209436317496</c:v>
                </c:pt>
                <c:pt idx="729">
                  <c:v>0.63236504018732997</c:v>
                </c:pt>
                <c:pt idx="730">
                  <c:v>0.68431631943599025</c:v>
                </c:pt>
                <c:pt idx="731">
                  <c:v>0.52089421446814621</c:v>
                </c:pt>
                <c:pt idx="732">
                  <c:v>0.80879823171998333</c:v>
                </c:pt>
                <c:pt idx="733">
                  <c:v>0.53219781525722598</c:v>
                </c:pt>
                <c:pt idx="734">
                  <c:v>0.73813297029387048</c:v>
                </c:pt>
                <c:pt idx="735">
                  <c:v>0.50589827157516842</c:v>
                </c:pt>
                <c:pt idx="736">
                  <c:v>0.77506656277113295</c:v>
                </c:pt>
                <c:pt idx="737">
                  <c:v>0.60644197113304754</c:v>
                </c:pt>
                <c:pt idx="738">
                  <c:v>0.78149580616185677</c:v>
                </c:pt>
                <c:pt idx="739">
                  <c:v>0.68021148728845837</c:v>
                </c:pt>
                <c:pt idx="740">
                  <c:v>0.75247034843643579</c:v>
                </c:pt>
                <c:pt idx="741">
                  <c:v>0.55434928130535899</c:v>
                </c:pt>
                <c:pt idx="742">
                  <c:v>0.78180929403787636</c:v>
                </c:pt>
                <c:pt idx="743">
                  <c:v>0.82176295677389233</c:v>
                </c:pt>
                <c:pt idx="744">
                  <c:v>0.52651219726355691</c:v>
                </c:pt>
                <c:pt idx="745">
                  <c:v>0.49718145602933855</c:v>
                </c:pt>
                <c:pt idx="746">
                  <c:v>0.77845066868533941</c:v>
                </c:pt>
                <c:pt idx="747">
                  <c:v>0.54284155547199497</c:v>
                </c:pt>
                <c:pt idx="748">
                  <c:v>0.45385076806718311</c:v>
                </c:pt>
                <c:pt idx="749">
                  <c:v>0.64987499919250125</c:v>
                </c:pt>
                <c:pt idx="750">
                  <c:v>0.82301393964000535</c:v>
                </c:pt>
                <c:pt idx="751">
                  <c:v>0.89413237365044596</c:v>
                </c:pt>
                <c:pt idx="752">
                  <c:v>0.86866247598379753</c:v>
                </c:pt>
                <c:pt idx="753">
                  <c:v>0.42568007894687837</c:v>
                </c:pt>
                <c:pt idx="754">
                  <c:v>0.79517179619566014</c:v>
                </c:pt>
                <c:pt idx="755">
                  <c:v>0.86082644815029408</c:v>
                </c:pt>
                <c:pt idx="756">
                  <c:v>0.71825362858001984</c:v>
                </c:pt>
                <c:pt idx="757">
                  <c:v>0.75854597674604152</c:v>
                </c:pt>
                <c:pt idx="758">
                  <c:v>0.8780902204368356</c:v>
                </c:pt>
                <c:pt idx="759">
                  <c:v>0.83410895898582138</c:v>
                </c:pt>
                <c:pt idx="760">
                  <c:v>0.86481146211988702</c:v>
                </c:pt>
                <c:pt idx="761">
                  <c:v>0.87787806225824272</c:v>
                </c:pt>
                <c:pt idx="762">
                  <c:v>0.82077930029042956</c:v>
                </c:pt>
                <c:pt idx="763">
                  <c:v>0.82934880996752036</c:v>
                </c:pt>
                <c:pt idx="764">
                  <c:v>0.88831238769877641</c:v>
                </c:pt>
                <c:pt idx="765">
                  <c:v>0.46828297242766642</c:v>
                </c:pt>
                <c:pt idx="766">
                  <c:v>0.75502786527744137</c:v>
                </c:pt>
                <c:pt idx="767">
                  <c:v>0.88090499308668613</c:v>
                </c:pt>
                <c:pt idx="768">
                  <c:v>0.89261364506886887</c:v>
                </c:pt>
                <c:pt idx="769">
                  <c:v>0.78655491099510222</c:v>
                </c:pt>
                <c:pt idx="770">
                  <c:v>0.83944457044933352</c:v>
                </c:pt>
                <c:pt idx="771">
                  <c:v>0.8654683259077175</c:v>
                </c:pt>
                <c:pt idx="772">
                  <c:v>0.83243560865733024</c:v>
                </c:pt>
                <c:pt idx="773">
                  <c:v>0.87186749296617228</c:v>
                </c:pt>
                <c:pt idx="774">
                  <c:v>0.87598938384761038</c:v>
                </c:pt>
                <c:pt idx="775">
                  <c:v>0.84690884858798332</c:v>
                </c:pt>
                <c:pt idx="776">
                  <c:v>0.90050661786159514</c:v>
                </c:pt>
                <c:pt idx="777">
                  <c:v>0.85618095739084688</c:v>
                </c:pt>
                <c:pt idx="778">
                  <c:v>0.89455435897624458</c:v>
                </c:pt>
                <c:pt idx="779">
                  <c:v>0.8503144784963298</c:v>
                </c:pt>
                <c:pt idx="780">
                  <c:v>0.76998215704406037</c:v>
                </c:pt>
                <c:pt idx="781">
                  <c:v>0.90034364261168387</c:v>
                </c:pt>
                <c:pt idx="782">
                  <c:v>0.84664527889980445</c:v>
                </c:pt>
                <c:pt idx="783">
                  <c:v>0.33185374266072604</c:v>
                </c:pt>
                <c:pt idx="784">
                  <c:v>0.83881862580815203</c:v>
                </c:pt>
                <c:pt idx="785">
                  <c:v>0.545829546935647</c:v>
                </c:pt>
                <c:pt idx="786">
                  <c:v>0.83707933422427405</c:v>
                </c:pt>
                <c:pt idx="787">
                  <c:v>0.59939162391919121</c:v>
                </c:pt>
                <c:pt idx="788">
                  <c:v>0.4924315689042762</c:v>
                </c:pt>
                <c:pt idx="789">
                  <c:v>0.58809294896141018</c:v>
                </c:pt>
                <c:pt idx="790">
                  <c:v>0.64286042595509796</c:v>
                </c:pt>
                <c:pt idx="791">
                  <c:v>0.64639319510428006</c:v>
                </c:pt>
                <c:pt idx="792">
                  <c:v>0.53837753395543131</c:v>
                </c:pt>
                <c:pt idx="793">
                  <c:v>0.1720736077741836</c:v>
                </c:pt>
                <c:pt idx="794">
                  <c:v>0.5033417268033894</c:v>
                </c:pt>
                <c:pt idx="795">
                  <c:v>0.5291694305290473</c:v>
                </c:pt>
                <c:pt idx="796">
                  <c:v>0.37073770349146973</c:v>
                </c:pt>
                <c:pt idx="797">
                  <c:v>0.3624174686287383</c:v>
                </c:pt>
                <c:pt idx="798">
                  <c:v>0.50877376843015376</c:v>
                </c:pt>
                <c:pt idx="799">
                  <c:v>0.32273084123121826</c:v>
                </c:pt>
                <c:pt idx="800">
                  <c:v>0.36100202264917858</c:v>
                </c:pt>
                <c:pt idx="801">
                  <c:v>0.31962088586049076</c:v>
                </c:pt>
                <c:pt idx="802">
                  <c:v>0.62082044698605365</c:v>
                </c:pt>
                <c:pt idx="803">
                  <c:v>0.66118961551100885</c:v>
                </c:pt>
                <c:pt idx="804">
                  <c:v>0.62338794901881045</c:v>
                </c:pt>
                <c:pt idx="805">
                  <c:v>0.65204726345960806</c:v>
                </c:pt>
                <c:pt idx="806">
                  <c:v>0.44138866767158413</c:v>
                </c:pt>
                <c:pt idx="807">
                  <c:v>0.45145200218494663</c:v>
                </c:pt>
                <c:pt idx="808">
                  <c:v>0.61342761819946034</c:v>
                </c:pt>
                <c:pt idx="809">
                  <c:v>0.4619189374924258</c:v>
                </c:pt>
                <c:pt idx="810">
                  <c:v>0.61850311850311857</c:v>
                </c:pt>
                <c:pt idx="811">
                  <c:v>0.53487149147553703</c:v>
                </c:pt>
                <c:pt idx="812">
                  <c:v>0.44303774554880571</c:v>
                </c:pt>
                <c:pt idx="813">
                  <c:v>0.2749386187841904</c:v>
                </c:pt>
                <c:pt idx="814">
                  <c:v>0.35448402115231092</c:v>
                </c:pt>
                <c:pt idx="815">
                  <c:v>0.45995897583490308</c:v>
                </c:pt>
                <c:pt idx="816">
                  <c:v>0.53384110324193079</c:v>
                </c:pt>
                <c:pt idx="817">
                  <c:v>0.2168110135509998</c:v>
                </c:pt>
                <c:pt idx="818">
                  <c:v>0.61963863371812833</c:v>
                </c:pt>
                <c:pt idx="819">
                  <c:v>0.40172435446813132</c:v>
                </c:pt>
                <c:pt idx="820">
                  <c:v>0.31280864213358051</c:v>
                </c:pt>
                <c:pt idx="821">
                  <c:v>0.45983089593935006</c:v>
                </c:pt>
                <c:pt idx="822">
                  <c:v>0.17450281177922991</c:v>
                </c:pt>
                <c:pt idx="823">
                  <c:v>0.71479521589834616</c:v>
                </c:pt>
                <c:pt idx="824">
                  <c:v>0.52511469200954408</c:v>
                </c:pt>
                <c:pt idx="825">
                  <c:v>0.31973360811433604</c:v>
                </c:pt>
                <c:pt idx="826">
                  <c:v>0.55608595620803525</c:v>
                </c:pt>
                <c:pt idx="827">
                  <c:v>0.33343413283251899</c:v>
                </c:pt>
                <c:pt idx="828">
                  <c:v>0.12623748855273023</c:v>
                </c:pt>
                <c:pt idx="829">
                  <c:v>0.44522710881243255</c:v>
                </c:pt>
                <c:pt idx="830">
                  <c:v>0.61255496743055726</c:v>
                </c:pt>
                <c:pt idx="831">
                  <c:v>0.56453837717084854</c:v>
                </c:pt>
                <c:pt idx="832">
                  <c:v>0.50333621873603152</c:v>
                </c:pt>
                <c:pt idx="833">
                  <c:v>0.36875806505736675</c:v>
                </c:pt>
                <c:pt idx="834">
                  <c:v>0.48172892755497426</c:v>
                </c:pt>
                <c:pt idx="835">
                  <c:v>0.41332962587285238</c:v>
                </c:pt>
                <c:pt idx="836">
                  <c:v>0.35908040720092732</c:v>
                </c:pt>
                <c:pt idx="837">
                  <c:v>0.35138785837946834</c:v>
                </c:pt>
                <c:pt idx="838">
                  <c:v>0.54965661561360313</c:v>
                </c:pt>
                <c:pt idx="839">
                  <c:v>0.32462058616877754</c:v>
                </c:pt>
                <c:pt idx="840">
                  <c:v>8.7985168712869447E-2</c:v>
                </c:pt>
                <c:pt idx="841">
                  <c:v>0.45338940789254967</c:v>
                </c:pt>
                <c:pt idx="842">
                  <c:v>0.30560230337192568</c:v>
                </c:pt>
                <c:pt idx="843">
                  <c:v>0.54394370117489454</c:v>
                </c:pt>
                <c:pt idx="844">
                  <c:v>0.66279672979272464</c:v>
                </c:pt>
                <c:pt idx="845">
                  <c:v>0.35429452838049874</c:v>
                </c:pt>
                <c:pt idx="846">
                  <c:v>0.27518742884566832</c:v>
                </c:pt>
                <c:pt idx="847">
                  <c:v>0.1267362801988155</c:v>
                </c:pt>
                <c:pt idx="848">
                  <c:v>0.58003280993672368</c:v>
                </c:pt>
                <c:pt idx="849">
                  <c:v>0.62341058490475509</c:v>
                </c:pt>
                <c:pt idx="850">
                  <c:v>0.26819052862429543</c:v>
                </c:pt>
                <c:pt idx="851">
                  <c:v>0.73885721102979862</c:v>
                </c:pt>
                <c:pt idx="852">
                  <c:v>0.47055639455666354</c:v>
                </c:pt>
                <c:pt idx="853">
                  <c:v>0.28457068435263372</c:v>
                </c:pt>
                <c:pt idx="854">
                  <c:v>0.43319673237815315</c:v>
                </c:pt>
                <c:pt idx="855">
                  <c:v>0.43701124493407156</c:v>
                </c:pt>
                <c:pt idx="856">
                  <c:v>0.43666091149941955</c:v>
                </c:pt>
                <c:pt idx="857">
                  <c:v>0.45860899709891917</c:v>
                </c:pt>
                <c:pt idx="858">
                  <c:v>0.8159445180190088</c:v>
                </c:pt>
                <c:pt idx="859">
                  <c:v>0.48608285189824973</c:v>
                </c:pt>
                <c:pt idx="860">
                  <c:v>0.560992034570858</c:v>
                </c:pt>
                <c:pt idx="861">
                  <c:v>0.58146878327221319</c:v>
                </c:pt>
                <c:pt idx="862">
                  <c:v>0.33428579176910023</c:v>
                </c:pt>
                <c:pt idx="863">
                  <c:v>0.408876351080662</c:v>
                </c:pt>
                <c:pt idx="864">
                  <c:v>0.50240103607859465</c:v>
                </c:pt>
                <c:pt idx="865">
                  <c:v>0.51021651266515911</c:v>
                </c:pt>
                <c:pt idx="866">
                  <c:v>0.59361637596384287</c:v>
                </c:pt>
                <c:pt idx="867">
                  <c:v>0.33430781336155141</c:v>
                </c:pt>
                <c:pt idx="868">
                  <c:v>0.59952204839251122</c:v>
                </c:pt>
                <c:pt idx="869">
                  <c:v>0.55481898412551611</c:v>
                </c:pt>
                <c:pt idx="870">
                  <c:v>0.43384937507676291</c:v>
                </c:pt>
                <c:pt idx="871">
                  <c:v>0.52871634570340775</c:v>
                </c:pt>
                <c:pt idx="872">
                  <c:v>0.56744386819102266</c:v>
                </c:pt>
                <c:pt idx="873">
                  <c:v>0.44797725440565861</c:v>
                </c:pt>
                <c:pt idx="874">
                  <c:v>9.5501673586997973E-2</c:v>
                </c:pt>
                <c:pt idx="875">
                  <c:v>0.28958220694416825</c:v>
                </c:pt>
                <c:pt idx="876">
                  <c:v>0.46872208492644402</c:v>
                </c:pt>
                <c:pt idx="877">
                  <c:v>0.2127239638232033</c:v>
                </c:pt>
                <c:pt idx="878">
                  <c:v>0.32820751938565473</c:v>
                </c:pt>
                <c:pt idx="879">
                  <c:v>0.19791415885545141</c:v>
                </c:pt>
                <c:pt idx="880">
                  <c:v>0.40167764075883405</c:v>
                </c:pt>
                <c:pt idx="881">
                  <c:v>0.51129048232148155</c:v>
                </c:pt>
                <c:pt idx="882">
                  <c:v>0.35209952357059926</c:v>
                </c:pt>
                <c:pt idx="883">
                  <c:v>0.47271013923913163</c:v>
                </c:pt>
                <c:pt idx="884">
                  <c:v>0.21016322785067304</c:v>
                </c:pt>
                <c:pt idx="885">
                  <c:v>0.46205520042908271</c:v>
                </c:pt>
                <c:pt idx="886">
                  <c:v>0.68072616753601789</c:v>
                </c:pt>
                <c:pt idx="887">
                  <c:v>0.65394020667350328</c:v>
                </c:pt>
                <c:pt idx="888">
                  <c:v>0.56766791794690119</c:v>
                </c:pt>
                <c:pt idx="889">
                  <c:v>0.16635066849957078</c:v>
                </c:pt>
                <c:pt idx="890">
                  <c:v>0.16813896151686886</c:v>
                </c:pt>
                <c:pt idx="891">
                  <c:v>0.53954082439835216</c:v>
                </c:pt>
                <c:pt idx="892">
                  <c:v>0.33792544570502436</c:v>
                </c:pt>
                <c:pt idx="893">
                  <c:v>0.59991224271158627</c:v>
                </c:pt>
                <c:pt idx="894">
                  <c:v>0.55103276386110156</c:v>
                </c:pt>
                <c:pt idx="895">
                  <c:v>0.2626208132084018</c:v>
                </c:pt>
                <c:pt idx="896">
                  <c:v>0.41911181901014233</c:v>
                </c:pt>
                <c:pt idx="897">
                  <c:v>0.65086945178597766</c:v>
                </c:pt>
                <c:pt idx="898">
                  <c:v>0.5102723024103818</c:v>
                </c:pt>
                <c:pt idx="899">
                  <c:v>0.60237784298661112</c:v>
                </c:pt>
                <c:pt idx="900">
                  <c:v>0.61564031439135847</c:v>
                </c:pt>
                <c:pt idx="901">
                  <c:v>0.47831342981126018</c:v>
                </c:pt>
                <c:pt idx="902">
                  <c:v>2.1978339087159487E-2</c:v>
                </c:pt>
                <c:pt idx="903">
                  <c:v>0.6785269202252685</c:v>
                </c:pt>
                <c:pt idx="904">
                  <c:v>0.66963912365086531</c:v>
                </c:pt>
                <c:pt idx="905">
                  <c:v>0.48553665253732942</c:v>
                </c:pt>
                <c:pt idx="906">
                  <c:v>0.38403025934340296</c:v>
                </c:pt>
                <c:pt idx="907">
                  <c:v>0.2802103891670733</c:v>
                </c:pt>
                <c:pt idx="908">
                  <c:v>0.67404309568827769</c:v>
                </c:pt>
                <c:pt idx="909">
                  <c:v>0.34453676302233632</c:v>
                </c:pt>
                <c:pt idx="910">
                  <c:v>0.58516103095546523</c:v>
                </c:pt>
                <c:pt idx="911">
                  <c:v>0.52981185593985625</c:v>
                </c:pt>
                <c:pt idx="912">
                  <c:v>0.67688196743497664</c:v>
                </c:pt>
                <c:pt idx="913">
                  <c:v>0.62507630557955896</c:v>
                </c:pt>
                <c:pt idx="914">
                  <c:v>0.75220304467912646</c:v>
                </c:pt>
                <c:pt idx="915">
                  <c:v>0.28017869522189526</c:v>
                </c:pt>
                <c:pt idx="916">
                  <c:v>0.56113948847512862</c:v>
                </c:pt>
                <c:pt idx="917">
                  <c:v>0.36530696748622377</c:v>
                </c:pt>
                <c:pt idx="918">
                  <c:v>0.38059218830052444</c:v>
                </c:pt>
                <c:pt idx="919">
                  <c:v>0.55748528385257057</c:v>
                </c:pt>
                <c:pt idx="920">
                  <c:v>0.60937400582459778</c:v>
                </c:pt>
                <c:pt idx="921">
                  <c:v>0.36138812553048233</c:v>
                </c:pt>
                <c:pt idx="922">
                  <c:v>0.30206795598615571</c:v>
                </c:pt>
                <c:pt idx="923">
                  <c:v>0.64541598869001571</c:v>
                </c:pt>
                <c:pt idx="924">
                  <c:v>0.52724485130577969</c:v>
                </c:pt>
                <c:pt idx="925">
                  <c:v>0.66223424816389631</c:v>
                </c:pt>
                <c:pt idx="926">
                  <c:v>0.55480187093769606</c:v>
                </c:pt>
                <c:pt idx="927">
                  <c:v>0.56066748620301832</c:v>
                </c:pt>
                <c:pt idx="928">
                  <c:v>0.1315071212346782</c:v>
                </c:pt>
                <c:pt idx="929">
                  <c:v>0.73023099354258203</c:v>
                </c:pt>
                <c:pt idx="930">
                  <c:v>0.47914227260444942</c:v>
                </c:pt>
                <c:pt idx="931">
                  <c:v>0.48923047288585747</c:v>
                </c:pt>
                <c:pt idx="932">
                  <c:v>0.42176426763867425</c:v>
                </c:pt>
                <c:pt idx="933">
                  <c:v>0.42225301475544902</c:v>
                </c:pt>
                <c:pt idx="934">
                  <c:v>0.4307425568227996</c:v>
                </c:pt>
                <c:pt idx="935">
                  <c:v>0.51439633242790428</c:v>
                </c:pt>
                <c:pt idx="936">
                  <c:v>0.49223759872349393</c:v>
                </c:pt>
                <c:pt idx="937">
                  <c:v>0.55466910187962504</c:v>
                </c:pt>
                <c:pt idx="938">
                  <c:v>0.71532506192449097</c:v>
                </c:pt>
                <c:pt idx="939">
                  <c:v>0.55804039572380493</c:v>
                </c:pt>
                <c:pt idx="940">
                  <c:v>0.57702671160207009</c:v>
                </c:pt>
                <c:pt idx="941">
                  <c:v>0.68350487240009172</c:v>
                </c:pt>
                <c:pt idx="942">
                  <c:v>0.6250996995014203</c:v>
                </c:pt>
                <c:pt idx="943">
                  <c:v>0.62265617904853887</c:v>
                </c:pt>
                <c:pt idx="944">
                  <c:v>0.45273014807070167</c:v>
                </c:pt>
                <c:pt idx="945">
                  <c:v>0.7663310559750689</c:v>
                </c:pt>
                <c:pt idx="946">
                  <c:v>0.29913884323493889</c:v>
                </c:pt>
                <c:pt idx="947">
                  <c:v>0.44594308317817916</c:v>
                </c:pt>
                <c:pt idx="948">
                  <c:v>4.0952590790217368E-2</c:v>
                </c:pt>
                <c:pt idx="949">
                  <c:v>0.31685132893112999</c:v>
                </c:pt>
                <c:pt idx="950">
                  <c:v>0.57130825379000572</c:v>
                </c:pt>
                <c:pt idx="951">
                  <c:v>0.15905406043730941</c:v>
                </c:pt>
                <c:pt idx="952">
                  <c:v>0.48937938701597145</c:v>
                </c:pt>
                <c:pt idx="953">
                  <c:v>0.29862710635474121</c:v>
                </c:pt>
                <c:pt idx="954">
                  <c:v>0.64277314517853323</c:v>
                </c:pt>
                <c:pt idx="955">
                  <c:v>0.54680031871701407</c:v>
                </c:pt>
                <c:pt idx="956">
                  <c:v>0.72663007986168116</c:v>
                </c:pt>
                <c:pt idx="957">
                  <c:v>0.19728202180775542</c:v>
                </c:pt>
                <c:pt idx="958">
                  <c:v>0.2918459996462473</c:v>
                </c:pt>
                <c:pt idx="959">
                  <c:v>0.59831531608867294</c:v>
                </c:pt>
                <c:pt idx="960">
                  <c:v>0.67693423236683936</c:v>
                </c:pt>
                <c:pt idx="961">
                  <c:v>0.47512043126441877</c:v>
                </c:pt>
                <c:pt idx="962">
                  <c:v>0.62219530673937229</c:v>
                </c:pt>
                <c:pt idx="963">
                  <c:v>0.54758257000578781</c:v>
                </c:pt>
                <c:pt idx="964">
                  <c:v>0.51762988344688732</c:v>
                </c:pt>
                <c:pt idx="965">
                  <c:v>3.0257013347339094E-2</c:v>
                </c:pt>
                <c:pt idx="966">
                  <c:v>0.57600778741574188</c:v>
                </c:pt>
                <c:pt idx="967">
                  <c:v>0.55350139577219382</c:v>
                </c:pt>
                <c:pt idx="968">
                  <c:v>0.55967575025870986</c:v>
                </c:pt>
                <c:pt idx="969">
                  <c:v>0.56436199145609689</c:v>
                </c:pt>
                <c:pt idx="970">
                  <c:v>0.37772737194757366</c:v>
                </c:pt>
                <c:pt idx="971">
                  <c:v>0.35665120523418514</c:v>
                </c:pt>
                <c:pt idx="972">
                  <c:v>0.58890736173599234</c:v>
                </c:pt>
                <c:pt idx="973">
                  <c:v>0.21759132618804863</c:v>
                </c:pt>
                <c:pt idx="974">
                  <c:v>0.40197170214227818</c:v>
                </c:pt>
                <c:pt idx="975">
                  <c:v>0.56182337915095493</c:v>
                </c:pt>
                <c:pt idx="976">
                  <c:v>0.28803234977960296</c:v>
                </c:pt>
                <c:pt idx="977">
                  <c:v>0.43144011389876208</c:v>
                </c:pt>
                <c:pt idx="978">
                  <c:v>0.38551309176320797</c:v>
                </c:pt>
                <c:pt idx="979">
                  <c:v>0.56508476445191047</c:v>
                </c:pt>
                <c:pt idx="980">
                  <c:v>0.49365057900632781</c:v>
                </c:pt>
                <c:pt idx="981">
                  <c:v>0.67785367252908801</c:v>
                </c:pt>
                <c:pt idx="982">
                  <c:v>0.31967049488563481</c:v>
                </c:pt>
                <c:pt idx="983">
                  <c:v>0.44659372544278542</c:v>
                </c:pt>
                <c:pt idx="984">
                  <c:v>0.24620232351866642</c:v>
                </c:pt>
                <c:pt idx="985">
                  <c:v>0.42217422606191507</c:v>
                </c:pt>
                <c:pt idx="986">
                  <c:v>0.32665341295433142</c:v>
                </c:pt>
                <c:pt idx="987">
                  <c:v>0.4546993871911959</c:v>
                </c:pt>
                <c:pt idx="988">
                  <c:v>0.31747047716580795</c:v>
                </c:pt>
                <c:pt idx="989">
                  <c:v>0.62781936309749309</c:v>
                </c:pt>
                <c:pt idx="990">
                  <c:v>0.75093303288500801</c:v>
                </c:pt>
                <c:pt idx="991">
                  <c:v>0.63578076030527042</c:v>
                </c:pt>
                <c:pt idx="992">
                  <c:v>0.54445120670217395</c:v>
                </c:pt>
                <c:pt idx="993">
                  <c:v>0.49300210823143975</c:v>
                </c:pt>
                <c:pt idx="994">
                  <c:v>0.41499613039636679</c:v>
                </c:pt>
                <c:pt idx="995">
                  <c:v>0.41747662047306189</c:v>
                </c:pt>
                <c:pt idx="996">
                  <c:v>0.23261725172520065</c:v>
                </c:pt>
                <c:pt idx="997">
                  <c:v>0.45976317226500185</c:v>
                </c:pt>
                <c:pt idx="998">
                  <c:v>0.48756123598525469</c:v>
                </c:pt>
                <c:pt idx="999">
                  <c:v>0.54565139418414654</c:v>
                </c:pt>
                <c:pt idx="1000">
                  <c:v>0.56001237341924259</c:v>
                </c:pt>
                <c:pt idx="1001">
                  <c:v>0.40386350626291639</c:v>
                </c:pt>
                <c:pt idx="1002">
                  <c:v>0.67910769989262554</c:v>
                </c:pt>
                <c:pt idx="1003">
                  <c:v>0.57167019027484145</c:v>
                </c:pt>
                <c:pt idx="1004">
                  <c:v>0.66628041714947861</c:v>
                </c:pt>
                <c:pt idx="1005">
                  <c:v>0.79415578179024204</c:v>
                </c:pt>
                <c:pt idx="1006">
                  <c:v>0.72469805081586358</c:v>
                </c:pt>
                <c:pt idx="1007">
                  <c:v>0.64806312876697247</c:v>
                </c:pt>
                <c:pt idx="1008">
                  <c:v>0.59195986096732212</c:v>
                </c:pt>
                <c:pt idx="1009">
                  <c:v>0.67145066069494785</c:v>
                </c:pt>
                <c:pt idx="1010">
                  <c:v>0.53435304668427086</c:v>
                </c:pt>
                <c:pt idx="1011">
                  <c:v>0.41754840734674303</c:v>
                </c:pt>
                <c:pt idx="1012">
                  <c:v>0.34044250832786527</c:v>
                </c:pt>
                <c:pt idx="1013">
                  <c:v>0.61766374925622092</c:v>
                </c:pt>
                <c:pt idx="1014">
                  <c:v>0.53343549384772271</c:v>
                </c:pt>
                <c:pt idx="1015">
                  <c:v>0.50700220096998505</c:v>
                </c:pt>
                <c:pt idx="1016">
                  <c:v>0.42008539197087569</c:v>
                </c:pt>
                <c:pt idx="1017">
                  <c:v>0.1821468451447345</c:v>
                </c:pt>
                <c:pt idx="1018">
                  <c:v>0.86157349224638857</c:v>
                </c:pt>
                <c:pt idx="1019">
                  <c:v>0.44404572121931857</c:v>
                </c:pt>
                <c:pt idx="1020">
                  <c:v>0.43019145126486386</c:v>
                </c:pt>
                <c:pt idx="1021">
                  <c:v>0.63322658009722399</c:v>
                </c:pt>
                <c:pt idx="1022">
                  <c:v>0.62115531942864144</c:v>
                </c:pt>
                <c:pt idx="1023">
                  <c:v>0.57496595770131786</c:v>
                </c:pt>
                <c:pt idx="1024">
                  <c:v>0.50635416108366493</c:v>
                </c:pt>
                <c:pt idx="1025">
                  <c:v>0.50322962877331912</c:v>
                </c:pt>
                <c:pt idx="1026">
                  <c:v>0.67291171006089656</c:v>
                </c:pt>
                <c:pt idx="1027">
                  <c:v>3.5539549224209037E-2</c:v>
                </c:pt>
                <c:pt idx="1028">
                  <c:v>0.18147530539882692</c:v>
                </c:pt>
                <c:pt idx="1029">
                  <c:v>0.50220649076031998</c:v>
                </c:pt>
                <c:pt idx="1030">
                  <c:v>0.52510556952703291</c:v>
                </c:pt>
                <c:pt idx="1031">
                  <c:v>0.57151285554589493</c:v>
                </c:pt>
                <c:pt idx="1032">
                  <c:v>0.69203656748335074</c:v>
                </c:pt>
                <c:pt idx="1033">
                  <c:v>0.16187209649530998</c:v>
                </c:pt>
                <c:pt idx="1034">
                  <c:v>0.7077608190918433</c:v>
                </c:pt>
                <c:pt idx="1035">
                  <c:v>0.65505226480836232</c:v>
                </c:pt>
                <c:pt idx="1036">
                  <c:v>0.63915891986987372</c:v>
                </c:pt>
                <c:pt idx="1037">
                  <c:v>0.45496961260164648</c:v>
                </c:pt>
                <c:pt idx="1038">
                  <c:v>0.54440497335701599</c:v>
                </c:pt>
                <c:pt idx="1039">
                  <c:v>0.52118559818913512</c:v>
                </c:pt>
                <c:pt idx="1040">
                  <c:v>0.50480425907047077</c:v>
                </c:pt>
                <c:pt idx="1041">
                  <c:v>0.48487167440801682</c:v>
                </c:pt>
                <c:pt idx="1042">
                  <c:v>0.67328408741151125</c:v>
                </c:pt>
                <c:pt idx="1043">
                  <c:v>0.36612257075125626</c:v>
                </c:pt>
                <c:pt idx="1044">
                  <c:v>0.31335593464039724</c:v>
                </c:pt>
                <c:pt idx="1045">
                  <c:v>0.48064569326885093</c:v>
                </c:pt>
                <c:pt idx="1046">
                  <c:v>0.6636804517372431</c:v>
                </c:pt>
                <c:pt idx="1047">
                  <c:v>0.62070856990941592</c:v>
                </c:pt>
                <c:pt idx="1048">
                  <c:v>0.47706932677795888</c:v>
                </c:pt>
                <c:pt idx="1049">
                  <c:v>0.66039761003288155</c:v>
                </c:pt>
                <c:pt idx="1050">
                  <c:v>0.74559933188653837</c:v>
                </c:pt>
                <c:pt idx="1051">
                  <c:v>0.57693128746988986</c:v>
                </c:pt>
                <c:pt idx="1052">
                  <c:v>0.40801299568834637</c:v>
                </c:pt>
                <c:pt idx="1053">
                  <c:v>0.65044255636163684</c:v>
                </c:pt>
                <c:pt idx="1054">
                  <c:v>0.37200910979374457</c:v>
                </c:pt>
                <c:pt idx="1055">
                  <c:v>0.34080986196052154</c:v>
                </c:pt>
                <c:pt idx="1056">
                  <c:v>0.36634094398477052</c:v>
                </c:pt>
                <c:pt idx="1057">
                  <c:v>0.74613674466068947</c:v>
                </c:pt>
                <c:pt idx="1058">
                  <c:v>0.50187712895604686</c:v>
                </c:pt>
                <c:pt idx="1059">
                  <c:v>0.39095070362618484</c:v>
                </c:pt>
                <c:pt idx="1060">
                  <c:v>0.53910149750415981</c:v>
                </c:pt>
                <c:pt idx="1061">
                  <c:v>0.56929632326554502</c:v>
                </c:pt>
                <c:pt idx="1062">
                  <c:v>0.5535367692507569</c:v>
                </c:pt>
                <c:pt idx="1063">
                  <c:v>0.51445369916707495</c:v>
                </c:pt>
                <c:pt idx="1064">
                  <c:v>0.5968261527364711</c:v>
                </c:pt>
                <c:pt idx="1065">
                  <c:v>0.52042819046062261</c:v>
                </c:pt>
                <c:pt idx="1066">
                  <c:v>0.5671257059552659</c:v>
                </c:pt>
                <c:pt idx="1067">
                  <c:v>0.5396867974913373</c:v>
                </c:pt>
                <c:pt idx="1068">
                  <c:v>0.49165491549681134</c:v>
                </c:pt>
                <c:pt idx="1069">
                  <c:v>0.47762289892750243</c:v>
                </c:pt>
                <c:pt idx="1070">
                  <c:v>0.30961185699984878</c:v>
                </c:pt>
                <c:pt idx="1071">
                  <c:v>0.71658454200496391</c:v>
                </c:pt>
                <c:pt idx="1072">
                  <c:v>0.38260882676678581</c:v>
                </c:pt>
                <c:pt idx="1073">
                  <c:v>0.42335713012433207</c:v>
                </c:pt>
                <c:pt idx="1074">
                  <c:v>0.42723388782837929</c:v>
                </c:pt>
                <c:pt idx="1075">
                  <c:v>0.26880430086881385</c:v>
                </c:pt>
                <c:pt idx="1076">
                  <c:v>0.72266895672313747</c:v>
                </c:pt>
                <c:pt idx="1077">
                  <c:v>0.45377274183108285</c:v>
                </c:pt>
                <c:pt idx="1078">
                  <c:v>0.58971176389463531</c:v>
                </c:pt>
                <c:pt idx="1079">
                  <c:v>0.71171228132976394</c:v>
                </c:pt>
                <c:pt idx="1080">
                  <c:v>0.46985978999217343</c:v>
                </c:pt>
                <c:pt idx="1081">
                  <c:v>0.37402646141306978</c:v>
                </c:pt>
                <c:pt idx="1082">
                  <c:v>0.51996428901271441</c:v>
                </c:pt>
                <c:pt idx="1083">
                  <c:v>0.52703936096477488</c:v>
                </c:pt>
                <c:pt idx="1084">
                  <c:v>0.19422404304113172</c:v>
                </c:pt>
                <c:pt idx="1085">
                  <c:v>0.50262001691990799</c:v>
                </c:pt>
                <c:pt idx="1086">
                  <c:v>0.68322238387862233</c:v>
                </c:pt>
                <c:pt idx="1087">
                  <c:v>0.22318011978327659</c:v>
                </c:pt>
                <c:pt idx="1088">
                  <c:v>0.34081482744981845</c:v>
                </c:pt>
                <c:pt idx="1089">
                  <c:v>0.79732340606003482</c:v>
                </c:pt>
                <c:pt idx="1090">
                  <c:v>0.28519340462331566</c:v>
                </c:pt>
                <c:pt idx="1091">
                  <c:v>0.59316659572065222</c:v>
                </c:pt>
                <c:pt idx="1092">
                  <c:v>0.5395875680015918</c:v>
                </c:pt>
                <c:pt idx="1093">
                  <c:v>0.58132637323525915</c:v>
                </c:pt>
                <c:pt idx="1094">
                  <c:v>0.47336586506150835</c:v>
                </c:pt>
                <c:pt idx="1095">
                  <c:v>0.50713445978654248</c:v>
                </c:pt>
                <c:pt idx="1096">
                  <c:v>0.47057390714093728</c:v>
                </c:pt>
                <c:pt idx="1097">
                  <c:v>0.35034347399411186</c:v>
                </c:pt>
                <c:pt idx="1098">
                  <c:v>0.56628540578545605</c:v>
                </c:pt>
                <c:pt idx="1099">
                  <c:v>0.37936815553094622</c:v>
                </c:pt>
                <c:pt idx="1100">
                  <c:v>0.81456619169264544</c:v>
                </c:pt>
                <c:pt idx="1101">
                  <c:v>0.55129885770642328</c:v>
                </c:pt>
                <c:pt idx="1102">
                  <c:v>0.28316785923785748</c:v>
                </c:pt>
                <c:pt idx="1103">
                  <c:v>0.566226658886546</c:v>
                </c:pt>
                <c:pt idx="1104">
                  <c:v>0.43196864256059486</c:v>
                </c:pt>
                <c:pt idx="1105">
                  <c:v>0.51092725127514305</c:v>
                </c:pt>
                <c:pt idx="1106">
                  <c:v>0.81508833903406019</c:v>
                </c:pt>
                <c:pt idx="1107">
                  <c:v>0.33052496335704823</c:v>
                </c:pt>
                <c:pt idx="1108">
                  <c:v>0.61459697516045053</c:v>
                </c:pt>
                <c:pt idx="1109">
                  <c:v>0.69486634899924959</c:v>
                </c:pt>
                <c:pt idx="1110">
                  <c:v>0.53389335607925892</c:v>
                </c:pt>
                <c:pt idx="1111">
                  <c:v>0.54210158286544763</c:v>
                </c:pt>
                <c:pt idx="1112">
                  <c:v>0.36346683693678794</c:v>
                </c:pt>
                <c:pt idx="1113">
                  <c:v>0.61044683998655935</c:v>
                </c:pt>
                <c:pt idx="1114">
                  <c:v>0.49491186120224656</c:v>
                </c:pt>
                <c:pt idx="1115">
                  <c:v>0.4169811123901469</c:v>
                </c:pt>
                <c:pt idx="1116">
                  <c:v>0.55249910644793843</c:v>
                </c:pt>
                <c:pt idx="1117">
                  <c:v>0.58322244111965027</c:v>
                </c:pt>
                <c:pt idx="1118">
                  <c:v>0.37404147596264753</c:v>
                </c:pt>
                <c:pt idx="1119">
                  <c:v>0.40566181148690111</c:v>
                </c:pt>
                <c:pt idx="1120">
                  <c:v>0.42486345901192218</c:v>
                </c:pt>
                <c:pt idx="1121">
                  <c:v>0.55278719268237997</c:v>
                </c:pt>
                <c:pt idx="1122">
                  <c:v>0.48580931865369437</c:v>
                </c:pt>
                <c:pt idx="1123">
                  <c:v>0.49485194357059437</c:v>
                </c:pt>
                <c:pt idx="1124">
                  <c:v>0.19104503831880368</c:v>
                </c:pt>
                <c:pt idx="1125">
                  <c:v>0.6199263529921637</c:v>
                </c:pt>
                <c:pt idx="1126">
                  <c:v>0.82337921368771338</c:v>
                </c:pt>
                <c:pt idx="1127">
                  <c:v>0.73405355696307295</c:v>
                </c:pt>
                <c:pt idx="1128">
                  <c:v>0.77629232508259238</c:v>
                </c:pt>
                <c:pt idx="1129">
                  <c:v>0.193783576362241</c:v>
                </c:pt>
                <c:pt idx="1130">
                  <c:v>0.61237304263954784</c:v>
                </c:pt>
                <c:pt idx="1131">
                  <c:v>0.47699787889246692</c:v>
                </c:pt>
                <c:pt idx="1132">
                  <c:v>0.58279579411610849</c:v>
                </c:pt>
                <c:pt idx="1133">
                  <c:v>0.27720392519365961</c:v>
                </c:pt>
                <c:pt idx="1134">
                  <c:v>0.62484953136405241</c:v>
                </c:pt>
                <c:pt idx="1135">
                  <c:v>0.40332037622230299</c:v>
                </c:pt>
                <c:pt idx="1136">
                  <c:v>0.35469713907480133</c:v>
                </c:pt>
                <c:pt idx="1137">
                  <c:v>0.5279021366962654</c:v>
                </c:pt>
                <c:pt idx="1138">
                  <c:v>0.70152194188877304</c:v>
                </c:pt>
                <c:pt idx="1139">
                  <c:v>0.77150206911978525</c:v>
                </c:pt>
                <c:pt idx="1140">
                  <c:v>0.6394507324831542</c:v>
                </c:pt>
                <c:pt idx="1141">
                  <c:v>0.73924159579079662</c:v>
                </c:pt>
                <c:pt idx="1142">
                  <c:v>0.33439784506423464</c:v>
                </c:pt>
                <c:pt idx="1143">
                  <c:v>0.2792962995441805</c:v>
                </c:pt>
                <c:pt idx="1144">
                  <c:v>0.38710626526371661</c:v>
                </c:pt>
                <c:pt idx="1145">
                  <c:v>0.36518657112721548</c:v>
                </c:pt>
                <c:pt idx="1146">
                  <c:v>0.35393571119353401</c:v>
                </c:pt>
                <c:pt idx="1147">
                  <c:v>0.54600371747211895</c:v>
                </c:pt>
                <c:pt idx="1148">
                  <c:v>0.4797181614645068</c:v>
                </c:pt>
                <c:pt idx="1149">
                  <c:v>0.44450245954482437</c:v>
                </c:pt>
                <c:pt idx="1150">
                  <c:v>0.48390617173585859</c:v>
                </c:pt>
                <c:pt idx="1151">
                  <c:v>0.57647181067998998</c:v>
                </c:pt>
                <c:pt idx="1152">
                  <c:v>0.39971527320446526</c:v>
                </c:pt>
                <c:pt idx="1153">
                  <c:v>0.30562134299247701</c:v>
                </c:pt>
                <c:pt idx="1154">
                  <c:v>0.41238657683420449</c:v>
                </c:pt>
                <c:pt idx="1155">
                  <c:v>0.46483369875065261</c:v>
                </c:pt>
                <c:pt idx="1156">
                  <c:v>0.47349607960685813</c:v>
                </c:pt>
                <c:pt idx="1157">
                  <c:v>0.12968967114404817</c:v>
                </c:pt>
                <c:pt idx="1158">
                  <c:v>0.36060616926328676</c:v>
                </c:pt>
                <c:pt idx="1159">
                  <c:v>0.73767262220362972</c:v>
                </c:pt>
                <c:pt idx="1160">
                  <c:v>0.32575485262401149</c:v>
                </c:pt>
                <c:pt idx="1161">
                  <c:v>0.57247111031729903</c:v>
                </c:pt>
                <c:pt idx="1162">
                  <c:v>0.47508729307242897</c:v>
                </c:pt>
                <c:pt idx="1163">
                  <c:v>0.75948966513889693</c:v>
                </c:pt>
                <c:pt idx="1164">
                  <c:v>0.84781363375978613</c:v>
                </c:pt>
                <c:pt idx="1165">
                  <c:v>0.41499636273584173</c:v>
                </c:pt>
                <c:pt idx="1166">
                  <c:v>0.70776606859682534</c:v>
                </c:pt>
                <c:pt idx="1167">
                  <c:v>0.50331618421868218</c:v>
                </c:pt>
                <c:pt idx="1168">
                  <c:v>0.76066943307043333</c:v>
                </c:pt>
                <c:pt idx="1169">
                  <c:v>0.49176642499859496</c:v>
                </c:pt>
                <c:pt idx="1170">
                  <c:v>0.51020408163265307</c:v>
                </c:pt>
                <c:pt idx="1171">
                  <c:v>0.38416753005033605</c:v>
                </c:pt>
                <c:pt idx="1172">
                  <c:v>0.53311003895709008</c:v>
                </c:pt>
                <c:pt idx="1173">
                  <c:v>0.82461489408341793</c:v>
                </c:pt>
                <c:pt idx="1174">
                  <c:v>0.72201264146700972</c:v>
                </c:pt>
                <c:pt idx="1175">
                  <c:v>0.87714984419637065</c:v>
                </c:pt>
                <c:pt idx="1176">
                  <c:v>0.80815766033254166</c:v>
                </c:pt>
                <c:pt idx="1177">
                  <c:v>0.78901320324513502</c:v>
                </c:pt>
                <c:pt idx="1178">
                  <c:v>7.6329038099080204E-2</c:v>
                </c:pt>
                <c:pt idx="1179">
                  <c:v>0.77605644046839772</c:v>
                </c:pt>
                <c:pt idx="1180">
                  <c:v>0.68139445991590808</c:v>
                </c:pt>
                <c:pt idx="1181">
                  <c:v>0.81697683340249128</c:v>
                </c:pt>
                <c:pt idx="1182">
                  <c:v>0.63370453703967422</c:v>
                </c:pt>
                <c:pt idx="1183">
                  <c:v>0.68055081370205983</c:v>
                </c:pt>
                <c:pt idx="1184">
                  <c:v>0.48027444253859342</c:v>
                </c:pt>
                <c:pt idx="1185">
                  <c:v>0.54059397698183098</c:v>
                </c:pt>
                <c:pt idx="1186">
                  <c:v>0.76850210328387181</c:v>
                </c:pt>
                <c:pt idx="1187">
                  <c:v>0.84303410826404213</c:v>
                </c:pt>
                <c:pt idx="1188">
                  <c:v>0.71952559875265187</c:v>
                </c:pt>
                <c:pt idx="1189">
                  <c:v>0.84871770133990143</c:v>
                </c:pt>
                <c:pt idx="1190">
                  <c:v>0.74678427048879092</c:v>
                </c:pt>
                <c:pt idx="1191">
                  <c:v>0.46202704812710127</c:v>
                </c:pt>
                <c:pt idx="1192">
                  <c:v>0.75598066935370667</c:v>
                </c:pt>
                <c:pt idx="1193">
                  <c:v>0.77368351508710964</c:v>
                </c:pt>
                <c:pt idx="1194">
                  <c:v>0.74062877871825872</c:v>
                </c:pt>
                <c:pt idx="1195">
                  <c:v>0.96108108108108103</c:v>
                </c:pt>
                <c:pt idx="1196">
                  <c:v>0.54809791444098654</c:v>
                </c:pt>
                <c:pt idx="1197">
                  <c:v>0.86968319652669424</c:v>
                </c:pt>
                <c:pt idx="1198">
                  <c:v>0.79017748601993676</c:v>
                </c:pt>
                <c:pt idx="1199">
                  <c:v>0.83691329741611376</c:v>
                </c:pt>
                <c:pt idx="1200">
                  <c:v>0.67753715399706937</c:v>
                </c:pt>
                <c:pt idx="1201">
                  <c:v>0.18371557215353804</c:v>
                </c:pt>
                <c:pt idx="1202">
                  <c:v>0.82608595294823695</c:v>
                </c:pt>
                <c:pt idx="1203">
                  <c:v>0.69445910290237467</c:v>
                </c:pt>
                <c:pt idx="1204">
                  <c:v>0.74235531968663127</c:v>
                </c:pt>
                <c:pt idx="1205">
                  <c:v>0.62451690845253738</c:v>
                </c:pt>
                <c:pt idx="1206">
                  <c:v>0.89962339812292658</c:v>
                </c:pt>
                <c:pt idx="1207">
                  <c:v>0.51389693109438339</c:v>
                </c:pt>
                <c:pt idx="1208">
                  <c:v>0.85109147609147617</c:v>
                </c:pt>
                <c:pt idx="1209">
                  <c:v>0.58431069094728749</c:v>
                </c:pt>
                <c:pt idx="1210">
                  <c:v>0.69949225013361849</c:v>
                </c:pt>
                <c:pt idx="1211">
                  <c:v>0.49771791291696488</c:v>
                </c:pt>
                <c:pt idx="1212">
                  <c:v>0.42515778187849612</c:v>
                </c:pt>
                <c:pt idx="1213">
                  <c:v>0.64251276280488012</c:v>
                </c:pt>
                <c:pt idx="1214">
                  <c:v>0.70510559330092182</c:v>
                </c:pt>
                <c:pt idx="1215">
                  <c:v>0.71839592482731873</c:v>
                </c:pt>
                <c:pt idx="1216">
                  <c:v>0.5922544906634597</c:v>
                </c:pt>
                <c:pt idx="1217">
                  <c:v>0.60615846066428403</c:v>
                </c:pt>
                <c:pt idx="1218">
                  <c:v>0.84290159888400051</c:v>
                </c:pt>
                <c:pt idx="1219">
                  <c:v>0.82629082489460481</c:v>
                </c:pt>
                <c:pt idx="1220">
                  <c:v>0.58190014870989948</c:v>
                </c:pt>
                <c:pt idx="1221">
                  <c:v>0.44673628566246021</c:v>
                </c:pt>
                <c:pt idx="1222">
                  <c:v>0.80329795226445266</c:v>
                </c:pt>
                <c:pt idx="1223">
                  <c:v>0.88282074298042545</c:v>
                </c:pt>
                <c:pt idx="1224">
                  <c:v>0.77847711892480254</c:v>
                </c:pt>
                <c:pt idx="1225">
                  <c:v>0.81688848095456623</c:v>
                </c:pt>
                <c:pt idx="1226">
                  <c:v>0.97148607849714863</c:v>
                </c:pt>
                <c:pt idx="1227">
                  <c:v>0.84129503113788973</c:v>
                </c:pt>
                <c:pt idx="1228">
                  <c:v>0.77851425712856426</c:v>
                </c:pt>
                <c:pt idx="1229">
                  <c:v>0.85234804432740063</c:v>
                </c:pt>
                <c:pt idx="1230">
                  <c:v>0.85663652474212748</c:v>
                </c:pt>
                <c:pt idx="1231">
                  <c:v>0.81648477419564525</c:v>
                </c:pt>
                <c:pt idx="1232">
                  <c:v>0.79902380135573503</c:v>
                </c:pt>
                <c:pt idx="1233">
                  <c:v>0.800316925502499</c:v>
                </c:pt>
                <c:pt idx="1234">
                  <c:v>0.81550457702601098</c:v>
                </c:pt>
                <c:pt idx="1235">
                  <c:v>0.55592543275632489</c:v>
                </c:pt>
                <c:pt idx="1236">
                  <c:v>0.70843276981358794</c:v>
                </c:pt>
                <c:pt idx="1237">
                  <c:v>0.44851951339044771</c:v>
                </c:pt>
                <c:pt idx="1238">
                  <c:v>0.74811993358726425</c:v>
                </c:pt>
                <c:pt idx="1239">
                  <c:v>0.53347160544096506</c:v>
                </c:pt>
                <c:pt idx="1240">
                  <c:v>0.81796706977400124</c:v>
                </c:pt>
                <c:pt idx="1241">
                  <c:v>0.88709449464351342</c:v>
                </c:pt>
                <c:pt idx="1242">
                  <c:v>0.74298777807086958</c:v>
                </c:pt>
                <c:pt idx="1243">
                  <c:v>0.49150273542078921</c:v>
                </c:pt>
                <c:pt idx="1244">
                  <c:v>0.71272727272727265</c:v>
                </c:pt>
                <c:pt idx="1245">
                  <c:v>0.68860647505170047</c:v>
                </c:pt>
                <c:pt idx="1246">
                  <c:v>0.7739955739088773</c:v>
                </c:pt>
                <c:pt idx="1247">
                  <c:v>0.74221100365418768</c:v>
                </c:pt>
                <c:pt idx="1248">
                  <c:v>0.69790258850460651</c:v>
                </c:pt>
                <c:pt idx="1249">
                  <c:v>0.78819869373643725</c:v>
                </c:pt>
                <c:pt idx="1250">
                  <c:v>0.82369228787911308</c:v>
                </c:pt>
                <c:pt idx="1251">
                  <c:v>0.85791691751956645</c:v>
                </c:pt>
                <c:pt idx="1252">
                  <c:v>0.68584750760745261</c:v>
                </c:pt>
                <c:pt idx="1253">
                  <c:v>0.77798101757718974</c:v>
                </c:pt>
                <c:pt idx="1254">
                  <c:v>0.71124037412830088</c:v>
                </c:pt>
                <c:pt idx="1255">
                  <c:v>0.61855670103092775</c:v>
                </c:pt>
                <c:pt idx="1256">
                  <c:v>0.83843161882381534</c:v>
                </c:pt>
                <c:pt idx="1257">
                  <c:v>0.78624911870487535</c:v>
                </c:pt>
                <c:pt idx="1258">
                  <c:v>0.80900243309002429</c:v>
                </c:pt>
                <c:pt idx="1259">
                  <c:v>0.65166186008273408</c:v>
                </c:pt>
                <c:pt idx="1260">
                  <c:v>0.47689830298525948</c:v>
                </c:pt>
                <c:pt idx="1261">
                  <c:v>0.87448409808205885</c:v>
                </c:pt>
                <c:pt idx="1262">
                  <c:v>0.97931873479318732</c:v>
                </c:pt>
                <c:pt idx="1263">
                  <c:v>0.79797040702163535</c:v>
                </c:pt>
                <c:pt idx="1264">
                  <c:v>0.64351285748179521</c:v>
                </c:pt>
                <c:pt idx="1265">
                  <c:v>0.75378023622225754</c:v>
                </c:pt>
                <c:pt idx="1266">
                  <c:v>0.76450788999067498</c:v>
                </c:pt>
                <c:pt idx="1267">
                  <c:v>0.74854300075034175</c:v>
                </c:pt>
                <c:pt idx="1268">
                  <c:v>0.80686991460993529</c:v>
                </c:pt>
                <c:pt idx="1269">
                  <c:v>0.85255288690949582</c:v>
                </c:pt>
                <c:pt idx="1270">
                  <c:v>0.7206564395290761</c:v>
                </c:pt>
                <c:pt idx="1271">
                  <c:v>0.51889000334336344</c:v>
                </c:pt>
                <c:pt idx="1272">
                  <c:v>0.75511110577557949</c:v>
                </c:pt>
                <c:pt idx="1273">
                  <c:v>0.86631324795297082</c:v>
                </c:pt>
                <c:pt idx="1274">
                  <c:v>0.73359171323636685</c:v>
                </c:pt>
                <c:pt idx="1275">
                  <c:v>0.8843513966504517</c:v>
                </c:pt>
                <c:pt idx="1276">
                  <c:v>0.84458347454424432</c:v>
                </c:pt>
                <c:pt idx="1277">
                  <c:v>0.58125684633186159</c:v>
                </c:pt>
                <c:pt idx="1278">
                  <c:v>0.81759676918856439</c:v>
                </c:pt>
                <c:pt idx="1279">
                  <c:v>0.87309889756176073</c:v>
                </c:pt>
                <c:pt idx="1280">
                  <c:v>0.78433910751270952</c:v>
                </c:pt>
                <c:pt idx="1281">
                  <c:v>0.83389858745968837</c:v>
                </c:pt>
                <c:pt idx="1282">
                  <c:v>0.71479628305932807</c:v>
                </c:pt>
                <c:pt idx="1283">
                  <c:v>0.46788154816568761</c:v>
                </c:pt>
                <c:pt idx="1284">
                  <c:v>0.45200586447182955</c:v>
                </c:pt>
                <c:pt idx="1285">
                  <c:v>0.67350488566020361</c:v>
                </c:pt>
                <c:pt idx="1286">
                  <c:v>0.77706659973226244</c:v>
                </c:pt>
                <c:pt idx="1287">
                  <c:v>0.7793438351296933</c:v>
                </c:pt>
                <c:pt idx="1288">
                  <c:v>0.63700477753583151</c:v>
                </c:pt>
                <c:pt idx="1289">
                  <c:v>0.81502940159114501</c:v>
                </c:pt>
                <c:pt idx="1290">
                  <c:v>0.75727807011549242</c:v>
                </c:pt>
                <c:pt idx="1291">
                  <c:v>0.77920307743567219</c:v>
                </c:pt>
                <c:pt idx="1292">
                  <c:v>0.79939930122795899</c:v>
                </c:pt>
                <c:pt idx="1293">
                  <c:v>0.55729716778980964</c:v>
                </c:pt>
                <c:pt idx="1294">
                  <c:v>0.7178808478212918</c:v>
                </c:pt>
                <c:pt idx="1295">
                  <c:v>0.65756474601428927</c:v>
                </c:pt>
                <c:pt idx="1296">
                  <c:v>0.61322635987060214</c:v>
                </c:pt>
                <c:pt idx="1297">
                  <c:v>0.23310663440282137</c:v>
                </c:pt>
                <c:pt idx="1298">
                  <c:v>0.396295510469509</c:v>
                </c:pt>
                <c:pt idx="1299">
                  <c:v>0.58019995373820965</c:v>
                </c:pt>
                <c:pt idx="1300">
                  <c:v>0.47549577344846122</c:v>
                </c:pt>
                <c:pt idx="1301">
                  <c:v>0.4683878881296506</c:v>
                </c:pt>
                <c:pt idx="1302">
                  <c:v>0.55802170354848646</c:v>
                </c:pt>
                <c:pt idx="1303">
                  <c:v>0.45865774530748965</c:v>
                </c:pt>
                <c:pt idx="1304">
                  <c:v>0.48540703441548555</c:v>
                </c:pt>
                <c:pt idx="1305">
                  <c:v>0.7435142452589858</c:v>
                </c:pt>
                <c:pt idx="1306">
                  <c:v>0.69028960130474748</c:v>
                </c:pt>
                <c:pt idx="1307">
                  <c:v>0.36985524363048661</c:v>
                </c:pt>
                <c:pt idx="1308">
                  <c:v>0.65352535993568661</c:v>
                </c:pt>
                <c:pt idx="1309">
                  <c:v>0.30647631136779219</c:v>
                </c:pt>
                <c:pt idx="1310">
                  <c:v>0.51487018820981822</c:v>
                </c:pt>
                <c:pt idx="1311">
                  <c:v>0.59625681734585356</c:v>
                </c:pt>
                <c:pt idx="1312">
                  <c:v>0.43244646385753283</c:v>
                </c:pt>
                <c:pt idx="1313">
                  <c:v>0.58069976789071054</c:v>
                </c:pt>
                <c:pt idx="1314">
                  <c:v>0.6497219144339349</c:v>
                </c:pt>
                <c:pt idx="1315">
                  <c:v>0.59685026107461681</c:v>
                </c:pt>
                <c:pt idx="1316">
                  <c:v>0.65618345646754905</c:v>
                </c:pt>
                <c:pt idx="1317">
                  <c:v>0.37193350020397165</c:v>
                </c:pt>
                <c:pt idx="1318">
                  <c:v>0.31617087073919364</c:v>
                </c:pt>
                <c:pt idx="1319">
                  <c:v>0.79123507213516997</c:v>
                </c:pt>
                <c:pt idx="1320">
                  <c:v>0.4947811812803915</c:v>
                </c:pt>
                <c:pt idx="1321">
                  <c:v>0.52415949420352137</c:v>
                </c:pt>
                <c:pt idx="1322">
                  <c:v>0.24396809906787362</c:v>
                </c:pt>
                <c:pt idx="1323">
                  <c:v>0.11441123976019403</c:v>
                </c:pt>
                <c:pt idx="1324">
                  <c:v>0.38198683050978255</c:v>
                </c:pt>
                <c:pt idx="1325">
                  <c:v>0.65511009433934786</c:v>
                </c:pt>
                <c:pt idx="1326">
                  <c:v>0.51826002192043807</c:v>
                </c:pt>
                <c:pt idx="1327">
                  <c:v>0.62974275387143341</c:v>
                </c:pt>
                <c:pt idx="1328">
                  <c:v>0.48966258243448613</c:v>
                </c:pt>
                <c:pt idx="1329">
                  <c:v>0.39440649640808823</c:v>
                </c:pt>
                <c:pt idx="1330">
                  <c:v>0.42866725461947325</c:v>
                </c:pt>
                <c:pt idx="1331">
                  <c:v>0.57857735012259881</c:v>
                </c:pt>
                <c:pt idx="1332">
                  <c:v>0.49691243448831307</c:v>
                </c:pt>
                <c:pt idx="1333">
                  <c:v>0.55247695026990873</c:v>
                </c:pt>
                <c:pt idx="1334">
                  <c:v>0.49594598622827674</c:v>
                </c:pt>
                <c:pt idx="1335">
                  <c:v>0.6564328227824977</c:v>
                </c:pt>
                <c:pt idx="1336">
                  <c:v>0.40720059881819975</c:v>
                </c:pt>
                <c:pt idx="1337">
                  <c:v>0.4011857387379118</c:v>
                </c:pt>
                <c:pt idx="1338">
                  <c:v>0.5210425834742608</c:v>
                </c:pt>
                <c:pt idx="1339">
                  <c:v>0.44856377703438377</c:v>
                </c:pt>
                <c:pt idx="1340">
                  <c:v>0.63393835260656795</c:v>
                </c:pt>
                <c:pt idx="1341">
                  <c:v>0.62766195920197265</c:v>
                </c:pt>
                <c:pt idx="1342">
                  <c:v>0.56750204647062519</c:v>
                </c:pt>
                <c:pt idx="1343">
                  <c:v>0.72683733009545015</c:v>
                </c:pt>
                <c:pt idx="1344">
                  <c:v>0.28334224777955375</c:v>
                </c:pt>
                <c:pt idx="1345">
                  <c:v>0.69627624413736666</c:v>
                </c:pt>
                <c:pt idx="1346">
                  <c:v>0.76060175657265428</c:v>
                </c:pt>
                <c:pt idx="1347">
                  <c:v>0.65592274408979745</c:v>
                </c:pt>
                <c:pt idx="1348">
                  <c:v>0.69150527980847332</c:v>
                </c:pt>
                <c:pt idx="1349">
                  <c:v>0.60366605957346808</c:v>
                </c:pt>
                <c:pt idx="1350">
                  <c:v>0.64801330901516119</c:v>
                </c:pt>
                <c:pt idx="1351">
                  <c:v>0.64040381635845578</c:v>
                </c:pt>
                <c:pt idx="1352">
                  <c:v>0.75202699878798018</c:v>
                </c:pt>
                <c:pt idx="1353">
                  <c:v>0.49360339069573811</c:v>
                </c:pt>
                <c:pt idx="1354">
                  <c:v>0.73140990304700781</c:v>
                </c:pt>
                <c:pt idx="1355">
                  <c:v>0.29447346834730009</c:v>
                </c:pt>
                <c:pt idx="1356">
                  <c:v>0.67079417002081854</c:v>
                </c:pt>
                <c:pt idx="1357">
                  <c:v>0.29536211267348766</c:v>
                </c:pt>
                <c:pt idx="1358">
                  <c:v>0.79893209675778032</c:v>
                </c:pt>
                <c:pt idx="1359">
                  <c:v>0.66336366840108629</c:v>
                </c:pt>
                <c:pt idx="1360">
                  <c:v>0.33814919101283725</c:v>
                </c:pt>
                <c:pt idx="1361">
                  <c:v>0.6316012024982931</c:v>
                </c:pt>
                <c:pt idx="1362">
                  <c:v>0.68770181338755987</c:v>
                </c:pt>
                <c:pt idx="1363">
                  <c:v>4.9066972643275551E-2</c:v>
                </c:pt>
                <c:pt idx="1364">
                  <c:v>3.3734500364697308E-2</c:v>
                </c:pt>
                <c:pt idx="1365">
                  <c:v>0.71377505131339225</c:v>
                </c:pt>
                <c:pt idx="1366">
                  <c:v>0.65120776922760382</c:v>
                </c:pt>
                <c:pt idx="1367">
                  <c:v>0.57649998839018279</c:v>
                </c:pt>
                <c:pt idx="1368">
                  <c:v>0.34645997817574942</c:v>
                </c:pt>
                <c:pt idx="1369">
                  <c:v>0.57334691260231607</c:v>
                </c:pt>
                <c:pt idx="1370">
                  <c:v>0.69173880203663551</c:v>
                </c:pt>
                <c:pt idx="1371">
                  <c:v>0.61652479185778575</c:v>
                </c:pt>
                <c:pt idx="1372">
                  <c:v>0.51373820715470919</c:v>
                </c:pt>
                <c:pt idx="1373">
                  <c:v>0.6170977222243027</c:v>
                </c:pt>
                <c:pt idx="1374">
                  <c:v>0.56513938724813684</c:v>
                </c:pt>
                <c:pt idx="1375">
                  <c:v>0.76289637573131208</c:v>
                </c:pt>
                <c:pt idx="1376">
                  <c:v>0.21288517567383916</c:v>
                </c:pt>
                <c:pt idx="1377">
                  <c:v>0.36737840198192739</c:v>
                </c:pt>
                <c:pt idx="1378">
                  <c:v>0.43978243968716801</c:v>
                </c:pt>
                <c:pt idx="1379">
                  <c:v>0.75568144694817996</c:v>
                </c:pt>
                <c:pt idx="1380">
                  <c:v>0.53992360360133052</c:v>
                </c:pt>
                <c:pt idx="1381">
                  <c:v>0.56149224358353156</c:v>
                </c:pt>
                <c:pt idx="1382">
                  <c:v>0.68060971286777727</c:v>
                </c:pt>
                <c:pt idx="1383">
                  <c:v>0.66903571115205762</c:v>
                </c:pt>
                <c:pt idx="1384">
                  <c:v>0.1413693139114563</c:v>
                </c:pt>
                <c:pt idx="1385">
                  <c:v>0.44388434847563168</c:v>
                </c:pt>
                <c:pt idx="1386">
                  <c:v>0.68662463620647762</c:v>
                </c:pt>
                <c:pt idx="1387">
                  <c:v>0.75879270700219859</c:v>
                </c:pt>
                <c:pt idx="1388">
                  <c:v>8.2590023125206483E-2</c:v>
                </c:pt>
                <c:pt idx="1389">
                  <c:v>0.76362504561358324</c:v>
                </c:pt>
                <c:pt idx="1390">
                  <c:v>0.67217046912478384</c:v>
                </c:pt>
                <c:pt idx="1391">
                  <c:v>0.50748773315478557</c:v>
                </c:pt>
                <c:pt idx="1392">
                  <c:v>0.38696577826841183</c:v>
                </c:pt>
                <c:pt idx="1393">
                  <c:v>0.48371531888410813</c:v>
                </c:pt>
                <c:pt idx="1394">
                  <c:v>0.64877842671478814</c:v>
                </c:pt>
                <c:pt idx="1395">
                  <c:v>0.55045739791238857</c:v>
                </c:pt>
                <c:pt idx="1396">
                  <c:v>0.61035397490175813</c:v>
                </c:pt>
                <c:pt idx="1397">
                  <c:v>0.46169069915235794</c:v>
                </c:pt>
                <c:pt idx="1398">
                  <c:v>0.83033335582693546</c:v>
                </c:pt>
                <c:pt idx="1399">
                  <c:v>0.74727330914799228</c:v>
                </c:pt>
                <c:pt idx="1400">
                  <c:v>0.57172336891802489</c:v>
                </c:pt>
                <c:pt idx="1401">
                  <c:v>0.37749019528087674</c:v>
                </c:pt>
                <c:pt idx="1402">
                  <c:v>0.60220370645331711</c:v>
                </c:pt>
                <c:pt idx="1403">
                  <c:v>0.59279456689136312</c:v>
                </c:pt>
                <c:pt idx="1404">
                  <c:v>0.51401190649048933</c:v>
                </c:pt>
                <c:pt idx="1405">
                  <c:v>0.7486211701378036</c:v>
                </c:pt>
                <c:pt idx="1406">
                  <c:v>0.66900995899238436</c:v>
                </c:pt>
                <c:pt idx="1407">
                  <c:v>0.53973840416031937</c:v>
                </c:pt>
                <c:pt idx="1408">
                  <c:v>0.56551174830744722</c:v>
                </c:pt>
                <c:pt idx="1409">
                  <c:v>0.87667724305165096</c:v>
                </c:pt>
                <c:pt idx="1410">
                  <c:v>0.59789725997421228</c:v>
                </c:pt>
                <c:pt idx="1411">
                  <c:v>0.52855630226678485</c:v>
                </c:pt>
                <c:pt idx="1412">
                  <c:v>0.61825221513489359</c:v>
                </c:pt>
                <c:pt idx="1413">
                  <c:v>0.40853666739913264</c:v>
                </c:pt>
                <c:pt idx="1414">
                  <c:v>0.4493935893733757</c:v>
                </c:pt>
                <c:pt idx="1415">
                  <c:v>0.66877649728309552</c:v>
                </c:pt>
                <c:pt idx="1416">
                  <c:v>0.23943965142628967</c:v>
                </c:pt>
                <c:pt idx="1417">
                  <c:v>0.78483356478559119</c:v>
                </c:pt>
                <c:pt idx="1418">
                  <c:v>0.55826027499472008</c:v>
                </c:pt>
                <c:pt idx="1419">
                  <c:v>0.77551144810676986</c:v>
                </c:pt>
                <c:pt idx="1420">
                  <c:v>0.67476016219958457</c:v>
                </c:pt>
                <c:pt idx="1421">
                  <c:v>0.65780669766819444</c:v>
                </c:pt>
                <c:pt idx="1422">
                  <c:v>0.59917905390870374</c:v>
                </c:pt>
                <c:pt idx="1423">
                  <c:v>0.75864328327708697</c:v>
                </c:pt>
                <c:pt idx="1424">
                  <c:v>0.29004372019077901</c:v>
                </c:pt>
                <c:pt idx="1425">
                  <c:v>0.68771959893735546</c:v>
                </c:pt>
                <c:pt idx="1426">
                  <c:v>0.49718671540117471</c:v>
                </c:pt>
                <c:pt idx="1427">
                  <c:v>0.37075739629841314</c:v>
                </c:pt>
                <c:pt idx="1428">
                  <c:v>0.62880495140200554</c:v>
                </c:pt>
                <c:pt idx="1429">
                  <c:v>0.71326805796681236</c:v>
                </c:pt>
                <c:pt idx="1430">
                  <c:v>0.62448932051304828</c:v>
                </c:pt>
                <c:pt idx="1431">
                  <c:v>0.87288545190913491</c:v>
                </c:pt>
                <c:pt idx="1432">
                  <c:v>0.66821917588969182</c:v>
                </c:pt>
                <c:pt idx="1433">
                  <c:v>0.77258186862512668</c:v>
                </c:pt>
                <c:pt idx="1434">
                  <c:v>0.6236001748053811</c:v>
                </c:pt>
                <c:pt idx="1435">
                  <c:v>0.78653215238133289</c:v>
                </c:pt>
                <c:pt idx="1436">
                  <c:v>0.25392513185750826</c:v>
                </c:pt>
                <c:pt idx="1437">
                  <c:v>0.55980082944700627</c:v>
                </c:pt>
                <c:pt idx="1438">
                  <c:v>0.81562360338424078</c:v>
                </c:pt>
                <c:pt idx="1439">
                  <c:v>0.42661344235447174</c:v>
                </c:pt>
                <c:pt idx="1440">
                  <c:v>0.45733199277522218</c:v>
                </c:pt>
                <c:pt idx="1441">
                  <c:v>0.71261948111060536</c:v>
                </c:pt>
                <c:pt idx="1442">
                  <c:v>0.54497926613181091</c:v>
                </c:pt>
                <c:pt idx="1443">
                  <c:v>0.74345429286041564</c:v>
                </c:pt>
                <c:pt idx="1444">
                  <c:v>0.52392641982719801</c:v>
                </c:pt>
                <c:pt idx="1445">
                  <c:v>0.40640744271643636</c:v>
                </c:pt>
                <c:pt idx="1446">
                  <c:v>0.43867268936761633</c:v>
                </c:pt>
                <c:pt idx="1447">
                  <c:v>0.53158124885835911</c:v>
                </c:pt>
                <c:pt idx="1448">
                  <c:v>3.5197465782463661E-2</c:v>
                </c:pt>
                <c:pt idx="1449">
                  <c:v>0.6281133507076172</c:v>
                </c:pt>
                <c:pt idx="1450">
                  <c:v>0.37151001366287606</c:v>
                </c:pt>
                <c:pt idx="1451">
                  <c:v>8.0001417746643627E-3</c:v>
                </c:pt>
                <c:pt idx="1452">
                  <c:v>0.54067430267979266</c:v>
                </c:pt>
                <c:pt idx="1453">
                  <c:v>0.59188465160463688</c:v>
                </c:pt>
                <c:pt idx="1454">
                  <c:v>0.7086767654265983</c:v>
                </c:pt>
                <c:pt idx="1455">
                  <c:v>0.1016691649551731</c:v>
                </c:pt>
                <c:pt idx="1456">
                  <c:v>0.50201177765411609</c:v>
                </c:pt>
                <c:pt idx="1457">
                  <c:v>0.38421997700758193</c:v>
                </c:pt>
                <c:pt idx="1458">
                  <c:v>0.28164493397598978</c:v>
                </c:pt>
                <c:pt idx="1459">
                  <c:v>0.28389647402206108</c:v>
                </c:pt>
                <c:pt idx="1460">
                  <c:v>0.34460047079913525</c:v>
                </c:pt>
                <c:pt idx="1461">
                  <c:v>0.40196082656397186</c:v>
                </c:pt>
                <c:pt idx="1462">
                  <c:v>0.44529657697882469</c:v>
                </c:pt>
                <c:pt idx="1463">
                  <c:v>0.40544207365111729</c:v>
                </c:pt>
                <c:pt idx="1464">
                  <c:v>0.35592216588362152</c:v>
                </c:pt>
                <c:pt idx="1465">
                  <c:v>0.39331006858801854</c:v>
                </c:pt>
                <c:pt idx="1466">
                  <c:v>0.42161932508572247</c:v>
                </c:pt>
                <c:pt idx="1467">
                  <c:v>0.49154030271068389</c:v>
                </c:pt>
                <c:pt idx="1468">
                  <c:v>0.48379455607040245</c:v>
                </c:pt>
                <c:pt idx="1469">
                  <c:v>0.45091767808636679</c:v>
                </c:pt>
                <c:pt idx="1470">
                  <c:v>0.64968733306099369</c:v>
                </c:pt>
                <c:pt idx="1471">
                  <c:v>0.34883946307394725</c:v>
                </c:pt>
                <c:pt idx="1472">
                  <c:v>0.48320601027020904</c:v>
                </c:pt>
                <c:pt idx="1473">
                  <c:v>0.68663749579266242</c:v>
                </c:pt>
                <c:pt idx="1474">
                  <c:v>0.51843223467261657</c:v>
                </c:pt>
                <c:pt idx="1475">
                  <c:v>0.48526261622967104</c:v>
                </c:pt>
                <c:pt idx="1476">
                  <c:v>0.48141254214228579</c:v>
                </c:pt>
                <c:pt idx="1477">
                  <c:v>0.41323002582687668</c:v>
                </c:pt>
                <c:pt idx="1478">
                  <c:v>0.6250470757671992</c:v>
                </c:pt>
                <c:pt idx="1479">
                  <c:v>0.64367985010195272</c:v>
                </c:pt>
                <c:pt idx="1480">
                  <c:v>0.50781838994047279</c:v>
                </c:pt>
                <c:pt idx="1481">
                  <c:v>0.63659512550018194</c:v>
                </c:pt>
                <c:pt idx="1482">
                  <c:v>0.61225505133738389</c:v>
                </c:pt>
                <c:pt idx="1483">
                  <c:v>0.41901490151747156</c:v>
                </c:pt>
                <c:pt idx="1484">
                  <c:v>0.57092819614711021</c:v>
                </c:pt>
                <c:pt idx="1485">
                  <c:v>0.43488453874106203</c:v>
                </c:pt>
                <c:pt idx="1486">
                  <c:v>0.51853376715336263</c:v>
                </c:pt>
                <c:pt idx="1487">
                  <c:v>0.40681752093041423</c:v>
                </c:pt>
                <c:pt idx="1488">
                  <c:v>0.66871197545629446</c:v>
                </c:pt>
                <c:pt idx="1489">
                  <c:v>0.45108121757495062</c:v>
                </c:pt>
                <c:pt idx="1490">
                  <c:v>0.35801581868622601</c:v>
                </c:pt>
                <c:pt idx="1491">
                  <c:v>0.65185690056903733</c:v>
                </c:pt>
                <c:pt idx="1492">
                  <c:v>0.46153059398092505</c:v>
                </c:pt>
                <c:pt idx="1493">
                  <c:v>0.65865255316665738</c:v>
                </c:pt>
                <c:pt idx="1494">
                  <c:v>0.61299142447960109</c:v>
                </c:pt>
                <c:pt idx="1495">
                  <c:v>0.46381573759400985</c:v>
                </c:pt>
                <c:pt idx="1496">
                  <c:v>0.66568597718911249</c:v>
                </c:pt>
                <c:pt idx="1497">
                  <c:v>0.64374879969272136</c:v>
                </c:pt>
                <c:pt idx="1498">
                  <c:v>0.61629197660741208</c:v>
                </c:pt>
                <c:pt idx="1499">
                  <c:v>7.6124252959756417E-2</c:v>
                </c:pt>
                <c:pt idx="1500">
                  <c:v>0.51598134281073238</c:v>
                </c:pt>
                <c:pt idx="1501">
                  <c:v>1.9245573518090836E-2</c:v>
                </c:pt>
                <c:pt idx="1502">
                  <c:v>0.63252370299350169</c:v>
                </c:pt>
                <c:pt idx="1503">
                  <c:v>0.46502300332628577</c:v>
                </c:pt>
                <c:pt idx="1504">
                  <c:v>0.47748647914116499</c:v>
                </c:pt>
                <c:pt idx="1505">
                  <c:v>0.62666262728282307</c:v>
                </c:pt>
              </c:numCache>
            </c:numRef>
          </c:val>
          <c:extLst>
            <c:ext xmlns:c16="http://schemas.microsoft.com/office/drawing/2014/chart" uri="{C3380CC4-5D6E-409C-BE32-E72D297353CC}">
              <c16:uniqueId val="{00000000-317B-4C75-9614-245C4D104ABA}"/>
            </c:ext>
          </c:extLst>
        </c:ser>
        <c:ser>
          <c:idx val="1"/>
          <c:order val="1"/>
          <c:tx>
            <c:strRef>
              <c:f>'Traditional New Traditional pop'!$C$1</c:f>
              <c:strCache>
                <c:ptCount val="1"/>
                <c:pt idx="0">
                  <c:v>Institutional percent New Traditional</c:v>
                </c:pt>
              </c:strCache>
            </c:strRef>
          </c:tx>
          <c:spPr>
            <a:solidFill>
              <a:schemeClr val="accent2"/>
            </a:solidFill>
            <a:ln>
              <a:noFill/>
            </a:ln>
            <a:effectLst/>
          </c:spPr>
          <c:invertIfNegative val="0"/>
          <c:cat>
            <c:strRef>
              <c:f>'Traditional New Traditional pop'!$A$2:$A$1507</c:f>
              <c:strCache>
                <c:ptCount val="1506"/>
                <c:pt idx="0">
                  <c:v>Massachusetts Institute of Technology</c:v>
                </c:pt>
                <c:pt idx="1">
                  <c:v>California Institute of Technology</c:v>
                </c:pt>
                <c:pt idx="2">
                  <c:v>Case Western Reserve University</c:v>
                </c:pt>
                <c:pt idx="3">
                  <c:v>Stanford University</c:v>
                </c:pt>
                <c:pt idx="4">
                  <c:v>Johns Hopkins University</c:v>
                </c:pt>
                <c:pt idx="5">
                  <c:v>Harvard University</c:v>
                </c:pt>
                <c:pt idx="6">
                  <c:v>Duke University</c:v>
                </c:pt>
                <c:pt idx="7">
                  <c:v>Georgia Institute of Technology-Main Campus</c:v>
                </c:pt>
                <c:pt idx="8">
                  <c:v>Carnegie Mellon University</c:v>
                </c:pt>
                <c:pt idx="9">
                  <c:v>CUNY Graduate School and University Center</c:v>
                </c:pt>
                <c:pt idx="10">
                  <c:v>University of Chicago</c:v>
                </c:pt>
                <c:pt idx="11">
                  <c:v>University of Rochester</c:v>
                </c:pt>
                <c:pt idx="12">
                  <c:v>Columbia University in the City of New York</c:v>
                </c:pt>
                <c:pt idx="13">
                  <c:v>University of Pennsylvania</c:v>
                </c:pt>
                <c:pt idx="14">
                  <c:v>Northwestern University</c:v>
                </c:pt>
                <c:pt idx="15">
                  <c:v>Vanderbilt University</c:v>
                </c:pt>
                <c:pt idx="16">
                  <c:v>University of Wisconsin-Madison</c:v>
                </c:pt>
                <c:pt idx="17">
                  <c:v>New York University</c:v>
                </c:pt>
                <c:pt idx="18">
                  <c:v>Princeton University</c:v>
                </c:pt>
                <c:pt idx="19">
                  <c:v>Georgetown University</c:v>
                </c:pt>
                <c:pt idx="20">
                  <c:v>Emory University</c:v>
                </c:pt>
                <c:pt idx="21">
                  <c:v>University of North Carolina at Chapel Hill</c:v>
                </c:pt>
                <c:pt idx="22">
                  <c:v>Washington University in St Louis</c:v>
                </c:pt>
                <c:pt idx="23">
                  <c:v>Yeshiva University</c:v>
                </c:pt>
                <c:pt idx="24">
                  <c:v>Yale University</c:v>
                </c:pt>
                <c:pt idx="25">
                  <c:v>University of Michigan-Ann Arbor</c:v>
                </c:pt>
                <c:pt idx="26">
                  <c:v>Tulane University of Louisiana</c:v>
                </c:pt>
                <c:pt idx="27">
                  <c:v>University of Alabama at Birmingham</c:v>
                </c:pt>
                <c:pt idx="28">
                  <c:v>University of Pittsburgh-Pittsburgh Campus</c:v>
                </c:pt>
                <c:pt idx="29">
                  <c:v>University of Washington-Seattle Campus</c:v>
                </c:pt>
                <c:pt idx="30">
                  <c:v>George Washington University</c:v>
                </c:pt>
                <c:pt idx="31">
                  <c:v>University of Minnesota-Twin Cities</c:v>
                </c:pt>
                <c:pt idx="32">
                  <c:v>University of Florida</c:v>
                </c:pt>
                <c:pt idx="33">
                  <c:v>University of Southern California</c:v>
                </c:pt>
                <c:pt idx="34">
                  <c:v>Cornell University</c:v>
                </c:pt>
                <c:pt idx="35">
                  <c:v>Rice University</c:v>
                </c:pt>
                <c:pt idx="36">
                  <c:v>Rutgers University-New Brunswick</c:v>
                </c:pt>
                <c:pt idx="37">
                  <c:v>University of Virginia-Main Campus</c:v>
                </c:pt>
                <c:pt idx="38">
                  <c:v>University of Kansas</c:v>
                </c:pt>
                <c:pt idx="39">
                  <c:v>Tufts University</c:v>
                </c:pt>
                <c:pt idx="40">
                  <c:v>Brandeis University</c:v>
                </c:pt>
                <c:pt idx="41">
                  <c:v>University of California-San Diego</c:v>
                </c:pt>
                <c:pt idx="42">
                  <c:v>North Carolina State University at Raleigh</c:v>
                </c:pt>
                <c:pt idx="43">
                  <c:v>Illinois Institute of Technology</c:v>
                </c:pt>
                <c:pt idx="44">
                  <c:v>Wayne State University</c:v>
                </c:pt>
                <c:pt idx="45">
                  <c:v>University of California-Berkeley</c:v>
                </c:pt>
                <c:pt idx="46">
                  <c:v>University of Maryland-College Park</c:v>
                </c:pt>
                <c:pt idx="47">
                  <c:v>University of Colorado Boulder</c:v>
                </c:pt>
                <c:pt idx="48">
                  <c:v>Virginia Polytechnic Institute and State University</c:v>
                </c:pt>
                <c:pt idx="49">
                  <c:v>University of Illinois at Urbana-Champaign</c:v>
                </c:pt>
                <c:pt idx="50">
                  <c:v>Boston University</c:v>
                </c:pt>
                <c:pt idx="51">
                  <c:v>University of South Florida-Main Campus</c:v>
                </c:pt>
                <c:pt idx="52">
                  <c:v>University of Arizona</c:v>
                </c:pt>
                <c:pt idx="53">
                  <c:v>The University of Texas at Dallas</c:v>
                </c:pt>
                <c:pt idx="54">
                  <c:v>University of Illinois at Chicago</c:v>
                </c:pt>
                <c:pt idx="55">
                  <c:v>Louisiana State University and Agricultural &amp; Mechanical College</c:v>
                </c:pt>
                <c:pt idx="56">
                  <c:v>University of California-Los Angeles</c:v>
                </c:pt>
                <c:pt idx="57">
                  <c:v>University of Nebraska-Lincoln</c:v>
                </c:pt>
                <c:pt idx="58">
                  <c:v>University of Hawaii at Manoa</c:v>
                </c:pt>
                <c:pt idx="59">
                  <c:v>University of Georgia</c:v>
                </c:pt>
                <c:pt idx="60">
                  <c:v>Colorado State University-Fort Collins</c:v>
                </c:pt>
                <c:pt idx="61">
                  <c:v>Texas A &amp; M University-College Station</c:v>
                </c:pt>
                <c:pt idx="62">
                  <c:v>Georgia State University</c:v>
                </c:pt>
                <c:pt idx="63">
                  <c:v>University at Buffalo</c:v>
                </c:pt>
                <c:pt idx="64">
                  <c:v>University of California-Davis</c:v>
                </c:pt>
                <c:pt idx="65">
                  <c:v>The University of Tennessee-Knoxville</c:v>
                </c:pt>
                <c:pt idx="66">
                  <c:v>University of Notre Dame</c:v>
                </c:pt>
                <c:pt idx="67">
                  <c:v>University of Iowa</c:v>
                </c:pt>
                <c:pt idx="68">
                  <c:v>University of Louisville</c:v>
                </c:pt>
                <c:pt idx="69">
                  <c:v>Ohio State University-Main Campus</c:v>
                </c:pt>
                <c:pt idx="70">
                  <c:v>University of Kentucky</c:v>
                </c:pt>
                <c:pt idx="71">
                  <c:v>Brown University</c:v>
                </c:pt>
                <c:pt idx="72">
                  <c:v>University of Cincinnati-Main Campus</c:v>
                </c:pt>
                <c:pt idx="73">
                  <c:v>The University of Texas at Austin</c:v>
                </c:pt>
                <c:pt idx="74">
                  <c:v>Texas Tech University</c:v>
                </c:pt>
                <c:pt idx="75">
                  <c:v>Clemson University</c:v>
                </c:pt>
                <c:pt idx="76">
                  <c:v>University of Miami</c:v>
                </c:pt>
                <c:pt idx="77">
                  <c:v>Virginia Commonwealth University</c:v>
                </c:pt>
                <c:pt idx="78">
                  <c:v>Michigan State University</c:v>
                </c:pt>
                <c:pt idx="79">
                  <c:v>Kansas State University</c:v>
                </c:pt>
                <c:pt idx="80">
                  <c:v>West Virginia University</c:v>
                </c:pt>
                <c:pt idx="81">
                  <c:v>Purdue University-Main Campus</c:v>
                </c:pt>
                <c:pt idx="82">
                  <c:v>University of New Mexico-Main Campus</c:v>
                </c:pt>
                <c:pt idx="83">
                  <c:v>University of Houston</c:v>
                </c:pt>
                <c:pt idx="84">
                  <c:v>University of Arkansas</c:v>
                </c:pt>
                <c:pt idx="85">
                  <c:v>University of Utah</c:v>
                </c:pt>
                <c:pt idx="86">
                  <c:v>Northeastern University</c:v>
                </c:pt>
                <c:pt idx="87">
                  <c:v>University of South Carolina-Columbia</c:v>
                </c:pt>
                <c:pt idx="88">
                  <c:v>University of Oklahoma-Norman Campus</c:v>
                </c:pt>
                <c:pt idx="89">
                  <c:v>Stony Brook University</c:v>
                </c:pt>
                <c:pt idx="90">
                  <c:v>University of California-Irvine</c:v>
                </c:pt>
                <c:pt idx="91">
                  <c:v>Florida State University</c:v>
                </c:pt>
                <c:pt idx="92">
                  <c:v>George Mason University</c:v>
                </c:pt>
                <c:pt idx="93">
                  <c:v>Pennsylvania State University-Main Campus</c:v>
                </c:pt>
                <c:pt idx="94">
                  <c:v>Oregon State University</c:v>
                </c:pt>
                <c:pt idx="95">
                  <c:v>Boston College</c:v>
                </c:pt>
                <c:pt idx="96">
                  <c:v>University of Delaware</c:v>
                </c:pt>
                <c:pt idx="97">
                  <c:v>University of Missouri-Columbia</c:v>
                </c:pt>
                <c:pt idx="98">
                  <c:v>Temple University</c:v>
                </c:pt>
                <c:pt idx="99">
                  <c:v>University of California-Santa Barbara</c:v>
                </c:pt>
                <c:pt idx="100">
                  <c:v>Washington State University</c:v>
                </c:pt>
                <c:pt idx="101">
                  <c:v>University of Connecticut</c:v>
                </c:pt>
                <c:pt idx="102">
                  <c:v>Iowa State University</c:v>
                </c:pt>
                <c:pt idx="103">
                  <c:v>The University of Texas at Arlington</c:v>
                </c:pt>
                <c:pt idx="104">
                  <c:v>University of California-Riverside</c:v>
                </c:pt>
                <c:pt idx="105">
                  <c:v>Arizona State University-Tempe</c:v>
                </c:pt>
                <c:pt idx="106">
                  <c:v>Syracuse University</c:v>
                </c:pt>
                <c:pt idx="107">
                  <c:v>University of California-Santa Cruz</c:v>
                </c:pt>
                <c:pt idx="108">
                  <c:v>Florida International University</c:v>
                </c:pt>
                <c:pt idx="109">
                  <c:v>University of Mississippi</c:v>
                </c:pt>
                <c:pt idx="110">
                  <c:v>University of Massachusetts-Amherst</c:v>
                </c:pt>
                <c:pt idx="111">
                  <c:v>University of Wisconsin-Milwaukee</c:v>
                </c:pt>
                <c:pt idx="112">
                  <c:v>University of Central Florida</c:v>
                </c:pt>
                <c:pt idx="113">
                  <c:v>SUNY at Albany</c:v>
                </c:pt>
                <c:pt idx="114">
                  <c:v>Indiana University-Bloomington</c:v>
                </c:pt>
                <c:pt idx="115">
                  <c:v>University of Colorado Denver/Anschutz Medical Campus</c:v>
                </c:pt>
                <c:pt idx="116">
                  <c:v>New Jersey Institute of Technology</c:v>
                </c:pt>
                <c:pt idx="117">
                  <c:v>Rensselaer Polytechnic Institute</c:v>
                </c:pt>
                <c:pt idx="118">
                  <c:v>University of Oregon</c:v>
                </c:pt>
                <c:pt idx="119">
                  <c:v>Nova Southeastern University</c:v>
                </c:pt>
                <c:pt idx="120">
                  <c:v>Colorado School of Mines</c:v>
                </c:pt>
                <c:pt idx="121">
                  <c:v>University of Alabama in Huntsville</c:v>
                </c:pt>
                <c:pt idx="122">
                  <c:v>University of North Texas</c:v>
                </c:pt>
                <c:pt idx="123">
                  <c:v>University of Alaska Fairbanks</c:v>
                </c:pt>
                <c:pt idx="124">
                  <c:v>University of Dayton</c:v>
                </c:pt>
                <c:pt idx="125">
                  <c:v>Utah State University</c:v>
                </c:pt>
                <c:pt idx="126">
                  <c:v>Dartmouth College</c:v>
                </c:pt>
                <c:pt idx="127">
                  <c:v>New Mexico State University-Main Campus</c:v>
                </c:pt>
                <c:pt idx="128">
                  <c:v>Montana State University</c:v>
                </c:pt>
                <c:pt idx="129">
                  <c:v>Wake Forest University</c:v>
                </c:pt>
                <c:pt idx="130">
                  <c:v>Florida Institute of Technology</c:v>
                </c:pt>
                <c:pt idx="131">
                  <c:v>Stevens Institute of Technology</c:v>
                </c:pt>
                <c:pt idx="132">
                  <c:v>Mississippi State University</c:v>
                </c:pt>
                <c:pt idx="133">
                  <c:v>North Dakota State University-Main Campus</c:v>
                </c:pt>
                <c:pt idx="134">
                  <c:v>Michigan Technological University</c:v>
                </c:pt>
                <c:pt idx="135">
                  <c:v>University of New Hampshire-Main Campus</c:v>
                </c:pt>
                <c:pt idx="136">
                  <c:v>Catholic University of America</c:v>
                </c:pt>
                <c:pt idx="137">
                  <c:v>American University</c:v>
                </c:pt>
                <c:pt idx="138">
                  <c:v>College of William and Mary</c:v>
                </c:pt>
                <c:pt idx="139">
                  <c:v>University of Idaho</c:v>
                </c:pt>
                <c:pt idx="140">
                  <c:v>Oklahoma State University-Main Campus</c:v>
                </c:pt>
                <c:pt idx="141">
                  <c:v>University of Denver</c:v>
                </c:pt>
                <c:pt idx="142">
                  <c:v>Worcester Polytechnic Institute</c:v>
                </c:pt>
                <c:pt idx="143">
                  <c:v>Lehigh University</c:v>
                </c:pt>
                <c:pt idx="144">
                  <c:v>The University of Texas at El Paso</c:v>
                </c:pt>
                <c:pt idx="145">
                  <c:v>South Dakota State University</c:v>
                </c:pt>
                <c:pt idx="146">
                  <c:v>Saint Louis University</c:v>
                </c:pt>
                <c:pt idx="147">
                  <c:v>Duquesne University</c:v>
                </c:pt>
                <c:pt idx="148">
                  <c:v>Augusta University</c:v>
                </c:pt>
                <c:pt idx="149">
                  <c:v>University of Tulsa</c:v>
                </c:pt>
                <c:pt idx="150">
                  <c:v>University of Rhode Island</c:v>
                </c:pt>
                <c:pt idx="151">
                  <c:v>University of Southern Mississippi</c:v>
                </c:pt>
                <c:pt idx="152">
                  <c:v>University of Wyoming</c:v>
                </c:pt>
                <c:pt idx="153">
                  <c:v>Drexel University</c:v>
                </c:pt>
                <c:pt idx="154">
                  <c:v>Wichita State University</c:v>
                </c:pt>
                <c:pt idx="155">
                  <c:v>Auburn University</c:v>
                </c:pt>
                <c:pt idx="156">
                  <c:v>University of Maine</c:v>
                </c:pt>
                <c:pt idx="157">
                  <c:v>Fordham University</c:v>
                </c:pt>
                <c:pt idx="158">
                  <c:v>Rutgers University-Newark</c:v>
                </c:pt>
                <c:pt idx="159">
                  <c:v>University of Maryland-Baltimore County</c:v>
                </c:pt>
                <c:pt idx="160">
                  <c:v>Jackson State University</c:v>
                </c:pt>
                <c:pt idx="161">
                  <c:v>Indiana University-Purdue University-Indianapolis</c:v>
                </c:pt>
                <c:pt idx="162">
                  <c:v>Howard University</c:v>
                </c:pt>
                <c:pt idx="163">
                  <c:v>Southern Methodist University</c:v>
                </c:pt>
                <c:pt idx="164">
                  <c:v>University of Missouri-Kansas City</c:v>
                </c:pt>
                <c:pt idx="165">
                  <c:v>University of Louisiana at Lafayette</c:v>
                </c:pt>
                <c:pt idx="166">
                  <c:v>The New School</c:v>
                </c:pt>
                <c:pt idx="167">
                  <c:v>The University of Montana</c:v>
                </c:pt>
                <c:pt idx="168">
                  <c:v>Clark Atlanta University</c:v>
                </c:pt>
                <c:pt idx="169">
                  <c:v>University of Toledo</c:v>
                </c:pt>
                <c:pt idx="170">
                  <c:v>University of New Orleans</c:v>
                </c:pt>
                <c:pt idx="171">
                  <c:v>University of North Dakota</c:v>
                </c:pt>
                <c:pt idx="172">
                  <c:v>University of South Dakota</c:v>
                </c:pt>
                <c:pt idx="173">
                  <c:v>Loyola University Chicago</c:v>
                </c:pt>
                <c:pt idx="174">
                  <c:v>North Carolina A &amp; T State University</c:v>
                </c:pt>
                <c:pt idx="175">
                  <c:v>University of Akron Main Campus</c:v>
                </c:pt>
                <c:pt idx="176">
                  <c:v>University of Vermont</c:v>
                </c:pt>
                <c:pt idx="177">
                  <c:v>Missouri University of Science and Technology</c:v>
                </c:pt>
                <c:pt idx="178">
                  <c:v>University of Memphis</c:v>
                </c:pt>
                <c:pt idx="179">
                  <c:v>University of Massachusetts-Lowell</c:v>
                </c:pt>
                <c:pt idx="180">
                  <c:v>Texas A &amp; M University-Commerce</c:v>
                </c:pt>
                <c:pt idx="181">
                  <c:v>Southern Illinois University-Carbondale</c:v>
                </c:pt>
                <c:pt idx="182">
                  <c:v>Florida Agricultural and Mechanical University</c:v>
                </c:pt>
                <c:pt idx="183">
                  <c:v>Marquette University</c:v>
                </c:pt>
                <c:pt idx="184">
                  <c:v>University of Nevada-Reno</c:v>
                </c:pt>
                <c:pt idx="185">
                  <c:v>University of South Alabama</c:v>
                </c:pt>
                <c:pt idx="186">
                  <c:v>The University of Alabama</c:v>
                </c:pt>
                <c:pt idx="187">
                  <c:v>Cleveland State University</c:v>
                </c:pt>
                <c:pt idx="188">
                  <c:v>University of Nevada-Las Vegas</c:v>
                </c:pt>
                <c:pt idx="189">
                  <c:v>Portland State University</c:v>
                </c:pt>
                <c:pt idx="190">
                  <c:v>University of Puerto Rico-Rio Piedras</c:v>
                </c:pt>
                <c:pt idx="191">
                  <c:v>University of Massachusetts-Boston</c:v>
                </c:pt>
                <c:pt idx="192">
                  <c:v>SUNY at Binghamton</c:v>
                </c:pt>
                <c:pt idx="193">
                  <c:v>The University of Texas at San Antonio</c:v>
                </c:pt>
                <c:pt idx="194">
                  <c:v>University of Massachusetts-Dartmouth</c:v>
                </c:pt>
                <c:pt idx="195">
                  <c:v>Northern Illinois University</c:v>
                </c:pt>
                <c:pt idx="196">
                  <c:v>Ohio University-Main Campus</c:v>
                </c:pt>
                <c:pt idx="197">
                  <c:v>University of California-Merced</c:v>
                </c:pt>
                <c:pt idx="198">
                  <c:v>Western Michigan University</c:v>
                </c:pt>
                <c:pt idx="199">
                  <c:v>University of North Carolina at Greensboro</c:v>
                </c:pt>
                <c:pt idx="200">
                  <c:v>East Carolina University</c:v>
                </c:pt>
                <c:pt idx="201">
                  <c:v>Florida Atlantic University</c:v>
                </c:pt>
                <c:pt idx="202">
                  <c:v>Kent State University at Kent</c:v>
                </c:pt>
                <c:pt idx="203">
                  <c:v>University of Missouri-St Louis</c:v>
                </c:pt>
                <c:pt idx="204">
                  <c:v>Baylor University</c:v>
                </c:pt>
                <c:pt idx="205">
                  <c:v>University of North Carolina at Charlotte</c:v>
                </c:pt>
                <c:pt idx="206">
                  <c:v>Central Michigan University</c:v>
                </c:pt>
                <c:pt idx="207">
                  <c:v>Old Dominion University</c:v>
                </c:pt>
                <c:pt idx="208">
                  <c:v>Texas State University</c:v>
                </c:pt>
                <c:pt idx="209">
                  <c:v>University of Northern Colorado</c:v>
                </c:pt>
                <c:pt idx="210">
                  <c:v>Brigham Young University-Provo</c:v>
                </c:pt>
                <c:pt idx="211">
                  <c:v>Bowling Green State University-Main Campus</c:v>
                </c:pt>
                <c:pt idx="212">
                  <c:v>Texas Christian University</c:v>
                </c:pt>
                <c:pt idx="213">
                  <c:v>Northern Arizona University</c:v>
                </c:pt>
                <c:pt idx="214">
                  <c:v>Ball State University</c:v>
                </c:pt>
                <c:pt idx="215">
                  <c:v>Illinois State University</c:v>
                </c:pt>
                <c:pt idx="216">
                  <c:v>Miami University-Oxford</c:v>
                </c:pt>
                <c:pt idx="217">
                  <c:v>San Diego State University</c:v>
                </c:pt>
                <c:pt idx="218">
                  <c:v>California Institute of Integral Studies</c:v>
                </c:pt>
                <c:pt idx="219">
                  <c:v>SUNY Polytechnic Institute</c:v>
                </c:pt>
                <c:pt idx="220">
                  <c:v>Mercer University</c:v>
                </c:pt>
                <c:pt idx="221">
                  <c:v>SUNY College of Environmental Science and Forestry</c:v>
                </c:pt>
                <c:pt idx="222">
                  <c:v>University of the Cumberlands</c:v>
                </c:pt>
                <c:pt idx="223">
                  <c:v>Texas A &amp; M University-Kingsville</c:v>
                </c:pt>
                <c:pt idx="224">
                  <c:v>Louisiana Tech University</c:v>
                </c:pt>
                <c:pt idx="225">
                  <c:v>Trinity International University-Illinois</c:v>
                </c:pt>
                <c:pt idx="226">
                  <c:v>Maryville University of Saint Louis</c:v>
                </c:pt>
                <c:pt idx="227">
                  <c:v>Morgan State University</c:v>
                </c:pt>
                <c:pt idx="228">
                  <c:v>Regent University</c:v>
                </c:pt>
                <c:pt idx="229">
                  <c:v>Arizona State University-Skysong</c:v>
                </c:pt>
                <c:pt idx="230">
                  <c:v>Tennessee State University</c:v>
                </c:pt>
                <c:pt idx="231">
                  <c:v>Shenandoah University</c:v>
                </c:pt>
                <c:pt idx="232">
                  <c:v>Clark University</c:v>
                </c:pt>
                <c:pt idx="233">
                  <c:v>Andrews University</c:v>
                </c:pt>
                <c:pt idx="234">
                  <c:v>New Mexico Institute of Mining and Technology</c:v>
                </c:pt>
                <c:pt idx="235">
                  <c:v>National Louis University</c:v>
                </c:pt>
                <c:pt idx="236">
                  <c:v>University of the Pacific</c:v>
                </c:pt>
                <c:pt idx="237">
                  <c:v>Arizona State University-Downtown Phoenix</c:v>
                </c:pt>
                <c:pt idx="238">
                  <c:v>Pepperdine University</c:v>
                </c:pt>
                <c:pt idx="239">
                  <c:v>University of Maryland Eastern Shore</c:v>
                </c:pt>
                <c:pt idx="240">
                  <c:v>Spalding University</c:v>
                </c:pt>
                <c:pt idx="241">
                  <c:v>Texas A &amp; M University-Corpus Christi</c:v>
                </c:pt>
                <c:pt idx="242">
                  <c:v>Idaho State University</c:v>
                </c:pt>
                <c:pt idx="243">
                  <c:v>Lesley University</c:v>
                </c:pt>
                <c:pt idx="244">
                  <c:v>Trevecca Nazarene University</c:v>
                </c:pt>
                <c:pt idx="245">
                  <c:v>University of Arkansas at Little Rock</c:v>
                </c:pt>
                <c:pt idx="246">
                  <c:v>Lamar University</c:v>
                </c:pt>
                <c:pt idx="247">
                  <c:v>Clarkson University</c:v>
                </c:pt>
                <c:pt idx="248">
                  <c:v>Wright State University-Main Campus</c:v>
                </c:pt>
                <c:pt idx="249">
                  <c:v>American International College</c:v>
                </c:pt>
                <c:pt idx="250">
                  <c:v>Seton Hall University</c:v>
                </c:pt>
                <c:pt idx="251">
                  <c:v>Barry University</c:v>
                </c:pt>
                <c:pt idx="252">
                  <c:v>Cardinal Stritch University</c:v>
                </c:pt>
                <c:pt idx="253">
                  <c:v>Prairie View A &amp; M University</c:v>
                </c:pt>
                <c:pt idx="254">
                  <c:v>Rochester Institute of Technology</c:v>
                </c:pt>
                <c:pt idx="255">
                  <c:v>St John's University-New York</c:v>
                </c:pt>
                <c:pt idx="256">
                  <c:v>Indiana State University</c:v>
                </c:pt>
                <c:pt idx="257">
                  <c:v>Widener University</c:v>
                </c:pt>
                <c:pt idx="258">
                  <c:v>Texas Woman's University</c:v>
                </c:pt>
                <c:pt idx="259">
                  <c:v>Texas Southern University</c:v>
                </c:pt>
                <c:pt idx="260">
                  <c:v>University of Louisiana at Monroe</c:v>
                </c:pt>
                <c:pt idx="261">
                  <c:v>Immaculata University</c:v>
                </c:pt>
                <c:pt idx="262">
                  <c:v>Pace University-New York</c:v>
                </c:pt>
                <c:pt idx="263">
                  <c:v>Lipscomb University</c:v>
                </c:pt>
                <c:pt idx="264">
                  <c:v>Hofstra University</c:v>
                </c:pt>
                <c:pt idx="265">
                  <c:v>Wilmington University</c:v>
                </c:pt>
                <c:pt idx="266">
                  <c:v>Fairleigh Dickinson University-Metropolitan Campus</c:v>
                </c:pt>
                <c:pt idx="267">
                  <c:v>Georgia Southern University</c:v>
                </c:pt>
                <c:pt idx="268">
                  <c:v>East Tennessee State University</c:v>
                </c:pt>
                <c:pt idx="269">
                  <c:v>University of San Francisco</c:v>
                </c:pt>
                <c:pt idx="270">
                  <c:v>Pontifical Catholic University of Puerto Rico-Ponce</c:v>
                </c:pt>
                <c:pt idx="271">
                  <c:v>The University of West Florida</c:v>
                </c:pt>
                <c:pt idx="272">
                  <c:v>Liberty University</c:v>
                </c:pt>
                <c:pt idx="273">
                  <c:v>Gardner-Webb University</c:v>
                </c:pt>
                <c:pt idx="274">
                  <c:v>Universidad Del Turabo</c:v>
                </c:pt>
                <c:pt idx="275">
                  <c:v>Benedictine University</c:v>
                </c:pt>
                <c:pt idx="276">
                  <c:v>Union University</c:v>
                </c:pt>
                <c:pt idx="277">
                  <c:v>DePaul University</c:v>
                </c:pt>
                <c:pt idx="278">
                  <c:v>Ashland University</c:v>
                </c:pt>
                <c:pt idx="279">
                  <c:v>Boise State University</c:v>
                </c:pt>
                <c:pt idx="280">
                  <c:v>Lindenwood University</c:v>
                </c:pt>
                <c:pt idx="281">
                  <c:v>Villanova University</c:v>
                </c:pt>
                <c:pt idx="282">
                  <c:v>Inter American University of Puerto Rico-Metro</c:v>
                </c:pt>
                <c:pt idx="283">
                  <c:v>Biola University</c:v>
                </c:pt>
                <c:pt idx="284">
                  <c:v>University of Hartford</c:v>
                </c:pt>
                <c:pt idx="285">
                  <c:v>Azusa Pacific University</c:v>
                </c:pt>
                <c:pt idx="286">
                  <c:v>University of La Verne</c:v>
                </c:pt>
                <c:pt idx="287">
                  <c:v>Dallas Baptist University</c:v>
                </c:pt>
                <c:pt idx="288">
                  <c:v>University of San Diego</c:v>
                </c:pt>
                <c:pt idx="289">
                  <c:v>University of Nebraska at Omaha</c:v>
                </c:pt>
                <c:pt idx="290">
                  <c:v>University of St Thomas</c:v>
                </c:pt>
                <c:pt idx="291">
                  <c:v>Langston University</c:v>
                </c:pt>
                <c:pt idx="292">
                  <c:v>Edgewood College</c:v>
                </c:pt>
                <c:pt idx="293">
                  <c:v>Oakland University</c:v>
                </c:pt>
                <c:pt idx="294">
                  <c:v>Suffolk University</c:v>
                </c:pt>
                <c:pt idx="295">
                  <c:v>Robert Morris University</c:v>
                </c:pt>
                <c:pt idx="296">
                  <c:v>Tennessee Technological University</c:v>
                </c:pt>
                <c:pt idx="297">
                  <c:v>Adelphi University</c:v>
                </c:pt>
                <c:pt idx="298">
                  <c:v>Saint John Fisher College</c:v>
                </c:pt>
                <c:pt idx="299">
                  <c:v>The University of Texas Rio Grande Valley</c:v>
                </c:pt>
                <c:pt idx="300">
                  <c:v>Seattle Pacific University</c:v>
                </c:pt>
                <c:pt idx="301">
                  <c:v>Indiana University of Pennsylvania-Main Campus</c:v>
                </c:pt>
                <c:pt idx="302">
                  <c:v>San Francisco State University</c:v>
                </c:pt>
                <c:pt idx="303">
                  <c:v>Sam Houston State University</c:v>
                </c:pt>
                <c:pt idx="304">
                  <c:v>Union Institute &amp; University</c:v>
                </c:pt>
                <c:pt idx="305">
                  <c:v>University of West Georgia</c:v>
                </c:pt>
                <c:pt idx="306">
                  <c:v>Montclair State University</c:v>
                </c:pt>
                <c:pt idx="307">
                  <c:v>California State University-Fresno</c:v>
                </c:pt>
                <c:pt idx="308">
                  <c:v>Rowan University</c:v>
                </c:pt>
                <c:pt idx="309">
                  <c:v>Eastern Michigan University</c:v>
                </c:pt>
                <c:pt idx="310">
                  <c:v>Middle Tennessee State University</c:v>
                </c:pt>
                <c:pt idx="311">
                  <c:v>Valdosta State University</c:v>
                </c:pt>
                <c:pt idx="312">
                  <c:v>California State University-Fullerton</c:v>
                </c:pt>
                <c:pt idx="313">
                  <c:v>Pennsylvania State University-Penn State Shenango</c:v>
                </c:pt>
                <c:pt idx="314">
                  <c:v>University of Washington-Tacoma Campus</c:v>
                </c:pt>
                <c:pt idx="315">
                  <c:v>Pennsylvania State University-World Campus</c:v>
                </c:pt>
                <c:pt idx="316">
                  <c:v>University of Washington-Bothell Campus</c:v>
                </c:pt>
                <c:pt idx="317">
                  <c:v>Pennsylvania State University-Penn State Harrisburg</c:v>
                </c:pt>
                <c:pt idx="318">
                  <c:v>Pennsylvania State University-Penn State Worthington Scranton</c:v>
                </c:pt>
                <c:pt idx="319">
                  <c:v>Pennsylvania State University-Penn State New Kensington</c:v>
                </c:pt>
                <c:pt idx="320">
                  <c:v>Pennsylvania State University-Penn State York</c:v>
                </c:pt>
                <c:pt idx="321">
                  <c:v>Pennsylvania State University-Penn State Schuylkill</c:v>
                </c:pt>
                <c:pt idx="322">
                  <c:v>Pennsylvania State University-Penn State Altoona</c:v>
                </c:pt>
                <c:pt idx="323">
                  <c:v>Montana Tech of the University of Montana</c:v>
                </c:pt>
                <c:pt idx="324">
                  <c:v>Pennsylvania State University-Penn State Berks</c:v>
                </c:pt>
                <c:pt idx="325">
                  <c:v>Pennsylvania State University-Penn State Abington</c:v>
                </c:pt>
                <c:pt idx="326">
                  <c:v>Pennsylvania State University-Penn State Wilkes-Barre</c:v>
                </c:pt>
                <c:pt idx="327">
                  <c:v>Pennsylvania State University-Penn State Greater Allegheny</c:v>
                </c:pt>
                <c:pt idx="328">
                  <c:v>Pennsylvania State University-Penn State Beaver</c:v>
                </c:pt>
                <c:pt idx="329">
                  <c:v>Pennsylvania State University-Penn State Brandywine</c:v>
                </c:pt>
                <c:pt idx="330">
                  <c:v>Pennsylvania State University-Penn State Erie-Behrend College</c:v>
                </c:pt>
                <c:pt idx="331">
                  <c:v>Pennsylvania State University-Penn State Lehigh Valley</c:v>
                </c:pt>
                <c:pt idx="332">
                  <c:v>Northeastern University Professional Advancement Network</c:v>
                </c:pt>
                <c:pt idx="333">
                  <c:v>Georgia Christian University</c:v>
                </c:pt>
                <c:pt idx="334">
                  <c:v>Tuskegee University</c:v>
                </c:pt>
                <c:pt idx="335">
                  <c:v>CUNY City College</c:v>
                </c:pt>
                <c:pt idx="336">
                  <c:v>Fisk University</c:v>
                </c:pt>
                <c:pt idx="337">
                  <c:v>West Virginia University Institute of Technology</c:v>
                </c:pt>
                <c:pt idx="338">
                  <c:v>University of Puerto Rico-Mayaguez</c:v>
                </c:pt>
                <c:pt idx="339">
                  <c:v>Hampton University</c:v>
                </c:pt>
                <c:pt idx="340">
                  <c:v>Arizona State University-West</c:v>
                </c:pt>
                <c:pt idx="341">
                  <c:v>Arizona State University-Polytechnic</c:v>
                </c:pt>
                <c:pt idx="342">
                  <c:v>University of the Virgin Islands</c:v>
                </c:pt>
                <c:pt idx="343">
                  <c:v>Lincoln University</c:v>
                </c:pt>
                <c:pt idx="344">
                  <c:v>West Virginia State University</c:v>
                </c:pt>
                <c:pt idx="345">
                  <c:v>University of Minnesota-Duluth</c:v>
                </c:pt>
                <c:pt idx="346">
                  <c:v>University of Hawaii at Hilo</c:v>
                </c:pt>
                <c:pt idx="347">
                  <c:v>Delaware State University</c:v>
                </c:pt>
                <c:pt idx="348">
                  <c:v>Alcorn State University</c:v>
                </c:pt>
                <c:pt idx="349">
                  <c:v>Kentucky State University</c:v>
                </c:pt>
                <c:pt idx="350">
                  <c:v>University of Guam</c:v>
                </c:pt>
                <c:pt idx="351">
                  <c:v>University of Arkansas at Pine Bluff</c:v>
                </c:pt>
                <c:pt idx="352">
                  <c:v>South Carolina State University</c:v>
                </c:pt>
                <c:pt idx="353">
                  <c:v>Rhode Island College</c:v>
                </c:pt>
                <c:pt idx="354">
                  <c:v>Wheeling Jesuit University</c:v>
                </c:pt>
                <c:pt idx="355">
                  <c:v>Southern University and A &amp; M College</c:v>
                </c:pt>
                <c:pt idx="356">
                  <c:v>Alaska Pacific University</c:v>
                </c:pt>
                <c:pt idx="357">
                  <c:v>Xavier University of Louisiana</c:v>
                </c:pt>
                <c:pt idx="358">
                  <c:v>Virginia State University</c:v>
                </c:pt>
                <c:pt idx="359">
                  <c:v>Amridge University</c:v>
                </c:pt>
                <c:pt idx="360">
                  <c:v>Fort Valley State University</c:v>
                </c:pt>
                <c:pt idx="361">
                  <c:v>Gallaudet University</c:v>
                </c:pt>
                <c:pt idx="362">
                  <c:v>Erskine College</c:v>
                </c:pt>
                <c:pt idx="363">
                  <c:v>University of the West</c:v>
                </c:pt>
                <c:pt idx="364">
                  <c:v>Kettering University</c:v>
                </c:pt>
                <c:pt idx="365">
                  <c:v>Drew University</c:v>
                </c:pt>
                <c:pt idx="366">
                  <c:v>CUNY Hunter College</c:v>
                </c:pt>
                <c:pt idx="367">
                  <c:v>Milwaukee School of Engineering</c:v>
                </c:pt>
                <c:pt idx="368">
                  <c:v>Creighton University</c:v>
                </c:pt>
                <c:pt idx="369">
                  <c:v>Prescott College</c:v>
                </c:pt>
                <c:pt idx="370">
                  <c:v>Claremont McKenna College</c:v>
                </c:pt>
                <c:pt idx="371">
                  <c:v>The College of New Jersey</c:v>
                </c:pt>
                <c:pt idx="372">
                  <c:v>California State University Maritime Academy</c:v>
                </c:pt>
                <c:pt idx="373">
                  <c:v>Winthrop University</c:v>
                </c:pt>
                <c:pt idx="374">
                  <c:v>CUNY Queens College</c:v>
                </c:pt>
                <c:pt idx="375">
                  <c:v>Harrisburg University of Science and Technology</c:v>
                </c:pt>
                <c:pt idx="376">
                  <c:v>Universidad Metropolitana</c:v>
                </c:pt>
                <c:pt idx="377">
                  <c:v>Alabama A &amp; M University</c:v>
                </c:pt>
                <c:pt idx="378">
                  <c:v>University of Baltimore</c:v>
                </c:pt>
                <c:pt idx="379">
                  <c:v>Tarleton State University</c:v>
                </c:pt>
                <c:pt idx="380">
                  <c:v>Marshall University</c:v>
                </c:pt>
                <c:pt idx="381">
                  <c:v>Tougaloo College</c:v>
                </c:pt>
                <c:pt idx="382">
                  <c:v>Concordia University-Chicago</c:v>
                </c:pt>
                <c:pt idx="383">
                  <c:v>Mills College</c:v>
                </c:pt>
                <c:pt idx="384">
                  <c:v>Arkansas State University-Main Campus</c:v>
                </c:pt>
                <c:pt idx="385">
                  <c:v>Embry-Riddle Aeronautical University-Daytona Beach</c:v>
                </c:pt>
                <c:pt idx="386">
                  <c:v>Alfred University</c:v>
                </c:pt>
                <c:pt idx="387">
                  <c:v>St Catherine University</c:v>
                </c:pt>
                <c:pt idx="388">
                  <c:v>Northeastern State University</c:v>
                </c:pt>
                <c:pt idx="389">
                  <c:v>University of Southern Maine</c:v>
                </c:pt>
                <c:pt idx="390">
                  <c:v>University of Alaska Anchorage</c:v>
                </c:pt>
                <c:pt idx="391">
                  <c:v>Texas Wesleyan University</c:v>
                </c:pt>
                <c:pt idx="392">
                  <c:v>Norfolk State University</c:v>
                </c:pt>
                <c:pt idx="393">
                  <c:v>University of New England</c:v>
                </c:pt>
                <c:pt idx="394">
                  <c:v>Hawaii Pacific University</c:v>
                </c:pt>
                <c:pt idx="395">
                  <c:v>Wesleyan University</c:v>
                </c:pt>
                <c:pt idx="396">
                  <c:v>Harvey Mudd College</c:v>
                </c:pt>
                <c:pt idx="397">
                  <c:v>Hampshire College</c:v>
                </c:pt>
                <c:pt idx="398">
                  <c:v>University of North Carolina Wilmington</c:v>
                </c:pt>
                <c:pt idx="399">
                  <c:v>Missouri State University-Springfield</c:v>
                </c:pt>
                <c:pt idx="400">
                  <c:v>John Carroll University</c:v>
                </c:pt>
                <c:pt idx="401">
                  <c:v>New York Institute of Technology</c:v>
                </c:pt>
                <c:pt idx="402">
                  <c:v>Plymouth State University</c:v>
                </c:pt>
                <c:pt idx="403">
                  <c:v>Morehouse College</c:v>
                </c:pt>
                <c:pt idx="404">
                  <c:v>Shaw University</c:v>
                </c:pt>
                <c:pt idx="405">
                  <c:v>Bryant University</c:v>
                </c:pt>
                <c:pt idx="406">
                  <c:v>Southeastern Baptist Theological Seminary</c:v>
                </c:pt>
                <c:pt idx="407">
                  <c:v>Sul Ross State University</c:v>
                </c:pt>
                <c:pt idx="408">
                  <c:v>North Carolina Central University</c:v>
                </c:pt>
                <c:pt idx="409">
                  <c:v>Wellesley College</c:v>
                </c:pt>
                <c:pt idx="410">
                  <c:v>Hope College</c:v>
                </c:pt>
                <c:pt idx="411">
                  <c:v>University of Maine at Machias</c:v>
                </c:pt>
                <c:pt idx="412">
                  <c:v>North American University</c:v>
                </c:pt>
                <c:pt idx="413">
                  <c:v>Fairfield University</c:v>
                </c:pt>
                <c:pt idx="414">
                  <c:v>Jacksonville University</c:v>
                </c:pt>
                <c:pt idx="415">
                  <c:v>University of South Florida-St Petersburg</c:v>
                </c:pt>
                <c:pt idx="416">
                  <c:v>University of Colorado Colorado Springs</c:v>
                </c:pt>
                <c:pt idx="417">
                  <c:v>Middlebury Institute of International Studies at Monterey</c:v>
                </c:pt>
                <c:pt idx="418">
                  <c:v>Black Hills State University</c:v>
                </c:pt>
                <c:pt idx="419">
                  <c:v>University of the District of Columbia</c:v>
                </c:pt>
                <c:pt idx="420">
                  <c:v>University of Wisconsin-Superior</c:v>
                </c:pt>
                <c:pt idx="421">
                  <c:v>College of Charleston</c:v>
                </c:pt>
                <c:pt idx="422">
                  <c:v>The University of Tennessee-Chattanooga</c:v>
                </c:pt>
                <c:pt idx="423">
                  <c:v>Dakota State University</c:v>
                </c:pt>
                <c:pt idx="424">
                  <c:v>Lewis &amp; Clark College</c:v>
                </c:pt>
                <c:pt idx="425">
                  <c:v>College of Saint Mary</c:v>
                </c:pt>
                <c:pt idx="426">
                  <c:v>Spelman College</c:v>
                </c:pt>
                <c:pt idx="427">
                  <c:v>Missouri Baptist University</c:v>
                </c:pt>
                <c:pt idx="428">
                  <c:v>Green Mountain College</c:v>
                </c:pt>
                <c:pt idx="429">
                  <c:v>Bryn Mawr College</c:v>
                </c:pt>
                <c:pt idx="430">
                  <c:v>Keiser University-Ft Lauderdale</c:v>
                </c:pt>
                <c:pt idx="431">
                  <c:v>West Texas A &amp; M University</c:v>
                </c:pt>
                <c:pt idx="432">
                  <c:v>CUNY Brooklyn College</c:v>
                </c:pt>
                <c:pt idx="433">
                  <c:v>Texas A &amp; M International University</c:v>
                </c:pt>
                <c:pt idx="434">
                  <c:v>Heidelberg University</c:v>
                </c:pt>
                <c:pt idx="435">
                  <c:v>Oakland City University</c:v>
                </c:pt>
                <c:pt idx="436">
                  <c:v>McNeese State University</c:v>
                </c:pt>
                <c:pt idx="437">
                  <c:v>Purdue University-Calumet Campus</c:v>
                </c:pt>
                <c:pt idx="438">
                  <c:v>Smith College</c:v>
                </c:pt>
                <c:pt idx="439">
                  <c:v>Stephen F Austin State University</c:v>
                </c:pt>
                <c:pt idx="440">
                  <c:v>Middlebury College</c:v>
                </c:pt>
                <c:pt idx="441">
                  <c:v>Maharishi University of Management</c:v>
                </c:pt>
                <c:pt idx="442">
                  <c:v>Wilkes University</c:v>
                </c:pt>
                <c:pt idx="443">
                  <c:v>Mississippi College</c:v>
                </c:pt>
                <c:pt idx="444">
                  <c:v>Calvin College</c:v>
                </c:pt>
                <c:pt idx="445">
                  <c:v>Claflin University</c:v>
                </c:pt>
                <c:pt idx="446">
                  <c:v>Maine Maritime Academy</c:v>
                </c:pt>
                <c:pt idx="447">
                  <c:v>University of Michigan-Dearborn</c:v>
                </c:pt>
                <c:pt idx="448">
                  <c:v>Keene State College</c:v>
                </c:pt>
                <c:pt idx="449">
                  <c:v>Wingate University</c:v>
                </c:pt>
                <c:pt idx="450">
                  <c:v>University of Puerto Rico-Cayey</c:v>
                </c:pt>
                <c:pt idx="451">
                  <c:v>Occidental College</c:v>
                </c:pt>
                <c:pt idx="452">
                  <c:v>Carleton College</c:v>
                </c:pt>
                <c:pt idx="453">
                  <c:v>Franklin and Marshall College</c:v>
                </c:pt>
                <c:pt idx="454">
                  <c:v>Haverford College</c:v>
                </c:pt>
                <c:pt idx="455">
                  <c:v>New Mexico Highlands University</c:v>
                </c:pt>
                <c:pt idx="456">
                  <c:v>University of Houston-Clear Lake</c:v>
                </c:pt>
                <c:pt idx="457">
                  <c:v>Lawrence Technological University</c:v>
                </c:pt>
                <c:pt idx="458">
                  <c:v>Montana State University-Northern</c:v>
                </c:pt>
                <c:pt idx="459">
                  <c:v>University of Alaska Southeast</c:v>
                </c:pt>
                <c:pt idx="460">
                  <c:v>Southern Illinois University-Edwardsville</c:v>
                </c:pt>
                <c:pt idx="461">
                  <c:v>The University of Texas at Tyler</c:v>
                </c:pt>
                <c:pt idx="462">
                  <c:v>Inter American University of Puerto Rico-San German</c:v>
                </c:pt>
                <c:pt idx="463">
                  <c:v>LIU Brooklyn</c:v>
                </c:pt>
                <c:pt idx="464">
                  <c:v>St Bonaventure University</c:v>
                </c:pt>
                <c:pt idx="465">
                  <c:v>Willamette University</c:v>
                </c:pt>
                <c:pt idx="466">
                  <c:v>The Sage Colleges</c:v>
                </c:pt>
                <c:pt idx="467">
                  <c:v>Lake Superior State University</c:v>
                </c:pt>
                <c:pt idx="468">
                  <c:v>William Carey University</c:v>
                </c:pt>
                <c:pt idx="469">
                  <c:v>Pittsburg State University</c:v>
                </c:pt>
                <c:pt idx="470">
                  <c:v>CUNY Lehman College</c:v>
                </c:pt>
                <c:pt idx="471">
                  <c:v>Western Kentucky University</c:v>
                </c:pt>
                <c:pt idx="472">
                  <c:v>The University of Texas of the Permian Basin</c:v>
                </c:pt>
                <c:pt idx="473">
                  <c:v>Our Lady of the Lake University</c:v>
                </c:pt>
                <c:pt idx="474">
                  <c:v>Albany State University</c:v>
                </c:pt>
                <c:pt idx="475">
                  <c:v>Bradley University</c:v>
                </c:pt>
                <c:pt idx="476">
                  <c:v>Bryn Athyn College of the New Church</c:v>
                </c:pt>
                <c:pt idx="477">
                  <c:v>University of Central Oklahoma</c:v>
                </c:pt>
                <c:pt idx="478">
                  <c:v>University of Richmond</c:v>
                </c:pt>
                <c:pt idx="479">
                  <c:v>University of Wisconsin-La Crosse</c:v>
                </c:pt>
                <c:pt idx="480">
                  <c:v>CUNY John Jay College of Criminal Justice</c:v>
                </c:pt>
                <c:pt idx="481">
                  <c:v>Jacksonville State University</c:v>
                </c:pt>
                <c:pt idx="482">
                  <c:v>Chicago State University</c:v>
                </c:pt>
                <c:pt idx="483">
                  <c:v>Augustana University</c:v>
                </c:pt>
                <c:pt idx="484">
                  <c:v>St. Mary's University</c:v>
                </c:pt>
                <c:pt idx="485">
                  <c:v>Saint Joseph's University</c:v>
                </c:pt>
                <c:pt idx="486">
                  <c:v>Christopher Newport University</c:v>
                </c:pt>
                <c:pt idx="487">
                  <c:v>Western Washington University</c:v>
                </c:pt>
                <c:pt idx="488">
                  <c:v>Loyola Marymount University</c:v>
                </c:pt>
                <c:pt idx="489">
                  <c:v>Grambling State University</c:v>
                </c:pt>
                <c:pt idx="490">
                  <c:v>Elizabeth City State University</c:v>
                </c:pt>
                <c:pt idx="491">
                  <c:v>Baker University</c:v>
                </c:pt>
                <c:pt idx="492">
                  <c:v>Chapman University</c:v>
                </c:pt>
                <c:pt idx="493">
                  <c:v>Central State University</c:v>
                </c:pt>
                <c:pt idx="494">
                  <c:v>Reed College</c:v>
                </c:pt>
                <c:pt idx="495">
                  <c:v>University of North Carolina at Asheville</c:v>
                </c:pt>
                <c:pt idx="496">
                  <c:v>New College of Florida</c:v>
                </c:pt>
                <c:pt idx="497">
                  <c:v>Wabash College</c:v>
                </c:pt>
                <c:pt idx="498">
                  <c:v>Amherst College</c:v>
                </c:pt>
                <c:pt idx="499">
                  <c:v>University of Minnesota-Morris</c:v>
                </c:pt>
                <c:pt idx="500">
                  <c:v>Barnard College</c:v>
                </c:pt>
                <c:pt idx="501">
                  <c:v>Dickinson College</c:v>
                </c:pt>
                <c:pt idx="502">
                  <c:v>Swarthmore College</c:v>
                </c:pt>
                <c:pt idx="503">
                  <c:v>Benedict College</c:v>
                </c:pt>
                <c:pt idx="504">
                  <c:v>University of South Carolina-Beaufort</c:v>
                </c:pt>
                <c:pt idx="505">
                  <c:v>Columbia International University</c:v>
                </c:pt>
                <c:pt idx="506">
                  <c:v>Salve Regina University</c:v>
                </c:pt>
                <c:pt idx="507">
                  <c:v>Western Oregon University</c:v>
                </c:pt>
                <c:pt idx="508">
                  <c:v>University of Central Arkansas</c:v>
                </c:pt>
                <c:pt idx="509">
                  <c:v>Marian University</c:v>
                </c:pt>
                <c:pt idx="510">
                  <c:v>Bentley University</c:v>
                </c:pt>
                <c:pt idx="511">
                  <c:v>Pacific University</c:v>
                </c:pt>
                <c:pt idx="512">
                  <c:v>Saint Peter's University</c:v>
                </c:pt>
                <c:pt idx="513">
                  <c:v>University of Illinois at Springfield</c:v>
                </c:pt>
                <c:pt idx="514">
                  <c:v>University of Mary Hardin-Baylor</c:v>
                </c:pt>
                <c:pt idx="515">
                  <c:v>Norwich University</c:v>
                </c:pt>
                <c:pt idx="516">
                  <c:v>Alabama State University</c:v>
                </c:pt>
                <c:pt idx="517">
                  <c:v>Northwest Nazarene University</c:v>
                </c:pt>
                <c:pt idx="518">
                  <c:v>Rutgers University-Camden</c:v>
                </c:pt>
                <c:pt idx="519">
                  <c:v>University of St Francis</c:v>
                </c:pt>
                <c:pt idx="520">
                  <c:v>Youngstown State University</c:v>
                </c:pt>
                <c:pt idx="521">
                  <c:v>University of Bridgeport</c:v>
                </c:pt>
                <c:pt idx="522">
                  <c:v>University of Arkansas at Monticello</c:v>
                </c:pt>
                <c:pt idx="523">
                  <c:v>University of North Florida</c:v>
                </c:pt>
                <c:pt idx="524">
                  <c:v>Arcadia University</c:v>
                </c:pt>
                <c:pt idx="525">
                  <c:v>Valparaiso University</c:v>
                </c:pt>
                <c:pt idx="526">
                  <c:v>Bard College</c:v>
                </c:pt>
                <c:pt idx="527">
                  <c:v>Saint Cloud State University</c:v>
                </c:pt>
                <c:pt idx="528">
                  <c:v>Western Illinois University</c:v>
                </c:pt>
                <c:pt idx="529">
                  <c:v>Quinnipiac University</c:v>
                </c:pt>
                <c:pt idx="530">
                  <c:v>Ohio Northern University</c:v>
                </c:pt>
                <c:pt idx="531">
                  <c:v>Whittier College</c:v>
                </c:pt>
                <c:pt idx="532">
                  <c:v>Towson University</c:v>
                </c:pt>
                <c:pt idx="533">
                  <c:v>Monmouth University</c:v>
                </c:pt>
                <c:pt idx="534">
                  <c:v>Aurora University</c:v>
                </c:pt>
                <c:pt idx="535">
                  <c:v>Piedmont College</c:v>
                </c:pt>
                <c:pt idx="536">
                  <c:v>Hamline University</c:v>
                </c:pt>
                <c:pt idx="537">
                  <c:v>University of Nebraska at Kearney</c:v>
                </c:pt>
                <c:pt idx="538">
                  <c:v>Nicholls State University</c:v>
                </c:pt>
                <c:pt idx="539">
                  <c:v>College of Staten Island CUNY</c:v>
                </c:pt>
                <c:pt idx="540">
                  <c:v>Framingham State University</c:v>
                </c:pt>
                <c:pt idx="541">
                  <c:v>Austin Peay State University</c:v>
                </c:pt>
                <c:pt idx="542">
                  <c:v>Washington and Lee University</c:v>
                </c:pt>
                <c:pt idx="543">
                  <c:v>Florida Gulf Coast University</c:v>
                </c:pt>
                <c:pt idx="544">
                  <c:v>Lincoln University</c:v>
                </c:pt>
                <c:pt idx="545">
                  <c:v>Louisiana State University-Shreveport</c:v>
                </c:pt>
                <c:pt idx="546">
                  <c:v>La Sierra University</c:v>
                </c:pt>
                <c:pt idx="547">
                  <c:v>LeTourneau University</c:v>
                </c:pt>
                <c:pt idx="548">
                  <c:v>SUNY Buffalo State</c:v>
                </c:pt>
                <c:pt idx="549">
                  <c:v>LIU Post</c:v>
                </c:pt>
                <c:pt idx="550">
                  <c:v>Roosevelt University</c:v>
                </c:pt>
                <c:pt idx="551">
                  <c:v>D'Youville College</c:v>
                </c:pt>
                <c:pt idx="552">
                  <c:v>Grand Valley State University</c:v>
                </c:pt>
                <c:pt idx="553">
                  <c:v>Whitworth University</c:v>
                </c:pt>
                <c:pt idx="554">
                  <c:v>Granite State College</c:v>
                </c:pt>
                <c:pt idx="555">
                  <c:v>Trinity University</c:v>
                </c:pt>
                <c:pt idx="556">
                  <c:v>University of Northern Iowa</c:v>
                </c:pt>
                <c:pt idx="557">
                  <c:v>Anderson University</c:v>
                </c:pt>
                <c:pt idx="558">
                  <c:v>University of Puerto Rico-Ponce</c:v>
                </c:pt>
                <c:pt idx="559">
                  <c:v>West Liberty University</c:v>
                </c:pt>
                <c:pt idx="560">
                  <c:v>University of Puerto Rico-Humacao</c:v>
                </c:pt>
                <c:pt idx="561">
                  <c:v>University of Wisconsin-Oshkosh</c:v>
                </c:pt>
                <c:pt idx="562">
                  <c:v>Savannah State University</c:v>
                </c:pt>
                <c:pt idx="563">
                  <c:v>Saint Michael's College</c:v>
                </c:pt>
                <c:pt idx="564">
                  <c:v>Earlham College</c:v>
                </c:pt>
                <c:pt idx="565">
                  <c:v>Colorado State University-Pueblo</c:v>
                </c:pt>
                <c:pt idx="566">
                  <c:v>University of the Incarnate Word</c:v>
                </c:pt>
                <c:pt idx="567">
                  <c:v>Indiana University-South Bend</c:v>
                </c:pt>
                <c:pt idx="568">
                  <c:v>Furman University</c:v>
                </c:pt>
                <c:pt idx="569">
                  <c:v>University of Wisconsin-Stevens Point</c:v>
                </c:pt>
                <c:pt idx="570">
                  <c:v>Governors State University</c:v>
                </c:pt>
                <c:pt idx="571">
                  <c:v>Colorado College</c:v>
                </c:pt>
                <c:pt idx="572">
                  <c:v>University of Wisconsin-Green Bay</c:v>
                </c:pt>
                <c:pt idx="573">
                  <c:v>Central Washington University</c:v>
                </c:pt>
                <c:pt idx="574">
                  <c:v>Trinity College</c:v>
                </c:pt>
                <c:pt idx="575">
                  <c:v>Embry-Riddle Aeronautical University-Prescott</c:v>
                </c:pt>
                <c:pt idx="576">
                  <c:v>University of Houston-Downtown</c:v>
                </c:pt>
                <c:pt idx="577">
                  <c:v>University of South Carolina-Aiken</c:v>
                </c:pt>
                <c:pt idx="578">
                  <c:v>William Woods University</c:v>
                </c:pt>
                <c:pt idx="579">
                  <c:v>Juniata College</c:v>
                </c:pt>
                <c:pt idx="580">
                  <c:v>Hendrix College</c:v>
                </c:pt>
                <c:pt idx="581">
                  <c:v>Southwest Baptist University</c:v>
                </c:pt>
                <c:pt idx="582">
                  <c:v>Northern Kentucky University</c:v>
                </c:pt>
                <c:pt idx="583">
                  <c:v>Skidmore College</c:v>
                </c:pt>
                <c:pt idx="584">
                  <c:v>Hobart William Smith Colleges</c:v>
                </c:pt>
                <c:pt idx="585">
                  <c:v>Connecticut College</c:v>
                </c:pt>
                <c:pt idx="586">
                  <c:v>Mount Holyoke College</c:v>
                </c:pt>
                <c:pt idx="587">
                  <c:v>St Thomas University</c:v>
                </c:pt>
                <c:pt idx="588">
                  <c:v>Vassar College</c:v>
                </c:pt>
                <c:pt idx="589">
                  <c:v>Pomona College</c:v>
                </c:pt>
                <c:pt idx="590">
                  <c:v>Bates College</c:v>
                </c:pt>
                <c:pt idx="591">
                  <c:v>Bowdoin College</c:v>
                </c:pt>
                <c:pt idx="592">
                  <c:v>Colby College</c:v>
                </c:pt>
                <c:pt idx="593">
                  <c:v>Macalester College</c:v>
                </c:pt>
                <c:pt idx="594">
                  <c:v>St Olaf College</c:v>
                </c:pt>
                <c:pt idx="595">
                  <c:v>Davidson College</c:v>
                </c:pt>
                <c:pt idx="596">
                  <c:v>Johnson C Smith University</c:v>
                </c:pt>
                <c:pt idx="597">
                  <c:v>University of Science and Arts of Oklahoma</c:v>
                </c:pt>
                <c:pt idx="598">
                  <c:v>Allegheny College</c:v>
                </c:pt>
                <c:pt idx="599">
                  <c:v>Lafayette College</c:v>
                </c:pt>
                <c:pt idx="600">
                  <c:v>Drake University</c:v>
                </c:pt>
                <c:pt idx="601">
                  <c:v>Lynn University</c:v>
                </c:pt>
                <c:pt idx="602">
                  <c:v>Bowie State University</c:v>
                </c:pt>
                <c:pt idx="603">
                  <c:v>University of Minnesota-Crookston</c:v>
                </c:pt>
                <c:pt idx="604">
                  <c:v>University of Maine at Farmington</c:v>
                </c:pt>
                <c:pt idx="605">
                  <c:v>Oakwood University</c:v>
                </c:pt>
                <c:pt idx="606">
                  <c:v>Fayetteville State University</c:v>
                </c:pt>
                <c:pt idx="607">
                  <c:v>Wheaton College</c:v>
                </c:pt>
                <c:pt idx="608">
                  <c:v>Olivet Nazarene University</c:v>
                </c:pt>
                <c:pt idx="609">
                  <c:v>Samford University</c:v>
                </c:pt>
                <c:pt idx="610">
                  <c:v>Minnesota State University-Mankato</c:v>
                </c:pt>
                <c:pt idx="611">
                  <c:v>University of Detroit Mercy</c:v>
                </c:pt>
                <c:pt idx="612">
                  <c:v>Delta State University</c:v>
                </c:pt>
                <c:pt idx="613">
                  <c:v>Oral Roberts University</c:v>
                </c:pt>
                <c:pt idx="614">
                  <c:v>Southeastern Louisiana University</c:v>
                </c:pt>
                <c:pt idx="615">
                  <c:v>Gannon University</c:v>
                </c:pt>
                <c:pt idx="616">
                  <c:v>Kean University</c:v>
                </c:pt>
                <c:pt idx="617">
                  <c:v>Southern Connecticut State University</c:v>
                </c:pt>
                <c:pt idx="618">
                  <c:v>Loyola University Maryland</c:v>
                </c:pt>
                <c:pt idx="619">
                  <c:v>North Greenville University</c:v>
                </c:pt>
                <c:pt idx="620">
                  <c:v>Lincoln Memorial University</c:v>
                </c:pt>
                <c:pt idx="621">
                  <c:v>Alvernia University</c:v>
                </c:pt>
                <c:pt idx="622">
                  <c:v>California State University-East Bay</c:v>
                </c:pt>
                <c:pt idx="623">
                  <c:v>Saint Mary's University of Minnesota</c:v>
                </c:pt>
                <c:pt idx="624">
                  <c:v>Marywood University</c:v>
                </c:pt>
                <c:pt idx="625">
                  <c:v>Eastern University</c:v>
                </c:pt>
                <c:pt idx="626">
                  <c:v>Bethel University</c:v>
                </c:pt>
                <c:pt idx="627">
                  <c:v>James Madison University</c:v>
                </c:pt>
                <c:pt idx="628">
                  <c:v>Lynchburg College</c:v>
                </c:pt>
                <c:pt idx="629">
                  <c:v>EDP University of Puerto Rico Inc-San Juan</c:v>
                </c:pt>
                <c:pt idx="630">
                  <c:v>Appalachian State University</c:v>
                </c:pt>
                <c:pt idx="631">
                  <c:v>National University</c:v>
                </c:pt>
                <c:pt idx="632">
                  <c:v>University of West Alabama</c:v>
                </c:pt>
                <c:pt idx="633">
                  <c:v>Central Connecticut State University</c:v>
                </c:pt>
                <c:pt idx="634">
                  <c:v>Santa Clara University</c:v>
                </c:pt>
                <c:pt idx="635">
                  <c:v>Ohio State University-Lima Campus</c:v>
                </c:pt>
                <c:pt idx="636">
                  <c:v>Concordia University-Wisconsin</c:v>
                </c:pt>
                <c:pt idx="637">
                  <c:v>Weber State University</c:v>
                </c:pt>
                <c:pt idx="638">
                  <c:v>Western New Mexico University</c:v>
                </c:pt>
                <c:pt idx="639">
                  <c:v>Loyola University New Orleans</c:v>
                </c:pt>
                <c:pt idx="640">
                  <c:v>Cambridge College</c:v>
                </c:pt>
                <c:pt idx="641">
                  <c:v>Montana State University-Billings</c:v>
                </c:pt>
                <c:pt idx="642">
                  <c:v>CUNY Medgar Evers College</c:v>
                </c:pt>
                <c:pt idx="643">
                  <c:v>Southern Arkansas University Main Campus</c:v>
                </c:pt>
                <c:pt idx="644">
                  <c:v>University of North Georgia</c:v>
                </c:pt>
                <c:pt idx="645">
                  <c:v>Western Carolina University</c:v>
                </c:pt>
                <c:pt idx="646">
                  <c:v>Southern University at New Orleans</c:v>
                </c:pt>
                <c:pt idx="647">
                  <c:v>Southwestern Oklahoma State University</c:v>
                </c:pt>
                <c:pt idx="648">
                  <c:v>La Salle University</c:v>
                </c:pt>
                <c:pt idx="649">
                  <c:v>University of Houston-Victoria</c:v>
                </c:pt>
                <c:pt idx="650">
                  <c:v>American University of Puerto Rico</c:v>
                </c:pt>
                <c:pt idx="651">
                  <c:v>American University of Puerto Rico</c:v>
                </c:pt>
                <c:pt idx="652">
                  <c:v>Dakota Wesleyan University</c:v>
                </c:pt>
                <c:pt idx="653">
                  <c:v>Springfield College</c:v>
                </c:pt>
                <c:pt idx="654">
                  <c:v>Hollins University</c:v>
                </c:pt>
                <c:pt idx="655">
                  <c:v>Eastern New Mexico University-Main Campus</c:v>
                </c:pt>
                <c:pt idx="656">
                  <c:v>Point Park University</c:v>
                </c:pt>
                <c:pt idx="657">
                  <c:v>Universidad Del Este</c:v>
                </c:pt>
                <c:pt idx="658">
                  <c:v>Murray State University</c:v>
                </c:pt>
                <c:pt idx="659">
                  <c:v>CUNY Bernard M Baruch College</c:v>
                </c:pt>
                <c:pt idx="660">
                  <c:v>Texas A&amp;M University-Texarkana</c:v>
                </c:pt>
                <c:pt idx="661">
                  <c:v>Auburn University at Montgomery</c:v>
                </c:pt>
                <c:pt idx="662">
                  <c:v>Point Loma Nazarene University</c:v>
                </c:pt>
                <c:pt idx="663">
                  <c:v>Emerson College</c:v>
                </c:pt>
                <c:pt idx="664">
                  <c:v>Morehead State University</c:v>
                </c:pt>
                <c:pt idx="665">
                  <c:v>Northwestern State University of Louisiana</c:v>
                </c:pt>
                <c:pt idx="666">
                  <c:v>Abilene Christian University</c:v>
                </c:pt>
                <c:pt idx="667">
                  <c:v>California State University-Los Angeles</c:v>
                </c:pt>
                <c:pt idx="668">
                  <c:v>University of Michigan-Flint</c:v>
                </c:pt>
                <c:pt idx="669">
                  <c:v>Notre Dame of Maryland University</c:v>
                </c:pt>
                <c:pt idx="670">
                  <c:v>Alderson Broaddus University</c:v>
                </c:pt>
                <c:pt idx="671">
                  <c:v>Texas A &amp; M University-Central Texas</c:v>
                </c:pt>
                <c:pt idx="672">
                  <c:v>Lewis-Clark State College</c:v>
                </c:pt>
                <c:pt idx="673">
                  <c:v>Baldwin Wallace University</c:v>
                </c:pt>
                <c:pt idx="674">
                  <c:v>Manhattan College</c:v>
                </c:pt>
                <c:pt idx="675">
                  <c:v>Caldwell University</c:v>
                </c:pt>
                <c:pt idx="676">
                  <c:v>Angelo State University</c:v>
                </c:pt>
                <c:pt idx="677">
                  <c:v>Shippensburg University of Pennsylvania</c:v>
                </c:pt>
                <c:pt idx="678">
                  <c:v>Citadel Military College of South Carolina</c:v>
                </c:pt>
                <c:pt idx="679">
                  <c:v>Rider University</c:v>
                </c:pt>
                <c:pt idx="680">
                  <c:v>California State University-Northridge</c:v>
                </c:pt>
                <c:pt idx="681">
                  <c:v>Northeastern Illinois University</c:v>
                </c:pt>
                <c:pt idx="682">
                  <c:v>Saginaw Valley State University</c:v>
                </c:pt>
                <c:pt idx="683">
                  <c:v>Midwestern State University</c:v>
                </c:pt>
                <c:pt idx="684">
                  <c:v>Eastern Illinois University</c:v>
                </c:pt>
                <c:pt idx="685">
                  <c:v>University of North Carolina at Pembroke</c:v>
                </c:pt>
                <c:pt idx="686">
                  <c:v>California State University-Stanislaus</c:v>
                </c:pt>
                <c:pt idx="687">
                  <c:v>Indiana University-Northwest</c:v>
                </c:pt>
                <c:pt idx="688">
                  <c:v>University of Redlands</c:v>
                </c:pt>
                <c:pt idx="689">
                  <c:v>Georgia College and State University</c:v>
                </c:pt>
                <c:pt idx="690">
                  <c:v>Alverno College</c:v>
                </c:pt>
                <c:pt idx="691">
                  <c:v>Marist College</c:v>
                </c:pt>
                <c:pt idx="692">
                  <c:v>University of Portland</c:v>
                </c:pt>
                <c:pt idx="693">
                  <c:v>Indiana University-Purdue University-Fort Wayne</c:v>
                </c:pt>
                <c:pt idx="694">
                  <c:v>Ithaca College</c:v>
                </c:pt>
                <c:pt idx="695">
                  <c:v>Farmingdale State College</c:v>
                </c:pt>
                <c:pt idx="696">
                  <c:v>Southeast Missouri State University</c:v>
                </c:pt>
                <c:pt idx="697">
                  <c:v>Delaware Valley University</c:v>
                </c:pt>
                <c:pt idx="698">
                  <c:v>West Chester University of Pennsylvania</c:v>
                </c:pt>
                <c:pt idx="699">
                  <c:v>Cooper Union for the Advancement of Science and Art</c:v>
                </c:pt>
                <c:pt idx="700">
                  <c:v>Mississippi University for Women</c:v>
                </c:pt>
                <c:pt idx="701">
                  <c:v>Coker College</c:v>
                </c:pt>
                <c:pt idx="702">
                  <c:v>University of Puget Sound</c:v>
                </c:pt>
                <c:pt idx="703">
                  <c:v>Valley City State University</c:v>
                </c:pt>
                <c:pt idx="704">
                  <c:v>Millersville University of Pennsylvania</c:v>
                </c:pt>
                <c:pt idx="705">
                  <c:v>University of Pittsburgh-Bradford</c:v>
                </c:pt>
                <c:pt idx="706">
                  <c:v>Concord University</c:v>
                </c:pt>
                <c:pt idx="707">
                  <c:v>Dordt College</c:v>
                </c:pt>
                <c:pt idx="708">
                  <c:v>Minot State University</c:v>
                </c:pt>
                <c:pt idx="709">
                  <c:v>Northwestern Oklahoma State University</c:v>
                </c:pt>
                <c:pt idx="710">
                  <c:v>Arkansas Tech University</c:v>
                </c:pt>
                <c:pt idx="711">
                  <c:v>Dickinson State University</c:v>
                </c:pt>
                <c:pt idx="712">
                  <c:v>Northern Michigan University</c:v>
                </c:pt>
                <c:pt idx="713">
                  <c:v>University of Mary Washington</c:v>
                </c:pt>
                <c:pt idx="714">
                  <c:v>Coastal Carolina University</c:v>
                </c:pt>
                <c:pt idx="715">
                  <c:v>University of Puerto Rico-Arecibo</c:v>
                </c:pt>
                <c:pt idx="716">
                  <c:v>Sonoma State University</c:v>
                </c:pt>
                <c:pt idx="717">
                  <c:v>Truman State University</c:v>
                </c:pt>
                <c:pt idx="718">
                  <c:v>Winston-Salem State University</c:v>
                </c:pt>
                <c:pt idx="719">
                  <c:v>Oregon Institute of Technology</c:v>
                </c:pt>
                <c:pt idx="720">
                  <c:v>Salisbury University</c:v>
                </c:pt>
                <c:pt idx="721">
                  <c:v>University of Wisconsin-Platteville</c:v>
                </c:pt>
                <c:pt idx="722">
                  <c:v>Western State Colorado University</c:v>
                </c:pt>
                <c:pt idx="723">
                  <c:v>University of Wisconsin-River Falls</c:v>
                </c:pt>
                <c:pt idx="724">
                  <c:v>Eastern Washington University</c:v>
                </c:pt>
                <c:pt idx="725">
                  <c:v>Stockton University</c:v>
                </c:pt>
                <c:pt idx="726">
                  <c:v>SUNY College at Oswego</c:v>
                </c:pt>
                <c:pt idx="727">
                  <c:v>SUNY at Fredonia</c:v>
                </c:pt>
                <c:pt idx="728">
                  <c:v>Columbia College Chicago</c:v>
                </c:pt>
                <c:pt idx="729">
                  <c:v>California State University-Chico</c:v>
                </c:pt>
                <c:pt idx="730">
                  <c:v>SUNY College at Plattsburgh</c:v>
                </c:pt>
                <c:pt idx="731">
                  <c:v>SUNY College at Old Westbury</c:v>
                </c:pt>
                <c:pt idx="732">
                  <c:v>California Polytechnic State University-San Luis Obispo</c:v>
                </c:pt>
                <c:pt idx="733">
                  <c:v>Indiana University-Kokomo</c:v>
                </c:pt>
                <c:pt idx="734">
                  <c:v>Emory &amp; Henry College</c:v>
                </c:pt>
                <c:pt idx="735">
                  <c:v>Rochester College</c:v>
                </c:pt>
                <c:pt idx="736">
                  <c:v>Providence College</c:v>
                </c:pt>
                <c:pt idx="737">
                  <c:v>Saint Mary's College of California</c:v>
                </c:pt>
                <c:pt idx="738">
                  <c:v>Taylor University</c:v>
                </c:pt>
                <c:pt idx="739">
                  <c:v>Eastern Connecticut State University</c:v>
                </c:pt>
                <c:pt idx="740">
                  <c:v>University of Wisconsin-Eau Claire</c:v>
                </c:pt>
                <c:pt idx="741">
                  <c:v>University of New Hampshire at Manchester</c:v>
                </c:pt>
                <c:pt idx="742">
                  <c:v>Austin College</c:v>
                </c:pt>
                <c:pt idx="743">
                  <c:v>St Mary's College of Maryland</c:v>
                </c:pt>
                <c:pt idx="744">
                  <c:v>Southern Oregon University</c:v>
                </c:pt>
                <c:pt idx="745">
                  <c:v>Bethune-Cookman University</c:v>
                </c:pt>
                <c:pt idx="746">
                  <c:v>Sweet Briar College</c:v>
                </c:pt>
                <c:pt idx="747">
                  <c:v>California State University-Channel Islands</c:v>
                </c:pt>
                <c:pt idx="748">
                  <c:v>Mayville State University</c:v>
                </c:pt>
                <c:pt idx="749">
                  <c:v>Northwest University</c:v>
                </c:pt>
                <c:pt idx="750">
                  <c:v>Loras College</c:v>
                </c:pt>
                <c:pt idx="751">
                  <c:v>Bucknell University</c:v>
                </c:pt>
                <c:pt idx="752">
                  <c:v>Concordia College at Moorhead</c:v>
                </c:pt>
                <c:pt idx="753">
                  <c:v>CUNY York College</c:v>
                </c:pt>
                <c:pt idx="754">
                  <c:v>Coe College</c:v>
                </c:pt>
                <c:pt idx="755">
                  <c:v>Muhlenberg College</c:v>
                </c:pt>
                <c:pt idx="756">
                  <c:v>Fort Lewis College</c:v>
                </c:pt>
                <c:pt idx="757">
                  <c:v>Eckerd College</c:v>
                </c:pt>
                <c:pt idx="758">
                  <c:v>Luther College</c:v>
                </c:pt>
                <c:pt idx="759">
                  <c:v>Augustana College</c:v>
                </c:pt>
                <c:pt idx="760">
                  <c:v>Illinois Wesleyan University</c:v>
                </c:pt>
                <c:pt idx="761">
                  <c:v>Stonehill College</c:v>
                </c:pt>
                <c:pt idx="762">
                  <c:v>Susquehanna University</c:v>
                </c:pt>
                <c:pt idx="763">
                  <c:v>Roanoke College</c:v>
                </c:pt>
                <c:pt idx="764">
                  <c:v>Virginia Military Institute</c:v>
                </c:pt>
                <c:pt idx="765">
                  <c:v>Jarvis Christian College</c:v>
                </c:pt>
                <c:pt idx="766">
                  <c:v>Lake Forest College</c:v>
                </c:pt>
                <c:pt idx="767">
                  <c:v>Colgate University</c:v>
                </c:pt>
                <c:pt idx="768">
                  <c:v>Oberlin College</c:v>
                </c:pt>
                <c:pt idx="769">
                  <c:v>Ouachita Baptist University</c:v>
                </c:pt>
                <c:pt idx="770">
                  <c:v>Grinnell College</c:v>
                </c:pt>
                <c:pt idx="771">
                  <c:v>College of the Holy Cross</c:v>
                </c:pt>
                <c:pt idx="772">
                  <c:v>Albion College</c:v>
                </c:pt>
                <c:pt idx="773">
                  <c:v>Hamilton College</c:v>
                </c:pt>
                <c:pt idx="774">
                  <c:v>Union College</c:v>
                </c:pt>
                <c:pt idx="775">
                  <c:v>Denison University</c:v>
                </c:pt>
                <c:pt idx="776">
                  <c:v>Kenyon College</c:v>
                </c:pt>
                <c:pt idx="777">
                  <c:v>The College of Wooster</c:v>
                </c:pt>
                <c:pt idx="778">
                  <c:v>Gettysburg College</c:v>
                </c:pt>
                <c:pt idx="779">
                  <c:v>Ursinus College</c:v>
                </c:pt>
                <c:pt idx="780">
                  <c:v>Southwestern University</c:v>
                </c:pt>
                <c:pt idx="781">
                  <c:v>Whitman College</c:v>
                </c:pt>
                <c:pt idx="782">
                  <c:v>Lawrence University</c:v>
                </c:pt>
                <c:pt idx="783">
                  <c:v>Eastern Oregon University</c:v>
                </c:pt>
                <c:pt idx="784">
                  <c:v>Westmont College</c:v>
                </c:pt>
                <c:pt idx="785">
                  <c:v>Colorado Mesa University</c:v>
                </c:pt>
                <c:pt idx="786">
                  <c:v>Saint Norbert College</c:v>
                </c:pt>
                <c:pt idx="787">
                  <c:v>Oklahoma City University</c:v>
                </c:pt>
                <c:pt idx="788">
                  <c:v>Neumann University</c:v>
                </c:pt>
                <c:pt idx="789">
                  <c:v>Gonzaga University</c:v>
                </c:pt>
                <c:pt idx="790">
                  <c:v>Western New England University</c:v>
                </c:pt>
                <c:pt idx="791">
                  <c:v>Harding University</c:v>
                </c:pt>
                <c:pt idx="792">
                  <c:v>Frostburg State University</c:v>
                </c:pt>
                <c:pt idx="793">
                  <c:v>Golden Gate University-San Francisco</c:v>
                </c:pt>
                <c:pt idx="794">
                  <c:v>Ferris State University</c:v>
                </c:pt>
                <c:pt idx="795">
                  <c:v>Manhattanville College</c:v>
                </c:pt>
                <c:pt idx="796">
                  <c:v>Rivier University</c:v>
                </c:pt>
                <c:pt idx="797">
                  <c:v>Simmons College</c:v>
                </c:pt>
                <c:pt idx="798">
                  <c:v>University of Dallas</c:v>
                </c:pt>
                <c:pt idx="799">
                  <c:v>University of Holy Cross</c:v>
                </c:pt>
                <c:pt idx="800">
                  <c:v>New Jersey City University</c:v>
                </c:pt>
                <c:pt idx="801">
                  <c:v>College of Saint Elizabeth</c:v>
                </c:pt>
                <c:pt idx="802">
                  <c:v>Seattle University</c:v>
                </c:pt>
                <c:pt idx="803">
                  <c:v>Saint Ambrose University</c:v>
                </c:pt>
                <c:pt idx="804">
                  <c:v>Johnson &amp; Wales University-Providence</c:v>
                </c:pt>
                <c:pt idx="805">
                  <c:v>Niagara University</c:v>
                </c:pt>
                <c:pt idx="806">
                  <c:v>McKendree University</c:v>
                </c:pt>
                <c:pt idx="807">
                  <c:v>Holy Family University</c:v>
                </c:pt>
                <c:pt idx="808">
                  <c:v>Bellarmine University</c:v>
                </c:pt>
                <c:pt idx="809">
                  <c:v>Molloy College</c:v>
                </c:pt>
                <c:pt idx="810">
                  <c:v>Anderson University</c:v>
                </c:pt>
                <c:pt idx="811">
                  <c:v>California State University-Long Beach</c:v>
                </c:pt>
                <c:pt idx="812">
                  <c:v>Dominican University</c:v>
                </c:pt>
                <c:pt idx="813">
                  <c:v>Bellevue University</c:v>
                </c:pt>
                <c:pt idx="814">
                  <c:v>Indiana Wesleyan University-Marion</c:v>
                </c:pt>
                <c:pt idx="815">
                  <c:v>Emporia State University</c:v>
                </c:pt>
                <c:pt idx="816">
                  <c:v>Carson-Newman University</c:v>
                </c:pt>
                <c:pt idx="817">
                  <c:v>Metropolitan State University</c:v>
                </c:pt>
                <c:pt idx="818">
                  <c:v>Hardin-Simmons University</c:v>
                </c:pt>
                <c:pt idx="819">
                  <c:v>Columbus State University</c:v>
                </c:pt>
                <c:pt idx="820">
                  <c:v>University of St Thomas</c:v>
                </c:pt>
                <c:pt idx="821">
                  <c:v>Lewis University</c:v>
                </c:pt>
                <c:pt idx="822">
                  <c:v>Southern New Hampshire University</c:v>
                </c:pt>
                <c:pt idx="823">
                  <c:v>Winona State University</c:v>
                </c:pt>
                <c:pt idx="824">
                  <c:v>California State University-Sacramento</c:v>
                </c:pt>
                <c:pt idx="825">
                  <c:v>Troy University</c:v>
                </c:pt>
                <c:pt idx="826">
                  <c:v>University of North Alabama</c:v>
                </c:pt>
                <c:pt idx="827">
                  <c:v>Antioch University-Los Angeles</c:v>
                </c:pt>
                <c:pt idx="828">
                  <c:v>Brandman University</c:v>
                </c:pt>
                <c:pt idx="829">
                  <c:v>California Baptist University</c:v>
                </c:pt>
                <c:pt idx="830">
                  <c:v>California Lutheran University</c:v>
                </c:pt>
                <c:pt idx="831">
                  <c:v>California State Polytechnic University-Pomona</c:v>
                </c:pt>
                <c:pt idx="832">
                  <c:v>California State University-Bakersfield</c:v>
                </c:pt>
                <c:pt idx="833">
                  <c:v>California State University-Dominguez Hills</c:v>
                </c:pt>
                <c:pt idx="834">
                  <c:v>California State University-San Bernardino</c:v>
                </c:pt>
                <c:pt idx="835">
                  <c:v>Concordia University-Irvine</c:v>
                </c:pt>
                <c:pt idx="836">
                  <c:v>Fresno Pacific University</c:v>
                </c:pt>
                <c:pt idx="837">
                  <c:v>Notre Dame de Namur University</c:v>
                </c:pt>
                <c:pt idx="838">
                  <c:v>San Jose State University</c:v>
                </c:pt>
                <c:pt idx="839">
                  <c:v>Adams State University</c:v>
                </c:pt>
                <c:pt idx="840">
                  <c:v>Colorado State University-Global Campus</c:v>
                </c:pt>
                <c:pt idx="841">
                  <c:v>Naropa University</c:v>
                </c:pt>
                <c:pt idx="842">
                  <c:v>Regis University</c:v>
                </c:pt>
                <c:pt idx="843">
                  <c:v>Sacred Heart University</c:v>
                </c:pt>
                <c:pt idx="844">
                  <c:v>University of New Haven</c:v>
                </c:pt>
                <c:pt idx="845">
                  <c:v>University of Saint Joseph</c:v>
                </c:pt>
                <c:pt idx="846">
                  <c:v>Trinity Washington University</c:v>
                </c:pt>
                <c:pt idx="847">
                  <c:v>Florida Institute of Technology-Online</c:v>
                </c:pt>
                <c:pt idx="848">
                  <c:v>Palm Beach Atlantic University</c:v>
                </c:pt>
                <c:pt idx="849">
                  <c:v>Rollins College</c:v>
                </c:pt>
                <c:pt idx="850">
                  <c:v>Saint Leo University</c:v>
                </c:pt>
                <c:pt idx="851">
                  <c:v>The University of Tampa</c:v>
                </c:pt>
                <c:pt idx="852">
                  <c:v>Armstrong State University</c:v>
                </c:pt>
                <c:pt idx="853">
                  <c:v>Brenau University</c:v>
                </c:pt>
                <c:pt idx="854">
                  <c:v>Chaminade University of Honolulu</c:v>
                </c:pt>
                <c:pt idx="855">
                  <c:v>North Park University</c:v>
                </c:pt>
                <c:pt idx="856">
                  <c:v>Robert Morris University Illinois</c:v>
                </c:pt>
                <c:pt idx="857">
                  <c:v>Saint Xavier University</c:v>
                </c:pt>
                <c:pt idx="858">
                  <c:v>Butler University</c:v>
                </c:pt>
                <c:pt idx="859">
                  <c:v>Indiana University-Southeast</c:v>
                </c:pt>
                <c:pt idx="860">
                  <c:v>University of Indianapolis</c:v>
                </c:pt>
                <c:pt idx="861">
                  <c:v>University of Southern Indiana</c:v>
                </c:pt>
                <c:pt idx="862">
                  <c:v>Fort Hays State University</c:v>
                </c:pt>
                <c:pt idx="863">
                  <c:v>Friends University</c:v>
                </c:pt>
                <c:pt idx="864">
                  <c:v>Campbellsville University</c:v>
                </c:pt>
                <c:pt idx="865">
                  <c:v>Eastern Kentucky University</c:v>
                </c:pt>
                <c:pt idx="866">
                  <c:v>Lindsey Wilson College</c:v>
                </c:pt>
                <c:pt idx="867">
                  <c:v>Bay Path University</c:v>
                </c:pt>
                <c:pt idx="868">
                  <c:v>Bridgewater State University</c:v>
                </c:pt>
                <c:pt idx="869">
                  <c:v>Endicott College</c:v>
                </c:pt>
                <c:pt idx="870">
                  <c:v>Fitchburg State University</c:v>
                </c:pt>
                <c:pt idx="871">
                  <c:v>Salem State University</c:v>
                </c:pt>
                <c:pt idx="872">
                  <c:v>Worcester State University</c:v>
                </c:pt>
                <c:pt idx="873">
                  <c:v>Hood College</c:v>
                </c:pt>
                <c:pt idx="874">
                  <c:v>University of Maryland-University College</c:v>
                </c:pt>
                <c:pt idx="875">
                  <c:v>Saint Joseph's College of Maine</c:v>
                </c:pt>
                <c:pt idx="876">
                  <c:v>Cornerstone University</c:v>
                </c:pt>
                <c:pt idx="877">
                  <c:v>Davenport University</c:v>
                </c:pt>
                <c:pt idx="878">
                  <c:v>Madonna University</c:v>
                </c:pt>
                <c:pt idx="879">
                  <c:v>Marygrove College</c:v>
                </c:pt>
                <c:pt idx="880">
                  <c:v>Spring Arbor University</c:v>
                </c:pt>
                <c:pt idx="881">
                  <c:v>Augsburg College</c:v>
                </c:pt>
                <c:pt idx="882">
                  <c:v>Concordia University-Saint Paul</c:v>
                </c:pt>
                <c:pt idx="883">
                  <c:v>The College of Saint Scholastica</c:v>
                </c:pt>
                <c:pt idx="884">
                  <c:v>Columbia College</c:v>
                </c:pt>
                <c:pt idx="885">
                  <c:v>Fontbonne University</c:v>
                </c:pt>
                <c:pt idx="886">
                  <c:v>Northwest Missouri State University</c:v>
                </c:pt>
                <c:pt idx="887">
                  <c:v>Rockhurst University</c:v>
                </c:pt>
                <c:pt idx="888">
                  <c:v>University of Central Missouri</c:v>
                </c:pt>
                <c:pt idx="889">
                  <c:v>Webster University</c:v>
                </c:pt>
                <c:pt idx="890">
                  <c:v>Belhaven University</c:v>
                </c:pt>
                <c:pt idx="891">
                  <c:v>Campbell University</c:v>
                </c:pt>
                <c:pt idx="892">
                  <c:v>Pfeiffer University</c:v>
                </c:pt>
                <c:pt idx="893">
                  <c:v>University of Mary</c:v>
                </c:pt>
                <c:pt idx="894">
                  <c:v>Concordia University-Nebraska</c:v>
                </c:pt>
                <c:pt idx="895">
                  <c:v>Doane University-Graduate and Professional Studies</c:v>
                </c:pt>
                <c:pt idx="896">
                  <c:v>New England College</c:v>
                </c:pt>
                <c:pt idx="897">
                  <c:v>Fairleigh Dickinson University-Florham Campus</c:v>
                </c:pt>
                <c:pt idx="898">
                  <c:v>William Paterson University of New Jersey</c:v>
                </c:pt>
                <c:pt idx="899">
                  <c:v>Canisius College</c:v>
                </c:pt>
                <c:pt idx="900">
                  <c:v>Daemen College</c:v>
                </c:pt>
                <c:pt idx="901">
                  <c:v>Dowling College</c:v>
                </c:pt>
                <c:pt idx="902">
                  <c:v>Excelsior College</c:v>
                </c:pt>
                <c:pt idx="903">
                  <c:v>Iona College</c:v>
                </c:pt>
                <c:pt idx="904">
                  <c:v>Le Moyne College</c:v>
                </c:pt>
                <c:pt idx="905">
                  <c:v>Medaille College</c:v>
                </c:pt>
                <c:pt idx="906">
                  <c:v>Mercy College</c:v>
                </c:pt>
                <c:pt idx="907">
                  <c:v>Metropolitan College of New York</c:v>
                </c:pt>
                <c:pt idx="908">
                  <c:v>Nazareth College</c:v>
                </c:pt>
                <c:pt idx="909">
                  <c:v>Nyack College</c:v>
                </c:pt>
                <c:pt idx="910">
                  <c:v>Roberts Wesleyan College</c:v>
                </c:pt>
                <c:pt idx="911">
                  <c:v>St. Joseph's College-New York</c:v>
                </c:pt>
                <c:pt idx="912">
                  <c:v>State University of New York at New Paltz</c:v>
                </c:pt>
                <c:pt idx="913">
                  <c:v>SUNY College at Brockport</c:v>
                </c:pt>
                <c:pt idx="914">
                  <c:v>SUNY Cortland</c:v>
                </c:pt>
                <c:pt idx="915">
                  <c:v>The College of New Rochelle</c:v>
                </c:pt>
                <c:pt idx="916">
                  <c:v>The College of Saint Rose</c:v>
                </c:pt>
                <c:pt idx="917">
                  <c:v>Touro College</c:v>
                </c:pt>
                <c:pt idx="918">
                  <c:v>Utica College</c:v>
                </c:pt>
                <c:pt idx="919">
                  <c:v>Mount Vernon Nazarene University</c:v>
                </c:pt>
                <c:pt idx="920">
                  <c:v>The University of Findlay</c:v>
                </c:pt>
                <c:pt idx="921">
                  <c:v>Tiffin University</c:v>
                </c:pt>
                <c:pt idx="922">
                  <c:v>Ursuline College</c:v>
                </c:pt>
                <c:pt idx="923">
                  <c:v>Xavier University</c:v>
                </c:pt>
                <c:pt idx="924">
                  <c:v>East Central University</c:v>
                </c:pt>
                <c:pt idx="925">
                  <c:v>Oklahoma Christian University</c:v>
                </c:pt>
                <c:pt idx="926">
                  <c:v>Southern Nazarene University</c:v>
                </c:pt>
                <c:pt idx="927">
                  <c:v>George Fox University</c:v>
                </c:pt>
                <c:pt idx="928">
                  <c:v>Marylhurst University</c:v>
                </c:pt>
                <c:pt idx="929">
                  <c:v>Bloomsburg University of Pennsylvania</c:v>
                </c:pt>
                <c:pt idx="930">
                  <c:v>Cabrini University</c:v>
                </c:pt>
                <c:pt idx="931">
                  <c:v>California University of Pennsylvania</c:v>
                </c:pt>
                <c:pt idx="932">
                  <c:v>Carlow University</c:v>
                </c:pt>
                <c:pt idx="933">
                  <c:v>Chatham University</c:v>
                </c:pt>
                <c:pt idx="934">
                  <c:v>Chestnut Hill College</c:v>
                </c:pt>
                <c:pt idx="935">
                  <c:v>Clarion University of Pennsylvania</c:v>
                </c:pt>
                <c:pt idx="936">
                  <c:v>DeSales University</c:v>
                </c:pt>
                <c:pt idx="937">
                  <c:v>Edinboro University of Pennsylvania</c:v>
                </c:pt>
                <c:pt idx="938">
                  <c:v>Kutztown University of Pennsylvania</c:v>
                </c:pt>
                <c:pt idx="939">
                  <c:v>Philadelphia University</c:v>
                </c:pt>
                <c:pt idx="940">
                  <c:v>Saint Francis University</c:v>
                </c:pt>
                <c:pt idx="941">
                  <c:v>Slippery Rock University of Pennsylvania</c:v>
                </c:pt>
                <c:pt idx="942">
                  <c:v>University of Scranton</c:v>
                </c:pt>
                <c:pt idx="943">
                  <c:v>Waynesburg University</c:v>
                </c:pt>
                <c:pt idx="944">
                  <c:v>Southern Wesleyan University</c:v>
                </c:pt>
                <c:pt idx="945">
                  <c:v>Belmont University</c:v>
                </c:pt>
                <c:pt idx="946">
                  <c:v>Bethel University</c:v>
                </c:pt>
                <c:pt idx="947">
                  <c:v>King University</c:v>
                </c:pt>
                <c:pt idx="948">
                  <c:v>Amberton University</c:v>
                </c:pt>
                <c:pt idx="949">
                  <c:v>Concordia University-Texas</c:v>
                </c:pt>
                <c:pt idx="950">
                  <c:v>Saint Edward's University</c:v>
                </c:pt>
                <c:pt idx="951">
                  <c:v>Wayland Baptist University</c:v>
                </c:pt>
                <c:pt idx="952">
                  <c:v>Southern Utah University</c:v>
                </c:pt>
                <c:pt idx="953">
                  <c:v>Western Governors University</c:v>
                </c:pt>
                <c:pt idx="954">
                  <c:v>Westminster College</c:v>
                </c:pt>
                <c:pt idx="955">
                  <c:v>Marymount University</c:v>
                </c:pt>
                <c:pt idx="956">
                  <c:v>Radford University</c:v>
                </c:pt>
                <c:pt idx="957">
                  <c:v>City University of Seattle</c:v>
                </c:pt>
                <c:pt idx="958">
                  <c:v>Lakeland University</c:v>
                </c:pt>
                <c:pt idx="959">
                  <c:v>University of Wisconsin-Stout</c:v>
                </c:pt>
                <c:pt idx="960">
                  <c:v>University of Wisconsin-Whitewater</c:v>
                </c:pt>
                <c:pt idx="961">
                  <c:v>Viterbo University</c:v>
                </c:pt>
                <c:pt idx="962">
                  <c:v>University of Montevallo</c:v>
                </c:pt>
                <c:pt idx="963">
                  <c:v>Henderson State University</c:v>
                </c:pt>
                <c:pt idx="964">
                  <c:v>John Brown University</c:v>
                </c:pt>
                <c:pt idx="965">
                  <c:v>Ottawa University-Phoenix</c:v>
                </c:pt>
                <c:pt idx="966">
                  <c:v>California State University-Monterey Bay</c:v>
                </c:pt>
                <c:pt idx="967">
                  <c:v>California State University-San Marcos</c:v>
                </c:pt>
                <c:pt idx="968">
                  <c:v>California University of Management and Sciences</c:v>
                </c:pt>
                <c:pt idx="969">
                  <c:v>Dominican University of California</c:v>
                </c:pt>
                <c:pt idx="970">
                  <c:v>Holy Names University</c:v>
                </c:pt>
                <c:pt idx="971">
                  <c:v>Hope International University</c:v>
                </c:pt>
                <c:pt idx="972">
                  <c:v>Humboldt State University</c:v>
                </c:pt>
                <c:pt idx="973">
                  <c:v>John F. Kennedy University</c:v>
                </c:pt>
                <c:pt idx="974">
                  <c:v>Mount Saint Mary's University</c:v>
                </c:pt>
                <c:pt idx="975">
                  <c:v>Woodbury University</c:v>
                </c:pt>
                <c:pt idx="976">
                  <c:v>Colorado Christian University</c:v>
                </c:pt>
                <c:pt idx="977">
                  <c:v>Metropolitan State University of Denver</c:v>
                </c:pt>
                <c:pt idx="978">
                  <c:v>Albertus Magnus College</c:v>
                </c:pt>
                <c:pt idx="979">
                  <c:v>Western Connecticut State University</c:v>
                </c:pt>
                <c:pt idx="980">
                  <c:v>Southeastern University</c:v>
                </c:pt>
                <c:pt idx="981">
                  <c:v>Stetson University</c:v>
                </c:pt>
                <c:pt idx="982">
                  <c:v>Clayton  State University</c:v>
                </c:pt>
                <c:pt idx="983">
                  <c:v>Georgia Southwestern State University</c:v>
                </c:pt>
                <c:pt idx="984">
                  <c:v>Shorter University-College of Adult &amp; Professional Programs</c:v>
                </c:pt>
                <c:pt idx="985">
                  <c:v>Graceland University-Lamoni</c:v>
                </c:pt>
                <c:pt idx="986">
                  <c:v>Morningside College</c:v>
                </c:pt>
                <c:pt idx="987">
                  <c:v>Mount Mercy University</c:v>
                </c:pt>
                <c:pt idx="988">
                  <c:v>Upper Iowa University</c:v>
                </c:pt>
                <c:pt idx="989">
                  <c:v>Elmhurst College</c:v>
                </c:pt>
                <c:pt idx="990">
                  <c:v>North Central College</c:v>
                </c:pt>
                <c:pt idx="991">
                  <c:v>Quincy University</c:v>
                </c:pt>
                <c:pt idx="992">
                  <c:v>Marian University</c:v>
                </c:pt>
                <c:pt idx="993">
                  <c:v>University of Saint Francis-Fort Wayne</c:v>
                </c:pt>
                <c:pt idx="994">
                  <c:v>MidAmerica Nazarene University</c:v>
                </c:pt>
                <c:pt idx="995">
                  <c:v>Newman University</c:v>
                </c:pt>
                <c:pt idx="996">
                  <c:v>Southwestern College</c:v>
                </c:pt>
                <c:pt idx="997">
                  <c:v>University of Saint Mary</c:v>
                </c:pt>
                <c:pt idx="998">
                  <c:v>Washburn University</c:v>
                </c:pt>
                <c:pt idx="999">
                  <c:v>Union College</c:v>
                </c:pt>
                <c:pt idx="1000">
                  <c:v>Louisiana College</c:v>
                </c:pt>
                <c:pt idx="1001">
                  <c:v>Anna Maria College</c:v>
                </c:pt>
                <c:pt idx="1002">
                  <c:v>Assumption College</c:v>
                </c:pt>
                <c:pt idx="1003">
                  <c:v>Curry College</c:v>
                </c:pt>
                <c:pt idx="1004">
                  <c:v>Lasell College</c:v>
                </c:pt>
                <c:pt idx="1005">
                  <c:v>Merrimack College</c:v>
                </c:pt>
                <c:pt idx="1006">
                  <c:v>Wentworth Institute of Technology</c:v>
                </c:pt>
                <c:pt idx="1007">
                  <c:v>Westfield State University</c:v>
                </c:pt>
                <c:pt idx="1008">
                  <c:v>Wheelock College</c:v>
                </c:pt>
                <c:pt idx="1009">
                  <c:v>Mount St Mary's University</c:v>
                </c:pt>
                <c:pt idx="1010">
                  <c:v>Stevenson University</c:v>
                </c:pt>
                <c:pt idx="1011">
                  <c:v>Washington Adventist University</c:v>
                </c:pt>
                <c:pt idx="1012">
                  <c:v>Siena Heights University</c:v>
                </c:pt>
                <c:pt idx="1013">
                  <c:v>Minnesota State University Moorhead</c:v>
                </c:pt>
                <c:pt idx="1014">
                  <c:v>Southwest Minnesota State University</c:v>
                </c:pt>
                <c:pt idx="1015">
                  <c:v>Avila University</c:v>
                </c:pt>
                <c:pt idx="1016">
                  <c:v>Drury University</c:v>
                </c:pt>
                <c:pt idx="1017">
                  <c:v>Park University</c:v>
                </c:pt>
                <c:pt idx="1018">
                  <c:v>Elon University</c:v>
                </c:pt>
                <c:pt idx="1019">
                  <c:v>Queens University of Charlotte</c:v>
                </c:pt>
                <c:pt idx="1020">
                  <c:v>Chadron State College</c:v>
                </c:pt>
                <c:pt idx="1021">
                  <c:v>Nebraska Wesleyan University</c:v>
                </c:pt>
                <c:pt idx="1022">
                  <c:v>Wayne State College</c:v>
                </c:pt>
                <c:pt idx="1023">
                  <c:v>Franklin Pierce University</c:v>
                </c:pt>
                <c:pt idx="1024">
                  <c:v>Centenary University</c:v>
                </c:pt>
                <c:pt idx="1025">
                  <c:v>Georgian Court University</c:v>
                </c:pt>
                <c:pt idx="1026">
                  <c:v>Ramapo College of New Jersey</c:v>
                </c:pt>
                <c:pt idx="1027">
                  <c:v>Thomas Edison State University</c:v>
                </c:pt>
                <c:pt idx="1028">
                  <c:v>University of the Southwest</c:v>
                </c:pt>
                <c:pt idx="1029">
                  <c:v>Sierra Nevada College</c:v>
                </c:pt>
                <c:pt idx="1030">
                  <c:v>Keuka College</c:v>
                </c:pt>
                <c:pt idx="1031">
                  <c:v>Mount Saint Mary College</c:v>
                </c:pt>
                <c:pt idx="1032">
                  <c:v>SUNY College at Potsdam</c:v>
                </c:pt>
                <c:pt idx="1033">
                  <c:v>SUNY Empire State College</c:v>
                </c:pt>
                <c:pt idx="1034">
                  <c:v>Wagner College</c:v>
                </c:pt>
                <c:pt idx="1035">
                  <c:v>Capital University</c:v>
                </c:pt>
                <c:pt idx="1036">
                  <c:v>Franciscan University of Steubenville</c:v>
                </c:pt>
                <c:pt idx="1037">
                  <c:v>Lourdes University</c:v>
                </c:pt>
                <c:pt idx="1038">
                  <c:v>Malone University</c:v>
                </c:pt>
                <c:pt idx="1039">
                  <c:v>Mount Saint Joseph University</c:v>
                </c:pt>
                <c:pt idx="1040">
                  <c:v>Muskingum University</c:v>
                </c:pt>
                <c:pt idx="1041">
                  <c:v>Ohio Dominican University</c:v>
                </c:pt>
                <c:pt idx="1042">
                  <c:v>Otterbein University</c:v>
                </c:pt>
                <c:pt idx="1043">
                  <c:v>Cameron University</c:v>
                </c:pt>
                <c:pt idx="1044">
                  <c:v>Mid-America Christian University</c:v>
                </c:pt>
                <c:pt idx="1045">
                  <c:v>Southeastern Oklahoma State University</c:v>
                </c:pt>
                <c:pt idx="1046">
                  <c:v>East Stroudsburg University of Pennsylvania</c:v>
                </c:pt>
                <c:pt idx="1047">
                  <c:v>Geneva College</c:v>
                </c:pt>
                <c:pt idx="1048">
                  <c:v>Gwynedd Mercy University</c:v>
                </c:pt>
                <c:pt idx="1049">
                  <c:v>Lock Haven University</c:v>
                </c:pt>
                <c:pt idx="1050">
                  <c:v>Mercyhurst University</c:v>
                </c:pt>
                <c:pt idx="1051">
                  <c:v>Misericordia University</c:v>
                </c:pt>
                <c:pt idx="1052">
                  <c:v>Rosemont College</c:v>
                </c:pt>
                <c:pt idx="1053">
                  <c:v>Seton Hill University</c:v>
                </c:pt>
                <c:pt idx="1054">
                  <c:v>Inter American University of Puerto Rico-Arecibo</c:v>
                </c:pt>
                <c:pt idx="1055">
                  <c:v>Universidad Central de Bayamon</c:v>
                </c:pt>
                <c:pt idx="1056">
                  <c:v>Universidad del Sagrado Corazon</c:v>
                </c:pt>
                <c:pt idx="1057">
                  <c:v>Roger Williams University</c:v>
                </c:pt>
                <c:pt idx="1058">
                  <c:v>Charleston Southern University</c:v>
                </c:pt>
                <c:pt idx="1059">
                  <c:v>Columbia College</c:v>
                </c:pt>
                <c:pt idx="1060">
                  <c:v>Converse College</c:v>
                </c:pt>
                <c:pt idx="1061">
                  <c:v>University of Sioux Falls</c:v>
                </c:pt>
                <c:pt idx="1062">
                  <c:v>Christian Brothers University</c:v>
                </c:pt>
                <c:pt idx="1063">
                  <c:v>Cumberland University</c:v>
                </c:pt>
                <c:pt idx="1064">
                  <c:v>Lee University</c:v>
                </c:pt>
                <c:pt idx="1065">
                  <c:v>Southern Adventist University</c:v>
                </c:pt>
                <c:pt idx="1066">
                  <c:v>The University of Tennessee-Martin</c:v>
                </c:pt>
                <c:pt idx="1067">
                  <c:v>Tusculum College</c:v>
                </c:pt>
                <c:pt idx="1068">
                  <c:v>Houston Baptist University</c:v>
                </c:pt>
                <c:pt idx="1069">
                  <c:v>Lubbock Christian University</c:v>
                </c:pt>
                <c:pt idx="1070">
                  <c:v>Stevens-Henager College</c:v>
                </c:pt>
                <c:pt idx="1071">
                  <c:v>Longwood University</c:v>
                </c:pt>
                <c:pt idx="1072">
                  <c:v>Mary Baldwin University</c:v>
                </c:pt>
                <c:pt idx="1073">
                  <c:v>Champlain College</c:v>
                </c:pt>
                <c:pt idx="1074">
                  <c:v>Goddard College</c:v>
                </c:pt>
                <c:pt idx="1075">
                  <c:v>Antioch University-Seattle</c:v>
                </c:pt>
                <c:pt idx="1076">
                  <c:v>Pacific Lutheran University</c:v>
                </c:pt>
                <c:pt idx="1077">
                  <c:v>Saint Martin's University</c:v>
                </c:pt>
                <c:pt idx="1078">
                  <c:v>The Evergreen State College</c:v>
                </c:pt>
                <c:pt idx="1079">
                  <c:v>Walla Walla University</c:v>
                </c:pt>
                <c:pt idx="1080">
                  <c:v>Mount Mary University</c:v>
                </c:pt>
                <c:pt idx="1081">
                  <c:v>Faulkner University</c:v>
                </c:pt>
                <c:pt idx="1082">
                  <c:v>Simpson University</c:v>
                </c:pt>
                <c:pt idx="1083">
                  <c:v>The Master's University and Seminary</c:v>
                </c:pt>
                <c:pt idx="1084">
                  <c:v>Touro University Worldwide</c:v>
                </c:pt>
                <c:pt idx="1085">
                  <c:v>Vanguard University of Southern California</c:v>
                </c:pt>
                <c:pt idx="1086">
                  <c:v>Florida Southern College</c:v>
                </c:pt>
                <c:pt idx="1087">
                  <c:v>Hodges University</c:v>
                </c:pt>
                <c:pt idx="1088">
                  <c:v>University of South Florida-Sarasota-Manatee</c:v>
                </c:pt>
                <c:pt idx="1089">
                  <c:v>Berry College</c:v>
                </c:pt>
                <c:pt idx="1090">
                  <c:v>Thomas University</c:v>
                </c:pt>
                <c:pt idx="1091">
                  <c:v>University of Dubuque</c:v>
                </c:pt>
                <c:pt idx="1092">
                  <c:v>William Penn University</c:v>
                </c:pt>
                <c:pt idx="1093">
                  <c:v>Greenville College</c:v>
                </c:pt>
                <c:pt idx="1094">
                  <c:v>Judson University</c:v>
                </c:pt>
                <c:pt idx="1095">
                  <c:v>Rockford University</c:v>
                </c:pt>
                <c:pt idx="1096">
                  <c:v>Bethel College-Indiana</c:v>
                </c:pt>
                <c:pt idx="1097">
                  <c:v>Calumet College of Saint Joseph</c:v>
                </c:pt>
                <c:pt idx="1098">
                  <c:v>Grace College and Theological Seminary</c:v>
                </c:pt>
                <c:pt idx="1099">
                  <c:v>Indiana University-East</c:v>
                </c:pt>
                <c:pt idx="1100">
                  <c:v>University of Evansville</c:v>
                </c:pt>
                <c:pt idx="1101">
                  <c:v>Asbury University</c:v>
                </c:pt>
                <c:pt idx="1102">
                  <c:v>Midway University</c:v>
                </c:pt>
                <c:pt idx="1103">
                  <c:v>Thomas More College</c:v>
                </c:pt>
                <c:pt idx="1104">
                  <c:v>College of Our Lady of the Elms</c:v>
                </c:pt>
                <c:pt idx="1105">
                  <c:v>Eastern Nazarene College</c:v>
                </c:pt>
                <c:pt idx="1106">
                  <c:v>Massachusetts Maritime Academy</c:v>
                </c:pt>
                <c:pt idx="1107">
                  <c:v>Coppin State University</c:v>
                </c:pt>
                <c:pt idx="1108">
                  <c:v>Thomas College</c:v>
                </c:pt>
                <c:pt idx="1109">
                  <c:v>Aquinas College</c:v>
                </c:pt>
                <c:pt idx="1110">
                  <c:v>Bemidji State University</c:v>
                </c:pt>
                <c:pt idx="1111">
                  <c:v>University of Northwestern-St Paul</c:v>
                </c:pt>
                <c:pt idx="1112">
                  <c:v>Central Methodist University-College of Graduate and Extended Studies</c:v>
                </c:pt>
                <c:pt idx="1113">
                  <c:v>Evangel University</c:v>
                </c:pt>
                <c:pt idx="1114">
                  <c:v>Stephens College</c:v>
                </c:pt>
                <c:pt idx="1115">
                  <c:v>Mississippi Valley State University</c:v>
                </c:pt>
                <c:pt idx="1116">
                  <c:v>Lenoir-Rhyne University</c:v>
                </c:pt>
                <c:pt idx="1117">
                  <c:v>Methodist University</c:v>
                </c:pt>
                <c:pt idx="1118">
                  <c:v>Montreat College</c:v>
                </c:pt>
                <c:pt idx="1119">
                  <c:v>Peru State College</c:v>
                </c:pt>
                <c:pt idx="1120">
                  <c:v>Felician University</c:v>
                </c:pt>
                <c:pt idx="1121">
                  <c:v>College of Mount Saint Vincent</c:v>
                </c:pt>
                <c:pt idx="1122">
                  <c:v>Dominican College of Blauvelt</c:v>
                </c:pt>
                <c:pt idx="1123">
                  <c:v>Fashion Institute of Technology</c:v>
                </c:pt>
                <c:pt idx="1124">
                  <c:v>LIU Riverhead</c:v>
                </c:pt>
                <c:pt idx="1125">
                  <c:v>St. Thomas Aquinas College</c:v>
                </c:pt>
                <c:pt idx="1126">
                  <c:v>SUNY College at Geneseo</c:v>
                </c:pt>
                <c:pt idx="1127">
                  <c:v>SUNY Maritime College</c:v>
                </c:pt>
                <c:pt idx="1128">
                  <c:v>SUNY Oneonta</c:v>
                </c:pt>
                <c:pt idx="1129">
                  <c:v>Antioch University-Midwest</c:v>
                </c:pt>
                <c:pt idx="1130">
                  <c:v>Lake Erie College</c:v>
                </c:pt>
                <c:pt idx="1131">
                  <c:v>Notre Dame College</c:v>
                </c:pt>
                <c:pt idx="1132">
                  <c:v>Walsh University</c:v>
                </c:pt>
                <c:pt idx="1133">
                  <c:v>Oklahoma Wesleyan University</c:v>
                </c:pt>
                <c:pt idx="1134">
                  <c:v>Corban University</c:v>
                </c:pt>
                <c:pt idx="1135">
                  <c:v>Northwest Christian University</c:v>
                </c:pt>
                <c:pt idx="1136">
                  <c:v>Warner Pacific College Adult Degree Program</c:v>
                </c:pt>
                <c:pt idx="1137">
                  <c:v>Cairn University-Langhorne</c:v>
                </c:pt>
                <c:pt idx="1138">
                  <c:v>King's College</c:v>
                </c:pt>
                <c:pt idx="1139">
                  <c:v>Lebanon Valley College</c:v>
                </c:pt>
                <c:pt idx="1140">
                  <c:v>Mansfield University of Pennsylvania</c:v>
                </c:pt>
                <c:pt idx="1141">
                  <c:v>York College Pennsylvania</c:v>
                </c:pt>
                <c:pt idx="1142">
                  <c:v>Caribbean University-Bayamon</c:v>
                </c:pt>
                <c:pt idx="1143">
                  <c:v>Caribbean University-Ponce</c:v>
                </c:pt>
                <c:pt idx="1144">
                  <c:v>Inter American University of Puerto Rico-Aguadilla</c:v>
                </c:pt>
                <c:pt idx="1145">
                  <c:v>Inter American University of Puerto Rico-Ponce</c:v>
                </c:pt>
                <c:pt idx="1146">
                  <c:v>Pontifical Catholic University of Puerto Rico-Arecibo</c:v>
                </c:pt>
                <c:pt idx="1147">
                  <c:v>Francis Marion University</c:v>
                </c:pt>
                <c:pt idx="1148">
                  <c:v>Mount Marty College</c:v>
                </c:pt>
                <c:pt idx="1149">
                  <c:v>Northern State University</c:v>
                </c:pt>
                <c:pt idx="1150">
                  <c:v>Bryan College-Dayton</c:v>
                </c:pt>
                <c:pt idx="1151">
                  <c:v>Freed-Hardeman University</c:v>
                </c:pt>
                <c:pt idx="1152">
                  <c:v>Southwestern Assemblies of God University</c:v>
                </c:pt>
                <c:pt idx="1153">
                  <c:v>University of North Texas at Dallas</c:v>
                </c:pt>
                <c:pt idx="1154">
                  <c:v>Utah Valley University</c:v>
                </c:pt>
                <c:pt idx="1155">
                  <c:v>Eastern Mennonite University</c:v>
                </c:pt>
                <c:pt idx="1156">
                  <c:v>Johnson State College</c:v>
                </c:pt>
                <c:pt idx="1157">
                  <c:v>Marlboro College Graduate &amp; Professional Studies</c:v>
                </c:pt>
                <c:pt idx="1158">
                  <c:v>Heritage University</c:v>
                </c:pt>
                <c:pt idx="1159">
                  <c:v>Carroll University</c:v>
                </c:pt>
                <c:pt idx="1160">
                  <c:v>Silver Lake College of the Holy Family</c:v>
                </c:pt>
                <c:pt idx="1161">
                  <c:v>Fairmont State University</c:v>
                </c:pt>
                <c:pt idx="1162">
                  <c:v>University of Charleston</c:v>
                </c:pt>
                <c:pt idx="1163">
                  <c:v>West Virginia Wesleyan College</c:v>
                </c:pt>
                <c:pt idx="1164">
                  <c:v>Birmingham Southern College</c:v>
                </c:pt>
                <c:pt idx="1165">
                  <c:v>Judson College</c:v>
                </c:pt>
                <c:pt idx="1166">
                  <c:v>Spring Hill College</c:v>
                </c:pt>
                <c:pt idx="1167">
                  <c:v>Stillman College</c:v>
                </c:pt>
                <c:pt idx="1168">
                  <c:v>Lyon College</c:v>
                </c:pt>
                <c:pt idx="1169">
                  <c:v>Philander Smith College</c:v>
                </c:pt>
                <c:pt idx="1170">
                  <c:v>American Jewish University</c:v>
                </c:pt>
                <c:pt idx="1171">
                  <c:v>Antioch University-Santa Barbara</c:v>
                </c:pt>
                <c:pt idx="1172">
                  <c:v>Pacific Union College</c:v>
                </c:pt>
                <c:pt idx="1173">
                  <c:v>Pitzer College</c:v>
                </c:pt>
                <c:pt idx="1174">
                  <c:v>Providence Christian College</c:v>
                </c:pt>
                <c:pt idx="1175">
                  <c:v>Scripps College</c:v>
                </c:pt>
                <c:pt idx="1176">
                  <c:v>Soka University of America</c:v>
                </c:pt>
                <c:pt idx="1177">
                  <c:v>Thomas Aquinas College</c:v>
                </c:pt>
                <c:pt idx="1178">
                  <c:v>Charter Oak State College</c:v>
                </c:pt>
                <c:pt idx="1179">
                  <c:v>Ave Maria University</c:v>
                </c:pt>
                <c:pt idx="1180">
                  <c:v>Agnes Scott College</c:v>
                </c:pt>
                <c:pt idx="1181">
                  <c:v>Covenant College</c:v>
                </c:pt>
                <c:pt idx="1182">
                  <c:v>LaGrange College</c:v>
                </c:pt>
                <c:pt idx="1183">
                  <c:v>Oglethorpe University</c:v>
                </c:pt>
                <c:pt idx="1184">
                  <c:v>Paine College</c:v>
                </c:pt>
                <c:pt idx="1185">
                  <c:v>Wesleyan College</c:v>
                </c:pt>
                <c:pt idx="1186">
                  <c:v>Young Harris College</c:v>
                </c:pt>
                <c:pt idx="1187">
                  <c:v>Central College</c:v>
                </c:pt>
                <c:pt idx="1188">
                  <c:v>Simpson College</c:v>
                </c:pt>
                <c:pt idx="1189">
                  <c:v>Wartburg College</c:v>
                </c:pt>
                <c:pt idx="1190">
                  <c:v>The College of Idaho</c:v>
                </c:pt>
                <c:pt idx="1191">
                  <c:v>East-West University</c:v>
                </c:pt>
                <c:pt idx="1192">
                  <c:v>Illinois College</c:v>
                </c:pt>
                <c:pt idx="1193">
                  <c:v>Knox College</c:v>
                </c:pt>
                <c:pt idx="1194">
                  <c:v>Monmouth College</c:v>
                </c:pt>
                <c:pt idx="1195">
                  <c:v>Principia College</c:v>
                </c:pt>
                <c:pt idx="1196">
                  <c:v>Shimer College</c:v>
                </c:pt>
                <c:pt idx="1197">
                  <c:v>DePauw University</c:v>
                </c:pt>
                <c:pt idx="1198">
                  <c:v>Franklin College</c:v>
                </c:pt>
                <c:pt idx="1199">
                  <c:v>Hanover College</c:v>
                </c:pt>
                <c:pt idx="1200">
                  <c:v>Holy Cross College</c:v>
                </c:pt>
                <c:pt idx="1201">
                  <c:v>Martin University</c:v>
                </c:pt>
                <c:pt idx="1202">
                  <c:v>Saint Mary's College</c:v>
                </c:pt>
                <c:pt idx="1203">
                  <c:v>Bethel College-North Newton</c:v>
                </c:pt>
                <c:pt idx="1204">
                  <c:v>Alice Lloyd College</c:v>
                </c:pt>
                <c:pt idx="1205">
                  <c:v>Berea College</c:v>
                </c:pt>
                <c:pt idx="1206">
                  <c:v>Centre College</c:v>
                </c:pt>
                <c:pt idx="1207">
                  <c:v>Georgetown College</c:v>
                </c:pt>
                <c:pt idx="1208">
                  <c:v>Transylvania University</c:v>
                </c:pt>
                <c:pt idx="1209">
                  <c:v>University of Pikeville</c:v>
                </c:pt>
                <c:pt idx="1210">
                  <c:v>Centenary College of Louisiana</c:v>
                </c:pt>
                <c:pt idx="1211">
                  <c:v>Dillard University</c:v>
                </c:pt>
                <c:pt idx="1212">
                  <c:v>Louisiana State University-Alexandria</c:v>
                </c:pt>
                <c:pt idx="1213">
                  <c:v>Bard College at Simon's Rock</c:v>
                </c:pt>
                <c:pt idx="1214">
                  <c:v>Emmanuel College</c:v>
                </c:pt>
                <c:pt idx="1215">
                  <c:v>Gordon College</c:v>
                </c:pt>
                <c:pt idx="1216">
                  <c:v>Massachusetts College of Liberal Arts</c:v>
                </c:pt>
                <c:pt idx="1217">
                  <c:v>Pine Manor College</c:v>
                </c:pt>
                <c:pt idx="1218">
                  <c:v>Wheaton College</c:v>
                </c:pt>
                <c:pt idx="1219">
                  <c:v>Williams College</c:v>
                </c:pt>
                <c:pt idx="1220">
                  <c:v>Goucher College</c:v>
                </c:pt>
                <c:pt idx="1221">
                  <c:v>McDaniel College</c:v>
                </c:pt>
                <c:pt idx="1222">
                  <c:v>St. John's College</c:v>
                </c:pt>
                <c:pt idx="1223">
                  <c:v>Washington College</c:v>
                </c:pt>
                <c:pt idx="1224">
                  <c:v>College of the Atlantic</c:v>
                </c:pt>
                <c:pt idx="1225">
                  <c:v>Alma College</c:v>
                </c:pt>
                <c:pt idx="1226">
                  <c:v>Hillsdale College</c:v>
                </c:pt>
                <c:pt idx="1227">
                  <c:v>Kalamazoo College</c:v>
                </c:pt>
                <c:pt idx="1228">
                  <c:v>Bethany Lutheran College</c:v>
                </c:pt>
                <c:pt idx="1229">
                  <c:v>College of Saint Benedict</c:v>
                </c:pt>
                <c:pt idx="1230">
                  <c:v>Gustavus Adolphus College</c:v>
                </c:pt>
                <c:pt idx="1231">
                  <c:v>Saint Johns University</c:v>
                </c:pt>
                <c:pt idx="1232">
                  <c:v>Westminster College</c:v>
                </c:pt>
                <c:pt idx="1233">
                  <c:v>William Jewell College</c:v>
                </c:pt>
                <c:pt idx="1234">
                  <c:v>Millsaps College</c:v>
                </c:pt>
                <c:pt idx="1235">
                  <c:v>Guilford College</c:v>
                </c:pt>
                <c:pt idx="1236">
                  <c:v>Meredith College</c:v>
                </c:pt>
                <c:pt idx="1237">
                  <c:v>Salem College</c:v>
                </c:pt>
                <c:pt idx="1238">
                  <c:v>Warren Wilson College</c:v>
                </c:pt>
                <c:pt idx="1239">
                  <c:v>William Peace University</c:v>
                </c:pt>
                <c:pt idx="1240">
                  <c:v>Doane University-Arts &amp; Sciences</c:v>
                </c:pt>
                <c:pt idx="1241">
                  <c:v>Saint Anselm College</c:v>
                </c:pt>
                <c:pt idx="1242">
                  <c:v>Thomas More College of Liberal Arts</c:v>
                </c:pt>
                <c:pt idx="1243">
                  <c:v>Bloomfield College</c:v>
                </c:pt>
                <c:pt idx="1244">
                  <c:v>St. John's College</c:v>
                </c:pt>
                <c:pt idx="1245">
                  <c:v>Elmira College</c:v>
                </c:pt>
                <c:pt idx="1246">
                  <c:v>Hartwick College</c:v>
                </c:pt>
                <c:pt idx="1247">
                  <c:v>Houghton College</c:v>
                </c:pt>
                <c:pt idx="1248">
                  <c:v>Marymount Manhattan College</c:v>
                </c:pt>
                <c:pt idx="1249">
                  <c:v>Sarah Lawrence College</c:v>
                </c:pt>
                <c:pt idx="1250">
                  <c:v>Siena College</c:v>
                </c:pt>
                <c:pt idx="1251">
                  <c:v>St Lawrence University</c:v>
                </c:pt>
                <c:pt idx="1252">
                  <c:v>SUNY at Purchase College</c:v>
                </c:pt>
                <c:pt idx="1253">
                  <c:v>The Kingâ€™s College</c:v>
                </c:pt>
                <c:pt idx="1254">
                  <c:v>Wells College</c:v>
                </c:pt>
                <c:pt idx="1255">
                  <c:v>Hiram College</c:v>
                </c:pt>
                <c:pt idx="1256">
                  <c:v>Ohio Wesleyan University</c:v>
                </c:pt>
                <c:pt idx="1257">
                  <c:v>Wittenberg University</c:v>
                </c:pt>
                <c:pt idx="1258">
                  <c:v>Linfield College-McMinnville Campus</c:v>
                </c:pt>
                <c:pt idx="1259">
                  <c:v>Albright College</c:v>
                </c:pt>
                <c:pt idx="1260">
                  <c:v>Cheyney University of Pennsylvania</c:v>
                </c:pt>
                <c:pt idx="1261">
                  <c:v>Elizabethtown College</c:v>
                </c:pt>
                <c:pt idx="1262">
                  <c:v>Grove City College</c:v>
                </c:pt>
                <c:pt idx="1263">
                  <c:v>Lycoming College</c:v>
                </c:pt>
                <c:pt idx="1264">
                  <c:v>Moravian College</c:v>
                </c:pt>
                <c:pt idx="1265">
                  <c:v>Saint Vincent College</c:v>
                </c:pt>
                <c:pt idx="1266">
                  <c:v>Thiel College</c:v>
                </c:pt>
                <c:pt idx="1267">
                  <c:v>University of Pittsburgh-Greensburg</c:v>
                </c:pt>
                <c:pt idx="1268">
                  <c:v>University of Pittsburgh-Johnstown</c:v>
                </c:pt>
                <c:pt idx="1269">
                  <c:v>Washington &amp; Jefferson College</c:v>
                </c:pt>
                <c:pt idx="1270">
                  <c:v>Westminster College</c:v>
                </c:pt>
                <c:pt idx="1271">
                  <c:v>Allen University</c:v>
                </c:pt>
                <c:pt idx="1272">
                  <c:v>Presbyterian College</c:v>
                </c:pt>
                <c:pt idx="1273">
                  <c:v>Wofford College</c:v>
                </c:pt>
                <c:pt idx="1274">
                  <c:v>Maryville College</c:v>
                </c:pt>
                <c:pt idx="1275">
                  <c:v>Rhodes College</c:v>
                </c:pt>
                <c:pt idx="1276">
                  <c:v>Sewanee-The University of the South</c:v>
                </c:pt>
                <c:pt idx="1277">
                  <c:v>Schreiner University</c:v>
                </c:pt>
                <c:pt idx="1278">
                  <c:v>Bridgewater College</c:v>
                </c:pt>
                <c:pt idx="1279">
                  <c:v>Hampden-Sydney College</c:v>
                </c:pt>
                <c:pt idx="1280">
                  <c:v>Randolph College</c:v>
                </c:pt>
                <c:pt idx="1281">
                  <c:v>Randolph-Macon College</c:v>
                </c:pt>
                <c:pt idx="1282">
                  <c:v>Southern Virginia University</c:v>
                </c:pt>
                <c:pt idx="1283">
                  <c:v>The University of Virginia's College at Wise</c:v>
                </c:pt>
                <c:pt idx="1284">
                  <c:v>Virginia Union University</c:v>
                </c:pt>
                <c:pt idx="1285">
                  <c:v>Virginia Wesleyan College</c:v>
                </c:pt>
                <c:pt idx="1286">
                  <c:v>Bennington College</c:v>
                </c:pt>
                <c:pt idx="1287">
                  <c:v>Marlboro College</c:v>
                </c:pt>
                <c:pt idx="1288">
                  <c:v>Sterling College</c:v>
                </c:pt>
                <c:pt idx="1289">
                  <c:v>Beloit College</c:v>
                </c:pt>
                <c:pt idx="1290">
                  <c:v>Carthage College</c:v>
                </c:pt>
                <c:pt idx="1291">
                  <c:v>Northland College</c:v>
                </c:pt>
                <c:pt idx="1292">
                  <c:v>Ripon College</c:v>
                </c:pt>
                <c:pt idx="1293">
                  <c:v>University of Wisconsin-Parkside</c:v>
                </c:pt>
                <c:pt idx="1294">
                  <c:v>Bethany College</c:v>
                </c:pt>
                <c:pt idx="1295">
                  <c:v>Davis &amp; Elkins College</c:v>
                </c:pt>
                <c:pt idx="1296">
                  <c:v>Shepherd University</c:v>
                </c:pt>
                <c:pt idx="1297">
                  <c:v>Athens State University</c:v>
                </c:pt>
                <c:pt idx="1298">
                  <c:v>Concordia College Alabama</c:v>
                </c:pt>
                <c:pt idx="1299">
                  <c:v>Huntingdon College</c:v>
                </c:pt>
                <c:pt idx="1300">
                  <c:v>Miles College</c:v>
                </c:pt>
                <c:pt idx="1301">
                  <c:v>Talladega College</c:v>
                </c:pt>
                <c:pt idx="1302">
                  <c:v>University of Mobile</c:v>
                </c:pt>
                <c:pt idx="1303">
                  <c:v>Central Baptist College</c:v>
                </c:pt>
                <c:pt idx="1304">
                  <c:v>University of Arkansas-Fort Smith</c:v>
                </c:pt>
                <c:pt idx="1305">
                  <c:v>University of the Ozarks</c:v>
                </c:pt>
                <c:pt idx="1306">
                  <c:v>Williams Baptist College</c:v>
                </c:pt>
                <c:pt idx="1307">
                  <c:v>American Indian College Inc</c:v>
                </c:pt>
                <c:pt idx="1308">
                  <c:v>Arizona Christian University</c:v>
                </c:pt>
                <c:pt idx="1309">
                  <c:v>Humphreys University-Stockton and Modesto Campuses</c:v>
                </c:pt>
                <c:pt idx="1310">
                  <c:v>John Paul the Great Catholic University</c:v>
                </c:pt>
                <c:pt idx="1311">
                  <c:v>Marymount California University</c:v>
                </c:pt>
                <c:pt idx="1312">
                  <c:v>San Diego Christian College</c:v>
                </c:pt>
                <c:pt idx="1313">
                  <c:v>William Jessup University</c:v>
                </c:pt>
                <c:pt idx="1314">
                  <c:v>Mitchell College</c:v>
                </c:pt>
                <c:pt idx="1315">
                  <c:v>Wesley College</c:v>
                </c:pt>
                <c:pt idx="1316">
                  <c:v>Beacon College</c:v>
                </c:pt>
                <c:pt idx="1317">
                  <c:v>Edward Waters College</c:v>
                </c:pt>
                <c:pt idx="1318">
                  <c:v>Everglades University</c:v>
                </c:pt>
                <c:pt idx="1319">
                  <c:v>Flagler College-St Augustine</c:v>
                </c:pt>
                <c:pt idx="1320">
                  <c:v>Florida Memorial University</c:v>
                </c:pt>
                <c:pt idx="1321">
                  <c:v>Johnson &amp; Wales University-North Miami</c:v>
                </c:pt>
                <c:pt idx="1322">
                  <c:v>Remington College-Heathrow Campus</c:v>
                </c:pt>
                <c:pt idx="1323">
                  <c:v>Trinity International University-Florida</c:v>
                </c:pt>
                <c:pt idx="1324">
                  <c:v>Warner University</c:v>
                </c:pt>
                <c:pt idx="1325">
                  <c:v>Webber International University</c:v>
                </c:pt>
                <c:pt idx="1326">
                  <c:v>Brewton-Parker College</c:v>
                </c:pt>
                <c:pt idx="1327">
                  <c:v>Emmanuel College</c:v>
                </c:pt>
                <c:pt idx="1328">
                  <c:v>Georgia Gwinnett College</c:v>
                </c:pt>
                <c:pt idx="1329">
                  <c:v>Middle Georgia State University</c:v>
                </c:pt>
                <c:pt idx="1330">
                  <c:v>Point University</c:v>
                </c:pt>
                <c:pt idx="1331">
                  <c:v>Reinhardt University</c:v>
                </c:pt>
                <c:pt idx="1332">
                  <c:v>Shorter University</c:v>
                </c:pt>
                <c:pt idx="1333">
                  <c:v>Toccoa Falls College</c:v>
                </c:pt>
                <c:pt idx="1334">
                  <c:v>Truett McConnell University</c:v>
                </c:pt>
                <c:pt idx="1335">
                  <c:v>Brigham Young University-Hawaii</c:v>
                </c:pt>
                <c:pt idx="1336">
                  <c:v>Pacific Rim Christian University</c:v>
                </c:pt>
                <c:pt idx="1337">
                  <c:v>University of Hawaii-West Oahu</c:v>
                </c:pt>
                <c:pt idx="1338">
                  <c:v>Briar Cliff University</c:v>
                </c:pt>
                <c:pt idx="1339">
                  <c:v>Buena Vista University</c:v>
                </c:pt>
                <c:pt idx="1340">
                  <c:v>Clarke University</c:v>
                </c:pt>
                <c:pt idx="1341">
                  <c:v>Grand View University</c:v>
                </c:pt>
                <c:pt idx="1342">
                  <c:v>Iowa Wesleyan University</c:v>
                </c:pt>
                <c:pt idx="1343">
                  <c:v>Northwestern College</c:v>
                </c:pt>
                <c:pt idx="1344">
                  <c:v>Brigham Young University-Idaho</c:v>
                </c:pt>
                <c:pt idx="1345">
                  <c:v>Blackburn College</c:v>
                </c:pt>
                <c:pt idx="1346">
                  <c:v>Eureka College</c:v>
                </c:pt>
                <c:pt idx="1347">
                  <c:v>MacMurray College</c:v>
                </c:pt>
                <c:pt idx="1348">
                  <c:v>Millikin University</c:v>
                </c:pt>
                <c:pt idx="1349">
                  <c:v>Trinity Christian College</c:v>
                </c:pt>
                <c:pt idx="1350">
                  <c:v>Goshen College</c:v>
                </c:pt>
                <c:pt idx="1351">
                  <c:v>Huntington University</c:v>
                </c:pt>
                <c:pt idx="1352">
                  <c:v>Manchester University</c:v>
                </c:pt>
                <c:pt idx="1353">
                  <c:v>Purdue University-North Central Campus</c:v>
                </c:pt>
                <c:pt idx="1354">
                  <c:v>Saint Josephs College</c:v>
                </c:pt>
                <c:pt idx="1355">
                  <c:v>Saint Mary-of-the-Woods College</c:v>
                </c:pt>
                <c:pt idx="1356">
                  <c:v>Trine University</c:v>
                </c:pt>
                <c:pt idx="1357">
                  <c:v>Trine University-Regional/Non-Traditional Campuses</c:v>
                </c:pt>
                <c:pt idx="1358">
                  <c:v>Benedictine College</c:v>
                </c:pt>
                <c:pt idx="1359">
                  <c:v>Bethany College</c:v>
                </c:pt>
                <c:pt idx="1360">
                  <c:v>Central Christian College of Kansas</c:v>
                </c:pt>
                <c:pt idx="1361">
                  <c:v>Kansas Wesleyan University</c:v>
                </c:pt>
                <c:pt idx="1362">
                  <c:v>McPherson College</c:v>
                </c:pt>
                <c:pt idx="1363">
                  <c:v>Ottawa University-Kansas City</c:v>
                </c:pt>
                <c:pt idx="1364">
                  <c:v>Ottawa University-Online</c:v>
                </c:pt>
                <c:pt idx="1365">
                  <c:v>Ottawa University-Ottawa</c:v>
                </c:pt>
                <c:pt idx="1366">
                  <c:v>Sterling College</c:v>
                </c:pt>
                <c:pt idx="1367">
                  <c:v>Tabor College</c:v>
                </c:pt>
                <c:pt idx="1368">
                  <c:v>Brescia University</c:v>
                </c:pt>
                <c:pt idx="1369">
                  <c:v>Kentucky Christian University</c:v>
                </c:pt>
                <c:pt idx="1370">
                  <c:v>Kentucky Wesleyan College</c:v>
                </c:pt>
                <c:pt idx="1371">
                  <c:v>Saint Catharine College</c:v>
                </c:pt>
                <c:pt idx="1372">
                  <c:v>Becker College</c:v>
                </c:pt>
                <c:pt idx="1373">
                  <c:v>Mount Ida College</c:v>
                </c:pt>
                <c:pt idx="1374">
                  <c:v>Newbury College</c:v>
                </c:pt>
                <c:pt idx="1375">
                  <c:v>Unity College</c:v>
                </c:pt>
                <c:pt idx="1376">
                  <c:v>University of Maine at Augusta</c:v>
                </c:pt>
                <c:pt idx="1377">
                  <c:v>University of Maine at Fort Kent</c:v>
                </c:pt>
                <c:pt idx="1378">
                  <c:v>University of Maine at Presque Isle</c:v>
                </c:pt>
                <c:pt idx="1379">
                  <c:v>Adrian College</c:v>
                </c:pt>
                <c:pt idx="1380">
                  <c:v>Concordia University-Ann Arbor</c:v>
                </c:pt>
                <c:pt idx="1381">
                  <c:v>Finlandia University</c:v>
                </c:pt>
                <c:pt idx="1382">
                  <c:v>Kuyper College</c:v>
                </c:pt>
                <c:pt idx="1383">
                  <c:v>Olivet College</c:v>
                </c:pt>
                <c:pt idx="1384">
                  <c:v>The Robert B Miller College</c:v>
                </c:pt>
                <c:pt idx="1385">
                  <c:v>Crown College</c:v>
                </c:pt>
                <c:pt idx="1386">
                  <c:v>North Central University</c:v>
                </c:pt>
                <c:pt idx="1387">
                  <c:v>Central Methodist University-College of Liberal Arts and Sciences</c:v>
                </c:pt>
                <c:pt idx="1388">
                  <c:v>City Vision University</c:v>
                </c:pt>
                <c:pt idx="1389">
                  <c:v>College of the Ozarks</c:v>
                </c:pt>
                <c:pt idx="1390">
                  <c:v>Culver-Stockton College</c:v>
                </c:pt>
                <c:pt idx="1391">
                  <c:v>Hannibal-LaGrange University</c:v>
                </c:pt>
                <c:pt idx="1392">
                  <c:v>Harris-Stowe State University</c:v>
                </c:pt>
                <c:pt idx="1393">
                  <c:v>Missouri Southern State University</c:v>
                </c:pt>
                <c:pt idx="1394">
                  <c:v>Missouri Valley College</c:v>
                </c:pt>
                <c:pt idx="1395">
                  <c:v>Missouri Western State University</c:v>
                </c:pt>
                <c:pt idx="1396">
                  <c:v>Blue Mountain College</c:v>
                </c:pt>
                <c:pt idx="1397">
                  <c:v>Rust College</c:v>
                </c:pt>
                <c:pt idx="1398">
                  <c:v>Carroll College</c:v>
                </c:pt>
                <c:pt idx="1399">
                  <c:v>Rocky Mountain College</c:v>
                </c:pt>
                <c:pt idx="1400">
                  <c:v>The University of Montana-Western</c:v>
                </c:pt>
                <c:pt idx="1401">
                  <c:v>University of Great Falls</c:v>
                </c:pt>
                <c:pt idx="1402">
                  <c:v>Barton College</c:v>
                </c:pt>
                <c:pt idx="1403">
                  <c:v>Belmont Abbey College</c:v>
                </c:pt>
                <c:pt idx="1404">
                  <c:v>Bennett College</c:v>
                </c:pt>
                <c:pt idx="1405">
                  <c:v>Brevard College</c:v>
                </c:pt>
                <c:pt idx="1406">
                  <c:v>Catawba College</c:v>
                </c:pt>
                <c:pt idx="1407">
                  <c:v>Chowan University</c:v>
                </c:pt>
                <c:pt idx="1408">
                  <c:v>Greensboro College</c:v>
                </c:pt>
                <c:pt idx="1409">
                  <c:v>High Point University</c:v>
                </c:pt>
                <c:pt idx="1410">
                  <c:v>Lees-McRae College</c:v>
                </c:pt>
                <c:pt idx="1411">
                  <c:v>Livingstone College</c:v>
                </c:pt>
                <c:pt idx="1412">
                  <c:v>Mars Hill University</c:v>
                </c:pt>
                <c:pt idx="1413">
                  <c:v>North Carolina Wesleyan College</c:v>
                </c:pt>
                <c:pt idx="1414">
                  <c:v>Saint Augustine's University</c:v>
                </c:pt>
                <c:pt idx="1415">
                  <c:v>St Andrews University</c:v>
                </c:pt>
                <c:pt idx="1416">
                  <c:v>University of Mount Olive</c:v>
                </c:pt>
                <c:pt idx="1417">
                  <c:v>University of Jamestown</c:v>
                </c:pt>
                <c:pt idx="1418">
                  <c:v>Grace University</c:v>
                </c:pt>
                <c:pt idx="1419">
                  <c:v>Hastings College</c:v>
                </c:pt>
                <c:pt idx="1420">
                  <c:v>Midland University</c:v>
                </c:pt>
                <c:pt idx="1421">
                  <c:v>Union College</c:v>
                </c:pt>
                <c:pt idx="1422">
                  <c:v>York College</c:v>
                </c:pt>
                <c:pt idx="1423">
                  <c:v>Colby-Sawyer College</c:v>
                </c:pt>
                <c:pt idx="1424">
                  <c:v>Nevada State College</c:v>
                </c:pt>
                <c:pt idx="1425">
                  <c:v>Cazenovia College</c:v>
                </c:pt>
                <c:pt idx="1426">
                  <c:v>Concordia College-New York</c:v>
                </c:pt>
                <c:pt idx="1427">
                  <c:v>CUNY New York City College of Technology</c:v>
                </c:pt>
                <c:pt idx="1428">
                  <c:v>Hilbert College</c:v>
                </c:pt>
                <c:pt idx="1429">
                  <c:v>Paul Smiths College of Arts and Science</c:v>
                </c:pt>
                <c:pt idx="1430">
                  <c:v>St Francis College</c:v>
                </c:pt>
                <c:pt idx="1431">
                  <c:v>United States Merchant Marine Academy</c:v>
                </c:pt>
                <c:pt idx="1432">
                  <c:v>Bluffton University</c:v>
                </c:pt>
                <c:pt idx="1433">
                  <c:v>Cedarville University</c:v>
                </c:pt>
                <c:pt idx="1434">
                  <c:v>Defiance College</c:v>
                </c:pt>
                <c:pt idx="1435">
                  <c:v>Marietta College</c:v>
                </c:pt>
                <c:pt idx="1436">
                  <c:v>Ohio Christian University</c:v>
                </c:pt>
                <c:pt idx="1437">
                  <c:v>Shawnee State University</c:v>
                </c:pt>
                <c:pt idx="1438">
                  <c:v>University of Mount Union</c:v>
                </c:pt>
                <c:pt idx="1439">
                  <c:v>Urbana University</c:v>
                </c:pt>
                <c:pt idx="1440">
                  <c:v>Wilberforce University</c:v>
                </c:pt>
                <c:pt idx="1441">
                  <c:v>Wilmington College</c:v>
                </c:pt>
                <c:pt idx="1442">
                  <c:v>Wright State University-Lake Campus</c:v>
                </c:pt>
                <c:pt idx="1443">
                  <c:v>Oklahoma Baptist University</c:v>
                </c:pt>
                <c:pt idx="1444">
                  <c:v>Oklahoma Panhandle State University</c:v>
                </c:pt>
                <c:pt idx="1445">
                  <c:v>Rogers State University</c:v>
                </c:pt>
                <c:pt idx="1446">
                  <c:v>Southwestern Christian University</c:v>
                </c:pt>
                <c:pt idx="1447">
                  <c:v>St. Gregory's University</c:v>
                </c:pt>
                <c:pt idx="1448">
                  <c:v>Linfield College-Online and Continuing Education</c:v>
                </c:pt>
                <c:pt idx="1449">
                  <c:v>Warner Pacific College</c:v>
                </c:pt>
                <c:pt idx="1450">
                  <c:v>Cedar Crest College</c:v>
                </c:pt>
                <c:pt idx="1451">
                  <c:v>Elizabethtown College School of Continuing and Professional Studies</c:v>
                </c:pt>
                <c:pt idx="1452">
                  <c:v>Keystone College</c:v>
                </c:pt>
                <c:pt idx="1453">
                  <c:v>La Roche College</c:v>
                </c:pt>
                <c:pt idx="1454">
                  <c:v>Messiah College</c:v>
                </c:pt>
                <c:pt idx="1455">
                  <c:v>Peirce College</c:v>
                </c:pt>
                <c:pt idx="1456">
                  <c:v>University of Valley Forge</c:v>
                </c:pt>
                <c:pt idx="1457">
                  <c:v>Wilson College</c:v>
                </c:pt>
                <c:pt idx="1458">
                  <c:v>Caribbean University-Carolina</c:v>
                </c:pt>
                <c:pt idx="1459">
                  <c:v>Caribbean University-Vega Baja</c:v>
                </c:pt>
                <c:pt idx="1460">
                  <c:v>Colegio Universitario de San Juan</c:v>
                </c:pt>
                <c:pt idx="1461">
                  <c:v>Inter American University of Puerto Rico-Barranquitas</c:v>
                </c:pt>
                <c:pt idx="1462">
                  <c:v>Inter American University of Puerto Rico-Bayamon</c:v>
                </c:pt>
                <c:pt idx="1463">
                  <c:v>Inter American University of Puerto Rico-Fajardo</c:v>
                </c:pt>
                <c:pt idx="1464">
                  <c:v>Inter American University of Puerto Rico-Guayama</c:v>
                </c:pt>
                <c:pt idx="1465">
                  <c:v>Pontifical Catholic University of Puerto Rico-Mayaguez</c:v>
                </c:pt>
                <c:pt idx="1466">
                  <c:v>Universidad Adventista de las Antillas</c:v>
                </c:pt>
                <c:pt idx="1467">
                  <c:v>University of Puerto Rico-Aguadilla</c:v>
                </c:pt>
                <c:pt idx="1468">
                  <c:v>University of Puerto Rico-Bayamon</c:v>
                </c:pt>
                <c:pt idx="1469">
                  <c:v>University of Puerto Rico-Carolina</c:v>
                </c:pt>
                <c:pt idx="1470">
                  <c:v>Lander University</c:v>
                </c:pt>
                <c:pt idx="1471">
                  <c:v>Limestone College</c:v>
                </c:pt>
                <c:pt idx="1472">
                  <c:v>Morris College</c:v>
                </c:pt>
                <c:pt idx="1473">
                  <c:v>Newberry College</c:v>
                </c:pt>
                <c:pt idx="1474">
                  <c:v>University of South Carolina-Upstate</c:v>
                </c:pt>
                <c:pt idx="1475">
                  <c:v>Voorhees College</c:v>
                </c:pt>
                <c:pt idx="1476">
                  <c:v>Lane College</c:v>
                </c:pt>
                <c:pt idx="1477">
                  <c:v>Le Moyne-Owen College</c:v>
                </c:pt>
                <c:pt idx="1478">
                  <c:v>Martin Methodist College</c:v>
                </c:pt>
                <c:pt idx="1479">
                  <c:v>Tennessee Wesleyan University</c:v>
                </c:pt>
                <c:pt idx="1480">
                  <c:v>Welch College</c:v>
                </c:pt>
                <c:pt idx="1481">
                  <c:v>East Texas Baptist University</c:v>
                </c:pt>
                <c:pt idx="1482">
                  <c:v>Howard Payne University</c:v>
                </c:pt>
                <c:pt idx="1483">
                  <c:v>Huston-Tillotson University</c:v>
                </c:pt>
                <c:pt idx="1484">
                  <c:v>McMurry University</c:v>
                </c:pt>
                <c:pt idx="1485">
                  <c:v>Paul Quinn College</c:v>
                </c:pt>
                <c:pt idx="1486">
                  <c:v>Southwestern Adventist University</c:v>
                </c:pt>
                <c:pt idx="1487">
                  <c:v>Texas College</c:v>
                </c:pt>
                <c:pt idx="1488">
                  <c:v>Texas Lutheran University</c:v>
                </c:pt>
                <c:pt idx="1489">
                  <c:v>Wiley College</c:v>
                </c:pt>
                <c:pt idx="1490">
                  <c:v>Stevens-Henager College</c:v>
                </c:pt>
                <c:pt idx="1491">
                  <c:v>Averett University</c:v>
                </c:pt>
                <c:pt idx="1492">
                  <c:v>Bluefield College</c:v>
                </c:pt>
                <c:pt idx="1493">
                  <c:v>Ferrum College</c:v>
                </c:pt>
                <c:pt idx="1494">
                  <c:v>Castleton University</c:v>
                </c:pt>
                <c:pt idx="1495">
                  <c:v>College of St Joseph</c:v>
                </c:pt>
                <c:pt idx="1496">
                  <c:v>Lyndon State College</c:v>
                </c:pt>
                <c:pt idx="1497">
                  <c:v>Southern Vermont College</c:v>
                </c:pt>
                <c:pt idx="1498">
                  <c:v>Trinity Lutheran College</c:v>
                </c:pt>
                <c:pt idx="1499">
                  <c:v>Whitworth University-Adult Degree Programs</c:v>
                </c:pt>
                <c:pt idx="1500">
                  <c:v>Maranatha Baptist University</c:v>
                </c:pt>
                <c:pt idx="1501">
                  <c:v>Ottawa University-Milwaukee</c:v>
                </c:pt>
                <c:pt idx="1502">
                  <c:v>Wisconsin Lutheran College</c:v>
                </c:pt>
                <c:pt idx="1503">
                  <c:v>Bluefield State College</c:v>
                </c:pt>
                <c:pt idx="1504">
                  <c:v>Glenville State College</c:v>
                </c:pt>
                <c:pt idx="1505">
                  <c:v>Ohio Valley University</c:v>
                </c:pt>
              </c:strCache>
            </c:strRef>
          </c:cat>
          <c:val>
            <c:numRef>
              <c:f>'Traditional New Traditional pop'!$C$2:$C$1507</c:f>
              <c:numCache>
                <c:formatCode>General</c:formatCode>
                <c:ptCount val="1506"/>
                <c:pt idx="0">
                  <c:v>0.3252285176552055</c:v>
                </c:pt>
                <c:pt idx="1">
                  <c:v>0.26077002289473422</c:v>
                </c:pt>
                <c:pt idx="2">
                  <c:v>0.32656890148179346</c:v>
                </c:pt>
                <c:pt idx="3">
                  <c:v>0.33511798736198017</c:v>
                </c:pt>
                <c:pt idx="4">
                  <c:v>0.56975202109277301</c:v>
                </c:pt>
                <c:pt idx="5">
                  <c:v>0.52976239019591553</c:v>
                </c:pt>
                <c:pt idx="6">
                  <c:v>0.32647950729301528</c:v>
                </c:pt>
                <c:pt idx="7">
                  <c:v>0.39144384534818472</c:v>
                </c:pt>
                <c:pt idx="8">
                  <c:v>0.27591991044574665</c:v>
                </c:pt>
                <c:pt idx="9">
                  <c:v>0.76449651125235962</c:v>
                </c:pt>
                <c:pt idx="10">
                  <c:v>0.38947016217803099</c:v>
                </c:pt>
                <c:pt idx="11">
                  <c:v>0.34192085161774627</c:v>
                </c:pt>
                <c:pt idx="12">
                  <c:v>0.4712611201998006</c:v>
                </c:pt>
                <c:pt idx="13">
                  <c:v>0.35734443073095484</c:v>
                </c:pt>
                <c:pt idx="14">
                  <c:v>0.4325633771761449</c:v>
                </c:pt>
                <c:pt idx="15">
                  <c:v>0.28847412830526814</c:v>
                </c:pt>
                <c:pt idx="16">
                  <c:v>0.24952912413938855</c:v>
                </c:pt>
                <c:pt idx="17">
                  <c:v>0.35717201827456041</c:v>
                </c:pt>
                <c:pt idx="18">
                  <c:v>0.23849854800734882</c:v>
                </c:pt>
                <c:pt idx="19">
                  <c:v>0.41555177674736843</c:v>
                </c:pt>
                <c:pt idx="20">
                  <c:v>0.3535141036413707</c:v>
                </c:pt>
                <c:pt idx="21">
                  <c:v>0.36402084395847678</c:v>
                </c:pt>
                <c:pt idx="22">
                  <c:v>0.30934051121110862</c:v>
                </c:pt>
                <c:pt idx="23">
                  <c:v>0.36129245995437925</c:v>
                </c:pt>
                <c:pt idx="24">
                  <c:v>0.29799184481999996</c:v>
                </c:pt>
                <c:pt idx="25">
                  <c:v>0.23838477152766199</c:v>
                </c:pt>
                <c:pt idx="26">
                  <c:v>0.35583137401187703</c:v>
                </c:pt>
                <c:pt idx="27">
                  <c:v>0.56249028652194444</c:v>
                </c:pt>
                <c:pt idx="28">
                  <c:v>0.28106155257403787</c:v>
                </c:pt>
                <c:pt idx="29">
                  <c:v>0.32854530886353905</c:v>
                </c:pt>
                <c:pt idx="30">
                  <c:v>0.51715474906920655</c:v>
                </c:pt>
                <c:pt idx="31">
                  <c:v>0.36288269514510241</c:v>
                </c:pt>
                <c:pt idx="32">
                  <c:v>0.40512907942353837</c:v>
                </c:pt>
                <c:pt idx="33">
                  <c:v>0.41398223410460072</c:v>
                </c:pt>
                <c:pt idx="34">
                  <c:v>0.22793942094959171</c:v>
                </c:pt>
                <c:pt idx="35">
                  <c:v>0.27881615405257731</c:v>
                </c:pt>
                <c:pt idx="36">
                  <c:v>0.3740404086858885</c:v>
                </c:pt>
                <c:pt idx="37">
                  <c:v>0.26363060858889187</c:v>
                </c:pt>
                <c:pt idx="38">
                  <c:v>0.33954302789282709</c:v>
                </c:pt>
                <c:pt idx="39">
                  <c:v>0.31037202724706597</c:v>
                </c:pt>
                <c:pt idx="40">
                  <c:v>0.31644286651668546</c:v>
                </c:pt>
                <c:pt idx="41">
                  <c:v>0.28929555317733324</c:v>
                </c:pt>
                <c:pt idx="42">
                  <c:v>0.37148653288176076</c:v>
                </c:pt>
                <c:pt idx="43">
                  <c:v>0.4101694275608595</c:v>
                </c:pt>
                <c:pt idx="44">
                  <c:v>0.53824143993348139</c:v>
                </c:pt>
                <c:pt idx="45">
                  <c:v>0.31626422714660019</c:v>
                </c:pt>
                <c:pt idx="46">
                  <c:v>0.31715394907112937</c:v>
                </c:pt>
                <c:pt idx="47">
                  <c:v>0.28026822086070807</c:v>
                </c:pt>
                <c:pt idx="48">
                  <c:v>0.24581503988495643</c:v>
                </c:pt>
                <c:pt idx="49">
                  <c:v>0.26917252919480089</c:v>
                </c:pt>
                <c:pt idx="50">
                  <c:v>0.37872696441205195</c:v>
                </c:pt>
                <c:pt idx="51">
                  <c:v>0.51016821231366738</c:v>
                </c:pt>
                <c:pt idx="52">
                  <c:v>0.38068589262741059</c:v>
                </c:pt>
                <c:pt idx="53">
                  <c:v>0.44968392069212837</c:v>
                </c:pt>
                <c:pt idx="54">
                  <c:v>0.47607567887132884</c:v>
                </c:pt>
                <c:pt idx="55">
                  <c:v>0.27948791623107705</c:v>
                </c:pt>
                <c:pt idx="56">
                  <c:v>0.33093497367454572</c:v>
                </c:pt>
                <c:pt idx="57">
                  <c:v>0.28998433743457314</c:v>
                </c:pt>
                <c:pt idx="58">
                  <c:v>0.42711915149332574</c:v>
                </c:pt>
                <c:pt idx="59">
                  <c:v>0.27577347304241301</c:v>
                </c:pt>
                <c:pt idx="60">
                  <c:v>0.35982423475722503</c:v>
                </c:pt>
                <c:pt idx="61">
                  <c:v>0.31732345186346472</c:v>
                </c:pt>
                <c:pt idx="62">
                  <c:v>0.52574371581197343</c:v>
                </c:pt>
                <c:pt idx="63">
                  <c:v>0.35588195697834907</c:v>
                </c:pt>
                <c:pt idx="64">
                  <c:v>0.31861947511653277</c:v>
                </c:pt>
                <c:pt idx="65">
                  <c:v>0.30827632293550095</c:v>
                </c:pt>
                <c:pt idx="66">
                  <c:v>0.20482958617404637</c:v>
                </c:pt>
                <c:pt idx="67">
                  <c:v>0.34101588539064898</c:v>
                </c:pt>
                <c:pt idx="68">
                  <c:v>0.42683670476513791</c:v>
                </c:pt>
                <c:pt idx="69">
                  <c:v>0.2833193581329489</c:v>
                </c:pt>
                <c:pt idx="70">
                  <c:v>0.29167258004040891</c:v>
                </c:pt>
                <c:pt idx="71">
                  <c:v>0.24902813257202958</c:v>
                </c:pt>
                <c:pt idx="72">
                  <c:v>0.43853033094991295</c:v>
                </c:pt>
                <c:pt idx="73">
                  <c:v>0.30140346580607447</c:v>
                </c:pt>
                <c:pt idx="74">
                  <c:v>0.37496571992419253</c:v>
                </c:pt>
                <c:pt idx="75">
                  <c:v>0.26005170723009718</c:v>
                </c:pt>
                <c:pt idx="76">
                  <c:v>0.33107499369346638</c:v>
                </c:pt>
                <c:pt idx="77">
                  <c:v>0.39666250490203786</c:v>
                </c:pt>
                <c:pt idx="78">
                  <c:v>0.28804317284122416</c:v>
                </c:pt>
                <c:pt idx="79">
                  <c:v>0.32846621354823669</c:v>
                </c:pt>
                <c:pt idx="80">
                  <c:v>0.31079873686220755</c:v>
                </c:pt>
                <c:pt idx="81">
                  <c:v>0.28127567162155254</c:v>
                </c:pt>
                <c:pt idx="82">
                  <c:v>0.53382432444409</c:v>
                </c:pt>
                <c:pt idx="83">
                  <c:v>0.47941926487572922</c:v>
                </c:pt>
                <c:pt idx="84">
                  <c:v>0.3433137865187586</c:v>
                </c:pt>
                <c:pt idx="85">
                  <c:v>0.45865742179601676</c:v>
                </c:pt>
                <c:pt idx="86">
                  <c:v>0.20098023701118137</c:v>
                </c:pt>
                <c:pt idx="87">
                  <c:v>0.31417504736527879</c:v>
                </c:pt>
                <c:pt idx="88">
                  <c:v>0.3855735471893233</c:v>
                </c:pt>
                <c:pt idx="89">
                  <c:v>0.39370195791807838</c:v>
                </c:pt>
                <c:pt idx="90">
                  <c:v>0.32883933554026579</c:v>
                </c:pt>
                <c:pt idx="91">
                  <c:v>0.36306947337782286</c:v>
                </c:pt>
                <c:pt idx="92">
                  <c:v>0.49851139249764331</c:v>
                </c:pt>
                <c:pt idx="93">
                  <c:v>0.18386563325480851</c:v>
                </c:pt>
                <c:pt idx="94">
                  <c:v>0.434150622942306</c:v>
                </c:pt>
                <c:pt idx="95">
                  <c:v>0.25261187180179756</c:v>
                </c:pt>
                <c:pt idx="96">
                  <c:v>0.25045805949446032</c:v>
                </c:pt>
                <c:pt idx="97">
                  <c:v>0.28817113518276721</c:v>
                </c:pt>
                <c:pt idx="98">
                  <c:v>0.37260808245996851</c:v>
                </c:pt>
                <c:pt idx="99">
                  <c:v>0.29002729025199175</c:v>
                </c:pt>
                <c:pt idx="100">
                  <c:v>0.39693620573226862</c:v>
                </c:pt>
                <c:pt idx="101">
                  <c:v>0.300917051534344</c:v>
                </c:pt>
                <c:pt idx="102">
                  <c:v>0.24260290754162467</c:v>
                </c:pt>
                <c:pt idx="103">
                  <c:v>0.6848800514218677</c:v>
                </c:pt>
                <c:pt idx="104">
                  <c:v>0.37258872115504577</c:v>
                </c:pt>
                <c:pt idx="105">
                  <c:v>0.34722505488613503</c:v>
                </c:pt>
                <c:pt idx="106">
                  <c:v>0.31449386186142009</c:v>
                </c:pt>
                <c:pt idx="107">
                  <c:v>0.32551985183564131</c:v>
                </c:pt>
                <c:pt idx="108">
                  <c:v>0.63045013200888755</c:v>
                </c:pt>
                <c:pt idx="109">
                  <c:v>0.31677098448187119</c:v>
                </c:pt>
                <c:pt idx="110">
                  <c:v>0.36396336551035979</c:v>
                </c:pt>
                <c:pt idx="111">
                  <c:v>0.43780677125200668</c:v>
                </c:pt>
                <c:pt idx="112">
                  <c:v>0.52323885000628356</c:v>
                </c:pt>
                <c:pt idx="113">
                  <c:v>0.39485650825020036</c:v>
                </c:pt>
                <c:pt idx="114">
                  <c:v>0.29305428075117074</c:v>
                </c:pt>
                <c:pt idx="115">
                  <c:v>0.59013357898976215</c:v>
                </c:pt>
                <c:pt idx="116">
                  <c:v>0.46426876483077312</c:v>
                </c:pt>
                <c:pt idx="117">
                  <c:v>0.17372650486691688</c:v>
                </c:pt>
                <c:pt idx="118">
                  <c:v>0.27396947169671099</c:v>
                </c:pt>
                <c:pt idx="119">
                  <c:v>0.74793197542777834</c:v>
                </c:pt>
                <c:pt idx="120">
                  <c:v>0.25256409691014747</c:v>
                </c:pt>
                <c:pt idx="121">
                  <c:v>0.46764735878568664</c:v>
                </c:pt>
                <c:pt idx="122">
                  <c:v>0.4604238084647177</c:v>
                </c:pt>
                <c:pt idx="123">
                  <c:v>0.66704264394439683</c:v>
                </c:pt>
                <c:pt idx="124">
                  <c:v>0.2243480355744715</c:v>
                </c:pt>
                <c:pt idx="125">
                  <c:v>0.52475745276774644</c:v>
                </c:pt>
                <c:pt idx="126">
                  <c:v>0.2359441239835986</c:v>
                </c:pt>
                <c:pt idx="127">
                  <c:v>0.53368483385049281</c:v>
                </c:pt>
                <c:pt idx="128">
                  <c:v>0.32178394110361547</c:v>
                </c:pt>
                <c:pt idx="129">
                  <c:v>0.24748942880392946</c:v>
                </c:pt>
                <c:pt idx="130">
                  <c:v>0.46086121962923687</c:v>
                </c:pt>
                <c:pt idx="131">
                  <c:v>0.36699307496380446</c:v>
                </c:pt>
                <c:pt idx="132">
                  <c:v>0.37344523917566746</c:v>
                </c:pt>
                <c:pt idx="133">
                  <c:v>0.29852555450255114</c:v>
                </c:pt>
                <c:pt idx="134">
                  <c:v>0.24973747442560851</c:v>
                </c:pt>
                <c:pt idx="135">
                  <c:v>0.23314367320452181</c:v>
                </c:pt>
                <c:pt idx="136">
                  <c:v>0.46944929005594527</c:v>
                </c:pt>
                <c:pt idx="137">
                  <c:v>0.37496399926827523</c:v>
                </c:pt>
                <c:pt idx="138">
                  <c:v>0.22459270591267547</c:v>
                </c:pt>
                <c:pt idx="139">
                  <c:v>0.41593720051786059</c:v>
                </c:pt>
                <c:pt idx="140">
                  <c:v>0.3630647950183768</c:v>
                </c:pt>
                <c:pt idx="141">
                  <c:v>0.45308354761030156</c:v>
                </c:pt>
                <c:pt idx="142">
                  <c:v>0.33539803011976127</c:v>
                </c:pt>
                <c:pt idx="143">
                  <c:v>0.25831999732661026</c:v>
                </c:pt>
                <c:pt idx="144">
                  <c:v>0.62610685981036063</c:v>
                </c:pt>
                <c:pt idx="145">
                  <c:v>0.36056749346679118</c:v>
                </c:pt>
                <c:pt idx="146">
                  <c:v>0.38822426985752001</c:v>
                </c:pt>
                <c:pt idx="147">
                  <c:v>0.28264678038889951</c:v>
                </c:pt>
                <c:pt idx="148">
                  <c:v>0.48278331618663761</c:v>
                </c:pt>
                <c:pt idx="149">
                  <c:v>0.26601032046522088</c:v>
                </c:pt>
                <c:pt idx="150">
                  <c:v>0.301138733503232</c:v>
                </c:pt>
                <c:pt idx="151">
                  <c:v>0.48763485162769116</c:v>
                </c:pt>
                <c:pt idx="152">
                  <c:v>0.3996039836888331</c:v>
                </c:pt>
                <c:pt idx="153">
                  <c:v>0.46527075985134392</c:v>
                </c:pt>
                <c:pt idx="154">
                  <c:v>0.47522501038046017</c:v>
                </c:pt>
                <c:pt idx="155">
                  <c:v>0.27162945162256741</c:v>
                </c:pt>
                <c:pt idx="156">
                  <c:v>0.33166795669418975</c:v>
                </c:pt>
                <c:pt idx="157">
                  <c:v>0.37650711944828064</c:v>
                </c:pt>
                <c:pt idx="158">
                  <c:v>0.56653102569028457</c:v>
                </c:pt>
                <c:pt idx="159">
                  <c:v>0.40291707124377846</c:v>
                </c:pt>
                <c:pt idx="160">
                  <c:v>0.63692753870053798</c:v>
                </c:pt>
                <c:pt idx="161">
                  <c:v>0.47654130259534738</c:v>
                </c:pt>
                <c:pt idx="162">
                  <c:v>0.51811777295561967</c:v>
                </c:pt>
                <c:pt idx="163">
                  <c:v>0.38811885969501431</c:v>
                </c:pt>
                <c:pt idx="164">
                  <c:v>0.49678978810701979</c:v>
                </c:pt>
                <c:pt idx="165">
                  <c:v>0.39518863888531419</c:v>
                </c:pt>
                <c:pt idx="166">
                  <c:v>0.4176238375413166</c:v>
                </c:pt>
                <c:pt idx="167">
                  <c:v>0.45040846559631115</c:v>
                </c:pt>
                <c:pt idx="168">
                  <c:v>0.52988650459518727</c:v>
                </c:pt>
                <c:pt idx="169">
                  <c:v>0.41369166261204415</c:v>
                </c:pt>
                <c:pt idx="170">
                  <c:v>0.50848837830809157</c:v>
                </c:pt>
                <c:pt idx="171">
                  <c:v>0.42556201719070064</c:v>
                </c:pt>
                <c:pt idx="172">
                  <c:v>0.50381220363500967</c:v>
                </c:pt>
                <c:pt idx="173">
                  <c:v>0.37996985123169102</c:v>
                </c:pt>
                <c:pt idx="174">
                  <c:v>0.52500468014760704</c:v>
                </c:pt>
                <c:pt idx="175">
                  <c:v>0.43168942899648316</c:v>
                </c:pt>
                <c:pt idx="176">
                  <c:v>0.22893156885549934</c:v>
                </c:pt>
                <c:pt idx="177">
                  <c:v>0.32355615650183528</c:v>
                </c:pt>
                <c:pt idx="178">
                  <c:v>0.55125543100915408</c:v>
                </c:pt>
                <c:pt idx="179">
                  <c:v>0.53968869627043892</c:v>
                </c:pt>
                <c:pt idx="180">
                  <c:v>0.67696566417647874</c:v>
                </c:pt>
                <c:pt idx="181">
                  <c:v>0.4469073892149929</c:v>
                </c:pt>
                <c:pt idx="182">
                  <c:v>0.53065559852075772</c:v>
                </c:pt>
                <c:pt idx="183">
                  <c:v>0.25833739251397242</c:v>
                </c:pt>
                <c:pt idx="184">
                  <c:v>0.38469593819409587</c:v>
                </c:pt>
                <c:pt idx="185">
                  <c:v>0.48672908397675851</c:v>
                </c:pt>
                <c:pt idx="186">
                  <c:v>0.30444808949167945</c:v>
                </c:pt>
                <c:pt idx="187">
                  <c:v>0.52442819458282675</c:v>
                </c:pt>
                <c:pt idx="188">
                  <c:v>0.50450161184675246</c:v>
                </c:pt>
                <c:pt idx="189">
                  <c:v>0.56480550873596014</c:v>
                </c:pt>
                <c:pt idx="190">
                  <c:v>0.51582281774004235</c:v>
                </c:pt>
                <c:pt idx="191">
                  <c:v>0.57177928157118141</c:v>
                </c:pt>
                <c:pt idx="192">
                  <c:v>0.2849319659331826</c:v>
                </c:pt>
                <c:pt idx="193">
                  <c:v>0.49680366639077483</c:v>
                </c:pt>
                <c:pt idx="194">
                  <c:v>0.42578724278518665</c:v>
                </c:pt>
                <c:pt idx="195">
                  <c:v>0.46418679999491491</c:v>
                </c:pt>
                <c:pt idx="196">
                  <c:v>0.48578446586114371</c:v>
                </c:pt>
                <c:pt idx="197">
                  <c:v>0.38506848428015361</c:v>
                </c:pt>
                <c:pt idx="198">
                  <c:v>0.44169328836809169</c:v>
                </c:pt>
                <c:pt idx="199">
                  <c:v>0.4852365228520571</c:v>
                </c:pt>
                <c:pt idx="200">
                  <c:v>0.45659372681996396</c:v>
                </c:pt>
                <c:pt idx="201">
                  <c:v>0.58193132840733186</c:v>
                </c:pt>
                <c:pt idx="202">
                  <c:v>0.40887339975804199</c:v>
                </c:pt>
                <c:pt idx="203">
                  <c:v>0.5856573440950783</c:v>
                </c:pt>
                <c:pt idx="204">
                  <c:v>0.23413601896566344</c:v>
                </c:pt>
                <c:pt idx="205">
                  <c:v>0.43658580454233248</c:v>
                </c:pt>
                <c:pt idx="206">
                  <c:v>0.46437912350929283</c:v>
                </c:pt>
                <c:pt idx="207">
                  <c:v>0.53887834754955732</c:v>
                </c:pt>
                <c:pt idx="208">
                  <c:v>0.45220703711546562</c:v>
                </c:pt>
                <c:pt idx="209">
                  <c:v>0.44049069439756688</c:v>
                </c:pt>
                <c:pt idx="210">
                  <c:v>0.30061790223965745</c:v>
                </c:pt>
                <c:pt idx="211">
                  <c:v>0.3154945779684723</c:v>
                </c:pt>
                <c:pt idx="212">
                  <c:v>0.21686405621352073</c:v>
                </c:pt>
                <c:pt idx="213">
                  <c:v>0.47708832676480084</c:v>
                </c:pt>
                <c:pt idx="214">
                  <c:v>0.41345660042991439</c:v>
                </c:pt>
                <c:pt idx="215">
                  <c:v>0.28419092955024811</c:v>
                </c:pt>
                <c:pt idx="216">
                  <c:v>0.20359963512101975</c:v>
                </c:pt>
                <c:pt idx="217">
                  <c:v>0.40979248012670505</c:v>
                </c:pt>
                <c:pt idx="218">
                  <c:v>0.70314929590890407</c:v>
                </c:pt>
                <c:pt idx="219">
                  <c:v>0.51946344480357209</c:v>
                </c:pt>
                <c:pt idx="220">
                  <c:v>0.53592725734827651</c:v>
                </c:pt>
                <c:pt idx="221">
                  <c:v>0.29904235640638699</c:v>
                </c:pt>
                <c:pt idx="222">
                  <c:v>0.72835723551657761</c:v>
                </c:pt>
                <c:pt idx="223">
                  <c:v>0.51924281081168899</c:v>
                </c:pt>
                <c:pt idx="224">
                  <c:v>0.41357461609740825</c:v>
                </c:pt>
                <c:pt idx="225">
                  <c:v>0.65996777749512425</c:v>
                </c:pt>
                <c:pt idx="226">
                  <c:v>0.75642545945781592</c:v>
                </c:pt>
                <c:pt idx="227">
                  <c:v>0.55847112836400281</c:v>
                </c:pt>
                <c:pt idx="228">
                  <c:v>0.81925554710042858</c:v>
                </c:pt>
                <c:pt idx="229">
                  <c:v>0.79823921354211147</c:v>
                </c:pt>
                <c:pt idx="230">
                  <c:v>0.60134362437938049</c:v>
                </c:pt>
                <c:pt idx="231">
                  <c:v>0.47918601531380922</c:v>
                </c:pt>
                <c:pt idx="232">
                  <c:v>0.25557882215916833</c:v>
                </c:pt>
                <c:pt idx="233">
                  <c:v>0.55968696756119463</c:v>
                </c:pt>
                <c:pt idx="234">
                  <c:v>0.44152728777790584</c:v>
                </c:pt>
                <c:pt idx="235">
                  <c:v>0.82372377145971476</c:v>
                </c:pt>
                <c:pt idx="236">
                  <c:v>0.36437809927279968</c:v>
                </c:pt>
                <c:pt idx="237">
                  <c:v>0.41887802266012736</c:v>
                </c:pt>
                <c:pt idx="238">
                  <c:v>0.46792323331736191</c:v>
                </c:pt>
                <c:pt idx="239">
                  <c:v>0.67196186083334775</c:v>
                </c:pt>
                <c:pt idx="240">
                  <c:v>0.56544686791368659</c:v>
                </c:pt>
                <c:pt idx="241">
                  <c:v>0.52816514765704392</c:v>
                </c:pt>
                <c:pt idx="242">
                  <c:v>0.54846740380097303</c:v>
                </c:pt>
                <c:pt idx="243">
                  <c:v>0.64069917475986204</c:v>
                </c:pt>
                <c:pt idx="244">
                  <c:v>0.54002430121524803</c:v>
                </c:pt>
                <c:pt idx="245">
                  <c:v>0.65240299195849649</c:v>
                </c:pt>
                <c:pt idx="246">
                  <c:v>0.68688887648229358</c:v>
                </c:pt>
                <c:pt idx="247">
                  <c:v>0.23832950340378245</c:v>
                </c:pt>
                <c:pt idx="248">
                  <c:v>0.4560989680745145</c:v>
                </c:pt>
                <c:pt idx="249">
                  <c:v>0.65841331809335724</c:v>
                </c:pt>
                <c:pt idx="250">
                  <c:v>0.45988113858701618</c:v>
                </c:pt>
                <c:pt idx="251">
                  <c:v>0.66019725594337442</c:v>
                </c:pt>
                <c:pt idx="252">
                  <c:v>0.66396507534458282</c:v>
                </c:pt>
                <c:pt idx="253">
                  <c:v>0.5605503469295442</c:v>
                </c:pt>
                <c:pt idx="254">
                  <c:v>0.28741996436325296</c:v>
                </c:pt>
                <c:pt idx="255">
                  <c:v>0.41210545833312934</c:v>
                </c:pt>
                <c:pt idx="256">
                  <c:v>0.45127160586623016</c:v>
                </c:pt>
                <c:pt idx="257">
                  <c:v>0.47186561056655535</c:v>
                </c:pt>
                <c:pt idx="258">
                  <c:v>0.65056558657242325</c:v>
                </c:pt>
                <c:pt idx="259">
                  <c:v>0.58880979548706092</c:v>
                </c:pt>
                <c:pt idx="260">
                  <c:v>0.46437405129485482</c:v>
                </c:pt>
                <c:pt idx="261">
                  <c:v>0.67917902370461791</c:v>
                </c:pt>
                <c:pt idx="262">
                  <c:v>0.43227124575056108</c:v>
                </c:pt>
                <c:pt idx="263">
                  <c:v>0.4117073862126393</c:v>
                </c:pt>
                <c:pt idx="264">
                  <c:v>0.33185982809105508</c:v>
                </c:pt>
                <c:pt idx="265">
                  <c:v>0.76786034769634581</c:v>
                </c:pt>
                <c:pt idx="266">
                  <c:v>0.60296547338999329</c:v>
                </c:pt>
                <c:pt idx="267">
                  <c:v>0.39959932214643767</c:v>
                </c:pt>
                <c:pt idx="268">
                  <c:v>0.42518008173136662</c:v>
                </c:pt>
                <c:pt idx="269">
                  <c:v>0.37658198873520649</c:v>
                </c:pt>
                <c:pt idx="270">
                  <c:v>0.6000963429606313</c:v>
                </c:pt>
                <c:pt idx="271">
                  <c:v>0.59763120932152558</c:v>
                </c:pt>
                <c:pt idx="272">
                  <c:v>0.79143463756188492</c:v>
                </c:pt>
                <c:pt idx="273">
                  <c:v>0.6452190591999164</c:v>
                </c:pt>
                <c:pt idx="274">
                  <c:v>0.68520353851330329</c:v>
                </c:pt>
                <c:pt idx="275">
                  <c:v>0.63879406849804288</c:v>
                </c:pt>
                <c:pt idx="276">
                  <c:v>0.47184726311765618</c:v>
                </c:pt>
                <c:pt idx="277">
                  <c:v>0.46174243734179965</c:v>
                </c:pt>
                <c:pt idx="278">
                  <c:v>0.56131257652740441</c:v>
                </c:pt>
                <c:pt idx="279">
                  <c:v>0.52501729754142001</c:v>
                </c:pt>
                <c:pt idx="280">
                  <c:v>0.48494740660137836</c:v>
                </c:pt>
                <c:pt idx="281">
                  <c:v>0.40798238531953895</c:v>
                </c:pt>
                <c:pt idx="282">
                  <c:v>0.65144515155110261</c:v>
                </c:pt>
                <c:pt idx="283">
                  <c:v>0.41687144986504449</c:v>
                </c:pt>
                <c:pt idx="284">
                  <c:v>0.4148373026269796</c:v>
                </c:pt>
                <c:pt idx="285">
                  <c:v>0.51545194303953756</c:v>
                </c:pt>
                <c:pt idx="286">
                  <c:v>0.65173546915001013</c:v>
                </c:pt>
                <c:pt idx="287">
                  <c:v>0.60551784596835778</c:v>
                </c:pt>
                <c:pt idx="288">
                  <c:v>0.35249825892320485</c:v>
                </c:pt>
                <c:pt idx="289">
                  <c:v>0.47424975439952805</c:v>
                </c:pt>
                <c:pt idx="290">
                  <c:v>0.42566861948181345</c:v>
                </c:pt>
                <c:pt idx="291">
                  <c:v>0.58385109174010796</c:v>
                </c:pt>
                <c:pt idx="292">
                  <c:v>0.52663476306535495</c:v>
                </c:pt>
                <c:pt idx="293">
                  <c:v>0.41536767939206293</c:v>
                </c:pt>
                <c:pt idx="294">
                  <c:v>0.37867227412449017</c:v>
                </c:pt>
                <c:pt idx="295">
                  <c:v>0.41284797020173669</c:v>
                </c:pt>
                <c:pt idx="296">
                  <c:v>0.3319847073234104</c:v>
                </c:pt>
                <c:pt idx="297">
                  <c:v>0.42974804889926949</c:v>
                </c:pt>
                <c:pt idx="298">
                  <c:v>0.32945706183823725</c:v>
                </c:pt>
                <c:pt idx="299">
                  <c:v>0.61272999585390209</c:v>
                </c:pt>
                <c:pt idx="300">
                  <c:v>0.35022130144081365</c:v>
                </c:pt>
                <c:pt idx="301">
                  <c:v>0.33662632972888523</c:v>
                </c:pt>
                <c:pt idx="302">
                  <c:v>0.44744469457089375</c:v>
                </c:pt>
                <c:pt idx="303">
                  <c:v>0.49341744140495664</c:v>
                </c:pt>
                <c:pt idx="304">
                  <c:v>0.80222294867603794</c:v>
                </c:pt>
                <c:pt idx="305">
                  <c:v>0.50694286713233172</c:v>
                </c:pt>
                <c:pt idx="306">
                  <c:v>0.44413265464946777</c:v>
                </c:pt>
                <c:pt idx="307">
                  <c:v>0.46499252936401309</c:v>
                </c:pt>
                <c:pt idx="308">
                  <c:v>0.38474322631762659</c:v>
                </c:pt>
                <c:pt idx="309">
                  <c:v>0.51720135255623034</c:v>
                </c:pt>
                <c:pt idx="310">
                  <c:v>0.46728641738048055</c:v>
                </c:pt>
                <c:pt idx="311">
                  <c:v>0.53609966882491644</c:v>
                </c:pt>
                <c:pt idx="312">
                  <c:v>0.47850086587253599</c:v>
                </c:pt>
                <c:pt idx="313">
                  <c:v>0.65285296599512732</c:v>
                </c:pt>
                <c:pt idx="314">
                  <c:v>0.45803784900919886</c:v>
                </c:pt>
                <c:pt idx="315">
                  <c:v>0.89771539237974407</c:v>
                </c:pt>
                <c:pt idx="316">
                  <c:v>0.38703315994057269</c:v>
                </c:pt>
                <c:pt idx="317">
                  <c:v>0.39794015682060313</c:v>
                </c:pt>
                <c:pt idx="318">
                  <c:v>0.44072422546512924</c:v>
                </c:pt>
                <c:pt idx="319">
                  <c:v>0.40262785940975282</c:v>
                </c:pt>
                <c:pt idx="320">
                  <c:v>0.39656757786330743</c:v>
                </c:pt>
                <c:pt idx="321">
                  <c:v>0.45254022174843656</c:v>
                </c:pt>
                <c:pt idx="322">
                  <c:v>0.26777968158645088</c:v>
                </c:pt>
                <c:pt idx="323">
                  <c:v>0.37313269505918878</c:v>
                </c:pt>
                <c:pt idx="324">
                  <c:v>0.32531233092843709</c:v>
                </c:pt>
                <c:pt idx="325">
                  <c:v>0.40692296240895681</c:v>
                </c:pt>
                <c:pt idx="326">
                  <c:v>0.34004016005112891</c:v>
                </c:pt>
                <c:pt idx="327">
                  <c:v>0.36885880681786098</c:v>
                </c:pt>
                <c:pt idx="328">
                  <c:v>0.2874720357941834</c:v>
                </c:pt>
                <c:pt idx="329">
                  <c:v>0.32874256495601578</c:v>
                </c:pt>
                <c:pt idx="330">
                  <c:v>0.26230558821984323</c:v>
                </c:pt>
                <c:pt idx="331">
                  <c:v>0.38618913983378211</c:v>
                </c:pt>
                <c:pt idx="332">
                  <c:v>0.81091796971208596</c:v>
                </c:pt>
                <c:pt idx="333">
                  <c:v>0.52793076317859944</c:v>
                </c:pt>
                <c:pt idx="334">
                  <c:v>0.43742171272733033</c:v>
                </c:pt>
                <c:pt idx="335">
                  <c:v>0.56669687398123358</c:v>
                </c:pt>
                <c:pt idx="336">
                  <c:v>0.46763051666188121</c:v>
                </c:pt>
                <c:pt idx="337">
                  <c:v>0.36576727270423276</c:v>
                </c:pt>
                <c:pt idx="338">
                  <c:v>0.48808950927698974</c:v>
                </c:pt>
                <c:pt idx="339">
                  <c:v>0.4911633817158228</c:v>
                </c:pt>
                <c:pt idx="340">
                  <c:v>0.47644900953778424</c:v>
                </c:pt>
                <c:pt idx="341">
                  <c:v>0.39979093629594964</c:v>
                </c:pt>
                <c:pt idx="342">
                  <c:v>0.61598033131328267</c:v>
                </c:pt>
                <c:pt idx="343">
                  <c:v>0.52569651489676494</c:v>
                </c:pt>
                <c:pt idx="344">
                  <c:v>0.47196679737080127</c:v>
                </c:pt>
                <c:pt idx="345">
                  <c:v>0.23345612197111973</c:v>
                </c:pt>
                <c:pt idx="346">
                  <c:v>0.46286385462009277</c:v>
                </c:pt>
                <c:pt idx="347">
                  <c:v>0.43980524070050525</c:v>
                </c:pt>
                <c:pt idx="348">
                  <c:v>0.61445473813978768</c:v>
                </c:pt>
                <c:pt idx="349">
                  <c:v>0.57838602837376396</c:v>
                </c:pt>
                <c:pt idx="350">
                  <c:v>0.4250324333129869</c:v>
                </c:pt>
                <c:pt idx="351">
                  <c:v>0.53333714477063987</c:v>
                </c:pt>
                <c:pt idx="352">
                  <c:v>0.54967955900147902</c:v>
                </c:pt>
                <c:pt idx="353">
                  <c:v>0.48794211934527282</c:v>
                </c:pt>
                <c:pt idx="354">
                  <c:v>0.44505417194315455</c:v>
                </c:pt>
                <c:pt idx="355">
                  <c:v>0.57686602343151971</c:v>
                </c:pt>
                <c:pt idx="356">
                  <c:v>0.66608010383751248</c:v>
                </c:pt>
                <c:pt idx="357">
                  <c:v>0.45304747655290845</c:v>
                </c:pt>
                <c:pt idx="358">
                  <c:v>0.51875666027532608</c:v>
                </c:pt>
                <c:pt idx="359">
                  <c:v>0.89539534773742369</c:v>
                </c:pt>
                <c:pt idx="360">
                  <c:v>0.59338428469070936</c:v>
                </c:pt>
                <c:pt idx="361">
                  <c:v>0.48766211746666732</c:v>
                </c:pt>
                <c:pt idx="362">
                  <c:v>0.37583168043385468</c:v>
                </c:pt>
                <c:pt idx="363">
                  <c:v>0.52547817199591185</c:v>
                </c:pt>
                <c:pt idx="364">
                  <c:v>0.34343873059995367</c:v>
                </c:pt>
                <c:pt idx="365">
                  <c:v>0.39901027027234875</c:v>
                </c:pt>
                <c:pt idx="366">
                  <c:v>0.56050862073824403</c:v>
                </c:pt>
                <c:pt idx="367">
                  <c:v>0.28029372902561944</c:v>
                </c:pt>
                <c:pt idx="368">
                  <c:v>0.40641371790901321</c:v>
                </c:pt>
                <c:pt idx="369">
                  <c:v>0.66974550977517966</c:v>
                </c:pt>
                <c:pt idx="370">
                  <c:v>0.13295544049478997</c:v>
                </c:pt>
                <c:pt idx="371">
                  <c:v>0.23199801983374854</c:v>
                </c:pt>
                <c:pt idx="372">
                  <c:v>0.27458256029684597</c:v>
                </c:pt>
                <c:pt idx="373">
                  <c:v>0.39003301176595012</c:v>
                </c:pt>
                <c:pt idx="374">
                  <c:v>0.53152649715935552</c:v>
                </c:pt>
                <c:pt idx="375">
                  <c:v>0.53985095473986489</c:v>
                </c:pt>
                <c:pt idx="376">
                  <c:v>0.67418523578625456</c:v>
                </c:pt>
                <c:pt idx="377">
                  <c:v>0.53766694817178073</c:v>
                </c:pt>
                <c:pt idx="378">
                  <c:v>0.69530071812314331</c:v>
                </c:pt>
                <c:pt idx="379">
                  <c:v>0.49207863282478137</c:v>
                </c:pt>
                <c:pt idx="380">
                  <c:v>0.46222970939464464</c:v>
                </c:pt>
                <c:pt idx="381">
                  <c:v>0.53492774390514342</c:v>
                </c:pt>
                <c:pt idx="382">
                  <c:v>0.8241582810239434</c:v>
                </c:pt>
                <c:pt idx="383">
                  <c:v>0.46663237752346659</c:v>
                </c:pt>
                <c:pt idx="384">
                  <c:v>0.58783908970808196</c:v>
                </c:pt>
                <c:pt idx="385">
                  <c:v>0.2800274748683465</c:v>
                </c:pt>
                <c:pt idx="386">
                  <c:v>0.34544364753400497</c:v>
                </c:pt>
                <c:pt idx="387">
                  <c:v>0.61579997127926145</c:v>
                </c:pt>
                <c:pt idx="388">
                  <c:v>0.55504313416492379</c:v>
                </c:pt>
                <c:pt idx="389">
                  <c:v>0.54625766718692181</c:v>
                </c:pt>
                <c:pt idx="390">
                  <c:v>0.65549051927556778</c:v>
                </c:pt>
                <c:pt idx="391">
                  <c:v>0.52321497569218167</c:v>
                </c:pt>
                <c:pt idx="392">
                  <c:v>0.58607242204418453</c:v>
                </c:pt>
                <c:pt idx="393">
                  <c:v>0.56131913561387026</c:v>
                </c:pt>
                <c:pt idx="394">
                  <c:v>0.53381716419193259</c:v>
                </c:pt>
                <c:pt idx="395">
                  <c:v>0.20669278555812898</c:v>
                </c:pt>
                <c:pt idx="396">
                  <c:v>0.12777556176040422</c:v>
                </c:pt>
                <c:pt idx="397">
                  <c:v>0.17655082433874986</c:v>
                </c:pt>
                <c:pt idx="398">
                  <c:v>0.36737147904185247</c:v>
                </c:pt>
                <c:pt idx="399">
                  <c:v>0.38404145017262697</c:v>
                </c:pt>
                <c:pt idx="400">
                  <c:v>0.23752677901585129</c:v>
                </c:pt>
                <c:pt idx="401">
                  <c:v>0.41174852012845614</c:v>
                </c:pt>
                <c:pt idx="402">
                  <c:v>0.32954823952291479</c:v>
                </c:pt>
                <c:pt idx="403">
                  <c:v>0.44057200875019953</c:v>
                </c:pt>
                <c:pt idx="404">
                  <c:v>0.53051561526981006</c:v>
                </c:pt>
                <c:pt idx="405">
                  <c:v>0.15258542485636528</c:v>
                </c:pt>
                <c:pt idx="406">
                  <c:v>0.66720116732439327</c:v>
                </c:pt>
                <c:pt idx="407">
                  <c:v>0.69123403906458158</c:v>
                </c:pt>
                <c:pt idx="408">
                  <c:v>0.58050110528562238</c:v>
                </c:pt>
                <c:pt idx="409">
                  <c:v>0.1811245730598651</c:v>
                </c:pt>
                <c:pt idx="410">
                  <c:v>0.16532219072387944</c:v>
                </c:pt>
                <c:pt idx="411">
                  <c:v>0.60763727966050929</c:v>
                </c:pt>
                <c:pt idx="412">
                  <c:v>0.51757626939723422</c:v>
                </c:pt>
                <c:pt idx="413">
                  <c:v>0.27031239915353833</c:v>
                </c:pt>
                <c:pt idx="414">
                  <c:v>0.62024796047504305</c:v>
                </c:pt>
                <c:pt idx="415">
                  <c:v>0.57434873205993975</c:v>
                </c:pt>
                <c:pt idx="416">
                  <c:v>0.50177500306035017</c:v>
                </c:pt>
                <c:pt idx="417">
                  <c:v>0.56634477825464946</c:v>
                </c:pt>
                <c:pt idx="418">
                  <c:v>0.55258166358065552</c:v>
                </c:pt>
                <c:pt idx="419">
                  <c:v>0.7515965520560256</c:v>
                </c:pt>
                <c:pt idx="420">
                  <c:v>0.47399407628959794</c:v>
                </c:pt>
                <c:pt idx="421">
                  <c:v>0.28046831477913037</c:v>
                </c:pt>
                <c:pt idx="422">
                  <c:v>0.35020717195849632</c:v>
                </c:pt>
                <c:pt idx="423">
                  <c:v>0.61217261324494709</c:v>
                </c:pt>
                <c:pt idx="424">
                  <c:v>0.31250699537210513</c:v>
                </c:pt>
                <c:pt idx="425">
                  <c:v>0.48677705772360941</c:v>
                </c:pt>
                <c:pt idx="426">
                  <c:v>0.43268719695408342</c:v>
                </c:pt>
                <c:pt idx="427">
                  <c:v>0.58569017118004596</c:v>
                </c:pt>
                <c:pt idx="428">
                  <c:v>0.41837194176214537</c:v>
                </c:pt>
                <c:pt idx="429">
                  <c:v>0.22464332568055101</c:v>
                </c:pt>
                <c:pt idx="430">
                  <c:v>0.81039247846710749</c:v>
                </c:pt>
                <c:pt idx="431">
                  <c:v>0.55215363417253449</c:v>
                </c:pt>
                <c:pt idx="432">
                  <c:v>0.56728547370070104</c:v>
                </c:pt>
                <c:pt idx="433">
                  <c:v>0.59071293292167748</c:v>
                </c:pt>
                <c:pt idx="434">
                  <c:v>0.35346509616855487</c:v>
                </c:pt>
                <c:pt idx="435">
                  <c:v>0.53441419802508672</c:v>
                </c:pt>
                <c:pt idx="436">
                  <c:v>0.43950695474587487</c:v>
                </c:pt>
                <c:pt idx="437">
                  <c:v>0.58072585507782937</c:v>
                </c:pt>
                <c:pt idx="438">
                  <c:v>0.22828380322929018</c:v>
                </c:pt>
                <c:pt idx="439">
                  <c:v>0.43568685550617081</c:v>
                </c:pt>
                <c:pt idx="440">
                  <c:v>0.12434356177904751</c:v>
                </c:pt>
                <c:pt idx="441">
                  <c:v>0.6831828166951428</c:v>
                </c:pt>
                <c:pt idx="442">
                  <c:v>0.61990915559250681</c:v>
                </c:pt>
                <c:pt idx="443">
                  <c:v>0.46334652223214068</c:v>
                </c:pt>
                <c:pt idx="444">
                  <c:v>0.1780196858092693</c:v>
                </c:pt>
                <c:pt idx="445">
                  <c:v>0.51189360002778073</c:v>
                </c:pt>
                <c:pt idx="446">
                  <c:v>0.20377763278666772</c:v>
                </c:pt>
                <c:pt idx="447">
                  <c:v>0.51111714773061534</c:v>
                </c:pt>
                <c:pt idx="448">
                  <c:v>0.17565426956025582</c:v>
                </c:pt>
                <c:pt idx="449">
                  <c:v>0.39169535181621135</c:v>
                </c:pt>
                <c:pt idx="450">
                  <c:v>0.44862214192700689</c:v>
                </c:pt>
                <c:pt idx="451">
                  <c:v>0.17513264508699053</c:v>
                </c:pt>
                <c:pt idx="452">
                  <c:v>0.1113468032892372</c:v>
                </c:pt>
                <c:pt idx="453">
                  <c:v>0.1419763427319273</c:v>
                </c:pt>
                <c:pt idx="454">
                  <c:v>0.13995145224742614</c:v>
                </c:pt>
                <c:pt idx="455">
                  <c:v>0.70365346646599802</c:v>
                </c:pt>
                <c:pt idx="456">
                  <c:v>0.67428795914358675</c:v>
                </c:pt>
                <c:pt idx="457">
                  <c:v>0.50288259163475946</c:v>
                </c:pt>
                <c:pt idx="458">
                  <c:v>0.55090255086569262</c:v>
                </c:pt>
                <c:pt idx="459">
                  <c:v>0.78506904400350375</c:v>
                </c:pt>
                <c:pt idx="460">
                  <c:v>0.39344306897020809</c:v>
                </c:pt>
                <c:pt idx="461">
                  <c:v>0.58831738437001602</c:v>
                </c:pt>
                <c:pt idx="462">
                  <c:v>0.58706470014708356</c:v>
                </c:pt>
                <c:pt idx="463">
                  <c:v>0.57600558097637311</c:v>
                </c:pt>
                <c:pt idx="464">
                  <c:v>0.25261615392257508</c:v>
                </c:pt>
                <c:pt idx="465">
                  <c:v>0.23943839325064534</c:v>
                </c:pt>
                <c:pt idx="466">
                  <c:v>0.54804266014233372</c:v>
                </c:pt>
                <c:pt idx="467">
                  <c:v>0.40251084218696193</c:v>
                </c:pt>
                <c:pt idx="468">
                  <c:v>0.62446120024207386</c:v>
                </c:pt>
                <c:pt idx="469">
                  <c:v>0.38806831058706265</c:v>
                </c:pt>
                <c:pt idx="470">
                  <c:v>0.6978495926043532</c:v>
                </c:pt>
                <c:pt idx="471">
                  <c:v>0.45174953779276622</c:v>
                </c:pt>
                <c:pt idx="472">
                  <c:v>0.66668236697910288</c:v>
                </c:pt>
                <c:pt idx="473">
                  <c:v>0.63722138453040322</c:v>
                </c:pt>
                <c:pt idx="474">
                  <c:v>0.60298825385425203</c:v>
                </c:pt>
                <c:pt idx="475">
                  <c:v>0.24554807189417424</c:v>
                </c:pt>
                <c:pt idx="476">
                  <c:v>0.33433055451115629</c:v>
                </c:pt>
                <c:pt idx="477">
                  <c:v>0.46783202231564713</c:v>
                </c:pt>
                <c:pt idx="478">
                  <c:v>0.29371733712042308</c:v>
                </c:pt>
                <c:pt idx="479">
                  <c:v>0.19688993984772221</c:v>
                </c:pt>
                <c:pt idx="480">
                  <c:v>0.55246217347507309</c:v>
                </c:pt>
                <c:pt idx="481">
                  <c:v>0.49535198210534376</c:v>
                </c:pt>
                <c:pt idx="482">
                  <c:v>0.71884736363500845</c:v>
                </c:pt>
                <c:pt idx="483">
                  <c:v>0.28645397743989875</c:v>
                </c:pt>
                <c:pt idx="484">
                  <c:v>0.50453892876863615</c:v>
                </c:pt>
                <c:pt idx="485">
                  <c:v>0.50028627687820193</c:v>
                </c:pt>
                <c:pt idx="486">
                  <c:v>0.13874906468947693</c:v>
                </c:pt>
                <c:pt idx="487">
                  <c:v>0.24024628193299752</c:v>
                </c:pt>
                <c:pt idx="488">
                  <c:v>0.33947294334439543</c:v>
                </c:pt>
                <c:pt idx="489">
                  <c:v>0.63166126360341579</c:v>
                </c:pt>
                <c:pt idx="490">
                  <c:v>0.52285108552719861</c:v>
                </c:pt>
                <c:pt idx="491">
                  <c:v>0.66767314290528346</c:v>
                </c:pt>
                <c:pt idx="492">
                  <c:v>0.26295899085848529</c:v>
                </c:pt>
                <c:pt idx="493">
                  <c:v>0.51563797398283973</c:v>
                </c:pt>
                <c:pt idx="494">
                  <c:v>0.1661559880292961</c:v>
                </c:pt>
                <c:pt idx="495">
                  <c:v>0.32860344014033099</c:v>
                </c:pt>
                <c:pt idx="496">
                  <c:v>0.20297282244967682</c:v>
                </c:pt>
                <c:pt idx="497">
                  <c:v>0.17016223256526652</c:v>
                </c:pt>
                <c:pt idx="498">
                  <c:v>0.19979343713865536</c:v>
                </c:pt>
                <c:pt idx="499">
                  <c:v>0.19898858254708324</c:v>
                </c:pt>
                <c:pt idx="500">
                  <c:v>0.16163648558014754</c:v>
                </c:pt>
                <c:pt idx="501">
                  <c:v>0.1045695512581199</c:v>
                </c:pt>
                <c:pt idx="502">
                  <c:v>0.15065640928572394</c:v>
                </c:pt>
                <c:pt idx="503">
                  <c:v>0.50159275469450493</c:v>
                </c:pt>
                <c:pt idx="504">
                  <c:v>0.41190406764834531</c:v>
                </c:pt>
                <c:pt idx="505">
                  <c:v>0.59331269753755034</c:v>
                </c:pt>
                <c:pt idx="506">
                  <c:v>0.32640429755926659</c:v>
                </c:pt>
                <c:pt idx="507">
                  <c:v>0.39119435263394137</c:v>
                </c:pt>
                <c:pt idx="508">
                  <c:v>0.42676861277739042</c:v>
                </c:pt>
                <c:pt idx="509">
                  <c:v>0.56191382836189263</c:v>
                </c:pt>
                <c:pt idx="510">
                  <c:v>0.2350293575010364</c:v>
                </c:pt>
                <c:pt idx="511">
                  <c:v>0.35869402105172898</c:v>
                </c:pt>
                <c:pt idx="512">
                  <c:v>0.56850369856494731</c:v>
                </c:pt>
                <c:pt idx="513">
                  <c:v>0.64552017006850537</c:v>
                </c:pt>
                <c:pt idx="514">
                  <c:v>0.40628230288684808</c:v>
                </c:pt>
                <c:pt idx="515">
                  <c:v>0.49541495359767479</c:v>
                </c:pt>
                <c:pt idx="516">
                  <c:v>0.54685769939007345</c:v>
                </c:pt>
                <c:pt idx="517">
                  <c:v>0.51970773562139694</c:v>
                </c:pt>
                <c:pt idx="518">
                  <c:v>0.5433453185547642</c:v>
                </c:pt>
                <c:pt idx="519">
                  <c:v>0.76528042041926414</c:v>
                </c:pt>
                <c:pt idx="520">
                  <c:v>0.46270458166566941</c:v>
                </c:pt>
                <c:pt idx="521">
                  <c:v>0.59025912449774653</c:v>
                </c:pt>
                <c:pt idx="522">
                  <c:v>0.60972061919263376</c:v>
                </c:pt>
                <c:pt idx="523">
                  <c:v>0.47710443124281565</c:v>
                </c:pt>
                <c:pt idx="524">
                  <c:v>0.43489812944065093</c:v>
                </c:pt>
                <c:pt idx="525">
                  <c:v>0.30462276193902943</c:v>
                </c:pt>
                <c:pt idx="526">
                  <c:v>0.18685913315017491</c:v>
                </c:pt>
                <c:pt idx="527">
                  <c:v>0.43102296167993159</c:v>
                </c:pt>
                <c:pt idx="528">
                  <c:v>0.44261706489385116</c:v>
                </c:pt>
                <c:pt idx="529">
                  <c:v>0.31219229655372144</c:v>
                </c:pt>
                <c:pt idx="530">
                  <c:v>0.17678272381176868</c:v>
                </c:pt>
                <c:pt idx="531">
                  <c:v>0.40124899007316805</c:v>
                </c:pt>
                <c:pt idx="532">
                  <c:v>0.36818109193828169</c:v>
                </c:pt>
                <c:pt idx="533">
                  <c:v>0.34581431323405121</c:v>
                </c:pt>
                <c:pt idx="534">
                  <c:v>0.54333897686153443</c:v>
                </c:pt>
                <c:pt idx="535">
                  <c:v>0.57124055304541332</c:v>
                </c:pt>
                <c:pt idx="536">
                  <c:v>0.56330390734864266</c:v>
                </c:pt>
                <c:pt idx="537">
                  <c:v>0.4775795949511446</c:v>
                </c:pt>
                <c:pt idx="538">
                  <c:v>0.46098283673113061</c:v>
                </c:pt>
                <c:pt idx="539">
                  <c:v>0.49800940827545526</c:v>
                </c:pt>
                <c:pt idx="540">
                  <c:v>0.5391191580863961</c:v>
                </c:pt>
                <c:pt idx="541">
                  <c:v>0.57368349770017457</c:v>
                </c:pt>
                <c:pt idx="542">
                  <c:v>0.11211580913567668</c:v>
                </c:pt>
                <c:pt idx="543">
                  <c:v>0.42711800747626771</c:v>
                </c:pt>
                <c:pt idx="544">
                  <c:v>0.52130112659691075</c:v>
                </c:pt>
                <c:pt idx="545">
                  <c:v>0.66269413859956239</c:v>
                </c:pt>
                <c:pt idx="546">
                  <c:v>0.45731811667058853</c:v>
                </c:pt>
                <c:pt idx="547">
                  <c:v>0.64874926871149219</c:v>
                </c:pt>
                <c:pt idx="548">
                  <c:v>0.44094372311747038</c:v>
                </c:pt>
                <c:pt idx="549">
                  <c:v>0.48489148512026425</c:v>
                </c:pt>
                <c:pt idx="550">
                  <c:v>0.57889865206315805</c:v>
                </c:pt>
                <c:pt idx="551">
                  <c:v>0.4445336106013133</c:v>
                </c:pt>
                <c:pt idx="552">
                  <c:v>0.32968092284952283</c:v>
                </c:pt>
                <c:pt idx="553">
                  <c:v>0.24666454891994921</c:v>
                </c:pt>
                <c:pt idx="554">
                  <c:v>0.77375667830288186</c:v>
                </c:pt>
                <c:pt idx="555">
                  <c:v>0.20885328438088424</c:v>
                </c:pt>
                <c:pt idx="556">
                  <c:v>0.32292024515790696</c:v>
                </c:pt>
                <c:pt idx="557">
                  <c:v>0.40997324674887076</c:v>
                </c:pt>
                <c:pt idx="558">
                  <c:v>0.52769141574286205</c:v>
                </c:pt>
                <c:pt idx="559">
                  <c:v>0.3395463849793573</c:v>
                </c:pt>
                <c:pt idx="560">
                  <c:v>0.51087589906149311</c:v>
                </c:pt>
                <c:pt idx="561">
                  <c:v>0.39229304710902513</c:v>
                </c:pt>
                <c:pt idx="562">
                  <c:v>0.52215456514151004</c:v>
                </c:pt>
                <c:pt idx="563">
                  <c:v>0.23464792097682891</c:v>
                </c:pt>
                <c:pt idx="564">
                  <c:v>0.2418628739890841</c:v>
                </c:pt>
                <c:pt idx="565">
                  <c:v>0.60628541854572859</c:v>
                </c:pt>
                <c:pt idx="566">
                  <c:v>0.63442904260864019</c:v>
                </c:pt>
                <c:pt idx="567">
                  <c:v>0.49786683061085873</c:v>
                </c:pt>
                <c:pt idx="568">
                  <c:v>0.16261017877595738</c:v>
                </c:pt>
                <c:pt idx="569">
                  <c:v>0.27614761407998617</c:v>
                </c:pt>
                <c:pt idx="570">
                  <c:v>0.73594806050876516</c:v>
                </c:pt>
                <c:pt idx="571">
                  <c:v>0.11125802994477209</c:v>
                </c:pt>
                <c:pt idx="572">
                  <c:v>0.48414695520885753</c:v>
                </c:pt>
                <c:pt idx="573">
                  <c:v>0.41036211853318771</c:v>
                </c:pt>
                <c:pt idx="574">
                  <c:v>0.17692293194111991</c:v>
                </c:pt>
                <c:pt idx="575">
                  <c:v>0.21667395312589102</c:v>
                </c:pt>
                <c:pt idx="576">
                  <c:v>0.71701610824797435</c:v>
                </c:pt>
                <c:pt idx="577">
                  <c:v>0.41629899773022871</c:v>
                </c:pt>
                <c:pt idx="578">
                  <c:v>0.67121064729230118</c:v>
                </c:pt>
                <c:pt idx="579">
                  <c:v>0.15589691785710363</c:v>
                </c:pt>
                <c:pt idx="580">
                  <c:v>0.13367625992967835</c:v>
                </c:pt>
                <c:pt idx="581">
                  <c:v>0.54025562557427131</c:v>
                </c:pt>
                <c:pt idx="582">
                  <c:v>0.46276128940358235</c:v>
                </c:pt>
                <c:pt idx="583">
                  <c:v>0.12537954280975377</c:v>
                </c:pt>
                <c:pt idx="584">
                  <c:v>0.13615253454918841</c:v>
                </c:pt>
                <c:pt idx="585">
                  <c:v>0.13764533679471957</c:v>
                </c:pt>
                <c:pt idx="586">
                  <c:v>0.19952336565349837</c:v>
                </c:pt>
                <c:pt idx="587">
                  <c:v>0.66468549769428642</c:v>
                </c:pt>
                <c:pt idx="588">
                  <c:v>0.17422246552844967</c:v>
                </c:pt>
                <c:pt idx="589">
                  <c:v>0.17850755166931637</c:v>
                </c:pt>
                <c:pt idx="590">
                  <c:v>0.10536878575779059</c:v>
                </c:pt>
                <c:pt idx="591">
                  <c:v>0.13905982455046453</c:v>
                </c:pt>
                <c:pt idx="592">
                  <c:v>9.2081531567909131E-2</c:v>
                </c:pt>
                <c:pt idx="593">
                  <c:v>0.1181842006125825</c:v>
                </c:pt>
                <c:pt idx="594">
                  <c:v>0.10786327565059334</c:v>
                </c:pt>
                <c:pt idx="595">
                  <c:v>0.12937267930427987</c:v>
                </c:pt>
                <c:pt idx="596">
                  <c:v>0.50143401563666357</c:v>
                </c:pt>
                <c:pt idx="597">
                  <c:v>0.35567881264671825</c:v>
                </c:pt>
                <c:pt idx="598">
                  <c:v>0.17387661545540975</c:v>
                </c:pt>
                <c:pt idx="599">
                  <c:v>0.1074710490159342</c:v>
                </c:pt>
                <c:pt idx="600">
                  <c:v>0.28631538063179701</c:v>
                </c:pt>
                <c:pt idx="601">
                  <c:v>0.33441311566417686</c:v>
                </c:pt>
                <c:pt idx="602">
                  <c:v>0.59198598475132214</c:v>
                </c:pt>
                <c:pt idx="603">
                  <c:v>0.56808149041395761</c:v>
                </c:pt>
                <c:pt idx="604">
                  <c:v>0.3449085593431202</c:v>
                </c:pt>
                <c:pt idx="605">
                  <c:v>0.4813505063157219</c:v>
                </c:pt>
                <c:pt idx="606">
                  <c:v>0.65041927355692108</c:v>
                </c:pt>
                <c:pt idx="607">
                  <c:v>0.20885316698656431</c:v>
                </c:pt>
                <c:pt idx="608">
                  <c:v>0.50329326523665652</c:v>
                </c:pt>
                <c:pt idx="609">
                  <c:v>0.29199238527279353</c:v>
                </c:pt>
                <c:pt idx="610">
                  <c:v>0.37312219939820918</c:v>
                </c:pt>
                <c:pt idx="611">
                  <c:v>0.46471561225659586</c:v>
                </c:pt>
                <c:pt idx="612">
                  <c:v>0.52366813136386514</c:v>
                </c:pt>
                <c:pt idx="613">
                  <c:v>0.43915573734229396</c:v>
                </c:pt>
                <c:pt idx="614">
                  <c:v>0.41415691593511483</c:v>
                </c:pt>
                <c:pt idx="615">
                  <c:v>0.35898008089336425</c:v>
                </c:pt>
                <c:pt idx="616">
                  <c:v>0.53772518307745099</c:v>
                </c:pt>
                <c:pt idx="617">
                  <c:v>0.45090338525552814</c:v>
                </c:pt>
                <c:pt idx="618">
                  <c:v>0.35703661732417308</c:v>
                </c:pt>
                <c:pt idx="619">
                  <c:v>0.36075077780989134</c:v>
                </c:pt>
                <c:pt idx="620">
                  <c:v>0.47092447150652827</c:v>
                </c:pt>
                <c:pt idx="621">
                  <c:v>0.53346463177610559</c:v>
                </c:pt>
                <c:pt idx="622">
                  <c:v>0.52002037976293058</c:v>
                </c:pt>
                <c:pt idx="623">
                  <c:v>0.63817196266573739</c:v>
                </c:pt>
                <c:pt idx="624">
                  <c:v>0.35603639380380531</c:v>
                </c:pt>
                <c:pt idx="625">
                  <c:v>0.61082716643662516</c:v>
                </c:pt>
                <c:pt idx="626">
                  <c:v>0.45011871688496286</c:v>
                </c:pt>
                <c:pt idx="627">
                  <c:v>0.18606179352922966</c:v>
                </c:pt>
                <c:pt idx="628">
                  <c:v>0.36392081042895302</c:v>
                </c:pt>
                <c:pt idx="629">
                  <c:v>0.7542084435422689</c:v>
                </c:pt>
                <c:pt idx="630">
                  <c:v>0.2605398656402742</c:v>
                </c:pt>
                <c:pt idx="631">
                  <c:v>0.79221751146852792</c:v>
                </c:pt>
                <c:pt idx="632">
                  <c:v>0.61556018782958188</c:v>
                </c:pt>
                <c:pt idx="633">
                  <c:v>0.46880433919695147</c:v>
                </c:pt>
                <c:pt idx="634">
                  <c:v>0.31973744956743411</c:v>
                </c:pt>
                <c:pt idx="635">
                  <c:v>0.4344194280024341</c:v>
                </c:pt>
                <c:pt idx="636">
                  <c:v>0.63837762042690605</c:v>
                </c:pt>
                <c:pt idx="637">
                  <c:v>0.61377507085914551</c:v>
                </c:pt>
                <c:pt idx="638">
                  <c:v>0.70352755273274858</c:v>
                </c:pt>
                <c:pt idx="639">
                  <c:v>0.47469973279833505</c:v>
                </c:pt>
                <c:pt idx="640">
                  <c:v>0.78349004762486263</c:v>
                </c:pt>
                <c:pt idx="641">
                  <c:v>0.59473852977515862</c:v>
                </c:pt>
                <c:pt idx="642">
                  <c:v>0.68644492228575049</c:v>
                </c:pt>
                <c:pt idx="643">
                  <c:v>0.50805111420107663</c:v>
                </c:pt>
                <c:pt idx="644">
                  <c:v>0.47156691036116677</c:v>
                </c:pt>
                <c:pt idx="645">
                  <c:v>0.43671630801215644</c:v>
                </c:pt>
                <c:pt idx="646">
                  <c:v>0.7051323709966818</c:v>
                </c:pt>
                <c:pt idx="647">
                  <c:v>0.45809441860917777</c:v>
                </c:pt>
                <c:pt idx="648">
                  <c:v>0.53657193448168627</c:v>
                </c:pt>
                <c:pt idx="649">
                  <c:v>0.75849780077030016</c:v>
                </c:pt>
                <c:pt idx="650">
                  <c:v>0.61615675414294746</c:v>
                </c:pt>
                <c:pt idx="651">
                  <c:v>0.62040854538734436</c:v>
                </c:pt>
                <c:pt idx="652">
                  <c:v>0.4685029485304007</c:v>
                </c:pt>
                <c:pt idx="653">
                  <c:v>0.27109223723038584</c:v>
                </c:pt>
                <c:pt idx="654">
                  <c:v>0.38895018246626495</c:v>
                </c:pt>
                <c:pt idx="655">
                  <c:v>0.65708498247577929</c:v>
                </c:pt>
                <c:pt idx="656">
                  <c:v>0.46648839719965191</c:v>
                </c:pt>
                <c:pt idx="657">
                  <c:v>0.68660505013189244</c:v>
                </c:pt>
                <c:pt idx="658">
                  <c:v>0.42853823150735998</c:v>
                </c:pt>
                <c:pt idx="659">
                  <c:v>0.52441134869462325</c:v>
                </c:pt>
                <c:pt idx="660">
                  <c:v>0.65924659952824183</c:v>
                </c:pt>
                <c:pt idx="661">
                  <c:v>0.5176516970717896</c:v>
                </c:pt>
                <c:pt idx="662">
                  <c:v>0.39956874040799845</c:v>
                </c:pt>
                <c:pt idx="663">
                  <c:v>0.18727097321310482</c:v>
                </c:pt>
                <c:pt idx="664">
                  <c:v>0.48876361880763075</c:v>
                </c:pt>
                <c:pt idx="665">
                  <c:v>0.61702725289127947</c:v>
                </c:pt>
                <c:pt idx="666">
                  <c:v>0.33450714268384735</c:v>
                </c:pt>
                <c:pt idx="667">
                  <c:v>0.55190694401650287</c:v>
                </c:pt>
                <c:pt idx="668">
                  <c:v>0.59343139073819184</c:v>
                </c:pt>
                <c:pt idx="669">
                  <c:v>0.77288406796955167</c:v>
                </c:pt>
                <c:pt idx="670">
                  <c:v>0.30729495208547541</c:v>
                </c:pt>
                <c:pt idx="671">
                  <c:v>0.85458632273456581</c:v>
                </c:pt>
                <c:pt idx="672">
                  <c:v>0.55351005193306202</c:v>
                </c:pt>
                <c:pt idx="673">
                  <c:v>0.34140245500171329</c:v>
                </c:pt>
                <c:pt idx="674">
                  <c:v>0.3007708275900362</c:v>
                </c:pt>
                <c:pt idx="675">
                  <c:v>0.47315361599230815</c:v>
                </c:pt>
                <c:pt idx="676">
                  <c:v>0.50324312434100571</c:v>
                </c:pt>
                <c:pt idx="677">
                  <c:v>0.31035433360288173</c:v>
                </c:pt>
                <c:pt idx="678">
                  <c:v>0.38812952509654325</c:v>
                </c:pt>
                <c:pt idx="679">
                  <c:v>0.36948318918994755</c:v>
                </c:pt>
                <c:pt idx="680">
                  <c:v>0.49463433793436079</c:v>
                </c:pt>
                <c:pt idx="681">
                  <c:v>0.67555539159016131</c:v>
                </c:pt>
                <c:pt idx="682">
                  <c:v>0.3888077193642005</c:v>
                </c:pt>
                <c:pt idx="683">
                  <c:v>0.52567481505709523</c:v>
                </c:pt>
                <c:pt idx="684">
                  <c:v>0.40657071666289141</c:v>
                </c:pt>
                <c:pt idx="685">
                  <c:v>0.54210567536544496</c:v>
                </c:pt>
                <c:pt idx="686">
                  <c:v>0.50742685494799367</c:v>
                </c:pt>
                <c:pt idx="687">
                  <c:v>0.55622675030894098</c:v>
                </c:pt>
                <c:pt idx="688">
                  <c:v>0.4849113610716756</c:v>
                </c:pt>
                <c:pt idx="689">
                  <c:v>0.26932364943610054</c:v>
                </c:pt>
                <c:pt idx="690">
                  <c:v>0.57551907049577555</c:v>
                </c:pt>
                <c:pt idx="691">
                  <c:v>0.3067862657919555</c:v>
                </c:pt>
                <c:pt idx="692">
                  <c:v>0.24174009905913715</c:v>
                </c:pt>
                <c:pt idx="693">
                  <c:v>0.48386459757367256</c:v>
                </c:pt>
                <c:pt idx="694">
                  <c:v>0.15874617735053498</c:v>
                </c:pt>
                <c:pt idx="695">
                  <c:v>0.45974117052861502</c:v>
                </c:pt>
                <c:pt idx="696">
                  <c:v>0.42260596329867733</c:v>
                </c:pt>
                <c:pt idx="697">
                  <c:v>0.34951246509960854</c:v>
                </c:pt>
                <c:pt idx="698">
                  <c:v>0.33027311735954601</c:v>
                </c:pt>
                <c:pt idx="699">
                  <c:v>0.18307331461672413</c:v>
                </c:pt>
                <c:pt idx="700">
                  <c:v>0.54922951196344272</c:v>
                </c:pt>
                <c:pt idx="701">
                  <c:v>0.50357122087644268</c:v>
                </c:pt>
                <c:pt idx="702">
                  <c:v>0.16172004528122783</c:v>
                </c:pt>
                <c:pt idx="703">
                  <c:v>0.54463312122127405</c:v>
                </c:pt>
                <c:pt idx="704">
                  <c:v>0.35986728443628307</c:v>
                </c:pt>
                <c:pt idx="705">
                  <c:v>0.33267792437978416</c:v>
                </c:pt>
                <c:pt idx="706">
                  <c:v>0.43010061401688371</c:v>
                </c:pt>
                <c:pt idx="707">
                  <c:v>0.22457636782448059</c:v>
                </c:pt>
                <c:pt idx="708">
                  <c:v>0.49024299939318394</c:v>
                </c:pt>
                <c:pt idx="709">
                  <c:v>0.47444575948270878</c:v>
                </c:pt>
                <c:pt idx="710">
                  <c:v>0.53783649067432271</c:v>
                </c:pt>
                <c:pt idx="711">
                  <c:v>0.45887046784492674</c:v>
                </c:pt>
                <c:pt idx="712">
                  <c:v>0.38020812144819488</c:v>
                </c:pt>
                <c:pt idx="713">
                  <c:v>0.2630624180381842</c:v>
                </c:pt>
                <c:pt idx="714">
                  <c:v>0.32787101810878405</c:v>
                </c:pt>
                <c:pt idx="715">
                  <c:v>0.5254295966160677</c:v>
                </c:pt>
                <c:pt idx="716">
                  <c:v>0.34695485595389491</c:v>
                </c:pt>
                <c:pt idx="717">
                  <c:v>0.21085059798215408</c:v>
                </c:pt>
                <c:pt idx="718">
                  <c:v>0.55023522973414207</c:v>
                </c:pt>
                <c:pt idx="719">
                  <c:v>0.5712951228865516</c:v>
                </c:pt>
                <c:pt idx="720">
                  <c:v>0.28356146432698376</c:v>
                </c:pt>
                <c:pt idx="721">
                  <c:v>0.34693662460874031</c:v>
                </c:pt>
                <c:pt idx="722">
                  <c:v>0.35085348785891984</c:v>
                </c:pt>
                <c:pt idx="723">
                  <c:v>0.28260010181532746</c:v>
                </c:pt>
                <c:pt idx="724">
                  <c:v>0.36170481771574153</c:v>
                </c:pt>
                <c:pt idx="725">
                  <c:v>0.3297187338809322</c:v>
                </c:pt>
                <c:pt idx="726">
                  <c:v>0.32589030970329835</c:v>
                </c:pt>
                <c:pt idx="727">
                  <c:v>0.24275718642667962</c:v>
                </c:pt>
                <c:pt idx="728">
                  <c:v>0.32746790563682504</c:v>
                </c:pt>
                <c:pt idx="729">
                  <c:v>0.36763495981267008</c:v>
                </c:pt>
                <c:pt idx="730">
                  <c:v>0.31568368056400975</c:v>
                </c:pt>
                <c:pt idx="731">
                  <c:v>0.47910578553185379</c:v>
                </c:pt>
                <c:pt idx="732">
                  <c:v>0.19120176828001659</c:v>
                </c:pt>
                <c:pt idx="733">
                  <c:v>0.46780218474277402</c:v>
                </c:pt>
                <c:pt idx="734">
                  <c:v>0.26186702970612946</c:v>
                </c:pt>
                <c:pt idx="735">
                  <c:v>0.49410172842483169</c:v>
                </c:pt>
                <c:pt idx="736">
                  <c:v>0.22493343722886702</c:v>
                </c:pt>
                <c:pt idx="737">
                  <c:v>0.39355802886695251</c:v>
                </c:pt>
                <c:pt idx="738">
                  <c:v>0.21850419383814329</c:v>
                </c:pt>
                <c:pt idx="739">
                  <c:v>0.31978851271154157</c:v>
                </c:pt>
                <c:pt idx="740">
                  <c:v>0.2475296515635641</c:v>
                </c:pt>
                <c:pt idx="741">
                  <c:v>0.44565071869464101</c:v>
                </c:pt>
                <c:pt idx="742">
                  <c:v>0.2181907059621237</c:v>
                </c:pt>
                <c:pt idx="743">
                  <c:v>0.17823704322610767</c:v>
                </c:pt>
                <c:pt idx="744">
                  <c:v>0.47348780273644298</c:v>
                </c:pt>
                <c:pt idx="745">
                  <c:v>0.50281854397066139</c:v>
                </c:pt>
                <c:pt idx="746">
                  <c:v>0.22154933131466062</c:v>
                </c:pt>
                <c:pt idx="747">
                  <c:v>0.45715844452800503</c:v>
                </c:pt>
                <c:pt idx="748">
                  <c:v>0.54614923193281684</c:v>
                </c:pt>
                <c:pt idx="749">
                  <c:v>0.35012500080749881</c:v>
                </c:pt>
                <c:pt idx="750">
                  <c:v>0.17698606035999456</c:v>
                </c:pt>
                <c:pt idx="751">
                  <c:v>0.10586762634955407</c:v>
                </c:pt>
                <c:pt idx="752">
                  <c:v>0.13133752401620255</c:v>
                </c:pt>
                <c:pt idx="753">
                  <c:v>0.57431992105312157</c:v>
                </c:pt>
                <c:pt idx="754">
                  <c:v>0.20482820380433991</c:v>
                </c:pt>
                <c:pt idx="755">
                  <c:v>0.13917355184970601</c:v>
                </c:pt>
                <c:pt idx="756">
                  <c:v>0.28174637141998027</c:v>
                </c:pt>
                <c:pt idx="757">
                  <c:v>0.24145402325395857</c:v>
                </c:pt>
                <c:pt idx="758">
                  <c:v>0.12190977956316439</c:v>
                </c:pt>
                <c:pt idx="759">
                  <c:v>0.16589104101417868</c:v>
                </c:pt>
                <c:pt idx="760">
                  <c:v>0.13518853788011287</c:v>
                </c:pt>
                <c:pt idx="761">
                  <c:v>0.12212193774175722</c:v>
                </c:pt>
                <c:pt idx="762">
                  <c:v>0.17922069970957039</c:v>
                </c:pt>
                <c:pt idx="763">
                  <c:v>0.17065119003247964</c:v>
                </c:pt>
                <c:pt idx="764">
                  <c:v>0.11168761230122359</c:v>
                </c:pt>
                <c:pt idx="765">
                  <c:v>0.53171702757233352</c:v>
                </c:pt>
                <c:pt idx="766">
                  <c:v>0.24497213472255877</c:v>
                </c:pt>
                <c:pt idx="767">
                  <c:v>0.11909500691331386</c:v>
                </c:pt>
                <c:pt idx="768">
                  <c:v>0.10738635493113116</c:v>
                </c:pt>
                <c:pt idx="769">
                  <c:v>0.21344508900489786</c:v>
                </c:pt>
                <c:pt idx="770">
                  <c:v>0.1605554295506666</c:v>
                </c:pt>
                <c:pt idx="771">
                  <c:v>0.1345316740922825</c:v>
                </c:pt>
                <c:pt idx="772">
                  <c:v>0.16756439134266968</c:v>
                </c:pt>
                <c:pt idx="773">
                  <c:v>0.12813250703382781</c:v>
                </c:pt>
                <c:pt idx="774">
                  <c:v>0.12401061615238961</c:v>
                </c:pt>
                <c:pt idx="775">
                  <c:v>0.15309115141201676</c:v>
                </c:pt>
                <c:pt idx="776">
                  <c:v>9.9493382138404807E-2</c:v>
                </c:pt>
                <c:pt idx="777">
                  <c:v>0.14381904260915307</c:v>
                </c:pt>
                <c:pt idx="778">
                  <c:v>0.10544564102375552</c:v>
                </c:pt>
                <c:pt idx="779">
                  <c:v>0.1496855215036702</c:v>
                </c:pt>
                <c:pt idx="780">
                  <c:v>0.23001784295593961</c:v>
                </c:pt>
                <c:pt idx="781">
                  <c:v>9.9656357388316172E-2</c:v>
                </c:pt>
                <c:pt idx="782">
                  <c:v>0.1533547211001956</c:v>
                </c:pt>
                <c:pt idx="783">
                  <c:v>0.66814625733927402</c:v>
                </c:pt>
                <c:pt idx="784">
                  <c:v>0.16118137419184803</c:v>
                </c:pt>
                <c:pt idx="785">
                  <c:v>0.454170453064353</c:v>
                </c:pt>
                <c:pt idx="786">
                  <c:v>0.16292066577572592</c:v>
                </c:pt>
                <c:pt idx="787">
                  <c:v>0.40060837608080885</c:v>
                </c:pt>
                <c:pt idx="788">
                  <c:v>0.50756843109572392</c:v>
                </c:pt>
                <c:pt idx="789">
                  <c:v>0.41190705103858982</c:v>
                </c:pt>
                <c:pt idx="790">
                  <c:v>0.35713957404490204</c:v>
                </c:pt>
                <c:pt idx="791">
                  <c:v>0.35360680489571983</c:v>
                </c:pt>
                <c:pt idx="792">
                  <c:v>0.46162246604456875</c:v>
                </c:pt>
                <c:pt idx="793">
                  <c:v>0.82792639222581643</c:v>
                </c:pt>
                <c:pt idx="794">
                  <c:v>0.49665827319661066</c:v>
                </c:pt>
                <c:pt idx="795">
                  <c:v>0.47083056947095264</c:v>
                </c:pt>
                <c:pt idx="796">
                  <c:v>0.62926229650853038</c:v>
                </c:pt>
                <c:pt idx="797">
                  <c:v>0.63758253137126175</c:v>
                </c:pt>
                <c:pt idx="798">
                  <c:v>0.49122623156984629</c:v>
                </c:pt>
                <c:pt idx="799">
                  <c:v>0.67726915876878169</c:v>
                </c:pt>
                <c:pt idx="800">
                  <c:v>0.63899797735082142</c:v>
                </c:pt>
                <c:pt idx="801">
                  <c:v>0.68037911413950924</c:v>
                </c:pt>
                <c:pt idx="802">
                  <c:v>0.3791795530139464</c:v>
                </c:pt>
                <c:pt idx="803">
                  <c:v>0.33881038448899109</c:v>
                </c:pt>
                <c:pt idx="804">
                  <c:v>0.37661205098118949</c:v>
                </c:pt>
                <c:pt idx="805">
                  <c:v>0.34795273654039188</c:v>
                </c:pt>
                <c:pt idx="806">
                  <c:v>0.55861133232841587</c:v>
                </c:pt>
                <c:pt idx="807">
                  <c:v>0.54854799781505337</c:v>
                </c:pt>
                <c:pt idx="808">
                  <c:v>0.38657238180053966</c:v>
                </c:pt>
                <c:pt idx="809">
                  <c:v>0.53808106250757426</c:v>
                </c:pt>
                <c:pt idx="810">
                  <c:v>0.38149688149688149</c:v>
                </c:pt>
                <c:pt idx="811">
                  <c:v>0.46512850852446302</c:v>
                </c:pt>
                <c:pt idx="812">
                  <c:v>0.55696225445119441</c:v>
                </c:pt>
                <c:pt idx="813">
                  <c:v>0.72506138121580954</c:v>
                </c:pt>
                <c:pt idx="814">
                  <c:v>0.64551597884768919</c:v>
                </c:pt>
                <c:pt idx="815">
                  <c:v>0.54004102416509692</c:v>
                </c:pt>
                <c:pt idx="816">
                  <c:v>0.46615889675806921</c:v>
                </c:pt>
                <c:pt idx="817">
                  <c:v>0.78318898644900026</c:v>
                </c:pt>
                <c:pt idx="818">
                  <c:v>0.38036136628187162</c:v>
                </c:pt>
                <c:pt idx="819">
                  <c:v>0.59827564553186874</c:v>
                </c:pt>
                <c:pt idx="820">
                  <c:v>0.68719135786641949</c:v>
                </c:pt>
                <c:pt idx="821">
                  <c:v>0.54016910406065</c:v>
                </c:pt>
                <c:pt idx="822">
                  <c:v>0.82549718822077001</c:v>
                </c:pt>
                <c:pt idx="823">
                  <c:v>0.28520478410165384</c:v>
                </c:pt>
                <c:pt idx="824">
                  <c:v>0.47488530799045581</c:v>
                </c:pt>
                <c:pt idx="825">
                  <c:v>0.68026639188566385</c:v>
                </c:pt>
                <c:pt idx="826">
                  <c:v>0.44391404379196475</c:v>
                </c:pt>
                <c:pt idx="827">
                  <c:v>0.66656586716748101</c:v>
                </c:pt>
                <c:pt idx="828">
                  <c:v>0.8737625114472698</c:v>
                </c:pt>
                <c:pt idx="829">
                  <c:v>0.55477289118756745</c:v>
                </c:pt>
                <c:pt idx="830">
                  <c:v>0.38744503256944279</c:v>
                </c:pt>
                <c:pt idx="831">
                  <c:v>0.43546162282915146</c:v>
                </c:pt>
                <c:pt idx="832">
                  <c:v>0.49666378126396843</c:v>
                </c:pt>
                <c:pt idx="833">
                  <c:v>0.63124193494263314</c:v>
                </c:pt>
                <c:pt idx="834">
                  <c:v>0.51827107244502568</c:v>
                </c:pt>
                <c:pt idx="835">
                  <c:v>0.58667037412714762</c:v>
                </c:pt>
                <c:pt idx="836">
                  <c:v>0.64091959279907273</c:v>
                </c:pt>
                <c:pt idx="837">
                  <c:v>0.6486121416205316</c:v>
                </c:pt>
                <c:pt idx="838">
                  <c:v>0.45034338438639682</c:v>
                </c:pt>
                <c:pt idx="839">
                  <c:v>0.67537941383122246</c:v>
                </c:pt>
                <c:pt idx="840">
                  <c:v>0.91201483128713057</c:v>
                </c:pt>
                <c:pt idx="841">
                  <c:v>0.54661059210745044</c:v>
                </c:pt>
                <c:pt idx="842">
                  <c:v>0.69439769662807438</c:v>
                </c:pt>
                <c:pt idx="843">
                  <c:v>0.45605629882510534</c:v>
                </c:pt>
                <c:pt idx="844">
                  <c:v>0.33720327020727536</c:v>
                </c:pt>
                <c:pt idx="845">
                  <c:v>0.6457054716195012</c:v>
                </c:pt>
                <c:pt idx="846">
                  <c:v>0.72481257115433173</c:v>
                </c:pt>
                <c:pt idx="847">
                  <c:v>0.87326371980118456</c:v>
                </c:pt>
                <c:pt idx="848">
                  <c:v>0.41996719006327632</c:v>
                </c:pt>
                <c:pt idx="849">
                  <c:v>0.37658941509524491</c:v>
                </c:pt>
                <c:pt idx="850">
                  <c:v>0.73180947137570451</c:v>
                </c:pt>
                <c:pt idx="851">
                  <c:v>0.26114278897020132</c:v>
                </c:pt>
                <c:pt idx="852">
                  <c:v>0.52944360544333646</c:v>
                </c:pt>
                <c:pt idx="853">
                  <c:v>0.71542931564736634</c:v>
                </c:pt>
                <c:pt idx="854">
                  <c:v>0.56680326762184674</c:v>
                </c:pt>
                <c:pt idx="855">
                  <c:v>0.56298875506592838</c:v>
                </c:pt>
                <c:pt idx="856">
                  <c:v>0.56333908850058045</c:v>
                </c:pt>
                <c:pt idx="857">
                  <c:v>0.54139100290108089</c:v>
                </c:pt>
                <c:pt idx="858">
                  <c:v>0.18405548198099125</c:v>
                </c:pt>
                <c:pt idx="859">
                  <c:v>0.51391714810175038</c:v>
                </c:pt>
                <c:pt idx="860">
                  <c:v>0.43900796542914194</c:v>
                </c:pt>
                <c:pt idx="861">
                  <c:v>0.41853121672778676</c:v>
                </c:pt>
                <c:pt idx="862">
                  <c:v>0.66571420823089977</c:v>
                </c:pt>
                <c:pt idx="863">
                  <c:v>0.59112364891933789</c:v>
                </c:pt>
                <c:pt idx="864">
                  <c:v>0.4975989639214054</c:v>
                </c:pt>
                <c:pt idx="865">
                  <c:v>0.48978348733484084</c:v>
                </c:pt>
                <c:pt idx="866">
                  <c:v>0.40638362403615719</c:v>
                </c:pt>
                <c:pt idx="867">
                  <c:v>0.66569218663844865</c:v>
                </c:pt>
                <c:pt idx="868">
                  <c:v>0.40047795160748872</c:v>
                </c:pt>
                <c:pt idx="869">
                  <c:v>0.44518101587448389</c:v>
                </c:pt>
                <c:pt idx="870">
                  <c:v>0.56615062492323709</c:v>
                </c:pt>
                <c:pt idx="871">
                  <c:v>0.47128365429659225</c:v>
                </c:pt>
                <c:pt idx="872">
                  <c:v>0.43255613180897728</c:v>
                </c:pt>
                <c:pt idx="873">
                  <c:v>0.55202274559434128</c:v>
                </c:pt>
                <c:pt idx="874">
                  <c:v>0.9044983264130021</c:v>
                </c:pt>
                <c:pt idx="875">
                  <c:v>0.71041779305583175</c:v>
                </c:pt>
                <c:pt idx="876">
                  <c:v>0.53127791507355593</c:v>
                </c:pt>
                <c:pt idx="877">
                  <c:v>0.78727603617679676</c:v>
                </c:pt>
                <c:pt idx="878">
                  <c:v>0.67179248061434527</c:v>
                </c:pt>
                <c:pt idx="879">
                  <c:v>0.80208584114454862</c:v>
                </c:pt>
                <c:pt idx="880">
                  <c:v>0.59832235924116606</c:v>
                </c:pt>
                <c:pt idx="881">
                  <c:v>0.48870951767851833</c:v>
                </c:pt>
                <c:pt idx="882">
                  <c:v>0.64790047642940074</c:v>
                </c:pt>
                <c:pt idx="883">
                  <c:v>0.52728986076086826</c:v>
                </c:pt>
                <c:pt idx="884">
                  <c:v>0.78983677214932702</c:v>
                </c:pt>
                <c:pt idx="885">
                  <c:v>0.53794479957091734</c:v>
                </c:pt>
                <c:pt idx="886">
                  <c:v>0.31927383246398217</c:v>
                </c:pt>
                <c:pt idx="887">
                  <c:v>0.34605979332649683</c:v>
                </c:pt>
                <c:pt idx="888">
                  <c:v>0.43233208205309875</c:v>
                </c:pt>
                <c:pt idx="889">
                  <c:v>0.83364933150042919</c:v>
                </c:pt>
                <c:pt idx="890">
                  <c:v>0.83186103848313109</c:v>
                </c:pt>
                <c:pt idx="891">
                  <c:v>0.46045917560164784</c:v>
                </c:pt>
                <c:pt idx="892">
                  <c:v>0.66207455429497564</c:v>
                </c:pt>
                <c:pt idx="893">
                  <c:v>0.40008775728841384</c:v>
                </c:pt>
                <c:pt idx="894">
                  <c:v>0.44896723613889838</c:v>
                </c:pt>
                <c:pt idx="895">
                  <c:v>0.73737918679159808</c:v>
                </c:pt>
                <c:pt idx="896">
                  <c:v>0.58088818098985762</c:v>
                </c:pt>
                <c:pt idx="897">
                  <c:v>0.3491305482140224</c:v>
                </c:pt>
                <c:pt idx="898">
                  <c:v>0.4897276975896182</c:v>
                </c:pt>
                <c:pt idx="899">
                  <c:v>0.39762215701338893</c:v>
                </c:pt>
                <c:pt idx="900">
                  <c:v>0.38435968560864148</c:v>
                </c:pt>
                <c:pt idx="901">
                  <c:v>0.52168657018873987</c:v>
                </c:pt>
                <c:pt idx="902">
                  <c:v>0.97802166091284048</c:v>
                </c:pt>
                <c:pt idx="903">
                  <c:v>0.32147307977473139</c:v>
                </c:pt>
                <c:pt idx="904">
                  <c:v>0.33036087634913469</c:v>
                </c:pt>
                <c:pt idx="905">
                  <c:v>0.51446334746267053</c:v>
                </c:pt>
                <c:pt idx="906">
                  <c:v>0.61596974065659704</c:v>
                </c:pt>
                <c:pt idx="907">
                  <c:v>0.7197896108329267</c:v>
                </c:pt>
                <c:pt idx="908">
                  <c:v>0.32595690431172231</c:v>
                </c:pt>
                <c:pt idx="909">
                  <c:v>0.65546323697766373</c:v>
                </c:pt>
                <c:pt idx="910">
                  <c:v>0.41483896904453477</c:v>
                </c:pt>
                <c:pt idx="911">
                  <c:v>0.47018814406014375</c:v>
                </c:pt>
                <c:pt idx="912">
                  <c:v>0.32311803256502353</c:v>
                </c:pt>
                <c:pt idx="913">
                  <c:v>0.37492369442044104</c:v>
                </c:pt>
                <c:pt idx="914">
                  <c:v>0.24779695532087348</c:v>
                </c:pt>
                <c:pt idx="915">
                  <c:v>0.71982130477810469</c:v>
                </c:pt>
                <c:pt idx="916">
                  <c:v>0.43886051152487143</c:v>
                </c:pt>
                <c:pt idx="917">
                  <c:v>0.63469303251377629</c:v>
                </c:pt>
                <c:pt idx="918">
                  <c:v>0.61940781169947556</c:v>
                </c:pt>
                <c:pt idx="919">
                  <c:v>0.44251471614742954</c:v>
                </c:pt>
                <c:pt idx="920">
                  <c:v>0.39062599417540228</c:v>
                </c:pt>
                <c:pt idx="921">
                  <c:v>0.63861187446951773</c:v>
                </c:pt>
                <c:pt idx="922">
                  <c:v>0.69793204401384423</c:v>
                </c:pt>
                <c:pt idx="923">
                  <c:v>0.35458401130998418</c:v>
                </c:pt>
                <c:pt idx="924">
                  <c:v>0.47275514869422036</c:v>
                </c:pt>
                <c:pt idx="925">
                  <c:v>0.33776575183610363</c:v>
                </c:pt>
                <c:pt idx="926">
                  <c:v>0.44519812906230383</c:v>
                </c:pt>
                <c:pt idx="927">
                  <c:v>0.43933251379698168</c:v>
                </c:pt>
                <c:pt idx="928">
                  <c:v>0.86849287876532177</c:v>
                </c:pt>
                <c:pt idx="929">
                  <c:v>0.26976900645741803</c:v>
                </c:pt>
                <c:pt idx="930">
                  <c:v>0.52085772739555047</c:v>
                </c:pt>
                <c:pt idx="931">
                  <c:v>0.51076952711414259</c:v>
                </c:pt>
                <c:pt idx="932">
                  <c:v>0.57823573236132575</c:v>
                </c:pt>
                <c:pt idx="933">
                  <c:v>0.57774698524455093</c:v>
                </c:pt>
                <c:pt idx="934">
                  <c:v>0.5692574431772004</c:v>
                </c:pt>
                <c:pt idx="935">
                  <c:v>0.48560366757209567</c:v>
                </c:pt>
                <c:pt idx="936">
                  <c:v>0.50776240127650607</c:v>
                </c:pt>
                <c:pt idx="937">
                  <c:v>0.44533089812037491</c:v>
                </c:pt>
                <c:pt idx="938">
                  <c:v>0.28467493807550903</c:v>
                </c:pt>
                <c:pt idx="939">
                  <c:v>0.44195960427619507</c:v>
                </c:pt>
                <c:pt idx="940">
                  <c:v>0.42297328839792997</c:v>
                </c:pt>
                <c:pt idx="941">
                  <c:v>0.31649512759990822</c:v>
                </c:pt>
                <c:pt idx="942">
                  <c:v>0.37490030049857964</c:v>
                </c:pt>
                <c:pt idx="943">
                  <c:v>0.37734382095146118</c:v>
                </c:pt>
                <c:pt idx="944">
                  <c:v>0.54726985192929845</c:v>
                </c:pt>
                <c:pt idx="945">
                  <c:v>0.23366894402493105</c:v>
                </c:pt>
                <c:pt idx="946">
                  <c:v>0.70086115676506111</c:v>
                </c:pt>
                <c:pt idx="947">
                  <c:v>0.55405691682182079</c:v>
                </c:pt>
                <c:pt idx="948">
                  <c:v>0.95904740920978271</c:v>
                </c:pt>
                <c:pt idx="949">
                  <c:v>0.68314867106887001</c:v>
                </c:pt>
                <c:pt idx="950">
                  <c:v>0.42869174620999434</c:v>
                </c:pt>
                <c:pt idx="951">
                  <c:v>0.84094593956269059</c:v>
                </c:pt>
                <c:pt idx="952">
                  <c:v>0.5106206129840285</c:v>
                </c:pt>
                <c:pt idx="953">
                  <c:v>0.70137289364525879</c:v>
                </c:pt>
                <c:pt idx="954">
                  <c:v>0.35722685482146682</c:v>
                </c:pt>
                <c:pt idx="955">
                  <c:v>0.45319968128298599</c:v>
                </c:pt>
                <c:pt idx="956">
                  <c:v>0.27336992013831879</c:v>
                </c:pt>
                <c:pt idx="957">
                  <c:v>0.80271797819224466</c:v>
                </c:pt>
                <c:pt idx="958">
                  <c:v>0.70815400035375276</c:v>
                </c:pt>
                <c:pt idx="959">
                  <c:v>0.40168468391132695</c:v>
                </c:pt>
                <c:pt idx="960">
                  <c:v>0.32306576763316075</c:v>
                </c:pt>
                <c:pt idx="961">
                  <c:v>0.52487956873558128</c:v>
                </c:pt>
                <c:pt idx="962">
                  <c:v>0.37780469326062771</c:v>
                </c:pt>
                <c:pt idx="963">
                  <c:v>0.45241742999421219</c:v>
                </c:pt>
                <c:pt idx="964">
                  <c:v>0.48237011655311257</c:v>
                </c:pt>
                <c:pt idx="965">
                  <c:v>0.9697429866526609</c:v>
                </c:pt>
                <c:pt idx="966">
                  <c:v>0.42399221258425807</c:v>
                </c:pt>
                <c:pt idx="967">
                  <c:v>0.44649860422780624</c:v>
                </c:pt>
                <c:pt idx="968">
                  <c:v>0.44032424974129003</c:v>
                </c:pt>
                <c:pt idx="969">
                  <c:v>0.43563800854390305</c:v>
                </c:pt>
                <c:pt idx="970">
                  <c:v>0.62227262805242634</c:v>
                </c:pt>
                <c:pt idx="971">
                  <c:v>0.64334879476581486</c:v>
                </c:pt>
                <c:pt idx="972">
                  <c:v>0.41109263826400766</c:v>
                </c:pt>
                <c:pt idx="973">
                  <c:v>0.78240867381195134</c:v>
                </c:pt>
                <c:pt idx="974">
                  <c:v>0.59802829785772182</c:v>
                </c:pt>
                <c:pt idx="975">
                  <c:v>0.43817662084904507</c:v>
                </c:pt>
                <c:pt idx="976">
                  <c:v>0.7119676502203971</c:v>
                </c:pt>
                <c:pt idx="977">
                  <c:v>0.56855988610123798</c:v>
                </c:pt>
                <c:pt idx="978">
                  <c:v>0.61448690823679197</c:v>
                </c:pt>
                <c:pt idx="979">
                  <c:v>0.43491523554808942</c:v>
                </c:pt>
                <c:pt idx="980">
                  <c:v>0.50634942099367219</c:v>
                </c:pt>
                <c:pt idx="981">
                  <c:v>0.32214632747091199</c:v>
                </c:pt>
                <c:pt idx="982">
                  <c:v>0.68032950511436519</c:v>
                </c:pt>
                <c:pt idx="983">
                  <c:v>0.55340627455721458</c:v>
                </c:pt>
                <c:pt idx="984">
                  <c:v>0.75379767648133356</c:v>
                </c:pt>
                <c:pt idx="985">
                  <c:v>0.57782577393808499</c:v>
                </c:pt>
                <c:pt idx="986">
                  <c:v>0.67334658704566852</c:v>
                </c:pt>
                <c:pt idx="987">
                  <c:v>0.54530061280880404</c:v>
                </c:pt>
                <c:pt idx="988">
                  <c:v>0.6825295228341921</c:v>
                </c:pt>
                <c:pt idx="989">
                  <c:v>0.3721806369025068</c:v>
                </c:pt>
                <c:pt idx="990">
                  <c:v>0.24906696711499191</c:v>
                </c:pt>
                <c:pt idx="991">
                  <c:v>0.36421923969472958</c:v>
                </c:pt>
                <c:pt idx="992">
                  <c:v>0.45554879329782616</c:v>
                </c:pt>
                <c:pt idx="993">
                  <c:v>0.50699789176856036</c:v>
                </c:pt>
                <c:pt idx="994">
                  <c:v>0.58500386960363315</c:v>
                </c:pt>
                <c:pt idx="995">
                  <c:v>0.582523379526938</c:v>
                </c:pt>
                <c:pt idx="996">
                  <c:v>0.76738274827479935</c:v>
                </c:pt>
                <c:pt idx="997">
                  <c:v>0.54023682773499815</c:v>
                </c:pt>
                <c:pt idx="998">
                  <c:v>0.51243876401474542</c:v>
                </c:pt>
                <c:pt idx="999">
                  <c:v>0.4543486058158534</c:v>
                </c:pt>
                <c:pt idx="1000">
                  <c:v>0.4399876265807573</c:v>
                </c:pt>
                <c:pt idx="1001">
                  <c:v>0.59613649373708366</c:v>
                </c:pt>
                <c:pt idx="1002">
                  <c:v>0.32089230010737441</c:v>
                </c:pt>
                <c:pt idx="1003">
                  <c:v>0.42832980972515855</c:v>
                </c:pt>
                <c:pt idx="1004">
                  <c:v>0.33371958285052145</c:v>
                </c:pt>
                <c:pt idx="1005">
                  <c:v>0.20584421820975796</c:v>
                </c:pt>
                <c:pt idx="1006">
                  <c:v>0.27530194918413647</c:v>
                </c:pt>
                <c:pt idx="1007">
                  <c:v>0.35193687123302753</c:v>
                </c:pt>
                <c:pt idx="1008">
                  <c:v>0.40804013903267783</c:v>
                </c:pt>
                <c:pt idx="1009">
                  <c:v>0.32854933930505226</c:v>
                </c:pt>
                <c:pt idx="1010">
                  <c:v>0.4656469533157292</c:v>
                </c:pt>
                <c:pt idx="1011">
                  <c:v>0.58245159265325708</c:v>
                </c:pt>
                <c:pt idx="1012">
                  <c:v>0.65955749167213473</c:v>
                </c:pt>
                <c:pt idx="1013">
                  <c:v>0.38233625074377908</c:v>
                </c:pt>
                <c:pt idx="1014">
                  <c:v>0.46656450615227718</c:v>
                </c:pt>
                <c:pt idx="1015">
                  <c:v>0.492997799030015</c:v>
                </c:pt>
                <c:pt idx="1016">
                  <c:v>0.57991460802912442</c:v>
                </c:pt>
                <c:pt idx="1017">
                  <c:v>0.81785315485526544</c:v>
                </c:pt>
                <c:pt idx="1018">
                  <c:v>0.13842650775361146</c:v>
                </c:pt>
                <c:pt idx="1019">
                  <c:v>0.55595427878068149</c:v>
                </c:pt>
                <c:pt idx="1020">
                  <c:v>0.56980854873513609</c:v>
                </c:pt>
                <c:pt idx="1021">
                  <c:v>0.36677341990277612</c:v>
                </c:pt>
                <c:pt idx="1022">
                  <c:v>0.37884468057135867</c:v>
                </c:pt>
                <c:pt idx="1023">
                  <c:v>0.42503404229868202</c:v>
                </c:pt>
                <c:pt idx="1024">
                  <c:v>0.49364583891633523</c:v>
                </c:pt>
                <c:pt idx="1025">
                  <c:v>0.496770371226681</c:v>
                </c:pt>
                <c:pt idx="1026">
                  <c:v>0.32708828993910338</c:v>
                </c:pt>
                <c:pt idx="1027">
                  <c:v>0.9644604507757909</c:v>
                </c:pt>
                <c:pt idx="1028">
                  <c:v>0.81852469460117316</c:v>
                </c:pt>
                <c:pt idx="1029">
                  <c:v>0.49779350923967997</c:v>
                </c:pt>
                <c:pt idx="1030">
                  <c:v>0.4748944304729672</c:v>
                </c:pt>
                <c:pt idx="1031">
                  <c:v>0.42848714445410513</c:v>
                </c:pt>
                <c:pt idx="1032">
                  <c:v>0.30796343251664937</c:v>
                </c:pt>
                <c:pt idx="1033">
                  <c:v>0.83812790350469002</c:v>
                </c:pt>
                <c:pt idx="1034">
                  <c:v>0.29223918090815665</c:v>
                </c:pt>
                <c:pt idx="1035">
                  <c:v>0.34494773519163763</c:v>
                </c:pt>
                <c:pt idx="1036">
                  <c:v>0.36084108013012633</c:v>
                </c:pt>
                <c:pt idx="1037">
                  <c:v>0.54503038739835363</c:v>
                </c:pt>
                <c:pt idx="1038">
                  <c:v>0.45559502664298401</c:v>
                </c:pt>
                <c:pt idx="1039">
                  <c:v>0.47881440181086488</c:v>
                </c:pt>
                <c:pt idx="1040">
                  <c:v>0.49519574092952928</c:v>
                </c:pt>
                <c:pt idx="1041">
                  <c:v>0.51512832559198329</c:v>
                </c:pt>
                <c:pt idx="1042">
                  <c:v>0.3267159125884887</c:v>
                </c:pt>
                <c:pt idx="1043">
                  <c:v>0.6338774292487438</c:v>
                </c:pt>
                <c:pt idx="1044">
                  <c:v>0.68664406535960287</c:v>
                </c:pt>
                <c:pt idx="1045">
                  <c:v>0.51935430673114902</c:v>
                </c:pt>
                <c:pt idx="1046">
                  <c:v>0.33631954826275695</c:v>
                </c:pt>
                <c:pt idx="1047">
                  <c:v>0.37929143009058403</c:v>
                </c:pt>
                <c:pt idx="1048">
                  <c:v>0.52293067322204112</c:v>
                </c:pt>
                <c:pt idx="1049">
                  <c:v>0.3396023899671185</c:v>
                </c:pt>
                <c:pt idx="1050">
                  <c:v>0.25440066811346168</c:v>
                </c:pt>
                <c:pt idx="1051">
                  <c:v>0.42306871253011019</c:v>
                </c:pt>
                <c:pt idx="1052">
                  <c:v>0.59198700431165363</c:v>
                </c:pt>
                <c:pt idx="1053">
                  <c:v>0.34955744363836316</c:v>
                </c:pt>
                <c:pt idx="1054">
                  <c:v>0.62799089020625554</c:v>
                </c:pt>
                <c:pt idx="1055">
                  <c:v>0.65919013803947846</c:v>
                </c:pt>
                <c:pt idx="1056">
                  <c:v>0.63365905601522954</c:v>
                </c:pt>
                <c:pt idx="1057">
                  <c:v>0.25386325533931048</c:v>
                </c:pt>
                <c:pt idx="1058">
                  <c:v>0.49812287104395314</c:v>
                </c:pt>
                <c:pt idx="1059">
                  <c:v>0.60904929637381522</c:v>
                </c:pt>
                <c:pt idx="1060">
                  <c:v>0.4608985024958403</c:v>
                </c:pt>
                <c:pt idx="1061">
                  <c:v>0.43070367673445498</c:v>
                </c:pt>
                <c:pt idx="1062">
                  <c:v>0.44646323074924316</c:v>
                </c:pt>
                <c:pt idx="1063">
                  <c:v>0.48554630083292505</c:v>
                </c:pt>
                <c:pt idx="1064">
                  <c:v>0.4031738472635289</c:v>
                </c:pt>
                <c:pt idx="1065">
                  <c:v>0.47957180953937728</c:v>
                </c:pt>
                <c:pt idx="1066">
                  <c:v>0.43287429404473404</c:v>
                </c:pt>
                <c:pt idx="1067">
                  <c:v>0.46031320250866281</c:v>
                </c:pt>
                <c:pt idx="1068">
                  <c:v>0.5083450845031886</c:v>
                </c:pt>
                <c:pt idx="1069">
                  <c:v>0.52237710107249757</c:v>
                </c:pt>
                <c:pt idx="1070">
                  <c:v>0.69038814300015117</c:v>
                </c:pt>
                <c:pt idx="1071">
                  <c:v>0.28341545799503609</c:v>
                </c:pt>
                <c:pt idx="1072">
                  <c:v>0.61739117323321413</c:v>
                </c:pt>
                <c:pt idx="1073">
                  <c:v>0.57664286987566793</c:v>
                </c:pt>
                <c:pt idx="1074">
                  <c:v>0.57276611217162077</c:v>
                </c:pt>
                <c:pt idx="1075">
                  <c:v>0.73119569913118609</c:v>
                </c:pt>
                <c:pt idx="1076">
                  <c:v>0.27733104327686264</c:v>
                </c:pt>
                <c:pt idx="1077">
                  <c:v>0.54622725816891726</c:v>
                </c:pt>
                <c:pt idx="1078">
                  <c:v>0.41028823610536475</c:v>
                </c:pt>
                <c:pt idx="1079">
                  <c:v>0.28828771867023589</c:v>
                </c:pt>
                <c:pt idx="1080">
                  <c:v>0.53014021000782652</c:v>
                </c:pt>
                <c:pt idx="1081">
                  <c:v>0.62597353858693028</c:v>
                </c:pt>
                <c:pt idx="1082">
                  <c:v>0.48003571098728565</c:v>
                </c:pt>
                <c:pt idx="1083">
                  <c:v>0.47296063903522517</c:v>
                </c:pt>
                <c:pt idx="1084">
                  <c:v>0.80577595695886828</c:v>
                </c:pt>
                <c:pt idx="1085">
                  <c:v>0.4973799830800919</c:v>
                </c:pt>
                <c:pt idx="1086">
                  <c:v>0.31677761612137761</c:v>
                </c:pt>
                <c:pt idx="1087">
                  <c:v>0.77681988021672344</c:v>
                </c:pt>
                <c:pt idx="1088">
                  <c:v>0.65918517255018161</c:v>
                </c:pt>
                <c:pt idx="1089">
                  <c:v>0.20267659393996512</c:v>
                </c:pt>
                <c:pt idx="1090">
                  <c:v>0.71480659537668445</c:v>
                </c:pt>
                <c:pt idx="1091">
                  <c:v>0.40683340427934778</c:v>
                </c:pt>
                <c:pt idx="1092">
                  <c:v>0.46041243199840831</c:v>
                </c:pt>
                <c:pt idx="1093">
                  <c:v>0.41867362676474074</c:v>
                </c:pt>
                <c:pt idx="1094">
                  <c:v>0.52663413493849154</c:v>
                </c:pt>
                <c:pt idx="1095">
                  <c:v>0.49286554021345746</c:v>
                </c:pt>
                <c:pt idx="1096">
                  <c:v>0.52942609285906272</c:v>
                </c:pt>
                <c:pt idx="1097">
                  <c:v>0.64965652600588808</c:v>
                </c:pt>
                <c:pt idx="1098">
                  <c:v>0.433714594214544</c:v>
                </c:pt>
                <c:pt idx="1099">
                  <c:v>0.62063184446905373</c:v>
                </c:pt>
                <c:pt idx="1100">
                  <c:v>0.18543380830735462</c:v>
                </c:pt>
                <c:pt idx="1101">
                  <c:v>0.4487011422935766</c:v>
                </c:pt>
                <c:pt idx="1102">
                  <c:v>0.71683214076214263</c:v>
                </c:pt>
                <c:pt idx="1103">
                  <c:v>0.433773341113454</c:v>
                </c:pt>
                <c:pt idx="1104">
                  <c:v>0.56803135743940525</c:v>
                </c:pt>
                <c:pt idx="1105">
                  <c:v>0.48907274872485695</c:v>
                </c:pt>
                <c:pt idx="1106">
                  <c:v>0.18491166096593969</c:v>
                </c:pt>
                <c:pt idx="1107">
                  <c:v>0.66947503664295172</c:v>
                </c:pt>
                <c:pt idx="1108">
                  <c:v>0.38540302483954941</c:v>
                </c:pt>
                <c:pt idx="1109">
                  <c:v>0.30513365100075046</c:v>
                </c:pt>
                <c:pt idx="1110">
                  <c:v>0.46610664392074103</c:v>
                </c:pt>
                <c:pt idx="1111">
                  <c:v>0.45789841713455237</c:v>
                </c:pt>
                <c:pt idx="1112">
                  <c:v>0.63653316306321206</c:v>
                </c:pt>
                <c:pt idx="1113">
                  <c:v>0.3895531600134407</c:v>
                </c:pt>
                <c:pt idx="1114">
                  <c:v>0.50508813879775338</c:v>
                </c:pt>
                <c:pt idx="1115">
                  <c:v>0.5830188876098531</c:v>
                </c:pt>
                <c:pt idx="1116">
                  <c:v>0.44750089355206163</c:v>
                </c:pt>
                <c:pt idx="1117">
                  <c:v>0.41677755888034962</c:v>
                </c:pt>
                <c:pt idx="1118">
                  <c:v>0.62595852403735253</c:v>
                </c:pt>
                <c:pt idx="1119">
                  <c:v>0.59433818851309883</c:v>
                </c:pt>
                <c:pt idx="1120">
                  <c:v>0.57513654098807787</c:v>
                </c:pt>
                <c:pt idx="1121">
                  <c:v>0.44721280731762003</c:v>
                </c:pt>
                <c:pt idx="1122">
                  <c:v>0.51419068134630563</c:v>
                </c:pt>
                <c:pt idx="1123">
                  <c:v>0.50514805642940575</c:v>
                </c:pt>
                <c:pt idx="1124">
                  <c:v>0.80895496168119629</c:v>
                </c:pt>
                <c:pt idx="1125">
                  <c:v>0.38007364700783636</c:v>
                </c:pt>
                <c:pt idx="1126">
                  <c:v>0.17662078631228664</c:v>
                </c:pt>
                <c:pt idx="1127">
                  <c:v>0.26594644303692716</c:v>
                </c:pt>
                <c:pt idx="1128">
                  <c:v>0.22370767491740759</c:v>
                </c:pt>
                <c:pt idx="1129">
                  <c:v>0.80621642363775903</c:v>
                </c:pt>
                <c:pt idx="1130">
                  <c:v>0.38762695736045211</c:v>
                </c:pt>
                <c:pt idx="1131">
                  <c:v>0.52300212110753308</c:v>
                </c:pt>
                <c:pt idx="1132">
                  <c:v>0.41720420588389151</c:v>
                </c:pt>
                <c:pt idx="1133">
                  <c:v>0.72279607480634034</c:v>
                </c:pt>
                <c:pt idx="1134">
                  <c:v>0.3751504686359477</c:v>
                </c:pt>
                <c:pt idx="1135">
                  <c:v>0.5966796237776969</c:v>
                </c:pt>
                <c:pt idx="1136">
                  <c:v>0.64530286092519873</c:v>
                </c:pt>
                <c:pt idx="1137">
                  <c:v>0.4720978633037346</c:v>
                </c:pt>
                <c:pt idx="1138">
                  <c:v>0.29847805811122707</c:v>
                </c:pt>
                <c:pt idx="1139">
                  <c:v>0.22849793088021475</c:v>
                </c:pt>
                <c:pt idx="1140">
                  <c:v>0.3605492675168458</c:v>
                </c:pt>
                <c:pt idx="1141">
                  <c:v>0.26075840420920343</c:v>
                </c:pt>
                <c:pt idx="1142">
                  <c:v>0.66560215493576536</c:v>
                </c:pt>
                <c:pt idx="1143">
                  <c:v>0.72070370045581955</c:v>
                </c:pt>
                <c:pt idx="1144">
                  <c:v>0.61289373473628339</c:v>
                </c:pt>
                <c:pt idx="1145">
                  <c:v>0.63481342887278458</c:v>
                </c:pt>
                <c:pt idx="1146">
                  <c:v>0.64606428880646605</c:v>
                </c:pt>
                <c:pt idx="1147">
                  <c:v>0.45399628252788105</c:v>
                </c:pt>
                <c:pt idx="1148">
                  <c:v>0.52028183853549326</c:v>
                </c:pt>
                <c:pt idx="1149">
                  <c:v>0.55549754045517563</c:v>
                </c:pt>
                <c:pt idx="1150">
                  <c:v>0.51609382826414141</c:v>
                </c:pt>
                <c:pt idx="1151">
                  <c:v>0.42352818932001007</c:v>
                </c:pt>
                <c:pt idx="1152">
                  <c:v>0.6002847267955348</c:v>
                </c:pt>
                <c:pt idx="1153">
                  <c:v>0.69437865700752299</c:v>
                </c:pt>
                <c:pt idx="1154">
                  <c:v>0.58761342316579557</c:v>
                </c:pt>
                <c:pt idx="1155">
                  <c:v>0.53516630124934739</c:v>
                </c:pt>
                <c:pt idx="1156">
                  <c:v>0.52650392039314176</c:v>
                </c:pt>
                <c:pt idx="1157">
                  <c:v>0.87031032885595172</c:v>
                </c:pt>
                <c:pt idx="1158">
                  <c:v>0.6393938307367133</c:v>
                </c:pt>
                <c:pt idx="1159">
                  <c:v>0.26232737779637028</c:v>
                </c:pt>
                <c:pt idx="1160">
                  <c:v>0.67424514737598851</c:v>
                </c:pt>
                <c:pt idx="1161">
                  <c:v>0.42752888968270103</c:v>
                </c:pt>
                <c:pt idx="1162">
                  <c:v>0.52491270692757108</c:v>
                </c:pt>
                <c:pt idx="1163">
                  <c:v>0.24051033486110299</c:v>
                </c:pt>
                <c:pt idx="1164">
                  <c:v>0.15218636624021387</c:v>
                </c:pt>
                <c:pt idx="1165">
                  <c:v>0.58500363726415827</c:v>
                </c:pt>
                <c:pt idx="1166">
                  <c:v>0.29223393140317477</c:v>
                </c:pt>
                <c:pt idx="1167">
                  <c:v>0.49668381578131782</c:v>
                </c:pt>
                <c:pt idx="1168">
                  <c:v>0.23933056692956661</c:v>
                </c:pt>
                <c:pt idx="1169">
                  <c:v>0.50823357500140498</c:v>
                </c:pt>
                <c:pt idx="1170">
                  <c:v>0.48979591836734687</c:v>
                </c:pt>
                <c:pt idx="1171">
                  <c:v>0.6158324699496639</c:v>
                </c:pt>
                <c:pt idx="1172">
                  <c:v>0.46688996104290986</c:v>
                </c:pt>
                <c:pt idx="1173">
                  <c:v>0.17538510591658193</c:v>
                </c:pt>
                <c:pt idx="1174">
                  <c:v>0.27798735853299028</c:v>
                </c:pt>
                <c:pt idx="1175">
                  <c:v>0.12285015580362929</c:v>
                </c:pt>
                <c:pt idx="1176">
                  <c:v>0.19184233966745845</c:v>
                </c:pt>
                <c:pt idx="1177">
                  <c:v>0.21098679675486506</c:v>
                </c:pt>
                <c:pt idx="1178">
                  <c:v>0.9236709619009198</c:v>
                </c:pt>
                <c:pt idx="1179">
                  <c:v>0.2239435595316023</c:v>
                </c:pt>
                <c:pt idx="1180">
                  <c:v>0.31860554008409192</c:v>
                </c:pt>
                <c:pt idx="1181">
                  <c:v>0.18302316659750875</c:v>
                </c:pt>
                <c:pt idx="1182">
                  <c:v>0.36629546296032583</c:v>
                </c:pt>
                <c:pt idx="1183">
                  <c:v>0.31944918629794017</c:v>
                </c:pt>
                <c:pt idx="1184">
                  <c:v>0.51972555746140647</c:v>
                </c:pt>
                <c:pt idx="1185">
                  <c:v>0.45940602301816891</c:v>
                </c:pt>
                <c:pt idx="1186">
                  <c:v>0.23149789671612828</c:v>
                </c:pt>
                <c:pt idx="1187">
                  <c:v>0.1569658917359579</c:v>
                </c:pt>
                <c:pt idx="1188">
                  <c:v>0.28047440124734818</c:v>
                </c:pt>
                <c:pt idx="1189">
                  <c:v>0.15128229866009865</c:v>
                </c:pt>
                <c:pt idx="1190">
                  <c:v>0.25321572951120913</c:v>
                </c:pt>
                <c:pt idx="1191">
                  <c:v>0.53797295187289873</c:v>
                </c:pt>
                <c:pt idx="1192">
                  <c:v>0.24401933064629328</c:v>
                </c:pt>
                <c:pt idx="1193">
                  <c:v>0.22631648491289033</c:v>
                </c:pt>
                <c:pt idx="1194">
                  <c:v>0.25937122128174123</c:v>
                </c:pt>
                <c:pt idx="1195">
                  <c:v>3.8918918918918917E-2</c:v>
                </c:pt>
                <c:pt idx="1196">
                  <c:v>0.45190208555901334</c:v>
                </c:pt>
                <c:pt idx="1197">
                  <c:v>0.13031680347330576</c:v>
                </c:pt>
                <c:pt idx="1198">
                  <c:v>0.20982251398006321</c:v>
                </c:pt>
                <c:pt idx="1199">
                  <c:v>0.16308670258388627</c:v>
                </c:pt>
                <c:pt idx="1200">
                  <c:v>0.32246284600293063</c:v>
                </c:pt>
                <c:pt idx="1201">
                  <c:v>0.81628442784646205</c:v>
                </c:pt>
                <c:pt idx="1202">
                  <c:v>0.17391404705176308</c:v>
                </c:pt>
                <c:pt idx="1203">
                  <c:v>0.30554089709762533</c:v>
                </c:pt>
                <c:pt idx="1204">
                  <c:v>0.25764468031336879</c:v>
                </c:pt>
                <c:pt idx="1205">
                  <c:v>0.37548309154746273</c:v>
                </c:pt>
                <c:pt idx="1206">
                  <c:v>0.10037660187707347</c:v>
                </c:pt>
                <c:pt idx="1207">
                  <c:v>0.48610306890561672</c:v>
                </c:pt>
                <c:pt idx="1208">
                  <c:v>0.14890852390852391</c:v>
                </c:pt>
                <c:pt idx="1209">
                  <c:v>0.41568930905271262</c:v>
                </c:pt>
                <c:pt idx="1210">
                  <c:v>0.30050774986638162</c:v>
                </c:pt>
                <c:pt idx="1211">
                  <c:v>0.50228208708303512</c:v>
                </c:pt>
                <c:pt idx="1212">
                  <c:v>0.57484221812150393</c:v>
                </c:pt>
                <c:pt idx="1213">
                  <c:v>0.35748723719511993</c:v>
                </c:pt>
                <c:pt idx="1214">
                  <c:v>0.29489440669907829</c:v>
                </c:pt>
                <c:pt idx="1215">
                  <c:v>0.28160407517268121</c:v>
                </c:pt>
                <c:pt idx="1216">
                  <c:v>0.40774550933654036</c:v>
                </c:pt>
                <c:pt idx="1217">
                  <c:v>0.39384153933571592</c:v>
                </c:pt>
                <c:pt idx="1218">
                  <c:v>0.15709840111599957</c:v>
                </c:pt>
                <c:pt idx="1219">
                  <c:v>0.17370917510539524</c:v>
                </c:pt>
                <c:pt idx="1220">
                  <c:v>0.41809985129010052</c:v>
                </c:pt>
                <c:pt idx="1221">
                  <c:v>0.55326371433753974</c:v>
                </c:pt>
                <c:pt idx="1222">
                  <c:v>0.19670204773554739</c:v>
                </c:pt>
                <c:pt idx="1223">
                  <c:v>0.11717925701957448</c:v>
                </c:pt>
                <c:pt idx="1224">
                  <c:v>0.2215228810751976</c:v>
                </c:pt>
                <c:pt idx="1225">
                  <c:v>0.18311151904543368</c:v>
                </c:pt>
                <c:pt idx="1226">
                  <c:v>2.8513921502851397E-2</c:v>
                </c:pt>
                <c:pt idx="1227">
                  <c:v>0.15870496886211033</c:v>
                </c:pt>
                <c:pt idx="1228">
                  <c:v>0.22148574287143569</c:v>
                </c:pt>
                <c:pt idx="1229">
                  <c:v>0.14765195567259939</c:v>
                </c:pt>
                <c:pt idx="1230">
                  <c:v>0.14336347525787246</c:v>
                </c:pt>
                <c:pt idx="1231">
                  <c:v>0.18351522580435475</c:v>
                </c:pt>
                <c:pt idx="1232">
                  <c:v>0.20097619864426508</c:v>
                </c:pt>
                <c:pt idx="1233">
                  <c:v>0.199683074497501</c:v>
                </c:pt>
                <c:pt idx="1234">
                  <c:v>0.18449542297398899</c:v>
                </c:pt>
                <c:pt idx="1235">
                  <c:v>0.44407456724367511</c:v>
                </c:pt>
                <c:pt idx="1236">
                  <c:v>0.29156723018641212</c:v>
                </c:pt>
                <c:pt idx="1237">
                  <c:v>0.55148048660955229</c:v>
                </c:pt>
                <c:pt idx="1238">
                  <c:v>0.25188006641273558</c:v>
                </c:pt>
                <c:pt idx="1239">
                  <c:v>0.466528394559035</c:v>
                </c:pt>
                <c:pt idx="1240">
                  <c:v>0.18203293022599865</c:v>
                </c:pt>
                <c:pt idx="1241">
                  <c:v>0.11290550535648668</c:v>
                </c:pt>
                <c:pt idx="1242">
                  <c:v>0.25701222192913037</c:v>
                </c:pt>
                <c:pt idx="1243">
                  <c:v>0.50849726457921074</c:v>
                </c:pt>
                <c:pt idx="1244">
                  <c:v>0.28727272727272724</c:v>
                </c:pt>
                <c:pt idx="1245">
                  <c:v>0.31139352494829958</c:v>
                </c:pt>
                <c:pt idx="1246">
                  <c:v>0.22600442609112273</c:v>
                </c:pt>
                <c:pt idx="1247">
                  <c:v>0.25778899634581237</c:v>
                </c:pt>
                <c:pt idx="1248">
                  <c:v>0.30209741149539349</c:v>
                </c:pt>
                <c:pt idx="1249">
                  <c:v>0.21180130626356286</c:v>
                </c:pt>
                <c:pt idx="1250">
                  <c:v>0.17630771212088694</c:v>
                </c:pt>
                <c:pt idx="1251">
                  <c:v>0.14208308248043347</c:v>
                </c:pt>
                <c:pt idx="1252">
                  <c:v>0.31415249239254728</c:v>
                </c:pt>
                <c:pt idx="1253">
                  <c:v>0.22201898242281029</c:v>
                </c:pt>
                <c:pt idx="1254">
                  <c:v>0.28875962587169912</c:v>
                </c:pt>
                <c:pt idx="1255">
                  <c:v>0.38144329896907214</c:v>
                </c:pt>
                <c:pt idx="1256">
                  <c:v>0.16156838117618458</c:v>
                </c:pt>
                <c:pt idx="1257">
                  <c:v>0.21375088129512451</c:v>
                </c:pt>
                <c:pt idx="1258">
                  <c:v>0.19099756690997569</c:v>
                </c:pt>
                <c:pt idx="1259">
                  <c:v>0.34833813991726581</c:v>
                </c:pt>
                <c:pt idx="1260">
                  <c:v>0.52310169701474063</c:v>
                </c:pt>
                <c:pt idx="1261">
                  <c:v>0.12551590191794126</c:v>
                </c:pt>
                <c:pt idx="1262">
                  <c:v>2.0681265206812648E-2</c:v>
                </c:pt>
                <c:pt idx="1263">
                  <c:v>0.2020295929783647</c:v>
                </c:pt>
                <c:pt idx="1264">
                  <c:v>0.3564871425182049</c:v>
                </c:pt>
                <c:pt idx="1265">
                  <c:v>0.24621976377774252</c:v>
                </c:pt>
                <c:pt idx="1266">
                  <c:v>0.23549211000932496</c:v>
                </c:pt>
                <c:pt idx="1267">
                  <c:v>0.2514569992496582</c:v>
                </c:pt>
                <c:pt idx="1268">
                  <c:v>0.19313008539006477</c:v>
                </c:pt>
                <c:pt idx="1269">
                  <c:v>0.14744711309050421</c:v>
                </c:pt>
                <c:pt idx="1270">
                  <c:v>0.27934356047092407</c:v>
                </c:pt>
                <c:pt idx="1271">
                  <c:v>0.48110999665663656</c:v>
                </c:pt>
                <c:pt idx="1272">
                  <c:v>0.24488889422442042</c:v>
                </c:pt>
                <c:pt idx="1273">
                  <c:v>0.13368675204702918</c:v>
                </c:pt>
                <c:pt idx="1274">
                  <c:v>0.2664082867636331</c:v>
                </c:pt>
                <c:pt idx="1275">
                  <c:v>0.11564860334954824</c:v>
                </c:pt>
                <c:pt idx="1276">
                  <c:v>0.15541652545575568</c:v>
                </c:pt>
                <c:pt idx="1277">
                  <c:v>0.41874315366813847</c:v>
                </c:pt>
                <c:pt idx="1278">
                  <c:v>0.18240323081143556</c:v>
                </c:pt>
                <c:pt idx="1279">
                  <c:v>0.12690110243823932</c:v>
                </c:pt>
                <c:pt idx="1280">
                  <c:v>0.21566089248729051</c:v>
                </c:pt>
                <c:pt idx="1281">
                  <c:v>0.16610141254031152</c:v>
                </c:pt>
                <c:pt idx="1282">
                  <c:v>0.28520371694067198</c:v>
                </c:pt>
                <c:pt idx="1283">
                  <c:v>0.53211845183431239</c:v>
                </c:pt>
                <c:pt idx="1284">
                  <c:v>0.54799413552817033</c:v>
                </c:pt>
                <c:pt idx="1285">
                  <c:v>0.32649511433979633</c:v>
                </c:pt>
                <c:pt idx="1286">
                  <c:v>0.22293340026773761</c:v>
                </c:pt>
                <c:pt idx="1287">
                  <c:v>0.22065616487030679</c:v>
                </c:pt>
                <c:pt idx="1288">
                  <c:v>0.36299522246416843</c:v>
                </c:pt>
                <c:pt idx="1289">
                  <c:v>0.18497059840885505</c:v>
                </c:pt>
                <c:pt idx="1290">
                  <c:v>0.24272192988450764</c:v>
                </c:pt>
                <c:pt idx="1291">
                  <c:v>0.22079692256432781</c:v>
                </c:pt>
                <c:pt idx="1292">
                  <c:v>0.20060069877204095</c:v>
                </c:pt>
                <c:pt idx="1293">
                  <c:v>0.4427028322101903</c:v>
                </c:pt>
                <c:pt idx="1294">
                  <c:v>0.2821191521787082</c:v>
                </c:pt>
                <c:pt idx="1295">
                  <c:v>0.34243525398571084</c:v>
                </c:pt>
                <c:pt idx="1296">
                  <c:v>0.38677364012939791</c:v>
                </c:pt>
                <c:pt idx="1297">
                  <c:v>0.76689336559717869</c:v>
                </c:pt>
                <c:pt idx="1298">
                  <c:v>0.60370448953049083</c:v>
                </c:pt>
                <c:pt idx="1299">
                  <c:v>0.41980004626179035</c:v>
                </c:pt>
                <c:pt idx="1300">
                  <c:v>0.52450422655153872</c:v>
                </c:pt>
                <c:pt idx="1301">
                  <c:v>0.53161211187034929</c:v>
                </c:pt>
                <c:pt idx="1302">
                  <c:v>0.4419782964515136</c:v>
                </c:pt>
                <c:pt idx="1303">
                  <c:v>0.54134225469251041</c:v>
                </c:pt>
                <c:pt idx="1304">
                  <c:v>0.51459296558451451</c:v>
                </c:pt>
                <c:pt idx="1305">
                  <c:v>0.25648575474101415</c:v>
                </c:pt>
                <c:pt idx="1306">
                  <c:v>0.30971039869525252</c:v>
                </c:pt>
                <c:pt idx="1307">
                  <c:v>0.63014475636951339</c:v>
                </c:pt>
                <c:pt idx="1308">
                  <c:v>0.34647464006431339</c:v>
                </c:pt>
                <c:pt idx="1309">
                  <c:v>0.6935236886322077</c:v>
                </c:pt>
                <c:pt idx="1310">
                  <c:v>0.48512981179018172</c:v>
                </c:pt>
                <c:pt idx="1311">
                  <c:v>0.40374318265414638</c:v>
                </c:pt>
                <c:pt idx="1312">
                  <c:v>0.56755353614246717</c:v>
                </c:pt>
                <c:pt idx="1313">
                  <c:v>0.41930023210928935</c:v>
                </c:pt>
                <c:pt idx="1314">
                  <c:v>0.35027808556606516</c:v>
                </c:pt>
                <c:pt idx="1315">
                  <c:v>0.40314973892538314</c:v>
                </c:pt>
                <c:pt idx="1316">
                  <c:v>0.34381654353245106</c:v>
                </c:pt>
                <c:pt idx="1317">
                  <c:v>0.62806649979602835</c:v>
                </c:pt>
                <c:pt idx="1318">
                  <c:v>0.6838291292608063</c:v>
                </c:pt>
                <c:pt idx="1319">
                  <c:v>0.20876492786483003</c:v>
                </c:pt>
                <c:pt idx="1320">
                  <c:v>0.5052188187196085</c:v>
                </c:pt>
                <c:pt idx="1321">
                  <c:v>0.47584050579647857</c:v>
                </c:pt>
                <c:pt idx="1322">
                  <c:v>0.75603190093212647</c:v>
                </c:pt>
                <c:pt idx="1323">
                  <c:v>0.88558876023980593</c:v>
                </c:pt>
                <c:pt idx="1324">
                  <c:v>0.61801316949021734</c:v>
                </c:pt>
                <c:pt idx="1325">
                  <c:v>0.34488990566065203</c:v>
                </c:pt>
                <c:pt idx="1326">
                  <c:v>0.48173997807956181</c:v>
                </c:pt>
                <c:pt idx="1327">
                  <c:v>0.37025724612856664</c:v>
                </c:pt>
                <c:pt idx="1328">
                  <c:v>0.51033741756551387</c:v>
                </c:pt>
                <c:pt idx="1329">
                  <c:v>0.60559350359191177</c:v>
                </c:pt>
                <c:pt idx="1330">
                  <c:v>0.57133274538052681</c:v>
                </c:pt>
                <c:pt idx="1331">
                  <c:v>0.42142264987740113</c:v>
                </c:pt>
                <c:pt idx="1332">
                  <c:v>0.50308756551168687</c:v>
                </c:pt>
                <c:pt idx="1333">
                  <c:v>0.44752304973009127</c:v>
                </c:pt>
                <c:pt idx="1334">
                  <c:v>0.50405401377172332</c:v>
                </c:pt>
                <c:pt idx="1335">
                  <c:v>0.34356717721750241</c:v>
                </c:pt>
                <c:pt idx="1336">
                  <c:v>0.5927994011818003</c:v>
                </c:pt>
                <c:pt idx="1337">
                  <c:v>0.59881426126208825</c:v>
                </c:pt>
                <c:pt idx="1338">
                  <c:v>0.47895741652573909</c:v>
                </c:pt>
                <c:pt idx="1339">
                  <c:v>0.55143622296561612</c:v>
                </c:pt>
                <c:pt idx="1340">
                  <c:v>0.36606164739343211</c:v>
                </c:pt>
                <c:pt idx="1341">
                  <c:v>0.37233804079802735</c:v>
                </c:pt>
                <c:pt idx="1342">
                  <c:v>0.4324979535293747</c:v>
                </c:pt>
                <c:pt idx="1343">
                  <c:v>0.2731626699045499</c:v>
                </c:pt>
                <c:pt idx="1344">
                  <c:v>0.71665775222044625</c:v>
                </c:pt>
                <c:pt idx="1345">
                  <c:v>0.30372375586263339</c:v>
                </c:pt>
                <c:pt idx="1346">
                  <c:v>0.2393982434273457</c:v>
                </c:pt>
                <c:pt idx="1347">
                  <c:v>0.34407725591020261</c:v>
                </c:pt>
                <c:pt idx="1348">
                  <c:v>0.30849472019152663</c:v>
                </c:pt>
                <c:pt idx="1349">
                  <c:v>0.39633394042653192</c:v>
                </c:pt>
                <c:pt idx="1350">
                  <c:v>0.35198669098483892</c:v>
                </c:pt>
                <c:pt idx="1351">
                  <c:v>0.35959618364154416</c:v>
                </c:pt>
                <c:pt idx="1352">
                  <c:v>0.2479730012120199</c:v>
                </c:pt>
                <c:pt idx="1353">
                  <c:v>0.50639660930426189</c:v>
                </c:pt>
                <c:pt idx="1354">
                  <c:v>0.26859009695299219</c:v>
                </c:pt>
                <c:pt idx="1355">
                  <c:v>0.70552653165269996</c:v>
                </c:pt>
                <c:pt idx="1356">
                  <c:v>0.32920582997918146</c:v>
                </c:pt>
                <c:pt idx="1357">
                  <c:v>0.70463788732651234</c:v>
                </c:pt>
                <c:pt idx="1358">
                  <c:v>0.20106790324221971</c:v>
                </c:pt>
                <c:pt idx="1359">
                  <c:v>0.33663633159891376</c:v>
                </c:pt>
                <c:pt idx="1360">
                  <c:v>0.66185080898716275</c:v>
                </c:pt>
                <c:pt idx="1361">
                  <c:v>0.3683987975017069</c:v>
                </c:pt>
                <c:pt idx="1362">
                  <c:v>0.31229818661244008</c:v>
                </c:pt>
                <c:pt idx="1363">
                  <c:v>0.95093302735672436</c:v>
                </c:pt>
                <c:pt idx="1364">
                  <c:v>0.96626549963530273</c:v>
                </c:pt>
                <c:pt idx="1365">
                  <c:v>0.28622494868660781</c:v>
                </c:pt>
                <c:pt idx="1366">
                  <c:v>0.34879223077239624</c:v>
                </c:pt>
                <c:pt idx="1367">
                  <c:v>0.42350001160981726</c:v>
                </c:pt>
                <c:pt idx="1368">
                  <c:v>0.65354002182425064</c:v>
                </c:pt>
                <c:pt idx="1369">
                  <c:v>0.42665308739768393</c:v>
                </c:pt>
                <c:pt idx="1370">
                  <c:v>0.30826119796336449</c:v>
                </c:pt>
                <c:pt idx="1371">
                  <c:v>0.3834752081422142</c:v>
                </c:pt>
                <c:pt idx="1372">
                  <c:v>0.4862617928452907</c:v>
                </c:pt>
                <c:pt idx="1373">
                  <c:v>0.38290227777569735</c:v>
                </c:pt>
                <c:pt idx="1374">
                  <c:v>0.43486061275186305</c:v>
                </c:pt>
                <c:pt idx="1375">
                  <c:v>0.23710362426868792</c:v>
                </c:pt>
                <c:pt idx="1376">
                  <c:v>0.78711482432616087</c:v>
                </c:pt>
                <c:pt idx="1377">
                  <c:v>0.63262159801807261</c:v>
                </c:pt>
                <c:pt idx="1378">
                  <c:v>0.5602175603128321</c:v>
                </c:pt>
                <c:pt idx="1379">
                  <c:v>0.24431855305182001</c:v>
                </c:pt>
                <c:pt idx="1380">
                  <c:v>0.46007639639866954</c:v>
                </c:pt>
                <c:pt idx="1381">
                  <c:v>0.43850775641646844</c:v>
                </c:pt>
                <c:pt idx="1382">
                  <c:v>0.31939028713222262</c:v>
                </c:pt>
                <c:pt idx="1383">
                  <c:v>0.33096428884794243</c:v>
                </c:pt>
                <c:pt idx="1384">
                  <c:v>0.85863068608854365</c:v>
                </c:pt>
                <c:pt idx="1385">
                  <c:v>0.55611565152436826</c:v>
                </c:pt>
                <c:pt idx="1386">
                  <c:v>0.31337536379352249</c:v>
                </c:pt>
                <c:pt idx="1387">
                  <c:v>0.24120729299780139</c:v>
                </c:pt>
                <c:pt idx="1388">
                  <c:v>0.91740997687479353</c:v>
                </c:pt>
                <c:pt idx="1389">
                  <c:v>0.23637495438641681</c:v>
                </c:pt>
                <c:pt idx="1390">
                  <c:v>0.32782953087521621</c:v>
                </c:pt>
                <c:pt idx="1391">
                  <c:v>0.49251226684521449</c:v>
                </c:pt>
                <c:pt idx="1392">
                  <c:v>0.61303422173158806</c:v>
                </c:pt>
                <c:pt idx="1393">
                  <c:v>0.51628468111589187</c:v>
                </c:pt>
                <c:pt idx="1394">
                  <c:v>0.35122157328521186</c:v>
                </c:pt>
                <c:pt idx="1395">
                  <c:v>0.44954260208761138</c:v>
                </c:pt>
                <c:pt idx="1396">
                  <c:v>0.38964602509824192</c:v>
                </c:pt>
                <c:pt idx="1397">
                  <c:v>0.53830930084764206</c:v>
                </c:pt>
                <c:pt idx="1398">
                  <c:v>0.16966664417306465</c:v>
                </c:pt>
                <c:pt idx="1399">
                  <c:v>0.25272669085200766</c:v>
                </c:pt>
                <c:pt idx="1400">
                  <c:v>0.42827663108197517</c:v>
                </c:pt>
                <c:pt idx="1401">
                  <c:v>0.62250980471912332</c:v>
                </c:pt>
                <c:pt idx="1402">
                  <c:v>0.39779629354668283</c:v>
                </c:pt>
                <c:pt idx="1403">
                  <c:v>0.40720543310863694</c:v>
                </c:pt>
                <c:pt idx="1404">
                  <c:v>0.48598809350951067</c:v>
                </c:pt>
                <c:pt idx="1405">
                  <c:v>0.25137882986219645</c:v>
                </c:pt>
                <c:pt idx="1406">
                  <c:v>0.3309900410076157</c:v>
                </c:pt>
                <c:pt idx="1407">
                  <c:v>0.46026159583968068</c:v>
                </c:pt>
                <c:pt idx="1408">
                  <c:v>0.43448825169255273</c:v>
                </c:pt>
                <c:pt idx="1409">
                  <c:v>0.12332275694834896</c:v>
                </c:pt>
                <c:pt idx="1410">
                  <c:v>0.40210274002578761</c:v>
                </c:pt>
                <c:pt idx="1411">
                  <c:v>0.47144369773321521</c:v>
                </c:pt>
                <c:pt idx="1412">
                  <c:v>0.38174778486510635</c:v>
                </c:pt>
                <c:pt idx="1413">
                  <c:v>0.59146333260086725</c:v>
                </c:pt>
                <c:pt idx="1414">
                  <c:v>0.55060641062662441</c:v>
                </c:pt>
                <c:pt idx="1415">
                  <c:v>0.33122350271690459</c:v>
                </c:pt>
                <c:pt idx="1416">
                  <c:v>0.76056034857371035</c:v>
                </c:pt>
                <c:pt idx="1417">
                  <c:v>0.21516643521440895</c:v>
                </c:pt>
                <c:pt idx="1418">
                  <c:v>0.44173972500527986</c:v>
                </c:pt>
                <c:pt idx="1419">
                  <c:v>0.22448855189323</c:v>
                </c:pt>
                <c:pt idx="1420">
                  <c:v>0.32523983780041543</c:v>
                </c:pt>
                <c:pt idx="1421">
                  <c:v>0.34219330233180556</c:v>
                </c:pt>
                <c:pt idx="1422">
                  <c:v>0.40082094609129632</c:v>
                </c:pt>
                <c:pt idx="1423">
                  <c:v>0.24135671672291301</c:v>
                </c:pt>
                <c:pt idx="1424">
                  <c:v>0.70995627980922094</c:v>
                </c:pt>
                <c:pt idx="1425">
                  <c:v>0.31228040106264465</c:v>
                </c:pt>
                <c:pt idx="1426">
                  <c:v>0.50281328459882535</c:v>
                </c:pt>
                <c:pt idx="1427">
                  <c:v>0.62924260370158691</c:v>
                </c:pt>
                <c:pt idx="1428">
                  <c:v>0.37119504859799446</c:v>
                </c:pt>
                <c:pt idx="1429">
                  <c:v>0.28673194203318764</c:v>
                </c:pt>
                <c:pt idx="1430">
                  <c:v>0.37551067948695166</c:v>
                </c:pt>
                <c:pt idx="1431">
                  <c:v>0.12711454809086514</c:v>
                </c:pt>
                <c:pt idx="1432">
                  <c:v>0.33178082411030813</c:v>
                </c:pt>
                <c:pt idx="1433">
                  <c:v>0.22741813137487327</c:v>
                </c:pt>
                <c:pt idx="1434">
                  <c:v>0.37639982519461884</c:v>
                </c:pt>
                <c:pt idx="1435">
                  <c:v>0.21346784761866702</c:v>
                </c:pt>
                <c:pt idx="1436">
                  <c:v>0.7460748681424918</c:v>
                </c:pt>
                <c:pt idx="1437">
                  <c:v>0.44019917055299373</c:v>
                </c:pt>
                <c:pt idx="1438">
                  <c:v>0.18437639661575925</c:v>
                </c:pt>
                <c:pt idx="1439">
                  <c:v>0.57338655764552826</c:v>
                </c:pt>
                <c:pt idx="1440">
                  <c:v>0.54266800722477782</c:v>
                </c:pt>
                <c:pt idx="1441">
                  <c:v>0.28738051888939464</c:v>
                </c:pt>
                <c:pt idx="1442">
                  <c:v>0.45502073386818914</c:v>
                </c:pt>
                <c:pt idx="1443">
                  <c:v>0.25654570713958436</c:v>
                </c:pt>
                <c:pt idx="1444">
                  <c:v>0.47607358017280194</c:v>
                </c:pt>
                <c:pt idx="1445">
                  <c:v>0.59359255728356375</c:v>
                </c:pt>
                <c:pt idx="1446">
                  <c:v>0.56132731063238361</c:v>
                </c:pt>
                <c:pt idx="1447">
                  <c:v>0.46841875114164094</c:v>
                </c:pt>
                <c:pt idx="1448">
                  <c:v>0.96480253421753637</c:v>
                </c:pt>
                <c:pt idx="1449">
                  <c:v>0.37188664929238285</c:v>
                </c:pt>
                <c:pt idx="1450">
                  <c:v>0.62848998633712394</c:v>
                </c:pt>
                <c:pt idx="1451">
                  <c:v>0.99199985822533565</c:v>
                </c:pt>
                <c:pt idx="1452">
                  <c:v>0.45932569732020734</c:v>
                </c:pt>
                <c:pt idx="1453">
                  <c:v>0.40811534839536312</c:v>
                </c:pt>
                <c:pt idx="1454">
                  <c:v>0.29132323457340165</c:v>
                </c:pt>
                <c:pt idx="1455">
                  <c:v>0.89833083504482691</c:v>
                </c:pt>
                <c:pt idx="1456">
                  <c:v>0.49798822234588397</c:v>
                </c:pt>
                <c:pt idx="1457">
                  <c:v>0.61578002299241807</c:v>
                </c:pt>
                <c:pt idx="1458">
                  <c:v>0.71835506602401022</c:v>
                </c:pt>
                <c:pt idx="1459">
                  <c:v>0.71610352597793903</c:v>
                </c:pt>
                <c:pt idx="1460">
                  <c:v>0.65539952920086464</c:v>
                </c:pt>
                <c:pt idx="1461">
                  <c:v>0.59803917343602819</c:v>
                </c:pt>
                <c:pt idx="1462">
                  <c:v>0.55470342302117526</c:v>
                </c:pt>
                <c:pt idx="1463">
                  <c:v>0.59455792634888271</c:v>
                </c:pt>
                <c:pt idx="1464">
                  <c:v>0.64407783411637853</c:v>
                </c:pt>
                <c:pt idx="1465">
                  <c:v>0.60668993141198146</c:v>
                </c:pt>
                <c:pt idx="1466">
                  <c:v>0.57838067491427758</c:v>
                </c:pt>
                <c:pt idx="1467">
                  <c:v>0.50845969728931606</c:v>
                </c:pt>
                <c:pt idx="1468">
                  <c:v>0.51620544392959755</c:v>
                </c:pt>
                <c:pt idx="1469">
                  <c:v>0.54908232191363326</c:v>
                </c:pt>
                <c:pt idx="1470">
                  <c:v>0.35031266693900642</c:v>
                </c:pt>
                <c:pt idx="1471">
                  <c:v>0.65116053692605269</c:v>
                </c:pt>
                <c:pt idx="1472">
                  <c:v>0.51679398972979096</c:v>
                </c:pt>
                <c:pt idx="1473">
                  <c:v>0.31336250420733758</c:v>
                </c:pt>
                <c:pt idx="1474">
                  <c:v>0.48156776532738338</c:v>
                </c:pt>
                <c:pt idx="1475">
                  <c:v>0.51473738377032896</c:v>
                </c:pt>
                <c:pt idx="1476">
                  <c:v>0.51858745785771421</c:v>
                </c:pt>
                <c:pt idx="1477">
                  <c:v>0.58676997417312338</c:v>
                </c:pt>
                <c:pt idx="1478">
                  <c:v>0.37495292423280074</c:v>
                </c:pt>
                <c:pt idx="1479">
                  <c:v>0.35632014989804728</c:v>
                </c:pt>
                <c:pt idx="1480">
                  <c:v>0.49218161005952726</c:v>
                </c:pt>
                <c:pt idx="1481">
                  <c:v>0.36340487449981806</c:v>
                </c:pt>
                <c:pt idx="1482">
                  <c:v>0.38774494866261605</c:v>
                </c:pt>
                <c:pt idx="1483">
                  <c:v>0.58098509848252844</c:v>
                </c:pt>
                <c:pt idx="1484">
                  <c:v>0.42907180385288968</c:v>
                </c:pt>
                <c:pt idx="1485">
                  <c:v>0.56511546125893797</c:v>
                </c:pt>
                <c:pt idx="1486">
                  <c:v>0.48146623284663731</c:v>
                </c:pt>
                <c:pt idx="1487">
                  <c:v>0.59318247906958577</c:v>
                </c:pt>
                <c:pt idx="1488">
                  <c:v>0.33128802454370548</c:v>
                </c:pt>
                <c:pt idx="1489">
                  <c:v>0.54891878242504943</c:v>
                </c:pt>
                <c:pt idx="1490">
                  <c:v>0.64198418131377388</c:v>
                </c:pt>
                <c:pt idx="1491">
                  <c:v>0.34814309943096261</c:v>
                </c:pt>
                <c:pt idx="1492">
                  <c:v>0.53846940601907489</c:v>
                </c:pt>
                <c:pt idx="1493">
                  <c:v>0.34134744683334267</c:v>
                </c:pt>
                <c:pt idx="1494">
                  <c:v>0.38700857552039891</c:v>
                </c:pt>
                <c:pt idx="1495">
                  <c:v>0.53618426240599015</c:v>
                </c:pt>
                <c:pt idx="1496">
                  <c:v>0.33431402281088762</c:v>
                </c:pt>
                <c:pt idx="1497">
                  <c:v>0.35625120030727869</c:v>
                </c:pt>
                <c:pt idx="1498">
                  <c:v>0.38370802339258797</c:v>
                </c:pt>
                <c:pt idx="1499">
                  <c:v>0.92387574704024356</c:v>
                </c:pt>
                <c:pt idx="1500">
                  <c:v>0.48401865718926756</c:v>
                </c:pt>
                <c:pt idx="1501">
                  <c:v>0.98075442648190914</c:v>
                </c:pt>
                <c:pt idx="1502">
                  <c:v>0.36747629700649831</c:v>
                </c:pt>
                <c:pt idx="1503">
                  <c:v>0.53497699667371412</c:v>
                </c:pt>
                <c:pt idx="1504">
                  <c:v>0.52251352085883496</c:v>
                </c:pt>
                <c:pt idx="1505">
                  <c:v>0.37333737271717699</c:v>
                </c:pt>
              </c:numCache>
            </c:numRef>
          </c:val>
          <c:extLst>
            <c:ext xmlns:c16="http://schemas.microsoft.com/office/drawing/2014/chart" uri="{C3380CC4-5D6E-409C-BE32-E72D297353CC}">
              <c16:uniqueId val="{00000001-317B-4C75-9614-245C4D104ABA}"/>
            </c:ext>
          </c:extLst>
        </c:ser>
        <c:dLbls>
          <c:showLegendKey val="0"/>
          <c:showVal val="0"/>
          <c:showCatName val="0"/>
          <c:showSerName val="0"/>
          <c:showPercent val="0"/>
          <c:showBubbleSize val="0"/>
        </c:dLbls>
        <c:gapWidth val="150"/>
        <c:overlap val="100"/>
        <c:axId val="224210872"/>
        <c:axId val="224211200"/>
      </c:barChart>
      <c:catAx>
        <c:axId val="224210872"/>
        <c:scaling>
          <c:orientation val="minMax"/>
        </c:scaling>
        <c:delete val="1"/>
        <c:axPos val="b"/>
        <c:numFmt formatCode="General" sourceLinked="1"/>
        <c:majorTickMark val="none"/>
        <c:minorTickMark val="none"/>
        <c:tickLblPos val="nextTo"/>
        <c:crossAx val="224211200"/>
        <c:crosses val="autoZero"/>
        <c:auto val="1"/>
        <c:lblAlgn val="ctr"/>
        <c:lblOffset val="100"/>
        <c:noMultiLvlLbl val="0"/>
      </c:catAx>
      <c:valAx>
        <c:axId val="2242112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421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South Dakota Institutions (N=9)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779265091863516"/>
          <c:y val="0.13975259962733666"/>
          <c:w val="0.40858136482939633"/>
          <c:h val="0.79844907936126308"/>
        </c:manualLayout>
      </c:layout>
      <c:radarChart>
        <c:radarStyle val="marker"/>
        <c:varyColors val="0"/>
        <c:ser>
          <c:idx val="0"/>
          <c:order val="0"/>
          <c:tx>
            <c:strRef>
              <c:f>'SD institutions'!$A$2</c:f>
              <c:strCache>
                <c:ptCount val="1"/>
                <c:pt idx="0">
                  <c:v>South Dakota State University</c:v>
                </c:pt>
              </c:strCache>
            </c:strRef>
          </c:tx>
          <c:spPr>
            <a:ln w="28575" cap="rnd">
              <a:solidFill>
                <a:schemeClr val="accent1"/>
              </a:solidFill>
              <a:round/>
            </a:ln>
            <a:effectLst/>
          </c:spPr>
          <c:marker>
            <c:symbol val="none"/>
          </c:marker>
          <c:cat>
            <c:strLit>
              <c:ptCount val="3"/>
              <c:pt idx="0">
                <c:v>Research</c:v>
              </c:pt>
              <c:pt idx="1">
                <c:v> Liberal Education</c:v>
              </c:pt>
              <c:pt idx="2">
                <c:v> Career</c:v>
              </c:pt>
            </c:strLit>
          </c:cat>
          <c:val>
            <c:numRef>
              <c:f>'SD institutions'!$B$2:$D$2</c:f>
              <c:numCache>
                <c:formatCode>0.00</c:formatCode>
                <c:ptCount val="3"/>
                <c:pt idx="0">
                  <c:v>0.34065076832254443</c:v>
                </c:pt>
                <c:pt idx="1">
                  <c:v>0.41086723537621511</c:v>
                </c:pt>
                <c:pt idx="2">
                  <c:v>0.24848199630124043</c:v>
                </c:pt>
              </c:numCache>
            </c:numRef>
          </c:val>
          <c:extLst>
            <c:ext xmlns:c16="http://schemas.microsoft.com/office/drawing/2014/chart" uri="{C3380CC4-5D6E-409C-BE32-E72D297353CC}">
              <c16:uniqueId val="{00000000-0D5A-4933-97B3-B1213E33DCD1}"/>
            </c:ext>
          </c:extLst>
        </c:ser>
        <c:ser>
          <c:idx val="1"/>
          <c:order val="1"/>
          <c:tx>
            <c:strRef>
              <c:f>'SD institutions'!$A$3</c:f>
              <c:strCache>
                <c:ptCount val="1"/>
                <c:pt idx="0">
                  <c:v>University of South Dakota</c:v>
                </c:pt>
              </c:strCache>
            </c:strRef>
          </c:tx>
          <c:spPr>
            <a:ln w="28575" cap="rnd">
              <a:solidFill>
                <a:schemeClr val="accent2"/>
              </a:solidFill>
              <a:round/>
            </a:ln>
            <a:effectLst/>
          </c:spPr>
          <c:marker>
            <c:symbol val="none"/>
          </c:marker>
          <c:cat>
            <c:strLit>
              <c:ptCount val="3"/>
              <c:pt idx="0">
                <c:v>Research</c:v>
              </c:pt>
              <c:pt idx="1">
                <c:v> Liberal Education</c:v>
              </c:pt>
              <c:pt idx="2">
                <c:v> Career</c:v>
              </c:pt>
            </c:strLit>
          </c:cat>
          <c:val>
            <c:numRef>
              <c:f>'SD institutions'!$B$3:$D$3</c:f>
              <c:numCache>
                <c:formatCode>0.00</c:formatCode>
                <c:ptCount val="3"/>
                <c:pt idx="0">
                  <c:v>0.32291925615261863</c:v>
                </c:pt>
                <c:pt idx="1">
                  <c:v>0.38069653496708178</c:v>
                </c:pt>
                <c:pt idx="2">
                  <c:v>0.29638420888029959</c:v>
                </c:pt>
              </c:numCache>
            </c:numRef>
          </c:val>
          <c:extLst>
            <c:ext xmlns:c16="http://schemas.microsoft.com/office/drawing/2014/chart" uri="{C3380CC4-5D6E-409C-BE32-E72D297353CC}">
              <c16:uniqueId val="{00000001-0D5A-4933-97B3-B1213E33DCD1}"/>
            </c:ext>
          </c:extLst>
        </c:ser>
        <c:ser>
          <c:idx val="2"/>
          <c:order val="2"/>
          <c:tx>
            <c:strRef>
              <c:f>'SD institutions'!$A$4</c:f>
              <c:strCache>
                <c:ptCount val="1"/>
                <c:pt idx="0">
                  <c:v>Black Hills State University</c:v>
                </c:pt>
              </c:strCache>
            </c:strRef>
          </c:tx>
          <c:spPr>
            <a:ln w="28575" cap="rnd">
              <a:solidFill>
                <a:schemeClr val="accent3"/>
              </a:solidFill>
              <a:round/>
            </a:ln>
            <a:effectLst/>
          </c:spPr>
          <c:marker>
            <c:symbol val="none"/>
          </c:marker>
          <c:cat>
            <c:strLit>
              <c:ptCount val="3"/>
              <c:pt idx="0">
                <c:v>Research</c:v>
              </c:pt>
              <c:pt idx="1">
                <c:v> Liberal Education</c:v>
              </c:pt>
              <c:pt idx="2">
                <c:v> Career</c:v>
              </c:pt>
            </c:strLit>
          </c:cat>
          <c:val>
            <c:numRef>
              <c:f>'SD institutions'!$B$4:$D$4</c:f>
              <c:numCache>
                <c:formatCode>0.00</c:formatCode>
                <c:ptCount val="3"/>
                <c:pt idx="0">
                  <c:v>2.6695458058179352E-2</c:v>
                </c:pt>
                <c:pt idx="1">
                  <c:v>0.59624456516567503</c:v>
                </c:pt>
                <c:pt idx="2">
                  <c:v>0.37705997677614556</c:v>
                </c:pt>
              </c:numCache>
            </c:numRef>
          </c:val>
          <c:extLst>
            <c:ext xmlns:c16="http://schemas.microsoft.com/office/drawing/2014/chart" uri="{C3380CC4-5D6E-409C-BE32-E72D297353CC}">
              <c16:uniqueId val="{00000002-0D5A-4933-97B3-B1213E33DCD1}"/>
            </c:ext>
          </c:extLst>
        </c:ser>
        <c:ser>
          <c:idx val="3"/>
          <c:order val="3"/>
          <c:tx>
            <c:strRef>
              <c:f>'SD institutions'!$A$5</c:f>
              <c:strCache>
                <c:ptCount val="1"/>
                <c:pt idx="0">
                  <c:v>Dakota State University</c:v>
                </c:pt>
              </c:strCache>
            </c:strRef>
          </c:tx>
          <c:spPr>
            <a:ln w="28575" cap="rnd">
              <a:solidFill>
                <a:schemeClr val="accent4"/>
              </a:solidFill>
              <a:round/>
            </a:ln>
            <a:effectLst/>
          </c:spPr>
          <c:marker>
            <c:symbol val="none"/>
          </c:marker>
          <c:cat>
            <c:strLit>
              <c:ptCount val="3"/>
              <c:pt idx="0">
                <c:v>Research</c:v>
              </c:pt>
              <c:pt idx="1">
                <c:v> Liberal Education</c:v>
              </c:pt>
              <c:pt idx="2">
                <c:v> Career</c:v>
              </c:pt>
            </c:strLit>
          </c:cat>
          <c:val>
            <c:numRef>
              <c:f>'SD institutions'!$B$5:$D$5</c:f>
              <c:numCache>
                <c:formatCode>0.00</c:formatCode>
                <c:ptCount val="3"/>
                <c:pt idx="0">
                  <c:v>2.5417320979775525E-2</c:v>
                </c:pt>
                <c:pt idx="1">
                  <c:v>0.55382179905501028</c:v>
                </c:pt>
                <c:pt idx="2">
                  <c:v>0.42076087996521416</c:v>
                </c:pt>
              </c:numCache>
            </c:numRef>
          </c:val>
          <c:extLst>
            <c:ext xmlns:c16="http://schemas.microsoft.com/office/drawing/2014/chart" uri="{C3380CC4-5D6E-409C-BE32-E72D297353CC}">
              <c16:uniqueId val="{00000003-0D5A-4933-97B3-B1213E33DCD1}"/>
            </c:ext>
          </c:extLst>
        </c:ser>
        <c:ser>
          <c:idx val="4"/>
          <c:order val="4"/>
          <c:tx>
            <c:strRef>
              <c:f>'SD institutions'!$A$6</c:f>
              <c:strCache>
                <c:ptCount val="1"/>
                <c:pt idx="0">
                  <c:v>Augustana University</c:v>
                </c:pt>
              </c:strCache>
            </c:strRef>
          </c:tx>
          <c:spPr>
            <a:ln w="28575" cap="rnd">
              <a:solidFill>
                <a:schemeClr val="accent5"/>
              </a:solidFill>
              <a:round/>
            </a:ln>
            <a:effectLst/>
          </c:spPr>
          <c:marker>
            <c:symbol val="none"/>
          </c:marker>
          <c:cat>
            <c:strLit>
              <c:ptCount val="3"/>
              <c:pt idx="0">
                <c:v>Research</c:v>
              </c:pt>
              <c:pt idx="1">
                <c:v> Liberal Education</c:v>
              </c:pt>
              <c:pt idx="2">
                <c:v> Career</c:v>
              </c:pt>
            </c:strLit>
          </c:cat>
          <c:val>
            <c:numRef>
              <c:f>'SD institutions'!$B$6:$D$6</c:f>
              <c:numCache>
                <c:formatCode>0.00</c:formatCode>
                <c:ptCount val="3"/>
                <c:pt idx="0">
                  <c:v>1.5738557058285602E-2</c:v>
                </c:pt>
                <c:pt idx="1">
                  <c:v>0.72195215863695428</c:v>
                </c:pt>
                <c:pt idx="2">
                  <c:v>0.26230928430476008</c:v>
                </c:pt>
              </c:numCache>
            </c:numRef>
          </c:val>
          <c:extLst>
            <c:ext xmlns:c16="http://schemas.microsoft.com/office/drawing/2014/chart" uri="{C3380CC4-5D6E-409C-BE32-E72D297353CC}">
              <c16:uniqueId val="{00000004-0D5A-4933-97B3-B1213E33DCD1}"/>
            </c:ext>
          </c:extLst>
        </c:ser>
        <c:ser>
          <c:idx val="5"/>
          <c:order val="5"/>
          <c:tx>
            <c:strRef>
              <c:f>'SD institutions'!$A$7</c:f>
              <c:strCache>
                <c:ptCount val="1"/>
                <c:pt idx="0">
                  <c:v>Dakota Wesleyan University</c:v>
                </c:pt>
              </c:strCache>
            </c:strRef>
          </c:tx>
          <c:spPr>
            <a:ln w="28575" cap="rnd">
              <a:solidFill>
                <a:schemeClr val="accent6"/>
              </a:solidFill>
              <a:round/>
            </a:ln>
            <a:effectLst/>
          </c:spPr>
          <c:marker>
            <c:symbol val="none"/>
          </c:marker>
          <c:cat>
            <c:strLit>
              <c:ptCount val="3"/>
              <c:pt idx="0">
                <c:v>Research</c:v>
              </c:pt>
              <c:pt idx="1">
                <c:v> Liberal Education</c:v>
              </c:pt>
              <c:pt idx="2">
                <c:v> Career</c:v>
              </c:pt>
            </c:strLit>
          </c:cat>
          <c:val>
            <c:numRef>
              <c:f>'SD institutions'!$B$7:$D$7</c:f>
              <c:numCache>
                <c:formatCode>0.00</c:formatCode>
                <c:ptCount val="3"/>
                <c:pt idx="0">
                  <c:v>6.0714285714285722E-3</c:v>
                </c:pt>
                <c:pt idx="1">
                  <c:v>0.59321428571428569</c:v>
                </c:pt>
                <c:pt idx="2">
                  <c:v>0.40071428571428575</c:v>
                </c:pt>
              </c:numCache>
            </c:numRef>
          </c:val>
          <c:extLst>
            <c:ext xmlns:c16="http://schemas.microsoft.com/office/drawing/2014/chart" uri="{C3380CC4-5D6E-409C-BE32-E72D297353CC}">
              <c16:uniqueId val="{00000005-0D5A-4933-97B3-B1213E33DCD1}"/>
            </c:ext>
          </c:extLst>
        </c:ser>
        <c:ser>
          <c:idx val="6"/>
          <c:order val="6"/>
          <c:tx>
            <c:strRef>
              <c:f>'SD institutions'!$A$8</c:f>
              <c:strCache>
                <c:ptCount val="1"/>
                <c:pt idx="0">
                  <c:v>University of Sioux Falls</c:v>
                </c:pt>
              </c:strCache>
            </c:strRef>
          </c:tx>
          <c:spPr>
            <a:ln w="28575" cap="rnd">
              <a:solidFill>
                <a:schemeClr val="accent1">
                  <a:lumMod val="60000"/>
                </a:schemeClr>
              </a:solidFill>
              <a:round/>
            </a:ln>
            <a:effectLst/>
          </c:spPr>
          <c:marker>
            <c:symbol val="none"/>
          </c:marker>
          <c:cat>
            <c:strLit>
              <c:ptCount val="3"/>
              <c:pt idx="0">
                <c:v>Research</c:v>
              </c:pt>
              <c:pt idx="1">
                <c:v> Liberal Education</c:v>
              </c:pt>
              <c:pt idx="2">
                <c:v> Career</c:v>
              </c:pt>
            </c:strLit>
          </c:cat>
          <c:val>
            <c:numRef>
              <c:f>'SD institutions'!$B$8:$D$8</c:f>
              <c:numCache>
                <c:formatCode>0.00</c:formatCode>
                <c:ptCount val="3"/>
                <c:pt idx="0">
                  <c:v>0</c:v>
                </c:pt>
                <c:pt idx="1">
                  <c:v>0.59437511704319113</c:v>
                </c:pt>
                <c:pt idx="2">
                  <c:v>0.40562488295680899</c:v>
                </c:pt>
              </c:numCache>
            </c:numRef>
          </c:val>
          <c:extLst>
            <c:ext xmlns:c16="http://schemas.microsoft.com/office/drawing/2014/chart" uri="{C3380CC4-5D6E-409C-BE32-E72D297353CC}">
              <c16:uniqueId val="{00000006-0D5A-4933-97B3-B1213E33DCD1}"/>
            </c:ext>
          </c:extLst>
        </c:ser>
        <c:ser>
          <c:idx val="7"/>
          <c:order val="7"/>
          <c:tx>
            <c:strRef>
              <c:f>'SD institutions'!$A$9</c:f>
              <c:strCache>
                <c:ptCount val="1"/>
                <c:pt idx="0">
                  <c:v>Mount Marty College</c:v>
                </c:pt>
              </c:strCache>
            </c:strRef>
          </c:tx>
          <c:spPr>
            <a:ln w="28575" cap="rnd">
              <a:solidFill>
                <a:schemeClr val="accent2">
                  <a:lumMod val="60000"/>
                </a:schemeClr>
              </a:solidFill>
              <a:round/>
            </a:ln>
            <a:effectLst/>
          </c:spPr>
          <c:marker>
            <c:symbol val="none"/>
          </c:marker>
          <c:cat>
            <c:strLit>
              <c:ptCount val="3"/>
              <c:pt idx="0">
                <c:v>Research</c:v>
              </c:pt>
              <c:pt idx="1">
                <c:v> Liberal Education</c:v>
              </c:pt>
              <c:pt idx="2">
                <c:v> Career</c:v>
              </c:pt>
            </c:strLit>
          </c:cat>
          <c:val>
            <c:numRef>
              <c:f>'SD institutions'!$B$9:$D$9</c:f>
              <c:numCache>
                <c:formatCode>0.00</c:formatCode>
                <c:ptCount val="3"/>
                <c:pt idx="0">
                  <c:v>0</c:v>
                </c:pt>
                <c:pt idx="1">
                  <c:v>0.37337942955920483</c:v>
                </c:pt>
                <c:pt idx="2">
                  <c:v>0.62662057044079511</c:v>
                </c:pt>
              </c:numCache>
            </c:numRef>
          </c:val>
          <c:extLst>
            <c:ext xmlns:c16="http://schemas.microsoft.com/office/drawing/2014/chart" uri="{C3380CC4-5D6E-409C-BE32-E72D297353CC}">
              <c16:uniqueId val="{00000007-0D5A-4933-97B3-B1213E33DCD1}"/>
            </c:ext>
          </c:extLst>
        </c:ser>
        <c:ser>
          <c:idx val="8"/>
          <c:order val="8"/>
          <c:tx>
            <c:strRef>
              <c:f>'SD institutions'!$A$10</c:f>
              <c:strCache>
                <c:ptCount val="1"/>
                <c:pt idx="0">
                  <c:v>Northern State University</c:v>
                </c:pt>
              </c:strCache>
            </c:strRef>
          </c:tx>
          <c:spPr>
            <a:ln w="28575" cap="rnd">
              <a:solidFill>
                <a:schemeClr val="accent3">
                  <a:lumMod val="60000"/>
                </a:schemeClr>
              </a:solidFill>
              <a:round/>
            </a:ln>
            <a:effectLst/>
          </c:spPr>
          <c:marker>
            <c:symbol val="none"/>
          </c:marker>
          <c:cat>
            <c:strLit>
              <c:ptCount val="3"/>
              <c:pt idx="0">
                <c:v>Research</c:v>
              </c:pt>
              <c:pt idx="1">
                <c:v> Liberal Education</c:v>
              </c:pt>
              <c:pt idx="2">
                <c:v> Career</c:v>
              </c:pt>
            </c:strLit>
          </c:cat>
          <c:val>
            <c:numRef>
              <c:f>'SD institutions'!$B$10:$D$10</c:f>
              <c:numCache>
                <c:formatCode>0.00</c:formatCode>
                <c:ptCount val="3"/>
                <c:pt idx="0">
                  <c:v>0</c:v>
                </c:pt>
                <c:pt idx="1">
                  <c:v>0.68551882837724543</c:v>
                </c:pt>
                <c:pt idx="2">
                  <c:v>0.31448117162275457</c:v>
                </c:pt>
              </c:numCache>
            </c:numRef>
          </c:val>
          <c:extLst>
            <c:ext xmlns:c16="http://schemas.microsoft.com/office/drawing/2014/chart" uri="{C3380CC4-5D6E-409C-BE32-E72D297353CC}">
              <c16:uniqueId val="{00000008-0D5A-4933-97B3-B1213E33DCD1}"/>
            </c:ext>
          </c:extLst>
        </c:ser>
        <c:dLbls>
          <c:showLegendKey val="0"/>
          <c:showVal val="0"/>
          <c:showCatName val="0"/>
          <c:showSerName val="0"/>
          <c:showPercent val="0"/>
          <c:showBubbleSize val="0"/>
        </c:dLbls>
        <c:axId val="552510840"/>
        <c:axId val="552516416"/>
      </c:radarChart>
      <c:catAx>
        <c:axId val="552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2516416"/>
        <c:crosses val="autoZero"/>
        <c:auto val="1"/>
        <c:lblAlgn val="ctr"/>
        <c:lblOffset val="100"/>
        <c:noMultiLvlLbl val="0"/>
      </c:catAx>
      <c:valAx>
        <c:axId val="55251641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52510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Pennsylvania Institutions (N=109)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'PALCI - PA institutions'!$A$2</c:f>
              <c:strCache>
                <c:ptCount val="1"/>
                <c:pt idx="0">
                  <c:v>Carnegie Mellon University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'PALCI - PA institutions'!$B$2:$D$2</c:f>
              <c:numCache>
                <c:formatCode>0.00</c:formatCode>
                <c:ptCount val="3"/>
                <c:pt idx="0">
                  <c:v>0.49769047265849492</c:v>
                </c:pt>
                <c:pt idx="1">
                  <c:v>0.30741008470120385</c:v>
                </c:pt>
                <c:pt idx="2">
                  <c:v>0.19489944264030132</c:v>
                </c:pt>
              </c:numCache>
            </c:numRef>
          </c:val>
          <c:extLst>
            <c:ext xmlns:c16="http://schemas.microsoft.com/office/drawing/2014/chart" uri="{C3380CC4-5D6E-409C-BE32-E72D297353CC}">
              <c16:uniqueId val="{00000000-A72F-46E7-AE17-384FEE4E8009}"/>
            </c:ext>
          </c:extLst>
        </c:ser>
        <c:ser>
          <c:idx val="1"/>
          <c:order val="1"/>
          <c:tx>
            <c:strRef>
              <c:f>'PALCI - PA institutions'!$A$3</c:f>
              <c:strCache>
                <c:ptCount val="1"/>
                <c:pt idx="0">
                  <c:v>University of Pennsylvania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'PALCI - PA institutions'!$B$3:$D$3</c:f>
              <c:numCache>
                <c:formatCode>0.00</c:formatCode>
                <c:ptCount val="3"/>
                <c:pt idx="0">
                  <c:v>0.48811912116427819</c:v>
                </c:pt>
                <c:pt idx="1">
                  <c:v>0.32058573541234664</c:v>
                </c:pt>
                <c:pt idx="2">
                  <c:v>0.19129514342337522</c:v>
                </c:pt>
              </c:numCache>
            </c:numRef>
          </c:val>
          <c:extLst>
            <c:ext xmlns:c16="http://schemas.microsoft.com/office/drawing/2014/chart" uri="{C3380CC4-5D6E-409C-BE32-E72D297353CC}">
              <c16:uniqueId val="{00000001-A72F-46E7-AE17-384FEE4E8009}"/>
            </c:ext>
          </c:extLst>
        </c:ser>
        <c:ser>
          <c:idx val="2"/>
          <c:order val="2"/>
          <c:tx>
            <c:strRef>
              <c:f>'PALCI - PA institutions'!$A$4</c:f>
              <c:strCache>
                <c:ptCount val="1"/>
                <c:pt idx="0">
                  <c:v>University of Pittsburgh-Pittsburgh Campus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Education</c:v>
              </c:pt>
              <c:pt idx="2">
                <c:v> Career</c:v>
              </c:pt>
            </c:strLit>
          </c:cat>
          <c:val>
            <c:numRef>
              <c:f>'PALCI - PA institutions'!$B$4:$D$4</c:f>
              <c:numCache>
                <c:formatCode>0.00</c:formatCode>
                <c:ptCount val="3"/>
                <c:pt idx="0">
                  <c:v>0.45634028929086912</c:v>
                </c:pt>
                <c:pt idx="1">
                  <c:v>0.34075891777880218</c:v>
                </c:pt>
                <c:pt idx="2">
                  <c:v>0.20290079293032851</c:v>
                </c:pt>
              </c:numCache>
            </c:numRef>
          </c:val>
          <c:extLst>
            <c:ext xmlns:c16="http://schemas.microsoft.com/office/drawing/2014/chart" uri="{C3380CC4-5D6E-409C-BE32-E72D297353CC}">
              <c16:uniqueId val="{00000002-A72F-46E7-AE17-384FEE4E8009}"/>
            </c:ext>
          </c:extLst>
        </c:ser>
        <c:ser>
          <c:idx val="3"/>
          <c:order val="3"/>
          <c:tx>
            <c:strRef>
              <c:f>'PALCI - PA institutions'!$A$5</c:f>
              <c:strCache>
                <c:ptCount val="1"/>
                <c:pt idx="0">
                  <c:v>Pennsylvania State University-Main Campus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Lit>
              <c:ptCount val="3"/>
              <c:pt idx="0">
                <c:v>Research</c:v>
              </c:pt>
              <c:pt idx="1">
                <c:v> Liberal Education</c:v>
              </c:pt>
              <c:pt idx="2">
                <c:v> Career</c:v>
              </c:pt>
            </c:strLit>
          </c:cat>
          <c:val>
            <c:numRef>
              <c:f>'PALCI - PA institutions'!$B$5:$D$5</c:f>
              <c:numCache>
                <c:formatCode>0.00</c:formatCode>
                <c:ptCount val="3"/>
                <c:pt idx="0">
                  <c:v>0.4141239501818641</c:v>
                </c:pt>
                <c:pt idx="1">
                  <c:v>0.37087712975512088</c:v>
                </c:pt>
                <c:pt idx="2">
                  <c:v>0.21499892006301496</c:v>
                </c:pt>
              </c:numCache>
            </c:numRef>
          </c:val>
          <c:extLst>
            <c:ext xmlns:c16="http://schemas.microsoft.com/office/drawing/2014/chart" uri="{C3380CC4-5D6E-409C-BE32-E72D297353CC}">
              <c16:uniqueId val="{00000003-A72F-46E7-AE17-384FEE4E8009}"/>
            </c:ext>
          </c:extLst>
        </c:ser>
        <c:ser>
          <c:idx val="4"/>
          <c:order val="4"/>
          <c:tx>
            <c:strRef>
              <c:f>'PALCI - PA institutions'!$A$6</c:f>
              <c:strCache>
                <c:ptCount val="1"/>
                <c:pt idx="0">
                  <c:v>Temple University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3"/>
              <c:pt idx="0">
                <c:v>Research</c:v>
              </c:pt>
              <c:pt idx="1">
                <c:v> Liberal Education</c:v>
              </c:pt>
              <c:pt idx="2">
                <c:v> Career</c:v>
              </c:pt>
            </c:strLit>
          </c:cat>
          <c:val>
            <c:numRef>
              <c:f>'PALCI - PA institutions'!$B$6:$D$6</c:f>
              <c:numCache>
                <c:formatCode>0.00</c:formatCode>
                <c:ptCount val="3"/>
                <c:pt idx="0">
                  <c:v>0.40923495784279557</c:v>
                </c:pt>
                <c:pt idx="1">
                  <c:v>0.35478428737394263</c:v>
                </c:pt>
                <c:pt idx="2">
                  <c:v>0.23598075478326175</c:v>
                </c:pt>
              </c:numCache>
            </c:numRef>
          </c:val>
          <c:extLst>
            <c:ext xmlns:c16="http://schemas.microsoft.com/office/drawing/2014/chart" uri="{C3380CC4-5D6E-409C-BE32-E72D297353CC}">
              <c16:uniqueId val="{00000004-A72F-46E7-AE17-384FEE4E8009}"/>
            </c:ext>
          </c:extLst>
        </c:ser>
        <c:ser>
          <c:idx val="5"/>
          <c:order val="5"/>
          <c:tx>
            <c:strRef>
              <c:f>'PALCI - PA institutions'!$A$7</c:f>
              <c:strCache>
                <c:ptCount val="1"/>
                <c:pt idx="0">
                  <c:v>Lehigh University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Lit>
              <c:ptCount val="3"/>
              <c:pt idx="0">
                <c:v>Research</c:v>
              </c:pt>
              <c:pt idx="1">
                <c:v> Liberal Education</c:v>
              </c:pt>
              <c:pt idx="2">
                <c:v> Career</c:v>
              </c:pt>
            </c:strLit>
          </c:cat>
          <c:val>
            <c:numRef>
              <c:f>'PALCI - PA institutions'!$B$7:$D$7</c:f>
              <c:numCache>
                <c:formatCode>0.00</c:formatCode>
                <c:ptCount val="3"/>
                <c:pt idx="0">
                  <c:v>0.34332155010076321</c:v>
                </c:pt>
                <c:pt idx="1">
                  <c:v>0.38848326670851369</c:v>
                </c:pt>
                <c:pt idx="2">
                  <c:v>0.26819518319072316</c:v>
                </c:pt>
              </c:numCache>
            </c:numRef>
          </c:val>
          <c:extLst>
            <c:ext xmlns:c16="http://schemas.microsoft.com/office/drawing/2014/chart" uri="{C3380CC4-5D6E-409C-BE32-E72D297353CC}">
              <c16:uniqueId val="{00000005-A72F-46E7-AE17-384FEE4E8009}"/>
            </c:ext>
          </c:extLst>
        </c:ser>
        <c:ser>
          <c:idx val="6"/>
          <c:order val="6"/>
          <c:tx>
            <c:strRef>
              <c:f>'PALCI - PA institutions'!$A$8</c:f>
              <c:strCache>
                <c:ptCount val="1"/>
                <c:pt idx="0">
                  <c:v>Duquesne University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Lit>
              <c:ptCount val="3"/>
              <c:pt idx="0">
                <c:v>Research</c:v>
              </c:pt>
              <c:pt idx="1">
                <c:v> Liberal Education</c:v>
              </c:pt>
              <c:pt idx="2">
                <c:v> Career</c:v>
              </c:pt>
            </c:strLit>
          </c:cat>
          <c:val>
            <c:numRef>
              <c:f>'PALCI - PA institutions'!$B$8:$D$8</c:f>
              <c:numCache>
                <c:formatCode>0.00</c:formatCode>
                <c:ptCount val="3"/>
                <c:pt idx="0">
                  <c:v>0.33774084083232969</c:v>
                </c:pt>
                <c:pt idx="1">
                  <c:v>0.3651644447726245</c:v>
                </c:pt>
                <c:pt idx="2">
                  <c:v>0.2970947143950457</c:v>
                </c:pt>
              </c:numCache>
            </c:numRef>
          </c:val>
          <c:extLst>
            <c:ext xmlns:c16="http://schemas.microsoft.com/office/drawing/2014/chart" uri="{C3380CC4-5D6E-409C-BE32-E72D297353CC}">
              <c16:uniqueId val="{00000006-A72F-46E7-AE17-384FEE4E8009}"/>
            </c:ext>
          </c:extLst>
        </c:ser>
        <c:ser>
          <c:idx val="7"/>
          <c:order val="7"/>
          <c:tx>
            <c:strRef>
              <c:f>'PALCI - PA institutions'!$A$9</c:f>
              <c:strCache>
                <c:ptCount val="1"/>
                <c:pt idx="0">
                  <c:v>Drexel University</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Lit>
              <c:ptCount val="3"/>
              <c:pt idx="0">
                <c:v>Research</c:v>
              </c:pt>
              <c:pt idx="1">
                <c:v> Liberal Education</c:v>
              </c:pt>
              <c:pt idx="2">
                <c:v> Career</c:v>
              </c:pt>
            </c:strLit>
          </c:cat>
          <c:val>
            <c:numRef>
              <c:f>'PALCI - PA institutions'!$B$9:$D$9</c:f>
              <c:numCache>
                <c:formatCode>0.00</c:formatCode>
                <c:ptCount val="3"/>
                <c:pt idx="0">
                  <c:v>0.3357115080880762</c:v>
                </c:pt>
                <c:pt idx="1">
                  <c:v>0.22080167037086157</c:v>
                </c:pt>
                <c:pt idx="2">
                  <c:v>0.44348682154106228</c:v>
                </c:pt>
              </c:numCache>
            </c:numRef>
          </c:val>
          <c:extLst>
            <c:ext xmlns:c16="http://schemas.microsoft.com/office/drawing/2014/chart" uri="{C3380CC4-5D6E-409C-BE32-E72D297353CC}">
              <c16:uniqueId val="{00000007-A72F-46E7-AE17-384FEE4E8009}"/>
            </c:ext>
          </c:extLst>
        </c:ser>
        <c:ser>
          <c:idx val="8"/>
          <c:order val="8"/>
          <c:tx>
            <c:strRef>
              <c:f>'PALCI - PA institutions'!$A$10</c:f>
              <c:strCache>
                <c:ptCount val="1"/>
                <c:pt idx="0">
                  <c:v>Widener University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Lit>
              <c:ptCount val="3"/>
              <c:pt idx="0">
                <c:v>Research</c:v>
              </c:pt>
              <c:pt idx="1">
                <c:v> Liberal Education</c:v>
              </c:pt>
              <c:pt idx="2">
                <c:v> Career</c:v>
              </c:pt>
            </c:strLit>
          </c:cat>
          <c:val>
            <c:numRef>
              <c:f>'PALCI - PA institutions'!$B$10:$D$10</c:f>
              <c:numCache>
                <c:formatCode>0.00</c:formatCode>
                <c:ptCount val="3"/>
                <c:pt idx="0">
                  <c:v>0.19352310736738876</c:v>
                </c:pt>
                <c:pt idx="1">
                  <c:v>0.46233560408384844</c:v>
                </c:pt>
                <c:pt idx="2">
                  <c:v>0.34414128854876275</c:v>
                </c:pt>
              </c:numCache>
            </c:numRef>
          </c:val>
          <c:extLst>
            <c:ext xmlns:c16="http://schemas.microsoft.com/office/drawing/2014/chart" uri="{C3380CC4-5D6E-409C-BE32-E72D297353CC}">
              <c16:uniqueId val="{00000008-A72F-46E7-AE17-384FEE4E8009}"/>
            </c:ext>
          </c:extLst>
        </c:ser>
        <c:ser>
          <c:idx val="9"/>
          <c:order val="9"/>
          <c:tx>
            <c:strRef>
              <c:f>'PALCI - PA institutions'!$A$11</c:f>
              <c:strCache>
                <c:ptCount val="1"/>
                <c:pt idx="0">
                  <c:v>Immaculata University</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Lit>
              <c:ptCount val="3"/>
              <c:pt idx="0">
                <c:v>Research</c:v>
              </c:pt>
              <c:pt idx="1">
                <c:v> Liberal Education</c:v>
              </c:pt>
              <c:pt idx="2">
                <c:v> Career</c:v>
              </c:pt>
            </c:strLit>
          </c:cat>
          <c:val>
            <c:numRef>
              <c:f>'PALCI - PA institutions'!$B$11:$D$11</c:f>
              <c:numCache>
                <c:formatCode>0.00</c:formatCode>
                <c:ptCount val="3"/>
                <c:pt idx="0">
                  <c:v>0.19011058753489207</c:v>
                </c:pt>
                <c:pt idx="1">
                  <c:v>0.33080781133283532</c:v>
                </c:pt>
                <c:pt idx="2">
                  <c:v>0.47908160113227255</c:v>
                </c:pt>
              </c:numCache>
            </c:numRef>
          </c:val>
          <c:extLst>
            <c:ext xmlns:c16="http://schemas.microsoft.com/office/drawing/2014/chart" uri="{C3380CC4-5D6E-409C-BE32-E72D297353CC}">
              <c16:uniqueId val="{00000009-A72F-46E7-AE17-384FEE4E8009}"/>
            </c:ext>
          </c:extLst>
        </c:ser>
        <c:ser>
          <c:idx val="10"/>
          <c:order val="10"/>
          <c:tx>
            <c:strRef>
              <c:f>'PALCI - PA institutions'!$A$12</c:f>
              <c:strCache>
                <c:ptCount val="1"/>
                <c:pt idx="0">
                  <c:v>Villanova University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Lit>
              <c:ptCount val="3"/>
              <c:pt idx="0">
                <c:v>Research</c:v>
              </c:pt>
              <c:pt idx="1">
                <c:v> Liberal Education</c:v>
              </c:pt>
              <c:pt idx="2">
                <c:v> Career</c:v>
              </c:pt>
            </c:strLit>
          </c:cat>
          <c:val>
            <c:numRef>
              <c:f>'PALCI - PA institutions'!$B$12:$D$12</c:f>
              <c:numCache>
                <c:formatCode>0.00</c:formatCode>
                <c:ptCount val="3"/>
                <c:pt idx="0">
                  <c:v>0.18217140453818373</c:v>
                </c:pt>
                <c:pt idx="1">
                  <c:v>0.54372197555744828</c:v>
                </c:pt>
                <c:pt idx="2">
                  <c:v>0.27410661990436797</c:v>
                </c:pt>
              </c:numCache>
            </c:numRef>
          </c:val>
          <c:extLst>
            <c:ext xmlns:c16="http://schemas.microsoft.com/office/drawing/2014/chart" uri="{C3380CC4-5D6E-409C-BE32-E72D297353CC}">
              <c16:uniqueId val="{0000000A-A72F-46E7-AE17-384FEE4E8009}"/>
            </c:ext>
          </c:extLst>
        </c:ser>
        <c:ser>
          <c:idx val="11"/>
          <c:order val="11"/>
          <c:tx>
            <c:strRef>
              <c:f>'PALCI - PA institutions'!$A$13</c:f>
              <c:strCache>
                <c:ptCount val="1"/>
                <c:pt idx="0">
                  <c:v>Robert Morris University</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Lit>
              <c:ptCount val="3"/>
              <c:pt idx="0">
                <c:v>Research</c:v>
              </c:pt>
              <c:pt idx="1">
                <c:v> Liberal Education</c:v>
              </c:pt>
              <c:pt idx="2">
                <c:v> Career</c:v>
              </c:pt>
            </c:strLit>
          </c:cat>
          <c:val>
            <c:numRef>
              <c:f>'PALCI - PA institutions'!$B$13:$D$13</c:f>
              <c:numCache>
                <c:formatCode>0.00</c:formatCode>
                <c:ptCount val="3"/>
                <c:pt idx="0">
                  <c:v>0.1770311912271057</c:v>
                </c:pt>
                <c:pt idx="1">
                  <c:v>0.49856413298226326</c:v>
                </c:pt>
                <c:pt idx="2">
                  <c:v>0.32440467579063109</c:v>
                </c:pt>
              </c:numCache>
            </c:numRef>
          </c:val>
          <c:extLst>
            <c:ext xmlns:c16="http://schemas.microsoft.com/office/drawing/2014/chart" uri="{C3380CC4-5D6E-409C-BE32-E72D297353CC}">
              <c16:uniqueId val="{0000000B-A72F-46E7-AE17-384FEE4E8009}"/>
            </c:ext>
          </c:extLst>
        </c:ser>
        <c:ser>
          <c:idx val="12"/>
          <c:order val="12"/>
          <c:tx>
            <c:strRef>
              <c:f>'PALCI - PA institutions'!$A$14</c:f>
              <c:strCache>
                <c:ptCount val="1"/>
                <c:pt idx="0">
                  <c:v>Indiana University of Pennsylvania-Main Campus</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Lit>
              <c:ptCount val="3"/>
              <c:pt idx="0">
                <c:v>Research</c:v>
              </c:pt>
              <c:pt idx="1">
                <c:v> Liberal Education</c:v>
              </c:pt>
              <c:pt idx="2">
                <c:v> Career</c:v>
              </c:pt>
            </c:strLit>
          </c:cat>
          <c:val>
            <c:numRef>
              <c:f>'PALCI - PA institutions'!$B$14:$D$14</c:f>
              <c:numCache>
                <c:formatCode>0.00</c:formatCode>
                <c:ptCount val="3"/>
                <c:pt idx="0">
                  <c:v>0.17087735961210734</c:v>
                </c:pt>
                <c:pt idx="1">
                  <c:v>0.58615200829016489</c:v>
                </c:pt>
                <c:pt idx="2">
                  <c:v>0.24297063209772768</c:v>
                </c:pt>
              </c:numCache>
            </c:numRef>
          </c:val>
          <c:extLst>
            <c:ext xmlns:c16="http://schemas.microsoft.com/office/drawing/2014/chart" uri="{C3380CC4-5D6E-409C-BE32-E72D297353CC}">
              <c16:uniqueId val="{0000000C-A72F-46E7-AE17-384FEE4E8009}"/>
            </c:ext>
          </c:extLst>
        </c:ser>
        <c:ser>
          <c:idx val="13"/>
          <c:order val="13"/>
          <c:tx>
            <c:strRef>
              <c:f>'PALCI - PA institutions'!$A$15</c:f>
              <c:strCache>
                <c:ptCount val="1"/>
                <c:pt idx="0">
                  <c:v>Pennsylvania State University-Penn State Shenango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Lit>
              <c:ptCount val="3"/>
              <c:pt idx="0">
                <c:v>Research</c:v>
              </c:pt>
              <c:pt idx="1">
                <c:v> Liberal Education</c:v>
              </c:pt>
              <c:pt idx="2">
                <c:v> Career</c:v>
              </c:pt>
            </c:strLit>
          </c:cat>
          <c:val>
            <c:numRef>
              <c:f>'PALCI - PA institutions'!$B$15:$D$15</c:f>
              <c:numCache>
                <c:formatCode>0.00</c:formatCode>
                <c:ptCount val="3"/>
                <c:pt idx="0">
                  <c:v>0.13622074746769125</c:v>
                </c:pt>
                <c:pt idx="1">
                  <c:v>0.24624519734544187</c:v>
                </c:pt>
                <c:pt idx="2">
                  <c:v>0.61753405518686688</c:v>
                </c:pt>
              </c:numCache>
            </c:numRef>
          </c:val>
          <c:extLst>
            <c:ext xmlns:c16="http://schemas.microsoft.com/office/drawing/2014/chart" uri="{C3380CC4-5D6E-409C-BE32-E72D297353CC}">
              <c16:uniqueId val="{0000000D-A72F-46E7-AE17-384FEE4E8009}"/>
            </c:ext>
          </c:extLst>
        </c:ser>
        <c:ser>
          <c:idx val="14"/>
          <c:order val="14"/>
          <c:tx>
            <c:strRef>
              <c:f>'PALCI - PA institutions'!$A$16</c:f>
              <c:strCache>
                <c:ptCount val="1"/>
                <c:pt idx="0">
                  <c:v>Pennsylvania State University-World Campus</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Lit>
              <c:ptCount val="3"/>
              <c:pt idx="0">
                <c:v>Research</c:v>
              </c:pt>
              <c:pt idx="1">
                <c:v> Liberal Education</c:v>
              </c:pt>
              <c:pt idx="2">
                <c:v> Career</c:v>
              </c:pt>
            </c:strLit>
          </c:cat>
          <c:val>
            <c:numRef>
              <c:f>'PALCI - PA institutions'!$B$16:$D$16</c:f>
              <c:numCache>
                <c:formatCode>0.00</c:formatCode>
                <c:ptCount val="3"/>
                <c:pt idx="0">
                  <c:v>0.13296076293421194</c:v>
                </c:pt>
                <c:pt idx="1">
                  <c:v>0.37158051763909195</c:v>
                </c:pt>
                <c:pt idx="2">
                  <c:v>0.49545871942669606</c:v>
                </c:pt>
              </c:numCache>
            </c:numRef>
          </c:val>
          <c:extLst>
            <c:ext xmlns:c16="http://schemas.microsoft.com/office/drawing/2014/chart" uri="{C3380CC4-5D6E-409C-BE32-E72D297353CC}">
              <c16:uniqueId val="{0000000E-A72F-46E7-AE17-384FEE4E8009}"/>
            </c:ext>
          </c:extLst>
        </c:ser>
        <c:ser>
          <c:idx val="15"/>
          <c:order val="15"/>
          <c:tx>
            <c:strRef>
              <c:f>'PALCI - PA institutions'!$A$17</c:f>
              <c:strCache>
                <c:ptCount val="1"/>
                <c:pt idx="0">
                  <c:v>Pennsylvania State University-Penn State Harrisburg</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Lit>
              <c:ptCount val="3"/>
              <c:pt idx="0">
                <c:v>Research</c:v>
              </c:pt>
              <c:pt idx="1">
                <c:v> Liberal Education</c:v>
              </c:pt>
              <c:pt idx="2">
                <c:v> Career</c:v>
              </c:pt>
            </c:strLit>
          </c:cat>
          <c:val>
            <c:numRef>
              <c:f>'PALCI - PA institutions'!$B$17:$D$17</c:f>
              <c:numCache>
                <c:formatCode>0.00</c:formatCode>
                <c:ptCount val="3"/>
                <c:pt idx="0">
                  <c:v>0.12902729916727645</c:v>
                </c:pt>
                <c:pt idx="1">
                  <c:v>0.52697876914440966</c:v>
                </c:pt>
                <c:pt idx="2">
                  <c:v>0.34399393168831377</c:v>
                </c:pt>
              </c:numCache>
            </c:numRef>
          </c:val>
          <c:extLst>
            <c:ext xmlns:c16="http://schemas.microsoft.com/office/drawing/2014/chart" uri="{C3380CC4-5D6E-409C-BE32-E72D297353CC}">
              <c16:uniqueId val="{0000000F-A72F-46E7-AE17-384FEE4E8009}"/>
            </c:ext>
          </c:extLst>
        </c:ser>
        <c:ser>
          <c:idx val="16"/>
          <c:order val="16"/>
          <c:tx>
            <c:strRef>
              <c:f>'PALCI - PA institutions'!$A$18</c:f>
              <c:strCache>
                <c:ptCount val="1"/>
                <c:pt idx="0">
                  <c:v>Pennsylvania State University-Penn State Worthington Scranton</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Lit>
              <c:ptCount val="3"/>
              <c:pt idx="0">
                <c:v>Research</c:v>
              </c:pt>
              <c:pt idx="1">
                <c:v> Liberal Education</c:v>
              </c:pt>
              <c:pt idx="2">
                <c:v> Career</c:v>
              </c:pt>
            </c:strLit>
          </c:cat>
          <c:val>
            <c:numRef>
              <c:f>'PALCI - PA institutions'!$B$18:$D$18</c:f>
              <c:numCache>
                <c:formatCode>0.00</c:formatCode>
                <c:ptCount val="3"/>
                <c:pt idx="0">
                  <c:v>0.12865873271148279</c:v>
                </c:pt>
                <c:pt idx="1">
                  <c:v>0.53168221293020257</c:v>
                </c:pt>
                <c:pt idx="2">
                  <c:v>0.33965905435831456</c:v>
                </c:pt>
              </c:numCache>
            </c:numRef>
          </c:val>
          <c:extLst>
            <c:ext xmlns:c16="http://schemas.microsoft.com/office/drawing/2014/chart" uri="{C3380CC4-5D6E-409C-BE32-E72D297353CC}">
              <c16:uniqueId val="{00000010-A72F-46E7-AE17-384FEE4E8009}"/>
            </c:ext>
          </c:extLst>
        </c:ser>
        <c:ser>
          <c:idx val="17"/>
          <c:order val="17"/>
          <c:tx>
            <c:strRef>
              <c:f>'PALCI - PA institutions'!$A$19</c:f>
              <c:strCache>
                <c:ptCount val="1"/>
                <c:pt idx="0">
                  <c:v>Pennsylvania State University-Penn State New Kensington</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Lit>
              <c:ptCount val="3"/>
              <c:pt idx="0">
                <c:v>Research</c:v>
              </c:pt>
              <c:pt idx="1">
                <c:v> Liberal Education</c:v>
              </c:pt>
              <c:pt idx="2">
                <c:v> Career</c:v>
              </c:pt>
            </c:strLit>
          </c:cat>
          <c:val>
            <c:numRef>
              <c:f>'PALCI - PA institutions'!$B$19:$D$19</c:f>
              <c:numCache>
                <c:formatCode>0.00</c:formatCode>
                <c:ptCount val="3"/>
                <c:pt idx="0">
                  <c:v>0.12444352125023059</c:v>
                </c:pt>
                <c:pt idx="1">
                  <c:v>0.53865963164074171</c:v>
                </c:pt>
                <c:pt idx="2">
                  <c:v>0.33689684710902768</c:v>
                </c:pt>
              </c:numCache>
            </c:numRef>
          </c:val>
          <c:extLst>
            <c:ext xmlns:c16="http://schemas.microsoft.com/office/drawing/2014/chart" uri="{C3380CC4-5D6E-409C-BE32-E72D297353CC}">
              <c16:uniqueId val="{00000011-A72F-46E7-AE17-384FEE4E8009}"/>
            </c:ext>
          </c:extLst>
        </c:ser>
        <c:ser>
          <c:idx val="18"/>
          <c:order val="18"/>
          <c:tx>
            <c:strRef>
              <c:f>'PALCI - PA institutions'!$A$20</c:f>
              <c:strCache>
                <c:ptCount val="1"/>
                <c:pt idx="0">
                  <c:v>Pennsylvania State University-Penn State York</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Lit>
              <c:ptCount val="3"/>
              <c:pt idx="0">
                <c:v>Research</c:v>
              </c:pt>
              <c:pt idx="1">
                <c:v> Liberal Education</c:v>
              </c:pt>
              <c:pt idx="2">
                <c:v> Career</c:v>
              </c:pt>
            </c:strLit>
          </c:cat>
          <c:val>
            <c:numRef>
              <c:f>'PALCI - PA institutions'!$B$20:$D$20</c:f>
              <c:numCache>
                <c:formatCode>0.00</c:formatCode>
                <c:ptCount val="3"/>
                <c:pt idx="0">
                  <c:v>0.12105665163066193</c:v>
                </c:pt>
                <c:pt idx="1">
                  <c:v>0.55178774733747427</c:v>
                </c:pt>
                <c:pt idx="2">
                  <c:v>0.32715560103186386</c:v>
                </c:pt>
              </c:numCache>
            </c:numRef>
          </c:val>
          <c:extLst>
            <c:ext xmlns:c16="http://schemas.microsoft.com/office/drawing/2014/chart" uri="{C3380CC4-5D6E-409C-BE32-E72D297353CC}">
              <c16:uniqueId val="{00000012-A72F-46E7-AE17-384FEE4E8009}"/>
            </c:ext>
          </c:extLst>
        </c:ser>
        <c:ser>
          <c:idx val="19"/>
          <c:order val="19"/>
          <c:tx>
            <c:strRef>
              <c:f>'PALCI - PA institutions'!$A$21</c:f>
              <c:strCache>
                <c:ptCount val="1"/>
                <c:pt idx="0">
                  <c:v>Pennsylvania State University-Penn State Schuylkill</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Lit>
              <c:ptCount val="3"/>
              <c:pt idx="0">
                <c:v>Research</c:v>
              </c:pt>
              <c:pt idx="1">
                <c:v> Liberal Education</c:v>
              </c:pt>
              <c:pt idx="2">
                <c:v> Career</c:v>
              </c:pt>
            </c:strLit>
          </c:cat>
          <c:val>
            <c:numRef>
              <c:f>'PALCI - PA institutions'!$B$21:$D$21</c:f>
              <c:numCache>
                <c:formatCode>0.00</c:formatCode>
                <c:ptCount val="3"/>
                <c:pt idx="0">
                  <c:v>0.12080865931568996</c:v>
                </c:pt>
                <c:pt idx="1">
                  <c:v>0.53084219782272057</c:v>
                </c:pt>
                <c:pt idx="2">
                  <c:v>0.34834914286158947</c:v>
                </c:pt>
              </c:numCache>
            </c:numRef>
          </c:val>
          <c:extLst>
            <c:ext xmlns:c16="http://schemas.microsoft.com/office/drawing/2014/chart" uri="{C3380CC4-5D6E-409C-BE32-E72D297353CC}">
              <c16:uniqueId val="{00000013-A72F-46E7-AE17-384FEE4E8009}"/>
            </c:ext>
          </c:extLst>
        </c:ser>
        <c:ser>
          <c:idx val="20"/>
          <c:order val="20"/>
          <c:tx>
            <c:strRef>
              <c:f>'PALCI - PA institutions'!$A$22</c:f>
              <c:strCache>
                <c:ptCount val="1"/>
                <c:pt idx="0">
                  <c:v>Pennsylvania State University-Penn State Altoona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Lit>
              <c:ptCount val="3"/>
              <c:pt idx="0">
                <c:v>Research</c:v>
              </c:pt>
              <c:pt idx="1">
                <c:v> Liberal Education</c:v>
              </c:pt>
              <c:pt idx="2">
                <c:v> Career</c:v>
              </c:pt>
            </c:strLit>
          </c:cat>
          <c:val>
            <c:numRef>
              <c:f>'PALCI - PA institutions'!$B$22:$D$22</c:f>
              <c:numCache>
                <c:formatCode>0.00</c:formatCode>
                <c:ptCount val="3"/>
                <c:pt idx="0">
                  <c:v>0.11664948716503327</c:v>
                </c:pt>
                <c:pt idx="1">
                  <c:v>0.55782982629913269</c:v>
                </c:pt>
                <c:pt idx="2">
                  <c:v>0.32552068653583405</c:v>
                </c:pt>
              </c:numCache>
            </c:numRef>
          </c:val>
          <c:extLst>
            <c:ext xmlns:c16="http://schemas.microsoft.com/office/drawing/2014/chart" uri="{C3380CC4-5D6E-409C-BE32-E72D297353CC}">
              <c16:uniqueId val="{00000014-A72F-46E7-AE17-384FEE4E8009}"/>
            </c:ext>
          </c:extLst>
        </c:ser>
        <c:ser>
          <c:idx val="21"/>
          <c:order val="21"/>
          <c:tx>
            <c:strRef>
              <c:f>'PALCI - PA institutions'!$A$23</c:f>
              <c:strCache>
                <c:ptCount val="1"/>
                <c:pt idx="0">
                  <c:v>Pennsylvania State University-Penn State Berks</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Lit>
              <c:ptCount val="3"/>
              <c:pt idx="0">
                <c:v>Research</c:v>
              </c:pt>
              <c:pt idx="1">
                <c:v> Liberal Education</c:v>
              </c:pt>
              <c:pt idx="2">
                <c:v> Career</c:v>
              </c:pt>
            </c:strLit>
          </c:cat>
          <c:val>
            <c:numRef>
              <c:f>'PALCI - PA institutions'!$B$23:$D$23</c:f>
              <c:numCache>
                <c:formatCode>0.00</c:formatCode>
                <c:ptCount val="3"/>
                <c:pt idx="0">
                  <c:v>0.11334797874537639</c:v>
                </c:pt>
                <c:pt idx="1">
                  <c:v>0.64836365684673014</c:v>
                </c:pt>
                <c:pt idx="2">
                  <c:v>0.2382883644078935</c:v>
                </c:pt>
              </c:numCache>
            </c:numRef>
          </c:val>
          <c:extLst>
            <c:ext xmlns:c16="http://schemas.microsoft.com/office/drawing/2014/chart" uri="{C3380CC4-5D6E-409C-BE32-E72D297353CC}">
              <c16:uniqueId val="{00000015-A72F-46E7-AE17-384FEE4E8009}"/>
            </c:ext>
          </c:extLst>
        </c:ser>
        <c:ser>
          <c:idx val="22"/>
          <c:order val="22"/>
          <c:tx>
            <c:strRef>
              <c:f>'PALCI - PA institutions'!$A$24</c:f>
              <c:strCache>
                <c:ptCount val="1"/>
                <c:pt idx="0">
                  <c:v>Pennsylvania State University-Penn State Abington</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Lit>
              <c:ptCount val="3"/>
              <c:pt idx="0">
                <c:v>Research</c:v>
              </c:pt>
              <c:pt idx="1">
                <c:v> Liberal Education</c:v>
              </c:pt>
              <c:pt idx="2">
                <c:v> Career</c:v>
              </c:pt>
            </c:strLit>
          </c:cat>
          <c:val>
            <c:numRef>
              <c:f>'PALCI - PA institutions'!$B$24:$D$24</c:f>
              <c:numCache>
                <c:formatCode>0.00</c:formatCode>
                <c:ptCount val="3"/>
                <c:pt idx="0">
                  <c:v>0.11178031134070288</c:v>
                </c:pt>
                <c:pt idx="1">
                  <c:v>0.57412210242521522</c:v>
                </c:pt>
                <c:pt idx="2">
                  <c:v>0.3140975862340819</c:v>
                </c:pt>
              </c:numCache>
            </c:numRef>
          </c:val>
          <c:extLst>
            <c:ext xmlns:c16="http://schemas.microsoft.com/office/drawing/2014/chart" uri="{C3380CC4-5D6E-409C-BE32-E72D297353CC}">
              <c16:uniqueId val="{00000016-A72F-46E7-AE17-384FEE4E8009}"/>
            </c:ext>
          </c:extLst>
        </c:ser>
        <c:ser>
          <c:idx val="23"/>
          <c:order val="23"/>
          <c:tx>
            <c:strRef>
              <c:f>'PALCI - PA institutions'!$A$25</c:f>
              <c:strCache>
                <c:ptCount val="1"/>
                <c:pt idx="0">
                  <c:v>Pennsylvania State University-Penn State Wilkes-Barre</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Lit>
              <c:ptCount val="3"/>
              <c:pt idx="0">
                <c:v>Research</c:v>
              </c:pt>
              <c:pt idx="1">
                <c:v> Liberal Education</c:v>
              </c:pt>
              <c:pt idx="2">
                <c:v> Career</c:v>
              </c:pt>
            </c:strLit>
          </c:cat>
          <c:val>
            <c:numRef>
              <c:f>'PALCI - PA institutions'!$B$25:$D$25</c:f>
              <c:numCache>
                <c:formatCode>0.00</c:formatCode>
                <c:ptCount val="3"/>
                <c:pt idx="0">
                  <c:v>0.11130057388202878</c:v>
                </c:pt>
                <c:pt idx="1">
                  <c:v>0.54035134427005416</c:v>
                </c:pt>
                <c:pt idx="2">
                  <c:v>0.34834808184791705</c:v>
                </c:pt>
              </c:numCache>
            </c:numRef>
          </c:val>
          <c:extLst>
            <c:ext xmlns:c16="http://schemas.microsoft.com/office/drawing/2014/chart" uri="{C3380CC4-5D6E-409C-BE32-E72D297353CC}">
              <c16:uniqueId val="{00000017-A72F-46E7-AE17-384FEE4E8009}"/>
            </c:ext>
          </c:extLst>
        </c:ser>
        <c:ser>
          <c:idx val="24"/>
          <c:order val="24"/>
          <c:tx>
            <c:strRef>
              <c:f>'PALCI - PA institutions'!$A$26</c:f>
              <c:strCache>
                <c:ptCount val="1"/>
                <c:pt idx="0">
                  <c:v>Pennsylvania State University-Penn State Greater Allegheny</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Lit>
              <c:ptCount val="3"/>
              <c:pt idx="0">
                <c:v>Research</c:v>
              </c:pt>
              <c:pt idx="1">
                <c:v> Liberal Education</c:v>
              </c:pt>
              <c:pt idx="2">
                <c:v> Career</c:v>
              </c:pt>
            </c:strLit>
          </c:cat>
          <c:val>
            <c:numRef>
              <c:f>'PALCI - PA institutions'!$B$26:$D$26</c:f>
              <c:numCache>
                <c:formatCode>0.00</c:formatCode>
                <c:ptCount val="3"/>
                <c:pt idx="0">
                  <c:v>0.11090112601214575</c:v>
                </c:pt>
                <c:pt idx="1">
                  <c:v>0.72966219635627538</c:v>
                </c:pt>
                <c:pt idx="2">
                  <c:v>0.15943667763157895</c:v>
                </c:pt>
              </c:numCache>
            </c:numRef>
          </c:val>
          <c:extLst>
            <c:ext xmlns:c16="http://schemas.microsoft.com/office/drawing/2014/chart" uri="{C3380CC4-5D6E-409C-BE32-E72D297353CC}">
              <c16:uniqueId val="{00000018-A72F-46E7-AE17-384FEE4E8009}"/>
            </c:ext>
          </c:extLst>
        </c:ser>
        <c:ser>
          <c:idx val="25"/>
          <c:order val="25"/>
          <c:tx>
            <c:strRef>
              <c:f>'PALCI - PA institutions'!$A$27</c:f>
              <c:strCache>
                <c:ptCount val="1"/>
                <c:pt idx="0">
                  <c:v>Pennsylvania State University-Penn State Beaver</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Lit>
              <c:ptCount val="3"/>
              <c:pt idx="0">
                <c:v>Research</c:v>
              </c:pt>
              <c:pt idx="1">
                <c:v> Liberal Education</c:v>
              </c:pt>
              <c:pt idx="2">
                <c:v> Career</c:v>
              </c:pt>
            </c:strLit>
          </c:cat>
          <c:val>
            <c:numRef>
              <c:f>'PALCI - PA institutions'!$B$27:$D$27</c:f>
              <c:numCache>
                <c:formatCode>0.00</c:formatCode>
                <c:ptCount val="3"/>
                <c:pt idx="0">
                  <c:v>0.10997442455242966</c:v>
                </c:pt>
                <c:pt idx="1">
                  <c:v>0.65984654731457804</c:v>
                </c:pt>
                <c:pt idx="2">
                  <c:v>0.23017902813299235</c:v>
                </c:pt>
              </c:numCache>
            </c:numRef>
          </c:val>
          <c:extLst>
            <c:ext xmlns:c16="http://schemas.microsoft.com/office/drawing/2014/chart" uri="{C3380CC4-5D6E-409C-BE32-E72D297353CC}">
              <c16:uniqueId val="{00000019-A72F-46E7-AE17-384FEE4E8009}"/>
            </c:ext>
          </c:extLst>
        </c:ser>
        <c:ser>
          <c:idx val="26"/>
          <c:order val="26"/>
          <c:tx>
            <c:strRef>
              <c:f>'PALCI - PA institutions'!$A$28</c:f>
              <c:strCache>
                <c:ptCount val="1"/>
                <c:pt idx="0">
                  <c:v>Pennsylvania State University-Penn State Brandywine</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Lit>
              <c:ptCount val="3"/>
              <c:pt idx="0">
                <c:v>Research</c:v>
              </c:pt>
              <c:pt idx="1">
                <c:v> Liberal Education</c:v>
              </c:pt>
              <c:pt idx="2">
                <c:v> Career</c:v>
              </c:pt>
            </c:strLit>
          </c:cat>
          <c:val>
            <c:numRef>
              <c:f>'PALCI - PA institutions'!$B$28:$D$28</c:f>
              <c:numCache>
                <c:formatCode>0.00</c:formatCode>
                <c:ptCount val="3"/>
                <c:pt idx="0">
                  <c:v>0.1097871897601332</c:v>
                </c:pt>
                <c:pt idx="1">
                  <c:v>0.6477444195847859</c:v>
                </c:pt>
                <c:pt idx="2">
                  <c:v>0.24246839065508088</c:v>
                </c:pt>
              </c:numCache>
            </c:numRef>
          </c:val>
          <c:extLst>
            <c:ext xmlns:c16="http://schemas.microsoft.com/office/drawing/2014/chart" uri="{C3380CC4-5D6E-409C-BE32-E72D297353CC}">
              <c16:uniqueId val="{0000001A-A72F-46E7-AE17-384FEE4E8009}"/>
            </c:ext>
          </c:extLst>
        </c:ser>
        <c:ser>
          <c:idx val="27"/>
          <c:order val="27"/>
          <c:tx>
            <c:strRef>
              <c:f>'PALCI - PA institutions'!$A$29</c:f>
              <c:strCache>
                <c:ptCount val="1"/>
                <c:pt idx="0">
                  <c:v>Pennsylvania State University-Penn State Erie-Behrend College</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Lit>
              <c:ptCount val="3"/>
              <c:pt idx="0">
                <c:v>Research</c:v>
              </c:pt>
              <c:pt idx="1">
                <c:v> Liberal Education</c:v>
              </c:pt>
              <c:pt idx="2">
                <c:v> Career</c:v>
              </c:pt>
            </c:strLit>
          </c:cat>
          <c:val>
            <c:numRef>
              <c:f>'PALCI - PA institutions'!$B$29:$D$29</c:f>
              <c:numCache>
                <c:formatCode>0.00</c:formatCode>
                <c:ptCount val="3"/>
                <c:pt idx="0">
                  <c:v>0.10966062679815632</c:v>
                </c:pt>
                <c:pt idx="1">
                  <c:v>0.52634885496917094</c:v>
                </c:pt>
                <c:pt idx="2">
                  <c:v>0.36399051823267281</c:v>
                </c:pt>
              </c:numCache>
            </c:numRef>
          </c:val>
          <c:extLst>
            <c:ext xmlns:c16="http://schemas.microsoft.com/office/drawing/2014/chart" uri="{C3380CC4-5D6E-409C-BE32-E72D297353CC}">
              <c16:uniqueId val="{0000001B-A72F-46E7-AE17-384FEE4E8009}"/>
            </c:ext>
          </c:extLst>
        </c:ser>
        <c:ser>
          <c:idx val="28"/>
          <c:order val="28"/>
          <c:tx>
            <c:strRef>
              <c:f>'PALCI - PA institutions'!$A$30</c:f>
              <c:strCache>
                <c:ptCount val="1"/>
                <c:pt idx="0">
                  <c:v>Pennsylvania State University-Penn State Lehigh Valley</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Lit>
              <c:ptCount val="3"/>
              <c:pt idx="0">
                <c:v>Research</c:v>
              </c:pt>
              <c:pt idx="1">
                <c:v> Liberal Education</c:v>
              </c:pt>
              <c:pt idx="2">
                <c:v> Career</c:v>
              </c:pt>
            </c:strLit>
          </c:cat>
          <c:val>
            <c:numRef>
              <c:f>'PALCI - PA institutions'!$B$30:$D$30</c:f>
              <c:numCache>
                <c:formatCode>0.00</c:formatCode>
                <c:ptCount val="3"/>
                <c:pt idx="0">
                  <c:v>0.10396350591073415</c:v>
                </c:pt>
                <c:pt idx="1">
                  <c:v>0.54841333432552219</c:v>
                </c:pt>
                <c:pt idx="2">
                  <c:v>0.34762315976374369</c:v>
                </c:pt>
              </c:numCache>
            </c:numRef>
          </c:val>
          <c:extLst>
            <c:ext xmlns:c16="http://schemas.microsoft.com/office/drawing/2014/chart" uri="{C3380CC4-5D6E-409C-BE32-E72D297353CC}">
              <c16:uniqueId val="{0000001C-A72F-46E7-AE17-384FEE4E8009}"/>
            </c:ext>
          </c:extLst>
        </c:ser>
        <c:ser>
          <c:idx val="29"/>
          <c:order val="29"/>
          <c:tx>
            <c:strRef>
              <c:f>'PALCI - PA institutions'!$A$31</c:f>
              <c:strCache>
                <c:ptCount val="1"/>
                <c:pt idx="0">
                  <c:v>Harrisburg University of Science and Technology</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Lit>
              <c:ptCount val="3"/>
              <c:pt idx="0">
                <c:v>Research</c:v>
              </c:pt>
              <c:pt idx="1">
                <c:v> Liberal Education</c:v>
              </c:pt>
              <c:pt idx="2">
                <c:v> Career</c:v>
              </c:pt>
            </c:strLit>
          </c:cat>
          <c:val>
            <c:numRef>
              <c:f>'PALCI - PA institutions'!$B$31:$D$31</c:f>
              <c:numCache>
                <c:formatCode>0.00</c:formatCode>
                <c:ptCount val="3"/>
                <c:pt idx="0">
                  <c:v>4.208702741261592E-2</c:v>
                </c:pt>
                <c:pt idx="1">
                  <c:v>0.95791297258738406</c:v>
                </c:pt>
                <c:pt idx="2">
                  <c:v>0</c:v>
                </c:pt>
              </c:numCache>
            </c:numRef>
          </c:val>
          <c:extLst>
            <c:ext xmlns:c16="http://schemas.microsoft.com/office/drawing/2014/chart" uri="{C3380CC4-5D6E-409C-BE32-E72D297353CC}">
              <c16:uniqueId val="{0000001D-A72F-46E7-AE17-384FEE4E8009}"/>
            </c:ext>
          </c:extLst>
        </c:ser>
        <c:ser>
          <c:idx val="30"/>
          <c:order val="30"/>
          <c:tx>
            <c:strRef>
              <c:f>'PALCI - PA institutions'!$A$32</c:f>
              <c:strCache>
                <c:ptCount val="1"/>
                <c:pt idx="0">
                  <c:v>Bryn Mawr College</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Lit>
              <c:ptCount val="3"/>
              <c:pt idx="0">
                <c:v>Research</c:v>
              </c:pt>
              <c:pt idx="1">
                <c:v> Liberal Education</c:v>
              </c:pt>
              <c:pt idx="2">
                <c:v> Career</c:v>
              </c:pt>
            </c:strLit>
          </c:cat>
          <c:val>
            <c:numRef>
              <c:f>'PALCI - PA institutions'!$B$32:$D$32</c:f>
              <c:numCache>
                <c:formatCode>0.00</c:formatCode>
                <c:ptCount val="3"/>
                <c:pt idx="0">
                  <c:v>2.3422546079050317E-2</c:v>
                </c:pt>
                <c:pt idx="1">
                  <c:v>0.90490893376191395</c:v>
                </c:pt>
                <c:pt idx="2">
                  <c:v>7.1668520159035798E-2</c:v>
                </c:pt>
              </c:numCache>
            </c:numRef>
          </c:val>
          <c:extLst>
            <c:ext xmlns:c16="http://schemas.microsoft.com/office/drawing/2014/chart" uri="{C3380CC4-5D6E-409C-BE32-E72D297353CC}">
              <c16:uniqueId val="{0000001E-A72F-46E7-AE17-384FEE4E8009}"/>
            </c:ext>
          </c:extLst>
        </c:ser>
        <c:ser>
          <c:idx val="31"/>
          <c:order val="31"/>
          <c:tx>
            <c:strRef>
              <c:f>'PALCI - PA institutions'!$A$33</c:f>
              <c:strCache>
                <c:ptCount val="1"/>
                <c:pt idx="0">
                  <c:v>Wilkes University</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Lit>
              <c:ptCount val="3"/>
              <c:pt idx="0">
                <c:v>Research</c:v>
              </c:pt>
              <c:pt idx="1">
                <c:v> Liberal Education</c:v>
              </c:pt>
              <c:pt idx="2">
                <c:v> Career</c:v>
              </c:pt>
            </c:strLit>
          </c:cat>
          <c:val>
            <c:numRef>
              <c:f>'PALCI - PA institutions'!$B$33:$D$33</c:f>
              <c:numCache>
                <c:formatCode>0.00</c:formatCode>
                <c:ptCount val="3"/>
                <c:pt idx="0">
                  <c:v>2.0395648082555326E-2</c:v>
                </c:pt>
                <c:pt idx="1">
                  <c:v>0.61509425982511978</c:v>
                </c:pt>
                <c:pt idx="2">
                  <c:v>0.36451009209232493</c:v>
                </c:pt>
              </c:numCache>
            </c:numRef>
          </c:val>
          <c:extLst>
            <c:ext xmlns:c16="http://schemas.microsoft.com/office/drawing/2014/chart" uri="{C3380CC4-5D6E-409C-BE32-E72D297353CC}">
              <c16:uniqueId val="{0000001F-A72F-46E7-AE17-384FEE4E8009}"/>
            </c:ext>
          </c:extLst>
        </c:ser>
        <c:ser>
          <c:idx val="32"/>
          <c:order val="32"/>
          <c:tx>
            <c:strRef>
              <c:f>'PALCI - PA institutions'!$A$34</c:f>
              <c:strCache>
                <c:ptCount val="1"/>
                <c:pt idx="0">
                  <c:v>Franklin and Marshall College</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Lit>
              <c:ptCount val="3"/>
              <c:pt idx="0">
                <c:v>Research</c:v>
              </c:pt>
              <c:pt idx="1">
                <c:v> Liberal Education</c:v>
              </c:pt>
              <c:pt idx="2">
                <c:v> Career</c:v>
              </c:pt>
            </c:strLit>
          </c:cat>
          <c:val>
            <c:numRef>
              <c:f>'PALCI - PA institutions'!$B$34:$D$34</c:f>
              <c:numCache>
                <c:formatCode>0.00</c:formatCode>
                <c:ptCount val="3"/>
                <c:pt idx="0">
                  <c:v>1.9607843137254902E-2</c:v>
                </c:pt>
                <c:pt idx="1">
                  <c:v>0.98039215686274506</c:v>
                </c:pt>
                <c:pt idx="2">
                  <c:v>0</c:v>
                </c:pt>
              </c:numCache>
            </c:numRef>
          </c:val>
          <c:extLst>
            <c:ext xmlns:c16="http://schemas.microsoft.com/office/drawing/2014/chart" uri="{C3380CC4-5D6E-409C-BE32-E72D297353CC}">
              <c16:uniqueId val="{00000020-A72F-46E7-AE17-384FEE4E8009}"/>
            </c:ext>
          </c:extLst>
        </c:ser>
        <c:ser>
          <c:idx val="33"/>
          <c:order val="33"/>
          <c:tx>
            <c:strRef>
              <c:f>'PALCI - PA institutions'!$A$35</c:f>
              <c:strCache>
                <c:ptCount val="1"/>
                <c:pt idx="0">
                  <c:v>Haverford College</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Lit>
              <c:ptCount val="3"/>
              <c:pt idx="0">
                <c:v>Research</c:v>
              </c:pt>
              <c:pt idx="1">
                <c:v> Liberal Education</c:v>
              </c:pt>
              <c:pt idx="2">
                <c:v> Career</c:v>
              </c:pt>
            </c:strLit>
          </c:cat>
          <c:val>
            <c:numRef>
              <c:f>'PALCI - PA institutions'!$B$35:$D$35</c:f>
              <c:numCache>
                <c:formatCode>0.00</c:formatCode>
                <c:ptCount val="3"/>
                <c:pt idx="0">
                  <c:v>1.9607843137254902E-2</c:v>
                </c:pt>
                <c:pt idx="1">
                  <c:v>0.98039215686274506</c:v>
                </c:pt>
                <c:pt idx="2">
                  <c:v>0</c:v>
                </c:pt>
              </c:numCache>
            </c:numRef>
          </c:val>
          <c:extLst>
            <c:ext xmlns:c16="http://schemas.microsoft.com/office/drawing/2014/chart" uri="{C3380CC4-5D6E-409C-BE32-E72D297353CC}">
              <c16:uniqueId val="{00000021-A72F-46E7-AE17-384FEE4E8009}"/>
            </c:ext>
          </c:extLst>
        </c:ser>
        <c:ser>
          <c:idx val="34"/>
          <c:order val="34"/>
          <c:tx>
            <c:strRef>
              <c:f>'PALCI - PA institutions'!$A$36</c:f>
              <c:strCache>
                <c:ptCount val="1"/>
                <c:pt idx="0">
                  <c:v>Bryn Athyn College of the New Church</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Lit>
              <c:ptCount val="3"/>
              <c:pt idx="0">
                <c:v>Research</c:v>
              </c:pt>
              <c:pt idx="1">
                <c:v> Liberal Education</c:v>
              </c:pt>
              <c:pt idx="2">
                <c:v> Career</c:v>
              </c:pt>
            </c:strLit>
          </c:cat>
          <c:val>
            <c:numRef>
              <c:f>'PALCI - PA institutions'!$B$36:$D$36</c:f>
              <c:numCache>
                <c:formatCode>0.00</c:formatCode>
                <c:ptCount val="3"/>
                <c:pt idx="0">
                  <c:v>1.6480595427963849E-2</c:v>
                </c:pt>
                <c:pt idx="1">
                  <c:v>0.98351940457203613</c:v>
                </c:pt>
                <c:pt idx="2">
                  <c:v>0</c:v>
                </c:pt>
              </c:numCache>
            </c:numRef>
          </c:val>
          <c:extLst>
            <c:ext xmlns:c16="http://schemas.microsoft.com/office/drawing/2014/chart" uri="{C3380CC4-5D6E-409C-BE32-E72D297353CC}">
              <c16:uniqueId val="{00000022-A72F-46E7-AE17-384FEE4E8009}"/>
            </c:ext>
          </c:extLst>
        </c:ser>
        <c:ser>
          <c:idx val="35"/>
          <c:order val="35"/>
          <c:tx>
            <c:strRef>
              <c:f>'PALCI - PA institutions'!$A$37</c:f>
              <c:strCache>
                <c:ptCount val="1"/>
                <c:pt idx="0">
                  <c:v>Saint Joseph's University</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Lit>
              <c:ptCount val="3"/>
              <c:pt idx="0">
                <c:v>Research</c:v>
              </c:pt>
              <c:pt idx="1">
                <c:v> Liberal Education</c:v>
              </c:pt>
              <c:pt idx="2">
                <c:v> Career</c:v>
              </c:pt>
            </c:strLit>
          </c:cat>
          <c:val>
            <c:numRef>
              <c:f>'PALCI - PA institutions'!$B$37:$D$37</c:f>
              <c:numCache>
                <c:formatCode>0.00</c:formatCode>
                <c:ptCount val="3"/>
                <c:pt idx="0">
                  <c:v>1.5373673866438099E-2</c:v>
                </c:pt>
                <c:pt idx="1">
                  <c:v>0.53760124427380596</c:v>
                </c:pt>
                <c:pt idx="2">
                  <c:v>0.44702508185975592</c:v>
                </c:pt>
              </c:numCache>
            </c:numRef>
          </c:val>
          <c:extLst>
            <c:ext xmlns:c16="http://schemas.microsoft.com/office/drawing/2014/chart" uri="{C3380CC4-5D6E-409C-BE32-E72D297353CC}">
              <c16:uniqueId val="{00000023-A72F-46E7-AE17-384FEE4E8009}"/>
            </c:ext>
          </c:extLst>
        </c:ser>
        <c:ser>
          <c:idx val="36"/>
          <c:order val="36"/>
          <c:tx>
            <c:strRef>
              <c:f>'PALCI - PA institutions'!$A$38</c:f>
              <c:strCache>
                <c:ptCount val="1"/>
                <c:pt idx="0">
                  <c:v>Dickinson College</c:v>
                </c:pt>
              </c:strCache>
            </c:strRef>
          </c:tx>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Lit>
              <c:ptCount val="3"/>
              <c:pt idx="0">
                <c:v>Research</c:v>
              </c:pt>
              <c:pt idx="1">
                <c:v> Liberal Education</c:v>
              </c:pt>
              <c:pt idx="2">
                <c:v> Career</c:v>
              </c:pt>
            </c:strLit>
          </c:cat>
          <c:val>
            <c:numRef>
              <c:f>'PALCI - PA institutions'!$B$38:$D$38</c:f>
              <c:numCache>
                <c:formatCode>0.00</c:formatCode>
                <c:ptCount val="3"/>
                <c:pt idx="0">
                  <c:v>1.477832512315271E-2</c:v>
                </c:pt>
                <c:pt idx="1">
                  <c:v>0.98522167487684742</c:v>
                </c:pt>
                <c:pt idx="2">
                  <c:v>0</c:v>
                </c:pt>
              </c:numCache>
            </c:numRef>
          </c:val>
          <c:extLst>
            <c:ext xmlns:c16="http://schemas.microsoft.com/office/drawing/2014/chart" uri="{C3380CC4-5D6E-409C-BE32-E72D297353CC}">
              <c16:uniqueId val="{00000024-A72F-46E7-AE17-384FEE4E8009}"/>
            </c:ext>
          </c:extLst>
        </c:ser>
        <c:ser>
          <c:idx val="37"/>
          <c:order val="37"/>
          <c:tx>
            <c:strRef>
              <c:f>'PALCI - PA institutions'!$A$39</c:f>
              <c:strCache>
                <c:ptCount val="1"/>
                <c:pt idx="0">
                  <c:v>Swarthmore College</c:v>
                </c:pt>
              </c:strCache>
            </c:strRef>
          </c:tx>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Lit>
              <c:ptCount val="3"/>
              <c:pt idx="0">
                <c:v>Research</c:v>
              </c:pt>
              <c:pt idx="1">
                <c:v> Liberal Education</c:v>
              </c:pt>
              <c:pt idx="2">
                <c:v> Career</c:v>
              </c:pt>
            </c:strLit>
          </c:cat>
          <c:val>
            <c:numRef>
              <c:f>'PALCI - PA institutions'!$B$39:$D$39</c:f>
              <c:numCache>
                <c:formatCode>0.00</c:formatCode>
                <c:ptCount val="3"/>
                <c:pt idx="0">
                  <c:v>1.477832512315271E-2</c:v>
                </c:pt>
                <c:pt idx="1">
                  <c:v>0.98522167487684742</c:v>
                </c:pt>
                <c:pt idx="2">
                  <c:v>0</c:v>
                </c:pt>
              </c:numCache>
            </c:numRef>
          </c:val>
          <c:extLst>
            <c:ext xmlns:c16="http://schemas.microsoft.com/office/drawing/2014/chart" uri="{C3380CC4-5D6E-409C-BE32-E72D297353CC}">
              <c16:uniqueId val="{00000025-A72F-46E7-AE17-384FEE4E8009}"/>
            </c:ext>
          </c:extLst>
        </c:ser>
        <c:ser>
          <c:idx val="38"/>
          <c:order val="38"/>
          <c:tx>
            <c:strRef>
              <c:f>'PALCI - PA institutions'!$A$40</c:f>
              <c:strCache>
                <c:ptCount val="1"/>
                <c:pt idx="0">
                  <c:v>Arcadia University</c:v>
                </c:pt>
              </c:strCache>
            </c:strRef>
          </c:tx>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Lit>
              <c:ptCount val="3"/>
              <c:pt idx="0">
                <c:v>Research</c:v>
              </c:pt>
              <c:pt idx="1">
                <c:v> Liberal Education</c:v>
              </c:pt>
              <c:pt idx="2">
                <c:v> Career</c:v>
              </c:pt>
            </c:strLit>
          </c:cat>
          <c:val>
            <c:numRef>
              <c:f>'PALCI - PA institutions'!$B$40:$D$40</c:f>
              <c:numCache>
                <c:formatCode>0.00</c:formatCode>
                <c:ptCount val="3"/>
                <c:pt idx="0">
                  <c:v>1.2527361879924986E-2</c:v>
                </c:pt>
                <c:pt idx="1">
                  <c:v>0.76378322164010815</c:v>
                </c:pt>
                <c:pt idx="2">
                  <c:v>0.22368941647996687</c:v>
                </c:pt>
              </c:numCache>
            </c:numRef>
          </c:val>
          <c:extLst>
            <c:ext xmlns:c16="http://schemas.microsoft.com/office/drawing/2014/chart" uri="{C3380CC4-5D6E-409C-BE32-E72D297353CC}">
              <c16:uniqueId val="{00000026-A72F-46E7-AE17-384FEE4E8009}"/>
            </c:ext>
          </c:extLst>
        </c:ser>
        <c:ser>
          <c:idx val="39"/>
          <c:order val="39"/>
          <c:tx>
            <c:strRef>
              <c:f>'PALCI - PA institutions'!$A$41</c:f>
              <c:strCache>
                <c:ptCount val="1"/>
                <c:pt idx="0">
                  <c:v>Lincoln University</c:v>
                </c:pt>
              </c:strCache>
            </c:strRef>
          </c:tx>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Lit>
              <c:ptCount val="3"/>
              <c:pt idx="0">
                <c:v>Research</c:v>
              </c:pt>
              <c:pt idx="1">
                <c:v> Liberal Education</c:v>
              </c:pt>
              <c:pt idx="2">
                <c:v> Career</c:v>
              </c:pt>
            </c:strLit>
          </c:cat>
          <c:val>
            <c:numRef>
              <c:f>'PALCI - PA institutions'!$B$41:$D$41</c:f>
              <c:numCache>
                <c:formatCode>0.00</c:formatCode>
                <c:ptCount val="3"/>
                <c:pt idx="0">
                  <c:v>1.1441503740491608E-2</c:v>
                </c:pt>
                <c:pt idx="1">
                  <c:v>0.70252090274721823</c:v>
                </c:pt>
                <c:pt idx="2">
                  <c:v>0.28603759351229019</c:v>
                </c:pt>
              </c:numCache>
            </c:numRef>
          </c:val>
          <c:extLst>
            <c:ext xmlns:c16="http://schemas.microsoft.com/office/drawing/2014/chart" uri="{C3380CC4-5D6E-409C-BE32-E72D297353CC}">
              <c16:uniqueId val="{00000027-A72F-46E7-AE17-384FEE4E8009}"/>
            </c:ext>
          </c:extLst>
        </c:ser>
        <c:ser>
          <c:idx val="40"/>
          <c:order val="40"/>
          <c:tx>
            <c:strRef>
              <c:f>'PALCI - PA institutions'!$A$42</c:f>
              <c:strCache>
                <c:ptCount val="1"/>
                <c:pt idx="0">
                  <c:v>Juniata College</c:v>
                </c:pt>
              </c:strCache>
            </c:strRef>
          </c:tx>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Lit>
              <c:ptCount val="3"/>
              <c:pt idx="0">
                <c:v>Research</c:v>
              </c:pt>
              <c:pt idx="1">
                <c:v> Liberal Education</c:v>
              </c:pt>
              <c:pt idx="2">
                <c:v> Career</c:v>
              </c:pt>
            </c:strLit>
          </c:cat>
          <c:val>
            <c:numRef>
              <c:f>'PALCI - PA institutions'!$B$42:$D$42</c:f>
              <c:numCache>
                <c:formatCode>0.00</c:formatCode>
                <c:ptCount val="3"/>
                <c:pt idx="0">
                  <c:v>1.0073828744911336E-2</c:v>
                </c:pt>
                <c:pt idx="1">
                  <c:v>0.82370799696405161</c:v>
                </c:pt>
                <c:pt idx="2">
                  <c:v>0.16621817429103705</c:v>
                </c:pt>
              </c:numCache>
            </c:numRef>
          </c:val>
          <c:extLst>
            <c:ext xmlns:c16="http://schemas.microsoft.com/office/drawing/2014/chart" uri="{C3380CC4-5D6E-409C-BE32-E72D297353CC}">
              <c16:uniqueId val="{00000028-A72F-46E7-AE17-384FEE4E8009}"/>
            </c:ext>
          </c:extLst>
        </c:ser>
        <c:ser>
          <c:idx val="41"/>
          <c:order val="41"/>
          <c:tx>
            <c:strRef>
              <c:f>'PALCI - PA institutions'!$A$43</c:f>
              <c:strCache>
                <c:ptCount val="1"/>
                <c:pt idx="0">
                  <c:v>Allegheny College</c:v>
                </c:pt>
              </c:strCache>
            </c:strRef>
          </c:tx>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Lit>
              <c:ptCount val="3"/>
              <c:pt idx="0">
                <c:v>Research</c:v>
              </c:pt>
              <c:pt idx="1">
                <c:v> Liberal Education</c:v>
              </c:pt>
              <c:pt idx="2">
                <c:v> Career</c:v>
              </c:pt>
            </c:strLit>
          </c:cat>
          <c:val>
            <c:numRef>
              <c:f>'PALCI - PA institutions'!$B$43:$D$43</c:f>
              <c:numCache>
                <c:formatCode>0.00</c:formatCode>
                <c:ptCount val="3"/>
                <c:pt idx="0">
                  <c:v>9.9009900990099011E-3</c:v>
                </c:pt>
                <c:pt idx="1">
                  <c:v>0.99009900990099009</c:v>
                </c:pt>
                <c:pt idx="2">
                  <c:v>0</c:v>
                </c:pt>
              </c:numCache>
            </c:numRef>
          </c:val>
          <c:extLst>
            <c:ext xmlns:c16="http://schemas.microsoft.com/office/drawing/2014/chart" uri="{C3380CC4-5D6E-409C-BE32-E72D297353CC}">
              <c16:uniqueId val="{00000029-A72F-46E7-AE17-384FEE4E8009}"/>
            </c:ext>
          </c:extLst>
        </c:ser>
        <c:ser>
          <c:idx val="42"/>
          <c:order val="42"/>
          <c:tx>
            <c:strRef>
              <c:f>'PALCI - PA institutions'!$A$44</c:f>
              <c:strCache>
                <c:ptCount val="1"/>
                <c:pt idx="0">
                  <c:v>Lafayette College</c:v>
                </c:pt>
              </c:strCache>
            </c:strRef>
          </c:tx>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Lit>
              <c:ptCount val="3"/>
              <c:pt idx="0">
                <c:v>Research</c:v>
              </c:pt>
              <c:pt idx="1">
                <c:v> Liberal Education</c:v>
              </c:pt>
              <c:pt idx="2">
                <c:v> Career</c:v>
              </c:pt>
            </c:strLit>
          </c:cat>
          <c:val>
            <c:numRef>
              <c:f>'PALCI - PA institutions'!$B$44:$D$44</c:f>
              <c:numCache>
                <c:formatCode>0.00</c:formatCode>
                <c:ptCount val="3"/>
                <c:pt idx="0">
                  <c:v>9.9009900990099011E-3</c:v>
                </c:pt>
                <c:pt idx="1">
                  <c:v>0.99009900990099009</c:v>
                </c:pt>
                <c:pt idx="2">
                  <c:v>0</c:v>
                </c:pt>
              </c:numCache>
            </c:numRef>
          </c:val>
          <c:extLst>
            <c:ext xmlns:c16="http://schemas.microsoft.com/office/drawing/2014/chart" uri="{C3380CC4-5D6E-409C-BE32-E72D297353CC}">
              <c16:uniqueId val="{0000002A-A72F-46E7-AE17-384FEE4E8009}"/>
            </c:ext>
          </c:extLst>
        </c:ser>
        <c:ser>
          <c:idx val="43"/>
          <c:order val="43"/>
          <c:tx>
            <c:strRef>
              <c:f>'PALCI - PA institutions'!$A$45</c:f>
              <c:strCache>
                <c:ptCount val="1"/>
                <c:pt idx="0">
                  <c:v>Gannon University</c:v>
                </c:pt>
              </c:strCache>
            </c:strRef>
          </c:tx>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Lit>
              <c:ptCount val="3"/>
              <c:pt idx="0">
                <c:v>Research</c:v>
              </c:pt>
              <c:pt idx="1">
                <c:v> Liberal Education</c:v>
              </c:pt>
              <c:pt idx="2">
                <c:v> Career</c:v>
              </c:pt>
            </c:strLit>
          </c:cat>
          <c:val>
            <c:numRef>
              <c:f>'PALCI - PA institutions'!$B$45:$D$45</c:f>
              <c:numCache>
                <c:formatCode>0.00</c:formatCode>
                <c:ptCount val="3"/>
                <c:pt idx="0">
                  <c:v>8.6320530341354399E-3</c:v>
                </c:pt>
                <c:pt idx="1">
                  <c:v>0.53728332188186612</c:v>
                </c:pt>
                <c:pt idx="2">
                  <c:v>0.45408462508399844</c:v>
                </c:pt>
              </c:numCache>
            </c:numRef>
          </c:val>
          <c:extLst>
            <c:ext xmlns:c16="http://schemas.microsoft.com/office/drawing/2014/chart" uri="{C3380CC4-5D6E-409C-BE32-E72D297353CC}">
              <c16:uniqueId val="{0000002B-A72F-46E7-AE17-384FEE4E8009}"/>
            </c:ext>
          </c:extLst>
        </c:ser>
        <c:ser>
          <c:idx val="44"/>
          <c:order val="44"/>
          <c:tx>
            <c:strRef>
              <c:f>'PALCI - PA institutions'!$A$46</c:f>
              <c:strCache>
                <c:ptCount val="1"/>
                <c:pt idx="0">
                  <c:v>Alvernia University</c:v>
                </c:pt>
              </c:strCache>
            </c:strRef>
          </c:tx>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Lit>
              <c:ptCount val="3"/>
              <c:pt idx="0">
                <c:v>Research</c:v>
              </c:pt>
              <c:pt idx="1">
                <c:v> Liberal Education</c:v>
              </c:pt>
              <c:pt idx="2">
                <c:v> Career</c:v>
              </c:pt>
            </c:strLit>
          </c:cat>
          <c:val>
            <c:numRef>
              <c:f>'PALCI - PA institutions'!$B$46:$D$46</c:f>
              <c:numCache>
                <c:formatCode>0.00</c:formatCode>
                <c:ptCount val="3"/>
                <c:pt idx="0">
                  <c:v>7.9505300353356883E-3</c:v>
                </c:pt>
                <c:pt idx="1">
                  <c:v>0.41431095406360419</c:v>
                </c:pt>
                <c:pt idx="2">
                  <c:v>0.57773851590106007</c:v>
                </c:pt>
              </c:numCache>
            </c:numRef>
          </c:val>
          <c:extLst>
            <c:ext xmlns:c16="http://schemas.microsoft.com/office/drawing/2014/chart" uri="{C3380CC4-5D6E-409C-BE32-E72D297353CC}">
              <c16:uniqueId val="{0000002C-A72F-46E7-AE17-384FEE4E8009}"/>
            </c:ext>
          </c:extLst>
        </c:ser>
        <c:ser>
          <c:idx val="45"/>
          <c:order val="45"/>
          <c:tx>
            <c:strRef>
              <c:f>'PALCI - PA institutions'!$A$47</c:f>
              <c:strCache>
                <c:ptCount val="1"/>
                <c:pt idx="0">
                  <c:v>Marywood University</c:v>
                </c:pt>
              </c:strCache>
            </c:strRef>
          </c:tx>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Lit>
              <c:ptCount val="3"/>
              <c:pt idx="0">
                <c:v>Research</c:v>
              </c:pt>
              <c:pt idx="1">
                <c:v> Liberal Education</c:v>
              </c:pt>
              <c:pt idx="2">
                <c:v> Career</c:v>
              </c:pt>
            </c:strLit>
          </c:cat>
          <c:val>
            <c:numRef>
              <c:f>'PALCI - PA institutions'!$B$47:$D$47</c:f>
              <c:numCache>
                <c:formatCode>0.00</c:formatCode>
                <c:ptCount val="3"/>
                <c:pt idx="0">
                  <c:v>7.6346232650762501E-3</c:v>
                </c:pt>
                <c:pt idx="1">
                  <c:v>0.55266274353560463</c:v>
                </c:pt>
                <c:pt idx="2">
                  <c:v>0.43970263319931907</c:v>
                </c:pt>
              </c:numCache>
            </c:numRef>
          </c:val>
          <c:extLst>
            <c:ext xmlns:c16="http://schemas.microsoft.com/office/drawing/2014/chart" uri="{C3380CC4-5D6E-409C-BE32-E72D297353CC}">
              <c16:uniqueId val="{0000002D-A72F-46E7-AE17-384FEE4E8009}"/>
            </c:ext>
          </c:extLst>
        </c:ser>
        <c:ser>
          <c:idx val="46"/>
          <c:order val="46"/>
          <c:tx>
            <c:strRef>
              <c:f>'PALCI - PA institutions'!$A$48</c:f>
              <c:strCache>
                <c:ptCount val="1"/>
                <c:pt idx="0">
                  <c:v>Eastern University</c:v>
                </c:pt>
              </c:strCache>
            </c:strRef>
          </c:tx>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Lit>
              <c:ptCount val="3"/>
              <c:pt idx="0">
                <c:v>Research</c:v>
              </c:pt>
              <c:pt idx="1">
                <c:v> Liberal Education</c:v>
              </c:pt>
              <c:pt idx="2">
                <c:v> Career</c:v>
              </c:pt>
            </c:strLit>
          </c:cat>
          <c:val>
            <c:numRef>
              <c:f>'PALCI - PA institutions'!$B$48:$D$48</c:f>
              <c:numCache>
                <c:formatCode>0.00</c:formatCode>
                <c:ptCount val="3"/>
                <c:pt idx="0">
                  <c:v>7.6108642627200256E-3</c:v>
                </c:pt>
                <c:pt idx="1">
                  <c:v>0.65168025249540229</c:v>
                </c:pt>
                <c:pt idx="2">
                  <c:v>0.34070888324187776</c:v>
                </c:pt>
              </c:numCache>
            </c:numRef>
          </c:val>
          <c:extLst>
            <c:ext xmlns:c16="http://schemas.microsoft.com/office/drawing/2014/chart" uri="{C3380CC4-5D6E-409C-BE32-E72D297353CC}">
              <c16:uniqueId val="{0000002E-A72F-46E7-AE17-384FEE4E8009}"/>
            </c:ext>
          </c:extLst>
        </c:ser>
        <c:ser>
          <c:idx val="47"/>
          <c:order val="47"/>
          <c:tx>
            <c:strRef>
              <c:f>'PALCI - PA institutions'!$A$49</c:f>
              <c:strCache>
                <c:ptCount val="1"/>
                <c:pt idx="0">
                  <c:v>La Salle University</c:v>
                </c:pt>
              </c:strCache>
            </c:strRef>
          </c:tx>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Lit>
              <c:ptCount val="3"/>
              <c:pt idx="0">
                <c:v>Research</c:v>
              </c:pt>
              <c:pt idx="1">
                <c:v> Liberal Education</c:v>
              </c:pt>
              <c:pt idx="2">
                <c:v> Career</c:v>
              </c:pt>
            </c:strLit>
          </c:cat>
          <c:val>
            <c:numRef>
              <c:f>'PALCI - PA institutions'!$B$49:$D$49</c:f>
              <c:numCache>
                <c:formatCode>0.00</c:formatCode>
                <c:ptCount val="3"/>
                <c:pt idx="0">
                  <c:v>6.1799332427433951E-3</c:v>
                </c:pt>
                <c:pt idx="1">
                  <c:v>0.670786723835464</c:v>
                </c:pt>
                <c:pt idx="2">
                  <c:v>0.32303334292179259</c:v>
                </c:pt>
              </c:numCache>
            </c:numRef>
          </c:val>
          <c:extLst>
            <c:ext xmlns:c16="http://schemas.microsoft.com/office/drawing/2014/chart" uri="{C3380CC4-5D6E-409C-BE32-E72D297353CC}">
              <c16:uniqueId val="{0000002F-A72F-46E7-AE17-384FEE4E8009}"/>
            </c:ext>
          </c:extLst>
        </c:ser>
        <c:ser>
          <c:idx val="48"/>
          <c:order val="48"/>
          <c:tx>
            <c:strRef>
              <c:f>'PALCI - PA institutions'!$A$50</c:f>
              <c:strCache>
                <c:ptCount val="1"/>
                <c:pt idx="0">
                  <c:v>Point Park University</c:v>
                </c:pt>
              </c:strCache>
            </c:strRef>
          </c:tx>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Lit>
              <c:ptCount val="3"/>
              <c:pt idx="0">
                <c:v>Research</c:v>
              </c:pt>
              <c:pt idx="1">
                <c:v> Liberal Education</c:v>
              </c:pt>
              <c:pt idx="2">
                <c:v> Career</c:v>
              </c:pt>
            </c:strLit>
          </c:cat>
          <c:val>
            <c:numRef>
              <c:f>'PALCI - PA institutions'!$B$50:$D$50</c:f>
              <c:numCache>
                <c:formatCode>0.00</c:formatCode>
                <c:ptCount val="3"/>
                <c:pt idx="0">
                  <c:v>5.8767526608122112E-3</c:v>
                </c:pt>
                <c:pt idx="1">
                  <c:v>0.60446769781873544</c:v>
                </c:pt>
                <c:pt idx="2">
                  <c:v>0.38965554952045228</c:v>
                </c:pt>
              </c:numCache>
            </c:numRef>
          </c:val>
          <c:extLst>
            <c:ext xmlns:c16="http://schemas.microsoft.com/office/drawing/2014/chart" uri="{C3380CC4-5D6E-409C-BE32-E72D297353CC}">
              <c16:uniqueId val="{00000030-A72F-46E7-AE17-384FEE4E8009}"/>
            </c:ext>
          </c:extLst>
        </c:ser>
        <c:ser>
          <c:idx val="49"/>
          <c:order val="49"/>
          <c:tx>
            <c:strRef>
              <c:f>'PALCI - PA institutions'!$A$51</c:f>
              <c:strCache>
                <c:ptCount val="1"/>
                <c:pt idx="0">
                  <c:v>Shippensburg University of Pennsylvania</c:v>
                </c:pt>
              </c:strCache>
            </c:strRef>
          </c:tx>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Lit>
              <c:ptCount val="3"/>
              <c:pt idx="0">
                <c:v>Research</c:v>
              </c:pt>
              <c:pt idx="1">
                <c:v> Liberal Education</c:v>
              </c:pt>
              <c:pt idx="2">
                <c:v> Career</c:v>
              </c:pt>
            </c:strLit>
          </c:cat>
          <c:val>
            <c:numRef>
              <c:f>'PALCI - PA institutions'!$B$51:$D$51</c:f>
              <c:numCache>
                <c:formatCode>0.00</c:formatCode>
                <c:ptCount val="3"/>
                <c:pt idx="0">
                  <c:v>5.566590497079321E-3</c:v>
                </c:pt>
                <c:pt idx="1">
                  <c:v>0.7157544439397846</c:v>
                </c:pt>
                <c:pt idx="2">
                  <c:v>0.27867896556313615</c:v>
                </c:pt>
              </c:numCache>
            </c:numRef>
          </c:val>
          <c:extLst>
            <c:ext xmlns:c16="http://schemas.microsoft.com/office/drawing/2014/chart" uri="{C3380CC4-5D6E-409C-BE32-E72D297353CC}">
              <c16:uniqueId val="{00000031-A72F-46E7-AE17-384FEE4E8009}"/>
            </c:ext>
          </c:extLst>
        </c:ser>
        <c:ser>
          <c:idx val="50"/>
          <c:order val="50"/>
          <c:tx>
            <c:strRef>
              <c:f>'PALCI - PA institutions'!$A$52</c:f>
              <c:strCache>
                <c:ptCount val="1"/>
                <c:pt idx="0">
                  <c:v>Delaware Valley University</c:v>
                </c:pt>
              </c:strCache>
            </c:strRef>
          </c:tx>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Lit>
              <c:ptCount val="3"/>
              <c:pt idx="0">
                <c:v>Research</c:v>
              </c:pt>
              <c:pt idx="1">
                <c:v> Liberal Education</c:v>
              </c:pt>
              <c:pt idx="2">
                <c:v> Career</c:v>
              </c:pt>
            </c:strLit>
          </c:cat>
          <c:val>
            <c:numRef>
              <c:f>'PALCI - PA institutions'!$B$52:$D$52</c:f>
              <c:numCache>
                <c:formatCode>0.00</c:formatCode>
                <c:ptCount val="3"/>
                <c:pt idx="0">
                  <c:v>5.4145386121884726E-3</c:v>
                </c:pt>
                <c:pt idx="1">
                  <c:v>0.45313160016896437</c:v>
                </c:pt>
                <c:pt idx="2">
                  <c:v>0.5414538612188472</c:v>
                </c:pt>
              </c:numCache>
            </c:numRef>
          </c:val>
          <c:extLst>
            <c:ext xmlns:c16="http://schemas.microsoft.com/office/drawing/2014/chart" uri="{C3380CC4-5D6E-409C-BE32-E72D297353CC}">
              <c16:uniqueId val="{00000032-A72F-46E7-AE17-384FEE4E8009}"/>
            </c:ext>
          </c:extLst>
        </c:ser>
        <c:ser>
          <c:idx val="51"/>
          <c:order val="51"/>
          <c:tx>
            <c:strRef>
              <c:f>'PALCI - PA institutions'!$A$53</c:f>
              <c:strCache>
                <c:ptCount val="1"/>
                <c:pt idx="0">
                  <c:v>West Chester University of Pennsylvania</c:v>
                </c:pt>
              </c:strCache>
            </c:strRef>
          </c:tx>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Lit>
              <c:ptCount val="3"/>
              <c:pt idx="0">
                <c:v>Research</c:v>
              </c:pt>
              <c:pt idx="1">
                <c:v> Liberal Education</c:v>
              </c:pt>
              <c:pt idx="2">
                <c:v> Career</c:v>
              </c:pt>
            </c:strLit>
          </c:cat>
          <c:val>
            <c:numRef>
              <c:f>'PALCI - PA institutions'!$B$53:$D$53</c:f>
              <c:numCache>
                <c:formatCode>0.00</c:formatCode>
                <c:ptCount val="3"/>
                <c:pt idx="0">
                  <c:v>5.4121447966879012E-3</c:v>
                </c:pt>
                <c:pt idx="1">
                  <c:v>0.71243846001577249</c:v>
                </c:pt>
                <c:pt idx="2">
                  <c:v>0.28214939518753962</c:v>
                </c:pt>
              </c:numCache>
            </c:numRef>
          </c:val>
          <c:extLst>
            <c:ext xmlns:c16="http://schemas.microsoft.com/office/drawing/2014/chart" uri="{C3380CC4-5D6E-409C-BE32-E72D297353CC}">
              <c16:uniqueId val="{00000033-A72F-46E7-AE17-384FEE4E8009}"/>
            </c:ext>
          </c:extLst>
        </c:ser>
        <c:ser>
          <c:idx val="52"/>
          <c:order val="52"/>
          <c:tx>
            <c:strRef>
              <c:f>'PALCI - PA institutions'!$A$54</c:f>
              <c:strCache>
                <c:ptCount val="1"/>
                <c:pt idx="0">
                  <c:v>Millersville University of Pennsylvania</c:v>
                </c:pt>
              </c:strCache>
            </c:strRef>
          </c:tx>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Lit>
              <c:ptCount val="3"/>
              <c:pt idx="0">
                <c:v>Research</c:v>
              </c:pt>
              <c:pt idx="1">
                <c:v> Liberal Education</c:v>
              </c:pt>
              <c:pt idx="2">
                <c:v> Career</c:v>
              </c:pt>
            </c:strLit>
          </c:cat>
          <c:val>
            <c:numRef>
              <c:f>'PALCI - PA institutions'!$B$54:$D$54</c:f>
              <c:numCache>
                <c:formatCode>0.00</c:formatCode>
                <c:ptCount val="3"/>
                <c:pt idx="0">
                  <c:v>5.3913863564916693E-3</c:v>
                </c:pt>
                <c:pt idx="1">
                  <c:v>0.81669286387928319</c:v>
                </c:pt>
                <c:pt idx="2">
                  <c:v>0.17791574976422508</c:v>
                </c:pt>
              </c:numCache>
            </c:numRef>
          </c:val>
          <c:extLst>
            <c:ext xmlns:c16="http://schemas.microsoft.com/office/drawing/2014/chart" uri="{C3380CC4-5D6E-409C-BE32-E72D297353CC}">
              <c16:uniqueId val="{00000034-A72F-46E7-AE17-384FEE4E8009}"/>
            </c:ext>
          </c:extLst>
        </c:ser>
        <c:ser>
          <c:idx val="53"/>
          <c:order val="53"/>
          <c:tx>
            <c:strRef>
              <c:f>'PALCI - PA institutions'!$A$55</c:f>
              <c:strCache>
                <c:ptCount val="1"/>
                <c:pt idx="0">
                  <c:v>University of Pittsburgh-Bradford</c:v>
                </c:pt>
              </c:strCache>
            </c:strRef>
          </c:tx>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Lit>
              <c:ptCount val="3"/>
              <c:pt idx="0">
                <c:v>Research</c:v>
              </c:pt>
              <c:pt idx="1">
                <c:v> Liberal Education</c:v>
              </c:pt>
              <c:pt idx="2">
                <c:v> Career</c:v>
              </c:pt>
            </c:strLit>
          </c:cat>
          <c:val>
            <c:numRef>
              <c:f>'PALCI - PA institutions'!$B$55:$D$55</c:f>
              <c:numCache>
                <c:formatCode>0.00</c:formatCode>
                <c:ptCount val="3"/>
                <c:pt idx="0">
                  <c:v>5.383177570093458E-3</c:v>
                </c:pt>
                <c:pt idx="1">
                  <c:v>0.63932710280373839</c:v>
                </c:pt>
                <c:pt idx="2">
                  <c:v>0.35528971962616823</c:v>
                </c:pt>
              </c:numCache>
            </c:numRef>
          </c:val>
          <c:extLst>
            <c:ext xmlns:c16="http://schemas.microsoft.com/office/drawing/2014/chart" uri="{C3380CC4-5D6E-409C-BE32-E72D297353CC}">
              <c16:uniqueId val="{00000035-A72F-46E7-AE17-384FEE4E8009}"/>
            </c:ext>
          </c:extLst>
        </c:ser>
        <c:ser>
          <c:idx val="54"/>
          <c:order val="54"/>
          <c:tx>
            <c:strRef>
              <c:f>'PALCI - PA institutions'!$A$56</c:f>
              <c:strCache>
                <c:ptCount val="1"/>
                <c:pt idx="0">
                  <c:v>Bucknell University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'PALCI - PA institutions'!$B$56:$D$56</c:f>
              <c:numCache>
                <c:formatCode>0.00</c:formatCode>
                <c:ptCount val="3"/>
                <c:pt idx="0">
                  <c:v>5.05901287553648E-3</c:v>
                </c:pt>
                <c:pt idx="1">
                  <c:v>0.82799356223175968</c:v>
                </c:pt>
                <c:pt idx="2">
                  <c:v>0.16694742489270384</c:v>
                </c:pt>
              </c:numCache>
            </c:numRef>
          </c:val>
          <c:extLst>
            <c:ext xmlns:c16="http://schemas.microsoft.com/office/drawing/2014/chart" uri="{C3380CC4-5D6E-409C-BE32-E72D297353CC}">
              <c16:uniqueId val="{00000036-A72F-46E7-AE17-384FEE4E8009}"/>
            </c:ext>
          </c:extLst>
        </c:ser>
        <c:ser>
          <c:idx val="55"/>
          <c:order val="55"/>
          <c:tx>
            <c:strRef>
              <c:f>'PALCI - PA institutions'!$A$57</c:f>
              <c:strCache>
                <c:ptCount val="1"/>
                <c:pt idx="0">
                  <c:v>Muhlenberg College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'PALCI - PA institutions'!$B$57:$D$57</c:f>
              <c:numCache>
                <c:formatCode>0.00</c:formatCode>
                <c:ptCount val="3"/>
                <c:pt idx="0">
                  <c:v>5.0000588180704802E-3</c:v>
                </c:pt>
                <c:pt idx="1">
                  <c:v>0.82757861688653733</c:v>
                </c:pt>
                <c:pt idx="2">
                  <c:v>0.16742132429539222</c:v>
                </c:pt>
              </c:numCache>
            </c:numRef>
          </c:val>
          <c:extLst>
            <c:ext xmlns:c16="http://schemas.microsoft.com/office/drawing/2014/chart" uri="{C3380CC4-5D6E-409C-BE32-E72D297353CC}">
              <c16:uniqueId val="{00000037-A72F-46E7-AE17-384FEE4E8009}"/>
            </c:ext>
          </c:extLst>
        </c:ser>
        <c:ser>
          <c:idx val="56"/>
          <c:order val="56"/>
          <c:tx>
            <c:strRef>
              <c:f>'PALCI - PA institutions'!$A$58</c:f>
              <c:strCache>
                <c:ptCount val="1"/>
                <c:pt idx="0">
                  <c:v>Susquehanna University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Education</c:v>
              </c:pt>
              <c:pt idx="2">
                <c:v> Career</c:v>
              </c:pt>
            </c:strLit>
          </c:cat>
          <c:val>
            <c:numRef>
              <c:f>'PALCI - PA institutions'!$B$58:$D$58</c:f>
              <c:numCache>
                <c:formatCode>0.00</c:formatCode>
                <c:ptCount val="3"/>
                <c:pt idx="0">
                  <c:v>5.0000000000000001E-3</c:v>
                </c:pt>
                <c:pt idx="1">
                  <c:v>0.83000000000000007</c:v>
                </c:pt>
                <c:pt idx="2">
                  <c:v>0.16500000000000001</c:v>
                </c:pt>
              </c:numCache>
            </c:numRef>
          </c:val>
          <c:extLst>
            <c:ext xmlns:c16="http://schemas.microsoft.com/office/drawing/2014/chart" uri="{C3380CC4-5D6E-409C-BE32-E72D297353CC}">
              <c16:uniqueId val="{00000038-A72F-46E7-AE17-384FEE4E8009}"/>
            </c:ext>
          </c:extLst>
        </c:ser>
        <c:ser>
          <c:idx val="57"/>
          <c:order val="57"/>
          <c:tx>
            <c:strRef>
              <c:f>'PALCI - PA institutions'!$A$59</c:f>
              <c:strCache>
                <c:ptCount val="1"/>
                <c:pt idx="0">
                  <c:v>Gettysburg College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Lit>
              <c:ptCount val="3"/>
              <c:pt idx="0">
                <c:v>Research</c:v>
              </c:pt>
              <c:pt idx="1">
                <c:v> Liberal Education</c:v>
              </c:pt>
              <c:pt idx="2">
                <c:v> Career</c:v>
              </c:pt>
            </c:strLit>
          </c:cat>
          <c:val>
            <c:numRef>
              <c:f>'PALCI - PA institutions'!$B$59:$D$59</c:f>
              <c:numCache>
                <c:formatCode>0.00</c:formatCode>
                <c:ptCount val="3"/>
                <c:pt idx="0">
                  <c:v>4.9751243781094535E-3</c:v>
                </c:pt>
                <c:pt idx="1">
                  <c:v>0.99502487562189068</c:v>
                </c:pt>
                <c:pt idx="2">
                  <c:v>0</c:v>
                </c:pt>
              </c:numCache>
            </c:numRef>
          </c:val>
          <c:extLst>
            <c:ext xmlns:c16="http://schemas.microsoft.com/office/drawing/2014/chart" uri="{C3380CC4-5D6E-409C-BE32-E72D297353CC}">
              <c16:uniqueId val="{00000039-A72F-46E7-AE17-384FEE4E8009}"/>
            </c:ext>
          </c:extLst>
        </c:ser>
        <c:ser>
          <c:idx val="58"/>
          <c:order val="58"/>
          <c:tx>
            <c:strRef>
              <c:f>'PALCI - PA institutions'!$A$60</c:f>
              <c:strCache>
                <c:ptCount val="1"/>
                <c:pt idx="0">
                  <c:v>Ursinus College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3"/>
              <c:pt idx="0">
                <c:v>Research</c:v>
              </c:pt>
              <c:pt idx="1">
                <c:v> Liberal Education</c:v>
              </c:pt>
              <c:pt idx="2">
                <c:v> Career</c:v>
              </c:pt>
            </c:strLit>
          </c:cat>
          <c:val>
            <c:numRef>
              <c:f>'PALCI - PA institutions'!$B$60:$D$60</c:f>
              <c:numCache>
                <c:formatCode>0.00</c:formatCode>
                <c:ptCount val="3"/>
                <c:pt idx="0">
                  <c:v>4.9751243781094535E-3</c:v>
                </c:pt>
                <c:pt idx="1">
                  <c:v>0.99502487562189068</c:v>
                </c:pt>
                <c:pt idx="2">
                  <c:v>0</c:v>
                </c:pt>
              </c:numCache>
            </c:numRef>
          </c:val>
          <c:extLst>
            <c:ext xmlns:c16="http://schemas.microsoft.com/office/drawing/2014/chart" uri="{C3380CC4-5D6E-409C-BE32-E72D297353CC}">
              <c16:uniqueId val="{0000003A-A72F-46E7-AE17-384FEE4E8009}"/>
            </c:ext>
          </c:extLst>
        </c:ser>
        <c:ser>
          <c:idx val="59"/>
          <c:order val="59"/>
          <c:tx>
            <c:strRef>
              <c:f>'PALCI - PA institutions'!$A$61</c:f>
              <c:strCache>
                <c:ptCount val="1"/>
                <c:pt idx="0">
                  <c:v>Neumann University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Lit>
              <c:ptCount val="3"/>
              <c:pt idx="0">
                <c:v>Research</c:v>
              </c:pt>
              <c:pt idx="1">
                <c:v> Liberal Education</c:v>
              </c:pt>
              <c:pt idx="2">
                <c:v> Career</c:v>
              </c:pt>
            </c:strLit>
          </c:cat>
          <c:val>
            <c:numRef>
              <c:f>'PALCI - PA institutions'!$B$61:$D$61</c:f>
              <c:numCache>
                <c:formatCode>0.00</c:formatCode>
                <c:ptCount val="3"/>
                <c:pt idx="0">
                  <c:v>4.7058823529411761E-3</c:v>
                </c:pt>
                <c:pt idx="1">
                  <c:v>0.71647058823529419</c:v>
                </c:pt>
                <c:pt idx="2">
                  <c:v>0.27882352941176475</c:v>
                </c:pt>
              </c:numCache>
            </c:numRef>
          </c:val>
          <c:extLst>
            <c:ext xmlns:c16="http://schemas.microsoft.com/office/drawing/2014/chart" uri="{C3380CC4-5D6E-409C-BE32-E72D297353CC}">
              <c16:uniqueId val="{0000003B-A72F-46E7-AE17-384FEE4E8009}"/>
            </c:ext>
          </c:extLst>
        </c:ser>
        <c:ser>
          <c:idx val="60"/>
          <c:order val="60"/>
          <c:tx>
            <c:strRef>
              <c:f>'PALCI - PA institutions'!$A$62</c:f>
              <c:strCache>
                <c:ptCount val="1"/>
                <c:pt idx="0">
                  <c:v>Holy Family University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Lit>
              <c:ptCount val="3"/>
              <c:pt idx="0">
                <c:v>Research</c:v>
              </c:pt>
              <c:pt idx="1">
                <c:v> Liberal Education</c:v>
              </c:pt>
              <c:pt idx="2">
                <c:v> Career</c:v>
              </c:pt>
            </c:strLit>
          </c:cat>
          <c:val>
            <c:numRef>
              <c:f>'PALCI - PA institutions'!$B$62:$D$62</c:f>
              <c:numCache>
                <c:formatCode>0.00</c:formatCode>
                <c:ptCount val="3"/>
                <c:pt idx="0">
                  <c:v>2.4618010536508511E-3</c:v>
                </c:pt>
                <c:pt idx="1">
                  <c:v>0.59784017987559701</c:v>
                </c:pt>
                <c:pt idx="2">
                  <c:v>0.3996980190707522</c:v>
                </c:pt>
              </c:numCache>
            </c:numRef>
          </c:val>
          <c:extLst>
            <c:ext xmlns:c16="http://schemas.microsoft.com/office/drawing/2014/chart" uri="{C3380CC4-5D6E-409C-BE32-E72D297353CC}">
              <c16:uniqueId val="{0000003C-A72F-46E7-AE17-384FEE4E8009}"/>
            </c:ext>
          </c:extLst>
        </c:ser>
        <c:ser>
          <c:idx val="61"/>
          <c:order val="61"/>
          <c:tx>
            <c:strRef>
              <c:f>'PALCI - PA institutions'!$A$63</c:f>
              <c:strCache>
                <c:ptCount val="1"/>
                <c:pt idx="0">
                  <c:v>Bloomsburg University of Pennsylvania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Lit>
              <c:ptCount val="3"/>
              <c:pt idx="0">
                <c:v>Research</c:v>
              </c:pt>
              <c:pt idx="1">
                <c:v> Liberal Education</c:v>
              </c:pt>
              <c:pt idx="2">
                <c:v> Career</c:v>
              </c:pt>
            </c:strLit>
          </c:cat>
          <c:val>
            <c:numRef>
              <c:f>'PALCI - PA institutions'!$B$63:$D$63</c:f>
              <c:numCache>
                <c:formatCode>0.00</c:formatCode>
                <c:ptCount val="3"/>
                <c:pt idx="0">
                  <c:v>0</c:v>
                </c:pt>
                <c:pt idx="1">
                  <c:v>0.64335497938958541</c:v>
                </c:pt>
                <c:pt idx="2">
                  <c:v>0.35664502061041448</c:v>
                </c:pt>
              </c:numCache>
            </c:numRef>
          </c:val>
          <c:extLst>
            <c:ext xmlns:c16="http://schemas.microsoft.com/office/drawing/2014/chart" uri="{C3380CC4-5D6E-409C-BE32-E72D297353CC}">
              <c16:uniqueId val="{0000003D-A72F-46E7-AE17-384FEE4E8009}"/>
            </c:ext>
          </c:extLst>
        </c:ser>
        <c:ser>
          <c:idx val="62"/>
          <c:order val="62"/>
          <c:tx>
            <c:strRef>
              <c:f>'PALCI - PA institutions'!$A$64</c:f>
              <c:strCache>
                <c:ptCount val="1"/>
                <c:pt idx="0">
                  <c:v>Cabrini University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Lit>
              <c:ptCount val="3"/>
              <c:pt idx="0">
                <c:v>Research</c:v>
              </c:pt>
              <c:pt idx="1">
                <c:v> Liberal Education</c:v>
              </c:pt>
              <c:pt idx="2">
                <c:v> Career</c:v>
              </c:pt>
            </c:strLit>
          </c:cat>
          <c:val>
            <c:numRef>
              <c:f>'PALCI - PA institutions'!$B$64:$D$64</c:f>
              <c:numCache>
                <c:formatCode>0.00</c:formatCode>
                <c:ptCount val="3"/>
                <c:pt idx="0">
                  <c:v>0</c:v>
                </c:pt>
                <c:pt idx="1">
                  <c:v>0.63480128893662724</c:v>
                </c:pt>
                <c:pt idx="2">
                  <c:v>0.36519871106337271</c:v>
                </c:pt>
              </c:numCache>
            </c:numRef>
          </c:val>
          <c:extLst>
            <c:ext xmlns:c16="http://schemas.microsoft.com/office/drawing/2014/chart" uri="{C3380CC4-5D6E-409C-BE32-E72D297353CC}">
              <c16:uniqueId val="{0000003E-A72F-46E7-AE17-384FEE4E8009}"/>
            </c:ext>
          </c:extLst>
        </c:ser>
        <c:ser>
          <c:idx val="63"/>
          <c:order val="63"/>
          <c:tx>
            <c:strRef>
              <c:f>'PALCI - PA institutions'!$A$65</c:f>
              <c:strCache>
                <c:ptCount val="1"/>
                <c:pt idx="0">
                  <c:v>California University of Pennsylvania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Lit>
              <c:ptCount val="3"/>
              <c:pt idx="0">
                <c:v>Research</c:v>
              </c:pt>
              <c:pt idx="1">
                <c:v> Liberal Education</c:v>
              </c:pt>
              <c:pt idx="2">
                <c:v> Career</c:v>
              </c:pt>
            </c:strLit>
          </c:cat>
          <c:val>
            <c:numRef>
              <c:f>'PALCI - PA institutions'!$B$65:$D$65</c:f>
              <c:numCache>
                <c:formatCode>0.00</c:formatCode>
                <c:ptCount val="3"/>
                <c:pt idx="0">
                  <c:v>0</c:v>
                </c:pt>
                <c:pt idx="1">
                  <c:v>0.57471369693589025</c:v>
                </c:pt>
                <c:pt idx="2">
                  <c:v>0.42528630306410981</c:v>
                </c:pt>
              </c:numCache>
            </c:numRef>
          </c:val>
          <c:extLst>
            <c:ext xmlns:c16="http://schemas.microsoft.com/office/drawing/2014/chart" uri="{C3380CC4-5D6E-409C-BE32-E72D297353CC}">
              <c16:uniqueId val="{0000003F-A72F-46E7-AE17-384FEE4E8009}"/>
            </c:ext>
          </c:extLst>
        </c:ser>
        <c:ser>
          <c:idx val="64"/>
          <c:order val="64"/>
          <c:tx>
            <c:strRef>
              <c:f>'PALCI - PA institutions'!$A$66</c:f>
              <c:strCache>
                <c:ptCount val="1"/>
                <c:pt idx="0">
                  <c:v>Carlow University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Lit>
              <c:ptCount val="3"/>
              <c:pt idx="0">
                <c:v>Research</c:v>
              </c:pt>
              <c:pt idx="1">
                <c:v> Liberal Education</c:v>
              </c:pt>
              <c:pt idx="2">
                <c:v> Career</c:v>
              </c:pt>
            </c:strLit>
          </c:cat>
          <c:val>
            <c:numRef>
              <c:f>'PALCI - PA institutions'!$B$66:$D$66</c:f>
              <c:numCache>
                <c:formatCode>0.00</c:formatCode>
                <c:ptCount val="3"/>
                <c:pt idx="0">
                  <c:v>0</c:v>
                </c:pt>
                <c:pt idx="1">
                  <c:v>0.5288196954674681</c:v>
                </c:pt>
                <c:pt idx="2">
                  <c:v>0.47118030453253196</c:v>
                </c:pt>
              </c:numCache>
            </c:numRef>
          </c:val>
          <c:extLst>
            <c:ext xmlns:c16="http://schemas.microsoft.com/office/drawing/2014/chart" uri="{C3380CC4-5D6E-409C-BE32-E72D297353CC}">
              <c16:uniqueId val="{00000040-A72F-46E7-AE17-384FEE4E8009}"/>
            </c:ext>
          </c:extLst>
        </c:ser>
        <c:ser>
          <c:idx val="65"/>
          <c:order val="65"/>
          <c:tx>
            <c:strRef>
              <c:f>'PALCI - PA institutions'!$A$67</c:f>
              <c:strCache>
                <c:ptCount val="1"/>
                <c:pt idx="0">
                  <c:v>Chatham University</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Lit>
              <c:ptCount val="3"/>
              <c:pt idx="0">
                <c:v>Research</c:v>
              </c:pt>
              <c:pt idx="1">
                <c:v> Liberal Education</c:v>
              </c:pt>
              <c:pt idx="2">
                <c:v> Career</c:v>
              </c:pt>
            </c:strLit>
          </c:cat>
          <c:val>
            <c:numRef>
              <c:f>'PALCI - PA institutions'!$B$67:$D$67</c:f>
              <c:numCache>
                <c:formatCode>0.00</c:formatCode>
                <c:ptCount val="3"/>
                <c:pt idx="0">
                  <c:v>0</c:v>
                </c:pt>
                <c:pt idx="1">
                  <c:v>0.60306553911205074</c:v>
                </c:pt>
                <c:pt idx="2">
                  <c:v>0.39693446088794926</c:v>
                </c:pt>
              </c:numCache>
            </c:numRef>
          </c:val>
          <c:extLst>
            <c:ext xmlns:c16="http://schemas.microsoft.com/office/drawing/2014/chart" uri="{C3380CC4-5D6E-409C-BE32-E72D297353CC}">
              <c16:uniqueId val="{00000041-A72F-46E7-AE17-384FEE4E8009}"/>
            </c:ext>
          </c:extLst>
        </c:ser>
        <c:ser>
          <c:idx val="66"/>
          <c:order val="66"/>
          <c:tx>
            <c:strRef>
              <c:f>'PALCI - PA institutions'!$A$68</c:f>
              <c:strCache>
                <c:ptCount val="1"/>
                <c:pt idx="0">
                  <c:v>Chestnut Hill College</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Lit>
              <c:ptCount val="3"/>
              <c:pt idx="0">
                <c:v>Research</c:v>
              </c:pt>
              <c:pt idx="1">
                <c:v> Liberal Education</c:v>
              </c:pt>
              <c:pt idx="2">
                <c:v> Career</c:v>
              </c:pt>
            </c:strLit>
          </c:cat>
          <c:val>
            <c:numRef>
              <c:f>'PALCI - PA institutions'!$B$68:$D$68</c:f>
              <c:numCache>
                <c:formatCode>0.00</c:formatCode>
                <c:ptCount val="3"/>
                <c:pt idx="0">
                  <c:v>0</c:v>
                </c:pt>
                <c:pt idx="1">
                  <c:v>0.57481466655265001</c:v>
                </c:pt>
                <c:pt idx="2">
                  <c:v>0.42518533344734993</c:v>
                </c:pt>
              </c:numCache>
            </c:numRef>
          </c:val>
          <c:extLst>
            <c:ext xmlns:c16="http://schemas.microsoft.com/office/drawing/2014/chart" uri="{C3380CC4-5D6E-409C-BE32-E72D297353CC}">
              <c16:uniqueId val="{00000042-A72F-46E7-AE17-384FEE4E8009}"/>
            </c:ext>
          </c:extLst>
        </c:ser>
        <c:ser>
          <c:idx val="67"/>
          <c:order val="67"/>
          <c:tx>
            <c:strRef>
              <c:f>'PALCI - PA institutions'!$A$69</c:f>
              <c:strCache>
                <c:ptCount val="1"/>
                <c:pt idx="0">
                  <c:v>Clarion University of Pennsylvania</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Lit>
              <c:ptCount val="3"/>
              <c:pt idx="0">
                <c:v>Research</c:v>
              </c:pt>
              <c:pt idx="1">
                <c:v> Liberal Education</c:v>
              </c:pt>
              <c:pt idx="2">
                <c:v> Career</c:v>
              </c:pt>
            </c:strLit>
          </c:cat>
          <c:val>
            <c:numRef>
              <c:f>'PALCI - PA institutions'!$B$69:$D$69</c:f>
              <c:numCache>
                <c:formatCode>0.00</c:formatCode>
                <c:ptCount val="3"/>
                <c:pt idx="0">
                  <c:v>0</c:v>
                </c:pt>
                <c:pt idx="1">
                  <c:v>0.69610853238167869</c:v>
                </c:pt>
                <c:pt idx="2">
                  <c:v>0.30389146761832125</c:v>
                </c:pt>
              </c:numCache>
            </c:numRef>
          </c:val>
          <c:extLst>
            <c:ext xmlns:c16="http://schemas.microsoft.com/office/drawing/2014/chart" uri="{C3380CC4-5D6E-409C-BE32-E72D297353CC}">
              <c16:uniqueId val="{00000043-A72F-46E7-AE17-384FEE4E8009}"/>
            </c:ext>
          </c:extLst>
        </c:ser>
        <c:ser>
          <c:idx val="68"/>
          <c:order val="68"/>
          <c:tx>
            <c:strRef>
              <c:f>'PALCI - PA institutions'!$A$70</c:f>
              <c:strCache>
                <c:ptCount val="1"/>
                <c:pt idx="0">
                  <c:v>DeSales University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Lit>
              <c:ptCount val="3"/>
              <c:pt idx="0">
                <c:v>Research</c:v>
              </c:pt>
              <c:pt idx="1">
                <c:v> Liberal Education</c:v>
              </c:pt>
              <c:pt idx="2">
                <c:v> Career</c:v>
              </c:pt>
            </c:strLit>
          </c:cat>
          <c:val>
            <c:numRef>
              <c:f>'PALCI - PA institutions'!$B$70:$D$70</c:f>
              <c:numCache>
                <c:formatCode>0.00</c:formatCode>
                <c:ptCount val="3"/>
                <c:pt idx="0">
                  <c:v>0</c:v>
                </c:pt>
                <c:pt idx="1">
                  <c:v>0.61246675931113803</c:v>
                </c:pt>
                <c:pt idx="2">
                  <c:v>0.38753324068886197</c:v>
                </c:pt>
              </c:numCache>
            </c:numRef>
          </c:val>
          <c:extLst>
            <c:ext xmlns:c16="http://schemas.microsoft.com/office/drawing/2014/chart" uri="{C3380CC4-5D6E-409C-BE32-E72D297353CC}">
              <c16:uniqueId val="{00000044-A72F-46E7-AE17-384FEE4E8009}"/>
            </c:ext>
          </c:extLst>
        </c:ser>
        <c:ser>
          <c:idx val="69"/>
          <c:order val="69"/>
          <c:tx>
            <c:strRef>
              <c:f>'PALCI - PA institutions'!$A$71</c:f>
              <c:strCache>
                <c:ptCount val="1"/>
                <c:pt idx="0">
                  <c:v>Edinboro University of Pennsylvania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Lit>
              <c:ptCount val="3"/>
              <c:pt idx="0">
                <c:v>Research</c:v>
              </c:pt>
              <c:pt idx="1">
                <c:v> Liberal Education</c:v>
              </c:pt>
              <c:pt idx="2">
                <c:v> Career</c:v>
              </c:pt>
            </c:strLit>
          </c:cat>
          <c:val>
            <c:numRef>
              <c:f>'PALCI - PA institutions'!$B$71:$D$71</c:f>
              <c:numCache>
                <c:formatCode>0.00</c:formatCode>
                <c:ptCount val="3"/>
                <c:pt idx="0">
                  <c:v>0</c:v>
                </c:pt>
                <c:pt idx="1">
                  <c:v>0.68793539976332219</c:v>
                </c:pt>
                <c:pt idx="2">
                  <c:v>0.31206460023667776</c:v>
                </c:pt>
              </c:numCache>
            </c:numRef>
          </c:val>
          <c:extLst>
            <c:ext xmlns:c16="http://schemas.microsoft.com/office/drawing/2014/chart" uri="{C3380CC4-5D6E-409C-BE32-E72D297353CC}">
              <c16:uniqueId val="{00000045-A72F-46E7-AE17-384FEE4E8009}"/>
            </c:ext>
          </c:extLst>
        </c:ser>
        <c:ser>
          <c:idx val="70"/>
          <c:order val="70"/>
          <c:tx>
            <c:strRef>
              <c:f>'PALCI - PA institutions'!$A$72</c:f>
              <c:strCache>
                <c:ptCount val="1"/>
                <c:pt idx="0">
                  <c:v>Kutztown University of Pennsylvania</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Lit>
              <c:ptCount val="3"/>
              <c:pt idx="0">
                <c:v>Research</c:v>
              </c:pt>
              <c:pt idx="1">
                <c:v> Liberal Education</c:v>
              </c:pt>
              <c:pt idx="2">
                <c:v> Career</c:v>
              </c:pt>
            </c:strLit>
          </c:cat>
          <c:val>
            <c:numRef>
              <c:f>'PALCI - PA institutions'!$B$72:$D$72</c:f>
              <c:numCache>
                <c:formatCode>0.00</c:formatCode>
                <c:ptCount val="3"/>
                <c:pt idx="0">
                  <c:v>0</c:v>
                </c:pt>
                <c:pt idx="1">
                  <c:v>0.73434749811415645</c:v>
                </c:pt>
                <c:pt idx="2">
                  <c:v>0.26565250188584361</c:v>
                </c:pt>
              </c:numCache>
            </c:numRef>
          </c:val>
          <c:extLst>
            <c:ext xmlns:c16="http://schemas.microsoft.com/office/drawing/2014/chart" uri="{C3380CC4-5D6E-409C-BE32-E72D297353CC}">
              <c16:uniqueId val="{00000046-A72F-46E7-AE17-384FEE4E8009}"/>
            </c:ext>
          </c:extLst>
        </c:ser>
        <c:ser>
          <c:idx val="71"/>
          <c:order val="71"/>
          <c:tx>
            <c:strRef>
              <c:f>'PALCI - PA institutions'!$A$73</c:f>
              <c:strCache>
                <c:ptCount val="1"/>
                <c:pt idx="0">
                  <c:v>Philadelphia University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Lit>
              <c:ptCount val="3"/>
              <c:pt idx="0">
                <c:v>Research</c:v>
              </c:pt>
              <c:pt idx="1">
                <c:v> Liberal Education</c:v>
              </c:pt>
              <c:pt idx="2">
                <c:v> Career</c:v>
              </c:pt>
            </c:strLit>
          </c:cat>
          <c:val>
            <c:numRef>
              <c:f>'PALCI - PA institutions'!$B$73:$D$73</c:f>
              <c:numCache>
                <c:formatCode>0.00</c:formatCode>
                <c:ptCount val="3"/>
                <c:pt idx="0">
                  <c:v>0</c:v>
                </c:pt>
                <c:pt idx="1">
                  <c:v>0.38390025155856938</c:v>
                </c:pt>
                <c:pt idx="2">
                  <c:v>0.61609974844143056</c:v>
                </c:pt>
              </c:numCache>
            </c:numRef>
          </c:val>
          <c:extLst>
            <c:ext xmlns:c16="http://schemas.microsoft.com/office/drawing/2014/chart" uri="{C3380CC4-5D6E-409C-BE32-E72D297353CC}">
              <c16:uniqueId val="{00000047-A72F-46E7-AE17-384FEE4E8009}"/>
            </c:ext>
          </c:extLst>
        </c:ser>
        <c:ser>
          <c:idx val="72"/>
          <c:order val="72"/>
          <c:tx>
            <c:strRef>
              <c:f>'PALCI - PA institutions'!$A$74</c:f>
              <c:strCache>
                <c:ptCount val="1"/>
                <c:pt idx="0">
                  <c:v>Saint Francis University</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Lit>
              <c:ptCount val="3"/>
              <c:pt idx="0">
                <c:v>Research</c:v>
              </c:pt>
              <c:pt idx="1">
                <c:v> Liberal Education</c:v>
              </c:pt>
              <c:pt idx="2">
                <c:v> Career</c:v>
              </c:pt>
            </c:strLit>
          </c:cat>
          <c:val>
            <c:numRef>
              <c:f>'PALCI - PA institutions'!$B$74:$D$74</c:f>
              <c:numCache>
                <c:formatCode>0.00</c:formatCode>
                <c:ptCount val="3"/>
                <c:pt idx="0">
                  <c:v>0</c:v>
                </c:pt>
                <c:pt idx="1">
                  <c:v>0.54834098665284892</c:v>
                </c:pt>
                <c:pt idx="2">
                  <c:v>0.45165901334715097</c:v>
                </c:pt>
              </c:numCache>
            </c:numRef>
          </c:val>
          <c:extLst>
            <c:ext xmlns:c16="http://schemas.microsoft.com/office/drawing/2014/chart" uri="{C3380CC4-5D6E-409C-BE32-E72D297353CC}">
              <c16:uniqueId val="{00000048-A72F-46E7-AE17-384FEE4E8009}"/>
            </c:ext>
          </c:extLst>
        </c:ser>
        <c:ser>
          <c:idx val="73"/>
          <c:order val="73"/>
          <c:tx>
            <c:strRef>
              <c:f>'PALCI - PA institutions'!$A$75</c:f>
              <c:strCache>
                <c:ptCount val="1"/>
                <c:pt idx="0">
                  <c:v>Slippery Rock University of Pennsylvania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Lit>
              <c:ptCount val="3"/>
              <c:pt idx="0">
                <c:v>Research</c:v>
              </c:pt>
              <c:pt idx="1">
                <c:v> Liberal Education</c:v>
              </c:pt>
              <c:pt idx="2">
                <c:v> Career</c:v>
              </c:pt>
            </c:strLit>
          </c:cat>
          <c:val>
            <c:numRef>
              <c:f>'PALCI - PA institutions'!$B$75:$D$75</c:f>
              <c:numCache>
                <c:formatCode>0.00</c:formatCode>
                <c:ptCount val="3"/>
                <c:pt idx="0">
                  <c:v>0</c:v>
                </c:pt>
                <c:pt idx="1">
                  <c:v>0.72739270037176862</c:v>
                </c:pt>
                <c:pt idx="2">
                  <c:v>0.27260729962823138</c:v>
                </c:pt>
              </c:numCache>
            </c:numRef>
          </c:val>
          <c:extLst>
            <c:ext xmlns:c16="http://schemas.microsoft.com/office/drawing/2014/chart" uri="{C3380CC4-5D6E-409C-BE32-E72D297353CC}">
              <c16:uniqueId val="{00000049-A72F-46E7-AE17-384FEE4E8009}"/>
            </c:ext>
          </c:extLst>
        </c:ser>
        <c:ser>
          <c:idx val="74"/>
          <c:order val="74"/>
          <c:tx>
            <c:strRef>
              <c:f>'PALCI - PA institutions'!$A$76</c:f>
              <c:strCache>
                <c:ptCount val="1"/>
                <c:pt idx="0">
                  <c:v>University of Scranton</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Lit>
              <c:ptCount val="3"/>
              <c:pt idx="0">
                <c:v>Research</c:v>
              </c:pt>
              <c:pt idx="1">
                <c:v> Liberal Education</c:v>
              </c:pt>
              <c:pt idx="2">
                <c:v> Career</c:v>
              </c:pt>
            </c:strLit>
          </c:cat>
          <c:val>
            <c:numRef>
              <c:f>'PALCI - PA institutions'!$B$76:$D$76</c:f>
              <c:numCache>
                <c:formatCode>0.00</c:formatCode>
                <c:ptCount val="3"/>
                <c:pt idx="0">
                  <c:v>0</c:v>
                </c:pt>
                <c:pt idx="1">
                  <c:v>0.6851571249752948</c:v>
                </c:pt>
                <c:pt idx="2">
                  <c:v>0.3148428750247052</c:v>
                </c:pt>
              </c:numCache>
            </c:numRef>
          </c:val>
          <c:extLst>
            <c:ext xmlns:c16="http://schemas.microsoft.com/office/drawing/2014/chart" uri="{C3380CC4-5D6E-409C-BE32-E72D297353CC}">
              <c16:uniqueId val="{0000004A-A72F-46E7-AE17-384FEE4E8009}"/>
            </c:ext>
          </c:extLst>
        </c:ser>
        <c:ser>
          <c:idx val="75"/>
          <c:order val="75"/>
          <c:tx>
            <c:strRef>
              <c:f>'PALCI - PA institutions'!$A$77</c:f>
              <c:strCache>
                <c:ptCount val="1"/>
                <c:pt idx="0">
                  <c:v>Waynesburg University</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Lit>
              <c:ptCount val="3"/>
              <c:pt idx="0">
                <c:v>Research</c:v>
              </c:pt>
              <c:pt idx="1">
                <c:v> Liberal Education</c:v>
              </c:pt>
              <c:pt idx="2">
                <c:v> Career</c:v>
              </c:pt>
            </c:strLit>
          </c:cat>
          <c:val>
            <c:numRef>
              <c:f>'PALCI - PA institutions'!$B$77:$D$77</c:f>
              <c:numCache>
                <c:formatCode>0.00</c:formatCode>
                <c:ptCount val="3"/>
                <c:pt idx="0">
                  <c:v>0</c:v>
                </c:pt>
                <c:pt idx="1">
                  <c:v>0.59434498589464424</c:v>
                </c:pt>
                <c:pt idx="2">
                  <c:v>0.4056550141053557</c:v>
                </c:pt>
              </c:numCache>
            </c:numRef>
          </c:val>
          <c:extLst>
            <c:ext xmlns:c16="http://schemas.microsoft.com/office/drawing/2014/chart" uri="{C3380CC4-5D6E-409C-BE32-E72D297353CC}">
              <c16:uniqueId val="{0000004B-A72F-46E7-AE17-384FEE4E8009}"/>
            </c:ext>
          </c:extLst>
        </c:ser>
        <c:ser>
          <c:idx val="76"/>
          <c:order val="76"/>
          <c:tx>
            <c:strRef>
              <c:f>'PALCI - PA institutions'!$A$78</c:f>
              <c:strCache>
                <c:ptCount val="1"/>
                <c:pt idx="0">
                  <c:v>East Stroudsburg University of Pennsylvania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Lit>
              <c:ptCount val="3"/>
              <c:pt idx="0">
                <c:v>Research</c:v>
              </c:pt>
              <c:pt idx="1">
                <c:v> Liberal Education</c:v>
              </c:pt>
              <c:pt idx="2">
                <c:v> Career</c:v>
              </c:pt>
            </c:strLit>
          </c:cat>
          <c:val>
            <c:numRef>
              <c:f>'PALCI - PA institutions'!$B$78:$D$78</c:f>
              <c:numCache>
                <c:formatCode>0.00</c:formatCode>
                <c:ptCount val="3"/>
                <c:pt idx="0">
                  <c:v>0</c:v>
                </c:pt>
                <c:pt idx="1">
                  <c:v>0.7299295774647887</c:v>
                </c:pt>
                <c:pt idx="2">
                  <c:v>0.2700704225352113</c:v>
                </c:pt>
              </c:numCache>
            </c:numRef>
          </c:val>
          <c:extLst>
            <c:ext xmlns:c16="http://schemas.microsoft.com/office/drawing/2014/chart" uri="{C3380CC4-5D6E-409C-BE32-E72D297353CC}">
              <c16:uniqueId val="{0000004C-A72F-46E7-AE17-384FEE4E8009}"/>
            </c:ext>
          </c:extLst>
        </c:ser>
        <c:ser>
          <c:idx val="77"/>
          <c:order val="77"/>
          <c:tx>
            <c:strRef>
              <c:f>'PALCI - PA institutions'!$A$79</c:f>
              <c:strCache>
                <c:ptCount val="1"/>
                <c:pt idx="0">
                  <c:v>Geneva College</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Lit>
              <c:ptCount val="3"/>
              <c:pt idx="0">
                <c:v>Research</c:v>
              </c:pt>
              <c:pt idx="1">
                <c:v> Liberal Education</c:v>
              </c:pt>
              <c:pt idx="2">
                <c:v> Career</c:v>
              </c:pt>
            </c:strLit>
          </c:cat>
          <c:val>
            <c:numRef>
              <c:f>'PALCI - PA institutions'!$B$79:$D$79</c:f>
              <c:numCache>
                <c:formatCode>0.00</c:formatCode>
                <c:ptCount val="3"/>
                <c:pt idx="0">
                  <c:v>0</c:v>
                </c:pt>
                <c:pt idx="1">
                  <c:v>0.61182872533391963</c:v>
                </c:pt>
                <c:pt idx="2">
                  <c:v>0.38817127466608042</c:v>
                </c:pt>
              </c:numCache>
            </c:numRef>
          </c:val>
          <c:extLst>
            <c:ext xmlns:c16="http://schemas.microsoft.com/office/drawing/2014/chart" uri="{C3380CC4-5D6E-409C-BE32-E72D297353CC}">
              <c16:uniqueId val="{0000004D-A72F-46E7-AE17-384FEE4E8009}"/>
            </c:ext>
          </c:extLst>
        </c:ser>
        <c:ser>
          <c:idx val="78"/>
          <c:order val="78"/>
          <c:tx>
            <c:strRef>
              <c:f>'PALCI - PA institutions'!$A$80</c:f>
              <c:strCache>
                <c:ptCount val="1"/>
                <c:pt idx="0">
                  <c:v>Gwynedd Mercy University</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Lit>
              <c:ptCount val="3"/>
              <c:pt idx="0">
                <c:v>Research</c:v>
              </c:pt>
              <c:pt idx="1">
                <c:v> Liberal Education</c:v>
              </c:pt>
              <c:pt idx="2">
                <c:v> Career</c:v>
              </c:pt>
            </c:strLit>
          </c:cat>
          <c:val>
            <c:numRef>
              <c:f>'PALCI - PA institutions'!$B$80:$D$80</c:f>
              <c:numCache>
                <c:formatCode>0.00</c:formatCode>
                <c:ptCount val="3"/>
                <c:pt idx="0">
                  <c:v>0</c:v>
                </c:pt>
                <c:pt idx="1">
                  <c:v>0.34618539786710423</c:v>
                </c:pt>
                <c:pt idx="2">
                  <c:v>0.65381460213289588</c:v>
                </c:pt>
              </c:numCache>
            </c:numRef>
          </c:val>
          <c:extLst>
            <c:ext xmlns:c16="http://schemas.microsoft.com/office/drawing/2014/chart" uri="{C3380CC4-5D6E-409C-BE32-E72D297353CC}">
              <c16:uniqueId val="{0000004E-A72F-46E7-AE17-384FEE4E8009}"/>
            </c:ext>
          </c:extLst>
        </c:ser>
        <c:ser>
          <c:idx val="79"/>
          <c:order val="79"/>
          <c:tx>
            <c:strRef>
              <c:f>'PALCI - PA institutions'!$A$81</c:f>
              <c:strCache>
                <c:ptCount val="1"/>
                <c:pt idx="0">
                  <c:v>Lock Haven University</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Lit>
              <c:ptCount val="3"/>
              <c:pt idx="0">
                <c:v>Research</c:v>
              </c:pt>
              <c:pt idx="1">
                <c:v> Liberal Education</c:v>
              </c:pt>
              <c:pt idx="2">
                <c:v> Career</c:v>
              </c:pt>
            </c:strLit>
          </c:cat>
          <c:val>
            <c:numRef>
              <c:f>'PALCI - PA institutions'!$B$81:$D$81</c:f>
              <c:numCache>
                <c:formatCode>0.00</c:formatCode>
                <c:ptCount val="3"/>
                <c:pt idx="0">
                  <c:v>0</c:v>
                </c:pt>
                <c:pt idx="1">
                  <c:v>0.62893885240767711</c:v>
                </c:pt>
                <c:pt idx="2">
                  <c:v>0.37106114759232295</c:v>
                </c:pt>
              </c:numCache>
            </c:numRef>
          </c:val>
          <c:extLst>
            <c:ext xmlns:c16="http://schemas.microsoft.com/office/drawing/2014/chart" uri="{C3380CC4-5D6E-409C-BE32-E72D297353CC}">
              <c16:uniqueId val="{0000004F-A72F-46E7-AE17-384FEE4E8009}"/>
            </c:ext>
          </c:extLst>
        </c:ser>
        <c:ser>
          <c:idx val="80"/>
          <c:order val="80"/>
          <c:tx>
            <c:strRef>
              <c:f>'PALCI - PA institutions'!$A$82</c:f>
              <c:strCache>
                <c:ptCount val="1"/>
                <c:pt idx="0">
                  <c:v>Mercyhurst University</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Lit>
              <c:ptCount val="3"/>
              <c:pt idx="0">
                <c:v>Research</c:v>
              </c:pt>
              <c:pt idx="1">
                <c:v> Liberal Education</c:v>
              </c:pt>
              <c:pt idx="2">
                <c:v> Career</c:v>
              </c:pt>
            </c:strLit>
          </c:cat>
          <c:val>
            <c:numRef>
              <c:f>'PALCI - PA institutions'!$B$82:$D$82</c:f>
              <c:numCache>
                <c:formatCode>0.00</c:formatCode>
                <c:ptCount val="3"/>
                <c:pt idx="0">
                  <c:v>0</c:v>
                </c:pt>
                <c:pt idx="1">
                  <c:v>0.71298743405087284</c:v>
                </c:pt>
                <c:pt idx="2">
                  <c:v>0.28701256594912705</c:v>
                </c:pt>
              </c:numCache>
            </c:numRef>
          </c:val>
          <c:extLst>
            <c:ext xmlns:c16="http://schemas.microsoft.com/office/drawing/2014/chart" uri="{C3380CC4-5D6E-409C-BE32-E72D297353CC}">
              <c16:uniqueId val="{00000050-A72F-46E7-AE17-384FEE4E8009}"/>
            </c:ext>
          </c:extLst>
        </c:ser>
        <c:ser>
          <c:idx val="81"/>
          <c:order val="81"/>
          <c:tx>
            <c:strRef>
              <c:f>'PALCI - PA institutions'!$A$83</c:f>
              <c:strCache>
                <c:ptCount val="1"/>
                <c:pt idx="0">
                  <c:v>Misericordia University</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Lit>
              <c:ptCount val="3"/>
              <c:pt idx="0">
                <c:v>Research</c:v>
              </c:pt>
              <c:pt idx="1">
                <c:v> Liberal Education</c:v>
              </c:pt>
              <c:pt idx="2">
                <c:v> Career</c:v>
              </c:pt>
            </c:strLit>
          </c:cat>
          <c:val>
            <c:numRef>
              <c:f>'PALCI - PA institutions'!$B$83:$D$83</c:f>
              <c:numCache>
                <c:formatCode>0.00</c:formatCode>
                <c:ptCount val="3"/>
                <c:pt idx="0">
                  <c:v>0</c:v>
                </c:pt>
                <c:pt idx="1">
                  <c:v>0.58688625119949256</c:v>
                </c:pt>
                <c:pt idx="2">
                  <c:v>0.4131137488005075</c:v>
                </c:pt>
              </c:numCache>
            </c:numRef>
          </c:val>
          <c:extLst>
            <c:ext xmlns:c16="http://schemas.microsoft.com/office/drawing/2014/chart" uri="{C3380CC4-5D6E-409C-BE32-E72D297353CC}">
              <c16:uniqueId val="{00000051-A72F-46E7-AE17-384FEE4E8009}"/>
            </c:ext>
          </c:extLst>
        </c:ser>
        <c:ser>
          <c:idx val="82"/>
          <c:order val="82"/>
          <c:tx>
            <c:strRef>
              <c:f>'PALCI - PA institutions'!$A$84</c:f>
              <c:strCache>
                <c:ptCount val="1"/>
                <c:pt idx="0">
                  <c:v>Rosemont College</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Lit>
              <c:ptCount val="3"/>
              <c:pt idx="0">
                <c:v>Research</c:v>
              </c:pt>
              <c:pt idx="1">
                <c:v> Liberal Education</c:v>
              </c:pt>
              <c:pt idx="2">
                <c:v> Career</c:v>
              </c:pt>
            </c:strLit>
          </c:cat>
          <c:val>
            <c:numRef>
              <c:f>'PALCI - PA institutions'!$B$84:$D$84</c:f>
              <c:numCache>
                <c:formatCode>0.00</c:formatCode>
                <c:ptCount val="3"/>
                <c:pt idx="0">
                  <c:v>0</c:v>
                </c:pt>
                <c:pt idx="1">
                  <c:v>0.65485564304461941</c:v>
                </c:pt>
                <c:pt idx="2">
                  <c:v>0.34514435695538054</c:v>
                </c:pt>
              </c:numCache>
            </c:numRef>
          </c:val>
          <c:extLst>
            <c:ext xmlns:c16="http://schemas.microsoft.com/office/drawing/2014/chart" uri="{C3380CC4-5D6E-409C-BE32-E72D297353CC}">
              <c16:uniqueId val="{00000052-A72F-46E7-AE17-384FEE4E8009}"/>
            </c:ext>
          </c:extLst>
        </c:ser>
        <c:ser>
          <c:idx val="83"/>
          <c:order val="83"/>
          <c:tx>
            <c:strRef>
              <c:f>'PALCI - PA institutions'!$A$85</c:f>
              <c:strCache>
                <c:ptCount val="1"/>
                <c:pt idx="0">
                  <c:v>Seton Hill University</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Lit>
              <c:ptCount val="3"/>
              <c:pt idx="0">
                <c:v>Research</c:v>
              </c:pt>
              <c:pt idx="1">
                <c:v> Liberal Education</c:v>
              </c:pt>
              <c:pt idx="2">
                <c:v> Career</c:v>
              </c:pt>
            </c:strLit>
          </c:cat>
          <c:val>
            <c:numRef>
              <c:f>'PALCI - PA institutions'!$B$85:$D$85</c:f>
              <c:numCache>
                <c:formatCode>0.00</c:formatCode>
                <c:ptCount val="3"/>
                <c:pt idx="0">
                  <c:v>0</c:v>
                </c:pt>
                <c:pt idx="1">
                  <c:v>0.68443192248602325</c:v>
                </c:pt>
                <c:pt idx="2">
                  <c:v>0.31556807751397681</c:v>
                </c:pt>
              </c:numCache>
            </c:numRef>
          </c:val>
          <c:extLst>
            <c:ext xmlns:c16="http://schemas.microsoft.com/office/drawing/2014/chart" uri="{C3380CC4-5D6E-409C-BE32-E72D297353CC}">
              <c16:uniqueId val="{00000053-A72F-46E7-AE17-384FEE4E8009}"/>
            </c:ext>
          </c:extLst>
        </c:ser>
        <c:ser>
          <c:idx val="84"/>
          <c:order val="84"/>
          <c:tx>
            <c:strRef>
              <c:f>'PALCI - PA institutions'!$A$86</c:f>
              <c:strCache>
                <c:ptCount val="1"/>
                <c:pt idx="0">
                  <c:v>Cairn University-Langhorne</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Lit>
              <c:ptCount val="3"/>
              <c:pt idx="0">
                <c:v>Research</c:v>
              </c:pt>
              <c:pt idx="1">
                <c:v> Liberal Education</c:v>
              </c:pt>
              <c:pt idx="2">
                <c:v> Career</c:v>
              </c:pt>
            </c:strLit>
          </c:cat>
          <c:val>
            <c:numRef>
              <c:f>'PALCI - PA institutions'!$B$86:$D$86</c:f>
              <c:numCache>
                <c:formatCode>0.00</c:formatCode>
                <c:ptCount val="3"/>
                <c:pt idx="0">
                  <c:v>0</c:v>
                </c:pt>
                <c:pt idx="1">
                  <c:v>0.80471567974881486</c:v>
                </c:pt>
                <c:pt idx="2">
                  <c:v>0.19528432025118508</c:v>
                </c:pt>
              </c:numCache>
            </c:numRef>
          </c:val>
          <c:extLst>
            <c:ext xmlns:c16="http://schemas.microsoft.com/office/drawing/2014/chart" uri="{C3380CC4-5D6E-409C-BE32-E72D297353CC}">
              <c16:uniqueId val="{00000054-A72F-46E7-AE17-384FEE4E8009}"/>
            </c:ext>
          </c:extLst>
        </c:ser>
        <c:ser>
          <c:idx val="85"/>
          <c:order val="85"/>
          <c:tx>
            <c:strRef>
              <c:f>'PALCI - PA institutions'!$A$87</c:f>
              <c:strCache>
                <c:ptCount val="1"/>
                <c:pt idx="0">
                  <c:v>King's College</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Lit>
              <c:ptCount val="3"/>
              <c:pt idx="0">
                <c:v>Research</c:v>
              </c:pt>
              <c:pt idx="1">
                <c:v> Liberal Education</c:v>
              </c:pt>
              <c:pt idx="2">
                <c:v> Career</c:v>
              </c:pt>
            </c:strLit>
          </c:cat>
          <c:val>
            <c:numRef>
              <c:f>'PALCI - PA institutions'!$B$87:$D$87</c:f>
              <c:numCache>
                <c:formatCode>0.00</c:formatCode>
                <c:ptCount val="3"/>
                <c:pt idx="0">
                  <c:v>0</c:v>
                </c:pt>
                <c:pt idx="1">
                  <c:v>0.7154719130663395</c:v>
                </c:pt>
                <c:pt idx="2">
                  <c:v>0.2845280869336605</c:v>
                </c:pt>
              </c:numCache>
            </c:numRef>
          </c:val>
          <c:extLst>
            <c:ext xmlns:c16="http://schemas.microsoft.com/office/drawing/2014/chart" uri="{C3380CC4-5D6E-409C-BE32-E72D297353CC}">
              <c16:uniqueId val="{00000055-A72F-46E7-AE17-384FEE4E8009}"/>
            </c:ext>
          </c:extLst>
        </c:ser>
        <c:ser>
          <c:idx val="86"/>
          <c:order val="86"/>
          <c:tx>
            <c:strRef>
              <c:f>'PALCI - PA institutions'!$A$88</c:f>
              <c:strCache>
                <c:ptCount val="1"/>
                <c:pt idx="0">
                  <c:v>Lebanon Valley College</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Lit>
              <c:ptCount val="3"/>
              <c:pt idx="0">
                <c:v>Research</c:v>
              </c:pt>
              <c:pt idx="1">
                <c:v> Liberal Education</c:v>
              </c:pt>
              <c:pt idx="2">
                <c:v> Career</c:v>
              </c:pt>
            </c:strLit>
          </c:cat>
          <c:val>
            <c:numRef>
              <c:f>'PALCI - PA institutions'!$B$88:$D$88</c:f>
              <c:numCache>
                <c:formatCode>0.00</c:formatCode>
                <c:ptCount val="3"/>
                <c:pt idx="0">
                  <c:v>0</c:v>
                </c:pt>
                <c:pt idx="1">
                  <c:v>0.71802935010482183</c:v>
                </c:pt>
                <c:pt idx="2">
                  <c:v>0.28197064989517817</c:v>
                </c:pt>
              </c:numCache>
            </c:numRef>
          </c:val>
          <c:extLst>
            <c:ext xmlns:c16="http://schemas.microsoft.com/office/drawing/2014/chart" uri="{C3380CC4-5D6E-409C-BE32-E72D297353CC}">
              <c16:uniqueId val="{00000056-A72F-46E7-AE17-384FEE4E8009}"/>
            </c:ext>
          </c:extLst>
        </c:ser>
        <c:ser>
          <c:idx val="87"/>
          <c:order val="87"/>
          <c:tx>
            <c:strRef>
              <c:f>'PALCI - PA institutions'!$A$89</c:f>
              <c:strCache>
                <c:ptCount val="1"/>
                <c:pt idx="0">
                  <c:v>Mansfield University of Pennsylvania</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Lit>
              <c:ptCount val="3"/>
              <c:pt idx="0">
                <c:v>Research</c:v>
              </c:pt>
              <c:pt idx="1">
                <c:v> Liberal Education</c:v>
              </c:pt>
              <c:pt idx="2">
                <c:v> Career</c:v>
              </c:pt>
            </c:strLit>
          </c:cat>
          <c:val>
            <c:numRef>
              <c:f>'PALCI - PA institutions'!$B$89:$D$89</c:f>
              <c:numCache>
                <c:formatCode>0.00</c:formatCode>
                <c:ptCount val="3"/>
                <c:pt idx="0">
                  <c:v>0</c:v>
                </c:pt>
                <c:pt idx="1">
                  <c:v>0.72908036454018232</c:v>
                </c:pt>
                <c:pt idx="2">
                  <c:v>0.27091963545981773</c:v>
                </c:pt>
              </c:numCache>
            </c:numRef>
          </c:val>
          <c:extLst>
            <c:ext xmlns:c16="http://schemas.microsoft.com/office/drawing/2014/chart" uri="{C3380CC4-5D6E-409C-BE32-E72D297353CC}">
              <c16:uniqueId val="{00000057-A72F-46E7-AE17-384FEE4E8009}"/>
            </c:ext>
          </c:extLst>
        </c:ser>
        <c:ser>
          <c:idx val="88"/>
          <c:order val="88"/>
          <c:tx>
            <c:strRef>
              <c:f>'PALCI - PA institutions'!$A$90</c:f>
              <c:strCache>
                <c:ptCount val="1"/>
                <c:pt idx="0">
                  <c:v>York College Pennsylvania</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Lit>
              <c:ptCount val="3"/>
              <c:pt idx="0">
                <c:v>Research</c:v>
              </c:pt>
              <c:pt idx="1">
                <c:v> Liberal Education</c:v>
              </c:pt>
              <c:pt idx="2">
                <c:v> Career</c:v>
              </c:pt>
            </c:strLit>
          </c:cat>
          <c:val>
            <c:numRef>
              <c:f>'PALCI - PA institutions'!$B$90:$D$90</c:f>
              <c:numCache>
                <c:formatCode>0.00</c:formatCode>
                <c:ptCount val="3"/>
                <c:pt idx="0">
                  <c:v>0</c:v>
                </c:pt>
                <c:pt idx="1">
                  <c:v>0.65536933096043659</c:v>
                </c:pt>
                <c:pt idx="2">
                  <c:v>0.34463066903956352</c:v>
                </c:pt>
              </c:numCache>
            </c:numRef>
          </c:val>
          <c:extLst>
            <c:ext xmlns:c16="http://schemas.microsoft.com/office/drawing/2014/chart" uri="{C3380CC4-5D6E-409C-BE32-E72D297353CC}">
              <c16:uniqueId val="{00000058-A72F-46E7-AE17-384FEE4E8009}"/>
            </c:ext>
          </c:extLst>
        </c:ser>
        <c:ser>
          <c:idx val="89"/>
          <c:order val="89"/>
          <c:tx>
            <c:strRef>
              <c:f>'PALCI - PA institutions'!$A$91</c:f>
              <c:strCache>
                <c:ptCount val="1"/>
                <c:pt idx="0">
                  <c:v>Albright College</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Lit>
              <c:ptCount val="3"/>
              <c:pt idx="0">
                <c:v>Research</c:v>
              </c:pt>
              <c:pt idx="1">
                <c:v> Liberal Education</c:v>
              </c:pt>
              <c:pt idx="2">
                <c:v> Career</c:v>
              </c:pt>
            </c:strLit>
          </c:cat>
          <c:val>
            <c:numRef>
              <c:f>'PALCI - PA institutions'!$B$91:$D$91</c:f>
              <c:numCache>
                <c:formatCode>0.00</c:formatCode>
                <c:ptCount val="3"/>
                <c:pt idx="0">
                  <c:v>0</c:v>
                </c:pt>
                <c:pt idx="1">
                  <c:v>0.83272155217619293</c:v>
                </c:pt>
                <c:pt idx="2">
                  <c:v>0.16727844782380702</c:v>
                </c:pt>
              </c:numCache>
            </c:numRef>
          </c:val>
          <c:extLst>
            <c:ext xmlns:c16="http://schemas.microsoft.com/office/drawing/2014/chart" uri="{C3380CC4-5D6E-409C-BE32-E72D297353CC}">
              <c16:uniqueId val="{00000059-A72F-46E7-AE17-384FEE4E8009}"/>
            </c:ext>
          </c:extLst>
        </c:ser>
        <c:ser>
          <c:idx val="90"/>
          <c:order val="90"/>
          <c:tx>
            <c:strRef>
              <c:f>'PALCI - PA institutions'!$A$92</c:f>
              <c:strCache>
                <c:ptCount val="1"/>
                <c:pt idx="0">
                  <c:v>Cheyney University of Pennsylvania</c:v>
                </c:pt>
              </c:strCache>
            </c:strRef>
          </c:tx>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Lit>
              <c:ptCount val="3"/>
              <c:pt idx="0">
                <c:v>Research</c:v>
              </c:pt>
              <c:pt idx="1">
                <c:v> Liberal Education</c:v>
              </c:pt>
              <c:pt idx="2">
                <c:v> Career</c:v>
              </c:pt>
            </c:strLit>
          </c:cat>
          <c:val>
            <c:numRef>
              <c:f>'PALCI - PA institutions'!$B$92:$D$92</c:f>
              <c:numCache>
                <c:formatCode>0.00</c:formatCode>
                <c:ptCount val="3"/>
                <c:pt idx="0">
                  <c:v>0</c:v>
                </c:pt>
                <c:pt idx="1">
                  <c:v>0.82897986157003234</c:v>
                </c:pt>
                <c:pt idx="2">
                  <c:v>0.17102013842996763</c:v>
                </c:pt>
              </c:numCache>
            </c:numRef>
          </c:val>
          <c:extLst>
            <c:ext xmlns:c16="http://schemas.microsoft.com/office/drawing/2014/chart" uri="{C3380CC4-5D6E-409C-BE32-E72D297353CC}">
              <c16:uniqueId val="{0000005A-A72F-46E7-AE17-384FEE4E8009}"/>
            </c:ext>
          </c:extLst>
        </c:ser>
        <c:ser>
          <c:idx val="91"/>
          <c:order val="91"/>
          <c:tx>
            <c:strRef>
              <c:f>'PALCI - PA institutions'!$A$93</c:f>
              <c:strCache>
                <c:ptCount val="1"/>
                <c:pt idx="0">
                  <c:v>Elizabethtown College</c:v>
                </c:pt>
              </c:strCache>
            </c:strRef>
          </c:tx>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Lit>
              <c:ptCount val="3"/>
              <c:pt idx="0">
                <c:v>Research</c:v>
              </c:pt>
              <c:pt idx="1">
                <c:v> Liberal Education</c:v>
              </c:pt>
              <c:pt idx="2">
                <c:v> Career</c:v>
              </c:pt>
            </c:strLit>
          </c:cat>
          <c:val>
            <c:numRef>
              <c:f>'PALCI - PA institutions'!$B$93:$D$93</c:f>
              <c:numCache>
                <c:formatCode>0.00</c:formatCode>
                <c:ptCount val="3"/>
                <c:pt idx="0">
                  <c:v>0</c:v>
                </c:pt>
                <c:pt idx="1">
                  <c:v>0.7359813084112149</c:v>
                </c:pt>
                <c:pt idx="2">
                  <c:v>0.26401869158878505</c:v>
                </c:pt>
              </c:numCache>
            </c:numRef>
          </c:val>
          <c:extLst>
            <c:ext xmlns:c16="http://schemas.microsoft.com/office/drawing/2014/chart" uri="{C3380CC4-5D6E-409C-BE32-E72D297353CC}">
              <c16:uniqueId val="{0000005B-A72F-46E7-AE17-384FEE4E8009}"/>
            </c:ext>
          </c:extLst>
        </c:ser>
        <c:ser>
          <c:idx val="92"/>
          <c:order val="92"/>
          <c:tx>
            <c:strRef>
              <c:f>'PALCI - PA institutions'!$A$94</c:f>
              <c:strCache>
                <c:ptCount val="1"/>
                <c:pt idx="0">
                  <c:v>Grove City College</c:v>
                </c:pt>
              </c:strCache>
            </c:strRef>
          </c:tx>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Lit>
              <c:ptCount val="3"/>
              <c:pt idx="0">
                <c:v>Research</c:v>
              </c:pt>
              <c:pt idx="1">
                <c:v> Liberal Education</c:v>
              </c:pt>
              <c:pt idx="2">
                <c:v> Career</c:v>
              </c:pt>
            </c:strLit>
          </c:cat>
          <c:val>
            <c:numRef>
              <c:f>'PALCI - PA institutions'!$B$94:$D$94</c:f>
              <c:numCache>
                <c:formatCode>0.00</c:formatCode>
                <c:ptCount val="3"/>
                <c:pt idx="0">
                  <c:v>0</c:v>
                </c:pt>
                <c:pt idx="1">
                  <c:v>0.75</c:v>
                </c:pt>
                <c:pt idx="2">
                  <c:v>0.25</c:v>
                </c:pt>
              </c:numCache>
            </c:numRef>
          </c:val>
          <c:extLst>
            <c:ext xmlns:c16="http://schemas.microsoft.com/office/drawing/2014/chart" uri="{C3380CC4-5D6E-409C-BE32-E72D297353CC}">
              <c16:uniqueId val="{0000005C-A72F-46E7-AE17-384FEE4E8009}"/>
            </c:ext>
          </c:extLst>
        </c:ser>
        <c:ser>
          <c:idx val="93"/>
          <c:order val="93"/>
          <c:tx>
            <c:strRef>
              <c:f>'PALCI - PA institutions'!$A$95</c:f>
              <c:strCache>
                <c:ptCount val="1"/>
                <c:pt idx="0">
                  <c:v>Lycoming College</c:v>
                </c:pt>
              </c:strCache>
            </c:strRef>
          </c:tx>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Lit>
              <c:ptCount val="3"/>
              <c:pt idx="0">
                <c:v>Research</c:v>
              </c:pt>
              <c:pt idx="1">
                <c:v> Liberal Education</c:v>
              </c:pt>
              <c:pt idx="2">
                <c:v> Career</c:v>
              </c:pt>
            </c:strLit>
          </c:cat>
          <c:val>
            <c:numRef>
              <c:f>'PALCI - PA institutions'!$B$95:$D$95</c:f>
              <c:numCache>
                <c:formatCode>0.00</c:formatCode>
                <c:ptCount val="3"/>
                <c:pt idx="0">
                  <c:v>0</c:v>
                </c:pt>
                <c:pt idx="1">
                  <c:v>1</c:v>
                </c:pt>
                <c:pt idx="2">
                  <c:v>0</c:v>
                </c:pt>
              </c:numCache>
            </c:numRef>
          </c:val>
          <c:extLst>
            <c:ext xmlns:c16="http://schemas.microsoft.com/office/drawing/2014/chart" uri="{C3380CC4-5D6E-409C-BE32-E72D297353CC}">
              <c16:uniqueId val="{0000005D-A72F-46E7-AE17-384FEE4E8009}"/>
            </c:ext>
          </c:extLst>
        </c:ser>
        <c:ser>
          <c:idx val="94"/>
          <c:order val="94"/>
          <c:tx>
            <c:strRef>
              <c:f>'PALCI - PA institutions'!$A$96</c:f>
              <c:strCache>
                <c:ptCount val="1"/>
                <c:pt idx="0">
                  <c:v>Moravian College</c:v>
                </c:pt>
              </c:strCache>
            </c:strRef>
          </c:tx>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Lit>
              <c:ptCount val="3"/>
              <c:pt idx="0">
                <c:v>Research</c:v>
              </c:pt>
              <c:pt idx="1">
                <c:v> Liberal Education</c:v>
              </c:pt>
              <c:pt idx="2">
                <c:v> Career</c:v>
              </c:pt>
            </c:strLit>
          </c:cat>
          <c:val>
            <c:numRef>
              <c:f>'PALCI - PA institutions'!$B$96:$D$96</c:f>
              <c:numCache>
                <c:formatCode>0.00</c:formatCode>
                <c:ptCount val="3"/>
                <c:pt idx="0">
                  <c:v>0</c:v>
                </c:pt>
                <c:pt idx="1">
                  <c:v>0.82162536078806836</c:v>
                </c:pt>
                <c:pt idx="2">
                  <c:v>0.17837463921193164</c:v>
                </c:pt>
              </c:numCache>
            </c:numRef>
          </c:val>
          <c:extLst>
            <c:ext xmlns:c16="http://schemas.microsoft.com/office/drawing/2014/chart" uri="{C3380CC4-5D6E-409C-BE32-E72D297353CC}">
              <c16:uniqueId val="{0000005E-A72F-46E7-AE17-384FEE4E8009}"/>
            </c:ext>
          </c:extLst>
        </c:ser>
        <c:ser>
          <c:idx val="95"/>
          <c:order val="95"/>
          <c:tx>
            <c:strRef>
              <c:f>'PALCI - PA institutions'!$A$97</c:f>
              <c:strCache>
                <c:ptCount val="1"/>
                <c:pt idx="0">
                  <c:v>Saint Vincent College</c:v>
                </c:pt>
              </c:strCache>
            </c:strRef>
          </c:tx>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Lit>
              <c:ptCount val="3"/>
              <c:pt idx="0">
                <c:v>Research</c:v>
              </c:pt>
              <c:pt idx="1">
                <c:v> Liberal Education</c:v>
              </c:pt>
              <c:pt idx="2">
                <c:v> Career</c:v>
              </c:pt>
            </c:strLit>
          </c:cat>
          <c:val>
            <c:numRef>
              <c:f>'PALCI - PA institutions'!$B$97:$D$97</c:f>
              <c:numCache>
                <c:formatCode>0.00</c:formatCode>
                <c:ptCount val="3"/>
                <c:pt idx="0">
                  <c:v>0</c:v>
                </c:pt>
                <c:pt idx="1">
                  <c:v>0.80707247826225614</c:v>
                </c:pt>
                <c:pt idx="2">
                  <c:v>0.19292752173774386</c:v>
                </c:pt>
              </c:numCache>
            </c:numRef>
          </c:val>
          <c:extLst>
            <c:ext xmlns:c16="http://schemas.microsoft.com/office/drawing/2014/chart" uri="{C3380CC4-5D6E-409C-BE32-E72D297353CC}">
              <c16:uniqueId val="{0000005F-A72F-46E7-AE17-384FEE4E8009}"/>
            </c:ext>
          </c:extLst>
        </c:ser>
        <c:ser>
          <c:idx val="96"/>
          <c:order val="96"/>
          <c:tx>
            <c:strRef>
              <c:f>'PALCI - PA institutions'!$A$98</c:f>
              <c:strCache>
                <c:ptCount val="1"/>
                <c:pt idx="0">
                  <c:v>Thiel College</c:v>
                </c:pt>
              </c:strCache>
            </c:strRef>
          </c:tx>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Lit>
              <c:ptCount val="3"/>
              <c:pt idx="0">
                <c:v>Research</c:v>
              </c:pt>
              <c:pt idx="1">
                <c:v> Liberal Education</c:v>
              </c:pt>
              <c:pt idx="2">
                <c:v> Career</c:v>
              </c:pt>
            </c:strLit>
          </c:cat>
          <c:val>
            <c:numRef>
              <c:f>'PALCI - PA institutions'!$B$98:$D$98</c:f>
              <c:numCache>
                <c:formatCode>0.00</c:formatCode>
                <c:ptCount val="3"/>
                <c:pt idx="0">
                  <c:v>0</c:v>
                </c:pt>
                <c:pt idx="1">
                  <c:v>0.74941451990632324</c:v>
                </c:pt>
                <c:pt idx="2">
                  <c:v>0.25058548009367682</c:v>
                </c:pt>
              </c:numCache>
            </c:numRef>
          </c:val>
          <c:extLst>
            <c:ext xmlns:c16="http://schemas.microsoft.com/office/drawing/2014/chart" uri="{C3380CC4-5D6E-409C-BE32-E72D297353CC}">
              <c16:uniqueId val="{00000060-A72F-46E7-AE17-384FEE4E8009}"/>
            </c:ext>
          </c:extLst>
        </c:ser>
        <c:ser>
          <c:idx val="97"/>
          <c:order val="97"/>
          <c:tx>
            <c:strRef>
              <c:f>'PALCI - PA institutions'!$A$99</c:f>
              <c:strCache>
                <c:ptCount val="1"/>
                <c:pt idx="0">
                  <c:v>University of Pittsburgh-Greensburg</c:v>
                </c:pt>
              </c:strCache>
            </c:strRef>
          </c:tx>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Lit>
              <c:ptCount val="3"/>
              <c:pt idx="0">
                <c:v>Research</c:v>
              </c:pt>
              <c:pt idx="1">
                <c:v> Liberal Education</c:v>
              </c:pt>
              <c:pt idx="2">
                <c:v> Career</c:v>
              </c:pt>
            </c:strLit>
          </c:cat>
          <c:val>
            <c:numRef>
              <c:f>'PALCI - PA institutions'!$B$99:$D$99</c:f>
              <c:numCache>
                <c:formatCode>0.00</c:formatCode>
                <c:ptCount val="3"/>
                <c:pt idx="0">
                  <c:v>0</c:v>
                </c:pt>
                <c:pt idx="1">
                  <c:v>0.83262692257861515</c:v>
                </c:pt>
                <c:pt idx="2">
                  <c:v>0.1673730774213848</c:v>
                </c:pt>
              </c:numCache>
            </c:numRef>
          </c:val>
          <c:extLst>
            <c:ext xmlns:c16="http://schemas.microsoft.com/office/drawing/2014/chart" uri="{C3380CC4-5D6E-409C-BE32-E72D297353CC}">
              <c16:uniqueId val="{00000061-A72F-46E7-AE17-384FEE4E8009}"/>
            </c:ext>
          </c:extLst>
        </c:ser>
        <c:ser>
          <c:idx val="98"/>
          <c:order val="98"/>
          <c:tx>
            <c:strRef>
              <c:f>'PALCI - PA institutions'!$A$100</c:f>
              <c:strCache>
                <c:ptCount val="1"/>
                <c:pt idx="0">
                  <c:v>University of Pittsburgh-Johnstown</c:v>
                </c:pt>
              </c:strCache>
            </c:strRef>
          </c:tx>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Lit>
              <c:ptCount val="3"/>
              <c:pt idx="0">
                <c:v>Research</c:v>
              </c:pt>
              <c:pt idx="1">
                <c:v> Liberal Education</c:v>
              </c:pt>
              <c:pt idx="2">
                <c:v> Career</c:v>
              </c:pt>
            </c:strLit>
          </c:cat>
          <c:val>
            <c:numRef>
              <c:f>'PALCI - PA institutions'!$B$100:$D$100</c:f>
              <c:numCache>
                <c:formatCode>0.00</c:formatCode>
                <c:ptCount val="3"/>
                <c:pt idx="0">
                  <c:v>0</c:v>
                </c:pt>
                <c:pt idx="1">
                  <c:v>0.73631008308436174</c:v>
                </c:pt>
                <c:pt idx="2">
                  <c:v>0.26368991691563826</c:v>
                </c:pt>
              </c:numCache>
            </c:numRef>
          </c:val>
          <c:extLst>
            <c:ext xmlns:c16="http://schemas.microsoft.com/office/drawing/2014/chart" uri="{C3380CC4-5D6E-409C-BE32-E72D297353CC}">
              <c16:uniqueId val="{00000062-A72F-46E7-AE17-384FEE4E8009}"/>
            </c:ext>
          </c:extLst>
        </c:ser>
        <c:ser>
          <c:idx val="99"/>
          <c:order val="99"/>
          <c:tx>
            <c:strRef>
              <c:f>'PALCI - PA institutions'!$A$101</c:f>
              <c:strCache>
                <c:ptCount val="1"/>
                <c:pt idx="0">
                  <c:v>Washington &amp; Jefferson College</c:v>
                </c:pt>
              </c:strCache>
            </c:strRef>
          </c:tx>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Lit>
              <c:ptCount val="3"/>
              <c:pt idx="0">
                <c:v>Research</c:v>
              </c:pt>
              <c:pt idx="1">
                <c:v> Liberal Education</c:v>
              </c:pt>
              <c:pt idx="2">
                <c:v> Career</c:v>
              </c:pt>
            </c:strLit>
          </c:cat>
          <c:val>
            <c:numRef>
              <c:f>'PALCI - PA institutions'!$B$101:$D$101</c:f>
              <c:numCache>
                <c:formatCode>0.00</c:formatCode>
                <c:ptCount val="3"/>
                <c:pt idx="0">
                  <c:v>0</c:v>
                </c:pt>
                <c:pt idx="1">
                  <c:v>0.83417085427135673</c:v>
                </c:pt>
                <c:pt idx="2">
                  <c:v>0.16582914572864321</c:v>
                </c:pt>
              </c:numCache>
            </c:numRef>
          </c:val>
          <c:extLst>
            <c:ext xmlns:c16="http://schemas.microsoft.com/office/drawing/2014/chart" uri="{C3380CC4-5D6E-409C-BE32-E72D297353CC}">
              <c16:uniqueId val="{00000063-A72F-46E7-AE17-384FEE4E8009}"/>
            </c:ext>
          </c:extLst>
        </c:ser>
        <c:ser>
          <c:idx val="100"/>
          <c:order val="100"/>
          <c:tx>
            <c:strRef>
              <c:f>'PALCI - PA institutions'!$A$102</c:f>
              <c:strCache>
                <c:ptCount val="1"/>
                <c:pt idx="0">
                  <c:v>Westminster College</c:v>
                </c:pt>
              </c:strCache>
            </c:strRef>
          </c:tx>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Lit>
              <c:ptCount val="3"/>
              <c:pt idx="0">
                <c:v>Research</c:v>
              </c:pt>
              <c:pt idx="1">
                <c:v> Liberal Education</c:v>
              </c:pt>
              <c:pt idx="2">
                <c:v> Career</c:v>
              </c:pt>
            </c:strLit>
          </c:cat>
          <c:val>
            <c:numRef>
              <c:f>'PALCI - PA institutions'!$B$102:$D$102</c:f>
              <c:numCache>
                <c:formatCode>0.00</c:formatCode>
                <c:ptCount val="3"/>
                <c:pt idx="0">
                  <c:v>0</c:v>
                </c:pt>
                <c:pt idx="1">
                  <c:v>0.74608695652173918</c:v>
                </c:pt>
                <c:pt idx="2">
                  <c:v>0.25391304347826088</c:v>
                </c:pt>
              </c:numCache>
            </c:numRef>
          </c:val>
          <c:extLst>
            <c:ext xmlns:c16="http://schemas.microsoft.com/office/drawing/2014/chart" uri="{C3380CC4-5D6E-409C-BE32-E72D297353CC}">
              <c16:uniqueId val="{00000064-A72F-46E7-AE17-384FEE4E8009}"/>
            </c:ext>
          </c:extLst>
        </c:ser>
        <c:ser>
          <c:idx val="101"/>
          <c:order val="101"/>
          <c:tx>
            <c:strRef>
              <c:f>'PALCI - PA institutions'!$A$103</c:f>
              <c:strCache>
                <c:ptCount val="1"/>
                <c:pt idx="0">
                  <c:v>Cedar Crest College</c:v>
                </c:pt>
              </c:strCache>
            </c:strRef>
          </c:tx>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Lit>
              <c:ptCount val="3"/>
              <c:pt idx="0">
                <c:v>Research</c:v>
              </c:pt>
              <c:pt idx="1">
                <c:v> Liberal Education</c:v>
              </c:pt>
              <c:pt idx="2">
                <c:v> Career</c:v>
              </c:pt>
            </c:strLit>
          </c:cat>
          <c:val>
            <c:numRef>
              <c:f>'PALCI - PA institutions'!$B$103:$D$103</c:f>
              <c:numCache>
                <c:formatCode>0.00</c:formatCode>
                <c:ptCount val="3"/>
                <c:pt idx="0">
                  <c:v>0</c:v>
                </c:pt>
                <c:pt idx="1">
                  <c:v>0.57049406985230955</c:v>
                </c:pt>
                <c:pt idx="2">
                  <c:v>0.4295059301476904</c:v>
                </c:pt>
              </c:numCache>
            </c:numRef>
          </c:val>
          <c:extLst>
            <c:ext xmlns:c16="http://schemas.microsoft.com/office/drawing/2014/chart" uri="{C3380CC4-5D6E-409C-BE32-E72D297353CC}">
              <c16:uniqueId val="{00000065-A72F-46E7-AE17-384FEE4E8009}"/>
            </c:ext>
          </c:extLst>
        </c:ser>
        <c:ser>
          <c:idx val="102"/>
          <c:order val="102"/>
          <c:tx>
            <c:strRef>
              <c:f>'PALCI - PA institutions'!$A$104</c:f>
              <c:strCache>
                <c:ptCount val="1"/>
                <c:pt idx="0">
                  <c:v>Elizabethtown College School of Continuing and Professional Studies</c:v>
                </c:pt>
              </c:strCache>
            </c:strRef>
          </c:tx>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Lit>
              <c:ptCount val="3"/>
              <c:pt idx="0">
                <c:v>Research</c:v>
              </c:pt>
              <c:pt idx="1">
                <c:v> Liberal Education</c:v>
              </c:pt>
              <c:pt idx="2">
                <c:v> Career</c:v>
              </c:pt>
            </c:strLit>
          </c:cat>
          <c:val>
            <c:numRef>
              <c:f>'PALCI - PA institutions'!$B$104:$D$104</c:f>
              <c:numCache>
                <c:formatCode>0.00</c:formatCode>
                <c:ptCount val="3"/>
                <c:pt idx="0">
                  <c:v>0</c:v>
                </c:pt>
                <c:pt idx="1">
                  <c:v>0.60034840094186681</c:v>
                </c:pt>
                <c:pt idx="2">
                  <c:v>0.39965159905813319</c:v>
                </c:pt>
              </c:numCache>
            </c:numRef>
          </c:val>
          <c:extLst>
            <c:ext xmlns:c16="http://schemas.microsoft.com/office/drawing/2014/chart" uri="{C3380CC4-5D6E-409C-BE32-E72D297353CC}">
              <c16:uniqueId val="{00000066-A72F-46E7-AE17-384FEE4E8009}"/>
            </c:ext>
          </c:extLst>
        </c:ser>
        <c:ser>
          <c:idx val="103"/>
          <c:order val="103"/>
          <c:tx>
            <c:strRef>
              <c:f>'PALCI - PA institutions'!$A$105</c:f>
              <c:strCache>
                <c:ptCount val="1"/>
                <c:pt idx="0">
                  <c:v>Keystone College</c:v>
                </c:pt>
              </c:strCache>
            </c:strRef>
          </c:tx>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Lit>
              <c:ptCount val="3"/>
              <c:pt idx="0">
                <c:v>Research</c:v>
              </c:pt>
              <c:pt idx="1">
                <c:v> Liberal Education</c:v>
              </c:pt>
              <c:pt idx="2">
                <c:v> Career</c:v>
              </c:pt>
            </c:strLit>
          </c:cat>
          <c:val>
            <c:numRef>
              <c:f>'PALCI - PA institutions'!$B$105:$D$105</c:f>
              <c:numCache>
                <c:formatCode>0.00</c:formatCode>
                <c:ptCount val="3"/>
                <c:pt idx="0">
                  <c:v>0</c:v>
                </c:pt>
                <c:pt idx="1">
                  <c:v>0.62109186202118238</c:v>
                </c:pt>
                <c:pt idx="2">
                  <c:v>0.37890813797881767</c:v>
                </c:pt>
              </c:numCache>
            </c:numRef>
          </c:val>
          <c:extLst>
            <c:ext xmlns:c16="http://schemas.microsoft.com/office/drawing/2014/chart" uri="{C3380CC4-5D6E-409C-BE32-E72D297353CC}">
              <c16:uniqueId val="{00000067-A72F-46E7-AE17-384FEE4E8009}"/>
            </c:ext>
          </c:extLst>
        </c:ser>
        <c:ser>
          <c:idx val="104"/>
          <c:order val="104"/>
          <c:tx>
            <c:strRef>
              <c:f>'PALCI - PA institutions'!$A$106</c:f>
              <c:strCache>
                <c:ptCount val="1"/>
                <c:pt idx="0">
                  <c:v>La Roche College</c:v>
                </c:pt>
              </c:strCache>
            </c:strRef>
          </c:tx>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Lit>
              <c:ptCount val="3"/>
              <c:pt idx="0">
                <c:v>Research</c:v>
              </c:pt>
              <c:pt idx="1">
                <c:v> Liberal Education</c:v>
              </c:pt>
              <c:pt idx="2">
                <c:v> Career</c:v>
              </c:pt>
            </c:strLit>
          </c:cat>
          <c:val>
            <c:numRef>
              <c:f>'PALCI - PA institutions'!$B$106:$D$106</c:f>
              <c:numCache>
                <c:formatCode>0.00</c:formatCode>
                <c:ptCount val="3"/>
                <c:pt idx="0">
                  <c:v>0</c:v>
                </c:pt>
                <c:pt idx="1">
                  <c:v>0.62648953609344638</c:v>
                </c:pt>
                <c:pt idx="2">
                  <c:v>0.37351046390655357</c:v>
                </c:pt>
              </c:numCache>
            </c:numRef>
          </c:val>
          <c:extLst>
            <c:ext xmlns:c16="http://schemas.microsoft.com/office/drawing/2014/chart" uri="{C3380CC4-5D6E-409C-BE32-E72D297353CC}">
              <c16:uniqueId val="{00000068-A72F-46E7-AE17-384FEE4E8009}"/>
            </c:ext>
          </c:extLst>
        </c:ser>
        <c:ser>
          <c:idx val="105"/>
          <c:order val="105"/>
          <c:tx>
            <c:strRef>
              <c:f>'PALCI - PA institutions'!$A$107</c:f>
              <c:strCache>
                <c:ptCount val="1"/>
                <c:pt idx="0">
                  <c:v>Messiah College</c:v>
                </c:pt>
              </c:strCache>
            </c:strRef>
          </c:tx>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Lit>
              <c:ptCount val="3"/>
              <c:pt idx="0">
                <c:v>Research</c:v>
              </c:pt>
              <c:pt idx="1">
                <c:v> Liberal Education</c:v>
              </c:pt>
              <c:pt idx="2">
                <c:v> Career</c:v>
              </c:pt>
            </c:strLit>
          </c:cat>
          <c:val>
            <c:numRef>
              <c:f>'PALCI - PA institutions'!$B$107:$D$107</c:f>
              <c:numCache>
                <c:formatCode>0.00</c:formatCode>
                <c:ptCount val="3"/>
                <c:pt idx="0">
                  <c:v>0</c:v>
                </c:pt>
                <c:pt idx="1">
                  <c:v>0.6254060906403146</c:v>
                </c:pt>
                <c:pt idx="2">
                  <c:v>0.37459390935968545</c:v>
                </c:pt>
              </c:numCache>
            </c:numRef>
          </c:val>
          <c:extLst>
            <c:ext xmlns:c16="http://schemas.microsoft.com/office/drawing/2014/chart" uri="{C3380CC4-5D6E-409C-BE32-E72D297353CC}">
              <c16:uniqueId val="{00000069-A72F-46E7-AE17-384FEE4E8009}"/>
            </c:ext>
          </c:extLst>
        </c:ser>
        <c:ser>
          <c:idx val="106"/>
          <c:order val="106"/>
          <c:tx>
            <c:strRef>
              <c:f>'PALCI - PA institutions'!$A$108</c:f>
              <c:strCache>
                <c:ptCount val="1"/>
                <c:pt idx="0">
                  <c:v>Peirce College</c:v>
                </c:pt>
              </c:strCache>
            </c:strRef>
          </c:tx>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Lit>
              <c:ptCount val="3"/>
              <c:pt idx="0">
                <c:v>Research</c:v>
              </c:pt>
              <c:pt idx="1">
                <c:v> Liberal Education</c:v>
              </c:pt>
              <c:pt idx="2">
                <c:v> Career</c:v>
              </c:pt>
            </c:strLit>
          </c:cat>
          <c:val>
            <c:numRef>
              <c:f>'PALCI - PA institutions'!$B$108:$D$108</c:f>
              <c:numCache>
                <c:formatCode>0.00</c:formatCode>
                <c:ptCount val="3"/>
                <c:pt idx="0">
                  <c:v>0</c:v>
                </c:pt>
                <c:pt idx="1">
                  <c:v>0.39063911961675102</c:v>
                </c:pt>
                <c:pt idx="2">
                  <c:v>0.60936088038324898</c:v>
                </c:pt>
              </c:numCache>
            </c:numRef>
          </c:val>
          <c:extLst>
            <c:ext xmlns:c16="http://schemas.microsoft.com/office/drawing/2014/chart" uri="{C3380CC4-5D6E-409C-BE32-E72D297353CC}">
              <c16:uniqueId val="{0000006A-A72F-46E7-AE17-384FEE4E8009}"/>
            </c:ext>
          </c:extLst>
        </c:ser>
        <c:ser>
          <c:idx val="107"/>
          <c:order val="107"/>
          <c:tx>
            <c:strRef>
              <c:f>'PALCI - PA institutions'!$A$109</c:f>
              <c:strCache>
                <c:ptCount val="1"/>
                <c:pt idx="0">
                  <c:v>University of Valley Forge</c:v>
                </c:pt>
              </c:strCache>
            </c:strRef>
          </c:tx>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Lit>
              <c:ptCount val="3"/>
              <c:pt idx="0">
                <c:v>Research</c:v>
              </c:pt>
              <c:pt idx="1">
                <c:v> Liberal Education</c:v>
              </c:pt>
              <c:pt idx="2">
                <c:v> Career</c:v>
              </c:pt>
            </c:strLit>
          </c:cat>
          <c:val>
            <c:numRef>
              <c:f>'PALCI - PA institutions'!$B$109:$D$109</c:f>
              <c:numCache>
                <c:formatCode>0.00</c:formatCode>
                <c:ptCount val="3"/>
                <c:pt idx="0">
                  <c:v>0</c:v>
                </c:pt>
                <c:pt idx="1">
                  <c:v>0.46153846153846151</c:v>
                </c:pt>
                <c:pt idx="2">
                  <c:v>0.53846153846153844</c:v>
                </c:pt>
              </c:numCache>
            </c:numRef>
          </c:val>
          <c:extLst>
            <c:ext xmlns:c16="http://schemas.microsoft.com/office/drawing/2014/chart" uri="{C3380CC4-5D6E-409C-BE32-E72D297353CC}">
              <c16:uniqueId val="{0000006B-A72F-46E7-AE17-384FEE4E8009}"/>
            </c:ext>
          </c:extLst>
        </c:ser>
        <c:ser>
          <c:idx val="108"/>
          <c:order val="108"/>
          <c:tx>
            <c:strRef>
              <c:f>'PALCI - PA institutions'!$A$110</c:f>
              <c:strCache>
                <c:ptCount val="1"/>
                <c:pt idx="0">
                  <c:v>Wilson College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'PALCI - PA institutions'!$B$110:$D$110</c:f>
              <c:numCache>
                <c:formatCode>0.00</c:formatCode>
                <c:ptCount val="3"/>
                <c:pt idx="0">
                  <c:v>0</c:v>
                </c:pt>
                <c:pt idx="1">
                  <c:v>0.6178981454224316</c:v>
                </c:pt>
                <c:pt idx="2">
                  <c:v>0.38210185457756846</c:v>
                </c:pt>
              </c:numCache>
            </c:numRef>
          </c:val>
          <c:extLst>
            <c:ext xmlns:c16="http://schemas.microsoft.com/office/drawing/2014/chart" uri="{C3380CC4-5D6E-409C-BE32-E72D297353CC}">
              <c16:uniqueId val="{0000006C-A72F-46E7-AE17-384FEE4E8009}"/>
            </c:ext>
          </c:extLst>
        </c:ser>
        <c:dLbls>
          <c:showLegendKey val="0"/>
          <c:showVal val="0"/>
          <c:showCatName val="0"/>
          <c:showSerName val="0"/>
          <c:showPercent val="0"/>
          <c:showBubbleSize val="0"/>
        </c:dLbls>
        <c:axId val="687402136"/>
        <c:axId val="687402792"/>
      </c:radarChart>
      <c:catAx>
        <c:axId val="68740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7402792"/>
        <c:crosses val="autoZero"/>
        <c:auto val="1"/>
        <c:lblAlgn val="ctr"/>
        <c:lblOffset val="100"/>
        <c:noMultiLvlLbl val="0"/>
      </c:catAx>
      <c:valAx>
        <c:axId val="68740279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87402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PALCI Institutions in UFLF Population (N=62)</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'PALCI IPEDS'!$D$1:$F$1</c:f>
              <c:strCache>
                <c:ptCount val="3"/>
                <c:pt idx="0">
                  <c:v>Research</c:v>
                </c:pt>
                <c:pt idx="1">
                  <c:v>Liberal Education</c:v>
                </c:pt>
                <c:pt idx="2">
                  <c:v>Career</c:v>
                </c:pt>
              </c:strCache>
            </c:strRef>
          </c:cat>
          <c:val>
            <c:numRef>
              <c:f>'PALCI IPEDS'!$D$2:$F$2</c:f>
              <c:numCache>
                <c:formatCode>General</c:formatCode>
                <c:ptCount val="3"/>
                <c:pt idx="0">
                  <c:v>1.477832512315271E-2</c:v>
                </c:pt>
                <c:pt idx="1">
                  <c:v>0.98522167487684742</c:v>
                </c:pt>
                <c:pt idx="2">
                  <c:v>0</c:v>
                </c:pt>
              </c:numCache>
            </c:numRef>
          </c:val>
          <c:extLst>
            <c:ext xmlns:c16="http://schemas.microsoft.com/office/drawing/2014/chart" uri="{C3380CC4-5D6E-409C-BE32-E72D297353CC}">
              <c16:uniqueId val="{00000000-68D9-46F4-990B-1EA4CF5BD2DA}"/>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'PALCI IPEDS'!$D$1:$F$1</c:f>
              <c:strCache>
                <c:ptCount val="3"/>
                <c:pt idx="0">
                  <c:v>Research</c:v>
                </c:pt>
                <c:pt idx="1">
                  <c:v>Liberal Education</c:v>
                </c:pt>
                <c:pt idx="2">
                  <c:v>Career</c:v>
                </c:pt>
              </c:strCache>
            </c:strRef>
          </c:cat>
          <c:val>
            <c:numRef>
              <c:f>'PALCI IPEDS'!$D$3:$F$3</c:f>
              <c:numCache>
                <c:formatCode>General</c:formatCode>
                <c:ptCount val="3"/>
                <c:pt idx="0">
                  <c:v>4.9751243781094535E-3</c:v>
                </c:pt>
                <c:pt idx="1">
                  <c:v>0.99502487562189068</c:v>
                </c:pt>
                <c:pt idx="2">
                  <c:v>0</c:v>
                </c:pt>
              </c:numCache>
            </c:numRef>
          </c:val>
          <c:extLst>
            <c:ext xmlns:c16="http://schemas.microsoft.com/office/drawing/2014/chart" uri="{C3380CC4-5D6E-409C-BE32-E72D297353CC}">
              <c16:uniqueId val="{00000001-68D9-46F4-990B-1EA4CF5BD2DA}"/>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'PALCI IPEDS'!$D$1:$F$1</c:f>
              <c:strCache>
                <c:ptCount val="3"/>
                <c:pt idx="0">
                  <c:v>Research</c:v>
                </c:pt>
                <c:pt idx="1">
                  <c:v>Liberal Education</c:v>
                </c:pt>
                <c:pt idx="2">
                  <c:v>Career</c:v>
                </c:pt>
              </c:strCache>
            </c:strRef>
          </c:cat>
          <c:val>
            <c:numRef>
              <c:f>'PALCI IPEDS'!$D$4:$F$4</c:f>
              <c:numCache>
                <c:formatCode>General</c:formatCode>
                <c:ptCount val="3"/>
                <c:pt idx="0">
                  <c:v>5.05901287553648E-3</c:v>
                </c:pt>
                <c:pt idx="1">
                  <c:v>0.82799356223175968</c:v>
                </c:pt>
                <c:pt idx="2">
                  <c:v>0.16694742489270384</c:v>
                </c:pt>
              </c:numCache>
            </c:numRef>
          </c:val>
          <c:extLst>
            <c:ext xmlns:c16="http://schemas.microsoft.com/office/drawing/2014/chart" uri="{C3380CC4-5D6E-409C-BE32-E72D297353CC}">
              <c16:uniqueId val="{00000002-68D9-46F4-990B-1EA4CF5BD2DA}"/>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'PALCI IPEDS'!$D$1:$F$1</c:f>
              <c:strCache>
                <c:ptCount val="3"/>
                <c:pt idx="0">
                  <c:v>Research</c:v>
                </c:pt>
                <c:pt idx="1">
                  <c:v>Liberal Education</c:v>
                </c:pt>
                <c:pt idx="2">
                  <c:v>Career</c:v>
                </c:pt>
              </c:strCache>
            </c:strRef>
          </c:cat>
          <c:val>
            <c:numRef>
              <c:f>'PALCI IPEDS'!$D$5:$F$5</c:f>
              <c:numCache>
                <c:formatCode>General</c:formatCode>
                <c:ptCount val="3"/>
                <c:pt idx="0">
                  <c:v>9.9009900990099011E-3</c:v>
                </c:pt>
                <c:pt idx="1">
                  <c:v>0.99009900990099009</c:v>
                </c:pt>
                <c:pt idx="2">
                  <c:v>0</c:v>
                </c:pt>
              </c:numCache>
            </c:numRef>
          </c:val>
          <c:extLst>
            <c:ext xmlns:c16="http://schemas.microsoft.com/office/drawing/2014/chart" uri="{C3380CC4-5D6E-409C-BE32-E72D297353CC}">
              <c16:uniqueId val="{00000003-68D9-46F4-990B-1EA4CF5BD2DA}"/>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'PALCI IPEDS'!$D$1:$F$1</c:f>
              <c:strCache>
                <c:ptCount val="3"/>
                <c:pt idx="0">
                  <c:v>Research</c:v>
                </c:pt>
                <c:pt idx="1">
                  <c:v>Liberal Education</c:v>
                </c:pt>
                <c:pt idx="2">
                  <c:v>Career</c:v>
                </c:pt>
              </c:strCache>
            </c:strRef>
          </c:cat>
          <c:val>
            <c:numRef>
              <c:f>'PALCI IPEDS'!$D$6:$F$6</c:f>
              <c:numCache>
                <c:formatCode>General</c:formatCode>
                <c:ptCount val="3"/>
                <c:pt idx="0">
                  <c:v>0</c:v>
                </c:pt>
                <c:pt idx="1">
                  <c:v>0.7359813084112149</c:v>
                </c:pt>
                <c:pt idx="2">
                  <c:v>0.26401869158878505</c:v>
                </c:pt>
              </c:numCache>
            </c:numRef>
          </c:val>
          <c:extLst>
            <c:ext xmlns:c16="http://schemas.microsoft.com/office/drawing/2014/chart" uri="{C3380CC4-5D6E-409C-BE32-E72D297353CC}">
              <c16:uniqueId val="{00000004-68D9-46F4-990B-1EA4CF5BD2DA}"/>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'PALCI IPEDS'!$D$1:$F$1</c:f>
              <c:strCache>
                <c:ptCount val="3"/>
                <c:pt idx="0">
                  <c:v>Research</c:v>
                </c:pt>
                <c:pt idx="1">
                  <c:v>Liberal Education</c:v>
                </c:pt>
                <c:pt idx="2">
                  <c:v>Career</c:v>
                </c:pt>
              </c:strCache>
            </c:strRef>
          </c:cat>
          <c:val>
            <c:numRef>
              <c:f>'PALCI IPEDS'!$D$7:$F$7</c:f>
              <c:numCache>
                <c:formatCode>General</c:formatCode>
                <c:ptCount val="3"/>
                <c:pt idx="0">
                  <c:v>5.0000588180704802E-3</c:v>
                </c:pt>
                <c:pt idx="1">
                  <c:v>0.82757861688653733</c:v>
                </c:pt>
                <c:pt idx="2">
                  <c:v>0.16742132429539222</c:v>
                </c:pt>
              </c:numCache>
            </c:numRef>
          </c:val>
          <c:extLst>
            <c:ext xmlns:c16="http://schemas.microsoft.com/office/drawing/2014/chart" uri="{C3380CC4-5D6E-409C-BE32-E72D297353CC}">
              <c16:uniqueId val="{00000005-68D9-46F4-990B-1EA4CF5BD2DA}"/>
            </c:ext>
          </c:extLst>
        </c:ser>
        <c:ser>
          <c:idx val="6"/>
          <c:order val="6"/>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'PALCI IPEDS'!$D$1:$F$1</c:f>
              <c:strCache>
                <c:ptCount val="3"/>
                <c:pt idx="0">
                  <c:v>Research</c:v>
                </c:pt>
                <c:pt idx="1">
                  <c:v>Liberal Education</c:v>
                </c:pt>
                <c:pt idx="2">
                  <c:v>Career</c:v>
                </c:pt>
              </c:strCache>
            </c:strRef>
          </c:cat>
          <c:val>
            <c:numRef>
              <c:f>'PALCI IPEDS'!$D$8:$F$8</c:f>
              <c:numCache>
                <c:formatCode>General</c:formatCode>
                <c:ptCount val="3"/>
                <c:pt idx="0">
                  <c:v>1.9607843137254902E-2</c:v>
                </c:pt>
                <c:pt idx="1">
                  <c:v>0.98039215686274506</c:v>
                </c:pt>
                <c:pt idx="2">
                  <c:v>0</c:v>
                </c:pt>
              </c:numCache>
            </c:numRef>
          </c:val>
          <c:extLst>
            <c:ext xmlns:c16="http://schemas.microsoft.com/office/drawing/2014/chart" uri="{C3380CC4-5D6E-409C-BE32-E72D297353CC}">
              <c16:uniqueId val="{00000006-68D9-46F4-990B-1EA4CF5BD2DA}"/>
            </c:ext>
          </c:extLst>
        </c:ser>
        <c: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'PALCI IPEDS'!$D$1:$F$1</c:f>
              <c:strCache>
                <c:ptCount val="3"/>
                <c:pt idx="0">
                  <c:v>Research</c:v>
                </c:pt>
                <c:pt idx="1">
                  <c:v>Liberal Education</c:v>
                </c:pt>
                <c:pt idx="2">
                  <c:v>Career</c:v>
                </c:pt>
              </c:strCache>
            </c:strRef>
          </c:cat>
          <c:val>
            <c:numRef>
              <c:f>'PALCI IPEDS'!$D$9:$F$9</c:f>
              <c:numCache>
                <c:formatCode>General</c:formatCode>
                <c:ptCount val="3"/>
                <c:pt idx="0">
                  <c:v>1.9607843137254902E-2</c:v>
                </c:pt>
                <c:pt idx="1">
                  <c:v>0.98039215686274506</c:v>
                </c:pt>
                <c:pt idx="2">
                  <c:v>0</c:v>
                </c:pt>
              </c:numCache>
            </c:numRef>
          </c:val>
          <c:extLst>
            <c:ext xmlns:c16="http://schemas.microsoft.com/office/drawing/2014/chart" uri="{C3380CC4-5D6E-409C-BE32-E72D297353CC}">
              <c16:uniqueId val="{00000007-68D9-46F4-990B-1EA4CF5BD2DA}"/>
            </c:ext>
          </c:extLst>
        </c:ser>
        <c:ser>
          <c:idx val="8"/>
          <c:order val="8"/>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'PALCI IPEDS'!$D$1:$F$1</c:f>
              <c:strCache>
                <c:ptCount val="3"/>
                <c:pt idx="0">
                  <c:v>Research</c:v>
                </c:pt>
                <c:pt idx="1">
                  <c:v>Liberal Education</c:v>
                </c:pt>
                <c:pt idx="2">
                  <c:v>Career</c:v>
                </c:pt>
              </c:strCache>
            </c:strRef>
          </c:cat>
          <c:val>
            <c:numRef>
              <c:f>'PALCI IPEDS'!$D$10:$F$10</c:f>
              <c:numCache>
                <c:formatCode>General</c:formatCode>
                <c:ptCount val="3"/>
                <c:pt idx="0">
                  <c:v>4.9751243781094535E-3</c:v>
                </c:pt>
                <c:pt idx="1">
                  <c:v>0.99502487562189068</c:v>
                </c:pt>
                <c:pt idx="2">
                  <c:v>0</c:v>
                </c:pt>
              </c:numCache>
            </c:numRef>
          </c:val>
          <c:extLst>
            <c:ext xmlns:c16="http://schemas.microsoft.com/office/drawing/2014/chart" uri="{C3380CC4-5D6E-409C-BE32-E72D297353CC}">
              <c16:uniqueId val="{00000008-68D9-46F4-990B-1EA4CF5BD2DA}"/>
            </c:ext>
          </c:extLst>
        </c:ser>
        <c: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'PALCI IPEDS'!$D$1:$F$1</c:f>
              <c:strCache>
                <c:ptCount val="3"/>
                <c:pt idx="0">
                  <c:v>Research</c:v>
                </c:pt>
                <c:pt idx="1">
                  <c:v>Liberal Education</c:v>
                </c:pt>
                <c:pt idx="2">
                  <c:v>Career</c:v>
                </c:pt>
              </c:strCache>
            </c:strRef>
          </c:cat>
          <c:val>
            <c:numRef>
              <c:f>'PALCI IPEDS'!$D$11:$F$11</c:f>
              <c:numCache>
                <c:formatCode>General</c:formatCode>
                <c:ptCount val="3"/>
                <c:pt idx="0">
                  <c:v>1.477832512315271E-2</c:v>
                </c:pt>
                <c:pt idx="1">
                  <c:v>0.98522167487684742</c:v>
                </c:pt>
                <c:pt idx="2">
                  <c:v>0</c:v>
                </c:pt>
              </c:numCache>
            </c:numRef>
          </c:val>
          <c:extLst>
            <c:ext xmlns:c16="http://schemas.microsoft.com/office/drawing/2014/chart" uri="{C3380CC4-5D6E-409C-BE32-E72D297353CC}">
              <c16:uniqueId val="{00000009-68D9-46F4-990B-1EA4CF5BD2DA}"/>
            </c:ext>
          </c:extLst>
        </c:ser>
        <c:ser>
          <c:idx val="10"/>
          <c:order val="10"/>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'PALCI IPEDS'!$D$1:$F$1</c:f>
              <c:strCache>
                <c:ptCount val="3"/>
                <c:pt idx="0">
                  <c:v>Research</c:v>
                </c:pt>
                <c:pt idx="1">
                  <c:v>Liberal Education</c:v>
                </c:pt>
                <c:pt idx="2">
                  <c:v>Career</c:v>
                </c:pt>
              </c:strCache>
            </c:strRef>
          </c:cat>
          <c:val>
            <c:numRef>
              <c:f>'PALCI IPEDS'!$D$12:$F$12</c:f>
              <c:numCache>
                <c:formatCode>General</c:formatCode>
                <c:ptCount val="3"/>
                <c:pt idx="0">
                  <c:v>1.0073828744911336E-2</c:v>
                </c:pt>
                <c:pt idx="1">
                  <c:v>0.82370799696405161</c:v>
                </c:pt>
                <c:pt idx="2">
                  <c:v>0.16621817429103705</c:v>
                </c:pt>
              </c:numCache>
            </c:numRef>
          </c:val>
          <c:extLst>
            <c:ext xmlns:c16="http://schemas.microsoft.com/office/drawing/2014/chart" uri="{C3380CC4-5D6E-409C-BE32-E72D297353CC}">
              <c16:uniqueId val="{0000000A-68D9-46F4-990B-1EA4CF5BD2DA}"/>
            </c:ext>
          </c:extLst>
        </c:ser>
        <c:ser>
          <c:idx val="11"/>
          <c:order val="11"/>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'PALCI IPEDS'!$D$1:$F$1</c:f>
              <c:strCache>
                <c:ptCount val="3"/>
                <c:pt idx="0">
                  <c:v>Research</c:v>
                </c:pt>
                <c:pt idx="1">
                  <c:v>Liberal Education</c:v>
                </c:pt>
                <c:pt idx="2">
                  <c:v>Career</c:v>
                </c:pt>
              </c:strCache>
            </c:strRef>
          </c:cat>
          <c:val>
            <c:numRef>
              <c:f>'PALCI IPEDS'!$D$13:$F$13</c:f>
              <c:numCache>
                <c:formatCode>General</c:formatCode>
                <c:ptCount val="3"/>
                <c:pt idx="0">
                  <c:v>9.9009900990099011E-3</c:v>
                </c:pt>
                <c:pt idx="1">
                  <c:v>0.99009900990099009</c:v>
                </c:pt>
                <c:pt idx="2">
                  <c:v>0</c:v>
                </c:pt>
              </c:numCache>
            </c:numRef>
          </c:val>
          <c:extLst>
            <c:ext xmlns:c16="http://schemas.microsoft.com/office/drawing/2014/chart" uri="{C3380CC4-5D6E-409C-BE32-E72D297353CC}">
              <c16:uniqueId val="{0000000B-68D9-46F4-990B-1EA4CF5BD2DA}"/>
            </c:ext>
          </c:extLst>
        </c:ser>
        <c:ser>
          <c:idx val="12"/>
          <c:order val="12"/>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'PALCI IPEDS'!$D$1:$F$1</c:f>
              <c:strCache>
                <c:ptCount val="3"/>
                <c:pt idx="0">
                  <c:v>Research</c:v>
                </c:pt>
                <c:pt idx="1">
                  <c:v>Liberal Education</c:v>
                </c:pt>
                <c:pt idx="2">
                  <c:v>Career</c:v>
                </c:pt>
              </c:strCache>
            </c:strRef>
          </c:cat>
          <c:val>
            <c:numRef>
              <c:f>'PALCI IPEDS'!$D$14:$F$14</c:f>
              <c:numCache>
                <c:formatCode>General</c:formatCode>
                <c:ptCount val="3"/>
                <c:pt idx="0">
                  <c:v>5.0000000000000001E-3</c:v>
                </c:pt>
                <c:pt idx="1">
                  <c:v>0.83000000000000007</c:v>
                </c:pt>
                <c:pt idx="2">
                  <c:v>0.16500000000000001</c:v>
                </c:pt>
              </c:numCache>
            </c:numRef>
          </c:val>
          <c:extLst>
            <c:ext xmlns:c16="http://schemas.microsoft.com/office/drawing/2014/chart" uri="{C3380CC4-5D6E-409C-BE32-E72D297353CC}">
              <c16:uniqueId val="{0000000C-68D9-46F4-990B-1EA4CF5BD2DA}"/>
            </c:ext>
          </c:extLst>
        </c:ser>
        <c:ser>
          <c:idx val="13"/>
          <c:order val="13"/>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'PALCI IPEDS'!$D$1:$F$1</c:f>
              <c:strCache>
                <c:ptCount val="3"/>
                <c:pt idx="0">
                  <c:v>Research</c:v>
                </c:pt>
                <c:pt idx="1">
                  <c:v>Liberal Education</c:v>
                </c:pt>
                <c:pt idx="2">
                  <c:v>Career</c:v>
                </c:pt>
              </c:strCache>
            </c:strRef>
          </c:cat>
          <c:val>
            <c:numRef>
              <c:f>'PALCI IPEDS'!$D$15:$F$15</c:f>
              <c:numCache>
                <c:formatCode>General</c:formatCode>
                <c:ptCount val="3"/>
                <c:pt idx="0">
                  <c:v>0.4141239501818641</c:v>
                </c:pt>
                <c:pt idx="1">
                  <c:v>0.37087712975512088</c:v>
                </c:pt>
                <c:pt idx="2">
                  <c:v>0.21499892006301496</c:v>
                </c:pt>
              </c:numCache>
            </c:numRef>
          </c:val>
          <c:extLst>
            <c:ext xmlns:c16="http://schemas.microsoft.com/office/drawing/2014/chart" uri="{C3380CC4-5D6E-409C-BE32-E72D297353CC}">
              <c16:uniqueId val="{0000000D-68D9-46F4-990B-1EA4CF5BD2DA}"/>
            </c:ext>
          </c:extLst>
        </c:ser>
        <c:ser>
          <c:idx val="14"/>
          <c:order val="14"/>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'PALCI IPEDS'!$D$1:$F$1</c:f>
              <c:strCache>
                <c:ptCount val="3"/>
                <c:pt idx="0">
                  <c:v>Research</c:v>
                </c:pt>
                <c:pt idx="1">
                  <c:v>Liberal Education</c:v>
                </c:pt>
                <c:pt idx="2">
                  <c:v>Career</c:v>
                </c:pt>
              </c:strCache>
            </c:strRef>
          </c:cat>
          <c:val>
            <c:numRef>
              <c:f>'PALCI IPEDS'!$D$16:$F$16</c:f>
              <c:numCache>
                <c:formatCode>General</c:formatCode>
                <c:ptCount val="3"/>
                <c:pt idx="0">
                  <c:v>0</c:v>
                </c:pt>
                <c:pt idx="1">
                  <c:v>1</c:v>
                </c:pt>
                <c:pt idx="2">
                  <c:v>0</c:v>
                </c:pt>
              </c:numCache>
            </c:numRef>
          </c:val>
          <c:extLst>
            <c:ext xmlns:c16="http://schemas.microsoft.com/office/drawing/2014/chart" uri="{C3380CC4-5D6E-409C-BE32-E72D297353CC}">
              <c16:uniqueId val="{0000000E-68D9-46F4-990B-1EA4CF5BD2DA}"/>
            </c:ext>
          </c:extLst>
        </c:ser>
        <c:ser>
          <c:idx val="15"/>
          <c:order val="15"/>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'PALCI IPEDS'!$D$1:$F$1</c:f>
              <c:strCache>
                <c:ptCount val="3"/>
                <c:pt idx="0">
                  <c:v>Research</c:v>
                </c:pt>
                <c:pt idx="1">
                  <c:v>Liberal Education</c:v>
                </c:pt>
                <c:pt idx="2">
                  <c:v>Career</c:v>
                </c:pt>
              </c:strCache>
            </c:strRef>
          </c:cat>
          <c:val>
            <c:numRef>
              <c:f>'PALCI IPEDS'!$D$17:$F$17</c:f>
              <c:numCache>
                <c:formatCode>General</c:formatCode>
                <c:ptCount val="3"/>
                <c:pt idx="0">
                  <c:v>2.3422546079050317E-2</c:v>
                </c:pt>
                <c:pt idx="1">
                  <c:v>0.90490893376191395</c:v>
                </c:pt>
                <c:pt idx="2">
                  <c:v>7.1668520159035798E-2</c:v>
                </c:pt>
              </c:numCache>
            </c:numRef>
          </c:val>
          <c:extLst>
            <c:ext xmlns:c16="http://schemas.microsoft.com/office/drawing/2014/chart" uri="{C3380CC4-5D6E-409C-BE32-E72D297353CC}">
              <c16:uniqueId val="{0000000F-68D9-46F4-990B-1EA4CF5BD2DA}"/>
            </c:ext>
          </c:extLst>
        </c:ser>
        <c:ser>
          <c:idx val="16"/>
          <c:order val="16"/>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'PALCI IPEDS'!$D$1:$F$1</c:f>
              <c:strCache>
                <c:ptCount val="3"/>
                <c:pt idx="0">
                  <c:v>Research</c:v>
                </c:pt>
                <c:pt idx="1">
                  <c:v>Liberal Education</c:v>
                </c:pt>
                <c:pt idx="2">
                  <c:v>Career</c:v>
                </c:pt>
              </c:strCache>
            </c:strRef>
          </c:cat>
          <c:val>
            <c:numRef>
              <c:f>'PALCI IPEDS'!$D$18:$F$18</c:f>
              <c:numCache>
                <c:formatCode>General</c:formatCode>
                <c:ptCount val="3"/>
                <c:pt idx="0">
                  <c:v>0.34332155010076321</c:v>
                </c:pt>
                <c:pt idx="1">
                  <c:v>0.38848326670851369</c:v>
                </c:pt>
                <c:pt idx="2">
                  <c:v>0.26819518319072316</c:v>
                </c:pt>
              </c:numCache>
            </c:numRef>
          </c:val>
          <c:extLst>
            <c:ext xmlns:c16="http://schemas.microsoft.com/office/drawing/2014/chart" uri="{C3380CC4-5D6E-409C-BE32-E72D297353CC}">
              <c16:uniqueId val="{00000010-68D9-46F4-990B-1EA4CF5BD2DA}"/>
            </c:ext>
          </c:extLst>
        </c:ser>
        <c:ser>
          <c:idx val="17"/>
          <c:order val="17"/>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'PALCI IPEDS'!$D$1:$F$1</c:f>
              <c:strCache>
                <c:ptCount val="3"/>
                <c:pt idx="0">
                  <c:v>Research</c:v>
                </c:pt>
                <c:pt idx="1">
                  <c:v>Liberal Education</c:v>
                </c:pt>
                <c:pt idx="2">
                  <c:v>Career</c:v>
                </c:pt>
              </c:strCache>
            </c:strRef>
          </c:cat>
          <c:val>
            <c:numRef>
              <c:f>'PALCI IPEDS'!$D$19:$F$19</c:f>
              <c:numCache>
                <c:formatCode>General</c:formatCode>
                <c:ptCount val="3"/>
                <c:pt idx="0">
                  <c:v>0</c:v>
                </c:pt>
                <c:pt idx="1">
                  <c:v>0.65536933096043659</c:v>
                </c:pt>
                <c:pt idx="2">
                  <c:v>0.34463066903956352</c:v>
                </c:pt>
              </c:numCache>
            </c:numRef>
          </c:val>
          <c:extLst>
            <c:ext xmlns:c16="http://schemas.microsoft.com/office/drawing/2014/chart" uri="{C3380CC4-5D6E-409C-BE32-E72D297353CC}">
              <c16:uniqueId val="{00000011-68D9-46F4-990B-1EA4CF5BD2DA}"/>
            </c:ext>
          </c:extLst>
        </c:ser>
        <c:ser>
          <c:idx val="18"/>
          <c:order val="18"/>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'PALCI IPEDS'!$D$1:$F$1</c:f>
              <c:strCache>
                <c:ptCount val="3"/>
                <c:pt idx="0">
                  <c:v>Research</c:v>
                </c:pt>
                <c:pt idx="1">
                  <c:v>Liberal Education</c:v>
                </c:pt>
                <c:pt idx="2">
                  <c:v>Career</c:v>
                </c:pt>
              </c:strCache>
            </c:strRef>
          </c:cat>
          <c:val>
            <c:numRef>
              <c:f>'PALCI IPEDS'!$D$20:$F$20</c:f>
              <c:numCache>
                <c:formatCode>General</c:formatCode>
                <c:ptCount val="3"/>
                <c:pt idx="0">
                  <c:v>0</c:v>
                </c:pt>
                <c:pt idx="1">
                  <c:v>0.64335497938958541</c:v>
                </c:pt>
                <c:pt idx="2">
                  <c:v>0.35664502061041448</c:v>
                </c:pt>
              </c:numCache>
            </c:numRef>
          </c:val>
          <c:extLst>
            <c:ext xmlns:c16="http://schemas.microsoft.com/office/drawing/2014/chart" uri="{C3380CC4-5D6E-409C-BE32-E72D297353CC}">
              <c16:uniqueId val="{00000012-68D9-46F4-990B-1EA4CF5BD2DA}"/>
            </c:ext>
          </c:extLst>
        </c:ser>
        <c:ser>
          <c:idx val="19"/>
          <c:order val="19"/>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'PALCI IPEDS'!$D$1:$F$1</c:f>
              <c:strCache>
                <c:ptCount val="3"/>
                <c:pt idx="0">
                  <c:v>Research</c:v>
                </c:pt>
                <c:pt idx="1">
                  <c:v>Liberal Education</c:v>
                </c:pt>
                <c:pt idx="2">
                  <c:v>Career</c:v>
                </c:pt>
              </c:strCache>
            </c:strRef>
          </c:cat>
          <c:val>
            <c:numRef>
              <c:f>'PALCI IPEDS'!$D$21:$F$21</c:f>
              <c:numCache>
                <c:formatCode>General</c:formatCode>
                <c:ptCount val="3"/>
                <c:pt idx="0">
                  <c:v>0.49769047265849492</c:v>
                </c:pt>
                <c:pt idx="1">
                  <c:v>0.30741008470120385</c:v>
                </c:pt>
                <c:pt idx="2">
                  <c:v>0.19489944264030132</c:v>
                </c:pt>
              </c:numCache>
            </c:numRef>
          </c:val>
          <c:extLst>
            <c:ext xmlns:c16="http://schemas.microsoft.com/office/drawing/2014/chart" uri="{C3380CC4-5D6E-409C-BE32-E72D297353CC}">
              <c16:uniqueId val="{00000013-68D9-46F4-990B-1EA4CF5BD2DA}"/>
            </c:ext>
          </c:extLst>
        </c:ser>
        <c:ser>
          <c:idx val="20"/>
          <c:order val="20"/>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'PALCI IPEDS'!$D$1:$F$1</c:f>
              <c:strCache>
                <c:ptCount val="3"/>
                <c:pt idx="0">
                  <c:v>Research</c:v>
                </c:pt>
                <c:pt idx="1">
                  <c:v>Liberal Education</c:v>
                </c:pt>
                <c:pt idx="2">
                  <c:v>Career</c:v>
                </c:pt>
              </c:strCache>
            </c:strRef>
          </c:cat>
          <c:val>
            <c:numRef>
              <c:f>'PALCI IPEDS'!$D$22:$F$22</c:f>
              <c:numCache>
                <c:formatCode>General</c:formatCode>
                <c:ptCount val="3"/>
                <c:pt idx="0">
                  <c:v>0.33774084083232969</c:v>
                </c:pt>
                <c:pt idx="1">
                  <c:v>0.3651644447726245</c:v>
                </c:pt>
                <c:pt idx="2">
                  <c:v>0.2970947143950457</c:v>
                </c:pt>
              </c:numCache>
            </c:numRef>
          </c:val>
          <c:extLst>
            <c:ext xmlns:c16="http://schemas.microsoft.com/office/drawing/2014/chart" uri="{C3380CC4-5D6E-409C-BE32-E72D297353CC}">
              <c16:uniqueId val="{00000014-68D9-46F4-990B-1EA4CF5BD2DA}"/>
            </c:ext>
          </c:extLst>
        </c:ser>
        <c:ser>
          <c:idx val="21"/>
          <c:order val="21"/>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'PALCI IPEDS'!$D$1:$F$1</c:f>
              <c:strCache>
                <c:ptCount val="3"/>
                <c:pt idx="0">
                  <c:v>Research</c:v>
                </c:pt>
                <c:pt idx="1">
                  <c:v>Liberal Education</c:v>
                </c:pt>
                <c:pt idx="2">
                  <c:v>Career</c:v>
                </c:pt>
              </c:strCache>
            </c:strRef>
          </c:cat>
          <c:val>
            <c:numRef>
              <c:f>'PALCI IPEDS'!$D$23:$F$23</c:f>
              <c:numCache>
                <c:formatCode>General</c:formatCode>
                <c:ptCount val="3"/>
                <c:pt idx="0">
                  <c:v>0</c:v>
                </c:pt>
                <c:pt idx="1">
                  <c:v>0.73434749811415645</c:v>
                </c:pt>
                <c:pt idx="2">
                  <c:v>0.26565250188584361</c:v>
                </c:pt>
              </c:numCache>
            </c:numRef>
          </c:val>
          <c:extLst>
            <c:ext xmlns:c16="http://schemas.microsoft.com/office/drawing/2014/chart" uri="{C3380CC4-5D6E-409C-BE32-E72D297353CC}">
              <c16:uniqueId val="{00000015-68D9-46F4-990B-1EA4CF5BD2DA}"/>
            </c:ext>
          </c:extLst>
        </c:ser>
        <c:ser>
          <c:idx val="22"/>
          <c:order val="22"/>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'PALCI IPEDS'!$D$1:$F$1</c:f>
              <c:strCache>
                <c:ptCount val="3"/>
                <c:pt idx="0">
                  <c:v>Research</c:v>
                </c:pt>
                <c:pt idx="1">
                  <c:v>Liberal Education</c:v>
                </c:pt>
                <c:pt idx="2">
                  <c:v>Career</c:v>
                </c:pt>
              </c:strCache>
            </c:strRef>
          </c:cat>
          <c:val>
            <c:numRef>
              <c:f>'PALCI IPEDS'!$D$24:$F$24</c:f>
              <c:numCache>
                <c:formatCode>General</c:formatCode>
                <c:ptCount val="3"/>
                <c:pt idx="0">
                  <c:v>0</c:v>
                </c:pt>
                <c:pt idx="1">
                  <c:v>0.6254060906403146</c:v>
                </c:pt>
                <c:pt idx="2">
                  <c:v>0.37459390935968545</c:v>
                </c:pt>
              </c:numCache>
            </c:numRef>
          </c:val>
          <c:extLst>
            <c:ext xmlns:c16="http://schemas.microsoft.com/office/drawing/2014/chart" uri="{C3380CC4-5D6E-409C-BE32-E72D297353CC}">
              <c16:uniqueId val="{00000016-68D9-46F4-990B-1EA4CF5BD2DA}"/>
            </c:ext>
          </c:extLst>
        </c:ser>
        <c:ser>
          <c:idx val="23"/>
          <c:order val="23"/>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'PALCI IPEDS'!$D$1:$F$1</c:f>
              <c:strCache>
                <c:ptCount val="3"/>
                <c:pt idx="0">
                  <c:v>Research</c:v>
                </c:pt>
                <c:pt idx="1">
                  <c:v>Liberal Education</c:v>
                </c:pt>
                <c:pt idx="2">
                  <c:v>Career</c:v>
                </c:pt>
              </c:strCache>
            </c:strRef>
          </c:cat>
          <c:val>
            <c:numRef>
              <c:f>'PALCI IPEDS'!$D$25:$F$25</c:f>
              <c:numCache>
                <c:formatCode>General</c:formatCode>
                <c:ptCount val="3"/>
                <c:pt idx="0">
                  <c:v>5.566590497079321E-3</c:v>
                </c:pt>
                <c:pt idx="1">
                  <c:v>0.7157544439397846</c:v>
                </c:pt>
                <c:pt idx="2">
                  <c:v>0.27867896556313615</c:v>
                </c:pt>
              </c:numCache>
            </c:numRef>
          </c:val>
          <c:extLst>
            <c:ext xmlns:c16="http://schemas.microsoft.com/office/drawing/2014/chart" uri="{C3380CC4-5D6E-409C-BE32-E72D297353CC}">
              <c16:uniqueId val="{00000017-68D9-46F4-990B-1EA4CF5BD2DA}"/>
            </c:ext>
          </c:extLst>
        </c:ser>
        <c:ser>
          <c:idx val="24"/>
          <c:order val="24"/>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'PALCI IPEDS'!$D$1:$F$1</c:f>
              <c:strCache>
                <c:ptCount val="3"/>
                <c:pt idx="0">
                  <c:v>Research</c:v>
                </c:pt>
                <c:pt idx="1">
                  <c:v>Liberal Education</c:v>
                </c:pt>
                <c:pt idx="2">
                  <c:v>Career</c:v>
                </c:pt>
              </c:strCache>
            </c:strRef>
          </c:cat>
          <c:val>
            <c:numRef>
              <c:f>'PALCI IPEDS'!$D$26:$F$26</c:f>
              <c:numCache>
                <c:formatCode>General</c:formatCode>
                <c:ptCount val="3"/>
                <c:pt idx="0">
                  <c:v>0.42069132015155469</c:v>
                </c:pt>
                <c:pt idx="1">
                  <c:v>0.4050842219292321</c:v>
                </c:pt>
                <c:pt idx="2">
                  <c:v>0.17422445791921312</c:v>
                </c:pt>
              </c:numCache>
            </c:numRef>
          </c:val>
          <c:extLst>
            <c:ext xmlns:c16="http://schemas.microsoft.com/office/drawing/2014/chart" uri="{C3380CC4-5D6E-409C-BE32-E72D297353CC}">
              <c16:uniqueId val="{00000018-68D9-46F4-990B-1EA4CF5BD2DA}"/>
            </c:ext>
          </c:extLst>
        </c:ser>
        <c:ser>
          <c:idx val="25"/>
          <c:order val="25"/>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'PALCI IPEDS'!$D$1:$F$1</c:f>
              <c:strCache>
                <c:ptCount val="3"/>
                <c:pt idx="0">
                  <c:v>Research</c:v>
                </c:pt>
                <c:pt idx="1">
                  <c:v>Liberal Education</c:v>
                </c:pt>
                <c:pt idx="2">
                  <c:v>Career</c:v>
                </c:pt>
              </c:strCache>
            </c:strRef>
          </c:cat>
          <c:val>
            <c:numRef>
              <c:f>'PALCI IPEDS'!$D$27:$F$27</c:f>
              <c:numCache>
                <c:formatCode>General</c:formatCode>
                <c:ptCount val="3"/>
                <c:pt idx="0">
                  <c:v>0</c:v>
                </c:pt>
                <c:pt idx="1">
                  <c:v>0.72739270037176862</c:v>
                </c:pt>
                <c:pt idx="2">
                  <c:v>0.27260729962823138</c:v>
                </c:pt>
              </c:numCache>
            </c:numRef>
          </c:val>
          <c:extLst>
            <c:ext xmlns:c16="http://schemas.microsoft.com/office/drawing/2014/chart" uri="{C3380CC4-5D6E-409C-BE32-E72D297353CC}">
              <c16:uniqueId val="{00000019-68D9-46F4-990B-1EA4CF5BD2DA}"/>
            </c:ext>
          </c:extLst>
        </c:ser>
        <c:ser>
          <c:idx val="26"/>
          <c:order val="26"/>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'PALCI IPEDS'!$D$1:$F$1</c:f>
              <c:strCache>
                <c:ptCount val="3"/>
                <c:pt idx="0">
                  <c:v>Research</c:v>
                </c:pt>
                <c:pt idx="1">
                  <c:v>Liberal Education</c:v>
                </c:pt>
                <c:pt idx="2">
                  <c:v>Career</c:v>
                </c:pt>
              </c:strCache>
            </c:strRef>
          </c:cat>
          <c:val>
            <c:numRef>
              <c:f>'PALCI IPEDS'!$D$28:$F$28</c:f>
              <c:numCache>
                <c:formatCode>General</c:formatCode>
                <c:ptCount val="3"/>
                <c:pt idx="0">
                  <c:v>5.4121447966879012E-3</c:v>
                </c:pt>
                <c:pt idx="1">
                  <c:v>0.71243846001577249</c:v>
                </c:pt>
                <c:pt idx="2">
                  <c:v>0.28214939518753962</c:v>
                </c:pt>
              </c:numCache>
            </c:numRef>
          </c:val>
          <c:extLst>
            <c:ext xmlns:c16="http://schemas.microsoft.com/office/drawing/2014/chart" uri="{C3380CC4-5D6E-409C-BE32-E72D297353CC}">
              <c16:uniqueId val="{0000001A-68D9-46F4-990B-1EA4CF5BD2DA}"/>
            </c:ext>
          </c:extLst>
        </c:ser>
        <c:ser>
          <c:idx val="27"/>
          <c:order val="27"/>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'PALCI IPEDS'!$D$1:$F$1</c:f>
              <c:strCache>
                <c:ptCount val="3"/>
                <c:pt idx="0">
                  <c:v>Research</c:v>
                </c:pt>
                <c:pt idx="1">
                  <c:v>Liberal Education</c:v>
                </c:pt>
                <c:pt idx="2">
                  <c:v>Career</c:v>
                </c:pt>
              </c:strCache>
            </c:strRef>
          </c:cat>
          <c:val>
            <c:numRef>
              <c:f>'PALCI IPEDS'!$D$29:$F$29</c:f>
              <c:numCache>
                <c:formatCode>General</c:formatCode>
                <c:ptCount val="3"/>
                <c:pt idx="0">
                  <c:v>0</c:v>
                </c:pt>
                <c:pt idx="1">
                  <c:v>0.7299295774647887</c:v>
                </c:pt>
                <c:pt idx="2">
                  <c:v>0.2700704225352113</c:v>
                </c:pt>
              </c:numCache>
            </c:numRef>
          </c:val>
          <c:extLst>
            <c:ext xmlns:c16="http://schemas.microsoft.com/office/drawing/2014/chart" uri="{C3380CC4-5D6E-409C-BE32-E72D297353CC}">
              <c16:uniqueId val="{0000001B-68D9-46F4-990B-1EA4CF5BD2DA}"/>
            </c:ext>
          </c:extLst>
        </c:ser>
        <c:ser>
          <c:idx val="28"/>
          <c:order val="28"/>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Ref>
              <c:f>'PALCI IPEDS'!$D$1:$F$1</c:f>
              <c:strCache>
                <c:ptCount val="3"/>
                <c:pt idx="0">
                  <c:v>Research</c:v>
                </c:pt>
                <c:pt idx="1">
                  <c:v>Liberal Education</c:v>
                </c:pt>
                <c:pt idx="2">
                  <c:v>Career</c:v>
                </c:pt>
              </c:strCache>
            </c:strRef>
          </c:cat>
          <c:val>
            <c:numRef>
              <c:f>'PALCI IPEDS'!$D$30:$F$30</c:f>
              <c:numCache>
                <c:formatCode>General</c:formatCode>
                <c:ptCount val="3"/>
                <c:pt idx="0">
                  <c:v>0.17087735961210734</c:v>
                </c:pt>
                <c:pt idx="1">
                  <c:v>0.58615200829016489</c:v>
                </c:pt>
                <c:pt idx="2">
                  <c:v>0.24297063209772768</c:v>
                </c:pt>
              </c:numCache>
            </c:numRef>
          </c:val>
          <c:extLst>
            <c:ext xmlns:c16="http://schemas.microsoft.com/office/drawing/2014/chart" uri="{C3380CC4-5D6E-409C-BE32-E72D297353CC}">
              <c16:uniqueId val="{0000001C-68D9-46F4-990B-1EA4CF5BD2DA}"/>
            </c:ext>
          </c:extLst>
        </c:ser>
        <c:ser>
          <c:idx val="29"/>
          <c:order val="29"/>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Ref>
              <c:f>'PALCI IPEDS'!$D$1:$F$1</c:f>
              <c:strCache>
                <c:ptCount val="3"/>
                <c:pt idx="0">
                  <c:v>Research</c:v>
                </c:pt>
                <c:pt idx="1">
                  <c:v>Liberal Education</c:v>
                </c:pt>
                <c:pt idx="2">
                  <c:v>Career</c:v>
                </c:pt>
              </c:strCache>
            </c:strRef>
          </c:cat>
          <c:val>
            <c:numRef>
              <c:f>'PALCI IPEDS'!$D$31:$F$31</c:f>
              <c:numCache>
                <c:formatCode>General</c:formatCode>
                <c:ptCount val="3"/>
                <c:pt idx="0">
                  <c:v>0</c:v>
                </c:pt>
                <c:pt idx="1">
                  <c:v>0.62893885240767711</c:v>
                </c:pt>
                <c:pt idx="2">
                  <c:v>0.37106114759232295</c:v>
                </c:pt>
              </c:numCache>
            </c:numRef>
          </c:val>
          <c:extLst>
            <c:ext xmlns:c16="http://schemas.microsoft.com/office/drawing/2014/chart" uri="{C3380CC4-5D6E-409C-BE32-E72D297353CC}">
              <c16:uniqueId val="{0000001D-68D9-46F4-990B-1EA4CF5BD2DA}"/>
            </c:ext>
          </c:extLst>
        </c:ser>
        <c:ser>
          <c:idx val="30"/>
          <c:order val="30"/>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'PALCI IPEDS'!$D$1:$F$1</c:f>
              <c:strCache>
                <c:ptCount val="3"/>
                <c:pt idx="0">
                  <c:v>Research</c:v>
                </c:pt>
                <c:pt idx="1">
                  <c:v>Liberal Education</c:v>
                </c:pt>
                <c:pt idx="2">
                  <c:v>Career</c:v>
                </c:pt>
              </c:strCache>
            </c:strRef>
          </c:cat>
          <c:val>
            <c:numRef>
              <c:f>'PALCI IPEDS'!$D$32:$F$32</c:f>
              <c:numCache>
                <c:formatCode>General</c:formatCode>
                <c:ptCount val="3"/>
                <c:pt idx="0">
                  <c:v>7.6346232650762501E-3</c:v>
                </c:pt>
                <c:pt idx="1">
                  <c:v>0.55266274353560463</c:v>
                </c:pt>
                <c:pt idx="2">
                  <c:v>0.43970263319931907</c:v>
                </c:pt>
              </c:numCache>
            </c:numRef>
          </c:val>
          <c:extLst>
            <c:ext xmlns:c16="http://schemas.microsoft.com/office/drawing/2014/chart" uri="{C3380CC4-5D6E-409C-BE32-E72D297353CC}">
              <c16:uniqueId val="{0000001E-68D9-46F4-990B-1EA4CF5BD2DA}"/>
            </c:ext>
          </c:extLst>
        </c:ser>
        <c:ser>
          <c:idx val="31"/>
          <c:order val="31"/>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f>'PALCI IPEDS'!$D$1:$F$1</c:f>
              <c:strCache>
                <c:ptCount val="3"/>
                <c:pt idx="0">
                  <c:v>Research</c:v>
                </c:pt>
                <c:pt idx="1">
                  <c:v>Liberal Education</c:v>
                </c:pt>
                <c:pt idx="2">
                  <c:v>Career</c:v>
                </c:pt>
              </c:strCache>
            </c:strRef>
          </c:cat>
          <c:val>
            <c:numRef>
              <c:f>'PALCI IPEDS'!$D$33:$F$33</c:f>
              <c:numCache>
                <c:formatCode>General</c:formatCode>
                <c:ptCount val="3"/>
                <c:pt idx="0">
                  <c:v>0</c:v>
                </c:pt>
                <c:pt idx="1">
                  <c:v>0.82162536078806836</c:v>
                </c:pt>
                <c:pt idx="2">
                  <c:v>0.17837463921193164</c:v>
                </c:pt>
              </c:numCache>
            </c:numRef>
          </c:val>
          <c:extLst>
            <c:ext xmlns:c16="http://schemas.microsoft.com/office/drawing/2014/chart" uri="{C3380CC4-5D6E-409C-BE32-E72D297353CC}">
              <c16:uniqueId val="{0000001F-68D9-46F4-990B-1EA4CF5BD2DA}"/>
            </c:ext>
          </c:extLst>
        </c:ser>
        <c:ser>
          <c:idx val="32"/>
          <c:order val="32"/>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Ref>
              <c:f>'PALCI IPEDS'!$D$1:$F$1</c:f>
              <c:strCache>
                <c:ptCount val="3"/>
                <c:pt idx="0">
                  <c:v>Research</c:v>
                </c:pt>
                <c:pt idx="1">
                  <c:v>Liberal Education</c:v>
                </c:pt>
                <c:pt idx="2">
                  <c:v>Career</c:v>
                </c:pt>
              </c:strCache>
            </c:strRef>
          </c:cat>
          <c:val>
            <c:numRef>
              <c:f>'PALCI IPEDS'!$D$34:$F$34</c:f>
              <c:numCache>
                <c:formatCode>General</c:formatCode>
                <c:ptCount val="3"/>
                <c:pt idx="0">
                  <c:v>0.47661092198596605</c:v>
                </c:pt>
                <c:pt idx="1">
                  <c:v>0.32702017835877345</c:v>
                </c:pt>
                <c:pt idx="2">
                  <c:v>0.19636889965526033</c:v>
                </c:pt>
              </c:numCache>
            </c:numRef>
          </c:val>
          <c:extLst>
            <c:ext xmlns:c16="http://schemas.microsoft.com/office/drawing/2014/chart" uri="{C3380CC4-5D6E-409C-BE32-E72D297353CC}">
              <c16:uniqueId val="{00000020-68D9-46F4-990B-1EA4CF5BD2DA}"/>
            </c:ext>
          </c:extLst>
        </c:ser>
        <c:ser>
          <c:idx val="33"/>
          <c:order val="33"/>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Ref>
              <c:f>'PALCI IPEDS'!$D$1:$F$1</c:f>
              <c:strCache>
                <c:ptCount val="3"/>
                <c:pt idx="0">
                  <c:v>Research</c:v>
                </c:pt>
                <c:pt idx="1">
                  <c:v>Liberal Education</c:v>
                </c:pt>
                <c:pt idx="2">
                  <c:v>Career</c:v>
                </c:pt>
              </c:strCache>
            </c:strRef>
          </c:cat>
          <c:val>
            <c:numRef>
              <c:f>'PALCI IPEDS'!$D$35:$F$35</c:f>
              <c:numCache>
                <c:formatCode>General</c:formatCode>
                <c:ptCount val="3"/>
                <c:pt idx="0">
                  <c:v>0.48811912116427819</c:v>
                </c:pt>
                <c:pt idx="1">
                  <c:v>0.32058573541234664</c:v>
                </c:pt>
                <c:pt idx="2">
                  <c:v>0.19129514342337522</c:v>
                </c:pt>
              </c:numCache>
            </c:numRef>
          </c:val>
          <c:extLst>
            <c:ext xmlns:c16="http://schemas.microsoft.com/office/drawing/2014/chart" uri="{C3380CC4-5D6E-409C-BE32-E72D297353CC}">
              <c16:uniqueId val="{00000021-68D9-46F4-990B-1EA4CF5BD2DA}"/>
            </c:ext>
          </c:extLst>
        </c:ser>
        <c:ser>
          <c:idx val="34"/>
          <c:order val="34"/>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Ref>
              <c:f>'PALCI IPEDS'!$D$1:$F$1</c:f>
              <c:strCache>
                <c:ptCount val="3"/>
                <c:pt idx="0">
                  <c:v>Research</c:v>
                </c:pt>
                <c:pt idx="1">
                  <c:v>Liberal Education</c:v>
                </c:pt>
                <c:pt idx="2">
                  <c:v>Career</c:v>
                </c:pt>
              </c:strCache>
            </c:strRef>
          </c:cat>
          <c:val>
            <c:numRef>
              <c:f>'PALCI IPEDS'!$D$36:$F$36</c:f>
              <c:numCache>
                <c:formatCode>General</c:formatCode>
                <c:ptCount val="3"/>
                <c:pt idx="0">
                  <c:v>8.6320530341354399E-3</c:v>
                </c:pt>
                <c:pt idx="1">
                  <c:v>0.53728332188186612</c:v>
                </c:pt>
                <c:pt idx="2">
                  <c:v>0.45408462508399844</c:v>
                </c:pt>
              </c:numCache>
            </c:numRef>
          </c:val>
          <c:extLst>
            <c:ext xmlns:c16="http://schemas.microsoft.com/office/drawing/2014/chart" uri="{C3380CC4-5D6E-409C-BE32-E72D297353CC}">
              <c16:uniqueId val="{00000022-68D9-46F4-990B-1EA4CF5BD2DA}"/>
            </c:ext>
          </c:extLst>
        </c:ser>
        <c:ser>
          <c:idx val="35"/>
          <c:order val="35"/>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Ref>
              <c:f>'PALCI IPEDS'!$D$1:$F$1</c:f>
              <c:strCache>
                <c:ptCount val="3"/>
                <c:pt idx="0">
                  <c:v>Research</c:v>
                </c:pt>
                <c:pt idx="1">
                  <c:v>Liberal Education</c:v>
                </c:pt>
                <c:pt idx="2">
                  <c:v>Career</c:v>
                </c:pt>
              </c:strCache>
            </c:strRef>
          </c:cat>
          <c:val>
            <c:numRef>
              <c:f>'PALCI IPEDS'!$D$37:$F$37</c:f>
              <c:numCache>
                <c:formatCode>General</c:formatCode>
                <c:ptCount val="3"/>
                <c:pt idx="0">
                  <c:v>5.3913863564916693E-3</c:v>
                </c:pt>
                <c:pt idx="1">
                  <c:v>0.81669286387928319</c:v>
                </c:pt>
                <c:pt idx="2">
                  <c:v>0.17791574976422508</c:v>
                </c:pt>
              </c:numCache>
            </c:numRef>
          </c:val>
          <c:extLst>
            <c:ext xmlns:c16="http://schemas.microsoft.com/office/drawing/2014/chart" uri="{C3380CC4-5D6E-409C-BE32-E72D297353CC}">
              <c16:uniqueId val="{00000023-68D9-46F4-990B-1EA4CF5BD2DA}"/>
            </c:ext>
          </c:extLst>
        </c:ser>
        <c:ser>
          <c:idx val="36"/>
          <c:order val="36"/>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Ref>
              <c:f>'PALCI IPEDS'!$D$1:$F$1</c:f>
              <c:strCache>
                <c:ptCount val="3"/>
                <c:pt idx="0">
                  <c:v>Research</c:v>
                </c:pt>
                <c:pt idx="1">
                  <c:v>Liberal Education</c:v>
                </c:pt>
                <c:pt idx="2">
                  <c:v>Career</c:v>
                </c:pt>
              </c:strCache>
            </c:strRef>
          </c:cat>
          <c:val>
            <c:numRef>
              <c:f>'PALCI IPEDS'!$D$38:$F$38</c:f>
              <c:numCache>
                <c:formatCode>General</c:formatCode>
                <c:ptCount val="3"/>
                <c:pt idx="0">
                  <c:v>0</c:v>
                </c:pt>
                <c:pt idx="1">
                  <c:v>0.72908036454018232</c:v>
                </c:pt>
                <c:pt idx="2">
                  <c:v>0.27091963545981773</c:v>
                </c:pt>
              </c:numCache>
            </c:numRef>
          </c:val>
          <c:extLst>
            <c:ext xmlns:c16="http://schemas.microsoft.com/office/drawing/2014/chart" uri="{C3380CC4-5D6E-409C-BE32-E72D297353CC}">
              <c16:uniqueId val="{00000024-68D9-46F4-990B-1EA4CF5BD2DA}"/>
            </c:ext>
          </c:extLst>
        </c:ser>
        <c:ser>
          <c:idx val="37"/>
          <c:order val="37"/>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Ref>
              <c:f>'PALCI IPEDS'!$D$1:$F$1</c:f>
              <c:strCache>
                <c:ptCount val="3"/>
                <c:pt idx="0">
                  <c:v>Research</c:v>
                </c:pt>
                <c:pt idx="1">
                  <c:v>Liberal Education</c:v>
                </c:pt>
                <c:pt idx="2">
                  <c:v>Career</c:v>
                </c:pt>
              </c:strCache>
            </c:strRef>
          </c:cat>
          <c:val>
            <c:numRef>
              <c:f>'PALCI IPEDS'!$D$39:$F$39</c:f>
              <c:numCache>
                <c:formatCode>General</c:formatCode>
                <c:ptCount val="3"/>
                <c:pt idx="0">
                  <c:v>0.40923495784279557</c:v>
                </c:pt>
                <c:pt idx="1">
                  <c:v>0.35478428737394263</c:v>
                </c:pt>
                <c:pt idx="2">
                  <c:v>0.23598075478326175</c:v>
                </c:pt>
              </c:numCache>
            </c:numRef>
          </c:val>
          <c:extLst>
            <c:ext xmlns:c16="http://schemas.microsoft.com/office/drawing/2014/chart" uri="{C3380CC4-5D6E-409C-BE32-E72D297353CC}">
              <c16:uniqueId val="{00000025-68D9-46F4-990B-1EA4CF5BD2DA}"/>
            </c:ext>
          </c:extLst>
        </c:ser>
        <c:ser>
          <c:idx val="38"/>
          <c:order val="38"/>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Ref>
              <c:f>'PALCI IPEDS'!$D$1:$F$1</c:f>
              <c:strCache>
                <c:ptCount val="3"/>
                <c:pt idx="0">
                  <c:v>Research</c:v>
                </c:pt>
                <c:pt idx="1">
                  <c:v>Liberal Education</c:v>
                </c:pt>
                <c:pt idx="2">
                  <c:v>Career</c:v>
                </c:pt>
              </c:strCache>
            </c:strRef>
          </c:cat>
          <c:val>
            <c:numRef>
              <c:f>'PALCI IPEDS'!$D$40:$F$40</c:f>
              <c:numCache>
                <c:formatCode>General</c:formatCode>
                <c:ptCount val="3"/>
                <c:pt idx="0">
                  <c:v>0.45137139047656688</c:v>
                </c:pt>
                <c:pt idx="1">
                  <c:v>0.38024652273663795</c:v>
                </c:pt>
                <c:pt idx="2">
                  <c:v>0.16838208678679512</c:v>
                </c:pt>
              </c:numCache>
            </c:numRef>
          </c:val>
          <c:extLst>
            <c:ext xmlns:c16="http://schemas.microsoft.com/office/drawing/2014/chart" uri="{C3380CC4-5D6E-409C-BE32-E72D297353CC}">
              <c16:uniqueId val="{00000026-68D9-46F4-990B-1EA4CF5BD2DA}"/>
            </c:ext>
          </c:extLst>
        </c:ser>
        <c:ser>
          <c:idx val="39"/>
          <c:order val="39"/>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Ref>
              <c:f>'PALCI IPEDS'!$D$1:$F$1</c:f>
              <c:strCache>
                <c:ptCount val="3"/>
                <c:pt idx="0">
                  <c:v>Research</c:v>
                </c:pt>
                <c:pt idx="1">
                  <c:v>Liberal Education</c:v>
                </c:pt>
                <c:pt idx="2">
                  <c:v>Career</c:v>
                </c:pt>
              </c:strCache>
            </c:strRef>
          </c:cat>
          <c:val>
            <c:numRef>
              <c:f>'PALCI IPEDS'!$D$41:$F$41</c:f>
              <c:numCache>
                <c:formatCode>General</c:formatCode>
                <c:ptCount val="3"/>
                <c:pt idx="0">
                  <c:v>0</c:v>
                </c:pt>
                <c:pt idx="1">
                  <c:v>0.6851571249752948</c:v>
                </c:pt>
                <c:pt idx="2">
                  <c:v>0.3148428750247052</c:v>
                </c:pt>
              </c:numCache>
            </c:numRef>
          </c:val>
          <c:extLst>
            <c:ext xmlns:c16="http://schemas.microsoft.com/office/drawing/2014/chart" uri="{C3380CC4-5D6E-409C-BE32-E72D297353CC}">
              <c16:uniqueId val="{00000027-68D9-46F4-990B-1EA4CF5BD2DA}"/>
            </c:ext>
          </c:extLst>
        </c:ser>
        <c:ser>
          <c:idx val="40"/>
          <c:order val="40"/>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Ref>
              <c:f>'PALCI IPEDS'!$D$1:$F$1</c:f>
              <c:strCache>
                <c:ptCount val="3"/>
                <c:pt idx="0">
                  <c:v>Research</c:v>
                </c:pt>
                <c:pt idx="1">
                  <c:v>Liberal Education</c:v>
                </c:pt>
                <c:pt idx="2">
                  <c:v>Career</c:v>
                </c:pt>
              </c:strCache>
            </c:strRef>
          </c:cat>
          <c:val>
            <c:numRef>
              <c:f>'PALCI IPEDS'!$D$42:$F$42</c:f>
              <c:numCache>
                <c:formatCode>General</c:formatCode>
                <c:ptCount val="3"/>
                <c:pt idx="0">
                  <c:v>0.16574767291223974</c:v>
                </c:pt>
                <c:pt idx="1">
                  <c:v>0.60225337174257154</c:v>
                </c:pt>
                <c:pt idx="2">
                  <c:v>0.23199895534518872</c:v>
                </c:pt>
              </c:numCache>
            </c:numRef>
          </c:val>
          <c:extLst>
            <c:ext xmlns:c16="http://schemas.microsoft.com/office/drawing/2014/chart" uri="{C3380CC4-5D6E-409C-BE32-E72D297353CC}">
              <c16:uniqueId val="{00000028-68D9-46F4-990B-1EA4CF5BD2DA}"/>
            </c:ext>
          </c:extLst>
        </c:ser>
        <c:ser>
          <c:idx val="41"/>
          <c:order val="41"/>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Ref>
              <c:f>'PALCI IPEDS'!$D$1:$F$1</c:f>
              <c:strCache>
                <c:ptCount val="3"/>
                <c:pt idx="0">
                  <c:v>Research</c:v>
                </c:pt>
                <c:pt idx="1">
                  <c:v>Liberal Education</c:v>
                </c:pt>
                <c:pt idx="2">
                  <c:v>Career</c:v>
                </c:pt>
              </c:strCache>
            </c:strRef>
          </c:cat>
          <c:val>
            <c:numRef>
              <c:f>'PALCI IPEDS'!$D$43:$F$43</c:f>
              <c:numCache>
                <c:formatCode>General</c:formatCode>
                <c:ptCount val="3"/>
                <c:pt idx="0">
                  <c:v>0.18217140453818373</c:v>
                </c:pt>
                <c:pt idx="1">
                  <c:v>0.54372197555744828</c:v>
                </c:pt>
                <c:pt idx="2">
                  <c:v>0.27410661990436797</c:v>
                </c:pt>
              </c:numCache>
            </c:numRef>
          </c:val>
          <c:extLst>
            <c:ext xmlns:c16="http://schemas.microsoft.com/office/drawing/2014/chart" uri="{C3380CC4-5D6E-409C-BE32-E72D297353CC}">
              <c16:uniqueId val="{00000029-68D9-46F4-990B-1EA4CF5BD2DA}"/>
            </c:ext>
          </c:extLst>
        </c:ser>
        <c:ser>
          <c:idx val="42"/>
          <c:order val="42"/>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Ref>
              <c:f>'PALCI IPEDS'!$D$1:$F$1</c:f>
              <c:strCache>
                <c:ptCount val="3"/>
                <c:pt idx="0">
                  <c:v>Research</c:v>
                </c:pt>
                <c:pt idx="1">
                  <c:v>Liberal Education</c:v>
                </c:pt>
                <c:pt idx="2">
                  <c:v>Career</c:v>
                </c:pt>
              </c:strCache>
            </c:strRef>
          </c:cat>
          <c:val>
            <c:numRef>
              <c:f>'PALCI IPEDS'!$D$44:$F$44</c:f>
              <c:numCache>
                <c:formatCode>General</c:formatCode>
                <c:ptCount val="3"/>
                <c:pt idx="0">
                  <c:v>0</c:v>
                </c:pt>
                <c:pt idx="1">
                  <c:v>0.62648953609344638</c:v>
                </c:pt>
                <c:pt idx="2">
                  <c:v>0.37351046390655357</c:v>
                </c:pt>
              </c:numCache>
            </c:numRef>
          </c:val>
          <c:extLst>
            <c:ext xmlns:c16="http://schemas.microsoft.com/office/drawing/2014/chart" uri="{C3380CC4-5D6E-409C-BE32-E72D297353CC}">
              <c16:uniqueId val="{0000002A-68D9-46F4-990B-1EA4CF5BD2DA}"/>
            </c:ext>
          </c:extLst>
        </c:ser>
        <c:ser>
          <c:idx val="43"/>
          <c:order val="43"/>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Ref>
              <c:f>'PALCI IPEDS'!$D$1:$F$1</c:f>
              <c:strCache>
                <c:ptCount val="3"/>
                <c:pt idx="0">
                  <c:v>Research</c:v>
                </c:pt>
                <c:pt idx="1">
                  <c:v>Liberal Education</c:v>
                </c:pt>
                <c:pt idx="2">
                  <c:v>Career</c:v>
                </c:pt>
              </c:strCache>
            </c:strRef>
          </c:cat>
          <c:val>
            <c:numRef>
              <c:f>'PALCI IPEDS'!$D$45:$F$45</c:f>
              <c:numCache>
                <c:formatCode>General</c:formatCode>
                <c:ptCount val="3"/>
                <c:pt idx="0">
                  <c:v>0.1770311912271057</c:v>
                </c:pt>
                <c:pt idx="1">
                  <c:v>0.49856413298226326</c:v>
                </c:pt>
                <c:pt idx="2">
                  <c:v>0.32440467579063109</c:v>
                </c:pt>
              </c:numCache>
            </c:numRef>
          </c:val>
          <c:extLst>
            <c:ext xmlns:c16="http://schemas.microsoft.com/office/drawing/2014/chart" uri="{C3380CC4-5D6E-409C-BE32-E72D297353CC}">
              <c16:uniqueId val="{0000002B-68D9-46F4-990B-1EA4CF5BD2DA}"/>
            </c:ext>
          </c:extLst>
        </c:ser>
        <c:ser>
          <c:idx val="44"/>
          <c:order val="44"/>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Ref>
              <c:f>'PALCI IPEDS'!$D$1:$F$1</c:f>
              <c:strCache>
                <c:ptCount val="3"/>
                <c:pt idx="0">
                  <c:v>Research</c:v>
                </c:pt>
                <c:pt idx="1">
                  <c:v>Liberal Education</c:v>
                </c:pt>
                <c:pt idx="2">
                  <c:v>Career</c:v>
                </c:pt>
              </c:strCache>
            </c:strRef>
          </c:cat>
          <c:val>
            <c:numRef>
              <c:f>'PALCI IPEDS'!$D$46:$F$46</c:f>
              <c:numCache>
                <c:formatCode>General</c:formatCode>
                <c:ptCount val="3"/>
                <c:pt idx="0">
                  <c:v>0.32738978485013154</c:v>
                </c:pt>
                <c:pt idx="1">
                  <c:v>0.35575439678646992</c:v>
                </c:pt>
                <c:pt idx="2">
                  <c:v>0.31685581836339854</c:v>
                </c:pt>
              </c:numCache>
            </c:numRef>
          </c:val>
          <c:extLst>
            <c:ext xmlns:c16="http://schemas.microsoft.com/office/drawing/2014/chart" uri="{C3380CC4-5D6E-409C-BE32-E72D297353CC}">
              <c16:uniqueId val="{0000002C-68D9-46F4-990B-1EA4CF5BD2DA}"/>
            </c:ext>
          </c:extLst>
        </c:ser>
        <c:ser>
          <c:idx val="45"/>
          <c:order val="45"/>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Ref>
              <c:f>'PALCI IPEDS'!$D$1:$F$1</c:f>
              <c:strCache>
                <c:ptCount val="3"/>
                <c:pt idx="0">
                  <c:v>Research</c:v>
                </c:pt>
                <c:pt idx="1">
                  <c:v>Liberal Education</c:v>
                </c:pt>
                <c:pt idx="2">
                  <c:v>Career</c:v>
                </c:pt>
              </c:strCache>
            </c:strRef>
          </c:cat>
          <c:val>
            <c:numRef>
              <c:f>'PALCI IPEDS'!$D$47:$F$47</c:f>
              <c:numCache>
                <c:formatCode>General</c:formatCode>
                <c:ptCount val="3"/>
                <c:pt idx="0">
                  <c:v>0</c:v>
                </c:pt>
                <c:pt idx="1">
                  <c:v>0.54834098665284892</c:v>
                </c:pt>
                <c:pt idx="2">
                  <c:v>0.45165901334715097</c:v>
                </c:pt>
              </c:numCache>
            </c:numRef>
          </c:val>
          <c:extLst>
            <c:ext xmlns:c16="http://schemas.microsoft.com/office/drawing/2014/chart" uri="{C3380CC4-5D6E-409C-BE32-E72D297353CC}">
              <c16:uniqueId val="{0000002D-68D9-46F4-990B-1EA4CF5BD2DA}"/>
            </c:ext>
          </c:extLst>
        </c:ser>
        <c:ser>
          <c:idx val="46"/>
          <c:order val="46"/>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Ref>
              <c:f>'PALCI IPEDS'!$D$1:$F$1</c:f>
              <c:strCache>
                <c:ptCount val="3"/>
                <c:pt idx="0">
                  <c:v>Research</c:v>
                </c:pt>
                <c:pt idx="1">
                  <c:v>Liberal Education</c:v>
                </c:pt>
                <c:pt idx="2">
                  <c:v>Career</c:v>
                </c:pt>
              </c:strCache>
            </c:strRef>
          </c:cat>
          <c:val>
            <c:numRef>
              <c:f>'PALCI IPEDS'!$D$48:$F$48</c:f>
              <c:numCache>
                <c:formatCode>General</c:formatCode>
                <c:ptCount val="3"/>
                <c:pt idx="0">
                  <c:v>0</c:v>
                </c:pt>
                <c:pt idx="1">
                  <c:v>0.58688625119949256</c:v>
                </c:pt>
                <c:pt idx="2">
                  <c:v>0.4131137488005075</c:v>
                </c:pt>
              </c:numCache>
            </c:numRef>
          </c:val>
          <c:extLst>
            <c:ext xmlns:c16="http://schemas.microsoft.com/office/drawing/2014/chart" uri="{C3380CC4-5D6E-409C-BE32-E72D297353CC}">
              <c16:uniqueId val="{0000002E-68D9-46F4-990B-1EA4CF5BD2DA}"/>
            </c:ext>
          </c:extLst>
        </c:ser>
        <c:ser>
          <c:idx val="47"/>
          <c:order val="47"/>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Ref>
              <c:f>'PALCI IPEDS'!$D$1:$F$1</c:f>
              <c:strCache>
                <c:ptCount val="3"/>
                <c:pt idx="0">
                  <c:v>Research</c:v>
                </c:pt>
                <c:pt idx="1">
                  <c:v>Liberal Education</c:v>
                </c:pt>
                <c:pt idx="2">
                  <c:v>Career</c:v>
                </c:pt>
              </c:strCache>
            </c:strRef>
          </c:cat>
          <c:val>
            <c:numRef>
              <c:f>'PALCI IPEDS'!$D$49:$F$49</c:f>
              <c:numCache>
                <c:formatCode>General</c:formatCode>
                <c:ptCount val="3"/>
                <c:pt idx="0">
                  <c:v>0</c:v>
                </c:pt>
                <c:pt idx="1">
                  <c:v>0.38390025155856938</c:v>
                </c:pt>
                <c:pt idx="2">
                  <c:v>0.61609974844143056</c:v>
                </c:pt>
              </c:numCache>
            </c:numRef>
          </c:val>
          <c:extLst>
            <c:ext xmlns:c16="http://schemas.microsoft.com/office/drawing/2014/chart" uri="{C3380CC4-5D6E-409C-BE32-E72D297353CC}">
              <c16:uniqueId val="{0000002F-68D9-46F4-990B-1EA4CF5BD2DA}"/>
            </c:ext>
          </c:extLst>
        </c:ser>
        <c:ser>
          <c:idx val="48"/>
          <c:order val="48"/>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Ref>
              <c:f>'PALCI IPEDS'!$D$1:$F$1</c:f>
              <c:strCache>
                <c:ptCount val="3"/>
                <c:pt idx="0">
                  <c:v>Research</c:v>
                </c:pt>
                <c:pt idx="1">
                  <c:v>Liberal Education</c:v>
                </c:pt>
                <c:pt idx="2">
                  <c:v>Career</c:v>
                </c:pt>
              </c:strCache>
            </c:strRef>
          </c:cat>
          <c:val>
            <c:numRef>
              <c:f>'PALCI IPEDS'!$D$50:$F$50</c:f>
              <c:numCache>
                <c:formatCode>General</c:formatCode>
                <c:ptCount val="3"/>
                <c:pt idx="0">
                  <c:v>0</c:v>
                </c:pt>
                <c:pt idx="1">
                  <c:v>0.68793539976332219</c:v>
                </c:pt>
                <c:pt idx="2">
                  <c:v>0.31206460023667776</c:v>
                </c:pt>
              </c:numCache>
            </c:numRef>
          </c:val>
          <c:extLst>
            <c:ext xmlns:c16="http://schemas.microsoft.com/office/drawing/2014/chart" uri="{C3380CC4-5D6E-409C-BE32-E72D297353CC}">
              <c16:uniqueId val="{00000030-68D9-46F4-990B-1EA4CF5BD2DA}"/>
            </c:ext>
          </c:extLst>
        </c:ser>
        <c:ser>
          <c:idx val="49"/>
          <c:order val="49"/>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Ref>
              <c:f>'PALCI IPEDS'!$D$1:$F$1</c:f>
              <c:strCache>
                <c:ptCount val="3"/>
                <c:pt idx="0">
                  <c:v>Research</c:v>
                </c:pt>
                <c:pt idx="1">
                  <c:v>Liberal Education</c:v>
                </c:pt>
                <c:pt idx="2">
                  <c:v>Career</c:v>
                </c:pt>
              </c:strCache>
            </c:strRef>
          </c:cat>
          <c:val>
            <c:numRef>
              <c:f>'PALCI IPEDS'!$D$51:$F$51</c:f>
              <c:numCache>
                <c:formatCode>General</c:formatCode>
                <c:ptCount val="3"/>
                <c:pt idx="0">
                  <c:v>0.20324466834450372</c:v>
                </c:pt>
                <c:pt idx="1">
                  <c:v>0.51552121552389452</c:v>
                </c:pt>
                <c:pt idx="2">
                  <c:v>0.28123411613160171</c:v>
                </c:pt>
              </c:numCache>
            </c:numRef>
          </c:val>
          <c:extLst>
            <c:ext xmlns:c16="http://schemas.microsoft.com/office/drawing/2014/chart" uri="{C3380CC4-5D6E-409C-BE32-E72D297353CC}">
              <c16:uniqueId val="{00000031-68D9-46F4-990B-1EA4CF5BD2DA}"/>
            </c:ext>
          </c:extLst>
        </c:ser>
        <c:ser>
          <c:idx val="50"/>
          <c:order val="50"/>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Ref>
              <c:f>'PALCI IPEDS'!$D$1:$F$1</c:f>
              <c:strCache>
                <c:ptCount val="3"/>
                <c:pt idx="0">
                  <c:v>Research</c:v>
                </c:pt>
                <c:pt idx="1">
                  <c:v>Liberal Education</c:v>
                </c:pt>
                <c:pt idx="2">
                  <c:v>Career</c:v>
                </c:pt>
              </c:strCache>
            </c:strRef>
          </c:cat>
          <c:val>
            <c:numRef>
              <c:f>'PALCI IPEDS'!$D$52:$F$52</c:f>
              <c:numCache>
                <c:formatCode>General</c:formatCode>
                <c:ptCount val="3"/>
                <c:pt idx="0">
                  <c:v>3.8613637149249924E-2</c:v>
                </c:pt>
                <c:pt idx="1">
                  <c:v>0.64344892866142778</c:v>
                </c:pt>
                <c:pt idx="2">
                  <c:v>0.31793743418932235</c:v>
                </c:pt>
              </c:numCache>
            </c:numRef>
          </c:val>
          <c:extLst>
            <c:ext xmlns:c16="http://schemas.microsoft.com/office/drawing/2014/chart" uri="{C3380CC4-5D6E-409C-BE32-E72D297353CC}">
              <c16:uniqueId val="{00000032-68D9-46F4-990B-1EA4CF5BD2DA}"/>
            </c:ext>
          </c:extLst>
        </c:ser>
        <c:ser>
          <c:idx val="51"/>
          <c:order val="51"/>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Ref>
              <c:f>'PALCI IPEDS'!$D$1:$F$1</c:f>
              <c:strCache>
                <c:ptCount val="3"/>
                <c:pt idx="0">
                  <c:v>Research</c:v>
                </c:pt>
                <c:pt idx="1">
                  <c:v>Liberal Education</c:v>
                </c:pt>
                <c:pt idx="2">
                  <c:v>Career</c:v>
                </c:pt>
              </c:strCache>
            </c:strRef>
          </c:cat>
          <c:val>
            <c:numRef>
              <c:f>'PALCI IPEDS'!$D$53:$F$53</c:f>
              <c:numCache>
                <c:formatCode>General</c:formatCode>
                <c:ptCount val="3"/>
                <c:pt idx="0">
                  <c:v>0.3357115080880762</c:v>
                </c:pt>
                <c:pt idx="1">
                  <c:v>0.22080167037086157</c:v>
                </c:pt>
                <c:pt idx="2">
                  <c:v>0.44348682154106228</c:v>
                </c:pt>
              </c:numCache>
            </c:numRef>
          </c:val>
          <c:extLst>
            <c:ext xmlns:c16="http://schemas.microsoft.com/office/drawing/2014/chart" uri="{C3380CC4-5D6E-409C-BE32-E72D297353CC}">
              <c16:uniqueId val="{00000033-68D9-46F4-990B-1EA4CF5BD2DA}"/>
            </c:ext>
          </c:extLst>
        </c:ser>
        <c:ser>
          <c:idx val="52"/>
          <c:order val="52"/>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Ref>
              <c:f>'PALCI IPEDS'!$D$1:$F$1</c:f>
              <c:strCache>
                <c:ptCount val="3"/>
                <c:pt idx="0">
                  <c:v>Research</c:v>
                </c:pt>
                <c:pt idx="1">
                  <c:v>Liberal Education</c:v>
                </c:pt>
                <c:pt idx="2">
                  <c:v>Career</c:v>
                </c:pt>
              </c:strCache>
            </c:strRef>
          </c:cat>
          <c:val>
            <c:numRef>
              <c:f>'PALCI IPEDS'!$D$54:$F$54</c:f>
              <c:numCache>
                <c:formatCode>General</c:formatCode>
                <c:ptCount val="3"/>
                <c:pt idx="0">
                  <c:v>5.8767526608122112E-3</c:v>
                </c:pt>
                <c:pt idx="1">
                  <c:v>0.60446769781873544</c:v>
                </c:pt>
                <c:pt idx="2">
                  <c:v>0.38965554952045228</c:v>
                </c:pt>
              </c:numCache>
            </c:numRef>
          </c:val>
          <c:extLst>
            <c:ext xmlns:c16="http://schemas.microsoft.com/office/drawing/2014/chart" uri="{C3380CC4-5D6E-409C-BE32-E72D297353CC}">
              <c16:uniqueId val="{00000034-68D9-46F4-990B-1EA4CF5BD2DA}"/>
            </c:ext>
          </c:extLst>
        </c:ser>
        <c:ser>
          <c:idx val="53"/>
          <c:order val="53"/>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Ref>
              <c:f>'PALCI IPEDS'!$D$1:$F$1</c:f>
              <c:strCache>
                <c:ptCount val="3"/>
                <c:pt idx="0">
                  <c:v>Research</c:v>
                </c:pt>
                <c:pt idx="1">
                  <c:v>Liberal Education</c:v>
                </c:pt>
                <c:pt idx="2">
                  <c:v>Career</c:v>
                </c:pt>
              </c:strCache>
            </c:strRef>
          </c:cat>
          <c:val>
            <c:numRef>
              <c:f>'PALCI IPEDS'!$D$55:$F$55</c:f>
              <c:numCache>
                <c:formatCode>General</c:formatCode>
                <c:ptCount val="3"/>
                <c:pt idx="0">
                  <c:v>0.19352310736738876</c:v>
                </c:pt>
                <c:pt idx="1">
                  <c:v>0.46233560408384844</c:v>
                </c:pt>
                <c:pt idx="2">
                  <c:v>0.34414128854876275</c:v>
                </c:pt>
              </c:numCache>
            </c:numRef>
          </c:val>
          <c:extLst>
            <c:ext xmlns:c16="http://schemas.microsoft.com/office/drawing/2014/chart" uri="{C3380CC4-5D6E-409C-BE32-E72D297353CC}">
              <c16:uniqueId val="{00000035-68D9-46F4-990B-1EA4CF5BD2DA}"/>
            </c:ext>
          </c:extLst>
        </c:ser>
        <c:ser>
          <c:idx val="54"/>
          <c:order val="54"/>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'PALCI IPEDS'!$D$1:$F$1</c:f>
              <c:strCache>
                <c:ptCount val="3"/>
                <c:pt idx="0">
                  <c:v>Research</c:v>
                </c:pt>
                <c:pt idx="1">
                  <c:v>Liberal Education</c:v>
                </c:pt>
                <c:pt idx="2">
                  <c:v>Career</c:v>
                </c:pt>
              </c:strCache>
            </c:strRef>
          </c:cat>
          <c:val>
            <c:numRef>
              <c:f>'PALCI IPEDS'!$D$56:$F$56</c:f>
              <c:numCache>
                <c:formatCode>General</c:formatCode>
                <c:ptCount val="3"/>
                <c:pt idx="0">
                  <c:v>0</c:v>
                </c:pt>
                <c:pt idx="1">
                  <c:v>0.69610853238167869</c:v>
                </c:pt>
                <c:pt idx="2">
                  <c:v>0.30389146761832125</c:v>
                </c:pt>
              </c:numCache>
            </c:numRef>
          </c:val>
          <c:extLst>
            <c:ext xmlns:c16="http://schemas.microsoft.com/office/drawing/2014/chart" uri="{C3380CC4-5D6E-409C-BE32-E72D297353CC}">
              <c16:uniqueId val="{00000036-68D9-46F4-990B-1EA4CF5BD2DA}"/>
            </c:ext>
          </c:extLst>
        </c:ser>
        <c:ser>
          <c:idx val="55"/>
          <c:order val="55"/>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'PALCI IPEDS'!$D$1:$F$1</c:f>
              <c:strCache>
                <c:ptCount val="3"/>
                <c:pt idx="0">
                  <c:v>Research</c:v>
                </c:pt>
                <c:pt idx="1">
                  <c:v>Liberal Education</c:v>
                </c:pt>
                <c:pt idx="2">
                  <c:v>Career</c:v>
                </c:pt>
              </c:strCache>
            </c:strRef>
          </c:cat>
          <c:val>
            <c:numRef>
              <c:f>'PALCI IPEDS'!$D$57:$F$57</c:f>
              <c:numCache>
                <c:formatCode>General</c:formatCode>
                <c:ptCount val="3"/>
                <c:pt idx="0">
                  <c:v>1.5373673866438099E-2</c:v>
                </c:pt>
                <c:pt idx="1">
                  <c:v>0.53760124427380596</c:v>
                </c:pt>
                <c:pt idx="2">
                  <c:v>0.44702508185975592</c:v>
                </c:pt>
              </c:numCache>
            </c:numRef>
          </c:val>
          <c:extLst>
            <c:ext xmlns:c16="http://schemas.microsoft.com/office/drawing/2014/chart" uri="{C3380CC4-5D6E-409C-BE32-E72D297353CC}">
              <c16:uniqueId val="{00000037-68D9-46F4-990B-1EA4CF5BD2DA}"/>
            </c:ext>
          </c:extLst>
        </c:ser>
        <c:ser>
          <c:idx val="56"/>
          <c:order val="56"/>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'PALCI IPEDS'!$D$1:$F$1</c:f>
              <c:strCache>
                <c:ptCount val="3"/>
                <c:pt idx="0">
                  <c:v>Research</c:v>
                </c:pt>
                <c:pt idx="1">
                  <c:v>Liberal Education</c:v>
                </c:pt>
                <c:pt idx="2">
                  <c:v>Career</c:v>
                </c:pt>
              </c:strCache>
            </c:strRef>
          </c:cat>
          <c:val>
            <c:numRef>
              <c:f>'PALCI IPEDS'!$D$58:$F$58</c:f>
              <c:numCache>
                <c:formatCode>General</c:formatCode>
                <c:ptCount val="3"/>
                <c:pt idx="0">
                  <c:v>0</c:v>
                </c:pt>
                <c:pt idx="1">
                  <c:v>0.57471369693589025</c:v>
                </c:pt>
                <c:pt idx="2">
                  <c:v>0.42528630306410981</c:v>
                </c:pt>
              </c:numCache>
            </c:numRef>
          </c:val>
          <c:extLst>
            <c:ext xmlns:c16="http://schemas.microsoft.com/office/drawing/2014/chart" uri="{C3380CC4-5D6E-409C-BE32-E72D297353CC}">
              <c16:uniqueId val="{00000038-68D9-46F4-990B-1EA4CF5BD2DA}"/>
            </c:ext>
          </c:extLst>
        </c:ser>
        <c:ser>
          <c:idx val="57"/>
          <c:order val="57"/>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'PALCI IPEDS'!$D$1:$F$1</c:f>
              <c:strCache>
                <c:ptCount val="3"/>
                <c:pt idx="0">
                  <c:v>Research</c:v>
                </c:pt>
                <c:pt idx="1">
                  <c:v>Liberal Education</c:v>
                </c:pt>
                <c:pt idx="2">
                  <c:v>Career</c:v>
                </c:pt>
              </c:strCache>
            </c:strRef>
          </c:cat>
          <c:val>
            <c:numRef>
              <c:f>'PALCI IPEDS'!$D$59:$F$59</c:f>
              <c:numCache>
                <c:formatCode>General</c:formatCode>
                <c:ptCount val="3"/>
                <c:pt idx="0">
                  <c:v>6.1799332427433951E-3</c:v>
                </c:pt>
                <c:pt idx="1">
                  <c:v>0.670786723835464</c:v>
                </c:pt>
                <c:pt idx="2">
                  <c:v>0.32303334292179259</c:v>
                </c:pt>
              </c:numCache>
            </c:numRef>
          </c:val>
          <c:extLst>
            <c:ext xmlns:c16="http://schemas.microsoft.com/office/drawing/2014/chart" uri="{C3380CC4-5D6E-409C-BE32-E72D297353CC}">
              <c16:uniqueId val="{00000039-68D9-46F4-990B-1EA4CF5BD2DA}"/>
            </c:ext>
          </c:extLst>
        </c:ser>
        <c:ser>
          <c:idx val="58"/>
          <c:order val="58"/>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'PALCI IPEDS'!$D$1:$F$1</c:f>
              <c:strCache>
                <c:ptCount val="3"/>
                <c:pt idx="0">
                  <c:v>Research</c:v>
                </c:pt>
                <c:pt idx="1">
                  <c:v>Liberal Education</c:v>
                </c:pt>
                <c:pt idx="2">
                  <c:v>Career</c:v>
                </c:pt>
              </c:strCache>
            </c:strRef>
          </c:cat>
          <c:val>
            <c:numRef>
              <c:f>'PALCI IPEDS'!$D$60:$F$60</c:f>
              <c:numCache>
                <c:formatCode>General</c:formatCode>
                <c:ptCount val="3"/>
                <c:pt idx="0">
                  <c:v>4.208702741261592E-2</c:v>
                </c:pt>
                <c:pt idx="1">
                  <c:v>0.95791297258738406</c:v>
                </c:pt>
                <c:pt idx="2">
                  <c:v>0</c:v>
                </c:pt>
              </c:numCache>
            </c:numRef>
          </c:val>
          <c:extLst>
            <c:ext xmlns:c16="http://schemas.microsoft.com/office/drawing/2014/chart" uri="{C3380CC4-5D6E-409C-BE32-E72D297353CC}">
              <c16:uniqueId val="{0000003A-68D9-46F4-990B-1EA4CF5BD2DA}"/>
            </c:ext>
          </c:extLst>
        </c:ser>
        <c:ser>
          <c:idx val="59"/>
          <c:order val="59"/>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'PALCI IPEDS'!$D$1:$F$1</c:f>
              <c:strCache>
                <c:ptCount val="3"/>
                <c:pt idx="0">
                  <c:v>Research</c:v>
                </c:pt>
                <c:pt idx="1">
                  <c:v>Liberal Education</c:v>
                </c:pt>
                <c:pt idx="2">
                  <c:v>Career</c:v>
                </c:pt>
              </c:strCache>
            </c:strRef>
          </c:cat>
          <c:val>
            <c:numRef>
              <c:f>'PALCI IPEDS'!$D$61:$F$61</c:f>
              <c:numCache>
                <c:formatCode>General</c:formatCode>
                <c:ptCount val="3"/>
                <c:pt idx="0">
                  <c:v>0</c:v>
                </c:pt>
                <c:pt idx="1">
                  <c:v>0.60306553911205074</c:v>
                </c:pt>
                <c:pt idx="2">
                  <c:v>0.39693446088794926</c:v>
                </c:pt>
              </c:numCache>
            </c:numRef>
          </c:val>
          <c:extLst>
            <c:ext xmlns:c16="http://schemas.microsoft.com/office/drawing/2014/chart" uri="{C3380CC4-5D6E-409C-BE32-E72D297353CC}">
              <c16:uniqueId val="{0000003B-68D9-46F4-990B-1EA4CF5BD2DA}"/>
            </c:ext>
          </c:extLst>
        </c:ser>
        <c:ser>
          <c:idx val="60"/>
          <c:order val="60"/>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'PALCI IPEDS'!$D$1:$F$1</c:f>
              <c:strCache>
                <c:ptCount val="3"/>
                <c:pt idx="0">
                  <c:v>Research</c:v>
                </c:pt>
                <c:pt idx="1">
                  <c:v>Liberal Education</c:v>
                </c:pt>
                <c:pt idx="2">
                  <c:v>Career</c:v>
                </c:pt>
              </c:strCache>
            </c:strRef>
          </c:cat>
          <c:val>
            <c:numRef>
              <c:f>'PALCI IPEDS'!$D$62:$F$62</c:f>
              <c:numCache>
                <c:formatCode>General</c:formatCode>
                <c:ptCount val="3"/>
                <c:pt idx="0">
                  <c:v>0</c:v>
                </c:pt>
                <c:pt idx="1">
                  <c:v>0.5288196954674681</c:v>
                </c:pt>
                <c:pt idx="2">
                  <c:v>0.47118030453253196</c:v>
                </c:pt>
              </c:numCache>
            </c:numRef>
          </c:val>
          <c:extLst>
            <c:ext xmlns:c16="http://schemas.microsoft.com/office/drawing/2014/chart" uri="{C3380CC4-5D6E-409C-BE32-E72D297353CC}">
              <c16:uniqueId val="{0000003C-68D9-46F4-990B-1EA4CF5BD2DA}"/>
            </c:ext>
          </c:extLst>
        </c:ser>
        <c:ser>
          <c:idx val="61"/>
          <c:order val="61"/>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'PALCI IPEDS'!$D$1:$F$1</c:f>
              <c:strCache>
                <c:ptCount val="3"/>
                <c:pt idx="0">
                  <c:v>Research</c:v>
                </c:pt>
                <c:pt idx="1">
                  <c:v>Liberal Education</c:v>
                </c:pt>
                <c:pt idx="2">
                  <c:v>Career</c:v>
                </c:pt>
              </c:strCache>
            </c:strRef>
          </c:cat>
          <c:val>
            <c:numRef>
              <c:f>'PALCI IPEDS'!$D$63:$F$63</c:f>
              <c:numCache>
                <c:formatCode>General</c:formatCode>
                <c:ptCount val="3"/>
                <c:pt idx="0">
                  <c:v>7.6108642627200256E-3</c:v>
                </c:pt>
                <c:pt idx="1">
                  <c:v>0.65168025249540229</c:v>
                </c:pt>
                <c:pt idx="2">
                  <c:v>0.34070888324187776</c:v>
                </c:pt>
              </c:numCache>
            </c:numRef>
          </c:val>
          <c:extLst>
            <c:ext xmlns:c16="http://schemas.microsoft.com/office/drawing/2014/chart" uri="{C3380CC4-5D6E-409C-BE32-E72D297353CC}">
              <c16:uniqueId val="{0000003D-68D9-46F4-990B-1EA4CF5BD2DA}"/>
            </c:ext>
          </c:extLst>
        </c:ser>
        <c:dLbls>
          <c:showLegendKey val="0"/>
          <c:showVal val="0"/>
          <c:showCatName val="0"/>
          <c:showSerName val="0"/>
          <c:showPercent val="0"/>
          <c:showBubbleSize val="0"/>
        </c:dLbls>
        <c:axId val="957919392"/>
        <c:axId val="957919720"/>
      </c:radarChart>
      <c:catAx>
        <c:axId val="95791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7919720"/>
        <c:crosses val="autoZero"/>
        <c:auto val="1"/>
        <c:lblAlgn val="ctr"/>
        <c:lblOffset val="100"/>
        <c:noMultiLvlLbl val="0"/>
      </c:catAx>
      <c:valAx>
        <c:axId val="957919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5791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PALCI Members in UFLF Population (N=62)</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v>Institutional Percent Traditional Enrollment Profile and Learning Experience</c:v>
          </c:tx>
          <c:spPr>
            <a:solidFill>
              <a:schemeClr val="accent1"/>
            </a:solidFill>
            <a:ln>
              <a:noFill/>
            </a:ln>
            <a:effectLst/>
          </c:spPr>
          <c:invertIfNegative val="0"/>
          <c:cat>
            <c:strRef>
              <c:f>'PALCI IPEDS'!$B$2:$B$63</c:f>
              <c:strCache>
                <c:ptCount val="62"/>
                <c:pt idx="0">
                  <c:v>Dickinson College</c:v>
                </c:pt>
                <c:pt idx="1">
                  <c:v>Gettysburg College</c:v>
                </c:pt>
                <c:pt idx="2">
                  <c:v>Bucknell University</c:v>
                </c:pt>
                <c:pt idx="3">
                  <c:v>Lafayette College</c:v>
                </c:pt>
                <c:pt idx="4">
                  <c:v>Elizabethtown College</c:v>
                </c:pt>
                <c:pt idx="5">
                  <c:v>Muhlenberg College</c:v>
                </c:pt>
                <c:pt idx="6">
                  <c:v>Haverford College</c:v>
                </c:pt>
                <c:pt idx="7">
                  <c:v>Franklin and Marshall College</c:v>
                </c:pt>
                <c:pt idx="8">
                  <c:v>Ursinus College</c:v>
                </c:pt>
                <c:pt idx="9">
                  <c:v>Swarthmore College</c:v>
                </c:pt>
                <c:pt idx="10">
                  <c:v>Juniata College</c:v>
                </c:pt>
                <c:pt idx="11">
                  <c:v>Allegheny College</c:v>
                </c:pt>
                <c:pt idx="12">
                  <c:v>Susquehanna University</c:v>
                </c:pt>
                <c:pt idx="13">
                  <c:v>Pennsylvania State University-Main Campus</c:v>
                </c:pt>
                <c:pt idx="14">
                  <c:v>Lycoming College</c:v>
                </c:pt>
                <c:pt idx="15">
                  <c:v>Bryn Mawr College</c:v>
                </c:pt>
                <c:pt idx="16">
                  <c:v>Lehigh University</c:v>
                </c:pt>
                <c:pt idx="17">
                  <c:v>York College Pennsylvania</c:v>
                </c:pt>
                <c:pt idx="18">
                  <c:v>Bloomsburg University of Pennsylvania</c:v>
                </c:pt>
                <c:pt idx="19">
                  <c:v>Carnegie Mellon University</c:v>
                </c:pt>
                <c:pt idx="20">
                  <c:v>Duquesne University</c:v>
                </c:pt>
                <c:pt idx="21">
                  <c:v>Kutztown University of Pennsylvania</c:v>
                </c:pt>
                <c:pt idx="22">
                  <c:v>Messiah College</c:v>
                </c:pt>
                <c:pt idx="23">
                  <c:v>Shippensburg University of Pennsylvania</c:v>
                </c:pt>
                <c:pt idx="24">
                  <c:v>West Virginia University</c:v>
                </c:pt>
                <c:pt idx="25">
                  <c:v>Slippery Rock University of Pennsylvania</c:v>
                </c:pt>
                <c:pt idx="26">
                  <c:v>West Chester University of Pennsylvania</c:v>
                </c:pt>
                <c:pt idx="27">
                  <c:v>East Stroudsburg University of Pennsylvania</c:v>
                </c:pt>
                <c:pt idx="28">
                  <c:v>Indiana University of Pennsylvania-Main Campus</c:v>
                </c:pt>
                <c:pt idx="29">
                  <c:v>Lock Haven University</c:v>
                </c:pt>
                <c:pt idx="30">
                  <c:v>Marywood University</c:v>
                </c:pt>
                <c:pt idx="31">
                  <c:v>Moravian College</c:v>
                </c:pt>
                <c:pt idx="32">
                  <c:v>New York University</c:v>
                </c:pt>
                <c:pt idx="33">
                  <c:v>University of Pennsylvania</c:v>
                </c:pt>
                <c:pt idx="34">
                  <c:v>Gannon University</c:v>
                </c:pt>
                <c:pt idx="35">
                  <c:v>Millersville University of Pennsylvania</c:v>
                </c:pt>
                <c:pt idx="36">
                  <c:v>Mansfield University of Pennsylvania</c:v>
                </c:pt>
                <c:pt idx="37">
                  <c:v>Temple University</c:v>
                </c:pt>
                <c:pt idx="38">
                  <c:v>Rutgers University-New Brunswick</c:v>
                </c:pt>
                <c:pt idx="39">
                  <c:v>University of Scranton</c:v>
                </c:pt>
                <c:pt idx="40">
                  <c:v>Rowan University</c:v>
                </c:pt>
                <c:pt idx="41">
                  <c:v>Villanova University</c:v>
                </c:pt>
                <c:pt idx="42">
                  <c:v>La Roche College</c:v>
                </c:pt>
                <c:pt idx="43">
                  <c:v>Robert Morris University</c:v>
                </c:pt>
                <c:pt idx="44">
                  <c:v>The New School</c:v>
                </c:pt>
                <c:pt idx="45">
                  <c:v>Saint Francis University</c:v>
                </c:pt>
                <c:pt idx="46">
                  <c:v>Misericordia University</c:v>
                </c:pt>
                <c:pt idx="47">
                  <c:v>Philadelphia University</c:v>
                </c:pt>
                <c:pt idx="48">
                  <c:v>Edinboro University of Pennsylvania</c:v>
                </c:pt>
                <c:pt idx="49">
                  <c:v>Seton Hall University</c:v>
                </c:pt>
                <c:pt idx="50">
                  <c:v>Marshall University</c:v>
                </c:pt>
                <c:pt idx="51">
                  <c:v>Drexel University</c:v>
                </c:pt>
                <c:pt idx="52">
                  <c:v>Point Park University</c:v>
                </c:pt>
                <c:pt idx="53">
                  <c:v>Widener University-Main Campus</c:v>
                </c:pt>
                <c:pt idx="54">
                  <c:v>Clarion University of Pennsylvania</c:v>
                </c:pt>
                <c:pt idx="55">
                  <c:v>Saint Joseph's University</c:v>
                </c:pt>
                <c:pt idx="56">
                  <c:v>California University of Pennsylvania</c:v>
                </c:pt>
                <c:pt idx="57">
                  <c:v>La Salle University</c:v>
                </c:pt>
                <c:pt idx="58">
                  <c:v>Harrisburg University of Science and Technology</c:v>
                </c:pt>
                <c:pt idx="59">
                  <c:v>Chatham University</c:v>
                </c:pt>
                <c:pt idx="60">
                  <c:v>Carlow University</c:v>
                </c:pt>
                <c:pt idx="61">
                  <c:v>Eastern University</c:v>
                </c:pt>
              </c:strCache>
            </c:strRef>
          </c:cat>
          <c:val>
            <c:numRef>
              <c:f>'PALCI IPEDS'!$H$2:$H$63</c:f>
              <c:numCache>
                <c:formatCode>0.00</c:formatCode>
                <c:ptCount val="62"/>
                <c:pt idx="0">
                  <c:v>0.89543044874188005</c:v>
                </c:pt>
                <c:pt idx="1">
                  <c:v>0.89455435897624458</c:v>
                </c:pt>
                <c:pt idx="2">
                  <c:v>0.89413237365044596</c:v>
                </c:pt>
                <c:pt idx="3">
                  <c:v>0.89252895098406571</c:v>
                </c:pt>
                <c:pt idx="4">
                  <c:v>0.87448409808205885</c:v>
                </c:pt>
                <c:pt idx="5">
                  <c:v>0.86082644815029408</c:v>
                </c:pt>
                <c:pt idx="6">
                  <c:v>0.86004854775257389</c:v>
                </c:pt>
                <c:pt idx="7">
                  <c:v>0.85802365726807261</c:v>
                </c:pt>
                <c:pt idx="8">
                  <c:v>0.8503144784963298</c:v>
                </c:pt>
                <c:pt idx="9">
                  <c:v>0.84934359071427601</c:v>
                </c:pt>
                <c:pt idx="10">
                  <c:v>0.84410308214289631</c:v>
                </c:pt>
                <c:pt idx="11">
                  <c:v>0.82612338454459022</c:v>
                </c:pt>
                <c:pt idx="12">
                  <c:v>0.82077930029042956</c:v>
                </c:pt>
                <c:pt idx="13">
                  <c:v>0.81613436674519146</c:v>
                </c:pt>
                <c:pt idx="14">
                  <c:v>0.79797040702163535</c:v>
                </c:pt>
                <c:pt idx="15">
                  <c:v>0.77535667431944899</c:v>
                </c:pt>
                <c:pt idx="16">
                  <c:v>0.74168000267338974</c:v>
                </c:pt>
                <c:pt idx="17">
                  <c:v>0.73924159579079662</c:v>
                </c:pt>
                <c:pt idx="18">
                  <c:v>0.73023099354258203</c:v>
                </c:pt>
                <c:pt idx="19">
                  <c:v>0.72408008955425329</c:v>
                </c:pt>
                <c:pt idx="20">
                  <c:v>0.71735321961110043</c:v>
                </c:pt>
                <c:pt idx="21">
                  <c:v>0.71532506192449097</c:v>
                </c:pt>
                <c:pt idx="22">
                  <c:v>0.7086767654265983</c:v>
                </c:pt>
                <c:pt idx="23">
                  <c:v>0.68964566639711833</c:v>
                </c:pt>
                <c:pt idx="24">
                  <c:v>0.68920126313779262</c:v>
                </c:pt>
                <c:pt idx="25">
                  <c:v>0.68350487240009172</c:v>
                </c:pt>
                <c:pt idx="26">
                  <c:v>0.66972688264045388</c:v>
                </c:pt>
                <c:pt idx="27">
                  <c:v>0.6636804517372431</c:v>
                </c:pt>
                <c:pt idx="28">
                  <c:v>0.66337367027111482</c:v>
                </c:pt>
                <c:pt idx="29">
                  <c:v>0.66039761003288155</c:v>
                </c:pt>
                <c:pt idx="30">
                  <c:v>0.64396360619619475</c:v>
                </c:pt>
                <c:pt idx="31">
                  <c:v>0.64351285748179521</c:v>
                </c:pt>
                <c:pt idx="32">
                  <c:v>0.64282798172543965</c:v>
                </c:pt>
                <c:pt idx="33">
                  <c:v>0.64265556926904521</c:v>
                </c:pt>
                <c:pt idx="34">
                  <c:v>0.64101991910663569</c:v>
                </c:pt>
                <c:pt idx="35">
                  <c:v>0.64013271556371687</c:v>
                </c:pt>
                <c:pt idx="36">
                  <c:v>0.6394507324831542</c:v>
                </c:pt>
                <c:pt idx="37">
                  <c:v>0.62739191754003154</c:v>
                </c:pt>
                <c:pt idx="38">
                  <c:v>0.6259595913141115</c:v>
                </c:pt>
                <c:pt idx="39">
                  <c:v>0.6250996995014203</c:v>
                </c:pt>
                <c:pt idx="40">
                  <c:v>0.61525677368237341</c:v>
                </c:pt>
                <c:pt idx="41">
                  <c:v>0.59201761468046088</c:v>
                </c:pt>
                <c:pt idx="42">
                  <c:v>0.59188465160463688</c:v>
                </c:pt>
                <c:pt idx="43">
                  <c:v>0.5871520297982632</c:v>
                </c:pt>
                <c:pt idx="44">
                  <c:v>0.5823761624586834</c:v>
                </c:pt>
                <c:pt idx="45">
                  <c:v>0.57702671160207009</c:v>
                </c:pt>
                <c:pt idx="46">
                  <c:v>0.57693128746988986</c:v>
                </c:pt>
                <c:pt idx="47">
                  <c:v>0.55804039572380493</c:v>
                </c:pt>
                <c:pt idx="48">
                  <c:v>0.55466910187962504</c:v>
                </c:pt>
                <c:pt idx="49">
                  <c:v>0.54011886141298393</c:v>
                </c:pt>
                <c:pt idx="50">
                  <c:v>0.53777029060535531</c:v>
                </c:pt>
                <c:pt idx="51">
                  <c:v>0.53472924014865608</c:v>
                </c:pt>
                <c:pt idx="52">
                  <c:v>0.53351160280034804</c:v>
                </c:pt>
                <c:pt idx="53">
                  <c:v>0.5281343894334446</c:v>
                </c:pt>
                <c:pt idx="54">
                  <c:v>0.51439633242790428</c:v>
                </c:pt>
                <c:pt idx="55">
                  <c:v>0.49971372312179818</c:v>
                </c:pt>
                <c:pt idx="56">
                  <c:v>0.48923047288585747</c:v>
                </c:pt>
                <c:pt idx="57">
                  <c:v>0.46342806551831378</c:v>
                </c:pt>
                <c:pt idx="58">
                  <c:v>0.46014904526013506</c:v>
                </c:pt>
                <c:pt idx="59">
                  <c:v>0.42225301475544902</c:v>
                </c:pt>
                <c:pt idx="60">
                  <c:v>0.42176426763867425</c:v>
                </c:pt>
                <c:pt idx="61">
                  <c:v>0.38917283356337484</c:v>
                </c:pt>
              </c:numCache>
            </c:numRef>
          </c:val>
          <c:extLst>
            <c:ext xmlns:c16="http://schemas.microsoft.com/office/drawing/2014/chart" uri="{C3380CC4-5D6E-409C-BE32-E72D297353CC}">
              <c16:uniqueId val="{00000000-112B-4B01-9244-67E878B4F185}"/>
            </c:ext>
          </c:extLst>
        </c:ser>
        <c:ser>
          <c:idx val="1"/>
          <c:order val="1"/>
          <c:tx>
            <c:v>Institutional Percent New Traditional Enrollment Profile and Learning Experience</c:v>
          </c:tx>
          <c:spPr>
            <a:solidFill>
              <a:schemeClr val="accent2"/>
            </a:solidFill>
            <a:ln>
              <a:noFill/>
            </a:ln>
            <a:effectLst/>
          </c:spPr>
          <c:invertIfNegative val="0"/>
          <c:cat>
            <c:strRef>
              <c:f>'PALCI IPEDS'!$B$2:$B$63</c:f>
              <c:strCache>
                <c:ptCount val="62"/>
                <c:pt idx="0">
                  <c:v>Dickinson College</c:v>
                </c:pt>
                <c:pt idx="1">
                  <c:v>Gettysburg College</c:v>
                </c:pt>
                <c:pt idx="2">
                  <c:v>Bucknell University</c:v>
                </c:pt>
                <c:pt idx="3">
                  <c:v>Lafayette College</c:v>
                </c:pt>
                <c:pt idx="4">
                  <c:v>Elizabethtown College</c:v>
                </c:pt>
                <c:pt idx="5">
                  <c:v>Muhlenberg College</c:v>
                </c:pt>
                <c:pt idx="6">
                  <c:v>Haverford College</c:v>
                </c:pt>
                <c:pt idx="7">
                  <c:v>Franklin and Marshall College</c:v>
                </c:pt>
                <c:pt idx="8">
                  <c:v>Ursinus College</c:v>
                </c:pt>
                <c:pt idx="9">
                  <c:v>Swarthmore College</c:v>
                </c:pt>
                <c:pt idx="10">
                  <c:v>Juniata College</c:v>
                </c:pt>
                <c:pt idx="11">
                  <c:v>Allegheny College</c:v>
                </c:pt>
                <c:pt idx="12">
                  <c:v>Susquehanna University</c:v>
                </c:pt>
                <c:pt idx="13">
                  <c:v>Pennsylvania State University-Main Campus</c:v>
                </c:pt>
                <c:pt idx="14">
                  <c:v>Lycoming College</c:v>
                </c:pt>
                <c:pt idx="15">
                  <c:v>Bryn Mawr College</c:v>
                </c:pt>
                <c:pt idx="16">
                  <c:v>Lehigh University</c:v>
                </c:pt>
                <c:pt idx="17">
                  <c:v>York College Pennsylvania</c:v>
                </c:pt>
                <c:pt idx="18">
                  <c:v>Bloomsburg University of Pennsylvania</c:v>
                </c:pt>
                <c:pt idx="19">
                  <c:v>Carnegie Mellon University</c:v>
                </c:pt>
                <c:pt idx="20">
                  <c:v>Duquesne University</c:v>
                </c:pt>
                <c:pt idx="21">
                  <c:v>Kutztown University of Pennsylvania</c:v>
                </c:pt>
                <c:pt idx="22">
                  <c:v>Messiah College</c:v>
                </c:pt>
                <c:pt idx="23">
                  <c:v>Shippensburg University of Pennsylvania</c:v>
                </c:pt>
                <c:pt idx="24">
                  <c:v>West Virginia University</c:v>
                </c:pt>
                <c:pt idx="25">
                  <c:v>Slippery Rock University of Pennsylvania</c:v>
                </c:pt>
                <c:pt idx="26">
                  <c:v>West Chester University of Pennsylvania</c:v>
                </c:pt>
                <c:pt idx="27">
                  <c:v>East Stroudsburg University of Pennsylvania</c:v>
                </c:pt>
                <c:pt idx="28">
                  <c:v>Indiana University of Pennsylvania-Main Campus</c:v>
                </c:pt>
                <c:pt idx="29">
                  <c:v>Lock Haven University</c:v>
                </c:pt>
                <c:pt idx="30">
                  <c:v>Marywood University</c:v>
                </c:pt>
                <c:pt idx="31">
                  <c:v>Moravian College</c:v>
                </c:pt>
                <c:pt idx="32">
                  <c:v>New York University</c:v>
                </c:pt>
                <c:pt idx="33">
                  <c:v>University of Pennsylvania</c:v>
                </c:pt>
                <c:pt idx="34">
                  <c:v>Gannon University</c:v>
                </c:pt>
                <c:pt idx="35">
                  <c:v>Millersville University of Pennsylvania</c:v>
                </c:pt>
                <c:pt idx="36">
                  <c:v>Mansfield University of Pennsylvania</c:v>
                </c:pt>
                <c:pt idx="37">
                  <c:v>Temple University</c:v>
                </c:pt>
                <c:pt idx="38">
                  <c:v>Rutgers University-New Brunswick</c:v>
                </c:pt>
                <c:pt idx="39">
                  <c:v>University of Scranton</c:v>
                </c:pt>
                <c:pt idx="40">
                  <c:v>Rowan University</c:v>
                </c:pt>
                <c:pt idx="41">
                  <c:v>Villanova University</c:v>
                </c:pt>
                <c:pt idx="42">
                  <c:v>La Roche College</c:v>
                </c:pt>
                <c:pt idx="43">
                  <c:v>Robert Morris University</c:v>
                </c:pt>
                <c:pt idx="44">
                  <c:v>The New School</c:v>
                </c:pt>
                <c:pt idx="45">
                  <c:v>Saint Francis University</c:v>
                </c:pt>
                <c:pt idx="46">
                  <c:v>Misericordia University</c:v>
                </c:pt>
                <c:pt idx="47">
                  <c:v>Philadelphia University</c:v>
                </c:pt>
                <c:pt idx="48">
                  <c:v>Edinboro University of Pennsylvania</c:v>
                </c:pt>
                <c:pt idx="49">
                  <c:v>Seton Hall University</c:v>
                </c:pt>
                <c:pt idx="50">
                  <c:v>Marshall University</c:v>
                </c:pt>
                <c:pt idx="51">
                  <c:v>Drexel University</c:v>
                </c:pt>
                <c:pt idx="52">
                  <c:v>Point Park University</c:v>
                </c:pt>
                <c:pt idx="53">
                  <c:v>Widener University-Main Campus</c:v>
                </c:pt>
                <c:pt idx="54">
                  <c:v>Clarion University of Pennsylvania</c:v>
                </c:pt>
                <c:pt idx="55">
                  <c:v>Saint Joseph's University</c:v>
                </c:pt>
                <c:pt idx="56">
                  <c:v>California University of Pennsylvania</c:v>
                </c:pt>
                <c:pt idx="57">
                  <c:v>La Salle University</c:v>
                </c:pt>
                <c:pt idx="58">
                  <c:v>Harrisburg University of Science and Technology</c:v>
                </c:pt>
                <c:pt idx="59">
                  <c:v>Chatham University</c:v>
                </c:pt>
                <c:pt idx="60">
                  <c:v>Carlow University</c:v>
                </c:pt>
                <c:pt idx="61">
                  <c:v>Eastern University</c:v>
                </c:pt>
              </c:strCache>
            </c:strRef>
          </c:cat>
          <c:val>
            <c:numRef>
              <c:f>'PALCI IPEDS'!$I$2:$I$63</c:f>
              <c:numCache>
                <c:formatCode>0.00</c:formatCode>
                <c:ptCount val="62"/>
                <c:pt idx="0">
                  <c:v>0.1045695512581199</c:v>
                </c:pt>
                <c:pt idx="1">
                  <c:v>0.10544564102375552</c:v>
                </c:pt>
                <c:pt idx="2">
                  <c:v>0.10586762634955407</c:v>
                </c:pt>
                <c:pt idx="3">
                  <c:v>0.1074710490159342</c:v>
                </c:pt>
                <c:pt idx="4">
                  <c:v>0.12551590191794126</c:v>
                </c:pt>
                <c:pt idx="5">
                  <c:v>0.13917355184970601</c:v>
                </c:pt>
                <c:pt idx="6">
                  <c:v>0.13995145224742614</c:v>
                </c:pt>
                <c:pt idx="7">
                  <c:v>0.1419763427319273</c:v>
                </c:pt>
                <c:pt idx="8">
                  <c:v>0.1496855215036702</c:v>
                </c:pt>
                <c:pt idx="9">
                  <c:v>0.15065640928572394</c:v>
                </c:pt>
                <c:pt idx="10">
                  <c:v>0.15589691785710363</c:v>
                </c:pt>
                <c:pt idx="11">
                  <c:v>0.17387661545540975</c:v>
                </c:pt>
                <c:pt idx="12">
                  <c:v>0.17922069970957039</c:v>
                </c:pt>
                <c:pt idx="13">
                  <c:v>0.18386563325480851</c:v>
                </c:pt>
                <c:pt idx="14">
                  <c:v>0.2020295929783647</c:v>
                </c:pt>
                <c:pt idx="15">
                  <c:v>0.22464332568055101</c:v>
                </c:pt>
                <c:pt idx="16">
                  <c:v>0.25831999732661026</c:v>
                </c:pt>
                <c:pt idx="17">
                  <c:v>0.26075840420920343</c:v>
                </c:pt>
                <c:pt idx="18">
                  <c:v>0.26976900645741803</c:v>
                </c:pt>
                <c:pt idx="19">
                  <c:v>0.27591991044574665</c:v>
                </c:pt>
                <c:pt idx="20">
                  <c:v>0.28264678038889951</c:v>
                </c:pt>
                <c:pt idx="21">
                  <c:v>0.28467493807550903</c:v>
                </c:pt>
                <c:pt idx="22">
                  <c:v>0.29132323457340165</c:v>
                </c:pt>
                <c:pt idx="23">
                  <c:v>0.31035433360288173</c:v>
                </c:pt>
                <c:pt idx="24">
                  <c:v>0.31079873686220755</c:v>
                </c:pt>
                <c:pt idx="25">
                  <c:v>0.31649512759990822</c:v>
                </c:pt>
                <c:pt idx="26">
                  <c:v>0.33027311735954601</c:v>
                </c:pt>
                <c:pt idx="27">
                  <c:v>0.33631954826275695</c:v>
                </c:pt>
                <c:pt idx="28">
                  <c:v>0.33662632972888523</c:v>
                </c:pt>
                <c:pt idx="29">
                  <c:v>0.3396023899671185</c:v>
                </c:pt>
                <c:pt idx="30">
                  <c:v>0.35603639380380531</c:v>
                </c:pt>
                <c:pt idx="31">
                  <c:v>0.3564871425182049</c:v>
                </c:pt>
                <c:pt idx="32">
                  <c:v>0.35717201827456041</c:v>
                </c:pt>
                <c:pt idx="33">
                  <c:v>0.35734443073095484</c:v>
                </c:pt>
                <c:pt idx="34">
                  <c:v>0.35898008089336425</c:v>
                </c:pt>
                <c:pt idx="35">
                  <c:v>0.35986728443628307</c:v>
                </c:pt>
                <c:pt idx="36">
                  <c:v>0.3605492675168458</c:v>
                </c:pt>
                <c:pt idx="37">
                  <c:v>0.37260808245996851</c:v>
                </c:pt>
                <c:pt idx="38">
                  <c:v>0.3740404086858885</c:v>
                </c:pt>
                <c:pt idx="39">
                  <c:v>0.37490030049857964</c:v>
                </c:pt>
                <c:pt idx="40">
                  <c:v>0.38474322631762659</c:v>
                </c:pt>
                <c:pt idx="41">
                  <c:v>0.40798238531953895</c:v>
                </c:pt>
                <c:pt idx="42">
                  <c:v>0.40811534839536312</c:v>
                </c:pt>
                <c:pt idx="43">
                  <c:v>0.41284797020173669</c:v>
                </c:pt>
                <c:pt idx="44">
                  <c:v>0.4176238375413166</c:v>
                </c:pt>
                <c:pt idx="45">
                  <c:v>0.42297328839792997</c:v>
                </c:pt>
                <c:pt idx="46">
                  <c:v>0.42306871253011019</c:v>
                </c:pt>
                <c:pt idx="47">
                  <c:v>0.44195960427619507</c:v>
                </c:pt>
                <c:pt idx="48">
                  <c:v>0.44533089812037491</c:v>
                </c:pt>
                <c:pt idx="49">
                  <c:v>0.45988113858701618</c:v>
                </c:pt>
                <c:pt idx="50">
                  <c:v>0.46222970939464464</c:v>
                </c:pt>
                <c:pt idx="51">
                  <c:v>0.46527075985134392</c:v>
                </c:pt>
                <c:pt idx="52">
                  <c:v>0.46648839719965191</c:v>
                </c:pt>
                <c:pt idx="53">
                  <c:v>0.47186561056655535</c:v>
                </c:pt>
                <c:pt idx="54">
                  <c:v>0.48560366757209567</c:v>
                </c:pt>
                <c:pt idx="55">
                  <c:v>0.50028627687820193</c:v>
                </c:pt>
                <c:pt idx="56">
                  <c:v>0.51076952711414259</c:v>
                </c:pt>
                <c:pt idx="57">
                  <c:v>0.53657193448168627</c:v>
                </c:pt>
                <c:pt idx="58">
                  <c:v>0.53985095473986489</c:v>
                </c:pt>
                <c:pt idx="59">
                  <c:v>0.57774698524455093</c:v>
                </c:pt>
                <c:pt idx="60">
                  <c:v>0.57823573236132575</c:v>
                </c:pt>
                <c:pt idx="61">
                  <c:v>0.61082716643662516</c:v>
                </c:pt>
              </c:numCache>
            </c:numRef>
          </c:val>
          <c:extLst>
            <c:ext xmlns:c16="http://schemas.microsoft.com/office/drawing/2014/chart" uri="{C3380CC4-5D6E-409C-BE32-E72D297353CC}">
              <c16:uniqueId val="{00000001-112B-4B01-9244-67E878B4F185}"/>
            </c:ext>
          </c:extLst>
        </c:ser>
        <c:dLbls>
          <c:showLegendKey val="0"/>
          <c:showVal val="0"/>
          <c:showCatName val="0"/>
          <c:showSerName val="0"/>
          <c:showPercent val="0"/>
          <c:showBubbleSize val="0"/>
        </c:dLbls>
        <c:gapWidth val="150"/>
        <c:overlap val="100"/>
        <c:axId val="750803024"/>
        <c:axId val="750803352"/>
      </c:barChart>
      <c:catAx>
        <c:axId val="75080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803352"/>
        <c:crosses val="autoZero"/>
        <c:auto val="1"/>
        <c:lblAlgn val="ctr"/>
        <c:lblOffset val="100"/>
        <c:noMultiLvlLbl val="0"/>
      </c:catAx>
      <c:valAx>
        <c:axId val="750803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0803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Loyola Notre Dame Library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'Loyola Notre Dame Library'!$A$2</c:f>
              <c:strCache>
                <c:ptCount val="1"/>
                <c:pt idx="0">
                  <c:v>Loyola University Maryland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'Loyola Notre Dame Library'!$B$2:$D$2</c:f>
              <c:numCache>
                <c:formatCode>0.000</c:formatCode>
                <c:ptCount val="3"/>
                <c:pt idx="0">
                  <c:v>8.3081302960880416E-3</c:v>
                </c:pt>
                <c:pt idx="1">
                  <c:v>0.67486307554602198</c:v>
                </c:pt>
                <c:pt idx="2">
                  <c:v>0.31682879415788995</c:v>
                </c:pt>
              </c:numCache>
            </c:numRef>
          </c:val>
          <c:extLst>
            <c:ext xmlns:c16="http://schemas.microsoft.com/office/drawing/2014/chart" uri="{C3380CC4-5D6E-409C-BE32-E72D297353CC}">
              <c16:uniqueId val="{00000000-B704-43B5-8CD1-861CED9B5C48}"/>
            </c:ext>
          </c:extLst>
        </c:ser>
        <c:ser>
          <c:idx val="1"/>
          <c:order val="1"/>
          <c:tx>
            <c:strRef>
              <c:f>'Loyola Notre Dame Library'!$A$3</c:f>
              <c:strCache>
                <c:ptCount val="1"/>
                <c:pt idx="0">
                  <c:v>Notre Dame of Maryland University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0"/>
                  <c:y val="-7.310469833598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04-43B5-8CD1-861CED9B5C48}"/>
                </c:ext>
              </c:extLst>
            </c:dLbl>
            <c:numFmt formatCode="#,##0.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Lit>
              <c:ptCount val="3"/>
              <c:pt idx="0">
                <c:v>Research</c:v>
              </c:pt>
              <c:pt idx="1">
                <c:v> Liberal Education</c:v>
              </c:pt>
              <c:pt idx="2">
                <c:v> Career</c:v>
              </c:pt>
            </c:strLit>
          </c:cat>
          <c:val>
            <c:numRef>
              <c:f>'Loyola Notre Dame Library'!$B$3:$D$3</c:f>
              <c:numCache>
                <c:formatCode>0.000</c:formatCode>
                <c:ptCount val="3"/>
                <c:pt idx="0">
                  <c:v>5.7317214476072763E-3</c:v>
                </c:pt>
                <c:pt idx="1">
                  <c:v>0.63431050686853863</c:v>
                </c:pt>
                <c:pt idx="2">
                  <c:v>0.35995777168385407</c:v>
                </c:pt>
              </c:numCache>
            </c:numRef>
          </c:val>
          <c:extLst>
            <c:ext xmlns:c16="http://schemas.microsoft.com/office/drawing/2014/chart" uri="{C3380CC4-5D6E-409C-BE32-E72D297353CC}">
              <c16:uniqueId val="{00000001-B704-43B5-8CD1-861CED9B5C48}"/>
            </c:ext>
          </c:extLst>
        </c:ser>
        <c:dLbls>
          <c:showLegendKey val="0"/>
          <c:showVal val="0"/>
          <c:showCatName val="0"/>
          <c:showSerName val="0"/>
          <c:showPercent val="0"/>
          <c:showBubbleSize val="0"/>
        </c:dLbls>
        <c:axId val="764892296"/>
        <c:axId val="764890984"/>
      </c:radarChart>
      <c:catAx>
        <c:axId val="76489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4890984"/>
        <c:crosses val="autoZero"/>
        <c:auto val="1"/>
        <c:lblAlgn val="ctr"/>
        <c:lblOffset val="100"/>
        <c:noMultiLvlLbl val="0"/>
      </c:catAx>
      <c:valAx>
        <c:axId val="764890984"/>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crossAx val="764892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Auraria Institutions in UFLF Population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Auroria!$A$2</c:f>
              <c:strCache>
                <c:ptCount val="1"/>
                <c:pt idx="0">
                  <c:v>University of Colorado Denver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8.3333333333333332E-3"/>
                  <c:y val="-6.054130601421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EC-4B91-844C-F0A68BD1332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Lit>
              <c:ptCount val="3"/>
              <c:pt idx="0">
                <c:v>Research</c:v>
              </c:pt>
              <c:pt idx="1">
                <c:v> Liberal Education</c:v>
              </c:pt>
              <c:pt idx="2">
                <c:v> Career</c:v>
              </c:pt>
            </c:strLit>
          </c:cat>
          <c:val>
            <c:numRef>
              <c:f>Auroria!$B$2:$D$2</c:f>
              <c:numCache>
                <c:formatCode>0.00</c:formatCode>
                <c:ptCount val="3"/>
                <c:pt idx="0">
                  <c:v>0.39512946634492269</c:v>
                </c:pt>
                <c:pt idx="1">
                  <c:v>0.46914169272564543</c:v>
                </c:pt>
                <c:pt idx="2">
                  <c:v>0.1357288409294318</c:v>
                </c:pt>
              </c:numCache>
            </c:numRef>
          </c:val>
          <c:extLst>
            <c:ext xmlns:c16="http://schemas.microsoft.com/office/drawing/2014/chart" uri="{C3380CC4-5D6E-409C-BE32-E72D297353CC}">
              <c16:uniqueId val="{00000000-CCEC-4B91-844C-F0A68BD1332A}"/>
            </c:ext>
          </c:extLst>
        </c:ser>
        <c:ser>
          <c:idx val="1"/>
          <c:order val="1"/>
          <c:tx>
            <c:strRef>
              <c:f>Auroria!$A$3</c:f>
              <c:strCache>
                <c:ptCount val="1"/>
                <c:pt idx="0">
                  <c:v>Metropolitan State University of Denver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Auroria!$B$3:$D$3</c:f>
              <c:numCache>
                <c:formatCode>0.00</c:formatCode>
                <c:ptCount val="3"/>
                <c:pt idx="0">
                  <c:v>0</c:v>
                </c:pt>
                <c:pt idx="1">
                  <c:v>0.74270262261075715</c:v>
                </c:pt>
                <c:pt idx="2">
                  <c:v>0.25729737738924285</c:v>
                </c:pt>
              </c:numCache>
            </c:numRef>
          </c:val>
          <c:extLst>
            <c:ext xmlns:c16="http://schemas.microsoft.com/office/drawing/2014/chart" uri="{C3380CC4-5D6E-409C-BE32-E72D297353CC}">
              <c16:uniqueId val="{00000001-CCEC-4B91-844C-F0A68BD1332A}"/>
            </c:ext>
          </c:extLst>
        </c:ser>
        <c:dLbls>
          <c:showLegendKey val="0"/>
          <c:showVal val="0"/>
          <c:showCatName val="0"/>
          <c:showSerName val="0"/>
          <c:showPercent val="0"/>
          <c:showBubbleSize val="0"/>
        </c:dLbls>
        <c:axId val="1076556560"/>
        <c:axId val="1076556888"/>
      </c:radarChart>
      <c:catAx>
        <c:axId val="107655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6556888"/>
        <c:crosses val="autoZero"/>
        <c:auto val="1"/>
        <c:lblAlgn val="ctr"/>
        <c:lblOffset val="100"/>
        <c:noMultiLvlLbl val="0"/>
      </c:catAx>
      <c:valAx>
        <c:axId val="107655688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765565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Selected</a:t>
            </a:r>
            <a:r>
              <a:rPr lang="en-US" sz="2400" baseline="0"/>
              <a:t> G</a:t>
            </a:r>
            <a:r>
              <a:rPr lang="en-US" sz="2400"/>
              <a:t>roup Averages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v>BTAA</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BTAA!$D$18:$F$18</c:f>
              <c:numCache>
                <c:formatCode>General</c:formatCode>
                <c:ptCount val="3"/>
                <c:pt idx="0">
                  <c:v>0.444057002382305</c:v>
                </c:pt>
                <c:pt idx="1">
                  <c:v>0.39310536849147815</c:v>
                </c:pt>
                <c:pt idx="2">
                  <c:v>0.16283762912621674</c:v>
                </c:pt>
              </c:numCache>
            </c:numRef>
          </c:val>
          <c:extLst>
            <c:ext xmlns:c16="http://schemas.microsoft.com/office/drawing/2014/chart" uri="{C3380CC4-5D6E-409C-BE32-E72D297353CC}">
              <c16:uniqueId val="{00000000-6AB2-45E1-8F94-ED5DD346B9E7}"/>
            </c:ext>
          </c:extLst>
        </c:ser>
        <c:ser>
          <c:idx val="1"/>
          <c:order val="1"/>
          <c:tx>
            <c:v>SCELC</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'CA etc HEI SCELC'!$D$62:$F$62</c:f>
              <c:numCache>
                <c:formatCode>General</c:formatCode>
                <c:ptCount val="3"/>
                <c:pt idx="0">
                  <c:v>6.3822438149359353E-2</c:v>
                </c:pt>
                <c:pt idx="1">
                  <c:v>0.64781912627325267</c:v>
                </c:pt>
                <c:pt idx="2">
                  <c:v>0.28835843557738805</c:v>
                </c:pt>
              </c:numCache>
            </c:numRef>
          </c:val>
          <c:extLst>
            <c:ext xmlns:c16="http://schemas.microsoft.com/office/drawing/2014/chart" uri="{C3380CC4-5D6E-409C-BE32-E72D297353CC}">
              <c16:uniqueId val="{00000001-6AB2-45E1-8F94-ED5DD346B9E7}"/>
            </c:ext>
          </c:extLst>
        </c:ser>
        <c:dLbls>
          <c:showLegendKey val="0"/>
          <c:showVal val="0"/>
          <c:showCatName val="0"/>
          <c:showSerName val="0"/>
          <c:showPercent val="0"/>
          <c:showBubbleSize val="0"/>
        </c:dLbls>
        <c:axId val="768512552"/>
        <c:axId val="783484248"/>
      </c:radarChart>
      <c:catAx>
        <c:axId val="768512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3484248"/>
        <c:crosses val="autoZero"/>
        <c:auto val="1"/>
        <c:lblAlgn val="ctr"/>
        <c:lblOffset val="100"/>
        <c:noMultiLvlLbl val="0"/>
      </c:catAx>
      <c:valAx>
        <c:axId val="78348424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8512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Selected Group Averages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v>PALNI</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PALNI!$C$21:$E$21</c:f>
              <c:numCache>
                <c:formatCode>0.00</c:formatCode>
                <c:ptCount val="3"/>
                <c:pt idx="0">
                  <c:v>3.5146775639488914E-3</c:v>
                </c:pt>
                <c:pt idx="1">
                  <c:v>0.73694811828669438</c:v>
                </c:pt>
                <c:pt idx="2">
                  <c:v>0.25953720414935672</c:v>
                </c:pt>
              </c:numCache>
            </c:numRef>
          </c:val>
          <c:extLst>
            <c:ext xmlns:c16="http://schemas.microsoft.com/office/drawing/2014/chart" uri="{C3380CC4-5D6E-409C-BE32-E72D297353CC}">
              <c16:uniqueId val="{00000000-26D4-4D40-AF49-9B06ADF6DB04}"/>
            </c:ext>
          </c:extLst>
        </c:ser>
        <c:ser>
          <c:idx val="3"/>
          <c:order val="3"/>
          <c:tx>
            <c:v>WRLC</c:v>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WRLC!$B$12:$D$12</c:f>
              <c:numCache>
                <c:formatCode>0.00</c:formatCode>
                <c:ptCount val="3"/>
                <c:pt idx="0">
                  <c:v>0.2733781824590909</c:v>
                </c:pt>
                <c:pt idx="1">
                  <c:v>0.49587632146504113</c:v>
                </c:pt>
                <c:pt idx="2">
                  <c:v>0.23074549607586795</c:v>
                </c:pt>
              </c:numCache>
            </c:numRef>
          </c:val>
          <c:extLst>
            <c:ext xmlns:c16="http://schemas.microsoft.com/office/drawing/2014/chart" uri="{C3380CC4-5D6E-409C-BE32-E72D297353CC}">
              <c16:uniqueId val="{00000001-26D4-4D40-AF49-9B06ADF6DB04}"/>
            </c:ext>
          </c:extLst>
        </c:ser>
        <c:dLbls>
          <c:showLegendKey val="0"/>
          <c:showVal val="0"/>
          <c:showCatName val="0"/>
          <c:showSerName val="0"/>
          <c:showPercent val="0"/>
          <c:showBubbleSize val="0"/>
        </c:dLbls>
        <c:axId val="897247792"/>
        <c:axId val="897246480"/>
        <c:extLst>
          <c:ext xmlns:c15="http://schemas.microsoft.com/office/drawing/2012/chart" uri="{02D57815-91ED-43cb-92C2-25804820EDAC}">
            <c15:filteredRadarSeries>
              <c15:ser>
                <c:idx val="1"/>
                <c:order val="1"/>
                <c:tx>
                  <c:v>BTAA</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extLst>
                      <c:ext uri="{02D57815-91ED-43cb-92C2-25804820EDAC}">
                        <c15:formulaRef>
                          <c15:sqref>BTAA!$D$18:$F$18</c15:sqref>
                        </c15:formulaRef>
                      </c:ext>
                    </c:extLst>
                    <c:numCache>
                      <c:formatCode>General</c:formatCode>
                      <c:ptCount val="3"/>
                      <c:pt idx="0">
                        <c:v>0.444057002382305</c:v>
                      </c:pt>
                      <c:pt idx="1">
                        <c:v>0.39310536849147815</c:v>
                      </c:pt>
                      <c:pt idx="2">
                        <c:v>0.16283762912621674</c:v>
                      </c:pt>
                    </c:numCache>
                  </c:numRef>
                </c:val>
                <c:extLst>
                  <c:ext xmlns:c16="http://schemas.microsoft.com/office/drawing/2014/chart" uri="{C3380CC4-5D6E-409C-BE32-E72D297353CC}">
                    <c16:uniqueId val="{00000002-26D4-4D40-AF49-9B06ADF6DB04}"/>
                  </c:ext>
                </c:extLst>
              </c15:ser>
            </c15:filteredRadarSeries>
            <c15:filteredRadarSeries>
              <c15:ser>
                <c:idx val="2"/>
                <c:order val="2"/>
                <c:tx>
                  <c:v>SCELC</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Education</c:v>
                    </c:pt>
                    <c:pt idx="2">
                      <c:v> Career</c:v>
                    </c:pt>
                  </c:strLit>
                </c:cat>
                <c:val>
                  <c:numRef>
                    <c:extLst xmlns:c15="http://schemas.microsoft.com/office/drawing/2012/chart">
                      <c:ext xmlns:c15="http://schemas.microsoft.com/office/drawing/2012/chart" uri="{02D57815-91ED-43cb-92C2-25804820EDAC}">
                        <c15:formulaRef>
                          <c15:sqref>SCELC!$D$62:$F$62</c15:sqref>
                        </c15:formulaRef>
                      </c:ext>
                    </c:extLst>
                    <c:numCache>
                      <c:formatCode>General</c:formatCode>
                      <c:ptCount val="3"/>
                      <c:pt idx="0">
                        <c:v>6.3822438149359353E-2</c:v>
                      </c:pt>
                      <c:pt idx="1">
                        <c:v>0.64781912627325267</c:v>
                      </c:pt>
                      <c:pt idx="2">
                        <c:v>0.28835843557738805</c:v>
                      </c:pt>
                    </c:numCache>
                  </c:numRef>
                </c:val>
                <c:extLst xmlns:c15="http://schemas.microsoft.com/office/drawing/2012/chart">
                  <c:ext xmlns:c16="http://schemas.microsoft.com/office/drawing/2014/chart" uri="{C3380CC4-5D6E-409C-BE32-E72D297353CC}">
                    <c16:uniqueId val="{00000003-26D4-4D40-AF49-9B06ADF6DB04}"/>
                  </c:ext>
                </c:extLst>
              </c15:ser>
            </c15:filteredRadarSeries>
          </c:ext>
        </c:extLst>
      </c:radarChart>
      <c:catAx>
        <c:axId val="89724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7246480"/>
        <c:crosses val="autoZero"/>
        <c:auto val="1"/>
        <c:lblAlgn val="ctr"/>
        <c:lblOffset val="100"/>
        <c:noMultiLvlLbl val="0"/>
      </c:catAx>
      <c:valAx>
        <c:axId val="89724648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97247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SCELC Members in UFLF Population (N=56)</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'CA etc HEI SCELC'!$B$2</c:f>
              <c:strCache>
                <c:ptCount val="1"/>
                <c:pt idx="0">
                  <c:v>Azusa Pacific University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'CA etc HEI SCELC'!$D$2:$F$2</c:f>
              <c:numCache>
                <c:formatCode>General</c:formatCode>
                <c:ptCount val="3"/>
                <c:pt idx="0">
                  <c:v>0.18137448515714708</c:v>
                </c:pt>
                <c:pt idx="1">
                  <c:v>0.54834741793539732</c:v>
                </c:pt>
                <c:pt idx="2">
                  <c:v>0.27027809690745563</c:v>
                </c:pt>
              </c:numCache>
            </c:numRef>
          </c:val>
          <c:extLst>
            <c:ext xmlns:c16="http://schemas.microsoft.com/office/drawing/2014/chart" uri="{C3380CC4-5D6E-409C-BE32-E72D297353CC}">
              <c16:uniqueId val="{00000000-D21A-44BF-AED9-F98B6ABF3F10}"/>
            </c:ext>
          </c:extLst>
        </c:ser>
        <c:ser>
          <c:idx val="1"/>
          <c:order val="1"/>
          <c:tx>
            <c:strRef>
              <c:f>'CA etc HEI SCELC'!$B$3</c:f>
              <c:strCache>
                <c:ptCount val="1"/>
                <c:pt idx="0">
                  <c:v>Biola University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'CA etc HEI SCELC'!$D$3:$F$3</c:f>
              <c:numCache>
                <c:formatCode>General</c:formatCode>
                <c:ptCount val="3"/>
                <c:pt idx="0">
                  <c:v>0.1820188270154591</c:v>
                </c:pt>
                <c:pt idx="1">
                  <c:v>0.57419071246516151</c:v>
                </c:pt>
                <c:pt idx="2">
                  <c:v>0.24379046051937925</c:v>
                </c:pt>
              </c:numCache>
            </c:numRef>
          </c:val>
          <c:extLst>
            <c:ext xmlns:c16="http://schemas.microsoft.com/office/drawing/2014/chart" uri="{C3380CC4-5D6E-409C-BE32-E72D297353CC}">
              <c16:uniqueId val="{00000001-D21A-44BF-AED9-F98B6ABF3F10}"/>
            </c:ext>
          </c:extLst>
        </c:ser>
        <c:ser>
          <c:idx val="2"/>
          <c:order val="2"/>
          <c:tx>
            <c:strRef>
              <c:f>'CA etc HEI SCELC'!$B$4</c:f>
              <c:strCache>
                <c:ptCount val="1"/>
                <c:pt idx="0">
                  <c:v>California Institute of Integral Studies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Education</c:v>
              </c:pt>
              <c:pt idx="2">
                <c:v> Career</c:v>
              </c:pt>
            </c:strLit>
          </c:cat>
          <c:val>
            <c:numRef>
              <c:f>'CA etc HEI SCELC'!$D$4:$F$4</c:f>
              <c:numCache>
                <c:formatCode>General</c:formatCode>
                <c:ptCount val="3"/>
                <c:pt idx="0">
                  <c:v>0.27220445108544983</c:v>
                </c:pt>
                <c:pt idx="1">
                  <c:v>0.72604261365468059</c:v>
                </c:pt>
                <c:pt idx="2">
                  <c:v>1.7529352598696301E-3</c:v>
                </c:pt>
              </c:numCache>
            </c:numRef>
          </c:val>
          <c:extLst>
            <c:ext xmlns:c16="http://schemas.microsoft.com/office/drawing/2014/chart" uri="{C3380CC4-5D6E-409C-BE32-E72D297353CC}">
              <c16:uniqueId val="{00000002-D21A-44BF-AED9-F98B6ABF3F10}"/>
            </c:ext>
          </c:extLst>
        </c:ser>
        <c:ser>
          <c:idx val="3"/>
          <c:order val="3"/>
          <c:tx>
            <c:strRef>
              <c:f>'CA etc HEI SCELC'!$B$5</c:f>
              <c:strCache>
                <c:ptCount val="1"/>
                <c:pt idx="0">
                  <c:v>California Baptist University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Lit>
              <c:ptCount val="3"/>
              <c:pt idx="0">
                <c:v>Research</c:v>
              </c:pt>
              <c:pt idx="1">
                <c:v> Liberal Education</c:v>
              </c:pt>
              <c:pt idx="2">
                <c:v> Career</c:v>
              </c:pt>
            </c:strLit>
          </c:cat>
          <c:val>
            <c:numRef>
              <c:f>'CA etc HEI SCELC'!$D$5:$F$5</c:f>
              <c:numCache>
                <c:formatCode>General</c:formatCode>
                <c:ptCount val="3"/>
                <c:pt idx="0">
                  <c:v>0</c:v>
                </c:pt>
                <c:pt idx="1">
                  <c:v>0.71090670170827852</c:v>
                </c:pt>
                <c:pt idx="2">
                  <c:v>0.28909329829172142</c:v>
                </c:pt>
              </c:numCache>
            </c:numRef>
          </c:val>
          <c:extLst>
            <c:ext xmlns:c16="http://schemas.microsoft.com/office/drawing/2014/chart" uri="{C3380CC4-5D6E-409C-BE32-E72D297353CC}">
              <c16:uniqueId val="{00000003-D21A-44BF-AED9-F98B6ABF3F10}"/>
            </c:ext>
          </c:extLst>
        </c:ser>
        <c:ser>
          <c:idx val="4"/>
          <c:order val="4"/>
          <c:tx>
            <c:strRef>
              <c:f>'CA etc HEI SCELC'!$B$6</c:f>
              <c:strCache>
                <c:ptCount val="1"/>
                <c:pt idx="0">
                  <c:v>California Institute of Technology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3"/>
              <c:pt idx="0">
                <c:v>Research</c:v>
              </c:pt>
              <c:pt idx="1">
                <c:v> Liberal Education</c:v>
              </c:pt>
              <c:pt idx="2">
                <c:v> Career</c:v>
              </c:pt>
            </c:strLit>
          </c:cat>
          <c:val>
            <c:numRef>
              <c:f>'CA etc HEI SCELC'!$D$6:$F$6</c:f>
              <c:numCache>
                <c:formatCode>General</c:formatCode>
                <c:ptCount val="3"/>
                <c:pt idx="0">
                  <c:v>0.55090364933482938</c:v>
                </c:pt>
                <c:pt idx="1">
                  <c:v>0.34411001703441868</c:v>
                </c:pt>
                <c:pt idx="2">
                  <c:v>0.10498633363075194</c:v>
                </c:pt>
              </c:numCache>
            </c:numRef>
          </c:val>
          <c:extLst>
            <c:ext xmlns:c16="http://schemas.microsoft.com/office/drawing/2014/chart" uri="{C3380CC4-5D6E-409C-BE32-E72D297353CC}">
              <c16:uniqueId val="{00000004-D21A-44BF-AED9-F98B6ABF3F10}"/>
            </c:ext>
          </c:extLst>
        </c:ser>
        <c:ser>
          <c:idx val="5"/>
          <c:order val="5"/>
          <c:tx>
            <c:strRef>
              <c:f>'CA etc HEI SCELC'!$B$7</c:f>
              <c:strCache>
                <c:ptCount val="1"/>
                <c:pt idx="0">
                  <c:v>California Lutheran University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Lit>
              <c:ptCount val="3"/>
              <c:pt idx="0">
                <c:v>Research</c:v>
              </c:pt>
              <c:pt idx="1">
                <c:v> Liberal Education</c:v>
              </c:pt>
              <c:pt idx="2">
                <c:v> Career</c:v>
              </c:pt>
            </c:strLit>
          </c:cat>
          <c:val>
            <c:numRef>
              <c:f>'CA etc HEI SCELC'!$D$7:$F$7</c:f>
              <c:numCache>
                <c:formatCode>General</c:formatCode>
                <c:ptCount val="3"/>
                <c:pt idx="0">
                  <c:v>0</c:v>
                </c:pt>
                <c:pt idx="1">
                  <c:v>0.78326990460614887</c:v>
                </c:pt>
                <c:pt idx="2">
                  <c:v>0.21673009539385107</c:v>
                </c:pt>
              </c:numCache>
            </c:numRef>
          </c:val>
          <c:extLst>
            <c:ext xmlns:c16="http://schemas.microsoft.com/office/drawing/2014/chart" uri="{C3380CC4-5D6E-409C-BE32-E72D297353CC}">
              <c16:uniqueId val="{00000005-D21A-44BF-AED9-F98B6ABF3F10}"/>
            </c:ext>
          </c:extLst>
        </c:ser>
        <c:ser>
          <c:idx val="6"/>
          <c:order val="6"/>
          <c:tx>
            <c:strRef>
              <c:f>'CA etc HEI SCELC'!$B$8</c:f>
              <c:strCache>
                <c:ptCount val="1"/>
                <c:pt idx="0">
                  <c:v>Chapman University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Lit>
              <c:ptCount val="3"/>
              <c:pt idx="0">
                <c:v>Research</c:v>
              </c:pt>
              <c:pt idx="1">
                <c:v> Liberal Education</c:v>
              </c:pt>
              <c:pt idx="2">
                <c:v> Career</c:v>
              </c:pt>
            </c:strLit>
          </c:cat>
          <c:val>
            <c:numRef>
              <c:f>'CA etc HEI SCELC'!$D$8:$F$8</c:f>
              <c:numCache>
                <c:formatCode>General</c:formatCode>
                <c:ptCount val="3"/>
                <c:pt idx="0">
                  <c:v>1.4974853159956553E-2</c:v>
                </c:pt>
                <c:pt idx="1">
                  <c:v>0.69430502576457198</c:v>
                </c:pt>
                <c:pt idx="2">
                  <c:v>0.2907201210754714</c:v>
                </c:pt>
              </c:numCache>
            </c:numRef>
          </c:val>
          <c:extLst>
            <c:ext xmlns:c16="http://schemas.microsoft.com/office/drawing/2014/chart" uri="{C3380CC4-5D6E-409C-BE32-E72D297353CC}">
              <c16:uniqueId val="{00000006-D21A-44BF-AED9-F98B6ABF3F10}"/>
            </c:ext>
          </c:extLst>
        </c:ser>
        <c:ser>
          <c:idx val="7"/>
          <c:order val="7"/>
          <c:tx>
            <c:strRef>
              <c:f>'CA etc HEI SCELC'!$B$9</c:f>
              <c:strCache>
                <c:ptCount val="1"/>
                <c:pt idx="0">
                  <c:v>Concordia University-Irvine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Lit>
              <c:ptCount val="3"/>
              <c:pt idx="0">
                <c:v>Research</c:v>
              </c:pt>
              <c:pt idx="1">
                <c:v> Liberal Education</c:v>
              </c:pt>
              <c:pt idx="2">
                <c:v> Career</c:v>
              </c:pt>
            </c:strLit>
          </c:cat>
          <c:val>
            <c:numRef>
              <c:f>'CA etc HEI SCELC'!$D$9:$F$9</c:f>
              <c:numCache>
                <c:formatCode>General</c:formatCode>
                <c:ptCount val="3"/>
                <c:pt idx="0">
                  <c:v>0</c:v>
                </c:pt>
                <c:pt idx="1">
                  <c:v>0.61917876815222828</c:v>
                </c:pt>
                <c:pt idx="2">
                  <c:v>0.38082123184777161</c:v>
                </c:pt>
              </c:numCache>
            </c:numRef>
          </c:val>
          <c:extLst>
            <c:ext xmlns:c16="http://schemas.microsoft.com/office/drawing/2014/chart" uri="{C3380CC4-5D6E-409C-BE32-E72D297353CC}">
              <c16:uniqueId val="{00000007-D21A-44BF-AED9-F98B6ABF3F10}"/>
            </c:ext>
          </c:extLst>
        </c:ser>
        <c:ser>
          <c:idx val="8"/>
          <c:order val="8"/>
          <c:tx>
            <c:strRef>
              <c:f>'CA etc HEI SCELC'!$B$10</c:f>
              <c:strCache>
                <c:ptCount val="1"/>
                <c:pt idx="0">
                  <c:v>San Diego Christian College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Lit>
              <c:ptCount val="3"/>
              <c:pt idx="0">
                <c:v>Research</c:v>
              </c:pt>
              <c:pt idx="1">
                <c:v> Liberal Education</c:v>
              </c:pt>
              <c:pt idx="2">
                <c:v> Career</c:v>
              </c:pt>
            </c:strLit>
          </c:cat>
          <c:val>
            <c:numRef>
              <c:f>'CA etc HEI SCELC'!$D$10:$F$10</c:f>
              <c:numCache>
                <c:formatCode>General</c:formatCode>
                <c:ptCount val="3"/>
                <c:pt idx="0">
                  <c:v>0</c:v>
                </c:pt>
                <c:pt idx="1">
                  <c:v>0.70157186645929903</c:v>
                </c:pt>
                <c:pt idx="2">
                  <c:v>0.29842813354070091</c:v>
                </c:pt>
              </c:numCache>
            </c:numRef>
          </c:val>
          <c:extLst>
            <c:ext xmlns:c16="http://schemas.microsoft.com/office/drawing/2014/chart" uri="{C3380CC4-5D6E-409C-BE32-E72D297353CC}">
              <c16:uniqueId val="{00000008-D21A-44BF-AED9-F98B6ABF3F10}"/>
            </c:ext>
          </c:extLst>
        </c:ser>
        <c:ser>
          <c:idx val="9"/>
          <c:order val="9"/>
          <c:tx>
            <c:strRef>
              <c:f>'CA etc HEI SCELC'!$B$11</c:f>
              <c:strCache>
                <c:ptCount val="1"/>
                <c:pt idx="0">
                  <c:v>Dominican University of California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Lit>
              <c:ptCount val="3"/>
              <c:pt idx="0">
                <c:v>Research</c:v>
              </c:pt>
              <c:pt idx="1">
                <c:v> Liberal Education</c:v>
              </c:pt>
              <c:pt idx="2">
                <c:v> Career</c:v>
              </c:pt>
            </c:strLit>
          </c:cat>
          <c:val>
            <c:numRef>
              <c:f>'CA etc HEI SCELC'!$D$11:$F$11</c:f>
              <c:numCache>
                <c:formatCode>General</c:formatCode>
                <c:ptCount val="3"/>
                <c:pt idx="0">
                  <c:v>0</c:v>
                </c:pt>
                <c:pt idx="1">
                  <c:v>0.70525187566988212</c:v>
                </c:pt>
                <c:pt idx="2">
                  <c:v>0.29474812433011793</c:v>
                </c:pt>
              </c:numCache>
            </c:numRef>
          </c:val>
          <c:extLst>
            <c:ext xmlns:c16="http://schemas.microsoft.com/office/drawing/2014/chart" uri="{C3380CC4-5D6E-409C-BE32-E72D297353CC}">
              <c16:uniqueId val="{00000009-D21A-44BF-AED9-F98B6ABF3F10}"/>
            </c:ext>
          </c:extLst>
        </c:ser>
        <c:ser>
          <c:idx val="10"/>
          <c:order val="10"/>
          <c:tx>
            <c:strRef>
              <c:f>'CA etc HEI SCELC'!$B$12</c:f>
              <c:strCache>
                <c:ptCount val="1"/>
                <c:pt idx="0">
                  <c:v>Fresno Pacific University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Lit>
              <c:ptCount val="3"/>
              <c:pt idx="0">
                <c:v>Research</c:v>
              </c:pt>
              <c:pt idx="1">
                <c:v> Liberal Education</c:v>
              </c:pt>
              <c:pt idx="2">
                <c:v> Career</c:v>
              </c:pt>
            </c:strLit>
          </c:cat>
          <c:val>
            <c:numRef>
              <c:f>'CA etc HEI SCELC'!$D$12:$F$12</c:f>
              <c:numCache>
                <c:formatCode>General</c:formatCode>
                <c:ptCount val="3"/>
                <c:pt idx="0">
                  <c:v>0</c:v>
                </c:pt>
                <c:pt idx="1">
                  <c:v>0.71240003941699281</c:v>
                </c:pt>
                <c:pt idx="2">
                  <c:v>0.28759996058300713</c:v>
                </c:pt>
              </c:numCache>
            </c:numRef>
          </c:val>
          <c:extLst>
            <c:ext xmlns:c16="http://schemas.microsoft.com/office/drawing/2014/chart" uri="{C3380CC4-5D6E-409C-BE32-E72D297353CC}">
              <c16:uniqueId val="{0000000A-D21A-44BF-AED9-F98B6ABF3F10}"/>
            </c:ext>
          </c:extLst>
        </c:ser>
        <c:ser>
          <c:idx val="11"/>
          <c:order val="11"/>
          <c:tx>
            <c:strRef>
              <c:f>'CA etc HEI SCELC'!$B$13</c:f>
              <c:strCache>
                <c:ptCount val="1"/>
                <c:pt idx="0">
                  <c:v>Golden Gate University-San Francisco</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Lit>
              <c:ptCount val="3"/>
              <c:pt idx="0">
                <c:v>Research</c:v>
              </c:pt>
              <c:pt idx="1">
                <c:v> Liberal Education</c:v>
              </c:pt>
              <c:pt idx="2">
                <c:v> Career</c:v>
              </c:pt>
            </c:strLit>
          </c:cat>
          <c:val>
            <c:numRef>
              <c:f>'CA etc HEI SCELC'!$D$13:$F$13</c:f>
              <c:numCache>
                <c:formatCode>General</c:formatCode>
                <c:ptCount val="3"/>
                <c:pt idx="0">
                  <c:v>3.8632857629405043E-3</c:v>
                </c:pt>
                <c:pt idx="1">
                  <c:v>0.10508137275198172</c:v>
                </c:pt>
                <c:pt idx="2">
                  <c:v>0.8910553414850777</c:v>
                </c:pt>
              </c:numCache>
            </c:numRef>
          </c:val>
          <c:extLst>
            <c:ext xmlns:c16="http://schemas.microsoft.com/office/drawing/2014/chart" uri="{C3380CC4-5D6E-409C-BE32-E72D297353CC}">
              <c16:uniqueId val="{0000000B-D21A-44BF-AED9-F98B6ABF3F10}"/>
            </c:ext>
          </c:extLst>
        </c:ser>
        <c:ser>
          <c:idx val="12"/>
          <c:order val="12"/>
          <c:tx>
            <c:strRef>
              <c:f>'CA etc HEI SCELC'!$B$14</c:f>
              <c:strCache>
                <c:ptCount val="1"/>
                <c:pt idx="0">
                  <c:v>Holy Names University</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Lit>
              <c:ptCount val="3"/>
              <c:pt idx="0">
                <c:v>Research</c:v>
              </c:pt>
              <c:pt idx="1">
                <c:v> Liberal Education</c:v>
              </c:pt>
              <c:pt idx="2">
                <c:v> Career</c:v>
              </c:pt>
            </c:strLit>
          </c:cat>
          <c:val>
            <c:numRef>
              <c:f>'CA etc HEI SCELC'!$D$14:$F$14</c:f>
              <c:numCache>
                <c:formatCode>General</c:formatCode>
                <c:ptCount val="3"/>
                <c:pt idx="0">
                  <c:v>0</c:v>
                </c:pt>
                <c:pt idx="1">
                  <c:v>0.6451742213999383</c:v>
                </c:pt>
                <c:pt idx="2">
                  <c:v>0.3548257786000617</c:v>
                </c:pt>
              </c:numCache>
            </c:numRef>
          </c:val>
          <c:extLst>
            <c:ext xmlns:c16="http://schemas.microsoft.com/office/drawing/2014/chart" uri="{C3380CC4-5D6E-409C-BE32-E72D297353CC}">
              <c16:uniqueId val="{0000000C-D21A-44BF-AED9-F98B6ABF3F10}"/>
            </c:ext>
          </c:extLst>
        </c:ser>
        <c:ser>
          <c:idx val="13"/>
          <c:order val="13"/>
          <c:tx>
            <c:strRef>
              <c:f>'CA etc HEI SCELC'!$B$15</c:f>
              <c:strCache>
                <c:ptCount val="1"/>
                <c:pt idx="0">
                  <c:v>Humphreys University-Stockton and Modesto Campuses</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Lit>
              <c:ptCount val="3"/>
              <c:pt idx="0">
                <c:v>Research</c:v>
              </c:pt>
              <c:pt idx="1">
                <c:v> Liberal Education</c:v>
              </c:pt>
              <c:pt idx="2">
                <c:v> Career</c:v>
              </c:pt>
            </c:strLit>
          </c:cat>
          <c:val>
            <c:numRef>
              <c:f>'CA etc HEI SCELC'!$D$15:$F$15</c:f>
              <c:numCache>
                <c:formatCode>General</c:formatCode>
                <c:ptCount val="3"/>
                <c:pt idx="0">
                  <c:v>0</c:v>
                </c:pt>
                <c:pt idx="1">
                  <c:v>0.58455291920254171</c:v>
                </c:pt>
                <c:pt idx="2">
                  <c:v>0.41544708079745829</c:v>
                </c:pt>
              </c:numCache>
            </c:numRef>
          </c:val>
          <c:extLst>
            <c:ext xmlns:c16="http://schemas.microsoft.com/office/drawing/2014/chart" uri="{C3380CC4-5D6E-409C-BE32-E72D297353CC}">
              <c16:uniqueId val="{0000000D-D21A-44BF-AED9-F98B6ABF3F10}"/>
            </c:ext>
          </c:extLst>
        </c:ser>
        <c:ser>
          <c:idx val="14"/>
          <c:order val="14"/>
          <c:tx>
            <c:strRef>
              <c:f>'CA etc HEI SCELC'!$B$16</c:f>
              <c:strCache>
                <c:ptCount val="1"/>
                <c:pt idx="0">
                  <c:v>John F. Kennedy University</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Lit>
              <c:ptCount val="3"/>
              <c:pt idx="0">
                <c:v>Research</c:v>
              </c:pt>
              <c:pt idx="1">
                <c:v> Liberal Education</c:v>
              </c:pt>
              <c:pt idx="2">
                <c:v> Career</c:v>
              </c:pt>
            </c:strLit>
          </c:cat>
          <c:val>
            <c:numRef>
              <c:f>'CA etc HEI SCELC'!$D$16:$F$16</c:f>
              <c:numCache>
                <c:formatCode>General</c:formatCode>
                <c:ptCount val="3"/>
                <c:pt idx="0">
                  <c:v>0</c:v>
                </c:pt>
                <c:pt idx="1">
                  <c:v>0.41398817079223871</c:v>
                </c:pt>
                <c:pt idx="2">
                  <c:v>0.5860118292077614</c:v>
                </c:pt>
              </c:numCache>
            </c:numRef>
          </c:val>
          <c:extLst>
            <c:ext xmlns:c16="http://schemas.microsoft.com/office/drawing/2014/chart" uri="{C3380CC4-5D6E-409C-BE32-E72D297353CC}">
              <c16:uniqueId val="{0000000E-D21A-44BF-AED9-F98B6ABF3F10}"/>
            </c:ext>
          </c:extLst>
        </c:ser>
        <c:ser>
          <c:idx val="15"/>
          <c:order val="15"/>
          <c:tx>
            <c:strRef>
              <c:f>'CA etc HEI SCELC'!$B$17</c:f>
              <c:strCache>
                <c:ptCount val="1"/>
                <c:pt idx="0">
                  <c:v>American Jewish University</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Lit>
              <c:ptCount val="3"/>
              <c:pt idx="0">
                <c:v>Research</c:v>
              </c:pt>
              <c:pt idx="1">
                <c:v> Liberal Education</c:v>
              </c:pt>
              <c:pt idx="2">
                <c:v> Career</c:v>
              </c:pt>
            </c:strLit>
          </c:cat>
          <c:val>
            <c:numRef>
              <c:f>'CA etc HEI SCELC'!$D$17:$F$17</c:f>
              <c:numCache>
                <c:formatCode>General</c:formatCode>
                <c:ptCount val="3"/>
                <c:pt idx="0">
                  <c:v>0</c:v>
                </c:pt>
                <c:pt idx="1">
                  <c:v>1</c:v>
                </c:pt>
                <c:pt idx="2">
                  <c:v>0</c:v>
                </c:pt>
              </c:numCache>
            </c:numRef>
          </c:val>
          <c:extLst>
            <c:ext xmlns:c16="http://schemas.microsoft.com/office/drawing/2014/chart" uri="{C3380CC4-5D6E-409C-BE32-E72D297353CC}">
              <c16:uniqueId val="{0000000F-D21A-44BF-AED9-F98B6ABF3F10}"/>
            </c:ext>
          </c:extLst>
        </c:ser>
        <c:ser>
          <c:idx val="16"/>
          <c:order val="16"/>
          <c:tx>
            <c:strRef>
              <c:f>'CA etc HEI SCELC'!$B$18</c:f>
              <c:strCache>
                <c:ptCount val="1"/>
                <c:pt idx="0">
                  <c:v>University of La Verne</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Lit>
              <c:ptCount val="3"/>
              <c:pt idx="0">
                <c:v>Research</c:v>
              </c:pt>
              <c:pt idx="1">
                <c:v> Liberal Education</c:v>
              </c:pt>
              <c:pt idx="2">
                <c:v> Career</c:v>
              </c:pt>
            </c:strLit>
          </c:cat>
          <c:val>
            <c:numRef>
              <c:f>'CA etc HEI SCELC'!$D$18:$F$18</c:f>
              <c:numCache>
                <c:formatCode>General</c:formatCode>
                <c:ptCount val="3"/>
                <c:pt idx="0">
                  <c:v>0.18122103243913509</c:v>
                </c:pt>
                <c:pt idx="1">
                  <c:v>0.51480222779270224</c:v>
                </c:pt>
                <c:pt idx="2">
                  <c:v>0.30397673976816264</c:v>
                </c:pt>
              </c:numCache>
            </c:numRef>
          </c:val>
          <c:extLst>
            <c:ext xmlns:c16="http://schemas.microsoft.com/office/drawing/2014/chart" uri="{C3380CC4-5D6E-409C-BE32-E72D297353CC}">
              <c16:uniqueId val="{00000010-D21A-44BF-AED9-F98B6ABF3F10}"/>
            </c:ext>
          </c:extLst>
        </c:ser>
        <c:ser>
          <c:idx val="17"/>
          <c:order val="17"/>
          <c:tx>
            <c:strRef>
              <c:f>'CA etc HEI SCELC'!$B$19</c:f>
              <c:strCache>
                <c:ptCount val="1"/>
                <c:pt idx="0">
                  <c:v>La Sierra University</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Lit>
              <c:ptCount val="3"/>
              <c:pt idx="0">
                <c:v>Research</c:v>
              </c:pt>
              <c:pt idx="1">
                <c:v> Liberal Education</c:v>
              </c:pt>
              <c:pt idx="2">
                <c:v> Career</c:v>
              </c:pt>
            </c:strLit>
          </c:cat>
          <c:val>
            <c:numRef>
              <c:f>'CA etc HEI SCELC'!$D$19:$F$19</c:f>
              <c:numCache>
                <c:formatCode>General</c:formatCode>
                <c:ptCount val="3"/>
                <c:pt idx="0">
                  <c:v>1.1312919315466002E-2</c:v>
                </c:pt>
                <c:pt idx="1">
                  <c:v>0.63988699878104571</c:v>
                </c:pt>
                <c:pt idx="2">
                  <c:v>0.34880008190348827</c:v>
                </c:pt>
              </c:numCache>
            </c:numRef>
          </c:val>
          <c:extLst>
            <c:ext xmlns:c16="http://schemas.microsoft.com/office/drawing/2014/chart" uri="{C3380CC4-5D6E-409C-BE32-E72D297353CC}">
              <c16:uniqueId val="{00000011-D21A-44BF-AED9-F98B6ABF3F10}"/>
            </c:ext>
          </c:extLst>
        </c:ser>
        <c:ser>
          <c:idx val="18"/>
          <c:order val="18"/>
          <c:tx>
            <c:strRef>
              <c:f>'CA etc HEI SCELC'!$B$20</c:f>
              <c:strCache>
                <c:ptCount val="1"/>
                <c:pt idx="0">
                  <c:v>The Master's University and Seminary</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Lit>
              <c:ptCount val="3"/>
              <c:pt idx="0">
                <c:v>Research</c:v>
              </c:pt>
              <c:pt idx="1">
                <c:v> Liberal Education</c:v>
              </c:pt>
              <c:pt idx="2">
                <c:v> Career</c:v>
              </c:pt>
            </c:strLit>
          </c:cat>
          <c:val>
            <c:numRef>
              <c:f>'CA etc HEI SCELC'!$D$20:$F$20</c:f>
              <c:numCache>
                <c:formatCode>General</c:formatCode>
                <c:ptCount val="3"/>
                <c:pt idx="0">
                  <c:v>0</c:v>
                </c:pt>
                <c:pt idx="1">
                  <c:v>0.70731707317073178</c:v>
                </c:pt>
                <c:pt idx="2">
                  <c:v>0.29268292682926828</c:v>
                </c:pt>
              </c:numCache>
            </c:numRef>
          </c:val>
          <c:extLst>
            <c:ext xmlns:c16="http://schemas.microsoft.com/office/drawing/2014/chart" uri="{C3380CC4-5D6E-409C-BE32-E72D297353CC}">
              <c16:uniqueId val="{00000012-D21A-44BF-AED9-F98B6ABF3F10}"/>
            </c:ext>
          </c:extLst>
        </c:ser>
        <c:ser>
          <c:idx val="19"/>
          <c:order val="19"/>
          <c:tx>
            <c:strRef>
              <c:f>'CA etc HEI SCELC'!$B$21</c:f>
              <c:strCache>
                <c:ptCount val="1"/>
                <c:pt idx="0">
                  <c:v>Loyola Marymount University</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Lit>
              <c:ptCount val="3"/>
              <c:pt idx="0">
                <c:v>Research</c:v>
              </c:pt>
              <c:pt idx="1">
                <c:v> Liberal Education</c:v>
              </c:pt>
              <c:pt idx="2">
                <c:v> Career</c:v>
              </c:pt>
            </c:strLit>
          </c:cat>
          <c:val>
            <c:numRef>
              <c:f>'CA etc HEI SCELC'!$D$21:$F$21</c:f>
              <c:numCache>
                <c:formatCode>General</c:formatCode>
                <c:ptCount val="3"/>
                <c:pt idx="0">
                  <c:v>1.5195089888661565E-2</c:v>
                </c:pt>
                <c:pt idx="1">
                  <c:v>0.7616278616796256</c:v>
                </c:pt>
                <c:pt idx="2">
                  <c:v>0.22317704843171285</c:v>
                </c:pt>
              </c:numCache>
            </c:numRef>
          </c:val>
          <c:extLst>
            <c:ext xmlns:c16="http://schemas.microsoft.com/office/drawing/2014/chart" uri="{C3380CC4-5D6E-409C-BE32-E72D297353CC}">
              <c16:uniqueId val="{00000013-D21A-44BF-AED9-F98B6ABF3F10}"/>
            </c:ext>
          </c:extLst>
        </c:ser>
        <c:ser>
          <c:idx val="20"/>
          <c:order val="20"/>
          <c:tx>
            <c:strRef>
              <c:f>'CA etc HEI SCELC'!$B$22</c:f>
              <c:strCache>
                <c:ptCount val="1"/>
                <c:pt idx="0">
                  <c:v>Marymount California University</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Lit>
              <c:ptCount val="3"/>
              <c:pt idx="0">
                <c:v>Research</c:v>
              </c:pt>
              <c:pt idx="1">
                <c:v> Liberal Education</c:v>
              </c:pt>
              <c:pt idx="2">
                <c:v> Career</c:v>
              </c:pt>
            </c:strLit>
          </c:cat>
          <c:val>
            <c:numRef>
              <c:f>'CA etc HEI SCELC'!$D$22:$F$22</c:f>
              <c:numCache>
                <c:formatCode>General</c:formatCode>
                <c:ptCount val="3"/>
                <c:pt idx="0">
                  <c:v>0</c:v>
                </c:pt>
                <c:pt idx="1">
                  <c:v>0.80920940097841332</c:v>
                </c:pt>
                <c:pt idx="2">
                  <c:v>0.19079059902158665</c:v>
                </c:pt>
              </c:numCache>
            </c:numRef>
          </c:val>
          <c:extLst>
            <c:ext xmlns:c16="http://schemas.microsoft.com/office/drawing/2014/chart" uri="{C3380CC4-5D6E-409C-BE32-E72D297353CC}">
              <c16:uniqueId val="{00000014-D21A-44BF-AED9-F98B6ABF3F10}"/>
            </c:ext>
          </c:extLst>
        </c:ser>
        <c:ser>
          <c:idx val="21"/>
          <c:order val="21"/>
          <c:tx>
            <c:strRef>
              <c:f>'CA etc HEI SCELC'!$B$23</c:f>
              <c:strCache>
                <c:ptCount val="1"/>
                <c:pt idx="0">
                  <c:v>Mills College</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Lit>
              <c:ptCount val="3"/>
              <c:pt idx="0">
                <c:v>Research</c:v>
              </c:pt>
              <c:pt idx="1">
                <c:v> Liberal Education</c:v>
              </c:pt>
              <c:pt idx="2">
                <c:v> Career</c:v>
              </c:pt>
            </c:strLit>
          </c:cat>
          <c:val>
            <c:numRef>
              <c:f>'CA etc HEI SCELC'!$D$23:$F$23</c:f>
              <c:numCache>
                <c:formatCode>General</c:formatCode>
                <c:ptCount val="3"/>
                <c:pt idx="0">
                  <c:v>3.8533494834568527E-2</c:v>
                </c:pt>
                <c:pt idx="1">
                  <c:v>0.84950177925369397</c:v>
                </c:pt>
                <c:pt idx="2">
                  <c:v>0.11196472591173753</c:v>
                </c:pt>
              </c:numCache>
            </c:numRef>
          </c:val>
          <c:extLst>
            <c:ext xmlns:c16="http://schemas.microsoft.com/office/drawing/2014/chart" uri="{C3380CC4-5D6E-409C-BE32-E72D297353CC}">
              <c16:uniqueId val="{00000015-D21A-44BF-AED9-F98B6ABF3F10}"/>
            </c:ext>
          </c:extLst>
        </c:ser>
        <c:ser>
          <c:idx val="22"/>
          <c:order val="22"/>
          <c:tx>
            <c:strRef>
              <c:f>'CA etc HEI SCELC'!$B$24</c:f>
              <c:strCache>
                <c:ptCount val="1"/>
                <c:pt idx="0">
                  <c:v>Middlebury Institute of International Studies at Monterey</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Lit>
              <c:ptCount val="3"/>
              <c:pt idx="0">
                <c:v>Research</c:v>
              </c:pt>
              <c:pt idx="1">
                <c:v> Liberal Education</c:v>
              </c:pt>
              <c:pt idx="2">
                <c:v> Career</c:v>
              </c:pt>
            </c:strLit>
          </c:cat>
          <c:val>
            <c:numRef>
              <c:f>'CA etc HEI SCELC'!$D$24:$F$24</c:f>
              <c:numCache>
                <c:formatCode>General</c:formatCode>
                <c:ptCount val="3"/>
                <c:pt idx="0">
                  <c:v>2.6910449996843493E-2</c:v>
                </c:pt>
                <c:pt idx="1">
                  <c:v>0.92682516605442855</c:v>
                </c:pt>
                <c:pt idx="2">
                  <c:v>4.6264383948728068E-2</c:v>
                </c:pt>
              </c:numCache>
            </c:numRef>
          </c:val>
          <c:extLst>
            <c:ext xmlns:c16="http://schemas.microsoft.com/office/drawing/2014/chart" uri="{C3380CC4-5D6E-409C-BE32-E72D297353CC}">
              <c16:uniqueId val="{00000016-D21A-44BF-AED9-F98B6ABF3F10}"/>
            </c:ext>
          </c:extLst>
        </c:ser>
        <c:ser>
          <c:idx val="23"/>
          <c:order val="23"/>
          <c:tx>
            <c:strRef>
              <c:f>'CA etc HEI SCELC'!$B$25</c:f>
              <c:strCache>
                <c:ptCount val="1"/>
                <c:pt idx="0">
                  <c:v>Mount Saint Mary's University</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Lit>
              <c:ptCount val="3"/>
              <c:pt idx="0">
                <c:v>Research</c:v>
              </c:pt>
              <c:pt idx="1">
                <c:v> Liberal Education</c:v>
              </c:pt>
              <c:pt idx="2">
                <c:v> Career</c:v>
              </c:pt>
            </c:strLit>
          </c:cat>
          <c:val>
            <c:numRef>
              <c:f>'CA etc HEI SCELC'!$D$25:$F$25</c:f>
              <c:numCache>
                <c:formatCode>General</c:formatCode>
                <c:ptCount val="3"/>
                <c:pt idx="0">
                  <c:v>0</c:v>
                </c:pt>
                <c:pt idx="1">
                  <c:v>0.56649524535418183</c:v>
                </c:pt>
                <c:pt idx="2">
                  <c:v>0.43350475464581822</c:v>
                </c:pt>
              </c:numCache>
            </c:numRef>
          </c:val>
          <c:extLst>
            <c:ext xmlns:c16="http://schemas.microsoft.com/office/drawing/2014/chart" uri="{C3380CC4-5D6E-409C-BE32-E72D297353CC}">
              <c16:uniqueId val="{00000017-D21A-44BF-AED9-F98B6ABF3F10}"/>
            </c:ext>
          </c:extLst>
        </c:ser>
        <c:ser>
          <c:idx val="24"/>
          <c:order val="24"/>
          <c:tx>
            <c:strRef>
              <c:f>'CA etc HEI SCELC'!$B$26</c:f>
              <c:strCache>
                <c:ptCount val="1"/>
                <c:pt idx="0">
                  <c:v>Notre Dame de Namur University</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Lit>
              <c:ptCount val="3"/>
              <c:pt idx="0">
                <c:v>Research</c:v>
              </c:pt>
              <c:pt idx="1">
                <c:v> Liberal Education</c:v>
              </c:pt>
              <c:pt idx="2">
                <c:v> Career</c:v>
              </c:pt>
            </c:strLit>
          </c:cat>
          <c:val>
            <c:numRef>
              <c:f>'CA etc HEI SCELC'!$D$26:$F$26</c:f>
              <c:numCache>
                <c:formatCode>General</c:formatCode>
                <c:ptCount val="3"/>
                <c:pt idx="0">
                  <c:v>0</c:v>
                </c:pt>
                <c:pt idx="1">
                  <c:v>0.78530918762467239</c:v>
                </c:pt>
                <c:pt idx="2">
                  <c:v>0.21469081237532758</c:v>
                </c:pt>
              </c:numCache>
            </c:numRef>
          </c:val>
          <c:extLst>
            <c:ext xmlns:c16="http://schemas.microsoft.com/office/drawing/2014/chart" uri="{C3380CC4-5D6E-409C-BE32-E72D297353CC}">
              <c16:uniqueId val="{00000018-D21A-44BF-AED9-F98B6ABF3F10}"/>
            </c:ext>
          </c:extLst>
        </c:ser>
        <c:ser>
          <c:idx val="25"/>
          <c:order val="25"/>
          <c:tx>
            <c:strRef>
              <c:f>'CA etc HEI SCELC'!$B$27</c:f>
              <c:strCache>
                <c:ptCount val="1"/>
                <c:pt idx="0">
                  <c:v>Occidental College</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Lit>
              <c:ptCount val="3"/>
              <c:pt idx="0">
                <c:v>Research</c:v>
              </c:pt>
              <c:pt idx="1">
                <c:v> Liberal Education</c:v>
              </c:pt>
              <c:pt idx="2">
                <c:v> Career</c:v>
              </c:pt>
            </c:strLit>
          </c:cat>
          <c:val>
            <c:numRef>
              <c:f>'CA etc HEI SCELC'!$D$27:$F$27</c:f>
              <c:numCache>
                <c:formatCode>General</c:formatCode>
                <c:ptCount val="3"/>
                <c:pt idx="0">
                  <c:v>1.9607843137254902E-2</c:v>
                </c:pt>
                <c:pt idx="1">
                  <c:v>0.98039215686274506</c:v>
                </c:pt>
                <c:pt idx="2">
                  <c:v>0</c:v>
                </c:pt>
              </c:numCache>
            </c:numRef>
          </c:val>
          <c:extLst>
            <c:ext xmlns:c16="http://schemas.microsoft.com/office/drawing/2014/chart" uri="{C3380CC4-5D6E-409C-BE32-E72D297353CC}">
              <c16:uniqueId val="{00000019-D21A-44BF-AED9-F98B6ABF3F10}"/>
            </c:ext>
          </c:extLst>
        </c:ser>
        <c:ser>
          <c:idx val="26"/>
          <c:order val="26"/>
          <c:tx>
            <c:strRef>
              <c:f>'CA etc HEI SCELC'!$B$28</c:f>
              <c:strCache>
                <c:ptCount val="1"/>
                <c:pt idx="0">
                  <c:v>Hope International University</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Lit>
              <c:ptCount val="3"/>
              <c:pt idx="0">
                <c:v>Research</c:v>
              </c:pt>
              <c:pt idx="1">
                <c:v> Liberal Education</c:v>
              </c:pt>
              <c:pt idx="2">
                <c:v> Career</c:v>
              </c:pt>
            </c:strLit>
          </c:cat>
          <c:val>
            <c:numRef>
              <c:f>'CA etc HEI SCELC'!$D$28:$F$28</c:f>
              <c:numCache>
                <c:formatCode>General</c:formatCode>
                <c:ptCount val="3"/>
                <c:pt idx="0">
                  <c:v>0</c:v>
                </c:pt>
                <c:pt idx="1">
                  <c:v>0.57187611296513696</c:v>
                </c:pt>
                <c:pt idx="2">
                  <c:v>0.42812388703486309</c:v>
                </c:pt>
              </c:numCache>
            </c:numRef>
          </c:val>
          <c:extLst>
            <c:ext xmlns:c16="http://schemas.microsoft.com/office/drawing/2014/chart" uri="{C3380CC4-5D6E-409C-BE32-E72D297353CC}">
              <c16:uniqueId val="{0000001A-D21A-44BF-AED9-F98B6ABF3F10}"/>
            </c:ext>
          </c:extLst>
        </c:ser>
        <c:ser>
          <c:idx val="27"/>
          <c:order val="27"/>
          <c:tx>
            <c:strRef>
              <c:f>'CA etc HEI SCELC'!$B$29</c:f>
              <c:strCache>
                <c:ptCount val="1"/>
                <c:pt idx="0">
                  <c:v>Pacific Union College</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Lit>
              <c:ptCount val="3"/>
              <c:pt idx="0">
                <c:v>Research</c:v>
              </c:pt>
              <c:pt idx="1">
                <c:v> Liberal Education</c:v>
              </c:pt>
              <c:pt idx="2">
                <c:v> Career</c:v>
              </c:pt>
            </c:strLit>
          </c:cat>
          <c:val>
            <c:numRef>
              <c:f>'CA etc HEI SCELC'!$D$29:$F$29</c:f>
              <c:numCache>
                <c:formatCode>General</c:formatCode>
                <c:ptCount val="3"/>
                <c:pt idx="0">
                  <c:v>0</c:v>
                </c:pt>
                <c:pt idx="1">
                  <c:v>0.58187699267255844</c:v>
                </c:pt>
                <c:pt idx="2">
                  <c:v>0.41812300732744156</c:v>
                </c:pt>
              </c:numCache>
            </c:numRef>
          </c:val>
          <c:extLst>
            <c:ext xmlns:c16="http://schemas.microsoft.com/office/drawing/2014/chart" uri="{C3380CC4-5D6E-409C-BE32-E72D297353CC}">
              <c16:uniqueId val="{0000001B-D21A-44BF-AED9-F98B6ABF3F10}"/>
            </c:ext>
          </c:extLst>
        </c:ser>
        <c:ser>
          <c:idx val="28"/>
          <c:order val="28"/>
          <c:tx>
            <c:strRef>
              <c:f>'CA etc HEI SCELC'!$B$30</c:f>
              <c:strCache>
                <c:ptCount val="1"/>
                <c:pt idx="0">
                  <c:v>University of the Pacific</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Lit>
              <c:ptCount val="3"/>
              <c:pt idx="0">
                <c:v>Research</c:v>
              </c:pt>
              <c:pt idx="1">
                <c:v> Liberal Education</c:v>
              </c:pt>
              <c:pt idx="2">
                <c:v> Career</c:v>
              </c:pt>
            </c:strLit>
          </c:cat>
          <c:val>
            <c:numRef>
              <c:f>'CA etc HEI SCELC'!$D$30:$F$30</c:f>
              <c:numCache>
                <c:formatCode>General</c:formatCode>
                <c:ptCount val="3"/>
                <c:pt idx="0">
                  <c:v>0.21743588561948432</c:v>
                </c:pt>
                <c:pt idx="1">
                  <c:v>0.51844512546372035</c:v>
                </c:pt>
                <c:pt idx="2">
                  <c:v>0.26411898891679531</c:v>
                </c:pt>
              </c:numCache>
            </c:numRef>
          </c:val>
          <c:extLst>
            <c:ext xmlns:c16="http://schemas.microsoft.com/office/drawing/2014/chart" uri="{C3380CC4-5D6E-409C-BE32-E72D297353CC}">
              <c16:uniqueId val="{0000001C-D21A-44BF-AED9-F98B6ABF3F10}"/>
            </c:ext>
          </c:extLst>
        </c:ser>
        <c:ser>
          <c:idx val="29"/>
          <c:order val="29"/>
          <c:tx>
            <c:strRef>
              <c:f>'CA etc HEI SCELC'!$B$31</c:f>
              <c:strCache>
                <c:ptCount val="1"/>
                <c:pt idx="0">
                  <c:v>Pepperdine University</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Lit>
              <c:ptCount val="3"/>
              <c:pt idx="0">
                <c:v>Research</c:v>
              </c:pt>
              <c:pt idx="1">
                <c:v> Liberal Education</c:v>
              </c:pt>
              <c:pt idx="2">
                <c:v> Career</c:v>
              </c:pt>
            </c:strLit>
          </c:cat>
          <c:val>
            <c:numRef>
              <c:f>'CA etc HEI SCELC'!$D$31:$F$31</c:f>
              <c:numCache>
                <c:formatCode>General</c:formatCode>
                <c:ptCount val="3"/>
                <c:pt idx="0">
                  <c:v>0.21604541191375273</c:v>
                </c:pt>
                <c:pt idx="1">
                  <c:v>0.49657004522531634</c:v>
                </c:pt>
                <c:pt idx="2">
                  <c:v>0.28738454286093096</c:v>
                </c:pt>
              </c:numCache>
            </c:numRef>
          </c:val>
          <c:extLst>
            <c:ext xmlns:c16="http://schemas.microsoft.com/office/drawing/2014/chart" uri="{C3380CC4-5D6E-409C-BE32-E72D297353CC}">
              <c16:uniqueId val="{0000001D-D21A-44BF-AED9-F98B6ABF3F10}"/>
            </c:ext>
          </c:extLst>
        </c:ser>
        <c:ser>
          <c:idx val="30"/>
          <c:order val="30"/>
          <c:tx>
            <c:strRef>
              <c:f>'CA etc HEI SCELC'!$B$32</c:f>
              <c:strCache>
                <c:ptCount val="1"/>
                <c:pt idx="0">
                  <c:v>Point Loma Nazarene University</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Lit>
              <c:ptCount val="3"/>
              <c:pt idx="0">
                <c:v>Research</c:v>
              </c:pt>
              <c:pt idx="1">
                <c:v> Liberal Education</c:v>
              </c:pt>
              <c:pt idx="2">
                <c:v> Career</c:v>
              </c:pt>
            </c:strLit>
          </c:cat>
          <c:val>
            <c:numRef>
              <c:f>'CA etc HEI SCELC'!$D$32:$F$32</c:f>
              <c:numCache>
                <c:formatCode>General</c:formatCode>
                <c:ptCount val="3"/>
                <c:pt idx="0">
                  <c:v>5.8348350321510735E-3</c:v>
                </c:pt>
                <c:pt idx="1">
                  <c:v>0.70167631540483422</c:v>
                </c:pt>
                <c:pt idx="2">
                  <c:v>0.2924888495630148</c:v>
                </c:pt>
              </c:numCache>
            </c:numRef>
          </c:val>
          <c:extLst>
            <c:ext xmlns:c16="http://schemas.microsoft.com/office/drawing/2014/chart" uri="{C3380CC4-5D6E-409C-BE32-E72D297353CC}">
              <c16:uniqueId val="{0000001E-D21A-44BF-AED9-F98B6ABF3F10}"/>
            </c:ext>
          </c:extLst>
        </c:ser>
        <c:ser>
          <c:idx val="31"/>
          <c:order val="31"/>
          <c:tx>
            <c:strRef>
              <c:f>'CA etc HEI SCELC'!$B$33</c:f>
              <c:strCache>
                <c:ptCount val="1"/>
                <c:pt idx="0">
                  <c:v>University of Redlands</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Lit>
              <c:ptCount val="3"/>
              <c:pt idx="0">
                <c:v>Research</c:v>
              </c:pt>
              <c:pt idx="1">
                <c:v> Liberal Education</c:v>
              </c:pt>
              <c:pt idx="2">
                <c:v> Career</c:v>
              </c:pt>
            </c:strLit>
          </c:cat>
          <c:val>
            <c:numRef>
              <c:f>'CA etc HEI SCELC'!$D$33:$F$33</c:f>
              <c:numCache>
                <c:formatCode>General</c:formatCode>
                <c:ptCount val="3"/>
                <c:pt idx="0">
                  <c:v>5.4915756629551164E-3</c:v>
                </c:pt>
                <c:pt idx="1">
                  <c:v>0.6232938377454057</c:v>
                </c:pt>
                <c:pt idx="2">
                  <c:v>0.37121458659163931</c:v>
                </c:pt>
              </c:numCache>
            </c:numRef>
          </c:val>
          <c:extLst>
            <c:ext xmlns:c16="http://schemas.microsoft.com/office/drawing/2014/chart" uri="{C3380CC4-5D6E-409C-BE32-E72D297353CC}">
              <c16:uniqueId val="{0000001F-D21A-44BF-AED9-F98B6ABF3F10}"/>
            </c:ext>
          </c:extLst>
        </c:ser>
        <c:ser>
          <c:idx val="32"/>
          <c:order val="32"/>
          <c:tx>
            <c:strRef>
              <c:f>'CA etc HEI SCELC'!$B$34</c:f>
              <c:strCache>
                <c:ptCount val="1"/>
                <c:pt idx="0">
                  <c:v>University of San Diego</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Lit>
              <c:ptCount val="3"/>
              <c:pt idx="0">
                <c:v>Research</c:v>
              </c:pt>
              <c:pt idx="1">
                <c:v> Liberal Education</c:v>
              </c:pt>
              <c:pt idx="2">
                <c:v> Career</c:v>
              </c:pt>
            </c:strLit>
          </c:cat>
          <c:val>
            <c:numRef>
              <c:f>'CA etc HEI SCELC'!$D$34:$F$34</c:f>
              <c:numCache>
                <c:formatCode>General</c:formatCode>
                <c:ptCount val="3"/>
                <c:pt idx="0">
                  <c:v>0.18047227170191074</c:v>
                </c:pt>
                <c:pt idx="1">
                  <c:v>0.53729318915147128</c:v>
                </c:pt>
                <c:pt idx="2">
                  <c:v>0.28223453914661789</c:v>
                </c:pt>
              </c:numCache>
            </c:numRef>
          </c:val>
          <c:extLst>
            <c:ext xmlns:c16="http://schemas.microsoft.com/office/drawing/2014/chart" uri="{C3380CC4-5D6E-409C-BE32-E72D297353CC}">
              <c16:uniqueId val="{00000020-D21A-44BF-AED9-F98B6ABF3F10}"/>
            </c:ext>
          </c:extLst>
        </c:ser>
        <c:ser>
          <c:idx val="33"/>
          <c:order val="33"/>
          <c:tx>
            <c:strRef>
              <c:f>'CA etc HEI SCELC'!$B$35</c:f>
              <c:strCache>
                <c:ptCount val="1"/>
                <c:pt idx="0">
                  <c:v>University of San Francisco</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Lit>
              <c:ptCount val="3"/>
              <c:pt idx="0">
                <c:v>Research</c:v>
              </c:pt>
              <c:pt idx="1">
                <c:v> Liberal Education</c:v>
              </c:pt>
              <c:pt idx="2">
                <c:v> Career</c:v>
              </c:pt>
            </c:strLit>
          </c:cat>
          <c:val>
            <c:numRef>
              <c:f>'CA etc HEI SCELC'!$D$35:$F$35</c:f>
              <c:numCache>
                <c:formatCode>General</c:formatCode>
                <c:ptCount val="3"/>
                <c:pt idx="0">
                  <c:v>0.1867070667734308</c:v>
                </c:pt>
                <c:pt idx="1">
                  <c:v>0.54385534056092066</c:v>
                </c:pt>
                <c:pt idx="2">
                  <c:v>0.26943759266564843</c:v>
                </c:pt>
              </c:numCache>
            </c:numRef>
          </c:val>
          <c:extLst>
            <c:ext xmlns:c16="http://schemas.microsoft.com/office/drawing/2014/chart" uri="{C3380CC4-5D6E-409C-BE32-E72D297353CC}">
              <c16:uniqueId val="{00000021-D21A-44BF-AED9-F98B6ABF3F10}"/>
            </c:ext>
          </c:extLst>
        </c:ser>
        <c:ser>
          <c:idx val="34"/>
          <c:order val="34"/>
          <c:tx>
            <c:strRef>
              <c:f>'CA etc HEI SCELC'!$B$36</c:f>
              <c:strCache>
                <c:ptCount val="1"/>
                <c:pt idx="0">
                  <c:v>William Jessup University</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Lit>
              <c:ptCount val="3"/>
              <c:pt idx="0">
                <c:v>Research</c:v>
              </c:pt>
              <c:pt idx="1">
                <c:v> Liberal Education</c:v>
              </c:pt>
              <c:pt idx="2">
                <c:v> Career</c:v>
              </c:pt>
            </c:strLit>
          </c:cat>
          <c:val>
            <c:numRef>
              <c:f>'CA etc HEI SCELC'!$D$36:$F$36</c:f>
              <c:numCache>
                <c:formatCode>General</c:formatCode>
                <c:ptCount val="3"/>
                <c:pt idx="0">
                  <c:v>0</c:v>
                </c:pt>
                <c:pt idx="1">
                  <c:v>0.72753506476075436</c:v>
                </c:pt>
                <c:pt idx="2">
                  <c:v>0.27246493523924564</c:v>
                </c:pt>
              </c:numCache>
            </c:numRef>
          </c:val>
          <c:extLst>
            <c:ext xmlns:c16="http://schemas.microsoft.com/office/drawing/2014/chart" uri="{C3380CC4-5D6E-409C-BE32-E72D297353CC}">
              <c16:uniqueId val="{00000022-D21A-44BF-AED9-F98B6ABF3F10}"/>
            </c:ext>
          </c:extLst>
        </c:ser>
        <c:ser>
          <c:idx val="35"/>
          <c:order val="35"/>
          <c:tx>
            <c:strRef>
              <c:f>'CA etc HEI SCELC'!$B$37</c:f>
              <c:strCache>
                <c:ptCount val="1"/>
                <c:pt idx="0">
                  <c:v>Santa Clara University</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Lit>
              <c:ptCount val="3"/>
              <c:pt idx="0">
                <c:v>Research</c:v>
              </c:pt>
              <c:pt idx="1">
                <c:v> Liberal Education</c:v>
              </c:pt>
              <c:pt idx="2">
                <c:v> Career</c:v>
              </c:pt>
            </c:strLit>
          </c:cat>
          <c:val>
            <c:numRef>
              <c:f>'CA etc HEI SCELC'!$D$37:$F$37</c:f>
              <c:numCache>
                <c:formatCode>General</c:formatCode>
                <c:ptCount val="3"/>
                <c:pt idx="0">
                  <c:v>6.7672923285677861E-3</c:v>
                </c:pt>
                <c:pt idx="1">
                  <c:v>0.64724419249337717</c:v>
                </c:pt>
                <c:pt idx="2">
                  <c:v>0.34598851517805507</c:v>
                </c:pt>
              </c:numCache>
            </c:numRef>
          </c:val>
          <c:extLst>
            <c:ext xmlns:c16="http://schemas.microsoft.com/office/drawing/2014/chart" uri="{C3380CC4-5D6E-409C-BE32-E72D297353CC}">
              <c16:uniqueId val="{00000023-D21A-44BF-AED9-F98B6ABF3F10}"/>
            </c:ext>
          </c:extLst>
        </c:ser>
        <c:ser>
          <c:idx val="36"/>
          <c:order val="36"/>
          <c:tx>
            <c:strRef>
              <c:f>'CA etc HEI SCELC'!$B$38</c:f>
              <c:strCache>
                <c:ptCount val="1"/>
                <c:pt idx="0">
                  <c:v>Simpson University</c:v>
                </c:pt>
              </c:strCache>
            </c:strRef>
          </c:tx>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Lit>
              <c:ptCount val="3"/>
              <c:pt idx="0">
                <c:v>Research</c:v>
              </c:pt>
              <c:pt idx="1">
                <c:v> Liberal Education</c:v>
              </c:pt>
              <c:pt idx="2">
                <c:v> Career</c:v>
              </c:pt>
            </c:strLit>
          </c:cat>
          <c:val>
            <c:numRef>
              <c:f>'CA etc HEI SCELC'!$D$38:$F$38</c:f>
              <c:numCache>
                <c:formatCode>General</c:formatCode>
                <c:ptCount val="3"/>
                <c:pt idx="0">
                  <c:v>0</c:v>
                </c:pt>
                <c:pt idx="1">
                  <c:v>0.73076923076923073</c:v>
                </c:pt>
                <c:pt idx="2">
                  <c:v>0.26923076923076922</c:v>
                </c:pt>
              </c:numCache>
            </c:numRef>
          </c:val>
          <c:extLst>
            <c:ext xmlns:c16="http://schemas.microsoft.com/office/drawing/2014/chart" uri="{C3380CC4-5D6E-409C-BE32-E72D297353CC}">
              <c16:uniqueId val="{00000024-D21A-44BF-AED9-F98B6ABF3F10}"/>
            </c:ext>
          </c:extLst>
        </c:ser>
        <c:ser>
          <c:idx val="37"/>
          <c:order val="37"/>
          <c:tx>
            <c:strRef>
              <c:f>'CA etc HEI SCELC'!$B$39</c:f>
              <c:strCache>
                <c:ptCount val="1"/>
                <c:pt idx="0">
                  <c:v>Saint Mary's College of California</c:v>
                </c:pt>
              </c:strCache>
            </c:strRef>
          </c:tx>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Lit>
              <c:ptCount val="3"/>
              <c:pt idx="0">
                <c:v>Research</c:v>
              </c:pt>
              <c:pt idx="1">
                <c:v> Liberal Education</c:v>
              </c:pt>
              <c:pt idx="2">
                <c:v> Career</c:v>
              </c:pt>
            </c:strLit>
          </c:cat>
          <c:val>
            <c:numRef>
              <c:f>'CA etc HEI SCELC'!$D$39:$F$39</c:f>
              <c:numCache>
                <c:formatCode>General</c:formatCode>
                <c:ptCount val="3"/>
                <c:pt idx="0">
                  <c:v>5.1838002339793772E-3</c:v>
                </c:pt>
                <c:pt idx="1">
                  <c:v>0.76775191745374971</c:v>
                </c:pt>
                <c:pt idx="2">
                  <c:v>0.22706428231227097</c:v>
                </c:pt>
              </c:numCache>
            </c:numRef>
          </c:val>
          <c:extLst>
            <c:ext xmlns:c16="http://schemas.microsoft.com/office/drawing/2014/chart" uri="{C3380CC4-5D6E-409C-BE32-E72D297353CC}">
              <c16:uniqueId val="{00000025-D21A-44BF-AED9-F98B6ABF3F10}"/>
            </c:ext>
          </c:extLst>
        </c:ser>
        <c:ser>
          <c:idx val="38"/>
          <c:order val="38"/>
          <c:tx>
            <c:strRef>
              <c:f>'CA etc HEI SCELC'!$B$40</c:f>
              <c:strCache>
                <c:ptCount val="1"/>
                <c:pt idx="0">
                  <c:v>Vanguard University of Southern California</c:v>
                </c:pt>
              </c:strCache>
            </c:strRef>
          </c:tx>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Lit>
              <c:ptCount val="3"/>
              <c:pt idx="0">
                <c:v>Research</c:v>
              </c:pt>
              <c:pt idx="1">
                <c:v> Liberal Education</c:v>
              </c:pt>
              <c:pt idx="2">
                <c:v> Career</c:v>
              </c:pt>
            </c:strLit>
          </c:cat>
          <c:val>
            <c:numRef>
              <c:f>'CA etc HEI SCELC'!$D$40:$F$40</c:f>
              <c:numCache>
                <c:formatCode>General</c:formatCode>
                <c:ptCount val="3"/>
                <c:pt idx="0">
                  <c:v>0</c:v>
                </c:pt>
                <c:pt idx="1">
                  <c:v>0.72843625573822224</c:v>
                </c:pt>
                <c:pt idx="2">
                  <c:v>0.27156374426177782</c:v>
                </c:pt>
              </c:numCache>
            </c:numRef>
          </c:val>
          <c:extLst>
            <c:ext xmlns:c16="http://schemas.microsoft.com/office/drawing/2014/chart" uri="{C3380CC4-5D6E-409C-BE32-E72D297353CC}">
              <c16:uniqueId val="{00000026-D21A-44BF-AED9-F98B6ABF3F10}"/>
            </c:ext>
          </c:extLst>
        </c:ser>
        <c:ser>
          <c:idx val="39"/>
          <c:order val="39"/>
          <c:tx>
            <c:strRef>
              <c:f>'CA etc HEI SCELC'!$B$41</c:f>
              <c:strCache>
                <c:ptCount val="1"/>
                <c:pt idx="0">
                  <c:v>University of Southern California</c:v>
                </c:pt>
              </c:strCache>
            </c:strRef>
          </c:tx>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cat>
            <c:strLit>
              <c:ptCount val="3"/>
              <c:pt idx="0">
                <c:v>Research</c:v>
              </c:pt>
              <c:pt idx="1">
                <c:v> Liberal Education</c:v>
              </c:pt>
              <c:pt idx="2">
                <c:v> Career</c:v>
              </c:pt>
            </c:strLit>
          </c:cat>
          <c:val>
            <c:numRef>
              <c:f>'CA etc HEI SCELC'!$D$41:$F$41</c:f>
              <c:numCache>
                <c:formatCode>General</c:formatCode>
                <c:ptCount val="3"/>
                <c:pt idx="0">
                  <c:v>0.4539079385229049</c:v>
                </c:pt>
                <c:pt idx="1">
                  <c:v>0.33374631815301947</c:v>
                </c:pt>
                <c:pt idx="2">
                  <c:v>0.21234574332407574</c:v>
                </c:pt>
              </c:numCache>
            </c:numRef>
          </c:val>
          <c:extLst>
            <c:ext xmlns:c16="http://schemas.microsoft.com/office/drawing/2014/chart" uri="{C3380CC4-5D6E-409C-BE32-E72D297353CC}">
              <c16:uniqueId val="{00000027-D21A-44BF-AED9-F98B6ABF3F10}"/>
            </c:ext>
          </c:extLst>
        </c:ser>
        <c:ser>
          <c:idx val="40"/>
          <c:order val="40"/>
          <c:tx>
            <c:strRef>
              <c:f>'CA etc HEI SCELC'!$B$42</c:f>
              <c:strCache>
                <c:ptCount val="1"/>
                <c:pt idx="0">
                  <c:v>Westmont College</c:v>
                </c:pt>
              </c:strCache>
            </c:strRef>
          </c:tx>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cat>
            <c:strLit>
              <c:ptCount val="3"/>
              <c:pt idx="0">
                <c:v>Research</c:v>
              </c:pt>
              <c:pt idx="1">
                <c:v> Liberal Education</c:v>
              </c:pt>
              <c:pt idx="2">
                <c:v> Career</c:v>
              </c:pt>
            </c:strLit>
          </c:cat>
          <c:val>
            <c:numRef>
              <c:f>'CA etc HEI SCELC'!$D$42:$F$42</c:f>
              <c:numCache>
                <c:formatCode>General</c:formatCode>
                <c:ptCount val="3"/>
                <c:pt idx="0">
                  <c:v>4.9096385542168669E-3</c:v>
                </c:pt>
                <c:pt idx="1">
                  <c:v>0.81499999999999995</c:v>
                </c:pt>
                <c:pt idx="2">
                  <c:v>0.18009036144578314</c:v>
                </c:pt>
              </c:numCache>
            </c:numRef>
          </c:val>
          <c:extLst>
            <c:ext xmlns:c16="http://schemas.microsoft.com/office/drawing/2014/chart" uri="{C3380CC4-5D6E-409C-BE32-E72D297353CC}">
              <c16:uniqueId val="{00000028-D21A-44BF-AED9-F98B6ABF3F10}"/>
            </c:ext>
          </c:extLst>
        </c:ser>
        <c:ser>
          <c:idx val="41"/>
          <c:order val="41"/>
          <c:tx>
            <c:strRef>
              <c:f>'CA etc HEI SCELC'!$B$43</c:f>
              <c:strCache>
                <c:ptCount val="1"/>
                <c:pt idx="0">
                  <c:v>Whittier College</c:v>
                </c:pt>
              </c:strCache>
            </c:strRef>
          </c:tx>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cat>
            <c:strLit>
              <c:ptCount val="3"/>
              <c:pt idx="0">
                <c:v>Research</c:v>
              </c:pt>
              <c:pt idx="1">
                <c:v> Liberal Education</c:v>
              </c:pt>
              <c:pt idx="2">
                <c:v> Career</c:v>
              </c:pt>
            </c:strLit>
          </c:cat>
          <c:val>
            <c:numRef>
              <c:f>'CA etc HEI SCELC'!$D$43:$F$43</c:f>
              <c:numCache>
                <c:formatCode>General</c:formatCode>
                <c:ptCount val="3"/>
                <c:pt idx="0">
                  <c:v>1.2054346715701297E-2</c:v>
                </c:pt>
                <c:pt idx="1">
                  <c:v>0.78904893247522723</c:v>
                </c:pt>
                <c:pt idx="2">
                  <c:v>0.19889672080907139</c:v>
                </c:pt>
              </c:numCache>
            </c:numRef>
          </c:val>
          <c:extLst>
            <c:ext xmlns:c16="http://schemas.microsoft.com/office/drawing/2014/chart" uri="{C3380CC4-5D6E-409C-BE32-E72D297353CC}">
              <c16:uniqueId val="{00000029-D21A-44BF-AED9-F98B6ABF3F10}"/>
            </c:ext>
          </c:extLst>
        </c:ser>
        <c:ser>
          <c:idx val="42"/>
          <c:order val="42"/>
          <c:tx>
            <c:strRef>
              <c:f>'CA etc HEI SCELC'!$B$44</c:f>
              <c:strCache>
                <c:ptCount val="1"/>
                <c:pt idx="0">
                  <c:v>Woodbury University</c:v>
                </c:pt>
              </c:strCache>
            </c:strRef>
          </c:tx>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cat>
            <c:strLit>
              <c:ptCount val="3"/>
              <c:pt idx="0">
                <c:v>Research</c:v>
              </c:pt>
              <c:pt idx="1">
                <c:v> Liberal Education</c:v>
              </c:pt>
              <c:pt idx="2">
                <c:v> Career</c:v>
              </c:pt>
            </c:strLit>
          </c:cat>
          <c:val>
            <c:numRef>
              <c:f>'CA etc HEI SCELC'!$D$44:$F$44</c:f>
              <c:numCache>
                <c:formatCode>General</c:formatCode>
                <c:ptCount val="3"/>
                <c:pt idx="0">
                  <c:v>0</c:v>
                </c:pt>
                <c:pt idx="1">
                  <c:v>0.41677588466579291</c:v>
                </c:pt>
                <c:pt idx="2">
                  <c:v>0.58322411533420704</c:v>
                </c:pt>
              </c:numCache>
            </c:numRef>
          </c:val>
          <c:extLst>
            <c:ext xmlns:c16="http://schemas.microsoft.com/office/drawing/2014/chart" uri="{C3380CC4-5D6E-409C-BE32-E72D297353CC}">
              <c16:uniqueId val="{0000002A-D21A-44BF-AED9-F98B6ABF3F10}"/>
            </c:ext>
          </c:extLst>
        </c:ser>
        <c:ser>
          <c:idx val="43"/>
          <c:order val="43"/>
          <c:tx>
            <c:strRef>
              <c:f>'CA etc HEI SCELC'!$B$45</c:f>
              <c:strCache>
                <c:ptCount val="1"/>
                <c:pt idx="0">
                  <c:v>Antioch University-Santa Barbara</c:v>
                </c:pt>
              </c:strCache>
            </c:strRef>
          </c:tx>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cat>
            <c:strLit>
              <c:ptCount val="3"/>
              <c:pt idx="0">
                <c:v>Research</c:v>
              </c:pt>
              <c:pt idx="1">
                <c:v> Liberal Education</c:v>
              </c:pt>
              <c:pt idx="2">
                <c:v> Career</c:v>
              </c:pt>
            </c:strLit>
          </c:cat>
          <c:val>
            <c:numRef>
              <c:f>'CA etc HEI SCELC'!$D$45:$F$45</c:f>
              <c:numCache>
                <c:formatCode>General</c:formatCode>
                <c:ptCount val="3"/>
                <c:pt idx="0">
                  <c:v>0</c:v>
                </c:pt>
                <c:pt idx="1">
                  <c:v>0.99485956326849534</c:v>
                </c:pt>
                <c:pt idx="2">
                  <c:v>5.1404367315047083E-3</c:v>
                </c:pt>
              </c:numCache>
            </c:numRef>
          </c:val>
          <c:extLst>
            <c:ext xmlns:c16="http://schemas.microsoft.com/office/drawing/2014/chart" uri="{C3380CC4-5D6E-409C-BE32-E72D297353CC}">
              <c16:uniqueId val="{0000002B-D21A-44BF-AED9-F98B6ABF3F10}"/>
            </c:ext>
          </c:extLst>
        </c:ser>
        <c:ser>
          <c:idx val="44"/>
          <c:order val="44"/>
          <c:tx>
            <c:strRef>
              <c:f>'CA etc HEI SCELC'!$B$46</c:f>
              <c:strCache>
                <c:ptCount val="1"/>
                <c:pt idx="0">
                  <c:v>Soka University of America</c:v>
                </c:pt>
              </c:strCache>
            </c:strRef>
          </c:tx>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cat>
            <c:strLit>
              <c:ptCount val="3"/>
              <c:pt idx="0">
                <c:v>Research</c:v>
              </c:pt>
              <c:pt idx="1">
                <c:v> Liberal Education</c:v>
              </c:pt>
              <c:pt idx="2">
                <c:v> Career</c:v>
              </c:pt>
            </c:strLit>
          </c:cat>
          <c:val>
            <c:numRef>
              <c:f>'CA etc HEI SCELC'!$D$46:$F$46</c:f>
              <c:numCache>
                <c:formatCode>General</c:formatCode>
                <c:ptCount val="3"/>
                <c:pt idx="0">
                  <c:v>0</c:v>
                </c:pt>
                <c:pt idx="1">
                  <c:v>1</c:v>
                </c:pt>
                <c:pt idx="2">
                  <c:v>0</c:v>
                </c:pt>
              </c:numCache>
            </c:numRef>
          </c:val>
          <c:extLst>
            <c:ext xmlns:c16="http://schemas.microsoft.com/office/drawing/2014/chart" uri="{C3380CC4-5D6E-409C-BE32-E72D297353CC}">
              <c16:uniqueId val="{0000002C-D21A-44BF-AED9-F98B6ABF3F10}"/>
            </c:ext>
          </c:extLst>
        </c:ser>
        <c:ser>
          <c:idx val="45"/>
          <c:order val="45"/>
          <c:tx>
            <c:strRef>
              <c:f>'CA etc HEI SCELC'!$B$47</c:f>
              <c:strCache>
                <c:ptCount val="1"/>
                <c:pt idx="0">
                  <c:v>University of the West</c:v>
                </c:pt>
              </c:strCache>
            </c:strRef>
          </c:tx>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cat>
            <c:strLit>
              <c:ptCount val="3"/>
              <c:pt idx="0">
                <c:v>Research</c:v>
              </c:pt>
              <c:pt idx="1">
                <c:v> Liberal Education</c:v>
              </c:pt>
              <c:pt idx="2">
                <c:v> Career</c:v>
              </c:pt>
            </c:strLit>
          </c:cat>
          <c:val>
            <c:numRef>
              <c:f>'CA etc HEI SCELC'!$D$47:$F$47</c:f>
              <c:numCache>
                <c:formatCode>General</c:formatCode>
                <c:ptCount val="3"/>
                <c:pt idx="0">
                  <c:v>4.9419140697031155E-2</c:v>
                </c:pt>
                <c:pt idx="1">
                  <c:v>0.12354785174257789</c:v>
                </c:pt>
                <c:pt idx="2">
                  <c:v>0.82703300756039089</c:v>
                </c:pt>
              </c:numCache>
            </c:numRef>
          </c:val>
          <c:extLst>
            <c:ext xmlns:c16="http://schemas.microsoft.com/office/drawing/2014/chart" uri="{C3380CC4-5D6E-409C-BE32-E72D297353CC}">
              <c16:uniqueId val="{0000002D-D21A-44BF-AED9-F98B6ABF3F10}"/>
            </c:ext>
          </c:extLst>
        </c:ser>
        <c:ser>
          <c:idx val="46"/>
          <c:order val="46"/>
          <c:tx>
            <c:strRef>
              <c:f>'CA etc HEI SCELC'!$B$48</c:f>
              <c:strCache>
                <c:ptCount val="1"/>
                <c:pt idx="0">
                  <c:v>Hawaii Pacific University</c:v>
                </c:pt>
              </c:strCache>
            </c:strRef>
          </c:tx>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cat>
            <c:strLit>
              <c:ptCount val="3"/>
              <c:pt idx="0">
                <c:v>Research</c:v>
              </c:pt>
              <c:pt idx="1">
                <c:v> Liberal Education</c:v>
              </c:pt>
              <c:pt idx="2">
                <c:v> Career</c:v>
              </c:pt>
            </c:strLit>
          </c:cat>
          <c:val>
            <c:numRef>
              <c:f>'CA etc HEI SCELC'!$D$48:$F$48</c:f>
              <c:numCache>
                <c:formatCode>General</c:formatCode>
                <c:ptCount val="3"/>
                <c:pt idx="0">
                  <c:v>3.4789115184259346E-2</c:v>
                </c:pt>
                <c:pt idx="1">
                  <c:v>0.55137497846360317</c:v>
                </c:pt>
                <c:pt idx="2">
                  <c:v>0.41383590635213746</c:v>
                </c:pt>
              </c:numCache>
            </c:numRef>
          </c:val>
          <c:extLst>
            <c:ext xmlns:c16="http://schemas.microsoft.com/office/drawing/2014/chart" uri="{C3380CC4-5D6E-409C-BE32-E72D297353CC}">
              <c16:uniqueId val="{0000002E-D21A-44BF-AED9-F98B6ABF3F10}"/>
            </c:ext>
          </c:extLst>
        </c:ser>
        <c:ser>
          <c:idx val="47"/>
          <c:order val="47"/>
          <c:tx>
            <c:strRef>
              <c:f>'CA etc HEI SCELC'!$B$49</c:f>
              <c:strCache>
                <c:ptCount val="1"/>
                <c:pt idx="0">
                  <c:v>Sierra Nevada College</c:v>
                </c:pt>
              </c:strCache>
            </c:strRef>
          </c:tx>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cat>
            <c:strLit>
              <c:ptCount val="3"/>
              <c:pt idx="0">
                <c:v>Research</c:v>
              </c:pt>
              <c:pt idx="1">
                <c:v> Liberal Education</c:v>
              </c:pt>
              <c:pt idx="2">
                <c:v> Career</c:v>
              </c:pt>
            </c:strLit>
          </c:cat>
          <c:val>
            <c:numRef>
              <c:f>'CA etc HEI SCELC'!$D$49:$F$49</c:f>
              <c:numCache>
                <c:formatCode>General</c:formatCode>
                <c:ptCount val="3"/>
                <c:pt idx="0">
                  <c:v>0</c:v>
                </c:pt>
                <c:pt idx="1">
                  <c:v>0.66845493562231761</c:v>
                </c:pt>
                <c:pt idx="2">
                  <c:v>0.33154506437768239</c:v>
                </c:pt>
              </c:numCache>
            </c:numRef>
          </c:val>
          <c:extLst>
            <c:ext xmlns:c16="http://schemas.microsoft.com/office/drawing/2014/chart" uri="{C3380CC4-5D6E-409C-BE32-E72D297353CC}">
              <c16:uniqueId val="{0000002F-D21A-44BF-AED9-F98B6ABF3F10}"/>
            </c:ext>
          </c:extLst>
        </c:ser>
        <c:ser>
          <c:idx val="48"/>
          <c:order val="48"/>
          <c:tx>
            <c:strRef>
              <c:f>'CA etc HEI SCELC'!$B$50</c:f>
              <c:strCache>
                <c:ptCount val="1"/>
                <c:pt idx="0">
                  <c:v>Abilene Christian University</c:v>
                </c:pt>
              </c:strCache>
            </c:strRef>
          </c:tx>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cat>
            <c:strLit>
              <c:ptCount val="3"/>
              <c:pt idx="0">
                <c:v>Research</c:v>
              </c:pt>
              <c:pt idx="1">
                <c:v> Liberal Education</c:v>
              </c:pt>
              <c:pt idx="2">
                <c:v> Career</c:v>
              </c:pt>
            </c:strLit>
          </c:cat>
          <c:val>
            <c:numRef>
              <c:f>'CA etc HEI SCELC'!$D$50:$F$50</c:f>
              <c:numCache>
                <c:formatCode>General</c:formatCode>
                <c:ptCount val="3"/>
                <c:pt idx="0">
                  <c:v>5.7591385915632624E-3</c:v>
                </c:pt>
                <c:pt idx="1">
                  <c:v>0.5840412416547005</c:v>
                </c:pt>
                <c:pt idx="2">
                  <c:v>0.4101996197537362</c:v>
                </c:pt>
              </c:numCache>
            </c:numRef>
          </c:val>
          <c:extLst>
            <c:ext xmlns:c16="http://schemas.microsoft.com/office/drawing/2014/chart" uri="{C3380CC4-5D6E-409C-BE32-E72D297353CC}">
              <c16:uniqueId val="{00000030-D21A-44BF-AED9-F98B6ABF3F10}"/>
            </c:ext>
          </c:extLst>
        </c:ser>
        <c:ser>
          <c:idx val="49"/>
          <c:order val="49"/>
          <c:tx>
            <c:strRef>
              <c:f>'CA etc HEI SCELC'!$B$51</c:f>
              <c:strCache>
                <c:ptCount val="1"/>
                <c:pt idx="0">
                  <c:v>Austin College</c:v>
                </c:pt>
              </c:strCache>
            </c:strRef>
          </c:tx>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cat>
            <c:strLit>
              <c:ptCount val="3"/>
              <c:pt idx="0">
                <c:v>Research</c:v>
              </c:pt>
              <c:pt idx="1">
                <c:v> Liberal Education</c:v>
              </c:pt>
              <c:pt idx="2">
                <c:v> Career</c:v>
              </c:pt>
            </c:strLit>
          </c:cat>
          <c:val>
            <c:numRef>
              <c:f>'CA etc HEI SCELC'!$D$51:$F$51</c:f>
              <c:numCache>
                <c:formatCode>General</c:formatCode>
                <c:ptCount val="3"/>
                <c:pt idx="0">
                  <c:v>5.1506385380653361E-3</c:v>
                </c:pt>
                <c:pt idx="1">
                  <c:v>0.9948493614619347</c:v>
                </c:pt>
                <c:pt idx="2">
                  <c:v>0</c:v>
                </c:pt>
              </c:numCache>
            </c:numRef>
          </c:val>
          <c:extLst>
            <c:ext xmlns:c16="http://schemas.microsoft.com/office/drawing/2014/chart" uri="{C3380CC4-5D6E-409C-BE32-E72D297353CC}">
              <c16:uniqueId val="{00000031-D21A-44BF-AED9-F98B6ABF3F10}"/>
            </c:ext>
          </c:extLst>
        </c:ser>
        <c:ser>
          <c:idx val="50"/>
          <c:order val="50"/>
          <c:tx>
            <c:strRef>
              <c:f>'CA etc HEI SCELC'!$B$52</c:f>
              <c:strCache>
                <c:ptCount val="1"/>
                <c:pt idx="0">
                  <c:v>University of the Incarnate Word</c:v>
                </c:pt>
              </c:strCache>
            </c:strRef>
          </c:tx>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cat>
            <c:strLit>
              <c:ptCount val="3"/>
              <c:pt idx="0">
                <c:v>Research</c:v>
              </c:pt>
              <c:pt idx="1">
                <c:v> Liberal Education</c:v>
              </c:pt>
              <c:pt idx="2">
                <c:v> Career</c:v>
              </c:pt>
            </c:strLit>
          </c:cat>
          <c:val>
            <c:numRef>
              <c:f>'CA etc HEI SCELC'!$D$52:$F$52</c:f>
              <c:numCache>
                <c:formatCode>General</c:formatCode>
                <c:ptCount val="3"/>
                <c:pt idx="0">
                  <c:v>1.0436021658592191E-2</c:v>
                </c:pt>
                <c:pt idx="1">
                  <c:v>0.58291821031632951</c:v>
                </c:pt>
                <c:pt idx="2">
                  <c:v>0.4066457680250784</c:v>
                </c:pt>
              </c:numCache>
            </c:numRef>
          </c:val>
          <c:extLst>
            <c:ext xmlns:c16="http://schemas.microsoft.com/office/drawing/2014/chart" uri="{C3380CC4-5D6E-409C-BE32-E72D297353CC}">
              <c16:uniqueId val="{00000032-D21A-44BF-AED9-F98B6ABF3F10}"/>
            </c:ext>
          </c:extLst>
        </c:ser>
        <c:ser>
          <c:idx val="51"/>
          <c:order val="51"/>
          <c:tx>
            <c:strRef>
              <c:f>'CA etc HEI SCELC'!$B$53</c:f>
              <c:strCache>
                <c:ptCount val="1"/>
                <c:pt idx="0">
                  <c:v>Our Lady of the Lake University</c:v>
                </c:pt>
              </c:strCache>
            </c:strRef>
          </c:tx>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cat>
            <c:strLit>
              <c:ptCount val="3"/>
              <c:pt idx="0">
                <c:v>Research</c:v>
              </c:pt>
              <c:pt idx="1">
                <c:v> Liberal Education</c:v>
              </c:pt>
              <c:pt idx="2">
                <c:v> Career</c:v>
              </c:pt>
            </c:strLit>
          </c:cat>
          <c:val>
            <c:numRef>
              <c:f>'CA etc HEI SCELC'!$D$53:$F$53</c:f>
              <c:numCache>
                <c:formatCode>General</c:formatCode>
                <c:ptCount val="3"/>
                <c:pt idx="0">
                  <c:v>1.6628943600166292E-2</c:v>
                </c:pt>
                <c:pt idx="1">
                  <c:v>0.52302646773523032</c:v>
                </c:pt>
                <c:pt idx="2">
                  <c:v>0.46034458866460348</c:v>
                </c:pt>
              </c:numCache>
            </c:numRef>
          </c:val>
          <c:extLst>
            <c:ext xmlns:c16="http://schemas.microsoft.com/office/drawing/2014/chart" uri="{C3380CC4-5D6E-409C-BE32-E72D297353CC}">
              <c16:uniqueId val="{00000033-D21A-44BF-AED9-F98B6ABF3F10}"/>
            </c:ext>
          </c:extLst>
        </c:ser>
        <c:ser>
          <c:idx val="52"/>
          <c:order val="52"/>
          <c:tx>
            <c:strRef>
              <c:f>'CA etc HEI SCELC'!$B$54</c:f>
              <c:strCache>
                <c:ptCount val="1"/>
                <c:pt idx="0">
                  <c:v>Southern Methodist University</c:v>
                </c:pt>
              </c:strCache>
            </c:strRef>
          </c:tx>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cat>
            <c:strLit>
              <c:ptCount val="3"/>
              <c:pt idx="0">
                <c:v>Research</c:v>
              </c:pt>
              <c:pt idx="1">
                <c:v> Liberal Education</c:v>
              </c:pt>
              <c:pt idx="2">
                <c:v> Career</c:v>
              </c:pt>
            </c:strLit>
          </c:cat>
          <c:val>
            <c:numRef>
              <c:f>'CA etc HEI SCELC'!$D$54:$F$54</c:f>
              <c:numCache>
                <c:formatCode>General</c:formatCode>
                <c:ptCount val="3"/>
                <c:pt idx="0">
                  <c:v>0.3287885999010704</c:v>
                </c:pt>
                <c:pt idx="1">
                  <c:v>0.44037260139565149</c:v>
                </c:pt>
                <c:pt idx="2">
                  <c:v>0.23083879870327811</c:v>
                </c:pt>
              </c:numCache>
            </c:numRef>
          </c:val>
          <c:extLst>
            <c:ext xmlns:c16="http://schemas.microsoft.com/office/drawing/2014/chart" uri="{C3380CC4-5D6E-409C-BE32-E72D297353CC}">
              <c16:uniqueId val="{00000034-D21A-44BF-AED9-F98B6ABF3F10}"/>
            </c:ext>
          </c:extLst>
        </c:ser>
        <c:ser>
          <c:idx val="53"/>
          <c:order val="53"/>
          <c:tx>
            <c:strRef>
              <c:f>'CA etc HEI SCELC'!$B$55</c:f>
              <c:strCache>
                <c:ptCount val="1"/>
                <c:pt idx="0">
                  <c:v>Texas Christian University</c:v>
                </c:pt>
              </c:strCache>
            </c:strRef>
          </c:tx>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cat>
            <c:strLit>
              <c:ptCount val="3"/>
              <c:pt idx="0">
                <c:v>Research</c:v>
              </c:pt>
              <c:pt idx="1">
                <c:v> Liberal Education</c:v>
              </c:pt>
              <c:pt idx="2">
                <c:v> Career</c:v>
              </c:pt>
            </c:strLit>
          </c:cat>
          <c:val>
            <c:numRef>
              <c:f>'CA etc HEI SCELC'!$D$55:$F$55</c:f>
              <c:numCache>
                <c:formatCode>General</c:formatCode>
                <c:ptCount val="3"/>
                <c:pt idx="0">
                  <c:v>0.28267858699170018</c:v>
                </c:pt>
                <c:pt idx="1">
                  <c:v>0.51456643953944781</c:v>
                </c:pt>
                <c:pt idx="2">
                  <c:v>0.20275497346885207</c:v>
                </c:pt>
              </c:numCache>
            </c:numRef>
          </c:val>
          <c:extLst>
            <c:ext xmlns:c16="http://schemas.microsoft.com/office/drawing/2014/chart" uri="{C3380CC4-5D6E-409C-BE32-E72D297353CC}">
              <c16:uniqueId val="{00000035-D21A-44BF-AED9-F98B6ABF3F10}"/>
            </c:ext>
          </c:extLst>
        </c:ser>
        <c:ser>
          <c:idx val="54"/>
          <c:order val="54"/>
          <c:tx>
            <c:strRef>
              <c:f>'CA etc HEI SCELC'!$B$56</c:f>
              <c:strCache>
                <c:ptCount val="1"/>
                <c:pt idx="0">
                  <c:v>Texas Wesleyan University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'CA etc HEI SCELC'!$D$56:$F$56</c:f>
              <c:numCache>
                <c:formatCode>General</c:formatCode>
                <c:ptCount val="3"/>
                <c:pt idx="0">
                  <c:v>3.659174072138003E-2</c:v>
                </c:pt>
                <c:pt idx="1">
                  <c:v>0.54939884997386301</c:v>
                </c:pt>
                <c:pt idx="2">
                  <c:v>0.41400940930475694</c:v>
                </c:pt>
              </c:numCache>
            </c:numRef>
          </c:val>
          <c:extLst>
            <c:ext xmlns:c16="http://schemas.microsoft.com/office/drawing/2014/chart" uri="{C3380CC4-5D6E-409C-BE32-E72D297353CC}">
              <c16:uniqueId val="{00000036-D21A-44BF-AED9-F98B6ABF3F10}"/>
            </c:ext>
          </c:extLst>
        </c:ser>
        <c:ser>
          <c:idx val="55"/>
          <c:order val="55"/>
          <c:tx>
            <c:strRef>
              <c:f>'CA etc HEI SCELC'!$B$57</c:f>
              <c:strCache>
                <c:ptCount val="1"/>
                <c:pt idx="0">
                  <c:v>Trinity University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'CA etc HEI SCELC'!$D$57:$F$57</c:f>
              <c:numCache>
                <c:formatCode>General</c:formatCode>
                <c:ptCount val="3"/>
                <c:pt idx="0">
                  <c:v>1.0884166293528055E-2</c:v>
                </c:pt>
                <c:pt idx="1">
                  <c:v>0.80952708986325905</c:v>
                </c:pt>
                <c:pt idx="2">
                  <c:v>0.17958874384321291</c:v>
                </c:pt>
              </c:numCache>
            </c:numRef>
          </c:val>
          <c:extLst>
            <c:ext xmlns:c16="http://schemas.microsoft.com/office/drawing/2014/chart" uri="{C3380CC4-5D6E-409C-BE32-E72D297353CC}">
              <c16:uniqueId val="{00000037-D21A-44BF-AED9-F98B6ABF3F10}"/>
            </c:ext>
          </c:extLst>
        </c:ser>
        <c:dLbls>
          <c:showLegendKey val="0"/>
          <c:showVal val="0"/>
          <c:showCatName val="0"/>
          <c:showSerName val="0"/>
          <c:showPercent val="0"/>
          <c:showBubbleSize val="0"/>
        </c:dLbls>
        <c:axId val="563722304"/>
        <c:axId val="563710824"/>
      </c:radarChart>
      <c:catAx>
        <c:axId val="56372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3710824"/>
        <c:crosses val="autoZero"/>
        <c:auto val="1"/>
        <c:lblAlgn val="ctr"/>
        <c:lblOffset val="100"/>
        <c:noMultiLvlLbl val="0"/>
      </c:catAx>
      <c:valAx>
        <c:axId val="5637108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372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0" i="0" u="none" strike="noStrike" kern="1200" spc="0" baseline="0">
                <a:solidFill>
                  <a:schemeClr val="tx1">
                    <a:lumMod val="65000"/>
                    <a:lumOff val="35000"/>
                  </a:schemeClr>
                </a:solidFill>
                <a:latin typeface="+mn-lt"/>
                <a:ea typeface="+mn-ea"/>
                <a:cs typeface="+mn-cs"/>
              </a:defRPr>
            </a:pPr>
            <a:r>
              <a:rPr lang="en-US" sz="2300"/>
              <a:t>BTAA Institutions (N=15)</a:t>
            </a:r>
          </a:p>
        </c:rich>
      </c:tx>
      <c:overlay val="0"/>
      <c:spPr>
        <a:noFill/>
        <a:ln>
          <a:noFill/>
        </a:ln>
        <a:effectLst/>
      </c:spPr>
      <c:txPr>
        <a:bodyPr rot="0" spcFirstLastPara="1" vertOverflow="ellipsis" vert="horz" wrap="square" anchor="ctr" anchorCtr="1"/>
        <a:lstStyle/>
        <a:p>
          <a:pPr>
            <a:defRPr sz="2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BTAA!$B$2</c:f>
              <c:strCache>
                <c:ptCount val="1"/>
                <c:pt idx="0">
                  <c:v>University of Iowa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BTAA!$D$2:$F$2</c:f>
              <c:numCache>
                <c:formatCode>0.00</c:formatCode>
                <c:ptCount val="3"/>
                <c:pt idx="0">
                  <c:v>0.42981594277955837</c:v>
                </c:pt>
                <c:pt idx="1">
                  <c:v>0.37889705966449133</c:v>
                </c:pt>
                <c:pt idx="2">
                  <c:v>0.1912869975559503</c:v>
                </c:pt>
              </c:numCache>
            </c:numRef>
          </c:val>
          <c:extLst>
            <c:ext xmlns:c16="http://schemas.microsoft.com/office/drawing/2014/chart" uri="{C3380CC4-5D6E-409C-BE32-E72D297353CC}">
              <c16:uniqueId val="{00000000-F0F6-42BA-B5AC-0B08DEEEE247}"/>
            </c:ext>
          </c:extLst>
        </c:ser>
        <c:ser>
          <c:idx val="1"/>
          <c:order val="1"/>
          <c:tx>
            <c:strRef>
              <c:f>BTAA!$B$3</c:f>
              <c:strCache>
                <c:ptCount val="1"/>
                <c:pt idx="0">
                  <c:v>Northwestern University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BTAA!$D$3:$F$3</c:f>
              <c:numCache>
                <c:formatCode>0.00</c:formatCode>
                <c:ptCount val="3"/>
                <c:pt idx="0">
                  <c:v>0.48246455996228149</c:v>
                </c:pt>
                <c:pt idx="1">
                  <c:v>0.36962681405900433</c:v>
                </c:pt>
                <c:pt idx="2">
                  <c:v>0.14790862597871421</c:v>
                </c:pt>
              </c:numCache>
            </c:numRef>
          </c:val>
          <c:extLst>
            <c:ext xmlns:c16="http://schemas.microsoft.com/office/drawing/2014/chart" uri="{C3380CC4-5D6E-409C-BE32-E72D297353CC}">
              <c16:uniqueId val="{00000001-F0F6-42BA-B5AC-0B08DEEEE247}"/>
            </c:ext>
          </c:extLst>
        </c:ser>
        <c:ser>
          <c:idx val="2"/>
          <c:order val="2"/>
          <c:tx>
            <c:strRef>
              <c:f>BTAA!$B$4</c:f>
              <c:strCache>
                <c:ptCount val="1"/>
                <c:pt idx="0">
                  <c:v>University of Chicago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Education</c:v>
              </c:pt>
              <c:pt idx="2">
                <c:v> Career</c:v>
              </c:pt>
            </c:strLit>
          </c:cat>
          <c:val>
            <c:numRef>
              <c:f>BTAA!$D$4:$F$4</c:f>
              <c:numCache>
                <c:formatCode>0.00</c:formatCode>
                <c:ptCount val="3"/>
                <c:pt idx="0">
                  <c:v>0.49391555208095994</c:v>
                </c:pt>
                <c:pt idx="1">
                  <c:v>0.50608444791904006</c:v>
                </c:pt>
                <c:pt idx="2">
                  <c:v>0</c:v>
                </c:pt>
              </c:numCache>
            </c:numRef>
          </c:val>
          <c:extLst>
            <c:ext xmlns:c16="http://schemas.microsoft.com/office/drawing/2014/chart" uri="{C3380CC4-5D6E-409C-BE32-E72D297353CC}">
              <c16:uniqueId val="{00000002-F0F6-42BA-B5AC-0B08DEEEE247}"/>
            </c:ext>
          </c:extLst>
        </c:ser>
        <c:ser>
          <c:idx val="3"/>
          <c:order val="3"/>
          <c:tx>
            <c:strRef>
              <c:f>BTAA!$B$5</c:f>
              <c:strCache>
                <c:ptCount val="1"/>
                <c:pt idx="0">
                  <c:v>University of Illinois at Urbana-Champaign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Lit>
              <c:ptCount val="3"/>
              <c:pt idx="0">
                <c:v>Research</c:v>
              </c:pt>
              <c:pt idx="1">
                <c:v> Liberal Education</c:v>
              </c:pt>
              <c:pt idx="2">
                <c:v> Career</c:v>
              </c:pt>
            </c:strLit>
          </c:cat>
          <c:val>
            <c:numRef>
              <c:f>BTAA!$D$5:$F$5</c:f>
              <c:numCache>
                <c:formatCode>0.00</c:formatCode>
                <c:ptCount val="3"/>
                <c:pt idx="0">
                  <c:v>0.44256287000535</c:v>
                </c:pt>
                <c:pt idx="1">
                  <c:v>0.38775653499210405</c:v>
                </c:pt>
                <c:pt idx="2">
                  <c:v>0.16968059500254584</c:v>
                </c:pt>
              </c:numCache>
            </c:numRef>
          </c:val>
          <c:extLst>
            <c:ext xmlns:c16="http://schemas.microsoft.com/office/drawing/2014/chart" uri="{C3380CC4-5D6E-409C-BE32-E72D297353CC}">
              <c16:uniqueId val="{00000003-F0F6-42BA-B5AC-0B08DEEEE247}"/>
            </c:ext>
          </c:extLst>
        </c:ser>
        <c:ser>
          <c:idx val="4"/>
          <c:order val="4"/>
          <c:tx>
            <c:strRef>
              <c:f>BTAA!$B$6</c:f>
              <c:strCache>
                <c:ptCount val="1"/>
                <c:pt idx="0">
                  <c:v>Indiana University-Bloomington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3"/>
              <c:pt idx="0">
                <c:v>Research</c:v>
              </c:pt>
              <c:pt idx="1">
                <c:v> Liberal Education</c:v>
              </c:pt>
              <c:pt idx="2">
                <c:v> Career</c:v>
              </c:pt>
            </c:strLit>
          </c:cat>
          <c:val>
            <c:numRef>
              <c:f>BTAA!$D$6:$F$6</c:f>
              <c:numCache>
                <c:formatCode>0.00</c:formatCode>
                <c:ptCount val="3"/>
                <c:pt idx="0">
                  <c:v>0.39554573782219937</c:v>
                </c:pt>
                <c:pt idx="1">
                  <c:v>0.41723447986511042</c:v>
                </c:pt>
                <c:pt idx="2">
                  <c:v>0.18721978231269021</c:v>
                </c:pt>
              </c:numCache>
            </c:numRef>
          </c:val>
          <c:extLst>
            <c:ext xmlns:c16="http://schemas.microsoft.com/office/drawing/2014/chart" uri="{C3380CC4-5D6E-409C-BE32-E72D297353CC}">
              <c16:uniqueId val="{00000004-F0F6-42BA-B5AC-0B08DEEEE247}"/>
            </c:ext>
          </c:extLst>
        </c:ser>
        <c:ser>
          <c:idx val="5"/>
          <c:order val="5"/>
          <c:tx>
            <c:strRef>
              <c:f>BTAA!$B$7</c:f>
              <c:strCache>
                <c:ptCount val="1"/>
                <c:pt idx="0">
                  <c:v>Purdue University-Main Campus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Lit>
              <c:ptCount val="3"/>
              <c:pt idx="0">
                <c:v>Research</c:v>
              </c:pt>
              <c:pt idx="1">
                <c:v> Liberal Education</c:v>
              </c:pt>
              <c:pt idx="2">
                <c:v> Career</c:v>
              </c:pt>
            </c:strLit>
          </c:cat>
          <c:val>
            <c:numRef>
              <c:f>BTAA!$D$7:$F$7</c:f>
              <c:numCache>
                <c:formatCode>0.00</c:formatCode>
                <c:ptCount val="3"/>
                <c:pt idx="0">
                  <c:v>0.41885311104423439</c:v>
                </c:pt>
                <c:pt idx="1">
                  <c:v>0.34621877041637811</c:v>
                </c:pt>
                <c:pt idx="2">
                  <c:v>0.23492811853938755</c:v>
                </c:pt>
              </c:numCache>
            </c:numRef>
          </c:val>
          <c:extLst>
            <c:ext xmlns:c16="http://schemas.microsoft.com/office/drawing/2014/chart" uri="{C3380CC4-5D6E-409C-BE32-E72D297353CC}">
              <c16:uniqueId val="{00000005-F0F6-42BA-B5AC-0B08DEEEE247}"/>
            </c:ext>
          </c:extLst>
        </c:ser>
        <c:ser>
          <c:idx val="6"/>
          <c:order val="6"/>
          <c:tx>
            <c:strRef>
              <c:f>BTAA!$B$8</c:f>
              <c:strCache>
                <c:ptCount val="1"/>
                <c:pt idx="0">
                  <c:v>University of Maryland-College Park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Lit>
              <c:ptCount val="3"/>
              <c:pt idx="0">
                <c:v>Research</c:v>
              </c:pt>
              <c:pt idx="1">
                <c:v> Liberal Education</c:v>
              </c:pt>
              <c:pt idx="2">
                <c:v> Career</c:v>
              </c:pt>
            </c:strLit>
          </c:cat>
          <c:val>
            <c:numRef>
              <c:f>BTAA!$D$8:$F$8</c:f>
              <c:numCache>
                <c:formatCode>0.00</c:formatCode>
                <c:ptCount val="3"/>
                <c:pt idx="0">
                  <c:v>0.44571730229909284</c:v>
                </c:pt>
                <c:pt idx="1">
                  <c:v>0.38561506663549372</c:v>
                </c:pt>
                <c:pt idx="2">
                  <c:v>0.16866763106541346</c:v>
                </c:pt>
              </c:numCache>
            </c:numRef>
          </c:val>
          <c:extLst>
            <c:ext xmlns:c16="http://schemas.microsoft.com/office/drawing/2014/chart" uri="{C3380CC4-5D6E-409C-BE32-E72D297353CC}">
              <c16:uniqueId val="{00000006-F0F6-42BA-B5AC-0B08DEEEE247}"/>
            </c:ext>
          </c:extLst>
        </c:ser>
        <c:ser>
          <c:idx val="7"/>
          <c:order val="7"/>
          <c:tx>
            <c:strRef>
              <c:f>BTAA!$B$9</c:f>
              <c:strCache>
                <c:ptCount val="1"/>
                <c:pt idx="0">
                  <c:v>Michigan State University</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Lit>
              <c:ptCount val="3"/>
              <c:pt idx="0">
                <c:v>Research</c:v>
              </c:pt>
              <c:pt idx="1">
                <c:v> Liberal Education</c:v>
              </c:pt>
              <c:pt idx="2">
                <c:v> Career</c:v>
              </c:pt>
            </c:strLit>
          </c:cat>
          <c:val>
            <c:numRef>
              <c:f>BTAA!$D$9:$F$9</c:f>
              <c:numCache>
                <c:formatCode>0.00</c:formatCode>
                <c:ptCount val="3"/>
                <c:pt idx="0">
                  <c:v>0.42236041164500077</c:v>
                </c:pt>
                <c:pt idx="1">
                  <c:v>0.4035124001606053</c:v>
                </c:pt>
                <c:pt idx="2">
                  <c:v>0.17412718819439388</c:v>
                </c:pt>
              </c:numCache>
            </c:numRef>
          </c:val>
          <c:extLst>
            <c:ext xmlns:c16="http://schemas.microsoft.com/office/drawing/2014/chart" uri="{C3380CC4-5D6E-409C-BE32-E72D297353CC}">
              <c16:uniqueId val="{00000007-F0F6-42BA-B5AC-0B08DEEEE247}"/>
            </c:ext>
          </c:extLst>
        </c:ser>
        <c:ser>
          <c:idx val="8"/>
          <c:order val="8"/>
          <c:tx>
            <c:strRef>
              <c:f>BTAA!$B$10</c:f>
              <c:strCache>
                <c:ptCount val="1"/>
                <c:pt idx="0">
                  <c:v>University of Michigan-Ann Arbor</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Lit>
              <c:ptCount val="3"/>
              <c:pt idx="0">
                <c:v>Research</c:v>
              </c:pt>
              <c:pt idx="1">
                <c:v> Liberal Education</c:v>
              </c:pt>
              <c:pt idx="2">
                <c:v> Career</c:v>
              </c:pt>
            </c:strLit>
          </c:cat>
          <c:val>
            <c:numRef>
              <c:f>BTAA!$D$10:$F$10</c:f>
              <c:numCache>
                <c:formatCode>0.00</c:formatCode>
                <c:ptCount val="3"/>
                <c:pt idx="0">
                  <c:v>0.4651226156896387</c:v>
                </c:pt>
                <c:pt idx="1">
                  <c:v>0.41622042583942476</c:v>
                </c:pt>
                <c:pt idx="2">
                  <c:v>0.11865695847093653</c:v>
                </c:pt>
              </c:numCache>
            </c:numRef>
          </c:val>
          <c:extLst>
            <c:ext xmlns:c16="http://schemas.microsoft.com/office/drawing/2014/chart" uri="{C3380CC4-5D6E-409C-BE32-E72D297353CC}">
              <c16:uniqueId val="{00000008-F0F6-42BA-B5AC-0B08DEEEE247}"/>
            </c:ext>
          </c:extLst>
        </c:ser>
        <c:ser>
          <c:idx val="9"/>
          <c:order val="9"/>
          <c:tx>
            <c:strRef>
              <c:f>BTAA!$B$11</c:f>
              <c:strCache>
                <c:ptCount val="1"/>
                <c:pt idx="0">
                  <c:v>University of Minnesota-Twin Cities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Lit>
              <c:ptCount val="3"/>
              <c:pt idx="0">
                <c:v>Research</c:v>
              </c:pt>
              <c:pt idx="1">
                <c:v> Liberal Education</c:v>
              </c:pt>
              <c:pt idx="2">
                <c:v> Career</c:v>
              </c:pt>
            </c:strLit>
          </c:cat>
          <c:val>
            <c:numRef>
              <c:f>BTAA!$D$11:$F$11</c:f>
              <c:numCache>
                <c:formatCode>0.00</c:formatCode>
                <c:ptCount val="3"/>
                <c:pt idx="0">
                  <c:v>0.4554932438557196</c:v>
                </c:pt>
                <c:pt idx="1">
                  <c:v>0.36587625669420054</c:v>
                </c:pt>
                <c:pt idx="2">
                  <c:v>0.17863049945007986</c:v>
                </c:pt>
              </c:numCache>
            </c:numRef>
          </c:val>
          <c:extLst>
            <c:ext xmlns:c16="http://schemas.microsoft.com/office/drawing/2014/chart" uri="{C3380CC4-5D6E-409C-BE32-E72D297353CC}">
              <c16:uniqueId val="{00000009-F0F6-42BA-B5AC-0B08DEEEE247}"/>
            </c:ext>
          </c:extLst>
        </c:ser>
        <c:ser>
          <c:idx val="10"/>
          <c:order val="10"/>
          <c:tx>
            <c:strRef>
              <c:f>BTAA!$B$12</c:f>
              <c:strCache>
                <c:ptCount val="1"/>
                <c:pt idx="0">
                  <c:v>University of Nebraska-Lincoln</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Lit>
              <c:ptCount val="3"/>
              <c:pt idx="0">
                <c:v>Research</c:v>
              </c:pt>
              <c:pt idx="1">
                <c:v> Liberal Education</c:v>
              </c:pt>
              <c:pt idx="2">
                <c:v> Career</c:v>
              </c:pt>
            </c:strLit>
          </c:cat>
          <c:val>
            <c:numRef>
              <c:f>BTAA!$D$12:$F$12</c:f>
              <c:numCache>
                <c:formatCode>0.00</c:formatCode>
                <c:ptCount val="3"/>
                <c:pt idx="0">
                  <c:v>0.43763947093892069</c:v>
                </c:pt>
                <c:pt idx="1">
                  <c:v>0.34719316297609937</c:v>
                </c:pt>
                <c:pt idx="2">
                  <c:v>0.21516736608497986</c:v>
                </c:pt>
              </c:numCache>
            </c:numRef>
          </c:val>
          <c:extLst>
            <c:ext xmlns:c16="http://schemas.microsoft.com/office/drawing/2014/chart" uri="{C3380CC4-5D6E-409C-BE32-E72D297353CC}">
              <c16:uniqueId val="{0000000A-F0F6-42BA-B5AC-0B08DEEEE247}"/>
            </c:ext>
          </c:extLst>
        </c:ser>
        <c:ser>
          <c:idx val="11"/>
          <c:order val="11"/>
          <c:tx>
            <c:strRef>
              <c:f>BTAA!$B$13</c:f>
              <c:strCache>
                <c:ptCount val="1"/>
                <c:pt idx="0">
                  <c:v>Rutgers University-New Brunswick</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Lit>
              <c:ptCount val="3"/>
              <c:pt idx="0">
                <c:v>Research</c:v>
              </c:pt>
              <c:pt idx="1">
                <c:v> Liberal Education</c:v>
              </c:pt>
              <c:pt idx="2">
                <c:v> Career</c:v>
              </c:pt>
            </c:strLit>
          </c:cat>
          <c:val>
            <c:numRef>
              <c:f>BTAA!$D$13:$F$13</c:f>
              <c:numCache>
                <c:formatCode>0.00</c:formatCode>
                <c:ptCount val="3"/>
                <c:pt idx="0">
                  <c:v>0.45137139047656688</c:v>
                </c:pt>
                <c:pt idx="1">
                  <c:v>0.38024652273663795</c:v>
                </c:pt>
                <c:pt idx="2">
                  <c:v>0.16838208678679512</c:v>
                </c:pt>
              </c:numCache>
            </c:numRef>
          </c:val>
          <c:extLst>
            <c:ext xmlns:c16="http://schemas.microsoft.com/office/drawing/2014/chart" uri="{C3380CC4-5D6E-409C-BE32-E72D297353CC}">
              <c16:uniqueId val="{0000000B-F0F6-42BA-B5AC-0B08DEEEE247}"/>
            </c:ext>
          </c:extLst>
        </c:ser>
        <c:ser>
          <c:idx val="12"/>
          <c:order val="12"/>
          <c:tx>
            <c:strRef>
              <c:f>BTAA!$B$14</c:f>
              <c:strCache>
                <c:ptCount val="1"/>
                <c:pt idx="0">
                  <c:v>Ohio State University-Main Campus</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Lit>
              <c:ptCount val="3"/>
              <c:pt idx="0">
                <c:v>Research</c:v>
              </c:pt>
              <c:pt idx="1">
                <c:v> Liberal Education</c:v>
              </c:pt>
              <c:pt idx="2">
                <c:v> Career</c:v>
              </c:pt>
            </c:strLit>
          </c:cat>
          <c:val>
            <c:numRef>
              <c:f>BTAA!$D$14:$F$14</c:f>
              <c:numCache>
                <c:formatCode>0.00</c:formatCode>
                <c:ptCount val="3"/>
                <c:pt idx="0">
                  <c:v>0.42833507961458261</c:v>
                </c:pt>
                <c:pt idx="1">
                  <c:v>0.40372874958516003</c:v>
                </c:pt>
                <c:pt idx="2">
                  <c:v>0.16793617080025727</c:v>
                </c:pt>
              </c:numCache>
            </c:numRef>
          </c:val>
          <c:extLst>
            <c:ext xmlns:c16="http://schemas.microsoft.com/office/drawing/2014/chart" uri="{C3380CC4-5D6E-409C-BE32-E72D297353CC}">
              <c16:uniqueId val="{0000000C-F0F6-42BA-B5AC-0B08DEEEE247}"/>
            </c:ext>
          </c:extLst>
        </c:ser>
        <c:ser>
          <c:idx val="13"/>
          <c:order val="13"/>
          <c:tx>
            <c:strRef>
              <c:f>BTAA!$B$15</c:f>
              <c:strCache>
                <c:ptCount val="1"/>
                <c:pt idx="0">
                  <c:v>Pennsylvania State University-Main Campus</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Lit>
              <c:ptCount val="3"/>
              <c:pt idx="0">
                <c:v>Research</c:v>
              </c:pt>
              <c:pt idx="1">
                <c:v> Liberal Education</c:v>
              </c:pt>
              <c:pt idx="2">
                <c:v> Career</c:v>
              </c:pt>
            </c:strLit>
          </c:cat>
          <c:val>
            <c:numRef>
              <c:f>BTAA!$D$15:$F$15</c:f>
              <c:numCache>
                <c:formatCode>0.00</c:formatCode>
                <c:ptCount val="3"/>
                <c:pt idx="0">
                  <c:v>0.4141239501818641</c:v>
                </c:pt>
                <c:pt idx="1">
                  <c:v>0.37087712975512088</c:v>
                </c:pt>
                <c:pt idx="2">
                  <c:v>0.21499892006301496</c:v>
                </c:pt>
              </c:numCache>
            </c:numRef>
          </c:val>
          <c:extLst>
            <c:ext xmlns:c16="http://schemas.microsoft.com/office/drawing/2014/chart" uri="{C3380CC4-5D6E-409C-BE32-E72D297353CC}">
              <c16:uniqueId val="{0000000D-F0F6-42BA-B5AC-0B08DEEEE247}"/>
            </c:ext>
          </c:extLst>
        </c:ser>
        <c:ser>
          <c:idx val="14"/>
          <c:order val="14"/>
          <c:tx>
            <c:strRef>
              <c:f>BTAA!$B$16</c:f>
              <c:strCache>
                <c:ptCount val="1"/>
                <c:pt idx="0">
                  <c:v>University of Wisconsin-Madison</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Lit>
              <c:ptCount val="3"/>
              <c:pt idx="0">
                <c:v>Research</c:v>
              </c:pt>
              <c:pt idx="1">
                <c:v> Liberal Education</c:v>
              </c:pt>
              <c:pt idx="2">
                <c:v> Career</c:v>
              </c:pt>
            </c:strLit>
          </c:cat>
          <c:val>
            <c:numRef>
              <c:f>BTAA!$D$16:$F$16</c:f>
              <c:numCache>
                <c:formatCode>0.00</c:formatCode>
                <c:ptCount val="3"/>
                <c:pt idx="0">
                  <c:v>0.47753379733860624</c:v>
                </c:pt>
                <c:pt idx="1">
                  <c:v>0.41749270607330113</c:v>
                </c:pt>
                <c:pt idx="2">
                  <c:v>0.10497349658809262</c:v>
                </c:pt>
              </c:numCache>
            </c:numRef>
          </c:val>
          <c:extLst>
            <c:ext xmlns:c16="http://schemas.microsoft.com/office/drawing/2014/chart" uri="{C3380CC4-5D6E-409C-BE32-E72D297353CC}">
              <c16:uniqueId val="{0000000E-F0F6-42BA-B5AC-0B08DEEEE247}"/>
            </c:ext>
          </c:extLst>
        </c:ser>
        <c:dLbls>
          <c:showLegendKey val="0"/>
          <c:showVal val="0"/>
          <c:showCatName val="0"/>
          <c:showSerName val="0"/>
          <c:showPercent val="0"/>
          <c:showBubbleSize val="0"/>
        </c:dLbls>
        <c:axId val="785486152"/>
        <c:axId val="785502552"/>
      </c:radarChart>
      <c:catAx>
        <c:axId val="785486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5502552"/>
        <c:crosses val="autoZero"/>
        <c:auto val="1"/>
        <c:lblAlgn val="ctr"/>
        <c:lblOffset val="100"/>
        <c:noMultiLvlLbl val="0"/>
      </c:catAx>
      <c:valAx>
        <c:axId val="785502552"/>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8548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WRLC Institutions (N=8)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450853018372702"/>
          <c:y val="0.13966571815396917"/>
          <c:w val="0.40889968832020995"/>
          <c:h val="0.79857437964898836"/>
        </c:manualLayout>
      </c:layout>
      <c:radarChart>
        <c:radarStyle val="marker"/>
        <c:varyColors val="0"/>
        <c:ser>
          <c:idx val="0"/>
          <c:order val="0"/>
          <c:tx>
            <c:strRef>
              <c:f>WRLC!$A$2</c:f>
              <c:strCache>
                <c:ptCount val="1"/>
                <c:pt idx="0">
                  <c:v>Georgetown University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Educaiton</c:v>
              </c:pt>
              <c:pt idx="2">
                <c:v> Career</c:v>
              </c:pt>
            </c:strLit>
          </c:cat>
          <c:val>
            <c:numRef>
              <c:f>WRLC!$B$2:$D$2</c:f>
              <c:numCache>
                <c:formatCode>0.00</c:formatCode>
                <c:ptCount val="3"/>
                <c:pt idx="0">
                  <c:v>0.47474239026715598</c:v>
                </c:pt>
                <c:pt idx="1">
                  <c:v>0.38856466314025012</c:v>
                </c:pt>
                <c:pt idx="2">
                  <c:v>0.13669294659259387</c:v>
                </c:pt>
              </c:numCache>
            </c:numRef>
          </c:val>
          <c:extLst>
            <c:ext xmlns:c16="http://schemas.microsoft.com/office/drawing/2014/chart" uri="{C3380CC4-5D6E-409C-BE32-E72D297353CC}">
              <c16:uniqueId val="{00000000-DCB6-419B-A627-BE45A2F4F4A7}"/>
            </c:ext>
          </c:extLst>
        </c:ser>
        <c:ser>
          <c:idx val="1"/>
          <c:order val="1"/>
          <c:tx>
            <c:strRef>
              <c:f>WRLC!$A$3</c:f>
              <c:strCache>
                <c:ptCount val="1"/>
                <c:pt idx="0">
                  <c:v>George Washington University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Educaiton</c:v>
              </c:pt>
              <c:pt idx="2">
                <c:v> Career</c:v>
              </c:pt>
            </c:strLit>
          </c:cat>
          <c:val>
            <c:numRef>
              <c:f>WRLC!$B$3:$D$3</c:f>
              <c:numCache>
                <c:formatCode>0.00</c:formatCode>
                <c:ptCount val="3"/>
                <c:pt idx="0">
                  <c:v>0.45613370048527796</c:v>
                </c:pt>
                <c:pt idx="1">
                  <c:v>0.36533953479736164</c:v>
                </c:pt>
                <c:pt idx="2">
                  <c:v>0.17852676471736037</c:v>
                </c:pt>
              </c:numCache>
            </c:numRef>
          </c:val>
          <c:extLst>
            <c:ext xmlns:c16="http://schemas.microsoft.com/office/drawing/2014/chart" uri="{C3380CC4-5D6E-409C-BE32-E72D297353CC}">
              <c16:uniqueId val="{00000001-DCB6-419B-A627-BE45A2F4F4A7}"/>
            </c:ext>
          </c:extLst>
        </c:ser>
        <c:ser>
          <c:idx val="2"/>
          <c:order val="2"/>
          <c:tx>
            <c:strRef>
              <c:f>WRLC!$A$4</c:f>
              <c:strCache>
                <c:ptCount val="1"/>
                <c:pt idx="0">
                  <c:v>George Mason University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Educaiton</c:v>
              </c:pt>
              <c:pt idx="2">
                <c:v> Career</c:v>
              </c:pt>
            </c:strLit>
          </c:cat>
          <c:val>
            <c:numRef>
              <c:f>WRLC!$B$4:$D$4</c:f>
              <c:numCache>
                <c:formatCode>0.00</c:formatCode>
                <c:ptCount val="3"/>
                <c:pt idx="0">
                  <c:v>0.41448661904855039</c:v>
                </c:pt>
                <c:pt idx="1">
                  <c:v>0.38934783877023399</c:v>
                </c:pt>
                <c:pt idx="2">
                  <c:v>0.1961655421812156</c:v>
                </c:pt>
              </c:numCache>
            </c:numRef>
          </c:val>
          <c:extLst>
            <c:ext xmlns:c16="http://schemas.microsoft.com/office/drawing/2014/chart" uri="{C3380CC4-5D6E-409C-BE32-E72D297353CC}">
              <c16:uniqueId val="{00000002-DCB6-419B-A627-BE45A2F4F4A7}"/>
            </c:ext>
          </c:extLst>
        </c:ser>
        <c:ser>
          <c:idx val="3"/>
          <c:order val="3"/>
          <c:tx>
            <c:strRef>
              <c:f>WRLC!$A$5</c:f>
              <c:strCache>
                <c:ptCount val="1"/>
                <c:pt idx="0">
                  <c:v>Catholic University of America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Lit>
              <c:ptCount val="3"/>
              <c:pt idx="0">
                <c:v>Research</c:v>
              </c:pt>
              <c:pt idx="1">
                <c:v> Liberal Educaiton</c:v>
              </c:pt>
              <c:pt idx="2">
                <c:v> Career</c:v>
              </c:pt>
            </c:strLit>
          </c:cat>
          <c:val>
            <c:numRef>
              <c:f>WRLC!$B$5:$D$5</c:f>
              <c:numCache>
                <c:formatCode>0.00</c:formatCode>
                <c:ptCount val="3"/>
                <c:pt idx="0">
                  <c:v>0.35418192677221122</c:v>
                </c:pt>
                <c:pt idx="1">
                  <c:v>0.42466745085123792</c:v>
                </c:pt>
                <c:pt idx="2">
                  <c:v>0.22115062237655073</c:v>
                </c:pt>
              </c:numCache>
            </c:numRef>
          </c:val>
          <c:extLst>
            <c:ext xmlns:c16="http://schemas.microsoft.com/office/drawing/2014/chart" uri="{C3380CC4-5D6E-409C-BE32-E72D297353CC}">
              <c16:uniqueId val="{00000003-DCB6-419B-A627-BE45A2F4F4A7}"/>
            </c:ext>
          </c:extLst>
        </c:ser>
        <c:ser>
          <c:idx val="4"/>
          <c:order val="4"/>
          <c:tx>
            <c:strRef>
              <c:f>WRLC!$A$6</c:f>
              <c:strCache>
                <c:ptCount val="1"/>
                <c:pt idx="0">
                  <c:v>American University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3"/>
              <c:pt idx="0">
                <c:v>Research</c:v>
              </c:pt>
              <c:pt idx="1">
                <c:v> Liberal Educaiton</c:v>
              </c:pt>
              <c:pt idx="2">
                <c:v> Career</c:v>
              </c:pt>
            </c:strLit>
          </c:cat>
          <c:val>
            <c:numRef>
              <c:f>WRLC!$B$6:$D$6</c:f>
              <c:numCache>
                <c:formatCode>0.00</c:formatCode>
                <c:ptCount val="3"/>
                <c:pt idx="0">
                  <c:v>0.35326265120577005</c:v>
                </c:pt>
                <c:pt idx="1">
                  <c:v>0.489448897668886</c:v>
                </c:pt>
                <c:pt idx="2">
                  <c:v>0.1572884511253439</c:v>
                </c:pt>
              </c:numCache>
            </c:numRef>
          </c:val>
          <c:extLst>
            <c:ext xmlns:c16="http://schemas.microsoft.com/office/drawing/2014/chart" uri="{C3380CC4-5D6E-409C-BE32-E72D297353CC}">
              <c16:uniqueId val="{00000004-DCB6-419B-A627-BE45A2F4F4A7}"/>
            </c:ext>
          </c:extLst>
        </c:ser>
        <c:ser>
          <c:idx val="5"/>
          <c:order val="5"/>
          <c:tx>
            <c:strRef>
              <c:f>WRLC!$A$7</c:f>
              <c:strCache>
                <c:ptCount val="1"/>
                <c:pt idx="0">
                  <c:v>Howard University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Lit>
              <c:ptCount val="3"/>
              <c:pt idx="0">
                <c:v>Research</c:v>
              </c:pt>
              <c:pt idx="1">
                <c:v> Liberal Educaiton</c:v>
              </c:pt>
              <c:pt idx="2">
                <c:v> Career</c:v>
              </c:pt>
            </c:strLit>
          </c:cat>
          <c:val>
            <c:numRef>
              <c:f>WRLC!$B$7:$D$7</c:f>
              <c:numCache>
                <c:formatCode>0.00</c:formatCode>
                <c:ptCount val="3"/>
                <c:pt idx="0">
                  <c:v>0.33080754526350242</c:v>
                </c:pt>
                <c:pt idx="1">
                  <c:v>0.45876629799044488</c:v>
                </c:pt>
                <c:pt idx="2">
                  <c:v>0.21042615674605264</c:v>
                </c:pt>
              </c:numCache>
            </c:numRef>
          </c:val>
          <c:extLst>
            <c:ext xmlns:c16="http://schemas.microsoft.com/office/drawing/2014/chart" uri="{C3380CC4-5D6E-409C-BE32-E72D297353CC}">
              <c16:uniqueId val="{00000005-DCB6-419B-A627-BE45A2F4F4A7}"/>
            </c:ext>
          </c:extLst>
        </c:ser>
        <c:ser>
          <c:idx val="6"/>
          <c:order val="6"/>
          <c:tx>
            <c:strRef>
              <c:f>WRLC!$A$8</c:f>
              <c:strCache>
                <c:ptCount val="1"/>
                <c:pt idx="0">
                  <c:v>Gallaudet University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Lit>
              <c:ptCount val="3"/>
              <c:pt idx="0">
                <c:v>Research</c:v>
              </c:pt>
              <c:pt idx="1">
                <c:v> Liberal Educaiton</c:v>
              </c:pt>
              <c:pt idx="2">
                <c:v> Career</c:v>
              </c:pt>
            </c:strLit>
          </c:cat>
          <c:val>
            <c:numRef>
              <c:f>WRLC!$B$8:$D$8</c:f>
              <c:numCache>
                <c:formatCode>0.00</c:formatCode>
                <c:ptCount val="3"/>
                <c:pt idx="0">
                  <c:v>5.0136317979624048E-2</c:v>
                </c:pt>
                <c:pt idx="1">
                  <c:v>0.73230018654039331</c:v>
                </c:pt>
                <c:pt idx="2">
                  <c:v>0.2175634954799828</c:v>
                </c:pt>
              </c:numCache>
            </c:numRef>
          </c:val>
          <c:extLst>
            <c:ext xmlns:c16="http://schemas.microsoft.com/office/drawing/2014/chart" uri="{C3380CC4-5D6E-409C-BE32-E72D297353CC}">
              <c16:uniqueId val="{00000006-DCB6-419B-A627-BE45A2F4F4A7}"/>
            </c:ext>
          </c:extLst>
        </c:ser>
        <c:ser>
          <c:idx val="7"/>
          <c:order val="7"/>
          <c:tx>
            <c:strRef>
              <c:f>WRLC!$A$9</c:f>
              <c:strCache>
                <c:ptCount val="1"/>
                <c:pt idx="0">
                  <c:v>University of the District of Columbia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Lit>
              <c:ptCount val="3"/>
              <c:pt idx="0">
                <c:v>Research</c:v>
              </c:pt>
              <c:pt idx="1">
                <c:v> Liberal Educaiton</c:v>
              </c:pt>
              <c:pt idx="2">
                <c:v> Career</c:v>
              </c:pt>
            </c:strLit>
          </c:cat>
          <c:val>
            <c:numRef>
              <c:f>WRLC!$B$9:$D$9</c:f>
              <c:numCache>
                <c:formatCode>0.00</c:formatCode>
                <c:ptCount val="3"/>
                <c:pt idx="0">
                  <c:v>2.6652491109726142E-2</c:v>
                </c:pt>
                <c:pt idx="1">
                  <c:v>0.64019137001869708</c:v>
                </c:pt>
                <c:pt idx="2">
                  <c:v>0.33315613887157675</c:v>
                </c:pt>
              </c:numCache>
            </c:numRef>
          </c:val>
          <c:extLst>
            <c:ext xmlns:c16="http://schemas.microsoft.com/office/drawing/2014/chart" uri="{C3380CC4-5D6E-409C-BE32-E72D297353CC}">
              <c16:uniqueId val="{00000007-DCB6-419B-A627-BE45A2F4F4A7}"/>
            </c:ext>
          </c:extLst>
        </c:ser>
        <c:ser>
          <c:idx val="8"/>
          <c:order val="8"/>
          <c:tx>
            <c:strRef>
              <c:f>WRLC!$A$10</c:f>
              <c:strCache>
                <c:ptCount val="1"/>
                <c:pt idx="0">
                  <c:v>Marymount University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Lit>
              <c:ptCount val="3"/>
              <c:pt idx="0">
                <c:v>Research</c:v>
              </c:pt>
              <c:pt idx="1">
                <c:v> Liberal Educaiton</c:v>
              </c:pt>
              <c:pt idx="2">
                <c:v> Career</c:v>
              </c:pt>
            </c:strLit>
          </c:cat>
          <c:val>
            <c:numRef>
              <c:f>WRLC!$B$10:$D$10</c:f>
              <c:numCache>
                <c:formatCode>0.00</c:formatCode>
                <c:ptCount val="3"/>
                <c:pt idx="0">
                  <c:v>0</c:v>
                </c:pt>
                <c:pt idx="1">
                  <c:v>0.57426065340786514</c:v>
                </c:pt>
                <c:pt idx="2">
                  <c:v>0.42573934659213492</c:v>
                </c:pt>
              </c:numCache>
            </c:numRef>
          </c:val>
          <c:extLst>
            <c:ext xmlns:c16="http://schemas.microsoft.com/office/drawing/2014/chart" uri="{C3380CC4-5D6E-409C-BE32-E72D297353CC}">
              <c16:uniqueId val="{00000008-DCB6-419B-A627-BE45A2F4F4A7}"/>
            </c:ext>
          </c:extLst>
        </c:ser>
        <c:dLbls>
          <c:showLegendKey val="0"/>
          <c:showVal val="0"/>
          <c:showCatName val="0"/>
          <c:showSerName val="0"/>
          <c:showPercent val="0"/>
          <c:showBubbleSize val="0"/>
        </c:dLbls>
        <c:axId val="762328000"/>
        <c:axId val="762327672"/>
      </c:radarChart>
      <c:catAx>
        <c:axId val="76232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2327672"/>
        <c:crosses val="autoZero"/>
        <c:auto val="1"/>
        <c:lblAlgn val="ctr"/>
        <c:lblOffset val="100"/>
        <c:noMultiLvlLbl val="0"/>
      </c:catAx>
      <c:valAx>
        <c:axId val="762327672"/>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6232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PALNI Members in UFLF Population (N=18)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PALNI!$B$2</c:f>
              <c:strCache>
                <c:ptCount val="1"/>
                <c:pt idx="0">
                  <c:v>Oakland City University</c:v>
                </c:pt>
              </c:strCache>
            </c:strRef>
          </c:tx>
          <c:spPr>
            <a:ln w="28575" cap="rnd">
              <a:solidFill>
                <a:schemeClr val="accent1"/>
              </a:solidFill>
              <a:round/>
            </a:ln>
            <a:effectLst/>
          </c:spPr>
          <c:marker>
            <c:symbol val="none"/>
          </c:marker>
          <c:cat>
            <c:strLit>
              <c:ptCount val="3"/>
              <c:pt idx="0">
                <c:v>Research</c:v>
              </c:pt>
              <c:pt idx="1">
                <c:v> Liberal Education</c:v>
              </c:pt>
              <c:pt idx="2">
                <c:v> Career</c:v>
              </c:pt>
            </c:strLit>
          </c:cat>
          <c:val>
            <c:numRef>
              <c:f>PALNI!$C$2:$E$2</c:f>
              <c:numCache>
                <c:formatCode>0.00</c:formatCode>
                <c:ptCount val="3"/>
                <c:pt idx="0">
                  <c:v>2.202966661771185E-2</c:v>
                </c:pt>
                <c:pt idx="1">
                  <c:v>0.58055514759876636</c:v>
                </c:pt>
                <c:pt idx="2">
                  <c:v>0.39741518578352186</c:v>
                </c:pt>
              </c:numCache>
            </c:numRef>
          </c:val>
          <c:extLst>
            <c:ext xmlns:c16="http://schemas.microsoft.com/office/drawing/2014/chart" uri="{C3380CC4-5D6E-409C-BE32-E72D297353CC}">
              <c16:uniqueId val="{00000000-B530-4472-ADDB-43334B146649}"/>
            </c:ext>
          </c:extLst>
        </c:ser>
        <c:ser>
          <c:idx val="1"/>
          <c:order val="1"/>
          <c:tx>
            <c:strRef>
              <c:f>PALNI!$B$3</c:f>
              <c:strCache>
                <c:ptCount val="1"/>
                <c:pt idx="0">
                  <c:v>Wabash College</c:v>
                </c:pt>
              </c:strCache>
            </c:strRef>
          </c:tx>
          <c:spPr>
            <a:ln w="28575" cap="rnd">
              <a:solidFill>
                <a:schemeClr val="accent2"/>
              </a:solidFill>
              <a:round/>
            </a:ln>
            <a:effectLst/>
          </c:spPr>
          <c:marker>
            <c:symbol val="none"/>
          </c:marker>
          <c:cat>
            <c:strLit>
              <c:ptCount val="3"/>
              <c:pt idx="0">
                <c:v>Research</c:v>
              </c:pt>
              <c:pt idx="1">
                <c:v> Liberal Education</c:v>
              </c:pt>
              <c:pt idx="2">
                <c:v> Career</c:v>
              </c:pt>
            </c:strLit>
          </c:cat>
          <c:val>
            <c:numRef>
              <c:f>PALNI!$C$3:$E$3</c:f>
              <c:numCache>
                <c:formatCode>0.00</c:formatCode>
                <c:ptCount val="3"/>
                <c:pt idx="0">
                  <c:v>1.477832512315271E-2</c:v>
                </c:pt>
                <c:pt idx="1">
                  <c:v>0.98522167487684742</c:v>
                </c:pt>
                <c:pt idx="2">
                  <c:v>0</c:v>
                </c:pt>
              </c:numCache>
            </c:numRef>
          </c:val>
          <c:extLst>
            <c:ext xmlns:c16="http://schemas.microsoft.com/office/drawing/2014/chart" uri="{C3380CC4-5D6E-409C-BE32-E72D297353CC}">
              <c16:uniqueId val="{00000001-B530-4472-ADDB-43334B146649}"/>
            </c:ext>
          </c:extLst>
        </c:ser>
        <c:ser>
          <c:idx val="2"/>
          <c:order val="2"/>
          <c:tx>
            <c:strRef>
              <c:f>PALNI!$B$4</c:f>
              <c:strCache>
                <c:ptCount val="1"/>
                <c:pt idx="0">
                  <c:v>Anderson University</c:v>
                </c:pt>
              </c:strCache>
            </c:strRef>
          </c:tx>
          <c:spPr>
            <a:ln w="28575" cap="rnd">
              <a:solidFill>
                <a:schemeClr val="accent3"/>
              </a:solidFill>
              <a:round/>
            </a:ln>
            <a:effectLst/>
          </c:spPr>
          <c:marker>
            <c:symbol val="none"/>
          </c:marker>
          <c:cat>
            <c:strLit>
              <c:ptCount val="3"/>
              <c:pt idx="0">
                <c:v>Research</c:v>
              </c:pt>
              <c:pt idx="1">
                <c:v> Liberal Education</c:v>
              </c:pt>
              <c:pt idx="2">
                <c:v> Career</c:v>
              </c:pt>
            </c:strLit>
          </c:cat>
          <c:val>
            <c:numRef>
              <c:f>PALNI!$C$4:$E$4</c:f>
              <c:numCache>
                <c:formatCode>0.00</c:formatCode>
                <c:ptCount val="3"/>
                <c:pt idx="0">
                  <c:v>1.078016019318047E-2</c:v>
                </c:pt>
                <c:pt idx="1">
                  <c:v>0.60714940224011726</c:v>
                </c:pt>
                <c:pt idx="2">
                  <c:v>0.38207043756670223</c:v>
                </c:pt>
              </c:numCache>
            </c:numRef>
          </c:val>
          <c:extLst>
            <c:ext xmlns:c16="http://schemas.microsoft.com/office/drawing/2014/chart" uri="{C3380CC4-5D6E-409C-BE32-E72D297353CC}">
              <c16:uniqueId val="{00000002-B530-4472-ADDB-43334B146649}"/>
            </c:ext>
          </c:extLst>
        </c:ser>
        <c:ser>
          <c:idx val="3"/>
          <c:order val="3"/>
          <c:tx>
            <c:strRef>
              <c:f>PALNI!$B$5</c:f>
              <c:strCache>
                <c:ptCount val="1"/>
                <c:pt idx="0">
                  <c:v>Earlham College</c:v>
                </c:pt>
              </c:strCache>
            </c:strRef>
          </c:tx>
          <c:spPr>
            <a:ln w="28575" cap="rnd">
              <a:solidFill>
                <a:schemeClr val="accent4"/>
              </a:solidFill>
              <a:round/>
            </a:ln>
            <a:effectLst/>
          </c:spPr>
          <c:marker>
            <c:symbol val="none"/>
          </c:marker>
          <c:cat>
            <c:strLit>
              <c:ptCount val="3"/>
              <c:pt idx="0">
                <c:v>Research</c:v>
              </c:pt>
              <c:pt idx="1">
                <c:v> Liberal Education</c:v>
              </c:pt>
              <c:pt idx="2">
                <c:v> Career</c:v>
              </c:pt>
            </c:strLit>
          </c:cat>
          <c:val>
            <c:numRef>
              <c:f>PALNI!$C$5:$E$5</c:f>
              <c:numCache>
                <c:formatCode>0.00</c:formatCode>
                <c:ptCount val="3"/>
                <c:pt idx="0">
                  <c:v>1.0498687664041995E-2</c:v>
                </c:pt>
                <c:pt idx="1">
                  <c:v>0.98950131233595795</c:v>
                </c:pt>
                <c:pt idx="2">
                  <c:v>0</c:v>
                </c:pt>
              </c:numCache>
            </c:numRef>
          </c:val>
          <c:extLst>
            <c:ext xmlns:c16="http://schemas.microsoft.com/office/drawing/2014/chart" uri="{C3380CC4-5D6E-409C-BE32-E72D297353CC}">
              <c16:uniqueId val="{00000003-B530-4472-ADDB-43334B146649}"/>
            </c:ext>
          </c:extLst>
        </c:ser>
        <c:ser>
          <c:idx val="4"/>
          <c:order val="4"/>
          <c:tx>
            <c:strRef>
              <c:f>PALNI!$B$6</c:f>
              <c:strCache>
                <c:ptCount val="1"/>
                <c:pt idx="0">
                  <c:v>Taylor University</c:v>
                </c:pt>
              </c:strCache>
            </c:strRef>
          </c:tx>
          <c:spPr>
            <a:ln w="28575" cap="rnd">
              <a:solidFill>
                <a:schemeClr val="accent5"/>
              </a:solidFill>
              <a:round/>
            </a:ln>
            <a:effectLst/>
          </c:spPr>
          <c:marker>
            <c:symbol val="none"/>
          </c:marker>
          <c:cat>
            <c:strLit>
              <c:ptCount val="3"/>
              <c:pt idx="0">
                <c:v>Research</c:v>
              </c:pt>
              <c:pt idx="1">
                <c:v> Liberal Education</c:v>
              </c:pt>
              <c:pt idx="2">
                <c:v> Career</c:v>
              </c:pt>
            </c:strLit>
          </c:cat>
          <c:val>
            <c:numRef>
              <c:f>PALNI!$C$6:$E$6</c:f>
              <c:numCache>
                <c:formatCode>0.00</c:formatCode>
                <c:ptCount val="3"/>
                <c:pt idx="0">
                  <c:v>5.1773565529930256E-3</c:v>
                </c:pt>
                <c:pt idx="1">
                  <c:v>0.73595481579735567</c:v>
                </c:pt>
                <c:pt idx="2">
                  <c:v>0.25886782764965127</c:v>
                </c:pt>
              </c:numCache>
            </c:numRef>
          </c:val>
          <c:extLst>
            <c:ext xmlns:c16="http://schemas.microsoft.com/office/drawing/2014/chart" uri="{C3380CC4-5D6E-409C-BE32-E72D297353CC}">
              <c16:uniqueId val="{00000004-B530-4472-ADDB-43334B146649}"/>
            </c:ext>
          </c:extLst>
        </c:ser>
        <c:ser>
          <c:idx val="5"/>
          <c:order val="5"/>
          <c:tx>
            <c:strRef>
              <c:f>PALNI!$B$7</c:f>
              <c:strCache>
                <c:ptCount val="1"/>
                <c:pt idx="0">
                  <c:v>Butler University</c:v>
                </c:pt>
              </c:strCache>
            </c:strRef>
          </c:tx>
          <c:spPr>
            <a:ln w="28575" cap="rnd">
              <a:solidFill>
                <a:schemeClr val="accent6"/>
              </a:solidFill>
              <a:round/>
            </a:ln>
            <a:effectLst/>
          </c:spPr>
          <c:marker>
            <c:symbol val="none"/>
          </c:marker>
          <c:cat>
            <c:strLit>
              <c:ptCount val="3"/>
              <c:pt idx="0">
                <c:v>Research</c:v>
              </c:pt>
              <c:pt idx="1">
                <c:v> Liberal Education</c:v>
              </c:pt>
              <c:pt idx="2">
                <c:v> Career</c:v>
              </c:pt>
            </c:strLit>
          </c:cat>
          <c:val>
            <c:numRef>
              <c:f>PALNI!$C$7:$E$7</c:f>
              <c:numCache>
                <c:formatCode>0.00</c:formatCode>
                <c:ptCount val="3"/>
                <c:pt idx="0">
                  <c:v>0</c:v>
                </c:pt>
                <c:pt idx="1">
                  <c:v>0.7029295772143006</c:v>
                </c:pt>
                <c:pt idx="2">
                  <c:v>0.29707042278569934</c:v>
                </c:pt>
              </c:numCache>
            </c:numRef>
          </c:val>
          <c:extLst>
            <c:ext xmlns:c16="http://schemas.microsoft.com/office/drawing/2014/chart" uri="{C3380CC4-5D6E-409C-BE32-E72D297353CC}">
              <c16:uniqueId val="{00000005-B530-4472-ADDB-43334B146649}"/>
            </c:ext>
          </c:extLst>
        </c:ser>
        <c:ser>
          <c:idx val="6"/>
          <c:order val="6"/>
          <c:tx>
            <c:strRef>
              <c:f>PALNI!$B$8</c:f>
              <c:strCache>
                <c:ptCount val="1"/>
                <c:pt idx="0">
                  <c:v>University of Indianapolis</c:v>
                </c:pt>
              </c:strCache>
            </c:strRef>
          </c:tx>
          <c:spPr>
            <a:ln w="28575" cap="rnd">
              <a:solidFill>
                <a:schemeClr val="accent1">
                  <a:lumMod val="60000"/>
                </a:schemeClr>
              </a:solidFill>
              <a:round/>
            </a:ln>
            <a:effectLst/>
          </c:spPr>
          <c:marker>
            <c:symbol val="none"/>
          </c:marker>
          <c:cat>
            <c:strLit>
              <c:ptCount val="3"/>
              <c:pt idx="0">
                <c:v>Research</c:v>
              </c:pt>
              <c:pt idx="1">
                <c:v> Liberal Education</c:v>
              </c:pt>
              <c:pt idx="2">
                <c:v> Career</c:v>
              </c:pt>
            </c:strLit>
          </c:cat>
          <c:val>
            <c:numRef>
              <c:f>PALNI!$C$8:$E$8</c:f>
              <c:numCache>
                <c:formatCode>0.00</c:formatCode>
                <c:ptCount val="3"/>
                <c:pt idx="0">
                  <c:v>0</c:v>
                </c:pt>
                <c:pt idx="1">
                  <c:v>0.59041726700002817</c:v>
                </c:pt>
                <c:pt idx="2">
                  <c:v>0.40958273299997172</c:v>
                </c:pt>
              </c:numCache>
            </c:numRef>
          </c:val>
          <c:extLst>
            <c:ext xmlns:c16="http://schemas.microsoft.com/office/drawing/2014/chart" uri="{C3380CC4-5D6E-409C-BE32-E72D297353CC}">
              <c16:uniqueId val="{00000006-B530-4472-ADDB-43334B146649}"/>
            </c:ext>
          </c:extLst>
        </c:ser>
        <c:ser>
          <c:idx val="7"/>
          <c:order val="7"/>
          <c:tx>
            <c:strRef>
              <c:f>PALNI!$B$9</c:f>
              <c:strCache>
                <c:ptCount val="1"/>
                <c:pt idx="0">
                  <c:v>University of Saint Francis-Fort Wayne</c:v>
                </c:pt>
              </c:strCache>
            </c:strRef>
          </c:tx>
          <c:spPr>
            <a:ln w="28575" cap="rnd">
              <a:solidFill>
                <a:schemeClr val="accent2">
                  <a:lumMod val="60000"/>
                </a:schemeClr>
              </a:solidFill>
              <a:round/>
            </a:ln>
            <a:effectLst/>
          </c:spPr>
          <c:marker>
            <c:symbol val="none"/>
          </c:marker>
          <c:cat>
            <c:strLit>
              <c:ptCount val="3"/>
              <c:pt idx="0">
                <c:v>Research</c:v>
              </c:pt>
              <c:pt idx="1">
                <c:v> Liberal Education</c:v>
              </c:pt>
              <c:pt idx="2">
                <c:v> Career</c:v>
              </c:pt>
            </c:strLit>
          </c:cat>
          <c:val>
            <c:numRef>
              <c:f>PALNI!$C$9:$E$9</c:f>
              <c:numCache>
                <c:formatCode>0.00</c:formatCode>
                <c:ptCount val="3"/>
                <c:pt idx="0">
                  <c:v>0</c:v>
                </c:pt>
                <c:pt idx="1">
                  <c:v>0.54562824128832677</c:v>
                </c:pt>
                <c:pt idx="2">
                  <c:v>0.45437175871167318</c:v>
                </c:pt>
              </c:numCache>
            </c:numRef>
          </c:val>
          <c:extLst>
            <c:ext xmlns:c16="http://schemas.microsoft.com/office/drawing/2014/chart" uri="{C3380CC4-5D6E-409C-BE32-E72D297353CC}">
              <c16:uniqueId val="{00000007-B530-4472-ADDB-43334B146649}"/>
            </c:ext>
          </c:extLst>
        </c:ser>
        <c:ser>
          <c:idx val="8"/>
          <c:order val="8"/>
          <c:tx>
            <c:strRef>
              <c:f>PALNI!$B$10</c:f>
              <c:strCache>
                <c:ptCount val="1"/>
                <c:pt idx="0">
                  <c:v>Bethel College-Indiana</c:v>
                </c:pt>
              </c:strCache>
            </c:strRef>
          </c:tx>
          <c:spPr>
            <a:ln w="28575" cap="rnd">
              <a:solidFill>
                <a:schemeClr val="accent3">
                  <a:lumMod val="60000"/>
                </a:schemeClr>
              </a:solidFill>
              <a:round/>
            </a:ln>
            <a:effectLst/>
          </c:spPr>
          <c:marker>
            <c:symbol val="none"/>
          </c:marker>
          <c:cat>
            <c:strLit>
              <c:ptCount val="3"/>
              <c:pt idx="0">
                <c:v>Research</c:v>
              </c:pt>
              <c:pt idx="1">
                <c:v> Liberal Education</c:v>
              </c:pt>
              <c:pt idx="2">
                <c:v> Career</c:v>
              </c:pt>
            </c:strLit>
          </c:cat>
          <c:val>
            <c:numRef>
              <c:f>PALNI!$C$10:$E$10</c:f>
              <c:numCache>
                <c:formatCode>0.00</c:formatCode>
                <c:ptCount val="3"/>
                <c:pt idx="0">
                  <c:v>0</c:v>
                </c:pt>
                <c:pt idx="1">
                  <c:v>0.63029945321113168</c:v>
                </c:pt>
                <c:pt idx="2">
                  <c:v>0.36970054678886821</c:v>
                </c:pt>
              </c:numCache>
            </c:numRef>
          </c:val>
          <c:extLst>
            <c:ext xmlns:c16="http://schemas.microsoft.com/office/drawing/2014/chart" uri="{C3380CC4-5D6E-409C-BE32-E72D297353CC}">
              <c16:uniqueId val="{00000008-B530-4472-ADDB-43334B146649}"/>
            </c:ext>
          </c:extLst>
        </c:ser>
        <c:ser>
          <c:idx val="9"/>
          <c:order val="9"/>
          <c:tx>
            <c:strRef>
              <c:f>PALNI!$B$11</c:f>
              <c:strCache>
                <c:ptCount val="1"/>
                <c:pt idx="0">
                  <c:v>Grace College and Theological Seminary</c:v>
                </c:pt>
              </c:strCache>
            </c:strRef>
          </c:tx>
          <c:spPr>
            <a:ln w="28575" cap="rnd">
              <a:solidFill>
                <a:schemeClr val="accent4">
                  <a:lumMod val="60000"/>
                </a:schemeClr>
              </a:solidFill>
              <a:round/>
            </a:ln>
            <a:effectLst/>
          </c:spPr>
          <c:marker>
            <c:symbol val="none"/>
          </c:marker>
          <c:cat>
            <c:strLit>
              <c:ptCount val="3"/>
              <c:pt idx="0">
                <c:v>Research</c:v>
              </c:pt>
              <c:pt idx="1">
                <c:v> Liberal Education</c:v>
              </c:pt>
              <c:pt idx="2">
                <c:v> Career</c:v>
              </c:pt>
            </c:strLit>
          </c:cat>
          <c:val>
            <c:numRef>
              <c:f>PALNI!$C$11:$E$11</c:f>
              <c:numCache>
                <c:formatCode>0.00</c:formatCode>
                <c:ptCount val="3"/>
                <c:pt idx="0">
                  <c:v>0</c:v>
                </c:pt>
                <c:pt idx="1">
                  <c:v>0.6022025448322047</c:v>
                </c:pt>
                <c:pt idx="2">
                  <c:v>0.39779745516779519</c:v>
                </c:pt>
              </c:numCache>
            </c:numRef>
          </c:val>
          <c:extLst>
            <c:ext xmlns:c16="http://schemas.microsoft.com/office/drawing/2014/chart" uri="{C3380CC4-5D6E-409C-BE32-E72D297353CC}">
              <c16:uniqueId val="{00000009-B530-4472-ADDB-43334B146649}"/>
            </c:ext>
          </c:extLst>
        </c:ser>
        <c:ser>
          <c:idx val="10"/>
          <c:order val="10"/>
          <c:tx>
            <c:strRef>
              <c:f>PALNI!$B$12</c:f>
              <c:strCache>
                <c:ptCount val="1"/>
                <c:pt idx="0">
                  <c:v>DePauw University</c:v>
                </c:pt>
              </c:strCache>
            </c:strRef>
          </c:tx>
          <c:spPr>
            <a:ln w="28575" cap="rnd">
              <a:solidFill>
                <a:schemeClr val="accent5">
                  <a:lumMod val="60000"/>
                </a:schemeClr>
              </a:solidFill>
              <a:round/>
            </a:ln>
            <a:effectLst/>
          </c:spPr>
          <c:marker>
            <c:symbol val="none"/>
          </c:marker>
          <c:cat>
            <c:strLit>
              <c:ptCount val="3"/>
              <c:pt idx="0">
                <c:v>Research</c:v>
              </c:pt>
              <c:pt idx="1">
                <c:v> Liberal Education</c:v>
              </c:pt>
              <c:pt idx="2">
                <c:v> Career</c:v>
              </c:pt>
            </c:strLit>
          </c:cat>
          <c:val>
            <c:numRef>
              <c:f>PALNI!$C$12:$E$12</c:f>
              <c:numCache>
                <c:formatCode>0.00</c:formatCode>
                <c:ptCount val="3"/>
                <c:pt idx="0">
                  <c:v>0</c:v>
                </c:pt>
                <c:pt idx="1">
                  <c:v>1</c:v>
                </c:pt>
                <c:pt idx="2">
                  <c:v>0</c:v>
                </c:pt>
              </c:numCache>
            </c:numRef>
          </c:val>
          <c:extLst>
            <c:ext xmlns:c16="http://schemas.microsoft.com/office/drawing/2014/chart" uri="{C3380CC4-5D6E-409C-BE32-E72D297353CC}">
              <c16:uniqueId val="{0000000A-B530-4472-ADDB-43334B146649}"/>
            </c:ext>
          </c:extLst>
        </c:ser>
        <c:ser>
          <c:idx val="11"/>
          <c:order val="11"/>
          <c:tx>
            <c:strRef>
              <c:f>PALNI!$B$13</c:f>
              <c:strCache>
                <c:ptCount val="1"/>
                <c:pt idx="0">
                  <c:v>Franklin College</c:v>
                </c:pt>
              </c:strCache>
            </c:strRef>
          </c:tx>
          <c:spPr>
            <a:ln w="28575" cap="rnd">
              <a:solidFill>
                <a:schemeClr val="accent6">
                  <a:lumMod val="60000"/>
                </a:schemeClr>
              </a:solidFill>
              <a:round/>
            </a:ln>
            <a:effectLst/>
          </c:spPr>
          <c:marker>
            <c:symbol val="none"/>
          </c:marker>
          <c:cat>
            <c:strLit>
              <c:ptCount val="3"/>
              <c:pt idx="0">
                <c:v>Research</c:v>
              </c:pt>
              <c:pt idx="1">
                <c:v> Liberal Education</c:v>
              </c:pt>
              <c:pt idx="2">
                <c:v> Career</c:v>
              </c:pt>
            </c:strLit>
          </c:cat>
          <c:val>
            <c:numRef>
              <c:f>PALNI!$C$13:$E$13</c:f>
              <c:numCache>
                <c:formatCode>0.00</c:formatCode>
                <c:ptCount val="3"/>
                <c:pt idx="0">
                  <c:v>0</c:v>
                </c:pt>
                <c:pt idx="1">
                  <c:v>0.75</c:v>
                </c:pt>
                <c:pt idx="2">
                  <c:v>0.25</c:v>
                </c:pt>
              </c:numCache>
            </c:numRef>
          </c:val>
          <c:extLst>
            <c:ext xmlns:c16="http://schemas.microsoft.com/office/drawing/2014/chart" uri="{C3380CC4-5D6E-409C-BE32-E72D297353CC}">
              <c16:uniqueId val="{0000000B-B530-4472-ADDB-43334B146649}"/>
            </c:ext>
          </c:extLst>
        </c:ser>
        <c:ser>
          <c:idx val="12"/>
          <c:order val="12"/>
          <c:tx>
            <c:strRef>
              <c:f>PALNI!$B$14</c:f>
              <c:strCache>
                <c:ptCount val="1"/>
                <c:pt idx="0">
                  <c:v>Hanover College</c:v>
                </c:pt>
              </c:strCache>
            </c:strRef>
          </c:tx>
          <c:spPr>
            <a:ln w="28575" cap="rnd">
              <a:solidFill>
                <a:schemeClr val="accent1">
                  <a:lumMod val="80000"/>
                  <a:lumOff val="20000"/>
                </a:schemeClr>
              </a:solidFill>
              <a:round/>
            </a:ln>
            <a:effectLst/>
          </c:spPr>
          <c:marker>
            <c:symbol val="none"/>
          </c:marker>
          <c:cat>
            <c:strLit>
              <c:ptCount val="3"/>
              <c:pt idx="0">
                <c:v>Research</c:v>
              </c:pt>
              <c:pt idx="1">
                <c:v> Liberal Education</c:v>
              </c:pt>
              <c:pt idx="2">
                <c:v> Career</c:v>
              </c:pt>
            </c:strLit>
          </c:cat>
          <c:val>
            <c:numRef>
              <c:f>PALNI!$C$14:$E$14</c:f>
              <c:numCache>
                <c:formatCode>0.00</c:formatCode>
                <c:ptCount val="3"/>
                <c:pt idx="0">
                  <c:v>0</c:v>
                </c:pt>
                <c:pt idx="1">
                  <c:v>1</c:v>
                </c:pt>
                <c:pt idx="2">
                  <c:v>0</c:v>
                </c:pt>
              </c:numCache>
            </c:numRef>
          </c:val>
          <c:extLst>
            <c:ext xmlns:c16="http://schemas.microsoft.com/office/drawing/2014/chart" uri="{C3380CC4-5D6E-409C-BE32-E72D297353CC}">
              <c16:uniqueId val="{0000000C-B530-4472-ADDB-43334B146649}"/>
            </c:ext>
          </c:extLst>
        </c:ser>
        <c:ser>
          <c:idx val="13"/>
          <c:order val="13"/>
          <c:tx>
            <c:strRef>
              <c:f>PALNI!$B$15</c:f>
              <c:strCache>
                <c:ptCount val="1"/>
                <c:pt idx="0">
                  <c:v>Saint Mary's College</c:v>
                </c:pt>
              </c:strCache>
            </c:strRef>
          </c:tx>
          <c:spPr>
            <a:ln w="28575" cap="rnd">
              <a:solidFill>
                <a:schemeClr val="accent2">
                  <a:lumMod val="80000"/>
                  <a:lumOff val="20000"/>
                </a:schemeClr>
              </a:solidFill>
              <a:round/>
            </a:ln>
            <a:effectLst/>
          </c:spPr>
          <c:marker>
            <c:symbol val="none"/>
          </c:marker>
          <c:cat>
            <c:strLit>
              <c:ptCount val="3"/>
              <c:pt idx="0">
                <c:v>Research</c:v>
              </c:pt>
              <c:pt idx="1">
                <c:v> Liberal Education</c:v>
              </c:pt>
              <c:pt idx="2">
                <c:v> Career</c:v>
              </c:pt>
            </c:strLit>
          </c:cat>
          <c:val>
            <c:numRef>
              <c:f>PALNI!$C$15:$E$15</c:f>
              <c:numCache>
                <c:formatCode>0.00</c:formatCode>
                <c:ptCount val="3"/>
                <c:pt idx="0">
                  <c:v>0</c:v>
                </c:pt>
                <c:pt idx="1">
                  <c:v>0.75</c:v>
                </c:pt>
                <c:pt idx="2">
                  <c:v>0.25</c:v>
                </c:pt>
              </c:numCache>
            </c:numRef>
          </c:val>
          <c:extLst>
            <c:ext xmlns:c16="http://schemas.microsoft.com/office/drawing/2014/chart" uri="{C3380CC4-5D6E-409C-BE32-E72D297353CC}">
              <c16:uniqueId val="{0000000D-B530-4472-ADDB-43334B146649}"/>
            </c:ext>
          </c:extLst>
        </c:ser>
        <c:ser>
          <c:idx val="14"/>
          <c:order val="14"/>
          <c:tx>
            <c:strRef>
              <c:f>PALNI!$B$16</c:f>
              <c:strCache>
                <c:ptCount val="1"/>
                <c:pt idx="0">
                  <c:v>Goshen College</c:v>
                </c:pt>
              </c:strCache>
            </c:strRef>
          </c:tx>
          <c:spPr>
            <a:ln w="28575" cap="rnd">
              <a:solidFill>
                <a:schemeClr val="accent3">
                  <a:lumMod val="80000"/>
                  <a:lumOff val="20000"/>
                </a:schemeClr>
              </a:solidFill>
              <a:round/>
            </a:ln>
            <a:effectLst/>
          </c:spPr>
          <c:marker>
            <c:symbol val="none"/>
          </c:marker>
          <c:cat>
            <c:strLit>
              <c:ptCount val="3"/>
              <c:pt idx="0">
                <c:v>Research</c:v>
              </c:pt>
              <c:pt idx="1">
                <c:v> Liberal Education</c:v>
              </c:pt>
              <c:pt idx="2">
                <c:v> Career</c:v>
              </c:pt>
            </c:strLit>
          </c:cat>
          <c:val>
            <c:numRef>
              <c:f>PALNI!$C$16:$E$16</c:f>
              <c:numCache>
                <c:formatCode>0.00</c:formatCode>
                <c:ptCount val="3"/>
                <c:pt idx="0">
                  <c:v>0</c:v>
                </c:pt>
                <c:pt idx="1">
                  <c:v>0.73877551020408161</c:v>
                </c:pt>
                <c:pt idx="2">
                  <c:v>0.26122448979591839</c:v>
                </c:pt>
              </c:numCache>
            </c:numRef>
          </c:val>
          <c:extLst>
            <c:ext xmlns:c16="http://schemas.microsoft.com/office/drawing/2014/chart" uri="{C3380CC4-5D6E-409C-BE32-E72D297353CC}">
              <c16:uniqueId val="{0000000E-B530-4472-ADDB-43334B146649}"/>
            </c:ext>
          </c:extLst>
        </c:ser>
        <c:ser>
          <c:idx val="15"/>
          <c:order val="15"/>
          <c:tx>
            <c:strRef>
              <c:f>PALNI!$B$17</c:f>
              <c:strCache>
                <c:ptCount val="1"/>
                <c:pt idx="0">
                  <c:v>Huntington University</c:v>
                </c:pt>
              </c:strCache>
            </c:strRef>
          </c:tx>
          <c:spPr>
            <a:ln w="28575" cap="rnd">
              <a:solidFill>
                <a:schemeClr val="accent4">
                  <a:lumMod val="80000"/>
                  <a:lumOff val="20000"/>
                </a:schemeClr>
              </a:solidFill>
              <a:round/>
            </a:ln>
            <a:effectLst/>
          </c:spPr>
          <c:marker>
            <c:symbol val="none"/>
          </c:marker>
          <c:cat>
            <c:strLit>
              <c:ptCount val="3"/>
              <c:pt idx="0">
                <c:v>Research</c:v>
              </c:pt>
              <c:pt idx="1">
                <c:v> Liberal Education</c:v>
              </c:pt>
              <c:pt idx="2">
                <c:v> Career</c:v>
              </c:pt>
            </c:strLit>
          </c:cat>
          <c:val>
            <c:numRef>
              <c:f>PALNI!$C$17:$E$17</c:f>
              <c:numCache>
                <c:formatCode>0.00</c:formatCode>
                <c:ptCount val="3"/>
                <c:pt idx="0">
                  <c:v>0</c:v>
                </c:pt>
                <c:pt idx="1">
                  <c:v>0.64811426547836859</c:v>
                </c:pt>
                <c:pt idx="2">
                  <c:v>0.35188573452163135</c:v>
                </c:pt>
              </c:numCache>
            </c:numRef>
          </c:val>
          <c:extLst>
            <c:ext xmlns:c16="http://schemas.microsoft.com/office/drawing/2014/chart" uri="{C3380CC4-5D6E-409C-BE32-E72D297353CC}">
              <c16:uniqueId val="{0000000F-B530-4472-ADDB-43334B146649}"/>
            </c:ext>
          </c:extLst>
        </c:ser>
        <c:ser>
          <c:idx val="16"/>
          <c:order val="16"/>
          <c:tx>
            <c:strRef>
              <c:f>PALNI!$B$18</c:f>
              <c:strCache>
                <c:ptCount val="1"/>
                <c:pt idx="0">
                  <c:v>Manchester University</c:v>
                </c:pt>
              </c:strCache>
            </c:strRef>
          </c:tx>
          <c:spPr>
            <a:ln w="28575" cap="rnd">
              <a:solidFill>
                <a:schemeClr val="accent5">
                  <a:lumMod val="80000"/>
                  <a:lumOff val="20000"/>
                </a:schemeClr>
              </a:solidFill>
              <a:round/>
            </a:ln>
            <a:effectLst/>
          </c:spPr>
          <c:marker>
            <c:symbol val="none"/>
          </c:marker>
          <c:cat>
            <c:strLit>
              <c:ptCount val="3"/>
              <c:pt idx="0">
                <c:v>Research</c:v>
              </c:pt>
              <c:pt idx="1">
                <c:v> Liberal Education</c:v>
              </c:pt>
              <c:pt idx="2">
                <c:v> Career</c:v>
              </c:pt>
            </c:strLit>
          </c:cat>
          <c:val>
            <c:numRef>
              <c:f>PALNI!$C$18:$E$18</c:f>
              <c:numCache>
                <c:formatCode>0.00</c:formatCode>
                <c:ptCount val="3"/>
                <c:pt idx="0">
                  <c:v>0</c:v>
                </c:pt>
                <c:pt idx="1">
                  <c:v>0.74556213017751483</c:v>
                </c:pt>
                <c:pt idx="2">
                  <c:v>0.25443786982248523</c:v>
                </c:pt>
              </c:numCache>
            </c:numRef>
          </c:val>
          <c:extLst>
            <c:ext xmlns:c16="http://schemas.microsoft.com/office/drawing/2014/chart" uri="{C3380CC4-5D6E-409C-BE32-E72D297353CC}">
              <c16:uniqueId val="{00000010-B530-4472-ADDB-43334B146649}"/>
            </c:ext>
          </c:extLst>
        </c:ser>
        <c:ser>
          <c:idx val="17"/>
          <c:order val="17"/>
          <c:tx>
            <c:strRef>
              <c:f>PALNI!$B$19</c:f>
              <c:strCache>
                <c:ptCount val="1"/>
                <c:pt idx="0">
                  <c:v>Trine University</c:v>
                </c:pt>
              </c:strCache>
            </c:strRef>
          </c:tx>
          <c:spPr>
            <a:ln w="28575" cap="rnd">
              <a:solidFill>
                <a:schemeClr val="accent6">
                  <a:lumMod val="80000"/>
                  <a:lumOff val="20000"/>
                </a:schemeClr>
              </a:solidFill>
              <a:round/>
            </a:ln>
            <a:effectLst/>
          </c:spPr>
          <c:marker>
            <c:symbol val="none"/>
          </c:marker>
          <c:cat>
            <c:strLit>
              <c:ptCount val="3"/>
              <c:pt idx="0">
                <c:v>Research</c:v>
              </c:pt>
              <c:pt idx="1">
                <c:v> Liberal Education</c:v>
              </c:pt>
              <c:pt idx="2">
                <c:v> Career</c:v>
              </c:pt>
            </c:strLit>
          </c:cat>
          <c:val>
            <c:numRef>
              <c:f>PALNI!$C$19:$E$19</c:f>
              <c:numCache>
                <c:formatCode>0.00</c:formatCode>
                <c:ptCount val="3"/>
                <c:pt idx="0">
                  <c:v>0</c:v>
                </c:pt>
                <c:pt idx="1">
                  <c:v>0.66275478690549727</c:v>
                </c:pt>
                <c:pt idx="2">
                  <c:v>0.33724521309450284</c:v>
                </c:pt>
              </c:numCache>
            </c:numRef>
          </c:val>
          <c:extLst>
            <c:ext xmlns:c16="http://schemas.microsoft.com/office/drawing/2014/chart" uri="{C3380CC4-5D6E-409C-BE32-E72D297353CC}">
              <c16:uniqueId val="{00000011-B530-4472-ADDB-43334B146649}"/>
            </c:ext>
          </c:extLst>
        </c:ser>
        <c:dLbls>
          <c:showLegendKey val="0"/>
          <c:showVal val="0"/>
          <c:showCatName val="0"/>
          <c:showSerName val="0"/>
          <c:showPercent val="0"/>
          <c:showBubbleSize val="0"/>
        </c:dLbls>
        <c:axId val="323101400"/>
        <c:axId val="323101072"/>
      </c:radarChart>
      <c:catAx>
        <c:axId val="32310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3101072"/>
        <c:crosses val="autoZero"/>
        <c:auto val="1"/>
        <c:lblAlgn val="ctr"/>
        <c:lblOffset val="100"/>
        <c:noMultiLvlLbl val="0"/>
      </c:catAx>
      <c:valAx>
        <c:axId val="32310107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32310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Minnesota Institutions (N=30)</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'MN institutions'!$A$2</c:f>
              <c:strCache>
                <c:ptCount val="1"/>
                <c:pt idx="0">
                  <c:v>University of Minnesota-Twin Cities</c:v>
                </c:pt>
              </c:strCache>
            </c:strRef>
          </c:tx>
          <c:spPr>
            <a:ln w="28575" cap="rnd">
              <a:solidFill>
                <a:schemeClr val="accent1"/>
              </a:solidFill>
              <a:round/>
            </a:ln>
            <a:effectLst/>
          </c:spPr>
          <c:marker>
            <c:symbol val="none"/>
          </c:marker>
          <c:cat>
            <c:strLit>
              <c:ptCount val="3"/>
              <c:pt idx="0">
                <c:v>Research</c:v>
              </c:pt>
              <c:pt idx="1">
                <c:v> Liberal Education</c:v>
              </c:pt>
              <c:pt idx="2">
                <c:v> Career</c:v>
              </c:pt>
            </c:strLit>
          </c:cat>
          <c:val>
            <c:numRef>
              <c:f>'MN institutions'!$B$2:$D$2</c:f>
              <c:numCache>
                <c:formatCode>0.00</c:formatCode>
                <c:ptCount val="3"/>
                <c:pt idx="0">
                  <c:v>0.4554932438557196</c:v>
                </c:pt>
                <c:pt idx="1">
                  <c:v>0.36587625669420054</c:v>
                </c:pt>
                <c:pt idx="2">
                  <c:v>0.17863049945007986</c:v>
                </c:pt>
              </c:numCache>
            </c:numRef>
          </c:val>
          <c:extLst>
            <c:ext xmlns:c16="http://schemas.microsoft.com/office/drawing/2014/chart" uri="{C3380CC4-5D6E-409C-BE32-E72D297353CC}">
              <c16:uniqueId val="{00000000-FF9E-460E-9919-2C335964D473}"/>
            </c:ext>
          </c:extLst>
        </c:ser>
        <c:ser>
          <c:idx val="1"/>
          <c:order val="1"/>
          <c:tx>
            <c:strRef>
              <c:f>'MN institutions'!$A$3</c:f>
              <c:strCache>
                <c:ptCount val="1"/>
                <c:pt idx="0">
                  <c:v>University of St Thomas</c:v>
                </c:pt>
              </c:strCache>
            </c:strRef>
          </c:tx>
          <c:spPr>
            <a:ln w="28575" cap="rnd">
              <a:solidFill>
                <a:schemeClr val="accent2"/>
              </a:solidFill>
              <a:round/>
            </a:ln>
            <a:effectLst/>
          </c:spPr>
          <c:marker>
            <c:symbol val="none"/>
          </c:marker>
          <c:cat>
            <c:strLit>
              <c:ptCount val="3"/>
              <c:pt idx="0">
                <c:v>Research</c:v>
              </c:pt>
              <c:pt idx="1">
                <c:v> Liberal Education</c:v>
              </c:pt>
              <c:pt idx="2">
                <c:v> Career</c:v>
              </c:pt>
            </c:strLit>
          </c:cat>
          <c:val>
            <c:numRef>
              <c:f>'MN institutions'!$B$3:$D$3</c:f>
              <c:numCache>
                <c:formatCode>0.00</c:formatCode>
                <c:ptCount val="3"/>
                <c:pt idx="0">
                  <c:v>0.17977871444477614</c:v>
                </c:pt>
                <c:pt idx="1">
                  <c:v>0.53322788757658668</c:v>
                </c:pt>
                <c:pt idx="2">
                  <c:v>0.28699339797863715</c:v>
                </c:pt>
              </c:numCache>
            </c:numRef>
          </c:val>
          <c:extLst>
            <c:ext xmlns:c16="http://schemas.microsoft.com/office/drawing/2014/chart" uri="{C3380CC4-5D6E-409C-BE32-E72D297353CC}">
              <c16:uniqueId val="{00000001-FF9E-460E-9919-2C335964D473}"/>
            </c:ext>
          </c:extLst>
        </c:ser>
        <c:ser>
          <c:idx val="2"/>
          <c:order val="2"/>
          <c:tx>
            <c:strRef>
              <c:f>'MN institutions'!$A$4</c:f>
              <c:strCache>
                <c:ptCount val="1"/>
                <c:pt idx="0">
                  <c:v>University of Minnesota-Duluth</c:v>
                </c:pt>
              </c:strCache>
            </c:strRef>
          </c:tx>
          <c:spPr>
            <a:ln w="28575" cap="rnd">
              <a:solidFill>
                <a:schemeClr val="accent3"/>
              </a:solidFill>
              <a:round/>
            </a:ln>
            <a:effectLst/>
          </c:spPr>
          <c:marker>
            <c:symbol val="none"/>
          </c:marker>
          <c:cat>
            <c:strLit>
              <c:ptCount val="3"/>
              <c:pt idx="0">
                <c:v>Research</c:v>
              </c:pt>
              <c:pt idx="1">
                <c:v> Liberal Education</c:v>
              </c:pt>
              <c:pt idx="2">
                <c:v> Career</c:v>
              </c:pt>
            </c:strLit>
          </c:cat>
          <c:val>
            <c:numRef>
              <c:f>'MN institutions'!$B$4:$D$4</c:f>
              <c:numCache>
                <c:formatCode>0.00</c:formatCode>
                <c:ptCount val="3"/>
                <c:pt idx="0">
                  <c:v>6.8967259992171986E-2</c:v>
                </c:pt>
                <c:pt idx="1">
                  <c:v>0.67846070336931641</c:v>
                </c:pt>
                <c:pt idx="2">
                  <c:v>0.25257203663851152</c:v>
                </c:pt>
              </c:numCache>
            </c:numRef>
          </c:val>
          <c:extLst>
            <c:ext xmlns:c16="http://schemas.microsoft.com/office/drawing/2014/chart" uri="{C3380CC4-5D6E-409C-BE32-E72D297353CC}">
              <c16:uniqueId val="{00000002-FF9E-460E-9919-2C335964D473}"/>
            </c:ext>
          </c:extLst>
        </c:ser>
        <c:ser>
          <c:idx val="3"/>
          <c:order val="3"/>
          <c:tx>
            <c:strRef>
              <c:f>'MN institutions'!$A$5</c:f>
              <c:strCache>
                <c:ptCount val="1"/>
                <c:pt idx="0">
                  <c:v>St Catherine University</c:v>
                </c:pt>
              </c:strCache>
            </c:strRef>
          </c:tx>
          <c:spPr>
            <a:ln w="28575" cap="rnd">
              <a:solidFill>
                <a:schemeClr val="accent4"/>
              </a:solidFill>
              <a:round/>
            </a:ln>
            <a:effectLst/>
          </c:spPr>
          <c:marker>
            <c:symbol val="none"/>
          </c:marker>
          <c:cat>
            <c:strLit>
              <c:ptCount val="3"/>
              <c:pt idx="0">
                <c:v>Research</c:v>
              </c:pt>
              <c:pt idx="1">
                <c:v> Liberal Education</c:v>
              </c:pt>
              <c:pt idx="2">
                <c:v> Career</c:v>
              </c:pt>
            </c:strLit>
          </c:cat>
          <c:val>
            <c:numRef>
              <c:f>'MN institutions'!$B$5:$D$5</c:f>
              <c:numCache>
                <c:formatCode>0.00</c:formatCode>
                <c:ptCount val="3"/>
                <c:pt idx="0">
                  <c:v>3.7602986568480073E-2</c:v>
                </c:pt>
                <c:pt idx="1">
                  <c:v>0.4952211597618692</c:v>
                </c:pt>
                <c:pt idx="2">
                  <c:v>0.4671758536696507</c:v>
                </c:pt>
              </c:numCache>
            </c:numRef>
          </c:val>
          <c:extLst>
            <c:ext xmlns:c16="http://schemas.microsoft.com/office/drawing/2014/chart" uri="{C3380CC4-5D6E-409C-BE32-E72D297353CC}">
              <c16:uniqueId val="{00000003-FF9E-460E-9919-2C335964D473}"/>
            </c:ext>
          </c:extLst>
        </c:ser>
        <c:ser>
          <c:idx val="4"/>
          <c:order val="4"/>
          <c:tx>
            <c:strRef>
              <c:f>'MN institutions'!$A$6</c:f>
              <c:strCache>
                <c:ptCount val="1"/>
                <c:pt idx="0">
                  <c:v>Carleton College</c:v>
                </c:pt>
              </c:strCache>
            </c:strRef>
          </c:tx>
          <c:spPr>
            <a:ln w="28575" cap="rnd">
              <a:solidFill>
                <a:schemeClr val="accent5"/>
              </a:solidFill>
              <a:round/>
            </a:ln>
            <a:effectLst/>
          </c:spPr>
          <c:marker>
            <c:symbol val="none"/>
          </c:marker>
          <c:cat>
            <c:strLit>
              <c:ptCount val="3"/>
              <c:pt idx="0">
                <c:v>Research</c:v>
              </c:pt>
              <c:pt idx="1">
                <c:v> Liberal Education</c:v>
              </c:pt>
              <c:pt idx="2">
                <c:v> Career</c:v>
              </c:pt>
            </c:strLit>
          </c:cat>
          <c:val>
            <c:numRef>
              <c:f>'MN institutions'!$B$6:$D$6</c:f>
              <c:numCache>
                <c:formatCode>0.00</c:formatCode>
                <c:ptCount val="3"/>
                <c:pt idx="0">
                  <c:v>1.9607843137254902E-2</c:v>
                </c:pt>
                <c:pt idx="1">
                  <c:v>0.98039215686274506</c:v>
                </c:pt>
                <c:pt idx="2">
                  <c:v>0</c:v>
                </c:pt>
              </c:numCache>
            </c:numRef>
          </c:val>
          <c:extLst>
            <c:ext xmlns:c16="http://schemas.microsoft.com/office/drawing/2014/chart" uri="{C3380CC4-5D6E-409C-BE32-E72D297353CC}">
              <c16:uniqueId val="{00000004-FF9E-460E-9919-2C335964D473}"/>
            </c:ext>
          </c:extLst>
        </c:ser>
        <c:ser>
          <c:idx val="5"/>
          <c:order val="5"/>
          <c:tx>
            <c:strRef>
              <c:f>'MN institutions'!$A$7</c:f>
              <c:strCache>
                <c:ptCount val="1"/>
                <c:pt idx="0">
                  <c:v>University of Minnesota-Morris</c:v>
                </c:pt>
              </c:strCache>
            </c:strRef>
          </c:tx>
          <c:spPr>
            <a:ln w="28575" cap="rnd">
              <a:solidFill>
                <a:schemeClr val="accent6"/>
              </a:solidFill>
              <a:round/>
            </a:ln>
            <a:effectLst/>
          </c:spPr>
          <c:marker>
            <c:symbol val="none"/>
          </c:marker>
          <c:cat>
            <c:strLit>
              <c:ptCount val="3"/>
              <c:pt idx="0">
                <c:v>Research</c:v>
              </c:pt>
              <c:pt idx="1">
                <c:v> Liberal Education</c:v>
              </c:pt>
              <c:pt idx="2">
                <c:v> Career</c:v>
              </c:pt>
            </c:strLit>
          </c:cat>
          <c:val>
            <c:numRef>
              <c:f>'MN institutions'!$B$7:$D$7</c:f>
              <c:numCache>
                <c:formatCode>0.00</c:formatCode>
                <c:ptCount val="3"/>
                <c:pt idx="0">
                  <c:v>1.477832512315271E-2</c:v>
                </c:pt>
                <c:pt idx="1">
                  <c:v>0.98522167487684742</c:v>
                </c:pt>
                <c:pt idx="2">
                  <c:v>0</c:v>
                </c:pt>
              </c:numCache>
            </c:numRef>
          </c:val>
          <c:extLst>
            <c:ext xmlns:c16="http://schemas.microsoft.com/office/drawing/2014/chart" uri="{C3380CC4-5D6E-409C-BE32-E72D297353CC}">
              <c16:uniqueId val="{00000005-FF9E-460E-9919-2C335964D473}"/>
            </c:ext>
          </c:extLst>
        </c:ser>
        <c:ser>
          <c:idx val="6"/>
          <c:order val="6"/>
          <c:tx>
            <c:strRef>
              <c:f>'MN institutions'!$A$8</c:f>
              <c:strCache>
                <c:ptCount val="1"/>
                <c:pt idx="0">
                  <c:v>Saint Cloud State University</c:v>
                </c:pt>
              </c:strCache>
            </c:strRef>
          </c:tx>
          <c:spPr>
            <a:ln w="28575" cap="rnd">
              <a:solidFill>
                <a:schemeClr val="accent1">
                  <a:lumMod val="60000"/>
                </a:schemeClr>
              </a:solidFill>
              <a:round/>
            </a:ln>
            <a:effectLst/>
          </c:spPr>
          <c:marker>
            <c:symbol val="none"/>
          </c:marker>
          <c:cat>
            <c:strLit>
              <c:ptCount val="3"/>
              <c:pt idx="0">
                <c:v>Research</c:v>
              </c:pt>
              <c:pt idx="1">
                <c:v> Liberal Education</c:v>
              </c:pt>
              <c:pt idx="2">
                <c:v> Career</c:v>
              </c:pt>
            </c:strLit>
          </c:cat>
          <c:val>
            <c:numRef>
              <c:f>'MN institutions'!$B$8:$D$8</c:f>
              <c:numCache>
                <c:formatCode>0.00</c:formatCode>
                <c:ptCount val="3"/>
                <c:pt idx="0">
                  <c:v>1.2305297748072753E-2</c:v>
                </c:pt>
                <c:pt idx="1">
                  <c:v>0.6895535444129447</c:v>
                </c:pt>
                <c:pt idx="2">
                  <c:v>0.29814115783898254</c:v>
                </c:pt>
              </c:numCache>
            </c:numRef>
          </c:val>
          <c:extLst>
            <c:ext xmlns:c16="http://schemas.microsoft.com/office/drawing/2014/chart" uri="{C3380CC4-5D6E-409C-BE32-E72D297353CC}">
              <c16:uniqueId val="{00000006-FF9E-460E-9919-2C335964D473}"/>
            </c:ext>
          </c:extLst>
        </c:ser>
        <c:ser>
          <c:idx val="7"/>
          <c:order val="7"/>
          <c:tx>
            <c:strRef>
              <c:f>'MN institutions'!$A$9</c:f>
              <c:strCache>
                <c:ptCount val="1"/>
                <c:pt idx="0">
                  <c:v>Hamline University</c:v>
                </c:pt>
              </c:strCache>
            </c:strRef>
          </c:tx>
          <c:spPr>
            <a:ln w="28575" cap="rnd">
              <a:solidFill>
                <a:schemeClr val="accent2">
                  <a:lumMod val="60000"/>
                </a:schemeClr>
              </a:solidFill>
              <a:round/>
            </a:ln>
            <a:effectLst/>
          </c:spPr>
          <c:marker>
            <c:symbol val="none"/>
          </c:marker>
          <c:cat>
            <c:strLit>
              <c:ptCount val="3"/>
              <c:pt idx="0">
                <c:v>Research</c:v>
              </c:pt>
              <c:pt idx="1">
                <c:v> Liberal Education</c:v>
              </c:pt>
              <c:pt idx="2">
                <c:v> Career</c:v>
              </c:pt>
            </c:strLit>
          </c:cat>
          <c:val>
            <c:numRef>
              <c:f>'MN institutions'!$B$9:$D$9</c:f>
              <c:numCache>
                <c:formatCode>0.00</c:formatCode>
                <c:ptCount val="3"/>
                <c:pt idx="0">
                  <c:v>1.1929306893956172E-2</c:v>
                </c:pt>
                <c:pt idx="1">
                  <c:v>0.66560987970411079</c:v>
                </c:pt>
                <c:pt idx="2">
                  <c:v>0.32246081340193306</c:v>
                </c:pt>
              </c:numCache>
            </c:numRef>
          </c:val>
          <c:extLst>
            <c:ext xmlns:c16="http://schemas.microsoft.com/office/drawing/2014/chart" uri="{C3380CC4-5D6E-409C-BE32-E72D297353CC}">
              <c16:uniqueId val="{00000007-FF9E-460E-9919-2C335964D473}"/>
            </c:ext>
          </c:extLst>
        </c:ser>
        <c:ser>
          <c:idx val="8"/>
          <c:order val="8"/>
          <c:tx>
            <c:strRef>
              <c:f>'MN institutions'!$A$10</c:f>
              <c:strCache>
                <c:ptCount val="1"/>
                <c:pt idx="0">
                  <c:v>Macalester College</c:v>
                </c:pt>
              </c:strCache>
            </c:strRef>
          </c:tx>
          <c:spPr>
            <a:ln w="28575" cap="rnd">
              <a:solidFill>
                <a:schemeClr val="accent3">
                  <a:lumMod val="60000"/>
                </a:schemeClr>
              </a:solidFill>
              <a:round/>
            </a:ln>
            <a:effectLst/>
          </c:spPr>
          <c:marker>
            <c:symbol val="none"/>
          </c:marker>
          <c:cat>
            <c:strLit>
              <c:ptCount val="3"/>
              <c:pt idx="0">
                <c:v>Research</c:v>
              </c:pt>
              <c:pt idx="1">
                <c:v> Liberal Education</c:v>
              </c:pt>
              <c:pt idx="2">
                <c:v> Career</c:v>
              </c:pt>
            </c:strLit>
          </c:cat>
          <c:val>
            <c:numRef>
              <c:f>'MN institutions'!$B$10:$D$10</c:f>
              <c:numCache>
                <c:formatCode>0.00</c:formatCode>
                <c:ptCount val="3"/>
                <c:pt idx="0">
                  <c:v>9.9009900990099011E-3</c:v>
                </c:pt>
                <c:pt idx="1">
                  <c:v>0.99009900990099009</c:v>
                </c:pt>
                <c:pt idx="2">
                  <c:v>0</c:v>
                </c:pt>
              </c:numCache>
            </c:numRef>
          </c:val>
          <c:extLst>
            <c:ext xmlns:c16="http://schemas.microsoft.com/office/drawing/2014/chart" uri="{C3380CC4-5D6E-409C-BE32-E72D297353CC}">
              <c16:uniqueId val="{00000008-FF9E-460E-9919-2C335964D473}"/>
            </c:ext>
          </c:extLst>
        </c:ser>
        <c:ser>
          <c:idx val="9"/>
          <c:order val="9"/>
          <c:tx>
            <c:strRef>
              <c:f>'MN institutions'!$A$11</c:f>
              <c:strCache>
                <c:ptCount val="1"/>
                <c:pt idx="0">
                  <c:v>St Olaf College</c:v>
                </c:pt>
              </c:strCache>
            </c:strRef>
          </c:tx>
          <c:spPr>
            <a:ln w="28575" cap="rnd">
              <a:solidFill>
                <a:schemeClr val="accent4">
                  <a:lumMod val="60000"/>
                </a:schemeClr>
              </a:solidFill>
              <a:round/>
            </a:ln>
            <a:effectLst/>
          </c:spPr>
          <c:marker>
            <c:symbol val="none"/>
          </c:marker>
          <c:cat>
            <c:strLit>
              <c:ptCount val="3"/>
              <c:pt idx="0">
                <c:v>Research</c:v>
              </c:pt>
              <c:pt idx="1">
                <c:v> Liberal Education</c:v>
              </c:pt>
              <c:pt idx="2">
                <c:v> Career</c:v>
              </c:pt>
            </c:strLit>
          </c:cat>
          <c:val>
            <c:numRef>
              <c:f>'MN institutions'!$B$11:$D$11</c:f>
              <c:numCache>
                <c:formatCode>0.00</c:formatCode>
                <c:ptCount val="3"/>
                <c:pt idx="0">
                  <c:v>9.9009900990099011E-3</c:v>
                </c:pt>
                <c:pt idx="1">
                  <c:v>0.99009900990099009</c:v>
                </c:pt>
                <c:pt idx="2">
                  <c:v>0</c:v>
                </c:pt>
              </c:numCache>
            </c:numRef>
          </c:val>
          <c:extLst>
            <c:ext xmlns:c16="http://schemas.microsoft.com/office/drawing/2014/chart" uri="{C3380CC4-5D6E-409C-BE32-E72D297353CC}">
              <c16:uniqueId val="{00000009-FF9E-460E-9919-2C335964D473}"/>
            </c:ext>
          </c:extLst>
        </c:ser>
        <c:ser>
          <c:idx val="10"/>
          <c:order val="10"/>
          <c:tx>
            <c:strRef>
              <c:f>'MN institutions'!$A$12</c:f>
              <c:strCache>
                <c:ptCount val="1"/>
                <c:pt idx="0">
                  <c:v>University of Minnesota-Crookston</c:v>
                </c:pt>
              </c:strCache>
            </c:strRef>
          </c:tx>
          <c:spPr>
            <a:ln w="28575" cap="rnd">
              <a:solidFill>
                <a:schemeClr val="accent5">
                  <a:lumMod val="60000"/>
                </a:schemeClr>
              </a:solidFill>
              <a:round/>
            </a:ln>
            <a:effectLst/>
          </c:spPr>
          <c:marker>
            <c:symbol val="none"/>
          </c:marker>
          <c:cat>
            <c:strLit>
              <c:ptCount val="3"/>
              <c:pt idx="0">
                <c:v>Research</c:v>
              </c:pt>
              <c:pt idx="1">
                <c:v> Liberal Education</c:v>
              </c:pt>
              <c:pt idx="2">
                <c:v> Career</c:v>
              </c:pt>
            </c:strLit>
          </c:cat>
          <c:val>
            <c:numRef>
              <c:f>'MN institutions'!$B$12:$D$12</c:f>
              <c:numCache>
                <c:formatCode>0.00</c:formatCode>
                <c:ptCount val="3"/>
                <c:pt idx="0">
                  <c:v>9.7205065746181641E-3</c:v>
                </c:pt>
                <c:pt idx="1">
                  <c:v>0.64641368721210801</c:v>
                </c:pt>
                <c:pt idx="2">
                  <c:v>0.34386580621327401</c:v>
                </c:pt>
              </c:numCache>
            </c:numRef>
          </c:val>
          <c:extLst>
            <c:ext xmlns:c16="http://schemas.microsoft.com/office/drawing/2014/chart" uri="{C3380CC4-5D6E-409C-BE32-E72D297353CC}">
              <c16:uniqueId val="{0000000A-FF9E-460E-9919-2C335964D473}"/>
            </c:ext>
          </c:extLst>
        </c:ser>
        <c:ser>
          <c:idx val="11"/>
          <c:order val="11"/>
          <c:tx>
            <c:strRef>
              <c:f>'MN institutions'!$A$13</c:f>
              <c:strCache>
                <c:ptCount val="1"/>
                <c:pt idx="0">
                  <c:v>Minnesota State University-Mankato</c:v>
                </c:pt>
              </c:strCache>
            </c:strRef>
          </c:tx>
          <c:spPr>
            <a:ln w="28575" cap="rnd">
              <a:solidFill>
                <a:schemeClr val="accent6">
                  <a:lumMod val="60000"/>
                </a:schemeClr>
              </a:solidFill>
              <a:round/>
            </a:ln>
            <a:effectLst/>
          </c:spPr>
          <c:marker>
            <c:symbol val="none"/>
          </c:marker>
          <c:cat>
            <c:strLit>
              <c:ptCount val="3"/>
              <c:pt idx="0">
                <c:v>Research</c:v>
              </c:pt>
              <c:pt idx="1">
                <c:v> Liberal Education</c:v>
              </c:pt>
              <c:pt idx="2">
                <c:v> Career</c:v>
              </c:pt>
            </c:strLit>
          </c:cat>
          <c:val>
            <c:numRef>
              <c:f>'MN institutions'!$B$13:$D$13</c:f>
              <c:numCache>
                <c:formatCode>0.00</c:formatCode>
                <c:ptCount val="3"/>
                <c:pt idx="0">
                  <c:v>9.0724282821487683E-3</c:v>
                </c:pt>
                <c:pt idx="1">
                  <c:v>0.59609093354517195</c:v>
                </c:pt>
                <c:pt idx="2">
                  <c:v>0.39483663817267928</c:v>
                </c:pt>
              </c:numCache>
            </c:numRef>
          </c:val>
          <c:extLst>
            <c:ext xmlns:c16="http://schemas.microsoft.com/office/drawing/2014/chart" uri="{C3380CC4-5D6E-409C-BE32-E72D297353CC}">
              <c16:uniqueId val="{0000000B-FF9E-460E-9919-2C335964D473}"/>
            </c:ext>
          </c:extLst>
        </c:ser>
        <c:ser>
          <c:idx val="12"/>
          <c:order val="12"/>
          <c:tx>
            <c:strRef>
              <c:f>'MN institutions'!$A$14</c:f>
              <c:strCache>
                <c:ptCount val="1"/>
                <c:pt idx="0">
                  <c:v>Saint Mary's University of Minnesota</c:v>
                </c:pt>
              </c:strCache>
            </c:strRef>
          </c:tx>
          <c:spPr>
            <a:ln w="28575" cap="rnd">
              <a:solidFill>
                <a:schemeClr val="accent1">
                  <a:lumMod val="80000"/>
                  <a:lumOff val="20000"/>
                </a:schemeClr>
              </a:solidFill>
              <a:round/>
            </a:ln>
            <a:effectLst/>
          </c:spPr>
          <c:marker>
            <c:symbol val="none"/>
          </c:marker>
          <c:cat>
            <c:strLit>
              <c:ptCount val="3"/>
              <c:pt idx="0">
                <c:v>Research</c:v>
              </c:pt>
              <c:pt idx="1">
                <c:v> Liberal Education</c:v>
              </c:pt>
              <c:pt idx="2">
                <c:v> Career</c:v>
              </c:pt>
            </c:strLit>
          </c:cat>
          <c:val>
            <c:numRef>
              <c:f>'MN institutions'!$B$14:$D$14</c:f>
              <c:numCache>
                <c:formatCode>0.00</c:formatCode>
                <c:ptCount val="3"/>
                <c:pt idx="0">
                  <c:v>7.6609840366649905E-3</c:v>
                </c:pt>
                <c:pt idx="1">
                  <c:v>0.46253867090544581</c:v>
                </c:pt>
                <c:pt idx="2">
                  <c:v>0.5298003450578892</c:v>
                </c:pt>
              </c:numCache>
            </c:numRef>
          </c:val>
          <c:extLst>
            <c:ext xmlns:c16="http://schemas.microsoft.com/office/drawing/2014/chart" uri="{C3380CC4-5D6E-409C-BE32-E72D297353CC}">
              <c16:uniqueId val="{0000000C-FF9E-460E-9919-2C335964D473}"/>
            </c:ext>
          </c:extLst>
        </c:ser>
        <c:ser>
          <c:idx val="13"/>
          <c:order val="13"/>
          <c:tx>
            <c:strRef>
              <c:f>'MN institutions'!$A$15</c:f>
              <c:strCache>
                <c:ptCount val="1"/>
                <c:pt idx="0">
                  <c:v>Bethel University</c:v>
                </c:pt>
              </c:strCache>
            </c:strRef>
          </c:tx>
          <c:spPr>
            <a:ln w="28575" cap="rnd">
              <a:solidFill>
                <a:schemeClr val="accent2">
                  <a:lumMod val="80000"/>
                  <a:lumOff val="20000"/>
                </a:schemeClr>
              </a:solidFill>
              <a:round/>
            </a:ln>
            <a:effectLst/>
          </c:spPr>
          <c:marker>
            <c:symbol val="none"/>
          </c:marker>
          <c:cat>
            <c:strLit>
              <c:ptCount val="3"/>
              <c:pt idx="0">
                <c:v>Research</c:v>
              </c:pt>
              <c:pt idx="1">
                <c:v> Liberal Education</c:v>
              </c:pt>
              <c:pt idx="2">
                <c:v> Career</c:v>
              </c:pt>
            </c:strLit>
          </c:cat>
          <c:val>
            <c:numRef>
              <c:f>'MN institutions'!$B$15:$D$15</c:f>
              <c:numCache>
                <c:formatCode>0.00</c:formatCode>
                <c:ptCount val="3"/>
                <c:pt idx="0">
                  <c:v>7.6094458075904063E-3</c:v>
                </c:pt>
                <c:pt idx="1">
                  <c:v>0.59405516648769374</c:v>
                </c:pt>
                <c:pt idx="2">
                  <c:v>0.39833538770471577</c:v>
                </c:pt>
              </c:numCache>
            </c:numRef>
          </c:val>
          <c:extLst>
            <c:ext xmlns:c16="http://schemas.microsoft.com/office/drawing/2014/chart" uri="{C3380CC4-5D6E-409C-BE32-E72D297353CC}">
              <c16:uniqueId val="{0000000D-FF9E-460E-9919-2C335964D473}"/>
            </c:ext>
          </c:extLst>
        </c:ser>
        <c:ser>
          <c:idx val="14"/>
          <c:order val="14"/>
          <c:tx>
            <c:strRef>
              <c:f>'MN institutions'!$A$16</c:f>
              <c:strCache>
                <c:ptCount val="1"/>
                <c:pt idx="0">
                  <c:v>Concordia College at Moorhead</c:v>
                </c:pt>
              </c:strCache>
            </c:strRef>
          </c:tx>
          <c:spPr>
            <a:ln w="28575" cap="rnd">
              <a:solidFill>
                <a:schemeClr val="accent3">
                  <a:lumMod val="80000"/>
                  <a:lumOff val="20000"/>
                </a:schemeClr>
              </a:solidFill>
              <a:round/>
            </a:ln>
            <a:effectLst/>
          </c:spPr>
          <c:marker>
            <c:symbol val="none"/>
          </c:marker>
          <c:cat>
            <c:strLit>
              <c:ptCount val="3"/>
              <c:pt idx="0">
                <c:v>Research</c:v>
              </c:pt>
              <c:pt idx="1">
                <c:v> Liberal Education</c:v>
              </c:pt>
              <c:pt idx="2">
                <c:v> Career</c:v>
              </c:pt>
            </c:strLit>
          </c:cat>
          <c:val>
            <c:numRef>
              <c:f>'MN institutions'!$B$16:$D$16</c:f>
              <c:numCache>
                <c:formatCode>0.00</c:formatCode>
                <c:ptCount val="3"/>
                <c:pt idx="0">
                  <c:v>5.0256849315068498E-3</c:v>
                </c:pt>
                <c:pt idx="1">
                  <c:v>0.82912671232876711</c:v>
                </c:pt>
                <c:pt idx="2">
                  <c:v>0.16584760273972604</c:v>
                </c:pt>
              </c:numCache>
            </c:numRef>
          </c:val>
          <c:extLst>
            <c:ext xmlns:c16="http://schemas.microsoft.com/office/drawing/2014/chart" uri="{C3380CC4-5D6E-409C-BE32-E72D297353CC}">
              <c16:uniqueId val="{0000000E-FF9E-460E-9919-2C335964D473}"/>
            </c:ext>
          </c:extLst>
        </c:ser>
        <c:ser>
          <c:idx val="15"/>
          <c:order val="15"/>
          <c:tx>
            <c:strRef>
              <c:f>'MN institutions'!$A$17</c:f>
              <c:strCache>
                <c:ptCount val="1"/>
                <c:pt idx="0">
                  <c:v>Metropolitan State University</c:v>
                </c:pt>
              </c:strCache>
            </c:strRef>
          </c:tx>
          <c:spPr>
            <a:ln w="28575" cap="rnd">
              <a:solidFill>
                <a:schemeClr val="accent4">
                  <a:lumMod val="80000"/>
                  <a:lumOff val="20000"/>
                </a:schemeClr>
              </a:solidFill>
              <a:round/>
            </a:ln>
            <a:effectLst/>
          </c:spPr>
          <c:marker>
            <c:symbol val="none"/>
          </c:marker>
          <c:cat>
            <c:strLit>
              <c:ptCount val="3"/>
              <c:pt idx="0">
                <c:v>Research</c:v>
              </c:pt>
              <c:pt idx="1">
                <c:v> Liberal Education</c:v>
              </c:pt>
              <c:pt idx="2">
                <c:v> Career</c:v>
              </c:pt>
            </c:strLit>
          </c:cat>
          <c:val>
            <c:numRef>
              <c:f>'MN institutions'!$B$17:$D$17</c:f>
              <c:numCache>
                <c:formatCode>0.00</c:formatCode>
                <c:ptCount val="3"/>
                <c:pt idx="0">
                  <c:v>1.2971864332684399E-3</c:v>
                </c:pt>
                <c:pt idx="1">
                  <c:v>0.64807434206091263</c:v>
                </c:pt>
                <c:pt idx="2">
                  <c:v>0.35062847150581894</c:v>
                </c:pt>
              </c:numCache>
            </c:numRef>
          </c:val>
          <c:extLst>
            <c:ext xmlns:c16="http://schemas.microsoft.com/office/drawing/2014/chart" uri="{C3380CC4-5D6E-409C-BE32-E72D297353CC}">
              <c16:uniqueId val="{0000000F-FF9E-460E-9919-2C335964D473}"/>
            </c:ext>
          </c:extLst>
        </c:ser>
        <c:ser>
          <c:idx val="16"/>
          <c:order val="16"/>
          <c:tx>
            <c:strRef>
              <c:f>'MN institutions'!$A$18</c:f>
              <c:strCache>
                <c:ptCount val="1"/>
                <c:pt idx="0">
                  <c:v>Winona State University</c:v>
                </c:pt>
              </c:strCache>
            </c:strRef>
          </c:tx>
          <c:spPr>
            <a:ln w="28575" cap="rnd">
              <a:solidFill>
                <a:schemeClr val="accent5">
                  <a:lumMod val="80000"/>
                  <a:lumOff val="20000"/>
                </a:schemeClr>
              </a:solidFill>
              <a:round/>
            </a:ln>
            <a:effectLst/>
          </c:spPr>
          <c:marker>
            <c:symbol val="none"/>
          </c:marker>
          <c:cat>
            <c:strLit>
              <c:ptCount val="3"/>
              <c:pt idx="0">
                <c:v>Research</c:v>
              </c:pt>
              <c:pt idx="1">
                <c:v> Liberal Education</c:v>
              </c:pt>
              <c:pt idx="2">
                <c:v> Career</c:v>
              </c:pt>
            </c:strLit>
          </c:cat>
          <c:val>
            <c:numRef>
              <c:f>'MN institutions'!$B$18:$D$18</c:f>
              <c:numCache>
                <c:formatCode>0.00</c:formatCode>
                <c:ptCount val="3"/>
                <c:pt idx="0">
                  <c:v>2.6658745982037675E-4</c:v>
                </c:pt>
                <c:pt idx="1">
                  <c:v>0.64972162532502575</c:v>
                </c:pt>
                <c:pt idx="2">
                  <c:v>0.35001178721515386</c:v>
                </c:pt>
              </c:numCache>
            </c:numRef>
          </c:val>
          <c:extLst>
            <c:ext xmlns:c16="http://schemas.microsoft.com/office/drawing/2014/chart" uri="{C3380CC4-5D6E-409C-BE32-E72D297353CC}">
              <c16:uniqueId val="{00000010-FF9E-460E-9919-2C335964D473}"/>
            </c:ext>
          </c:extLst>
        </c:ser>
        <c:ser>
          <c:idx val="17"/>
          <c:order val="17"/>
          <c:tx>
            <c:strRef>
              <c:f>'MN institutions'!$A$19</c:f>
              <c:strCache>
                <c:ptCount val="1"/>
                <c:pt idx="0">
                  <c:v>Augsburg College</c:v>
                </c:pt>
              </c:strCache>
            </c:strRef>
          </c:tx>
          <c:spPr>
            <a:ln w="28575" cap="rnd">
              <a:solidFill>
                <a:schemeClr val="accent6">
                  <a:lumMod val="80000"/>
                  <a:lumOff val="20000"/>
                </a:schemeClr>
              </a:solidFill>
              <a:round/>
            </a:ln>
            <a:effectLst/>
          </c:spPr>
          <c:marker>
            <c:symbol val="none"/>
          </c:marker>
          <c:cat>
            <c:strLit>
              <c:ptCount val="3"/>
              <c:pt idx="0">
                <c:v>Research</c:v>
              </c:pt>
              <c:pt idx="1">
                <c:v> Liberal Education</c:v>
              </c:pt>
              <c:pt idx="2">
                <c:v> Career</c:v>
              </c:pt>
            </c:strLit>
          </c:cat>
          <c:val>
            <c:numRef>
              <c:f>'MN institutions'!$B$19:$D$19</c:f>
              <c:numCache>
                <c:formatCode>0.00</c:formatCode>
                <c:ptCount val="3"/>
                <c:pt idx="0">
                  <c:v>0</c:v>
                </c:pt>
                <c:pt idx="1">
                  <c:v>0.70431774763201271</c:v>
                </c:pt>
                <c:pt idx="2">
                  <c:v>0.29568225236798729</c:v>
                </c:pt>
              </c:numCache>
            </c:numRef>
          </c:val>
          <c:extLst>
            <c:ext xmlns:c16="http://schemas.microsoft.com/office/drawing/2014/chart" uri="{C3380CC4-5D6E-409C-BE32-E72D297353CC}">
              <c16:uniqueId val="{00000011-FF9E-460E-9919-2C335964D473}"/>
            </c:ext>
          </c:extLst>
        </c:ser>
        <c:ser>
          <c:idx val="18"/>
          <c:order val="18"/>
          <c:tx>
            <c:strRef>
              <c:f>'MN institutions'!$A$20</c:f>
              <c:strCache>
                <c:ptCount val="1"/>
                <c:pt idx="0">
                  <c:v>Concordia University-Saint Paul</c:v>
                </c:pt>
              </c:strCache>
            </c:strRef>
          </c:tx>
          <c:spPr>
            <a:ln w="28575" cap="rnd">
              <a:solidFill>
                <a:schemeClr val="accent1">
                  <a:lumMod val="80000"/>
                </a:schemeClr>
              </a:solidFill>
              <a:round/>
            </a:ln>
            <a:effectLst/>
          </c:spPr>
          <c:marker>
            <c:symbol val="none"/>
          </c:marker>
          <c:cat>
            <c:strLit>
              <c:ptCount val="3"/>
              <c:pt idx="0">
                <c:v>Research</c:v>
              </c:pt>
              <c:pt idx="1">
                <c:v> Liberal Education</c:v>
              </c:pt>
              <c:pt idx="2">
                <c:v> Career</c:v>
              </c:pt>
            </c:strLit>
          </c:cat>
          <c:val>
            <c:numRef>
              <c:f>'MN institutions'!$B$20:$D$20</c:f>
              <c:numCache>
                <c:formatCode>0.00</c:formatCode>
                <c:ptCount val="3"/>
                <c:pt idx="0">
                  <c:v>0</c:v>
                </c:pt>
                <c:pt idx="1">
                  <c:v>0.27051209491015765</c:v>
                </c:pt>
                <c:pt idx="2">
                  <c:v>0.7294879050898424</c:v>
                </c:pt>
              </c:numCache>
            </c:numRef>
          </c:val>
          <c:extLst>
            <c:ext xmlns:c16="http://schemas.microsoft.com/office/drawing/2014/chart" uri="{C3380CC4-5D6E-409C-BE32-E72D297353CC}">
              <c16:uniqueId val="{00000012-FF9E-460E-9919-2C335964D473}"/>
            </c:ext>
          </c:extLst>
        </c:ser>
        <c:ser>
          <c:idx val="19"/>
          <c:order val="19"/>
          <c:tx>
            <c:strRef>
              <c:f>'MN institutions'!$A$21</c:f>
              <c:strCache>
                <c:ptCount val="1"/>
                <c:pt idx="0">
                  <c:v>The College of Saint Scholastica</c:v>
                </c:pt>
              </c:strCache>
            </c:strRef>
          </c:tx>
          <c:spPr>
            <a:ln w="28575" cap="rnd">
              <a:solidFill>
                <a:schemeClr val="accent2">
                  <a:lumMod val="80000"/>
                </a:schemeClr>
              </a:solidFill>
              <a:round/>
            </a:ln>
            <a:effectLst/>
          </c:spPr>
          <c:marker>
            <c:symbol val="none"/>
          </c:marker>
          <c:cat>
            <c:strLit>
              <c:ptCount val="3"/>
              <c:pt idx="0">
                <c:v>Research</c:v>
              </c:pt>
              <c:pt idx="1">
                <c:v> Liberal Education</c:v>
              </c:pt>
              <c:pt idx="2">
                <c:v> Career</c:v>
              </c:pt>
            </c:strLit>
          </c:cat>
          <c:val>
            <c:numRef>
              <c:f>'MN institutions'!$B$21:$D$21</c:f>
              <c:numCache>
                <c:formatCode>0.00</c:formatCode>
                <c:ptCount val="3"/>
                <c:pt idx="0">
                  <c:v>0</c:v>
                </c:pt>
                <c:pt idx="1">
                  <c:v>0.56964040137147287</c:v>
                </c:pt>
                <c:pt idx="2">
                  <c:v>0.43035959862852713</c:v>
                </c:pt>
              </c:numCache>
            </c:numRef>
          </c:val>
          <c:extLst>
            <c:ext xmlns:c16="http://schemas.microsoft.com/office/drawing/2014/chart" uri="{C3380CC4-5D6E-409C-BE32-E72D297353CC}">
              <c16:uniqueId val="{00000013-FF9E-460E-9919-2C335964D473}"/>
            </c:ext>
          </c:extLst>
        </c:ser>
        <c:ser>
          <c:idx val="20"/>
          <c:order val="20"/>
          <c:tx>
            <c:strRef>
              <c:f>'MN institutions'!$A$22</c:f>
              <c:strCache>
                <c:ptCount val="1"/>
                <c:pt idx="0">
                  <c:v>Minnesota State University Moorhead</c:v>
                </c:pt>
              </c:strCache>
            </c:strRef>
          </c:tx>
          <c:spPr>
            <a:ln w="28575" cap="rnd">
              <a:solidFill>
                <a:schemeClr val="accent3">
                  <a:lumMod val="80000"/>
                </a:schemeClr>
              </a:solidFill>
              <a:round/>
            </a:ln>
            <a:effectLst/>
          </c:spPr>
          <c:marker>
            <c:symbol val="none"/>
          </c:marker>
          <c:cat>
            <c:strLit>
              <c:ptCount val="3"/>
              <c:pt idx="0">
                <c:v>Research</c:v>
              </c:pt>
              <c:pt idx="1">
                <c:v> Liberal Education</c:v>
              </c:pt>
              <c:pt idx="2">
                <c:v> Career</c:v>
              </c:pt>
            </c:strLit>
          </c:cat>
          <c:val>
            <c:numRef>
              <c:f>'MN institutions'!$B$22:$D$22</c:f>
              <c:numCache>
                <c:formatCode>0.00</c:formatCode>
                <c:ptCount val="3"/>
                <c:pt idx="0">
                  <c:v>0</c:v>
                </c:pt>
                <c:pt idx="1">
                  <c:v>0.63167861152512039</c:v>
                </c:pt>
                <c:pt idx="2">
                  <c:v>0.36832138847487955</c:v>
                </c:pt>
              </c:numCache>
            </c:numRef>
          </c:val>
          <c:extLst>
            <c:ext xmlns:c16="http://schemas.microsoft.com/office/drawing/2014/chart" uri="{C3380CC4-5D6E-409C-BE32-E72D297353CC}">
              <c16:uniqueId val="{00000014-FF9E-460E-9919-2C335964D473}"/>
            </c:ext>
          </c:extLst>
        </c:ser>
        <c:ser>
          <c:idx val="21"/>
          <c:order val="21"/>
          <c:tx>
            <c:strRef>
              <c:f>'MN institutions'!$A$23</c:f>
              <c:strCache>
                <c:ptCount val="1"/>
                <c:pt idx="0">
                  <c:v>Southwest Minnesota State University</c:v>
                </c:pt>
              </c:strCache>
            </c:strRef>
          </c:tx>
          <c:spPr>
            <a:ln w="28575" cap="rnd">
              <a:solidFill>
                <a:schemeClr val="accent4">
                  <a:lumMod val="80000"/>
                </a:schemeClr>
              </a:solidFill>
              <a:round/>
            </a:ln>
            <a:effectLst/>
          </c:spPr>
          <c:marker>
            <c:symbol val="none"/>
          </c:marker>
          <c:cat>
            <c:strLit>
              <c:ptCount val="3"/>
              <c:pt idx="0">
                <c:v>Research</c:v>
              </c:pt>
              <c:pt idx="1">
                <c:v> Liberal Education</c:v>
              </c:pt>
              <c:pt idx="2">
                <c:v> Career</c:v>
              </c:pt>
            </c:strLit>
          </c:cat>
          <c:val>
            <c:numRef>
              <c:f>'MN institutions'!$B$23:$D$23</c:f>
              <c:numCache>
                <c:formatCode>0.00</c:formatCode>
                <c:ptCount val="3"/>
                <c:pt idx="0">
                  <c:v>0</c:v>
                </c:pt>
                <c:pt idx="1">
                  <c:v>0.60606586801616791</c:v>
                </c:pt>
                <c:pt idx="2">
                  <c:v>0.39393413198383204</c:v>
                </c:pt>
              </c:numCache>
            </c:numRef>
          </c:val>
          <c:extLst>
            <c:ext xmlns:c16="http://schemas.microsoft.com/office/drawing/2014/chart" uri="{C3380CC4-5D6E-409C-BE32-E72D297353CC}">
              <c16:uniqueId val="{00000015-FF9E-460E-9919-2C335964D473}"/>
            </c:ext>
          </c:extLst>
        </c:ser>
        <c:ser>
          <c:idx val="22"/>
          <c:order val="22"/>
          <c:tx>
            <c:strRef>
              <c:f>'MN institutions'!$A$24</c:f>
              <c:strCache>
                <c:ptCount val="1"/>
                <c:pt idx="0">
                  <c:v>Bemidji State University</c:v>
                </c:pt>
              </c:strCache>
            </c:strRef>
          </c:tx>
          <c:spPr>
            <a:ln w="28575" cap="rnd">
              <a:solidFill>
                <a:schemeClr val="accent5">
                  <a:lumMod val="80000"/>
                </a:schemeClr>
              </a:solidFill>
              <a:round/>
            </a:ln>
            <a:effectLst/>
          </c:spPr>
          <c:marker>
            <c:symbol val="none"/>
          </c:marker>
          <c:cat>
            <c:strLit>
              <c:ptCount val="3"/>
              <c:pt idx="0">
                <c:v>Research</c:v>
              </c:pt>
              <c:pt idx="1">
                <c:v> Liberal Education</c:v>
              </c:pt>
              <c:pt idx="2">
                <c:v> Career</c:v>
              </c:pt>
            </c:strLit>
          </c:cat>
          <c:val>
            <c:numRef>
              <c:f>'MN institutions'!$B$24:$D$24</c:f>
              <c:numCache>
                <c:formatCode>0.00</c:formatCode>
                <c:ptCount val="3"/>
                <c:pt idx="0">
                  <c:v>0</c:v>
                </c:pt>
                <c:pt idx="1">
                  <c:v>0.63665872691475023</c:v>
                </c:pt>
                <c:pt idx="2">
                  <c:v>0.36334127308524977</c:v>
                </c:pt>
              </c:numCache>
            </c:numRef>
          </c:val>
          <c:extLst>
            <c:ext xmlns:c16="http://schemas.microsoft.com/office/drawing/2014/chart" uri="{C3380CC4-5D6E-409C-BE32-E72D297353CC}">
              <c16:uniqueId val="{00000016-FF9E-460E-9919-2C335964D473}"/>
            </c:ext>
          </c:extLst>
        </c:ser>
        <c:ser>
          <c:idx val="23"/>
          <c:order val="23"/>
          <c:tx>
            <c:strRef>
              <c:f>'MN institutions'!$A$25</c:f>
              <c:strCache>
                <c:ptCount val="1"/>
                <c:pt idx="0">
                  <c:v>University of Northwestern-St Paul</c:v>
                </c:pt>
              </c:strCache>
            </c:strRef>
          </c:tx>
          <c:spPr>
            <a:ln w="28575" cap="rnd">
              <a:solidFill>
                <a:schemeClr val="accent6">
                  <a:lumMod val="80000"/>
                </a:schemeClr>
              </a:solidFill>
              <a:round/>
            </a:ln>
            <a:effectLst/>
          </c:spPr>
          <c:marker>
            <c:symbol val="none"/>
          </c:marker>
          <c:cat>
            <c:strLit>
              <c:ptCount val="3"/>
              <c:pt idx="0">
                <c:v>Research</c:v>
              </c:pt>
              <c:pt idx="1">
                <c:v> Liberal Education</c:v>
              </c:pt>
              <c:pt idx="2">
                <c:v> Career</c:v>
              </c:pt>
            </c:strLit>
          </c:cat>
          <c:val>
            <c:numRef>
              <c:f>'MN institutions'!$B$25:$D$25</c:f>
              <c:numCache>
                <c:formatCode>0.00</c:formatCode>
                <c:ptCount val="3"/>
                <c:pt idx="0">
                  <c:v>0</c:v>
                </c:pt>
                <c:pt idx="1">
                  <c:v>0.63430749874795311</c:v>
                </c:pt>
                <c:pt idx="2">
                  <c:v>0.36569250125204683</c:v>
                </c:pt>
              </c:numCache>
            </c:numRef>
          </c:val>
          <c:extLst>
            <c:ext xmlns:c16="http://schemas.microsoft.com/office/drawing/2014/chart" uri="{C3380CC4-5D6E-409C-BE32-E72D297353CC}">
              <c16:uniqueId val="{00000017-FF9E-460E-9919-2C335964D473}"/>
            </c:ext>
          </c:extLst>
        </c:ser>
        <c:ser>
          <c:idx val="24"/>
          <c:order val="24"/>
          <c:tx>
            <c:strRef>
              <c:f>'MN institutions'!$A$26</c:f>
              <c:strCache>
                <c:ptCount val="1"/>
                <c:pt idx="0">
                  <c:v>Bethany Lutheran College</c:v>
                </c:pt>
              </c:strCache>
            </c:strRef>
          </c:tx>
          <c:spPr>
            <a:ln w="28575" cap="rnd">
              <a:solidFill>
                <a:schemeClr val="accent1">
                  <a:lumMod val="60000"/>
                  <a:lumOff val="40000"/>
                </a:schemeClr>
              </a:solidFill>
              <a:round/>
            </a:ln>
            <a:effectLst/>
          </c:spPr>
          <c:marker>
            <c:symbol val="none"/>
          </c:marker>
          <c:cat>
            <c:strLit>
              <c:ptCount val="3"/>
              <c:pt idx="0">
                <c:v>Research</c:v>
              </c:pt>
              <c:pt idx="1">
                <c:v> Liberal Education</c:v>
              </c:pt>
              <c:pt idx="2">
                <c:v> Career</c:v>
              </c:pt>
            </c:strLit>
          </c:cat>
          <c:val>
            <c:numRef>
              <c:f>'MN institutions'!$B$26:$D$26</c:f>
              <c:numCache>
                <c:formatCode>0.00</c:formatCode>
                <c:ptCount val="3"/>
                <c:pt idx="0">
                  <c:v>0</c:v>
                </c:pt>
                <c:pt idx="1">
                  <c:v>0.83417085427135673</c:v>
                </c:pt>
                <c:pt idx="2">
                  <c:v>0.16582914572864321</c:v>
                </c:pt>
              </c:numCache>
            </c:numRef>
          </c:val>
          <c:extLst>
            <c:ext xmlns:c16="http://schemas.microsoft.com/office/drawing/2014/chart" uri="{C3380CC4-5D6E-409C-BE32-E72D297353CC}">
              <c16:uniqueId val="{00000018-FF9E-460E-9919-2C335964D473}"/>
            </c:ext>
          </c:extLst>
        </c:ser>
        <c:ser>
          <c:idx val="25"/>
          <c:order val="25"/>
          <c:tx>
            <c:strRef>
              <c:f>'MN institutions'!$A$27</c:f>
              <c:strCache>
                <c:ptCount val="1"/>
                <c:pt idx="0">
                  <c:v>College of Saint Benedict</c:v>
                </c:pt>
              </c:strCache>
            </c:strRef>
          </c:tx>
          <c:spPr>
            <a:ln w="28575" cap="rnd">
              <a:solidFill>
                <a:schemeClr val="accent2">
                  <a:lumMod val="60000"/>
                  <a:lumOff val="40000"/>
                </a:schemeClr>
              </a:solidFill>
              <a:round/>
            </a:ln>
            <a:effectLst/>
          </c:spPr>
          <c:marker>
            <c:symbol val="none"/>
          </c:marker>
          <c:cat>
            <c:strLit>
              <c:ptCount val="3"/>
              <c:pt idx="0">
                <c:v>Research</c:v>
              </c:pt>
              <c:pt idx="1">
                <c:v> Liberal Education</c:v>
              </c:pt>
              <c:pt idx="2">
                <c:v> Career</c:v>
              </c:pt>
            </c:strLit>
          </c:cat>
          <c:val>
            <c:numRef>
              <c:f>'MN institutions'!$B$27:$D$27</c:f>
              <c:numCache>
                <c:formatCode>0.00</c:formatCode>
                <c:ptCount val="3"/>
                <c:pt idx="0">
                  <c:v>0</c:v>
                </c:pt>
                <c:pt idx="1">
                  <c:v>0.83417085427135673</c:v>
                </c:pt>
                <c:pt idx="2">
                  <c:v>0.16582914572864321</c:v>
                </c:pt>
              </c:numCache>
            </c:numRef>
          </c:val>
          <c:extLst>
            <c:ext xmlns:c16="http://schemas.microsoft.com/office/drawing/2014/chart" uri="{C3380CC4-5D6E-409C-BE32-E72D297353CC}">
              <c16:uniqueId val="{00000019-FF9E-460E-9919-2C335964D473}"/>
            </c:ext>
          </c:extLst>
        </c:ser>
        <c:ser>
          <c:idx val="26"/>
          <c:order val="26"/>
          <c:tx>
            <c:strRef>
              <c:f>'MN institutions'!$A$28</c:f>
              <c:strCache>
                <c:ptCount val="1"/>
                <c:pt idx="0">
                  <c:v>Gustavus Adolphus College</c:v>
                </c:pt>
              </c:strCache>
            </c:strRef>
          </c:tx>
          <c:spPr>
            <a:ln w="28575" cap="rnd">
              <a:solidFill>
                <a:schemeClr val="accent3">
                  <a:lumMod val="60000"/>
                  <a:lumOff val="40000"/>
                </a:schemeClr>
              </a:solidFill>
              <a:round/>
            </a:ln>
            <a:effectLst/>
          </c:spPr>
          <c:marker>
            <c:symbol val="none"/>
          </c:marker>
          <c:cat>
            <c:strLit>
              <c:ptCount val="3"/>
              <c:pt idx="0">
                <c:v>Research</c:v>
              </c:pt>
              <c:pt idx="1">
                <c:v> Liberal Education</c:v>
              </c:pt>
              <c:pt idx="2">
                <c:v> Career</c:v>
              </c:pt>
            </c:strLit>
          </c:cat>
          <c:val>
            <c:numRef>
              <c:f>'MN institutions'!$B$28:$D$28</c:f>
              <c:numCache>
                <c:formatCode>0.00</c:formatCode>
                <c:ptCount val="3"/>
                <c:pt idx="0">
                  <c:v>0</c:v>
                </c:pt>
                <c:pt idx="1">
                  <c:v>0.83417085427135673</c:v>
                </c:pt>
                <c:pt idx="2">
                  <c:v>0.16582914572864321</c:v>
                </c:pt>
              </c:numCache>
            </c:numRef>
          </c:val>
          <c:extLst>
            <c:ext xmlns:c16="http://schemas.microsoft.com/office/drawing/2014/chart" uri="{C3380CC4-5D6E-409C-BE32-E72D297353CC}">
              <c16:uniqueId val="{0000001A-FF9E-460E-9919-2C335964D473}"/>
            </c:ext>
          </c:extLst>
        </c:ser>
        <c:ser>
          <c:idx val="27"/>
          <c:order val="27"/>
          <c:tx>
            <c:strRef>
              <c:f>'MN institutions'!$A$29</c:f>
              <c:strCache>
                <c:ptCount val="1"/>
                <c:pt idx="0">
                  <c:v>Saint Johns University</c:v>
                </c:pt>
              </c:strCache>
            </c:strRef>
          </c:tx>
          <c:spPr>
            <a:ln w="28575" cap="rnd">
              <a:solidFill>
                <a:schemeClr val="accent4">
                  <a:lumMod val="60000"/>
                  <a:lumOff val="40000"/>
                </a:schemeClr>
              </a:solidFill>
              <a:round/>
            </a:ln>
            <a:effectLst/>
          </c:spPr>
          <c:marker>
            <c:symbol val="none"/>
          </c:marker>
          <c:cat>
            <c:strLit>
              <c:ptCount val="3"/>
              <c:pt idx="0">
                <c:v>Research</c:v>
              </c:pt>
              <c:pt idx="1">
                <c:v> Liberal Education</c:v>
              </c:pt>
              <c:pt idx="2">
                <c:v> Career</c:v>
              </c:pt>
            </c:strLit>
          </c:cat>
          <c:val>
            <c:numRef>
              <c:f>'MN institutions'!$B$29:$D$29</c:f>
              <c:numCache>
                <c:formatCode>0.00</c:formatCode>
                <c:ptCount val="3"/>
                <c:pt idx="0">
                  <c:v>0</c:v>
                </c:pt>
                <c:pt idx="1">
                  <c:v>0.82798223121095016</c:v>
                </c:pt>
                <c:pt idx="2">
                  <c:v>0.17201776878904979</c:v>
                </c:pt>
              </c:numCache>
            </c:numRef>
          </c:val>
          <c:extLst>
            <c:ext xmlns:c16="http://schemas.microsoft.com/office/drawing/2014/chart" uri="{C3380CC4-5D6E-409C-BE32-E72D297353CC}">
              <c16:uniqueId val="{0000001B-FF9E-460E-9919-2C335964D473}"/>
            </c:ext>
          </c:extLst>
        </c:ser>
        <c:ser>
          <c:idx val="28"/>
          <c:order val="28"/>
          <c:tx>
            <c:strRef>
              <c:f>'MN institutions'!$A$30</c:f>
              <c:strCache>
                <c:ptCount val="1"/>
                <c:pt idx="0">
                  <c:v>Crown College</c:v>
                </c:pt>
              </c:strCache>
            </c:strRef>
          </c:tx>
          <c:spPr>
            <a:ln w="28575" cap="rnd">
              <a:solidFill>
                <a:schemeClr val="accent5">
                  <a:lumMod val="60000"/>
                  <a:lumOff val="40000"/>
                </a:schemeClr>
              </a:solidFill>
              <a:round/>
            </a:ln>
            <a:effectLst/>
          </c:spPr>
          <c:marker>
            <c:symbol val="none"/>
          </c:marker>
          <c:cat>
            <c:strLit>
              <c:ptCount val="3"/>
              <c:pt idx="0">
                <c:v>Research</c:v>
              </c:pt>
              <c:pt idx="1">
                <c:v> Liberal Education</c:v>
              </c:pt>
              <c:pt idx="2">
                <c:v> Career</c:v>
              </c:pt>
            </c:strLit>
          </c:cat>
          <c:val>
            <c:numRef>
              <c:f>'MN institutions'!$B$30:$D$30</c:f>
              <c:numCache>
                <c:formatCode>0.00</c:formatCode>
                <c:ptCount val="3"/>
                <c:pt idx="0">
                  <c:v>0</c:v>
                </c:pt>
                <c:pt idx="1">
                  <c:v>0.4264093307414607</c:v>
                </c:pt>
                <c:pt idx="2">
                  <c:v>0.5735906692585393</c:v>
                </c:pt>
              </c:numCache>
            </c:numRef>
          </c:val>
          <c:extLst>
            <c:ext xmlns:c16="http://schemas.microsoft.com/office/drawing/2014/chart" uri="{C3380CC4-5D6E-409C-BE32-E72D297353CC}">
              <c16:uniqueId val="{0000001C-FF9E-460E-9919-2C335964D473}"/>
            </c:ext>
          </c:extLst>
        </c:ser>
        <c:ser>
          <c:idx val="29"/>
          <c:order val="29"/>
          <c:tx>
            <c:strRef>
              <c:f>'MN institutions'!$A$31</c:f>
              <c:strCache>
                <c:ptCount val="1"/>
                <c:pt idx="0">
                  <c:v>North Central University</c:v>
                </c:pt>
              </c:strCache>
            </c:strRef>
          </c:tx>
          <c:spPr>
            <a:ln w="28575" cap="rnd">
              <a:solidFill>
                <a:schemeClr val="accent6">
                  <a:lumMod val="60000"/>
                  <a:lumOff val="40000"/>
                </a:schemeClr>
              </a:solidFill>
              <a:round/>
            </a:ln>
            <a:effectLst/>
          </c:spPr>
          <c:marker>
            <c:symbol val="none"/>
          </c:marker>
          <c:cat>
            <c:strLit>
              <c:ptCount val="3"/>
              <c:pt idx="0">
                <c:v>Research</c:v>
              </c:pt>
              <c:pt idx="1">
                <c:v> Liberal Education</c:v>
              </c:pt>
              <c:pt idx="2">
                <c:v> Career</c:v>
              </c:pt>
            </c:strLit>
          </c:cat>
          <c:val>
            <c:numRef>
              <c:f>'MN institutions'!$B$31:$D$31</c:f>
              <c:numCache>
                <c:formatCode>0.00</c:formatCode>
                <c:ptCount val="3"/>
                <c:pt idx="0">
                  <c:v>0</c:v>
                </c:pt>
                <c:pt idx="1">
                  <c:v>0.64206410604888453</c:v>
                </c:pt>
                <c:pt idx="2">
                  <c:v>0.35793589395111547</c:v>
                </c:pt>
              </c:numCache>
            </c:numRef>
          </c:val>
          <c:extLst>
            <c:ext xmlns:c16="http://schemas.microsoft.com/office/drawing/2014/chart" uri="{C3380CC4-5D6E-409C-BE32-E72D297353CC}">
              <c16:uniqueId val="{0000001D-FF9E-460E-9919-2C335964D473}"/>
            </c:ext>
          </c:extLst>
        </c:ser>
        <c:dLbls>
          <c:showLegendKey val="0"/>
          <c:showVal val="0"/>
          <c:showCatName val="0"/>
          <c:showSerName val="0"/>
          <c:showPercent val="0"/>
          <c:showBubbleSize val="0"/>
        </c:dLbls>
        <c:axId val="996373288"/>
        <c:axId val="996372960"/>
      </c:radarChart>
      <c:catAx>
        <c:axId val="99637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6372960"/>
        <c:crosses val="autoZero"/>
        <c:auto val="1"/>
        <c:lblAlgn val="ctr"/>
        <c:lblOffset val="100"/>
        <c:noMultiLvlLbl val="0"/>
      </c:catAx>
      <c:valAx>
        <c:axId val="99637296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96373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North Dakota Institutions (N=8)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'ND institutions'!$A$2</c:f>
              <c:strCache>
                <c:ptCount val="1"/>
                <c:pt idx="0">
                  <c:v>North Dakota State University-Main Campus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Lit>
              <c:ptCount val="3"/>
              <c:pt idx="0">
                <c:v>Research</c:v>
              </c:pt>
              <c:pt idx="1">
                <c:v> Liberal Education</c:v>
              </c:pt>
              <c:pt idx="2">
                <c:v> Career</c:v>
              </c:pt>
            </c:strLit>
          </c:cat>
          <c:val>
            <c:numRef>
              <c:f>'ND institutions'!$B$2:$D$2</c:f>
              <c:numCache>
                <c:formatCode>0.00</c:formatCode>
                <c:ptCount val="3"/>
                <c:pt idx="0">
                  <c:v>0.35775251182518641</c:v>
                </c:pt>
                <c:pt idx="1">
                  <c:v>0.40100201405283892</c:v>
                </c:pt>
                <c:pt idx="2">
                  <c:v>0.24124547412197478</c:v>
                </c:pt>
              </c:numCache>
            </c:numRef>
          </c:val>
          <c:extLst>
            <c:ext xmlns:c16="http://schemas.microsoft.com/office/drawing/2014/chart" uri="{C3380CC4-5D6E-409C-BE32-E72D297353CC}">
              <c16:uniqueId val="{00000000-052E-4686-B319-CFB3D697615C}"/>
            </c:ext>
          </c:extLst>
        </c:ser>
        <c:ser>
          <c:idx val="1"/>
          <c:order val="1"/>
          <c:tx>
            <c:strRef>
              <c:f>'ND institutions'!$A$3</c:f>
              <c:strCache>
                <c:ptCount val="1"/>
                <c:pt idx="0">
                  <c:v>University of North Dakota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Lit>
              <c:ptCount val="3"/>
              <c:pt idx="0">
                <c:v>Research</c:v>
              </c:pt>
              <c:pt idx="1">
                <c:v> Liberal Education</c:v>
              </c:pt>
              <c:pt idx="2">
                <c:v> Career</c:v>
              </c:pt>
            </c:strLit>
          </c:cat>
          <c:val>
            <c:numRef>
              <c:f>'ND institutions'!$B$3:$D$3</c:f>
              <c:numCache>
                <c:formatCode>0.00</c:formatCode>
                <c:ptCount val="3"/>
                <c:pt idx="0">
                  <c:v>0.32325811021333023</c:v>
                </c:pt>
                <c:pt idx="1">
                  <c:v>0.39438287434472524</c:v>
                </c:pt>
                <c:pt idx="2">
                  <c:v>0.28235901544194453</c:v>
                </c:pt>
              </c:numCache>
            </c:numRef>
          </c:val>
          <c:extLst>
            <c:ext xmlns:c16="http://schemas.microsoft.com/office/drawing/2014/chart" uri="{C3380CC4-5D6E-409C-BE32-E72D297353CC}">
              <c16:uniqueId val="{00000001-052E-4686-B319-CFB3D697615C}"/>
            </c:ext>
          </c:extLst>
        </c:ser>
        <c:ser>
          <c:idx val="2"/>
          <c:order val="2"/>
          <c:tx>
            <c:strRef>
              <c:f>'ND institutions'!$A$4</c:f>
              <c:strCache>
                <c:ptCount val="1"/>
                <c:pt idx="0">
                  <c:v>Valley City State University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Lit>
              <c:ptCount val="3"/>
              <c:pt idx="0">
                <c:v>Research</c:v>
              </c:pt>
              <c:pt idx="1">
                <c:v> Liberal Education</c:v>
              </c:pt>
              <c:pt idx="2">
                <c:v> Career</c:v>
              </c:pt>
            </c:strLit>
          </c:cat>
          <c:val>
            <c:numRef>
              <c:f>'ND institutions'!$B$4:$D$4</c:f>
              <c:numCache>
                <c:formatCode>0.00</c:formatCode>
                <c:ptCount val="3"/>
                <c:pt idx="0">
                  <c:v>5.3926645476947256E-3</c:v>
                </c:pt>
                <c:pt idx="1">
                  <c:v>0.45534088068283274</c:v>
                </c:pt>
                <c:pt idx="2">
                  <c:v>0.53926645476947255</c:v>
                </c:pt>
              </c:numCache>
            </c:numRef>
          </c:val>
          <c:extLst>
            <c:ext xmlns:c16="http://schemas.microsoft.com/office/drawing/2014/chart" uri="{C3380CC4-5D6E-409C-BE32-E72D297353CC}">
              <c16:uniqueId val="{00000002-052E-4686-B319-CFB3D697615C}"/>
            </c:ext>
          </c:extLst>
        </c:ser>
        <c:ser>
          <c:idx val="3"/>
          <c:order val="3"/>
          <c:tx>
            <c:strRef>
              <c:f>'ND institutions'!$A$5</c:f>
              <c:strCache>
                <c:ptCount val="1"/>
                <c:pt idx="0">
                  <c:v>Minot State University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Lit>
              <c:ptCount val="3"/>
              <c:pt idx="0">
                <c:v>Research</c:v>
              </c:pt>
              <c:pt idx="1">
                <c:v> Liberal Education</c:v>
              </c:pt>
              <c:pt idx="2">
                <c:v> Career</c:v>
              </c:pt>
            </c:strLit>
          </c:cat>
          <c:val>
            <c:numRef>
              <c:f>'ND institutions'!$B$5:$D$5</c:f>
              <c:numCache>
                <c:formatCode>0.00</c:formatCode>
                <c:ptCount val="3"/>
                <c:pt idx="0">
                  <c:v>5.354733743465981E-3</c:v>
                </c:pt>
                <c:pt idx="1">
                  <c:v>0.4475480125825857</c:v>
                </c:pt>
                <c:pt idx="2">
                  <c:v>0.54709725367394824</c:v>
                </c:pt>
              </c:numCache>
            </c:numRef>
          </c:val>
          <c:extLst>
            <c:ext xmlns:c16="http://schemas.microsoft.com/office/drawing/2014/chart" uri="{C3380CC4-5D6E-409C-BE32-E72D297353CC}">
              <c16:uniqueId val="{00000003-052E-4686-B319-CFB3D697615C}"/>
            </c:ext>
          </c:extLst>
        </c:ser>
        <c:ser>
          <c:idx val="4"/>
          <c:order val="4"/>
          <c:tx>
            <c:strRef>
              <c:f>'ND institutions'!$A$6</c:f>
              <c:strCache>
                <c:ptCount val="1"/>
                <c:pt idx="0">
                  <c:v>Dickinson State University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Lit>
              <c:ptCount val="3"/>
              <c:pt idx="0">
                <c:v>Research</c:v>
              </c:pt>
              <c:pt idx="1">
                <c:v> Liberal Education</c:v>
              </c:pt>
              <c:pt idx="2">
                <c:v> Career</c:v>
              </c:pt>
            </c:strLit>
          </c:cat>
          <c:val>
            <c:numRef>
              <c:f>'ND institutions'!$B$6:$D$6</c:f>
              <c:numCache>
                <c:formatCode>0.00</c:formatCode>
                <c:ptCount val="3"/>
                <c:pt idx="0">
                  <c:v>5.3204105037893568E-3</c:v>
                </c:pt>
                <c:pt idx="1">
                  <c:v>0.63999733976518991</c:v>
                </c:pt>
                <c:pt idx="2">
                  <c:v>0.35468224973102075</c:v>
                </c:pt>
              </c:numCache>
            </c:numRef>
          </c:val>
          <c:extLst>
            <c:ext xmlns:c16="http://schemas.microsoft.com/office/drawing/2014/chart" uri="{C3380CC4-5D6E-409C-BE32-E72D297353CC}">
              <c16:uniqueId val="{00000004-052E-4686-B319-CFB3D697615C}"/>
            </c:ext>
          </c:extLst>
        </c:ser>
        <c:ser>
          <c:idx val="5"/>
          <c:order val="5"/>
          <c:tx>
            <c:strRef>
              <c:f>'ND institutions'!$A$7</c:f>
              <c:strCache>
                <c:ptCount val="1"/>
                <c:pt idx="0">
                  <c:v>Mayville State University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Lit>
              <c:ptCount val="3"/>
              <c:pt idx="0">
                <c:v>Research</c:v>
              </c:pt>
              <c:pt idx="1">
                <c:v> Liberal Education</c:v>
              </c:pt>
              <c:pt idx="2">
                <c:v> Career</c:v>
              </c:pt>
            </c:strLit>
          </c:cat>
          <c:val>
            <c:numRef>
              <c:f>'ND institutions'!$B$7:$D$7</c:f>
              <c:numCache>
                <c:formatCode>0.00</c:formatCode>
                <c:ptCount val="3"/>
                <c:pt idx="0">
                  <c:v>5.0993377483443706E-3</c:v>
                </c:pt>
                <c:pt idx="1">
                  <c:v>0.65834437086092712</c:v>
                </c:pt>
                <c:pt idx="2">
                  <c:v>0.33655629139072846</c:v>
                </c:pt>
              </c:numCache>
            </c:numRef>
          </c:val>
          <c:extLst>
            <c:ext xmlns:c16="http://schemas.microsoft.com/office/drawing/2014/chart" uri="{C3380CC4-5D6E-409C-BE32-E72D297353CC}">
              <c16:uniqueId val="{00000005-052E-4686-B319-CFB3D697615C}"/>
            </c:ext>
          </c:extLst>
        </c:ser>
        <c:ser>
          <c:idx val="6"/>
          <c:order val="6"/>
          <c:tx>
            <c:strRef>
              <c:f>'ND institutions'!$A$8</c:f>
              <c:strCache>
                <c:ptCount val="1"/>
                <c:pt idx="0">
                  <c:v>University of Mary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Lit>
              <c:ptCount val="3"/>
              <c:pt idx="0">
                <c:v>Research</c:v>
              </c:pt>
              <c:pt idx="1">
                <c:v> Liberal Education</c:v>
              </c:pt>
              <c:pt idx="2">
                <c:v> Career</c:v>
              </c:pt>
            </c:strLit>
          </c:cat>
          <c:val>
            <c:numRef>
              <c:f>'ND institutions'!$B$8:$D$8</c:f>
              <c:numCache>
                <c:formatCode>0.00</c:formatCode>
                <c:ptCount val="3"/>
                <c:pt idx="0">
                  <c:v>0</c:v>
                </c:pt>
                <c:pt idx="1">
                  <c:v>0.55203619909502266</c:v>
                </c:pt>
                <c:pt idx="2">
                  <c:v>0.44796380090497739</c:v>
                </c:pt>
              </c:numCache>
            </c:numRef>
          </c:val>
          <c:extLst>
            <c:ext xmlns:c16="http://schemas.microsoft.com/office/drawing/2014/chart" uri="{C3380CC4-5D6E-409C-BE32-E72D297353CC}">
              <c16:uniqueId val="{00000006-052E-4686-B319-CFB3D697615C}"/>
            </c:ext>
          </c:extLst>
        </c:ser>
        <c:ser>
          <c:idx val="7"/>
          <c:order val="7"/>
          <c:tx>
            <c:strRef>
              <c:f>'ND institutions'!$A$9</c:f>
              <c:strCache>
                <c:ptCount val="1"/>
                <c:pt idx="0">
                  <c:v>University of Jamestown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Lit>
              <c:ptCount val="3"/>
              <c:pt idx="0">
                <c:v>Research</c:v>
              </c:pt>
              <c:pt idx="1">
                <c:v> Liberal Education</c:v>
              </c:pt>
              <c:pt idx="2">
                <c:v> Career</c:v>
              </c:pt>
            </c:strLit>
          </c:cat>
          <c:val>
            <c:numRef>
              <c:f>'ND institutions'!$B$9:$D$9</c:f>
              <c:numCache>
                <c:formatCode>0.00</c:formatCode>
                <c:ptCount val="3"/>
                <c:pt idx="0">
                  <c:v>0</c:v>
                </c:pt>
                <c:pt idx="1">
                  <c:v>0.66664966073159537</c:v>
                </c:pt>
                <c:pt idx="2">
                  <c:v>0.33335033926840468</c:v>
                </c:pt>
              </c:numCache>
            </c:numRef>
          </c:val>
          <c:extLst>
            <c:ext xmlns:c16="http://schemas.microsoft.com/office/drawing/2014/chart" uri="{C3380CC4-5D6E-409C-BE32-E72D297353CC}">
              <c16:uniqueId val="{00000007-052E-4686-B319-CFB3D697615C}"/>
            </c:ext>
          </c:extLst>
        </c:ser>
        <c:dLbls>
          <c:showLegendKey val="0"/>
          <c:showVal val="0"/>
          <c:showCatName val="0"/>
          <c:showSerName val="0"/>
          <c:showPercent val="0"/>
          <c:showBubbleSize val="0"/>
        </c:dLbls>
        <c:axId val="891123456"/>
        <c:axId val="891120176"/>
      </c:radarChart>
      <c:catAx>
        <c:axId val="89112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1120176"/>
        <c:crosses val="autoZero"/>
        <c:auto val="1"/>
        <c:lblAlgn val="ctr"/>
        <c:lblOffset val="100"/>
        <c:noMultiLvlLbl val="0"/>
      </c:catAx>
      <c:valAx>
        <c:axId val="89112017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9112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0.70579</cdr:x>
      <cdr:y>0.24296</cdr:y>
    </cdr:from>
    <cdr:to>
      <cdr:x>0.9421</cdr:x>
      <cdr:y>0.35563</cdr:y>
    </cdr:to>
    <cdr:sp macro="" textlink="">
      <cdr:nvSpPr>
        <cdr:cNvPr id="5" name="TextBox 4">
          <a:extLst xmlns:a="http://schemas.openxmlformats.org/drawingml/2006/main">
            <a:ext uri="{FF2B5EF4-FFF2-40B4-BE49-F238E27FC236}">
              <a16:creationId xmlns:a16="http://schemas.microsoft.com/office/drawing/2014/main" id="{736F3A6A-4330-4A5A-92C4-EE9AB9BED99F}"/>
            </a:ext>
          </a:extLst>
        </cdr:cNvPr>
        <cdr:cNvSpPr txBox="1"/>
      </cdr:nvSpPr>
      <cdr:spPr>
        <a:xfrm xmlns:a="http://schemas.openxmlformats.org/drawingml/2006/main">
          <a:off x="6873240" y="1051560"/>
          <a:ext cx="2301240" cy="487680"/>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accent2">
                  <a:lumMod val="75000"/>
                </a:schemeClr>
              </a:solidFill>
            </a:rPr>
            <a:t>44%</a:t>
          </a:r>
          <a:r>
            <a:rPr lang="en-US" sz="2400" b="1" baseline="0" dirty="0">
              <a:solidFill>
                <a:schemeClr val="accent2">
                  <a:lumMod val="75000"/>
                </a:schemeClr>
              </a:solidFill>
            </a:rPr>
            <a:t> New Traditional</a:t>
          </a:r>
          <a:endParaRPr lang="en-US" sz="2400" b="1" dirty="0">
            <a:solidFill>
              <a:schemeClr val="accent2">
                <a:lumMod val="75000"/>
              </a:schemeClr>
            </a:solidFill>
          </a:endParaRPr>
        </a:p>
      </cdr:txBody>
    </cdr:sp>
  </cdr:relSizeAnchor>
  <cdr:relSizeAnchor xmlns:cdr="http://schemas.openxmlformats.org/drawingml/2006/chartDrawing">
    <cdr:from>
      <cdr:x>0.7277</cdr:x>
      <cdr:y>0.27465</cdr:y>
    </cdr:from>
    <cdr:to>
      <cdr:x>0.85368</cdr:x>
      <cdr:y>0.28521</cdr:y>
    </cdr:to>
    <cdr:sp macro="" textlink="">
      <cdr:nvSpPr>
        <cdr:cNvPr id="6" name="TextBox 5">
          <a:extLst xmlns:a="http://schemas.openxmlformats.org/drawingml/2006/main">
            <a:ext uri="{FF2B5EF4-FFF2-40B4-BE49-F238E27FC236}">
              <a16:creationId xmlns:a16="http://schemas.microsoft.com/office/drawing/2014/main" id="{F957B7E9-592E-4B17-BB1F-48CE4A0D27E7}"/>
            </a:ext>
          </a:extLst>
        </cdr:cNvPr>
        <cdr:cNvSpPr txBox="1"/>
      </cdr:nvSpPr>
      <cdr:spPr>
        <a:xfrm xmlns:a="http://schemas.openxmlformats.org/drawingml/2006/main">
          <a:off x="7086600" y="1188720"/>
          <a:ext cx="122682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0.08972</cdr:x>
      <cdr:y>0.73357</cdr:y>
    </cdr:from>
    <cdr:to>
      <cdr:x>0.2973</cdr:x>
      <cdr:y>0.84252</cdr:y>
    </cdr:to>
    <cdr:sp macro="" textlink="">
      <cdr:nvSpPr>
        <cdr:cNvPr id="7" name="TextBox 1">
          <a:extLst xmlns:a="http://schemas.openxmlformats.org/drawingml/2006/main">
            <a:ext uri="{FF2B5EF4-FFF2-40B4-BE49-F238E27FC236}">
              <a16:creationId xmlns:a16="http://schemas.microsoft.com/office/drawing/2014/main" id="{FB99DE68-0CEB-44BE-B834-85171B554D4F}"/>
            </a:ext>
          </a:extLst>
        </cdr:cNvPr>
        <cdr:cNvSpPr txBox="1"/>
      </cdr:nvSpPr>
      <cdr:spPr>
        <a:xfrm xmlns:a="http://schemas.openxmlformats.org/drawingml/2006/main">
          <a:off x="1093866" y="4604789"/>
          <a:ext cx="2530783" cy="683903"/>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70C0"/>
              </a:solidFill>
            </a:rPr>
            <a:t>56%</a:t>
          </a:r>
          <a:r>
            <a:rPr lang="en-US" sz="2400" b="1" baseline="0" dirty="0">
              <a:solidFill>
                <a:srgbClr val="0070C0"/>
              </a:solidFill>
            </a:rPr>
            <a:t> Traditional</a:t>
          </a:r>
          <a:endParaRPr lang="en-US" sz="2400" b="1"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7475B-9C03-4BB0-B773-63F80C866D15}" type="datetimeFigureOut">
              <a:rPr lang="en-US" smtClean="0"/>
              <a:t>8/22/2018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316BD-1165-4393-B370-48CCCED1E8B5}" type="slidenum">
              <a:rPr lang="en-US" smtClean="0"/>
              <a:t>‹#›</a:t>
            </a:fld>
            <a:endParaRPr lang="en-US"/>
          </a:p>
        </p:txBody>
      </p:sp>
    </p:spTree>
    <p:extLst>
      <p:ext uri="{BB962C8B-B14F-4D97-AF65-F5344CB8AC3E}">
        <p14:creationId xmlns:p14="http://schemas.microsoft.com/office/powerpoint/2010/main" val="326502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74008-E1B7-4876-99C5-0B939EC10014}" type="slidenum">
              <a:rPr lang="en-US" smtClean="0"/>
              <a:t>1</a:t>
            </a:fld>
            <a:endParaRPr lang="en-US"/>
          </a:p>
        </p:txBody>
      </p:sp>
    </p:spTree>
    <p:extLst>
      <p:ext uri="{BB962C8B-B14F-4D97-AF65-F5344CB8AC3E}">
        <p14:creationId xmlns:p14="http://schemas.microsoft.com/office/powerpoint/2010/main" val="380087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17</a:t>
            </a:fld>
            <a:endParaRPr lang="en-US"/>
          </a:p>
        </p:txBody>
      </p:sp>
    </p:spTree>
    <p:extLst>
      <p:ext uri="{BB962C8B-B14F-4D97-AF65-F5344CB8AC3E}">
        <p14:creationId xmlns:p14="http://schemas.microsoft.com/office/powerpoint/2010/main" val="114729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rooms</a:t>
            </a:r>
          </a:p>
          <a:p>
            <a:r>
              <a:rPr lang="en-US" dirty="0"/>
              <a:t>Peer cohorts</a:t>
            </a:r>
          </a:p>
        </p:txBody>
      </p:sp>
      <p:sp>
        <p:nvSpPr>
          <p:cNvPr id="4" name="Slide Number Placeholder 3"/>
          <p:cNvSpPr>
            <a:spLocks noGrp="1"/>
          </p:cNvSpPr>
          <p:nvPr>
            <p:ph type="sldNum" sz="quarter" idx="10"/>
          </p:nvPr>
        </p:nvSpPr>
        <p:spPr/>
        <p:txBody>
          <a:bodyPr/>
          <a:lstStyle/>
          <a:p>
            <a:fld id="{B87444D7-277C-4934-8A03-E51AE6989D61}" type="slidenum">
              <a:rPr lang="en-US" smtClean="0"/>
              <a:t>21</a:t>
            </a:fld>
            <a:endParaRPr lang="en-US"/>
          </a:p>
        </p:txBody>
      </p:sp>
    </p:spTree>
    <p:extLst>
      <p:ext uri="{BB962C8B-B14F-4D97-AF65-F5344CB8AC3E}">
        <p14:creationId xmlns:p14="http://schemas.microsoft.com/office/powerpoint/2010/main" val="16487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27</a:t>
            </a:fld>
            <a:endParaRPr lang="en-US"/>
          </a:p>
        </p:txBody>
      </p:sp>
    </p:spTree>
    <p:extLst>
      <p:ext uri="{BB962C8B-B14F-4D97-AF65-F5344CB8AC3E}">
        <p14:creationId xmlns:p14="http://schemas.microsoft.com/office/powerpoint/2010/main" val="87847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28</a:t>
            </a:fld>
            <a:endParaRPr lang="en-US"/>
          </a:p>
        </p:txBody>
      </p:sp>
    </p:spTree>
    <p:extLst>
      <p:ext uri="{BB962C8B-B14F-4D97-AF65-F5344CB8AC3E}">
        <p14:creationId xmlns:p14="http://schemas.microsoft.com/office/powerpoint/2010/main" val="370913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29</a:t>
            </a:fld>
            <a:endParaRPr lang="en-US"/>
          </a:p>
        </p:txBody>
      </p:sp>
    </p:spTree>
    <p:extLst>
      <p:ext uri="{BB962C8B-B14F-4D97-AF65-F5344CB8AC3E}">
        <p14:creationId xmlns:p14="http://schemas.microsoft.com/office/powerpoint/2010/main" val="183623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30</a:t>
            </a:fld>
            <a:endParaRPr lang="en-US"/>
          </a:p>
        </p:txBody>
      </p:sp>
    </p:spTree>
    <p:extLst>
      <p:ext uri="{BB962C8B-B14F-4D97-AF65-F5344CB8AC3E}">
        <p14:creationId xmlns:p14="http://schemas.microsoft.com/office/powerpoint/2010/main" val="161328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180316BD-1165-4393-B370-48CCCED1E8B5}" type="slidenum">
              <a:rPr lang="en-US" smtClean="0"/>
              <a:t>31</a:t>
            </a:fld>
            <a:endParaRPr lang="en-US"/>
          </a:p>
        </p:txBody>
      </p:sp>
    </p:spTree>
    <p:extLst>
      <p:ext uri="{BB962C8B-B14F-4D97-AF65-F5344CB8AC3E}">
        <p14:creationId xmlns:p14="http://schemas.microsoft.com/office/powerpoint/2010/main" val="1708931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180316BD-1165-4393-B370-48CCCED1E8B5}" type="slidenum">
              <a:rPr lang="en-US" smtClean="0"/>
              <a:t>32</a:t>
            </a:fld>
            <a:endParaRPr lang="en-US"/>
          </a:p>
        </p:txBody>
      </p:sp>
    </p:spTree>
    <p:extLst>
      <p:ext uri="{BB962C8B-B14F-4D97-AF65-F5344CB8AC3E}">
        <p14:creationId xmlns:p14="http://schemas.microsoft.com/office/powerpoint/2010/main" val="143007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33</a:t>
            </a:fld>
            <a:endParaRPr lang="en-US"/>
          </a:p>
        </p:txBody>
      </p:sp>
    </p:spTree>
    <p:extLst>
      <p:ext uri="{BB962C8B-B14F-4D97-AF65-F5344CB8AC3E}">
        <p14:creationId xmlns:p14="http://schemas.microsoft.com/office/powerpoint/2010/main" val="329655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34</a:t>
            </a:fld>
            <a:endParaRPr lang="en-US"/>
          </a:p>
        </p:txBody>
      </p:sp>
    </p:spTree>
    <p:extLst>
      <p:ext uri="{BB962C8B-B14F-4D97-AF65-F5344CB8AC3E}">
        <p14:creationId xmlns:p14="http://schemas.microsoft.com/office/powerpoint/2010/main" val="245761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Teaching and learning is at the center of the university</a:t>
            </a:r>
          </a:p>
        </p:txBody>
      </p:sp>
      <p:sp>
        <p:nvSpPr>
          <p:cNvPr id="4" name="Slide Number Placeholder 3"/>
          <p:cNvSpPr>
            <a:spLocks noGrp="1"/>
          </p:cNvSpPr>
          <p:nvPr>
            <p:ph type="sldNum" sz="quarter" idx="10"/>
          </p:nvPr>
        </p:nvSpPr>
        <p:spPr/>
        <p:txBody>
          <a:bodyPr/>
          <a:lstStyle/>
          <a:p>
            <a:fld id="{34E242FB-C156-A14A-9F52-74F252AEF9C7}" type="slidenum">
              <a:rPr lang="en-US" smtClean="0"/>
              <a:t>4</a:t>
            </a:fld>
            <a:endParaRPr lang="en-US"/>
          </a:p>
        </p:txBody>
      </p:sp>
    </p:spTree>
    <p:extLst>
      <p:ext uri="{BB962C8B-B14F-4D97-AF65-F5344CB8AC3E}">
        <p14:creationId xmlns:p14="http://schemas.microsoft.com/office/powerpoint/2010/main" val="768912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37</a:t>
            </a:fld>
            <a:endParaRPr lang="en-US"/>
          </a:p>
        </p:txBody>
      </p:sp>
    </p:spTree>
    <p:extLst>
      <p:ext uri="{BB962C8B-B14F-4D97-AF65-F5344CB8AC3E}">
        <p14:creationId xmlns:p14="http://schemas.microsoft.com/office/powerpoint/2010/main" val="3023424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316BD-1165-4393-B370-48CCCED1E8B5}" type="slidenum">
              <a:rPr lang="en-US" smtClean="0"/>
              <a:t>38</a:t>
            </a:fld>
            <a:endParaRPr lang="en-US"/>
          </a:p>
        </p:txBody>
      </p:sp>
    </p:spTree>
    <p:extLst>
      <p:ext uri="{BB962C8B-B14F-4D97-AF65-F5344CB8AC3E}">
        <p14:creationId xmlns:p14="http://schemas.microsoft.com/office/powerpoint/2010/main" val="44672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0</a:t>
            </a:r>
            <a:r>
              <a:rPr lang="en-US" dirty="0">
                <a:effectLst/>
              </a:rPr>
              <a:t> </a:t>
            </a:r>
            <a:r>
              <a:rPr lang="en-US" sz="1200" b="0" i="0" u="none" strike="noStrike" kern="1200" dirty="0">
                <a:solidFill>
                  <a:schemeClr val="tx1"/>
                </a:solidFill>
                <a:effectLst/>
                <a:latin typeface="+mn-lt"/>
                <a:ea typeface="+mn-ea"/>
                <a:cs typeface="+mn-cs"/>
              </a:rPr>
              <a:t>0.3839</a:t>
            </a:r>
            <a:r>
              <a:rPr lang="en-US" dirty="0">
                <a:effectLst/>
              </a:rPr>
              <a:t> </a:t>
            </a:r>
            <a:r>
              <a:rPr lang="en-US" sz="1200" b="0" i="0" u="none" strike="noStrike" kern="1200" dirty="0">
                <a:solidFill>
                  <a:schemeClr val="tx1"/>
                </a:solidFill>
                <a:effectLst/>
                <a:latin typeface="+mn-lt"/>
                <a:ea typeface="+mn-ea"/>
                <a:cs typeface="+mn-cs"/>
              </a:rPr>
              <a:t>0.6161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180316BD-1165-4393-B370-48CCCED1E8B5}" type="slidenum">
              <a:rPr lang="en-US" smtClean="0"/>
              <a:t>39</a:t>
            </a:fld>
            <a:endParaRPr lang="en-US"/>
          </a:p>
        </p:txBody>
      </p:sp>
    </p:spTree>
    <p:extLst>
      <p:ext uri="{BB962C8B-B14F-4D97-AF65-F5344CB8AC3E}">
        <p14:creationId xmlns:p14="http://schemas.microsoft.com/office/powerpoint/2010/main" val="283209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444D7-277C-4934-8A03-E51AE6989D61}" type="slidenum">
              <a:rPr lang="en-US" smtClean="0"/>
              <a:t>6</a:t>
            </a:fld>
            <a:endParaRPr lang="en-US"/>
          </a:p>
        </p:txBody>
      </p:sp>
    </p:spTree>
    <p:extLst>
      <p:ext uri="{BB962C8B-B14F-4D97-AF65-F5344CB8AC3E}">
        <p14:creationId xmlns:p14="http://schemas.microsoft.com/office/powerpoint/2010/main" val="179721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E242FB-C156-A14A-9F52-74F252AEF9C7}" type="slidenum">
              <a:rPr lang="en-US" smtClean="0"/>
              <a:t>7</a:t>
            </a:fld>
            <a:endParaRPr lang="en-US"/>
          </a:p>
        </p:txBody>
      </p:sp>
    </p:spTree>
    <p:extLst>
      <p:ext uri="{BB962C8B-B14F-4D97-AF65-F5344CB8AC3E}">
        <p14:creationId xmlns:p14="http://schemas.microsoft.com/office/powerpoint/2010/main" val="395934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316BD-1165-4393-B370-48CCCED1E8B5}" type="slidenum">
              <a:rPr lang="en-US" smtClean="0"/>
              <a:t>9</a:t>
            </a:fld>
            <a:endParaRPr lang="en-US"/>
          </a:p>
        </p:txBody>
      </p:sp>
    </p:spTree>
    <p:extLst>
      <p:ext uri="{BB962C8B-B14F-4D97-AF65-F5344CB8AC3E}">
        <p14:creationId xmlns:p14="http://schemas.microsoft.com/office/powerpoint/2010/main" val="359832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Diverging vs. converging needs</a:t>
            </a:r>
          </a:p>
          <a:p>
            <a:endParaRPr lang="en-US" dirty="0"/>
          </a:p>
        </p:txBody>
      </p:sp>
      <p:sp>
        <p:nvSpPr>
          <p:cNvPr id="4" name="Slide Number Placeholder 3"/>
          <p:cNvSpPr>
            <a:spLocks noGrp="1"/>
          </p:cNvSpPr>
          <p:nvPr>
            <p:ph type="sldNum" sz="quarter" idx="10"/>
          </p:nvPr>
        </p:nvSpPr>
        <p:spPr/>
        <p:txBody>
          <a:bodyPr/>
          <a:lstStyle/>
          <a:p>
            <a:fld id="{180316BD-1165-4393-B370-48CCCED1E8B5}" type="slidenum">
              <a:rPr lang="en-US" smtClean="0"/>
              <a:t>11</a:t>
            </a:fld>
            <a:endParaRPr lang="en-US"/>
          </a:p>
        </p:txBody>
      </p:sp>
    </p:spTree>
    <p:extLst>
      <p:ext uri="{BB962C8B-B14F-4D97-AF65-F5344CB8AC3E}">
        <p14:creationId xmlns:p14="http://schemas.microsoft.com/office/powerpoint/2010/main" val="152656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80316BD-1165-4393-B370-48CCCED1E8B5}" type="slidenum">
              <a:rPr lang="en-US" smtClean="0"/>
              <a:t>12</a:t>
            </a:fld>
            <a:endParaRPr lang="en-US"/>
          </a:p>
        </p:txBody>
      </p:sp>
    </p:spTree>
    <p:extLst>
      <p:ext uri="{BB962C8B-B14F-4D97-AF65-F5344CB8AC3E}">
        <p14:creationId xmlns:p14="http://schemas.microsoft.com/office/powerpoint/2010/main" val="218444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15</a:t>
            </a:fld>
            <a:endParaRPr lang="en-US"/>
          </a:p>
        </p:txBody>
      </p:sp>
    </p:spTree>
    <p:extLst>
      <p:ext uri="{BB962C8B-B14F-4D97-AF65-F5344CB8AC3E}">
        <p14:creationId xmlns:p14="http://schemas.microsoft.com/office/powerpoint/2010/main" val="321012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E242FB-C156-A14A-9F52-74F252AEF9C7}" type="slidenum">
              <a:rPr lang="en-US" smtClean="0"/>
              <a:t>16</a:t>
            </a:fld>
            <a:endParaRPr lang="en-US"/>
          </a:p>
        </p:txBody>
      </p:sp>
    </p:spTree>
    <p:extLst>
      <p:ext uri="{BB962C8B-B14F-4D97-AF65-F5344CB8AC3E}">
        <p14:creationId xmlns:p14="http://schemas.microsoft.com/office/powerpoint/2010/main" val="94840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D1C3-560D-4DFB-97B0-EB30F4574E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B5C370-A742-4649-ADCF-105F7BCB6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468651-D95D-4488-AD50-38A4C8FC928B}"/>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5" name="Footer Placeholder 4">
            <a:extLst>
              <a:ext uri="{FF2B5EF4-FFF2-40B4-BE49-F238E27FC236}">
                <a16:creationId xmlns:a16="http://schemas.microsoft.com/office/drawing/2014/main" id="{9540B85D-E5E8-492D-BEEF-F5A5095A6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E1AF5-45E0-4E9C-AB7B-F8B920E3CDC2}"/>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25963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E594-F672-468A-B129-D61A31CB62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39AE24-BA56-4FAF-9E36-186718BC41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9A51F-4D08-4937-8BED-4CE4977A9B61}"/>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5" name="Footer Placeholder 4">
            <a:extLst>
              <a:ext uri="{FF2B5EF4-FFF2-40B4-BE49-F238E27FC236}">
                <a16:creationId xmlns:a16="http://schemas.microsoft.com/office/drawing/2014/main" id="{3E68C234-8F78-4C40-A1F3-452D6BCC2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35566-8C79-4FD3-BB38-4ADF34BC6C7C}"/>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183277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41FB5-D374-4A1F-BBCE-4247469BC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0F4E55-7CE2-4EF3-A5C8-21D203D071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3308F-8941-4B0D-8AD3-2CAA8351FB41}"/>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5" name="Footer Placeholder 4">
            <a:extLst>
              <a:ext uri="{FF2B5EF4-FFF2-40B4-BE49-F238E27FC236}">
                <a16:creationId xmlns:a16="http://schemas.microsoft.com/office/drawing/2014/main" id="{E7A548DD-7F25-45F9-A51B-029B3EA68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D4425-2C1D-4C4C-8D86-435B981B14C5}"/>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209905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University Futures, Library Futures</a:t>
            </a: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527F"/>
              </a:solidFill>
              <a:effectLst/>
              <a:uLnTx/>
              <a:uFillTx/>
              <a:latin typeface="Calibri" panose="020F0502020204030204"/>
              <a:ea typeface="+mn-ea"/>
              <a:cs typeface="+mn-cs"/>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527F"/>
              </a:solidFill>
              <a:effectLst/>
              <a:uLnTx/>
              <a:uFillTx/>
              <a:latin typeface="Calibri" panose="020F0502020204030204"/>
              <a:ea typeface="+mn-ea"/>
              <a:cs typeface="+mn-cs"/>
            </a:endParaRPr>
          </a:p>
        </p:txBody>
      </p:sp>
      <p:sp>
        <p:nvSpPr>
          <p:cNvPr id="4" name="Text Placeholder 3"/>
          <p:cNvSpPr>
            <a:spLocks noGrp="1"/>
          </p:cNvSpPr>
          <p:nvPr>
            <p:ph type="body" sz="quarter" idx="12" hasCustomPrompt="1"/>
          </p:nvPr>
        </p:nvSpPr>
        <p:spPr>
          <a:xfrm>
            <a:off x="454384" y="1372999"/>
            <a:ext cx="11252197" cy="4475171"/>
          </a:xfrm>
          <a:prstGeom prst="rect">
            <a:avLst/>
          </a:prstGeom>
        </p:spPr>
        <p:txBody>
          <a:bodyPr vert="horz"/>
          <a:lstStyle>
            <a:lvl1pPr marL="342883" indent="-342883">
              <a:buFont typeface="Arial"/>
              <a:buChar char="•"/>
              <a:defRPr sz="2400" baseline="0"/>
            </a:lvl1pPr>
          </a:lstStyle>
          <a:p>
            <a:pPr lvl="0"/>
            <a:r>
              <a:rPr lang="en-US"/>
              <a:t>Click to add copy</a:t>
            </a:r>
          </a:p>
        </p:txBody>
      </p:sp>
      <p:sp>
        <p:nvSpPr>
          <p:cNvPr id="6" name="Text Placeholder 5"/>
          <p:cNvSpPr>
            <a:spLocks noGrp="1"/>
          </p:cNvSpPr>
          <p:nvPr>
            <p:ph type="body" sz="quarter" idx="13" hasCustomPrompt="1"/>
          </p:nvPr>
        </p:nvSpPr>
        <p:spPr>
          <a:xfrm>
            <a:off x="454384" y="457739"/>
            <a:ext cx="11252197" cy="915256"/>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3" y="6422997"/>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3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a:xfrm>
            <a:off x="7038" y="6384425"/>
            <a:ext cx="4345154"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200">
              <a:solidFill>
                <a:schemeClr val="bg1">
                  <a:alpha val="50000"/>
                </a:schemeClr>
              </a:solidFill>
              <a:effectLst/>
              <a:latin typeface="Arial" charset="0"/>
              <a:ea typeface="Arial" charset="0"/>
              <a:cs typeface="Arial" charset="0"/>
            </a:endParaRPr>
          </a:p>
        </p:txBody>
      </p:sp>
    </p:spTree>
    <p:extLst>
      <p:ext uri="{BB962C8B-B14F-4D97-AF65-F5344CB8AC3E}">
        <p14:creationId xmlns:p14="http://schemas.microsoft.com/office/powerpoint/2010/main" val="377973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CB19-72F0-4349-9495-7C7115228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6B751-EC5C-4651-A79F-39E5102CB6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6A5E9-04BC-4B6B-B1D8-57B15FD8830A}"/>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5" name="Footer Placeholder 4">
            <a:extLst>
              <a:ext uri="{FF2B5EF4-FFF2-40B4-BE49-F238E27FC236}">
                <a16:creationId xmlns:a16="http://schemas.microsoft.com/office/drawing/2014/main" id="{FF5F358D-9D02-46F3-B8D8-7B2DB9DE0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11240-F817-4278-B338-C77DE7C73209}"/>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407565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A931-64BB-4329-9D74-543FFD96D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E8F20-D2B6-4C51-92B8-38CFFBB586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F077A0-EBB7-4FEC-AB21-CE512CCFBDB9}"/>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5" name="Footer Placeholder 4">
            <a:extLst>
              <a:ext uri="{FF2B5EF4-FFF2-40B4-BE49-F238E27FC236}">
                <a16:creationId xmlns:a16="http://schemas.microsoft.com/office/drawing/2014/main" id="{F0D5BF8B-2714-481A-A749-7B6E06052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349B3-BB6C-4433-9CD3-3FAF1769C95A}"/>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360902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1CEF-30DE-46E9-9EF2-CAC984A3F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C8686-D279-4C6D-A4AB-8766CB293C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FAEB6-114D-476B-A38B-DE646143A4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6951E-5FE5-4B6B-88E1-99AB0E3D5EF8}"/>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6" name="Footer Placeholder 5">
            <a:extLst>
              <a:ext uri="{FF2B5EF4-FFF2-40B4-BE49-F238E27FC236}">
                <a16:creationId xmlns:a16="http://schemas.microsoft.com/office/drawing/2014/main" id="{31BA93E2-4A54-4020-96F4-D09F75AB9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F77AE-3AFC-47F9-84B7-36A456ABFFEE}"/>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133072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E6D8-BA03-4972-965D-850591435A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B6E420-36CC-41D0-90DF-C352F1572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C46CF0-4AD0-468D-9C0D-D50C46A853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82232-8726-4695-A261-F856834F3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A379A6-B93B-4597-B728-3C06DAE961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875BB-CCA0-4AA6-9AA5-D717E9E9EFC7}"/>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8" name="Footer Placeholder 7">
            <a:extLst>
              <a:ext uri="{FF2B5EF4-FFF2-40B4-BE49-F238E27FC236}">
                <a16:creationId xmlns:a16="http://schemas.microsoft.com/office/drawing/2014/main" id="{01C4E551-45FB-474A-B08B-BA21EC624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5F3C3D-B706-4A10-92CE-03F43FD2D0C4}"/>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42453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2A7D-DA69-444B-828B-B9B57FA8B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2B4957-23C5-4C6B-98CC-602563A33AF9}"/>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4" name="Footer Placeholder 3">
            <a:extLst>
              <a:ext uri="{FF2B5EF4-FFF2-40B4-BE49-F238E27FC236}">
                <a16:creationId xmlns:a16="http://schemas.microsoft.com/office/drawing/2014/main" id="{B01AF119-5F64-4CFF-9914-AEACD9544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6EB310-05D1-4E57-90A8-4A9CDC831E30}"/>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225606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4D3E5-B64F-4A3D-9BC1-234C6C9DDD37}"/>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3" name="Footer Placeholder 2">
            <a:extLst>
              <a:ext uri="{FF2B5EF4-FFF2-40B4-BE49-F238E27FC236}">
                <a16:creationId xmlns:a16="http://schemas.microsoft.com/office/drawing/2014/main" id="{F53C097B-4A31-425F-B40F-D7C1AB683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F1DD74-0326-43FA-8BBF-C7D0BE4C4292}"/>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48942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8912-4B35-4BF4-922F-550E49B9E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7A207-0173-4251-A4D5-D0F6FDDC9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5705F-DF89-4D3B-A4C6-8C0162659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66D4B6-589B-46BC-A5A4-4DAE7EA002AB}"/>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6" name="Footer Placeholder 5">
            <a:extLst>
              <a:ext uri="{FF2B5EF4-FFF2-40B4-BE49-F238E27FC236}">
                <a16:creationId xmlns:a16="http://schemas.microsoft.com/office/drawing/2014/main" id="{82B486F3-AC81-4899-9E21-EFB7ED66D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8460B-4225-4266-987A-8256A357DA49}"/>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28011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F287-00E7-4B42-AD96-E3A830EEF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EEAD4E-C50B-4864-8DC1-044C00B40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9E308-4C6E-4F86-8E92-9A658800F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2D8F3F-A780-46BD-A55B-F87B87367DF4}"/>
              </a:ext>
            </a:extLst>
          </p:cNvPr>
          <p:cNvSpPr>
            <a:spLocks noGrp="1"/>
          </p:cNvSpPr>
          <p:nvPr>
            <p:ph type="dt" sz="half" idx="10"/>
          </p:nvPr>
        </p:nvSpPr>
        <p:spPr/>
        <p:txBody>
          <a:bodyPr/>
          <a:lstStyle/>
          <a:p>
            <a:fld id="{4800D672-4237-4EF4-A6DE-1D49BCACA1CE}" type="datetimeFigureOut">
              <a:rPr lang="en-US" smtClean="0"/>
              <a:t>8/22/2018</a:t>
            </a:fld>
            <a:endParaRPr lang="en-US"/>
          </a:p>
        </p:txBody>
      </p:sp>
      <p:sp>
        <p:nvSpPr>
          <p:cNvPr id="6" name="Footer Placeholder 5">
            <a:extLst>
              <a:ext uri="{FF2B5EF4-FFF2-40B4-BE49-F238E27FC236}">
                <a16:creationId xmlns:a16="http://schemas.microsoft.com/office/drawing/2014/main" id="{33FB92AB-8D65-45B6-AB6F-04400915E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623A4-AD3C-466E-8452-F2C83F556D1C}"/>
              </a:ext>
            </a:extLst>
          </p:cNvPr>
          <p:cNvSpPr>
            <a:spLocks noGrp="1"/>
          </p:cNvSpPr>
          <p:nvPr>
            <p:ph type="sldNum" sz="quarter" idx="12"/>
          </p:nvPr>
        </p:nvSpPr>
        <p:spPr/>
        <p:txBody>
          <a:bodyPr/>
          <a:lstStyle/>
          <a:p>
            <a:fld id="{B392EDAE-F5E4-45F0-9F51-D99B18680BA7}" type="slidenum">
              <a:rPr lang="en-US" smtClean="0"/>
              <a:t>‹#›</a:t>
            </a:fld>
            <a:endParaRPr lang="en-US"/>
          </a:p>
        </p:txBody>
      </p:sp>
    </p:spTree>
    <p:extLst>
      <p:ext uri="{BB962C8B-B14F-4D97-AF65-F5344CB8AC3E}">
        <p14:creationId xmlns:p14="http://schemas.microsoft.com/office/powerpoint/2010/main" val="131168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33E5F4-AE49-49AF-8AB2-47BF70DA9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178E3-9046-478A-808B-2B2D89983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A21DB-7875-403A-A184-E062AB321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672-4237-4EF4-A6DE-1D49BCACA1CE}" type="datetimeFigureOut">
              <a:rPr lang="en-US" smtClean="0"/>
              <a:t>8/22/2018</a:t>
            </a:fld>
            <a:endParaRPr lang="en-US"/>
          </a:p>
        </p:txBody>
      </p:sp>
      <p:sp>
        <p:nvSpPr>
          <p:cNvPr id="5" name="Footer Placeholder 4">
            <a:extLst>
              <a:ext uri="{FF2B5EF4-FFF2-40B4-BE49-F238E27FC236}">
                <a16:creationId xmlns:a16="http://schemas.microsoft.com/office/drawing/2014/main" id="{43B5221E-CA77-4689-AEEC-43DB9B04E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3CBA82-BF67-4FE8-918B-FC82D315E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2EDAE-F5E4-45F0-9F51-D99B18680BA7}" type="slidenum">
              <a:rPr lang="en-US" smtClean="0"/>
              <a:t>‹#›</a:t>
            </a:fld>
            <a:endParaRPr lang="en-US"/>
          </a:p>
        </p:txBody>
      </p:sp>
    </p:spTree>
    <p:extLst>
      <p:ext uri="{BB962C8B-B14F-4D97-AF65-F5344CB8AC3E}">
        <p14:creationId xmlns:p14="http://schemas.microsoft.com/office/powerpoint/2010/main" val="68116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lpasc@oclc.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steinr@oclc.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oc.lc./libfutures"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ronicle.com/article/The-New-Traditional-on/135012"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sr.ithaka.org/blog/on-non-traditional-college-students-libraries-and-family-space/" TargetMode="External"/><Relationship Id="rId5" Type="http://schemas.openxmlformats.org/officeDocument/2006/relationships/hyperlink" Target="http://lj.libraryjournal.com/2012/03/opinion/nontraditional-students-are-the-new-majority-from-the-bell-tower/#_" TargetMode="External"/><Relationship Id="rId4" Type="http://schemas.openxmlformats.org/officeDocument/2006/relationships/hyperlink" Target="https://www.insidehighered.com/views/2016/08/05/defining-students-nontraditional-inaccurate-and-damaging-essa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01F9C-3929-43D3-959F-79EB91814C07}"/>
              </a:ext>
            </a:extLst>
          </p:cNvPr>
          <p:cNvSpPr>
            <a:spLocks noGrp="1"/>
          </p:cNvSpPr>
          <p:nvPr>
            <p:ph type="body" sz="quarter" idx="10"/>
          </p:nvPr>
        </p:nvSpPr>
        <p:spPr/>
        <p:txBody>
          <a:bodyPr/>
          <a:lstStyle/>
          <a:p>
            <a:r>
              <a:rPr lang="en-US"/>
              <a:t>University Futures, Library Futures</a:t>
            </a:r>
          </a:p>
        </p:txBody>
      </p:sp>
      <p:sp>
        <p:nvSpPr>
          <p:cNvPr id="7" name="Text Placeholder 6">
            <a:extLst>
              <a:ext uri="{FF2B5EF4-FFF2-40B4-BE49-F238E27FC236}">
                <a16:creationId xmlns:a16="http://schemas.microsoft.com/office/drawing/2014/main" id="{ABD1D868-ACEE-4CD1-BFF5-3B43175C888E}"/>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BB860FDB-6EA1-4869-B23C-E7DFE6D6DF3E}"/>
              </a:ext>
            </a:extLst>
          </p:cNvPr>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34ABEEBD-CFE4-4611-8392-139CE0020856}"/>
              </a:ext>
            </a:extLst>
          </p:cNvPr>
          <p:cNvSpPr txBox="1"/>
          <p:nvPr/>
        </p:nvSpPr>
        <p:spPr>
          <a:xfrm>
            <a:off x="767862" y="4672409"/>
            <a:ext cx="5028684" cy="830997"/>
          </a:xfrm>
          <a:prstGeom prst="rect">
            <a:avLst/>
          </a:prstGeom>
          <a:noFill/>
        </p:spPr>
        <p:txBody>
          <a:bodyPr wrap="none" rtlCol="0">
            <a:spAutoFit/>
          </a:bodyPr>
          <a:lstStyle/>
          <a:p>
            <a:r>
              <a:rPr lang="en-US" sz="2400" dirty="0">
                <a:solidFill>
                  <a:schemeClr val="bg1"/>
                </a:solidFill>
              </a:rPr>
              <a:t>Constance Malpas – </a:t>
            </a:r>
            <a:r>
              <a:rPr lang="en-US" sz="2400" dirty="0">
                <a:solidFill>
                  <a:schemeClr val="bg1"/>
                </a:solidFill>
                <a:hlinkClick r:id="rId3"/>
              </a:rPr>
              <a:t>malpasc@oclc.org</a:t>
            </a:r>
            <a:endParaRPr lang="en-US" sz="2400" dirty="0">
              <a:solidFill>
                <a:schemeClr val="bg1"/>
              </a:solidFill>
            </a:endParaRPr>
          </a:p>
          <a:p>
            <a:r>
              <a:rPr lang="en-US" sz="2400" dirty="0">
                <a:solidFill>
                  <a:schemeClr val="bg1"/>
                </a:solidFill>
              </a:rPr>
              <a:t>Rona Stein – </a:t>
            </a:r>
            <a:r>
              <a:rPr lang="en-US" sz="2400" dirty="0">
                <a:solidFill>
                  <a:schemeClr val="bg1"/>
                </a:solidFill>
                <a:hlinkClick r:id="rId4"/>
              </a:rPr>
              <a:t>steinr@oclc.org</a:t>
            </a:r>
            <a:r>
              <a:rPr lang="en-US" sz="2400" dirty="0">
                <a:solidFill>
                  <a:schemeClr val="bg1"/>
                </a:solidFill>
              </a:rPr>
              <a:t> </a:t>
            </a:r>
          </a:p>
        </p:txBody>
      </p:sp>
      <p:sp>
        <p:nvSpPr>
          <p:cNvPr id="9" name="TextBox 8">
            <a:extLst>
              <a:ext uri="{FF2B5EF4-FFF2-40B4-BE49-F238E27FC236}">
                <a16:creationId xmlns:a16="http://schemas.microsoft.com/office/drawing/2014/main" id="{D79CBA21-C7BA-41D9-8AFA-3756BD03EC5D}"/>
              </a:ext>
            </a:extLst>
          </p:cNvPr>
          <p:cNvSpPr txBox="1"/>
          <p:nvPr/>
        </p:nvSpPr>
        <p:spPr>
          <a:xfrm>
            <a:off x="588434" y="2286000"/>
            <a:ext cx="10955628" cy="707886"/>
          </a:xfrm>
          <a:prstGeom prst="rect">
            <a:avLst/>
          </a:prstGeom>
          <a:noFill/>
        </p:spPr>
        <p:txBody>
          <a:bodyPr wrap="none" rtlCol="0">
            <a:spAutoFit/>
          </a:bodyPr>
          <a:lstStyle/>
          <a:p>
            <a:r>
              <a:rPr lang="en-US" sz="2000" dirty="0">
                <a:solidFill>
                  <a:schemeClr val="bg1"/>
                </a:solidFill>
              </a:rPr>
              <a:t>Emerging directions in shared library services: a discussion with shared library and consortium directors</a:t>
            </a:r>
          </a:p>
          <a:p>
            <a:r>
              <a:rPr lang="en-US" sz="2000" dirty="0">
                <a:solidFill>
                  <a:schemeClr val="bg1"/>
                </a:solidFill>
              </a:rPr>
              <a:t>11 February 2018 | ALA Midwinter Conference</a:t>
            </a:r>
          </a:p>
        </p:txBody>
      </p:sp>
    </p:spTree>
    <p:extLst>
      <p:ext uri="{BB962C8B-B14F-4D97-AF65-F5344CB8AC3E}">
        <p14:creationId xmlns:p14="http://schemas.microsoft.com/office/powerpoint/2010/main" val="27364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8AA1B-D100-4CB7-97FA-0383CFC48E5A}"/>
              </a:ext>
            </a:extLst>
          </p:cNvPr>
          <p:cNvSpPr>
            <a:spLocks noGrp="1"/>
          </p:cNvSpPr>
          <p:nvPr>
            <p:ph type="body" sz="quarter" idx="10"/>
          </p:nvPr>
        </p:nvSpPr>
        <p:spPr/>
        <p:txBody>
          <a:bodyPr/>
          <a:lstStyle/>
          <a:p>
            <a:r>
              <a:rPr lang="en-US" dirty="0"/>
              <a:t>Consortium profiles</a:t>
            </a:r>
          </a:p>
        </p:txBody>
      </p:sp>
      <p:sp>
        <p:nvSpPr>
          <p:cNvPr id="3" name="Text Placeholder 2">
            <a:extLst>
              <a:ext uri="{FF2B5EF4-FFF2-40B4-BE49-F238E27FC236}">
                <a16:creationId xmlns:a16="http://schemas.microsoft.com/office/drawing/2014/main" id="{6E77A370-90C2-4EDC-8C8B-FF1DDAEE62C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06653AA-85D8-44A7-B921-CF048585E7A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4315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29EDD1-E3AF-4897-A00D-B0E80A35BE6A}"/>
              </a:ext>
            </a:extLst>
          </p:cNvPr>
          <p:cNvGraphicFramePr>
            <a:graphicFrameLocks noGrp="1"/>
          </p:cNvGraphicFramePr>
          <p:nvPr>
            <p:extLst>
              <p:ext uri="{D42A27DB-BD31-4B8C-83A1-F6EECF244321}">
                <p14:modId xmlns:p14="http://schemas.microsoft.com/office/powerpoint/2010/main" val="1935954179"/>
              </p:ext>
            </p:extLst>
          </p:nvPr>
        </p:nvGraphicFramePr>
        <p:xfrm>
          <a:off x="1768592" y="472252"/>
          <a:ext cx="8654815" cy="62747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BFBFFEA-62F5-4441-8B67-429CF0235378}"/>
              </a:ext>
            </a:extLst>
          </p:cNvPr>
          <p:cNvSpPr txBox="1"/>
          <p:nvPr/>
        </p:nvSpPr>
        <p:spPr>
          <a:xfrm>
            <a:off x="378372" y="361896"/>
            <a:ext cx="4319752" cy="1200329"/>
          </a:xfrm>
          <a:prstGeom prst="rect">
            <a:avLst/>
          </a:prstGeom>
          <a:noFill/>
        </p:spPr>
        <p:txBody>
          <a:bodyPr wrap="square" rtlCol="0">
            <a:spAutoFit/>
          </a:bodyPr>
          <a:lstStyle/>
          <a:p>
            <a:r>
              <a:rPr lang="en-US" sz="2400" dirty="0"/>
              <a:t>Model can be used to compare institutional directions in different groups</a:t>
            </a:r>
          </a:p>
        </p:txBody>
      </p:sp>
      <p:sp>
        <p:nvSpPr>
          <p:cNvPr id="2" name="TextBox 1">
            <a:extLst>
              <a:ext uri="{FF2B5EF4-FFF2-40B4-BE49-F238E27FC236}">
                <a16:creationId xmlns:a16="http://schemas.microsoft.com/office/drawing/2014/main" id="{185C15A1-8E3A-4F21-A48E-BC76295B0698}"/>
              </a:ext>
            </a:extLst>
          </p:cNvPr>
          <p:cNvSpPr txBox="1"/>
          <p:nvPr/>
        </p:nvSpPr>
        <p:spPr>
          <a:xfrm>
            <a:off x="7639050" y="2286183"/>
            <a:ext cx="4067175" cy="1323439"/>
          </a:xfrm>
          <a:prstGeom prst="rect">
            <a:avLst/>
          </a:prstGeom>
          <a:noFill/>
        </p:spPr>
        <p:txBody>
          <a:bodyPr wrap="square" rtlCol="0">
            <a:spAutoFit/>
          </a:bodyPr>
          <a:lstStyle/>
          <a:p>
            <a:r>
              <a:rPr lang="en-US" sz="2000" dirty="0"/>
              <a:t>Opportunities for shared service provision, value of cross-consortium partnerships? </a:t>
            </a:r>
          </a:p>
          <a:p>
            <a:endParaRPr lang="en-US" sz="2000" dirty="0"/>
          </a:p>
        </p:txBody>
      </p:sp>
    </p:spTree>
    <p:extLst>
      <p:ext uri="{BB962C8B-B14F-4D97-AF65-F5344CB8AC3E}">
        <p14:creationId xmlns:p14="http://schemas.microsoft.com/office/powerpoint/2010/main" val="2119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5E9A811-51F5-4411-B547-03C9E16F0988}"/>
              </a:ext>
            </a:extLst>
          </p:cNvPr>
          <p:cNvGraphicFramePr>
            <a:graphicFrameLocks noGrp="1"/>
          </p:cNvGraphicFramePr>
          <p:nvPr>
            <p:extLst>
              <p:ext uri="{D42A27DB-BD31-4B8C-83A1-F6EECF244321}">
                <p14:modId xmlns:p14="http://schemas.microsoft.com/office/powerpoint/2010/main" val="3302591425"/>
              </p:ext>
            </p:extLst>
          </p:nvPr>
        </p:nvGraphicFramePr>
        <p:xfrm>
          <a:off x="1756236" y="473777"/>
          <a:ext cx="8654815" cy="62747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34CDD8A-DD36-4E89-BA70-073533135F39}"/>
              </a:ext>
            </a:extLst>
          </p:cNvPr>
          <p:cNvSpPr txBox="1"/>
          <p:nvPr/>
        </p:nvSpPr>
        <p:spPr>
          <a:xfrm>
            <a:off x="7639050" y="2286183"/>
            <a:ext cx="4067175" cy="707886"/>
          </a:xfrm>
          <a:prstGeom prst="rect">
            <a:avLst/>
          </a:prstGeom>
          <a:noFill/>
        </p:spPr>
        <p:txBody>
          <a:bodyPr wrap="square" rtlCol="0">
            <a:spAutoFit/>
          </a:bodyPr>
          <a:lstStyle/>
          <a:p>
            <a:endParaRPr lang="en-US" sz="2000" dirty="0"/>
          </a:p>
          <a:p>
            <a:endParaRPr lang="en-US" sz="2000" dirty="0"/>
          </a:p>
        </p:txBody>
      </p:sp>
      <p:sp>
        <p:nvSpPr>
          <p:cNvPr id="5" name="TextBox 4">
            <a:extLst>
              <a:ext uri="{FF2B5EF4-FFF2-40B4-BE49-F238E27FC236}">
                <a16:creationId xmlns:a16="http://schemas.microsoft.com/office/drawing/2014/main" id="{F9609078-1F06-4830-83CF-1A99C4298F41}"/>
              </a:ext>
            </a:extLst>
          </p:cNvPr>
          <p:cNvSpPr txBox="1"/>
          <p:nvPr/>
        </p:nvSpPr>
        <p:spPr>
          <a:xfrm>
            <a:off x="7639050" y="2286183"/>
            <a:ext cx="4067175" cy="1015663"/>
          </a:xfrm>
          <a:prstGeom prst="rect">
            <a:avLst/>
          </a:prstGeom>
          <a:noFill/>
        </p:spPr>
        <p:txBody>
          <a:bodyPr wrap="square" rtlCol="0">
            <a:spAutoFit/>
          </a:bodyPr>
          <a:lstStyle/>
          <a:p>
            <a:r>
              <a:rPr lang="en-US" sz="2000" dirty="0"/>
              <a:t>Are service needs in different ‘consortium types’ diverging?</a:t>
            </a:r>
          </a:p>
          <a:p>
            <a:endParaRPr lang="en-US" sz="2000" dirty="0"/>
          </a:p>
        </p:txBody>
      </p:sp>
    </p:spTree>
    <p:extLst>
      <p:ext uri="{BB962C8B-B14F-4D97-AF65-F5344CB8AC3E}">
        <p14:creationId xmlns:p14="http://schemas.microsoft.com/office/powerpoint/2010/main" val="204894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DB8453-50C5-4BD7-83BB-1FEB36841102}"/>
              </a:ext>
            </a:extLst>
          </p:cNvPr>
          <p:cNvSpPr>
            <a:spLocks noGrp="1"/>
          </p:cNvSpPr>
          <p:nvPr>
            <p:ph type="body" sz="quarter" idx="10"/>
          </p:nvPr>
        </p:nvSpPr>
        <p:spPr/>
        <p:txBody>
          <a:bodyPr/>
          <a:lstStyle/>
          <a:p>
            <a:r>
              <a:rPr lang="en-US" dirty="0"/>
              <a:t>Exercise 1: University directions</a:t>
            </a:r>
          </a:p>
        </p:txBody>
      </p:sp>
      <p:sp>
        <p:nvSpPr>
          <p:cNvPr id="3" name="Text Placeholder 2">
            <a:extLst>
              <a:ext uri="{FF2B5EF4-FFF2-40B4-BE49-F238E27FC236}">
                <a16:creationId xmlns:a16="http://schemas.microsoft.com/office/drawing/2014/main" id="{3C832D03-4C83-469B-A6A0-CCF66BFA61F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EF3A3B7-F372-4890-B6F6-BD2E073A222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7613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AEF9B5-818D-4CA3-A580-5D93C3DB8885}"/>
              </a:ext>
            </a:extLst>
          </p:cNvPr>
          <p:cNvSpPr>
            <a:spLocks noGrp="1"/>
          </p:cNvSpPr>
          <p:nvPr>
            <p:ph type="body" sz="quarter" idx="12"/>
          </p:nvPr>
        </p:nvSpPr>
        <p:spPr/>
        <p:txBody>
          <a:bodyPr/>
          <a:lstStyle/>
          <a:p>
            <a:r>
              <a:rPr lang="en-US" dirty="0"/>
              <a:t>Identify current, emerging opportunities for </a:t>
            </a:r>
            <a:r>
              <a:rPr lang="en-US" b="1" dirty="0"/>
              <a:t>shared library services </a:t>
            </a:r>
            <a:r>
              <a:rPr lang="en-US" dirty="0"/>
              <a:t>supporting </a:t>
            </a:r>
            <a:r>
              <a:rPr lang="en-US" b="1" dirty="0"/>
              <a:t>liberal education, career preparation, research </a:t>
            </a:r>
            <a:r>
              <a:rPr lang="en-US" dirty="0"/>
              <a:t>in your group or shared library</a:t>
            </a:r>
            <a:endParaRPr lang="en-US" b="1" dirty="0"/>
          </a:p>
          <a:p>
            <a:r>
              <a:rPr lang="en-US" dirty="0"/>
              <a:t>Explore incentives for group-scale provision – who are the key stakeholders? Who decides which services should be sourced/deployed at consortium level? </a:t>
            </a:r>
          </a:p>
          <a:p>
            <a:endParaRPr lang="en-US" dirty="0"/>
          </a:p>
          <a:p>
            <a:r>
              <a:rPr lang="en-US" dirty="0"/>
              <a:t>5-10 minutes to jot down reflections (we will collect these at the break)</a:t>
            </a:r>
          </a:p>
          <a:p>
            <a:r>
              <a:rPr lang="en-US" dirty="0"/>
              <a:t>Consolidate and discuss – 20 minutes</a:t>
            </a:r>
          </a:p>
        </p:txBody>
      </p:sp>
      <p:sp>
        <p:nvSpPr>
          <p:cNvPr id="6" name="Text Placeholder 5">
            <a:extLst>
              <a:ext uri="{FF2B5EF4-FFF2-40B4-BE49-F238E27FC236}">
                <a16:creationId xmlns:a16="http://schemas.microsoft.com/office/drawing/2014/main" id="{C0236F39-CC3B-459A-9A3D-8FA3E0CCDFF3}"/>
              </a:ext>
            </a:extLst>
          </p:cNvPr>
          <p:cNvSpPr>
            <a:spLocks noGrp="1"/>
          </p:cNvSpPr>
          <p:nvPr>
            <p:ph type="body" sz="quarter" idx="13"/>
          </p:nvPr>
        </p:nvSpPr>
        <p:spPr/>
        <p:txBody>
          <a:bodyPr/>
          <a:lstStyle/>
          <a:p>
            <a:r>
              <a:rPr lang="en-US" dirty="0"/>
              <a:t>Objectives</a:t>
            </a:r>
          </a:p>
        </p:txBody>
      </p:sp>
    </p:spTree>
    <p:extLst>
      <p:ext uri="{BB962C8B-B14F-4D97-AF65-F5344CB8AC3E}">
        <p14:creationId xmlns:p14="http://schemas.microsoft.com/office/powerpoint/2010/main" val="18452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304596F2-17E0-4F53-9700-DA376FCEA7EB}"/>
              </a:ext>
            </a:extLst>
          </p:cNvPr>
          <p:cNvSpPr/>
          <p:nvPr/>
        </p:nvSpPr>
        <p:spPr>
          <a:xfrm>
            <a:off x="3517493" y="1346956"/>
            <a:ext cx="5045003" cy="4010041"/>
          </a:xfrm>
          <a:prstGeom prst="triangle">
            <a:avLst/>
          </a:prstGeom>
          <a:solidFill>
            <a:schemeClr val="accent1">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A8CFCF0F-EE20-478B-BD4C-6A079424ECFA}"/>
              </a:ext>
            </a:extLst>
          </p:cNvPr>
          <p:cNvSpPr txBox="1"/>
          <p:nvPr/>
        </p:nvSpPr>
        <p:spPr>
          <a:xfrm>
            <a:off x="5311138" y="793602"/>
            <a:ext cx="1337995" cy="461665"/>
          </a:xfrm>
          <a:prstGeom prst="rect">
            <a:avLst/>
          </a:prstGeom>
          <a:noFill/>
        </p:spPr>
        <p:txBody>
          <a:bodyPr wrap="none" rtlCol="0">
            <a:spAutoFit/>
          </a:bodyPr>
          <a:lstStyle/>
          <a:p>
            <a:r>
              <a:rPr lang="en-US" sz="2400" b="1"/>
              <a:t>Research</a:t>
            </a:r>
          </a:p>
        </p:txBody>
      </p:sp>
      <p:sp>
        <p:nvSpPr>
          <p:cNvPr id="6" name="TextBox 5">
            <a:extLst>
              <a:ext uri="{FF2B5EF4-FFF2-40B4-BE49-F238E27FC236}">
                <a16:creationId xmlns:a16="http://schemas.microsoft.com/office/drawing/2014/main" id="{C53E1AFC-52FE-4CE3-814E-BF805123284D}"/>
              </a:ext>
            </a:extLst>
          </p:cNvPr>
          <p:cNvSpPr txBox="1"/>
          <p:nvPr/>
        </p:nvSpPr>
        <p:spPr>
          <a:xfrm>
            <a:off x="8756676" y="5185452"/>
            <a:ext cx="2374496" cy="461665"/>
          </a:xfrm>
          <a:prstGeom prst="rect">
            <a:avLst/>
          </a:prstGeom>
          <a:noFill/>
        </p:spPr>
        <p:txBody>
          <a:bodyPr wrap="none" rtlCol="0">
            <a:spAutoFit/>
          </a:bodyPr>
          <a:lstStyle/>
          <a:p>
            <a:r>
              <a:rPr lang="en-US" sz="2400" b="1"/>
              <a:t>Liberal Education</a:t>
            </a:r>
          </a:p>
        </p:txBody>
      </p:sp>
      <p:sp>
        <p:nvSpPr>
          <p:cNvPr id="7" name="TextBox 6">
            <a:extLst>
              <a:ext uri="{FF2B5EF4-FFF2-40B4-BE49-F238E27FC236}">
                <a16:creationId xmlns:a16="http://schemas.microsoft.com/office/drawing/2014/main" id="{6EC84C56-910B-4A0A-AC69-A191C0D52643}"/>
              </a:ext>
            </a:extLst>
          </p:cNvPr>
          <p:cNvSpPr txBox="1"/>
          <p:nvPr/>
        </p:nvSpPr>
        <p:spPr>
          <a:xfrm>
            <a:off x="2102467" y="5185452"/>
            <a:ext cx="1025987" cy="461665"/>
          </a:xfrm>
          <a:prstGeom prst="rect">
            <a:avLst/>
          </a:prstGeom>
          <a:noFill/>
        </p:spPr>
        <p:txBody>
          <a:bodyPr wrap="none" rtlCol="0">
            <a:spAutoFit/>
          </a:bodyPr>
          <a:lstStyle/>
          <a:p>
            <a:r>
              <a:rPr lang="en-US" sz="2400" b="1"/>
              <a:t>Career</a:t>
            </a:r>
          </a:p>
        </p:txBody>
      </p:sp>
      <p:sp>
        <p:nvSpPr>
          <p:cNvPr id="19" name="Isosceles Triangle 18">
            <a:extLst>
              <a:ext uri="{FF2B5EF4-FFF2-40B4-BE49-F238E27FC236}">
                <a16:creationId xmlns:a16="http://schemas.microsoft.com/office/drawing/2014/main" id="{12E95577-5D27-4C00-B7E0-13FE6749D2B6}"/>
              </a:ext>
            </a:extLst>
          </p:cNvPr>
          <p:cNvSpPr/>
          <p:nvPr/>
        </p:nvSpPr>
        <p:spPr>
          <a:xfrm>
            <a:off x="5297741" y="3021300"/>
            <a:ext cx="1414272" cy="1219200"/>
          </a:xfrm>
          <a:prstGeom prst="triangl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Arrow Connector 11">
            <a:extLst>
              <a:ext uri="{FF2B5EF4-FFF2-40B4-BE49-F238E27FC236}">
                <a16:creationId xmlns:a16="http://schemas.microsoft.com/office/drawing/2014/main" id="{32CD7E27-3425-49AA-860E-CA640812BEFC}"/>
              </a:ext>
            </a:extLst>
          </p:cNvPr>
          <p:cNvCxnSpPr/>
          <p:nvPr/>
        </p:nvCxnSpPr>
        <p:spPr>
          <a:xfrm flipV="1">
            <a:off x="6014953" y="2499043"/>
            <a:ext cx="0" cy="1294063"/>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1BB6E61-BB74-4227-B5AC-59AC2B63F3AB}"/>
              </a:ext>
            </a:extLst>
          </p:cNvPr>
          <p:cNvCxnSpPr>
            <a:cxnSpLocks/>
          </p:cNvCxnSpPr>
          <p:nvPr/>
        </p:nvCxnSpPr>
        <p:spPr>
          <a:xfrm>
            <a:off x="6004878" y="3813258"/>
            <a:ext cx="1047391"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01CAEB-9A6A-4977-9219-22A4B7F5885D}"/>
              </a:ext>
            </a:extLst>
          </p:cNvPr>
          <p:cNvCxnSpPr>
            <a:cxnSpLocks/>
          </p:cNvCxnSpPr>
          <p:nvPr/>
        </p:nvCxnSpPr>
        <p:spPr>
          <a:xfrm flipH="1">
            <a:off x="4965752" y="3813258"/>
            <a:ext cx="1048512"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 name="Graphic 2" descr="Microscope">
            <a:extLst>
              <a:ext uri="{FF2B5EF4-FFF2-40B4-BE49-F238E27FC236}">
                <a16:creationId xmlns:a16="http://schemas.microsoft.com/office/drawing/2014/main" id="{83B3CFCB-E552-4B09-9C0B-2035E004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880" y="1451184"/>
            <a:ext cx="731520" cy="731520"/>
          </a:xfrm>
          <a:prstGeom prst="rect">
            <a:avLst/>
          </a:prstGeom>
        </p:spPr>
      </p:pic>
      <p:pic>
        <p:nvPicPr>
          <p:cNvPr id="16" name="Graphic 15" descr="Meeting">
            <a:extLst>
              <a:ext uri="{FF2B5EF4-FFF2-40B4-BE49-F238E27FC236}">
                <a16:creationId xmlns:a16="http://schemas.microsoft.com/office/drawing/2014/main" id="{0BB05705-03C1-44A8-918A-B6B2AE9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9181" y="4720304"/>
            <a:ext cx="731520" cy="731520"/>
          </a:xfrm>
          <a:prstGeom prst="rect">
            <a:avLst/>
          </a:prstGeom>
        </p:spPr>
      </p:pic>
      <p:pic>
        <p:nvPicPr>
          <p:cNvPr id="20" name="Graphic 19" descr="Briefcase">
            <a:extLst>
              <a:ext uri="{FF2B5EF4-FFF2-40B4-BE49-F238E27FC236}">
                <a16:creationId xmlns:a16="http://schemas.microsoft.com/office/drawing/2014/main" id="{6CDC6BC8-5BD7-4F9E-98B5-66AE7481F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7413" y="4690076"/>
            <a:ext cx="731520" cy="731520"/>
          </a:xfrm>
          <a:prstGeom prst="rect">
            <a:avLst/>
          </a:prstGeom>
        </p:spPr>
      </p:pic>
      <p:sp>
        <p:nvSpPr>
          <p:cNvPr id="14" name="TextBox 13">
            <a:extLst>
              <a:ext uri="{FF2B5EF4-FFF2-40B4-BE49-F238E27FC236}">
                <a16:creationId xmlns:a16="http://schemas.microsoft.com/office/drawing/2014/main" id="{992842B6-C974-46FC-B759-63610F25D4E8}"/>
              </a:ext>
            </a:extLst>
          </p:cNvPr>
          <p:cNvSpPr txBox="1"/>
          <p:nvPr/>
        </p:nvSpPr>
        <p:spPr>
          <a:xfrm>
            <a:off x="185605" y="982375"/>
            <a:ext cx="5053435" cy="1154162"/>
          </a:xfrm>
          <a:prstGeom prst="rect">
            <a:avLst/>
          </a:prstGeom>
          <a:noFill/>
        </p:spPr>
        <p:txBody>
          <a:bodyPr wrap="none" rtlCol="0">
            <a:spAutoFit/>
          </a:bodyPr>
          <a:lstStyle/>
          <a:p>
            <a:pPr marL="285750" indent="-285750">
              <a:buFont typeface="Arial" panose="020B0604020202020204" pitchFamily="34" charset="0"/>
              <a:buChar char="•"/>
            </a:pPr>
            <a:r>
              <a:rPr lang="en-US" sz="2300" dirty="0">
                <a:latin typeface="+mj-lt"/>
              </a:rPr>
              <a:t>Library services, infrastructure?</a:t>
            </a:r>
          </a:p>
          <a:p>
            <a:pPr marL="285750" indent="-285750">
              <a:buFont typeface="Arial" panose="020B0604020202020204" pitchFamily="34" charset="0"/>
              <a:buChar char="•"/>
            </a:pPr>
            <a:r>
              <a:rPr lang="en-US" sz="2300" dirty="0">
                <a:latin typeface="+mj-lt"/>
              </a:rPr>
              <a:t>Library staff positions?</a:t>
            </a:r>
          </a:p>
          <a:p>
            <a:pPr marL="285750" indent="-285750">
              <a:buFont typeface="Arial" panose="020B0604020202020204" pitchFamily="34" charset="0"/>
              <a:buChar char="•"/>
            </a:pPr>
            <a:r>
              <a:rPr lang="en-US" sz="2300" dirty="0">
                <a:latin typeface="+mj-lt"/>
              </a:rPr>
              <a:t>Other library investments or activities?</a:t>
            </a:r>
          </a:p>
        </p:txBody>
      </p:sp>
    </p:spTree>
    <p:extLst>
      <p:ext uri="{BB962C8B-B14F-4D97-AF65-F5344CB8AC3E}">
        <p14:creationId xmlns:p14="http://schemas.microsoft.com/office/powerpoint/2010/main" val="12120465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304596F2-17E0-4F53-9700-DA376FCEA7EB}"/>
              </a:ext>
            </a:extLst>
          </p:cNvPr>
          <p:cNvSpPr/>
          <p:nvPr/>
        </p:nvSpPr>
        <p:spPr>
          <a:xfrm>
            <a:off x="3517493" y="1346956"/>
            <a:ext cx="5045003" cy="4010041"/>
          </a:xfrm>
          <a:prstGeom prst="triangle">
            <a:avLst/>
          </a:prstGeom>
          <a:solidFill>
            <a:schemeClr val="accent1">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A8CFCF0F-EE20-478B-BD4C-6A079424ECFA}"/>
              </a:ext>
            </a:extLst>
          </p:cNvPr>
          <p:cNvSpPr txBox="1"/>
          <p:nvPr/>
        </p:nvSpPr>
        <p:spPr>
          <a:xfrm>
            <a:off x="5311138" y="793602"/>
            <a:ext cx="1337995" cy="461665"/>
          </a:xfrm>
          <a:prstGeom prst="rect">
            <a:avLst/>
          </a:prstGeom>
          <a:noFill/>
        </p:spPr>
        <p:txBody>
          <a:bodyPr wrap="none" rtlCol="0">
            <a:spAutoFit/>
          </a:bodyPr>
          <a:lstStyle/>
          <a:p>
            <a:r>
              <a:rPr lang="en-US" sz="2400" b="1" dirty="0">
                <a:solidFill>
                  <a:schemeClr val="accent2"/>
                </a:solidFill>
              </a:rPr>
              <a:t>Research</a:t>
            </a:r>
          </a:p>
        </p:txBody>
      </p:sp>
      <p:sp>
        <p:nvSpPr>
          <p:cNvPr id="6" name="TextBox 5">
            <a:extLst>
              <a:ext uri="{FF2B5EF4-FFF2-40B4-BE49-F238E27FC236}">
                <a16:creationId xmlns:a16="http://schemas.microsoft.com/office/drawing/2014/main" id="{C53E1AFC-52FE-4CE3-814E-BF805123284D}"/>
              </a:ext>
            </a:extLst>
          </p:cNvPr>
          <p:cNvSpPr txBox="1"/>
          <p:nvPr/>
        </p:nvSpPr>
        <p:spPr>
          <a:xfrm>
            <a:off x="8756676" y="5185452"/>
            <a:ext cx="2374496" cy="461665"/>
          </a:xfrm>
          <a:prstGeom prst="rect">
            <a:avLst/>
          </a:prstGeom>
          <a:noFill/>
        </p:spPr>
        <p:txBody>
          <a:bodyPr wrap="none" rtlCol="0">
            <a:spAutoFit/>
          </a:bodyPr>
          <a:lstStyle/>
          <a:p>
            <a:r>
              <a:rPr lang="en-US" sz="2400" b="1" dirty="0">
                <a:solidFill>
                  <a:schemeClr val="accent1"/>
                </a:solidFill>
              </a:rPr>
              <a:t>Liberal Education</a:t>
            </a:r>
          </a:p>
        </p:txBody>
      </p:sp>
      <p:sp>
        <p:nvSpPr>
          <p:cNvPr id="7" name="TextBox 6">
            <a:extLst>
              <a:ext uri="{FF2B5EF4-FFF2-40B4-BE49-F238E27FC236}">
                <a16:creationId xmlns:a16="http://schemas.microsoft.com/office/drawing/2014/main" id="{6EC84C56-910B-4A0A-AC69-A191C0D52643}"/>
              </a:ext>
            </a:extLst>
          </p:cNvPr>
          <p:cNvSpPr txBox="1"/>
          <p:nvPr/>
        </p:nvSpPr>
        <p:spPr>
          <a:xfrm>
            <a:off x="2102467" y="5185452"/>
            <a:ext cx="1025987" cy="461665"/>
          </a:xfrm>
          <a:prstGeom prst="rect">
            <a:avLst/>
          </a:prstGeom>
          <a:noFill/>
        </p:spPr>
        <p:txBody>
          <a:bodyPr wrap="none" rtlCol="0">
            <a:spAutoFit/>
          </a:bodyPr>
          <a:lstStyle/>
          <a:p>
            <a:r>
              <a:rPr lang="en-US" sz="2400" b="1" dirty="0">
                <a:solidFill>
                  <a:schemeClr val="accent6"/>
                </a:solidFill>
              </a:rPr>
              <a:t>Career</a:t>
            </a:r>
          </a:p>
        </p:txBody>
      </p:sp>
      <p:sp>
        <p:nvSpPr>
          <p:cNvPr id="19" name="Isosceles Triangle 18">
            <a:extLst>
              <a:ext uri="{FF2B5EF4-FFF2-40B4-BE49-F238E27FC236}">
                <a16:creationId xmlns:a16="http://schemas.microsoft.com/office/drawing/2014/main" id="{12E95577-5D27-4C00-B7E0-13FE6749D2B6}"/>
              </a:ext>
            </a:extLst>
          </p:cNvPr>
          <p:cNvSpPr/>
          <p:nvPr/>
        </p:nvSpPr>
        <p:spPr>
          <a:xfrm>
            <a:off x="5297741" y="3021300"/>
            <a:ext cx="1414272" cy="1219200"/>
          </a:xfrm>
          <a:prstGeom prst="triangl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Arrow Connector 11">
            <a:extLst>
              <a:ext uri="{FF2B5EF4-FFF2-40B4-BE49-F238E27FC236}">
                <a16:creationId xmlns:a16="http://schemas.microsoft.com/office/drawing/2014/main" id="{32CD7E27-3425-49AA-860E-CA640812BEFC}"/>
              </a:ext>
            </a:extLst>
          </p:cNvPr>
          <p:cNvCxnSpPr/>
          <p:nvPr/>
        </p:nvCxnSpPr>
        <p:spPr>
          <a:xfrm flipV="1">
            <a:off x="6014953" y="2499043"/>
            <a:ext cx="0" cy="1294063"/>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1BB6E61-BB74-4227-B5AC-59AC2B63F3AB}"/>
              </a:ext>
            </a:extLst>
          </p:cNvPr>
          <p:cNvCxnSpPr>
            <a:cxnSpLocks/>
          </p:cNvCxnSpPr>
          <p:nvPr/>
        </p:nvCxnSpPr>
        <p:spPr>
          <a:xfrm>
            <a:off x="6004878" y="3813258"/>
            <a:ext cx="1047391"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01CAEB-9A6A-4977-9219-22A4B7F5885D}"/>
              </a:ext>
            </a:extLst>
          </p:cNvPr>
          <p:cNvCxnSpPr>
            <a:cxnSpLocks/>
          </p:cNvCxnSpPr>
          <p:nvPr/>
        </p:nvCxnSpPr>
        <p:spPr>
          <a:xfrm flipH="1">
            <a:off x="4965752" y="3813258"/>
            <a:ext cx="1048512"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 name="Graphic 2" descr="Microscope">
            <a:extLst>
              <a:ext uri="{FF2B5EF4-FFF2-40B4-BE49-F238E27FC236}">
                <a16:creationId xmlns:a16="http://schemas.microsoft.com/office/drawing/2014/main" id="{83B3CFCB-E552-4B09-9C0B-2035E004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880" y="1451184"/>
            <a:ext cx="731520" cy="731520"/>
          </a:xfrm>
          <a:prstGeom prst="rect">
            <a:avLst/>
          </a:prstGeom>
        </p:spPr>
      </p:pic>
      <p:pic>
        <p:nvPicPr>
          <p:cNvPr id="16" name="Graphic 15" descr="Meeting">
            <a:extLst>
              <a:ext uri="{FF2B5EF4-FFF2-40B4-BE49-F238E27FC236}">
                <a16:creationId xmlns:a16="http://schemas.microsoft.com/office/drawing/2014/main" id="{0BB05705-03C1-44A8-918A-B6B2AE9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9181" y="4720304"/>
            <a:ext cx="731520" cy="731520"/>
          </a:xfrm>
          <a:prstGeom prst="rect">
            <a:avLst/>
          </a:prstGeom>
        </p:spPr>
      </p:pic>
      <p:pic>
        <p:nvPicPr>
          <p:cNvPr id="20" name="Graphic 19" descr="Briefcase">
            <a:extLst>
              <a:ext uri="{FF2B5EF4-FFF2-40B4-BE49-F238E27FC236}">
                <a16:creationId xmlns:a16="http://schemas.microsoft.com/office/drawing/2014/main" id="{6CDC6BC8-5BD7-4F9E-98B5-66AE7481F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7413" y="4690076"/>
            <a:ext cx="731520" cy="731520"/>
          </a:xfrm>
          <a:prstGeom prst="rect">
            <a:avLst/>
          </a:prstGeom>
        </p:spPr>
      </p:pic>
      <p:sp>
        <p:nvSpPr>
          <p:cNvPr id="2" name="TextBox 1">
            <a:extLst>
              <a:ext uri="{FF2B5EF4-FFF2-40B4-BE49-F238E27FC236}">
                <a16:creationId xmlns:a16="http://schemas.microsoft.com/office/drawing/2014/main" id="{1C53A817-302B-44BC-8C58-3B277B633DBD}"/>
              </a:ext>
            </a:extLst>
          </p:cNvPr>
          <p:cNvSpPr txBox="1"/>
          <p:nvPr/>
        </p:nvSpPr>
        <p:spPr>
          <a:xfrm>
            <a:off x="2005380" y="158522"/>
            <a:ext cx="3024226" cy="2585323"/>
          </a:xfrm>
          <a:prstGeom prst="rect">
            <a:avLst/>
          </a:prstGeom>
          <a:noFill/>
          <a:ln w="19050">
            <a:solidFill>
              <a:schemeClr val="accent2"/>
            </a:solidFill>
            <a:prstDash val="dash"/>
          </a:ln>
        </p:spPr>
        <p:txBody>
          <a:bodyPr wrap="none" rtlCol="0">
            <a:spAutoFit/>
          </a:bodyPr>
          <a:lstStyle/>
          <a:p>
            <a:r>
              <a:rPr lang="en-US" dirty="0"/>
              <a:t>RDM activities</a:t>
            </a:r>
          </a:p>
          <a:p>
            <a:r>
              <a:rPr lang="en-US" dirty="0"/>
              <a:t>RIM/CRIS implementation</a:t>
            </a:r>
          </a:p>
          <a:p>
            <a:r>
              <a:rPr lang="en-US" dirty="0"/>
              <a:t>Text and data analysis services</a:t>
            </a:r>
          </a:p>
          <a:p>
            <a:endParaRPr lang="en-US" dirty="0"/>
          </a:p>
          <a:p>
            <a:r>
              <a:rPr lang="en-US" dirty="0"/>
              <a:t>Research impact librarian</a:t>
            </a:r>
          </a:p>
          <a:p>
            <a:r>
              <a:rPr lang="en-US" dirty="0"/>
              <a:t>Research data librarian</a:t>
            </a:r>
          </a:p>
          <a:p>
            <a:endParaRPr lang="en-US" dirty="0"/>
          </a:p>
          <a:p>
            <a:r>
              <a:rPr lang="en-US" dirty="0"/>
              <a:t>Office of sponsored research</a:t>
            </a:r>
          </a:p>
          <a:p>
            <a:r>
              <a:rPr lang="en-US" dirty="0"/>
              <a:t>VP for Research</a:t>
            </a:r>
          </a:p>
        </p:txBody>
      </p:sp>
      <p:sp>
        <p:nvSpPr>
          <p:cNvPr id="17" name="TextBox 16">
            <a:extLst>
              <a:ext uri="{FF2B5EF4-FFF2-40B4-BE49-F238E27FC236}">
                <a16:creationId xmlns:a16="http://schemas.microsoft.com/office/drawing/2014/main" id="{9F6E6BE4-2434-4D15-8494-03C96F7B51C1}"/>
              </a:ext>
            </a:extLst>
          </p:cNvPr>
          <p:cNvSpPr txBox="1"/>
          <p:nvPr/>
        </p:nvSpPr>
        <p:spPr>
          <a:xfrm>
            <a:off x="8658380" y="2499043"/>
            <a:ext cx="2956963" cy="2308324"/>
          </a:xfrm>
          <a:prstGeom prst="rect">
            <a:avLst/>
          </a:prstGeom>
          <a:noFill/>
          <a:ln w="19050">
            <a:solidFill>
              <a:schemeClr val="accent1"/>
            </a:solidFill>
            <a:prstDash val="dash"/>
          </a:ln>
        </p:spPr>
        <p:txBody>
          <a:bodyPr wrap="none" rtlCol="0">
            <a:spAutoFit/>
          </a:bodyPr>
          <a:lstStyle/>
          <a:p>
            <a:r>
              <a:rPr lang="en-US" dirty="0"/>
              <a:t>E-portfolios</a:t>
            </a:r>
          </a:p>
          <a:p>
            <a:r>
              <a:rPr lang="en-US" dirty="0"/>
              <a:t>Instructional design services</a:t>
            </a:r>
          </a:p>
          <a:p>
            <a:r>
              <a:rPr lang="en-US" dirty="0" err="1"/>
              <a:t>Fablab</a:t>
            </a:r>
            <a:endParaRPr lang="en-US" dirty="0"/>
          </a:p>
          <a:p>
            <a:endParaRPr lang="en-US" dirty="0"/>
          </a:p>
          <a:p>
            <a:r>
              <a:rPr lang="en-US" dirty="0"/>
              <a:t>Student Success Librarian</a:t>
            </a:r>
          </a:p>
          <a:p>
            <a:endParaRPr lang="en-US" dirty="0"/>
          </a:p>
          <a:p>
            <a:r>
              <a:rPr lang="en-US" dirty="0"/>
              <a:t>Dean of Undergrad Education</a:t>
            </a:r>
          </a:p>
          <a:p>
            <a:r>
              <a:rPr lang="en-US" dirty="0"/>
              <a:t>Department chairs</a:t>
            </a:r>
          </a:p>
        </p:txBody>
      </p:sp>
      <p:sp>
        <p:nvSpPr>
          <p:cNvPr id="18" name="TextBox 17">
            <a:extLst>
              <a:ext uri="{FF2B5EF4-FFF2-40B4-BE49-F238E27FC236}">
                <a16:creationId xmlns:a16="http://schemas.microsoft.com/office/drawing/2014/main" id="{54DF7B3E-711D-4DEA-BF1F-80348548E223}"/>
              </a:ext>
            </a:extLst>
          </p:cNvPr>
          <p:cNvSpPr txBox="1"/>
          <p:nvPr/>
        </p:nvSpPr>
        <p:spPr>
          <a:xfrm>
            <a:off x="230677" y="3173258"/>
            <a:ext cx="3296480" cy="2031325"/>
          </a:xfrm>
          <a:prstGeom prst="rect">
            <a:avLst/>
          </a:prstGeom>
          <a:noFill/>
          <a:ln w="19050">
            <a:solidFill>
              <a:schemeClr val="accent6"/>
            </a:solidFill>
            <a:prstDash val="dash"/>
          </a:ln>
        </p:spPr>
        <p:txBody>
          <a:bodyPr wrap="none" rtlCol="0">
            <a:spAutoFit/>
          </a:bodyPr>
          <a:lstStyle/>
          <a:p>
            <a:r>
              <a:rPr lang="en-US" dirty="0"/>
              <a:t>Training and internship resources</a:t>
            </a:r>
          </a:p>
          <a:p>
            <a:endParaRPr lang="en-US" dirty="0"/>
          </a:p>
          <a:p>
            <a:r>
              <a:rPr lang="en-US" dirty="0"/>
              <a:t>First Year Experience Librarian</a:t>
            </a:r>
          </a:p>
          <a:p>
            <a:r>
              <a:rPr lang="en-US" dirty="0"/>
              <a:t>Guided pathways support staff</a:t>
            </a:r>
          </a:p>
          <a:p>
            <a:endParaRPr lang="en-US" dirty="0"/>
          </a:p>
          <a:p>
            <a:r>
              <a:rPr lang="en-US" dirty="0"/>
              <a:t>Career Services</a:t>
            </a:r>
          </a:p>
          <a:p>
            <a:r>
              <a:rPr lang="en-US" dirty="0"/>
              <a:t>VP Enrollment</a:t>
            </a:r>
          </a:p>
        </p:txBody>
      </p:sp>
      <p:sp>
        <p:nvSpPr>
          <p:cNvPr id="8" name="TextBox 7">
            <a:extLst>
              <a:ext uri="{FF2B5EF4-FFF2-40B4-BE49-F238E27FC236}">
                <a16:creationId xmlns:a16="http://schemas.microsoft.com/office/drawing/2014/main" id="{11F3594A-712D-487F-9EC3-35A952ABA683}"/>
              </a:ext>
            </a:extLst>
          </p:cNvPr>
          <p:cNvSpPr txBox="1"/>
          <p:nvPr/>
        </p:nvSpPr>
        <p:spPr>
          <a:xfrm>
            <a:off x="7052269" y="270382"/>
            <a:ext cx="4977806" cy="954107"/>
          </a:xfrm>
          <a:prstGeom prst="rect">
            <a:avLst/>
          </a:prstGeom>
          <a:noFill/>
        </p:spPr>
        <p:txBody>
          <a:bodyPr wrap="square" rtlCol="0">
            <a:spAutoFit/>
          </a:bodyPr>
          <a:lstStyle/>
          <a:p>
            <a:r>
              <a:rPr lang="en-US" sz="2800" dirty="0"/>
              <a:t>Institution-scale library services, staff, stakeholders</a:t>
            </a:r>
          </a:p>
        </p:txBody>
      </p:sp>
    </p:spTree>
    <p:extLst>
      <p:ext uri="{BB962C8B-B14F-4D97-AF65-F5344CB8AC3E}">
        <p14:creationId xmlns:p14="http://schemas.microsoft.com/office/powerpoint/2010/main" val="423478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304596F2-17E0-4F53-9700-DA376FCEA7EB}"/>
              </a:ext>
            </a:extLst>
          </p:cNvPr>
          <p:cNvSpPr/>
          <p:nvPr/>
        </p:nvSpPr>
        <p:spPr>
          <a:xfrm>
            <a:off x="3517493" y="1346956"/>
            <a:ext cx="5045003" cy="4010041"/>
          </a:xfrm>
          <a:prstGeom prst="triangle">
            <a:avLst/>
          </a:prstGeom>
          <a:solidFill>
            <a:schemeClr val="accent1">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A8CFCF0F-EE20-478B-BD4C-6A079424ECFA}"/>
              </a:ext>
            </a:extLst>
          </p:cNvPr>
          <p:cNvSpPr txBox="1"/>
          <p:nvPr/>
        </p:nvSpPr>
        <p:spPr>
          <a:xfrm>
            <a:off x="5311138" y="793602"/>
            <a:ext cx="1337995" cy="461665"/>
          </a:xfrm>
          <a:prstGeom prst="rect">
            <a:avLst/>
          </a:prstGeom>
          <a:noFill/>
        </p:spPr>
        <p:txBody>
          <a:bodyPr wrap="none" rtlCol="0">
            <a:spAutoFit/>
          </a:bodyPr>
          <a:lstStyle/>
          <a:p>
            <a:r>
              <a:rPr lang="en-US" sz="2400" b="1" dirty="0">
                <a:solidFill>
                  <a:schemeClr val="accent2"/>
                </a:solidFill>
              </a:rPr>
              <a:t>Research</a:t>
            </a:r>
          </a:p>
        </p:txBody>
      </p:sp>
      <p:sp>
        <p:nvSpPr>
          <p:cNvPr id="6" name="TextBox 5">
            <a:extLst>
              <a:ext uri="{FF2B5EF4-FFF2-40B4-BE49-F238E27FC236}">
                <a16:creationId xmlns:a16="http://schemas.microsoft.com/office/drawing/2014/main" id="{C53E1AFC-52FE-4CE3-814E-BF805123284D}"/>
              </a:ext>
            </a:extLst>
          </p:cNvPr>
          <p:cNvSpPr txBox="1"/>
          <p:nvPr/>
        </p:nvSpPr>
        <p:spPr>
          <a:xfrm>
            <a:off x="8756676" y="5185452"/>
            <a:ext cx="2374496" cy="461665"/>
          </a:xfrm>
          <a:prstGeom prst="rect">
            <a:avLst/>
          </a:prstGeom>
          <a:noFill/>
        </p:spPr>
        <p:txBody>
          <a:bodyPr wrap="none" rtlCol="0">
            <a:spAutoFit/>
          </a:bodyPr>
          <a:lstStyle/>
          <a:p>
            <a:r>
              <a:rPr lang="en-US" sz="2400" b="1" dirty="0">
                <a:solidFill>
                  <a:schemeClr val="accent1"/>
                </a:solidFill>
              </a:rPr>
              <a:t>Liberal Education</a:t>
            </a:r>
          </a:p>
        </p:txBody>
      </p:sp>
      <p:sp>
        <p:nvSpPr>
          <p:cNvPr id="7" name="TextBox 6">
            <a:extLst>
              <a:ext uri="{FF2B5EF4-FFF2-40B4-BE49-F238E27FC236}">
                <a16:creationId xmlns:a16="http://schemas.microsoft.com/office/drawing/2014/main" id="{6EC84C56-910B-4A0A-AC69-A191C0D52643}"/>
              </a:ext>
            </a:extLst>
          </p:cNvPr>
          <p:cNvSpPr txBox="1"/>
          <p:nvPr/>
        </p:nvSpPr>
        <p:spPr>
          <a:xfrm>
            <a:off x="2102467" y="5185452"/>
            <a:ext cx="1025987" cy="461665"/>
          </a:xfrm>
          <a:prstGeom prst="rect">
            <a:avLst/>
          </a:prstGeom>
          <a:noFill/>
        </p:spPr>
        <p:txBody>
          <a:bodyPr wrap="none" rtlCol="0">
            <a:spAutoFit/>
          </a:bodyPr>
          <a:lstStyle/>
          <a:p>
            <a:r>
              <a:rPr lang="en-US" sz="2400" b="1" dirty="0">
                <a:solidFill>
                  <a:schemeClr val="accent6"/>
                </a:solidFill>
              </a:rPr>
              <a:t>Career</a:t>
            </a:r>
          </a:p>
        </p:txBody>
      </p:sp>
      <p:sp>
        <p:nvSpPr>
          <p:cNvPr id="19" name="Isosceles Triangle 18">
            <a:extLst>
              <a:ext uri="{FF2B5EF4-FFF2-40B4-BE49-F238E27FC236}">
                <a16:creationId xmlns:a16="http://schemas.microsoft.com/office/drawing/2014/main" id="{12E95577-5D27-4C00-B7E0-13FE6749D2B6}"/>
              </a:ext>
            </a:extLst>
          </p:cNvPr>
          <p:cNvSpPr/>
          <p:nvPr/>
        </p:nvSpPr>
        <p:spPr>
          <a:xfrm>
            <a:off x="5297741" y="3021300"/>
            <a:ext cx="1414272" cy="1219200"/>
          </a:xfrm>
          <a:prstGeom prst="triangl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Arrow Connector 11">
            <a:extLst>
              <a:ext uri="{FF2B5EF4-FFF2-40B4-BE49-F238E27FC236}">
                <a16:creationId xmlns:a16="http://schemas.microsoft.com/office/drawing/2014/main" id="{32CD7E27-3425-49AA-860E-CA640812BEFC}"/>
              </a:ext>
            </a:extLst>
          </p:cNvPr>
          <p:cNvCxnSpPr/>
          <p:nvPr/>
        </p:nvCxnSpPr>
        <p:spPr>
          <a:xfrm flipV="1">
            <a:off x="6014953" y="2499043"/>
            <a:ext cx="0" cy="1294063"/>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1BB6E61-BB74-4227-B5AC-59AC2B63F3AB}"/>
              </a:ext>
            </a:extLst>
          </p:cNvPr>
          <p:cNvCxnSpPr>
            <a:cxnSpLocks/>
          </p:cNvCxnSpPr>
          <p:nvPr/>
        </p:nvCxnSpPr>
        <p:spPr>
          <a:xfrm>
            <a:off x="6004878" y="3813258"/>
            <a:ext cx="1047391"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01CAEB-9A6A-4977-9219-22A4B7F5885D}"/>
              </a:ext>
            </a:extLst>
          </p:cNvPr>
          <p:cNvCxnSpPr>
            <a:cxnSpLocks/>
          </p:cNvCxnSpPr>
          <p:nvPr/>
        </p:nvCxnSpPr>
        <p:spPr>
          <a:xfrm flipH="1">
            <a:off x="4965752" y="3813258"/>
            <a:ext cx="1048512"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 name="Graphic 2" descr="Microscope">
            <a:extLst>
              <a:ext uri="{FF2B5EF4-FFF2-40B4-BE49-F238E27FC236}">
                <a16:creationId xmlns:a16="http://schemas.microsoft.com/office/drawing/2014/main" id="{83B3CFCB-E552-4B09-9C0B-2035E004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880" y="1451184"/>
            <a:ext cx="731520" cy="731520"/>
          </a:xfrm>
          <a:prstGeom prst="rect">
            <a:avLst/>
          </a:prstGeom>
        </p:spPr>
      </p:pic>
      <p:pic>
        <p:nvPicPr>
          <p:cNvPr id="16" name="Graphic 15" descr="Meeting">
            <a:extLst>
              <a:ext uri="{FF2B5EF4-FFF2-40B4-BE49-F238E27FC236}">
                <a16:creationId xmlns:a16="http://schemas.microsoft.com/office/drawing/2014/main" id="{0BB05705-03C1-44A8-918A-B6B2AE9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9181" y="4720304"/>
            <a:ext cx="731520" cy="731520"/>
          </a:xfrm>
          <a:prstGeom prst="rect">
            <a:avLst/>
          </a:prstGeom>
        </p:spPr>
      </p:pic>
      <p:pic>
        <p:nvPicPr>
          <p:cNvPr id="20" name="Graphic 19" descr="Briefcase">
            <a:extLst>
              <a:ext uri="{FF2B5EF4-FFF2-40B4-BE49-F238E27FC236}">
                <a16:creationId xmlns:a16="http://schemas.microsoft.com/office/drawing/2014/main" id="{6CDC6BC8-5BD7-4F9E-98B5-66AE7481F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7413" y="4690076"/>
            <a:ext cx="731520" cy="731520"/>
          </a:xfrm>
          <a:prstGeom prst="rect">
            <a:avLst/>
          </a:prstGeom>
        </p:spPr>
      </p:pic>
      <p:sp>
        <p:nvSpPr>
          <p:cNvPr id="2" name="TextBox 1">
            <a:extLst>
              <a:ext uri="{FF2B5EF4-FFF2-40B4-BE49-F238E27FC236}">
                <a16:creationId xmlns:a16="http://schemas.microsoft.com/office/drawing/2014/main" id="{1C53A817-302B-44BC-8C58-3B277B633DBD}"/>
              </a:ext>
            </a:extLst>
          </p:cNvPr>
          <p:cNvSpPr txBox="1"/>
          <p:nvPr/>
        </p:nvSpPr>
        <p:spPr>
          <a:xfrm>
            <a:off x="1717282" y="158522"/>
            <a:ext cx="3468129" cy="2585323"/>
          </a:xfrm>
          <a:prstGeom prst="rect">
            <a:avLst/>
          </a:prstGeom>
          <a:noFill/>
          <a:ln w="19050">
            <a:solidFill>
              <a:schemeClr val="accent2"/>
            </a:solidFill>
            <a:prstDash val="dash"/>
          </a:ln>
        </p:spPr>
        <p:txBody>
          <a:bodyPr wrap="none" rtlCol="0">
            <a:spAutoFit/>
          </a:bodyPr>
          <a:lstStyle/>
          <a:p>
            <a:r>
              <a:rPr lang="en-US" dirty="0"/>
              <a:t>Shared print collections</a:t>
            </a:r>
          </a:p>
          <a:p>
            <a:r>
              <a:rPr lang="en-US" dirty="0"/>
              <a:t>Shared research data repository </a:t>
            </a:r>
          </a:p>
          <a:p>
            <a:endParaRPr lang="en-US" dirty="0"/>
          </a:p>
          <a:p>
            <a:r>
              <a:rPr lang="en-US" dirty="0"/>
              <a:t>Shared staffing:</a:t>
            </a:r>
          </a:p>
          <a:p>
            <a:r>
              <a:rPr lang="en-US" dirty="0"/>
              <a:t>Research impact librarian</a:t>
            </a:r>
          </a:p>
          <a:p>
            <a:r>
              <a:rPr lang="en-US" dirty="0"/>
              <a:t>Scholarly communications librarian</a:t>
            </a:r>
          </a:p>
          <a:p>
            <a:endParaRPr lang="en-US" dirty="0"/>
          </a:p>
          <a:p>
            <a:r>
              <a:rPr lang="en-US" dirty="0"/>
              <a:t>Office of sponsored research</a:t>
            </a:r>
          </a:p>
          <a:p>
            <a:r>
              <a:rPr lang="en-US" dirty="0"/>
              <a:t>VP for Research</a:t>
            </a:r>
          </a:p>
        </p:txBody>
      </p:sp>
      <p:sp>
        <p:nvSpPr>
          <p:cNvPr id="17" name="TextBox 16">
            <a:extLst>
              <a:ext uri="{FF2B5EF4-FFF2-40B4-BE49-F238E27FC236}">
                <a16:creationId xmlns:a16="http://schemas.microsoft.com/office/drawing/2014/main" id="{9F6E6BE4-2434-4D15-8494-03C96F7B51C1}"/>
              </a:ext>
            </a:extLst>
          </p:cNvPr>
          <p:cNvSpPr txBox="1"/>
          <p:nvPr/>
        </p:nvSpPr>
        <p:spPr>
          <a:xfrm>
            <a:off x="8482597" y="2492881"/>
            <a:ext cx="3529877" cy="2308324"/>
          </a:xfrm>
          <a:prstGeom prst="rect">
            <a:avLst/>
          </a:prstGeom>
          <a:noFill/>
          <a:ln w="19050">
            <a:solidFill>
              <a:schemeClr val="accent1"/>
            </a:solidFill>
            <a:prstDash val="dash"/>
          </a:ln>
        </p:spPr>
        <p:txBody>
          <a:bodyPr wrap="none" rtlCol="0">
            <a:spAutoFit/>
          </a:bodyPr>
          <a:lstStyle/>
          <a:p>
            <a:r>
              <a:rPr lang="en-US" dirty="0"/>
              <a:t>Shared OER repository</a:t>
            </a:r>
          </a:p>
          <a:p>
            <a:r>
              <a:rPr lang="en-US" dirty="0"/>
              <a:t>Shared instructional design services</a:t>
            </a:r>
          </a:p>
          <a:p>
            <a:endParaRPr lang="en-US" dirty="0"/>
          </a:p>
          <a:p>
            <a:r>
              <a:rPr lang="en-US" dirty="0"/>
              <a:t>Shared staffing:</a:t>
            </a:r>
          </a:p>
          <a:p>
            <a:r>
              <a:rPr lang="en-US" dirty="0"/>
              <a:t>Student Success Librarian</a:t>
            </a:r>
          </a:p>
          <a:p>
            <a:endParaRPr lang="en-US" dirty="0"/>
          </a:p>
          <a:p>
            <a:r>
              <a:rPr lang="en-US" dirty="0"/>
              <a:t>Dean of Undergrad Education</a:t>
            </a:r>
          </a:p>
          <a:p>
            <a:r>
              <a:rPr lang="en-US" dirty="0"/>
              <a:t>Department chairs</a:t>
            </a:r>
          </a:p>
        </p:txBody>
      </p:sp>
      <p:sp>
        <p:nvSpPr>
          <p:cNvPr id="18" name="TextBox 17">
            <a:extLst>
              <a:ext uri="{FF2B5EF4-FFF2-40B4-BE49-F238E27FC236}">
                <a16:creationId xmlns:a16="http://schemas.microsoft.com/office/drawing/2014/main" id="{54DF7B3E-711D-4DEA-BF1F-80348548E223}"/>
              </a:ext>
            </a:extLst>
          </p:cNvPr>
          <p:cNvSpPr txBox="1"/>
          <p:nvPr/>
        </p:nvSpPr>
        <p:spPr>
          <a:xfrm>
            <a:off x="248035" y="2903000"/>
            <a:ext cx="3284366" cy="2308324"/>
          </a:xfrm>
          <a:prstGeom prst="rect">
            <a:avLst/>
          </a:prstGeom>
          <a:noFill/>
          <a:ln w="19050">
            <a:solidFill>
              <a:schemeClr val="accent6"/>
            </a:solidFill>
            <a:prstDash val="dash"/>
          </a:ln>
        </p:spPr>
        <p:txBody>
          <a:bodyPr wrap="square" rtlCol="0">
            <a:spAutoFit/>
          </a:bodyPr>
          <a:lstStyle/>
          <a:p>
            <a:r>
              <a:rPr lang="en-US" dirty="0"/>
              <a:t>Group licensing of test prep services</a:t>
            </a:r>
          </a:p>
          <a:p>
            <a:endParaRPr lang="en-US" dirty="0"/>
          </a:p>
          <a:p>
            <a:r>
              <a:rPr lang="en-US" dirty="0"/>
              <a:t>Shared staffing:</a:t>
            </a:r>
          </a:p>
          <a:p>
            <a:r>
              <a:rPr lang="en-US" dirty="0"/>
              <a:t>First Year Experience Librarian</a:t>
            </a:r>
          </a:p>
          <a:p>
            <a:endParaRPr lang="en-US" dirty="0"/>
          </a:p>
          <a:p>
            <a:r>
              <a:rPr lang="en-US" dirty="0"/>
              <a:t>Career Services</a:t>
            </a:r>
          </a:p>
          <a:p>
            <a:r>
              <a:rPr lang="en-US" dirty="0"/>
              <a:t>VP Enrollment</a:t>
            </a:r>
          </a:p>
        </p:txBody>
      </p:sp>
      <p:sp>
        <p:nvSpPr>
          <p:cNvPr id="21" name="TextBox 20">
            <a:extLst>
              <a:ext uri="{FF2B5EF4-FFF2-40B4-BE49-F238E27FC236}">
                <a16:creationId xmlns:a16="http://schemas.microsoft.com/office/drawing/2014/main" id="{7E0CCB06-1B14-449E-8D56-69D725A41EB2}"/>
              </a:ext>
            </a:extLst>
          </p:cNvPr>
          <p:cNvSpPr txBox="1"/>
          <p:nvPr/>
        </p:nvSpPr>
        <p:spPr>
          <a:xfrm>
            <a:off x="7052269" y="270382"/>
            <a:ext cx="4571884" cy="954107"/>
          </a:xfrm>
          <a:prstGeom prst="rect">
            <a:avLst/>
          </a:prstGeom>
          <a:noFill/>
        </p:spPr>
        <p:txBody>
          <a:bodyPr wrap="square" rtlCol="0">
            <a:spAutoFit/>
          </a:bodyPr>
          <a:lstStyle/>
          <a:p>
            <a:r>
              <a:rPr lang="en-US" sz="2800" dirty="0"/>
              <a:t>Group-scale library services, staff, stakeholders</a:t>
            </a:r>
          </a:p>
        </p:txBody>
      </p:sp>
    </p:spTree>
    <p:extLst>
      <p:ext uri="{BB962C8B-B14F-4D97-AF65-F5344CB8AC3E}">
        <p14:creationId xmlns:p14="http://schemas.microsoft.com/office/powerpoint/2010/main" val="225708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82C11E-13DA-4814-85B5-E9C0CF07491C}"/>
              </a:ext>
            </a:extLst>
          </p:cNvPr>
          <p:cNvSpPr>
            <a:spLocks noGrp="1"/>
          </p:cNvSpPr>
          <p:nvPr>
            <p:ph type="body" sz="quarter" idx="10"/>
          </p:nvPr>
        </p:nvSpPr>
        <p:spPr>
          <a:xfrm>
            <a:off x="420346" y="1108082"/>
            <a:ext cx="10898717" cy="769441"/>
          </a:xfrm>
        </p:spPr>
        <p:txBody>
          <a:bodyPr/>
          <a:lstStyle/>
          <a:p>
            <a:r>
              <a:rPr lang="en-US" sz="4400" dirty="0"/>
              <a:t>Exercise 2: New Traditional Students</a:t>
            </a:r>
          </a:p>
        </p:txBody>
      </p:sp>
      <p:sp>
        <p:nvSpPr>
          <p:cNvPr id="3" name="Text Placeholder 2">
            <a:extLst>
              <a:ext uri="{FF2B5EF4-FFF2-40B4-BE49-F238E27FC236}">
                <a16:creationId xmlns:a16="http://schemas.microsoft.com/office/drawing/2014/main" id="{50F62203-1728-4863-AB7F-A2690A87498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423E449-0D87-4246-83FC-8B91D987A9A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2975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119D72-3AB0-4CD3-9716-2A05A229F12E}"/>
              </a:ext>
            </a:extLst>
          </p:cNvPr>
          <p:cNvSpPr/>
          <p:nvPr/>
        </p:nvSpPr>
        <p:spPr>
          <a:xfrm>
            <a:off x="890016" y="1913950"/>
            <a:ext cx="9656064" cy="2246769"/>
          </a:xfrm>
          <a:prstGeom prst="rect">
            <a:avLst/>
          </a:prstGeom>
        </p:spPr>
        <p:txBody>
          <a:bodyPr wrap="square">
            <a:spAutoFit/>
          </a:bodyPr>
          <a:lstStyle/>
          <a:p>
            <a:pPr lvl="1" fontAlgn="base"/>
            <a:r>
              <a:rPr lang="en-US" sz="2800" dirty="0">
                <a:solidFill>
                  <a:srgbClr val="000000"/>
                </a:solidFill>
                <a:latin typeface="+mj-lt"/>
              </a:rPr>
              <a:t>“Nontraditional learners” have at least one of these characteristics: they have no high school diploma, enrolled more than one year after high school, are financially independent from parents, work full time, or are responsible for children or other dependents” (Kamenetz, 2015, p. 40)</a:t>
            </a:r>
            <a:endParaRPr lang="en-US" sz="2800" b="0" i="0" u="none" strike="noStrike" dirty="0">
              <a:solidFill>
                <a:srgbClr val="000000"/>
              </a:solidFill>
              <a:effectLst/>
              <a:latin typeface="+mj-lt"/>
            </a:endParaRPr>
          </a:p>
        </p:txBody>
      </p:sp>
      <p:sp>
        <p:nvSpPr>
          <p:cNvPr id="8" name="TextBox 7">
            <a:extLst>
              <a:ext uri="{FF2B5EF4-FFF2-40B4-BE49-F238E27FC236}">
                <a16:creationId xmlns:a16="http://schemas.microsoft.com/office/drawing/2014/main" id="{049C0790-A6D1-418C-938E-96B9888EECF3}"/>
              </a:ext>
            </a:extLst>
          </p:cNvPr>
          <p:cNvSpPr txBox="1"/>
          <p:nvPr/>
        </p:nvSpPr>
        <p:spPr>
          <a:xfrm rot="10800000" flipV="1">
            <a:off x="707136" y="5356675"/>
            <a:ext cx="11570209" cy="646331"/>
          </a:xfrm>
          <a:prstGeom prst="rect">
            <a:avLst/>
          </a:prstGeom>
          <a:noFill/>
        </p:spPr>
        <p:txBody>
          <a:bodyPr wrap="square" rtlCol="0">
            <a:spAutoFit/>
          </a:bodyPr>
          <a:lstStyle/>
          <a:p>
            <a:r>
              <a:rPr lang="en-US" dirty="0">
                <a:solidFill>
                  <a:srgbClr val="000000"/>
                </a:solidFill>
              </a:rPr>
              <a:t>Kamenetz, Anya. 2015. “DIY U: Higher Education Goes Hybrid.” In </a:t>
            </a:r>
            <a:r>
              <a:rPr lang="en-US" i="1" dirty="0">
                <a:solidFill>
                  <a:srgbClr val="000000"/>
                </a:solidFill>
              </a:rPr>
              <a:t>Remaking College: The Changing Ecology of Higher Education</a:t>
            </a:r>
            <a:r>
              <a:rPr lang="en-US" dirty="0">
                <a:solidFill>
                  <a:srgbClr val="000000"/>
                </a:solidFill>
              </a:rPr>
              <a:t>, edited by Michael W. Kirst and Mitchell L. Stevens, 39–60. Stanford, CA: Stanford University Press.</a:t>
            </a:r>
            <a:endParaRPr lang="en-US" dirty="0"/>
          </a:p>
        </p:txBody>
      </p:sp>
      <p:sp>
        <p:nvSpPr>
          <p:cNvPr id="10" name="Text Placeholder 9">
            <a:extLst>
              <a:ext uri="{FF2B5EF4-FFF2-40B4-BE49-F238E27FC236}">
                <a16:creationId xmlns:a16="http://schemas.microsoft.com/office/drawing/2014/main" id="{7AC50DEB-2904-48A7-ABAD-CD0E36817ABB}"/>
              </a:ext>
            </a:extLst>
          </p:cNvPr>
          <p:cNvSpPr>
            <a:spLocks noGrp="1"/>
          </p:cNvSpPr>
          <p:nvPr>
            <p:ph type="body" sz="quarter" idx="13"/>
          </p:nvPr>
        </p:nvSpPr>
        <p:spPr/>
        <p:txBody>
          <a:bodyPr/>
          <a:lstStyle/>
          <a:p>
            <a:r>
              <a:rPr lang="en-US" dirty="0"/>
              <a:t>Nontraditional is the New Traditional</a:t>
            </a:r>
          </a:p>
        </p:txBody>
      </p:sp>
    </p:spTree>
    <p:extLst>
      <p:ext uri="{BB962C8B-B14F-4D97-AF65-F5344CB8AC3E}">
        <p14:creationId xmlns:p14="http://schemas.microsoft.com/office/powerpoint/2010/main" val="364187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E15B2-1622-4D8F-95A2-83666A02066A}"/>
              </a:ext>
            </a:extLst>
          </p:cNvPr>
          <p:cNvSpPr>
            <a:spLocks noGrp="1"/>
          </p:cNvSpPr>
          <p:nvPr>
            <p:ph type="body" sz="quarter" idx="13"/>
          </p:nvPr>
        </p:nvSpPr>
        <p:spPr/>
        <p:txBody>
          <a:bodyPr/>
          <a:lstStyle/>
          <a:p>
            <a:r>
              <a:rPr lang="en-US"/>
              <a:t>University Futures, Library Futures</a:t>
            </a:r>
          </a:p>
        </p:txBody>
      </p:sp>
      <p:sp>
        <p:nvSpPr>
          <p:cNvPr id="3" name="Text Placeholder 2">
            <a:extLst>
              <a:ext uri="{FF2B5EF4-FFF2-40B4-BE49-F238E27FC236}">
                <a16:creationId xmlns:a16="http://schemas.microsoft.com/office/drawing/2014/main" id="{334847B8-9E05-4F4F-BB12-CC1FA5060FCD}"/>
              </a:ext>
            </a:extLst>
          </p:cNvPr>
          <p:cNvSpPr>
            <a:spLocks noGrp="1"/>
          </p:cNvSpPr>
          <p:nvPr>
            <p:ph type="body" sz="quarter" idx="12"/>
          </p:nvPr>
        </p:nvSpPr>
        <p:spPr/>
        <p:txBody>
          <a:bodyPr>
            <a:normAutofit/>
          </a:bodyPr>
          <a:lstStyle/>
          <a:p>
            <a:r>
              <a:rPr lang="en-US" sz="3400" dirty="0"/>
              <a:t>OCLC Research and Ithaka S+R collaboration with support from Andrew W. Mellon Foundation</a:t>
            </a:r>
          </a:p>
          <a:p>
            <a:r>
              <a:rPr lang="en-US" sz="3400" dirty="0"/>
              <a:t>Examining impact of increasing differentiation of US higher education on the organization of academic libraries</a:t>
            </a:r>
          </a:p>
          <a:p>
            <a:r>
              <a:rPr lang="en-US" sz="3400" dirty="0"/>
              <a:t>Shift from collection-centric model of excellence to engagement-oriented model supporting distinctive needs of parent institution</a:t>
            </a:r>
          </a:p>
          <a:p>
            <a:r>
              <a:rPr lang="en-US" sz="3400" dirty="0"/>
              <a:t>More information: </a:t>
            </a:r>
            <a:r>
              <a:rPr lang="en-US" sz="3400" dirty="0">
                <a:hlinkClick r:id="rId2" action="ppaction://hlinkfile"/>
              </a:rPr>
              <a:t>oc.lc/</a:t>
            </a:r>
            <a:r>
              <a:rPr lang="en-US" sz="3400" dirty="0" err="1">
                <a:hlinkClick r:id="rId2" action="ppaction://hlinkfile"/>
              </a:rPr>
              <a:t>libfutures</a:t>
            </a:r>
            <a:r>
              <a:rPr lang="en-US" sz="3400" dirty="0">
                <a:hlinkClick r:id="rId2" action="ppaction://hlinkfile"/>
              </a:rPr>
              <a:t>  </a:t>
            </a:r>
            <a:endParaRPr lang="en-US" sz="3400" dirty="0"/>
          </a:p>
          <a:p>
            <a:pPr marL="0" indent="0">
              <a:buNone/>
            </a:pPr>
            <a:endParaRPr lang="en-US" sz="3400" dirty="0"/>
          </a:p>
          <a:p>
            <a:endParaRPr lang="en-US" sz="3400" dirty="0"/>
          </a:p>
        </p:txBody>
      </p:sp>
    </p:spTree>
    <p:extLst>
      <p:ext uri="{BB962C8B-B14F-4D97-AF65-F5344CB8AC3E}">
        <p14:creationId xmlns:p14="http://schemas.microsoft.com/office/powerpoint/2010/main" val="17280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7222EE-21D1-4074-898C-6DCBBCA8D51F}"/>
              </a:ext>
            </a:extLst>
          </p:cNvPr>
          <p:cNvSpPr>
            <a:spLocks noGrp="1"/>
          </p:cNvSpPr>
          <p:nvPr>
            <p:ph type="body" sz="quarter" idx="12"/>
          </p:nvPr>
        </p:nvSpPr>
        <p:spPr/>
        <p:txBody>
          <a:bodyPr>
            <a:normAutofit/>
          </a:bodyPr>
          <a:lstStyle/>
          <a:p>
            <a:r>
              <a:rPr lang="en-US" sz="2800" dirty="0"/>
              <a:t>Identify shared library services that support the distinctive needs of </a:t>
            </a:r>
          </a:p>
          <a:p>
            <a:pPr lvl="1"/>
            <a:r>
              <a:rPr lang="en-US" sz="2800" dirty="0"/>
              <a:t>Distance learners</a:t>
            </a:r>
          </a:p>
          <a:p>
            <a:pPr lvl="1"/>
            <a:r>
              <a:rPr lang="en-US" sz="2800" dirty="0"/>
              <a:t>Part-time enrollees</a:t>
            </a:r>
          </a:p>
          <a:p>
            <a:pPr lvl="1"/>
            <a:r>
              <a:rPr lang="en-US" sz="2800" dirty="0"/>
              <a:t>Adult students</a:t>
            </a:r>
          </a:p>
          <a:p>
            <a:pPr marL="457200" lvl="1" indent="0">
              <a:buNone/>
            </a:pPr>
            <a:endParaRPr lang="en-US" sz="2800" dirty="0"/>
          </a:p>
          <a:p>
            <a:r>
              <a:rPr lang="en-US" sz="2800" dirty="0"/>
              <a:t>What constitutes success? </a:t>
            </a:r>
          </a:p>
          <a:p>
            <a:pPr lvl="1"/>
            <a:r>
              <a:rPr lang="en-US" sz="2800" dirty="0"/>
              <a:t>E.g. library/consortium role in assisting members achieve institutional enrollment/retention targets; progress toward state/funder mandate for increasing educational provision etc.</a:t>
            </a:r>
          </a:p>
          <a:p>
            <a:pPr lvl="1"/>
            <a:endParaRPr lang="en-US" sz="2800" dirty="0"/>
          </a:p>
        </p:txBody>
      </p:sp>
      <p:sp>
        <p:nvSpPr>
          <p:cNvPr id="6" name="Text Placeholder 5">
            <a:extLst>
              <a:ext uri="{FF2B5EF4-FFF2-40B4-BE49-F238E27FC236}">
                <a16:creationId xmlns:a16="http://schemas.microsoft.com/office/drawing/2014/main" id="{A73B44A1-A910-4B53-B352-F812B902E7BD}"/>
              </a:ext>
            </a:extLst>
          </p:cNvPr>
          <p:cNvSpPr>
            <a:spLocks noGrp="1"/>
          </p:cNvSpPr>
          <p:nvPr>
            <p:ph type="body" sz="quarter" idx="13"/>
          </p:nvPr>
        </p:nvSpPr>
        <p:spPr/>
        <p:txBody>
          <a:bodyPr/>
          <a:lstStyle/>
          <a:p>
            <a:r>
              <a:rPr lang="en-US" dirty="0"/>
              <a:t>Objectives</a:t>
            </a:r>
          </a:p>
        </p:txBody>
      </p:sp>
    </p:spTree>
    <p:extLst>
      <p:ext uri="{BB962C8B-B14F-4D97-AF65-F5344CB8AC3E}">
        <p14:creationId xmlns:p14="http://schemas.microsoft.com/office/powerpoint/2010/main" val="299787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C7CC05-04F8-40C4-A1D3-9417A84108B7}"/>
              </a:ext>
            </a:extLst>
          </p:cNvPr>
          <p:cNvSpPr>
            <a:spLocks noGrp="1"/>
          </p:cNvSpPr>
          <p:nvPr>
            <p:ph type="body" sz="quarter" idx="12"/>
          </p:nvPr>
        </p:nvSpPr>
        <p:spPr/>
        <p:txBody>
          <a:bodyPr/>
          <a:lstStyle/>
          <a:p>
            <a:r>
              <a:rPr lang="en-US" dirty="0">
                <a:hlinkClick r:id="rId3"/>
              </a:rPr>
              <a:t>https://www.chronicle.com/article/The-New-Traditional-on/135012</a:t>
            </a:r>
            <a:r>
              <a:rPr lang="en-US" dirty="0"/>
              <a:t> </a:t>
            </a:r>
          </a:p>
          <a:p>
            <a:r>
              <a:rPr lang="en-US" dirty="0">
                <a:hlinkClick r:id="rId4"/>
              </a:rPr>
              <a:t>https://www.insidehighered.com/views/2016/08/05/defining-students-nontraditional-inaccurate-and-damaging-essay</a:t>
            </a:r>
            <a:r>
              <a:rPr lang="en-US" dirty="0"/>
              <a:t> </a:t>
            </a:r>
          </a:p>
          <a:p>
            <a:r>
              <a:rPr lang="en-US" dirty="0">
                <a:hlinkClick r:id="rId5"/>
              </a:rPr>
              <a:t>http://lj.libraryjournal.com/2012/03/opinion/nontraditional-students-are-the-new-majority-from-the-bell-tower/#_</a:t>
            </a:r>
            <a:r>
              <a:rPr lang="en-US" dirty="0"/>
              <a:t> </a:t>
            </a:r>
          </a:p>
          <a:p>
            <a:r>
              <a:rPr lang="en-US" dirty="0">
                <a:hlinkClick r:id="rId6"/>
              </a:rPr>
              <a:t>http://www.sr.ithaka.org/blog/on-non-traditional-college-students-libraries-and-family-space/</a:t>
            </a:r>
            <a:r>
              <a:rPr lang="en-US" dirty="0"/>
              <a:t> </a:t>
            </a:r>
          </a:p>
          <a:p>
            <a:r>
              <a:rPr lang="en-US" dirty="0"/>
              <a:t>Andria L. </a:t>
            </a:r>
            <a:r>
              <a:rPr lang="en-US" dirty="0" err="1"/>
              <a:t>Tieman</a:t>
            </a:r>
            <a:r>
              <a:rPr lang="en-US" dirty="0"/>
              <a:t> and Megan E. Black (2017) “Exploration of Library Outreach to Nontraditional Students” Reference &amp; User Services Quarterly, vol. 56, no. 3, pp. 198–205</a:t>
            </a:r>
          </a:p>
        </p:txBody>
      </p:sp>
      <p:sp>
        <p:nvSpPr>
          <p:cNvPr id="3" name="Text Placeholder 2">
            <a:extLst>
              <a:ext uri="{FF2B5EF4-FFF2-40B4-BE49-F238E27FC236}">
                <a16:creationId xmlns:a16="http://schemas.microsoft.com/office/drawing/2014/main" id="{717D22E8-25D3-4EE8-A55C-6445BCF779E0}"/>
              </a:ext>
            </a:extLst>
          </p:cNvPr>
          <p:cNvSpPr>
            <a:spLocks noGrp="1"/>
          </p:cNvSpPr>
          <p:nvPr>
            <p:ph type="body" sz="quarter" idx="13"/>
          </p:nvPr>
        </p:nvSpPr>
        <p:spPr/>
        <p:txBody>
          <a:bodyPr/>
          <a:lstStyle/>
          <a:p>
            <a:r>
              <a:rPr lang="en-US" dirty="0"/>
              <a:t>Resources: New Traditional Students and Library Services</a:t>
            </a:r>
          </a:p>
        </p:txBody>
      </p:sp>
    </p:spTree>
    <p:extLst>
      <p:ext uri="{BB962C8B-B14F-4D97-AF65-F5344CB8AC3E}">
        <p14:creationId xmlns:p14="http://schemas.microsoft.com/office/powerpoint/2010/main" val="98304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0C9E4D-73B8-4756-BFFF-4A063487F444}"/>
              </a:ext>
            </a:extLst>
          </p:cNvPr>
          <p:cNvSpPr>
            <a:spLocks noGrp="1"/>
          </p:cNvSpPr>
          <p:nvPr>
            <p:ph type="body" sz="quarter" idx="10"/>
          </p:nvPr>
        </p:nvSpPr>
        <p:spPr/>
        <p:txBody>
          <a:bodyPr/>
          <a:lstStyle/>
          <a:p>
            <a:r>
              <a:rPr lang="en-US" dirty="0"/>
              <a:t>Participant profiles</a:t>
            </a:r>
          </a:p>
        </p:txBody>
      </p:sp>
      <p:sp>
        <p:nvSpPr>
          <p:cNvPr id="3" name="Text Placeholder 2">
            <a:extLst>
              <a:ext uri="{FF2B5EF4-FFF2-40B4-BE49-F238E27FC236}">
                <a16:creationId xmlns:a16="http://schemas.microsoft.com/office/drawing/2014/main" id="{F8AAE5AA-685C-44EF-8231-7DA64C79858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91A5BED-E99C-45D3-9FED-BE6B340713C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6000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B2C8A0C-71CE-452C-B38C-9CF22543536B}"/>
              </a:ext>
            </a:extLst>
          </p:cNvPr>
          <p:cNvGraphicFramePr>
            <a:graphicFrameLocks/>
          </p:cNvGraphicFramePr>
          <p:nvPr>
            <p:extLst>
              <p:ext uri="{D42A27DB-BD31-4B8C-83A1-F6EECF244321}">
                <p14:modId xmlns:p14="http://schemas.microsoft.com/office/powerpoint/2010/main" val="151705015"/>
              </p:ext>
            </p:extLst>
          </p:nvPr>
        </p:nvGraphicFramePr>
        <p:xfrm>
          <a:off x="-85725" y="563880"/>
          <a:ext cx="12277725" cy="62941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A8723A0-3EF7-4466-8298-4C6EC997628C}"/>
              </a:ext>
            </a:extLst>
          </p:cNvPr>
          <p:cNvSpPr txBox="1"/>
          <p:nvPr/>
        </p:nvSpPr>
        <p:spPr>
          <a:xfrm>
            <a:off x="2047875" y="4229100"/>
            <a:ext cx="1877052" cy="523220"/>
          </a:xfrm>
          <a:prstGeom prst="rect">
            <a:avLst/>
          </a:prstGeom>
          <a:noFill/>
          <a:ln>
            <a:solidFill>
              <a:schemeClr val="tx1"/>
            </a:solidFill>
          </a:ln>
        </p:spPr>
        <p:txBody>
          <a:bodyPr wrap="none" rtlCol="0">
            <a:spAutoFit/>
          </a:bodyPr>
          <a:lstStyle/>
          <a:p>
            <a:r>
              <a:rPr lang="en-US" sz="1400"/>
              <a:t>Golden Gate University</a:t>
            </a:r>
          </a:p>
          <a:p>
            <a:r>
              <a:rPr lang="en-US" sz="1400"/>
              <a:t>R:0.00 , LE:0.11 , C:0.89</a:t>
            </a:r>
          </a:p>
        </p:txBody>
      </p:sp>
      <p:sp>
        <p:nvSpPr>
          <p:cNvPr id="8" name="TextBox 7">
            <a:extLst>
              <a:ext uri="{FF2B5EF4-FFF2-40B4-BE49-F238E27FC236}">
                <a16:creationId xmlns:a16="http://schemas.microsoft.com/office/drawing/2014/main" id="{D310DBA9-89E1-42BD-833A-836699F52EED}"/>
              </a:ext>
            </a:extLst>
          </p:cNvPr>
          <p:cNvSpPr txBox="1"/>
          <p:nvPr/>
        </p:nvSpPr>
        <p:spPr>
          <a:xfrm>
            <a:off x="6124575" y="1905000"/>
            <a:ext cx="1893467" cy="523220"/>
          </a:xfrm>
          <a:prstGeom prst="rect">
            <a:avLst/>
          </a:prstGeom>
          <a:noFill/>
          <a:ln>
            <a:solidFill>
              <a:schemeClr val="tx1"/>
            </a:solidFill>
          </a:ln>
        </p:spPr>
        <p:txBody>
          <a:bodyPr wrap="none" rtlCol="0">
            <a:spAutoFit/>
          </a:bodyPr>
          <a:lstStyle/>
          <a:p>
            <a:r>
              <a:rPr lang="en-US" sz="1400"/>
              <a:t>Caltech</a:t>
            </a:r>
          </a:p>
          <a:p>
            <a:r>
              <a:rPr lang="en-US" sz="1400"/>
              <a:t>R: 0.55, LE:0.34 , C:0.11</a:t>
            </a:r>
          </a:p>
        </p:txBody>
      </p:sp>
      <p:sp>
        <p:nvSpPr>
          <p:cNvPr id="9" name="TextBox 8">
            <a:extLst>
              <a:ext uri="{FF2B5EF4-FFF2-40B4-BE49-F238E27FC236}">
                <a16:creationId xmlns:a16="http://schemas.microsoft.com/office/drawing/2014/main" id="{AF5F3F51-BC7E-4A29-8F59-CF09C94EF10D}"/>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Austin College</a:t>
            </a:r>
          </a:p>
          <a:p>
            <a:r>
              <a:rPr lang="en-US" sz="1400"/>
              <a:t>R: 0.01, LE: 0.99, C:0.00</a:t>
            </a:r>
          </a:p>
        </p:txBody>
      </p:sp>
    </p:spTree>
    <p:extLst>
      <p:ext uri="{BB962C8B-B14F-4D97-AF65-F5344CB8AC3E}">
        <p14:creationId xmlns:p14="http://schemas.microsoft.com/office/powerpoint/2010/main" val="324706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4D05A495-A02B-4AC0-8733-4287781EB4FB}"/>
              </a:ext>
            </a:extLst>
          </p:cNvPr>
          <p:cNvPicPr>
            <a:picLocks noChangeAspect="1"/>
          </p:cNvPicPr>
          <p:nvPr/>
        </p:nvPicPr>
        <p:blipFill>
          <a:blip r:embed="rId2"/>
          <a:stretch>
            <a:fillRect/>
          </a:stretch>
        </p:blipFill>
        <p:spPr>
          <a:xfrm>
            <a:off x="-25880" y="-25947"/>
            <a:ext cx="12178193" cy="6285460"/>
          </a:xfrm>
          <a:prstGeom prst="rect">
            <a:avLst/>
          </a:prstGeom>
          <a:ln>
            <a:noFill/>
          </a:ln>
          <a:effectLst>
            <a:softEdge rad="112500"/>
          </a:effectLst>
        </p:spPr>
      </p:pic>
    </p:spTree>
    <p:extLst>
      <p:ext uri="{BB962C8B-B14F-4D97-AF65-F5344CB8AC3E}">
        <p14:creationId xmlns:p14="http://schemas.microsoft.com/office/powerpoint/2010/main" val="194929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3C0AE1A-9BDB-4C69-A0D8-243BF2F0BDF2}"/>
              </a:ext>
            </a:extLst>
          </p:cNvPr>
          <p:cNvGraphicFramePr>
            <a:graphicFrameLocks/>
          </p:cNvGraphicFramePr>
          <p:nvPr>
            <p:extLst>
              <p:ext uri="{D42A27DB-BD31-4B8C-83A1-F6EECF244321}">
                <p14:modId xmlns:p14="http://schemas.microsoft.com/office/powerpoint/2010/main" val="821818987"/>
              </p:ext>
            </p:extLst>
          </p:nvPr>
        </p:nvGraphicFramePr>
        <p:xfrm>
          <a:off x="0" y="597877"/>
          <a:ext cx="12192000" cy="626012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584688E-6267-45A5-802B-7FF3B8EC8ADD}"/>
              </a:ext>
            </a:extLst>
          </p:cNvPr>
          <p:cNvSpPr txBox="1"/>
          <p:nvPr/>
        </p:nvSpPr>
        <p:spPr>
          <a:xfrm>
            <a:off x="2047875" y="4229100"/>
            <a:ext cx="1933543" cy="523220"/>
          </a:xfrm>
          <a:prstGeom prst="rect">
            <a:avLst/>
          </a:prstGeom>
          <a:noFill/>
          <a:ln>
            <a:solidFill>
              <a:schemeClr val="tx1"/>
            </a:solidFill>
          </a:ln>
        </p:spPr>
        <p:txBody>
          <a:bodyPr wrap="none" rtlCol="0">
            <a:spAutoFit/>
          </a:bodyPr>
          <a:lstStyle/>
          <a:p>
            <a:r>
              <a:rPr lang="en-US" sz="1400"/>
              <a:t>Penn State University</a:t>
            </a:r>
          </a:p>
          <a:p>
            <a:r>
              <a:rPr lang="en-US" sz="1400"/>
              <a:t>R:0.41 , LE:0.37 , C:0.21</a:t>
            </a:r>
          </a:p>
        </p:txBody>
      </p:sp>
      <p:sp>
        <p:nvSpPr>
          <p:cNvPr id="4" name="TextBox 3">
            <a:extLst>
              <a:ext uri="{FF2B5EF4-FFF2-40B4-BE49-F238E27FC236}">
                <a16:creationId xmlns:a16="http://schemas.microsoft.com/office/drawing/2014/main" id="{B1666F0F-DC04-4954-9865-52232A28C963}"/>
              </a:ext>
            </a:extLst>
          </p:cNvPr>
          <p:cNvSpPr txBox="1"/>
          <p:nvPr/>
        </p:nvSpPr>
        <p:spPr>
          <a:xfrm>
            <a:off x="6124575" y="1905000"/>
            <a:ext cx="1893467" cy="523220"/>
          </a:xfrm>
          <a:prstGeom prst="rect">
            <a:avLst/>
          </a:prstGeom>
          <a:noFill/>
          <a:ln>
            <a:solidFill>
              <a:schemeClr val="tx1"/>
            </a:solidFill>
          </a:ln>
        </p:spPr>
        <p:txBody>
          <a:bodyPr wrap="none" rtlCol="0">
            <a:spAutoFit/>
          </a:bodyPr>
          <a:lstStyle/>
          <a:p>
            <a:r>
              <a:rPr lang="en-US" sz="1400"/>
              <a:t>University of Chicago</a:t>
            </a:r>
          </a:p>
          <a:p>
            <a:r>
              <a:rPr lang="en-US" sz="1400"/>
              <a:t>R: 0.49, LE:0.51 , C:0.00</a:t>
            </a:r>
          </a:p>
        </p:txBody>
      </p:sp>
      <p:sp>
        <p:nvSpPr>
          <p:cNvPr id="5" name="TextBox 4">
            <a:extLst>
              <a:ext uri="{FF2B5EF4-FFF2-40B4-BE49-F238E27FC236}">
                <a16:creationId xmlns:a16="http://schemas.microsoft.com/office/drawing/2014/main" id="{4C6DAF56-C907-496B-8708-1D310FB148AB}"/>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University of Chicago</a:t>
            </a:r>
          </a:p>
          <a:p>
            <a:r>
              <a:rPr lang="en-US" sz="1400"/>
              <a:t>R: 0.49, LE:0.51 , C:0.00</a:t>
            </a:r>
          </a:p>
        </p:txBody>
      </p:sp>
    </p:spTree>
    <p:extLst>
      <p:ext uri="{BB962C8B-B14F-4D97-AF65-F5344CB8AC3E}">
        <p14:creationId xmlns:p14="http://schemas.microsoft.com/office/powerpoint/2010/main" val="111397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high confidence">
            <a:extLst>
              <a:ext uri="{FF2B5EF4-FFF2-40B4-BE49-F238E27FC236}">
                <a16:creationId xmlns:a16="http://schemas.microsoft.com/office/drawing/2014/main" id="{42F3F03A-0311-4986-AB24-F082E2CF8F23}"/>
              </a:ext>
            </a:extLst>
          </p:cNvPr>
          <p:cNvPicPr>
            <a:picLocks noChangeAspect="1"/>
          </p:cNvPicPr>
          <p:nvPr/>
        </p:nvPicPr>
        <p:blipFill>
          <a:blip r:embed="rId2"/>
          <a:stretch>
            <a:fillRect/>
          </a:stretch>
        </p:blipFill>
        <p:spPr>
          <a:xfrm>
            <a:off x="30163" y="-20638"/>
            <a:ext cx="12107862" cy="6249988"/>
          </a:xfrm>
          <a:prstGeom prst="rect">
            <a:avLst/>
          </a:prstGeom>
          <a:ln>
            <a:noFill/>
          </a:ln>
          <a:effectLst>
            <a:softEdge rad="112500"/>
          </a:effectLst>
        </p:spPr>
      </p:pic>
    </p:spTree>
    <p:extLst>
      <p:ext uri="{BB962C8B-B14F-4D97-AF65-F5344CB8AC3E}">
        <p14:creationId xmlns:p14="http://schemas.microsoft.com/office/powerpoint/2010/main" val="26711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CBA44A2-F8F7-424E-BB69-F59607D43F9E}"/>
              </a:ext>
            </a:extLst>
          </p:cNvPr>
          <p:cNvGraphicFramePr>
            <a:graphicFrameLocks/>
          </p:cNvGraphicFramePr>
          <p:nvPr>
            <p:extLst>
              <p:ext uri="{D42A27DB-BD31-4B8C-83A1-F6EECF244321}">
                <p14:modId xmlns:p14="http://schemas.microsoft.com/office/powerpoint/2010/main" val="1351266618"/>
              </p:ext>
            </p:extLst>
          </p:nvPr>
        </p:nvGraphicFramePr>
        <p:xfrm>
          <a:off x="0" y="615244"/>
          <a:ext cx="12192000" cy="62427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4688BF5-4E4E-44A0-ADB7-7CCD9E73CA80}"/>
              </a:ext>
            </a:extLst>
          </p:cNvPr>
          <p:cNvSpPr txBox="1"/>
          <p:nvPr/>
        </p:nvSpPr>
        <p:spPr>
          <a:xfrm>
            <a:off x="2047875" y="4229100"/>
            <a:ext cx="1893467" cy="523220"/>
          </a:xfrm>
          <a:prstGeom prst="rect">
            <a:avLst/>
          </a:prstGeom>
          <a:noFill/>
          <a:ln>
            <a:solidFill>
              <a:schemeClr val="tx1"/>
            </a:solidFill>
          </a:ln>
        </p:spPr>
        <p:txBody>
          <a:bodyPr wrap="none" rtlCol="0">
            <a:spAutoFit/>
          </a:bodyPr>
          <a:lstStyle/>
          <a:p>
            <a:r>
              <a:rPr lang="en-US" sz="1400"/>
              <a:t>Marymount University</a:t>
            </a:r>
          </a:p>
          <a:p>
            <a:r>
              <a:rPr lang="en-US" sz="1400"/>
              <a:t>R:0.00 , LE:0.57 , C:0.43</a:t>
            </a:r>
          </a:p>
        </p:txBody>
      </p:sp>
      <p:sp>
        <p:nvSpPr>
          <p:cNvPr id="6" name="TextBox 5">
            <a:extLst>
              <a:ext uri="{FF2B5EF4-FFF2-40B4-BE49-F238E27FC236}">
                <a16:creationId xmlns:a16="http://schemas.microsoft.com/office/drawing/2014/main" id="{EC115EF1-1C02-4CCC-8F09-6C0600F43772}"/>
              </a:ext>
            </a:extLst>
          </p:cNvPr>
          <p:cNvSpPr txBox="1"/>
          <p:nvPr/>
        </p:nvSpPr>
        <p:spPr>
          <a:xfrm>
            <a:off x="6124575" y="1905000"/>
            <a:ext cx="1893467" cy="523220"/>
          </a:xfrm>
          <a:prstGeom prst="rect">
            <a:avLst/>
          </a:prstGeom>
          <a:noFill/>
          <a:ln>
            <a:solidFill>
              <a:schemeClr val="tx1"/>
            </a:solidFill>
          </a:ln>
        </p:spPr>
        <p:txBody>
          <a:bodyPr wrap="none" rtlCol="0">
            <a:spAutoFit/>
          </a:bodyPr>
          <a:lstStyle/>
          <a:p>
            <a:r>
              <a:rPr lang="en-US" sz="1400"/>
              <a:t>Georgetown University</a:t>
            </a:r>
          </a:p>
          <a:p>
            <a:r>
              <a:rPr lang="en-US" sz="1400"/>
              <a:t>R: 0.47, LE:0.39 , C:0.14</a:t>
            </a:r>
          </a:p>
        </p:txBody>
      </p:sp>
      <p:sp>
        <p:nvSpPr>
          <p:cNvPr id="7" name="TextBox 6">
            <a:extLst>
              <a:ext uri="{FF2B5EF4-FFF2-40B4-BE49-F238E27FC236}">
                <a16:creationId xmlns:a16="http://schemas.microsoft.com/office/drawing/2014/main" id="{6A20409D-78CC-4C35-B461-FF5E145695D6}"/>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Gallaudet University</a:t>
            </a:r>
          </a:p>
          <a:p>
            <a:r>
              <a:rPr lang="en-US" sz="1400"/>
              <a:t>R: 0.05, LE: 0.73, C:0.22</a:t>
            </a:r>
          </a:p>
        </p:txBody>
      </p:sp>
    </p:spTree>
    <p:extLst>
      <p:ext uri="{BB962C8B-B14F-4D97-AF65-F5344CB8AC3E}">
        <p14:creationId xmlns:p14="http://schemas.microsoft.com/office/powerpoint/2010/main" val="10902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screenshot of a cell phone&#10;&#10;Description generated with very high confidence">
            <a:extLst>
              <a:ext uri="{FF2B5EF4-FFF2-40B4-BE49-F238E27FC236}">
                <a16:creationId xmlns:a16="http://schemas.microsoft.com/office/drawing/2014/main" id="{B36DBB6E-A06F-40E3-A74E-3D2D07A31DBA}"/>
              </a:ext>
            </a:extLst>
          </p:cNvPr>
          <p:cNvPicPr>
            <a:picLocks noChangeAspect="1"/>
          </p:cNvPicPr>
          <p:nvPr/>
        </p:nvPicPr>
        <p:blipFill>
          <a:blip r:embed="rId3"/>
          <a:stretch>
            <a:fillRect/>
          </a:stretch>
        </p:blipFill>
        <p:spPr>
          <a:xfrm>
            <a:off x="-4214" y="19050"/>
            <a:ext cx="12240664" cy="6251575"/>
          </a:xfrm>
          <a:prstGeom prst="rect">
            <a:avLst/>
          </a:prstGeom>
          <a:ln>
            <a:noFill/>
          </a:ln>
          <a:effectLst>
            <a:softEdge rad="112500"/>
          </a:effectLst>
        </p:spPr>
      </p:pic>
    </p:spTree>
    <p:extLst>
      <p:ext uri="{BB962C8B-B14F-4D97-AF65-F5344CB8AC3E}">
        <p14:creationId xmlns:p14="http://schemas.microsoft.com/office/powerpoint/2010/main" val="374975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06A9965-DB53-4F70-8881-B94660D10867}"/>
              </a:ext>
            </a:extLst>
          </p:cNvPr>
          <p:cNvGraphicFramePr>
            <a:graphicFrameLocks/>
          </p:cNvGraphicFramePr>
          <p:nvPr/>
        </p:nvGraphicFramePr>
        <p:xfrm>
          <a:off x="0" y="617838"/>
          <a:ext cx="12192000" cy="62401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A327B42-8252-4612-8D6A-8DA465F55561}"/>
              </a:ext>
            </a:extLst>
          </p:cNvPr>
          <p:cNvSpPr txBox="1"/>
          <p:nvPr/>
        </p:nvSpPr>
        <p:spPr>
          <a:xfrm>
            <a:off x="2047875" y="4229100"/>
            <a:ext cx="2062872" cy="523220"/>
          </a:xfrm>
          <a:prstGeom prst="rect">
            <a:avLst/>
          </a:prstGeom>
          <a:noFill/>
          <a:ln>
            <a:solidFill>
              <a:schemeClr val="tx1"/>
            </a:solidFill>
          </a:ln>
        </p:spPr>
        <p:txBody>
          <a:bodyPr wrap="none" rtlCol="0">
            <a:spAutoFit/>
          </a:bodyPr>
          <a:lstStyle/>
          <a:p>
            <a:r>
              <a:rPr lang="en-US" sz="1400"/>
              <a:t>University of Saint Francis</a:t>
            </a:r>
          </a:p>
          <a:p>
            <a:r>
              <a:rPr lang="en-US" sz="1400"/>
              <a:t>R:0.00 , LE:0.55 , C:0.45</a:t>
            </a:r>
          </a:p>
        </p:txBody>
      </p:sp>
      <p:sp>
        <p:nvSpPr>
          <p:cNvPr id="4" name="TextBox 3">
            <a:extLst>
              <a:ext uri="{FF2B5EF4-FFF2-40B4-BE49-F238E27FC236}">
                <a16:creationId xmlns:a16="http://schemas.microsoft.com/office/drawing/2014/main" id="{0545C07B-F15A-4587-BE97-0C9826AB5F9F}"/>
              </a:ext>
            </a:extLst>
          </p:cNvPr>
          <p:cNvSpPr txBox="1"/>
          <p:nvPr/>
        </p:nvSpPr>
        <p:spPr>
          <a:xfrm>
            <a:off x="6124575" y="1905000"/>
            <a:ext cx="1893467" cy="523220"/>
          </a:xfrm>
          <a:prstGeom prst="rect">
            <a:avLst/>
          </a:prstGeom>
          <a:noFill/>
          <a:ln>
            <a:solidFill>
              <a:schemeClr val="tx1"/>
            </a:solidFill>
          </a:ln>
        </p:spPr>
        <p:txBody>
          <a:bodyPr wrap="none" rtlCol="0">
            <a:spAutoFit/>
          </a:bodyPr>
          <a:lstStyle/>
          <a:p>
            <a:r>
              <a:rPr lang="en-US" sz="1400"/>
              <a:t>Oakland City University</a:t>
            </a:r>
          </a:p>
          <a:p>
            <a:r>
              <a:rPr lang="en-US" sz="1400"/>
              <a:t>R: 0.02, LE:0.58 , C:0.40</a:t>
            </a:r>
          </a:p>
        </p:txBody>
      </p:sp>
      <p:sp>
        <p:nvSpPr>
          <p:cNvPr id="5" name="TextBox 4">
            <a:extLst>
              <a:ext uri="{FF2B5EF4-FFF2-40B4-BE49-F238E27FC236}">
                <a16:creationId xmlns:a16="http://schemas.microsoft.com/office/drawing/2014/main" id="{DE69D6EA-7C4C-433C-915B-DFB16CF9075C}"/>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DePauw University</a:t>
            </a:r>
          </a:p>
          <a:p>
            <a:r>
              <a:rPr lang="en-US" sz="1400"/>
              <a:t>R: 0.00, LE: 1.00, C:0.00</a:t>
            </a:r>
          </a:p>
        </p:txBody>
      </p:sp>
    </p:spTree>
    <p:extLst>
      <p:ext uri="{BB962C8B-B14F-4D97-AF65-F5344CB8AC3E}">
        <p14:creationId xmlns:p14="http://schemas.microsoft.com/office/powerpoint/2010/main" val="334072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23645-110F-48B1-9DD6-C6C7C9AC2FE6}"/>
              </a:ext>
            </a:extLst>
          </p:cNvPr>
          <p:cNvSpPr>
            <a:spLocks noGrp="1"/>
          </p:cNvSpPr>
          <p:nvPr>
            <p:ph type="body" sz="quarter" idx="13"/>
          </p:nvPr>
        </p:nvSpPr>
        <p:spPr/>
        <p:txBody>
          <a:bodyPr/>
          <a:lstStyle/>
          <a:p>
            <a:r>
              <a:rPr lang="en-US"/>
              <a:t>Institution Typology: working model</a:t>
            </a:r>
          </a:p>
        </p:txBody>
      </p:sp>
      <p:sp>
        <p:nvSpPr>
          <p:cNvPr id="3" name="Text Placeholder 2">
            <a:extLst>
              <a:ext uri="{FF2B5EF4-FFF2-40B4-BE49-F238E27FC236}">
                <a16:creationId xmlns:a16="http://schemas.microsoft.com/office/drawing/2014/main" id="{2F6E6825-09FB-4280-B0D6-D572E5100258}"/>
              </a:ext>
            </a:extLst>
          </p:cNvPr>
          <p:cNvSpPr>
            <a:spLocks noGrp="1"/>
          </p:cNvSpPr>
          <p:nvPr>
            <p:ph type="body" sz="quarter" idx="12"/>
          </p:nvPr>
        </p:nvSpPr>
        <p:spPr/>
        <p:txBody>
          <a:bodyPr>
            <a:normAutofit/>
          </a:bodyPr>
          <a:lstStyle/>
          <a:p>
            <a:r>
              <a:rPr lang="en-US" sz="3400" b="1" dirty="0"/>
              <a:t>Population:</a:t>
            </a:r>
            <a:r>
              <a:rPr lang="en-US" sz="3400" dirty="0"/>
              <a:t> 1506 US higher education institutions (HEI) comprising four-year public and private non-profit degree-granting colleges and universities</a:t>
            </a:r>
          </a:p>
          <a:p>
            <a:r>
              <a:rPr lang="en-US" sz="3400" b="1" dirty="0"/>
              <a:t>Unit of analysis: </a:t>
            </a:r>
            <a:r>
              <a:rPr lang="en-US" sz="3400" dirty="0"/>
              <a:t>institution as defined by IPEDS unit ID</a:t>
            </a:r>
          </a:p>
          <a:p>
            <a:r>
              <a:rPr lang="en-US" sz="3400" dirty="0"/>
              <a:t>Institutional profiles derived from 2015 IPEDS survey data:</a:t>
            </a:r>
          </a:p>
          <a:p>
            <a:pPr lvl="1"/>
            <a:r>
              <a:rPr lang="en-US" sz="3400" b="1" i="1" dirty="0"/>
              <a:t>What</a:t>
            </a:r>
            <a:r>
              <a:rPr lang="en-US" sz="3400" dirty="0"/>
              <a:t> colleges and universities do (research, liberal education, career preparation)</a:t>
            </a:r>
          </a:p>
          <a:p>
            <a:pPr lvl="1"/>
            <a:r>
              <a:rPr lang="en-US" sz="3400" b="1" i="1" dirty="0"/>
              <a:t>How</a:t>
            </a:r>
            <a:r>
              <a:rPr lang="en-US" sz="3400" i="1" dirty="0"/>
              <a:t>/</a:t>
            </a:r>
            <a:r>
              <a:rPr lang="en-US" sz="3400" b="1" i="1" dirty="0"/>
              <a:t>for whom</a:t>
            </a:r>
            <a:r>
              <a:rPr lang="en-US" sz="3400" dirty="0"/>
              <a:t> they do it (traditional vs. ‘new traditional’)</a:t>
            </a:r>
          </a:p>
          <a:p>
            <a:pPr marL="0" indent="0">
              <a:buNone/>
            </a:pPr>
            <a:endParaRPr lang="en-US" sz="3400" dirty="0"/>
          </a:p>
          <a:p>
            <a:endParaRPr lang="en-US" sz="3400" dirty="0"/>
          </a:p>
          <a:p>
            <a:endParaRPr lang="en-US" sz="3400" dirty="0"/>
          </a:p>
        </p:txBody>
      </p:sp>
    </p:spTree>
    <p:extLst>
      <p:ext uri="{BB962C8B-B14F-4D97-AF65-F5344CB8AC3E}">
        <p14:creationId xmlns:p14="http://schemas.microsoft.com/office/powerpoint/2010/main" val="312604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7FB95A2C-EA22-46B4-8D3D-F80A7E808D9A}"/>
              </a:ext>
            </a:extLst>
          </p:cNvPr>
          <p:cNvPicPr>
            <a:picLocks noChangeAspect="1"/>
          </p:cNvPicPr>
          <p:nvPr/>
        </p:nvPicPr>
        <p:blipFill>
          <a:blip r:embed="rId3"/>
          <a:stretch>
            <a:fillRect/>
          </a:stretch>
        </p:blipFill>
        <p:spPr>
          <a:xfrm>
            <a:off x="4982" y="1588"/>
            <a:ext cx="12155268" cy="6146800"/>
          </a:xfrm>
          <a:prstGeom prst="rect">
            <a:avLst/>
          </a:prstGeom>
          <a:ln>
            <a:noFill/>
          </a:ln>
          <a:effectLst>
            <a:softEdge rad="112500"/>
          </a:effectLst>
        </p:spPr>
      </p:pic>
    </p:spTree>
    <p:extLst>
      <p:ext uri="{BB962C8B-B14F-4D97-AF65-F5344CB8AC3E}">
        <p14:creationId xmlns:p14="http://schemas.microsoft.com/office/powerpoint/2010/main" val="36694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3B2B0B9-82A9-49E5-9655-768B9BCAF202}"/>
              </a:ext>
            </a:extLst>
          </p:cNvPr>
          <p:cNvGraphicFramePr>
            <a:graphicFrameLocks/>
          </p:cNvGraphicFramePr>
          <p:nvPr>
            <p:extLst>
              <p:ext uri="{D42A27DB-BD31-4B8C-83A1-F6EECF244321}">
                <p14:modId xmlns:p14="http://schemas.microsoft.com/office/powerpoint/2010/main" val="167008218"/>
              </p:ext>
            </p:extLst>
          </p:nvPr>
        </p:nvGraphicFramePr>
        <p:xfrm>
          <a:off x="0" y="619125"/>
          <a:ext cx="12192000" cy="6229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2BAAEF1-EC1A-45A6-8BBA-B8F9F58DAFA0}"/>
              </a:ext>
            </a:extLst>
          </p:cNvPr>
          <p:cNvSpPr txBox="1"/>
          <p:nvPr/>
        </p:nvSpPr>
        <p:spPr>
          <a:xfrm>
            <a:off x="2047875" y="4229100"/>
            <a:ext cx="2582951" cy="523220"/>
          </a:xfrm>
          <a:prstGeom prst="rect">
            <a:avLst/>
          </a:prstGeom>
          <a:noFill/>
          <a:ln>
            <a:solidFill>
              <a:schemeClr val="tx1"/>
            </a:solidFill>
          </a:ln>
        </p:spPr>
        <p:txBody>
          <a:bodyPr wrap="none" rtlCol="0">
            <a:spAutoFit/>
          </a:bodyPr>
          <a:lstStyle/>
          <a:p>
            <a:r>
              <a:rPr lang="en-US" sz="1400"/>
              <a:t>Concordia University – Saint Paul</a:t>
            </a:r>
          </a:p>
          <a:p>
            <a:r>
              <a:rPr lang="en-US" sz="1400"/>
              <a:t>R:0.00 , LE:0.27 , C:0.73</a:t>
            </a:r>
          </a:p>
        </p:txBody>
      </p:sp>
      <p:sp>
        <p:nvSpPr>
          <p:cNvPr id="6" name="TextBox 5">
            <a:extLst>
              <a:ext uri="{FF2B5EF4-FFF2-40B4-BE49-F238E27FC236}">
                <a16:creationId xmlns:a16="http://schemas.microsoft.com/office/drawing/2014/main" id="{74DD93F7-0F7F-49CA-B36D-431D00A0CAC6}"/>
              </a:ext>
            </a:extLst>
          </p:cNvPr>
          <p:cNvSpPr txBox="1"/>
          <p:nvPr/>
        </p:nvSpPr>
        <p:spPr>
          <a:xfrm>
            <a:off x="6124575" y="1905000"/>
            <a:ext cx="2805448" cy="523220"/>
          </a:xfrm>
          <a:prstGeom prst="rect">
            <a:avLst/>
          </a:prstGeom>
          <a:noFill/>
          <a:ln>
            <a:solidFill>
              <a:schemeClr val="tx1"/>
            </a:solidFill>
          </a:ln>
        </p:spPr>
        <p:txBody>
          <a:bodyPr wrap="none" rtlCol="0">
            <a:spAutoFit/>
          </a:bodyPr>
          <a:lstStyle/>
          <a:p>
            <a:r>
              <a:rPr lang="en-US" sz="1400"/>
              <a:t>University of Minnesota, Twin Cities</a:t>
            </a:r>
          </a:p>
          <a:p>
            <a:r>
              <a:rPr lang="en-US" sz="1400"/>
              <a:t>R: 0.46, LE:0.37 , C:0.18</a:t>
            </a:r>
          </a:p>
        </p:txBody>
      </p:sp>
      <p:sp>
        <p:nvSpPr>
          <p:cNvPr id="7" name="TextBox 6">
            <a:extLst>
              <a:ext uri="{FF2B5EF4-FFF2-40B4-BE49-F238E27FC236}">
                <a16:creationId xmlns:a16="http://schemas.microsoft.com/office/drawing/2014/main" id="{78B4BD79-4E52-4482-BDFD-2FEF0EE20A3E}"/>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St. Olaf College</a:t>
            </a:r>
          </a:p>
          <a:p>
            <a:r>
              <a:rPr lang="en-US" sz="1400"/>
              <a:t>R: 0.01, LE: 0.99, C:0.00</a:t>
            </a:r>
          </a:p>
        </p:txBody>
      </p:sp>
    </p:spTree>
    <p:extLst>
      <p:ext uri="{BB962C8B-B14F-4D97-AF65-F5344CB8AC3E}">
        <p14:creationId xmlns:p14="http://schemas.microsoft.com/office/powerpoint/2010/main" val="17827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picture containing stationary&#10;&#10;Description generated with high confidence">
            <a:extLst>
              <a:ext uri="{FF2B5EF4-FFF2-40B4-BE49-F238E27FC236}">
                <a16:creationId xmlns:a16="http://schemas.microsoft.com/office/drawing/2014/main" id="{9B535F90-386B-46B8-932E-A3BB77562903}"/>
              </a:ext>
            </a:extLst>
          </p:cNvPr>
          <p:cNvPicPr>
            <a:picLocks noChangeAspect="1"/>
          </p:cNvPicPr>
          <p:nvPr/>
        </p:nvPicPr>
        <p:blipFill>
          <a:blip r:embed="rId3"/>
          <a:stretch>
            <a:fillRect/>
          </a:stretch>
        </p:blipFill>
        <p:spPr>
          <a:xfrm>
            <a:off x="-13630" y="7506"/>
            <a:ext cx="12197693" cy="6196444"/>
          </a:xfrm>
          <a:prstGeom prst="rect">
            <a:avLst/>
          </a:prstGeom>
          <a:ln>
            <a:noFill/>
          </a:ln>
          <a:effectLst>
            <a:softEdge rad="112500"/>
          </a:effectLst>
        </p:spPr>
      </p:pic>
    </p:spTree>
    <p:extLst>
      <p:ext uri="{BB962C8B-B14F-4D97-AF65-F5344CB8AC3E}">
        <p14:creationId xmlns:p14="http://schemas.microsoft.com/office/powerpoint/2010/main" val="421501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B91BE0C-98AB-4AC0-973C-C1E24021FBC0}"/>
              </a:ext>
            </a:extLst>
          </p:cNvPr>
          <p:cNvGraphicFramePr>
            <a:graphicFrameLocks/>
          </p:cNvGraphicFramePr>
          <p:nvPr>
            <p:extLst>
              <p:ext uri="{D42A27DB-BD31-4B8C-83A1-F6EECF244321}">
                <p14:modId xmlns:p14="http://schemas.microsoft.com/office/powerpoint/2010/main" val="112653970"/>
              </p:ext>
            </p:extLst>
          </p:nvPr>
        </p:nvGraphicFramePr>
        <p:xfrm>
          <a:off x="0" y="592668"/>
          <a:ext cx="12192000" cy="62653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881DBB0-0284-4616-9564-7983930D5E49}"/>
              </a:ext>
            </a:extLst>
          </p:cNvPr>
          <p:cNvSpPr txBox="1"/>
          <p:nvPr/>
        </p:nvSpPr>
        <p:spPr>
          <a:xfrm>
            <a:off x="2047875" y="4229100"/>
            <a:ext cx="1893467" cy="523220"/>
          </a:xfrm>
          <a:prstGeom prst="rect">
            <a:avLst/>
          </a:prstGeom>
          <a:noFill/>
          <a:ln>
            <a:solidFill>
              <a:schemeClr val="tx1"/>
            </a:solidFill>
          </a:ln>
        </p:spPr>
        <p:txBody>
          <a:bodyPr wrap="none" rtlCol="0">
            <a:spAutoFit/>
          </a:bodyPr>
          <a:lstStyle/>
          <a:p>
            <a:r>
              <a:rPr lang="en-US" sz="1400"/>
              <a:t>Minot State University</a:t>
            </a:r>
          </a:p>
          <a:p>
            <a:r>
              <a:rPr lang="en-US" sz="1400"/>
              <a:t>R:0.01 , LE:0.45 , C:0.55</a:t>
            </a:r>
          </a:p>
        </p:txBody>
      </p:sp>
      <p:sp>
        <p:nvSpPr>
          <p:cNvPr id="5" name="TextBox 4">
            <a:extLst>
              <a:ext uri="{FF2B5EF4-FFF2-40B4-BE49-F238E27FC236}">
                <a16:creationId xmlns:a16="http://schemas.microsoft.com/office/drawing/2014/main" id="{AB385C2D-2E56-4D86-9DA4-72F95EADA074}"/>
              </a:ext>
            </a:extLst>
          </p:cNvPr>
          <p:cNvSpPr txBox="1"/>
          <p:nvPr/>
        </p:nvSpPr>
        <p:spPr>
          <a:xfrm>
            <a:off x="6124575" y="1905000"/>
            <a:ext cx="2355581" cy="523220"/>
          </a:xfrm>
          <a:prstGeom prst="rect">
            <a:avLst/>
          </a:prstGeom>
          <a:noFill/>
          <a:ln>
            <a:solidFill>
              <a:schemeClr val="tx1"/>
            </a:solidFill>
          </a:ln>
        </p:spPr>
        <p:txBody>
          <a:bodyPr wrap="none" rtlCol="0">
            <a:spAutoFit/>
          </a:bodyPr>
          <a:lstStyle/>
          <a:p>
            <a:r>
              <a:rPr lang="en-US" sz="1400"/>
              <a:t>North Dakota State University</a:t>
            </a:r>
          </a:p>
          <a:p>
            <a:r>
              <a:rPr lang="en-US" sz="1400"/>
              <a:t>R: 0.36, LE:0.40 , C:0.24</a:t>
            </a:r>
          </a:p>
        </p:txBody>
      </p:sp>
      <p:sp>
        <p:nvSpPr>
          <p:cNvPr id="6" name="TextBox 5">
            <a:extLst>
              <a:ext uri="{FF2B5EF4-FFF2-40B4-BE49-F238E27FC236}">
                <a16:creationId xmlns:a16="http://schemas.microsoft.com/office/drawing/2014/main" id="{523333E3-89AE-4809-8706-A77B9B6B0753}"/>
              </a:ext>
            </a:extLst>
          </p:cNvPr>
          <p:cNvSpPr txBox="1"/>
          <p:nvPr/>
        </p:nvSpPr>
        <p:spPr>
          <a:xfrm>
            <a:off x="8143875" y="4229100"/>
            <a:ext cx="1970796" cy="523220"/>
          </a:xfrm>
          <a:prstGeom prst="rect">
            <a:avLst/>
          </a:prstGeom>
          <a:noFill/>
          <a:ln>
            <a:solidFill>
              <a:schemeClr val="tx1"/>
            </a:solidFill>
          </a:ln>
        </p:spPr>
        <p:txBody>
          <a:bodyPr wrap="none" rtlCol="0">
            <a:spAutoFit/>
          </a:bodyPr>
          <a:lstStyle/>
          <a:p>
            <a:r>
              <a:rPr lang="en-US" sz="1400"/>
              <a:t>University of Jamestown</a:t>
            </a:r>
          </a:p>
          <a:p>
            <a:r>
              <a:rPr lang="en-US" sz="1400"/>
              <a:t>R: 0.00, LE: 0.67, C:0.33</a:t>
            </a:r>
          </a:p>
        </p:txBody>
      </p:sp>
    </p:spTree>
    <p:extLst>
      <p:ext uri="{BB962C8B-B14F-4D97-AF65-F5344CB8AC3E}">
        <p14:creationId xmlns:p14="http://schemas.microsoft.com/office/powerpoint/2010/main" val="47620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screenshot of a cell phone&#10;&#10;Description generated with very high confidence">
            <a:extLst>
              <a:ext uri="{FF2B5EF4-FFF2-40B4-BE49-F238E27FC236}">
                <a16:creationId xmlns:a16="http://schemas.microsoft.com/office/drawing/2014/main" id="{C728490E-BD62-401E-BA2D-8A094E6FBA74}"/>
              </a:ext>
            </a:extLst>
          </p:cNvPr>
          <p:cNvPicPr>
            <a:picLocks noChangeAspect="1"/>
          </p:cNvPicPr>
          <p:nvPr/>
        </p:nvPicPr>
        <p:blipFill>
          <a:blip r:embed="rId3"/>
          <a:stretch>
            <a:fillRect/>
          </a:stretch>
        </p:blipFill>
        <p:spPr>
          <a:xfrm>
            <a:off x="-27205" y="-3175"/>
            <a:ext cx="12177930" cy="6184900"/>
          </a:xfrm>
          <a:prstGeom prst="rect">
            <a:avLst/>
          </a:prstGeom>
          <a:ln>
            <a:noFill/>
          </a:ln>
          <a:effectLst>
            <a:softEdge rad="112500"/>
          </a:effectLst>
        </p:spPr>
      </p:pic>
    </p:spTree>
    <p:extLst>
      <p:ext uri="{BB962C8B-B14F-4D97-AF65-F5344CB8AC3E}">
        <p14:creationId xmlns:p14="http://schemas.microsoft.com/office/powerpoint/2010/main" val="337836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E20B4A9-5206-48B4-BA01-5BD0317B2AD0}"/>
              </a:ext>
            </a:extLst>
          </p:cNvPr>
          <p:cNvGraphicFramePr>
            <a:graphicFrameLocks/>
          </p:cNvGraphicFramePr>
          <p:nvPr>
            <p:extLst>
              <p:ext uri="{D42A27DB-BD31-4B8C-83A1-F6EECF244321}">
                <p14:modId xmlns:p14="http://schemas.microsoft.com/office/powerpoint/2010/main" val="2499070895"/>
              </p:ext>
            </p:extLst>
          </p:nvPr>
        </p:nvGraphicFramePr>
        <p:xfrm>
          <a:off x="0" y="619125"/>
          <a:ext cx="12192000" cy="62388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A26379A-DB4C-4B4D-A408-33E59B3C1177}"/>
              </a:ext>
            </a:extLst>
          </p:cNvPr>
          <p:cNvSpPr txBox="1"/>
          <p:nvPr/>
        </p:nvSpPr>
        <p:spPr>
          <a:xfrm>
            <a:off x="2047875" y="4229100"/>
            <a:ext cx="1893467" cy="523220"/>
          </a:xfrm>
          <a:prstGeom prst="rect">
            <a:avLst/>
          </a:prstGeom>
          <a:noFill/>
          <a:ln>
            <a:solidFill>
              <a:schemeClr val="tx1"/>
            </a:solidFill>
          </a:ln>
        </p:spPr>
        <p:txBody>
          <a:bodyPr wrap="none" rtlCol="0">
            <a:spAutoFit/>
          </a:bodyPr>
          <a:lstStyle/>
          <a:p>
            <a:r>
              <a:rPr lang="en-US" sz="1400"/>
              <a:t>Mount Marty College</a:t>
            </a:r>
          </a:p>
          <a:p>
            <a:r>
              <a:rPr lang="en-US" sz="1400"/>
              <a:t>R:0.00 , LE:0.37 , C:0.63</a:t>
            </a:r>
          </a:p>
        </p:txBody>
      </p:sp>
      <p:sp>
        <p:nvSpPr>
          <p:cNvPr id="5" name="TextBox 4">
            <a:extLst>
              <a:ext uri="{FF2B5EF4-FFF2-40B4-BE49-F238E27FC236}">
                <a16:creationId xmlns:a16="http://schemas.microsoft.com/office/drawing/2014/main" id="{EC0F3BF4-F148-4ADC-A674-26BA945A6A9C}"/>
              </a:ext>
            </a:extLst>
          </p:cNvPr>
          <p:cNvSpPr txBox="1"/>
          <p:nvPr/>
        </p:nvSpPr>
        <p:spPr>
          <a:xfrm>
            <a:off x="6124575" y="1905000"/>
            <a:ext cx="2353978" cy="523220"/>
          </a:xfrm>
          <a:prstGeom prst="rect">
            <a:avLst/>
          </a:prstGeom>
          <a:noFill/>
          <a:ln>
            <a:solidFill>
              <a:schemeClr val="tx1"/>
            </a:solidFill>
          </a:ln>
        </p:spPr>
        <p:txBody>
          <a:bodyPr wrap="none" rtlCol="0">
            <a:spAutoFit/>
          </a:bodyPr>
          <a:lstStyle/>
          <a:p>
            <a:r>
              <a:rPr lang="en-US" sz="1400"/>
              <a:t>South Dakota State University</a:t>
            </a:r>
          </a:p>
          <a:p>
            <a:r>
              <a:rPr lang="en-US" sz="1400"/>
              <a:t>R: 0.34, LE:0.41 , C:0.35</a:t>
            </a:r>
          </a:p>
        </p:txBody>
      </p:sp>
      <p:sp>
        <p:nvSpPr>
          <p:cNvPr id="6" name="TextBox 5">
            <a:extLst>
              <a:ext uri="{FF2B5EF4-FFF2-40B4-BE49-F238E27FC236}">
                <a16:creationId xmlns:a16="http://schemas.microsoft.com/office/drawing/2014/main" id="{79200D2A-D4D9-4B72-9029-67851AD0AAB5}"/>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err="1"/>
              <a:t>Augustana</a:t>
            </a:r>
            <a:r>
              <a:rPr lang="en-US" sz="1400"/>
              <a:t> College</a:t>
            </a:r>
          </a:p>
          <a:p>
            <a:r>
              <a:rPr lang="en-US" sz="1400"/>
              <a:t>R: 0.02, LE: 0.72, C:0.26</a:t>
            </a:r>
          </a:p>
        </p:txBody>
      </p:sp>
    </p:spTree>
    <p:extLst>
      <p:ext uri="{BB962C8B-B14F-4D97-AF65-F5344CB8AC3E}">
        <p14:creationId xmlns:p14="http://schemas.microsoft.com/office/powerpoint/2010/main" val="400112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screenshot of a cell phone&#10;&#10;Description generated with very high confidence">
            <a:extLst>
              <a:ext uri="{FF2B5EF4-FFF2-40B4-BE49-F238E27FC236}">
                <a16:creationId xmlns:a16="http://schemas.microsoft.com/office/drawing/2014/main" id="{F09DF12E-58FD-4756-A70A-3552898615F1}"/>
              </a:ext>
            </a:extLst>
          </p:cNvPr>
          <p:cNvPicPr>
            <a:picLocks noChangeAspect="1"/>
          </p:cNvPicPr>
          <p:nvPr/>
        </p:nvPicPr>
        <p:blipFill>
          <a:blip r:embed="rId2"/>
          <a:stretch>
            <a:fillRect/>
          </a:stretch>
        </p:blipFill>
        <p:spPr>
          <a:xfrm>
            <a:off x="-7663" y="0"/>
            <a:ext cx="12166326" cy="6216650"/>
          </a:xfrm>
          <a:prstGeom prst="rect">
            <a:avLst/>
          </a:prstGeom>
          <a:ln>
            <a:noFill/>
          </a:ln>
          <a:effectLst>
            <a:softEdge rad="112500"/>
          </a:effectLst>
        </p:spPr>
      </p:pic>
    </p:spTree>
    <p:extLst>
      <p:ext uri="{BB962C8B-B14F-4D97-AF65-F5344CB8AC3E}">
        <p14:creationId xmlns:p14="http://schemas.microsoft.com/office/powerpoint/2010/main" val="302101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724577A-8BAB-4C34-9C1D-3C8D148FE77E}"/>
              </a:ext>
            </a:extLst>
          </p:cNvPr>
          <p:cNvGraphicFramePr>
            <a:graphicFrameLocks/>
          </p:cNvGraphicFramePr>
          <p:nvPr>
            <p:extLst>
              <p:ext uri="{D42A27DB-BD31-4B8C-83A1-F6EECF244321}">
                <p14:modId xmlns:p14="http://schemas.microsoft.com/office/powerpoint/2010/main" val="2414833536"/>
              </p:ext>
            </p:extLst>
          </p:nvPr>
        </p:nvGraphicFramePr>
        <p:xfrm>
          <a:off x="0" y="642551"/>
          <a:ext cx="12192000" cy="62154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DC94AF3-4E09-4DFF-8AE4-9FF24CF0D9FB}"/>
              </a:ext>
            </a:extLst>
          </p:cNvPr>
          <p:cNvSpPr txBox="1"/>
          <p:nvPr/>
        </p:nvSpPr>
        <p:spPr>
          <a:xfrm>
            <a:off x="2047875" y="4229100"/>
            <a:ext cx="2197718" cy="523220"/>
          </a:xfrm>
          <a:prstGeom prst="rect">
            <a:avLst/>
          </a:prstGeom>
          <a:noFill/>
          <a:ln>
            <a:solidFill>
              <a:schemeClr val="tx1"/>
            </a:solidFill>
          </a:ln>
        </p:spPr>
        <p:txBody>
          <a:bodyPr wrap="none" rtlCol="0">
            <a:spAutoFit/>
          </a:bodyPr>
          <a:lstStyle/>
          <a:p>
            <a:r>
              <a:rPr lang="en-US" sz="1400" dirty="0"/>
              <a:t>Gwynedd Mercy University </a:t>
            </a:r>
          </a:p>
          <a:p>
            <a:r>
              <a:rPr lang="en-US" sz="1400" dirty="0"/>
              <a:t>R:0.00 , LE:0.35 , C:0.65</a:t>
            </a:r>
          </a:p>
        </p:txBody>
      </p:sp>
      <p:sp>
        <p:nvSpPr>
          <p:cNvPr id="4" name="TextBox 3">
            <a:extLst>
              <a:ext uri="{FF2B5EF4-FFF2-40B4-BE49-F238E27FC236}">
                <a16:creationId xmlns:a16="http://schemas.microsoft.com/office/drawing/2014/main" id="{B32593AF-755D-4E70-8313-A3C1FDA518F2}"/>
              </a:ext>
            </a:extLst>
          </p:cNvPr>
          <p:cNvSpPr txBox="1"/>
          <p:nvPr/>
        </p:nvSpPr>
        <p:spPr>
          <a:xfrm>
            <a:off x="6124575" y="1905000"/>
            <a:ext cx="2162772" cy="523220"/>
          </a:xfrm>
          <a:prstGeom prst="rect">
            <a:avLst/>
          </a:prstGeom>
          <a:noFill/>
          <a:ln>
            <a:solidFill>
              <a:schemeClr val="tx1"/>
            </a:solidFill>
          </a:ln>
        </p:spPr>
        <p:txBody>
          <a:bodyPr wrap="none" rtlCol="0">
            <a:spAutoFit/>
          </a:bodyPr>
          <a:lstStyle/>
          <a:p>
            <a:r>
              <a:rPr lang="en-US" sz="1400" dirty="0"/>
              <a:t>Carnegie Mellon University</a:t>
            </a:r>
          </a:p>
          <a:p>
            <a:r>
              <a:rPr lang="en-US" sz="1400" dirty="0"/>
              <a:t>R: 0.50, LE:0.31 , C:0.19</a:t>
            </a:r>
          </a:p>
        </p:txBody>
      </p:sp>
      <p:sp>
        <p:nvSpPr>
          <p:cNvPr id="5" name="TextBox 4">
            <a:extLst>
              <a:ext uri="{FF2B5EF4-FFF2-40B4-BE49-F238E27FC236}">
                <a16:creationId xmlns:a16="http://schemas.microsoft.com/office/drawing/2014/main" id="{CA9269D0-261B-431E-9379-FFF5B1F5634A}"/>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Lycoming College</a:t>
            </a:r>
          </a:p>
          <a:p>
            <a:r>
              <a:rPr lang="en-US" sz="1400"/>
              <a:t>R: 0.00, LE: 1.00, C:0.00</a:t>
            </a:r>
          </a:p>
        </p:txBody>
      </p:sp>
    </p:spTree>
    <p:extLst>
      <p:ext uri="{BB962C8B-B14F-4D97-AF65-F5344CB8AC3E}">
        <p14:creationId xmlns:p14="http://schemas.microsoft.com/office/powerpoint/2010/main" val="18184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screenshot of a social media post&#10;&#10;Description generated with very high confidence">
            <a:extLst>
              <a:ext uri="{FF2B5EF4-FFF2-40B4-BE49-F238E27FC236}">
                <a16:creationId xmlns:a16="http://schemas.microsoft.com/office/drawing/2014/main" id="{7590B04D-A07A-4C9B-9683-3F9F56836EF5}"/>
              </a:ext>
            </a:extLst>
          </p:cNvPr>
          <p:cNvPicPr>
            <a:picLocks noChangeAspect="1"/>
          </p:cNvPicPr>
          <p:nvPr/>
        </p:nvPicPr>
        <p:blipFill>
          <a:blip r:embed="rId3"/>
          <a:stretch>
            <a:fillRect/>
          </a:stretch>
        </p:blipFill>
        <p:spPr>
          <a:xfrm>
            <a:off x="8814" y="14288"/>
            <a:ext cx="12218111" cy="6227762"/>
          </a:xfrm>
          <a:prstGeom prst="rect">
            <a:avLst/>
          </a:prstGeom>
          <a:ln>
            <a:noFill/>
          </a:ln>
          <a:effectLst>
            <a:softEdge rad="112500"/>
          </a:effectLst>
        </p:spPr>
      </p:pic>
    </p:spTree>
    <p:extLst>
      <p:ext uri="{BB962C8B-B14F-4D97-AF65-F5344CB8AC3E}">
        <p14:creationId xmlns:p14="http://schemas.microsoft.com/office/powerpoint/2010/main" val="426364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4D77EEE-432C-4EAE-9344-21A489903698}"/>
              </a:ext>
            </a:extLst>
          </p:cNvPr>
          <p:cNvGraphicFramePr>
            <a:graphicFrameLocks/>
          </p:cNvGraphicFramePr>
          <p:nvPr>
            <p:extLst>
              <p:ext uri="{D42A27DB-BD31-4B8C-83A1-F6EECF244321}">
                <p14:modId xmlns:p14="http://schemas.microsoft.com/office/powerpoint/2010/main" val="3616346385"/>
              </p:ext>
            </p:extLst>
          </p:nvPr>
        </p:nvGraphicFramePr>
        <p:xfrm>
          <a:off x="0" y="606490"/>
          <a:ext cx="12192000" cy="62515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4E0B713-1A66-4891-BD24-8236F004DDB0}"/>
              </a:ext>
            </a:extLst>
          </p:cNvPr>
          <p:cNvSpPr txBox="1"/>
          <p:nvPr/>
        </p:nvSpPr>
        <p:spPr>
          <a:xfrm>
            <a:off x="2047875" y="4229100"/>
            <a:ext cx="1893467" cy="523220"/>
          </a:xfrm>
          <a:prstGeom prst="rect">
            <a:avLst/>
          </a:prstGeom>
          <a:noFill/>
          <a:ln>
            <a:solidFill>
              <a:schemeClr val="tx1"/>
            </a:solidFill>
          </a:ln>
        </p:spPr>
        <p:txBody>
          <a:bodyPr wrap="none" rtlCol="0">
            <a:spAutoFit/>
          </a:bodyPr>
          <a:lstStyle/>
          <a:p>
            <a:r>
              <a:rPr lang="en-US" sz="1400" dirty="0"/>
              <a:t>Philadelphia University </a:t>
            </a:r>
          </a:p>
          <a:p>
            <a:r>
              <a:rPr lang="en-US" sz="1400" dirty="0"/>
              <a:t>R:0.00 , LE:0.38 , C:0.62</a:t>
            </a:r>
          </a:p>
        </p:txBody>
      </p:sp>
      <p:sp>
        <p:nvSpPr>
          <p:cNvPr id="6" name="TextBox 5">
            <a:extLst>
              <a:ext uri="{FF2B5EF4-FFF2-40B4-BE49-F238E27FC236}">
                <a16:creationId xmlns:a16="http://schemas.microsoft.com/office/drawing/2014/main" id="{A1D68EFD-D2DC-4753-B646-40150FA3F124}"/>
              </a:ext>
            </a:extLst>
          </p:cNvPr>
          <p:cNvSpPr txBox="1"/>
          <p:nvPr/>
        </p:nvSpPr>
        <p:spPr>
          <a:xfrm>
            <a:off x="6124575" y="1905000"/>
            <a:ext cx="2162772" cy="523220"/>
          </a:xfrm>
          <a:prstGeom prst="rect">
            <a:avLst/>
          </a:prstGeom>
          <a:noFill/>
          <a:ln>
            <a:solidFill>
              <a:schemeClr val="tx1"/>
            </a:solidFill>
          </a:ln>
        </p:spPr>
        <p:txBody>
          <a:bodyPr wrap="none" rtlCol="0">
            <a:spAutoFit/>
          </a:bodyPr>
          <a:lstStyle/>
          <a:p>
            <a:r>
              <a:rPr lang="en-US" sz="1400" dirty="0"/>
              <a:t>Carnegie Mellon University</a:t>
            </a:r>
          </a:p>
          <a:p>
            <a:r>
              <a:rPr lang="en-US" sz="1400" dirty="0"/>
              <a:t>R: 0.50, LE:0.31 , C:0.19</a:t>
            </a:r>
          </a:p>
        </p:txBody>
      </p:sp>
      <p:sp>
        <p:nvSpPr>
          <p:cNvPr id="7" name="TextBox 6">
            <a:extLst>
              <a:ext uri="{FF2B5EF4-FFF2-40B4-BE49-F238E27FC236}">
                <a16:creationId xmlns:a16="http://schemas.microsoft.com/office/drawing/2014/main" id="{32250AFA-6818-4824-B74A-D9A983BCA7DC}"/>
              </a:ext>
            </a:extLst>
          </p:cNvPr>
          <p:cNvSpPr txBox="1"/>
          <p:nvPr/>
        </p:nvSpPr>
        <p:spPr>
          <a:xfrm>
            <a:off x="8143875" y="4229100"/>
            <a:ext cx="1893467" cy="523220"/>
          </a:xfrm>
          <a:prstGeom prst="rect">
            <a:avLst/>
          </a:prstGeom>
          <a:noFill/>
          <a:ln>
            <a:solidFill>
              <a:schemeClr val="tx1"/>
            </a:solidFill>
          </a:ln>
        </p:spPr>
        <p:txBody>
          <a:bodyPr wrap="none" rtlCol="0">
            <a:spAutoFit/>
          </a:bodyPr>
          <a:lstStyle/>
          <a:p>
            <a:r>
              <a:rPr lang="en-US" sz="1400"/>
              <a:t>Lycoming College</a:t>
            </a:r>
          </a:p>
          <a:p>
            <a:r>
              <a:rPr lang="en-US" sz="1400"/>
              <a:t>R: 0.00, LE: 1.00, C:0.00</a:t>
            </a:r>
          </a:p>
        </p:txBody>
      </p:sp>
    </p:spTree>
    <p:extLst>
      <p:ext uri="{BB962C8B-B14F-4D97-AF65-F5344CB8AC3E}">
        <p14:creationId xmlns:p14="http://schemas.microsoft.com/office/powerpoint/2010/main" val="13857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304596F2-17E0-4F53-9700-DA376FCEA7EB}"/>
              </a:ext>
            </a:extLst>
          </p:cNvPr>
          <p:cNvSpPr/>
          <p:nvPr/>
        </p:nvSpPr>
        <p:spPr>
          <a:xfrm>
            <a:off x="3517493" y="1346956"/>
            <a:ext cx="5045003" cy="4010041"/>
          </a:xfrm>
          <a:prstGeom prst="triangle">
            <a:avLst/>
          </a:prstGeom>
          <a:solidFill>
            <a:schemeClr val="accent1">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A8CFCF0F-EE20-478B-BD4C-6A079424ECFA}"/>
              </a:ext>
            </a:extLst>
          </p:cNvPr>
          <p:cNvSpPr txBox="1"/>
          <p:nvPr/>
        </p:nvSpPr>
        <p:spPr>
          <a:xfrm>
            <a:off x="5311138" y="793602"/>
            <a:ext cx="1337995" cy="461665"/>
          </a:xfrm>
          <a:prstGeom prst="rect">
            <a:avLst/>
          </a:prstGeom>
          <a:noFill/>
        </p:spPr>
        <p:txBody>
          <a:bodyPr wrap="none" rtlCol="0">
            <a:spAutoFit/>
          </a:bodyPr>
          <a:lstStyle/>
          <a:p>
            <a:r>
              <a:rPr lang="en-US" sz="2400" b="1"/>
              <a:t>Research</a:t>
            </a:r>
          </a:p>
        </p:txBody>
      </p:sp>
      <p:sp>
        <p:nvSpPr>
          <p:cNvPr id="6" name="TextBox 5">
            <a:extLst>
              <a:ext uri="{FF2B5EF4-FFF2-40B4-BE49-F238E27FC236}">
                <a16:creationId xmlns:a16="http://schemas.microsoft.com/office/drawing/2014/main" id="{C53E1AFC-52FE-4CE3-814E-BF805123284D}"/>
              </a:ext>
            </a:extLst>
          </p:cNvPr>
          <p:cNvSpPr txBox="1"/>
          <p:nvPr/>
        </p:nvSpPr>
        <p:spPr>
          <a:xfrm>
            <a:off x="8756676" y="5185452"/>
            <a:ext cx="2374496" cy="461665"/>
          </a:xfrm>
          <a:prstGeom prst="rect">
            <a:avLst/>
          </a:prstGeom>
          <a:noFill/>
        </p:spPr>
        <p:txBody>
          <a:bodyPr wrap="none" rtlCol="0">
            <a:spAutoFit/>
          </a:bodyPr>
          <a:lstStyle/>
          <a:p>
            <a:r>
              <a:rPr lang="en-US" sz="2400" b="1"/>
              <a:t>Liberal Education</a:t>
            </a:r>
          </a:p>
        </p:txBody>
      </p:sp>
      <p:sp>
        <p:nvSpPr>
          <p:cNvPr id="7" name="TextBox 6">
            <a:extLst>
              <a:ext uri="{FF2B5EF4-FFF2-40B4-BE49-F238E27FC236}">
                <a16:creationId xmlns:a16="http://schemas.microsoft.com/office/drawing/2014/main" id="{6EC84C56-910B-4A0A-AC69-A191C0D52643}"/>
              </a:ext>
            </a:extLst>
          </p:cNvPr>
          <p:cNvSpPr txBox="1"/>
          <p:nvPr/>
        </p:nvSpPr>
        <p:spPr>
          <a:xfrm>
            <a:off x="2102467" y="5185452"/>
            <a:ext cx="1025987" cy="461665"/>
          </a:xfrm>
          <a:prstGeom prst="rect">
            <a:avLst/>
          </a:prstGeom>
          <a:noFill/>
        </p:spPr>
        <p:txBody>
          <a:bodyPr wrap="none" rtlCol="0">
            <a:spAutoFit/>
          </a:bodyPr>
          <a:lstStyle/>
          <a:p>
            <a:r>
              <a:rPr lang="en-US" sz="2400" b="1"/>
              <a:t>Career</a:t>
            </a:r>
          </a:p>
        </p:txBody>
      </p:sp>
      <p:sp>
        <p:nvSpPr>
          <p:cNvPr id="8" name="Rectangle 7">
            <a:extLst>
              <a:ext uri="{FF2B5EF4-FFF2-40B4-BE49-F238E27FC236}">
                <a16:creationId xmlns:a16="http://schemas.microsoft.com/office/drawing/2014/main" id="{C417D20C-7A86-4E38-A568-C0CD5E894975}"/>
              </a:ext>
            </a:extLst>
          </p:cNvPr>
          <p:cNvSpPr/>
          <p:nvPr/>
        </p:nvSpPr>
        <p:spPr>
          <a:xfrm>
            <a:off x="7255715" y="561606"/>
            <a:ext cx="3669792" cy="830997"/>
          </a:xfrm>
          <a:prstGeom prst="rect">
            <a:avLst/>
          </a:prstGeom>
        </p:spPr>
        <p:txBody>
          <a:bodyPr wrap="square">
            <a:spAutoFit/>
          </a:bodyPr>
          <a:lstStyle/>
          <a:p>
            <a:r>
              <a:rPr lang="en-US" sz="2400" i="1" dirty="0"/>
              <a:t>distinctive focus on doctoral research and scholarship</a:t>
            </a:r>
            <a:endParaRPr lang="en-US" sz="2400" dirty="0"/>
          </a:p>
        </p:txBody>
      </p:sp>
      <p:sp>
        <p:nvSpPr>
          <p:cNvPr id="9" name="Rectangle 8">
            <a:extLst>
              <a:ext uri="{FF2B5EF4-FFF2-40B4-BE49-F238E27FC236}">
                <a16:creationId xmlns:a16="http://schemas.microsoft.com/office/drawing/2014/main" id="{F2BC0B61-CCA7-427B-A417-1193372BE8D9}"/>
              </a:ext>
            </a:extLst>
          </p:cNvPr>
          <p:cNvSpPr/>
          <p:nvPr/>
        </p:nvSpPr>
        <p:spPr>
          <a:xfrm>
            <a:off x="8481904" y="3688496"/>
            <a:ext cx="3669792" cy="1200329"/>
          </a:xfrm>
          <a:prstGeom prst="rect">
            <a:avLst/>
          </a:prstGeom>
        </p:spPr>
        <p:txBody>
          <a:bodyPr wrap="square">
            <a:spAutoFit/>
          </a:bodyPr>
          <a:lstStyle/>
          <a:p>
            <a:r>
              <a:rPr lang="en-US" sz="2400" i="1" dirty="0"/>
              <a:t>distinctive focus on interdisciplinary baccalaureate education</a:t>
            </a:r>
            <a:endParaRPr lang="en-US" sz="2400" dirty="0"/>
          </a:p>
        </p:txBody>
      </p:sp>
      <p:sp>
        <p:nvSpPr>
          <p:cNvPr id="10" name="Rectangle 9">
            <a:extLst>
              <a:ext uri="{FF2B5EF4-FFF2-40B4-BE49-F238E27FC236}">
                <a16:creationId xmlns:a16="http://schemas.microsoft.com/office/drawing/2014/main" id="{1387566A-E432-42D1-AB8C-C1DB1C37714F}"/>
              </a:ext>
            </a:extLst>
          </p:cNvPr>
          <p:cNvSpPr/>
          <p:nvPr/>
        </p:nvSpPr>
        <p:spPr>
          <a:xfrm>
            <a:off x="734091" y="3688497"/>
            <a:ext cx="3668295" cy="1200329"/>
          </a:xfrm>
          <a:prstGeom prst="rect">
            <a:avLst/>
          </a:prstGeom>
        </p:spPr>
        <p:txBody>
          <a:bodyPr wrap="square">
            <a:spAutoFit/>
          </a:bodyPr>
          <a:lstStyle/>
          <a:p>
            <a:r>
              <a:rPr lang="en-US" sz="2400" i="1" dirty="0"/>
              <a:t>distinctive focus on preparation for career professions</a:t>
            </a:r>
            <a:endParaRPr lang="en-US" sz="2400" dirty="0"/>
          </a:p>
        </p:txBody>
      </p:sp>
      <p:sp>
        <p:nvSpPr>
          <p:cNvPr id="19" name="Isosceles Triangle 18">
            <a:extLst>
              <a:ext uri="{FF2B5EF4-FFF2-40B4-BE49-F238E27FC236}">
                <a16:creationId xmlns:a16="http://schemas.microsoft.com/office/drawing/2014/main" id="{12E95577-5D27-4C00-B7E0-13FE6749D2B6}"/>
              </a:ext>
            </a:extLst>
          </p:cNvPr>
          <p:cNvSpPr/>
          <p:nvPr/>
        </p:nvSpPr>
        <p:spPr>
          <a:xfrm>
            <a:off x="5297741" y="3021300"/>
            <a:ext cx="1414272" cy="1219200"/>
          </a:xfrm>
          <a:prstGeom prst="triangle">
            <a:avLst/>
          </a:prstGeom>
          <a:solidFill>
            <a:schemeClr val="accent1">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Arrow Connector 11">
            <a:extLst>
              <a:ext uri="{FF2B5EF4-FFF2-40B4-BE49-F238E27FC236}">
                <a16:creationId xmlns:a16="http://schemas.microsoft.com/office/drawing/2014/main" id="{32CD7E27-3425-49AA-860E-CA640812BEFC}"/>
              </a:ext>
            </a:extLst>
          </p:cNvPr>
          <p:cNvCxnSpPr/>
          <p:nvPr/>
        </p:nvCxnSpPr>
        <p:spPr>
          <a:xfrm flipV="1">
            <a:off x="6014953" y="2499043"/>
            <a:ext cx="0" cy="1294063"/>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1BB6E61-BB74-4227-B5AC-59AC2B63F3AB}"/>
              </a:ext>
            </a:extLst>
          </p:cNvPr>
          <p:cNvCxnSpPr>
            <a:cxnSpLocks/>
          </p:cNvCxnSpPr>
          <p:nvPr/>
        </p:nvCxnSpPr>
        <p:spPr>
          <a:xfrm>
            <a:off x="6004878" y="3813258"/>
            <a:ext cx="1047391"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01CAEB-9A6A-4977-9219-22A4B7F5885D}"/>
              </a:ext>
            </a:extLst>
          </p:cNvPr>
          <p:cNvCxnSpPr>
            <a:cxnSpLocks/>
          </p:cNvCxnSpPr>
          <p:nvPr/>
        </p:nvCxnSpPr>
        <p:spPr>
          <a:xfrm flipH="1">
            <a:off x="4965752" y="3813258"/>
            <a:ext cx="1048512" cy="68925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549BAE4E-3CC3-4793-B910-C91498E10F6A}"/>
              </a:ext>
            </a:extLst>
          </p:cNvPr>
          <p:cNvGrpSpPr/>
          <p:nvPr/>
        </p:nvGrpSpPr>
        <p:grpSpPr>
          <a:xfrm>
            <a:off x="230699" y="235461"/>
            <a:ext cx="4592628" cy="1215723"/>
            <a:chOff x="173024" y="176596"/>
            <a:chExt cx="3444471" cy="911792"/>
          </a:xfrm>
        </p:grpSpPr>
        <p:sp>
          <p:nvSpPr>
            <p:cNvPr id="2" name="Rectangle 1">
              <a:extLst>
                <a:ext uri="{FF2B5EF4-FFF2-40B4-BE49-F238E27FC236}">
                  <a16:creationId xmlns:a16="http://schemas.microsoft.com/office/drawing/2014/main" id="{54E4C288-11D0-4D40-9A98-959C2A840335}"/>
                </a:ext>
              </a:extLst>
            </p:cNvPr>
            <p:cNvSpPr/>
            <p:nvPr/>
          </p:nvSpPr>
          <p:spPr>
            <a:xfrm>
              <a:off x="173024" y="176596"/>
              <a:ext cx="3444471" cy="91179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20CB292D-7D02-45E8-87EC-99B6A75A7930}"/>
                </a:ext>
              </a:extLst>
            </p:cNvPr>
            <p:cNvSpPr txBox="1"/>
            <p:nvPr/>
          </p:nvSpPr>
          <p:spPr>
            <a:xfrm>
              <a:off x="173024" y="176596"/>
              <a:ext cx="3444471" cy="900247"/>
            </a:xfrm>
            <a:prstGeom prst="rect">
              <a:avLst/>
            </a:prstGeom>
            <a:noFill/>
          </p:spPr>
          <p:txBody>
            <a:bodyPr wrap="square" rtlCol="0">
              <a:spAutoFit/>
            </a:bodyPr>
            <a:lstStyle/>
            <a:p>
              <a:r>
                <a:rPr lang="en-US" sz="2400">
                  <a:solidFill>
                    <a:schemeClr val="bg1"/>
                  </a:solidFill>
                </a:rPr>
                <a:t>Most four-year institutions exhibit multiple tendencies; they have several ‘lines of business’</a:t>
              </a:r>
            </a:p>
          </p:txBody>
        </p:sp>
      </p:grpSp>
      <p:pic>
        <p:nvPicPr>
          <p:cNvPr id="3" name="Graphic 2" descr="Microscope">
            <a:extLst>
              <a:ext uri="{FF2B5EF4-FFF2-40B4-BE49-F238E27FC236}">
                <a16:creationId xmlns:a16="http://schemas.microsoft.com/office/drawing/2014/main" id="{83B3CFCB-E552-4B09-9C0B-2035E0049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880" y="1451184"/>
            <a:ext cx="731520" cy="731520"/>
          </a:xfrm>
          <a:prstGeom prst="rect">
            <a:avLst/>
          </a:prstGeom>
        </p:spPr>
      </p:pic>
      <p:pic>
        <p:nvPicPr>
          <p:cNvPr id="16" name="Graphic 15" descr="Meeting">
            <a:extLst>
              <a:ext uri="{FF2B5EF4-FFF2-40B4-BE49-F238E27FC236}">
                <a16:creationId xmlns:a16="http://schemas.microsoft.com/office/drawing/2014/main" id="{0BB05705-03C1-44A8-918A-B6B2AE9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9181" y="4720304"/>
            <a:ext cx="731520" cy="731520"/>
          </a:xfrm>
          <a:prstGeom prst="rect">
            <a:avLst/>
          </a:prstGeom>
        </p:spPr>
      </p:pic>
      <p:pic>
        <p:nvPicPr>
          <p:cNvPr id="20" name="Graphic 19" descr="Briefcase">
            <a:extLst>
              <a:ext uri="{FF2B5EF4-FFF2-40B4-BE49-F238E27FC236}">
                <a16:creationId xmlns:a16="http://schemas.microsoft.com/office/drawing/2014/main" id="{6CDC6BC8-5BD7-4F9E-98B5-66AE7481F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7413" y="4690076"/>
            <a:ext cx="731520" cy="731520"/>
          </a:xfrm>
          <a:prstGeom prst="rect">
            <a:avLst/>
          </a:prstGeom>
        </p:spPr>
      </p:pic>
      <p:sp>
        <p:nvSpPr>
          <p:cNvPr id="14" name="Isosceles Triangle 13">
            <a:extLst>
              <a:ext uri="{FF2B5EF4-FFF2-40B4-BE49-F238E27FC236}">
                <a16:creationId xmlns:a16="http://schemas.microsoft.com/office/drawing/2014/main" id="{6593F1FD-E95B-4193-A951-AB564A926BBF}"/>
              </a:ext>
            </a:extLst>
          </p:cNvPr>
          <p:cNvSpPr/>
          <p:nvPr/>
        </p:nvSpPr>
        <p:spPr>
          <a:xfrm>
            <a:off x="5311138" y="3057331"/>
            <a:ext cx="1400875" cy="1183169"/>
          </a:xfrm>
          <a:prstGeom prst="triangle">
            <a:avLst/>
          </a:prstGeom>
          <a:noFill/>
          <a:ln w="53975">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312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71D8C97-649B-4785-BFD0-883C3BB9F78B}"/>
              </a:ext>
            </a:extLst>
          </p:cNvPr>
          <p:cNvGraphicFramePr>
            <a:graphicFrameLocks/>
          </p:cNvGraphicFramePr>
          <p:nvPr>
            <p:extLst>
              <p:ext uri="{D42A27DB-BD31-4B8C-83A1-F6EECF244321}">
                <p14:modId xmlns:p14="http://schemas.microsoft.com/office/powerpoint/2010/main" val="1954405171"/>
              </p:ext>
            </p:extLst>
          </p:nvPr>
        </p:nvGraphicFramePr>
        <p:xfrm>
          <a:off x="0" y="0"/>
          <a:ext cx="12192000" cy="6242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42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DDC9AB0-5F4D-4A63-B12B-2FD6CA8FC614}"/>
              </a:ext>
            </a:extLst>
          </p:cNvPr>
          <p:cNvGraphicFramePr>
            <a:graphicFrameLocks/>
          </p:cNvGraphicFramePr>
          <p:nvPr>
            <p:extLst>
              <p:ext uri="{D42A27DB-BD31-4B8C-83A1-F6EECF244321}">
                <p14:modId xmlns:p14="http://schemas.microsoft.com/office/powerpoint/2010/main" val="2471074007"/>
              </p:ext>
            </p:extLst>
          </p:nvPr>
        </p:nvGraphicFramePr>
        <p:xfrm>
          <a:off x="0" y="508000"/>
          <a:ext cx="12192000" cy="6254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6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very high confidence">
            <a:extLst>
              <a:ext uri="{FF2B5EF4-FFF2-40B4-BE49-F238E27FC236}">
                <a16:creationId xmlns:a16="http://schemas.microsoft.com/office/drawing/2014/main" id="{13302D93-C4E6-40C6-8C87-16CF46D04867}"/>
              </a:ext>
            </a:extLst>
          </p:cNvPr>
          <p:cNvPicPr>
            <a:picLocks noChangeAspect="1"/>
          </p:cNvPicPr>
          <p:nvPr/>
        </p:nvPicPr>
        <p:blipFill>
          <a:blip r:embed="rId2"/>
          <a:stretch>
            <a:fillRect/>
          </a:stretch>
        </p:blipFill>
        <p:spPr>
          <a:xfrm>
            <a:off x="7939" y="61913"/>
            <a:ext cx="12133261" cy="6189662"/>
          </a:xfrm>
          <a:prstGeom prst="rect">
            <a:avLst/>
          </a:prstGeom>
          <a:ln>
            <a:noFill/>
          </a:ln>
          <a:effectLst>
            <a:softEdge rad="112500"/>
          </a:effectLst>
        </p:spPr>
      </p:pic>
    </p:spTree>
    <p:extLst>
      <p:ext uri="{BB962C8B-B14F-4D97-AF65-F5344CB8AC3E}">
        <p14:creationId xmlns:p14="http://schemas.microsoft.com/office/powerpoint/2010/main" val="4609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02E7265-D66C-43DD-B4FF-4B683DBE87C3}"/>
              </a:ext>
            </a:extLst>
          </p:cNvPr>
          <p:cNvGraphicFramePr>
            <a:graphicFrameLocks/>
          </p:cNvGraphicFramePr>
          <p:nvPr>
            <p:extLst>
              <p:ext uri="{D42A27DB-BD31-4B8C-83A1-F6EECF244321}">
                <p14:modId xmlns:p14="http://schemas.microsoft.com/office/powerpoint/2010/main" val="758267346"/>
              </p:ext>
            </p:extLst>
          </p:nvPr>
        </p:nvGraphicFramePr>
        <p:xfrm>
          <a:off x="0" y="476602"/>
          <a:ext cx="12192000" cy="6293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03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1B52A68B-F124-43CB-8648-4C3F4A29D7EA}"/>
              </a:ext>
            </a:extLst>
          </p:cNvPr>
          <p:cNvPicPr>
            <a:picLocks noChangeAspect="1"/>
          </p:cNvPicPr>
          <p:nvPr/>
        </p:nvPicPr>
        <p:blipFill>
          <a:blip r:embed="rId2"/>
          <a:stretch>
            <a:fillRect/>
          </a:stretch>
        </p:blipFill>
        <p:spPr>
          <a:xfrm>
            <a:off x="7993" y="3175"/>
            <a:ext cx="12179245" cy="6211888"/>
          </a:xfrm>
          <a:prstGeom prst="rect">
            <a:avLst/>
          </a:prstGeom>
          <a:ln>
            <a:noFill/>
          </a:ln>
          <a:effectLst>
            <a:softEdge rad="112500"/>
          </a:effectLst>
        </p:spPr>
      </p:pic>
    </p:spTree>
    <p:extLst>
      <p:ext uri="{BB962C8B-B14F-4D97-AF65-F5344CB8AC3E}">
        <p14:creationId xmlns:p14="http://schemas.microsoft.com/office/powerpoint/2010/main" val="42711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A082AFB1-62D3-466F-8136-E2EC7AADED63}"/>
              </a:ext>
            </a:extLst>
          </p:cNvPr>
          <p:cNvPicPr>
            <a:picLocks noChangeAspect="1"/>
          </p:cNvPicPr>
          <p:nvPr/>
        </p:nvPicPr>
        <p:blipFill>
          <a:blip r:embed="rId2"/>
          <a:stretch>
            <a:fillRect/>
          </a:stretch>
        </p:blipFill>
        <p:spPr>
          <a:xfrm>
            <a:off x="1190625" y="55563"/>
            <a:ext cx="9849247" cy="6200775"/>
          </a:xfrm>
          <a:prstGeom prst="rect">
            <a:avLst/>
          </a:prstGeom>
          <a:ln>
            <a:noFill/>
          </a:ln>
          <a:effectLst>
            <a:softEdge rad="112500"/>
          </a:effectLst>
        </p:spPr>
      </p:pic>
    </p:spTree>
    <p:extLst>
      <p:ext uri="{BB962C8B-B14F-4D97-AF65-F5344CB8AC3E}">
        <p14:creationId xmlns:p14="http://schemas.microsoft.com/office/powerpoint/2010/main" val="390531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stationary, writing implement, pencil&#10;&#10;Description generated with very high confidence">
            <a:extLst>
              <a:ext uri="{FF2B5EF4-FFF2-40B4-BE49-F238E27FC236}">
                <a16:creationId xmlns:a16="http://schemas.microsoft.com/office/drawing/2014/main" id="{21910AE6-09CE-49A5-9E5A-5CF7791CEBA6}"/>
              </a:ext>
            </a:extLst>
          </p:cNvPr>
          <p:cNvPicPr>
            <a:picLocks noChangeAspect="1"/>
          </p:cNvPicPr>
          <p:nvPr/>
        </p:nvPicPr>
        <p:blipFill>
          <a:blip r:embed="rId2"/>
          <a:stretch>
            <a:fillRect/>
          </a:stretch>
        </p:blipFill>
        <p:spPr>
          <a:xfrm>
            <a:off x="70248" y="68263"/>
            <a:ext cx="11966177" cy="6142037"/>
          </a:xfrm>
          <a:prstGeom prst="rect">
            <a:avLst/>
          </a:prstGeom>
          <a:ln>
            <a:noFill/>
          </a:ln>
          <a:effectLst>
            <a:softEdge rad="112500"/>
          </a:effectLst>
        </p:spPr>
      </p:pic>
    </p:spTree>
    <p:extLst>
      <p:ext uri="{BB962C8B-B14F-4D97-AF65-F5344CB8AC3E}">
        <p14:creationId xmlns:p14="http://schemas.microsoft.com/office/powerpoint/2010/main" val="42577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AD2930B-83F5-452B-A076-C0BA1A0A001F}"/>
              </a:ext>
            </a:extLst>
          </p:cNvPr>
          <p:cNvGraphicFramePr>
            <a:graphicFrameLocks/>
          </p:cNvGraphicFramePr>
          <p:nvPr>
            <p:extLst>
              <p:ext uri="{D42A27DB-BD31-4B8C-83A1-F6EECF244321}">
                <p14:modId xmlns:p14="http://schemas.microsoft.com/office/powerpoint/2010/main" val="1463251019"/>
              </p:ext>
            </p:extLst>
          </p:nvPr>
        </p:nvGraphicFramePr>
        <p:xfrm>
          <a:off x="0" y="0"/>
          <a:ext cx="12192000" cy="6277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95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EF25DF-D9BE-4D28-B158-CFD7314763DE}"/>
              </a:ext>
            </a:extLst>
          </p:cNvPr>
          <p:cNvPicPr>
            <a:picLocks noChangeAspect="1"/>
          </p:cNvPicPr>
          <p:nvPr/>
        </p:nvPicPr>
        <p:blipFill rotWithShape="1">
          <a:blip r:embed="rId3"/>
          <a:srcRect l="7891" t="2867" r="3211" b="19053"/>
          <a:stretch/>
        </p:blipFill>
        <p:spPr>
          <a:xfrm>
            <a:off x="1474750" y="389022"/>
            <a:ext cx="9790176" cy="5583936"/>
          </a:xfrm>
          <a:prstGeom prst="rect">
            <a:avLst/>
          </a:prstGeom>
        </p:spPr>
      </p:pic>
    </p:spTree>
    <p:extLst>
      <p:ext uri="{BB962C8B-B14F-4D97-AF65-F5344CB8AC3E}">
        <p14:creationId xmlns:p14="http://schemas.microsoft.com/office/powerpoint/2010/main" val="31999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F8F1B-41D0-41B1-A892-6D057FE64C5B}"/>
              </a:ext>
            </a:extLst>
          </p:cNvPr>
          <p:cNvPicPr>
            <a:picLocks noChangeAspect="1"/>
          </p:cNvPicPr>
          <p:nvPr/>
        </p:nvPicPr>
        <p:blipFill rotWithShape="1">
          <a:blip r:embed="rId3"/>
          <a:srcRect l="9347" t="1762" r="4352" b="19439"/>
          <a:stretch/>
        </p:blipFill>
        <p:spPr>
          <a:xfrm>
            <a:off x="2240693" y="593124"/>
            <a:ext cx="8160951" cy="5404021"/>
          </a:xfrm>
          <a:prstGeom prst="rect">
            <a:avLst/>
          </a:prstGeom>
        </p:spPr>
      </p:pic>
      <p:pic>
        <p:nvPicPr>
          <p:cNvPr id="5" name="Picture 4">
            <a:extLst>
              <a:ext uri="{FF2B5EF4-FFF2-40B4-BE49-F238E27FC236}">
                <a16:creationId xmlns:a16="http://schemas.microsoft.com/office/drawing/2014/main" id="{6BDA17C5-1407-4F04-8AC1-6ABF84516ACB}"/>
              </a:ext>
            </a:extLst>
          </p:cNvPr>
          <p:cNvPicPr>
            <a:picLocks noChangeAspect="1"/>
          </p:cNvPicPr>
          <p:nvPr/>
        </p:nvPicPr>
        <p:blipFill rotWithShape="1">
          <a:blip r:embed="rId3"/>
          <a:srcRect l="48684" t="25711" r="48690" b="69684"/>
          <a:stretch/>
        </p:blipFill>
        <p:spPr>
          <a:xfrm>
            <a:off x="6000932" y="1451905"/>
            <a:ext cx="172121" cy="218852"/>
          </a:xfrm>
          <a:prstGeom prst="rect">
            <a:avLst/>
          </a:prstGeom>
        </p:spPr>
      </p:pic>
      <p:sp>
        <p:nvSpPr>
          <p:cNvPr id="6" name="TextBox 5">
            <a:extLst>
              <a:ext uri="{FF2B5EF4-FFF2-40B4-BE49-F238E27FC236}">
                <a16:creationId xmlns:a16="http://schemas.microsoft.com/office/drawing/2014/main" id="{1989A841-CEB6-45F8-A21E-2A5E423C2900}"/>
              </a:ext>
            </a:extLst>
          </p:cNvPr>
          <p:cNvSpPr txBox="1"/>
          <p:nvPr/>
        </p:nvSpPr>
        <p:spPr>
          <a:xfrm>
            <a:off x="378372" y="361896"/>
            <a:ext cx="4319752" cy="1200329"/>
          </a:xfrm>
          <a:prstGeom prst="rect">
            <a:avLst/>
          </a:prstGeom>
          <a:noFill/>
        </p:spPr>
        <p:txBody>
          <a:bodyPr wrap="square" rtlCol="0">
            <a:spAutoFit/>
          </a:bodyPr>
          <a:lstStyle/>
          <a:p>
            <a:r>
              <a:rPr lang="en-US" sz="2400" dirty="0"/>
              <a:t>Model can be used to examine groups of institutions for conformance to type</a:t>
            </a:r>
          </a:p>
        </p:txBody>
      </p:sp>
    </p:spTree>
    <p:extLst>
      <p:ext uri="{BB962C8B-B14F-4D97-AF65-F5344CB8AC3E}">
        <p14:creationId xmlns:p14="http://schemas.microsoft.com/office/powerpoint/2010/main" val="36070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1A9E2-9ED8-4964-81FF-B595F0101029}"/>
              </a:ext>
            </a:extLst>
          </p:cNvPr>
          <p:cNvPicPr>
            <a:picLocks noChangeAspect="1"/>
          </p:cNvPicPr>
          <p:nvPr/>
        </p:nvPicPr>
        <p:blipFill rotWithShape="1">
          <a:blip r:embed="rId2"/>
          <a:srcRect l="14791" t="1596" r="6198" b="19544"/>
          <a:stretch/>
        </p:blipFill>
        <p:spPr>
          <a:xfrm>
            <a:off x="2741659" y="596570"/>
            <a:ext cx="7471507" cy="5408245"/>
          </a:xfrm>
          <a:prstGeom prst="rect">
            <a:avLst/>
          </a:prstGeom>
        </p:spPr>
      </p:pic>
    </p:spTree>
    <p:extLst>
      <p:ext uri="{BB962C8B-B14F-4D97-AF65-F5344CB8AC3E}">
        <p14:creationId xmlns:p14="http://schemas.microsoft.com/office/powerpoint/2010/main" val="336570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D56F5-6561-4D25-BC6D-EEA05AAF2DB6}"/>
              </a:ext>
            </a:extLst>
          </p:cNvPr>
          <p:cNvPicPr>
            <a:picLocks noChangeAspect="1"/>
          </p:cNvPicPr>
          <p:nvPr/>
        </p:nvPicPr>
        <p:blipFill rotWithShape="1">
          <a:blip r:embed="rId3"/>
          <a:srcRect l="11653" t="1282" r="4448" b="20445"/>
          <a:stretch/>
        </p:blipFill>
        <p:spPr>
          <a:xfrm>
            <a:off x="2471351" y="549190"/>
            <a:ext cx="7930292" cy="5368033"/>
          </a:xfrm>
          <a:prstGeom prst="rect">
            <a:avLst/>
          </a:prstGeom>
        </p:spPr>
      </p:pic>
    </p:spTree>
    <p:extLst>
      <p:ext uri="{BB962C8B-B14F-4D97-AF65-F5344CB8AC3E}">
        <p14:creationId xmlns:p14="http://schemas.microsoft.com/office/powerpoint/2010/main" val="98757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1311</Words>
  <Application>Microsoft Office PowerPoint</Application>
  <PresentationFormat>Widescreen</PresentationFormat>
  <Paragraphs>219</Paragraphs>
  <Slides>46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Futures, Library Futures: Emerging directions in shared library services: a discussion with shared library and consortium directors</dc:title>
  <dc:creator>Malpas,Constance</dc:creator>
  <cp:lastModifiedBy>Schadt,Erin</cp:lastModifiedBy>
  <cp:revision>36</cp:revision>
  <dcterms:modified xsi:type="dcterms:W3CDTF">2018-08-22T16:41:54Z</dcterms:modified>
</cp:coreProperties>
</file>