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38" r:id="rId2"/>
    <p:sldMasterId id="2147483763" r:id="rId3"/>
    <p:sldMasterId id="2147483769" r:id="rId4"/>
    <p:sldMasterId id="2147483775" r:id="rId5"/>
    <p:sldMasterId id="2147483662" r:id="rId6"/>
    <p:sldMasterId id="2147483746" r:id="rId7"/>
    <p:sldMasterId id="2147483848" r:id="rId8"/>
  </p:sldMasterIdLst>
  <p:notesMasterIdLst>
    <p:notesMasterId r:id="rId27"/>
  </p:notesMasterIdLst>
  <p:handoutMasterIdLst>
    <p:handoutMasterId r:id="rId28"/>
  </p:handoutMasterIdLst>
  <p:sldIdLst>
    <p:sldId id="279" r:id="rId9"/>
    <p:sldId id="299" r:id="rId10"/>
    <p:sldId id="296" r:id="rId11"/>
    <p:sldId id="297" r:id="rId12"/>
    <p:sldId id="298" r:id="rId13"/>
    <p:sldId id="284" r:id="rId14"/>
    <p:sldId id="286" r:id="rId15"/>
    <p:sldId id="287" r:id="rId16"/>
    <p:sldId id="288" r:id="rId17"/>
    <p:sldId id="275" r:id="rId18"/>
    <p:sldId id="294" r:id="rId19"/>
    <p:sldId id="301" r:id="rId20"/>
    <p:sldId id="302" r:id="rId21"/>
    <p:sldId id="291" r:id="rId22"/>
    <p:sldId id="292" r:id="rId23"/>
    <p:sldId id="293" r:id="rId24"/>
    <p:sldId id="283" r:id="rId25"/>
    <p:sldId id="280"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AC3E"/>
    <a:srgbClr val="47A842"/>
    <a:srgbClr val="455560"/>
    <a:srgbClr val="C4161C"/>
    <a:srgbClr val="2178B5"/>
    <a:srgbClr val="144363"/>
    <a:srgbClr val="164D72"/>
    <a:srgbClr val="18547D"/>
    <a:srgbClr val="0E2B3F"/>
    <a:srgbClr val="112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66990" autoAdjust="0"/>
  </p:normalViewPr>
  <p:slideViewPr>
    <p:cSldViewPr snapToGrid="0" snapToObjects="1">
      <p:cViewPr varScale="1">
        <p:scale>
          <a:sx n="49" d="100"/>
          <a:sy n="49" d="100"/>
        </p:scale>
        <p:origin x="1974" y="42"/>
      </p:cViewPr>
      <p:guideLst>
        <p:guide orient="horz" pos="2160"/>
        <p:guide pos="2880"/>
      </p:guideLst>
    </p:cSldViewPr>
  </p:slideViewPr>
  <p:outlineViewPr>
    <p:cViewPr>
      <p:scale>
        <a:sx n="33" d="100"/>
        <a:sy n="33" d="100"/>
      </p:scale>
      <p:origin x="0" y="-11966"/>
    </p:cViewPr>
  </p:outlineViewPr>
  <p:notesTextViewPr>
    <p:cViewPr>
      <p:scale>
        <a:sx n="100" d="100"/>
        <a:sy n="100" d="100"/>
      </p:scale>
      <p:origin x="0" y="0"/>
    </p:cViewPr>
  </p:notesTextViewPr>
  <p:sorterViewPr>
    <p:cViewPr>
      <p:scale>
        <a:sx n="100" d="100"/>
        <a:sy n="100" d="100"/>
      </p:scale>
      <p:origin x="0" y="-5976"/>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92C6D-3361-4C4C-A248-3391FC12FF42}" type="doc">
      <dgm:prSet loTypeId="urn:microsoft.com/office/officeart/2005/8/layout/pyramid3" loCatId="pyramid" qsTypeId="urn:microsoft.com/office/officeart/2005/8/quickstyle/simple1" qsCatId="simple" csTypeId="urn:microsoft.com/office/officeart/2005/8/colors/accent1_2" csCatId="accent1" phldr="1"/>
      <dgm:spPr/>
    </dgm:pt>
    <dgm:pt modelId="{AF29578A-7214-4671-B072-D8EDCDAE2195}">
      <dgm:prSet phldrT="[Text]"/>
      <dgm:spPr>
        <a:solidFill>
          <a:schemeClr val="accent1">
            <a:lumMod val="40000"/>
            <a:lumOff val="60000"/>
          </a:schemeClr>
        </a:solidFill>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Scholarly output</a:t>
          </a:r>
          <a:endParaRPr lang="en-US" dirty="0">
            <a:latin typeface="Segoe UI" panose="020B0502040204020203" pitchFamily="34" charset="0"/>
            <a:ea typeface="Segoe UI" panose="020B0502040204020203" pitchFamily="34" charset="0"/>
            <a:cs typeface="Segoe UI" panose="020B0502040204020203" pitchFamily="34" charset="0"/>
          </a:endParaRPr>
        </a:p>
      </dgm:t>
    </dgm:pt>
    <dgm:pt modelId="{836FB708-4864-4FC9-87A8-713899E46AAE}" type="parTrans" cxnId="{2F6C9288-8725-471E-8D3C-C1AD38F38374}">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0EB3D8B1-7A91-404E-B5A4-1AA570A6D134}" type="sibTrans" cxnId="{2F6C9288-8725-471E-8D3C-C1AD38F38374}">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41A2E2B7-9486-4381-B79A-B8289B25BE5D}">
      <dgm:prSet phldrT="[Text]" custT="1"/>
      <dgm:spPr/>
      <dgm:t>
        <a:bodyPr/>
        <a:lstStyle/>
        <a:p>
          <a:r>
            <a:rPr lang="en-US" sz="4400" dirty="0" smtClean="0">
              <a:latin typeface="Segoe UI" panose="020B0502040204020203" pitchFamily="34" charset="0"/>
              <a:ea typeface="Segoe UI" panose="020B0502040204020203" pitchFamily="34" charset="0"/>
              <a:cs typeface="Segoe UI" panose="020B0502040204020203" pitchFamily="34" charset="0"/>
            </a:rPr>
            <a:t>Scholarly record</a:t>
          </a:r>
          <a:endParaRPr lang="en-US" sz="4400" dirty="0">
            <a:latin typeface="Segoe UI" panose="020B0502040204020203" pitchFamily="34" charset="0"/>
            <a:ea typeface="Segoe UI" panose="020B0502040204020203" pitchFamily="34" charset="0"/>
            <a:cs typeface="Segoe UI" panose="020B0502040204020203" pitchFamily="34" charset="0"/>
          </a:endParaRPr>
        </a:p>
      </dgm:t>
    </dgm:pt>
    <dgm:pt modelId="{A0A357C9-37FF-413B-B458-314DE93A25FA}" type="parTrans" cxnId="{F050E4EC-11A3-4D6F-8114-287D2986B84F}">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28058B8E-3EE0-4883-B7CA-2E858C0BEDF2}" type="sibTrans" cxnId="{F050E4EC-11A3-4D6F-8114-287D2986B84F}">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C86CB960-63C6-42B4-B6C4-5AF6271C918D}">
      <dgm:prSet phldrT="[Text]" custT="1"/>
      <dgm:spPr>
        <a:solidFill>
          <a:schemeClr val="accent1">
            <a:lumMod val="75000"/>
          </a:schemeClr>
        </a:solidFill>
      </dgm:spPr>
      <dgm:t>
        <a:bodyPr/>
        <a:lstStyle/>
        <a:p>
          <a:endParaRPr lang="en-US" sz="2600" dirty="0">
            <a:latin typeface="Segoe UI" panose="020B0502040204020203" pitchFamily="34" charset="0"/>
            <a:ea typeface="Segoe UI" panose="020B0502040204020203" pitchFamily="34" charset="0"/>
            <a:cs typeface="Segoe UI" panose="020B0502040204020203" pitchFamily="34" charset="0"/>
          </a:endParaRPr>
        </a:p>
      </dgm:t>
    </dgm:pt>
    <dgm:pt modelId="{3A6E299A-AE44-4026-8907-E2D61665ABC7}" type="parTrans" cxnId="{F2CA6255-9695-4EC2-B092-89892D22DE5C}">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30A6DE8F-4A22-4DEB-A346-2720F9FD6837}" type="sibTrans" cxnId="{F2CA6255-9695-4EC2-B092-89892D22DE5C}">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A7E28C31-B588-45F5-AD30-7E8D1402EF06}" type="pres">
      <dgm:prSet presAssocID="{A8892C6D-3361-4C4C-A248-3391FC12FF42}" presName="Name0" presStyleCnt="0">
        <dgm:presLayoutVars>
          <dgm:dir/>
          <dgm:animLvl val="lvl"/>
          <dgm:resizeHandles val="exact"/>
        </dgm:presLayoutVars>
      </dgm:prSet>
      <dgm:spPr/>
    </dgm:pt>
    <dgm:pt modelId="{C56C184D-C4D2-4E42-BCEA-D17A0330FAE0}" type="pres">
      <dgm:prSet presAssocID="{AF29578A-7214-4671-B072-D8EDCDAE2195}" presName="Name8" presStyleCnt="0"/>
      <dgm:spPr/>
    </dgm:pt>
    <dgm:pt modelId="{66D5F144-CF40-4DC8-8570-AD2CC9BB533E}" type="pres">
      <dgm:prSet presAssocID="{AF29578A-7214-4671-B072-D8EDCDAE2195}" presName="level" presStyleLbl="node1" presStyleIdx="0" presStyleCnt="3">
        <dgm:presLayoutVars>
          <dgm:chMax val="1"/>
          <dgm:bulletEnabled val="1"/>
        </dgm:presLayoutVars>
      </dgm:prSet>
      <dgm:spPr/>
      <dgm:t>
        <a:bodyPr/>
        <a:lstStyle/>
        <a:p>
          <a:endParaRPr lang="en-US"/>
        </a:p>
      </dgm:t>
    </dgm:pt>
    <dgm:pt modelId="{A08A6ABF-6DAA-4B30-A368-3BAE6EABC4A5}" type="pres">
      <dgm:prSet presAssocID="{AF29578A-7214-4671-B072-D8EDCDAE2195}" presName="levelTx" presStyleLbl="revTx" presStyleIdx="0" presStyleCnt="0">
        <dgm:presLayoutVars>
          <dgm:chMax val="1"/>
          <dgm:bulletEnabled val="1"/>
        </dgm:presLayoutVars>
      </dgm:prSet>
      <dgm:spPr/>
      <dgm:t>
        <a:bodyPr/>
        <a:lstStyle/>
        <a:p>
          <a:endParaRPr lang="en-US"/>
        </a:p>
      </dgm:t>
    </dgm:pt>
    <dgm:pt modelId="{9AF302F5-D507-462B-9297-B51AD75A2D91}" type="pres">
      <dgm:prSet presAssocID="{41A2E2B7-9486-4381-B79A-B8289B25BE5D}" presName="Name8" presStyleCnt="0"/>
      <dgm:spPr/>
    </dgm:pt>
    <dgm:pt modelId="{F116309C-ECF6-44B8-B83E-C5E8BF91D8F2}" type="pres">
      <dgm:prSet presAssocID="{41A2E2B7-9486-4381-B79A-B8289B25BE5D}" presName="level" presStyleLbl="node1" presStyleIdx="1" presStyleCnt="3">
        <dgm:presLayoutVars>
          <dgm:chMax val="1"/>
          <dgm:bulletEnabled val="1"/>
        </dgm:presLayoutVars>
      </dgm:prSet>
      <dgm:spPr/>
      <dgm:t>
        <a:bodyPr/>
        <a:lstStyle/>
        <a:p>
          <a:endParaRPr lang="en-US"/>
        </a:p>
      </dgm:t>
    </dgm:pt>
    <dgm:pt modelId="{C38317C8-EA44-4A87-9BB3-6B9A5B0D98BB}" type="pres">
      <dgm:prSet presAssocID="{41A2E2B7-9486-4381-B79A-B8289B25BE5D}" presName="levelTx" presStyleLbl="revTx" presStyleIdx="0" presStyleCnt="0">
        <dgm:presLayoutVars>
          <dgm:chMax val="1"/>
          <dgm:bulletEnabled val="1"/>
        </dgm:presLayoutVars>
      </dgm:prSet>
      <dgm:spPr/>
      <dgm:t>
        <a:bodyPr/>
        <a:lstStyle/>
        <a:p>
          <a:endParaRPr lang="en-US"/>
        </a:p>
      </dgm:t>
    </dgm:pt>
    <dgm:pt modelId="{79FA2F65-5510-4EEE-AD3F-2B0A8A91B3B2}" type="pres">
      <dgm:prSet presAssocID="{C86CB960-63C6-42B4-B6C4-5AF6271C918D}" presName="Name8" presStyleCnt="0"/>
      <dgm:spPr/>
    </dgm:pt>
    <dgm:pt modelId="{D8EE3BC2-A39E-44EB-BAAC-331EBE64EC44}" type="pres">
      <dgm:prSet presAssocID="{C86CB960-63C6-42B4-B6C4-5AF6271C918D}" presName="level" presStyleLbl="node1" presStyleIdx="2" presStyleCnt="3">
        <dgm:presLayoutVars>
          <dgm:chMax val="1"/>
          <dgm:bulletEnabled val="1"/>
        </dgm:presLayoutVars>
      </dgm:prSet>
      <dgm:spPr/>
      <dgm:t>
        <a:bodyPr/>
        <a:lstStyle/>
        <a:p>
          <a:endParaRPr lang="en-US"/>
        </a:p>
      </dgm:t>
    </dgm:pt>
    <dgm:pt modelId="{E3D4312F-4FF3-4BF2-8639-A8667BAA245D}" type="pres">
      <dgm:prSet presAssocID="{C86CB960-63C6-42B4-B6C4-5AF6271C918D}" presName="levelTx" presStyleLbl="revTx" presStyleIdx="0" presStyleCnt="0">
        <dgm:presLayoutVars>
          <dgm:chMax val="1"/>
          <dgm:bulletEnabled val="1"/>
        </dgm:presLayoutVars>
      </dgm:prSet>
      <dgm:spPr/>
      <dgm:t>
        <a:bodyPr/>
        <a:lstStyle/>
        <a:p>
          <a:endParaRPr lang="en-US"/>
        </a:p>
      </dgm:t>
    </dgm:pt>
  </dgm:ptLst>
  <dgm:cxnLst>
    <dgm:cxn modelId="{2F6C9288-8725-471E-8D3C-C1AD38F38374}" srcId="{A8892C6D-3361-4C4C-A248-3391FC12FF42}" destId="{AF29578A-7214-4671-B072-D8EDCDAE2195}" srcOrd="0" destOrd="0" parTransId="{836FB708-4864-4FC9-87A8-713899E46AAE}" sibTransId="{0EB3D8B1-7A91-404E-B5A4-1AA570A6D134}"/>
    <dgm:cxn modelId="{F2CA6255-9695-4EC2-B092-89892D22DE5C}" srcId="{A8892C6D-3361-4C4C-A248-3391FC12FF42}" destId="{C86CB960-63C6-42B4-B6C4-5AF6271C918D}" srcOrd="2" destOrd="0" parTransId="{3A6E299A-AE44-4026-8907-E2D61665ABC7}" sibTransId="{30A6DE8F-4A22-4DEB-A346-2720F9FD6837}"/>
    <dgm:cxn modelId="{5B10F6CA-52C7-4C3E-890E-89838D274188}" type="presOf" srcId="{C86CB960-63C6-42B4-B6C4-5AF6271C918D}" destId="{D8EE3BC2-A39E-44EB-BAAC-331EBE64EC44}" srcOrd="0" destOrd="0" presId="urn:microsoft.com/office/officeart/2005/8/layout/pyramid3"/>
    <dgm:cxn modelId="{FF8BE6EC-E082-43A6-8872-F0590F7D1F73}" type="presOf" srcId="{41A2E2B7-9486-4381-B79A-B8289B25BE5D}" destId="{F116309C-ECF6-44B8-B83E-C5E8BF91D8F2}" srcOrd="0" destOrd="0" presId="urn:microsoft.com/office/officeart/2005/8/layout/pyramid3"/>
    <dgm:cxn modelId="{CAD3BD69-CDC9-4B27-9E93-BF87B32263C7}" type="presOf" srcId="{AF29578A-7214-4671-B072-D8EDCDAE2195}" destId="{A08A6ABF-6DAA-4B30-A368-3BAE6EABC4A5}" srcOrd="1" destOrd="0" presId="urn:microsoft.com/office/officeart/2005/8/layout/pyramid3"/>
    <dgm:cxn modelId="{F050E4EC-11A3-4D6F-8114-287D2986B84F}" srcId="{A8892C6D-3361-4C4C-A248-3391FC12FF42}" destId="{41A2E2B7-9486-4381-B79A-B8289B25BE5D}" srcOrd="1" destOrd="0" parTransId="{A0A357C9-37FF-413B-B458-314DE93A25FA}" sibTransId="{28058B8E-3EE0-4883-B7CA-2E858C0BEDF2}"/>
    <dgm:cxn modelId="{1DF98B50-D268-485F-88AD-34486BB0ADAD}" type="presOf" srcId="{AF29578A-7214-4671-B072-D8EDCDAE2195}" destId="{66D5F144-CF40-4DC8-8570-AD2CC9BB533E}" srcOrd="0" destOrd="0" presId="urn:microsoft.com/office/officeart/2005/8/layout/pyramid3"/>
    <dgm:cxn modelId="{B066F305-2757-44CF-A4CF-6EE2A77F79FC}" type="presOf" srcId="{A8892C6D-3361-4C4C-A248-3391FC12FF42}" destId="{A7E28C31-B588-45F5-AD30-7E8D1402EF06}" srcOrd="0" destOrd="0" presId="urn:microsoft.com/office/officeart/2005/8/layout/pyramid3"/>
    <dgm:cxn modelId="{090BE2E7-42C0-4EA0-BFFE-0CD9E2A805F3}" type="presOf" srcId="{41A2E2B7-9486-4381-B79A-B8289B25BE5D}" destId="{C38317C8-EA44-4A87-9BB3-6B9A5B0D98BB}" srcOrd="1" destOrd="0" presId="urn:microsoft.com/office/officeart/2005/8/layout/pyramid3"/>
    <dgm:cxn modelId="{F3AA32F5-B370-42E5-BF13-4D2CEF1315FD}" type="presOf" srcId="{C86CB960-63C6-42B4-B6C4-5AF6271C918D}" destId="{E3D4312F-4FF3-4BF2-8639-A8667BAA245D}" srcOrd="1" destOrd="0" presId="urn:microsoft.com/office/officeart/2005/8/layout/pyramid3"/>
    <dgm:cxn modelId="{FA190B9E-5148-41D7-9821-D5233A6860C4}" type="presParOf" srcId="{A7E28C31-B588-45F5-AD30-7E8D1402EF06}" destId="{C56C184D-C4D2-4E42-BCEA-D17A0330FAE0}" srcOrd="0" destOrd="0" presId="urn:microsoft.com/office/officeart/2005/8/layout/pyramid3"/>
    <dgm:cxn modelId="{29D7F6A6-AEA5-4E7E-8749-D8858835525F}" type="presParOf" srcId="{C56C184D-C4D2-4E42-BCEA-D17A0330FAE0}" destId="{66D5F144-CF40-4DC8-8570-AD2CC9BB533E}" srcOrd="0" destOrd="0" presId="urn:microsoft.com/office/officeart/2005/8/layout/pyramid3"/>
    <dgm:cxn modelId="{05AC25D0-FC9D-40E0-B412-213C686357D1}" type="presParOf" srcId="{C56C184D-C4D2-4E42-BCEA-D17A0330FAE0}" destId="{A08A6ABF-6DAA-4B30-A368-3BAE6EABC4A5}" srcOrd="1" destOrd="0" presId="urn:microsoft.com/office/officeart/2005/8/layout/pyramid3"/>
    <dgm:cxn modelId="{FA2377C6-C2B0-4221-B675-DEEEE06BEA7A}" type="presParOf" srcId="{A7E28C31-B588-45F5-AD30-7E8D1402EF06}" destId="{9AF302F5-D507-462B-9297-B51AD75A2D91}" srcOrd="1" destOrd="0" presId="urn:microsoft.com/office/officeart/2005/8/layout/pyramid3"/>
    <dgm:cxn modelId="{3953A981-6261-4C5F-902E-1505AA790DB5}" type="presParOf" srcId="{9AF302F5-D507-462B-9297-B51AD75A2D91}" destId="{F116309C-ECF6-44B8-B83E-C5E8BF91D8F2}" srcOrd="0" destOrd="0" presId="urn:microsoft.com/office/officeart/2005/8/layout/pyramid3"/>
    <dgm:cxn modelId="{6C710CCC-6EC6-4DBF-A25B-7F7505B2CEE7}" type="presParOf" srcId="{9AF302F5-D507-462B-9297-B51AD75A2D91}" destId="{C38317C8-EA44-4A87-9BB3-6B9A5B0D98BB}" srcOrd="1" destOrd="0" presId="urn:microsoft.com/office/officeart/2005/8/layout/pyramid3"/>
    <dgm:cxn modelId="{2387C337-073A-4C4D-AAB1-0ADF7F72A27C}" type="presParOf" srcId="{A7E28C31-B588-45F5-AD30-7E8D1402EF06}" destId="{79FA2F65-5510-4EEE-AD3F-2B0A8A91B3B2}" srcOrd="2" destOrd="0" presId="urn:microsoft.com/office/officeart/2005/8/layout/pyramid3"/>
    <dgm:cxn modelId="{81E621B0-9894-476B-8260-8D3C15B7DAE9}" type="presParOf" srcId="{79FA2F65-5510-4EEE-AD3F-2B0A8A91B3B2}" destId="{D8EE3BC2-A39E-44EB-BAAC-331EBE64EC44}" srcOrd="0" destOrd="0" presId="urn:microsoft.com/office/officeart/2005/8/layout/pyramid3"/>
    <dgm:cxn modelId="{E475257E-8717-47E7-B0ED-DBE247E3DCE2}" type="presParOf" srcId="{79FA2F65-5510-4EEE-AD3F-2B0A8A91B3B2}" destId="{E3D4312F-4FF3-4BF2-8639-A8667BAA24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92C6D-3361-4C4C-A248-3391FC12FF42}" type="doc">
      <dgm:prSet loTypeId="urn:microsoft.com/office/officeart/2005/8/layout/pyramid3" loCatId="pyramid" qsTypeId="urn:microsoft.com/office/officeart/2005/8/quickstyle/simple1" qsCatId="simple" csTypeId="urn:microsoft.com/office/officeart/2005/8/colors/accent1_2" csCatId="accent1" phldr="1"/>
      <dgm:spPr/>
    </dgm:pt>
    <dgm:pt modelId="{AF29578A-7214-4671-B072-D8EDCDAE2195}">
      <dgm:prSet phldrT="[Text]"/>
      <dgm:spPr>
        <a:solidFill>
          <a:schemeClr val="accent1">
            <a:lumMod val="40000"/>
            <a:lumOff val="60000"/>
          </a:schemeClr>
        </a:solidFill>
      </dgm:spPr>
      <dgm: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Scholarly output</a:t>
          </a:r>
          <a:endParaRPr lang="en-US" dirty="0">
            <a:latin typeface="Segoe UI" panose="020B0502040204020203" pitchFamily="34" charset="0"/>
            <a:ea typeface="Segoe UI" panose="020B0502040204020203" pitchFamily="34" charset="0"/>
            <a:cs typeface="Segoe UI" panose="020B0502040204020203" pitchFamily="34" charset="0"/>
          </a:endParaRPr>
        </a:p>
      </dgm:t>
    </dgm:pt>
    <dgm:pt modelId="{836FB708-4864-4FC9-87A8-713899E46AAE}" type="parTrans" cxnId="{2F6C9288-8725-471E-8D3C-C1AD38F38374}">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0EB3D8B1-7A91-404E-B5A4-1AA570A6D134}" type="sibTrans" cxnId="{2F6C9288-8725-471E-8D3C-C1AD38F38374}">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41A2E2B7-9486-4381-B79A-B8289B25BE5D}">
      <dgm:prSet phldrT="[Text]" custT="1"/>
      <dgm:spPr/>
      <dgm:t>
        <a:bodyPr/>
        <a:lstStyle/>
        <a:p>
          <a:r>
            <a:rPr lang="en-US" sz="4400" dirty="0" smtClean="0">
              <a:latin typeface="Segoe UI" panose="020B0502040204020203" pitchFamily="34" charset="0"/>
              <a:ea typeface="Segoe UI" panose="020B0502040204020203" pitchFamily="34" charset="0"/>
              <a:cs typeface="Segoe UI" panose="020B0502040204020203" pitchFamily="34" charset="0"/>
            </a:rPr>
            <a:t>Scholarly record</a:t>
          </a:r>
          <a:endParaRPr lang="en-US" sz="4400" dirty="0">
            <a:latin typeface="Segoe UI" panose="020B0502040204020203" pitchFamily="34" charset="0"/>
            <a:ea typeface="Segoe UI" panose="020B0502040204020203" pitchFamily="34" charset="0"/>
            <a:cs typeface="Segoe UI" panose="020B0502040204020203" pitchFamily="34" charset="0"/>
          </a:endParaRPr>
        </a:p>
      </dgm:t>
    </dgm:pt>
    <dgm:pt modelId="{A0A357C9-37FF-413B-B458-314DE93A25FA}" type="parTrans" cxnId="{F050E4EC-11A3-4D6F-8114-287D2986B84F}">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28058B8E-3EE0-4883-B7CA-2E858C0BEDF2}" type="sibTrans" cxnId="{F050E4EC-11A3-4D6F-8114-287D2986B84F}">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C86CB960-63C6-42B4-B6C4-5AF6271C918D}">
      <dgm:prSet phldrT="[Text]" custT="1"/>
      <dgm:spPr>
        <a:solidFill>
          <a:schemeClr val="accent1">
            <a:lumMod val="75000"/>
          </a:schemeClr>
        </a:solidFill>
      </dgm:spPr>
      <dgm:t>
        <a:bodyPr/>
        <a:lstStyle/>
        <a:p>
          <a:endParaRPr lang="en-US" sz="2600" dirty="0">
            <a:latin typeface="Segoe UI" panose="020B0502040204020203" pitchFamily="34" charset="0"/>
            <a:ea typeface="Segoe UI" panose="020B0502040204020203" pitchFamily="34" charset="0"/>
            <a:cs typeface="Segoe UI" panose="020B0502040204020203" pitchFamily="34" charset="0"/>
          </a:endParaRPr>
        </a:p>
      </dgm:t>
    </dgm:pt>
    <dgm:pt modelId="{3A6E299A-AE44-4026-8907-E2D61665ABC7}" type="parTrans" cxnId="{F2CA6255-9695-4EC2-B092-89892D22DE5C}">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30A6DE8F-4A22-4DEB-A346-2720F9FD6837}" type="sibTrans" cxnId="{F2CA6255-9695-4EC2-B092-89892D22DE5C}">
      <dgm:prSet/>
      <dgm:spPr/>
      <dgm:t>
        <a:bodyPr/>
        <a:lstStyle/>
        <a:p>
          <a:endParaRPr lang="en-US">
            <a:latin typeface="Segoe UI" panose="020B0502040204020203" pitchFamily="34" charset="0"/>
            <a:ea typeface="Segoe UI" panose="020B0502040204020203" pitchFamily="34" charset="0"/>
            <a:cs typeface="Segoe UI" panose="020B0502040204020203" pitchFamily="34" charset="0"/>
          </a:endParaRPr>
        </a:p>
      </dgm:t>
    </dgm:pt>
    <dgm:pt modelId="{A7E28C31-B588-45F5-AD30-7E8D1402EF06}" type="pres">
      <dgm:prSet presAssocID="{A8892C6D-3361-4C4C-A248-3391FC12FF42}" presName="Name0" presStyleCnt="0">
        <dgm:presLayoutVars>
          <dgm:dir/>
          <dgm:animLvl val="lvl"/>
          <dgm:resizeHandles val="exact"/>
        </dgm:presLayoutVars>
      </dgm:prSet>
      <dgm:spPr/>
    </dgm:pt>
    <dgm:pt modelId="{C56C184D-C4D2-4E42-BCEA-D17A0330FAE0}" type="pres">
      <dgm:prSet presAssocID="{AF29578A-7214-4671-B072-D8EDCDAE2195}" presName="Name8" presStyleCnt="0"/>
      <dgm:spPr/>
    </dgm:pt>
    <dgm:pt modelId="{66D5F144-CF40-4DC8-8570-AD2CC9BB533E}" type="pres">
      <dgm:prSet presAssocID="{AF29578A-7214-4671-B072-D8EDCDAE2195}" presName="level" presStyleLbl="node1" presStyleIdx="0" presStyleCnt="3">
        <dgm:presLayoutVars>
          <dgm:chMax val="1"/>
          <dgm:bulletEnabled val="1"/>
        </dgm:presLayoutVars>
      </dgm:prSet>
      <dgm:spPr/>
      <dgm:t>
        <a:bodyPr/>
        <a:lstStyle/>
        <a:p>
          <a:endParaRPr lang="en-US"/>
        </a:p>
      </dgm:t>
    </dgm:pt>
    <dgm:pt modelId="{A08A6ABF-6DAA-4B30-A368-3BAE6EABC4A5}" type="pres">
      <dgm:prSet presAssocID="{AF29578A-7214-4671-B072-D8EDCDAE2195}" presName="levelTx" presStyleLbl="revTx" presStyleIdx="0" presStyleCnt="0">
        <dgm:presLayoutVars>
          <dgm:chMax val="1"/>
          <dgm:bulletEnabled val="1"/>
        </dgm:presLayoutVars>
      </dgm:prSet>
      <dgm:spPr/>
      <dgm:t>
        <a:bodyPr/>
        <a:lstStyle/>
        <a:p>
          <a:endParaRPr lang="en-US"/>
        </a:p>
      </dgm:t>
    </dgm:pt>
    <dgm:pt modelId="{9AF302F5-D507-462B-9297-B51AD75A2D91}" type="pres">
      <dgm:prSet presAssocID="{41A2E2B7-9486-4381-B79A-B8289B25BE5D}" presName="Name8" presStyleCnt="0"/>
      <dgm:spPr/>
    </dgm:pt>
    <dgm:pt modelId="{F116309C-ECF6-44B8-B83E-C5E8BF91D8F2}" type="pres">
      <dgm:prSet presAssocID="{41A2E2B7-9486-4381-B79A-B8289B25BE5D}" presName="level" presStyleLbl="node1" presStyleIdx="1" presStyleCnt="3">
        <dgm:presLayoutVars>
          <dgm:chMax val="1"/>
          <dgm:bulletEnabled val="1"/>
        </dgm:presLayoutVars>
      </dgm:prSet>
      <dgm:spPr/>
      <dgm:t>
        <a:bodyPr/>
        <a:lstStyle/>
        <a:p>
          <a:endParaRPr lang="en-US"/>
        </a:p>
      </dgm:t>
    </dgm:pt>
    <dgm:pt modelId="{C38317C8-EA44-4A87-9BB3-6B9A5B0D98BB}" type="pres">
      <dgm:prSet presAssocID="{41A2E2B7-9486-4381-B79A-B8289B25BE5D}" presName="levelTx" presStyleLbl="revTx" presStyleIdx="0" presStyleCnt="0">
        <dgm:presLayoutVars>
          <dgm:chMax val="1"/>
          <dgm:bulletEnabled val="1"/>
        </dgm:presLayoutVars>
      </dgm:prSet>
      <dgm:spPr/>
      <dgm:t>
        <a:bodyPr/>
        <a:lstStyle/>
        <a:p>
          <a:endParaRPr lang="en-US"/>
        </a:p>
      </dgm:t>
    </dgm:pt>
    <dgm:pt modelId="{79FA2F65-5510-4EEE-AD3F-2B0A8A91B3B2}" type="pres">
      <dgm:prSet presAssocID="{C86CB960-63C6-42B4-B6C4-5AF6271C918D}" presName="Name8" presStyleCnt="0"/>
      <dgm:spPr/>
    </dgm:pt>
    <dgm:pt modelId="{D8EE3BC2-A39E-44EB-BAAC-331EBE64EC44}" type="pres">
      <dgm:prSet presAssocID="{C86CB960-63C6-42B4-B6C4-5AF6271C918D}" presName="level" presStyleLbl="node1" presStyleIdx="2" presStyleCnt="3">
        <dgm:presLayoutVars>
          <dgm:chMax val="1"/>
          <dgm:bulletEnabled val="1"/>
        </dgm:presLayoutVars>
      </dgm:prSet>
      <dgm:spPr/>
      <dgm:t>
        <a:bodyPr/>
        <a:lstStyle/>
        <a:p>
          <a:endParaRPr lang="en-US"/>
        </a:p>
      </dgm:t>
    </dgm:pt>
    <dgm:pt modelId="{E3D4312F-4FF3-4BF2-8639-A8667BAA245D}" type="pres">
      <dgm:prSet presAssocID="{C86CB960-63C6-42B4-B6C4-5AF6271C918D}" presName="levelTx" presStyleLbl="revTx" presStyleIdx="0" presStyleCnt="0">
        <dgm:presLayoutVars>
          <dgm:chMax val="1"/>
          <dgm:bulletEnabled val="1"/>
        </dgm:presLayoutVars>
      </dgm:prSet>
      <dgm:spPr/>
      <dgm:t>
        <a:bodyPr/>
        <a:lstStyle/>
        <a:p>
          <a:endParaRPr lang="en-US"/>
        </a:p>
      </dgm:t>
    </dgm:pt>
  </dgm:ptLst>
  <dgm:cxnLst>
    <dgm:cxn modelId="{2F6C9288-8725-471E-8D3C-C1AD38F38374}" srcId="{A8892C6D-3361-4C4C-A248-3391FC12FF42}" destId="{AF29578A-7214-4671-B072-D8EDCDAE2195}" srcOrd="0" destOrd="0" parTransId="{836FB708-4864-4FC9-87A8-713899E46AAE}" sibTransId="{0EB3D8B1-7A91-404E-B5A4-1AA570A6D134}"/>
    <dgm:cxn modelId="{F2CA6255-9695-4EC2-B092-89892D22DE5C}" srcId="{A8892C6D-3361-4C4C-A248-3391FC12FF42}" destId="{C86CB960-63C6-42B4-B6C4-5AF6271C918D}" srcOrd="2" destOrd="0" parTransId="{3A6E299A-AE44-4026-8907-E2D61665ABC7}" sibTransId="{30A6DE8F-4A22-4DEB-A346-2720F9FD6837}"/>
    <dgm:cxn modelId="{8C3203CA-E57E-42CA-9482-6FAA679145C1}" type="presOf" srcId="{C86CB960-63C6-42B4-B6C4-5AF6271C918D}" destId="{E3D4312F-4FF3-4BF2-8639-A8667BAA245D}" srcOrd="1" destOrd="0" presId="urn:microsoft.com/office/officeart/2005/8/layout/pyramid3"/>
    <dgm:cxn modelId="{1FDF2848-CE08-4C15-A26F-39360C589AAB}" type="presOf" srcId="{41A2E2B7-9486-4381-B79A-B8289B25BE5D}" destId="{C38317C8-EA44-4A87-9BB3-6B9A5B0D98BB}" srcOrd="1" destOrd="0" presId="urn:microsoft.com/office/officeart/2005/8/layout/pyramid3"/>
    <dgm:cxn modelId="{CEBAD78D-877D-4E9A-9148-AE2EB19F2D94}" type="presOf" srcId="{41A2E2B7-9486-4381-B79A-B8289B25BE5D}" destId="{F116309C-ECF6-44B8-B83E-C5E8BF91D8F2}" srcOrd="0" destOrd="0" presId="urn:microsoft.com/office/officeart/2005/8/layout/pyramid3"/>
    <dgm:cxn modelId="{F050E4EC-11A3-4D6F-8114-287D2986B84F}" srcId="{A8892C6D-3361-4C4C-A248-3391FC12FF42}" destId="{41A2E2B7-9486-4381-B79A-B8289B25BE5D}" srcOrd="1" destOrd="0" parTransId="{A0A357C9-37FF-413B-B458-314DE93A25FA}" sibTransId="{28058B8E-3EE0-4883-B7CA-2E858C0BEDF2}"/>
    <dgm:cxn modelId="{F3AC4E3A-1F08-4FA3-A2EA-CDFA8D42F0E6}" type="presOf" srcId="{A8892C6D-3361-4C4C-A248-3391FC12FF42}" destId="{A7E28C31-B588-45F5-AD30-7E8D1402EF06}" srcOrd="0" destOrd="0" presId="urn:microsoft.com/office/officeart/2005/8/layout/pyramid3"/>
    <dgm:cxn modelId="{FF1ACA5B-0407-413E-9CC3-0EC0FF7351E2}" type="presOf" srcId="{AF29578A-7214-4671-B072-D8EDCDAE2195}" destId="{66D5F144-CF40-4DC8-8570-AD2CC9BB533E}" srcOrd="0" destOrd="0" presId="urn:microsoft.com/office/officeart/2005/8/layout/pyramid3"/>
    <dgm:cxn modelId="{2C14877E-18E5-4871-902D-11A86666B37A}" type="presOf" srcId="{AF29578A-7214-4671-B072-D8EDCDAE2195}" destId="{A08A6ABF-6DAA-4B30-A368-3BAE6EABC4A5}" srcOrd="1" destOrd="0" presId="urn:microsoft.com/office/officeart/2005/8/layout/pyramid3"/>
    <dgm:cxn modelId="{228CBDD2-44C9-473B-AD3B-C499BE29D225}" type="presOf" srcId="{C86CB960-63C6-42B4-B6C4-5AF6271C918D}" destId="{D8EE3BC2-A39E-44EB-BAAC-331EBE64EC44}" srcOrd="0" destOrd="0" presId="urn:microsoft.com/office/officeart/2005/8/layout/pyramid3"/>
    <dgm:cxn modelId="{DD612D49-3D03-4EE8-AC32-3D4C9DD0E682}" type="presParOf" srcId="{A7E28C31-B588-45F5-AD30-7E8D1402EF06}" destId="{C56C184D-C4D2-4E42-BCEA-D17A0330FAE0}" srcOrd="0" destOrd="0" presId="urn:microsoft.com/office/officeart/2005/8/layout/pyramid3"/>
    <dgm:cxn modelId="{37F70396-0C4C-4402-9333-5E743798C8E3}" type="presParOf" srcId="{C56C184D-C4D2-4E42-BCEA-D17A0330FAE0}" destId="{66D5F144-CF40-4DC8-8570-AD2CC9BB533E}" srcOrd="0" destOrd="0" presId="urn:microsoft.com/office/officeart/2005/8/layout/pyramid3"/>
    <dgm:cxn modelId="{979DC93E-1D14-4A7F-894B-733454A8CDEB}" type="presParOf" srcId="{C56C184D-C4D2-4E42-BCEA-D17A0330FAE0}" destId="{A08A6ABF-6DAA-4B30-A368-3BAE6EABC4A5}" srcOrd="1" destOrd="0" presId="urn:microsoft.com/office/officeart/2005/8/layout/pyramid3"/>
    <dgm:cxn modelId="{CB466506-E9ED-4DEC-A86A-8E85AA150CC3}" type="presParOf" srcId="{A7E28C31-B588-45F5-AD30-7E8D1402EF06}" destId="{9AF302F5-D507-462B-9297-B51AD75A2D91}" srcOrd="1" destOrd="0" presId="urn:microsoft.com/office/officeart/2005/8/layout/pyramid3"/>
    <dgm:cxn modelId="{FE936A84-48C6-4609-8441-F156B6CF7809}" type="presParOf" srcId="{9AF302F5-D507-462B-9297-B51AD75A2D91}" destId="{F116309C-ECF6-44B8-B83E-C5E8BF91D8F2}" srcOrd="0" destOrd="0" presId="urn:microsoft.com/office/officeart/2005/8/layout/pyramid3"/>
    <dgm:cxn modelId="{B40FB1E0-7574-4321-BF0E-21416BE4470B}" type="presParOf" srcId="{9AF302F5-D507-462B-9297-B51AD75A2D91}" destId="{C38317C8-EA44-4A87-9BB3-6B9A5B0D98BB}" srcOrd="1" destOrd="0" presId="urn:microsoft.com/office/officeart/2005/8/layout/pyramid3"/>
    <dgm:cxn modelId="{ECD64C13-2D0B-4CB8-BD27-CCC3DBC0180A}" type="presParOf" srcId="{A7E28C31-B588-45F5-AD30-7E8D1402EF06}" destId="{79FA2F65-5510-4EEE-AD3F-2B0A8A91B3B2}" srcOrd="2" destOrd="0" presId="urn:microsoft.com/office/officeart/2005/8/layout/pyramid3"/>
    <dgm:cxn modelId="{934D0C59-5121-4A82-B4D5-D9C00933A7CD}" type="presParOf" srcId="{79FA2F65-5510-4EEE-AD3F-2B0A8A91B3B2}" destId="{D8EE3BC2-A39E-44EB-BAAC-331EBE64EC44}" srcOrd="0" destOrd="0" presId="urn:microsoft.com/office/officeart/2005/8/layout/pyramid3"/>
    <dgm:cxn modelId="{00B1891A-5EB9-47EC-8613-709478A047AD}" type="presParOf" srcId="{79FA2F65-5510-4EEE-AD3F-2B0A8A91B3B2}" destId="{E3D4312F-4FF3-4BF2-8639-A8667BAA245D}"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90BA859-8BA2-42CF-A544-21B0558DD360}" type="datetimeFigureOut">
              <a:rPr lang="en-US"/>
              <a:pPr>
                <a:defRPr/>
              </a:pPr>
              <a:t>6/12/2015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6228FBE-3373-4F02-8CEA-F0F805D24F5D}" type="slidenum">
              <a:rPr lang="en-US"/>
              <a:pPr>
                <a:defRPr/>
              </a:pPr>
              <a:t>‹#›</a:t>
            </a:fld>
            <a:endParaRPr lang="en-US"/>
          </a:p>
        </p:txBody>
      </p:sp>
    </p:spTree>
    <p:extLst>
      <p:ext uri="{BB962C8B-B14F-4D97-AF65-F5344CB8AC3E}">
        <p14:creationId xmlns:p14="http://schemas.microsoft.com/office/powerpoint/2010/main" val="381704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0F42B1-EE8D-4BF4-A411-69362121B1DF}" type="datetimeFigureOut">
              <a:rPr lang="en-US"/>
              <a:pPr>
                <a:defRPr/>
              </a:pPr>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D91B80C-3604-4600-93E9-FBCE205D5BF5}" type="slidenum">
              <a:rPr lang="en-US"/>
              <a:pPr>
                <a:defRPr/>
              </a:pPr>
              <a:t>‹#›</a:t>
            </a:fld>
            <a:endParaRPr lang="en-US"/>
          </a:p>
        </p:txBody>
      </p:sp>
    </p:spTree>
    <p:extLst>
      <p:ext uri="{BB962C8B-B14F-4D97-AF65-F5344CB8AC3E}">
        <p14:creationId xmlns:p14="http://schemas.microsoft.com/office/powerpoint/2010/main" val="383199982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Several people have asked if I will be summarizing discussions of the last several days.  I will not –</a:t>
            </a:r>
            <a:r>
              <a:rPr lang="en-US" baseline="0" dirty="0" smtClean="0"/>
              <a:t> they </a:t>
            </a:r>
            <a:r>
              <a:rPr lang="en-US" dirty="0" smtClean="0"/>
              <a:t>defy easy synthesis and I’m not sure it was even Ricky’s intent to arrive at an action agenda.</a:t>
            </a:r>
          </a:p>
          <a:p>
            <a:pPr>
              <a:spcBef>
                <a:spcPct val="0"/>
              </a:spcBef>
            </a:pPr>
            <a:r>
              <a:rPr lang="en-US" dirty="0" smtClean="0"/>
              <a:t>What I will do is provide some</a:t>
            </a:r>
            <a:r>
              <a:rPr lang="en-US" baseline="0" dirty="0" smtClean="0"/>
              <a:t> impressionistic observations about what I have heard, and suggest some points of connection between our discussions about library-based stewardship on Tuesday and our conversations about rank and reputation.  And without claiming to know what an appropriate action agenda for this group might be, I will close with some concrete next steps that make sense to me – though they may not make sense to you.  </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776E04-D8A2-437B-9DFA-31C5D4AD0A16}"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24032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10</a:t>
            </a:fld>
            <a:endParaRPr lang="en-US"/>
          </a:p>
        </p:txBody>
      </p:sp>
    </p:spTree>
    <p:extLst>
      <p:ext uri="{BB962C8B-B14F-4D97-AF65-F5344CB8AC3E}">
        <p14:creationId xmlns:p14="http://schemas.microsoft.com/office/powerpoint/2010/main" val="66983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11</a:t>
            </a:fld>
            <a:endParaRPr lang="en-US"/>
          </a:p>
        </p:txBody>
      </p:sp>
    </p:spTree>
    <p:extLst>
      <p:ext uri="{BB962C8B-B14F-4D97-AF65-F5344CB8AC3E}">
        <p14:creationId xmlns:p14="http://schemas.microsoft.com/office/powerpoint/2010/main" val="243150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12</a:t>
            </a:fld>
            <a:endParaRPr lang="en-US"/>
          </a:p>
        </p:txBody>
      </p:sp>
    </p:spTree>
    <p:extLst>
      <p:ext uri="{BB962C8B-B14F-4D97-AF65-F5344CB8AC3E}">
        <p14:creationId xmlns:p14="http://schemas.microsoft.com/office/powerpoint/2010/main" val="80074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13</a:t>
            </a:fld>
            <a:endParaRPr lang="en-US"/>
          </a:p>
        </p:txBody>
      </p:sp>
    </p:spTree>
    <p:extLst>
      <p:ext uri="{BB962C8B-B14F-4D97-AF65-F5344CB8AC3E}">
        <p14:creationId xmlns:p14="http://schemas.microsoft.com/office/powerpoint/2010/main" val="115293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14</a:t>
            </a:fld>
            <a:endParaRPr lang="en-US"/>
          </a:p>
        </p:txBody>
      </p:sp>
    </p:spTree>
    <p:extLst>
      <p:ext uri="{BB962C8B-B14F-4D97-AF65-F5344CB8AC3E}">
        <p14:creationId xmlns:p14="http://schemas.microsoft.com/office/powerpoint/2010/main" val="122051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ESR</a:t>
            </a:r>
            <a:r>
              <a:rPr lang="en-US" baseline="0" dirty="0" smtClean="0"/>
              <a:t> work is at intersection of two OCLC Research portfolios:  Research Collections and Support (focused on changes in the roles and responsibilities of research libraries, shift from collections to engagement) and Understanding the Systemwide Library (examining the organization of libraries in the larger higher education environment, particularly the scale at which business operations are organized.  Much of this has focused on analyses of ‘above campus’ approaches to managing collections.)</a:t>
            </a:r>
            <a:endParaRPr lang="en-US" dirty="0"/>
          </a:p>
        </p:txBody>
      </p:sp>
      <p:sp>
        <p:nvSpPr>
          <p:cNvPr id="4" name="Slide Number Placeholder 3"/>
          <p:cNvSpPr>
            <a:spLocks noGrp="1"/>
          </p:cNvSpPr>
          <p:nvPr>
            <p:ph type="sldNum" sz="quarter" idx="10"/>
          </p:nvPr>
        </p:nvSpPr>
        <p:spPr/>
        <p:txBody>
          <a:bodyPr/>
          <a:lstStyle/>
          <a:p>
            <a:fld id="{4AD85125-01E5-4B5A-8DDD-15100E1098DF}" type="slidenum">
              <a:rPr lang="en-US" smtClean="0"/>
              <a:t>18</a:t>
            </a:fld>
            <a:endParaRPr lang="en-US"/>
          </a:p>
        </p:txBody>
      </p:sp>
    </p:spTree>
    <p:extLst>
      <p:ext uri="{BB962C8B-B14F-4D97-AF65-F5344CB8AC3E}">
        <p14:creationId xmlns:p14="http://schemas.microsoft.com/office/powerpoint/2010/main" val="305431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a:t>
            </a:fld>
            <a:endParaRPr lang="en-US"/>
          </a:p>
        </p:txBody>
      </p:sp>
    </p:spTree>
    <p:extLst>
      <p:ext uri="{BB962C8B-B14F-4D97-AF65-F5344CB8AC3E}">
        <p14:creationId xmlns:p14="http://schemas.microsoft.com/office/powerpoint/2010/main" val="176767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a:t>
            </a:fld>
            <a:endParaRPr lang="en-US"/>
          </a:p>
        </p:txBody>
      </p:sp>
    </p:spTree>
    <p:extLst>
      <p:ext uri="{BB962C8B-B14F-4D97-AF65-F5344CB8AC3E}">
        <p14:creationId xmlns:p14="http://schemas.microsoft.com/office/powerpoint/2010/main" val="318108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4</a:t>
            </a:fld>
            <a:endParaRPr lang="en-US"/>
          </a:p>
        </p:txBody>
      </p:sp>
    </p:spTree>
    <p:extLst>
      <p:ext uri="{BB962C8B-B14F-4D97-AF65-F5344CB8AC3E}">
        <p14:creationId xmlns:p14="http://schemas.microsoft.com/office/powerpoint/2010/main" val="415417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5</a:t>
            </a:fld>
            <a:endParaRPr lang="en-US"/>
          </a:p>
        </p:txBody>
      </p:sp>
    </p:spTree>
    <p:extLst>
      <p:ext uri="{BB962C8B-B14F-4D97-AF65-F5344CB8AC3E}">
        <p14:creationId xmlns:p14="http://schemas.microsoft.com/office/powerpoint/2010/main" val="2813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6</a:t>
            </a:fld>
            <a:endParaRPr lang="en-US"/>
          </a:p>
        </p:txBody>
      </p:sp>
    </p:spTree>
    <p:extLst>
      <p:ext uri="{BB962C8B-B14F-4D97-AF65-F5344CB8AC3E}">
        <p14:creationId xmlns:p14="http://schemas.microsoft.com/office/powerpoint/2010/main" val="78441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7</a:t>
            </a:fld>
            <a:endParaRPr lang="en-US"/>
          </a:p>
        </p:txBody>
      </p:sp>
    </p:spTree>
    <p:extLst>
      <p:ext uri="{BB962C8B-B14F-4D97-AF65-F5344CB8AC3E}">
        <p14:creationId xmlns:p14="http://schemas.microsoft.com/office/powerpoint/2010/main" val="619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8</a:t>
            </a:fld>
            <a:endParaRPr lang="en-US"/>
          </a:p>
        </p:txBody>
      </p:sp>
    </p:spTree>
    <p:extLst>
      <p:ext uri="{BB962C8B-B14F-4D97-AF65-F5344CB8AC3E}">
        <p14:creationId xmlns:p14="http://schemas.microsoft.com/office/powerpoint/2010/main" val="413909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9</a:t>
            </a:fld>
            <a:endParaRPr lang="en-US"/>
          </a:p>
        </p:txBody>
      </p:sp>
    </p:spTree>
    <p:extLst>
      <p:ext uri="{BB962C8B-B14F-4D97-AF65-F5344CB8AC3E}">
        <p14:creationId xmlns:p14="http://schemas.microsoft.com/office/powerpoint/2010/main" val="208517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hyperlink" Target="http://creativecommons.org/licenses/by/3.0/" TargetMode="External"/><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3"/>
          <a:srcRect/>
          <a:stretch>
            <a:fillRect/>
          </a:stretch>
        </p:blipFill>
        <p:spPr bwMode="auto">
          <a:xfrm>
            <a:off x="0" y="0"/>
            <a:ext cx="2706688" cy="6858000"/>
          </a:xfrm>
          <a:prstGeom prst="rect">
            <a:avLst/>
          </a:prstGeom>
          <a:noFill/>
          <a:ln w="9525">
            <a:noFill/>
            <a:miter lim="800000"/>
            <a:headEnd/>
            <a:tailEnd/>
          </a:ln>
        </p:spPr>
      </p:pic>
      <p:pic>
        <p:nvPicPr>
          <p:cNvPr id="9" name="Picture 4" descr="OCLC-RESEARCH_H_MB.png"/>
          <p:cNvPicPr>
            <a:picLocks noChangeAspect="1"/>
          </p:cNvPicPr>
          <p:nvPr/>
        </p:nvPicPr>
        <p:blipFill>
          <a:blip r:embed="rId4"/>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explore-title.psd"/>
          <p:cNvPicPr>
            <a:picLocks noChangeAspect="1"/>
          </p:cNvPicPr>
          <p:nvPr/>
        </p:nvPicPr>
        <p:blipFill>
          <a:blip r:embed="rId3"/>
          <a:srcRect r="70393"/>
          <a:stretch>
            <a:fillRect/>
          </a:stretch>
        </p:blipFill>
        <p:spPr bwMode="auto">
          <a:xfrm>
            <a:off x="0" y="0"/>
            <a:ext cx="2706688" cy="6858000"/>
          </a:xfrm>
          <a:prstGeom prst="rect">
            <a:avLst/>
          </a:prstGeom>
          <a:noFill/>
          <a:ln w="9525">
            <a:noFill/>
            <a:miter lim="800000"/>
            <a:headEnd/>
            <a:tailEnd/>
          </a:ln>
        </p:spPr>
      </p:pic>
      <p:pic>
        <p:nvPicPr>
          <p:cNvPr id="9" name="Picture 4" descr="OCLC-RESEARCH_H_MB.png"/>
          <p:cNvPicPr>
            <a:picLocks noChangeAspect="1"/>
          </p:cNvPicPr>
          <p:nvPr/>
        </p:nvPicPr>
        <p:blipFill>
          <a:blip r:embed="rId4"/>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explore-title.psd"/>
          <p:cNvPicPr>
            <a:picLocks noChangeAspect="1"/>
          </p:cNvPicPr>
          <p:nvPr/>
        </p:nvPicPr>
        <p:blipFill>
          <a:blip r:embed="rId3"/>
          <a:srcRect r="70393"/>
          <a:stretch>
            <a:fillRect/>
          </a:stretch>
        </p:blipFill>
        <p:spPr bwMode="auto">
          <a:xfrm>
            <a:off x="0" y="0"/>
            <a:ext cx="2706688" cy="6858000"/>
          </a:xfrm>
          <a:prstGeom prst="rect">
            <a:avLst/>
          </a:prstGeom>
          <a:noFill/>
          <a:ln w="9525">
            <a:noFill/>
            <a:miter lim="800000"/>
            <a:headEnd/>
            <a:tailEnd/>
          </a:ln>
        </p:spPr>
      </p:pic>
      <p:pic>
        <p:nvPicPr>
          <p:cNvPr id="9" name="Picture 4" descr="blue-magnify-background_v4.psd"/>
          <p:cNvPicPr>
            <a:picLocks noChangeAspect="1"/>
          </p:cNvPicPr>
          <p:nvPr/>
        </p:nvPicPr>
        <p:blipFill>
          <a:blip r:embed="rId4"/>
          <a:srcRect r="70393"/>
          <a:stretch>
            <a:fillRect/>
          </a:stretch>
        </p:blipFill>
        <p:spPr bwMode="auto">
          <a:xfrm>
            <a:off x="0" y="0"/>
            <a:ext cx="2706688" cy="6858000"/>
          </a:xfrm>
          <a:prstGeom prst="rect">
            <a:avLst/>
          </a:prstGeom>
          <a:noFill/>
          <a:ln w="9525">
            <a:noFill/>
            <a:miter lim="800000"/>
            <a:headEnd/>
            <a:tailEnd/>
          </a:ln>
        </p:spPr>
      </p:pic>
      <p:pic>
        <p:nvPicPr>
          <p:cNvPr id="10" name="Picture 5" descr="OCLC-RESEARCH_H_MB.png"/>
          <p:cNvPicPr>
            <a:picLocks noChangeAspect="1"/>
          </p:cNvPicPr>
          <p:nvPr/>
        </p:nvPicPr>
        <p:blipFill>
          <a:blip r:embed="rId5"/>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r>
              <a:rPr lang="en-US" noProof="0" smtClean="0"/>
              <a:t>Click icon to add picture</a:t>
            </a:r>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14288"/>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3"/>
          <a:srcRect/>
          <a:stretch>
            <a:fillRect/>
          </a:stretch>
        </p:blipFill>
        <p:spPr bwMode="auto">
          <a:xfrm>
            <a:off x="1452563" y="0"/>
            <a:ext cx="2062162" cy="6872288"/>
          </a:xfrm>
          <a:prstGeom prst="rect">
            <a:avLst/>
          </a:prstGeom>
          <a:noFill/>
          <a:ln w="9525">
            <a:noFill/>
            <a:miter lim="800000"/>
            <a:headEnd/>
            <a:tailEnd/>
          </a:ln>
        </p:spPr>
      </p:pic>
      <p:pic>
        <p:nvPicPr>
          <p:cNvPr id="9" name="Picture 4" descr="teacher-duo.jpg"/>
          <p:cNvPicPr>
            <a:picLocks noChangeAspect="1"/>
          </p:cNvPicPr>
          <p:nvPr/>
        </p:nvPicPr>
        <p:blipFill>
          <a:blip r:embed="rId4"/>
          <a:srcRect/>
          <a:stretch>
            <a:fillRect/>
          </a:stretch>
        </p:blipFill>
        <p:spPr bwMode="auto">
          <a:xfrm>
            <a:off x="0" y="0"/>
            <a:ext cx="1652588" cy="6872288"/>
          </a:xfrm>
          <a:prstGeom prst="rect">
            <a:avLst/>
          </a:prstGeom>
          <a:noFill/>
          <a:ln w="9525">
            <a:noFill/>
            <a:miter lim="800000"/>
            <a:headEnd/>
            <a:tailEnd/>
          </a:ln>
        </p:spPr>
      </p:pic>
      <p:pic>
        <p:nvPicPr>
          <p:cNvPr id="10" name="Picture 5"/>
          <p:cNvPicPr>
            <a:picLocks noChangeAspect="1"/>
          </p:cNvPicPr>
          <p:nvPr/>
        </p:nvPicPr>
        <p:blipFill>
          <a:blip r:embed="rId5"/>
          <a:srcRect/>
          <a:stretch>
            <a:fillRect/>
          </a:stretch>
        </p:blipFill>
        <p:spPr bwMode="auto">
          <a:xfrm>
            <a:off x="3306763" y="0"/>
            <a:ext cx="1652587" cy="6872288"/>
          </a:xfrm>
          <a:prstGeom prst="rect">
            <a:avLst/>
          </a:prstGeom>
          <a:noFill/>
          <a:ln w="9525">
            <a:noFill/>
            <a:miter lim="800000"/>
            <a:headEnd/>
            <a:tailEnd/>
          </a:ln>
        </p:spPr>
      </p:pic>
      <p:sp>
        <p:nvSpPr>
          <p:cNvPr id="11" name="Rectangle 10"/>
          <p:cNvSpPr/>
          <p:nvPr/>
        </p:nvSpPr>
        <p:spPr>
          <a:xfrm>
            <a:off x="0" y="3417888"/>
            <a:ext cx="9144000" cy="1508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0" y="3762375"/>
            <a:ext cx="9144000" cy="708025"/>
          </a:xfrm>
          <a:prstGeom prst="rect">
            <a:avLst/>
          </a:prstGeom>
          <a:noFill/>
        </p:spPr>
        <p:txBody>
          <a:bodyPr>
            <a:spAutoFit/>
          </a:bodyPr>
          <a:lstStyle/>
          <a:p>
            <a:pPr algn="ctr" fontAlgn="auto">
              <a:spcBef>
                <a:spcPts val="0"/>
              </a:spcBef>
              <a:spcAft>
                <a:spcPts val="0"/>
              </a:spcAft>
              <a:defRPr/>
            </a:pPr>
            <a:r>
              <a:rPr lang="en-US" sz="4000" dirty="0">
                <a:solidFill>
                  <a:schemeClr val="bg1"/>
                </a:solidFill>
                <a:latin typeface="Calibri Light"/>
                <a:cs typeface="Calibri Light"/>
              </a:rPr>
              <a:t>Explore. Share. Magnify.</a:t>
            </a:r>
          </a:p>
        </p:txBody>
      </p:sp>
      <p:pic>
        <p:nvPicPr>
          <p:cNvPr id="13" name="Picture 8" descr="OCLC-RESEARCH_H_MB.png"/>
          <p:cNvPicPr>
            <a:picLocks noChangeAspect="1"/>
          </p:cNvPicPr>
          <p:nvPr/>
        </p:nvPicPr>
        <p:blipFill>
          <a:blip r:embed="rId6"/>
          <a:srcRect/>
          <a:stretch>
            <a:fillRect/>
          </a:stretch>
        </p:blipFill>
        <p:spPr bwMode="auto">
          <a:xfrm>
            <a:off x="5349875" y="5518150"/>
            <a:ext cx="2371725" cy="782638"/>
          </a:xfrm>
          <a:prstGeom prst="rect">
            <a:avLst/>
          </a:prstGeom>
          <a:noFill/>
          <a:ln w="9525">
            <a:noFill/>
            <a:miter lim="800000"/>
            <a:headEnd/>
            <a:tailEnd/>
          </a:ln>
        </p:spPr>
      </p:pic>
      <p:sp>
        <p:nvSpPr>
          <p:cNvPr id="15" name="Text Placeholder 14"/>
          <p:cNvSpPr>
            <a:spLocks noGrp="1"/>
          </p:cNvSpPr>
          <p:nvPr>
            <p:ph type="body" sz="quarter" idx="10"/>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smtClean="0"/>
              <a:t>Click to edit Master text styles</a:t>
            </a:r>
          </a:p>
        </p:txBody>
      </p:sp>
      <p:sp>
        <p:nvSpPr>
          <p:cNvPr id="16" name="Text Placeholder 14"/>
          <p:cNvSpPr>
            <a:spLocks noGrp="1"/>
          </p:cNvSpPr>
          <p:nvPr>
            <p:ph type="body" sz="quarter" idx="1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7" name="Text Placeholder 14"/>
          <p:cNvSpPr>
            <a:spLocks noGrp="1"/>
          </p:cNvSpPr>
          <p:nvPr>
            <p:ph type="body" sz="quarter" idx="12"/>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8" name="Text Placeholder 14"/>
          <p:cNvSpPr>
            <a:spLocks noGrp="1"/>
          </p:cNvSpPr>
          <p:nvPr>
            <p:ph type="body" sz="quarter" idx="13"/>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4" name="TextBox 13"/>
          <p:cNvSpPr txBox="1"/>
          <p:nvPr userDrawn="1"/>
        </p:nvSpPr>
        <p:spPr>
          <a:xfrm>
            <a:off x="25091" y="6070407"/>
            <a:ext cx="4873474" cy="78483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effectLst/>
                <a:latin typeface="+mj-lt"/>
                <a:ea typeface="+mn-ea"/>
                <a:cs typeface="Arial" charset="0"/>
              </a:rPr>
              <a:t>©2015 OCLC [list additional authors here]. This work is licensed under a Creative Commons Attribution 3.0 </a:t>
            </a:r>
            <a:r>
              <a:rPr lang="en-US" sz="900" kern="1200" dirty="0" err="1" smtClean="0">
                <a:solidFill>
                  <a:schemeClr val="bg1"/>
                </a:solidFill>
                <a:effectLst/>
                <a:latin typeface="+mj-lt"/>
                <a:ea typeface="+mn-ea"/>
                <a:cs typeface="Arial" charset="0"/>
              </a:rPr>
              <a:t>Unported</a:t>
            </a:r>
            <a:r>
              <a:rPr lang="en-US" sz="900" kern="1200" dirty="0" smtClean="0">
                <a:solidFill>
                  <a:schemeClr val="bg1"/>
                </a:solidFill>
                <a:effectLst/>
                <a:latin typeface="+mj-lt"/>
                <a:ea typeface="+mn-ea"/>
                <a:cs typeface="Arial" charset="0"/>
              </a:rPr>
              <a:t> License. Suggested attribution: “This work uses content from [list presentation title] © OCLC, [list additional authors here] used under a Creative Commons </a:t>
            </a:r>
            <a:br>
              <a:rPr lang="en-US" sz="900" kern="1200" dirty="0" smtClean="0">
                <a:solidFill>
                  <a:schemeClr val="bg1"/>
                </a:solidFill>
                <a:effectLst/>
                <a:latin typeface="+mj-lt"/>
                <a:ea typeface="+mn-ea"/>
                <a:cs typeface="Arial" charset="0"/>
              </a:rPr>
            </a:br>
            <a:r>
              <a:rPr lang="en-US" sz="900" kern="1200" dirty="0" smtClean="0">
                <a:solidFill>
                  <a:schemeClr val="bg1"/>
                </a:solidFill>
                <a:effectLst/>
                <a:latin typeface="+mj-lt"/>
                <a:ea typeface="+mn-ea"/>
                <a:cs typeface="Arial" charset="0"/>
              </a:rPr>
              <a:t>Attribution license:  </a:t>
            </a:r>
            <a:r>
              <a:rPr lang="en-US" sz="900" u="sng" kern="1200" dirty="0" smtClean="0">
                <a:solidFill>
                  <a:schemeClr val="bg1"/>
                </a:solidFill>
                <a:effectLst/>
                <a:latin typeface="+mj-lt"/>
                <a:ea typeface="+mn-ea"/>
                <a:cs typeface="Arial" charset="0"/>
                <a:hlinkClick r:id="rId7"/>
              </a:rPr>
              <a:t>http://creativecommons.org/licenses/by/3.0/” </a:t>
            </a:r>
            <a:endParaRPr lang="en-US" sz="900" kern="1200" dirty="0" smtClean="0">
              <a:solidFill>
                <a:schemeClr val="bg1"/>
              </a:solidFill>
              <a:effectLst/>
              <a:latin typeface="+mj-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bg1"/>
              </a:solidFill>
              <a:latin typeface="+mj-lt"/>
              <a:ea typeface="Open Sans" pitchFamily="34" charset="0"/>
              <a:cs typeface="Open Sans" pitchFamily="34" charset="0"/>
            </a:endParaRPr>
          </a:p>
        </p:txBody>
      </p:sp>
      <p:pic>
        <p:nvPicPr>
          <p:cNvPr id="19" name="Picture 18" descr="image003"/>
          <p:cNvPicPr>
            <a:picLocks noChangeAspect="1" noChangeArrowheads="1"/>
          </p:cNvPicPr>
          <p:nvPr userDrawn="1"/>
        </p:nvPicPr>
        <p:blipFill>
          <a:blip r:embed="rId8" cstate="print"/>
          <a:srcRect/>
          <a:stretch>
            <a:fillRect/>
          </a:stretch>
        </p:blipFill>
        <p:spPr bwMode="auto">
          <a:xfrm>
            <a:off x="7957832" y="6283119"/>
            <a:ext cx="1061060" cy="457200"/>
          </a:xfrm>
          <a:prstGeom prst="rect">
            <a:avLst/>
          </a:prstGeom>
          <a:noFill/>
          <a:ln w="9525">
            <a:noFill/>
            <a:miter lim="800000"/>
            <a:headEnd/>
            <a:tailEnd/>
          </a:ln>
        </p:spPr>
      </p:pic>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1844514608"/>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extLst>
      <p:ext uri="{BB962C8B-B14F-4D97-AF65-F5344CB8AC3E}">
        <p14:creationId xmlns:p14="http://schemas.microsoft.com/office/powerpoint/2010/main" val="2377933476"/>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smtClean="0"/>
              <a:t>SECTION TITLE</a:t>
            </a:r>
            <a:endParaRPr lang="en-US" dirty="0"/>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smtClean="0"/>
              <a:t>Presentation Title</a:t>
            </a:r>
            <a:endParaRPr lang="en-US" dirty="0"/>
          </a:p>
        </p:txBody>
      </p:sp>
    </p:spTree>
    <p:extLst>
      <p:ext uri="{BB962C8B-B14F-4D97-AF65-F5344CB8AC3E}">
        <p14:creationId xmlns:p14="http://schemas.microsoft.com/office/powerpoint/2010/main" val="580157325"/>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32" r:id="rId4"/>
    <p:sldLayoutId id="2147483811" r:id="rId5"/>
  </p:sldLayoutIdLst>
  <p:transition spd="slow">
    <p:push/>
  </p:transition>
  <p:timing>
    <p:tnLst>
      <p:par>
        <p:cTn id="1" dur="indefinite" restart="never" nodeType="tmRoot"/>
      </p:par>
    </p:tnLst>
  </p:timing>
  <p:txStyles>
    <p:titleStyle>
      <a:lvl1pPr algn="ctr" defTabSz="457200" rtl="0" eaLnBrk="1" fontAlgn="base" hangingPunct="1">
        <a:lnSpc>
          <a:spcPct val="90000"/>
        </a:lnSpc>
        <a:spcBef>
          <a:spcPct val="0"/>
        </a:spcBef>
        <a:spcAft>
          <a:spcPct val="0"/>
        </a:spcAft>
        <a:defRPr sz="4400" kern="1200">
          <a:solidFill>
            <a:schemeClr val="accent1"/>
          </a:solidFill>
          <a:latin typeface="+mj-lt"/>
          <a:ea typeface="Calibri Light" pitchFamily="34" charset="0"/>
          <a:cs typeface="Calibri Light"/>
        </a:defRPr>
      </a:lvl1pPr>
      <a:lvl2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2pPr>
      <a:lvl3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3pPr>
      <a:lvl4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4pPr>
      <a:lvl5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5pPr>
      <a:lvl6pPr marL="4572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6pPr>
      <a:lvl7pPr marL="9144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7pPr>
      <a:lvl8pPr marL="13716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8pPr>
      <a:lvl9pPr marL="18288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6"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33" r:id="rId4"/>
    <p:sldLayoutId id="2147483815" r:id="rId5"/>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11"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34" r:id="rId4"/>
    <p:sldLayoutId id="2147483819" r:id="rId5"/>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410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2"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35" r:id="rId4"/>
    <p:sldLayoutId id="2147483823" r:id="rId5"/>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6"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36" r:id="rId4"/>
    <p:sldLayoutId id="2147483827" r:id="rId5"/>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1"/>
          <p:cNvSpPr>
            <a:spLocks noGrp="1"/>
          </p:cNvSpPr>
          <p:nvPr>
            <p:ph type="title"/>
          </p:nvPr>
        </p:nvSpPr>
        <p:spPr>
          <a:xfrm>
            <a:off x="-125413" y="-95250"/>
            <a:ext cx="9393238" cy="131445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pic>
        <p:nvPicPr>
          <p:cNvPr id="6152" name="Picture 10" descr="OCLC-RESEARCH_H_RV_MD.png"/>
          <p:cNvPicPr>
            <a:picLocks noChangeAspect="1"/>
          </p:cNvPicPr>
          <p:nvPr/>
        </p:nvPicPr>
        <p:blipFill>
          <a:blip r:embed="rId7"/>
          <a:srcRect/>
          <a:stretch>
            <a:fillRect/>
          </a:stretch>
        </p:blipFill>
        <p:spPr bwMode="auto">
          <a:xfrm>
            <a:off x="239713" y="6334125"/>
            <a:ext cx="1511300" cy="312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7" r:id="rId4"/>
    <p:sldLayoutId id="2147483831" r:id="rId5"/>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rgbClr val="FFFFFF"/>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FFFFFF"/>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rgbClr val="FFFFFF"/>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rgbClr val="FFFFFF"/>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rgbClr val="FFFFFF"/>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rgbClr val="FFFFFF"/>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53" r:id="rId11"/>
  </p:sldLayoutIdLst>
  <p:transition spd="slow">
    <p:push/>
  </p:transition>
  <p:timing>
    <p:tnLst>
      <p:par>
        <p:cTn id="1" dur="indefinite" restart="never" nodeType="tmRoot"/>
      </p:par>
    </p:tnLst>
  </p:timing>
  <p:txStyles>
    <p:titleStyle>
      <a:lvl1pPr algn="ctr" defTabSz="457200" rtl="0" fontAlgn="base">
        <a:lnSpc>
          <a:spcPct val="90000"/>
        </a:lnSpc>
        <a:spcBef>
          <a:spcPct val="0"/>
        </a:spcBef>
        <a:spcAft>
          <a:spcPct val="0"/>
        </a:spcAft>
        <a:defRPr sz="4400" kern="1200">
          <a:solidFill>
            <a:schemeClr val="accent1"/>
          </a:solidFill>
          <a:latin typeface="Calibri Light"/>
          <a:ea typeface="Calibri Light" pitchFamily="34" charset="0"/>
          <a:cs typeface="Calibri Light"/>
        </a:defRPr>
      </a:lvl1pPr>
      <a:lvl2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libri Ligh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Calibri Ligh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Calibri Ligh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Calibri Ligh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Calibri Ligh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pPr defTabSz="914400" fontAlgn="auto">
              <a:spcBef>
                <a:spcPts val="0"/>
              </a:spcBef>
              <a:spcAft>
                <a:spcPts val="0"/>
              </a:spcAft>
            </a:pPr>
            <a:fld id="{6B3AA010-7757-41E0-A212-D41514C97AA5}" type="slidenum">
              <a:rPr lang="en-US" smtClean="0"/>
              <a:pPr defTabSz="914400" fontAlgn="auto">
                <a:spcBef>
                  <a:spcPts val="0"/>
                </a:spcBef>
                <a:spcAft>
                  <a:spcPts val="0"/>
                </a:spcAft>
              </a:pPr>
              <a:t>‹#›</a:t>
            </a:fld>
            <a:endParaRPr lang="en-US" dirty="0"/>
          </a:p>
        </p:txBody>
      </p:sp>
    </p:spTree>
    <p:extLst>
      <p:ext uri="{BB962C8B-B14F-4D97-AF65-F5344CB8AC3E}">
        <p14:creationId xmlns:p14="http://schemas.microsoft.com/office/powerpoint/2010/main" val="3718601259"/>
      </p:ext>
    </p:extLst>
  </p:cSld>
  <p:clrMap bg1="lt1" tx1="dk1" bg2="lt2" tx2="dk2" accent1="accent1" accent2="accent2" accent3="accent3" accent4="accent4" accent5="accent5" accent6="accent6" hlink="hlink" folHlink="folHlink"/>
  <p:sldLayoutIdLst>
    <p:sldLayoutId id="2147483849" r:id="rId1"/>
    <p:sldLayoutId id="2147483852" r:id="rId2"/>
  </p:sldLayoutIdLst>
  <p:transition spd="slow">
    <p:push/>
  </p:transition>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0363" y="527049"/>
            <a:ext cx="5989637" cy="651119"/>
          </a:xfrm>
          <a:solidFill>
            <a:schemeClr val="bg1">
              <a:alpha val="80000"/>
            </a:schemeClr>
          </a:solidFill>
        </p:spPr>
        <p:txBody>
          <a:bodyPr/>
          <a:lstStyle/>
          <a:p>
            <a:pPr algn="r" fontAlgn="auto">
              <a:spcAft>
                <a:spcPts val="0"/>
              </a:spcAft>
              <a:defRPr/>
            </a:pPr>
            <a:r>
              <a:rPr lang="en-US" sz="1800" dirty="0" smtClean="0">
                <a:latin typeface="Segoe UI" panose="020B0502040204020203" pitchFamily="34" charset="0"/>
                <a:ea typeface="Segoe UI" panose="020B0502040204020203" pitchFamily="34" charset="0"/>
                <a:cs typeface="Segoe UI" panose="020B0502040204020203" pitchFamily="34" charset="0"/>
              </a:rPr>
              <a:t>OCLC Research Library Partner Meeting, San Francisco </a:t>
            </a:r>
          </a:p>
          <a:p>
            <a:pPr algn="r" fontAlgn="auto">
              <a:spcAft>
                <a:spcPts val="0"/>
              </a:spcAft>
              <a:defRPr/>
            </a:pPr>
            <a:r>
              <a:rPr lang="en-US" sz="1800" dirty="0" smtClean="0">
                <a:latin typeface="Segoe UI" panose="020B0502040204020203" pitchFamily="34" charset="0"/>
                <a:ea typeface="Segoe UI" panose="020B0502040204020203" pitchFamily="34" charset="0"/>
                <a:cs typeface="Segoe UI" panose="020B0502040204020203" pitchFamily="34" charset="0"/>
              </a:rPr>
              <a:t>3-4 June 2015</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23555" name="Text Placeholder 2"/>
          <p:cNvSpPr>
            <a:spLocks noGrp="1"/>
          </p:cNvSpPr>
          <p:nvPr>
            <p:ph type="body" sz="quarter" idx="12"/>
          </p:nvPr>
        </p:nvSpPr>
        <p:spPr bwMode="auto">
          <a:xfrm>
            <a:off x="2900363" y="4035425"/>
            <a:ext cx="5989637" cy="350838"/>
          </a:xfrm>
          <a:noFill/>
          <a:ln>
            <a:miter lim="800000"/>
            <a:headEnd/>
            <a:tailEnd/>
          </a:ln>
        </p:spPr>
        <p:txBody>
          <a:bodyPr wrap="square" lIns="91440" tIns="45720" rIns="91440" bIns="45720" numCol="1" anchor="t" anchorCtr="0" compatLnSpc="1">
            <a:prstTxWarp prst="textNoShape">
              <a:avLst/>
            </a:prstTxWarp>
          </a:bodyPr>
          <a:lstStyle/>
          <a:p>
            <a:r>
              <a:rPr lang="en-US" sz="2200" dirty="0" smtClean="0">
                <a:latin typeface="Segoe UI" panose="020B0502040204020203" pitchFamily="34" charset="0"/>
                <a:ea typeface="Segoe UI" panose="020B0502040204020203" pitchFamily="34" charset="0"/>
                <a:cs typeface="Segoe UI" panose="020B0502040204020203" pitchFamily="34" charset="0"/>
              </a:rPr>
              <a:t>Constance Malpas</a:t>
            </a:r>
          </a:p>
          <a:p>
            <a:endParaRPr lang="en-US" sz="22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4"/>
          </p:nvPr>
        </p:nvSpPr>
        <p:spPr>
          <a:xfrm>
            <a:off x="2900363" y="1301262"/>
            <a:ext cx="5989637" cy="2734164"/>
          </a:xfrm>
          <a:solidFill>
            <a:schemeClr val="bg1">
              <a:alpha val="80000"/>
            </a:schemeClr>
          </a:solidFill>
        </p:spPr>
        <p:txBody>
          <a:bodyPr>
            <a:normAutofit fontScale="92500"/>
          </a:bodyPr>
          <a:lstStyle/>
          <a:p>
            <a:pPr fontAlgn="auto">
              <a:lnSpc>
                <a:spcPct val="90000"/>
              </a:lnSpc>
              <a:spcBef>
                <a:spcPts val="600"/>
              </a:spcBef>
              <a:spcAft>
                <a:spcPts val="0"/>
              </a:spcAft>
              <a:defRPr/>
            </a:pPr>
            <a:r>
              <a:rPr lang="en-US" sz="6000" dirty="0">
                <a:latin typeface="Segoe UI" panose="020B0502040204020203" pitchFamily="34" charset="0"/>
                <a:ea typeface="Segoe UI" panose="020B0502040204020203" pitchFamily="34" charset="0"/>
                <a:cs typeface="Segoe UI" panose="020B0502040204020203" pitchFamily="34" charset="0"/>
              </a:rPr>
              <a:t>The Evolving Scholarly Record:  </a:t>
            </a:r>
            <a:r>
              <a:rPr lang="en-US" sz="5200" dirty="0" smtClean="0">
                <a:latin typeface="Segoe UI" panose="020B0502040204020203" pitchFamily="34" charset="0"/>
                <a:ea typeface="Segoe UI" panose="020B0502040204020203" pitchFamily="34" charset="0"/>
                <a:cs typeface="Segoe UI" panose="020B0502040204020203" pitchFamily="34" charset="0"/>
              </a:rPr>
              <a:t>ranking and reputation</a:t>
            </a:r>
            <a:endParaRPr lang="en-US" sz="6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601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Evolving manuscripts </a:t>
            </a:r>
            <a:r>
              <a:rPr lang="en-US" b="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and metadata</a:t>
            </a:r>
            <a:endParaRPr lang="en-US" b="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3712797" y="2477806"/>
            <a:ext cx="1104790" cy="1015663"/>
          </a:xfrm>
          <a:prstGeom prst="rect">
            <a:avLst/>
          </a:prstGeom>
          <a:noFill/>
        </p:spPr>
        <p:txBody>
          <a:bodyPr wrap="none" rtlCol="0">
            <a:spAutoFit/>
          </a:bodyPr>
          <a:lstStyle/>
          <a:p>
            <a:r>
              <a:rPr lang="en-US" sz="6000" dirty="0" smtClean="0">
                <a:latin typeface="Segoe UI" panose="020B0502040204020203" pitchFamily="34" charset="0"/>
                <a:ea typeface="Segoe UI" panose="020B0502040204020203" pitchFamily="34" charset="0"/>
                <a:cs typeface="Segoe UI" panose="020B0502040204020203" pitchFamily="34" charset="0"/>
              </a:rPr>
              <a:t>. . .</a:t>
            </a:r>
            <a:endParaRPr lang="en-US" sz="60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3200400" y="6296858"/>
            <a:ext cx="5961888" cy="523220"/>
          </a:xfrm>
          <a:prstGeom prst="rect">
            <a:avLst/>
          </a:prstGeom>
        </p:spPr>
        <p:txBody>
          <a:bodyPr wrap="square">
            <a:spAutoFit/>
          </a:bodyPr>
          <a:lstStyle/>
          <a:p>
            <a:r>
              <a:rPr lang="en-US" sz="1400" dirty="0"/>
              <a:t>https://www.timeshighereducation.co.uk/news/evolving-manuscripts-the-future-of-scientific-communication/2020200.article</a:t>
            </a:r>
          </a:p>
        </p:txBody>
      </p:sp>
      <p:sp>
        <p:nvSpPr>
          <p:cNvPr id="10" name="TextBox 9"/>
          <p:cNvSpPr txBox="1"/>
          <p:nvPr/>
        </p:nvSpPr>
        <p:spPr>
          <a:xfrm>
            <a:off x="3200400" y="5927526"/>
            <a:ext cx="5399876"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H. Else, “Evolving Manuscripts” THE (14 May 2015)</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580292" y="1786969"/>
            <a:ext cx="8106508" cy="41110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0292" y="2198076"/>
            <a:ext cx="1512277" cy="391156"/>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srcRect t="56030"/>
          <a:stretch/>
        </p:blipFill>
        <p:spPr>
          <a:xfrm>
            <a:off x="244111" y="2327561"/>
            <a:ext cx="8706458" cy="1683184"/>
          </a:xfrm>
          <a:prstGeom prst="rect">
            <a:avLst/>
          </a:prstGeom>
        </p:spPr>
      </p:pic>
      <p:pic>
        <p:nvPicPr>
          <p:cNvPr id="17" name="Picture 16"/>
          <p:cNvPicPr>
            <a:picLocks noChangeAspect="1"/>
          </p:cNvPicPr>
          <p:nvPr/>
        </p:nvPicPr>
        <p:blipFill rotWithShape="1">
          <a:blip r:embed="rId3"/>
          <a:srcRect b="70343"/>
          <a:stretch/>
        </p:blipFill>
        <p:spPr>
          <a:xfrm>
            <a:off x="207534" y="1336856"/>
            <a:ext cx="8706459" cy="1235243"/>
          </a:xfrm>
          <a:prstGeom prst="rect">
            <a:avLst/>
          </a:prstGeom>
          <a:solidFill>
            <a:schemeClr val="bg1"/>
          </a:solidFill>
        </p:spPr>
      </p:pic>
      <p:pic>
        <p:nvPicPr>
          <p:cNvPr id="7" name="Picture 6"/>
          <p:cNvPicPr>
            <a:picLocks noChangeAspect="1"/>
          </p:cNvPicPr>
          <p:nvPr/>
        </p:nvPicPr>
        <p:blipFill>
          <a:blip r:embed="rId4"/>
          <a:stretch>
            <a:fillRect/>
          </a:stretch>
        </p:blipFill>
        <p:spPr>
          <a:xfrm>
            <a:off x="134381" y="3752048"/>
            <a:ext cx="8706460" cy="1726597"/>
          </a:xfrm>
          <a:prstGeom prst="rect">
            <a:avLst/>
          </a:prstGeom>
        </p:spPr>
      </p:pic>
      <p:pic>
        <p:nvPicPr>
          <p:cNvPr id="13" name="Picture 12"/>
          <p:cNvPicPr>
            <a:picLocks noChangeAspect="1"/>
          </p:cNvPicPr>
          <p:nvPr/>
        </p:nvPicPr>
        <p:blipFill>
          <a:blip r:embed="rId5"/>
          <a:stretch>
            <a:fillRect/>
          </a:stretch>
        </p:blipFill>
        <p:spPr>
          <a:xfrm>
            <a:off x="6865202" y="5059931"/>
            <a:ext cx="1735074" cy="822960"/>
          </a:xfrm>
          <a:prstGeom prst="rect">
            <a:avLst/>
          </a:prstGeom>
        </p:spPr>
      </p:pic>
    </p:spTree>
    <p:extLst>
      <p:ext uri="{BB962C8B-B14F-4D97-AF65-F5344CB8AC3E}">
        <p14:creationId xmlns:p14="http://schemas.microsoft.com/office/powerpoint/2010/main" val="25755597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Differential service model?</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457200" y="1452807"/>
            <a:ext cx="8229600" cy="4690872"/>
          </a:xfrm>
        </p:spPr>
        <p:txBody>
          <a:bodyPr>
            <a:noAutofit/>
          </a:bodyPr>
          <a:lstStyle/>
          <a:p>
            <a:r>
              <a:rPr lang="en-US" dirty="0" smtClean="0"/>
              <a:t>Services related to ‘</a:t>
            </a:r>
            <a:r>
              <a:rPr lang="en-US" dirty="0" smtClean="0">
                <a:solidFill>
                  <a:schemeClr val="accent1"/>
                </a:solidFill>
              </a:rPr>
              <a:t>recording infrastructure</a:t>
            </a:r>
            <a:r>
              <a:rPr lang="en-US" dirty="0" smtClean="0"/>
              <a:t>’</a:t>
            </a:r>
          </a:p>
          <a:p>
            <a:pPr lvl="1"/>
            <a:r>
              <a:rPr lang="en-US" dirty="0" smtClean="0"/>
              <a:t>Guidance on personal workflow support tools, referral services </a:t>
            </a:r>
          </a:p>
          <a:p>
            <a:pPr lvl="1"/>
            <a:r>
              <a:rPr lang="en-US" dirty="0" smtClean="0"/>
              <a:t>Selective integration of best-of-breed, interoperable modules (social discovery, data management, researcher profiling etc.)</a:t>
            </a:r>
          </a:p>
          <a:p>
            <a:r>
              <a:rPr lang="en-US" dirty="0" smtClean="0"/>
              <a:t>Services layered on institutional bibliography</a:t>
            </a:r>
          </a:p>
          <a:p>
            <a:pPr lvl="1"/>
            <a:r>
              <a:rPr lang="en-US" dirty="0" smtClean="0"/>
              <a:t>Disciplinary discovery layers (relevance ranking based on scholarly citation practices) etc.</a:t>
            </a:r>
          </a:p>
          <a:p>
            <a:r>
              <a:rPr lang="en-US" dirty="0" smtClean="0"/>
              <a:t>Institutional stewardship ‘</a:t>
            </a:r>
            <a:r>
              <a:rPr lang="en-US" dirty="0" smtClean="0">
                <a:solidFill>
                  <a:schemeClr val="accent1"/>
                </a:solidFill>
              </a:rPr>
              <a:t>archiving infrastructure</a:t>
            </a:r>
            <a:r>
              <a:rPr lang="en-US" dirty="0" smtClean="0"/>
              <a:t>’</a:t>
            </a:r>
          </a:p>
          <a:p>
            <a:pPr lvl="1"/>
            <a:r>
              <a:rPr lang="en-US" dirty="0" smtClean="0"/>
              <a:t>Highly focused, aligned with local/community capacity</a:t>
            </a:r>
            <a:endParaRPr lang="en-US" dirty="0"/>
          </a:p>
        </p:txBody>
      </p:sp>
    </p:spTree>
    <p:extLst>
      <p:ext uri="{BB962C8B-B14F-4D97-AF65-F5344CB8AC3E}">
        <p14:creationId xmlns:p14="http://schemas.microsoft.com/office/powerpoint/2010/main" val="44800416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19667061"/>
              </p:ext>
            </p:extLst>
          </p:nvPr>
        </p:nvGraphicFramePr>
        <p:xfrm>
          <a:off x="896816" y="1517316"/>
          <a:ext cx="7361136" cy="483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latin typeface="Segoe UI" panose="020B0502040204020203" pitchFamily="34" charset="0"/>
                <a:ea typeface="Segoe UI" panose="020B0502040204020203" pitchFamily="34" charset="0"/>
                <a:cs typeface="Segoe UI" panose="020B0502040204020203" pitchFamily="34" charset="0"/>
              </a:rPr>
              <a:pPr/>
              <a:t>12</a:t>
            </a:fld>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673356" y="4718304"/>
            <a:ext cx="1797288" cy="830997"/>
          </a:xfrm>
          <a:prstGeom prst="rect">
            <a:avLst/>
          </a:prstGeom>
          <a:noFill/>
        </p:spPr>
        <p:txBody>
          <a:bodyPr wrap="none" rtlCol="0">
            <a:spAutoFit/>
          </a:bodyPr>
          <a:lstStyle/>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Institutional</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archive</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09729" y="2217414"/>
            <a:ext cx="1437286" cy="769441"/>
          </a:xfrm>
          <a:prstGeom prst="rect">
            <a:avLst/>
          </a:prstGeom>
          <a:noFill/>
        </p:spPr>
        <p:txBody>
          <a:bodyPr wrap="square" rtlCol="0">
            <a:spAutoFit/>
          </a:bodyPr>
          <a:lstStyle/>
          <a:p>
            <a:r>
              <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rPr>
              <a:t>w</a:t>
            </a: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orkflow support</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609600" y="3699070"/>
            <a:ext cx="1838965" cy="769441"/>
          </a:xfrm>
          <a:prstGeom prst="rect">
            <a:avLst/>
          </a:prstGeom>
          <a:noFill/>
        </p:spPr>
        <p:txBody>
          <a:bodyPr wrap="none" rtlCol="0">
            <a:spAutoFit/>
          </a:bodyPr>
          <a:lstStyle/>
          <a:p>
            <a:pPr algn="ctr"/>
            <a:r>
              <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rPr>
              <a:t>r</a:t>
            </a: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eputation</a:t>
            </a:r>
          </a:p>
          <a:p>
            <a:pPr algn="ct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management</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1437286" y="5196262"/>
            <a:ext cx="1669560" cy="430887"/>
          </a:xfrm>
          <a:prstGeom prst="rect">
            <a:avLst/>
          </a:prstGeom>
          <a:noFill/>
        </p:spPr>
        <p:txBody>
          <a:bodyPr wrap="none" rtlCol="0">
            <a:spAutoFit/>
          </a:bodyPr>
          <a:lstStyle/>
          <a:p>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stewardship</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872476" y="3699070"/>
            <a:ext cx="1838965" cy="769441"/>
          </a:xfrm>
          <a:prstGeom prst="rect">
            <a:avLst/>
          </a:prstGeom>
          <a:noFill/>
        </p:spPr>
        <p:txBody>
          <a:bodyPr wrap="none" rtlCol="0">
            <a:spAutoFit/>
          </a:bodyPr>
          <a:lstStyle/>
          <a:p>
            <a:pPr algn="ctr"/>
            <a:r>
              <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rPr>
              <a:t>m</a:t>
            </a: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etadata </a:t>
            </a:r>
          </a:p>
          <a:p>
            <a:pPr algn="ct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2" name="TextBox 11"/>
          <p:cNvSpPr txBox="1"/>
          <p:nvPr/>
        </p:nvSpPr>
        <p:spPr>
          <a:xfrm>
            <a:off x="7550422" y="2217414"/>
            <a:ext cx="1613968" cy="769441"/>
          </a:xfrm>
          <a:prstGeom prst="rect">
            <a:avLst/>
          </a:prstGeom>
          <a:noFill/>
        </p:spPr>
        <p:txBody>
          <a:bodyPr wrap="none" rtlCol="0">
            <a:spAutoFit/>
          </a:bodyPr>
          <a:lstStyle/>
          <a:p>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   business </a:t>
            </a:r>
          </a:p>
          <a:p>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intelligence</a:t>
            </a:r>
            <a:endPar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5470644" y="5196262"/>
            <a:ext cx="3478901" cy="769441"/>
          </a:xfrm>
          <a:prstGeom prst="rect">
            <a:avLst/>
          </a:prstGeom>
          <a:noFill/>
        </p:spPr>
        <p:txBody>
          <a:bodyPr wrap="none" rtlCol="0">
            <a:spAutoFit/>
          </a:bodyPr>
          <a:lstStyle/>
          <a:p>
            <a:pPr algn="ctr"/>
            <a:r>
              <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rPr>
              <a:t>s</a:t>
            </a: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election protocols</a:t>
            </a:r>
          </a:p>
          <a:p>
            <a:pPr algn="ct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repository infrastructure(s)</a:t>
            </a:r>
            <a:endPar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6564923" y="316987"/>
            <a:ext cx="2173224" cy="646331"/>
          </a:xfrm>
          <a:prstGeom prst="rect">
            <a:avLst/>
          </a:prstGeom>
          <a:noFill/>
        </p:spPr>
        <p:txBody>
          <a:bodyPr wrap="none" rtlCol="0">
            <a:sp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Services…</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186613" y="316987"/>
            <a:ext cx="4915739" cy="646331"/>
          </a:xfrm>
          <a:prstGeom prst="rect">
            <a:avLst/>
          </a:prstGeom>
          <a:noFill/>
        </p:spPr>
        <p:txBody>
          <a:bodyPr wrap="square" rtlCol="0">
            <a:spAutoFit/>
          </a:bodyPr>
          <a:lstStyle/>
          <a:p>
            <a:r>
              <a:rPr lang="en-US" sz="3600" dirty="0">
                <a:latin typeface="Segoe UI" panose="020B0502040204020203" pitchFamily="34" charset="0"/>
                <a:ea typeface="Segoe UI" panose="020B0502040204020203" pitchFamily="34" charset="0"/>
                <a:cs typeface="Segoe UI" panose="020B0502040204020203" pitchFamily="34" charset="0"/>
              </a:rPr>
              <a:t>N</a:t>
            </a:r>
            <a:r>
              <a:rPr lang="en-US" sz="3600" dirty="0" smtClean="0">
                <a:latin typeface="Segoe UI" panose="020B0502040204020203" pitchFamily="34" charset="0"/>
                <a:ea typeface="Segoe UI" panose="020B0502040204020203" pitchFamily="34" charset="0"/>
                <a:cs typeface="Segoe UI" panose="020B0502040204020203" pitchFamily="34" charset="0"/>
              </a:rPr>
              <a:t>eeds…</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611670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96816" y="1517316"/>
          <a:ext cx="7361136" cy="483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latin typeface="Segoe UI" panose="020B0502040204020203" pitchFamily="34" charset="0"/>
                <a:ea typeface="Segoe UI" panose="020B0502040204020203" pitchFamily="34" charset="0"/>
                <a:cs typeface="Segoe UI" panose="020B0502040204020203" pitchFamily="34" charset="0"/>
              </a:rPr>
              <a:pPr/>
              <a:t>13</a:t>
            </a:fld>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673356" y="4718304"/>
            <a:ext cx="1797288" cy="830997"/>
          </a:xfrm>
          <a:prstGeom prst="rect">
            <a:avLst/>
          </a:prstGeom>
          <a:noFill/>
        </p:spPr>
        <p:txBody>
          <a:bodyPr wrap="none" rtlCol="0">
            <a:spAutoFit/>
          </a:bodyPr>
          <a:lstStyle/>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Institutional</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archive</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09729" y="2217414"/>
            <a:ext cx="1437286" cy="769441"/>
          </a:xfrm>
          <a:prstGeom prst="rect">
            <a:avLst/>
          </a:prstGeom>
          <a:noFill/>
        </p:spPr>
        <p:txBody>
          <a:bodyPr wrap="square" rtlCol="0">
            <a:spAutoFit/>
          </a:bodyPr>
          <a:lstStyle/>
          <a:p>
            <a:r>
              <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rPr>
              <a:t>w</a:t>
            </a: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orkflow support</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609600" y="3699070"/>
            <a:ext cx="1838965" cy="769441"/>
          </a:xfrm>
          <a:prstGeom prst="rect">
            <a:avLst/>
          </a:prstGeom>
          <a:noFill/>
        </p:spPr>
        <p:txBody>
          <a:bodyPr wrap="none" rtlCol="0">
            <a:spAutoFit/>
          </a:bodyPr>
          <a:lstStyle/>
          <a:p>
            <a:pPr algn="ctr"/>
            <a:r>
              <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rPr>
              <a:t>r</a:t>
            </a: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eputation</a:t>
            </a:r>
          </a:p>
          <a:p>
            <a:pPr algn="ctr"/>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management</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1437286" y="5196262"/>
            <a:ext cx="1669560" cy="430887"/>
          </a:xfrm>
          <a:prstGeom prst="rect">
            <a:avLst/>
          </a:prstGeom>
          <a:noFill/>
        </p:spPr>
        <p:txBody>
          <a:bodyPr wrap="none" rtlCol="0">
            <a:spAutoFit/>
          </a:bodyPr>
          <a:lstStyle/>
          <a:p>
            <a:r>
              <a:rPr lang="en-US" sz="220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stewardship</a:t>
            </a:r>
            <a:endParaRPr lang="en-US" sz="2200"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6872476" y="3699070"/>
            <a:ext cx="1838965" cy="769441"/>
          </a:xfrm>
          <a:prstGeom prst="rect">
            <a:avLst/>
          </a:prstGeom>
          <a:noFill/>
        </p:spPr>
        <p:txBody>
          <a:bodyPr wrap="none" rtlCol="0">
            <a:spAutoFit/>
          </a:bodyPr>
          <a:lstStyle/>
          <a:p>
            <a:pPr algn="ctr"/>
            <a:r>
              <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rPr>
              <a:t>m</a:t>
            </a: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etadata </a:t>
            </a:r>
          </a:p>
          <a:p>
            <a:pPr algn="ct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management</a:t>
            </a:r>
          </a:p>
        </p:txBody>
      </p:sp>
      <p:sp>
        <p:nvSpPr>
          <p:cNvPr id="12" name="TextBox 11"/>
          <p:cNvSpPr txBox="1"/>
          <p:nvPr/>
        </p:nvSpPr>
        <p:spPr>
          <a:xfrm>
            <a:off x="7550422" y="2217414"/>
            <a:ext cx="1613968" cy="769441"/>
          </a:xfrm>
          <a:prstGeom prst="rect">
            <a:avLst/>
          </a:prstGeom>
          <a:noFill/>
        </p:spPr>
        <p:txBody>
          <a:bodyPr wrap="none" rtlCol="0">
            <a:spAutoFit/>
          </a:bodyPr>
          <a:lstStyle/>
          <a:p>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   business </a:t>
            </a:r>
          </a:p>
          <a:p>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intelligence</a:t>
            </a:r>
            <a:endPar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5470644" y="5196262"/>
            <a:ext cx="3478901" cy="769441"/>
          </a:xfrm>
          <a:prstGeom prst="rect">
            <a:avLst/>
          </a:prstGeom>
          <a:noFill/>
        </p:spPr>
        <p:txBody>
          <a:bodyPr wrap="none" rtlCol="0">
            <a:spAutoFit/>
          </a:bodyPr>
          <a:lstStyle/>
          <a:p>
            <a:pPr algn="ctr"/>
            <a:r>
              <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rPr>
              <a:t>s</a:t>
            </a: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election protocols</a:t>
            </a:r>
          </a:p>
          <a:p>
            <a:pPr algn="ctr"/>
            <a:r>
              <a:rPr lang="en-US" sz="2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repository infrastructure(s)</a:t>
            </a:r>
            <a:endParaRPr lang="en-US" sz="22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186613" y="316987"/>
            <a:ext cx="4915739" cy="646331"/>
          </a:xfrm>
          <a:prstGeom prst="rect">
            <a:avLst/>
          </a:prstGeom>
          <a:noFill/>
        </p:spPr>
        <p:txBody>
          <a:bodyPr wrap="square" rtlCol="0">
            <a:sp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Business functions</a:t>
            </a:r>
            <a:endParaRPr lang="en-US" sz="36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1987060" y="1769667"/>
            <a:ext cx="5169877" cy="1077218"/>
          </a:xfrm>
          <a:prstGeom prst="rect">
            <a:avLst/>
          </a:prstGeom>
          <a:solidFill>
            <a:schemeClr val="accent6"/>
          </a:solidFill>
          <a:ln>
            <a:solidFill>
              <a:schemeClr val="bg1"/>
            </a:solidFill>
            <a:prstDash val="dash"/>
          </a:ln>
        </p:spPr>
        <p:txBody>
          <a:bodyPr wrap="square" rtlCol="0">
            <a:spAutoFit/>
          </a:bodyPr>
          <a:lstStyle/>
          <a:p>
            <a:pPr algn="ctr"/>
            <a:r>
              <a:rPr lang="en-US" sz="32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Customer relationship management</a:t>
            </a:r>
            <a:endParaRPr lang="en-US" sz="32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3573585" y="4912407"/>
            <a:ext cx="2027286" cy="461665"/>
          </a:xfrm>
          <a:prstGeom prst="rect">
            <a:avLst/>
          </a:prstGeom>
          <a:solidFill>
            <a:schemeClr val="accent6"/>
          </a:solidFill>
          <a:ln>
            <a:solidFill>
              <a:schemeClr val="bg1"/>
            </a:solidFill>
            <a:prstDash val="dash"/>
          </a:ln>
        </p:spPr>
        <p:txBody>
          <a:bodyPr wrap="none" rtlCol="0">
            <a:spAutoFit/>
          </a:bodyPr>
          <a:lstStyle/>
          <a:p>
            <a:r>
              <a:rPr lang="en-US" sz="24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In</a:t>
            </a:r>
            <a:r>
              <a:rPr lang="en-US" sz="2400" b="1" dirty="0" err="1" smtClean="0">
                <a:solidFill>
                  <a:schemeClr val="accent1"/>
                </a:solidFill>
                <a:latin typeface="Segoe UI" panose="020B0502040204020203" pitchFamily="34" charset="0"/>
                <a:ea typeface="Segoe UI" panose="020B0502040204020203" pitchFamily="34" charset="0"/>
                <a:cs typeface="Segoe UI" panose="020B0502040204020203" pitchFamily="34" charset="0"/>
              </a:rPr>
              <a:t>t</a:t>
            </a:r>
            <a:r>
              <a:rPr lang="en-US" sz="2400" dirty="0" err="1" smtClean="0">
                <a:solidFill>
                  <a:schemeClr val="bg2"/>
                </a:solidFill>
                <a:latin typeface="Segoe UI" panose="020B0502040204020203" pitchFamily="34" charset="0"/>
                <a:ea typeface="Segoe UI" panose="020B0502040204020203" pitchFamily="34" charset="0"/>
                <a:cs typeface="Segoe UI" panose="020B0502040204020203" pitchFamily="34" charset="0"/>
              </a:rPr>
              <a:t>rastructure</a:t>
            </a:r>
            <a:endParaRPr lang="en-US" sz="2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3204299" y="3566083"/>
            <a:ext cx="2827441" cy="769441"/>
          </a:xfrm>
          <a:prstGeom prst="rect">
            <a:avLst/>
          </a:prstGeom>
          <a:solidFill>
            <a:schemeClr val="accent6"/>
          </a:solidFill>
          <a:ln>
            <a:solidFill>
              <a:schemeClr val="bg1"/>
            </a:solidFill>
            <a:prstDash val="dash"/>
          </a:ln>
        </p:spPr>
        <p:txBody>
          <a:bodyPr wrap="none" rtlCol="0">
            <a:spAutoFit/>
          </a:bodyPr>
          <a:lstStyle/>
          <a:p>
            <a:r>
              <a:rPr lang="en-US" sz="4400" dirty="0" smtClean="0">
                <a:solidFill>
                  <a:schemeClr val="bg2"/>
                </a:solidFill>
                <a:latin typeface="Segoe UI" panose="020B0502040204020203" pitchFamily="34" charset="0"/>
                <a:ea typeface="Segoe UI" panose="020B0502040204020203" pitchFamily="34" charset="0"/>
                <a:cs typeface="Segoe UI" panose="020B0502040204020203" pitchFamily="34" charset="0"/>
              </a:rPr>
              <a:t>Innovation</a:t>
            </a:r>
            <a:endParaRPr lang="en-US" sz="44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5408535"/>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Scope, locus of action – local? </a:t>
            </a:r>
            <a:r>
              <a:rPr lang="en-US" b="0" dirty="0">
                <a:latin typeface="Segoe UI" panose="020B0502040204020203" pitchFamily="34" charset="0"/>
                <a:ea typeface="Segoe UI" panose="020B0502040204020203" pitchFamily="34" charset="0"/>
                <a:cs typeface="Segoe UI" panose="020B0502040204020203" pitchFamily="34" charset="0"/>
              </a:rPr>
              <a:t>g</a:t>
            </a:r>
            <a:r>
              <a:rPr lang="en-US" b="0" dirty="0" smtClean="0">
                <a:latin typeface="Segoe UI" panose="020B0502040204020203" pitchFamily="34" charset="0"/>
                <a:ea typeface="Segoe UI" panose="020B0502040204020203" pitchFamily="34" charset="0"/>
                <a:cs typeface="Segoe UI" panose="020B0502040204020203" pitchFamily="34" charset="0"/>
              </a:rPr>
              <a:t>roup?</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p:txBody>
          <a:bodyPr>
            <a:norm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Business intelligence on </a:t>
            </a: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researcher uptake </a:t>
            </a:r>
            <a:r>
              <a:rPr lang="en-US" dirty="0" smtClean="0">
                <a:latin typeface="Segoe UI" panose="020B0502040204020203" pitchFamily="34" charset="0"/>
                <a:ea typeface="Segoe UI" panose="020B0502040204020203" pitchFamily="34" charset="0"/>
                <a:cs typeface="Segoe UI" panose="020B0502040204020203" pitchFamily="34" charset="0"/>
              </a:rPr>
              <a:t>for network-level services </a:t>
            </a:r>
          </a:p>
          <a:p>
            <a:r>
              <a:rPr lang="en-US" dirty="0" smtClean="0">
                <a:latin typeface="Segoe UI" panose="020B0502040204020203" pitchFamily="34" charset="0"/>
                <a:ea typeface="Segoe UI" panose="020B0502040204020203" pitchFamily="34" charset="0"/>
                <a:cs typeface="Segoe UI" panose="020B0502040204020203" pitchFamily="34" charset="0"/>
              </a:rPr>
              <a:t>Articulate </a:t>
            </a: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interoperability</a:t>
            </a:r>
            <a:r>
              <a:rPr lang="en-US" dirty="0" smtClean="0">
                <a:latin typeface="Segoe UI" panose="020B0502040204020203" pitchFamily="34" charset="0"/>
                <a:ea typeface="Segoe UI" panose="020B0502040204020203" pitchFamily="34" charset="0"/>
                <a:cs typeface="Segoe UI" panose="020B0502040204020203" pitchFamily="34" charset="0"/>
              </a:rPr>
              <a:t> requirements for selected workflow support tools </a:t>
            </a:r>
          </a:p>
          <a:p>
            <a:r>
              <a:rPr lang="en-US" dirty="0" smtClean="0">
                <a:latin typeface="Segoe UI" panose="020B0502040204020203" pitchFamily="34" charset="0"/>
                <a:ea typeface="Segoe UI" panose="020B0502040204020203" pitchFamily="34" charset="0"/>
                <a:cs typeface="Segoe UI" panose="020B0502040204020203" pitchFamily="34" charset="0"/>
              </a:rPr>
              <a:t>Machine-readable </a:t>
            </a: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selection</a:t>
            </a:r>
            <a:r>
              <a:rPr lang="en-US" dirty="0" smtClean="0">
                <a:latin typeface="Segoe UI" panose="020B0502040204020203" pitchFamily="34" charset="0"/>
                <a:ea typeface="Segoe UI" panose="020B0502040204020203" pitchFamily="34" charset="0"/>
                <a:cs typeface="Segoe UI" panose="020B0502040204020203" pitchFamily="34" charset="0"/>
              </a:rPr>
              <a:t> profiles </a:t>
            </a:r>
          </a:p>
          <a:p>
            <a:r>
              <a:rPr lang="en-US" dirty="0" smtClean="0">
                <a:latin typeface="Segoe UI" panose="020B0502040204020203" pitchFamily="34" charset="0"/>
                <a:ea typeface="Segoe UI" panose="020B0502040204020203" pitchFamily="34" charset="0"/>
                <a:cs typeface="Segoe UI" panose="020B0502040204020203" pitchFamily="34" charset="0"/>
              </a:rPr>
              <a:t>Renovate metadata practices to focus on </a:t>
            </a:r>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identifiers, relationships</a:t>
            </a:r>
            <a:r>
              <a:rPr lang="en-US" dirty="0" smtClean="0">
                <a:latin typeface="Segoe UI" panose="020B0502040204020203" pitchFamily="34" charset="0"/>
                <a:ea typeface="Segoe UI" panose="020B0502040204020203" pitchFamily="34" charset="0"/>
                <a:cs typeface="Segoe UI" panose="020B0502040204020203" pitchFamily="34" charset="0"/>
              </a:rPr>
              <a:t> between entities </a:t>
            </a:r>
          </a:p>
          <a:p>
            <a:r>
              <a:rPr lang="en-US" dirty="0">
                <a:latin typeface="Segoe UI" panose="020B0502040204020203" pitchFamily="34" charset="0"/>
                <a:ea typeface="Segoe UI" panose="020B0502040204020203" pitchFamily="34" charset="0"/>
                <a:cs typeface="Segoe UI" panose="020B0502040204020203" pitchFamily="34" charset="0"/>
              </a:rPr>
              <a:t>Quantify VFM for </a:t>
            </a:r>
            <a:r>
              <a:rPr lang="en-US" dirty="0">
                <a:solidFill>
                  <a:schemeClr val="accent1"/>
                </a:solidFill>
                <a:latin typeface="Segoe UI" panose="020B0502040204020203" pitchFamily="34" charset="0"/>
                <a:ea typeface="Segoe UI" panose="020B0502040204020203" pitchFamily="34" charset="0"/>
                <a:cs typeface="Segoe UI" panose="020B0502040204020203" pitchFamily="34" charset="0"/>
              </a:rPr>
              <a:t>renovated library service portfolio</a:t>
            </a:r>
            <a:r>
              <a:rPr lang="en-US"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(‘renegotiate ICR’)</a:t>
            </a: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nvGrpSpPr>
          <p:cNvPr id="10" name="Group 9"/>
          <p:cNvGrpSpPr/>
          <p:nvPr/>
        </p:nvGrpSpPr>
        <p:grpSpPr>
          <a:xfrm>
            <a:off x="5417654" y="5903881"/>
            <a:ext cx="2937086" cy="786202"/>
            <a:chOff x="5557906" y="5925716"/>
            <a:chExt cx="2937086" cy="786202"/>
          </a:xfrm>
        </p:grpSpPr>
        <p:sp>
          <p:nvSpPr>
            <p:cNvPr id="6" name="Oval 5"/>
            <p:cNvSpPr/>
            <p:nvPr/>
          </p:nvSpPr>
          <p:spPr>
            <a:xfrm>
              <a:off x="5573794" y="5970972"/>
              <a:ext cx="274320" cy="2743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57906" y="6390092"/>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48114" y="5925716"/>
              <a:ext cx="2646878"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Recording infrastructure</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5832226" y="6342586"/>
              <a:ext cx="2544286"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Archiving infrastructure</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1" name="Oval 10"/>
          <p:cNvSpPr/>
          <p:nvPr/>
        </p:nvSpPr>
        <p:spPr>
          <a:xfrm>
            <a:off x="8221626" y="2070658"/>
            <a:ext cx="274320" cy="2743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21626" y="3824373"/>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221626" y="2961614"/>
            <a:ext cx="274320" cy="2743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221626" y="5209831"/>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221626" y="4458532"/>
            <a:ext cx="274320" cy="2743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3714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‘Libraries should’ </a:t>
            </a:r>
            <a:r>
              <a:rPr lang="en-US" b="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(make choices)</a:t>
            </a:r>
            <a:endParaRPr lang="en-US" b="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Aggregate information about researcher workflow preferences</a:t>
            </a:r>
          </a:p>
          <a:p>
            <a:pPr lvl="1"/>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ORLP facilitated response to UU survey? Local response?</a:t>
            </a:r>
          </a:p>
          <a:p>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Develop best practices for library-based ORCID, ISNI, DOI assignment</a:t>
            </a:r>
          </a:p>
          <a:p>
            <a:pPr lvl="1"/>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ORLP Metadata Managers task group? </a:t>
            </a:r>
          </a:p>
          <a:p>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Prioritize (vendor) metadata interoperability requirements for selected tools </a:t>
            </a:r>
          </a:p>
          <a:p>
            <a:pPr lvl="1"/>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Cross consortium effort? RLUK, ARL, CAUL?</a:t>
            </a:r>
          </a:p>
          <a:p>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Case studies in successful faculty engagement around implementing researcher profiling services, data management services?</a:t>
            </a:r>
          </a:p>
          <a:p>
            <a:pPr lvl="1"/>
            <a:r>
              <a:rPr lang="en-US"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ORLP Research Information Management group?</a:t>
            </a:r>
          </a:p>
          <a:p>
            <a:pPr lvl="1"/>
            <a:endParaRPr lang="en-US" dirty="0" smtClean="0">
              <a:latin typeface="Segoe UI" panose="020B0502040204020203" pitchFamily="34" charset="0"/>
              <a:ea typeface="Segoe UI" panose="020B0502040204020203" pitchFamily="34" charset="0"/>
              <a:cs typeface="Segoe UI" panose="020B0502040204020203" pitchFamily="34" charset="0"/>
            </a:endParaRPr>
          </a:p>
          <a:p>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spTree>
    <p:extLst>
      <p:ext uri="{BB962C8B-B14F-4D97-AF65-F5344CB8AC3E}">
        <p14:creationId xmlns:p14="http://schemas.microsoft.com/office/powerpoint/2010/main" val="31928494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Your turn:  </a:t>
            </a:r>
            <a:r>
              <a:rPr lang="en-US" b="0" dirty="0">
                <a:latin typeface="Segoe UI" panose="020B0502040204020203" pitchFamily="34" charset="0"/>
                <a:ea typeface="Segoe UI" panose="020B0502040204020203" pitchFamily="34" charset="0"/>
                <a:cs typeface="Segoe UI" panose="020B0502040204020203" pitchFamily="34" charset="0"/>
              </a:rPr>
              <a:t>t</a:t>
            </a:r>
            <a:r>
              <a:rPr lang="en-US" b="0" dirty="0" smtClean="0">
                <a:latin typeface="Segoe UI" panose="020B0502040204020203" pitchFamily="34" charset="0"/>
                <a:ea typeface="Segoe UI" panose="020B0502040204020203" pitchFamily="34" charset="0"/>
                <a:cs typeface="Segoe UI" panose="020B0502040204020203" pitchFamily="34" charset="0"/>
              </a:rPr>
              <a:t>riage…</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457200" y="1600200"/>
            <a:ext cx="8229600" cy="4525963"/>
          </a:xfrm>
        </p:spPr>
        <p:txBody>
          <a:bodyPr>
            <a:normAutofit/>
          </a:bodyPr>
          <a:lstStyle/>
          <a:p>
            <a:pPr marL="0" indent="0">
              <a:buNone/>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4239492" y="5002271"/>
            <a:ext cx="4572000" cy="1538883"/>
          </a:xfrm>
          <a:prstGeom prst="rect">
            <a:avLst/>
          </a:prstGeom>
        </p:spPr>
        <p:txBody>
          <a:bodyPr>
            <a:spAutoFit/>
          </a:bodyPr>
          <a:lstStyle/>
          <a:p>
            <a:pPr marL="0" indent="0">
              <a:buNone/>
            </a:pPr>
            <a:r>
              <a:rPr lang="en-US" sz="2800" b="1" dirty="0" smtClean="0">
                <a:latin typeface="Segoe UI" panose="020B0502040204020203" pitchFamily="34" charset="0"/>
                <a:ea typeface="Segoe UI" panose="020B0502040204020203" pitchFamily="34" charset="0"/>
                <a:cs typeface="Segoe UI" panose="020B0502040204020203" pitchFamily="34" charset="0"/>
              </a:rPr>
              <a:t>Locus</a:t>
            </a:r>
            <a:r>
              <a:rPr lang="en-US" sz="2800" b="1" dirty="0">
                <a:latin typeface="Segoe UI" panose="020B0502040204020203" pitchFamily="34" charset="0"/>
                <a:ea typeface="Segoe UI" panose="020B0502040204020203" pitchFamily="34" charset="0"/>
                <a:cs typeface="Segoe UI" panose="020B0502040204020203" pitchFamily="34" charset="0"/>
              </a:rPr>
              <a:t>:</a:t>
            </a: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Institution-scale response</a:t>
            </a: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Group-scale</a:t>
            </a: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Network?</a:t>
            </a:r>
          </a:p>
        </p:txBody>
      </p:sp>
      <p:sp>
        <p:nvSpPr>
          <p:cNvPr id="7" name="TextBox 6"/>
          <p:cNvSpPr txBox="1"/>
          <p:nvPr/>
        </p:nvSpPr>
        <p:spPr>
          <a:xfrm>
            <a:off x="1893020" y="3328135"/>
            <a:ext cx="3995581" cy="1538883"/>
          </a:xfrm>
          <a:prstGeom prst="rect">
            <a:avLst/>
          </a:prstGeom>
          <a:noFill/>
        </p:spPr>
        <p:txBody>
          <a:bodyPr wrap="none" rtlCol="0">
            <a:spAutoFit/>
          </a:bodyPr>
          <a:lstStyle/>
          <a:p>
            <a:pPr marL="0" indent="0">
              <a:buNone/>
            </a:pPr>
            <a:r>
              <a:rPr lang="en-US" sz="2800" b="1" dirty="0" smtClean="0">
                <a:latin typeface="Segoe UI" panose="020B0502040204020203" pitchFamily="34" charset="0"/>
                <a:ea typeface="Segoe UI" panose="020B0502040204020203" pitchFamily="34" charset="0"/>
                <a:cs typeface="Segoe UI" panose="020B0502040204020203" pitchFamily="34" charset="0"/>
              </a:rPr>
              <a:t>Priority:</a:t>
            </a:r>
            <a:endParaRPr lang="en-US" sz="2800" b="1"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Urgent </a:t>
            </a:r>
            <a:r>
              <a:rPr lang="en-US" sz="2200" dirty="0" smtClean="0">
                <a:latin typeface="Segoe UI" panose="020B0502040204020203" pitchFamily="34" charset="0"/>
                <a:ea typeface="Segoe UI" panose="020B0502040204020203" pitchFamily="34" charset="0"/>
                <a:cs typeface="Segoe UI" panose="020B0502040204020203" pitchFamily="34" charset="0"/>
              </a:rPr>
              <a:t>care – </a:t>
            </a:r>
            <a:r>
              <a:rPr lang="en-US" sz="2200" dirty="0">
                <a:latin typeface="Segoe UI" panose="020B0502040204020203" pitchFamily="34" charset="0"/>
                <a:ea typeface="Segoe UI" panose="020B0502040204020203" pitchFamily="34" charset="0"/>
                <a:cs typeface="Segoe UI" panose="020B0502040204020203" pitchFamily="34" charset="0"/>
              </a:rPr>
              <a:t>next 12 months?</a:t>
            </a:r>
          </a:p>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Rehabilitation – </a:t>
            </a:r>
            <a:r>
              <a:rPr lang="en-US" sz="2200" dirty="0">
                <a:latin typeface="Segoe UI" panose="020B0502040204020203" pitchFamily="34" charset="0"/>
                <a:ea typeface="Segoe UI" panose="020B0502040204020203" pitchFamily="34" charset="0"/>
                <a:cs typeface="Segoe UI" panose="020B0502040204020203" pitchFamily="34" charset="0"/>
              </a:rPr>
              <a:t>next 2 years?</a:t>
            </a: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Chronic care – within 5 years</a:t>
            </a:r>
            <a:r>
              <a:rPr lang="en-US" sz="2200" dirty="0" smtClean="0">
                <a:latin typeface="Segoe UI" panose="020B0502040204020203" pitchFamily="34" charset="0"/>
                <a:ea typeface="Segoe UI" panose="020B0502040204020203" pitchFamily="34" charset="0"/>
                <a:cs typeface="Segoe UI" panose="020B0502040204020203" pitchFamily="34" charset="0"/>
              </a:rPr>
              <a:t>?</a:t>
            </a: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578065" y="1346788"/>
            <a:ext cx="8565935" cy="2215991"/>
          </a:xfrm>
          <a:prstGeom prst="rect">
            <a:avLst/>
          </a:prstGeom>
          <a:noFill/>
        </p:spPr>
        <p:txBody>
          <a:bodyPr wrap="none" rtlCol="0">
            <a:spAutoFit/>
          </a:bodyPr>
          <a:lstStyle/>
          <a:p>
            <a:pPr marL="0" indent="0">
              <a:buNone/>
            </a:pPr>
            <a:r>
              <a:rPr lang="en-US" sz="2800" b="1" dirty="0">
                <a:latin typeface="Segoe UI" panose="020B0502040204020203" pitchFamily="34" charset="0"/>
                <a:ea typeface="Segoe UI" panose="020B0502040204020203" pitchFamily="34" charset="0"/>
                <a:cs typeface="Segoe UI" panose="020B0502040204020203" pitchFamily="34" charset="0"/>
              </a:rPr>
              <a:t>Issue</a:t>
            </a:r>
            <a:r>
              <a:rPr lang="en-US" sz="2800" dirty="0">
                <a:latin typeface="Segoe UI" panose="020B0502040204020203" pitchFamily="34" charset="0"/>
                <a:ea typeface="Segoe UI" panose="020B0502040204020203" pitchFamily="34" charset="0"/>
                <a:cs typeface="Segoe UI" panose="020B0502040204020203" pitchFamily="34" charset="0"/>
              </a:rPr>
              <a:t>:</a:t>
            </a: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Document researcher workflow practices</a:t>
            </a:r>
          </a:p>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Renovate metadata management (identifiers; entities: relationships)</a:t>
            </a:r>
            <a:endParaRPr lang="en-US" sz="22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Machine-readable acquisition </a:t>
            </a:r>
            <a:r>
              <a:rPr lang="en-US" sz="2200" dirty="0" smtClean="0">
                <a:latin typeface="Segoe UI" panose="020B0502040204020203" pitchFamily="34" charset="0"/>
                <a:ea typeface="Segoe UI" panose="020B0502040204020203" pitchFamily="34" charset="0"/>
                <a:cs typeface="Segoe UI" panose="020B0502040204020203" pitchFamily="34" charset="0"/>
              </a:rPr>
              <a:t>profiles; interoperability</a:t>
            </a:r>
            <a:endParaRPr lang="en-US" sz="22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2200" dirty="0">
                <a:latin typeface="Segoe UI" panose="020B0502040204020203" pitchFamily="34" charset="0"/>
                <a:ea typeface="Segoe UI" panose="020B0502040204020203" pitchFamily="34" charset="0"/>
                <a:cs typeface="Segoe UI" panose="020B0502040204020203" pitchFamily="34" charset="0"/>
              </a:rPr>
              <a:t>Faculty engagement – ground </a:t>
            </a:r>
            <a:r>
              <a:rPr lang="en-US" sz="2200" dirty="0" smtClean="0">
                <a:latin typeface="Segoe UI" panose="020B0502040204020203" pitchFamily="34" charset="0"/>
                <a:ea typeface="Segoe UI" panose="020B0502040204020203" pitchFamily="34" charset="0"/>
                <a:cs typeface="Segoe UI" panose="020B0502040204020203" pitchFamily="34" charset="0"/>
              </a:rPr>
              <a:t>rules</a:t>
            </a:r>
          </a:p>
          <a:p>
            <a:pPr marL="0" indent="0">
              <a:buNone/>
            </a:pPr>
            <a:r>
              <a:rPr lang="en-US" sz="2200" dirty="0" smtClean="0">
                <a:latin typeface="Segoe UI" panose="020B0502040204020203" pitchFamily="34" charset="0"/>
                <a:ea typeface="Segoe UI" panose="020B0502040204020203" pitchFamily="34" charset="0"/>
                <a:cs typeface="Segoe UI" panose="020B0502040204020203" pitchFamily="34" charset="0"/>
              </a:rPr>
              <a:t>…</a:t>
            </a: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6582134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Mutually reinforcing goals</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lstStyle/>
          <a:p>
            <a:pPr marL="0" indent="0">
              <a:buNone/>
            </a:pPr>
            <a:r>
              <a:rPr lang="en-US" sz="3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Ours</a:t>
            </a:r>
            <a:r>
              <a:rPr lang="en-US" sz="3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maximize cumulative impact</a:t>
            </a:r>
            <a:endPar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Useful evidence for local and collective action</a:t>
            </a:r>
          </a:p>
          <a:p>
            <a:pPr marL="0" indent="0">
              <a:buNone/>
            </a:pPr>
            <a:endPar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sz="32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Yours</a:t>
            </a:r>
            <a:r>
              <a:rPr lang="en-US" sz="3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reduce uncertainty, raise confidence </a:t>
            </a:r>
          </a:p>
          <a:p>
            <a:pPr marL="0" indent="0">
              <a:buNone/>
            </a:pPr>
            <a:r>
              <a:rPr lang="en-US"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Ensure institutional decisions reflect best practice</a:t>
            </a:r>
            <a:endParaRPr lang="en-US"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17</a:t>
            </a:fld>
            <a:endParaRPr lang="en-US"/>
          </a:p>
        </p:txBody>
      </p:sp>
      <p:sp>
        <p:nvSpPr>
          <p:cNvPr id="5" name="TextBox 4"/>
          <p:cNvSpPr txBox="1"/>
          <p:nvPr/>
        </p:nvSpPr>
        <p:spPr>
          <a:xfrm>
            <a:off x="1439796" y="4678123"/>
            <a:ext cx="6363793" cy="646331"/>
          </a:xfrm>
          <a:prstGeom prst="rect">
            <a:avLst/>
          </a:prstGeom>
          <a:noFill/>
        </p:spPr>
        <p:txBody>
          <a:bodyPr wrap="none" rtlCol="0">
            <a:spAutoFit/>
          </a:bodyPr>
          <a:lstStyle/>
          <a:p>
            <a:r>
              <a:rPr lang="en-US" sz="3600" dirty="0" smtClean="0">
                <a:latin typeface="Segoe UI" panose="020B0502040204020203" pitchFamily="34" charset="0"/>
                <a:ea typeface="Segoe UI" panose="020B0502040204020203" pitchFamily="34" charset="0"/>
                <a:cs typeface="Segoe UI" panose="020B0502040204020203" pitchFamily="34" charset="0"/>
              </a:rPr>
              <a:t>Where can we work together?</a:t>
            </a:r>
          </a:p>
        </p:txBody>
      </p:sp>
    </p:spTree>
    <p:extLst>
      <p:ext uri="{BB962C8B-B14F-4D97-AF65-F5344CB8AC3E}">
        <p14:creationId xmlns:p14="http://schemas.microsoft.com/office/powerpoint/2010/main" val="3281247557"/>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22460" y="6089463"/>
            <a:ext cx="4076701" cy="461665"/>
          </a:xfrm>
          <a:prstGeom prst="rect">
            <a:avLst/>
          </a:prstGeom>
          <a:noFill/>
        </p:spPr>
        <p:txBody>
          <a:bodyPr wrap="square" rtlCol="0">
            <a:spAutoFit/>
          </a:bodyPr>
          <a:lstStyle/>
          <a:p>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http://www.oclc.org/research</a:t>
            </a:r>
          </a:p>
        </p:txBody>
      </p:sp>
      <p:pic>
        <p:nvPicPr>
          <p:cNvPr id="4" name="Picture 3"/>
          <p:cNvPicPr>
            <a:picLocks noChangeAspect="1"/>
          </p:cNvPicPr>
          <p:nvPr/>
        </p:nvPicPr>
        <p:blipFill>
          <a:blip r:embed="rId3"/>
          <a:stretch>
            <a:fillRect/>
          </a:stretch>
        </p:blipFill>
        <p:spPr>
          <a:xfrm>
            <a:off x="192505" y="240631"/>
            <a:ext cx="3071221" cy="3996380"/>
          </a:xfrm>
          <a:prstGeom prst="rect">
            <a:avLst/>
          </a:prstGeom>
        </p:spPr>
      </p:pic>
      <p:pic>
        <p:nvPicPr>
          <p:cNvPr id="5" name="Picture 4"/>
          <p:cNvPicPr>
            <a:picLocks noChangeAspect="1"/>
          </p:cNvPicPr>
          <p:nvPr/>
        </p:nvPicPr>
        <p:blipFill rotWithShape="1">
          <a:blip r:embed="rId4"/>
          <a:srcRect l="2656"/>
          <a:stretch/>
        </p:blipFill>
        <p:spPr>
          <a:xfrm>
            <a:off x="3024058" y="691079"/>
            <a:ext cx="3011797" cy="3996380"/>
          </a:xfrm>
          <a:prstGeom prst="rect">
            <a:avLst/>
          </a:prstGeom>
        </p:spPr>
      </p:pic>
      <p:grpSp>
        <p:nvGrpSpPr>
          <p:cNvPr id="7" name="Group 6"/>
          <p:cNvGrpSpPr/>
          <p:nvPr/>
        </p:nvGrpSpPr>
        <p:grpSpPr>
          <a:xfrm>
            <a:off x="5947499" y="1392081"/>
            <a:ext cx="3090672" cy="3996380"/>
            <a:chOff x="3254459" y="1813445"/>
            <a:chExt cx="3090672" cy="3996380"/>
          </a:xfrm>
        </p:grpSpPr>
        <p:grpSp>
          <p:nvGrpSpPr>
            <p:cNvPr id="2" name="Group 1"/>
            <p:cNvGrpSpPr/>
            <p:nvPr/>
          </p:nvGrpSpPr>
          <p:grpSpPr>
            <a:xfrm>
              <a:off x="3254459" y="1813445"/>
              <a:ext cx="3090672" cy="3996380"/>
              <a:chOff x="5924523" y="1276299"/>
              <a:chExt cx="3090672" cy="3996380"/>
            </a:xfrm>
          </p:grpSpPr>
          <p:grpSp>
            <p:nvGrpSpPr>
              <p:cNvPr id="11" name="Group 10"/>
              <p:cNvGrpSpPr/>
              <p:nvPr/>
            </p:nvGrpSpPr>
            <p:grpSpPr>
              <a:xfrm>
                <a:off x="5924523" y="1276299"/>
                <a:ext cx="3090672" cy="3996380"/>
                <a:chOff x="5815264" y="1266970"/>
                <a:chExt cx="3090672" cy="3996380"/>
              </a:xfrm>
            </p:grpSpPr>
            <p:sp>
              <p:nvSpPr>
                <p:cNvPr id="3" name="Rectangle 2"/>
                <p:cNvSpPr/>
                <p:nvPr/>
              </p:nvSpPr>
              <p:spPr>
                <a:xfrm>
                  <a:off x="5815264" y="1266970"/>
                  <a:ext cx="3090672" cy="3996380"/>
                </a:xfrm>
                <a:prstGeom prst="rect">
                  <a:avLst/>
                </a:prstGeom>
                <a:solidFill>
                  <a:srgbClr val="6DAC3E"/>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Calibri Light" panose="020F0302020204030204" pitchFamily="34" charset="0"/>
                  </a:endParaRPr>
                </a:p>
              </p:txBody>
            </p:sp>
            <p:grpSp>
              <p:nvGrpSpPr>
                <p:cNvPr id="10" name="Group 9"/>
                <p:cNvGrpSpPr/>
                <p:nvPr/>
              </p:nvGrpSpPr>
              <p:grpSpPr>
                <a:xfrm>
                  <a:off x="6012455" y="3265160"/>
                  <a:ext cx="2893481" cy="1381208"/>
                  <a:chOff x="6012455" y="3265160"/>
                  <a:chExt cx="2893481" cy="1381208"/>
                </a:xfrm>
              </p:grpSpPr>
              <p:sp>
                <p:nvSpPr>
                  <p:cNvPr id="8" name="Rounded Rectangle 7"/>
                  <p:cNvSpPr/>
                  <p:nvPr/>
                </p:nvSpPr>
                <p:spPr>
                  <a:xfrm>
                    <a:off x="6012455" y="3274768"/>
                    <a:ext cx="2893481" cy="1371600"/>
                  </a:xfrm>
                  <a:prstGeom prst="roundRect">
                    <a:avLst/>
                  </a:prstGeom>
                  <a:solidFill>
                    <a:srgbClr val="CB0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58943" y="3265160"/>
                    <a:ext cx="2846993" cy="1292662"/>
                  </a:xfrm>
                  <a:prstGeom prst="rect">
                    <a:avLst/>
                  </a:prstGeom>
                </p:spPr>
                <p:txBody>
                  <a:bodyPr wrap="square">
                    <a:spAutoFit/>
                  </a:bodyPr>
                  <a:lstStyle/>
                  <a:p>
                    <a:r>
                      <a:rPr lang="en-US" sz="2000" dirty="0">
                        <a:solidFill>
                          <a:schemeClr val="bg1"/>
                        </a:solidFill>
                        <a:latin typeface="Calibri Light" panose="020F0302020204030204" pitchFamily="34" charset="0"/>
                      </a:rPr>
                      <a:t>Stewardship </a:t>
                    </a:r>
                    <a:r>
                      <a:rPr lang="en-US" sz="2000" dirty="0" smtClean="0">
                        <a:solidFill>
                          <a:schemeClr val="bg1"/>
                        </a:solidFill>
                        <a:latin typeface="Calibri Light" panose="020F0302020204030204" pitchFamily="34" charset="0"/>
                      </a:rPr>
                      <a:t>of </a:t>
                    </a:r>
                    <a:r>
                      <a:rPr lang="en-US" sz="2000" dirty="0">
                        <a:solidFill>
                          <a:schemeClr val="bg1"/>
                        </a:solidFill>
                        <a:latin typeface="Calibri Light" panose="020F0302020204030204" pitchFamily="34" charset="0"/>
                      </a:rPr>
                      <a:t>the Evolving Scholarly Record</a:t>
                    </a:r>
                    <a:r>
                      <a:rPr lang="en-US" sz="1600" dirty="0">
                        <a:solidFill>
                          <a:schemeClr val="bg1"/>
                        </a:solidFill>
                        <a:latin typeface="Calibri Light" panose="020F0302020204030204" pitchFamily="34" charset="0"/>
                      </a:rPr>
                      <a:t>: </a:t>
                    </a:r>
                    <a:r>
                      <a:rPr lang="en-US" sz="1200" dirty="0">
                        <a:solidFill>
                          <a:schemeClr val="bg1"/>
                        </a:solidFill>
                        <a:latin typeface="Calibri Light" panose="020F0302020204030204" pitchFamily="34" charset="0"/>
                      </a:rPr>
                      <a:t>From the </a:t>
                    </a:r>
                    <a:r>
                      <a:rPr lang="en-US" sz="1200" dirty="0" smtClean="0">
                        <a:solidFill>
                          <a:schemeClr val="bg1"/>
                        </a:solidFill>
                        <a:latin typeface="Calibri Light" panose="020F0302020204030204" pitchFamily="34" charset="0"/>
                      </a:rPr>
                      <a:t>Invisible Hand </a:t>
                    </a:r>
                    <a:r>
                      <a:rPr lang="en-US" sz="1200" dirty="0">
                        <a:solidFill>
                          <a:schemeClr val="bg1"/>
                        </a:solidFill>
                        <a:latin typeface="Calibri Light" panose="020F0302020204030204" pitchFamily="34" charset="0"/>
                      </a:rPr>
                      <a:t>to </a:t>
                    </a:r>
                    <a:r>
                      <a:rPr lang="en-US" sz="1200" dirty="0" smtClean="0">
                        <a:solidFill>
                          <a:schemeClr val="bg1"/>
                        </a:solidFill>
                        <a:latin typeface="Calibri Light" panose="020F0302020204030204" pitchFamily="34" charset="0"/>
                      </a:rPr>
                      <a:t>Conscious Coordination</a:t>
                    </a:r>
                    <a:endParaRPr lang="en-US" sz="1400" dirty="0">
                      <a:solidFill>
                        <a:schemeClr val="bg1"/>
                      </a:solidFill>
                      <a:latin typeface="Calibri Light" panose="020F0302020204030204" pitchFamily="34" charset="0"/>
                    </a:endParaRPr>
                  </a:p>
                  <a:p>
                    <a:r>
                      <a:rPr lang="en-US" sz="1400" dirty="0" smtClean="0">
                        <a:solidFill>
                          <a:schemeClr val="bg1"/>
                        </a:solidFill>
                        <a:latin typeface="Calibri Light" panose="020F0302020204030204" pitchFamily="34" charset="0"/>
                      </a:rPr>
                      <a:t>By Brian Lavoie &amp; Constance Malpas</a:t>
                    </a:r>
                    <a:endParaRPr lang="en-US" sz="1400" dirty="0">
                      <a:solidFill>
                        <a:schemeClr val="bg1"/>
                      </a:solidFill>
                      <a:latin typeface="Calibri Light" panose="020F0302020204030204" pitchFamily="34" charset="0"/>
                    </a:endParaRPr>
                  </a:p>
                </p:txBody>
              </p:sp>
            </p:grpSp>
          </p:grpSp>
          <p:pic>
            <p:nvPicPr>
              <p:cNvPr id="14" name="Picture 13"/>
              <p:cNvPicPr>
                <a:picLocks noChangeAspect="1"/>
              </p:cNvPicPr>
              <p:nvPr/>
            </p:nvPicPr>
            <p:blipFill rotWithShape="1">
              <a:blip r:embed="rId5"/>
              <a:srcRect l="9915" t="72829" r="80983" b="20986"/>
              <a:stretch/>
            </p:blipFill>
            <p:spPr>
              <a:xfrm>
                <a:off x="7663773" y="4670723"/>
                <a:ext cx="1241425" cy="474204"/>
              </a:xfrm>
              <a:prstGeom prst="rect">
                <a:avLst/>
              </a:prstGeom>
              <a:solidFill>
                <a:schemeClr val="accent3">
                  <a:lumMod val="75000"/>
                </a:schemeClr>
              </a:solidFill>
            </p:spPr>
          </p:pic>
        </p:grpSp>
        <p:sp>
          <p:nvSpPr>
            <p:cNvPr id="12" name="TextBox 11"/>
            <p:cNvSpPr txBox="1"/>
            <p:nvPr/>
          </p:nvSpPr>
          <p:spPr>
            <a:xfrm>
              <a:off x="3829837" y="2622848"/>
              <a:ext cx="1819152" cy="584775"/>
            </a:xfrm>
            <a:prstGeom prst="rect">
              <a:avLst/>
            </a:prstGeom>
            <a:noFill/>
          </p:spPr>
          <p:txBody>
            <a:bodyPr wrap="none" rtlCol="0">
              <a:spAutoFit/>
            </a:bodyPr>
            <a:lstStyle/>
            <a:p>
              <a:r>
                <a:rPr 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US" sz="3200" i="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 press</a:t>
              </a:r>
              <a:r>
                <a:rPr lang="en-US" sz="32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00094455"/>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2</a:t>
            </a:fld>
            <a:endParaRPr lang="en-US"/>
          </a:p>
        </p:txBody>
      </p:sp>
      <p:sp>
        <p:nvSpPr>
          <p:cNvPr id="9" name="TextBox 8"/>
          <p:cNvSpPr txBox="1"/>
          <p:nvPr/>
        </p:nvSpPr>
        <p:spPr>
          <a:xfrm>
            <a:off x="2444872" y="1672212"/>
            <a:ext cx="3772144" cy="707886"/>
          </a:xfrm>
          <a:prstGeom prst="rect">
            <a:avLst/>
          </a:prstGeom>
          <a:noFill/>
        </p:spPr>
        <p:txBody>
          <a:bodyPr wrap="square" rtlCol="0">
            <a:spAutoFit/>
          </a:bodyPr>
          <a:lstStyle/>
          <a:p>
            <a:r>
              <a:rPr lang="en-US" sz="20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Changing roles, responsibilities of research libraries</a:t>
            </a:r>
            <a:endParaRPr lang="en-US" sz="20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3" name="Group 12"/>
          <p:cNvGrpSpPr/>
          <p:nvPr/>
        </p:nvGrpSpPr>
        <p:grpSpPr>
          <a:xfrm>
            <a:off x="457200" y="597877"/>
            <a:ext cx="5759816" cy="2321170"/>
            <a:chOff x="457200" y="597877"/>
            <a:chExt cx="5759816" cy="2321170"/>
          </a:xfrm>
        </p:grpSpPr>
        <p:grpSp>
          <p:nvGrpSpPr>
            <p:cNvPr id="6" name="Group 5"/>
            <p:cNvGrpSpPr/>
            <p:nvPr/>
          </p:nvGrpSpPr>
          <p:grpSpPr>
            <a:xfrm>
              <a:off x="762735" y="774049"/>
              <a:ext cx="4785701" cy="1705114"/>
              <a:chOff x="630360" y="989728"/>
              <a:chExt cx="4785701" cy="1705114"/>
            </a:xfrm>
          </p:grpSpPr>
          <p:pic>
            <p:nvPicPr>
              <p:cNvPr id="4098" name="Picture 2" descr="theme-RCS-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0" y="1266092"/>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2215661" y="989728"/>
                <a:ext cx="3200400" cy="830997"/>
              </a:xfrm>
              <a:prstGeom prst="rect">
                <a:avLst/>
              </a:prstGeom>
              <a:noFill/>
            </p:spPr>
            <p:txBody>
              <a:bodyPr wrap="square" rtlCol="0">
                <a:sp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Research Collections and Support</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0" name="Rectangle 9"/>
            <p:cNvSpPr/>
            <p:nvPr/>
          </p:nvSpPr>
          <p:spPr>
            <a:xfrm>
              <a:off x="457200" y="597877"/>
              <a:ext cx="5759816" cy="2321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087902" y="3871263"/>
            <a:ext cx="5821609" cy="2321170"/>
            <a:chOff x="3164129" y="3512385"/>
            <a:chExt cx="5821609" cy="2321170"/>
          </a:xfrm>
        </p:grpSpPr>
        <p:grpSp>
          <p:nvGrpSpPr>
            <p:cNvPr id="7" name="Group 6"/>
            <p:cNvGrpSpPr/>
            <p:nvPr/>
          </p:nvGrpSpPr>
          <p:grpSpPr>
            <a:xfrm>
              <a:off x="3440722" y="3633028"/>
              <a:ext cx="4797425" cy="1754317"/>
              <a:chOff x="3496652" y="3068263"/>
              <a:chExt cx="4797425" cy="1754317"/>
            </a:xfrm>
          </p:grpSpPr>
          <p:pic>
            <p:nvPicPr>
              <p:cNvPr id="4100" name="Picture 4" descr="theme-USL-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652" y="3393830"/>
                <a:ext cx="1428750" cy="1428750"/>
              </a:xfrm>
              <a:prstGeom prst="roundRect">
                <a:avLst>
                  <a:gd name="adj" fmla="val 8594"/>
                </a:avLst>
              </a:prstGeom>
              <a:solidFill>
                <a:srgbClr val="FFFFFF">
                  <a:shade val="85000"/>
                </a:srgbClr>
              </a:solidFill>
              <a:ln>
                <a:solidFill>
                  <a:schemeClr val="accent1">
                    <a:shade val="50000"/>
                  </a:schemeClr>
                </a:solidFill>
              </a:ln>
              <a:effectLst>
                <a:reflection blurRad="12700" stA="38000" endPos="28000" dist="5000" dir="5400000" sy="-100000" algn="bl" rotWithShape="0"/>
              </a:effectLst>
              <a:extLst/>
            </p:spPr>
          </p:pic>
          <p:sp>
            <p:nvSpPr>
              <p:cNvPr id="8" name="TextBox 7"/>
              <p:cNvSpPr txBox="1"/>
              <p:nvPr/>
            </p:nvSpPr>
            <p:spPr>
              <a:xfrm>
                <a:off x="5093677" y="3068263"/>
                <a:ext cx="3200400" cy="830997"/>
              </a:xfrm>
              <a:prstGeom prst="rect">
                <a:avLst/>
              </a:prstGeom>
              <a:noFill/>
            </p:spPr>
            <p:txBody>
              <a:bodyPr wrap="square" rtlCol="0">
                <a:sp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Understanding the Systemwide Library</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grpSp>
        <p:sp>
          <p:nvSpPr>
            <p:cNvPr id="12" name="TextBox 11"/>
            <p:cNvSpPr txBox="1"/>
            <p:nvPr/>
          </p:nvSpPr>
          <p:spPr>
            <a:xfrm>
              <a:off x="5213594" y="4464025"/>
              <a:ext cx="3772144" cy="1015663"/>
            </a:xfrm>
            <a:prstGeom prst="rect">
              <a:avLst/>
            </a:prstGeom>
            <a:noFill/>
          </p:spPr>
          <p:txBody>
            <a:bodyPr wrap="square" rtlCol="0">
              <a:spAutoFit/>
            </a:bodyPr>
            <a:lstStyle/>
            <a:p>
              <a:r>
                <a:rPr lang="en-US" sz="20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Organization of library enterprise in higher education; locus and scale of operations</a:t>
              </a:r>
              <a:endParaRPr lang="en-US" sz="20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3164129" y="3512385"/>
              <a:ext cx="5759816" cy="2321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4396155" y="2554248"/>
            <a:ext cx="2432538" cy="1424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latin typeface="Segoe UI" panose="020B0502040204020203" pitchFamily="34" charset="0"/>
                <a:ea typeface="Segoe UI" panose="020B0502040204020203" pitchFamily="34" charset="0"/>
                <a:cs typeface="Segoe UI" panose="020B0502040204020203" pitchFamily="34" charset="0"/>
              </a:rPr>
              <a:t>Evolving Scholarly Record</a:t>
            </a:r>
            <a:endParaRPr lang="en-US" sz="2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5266944" y="179571"/>
            <a:ext cx="3800797" cy="1464231"/>
          </a:xfrm>
          <a:prstGeom prst="roundRect">
            <a:avLst/>
          </a:prstGeom>
          <a:solidFill>
            <a:schemeClr val="accent6"/>
          </a:solidFill>
        </p:spPr>
        <p:txBody>
          <a:bodyPr wrap="square" rtlCol="0">
            <a:spAutoFit/>
          </a:bodyPr>
          <a:lstStyle/>
          <a:p>
            <a:pPr marL="342900" indent="-342900">
              <a:buFont typeface="Arial" panose="020B0604020202020204" pitchFamily="34" charset="0"/>
              <a:buChar char="•"/>
            </a:pPr>
            <a:r>
              <a:rPr lang="en-US" sz="2000" dirty="0" smtClean="0">
                <a:solidFill>
                  <a:schemeClr val="bg1"/>
                </a:solidFill>
                <a:latin typeface="Calibri Light" panose="020F0302020204030204" pitchFamily="34" charset="0"/>
              </a:rPr>
              <a:t>How will changes in scholarly practice affect library service portfolio?</a:t>
            </a:r>
          </a:p>
          <a:p>
            <a:pPr marL="342900" indent="-342900">
              <a:buFont typeface="Arial" panose="020B0604020202020204" pitchFamily="34" charset="0"/>
              <a:buChar char="•"/>
            </a:pPr>
            <a:r>
              <a:rPr lang="en-US" sz="2000" dirty="0">
                <a:solidFill>
                  <a:schemeClr val="bg1"/>
                </a:solidFill>
                <a:latin typeface="Calibri Light" panose="020F0302020204030204" pitchFamily="34" charset="0"/>
              </a:rPr>
              <a:t>C</a:t>
            </a:r>
            <a:r>
              <a:rPr lang="en-US" sz="2000" dirty="0" smtClean="0">
                <a:solidFill>
                  <a:schemeClr val="bg1"/>
                </a:solidFill>
                <a:latin typeface="Calibri Light" panose="020F0302020204030204" pitchFamily="34" charset="0"/>
              </a:rPr>
              <a:t>ollections -&gt; engagement</a:t>
            </a:r>
            <a:endParaRPr lang="en-US" sz="2000" dirty="0">
              <a:solidFill>
                <a:schemeClr val="bg1"/>
              </a:solidFill>
              <a:latin typeface="Calibri Light" panose="020F0302020204030204" pitchFamily="34" charset="0"/>
            </a:endParaRPr>
          </a:p>
        </p:txBody>
      </p:sp>
      <p:sp>
        <p:nvSpPr>
          <p:cNvPr id="19" name="TextBox 18"/>
          <p:cNvSpPr txBox="1"/>
          <p:nvPr/>
        </p:nvSpPr>
        <p:spPr>
          <a:xfrm>
            <a:off x="253197" y="3815882"/>
            <a:ext cx="4022525" cy="2349579"/>
          </a:xfrm>
          <a:prstGeom prst="roundRect">
            <a:avLst/>
          </a:prstGeom>
          <a:solidFill>
            <a:schemeClr val="accent6"/>
          </a:solidFill>
        </p:spPr>
        <p:txBody>
          <a:bodyPr wrap="square" rtlCol="0">
            <a:spAutoFit/>
          </a:bodyPr>
          <a:lstStyle/>
          <a:p>
            <a:pPr marL="342900" indent="-342900">
              <a:buFont typeface="Arial" panose="020B0604020202020204" pitchFamily="34" charset="0"/>
              <a:buChar char="•"/>
            </a:pPr>
            <a:r>
              <a:rPr lang="en-US" sz="2200" dirty="0" smtClean="0">
                <a:solidFill>
                  <a:schemeClr val="bg1"/>
                </a:solidFill>
                <a:latin typeface="Calibri Light" panose="020F0302020204030204" pitchFamily="34" charset="0"/>
              </a:rPr>
              <a:t>How will libraries organize  around changing business operations?</a:t>
            </a:r>
          </a:p>
          <a:p>
            <a:pPr marL="342900" indent="-342900">
              <a:buFont typeface="Arial" panose="020B0604020202020204" pitchFamily="34" charset="0"/>
              <a:buChar char="•"/>
            </a:pPr>
            <a:r>
              <a:rPr lang="en-US" sz="2200" dirty="0" smtClean="0">
                <a:solidFill>
                  <a:schemeClr val="bg1"/>
                </a:solidFill>
                <a:latin typeface="Calibri Light" panose="020F0302020204030204" pitchFamily="34" charset="0"/>
              </a:rPr>
              <a:t>Which operations should be sourced internally, which might be externalized?</a:t>
            </a:r>
            <a:endParaRPr lang="en-US" sz="2200" dirty="0">
              <a:solidFill>
                <a:schemeClr val="bg1"/>
              </a:solidFill>
              <a:latin typeface="Calibri Light" panose="020F0302020204030204" pitchFamily="34" charset="0"/>
            </a:endParaRPr>
          </a:p>
        </p:txBody>
      </p:sp>
      <p:grpSp>
        <p:nvGrpSpPr>
          <p:cNvPr id="29" name="Group 28"/>
          <p:cNvGrpSpPr/>
          <p:nvPr/>
        </p:nvGrpSpPr>
        <p:grpSpPr>
          <a:xfrm>
            <a:off x="6828693" y="1821739"/>
            <a:ext cx="1218926" cy="1444707"/>
            <a:chOff x="6828693" y="1821739"/>
            <a:chExt cx="1218926" cy="1444707"/>
          </a:xfrm>
        </p:grpSpPr>
        <p:cxnSp>
          <p:nvCxnSpPr>
            <p:cNvPr id="18" name="Straight Arrow Connector 17"/>
            <p:cNvCxnSpPr>
              <a:stCxn id="15" idx="3"/>
            </p:cNvCxnSpPr>
            <p:nvPr/>
          </p:nvCxnSpPr>
          <p:spPr>
            <a:xfrm>
              <a:off x="6828693" y="3266445"/>
              <a:ext cx="1218926"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047619" y="1821739"/>
              <a:ext cx="0" cy="14447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348036" y="3264358"/>
            <a:ext cx="2048119" cy="548640"/>
            <a:chOff x="2348036" y="3264358"/>
            <a:chExt cx="2048119" cy="548640"/>
          </a:xfrm>
        </p:grpSpPr>
        <p:cxnSp>
          <p:nvCxnSpPr>
            <p:cNvPr id="26" name="Straight Arrow Connector 25"/>
            <p:cNvCxnSpPr/>
            <p:nvPr/>
          </p:nvCxnSpPr>
          <p:spPr>
            <a:xfrm>
              <a:off x="2348036" y="3266446"/>
              <a:ext cx="2048119"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362339" y="3264358"/>
              <a:ext cx="0" cy="5486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9560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Framing the scholarly record</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3</a:t>
            </a:fld>
            <a:endParaRPr lang="en-US"/>
          </a:p>
        </p:txBody>
      </p:sp>
      <p:pic>
        <p:nvPicPr>
          <p:cNvPr id="5" name="Picture 2" descr="H:\NSR\ESRworkshopDC\esrcover.jpg"/>
          <p:cNvPicPr>
            <a:picLocks noChangeAspect="1" noChangeArrowheads="1"/>
          </p:cNvPicPr>
          <p:nvPr/>
        </p:nvPicPr>
        <p:blipFill>
          <a:blip r:embed="rId3" cstate="print"/>
          <a:srcRect/>
          <a:stretch>
            <a:fillRect/>
          </a:stretch>
        </p:blipFill>
        <p:spPr bwMode="auto">
          <a:xfrm>
            <a:off x="457200" y="1600199"/>
            <a:ext cx="3749693" cy="4525963"/>
          </a:xfrm>
          <a:prstGeom prst="rect">
            <a:avLst/>
          </a:prstGeom>
          <a:noFill/>
          <a:effectLst>
            <a:outerShdw blurRad="50800" dist="114300" dir="2700000" algn="tl" rotWithShape="0">
              <a:prstClr val="black">
                <a:alpha val="40000"/>
              </a:prstClr>
            </a:outerShdw>
          </a:effectLst>
        </p:spPr>
      </p:pic>
      <p:sp>
        <p:nvSpPr>
          <p:cNvPr id="6" name="TextBox 5"/>
          <p:cNvSpPr txBox="1"/>
          <p:nvPr/>
        </p:nvSpPr>
        <p:spPr>
          <a:xfrm>
            <a:off x="4617720" y="1764791"/>
            <a:ext cx="4069080" cy="4154984"/>
          </a:xfrm>
          <a:prstGeom prst="rect">
            <a:avLst/>
          </a:prstGeom>
          <a:noFill/>
        </p:spPr>
        <p:txBody>
          <a:bodyPr wrap="square" rtlCol="0">
            <a:spAutoFit/>
          </a:bodyPr>
          <a:lstStyle/>
          <a:p>
            <a:r>
              <a:rPr lang="en-US" sz="2400" dirty="0" smtClean="0">
                <a:solidFill>
                  <a:schemeClr val="accent5">
                    <a:lumMod val="75000"/>
                  </a:schemeClr>
                </a:solidFill>
                <a:latin typeface="Segoe UI Semibold" panose="020B0702040204020203" pitchFamily="34" charset="0"/>
                <a:ea typeface="Segoe UI" panose="020B0502040204020203" pitchFamily="34" charset="0"/>
                <a:cs typeface="Segoe UI" panose="020B0502040204020203" pitchFamily="34" charset="0"/>
              </a:rPr>
              <a:t>Shared vocabulary </a:t>
            </a:r>
            <a:r>
              <a:rPr lang="en-US" sz="2400" dirty="0" smtClean="0">
                <a:latin typeface="Segoe UI" panose="020B0502040204020203" pitchFamily="34" charset="0"/>
                <a:ea typeface="Segoe UI" panose="020B0502040204020203" pitchFamily="34" charset="0"/>
                <a:cs typeface="Segoe UI" panose="020B0502040204020203" pitchFamily="34" charset="0"/>
              </a:rPr>
              <a:t>supports conversations across diverse stakeholder ecosystem</a:t>
            </a:r>
          </a:p>
          <a:p>
            <a:endParaRPr lang="en-US" sz="2400" dirty="0">
              <a:latin typeface="Segoe UI" panose="020B0502040204020203" pitchFamily="34" charset="0"/>
              <a:ea typeface="Segoe UI" panose="020B0502040204020203" pitchFamily="34" charset="0"/>
              <a:cs typeface="Segoe UI" panose="020B0502040204020203" pitchFamily="34" charset="0"/>
            </a:endParaRPr>
          </a:p>
          <a:p>
            <a:r>
              <a:rPr lang="en-US" sz="2400" dirty="0" smtClean="0">
                <a:latin typeface="Segoe UI" panose="020B0502040204020203" pitchFamily="34" charset="0"/>
                <a:ea typeface="Segoe UI" panose="020B0502040204020203" pitchFamily="34" charset="0"/>
                <a:cs typeface="Segoe UI" panose="020B0502040204020203" pitchFamily="34" charset="0"/>
              </a:rPr>
              <a:t>Roles, relationships of </a:t>
            </a:r>
            <a:r>
              <a:rPr lang="en-US" sz="2400" dirty="0" smtClean="0">
                <a:solidFill>
                  <a:schemeClr val="accent5">
                    <a:lumMod val="75000"/>
                  </a:schemeClr>
                </a:solidFill>
                <a:latin typeface="Segoe UI Semibold" panose="020B0702040204020203" pitchFamily="34" charset="0"/>
                <a:ea typeface="Segoe UI" panose="020B0502040204020203" pitchFamily="34" charset="0"/>
                <a:cs typeface="Segoe UI" panose="020B0502040204020203" pitchFamily="34" charset="0"/>
              </a:rPr>
              <a:t>libraries</a:t>
            </a:r>
            <a:r>
              <a:rPr lang="en-US" sz="2400" dirty="0" smtClean="0">
                <a:latin typeface="Segoe UI" panose="020B0502040204020203" pitchFamily="34" charset="0"/>
                <a:ea typeface="Segoe UI" panose="020B0502040204020203" pitchFamily="34" charset="0"/>
                <a:cs typeface="Segoe UI" panose="020B0502040204020203" pitchFamily="34" charset="0"/>
              </a:rPr>
              <a:t>, publishers, research administrators </a:t>
            </a:r>
            <a:endParaRPr lang="en-US" sz="2400" dirty="0">
              <a:latin typeface="Segoe UI" panose="020B0502040204020203" pitchFamily="34" charset="0"/>
              <a:ea typeface="Segoe UI" panose="020B0502040204020203" pitchFamily="34" charset="0"/>
              <a:cs typeface="Segoe UI" panose="020B0502040204020203" pitchFamily="34" charset="0"/>
            </a:endParaRPr>
          </a:p>
          <a:p>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r>
              <a:rPr lang="en-US" sz="2400" dirty="0" smtClean="0">
                <a:latin typeface="Segoe UI" panose="020B0502040204020203" pitchFamily="34" charset="0"/>
                <a:ea typeface="Segoe UI" panose="020B0502040204020203" pitchFamily="34" charset="0"/>
                <a:cs typeface="Segoe UI" panose="020B0502040204020203" pitchFamily="34" charset="0"/>
              </a:rPr>
              <a:t>Implications for </a:t>
            </a:r>
            <a:r>
              <a:rPr lang="en-US" sz="2400" dirty="0" smtClean="0">
                <a:solidFill>
                  <a:schemeClr val="accent5">
                    <a:lumMod val="75000"/>
                  </a:schemeClr>
                </a:solidFill>
                <a:latin typeface="Segoe UI Semibold" panose="020B0702040204020203" pitchFamily="34" charset="0"/>
                <a:ea typeface="Segoe UI" panose="020B0502040204020203" pitchFamily="34" charset="0"/>
                <a:cs typeface="Segoe UI" panose="020B0502040204020203" pitchFamily="34" charset="0"/>
              </a:rPr>
              <a:t>discovery, stewardship, reputation management</a:t>
            </a:r>
            <a:r>
              <a:rPr lang="en-US" sz="2400" dirty="0" smtClean="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rPr>
              <a:t> </a:t>
            </a:r>
            <a:endParaRPr lang="en-US" sz="2400" dirty="0">
              <a:solidFill>
                <a:schemeClr val="accent5">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41354146"/>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ESR Workshop Series</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968" y="1828800"/>
            <a:ext cx="7536265" cy="4044462"/>
          </a:xfrm>
        </p:spPr>
      </p:pic>
      <p:sp>
        <p:nvSpPr>
          <p:cNvPr id="4" name="Slide Number Placeholder 3"/>
          <p:cNvSpPr>
            <a:spLocks noGrp="1"/>
          </p:cNvSpPr>
          <p:nvPr>
            <p:ph type="sldNum" sz="quarter" idx="12"/>
          </p:nvPr>
        </p:nvSpPr>
        <p:spPr/>
        <p:txBody>
          <a:bodyPr/>
          <a:lstStyle/>
          <a:p>
            <a:fld id="{6B3AA010-7757-41E0-A212-D41514C97AA5}" type="slidenum">
              <a:rPr lang="en-US" smtClean="0"/>
              <a:pPr/>
              <a:t>4</a:t>
            </a:fld>
            <a:endParaRPr lang="en-US" dirty="0"/>
          </a:p>
        </p:txBody>
      </p:sp>
      <p:sp>
        <p:nvSpPr>
          <p:cNvPr id="6" name="5-Point Star 5"/>
          <p:cNvSpPr/>
          <p:nvPr/>
        </p:nvSpPr>
        <p:spPr>
          <a:xfrm>
            <a:off x="4273060" y="2708031"/>
            <a:ext cx="457200" cy="4572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141154" y="2901461"/>
            <a:ext cx="457200" cy="4572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590171" y="3054649"/>
            <a:ext cx="457200" cy="4572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30260" y="2685367"/>
            <a:ext cx="1364476" cy="646331"/>
          </a:xfrm>
          <a:prstGeom prst="rect">
            <a:avLst/>
          </a:prstGeom>
          <a:solidFill>
            <a:schemeClr val="bg1">
              <a:alpha val="50000"/>
            </a:schemeClr>
          </a:solid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Amsterdam</a:t>
            </a:r>
          </a:p>
          <a:p>
            <a:r>
              <a:rPr lang="en-US" dirty="0" smtClean="0">
                <a:latin typeface="Segoe UI" panose="020B0502040204020203" pitchFamily="34" charset="0"/>
                <a:ea typeface="Segoe UI" panose="020B0502040204020203" pitchFamily="34" charset="0"/>
                <a:cs typeface="Segoe UI" panose="020B0502040204020203" pitchFamily="34" charset="0"/>
              </a:rPr>
              <a:t>June 2014</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2873413" y="3414558"/>
            <a:ext cx="1817357" cy="646331"/>
          </a:xfrm>
          <a:prstGeom prst="rect">
            <a:avLst/>
          </a:prstGeom>
          <a:solidFill>
            <a:schemeClr val="bg1">
              <a:alpha val="50000"/>
            </a:schemeClr>
          </a:solid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Washington, DC</a:t>
            </a:r>
          </a:p>
          <a:p>
            <a:r>
              <a:rPr lang="en-US" dirty="0" smtClean="0">
                <a:latin typeface="Segoe UI" panose="020B0502040204020203" pitchFamily="34" charset="0"/>
                <a:ea typeface="Segoe UI" panose="020B0502040204020203" pitchFamily="34" charset="0"/>
                <a:cs typeface="Segoe UI" panose="020B0502040204020203" pitchFamily="34" charset="0"/>
              </a:rPr>
              <a:t>December 2014</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2136485" y="2255130"/>
            <a:ext cx="1183337" cy="646331"/>
          </a:xfrm>
          <a:prstGeom prst="rect">
            <a:avLst/>
          </a:prstGeom>
          <a:solidFill>
            <a:schemeClr val="bg1">
              <a:alpha val="50000"/>
            </a:schemeClr>
          </a:solid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Chicago</a:t>
            </a:r>
          </a:p>
          <a:p>
            <a:r>
              <a:rPr lang="en-US" dirty="0" smtClean="0">
                <a:latin typeface="Segoe UI" panose="020B0502040204020203" pitchFamily="34" charset="0"/>
                <a:ea typeface="Segoe UI" panose="020B0502040204020203" pitchFamily="34" charset="0"/>
                <a:cs typeface="Segoe UI" panose="020B0502040204020203" pitchFamily="34" charset="0"/>
              </a:rPr>
              <a:t>May 2015</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800053" y="3563828"/>
            <a:ext cx="1560042" cy="646331"/>
          </a:xfrm>
          <a:prstGeom prst="rect">
            <a:avLst/>
          </a:prstGeom>
          <a:solidFill>
            <a:schemeClr val="bg1">
              <a:alpha val="50000"/>
            </a:schemeClr>
          </a:solid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San Francisco</a:t>
            </a:r>
          </a:p>
          <a:p>
            <a:r>
              <a:rPr lang="en-US" dirty="0" smtClean="0">
                <a:latin typeface="Segoe UI" panose="020B0502040204020203" pitchFamily="34" charset="0"/>
                <a:ea typeface="Segoe UI" panose="020B0502040204020203" pitchFamily="34" charset="0"/>
                <a:cs typeface="Segoe UI" panose="020B0502040204020203" pitchFamily="34" charset="0"/>
              </a:rPr>
              <a:t>June 2015</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ounded Rectangle 13"/>
          <p:cNvSpPr/>
          <p:nvPr/>
        </p:nvSpPr>
        <p:spPr>
          <a:xfrm>
            <a:off x="1436537" y="4593298"/>
            <a:ext cx="6088445" cy="11430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Boundaries of evolving scholarly record</a:t>
            </a:r>
          </a:p>
          <a:p>
            <a:pPr marL="285750" indent="-285750">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Curatorial roles of various stakeholders</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3782091" y="6150223"/>
            <a:ext cx="2198743" cy="461665"/>
          </a:xfrm>
          <a:prstGeom prst="rect">
            <a:avLst/>
          </a:prstGeom>
          <a:noFill/>
        </p:spPr>
        <p:txBody>
          <a:bodyPr wrap="none" rtlCol="0">
            <a:spAutoFit/>
          </a:bodyPr>
          <a:lstStyle/>
          <a:p>
            <a:r>
              <a:rPr lang="en-US" sz="24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dirty="0" err="1" smtClean="0">
                <a:solidFill>
                  <a:schemeClr val="accent6"/>
                </a:solidFill>
                <a:latin typeface="Segoe UI" panose="020B0502040204020203" pitchFamily="34" charset="0"/>
                <a:ea typeface="Segoe UI" panose="020B0502040204020203" pitchFamily="34" charset="0"/>
                <a:cs typeface="Segoe UI" panose="020B0502040204020203" pitchFamily="34" charset="0"/>
              </a:rPr>
              <a:t>ESRworkshop</a:t>
            </a:r>
            <a:endPar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5-Point Star 7"/>
          <p:cNvSpPr/>
          <p:nvPr/>
        </p:nvSpPr>
        <p:spPr>
          <a:xfrm>
            <a:off x="2563184" y="3166024"/>
            <a:ext cx="457200" cy="4572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0324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Discussion themes</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457199" y="1600200"/>
            <a:ext cx="8493369" cy="4525963"/>
          </a:xfrm>
        </p:spPr>
        <p:txBody>
          <a:bodyPr>
            <a:normAutofit fontScale="92500" lnSpcReduction="10000"/>
          </a:bodyPr>
          <a:lstStyle/>
          <a:p>
            <a:r>
              <a:rPr lang="en-US" sz="2400" dirty="0" smtClean="0">
                <a:solidFill>
                  <a:schemeClr val="accent1"/>
                </a:solidFill>
                <a:latin typeface="Segoe UI Semibold" panose="020B0702040204020203" pitchFamily="34" charset="0"/>
                <a:ea typeface="Segoe UI" panose="020B0502040204020203" pitchFamily="34" charset="0"/>
                <a:cs typeface="Segoe UI" panose="020B0502040204020203" pitchFamily="34" charset="0"/>
              </a:rPr>
              <a:t>Selection – </a:t>
            </a:r>
            <a:r>
              <a:rPr lang="en-US" sz="2400" i="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trend to campus bibliography; automation</a:t>
            </a:r>
            <a:endParaRPr lang="en-US" sz="2400" i="1" dirty="0" smtClean="0">
              <a:solidFill>
                <a:schemeClr val="accent6"/>
              </a:solidFill>
              <a:latin typeface="Segoe UI Semibold" panose="020B0702040204020203" pitchFamily="34" charset="0"/>
              <a:ea typeface="Segoe UI" panose="020B0502040204020203" pitchFamily="34" charset="0"/>
              <a:cs typeface="Segoe UI" panose="020B0502040204020203" pitchFamily="34" charset="0"/>
            </a:endParaRPr>
          </a:p>
          <a:p>
            <a:pPr lvl="1"/>
            <a:r>
              <a:rPr lang="en-US" sz="2400" dirty="0">
                <a:latin typeface="Segoe UI" panose="020B0502040204020203" pitchFamily="34" charset="0"/>
                <a:ea typeface="Segoe UI" panose="020B0502040204020203" pitchFamily="34" charset="0"/>
                <a:cs typeface="Segoe UI" panose="020B0502040204020203" pitchFamily="34" charset="0"/>
              </a:rPr>
              <a:t>Catherine Hamer, University of Texas, </a:t>
            </a:r>
            <a:r>
              <a:rPr lang="en-US" sz="2400" dirty="0" smtClean="0">
                <a:latin typeface="Segoe UI" panose="020B0502040204020203" pitchFamily="34" charset="0"/>
                <a:ea typeface="Segoe UI" panose="020B0502040204020203" pitchFamily="34" charset="0"/>
                <a:cs typeface="Segoe UI" panose="020B0502040204020203" pitchFamily="34" charset="0"/>
              </a:rPr>
              <a:t>Austin</a:t>
            </a:r>
          </a:p>
          <a:p>
            <a:pPr lvl="1"/>
            <a:r>
              <a:rPr lang="en-US" sz="2400" dirty="0" smtClean="0">
                <a:latin typeface="Segoe UI" panose="020B0502040204020203" pitchFamily="34" charset="0"/>
                <a:ea typeface="Segoe UI" panose="020B0502040204020203" pitchFamily="34" charset="0"/>
                <a:cs typeface="Segoe UI" panose="020B0502040204020203" pitchFamily="34" charset="0"/>
              </a:rPr>
              <a:t> Anna </a:t>
            </a:r>
            <a:r>
              <a:rPr lang="en-US" sz="2400" dirty="0" err="1">
                <a:latin typeface="Segoe UI" panose="020B0502040204020203" pitchFamily="34" charset="0"/>
                <a:ea typeface="Segoe UI" panose="020B0502040204020203" pitchFamily="34" charset="0"/>
                <a:cs typeface="Segoe UI" panose="020B0502040204020203" pitchFamily="34" charset="0"/>
              </a:rPr>
              <a:t>Grigson</a:t>
            </a:r>
            <a:r>
              <a:rPr lang="en-US" sz="2400" dirty="0">
                <a:latin typeface="Segoe UI" panose="020B0502040204020203" pitchFamily="34" charset="0"/>
                <a:ea typeface="Segoe UI" panose="020B0502040204020203" pitchFamily="34" charset="0"/>
                <a:cs typeface="Segoe UI" panose="020B0502040204020203" pitchFamily="34" charset="0"/>
              </a:rPr>
              <a:t>, London School of Economics</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chemeClr val="accent1"/>
                </a:solidFill>
                <a:latin typeface="Segoe UI Semibold" panose="020B0702040204020203" pitchFamily="34" charset="0"/>
                <a:ea typeface="Segoe UI" panose="020B0502040204020203" pitchFamily="34" charset="0"/>
                <a:cs typeface="Segoe UI" panose="020B0502040204020203" pitchFamily="34" charset="0"/>
              </a:rPr>
              <a:t>Support for Researchers – </a:t>
            </a:r>
            <a:r>
              <a:rPr lang="en-US" sz="2400" i="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(re-)establishing trust </a:t>
            </a:r>
            <a:endParaRPr lang="en-US" sz="2400" i="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p>
            <a:pPr lvl="1"/>
            <a:r>
              <a:rPr lang="en-US" sz="2400" dirty="0" smtClean="0">
                <a:latin typeface="Segoe UI" panose="020B0502040204020203" pitchFamily="34" charset="0"/>
                <a:ea typeface="Segoe UI" panose="020B0502040204020203" pitchFamily="34" charset="0"/>
                <a:cs typeface="Segoe UI" panose="020B0502040204020203" pitchFamily="34" charset="0"/>
              </a:rPr>
              <a:t>Mary-Jo </a:t>
            </a:r>
            <a:r>
              <a:rPr lang="en-US" sz="2400" dirty="0" err="1">
                <a:latin typeface="Segoe UI" panose="020B0502040204020203" pitchFamily="34" charset="0"/>
                <a:ea typeface="Segoe UI" panose="020B0502040204020203" pitchFamily="34" charset="0"/>
                <a:cs typeface="Segoe UI" panose="020B0502040204020203" pitchFamily="34" charset="0"/>
              </a:rPr>
              <a:t>Romaniuk</a:t>
            </a:r>
            <a:r>
              <a:rPr lang="en-US" sz="2400" dirty="0">
                <a:latin typeface="Segoe UI" panose="020B0502040204020203" pitchFamily="34" charset="0"/>
                <a:ea typeface="Segoe UI" panose="020B0502040204020203" pitchFamily="34" charset="0"/>
                <a:cs typeface="Segoe UI" panose="020B0502040204020203" pitchFamily="34" charset="0"/>
              </a:rPr>
              <a:t>, University of </a:t>
            </a:r>
            <a:r>
              <a:rPr lang="en-US" sz="2400" dirty="0" smtClean="0">
                <a:latin typeface="Segoe UI" panose="020B0502040204020203" pitchFamily="34" charset="0"/>
                <a:ea typeface="Segoe UI" panose="020B0502040204020203" pitchFamily="34" charset="0"/>
                <a:cs typeface="Segoe UI" panose="020B0502040204020203" pitchFamily="34" charset="0"/>
              </a:rPr>
              <a:t>Manitoba</a:t>
            </a:r>
            <a:endParaRPr lang="en-US" sz="2400" dirty="0">
              <a:latin typeface="Segoe UI" panose="020B0502040204020203" pitchFamily="34" charset="0"/>
              <a:ea typeface="Segoe UI" panose="020B0502040204020203" pitchFamily="34" charset="0"/>
              <a:cs typeface="Segoe UI" panose="020B0502040204020203" pitchFamily="34" charset="0"/>
            </a:endParaRPr>
          </a:p>
          <a:p>
            <a:pPr lvl="1"/>
            <a:r>
              <a:rPr lang="en-US" sz="2400" dirty="0">
                <a:latin typeface="Segoe UI" panose="020B0502040204020203" pitchFamily="34" charset="0"/>
                <a:ea typeface="Segoe UI" panose="020B0502040204020203" pitchFamily="34" charset="0"/>
                <a:cs typeface="Segoe UI" panose="020B0502040204020203" pitchFamily="34" charset="0"/>
              </a:rPr>
              <a:t>Susan Lafferty, University of New South </a:t>
            </a:r>
            <a:r>
              <a:rPr lang="en-US" sz="2400" dirty="0" smtClean="0">
                <a:latin typeface="Segoe UI" panose="020B0502040204020203" pitchFamily="34" charset="0"/>
                <a:ea typeface="Segoe UI" panose="020B0502040204020203" pitchFamily="34" charset="0"/>
                <a:cs typeface="Segoe UI" panose="020B0502040204020203" pitchFamily="34" charset="0"/>
              </a:rPr>
              <a:t>Wales</a:t>
            </a:r>
          </a:p>
          <a:p>
            <a:r>
              <a:rPr lang="en-US" sz="2400" dirty="0" smtClean="0">
                <a:solidFill>
                  <a:schemeClr val="accent1"/>
                </a:solidFill>
                <a:latin typeface="Segoe UI Semibold" panose="020B0702040204020203" pitchFamily="34" charset="0"/>
                <a:ea typeface="Segoe UI" panose="020B0502040204020203" pitchFamily="34" charset="0"/>
                <a:cs typeface="Segoe UI" panose="020B0502040204020203" pitchFamily="34" charset="0"/>
              </a:rPr>
              <a:t>Collaboration within the university – </a:t>
            </a:r>
            <a:r>
              <a:rPr lang="en-US" sz="2400" i="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find a champion</a:t>
            </a:r>
            <a:endParaRPr lang="en-US" sz="2400" i="1" dirty="0" smtClean="0">
              <a:solidFill>
                <a:schemeClr val="accent6"/>
              </a:solidFill>
              <a:latin typeface="Segoe UI Semibold" panose="020B0702040204020203" pitchFamily="34" charset="0"/>
              <a:ea typeface="Segoe UI" panose="020B0502040204020203" pitchFamily="34" charset="0"/>
              <a:cs typeface="Segoe UI" panose="020B0502040204020203" pitchFamily="34" charset="0"/>
            </a:endParaRPr>
          </a:p>
          <a:p>
            <a:pPr lvl="1"/>
            <a:r>
              <a:rPr lang="en-US" sz="2400" dirty="0" smtClean="0">
                <a:latin typeface="Segoe UI" panose="020B0502040204020203" pitchFamily="34" charset="0"/>
                <a:ea typeface="Segoe UI" panose="020B0502040204020203" pitchFamily="34" charset="0"/>
                <a:cs typeface="Segoe UI" panose="020B0502040204020203" pitchFamily="34" charset="0"/>
              </a:rPr>
              <a:t>Holly Mercer</a:t>
            </a:r>
            <a:r>
              <a:rPr lang="en-US" sz="2400" dirty="0">
                <a:latin typeface="Segoe UI" panose="020B0502040204020203" pitchFamily="34" charset="0"/>
                <a:ea typeface="Segoe UI" panose="020B0502040204020203" pitchFamily="34" charset="0"/>
                <a:cs typeface="Segoe UI" panose="020B0502040204020203" pitchFamily="34" charset="0"/>
              </a:rPr>
              <a:t>, University of Tennessee, Knoxville </a:t>
            </a:r>
            <a:r>
              <a:rPr lang="en-US" sz="2400" i="1" dirty="0">
                <a:latin typeface="Segoe UI" panose="020B0502040204020203" pitchFamily="34" charset="0"/>
                <a:ea typeface="Segoe UI" panose="020B0502040204020203" pitchFamily="34" charset="0"/>
                <a:cs typeface="Segoe UI" panose="020B0502040204020203" pitchFamily="34" charset="0"/>
              </a:rPr>
              <a:t> </a:t>
            </a:r>
            <a:endParaRPr lang="en-US" sz="2400" dirty="0">
              <a:latin typeface="Segoe UI" panose="020B0502040204020203" pitchFamily="34" charset="0"/>
              <a:ea typeface="Segoe UI" panose="020B0502040204020203" pitchFamily="34" charset="0"/>
              <a:cs typeface="Segoe UI" panose="020B0502040204020203" pitchFamily="34" charset="0"/>
            </a:endParaRPr>
          </a:p>
          <a:p>
            <a:pPr lvl="1"/>
            <a:r>
              <a:rPr lang="en-US" sz="2400" dirty="0">
                <a:latin typeface="Segoe UI" panose="020B0502040204020203" pitchFamily="34" charset="0"/>
                <a:ea typeface="Segoe UI" panose="020B0502040204020203" pitchFamily="34" charset="0"/>
                <a:cs typeface="Segoe UI" panose="020B0502040204020203" pitchFamily="34" charset="0"/>
              </a:rPr>
              <a:t>Kristin </a:t>
            </a:r>
            <a:r>
              <a:rPr lang="en-US" sz="2400" dirty="0" err="1">
                <a:latin typeface="Segoe UI" panose="020B0502040204020203" pitchFamily="34" charset="0"/>
                <a:ea typeface="Segoe UI" panose="020B0502040204020203" pitchFamily="34" charset="0"/>
                <a:cs typeface="Segoe UI" panose="020B0502040204020203" pitchFamily="34" charset="0"/>
              </a:rPr>
              <a:t>Antelman</a:t>
            </a:r>
            <a:r>
              <a:rPr lang="en-US" sz="2400" dirty="0">
                <a:latin typeface="Segoe UI" panose="020B0502040204020203" pitchFamily="34" charset="0"/>
                <a:ea typeface="Segoe UI" panose="020B0502040204020203" pitchFamily="34" charset="0"/>
                <a:cs typeface="Segoe UI" panose="020B0502040204020203" pitchFamily="34" charset="0"/>
              </a:rPr>
              <a:t>, Cal Tech</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r>
              <a:rPr lang="en-US" sz="2400" dirty="0" smtClean="0">
                <a:solidFill>
                  <a:schemeClr val="accent1"/>
                </a:solidFill>
                <a:latin typeface="Segoe UI Semibold" panose="020B0702040204020203" pitchFamily="34" charset="0"/>
                <a:ea typeface="Segoe UI" panose="020B0502040204020203" pitchFamily="34" charset="0"/>
                <a:cs typeface="Segoe UI" panose="020B0502040204020203" pitchFamily="34" charset="0"/>
              </a:rPr>
              <a:t>Collaboration with external partners – </a:t>
            </a:r>
            <a:r>
              <a:rPr lang="en-US" sz="2400" i="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calculated, necessary risk</a:t>
            </a:r>
            <a:endParaRPr lang="en-US" sz="2400" i="1" dirty="0" smtClean="0">
              <a:solidFill>
                <a:schemeClr val="accent6"/>
              </a:solidFill>
              <a:latin typeface="Segoe UI Semibold" panose="020B0702040204020203" pitchFamily="34" charset="0"/>
              <a:ea typeface="Segoe UI" panose="020B0502040204020203" pitchFamily="34" charset="0"/>
              <a:cs typeface="Segoe UI" panose="020B0502040204020203" pitchFamily="34" charset="0"/>
            </a:endParaRPr>
          </a:p>
          <a:p>
            <a:pPr lvl="1"/>
            <a:r>
              <a:rPr lang="en-US" sz="2400" dirty="0">
                <a:latin typeface="Segoe UI" panose="020B0502040204020203" pitchFamily="34" charset="0"/>
                <a:ea typeface="Segoe UI" panose="020B0502040204020203" pitchFamily="34" charset="0"/>
                <a:cs typeface="Segoe UI" panose="020B0502040204020203" pitchFamily="34" charset="0"/>
              </a:rPr>
              <a:t>John </a:t>
            </a:r>
            <a:r>
              <a:rPr lang="en-US" sz="2400" dirty="0" err="1">
                <a:latin typeface="Segoe UI" panose="020B0502040204020203" pitchFamily="34" charset="0"/>
                <a:ea typeface="Segoe UI" panose="020B0502040204020203" pitchFamily="34" charset="0"/>
                <a:cs typeface="Segoe UI" panose="020B0502040204020203" pitchFamily="34" charset="0"/>
              </a:rPr>
              <a:t>MacColl</a:t>
            </a:r>
            <a:r>
              <a:rPr lang="en-US" sz="2400" dirty="0">
                <a:latin typeface="Segoe UI" panose="020B0502040204020203" pitchFamily="34" charset="0"/>
                <a:ea typeface="Segoe UI" panose="020B0502040204020203" pitchFamily="34" charset="0"/>
                <a:cs typeface="Segoe UI" panose="020B0502040204020203" pitchFamily="34" charset="0"/>
              </a:rPr>
              <a:t>, University of St. Andrews </a:t>
            </a:r>
            <a:endParaRPr lang="en-US" sz="2400" dirty="0" smtClean="0">
              <a:latin typeface="Segoe UI" panose="020B0502040204020203" pitchFamily="34" charset="0"/>
              <a:ea typeface="Segoe UI" panose="020B0502040204020203" pitchFamily="34" charset="0"/>
              <a:cs typeface="Segoe UI" panose="020B0502040204020203" pitchFamily="34" charset="0"/>
            </a:endParaRPr>
          </a:p>
          <a:p>
            <a:pPr lvl="1"/>
            <a:r>
              <a:rPr lang="en-US" sz="2400" dirty="0" smtClean="0">
                <a:latin typeface="Segoe UI" panose="020B0502040204020203" pitchFamily="34" charset="0"/>
                <a:ea typeface="Segoe UI" panose="020B0502040204020203" pitchFamily="34" charset="0"/>
                <a:cs typeface="Segoe UI" panose="020B0502040204020203" pitchFamily="34" charset="0"/>
              </a:rPr>
              <a:t>Teresa </a:t>
            </a:r>
            <a:r>
              <a:rPr lang="en-US" sz="2400" dirty="0">
                <a:latin typeface="Segoe UI" panose="020B0502040204020203" pitchFamily="34" charset="0"/>
                <a:ea typeface="Segoe UI" panose="020B0502040204020203" pitchFamily="34" charset="0"/>
                <a:cs typeface="Segoe UI" panose="020B0502040204020203" pitchFamily="34" charset="0"/>
              </a:rPr>
              <a:t>Chitty, University of Melbourne </a:t>
            </a:r>
          </a:p>
        </p:txBody>
      </p:sp>
    </p:spTree>
    <p:extLst>
      <p:ext uri="{BB962C8B-B14F-4D97-AF65-F5344CB8AC3E}">
        <p14:creationId xmlns:p14="http://schemas.microsoft.com/office/powerpoint/2010/main" val="262310850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Reputation and ranking</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6</a:t>
            </a:fld>
            <a:endParaRPr lang="en-US"/>
          </a:p>
        </p:txBody>
      </p:sp>
      <p:sp>
        <p:nvSpPr>
          <p:cNvPr id="5" name="TextBox 4"/>
          <p:cNvSpPr txBox="1"/>
          <p:nvPr/>
        </p:nvSpPr>
        <p:spPr>
          <a:xfrm>
            <a:off x="365760" y="1792020"/>
            <a:ext cx="1725152" cy="523220"/>
          </a:xfrm>
          <a:prstGeom prst="rect">
            <a:avLst/>
          </a:prstGeom>
          <a:noFill/>
        </p:spPr>
        <p:txBody>
          <a:bodyPr wrap="non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Individual</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365760" y="3433598"/>
            <a:ext cx="2061783" cy="523220"/>
          </a:xfrm>
          <a:prstGeom prst="rect">
            <a:avLst/>
          </a:prstGeom>
          <a:noFill/>
        </p:spPr>
        <p:txBody>
          <a:bodyPr wrap="non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Institutional</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380069" y="2677072"/>
            <a:ext cx="1748684" cy="523220"/>
          </a:xfrm>
          <a:prstGeom prst="rect">
            <a:avLst/>
          </a:prstGeom>
          <a:noFill/>
        </p:spPr>
        <p:txBody>
          <a:bodyPr wrap="non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incentives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3537804" y="4171853"/>
            <a:ext cx="1362874" cy="523220"/>
          </a:xfrm>
          <a:prstGeom prst="rect">
            <a:avLst/>
          </a:prstGeom>
          <a:noFill/>
        </p:spPr>
        <p:txBody>
          <a:bodyPr wrap="non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citation</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56" name="Group 55"/>
          <p:cNvGrpSpPr/>
          <p:nvPr/>
        </p:nvGrpSpPr>
        <p:grpSpPr>
          <a:xfrm>
            <a:off x="5128752" y="1591965"/>
            <a:ext cx="3640310" cy="1321499"/>
            <a:chOff x="5128752" y="1591965"/>
            <a:chExt cx="3640310" cy="1321499"/>
          </a:xfrm>
        </p:grpSpPr>
        <p:sp>
          <p:nvSpPr>
            <p:cNvPr id="11" name="TextBox 10"/>
            <p:cNvSpPr txBox="1"/>
            <p:nvPr/>
          </p:nvSpPr>
          <p:spPr>
            <a:xfrm>
              <a:off x="6095381" y="1591965"/>
              <a:ext cx="2673681" cy="969496"/>
            </a:xfrm>
            <a:prstGeom prst="rect">
              <a:avLst/>
            </a:prstGeom>
            <a:noFill/>
          </p:spPr>
          <p:txBody>
            <a:bodyPr wrap="none" rtlCol="0">
              <a:spAutoFit/>
            </a:bodyPr>
            <a:lstStyle/>
            <a:p>
              <a:r>
                <a:rPr lang="en-US" sz="1900" dirty="0">
                  <a:latin typeface="Segoe UI" panose="020B0502040204020203" pitchFamily="34" charset="0"/>
                  <a:ea typeface="Segoe UI" panose="020B0502040204020203" pitchFamily="34" charset="0"/>
                  <a:cs typeface="Segoe UI" panose="020B0502040204020203" pitchFamily="34" charset="0"/>
                </a:rPr>
                <a:t>‘Notability</a:t>
              </a:r>
              <a:r>
                <a:rPr lang="en-US" sz="1900" dirty="0" smtClean="0">
                  <a:latin typeface="Segoe UI" panose="020B0502040204020203" pitchFamily="34" charset="0"/>
                  <a:ea typeface="Segoe UI" panose="020B0502040204020203" pitchFamily="34" charset="0"/>
                  <a:cs typeface="Segoe UI" panose="020B0502040204020203" pitchFamily="34" charset="0"/>
                </a:rPr>
                <a:t>’</a:t>
              </a:r>
            </a:p>
            <a:p>
              <a:r>
                <a:rPr lang="en-US" sz="1900" dirty="0">
                  <a:latin typeface="Segoe UI" panose="020B0502040204020203" pitchFamily="34" charset="0"/>
                  <a:ea typeface="Segoe UI" panose="020B0502040204020203" pitchFamily="34" charset="0"/>
                  <a:cs typeface="Segoe UI" panose="020B0502040204020203" pitchFamily="34" charset="0"/>
                </a:rPr>
                <a:t>Norms </a:t>
              </a:r>
              <a:r>
                <a:rPr lang="en-US" sz="190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(reproducibility)</a:t>
              </a:r>
            </a:p>
            <a:p>
              <a:r>
                <a:rPr lang="en-US" sz="1900" dirty="0" smtClean="0">
                  <a:latin typeface="Segoe UI" panose="020B0502040204020203" pitchFamily="34" charset="0"/>
                  <a:ea typeface="Segoe UI" panose="020B0502040204020203" pitchFamily="34" charset="0"/>
                  <a:cs typeface="Segoe UI" panose="020B0502040204020203" pitchFamily="34" charset="0"/>
                </a:rPr>
                <a:t>Promotion / Tenure</a:t>
              </a:r>
            </a:p>
          </p:txBody>
        </p:sp>
        <p:cxnSp>
          <p:nvCxnSpPr>
            <p:cNvPr id="16" name="Straight Arrow Connector 15"/>
            <p:cNvCxnSpPr/>
            <p:nvPr/>
          </p:nvCxnSpPr>
          <p:spPr>
            <a:xfrm flipV="1">
              <a:off x="5128752" y="2273384"/>
              <a:ext cx="91440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137048" y="3048003"/>
            <a:ext cx="3549752" cy="1139444"/>
            <a:chOff x="5137048" y="3048003"/>
            <a:chExt cx="3549752" cy="1139444"/>
          </a:xfrm>
        </p:grpSpPr>
        <p:sp>
          <p:nvSpPr>
            <p:cNvPr id="10" name="TextBox 9"/>
            <p:cNvSpPr txBox="1"/>
            <p:nvPr/>
          </p:nvSpPr>
          <p:spPr>
            <a:xfrm>
              <a:off x="6095381" y="3217951"/>
              <a:ext cx="2591419" cy="969496"/>
            </a:xfrm>
            <a:prstGeom prst="rect">
              <a:avLst/>
            </a:prstGeom>
            <a:noFill/>
          </p:spPr>
          <p:txBody>
            <a:bodyPr wrap="square" rtlCol="0">
              <a:spAutoFit/>
            </a:bodyPr>
            <a:lstStyle/>
            <a:p>
              <a:r>
                <a:rPr lang="en-US" sz="1900" dirty="0" smtClean="0">
                  <a:latin typeface="Segoe UI" panose="020B0502040204020203" pitchFamily="34" charset="0"/>
                  <a:ea typeface="Segoe UI" panose="020B0502040204020203" pitchFamily="34" charset="0"/>
                  <a:cs typeface="Segoe UI" panose="020B0502040204020203" pitchFamily="34" charset="0"/>
                </a:rPr>
                <a:t>Funding</a:t>
              </a:r>
              <a:endParaRPr lang="en-US" sz="1900" dirty="0">
                <a:latin typeface="Segoe UI" panose="020B0502040204020203" pitchFamily="34" charset="0"/>
                <a:ea typeface="Segoe UI" panose="020B0502040204020203" pitchFamily="34" charset="0"/>
                <a:cs typeface="Segoe UI" panose="020B0502040204020203" pitchFamily="34" charset="0"/>
              </a:endParaRPr>
            </a:p>
            <a:p>
              <a:r>
                <a:rPr lang="en-US" sz="1900" dirty="0" smtClean="0">
                  <a:latin typeface="Segoe UI" panose="020B0502040204020203" pitchFamily="34" charset="0"/>
                  <a:ea typeface="Segoe UI" panose="020B0502040204020203" pitchFamily="34" charset="0"/>
                  <a:cs typeface="Segoe UI" panose="020B0502040204020203" pitchFamily="34" charset="0"/>
                </a:rPr>
                <a:t>Following </a:t>
              </a:r>
              <a:r>
                <a:rPr lang="en-US" sz="190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(enrollment, recruitment/retention)</a:t>
              </a:r>
            </a:p>
          </p:txBody>
        </p:sp>
        <p:cxnSp>
          <p:nvCxnSpPr>
            <p:cNvPr id="18" name="Straight Arrow Connector 17"/>
            <p:cNvCxnSpPr/>
            <p:nvPr/>
          </p:nvCxnSpPr>
          <p:spPr>
            <a:xfrm>
              <a:off x="5137048" y="3048003"/>
              <a:ext cx="91440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a:endCxn id="7" idx="1"/>
          </p:cNvCxnSpPr>
          <p:nvPr/>
        </p:nvCxnSpPr>
        <p:spPr>
          <a:xfrm>
            <a:off x="2356216" y="2313507"/>
            <a:ext cx="1023853" cy="625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p:cNvCxnSpPr>
          <p:nvPr/>
        </p:nvCxnSpPr>
        <p:spPr>
          <a:xfrm flipV="1">
            <a:off x="2427542" y="3048003"/>
            <a:ext cx="91440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371774" y="3188291"/>
            <a:ext cx="1774845"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[scholarly work]</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9" name="TextBox 38"/>
          <p:cNvSpPr txBox="1"/>
          <p:nvPr/>
        </p:nvSpPr>
        <p:spPr>
          <a:xfrm>
            <a:off x="1120943" y="2728355"/>
            <a:ext cx="1492716" cy="369332"/>
          </a:xfrm>
          <a:prstGeom prst="rect">
            <a:avLst/>
          </a:prstGeom>
          <a:noFill/>
        </p:spPr>
        <p:txBody>
          <a:bodyPr wrap="none" rtlCol="0">
            <a:spAutoFit/>
          </a:bodyPr>
          <a:lstStyle/>
          <a:p>
            <a:r>
              <a:rPr lang="en-US" i="1" dirty="0">
                <a:solidFill>
                  <a:schemeClr val="accent6"/>
                </a:solidFill>
              </a:rPr>
              <a:t>m</a:t>
            </a:r>
            <a:r>
              <a:rPr lang="en-US" i="1" dirty="0" smtClean="0">
                <a:solidFill>
                  <a:schemeClr val="accent6"/>
                </a:solidFill>
              </a:rPr>
              <a:t>otivated by</a:t>
            </a:r>
            <a:endParaRPr lang="en-US" i="1" dirty="0">
              <a:solidFill>
                <a:schemeClr val="accent6"/>
              </a:solidFill>
            </a:endParaRPr>
          </a:p>
        </p:txBody>
      </p:sp>
      <p:sp>
        <p:nvSpPr>
          <p:cNvPr id="40" name="TextBox 39"/>
          <p:cNvSpPr txBox="1"/>
          <p:nvPr/>
        </p:nvSpPr>
        <p:spPr>
          <a:xfrm>
            <a:off x="3460059" y="3639040"/>
            <a:ext cx="1518364" cy="369332"/>
          </a:xfrm>
          <a:prstGeom prst="rect">
            <a:avLst/>
          </a:prstGeom>
          <a:noFill/>
        </p:spPr>
        <p:txBody>
          <a:bodyPr wrap="none" rtlCol="0">
            <a:spAutoFit/>
          </a:bodyPr>
          <a:lstStyle/>
          <a:p>
            <a:r>
              <a:rPr lang="en-US" i="1" dirty="0">
                <a:solidFill>
                  <a:schemeClr val="accent6"/>
                </a:solidFill>
              </a:rPr>
              <a:t>m</a:t>
            </a:r>
            <a:r>
              <a:rPr lang="en-US" i="1" dirty="0" smtClean="0">
                <a:solidFill>
                  <a:schemeClr val="accent6"/>
                </a:solidFill>
              </a:rPr>
              <a:t>easured by</a:t>
            </a:r>
            <a:endParaRPr lang="en-US" i="1" dirty="0">
              <a:solidFill>
                <a:schemeClr val="accent6"/>
              </a:solidFill>
            </a:endParaRPr>
          </a:p>
        </p:txBody>
      </p:sp>
      <p:sp>
        <p:nvSpPr>
          <p:cNvPr id="41" name="TextBox 40"/>
          <p:cNvSpPr txBox="1"/>
          <p:nvPr/>
        </p:nvSpPr>
        <p:spPr>
          <a:xfrm>
            <a:off x="2621722" y="5774174"/>
            <a:ext cx="3774303" cy="523220"/>
          </a:xfrm>
          <a:prstGeom prst="rect">
            <a:avLst/>
          </a:prstGeom>
          <a:noFill/>
        </p:spPr>
        <p:txBody>
          <a:bodyPr wrap="none" rtlCol="0">
            <a:spAutoFit/>
          </a:bodyPr>
          <a:lstStyle/>
          <a:p>
            <a:r>
              <a:rPr lang="en-US" sz="2800" i="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supported by metadata</a:t>
            </a:r>
            <a:endParaRPr lang="en-US" sz="2800" i="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67" name="Group 66"/>
          <p:cNvGrpSpPr/>
          <p:nvPr/>
        </p:nvGrpSpPr>
        <p:grpSpPr>
          <a:xfrm>
            <a:off x="365760" y="4786340"/>
            <a:ext cx="8269034" cy="937575"/>
            <a:chOff x="365760" y="4680830"/>
            <a:chExt cx="8269034" cy="937575"/>
          </a:xfrm>
        </p:grpSpPr>
        <p:sp>
          <p:nvSpPr>
            <p:cNvPr id="12" name="TextBox 11"/>
            <p:cNvSpPr txBox="1"/>
            <p:nvPr/>
          </p:nvSpPr>
          <p:spPr>
            <a:xfrm>
              <a:off x="578338" y="5197381"/>
              <a:ext cx="2797369"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Identifiers (ORCID, DOI…)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3344619" y="4680830"/>
              <a:ext cx="1899494" cy="369332"/>
            </a:xfrm>
            <a:prstGeom prst="rect">
              <a:avLst/>
            </a:prstGeom>
            <a:noFill/>
          </p:spPr>
          <p:txBody>
            <a:bodyPr wrap="non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L</a:t>
              </a:r>
              <a:r>
                <a:rPr lang="en-US" dirty="0" smtClean="0">
                  <a:latin typeface="Segoe UI" panose="020B0502040204020203" pitchFamily="34" charset="0"/>
                  <a:ea typeface="Segoe UI" panose="020B0502040204020203" pitchFamily="34" charset="0"/>
                  <a:cs typeface="Segoe UI" panose="020B0502040204020203" pitchFamily="34" charset="0"/>
                </a:rPr>
                <a:t>icense (CC-BY…)</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6077796" y="5197381"/>
              <a:ext cx="2069284"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Persistence (SLA?) </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8" name="Rounded Rectangle 57"/>
            <p:cNvSpPr/>
            <p:nvPr/>
          </p:nvSpPr>
          <p:spPr>
            <a:xfrm>
              <a:off x="365760" y="4680830"/>
              <a:ext cx="8269034" cy="937575"/>
            </a:xfrm>
            <a:prstGeom prst="roundRect">
              <a:avLst/>
            </a:prstGeom>
            <a:noFill/>
            <a:ln w="412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Straight Arrow Connector 63"/>
          <p:cNvCxnSpPr/>
          <p:nvPr/>
        </p:nvCxnSpPr>
        <p:spPr>
          <a:xfrm>
            <a:off x="4132385" y="4008372"/>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5599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par>
                                <p:cTn id="18" presetID="22" presetClass="entr" presetSubtype="1"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Reputation management </a:t>
            </a:r>
            <a:r>
              <a:rPr lang="en-US" b="0" dirty="0" smtClean="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rPr>
              <a:t>and metadata</a:t>
            </a:r>
            <a:endParaRPr lang="en-US" b="0" dirty="0">
              <a:solidFill>
                <a:schemeClr val="tx1">
                  <a:lumMod val="50000"/>
                  <a:lumOff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3815607" y="1949726"/>
            <a:ext cx="2776809" cy="3181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4029343" y="5965354"/>
            <a:ext cx="3768980" cy="338554"/>
          </a:xfrm>
          <a:prstGeom prst="rect">
            <a:avLst/>
          </a:prstGeom>
        </p:spPr>
        <p:txBody>
          <a:bodyPr wrap="none">
            <a:spAutoFit/>
          </a:bodyPr>
          <a:lstStyle/>
          <a:p>
            <a:r>
              <a:rPr lang="en-US" sz="1600" dirty="0">
                <a:latin typeface="Segoe UI" panose="020B0502040204020203" pitchFamily="34" charset="0"/>
                <a:ea typeface="Segoe UI" panose="020B0502040204020203" pitchFamily="34" charset="0"/>
                <a:cs typeface="Segoe UI" panose="020B0502040204020203" pitchFamily="34" charset="0"/>
              </a:rPr>
              <a:t>http://hdl.handle.net/2027/uc1.$c29885</a:t>
            </a:r>
          </a:p>
        </p:txBody>
      </p:sp>
      <p:sp>
        <p:nvSpPr>
          <p:cNvPr id="8" name="TextBox 7"/>
          <p:cNvSpPr txBox="1"/>
          <p:nvPr/>
        </p:nvSpPr>
        <p:spPr>
          <a:xfrm>
            <a:off x="1662009" y="4705815"/>
            <a:ext cx="926857" cy="369332"/>
          </a:xfrm>
          <a:prstGeom prst="rect">
            <a:avLst/>
          </a:prstGeom>
          <a:noFill/>
        </p:spPr>
        <p:txBody>
          <a:bodyPr wrap="none" rtlCol="0">
            <a:spAutoFit/>
          </a:bodyPr>
          <a:lstStyle/>
          <a:p>
            <a:r>
              <a:rPr lang="en-US"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publish</a:t>
            </a:r>
            <a:endParaRPr lang="en-US"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4563285" y="1703366"/>
            <a:ext cx="1207382" cy="523220"/>
          </a:xfrm>
          <a:prstGeom prst="rect">
            <a:avLst/>
          </a:prstGeom>
          <a:noFill/>
        </p:spPr>
        <p:txBody>
          <a:bodyPr wrap="none" rtlCol="0">
            <a:spAutoFit/>
          </a:bodyPr>
          <a:lstStyle/>
          <a:p>
            <a:r>
              <a:rPr lang="en-US" sz="2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collect</a:t>
            </a:r>
            <a:endParaRPr lang="en-US" sz="28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pic>
        <p:nvPicPr>
          <p:cNvPr id="5124" name="Picture 4" descr="http://upload.wikimedia.org/wikipedia/commons/thumb/9/95/CampanileMtTamalpiasSunset-original.jpg/220px-CampanileMtTamalpiasSunset-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573" y="2128009"/>
            <a:ext cx="2095500" cy="2790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10130" t="3849" r="13312" b="1855"/>
          <a:stretch/>
        </p:blipFill>
        <p:spPr>
          <a:xfrm>
            <a:off x="359268" y="1572125"/>
            <a:ext cx="3251598" cy="426040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1279335" y="4356779"/>
            <a:ext cx="1438215" cy="800219"/>
          </a:xfrm>
          <a:prstGeom prst="rect">
            <a:avLst/>
          </a:prstGeom>
          <a:noFill/>
        </p:spPr>
        <p:txBody>
          <a:bodyPr wrap="none" rtlCol="0">
            <a:spAutoFit/>
          </a:bodyPr>
          <a:lstStyle/>
          <a:p>
            <a:pPr algn="ctr"/>
            <a:r>
              <a:rPr lang="en-US" sz="2800" dirty="0">
                <a:solidFill>
                  <a:schemeClr val="accent6"/>
                </a:solidFill>
                <a:latin typeface="Segoe UI" panose="020B0502040204020203" pitchFamily="34" charset="0"/>
                <a:ea typeface="Segoe UI" panose="020B0502040204020203" pitchFamily="34" charset="0"/>
                <a:cs typeface="Segoe UI" panose="020B0502040204020203" pitchFamily="34" charset="0"/>
              </a:rPr>
              <a:t>p</a:t>
            </a:r>
            <a:r>
              <a:rPr lang="en-US" sz="2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ublish </a:t>
            </a:r>
          </a:p>
          <a:p>
            <a:pPr algn="ctr"/>
            <a:r>
              <a:rPr lang="en-US"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(220 pp.)</a:t>
            </a:r>
            <a:endParaRPr lang="en-US"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7024552" y="4971276"/>
            <a:ext cx="1540293" cy="523220"/>
          </a:xfrm>
          <a:prstGeom prst="rect">
            <a:avLst/>
          </a:prstGeom>
          <a:noFill/>
        </p:spPr>
        <p:txBody>
          <a:bodyPr wrap="none" rtlCol="0">
            <a:spAutoFit/>
          </a:bodyPr>
          <a:lstStyle/>
          <a:p>
            <a:r>
              <a:rPr lang="en-US" sz="2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preserve</a:t>
            </a:r>
            <a:endParaRPr lang="en-US" sz="28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4" name="Straight Arrow Connector 13"/>
          <p:cNvCxnSpPr/>
          <p:nvPr/>
        </p:nvCxnSpPr>
        <p:spPr>
          <a:xfrm>
            <a:off x="5246726" y="2906402"/>
            <a:ext cx="1711635" cy="0"/>
          </a:xfrm>
          <a:prstGeom prst="straightConnector1">
            <a:avLst/>
          </a:prstGeom>
          <a:ln w="63500">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a:off x="3356498" y="3348733"/>
            <a:ext cx="1345690" cy="0"/>
          </a:xfrm>
          <a:prstGeom prst="straightConnector1">
            <a:avLst/>
          </a:prstGeom>
          <a:ln w="635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989299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wipe(left)">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8</a:t>
            </a:fld>
            <a:endParaRPr lang="en-US"/>
          </a:p>
        </p:txBody>
      </p:sp>
      <p:pic>
        <p:nvPicPr>
          <p:cNvPr id="5" name="Picture 4"/>
          <p:cNvPicPr>
            <a:picLocks noChangeAspect="1"/>
          </p:cNvPicPr>
          <p:nvPr/>
        </p:nvPicPr>
        <p:blipFill rotWithShape="1">
          <a:blip r:embed="rId3"/>
          <a:srcRect b="2169"/>
          <a:stretch/>
        </p:blipFill>
        <p:spPr>
          <a:xfrm>
            <a:off x="83245" y="133967"/>
            <a:ext cx="7494611" cy="6579065"/>
          </a:xfrm>
          <a:prstGeom prst="rect">
            <a:avLst/>
          </a:prstGeom>
        </p:spPr>
      </p:pic>
      <p:sp>
        <p:nvSpPr>
          <p:cNvPr id="8" name="TextBox 7"/>
          <p:cNvSpPr txBox="1"/>
          <p:nvPr/>
        </p:nvSpPr>
        <p:spPr>
          <a:xfrm>
            <a:off x="4079631" y="2507762"/>
            <a:ext cx="4941708" cy="2962513"/>
          </a:xfrm>
          <a:prstGeom prst="roundRect">
            <a:avLst/>
          </a:prstGeom>
          <a:solidFill>
            <a:schemeClr val="accent6"/>
          </a:solidFill>
        </p:spPr>
        <p:txBody>
          <a:bodyPr wrap="square" rtlCol="0">
            <a:spAutoFit/>
          </a:bodyPr>
          <a:lstStyle/>
          <a:p>
            <a:pPr algn="ctr"/>
            <a:r>
              <a:rPr lang="en-US" sz="2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Personal bibliography</a:t>
            </a:r>
          </a:p>
          <a:p>
            <a:pPr algn="ctr"/>
            <a:r>
              <a:rPr lang="en-US" sz="2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Campus bibliography</a:t>
            </a:r>
          </a:p>
          <a:p>
            <a:pPr algn="ctr"/>
            <a:endPar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US" sz="2400" dirty="0">
                <a:latin typeface="Segoe UI" panose="020B0502040204020203" pitchFamily="34" charset="0"/>
                <a:ea typeface="Segoe UI" panose="020B0502040204020203" pitchFamily="34" charset="0"/>
                <a:cs typeface="Segoe UI" panose="020B0502040204020203" pitchFamily="34" charset="0"/>
              </a:rPr>
              <a:t>g</a:t>
            </a:r>
            <a:r>
              <a:rPr lang="en-US" sz="2400" dirty="0" smtClean="0">
                <a:latin typeface="Segoe UI" panose="020B0502040204020203" pitchFamily="34" charset="0"/>
                <a:ea typeface="Segoe UI" panose="020B0502040204020203" pitchFamily="34" charset="0"/>
                <a:cs typeface="Segoe UI" panose="020B0502040204020203" pitchFamily="34" charset="0"/>
              </a:rPr>
              <a:t>roup-scale and ‘network-scale’ infrastructure supports individual-scale, institution-scale </a:t>
            </a:r>
          </a:p>
          <a:p>
            <a:pPr algn="ct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reputation management</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3731326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Segoe UI" panose="020B0502040204020203" pitchFamily="34" charset="0"/>
                <a:ea typeface="Segoe UI" panose="020B0502040204020203" pitchFamily="34" charset="0"/>
                <a:cs typeface="Segoe UI" panose="020B0502040204020203" pitchFamily="34" charset="0"/>
              </a:rPr>
              <a:t>More (or less?) of a good thing</a:t>
            </a:r>
            <a:endParaRPr lang="en-US" b="0" dirty="0">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Segoe UI" panose="020B0502040204020203" pitchFamily="34" charset="0"/>
                <a:ea typeface="Segoe UI" panose="020B0502040204020203" pitchFamily="34" charset="0"/>
                <a:cs typeface="Segoe UI" panose="020B0502040204020203" pitchFamily="34" charset="0"/>
              </a:rPr>
              <a:t>Maximizing productivity, yield of scholarly work</a:t>
            </a:r>
          </a:p>
          <a:p>
            <a:r>
              <a:rPr lang="en-US" dirty="0" smtClean="0">
                <a:latin typeface="Segoe UI" panose="020B0502040204020203" pitchFamily="34" charset="0"/>
                <a:ea typeface="Segoe UI" panose="020B0502040204020203" pitchFamily="34" charset="0"/>
                <a:cs typeface="Segoe UI" panose="020B0502040204020203" pitchFamily="34" charset="0"/>
              </a:rPr>
              <a:t>Not ‘more publications’ but ‘more impact’</a:t>
            </a:r>
          </a:p>
          <a:p>
            <a:r>
              <a:rPr lang="en-US" dirty="0" smtClean="0">
                <a:latin typeface="Segoe UI" panose="020B0502040204020203" pitchFamily="34" charset="0"/>
                <a:ea typeface="Segoe UI" panose="020B0502040204020203" pitchFamily="34" charset="0"/>
                <a:cs typeface="Segoe UI" panose="020B0502040204020203" pitchFamily="34" charset="0"/>
              </a:rPr>
              <a:t>Reputation = credit for impactful work (relationships)</a:t>
            </a:r>
          </a:p>
          <a:p>
            <a:pPr marL="0" indent="0">
              <a:buNone/>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Research funding cycle</a:t>
            </a:r>
            <a:endParaRPr lang="en-US" dirty="0">
              <a:latin typeface="Segoe UI" panose="020B0502040204020203" pitchFamily="34" charset="0"/>
              <a:ea typeface="Segoe UI" panose="020B0502040204020203" pitchFamily="34" charset="0"/>
              <a:cs typeface="Segoe UI" panose="020B0502040204020203" pitchFamily="34" charset="0"/>
            </a:endParaRPr>
          </a:p>
          <a:p>
            <a:r>
              <a:rPr lang="en-US" dirty="0" smtClean="0">
                <a:latin typeface="Segoe UI" panose="020B0502040204020203" pitchFamily="34" charset="0"/>
                <a:ea typeface="Segoe UI" panose="020B0502040204020203" pitchFamily="34" charset="0"/>
                <a:cs typeface="Segoe UI" panose="020B0502040204020203" pitchFamily="34" charset="0"/>
              </a:rPr>
              <a:t>NIH bio-sketch…5 publications</a:t>
            </a:r>
          </a:p>
          <a:p>
            <a:r>
              <a:rPr lang="en-US" dirty="0" smtClean="0">
                <a:latin typeface="Segoe UI" panose="020B0502040204020203" pitchFamily="34" charset="0"/>
                <a:ea typeface="Segoe UI" panose="020B0502040204020203" pitchFamily="34" charset="0"/>
                <a:cs typeface="Segoe UI" panose="020B0502040204020203" pitchFamily="34" charset="0"/>
              </a:rPr>
              <a:t>UK REF…4 publications</a:t>
            </a:r>
          </a:p>
          <a:p>
            <a:pPr marL="0" indent="0">
              <a:buNone/>
            </a:pP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Researcher lifecycle</a:t>
            </a:r>
          </a:p>
          <a:p>
            <a:r>
              <a:rPr lang="en-US" dirty="0" smtClean="0">
                <a:latin typeface="Segoe UI" panose="020B0502040204020203" pitchFamily="34" charset="0"/>
                <a:ea typeface="Segoe UI" panose="020B0502040204020203" pitchFamily="34" charset="0"/>
                <a:cs typeface="Segoe UI" panose="020B0502040204020203" pitchFamily="34" charset="0"/>
              </a:rPr>
              <a:t>Hundreds of articles? Several books?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9</a:t>
            </a:fld>
            <a:endParaRPr lang="en-US"/>
          </a:p>
        </p:txBody>
      </p:sp>
    </p:spTree>
    <p:extLst>
      <p:ext uri="{BB962C8B-B14F-4D97-AF65-F5344CB8AC3E}">
        <p14:creationId xmlns:p14="http://schemas.microsoft.com/office/powerpoint/2010/main" val="3365985809"/>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Research-Explore-Templat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0B474AAF-312B-4CC0-832F-ADC7659D853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488DA8C1-A346-4598-A421-38CA1A2F81A7}"/>
    </a:ext>
  </a:ext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6927AF5B-FA60-408A-9622-874DECE780BB}"/>
    </a:ext>
  </a:ext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0B9EB37C-11F2-466F-92D4-EDF67AE4F115}"/>
    </a:ext>
  </a:ext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C30FEB1B-96F0-4444-BA73-F43D56FD79C4}"/>
    </a:ext>
  </a:ext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917B4F84-4C45-4217-9D15-BF52474A3330}"/>
    </a:ext>
  </a:ext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B1BA7EE2-C543-4E0A-B021-DD5F1C284501}" vid="{FA50653F-C733-4DAF-A27E-BA8C71EADC1E}"/>
    </a:ext>
  </a:extLst>
</a:theme>
</file>

<file path=ppt/theme/theme8.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8828</TotalTime>
  <Words>979</Words>
  <Application>Microsoft Office PowerPoint</Application>
  <PresentationFormat>On-screen Show (4:3)</PresentationFormat>
  <Paragraphs>204</Paragraphs>
  <Slides>18</Slides>
  <Notes>15</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18</vt:i4>
      </vt:variant>
    </vt:vector>
  </HeadingPairs>
  <TitlesOfParts>
    <vt:vector size="34" baseType="lpstr">
      <vt:lpstr>Arial</vt:lpstr>
      <vt:lpstr>Calibri</vt:lpstr>
      <vt:lpstr>Calibri Light</vt:lpstr>
      <vt:lpstr>Open Sans</vt:lpstr>
      <vt:lpstr>Open Sans Semibold</vt:lpstr>
      <vt:lpstr>Segoe UI</vt:lpstr>
      <vt:lpstr>Segoe UI Semibold</vt:lpstr>
      <vt:lpstr>Times New Roman</vt:lpstr>
      <vt:lpstr>Research-Explore-Template</vt:lpstr>
      <vt:lpstr>Full Pattern</vt:lpstr>
      <vt:lpstr>Pattern Bottom</vt:lpstr>
      <vt:lpstr>Pattern Left</vt:lpstr>
      <vt:lpstr>Pattern Right</vt:lpstr>
      <vt:lpstr>Dark Blue</vt:lpstr>
      <vt:lpstr>Title and Sections</vt:lpstr>
      <vt:lpstr>OCLC-Research-Template-2014</vt:lpstr>
      <vt:lpstr>PowerPoint Presentation</vt:lpstr>
      <vt:lpstr>PowerPoint Presentation</vt:lpstr>
      <vt:lpstr>Framing the scholarly record</vt:lpstr>
      <vt:lpstr>ESR Workshop Series</vt:lpstr>
      <vt:lpstr>Discussion themes</vt:lpstr>
      <vt:lpstr>Reputation and ranking</vt:lpstr>
      <vt:lpstr>Reputation management and metadata</vt:lpstr>
      <vt:lpstr>PowerPoint Presentation</vt:lpstr>
      <vt:lpstr>More (or less?) of a good thing</vt:lpstr>
      <vt:lpstr>Evolving manuscripts and metadata</vt:lpstr>
      <vt:lpstr>Differential service model?</vt:lpstr>
      <vt:lpstr>PowerPoint Presentation</vt:lpstr>
      <vt:lpstr>PowerPoint Presentation</vt:lpstr>
      <vt:lpstr>Scope, locus of action – local? group?</vt:lpstr>
      <vt:lpstr>‘Libraries should’ (make choices)</vt:lpstr>
      <vt:lpstr>Your turn:  triage…</vt:lpstr>
      <vt:lpstr>Mutually reinforcing goals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Evolving Scholarly Record:  ranking and reputation</dc:title>
  <dc:creator>Malpas,Constance</dc:creator>
  <dc:description>Presented at the OCLC Research Library Partnership Meeting: Rep, Rank &amp; Role, 4 June 2015, San Francisco, California (USA)</dc:description>
  <cp:lastModifiedBy>McNicol,Jeanette</cp:lastModifiedBy>
  <cp:revision>176</cp:revision>
  <cp:lastPrinted>2014-01-22T16:19:00Z</cp:lastPrinted>
  <dcterms:created xsi:type="dcterms:W3CDTF">2015-01-08T18:52:37Z</dcterms:created>
  <dcterms:modified xsi:type="dcterms:W3CDTF">2015-06-12T21:56:24Z</dcterms:modified>
</cp:coreProperties>
</file>