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37"/>
  </p:notesMasterIdLst>
  <p:handoutMasterIdLst>
    <p:handoutMasterId r:id="rId38"/>
  </p:handoutMasterIdLst>
  <p:sldIdLst>
    <p:sldId id="270" r:id="rId6"/>
    <p:sldId id="353" r:id="rId7"/>
    <p:sldId id="355" r:id="rId8"/>
    <p:sldId id="322" r:id="rId9"/>
    <p:sldId id="302" r:id="rId10"/>
    <p:sldId id="312" r:id="rId11"/>
    <p:sldId id="356" r:id="rId12"/>
    <p:sldId id="294" r:id="rId13"/>
    <p:sldId id="296" r:id="rId14"/>
    <p:sldId id="325" r:id="rId15"/>
    <p:sldId id="341" r:id="rId16"/>
    <p:sldId id="329" r:id="rId17"/>
    <p:sldId id="326" r:id="rId18"/>
    <p:sldId id="327" r:id="rId19"/>
    <p:sldId id="328" r:id="rId20"/>
    <p:sldId id="330" r:id="rId21"/>
    <p:sldId id="331" r:id="rId22"/>
    <p:sldId id="333" r:id="rId23"/>
    <p:sldId id="334" r:id="rId24"/>
    <p:sldId id="314" r:id="rId25"/>
    <p:sldId id="287" r:id="rId26"/>
    <p:sldId id="349" r:id="rId27"/>
    <p:sldId id="342" r:id="rId28"/>
    <p:sldId id="343" r:id="rId29"/>
    <p:sldId id="344" r:id="rId30"/>
    <p:sldId id="283" r:id="rId31"/>
    <p:sldId id="348" r:id="rId32"/>
    <p:sldId id="275" r:id="rId33"/>
    <p:sldId id="350" r:id="rId34"/>
    <p:sldId id="351" r:id="rId35"/>
    <p:sldId id="352" r:id="rId36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8">
          <p15:clr>
            <a:srgbClr val="A4A3A4"/>
          </p15:clr>
        </p15:guide>
        <p15:guide id="2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A106"/>
    <a:srgbClr val="ECAE06"/>
    <a:srgbClr val="F9B30A"/>
    <a:srgbClr val="002144"/>
    <a:srgbClr val="ECAC00"/>
    <a:srgbClr val="450084"/>
    <a:srgbClr val="D3C3E2"/>
    <a:srgbClr val="FFCD33"/>
    <a:srgbClr val="F2A46E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30" autoAdjust="0"/>
    <p:restoredTop sz="77239" autoAdjust="0"/>
  </p:normalViewPr>
  <p:slideViewPr>
    <p:cSldViewPr snapToGrid="0" snapToObjects="1">
      <p:cViewPr varScale="1">
        <p:scale>
          <a:sx n="117" d="100"/>
          <a:sy n="117" d="100"/>
        </p:scale>
        <p:origin x="1794" y="90"/>
      </p:cViewPr>
      <p:guideLst>
        <p:guide orient="horz" pos="1808"/>
        <p:guide pos="55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7726C-ACAE-124E-B040-09E55DEF4DA0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1C18C3-2E63-8349-A502-4ACA2BEDD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89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CA59C-26AF-6346-A5CF-41ECEFF79957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242FB-C156-A14A-9F52-74F252AE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9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15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587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80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05310-72C5-446B-8A4E-36A2A2A7CC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25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8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“Opportunity afforded”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47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“Knowledge is liberty”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66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5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63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0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89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4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068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pronounced emphasis on liberal education – a difficult place for Sweet Briar to succeed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60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27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68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E242FB-C156-A14A-9F52-74F252AEF9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78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" b="63310"/>
          <a:stretch/>
        </p:blipFill>
        <p:spPr>
          <a:xfrm>
            <a:off x="0" y="151415"/>
            <a:ext cx="9144000" cy="1781146"/>
          </a:xfrm>
          <a:prstGeom prst="rect">
            <a:avLst/>
          </a:prstGeom>
        </p:spPr>
      </p:pic>
      <p:sp>
        <p:nvSpPr>
          <p:cNvPr id="32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52713" y="2315531"/>
            <a:ext cx="7815262" cy="140176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of presentation goes here and it can be two lines long</a:t>
            </a:r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452438" y="3749092"/>
            <a:ext cx="7815262" cy="62706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600" b="1" cap="all" spc="2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JANE SMITH, NAME OF ORGANIZATION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 rotWithShape="1">
          <a:blip r:embed="rId3"/>
          <a:srcRect l="-925" t="2220" r="42168" b="25809"/>
          <a:stretch/>
        </p:blipFill>
        <p:spPr>
          <a:xfrm>
            <a:off x="420013" y="309318"/>
            <a:ext cx="2203167" cy="145479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0" y="1272"/>
            <a:ext cx="9144000" cy="105844"/>
            <a:chOff x="0" y="5071353"/>
            <a:chExt cx="9144000" cy="72958"/>
          </a:xfrm>
        </p:grpSpPr>
        <p:sp>
          <p:nvSpPr>
            <p:cNvPr id="43" name="Rectangle 42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44" name="Rectangle 43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45" name="Rectangle 44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94531" y="344778"/>
            <a:ext cx="2885873" cy="1404782"/>
          </a:xfrm>
          <a:prstGeom prst="rect">
            <a:avLst/>
          </a:prstGeom>
        </p:spPr>
      </p:pic>
      <p:pic>
        <p:nvPicPr>
          <p:cNvPr id="12" name="Picture 26" descr="OCLC_H_PMS.eps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65694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1114447" y="1386766"/>
            <a:ext cx="1761082" cy="1831948"/>
          </a:xfrm>
          <a:prstGeom prst="ellipse">
            <a:avLst/>
          </a:prstGeom>
        </p:spPr>
        <p:txBody>
          <a:bodyPr vert="horz" anchor="ctr" anchorCtr="0"/>
          <a:lstStyle>
            <a:lvl1pPr marL="0" indent="0" algn="ctr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Place Speaker </a:t>
            </a:r>
            <a:br>
              <a:rPr lang="en-US" dirty="0"/>
            </a:br>
            <a:r>
              <a:rPr lang="en-US" dirty="0"/>
              <a:t>Photo Here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090843" y="2327578"/>
            <a:ext cx="5030269" cy="639129"/>
          </a:xfrm>
          <a:prstGeom prst="rect">
            <a:avLst/>
          </a:prstGeom>
        </p:spPr>
        <p:txBody>
          <a:bodyPr vert="horz" lIns="0" tIns="0" rIns="18288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+mn-lt"/>
                <a:ea typeface="ＭＳ Ｐゴシック" charset="0"/>
                <a:cs typeface="Arial"/>
              </a:rPr>
              <a:t>Speaker Position, Speaker Title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090835" y="1791337"/>
            <a:ext cx="5030277" cy="488156"/>
          </a:xfrm>
          <a:prstGeom prst="rect">
            <a:avLst/>
          </a:prstGeom>
        </p:spPr>
        <p:txBody>
          <a:bodyPr vert="horz" lIns="0" rIns="182880" bIns="0" anchor="b" anchorCtr="0"/>
          <a:lstStyle>
            <a:lvl1pPr marL="0" indent="0">
              <a:buNone/>
              <a:defRPr sz="36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272"/>
            <a:ext cx="9144000" cy="105844"/>
            <a:chOff x="0" y="5071353"/>
            <a:chExt cx="9144000" cy="729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15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899" y="4687949"/>
            <a:ext cx="2449105" cy="29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ew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38112"/>
            <a:ext cx="9144000" cy="500538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74914" y="782961"/>
            <a:ext cx="7377193" cy="3138110"/>
          </a:xfrm>
          <a:prstGeom prst="rect">
            <a:avLst/>
          </a:prstGeom>
        </p:spPr>
        <p:txBody>
          <a:bodyPr bIns="365760" anchor="ctr" anchorCtr="0"/>
          <a:lstStyle>
            <a:lvl1pPr marL="0" indent="0">
              <a:buNone/>
              <a:defRPr sz="5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 goes here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1272"/>
            <a:ext cx="9144000" cy="105844"/>
            <a:chOff x="0" y="5071353"/>
            <a:chExt cx="9144000" cy="72958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7898" y="4684077"/>
            <a:ext cx="2449105" cy="2934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5903" y="4696658"/>
            <a:ext cx="851535" cy="27813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340786" y="343304"/>
            <a:ext cx="8439148" cy="68644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baseline="0">
                <a:solidFill>
                  <a:srgbClr val="8A1B61"/>
                </a:solidFill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141659"/>
          </a:xfrm>
          <a:prstGeom prst="rect">
            <a:avLst/>
          </a:prstGeom>
        </p:spPr>
        <p:txBody>
          <a:bodyPr vert="horz"/>
          <a:lstStyle>
            <a:lvl1pPr marL="342900" indent="-342900">
              <a:buFont typeface="Arial"/>
              <a:buChar char="•"/>
              <a:defRPr sz="2400" baseline="0"/>
            </a:lvl1pPr>
            <a:lvl2pPr>
              <a:defRPr sz="2000"/>
            </a:lvl2pPr>
            <a:lvl3pPr>
              <a:defRPr sz="1800"/>
            </a:lvl3pPr>
            <a:lvl4pPr>
              <a:buFont typeface="Arial" charset="0"/>
              <a:buChar char="•"/>
              <a:defRPr sz="1600"/>
            </a:lvl4pPr>
            <a:lvl5pPr>
              <a:buFont typeface="Arial" charset="0"/>
              <a:buChar char="•"/>
              <a:defRPr sz="1400"/>
            </a:lvl5pPr>
            <a:lvl6pPr>
              <a:defRPr sz="1400"/>
            </a:lvl6pPr>
            <a:lvl7pPr>
              <a:defRPr sz="1200"/>
            </a:lvl7pPr>
            <a:lvl8pPr>
              <a:defRPr sz="1100"/>
            </a:lvl8pPr>
            <a:lvl9pPr>
              <a:defRPr sz="1100"/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1272"/>
            <a:ext cx="9144000" cy="105844"/>
            <a:chOff x="0" y="5071353"/>
            <a:chExt cx="9144000" cy="72958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11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899" y="4687949"/>
            <a:ext cx="2449105" cy="29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7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6" descr="OCLC_H_PMS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899" y="4687949"/>
            <a:ext cx="2449105" cy="29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" b="63310"/>
          <a:stretch/>
        </p:blipFill>
        <p:spPr>
          <a:xfrm>
            <a:off x="0" y="151415"/>
            <a:ext cx="9144000" cy="1781146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46881" y="2512262"/>
            <a:ext cx="3525837" cy="4634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Jane Smith</a:t>
            </a:r>
          </a:p>
        </p:txBody>
      </p:sp>
      <p:sp>
        <p:nvSpPr>
          <p:cNvPr id="13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446881" y="2991175"/>
            <a:ext cx="3525837" cy="402956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400" b="1" cap="all" spc="20" baseline="0"/>
            </a:lvl1pPr>
          </a:lstStyle>
          <a:p>
            <a:pPr lvl="0"/>
            <a:r>
              <a:rPr lang="en-US"/>
              <a:t>NAME OF ORGANIZATION</a:t>
            </a:r>
            <a:endParaRPr lang="en-US" dirty="0"/>
          </a:p>
        </p:txBody>
      </p:sp>
      <p:sp>
        <p:nvSpPr>
          <p:cNvPr id="14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446880" y="3409629"/>
            <a:ext cx="3525837" cy="8112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email@address.org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twitteraccount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44339" y="2512262"/>
            <a:ext cx="3525837" cy="463413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Jane Smith</a:t>
            </a:r>
          </a:p>
        </p:txBody>
      </p:sp>
      <p:sp>
        <p:nvSpPr>
          <p:cNvPr id="16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4644339" y="2991175"/>
            <a:ext cx="3525837" cy="402956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buNone/>
              <a:defRPr sz="1400" b="1" cap="all" spc="20" baseline="0"/>
            </a:lvl1pPr>
          </a:lstStyle>
          <a:p>
            <a:pPr lvl="0"/>
            <a:r>
              <a:rPr lang="en-US"/>
              <a:t>NAME OF ORGANIZATION</a:t>
            </a:r>
            <a:endParaRPr lang="en-US" dirty="0"/>
          </a:p>
        </p:txBody>
      </p:sp>
      <p:sp>
        <p:nvSpPr>
          <p:cNvPr id="17" name="Text Placeholder 43"/>
          <p:cNvSpPr>
            <a:spLocks noGrp="1"/>
          </p:cNvSpPr>
          <p:nvPr>
            <p:ph type="body" sz="quarter" idx="20" hasCustomPrompt="1"/>
          </p:nvPr>
        </p:nvSpPr>
        <p:spPr>
          <a:xfrm>
            <a:off x="4644338" y="3409629"/>
            <a:ext cx="3525837" cy="811212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email@address.org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twitteraccount</a:t>
            </a:r>
            <a:endParaRPr lang="en-US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0" y="1272"/>
            <a:ext cx="9144000" cy="105844"/>
            <a:chOff x="0" y="5071353"/>
            <a:chExt cx="9144000" cy="72958"/>
          </a:xfrm>
        </p:grpSpPr>
        <p:sp>
          <p:nvSpPr>
            <p:cNvPr id="25" name="Rectangle 24"/>
            <p:cNvSpPr/>
            <p:nvPr userDrawn="1"/>
          </p:nvSpPr>
          <p:spPr>
            <a:xfrm>
              <a:off x="0" y="5071353"/>
              <a:ext cx="2209800" cy="72958"/>
            </a:xfrm>
            <a:prstGeom prst="rect">
              <a:avLst/>
            </a:prstGeom>
            <a:solidFill>
              <a:srgbClr val="AE237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2209800" y="5071353"/>
              <a:ext cx="1060450" cy="72958"/>
            </a:xfrm>
            <a:prstGeom prst="rect">
              <a:avLst/>
            </a:prstGeom>
            <a:solidFill>
              <a:srgbClr val="D2703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3270250" y="5071353"/>
              <a:ext cx="5873750" cy="729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srgbClr val="3D527F"/>
                </a:solidFill>
              </a:endParaRPr>
            </a:p>
          </p:txBody>
        </p:sp>
      </p:grpSp>
      <p:pic>
        <p:nvPicPr>
          <p:cNvPr id="19" name="Picture 26" descr="OCLC_H_PMS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5903" y="4691820"/>
            <a:ext cx="858624" cy="28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7899" y="4687949"/>
            <a:ext cx="2449105" cy="293403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446880" y="470260"/>
            <a:ext cx="6574971" cy="110799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A0829-4DD2-4C06-A28E-5E0465A0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0D56-FCCA-4492-9AD2-D576E170931B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F7AF8C-34E4-4533-AFA0-B64CB4D70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94F11-222B-4CD8-A9EB-4DC50CDD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91D23-87ED-4D7D-B041-DE4721E66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3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039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52" r:id="rId2"/>
    <p:sldLayoutId id="2147483684" r:id="rId3"/>
    <p:sldLayoutId id="2147483653" r:id="rId4"/>
    <p:sldLayoutId id="2147483658" r:id="rId5"/>
    <p:sldLayoutId id="2147483679" r:id="rId6"/>
    <p:sldLayoutId id="214748368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mailto:malpasc@oclc.or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anchor="ctr"/>
          <a:lstStyle/>
          <a:p>
            <a:r>
              <a:rPr lang="en-US" sz="3200" dirty="0"/>
              <a:t>University Futures, Library Futures:    </a:t>
            </a:r>
            <a:r>
              <a:rPr lang="en-US" sz="3000" dirty="0"/>
              <a:t>re-examining academic library relevance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Constance Malpas, Rona Stein </a:t>
            </a:r>
          </a:p>
          <a:p>
            <a:r>
              <a:rPr lang="en-US" dirty="0"/>
              <a:t>OCLC Research</a:t>
            </a:r>
          </a:p>
        </p:txBody>
      </p:sp>
    </p:spTree>
    <p:extLst>
      <p:ext uri="{BB962C8B-B14F-4D97-AF65-F5344CB8AC3E}">
        <p14:creationId xmlns:p14="http://schemas.microsoft.com/office/powerpoint/2010/main" val="134013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18A548-0574-4A71-86FB-EE0C5D87FF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786" y="1029747"/>
            <a:ext cx="8439148" cy="3368441"/>
          </a:xfrm>
        </p:spPr>
        <p:txBody>
          <a:bodyPr>
            <a:normAutofit fontScale="92500"/>
          </a:bodyPr>
          <a:lstStyle/>
          <a:p>
            <a:r>
              <a:rPr lang="en-US" dirty="0"/>
              <a:t>Academic library service bundle should support </a:t>
            </a:r>
            <a:r>
              <a:rPr lang="en-US" b="1" dirty="0"/>
              <a:t>primary institutional business objective(s) </a:t>
            </a:r>
            <a:r>
              <a:rPr lang="en-US" dirty="0"/>
              <a:t>of college / university</a:t>
            </a:r>
            <a:endParaRPr lang="en-US" b="1" dirty="0"/>
          </a:p>
          <a:p>
            <a:r>
              <a:rPr lang="en-US" dirty="0"/>
              <a:t>I.e., institutions with a greater focus on research will require </a:t>
            </a:r>
            <a:r>
              <a:rPr lang="en-US" b="1" dirty="0"/>
              <a:t>different library services </a:t>
            </a:r>
            <a:r>
              <a:rPr lang="en-US" dirty="0"/>
              <a:t>than institutions focused on baccalaureate education or career preparation</a:t>
            </a:r>
          </a:p>
          <a:p>
            <a:r>
              <a:rPr lang="en-US" dirty="0"/>
              <a:t>In an increasingly competitive market, colleges and universities will seek to differentiate their educational offer and value proposition; </a:t>
            </a:r>
            <a:r>
              <a:rPr lang="en-US" b="1" dirty="0"/>
              <a:t>library service models will look increasingly different </a:t>
            </a:r>
            <a:r>
              <a:rPr lang="en-US" dirty="0"/>
              <a:t>(less ‘</a:t>
            </a:r>
            <a:r>
              <a:rPr lang="en-US" dirty="0" err="1"/>
              <a:t>Harvardization</a:t>
            </a:r>
            <a:r>
              <a:rPr lang="en-US" dirty="0"/>
              <a:t>’ or ‘Berkeley-itis’)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7F322-6089-45B7-B7C2-ED8296350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Our premise</a:t>
            </a:r>
          </a:p>
        </p:txBody>
      </p:sp>
    </p:spTree>
    <p:extLst>
      <p:ext uri="{BB962C8B-B14F-4D97-AF65-F5344CB8AC3E}">
        <p14:creationId xmlns:p14="http://schemas.microsoft.com/office/powerpoint/2010/main" val="6578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BA62F4-D48A-44B0-9F9C-CDC201F44E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University directions shape library directions</a:t>
            </a:r>
          </a:p>
        </p:txBody>
      </p:sp>
    </p:spTree>
    <p:extLst>
      <p:ext uri="{BB962C8B-B14F-4D97-AF65-F5344CB8AC3E}">
        <p14:creationId xmlns:p14="http://schemas.microsoft.com/office/powerpoint/2010/main" val="364553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65A81-3C53-4081-9E3B-0431718C3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71" r="1261" b="4705"/>
          <a:stretch/>
        </p:blipFill>
        <p:spPr>
          <a:xfrm>
            <a:off x="0" y="-1"/>
            <a:ext cx="9165206" cy="44237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8164236-8366-4011-A6A7-1F0327E0C4C0}"/>
              </a:ext>
            </a:extLst>
          </p:cNvPr>
          <p:cNvGrpSpPr/>
          <p:nvPr/>
        </p:nvGrpSpPr>
        <p:grpSpPr>
          <a:xfrm>
            <a:off x="0" y="3446277"/>
            <a:ext cx="6374603" cy="1697223"/>
            <a:chOff x="0" y="3446277"/>
            <a:chExt cx="6374603" cy="169722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BA247C3-520C-4052-B8BE-30D6065DA3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3082" y="3446277"/>
              <a:ext cx="1" cy="977441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8ABBC7-8EA6-40B1-9E63-B868A256FF7F}"/>
                </a:ext>
              </a:extLst>
            </p:cNvPr>
            <p:cNvSpPr/>
            <p:nvPr/>
          </p:nvSpPr>
          <p:spPr>
            <a:xfrm>
              <a:off x="0" y="4423718"/>
              <a:ext cx="6374603" cy="719782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22727C-AA4C-4617-9B18-97AF90E5EEA6}"/>
                </a:ext>
              </a:extLst>
            </p:cNvPr>
            <p:cNvSpPr txBox="1"/>
            <p:nvPr/>
          </p:nvSpPr>
          <p:spPr>
            <a:xfrm>
              <a:off x="75571" y="4559470"/>
              <a:ext cx="58961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From collections to </a:t>
              </a:r>
              <a:r>
                <a:rPr lang="en-US" sz="2000" dirty="0">
                  <a:solidFill>
                    <a:schemeClr val="accent1"/>
                  </a:solidFill>
                </a:rPr>
                <a:t>engagement, workflow</a:t>
              </a:r>
              <a:r>
                <a:rPr lang="en-US" sz="2000" dirty="0">
                  <a:solidFill>
                    <a:srgbClr val="00B0F0"/>
                  </a:solidFill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</a:rPr>
                <a:t>support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DD10D9-2F67-4089-A3BB-ABA5A1926E31}"/>
              </a:ext>
            </a:extLst>
          </p:cNvPr>
          <p:cNvGrpSpPr/>
          <p:nvPr/>
        </p:nvGrpSpPr>
        <p:grpSpPr>
          <a:xfrm>
            <a:off x="7562413" y="98418"/>
            <a:ext cx="1467068" cy="1518483"/>
            <a:chOff x="0" y="9692"/>
            <a:chExt cx="1467068" cy="151848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D0E383-3521-4578-B097-BC4F31B52F67}"/>
                </a:ext>
              </a:extLst>
            </p:cNvPr>
            <p:cNvSpPr/>
            <p:nvPr/>
          </p:nvSpPr>
          <p:spPr>
            <a:xfrm>
              <a:off x="0" y="9692"/>
              <a:ext cx="1467068" cy="15184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Graphic 11" descr="Microscope">
              <a:extLst>
                <a:ext uri="{FF2B5EF4-FFF2-40B4-BE49-F238E27FC236}">
                  <a16:creationId xmlns:a16="http://schemas.microsoft.com/office/drawing/2014/main" id="{75AE5F6A-809C-4E5C-9627-A91DDBC02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1024" y="173988"/>
              <a:ext cx="548640" cy="5486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286EA6-EC74-4807-A5B2-1B81F55FDA24}"/>
                </a:ext>
              </a:extLst>
            </p:cNvPr>
            <p:cNvSpPr txBox="1"/>
            <p:nvPr/>
          </p:nvSpPr>
          <p:spPr>
            <a:xfrm>
              <a:off x="0" y="772732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2231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4A37F9-EADD-4BFB-B8DD-8CD442356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07" r="1296" b="6512"/>
          <a:stretch/>
        </p:blipFill>
        <p:spPr>
          <a:xfrm>
            <a:off x="0" y="4527"/>
            <a:ext cx="9164291" cy="45674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8EB5DB-7440-470F-820F-4B5A887941CA}"/>
              </a:ext>
            </a:extLst>
          </p:cNvPr>
          <p:cNvSpPr/>
          <p:nvPr/>
        </p:nvSpPr>
        <p:spPr>
          <a:xfrm>
            <a:off x="1086183" y="1033891"/>
            <a:ext cx="1712839" cy="1482577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05C47D7-B6AB-4AC7-9308-5456E4391AFD}"/>
              </a:ext>
            </a:extLst>
          </p:cNvPr>
          <p:cNvCxnSpPr>
            <a:cxnSpLocks/>
          </p:cNvCxnSpPr>
          <p:nvPr/>
        </p:nvCxnSpPr>
        <p:spPr>
          <a:xfrm flipV="1">
            <a:off x="1655884" y="2637401"/>
            <a:ext cx="0" cy="205081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52A7160-7291-45BD-978B-2E7D7E98E2DF}"/>
              </a:ext>
            </a:extLst>
          </p:cNvPr>
          <p:cNvSpPr/>
          <p:nvPr/>
        </p:nvSpPr>
        <p:spPr>
          <a:xfrm>
            <a:off x="-1" y="4423718"/>
            <a:ext cx="8992861" cy="719782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C993D-CB9A-4313-A8BC-172996CF9B28}"/>
              </a:ext>
            </a:extLst>
          </p:cNvPr>
          <p:cNvSpPr txBox="1"/>
          <p:nvPr/>
        </p:nvSpPr>
        <p:spPr>
          <a:xfrm>
            <a:off x="68014" y="4559470"/>
            <a:ext cx="8728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From ‘search’ to </a:t>
            </a:r>
            <a:r>
              <a:rPr lang="en-US" sz="2000" dirty="0">
                <a:solidFill>
                  <a:schemeClr val="accent1"/>
                </a:solidFill>
              </a:rPr>
              <a:t>research</a:t>
            </a:r>
            <a:r>
              <a:rPr lang="en-US" sz="2000" dirty="0">
                <a:solidFill>
                  <a:schemeClr val="bg1"/>
                </a:solidFill>
              </a:rPr>
              <a:t>, support for content </a:t>
            </a:r>
            <a:r>
              <a:rPr lang="en-US" sz="2000" dirty="0">
                <a:solidFill>
                  <a:schemeClr val="accent1"/>
                </a:solidFill>
              </a:rPr>
              <a:t>curation </a:t>
            </a:r>
            <a:r>
              <a:rPr lang="en-US" sz="2000" dirty="0">
                <a:solidFill>
                  <a:schemeClr val="bg1"/>
                </a:solidFill>
              </a:rPr>
              <a:t>and content </a:t>
            </a:r>
            <a:r>
              <a:rPr lang="en-US" sz="2000" dirty="0">
                <a:solidFill>
                  <a:schemeClr val="accent1"/>
                </a:solidFill>
              </a:rPr>
              <a:t>creation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C3631A3-041D-4E1D-B516-0678443CB0DF}"/>
              </a:ext>
            </a:extLst>
          </p:cNvPr>
          <p:cNvGrpSpPr/>
          <p:nvPr/>
        </p:nvGrpSpPr>
        <p:grpSpPr>
          <a:xfrm>
            <a:off x="7562413" y="98418"/>
            <a:ext cx="1467068" cy="1518483"/>
            <a:chOff x="0" y="9692"/>
            <a:chExt cx="1467068" cy="151848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FAAE57-24F0-4C1B-8B06-CC89050FCEB2}"/>
                </a:ext>
              </a:extLst>
            </p:cNvPr>
            <p:cNvSpPr/>
            <p:nvPr/>
          </p:nvSpPr>
          <p:spPr>
            <a:xfrm>
              <a:off x="0" y="9692"/>
              <a:ext cx="1467068" cy="15184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Microscope">
              <a:extLst>
                <a:ext uri="{FF2B5EF4-FFF2-40B4-BE49-F238E27FC236}">
                  <a16:creationId xmlns:a16="http://schemas.microsoft.com/office/drawing/2014/main" id="{67B51A2C-829E-458B-8294-A8E06D581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1024" y="173988"/>
              <a:ext cx="548640" cy="54864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E4D514-F259-41D7-B27D-E61935A62108}"/>
                </a:ext>
              </a:extLst>
            </p:cNvPr>
            <p:cNvSpPr txBox="1"/>
            <p:nvPr/>
          </p:nvSpPr>
          <p:spPr>
            <a:xfrm>
              <a:off x="0" y="772732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593685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CCB6EF-6D16-43C1-88D2-5C19AF7B9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7" t="10085" r="1731" b="4616"/>
          <a:stretch/>
        </p:blipFill>
        <p:spPr>
          <a:xfrm>
            <a:off x="0" y="0"/>
            <a:ext cx="9140474" cy="46071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53A8C3-906D-4183-BE4E-A2802E3F2CB0}"/>
              </a:ext>
            </a:extLst>
          </p:cNvPr>
          <p:cNvGrpSpPr/>
          <p:nvPr/>
        </p:nvGrpSpPr>
        <p:grpSpPr>
          <a:xfrm>
            <a:off x="2665602" y="173808"/>
            <a:ext cx="4128163" cy="2342681"/>
            <a:chOff x="2665602" y="173808"/>
            <a:chExt cx="4128163" cy="23426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86BECEB-24BD-46B4-BF4F-A98193160258}"/>
                </a:ext>
              </a:extLst>
            </p:cNvPr>
            <p:cNvSpPr/>
            <p:nvPr/>
          </p:nvSpPr>
          <p:spPr>
            <a:xfrm>
              <a:off x="2665602" y="2168866"/>
              <a:ext cx="1913956" cy="347623"/>
            </a:xfrm>
            <a:prstGeom prst="rect">
              <a:avLst/>
            </a:prstGeom>
            <a:noFill/>
            <a:ln w="508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694B57-0784-43F9-8036-52FD8F5B3EF0}"/>
                </a:ext>
              </a:extLst>
            </p:cNvPr>
            <p:cNvCxnSpPr>
              <a:cxnSpLocks/>
            </p:cNvCxnSpPr>
            <p:nvPr/>
          </p:nvCxnSpPr>
          <p:spPr>
            <a:xfrm>
              <a:off x="6204316" y="717228"/>
              <a:ext cx="1" cy="1657792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F523A7-875B-4F13-BBBA-A0FFD7E2AF5F}"/>
                </a:ext>
              </a:extLst>
            </p:cNvPr>
            <p:cNvSpPr/>
            <p:nvPr/>
          </p:nvSpPr>
          <p:spPr>
            <a:xfrm>
              <a:off x="2765872" y="173808"/>
              <a:ext cx="3952323" cy="1056981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337D7BF-4345-4CA4-8B3A-91D5554DEA25}"/>
                </a:ext>
              </a:extLst>
            </p:cNvPr>
            <p:cNvSpPr txBox="1"/>
            <p:nvPr/>
          </p:nvSpPr>
          <p:spPr>
            <a:xfrm>
              <a:off x="2841443" y="309561"/>
              <a:ext cx="3952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Supporting workflows throughout the </a:t>
              </a:r>
              <a:r>
                <a:rPr lang="en-US" sz="2000" dirty="0">
                  <a:solidFill>
                    <a:schemeClr val="accent1"/>
                  </a:solidFill>
                </a:rPr>
                <a:t>research lifecycle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3636A10-1182-447B-82A0-183CC76FB2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80046" y="2354270"/>
              <a:ext cx="1539385" cy="0"/>
            </a:xfrm>
            <a:prstGeom prst="straightConnector1">
              <a:avLst/>
            </a:prstGeom>
            <a:ln w="57150"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D0B19C-E24B-49C0-B21A-35BCB0F96A52}"/>
              </a:ext>
            </a:extLst>
          </p:cNvPr>
          <p:cNvGrpSpPr/>
          <p:nvPr/>
        </p:nvGrpSpPr>
        <p:grpSpPr>
          <a:xfrm>
            <a:off x="7562413" y="98418"/>
            <a:ext cx="1467068" cy="1518483"/>
            <a:chOff x="0" y="9692"/>
            <a:chExt cx="1467068" cy="151848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C969451-D05E-4647-B6B4-2F270F482ABF}"/>
                </a:ext>
              </a:extLst>
            </p:cNvPr>
            <p:cNvSpPr/>
            <p:nvPr/>
          </p:nvSpPr>
          <p:spPr>
            <a:xfrm>
              <a:off x="0" y="9692"/>
              <a:ext cx="1467068" cy="15184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 descr="Microscope">
              <a:extLst>
                <a:ext uri="{FF2B5EF4-FFF2-40B4-BE49-F238E27FC236}">
                  <a16:creationId xmlns:a16="http://schemas.microsoft.com/office/drawing/2014/main" id="{F678FAF4-0971-4787-873C-1DA7D73A4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1024" y="173988"/>
              <a:ext cx="548640" cy="5486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509CFD2-010B-4461-81EE-9C01A6C73E07}"/>
                </a:ext>
              </a:extLst>
            </p:cNvPr>
            <p:cNvSpPr txBox="1"/>
            <p:nvPr/>
          </p:nvSpPr>
          <p:spPr>
            <a:xfrm>
              <a:off x="0" y="772732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0514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ADFA20-CD10-46CA-9ECD-C5DD82482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" t="10250" r="1081" b="5186"/>
          <a:stretch/>
        </p:blipFill>
        <p:spPr>
          <a:xfrm>
            <a:off x="0" y="-1"/>
            <a:ext cx="9143999" cy="442903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E74309-9DE4-4106-8CE6-B6B480233093}"/>
              </a:ext>
            </a:extLst>
          </p:cNvPr>
          <p:cNvCxnSpPr>
            <a:cxnSpLocks/>
          </p:cNvCxnSpPr>
          <p:nvPr/>
        </p:nvCxnSpPr>
        <p:spPr>
          <a:xfrm flipH="1" flipV="1">
            <a:off x="5017853" y="3959881"/>
            <a:ext cx="8454" cy="72833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453B9F0-EAE9-43E8-957F-A379A0C399E6}"/>
              </a:ext>
            </a:extLst>
          </p:cNvPr>
          <p:cNvSpPr/>
          <p:nvPr/>
        </p:nvSpPr>
        <p:spPr>
          <a:xfrm>
            <a:off x="-1" y="4423718"/>
            <a:ext cx="9144001" cy="719782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CE240-9814-4AA7-B007-651656155B5D}"/>
              </a:ext>
            </a:extLst>
          </p:cNvPr>
          <p:cNvSpPr txBox="1"/>
          <p:nvPr/>
        </p:nvSpPr>
        <p:spPr>
          <a:xfrm>
            <a:off x="627232" y="4559470"/>
            <a:ext cx="8077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Showcasing faculty </a:t>
            </a:r>
            <a:r>
              <a:rPr lang="en-US" sz="2000" dirty="0">
                <a:solidFill>
                  <a:schemeClr val="accent1"/>
                </a:solidFill>
              </a:rPr>
              <a:t>expertise</a:t>
            </a:r>
            <a:r>
              <a:rPr lang="en-US" sz="2000" dirty="0">
                <a:solidFill>
                  <a:schemeClr val="bg1"/>
                </a:solidFill>
              </a:rPr>
              <a:t>,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assisting with </a:t>
            </a:r>
            <a:r>
              <a:rPr lang="en-US" sz="2000" dirty="0">
                <a:solidFill>
                  <a:schemeClr val="accent1"/>
                </a:solidFill>
              </a:rPr>
              <a:t>reputation management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BE5BE0-E737-4685-ADCA-CB393CE59E75}"/>
              </a:ext>
            </a:extLst>
          </p:cNvPr>
          <p:cNvGrpSpPr/>
          <p:nvPr/>
        </p:nvGrpSpPr>
        <p:grpSpPr>
          <a:xfrm>
            <a:off x="7562413" y="98418"/>
            <a:ext cx="1467068" cy="1518483"/>
            <a:chOff x="0" y="9692"/>
            <a:chExt cx="1467068" cy="151848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99EF967-2E0E-41C6-9BB7-6913ADCC54FD}"/>
                </a:ext>
              </a:extLst>
            </p:cNvPr>
            <p:cNvSpPr/>
            <p:nvPr/>
          </p:nvSpPr>
          <p:spPr>
            <a:xfrm>
              <a:off x="0" y="9692"/>
              <a:ext cx="1467068" cy="15184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Microscope">
              <a:extLst>
                <a:ext uri="{FF2B5EF4-FFF2-40B4-BE49-F238E27FC236}">
                  <a16:creationId xmlns:a16="http://schemas.microsoft.com/office/drawing/2014/main" id="{FFD913EA-C47E-45BF-8D24-C4198A312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1024" y="173988"/>
              <a:ext cx="548640" cy="548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35EC84-F436-4B5C-9C2C-57B86679DF19}"/>
                </a:ext>
              </a:extLst>
            </p:cNvPr>
            <p:cNvSpPr txBox="1"/>
            <p:nvPr/>
          </p:nvSpPr>
          <p:spPr>
            <a:xfrm>
              <a:off x="0" y="772732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89871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E740D-6B61-4925-BDB4-C19983A61B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53" r="1178" b="10077"/>
          <a:stretch/>
        </p:blipFill>
        <p:spPr>
          <a:xfrm>
            <a:off x="2" y="271132"/>
            <a:ext cx="9143998" cy="4572727"/>
          </a:xfrm>
          <a:prstGeom prst="rect">
            <a:avLst/>
          </a:prstGeom>
        </p:spPr>
      </p:pic>
      <p:pic>
        <p:nvPicPr>
          <p:cNvPr id="3" name="Picture 2" descr="Goucher logo stacked color">
            <a:extLst>
              <a:ext uri="{FF2B5EF4-FFF2-40B4-BE49-F238E27FC236}">
                <a16:creationId xmlns:a16="http://schemas.microsoft.com/office/drawing/2014/main" id="{A0BBD82C-9FEC-4417-9FB5-40AA1F91D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344" y="35803"/>
            <a:ext cx="240030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28255B-CFBE-43CE-8C8A-19AB4961CD08}"/>
              </a:ext>
            </a:extLst>
          </p:cNvPr>
          <p:cNvCxnSpPr>
            <a:cxnSpLocks/>
          </p:cNvCxnSpPr>
          <p:nvPr/>
        </p:nvCxnSpPr>
        <p:spPr>
          <a:xfrm flipH="1">
            <a:off x="6186617" y="2086279"/>
            <a:ext cx="1042093" cy="99467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FD5D345-5F90-4B51-BE8B-A7DE6F30C24A}"/>
              </a:ext>
            </a:extLst>
          </p:cNvPr>
          <p:cNvSpPr/>
          <p:nvPr/>
        </p:nvSpPr>
        <p:spPr>
          <a:xfrm>
            <a:off x="6865034" y="271131"/>
            <a:ext cx="2260889" cy="2164972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8A9339-5C66-467E-828E-6511E1D2163F}"/>
              </a:ext>
            </a:extLst>
          </p:cNvPr>
          <p:cNvSpPr txBox="1"/>
          <p:nvPr/>
        </p:nvSpPr>
        <p:spPr>
          <a:xfrm>
            <a:off x="6875745" y="1121619"/>
            <a:ext cx="2292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PDA program supports </a:t>
            </a:r>
            <a:r>
              <a:rPr lang="en-US" dirty="0">
                <a:solidFill>
                  <a:schemeClr val="accent1"/>
                </a:solidFill>
              </a:rPr>
              <a:t>equity, diversity, inclusion </a:t>
            </a:r>
            <a:r>
              <a:rPr lang="en-US" dirty="0">
                <a:solidFill>
                  <a:schemeClr val="bg1"/>
                </a:solidFill>
              </a:rPr>
              <a:t>and student success</a:t>
            </a:r>
          </a:p>
        </p:txBody>
      </p:sp>
      <p:pic>
        <p:nvPicPr>
          <p:cNvPr id="6" name="Picture 2" descr="Goucher logo stacked color">
            <a:extLst>
              <a:ext uri="{FF2B5EF4-FFF2-40B4-BE49-F238E27FC236}">
                <a16:creationId xmlns:a16="http://schemas.microsoft.com/office/drawing/2014/main" id="{161DD1FF-8A7E-4E39-998F-577FC2B46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3"/>
          <a:stretch/>
        </p:blipFill>
        <p:spPr bwMode="auto">
          <a:xfrm>
            <a:off x="6847982" y="58551"/>
            <a:ext cx="2295144" cy="944648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C06729B-53D8-4498-AC16-61CF810AC15D}"/>
              </a:ext>
            </a:extLst>
          </p:cNvPr>
          <p:cNvGrpSpPr/>
          <p:nvPr/>
        </p:nvGrpSpPr>
        <p:grpSpPr>
          <a:xfrm>
            <a:off x="7283037" y="3511964"/>
            <a:ext cx="1477779" cy="1518483"/>
            <a:chOff x="80958" y="58551"/>
            <a:chExt cx="1477779" cy="15184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B554579-E4EE-440D-AA29-49064EDAF273}"/>
                </a:ext>
              </a:extLst>
            </p:cNvPr>
            <p:cNvGrpSpPr/>
            <p:nvPr/>
          </p:nvGrpSpPr>
          <p:grpSpPr>
            <a:xfrm>
              <a:off x="80958" y="58551"/>
              <a:ext cx="1477779" cy="1518483"/>
              <a:chOff x="0" y="9692"/>
              <a:chExt cx="1477779" cy="151848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55828EA-6D84-480C-AF99-6BAEFB02922D}"/>
                  </a:ext>
                </a:extLst>
              </p:cNvPr>
              <p:cNvSpPr/>
              <p:nvPr/>
            </p:nvSpPr>
            <p:spPr>
              <a:xfrm>
                <a:off x="0" y="9692"/>
                <a:ext cx="1467068" cy="151848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BB24CB5-25EE-4765-97BF-6C36CBBA0E2B}"/>
                  </a:ext>
                </a:extLst>
              </p:cNvPr>
              <p:cNvSpPr txBox="1"/>
              <p:nvPr/>
            </p:nvSpPr>
            <p:spPr>
              <a:xfrm>
                <a:off x="0" y="602319"/>
                <a:ext cx="14777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LIBERAL EDUCATION</a:t>
                </a:r>
              </a:p>
            </p:txBody>
          </p:sp>
        </p:grpSp>
        <p:pic>
          <p:nvPicPr>
            <p:cNvPr id="16" name="Graphic 15" descr="Meeting">
              <a:extLst>
                <a:ext uri="{FF2B5EF4-FFF2-40B4-BE49-F238E27FC236}">
                  <a16:creationId xmlns:a16="http://schemas.microsoft.com/office/drawing/2014/main" id="{E373546B-BDFF-41C3-BDE1-10554003F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0172" y="216652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13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3DCD72-5F30-4F00-8A24-81B59A412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53" r="1223" b="10388"/>
          <a:stretch/>
        </p:blipFill>
        <p:spPr>
          <a:xfrm>
            <a:off x="0" y="262813"/>
            <a:ext cx="9144002" cy="455684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FDD67D-9A7B-4AB7-A7E1-5E14017572C3}"/>
              </a:ext>
            </a:extLst>
          </p:cNvPr>
          <p:cNvCxnSpPr>
            <a:cxnSpLocks/>
          </p:cNvCxnSpPr>
          <p:nvPr/>
        </p:nvCxnSpPr>
        <p:spPr>
          <a:xfrm flipH="1">
            <a:off x="4324865" y="1419831"/>
            <a:ext cx="3258073" cy="119893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8629B7B-D02C-4716-BE18-B539E856C413}"/>
              </a:ext>
            </a:extLst>
          </p:cNvPr>
          <p:cNvSpPr/>
          <p:nvPr/>
        </p:nvSpPr>
        <p:spPr>
          <a:xfrm>
            <a:off x="6851637" y="262813"/>
            <a:ext cx="2286000" cy="208783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352312-E82E-45FF-8D69-AABF1649F43F}"/>
              </a:ext>
            </a:extLst>
          </p:cNvPr>
          <p:cNvSpPr txBox="1"/>
          <p:nvPr/>
        </p:nvSpPr>
        <p:spPr>
          <a:xfrm>
            <a:off x="6905603" y="1214175"/>
            <a:ext cx="2292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Special collections support </a:t>
            </a:r>
            <a:r>
              <a:rPr lang="en-US" dirty="0">
                <a:solidFill>
                  <a:schemeClr val="accent1"/>
                </a:solidFill>
              </a:rPr>
              <a:t>teaching &amp; learning </a:t>
            </a:r>
            <a:r>
              <a:rPr lang="en-US" dirty="0">
                <a:solidFill>
                  <a:schemeClr val="bg1"/>
                </a:solidFill>
              </a:rPr>
              <a:t>mission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 descr="Goucher logo stacked color">
            <a:extLst>
              <a:ext uri="{FF2B5EF4-FFF2-40B4-BE49-F238E27FC236}">
                <a16:creationId xmlns:a16="http://schemas.microsoft.com/office/drawing/2014/main" id="{79F5683B-D601-4BD0-A5E0-89C248539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83"/>
          <a:stretch/>
        </p:blipFill>
        <p:spPr bwMode="auto">
          <a:xfrm>
            <a:off x="6847982" y="58551"/>
            <a:ext cx="2304288" cy="948412"/>
          </a:xfrm>
          <a:prstGeom prst="rect">
            <a:avLst/>
          </a:prstGeom>
          <a:solidFill>
            <a:schemeClr val="bg1"/>
          </a:solidFill>
          <a:ex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02CE87-1D4B-4011-9B15-CD5F126F380B}"/>
              </a:ext>
            </a:extLst>
          </p:cNvPr>
          <p:cNvGrpSpPr/>
          <p:nvPr/>
        </p:nvGrpSpPr>
        <p:grpSpPr>
          <a:xfrm>
            <a:off x="7283037" y="3511964"/>
            <a:ext cx="1477779" cy="1518483"/>
            <a:chOff x="80958" y="58551"/>
            <a:chExt cx="1477779" cy="151848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A90A6C-C8EB-4242-BAC9-9D4A5C99F234}"/>
                </a:ext>
              </a:extLst>
            </p:cNvPr>
            <p:cNvGrpSpPr/>
            <p:nvPr/>
          </p:nvGrpSpPr>
          <p:grpSpPr>
            <a:xfrm>
              <a:off x="80958" y="58551"/>
              <a:ext cx="1477779" cy="1518483"/>
              <a:chOff x="0" y="9692"/>
              <a:chExt cx="1477779" cy="1518483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ADB8640-5107-4EC1-8795-F63BD86D87A9}"/>
                  </a:ext>
                </a:extLst>
              </p:cNvPr>
              <p:cNvSpPr/>
              <p:nvPr/>
            </p:nvSpPr>
            <p:spPr>
              <a:xfrm>
                <a:off x="0" y="9692"/>
                <a:ext cx="1467068" cy="151848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638C79D-4F59-4003-B37D-79CE022A5385}"/>
                  </a:ext>
                </a:extLst>
              </p:cNvPr>
              <p:cNvSpPr txBox="1"/>
              <p:nvPr/>
            </p:nvSpPr>
            <p:spPr>
              <a:xfrm>
                <a:off x="0" y="602319"/>
                <a:ext cx="147777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LIBERAL EDUCATION</a:t>
                </a:r>
              </a:p>
            </p:txBody>
          </p:sp>
        </p:grpSp>
        <p:pic>
          <p:nvPicPr>
            <p:cNvPr id="13" name="Graphic 12" descr="Meeting">
              <a:extLst>
                <a:ext uri="{FF2B5EF4-FFF2-40B4-BE49-F238E27FC236}">
                  <a16:creationId xmlns:a16="http://schemas.microsoft.com/office/drawing/2014/main" id="{F4445071-74FB-41B9-B92D-1E124BACB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0172" y="216652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4375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0AF391-782F-4A9A-8A62-40386F2533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50" r="8462" b="11111"/>
          <a:stretch/>
        </p:blipFill>
        <p:spPr>
          <a:xfrm>
            <a:off x="0" y="0"/>
            <a:ext cx="9139740" cy="428185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A0BA5C-9CBD-47E6-AC6C-375ADDEEC396}"/>
              </a:ext>
            </a:extLst>
          </p:cNvPr>
          <p:cNvCxnSpPr>
            <a:cxnSpLocks/>
          </p:cNvCxnSpPr>
          <p:nvPr/>
        </p:nvCxnSpPr>
        <p:spPr>
          <a:xfrm flipV="1">
            <a:off x="5444835" y="3124877"/>
            <a:ext cx="1" cy="101495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2A75734-2705-4452-B3EE-0F6907F64254}"/>
              </a:ext>
            </a:extLst>
          </p:cNvPr>
          <p:cNvCxnSpPr>
            <a:cxnSpLocks/>
          </p:cNvCxnSpPr>
          <p:nvPr/>
        </p:nvCxnSpPr>
        <p:spPr>
          <a:xfrm flipV="1">
            <a:off x="3828898" y="965939"/>
            <a:ext cx="0" cy="325546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F641722-AF11-463A-BF94-BE64E12161A0}"/>
              </a:ext>
            </a:extLst>
          </p:cNvPr>
          <p:cNvSpPr/>
          <p:nvPr/>
        </p:nvSpPr>
        <p:spPr>
          <a:xfrm>
            <a:off x="1405607" y="3725612"/>
            <a:ext cx="7715722" cy="1417887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F27509-3D98-480C-B6C0-4512DB2E46DD}"/>
              </a:ext>
            </a:extLst>
          </p:cNvPr>
          <p:cNvSpPr/>
          <p:nvPr/>
        </p:nvSpPr>
        <p:spPr>
          <a:xfrm>
            <a:off x="3725612" y="581891"/>
            <a:ext cx="640080" cy="384048"/>
          </a:xfrm>
          <a:prstGeom prst="rect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6D37C-B251-415C-9165-265696560E93}"/>
              </a:ext>
            </a:extLst>
          </p:cNvPr>
          <p:cNvSpPr txBox="1"/>
          <p:nvPr/>
        </p:nvSpPr>
        <p:spPr>
          <a:xfrm>
            <a:off x="1556747" y="4045220"/>
            <a:ext cx="3360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Library-based tutoring, writing center, </a:t>
            </a:r>
            <a:r>
              <a:rPr lang="en-US" dirty="0">
                <a:solidFill>
                  <a:schemeClr val="accent1"/>
                </a:solidFill>
              </a:rPr>
              <a:t>academic coaching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E2C25C-2E2D-4710-ABA3-9CAB0E524F1A}"/>
              </a:ext>
            </a:extLst>
          </p:cNvPr>
          <p:cNvSpPr txBox="1"/>
          <p:nvPr/>
        </p:nvSpPr>
        <p:spPr>
          <a:xfrm>
            <a:off x="5487556" y="4068259"/>
            <a:ext cx="342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Library-centered </a:t>
            </a:r>
            <a:r>
              <a:rPr lang="en-US" dirty="0">
                <a:solidFill>
                  <a:schemeClr val="accent1"/>
                </a:solidFill>
              </a:rPr>
              <a:t>community engagement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05BB01-DFA9-4DB6-9489-A8C744E5C00E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5263468" y="3725612"/>
            <a:ext cx="0" cy="14178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72932C-8B5F-4000-AAF1-2247BBE26C80}"/>
              </a:ext>
            </a:extLst>
          </p:cNvPr>
          <p:cNvGrpSpPr/>
          <p:nvPr/>
        </p:nvGrpSpPr>
        <p:grpSpPr>
          <a:xfrm>
            <a:off x="7467299" y="2035805"/>
            <a:ext cx="1477779" cy="1518483"/>
            <a:chOff x="7467299" y="1688131"/>
            <a:chExt cx="1477779" cy="151848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8857E40-7F1C-40B0-A07C-68DECF479E94}"/>
                </a:ext>
              </a:extLst>
            </p:cNvPr>
            <p:cNvGrpSpPr/>
            <p:nvPr/>
          </p:nvGrpSpPr>
          <p:grpSpPr>
            <a:xfrm>
              <a:off x="7467299" y="1688131"/>
              <a:ext cx="1477779" cy="1518483"/>
              <a:chOff x="0" y="9692"/>
              <a:chExt cx="1477779" cy="1518483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121EDF0-220B-482E-BC64-021C1E34041D}"/>
                  </a:ext>
                </a:extLst>
              </p:cNvPr>
              <p:cNvSpPr/>
              <p:nvPr/>
            </p:nvSpPr>
            <p:spPr>
              <a:xfrm>
                <a:off x="0" y="9692"/>
                <a:ext cx="1467068" cy="151848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437C6F9-402F-428A-AFE6-E96E6BA0DE67}"/>
                  </a:ext>
                </a:extLst>
              </p:cNvPr>
              <p:cNvSpPr txBox="1"/>
              <p:nvPr/>
            </p:nvSpPr>
            <p:spPr>
              <a:xfrm>
                <a:off x="0" y="806655"/>
                <a:ext cx="1477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CAREER</a:t>
                </a:r>
              </a:p>
            </p:txBody>
          </p:sp>
        </p:grpSp>
        <p:pic>
          <p:nvPicPr>
            <p:cNvPr id="21" name="Graphic 20" descr="Briefcase">
              <a:extLst>
                <a:ext uri="{FF2B5EF4-FFF2-40B4-BE49-F238E27FC236}">
                  <a16:creationId xmlns:a16="http://schemas.microsoft.com/office/drawing/2014/main" id="{7D3E50F5-FAF3-4243-AB43-2AD963A86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26513" y="1963782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40053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B8343D-A154-4B82-B5BD-3D276DCAF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75" r="8333" b="4362"/>
          <a:stretch/>
        </p:blipFill>
        <p:spPr>
          <a:xfrm>
            <a:off x="0" y="0"/>
            <a:ext cx="9144000" cy="465512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0B6D1D-E3C8-4341-8584-329219CD45FA}"/>
              </a:ext>
            </a:extLst>
          </p:cNvPr>
          <p:cNvCxnSpPr>
            <a:cxnSpLocks/>
          </p:cNvCxnSpPr>
          <p:nvPr/>
        </p:nvCxnSpPr>
        <p:spPr>
          <a:xfrm>
            <a:off x="8413430" y="-7557"/>
            <a:ext cx="15115" cy="1399114"/>
          </a:xfrm>
          <a:prstGeom prst="straightConnector1">
            <a:avLst/>
          </a:prstGeom>
          <a:ln w="57150">
            <a:solidFill>
              <a:schemeClr val="accent6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D4CE576-5764-4CCD-8C62-6661DDE3A819}"/>
              </a:ext>
            </a:extLst>
          </p:cNvPr>
          <p:cNvSpPr/>
          <p:nvPr/>
        </p:nvSpPr>
        <p:spPr>
          <a:xfrm>
            <a:off x="3733170" y="6865"/>
            <a:ext cx="5410830" cy="960434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9B853E3-6A7A-4A81-8A8F-7DE2D1464CD2}"/>
              </a:ext>
            </a:extLst>
          </p:cNvPr>
          <p:cNvCxnSpPr>
            <a:cxnSpLocks/>
          </p:cNvCxnSpPr>
          <p:nvPr/>
        </p:nvCxnSpPr>
        <p:spPr>
          <a:xfrm flipH="1">
            <a:off x="6589725" y="1384000"/>
            <a:ext cx="1838820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79A2347-30D6-482B-B859-C828477D937E}"/>
              </a:ext>
            </a:extLst>
          </p:cNvPr>
          <p:cNvSpPr txBox="1"/>
          <p:nvPr/>
        </p:nvSpPr>
        <p:spPr>
          <a:xfrm>
            <a:off x="3846526" y="142617"/>
            <a:ext cx="5163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Embracing </a:t>
            </a:r>
            <a:r>
              <a:rPr lang="en-US" sz="2000" dirty="0">
                <a:solidFill>
                  <a:schemeClr val="accent1"/>
                </a:solidFill>
              </a:rPr>
              <a:t>student success </a:t>
            </a:r>
            <a:r>
              <a:rPr lang="en-US" sz="2000" dirty="0">
                <a:solidFill>
                  <a:schemeClr val="bg1"/>
                </a:solidFill>
              </a:rPr>
              <a:t>as a central focus of library activity and attention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D21245-7821-4430-8478-CA7F1A084B16}"/>
              </a:ext>
            </a:extLst>
          </p:cNvPr>
          <p:cNvSpPr/>
          <p:nvPr/>
        </p:nvSpPr>
        <p:spPr>
          <a:xfrm>
            <a:off x="1139082" y="1314922"/>
            <a:ext cx="2178451" cy="347623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C49C67-0735-42C1-867D-DD4F2DC79556}"/>
              </a:ext>
            </a:extLst>
          </p:cNvPr>
          <p:cNvGrpSpPr/>
          <p:nvPr/>
        </p:nvGrpSpPr>
        <p:grpSpPr>
          <a:xfrm>
            <a:off x="7467299" y="2202007"/>
            <a:ext cx="1477779" cy="1518483"/>
            <a:chOff x="7467299" y="1688131"/>
            <a:chExt cx="1477779" cy="151848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8BBC9A4-D64B-4755-B287-A33467345156}"/>
                </a:ext>
              </a:extLst>
            </p:cNvPr>
            <p:cNvGrpSpPr/>
            <p:nvPr/>
          </p:nvGrpSpPr>
          <p:grpSpPr>
            <a:xfrm>
              <a:off x="7467299" y="1688131"/>
              <a:ext cx="1477779" cy="1518483"/>
              <a:chOff x="0" y="9692"/>
              <a:chExt cx="1477779" cy="1518483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DF51EC9-29B5-4168-9B20-418070F6DA77}"/>
                  </a:ext>
                </a:extLst>
              </p:cNvPr>
              <p:cNvSpPr/>
              <p:nvPr/>
            </p:nvSpPr>
            <p:spPr>
              <a:xfrm>
                <a:off x="0" y="9692"/>
                <a:ext cx="1467068" cy="151848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BAADC58-9074-4CD2-9EB0-902A5916C526}"/>
                  </a:ext>
                </a:extLst>
              </p:cNvPr>
              <p:cNvSpPr txBox="1"/>
              <p:nvPr/>
            </p:nvSpPr>
            <p:spPr>
              <a:xfrm>
                <a:off x="0" y="806655"/>
                <a:ext cx="1477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CAREER</a:t>
                </a:r>
              </a:p>
            </p:txBody>
          </p:sp>
        </p:grpSp>
        <p:pic>
          <p:nvPicPr>
            <p:cNvPr id="35" name="Graphic 34" descr="Briefcase">
              <a:extLst>
                <a:ext uri="{FF2B5EF4-FFF2-40B4-BE49-F238E27FC236}">
                  <a16:creationId xmlns:a16="http://schemas.microsoft.com/office/drawing/2014/main" id="{89764F6E-4902-4F4A-8B1D-FE61B2B20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26513" y="1963782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9559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E32643-D6EF-4490-910D-68CAC8B88F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Library Excellence … to What End?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E1FCD-DAEF-494C-B9F8-F0A03350A4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Academic library </a:t>
            </a:r>
            <a:r>
              <a:rPr lang="en-US" b="1" dirty="0"/>
              <a:t>excellence</a:t>
            </a:r>
            <a:r>
              <a:rPr lang="en-US" dirty="0"/>
              <a:t>: collection size, spend, use</a:t>
            </a:r>
          </a:p>
          <a:p>
            <a:r>
              <a:rPr lang="en-US" dirty="0"/>
              <a:t>Measuring the </a:t>
            </a:r>
            <a:r>
              <a:rPr lang="en-US" b="1" dirty="0"/>
              <a:t>means</a:t>
            </a:r>
            <a:r>
              <a:rPr lang="en-US" dirty="0"/>
              <a:t> vs. effecting the </a:t>
            </a:r>
            <a:r>
              <a:rPr lang="en-US" b="1" dirty="0"/>
              <a:t>ends</a:t>
            </a:r>
          </a:p>
          <a:p>
            <a:r>
              <a:rPr lang="en-US" dirty="0"/>
              <a:t>Universities </a:t>
            </a:r>
            <a:r>
              <a:rPr lang="en-US" b="1" dirty="0"/>
              <a:t>compete</a:t>
            </a:r>
            <a:r>
              <a:rPr lang="en-US" dirty="0"/>
              <a:t>: students, resources, prestige</a:t>
            </a:r>
          </a:p>
          <a:p>
            <a:r>
              <a:rPr lang="en-US" b="1" dirty="0"/>
              <a:t>University</a:t>
            </a:r>
            <a:r>
              <a:rPr lang="en-US" dirty="0"/>
              <a:t> differentiation </a:t>
            </a:r>
            <a:r>
              <a:rPr lang="en-US" dirty="0">
                <a:sym typeface="Wingdings" panose="05000000000000000000" pitchFamily="2" charset="2"/>
              </a:rPr>
              <a:t> differentiated </a:t>
            </a:r>
            <a:r>
              <a:rPr lang="en-US" b="1" dirty="0">
                <a:sym typeface="Wingdings" panose="05000000000000000000" pitchFamily="2" charset="2"/>
              </a:rPr>
              <a:t>library </a:t>
            </a:r>
            <a:r>
              <a:rPr lang="en-US" dirty="0">
                <a:sym typeface="Wingdings" panose="05000000000000000000" pitchFamily="2" charset="2"/>
              </a:rPr>
              <a:t>services</a:t>
            </a:r>
          </a:p>
          <a:p>
            <a:r>
              <a:rPr lang="en-US" dirty="0">
                <a:sym typeface="Wingdings" panose="05000000000000000000" pitchFamily="2" charset="2"/>
              </a:rPr>
              <a:t>Managing </a:t>
            </a:r>
            <a:r>
              <a:rPr lang="en-US" b="1" dirty="0">
                <a:sym typeface="Wingdings" panose="05000000000000000000" pitchFamily="2" charset="2"/>
              </a:rPr>
              <a:t>collections</a:t>
            </a:r>
            <a:r>
              <a:rPr lang="en-US" dirty="0">
                <a:sym typeface="Wingdings" panose="05000000000000000000" pitchFamily="2" charset="2"/>
              </a:rPr>
              <a:t>  supporting new user </a:t>
            </a:r>
            <a:r>
              <a:rPr lang="en-US" b="1" dirty="0">
                <a:sym typeface="Wingdings" panose="05000000000000000000" pitchFamily="2" charset="2"/>
              </a:rPr>
              <a:t>workflows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80407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9AC947-C0EB-441B-A14D-93C765C94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263"/>
            <a:ext cx="9144000" cy="4999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B6AA8A-4E60-44AA-B331-B592FEBFC629}"/>
              </a:ext>
            </a:extLst>
          </p:cNvPr>
          <p:cNvSpPr/>
          <p:nvPr/>
        </p:nvSpPr>
        <p:spPr>
          <a:xfrm>
            <a:off x="4299947" y="-11263"/>
            <a:ext cx="4844053" cy="1530226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03AB8-B9F6-4199-8767-EEF478253744}"/>
              </a:ext>
            </a:extLst>
          </p:cNvPr>
          <p:cNvSpPr txBox="1"/>
          <p:nvPr/>
        </p:nvSpPr>
        <p:spPr>
          <a:xfrm>
            <a:off x="4375518" y="246018"/>
            <a:ext cx="4692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Customized support for “</a:t>
            </a:r>
            <a:r>
              <a:rPr lang="en-US" sz="2000" dirty="0">
                <a:solidFill>
                  <a:schemeClr val="accent1"/>
                </a:solidFill>
              </a:rPr>
              <a:t>new traditional</a:t>
            </a:r>
            <a:r>
              <a:rPr lang="en-US" sz="2000" dirty="0">
                <a:solidFill>
                  <a:schemeClr val="bg1"/>
                </a:solidFill>
              </a:rPr>
              <a:t>” students, clear alignment with </a:t>
            </a:r>
            <a:r>
              <a:rPr lang="en-US" sz="2000" dirty="0">
                <a:solidFill>
                  <a:schemeClr val="accent1"/>
                </a:solidFill>
              </a:rPr>
              <a:t>career-ready</a:t>
            </a:r>
            <a:r>
              <a:rPr lang="en-US" sz="2000" dirty="0">
                <a:solidFill>
                  <a:schemeClr val="bg1"/>
                </a:solidFill>
              </a:rPr>
              <a:t> educational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46502-F924-4EBC-90A7-62FD71DE7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906" y="3302418"/>
            <a:ext cx="3519446" cy="7820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C1DAC3-E16C-4166-A85F-03A5D1D0E47C}"/>
              </a:ext>
            </a:extLst>
          </p:cNvPr>
          <p:cNvSpPr/>
          <p:nvPr/>
        </p:nvSpPr>
        <p:spPr>
          <a:xfrm>
            <a:off x="2291906" y="3287304"/>
            <a:ext cx="3458990" cy="838832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5D4AFB-CEDC-43D1-ADC3-D11DD0198617}"/>
              </a:ext>
            </a:extLst>
          </p:cNvPr>
          <p:cNvCxnSpPr>
            <a:cxnSpLocks/>
          </p:cNvCxnSpPr>
          <p:nvPr/>
        </p:nvCxnSpPr>
        <p:spPr>
          <a:xfrm flipH="1">
            <a:off x="2297337" y="4116039"/>
            <a:ext cx="2126" cy="356616"/>
          </a:xfrm>
          <a:prstGeom prst="straightConnector1">
            <a:avLst/>
          </a:prstGeom>
          <a:ln w="53975">
            <a:solidFill>
              <a:schemeClr val="accent6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A1E872-925A-4224-8E4C-71B15FA96131}"/>
              </a:ext>
            </a:extLst>
          </p:cNvPr>
          <p:cNvCxnSpPr>
            <a:cxnSpLocks/>
          </p:cNvCxnSpPr>
          <p:nvPr/>
        </p:nvCxnSpPr>
        <p:spPr>
          <a:xfrm>
            <a:off x="4612259" y="1511400"/>
            <a:ext cx="0" cy="1579423"/>
          </a:xfrm>
          <a:prstGeom prst="straightConnector1">
            <a:avLst/>
          </a:prstGeom>
          <a:ln w="57150">
            <a:solidFill>
              <a:schemeClr val="accent6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DDBCC025-E9F7-42B6-A3D1-D3643753515B}"/>
              </a:ext>
            </a:extLst>
          </p:cNvPr>
          <p:cNvSpPr/>
          <p:nvPr/>
        </p:nvSpPr>
        <p:spPr>
          <a:xfrm>
            <a:off x="617670" y="4475412"/>
            <a:ext cx="1681794" cy="385763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0D3D0C-D7EA-4BD7-9C03-082ED80223C9}"/>
              </a:ext>
            </a:extLst>
          </p:cNvPr>
          <p:cNvGrpSpPr/>
          <p:nvPr/>
        </p:nvGrpSpPr>
        <p:grpSpPr>
          <a:xfrm>
            <a:off x="7467299" y="2202007"/>
            <a:ext cx="1477779" cy="1518483"/>
            <a:chOff x="7467299" y="1688131"/>
            <a:chExt cx="1477779" cy="151848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A028155-3BEA-42AB-9283-C9E536FDF541}"/>
                </a:ext>
              </a:extLst>
            </p:cNvPr>
            <p:cNvGrpSpPr/>
            <p:nvPr/>
          </p:nvGrpSpPr>
          <p:grpSpPr>
            <a:xfrm>
              <a:off x="7467299" y="1688131"/>
              <a:ext cx="1477779" cy="1518483"/>
              <a:chOff x="0" y="9692"/>
              <a:chExt cx="1477779" cy="151848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2A57BC3-CCFC-4351-B998-6252EE7C7A17}"/>
                  </a:ext>
                </a:extLst>
              </p:cNvPr>
              <p:cNvSpPr/>
              <p:nvPr/>
            </p:nvSpPr>
            <p:spPr>
              <a:xfrm>
                <a:off x="0" y="9692"/>
                <a:ext cx="1467068" cy="151848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6405566-A7A6-4F52-80D1-ACBF6679DA44}"/>
                  </a:ext>
                </a:extLst>
              </p:cNvPr>
              <p:cNvSpPr txBox="1"/>
              <p:nvPr/>
            </p:nvSpPr>
            <p:spPr>
              <a:xfrm>
                <a:off x="0" y="806655"/>
                <a:ext cx="1477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CAREER</a:t>
                </a:r>
              </a:p>
            </p:txBody>
          </p:sp>
        </p:grpSp>
        <p:pic>
          <p:nvPicPr>
            <p:cNvPr id="18" name="Graphic 17" descr="Briefcase">
              <a:extLst>
                <a:ext uri="{FF2B5EF4-FFF2-40B4-BE49-F238E27FC236}">
                  <a16:creationId xmlns:a16="http://schemas.microsoft.com/office/drawing/2014/main" id="{617161E9-A76B-4BAE-B04C-5D2B50CE5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26513" y="1963782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203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6F5CA6-7367-4F46-B70C-F75CE5BE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37"/>
            <a:ext cx="9144000" cy="513062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836AD0E-358B-43B9-9340-4FF65C0CED44}"/>
              </a:ext>
            </a:extLst>
          </p:cNvPr>
          <p:cNvGrpSpPr/>
          <p:nvPr/>
        </p:nvGrpSpPr>
        <p:grpSpPr>
          <a:xfrm>
            <a:off x="0" y="-11263"/>
            <a:ext cx="9144001" cy="2168194"/>
            <a:chOff x="0" y="-11263"/>
            <a:chExt cx="9144001" cy="216819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CE6F94-ECFC-420B-8A4E-FDD8847D2416}"/>
                </a:ext>
              </a:extLst>
            </p:cNvPr>
            <p:cNvGrpSpPr/>
            <p:nvPr/>
          </p:nvGrpSpPr>
          <p:grpSpPr>
            <a:xfrm>
              <a:off x="0" y="-11263"/>
              <a:ext cx="9144001" cy="2168194"/>
              <a:chOff x="0" y="-11263"/>
              <a:chExt cx="9144001" cy="210455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08F8BD0-70D6-4B15-BE8C-2DDE933BCBDF}"/>
                  </a:ext>
                </a:extLst>
              </p:cNvPr>
              <p:cNvSpPr/>
              <p:nvPr/>
            </p:nvSpPr>
            <p:spPr>
              <a:xfrm>
                <a:off x="0" y="1518963"/>
                <a:ext cx="9143999" cy="574333"/>
              </a:xfrm>
              <a:prstGeom prst="rect">
                <a:avLst/>
              </a:prstGeom>
              <a:noFill/>
              <a:ln w="508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1BF8173-F322-444A-869C-9B5C171748BF}"/>
                  </a:ext>
                </a:extLst>
              </p:cNvPr>
              <p:cNvGrpSpPr/>
              <p:nvPr/>
            </p:nvGrpSpPr>
            <p:grpSpPr>
              <a:xfrm>
                <a:off x="1" y="-11263"/>
                <a:ext cx="9144000" cy="2070640"/>
                <a:chOff x="1" y="-11263"/>
                <a:chExt cx="9144000" cy="207064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50F35E9D-CD89-4FFA-AC50-11D6310C85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8063" t="47963" r="41027" b="48533"/>
                <a:stretch/>
              </p:blipFill>
              <p:spPr>
                <a:xfrm>
                  <a:off x="1" y="1542767"/>
                  <a:ext cx="9144000" cy="516610"/>
                </a:xfrm>
                <a:prstGeom prst="rect">
                  <a:avLst/>
                </a:prstGeom>
              </p:spPr>
            </p:pic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95EEDE6-1422-4E72-9C90-E5EFD151943B}"/>
                    </a:ext>
                  </a:extLst>
                </p:cNvPr>
                <p:cNvSpPr/>
                <p:nvPr/>
              </p:nvSpPr>
              <p:spPr>
                <a:xfrm>
                  <a:off x="6423471" y="-11263"/>
                  <a:ext cx="2720529" cy="1530226"/>
                </a:xfrm>
                <a:prstGeom prst="rect">
                  <a:avLst/>
                </a:prstGeom>
                <a:solidFill>
                  <a:schemeClr val="accent6"/>
                </a:solidFill>
                <a:ln w="254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accent6"/>
                    </a:solidFill>
                  </a:endParaRPr>
                </a:p>
              </p:txBody>
            </p:sp>
          </p:grp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7DCE343-661B-499B-A271-7A455BD033FB}"/>
                </a:ext>
              </a:extLst>
            </p:cNvPr>
            <p:cNvSpPr txBox="1"/>
            <p:nvPr/>
          </p:nvSpPr>
          <p:spPr>
            <a:xfrm>
              <a:off x="6485815" y="38339"/>
              <a:ext cx="265818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Expert </a:t>
              </a:r>
              <a:r>
                <a:rPr lang="en-US" dirty="0">
                  <a:solidFill>
                    <a:schemeClr val="accent1"/>
                  </a:solidFill>
                </a:rPr>
                <a:t>search strategies </a:t>
              </a:r>
              <a:r>
                <a:rPr lang="en-US" dirty="0">
                  <a:solidFill>
                    <a:schemeClr val="bg1"/>
                  </a:solidFill>
                </a:rPr>
                <a:t>for vocational and professional success,</a:t>
              </a:r>
              <a:r>
                <a:rPr lang="en-US" dirty="0">
                  <a:solidFill>
                    <a:schemeClr val="accent5"/>
                  </a:solidFill>
                </a:rPr>
                <a:t> </a:t>
              </a:r>
              <a:r>
                <a:rPr lang="en-US" dirty="0">
                  <a:solidFill>
                    <a:schemeClr val="accent1"/>
                  </a:solidFill>
                </a:rPr>
                <a:t>find and locate jobs </a:t>
              </a:r>
              <a:r>
                <a:rPr lang="en-US" dirty="0">
                  <a:solidFill>
                    <a:schemeClr val="bg1"/>
                  </a:solidFill>
                </a:rPr>
                <a:t>and internships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927552-971E-42CC-9C96-D85331F7EF5D}"/>
              </a:ext>
            </a:extLst>
          </p:cNvPr>
          <p:cNvGrpSpPr/>
          <p:nvPr/>
        </p:nvGrpSpPr>
        <p:grpSpPr>
          <a:xfrm>
            <a:off x="7467299" y="2202007"/>
            <a:ext cx="1477779" cy="1518483"/>
            <a:chOff x="7467299" y="1688131"/>
            <a:chExt cx="1477779" cy="151848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10C72A1-0261-436B-BF4D-003CF386D9EC}"/>
                </a:ext>
              </a:extLst>
            </p:cNvPr>
            <p:cNvGrpSpPr/>
            <p:nvPr/>
          </p:nvGrpSpPr>
          <p:grpSpPr>
            <a:xfrm>
              <a:off x="7467299" y="1688131"/>
              <a:ext cx="1477779" cy="1518483"/>
              <a:chOff x="0" y="9692"/>
              <a:chExt cx="1477779" cy="1518483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080C932B-E2C9-4394-AC71-93D41A289489}"/>
                  </a:ext>
                </a:extLst>
              </p:cNvPr>
              <p:cNvSpPr/>
              <p:nvPr/>
            </p:nvSpPr>
            <p:spPr>
              <a:xfrm>
                <a:off x="0" y="9692"/>
                <a:ext cx="1467068" cy="151848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C3489D4-89D9-4E2E-B7E1-715FE7152CE5}"/>
                  </a:ext>
                </a:extLst>
              </p:cNvPr>
              <p:cNvSpPr txBox="1"/>
              <p:nvPr/>
            </p:nvSpPr>
            <p:spPr>
              <a:xfrm>
                <a:off x="0" y="806655"/>
                <a:ext cx="14777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CAREER</a:t>
                </a:r>
              </a:p>
            </p:txBody>
          </p:sp>
        </p:grpSp>
        <p:pic>
          <p:nvPicPr>
            <p:cNvPr id="19" name="Graphic 18" descr="Briefcase">
              <a:extLst>
                <a:ext uri="{FF2B5EF4-FFF2-40B4-BE49-F238E27FC236}">
                  <a16:creationId xmlns:a16="http://schemas.microsoft.com/office/drawing/2014/main" id="{FFD94564-EB6E-481E-85D9-C80CE20D0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26513" y="1963782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802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98D8EE-A1A2-4B0B-9526-B2625B6D6F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Institutional Category vs. Institutional Context</a:t>
            </a:r>
          </a:p>
        </p:txBody>
      </p:sp>
    </p:spTree>
    <p:extLst>
      <p:ext uri="{BB962C8B-B14F-4D97-AF65-F5344CB8AC3E}">
        <p14:creationId xmlns:p14="http://schemas.microsoft.com/office/powerpoint/2010/main" val="102689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urray State University logo.svg">
            <a:extLst>
              <a:ext uri="{FF2B5EF4-FFF2-40B4-BE49-F238E27FC236}">
                <a16:creationId xmlns:a16="http://schemas.microsoft.com/office/drawing/2014/main" id="{716E06CA-86D0-48B2-9445-A346890F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7" y="257303"/>
            <a:ext cx="23812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47A3D8-0A1F-41C5-A78F-43EEECC014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918" t="9957" r="9697" b="16822"/>
          <a:stretch/>
        </p:blipFill>
        <p:spPr>
          <a:xfrm>
            <a:off x="226859" y="1226994"/>
            <a:ext cx="4298058" cy="26875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8DB9EC6-5769-4DF4-A7D6-1CDB4AC6C6B4}"/>
              </a:ext>
            </a:extLst>
          </p:cNvPr>
          <p:cNvGrpSpPr/>
          <p:nvPr/>
        </p:nvGrpSpPr>
        <p:grpSpPr>
          <a:xfrm>
            <a:off x="4952956" y="1106066"/>
            <a:ext cx="3367327" cy="2688336"/>
            <a:chOff x="9972545" y="2614159"/>
            <a:chExt cx="3685303" cy="24306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353F16-1EB0-4140-83D9-FC1D1E28D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795" r="19615"/>
            <a:stretch/>
          </p:blipFill>
          <p:spPr>
            <a:xfrm>
              <a:off x="9972545" y="2614159"/>
              <a:ext cx="3685303" cy="24306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2CB2EE-758E-4542-9AE5-73AC748C6EAA}"/>
                </a:ext>
              </a:extLst>
            </p:cNvPr>
            <p:cNvSpPr txBox="1"/>
            <p:nvPr/>
          </p:nvSpPr>
          <p:spPr>
            <a:xfrm>
              <a:off x="11679984" y="4232471"/>
              <a:ext cx="1326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Residential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C6D336-E0DF-4867-9473-409372EBCA57}"/>
                </a:ext>
              </a:extLst>
            </p:cNvPr>
            <p:cNvSpPr txBox="1"/>
            <p:nvPr/>
          </p:nvSpPr>
          <p:spPr>
            <a:xfrm>
              <a:off x="11577391" y="3166943"/>
              <a:ext cx="1596832" cy="306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Convenience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AA18BED-E050-4D7B-A227-539E8B31BE89}"/>
              </a:ext>
            </a:extLst>
          </p:cNvPr>
          <p:cNvSpPr txBox="1"/>
          <p:nvPr/>
        </p:nvSpPr>
        <p:spPr>
          <a:xfrm>
            <a:off x="226859" y="4383074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60% Liberal Education; 40% Career-ready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7F1457-9D57-4572-A58F-9FA905CD29AB}"/>
              </a:ext>
            </a:extLst>
          </p:cNvPr>
          <p:cNvSpPr txBox="1"/>
          <p:nvPr/>
        </p:nvSpPr>
        <p:spPr>
          <a:xfrm>
            <a:off x="4952956" y="4383074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60% Residential; 40% Convenience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E0E747-4F40-4AA0-9397-BBAA0CE6F557}"/>
              </a:ext>
            </a:extLst>
          </p:cNvPr>
          <p:cNvSpPr txBox="1"/>
          <p:nvPr/>
        </p:nvSpPr>
        <p:spPr>
          <a:xfrm>
            <a:off x="3650751" y="257303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Master's Colleges &amp; Universities: Larger Programs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1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CA932B-98D7-40C5-AC33-360C12CCB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9" t="11520" r="9805" b="15257"/>
          <a:stretch/>
        </p:blipFill>
        <p:spPr>
          <a:xfrm>
            <a:off x="255994" y="1288898"/>
            <a:ext cx="4289256" cy="268833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300968-3334-47F4-9CF5-563DAB2F828A}"/>
              </a:ext>
            </a:extLst>
          </p:cNvPr>
          <p:cNvGrpSpPr/>
          <p:nvPr/>
        </p:nvGrpSpPr>
        <p:grpSpPr>
          <a:xfrm>
            <a:off x="4881838" y="1093993"/>
            <a:ext cx="3597144" cy="2688336"/>
            <a:chOff x="2334105" y="1404305"/>
            <a:chExt cx="3849042" cy="24457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014E29-9E71-4B55-865D-79675FAF3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1247" r="16044"/>
            <a:stretch/>
          </p:blipFill>
          <p:spPr>
            <a:xfrm>
              <a:off x="2334105" y="1404305"/>
              <a:ext cx="3849042" cy="2445717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D4EE514-2E47-4FF4-8E05-5D3B472877B9}"/>
                </a:ext>
              </a:extLst>
            </p:cNvPr>
            <p:cNvGrpSpPr/>
            <p:nvPr/>
          </p:nvGrpSpPr>
          <p:grpSpPr>
            <a:xfrm>
              <a:off x="4021301" y="1614559"/>
              <a:ext cx="1561227" cy="1490501"/>
              <a:chOff x="4021301" y="1614559"/>
              <a:chExt cx="1561227" cy="149050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8287BD-604C-41B1-8C12-297331BA55AE}"/>
                  </a:ext>
                </a:extLst>
              </p:cNvPr>
              <p:cNvSpPr txBox="1"/>
              <p:nvPr/>
            </p:nvSpPr>
            <p:spPr>
              <a:xfrm>
                <a:off x="4037474" y="2735728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Residential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311DE0-D314-4986-BE41-F91EA325109A}"/>
                  </a:ext>
                </a:extLst>
              </p:cNvPr>
              <p:cNvSpPr txBox="1"/>
              <p:nvPr/>
            </p:nvSpPr>
            <p:spPr>
              <a:xfrm>
                <a:off x="4021301" y="1614559"/>
                <a:ext cx="1561227" cy="2983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bg1"/>
                    </a:solidFill>
                  </a:rPr>
                  <a:t>Convenience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B9282C1-AB8C-46ED-AB89-801CB591FF6D}"/>
              </a:ext>
            </a:extLst>
          </p:cNvPr>
          <p:cNvSpPr txBox="1"/>
          <p:nvPr/>
        </p:nvSpPr>
        <p:spPr>
          <a:xfrm>
            <a:off x="226859" y="4383074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80% Liberal Education; 20% Career-ready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1EDB0-24A1-437F-89DE-55D8F8DC56AD}"/>
              </a:ext>
            </a:extLst>
          </p:cNvPr>
          <p:cNvSpPr txBox="1"/>
          <p:nvPr/>
        </p:nvSpPr>
        <p:spPr>
          <a:xfrm>
            <a:off x="4952956" y="4383074"/>
            <a:ext cx="385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80% Residential; 20% Convenience</a:t>
            </a:r>
          </a:p>
        </p:txBody>
      </p:sp>
      <p:pic>
        <p:nvPicPr>
          <p:cNvPr id="11" name="Picture 2" descr="James Madison University.svg">
            <a:extLst>
              <a:ext uri="{FF2B5EF4-FFF2-40B4-BE49-F238E27FC236}">
                <a16:creationId xmlns:a16="http://schemas.microsoft.com/office/drawing/2014/main" id="{BCB4FCA8-0CAC-4CDE-AEC2-A5CE3FB94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1" y="235961"/>
            <a:ext cx="19050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7C3317-150E-457C-AE37-4C69AACF55FC}"/>
              </a:ext>
            </a:extLst>
          </p:cNvPr>
          <p:cNvSpPr txBox="1"/>
          <p:nvPr/>
        </p:nvSpPr>
        <p:spPr>
          <a:xfrm>
            <a:off x="3650751" y="257303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Master's Colleges &amp; Universities: Larger Programs	</a:t>
            </a:r>
          </a:p>
        </p:txBody>
      </p:sp>
    </p:spTree>
    <p:extLst>
      <p:ext uri="{BB962C8B-B14F-4D97-AF65-F5344CB8AC3E}">
        <p14:creationId xmlns:p14="http://schemas.microsoft.com/office/powerpoint/2010/main" val="297384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6" name="AutoShape 2" descr="Image result for murray state university library">
            <a:extLst>
              <a:ext uri="{FF2B5EF4-FFF2-40B4-BE49-F238E27FC236}">
                <a16:creationId xmlns:a16="http://schemas.microsoft.com/office/drawing/2014/main" id="{996B956A-EBA3-4B88-89CC-981390D7D8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4574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6F7A5C-5ECB-447D-9E5F-60808B25E8B0}"/>
              </a:ext>
            </a:extLst>
          </p:cNvPr>
          <p:cNvSpPr txBox="1"/>
          <p:nvPr/>
        </p:nvSpPr>
        <p:spPr>
          <a:xfrm>
            <a:off x="278394" y="1462446"/>
            <a:ext cx="2968359" cy="295479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“Intellectual commons for </a:t>
            </a:r>
            <a:r>
              <a:rPr lang="en-US" sz="1600" b="1" dirty="0"/>
              <a:t>both on and off-campus students</a:t>
            </a:r>
            <a:r>
              <a:rPr lang="en-US" sz="1600" dirty="0"/>
              <a:t>” offers support for distance learners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Library support for faculty  instructional design, integrating library services in Canvas LMS 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Writing and Oral Communications Centers</a:t>
            </a:r>
          </a:p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Credit-bearing courses for Information Studies minor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sz="1600" dirty="0"/>
          </a:p>
        </p:txBody>
      </p:sp>
      <p:pic>
        <p:nvPicPr>
          <p:cNvPr id="2052" name="Picture 4" descr="https://slinn475.files.wordpress.com/2010/04/0031.jpg">
            <a:extLst>
              <a:ext uri="{FF2B5EF4-FFF2-40B4-BE49-F238E27FC236}">
                <a16:creationId xmlns:a16="http://schemas.microsoft.com/office/drawing/2014/main" id="{569FB17D-75D2-4DA0-9A48-B20A230B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459" y="1"/>
            <a:ext cx="565099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urray State University logo.svg">
            <a:extLst>
              <a:ext uri="{FF2B5EF4-FFF2-40B4-BE49-F238E27FC236}">
                <a16:creationId xmlns:a16="http://schemas.microsoft.com/office/drawing/2014/main" id="{354DE16C-520D-401B-8310-6B1DEDCE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77" y="257303"/>
            <a:ext cx="238125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4087E-4C03-4AB6-ABB1-9F5B4FC659D6}"/>
              </a:ext>
            </a:extLst>
          </p:cNvPr>
          <p:cNvSpPr txBox="1"/>
          <p:nvPr/>
        </p:nvSpPr>
        <p:spPr>
          <a:xfrm>
            <a:off x="153040" y="4245047"/>
            <a:ext cx="321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8A106"/>
                </a:solidFill>
              </a:rPr>
              <a:t>Support for teaching, learning and student success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030CEE-6CFA-4797-8A51-E23AAA542D2A}"/>
              </a:ext>
            </a:extLst>
          </p:cNvPr>
          <p:cNvSpPr txBox="1"/>
          <p:nvPr/>
        </p:nvSpPr>
        <p:spPr>
          <a:xfrm>
            <a:off x="4686300" y="4842785"/>
            <a:ext cx="44743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Image source: https://slinn475.files.wordpress.com/2010/04/0031.jpg</a:t>
            </a:r>
          </a:p>
        </p:txBody>
      </p:sp>
    </p:spTree>
    <p:extLst>
      <p:ext uri="{BB962C8B-B14F-4D97-AF65-F5344CB8AC3E}">
        <p14:creationId xmlns:p14="http://schemas.microsoft.com/office/powerpoint/2010/main" val="21793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Rectangle 410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2" descr="Image result for james madison university library">
            <a:extLst>
              <a:ext uri="{FF2B5EF4-FFF2-40B4-BE49-F238E27FC236}">
                <a16:creationId xmlns:a16="http://schemas.microsoft.com/office/drawing/2014/main" id="{2BDD73AD-3DC8-4339-BC88-5A89B4D5F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0" r="26105"/>
          <a:stretch/>
        </p:blipFill>
        <p:spPr bwMode="auto">
          <a:xfrm>
            <a:off x="3490723" y="7"/>
            <a:ext cx="5653278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E4D56D-E050-457D-ADE5-639AEBB6D93F}"/>
              </a:ext>
            </a:extLst>
          </p:cNvPr>
          <p:cNvSpPr txBox="1"/>
          <p:nvPr/>
        </p:nvSpPr>
        <p:spPr>
          <a:xfrm>
            <a:off x="167205" y="955314"/>
            <a:ext cx="3156313" cy="3400661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/>
          <a:p>
            <a:pPr marL="214313" indent="-2143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Library ‘space as a service’, group study spaces</a:t>
            </a:r>
          </a:p>
          <a:p>
            <a:pPr marL="214313" indent="-2143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Madison Research Essentials Toolkit – information literacy essentials</a:t>
            </a:r>
          </a:p>
          <a:p>
            <a:pPr marL="214313" indent="-2143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MADlab</a:t>
            </a:r>
            <a:r>
              <a:rPr lang="en-US" sz="1600" dirty="0"/>
              <a:t> supports distinctive educational programs in the visual arts</a:t>
            </a:r>
          </a:p>
          <a:p>
            <a:pPr marL="214313" indent="-214313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Student Gov’t. Association / Libraries Collaborative maximizes student engagement with library planning</a:t>
            </a:r>
          </a:p>
        </p:txBody>
      </p:sp>
      <p:pic>
        <p:nvPicPr>
          <p:cNvPr id="17" name="Picture 2" descr="James Madison University.svg">
            <a:extLst>
              <a:ext uri="{FF2B5EF4-FFF2-40B4-BE49-F238E27FC236}">
                <a16:creationId xmlns:a16="http://schemas.microsoft.com/office/drawing/2014/main" id="{129BCE68-4245-43DA-89D8-54A809353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1" y="235961"/>
            <a:ext cx="19050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925B25-714A-4E1D-AB36-A5641F3408AD}"/>
              </a:ext>
            </a:extLst>
          </p:cNvPr>
          <p:cNvSpPr txBox="1"/>
          <p:nvPr/>
        </p:nvSpPr>
        <p:spPr>
          <a:xfrm>
            <a:off x="3568681" y="4813923"/>
            <a:ext cx="56589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http://sites.jmu.edu/specialcollections/how-weve-grown-through-the-years-east-campus/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808E4-B314-4467-A9C0-71858CB04424}"/>
              </a:ext>
            </a:extLst>
          </p:cNvPr>
          <p:cNvSpPr txBox="1"/>
          <p:nvPr/>
        </p:nvSpPr>
        <p:spPr>
          <a:xfrm>
            <a:off x="53372" y="4356590"/>
            <a:ext cx="3407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450084"/>
                </a:solidFill>
              </a:rPr>
              <a:t>Library contributes to distinctive residential student experience</a:t>
            </a:r>
          </a:p>
        </p:txBody>
      </p:sp>
    </p:spTree>
    <p:extLst>
      <p:ext uri="{BB962C8B-B14F-4D97-AF65-F5344CB8AC3E}">
        <p14:creationId xmlns:p14="http://schemas.microsoft.com/office/powerpoint/2010/main" val="41965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56552D-B9BF-408C-ACBD-EA0E6E6038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Key message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6B0DC-316A-4BC4-899C-C203CA894E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Library relevance to the academic mission </a:t>
            </a:r>
            <a:r>
              <a:rPr lang="en-US" dirty="0"/>
              <a:t>is not measured by collection size or expenditures, but by alignment and </a:t>
            </a:r>
            <a:r>
              <a:rPr lang="en-US" b="1" i="1" dirty="0"/>
              <a:t>fit</a:t>
            </a:r>
            <a:r>
              <a:rPr lang="en-US" b="1" dirty="0"/>
              <a:t> of services to distinctive institutional purpose</a:t>
            </a:r>
            <a:r>
              <a:rPr lang="en-US" dirty="0"/>
              <a:t>(s)</a:t>
            </a:r>
          </a:p>
          <a:p>
            <a:pPr>
              <a:spcBef>
                <a:spcPts val="1200"/>
              </a:spcBef>
            </a:pPr>
            <a:r>
              <a:rPr lang="en-US" dirty="0"/>
              <a:t>As </a:t>
            </a:r>
            <a:r>
              <a:rPr lang="en-US" b="1" dirty="0"/>
              <a:t>colleges and universities seek to differentiate </a:t>
            </a:r>
            <a:r>
              <a:rPr lang="en-US" dirty="0"/>
              <a:t>their offer, models of </a:t>
            </a:r>
            <a:r>
              <a:rPr lang="en-US" b="1" dirty="0"/>
              <a:t>library excellence look increasingly different</a:t>
            </a:r>
          </a:p>
          <a:p>
            <a:pPr>
              <a:spcBef>
                <a:spcPts val="1200"/>
              </a:spcBef>
            </a:pPr>
            <a:r>
              <a:rPr lang="en-US" dirty="0"/>
              <a:t>Be the </a:t>
            </a:r>
            <a:r>
              <a:rPr lang="en-US" b="1" dirty="0">
                <a:solidFill>
                  <a:srgbClr val="F9B30A"/>
                </a:solidFill>
              </a:rPr>
              <a:t>smarter</a:t>
            </a:r>
            <a:r>
              <a:rPr lang="en-US" b="1" dirty="0"/>
              <a:t> library</a:t>
            </a:r>
            <a:r>
              <a:rPr lang="en-US" dirty="0"/>
              <a:t>: think beyond basic institutional categories (Carnegie type, size, control) when considering </a:t>
            </a:r>
            <a:r>
              <a:rPr lang="en-US" b="1" dirty="0"/>
              <a:t>the business you are in</a:t>
            </a:r>
            <a:r>
              <a:rPr lang="en-US" dirty="0"/>
              <a:t>: enrollment profile, competitive horizon (regional, national, international), revenue model are important </a:t>
            </a:r>
            <a:r>
              <a:rPr lang="en-US" b="1" dirty="0"/>
              <a:t>indicators of institutional direction </a:t>
            </a:r>
            <a:r>
              <a:rPr lang="en-US" dirty="0"/>
              <a:t>and the library’s future</a:t>
            </a:r>
          </a:p>
          <a:p>
            <a:pPr>
              <a:spcBef>
                <a:spcPts val="12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Constance Malpas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OCLC Research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malpasc@oclc.org</a:t>
            </a:r>
            <a:endParaRPr lang="en-US" dirty="0"/>
          </a:p>
          <a:p>
            <a:r>
              <a:rPr lang="en-US" dirty="0"/>
              <a:t>      @</a:t>
            </a:r>
            <a:r>
              <a:rPr lang="en-US" dirty="0" err="1"/>
              <a:t>ConstanceM</a:t>
            </a:r>
            <a:endParaRPr lang="en-US" dirty="0"/>
          </a:p>
          <a:p>
            <a:r>
              <a:rPr lang="en-US" dirty="0"/>
              <a:t>      https://orcid.org/0000-0002-9312-8294</a:t>
            </a:r>
          </a:p>
        </p:txBody>
      </p:sp>
      <p:pic>
        <p:nvPicPr>
          <p:cNvPr id="3074" name="Picture 2" descr="Image result for twitter logo">
            <a:extLst>
              <a:ext uri="{FF2B5EF4-FFF2-40B4-BE49-F238E27FC236}">
                <a16:creationId xmlns:a16="http://schemas.microsoft.com/office/drawing/2014/main" id="{D7F9E7DF-D7D6-4F34-9A0D-3654C008D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0" y="3733564"/>
            <a:ext cx="244154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orcid logo">
            <a:extLst>
              <a:ext uri="{FF2B5EF4-FFF2-40B4-BE49-F238E27FC236}">
                <a16:creationId xmlns:a16="http://schemas.microsoft.com/office/drawing/2014/main" id="{8C9D19FE-5C11-4193-A954-AA5D33633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6" y="3970318"/>
            <a:ext cx="182880" cy="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F4CA9F4-94F8-4216-BB67-C222FD500BC3}"/>
              </a:ext>
            </a:extLst>
          </p:cNvPr>
          <p:cNvSpPr/>
          <p:nvPr/>
        </p:nvSpPr>
        <p:spPr>
          <a:xfrm>
            <a:off x="5161448" y="2576945"/>
            <a:ext cx="2780985" cy="157625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846E0B8-7CE9-4B3C-B771-B151FA20FFB0}"/>
              </a:ext>
            </a:extLst>
          </p:cNvPr>
          <p:cNvSpPr/>
          <p:nvPr/>
        </p:nvSpPr>
        <p:spPr>
          <a:xfrm rot="5400000">
            <a:off x="4683158" y="3055232"/>
            <a:ext cx="1576253" cy="619677"/>
          </a:xfrm>
          <a:prstGeom prst="triangle">
            <a:avLst>
              <a:gd name="adj" fmla="val 50959"/>
            </a:avLst>
          </a:prstGeom>
          <a:solidFill>
            <a:srgbClr val="F9B30A"/>
          </a:solidFill>
          <a:ln>
            <a:solidFill>
              <a:srgbClr val="F9B3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5BB148-8F64-4A60-B35D-43F22B4ED0B8}"/>
              </a:ext>
            </a:extLst>
          </p:cNvPr>
          <p:cNvSpPr txBox="1"/>
          <p:nvPr/>
        </p:nvSpPr>
        <p:spPr>
          <a:xfrm>
            <a:off x="5900584" y="2770757"/>
            <a:ext cx="2359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Watch for our upcoming survey with Ithaka S+R </a:t>
            </a:r>
          </a:p>
          <a:p>
            <a:r>
              <a:rPr lang="en-US" dirty="0">
                <a:solidFill>
                  <a:schemeClr val="bg1"/>
                </a:solidFill>
              </a:rPr>
              <a:t>in late October</a:t>
            </a:r>
          </a:p>
        </p:txBody>
      </p:sp>
    </p:spTree>
    <p:extLst>
      <p:ext uri="{BB962C8B-B14F-4D97-AF65-F5344CB8AC3E}">
        <p14:creationId xmlns:p14="http://schemas.microsoft.com/office/powerpoint/2010/main" val="83423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BE412-1F6F-40DC-86B5-234FE86E7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Group Exercise (1)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EB70F-FA7D-44B4-B49A-5ADB75C2D2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Quickly sketch your institution’s Research, Liberal Education and Career dimensions – where does the university aim to differentiate itself from peers/competitors?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6749C7-F7B9-4E77-8BC6-1FBD2B843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28" t="21157" r="16776" b="9789"/>
          <a:stretch/>
        </p:blipFill>
        <p:spPr>
          <a:xfrm>
            <a:off x="3477660" y="2358688"/>
            <a:ext cx="4086922" cy="27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323645-110F-48B1-9DD6-C6C7C9AC2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University Futures, Library Futures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E6825-09FB-4280-B0D6-D572E51002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Collaborative project</a:t>
            </a:r>
            <a:r>
              <a:rPr lang="en-US" dirty="0"/>
              <a:t> with Ithaka S+R, with support from the Andrew W. Mellon Foundation</a:t>
            </a:r>
            <a:endParaRPr lang="en-US" b="1" dirty="0"/>
          </a:p>
          <a:p>
            <a:pPr>
              <a:spcBef>
                <a:spcPts val="600"/>
              </a:spcBef>
            </a:pPr>
            <a:r>
              <a:rPr lang="en-US" b="1" dirty="0"/>
              <a:t>Population</a:t>
            </a:r>
            <a:r>
              <a:rPr lang="en-US" dirty="0"/>
              <a:t>: 1506 US higher education institutions (HEI) comprising four-year public and private non-profit degree-granting colleges and universities</a:t>
            </a:r>
          </a:p>
          <a:p>
            <a:pPr>
              <a:spcBef>
                <a:spcPts val="600"/>
              </a:spcBef>
            </a:pPr>
            <a:r>
              <a:rPr lang="en-US" b="1" dirty="0"/>
              <a:t>Institutional profiles </a:t>
            </a:r>
            <a:r>
              <a:rPr lang="en-US" dirty="0"/>
              <a:t>derived from 2015 IPEDS survey data:</a:t>
            </a:r>
          </a:p>
          <a:p>
            <a:pPr lvl="1">
              <a:spcBef>
                <a:spcPts val="600"/>
              </a:spcBef>
            </a:pPr>
            <a:r>
              <a:rPr lang="en-US" b="1" i="1" dirty="0"/>
              <a:t>What</a:t>
            </a:r>
            <a:r>
              <a:rPr lang="en-US" b="1" dirty="0"/>
              <a:t> </a:t>
            </a:r>
            <a:r>
              <a:rPr lang="en-US" dirty="0"/>
              <a:t>colleges and universities do (research, liberal education, career-focused education)</a:t>
            </a:r>
          </a:p>
          <a:p>
            <a:pPr lvl="1">
              <a:spcBef>
                <a:spcPts val="600"/>
              </a:spcBef>
            </a:pPr>
            <a:r>
              <a:rPr lang="en-US" b="1" i="1" dirty="0"/>
              <a:t>How</a:t>
            </a:r>
            <a:r>
              <a:rPr lang="en-US" b="1" dirty="0"/>
              <a:t> </a:t>
            </a:r>
            <a:r>
              <a:rPr lang="en-US" dirty="0"/>
              <a:t>they do it (residential vs. convenience modes of provision)</a:t>
            </a:r>
          </a:p>
          <a:p>
            <a:pPr>
              <a:spcBef>
                <a:spcPts val="600"/>
              </a:spcBef>
            </a:pPr>
            <a:r>
              <a:rPr lang="en-US" dirty="0"/>
              <a:t>Mapping </a:t>
            </a:r>
            <a:r>
              <a:rPr lang="en-US" b="1" dirty="0"/>
              <a:t>library service models </a:t>
            </a:r>
            <a:r>
              <a:rPr lang="en-US" dirty="0"/>
              <a:t>to institution types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DC35A-51BC-4EB0-8736-C4E374073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97" t="1281" r="5399" b="16237"/>
          <a:stretch/>
        </p:blipFill>
        <p:spPr>
          <a:xfrm>
            <a:off x="1664043" y="403654"/>
            <a:ext cx="6071287" cy="4242486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4B6A41-FBE0-4BD4-B145-D832EC01502E}"/>
              </a:ext>
            </a:extLst>
          </p:cNvPr>
          <p:cNvSpPr/>
          <p:nvPr/>
        </p:nvSpPr>
        <p:spPr>
          <a:xfrm>
            <a:off x="4530811" y="2822945"/>
            <a:ext cx="91321" cy="85365"/>
          </a:xfrm>
          <a:custGeom>
            <a:avLst/>
            <a:gdLst>
              <a:gd name="connsiteX0" fmla="*/ 8238 w 91321"/>
              <a:gd name="connsiteY0" fmla="*/ 19109 h 85365"/>
              <a:gd name="connsiteX1" fmla="*/ 49427 w 91321"/>
              <a:gd name="connsiteY1" fmla="*/ 52060 h 85365"/>
              <a:gd name="connsiteX2" fmla="*/ 57665 w 91321"/>
              <a:gd name="connsiteY2" fmla="*/ 27347 h 85365"/>
              <a:gd name="connsiteX3" fmla="*/ 32951 w 91321"/>
              <a:gd name="connsiteY3" fmla="*/ 19109 h 85365"/>
              <a:gd name="connsiteX4" fmla="*/ 32951 w 91321"/>
              <a:gd name="connsiteY4" fmla="*/ 68536 h 85365"/>
              <a:gd name="connsiteX5" fmla="*/ 65903 w 91321"/>
              <a:gd name="connsiteY5" fmla="*/ 60298 h 85365"/>
              <a:gd name="connsiteX6" fmla="*/ 57665 w 91321"/>
              <a:gd name="connsiteY6" fmla="*/ 10871 h 85365"/>
              <a:gd name="connsiteX7" fmla="*/ 0 w 91321"/>
              <a:gd name="connsiteY7" fmla="*/ 43822 h 85365"/>
              <a:gd name="connsiteX8" fmla="*/ 32951 w 91321"/>
              <a:gd name="connsiteY8" fmla="*/ 85012 h 85365"/>
              <a:gd name="connsiteX9" fmla="*/ 82378 w 91321"/>
              <a:gd name="connsiteY9" fmla="*/ 68536 h 85365"/>
              <a:gd name="connsiteX10" fmla="*/ 90616 w 91321"/>
              <a:gd name="connsiteY10" fmla="*/ 43822 h 85365"/>
              <a:gd name="connsiteX11" fmla="*/ 41189 w 91321"/>
              <a:gd name="connsiteY11" fmla="*/ 19109 h 85365"/>
              <a:gd name="connsiteX12" fmla="*/ 57665 w 91321"/>
              <a:gd name="connsiteY12" fmla="*/ 60298 h 8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321" h="85365">
                <a:moveTo>
                  <a:pt x="8238" y="19109"/>
                </a:moveTo>
                <a:cubicBezTo>
                  <a:pt x="21968" y="30093"/>
                  <a:pt x="32084" y="49169"/>
                  <a:pt x="49427" y="52060"/>
                </a:cubicBezTo>
                <a:cubicBezTo>
                  <a:pt x="57992" y="53488"/>
                  <a:pt x="61548" y="35114"/>
                  <a:pt x="57665" y="27347"/>
                </a:cubicBezTo>
                <a:cubicBezTo>
                  <a:pt x="53781" y="19580"/>
                  <a:pt x="41189" y="21855"/>
                  <a:pt x="32951" y="19109"/>
                </a:cubicBezTo>
                <a:cubicBezTo>
                  <a:pt x="24963" y="31091"/>
                  <a:pt x="-2995" y="56554"/>
                  <a:pt x="32951" y="68536"/>
                </a:cubicBezTo>
                <a:cubicBezTo>
                  <a:pt x="43692" y="72116"/>
                  <a:pt x="54919" y="63044"/>
                  <a:pt x="65903" y="60298"/>
                </a:cubicBezTo>
                <a:cubicBezTo>
                  <a:pt x="63157" y="43822"/>
                  <a:pt x="71257" y="20579"/>
                  <a:pt x="57665" y="10871"/>
                </a:cubicBezTo>
                <a:cubicBezTo>
                  <a:pt x="13428" y="-20727"/>
                  <a:pt x="6369" y="24715"/>
                  <a:pt x="0" y="43822"/>
                </a:cubicBezTo>
                <a:cubicBezTo>
                  <a:pt x="5346" y="65207"/>
                  <a:pt x="1330" y="88526"/>
                  <a:pt x="32951" y="85012"/>
                </a:cubicBezTo>
                <a:cubicBezTo>
                  <a:pt x="50212" y="83094"/>
                  <a:pt x="82378" y="68536"/>
                  <a:pt x="82378" y="68536"/>
                </a:cubicBezTo>
                <a:cubicBezTo>
                  <a:pt x="85124" y="60298"/>
                  <a:pt x="93841" y="51885"/>
                  <a:pt x="90616" y="43822"/>
                </a:cubicBezTo>
                <a:cubicBezTo>
                  <a:pt x="85703" y="31539"/>
                  <a:pt x="51592" y="22577"/>
                  <a:pt x="41189" y="19109"/>
                </a:cubicBezTo>
                <a:cubicBezTo>
                  <a:pt x="51369" y="49647"/>
                  <a:pt x="45544" y="36055"/>
                  <a:pt x="57665" y="60298"/>
                </a:cubicBezTo>
              </a:path>
            </a:pathLst>
          </a:cu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3569C6-A3AB-4E62-870F-DA14FDC44DBA}"/>
              </a:ext>
            </a:extLst>
          </p:cNvPr>
          <p:cNvCxnSpPr>
            <a:cxnSpLocks/>
          </p:cNvCxnSpPr>
          <p:nvPr/>
        </p:nvCxnSpPr>
        <p:spPr>
          <a:xfrm flipV="1">
            <a:off x="3422823" y="2906817"/>
            <a:ext cx="1107988" cy="9956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5DE01A-BD4E-4704-B642-BD7FDBA88282}"/>
              </a:ext>
            </a:extLst>
          </p:cNvPr>
          <p:cNvCxnSpPr>
            <a:cxnSpLocks/>
            <a:stCxn id="7" idx="9"/>
            <a:endCxn id="5" idx="1"/>
          </p:cNvCxnSpPr>
          <p:nvPr/>
        </p:nvCxnSpPr>
        <p:spPr>
          <a:xfrm flipV="1">
            <a:off x="3447536" y="3678194"/>
            <a:ext cx="1960606" cy="2501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8B7601-07D2-4E5D-8E86-E74D494B0F2D}"/>
              </a:ext>
            </a:extLst>
          </p:cNvPr>
          <p:cNvCxnSpPr>
            <a:cxnSpLocks/>
            <a:stCxn id="4" idx="9"/>
            <a:endCxn id="5" idx="3"/>
          </p:cNvCxnSpPr>
          <p:nvPr/>
        </p:nvCxnSpPr>
        <p:spPr>
          <a:xfrm>
            <a:off x="4613189" y="2891481"/>
            <a:ext cx="778477" cy="7537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A3AE65E-4A1F-4595-888D-78BCCEE90740}"/>
              </a:ext>
            </a:extLst>
          </p:cNvPr>
          <p:cNvSpPr txBox="1"/>
          <p:nvPr/>
        </p:nvSpPr>
        <p:spPr>
          <a:xfrm>
            <a:off x="3142217" y="691966"/>
            <a:ext cx="24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1C1DA"/>
                </a:solidFill>
                <a:latin typeface="Segoe Print" panose="02000600000000000000" pitchFamily="2" charset="0"/>
              </a:rPr>
              <a:t>St. Martin’s College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960597-1206-4153-A9D2-AECDF0EE5623}"/>
              </a:ext>
            </a:extLst>
          </p:cNvPr>
          <p:cNvSpPr/>
          <p:nvPr/>
        </p:nvSpPr>
        <p:spPr>
          <a:xfrm>
            <a:off x="3365158" y="3859780"/>
            <a:ext cx="91321" cy="85365"/>
          </a:xfrm>
          <a:custGeom>
            <a:avLst/>
            <a:gdLst>
              <a:gd name="connsiteX0" fmla="*/ 8238 w 91321"/>
              <a:gd name="connsiteY0" fmla="*/ 19109 h 85365"/>
              <a:gd name="connsiteX1" fmla="*/ 49427 w 91321"/>
              <a:gd name="connsiteY1" fmla="*/ 52060 h 85365"/>
              <a:gd name="connsiteX2" fmla="*/ 57665 w 91321"/>
              <a:gd name="connsiteY2" fmla="*/ 27347 h 85365"/>
              <a:gd name="connsiteX3" fmla="*/ 32951 w 91321"/>
              <a:gd name="connsiteY3" fmla="*/ 19109 h 85365"/>
              <a:gd name="connsiteX4" fmla="*/ 32951 w 91321"/>
              <a:gd name="connsiteY4" fmla="*/ 68536 h 85365"/>
              <a:gd name="connsiteX5" fmla="*/ 65903 w 91321"/>
              <a:gd name="connsiteY5" fmla="*/ 60298 h 85365"/>
              <a:gd name="connsiteX6" fmla="*/ 57665 w 91321"/>
              <a:gd name="connsiteY6" fmla="*/ 10871 h 85365"/>
              <a:gd name="connsiteX7" fmla="*/ 0 w 91321"/>
              <a:gd name="connsiteY7" fmla="*/ 43822 h 85365"/>
              <a:gd name="connsiteX8" fmla="*/ 32951 w 91321"/>
              <a:gd name="connsiteY8" fmla="*/ 85012 h 85365"/>
              <a:gd name="connsiteX9" fmla="*/ 82378 w 91321"/>
              <a:gd name="connsiteY9" fmla="*/ 68536 h 85365"/>
              <a:gd name="connsiteX10" fmla="*/ 90616 w 91321"/>
              <a:gd name="connsiteY10" fmla="*/ 43822 h 85365"/>
              <a:gd name="connsiteX11" fmla="*/ 41189 w 91321"/>
              <a:gd name="connsiteY11" fmla="*/ 19109 h 85365"/>
              <a:gd name="connsiteX12" fmla="*/ 57665 w 91321"/>
              <a:gd name="connsiteY12" fmla="*/ 60298 h 8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321" h="85365">
                <a:moveTo>
                  <a:pt x="8238" y="19109"/>
                </a:moveTo>
                <a:cubicBezTo>
                  <a:pt x="21968" y="30093"/>
                  <a:pt x="32084" y="49169"/>
                  <a:pt x="49427" y="52060"/>
                </a:cubicBezTo>
                <a:cubicBezTo>
                  <a:pt x="57992" y="53488"/>
                  <a:pt x="61548" y="35114"/>
                  <a:pt x="57665" y="27347"/>
                </a:cubicBezTo>
                <a:cubicBezTo>
                  <a:pt x="53781" y="19580"/>
                  <a:pt x="41189" y="21855"/>
                  <a:pt x="32951" y="19109"/>
                </a:cubicBezTo>
                <a:cubicBezTo>
                  <a:pt x="24963" y="31091"/>
                  <a:pt x="-2995" y="56554"/>
                  <a:pt x="32951" y="68536"/>
                </a:cubicBezTo>
                <a:cubicBezTo>
                  <a:pt x="43692" y="72116"/>
                  <a:pt x="54919" y="63044"/>
                  <a:pt x="65903" y="60298"/>
                </a:cubicBezTo>
                <a:cubicBezTo>
                  <a:pt x="63157" y="43822"/>
                  <a:pt x="71257" y="20579"/>
                  <a:pt x="57665" y="10871"/>
                </a:cubicBezTo>
                <a:cubicBezTo>
                  <a:pt x="13428" y="-20727"/>
                  <a:pt x="6369" y="24715"/>
                  <a:pt x="0" y="43822"/>
                </a:cubicBezTo>
                <a:cubicBezTo>
                  <a:pt x="5346" y="65207"/>
                  <a:pt x="1330" y="88526"/>
                  <a:pt x="32951" y="85012"/>
                </a:cubicBezTo>
                <a:cubicBezTo>
                  <a:pt x="50212" y="83094"/>
                  <a:pt x="82378" y="68536"/>
                  <a:pt x="82378" y="68536"/>
                </a:cubicBezTo>
                <a:cubicBezTo>
                  <a:pt x="85124" y="60298"/>
                  <a:pt x="93841" y="51885"/>
                  <a:pt x="90616" y="43822"/>
                </a:cubicBezTo>
                <a:cubicBezTo>
                  <a:pt x="85703" y="31539"/>
                  <a:pt x="51592" y="22577"/>
                  <a:pt x="41189" y="19109"/>
                </a:cubicBezTo>
                <a:cubicBezTo>
                  <a:pt x="51369" y="49647"/>
                  <a:pt x="45544" y="36055"/>
                  <a:pt x="57665" y="60298"/>
                </a:cubicBezTo>
              </a:path>
            </a:pathLst>
          </a:cu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958CEDA-ABD1-4E8F-9782-0B771D5645F5}"/>
              </a:ext>
            </a:extLst>
          </p:cNvPr>
          <p:cNvSpPr/>
          <p:nvPr/>
        </p:nvSpPr>
        <p:spPr>
          <a:xfrm>
            <a:off x="5358715" y="3626134"/>
            <a:ext cx="91321" cy="85365"/>
          </a:xfrm>
          <a:custGeom>
            <a:avLst/>
            <a:gdLst>
              <a:gd name="connsiteX0" fmla="*/ 8238 w 91321"/>
              <a:gd name="connsiteY0" fmla="*/ 19109 h 85365"/>
              <a:gd name="connsiteX1" fmla="*/ 49427 w 91321"/>
              <a:gd name="connsiteY1" fmla="*/ 52060 h 85365"/>
              <a:gd name="connsiteX2" fmla="*/ 57665 w 91321"/>
              <a:gd name="connsiteY2" fmla="*/ 27347 h 85365"/>
              <a:gd name="connsiteX3" fmla="*/ 32951 w 91321"/>
              <a:gd name="connsiteY3" fmla="*/ 19109 h 85365"/>
              <a:gd name="connsiteX4" fmla="*/ 32951 w 91321"/>
              <a:gd name="connsiteY4" fmla="*/ 68536 h 85365"/>
              <a:gd name="connsiteX5" fmla="*/ 65903 w 91321"/>
              <a:gd name="connsiteY5" fmla="*/ 60298 h 85365"/>
              <a:gd name="connsiteX6" fmla="*/ 57665 w 91321"/>
              <a:gd name="connsiteY6" fmla="*/ 10871 h 85365"/>
              <a:gd name="connsiteX7" fmla="*/ 0 w 91321"/>
              <a:gd name="connsiteY7" fmla="*/ 43822 h 85365"/>
              <a:gd name="connsiteX8" fmla="*/ 32951 w 91321"/>
              <a:gd name="connsiteY8" fmla="*/ 85012 h 85365"/>
              <a:gd name="connsiteX9" fmla="*/ 82378 w 91321"/>
              <a:gd name="connsiteY9" fmla="*/ 68536 h 85365"/>
              <a:gd name="connsiteX10" fmla="*/ 90616 w 91321"/>
              <a:gd name="connsiteY10" fmla="*/ 43822 h 85365"/>
              <a:gd name="connsiteX11" fmla="*/ 41189 w 91321"/>
              <a:gd name="connsiteY11" fmla="*/ 19109 h 85365"/>
              <a:gd name="connsiteX12" fmla="*/ 57665 w 91321"/>
              <a:gd name="connsiteY12" fmla="*/ 60298 h 85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321" h="85365">
                <a:moveTo>
                  <a:pt x="8238" y="19109"/>
                </a:moveTo>
                <a:cubicBezTo>
                  <a:pt x="21968" y="30093"/>
                  <a:pt x="32084" y="49169"/>
                  <a:pt x="49427" y="52060"/>
                </a:cubicBezTo>
                <a:cubicBezTo>
                  <a:pt x="57992" y="53488"/>
                  <a:pt x="61548" y="35114"/>
                  <a:pt x="57665" y="27347"/>
                </a:cubicBezTo>
                <a:cubicBezTo>
                  <a:pt x="53781" y="19580"/>
                  <a:pt x="41189" y="21855"/>
                  <a:pt x="32951" y="19109"/>
                </a:cubicBezTo>
                <a:cubicBezTo>
                  <a:pt x="24963" y="31091"/>
                  <a:pt x="-2995" y="56554"/>
                  <a:pt x="32951" y="68536"/>
                </a:cubicBezTo>
                <a:cubicBezTo>
                  <a:pt x="43692" y="72116"/>
                  <a:pt x="54919" y="63044"/>
                  <a:pt x="65903" y="60298"/>
                </a:cubicBezTo>
                <a:cubicBezTo>
                  <a:pt x="63157" y="43822"/>
                  <a:pt x="71257" y="20579"/>
                  <a:pt x="57665" y="10871"/>
                </a:cubicBezTo>
                <a:cubicBezTo>
                  <a:pt x="13428" y="-20727"/>
                  <a:pt x="6369" y="24715"/>
                  <a:pt x="0" y="43822"/>
                </a:cubicBezTo>
                <a:cubicBezTo>
                  <a:pt x="5346" y="65207"/>
                  <a:pt x="1330" y="88526"/>
                  <a:pt x="32951" y="85012"/>
                </a:cubicBezTo>
                <a:cubicBezTo>
                  <a:pt x="50212" y="83094"/>
                  <a:pt x="82378" y="68536"/>
                  <a:pt x="82378" y="68536"/>
                </a:cubicBezTo>
                <a:cubicBezTo>
                  <a:pt x="85124" y="60298"/>
                  <a:pt x="93841" y="51885"/>
                  <a:pt x="90616" y="43822"/>
                </a:cubicBezTo>
                <a:cubicBezTo>
                  <a:pt x="85703" y="31539"/>
                  <a:pt x="51592" y="22577"/>
                  <a:pt x="41189" y="19109"/>
                </a:cubicBezTo>
                <a:cubicBezTo>
                  <a:pt x="51369" y="49647"/>
                  <a:pt x="45544" y="36055"/>
                  <a:pt x="57665" y="60298"/>
                </a:cubicBezTo>
              </a:path>
            </a:pathLst>
          </a:cu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BE412-1F6F-40DC-86B5-234FE86E76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Group Exercise (2)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EB70F-FA7D-44B4-B49A-5ADB75C2D2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2 minutes (or less), jot down what your library is </a:t>
            </a:r>
            <a:r>
              <a:rPr lang="en-US" i="1" dirty="0"/>
              <a:t>or should</a:t>
            </a:r>
            <a:r>
              <a:rPr lang="en-US" dirty="0"/>
              <a:t> be doing to assist or accelerate institutional differentiation</a:t>
            </a:r>
          </a:p>
          <a:p>
            <a:pPr lvl="1"/>
            <a:r>
              <a:rPr lang="en-US" sz="2400" dirty="0"/>
              <a:t>innovative new services </a:t>
            </a:r>
            <a:r>
              <a:rPr lang="en-US" sz="2400" i="1" dirty="0"/>
              <a:t>and/or</a:t>
            </a:r>
          </a:p>
          <a:p>
            <a:pPr lvl="1"/>
            <a:r>
              <a:rPr lang="en-US" sz="2400" dirty="0"/>
              <a:t>increasing efficiency in legacy operations</a:t>
            </a:r>
          </a:p>
        </p:txBody>
      </p:sp>
    </p:spTree>
    <p:extLst>
      <p:ext uri="{BB962C8B-B14F-4D97-AF65-F5344CB8AC3E}">
        <p14:creationId xmlns:p14="http://schemas.microsoft.com/office/powerpoint/2010/main" val="45631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04596F2-17E0-4F53-9700-DA376FCEA7EB}"/>
              </a:ext>
            </a:extLst>
          </p:cNvPr>
          <p:cNvSpPr/>
          <p:nvPr/>
        </p:nvSpPr>
        <p:spPr>
          <a:xfrm>
            <a:off x="2638120" y="1010216"/>
            <a:ext cx="3783752" cy="3007531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FCF0F-EE20-478B-BD4C-6A079424ECFA}"/>
              </a:ext>
            </a:extLst>
          </p:cNvPr>
          <p:cNvSpPr txBox="1"/>
          <p:nvPr/>
        </p:nvSpPr>
        <p:spPr>
          <a:xfrm>
            <a:off x="3983353" y="595201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Research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3E1AFC-52FE-4CE3-814E-BF805123284D}"/>
              </a:ext>
            </a:extLst>
          </p:cNvPr>
          <p:cNvSpPr txBox="1"/>
          <p:nvPr/>
        </p:nvSpPr>
        <p:spPr>
          <a:xfrm>
            <a:off x="6567507" y="388908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Liberal Education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C84C56-910B-4A0A-AC69-A191C0D52643}"/>
              </a:ext>
            </a:extLst>
          </p:cNvPr>
          <p:cNvSpPr txBox="1"/>
          <p:nvPr/>
        </p:nvSpPr>
        <p:spPr>
          <a:xfrm>
            <a:off x="1576850" y="388908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Career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17D20C-7A86-4E38-A568-C0CD5E894975}"/>
              </a:ext>
            </a:extLst>
          </p:cNvPr>
          <p:cNvSpPr/>
          <p:nvPr/>
        </p:nvSpPr>
        <p:spPr>
          <a:xfrm>
            <a:off x="5441786" y="421204"/>
            <a:ext cx="2752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primary focus on doctoral research and scholarship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BC0B61-CCA7-427B-A417-1193372BE8D9}"/>
              </a:ext>
            </a:extLst>
          </p:cNvPr>
          <p:cNvSpPr/>
          <p:nvPr/>
        </p:nvSpPr>
        <p:spPr>
          <a:xfrm>
            <a:off x="6361428" y="2766372"/>
            <a:ext cx="2752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primary focus on interdisciplinary baccalaureate education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87566A-E432-42D1-AB8C-C1DB1C37714F}"/>
              </a:ext>
            </a:extLst>
          </p:cNvPr>
          <p:cNvSpPr/>
          <p:nvPr/>
        </p:nvSpPr>
        <p:spPr>
          <a:xfrm>
            <a:off x="550568" y="2766372"/>
            <a:ext cx="27512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primary focus on preparation for career professions</a:t>
            </a:r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12E95577-5D27-4C00-B7E0-13FE6749D2B6}"/>
              </a:ext>
            </a:extLst>
          </p:cNvPr>
          <p:cNvSpPr/>
          <p:nvPr/>
        </p:nvSpPr>
        <p:spPr>
          <a:xfrm>
            <a:off x="3973306" y="2265975"/>
            <a:ext cx="1060704" cy="914400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CD7E27-3425-49AA-860E-CA640812BEFC}"/>
              </a:ext>
            </a:extLst>
          </p:cNvPr>
          <p:cNvCxnSpPr/>
          <p:nvPr/>
        </p:nvCxnSpPr>
        <p:spPr>
          <a:xfrm flipV="1">
            <a:off x="4511215" y="1874282"/>
            <a:ext cx="0" cy="97054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BB6E61-BB74-4227-B5AC-59AC2B63F3AB}"/>
              </a:ext>
            </a:extLst>
          </p:cNvPr>
          <p:cNvCxnSpPr>
            <a:cxnSpLocks/>
          </p:cNvCxnSpPr>
          <p:nvPr/>
        </p:nvCxnSpPr>
        <p:spPr>
          <a:xfrm>
            <a:off x="4503658" y="2859943"/>
            <a:ext cx="785543" cy="5169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501CAEB-9A6A-4977-9219-22A4B7F5885D}"/>
              </a:ext>
            </a:extLst>
          </p:cNvPr>
          <p:cNvCxnSpPr>
            <a:cxnSpLocks/>
          </p:cNvCxnSpPr>
          <p:nvPr/>
        </p:nvCxnSpPr>
        <p:spPr>
          <a:xfrm flipH="1">
            <a:off x="3724314" y="2859943"/>
            <a:ext cx="786384" cy="51694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9BAE4E-3CC3-4793-B910-C91498E10F6A}"/>
              </a:ext>
            </a:extLst>
          </p:cNvPr>
          <p:cNvGrpSpPr/>
          <p:nvPr/>
        </p:nvGrpSpPr>
        <p:grpSpPr>
          <a:xfrm>
            <a:off x="173024" y="176596"/>
            <a:ext cx="3444471" cy="923330"/>
            <a:chOff x="173024" y="176596"/>
            <a:chExt cx="3444471" cy="92333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E4C288-11D0-4D40-9A98-959C2A840335}"/>
                </a:ext>
              </a:extLst>
            </p:cNvPr>
            <p:cNvSpPr/>
            <p:nvPr/>
          </p:nvSpPr>
          <p:spPr>
            <a:xfrm>
              <a:off x="173024" y="176596"/>
              <a:ext cx="3444471" cy="911792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CB292D-7D02-45E8-87EC-99B6A75A7930}"/>
                </a:ext>
              </a:extLst>
            </p:cNvPr>
            <p:cNvSpPr txBox="1"/>
            <p:nvPr/>
          </p:nvSpPr>
          <p:spPr>
            <a:xfrm>
              <a:off x="173024" y="176596"/>
              <a:ext cx="34444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Most four-year institutions exhibit multiple tendencies; they have several ‘lines of business’</a:t>
              </a:r>
            </a:p>
          </p:txBody>
        </p:sp>
      </p:grpSp>
      <p:pic>
        <p:nvPicPr>
          <p:cNvPr id="3" name="Graphic 2" descr="Microscope">
            <a:extLst>
              <a:ext uri="{FF2B5EF4-FFF2-40B4-BE49-F238E27FC236}">
                <a16:creationId xmlns:a16="http://schemas.microsoft.com/office/drawing/2014/main" id="{83B3CFCB-E552-4B09-9C0B-2035E0049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16410" y="1088388"/>
            <a:ext cx="548640" cy="548640"/>
          </a:xfrm>
          <a:prstGeom prst="rect">
            <a:avLst/>
          </a:prstGeom>
        </p:spPr>
      </p:pic>
      <p:pic>
        <p:nvPicPr>
          <p:cNvPr id="16" name="Graphic 15" descr="Meeting">
            <a:extLst>
              <a:ext uri="{FF2B5EF4-FFF2-40B4-BE49-F238E27FC236}">
                <a16:creationId xmlns:a16="http://schemas.microsoft.com/office/drawing/2014/main" id="{0BB05705-03C1-44A8-918A-B6B2AE96B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1886" y="3540228"/>
            <a:ext cx="548640" cy="548640"/>
          </a:xfrm>
          <a:prstGeom prst="rect">
            <a:avLst/>
          </a:prstGeom>
        </p:spPr>
      </p:pic>
      <p:pic>
        <p:nvPicPr>
          <p:cNvPr id="20" name="Graphic 19" descr="Briefcase">
            <a:extLst>
              <a:ext uri="{FF2B5EF4-FFF2-40B4-BE49-F238E27FC236}">
                <a16:creationId xmlns:a16="http://schemas.microsoft.com/office/drawing/2014/main" id="{6CDC6BC8-5BD7-4F9E-98B5-66AE7481F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00560" y="3517557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93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F8F1B-41D0-41B1-A892-6D057FE64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7" t="1762" r="4352" b="19439"/>
          <a:stretch/>
        </p:blipFill>
        <p:spPr>
          <a:xfrm>
            <a:off x="1680519" y="444843"/>
            <a:ext cx="6120713" cy="4053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A17C5-1407-4F04-8AC1-6ABF84516A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84" t="25711" r="48690" b="69684"/>
          <a:stretch/>
        </p:blipFill>
        <p:spPr>
          <a:xfrm>
            <a:off x="4500698" y="1088928"/>
            <a:ext cx="129091" cy="16413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23563D-6AA2-431B-9AE9-C708ECC0C16C}"/>
              </a:ext>
            </a:extLst>
          </p:cNvPr>
          <p:cNvGrpSpPr/>
          <p:nvPr/>
        </p:nvGrpSpPr>
        <p:grpSpPr>
          <a:xfrm>
            <a:off x="283779" y="271422"/>
            <a:ext cx="3239814" cy="1200329"/>
            <a:chOff x="283779" y="271422"/>
            <a:chExt cx="3239814" cy="12003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DAD9A1-05D6-4A80-8FE7-9D515D7D3568}"/>
                </a:ext>
              </a:extLst>
            </p:cNvPr>
            <p:cNvSpPr/>
            <p:nvPr/>
          </p:nvSpPr>
          <p:spPr>
            <a:xfrm>
              <a:off x="283779" y="271422"/>
              <a:ext cx="3239814" cy="1200329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89A841-CEB6-45F8-A21E-2A5E423C2900}"/>
                </a:ext>
              </a:extLst>
            </p:cNvPr>
            <p:cNvSpPr txBox="1"/>
            <p:nvPr/>
          </p:nvSpPr>
          <p:spPr>
            <a:xfrm>
              <a:off x="283779" y="271422"/>
              <a:ext cx="32398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Model can be used to examine groups of institutions for conformance to type (isomorphism)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40368DC-D72A-4626-8236-E57A32857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336" y="4556886"/>
            <a:ext cx="1255956" cy="586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D217D6-A665-49DC-99A6-C21394E26D68}"/>
              </a:ext>
            </a:extLst>
          </p:cNvPr>
          <p:cNvSpPr txBox="1"/>
          <p:nvPr/>
        </p:nvSpPr>
        <p:spPr>
          <a:xfrm>
            <a:off x="5796238" y="1866585"/>
            <a:ext cx="3121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Pronounced skew toward supporting research + broad baccalaureate education</a:t>
            </a:r>
          </a:p>
        </p:txBody>
      </p:sp>
    </p:spTree>
    <p:extLst>
      <p:ext uri="{BB962C8B-B14F-4D97-AF65-F5344CB8AC3E}">
        <p14:creationId xmlns:p14="http://schemas.microsoft.com/office/powerpoint/2010/main" val="1092256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1A9E2-9ED8-4964-81FF-B595F0101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1" t="1596" r="6198" b="19544"/>
          <a:stretch/>
        </p:blipFill>
        <p:spPr>
          <a:xfrm>
            <a:off x="2074986" y="426784"/>
            <a:ext cx="5603630" cy="4056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77759-B17D-4E05-9067-12F186F3A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044" y="4550981"/>
            <a:ext cx="1255956" cy="5866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64BCB-2515-47C9-AE64-14D63CA8341F}"/>
              </a:ext>
            </a:extLst>
          </p:cNvPr>
          <p:cNvSpPr txBox="1"/>
          <p:nvPr/>
        </p:nvSpPr>
        <p:spPr>
          <a:xfrm>
            <a:off x="5796238" y="1866585"/>
            <a:ext cx="3121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Broad baccalaureate education with some career orientation</a:t>
            </a:r>
          </a:p>
        </p:txBody>
      </p:sp>
    </p:spTree>
    <p:extLst>
      <p:ext uri="{BB962C8B-B14F-4D97-AF65-F5344CB8AC3E}">
        <p14:creationId xmlns:p14="http://schemas.microsoft.com/office/powerpoint/2010/main" val="9701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BD56F5-6561-4D25-BC6D-EEA05AAF2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3" t="1281" r="4448" b="13674"/>
          <a:stretch/>
        </p:blipFill>
        <p:spPr>
          <a:xfrm>
            <a:off x="1853513" y="411892"/>
            <a:ext cx="5947719" cy="4374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9A8680-6059-433A-9010-93EED5000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044" y="4550981"/>
            <a:ext cx="1255956" cy="586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D4BD8B-FFBD-4AE8-B858-9B4E5569925D}"/>
              </a:ext>
            </a:extLst>
          </p:cNvPr>
          <p:cNvSpPr txBox="1"/>
          <p:nvPr/>
        </p:nvSpPr>
        <p:spPr>
          <a:xfrm>
            <a:off x="5796238" y="1866585"/>
            <a:ext cx="3121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Career-ready focus with baccalaureate foundation</a:t>
            </a:r>
          </a:p>
        </p:txBody>
      </p:sp>
    </p:spTree>
    <p:extLst>
      <p:ext uri="{BB962C8B-B14F-4D97-AF65-F5344CB8AC3E}">
        <p14:creationId xmlns:p14="http://schemas.microsoft.com/office/powerpoint/2010/main" val="129627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BB8589-CA50-4AAF-B76A-D37188DBB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89" t="1553" r="5548" b="15323"/>
          <a:stretch/>
        </p:blipFill>
        <p:spPr>
          <a:xfrm>
            <a:off x="1785971" y="419385"/>
            <a:ext cx="5947719" cy="4275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EDEE4D-822D-448F-9EC4-B787FBD0086C}"/>
              </a:ext>
            </a:extLst>
          </p:cNvPr>
          <p:cNvSpPr txBox="1"/>
          <p:nvPr/>
        </p:nvSpPr>
        <p:spPr>
          <a:xfrm>
            <a:off x="5588000" y="100548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focus: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AAC70-B0CA-4F8F-AAC6-61465989977D}"/>
              </a:ext>
            </a:extLst>
          </p:cNvPr>
          <p:cNvSpPr txBox="1"/>
          <p:nvPr/>
        </p:nvSpPr>
        <p:spPr>
          <a:xfrm>
            <a:off x="5588000" y="1648697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Liberal education focus: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A0F3C-E9B2-4AA0-895C-CF10C9D18373}"/>
              </a:ext>
            </a:extLst>
          </p:cNvPr>
          <p:cNvSpPr txBox="1"/>
          <p:nvPr/>
        </p:nvSpPr>
        <p:spPr>
          <a:xfrm>
            <a:off x="5639299" y="226791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Career focus: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91559-32BD-4811-8DA6-3E719EECC3B9}"/>
              </a:ext>
            </a:extLst>
          </p:cNvPr>
          <p:cNvSpPr txBox="1"/>
          <p:nvPr/>
        </p:nvSpPr>
        <p:spPr>
          <a:xfrm>
            <a:off x="6128148" y="254017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8BBAE3"/>
                </a:solidFill>
              </a:rPr>
              <a:t>University of Baltimore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26E58-0FF2-4546-A7CD-EB5274FD1657}"/>
              </a:ext>
            </a:extLst>
          </p:cNvPr>
          <p:cNvSpPr txBox="1"/>
          <p:nvPr/>
        </p:nvSpPr>
        <p:spPr>
          <a:xfrm>
            <a:off x="6112933" y="12837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71AD48"/>
                </a:solidFill>
              </a:rPr>
              <a:t>Johns Hopkins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2FC818-85C4-4B45-A7D7-B14F63E51076}"/>
              </a:ext>
            </a:extLst>
          </p:cNvPr>
          <p:cNvSpPr txBox="1"/>
          <p:nvPr/>
        </p:nvSpPr>
        <p:spPr>
          <a:xfrm>
            <a:off x="6112933" y="190841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2A79C2"/>
                </a:solidFill>
              </a:rPr>
              <a:t>Goucher College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1D5C39-F898-4D4D-932B-CCBBAD667DF7}"/>
              </a:ext>
            </a:extLst>
          </p:cNvPr>
          <p:cNvGrpSpPr/>
          <p:nvPr/>
        </p:nvGrpSpPr>
        <p:grpSpPr>
          <a:xfrm>
            <a:off x="283779" y="271422"/>
            <a:ext cx="3121573" cy="1279792"/>
            <a:chOff x="283779" y="271422"/>
            <a:chExt cx="3121573" cy="12797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8A83430-697D-43C2-B1F4-98B94199E8E6}"/>
                </a:ext>
              </a:extLst>
            </p:cNvPr>
            <p:cNvSpPr/>
            <p:nvPr/>
          </p:nvSpPr>
          <p:spPr>
            <a:xfrm>
              <a:off x="283779" y="271422"/>
              <a:ext cx="2794157" cy="1279792"/>
            </a:xfrm>
            <a:prstGeom prst="rect">
              <a:avLst/>
            </a:prstGeom>
            <a:solidFill>
              <a:schemeClr val="accent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9C4523-AF9E-4EE6-AD3B-56FC6B526606}"/>
                </a:ext>
              </a:extLst>
            </p:cNvPr>
            <p:cNvSpPr txBox="1"/>
            <p:nvPr/>
          </p:nvSpPr>
          <p:spPr>
            <a:xfrm>
              <a:off x="283779" y="271422"/>
              <a:ext cx="31215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Model can be used to examine range of institutional activity within different geographies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E63201-3E0F-4817-B3FD-8D91C7A447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044" y="4550981"/>
            <a:ext cx="1255956" cy="58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52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3F2590-9788-41A4-9EE7-A21408E19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4" t="1653" r="4540" b="19234"/>
          <a:stretch/>
        </p:blipFill>
        <p:spPr>
          <a:xfrm>
            <a:off x="1688757" y="419668"/>
            <a:ext cx="6170140" cy="41319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C8E3E2-1BB1-47A0-A919-DFDA02ABF7C1}"/>
              </a:ext>
            </a:extLst>
          </p:cNvPr>
          <p:cNvSpPr txBox="1"/>
          <p:nvPr/>
        </p:nvSpPr>
        <p:spPr>
          <a:xfrm>
            <a:off x="5588000" y="1005483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focus: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F4DFDF-B7D5-4AC4-844C-77489B04E1EB}"/>
              </a:ext>
            </a:extLst>
          </p:cNvPr>
          <p:cNvSpPr txBox="1"/>
          <p:nvPr/>
        </p:nvSpPr>
        <p:spPr>
          <a:xfrm>
            <a:off x="5588000" y="1636697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Liberal education focus: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CDF7D-7E3B-47F9-8796-EC2EF74C7344}"/>
              </a:ext>
            </a:extLst>
          </p:cNvPr>
          <p:cNvSpPr txBox="1"/>
          <p:nvPr/>
        </p:nvSpPr>
        <p:spPr>
          <a:xfrm>
            <a:off x="5639299" y="226791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Career focus: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2539A-B38D-4CCF-B167-0AA0E8682B10}"/>
              </a:ext>
            </a:extLst>
          </p:cNvPr>
          <p:cNvSpPr txBox="1"/>
          <p:nvPr/>
        </p:nvSpPr>
        <p:spPr>
          <a:xfrm>
            <a:off x="6128148" y="2531703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EE8239"/>
                </a:solidFill>
              </a:rPr>
              <a:t>Bluefield College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6DB4F-69D7-47C3-A32E-6A52444AB643}"/>
              </a:ext>
            </a:extLst>
          </p:cNvPr>
          <p:cNvSpPr txBox="1"/>
          <p:nvPr/>
        </p:nvSpPr>
        <p:spPr>
          <a:xfrm>
            <a:off x="6112933" y="1283700"/>
            <a:ext cx="22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33475E"/>
                </a:solidFill>
              </a:rPr>
              <a:t>University of Virginia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BD1AC0-53E7-4697-8A3E-333F3FEE6E24}"/>
              </a:ext>
            </a:extLst>
          </p:cNvPr>
          <p:cNvSpPr txBox="1"/>
          <p:nvPr/>
        </p:nvSpPr>
        <p:spPr>
          <a:xfrm>
            <a:off x="6112933" y="1907701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A8D18D"/>
                </a:solidFill>
              </a:rPr>
              <a:t>Sweet Briar College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B8040F-790A-4001-9506-6CF343A96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044" y="4550981"/>
            <a:ext cx="1255956" cy="58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0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fidential">
  <a:themeElements>
    <a:clrScheme name="Custom 4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0AFD7"/>
      </a:accent1>
      <a:accent2>
        <a:srgbClr val="236192"/>
      </a:accent2>
      <a:accent3>
        <a:srgbClr val="8A1B61"/>
      </a:accent3>
      <a:accent4>
        <a:srgbClr val="007749"/>
      </a:accent4>
      <a:accent5>
        <a:srgbClr val="E87722"/>
      </a:accent5>
      <a:accent6>
        <a:srgbClr val="AE257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71B451663D6B44AE6DCC7C6AB176E8" ma:contentTypeVersion="8" ma:contentTypeDescription="Create a new document." ma:contentTypeScope="" ma:versionID="3a2ae71048db61c1a7114b21da84ed40">
  <xsd:schema xmlns:xsd="http://www.w3.org/2001/XMLSchema" xmlns:xs="http://www.w3.org/2001/XMLSchema" xmlns:p="http://schemas.microsoft.com/office/2006/metadata/properties" xmlns:ns2="6b67d80f-331f-4b51-b18e-81b8c101c29d" xmlns:ns3="1e61f529-8f22-46c7-a76f-bf56c3f12971" xmlns:ns4="6b635b33-491e-4f67-8652-f0e5e26ec45a" targetNamespace="http://schemas.microsoft.com/office/2006/metadata/properties" ma:root="true" ma:fieldsID="1ffb3361b5b3b5d780c77e8c7d2692db" ns2:_="" ns3:_="" ns4:_="">
    <xsd:import namespace="6b67d80f-331f-4b51-b18e-81b8c101c29d"/>
    <xsd:import namespace="1e61f529-8f22-46c7-a76f-bf56c3f12971"/>
    <xsd:import namespace="6b635b33-491e-4f67-8652-f0e5e26ec45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7d80f-331f-4b51-b18e-81b8c101c2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61f529-8f22-46c7-a76f-bf56c3f12971" elementFormDefault="qualified">
    <xsd:import namespace="http://schemas.microsoft.com/office/2006/documentManagement/types"/>
    <xsd:import namespace="http://schemas.microsoft.com/office/infopath/2007/PartnerControls"/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35b33-491e-4f67-8652-f0e5e26ec4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e1e867eb-0ccf-46b3-a8be-678a344b5681" ContentTypeId="0x0101" PreviousValue="false"/>
</file>

<file path=customXml/itemProps1.xml><?xml version="1.0" encoding="utf-8"?>
<ds:datastoreItem xmlns:ds="http://schemas.openxmlformats.org/officeDocument/2006/customXml" ds:itemID="{BFD74C85-6CE0-4EB9-83EA-9B5B61A015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7d80f-331f-4b51-b18e-81b8c101c29d"/>
    <ds:schemaRef ds:uri="1e61f529-8f22-46c7-a76f-bf56c3f12971"/>
    <ds:schemaRef ds:uri="6b635b33-491e-4f67-8652-f0e5e26ec4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E988F0-95B4-4FCA-A550-26E1636850FD}">
  <ds:schemaRefs>
    <ds:schemaRef ds:uri="http://schemas.microsoft.com/office/2006/documentManagement/types"/>
    <ds:schemaRef ds:uri="6b635b33-491e-4f67-8652-f0e5e26ec45a"/>
    <ds:schemaRef ds:uri="6b67d80f-331f-4b51-b18e-81b8c101c29d"/>
    <ds:schemaRef ds:uri="http://purl.org/dc/elements/1.1/"/>
    <ds:schemaRef ds:uri="http://schemas.microsoft.com/office/2006/metadata/properties"/>
    <ds:schemaRef ds:uri="1e61f529-8f22-46c7-a76f-bf56c3f12971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95F8081-E4B0-4ACB-86C3-2F58A415E77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F593AE6-1AD2-44A9-9585-67BB81296102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35448</TotalTime>
  <Words>896</Words>
  <Application>Microsoft Office PowerPoint</Application>
  <PresentationFormat>On-screen Show (16:9)</PresentationFormat>
  <Paragraphs>129</Paragraphs>
  <Slides>31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ＭＳ Ｐゴシック</vt:lpstr>
      <vt:lpstr>Arial</vt:lpstr>
      <vt:lpstr>Calibri</vt:lpstr>
      <vt:lpstr>Segoe Print</vt:lpstr>
      <vt:lpstr>Wingdings</vt:lpstr>
      <vt:lpstr>Confidential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oclc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Futures, Library Futures: Re-examining Academic Library Relevance</dc:title>
  <dc:creator>Constance Malpas</dc:creator>
  <cp:lastModifiedBy>Confer,Patrick</cp:lastModifiedBy>
  <cp:revision>360</cp:revision>
  <dcterms:created xsi:type="dcterms:W3CDTF">2015-04-17T19:58:50Z</dcterms:created>
  <dcterms:modified xsi:type="dcterms:W3CDTF">2017-11-17T18:26:14Z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0x010100FD71B451663D6B44AE6DCC7C6AB176E8</vt:lpwstr>
  </property>
</Properties>
</file>