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27"/>
  </p:notesMasterIdLst>
  <p:handoutMasterIdLst>
    <p:handoutMasterId r:id="rId28"/>
  </p:handoutMasterIdLst>
  <p:sldIdLst>
    <p:sldId id="256" r:id="rId4"/>
    <p:sldId id="374" r:id="rId5"/>
    <p:sldId id="380" r:id="rId6"/>
    <p:sldId id="362" r:id="rId7"/>
    <p:sldId id="370" r:id="rId8"/>
    <p:sldId id="373" r:id="rId9"/>
    <p:sldId id="381" r:id="rId10"/>
    <p:sldId id="349" r:id="rId11"/>
    <p:sldId id="376" r:id="rId12"/>
    <p:sldId id="359" r:id="rId13"/>
    <p:sldId id="345" r:id="rId14"/>
    <p:sldId id="353" r:id="rId15"/>
    <p:sldId id="375" r:id="rId16"/>
    <p:sldId id="365" r:id="rId17"/>
    <p:sldId id="377" r:id="rId18"/>
    <p:sldId id="379" r:id="rId19"/>
    <p:sldId id="360" r:id="rId20"/>
    <p:sldId id="354" r:id="rId21"/>
    <p:sldId id="356" r:id="rId22"/>
    <p:sldId id="355" r:id="rId23"/>
    <p:sldId id="371" r:id="rId24"/>
    <p:sldId id="357" r:id="rId25"/>
    <p:sldId id="358" r:id="rId26"/>
  </p:sldIdLst>
  <p:sldSz cx="9144000" cy="6858000" type="screen4x3"/>
  <p:notesSz cx="6858000" cy="9199563"/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00"/>
    <a:srgbClr val="409A3C"/>
    <a:srgbClr val="666666"/>
    <a:srgbClr val="000000"/>
    <a:srgbClr val="333333"/>
    <a:srgbClr val="CCFFFF"/>
    <a:srgbClr val="144A6F"/>
    <a:srgbClr val="D0D5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5" autoAdjust="0"/>
    <p:restoredTop sz="79505" autoAdjust="0"/>
  </p:normalViewPr>
  <p:slideViewPr>
    <p:cSldViewPr>
      <p:cViewPr varScale="1">
        <p:scale>
          <a:sx n="71" d="100"/>
          <a:sy n="7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028" y="-90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ata\Malpas\ARL%20Tables\Copy%20of%2008tables-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HT%20PD%20and%20partner%20matches%20Dec%20(Repair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accent4"/>
              </a:solidFill>
            </c:spPr>
          </c:marker>
          <c:xVal>
            <c:numRef>
              <c:f>eexp1!$F$3:$F$113</c:f>
              <c:numCache>
                <c:formatCode>#,##0</c:formatCode>
                <c:ptCount val="111"/>
                <c:pt idx="0">
                  <c:v>7688246</c:v>
                </c:pt>
                <c:pt idx="1">
                  <c:v>16880130.680130679</c:v>
                </c:pt>
                <c:pt idx="2">
                  <c:v>12627388</c:v>
                </c:pt>
                <c:pt idx="3">
                  <c:v>11433551</c:v>
                </c:pt>
                <c:pt idx="4">
                  <c:v>5629762</c:v>
                </c:pt>
                <c:pt idx="5">
                  <c:v>9468057</c:v>
                </c:pt>
                <c:pt idx="6">
                  <c:v>8979309</c:v>
                </c:pt>
                <c:pt idx="7">
                  <c:v>11307847</c:v>
                </c:pt>
                <c:pt idx="8">
                  <c:v>14917230.967230963</c:v>
                </c:pt>
                <c:pt idx="9">
                  <c:v>8494260</c:v>
                </c:pt>
                <c:pt idx="10">
                  <c:v>20118847</c:v>
                </c:pt>
                <c:pt idx="11">
                  <c:v>8113229</c:v>
                </c:pt>
                <c:pt idx="12">
                  <c:v>9508339</c:v>
                </c:pt>
                <c:pt idx="13">
                  <c:v>15000546</c:v>
                </c:pt>
                <c:pt idx="14">
                  <c:v>5745878</c:v>
                </c:pt>
                <c:pt idx="15">
                  <c:v>9583762</c:v>
                </c:pt>
                <c:pt idx="16">
                  <c:v>5798983</c:v>
                </c:pt>
                <c:pt idx="17">
                  <c:v>6702608</c:v>
                </c:pt>
                <c:pt idx="18">
                  <c:v>17704138</c:v>
                </c:pt>
                <c:pt idx="19">
                  <c:v>10283685</c:v>
                </c:pt>
                <c:pt idx="20">
                  <c:v>11014761</c:v>
                </c:pt>
                <c:pt idx="21">
                  <c:v>6545964</c:v>
                </c:pt>
                <c:pt idx="22">
                  <c:v>23685056</c:v>
                </c:pt>
                <c:pt idx="23">
                  <c:v>8984063</c:v>
                </c:pt>
                <c:pt idx="24">
                  <c:v>15843247</c:v>
                </c:pt>
                <c:pt idx="25">
                  <c:v>8871179</c:v>
                </c:pt>
                <c:pt idx="26">
                  <c:v>8809088</c:v>
                </c:pt>
                <c:pt idx="27">
                  <c:v>16507634</c:v>
                </c:pt>
                <c:pt idx="28">
                  <c:v>14902358</c:v>
                </c:pt>
                <c:pt idx="29">
                  <c:v>12427750</c:v>
                </c:pt>
                <c:pt idx="30">
                  <c:v>8183466</c:v>
                </c:pt>
                <c:pt idx="31">
                  <c:v>10388129</c:v>
                </c:pt>
                <c:pt idx="32">
                  <c:v>11242786</c:v>
                </c:pt>
                <c:pt idx="33">
                  <c:v>11605489</c:v>
                </c:pt>
                <c:pt idx="34">
                  <c:v>6205541</c:v>
                </c:pt>
                <c:pt idx="35">
                  <c:v>5684408.4744084748</c:v>
                </c:pt>
                <c:pt idx="36">
                  <c:v>34291329</c:v>
                </c:pt>
                <c:pt idx="37">
                  <c:v>7165800</c:v>
                </c:pt>
                <c:pt idx="38">
                  <c:v>8911877</c:v>
                </c:pt>
                <c:pt idx="39">
                  <c:v>3823732</c:v>
                </c:pt>
                <c:pt idx="40">
                  <c:v>9128496</c:v>
                </c:pt>
                <c:pt idx="41">
                  <c:v>14065662</c:v>
                </c:pt>
                <c:pt idx="42">
                  <c:v>16504866</c:v>
                </c:pt>
                <c:pt idx="43">
                  <c:v>13590872</c:v>
                </c:pt>
                <c:pt idx="44">
                  <c:v>9359327</c:v>
                </c:pt>
                <c:pt idx="45">
                  <c:v>14824216</c:v>
                </c:pt>
                <c:pt idx="46">
                  <c:v>9581850</c:v>
                </c:pt>
                <c:pt idx="47">
                  <c:v>10416077</c:v>
                </c:pt>
                <c:pt idx="48">
                  <c:v>10374865.854865856</c:v>
                </c:pt>
                <c:pt idx="49">
                  <c:v>7386879</c:v>
                </c:pt>
                <c:pt idx="50">
                  <c:v>9206025</c:v>
                </c:pt>
                <c:pt idx="51">
                  <c:v>16085628.155628167</c:v>
                </c:pt>
                <c:pt idx="52">
                  <c:v>8261937.4319374319</c:v>
                </c:pt>
                <c:pt idx="53">
                  <c:v>8330789.0307890307</c:v>
                </c:pt>
                <c:pt idx="54">
                  <c:v>10097607</c:v>
                </c:pt>
                <c:pt idx="55">
                  <c:v>6545019</c:v>
                </c:pt>
                <c:pt idx="56">
                  <c:v>8886555</c:v>
                </c:pt>
                <c:pt idx="57">
                  <c:v>13213588</c:v>
                </c:pt>
                <c:pt idx="58">
                  <c:v>20525876</c:v>
                </c:pt>
                <c:pt idx="59">
                  <c:v>11267304</c:v>
                </c:pt>
                <c:pt idx="60">
                  <c:v>16578284</c:v>
                </c:pt>
                <c:pt idx="61">
                  <c:v>8515580</c:v>
                </c:pt>
                <c:pt idx="62">
                  <c:v>11294805.46480548</c:v>
                </c:pt>
                <c:pt idx="63">
                  <c:v>7039988</c:v>
                </c:pt>
                <c:pt idx="64">
                  <c:v>8676839</c:v>
                </c:pt>
                <c:pt idx="65">
                  <c:v>16498536</c:v>
                </c:pt>
                <c:pt idx="66">
                  <c:v>16322573</c:v>
                </c:pt>
                <c:pt idx="67">
                  <c:v>9809078</c:v>
                </c:pt>
                <c:pt idx="68">
                  <c:v>13596926</c:v>
                </c:pt>
                <c:pt idx="69">
                  <c:v>11606437</c:v>
                </c:pt>
                <c:pt idx="70">
                  <c:v>5641009</c:v>
                </c:pt>
                <c:pt idx="71">
                  <c:v>13178838</c:v>
                </c:pt>
                <c:pt idx="72">
                  <c:v>14081833</c:v>
                </c:pt>
                <c:pt idx="73">
                  <c:v>6718280</c:v>
                </c:pt>
                <c:pt idx="74">
                  <c:v>14759587</c:v>
                </c:pt>
                <c:pt idx="75">
                  <c:v>17826123</c:v>
                </c:pt>
                <c:pt idx="76">
                  <c:v>14857024</c:v>
                </c:pt>
                <c:pt idx="77">
                  <c:v>21197104</c:v>
                </c:pt>
                <c:pt idx="78">
                  <c:v>10580220</c:v>
                </c:pt>
                <c:pt idx="79">
                  <c:v>9543293.733293727</c:v>
                </c:pt>
                <c:pt idx="80">
                  <c:v>11128043</c:v>
                </c:pt>
                <c:pt idx="81">
                  <c:v>7809582</c:v>
                </c:pt>
                <c:pt idx="82">
                  <c:v>10454644</c:v>
                </c:pt>
                <c:pt idx="83">
                  <c:v>8942165.1321651209</c:v>
                </c:pt>
                <c:pt idx="84">
                  <c:v>8051804</c:v>
                </c:pt>
                <c:pt idx="85">
                  <c:v>11132454</c:v>
                </c:pt>
                <c:pt idx="86">
                  <c:v>7031254</c:v>
                </c:pt>
                <c:pt idx="87">
                  <c:v>5404801</c:v>
                </c:pt>
                <c:pt idx="88">
                  <c:v>8653954</c:v>
                </c:pt>
                <c:pt idx="89">
                  <c:v>7111135</c:v>
                </c:pt>
                <c:pt idx="90">
                  <c:v>7037903</c:v>
                </c:pt>
                <c:pt idx="91">
                  <c:v>11602950</c:v>
                </c:pt>
                <c:pt idx="92">
                  <c:v>12210020</c:v>
                </c:pt>
                <c:pt idx="93">
                  <c:v>17615691</c:v>
                </c:pt>
                <c:pt idx="94">
                  <c:v>17002600</c:v>
                </c:pt>
                <c:pt idx="95">
                  <c:v>11079689</c:v>
                </c:pt>
                <c:pt idx="96">
                  <c:v>25822408.672408674</c:v>
                </c:pt>
                <c:pt idx="97">
                  <c:v>8188561</c:v>
                </c:pt>
                <c:pt idx="98">
                  <c:v>7980542</c:v>
                </c:pt>
                <c:pt idx="99">
                  <c:v>11435792</c:v>
                </c:pt>
                <c:pt idx="100">
                  <c:v>13467652</c:v>
                </c:pt>
                <c:pt idx="101">
                  <c:v>7043044</c:v>
                </c:pt>
                <c:pt idx="102">
                  <c:v>14862427</c:v>
                </c:pt>
                <c:pt idx="103">
                  <c:v>6424476</c:v>
                </c:pt>
                <c:pt idx="104">
                  <c:v>12462732</c:v>
                </c:pt>
                <c:pt idx="105">
                  <c:v>6533760.0237600198</c:v>
                </c:pt>
                <c:pt idx="106">
                  <c:v>9007142</c:v>
                </c:pt>
                <c:pt idx="107">
                  <c:v>11637880.407880412</c:v>
                </c:pt>
                <c:pt idx="108">
                  <c:v>10974532</c:v>
                </c:pt>
                <c:pt idx="109">
                  <c:v>33345261</c:v>
                </c:pt>
                <c:pt idx="110">
                  <c:v>10771539.451539462</c:v>
                </c:pt>
              </c:numCache>
            </c:numRef>
          </c:xVal>
          <c:yVal>
            <c:numRef>
              <c:f>eexp1!$G$3:$G$113</c:f>
              <c:numCache>
                <c:formatCode>0.00</c:formatCode>
                <c:ptCount val="111"/>
                <c:pt idx="0">
                  <c:v>52.510975845465964</c:v>
                </c:pt>
                <c:pt idx="1">
                  <c:v>86.027792537749235</c:v>
                </c:pt>
                <c:pt idx="2">
                  <c:v>58.175522918912463</c:v>
                </c:pt>
                <c:pt idx="3">
                  <c:v>53.059884894902687</c:v>
                </c:pt>
                <c:pt idx="4">
                  <c:v>83.569785010449664</c:v>
                </c:pt>
                <c:pt idx="5">
                  <c:v>35.509196871121503</c:v>
                </c:pt>
                <c:pt idx="6">
                  <c:v>53.55497845101435</c:v>
                </c:pt>
                <c:pt idx="7">
                  <c:v>45.748620404927657</c:v>
                </c:pt>
                <c:pt idx="8">
                  <c:v>51.273512325377986</c:v>
                </c:pt>
                <c:pt idx="9">
                  <c:v>53.486248360657598</c:v>
                </c:pt>
                <c:pt idx="10">
                  <c:v>32.419372740396106</c:v>
                </c:pt>
                <c:pt idx="11">
                  <c:v>54.074240971134927</c:v>
                </c:pt>
                <c:pt idx="12">
                  <c:v>49.688973016212394</c:v>
                </c:pt>
                <c:pt idx="13">
                  <c:v>32.412366856513074</c:v>
                </c:pt>
                <c:pt idx="14">
                  <c:v>39.659456744469693</c:v>
                </c:pt>
                <c:pt idx="15">
                  <c:v>55.134121652854056</c:v>
                </c:pt>
                <c:pt idx="16">
                  <c:v>46.507051322619851</c:v>
                </c:pt>
                <c:pt idx="17">
                  <c:v>52.481645950352387</c:v>
                </c:pt>
                <c:pt idx="18">
                  <c:v>32.578225497338494</c:v>
                </c:pt>
                <c:pt idx="19">
                  <c:v>54.465388622852608</c:v>
                </c:pt>
                <c:pt idx="20">
                  <c:v>60.178300736620656</c:v>
                </c:pt>
                <c:pt idx="21">
                  <c:v>64.047953823149697</c:v>
                </c:pt>
                <c:pt idx="22">
                  <c:v>45.306407550820168</c:v>
                </c:pt>
                <c:pt idx="23">
                  <c:v>60.222429428644922</c:v>
                </c:pt>
                <c:pt idx="24">
                  <c:v>44.443705258145634</c:v>
                </c:pt>
                <c:pt idx="25">
                  <c:v>59.117113970984057</c:v>
                </c:pt>
                <c:pt idx="26">
                  <c:v>62.999086852123604</c:v>
                </c:pt>
                <c:pt idx="27">
                  <c:v>48.468987136496956</c:v>
                </c:pt>
                <c:pt idx="28">
                  <c:v>30.284046323407313</c:v>
                </c:pt>
                <c:pt idx="29">
                  <c:v>45.714051216028643</c:v>
                </c:pt>
                <c:pt idx="30">
                  <c:v>64.840496679524279</c:v>
                </c:pt>
                <c:pt idx="31">
                  <c:v>23.023385635661629</c:v>
                </c:pt>
                <c:pt idx="32">
                  <c:v>37.12253350726413</c:v>
                </c:pt>
                <c:pt idx="33">
                  <c:v>54.415837195657978</c:v>
                </c:pt>
                <c:pt idx="34">
                  <c:v>67.015075720231309</c:v>
                </c:pt>
                <c:pt idx="35">
                  <c:v>64.459585208246637</c:v>
                </c:pt>
                <c:pt idx="36">
                  <c:v>24.204646603227264</c:v>
                </c:pt>
                <c:pt idx="37">
                  <c:v>48.824764855284769</c:v>
                </c:pt>
                <c:pt idx="38">
                  <c:v>52.265824584428181</c:v>
                </c:pt>
                <c:pt idx="39">
                  <c:v>54.292220270667499</c:v>
                </c:pt>
                <c:pt idx="40">
                  <c:v>50.896336044842435</c:v>
                </c:pt>
                <c:pt idx="41">
                  <c:v>42.096923699716321</c:v>
                </c:pt>
                <c:pt idx="42">
                  <c:v>39.909557581382288</c:v>
                </c:pt>
                <c:pt idx="43">
                  <c:v>46.309773206605136</c:v>
                </c:pt>
                <c:pt idx="44">
                  <c:v>67.920449835762753</c:v>
                </c:pt>
                <c:pt idx="45">
                  <c:v>32.670179657392971</c:v>
                </c:pt>
                <c:pt idx="46">
                  <c:v>51.465875587699621</c:v>
                </c:pt>
                <c:pt idx="47">
                  <c:v>58.932552053906676</c:v>
                </c:pt>
                <c:pt idx="48">
                  <c:v>54.635449726765785</c:v>
                </c:pt>
                <c:pt idx="49">
                  <c:v>57.840056673461099</c:v>
                </c:pt>
                <c:pt idx="50">
                  <c:v>34.887272194025108</c:v>
                </c:pt>
                <c:pt idx="51">
                  <c:v>55.248212821036944</c:v>
                </c:pt>
                <c:pt idx="52">
                  <c:v>64.181643910171644</c:v>
                </c:pt>
                <c:pt idx="53">
                  <c:v>52.679867806386945</c:v>
                </c:pt>
                <c:pt idx="54">
                  <c:v>63.231020973583149</c:v>
                </c:pt>
                <c:pt idx="55">
                  <c:v>67.066252978028032</c:v>
                </c:pt>
                <c:pt idx="56">
                  <c:v>59.811287951292542</c:v>
                </c:pt>
                <c:pt idx="57">
                  <c:v>52.557950194905423</c:v>
                </c:pt>
                <c:pt idx="58">
                  <c:v>37.679327303740898</c:v>
                </c:pt>
                <c:pt idx="59">
                  <c:v>56.123594428622859</c:v>
                </c:pt>
                <c:pt idx="60">
                  <c:v>48.705451058746434</c:v>
                </c:pt>
                <c:pt idx="61">
                  <c:v>73.447105188372561</c:v>
                </c:pt>
                <c:pt idx="62">
                  <c:v>59.025024623357076</c:v>
                </c:pt>
                <c:pt idx="63">
                  <c:v>34.434959264135109</c:v>
                </c:pt>
                <c:pt idx="64">
                  <c:v>61.242901936984261</c:v>
                </c:pt>
                <c:pt idx="65">
                  <c:v>55.920476822913258</c:v>
                </c:pt>
                <c:pt idx="66">
                  <c:v>31.545633154772808</c:v>
                </c:pt>
                <c:pt idx="67">
                  <c:v>39.050061585808493</c:v>
                </c:pt>
                <c:pt idx="68">
                  <c:v>52.938267075955245</c:v>
                </c:pt>
                <c:pt idx="69">
                  <c:v>55.927585700934763</c:v>
                </c:pt>
                <c:pt idx="70">
                  <c:v>50.913515649416595</c:v>
                </c:pt>
                <c:pt idx="71">
                  <c:v>50.005713705563416</c:v>
                </c:pt>
                <c:pt idx="72">
                  <c:v>32.517457066846241</c:v>
                </c:pt>
                <c:pt idx="73">
                  <c:v>42.270387658745975</c:v>
                </c:pt>
                <c:pt idx="74">
                  <c:v>46.019255145824921</c:v>
                </c:pt>
                <c:pt idx="75">
                  <c:v>57.919038256383594</c:v>
                </c:pt>
                <c:pt idx="76">
                  <c:v>64.464962835087292</c:v>
                </c:pt>
                <c:pt idx="77">
                  <c:v>39.597706365926214</c:v>
                </c:pt>
                <c:pt idx="78">
                  <c:v>60.424735969573412</c:v>
                </c:pt>
                <c:pt idx="79">
                  <c:v>59.432640976397444</c:v>
                </c:pt>
                <c:pt idx="80">
                  <c:v>42.753249605523585</c:v>
                </c:pt>
                <c:pt idx="81">
                  <c:v>45.221792920543059</c:v>
                </c:pt>
                <c:pt idx="82">
                  <c:v>47.900588484887628</c:v>
                </c:pt>
                <c:pt idx="83">
                  <c:v>61.972253249135029</c:v>
                </c:pt>
                <c:pt idx="84">
                  <c:v>61.015158838938525</c:v>
                </c:pt>
                <c:pt idx="85">
                  <c:v>53.353501393313557</c:v>
                </c:pt>
                <c:pt idx="86">
                  <c:v>55.869493549799195</c:v>
                </c:pt>
                <c:pt idx="87">
                  <c:v>36.268513863877757</c:v>
                </c:pt>
                <c:pt idx="88">
                  <c:v>63.29775961369797</c:v>
                </c:pt>
                <c:pt idx="89">
                  <c:v>55.461540246388232</c:v>
                </c:pt>
                <c:pt idx="90">
                  <c:v>53.8435383380533</c:v>
                </c:pt>
                <c:pt idx="91">
                  <c:v>56.898952421582436</c:v>
                </c:pt>
                <c:pt idx="92">
                  <c:v>46.220661391217995</c:v>
                </c:pt>
                <c:pt idx="93">
                  <c:v>47.985469318234479</c:v>
                </c:pt>
                <c:pt idx="94">
                  <c:v>53.58635738063591</c:v>
                </c:pt>
                <c:pt idx="95">
                  <c:v>44.482006670042772</c:v>
                </c:pt>
                <c:pt idx="96">
                  <c:v>35.950234662406388</c:v>
                </c:pt>
                <c:pt idx="97">
                  <c:v>54.461950030048015</c:v>
                </c:pt>
                <c:pt idx="98">
                  <c:v>26.028319881030601</c:v>
                </c:pt>
                <c:pt idx="99">
                  <c:v>66.606493017711358</c:v>
                </c:pt>
                <c:pt idx="100">
                  <c:v>42.78268401945634</c:v>
                </c:pt>
                <c:pt idx="101">
                  <c:v>63.06540183477491</c:v>
                </c:pt>
                <c:pt idx="102">
                  <c:v>50.553863107283817</c:v>
                </c:pt>
                <c:pt idx="103">
                  <c:v>64.521293254111399</c:v>
                </c:pt>
                <c:pt idx="104">
                  <c:v>54.398730551214562</c:v>
                </c:pt>
                <c:pt idx="105">
                  <c:v>56.969649309496603</c:v>
                </c:pt>
                <c:pt idx="106">
                  <c:v>88.501857747995984</c:v>
                </c:pt>
                <c:pt idx="107">
                  <c:v>59.960862318608186</c:v>
                </c:pt>
                <c:pt idx="108">
                  <c:v>48.884289553303837</c:v>
                </c:pt>
                <c:pt idx="109">
                  <c:v>22.057203270953533</c:v>
                </c:pt>
                <c:pt idx="110">
                  <c:v>56.771153674354835</c:v>
                </c:pt>
              </c:numCache>
            </c:numRef>
          </c:yVal>
        </c:ser>
        <c:axId val="115766016"/>
        <c:axId val="115768320"/>
      </c:scatterChart>
      <c:valAx>
        <c:axId val="115766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Library Materials Expenditures (2007-2008)</a:t>
                </a:r>
              </a:p>
            </c:rich>
          </c:tx>
          <c:layout/>
        </c:title>
        <c:numFmt formatCode="_(\$* #,##0_);_(\$* \(#,##0\);_(\$* &quot;-&quot;_);_(@_)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5768320"/>
        <c:crosses val="autoZero"/>
        <c:crossBetween val="midCat"/>
      </c:valAx>
      <c:valAx>
        <c:axId val="115768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 Licensed</a:t>
                </a:r>
                <a:r>
                  <a:rPr lang="en-US" sz="1200" baseline="0"/>
                  <a:t> Content </a:t>
                </a:r>
                <a:r>
                  <a:rPr lang="en-US" sz="1200"/>
                  <a:t>as % of Library Materials $</a:t>
                </a:r>
              </a:p>
            </c:rich>
          </c:tx>
          <c:layout/>
        </c:title>
        <c:numFmt formatCode="0" sourceLinked="0"/>
        <c:tickLblPos val="nextTo"/>
        <c:crossAx val="1157660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333333"/>
                </a:solidFill>
                <a:latin typeface="Calibri"/>
              </a:rPr>
              <a:t>Growth of HathiTrust Digital Library</a:t>
            </a:r>
          </a:p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333333"/>
                </a:solidFill>
                <a:latin typeface="Calibri"/>
              </a:rPr>
              <a:t>June 2009 - June 2010</a:t>
            </a:r>
            <a:endParaRPr lang="en-US" sz="1200" b="1" i="0" u="none" strike="noStrike" baseline="0">
              <a:solidFill>
                <a:srgbClr val="333333"/>
              </a:solidFill>
              <a:latin typeface="Calibri"/>
            </a:endParaRP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'Hathi Rights'!$D$1</c:f>
              <c:strCache>
                <c:ptCount val="1"/>
                <c:pt idx="0">
                  <c:v>Full View Titles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'Hathi Rights'!$A$2:$A$14</c:f>
              <c:numCache>
                <c:formatCode>mmm\-yy</c:formatCode>
                <c:ptCount val="13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</c:numCache>
            </c:numRef>
          </c:cat>
          <c:val>
            <c:numRef>
              <c:f>'Hathi Rights'!$D$2:$D$14</c:f>
              <c:numCache>
                <c:formatCode>General</c:formatCode>
                <c:ptCount val="13"/>
                <c:pt idx="0">
                  <c:v>231895</c:v>
                </c:pt>
                <c:pt idx="1">
                  <c:v>261600</c:v>
                </c:pt>
                <c:pt idx="2">
                  <c:v>281100</c:v>
                </c:pt>
                <c:pt idx="3">
                  <c:v>283274</c:v>
                </c:pt>
                <c:pt idx="4">
                  <c:v>314931</c:v>
                </c:pt>
                <c:pt idx="5">
                  <c:v>347638</c:v>
                </c:pt>
                <c:pt idx="6">
                  <c:v>354207</c:v>
                </c:pt>
                <c:pt idx="7">
                  <c:v>365157</c:v>
                </c:pt>
                <c:pt idx="8">
                  <c:v>369433</c:v>
                </c:pt>
                <c:pt idx="9">
                  <c:v>405506</c:v>
                </c:pt>
                <c:pt idx="10">
                  <c:v>410321</c:v>
                </c:pt>
                <c:pt idx="11">
                  <c:v>439105</c:v>
                </c:pt>
                <c:pt idx="12">
                  <c:v>593270</c:v>
                </c:pt>
              </c:numCache>
            </c:numRef>
          </c:val>
        </c:ser>
        <c:ser>
          <c:idx val="1"/>
          <c:order val="1"/>
          <c:tx>
            <c:strRef>
              <c:f>'Hathi Rights'!$E$1</c:f>
              <c:strCache>
                <c:ptCount val="1"/>
                <c:pt idx="0">
                  <c:v>Limited View Titles</c:v>
                </c:pt>
              </c:strCache>
            </c:strRef>
          </c:tx>
          <c:cat>
            <c:numRef>
              <c:f>'Hathi Rights'!$A$2:$A$14</c:f>
              <c:numCache>
                <c:formatCode>mmm\-yy</c:formatCode>
                <c:ptCount val="13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</c:numCache>
            </c:numRef>
          </c:cat>
          <c:val>
            <c:numRef>
              <c:f>'Hathi Rights'!$E$2:$E$14</c:f>
              <c:numCache>
                <c:formatCode>General</c:formatCode>
                <c:ptCount val="13"/>
                <c:pt idx="0">
                  <c:v>1685941</c:v>
                </c:pt>
                <c:pt idx="1">
                  <c:v>1829641</c:v>
                </c:pt>
                <c:pt idx="2">
                  <c:v>1998399</c:v>
                </c:pt>
                <c:pt idx="3">
                  <c:v>2040127</c:v>
                </c:pt>
                <c:pt idx="4">
                  <c:v>2183792</c:v>
                </c:pt>
                <c:pt idx="5">
                  <c:v>2448869</c:v>
                </c:pt>
                <c:pt idx="6">
                  <c:v>2565662</c:v>
                </c:pt>
                <c:pt idx="7">
                  <c:v>2804234</c:v>
                </c:pt>
                <c:pt idx="8">
                  <c:v>2859380</c:v>
                </c:pt>
                <c:pt idx="9">
                  <c:v>2926427</c:v>
                </c:pt>
                <c:pt idx="10">
                  <c:v>2964868</c:v>
                </c:pt>
                <c:pt idx="11">
                  <c:v>2988762</c:v>
                </c:pt>
                <c:pt idx="12">
                  <c:v>3046372</c:v>
                </c:pt>
              </c:numCache>
            </c:numRef>
          </c:val>
        </c:ser>
        <c:ser>
          <c:idx val="2"/>
          <c:order val="2"/>
          <c:tx>
            <c:v>Total Volumes</c:v>
          </c:tx>
          <c:spPr>
            <a:solidFill>
              <a:schemeClr val="accent1"/>
            </a:solidFill>
          </c:spPr>
          <c:val>
            <c:numRef>
              <c:f>'Hathi Rights'!$B$2:$B$14</c:f>
              <c:numCache>
                <c:formatCode>General</c:formatCode>
                <c:ptCount val="13"/>
                <c:pt idx="0">
                  <c:v>3040537</c:v>
                </c:pt>
                <c:pt idx="1">
                  <c:v>3313695</c:v>
                </c:pt>
                <c:pt idx="2">
                  <c:v>3606451</c:v>
                </c:pt>
                <c:pt idx="3">
                  <c:v>3814121</c:v>
                </c:pt>
                <c:pt idx="4">
                  <c:v>3976132</c:v>
                </c:pt>
                <c:pt idx="5">
                  <c:v>4537138</c:v>
                </c:pt>
                <c:pt idx="6">
                  <c:v>4699669</c:v>
                </c:pt>
                <c:pt idx="7">
                  <c:v>5222699</c:v>
                </c:pt>
                <c:pt idx="8">
                  <c:v>5318892</c:v>
                </c:pt>
                <c:pt idx="9">
                  <c:v>5499529</c:v>
                </c:pt>
                <c:pt idx="10">
                  <c:v>5588327</c:v>
                </c:pt>
                <c:pt idx="11" formatCode="#,##0">
                  <c:v>5715790</c:v>
                </c:pt>
                <c:pt idx="12" formatCode="#,##0">
                  <c:v>6147351</c:v>
                </c:pt>
              </c:numCache>
            </c:numRef>
          </c:val>
        </c:ser>
        <c:shape val="box"/>
        <c:axId val="116040448"/>
        <c:axId val="116041984"/>
        <c:axId val="0"/>
      </c:bar3DChart>
      <c:dateAx>
        <c:axId val="116040448"/>
        <c:scaling>
          <c:orientation val="minMax"/>
        </c:scaling>
        <c:axPos val="b"/>
        <c:numFmt formatCode="mmm\-yy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6041984"/>
        <c:crosses val="autoZero"/>
        <c:auto val="1"/>
        <c:lblOffset val="100"/>
      </c:dateAx>
      <c:valAx>
        <c:axId val="116041984"/>
        <c:scaling>
          <c:orientation val="minMax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6040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7504834385899871E-2"/>
          <c:y val="2.23900801601138E-2"/>
          <c:w val="0.88531496062991921"/>
          <c:h val="0.86934334954976733"/>
        </c:manualLayout>
      </c:layout>
      <c:scatterChart>
        <c:scatterStyle val="lineMarker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0.1358537836775687</c:v>
                </c:pt>
                <c:pt idx="1">
                  <c:v>0.1462596706552074</c:v>
                </c:pt>
                <c:pt idx="2">
                  <c:v>0.2094726354286443</c:v>
                </c:pt>
                <c:pt idx="3">
                  <c:v>0.16549431126253791</c:v>
                </c:pt>
                <c:pt idx="4">
                  <c:v>0.16430534412371839</c:v>
                </c:pt>
                <c:pt idx="5">
                  <c:v>0.16716316850156773</c:v>
                </c:pt>
                <c:pt idx="6">
                  <c:v>0.33724564718991817</c:v>
                </c:pt>
                <c:pt idx="7">
                  <c:v>0.15903098032414648</c:v>
                </c:pt>
                <c:pt idx="8">
                  <c:v>0.16714642793576631</c:v>
                </c:pt>
                <c:pt idx="9">
                  <c:v>0.17618496512014331</c:v>
                </c:pt>
                <c:pt idx="10">
                  <c:v>0.14736507278736949</c:v>
                </c:pt>
                <c:pt idx="11">
                  <c:v>0.15460876393105769</c:v>
                </c:pt>
                <c:pt idx="12">
                  <c:v>0.20580008457151591</c:v>
                </c:pt>
                <c:pt idx="13">
                  <c:v>0.19923830828018629</c:v>
                </c:pt>
                <c:pt idx="14">
                  <c:v>0.19091792163346191</c:v>
                </c:pt>
                <c:pt idx="15">
                  <c:v>0.17469218884939575</c:v>
                </c:pt>
                <c:pt idx="16">
                  <c:v>0.16761833000905971</c:v>
                </c:pt>
                <c:pt idx="17">
                  <c:v>0.17081357600498567</c:v>
                </c:pt>
                <c:pt idx="18">
                  <c:v>0.16711410104998645</c:v>
                </c:pt>
                <c:pt idx="19">
                  <c:v>0.17790590005497844</c:v>
                </c:pt>
                <c:pt idx="20">
                  <c:v>0.19642579213539649</c:v>
                </c:pt>
                <c:pt idx="21">
                  <c:v>0.19400062854796579</c:v>
                </c:pt>
                <c:pt idx="22">
                  <c:v>0.18191921870829392</c:v>
                </c:pt>
                <c:pt idx="23">
                  <c:v>0.18251177686824654</c:v>
                </c:pt>
                <c:pt idx="24">
                  <c:v>7.5872914382971432E-2</c:v>
                </c:pt>
                <c:pt idx="25">
                  <c:v>0.17068210058463049</c:v>
                </c:pt>
                <c:pt idx="26">
                  <c:v>0.17783931244266418</c:v>
                </c:pt>
                <c:pt idx="27">
                  <c:v>0.16724788641149399</c:v>
                </c:pt>
                <c:pt idx="28">
                  <c:v>0.21874525923524651</c:v>
                </c:pt>
                <c:pt idx="29">
                  <c:v>0.19400993939187294</c:v>
                </c:pt>
                <c:pt idx="30">
                  <c:v>0.20322299336928198</c:v>
                </c:pt>
                <c:pt idx="31">
                  <c:v>0.16106831080296247</c:v>
                </c:pt>
                <c:pt idx="32">
                  <c:v>0.15179298068986224</c:v>
                </c:pt>
                <c:pt idx="33">
                  <c:v>0.16452007901110982</c:v>
                </c:pt>
                <c:pt idx="34">
                  <c:v>0.16827139942462521</c:v>
                </c:pt>
                <c:pt idx="35">
                  <c:v>0.23087749231994273</c:v>
                </c:pt>
                <c:pt idx="36">
                  <c:v>0.14825655561935835</c:v>
                </c:pt>
                <c:pt idx="37">
                  <c:v>0.19857665376796196</c:v>
                </c:pt>
                <c:pt idx="38">
                  <c:v>0.18270893916714601</c:v>
                </c:pt>
                <c:pt idx="39">
                  <c:v>0.21553020459687974</c:v>
                </c:pt>
                <c:pt idx="40">
                  <c:v>0.11910073617693472</c:v>
                </c:pt>
                <c:pt idx="41">
                  <c:v>0.18927581069056143</c:v>
                </c:pt>
                <c:pt idx="42">
                  <c:v>0.21192875993413926</c:v>
                </c:pt>
                <c:pt idx="43">
                  <c:v>0.21594473269083925</c:v>
                </c:pt>
                <c:pt idx="44">
                  <c:v>0.20222804888338008</c:v>
                </c:pt>
                <c:pt idx="45">
                  <c:v>0.20309461584079241</c:v>
                </c:pt>
                <c:pt idx="46">
                  <c:v>0.17997228241420449</c:v>
                </c:pt>
                <c:pt idx="47">
                  <c:v>0.24443305656661748</c:v>
                </c:pt>
                <c:pt idx="48">
                  <c:v>0.17062218270610591</c:v>
                </c:pt>
                <c:pt idx="49">
                  <c:v>0.19773102033865167</c:v>
                </c:pt>
                <c:pt idx="50">
                  <c:v>0.21583878104047063</c:v>
                </c:pt>
                <c:pt idx="51">
                  <c:v>0.18664763292206493</c:v>
                </c:pt>
                <c:pt idx="52">
                  <c:v>0.18865566743135739</c:v>
                </c:pt>
                <c:pt idx="53">
                  <c:v>0.19607808363616441</c:v>
                </c:pt>
                <c:pt idx="54">
                  <c:v>0.24739434175888544</c:v>
                </c:pt>
                <c:pt idx="55">
                  <c:v>0.18501482795447571</c:v>
                </c:pt>
                <c:pt idx="56">
                  <c:v>0.22680031521410385</c:v>
                </c:pt>
                <c:pt idx="57">
                  <c:v>0.12186364540771942</c:v>
                </c:pt>
                <c:pt idx="58">
                  <c:v>0.20162369409706141</c:v>
                </c:pt>
                <c:pt idx="59">
                  <c:v>0.24488143692302791</c:v>
                </c:pt>
                <c:pt idx="60">
                  <c:v>0.24183778747778734</c:v>
                </c:pt>
                <c:pt idx="61">
                  <c:v>0.23377972725016058</c:v>
                </c:pt>
                <c:pt idx="62">
                  <c:v>0.21220359546839432</c:v>
                </c:pt>
                <c:pt idx="63">
                  <c:v>0.20804097138573246</c:v>
                </c:pt>
                <c:pt idx="64">
                  <c:v>0.18684356582880798</c:v>
                </c:pt>
                <c:pt idx="65">
                  <c:v>0.16952451624249021</c:v>
                </c:pt>
                <c:pt idx="66">
                  <c:v>0.12444572606653667</c:v>
                </c:pt>
                <c:pt idx="67">
                  <c:v>0.20479352307390272</c:v>
                </c:pt>
                <c:pt idx="68">
                  <c:v>0.24310175548050256</c:v>
                </c:pt>
                <c:pt idx="69">
                  <c:v>0.1780291863049864</c:v>
                </c:pt>
                <c:pt idx="70">
                  <c:v>0.21879289115395251</c:v>
                </c:pt>
                <c:pt idx="71">
                  <c:v>0.21197730771423748</c:v>
                </c:pt>
                <c:pt idx="72">
                  <c:v>0.19228459928480957</c:v>
                </c:pt>
                <c:pt idx="73">
                  <c:v>0.20342328760148701</c:v>
                </c:pt>
                <c:pt idx="74">
                  <c:v>0.23555229118455281</c:v>
                </c:pt>
                <c:pt idx="75">
                  <c:v>9.9386055355445202E-2</c:v>
                </c:pt>
                <c:pt idx="76">
                  <c:v>0.18375897808808869</c:v>
                </c:pt>
                <c:pt idx="77">
                  <c:v>0.25622831471490742</c:v>
                </c:pt>
                <c:pt idx="78">
                  <c:v>0.14777959195681273</c:v>
                </c:pt>
                <c:pt idx="79">
                  <c:v>0.24691689985982485</c:v>
                </c:pt>
                <c:pt idx="80">
                  <c:v>0.21855799588516686</c:v>
                </c:pt>
                <c:pt idx="81">
                  <c:v>0.23796106845993861</c:v>
                </c:pt>
                <c:pt idx="82">
                  <c:v>0.17951452913395988</c:v>
                </c:pt>
                <c:pt idx="83">
                  <c:v>0.23591605761050671</c:v>
                </c:pt>
                <c:pt idx="84">
                  <c:v>0.18811200107163042</c:v>
                </c:pt>
                <c:pt idx="85">
                  <c:v>0.19840901130250271</c:v>
                </c:pt>
                <c:pt idx="86">
                  <c:v>0.21969281838655216</c:v>
                </c:pt>
                <c:pt idx="87">
                  <c:v>0.21774773370795664</c:v>
                </c:pt>
                <c:pt idx="88">
                  <c:v>0.21471080721952271</c:v>
                </c:pt>
                <c:pt idx="89">
                  <c:v>0.12387869925693756</c:v>
                </c:pt>
                <c:pt idx="90">
                  <c:v>0.18951346549443907</c:v>
                </c:pt>
                <c:pt idx="91">
                  <c:v>0.17644172579882092</c:v>
                </c:pt>
                <c:pt idx="92">
                  <c:v>0.22379140246064624</c:v>
                </c:pt>
                <c:pt idx="93">
                  <c:v>0.19280198388591546</c:v>
                </c:pt>
                <c:pt idx="94">
                  <c:v>0.20688992825792571</c:v>
                </c:pt>
                <c:pt idx="95">
                  <c:v>0.20642786366493709</c:v>
                </c:pt>
                <c:pt idx="96">
                  <c:v>0.21361504948324173</c:v>
                </c:pt>
                <c:pt idx="97">
                  <c:v>0.2546012919436148</c:v>
                </c:pt>
                <c:pt idx="98">
                  <c:v>0.21357390629595116</c:v>
                </c:pt>
                <c:pt idx="99">
                  <c:v>0.26053007753141189</c:v>
                </c:pt>
                <c:pt idx="100">
                  <c:v>0.19025962949462089</c:v>
                </c:pt>
                <c:pt idx="101">
                  <c:v>0.18835674571630637</c:v>
                </c:pt>
                <c:pt idx="102">
                  <c:v>0.20024812721252994</c:v>
                </c:pt>
                <c:pt idx="103">
                  <c:v>0.23139092932907288</c:v>
                </c:pt>
                <c:pt idx="104">
                  <c:v>0.19473005657784054</c:v>
                </c:pt>
                <c:pt idx="105">
                  <c:v>0.23675318117241798</c:v>
                </c:pt>
                <c:pt idx="106">
                  <c:v>0.19842341224975782</c:v>
                </c:pt>
                <c:pt idx="107">
                  <c:v>0.19765926712993021</c:v>
                </c:pt>
                <c:pt idx="108">
                  <c:v>0.26085105313005508</c:v>
                </c:pt>
                <c:pt idx="109">
                  <c:v>0.20358334080336588</c:v>
                </c:pt>
                <c:pt idx="110">
                  <c:v>0.16274006663975937</c:v>
                </c:pt>
                <c:pt idx="111">
                  <c:v>0.18558661892399303</c:v>
                </c:pt>
                <c:pt idx="112">
                  <c:v>0.27838082416837112</c:v>
                </c:pt>
              </c:numCache>
            </c:numRef>
          </c:yVal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0.22246299288240806</c:v>
                </c:pt>
                <c:pt idx="1">
                  <c:v>0.24482954287386891</c:v>
                </c:pt>
                <c:pt idx="2">
                  <c:v>0.32414067752051301</c:v>
                </c:pt>
                <c:pt idx="3">
                  <c:v>0.28407074888447043</c:v>
                </c:pt>
                <c:pt idx="4">
                  <c:v>0.33561634555823439</c:v>
                </c:pt>
                <c:pt idx="5">
                  <c:v>0.28562494764660301</c:v>
                </c:pt>
                <c:pt idx="6">
                  <c:v>0.50042596306622356</c:v>
                </c:pt>
                <c:pt idx="7">
                  <c:v>0.25560919447106323</c:v>
                </c:pt>
                <c:pt idx="8">
                  <c:v>0.27937271067115582</c:v>
                </c:pt>
                <c:pt idx="9">
                  <c:v>0.28640787407813117</c:v>
                </c:pt>
                <c:pt idx="10">
                  <c:v>0.24659516083605976</c:v>
                </c:pt>
                <c:pt idx="11">
                  <c:v>0.22218907039514216</c:v>
                </c:pt>
                <c:pt idx="12">
                  <c:v>0.31668005342771932</c:v>
                </c:pt>
                <c:pt idx="13">
                  <c:v>0.33519119153096782</c:v>
                </c:pt>
                <c:pt idx="14">
                  <c:v>0.30640733800612574</c:v>
                </c:pt>
                <c:pt idx="15">
                  <c:v>0.2988660831738732</c:v>
                </c:pt>
                <c:pt idx="16">
                  <c:v>0.27893197927068725</c:v>
                </c:pt>
                <c:pt idx="17">
                  <c:v>0.28706374500021431</c:v>
                </c:pt>
                <c:pt idx="18">
                  <c:v>0.29624668600867332</c:v>
                </c:pt>
                <c:pt idx="19">
                  <c:v>0.29307821406869516</c:v>
                </c:pt>
                <c:pt idx="20">
                  <c:v>0.3181554092326645</c:v>
                </c:pt>
                <c:pt idx="21">
                  <c:v>0.30640128245732384</c:v>
                </c:pt>
                <c:pt idx="22">
                  <c:v>0.30204401835319139</c:v>
                </c:pt>
                <c:pt idx="23">
                  <c:v>0.28943674382892931</c:v>
                </c:pt>
                <c:pt idx="24">
                  <c:v>0.25546622084004444</c:v>
                </c:pt>
                <c:pt idx="25">
                  <c:v>0.25124306718638995</c:v>
                </c:pt>
                <c:pt idx="26">
                  <c:v>0.26999806865916681</c:v>
                </c:pt>
                <c:pt idx="27">
                  <c:v>0.28049430443723666</c:v>
                </c:pt>
                <c:pt idx="28">
                  <c:v>0.33518442165030737</c:v>
                </c:pt>
                <c:pt idx="29">
                  <c:v>0.30713154854113295</c:v>
                </c:pt>
                <c:pt idx="30">
                  <c:v>0.31434608736035741</c:v>
                </c:pt>
                <c:pt idx="31">
                  <c:v>0.26237643555759582</c:v>
                </c:pt>
                <c:pt idx="32">
                  <c:v>0.23300987775032794</c:v>
                </c:pt>
                <c:pt idx="33">
                  <c:v>0.31385822689774373</c:v>
                </c:pt>
                <c:pt idx="34">
                  <c:v>0.27192153046328776</c:v>
                </c:pt>
                <c:pt idx="35">
                  <c:v>0.35127407213834111</c:v>
                </c:pt>
                <c:pt idx="36">
                  <c:v>0.24675127056966428</c:v>
                </c:pt>
                <c:pt idx="37">
                  <c:v>0.31939157701637388</c:v>
                </c:pt>
                <c:pt idx="38">
                  <c:v>0.29389792267822235</c:v>
                </c:pt>
                <c:pt idx="39">
                  <c:v>0.33976651361134247</c:v>
                </c:pt>
                <c:pt idx="40">
                  <c:v>0.21940120274888841</c:v>
                </c:pt>
                <c:pt idx="41">
                  <c:v>0.29788178852030539</c:v>
                </c:pt>
                <c:pt idx="42">
                  <c:v>0.32812201645424954</c:v>
                </c:pt>
                <c:pt idx="43">
                  <c:v>0.32881245224421618</c:v>
                </c:pt>
                <c:pt idx="44">
                  <c:v>0.30768167392475693</c:v>
                </c:pt>
                <c:pt idx="45">
                  <c:v>0.32783257940393723</c:v>
                </c:pt>
                <c:pt idx="46">
                  <c:v>0.28721483521226254</c:v>
                </c:pt>
                <c:pt idx="47">
                  <c:v>0.36592502682258082</c:v>
                </c:pt>
                <c:pt idx="48">
                  <c:v>0.27558650379343957</c:v>
                </c:pt>
                <c:pt idx="49">
                  <c:v>0.31268932041185798</c:v>
                </c:pt>
                <c:pt idx="50">
                  <c:v>0.32581696039466607</c:v>
                </c:pt>
                <c:pt idx="51">
                  <c:v>0.30153302232144802</c:v>
                </c:pt>
                <c:pt idx="52">
                  <c:v>0.29341592624246643</c:v>
                </c:pt>
                <c:pt idx="53">
                  <c:v>0.31565305620134415</c:v>
                </c:pt>
                <c:pt idx="54">
                  <c:v>0.36835142647826896</c:v>
                </c:pt>
                <c:pt idx="55">
                  <c:v>0.30429483565492832</c:v>
                </c:pt>
                <c:pt idx="56">
                  <c:v>0.35939640475918888</c:v>
                </c:pt>
                <c:pt idx="57">
                  <c:v>0.21197633167360044</c:v>
                </c:pt>
                <c:pt idx="58">
                  <c:v>0.31605745972929888</c:v>
                </c:pt>
                <c:pt idx="59">
                  <c:v>0.3506846140985343</c:v>
                </c:pt>
                <c:pt idx="60">
                  <c:v>0.35395662600714395</c:v>
                </c:pt>
                <c:pt idx="61">
                  <c:v>0.3634122477251665</c:v>
                </c:pt>
                <c:pt idx="62">
                  <c:v>0.33398436188383002</c:v>
                </c:pt>
                <c:pt idx="63">
                  <c:v>0.3128424259854497</c:v>
                </c:pt>
                <c:pt idx="64">
                  <c:v>0.27472842966492161</c:v>
                </c:pt>
                <c:pt idx="65">
                  <c:v>0.28097830142550795</c:v>
                </c:pt>
                <c:pt idx="66">
                  <c:v>0.18686845585530173</c:v>
                </c:pt>
                <c:pt idx="67">
                  <c:v>0.31640651326064795</c:v>
                </c:pt>
                <c:pt idx="68">
                  <c:v>0.36392476569264776</c:v>
                </c:pt>
                <c:pt idx="69">
                  <c:v>0.28898292937051356</c:v>
                </c:pt>
                <c:pt idx="70">
                  <c:v>0.33117239475854904</c:v>
                </c:pt>
                <c:pt idx="71">
                  <c:v>0.32393922116426438</c:v>
                </c:pt>
                <c:pt idx="72">
                  <c:v>0.31198647120625245</c:v>
                </c:pt>
                <c:pt idx="73">
                  <c:v>0.31540871420802358</c:v>
                </c:pt>
                <c:pt idx="74">
                  <c:v>0.34961488234053523</c:v>
                </c:pt>
                <c:pt idx="75">
                  <c:v>0.17558348174234531</c:v>
                </c:pt>
                <c:pt idx="76">
                  <c:v>0.29004775556150875</c:v>
                </c:pt>
                <c:pt idx="77">
                  <c:v>0.37569804055273659</c:v>
                </c:pt>
                <c:pt idx="78">
                  <c:v>0.29007415252505936</c:v>
                </c:pt>
                <c:pt idx="79">
                  <c:v>0.37712049442160389</c:v>
                </c:pt>
                <c:pt idx="80">
                  <c:v>0.34431429584626894</c:v>
                </c:pt>
                <c:pt idx="81">
                  <c:v>0.36626520877202401</c:v>
                </c:pt>
                <c:pt idx="82">
                  <c:v>0.28175377032825538</c:v>
                </c:pt>
                <c:pt idx="83">
                  <c:v>0.36042647974146719</c:v>
                </c:pt>
                <c:pt idx="84">
                  <c:v>0.28045654580626456</c:v>
                </c:pt>
                <c:pt idx="85">
                  <c:v>0.33644928488789544</c:v>
                </c:pt>
                <c:pt idx="86">
                  <c:v>0.33279000598652558</c:v>
                </c:pt>
                <c:pt idx="87">
                  <c:v>0.324442828308381</c:v>
                </c:pt>
                <c:pt idx="88">
                  <c:v>0.32971249883548365</c:v>
                </c:pt>
                <c:pt idx="89">
                  <c:v>0.22048441560119544</c:v>
                </c:pt>
                <c:pt idx="90">
                  <c:v>0.30162608283518588</c:v>
                </c:pt>
                <c:pt idx="91">
                  <c:v>0.29208856801189836</c:v>
                </c:pt>
                <c:pt idx="92">
                  <c:v>0.35188146002696008</c:v>
                </c:pt>
                <c:pt idx="93">
                  <c:v>0.30414004265753775</c:v>
                </c:pt>
                <c:pt idx="94">
                  <c:v>0.32000086436234376</c:v>
                </c:pt>
                <c:pt idx="95">
                  <c:v>0.31715588608201944</c:v>
                </c:pt>
                <c:pt idx="96">
                  <c:v>0.33424499204874364</c:v>
                </c:pt>
                <c:pt idx="97">
                  <c:v>0.3706494830990435</c:v>
                </c:pt>
                <c:pt idx="98">
                  <c:v>0.32365827041161632</c:v>
                </c:pt>
                <c:pt idx="99">
                  <c:v>0.3896214220684569</c:v>
                </c:pt>
                <c:pt idx="100">
                  <c:v>0.314422510725404</c:v>
                </c:pt>
                <c:pt idx="101">
                  <c:v>0.29305462242347968</c:v>
                </c:pt>
                <c:pt idx="102">
                  <c:v>0.31797963164568815</c:v>
                </c:pt>
                <c:pt idx="103">
                  <c:v>0.34502126283104873</c:v>
                </c:pt>
                <c:pt idx="104">
                  <c:v>0.30229035984845631</c:v>
                </c:pt>
                <c:pt idx="105">
                  <c:v>0.36357807252141117</c:v>
                </c:pt>
                <c:pt idx="106">
                  <c:v>0.33728089529713356</c:v>
                </c:pt>
                <c:pt idx="107">
                  <c:v>0.30406893310552757</c:v>
                </c:pt>
                <c:pt idx="108">
                  <c:v>0.38583282346137432</c:v>
                </c:pt>
                <c:pt idx="109">
                  <c:v>0.30543488295240862</c:v>
                </c:pt>
                <c:pt idx="110">
                  <c:v>0.26878920094155911</c:v>
                </c:pt>
                <c:pt idx="111">
                  <c:v>0.29657910492947986</c:v>
                </c:pt>
                <c:pt idx="112" formatCode="General">
                  <c:v>0.40758779952919238</c:v>
                </c:pt>
              </c:numCache>
            </c:numRef>
          </c:yVal>
        </c:ser>
        <c:axId val="116101120"/>
        <c:axId val="116103040"/>
      </c:scatterChart>
      <c:valAx>
        <c:axId val="11610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</c:title>
        <c:numFmt formatCode="General" sourceLinked="1"/>
        <c:tickLblPos val="nextTo"/>
        <c:crossAx val="116103040"/>
        <c:crosses val="autoZero"/>
        <c:crossBetween val="midCat"/>
      </c:valAx>
      <c:valAx>
        <c:axId val="116103040"/>
        <c:scaling>
          <c:orientation val="minMax"/>
          <c:max val="0.6000000000000006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1610112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v>Mass digitized books in Hathi digital repository</c:v>
          </c:tx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2241054</c:v>
                </c:pt>
                <c:pt idx="1">
                  <c:v>2410634</c:v>
                </c:pt>
                <c:pt idx="2">
                  <c:v>2697592</c:v>
                </c:pt>
                <c:pt idx="3">
                  <c:v>2814559</c:v>
                </c:pt>
                <c:pt idx="4">
                  <c:v>3052389</c:v>
                </c:pt>
                <c:pt idx="5">
                  <c:v>3109185</c:v>
                </c:pt>
                <c:pt idx="6">
                  <c:v>3207521</c:v>
                </c:pt>
                <c:pt idx="7">
                  <c:v>3248093</c:v>
                </c:pt>
                <c:pt idx="8">
                  <c:v>3333000</c:v>
                </c:pt>
                <c:pt idx="9">
                  <c:v>3462657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1396853</c:v>
                </c:pt>
                <c:pt idx="1">
                  <c:v>1695664</c:v>
                </c:pt>
                <c:pt idx="2">
                  <c:v>1923860</c:v>
                </c:pt>
                <c:pt idx="3">
                  <c:v>2004833</c:v>
                </c:pt>
                <c:pt idx="4">
                  <c:v>2244201</c:v>
                </c:pt>
                <c:pt idx="5">
                  <c:v>2281842</c:v>
                </c:pt>
                <c:pt idx="6">
                  <c:v>2357308</c:v>
                </c:pt>
                <c:pt idx="7">
                  <c:v>2382882</c:v>
                </c:pt>
                <c:pt idx="8">
                  <c:v>2433090</c:v>
                </c:pt>
                <c:pt idx="9">
                  <c:v>2527739.61</c:v>
                </c:pt>
              </c:numCache>
            </c:numRef>
          </c:val>
        </c:ser>
        <c:shape val="box"/>
        <c:axId val="115988736"/>
        <c:axId val="116195328"/>
        <c:axId val="0"/>
      </c:bar3DChart>
      <c:dateAx>
        <c:axId val="11598873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16195328"/>
        <c:crosses val="autoZero"/>
        <c:auto val="1"/>
        <c:lblOffset val="100"/>
      </c:dateAx>
      <c:valAx>
        <c:axId val="116195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15988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0"/>
          </a:pPr>
          <a:endParaRPr lang="en-US"/>
        </a:p>
      </c:txPr>
    </c:legend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7814814814815078E-2"/>
          <c:y val="2.817803109991341E-2"/>
          <c:w val="0.93218518518518523"/>
          <c:h val="0.89051554098088159"/>
        </c:manualLayout>
      </c:layout>
      <c:lineChart>
        <c:grouping val="standard"/>
        <c:ser>
          <c:idx val="1"/>
          <c:order val="0"/>
          <c:tx>
            <c:v>% of mass-digitized books in shared print repositories</c:v>
          </c:tx>
          <c:marker>
            <c:symbol val="none"/>
          </c:marker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Sheet3!$E$4:$N$4</c:f>
              <c:numCache>
                <c:formatCode>0%</c:formatCode>
                <c:ptCount val="10"/>
                <c:pt idx="0">
                  <c:v>0.62330180352637865</c:v>
                </c:pt>
                <c:pt idx="1">
                  <c:v>0.70340997430551588</c:v>
                </c:pt>
                <c:pt idx="2">
                  <c:v>0.71317678878051238</c:v>
                </c:pt>
                <c:pt idx="3">
                  <c:v>0.71230803831079914</c:v>
                </c:pt>
                <c:pt idx="4">
                  <c:v>0.73522771835437928</c:v>
                </c:pt>
                <c:pt idx="5">
                  <c:v>0.7339035792337878</c:v>
                </c:pt>
                <c:pt idx="6">
                  <c:v>0.7349314314699753</c:v>
                </c:pt>
                <c:pt idx="7">
                  <c:v>0.73362493007435603</c:v>
                </c:pt>
                <c:pt idx="9">
                  <c:v>0.74172405756620108</c:v>
                </c:pt>
              </c:numCache>
            </c:numRef>
          </c:val>
        </c:ser>
        <c:ser>
          <c:idx val="0"/>
          <c:order val="1"/>
          <c:tx>
            <c:v>LC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Sheet3!$E$6:$N$6</c:f>
              <c:numCache>
                <c:formatCode>0%</c:formatCode>
                <c:ptCount val="10"/>
                <c:pt idx="0">
                  <c:v>0.44763446128473539</c:v>
                </c:pt>
                <c:pt idx="1">
                  <c:v>0.44536458043817517</c:v>
                </c:pt>
                <c:pt idx="2">
                  <c:v>0.43715283853154968</c:v>
                </c:pt>
                <c:pt idx="3">
                  <c:v>0.44081541726430395</c:v>
                </c:pt>
                <c:pt idx="4">
                  <c:v>0.5808650208082915</c:v>
                </c:pt>
                <c:pt idx="5">
                  <c:v>0.58077985066826265</c:v>
                </c:pt>
                <c:pt idx="6">
                  <c:v>0.57829707116492768</c:v>
                </c:pt>
                <c:pt idx="7">
                  <c:v>0.57754627099655087</c:v>
                </c:pt>
                <c:pt idx="9">
                  <c:v>0.57002007418003064</c:v>
                </c:pt>
              </c:numCache>
            </c:numRef>
          </c:val>
        </c:ser>
        <c:ser>
          <c:idx val="2"/>
          <c:order val="2"/>
          <c:tx>
            <c:v>RLF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Sheet3!$E$9:$N$9</c:f>
              <c:numCache>
                <c:formatCode>0%</c:formatCode>
                <c:ptCount val="10"/>
                <c:pt idx="0">
                  <c:v>0.26320606286149284</c:v>
                </c:pt>
                <c:pt idx="1">
                  <c:v>0.43117412265818866</c:v>
                </c:pt>
                <c:pt idx="2">
                  <c:v>0.45034126732285817</c:v>
                </c:pt>
                <c:pt idx="3">
                  <c:v>0.44326056053541601</c:v>
                </c:pt>
                <c:pt idx="4">
                  <c:v>0.43449573432481997</c:v>
                </c:pt>
                <c:pt idx="5">
                  <c:v>0.44021053748811928</c:v>
                </c:pt>
                <c:pt idx="6">
                  <c:v>0.4295825342998551</c:v>
                </c:pt>
                <c:pt idx="7">
                  <c:v>0.42421660956136431</c:v>
                </c:pt>
                <c:pt idx="9">
                  <c:v>0.44137406621562664</c:v>
                </c:pt>
              </c:numCache>
            </c:numRef>
          </c:val>
        </c:ser>
        <c:ser>
          <c:idx val="4"/>
          <c:order val="3"/>
          <c:tx>
            <c:v>ReCAP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Sheet3!$E$11:$N$11</c:f>
              <c:numCache>
                <c:formatCode>0%</c:formatCode>
                <c:ptCount val="10"/>
                <c:pt idx="0">
                  <c:v>0.12493630229347442</c:v>
                </c:pt>
                <c:pt idx="1">
                  <c:v>0.12492481231078632</c:v>
                </c:pt>
                <c:pt idx="2">
                  <c:v>0.12488508269597468</c:v>
                </c:pt>
                <c:pt idx="3">
                  <c:v>0.17721852695217971</c:v>
                </c:pt>
                <c:pt idx="4">
                  <c:v>0.17191452334548446</c:v>
                </c:pt>
                <c:pt idx="5">
                  <c:v>0.17126224396425441</c:v>
                </c:pt>
                <c:pt idx="6">
                  <c:v>0.19306561048236354</c:v>
                </c:pt>
                <c:pt idx="7">
                  <c:v>0.19244245777445454</c:v>
                </c:pt>
                <c:pt idx="9">
                  <c:v>0.18825774542497312</c:v>
                </c:pt>
              </c:numCache>
            </c:numRef>
          </c:val>
        </c:ser>
        <c:ser>
          <c:idx val="3"/>
          <c:order val="4"/>
          <c:tx>
            <c:v>CRL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Sheet3!$E$1:$N$1</c:f>
              <c:numCache>
                <c:formatCode>mmm\-yy</c:formatCode>
                <c:ptCount val="10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</c:numCache>
            </c:numRef>
          </c:cat>
          <c:val>
            <c:numRef>
              <c:f>Sheet3!$E$13:$N$13</c:f>
              <c:numCache>
                <c:formatCode>0%</c:formatCode>
                <c:ptCount val="10"/>
                <c:pt idx="0">
                  <c:v>4.0313174068987184E-2</c:v>
                </c:pt>
                <c:pt idx="1">
                  <c:v>4.0981335200615282E-2</c:v>
                </c:pt>
                <c:pt idx="2">
                  <c:v>4.1278295605858752E-2</c:v>
                </c:pt>
                <c:pt idx="3">
                  <c:v>4.0399934767755802E-2</c:v>
                </c:pt>
                <c:pt idx="4">
                  <c:v>3.9270551689185092E-2</c:v>
                </c:pt>
                <c:pt idx="5">
                  <c:v>3.9489448199447781E-2</c:v>
                </c:pt>
                <c:pt idx="6">
                  <c:v>3.8718374719916099E-2</c:v>
                </c:pt>
                <c:pt idx="7">
                  <c:v>3.8399146822458596E-2</c:v>
                </c:pt>
                <c:pt idx="9">
                  <c:v>4.1583385244336933E-2</c:v>
                </c:pt>
              </c:numCache>
            </c:numRef>
          </c:val>
        </c:ser>
        <c:marker val="1"/>
        <c:axId val="116243072"/>
        <c:axId val="116253056"/>
      </c:lineChart>
      <c:dateAx>
        <c:axId val="116243072"/>
        <c:scaling>
          <c:orientation val="minMax"/>
        </c:scaling>
        <c:axPos val="b"/>
        <c:numFmt formatCode="mmm\-yy" sourceLinked="1"/>
        <c:tickLblPos val="nextTo"/>
        <c:crossAx val="116253056"/>
        <c:crosses val="autoZero"/>
        <c:auto val="1"/>
        <c:lblOffset val="100"/>
      </c:dateAx>
      <c:valAx>
        <c:axId val="116253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Mass Digitized Corpus Duplicated</a:t>
                </a:r>
                <a:endParaRPr lang="en-US" dirty="0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16243072"/>
        <c:crosses val="autoZero"/>
        <c:crossBetween val="between"/>
      </c:valAx>
    </c:plotArea>
    <c:plotVisOnly val="1"/>
    <c:dispBlanksAs val="span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0.10323</cdr:x>
      <cdr:y>0.45283</cdr:y>
    </cdr:from>
    <cdr:to>
      <cdr:x>0.9989</cdr:x>
      <cdr:y>0.45283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762000" y="2286000"/>
          <a:ext cx="661172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4A84386C-302C-4DCC-B51B-552BA5A0C3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04975" y="725488"/>
            <a:ext cx="3444875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95177"/>
            <a:ext cx="5486400" cy="49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149357F1-3DA2-4A75-A5D7-D07A8CE3C9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84975-BE4F-462C-B156-53789F5F853F}" type="slidenum">
              <a:rPr lang="en-US"/>
              <a:pPr/>
              <a:t>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0563"/>
            <a:ext cx="4597400" cy="344963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FF6D-AD84-4A77-BA21-659F3E89B1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8FE14-C299-4D5D-9E6B-F48548A99137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3"/>
            <a:ext cx="4808537" cy="1751012"/>
          </a:xfrm>
        </p:spPr>
        <p:txBody>
          <a:bodyPr lIns="0" rIns="0"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/>
              <a:t>Speaker’s Name</a:t>
            </a:r>
          </a:p>
        </p:txBody>
      </p:sp>
      <p:pic>
        <p:nvPicPr>
          <p:cNvPr id="6157" name="Picture 13" descr="logo with 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850" y="5570538"/>
            <a:ext cx="3138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1006475" y="1289050"/>
            <a:ext cx="1854200" cy="1854200"/>
          </a:xfrm>
          <a:prstGeom prst="ellipse">
            <a:avLst/>
          </a:prstGeom>
          <a:solidFill>
            <a:srgbClr val="409A3C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47638"/>
            <a:ext cx="19970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7638"/>
            <a:ext cx="5838825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6989763" cy="1284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6750"/>
            <a:ext cx="3775075" cy="2024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3213"/>
            <a:ext cx="3775075" cy="202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463" y="3354388"/>
            <a:ext cx="2020887" cy="1928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6750" y="3354388"/>
            <a:ext cx="2022475" cy="1928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858838"/>
            <a:ext cx="1201737" cy="4424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3463" y="858838"/>
            <a:ext cx="3454400" cy="442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675" y="3354388"/>
            <a:ext cx="3917950" cy="1928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3354388"/>
            <a:ext cx="3919538" cy="1928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858838"/>
            <a:ext cx="1997075" cy="4424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858838"/>
            <a:ext cx="5840413" cy="442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69897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36750"/>
            <a:ext cx="77025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4" name="Picture 10" descr="logo white 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6675" y="628650"/>
            <a:ext cx="9969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5" name="Picture 11" descr="lite border top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1036" name="Picture 12" descr="lite border bottom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1037" name="Picture 13" descr="lite border left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1038" name="Picture 14" descr="lite border right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5" r:id="rId13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900" b="1">
          <a:solidFill>
            <a:schemeClr val="tx1"/>
          </a:solidFill>
          <a:latin typeface="+mn-lt"/>
        </a:defRPr>
      </a:lvl2pPr>
      <a:lvl3pPr marL="1150938" indent="-223838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700" b="1">
          <a:solidFill>
            <a:schemeClr val="tx1"/>
          </a:solidFill>
          <a:latin typeface="+mn-lt"/>
        </a:defRPr>
      </a:lvl3pPr>
      <a:lvl4pPr marL="1608138" indent="-223838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500" b="1">
          <a:solidFill>
            <a:schemeClr val="tx1"/>
          </a:solidFill>
          <a:latin typeface="+mn-lt"/>
        </a:defRPr>
      </a:lvl4pPr>
      <a:lvl5pPr marL="20637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5pPr>
      <a:lvl6pPr marL="25209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623" name="Picture 23" descr="logo with t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4850" y="5570538"/>
            <a:ext cx="3138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25" name="Picture 25" descr="lite border top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25626" name="Picture 26" descr="lite border bottom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25627" name="Picture 27" descr="lite border left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25628" name="Picture 28" descr="lite border right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0" y="0"/>
            <a:ext cx="3838575" cy="4833938"/>
            <a:chOff x="0" y="0"/>
            <a:chExt cx="2418" cy="3045"/>
          </a:xfrm>
        </p:grpSpPr>
        <p:pic>
          <p:nvPicPr>
            <p:cNvPr id="25615" name="Picture 15" descr="connection photo collage dark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2418" cy="3045"/>
            </a:xfrm>
            <a:prstGeom prst="rect">
              <a:avLst/>
            </a:prstGeom>
            <a:noFill/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1036" y="1335"/>
              <a:ext cx="629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FFFFFF"/>
                  </a:solidFill>
                </a:rPr>
                <a:t>EVERY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FFFFFF"/>
                  </a:solidFill>
                </a:rPr>
                <a:t>CONNECTION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</a:rPr>
                <a:t>has a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900">
                  <a:solidFill>
                    <a:srgbClr val="FFFFFF"/>
                  </a:solidFill>
                </a:rPr>
                <a:t>starting point.</a:t>
              </a:r>
            </a:p>
          </p:txBody>
        </p:sp>
      </p:grpSp>
      <p:sp>
        <p:nvSpPr>
          <p:cNvPr id="2561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573463" y="858838"/>
            <a:ext cx="48085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3463" y="3354388"/>
            <a:ext cx="41957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644" name="Picture 20" descr="logo with t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4850" y="5570538"/>
            <a:ext cx="3138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46" name="Picture 22" descr="lite border top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26647" name="Picture 23" descr="lite border bottom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26648" name="Picture 24" descr="lite border left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26649" name="Picture 25" descr="lite border right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266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58838"/>
            <a:ext cx="79898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Break</a:t>
            </a:r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3354388"/>
            <a:ext cx="79898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ctr" rtl="0" fontAlgn="base">
        <a:lnSpc>
          <a:spcPct val="12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licrk.com/photos/sminor/28439772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Constance </a:t>
            </a:r>
            <a:r>
              <a:rPr lang="en-US" dirty="0" err="1"/>
              <a:t>Malpas</a:t>
            </a:r>
            <a:endParaRPr lang="en-US" dirty="0"/>
          </a:p>
          <a:p>
            <a:r>
              <a:rPr lang="en-US" sz="1700" dirty="0">
                <a:solidFill>
                  <a:schemeClr val="folHlink"/>
                </a:solidFill>
              </a:rPr>
              <a:t>Program </a:t>
            </a:r>
            <a:r>
              <a:rPr lang="en-US" sz="1700" dirty="0" smtClean="0">
                <a:solidFill>
                  <a:schemeClr val="folHlink"/>
                </a:solidFill>
              </a:rPr>
              <a:t>Officer</a:t>
            </a:r>
          </a:p>
          <a:p>
            <a:r>
              <a:rPr lang="en-US" sz="1700" dirty="0" smtClean="0">
                <a:solidFill>
                  <a:schemeClr val="folHlink"/>
                </a:solidFill>
              </a:rPr>
              <a:t>OCLC </a:t>
            </a:r>
            <a:r>
              <a:rPr lang="en-US" sz="1700" dirty="0">
                <a:solidFill>
                  <a:schemeClr val="folHlink"/>
                </a:solidFill>
              </a:rPr>
              <a:t>Research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581400" y="990600"/>
            <a:ext cx="5410200" cy="1751012"/>
          </a:xfrm>
        </p:spPr>
        <p:txBody>
          <a:bodyPr/>
          <a:lstStyle/>
          <a:p>
            <a:r>
              <a:rPr lang="en-US" dirty="0" smtClean="0"/>
              <a:t>Cloud-sourcing Research Collections:  </a:t>
            </a:r>
            <a:r>
              <a:rPr lang="en-US" i="1" dirty="0" smtClean="0"/>
              <a:t>a model for strategic change</a:t>
            </a:r>
            <a:endParaRPr lang="en-US" i="1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14400" y="1447800"/>
            <a:ext cx="1981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231775" lvl="0" indent="-219075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defRPr/>
            </a:pPr>
            <a:r>
              <a:rPr lang="en-US" sz="1200" b="0" kern="0" dirty="0" smtClean="0">
                <a:solidFill>
                  <a:schemeClr val="bg1"/>
                </a:solidFill>
              </a:rPr>
              <a:t>ARL Fall Forum</a:t>
            </a:r>
            <a:endParaRPr lang="en-US" sz="1200" dirty="0" smtClean="0">
              <a:solidFill>
                <a:srgbClr val="CCFFFF"/>
              </a:solidFill>
            </a:endParaRPr>
          </a:p>
          <a:p>
            <a:pPr marL="231775" lvl="0" indent="-21907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8B5"/>
              </a:buClr>
              <a:defRPr/>
            </a:pPr>
            <a:r>
              <a:rPr lang="en-US" sz="1300" b="0" dirty="0" smtClean="0">
                <a:solidFill>
                  <a:srgbClr val="CCFFFF"/>
                </a:solidFill>
              </a:rPr>
              <a:t>Achieving</a:t>
            </a:r>
          </a:p>
          <a:p>
            <a:pPr marL="231775" lvl="0" indent="-21907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8B5"/>
              </a:buClr>
              <a:defRPr/>
            </a:pPr>
            <a:r>
              <a:rPr lang="en-US" sz="1300" b="0" dirty="0" smtClean="0">
                <a:solidFill>
                  <a:srgbClr val="CCFFFF"/>
                </a:solidFill>
              </a:rPr>
              <a:t>Strategic Change </a:t>
            </a:r>
          </a:p>
          <a:p>
            <a:pPr marL="231775" indent="-21907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8B5"/>
              </a:buClr>
              <a:defRPr/>
            </a:pPr>
            <a:r>
              <a:rPr lang="en-US" sz="1300" b="0" dirty="0" smtClean="0">
                <a:solidFill>
                  <a:srgbClr val="CCFFFF"/>
                </a:solidFill>
              </a:rPr>
              <a:t>in Libraries</a:t>
            </a:r>
          </a:p>
          <a:p>
            <a:pPr marL="231775" lvl="0" indent="-21907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8B5"/>
              </a:buClr>
              <a:defRPr/>
            </a:pPr>
            <a:r>
              <a:rPr lang="en-US" sz="1200" dirty="0" smtClean="0">
                <a:solidFill>
                  <a:srgbClr val="CCFFFF"/>
                </a:solidFill>
              </a:rPr>
              <a:t> </a:t>
            </a:r>
          </a:p>
          <a:p>
            <a:pPr marL="231775" lvl="0" indent="-219075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defRPr/>
            </a:pPr>
            <a:r>
              <a:rPr lang="en-US" sz="1200" dirty="0" smtClean="0">
                <a:solidFill>
                  <a:srgbClr val="CCFFFF"/>
                </a:solidFill>
              </a:rPr>
              <a:t>15 October 2010</a:t>
            </a:r>
            <a:endParaRPr lang="en-US" sz="12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4478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global change in the library environment</a:t>
            </a:r>
            <a:endParaRPr lang="en-US" sz="2800" dirty="0"/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12" y="3904488"/>
            <a:ext cx="978408" cy="484632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590800"/>
            <a:ext cx="25250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June 2010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Median duplication: 31%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105400"/>
            <a:ext cx="25250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June 2009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Median duplication: 19%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676400"/>
            <a:ext cx="7010400" cy="91940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Academic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print book collection </a:t>
            </a:r>
            <a:r>
              <a:rPr kumimoji="0" lang="en-US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already 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substantially duplicated in mass digitized book corpus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Digitized Books in Shared Repositories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600200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5000"/>
            <a:ext cx="5715000" cy="91940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/>
              <a:t>~75% of mass digitized corpus is ‘backed up’ in one or more shared print repositories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447800"/>
            <a:ext cx="146546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~3.6M titles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536897" y="2514600"/>
            <a:ext cx="845103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~2.5M</a:t>
            </a:r>
            <a:endParaRPr lang="en-US" sz="18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8001000" y="2971800"/>
            <a:ext cx="457200" cy="556248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381000" y="1600200"/>
          <a:ext cx="8382000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7718425" cy="1284287"/>
          </a:xfrm>
        </p:spPr>
        <p:txBody>
          <a:bodyPr/>
          <a:lstStyle/>
          <a:p>
            <a:r>
              <a:rPr lang="en-US" sz="2300" dirty="0" smtClean="0"/>
              <a:t>Shared Print Service Provision:  Capacity Varies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438400"/>
            <a:ext cx="226132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Library of Congress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39140"/>
            <a:ext cx="1721946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2D050"/>
                </a:solidFill>
              </a:rPr>
              <a:t>UC NRLF/SRLF</a:t>
            </a:r>
            <a:endParaRPr lang="en-US" sz="18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710740"/>
            <a:ext cx="881973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030A0"/>
                </a:solidFill>
              </a:rPr>
              <a:t>ReCAP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0765" y="5562600"/>
            <a:ext cx="5950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CRL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606" y="1662740"/>
            <a:ext cx="4629794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7600"/>
                </a:solidFill>
              </a:rPr>
              <a:t>Union of 5 major shared print collections</a:t>
            </a:r>
            <a:endParaRPr lang="en-US" sz="1800" dirty="0">
              <a:solidFill>
                <a:srgbClr val="FF7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7702550" cy="4202113"/>
          </a:xfrm>
        </p:spPr>
        <p:txBody>
          <a:bodyPr/>
          <a:lstStyle/>
          <a:p>
            <a:r>
              <a:rPr lang="en-US" sz="2000" dirty="0" smtClean="0"/>
              <a:t>Within the next 5-10 years, focus of shared print archiving and service provision will shift to monographic collections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large scale service hubs </a:t>
            </a:r>
            <a:r>
              <a:rPr lang="en-US" dirty="0" smtClean="0"/>
              <a:t>will provide low-cost print management on a subscription basis;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reducing local expenditure </a:t>
            </a:r>
            <a:r>
              <a:rPr lang="en-US" dirty="0" smtClean="0"/>
              <a:t>on print operations, </a:t>
            </a:r>
            <a:r>
              <a:rPr lang="en-US" i="1" dirty="0" smtClean="0">
                <a:solidFill>
                  <a:srgbClr val="00B050"/>
                </a:solidFill>
              </a:rPr>
              <a:t>releasing space</a:t>
            </a:r>
            <a:r>
              <a:rPr lang="en-US" dirty="0" smtClean="0"/>
              <a:t> for new uses and facilitating a </a:t>
            </a:r>
            <a:r>
              <a:rPr lang="en-US" i="1" dirty="0" smtClean="0">
                <a:solidFill>
                  <a:srgbClr val="00B050"/>
                </a:solidFill>
              </a:rPr>
              <a:t>redirection of library resources</a:t>
            </a:r>
            <a:r>
              <a:rPr lang="en-US" dirty="0" smtClean="0">
                <a:solidFill>
                  <a:schemeClr val="bg2"/>
                </a:solidFill>
              </a:rPr>
              <a:t>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enabling </a:t>
            </a:r>
            <a:r>
              <a:rPr lang="en-US" i="1" dirty="0" smtClean="0">
                <a:solidFill>
                  <a:srgbClr val="00B050"/>
                </a:solidFill>
              </a:rPr>
              <a:t>rationalization of aggregate print collection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B050"/>
                </a:solidFill>
              </a:rPr>
              <a:t>renovation of library service portfolio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71600" y="5562600"/>
            <a:ext cx="6019800" cy="919401"/>
          </a:xfrm>
          <a:prstGeom prst="roundRect">
            <a:avLst/>
          </a:prstGeom>
          <a:solidFill>
            <a:schemeClr val="accent2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Mass digitization of retrospective print collections will drive this transition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b="2879"/>
          <a:stretch>
            <a:fillRect/>
          </a:stretch>
        </p:blipFill>
        <p:spPr bwMode="auto">
          <a:xfrm>
            <a:off x="609600" y="1447800"/>
            <a:ext cx="7777162" cy="514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4975" y="147638"/>
            <a:ext cx="7337425" cy="1284287"/>
          </a:xfrm>
        </p:spPr>
        <p:txBody>
          <a:bodyPr/>
          <a:lstStyle/>
          <a:p>
            <a:r>
              <a:rPr lang="en-US" dirty="0" smtClean="0"/>
              <a:t>A ‘Green’ Strategy:  Cooperative Management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6248400"/>
            <a:ext cx="229838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Data current as of June 2010</a:t>
            </a:r>
            <a:endParaRPr lang="en-US" sz="1400" b="0" i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886200"/>
            <a:ext cx="3505200" cy="11237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 smtClean="0">
                <a:latin typeface="Calibri" pitchFamily="34" charset="0"/>
              </a:rPr>
              <a:t>Shared print provision could enable at least 32K linear feet of space recovery …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2263072" cy="533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Strategy to Transform Library Operations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248400"/>
            <a:ext cx="229838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Data current as of June 2010</a:t>
            </a:r>
            <a:endParaRPr lang="en-US" sz="1400" b="0" i="1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485160" y="1524000"/>
            <a:ext cx="764919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24" y="2362200"/>
            <a:ext cx="2263072" cy="533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3657600"/>
            <a:ext cx="1676400" cy="18651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libri" pitchFamily="34" charset="0"/>
              </a:rPr>
              <a:t>Represents </a:t>
            </a:r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+30K linear feet</a:t>
            </a:r>
            <a:r>
              <a:rPr lang="en-US" sz="1600" i="1" dirty="0" smtClean="0">
                <a:latin typeface="Calibri" pitchFamily="34" charset="0"/>
              </a:rPr>
              <a:t> of shelving and at least </a:t>
            </a:r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$440K in annual cost avoidance</a:t>
            </a:r>
            <a:r>
              <a:rPr lang="en-US" sz="1600" i="1" dirty="0" smtClean="0">
                <a:latin typeface="Calibri" pitchFamily="34" charset="0"/>
              </a:rPr>
              <a:t>*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6141425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* Assuming relegation for titles held by &gt;99 libraries; one volume per title * $.86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An Achievable Strategy  --</a:t>
            </a:r>
            <a:br>
              <a:rPr lang="en-US" sz="2800" dirty="0" smtClean="0"/>
            </a:br>
            <a:r>
              <a:rPr lang="en-US" sz="2800" i="1" dirty="0" smtClean="0"/>
              <a:t>      </a:t>
            </a:r>
            <a:r>
              <a:rPr lang="en-US" sz="2400" i="1" dirty="0" smtClean="0"/>
              <a:t>if latent shared print capacity is activated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31079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24" y="2362200"/>
            <a:ext cx="2263072" cy="533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6248400"/>
            <a:ext cx="229838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Data current as of June 2010</a:t>
            </a:r>
            <a:endParaRPr lang="en-US" sz="1400" b="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839557"/>
            <a:ext cx="160293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95% of target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2743200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30K linear ft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$420K </a:t>
            </a:r>
            <a:endParaRPr 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 Shared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chemeClr val="accent2"/>
                </a:solidFill>
              </a:rPr>
              <a:t>small number of repositories may suffice </a:t>
            </a:r>
            <a:r>
              <a:rPr lang="en-US" sz="2000" dirty="0" smtClean="0"/>
              <a:t>for ‘global’ shared print provision of low-use monographs</a:t>
            </a:r>
          </a:p>
          <a:p>
            <a:r>
              <a:rPr lang="en-US" sz="2000" i="1" dirty="0" smtClean="0">
                <a:solidFill>
                  <a:schemeClr val="accent2"/>
                </a:solidFill>
              </a:rPr>
              <a:t>Generic service offer </a:t>
            </a:r>
            <a:r>
              <a:rPr lang="en-US" sz="2000" dirty="0" smtClean="0"/>
              <a:t>is needed to achieve economies of scale, build network; uniform T&amp;C</a:t>
            </a:r>
          </a:p>
          <a:p>
            <a:r>
              <a:rPr lang="en-US" sz="2000" dirty="0" smtClean="0"/>
              <a:t>Fuller </a:t>
            </a:r>
            <a:r>
              <a:rPr lang="en-US" sz="2000" i="1" dirty="0" smtClean="0">
                <a:solidFill>
                  <a:schemeClr val="accent2"/>
                </a:solidFill>
              </a:rPr>
              <a:t>disclosure of storage collections </a:t>
            </a:r>
            <a:r>
              <a:rPr lang="en-US" sz="2000" dirty="0" smtClean="0"/>
              <a:t>is needed to judge capacity of current infrastructure, identify potential hubs</a:t>
            </a:r>
          </a:p>
          <a:p>
            <a:r>
              <a:rPr lang="en-US" sz="2000" dirty="0" smtClean="0"/>
              <a:t>Service hubs will need to </a:t>
            </a:r>
            <a:r>
              <a:rPr lang="en-US" sz="2000" i="1" dirty="0" smtClean="0">
                <a:solidFill>
                  <a:schemeClr val="accent2"/>
                </a:solidFill>
              </a:rPr>
              <a:t>shape inventory to market needs</a:t>
            </a:r>
            <a:r>
              <a:rPr lang="en-US" sz="2000" dirty="0" smtClean="0"/>
              <a:t>; more widely duplicated, moderately used titles</a:t>
            </a:r>
          </a:p>
          <a:p>
            <a:r>
              <a:rPr lang="en-US" sz="2000" dirty="0" smtClean="0"/>
              <a:t>If extant providers aren’t motivated to </a:t>
            </a:r>
            <a:r>
              <a:rPr lang="en-US" sz="2000" i="1" dirty="0" smtClean="0">
                <a:solidFill>
                  <a:schemeClr val="accent2"/>
                </a:solidFill>
              </a:rPr>
              <a:t>change service model</a:t>
            </a:r>
            <a:r>
              <a:rPr lang="en-US" sz="2000" dirty="0" smtClean="0"/>
              <a:t>, a new organization may be needed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 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If your institution has significant holdings in storage </a:t>
            </a:r>
            <a:r>
              <a:rPr lang="en-US" i="1" dirty="0" smtClean="0">
                <a:solidFill>
                  <a:schemeClr val="accent2"/>
                </a:solidFill>
              </a:rPr>
              <a:t>swap your symbol </a:t>
            </a:r>
            <a:r>
              <a:rPr lang="en-US" dirty="0" smtClean="0"/>
              <a:t>so that aggregate preservation resource is addressable and carrying capacity can be assessed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accent2"/>
                </a:solidFill>
              </a:rPr>
              <a:t>Use the mass digitized book corpus as driver for de-duplication and storage transfers</a:t>
            </a:r>
            <a:r>
              <a:rPr lang="en-US" i="1" dirty="0" smtClean="0"/>
              <a:t>;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strengthen preservation infrastructure where it is most needed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accent2"/>
                </a:solidFill>
              </a:rPr>
              <a:t>Retain on-site only </a:t>
            </a:r>
            <a:r>
              <a:rPr lang="en-US" dirty="0" smtClean="0"/>
              <a:t>those titles for which demand and local value exceeds the (significant) economic and opportunity costs of local management; est. 13% circ rate does not justify current expenditure pattern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 What to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accent2"/>
                </a:solidFill>
              </a:rPr>
              <a:t>Storage transfers that don’t meet a known preservation need</a:t>
            </a:r>
            <a:r>
              <a:rPr lang="en-US" dirty="0" smtClean="0"/>
              <a:t>; local space pressures (alone) shouldn’t dictate what moves first or farthest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Preservation </a:t>
            </a:r>
            <a:r>
              <a:rPr lang="en-US" i="1" dirty="0" smtClean="0">
                <a:solidFill>
                  <a:schemeClr val="accent2"/>
                </a:solidFill>
              </a:rPr>
              <a:t>strategies that presume local autonomy</a:t>
            </a:r>
            <a:r>
              <a:rPr lang="en-US" dirty="0" smtClean="0"/>
              <a:t>; the scholarly record is a  shared asset and its preservation is a collective responsibility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accent2"/>
                </a:solidFill>
              </a:rPr>
              <a:t>Enhancing bibliographic records for digitized content, </a:t>
            </a:r>
            <a:r>
              <a:rPr lang="en-US" dirty="0" smtClean="0">
                <a:solidFill>
                  <a:schemeClr val="bg2"/>
                </a:solidFill>
              </a:rPr>
              <a:t>beyond the addition of </a:t>
            </a:r>
            <a:r>
              <a:rPr lang="en-US" dirty="0" smtClean="0">
                <a:solidFill>
                  <a:srgbClr val="0070C0"/>
                </a:solidFill>
              </a:rPr>
              <a:t>standard identifiers</a:t>
            </a:r>
            <a:r>
              <a:rPr lang="en-US" dirty="0" smtClean="0"/>
              <a:t>; let network visibility and full-text search hasten the migration of inventory from stacks to storage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Library Project (2009/2010)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Objective:  </a:t>
            </a:r>
            <a:r>
              <a:rPr lang="en-US" sz="2000" dirty="0" smtClean="0"/>
              <a:t>Assess feasibility of ‘externalizing’ library repository functions to network service providers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Scope: </a:t>
            </a:r>
            <a:r>
              <a:rPr lang="en-US" sz="2000" dirty="0" smtClean="0"/>
              <a:t>Legacy monographic collections in mass-digitized corpus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Case study: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Motivated client: NYU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Shared print repository:  ReCAP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Shared digital repository: </a:t>
            </a:r>
            <a:r>
              <a:rPr lang="en-US" sz="2000" dirty="0" err="1" smtClean="0"/>
              <a:t>HathiTrust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Method:  </a:t>
            </a:r>
            <a:r>
              <a:rPr lang="en-US" sz="2000" i="1" dirty="0" smtClean="0"/>
              <a:t>Analyze </a:t>
            </a:r>
            <a:r>
              <a:rPr lang="en-US" sz="2000" dirty="0" smtClean="0"/>
              <a:t>holdings overlap for generic ARL service population; </a:t>
            </a:r>
            <a:r>
              <a:rPr lang="en-US" sz="2000" i="1" dirty="0" smtClean="0"/>
              <a:t>assess </a:t>
            </a:r>
            <a:r>
              <a:rPr lang="en-US" sz="2000" dirty="0" smtClean="0"/>
              <a:t>opportunity for surrogate service provision and relegation of local holdings; </a:t>
            </a:r>
            <a:r>
              <a:rPr lang="en-US" sz="2000" i="1" dirty="0" smtClean="0"/>
              <a:t>quantify</a:t>
            </a:r>
            <a:r>
              <a:rPr lang="en-US" sz="2000" dirty="0" smtClean="0"/>
              <a:t> potential space savings and cost avoidance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 Pilot a Strategic Print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752600"/>
            <a:ext cx="7702550" cy="4202113"/>
          </a:xfrm>
        </p:spPr>
        <p:txBody>
          <a:bodyPr/>
          <a:lstStyle/>
          <a:p>
            <a:r>
              <a:rPr lang="en-US" sz="2200" dirty="0" smtClean="0"/>
              <a:t>Largest shared storage collections use mass-digitized titles held in common to characterize generic service offer and common price point for a ‘national print reserve’ </a:t>
            </a:r>
          </a:p>
          <a:p>
            <a:r>
              <a:rPr lang="en-US" dirty="0" smtClean="0"/>
              <a:t>Compare: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Availability in print (restricted collections, NOS, loss rate)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Delivery timetable (including home-delivery option)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Repository characteristics (environmental conditions, etc.)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Transaction costs (establish baseline, look for efficiencies)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5334000"/>
            <a:ext cx="8382000" cy="1123712"/>
          </a:xfrm>
          <a:prstGeom prst="roundRect">
            <a:avLst/>
          </a:prstGeom>
          <a:solidFill>
            <a:srgbClr val="FF7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subscription cost based on N titles * (</a:t>
            </a:r>
            <a:r>
              <a:rPr lang="en-US" sz="2000" dirty="0" smtClean="0">
                <a:solidFill>
                  <a:srgbClr val="0070C0"/>
                </a:solidFill>
              </a:rPr>
              <a:t>$.86 </a:t>
            </a:r>
            <a:r>
              <a:rPr lang="en-US" sz="2000" dirty="0" smtClean="0"/>
              <a:t>* x) / no. participants in region holding print version; service level sufficient to enable reduction in inventory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Ideal Time for Experimentation 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7276404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6324600"/>
            <a:ext cx="6858000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latin typeface="Calibri" pitchFamily="34" charset="0"/>
              </a:rPr>
              <a:t>Source:  </a:t>
            </a:r>
            <a:r>
              <a:rPr lang="en-GB" sz="1400" i="1" dirty="0" smtClean="0">
                <a:latin typeface="Calibri" pitchFamily="34" charset="0"/>
              </a:rPr>
              <a:t>Gartner's Hype Cycle Special Report for 2010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48000" y="2133601"/>
            <a:ext cx="1447800" cy="59250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71800" y="1905000"/>
            <a:ext cx="1752600" cy="457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1905000"/>
            <a:ext cx="1676400" cy="413227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1447800"/>
            <a:ext cx="2819400" cy="535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77000" y="533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828800"/>
            <a:ext cx="914400" cy="535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86600" y="3657600"/>
            <a:ext cx="914400" cy="535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286000"/>
            <a:ext cx="4426212" cy="5355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2-5 years to refine the model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chemeClr val="bg2"/>
                </a:solidFill>
              </a:rPr>
              <a:t>Cloud Library Project </a:t>
            </a:r>
            <a:r>
              <a:rPr lang="en-US" sz="2000" u="sng" dirty="0" smtClean="0">
                <a:solidFill>
                  <a:schemeClr val="bg2"/>
                </a:solidFill>
              </a:rPr>
              <a:t>s</a:t>
            </a:r>
            <a:r>
              <a:rPr lang="en-US" sz="2000" b="1" u="sng" dirty="0" smtClean="0">
                <a:solidFill>
                  <a:schemeClr val="bg2"/>
                </a:solidFill>
              </a:rPr>
              <a:t>taff</a:t>
            </a:r>
            <a:r>
              <a:rPr lang="en-US" sz="2000" b="1" dirty="0" smtClean="0">
                <a:solidFill>
                  <a:schemeClr val="bg2"/>
                </a:solidFill>
              </a:rPr>
              <a:t>:</a:t>
            </a:r>
          </a:p>
          <a:p>
            <a:r>
              <a:rPr lang="en-US" sz="2000" dirty="0" smtClean="0"/>
              <a:t>	Michael Stoller, Bob Wolven, Matthew </a:t>
            </a:r>
            <a:r>
              <a:rPr lang="en-US" sz="2000" dirty="0" err="1" smtClean="0"/>
              <a:t>Sheehy</a:t>
            </a:r>
            <a:r>
              <a:rPr lang="en-US" sz="2000" dirty="0" smtClean="0"/>
              <a:t> (NYU &amp; </a:t>
            </a:r>
            <a:r>
              <a:rPr lang="en-US" sz="2000" dirty="0" err="1" smtClean="0"/>
              <a:t>ReCAP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Kat </a:t>
            </a:r>
            <a:r>
              <a:rPr lang="en-US" sz="2000" dirty="0" err="1" smtClean="0"/>
              <a:t>Hagedorn</a:t>
            </a:r>
            <a:r>
              <a:rPr lang="en-US" sz="2000" dirty="0" smtClean="0"/>
              <a:t>, Jeremy York (</a:t>
            </a:r>
            <a:r>
              <a:rPr lang="en-US" sz="2000" dirty="0" err="1" smtClean="0"/>
              <a:t>HathiTrust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Roy Tennant, Bruce Washburn, Jenny </a:t>
            </a:r>
            <a:r>
              <a:rPr lang="en-US" sz="2000" dirty="0" err="1" smtClean="0"/>
              <a:t>Toves</a:t>
            </a:r>
            <a:r>
              <a:rPr lang="en-US" sz="2000" dirty="0" smtClean="0"/>
              <a:t> (OCLC Research)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bg2"/>
                </a:solidFill>
              </a:rPr>
              <a:t>Sponsors</a:t>
            </a:r>
            <a:r>
              <a:rPr lang="en-US" b="1" dirty="0" smtClean="0">
                <a:solidFill>
                  <a:schemeClr val="bg2"/>
                </a:solidFill>
              </a:rPr>
              <a:t>:</a:t>
            </a:r>
          </a:p>
          <a:p>
            <a:r>
              <a:rPr lang="en-US" sz="2000" dirty="0" smtClean="0"/>
              <a:t>	Carol Mandel, Jim Michalko, Jim Neal, John Wilkin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bg2"/>
                </a:solidFill>
              </a:rPr>
              <a:t>Funder</a:t>
            </a:r>
            <a:r>
              <a:rPr lang="en-US" b="1" dirty="0" smtClean="0">
                <a:solidFill>
                  <a:schemeClr val="bg2"/>
                </a:solidFill>
              </a:rPr>
              <a:t>:</a:t>
            </a:r>
          </a:p>
          <a:p>
            <a:r>
              <a:rPr lang="en-US" sz="2000" dirty="0" smtClean="0"/>
              <a:t>	Andrew W. Mellon Foundation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133600" y="2019300"/>
            <a:ext cx="3886200" cy="1676400"/>
          </a:xfrm>
          <a:prstGeom prst="roundRect">
            <a:avLst>
              <a:gd name="adj" fmla="val 16667"/>
            </a:avLst>
          </a:prstGeom>
          <a:solidFill>
            <a:srgbClr val="3399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400300" y="22098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2552700" y="23622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705100" y="25146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2857500" y="26670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3009900" y="28194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3162300" y="29718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314700" y="31242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3238500" y="21336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390900" y="22860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3543300" y="24384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3695700" y="25908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3848100" y="27432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4000500" y="28956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4152900" y="30480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4152900" y="21717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4305300" y="23241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4457700" y="24765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4610100" y="26289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4762500" y="27813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4876800" y="28956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5067300" y="30861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381000" y="2590800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6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25 years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600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+70M vols.</a:t>
            </a:r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5638800" y="2019300"/>
            <a:ext cx="1447800" cy="167640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400" b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400" b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0101010101010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1010101010101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0101010101010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1010101010101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0101010101010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1010101010101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0101010101010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400" b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400" b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7239000" y="2514600"/>
            <a:ext cx="153452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600" b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9 </a:t>
            </a:r>
            <a:r>
              <a:rPr lang="en-US" sz="2600" b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months 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600" b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+3M </a:t>
            </a:r>
            <a:r>
              <a:rPr lang="en-US" sz="2600" b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vols.</a:t>
            </a:r>
          </a:p>
        </p:txBody>
      </p:sp>
      <p:sp>
        <p:nvSpPr>
          <p:cNvPr id="5532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Starting Point:  June 2009</a:t>
            </a:r>
            <a:endParaRPr lang="en-US" dirty="0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3390900" y="3505200"/>
            <a:ext cx="2247900" cy="11430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401638" y="4630738"/>
            <a:ext cx="854233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 i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Will this intersection create new operational efficiencies?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 i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  For which libraries?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 i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    Under what conditions?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 i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      How soon and with what impact?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0" i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     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5672138" y="36957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HathiTrust</a:t>
            </a: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400300" y="1562100"/>
            <a:ext cx="298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Library off-site storage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5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5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5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1" grpId="0" animBg="1"/>
      <p:bldP spid="55322" grpId="0"/>
      <p:bldP spid="55324" grpId="0" uiExpand="1" animBg="1"/>
      <p:bldP spid="55325" grpId="0" uiExpand="1" build="p"/>
      <p:bldP spid="553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7566025" cy="1284287"/>
          </a:xfrm>
        </p:spPr>
        <p:txBody>
          <a:bodyPr/>
          <a:lstStyle/>
          <a:p>
            <a:r>
              <a:rPr lang="en-US" dirty="0" smtClean="0"/>
              <a:t>Context: a switching point in library operations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1676400"/>
            <a:ext cx="510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Network service provision entails 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 “trade-off between cost and control”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     </a:t>
            </a:r>
            <a:r>
              <a:rPr lang="en-US" sz="1900" dirty="0" smtClean="0"/>
              <a:t>Nicholas Carr, </a:t>
            </a:r>
            <a:r>
              <a:rPr lang="en-US" sz="1900" i="1" dirty="0" smtClean="0"/>
              <a:t>The Big Switch </a:t>
            </a:r>
            <a:r>
              <a:rPr lang="en-US" sz="1900" dirty="0" smtClean="0"/>
              <a:t>(2008)  </a:t>
            </a:r>
            <a:endParaRPr lang="en-US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324600"/>
            <a:ext cx="373320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itchFamily="34" charset="0"/>
              </a:rPr>
              <a:t>“</a:t>
            </a:r>
            <a:r>
              <a:rPr lang="en-US" sz="1400" b="0" dirty="0" smtClean="0">
                <a:latin typeface="Calibri" pitchFamily="34" charset="0"/>
                <a:hlinkClick r:id="rId4"/>
              </a:rPr>
              <a:t>turnouts, Knoxville, Tennessee</a:t>
            </a:r>
            <a:r>
              <a:rPr lang="en-US" sz="1400" b="0" dirty="0" smtClean="0">
                <a:latin typeface="Calibri" pitchFamily="34" charset="0"/>
              </a:rPr>
              <a:t>”  by Steve Minor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20040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 libraries …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 shift to licensed provisioning, shared management infrastructure; gain in operational efficiencies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 print still managed as local asset; increasing attention to long-term costs of redundant inventory, burdensome operations</a:t>
            </a: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Attention Switch: from Print to Electronic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41" t="3226" r="1210" b="3226"/>
          <a:stretch>
            <a:fillRect/>
          </a:stretch>
        </p:blipFill>
        <p:spPr bwMode="auto">
          <a:xfrm>
            <a:off x="228600" y="1524000"/>
            <a:ext cx="860797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51664" y="6248400"/>
            <a:ext cx="6142644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Derived from US Dept of Education, NCES, Academic Libraries Survey, 1998-2008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00400" y="3657600"/>
            <a:ext cx="1941705" cy="5660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You are 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Transition is a Driver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762000" y="1524000"/>
          <a:ext cx="738187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6371983"/>
            <a:ext cx="6400800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Calibri" pitchFamily="34" charset="0"/>
              </a:rPr>
              <a:t>Derived from </a:t>
            </a:r>
            <a:r>
              <a:rPr lang="en-US" sz="1200" i="1" dirty="0" smtClean="0">
                <a:latin typeface="Calibri" pitchFamily="34" charset="0"/>
              </a:rPr>
              <a:t>ARL Annual Statistics, 2007-2008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962411" y="3428990"/>
            <a:ext cx="4495789" cy="53341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>
                <a:solidFill>
                  <a:schemeClr val="accent2"/>
                </a:solidFill>
                <a:latin typeface="Calibri" pitchFamily="34" charset="0"/>
              </a:rPr>
              <a:t>50%</a:t>
            </a:r>
            <a:r>
              <a:rPr lang="en-US" sz="3200" b="1" i="1" baseline="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b="1" i="1" baseline="0" dirty="0" smtClean="0">
                <a:solidFill>
                  <a:schemeClr val="accent2"/>
                </a:solidFill>
                <a:latin typeface="Calibri" pitchFamily="34" charset="0"/>
              </a:rPr>
              <a:t>of ARL</a:t>
            </a:r>
            <a:r>
              <a:rPr lang="en-US" sz="3200" b="1" i="1" dirty="0" smtClean="0">
                <a:solidFill>
                  <a:schemeClr val="accent2"/>
                </a:solidFill>
                <a:latin typeface="Calibri" pitchFamily="34" charset="0"/>
              </a:rPr>
              <a:t> materials budget</a:t>
            </a:r>
            <a:endParaRPr lang="en-US" sz="3200" b="1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752600"/>
            <a:ext cx="4815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Growing number of institutions with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 e-centric acquisitions, service model</a:t>
            </a:r>
            <a:endParaRPr lang="en-US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029200"/>
            <a:ext cx="6961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Shrinking pool of libraries with mission and resources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 to sustain print preservation as ‘core’ operation</a:t>
            </a:r>
            <a:endParaRPr lang="en-US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16" name="Rectangle 112"/>
          <p:cNvSpPr>
            <a:spLocks noChangeArrowheads="1"/>
          </p:cNvSpPr>
          <p:nvPr/>
        </p:nvSpPr>
        <p:spPr bwMode="auto">
          <a:xfrm>
            <a:off x="6934200" y="1447800"/>
            <a:ext cx="838200" cy="3048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817" name="Group 113"/>
          <p:cNvGraphicFramePr>
            <a:graphicFrameLocks noGrp="1"/>
          </p:cNvGraphicFramePr>
          <p:nvPr/>
        </p:nvGraphicFramePr>
        <p:xfrm>
          <a:off x="533400" y="304800"/>
          <a:ext cx="8001000" cy="5972048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Discounted Life Cycle Cost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Life Cycle Cost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Purchase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Cost / Purchase Cost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Monographs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$ 119.56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$ 343.03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$ 47.78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Current serials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$ 634.91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801.87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590.97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Microforms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  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Govt. Docs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14.13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MSS &amp; Archives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20.26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126.79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26.78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73.82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Graphic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1.65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216216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Sound recordings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22.64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Video &amp; Film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$ 128.95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107.50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Computer files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$    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18" name="AutoShape 114"/>
          <p:cNvSpPr>
            <a:spLocks noChangeArrowheads="1"/>
          </p:cNvSpPr>
          <p:nvPr/>
        </p:nvSpPr>
        <p:spPr bwMode="auto">
          <a:xfrm>
            <a:off x="5029200" y="2209800"/>
            <a:ext cx="3124200" cy="1143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819" name="AutoShape 115"/>
          <p:cNvSpPr>
            <a:spLocks noChangeArrowheads="1"/>
          </p:cNvSpPr>
          <p:nvPr/>
        </p:nvSpPr>
        <p:spPr bwMode="auto">
          <a:xfrm>
            <a:off x="2438400" y="2514600"/>
            <a:ext cx="4114800" cy="1524000"/>
          </a:xfrm>
          <a:prstGeom prst="flowChartAlternateProcess">
            <a:avLst/>
          </a:prstGeom>
          <a:solidFill>
            <a:schemeClr val="accent1">
              <a:alpha val="89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Potential life-cycle</a:t>
            </a:r>
          </a:p>
          <a:p>
            <a:pPr algn="ctr"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cost savings of </a:t>
            </a:r>
          </a:p>
          <a:p>
            <a:pPr algn="ctr"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(119.56-47.78)*500,000 titles</a:t>
            </a:r>
          </a:p>
          <a:p>
            <a:pPr algn="ctr">
              <a:spcBef>
                <a:spcPct val="30000"/>
              </a:spcBef>
            </a:pPr>
            <a:r>
              <a:rPr lang="en-US" sz="1800">
                <a:solidFill>
                  <a:schemeClr val="tx1"/>
                </a:solidFill>
              </a:rPr>
              <a:t>=$35,890,000</a:t>
            </a:r>
            <a:endParaRPr lang="en-US" sz="1800"/>
          </a:p>
        </p:txBody>
      </p:sp>
      <p:sp>
        <p:nvSpPr>
          <p:cNvPr id="72820" name="Text Box 116"/>
          <p:cNvSpPr txBox="1">
            <a:spLocks noChangeArrowheads="1"/>
          </p:cNvSpPr>
          <p:nvPr/>
        </p:nvSpPr>
        <p:spPr bwMode="auto">
          <a:xfrm>
            <a:off x="441325" y="6330950"/>
            <a:ext cx="4756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tx1"/>
                </a:solidFill>
              </a:rPr>
              <a:t>S. Lawrence et al. (2001) Based on 1999 ARL Data</a:t>
            </a:r>
          </a:p>
        </p:txBody>
      </p:sp>
      <p:sp>
        <p:nvSpPr>
          <p:cNvPr id="72821" name="AutoShape 117"/>
          <p:cNvSpPr>
            <a:spLocks noChangeArrowheads="1"/>
          </p:cNvSpPr>
          <p:nvPr/>
        </p:nvSpPr>
        <p:spPr bwMode="auto">
          <a:xfrm>
            <a:off x="685800" y="2514600"/>
            <a:ext cx="7696200" cy="2209800"/>
          </a:xfrm>
          <a:prstGeom prst="flowChartAlternate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“monographs are overwhelmingly the largest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source or driver of library costs . . . </a:t>
            </a:r>
            <a:r>
              <a:rPr lang="en-US" sz="2200" i="1" dirty="0" smtClean="0"/>
              <a:t>If </a:t>
            </a:r>
            <a:r>
              <a:rPr lang="en-US" sz="2200" i="1" dirty="0"/>
              <a:t>research libraries </a:t>
            </a:r>
            <a:endParaRPr lang="en-US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want to </a:t>
            </a:r>
            <a:r>
              <a:rPr lang="en-US" sz="2200" i="1" dirty="0"/>
              <a:t>control their </a:t>
            </a:r>
            <a:r>
              <a:rPr lang="en-US" sz="2200" i="1" dirty="0" smtClean="0"/>
              <a:t>costs, they </a:t>
            </a:r>
            <a:r>
              <a:rPr lang="en-US" sz="2200" i="1" dirty="0"/>
              <a:t>must work to control </a:t>
            </a:r>
            <a:endParaRPr lang="en-US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and </a:t>
            </a:r>
            <a:r>
              <a:rPr lang="en-US" sz="2200" i="1" dirty="0"/>
              <a:t>reduce the </a:t>
            </a:r>
            <a:r>
              <a:rPr lang="en-US" sz="2200" i="1" dirty="0" smtClean="0"/>
              <a:t>life </a:t>
            </a:r>
            <a:r>
              <a:rPr lang="en-US" sz="2200" i="1" dirty="0"/>
              <a:t>cycle </a:t>
            </a:r>
            <a:r>
              <a:rPr lang="en-US" sz="2200" i="1" dirty="0" smtClean="0"/>
              <a:t>costs </a:t>
            </a:r>
            <a:r>
              <a:rPr lang="en-US" sz="2200" i="1" dirty="0"/>
              <a:t>of maintaining their </a:t>
            </a:r>
            <a:endParaRPr lang="en-US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monograph </a:t>
            </a:r>
            <a:r>
              <a:rPr lang="en-US" sz="2200" i="1" dirty="0"/>
              <a:t>collections”  </a:t>
            </a:r>
            <a:endParaRPr lang="en-US" sz="22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i="1" dirty="0" smtClean="0"/>
              <a:t>                                      </a:t>
            </a:r>
            <a:r>
              <a:rPr lang="en-US" sz="1600" dirty="0" smtClean="0"/>
              <a:t>Lawrence , </a:t>
            </a:r>
            <a:r>
              <a:rPr lang="en-US" sz="1600" dirty="0" err="1" smtClean="0"/>
              <a:t>Connaway</a:t>
            </a:r>
            <a:r>
              <a:rPr lang="en-US" sz="1600" dirty="0" smtClean="0"/>
              <a:t> &amp; Brigham (2001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429500" cy="35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Inertia:  a hidden cost driver?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1524000" y="2280797"/>
            <a:ext cx="6705600" cy="2824603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Cost of management decreases as collections move off-site; the sooner they leave, the greater the savings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6172200"/>
            <a:ext cx="36000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P. Courant and M. Nielson (CLIR, 2010)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37460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</a:rPr>
              <a:t>If 13% of on-campus collection circulates, more than 80% of the expenditure on locally managed collections delivers ‘</a:t>
            </a:r>
            <a:r>
              <a:rPr lang="en-US" sz="2000" i="1" dirty="0" smtClean="0">
                <a:solidFill>
                  <a:srgbClr val="0070C0"/>
                </a:solidFill>
              </a:rPr>
              <a:t>symbolic</a:t>
            </a:r>
            <a:r>
              <a:rPr lang="en-US" sz="2000" i="1" dirty="0" smtClean="0">
                <a:solidFill>
                  <a:schemeClr val="accent2"/>
                </a:solidFill>
              </a:rPr>
              <a:t>’ value </a:t>
            </a:r>
            <a:endParaRPr lang="en-US" sz="2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Elephant . . .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14550" y="1804987"/>
          <a:ext cx="4914900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7848600" cy="520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Callout 6"/>
          <p:cNvSpPr/>
          <p:nvPr/>
        </p:nvSpPr>
        <p:spPr bwMode="auto">
          <a:xfrm>
            <a:off x="6096000" y="3200400"/>
            <a:ext cx="2895600" cy="1159859"/>
          </a:xfrm>
          <a:prstGeom prst="downArrowCallout">
            <a:avLst>
              <a:gd name="adj1" fmla="val 29073"/>
              <a:gd name="adj2" fmla="val 20927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Equal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in </a:t>
            </a:r>
            <a:r>
              <a:rPr lang="en-US" sz="1800" i="1" u="sng" dirty="0" smtClean="0"/>
              <a:t>scope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to e.g. University of Minnesota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Down Arrow Callout 5"/>
          <p:cNvSpPr/>
          <p:nvPr/>
        </p:nvSpPr>
        <p:spPr bwMode="auto">
          <a:xfrm>
            <a:off x="1447800" y="3276600"/>
            <a:ext cx="2514600" cy="1273016"/>
          </a:xfrm>
          <a:prstGeom prst="downArrowCallout">
            <a:avLst>
              <a:gd name="adj1" fmla="val 29073"/>
              <a:gd name="adj2" fmla="val 20927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Equal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in </a:t>
            </a:r>
            <a:r>
              <a:rPr kumimoji="0" lang="en-US" sz="2000" b="1" i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size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to median ARL library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676399"/>
            <a:ext cx="914400" cy="8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clc_light_blue(2)">
  <a:themeElements>
    <a:clrScheme name="oclc_light_blue(2)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(2)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(2)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(2)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Title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Photo Titl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hoto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Break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Section Break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ection Bre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Brea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Brea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Brea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Brea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Brea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Brea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Brea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Brea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Brea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Brea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Brea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lc_light_blue(2) 15">
    <a:dk1>
      <a:srgbClr val="000000"/>
    </a:dk1>
    <a:lt1>
      <a:srgbClr val="FFFFFF"/>
    </a:lt1>
    <a:dk2>
      <a:srgbClr val="FFFFFF"/>
    </a:dk2>
    <a:lt2>
      <a:srgbClr val="000000"/>
    </a:lt2>
    <a:accent1>
      <a:srgbClr val="409A3C"/>
    </a:accent1>
    <a:accent2>
      <a:srgbClr val="FF7600"/>
    </a:accent2>
    <a:accent3>
      <a:srgbClr val="FFFFFF"/>
    </a:accent3>
    <a:accent4>
      <a:srgbClr val="000000"/>
    </a:accent4>
    <a:accent5>
      <a:srgbClr val="AFCAAF"/>
    </a:accent5>
    <a:accent6>
      <a:srgbClr val="E76A00"/>
    </a:accent6>
    <a:hlink>
      <a:srgbClr val="144A6F"/>
    </a:hlink>
    <a:folHlink>
      <a:srgbClr val="2178B5"/>
    </a:folHlink>
  </a:clrScheme>
  <a:fontScheme name="oclc_light_blue(2)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oclc_light_blue(2)</Template>
  <TotalTime>26433</TotalTime>
  <Words>1228</Words>
  <Application>Microsoft Office PowerPoint</Application>
  <PresentationFormat>On-screen Show (4:3)</PresentationFormat>
  <Paragraphs>234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oclc_light_blue(2)</vt:lpstr>
      <vt:lpstr>Photo Title</vt:lpstr>
      <vt:lpstr>Section Break</vt:lpstr>
      <vt:lpstr>Cloud-sourcing Research Collections:  a model for strategic change</vt:lpstr>
      <vt:lpstr>Cloud Library Project (2009/2010)</vt:lpstr>
      <vt:lpstr>Our Starting Point:  June 2009</vt:lpstr>
      <vt:lpstr>Context: a switching point in library operations</vt:lpstr>
      <vt:lpstr>Attention Switch: from Print to Electronic</vt:lpstr>
      <vt:lpstr>Format Transition is a Driver </vt:lpstr>
      <vt:lpstr>Slide 7</vt:lpstr>
      <vt:lpstr>Inertia:  a hidden cost driver?</vt:lpstr>
      <vt:lpstr>Enter the Elephant . . . </vt:lpstr>
      <vt:lpstr> A global change in the library environment</vt:lpstr>
      <vt:lpstr>Mass Digitized Books in Shared Repositories</vt:lpstr>
      <vt:lpstr>Shared Print Service Provision:  Capacity Varies</vt:lpstr>
      <vt:lpstr>Prediction</vt:lpstr>
      <vt:lpstr>A ‘Green’ Strategy:  Cooperative Management</vt:lpstr>
      <vt:lpstr>A Strategy to Transform Library Operations</vt:lpstr>
      <vt:lpstr>An Achievable Strategy  --       if latent shared print capacity is activated</vt:lpstr>
      <vt:lpstr>Implications:  Shared Print</vt:lpstr>
      <vt:lpstr>Recommendations:  Where to Start</vt:lpstr>
      <vt:lpstr>Recommendations:  What to Stop</vt:lpstr>
      <vt:lpstr>Proposal:  Pilot a Strategic Print Reserve</vt:lpstr>
      <vt:lpstr>An Ideal Time for Experimentation …</vt:lpstr>
      <vt:lpstr>Acknowledgments </vt:lpstr>
      <vt:lpstr>Slide 23</vt:lpstr>
    </vt:vector>
  </TitlesOfParts>
  <Company>OCLC Online Computer Library Center,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Constance Malpas</dc:creator>
  <cp:keywords>Theme color: blue; Background color: light;</cp:keywords>
  <dc:description>Use this "light" template when projecting presentations in well lit rooms.</dc:description>
  <cp:lastModifiedBy>malpasc</cp:lastModifiedBy>
  <cp:revision>1915</cp:revision>
  <dcterms:created xsi:type="dcterms:W3CDTF">2010-03-06T02:48:38Z</dcterms:created>
  <dcterms:modified xsi:type="dcterms:W3CDTF">2010-11-04T19:35:29Z</dcterms:modified>
  <cp:category>OCLC PowerPoint Template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