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png" ContentType="image/png"/>
  <Override PartName="/ppt/tags/tag7.xml" ContentType="application/vnd.openxmlformats-officedocument.presentationml.tags+xml"/>
  <Override PartName="/ppt/slides/slide27.xml" ContentType="application/vnd.openxmlformats-officedocument.presentationml.slide+xml"/>
  <Override PartName="/ppt/tags/tag5.xml" ContentType="application/vnd.openxmlformats-officedocument.presentationml.tags+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slides/slide55.xml" ContentType="application/vnd.openxmlformats-officedocument.presentationml.slide+xml"/>
  <Override PartName="/ppt/tags/tag6.xml" ContentType="application/vnd.openxmlformats-officedocument.presentationml.tags+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tags/tag3.xml" ContentType="application/vnd.openxmlformats-officedocument.presentationml.tags+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tags/tag4.xml" ContentType="application/vnd.openxmlformats-officedocument.presentationml.tags+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2.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tags/tag1.xml" ContentType="application/vnd.openxmlformats-officedocument.presentationml.tags+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51" r:id="rId1"/>
  </p:sldMasterIdLst>
  <p:notesMasterIdLst>
    <p:notesMasterId r:id="rId74"/>
  </p:notesMasterIdLst>
  <p:sldIdLst>
    <p:sldId id="256" r:id="rId2"/>
    <p:sldId id="553" r:id="rId3"/>
    <p:sldId id="400" r:id="rId4"/>
    <p:sldId id="429" r:id="rId5"/>
    <p:sldId id="550" r:id="rId6"/>
    <p:sldId id="430" r:id="rId7"/>
    <p:sldId id="551" r:id="rId8"/>
    <p:sldId id="439" r:id="rId9"/>
    <p:sldId id="440" r:id="rId10"/>
    <p:sldId id="441" r:id="rId11"/>
    <p:sldId id="446" r:id="rId12"/>
    <p:sldId id="445" r:id="rId13"/>
    <p:sldId id="449" r:id="rId14"/>
    <p:sldId id="450" r:id="rId15"/>
    <p:sldId id="451" r:id="rId16"/>
    <p:sldId id="452" r:id="rId17"/>
    <p:sldId id="453" r:id="rId18"/>
    <p:sldId id="460" r:id="rId19"/>
    <p:sldId id="461" r:id="rId20"/>
    <p:sldId id="462" r:id="rId21"/>
    <p:sldId id="463" r:id="rId22"/>
    <p:sldId id="464" r:id="rId23"/>
    <p:sldId id="467" r:id="rId24"/>
    <p:sldId id="468" r:id="rId25"/>
    <p:sldId id="469" r:id="rId26"/>
    <p:sldId id="470" r:id="rId27"/>
    <p:sldId id="471" r:id="rId28"/>
    <p:sldId id="472" r:id="rId29"/>
    <p:sldId id="473" r:id="rId30"/>
    <p:sldId id="474" r:id="rId31"/>
    <p:sldId id="475" r:id="rId32"/>
    <p:sldId id="477" r:id="rId33"/>
    <p:sldId id="479" r:id="rId34"/>
    <p:sldId id="480" r:id="rId35"/>
    <p:sldId id="481" r:id="rId36"/>
    <p:sldId id="483" r:id="rId37"/>
    <p:sldId id="485" r:id="rId38"/>
    <p:sldId id="487" r:id="rId39"/>
    <p:sldId id="488" r:id="rId40"/>
    <p:sldId id="490" r:id="rId41"/>
    <p:sldId id="491" r:id="rId42"/>
    <p:sldId id="492" r:id="rId43"/>
    <p:sldId id="493" r:id="rId44"/>
    <p:sldId id="494" r:id="rId45"/>
    <p:sldId id="495" r:id="rId46"/>
    <p:sldId id="496" r:id="rId47"/>
    <p:sldId id="497" r:id="rId48"/>
    <p:sldId id="498" r:id="rId49"/>
    <p:sldId id="502" r:id="rId50"/>
    <p:sldId id="509" r:id="rId51"/>
    <p:sldId id="512" r:id="rId52"/>
    <p:sldId id="513" r:id="rId53"/>
    <p:sldId id="514" r:id="rId54"/>
    <p:sldId id="515" r:id="rId55"/>
    <p:sldId id="516" r:id="rId56"/>
    <p:sldId id="517" r:id="rId57"/>
    <p:sldId id="518" r:id="rId58"/>
    <p:sldId id="519" r:id="rId59"/>
    <p:sldId id="520" r:id="rId60"/>
    <p:sldId id="523" r:id="rId61"/>
    <p:sldId id="521" r:id="rId62"/>
    <p:sldId id="522" r:id="rId63"/>
    <p:sldId id="531" r:id="rId64"/>
    <p:sldId id="536" r:id="rId65"/>
    <p:sldId id="537" r:id="rId66"/>
    <p:sldId id="538" r:id="rId67"/>
    <p:sldId id="539" r:id="rId68"/>
    <p:sldId id="540" r:id="rId69"/>
    <p:sldId id="545" r:id="rId70"/>
    <p:sldId id="546" r:id="rId71"/>
    <p:sldId id="552" r:id="rId72"/>
    <p:sldId id="419" r:id="rId73"/>
  </p:sldIdLst>
  <p:sldSz cx="9144000" cy="6858000" type="screen4x3"/>
  <p:notesSz cx="6858000" cy="9144000"/>
  <p:defaultTextStyle>
    <a:defPPr>
      <a:defRPr lang="en-US"/>
    </a:defPPr>
    <a:lvl1pPr algn="l" rtl="0" fontAlgn="base">
      <a:spcBef>
        <a:spcPct val="0"/>
      </a:spcBef>
      <a:spcAft>
        <a:spcPct val="0"/>
      </a:spcAft>
      <a:defRPr sz="3200" b="1" kern="1200">
        <a:solidFill>
          <a:srgbClr val="336699"/>
        </a:solidFill>
        <a:latin typeface="Verdana" charset="0"/>
        <a:ea typeface="+mn-ea"/>
        <a:cs typeface="+mn-cs"/>
      </a:defRPr>
    </a:lvl1pPr>
    <a:lvl2pPr marL="457200" algn="l" rtl="0" fontAlgn="base">
      <a:spcBef>
        <a:spcPct val="0"/>
      </a:spcBef>
      <a:spcAft>
        <a:spcPct val="0"/>
      </a:spcAft>
      <a:defRPr sz="3200" b="1" kern="1200">
        <a:solidFill>
          <a:srgbClr val="336699"/>
        </a:solidFill>
        <a:latin typeface="Verdana" charset="0"/>
        <a:ea typeface="+mn-ea"/>
        <a:cs typeface="+mn-cs"/>
      </a:defRPr>
    </a:lvl2pPr>
    <a:lvl3pPr marL="914400" algn="l" rtl="0" fontAlgn="base">
      <a:spcBef>
        <a:spcPct val="0"/>
      </a:spcBef>
      <a:spcAft>
        <a:spcPct val="0"/>
      </a:spcAft>
      <a:defRPr sz="3200" b="1" kern="1200">
        <a:solidFill>
          <a:srgbClr val="336699"/>
        </a:solidFill>
        <a:latin typeface="Verdana" charset="0"/>
        <a:ea typeface="+mn-ea"/>
        <a:cs typeface="+mn-cs"/>
      </a:defRPr>
    </a:lvl3pPr>
    <a:lvl4pPr marL="1371600" algn="l" rtl="0" fontAlgn="base">
      <a:spcBef>
        <a:spcPct val="0"/>
      </a:spcBef>
      <a:spcAft>
        <a:spcPct val="0"/>
      </a:spcAft>
      <a:defRPr sz="3200" b="1" kern="1200">
        <a:solidFill>
          <a:srgbClr val="336699"/>
        </a:solidFill>
        <a:latin typeface="Verdana" charset="0"/>
        <a:ea typeface="+mn-ea"/>
        <a:cs typeface="+mn-cs"/>
      </a:defRPr>
    </a:lvl4pPr>
    <a:lvl5pPr marL="1828800" algn="l" rtl="0" fontAlgn="base">
      <a:spcBef>
        <a:spcPct val="0"/>
      </a:spcBef>
      <a:spcAft>
        <a:spcPct val="0"/>
      </a:spcAft>
      <a:defRPr sz="3200" b="1" kern="1200">
        <a:solidFill>
          <a:srgbClr val="336699"/>
        </a:solidFill>
        <a:latin typeface="Verdana" charset="0"/>
        <a:ea typeface="+mn-ea"/>
        <a:cs typeface="+mn-cs"/>
      </a:defRPr>
    </a:lvl5pPr>
    <a:lvl6pPr marL="2286000" algn="l" defTabSz="457200" rtl="0" eaLnBrk="1" latinLnBrk="0" hangingPunct="1">
      <a:defRPr sz="3200" b="1" kern="1200">
        <a:solidFill>
          <a:srgbClr val="336699"/>
        </a:solidFill>
        <a:latin typeface="Verdana" charset="0"/>
        <a:ea typeface="+mn-ea"/>
        <a:cs typeface="+mn-cs"/>
      </a:defRPr>
    </a:lvl6pPr>
    <a:lvl7pPr marL="2743200" algn="l" defTabSz="457200" rtl="0" eaLnBrk="1" latinLnBrk="0" hangingPunct="1">
      <a:defRPr sz="3200" b="1" kern="1200">
        <a:solidFill>
          <a:srgbClr val="336699"/>
        </a:solidFill>
        <a:latin typeface="Verdana" charset="0"/>
        <a:ea typeface="+mn-ea"/>
        <a:cs typeface="+mn-cs"/>
      </a:defRPr>
    </a:lvl7pPr>
    <a:lvl8pPr marL="3200400" algn="l" defTabSz="457200" rtl="0" eaLnBrk="1" latinLnBrk="0" hangingPunct="1">
      <a:defRPr sz="3200" b="1" kern="1200">
        <a:solidFill>
          <a:srgbClr val="336699"/>
        </a:solidFill>
        <a:latin typeface="Verdana" charset="0"/>
        <a:ea typeface="+mn-ea"/>
        <a:cs typeface="+mn-cs"/>
      </a:defRPr>
    </a:lvl8pPr>
    <a:lvl9pPr marL="3657600" algn="l" defTabSz="457200" rtl="0" eaLnBrk="1" latinLnBrk="0" hangingPunct="1">
      <a:defRPr sz="3200" b="1" kern="1200">
        <a:solidFill>
          <a:srgbClr val="336699"/>
        </a:solidFill>
        <a:latin typeface="Verdan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3BA126"/>
    <a:srgbClr val="AE9E8F"/>
    <a:srgbClr val="FF0000"/>
    <a:srgbClr val="00CCFF"/>
    <a:srgbClr val="99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81771" autoAdjust="0"/>
  </p:normalViewPr>
  <p:slideViewPr>
    <p:cSldViewPr>
      <p:cViewPr>
        <p:scale>
          <a:sx n="100" d="100"/>
          <a:sy n="100" d="100"/>
        </p:scale>
        <p:origin x="-2656" y="-1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456"/>
    </p:cViewPr>
  </p:sorterViewPr>
  <p:notesViewPr>
    <p:cSldViewPr>
      <p:cViewPr varScale="1">
        <p:scale>
          <a:sx n="136" d="100"/>
          <a:sy n="136" d="100"/>
        </p:scale>
        <p:origin x="-3784"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notesMaster" Target="notesMasters/notesMaster1.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viewProps" Target="viewProps.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presProps" Target="presProps.xml"/><Relationship Id="rId79" Type="http://schemas.openxmlformats.org/officeDocument/2006/relationships/tableStyles" Target="tableStyles.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theme" Target="theme/theme1.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endParaRPr lang="en-US"/>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endParaRPr lang="en-US"/>
          </a:p>
        </p:txBody>
      </p:sp>
      <p:sp>
        <p:nvSpPr>
          <p:cNvPr id="2253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endParaRPr 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fld id="{418F2846-6234-AD48-8CE5-72C03DF9EAF5}"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496DE-5C25-F749-9D3D-DB1400A0614A}" type="slidenum">
              <a:rPr lang="en-US"/>
              <a:pPr/>
              <a:t>1</a:t>
            </a:fld>
            <a:endParaRPr lang="en-US"/>
          </a:p>
        </p:txBody>
      </p:sp>
      <p:sp>
        <p:nvSpPr>
          <p:cNvPr id="158722" name="Rectangle 2"/>
          <p:cNvSpPr>
            <a:spLocks noRo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AF69EAB-C78B-DB46-AF9C-773942889743}" type="slidenum">
              <a:rPr lang="en-US"/>
              <a:pPr/>
              <a:t>46</a:t>
            </a:fld>
            <a:endParaRPr lang="en-US"/>
          </a:p>
        </p:txBody>
      </p:sp>
      <p:sp>
        <p:nvSpPr>
          <p:cNvPr id="9850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DA01F784-3F35-0840-B844-29EB0CBD3128}" type="slidenum">
              <a:rPr lang="en-US" sz="1200" b="0">
                <a:solidFill>
                  <a:schemeClr val="tx1"/>
                </a:solidFill>
                <a:latin typeface="Arial" charset="0"/>
                <a:ea typeface="ＭＳ Ｐゴシック" charset="-128"/>
                <a:cs typeface="ＭＳ Ｐゴシック" charset="-128"/>
              </a:rPr>
              <a:pPr algn="r" eaLnBrk="0" hangingPunct="0"/>
              <a:t>46</a:t>
            </a:fld>
            <a:endParaRPr lang="en-US" sz="1200" b="0">
              <a:solidFill>
                <a:schemeClr val="tx1"/>
              </a:solidFill>
              <a:latin typeface="Arial" charset="0"/>
              <a:ea typeface="ＭＳ Ｐゴシック" charset="-128"/>
              <a:cs typeface="ＭＳ Ｐゴシック" charset="-128"/>
            </a:endParaRPr>
          </a:p>
        </p:txBody>
      </p:sp>
      <p:sp>
        <p:nvSpPr>
          <p:cNvPr id="98509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5092"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69024B3-5418-914B-8E25-CCF7694DED51}" type="slidenum">
              <a:rPr lang="en-US"/>
              <a:pPr/>
              <a:t>47</a:t>
            </a:fld>
            <a:endParaRPr lang="en-US"/>
          </a:p>
        </p:txBody>
      </p:sp>
      <p:sp>
        <p:nvSpPr>
          <p:cNvPr id="987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D55C6B70-F074-3647-868D-C24B13B3F131}" type="slidenum">
              <a:rPr lang="en-US" sz="1200" b="0">
                <a:solidFill>
                  <a:schemeClr val="tx1"/>
                </a:solidFill>
                <a:latin typeface="Arial" charset="0"/>
                <a:ea typeface="ＭＳ Ｐゴシック" charset="-128"/>
                <a:cs typeface="ＭＳ Ｐゴシック" charset="-128"/>
              </a:rPr>
              <a:pPr algn="r" eaLnBrk="0" hangingPunct="0"/>
              <a:t>47</a:t>
            </a:fld>
            <a:endParaRPr lang="en-US" sz="1200" b="0">
              <a:solidFill>
                <a:schemeClr val="tx1"/>
              </a:solidFill>
              <a:latin typeface="Arial" charset="0"/>
              <a:ea typeface="ＭＳ Ｐゴシック" charset="-128"/>
              <a:cs typeface="ＭＳ Ｐゴシック" charset="-128"/>
            </a:endParaRPr>
          </a:p>
        </p:txBody>
      </p:sp>
      <p:sp>
        <p:nvSpPr>
          <p:cNvPr id="98713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7140"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CF5957B-57A8-D94F-9290-287FDA308A82}" type="slidenum">
              <a:rPr lang="en-US"/>
              <a:pPr/>
              <a:t>48</a:t>
            </a:fld>
            <a:endParaRPr lang="en-US"/>
          </a:p>
        </p:txBody>
      </p:sp>
      <p:sp>
        <p:nvSpPr>
          <p:cNvPr id="9891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BB4FB2ED-8288-F248-8B9F-07D5FE8783BF}" type="slidenum">
              <a:rPr lang="en-US" sz="1200" b="0">
                <a:solidFill>
                  <a:schemeClr val="tx1"/>
                </a:solidFill>
                <a:latin typeface="Arial" charset="0"/>
                <a:ea typeface="ＭＳ Ｐゴシック" charset="-128"/>
                <a:cs typeface="ＭＳ Ｐゴシック" charset="-128"/>
              </a:rPr>
              <a:pPr algn="r" eaLnBrk="0" hangingPunct="0"/>
              <a:t>48</a:t>
            </a:fld>
            <a:endParaRPr lang="en-US" sz="1200" b="0">
              <a:solidFill>
                <a:schemeClr val="tx1"/>
              </a:solidFill>
              <a:latin typeface="Arial" charset="0"/>
              <a:ea typeface="ＭＳ Ｐゴシック" charset="-128"/>
              <a:cs typeface="ＭＳ Ｐゴシック" charset="-128"/>
            </a:endParaRPr>
          </a:p>
        </p:txBody>
      </p:sp>
      <p:sp>
        <p:nvSpPr>
          <p:cNvPr id="98918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9188"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5AB45-2000-1F44-9973-8F751ECD042E}" type="slidenum">
              <a:rPr lang="en-US"/>
              <a:pPr/>
              <a:t>66</a:t>
            </a:fld>
            <a:endParaRPr lang="en-US"/>
          </a:p>
        </p:txBody>
      </p:sp>
      <p:sp>
        <p:nvSpPr>
          <p:cNvPr id="1031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a:fld id="{C38C7201-2A1F-124B-9ABC-55CA6E2D56A3}" type="slidenum">
              <a:rPr lang="en-US" sz="1200" b="0">
                <a:solidFill>
                  <a:schemeClr val="tx1"/>
                </a:solidFill>
                <a:latin typeface="Arial" charset="0"/>
                <a:ea typeface="ＭＳ Ｐゴシック" charset="-128"/>
                <a:cs typeface="ＭＳ Ｐゴシック" charset="-128"/>
              </a:rPr>
              <a:pPr algn="r" defTabSz="457200"/>
              <a:t>66</a:t>
            </a:fld>
            <a:endParaRPr lang="en-US" sz="1200" b="0">
              <a:solidFill>
                <a:schemeClr val="tx1"/>
              </a:solidFill>
              <a:latin typeface="Arial" charset="0"/>
              <a:ea typeface="ＭＳ Ｐゴシック" charset="-128"/>
              <a:cs typeface="ＭＳ Ｐゴシック" charset="-128"/>
            </a:endParaRPr>
          </a:p>
        </p:txBody>
      </p:sp>
      <p:sp>
        <p:nvSpPr>
          <p:cNvPr id="1031171" name="Rectangle 2"/>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defTabSz="457200">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0F99E7BD-9FDF-3946-8734-5C459B5D27A5}" type="slidenum">
              <a:rPr lang="en-US"/>
              <a:pPr/>
              <a:t>71</a:t>
            </a:fld>
            <a:endParaRPr lang="en-US"/>
          </a:p>
        </p:txBody>
      </p:sp>
      <p:sp>
        <p:nvSpPr>
          <p:cNvPr id="10465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5229A77-65F4-C542-BE2B-48A2084D53F2}" type="slidenum">
              <a:rPr lang="en-US" sz="1000" b="0">
                <a:solidFill>
                  <a:schemeClr val="tx1"/>
                </a:solidFill>
                <a:latin typeface="Arial" charset="0"/>
              </a:rPr>
              <a:pPr algn="r"/>
              <a:t>71</a:t>
            </a:fld>
            <a:endParaRPr lang="en-US" sz="1000" b="0">
              <a:solidFill>
                <a:schemeClr val="tx1"/>
              </a:solidFill>
              <a:latin typeface="Arial" charset="0"/>
            </a:endParaRPr>
          </a:p>
        </p:txBody>
      </p:sp>
      <p:sp>
        <p:nvSpPr>
          <p:cNvPr id="1046531" name="Slide Image Placeholder 1"/>
          <p:cNvSpPr>
            <a:spLocks noGrp="1" noRot="1" noChangeAspect="1" noTextEdit="1"/>
          </p:cNvSpPr>
          <p:nvPr>
            <p:ph type="sldImg"/>
          </p:nvPr>
        </p:nvSpPr>
        <p:spPr bwMode="auto">
          <a:xfrm>
            <a:off x="5137150" y="292100"/>
            <a:ext cx="1425575" cy="1069975"/>
          </a:xfrm>
          <a:prstGeom prst="rect">
            <a:avLst/>
          </a:prstGeom>
          <a:solidFill>
            <a:srgbClr val="FFFFFF"/>
          </a:solidFill>
          <a:ln>
            <a:solidFill>
              <a:srgbClr val="000000"/>
            </a:solidFill>
            <a:miter lim="800000"/>
            <a:headEnd/>
            <a:tailEnd/>
          </a:ln>
        </p:spPr>
      </p:sp>
      <p:sp>
        <p:nvSpPr>
          <p:cNvPr id="1046532" name="Notes Placeholder 2"/>
          <p:cNvSpPr>
            <a:spLocks noGrp="1"/>
          </p:cNvSpPr>
          <p:nvPr>
            <p:ph type="body" idx="1"/>
          </p:nvPr>
        </p:nvSpPr>
        <p:spPr bwMode="auto">
          <a:xfrm>
            <a:off x="292100" y="1552575"/>
            <a:ext cx="6280150" cy="6883400"/>
          </a:xfrm>
          <a:prstGeom prst="rect">
            <a:avLst/>
          </a:prstGeom>
          <a:noFill/>
          <a:ln>
            <a:solidFill>
              <a:srgbClr val="000000"/>
            </a:solidFill>
            <a:miter lim="800000"/>
            <a:headEnd/>
            <a:tailEnd/>
          </a:ln>
        </p:spPr>
        <p:txBody>
          <a:bodyPr>
            <a:prstTxWarp prst="textNoShape">
              <a:avLst/>
            </a:prstTxWarp>
          </a:bodyPr>
          <a:lstStyle/>
          <a:p>
            <a:pPr>
              <a:spcBef>
                <a:spcPct val="0"/>
              </a:spcBef>
            </a:pPr>
            <a:r>
              <a:rPr lang="en-US" sz="1800"/>
              <a:t>As management consultant W. Edwards Deming once said, “It is not necessary to change. Survival is not mandatory.”</a:t>
            </a:r>
          </a:p>
          <a:p>
            <a:pPr>
              <a:spcBef>
                <a:spcPct val="0"/>
              </a:spcBef>
            </a:pPr>
            <a:endParaRPr lang="en-US" sz="1800"/>
          </a:p>
          <a:p>
            <a:pPr>
              <a:spcBef>
                <a:spcPct val="0"/>
              </a:spcBef>
            </a:pPr>
            <a:endParaRPr lang="en-US" sz="1800"/>
          </a:p>
          <a:p>
            <a:pPr>
              <a:spcBef>
                <a:spcPct val="0"/>
              </a:spcBef>
            </a:pPr>
            <a:endParaRPr lang="en-US" sz="1800"/>
          </a:p>
          <a:p>
            <a:pPr>
              <a:spcBef>
                <a:spcPct val="0"/>
              </a:spcBef>
            </a:pPr>
            <a:r>
              <a:rPr lang="en-US" sz="1800" b="1"/>
              <a:t>CLICK TO THANK YOU !</a:t>
            </a:r>
          </a:p>
        </p:txBody>
      </p:sp>
      <p:sp>
        <p:nvSpPr>
          <p:cNvPr id="104653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FEF7AFF-EBE3-974A-9DBA-D6A1A0C29BE7}" type="slidenum">
              <a:rPr lang="en-US" sz="1000" b="0">
                <a:solidFill>
                  <a:schemeClr val="tx1"/>
                </a:solidFill>
                <a:latin typeface="Arial" charset="0"/>
              </a:rPr>
              <a:pPr algn="r"/>
              <a:t>71</a:t>
            </a:fld>
            <a:endParaRPr lang="en-US" sz="1000" b="0">
              <a:solidFill>
                <a:schemeClr val="tx1"/>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33F1881-E9C1-6644-9926-CC5664C9AE92}" type="slidenum">
              <a:rPr lang="en-US"/>
              <a:pPr/>
              <a:t>72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58106CAC-16A8-9245-B838-31C8A8F05F2B}" type="slidenum">
              <a:rPr lang="en-US"/>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F2150EA-B95E-D946-A279-C4188013D884}" type="slidenum">
              <a:rPr lang="en-US"/>
              <a:pPr/>
              <a:t>20</a:t>
            </a:fld>
            <a:endParaRPr lang="en-US"/>
          </a:p>
        </p:txBody>
      </p:sp>
      <p:sp>
        <p:nvSpPr>
          <p:cNvPr id="9431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8F20360-0489-244C-B942-EFF0E7812656}" type="slidenum">
              <a:rPr lang="en-GB" sz="1200" b="0">
                <a:solidFill>
                  <a:schemeClr val="tx1"/>
                </a:solidFill>
                <a:latin typeface="Calibri" charset="0"/>
              </a:rPr>
              <a:pPr algn="r"/>
              <a:t>20</a:t>
            </a:fld>
            <a:endParaRPr lang="en-GB" sz="1200" b="0">
              <a:solidFill>
                <a:schemeClr val="tx1"/>
              </a:solidFill>
              <a:latin typeface="Calibri" charset="0"/>
            </a:endParaRPr>
          </a:p>
        </p:txBody>
      </p:sp>
      <p:sp>
        <p:nvSpPr>
          <p:cNvPr id="94310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43108"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8FD3557-B475-E14D-B3D7-AA8917408FC5}" type="slidenum">
              <a:rPr lang="en-US"/>
              <a:pPr/>
              <a:t>24</a:t>
            </a:fld>
            <a:endParaRPr lang="en-US"/>
          </a:p>
        </p:txBody>
      </p:sp>
      <p:sp>
        <p:nvSpPr>
          <p:cNvPr id="950274"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D14614EC-7F25-1041-B0A8-607B270AF374}" type="slidenum">
              <a:rPr lang="en-US" sz="1200" b="0">
                <a:solidFill>
                  <a:schemeClr val="tx1"/>
                </a:solidFill>
                <a:latin typeface="Arial" charset="0"/>
                <a:ea typeface="ＭＳ Ｐゴシック" charset="-128"/>
                <a:cs typeface="ＭＳ Ｐゴシック" charset="-128"/>
              </a:rPr>
              <a:pPr algn="r" eaLnBrk="0" hangingPunct="0"/>
              <a:t>24</a:t>
            </a:fld>
            <a:endParaRPr lang="en-US" sz="1200" b="0">
              <a:solidFill>
                <a:schemeClr val="tx1"/>
              </a:solidFill>
              <a:latin typeface="Arial" charset="0"/>
              <a:ea typeface="ＭＳ Ｐゴシック" charset="-128"/>
              <a:cs typeface="ＭＳ Ｐゴシック" charset="-128"/>
            </a:endParaRPr>
          </a:p>
        </p:txBody>
      </p:sp>
      <p:sp>
        <p:nvSpPr>
          <p:cNvPr id="950275"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0276" name="Rectangle 1027"/>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148A84D-BCDE-8C45-9F7B-6F26B195DEBF}" type="slidenum">
              <a:rPr lang="en-US"/>
              <a:pPr/>
              <a:t>31</a:t>
            </a:fld>
            <a:endParaRPr lang="en-US"/>
          </a:p>
        </p:txBody>
      </p:sp>
      <p:sp>
        <p:nvSpPr>
          <p:cNvPr id="958466" name="Rectangle 1031"/>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C4FA5172-D7EC-2140-8A13-07BA94AEF7CC}" type="slidenum">
              <a:rPr lang="en-US" sz="1200" b="0">
                <a:solidFill>
                  <a:schemeClr val="tx1"/>
                </a:solidFill>
                <a:latin typeface="Arial" charset="0"/>
                <a:ea typeface="ＭＳ Ｐゴシック" charset="-128"/>
                <a:cs typeface="ＭＳ Ｐゴシック" charset="-128"/>
              </a:rPr>
              <a:pPr algn="r" eaLnBrk="0" hangingPunct="0"/>
              <a:t>31</a:t>
            </a:fld>
            <a:endParaRPr lang="en-US" sz="1200" b="0">
              <a:solidFill>
                <a:schemeClr val="tx1"/>
              </a:solidFill>
              <a:latin typeface="Arial" charset="0"/>
              <a:ea typeface="ＭＳ Ｐゴシック" charset="-128"/>
              <a:cs typeface="ＭＳ Ｐゴシック" charset="-128"/>
            </a:endParaRPr>
          </a:p>
        </p:txBody>
      </p:sp>
      <p:sp>
        <p:nvSpPr>
          <p:cNvPr id="95846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8468"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937173B-6D65-C942-9A34-4B7CB35AA528}" type="slidenum">
              <a:rPr lang="en-US"/>
              <a:pPr/>
              <a:t>39</a:t>
            </a:fld>
            <a:endParaRPr lang="en-US"/>
          </a:p>
        </p:txBody>
      </p:sp>
      <p:sp>
        <p:nvSpPr>
          <p:cNvPr id="9728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C4D96C6F-7EAA-B546-9A6A-B1BDE55CA13B}" type="slidenum">
              <a:rPr lang="en-US" sz="1200" b="0">
                <a:solidFill>
                  <a:schemeClr val="tx1"/>
                </a:solidFill>
                <a:latin typeface="Arial" charset="0"/>
                <a:ea typeface="ＭＳ Ｐゴシック" charset="-128"/>
                <a:cs typeface="ＭＳ Ｐゴシック" charset="-128"/>
              </a:rPr>
              <a:pPr algn="r" eaLnBrk="0" hangingPunct="0"/>
              <a:t>39</a:t>
            </a:fld>
            <a:endParaRPr lang="en-US" sz="1200" b="0">
              <a:solidFill>
                <a:schemeClr val="tx1"/>
              </a:solidFill>
              <a:latin typeface="Arial" charset="0"/>
              <a:ea typeface="ＭＳ Ｐゴシック" charset="-128"/>
              <a:cs typeface="ＭＳ Ｐゴシック" charset="-128"/>
            </a:endParaRPr>
          </a:p>
        </p:txBody>
      </p:sp>
      <p:sp>
        <p:nvSpPr>
          <p:cNvPr id="97280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2804" name="Rectangle 3"/>
          <p:cNvSpPr>
            <a:spLocks noGrp="1" noChangeArrowheads="1"/>
          </p:cNvSpPr>
          <p:nvPr>
            <p:ph type="body" idx="1"/>
          </p:nvPr>
        </p:nvSpPr>
        <p:spPr bwMode="auto">
          <a:xfrm>
            <a:off x="685800" y="4341813"/>
            <a:ext cx="5486400" cy="4116387"/>
          </a:xfrm>
          <a:prstGeom prst="rect">
            <a:avLst/>
          </a:prstGeom>
          <a:solidFill>
            <a:srgbClr val="FFFFFF"/>
          </a:solidFill>
          <a:ln>
            <a:solidFill>
              <a:srgbClr val="000000"/>
            </a:solidFill>
            <a:miter lim="800000"/>
            <a:headEnd/>
            <a:tailEnd/>
          </a:ln>
        </p:spPr>
        <p:txBody>
          <a:bodyPr>
            <a:prstTxWarp prst="textNoShape">
              <a:avLst/>
            </a:prstTxWarp>
          </a:bodyPr>
          <a:lstStyle/>
          <a:p>
            <a:r>
              <a:rPr lang="en-US" b="1"/>
              <a:t>-another tactic: </a:t>
            </a:r>
            <a:r>
              <a:rPr lang="en-US"/>
              <a:t> scan on demand…</a:t>
            </a:r>
          </a:p>
          <a:p>
            <a:endParaRPr lang="en-US"/>
          </a:p>
          <a:p>
            <a:r>
              <a:rPr lang="en-US"/>
              <a:t>Scan when requested for research – HRC</a:t>
            </a:r>
          </a:p>
          <a:p>
            <a:endParaRPr lang="en-US"/>
          </a:p>
          <a:p>
            <a:pPr>
              <a:buFontTx/>
              <a:buChar char="•"/>
            </a:pPr>
            <a:r>
              <a:rPr lang="en-US"/>
              <a:t>Announcement:</a:t>
            </a:r>
          </a:p>
          <a:p>
            <a:pPr>
              <a:buFontTx/>
              <a:buChar char="•"/>
            </a:pPr>
            <a:r>
              <a:rPr lang="en-US"/>
              <a:t>Scan the whole thing</a:t>
            </a:r>
          </a:p>
          <a:p>
            <a:pPr>
              <a:buFontTx/>
              <a:buChar char="•"/>
            </a:pPr>
            <a:r>
              <a:rPr lang="en-US"/>
              <a:t>No matter what has been selected</a:t>
            </a:r>
          </a:p>
          <a:p>
            <a:pPr>
              <a:buFontTx/>
              <a:buChar char="•"/>
            </a:pPr>
            <a:r>
              <a:rPr lang="en-US"/>
              <a:t>Hand the scan to their digital library</a:t>
            </a:r>
          </a:p>
          <a:p>
            <a:pPr>
              <a:buFontTx/>
              <a:buChar char="•"/>
            </a:pPr>
            <a:r>
              <a:rPr lang="en-US"/>
              <a:t>(72 dpi and a pdf?)</a:t>
            </a:r>
          </a:p>
          <a:p>
            <a:pPr>
              <a:buFontTx/>
              <a:buChar char="•"/>
            </a:pPr>
            <a:r>
              <a:rPr lang="en-US"/>
              <a:t>With whatever metadata they happen to have</a:t>
            </a:r>
          </a:p>
          <a:p>
            <a:pPr>
              <a:buFontTx/>
              <a:buChar char="•"/>
            </a:pPr>
            <a:endParaRPr lang="en-US"/>
          </a:p>
          <a:p>
            <a:r>
              <a:rPr lang="en-US"/>
              <a:t>No new metadata</a:t>
            </a:r>
          </a:p>
          <a:p>
            <a:endParaRPr lang="en-US"/>
          </a:p>
          <a:p>
            <a:r>
              <a:rPr lang="en-US"/>
              <a:t>Also, preserves the originals, save them from repeated copying.</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1C68841-D555-5E4F-81B6-37B7F085073B}" type="slidenum">
              <a:rPr lang="en-US"/>
              <a:pPr/>
              <a:t>43</a:t>
            </a:fld>
            <a:endParaRPr lang="en-US"/>
          </a:p>
        </p:txBody>
      </p:sp>
      <p:sp>
        <p:nvSpPr>
          <p:cNvPr id="9789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488F246C-0753-E44E-8670-8F908F170F59}" type="slidenum">
              <a:rPr lang="en-US" sz="1200" b="0">
                <a:solidFill>
                  <a:schemeClr val="tx1"/>
                </a:solidFill>
                <a:latin typeface="Arial" charset="0"/>
                <a:ea typeface="ＭＳ Ｐゴシック" charset="-128"/>
                <a:cs typeface="ＭＳ Ｐゴシック" charset="-128"/>
              </a:rPr>
              <a:pPr algn="r" eaLnBrk="0" hangingPunct="0"/>
              <a:t>43</a:t>
            </a:fld>
            <a:endParaRPr lang="en-US" sz="1200" b="0">
              <a:solidFill>
                <a:schemeClr val="tx1"/>
              </a:solidFill>
              <a:latin typeface="Arial" charset="0"/>
              <a:ea typeface="ＭＳ Ｐゴシック" charset="-128"/>
              <a:cs typeface="ＭＳ Ｐゴシック" charset="-128"/>
            </a:endParaRPr>
          </a:p>
        </p:txBody>
      </p:sp>
      <p:sp>
        <p:nvSpPr>
          <p:cNvPr id="97894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8948"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C006CE3-7253-5A4D-A9F1-8035B66D0F7A}" type="slidenum">
              <a:rPr lang="en-US"/>
              <a:pPr/>
              <a:t>44</a:t>
            </a:fld>
            <a:endParaRPr lang="en-US"/>
          </a:p>
        </p:txBody>
      </p:sp>
      <p:sp>
        <p:nvSpPr>
          <p:cNvPr id="9809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007B7171-254B-CF47-A0E7-C862943713C7}" type="slidenum">
              <a:rPr lang="en-US" sz="1200" b="0">
                <a:solidFill>
                  <a:schemeClr val="tx1"/>
                </a:solidFill>
                <a:latin typeface="Arial" charset="0"/>
                <a:ea typeface="ＭＳ Ｐゴシック" charset="-128"/>
                <a:cs typeface="ＭＳ Ｐゴシック" charset="-128"/>
              </a:rPr>
              <a:pPr algn="r" eaLnBrk="0" hangingPunct="0"/>
              <a:t>44</a:t>
            </a:fld>
            <a:endParaRPr lang="en-US" sz="1200" b="0">
              <a:solidFill>
                <a:schemeClr val="tx1"/>
              </a:solidFill>
              <a:latin typeface="Arial" charset="0"/>
              <a:ea typeface="ＭＳ Ｐゴシック" charset="-128"/>
              <a:cs typeface="ＭＳ Ｐゴシック" charset="-128"/>
            </a:endParaRPr>
          </a:p>
        </p:txBody>
      </p:sp>
      <p:sp>
        <p:nvSpPr>
          <p:cNvPr id="98099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0996"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2D85640-B7B3-A444-BEDB-622132E9B9F0}" type="slidenum">
              <a:rPr lang="en-US"/>
              <a:pPr/>
              <a:t>45</a:t>
            </a:fld>
            <a:endParaRPr lang="en-US"/>
          </a:p>
        </p:txBody>
      </p:sp>
      <p:sp>
        <p:nvSpPr>
          <p:cNvPr id="9830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95B3B322-EDD3-F44E-97C0-6D5577830EDD}" type="slidenum">
              <a:rPr lang="en-US" sz="1200" b="0">
                <a:solidFill>
                  <a:schemeClr val="tx1"/>
                </a:solidFill>
                <a:latin typeface="Arial" charset="0"/>
                <a:ea typeface="ＭＳ Ｐゴシック" charset="-128"/>
                <a:cs typeface="ＭＳ Ｐゴシック" charset="-128"/>
              </a:rPr>
              <a:pPr algn="r" eaLnBrk="0" hangingPunct="0"/>
              <a:t>45</a:t>
            </a:fld>
            <a:endParaRPr lang="en-US" sz="1200" b="0">
              <a:solidFill>
                <a:schemeClr val="tx1"/>
              </a:solidFill>
              <a:latin typeface="Arial" charset="0"/>
              <a:ea typeface="ＭＳ Ｐゴシック" charset="-128"/>
              <a:cs typeface="ＭＳ Ｐゴシック" charset="-128"/>
            </a:endParaRPr>
          </a:p>
        </p:txBody>
      </p:sp>
      <p:sp>
        <p:nvSpPr>
          <p:cNvPr id="98304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304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8200" name="Rectangle 8"/>
          <p:cNvSpPr>
            <a:spLocks noChangeArrowheads="1"/>
          </p:cNvSpPr>
          <p:nvPr userDrawn="1"/>
        </p:nvSpPr>
        <p:spPr bwMode="auto">
          <a:xfrm>
            <a:off x="0" y="27940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prstTxWarp prst="textNoShape">
              <a:avLst/>
            </a:prstTxWarp>
          </a:bodyPr>
          <a:lstStyle/>
          <a:p>
            <a:endParaRPr lang="en-US"/>
          </a:p>
        </p:txBody>
      </p:sp>
      <p:sp>
        <p:nvSpPr>
          <p:cNvPr id="8201" name="Oval 9"/>
          <p:cNvSpPr>
            <a:spLocks noChangeArrowheads="1"/>
          </p:cNvSpPr>
          <p:nvPr userDrawn="1"/>
        </p:nvSpPr>
        <p:spPr bwMode="auto">
          <a:xfrm>
            <a:off x="5711825" y="0"/>
            <a:ext cx="2425700" cy="2425700"/>
          </a:xfrm>
          <a:prstGeom prst="ellipse">
            <a:avLst/>
          </a:prstGeom>
          <a:solidFill>
            <a:schemeClr val="bg1">
              <a:alpha val="7001"/>
            </a:schemeClr>
          </a:solidFill>
          <a:ln w="9525">
            <a:noFill/>
            <a:round/>
            <a:headEnd/>
            <a:tailEnd/>
          </a:ln>
          <a:effectLst/>
        </p:spPr>
        <p:txBody>
          <a:bodyPr wrap="none" anchor="ctr">
            <a:prstTxWarp prst="textNoShape">
              <a:avLst/>
            </a:prstTxWarp>
          </a:bodyPr>
          <a:lstStyle/>
          <a:p>
            <a:endParaRPr lang="en-US"/>
          </a:p>
        </p:txBody>
      </p:sp>
      <p:sp>
        <p:nvSpPr>
          <p:cNvPr id="8202" name="Oval 10"/>
          <p:cNvSpPr>
            <a:spLocks noChangeArrowheads="1"/>
          </p:cNvSpPr>
          <p:nvPr userDrawn="1"/>
        </p:nvSpPr>
        <p:spPr bwMode="auto">
          <a:xfrm>
            <a:off x="7567613" y="998538"/>
            <a:ext cx="1711325" cy="1711325"/>
          </a:xfrm>
          <a:prstGeom prst="ellipse">
            <a:avLst/>
          </a:prstGeom>
          <a:solidFill>
            <a:schemeClr val="bg1">
              <a:alpha val="14999"/>
            </a:schemeClr>
          </a:solidFill>
          <a:ln w="9525">
            <a:noFill/>
            <a:round/>
            <a:headEnd/>
            <a:tailEnd/>
          </a:ln>
          <a:effectLst/>
        </p:spPr>
        <p:txBody>
          <a:bodyPr wrap="none" anchor="ctr">
            <a:prstTxWarp prst="textNoShape">
              <a:avLst/>
            </a:prstTxWarp>
          </a:bodyPr>
          <a:lstStyle/>
          <a:p>
            <a:endParaRPr lang="en-US"/>
          </a:p>
        </p:txBody>
      </p:sp>
      <p:sp>
        <p:nvSpPr>
          <p:cNvPr id="8203" name="Oval 11"/>
          <p:cNvSpPr>
            <a:spLocks noChangeArrowheads="1"/>
          </p:cNvSpPr>
          <p:nvPr userDrawn="1"/>
        </p:nvSpPr>
        <p:spPr bwMode="auto">
          <a:xfrm>
            <a:off x="6997700" y="2139950"/>
            <a:ext cx="1139825" cy="1139825"/>
          </a:xfrm>
          <a:prstGeom prst="ellipse">
            <a:avLst/>
          </a:prstGeom>
          <a:solidFill>
            <a:schemeClr val="bg1">
              <a:alpha val="20000"/>
            </a:schemeClr>
          </a:solidFill>
          <a:ln w="9525">
            <a:noFill/>
            <a:round/>
            <a:headEnd/>
            <a:tailEnd/>
          </a:ln>
          <a:effectLst/>
        </p:spPr>
        <p:txBody>
          <a:bodyPr wrap="none" anchor="ctr">
            <a:prstTxWarp prst="textNoShape">
              <a:avLst/>
            </a:prstTxWarp>
          </a:bodyPr>
          <a:lstStyle/>
          <a:p>
            <a:endParaRPr lang="en-US"/>
          </a:p>
        </p:txBody>
      </p:sp>
      <p:sp>
        <p:nvSpPr>
          <p:cNvPr id="8204" name="Rectangle 12"/>
          <p:cNvSpPr>
            <a:spLocks noGrp="1" noChangeArrowheads="1"/>
          </p:cNvSpPr>
          <p:nvPr>
            <p:ph type="ctrTitle"/>
          </p:nvPr>
        </p:nvSpPr>
        <p:spPr>
          <a:xfrm>
            <a:off x="3573463" y="1141413"/>
            <a:ext cx="4808537" cy="1751012"/>
          </a:xfrm>
        </p:spPr>
        <p:txBody>
          <a:bodyPr lIns="0" rIns="0" anchor="b"/>
          <a:lstStyle>
            <a:lvl1pPr>
              <a:defRPr sz="4000">
                <a:solidFill>
                  <a:schemeClr val="bg1"/>
                </a:solidFill>
              </a:defRPr>
            </a:lvl1pPr>
          </a:lstStyle>
          <a:p>
            <a:r>
              <a:rPr lang="en-US"/>
              <a:t>Click to edit Master title style</a:t>
            </a:r>
          </a:p>
        </p:txBody>
      </p:sp>
      <p:sp>
        <p:nvSpPr>
          <p:cNvPr id="8205" name="Rectangle 13"/>
          <p:cNvSpPr>
            <a:spLocks noGrp="1" noChangeArrowheads="1"/>
          </p:cNvSpPr>
          <p:nvPr>
            <p:ph type="subTitle" idx="1"/>
          </p:nvPr>
        </p:nvSpPr>
        <p:spPr>
          <a:xfrm>
            <a:off x="3573463" y="3632200"/>
            <a:ext cx="4198937" cy="1930400"/>
          </a:xfrm>
        </p:spPr>
        <p:txBody>
          <a:bodyPr tIns="45720" bIns="45720"/>
          <a:lstStyle>
            <a:lvl1pPr marL="0" indent="0">
              <a:buFontTx/>
              <a:buNone/>
              <a:defRPr sz="2000"/>
            </a:lvl1pPr>
          </a:lstStyle>
          <a:p>
            <a:r>
              <a:rPr lang="en-US"/>
              <a:t>Click to edit Master subtitle style</a:t>
            </a:r>
          </a:p>
        </p:txBody>
      </p:sp>
      <p:pic>
        <p:nvPicPr>
          <p:cNvPr id="8206" name="Picture 14" descr="logo with tag"/>
          <p:cNvPicPr>
            <a:picLocks noChangeAspect="1" noChangeArrowheads="1"/>
          </p:cNvPicPr>
          <p:nvPr userDrawn="1"/>
        </p:nvPicPr>
        <p:blipFill>
          <a:blip r:embed="rId2"/>
          <a:srcRect/>
          <a:stretch>
            <a:fillRect/>
          </a:stretch>
        </p:blipFill>
        <p:spPr bwMode="auto">
          <a:xfrm>
            <a:off x="3244850" y="5849938"/>
            <a:ext cx="3138488" cy="854075"/>
          </a:xfrm>
          <a:prstGeom prst="rect">
            <a:avLst/>
          </a:prstGeom>
          <a:noFill/>
          <a:ln w="9525">
            <a:noFill/>
            <a:miter lim="800000"/>
            <a:headEnd/>
            <a:tailEnd/>
          </a:ln>
        </p:spPr>
      </p:pic>
      <p:pic>
        <p:nvPicPr>
          <p:cNvPr id="8207" name="Picture 15" descr="lite border top"/>
          <p:cNvPicPr>
            <a:picLocks noChangeAspect="1" noChangeArrowheads="1"/>
          </p:cNvPicPr>
          <p:nvPr userDrawn="1"/>
        </p:nvPicPr>
        <p:blipFill>
          <a:blip r:embed="rId3"/>
          <a:srcRect/>
          <a:stretch>
            <a:fillRect/>
          </a:stretch>
        </p:blipFill>
        <p:spPr bwMode="auto">
          <a:xfrm>
            <a:off x="0" y="279400"/>
            <a:ext cx="9144000" cy="142875"/>
          </a:xfrm>
          <a:prstGeom prst="rect">
            <a:avLst/>
          </a:prstGeom>
          <a:noFill/>
        </p:spPr>
      </p:pic>
      <p:pic>
        <p:nvPicPr>
          <p:cNvPr id="8208" name="Picture 16" descr="lite border bottom"/>
          <p:cNvPicPr>
            <a:picLocks noChangeAspect="1" noChangeArrowheads="1"/>
          </p:cNvPicPr>
          <p:nvPr userDrawn="1"/>
        </p:nvPicPr>
        <p:blipFill>
          <a:blip r:embed="rId4"/>
          <a:srcRect/>
          <a:stretch>
            <a:fillRect/>
          </a:stretch>
        </p:blipFill>
        <p:spPr bwMode="auto">
          <a:xfrm>
            <a:off x="0" y="6994525"/>
            <a:ext cx="9144000" cy="142875"/>
          </a:xfrm>
          <a:prstGeom prst="rect">
            <a:avLst/>
          </a:prstGeom>
          <a:noFill/>
        </p:spPr>
      </p:pic>
      <p:pic>
        <p:nvPicPr>
          <p:cNvPr id="8209" name="Picture 17" descr="lite border left"/>
          <p:cNvPicPr>
            <a:picLocks noChangeAspect="1" noChangeArrowheads="1"/>
          </p:cNvPicPr>
          <p:nvPr userDrawn="1"/>
        </p:nvPicPr>
        <p:blipFill>
          <a:blip r:embed="rId5"/>
          <a:srcRect/>
          <a:stretch>
            <a:fillRect/>
          </a:stretch>
        </p:blipFill>
        <p:spPr bwMode="auto">
          <a:xfrm>
            <a:off x="0" y="279400"/>
            <a:ext cx="446088" cy="6858000"/>
          </a:xfrm>
          <a:prstGeom prst="rect">
            <a:avLst/>
          </a:prstGeom>
          <a:noFill/>
        </p:spPr>
      </p:pic>
      <p:pic>
        <p:nvPicPr>
          <p:cNvPr id="8210" name="Picture 18" descr="lite border right"/>
          <p:cNvPicPr>
            <a:picLocks noChangeAspect="1" noChangeArrowheads="1"/>
          </p:cNvPicPr>
          <p:nvPr userDrawn="1"/>
        </p:nvPicPr>
        <p:blipFill>
          <a:blip r:embed="rId6"/>
          <a:srcRect/>
          <a:stretch>
            <a:fillRect/>
          </a:stretch>
        </p:blipFill>
        <p:spPr bwMode="auto">
          <a:xfrm>
            <a:off x="8697913" y="279400"/>
            <a:ext cx="446087" cy="6858000"/>
          </a:xfrm>
          <a:prstGeom prst="rect">
            <a:avLst/>
          </a:prstGeom>
          <a:noFill/>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26200" y="147638"/>
            <a:ext cx="1997075" cy="59912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34975" y="147638"/>
            <a:ext cx="5838825" cy="59912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720725"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4.png"/><Relationship Id="rId8" Type="http://schemas.openxmlformats.org/officeDocument/2006/relationships/slideLayout" Target="../slideLayouts/slideLayout8.xml"/><Relationship Id="rId13" Type="http://schemas.openxmlformats.org/officeDocument/2006/relationships/image" Target="../media/image1.png"/><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3.png"/><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7188" name="Rectangle 20"/>
          <p:cNvSpPr>
            <a:spLocks noChangeArrowheads="1"/>
          </p:cNvSpPr>
          <p:nvPr userDrawn="1"/>
        </p:nvSpPr>
        <p:spPr bwMode="auto">
          <a:xfrm>
            <a:off x="0" y="0"/>
            <a:ext cx="9144000" cy="1431925"/>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prstTxWarp prst="textNoShape">
              <a:avLst/>
            </a:prstTxWarp>
          </a:bodyPr>
          <a:lstStyle/>
          <a:p>
            <a:endParaRPr lang="en-US"/>
          </a:p>
        </p:txBody>
      </p:sp>
      <p:sp>
        <p:nvSpPr>
          <p:cNvPr id="7189" name="Rectangle 21"/>
          <p:cNvSpPr>
            <a:spLocks noGrp="1" noChangeArrowheads="1"/>
          </p:cNvSpPr>
          <p:nvPr>
            <p:ph type="title"/>
          </p:nvPr>
        </p:nvSpPr>
        <p:spPr bwMode="auto">
          <a:xfrm>
            <a:off x="434975" y="147638"/>
            <a:ext cx="6989763" cy="1284287"/>
          </a:xfrm>
          <a:prstGeom prst="rect">
            <a:avLst/>
          </a:prstGeom>
          <a:noFill/>
          <a:ln w="9525">
            <a:noFill/>
            <a:miter lim="800000"/>
            <a:headEnd/>
            <a:tailEnd/>
          </a:ln>
          <a:effectLst>
            <a:outerShdw blurRad="63500" dist="38099" dir="2700000" algn="ctr" rotWithShape="0">
              <a:srgbClr val="144A6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90" name="Rectangle 22"/>
          <p:cNvSpPr>
            <a:spLocks noGrp="1" noChangeArrowheads="1"/>
          </p:cNvSpPr>
          <p:nvPr>
            <p:ph type="body" idx="1"/>
          </p:nvPr>
        </p:nvSpPr>
        <p:spPr bwMode="auto">
          <a:xfrm>
            <a:off x="720725" y="1936750"/>
            <a:ext cx="7702550" cy="42021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191" name="Picture 23" descr="logo white small"/>
          <p:cNvPicPr>
            <a:picLocks noChangeAspect="1" noChangeArrowheads="1"/>
          </p:cNvPicPr>
          <p:nvPr userDrawn="1"/>
        </p:nvPicPr>
        <p:blipFill>
          <a:blip r:embed="rId13"/>
          <a:srcRect/>
          <a:stretch>
            <a:fillRect/>
          </a:stretch>
        </p:blipFill>
        <p:spPr bwMode="auto">
          <a:xfrm>
            <a:off x="7686675" y="628650"/>
            <a:ext cx="996950" cy="374650"/>
          </a:xfrm>
          <a:prstGeom prst="rect">
            <a:avLst/>
          </a:prstGeom>
          <a:noFill/>
          <a:ln w="9525">
            <a:noFill/>
            <a:miter lim="800000"/>
            <a:headEnd/>
            <a:tailEnd/>
          </a:ln>
        </p:spPr>
      </p:pic>
      <p:pic>
        <p:nvPicPr>
          <p:cNvPr id="7192" name="Picture 24" descr="lite border top"/>
          <p:cNvPicPr>
            <a:picLocks noChangeAspect="1" noChangeArrowheads="1"/>
          </p:cNvPicPr>
          <p:nvPr userDrawn="1"/>
        </p:nvPicPr>
        <p:blipFill>
          <a:blip r:embed="rId14"/>
          <a:srcRect/>
          <a:stretch>
            <a:fillRect/>
          </a:stretch>
        </p:blipFill>
        <p:spPr bwMode="auto">
          <a:xfrm>
            <a:off x="0" y="0"/>
            <a:ext cx="9144000" cy="142875"/>
          </a:xfrm>
          <a:prstGeom prst="rect">
            <a:avLst/>
          </a:prstGeom>
          <a:noFill/>
        </p:spPr>
      </p:pic>
      <p:pic>
        <p:nvPicPr>
          <p:cNvPr id="7193" name="Picture 25" descr="lite border bottom"/>
          <p:cNvPicPr>
            <a:picLocks noChangeAspect="1" noChangeArrowheads="1"/>
          </p:cNvPicPr>
          <p:nvPr userDrawn="1"/>
        </p:nvPicPr>
        <p:blipFill>
          <a:blip r:embed="rId15"/>
          <a:srcRect/>
          <a:stretch>
            <a:fillRect/>
          </a:stretch>
        </p:blipFill>
        <p:spPr bwMode="auto">
          <a:xfrm>
            <a:off x="0" y="6715125"/>
            <a:ext cx="9144000" cy="142875"/>
          </a:xfrm>
          <a:prstGeom prst="rect">
            <a:avLst/>
          </a:prstGeom>
          <a:noFill/>
        </p:spPr>
      </p:pic>
      <p:pic>
        <p:nvPicPr>
          <p:cNvPr id="7194" name="Picture 26" descr="lite border left"/>
          <p:cNvPicPr>
            <a:picLocks noChangeAspect="1" noChangeArrowheads="1"/>
          </p:cNvPicPr>
          <p:nvPr userDrawn="1"/>
        </p:nvPicPr>
        <p:blipFill>
          <a:blip r:embed="rId16"/>
          <a:srcRect/>
          <a:stretch>
            <a:fillRect/>
          </a:stretch>
        </p:blipFill>
        <p:spPr bwMode="auto">
          <a:xfrm>
            <a:off x="0" y="0"/>
            <a:ext cx="446088" cy="6858000"/>
          </a:xfrm>
          <a:prstGeom prst="rect">
            <a:avLst/>
          </a:prstGeom>
          <a:noFill/>
        </p:spPr>
      </p:pic>
      <p:pic>
        <p:nvPicPr>
          <p:cNvPr id="7195" name="Picture 27" descr="lite border right"/>
          <p:cNvPicPr>
            <a:picLocks noChangeAspect="1" noChangeArrowheads="1"/>
          </p:cNvPicPr>
          <p:nvPr userDrawn="1"/>
        </p:nvPicPr>
        <p:blipFill>
          <a:blip r:embed="rId17"/>
          <a:srcRect/>
          <a:stretch>
            <a:fillRect/>
          </a:stretch>
        </p:blipFill>
        <p:spPr bwMode="auto">
          <a:xfrm>
            <a:off x="8697913" y="0"/>
            <a:ext cx="446087" cy="6858000"/>
          </a:xfrm>
          <a:prstGeom prst="rect">
            <a:avLst/>
          </a:prstGeom>
          <a:noFill/>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p:txStyles>
    <p:title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800" b="1">
          <a:solidFill>
            <a:schemeClr val="tx1"/>
          </a:solidFill>
          <a:latin typeface="Trebuchet MS" charset="0"/>
        </a:defRPr>
      </a:lvl2pPr>
      <a:lvl3pPr algn="l" rtl="0" fontAlgn="base">
        <a:spcBef>
          <a:spcPct val="0"/>
        </a:spcBef>
        <a:spcAft>
          <a:spcPct val="0"/>
        </a:spcAft>
        <a:defRPr sz="2800" b="1">
          <a:solidFill>
            <a:schemeClr val="tx1"/>
          </a:solidFill>
          <a:latin typeface="Trebuchet MS" charset="0"/>
        </a:defRPr>
      </a:lvl3pPr>
      <a:lvl4pPr algn="l" rtl="0" fontAlgn="base">
        <a:spcBef>
          <a:spcPct val="0"/>
        </a:spcBef>
        <a:spcAft>
          <a:spcPct val="0"/>
        </a:spcAft>
        <a:defRPr sz="2800" b="1">
          <a:solidFill>
            <a:schemeClr val="tx1"/>
          </a:solidFill>
          <a:latin typeface="Trebuchet MS" charset="0"/>
        </a:defRPr>
      </a:lvl4pPr>
      <a:lvl5pPr algn="l" rtl="0" fontAlgn="base">
        <a:spcBef>
          <a:spcPct val="0"/>
        </a:spcBef>
        <a:spcAft>
          <a:spcPct val="0"/>
        </a:spcAft>
        <a:defRPr sz="2800" b="1">
          <a:solidFill>
            <a:schemeClr val="tx1"/>
          </a:solidFill>
          <a:latin typeface="Trebuchet MS" charset="0"/>
        </a:defRPr>
      </a:lvl5pPr>
      <a:lvl6pPr marL="457200" algn="l" rtl="0" fontAlgn="base">
        <a:spcBef>
          <a:spcPct val="0"/>
        </a:spcBef>
        <a:spcAft>
          <a:spcPct val="0"/>
        </a:spcAft>
        <a:defRPr sz="2800" b="1">
          <a:solidFill>
            <a:schemeClr val="tx1"/>
          </a:solidFill>
          <a:latin typeface="Trebuchet MS" charset="0"/>
        </a:defRPr>
      </a:lvl6pPr>
      <a:lvl7pPr marL="914400" algn="l" rtl="0" fontAlgn="base">
        <a:spcBef>
          <a:spcPct val="0"/>
        </a:spcBef>
        <a:spcAft>
          <a:spcPct val="0"/>
        </a:spcAft>
        <a:defRPr sz="2800" b="1">
          <a:solidFill>
            <a:schemeClr val="tx1"/>
          </a:solidFill>
          <a:latin typeface="Trebuchet MS" charset="0"/>
        </a:defRPr>
      </a:lvl7pPr>
      <a:lvl8pPr marL="1371600" algn="l" rtl="0" fontAlgn="base">
        <a:spcBef>
          <a:spcPct val="0"/>
        </a:spcBef>
        <a:spcAft>
          <a:spcPct val="0"/>
        </a:spcAft>
        <a:defRPr sz="2800" b="1">
          <a:solidFill>
            <a:schemeClr val="tx1"/>
          </a:solidFill>
          <a:latin typeface="Trebuchet MS" charset="0"/>
        </a:defRPr>
      </a:lvl8pPr>
      <a:lvl9pPr marL="1828800" algn="l" rtl="0" fontAlgn="base">
        <a:spcBef>
          <a:spcPct val="0"/>
        </a:spcBef>
        <a:spcAft>
          <a:spcPct val="0"/>
        </a:spcAft>
        <a:defRPr sz="2800" b="1">
          <a:solidFill>
            <a:schemeClr val="tx1"/>
          </a:solidFill>
          <a:latin typeface="Trebuchet MS" charset="0"/>
        </a:defRPr>
      </a:lvl9pPr>
    </p:titleStyle>
    <p:bodyStyle>
      <a:lvl1pPr marL="342900" indent="-342900" algn="l" rtl="0" fontAlgn="base">
        <a:spcBef>
          <a:spcPct val="20000"/>
        </a:spcBef>
        <a:spcAft>
          <a:spcPct val="0"/>
        </a:spcAft>
        <a:buClr>
          <a:schemeClr val="accent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accent1"/>
        </a:buClr>
        <a:buChar char="•"/>
        <a:defRPr sz="2000">
          <a:solidFill>
            <a:schemeClr val="tx1"/>
          </a:solidFill>
          <a:latin typeface="+mn-lt"/>
          <a:ea typeface="ＭＳ Ｐゴシック" charset="-128"/>
        </a:defRPr>
      </a:lvl2pPr>
      <a:lvl3pPr marL="1143000" indent="-228600" algn="l" rtl="0" fontAlgn="base">
        <a:spcBef>
          <a:spcPct val="20000"/>
        </a:spcBef>
        <a:spcAft>
          <a:spcPct val="0"/>
        </a:spcAft>
        <a:buClr>
          <a:schemeClr val="accent1"/>
        </a:buClr>
        <a:buChar char="•"/>
        <a:defRPr>
          <a:solidFill>
            <a:schemeClr val="tx1"/>
          </a:solidFill>
          <a:latin typeface="+mn-lt"/>
          <a:ea typeface="ＭＳ Ｐゴシック" charset="-128"/>
        </a:defRPr>
      </a:lvl3pPr>
      <a:lvl4pPr marL="1600200" indent="-228600" algn="l" rtl="0" fontAlgn="base">
        <a:spcBef>
          <a:spcPct val="20000"/>
        </a:spcBef>
        <a:spcAft>
          <a:spcPct val="0"/>
        </a:spcAft>
        <a:buClr>
          <a:schemeClr val="accent1"/>
        </a:buClr>
        <a:buChar char="•"/>
        <a:defRPr sz="1600">
          <a:solidFill>
            <a:schemeClr val="tx1"/>
          </a:solidFill>
          <a:latin typeface="+mn-lt"/>
          <a:ea typeface="ＭＳ Ｐゴシック" charset="-128"/>
        </a:defRPr>
      </a:lvl4pPr>
      <a:lvl5pPr marL="20574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image" Target="../media/image32.jpeg"/></Relationships>
</file>

<file path=ppt/slides/_rels/slide11.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eg"/></Relationships>
</file>

<file path=ppt/slides/_rels/slide12.xml.rels><?xml version="1.0" encoding="UTF-8" standalone="yes"?>
<Relationships xmlns="http://schemas.openxmlformats.org/package/2006/relationships"><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image" Target="../media/image3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4.pdf"/></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3"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4" Type="http://schemas.openxmlformats.org/officeDocument/2006/relationships/image" Target="../media/image51.pn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7.xml"/><Relationship Id="rId5" Type="http://schemas.openxmlformats.org/officeDocument/2006/relationships/image" Target="../media/image52.png"/></Relationships>
</file>

<file path=ppt/slides/_rels/slide44.xml.rels><?xml version="1.0" encoding="UTF-8" standalone="yes"?>
<Relationships xmlns="http://schemas.openxmlformats.org/package/2006/relationships"><Relationship Id="rId4" Type="http://schemas.openxmlformats.org/officeDocument/2006/relationships/image" Target="../media/image53.png"/><Relationship Id="rId1" Type="http://schemas.openxmlformats.org/officeDocument/2006/relationships/tags" Target="../tags/tag2.xml"/><Relationship Id="rId2" Type="http://schemas.openxmlformats.org/officeDocument/2006/relationships/slideLayout" Target="../slideLayouts/slideLayout7.xml"/><Relationship Id="rId3" Type="http://schemas.openxmlformats.org/officeDocument/2006/relationships/notesSlide" Target="../notesSlides/notesSlide8.xml"/><Relationship Id="rId5" Type="http://schemas.openxmlformats.org/officeDocument/2006/relationships/image" Target="../media/image54.png"/></Relationships>
</file>

<file path=ppt/slides/_rels/slide45.xml.rels><?xml version="1.0" encoding="UTF-8" standalone="yes"?>
<Relationships xmlns="http://schemas.openxmlformats.org/package/2006/relationships"><Relationship Id="rId4" Type="http://schemas.openxmlformats.org/officeDocument/2006/relationships/image" Target="../media/image55.png"/><Relationship Id="rId1" Type="http://schemas.openxmlformats.org/officeDocument/2006/relationships/tags" Target="../tags/tag3.xml"/><Relationship Id="rId2" Type="http://schemas.openxmlformats.org/officeDocument/2006/relationships/slideLayout" Target="../slideLayouts/slideLayout7.xml"/><Relationship Id="rId3" Type="http://schemas.openxmlformats.org/officeDocument/2006/relationships/notesSlide" Target="../notesSlides/notesSlide9.xml"/></Relationships>
</file>

<file path=ppt/slides/_rels/slide46.xml.rels><?xml version="1.0" encoding="UTF-8" standalone="yes"?>
<Relationships xmlns="http://schemas.openxmlformats.org/package/2006/relationships"><Relationship Id="rId4" Type="http://schemas.openxmlformats.org/officeDocument/2006/relationships/image" Target="../media/image56.png"/><Relationship Id="rId1" Type="http://schemas.openxmlformats.org/officeDocument/2006/relationships/tags" Target="../tags/tag4.xml"/><Relationship Id="rId2" Type="http://schemas.openxmlformats.org/officeDocument/2006/relationships/slideLayout" Target="../slideLayouts/slideLayout7.xml"/><Relationship Id="rId3" Type="http://schemas.openxmlformats.org/officeDocument/2006/relationships/notesSlide" Target="../notesSlides/notesSlide10.xml"/><Relationship Id="rId5" Type="http://schemas.openxmlformats.org/officeDocument/2006/relationships/image" Target="../media/image57.png"/></Relationships>
</file>

<file path=ppt/slides/_rels/slide47.xml.rels><?xml version="1.0" encoding="UTF-8" standalone="yes"?>
<Relationships xmlns="http://schemas.openxmlformats.org/package/2006/relationships"><Relationship Id="rId4" Type="http://schemas.openxmlformats.org/officeDocument/2006/relationships/image" Target="../media/image58.png"/><Relationship Id="rId1" Type="http://schemas.openxmlformats.org/officeDocument/2006/relationships/tags" Target="../tags/tag5.xml"/><Relationship Id="rId2" Type="http://schemas.openxmlformats.org/officeDocument/2006/relationships/slideLayout" Target="../slideLayouts/slideLayout7.xml"/><Relationship Id="rId3" Type="http://schemas.openxmlformats.org/officeDocument/2006/relationships/notesSlide" Target="../notesSlides/notesSlide11.xml"/><Relationship Id="rId5" Type="http://schemas.openxmlformats.org/officeDocument/2006/relationships/image" Target="../media/image59.png"/></Relationships>
</file>

<file path=ppt/slides/_rels/slide48.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tags" Target="../tags/tag6.xml"/><Relationship Id="rId2" Type="http://schemas.openxmlformats.org/officeDocument/2006/relationships/slideLayout" Target="../slideLayouts/slideLayout7.xml"/><Relationship Id="rId3"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3"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image" Target="../media/image13.png"/><Relationship Id="rId7" Type="http://schemas.openxmlformats.org/officeDocument/2006/relationships/image" Target="../media/image16.png"/><Relationship Id="rId11"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8" Type="http://schemas.openxmlformats.org/officeDocument/2006/relationships/image" Target="../media/image17.png"/><Relationship Id="rId13" Type="http://schemas.openxmlformats.org/officeDocument/2006/relationships/image" Target="../media/image22.png"/><Relationship Id="rId10" Type="http://schemas.openxmlformats.org/officeDocument/2006/relationships/image" Target="../media/image19.png"/><Relationship Id="rId5" Type="http://schemas.openxmlformats.org/officeDocument/2006/relationships/image" Target="../media/image14.png"/><Relationship Id="rId12" Type="http://schemas.openxmlformats.org/officeDocument/2006/relationships/image" Target="../media/image21.png"/><Relationship Id="rId2" Type="http://schemas.openxmlformats.org/officeDocument/2006/relationships/image" Target="../media/image11.png"/><Relationship Id="rId9" Type="http://schemas.openxmlformats.org/officeDocument/2006/relationships/image" Target="../media/image18.png"/><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4" Type="http://schemas.openxmlformats.org/officeDocument/2006/relationships/image" Target="../media/image74.png"/><Relationship Id="rId1" Type="http://schemas.openxmlformats.org/officeDocument/2006/relationships/tags" Target="../tags/tag7.xml"/><Relationship Id="rId2" Type="http://schemas.openxmlformats.org/officeDocument/2006/relationships/slideLayout" Target="../slideLayouts/slideLayout7.xml"/><Relationship Id="rId3" Type="http://schemas.openxmlformats.org/officeDocument/2006/relationships/notesSlide" Target="../notesSlides/notesSlide13.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4" Type="http://schemas.openxmlformats.org/officeDocument/2006/relationships/image" Target="../media/image25.png"/><Relationship Id="rId5" Type="http://schemas.openxmlformats.org/officeDocument/2006/relationships/image" Target="../media/image26.pn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 Id="rId6" Type="http://schemas.openxmlformats.org/officeDocument/2006/relationships/image" Target="../media/image27.png"/></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hyperlink" Target="mailto:maccollj@oclc.org"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914400"/>
            <a:ext cx="7392988" cy="2058988"/>
          </a:xfrm>
        </p:spPr>
        <p:txBody>
          <a:bodyPr/>
          <a:lstStyle/>
          <a:p>
            <a:r>
              <a:rPr lang="en-US"/>
              <a:t>Digital Library Services and the Changing Environment</a:t>
            </a:r>
          </a:p>
        </p:txBody>
      </p:sp>
      <p:sp>
        <p:nvSpPr>
          <p:cNvPr id="2051" name="Rectangle 3"/>
          <p:cNvSpPr>
            <a:spLocks noGrp="1" noChangeArrowheads="1"/>
          </p:cNvSpPr>
          <p:nvPr>
            <p:ph type="subTitle" idx="1"/>
          </p:nvPr>
        </p:nvSpPr>
        <p:spPr>
          <a:xfrm>
            <a:off x="4114800" y="3429000"/>
            <a:ext cx="4495800" cy="3429000"/>
          </a:xfrm>
        </p:spPr>
        <p:txBody>
          <a:bodyPr/>
          <a:lstStyle/>
          <a:p>
            <a:r>
              <a:rPr lang="en-US"/>
              <a:t>John MacColl, European Director</a:t>
            </a:r>
          </a:p>
          <a:p>
            <a:r>
              <a:rPr lang="en-US"/>
              <a:t>OCLC Programs and Research</a:t>
            </a:r>
          </a:p>
          <a:p>
            <a:endParaRPr lang="en-US"/>
          </a:p>
          <a:p>
            <a:r>
              <a:rPr lang="en-US"/>
              <a:t>Oxford University Library</a:t>
            </a:r>
          </a:p>
          <a:p>
            <a:r>
              <a:rPr lang="en-US"/>
              <a:t>29 August 2008</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9554" name="Picture 2" descr="tkam-gb"/>
          <p:cNvPicPr>
            <a:picLocks noChangeAspect="1" noChangeArrowheads="1"/>
          </p:cNvPicPr>
          <p:nvPr/>
        </p:nvPicPr>
        <p:blipFill>
          <a:blip r:embed="rId3"/>
          <a:srcRect/>
          <a:stretch>
            <a:fillRect/>
          </a:stretch>
        </p:blipFill>
        <p:spPr bwMode="auto">
          <a:xfrm>
            <a:off x="1447800" y="1600200"/>
            <a:ext cx="6477000" cy="4841875"/>
          </a:xfrm>
          <a:prstGeom prst="rect">
            <a:avLst/>
          </a:prstGeom>
          <a:noFill/>
          <a:ln w="9525">
            <a:solidFill>
              <a:schemeClr val="tx1"/>
            </a:solidFill>
            <a:miter lim="800000"/>
            <a:headEnd/>
            <a:tailEnd/>
          </a:ln>
        </p:spPr>
      </p:pic>
      <p:graphicFrame>
        <p:nvGraphicFramePr>
          <p:cNvPr id="48131" name="Object 2"/>
          <p:cNvGraphicFramePr>
            <a:graphicFrameLocks noChangeAspect="1"/>
          </p:cNvGraphicFramePr>
          <p:nvPr/>
        </p:nvGraphicFramePr>
        <p:xfrm>
          <a:off x="6248400" y="2743200"/>
          <a:ext cx="2197100" cy="622300"/>
        </p:xfrm>
        <a:graphic>
          <a:graphicData uri="http://schemas.openxmlformats.org/presentationml/2006/ole">
            <p:oleObj spid="_x0000_s919555" name="Image" r:id="rId4" imgW="2196825" imgH="622003" progId="">
              <p:embed/>
            </p:oleObj>
          </a:graphicData>
        </a:graphic>
      </p:graphicFrame>
      <p:sp>
        <p:nvSpPr>
          <p:cNvPr id="919556" name="Rectangle 4"/>
          <p:cNvSpPr>
            <a:spLocks noChangeArrowheads="1"/>
          </p:cNvSpPr>
          <p:nvPr/>
        </p:nvSpPr>
        <p:spPr bwMode="auto">
          <a:xfrm>
            <a:off x="455613" y="212725"/>
            <a:ext cx="8231187" cy="915988"/>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Global </a:t>
            </a:r>
            <a:r>
              <a:rPr lang="en-US" sz="2800">
                <a:solidFill>
                  <a:schemeClr val="bg1"/>
                </a:solidFill>
                <a:latin typeface="Trebuchet MS" charset="0"/>
                <a:sym typeface="Wingdings" charset="2"/>
              </a:rPr>
              <a:t></a:t>
            </a:r>
            <a:r>
              <a:rPr lang="en-US" sz="2800">
                <a:solidFill>
                  <a:schemeClr val="bg1"/>
                </a:solidFill>
                <a:latin typeface="Trebuchet MS" charset="0"/>
              </a:rPr>
              <a:t> Local: libraries in the flow</a:t>
            </a:r>
            <a:endParaRPr lang="en-US" sz="2800">
              <a:solidFill>
                <a:schemeClr val="accent1"/>
              </a:solidFill>
              <a:latin typeface="Trebuchet MS"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4675" name="Picture 3" descr="tkam-gr"/>
          <p:cNvPicPr>
            <a:picLocks noChangeAspect="1" noChangeArrowheads="1"/>
          </p:cNvPicPr>
          <p:nvPr/>
        </p:nvPicPr>
        <p:blipFill>
          <a:blip r:embed="rId2"/>
          <a:srcRect/>
          <a:stretch>
            <a:fillRect/>
          </a:stretch>
        </p:blipFill>
        <p:spPr bwMode="auto">
          <a:xfrm>
            <a:off x="533400" y="1752600"/>
            <a:ext cx="2819400" cy="2044700"/>
          </a:xfrm>
          <a:prstGeom prst="rect">
            <a:avLst/>
          </a:prstGeom>
          <a:noFill/>
          <a:ln w="9525">
            <a:solidFill>
              <a:schemeClr val="tx1"/>
            </a:solidFill>
            <a:miter lim="800000"/>
            <a:headEnd/>
            <a:tailEnd/>
          </a:ln>
        </p:spPr>
      </p:pic>
      <p:pic>
        <p:nvPicPr>
          <p:cNvPr id="924676" name="Picture 4" descr="tkam-lt"/>
          <p:cNvPicPr>
            <a:picLocks noChangeAspect="1" noChangeArrowheads="1"/>
          </p:cNvPicPr>
          <p:nvPr/>
        </p:nvPicPr>
        <p:blipFill>
          <a:blip r:embed="rId3"/>
          <a:srcRect/>
          <a:stretch>
            <a:fillRect/>
          </a:stretch>
        </p:blipFill>
        <p:spPr bwMode="auto">
          <a:xfrm>
            <a:off x="533400" y="4191000"/>
            <a:ext cx="2895600" cy="2098675"/>
          </a:xfrm>
          <a:prstGeom prst="rect">
            <a:avLst/>
          </a:prstGeom>
          <a:noFill/>
          <a:ln w="9525">
            <a:solidFill>
              <a:schemeClr val="tx1"/>
            </a:solidFill>
            <a:miter lim="800000"/>
            <a:headEnd/>
            <a:tailEnd/>
          </a:ln>
        </p:spPr>
      </p:pic>
      <p:sp>
        <p:nvSpPr>
          <p:cNvPr id="924678" name="Line 6"/>
          <p:cNvSpPr>
            <a:spLocks noChangeShapeType="1"/>
          </p:cNvSpPr>
          <p:nvPr/>
        </p:nvSpPr>
        <p:spPr bwMode="auto">
          <a:xfrm>
            <a:off x="3429000" y="5334000"/>
            <a:ext cx="5334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924681" name="Text Box 9"/>
          <p:cNvSpPr txBox="1">
            <a:spLocks noChangeArrowheads="1"/>
          </p:cNvSpPr>
          <p:nvPr/>
        </p:nvSpPr>
        <p:spPr bwMode="auto">
          <a:xfrm>
            <a:off x="533400" y="3810000"/>
            <a:ext cx="1263650" cy="336550"/>
          </a:xfrm>
          <a:prstGeom prst="rect">
            <a:avLst/>
          </a:prstGeom>
          <a:noFill/>
          <a:ln w="9525">
            <a:noFill/>
            <a:miter lim="800000"/>
            <a:headEnd/>
            <a:tailEnd/>
          </a:ln>
        </p:spPr>
        <p:txBody>
          <a:bodyPr wrap="none">
            <a:prstTxWarp prst="textNoShape">
              <a:avLst/>
            </a:prstTxWarp>
            <a:spAutoFit/>
          </a:bodyPr>
          <a:lstStyle/>
          <a:p>
            <a:r>
              <a:rPr lang="en-US" sz="1600">
                <a:solidFill>
                  <a:schemeClr val="tx1"/>
                </a:solidFill>
              </a:rPr>
              <a:t>Facebook</a:t>
            </a:r>
          </a:p>
        </p:txBody>
      </p:sp>
      <p:sp>
        <p:nvSpPr>
          <p:cNvPr id="924682" name="Text Box 10"/>
          <p:cNvSpPr txBox="1">
            <a:spLocks noChangeArrowheads="1"/>
          </p:cNvSpPr>
          <p:nvPr/>
        </p:nvSpPr>
        <p:spPr bwMode="auto">
          <a:xfrm>
            <a:off x="457200" y="6248400"/>
            <a:ext cx="1635125" cy="336550"/>
          </a:xfrm>
          <a:prstGeom prst="rect">
            <a:avLst/>
          </a:prstGeom>
          <a:noFill/>
          <a:ln w="9525">
            <a:noFill/>
            <a:miter lim="800000"/>
            <a:headEnd/>
            <a:tailEnd/>
          </a:ln>
        </p:spPr>
        <p:txBody>
          <a:bodyPr wrap="none">
            <a:prstTxWarp prst="textNoShape">
              <a:avLst/>
            </a:prstTxWarp>
            <a:spAutoFit/>
          </a:bodyPr>
          <a:lstStyle/>
          <a:p>
            <a:r>
              <a:rPr lang="en-US" sz="1600">
                <a:solidFill>
                  <a:schemeClr val="tx1"/>
                </a:solidFill>
              </a:rPr>
              <a:t>LibraryThing</a:t>
            </a:r>
          </a:p>
        </p:txBody>
      </p:sp>
      <p:pic>
        <p:nvPicPr>
          <p:cNvPr id="924683" name="Picture 2"/>
          <p:cNvPicPr>
            <a:picLocks noChangeAspect="1" noChangeArrowheads="1"/>
          </p:cNvPicPr>
          <p:nvPr/>
        </p:nvPicPr>
        <p:blipFill>
          <a:blip r:embed="rId4"/>
          <a:srcRect/>
          <a:stretch>
            <a:fillRect/>
          </a:stretch>
        </p:blipFill>
        <p:spPr bwMode="auto">
          <a:xfrm>
            <a:off x="3962400" y="1447800"/>
            <a:ext cx="3859213" cy="5029200"/>
          </a:xfrm>
          <a:prstGeom prst="rect">
            <a:avLst/>
          </a:prstGeom>
          <a:noFill/>
          <a:ln w="9525">
            <a:noFill/>
            <a:miter lim="800000"/>
            <a:headEnd/>
            <a:tailEnd/>
          </a:ln>
        </p:spPr>
      </p:pic>
      <p:sp>
        <p:nvSpPr>
          <p:cNvPr id="924684" name="Line 6"/>
          <p:cNvSpPr>
            <a:spLocks noChangeShapeType="1"/>
          </p:cNvSpPr>
          <p:nvPr/>
        </p:nvSpPr>
        <p:spPr bwMode="auto">
          <a:xfrm>
            <a:off x="3352800" y="3429000"/>
            <a:ext cx="5334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924685" name="Rectangle 13"/>
          <p:cNvSpPr>
            <a:spLocks noChangeArrowheads="1"/>
          </p:cNvSpPr>
          <p:nvPr/>
        </p:nvSpPr>
        <p:spPr bwMode="auto">
          <a:xfrm>
            <a:off x="455613" y="212725"/>
            <a:ext cx="8231187" cy="915988"/>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Not just Google</a:t>
            </a:r>
            <a:endParaRPr lang="en-US" sz="2800">
              <a:solidFill>
                <a:schemeClr val="accent1"/>
              </a:solidFill>
              <a:latin typeface="Trebuchet MS"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3651" name="Picture 3" descr="tkam-lt"/>
          <p:cNvPicPr>
            <a:picLocks noChangeAspect="1" noChangeArrowheads="1"/>
          </p:cNvPicPr>
          <p:nvPr/>
        </p:nvPicPr>
        <p:blipFill>
          <a:blip r:embed="rId3"/>
          <a:srcRect/>
          <a:stretch>
            <a:fillRect/>
          </a:stretch>
        </p:blipFill>
        <p:spPr bwMode="auto">
          <a:xfrm>
            <a:off x="1143000" y="1524000"/>
            <a:ext cx="7086600" cy="5135563"/>
          </a:xfrm>
          <a:prstGeom prst="rect">
            <a:avLst/>
          </a:prstGeom>
          <a:noFill/>
          <a:ln w="9525">
            <a:solidFill>
              <a:schemeClr val="tx1"/>
            </a:solidFill>
            <a:miter lim="800000"/>
            <a:headEnd/>
            <a:tailEnd/>
          </a:ln>
        </p:spPr>
      </p:pic>
      <p:graphicFrame>
        <p:nvGraphicFramePr>
          <p:cNvPr id="53252" name="Object 2"/>
          <p:cNvGraphicFramePr>
            <a:graphicFrameLocks noChangeAspect="1"/>
          </p:cNvGraphicFramePr>
          <p:nvPr/>
        </p:nvGraphicFramePr>
        <p:xfrm>
          <a:off x="6019800" y="2514600"/>
          <a:ext cx="2303463" cy="758825"/>
        </p:xfrm>
        <a:graphic>
          <a:graphicData uri="http://schemas.openxmlformats.org/presentationml/2006/ole">
            <p:oleObj spid="_x0000_s923652" name="Image" r:id="rId4" imgW="1155148" imgH="380818" progId="">
              <p:embed/>
            </p:oleObj>
          </a:graphicData>
        </a:graphic>
      </p:graphicFrame>
      <p:sp>
        <p:nvSpPr>
          <p:cNvPr id="923653" name="Rectangle 5"/>
          <p:cNvSpPr>
            <a:spLocks noChangeArrowheads="1"/>
          </p:cNvSpPr>
          <p:nvPr/>
        </p:nvSpPr>
        <p:spPr bwMode="auto">
          <a:xfrm>
            <a:off x="455613" y="212725"/>
            <a:ext cx="8231187" cy="915988"/>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WorldCat as a ‘switch’</a:t>
            </a:r>
            <a:endParaRPr lang="en-US" sz="2800">
              <a:solidFill>
                <a:schemeClr val="accent1"/>
              </a:solidFill>
              <a:latin typeface="Trebuchet MS"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27760" name="Group 16"/>
          <p:cNvGrpSpPr>
            <a:grpSpLocks/>
          </p:cNvGrpSpPr>
          <p:nvPr/>
        </p:nvGrpSpPr>
        <p:grpSpPr bwMode="auto">
          <a:xfrm>
            <a:off x="1219200" y="1447800"/>
            <a:ext cx="6553200" cy="5181600"/>
            <a:chOff x="0" y="164"/>
            <a:chExt cx="5760" cy="4023"/>
          </a:xfrm>
        </p:grpSpPr>
        <p:sp>
          <p:nvSpPr>
            <p:cNvPr id="927746" name="Line 2"/>
            <p:cNvSpPr>
              <a:spLocks noChangeShapeType="1"/>
            </p:cNvSpPr>
            <p:nvPr/>
          </p:nvSpPr>
          <p:spPr bwMode="auto">
            <a:xfrm>
              <a:off x="0" y="1162"/>
              <a:ext cx="576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927747" name="Line 3"/>
            <p:cNvSpPr>
              <a:spLocks noChangeShapeType="1"/>
            </p:cNvSpPr>
            <p:nvPr/>
          </p:nvSpPr>
          <p:spPr bwMode="auto">
            <a:xfrm>
              <a:off x="22" y="3067"/>
              <a:ext cx="5738"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927748" name="Text Box 4"/>
            <p:cNvSpPr txBox="1">
              <a:spLocks noChangeArrowheads="1"/>
            </p:cNvSpPr>
            <p:nvPr/>
          </p:nvSpPr>
          <p:spPr bwMode="auto">
            <a:xfrm>
              <a:off x="77" y="252"/>
              <a:ext cx="1390" cy="544"/>
            </a:xfrm>
            <a:prstGeom prst="rect">
              <a:avLst/>
            </a:prstGeom>
            <a:noFill/>
            <a:ln w="9525">
              <a:noFill/>
              <a:miter lim="800000"/>
              <a:headEnd/>
              <a:tailEnd/>
            </a:ln>
          </p:spPr>
          <p:txBody>
            <a:bodyPr wrap="none">
              <a:prstTxWarp prst="textNoShape">
                <a:avLst/>
              </a:prstTxWarp>
              <a:spAutoFit/>
            </a:bodyPr>
            <a:lstStyle/>
            <a:p>
              <a:r>
                <a:rPr lang="en-GB" sz="2000" b="0">
                  <a:solidFill>
                    <a:srgbClr val="000000"/>
                  </a:solidFill>
                  <a:latin typeface="Arial" charset="0"/>
                </a:rPr>
                <a:t>User</a:t>
              </a:r>
              <a:br>
                <a:rPr lang="en-GB" sz="2000" b="0">
                  <a:solidFill>
                    <a:srgbClr val="000000"/>
                  </a:solidFill>
                  <a:latin typeface="Arial" charset="0"/>
                </a:rPr>
              </a:br>
              <a:r>
                <a:rPr lang="en-GB" sz="2000" b="0">
                  <a:solidFill>
                    <a:srgbClr val="000000"/>
                  </a:solidFill>
                  <a:latin typeface="Arial" charset="0"/>
                </a:rPr>
                <a:t>environment</a:t>
              </a:r>
              <a:endParaRPr lang="en-US" sz="2400" b="0">
                <a:solidFill>
                  <a:srgbClr val="000000"/>
                </a:solidFill>
                <a:latin typeface="Arial" charset="0"/>
              </a:endParaRPr>
            </a:p>
          </p:txBody>
        </p:sp>
        <p:sp>
          <p:nvSpPr>
            <p:cNvPr id="927749" name="Text Box 5"/>
            <p:cNvSpPr txBox="1">
              <a:spLocks noChangeArrowheads="1"/>
            </p:cNvSpPr>
            <p:nvPr/>
          </p:nvSpPr>
          <p:spPr bwMode="auto">
            <a:xfrm>
              <a:off x="68" y="1427"/>
              <a:ext cx="1118" cy="782"/>
            </a:xfrm>
            <a:prstGeom prst="rect">
              <a:avLst/>
            </a:prstGeom>
            <a:noFill/>
            <a:ln w="9525">
              <a:noFill/>
              <a:miter lim="800000"/>
              <a:headEnd/>
              <a:tailEnd/>
            </a:ln>
          </p:spPr>
          <p:txBody>
            <a:bodyPr wrap="none">
              <a:prstTxWarp prst="textNoShape">
                <a:avLst/>
              </a:prstTxWarp>
              <a:spAutoFit/>
            </a:bodyPr>
            <a:lstStyle/>
            <a:p>
              <a:r>
                <a:rPr lang="en-GB" sz="2000" b="0">
                  <a:solidFill>
                    <a:srgbClr val="000000"/>
                  </a:solidFill>
                  <a:latin typeface="Arial" charset="0"/>
                </a:rPr>
                <a:t>Library &amp;</a:t>
              </a:r>
            </a:p>
            <a:p>
              <a:r>
                <a:rPr lang="en-GB" sz="2000" b="0">
                  <a:solidFill>
                    <a:srgbClr val="000000"/>
                  </a:solidFill>
                  <a:latin typeface="Arial" charset="0"/>
                </a:rPr>
                <a:t>Network</a:t>
              </a:r>
            </a:p>
            <a:p>
              <a:r>
                <a:rPr lang="en-GB" sz="2000" b="0">
                  <a:solidFill>
                    <a:srgbClr val="000000"/>
                  </a:solidFill>
                  <a:latin typeface="Arial" charset="0"/>
                </a:rPr>
                <a:t>Resource</a:t>
              </a:r>
              <a:endParaRPr lang="en-US" sz="2800" b="0">
                <a:solidFill>
                  <a:srgbClr val="000000"/>
                </a:solidFill>
                <a:latin typeface="Arial" charset="0"/>
              </a:endParaRPr>
            </a:p>
          </p:txBody>
        </p:sp>
        <p:sp>
          <p:nvSpPr>
            <p:cNvPr id="927750" name="Text Box 6"/>
            <p:cNvSpPr txBox="1">
              <a:spLocks noChangeArrowheads="1"/>
            </p:cNvSpPr>
            <p:nvPr/>
          </p:nvSpPr>
          <p:spPr bwMode="auto">
            <a:xfrm>
              <a:off x="68" y="3287"/>
              <a:ext cx="1465" cy="545"/>
            </a:xfrm>
            <a:prstGeom prst="rect">
              <a:avLst/>
            </a:prstGeom>
            <a:noFill/>
            <a:ln w="9525">
              <a:noFill/>
              <a:miter lim="800000"/>
              <a:headEnd/>
              <a:tailEnd/>
            </a:ln>
          </p:spPr>
          <p:txBody>
            <a:bodyPr wrap="none">
              <a:prstTxWarp prst="textNoShape">
                <a:avLst/>
              </a:prstTxWarp>
              <a:spAutoFit/>
            </a:bodyPr>
            <a:lstStyle/>
            <a:p>
              <a:r>
                <a:rPr lang="en-GB" sz="2000" b="0">
                  <a:solidFill>
                    <a:srgbClr val="000000"/>
                  </a:solidFill>
                  <a:latin typeface="Arial" charset="0"/>
                </a:rPr>
                <a:t>Management</a:t>
              </a:r>
              <a:br>
                <a:rPr lang="en-GB" sz="2000" b="0">
                  <a:solidFill>
                    <a:srgbClr val="000000"/>
                  </a:solidFill>
                  <a:latin typeface="Arial" charset="0"/>
                </a:rPr>
              </a:br>
              <a:r>
                <a:rPr lang="en-GB" sz="2000" b="0">
                  <a:solidFill>
                    <a:srgbClr val="000000"/>
                  </a:solidFill>
                  <a:latin typeface="Arial" charset="0"/>
                </a:rPr>
                <a:t>environment</a:t>
              </a:r>
              <a:endParaRPr lang="en-US" sz="2800" b="0">
                <a:solidFill>
                  <a:srgbClr val="000000"/>
                </a:solidFill>
                <a:latin typeface="Arial" charset="0"/>
              </a:endParaRPr>
            </a:p>
          </p:txBody>
        </p:sp>
        <p:sp>
          <p:nvSpPr>
            <p:cNvPr id="15371" name="AutoShape 10"/>
            <p:cNvSpPr>
              <a:spLocks noChangeArrowheads="1"/>
            </p:cNvSpPr>
            <p:nvPr/>
          </p:nvSpPr>
          <p:spPr bwMode="auto">
            <a:xfrm>
              <a:off x="1201" y="164"/>
              <a:ext cx="3886" cy="635"/>
            </a:xfrm>
            <a:prstGeom prst="upArrow">
              <a:avLst>
                <a:gd name="adj1" fmla="val 77907"/>
                <a:gd name="adj2" fmla="val 54958"/>
              </a:avLst>
            </a:prstGeom>
            <a:solidFill>
              <a:schemeClr val="accent6">
                <a:lumMod val="75000"/>
              </a:schemeClr>
            </a:solidFill>
            <a:ln w="9525">
              <a:noFill/>
              <a:miter lim="800000"/>
              <a:headEnd/>
              <a:tailEnd/>
            </a:ln>
          </p:spPr>
          <p:txBody>
            <a:bodyPr vert="eaVert" wrap="none" anchor="ctr"/>
            <a:lstStyle/>
            <a:p>
              <a:pPr algn="ctr">
                <a:defRPr/>
              </a:pPr>
              <a:endParaRPr lang="en-US" sz="1800" b="0">
                <a:solidFill>
                  <a:srgbClr val="FFFFFF"/>
                </a:solidFill>
                <a:latin typeface="Arial" charset="0"/>
              </a:endParaRPr>
            </a:p>
          </p:txBody>
        </p:sp>
        <p:sp>
          <p:nvSpPr>
            <p:cNvPr id="927752" name="Text Box 11"/>
            <p:cNvSpPr txBox="1">
              <a:spLocks noChangeArrowheads="1"/>
            </p:cNvSpPr>
            <p:nvPr/>
          </p:nvSpPr>
          <p:spPr bwMode="auto">
            <a:xfrm>
              <a:off x="2320" y="337"/>
              <a:ext cx="1805" cy="284"/>
            </a:xfrm>
            <a:prstGeom prst="rect">
              <a:avLst/>
            </a:prstGeom>
            <a:noFill/>
            <a:ln w="9525">
              <a:noFill/>
              <a:miter lim="800000"/>
              <a:headEnd/>
              <a:tailEnd/>
            </a:ln>
          </p:spPr>
          <p:txBody>
            <a:bodyPr wrap="none">
              <a:prstTxWarp prst="textNoShape">
                <a:avLst/>
              </a:prstTxWarp>
              <a:spAutoFit/>
            </a:bodyPr>
            <a:lstStyle/>
            <a:p>
              <a:pPr algn="ctr"/>
              <a:r>
                <a:rPr lang="en-GB" sz="1800">
                  <a:solidFill>
                    <a:srgbClr val="FFFFFF"/>
                  </a:solidFill>
                  <a:latin typeface="Arial" charset="0"/>
                </a:rPr>
                <a:t>End User Access</a:t>
              </a:r>
              <a:endParaRPr lang="en-US" sz="1800">
                <a:solidFill>
                  <a:srgbClr val="FFFFFF"/>
                </a:solidFill>
                <a:latin typeface="Arial" charset="0"/>
              </a:endParaRPr>
            </a:p>
          </p:txBody>
        </p:sp>
        <p:sp>
          <p:nvSpPr>
            <p:cNvPr id="927753" name="Text Box 13"/>
            <p:cNvSpPr txBox="1">
              <a:spLocks noChangeArrowheads="1"/>
            </p:cNvSpPr>
            <p:nvPr/>
          </p:nvSpPr>
          <p:spPr bwMode="auto">
            <a:xfrm>
              <a:off x="2650" y="3743"/>
              <a:ext cx="1390" cy="285"/>
            </a:xfrm>
            <a:prstGeom prst="rect">
              <a:avLst/>
            </a:prstGeom>
            <a:noFill/>
            <a:ln w="9525">
              <a:noFill/>
              <a:miter lim="800000"/>
              <a:headEnd/>
              <a:tailEnd/>
            </a:ln>
          </p:spPr>
          <p:txBody>
            <a:bodyPr wrap="none">
              <a:prstTxWarp prst="textNoShape">
                <a:avLst/>
              </a:prstTxWarp>
              <a:spAutoFit/>
            </a:bodyPr>
            <a:lstStyle/>
            <a:p>
              <a:r>
                <a:rPr lang="en-GB" sz="1800">
                  <a:solidFill>
                    <a:srgbClr val="FFFFFF"/>
                  </a:solidFill>
                  <a:latin typeface="Arial" charset="0"/>
                </a:rPr>
                <a:t>Management</a:t>
              </a:r>
              <a:endParaRPr lang="en-US" sz="1800">
                <a:solidFill>
                  <a:srgbClr val="FFFFFF"/>
                </a:solidFill>
                <a:latin typeface="Arial" charset="0"/>
              </a:endParaRPr>
            </a:p>
          </p:txBody>
        </p:sp>
        <p:sp>
          <p:nvSpPr>
            <p:cNvPr id="15368" name="Rectangle 7"/>
            <p:cNvSpPr>
              <a:spLocks noChangeArrowheads="1"/>
            </p:cNvSpPr>
            <p:nvPr/>
          </p:nvSpPr>
          <p:spPr bwMode="auto">
            <a:xfrm>
              <a:off x="3216" y="864"/>
              <a:ext cx="671" cy="258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GB" sz="1200">
                  <a:solidFill>
                    <a:srgbClr val="FFFFFF"/>
                  </a:solidFill>
                  <a:latin typeface="Arial" charset="0"/>
                </a:rPr>
                <a:t>Digitised/</a:t>
              </a:r>
            </a:p>
            <a:p>
              <a:pPr algn="ctr"/>
              <a:r>
                <a:rPr lang="en-GB" sz="1200">
                  <a:solidFill>
                    <a:srgbClr val="FFFFFF"/>
                  </a:solidFill>
                  <a:latin typeface="Arial" charset="0"/>
                </a:rPr>
                <a:t>Digital</a:t>
              </a:r>
              <a:endParaRPr lang="en-US" sz="1200">
                <a:solidFill>
                  <a:srgbClr val="FFFFFF"/>
                </a:solidFill>
                <a:latin typeface="Arial" charset="0"/>
              </a:endParaRPr>
            </a:p>
          </p:txBody>
        </p:sp>
        <p:sp>
          <p:nvSpPr>
            <p:cNvPr id="15369" name="Rectangle 8"/>
            <p:cNvSpPr>
              <a:spLocks noChangeArrowheads="1"/>
            </p:cNvSpPr>
            <p:nvPr/>
          </p:nvSpPr>
          <p:spPr bwMode="auto">
            <a:xfrm>
              <a:off x="1633" y="864"/>
              <a:ext cx="624" cy="258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US" sz="1200">
                  <a:solidFill>
                    <a:srgbClr val="FFFFFF"/>
                  </a:solidFill>
                  <a:latin typeface="Arial" charset="0"/>
                </a:rPr>
                <a:t>Bought</a:t>
              </a:r>
              <a:r>
                <a:rPr lang="en-US" sz="1400">
                  <a:solidFill>
                    <a:srgbClr val="FFFFFF"/>
                  </a:solidFill>
                  <a:latin typeface="Arial" charset="0"/>
                </a:rPr>
                <a:t>/</a:t>
              </a:r>
              <a:r>
                <a:rPr lang="en-US" sz="800">
                  <a:solidFill>
                    <a:srgbClr val="FFFFFF"/>
                  </a:solidFill>
                  <a:latin typeface="Arial" charset="0"/>
                </a:rPr>
                <a:t/>
              </a:r>
              <a:br>
                <a:rPr lang="en-US" sz="800">
                  <a:solidFill>
                    <a:srgbClr val="FFFFFF"/>
                  </a:solidFill>
                  <a:latin typeface="Arial" charset="0"/>
                </a:rPr>
              </a:br>
              <a:r>
                <a:rPr lang="en-US" sz="1200">
                  <a:solidFill>
                    <a:srgbClr val="FFFFFF"/>
                  </a:solidFill>
                  <a:latin typeface="Arial" charset="0"/>
                </a:rPr>
                <a:t>Physical</a:t>
              </a:r>
            </a:p>
          </p:txBody>
        </p:sp>
        <p:sp>
          <p:nvSpPr>
            <p:cNvPr id="15370" name="Rectangle 9"/>
            <p:cNvSpPr>
              <a:spLocks noChangeArrowheads="1"/>
            </p:cNvSpPr>
            <p:nvPr/>
          </p:nvSpPr>
          <p:spPr bwMode="auto">
            <a:xfrm>
              <a:off x="2353" y="864"/>
              <a:ext cx="767" cy="258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GB" sz="1200">
                  <a:solidFill>
                    <a:srgbClr val="FFFFFF"/>
                  </a:solidFill>
                  <a:latin typeface="Arial" charset="0"/>
                </a:rPr>
                <a:t>Electronic/</a:t>
              </a:r>
              <a:br>
                <a:rPr lang="en-GB" sz="1200">
                  <a:solidFill>
                    <a:srgbClr val="FFFFFF"/>
                  </a:solidFill>
                  <a:latin typeface="Arial" charset="0"/>
                </a:rPr>
              </a:br>
              <a:r>
                <a:rPr lang="en-GB" sz="1200">
                  <a:solidFill>
                    <a:srgbClr val="FFFFFF"/>
                  </a:solidFill>
                  <a:latin typeface="Arial" charset="0"/>
                </a:rPr>
                <a:t>Licensed</a:t>
              </a:r>
              <a:endParaRPr lang="en-US" sz="1800">
                <a:solidFill>
                  <a:srgbClr val="FFFFFF"/>
                </a:solidFill>
                <a:latin typeface="Arial" charset="0"/>
              </a:endParaRPr>
            </a:p>
          </p:txBody>
        </p:sp>
        <p:sp>
          <p:nvSpPr>
            <p:cNvPr id="15377" name="Rectangle 7"/>
            <p:cNvSpPr>
              <a:spLocks noChangeArrowheads="1"/>
            </p:cNvSpPr>
            <p:nvPr/>
          </p:nvSpPr>
          <p:spPr bwMode="auto">
            <a:xfrm>
              <a:off x="3984" y="864"/>
              <a:ext cx="673" cy="258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GB" sz="1200">
                  <a:solidFill>
                    <a:srgbClr val="FFFFFF"/>
                  </a:solidFill>
                  <a:latin typeface="Arial" charset="0"/>
                </a:rPr>
                <a:t>Special</a:t>
              </a:r>
              <a:br>
                <a:rPr lang="en-GB" sz="1200">
                  <a:solidFill>
                    <a:srgbClr val="FFFFFF"/>
                  </a:solidFill>
                  <a:latin typeface="Arial" charset="0"/>
                </a:rPr>
              </a:br>
              <a:r>
                <a:rPr lang="en-GB" sz="1200">
                  <a:solidFill>
                    <a:srgbClr val="FFFFFF"/>
                  </a:solidFill>
                  <a:latin typeface="Arial" charset="0"/>
                </a:rPr>
                <a:t>colls/</a:t>
              </a:r>
              <a:br>
                <a:rPr lang="en-GB" sz="1200">
                  <a:solidFill>
                    <a:srgbClr val="FFFFFF"/>
                  </a:solidFill>
                  <a:latin typeface="Arial" charset="0"/>
                </a:rPr>
              </a:br>
              <a:r>
                <a:rPr lang="en-GB" sz="1200">
                  <a:solidFill>
                    <a:srgbClr val="FFFFFF"/>
                  </a:solidFill>
                  <a:latin typeface="Arial" charset="0"/>
                </a:rPr>
                <a:t>Archives</a:t>
              </a:r>
              <a:endParaRPr lang="en-US" sz="1800">
                <a:solidFill>
                  <a:srgbClr val="FFFFFF"/>
                </a:solidFill>
                <a:latin typeface="Arial" charset="0"/>
              </a:endParaRPr>
            </a:p>
          </p:txBody>
        </p:sp>
        <p:sp>
          <p:nvSpPr>
            <p:cNvPr id="20" name="AutoShape 10"/>
            <p:cNvSpPr>
              <a:spLocks noChangeArrowheads="1"/>
            </p:cNvSpPr>
            <p:nvPr/>
          </p:nvSpPr>
          <p:spPr bwMode="auto">
            <a:xfrm>
              <a:off x="1200" y="3552"/>
              <a:ext cx="3886" cy="635"/>
            </a:xfrm>
            <a:prstGeom prst="upArrow">
              <a:avLst>
                <a:gd name="adj1" fmla="val 77907"/>
                <a:gd name="adj2" fmla="val 54958"/>
              </a:avLst>
            </a:prstGeom>
            <a:solidFill>
              <a:schemeClr val="accent6">
                <a:lumMod val="75000"/>
              </a:schemeClr>
            </a:solidFill>
            <a:ln w="9525">
              <a:noFill/>
              <a:miter lim="800000"/>
              <a:headEnd/>
              <a:tailEnd/>
            </a:ln>
          </p:spPr>
          <p:txBody>
            <a:bodyPr vert="eaVert" wrap="none" anchor="ctr"/>
            <a:lstStyle/>
            <a:p>
              <a:pPr algn="ctr">
                <a:defRPr/>
              </a:pPr>
              <a:endParaRPr lang="en-US" sz="1800" b="0">
                <a:solidFill>
                  <a:srgbClr val="FFFFFF"/>
                </a:solidFill>
                <a:latin typeface="Arial" charset="0"/>
              </a:endParaRPr>
            </a:p>
          </p:txBody>
        </p:sp>
        <p:sp>
          <p:nvSpPr>
            <p:cNvPr id="927759" name="Text Box 11"/>
            <p:cNvSpPr txBox="1">
              <a:spLocks noChangeArrowheads="1"/>
            </p:cNvSpPr>
            <p:nvPr/>
          </p:nvSpPr>
          <p:spPr bwMode="auto">
            <a:xfrm>
              <a:off x="2064" y="3745"/>
              <a:ext cx="2016" cy="284"/>
            </a:xfrm>
            <a:prstGeom prst="rect">
              <a:avLst/>
            </a:prstGeom>
            <a:noFill/>
            <a:ln w="9525">
              <a:noFill/>
              <a:miter lim="800000"/>
              <a:headEnd/>
              <a:tailEnd/>
            </a:ln>
          </p:spPr>
          <p:txBody>
            <a:bodyPr>
              <a:prstTxWarp prst="textNoShape">
                <a:avLst/>
              </a:prstTxWarp>
              <a:spAutoFit/>
            </a:bodyPr>
            <a:lstStyle/>
            <a:p>
              <a:pPr algn="ctr"/>
              <a:r>
                <a:rPr lang="en-GB" sz="1800">
                  <a:solidFill>
                    <a:srgbClr val="FFFFFF"/>
                  </a:solidFill>
                  <a:latin typeface="Arial" charset="0"/>
                </a:rPr>
                <a:t>Management</a:t>
              </a:r>
              <a:endParaRPr lang="en-US" sz="1800">
                <a:solidFill>
                  <a:srgbClr val="FFFFFF"/>
                </a:solidFill>
                <a:latin typeface="Arial" charset="0"/>
              </a:endParaRPr>
            </a:p>
          </p:txBody>
        </p:sp>
      </p:grpSp>
      <p:sp>
        <p:nvSpPr>
          <p:cNvPr id="927761" name="Rectangle 17"/>
          <p:cNvSpPr>
            <a:spLocks noChangeArrowheads="1"/>
          </p:cNvSpPr>
          <p:nvPr/>
        </p:nvSpPr>
        <p:spPr bwMode="auto">
          <a:xfrm>
            <a:off x="455613" y="212725"/>
            <a:ext cx="8231187" cy="915988"/>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4 pillars and 3 environments</a:t>
            </a:r>
            <a:endParaRPr lang="en-US" sz="2800">
              <a:solidFill>
                <a:schemeClr val="accent1"/>
              </a:solidFill>
              <a:latin typeface="Trebuchet MS"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8770" name="Line 2"/>
          <p:cNvSpPr>
            <a:spLocks noChangeShapeType="1"/>
          </p:cNvSpPr>
          <p:nvPr/>
        </p:nvSpPr>
        <p:spPr bwMode="auto">
          <a:xfrm>
            <a:off x="2133600" y="2708275"/>
            <a:ext cx="571500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928771" name="Line 3"/>
          <p:cNvSpPr>
            <a:spLocks noChangeShapeType="1"/>
          </p:cNvSpPr>
          <p:nvPr/>
        </p:nvSpPr>
        <p:spPr bwMode="auto">
          <a:xfrm>
            <a:off x="2155825" y="4970463"/>
            <a:ext cx="5692775"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928772" name="Text Box 4"/>
          <p:cNvSpPr txBox="1">
            <a:spLocks noChangeArrowheads="1"/>
          </p:cNvSpPr>
          <p:nvPr/>
        </p:nvSpPr>
        <p:spPr bwMode="auto">
          <a:xfrm>
            <a:off x="2209800" y="1628775"/>
            <a:ext cx="1441450" cy="641350"/>
          </a:xfrm>
          <a:prstGeom prst="rect">
            <a:avLst/>
          </a:prstGeom>
          <a:noFill/>
          <a:ln w="9525">
            <a:noFill/>
            <a:miter lim="800000"/>
            <a:headEnd/>
            <a:tailEnd/>
          </a:ln>
        </p:spPr>
        <p:txBody>
          <a:bodyPr wrap="none">
            <a:prstTxWarp prst="textNoShape">
              <a:avLst/>
            </a:prstTxWarp>
            <a:spAutoFit/>
          </a:bodyPr>
          <a:lstStyle/>
          <a:p>
            <a:r>
              <a:rPr lang="en-GB" sz="1800" b="0">
                <a:solidFill>
                  <a:srgbClr val="000000"/>
                </a:solidFill>
                <a:latin typeface="Arial" charset="0"/>
              </a:rPr>
              <a:t>User</a:t>
            </a:r>
            <a:br>
              <a:rPr lang="en-GB" sz="1800" b="0">
                <a:solidFill>
                  <a:srgbClr val="000000"/>
                </a:solidFill>
                <a:latin typeface="Arial" charset="0"/>
              </a:rPr>
            </a:br>
            <a:r>
              <a:rPr lang="en-GB" sz="1800" b="0">
                <a:solidFill>
                  <a:srgbClr val="000000"/>
                </a:solidFill>
                <a:latin typeface="Arial" charset="0"/>
              </a:rPr>
              <a:t>environment</a:t>
            </a:r>
            <a:endParaRPr lang="en-US" sz="1800" b="0">
              <a:solidFill>
                <a:srgbClr val="000000"/>
              </a:solidFill>
              <a:latin typeface="Arial" charset="0"/>
            </a:endParaRPr>
          </a:p>
        </p:txBody>
      </p:sp>
      <p:sp>
        <p:nvSpPr>
          <p:cNvPr id="928773" name="Text Box 5"/>
          <p:cNvSpPr txBox="1">
            <a:spLocks noChangeArrowheads="1"/>
          </p:cNvSpPr>
          <p:nvPr/>
        </p:nvSpPr>
        <p:spPr bwMode="auto">
          <a:xfrm>
            <a:off x="2201863" y="3024188"/>
            <a:ext cx="1162050" cy="915987"/>
          </a:xfrm>
          <a:prstGeom prst="rect">
            <a:avLst/>
          </a:prstGeom>
          <a:noFill/>
          <a:ln w="9525">
            <a:noFill/>
            <a:miter lim="800000"/>
            <a:headEnd/>
            <a:tailEnd/>
          </a:ln>
        </p:spPr>
        <p:txBody>
          <a:bodyPr wrap="none">
            <a:prstTxWarp prst="textNoShape">
              <a:avLst/>
            </a:prstTxWarp>
            <a:spAutoFit/>
          </a:bodyPr>
          <a:lstStyle/>
          <a:p>
            <a:r>
              <a:rPr lang="en-GB" sz="1800" b="0">
                <a:solidFill>
                  <a:srgbClr val="000000"/>
                </a:solidFill>
                <a:latin typeface="Arial" charset="0"/>
              </a:rPr>
              <a:t>Library &amp;</a:t>
            </a:r>
          </a:p>
          <a:p>
            <a:r>
              <a:rPr lang="en-GB" sz="1800" b="0">
                <a:solidFill>
                  <a:srgbClr val="000000"/>
                </a:solidFill>
                <a:latin typeface="Arial" charset="0"/>
              </a:rPr>
              <a:t>Network</a:t>
            </a:r>
          </a:p>
          <a:p>
            <a:r>
              <a:rPr lang="en-GB" sz="1800" b="0">
                <a:solidFill>
                  <a:srgbClr val="000000"/>
                </a:solidFill>
                <a:latin typeface="Arial" charset="0"/>
              </a:rPr>
              <a:t>Resource</a:t>
            </a:r>
            <a:endParaRPr lang="en-US" sz="2800" b="0">
              <a:solidFill>
                <a:srgbClr val="000000"/>
              </a:solidFill>
              <a:latin typeface="Arial" charset="0"/>
            </a:endParaRPr>
          </a:p>
        </p:txBody>
      </p:sp>
      <p:sp>
        <p:nvSpPr>
          <p:cNvPr id="15371" name="AutoShape 10"/>
          <p:cNvSpPr>
            <a:spLocks noChangeArrowheads="1"/>
          </p:cNvSpPr>
          <p:nvPr/>
        </p:nvSpPr>
        <p:spPr bwMode="auto">
          <a:xfrm>
            <a:off x="3325813" y="1524000"/>
            <a:ext cx="3856037" cy="754063"/>
          </a:xfrm>
          <a:prstGeom prst="upArrow">
            <a:avLst>
              <a:gd name="adj1" fmla="val 77907"/>
              <a:gd name="adj2" fmla="val 54958"/>
            </a:avLst>
          </a:prstGeom>
          <a:solidFill>
            <a:schemeClr val="accent6">
              <a:lumMod val="75000"/>
            </a:schemeClr>
          </a:solidFill>
          <a:ln w="9525">
            <a:noFill/>
            <a:miter lim="800000"/>
            <a:headEnd/>
            <a:tailEnd/>
          </a:ln>
        </p:spPr>
        <p:txBody>
          <a:bodyPr vert="eaVert" wrap="none" anchor="ctr"/>
          <a:lstStyle/>
          <a:p>
            <a:pPr algn="ctr">
              <a:defRPr/>
            </a:pPr>
            <a:endParaRPr lang="en-US" sz="1800" b="0">
              <a:solidFill>
                <a:srgbClr val="FFFFFF"/>
              </a:solidFill>
              <a:latin typeface="Arial" charset="0"/>
            </a:endParaRPr>
          </a:p>
        </p:txBody>
      </p:sp>
      <p:sp>
        <p:nvSpPr>
          <p:cNvPr id="928774" name="Text Box 6"/>
          <p:cNvSpPr txBox="1">
            <a:spLocks noChangeArrowheads="1"/>
          </p:cNvSpPr>
          <p:nvPr/>
        </p:nvSpPr>
        <p:spPr bwMode="auto">
          <a:xfrm>
            <a:off x="2201863" y="5232400"/>
            <a:ext cx="1519237" cy="641350"/>
          </a:xfrm>
          <a:prstGeom prst="rect">
            <a:avLst/>
          </a:prstGeom>
          <a:noFill/>
          <a:ln w="9525">
            <a:noFill/>
            <a:miter lim="800000"/>
            <a:headEnd/>
            <a:tailEnd/>
          </a:ln>
        </p:spPr>
        <p:txBody>
          <a:bodyPr wrap="none">
            <a:prstTxWarp prst="textNoShape">
              <a:avLst/>
            </a:prstTxWarp>
            <a:spAutoFit/>
          </a:bodyPr>
          <a:lstStyle/>
          <a:p>
            <a:r>
              <a:rPr lang="en-GB" sz="1800" b="0">
                <a:solidFill>
                  <a:srgbClr val="000000"/>
                </a:solidFill>
                <a:latin typeface="Arial" charset="0"/>
              </a:rPr>
              <a:t>Management</a:t>
            </a:r>
            <a:br>
              <a:rPr lang="en-GB" sz="1800" b="0">
                <a:solidFill>
                  <a:srgbClr val="000000"/>
                </a:solidFill>
                <a:latin typeface="Arial" charset="0"/>
              </a:rPr>
            </a:br>
            <a:r>
              <a:rPr lang="en-GB" sz="1800" b="0">
                <a:solidFill>
                  <a:srgbClr val="000000"/>
                </a:solidFill>
                <a:latin typeface="Arial" charset="0"/>
              </a:rPr>
              <a:t>environment</a:t>
            </a:r>
            <a:endParaRPr lang="en-US" sz="2800" b="0">
              <a:solidFill>
                <a:srgbClr val="000000"/>
              </a:solidFill>
              <a:latin typeface="Arial" charset="0"/>
            </a:endParaRPr>
          </a:p>
        </p:txBody>
      </p:sp>
      <p:sp>
        <p:nvSpPr>
          <p:cNvPr id="928776" name="Text Box 11"/>
          <p:cNvSpPr txBox="1">
            <a:spLocks noChangeArrowheads="1"/>
          </p:cNvSpPr>
          <p:nvPr/>
        </p:nvSpPr>
        <p:spPr bwMode="auto">
          <a:xfrm>
            <a:off x="4895850" y="1785938"/>
            <a:ext cx="869950" cy="366712"/>
          </a:xfrm>
          <a:prstGeom prst="rect">
            <a:avLst/>
          </a:prstGeom>
          <a:noFill/>
          <a:ln w="9525">
            <a:noFill/>
            <a:miter lim="800000"/>
            <a:headEnd/>
            <a:tailEnd/>
          </a:ln>
        </p:spPr>
        <p:txBody>
          <a:bodyPr wrap="none">
            <a:prstTxWarp prst="textNoShape">
              <a:avLst/>
            </a:prstTxWarp>
            <a:spAutoFit/>
          </a:bodyPr>
          <a:lstStyle/>
          <a:p>
            <a:pPr algn="ctr"/>
            <a:r>
              <a:rPr lang="en-GB" sz="1800">
                <a:solidFill>
                  <a:srgbClr val="FFFFFF"/>
                </a:solidFill>
                <a:latin typeface="Arial" charset="0"/>
              </a:rPr>
              <a:t>Find It</a:t>
            </a:r>
            <a:endParaRPr lang="en-US" sz="1800">
              <a:solidFill>
                <a:srgbClr val="FFFFFF"/>
              </a:solidFill>
              <a:latin typeface="Arial" charset="0"/>
            </a:endParaRPr>
          </a:p>
        </p:txBody>
      </p:sp>
      <p:sp>
        <p:nvSpPr>
          <p:cNvPr id="928777" name="Text Box 13"/>
          <p:cNvSpPr txBox="1">
            <a:spLocks noChangeArrowheads="1"/>
          </p:cNvSpPr>
          <p:nvPr/>
        </p:nvSpPr>
        <p:spPr bwMode="auto">
          <a:xfrm>
            <a:off x="4762500" y="5830888"/>
            <a:ext cx="1581150" cy="366712"/>
          </a:xfrm>
          <a:prstGeom prst="rect">
            <a:avLst/>
          </a:prstGeom>
          <a:noFill/>
          <a:ln w="9525">
            <a:noFill/>
            <a:miter lim="800000"/>
            <a:headEnd/>
            <a:tailEnd/>
          </a:ln>
        </p:spPr>
        <p:txBody>
          <a:bodyPr wrap="none">
            <a:prstTxWarp prst="textNoShape">
              <a:avLst/>
            </a:prstTxWarp>
            <a:spAutoFit/>
          </a:bodyPr>
          <a:lstStyle/>
          <a:p>
            <a:r>
              <a:rPr lang="en-GB" sz="1800">
                <a:solidFill>
                  <a:srgbClr val="FFFFFF"/>
                </a:solidFill>
                <a:latin typeface="Arial" charset="0"/>
              </a:rPr>
              <a:t>Management</a:t>
            </a:r>
            <a:endParaRPr lang="en-US" sz="1800">
              <a:solidFill>
                <a:srgbClr val="FFFFFF"/>
              </a:solidFill>
              <a:latin typeface="Arial" charset="0"/>
            </a:endParaRPr>
          </a:p>
        </p:txBody>
      </p:sp>
      <p:sp>
        <p:nvSpPr>
          <p:cNvPr id="15368" name="Rectangle 7"/>
          <p:cNvSpPr>
            <a:spLocks noChangeArrowheads="1"/>
          </p:cNvSpPr>
          <p:nvPr/>
        </p:nvSpPr>
        <p:spPr bwMode="auto">
          <a:xfrm>
            <a:off x="5324475" y="2411413"/>
            <a:ext cx="666750" cy="307022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GB" sz="1200">
                <a:solidFill>
                  <a:srgbClr val="FFFFFF"/>
                </a:solidFill>
                <a:latin typeface="Arial" charset="0"/>
              </a:rPr>
              <a:t>Digitised/</a:t>
            </a:r>
          </a:p>
          <a:p>
            <a:pPr algn="ctr"/>
            <a:r>
              <a:rPr lang="en-GB" sz="1200">
                <a:solidFill>
                  <a:srgbClr val="FFFFFF"/>
                </a:solidFill>
                <a:latin typeface="Arial" charset="0"/>
              </a:rPr>
              <a:t>Digital</a:t>
            </a:r>
            <a:endParaRPr lang="en-US" sz="1800">
              <a:solidFill>
                <a:srgbClr val="FFFFFF"/>
              </a:solidFill>
              <a:latin typeface="Arial" charset="0"/>
            </a:endParaRPr>
          </a:p>
        </p:txBody>
      </p:sp>
      <p:sp>
        <p:nvSpPr>
          <p:cNvPr id="15369" name="Rectangle 8"/>
          <p:cNvSpPr>
            <a:spLocks noChangeArrowheads="1"/>
          </p:cNvSpPr>
          <p:nvPr/>
        </p:nvSpPr>
        <p:spPr bwMode="auto">
          <a:xfrm>
            <a:off x="3752850" y="2411413"/>
            <a:ext cx="619125" cy="307022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US" sz="1200">
                <a:solidFill>
                  <a:srgbClr val="FFFFFF"/>
                </a:solidFill>
                <a:latin typeface="Arial" charset="0"/>
              </a:rPr>
              <a:t>Bought</a:t>
            </a:r>
            <a:r>
              <a:rPr lang="en-US" sz="1400">
                <a:solidFill>
                  <a:srgbClr val="FFFFFF"/>
                </a:solidFill>
                <a:latin typeface="Arial" charset="0"/>
              </a:rPr>
              <a:t>/</a:t>
            </a:r>
            <a:r>
              <a:rPr lang="en-US" sz="1000">
                <a:solidFill>
                  <a:srgbClr val="FFFFFF"/>
                </a:solidFill>
                <a:latin typeface="Arial" charset="0"/>
              </a:rPr>
              <a:t/>
            </a:r>
            <a:br>
              <a:rPr lang="en-US" sz="1000">
                <a:solidFill>
                  <a:srgbClr val="FFFFFF"/>
                </a:solidFill>
                <a:latin typeface="Arial" charset="0"/>
              </a:rPr>
            </a:br>
            <a:r>
              <a:rPr lang="en-US" sz="1200">
                <a:solidFill>
                  <a:srgbClr val="FFFFFF"/>
                </a:solidFill>
                <a:latin typeface="Arial" charset="0"/>
              </a:rPr>
              <a:t>Physical</a:t>
            </a:r>
            <a:endParaRPr lang="en-US" sz="1800">
              <a:solidFill>
                <a:srgbClr val="FFFFFF"/>
              </a:solidFill>
              <a:latin typeface="Arial" charset="0"/>
            </a:endParaRPr>
          </a:p>
        </p:txBody>
      </p:sp>
      <p:sp>
        <p:nvSpPr>
          <p:cNvPr id="15370" name="Rectangle 9"/>
          <p:cNvSpPr>
            <a:spLocks noChangeArrowheads="1"/>
          </p:cNvSpPr>
          <p:nvPr/>
        </p:nvSpPr>
        <p:spPr bwMode="auto">
          <a:xfrm>
            <a:off x="4467225" y="2411413"/>
            <a:ext cx="762000" cy="307022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GB" sz="1200">
                <a:solidFill>
                  <a:srgbClr val="FFFFFF"/>
                </a:solidFill>
                <a:latin typeface="Arial" charset="0"/>
              </a:rPr>
              <a:t>Electronic/</a:t>
            </a:r>
            <a:br>
              <a:rPr lang="en-GB" sz="1200">
                <a:solidFill>
                  <a:srgbClr val="FFFFFF"/>
                </a:solidFill>
                <a:latin typeface="Arial" charset="0"/>
              </a:rPr>
            </a:br>
            <a:r>
              <a:rPr lang="en-GB" sz="1200">
                <a:solidFill>
                  <a:srgbClr val="FFFFFF"/>
                </a:solidFill>
                <a:latin typeface="Arial" charset="0"/>
              </a:rPr>
              <a:t>Licensed</a:t>
            </a:r>
            <a:endParaRPr lang="en-US" sz="1800">
              <a:solidFill>
                <a:srgbClr val="FFFFFF"/>
              </a:solidFill>
              <a:latin typeface="Arial" charset="0"/>
            </a:endParaRPr>
          </a:p>
        </p:txBody>
      </p:sp>
      <p:sp>
        <p:nvSpPr>
          <p:cNvPr id="15377" name="Rectangle 7"/>
          <p:cNvSpPr>
            <a:spLocks noChangeArrowheads="1"/>
          </p:cNvSpPr>
          <p:nvPr/>
        </p:nvSpPr>
        <p:spPr bwMode="auto">
          <a:xfrm>
            <a:off x="6086475" y="2411413"/>
            <a:ext cx="666750" cy="307022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GB" sz="1200">
                <a:solidFill>
                  <a:srgbClr val="FFFFFF"/>
                </a:solidFill>
                <a:latin typeface="Arial" charset="0"/>
              </a:rPr>
              <a:t>Special</a:t>
            </a:r>
            <a:br>
              <a:rPr lang="en-GB" sz="1200">
                <a:solidFill>
                  <a:srgbClr val="FFFFFF"/>
                </a:solidFill>
                <a:latin typeface="Arial" charset="0"/>
              </a:rPr>
            </a:br>
            <a:r>
              <a:rPr lang="en-GB" sz="1200">
                <a:solidFill>
                  <a:srgbClr val="FFFFFF"/>
                </a:solidFill>
                <a:latin typeface="Arial" charset="0"/>
              </a:rPr>
              <a:t>colls/</a:t>
            </a:r>
            <a:br>
              <a:rPr lang="en-GB" sz="1200">
                <a:solidFill>
                  <a:srgbClr val="FFFFFF"/>
                </a:solidFill>
                <a:latin typeface="Arial" charset="0"/>
              </a:rPr>
            </a:br>
            <a:r>
              <a:rPr lang="en-GB" sz="1200">
                <a:solidFill>
                  <a:srgbClr val="FFFFFF"/>
                </a:solidFill>
                <a:latin typeface="Arial" charset="0"/>
              </a:rPr>
              <a:t>Archives</a:t>
            </a:r>
            <a:endParaRPr lang="en-US" sz="1800">
              <a:solidFill>
                <a:srgbClr val="FFFFFF"/>
              </a:solidFill>
              <a:latin typeface="Arial" charset="0"/>
            </a:endParaRPr>
          </a:p>
        </p:txBody>
      </p:sp>
      <p:sp>
        <p:nvSpPr>
          <p:cNvPr id="20" name="AutoShape 10"/>
          <p:cNvSpPr>
            <a:spLocks noChangeArrowheads="1"/>
          </p:cNvSpPr>
          <p:nvPr/>
        </p:nvSpPr>
        <p:spPr bwMode="auto">
          <a:xfrm>
            <a:off x="3324225" y="5546725"/>
            <a:ext cx="3856038" cy="754063"/>
          </a:xfrm>
          <a:prstGeom prst="upArrow">
            <a:avLst>
              <a:gd name="adj1" fmla="val 77907"/>
              <a:gd name="adj2" fmla="val 54958"/>
            </a:avLst>
          </a:prstGeom>
          <a:solidFill>
            <a:schemeClr val="accent6">
              <a:lumMod val="75000"/>
            </a:schemeClr>
          </a:solidFill>
          <a:ln w="9525">
            <a:noFill/>
            <a:miter lim="800000"/>
            <a:headEnd/>
            <a:tailEnd/>
          </a:ln>
        </p:spPr>
        <p:txBody>
          <a:bodyPr vert="eaVert" wrap="none" anchor="ctr"/>
          <a:lstStyle/>
          <a:p>
            <a:pPr algn="ctr">
              <a:defRPr/>
            </a:pPr>
            <a:endParaRPr lang="en-US" sz="1800" b="0">
              <a:solidFill>
                <a:srgbClr val="FFFFFF"/>
              </a:solidFill>
              <a:latin typeface="Arial" charset="0"/>
            </a:endParaRPr>
          </a:p>
        </p:txBody>
      </p:sp>
      <p:sp>
        <p:nvSpPr>
          <p:cNvPr id="928783" name="Text Box 11"/>
          <p:cNvSpPr txBox="1">
            <a:spLocks noChangeArrowheads="1"/>
          </p:cNvSpPr>
          <p:nvPr/>
        </p:nvSpPr>
        <p:spPr bwMode="auto">
          <a:xfrm>
            <a:off x="4181475" y="5832475"/>
            <a:ext cx="2000250" cy="366713"/>
          </a:xfrm>
          <a:prstGeom prst="rect">
            <a:avLst/>
          </a:prstGeom>
          <a:noFill/>
          <a:ln w="9525">
            <a:noFill/>
            <a:miter lim="800000"/>
            <a:headEnd/>
            <a:tailEnd/>
          </a:ln>
        </p:spPr>
        <p:txBody>
          <a:bodyPr>
            <a:prstTxWarp prst="textNoShape">
              <a:avLst/>
            </a:prstTxWarp>
            <a:spAutoFit/>
          </a:bodyPr>
          <a:lstStyle/>
          <a:p>
            <a:pPr algn="ctr"/>
            <a:r>
              <a:rPr lang="en-GB" sz="1800">
                <a:solidFill>
                  <a:srgbClr val="FFFFFF"/>
                </a:solidFill>
                <a:latin typeface="Arial" charset="0"/>
              </a:rPr>
              <a:t>Manage It</a:t>
            </a:r>
            <a:endParaRPr lang="en-US" sz="1800">
              <a:solidFill>
                <a:srgbClr val="FFFFFF"/>
              </a:solidFill>
              <a:latin typeface="Arial" charset="0"/>
            </a:endParaRPr>
          </a:p>
        </p:txBody>
      </p:sp>
      <p:sp>
        <p:nvSpPr>
          <p:cNvPr id="17" name="Rectangle 16"/>
          <p:cNvSpPr>
            <a:spLocks noChangeArrowheads="1"/>
          </p:cNvSpPr>
          <p:nvPr/>
        </p:nvSpPr>
        <p:spPr bwMode="auto">
          <a:xfrm>
            <a:off x="3746500" y="2209800"/>
            <a:ext cx="3003550" cy="439738"/>
          </a:xfrm>
          <a:prstGeom prst="rect">
            <a:avLst/>
          </a:prstGeom>
          <a:solidFill>
            <a:srgbClr val="333333"/>
          </a:solidFill>
          <a:ln w="9525">
            <a:solidFill>
              <a:srgbClr val="949494"/>
            </a:solidFill>
            <a:miter lim="800000"/>
            <a:headEnd/>
            <a:tailEnd/>
          </a:ln>
        </p:spPr>
        <p:txBody>
          <a:bodyPr wrap="none">
            <a:prstTxWarp prst="textNoShape">
              <a:avLst/>
            </a:prstTxWarp>
          </a:bodyPr>
          <a:lstStyle/>
          <a:p>
            <a:pPr algn="ctr"/>
            <a:r>
              <a:rPr lang="en-GB" sz="2000">
                <a:solidFill>
                  <a:schemeClr val="bg1"/>
                </a:solidFill>
                <a:latin typeface="Arial" charset="0"/>
              </a:rPr>
              <a:t>Get It</a:t>
            </a:r>
            <a:endParaRPr lang="en-US" sz="2000">
              <a:solidFill>
                <a:schemeClr val="bg1"/>
              </a:solidFill>
              <a:latin typeface="Arial" charset="0"/>
            </a:endParaRPr>
          </a:p>
        </p:txBody>
      </p:sp>
      <p:sp>
        <p:nvSpPr>
          <p:cNvPr id="21" name="Rectangle 12"/>
          <p:cNvSpPr>
            <a:spLocks noChangeArrowheads="1"/>
          </p:cNvSpPr>
          <p:nvPr/>
        </p:nvSpPr>
        <p:spPr bwMode="auto">
          <a:xfrm>
            <a:off x="3752850" y="3495675"/>
            <a:ext cx="3000375" cy="625475"/>
          </a:xfrm>
          <a:prstGeom prst="rect">
            <a:avLst/>
          </a:prstGeom>
          <a:solidFill>
            <a:srgbClr val="333333"/>
          </a:solidFill>
          <a:ln w="9525">
            <a:solidFill>
              <a:srgbClr val="949494"/>
            </a:solidFill>
            <a:miter lim="800000"/>
            <a:headEnd/>
            <a:tailEnd/>
          </a:ln>
        </p:spPr>
        <p:txBody>
          <a:bodyPr wrap="none">
            <a:prstTxWarp prst="textNoShape">
              <a:avLst/>
            </a:prstTxWarp>
          </a:bodyPr>
          <a:lstStyle/>
          <a:p>
            <a:pPr algn="ctr">
              <a:defRPr/>
            </a:pPr>
            <a:endParaRPr lang="en-US" sz="1800" b="0">
              <a:solidFill>
                <a:srgbClr val="FFFFFF"/>
              </a:solidFill>
              <a:latin typeface="Arial" charset="0"/>
            </a:endParaRPr>
          </a:p>
        </p:txBody>
      </p:sp>
      <p:sp>
        <p:nvSpPr>
          <p:cNvPr id="22" name="Text Box 25"/>
          <p:cNvSpPr txBox="1">
            <a:spLocks noChangeArrowheads="1"/>
          </p:cNvSpPr>
          <p:nvPr/>
        </p:nvSpPr>
        <p:spPr bwMode="auto">
          <a:xfrm>
            <a:off x="4648200" y="3633788"/>
            <a:ext cx="1285875" cy="396875"/>
          </a:xfrm>
          <a:prstGeom prst="rect">
            <a:avLst/>
          </a:prstGeom>
          <a:solidFill>
            <a:srgbClr val="333333"/>
          </a:solidFill>
          <a:ln w="9525">
            <a:noFill/>
            <a:miter lim="800000"/>
            <a:headEnd/>
            <a:tailEnd/>
          </a:ln>
        </p:spPr>
        <p:txBody>
          <a:bodyPr wrap="none">
            <a:prstTxWarp prst="textNoShape">
              <a:avLst/>
            </a:prstTxWarp>
            <a:spAutoFit/>
          </a:bodyPr>
          <a:lstStyle/>
          <a:p>
            <a:r>
              <a:rPr lang="en-US" sz="2000">
                <a:solidFill>
                  <a:schemeClr val="bg1"/>
                </a:solidFill>
                <a:latin typeface="Arial" charset="0"/>
              </a:rPr>
              <a:t>Metadata</a:t>
            </a:r>
            <a:endParaRPr lang="en-US" sz="2400">
              <a:solidFill>
                <a:schemeClr val="bg1"/>
              </a:solidFill>
              <a:latin typeface="Arial" charset="0"/>
            </a:endParaRPr>
          </a:p>
        </p:txBody>
      </p:sp>
      <p:sp>
        <p:nvSpPr>
          <p:cNvPr id="24" name="Rectangle 13"/>
          <p:cNvSpPr>
            <a:spLocks noChangeArrowheads="1"/>
          </p:cNvSpPr>
          <p:nvPr/>
        </p:nvSpPr>
        <p:spPr bwMode="auto">
          <a:xfrm>
            <a:off x="3749675" y="4319588"/>
            <a:ext cx="3006725" cy="627062"/>
          </a:xfrm>
          <a:prstGeom prst="rect">
            <a:avLst/>
          </a:prstGeom>
          <a:solidFill>
            <a:srgbClr val="333333"/>
          </a:solidFill>
          <a:ln w="9525">
            <a:solidFill>
              <a:srgbClr val="949494"/>
            </a:solidFill>
            <a:miter lim="800000"/>
            <a:headEnd/>
            <a:tailEnd/>
          </a:ln>
        </p:spPr>
        <p:txBody>
          <a:bodyPr wrap="none">
            <a:prstTxWarp prst="textNoShape">
              <a:avLst/>
            </a:prstTxWarp>
          </a:bodyPr>
          <a:lstStyle/>
          <a:p>
            <a:pPr algn="ctr">
              <a:defRPr/>
            </a:pPr>
            <a:endParaRPr lang="en-US" sz="1800" b="0">
              <a:solidFill>
                <a:srgbClr val="FFFFFF"/>
              </a:solidFill>
              <a:latin typeface="Arial" charset="0"/>
            </a:endParaRPr>
          </a:p>
        </p:txBody>
      </p:sp>
      <p:sp>
        <p:nvSpPr>
          <p:cNvPr id="25" name="Text Box 26"/>
          <p:cNvSpPr txBox="1">
            <a:spLocks noChangeArrowheads="1"/>
          </p:cNvSpPr>
          <p:nvPr/>
        </p:nvSpPr>
        <p:spPr bwMode="auto">
          <a:xfrm>
            <a:off x="4648200" y="4471988"/>
            <a:ext cx="1143000" cy="396875"/>
          </a:xfrm>
          <a:prstGeom prst="rect">
            <a:avLst/>
          </a:prstGeom>
          <a:solidFill>
            <a:srgbClr val="333333"/>
          </a:solidFill>
          <a:ln w="9525">
            <a:noFill/>
            <a:miter lim="800000"/>
            <a:headEnd/>
            <a:tailEnd/>
          </a:ln>
        </p:spPr>
        <p:txBody>
          <a:bodyPr wrap="none">
            <a:prstTxWarp prst="textNoShape">
              <a:avLst/>
            </a:prstTxWarp>
            <a:spAutoFit/>
          </a:bodyPr>
          <a:lstStyle/>
          <a:p>
            <a:r>
              <a:rPr lang="en-US" sz="2000">
                <a:solidFill>
                  <a:schemeClr val="bg1"/>
                </a:solidFill>
                <a:latin typeface="Arial" charset="0"/>
              </a:rPr>
              <a:t>Content</a:t>
            </a:r>
            <a:endParaRPr lang="en-US" sz="2400">
              <a:solidFill>
                <a:schemeClr val="bg1"/>
              </a:solidFill>
              <a:latin typeface="Arial" charset="0"/>
            </a:endParaRPr>
          </a:p>
        </p:txBody>
      </p:sp>
      <p:sp>
        <p:nvSpPr>
          <p:cNvPr id="928795" name="Rectangle 27"/>
          <p:cNvSpPr>
            <a:spLocks noChangeArrowheads="1"/>
          </p:cNvSpPr>
          <p:nvPr/>
        </p:nvSpPr>
        <p:spPr bwMode="auto">
          <a:xfrm>
            <a:off x="455613" y="212725"/>
            <a:ext cx="8231187" cy="915988"/>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With verbs</a:t>
            </a:r>
            <a:endParaRPr lang="en-US" sz="2800">
              <a:solidFill>
                <a:schemeClr val="accent1"/>
              </a:solidFill>
              <a:latin typeface="Trebuchet MS"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9794" name="Line 2"/>
          <p:cNvSpPr>
            <a:spLocks noChangeShapeType="1"/>
          </p:cNvSpPr>
          <p:nvPr/>
        </p:nvSpPr>
        <p:spPr bwMode="auto">
          <a:xfrm>
            <a:off x="2057400" y="2808288"/>
            <a:ext cx="586740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929795" name="Line 3"/>
          <p:cNvSpPr>
            <a:spLocks noChangeShapeType="1"/>
          </p:cNvSpPr>
          <p:nvPr/>
        </p:nvSpPr>
        <p:spPr bwMode="auto">
          <a:xfrm>
            <a:off x="2079625" y="5070475"/>
            <a:ext cx="5845175"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929796" name="Text Box 4"/>
          <p:cNvSpPr txBox="1">
            <a:spLocks noChangeArrowheads="1"/>
          </p:cNvSpPr>
          <p:nvPr/>
        </p:nvSpPr>
        <p:spPr bwMode="auto">
          <a:xfrm>
            <a:off x="2135188" y="1728788"/>
            <a:ext cx="1581150" cy="701675"/>
          </a:xfrm>
          <a:prstGeom prst="rect">
            <a:avLst/>
          </a:prstGeom>
          <a:noFill/>
          <a:ln w="9525">
            <a:noFill/>
            <a:miter lim="800000"/>
            <a:headEnd/>
            <a:tailEnd/>
          </a:ln>
        </p:spPr>
        <p:txBody>
          <a:bodyPr wrap="none">
            <a:prstTxWarp prst="textNoShape">
              <a:avLst/>
            </a:prstTxWarp>
            <a:spAutoFit/>
          </a:bodyPr>
          <a:lstStyle/>
          <a:p>
            <a:r>
              <a:rPr lang="en-GB" sz="2000" b="0">
                <a:solidFill>
                  <a:srgbClr val="000000"/>
                </a:solidFill>
                <a:latin typeface="Arial" charset="0"/>
              </a:rPr>
              <a:t>User</a:t>
            </a:r>
            <a:br>
              <a:rPr lang="en-GB" sz="2000" b="0">
                <a:solidFill>
                  <a:srgbClr val="000000"/>
                </a:solidFill>
                <a:latin typeface="Arial" charset="0"/>
              </a:rPr>
            </a:br>
            <a:r>
              <a:rPr lang="en-GB" sz="2000" b="0">
                <a:solidFill>
                  <a:srgbClr val="000000"/>
                </a:solidFill>
                <a:latin typeface="Arial" charset="0"/>
              </a:rPr>
              <a:t>environment</a:t>
            </a:r>
            <a:endParaRPr lang="en-US" sz="2800" b="0">
              <a:solidFill>
                <a:srgbClr val="000000"/>
              </a:solidFill>
              <a:latin typeface="Arial" charset="0"/>
            </a:endParaRPr>
          </a:p>
        </p:txBody>
      </p:sp>
      <p:sp>
        <p:nvSpPr>
          <p:cNvPr id="929797" name="Text Box 5"/>
          <p:cNvSpPr txBox="1">
            <a:spLocks noChangeArrowheads="1"/>
          </p:cNvSpPr>
          <p:nvPr/>
        </p:nvSpPr>
        <p:spPr bwMode="auto">
          <a:xfrm>
            <a:off x="2127250" y="3124200"/>
            <a:ext cx="1271588" cy="1006475"/>
          </a:xfrm>
          <a:prstGeom prst="rect">
            <a:avLst/>
          </a:prstGeom>
          <a:noFill/>
          <a:ln w="9525">
            <a:noFill/>
            <a:miter lim="800000"/>
            <a:headEnd/>
            <a:tailEnd/>
          </a:ln>
        </p:spPr>
        <p:txBody>
          <a:bodyPr wrap="none">
            <a:prstTxWarp prst="textNoShape">
              <a:avLst/>
            </a:prstTxWarp>
            <a:spAutoFit/>
          </a:bodyPr>
          <a:lstStyle/>
          <a:p>
            <a:r>
              <a:rPr lang="en-GB" sz="2000" b="0">
                <a:solidFill>
                  <a:srgbClr val="000000"/>
                </a:solidFill>
                <a:latin typeface="Arial" charset="0"/>
              </a:rPr>
              <a:t>Library &amp;</a:t>
            </a:r>
          </a:p>
          <a:p>
            <a:r>
              <a:rPr lang="en-GB" sz="2000" b="0">
                <a:solidFill>
                  <a:srgbClr val="000000"/>
                </a:solidFill>
                <a:latin typeface="Arial" charset="0"/>
              </a:rPr>
              <a:t>Network</a:t>
            </a:r>
          </a:p>
          <a:p>
            <a:r>
              <a:rPr lang="en-GB" sz="2000" b="0">
                <a:solidFill>
                  <a:srgbClr val="000000"/>
                </a:solidFill>
                <a:latin typeface="Arial" charset="0"/>
              </a:rPr>
              <a:t>Resource</a:t>
            </a:r>
            <a:endParaRPr lang="en-US" sz="2800" b="0">
              <a:solidFill>
                <a:srgbClr val="000000"/>
              </a:solidFill>
              <a:latin typeface="Arial" charset="0"/>
            </a:endParaRPr>
          </a:p>
        </p:txBody>
      </p:sp>
      <p:sp>
        <p:nvSpPr>
          <p:cNvPr id="929798" name="Text Box 6"/>
          <p:cNvSpPr txBox="1">
            <a:spLocks noChangeArrowheads="1"/>
          </p:cNvSpPr>
          <p:nvPr/>
        </p:nvSpPr>
        <p:spPr bwMode="auto">
          <a:xfrm>
            <a:off x="1981200" y="5334000"/>
            <a:ext cx="1666875" cy="701675"/>
          </a:xfrm>
          <a:prstGeom prst="rect">
            <a:avLst/>
          </a:prstGeom>
          <a:noFill/>
          <a:ln w="9525">
            <a:noFill/>
            <a:miter lim="800000"/>
            <a:headEnd/>
            <a:tailEnd/>
          </a:ln>
        </p:spPr>
        <p:txBody>
          <a:bodyPr wrap="none">
            <a:prstTxWarp prst="textNoShape">
              <a:avLst/>
            </a:prstTxWarp>
            <a:spAutoFit/>
          </a:bodyPr>
          <a:lstStyle/>
          <a:p>
            <a:r>
              <a:rPr lang="en-GB" sz="2000" b="0">
                <a:solidFill>
                  <a:srgbClr val="000000"/>
                </a:solidFill>
                <a:latin typeface="Arial" charset="0"/>
              </a:rPr>
              <a:t>Management</a:t>
            </a:r>
            <a:br>
              <a:rPr lang="en-GB" sz="2000" b="0">
                <a:solidFill>
                  <a:srgbClr val="000000"/>
                </a:solidFill>
                <a:latin typeface="Arial" charset="0"/>
              </a:rPr>
            </a:br>
            <a:r>
              <a:rPr lang="en-GB" sz="2000" b="0">
                <a:solidFill>
                  <a:srgbClr val="000000"/>
                </a:solidFill>
                <a:latin typeface="Arial" charset="0"/>
              </a:rPr>
              <a:t>environment</a:t>
            </a:r>
            <a:endParaRPr lang="en-US" sz="2800" b="0">
              <a:solidFill>
                <a:srgbClr val="000000"/>
              </a:solidFill>
              <a:latin typeface="Arial" charset="0"/>
            </a:endParaRPr>
          </a:p>
        </p:txBody>
      </p:sp>
      <p:sp>
        <p:nvSpPr>
          <p:cNvPr id="15371" name="AutoShape 10"/>
          <p:cNvSpPr>
            <a:spLocks noChangeArrowheads="1"/>
          </p:cNvSpPr>
          <p:nvPr/>
        </p:nvSpPr>
        <p:spPr bwMode="auto">
          <a:xfrm>
            <a:off x="3276600" y="1447800"/>
            <a:ext cx="3959225" cy="754063"/>
          </a:xfrm>
          <a:prstGeom prst="upArrow">
            <a:avLst>
              <a:gd name="adj1" fmla="val 77907"/>
              <a:gd name="adj2" fmla="val 54958"/>
            </a:avLst>
          </a:prstGeom>
          <a:solidFill>
            <a:schemeClr val="accent6">
              <a:lumMod val="75000"/>
            </a:schemeClr>
          </a:solidFill>
          <a:ln w="9525">
            <a:noFill/>
            <a:miter lim="800000"/>
            <a:headEnd/>
            <a:tailEnd/>
          </a:ln>
        </p:spPr>
        <p:txBody>
          <a:bodyPr vert="eaVert" wrap="none" anchor="ctr"/>
          <a:lstStyle/>
          <a:p>
            <a:pPr algn="ctr">
              <a:defRPr/>
            </a:pPr>
            <a:endParaRPr lang="en-US" sz="1800" b="0">
              <a:solidFill>
                <a:srgbClr val="FFFFFF"/>
              </a:solidFill>
              <a:latin typeface="Arial" charset="0"/>
            </a:endParaRPr>
          </a:p>
        </p:txBody>
      </p:sp>
      <p:sp>
        <p:nvSpPr>
          <p:cNvPr id="929800" name="Text Box 11"/>
          <p:cNvSpPr txBox="1">
            <a:spLocks noChangeArrowheads="1"/>
          </p:cNvSpPr>
          <p:nvPr/>
        </p:nvSpPr>
        <p:spPr bwMode="auto">
          <a:xfrm>
            <a:off x="4313238" y="1885950"/>
            <a:ext cx="2052637" cy="366713"/>
          </a:xfrm>
          <a:prstGeom prst="rect">
            <a:avLst/>
          </a:prstGeom>
          <a:noFill/>
          <a:ln w="9525">
            <a:noFill/>
            <a:miter lim="800000"/>
            <a:headEnd/>
            <a:tailEnd/>
          </a:ln>
        </p:spPr>
        <p:txBody>
          <a:bodyPr wrap="none">
            <a:prstTxWarp prst="textNoShape">
              <a:avLst/>
            </a:prstTxWarp>
            <a:spAutoFit/>
          </a:bodyPr>
          <a:lstStyle/>
          <a:p>
            <a:pPr algn="ctr"/>
            <a:r>
              <a:rPr lang="en-GB" sz="1800">
                <a:solidFill>
                  <a:srgbClr val="FFFFFF"/>
                </a:solidFill>
                <a:latin typeface="Arial" charset="0"/>
              </a:rPr>
              <a:t>End User Access</a:t>
            </a:r>
            <a:endParaRPr lang="en-US" sz="1800">
              <a:solidFill>
                <a:srgbClr val="FFFFFF"/>
              </a:solidFill>
              <a:latin typeface="Arial" charset="0"/>
            </a:endParaRPr>
          </a:p>
        </p:txBody>
      </p:sp>
      <p:sp>
        <p:nvSpPr>
          <p:cNvPr id="929801" name="Text Box 13"/>
          <p:cNvSpPr txBox="1">
            <a:spLocks noChangeArrowheads="1"/>
          </p:cNvSpPr>
          <p:nvPr/>
        </p:nvSpPr>
        <p:spPr bwMode="auto">
          <a:xfrm>
            <a:off x="4756150" y="5930900"/>
            <a:ext cx="1581150" cy="366713"/>
          </a:xfrm>
          <a:prstGeom prst="rect">
            <a:avLst/>
          </a:prstGeom>
          <a:noFill/>
          <a:ln w="9525">
            <a:noFill/>
            <a:miter lim="800000"/>
            <a:headEnd/>
            <a:tailEnd/>
          </a:ln>
        </p:spPr>
        <p:txBody>
          <a:bodyPr wrap="none">
            <a:prstTxWarp prst="textNoShape">
              <a:avLst/>
            </a:prstTxWarp>
            <a:spAutoFit/>
          </a:bodyPr>
          <a:lstStyle/>
          <a:p>
            <a:r>
              <a:rPr lang="en-GB" sz="1800">
                <a:solidFill>
                  <a:srgbClr val="FFFFFF"/>
                </a:solidFill>
                <a:latin typeface="Arial" charset="0"/>
              </a:rPr>
              <a:t>Management</a:t>
            </a:r>
            <a:endParaRPr lang="en-US" sz="1800">
              <a:solidFill>
                <a:srgbClr val="FFFFFF"/>
              </a:solidFill>
              <a:latin typeface="Arial" charset="0"/>
            </a:endParaRPr>
          </a:p>
        </p:txBody>
      </p:sp>
      <p:sp>
        <p:nvSpPr>
          <p:cNvPr id="15368" name="Rectangle 7"/>
          <p:cNvSpPr>
            <a:spLocks noChangeArrowheads="1"/>
          </p:cNvSpPr>
          <p:nvPr/>
        </p:nvSpPr>
        <p:spPr bwMode="auto">
          <a:xfrm>
            <a:off x="5334000" y="2511425"/>
            <a:ext cx="684213" cy="307022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GB" sz="1000">
                <a:solidFill>
                  <a:srgbClr val="FFFFFF"/>
                </a:solidFill>
                <a:latin typeface="Arial" charset="0"/>
              </a:rPr>
              <a:t>Digitised/</a:t>
            </a:r>
          </a:p>
          <a:p>
            <a:pPr algn="ctr"/>
            <a:r>
              <a:rPr lang="en-GB" sz="1000">
                <a:solidFill>
                  <a:srgbClr val="FFFFFF"/>
                </a:solidFill>
                <a:latin typeface="Arial" charset="0"/>
              </a:rPr>
              <a:t>Digital</a:t>
            </a:r>
            <a:endParaRPr lang="en-US" sz="1800">
              <a:solidFill>
                <a:srgbClr val="FFFFFF"/>
              </a:solidFill>
              <a:latin typeface="Arial" charset="0"/>
            </a:endParaRPr>
          </a:p>
        </p:txBody>
      </p:sp>
      <p:sp>
        <p:nvSpPr>
          <p:cNvPr id="15369" name="Rectangle 8"/>
          <p:cNvSpPr>
            <a:spLocks noChangeArrowheads="1"/>
          </p:cNvSpPr>
          <p:nvPr/>
        </p:nvSpPr>
        <p:spPr bwMode="auto">
          <a:xfrm>
            <a:off x="3719513" y="2511425"/>
            <a:ext cx="636587" cy="307022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US" sz="1000">
                <a:solidFill>
                  <a:srgbClr val="FFFFFF"/>
                </a:solidFill>
                <a:latin typeface="Arial" charset="0"/>
              </a:rPr>
              <a:t>Bought</a:t>
            </a:r>
            <a:r>
              <a:rPr lang="en-US" sz="1200">
                <a:solidFill>
                  <a:srgbClr val="FFFFFF"/>
                </a:solidFill>
                <a:latin typeface="Arial" charset="0"/>
              </a:rPr>
              <a:t>/</a:t>
            </a:r>
            <a:r>
              <a:rPr lang="en-US" sz="700">
                <a:solidFill>
                  <a:srgbClr val="FFFFFF"/>
                </a:solidFill>
                <a:latin typeface="Arial" charset="0"/>
              </a:rPr>
              <a:t/>
            </a:r>
            <a:br>
              <a:rPr lang="en-US" sz="700">
                <a:solidFill>
                  <a:srgbClr val="FFFFFF"/>
                </a:solidFill>
                <a:latin typeface="Arial" charset="0"/>
              </a:rPr>
            </a:br>
            <a:r>
              <a:rPr lang="en-US" sz="1000">
                <a:solidFill>
                  <a:srgbClr val="FFFFFF"/>
                </a:solidFill>
                <a:latin typeface="Arial" charset="0"/>
              </a:rPr>
              <a:t>Physical</a:t>
            </a:r>
          </a:p>
        </p:txBody>
      </p:sp>
      <p:sp>
        <p:nvSpPr>
          <p:cNvPr id="15370" name="Rectangle 9"/>
          <p:cNvSpPr>
            <a:spLocks noChangeArrowheads="1"/>
          </p:cNvSpPr>
          <p:nvPr/>
        </p:nvSpPr>
        <p:spPr bwMode="auto">
          <a:xfrm>
            <a:off x="4452938" y="2511425"/>
            <a:ext cx="782637" cy="307022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GB" sz="1000">
                <a:solidFill>
                  <a:srgbClr val="FFFFFF"/>
                </a:solidFill>
                <a:latin typeface="Arial" charset="0"/>
              </a:rPr>
              <a:t>Electronic/</a:t>
            </a:r>
            <a:br>
              <a:rPr lang="en-GB" sz="1000">
                <a:solidFill>
                  <a:srgbClr val="FFFFFF"/>
                </a:solidFill>
                <a:latin typeface="Arial" charset="0"/>
              </a:rPr>
            </a:br>
            <a:r>
              <a:rPr lang="en-GB" sz="1000">
                <a:solidFill>
                  <a:srgbClr val="FFFFFF"/>
                </a:solidFill>
                <a:latin typeface="Arial" charset="0"/>
              </a:rPr>
              <a:t>Licensed</a:t>
            </a:r>
            <a:endParaRPr lang="en-US" sz="1800">
              <a:solidFill>
                <a:srgbClr val="FFFFFF"/>
              </a:solidFill>
              <a:latin typeface="Arial" charset="0"/>
            </a:endParaRPr>
          </a:p>
        </p:txBody>
      </p:sp>
      <p:sp>
        <p:nvSpPr>
          <p:cNvPr id="15377" name="Rectangle 7"/>
          <p:cNvSpPr>
            <a:spLocks noChangeArrowheads="1"/>
          </p:cNvSpPr>
          <p:nvPr/>
        </p:nvSpPr>
        <p:spPr bwMode="auto">
          <a:xfrm>
            <a:off x="6115050" y="2511425"/>
            <a:ext cx="685800" cy="3070225"/>
          </a:xfrm>
          <a:prstGeom prst="rect">
            <a:avLst/>
          </a:prstGeom>
          <a:solidFill>
            <a:schemeClr val="bg1">
              <a:lumMod val="65000"/>
            </a:schemeClr>
          </a:solidFill>
          <a:ln w="9525">
            <a:noFill/>
            <a:miter lim="800000"/>
            <a:headEnd/>
            <a:tailEnd/>
          </a:ln>
        </p:spPr>
        <p:txBody>
          <a:bodyPr wrap="none" tIns="540000">
            <a:prstTxWarp prst="textNoShape">
              <a:avLst/>
            </a:prstTxWarp>
          </a:bodyPr>
          <a:lstStyle/>
          <a:p>
            <a:pPr algn="ctr"/>
            <a:r>
              <a:rPr lang="en-GB" sz="1000">
                <a:solidFill>
                  <a:srgbClr val="FFFFFF"/>
                </a:solidFill>
                <a:latin typeface="Arial" charset="0"/>
              </a:rPr>
              <a:t>Special</a:t>
            </a:r>
            <a:br>
              <a:rPr lang="en-GB" sz="1000">
                <a:solidFill>
                  <a:srgbClr val="FFFFFF"/>
                </a:solidFill>
                <a:latin typeface="Arial" charset="0"/>
              </a:rPr>
            </a:br>
            <a:r>
              <a:rPr lang="en-GB" sz="1000">
                <a:solidFill>
                  <a:srgbClr val="FFFFFF"/>
                </a:solidFill>
                <a:latin typeface="Arial" charset="0"/>
              </a:rPr>
              <a:t>colls/</a:t>
            </a:r>
            <a:br>
              <a:rPr lang="en-GB" sz="1000">
                <a:solidFill>
                  <a:srgbClr val="FFFFFF"/>
                </a:solidFill>
                <a:latin typeface="Arial" charset="0"/>
              </a:rPr>
            </a:br>
            <a:r>
              <a:rPr lang="en-GB" sz="1000">
                <a:solidFill>
                  <a:srgbClr val="FFFFFF"/>
                </a:solidFill>
                <a:latin typeface="Arial" charset="0"/>
              </a:rPr>
              <a:t>Archives</a:t>
            </a:r>
            <a:endParaRPr lang="en-US" sz="1800">
              <a:solidFill>
                <a:srgbClr val="FFFFFF"/>
              </a:solidFill>
              <a:latin typeface="Arial" charset="0"/>
            </a:endParaRPr>
          </a:p>
        </p:txBody>
      </p:sp>
      <p:sp>
        <p:nvSpPr>
          <p:cNvPr id="20" name="AutoShape 10"/>
          <p:cNvSpPr>
            <a:spLocks noChangeArrowheads="1"/>
          </p:cNvSpPr>
          <p:nvPr/>
        </p:nvSpPr>
        <p:spPr bwMode="auto">
          <a:xfrm>
            <a:off x="3279775" y="5646738"/>
            <a:ext cx="3959225" cy="754062"/>
          </a:xfrm>
          <a:prstGeom prst="upArrow">
            <a:avLst>
              <a:gd name="adj1" fmla="val 77907"/>
              <a:gd name="adj2" fmla="val 54958"/>
            </a:avLst>
          </a:prstGeom>
          <a:solidFill>
            <a:schemeClr val="accent6">
              <a:lumMod val="75000"/>
            </a:schemeClr>
          </a:solidFill>
          <a:ln w="9525">
            <a:noFill/>
            <a:miter lim="800000"/>
            <a:headEnd/>
            <a:tailEnd/>
          </a:ln>
        </p:spPr>
        <p:txBody>
          <a:bodyPr vert="eaVert" wrap="none" anchor="ctr"/>
          <a:lstStyle/>
          <a:p>
            <a:pPr algn="ctr">
              <a:defRPr/>
            </a:pPr>
            <a:endParaRPr lang="en-US" sz="1800" b="0">
              <a:solidFill>
                <a:srgbClr val="FFFFFF"/>
              </a:solidFill>
              <a:latin typeface="Arial" charset="0"/>
            </a:endParaRPr>
          </a:p>
        </p:txBody>
      </p:sp>
      <p:sp>
        <p:nvSpPr>
          <p:cNvPr id="929807" name="Text Box 11"/>
          <p:cNvSpPr txBox="1">
            <a:spLocks noChangeArrowheads="1"/>
          </p:cNvSpPr>
          <p:nvPr/>
        </p:nvSpPr>
        <p:spPr bwMode="auto">
          <a:xfrm>
            <a:off x="4114800" y="5943600"/>
            <a:ext cx="2054225" cy="366713"/>
          </a:xfrm>
          <a:prstGeom prst="rect">
            <a:avLst/>
          </a:prstGeom>
          <a:noFill/>
          <a:ln w="9525">
            <a:noFill/>
            <a:miter lim="800000"/>
            <a:headEnd/>
            <a:tailEnd/>
          </a:ln>
        </p:spPr>
        <p:txBody>
          <a:bodyPr>
            <a:prstTxWarp prst="textNoShape">
              <a:avLst/>
            </a:prstTxWarp>
            <a:spAutoFit/>
          </a:bodyPr>
          <a:lstStyle/>
          <a:p>
            <a:pPr algn="ctr"/>
            <a:r>
              <a:rPr lang="en-GB" sz="1800">
                <a:solidFill>
                  <a:srgbClr val="FFFFFF"/>
                </a:solidFill>
                <a:latin typeface="Arial" charset="0"/>
              </a:rPr>
              <a:t> Manage It</a:t>
            </a:r>
            <a:endParaRPr lang="en-US" sz="1800">
              <a:solidFill>
                <a:srgbClr val="FFFFFF"/>
              </a:solidFill>
              <a:latin typeface="Arial" charset="0"/>
            </a:endParaRPr>
          </a:p>
        </p:txBody>
      </p:sp>
      <p:sp>
        <p:nvSpPr>
          <p:cNvPr id="17" name="Rectangle 16"/>
          <p:cNvSpPr>
            <a:spLocks noChangeArrowheads="1"/>
          </p:cNvSpPr>
          <p:nvPr/>
        </p:nvSpPr>
        <p:spPr bwMode="auto">
          <a:xfrm>
            <a:off x="3719513" y="2227263"/>
            <a:ext cx="3103562" cy="590550"/>
          </a:xfrm>
          <a:prstGeom prst="rect">
            <a:avLst/>
          </a:prstGeom>
          <a:solidFill>
            <a:srgbClr val="333333"/>
          </a:solidFill>
          <a:ln w="9525">
            <a:solidFill>
              <a:srgbClr val="949494"/>
            </a:solidFill>
            <a:miter lim="800000"/>
            <a:headEnd/>
            <a:tailEnd/>
          </a:ln>
        </p:spPr>
        <p:txBody>
          <a:bodyPr wrap="none">
            <a:prstTxWarp prst="textNoShape">
              <a:avLst/>
            </a:prstTxWarp>
          </a:bodyPr>
          <a:lstStyle/>
          <a:p>
            <a:pPr algn="ctr"/>
            <a:r>
              <a:rPr lang="en-GB" sz="2000">
                <a:solidFill>
                  <a:schemeClr val="bg1"/>
                </a:solidFill>
                <a:latin typeface="Arial" charset="0"/>
              </a:rPr>
              <a:t>Get It</a:t>
            </a:r>
            <a:endParaRPr lang="en-US" sz="2000">
              <a:solidFill>
                <a:schemeClr val="bg1"/>
              </a:solidFill>
              <a:latin typeface="Arial" charset="0"/>
            </a:endParaRPr>
          </a:p>
        </p:txBody>
      </p:sp>
      <p:sp>
        <p:nvSpPr>
          <p:cNvPr id="21" name="Rectangle 12"/>
          <p:cNvSpPr>
            <a:spLocks noChangeArrowheads="1"/>
          </p:cNvSpPr>
          <p:nvPr/>
        </p:nvSpPr>
        <p:spPr bwMode="auto">
          <a:xfrm>
            <a:off x="3719513" y="3595688"/>
            <a:ext cx="3081337" cy="625475"/>
          </a:xfrm>
          <a:prstGeom prst="rect">
            <a:avLst/>
          </a:prstGeom>
          <a:solidFill>
            <a:srgbClr val="333333"/>
          </a:solidFill>
          <a:ln w="9525">
            <a:solidFill>
              <a:srgbClr val="949494"/>
            </a:solidFill>
            <a:miter lim="800000"/>
            <a:headEnd/>
            <a:tailEnd/>
          </a:ln>
        </p:spPr>
        <p:txBody>
          <a:bodyPr wrap="none">
            <a:prstTxWarp prst="textNoShape">
              <a:avLst/>
            </a:prstTxWarp>
          </a:bodyPr>
          <a:lstStyle/>
          <a:p>
            <a:pPr algn="ctr">
              <a:defRPr/>
            </a:pPr>
            <a:endParaRPr lang="en-US" sz="1800" b="0">
              <a:solidFill>
                <a:srgbClr val="FFFFFF"/>
              </a:solidFill>
              <a:latin typeface="Arial" charset="0"/>
            </a:endParaRPr>
          </a:p>
        </p:txBody>
      </p:sp>
      <p:sp>
        <p:nvSpPr>
          <p:cNvPr id="22" name="Text Box 25"/>
          <p:cNvSpPr txBox="1">
            <a:spLocks noChangeArrowheads="1"/>
          </p:cNvSpPr>
          <p:nvPr/>
        </p:nvSpPr>
        <p:spPr bwMode="auto">
          <a:xfrm>
            <a:off x="4648200" y="3657600"/>
            <a:ext cx="1285875" cy="396875"/>
          </a:xfrm>
          <a:prstGeom prst="rect">
            <a:avLst/>
          </a:prstGeom>
          <a:solidFill>
            <a:srgbClr val="333333"/>
          </a:solidFill>
          <a:ln w="9525">
            <a:noFill/>
            <a:miter lim="800000"/>
            <a:headEnd/>
            <a:tailEnd/>
          </a:ln>
        </p:spPr>
        <p:txBody>
          <a:bodyPr wrap="none">
            <a:prstTxWarp prst="textNoShape">
              <a:avLst/>
            </a:prstTxWarp>
            <a:spAutoFit/>
          </a:bodyPr>
          <a:lstStyle/>
          <a:p>
            <a:r>
              <a:rPr lang="en-US" sz="2000">
                <a:solidFill>
                  <a:schemeClr val="bg1"/>
                </a:solidFill>
                <a:latin typeface="Arial" charset="0"/>
              </a:rPr>
              <a:t>Metadata</a:t>
            </a:r>
            <a:endParaRPr lang="en-US" sz="2400">
              <a:solidFill>
                <a:schemeClr val="bg1"/>
              </a:solidFill>
              <a:latin typeface="Arial" charset="0"/>
            </a:endParaRPr>
          </a:p>
        </p:txBody>
      </p:sp>
      <p:sp>
        <p:nvSpPr>
          <p:cNvPr id="24" name="Rectangle 13"/>
          <p:cNvSpPr>
            <a:spLocks noChangeArrowheads="1"/>
          </p:cNvSpPr>
          <p:nvPr/>
        </p:nvSpPr>
        <p:spPr bwMode="auto">
          <a:xfrm>
            <a:off x="3697288" y="4392613"/>
            <a:ext cx="3103562" cy="627062"/>
          </a:xfrm>
          <a:prstGeom prst="rect">
            <a:avLst/>
          </a:prstGeom>
          <a:solidFill>
            <a:srgbClr val="333333"/>
          </a:solidFill>
          <a:ln w="9525">
            <a:solidFill>
              <a:srgbClr val="949494"/>
            </a:solidFill>
            <a:miter lim="800000"/>
            <a:headEnd/>
            <a:tailEnd/>
          </a:ln>
        </p:spPr>
        <p:txBody>
          <a:bodyPr wrap="none">
            <a:prstTxWarp prst="textNoShape">
              <a:avLst/>
            </a:prstTxWarp>
          </a:bodyPr>
          <a:lstStyle/>
          <a:p>
            <a:pPr algn="ctr">
              <a:defRPr/>
            </a:pPr>
            <a:endParaRPr lang="en-US" sz="1800" b="0">
              <a:solidFill>
                <a:srgbClr val="FFFFFF"/>
              </a:solidFill>
              <a:latin typeface="Arial" charset="0"/>
            </a:endParaRPr>
          </a:p>
        </p:txBody>
      </p:sp>
      <p:sp>
        <p:nvSpPr>
          <p:cNvPr id="25" name="Text Box 26"/>
          <p:cNvSpPr txBox="1">
            <a:spLocks noChangeArrowheads="1"/>
          </p:cNvSpPr>
          <p:nvPr/>
        </p:nvSpPr>
        <p:spPr bwMode="auto">
          <a:xfrm>
            <a:off x="4648200" y="4419600"/>
            <a:ext cx="1143000" cy="396875"/>
          </a:xfrm>
          <a:prstGeom prst="rect">
            <a:avLst/>
          </a:prstGeom>
          <a:solidFill>
            <a:srgbClr val="333333"/>
          </a:solidFill>
          <a:ln w="9525">
            <a:noFill/>
            <a:miter lim="800000"/>
            <a:headEnd/>
            <a:tailEnd/>
          </a:ln>
        </p:spPr>
        <p:txBody>
          <a:bodyPr wrap="none">
            <a:prstTxWarp prst="textNoShape">
              <a:avLst/>
            </a:prstTxWarp>
            <a:spAutoFit/>
          </a:bodyPr>
          <a:lstStyle/>
          <a:p>
            <a:r>
              <a:rPr lang="en-US" sz="2000">
                <a:solidFill>
                  <a:schemeClr val="bg1"/>
                </a:solidFill>
                <a:latin typeface="Arial" charset="0"/>
              </a:rPr>
              <a:t>Content</a:t>
            </a:r>
            <a:endParaRPr lang="en-US" sz="2400">
              <a:solidFill>
                <a:schemeClr val="bg1"/>
              </a:solidFill>
              <a:latin typeface="Arial" charset="0"/>
            </a:endParaRPr>
          </a:p>
        </p:txBody>
      </p:sp>
      <p:grpSp>
        <p:nvGrpSpPr>
          <p:cNvPr id="4" name="Group 48"/>
          <p:cNvGrpSpPr>
            <a:grpSpLocks/>
          </p:cNvGrpSpPr>
          <p:nvPr/>
        </p:nvGrpSpPr>
        <p:grpSpPr bwMode="auto">
          <a:xfrm>
            <a:off x="3721100" y="2535238"/>
            <a:ext cx="3079750" cy="238125"/>
            <a:chOff x="2592388" y="1371600"/>
            <a:chExt cx="4800599" cy="319088"/>
          </a:xfrm>
        </p:grpSpPr>
        <p:sp>
          <p:nvSpPr>
            <p:cNvPr id="26" name="Text Box 23"/>
            <p:cNvSpPr txBox="1">
              <a:spLocks noChangeArrowheads="1"/>
            </p:cNvSpPr>
            <p:nvPr/>
          </p:nvSpPr>
          <p:spPr bwMode="auto">
            <a:xfrm>
              <a:off x="2592388" y="1371600"/>
              <a:ext cx="1066526" cy="319088"/>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ILL/CIRC</a:t>
              </a:r>
            </a:p>
          </p:txBody>
        </p:sp>
        <p:sp>
          <p:nvSpPr>
            <p:cNvPr id="27" name="Text Box 24"/>
            <p:cNvSpPr txBox="1">
              <a:spLocks noChangeArrowheads="1"/>
            </p:cNvSpPr>
            <p:nvPr/>
          </p:nvSpPr>
          <p:spPr bwMode="auto">
            <a:xfrm>
              <a:off x="3735623" y="1371600"/>
              <a:ext cx="1979628" cy="319088"/>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LINK RESOLVER</a:t>
              </a:r>
            </a:p>
          </p:txBody>
        </p:sp>
        <p:sp>
          <p:nvSpPr>
            <p:cNvPr id="28" name="Text Box 24"/>
            <p:cNvSpPr txBox="1">
              <a:spLocks noChangeArrowheads="1"/>
            </p:cNvSpPr>
            <p:nvPr/>
          </p:nvSpPr>
          <p:spPr bwMode="auto">
            <a:xfrm>
              <a:off x="5715252" y="1371600"/>
              <a:ext cx="1677735" cy="319088"/>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SPECIAL</a:t>
              </a:r>
              <a:endParaRPr lang="en-US" sz="1600">
                <a:solidFill>
                  <a:schemeClr val="tx2"/>
                </a:solidFill>
                <a:latin typeface="Arial" charset="0"/>
              </a:endParaRPr>
            </a:p>
          </p:txBody>
        </p:sp>
      </p:grpSp>
      <p:sp>
        <p:nvSpPr>
          <p:cNvPr id="29" name="Text Box 24"/>
          <p:cNvSpPr txBox="1">
            <a:spLocks noChangeArrowheads="1"/>
          </p:cNvSpPr>
          <p:nvPr/>
        </p:nvSpPr>
        <p:spPr bwMode="auto">
          <a:xfrm>
            <a:off x="6076950" y="5419725"/>
            <a:ext cx="733425" cy="238125"/>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SPECIAL</a:t>
            </a:r>
            <a:endParaRPr lang="en-US" sz="1600">
              <a:solidFill>
                <a:schemeClr val="tx2"/>
              </a:solidFill>
              <a:latin typeface="Arial" charset="0"/>
            </a:endParaRPr>
          </a:p>
        </p:txBody>
      </p:sp>
      <p:sp>
        <p:nvSpPr>
          <p:cNvPr id="30" name="Text Box 25"/>
          <p:cNvSpPr txBox="1">
            <a:spLocks noChangeArrowheads="1"/>
          </p:cNvSpPr>
          <p:nvPr/>
        </p:nvSpPr>
        <p:spPr bwMode="auto">
          <a:xfrm>
            <a:off x="3721100" y="5419725"/>
            <a:ext cx="698500" cy="238125"/>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ILS</a:t>
            </a:r>
            <a:endParaRPr lang="en-US" sz="1600">
              <a:solidFill>
                <a:schemeClr val="tx2"/>
              </a:solidFill>
              <a:latin typeface="Arial" charset="0"/>
            </a:endParaRPr>
          </a:p>
        </p:txBody>
      </p:sp>
      <p:sp>
        <p:nvSpPr>
          <p:cNvPr id="31" name="Text Box 27"/>
          <p:cNvSpPr txBox="1">
            <a:spLocks noChangeArrowheads="1"/>
          </p:cNvSpPr>
          <p:nvPr/>
        </p:nvSpPr>
        <p:spPr bwMode="auto">
          <a:xfrm>
            <a:off x="4484688" y="5419725"/>
            <a:ext cx="644525" cy="238125"/>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ERM</a:t>
            </a:r>
            <a:endParaRPr lang="en-US" sz="1600">
              <a:solidFill>
                <a:schemeClr val="tx2"/>
              </a:solidFill>
              <a:latin typeface="Arial" charset="0"/>
            </a:endParaRPr>
          </a:p>
        </p:txBody>
      </p:sp>
      <p:sp>
        <p:nvSpPr>
          <p:cNvPr id="32" name="Text Box 28"/>
          <p:cNvSpPr txBox="1">
            <a:spLocks noChangeArrowheads="1"/>
          </p:cNvSpPr>
          <p:nvPr/>
        </p:nvSpPr>
        <p:spPr bwMode="auto">
          <a:xfrm>
            <a:off x="5137150" y="5418138"/>
            <a:ext cx="977900" cy="238125"/>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pPr algn="ctr"/>
            <a:r>
              <a:rPr lang="en-US" sz="900">
                <a:solidFill>
                  <a:schemeClr val="tx2"/>
                </a:solidFill>
                <a:latin typeface="Arial" charset="0"/>
              </a:rPr>
              <a:t>REPOSITORY</a:t>
            </a:r>
            <a:endParaRPr lang="en-US" sz="1600">
              <a:solidFill>
                <a:schemeClr val="tx2"/>
              </a:solidFill>
              <a:latin typeface="Arial" charset="0"/>
            </a:endParaRPr>
          </a:p>
        </p:txBody>
      </p:sp>
      <p:grpSp>
        <p:nvGrpSpPr>
          <p:cNvPr id="6" name="Group 47"/>
          <p:cNvGrpSpPr>
            <a:grpSpLocks/>
          </p:cNvGrpSpPr>
          <p:nvPr/>
        </p:nvGrpSpPr>
        <p:grpSpPr bwMode="auto">
          <a:xfrm>
            <a:off x="3721100" y="1927225"/>
            <a:ext cx="3079750" cy="239713"/>
            <a:chOff x="2592388" y="635000"/>
            <a:chExt cx="4800599" cy="320676"/>
          </a:xfrm>
        </p:grpSpPr>
        <p:sp>
          <p:nvSpPr>
            <p:cNvPr id="33" name="Text Box 24"/>
            <p:cNvSpPr txBox="1">
              <a:spLocks noChangeArrowheads="1"/>
            </p:cNvSpPr>
            <p:nvPr/>
          </p:nvSpPr>
          <p:spPr bwMode="auto">
            <a:xfrm>
              <a:off x="2592388" y="637124"/>
              <a:ext cx="836393" cy="318552"/>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OPAC</a:t>
              </a:r>
            </a:p>
          </p:txBody>
        </p:sp>
        <p:sp>
          <p:nvSpPr>
            <p:cNvPr id="34" name="Text Box 24"/>
            <p:cNvSpPr txBox="1">
              <a:spLocks noChangeArrowheads="1"/>
            </p:cNvSpPr>
            <p:nvPr/>
          </p:nvSpPr>
          <p:spPr bwMode="auto">
            <a:xfrm>
              <a:off x="3428781" y="637124"/>
              <a:ext cx="1373368" cy="318552"/>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MetaSearch</a:t>
              </a:r>
              <a:endParaRPr lang="en-US" sz="1600">
                <a:solidFill>
                  <a:schemeClr val="tx2"/>
                </a:solidFill>
                <a:latin typeface="Arial" charset="0"/>
              </a:endParaRPr>
            </a:p>
          </p:txBody>
        </p:sp>
        <p:sp>
          <p:nvSpPr>
            <p:cNvPr id="35" name="Text Box 24"/>
            <p:cNvSpPr txBox="1">
              <a:spLocks noChangeArrowheads="1"/>
            </p:cNvSpPr>
            <p:nvPr/>
          </p:nvSpPr>
          <p:spPr bwMode="auto">
            <a:xfrm>
              <a:off x="6403173" y="637124"/>
              <a:ext cx="989814" cy="318552"/>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Website</a:t>
              </a:r>
              <a:endParaRPr lang="en-US" sz="1600">
                <a:solidFill>
                  <a:schemeClr val="tx2"/>
                </a:solidFill>
                <a:latin typeface="Arial" charset="0"/>
              </a:endParaRPr>
            </a:p>
          </p:txBody>
        </p:sp>
        <p:sp>
          <p:nvSpPr>
            <p:cNvPr id="36" name="Text Box 24"/>
            <p:cNvSpPr txBox="1">
              <a:spLocks noChangeArrowheads="1"/>
            </p:cNvSpPr>
            <p:nvPr/>
          </p:nvSpPr>
          <p:spPr bwMode="auto">
            <a:xfrm>
              <a:off x="4802149" y="637124"/>
              <a:ext cx="838867" cy="318552"/>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A-Z</a:t>
              </a:r>
            </a:p>
          </p:txBody>
        </p:sp>
        <p:sp>
          <p:nvSpPr>
            <p:cNvPr id="37" name="Text Box 24"/>
            <p:cNvSpPr txBox="1">
              <a:spLocks noChangeArrowheads="1"/>
            </p:cNvSpPr>
            <p:nvPr/>
          </p:nvSpPr>
          <p:spPr bwMode="auto">
            <a:xfrm>
              <a:off x="5334173" y="635000"/>
              <a:ext cx="1068999" cy="318552"/>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NextGen</a:t>
              </a:r>
            </a:p>
          </p:txBody>
        </p:sp>
      </p:grpSp>
      <p:grpSp>
        <p:nvGrpSpPr>
          <p:cNvPr id="7" name="Group 49"/>
          <p:cNvGrpSpPr>
            <a:grpSpLocks/>
          </p:cNvGrpSpPr>
          <p:nvPr/>
        </p:nvGrpSpPr>
        <p:grpSpPr bwMode="auto">
          <a:xfrm>
            <a:off x="3721100" y="4016375"/>
            <a:ext cx="3079750" cy="238125"/>
            <a:chOff x="2592388" y="3276600"/>
            <a:chExt cx="4800599" cy="317501"/>
          </a:xfrm>
        </p:grpSpPr>
        <p:sp>
          <p:nvSpPr>
            <p:cNvPr id="38" name="Text Box 25"/>
            <p:cNvSpPr txBox="1">
              <a:spLocks noChangeArrowheads="1"/>
            </p:cNvSpPr>
            <p:nvPr/>
          </p:nvSpPr>
          <p:spPr bwMode="auto">
            <a:xfrm>
              <a:off x="2592388" y="3276600"/>
              <a:ext cx="915578" cy="317501"/>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MARC</a:t>
              </a:r>
              <a:endParaRPr lang="en-US" sz="1600">
                <a:solidFill>
                  <a:schemeClr val="tx2"/>
                </a:solidFill>
                <a:latin typeface="Arial" charset="0"/>
              </a:endParaRPr>
            </a:p>
          </p:txBody>
        </p:sp>
        <p:sp>
          <p:nvSpPr>
            <p:cNvPr id="39" name="Text Box 25"/>
            <p:cNvSpPr txBox="1">
              <a:spLocks noChangeArrowheads="1"/>
            </p:cNvSpPr>
            <p:nvPr/>
          </p:nvSpPr>
          <p:spPr bwMode="auto">
            <a:xfrm>
              <a:off x="5561831" y="3276600"/>
              <a:ext cx="915578" cy="317501"/>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DC</a:t>
              </a:r>
            </a:p>
          </p:txBody>
        </p:sp>
        <p:sp>
          <p:nvSpPr>
            <p:cNvPr id="40" name="Text Box 25"/>
            <p:cNvSpPr txBox="1">
              <a:spLocks noChangeArrowheads="1"/>
            </p:cNvSpPr>
            <p:nvPr/>
          </p:nvSpPr>
          <p:spPr bwMode="auto">
            <a:xfrm>
              <a:off x="6477409" y="3276600"/>
              <a:ext cx="915578" cy="317501"/>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EAD</a:t>
              </a:r>
            </a:p>
          </p:txBody>
        </p:sp>
        <p:sp>
          <p:nvSpPr>
            <p:cNvPr id="41" name="Text Box 25"/>
            <p:cNvSpPr txBox="1">
              <a:spLocks noChangeArrowheads="1"/>
            </p:cNvSpPr>
            <p:nvPr/>
          </p:nvSpPr>
          <p:spPr bwMode="auto">
            <a:xfrm>
              <a:off x="3507966" y="3276600"/>
              <a:ext cx="913104" cy="317501"/>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A&amp;I</a:t>
              </a:r>
              <a:endParaRPr lang="en-US" sz="1600">
                <a:solidFill>
                  <a:schemeClr val="tx2"/>
                </a:solidFill>
                <a:latin typeface="Arial" charset="0"/>
              </a:endParaRPr>
            </a:p>
          </p:txBody>
        </p:sp>
        <p:sp>
          <p:nvSpPr>
            <p:cNvPr id="42" name="Text Box 25"/>
            <p:cNvSpPr txBox="1">
              <a:spLocks noChangeArrowheads="1"/>
            </p:cNvSpPr>
            <p:nvPr/>
          </p:nvSpPr>
          <p:spPr bwMode="auto">
            <a:xfrm>
              <a:off x="4421071" y="3276600"/>
              <a:ext cx="1143235" cy="317501"/>
            </a:xfrm>
            <a:prstGeom prst="rect">
              <a:avLst/>
            </a:prstGeom>
            <a:solidFill>
              <a:schemeClr val="bg1"/>
            </a:solidFill>
            <a:ln w="9525">
              <a:solidFill>
                <a:schemeClr val="accent6"/>
              </a:solidFill>
              <a:miter lim="800000"/>
              <a:headEnd/>
              <a:tailEnd/>
            </a:ln>
            <a:effectLst/>
          </p:spPr>
          <p:txBody>
            <a:bodyPr>
              <a:prstTxWarp prst="textNoShape">
                <a:avLst/>
              </a:prstTxWarp>
              <a:spAutoFit/>
            </a:bodyPr>
            <a:lstStyle/>
            <a:p>
              <a:r>
                <a:rPr lang="en-US" sz="900">
                  <a:solidFill>
                    <a:schemeClr val="tx2"/>
                  </a:solidFill>
                  <a:latin typeface="Arial" charset="0"/>
                </a:rPr>
                <a:t>XXX</a:t>
              </a:r>
              <a:endParaRPr lang="en-US" sz="1600">
                <a:solidFill>
                  <a:schemeClr val="tx2"/>
                </a:solidFill>
                <a:latin typeface="Arial" charset="0"/>
              </a:endParaRPr>
            </a:p>
          </p:txBody>
        </p:sp>
      </p:grpSp>
      <p:grpSp>
        <p:nvGrpSpPr>
          <p:cNvPr id="8" name="Group 50"/>
          <p:cNvGrpSpPr>
            <a:grpSpLocks/>
          </p:cNvGrpSpPr>
          <p:nvPr/>
        </p:nvGrpSpPr>
        <p:grpSpPr bwMode="auto">
          <a:xfrm>
            <a:off x="3708400" y="4757738"/>
            <a:ext cx="3082925" cy="346075"/>
            <a:chOff x="2589212" y="4343400"/>
            <a:chExt cx="4803776" cy="463551"/>
          </a:xfrm>
        </p:grpSpPr>
        <p:sp>
          <p:nvSpPr>
            <p:cNvPr id="43" name="Text Box 25"/>
            <p:cNvSpPr txBox="1">
              <a:spLocks noChangeArrowheads="1"/>
            </p:cNvSpPr>
            <p:nvPr/>
          </p:nvSpPr>
          <p:spPr bwMode="auto">
            <a:xfrm>
              <a:off x="2589212" y="4343400"/>
              <a:ext cx="915241" cy="463551"/>
            </a:xfrm>
            <a:prstGeom prst="rect">
              <a:avLst/>
            </a:prstGeom>
            <a:solidFill>
              <a:schemeClr val="bg1"/>
            </a:solidFill>
            <a:ln w="9525">
              <a:solidFill>
                <a:schemeClr val="accent6"/>
              </a:solidFill>
              <a:miter lim="800000"/>
              <a:headEnd/>
              <a:tailEnd/>
            </a:ln>
            <a:effectLst/>
          </p:spPr>
          <p:txBody>
            <a:bodyPr>
              <a:spAutoFit/>
            </a:bodyPr>
            <a:lstStyle/>
            <a:p>
              <a:pPr>
                <a:defRPr/>
              </a:pPr>
              <a:endParaRPr lang="en-US" sz="1600" dirty="0">
                <a:solidFill>
                  <a:srgbClr val="2D2D8A"/>
                </a:solidFill>
                <a:latin typeface="Arial" charset="0"/>
              </a:endParaRPr>
            </a:p>
          </p:txBody>
        </p:sp>
        <p:sp>
          <p:nvSpPr>
            <p:cNvPr id="44" name="Text Box 25"/>
            <p:cNvSpPr txBox="1">
              <a:spLocks noChangeArrowheads="1"/>
            </p:cNvSpPr>
            <p:nvPr/>
          </p:nvSpPr>
          <p:spPr bwMode="auto">
            <a:xfrm>
              <a:off x="4570585" y="4343400"/>
              <a:ext cx="915241" cy="463551"/>
            </a:xfrm>
            <a:prstGeom prst="rect">
              <a:avLst/>
            </a:prstGeom>
            <a:solidFill>
              <a:schemeClr val="bg1"/>
            </a:solidFill>
            <a:ln w="9525">
              <a:solidFill>
                <a:schemeClr val="accent6"/>
              </a:solidFill>
              <a:miter lim="800000"/>
              <a:headEnd/>
              <a:tailEnd/>
            </a:ln>
            <a:effectLst/>
          </p:spPr>
          <p:txBody>
            <a:bodyPr>
              <a:spAutoFit/>
            </a:bodyPr>
            <a:lstStyle/>
            <a:p>
              <a:pPr>
                <a:defRPr/>
              </a:pPr>
              <a:endParaRPr lang="en-US" sz="1600" dirty="0">
                <a:solidFill>
                  <a:srgbClr val="2D2D8A"/>
                </a:solidFill>
                <a:latin typeface="Arial" charset="0"/>
              </a:endParaRPr>
            </a:p>
          </p:txBody>
        </p:sp>
        <p:sp>
          <p:nvSpPr>
            <p:cNvPr id="45" name="Text Box 25"/>
            <p:cNvSpPr txBox="1">
              <a:spLocks noChangeArrowheads="1"/>
            </p:cNvSpPr>
            <p:nvPr/>
          </p:nvSpPr>
          <p:spPr bwMode="auto">
            <a:xfrm>
              <a:off x="5485825" y="4343400"/>
              <a:ext cx="912766" cy="463551"/>
            </a:xfrm>
            <a:prstGeom prst="rect">
              <a:avLst/>
            </a:prstGeom>
            <a:solidFill>
              <a:schemeClr val="bg1"/>
            </a:solidFill>
            <a:ln w="9525">
              <a:solidFill>
                <a:schemeClr val="accent6"/>
              </a:solidFill>
              <a:miter lim="800000"/>
              <a:headEnd/>
              <a:tailEnd/>
            </a:ln>
            <a:effectLst/>
          </p:spPr>
          <p:txBody>
            <a:bodyPr>
              <a:spAutoFit/>
            </a:bodyPr>
            <a:lstStyle/>
            <a:p>
              <a:pPr>
                <a:defRPr/>
              </a:pPr>
              <a:endParaRPr lang="en-US" sz="1600" dirty="0">
                <a:solidFill>
                  <a:srgbClr val="2D2D8A"/>
                </a:solidFill>
                <a:latin typeface="Arial" charset="0"/>
              </a:endParaRPr>
            </a:p>
          </p:txBody>
        </p:sp>
        <p:sp>
          <p:nvSpPr>
            <p:cNvPr id="46" name="Text Box 25"/>
            <p:cNvSpPr txBox="1">
              <a:spLocks noChangeArrowheads="1"/>
            </p:cNvSpPr>
            <p:nvPr/>
          </p:nvSpPr>
          <p:spPr bwMode="auto">
            <a:xfrm>
              <a:off x="6403539" y="4343400"/>
              <a:ext cx="989449" cy="463551"/>
            </a:xfrm>
            <a:prstGeom prst="rect">
              <a:avLst/>
            </a:prstGeom>
            <a:solidFill>
              <a:schemeClr val="bg1"/>
            </a:solidFill>
            <a:ln w="9525">
              <a:solidFill>
                <a:schemeClr val="accent6"/>
              </a:solidFill>
              <a:miter lim="800000"/>
              <a:headEnd/>
              <a:tailEnd/>
            </a:ln>
            <a:effectLst/>
          </p:spPr>
          <p:txBody>
            <a:bodyPr>
              <a:spAutoFit/>
            </a:bodyPr>
            <a:lstStyle/>
            <a:p>
              <a:pPr>
                <a:defRPr/>
              </a:pPr>
              <a:endParaRPr lang="en-US" sz="1600" dirty="0">
                <a:solidFill>
                  <a:srgbClr val="2D2D8A"/>
                </a:solidFill>
                <a:latin typeface="Arial" charset="0"/>
              </a:endParaRPr>
            </a:p>
          </p:txBody>
        </p:sp>
        <p:sp>
          <p:nvSpPr>
            <p:cNvPr id="47" name="Text Box 25"/>
            <p:cNvSpPr txBox="1">
              <a:spLocks noChangeArrowheads="1"/>
            </p:cNvSpPr>
            <p:nvPr/>
          </p:nvSpPr>
          <p:spPr bwMode="auto">
            <a:xfrm>
              <a:off x="3504453" y="4343400"/>
              <a:ext cx="1068605" cy="463551"/>
            </a:xfrm>
            <a:prstGeom prst="rect">
              <a:avLst/>
            </a:prstGeom>
            <a:solidFill>
              <a:schemeClr val="bg1"/>
            </a:solidFill>
            <a:ln w="9525">
              <a:solidFill>
                <a:schemeClr val="accent6"/>
              </a:solidFill>
              <a:miter lim="800000"/>
              <a:headEnd/>
              <a:tailEnd/>
            </a:ln>
            <a:effectLst/>
          </p:spPr>
          <p:txBody>
            <a:bodyPr>
              <a:spAutoFit/>
            </a:bodyPr>
            <a:lstStyle/>
            <a:p>
              <a:pPr>
                <a:defRPr/>
              </a:pPr>
              <a:endParaRPr lang="en-US" sz="1600" dirty="0">
                <a:solidFill>
                  <a:srgbClr val="2D2D8A"/>
                </a:solidFill>
                <a:latin typeface="Arial" charset="0"/>
              </a:endParaRPr>
            </a:p>
          </p:txBody>
        </p:sp>
      </p:grpSp>
      <p:sp>
        <p:nvSpPr>
          <p:cNvPr id="53" name="Right Arrow 52"/>
          <p:cNvSpPr/>
          <p:nvPr/>
        </p:nvSpPr>
        <p:spPr>
          <a:xfrm>
            <a:off x="2790825" y="4678363"/>
            <a:ext cx="587375" cy="22701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929846" name="Text Box 11"/>
          <p:cNvSpPr txBox="1">
            <a:spLocks noChangeArrowheads="1"/>
          </p:cNvSpPr>
          <p:nvPr/>
        </p:nvSpPr>
        <p:spPr bwMode="auto">
          <a:xfrm>
            <a:off x="4114800" y="1524000"/>
            <a:ext cx="2054225" cy="366713"/>
          </a:xfrm>
          <a:prstGeom prst="rect">
            <a:avLst/>
          </a:prstGeom>
          <a:noFill/>
          <a:ln w="9525">
            <a:noFill/>
            <a:miter lim="800000"/>
            <a:headEnd/>
            <a:tailEnd/>
          </a:ln>
        </p:spPr>
        <p:txBody>
          <a:bodyPr>
            <a:prstTxWarp prst="textNoShape">
              <a:avLst/>
            </a:prstTxWarp>
            <a:spAutoFit/>
          </a:bodyPr>
          <a:lstStyle/>
          <a:p>
            <a:pPr algn="ctr"/>
            <a:r>
              <a:rPr lang="en-GB" sz="1800">
                <a:solidFill>
                  <a:srgbClr val="FFFFFF"/>
                </a:solidFill>
                <a:latin typeface="Arial" charset="0"/>
              </a:rPr>
              <a:t> Find It</a:t>
            </a:r>
            <a:endParaRPr lang="en-US" sz="1800">
              <a:solidFill>
                <a:srgbClr val="FFFFFF"/>
              </a:solidFill>
              <a:latin typeface="Arial" charset="0"/>
            </a:endParaRPr>
          </a:p>
        </p:txBody>
      </p:sp>
      <p:sp>
        <p:nvSpPr>
          <p:cNvPr id="929847" name="Rectangle 55"/>
          <p:cNvSpPr>
            <a:spLocks noChangeArrowheads="1"/>
          </p:cNvSpPr>
          <p:nvPr/>
        </p:nvSpPr>
        <p:spPr bwMode="auto">
          <a:xfrm>
            <a:off x="455613" y="212725"/>
            <a:ext cx="8231187" cy="915988"/>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With tools</a:t>
            </a:r>
            <a:endParaRPr lang="en-US" sz="2800">
              <a:solidFill>
                <a:schemeClr val="accent1"/>
              </a:solidFill>
              <a:latin typeface="Trebuchet MS"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0819" name="TextBox 3"/>
          <p:cNvSpPr txBox="1">
            <a:spLocks noChangeArrowheads="1"/>
          </p:cNvSpPr>
          <p:nvPr/>
        </p:nvSpPr>
        <p:spPr bwMode="auto">
          <a:xfrm>
            <a:off x="1066800" y="1866900"/>
            <a:ext cx="7086600" cy="528638"/>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r>
              <a:rPr lang="en-US" sz="2800">
                <a:solidFill>
                  <a:schemeClr val="tx1"/>
                </a:solidFill>
                <a:latin typeface="Gill Sans MT" charset="-18"/>
              </a:rPr>
              <a:t>network level </a:t>
            </a:r>
            <a:r>
              <a:rPr lang="en-US" sz="2800" b="0">
                <a:solidFill>
                  <a:schemeClr val="tx1"/>
                </a:solidFill>
                <a:latin typeface="Gill Sans MT" charset="-18"/>
              </a:rPr>
              <a:t>– </a:t>
            </a:r>
            <a:r>
              <a:rPr lang="en-US" sz="2400" b="0">
                <a:solidFill>
                  <a:schemeClr val="tx1"/>
                </a:solidFill>
                <a:latin typeface="Gill Sans MT" charset="-18"/>
              </a:rPr>
              <a:t>library</a:t>
            </a:r>
            <a:r>
              <a:rPr lang="en-US" sz="2800" b="0">
                <a:solidFill>
                  <a:schemeClr val="tx1"/>
                </a:solidFill>
                <a:latin typeface="Gill Sans MT" charset="-18"/>
              </a:rPr>
              <a:t> </a:t>
            </a:r>
            <a:r>
              <a:rPr lang="en-US" sz="2400" b="0">
                <a:solidFill>
                  <a:schemeClr val="tx1"/>
                </a:solidFill>
                <a:latin typeface="Gill Sans MT" charset="-18"/>
              </a:rPr>
              <a:t>website</a:t>
            </a:r>
            <a:r>
              <a:rPr lang="en-US" sz="2800" b="0">
                <a:solidFill>
                  <a:schemeClr val="tx1"/>
                </a:solidFill>
                <a:latin typeface="Gill Sans MT" charset="-18"/>
              </a:rPr>
              <a:t> - </a:t>
            </a:r>
            <a:r>
              <a:rPr lang="en-US" sz="2800">
                <a:solidFill>
                  <a:schemeClr val="tx1"/>
                </a:solidFill>
                <a:latin typeface="Gill Sans MT" charset="-18"/>
              </a:rPr>
              <a:t>workflow</a:t>
            </a:r>
            <a:endParaRPr lang="en-US" sz="3600">
              <a:solidFill>
                <a:schemeClr val="tx1"/>
              </a:solidFill>
              <a:latin typeface="Gill Sans MT" charset="-18"/>
            </a:endParaRPr>
          </a:p>
        </p:txBody>
      </p:sp>
      <p:sp>
        <p:nvSpPr>
          <p:cNvPr id="6" name="TextBox 5"/>
          <p:cNvSpPr txBox="1"/>
          <p:nvPr/>
        </p:nvSpPr>
        <p:spPr bwMode="auto">
          <a:xfrm>
            <a:off x="4711700" y="4687888"/>
            <a:ext cx="2328863" cy="925512"/>
          </a:xfrm>
          <a:prstGeom prst="rect">
            <a:avLst/>
          </a:prstGeom>
          <a:solidFill>
            <a:schemeClr val="bg1"/>
          </a:solidFill>
          <a:ln>
            <a:solidFill>
              <a:schemeClr val="tx1"/>
            </a:solidFill>
          </a:ln>
        </p:spPr>
        <p:txBody>
          <a:bodyPr>
            <a:prstTxWarp prst="textNoShape">
              <a:avLst/>
            </a:prstTxWarp>
            <a:spAutoFit/>
          </a:bodyPr>
          <a:lstStyle/>
          <a:p>
            <a:pPr algn="ctr"/>
            <a:r>
              <a:rPr lang="en-US" sz="1800" b="0">
                <a:solidFill>
                  <a:srgbClr val="4D4D4D"/>
                </a:solidFill>
                <a:latin typeface="Gill Sans MT" charset="-18"/>
              </a:rPr>
              <a:t>Difficult to ‘mobilize’ </a:t>
            </a:r>
            <a:br>
              <a:rPr lang="en-US" sz="1800" b="0">
                <a:solidFill>
                  <a:srgbClr val="4D4D4D"/>
                </a:solidFill>
                <a:latin typeface="Gill Sans MT" charset="-18"/>
              </a:rPr>
            </a:br>
            <a:r>
              <a:rPr lang="en-US" sz="1800" b="0">
                <a:solidFill>
                  <a:srgbClr val="4D4D4D"/>
                </a:solidFill>
                <a:latin typeface="Gill Sans MT" charset="-18"/>
              </a:rPr>
              <a:t>library resource into </a:t>
            </a:r>
            <a:br>
              <a:rPr lang="en-US" sz="1800" b="0">
                <a:solidFill>
                  <a:srgbClr val="4D4D4D"/>
                </a:solidFill>
                <a:latin typeface="Gill Sans MT" charset="-18"/>
              </a:rPr>
            </a:br>
            <a:r>
              <a:rPr lang="en-US" sz="1800" b="0">
                <a:solidFill>
                  <a:srgbClr val="4D4D4D"/>
                </a:solidFill>
                <a:latin typeface="Gill Sans MT" charset="-18"/>
              </a:rPr>
              <a:t>workflows</a:t>
            </a:r>
            <a:endParaRPr lang="en-US" sz="2000" b="0">
              <a:solidFill>
                <a:schemeClr val="tx1"/>
              </a:solidFill>
              <a:latin typeface="Gill Sans MT" charset="-18"/>
            </a:endParaRPr>
          </a:p>
        </p:txBody>
      </p:sp>
      <p:sp>
        <p:nvSpPr>
          <p:cNvPr id="9" name="TextBox 8"/>
          <p:cNvSpPr txBox="1"/>
          <p:nvPr/>
        </p:nvSpPr>
        <p:spPr bwMode="auto">
          <a:xfrm>
            <a:off x="3422650" y="2827338"/>
            <a:ext cx="2671763" cy="650875"/>
          </a:xfrm>
          <a:prstGeom prst="rect">
            <a:avLst/>
          </a:prstGeom>
          <a:solidFill>
            <a:schemeClr val="bg1"/>
          </a:solidFill>
          <a:ln>
            <a:solidFill>
              <a:schemeClr val="tx1"/>
            </a:solidFill>
          </a:ln>
        </p:spPr>
        <p:txBody>
          <a:bodyPr wrap="none">
            <a:prstTxWarp prst="textNoShape">
              <a:avLst/>
            </a:prstTxWarp>
            <a:spAutoFit/>
          </a:bodyPr>
          <a:lstStyle/>
          <a:p>
            <a:pPr algn="ctr"/>
            <a:r>
              <a:rPr lang="en-US" sz="1800" b="0">
                <a:solidFill>
                  <a:schemeClr val="tx1"/>
                </a:solidFill>
                <a:latin typeface="Gill Sans MT" charset="-18"/>
              </a:rPr>
              <a:t>A thin layer around </a:t>
            </a:r>
            <a:br>
              <a:rPr lang="en-US" sz="1800" b="0">
                <a:solidFill>
                  <a:schemeClr val="tx1"/>
                </a:solidFill>
                <a:latin typeface="Gill Sans MT" charset="-18"/>
              </a:rPr>
            </a:br>
            <a:r>
              <a:rPr lang="en-US" sz="1800" b="0">
                <a:solidFill>
                  <a:schemeClr val="tx1"/>
                </a:solidFill>
                <a:latin typeface="Gill Sans MT" charset="-18"/>
              </a:rPr>
              <a:t>complex legacy systems</a:t>
            </a:r>
            <a:endParaRPr lang="en-US" sz="2000" b="0">
              <a:solidFill>
                <a:srgbClr val="4D4D4D"/>
              </a:solidFill>
              <a:latin typeface="Gill Sans MT" charset="-18"/>
            </a:endParaRPr>
          </a:p>
        </p:txBody>
      </p:sp>
      <p:sp>
        <p:nvSpPr>
          <p:cNvPr id="11" name="TextBox 10"/>
          <p:cNvSpPr txBox="1"/>
          <p:nvPr/>
        </p:nvSpPr>
        <p:spPr>
          <a:xfrm>
            <a:off x="1306513" y="5768975"/>
            <a:ext cx="7227887" cy="914400"/>
          </a:xfrm>
          <a:prstGeom prst="rect">
            <a:avLst/>
          </a:prstGeom>
          <a:noFill/>
        </p:spPr>
        <p:txBody>
          <a:bodyPr>
            <a:prstTxWarp prst="textNoShape">
              <a:avLst/>
            </a:prstTxWarp>
            <a:spAutoFit/>
          </a:bodyPr>
          <a:lstStyle/>
          <a:p>
            <a:endParaRPr lang="en-US" sz="5400" b="0">
              <a:solidFill>
                <a:srgbClr val="4D4D4D"/>
              </a:solidFill>
              <a:latin typeface="Gill Sans MT" charset="-18"/>
            </a:endParaRPr>
          </a:p>
        </p:txBody>
      </p:sp>
      <p:sp>
        <p:nvSpPr>
          <p:cNvPr id="930823" name="TextBox 11"/>
          <p:cNvSpPr txBox="1">
            <a:spLocks noChangeArrowheads="1"/>
          </p:cNvSpPr>
          <p:nvPr/>
        </p:nvSpPr>
        <p:spPr bwMode="auto">
          <a:xfrm>
            <a:off x="1246188" y="2466975"/>
            <a:ext cx="1905000" cy="396875"/>
          </a:xfrm>
          <a:prstGeom prst="rect">
            <a:avLst/>
          </a:prstGeom>
          <a:noFill/>
          <a:ln w="9525">
            <a:noFill/>
            <a:miter lim="800000"/>
            <a:headEnd/>
            <a:tailEnd/>
          </a:ln>
        </p:spPr>
        <p:txBody>
          <a:bodyPr wrap="none">
            <a:prstTxWarp prst="textNoShape">
              <a:avLst/>
            </a:prstTxWarp>
            <a:spAutoFit/>
          </a:bodyPr>
          <a:lstStyle/>
          <a:p>
            <a:r>
              <a:rPr lang="en-US" sz="2000">
                <a:solidFill>
                  <a:schemeClr val="tx2"/>
                </a:solidFill>
                <a:latin typeface="Gill Sans MT" charset="-18"/>
              </a:rPr>
              <a:t>Concentration</a:t>
            </a:r>
            <a:endParaRPr lang="en-US" sz="2400">
              <a:solidFill>
                <a:schemeClr val="tx2"/>
              </a:solidFill>
              <a:latin typeface="Gill Sans MT" charset="-18"/>
            </a:endParaRPr>
          </a:p>
        </p:txBody>
      </p:sp>
      <p:sp>
        <p:nvSpPr>
          <p:cNvPr id="930824" name="TextBox 12"/>
          <p:cNvSpPr txBox="1">
            <a:spLocks noChangeArrowheads="1"/>
          </p:cNvSpPr>
          <p:nvPr/>
        </p:nvSpPr>
        <p:spPr bwMode="auto">
          <a:xfrm>
            <a:off x="6084888" y="1447800"/>
            <a:ext cx="1284287" cy="396875"/>
          </a:xfrm>
          <a:prstGeom prst="rect">
            <a:avLst/>
          </a:prstGeom>
          <a:noFill/>
          <a:ln w="9525">
            <a:noFill/>
            <a:miter lim="800000"/>
            <a:headEnd/>
            <a:tailEnd/>
          </a:ln>
        </p:spPr>
        <p:txBody>
          <a:bodyPr wrap="none">
            <a:prstTxWarp prst="textNoShape">
              <a:avLst/>
            </a:prstTxWarp>
            <a:spAutoFit/>
          </a:bodyPr>
          <a:lstStyle/>
          <a:p>
            <a:r>
              <a:rPr lang="en-US" sz="2000">
                <a:solidFill>
                  <a:schemeClr val="tx2"/>
                </a:solidFill>
                <a:latin typeface="Gill Sans MT" charset="-18"/>
              </a:rPr>
              <a:t>Diffusion</a:t>
            </a:r>
            <a:endParaRPr lang="en-US" sz="2400">
              <a:solidFill>
                <a:schemeClr val="tx2"/>
              </a:solidFill>
              <a:latin typeface="Gill Sans MT" charset="-18"/>
            </a:endParaRPr>
          </a:p>
        </p:txBody>
      </p:sp>
      <p:sp>
        <p:nvSpPr>
          <p:cNvPr id="14" name="Left Brace 13"/>
          <p:cNvSpPr>
            <a:spLocks/>
          </p:cNvSpPr>
          <p:nvPr/>
        </p:nvSpPr>
        <p:spPr bwMode="auto">
          <a:xfrm rot="-5400000">
            <a:off x="4641057" y="1835943"/>
            <a:ext cx="533400" cy="1433513"/>
          </a:xfrm>
          <a:prstGeom prst="leftBrace">
            <a:avLst>
              <a:gd name="adj1" fmla="val 17556"/>
              <a:gd name="adj2" fmla="val 48611"/>
            </a:avLst>
          </a:prstGeom>
          <a:noFill/>
          <a:ln w="76200">
            <a:solidFill>
              <a:srgbClr val="4D4D4D"/>
            </a:solidFill>
            <a:round/>
            <a:headEnd/>
            <a:tailEnd/>
          </a:ln>
        </p:spPr>
        <p:txBody>
          <a:bodyPr vert="eaVert" anchor="ctr">
            <a:prstTxWarp prst="textNoShape">
              <a:avLst/>
            </a:prstTxWarp>
          </a:bodyPr>
          <a:lstStyle/>
          <a:p>
            <a:pPr algn="ctr" fontAlgn="auto">
              <a:spcBef>
                <a:spcPts val="0"/>
              </a:spcBef>
              <a:spcAft>
                <a:spcPts val="0"/>
              </a:spcAft>
              <a:defRPr/>
            </a:pPr>
            <a:endParaRPr lang="en-US" sz="1800" b="0">
              <a:solidFill>
                <a:schemeClr val="tx1"/>
              </a:solidFill>
              <a:latin typeface="+mn-lt"/>
            </a:endParaRPr>
          </a:p>
        </p:txBody>
      </p:sp>
      <p:grpSp>
        <p:nvGrpSpPr>
          <p:cNvPr id="2" name="Group 18"/>
          <p:cNvGrpSpPr>
            <a:grpSpLocks/>
          </p:cNvGrpSpPr>
          <p:nvPr/>
        </p:nvGrpSpPr>
        <p:grpSpPr bwMode="auto">
          <a:xfrm>
            <a:off x="2770188" y="3521075"/>
            <a:ext cx="2455862" cy="1003300"/>
            <a:chOff x="1917003" y="2862202"/>
            <a:chExt cx="3132295" cy="1273304"/>
          </a:xfrm>
        </p:grpSpPr>
        <p:sp>
          <p:nvSpPr>
            <p:cNvPr id="5" name="TextBox 4"/>
            <p:cNvSpPr txBox="1"/>
            <p:nvPr/>
          </p:nvSpPr>
          <p:spPr bwMode="auto">
            <a:xfrm>
              <a:off x="1917003" y="2862202"/>
              <a:ext cx="3132295" cy="477490"/>
            </a:xfrm>
            <a:prstGeom prst="rect">
              <a:avLst/>
            </a:prstGeom>
            <a:solidFill>
              <a:schemeClr val="bg1"/>
            </a:solidFill>
            <a:ln>
              <a:solidFill>
                <a:schemeClr val="accent6"/>
              </a:solidFill>
            </a:ln>
          </p:spPr>
          <p:txBody>
            <a:bodyPr wrap="none">
              <a:prstTxWarp prst="textNoShape">
                <a:avLst/>
              </a:prstTxWarp>
              <a:spAutoFit/>
            </a:bodyPr>
            <a:lstStyle/>
            <a:p>
              <a:r>
                <a:rPr lang="en-US" sz="1800" b="0">
                  <a:solidFill>
                    <a:schemeClr val="tx1"/>
                  </a:solidFill>
                  <a:latin typeface="Gill Sans MT" charset="-18"/>
                </a:rPr>
                <a:t>Low gravitational pull?</a:t>
              </a:r>
              <a:endParaRPr lang="en-US" sz="2000" b="0">
                <a:solidFill>
                  <a:schemeClr val="tx1"/>
                </a:solidFill>
                <a:latin typeface="Gill Sans MT" charset="-18"/>
              </a:endParaRPr>
            </a:p>
          </p:txBody>
        </p:sp>
        <p:sp>
          <p:nvSpPr>
            <p:cNvPr id="17" name="TextBox 16"/>
            <p:cNvSpPr txBox="1"/>
            <p:nvPr/>
          </p:nvSpPr>
          <p:spPr bwMode="auto">
            <a:xfrm>
              <a:off x="2115429" y="3257087"/>
              <a:ext cx="2856928" cy="477490"/>
            </a:xfrm>
            <a:prstGeom prst="rect">
              <a:avLst/>
            </a:prstGeom>
            <a:solidFill>
              <a:schemeClr val="bg1"/>
            </a:solidFill>
            <a:ln>
              <a:solidFill>
                <a:schemeClr val="accent6"/>
              </a:solidFill>
            </a:ln>
          </p:spPr>
          <p:txBody>
            <a:bodyPr wrap="none">
              <a:prstTxWarp prst="textNoShape">
                <a:avLst/>
              </a:prstTxWarp>
              <a:spAutoFit/>
            </a:bodyPr>
            <a:lstStyle/>
            <a:p>
              <a:r>
                <a:rPr lang="en-US" sz="1800" b="0">
                  <a:solidFill>
                    <a:schemeClr val="tx1"/>
                  </a:solidFill>
                  <a:latin typeface="Gill Sans MT" charset="-18"/>
                </a:rPr>
                <a:t>Little social dynamic</a:t>
              </a:r>
              <a:endParaRPr lang="en-US" sz="2000" b="0">
                <a:solidFill>
                  <a:schemeClr val="tx1"/>
                </a:solidFill>
                <a:latin typeface="Gill Sans MT" charset="-18"/>
              </a:endParaRPr>
            </a:p>
          </p:txBody>
        </p:sp>
        <p:sp>
          <p:nvSpPr>
            <p:cNvPr id="18" name="TextBox 17"/>
            <p:cNvSpPr txBox="1"/>
            <p:nvPr/>
          </p:nvSpPr>
          <p:spPr bwMode="auto">
            <a:xfrm>
              <a:off x="2287532" y="3658018"/>
              <a:ext cx="2711147" cy="477488"/>
            </a:xfrm>
            <a:prstGeom prst="rect">
              <a:avLst/>
            </a:prstGeom>
            <a:solidFill>
              <a:schemeClr val="bg1"/>
            </a:solidFill>
            <a:ln>
              <a:solidFill>
                <a:schemeClr val="accent6"/>
              </a:solidFill>
            </a:ln>
          </p:spPr>
          <p:txBody>
            <a:bodyPr wrap="none">
              <a:prstTxWarp prst="textNoShape">
                <a:avLst/>
              </a:prstTxWarp>
              <a:spAutoFit/>
            </a:bodyPr>
            <a:lstStyle/>
            <a:p>
              <a:r>
                <a:rPr lang="en-US" sz="1800" b="0">
                  <a:solidFill>
                    <a:schemeClr val="tx1"/>
                  </a:solidFill>
                  <a:latin typeface="Gill Sans MT" charset="-18"/>
                </a:rPr>
                <a:t>Limited usage data</a:t>
              </a:r>
              <a:endParaRPr lang="en-US" sz="2000" b="0">
                <a:solidFill>
                  <a:schemeClr val="tx1"/>
                </a:solidFill>
                <a:latin typeface="Gill Sans MT" charset="-18"/>
              </a:endParaRPr>
            </a:p>
          </p:txBody>
        </p:sp>
      </p:grpSp>
      <p:sp>
        <p:nvSpPr>
          <p:cNvPr id="930831" name="Rectangle 15"/>
          <p:cNvSpPr>
            <a:spLocks noChangeArrowheads="1"/>
          </p:cNvSpPr>
          <p:nvPr/>
        </p:nvSpPr>
        <p:spPr bwMode="auto">
          <a:xfrm>
            <a:off x="455613" y="212725"/>
            <a:ext cx="8231187" cy="915988"/>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Stuck in the middle …</a:t>
            </a:r>
            <a:endParaRPr lang="en-US" sz="2800">
              <a:solidFill>
                <a:schemeClr val="accent1"/>
              </a:solidFill>
              <a:latin typeface="Trebuchet MS"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42" name="Title 1"/>
          <p:cNvSpPr>
            <a:spLocks noGrp="1"/>
          </p:cNvSpPr>
          <p:nvPr>
            <p:ph type="title" idx="4294967295"/>
          </p:nvPr>
        </p:nvSpPr>
        <p:spPr/>
        <p:txBody>
          <a:bodyPr/>
          <a:lstStyle/>
          <a:p>
            <a:r>
              <a:rPr lang="en-US">
                <a:solidFill>
                  <a:schemeClr val="bg1"/>
                </a:solidFill>
              </a:rPr>
              <a:t>‘Monolithic fragmentation’</a:t>
            </a:r>
            <a:endParaRPr lang="en-US"/>
          </a:p>
        </p:txBody>
      </p:sp>
      <p:sp>
        <p:nvSpPr>
          <p:cNvPr id="931843" name="Content Placeholder 2"/>
          <p:cNvSpPr>
            <a:spLocks noGrp="1"/>
          </p:cNvSpPr>
          <p:nvPr>
            <p:ph idx="4294967295"/>
          </p:nvPr>
        </p:nvSpPr>
        <p:spPr/>
        <p:txBody>
          <a:bodyPr lIns="91440" tIns="45720" rIns="91440" bIns="45720"/>
          <a:lstStyle/>
          <a:p>
            <a:r>
              <a:rPr lang="en-US"/>
              <a:t>Move to ‘concentrate’ at local level </a:t>
            </a:r>
          </a:p>
          <a:p>
            <a:pPr lvl="1"/>
            <a:r>
              <a:rPr lang="en-US">
                <a:solidFill>
                  <a:schemeClr val="tx2"/>
                </a:solidFill>
              </a:rPr>
              <a:t>Single search environments</a:t>
            </a:r>
          </a:p>
          <a:p>
            <a:r>
              <a:rPr lang="en-US"/>
              <a:t>Move to ‘diffuse’ at local level</a:t>
            </a:r>
          </a:p>
          <a:p>
            <a:pPr lvl="1"/>
            <a:r>
              <a:rPr lang="en-US">
                <a:solidFill>
                  <a:schemeClr val="tx2"/>
                </a:solidFill>
              </a:rPr>
              <a:t>RSS, APIs</a:t>
            </a:r>
            <a:r>
              <a:rPr lang="en-US"/>
              <a:t>, ….</a:t>
            </a:r>
          </a:p>
          <a:p>
            <a:r>
              <a:rPr lang="en-US"/>
              <a:t>But …</a:t>
            </a:r>
          </a:p>
          <a:p>
            <a:pPr lvl="1"/>
            <a:r>
              <a:rPr lang="en-US">
                <a:solidFill>
                  <a:schemeClr val="tx2"/>
                </a:solidFill>
              </a:rPr>
              <a:t>Have to manage presence at the local, group and global level</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0034" name="Title 1"/>
          <p:cNvSpPr>
            <a:spLocks noGrp="1"/>
          </p:cNvSpPr>
          <p:nvPr>
            <p:ph type="title" idx="4294967295"/>
          </p:nvPr>
        </p:nvSpPr>
        <p:spPr/>
        <p:txBody>
          <a:bodyPr/>
          <a:lstStyle/>
          <a:p>
            <a:r>
              <a:rPr lang="en-US">
                <a:solidFill>
                  <a:schemeClr val="bg1"/>
                </a:solidFill>
              </a:rPr>
              <a:t>Group</a:t>
            </a:r>
            <a:endParaRPr lang="en-US"/>
          </a:p>
        </p:txBody>
      </p:sp>
      <p:sp>
        <p:nvSpPr>
          <p:cNvPr id="940035" name="Text Placeholder 3"/>
          <p:cNvSpPr>
            <a:spLocks noGrp="1"/>
          </p:cNvSpPr>
          <p:nvPr>
            <p:ph type="body" idx="4294967295"/>
          </p:nvPr>
        </p:nvSpPr>
        <p:spPr>
          <a:xfrm>
            <a:off x="457200" y="1535113"/>
            <a:ext cx="4040188" cy="639762"/>
          </a:xfrm>
        </p:spPr>
        <p:txBody>
          <a:bodyPr lIns="91440" tIns="45720" rIns="91440" bIns="45720" anchor="b"/>
          <a:lstStyle/>
          <a:p>
            <a:pPr marL="0" indent="0">
              <a:buFontTx/>
              <a:buNone/>
            </a:pPr>
            <a:r>
              <a:rPr lang="en-US" sz="1800" b="1"/>
              <a:t>Data?</a:t>
            </a:r>
          </a:p>
        </p:txBody>
      </p:sp>
      <p:sp>
        <p:nvSpPr>
          <p:cNvPr id="3" name="Content Placeholder 2"/>
          <p:cNvSpPr>
            <a:spLocks noGrp="1"/>
          </p:cNvSpPr>
          <p:nvPr>
            <p:ph sz="half" idx="4294967295"/>
          </p:nvPr>
        </p:nvSpPr>
        <p:spPr>
          <a:xfrm>
            <a:off x="457200" y="2174875"/>
            <a:ext cx="4040188" cy="4225925"/>
          </a:xfrm>
        </p:spPr>
        <p:txBody>
          <a:bodyPr lIns="91440" tIns="45720" rIns="91440" bIns="45720">
            <a:normAutofit/>
          </a:bodyPr>
          <a:lstStyle/>
          <a:p>
            <a:pPr>
              <a:lnSpc>
                <a:spcPct val="90000"/>
              </a:lnSpc>
            </a:pPr>
            <a:r>
              <a:rPr lang="en-US" sz="1800"/>
              <a:t>Knowledge base</a:t>
            </a:r>
          </a:p>
          <a:p>
            <a:pPr>
              <a:lnSpc>
                <a:spcPct val="90000"/>
              </a:lnSpc>
            </a:pPr>
            <a:r>
              <a:rPr lang="en-US" sz="1800"/>
              <a:t>Aggregate usage data</a:t>
            </a:r>
          </a:p>
          <a:p>
            <a:pPr lvl="1">
              <a:lnSpc>
                <a:spcPct val="90000"/>
              </a:lnSpc>
            </a:pPr>
            <a:r>
              <a:rPr lang="en-US" sz="1500"/>
              <a:t>Resolver data</a:t>
            </a:r>
          </a:p>
          <a:p>
            <a:pPr lvl="1">
              <a:lnSpc>
                <a:spcPct val="90000"/>
              </a:lnSpc>
            </a:pPr>
            <a:r>
              <a:rPr lang="en-US" sz="1500"/>
              <a:t>Download data</a:t>
            </a:r>
          </a:p>
          <a:p>
            <a:pPr lvl="1">
              <a:lnSpc>
                <a:spcPct val="90000"/>
              </a:lnSpc>
            </a:pPr>
            <a:r>
              <a:rPr lang="en-US" sz="1500"/>
              <a:t>Database usage data</a:t>
            </a:r>
          </a:p>
          <a:p>
            <a:pPr lvl="1">
              <a:lnSpc>
                <a:spcPct val="90000"/>
              </a:lnSpc>
            </a:pPr>
            <a:r>
              <a:rPr lang="en-US" sz="1500"/>
              <a:t>Circulation</a:t>
            </a:r>
          </a:p>
          <a:p>
            <a:pPr lvl="1">
              <a:lnSpc>
                <a:spcPct val="90000"/>
              </a:lnSpc>
            </a:pPr>
            <a:r>
              <a:rPr lang="en-US" sz="1500"/>
              <a:t>…</a:t>
            </a:r>
          </a:p>
          <a:p>
            <a:pPr>
              <a:lnSpc>
                <a:spcPct val="90000"/>
              </a:lnSpc>
            </a:pPr>
            <a:r>
              <a:rPr lang="en-US" sz="1800"/>
              <a:t>Shared catalogue (eg OhioLink)</a:t>
            </a:r>
          </a:p>
          <a:p>
            <a:pPr>
              <a:lnSpc>
                <a:spcPct val="90000"/>
              </a:lnSpc>
            </a:pPr>
            <a:r>
              <a:rPr lang="en-US" sz="1800"/>
              <a:t>Syndicate to global (eg Google Scholar and union catalogues)</a:t>
            </a:r>
          </a:p>
          <a:p>
            <a:pPr>
              <a:lnSpc>
                <a:spcPct val="90000"/>
              </a:lnSpc>
            </a:pPr>
            <a:r>
              <a:rPr lang="en-US" sz="1800"/>
              <a:t>Switch to local for fulfilment</a:t>
            </a:r>
          </a:p>
        </p:txBody>
      </p:sp>
      <p:sp>
        <p:nvSpPr>
          <p:cNvPr id="5" name="Text Placeholder 4"/>
          <p:cNvSpPr>
            <a:spLocks noGrp="1"/>
          </p:cNvSpPr>
          <p:nvPr>
            <p:ph type="body" sz="quarter" idx="4294967295"/>
          </p:nvPr>
        </p:nvSpPr>
        <p:spPr>
          <a:xfrm>
            <a:off x="4645025" y="1535113"/>
            <a:ext cx="4041775" cy="639762"/>
          </a:xfrm>
        </p:spPr>
        <p:txBody>
          <a:bodyPr lIns="91440" tIns="45720" rIns="91440" bIns="45720" anchor="b"/>
          <a:lstStyle/>
          <a:p>
            <a:pPr marL="0" indent="0">
              <a:buFontTx/>
              <a:buNone/>
            </a:pPr>
            <a:r>
              <a:rPr lang="en-US" sz="1800" b="1"/>
              <a:t>Applications?</a:t>
            </a:r>
          </a:p>
        </p:txBody>
      </p:sp>
      <p:sp>
        <p:nvSpPr>
          <p:cNvPr id="6" name="Content Placeholder 5"/>
          <p:cNvSpPr>
            <a:spLocks noGrp="1"/>
          </p:cNvSpPr>
          <p:nvPr>
            <p:ph sz="quarter" idx="4294967295"/>
          </p:nvPr>
        </p:nvSpPr>
        <p:spPr>
          <a:xfrm>
            <a:off x="4645025" y="2174875"/>
            <a:ext cx="4041775" cy="4302125"/>
          </a:xfrm>
        </p:spPr>
        <p:txBody>
          <a:bodyPr lIns="91440" tIns="45720" rIns="91440" bIns="45720">
            <a:normAutofit/>
          </a:bodyPr>
          <a:lstStyle/>
          <a:p>
            <a:pPr>
              <a:lnSpc>
                <a:spcPct val="90000"/>
              </a:lnSpc>
            </a:pPr>
            <a:r>
              <a:rPr lang="en-US" sz="1800"/>
              <a:t>Repository? (eg HAL)</a:t>
            </a:r>
          </a:p>
          <a:p>
            <a:pPr>
              <a:lnSpc>
                <a:spcPct val="90000"/>
              </a:lnSpc>
            </a:pPr>
            <a:r>
              <a:rPr lang="en-US" sz="1800"/>
              <a:t>Search</a:t>
            </a:r>
          </a:p>
          <a:p>
            <a:pPr lvl="1">
              <a:lnSpc>
                <a:spcPct val="90000"/>
              </a:lnSpc>
            </a:pPr>
            <a:r>
              <a:rPr lang="en-US" sz="1600"/>
              <a:t>Institutional search (Primo, WC Local, etc)</a:t>
            </a:r>
          </a:p>
          <a:p>
            <a:pPr lvl="1">
              <a:lnSpc>
                <a:spcPct val="90000"/>
              </a:lnSpc>
            </a:pPr>
            <a:r>
              <a:rPr lang="en-US" sz="1600"/>
              <a:t>Metasearch</a:t>
            </a:r>
          </a:p>
          <a:p>
            <a:pPr lvl="1">
              <a:lnSpc>
                <a:spcPct val="90000"/>
              </a:lnSpc>
            </a:pPr>
            <a:r>
              <a:rPr lang="en-US" sz="1600"/>
              <a:t>Catalogue</a:t>
            </a:r>
          </a:p>
          <a:p>
            <a:pPr>
              <a:lnSpc>
                <a:spcPct val="90000"/>
              </a:lnSpc>
            </a:pPr>
            <a:r>
              <a:rPr lang="en-US" sz="1800"/>
              <a:t>LMS?</a:t>
            </a:r>
          </a:p>
          <a:p>
            <a:pPr lvl="1">
              <a:lnSpc>
                <a:spcPct val="90000"/>
              </a:lnSpc>
            </a:pPr>
            <a:r>
              <a:rPr lang="en-US" sz="1600"/>
              <a:t>Network effects: e.g. circulation and recommendation</a:t>
            </a:r>
          </a:p>
          <a:p>
            <a:pPr lvl="1">
              <a:lnSpc>
                <a:spcPct val="90000"/>
              </a:lnSpc>
            </a:pPr>
            <a:r>
              <a:rPr lang="en-US" sz="1600"/>
              <a:t>Shared selection</a:t>
            </a:r>
          </a:p>
          <a:p>
            <a:pPr lvl="1">
              <a:lnSpc>
                <a:spcPct val="90000"/>
              </a:lnSpc>
            </a:pPr>
            <a:r>
              <a:rPr lang="en-US" sz="1600"/>
              <a:t>CIRC &lt;&gt; resource sharing</a:t>
            </a:r>
          </a:p>
          <a:p>
            <a:pPr>
              <a:lnSpc>
                <a:spcPct val="90000"/>
              </a:lnSpc>
            </a:pPr>
            <a:endParaRPr lang="en-US" sz="180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1058" name="Title 1"/>
          <p:cNvSpPr>
            <a:spLocks noGrp="1"/>
          </p:cNvSpPr>
          <p:nvPr>
            <p:ph type="title" idx="4294967295"/>
          </p:nvPr>
        </p:nvSpPr>
        <p:spPr/>
        <p:txBody>
          <a:bodyPr/>
          <a:lstStyle/>
          <a:p>
            <a:r>
              <a:rPr lang="en-US">
                <a:solidFill>
                  <a:schemeClr val="bg1"/>
                </a:solidFill>
              </a:rPr>
              <a:t>Group</a:t>
            </a:r>
            <a:endParaRPr lang="en-US"/>
          </a:p>
        </p:txBody>
      </p:sp>
      <p:sp>
        <p:nvSpPr>
          <p:cNvPr id="941059" name="Text Placeholder 3"/>
          <p:cNvSpPr>
            <a:spLocks noGrp="1"/>
          </p:cNvSpPr>
          <p:nvPr>
            <p:ph type="body" idx="4294967295"/>
          </p:nvPr>
        </p:nvSpPr>
        <p:spPr>
          <a:xfrm>
            <a:off x="457200" y="1535113"/>
            <a:ext cx="4040188" cy="639762"/>
          </a:xfrm>
        </p:spPr>
        <p:txBody>
          <a:bodyPr lIns="91440" tIns="45720" rIns="91440" bIns="45720" anchor="b"/>
          <a:lstStyle/>
          <a:p>
            <a:pPr marL="0" indent="0">
              <a:buFontTx/>
              <a:buNone/>
            </a:pPr>
            <a:r>
              <a:rPr lang="en-US" sz="1800" b="1"/>
              <a:t>The collective collection?</a:t>
            </a:r>
          </a:p>
        </p:txBody>
      </p:sp>
      <p:sp>
        <p:nvSpPr>
          <p:cNvPr id="941060" name="Content Placeholder 2"/>
          <p:cNvSpPr>
            <a:spLocks noGrp="1"/>
          </p:cNvSpPr>
          <p:nvPr>
            <p:ph sz="half" idx="4294967295"/>
          </p:nvPr>
        </p:nvSpPr>
        <p:spPr>
          <a:xfrm>
            <a:off x="457200" y="2174875"/>
            <a:ext cx="4040188" cy="4225925"/>
          </a:xfrm>
        </p:spPr>
        <p:txBody>
          <a:bodyPr lIns="91440" tIns="45720" rIns="91440" bIns="45720"/>
          <a:lstStyle/>
          <a:p>
            <a:r>
              <a:rPr lang="en-US" sz="1800"/>
              <a:t>Competition for space and ongoing cost a concern</a:t>
            </a:r>
          </a:p>
          <a:p>
            <a:r>
              <a:rPr lang="en-US" sz="1800"/>
              <a:t>Legacy print collections </a:t>
            </a:r>
            <a:br>
              <a:rPr lang="en-US" sz="1800"/>
            </a:br>
            <a:r>
              <a:rPr lang="en-US" sz="1800"/>
              <a:t>(cf UKRR) </a:t>
            </a:r>
          </a:p>
          <a:p>
            <a:pPr lvl="1"/>
            <a:r>
              <a:rPr lang="en-US" sz="1600"/>
              <a:t>Storage</a:t>
            </a:r>
          </a:p>
          <a:p>
            <a:pPr lvl="1"/>
            <a:r>
              <a:rPr lang="en-US" sz="1600"/>
              <a:t>Preservation</a:t>
            </a:r>
          </a:p>
          <a:p>
            <a:pPr lvl="1"/>
            <a:r>
              <a:rPr lang="en-US" sz="1600"/>
              <a:t>Access</a:t>
            </a:r>
          </a:p>
          <a:p>
            <a:r>
              <a:rPr lang="en-US" sz="1800"/>
              <a:t>Physical delivery architecture</a:t>
            </a:r>
          </a:p>
        </p:txBody>
      </p:sp>
      <p:sp>
        <p:nvSpPr>
          <p:cNvPr id="941061" name="Text Placeholder 4"/>
          <p:cNvSpPr>
            <a:spLocks noGrp="1"/>
          </p:cNvSpPr>
          <p:nvPr>
            <p:ph type="body" sz="quarter" idx="4294967295"/>
          </p:nvPr>
        </p:nvSpPr>
        <p:spPr>
          <a:xfrm>
            <a:off x="4645025" y="1535113"/>
            <a:ext cx="4041775" cy="639762"/>
          </a:xfrm>
        </p:spPr>
        <p:txBody>
          <a:bodyPr lIns="91440" tIns="45720" rIns="91440" bIns="45720" anchor="b"/>
          <a:lstStyle/>
          <a:p>
            <a:pPr marL="0" indent="0">
              <a:buFontTx/>
              <a:buNone/>
            </a:pPr>
            <a:r>
              <a:rPr lang="en-US" sz="1800" b="1"/>
              <a:t>The collective collection?</a:t>
            </a:r>
          </a:p>
        </p:txBody>
      </p:sp>
      <p:sp>
        <p:nvSpPr>
          <p:cNvPr id="941062" name="Content Placeholder 5"/>
          <p:cNvSpPr>
            <a:spLocks noGrp="1"/>
          </p:cNvSpPr>
          <p:nvPr>
            <p:ph sz="quarter" idx="4294967295"/>
          </p:nvPr>
        </p:nvSpPr>
        <p:spPr>
          <a:xfrm>
            <a:off x="4645025" y="2174875"/>
            <a:ext cx="4041775" cy="4302125"/>
          </a:xfrm>
        </p:spPr>
        <p:txBody>
          <a:bodyPr lIns="91440" tIns="45720" rIns="91440" bIns="45720"/>
          <a:lstStyle/>
          <a:p>
            <a:r>
              <a:rPr lang="en-US" sz="1800"/>
              <a:t>Managing a licensed collection</a:t>
            </a:r>
          </a:p>
          <a:p>
            <a:pPr lvl="1"/>
            <a:r>
              <a:rPr lang="en-US" sz="1600"/>
              <a:t>Ebooks</a:t>
            </a:r>
          </a:p>
          <a:p>
            <a:pPr lvl="1"/>
            <a:r>
              <a:rPr lang="en-US" sz="1600"/>
              <a:t>Journals</a:t>
            </a:r>
          </a:p>
          <a:p>
            <a:pPr lvl="1"/>
            <a:r>
              <a:rPr lang="en-US" sz="1600"/>
              <a:t>Preservation</a:t>
            </a:r>
          </a:p>
          <a:p>
            <a:pPr lvl="1"/>
            <a:r>
              <a:rPr lang="en-US" sz="1600"/>
              <a:t>Access models</a:t>
            </a:r>
          </a:p>
          <a:p>
            <a:endParaRPr lang="en-US" sz="180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p:txBody>
          <a:bodyPr/>
          <a:lstStyle/>
          <a:p>
            <a:r>
              <a:rPr lang="en-US">
                <a:solidFill>
                  <a:schemeClr val="bg1"/>
                </a:solidFill>
              </a:rPr>
              <a:t>Themes</a:t>
            </a:r>
            <a:endParaRPr lang="en-US"/>
          </a:p>
        </p:txBody>
      </p:sp>
      <p:sp>
        <p:nvSpPr>
          <p:cNvPr id="1048579" name="Rectangle 3"/>
          <p:cNvSpPr>
            <a:spLocks noGrp="1" noChangeArrowheads="1"/>
          </p:cNvSpPr>
          <p:nvPr>
            <p:ph type="body" idx="1"/>
          </p:nvPr>
        </p:nvSpPr>
        <p:spPr>
          <a:xfrm>
            <a:off x="685800" y="1905000"/>
            <a:ext cx="7702550" cy="4202113"/>
          </a:xfrm>
        </p:spPr>
        <p:txBody>
          <a:bodyPr/>
          <a:lstStyle/>
          <a:p>
            <a:r>
              <a:rPr lang="en-US"/>
              <a:t>Concentration - network-level</a:t>
            </a:r>
          </a:p>
          <a:p>
            <a:r>
              <a:rPr lang="en-US"/>
              <a:t>Diffusion - high-use web environments</a:t>
            </a:r>
          </a:p>
          <a:p>
            <a:r>
              <a:rPr lang="en-US"/>
              <a:t>Local - Group - Global</a:t>
            </a:r>
          </a:p>
          <a:p>
            <a:r>
              <a:rPr lang="en-US"/>
              <a:t>Local infrastructure: 4 pillars and three environments</a:t>
            </a:r>
          </a:p>
          <a:p>
            <a:r>
              <a:rPr lang="en-US"/>
              <a:t>Web-scale digitisation</a:t>
            </a:r>
          </a:p>
          <a:p>
            <a:r>
              <a:rPr lang="en-US"/>
              <a:t>Digitisation of unique assets</a:t>
            </a:r>
          </a:p>
          <a:p>
            <a:r>
              <a:rPr lang="en-US"/>
              <a:t>Global - Local switching</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normAutofit/>
          </a:bodyPr>
          <a:lstStyle/>
          <a:p>
            <a:r>
              <a:rPr lang="en-US" sz="2400">
                <a:solidFill>
                  <a:schemeClr val="bg1"/>
                </a:solidFill>
              </a:rPr>
              <a:t>Where data aggregation is beneficial</a:t>
            </a:r>
            <a:endParaRPr lang="en-GB" sz="2400"/>
          </a:p>
        </p:txBody>
      </p:sp>
      <p:sp>
        <p:nvSpPr>
          <p:cNvPr id="7171" name="Rectangle 3"/>
          <p:cNvSpPr>
            <a:spLocks noGrp="1" noChangeArrowheads="1"/>
          </p:cNvSpPr>
          <p:nvPr>
            <p:ph idx="4294967295"/>
          </p:nvPr>
        </p:nvSpPr>
        <p:spPr>
          <a:xfrm>
            <a:off x="395288" y="1828800"/>
            <a:ext cx="8231187" cy="4635500"/>
          </a:xfrm>
        </p:spPr>
        <p:txBody>
          <a:bodyPr lIns="91440" tIns="45720" rIns="91440" bIns="45720">
            <a:normAutofit/>
          </a:bodyPr>
          <a:lstStyle/>
          <a:p>
            <a:pPr>
              <a:lnSpc>
                <a:spcPct val="70000"/>
              </a:lnSpc>
            </a:pPr>
            <a:r>
              <a:rPr lang="en-US" sz="1600"/>
              <a:t>More effective </a:t>
            </a:r>
            <a:r>
              <a:rPr lang="en-US" sz="1600">
                <a:solidFill>
                  <a:schemeClr val="tx2"/>
                </a:solidFill>
              </a:rPr>
              <a:t>exposure</a:t>
            </a:r>
            <a:r>
              <a:rPr lang="en-US" sz="1600"/>
              <a:t> in a web-scale site (</a:t>
            </a:r>
            <a:r>
              <a:rPr lang="en-US" sz="1600">
                <a:solidFill>
                  <a:schemeClr val="hlink"/>
                </a:solidFill>
              </a:rPr>
              <a:t>metadata</a:t>
            </a:r>
            <a:r>
              <a:rPr lang="en-US" sz="1600"/>
              <a:t>)</a:t>
            </a:r>
          </a:p>
          <a:p>
            <a:pPr>
              <a:lnSpc>
                <a:spcPct val="70000"/>
              </a:lnSpc>
              <a:buFontTx/>
              <a:buNone/>
            </a:pPr>
            <a:endParaRPr lang="nl-NL" sz="1600"/>
          </a:p>
          <a:p>
            <a:pPr>
              <a:lnSpc>
                <a:spcPct val="70000"/>
              </a:lnSpc>
            </a:pPr>
            <a:r>
              <a:rPr lang="en-US" sz="1600"/>
              <a:t>To attract users and </a:t>
            </a:r>
            <a:r>
              <a:rPr lang="en-US" sz="1600">
                <a:solidFill>
                  <a:schemeClr val="tx2"/>
                </a:solidFill>
              </a:rPr>
              <a:t>social engagement</a:t>
            </a:r>
          </a:p>
          <a:p>
            <a:pPr>
              <a:lnSpc>
                <a:spcPct val="70000"/>
              </a:lnSpc>
              <a:buFontTx/>
              <a:buNone/>
            </a:pPr>
            <a:endParaRPr lang="nl-NL" sz="1600">
              <a:solidFill>
                <a:schemeClr val="accent1"/>
              </a:solidFill>
            </a:endParaRPr>
          </a:p>
          <a:p>
            <a:pPr>
              <a:lnSpc>
                <a:spcPct val="70000"/>
              </a:lnSpc>
            </a:pPr>
            <a:r>
              <a:rPr lang="en-US" sz="1600"/>
              <a:t>Avoid </a:t>
            </a:r>
            <a:r>
              <a:rPr lang="en-US" sz="1600">
                <a:solidFill>
                  <a:schemeClr val="tx2"/>
                </a:solidFill>
              </a:rPr>
              <a:t>redundant data management </a:t>
            </a:r>
            <a:r>
              <a:rPr lang="en-US" sz="1600"/>
              <a:t>(</a:t>
            </a:r>
            <a:r>
              <a:rPr lang="en-US" sz="1600">
                <a:solidFill>
                  <a:schemeClr val="hlink"/>
                </a:solidFill>
              </a:rPr>
              <a:t>supplier details, supplier suggestions</a:t>
            </a:r>
            <a:r>
              <a:rPr lang="en-US" sz="1600"/>
              <a:t>)</a:t>
            </a:r>
          </a:p>
          <a:p>
            <a:pPr>
              <a:lnSpc>
                <a:spcPct val="70000"/>
              </a:lnSpc>
              <a:buFontTx/>
              <a:buNone/>
            </a:pPr>
            <a:endParaRPr lang="nl-NL" sz="1600"/>
          </a:p>
          <a:p>
            <a:pPr>
              <a:lnSpc>
                <a:spcPct val="70000"/>
              </a:lnSpc>
            </a:pPr>
            <a:r>
              <a:rPr lang="en-US" sz="1600">
                <a:solidFill>
                  <a:schemeClr val="tx2"/>
                </a:solidFill>
              </a:rPr>
              <a:t>Collective knowledge </a:t>
            </a:r>
            <a:r>
              <a:rPr lang="en-US" sz="1600"/>
              <a:t>-</a:t>
            </a:r>
            <a:r>
              <a:rPr lang="en-US" sz="1600">
                <a:solidFill>
                  <a:schemeClr val="accent1"/>
                </a:solidFill>
              </a:rPr>
              <a:t> </a:t>
            </a:r>
            <a:r>
              <a:rPr lang="en-US" sz="1600"/>
              <a:t>tasks less complicated or more accurate (</a:t>
            </a:r>
            <a:r>
              <a:rPr lang="en-US" sz="1600">
                <a:solidFill>
                  <a:schemeClr val="hlink"/>
                </a:solidFill>
              </a:rPr>
              <a:t>serial prediction</a:t>
            </a:r>
            <a:r>
              <a:rPr lang="en-US" sz="1600"/>
              <a:t>)</a:t>
            </a:r>
          </a:p>
          <a:p>
            <a:pPr>
              <a:lnSpc>
                <a:spcPct val="70000"/>
              </a:lnSpc>
              <a:buFontTx/>
              <a:buNone/>
            </a:pPr>
            <a:endParaRPr lang="nl-NL" sz="1600"/>
          </a:p>
          <a:p>
            <a:r>
              <a:rPr lang="en-US" sz="1600">
                <a:solidFill>
                  <a:schemeClr val="tx2"/>
                </a:solidFill>
              </a:rPr>
              <a:t>New knowledge</a:t>
            </a:r>
            <a:r>
              <a:rPr lang="en-US" sz="1600"/>
              <a:t> via deduction or mining (eg </a:t>
            </a:r>
            <a:r>
              <a:rPr lang="en-US" sz="1600">
                <a:solidFill>
                  <a:schemeClr val="hlink"/>
                </a:solidFill>
              </a:rPr>
              <a:t>holdings count</a:t>
            </a:r>
            <a:r>
              <a:rPr lang="en-US" sz="1600"/>
              <a:t> indicating rareness and popularity, </a:t>
            </a:r>
            <a:r>
              <a:rPr lang="en-US" sz="1600">
                <a:solidFill>
                  <a:schemeClr val="hlink"/>
                </a:solidFill>
              </a:rPr>
              <a:t>supplier performance</a:t>
            </a:r>
            <a:r>
              <a:rPr lang="en-US" sz="1600"/>
              <a:t>, enriched name metadata)</a:t>
            </a:r>
          </a:p>
          <a:p>
            <a:pPr>
              <a:lnSpc>
                <a:spcPct val="70000"/>
              </a:lnSpc>
              <a:buFontTx/>
              <a:buNone/>
            </a:pPr>
            <a:endParaRPr lang="nl-NL" sz="1600"/>
          </a:p>
          <a:p>
            <a:pPr>
              <a:lnSpc>
                <a:spcPct val="70000"/>
              </a:lnSpc>
            </a:pPr>
            <a:r>
              <a:rPr lang="en-US" sz="1600"/>
              <a:t>Most effective </a:t>
            </a:r>
            <a:r>
              <a:rPr lang="en-US" sz="1600">
                <a:solidFill>
                  <a:schemeClr val="tx2"/>
                </a:solidFill>
              </a:rPr>
              <a:t>management</a:t>
            </a:r>
            <a:r>
              <a:rPr lang="en-US" sz="1600"/>
              <a:t> of links and imported enriched data</a:t>
            </a:r>
          </a:p>
          <a:p>
            <a:pPr>
              <a:lnSpc>
                <a:spcPct val="70000"/>
              </a:lnSpc>
              <a:buFontTx/>
              <a:buNone/>
            </a:pPr>
            <a:endParaRPr lang="nl-NL" sz="1600"/>
          </a:p>
          <a:p>
            <a:pPr>
              <a:lnSpc>
                <a:spcPct val="70000"/>
              </a:lnSpc>
            </a:pPr>
            <a:r>
              <a:rPr lang="en-US" sz="1600">
                <a:solidFill>
                  <a:schemeClr val="tx2"/>
                </a:solidFill>
              </a:rPr>
              <a:t>Comparison of collections; </a:t>
            </a:r>
            <a:r>
              <a:rPr lang="en-US" sz="1600"/>
              <a:t>facilitating the management of the collective collection</a:t>
            </a:r>
            <a:endParaRPr lang="en-GB" sz="1600"/>
          </a:p>
          <a:p>
            <a:pPr>
              <a:lnSpc>
                <a:spcPct val="70000"/>
              </a:lnSpc>
              <a:buFontTx/>
              <a:buNone/>
            </a:pPr>
            <a:endParaRPr lang="en-GB" sz="160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4130" name="Title 1"/>
          <p:cNvSpPr>
            <a:spLocks noGrp="1"/>
          </p:cNvSpPr>
          <p:nvPr>
            <p:ph type="title" idx="4294967295"/>
          </p:nvPr>
        </p:nvSpPr>
        <p:spPr/>
        <p:txBody>
          <a:bodyPr/>
          <a:lstStyle/>
          <a:p>
            <a:r>
              <a:rPr lang="en-US">
                <a:solidFill>
                  <a:schemeClr val="bg1"/>
                </a:solidFill>
              </a:rPr>
              <a:t>Global</a:t>
            </a:r>
            <a:endParaRPr lang="en-US"/>
          </a:p>
        </p:txBody>
      </p:sp>
      <p:sp>
        <p:nvSpPr>
          <p:cNvPr id="944131" name="Content Placeholder 2"/>
          <p:cNvSpPr>
            <a:spLocks noGrp="1"/>
          </p:cNvSpPr>
          <p:nvPr>
            <p:ph idx="4294967295"/>
          </p:nvPr>
        </p:nvSpPr>
        <p:spPr/>
        <p:txBody>
          <a:bodyPr lIns="91440" tIns="45720" rIns="91440" bIns="45720"/>
          <a:lstStyle/>
          <a:p>
            <a:r>
              <a:rPr lang="en-US" sz="1800"/>
              <a:t>Discovery</a:t>
            </a:r>
          </a:p>
          <a:p>
            <a:r>
              <a:rPr lang="en-US" sz="1800"/>
              <a:t>Registry (of institutions, services, collections)</a:t>
            </a:r>
          </a:p>
          <a:p>
            <a:r>
              <a:rPr lang="en-US" sz="1800"/>
              <a:t>Electronic delivery architecture</a:t>
            </a:r>
            <a:endParaRPr lang="en-US"/>
          </a:p>
        </p:txBody>
      </p:sp>
      <p:pic>
        <p:nvPicPr>
          <p:cNvPr id="944132" name="Picture 2"/>
          <p:cNvPicPr>
            <a:picLocks noChangeAspect="1" noChangeArrowheads="1"/>
          </p:cNvPicPr>
          <p:nvPr/>
        </p:nvPicPr>
        <p:blipFill>
          <a:blip r:embed="rId2"/>
          <a:srcRect/>
          <a:stretch>
            <a:fillRect/>
          </a:stretch>
        </p:blipFill>
        <p:spPr bwMode="auto">
          <a:xfrm>
            <a:off x="3733800" y="3200400"/>
            <a:ext cx="4237038" cy="309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5154" name="Title 1"/>
          <p:cNvSpPr>
            <a:spLocks noGrp="1"/>
          </p:cNvSpPr>
          <p:nvPr>
            <p:ph type="title" idx="4294967295"/>
          </p:nvPr>
        </p:nvSpPr>
        <p:spPr/>
        <p:txBody>
          <a:bodyPr/>
          <a:lstStyle/>
          <a:p>
            <a:r>
              <a:rPr lang="en-US">
                <a:solidFill>
                  <a:schemeClr val="bg1"/>
                </a:solidFill>
              </a:rPr>
              <a:t>Local</a:t>
            </a:r>
            <a:endParaRPr lang="en-US"/>
          </a:p>
        </p:txBody>
      </p:sp>
      <p:sp>
        <p:nvSpPr>
          <p:cNvPr id="945155" name="Content Placeholder 2"/>
          <p:cNvSpPr>
            <a:spLocks noGrp="1"/>
          </p:cNvSpPr>
          <p:nvPr>
            <p:ph idx="4294967295"/>
          </p:nvPr>
        </p:nvSpPr>
        <p:spPr/>
        <p:txBody>
          <a:bodyPr lIns="91440" tIns="45720" rIns="91440" bIns="45720"/>
          <a:lstStyle/>
          <a:p>
            <a:r>
              <a:rPr lang="en-US"/>
              <a:t>Interpretation of specific research and learning needs of institution</a:t>
            </a:r>
          </a:p>
          <a:p>
            <a:r>
              <a:rPr lang="en-US"/>
              <a:t>Intersection of research/learning and information management </a:t>
            </a:r>
          </a:p>
          <a:p>
            <a:r>
              <a:rPr lang="en-US"/>
              <a:t>Reputation management</a:t>
            </a:r>
          </a:p>
          <a:p>
            <a:r>
              <a:rPr lang="en-US"/>
              <a:t>Disclosure to group and global levels</a:t>
            </a:r>
          </a:p>
          <a:p>
            <a:r>
              <a:rPr lang="en-US"/>
              <a:t>Funding</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4"/>
          <p:cNvSpPr>
            <a:spLocks noGrp="1" noChangeArrowheads="1"/>
          </p:cNvSpPr>
          <p:nvPr>
            <p:ph type="title" idx="4294967295"/>
          </p:nvPr>
        </p:nvSpPr>
        <p:spPr>
          <a:xfrm>
            <a:off x="457200" y="274638"/>
            <a:ext cx="8229600" cy="1143000"/>
          </a:xfrm>
        </p:spPr>
        <p:txBody>
          <a:bodyPr/>
          <a:lstStyle/>
          <a:p>
            <a:r>
              <a:rPr lang="en-US">
                <a:solidFill>
                  <a:schemeClr val="bg1"/>
                </a:solidFill>
              </a:rPr>
              <a:t>Mass digitisation of special collections</a:t>
            </a:r>
            <a:endParaRPr lang="en-US">
              <a:effectLst>
                <a:outerShdw blurRad="38100" dist="38100" dir="2700000" algn="tl">
                  <a:srgbClr val="DDDDDD"/>
                </a:outerShdw>
              </a:effectLst>
            </a:endParaRPr>
          </a:p>
        </p:txBody>
      </p:sp>
      <p:pic>
        <p:nvPicPr>
          <p:cNvPr id="948229" name="Picture 6" descr="2007-02_Page_01"/>
          <p:cNvPicPr>
            <a:picLocks noChangeAspect="1" noChangeArrowheads="1"/>
          </p:cNvPicPr>
          <p:nvPr>
            <p:ph idx="4294967295"/>
          </p:nvPr>
        </p:nvPicPr>
        <p:blipFill>
          <a:blip r:embed="rId2"/>
          <a:srcRect/>
          <a:stretch>
            <a:fillRect/>
          </a:stretch>
        </p:blipFill>
        <p:spPr>
          <a:xfrm>
            <a:off x="1981200" y="1600200"/>
            <a:ext cx="3829050" cy="4953000"/>
          </a:xfrm>
          <a:noFill/>
          <a:ln>
            <a:solidFill>
              <a:schemeClr val="tx1"/>
            </a:solidFill>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457200" y="274638"/>
            <a:ext cx="8229600" cy="1143000"/>
          </a:xfrm>
        </p:spPr>
        <p:txBody>
          <a:bodyPr/>
          <a:lstStyle/>
          <a:p>
            <a:r>
              <a:rPr lang="en-US">
                <a:solidFill>
                  <a:schemeClr val="bg1"/>
                </a:solidFill>
              </a:rPr>
              <a:t>Urgency</a:t>
            </a:r>
            <a:endParaRPr lang="en-US">
              <a:effectLst>
                <a:outerShdw blurRad="38100" dist="38100" dir="2700000" algn="tl">
                  <a:srgbClr val="DDDDDD"/>
                </a:outerShdw>
              </a:effectLst>
            </a:endParaRPr>
          </a:p>
        </p:txBody>
      </p:sp>
      <p:sp>
        <p:nvSpPr>
          <p:cNvPr id="27651" name="Rectangle 3"/>
          <p:cNvSpPr>
            <a:spLocks noGrp="1" noChangeArrowheads="1"/>
          </p:cNvSpPr>
          <p:nvPr>
            <p:ph idx="4294967295"/>
          </p:nvPr>
        </p:nvSpPr>
        <p:spPr>
          <a:xfrm>
            <a:off x="838200" y="1981200"/>
            <a:ext cx="7772400" cy="5029200"/>
          </a:xfrm>
        </p:spPr>
        <p:txBody>
          <a:bodyPr lIns="91440" tIns="45720" rIns="91440" bIns="45720">
            <a:normAutofit/>
          </a:bodyPr>
          <a:lstStyle/>
          <a:p>
            <a:pPr defTabSz="457200">
              <a:buFontTx/>
              <a:buNone/>
            </a:pPr>
            <a:r>
              <a:rPr lang="en-US" sz="1600">
                <a:effectLst>
                  <a:outerShdw blurRad="38100" dist="38100" dir="2700000" algn="tl">
                    <a:srgbClr val="DDDDDD"/>
                  </a:outerShdw>
                </a:effectLst>
              </a:rPr>
              <a:t> </a:t>
            </a:r>
            <a:r>
              <a:rPr lang="en-US">
                <a:effectLst>
                  <a:outerShdw blurRad="38100" dist="38100" dir="2700000" algn="tl">
                    <a:srgbClr val="DDDDDD"/>
                  </a:outerShdw>
                </a:effectLst>
              </a:rPr>
              <a:t>“There’s an illusion being created that all the world’s knowledge is on the web, but we haven’t begun to glimpse what is out there in local archives and libraries. </a:t>
            </a:r>
            <a:r>
              <a:rPr lang="en-US" i="1">
                <a:solidFill>
                  <a:srgbClr val="FF0000"/>
                </a:solidFill>
                <a:effectLst>
                  <a:outerShdw blurRad="38100" dist="38100" dir="2700000" algn="tl">
                    <a:srgbClr val="DDDDDD"/>
                  </a:outerShdw>
                </a:effectLst>
              </a:rPr>
              <a:t>Material that is not digitized risks being neglected as it would not have been in the past, virtually lost to the great majority of potential users</a:t>
            </a:r>
            <a:r>
              <a:rPr lang="en-US" i="1">
                <a:effectLst>
                  <a:outerShdw blurRad="38100" dist="38100" dir="2700000" algn="tl">
                    <a:srgbClr val="DDDDDD"/>
                  </a:outerShdw>
                </a:effectLst>
              </a:rPr>
              <a:t>.”</a:t>
            </a:r>
            <a:r>
              <a:rPr lang="en-US">
                <a:effectLst>
                  <a:outerShdw blurRad="38100" dist="38100" dir="2700000" algn="tl">
                    <a:srgbClr val="DDDDDD"/>
                  </a:outerShdw>
                </a:effectLst>
              </a:rPr>
              <a:t> - Ed Ayers</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1026"/>
          <p:cNvSpPr>
            <a:spLocks noGrp="1" noChangeArrowheads="1"/>
          </p:cNvSpPr>
          <p:nvPr>
            <p:ph type="title" idx="4294967295"/>
          </p:nvPr>
        </p:nvSpPr>
        <p:spPr>
          <a:xfrm>
            <a:off x="457200" y="274638"/>
            <a:ext cx="8229600" cy="1143000"/>
          </a:xfrm>
        </p:spPr>
        <p:txBody>
          <a:bodyPr/>
          <a:lstStyle/>
          <a:p>
            <a:r>
              <a:rPr lang="en-US">
                <a:solidFill>
                  <a:schemeClr val="bg1"/>
                </a:solidFill>
              </a:rPr>
              <a:t>Fulfilment</a:t>
            </a:r>
            <a:endParaRPr lang="en-US">
              <a:effectLst>
                <a:outerShdw blurRad="38100" dist="38100" dir="2700000" algn="tl">
                  <a:srgbClr val="DDDDDD"/>
                </a:outerShdw>
              </a:effectLst>
            </a:endParaRPr>
          </a:p>
        </p:txBody>
      </p:sp>
      <p:sp>
        <p:nvSpPr>
          <p:cNvPr id="30723" name="Rectangle 1027"/>
          <p:cNvSpPr>
            <a:spLocks noGrp="1" noChangeArrowheads="1"/>
          </p:cNvSpPr>
          <p:nvPr>
            <p:ph idx="4294967295"/>
          </p:nvPr>
        </p:nvSpPr>
        <p:spPr>
          <a:xfrm>
            <a:off x="685800" y="2819400"/>
            <a:ext cx="7772400" cy="3276600"/>
          </a:xfrm>
        </p:spPr>
        <p:txBody>
          <a:bodyPr lIns="91440" tIns="45720" rIns="91440" bIns="45720">
            <a:normAutofit/>
          </a:bodyPr>
          <a:lstStyle/>
          <a:p>
            <a:pPr algn="ctr" defTabSz="457200">
              <a:buFontTx/>
              <a:buNone/>
            </a:pPr>
            <a:r>
              <a:rPr lang="en-US" sz="3600">
                <a:effectLst>
                  <a:outerShdw blurRad="38100" dist="38100" dir="2700000" algn="tl">
                    <a:srgbClr val="DDDDDD"/>
                  </a:outerShdw>
                </a:effectLst>
              </a:rPr>
              <a:t>Which do you prefer?</a:t>
            </a:r>
            <a:endParaRPr lang="en-US" sz="3600">
              <a:effectLst>
                <a:outerShdw blurRad="38100" dist="38100" dir="2700000" algn="tl">
                  <a:srgbClr val="DDDDDD"/>
                </a:outerShdw>
              </a:effectLs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1026"/>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34819" name="Rectangle 1027"/>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952324" name="Picture 1028" descr="breendiary3"/>
          <p:cNvPicPr>
            <a:picLocks noChangeAspect="1" noChangeArrowheads="1"/>
          </p:cNvPicPr>
          <p:nvPr/>
        </p:nvPicPr>
        <p:blipFill>
          <a:blip r:embed="rId2"/>
          <a:srcRect/>
          <a:stretch>
            <a:fillRect/>
          </a:stretch>
        </p:blipFill>
        <p:spPr bwMode="auto">
          <a:xfrm>
            <a:off x="0" y="0"/>
            <a:ext cx="9144000" cy="6896100"/>
          </a:xfrm>
          <a:prstGeom prst="rect">
            <a:avLst/>
          </a:prstGeom>
          <a:noFill/>
          <a:ln w="9525">
            <a:solidFill>
              <a:srgbClr val="FF6600"/>
            </a:solidFill>
            <a:miter lim="800000"/>
            <a:headEnd/>
            <a:tailEnd/>
          </a:ln>
        </p:spPr>
      </p:pic>
      <p:sp>
        <p:nvSpPr>
          <p:cNvPr id="952330" name="Oval 10"/>
          <p:cNvSpPr>
            <a:spLocks noChangeArrowheads="1"/>
          </p:cNvSpPr>
          <p:nvPr/>
        </p:nvSpPr>
        <p:spPr bwMode="auto">
          <a:xfrm>
            <a:off x="2438400" y="3657600"/>
            <a:ext cx="5410200" cy="1600200"/>
          </a:xfrm>
          <a:prstGeom prst="ellipse">
            <a:avLst/>
          </a:prstGeom>
          <a:noFill/>
          <a:ln w="9525">
            <a:solidFill>
              <a:schemeClr val="accent1"/>
            </a:solidFill>
            <a:round/>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026"/>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35843" name="Rectangle 1027"/>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953348" name="Picture 1028" descr="breendiary6"/>
          <p:cNvPicPr>
            <a:picLocks noChangeAspect="1" noChangeArrowheads="1"/>
          </p:cNvPicPr>
          <p:nvPr/>
        </p:nvPicPr>
        <p:blipFill>
          <a:blip r:embed="rId2"/>
          <a:srcRect/>
          <a:stretch>
            <a:fillRect/>
          </a:stretch>
        </p:blipFill>
        <p:spPr bwMode="auto">
          <a:xfrm>
            <a:off x="0" y="0"/>
            <a:ext cx="9144000" cy="6926263"/>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4370" name="Text Box 4"/>
          <p:cNvSpPr txBox="1">
            <a:spLocks noChangeArrowheads="1"/>
          </p:cNvSpPr>
          <p:nvPr/>
        </p:nvSpPr>
        <p:spPr bwMode="auto">
          <a:xfrm>
            <a:off x="1857375" y="0"/>
            <a:ext cx="6802438"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b="0">
                <a:solidFill>
                  <a:schemeClr val="tx1"/>
                </a:solidFill>
                <a:latin typeface="Arial" charset="0"/>
                <a:ea typeface="ＭＳ Ｐゴシック" charset="-128"/>
                <a:cs typeface="ＭＳ Ｐゴシック" charset="-128"/>
              </a:rPr>
              <a:t>Stop cherry-picking</a:t>
            </a:r>
          </a:p>
        </p:txBody>
      </p:sp>
      <p:pic>
        <p:nvPicPr>
          <p:cNvPr id="954371" name="Picture 5" descr="multi"/>
          <p:cNvPicPr>
            <a:picLocks noChangeAspect="1" noChangeArrowheads="1"/>
          </p:cNvPicPr>
          <p:nvPr/>
        </p:nvPicPr>
        <p:blipFill>
          <a:blip r:embed="rId2"/>
          <a:srcRect/>
          <a:stretch>
            <a:fillRect/>
          </a:stretch>
        </p:blipFill>
        <p:spPr bwMode="auto">
          <a:xfrm>
            <a:off x="0" y="-457200"/>
            <a:ext cx="9753600" cy="7315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pic>
        <p:nvPicPr>
          <p:cNvPr id="955395" name="Content Placeholder 3" descr="google.tiff"/>
          <p:cNvPicPr>
            <a:picLocks noGrp="1" noChangeAspect="1"/>
          </p:cNvPicPr>
          <p:nvPr>
            <p:ph idx="4294967295"/>
          </p:nvPr>
        </p:nvPicPr>
        <p:blipFill>
          <a:blip r:embed="rId2"/>
          <a:srcRect l="-7607" r="-7607"/>
          <a:stretch>
            <a:fillRect/>
          </a:stretch>
        </p:blipFill>
        <p:spPr>
          <a:xfrm>
            <a:off x="-966788" y="0"/>
            <a:ext cx="10929938" cy="6858000"/>
          </a:xfr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xfrm>
            <a:off x="455613" y="212725"/>
            <a:ext cx="8231187" cy="915988"/>
          </a:xfrm>
        </p:spPr>
        <p:txBody>
          <a:bodyPr/>
          <a:lstStyle/>
          <a:p>
            <a:r>
              <a:rPr lang="en-US">
                <a:solidFill>
                  <a:schemeClr val="bg1"/>
                </a:solidFill>
              </a:rPr>
              <a:t>Credits</a:t>
            </a:r>
            <a:endParaRPr lang="en-US">
              <a:solidFill>
                <a:schemeClr val="accent1"/>
              </a:solidFill>
            </a:endParaRPr>
          </a:p>
        </p:txBody>
      </p:sp>
      <p:sp>
        <p:nvSpPr>
          <p:cNvPr id="487427" name="Rectangle 3"/>
          <p:cNvSpPr>
            <a:spLocks noGrp="1" noChangeArrowheads="1"/>
          </p:cNvSpPr>
          <p:nvPr>
            <p:ph type="body" idx="1"/>
          </p:nvPr>
        </p:nvSpPr>
        <p:spPr>
          <a:xfrm>
            <a:off x="455613" y="1905000"/>
            <a:ext cx="8231187" cy="4327525"/>
          </a:xfrm>
        </p:spPr>
        <p:txBody>
          <a:bodyPr/>
          <a:lstStyle/>
          <a:p>
            <a:pPr>
              <a:buFont typeface="Times" charset="0"/>
              <a:buChar char="•"/>
            </a:pPr>
            <a:r>
              <a:rPr lang="en-US" sz="2800"/>
              <a:t>Lorcan Dempsey</a:t>
            </a:r>
          </a:p>
          <a:p>
            <a:pPr>
              <a:buFont typeface="Times" charset="0"/>
              <a:buChar char="•"/>
            </a:pPr>
            <a:endParaRPr lang="en-US" sz="2800"/>
          </a:p>
          <a:p>
            <a:pPr>
              <a:buFont typeface="Times" charset="0"/>
              <a:buChar char="•"/>
            </a:pPr>
            <a:endParaRPr lang="en-US" sz="2800"/>
          </a:p>
          <a:p>
            <a:pPr>
              <a:buFont typeface="Times" charset="0"/>
              <a:buChar char="•"/>
            </a:pPr>
            <a:endParaRPr lang="en-US" sz="2800"/>
          </a:p>
          <a:p>
            <a:pPr>
              <a:buFont typeface="Times" charset="0"/>
              <a:buChar char="•"/>
            </a:pPr>
            <a:endParaRPr lang="en-US" sz="2800"/>
          </a:p>
          <a:p>
            <a:pPr>
              <a:buFont typeface="Times" charset="0"/>
              <a:buChar char="•"/>
            </a:pPr>
            <a:r>
              <a:rPr lang="en-US" sz="2800"/>
              <a:t>Roy Tennant</a:t>
            </a:r>
          </a:p>
        </p:txBody>
      </p:sp>
      <p:pic>
        <p:nvPicPr>
          <p:cNvPr id="487430" name="Picture 6" descr="dempsey"/>
          <p:cNvPicPr>
            <a:picLocks noChangeAspect="1" noChangeArrowheads="1"/>
          </p:cNvPicPr>
          <p:nvPr/>
        </p:nvPicPr>
        <p:blipFill>
          <a:blip r:embed="rId3"/>
          <a:srcRect/>
          <a:stretch>
            <a:fillRect/>
          </a:stretch>
        </p:blipFill>
        <p:spPr bwMode="auto">
          <a:xfrm>
            <a:off x="4724400" y="1828800"/>
            <a:ext cx="1254125" cy="1676400"/>
          </a:xfrm>
          <a:prstGeom prst="rect">
            <a:avLst/>
          </a:prstGeom>
          <a:noFill/>
        </p:spPr>
      </p:pic>
      <p:pic>
        <p:nvPicPr>
          <p:cNvPr id="487431" name="Picture 7" descr="tennant"/>
          <p:cNvPicPr>
            <a:picLocks noChangeAspect="1" noChangeArrowheads="1"/>
          </p:cNvPicPr>
          <p:nvPr/>
        </p:nvPicPr>
        <p:blipFill>
          <a:blip r:embed="rId4"/>
          <a:srcRect/>
          <a:stretch>
            <a:fillRect/>
          </a:stretch>
        </p:blipFill>
        <p:spPr bwMode="auto">
          <a:xfrm>
            <a:off x="4724400" y="3924300"/>
            <a:ext cx="1335088" cy="1676400"/>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228600"/>
            <a:ext cx="7924800" cy="1143000"/>
          </a:xfrm>
        </p:spPr>
        <p:txBody>
          <a:bodyPr>
            <a:noAutofit/>
          </a:bodyPr>
          <a:lstStyle/>
          <a:p>
            <a:r>
              <a:rPr lang="en-US">
                <a:solidFill>
                  <a:schemeClr val="bg1"/>
                </a:solidFill>
              </a:rPr>
              <a:t>Breaking it down</a:t>
            </a:r>
            <a:endParaRPr lang="en-US">
              <a:effectLst>
                <a:outerShdw blurRad="38100" dist="38100" dir="2700000" algn="tl">
                  <a:srgbClr val="DDDDDD"/>
                </a:outerShdw>
              </a:effectLst>
            </a:endParaRPr>
          </a:p>
        </p:txBody>
      </p:sp>
      <p:sp>
        <p:nvSpPr>
          <p:cNvPr id="3" name="Content Placeholder 2"/>
          <p:cNvSpPr>
            <a:spLocks noGrp="1"/>
          </p:cNvSpPr>
          <p:nvPr>
            <p:ph idx="4294967295"/>
          </p:nvPr>
        </p:nvSpPr>
        <p:spPr>
          <a:xfrm>
            <a:off x="914400" y="1752600"/>
            <a:ext cx="7391400" cy="4876800"/>
          </a:xfrm>
        </p:spPr>
        <p:txBody>
          <a:bodyPr lIns="91440" tIns="45720" rIns="91440" bIns="45720">
            <a:normAutofit/>
          </a:bodyPr>
          <a:lstStyle/>
          <a:p>
            <a:pPr marL="742950" indent="-742950" defTabSz="457200">
              <a:buFont typeface="Calibri" charset="0"/>
              <a:buAutoNum type="arabicPeriod"/>
            </a:pPr>
            <a:r>
              <a:rPr lang="en-US" sz="2800">
                <a:effectLst>
                  <a:outerShdw blurRad="38100" dist="38100" dir="2700000" algn="tl">
                    <a:srgbClr val="DDDDDD"/>
                  </a:outerShdw>
                </a:effectLst>
              </a:rPr>
              <a:t>Do </a:t>
            </a:r>
            <a:r>
              <a:rPr lang="en-US" sz="2800" i="1">
                <a:effectLst>
                  <a:outerShdw blurRad="38100" dist="38100" dir="2700000" algn="tl">
                    <a:srgbClr val="DDDDDD"/>
                  </a:outerShdw>
                </a:effectLst>
              </a:rPr>
              <a:t>whatever it takes </a:t>
            </a:r>
            <a:r>
              <a:rPr lang="en-US" sz="2800">
                <a:effectLst>
                  <a:outerShdw blurRad="38100" dist="38100" dir="2700000" algn="tl">
                    <a:srgbClr val="DDDDDD"/>
                  </a:outerShdw>
                </a:effectLst>
              </a:rPr>
              <a:t>to get your material online</a:t>
            </a:r>
          </a:p>
          <a:p>
            <a:pPr marL="742950" indent="-742950" defTabSz="457200">
              <a:buFont typeface="Calibri" charset="0"/>
              <a:buAutoNum type="arabicPeriod"/>
            </a:pPr>
            <a:r>
              <a:rPr lang="en-US" sz="2800">
                <a:effectLst>
                  <a:outerShdw blurRad="38100" dist="38100" dir="2700000" algn="tl">
                    <a:srgbClr val="DDDDDD"/>
                  </a:outerShdw>
                </a:effectLst>
              </a:rPr>
              <a:t>Expose it </a:t>
            </a:r>
            <a:r>
              <a:rPr lang="en-US" sz="2800" i="1">
                <a:effectLst>
                  <a:outerShdw blurRad="38100" dist="38100" dir="2700000" algn="tl">
                    <a:srgbClr val="DDDDDD"/>
                  </a:outerShdw>
                </a:effectLst>
              </a:rPr>
              <a:t>where people congregate</a:t>
            </a:r>
            <a:endParaRPr lang="en-US" sz="2800" i="1">
              <a:effectLst>
                <a:outerShdw blurRad="38100" dist="38100" dir="2700000" algn="tl">
                  <a:srgbClr val="DDDDDD"/>
                </a:outerShdw>
              </a:effectLs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57442" name="Picture 3"/>
          <p:cNvPicPr>
            <a:picLocks noChangeAspect="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609600" y="1447800"/>
            <a:ext cx="7162800" cy="5257800"/>
          </a:xfrm>
          <a:prstGeom prst="rect">
            <a:avLst/>
          </a:prstGeom>
          <a:noFill/>
          <a:ln w="9525">
            <a:noFill/>
            <a:miter lim="800000"/>
            <a:headEnd/>
            <a:tailEnd/>
          </a:ln>
        </p:spPr>
      </p:pic>
      <p:sp>
        <p:nvSpPr>
          <p:cNvPr id="2" name="Title 1"/>
          <p:cNvSpPr>
            <a:spLocks/>
          </p:cNvSpPr>
          <p:nvPr/>
        </p:nvSpPr>
        <p:spPr bwMode="auto">
          <a:xfrm>
            <a:off x="762000" y="228600"/>
            <a:ext cx="7924800" cy="1143000"/>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How do we achieve web-scale?</a:t>
            </a:r>
            <a:endParaRPr lang="en-US" sz="2800">
              <a:solidFill>
                <a:schemeClr val="tx1"/>
              </a:solidFill>
              <a:effectLst>
                <a:outerShdw blurRad="38100" dist="38100" dir="2700000" algn="tl">
                  <a:srgbClr val="DDDDDD"/>
                </a:outerShdw>
              </a:effectLst>
              <a:latin typeface="Trebuchet MS"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0514" name="Picture 1"/>
          <p:cNvPicPr>
            <a:picLocks noChangeAspect="1"/>
          </p:cNvPicPr>
          <p:nvPr/>
        </p:nvPicPr>
        <p:blipFill>
          <a:blip r:embed="rId2"/>
          <a:srcRect/>
          <a:stretch>
            <a:fillRect/>
          </a:stretch>
        </p:blipFill>
        <p:spPr bwMode="auto">
          <a:xfrm>
            <a:off x="1828800" y="1447800"/>
            <a:ext cx="5661025" cy="5021263"/>
          </a:xfrm>
          <a:prstGeom prst="rect">
            <a:avLst/>
          </a:prstGeom>
          <a:noFill/>
          <a:ln w="9525">
            <a:noFill/>
            <a:miter lim="800000"/>
            <a:headEnd/>
            <a:tailEnd/>
          </a:ln>
        </p:spPr>
      </p:pic>
      <p:sp>
        <p:nvSpPr>
          <p:cNvPr id="960515" name="Rectangle 3"/>
          <p:cNvSpPr>
            <a:spLocks noChangeArrowheads="1"/>
          </p:cNvSpPr>
          <p:nvPr/>
        </p:nvSpPr>
        <p:spPr bwMode="auto">
          <a:xfrm>
            <a:off x="533400" y="457200"/>
            <a:ext cx="7038975" cy="641350"/>
          </a:xfrm>
          <a:prstGeom prst="rect">
            <a:avLst/>
          </a:prstGeom>
          <a:noFill/>
          <a:ln w="9525">
            <a:noFill/>
            <a:miter lim="800000"/>
            <a:headEnd/>
            <a:tailEnd/>
          </a:ln>
          <a:effectLst/>
        </p:spPr>
        <p:txBody>
          <a:bodyPr wrap="none" anchor="ctr">
            <a:prstTxWarp prst="textNoShape">
              <a:avLst/>
            </a:prstTxWarp>
            <a:spAutoFit/>
          </a:bodyPr>
          <a:lstStyle/>
          <a:p>
            <a:pPr algn="ctr"/>
            <a:r>
              <a:rPr lang="en-US" sz="3600" b="0">
                <a:solidFill>
                  <a:schemeClr val="bg1"/>
                </a:solidFill>
                <a:latin typeface="Trebuchet MS" charset="0"/>
              </a:rPr>
              <a:t>Not the way we’ve been doing it!</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2562" name="Picture 2" descr="nrlf5.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rot="1915672">
            <a:off x="1871663" y="2703513"/>
            <a:ext cx="5322887" cy="1368425"/>
          </a:xfrm>
          <a:prstGeom prst="rect">
            <a:avLst/>
          </a:prstGeom>
          <a:solidFill>
            <a:schemeClr val="bg1"/>
          </a:solidFill>
          <a:ln w="57150" cmpd="sng">
            <a:solidFill>
              <a:srgbClr val="FF0000"/>
            </a:solidFill>
            <a:prstDash val="sysDot"/>
          </a:ln>
        </p:spPr>
        <p:txBody>
          <a:bodyPr wrap="none">
            <a:prstTxWarp prst="textNoShape">
              <a:avLst/>
            </a:prstTxWarp>
            <a:spAutoFit/>
          </a:bodyPr>
          <a:lstStyle/>
          <a:p>
            <a:pPr algn="ctr" eaLnBrk="0" hangingPunct="0"/>
            <a:r>
              <a:rPr lang="en-US" sz="8000">
                <a:solidFill>
                  <a:srgbClr val="FF0000"/>
                </a:solidFill>
                <a:effectLst>
                  <a:outerShdw blurRad="38100" dist="38100" dir="2700000" algn="tl">
                    <a:srgbClr val="DDDDDD"/>
                  </a:outerShdw>
                </a:effectLst>
                <a:latin typeface="Arial" charset="0"/>
                <a:ea typeface="ＭＳ Ｐゴシック" charset="-128"/>
                <a:cs typeface="ＭＳ Ｐゴシック" charset="-128"/>
              </a:rPr>
              <a:t>Web Scale</a:t>
            </a:r>
            <a:endParaRPr lang="en-US" sz="6600">
              <a:solidFill>
                <a:srgbClr val="FF0000"/>
              </a:solidFill>
              <a:effectLst>
                <a:outerShdw blurRad="38100" dist="38100" dir="2700000" algn="tl">
                  <a:srgbClr val="DDDDDD"/>
                </a:outerShdw>
              </a:effectLst>
              <a:latin typeface="Arial" charset="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4"/>
          <p:cNvSpPr>
            <a:spLocks noGrp="1" noChangeArrowheads="1"/>
          </p:cNvSpPr>
          <p:nvPr>
            <p:ph type="title" idx="4294967295"/>
          </p:nvPr>
        </p:nvSpPr>
        <p:spPr>
          <a:xfrm>
            <a:off x="304800" y="304800"/>
            <a:ext cx="8229600" cy="1143000"/>
          </a:xfrm>
        </p:spPr>
        <p:txBody>
          <a:bodyPr/>
          <a:lstStyle/>
          <a:p>
            <a:r>
              <a:rPr lang="en-US" sz="3200">
                <a:solidFill>
                  <a:schemeClr val="bg1"/>
                </a:solidFill>
              </a:rPr>
              <a:t>Access vs preservation — access wins!</a:t>
            </a:r>
            <a:endParaRPr lang="en-US" sz="4000">
              <a:effectLst>
                <a:outerShdw blurRad="38100" dist="38100" dir="2700000" algn="tl">
                  <a:srgbClr val="DDDDDD"/>
                </a:outerShdw>
              </a:effectLst>
            </a:endParaRPr>
          </a:p>
        </p:txBody>
      </p:sp>
      <p:pic>
        <p:nvPicPr>
          <p:cNvPr id="963589" name="Picture 6" descr="2007-02_Page_01"/>
          <p:cNvPicPr>
            <a:picLocks noChangeAspect="1" noChangeArrowheads="1"/>
          </p:cNvPicPr>
          <p:nvPr>
            <p:ph idx="4294967295"/>
          </p:nvPr>
        </p:nvPicPr>
        <p:blipFill>
          <a:blip r:embed="rId2"/>
          <a:srcRect/>
          <a:stretch>
            <a:fillRect/>
          </a:stretch>
        </p:blipFill>
        <p:spPr>
          <a:xfrm>
            <a:off x="2590800" y="1524000"/>
            <a:ext cx="3770313" cy="4876800"/>
          </a:xfrm>
          <a:noFill/>
          <a:ln>
            <a:solidFill>
              <a:schemeClr val="tx1"/>
            </a:solidFill>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1026"/>
          <p:cNvSpPr>
            <a:spLocks noGrp="1" noChangeArrowheads="1"/>
          </p:cNvSpPr>
          <p:nvPr>
            <p:ph type="title" idx="4294967295"/>
          </p:nvPr>
        </p:nvSpPr>
        <p:spPr>
          <a:xfrm>
            <a:off x="762000" y="228600"/>
            <a:ext cx="7924800" cy="1143000"/>
          </a:xfrm>
        </p:spPr>
        <p:txBody>
          <a:bodyPr>
            <a:noAutofit/>
          </a:bodyPr>
          <a:lstStyle/>
          <a:p>
            <a:r>
              <a:rPr lang="en-US">
                <a:solidFill>
                  <a:schemeClr val="bg1"/>
                </a:solidFill>
              </a:rPr>
              <a:t>Access wins!</a:t>
            </a:r>
            <a:endParaRPr lang="en-US">
              <a:effectLst>
                <a:outerShdw blurRad="38100" dist="38100" dir="2700000" algn="tl">
                  <a:srgbClr val="DDDDDD"/>
                </a:outerShdw>
              </a:effectLst>
            </a:endParaRPr>
          </a:p>
        </p:txBody>
      </p:sp>
      <p:sp>
        <p:nvSpPr>
          <p:cNvPr id="188419" name="Rectangle 1027"/>
          <p:cNvSpPr>
            <a:spLocks noGrp="1" noChangeArrowheads="1"/>
          </p:cNvSpPr>
          <p:nvPr>
            <p:ph idx="4294967295"/>
          </p:nvPr>
        </p:nvSpPr>
        <p:spPr>
          <a:xfrm>
            <a:off x="838200" y="1676400"/>
            <a:ext cx="7543800" cy="4495800"/>
          </a:xfrm>
        </p:spPr>
        <p:txBody>
          <a:bodyPr lIns="91440" tIns="45720" rIns="91440" bIns="45720">
            <a:normAutofit/>
          </a:bodyPr>
          <a:lstStyle/>
          <a:p>
            <a:pPr defTabSz="457200">
              <a:lnSpc>
                <a:spcPct val="90000"/>
              </a:lnSpc>
            </a:pPr>
            <a:r>
              <a:rPr lang="en-US" sz="2800">
                <a:effectLst>
                  <a:outerShdw blurRad="38100" dist="38100" dir="2700000" algn="tl">
                    <a:srgbClr val="DDDDDD"/>
                  </a:outerShdw>
                </a:effectLst>
              </a:rPr>
              <a:t>No one has been throwing away originals…so preservation needs are best served by them</a:t>
            </a:r>
          </a:p>
          <a:p>
            <a:pPr defTabSz="457200">
              <a:lnSpc>
                <a:spcPct val="90000"/>
              </a:lnSpc>
            </a:pPr>
            <a:r>
              <a:rPr lang="en-US" sz="2800">
                <a:effectLst>
                  <a:outerShdw blurRad="38100" dist="38100" dir="2700000" algn="tl">
                    <a:srgbClr val="DDDDDD"/>
                  </a:outerShdw>
                </a:effectLst>
              </a:rPr>
              <a:t>Only by surfacing presently ignored collections can we justify their preservation</a:t>
            </a:r>
          </a:p>
          <a:p>
            <a:pPr defTabSz="457200">
              <a:lnSpc>
                <a:spcPct val="90000"/>
              </a:lnSpc>
            </a:pPr>
            <a:r>
              <a:rPr lang="en-US" sz="2800">
                <a:effectLst>
                  <a:outerShdw blurRad="38100" dist="38100" dir="2700000" algn="tl">
                    <a:srgbClr val="DDDDDD"/>
                  </a:outerShdw>
                </a:effectLst>
              </a:rPr>
              <a:t>Our brave new world shows we </a:t>
            </a:r>
            <a:r>
              <a:rPr lang="en-US" sz="2800" i="1">
                <a:effectLst>
                  <a:outerShdw blurRad="38100" dist="38100" dir="2700000" algn="tl">
                    <a:srgbClr val="DDDDDD"/>
                  </a:outerShdw>
                </a:effectLst>
              </a:rPr>
              <a:t>can</a:t>
            </a:r>
            <a:r>
              <a:rPr lang="en-US" sz="2800">
                <a:effectLst>
                  <a:outerShdw blurRad="38100" dist="38100" dir="2700000" algn="tl">
                    <a:srgbClr val="DDDDDD"/>
                  </a:outerShdw>
                </a:effectLst>
              </a:rPr>
              <a:t> go back and do it again</a:t>
            </a:r>
          </a:p>
          <a:p>
            <a:pPr defTabSz="457200">
              <a:lnSpc>
                <a:spcPct val="90000"/>
              </a:lnSpc>
            </a:pPr>
            <a:endParaRPr lang="en-US" sz="2800">
              <a:effectLst>
                <a:outerShdw blurRad="38100" dist="38100" dir="2700000" algn="tl">
                  <a:srgbClr val="DDDDDD"/>
                </a:outerShdw>
              </a:effectLst>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1026"/>
          <p:cNvSpPr>
            <a:spLocks noGrp="1" noChangeArrowheads="1"/>
          </p:cNvSpPr>
          <p:nvPr>
            <p:ph type="title" idx="4294967295"/>
          </p:nvPr>
        </p:nvSpPr>
        <p:spPr>
          <a:xfrm>
            <a:off x="609600" y="274638"/>
            <a:ext cx="8229600" cy="1143000"/>
          </a:xfrm>
        </p:spPr>
        <p:txBody>
          <a:bodyPr>
            <a:noAutofit/>
          </a:bodyPr>
          <a:lstStyle/>
          <a:p>
            <a:r>
              <a:rPr lang="en-US">
                <a:solidFill>
                  <a:schemeClr val="bg1"/>
                </a:solidFill>
              </a:rPr>
              <a:t>Selection has already been done</a:t>
            </a:r>
            <a:endParaRPr lang="en-US" sz="2000">
              <a:effectLst>
                <a:outerShdw blurRad="38100" dist="38100" dir="2700000" algn="tl">
                  <a:srgbClr val="DDDDDD"/>
                </a:outerShdw>
              </a:effectLst>
            </a:endParaRPr>
          </a:p>
        </p:txBody>
      </p:sp>
      <p:sp>
        <p:nvSpPr>
          <p:cNvPr id="166915" name="Rectangle 1027"/>
          <p:cNvSpPr>
            <a:spLocks noGrp="1" noChangeArrowheads="1"/>
          </p:cNvSpPr>
          <p:nvPr>
            <p:ph idx="4294967295"/>
          </p:nvPr>
        </p:nvSpPr>
        <p:spPr>
          <a:xfrm>
            <a:off x="796925" y="2068513"/>
            <a:ext cx="7399338" cy="4070350"/>
          </a:xfrm>
        </p:spPr>
        <p:txBody>
          <a:bodyPr lIns="91440" tIns="45720" rIns="91440" bIns="45720">
            <a:normAutofit/>
          </a:bodyPr>
          <a:lstStyle/>
          <a:p>
            <a:pPr defTabSz="457200">
              <a:lnSpc>
                <a:spcPct val="90000"/>
              </a:lnSpc>
            </a:pPr>
            <a:r>
              <a:rPr lang="en-US" sz="2100">
                <a:effectLst>
                  <a:outerShdw blurRad="38100" dist="38100" dir="2700000" algn="tl">
                    <a:srgbClr val="DDDDDD"/>
                  </a:outerShdw>
                </a:effectLst>
              </a:rPr>
              <a:t>Don’t spend time selecting items to digitized</a:t>
            </a:r>
          </a:p>
          <a:p>
            <a:pPr defTabSz="457200">
              <a:lnSpc>
                <a:spcPct val="90000"/>
              </a:lnSpc>
            </a:pPr>
            <a:r>
              <a:rPr lang="en-US" sz="2100">
                <a:effectLst>
                  <a:outerShdw blurRad="38100" dist="38100" dir="2700000" algn="tl">
                    <a:srgbClr val="DDDDDD"/>
                  </a:outerShdw>
                </a:effectLst>
              </a:rPr>
              <a:t>Capture materials as accessioned</a:t>
            </a:r>
          </a:p>
          <a:p>
            <a:pPr lvl="1" defTabSz="457200">
              <a:lnSpc>
                <a:spcPct val="90000"/>
              </a:lnSpc>
            </a:pPr>
            <a:r>
              <a:rPr lang="en-US" sz="1900">
                <a:effectLst>
                  <a:outerShdw blurRad="38100" dist="38100" dir="2700000" algn="tl">
                    <a:srgbClr val="DDDDDD"/>
                  </a:outerShdw>
                </a:effectLst>
              </a:rPr>
              <a:t>For important collections, capture it all</a:t>
            </a:r>
          </a:p>
          <a:p>
            <a:pPr lvl="1" defTabSz="457200">
              <a:lnSpc>
                <a:spcPct val="90000"/>
              </a:lnSpc>
            </a:pPr>
            <a:r>
              <a:rPr lang="en-US" sz="1900">
                <a:effectLst>
                  <a:outerShdw blurRad="38100" dist="38100" dir="2700000" algn="tl">
                    <a:srgbClr val="DDDDDD"/>
                  </a:outerShdw>
                </a:effectLst>
              </a:rPr>
              <a:t>For others, sample and allow user interest to guide your choices</a:t>
            </a:r>
          </a:p>
          <a:p>
            <a:pPr defTabSz="457200">
              <a:lnSpc>
                <a:spcPct val="90000"/>
              </a:lnSpc>
            </a:pPr>
            <a:r>
              <a:rPr lang="en-US" sz="2100">
                <a:effectLst>
                  <a:outerShdw blurRad="38100" dist="38100" dir="2700000" algn="tl">
                    <a:srgbClr val="DDDDDD"/>
                  </a:outerShdw>
                </a:effectLst>
              </a:rPr>
              <a:t>Capture on demand</a:t>
            </a:r>
          </a:p>
          <a:p>
            <a:pPr defTabSz="457200">
              <a:lnSpc>
                <a:spcPct val="90000"/>
              </a:lnSpc>
            </a:pPr>
            <a:r>
              <a:rPr lang="en-US" sz="2100">
                <a:effectLst>
                  <a:outerShdw blurRad="38100" dist="38100" dir="2700000" algn="tl">
                    <a:srgbClr val="DDDDDD"/>
                  </a:outerShdw>
                </a:effectLst>
              </a:rPr>
              <a:t>Capture ‘signposts’ and devote more attention when/where warranted</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26"/>
          <p:cNvSpPr>
            <a:spLocks noGrp="1" noChangeArrowheads="1"/>
          </p:cNvSpPr>
          <p:nvPr>
            <p:ph type="title" idx="4294967295"/>
          </p:nvPr>
        </p:nvSpPr>
        <p:spPr>
          <a:xfrm>
            <a:off x="762000" y="228600"/>
            <a:ext cx="7924800" cy="1143000"/>
          </a:xfrm>
        </p:spPr>
        <p:txBody>
          <a:bodyPr>
            <a:noAutofit/>
          </a:bodyPr>
          <a:lstStyle/>
          <a:p>
            <a:r>
              <a:rPr lang="en-US">
                <a:solidFill>
                  <a:schemeClr val="bg1"/>
                </a:solidFill>
              </a:rPr>
              <a:t>Handle once (then iterate)</a:t>
            </a:r>
          </a:p>
        </p:txBody>
      </p:sp>
      <p:sp>
        <p:nvSpPr>
          <p:cNvPr id="168963" name="Rectangle 1027"/>
          <p:cNvSpPr>
            <a:spLocks noGrp="1" noChangeArrowheads="1"/>
          </p:cNvSpPr>
          <p:nvPr>
            <p:ph idx="4294967295"/>
          </p:nvPr>
        </p:nvSpPr>
        <p:spPr>
          <a:xfrm>
            <a:off x="796925" y="2068513"/>
            <a:ext cx="7399338" cy="4070350"/>
          </a:xfrm>
        </p:spPr>
        <p:txBody>
          <a:bodyPr lIns="91440" tIns="45720" rIns="91440" bIns="45720">
            <a:normAutofit/>
          </a:bodyPr>
          <a:lstStyle/>
          <a:p>
            <a:pPr defTabSz="457200"/>
            <a:r>
              <a:rPr lang="en-US">
                <a:effectLst>
                  <a:outerShdw blurRad="38100" dist="38100" dir="2700000" algn="tl">
                    <a:srgbClr val="DDDDDD"/>
                  </a:outerShdw>
                </a:effectLst>
              </a:rPr>
              <a:t>Handle incoming items </a:t>
            </a:r>
            <a:r>
              <a:rPr lang="en-US" i="1">
                <a:effectLst>
                  <a:outerShdw blurRad="38100" dist="38100" dir="2700000" algn="tl">
                    <a:srgbClr val="DDDDDD"/>
                  </a:outerShdw>
                </a:effectLst>
              </a:rPr>
              <a:t>once </a:t>
            </a:r>
            <a:r>
              <a:rPr lang="en-US">
                <a:effectLst>
                  <a:outerShdw blurRad="38100" dist="38100" dir="2700000" algn="tl">
                    <a:srgbClr val="DDDDDD"/>
                  </a:outerShdw>
                </a:effectLst>
              </a:rPr>
              <a:t>for both description and digitisation</a:t>
            </a:r>
          </a:p>
          <a:p>
            <a:pPr defTabSz="457200"/>
            <a:r>
              <a:rPr lang="en-US">
                <a:effectLst>
                  <a:outerShdw blurRad="38100" dist="38100" dir="2700000" algn="tl">
                    <a:srgbClr val="DDDDDD"/>
                  </a:outerShdw>
                </a:effectLst>
              </a:rPr>
              <a:t>Compromise on image resolution and metadata as needed to achieve throughput requirements</a:t>
            </a:r>
          </a:p>
          <a:p>
            <a:pPr defTabSz="457200"/>
            <a:r>
              <a:rPr lang="en-US">
                <a:effectLst>
                  <a:outerShdw blurRad="38100" dist="38100" dir="2700000" algn="tl">
                    <a:srgbClr val="DDDDDD"/>
                  </a:outerShdw>
                </a:effectLst>
              </a:rPr>
              <a:t>Create a single unified process</a:t>
            </a:r>
          </a:p>
          <a:p>
            <a:pPr defTabSz="457200"/>
            <a:r>
              <a:rPr lang="en-US">
                <a:effectLst>
                  <a:outerShdw blurRad="38100" dist="38100" dir="2700000" algn="tl">
                    <a:srgbClr val="DDDDDD"/>
                  </a:outerShdw>
                </a:effectLst>
              </a:rPr>
              <a:t>Let usage guide further efforts</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1026"/>
          <p:cNvSpPr>
            <a:spLocks noGrp="1" noChangeArrowheads="1"/>
          </p:cNvSpPr>
          <p:nvPr>
            <p:ph type="title" idx="4294967295"/>
          </p:nvPr>
        </p:nvSpPr>
        <p:spPr>
          <a:xfrm>
            <a:off x="457200" y="304800"/>
            <a:ext cx="7924800" cy="1143000"/>
          </a:xfrm>
        </p:spPr>
        <p:txBody>
          <a:bodyPr>
            <a:noAutofit/>
          </a:bodyPr>
          <a:lstStyle/>
          <a:p>
            <a:r>
              <a:rPr lang="en-US" i="1">
                <a:solidFill>
                  <a:schemeClr val="bg1"/>
                </a:solidFill>
              </a:rPr>
              <a:t>Programmes</a:t>
            </a:r>
            <a:r>
              <a:rPr lang="en-US">
                <a:solidFill>
                  <a:schemeClr val="bg1"/>
                </a:solidFill>
              </a:rPr>
              <a:t> not projects</a:t>
            </a:r>
          </a:p>
        </p:txBody>
      </p:sp>
      <p:sp>
        <p:nvSpPr>
          <p:cNvPr id="167939" name="Rectangle 1027"/>
          <p:cNvSpPr>
            <a:spLocks noGrp="1" noChangeArrowheads="1"/>
          </p:cNvSpPr>
          <p:nvPr>
            <p:ph idx="4294967295"/>
          </p:nvPr>
        </p:nvSpPr>
        <p:spPr>
          <a:xfrm>
            <a:off x="871538" y="2198688"/>
            <a:ext cx="7324725" cy="3611562"/>
          </a:xfrm>
        </p:spPr>
        <p:txBody>
          <a:bodyPr lIns="91440" tIns="45720" rIns="91440" bIns="45720">
            <a:normAutofit/>
          </a:bodyPr>
          <a:lstStyle/>
          <a:p>
            <a:pPr defTabSz="457200"/>
            <a:r>
              <a:rPr lang="en-US" sz="2000">
                <a:effectLst>
                  <a:outerShdw blurRad="38100" dist="38100" dir="2700000" algn="tl">
                    <a:srgbClr val="DDDDDD"/>
                  </a:outerShdw>
                </a:effectLst>
              </a:rPr>
              <a:t>Forget ‘special projects’ — it’s long past time to make this a basic part of our everyday work!</a:t>
            </a:r>
          </a:p>
          <a:p>
            <a:pPr defTabSz="457200"/>
            <a:r>
              <a:rPr lang="en-US" sz="2000">
                <a:effectLst>
                  <a:outerShdw blurRad="38100" dist="38100" dir="2700000" algn="tl">
                    <a:srgbClr val="DDDDDD"/>
                  </a:outerShdw>
                </a:effectLst>
              </a:rPr>
              <a:t>Digital capture must be embedded in our basic procedures, budgeting, etc.</a:t>
            </a:r>
          </a:p>
          <a:p>
            <a:pPr defTabSz="457200"/>
            <a:r>
              <a:rPr lang="en-US" sz="2000">
                <a:effectLst>
                  <a:outerShdw blurRad="38100" dist="38100" dir="2700000" algn="tl">
                    <a:srgbClr val="DDDDDD"/>
                  </a:outerShdw>
                </a:effectLst>
              </a:rPr>
              <a:t>Figure out a way to fund it yourself and you’ll figure out a way to do it cheaper</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1778" name="Text Box 3"/>
          <p:cNvSpPr txBox="1">
            <a:spLocks noChangeArrowheads="1"/>
          </p:cNvSpPr>
          <p:nvPr/>
        </p:nvSpPr>
        <p:spPr bwMode="auto">
          <a:xfrm>
            <a:off x="4724400" y="3276600"/>
            <a:ext cx="2301875" cy="366713"/>
          </a:xfrm>
          <a:prstGeom prst="rect">
            <a:avLst/>
          </a:prstGeom>
          <a:noFill/>
          <a:ln w="9525">
            <a:noFill/>
            <a:miter lim="800000"/>
            <a:headEnd/>
            <a:tailEnd/>
          </a:ln>
        </p:spPr>
        <p:txBody>
          <a:bodyPr>
            <a:prstTxWarp prst="textNoShape">
              <a:avLst/>
            </a:prstTxWarp>
            <a:spAutoFit/>
          </a:bodyPr>
          <a:lstStyle/>
          <a:p>
            <a:pPr eaLnBrk="0" hangingPunct="0"/>
            <a:endParaRPr lang="en-US" sz="1800" b="0">
              <a:solidFill>
                <a:schemeClr val="tx1"/>
              </a:solidFill>
              <a:latin typeface="Arial" charset="0"/>
              <a:ea typeface="ＭＳ Ｐゴシック" charset="-128"/>
              <a:cs typeface="ＭＳ Ｐゴシック" charset="-128"/>
            </a:endParaRPr>
          </a:p>
        </p:txBody>
      </p:sp>
      <p:sp>
        <p:nvSpPr>
          <p:cNvPr id="971779" name="Text Box 4"/>
          <p:cNvSpPr txBox="1">
            <a:spLocks noChangeArrowheads="1"/>
          </p:cNvSpPr>
          <p:nvPr/>
        </p:nvSpPr>
        <p:spPr bwMode="auto">
          <a:xfrm>
            <a:off x="6629400" y="2667000"/>
            <a:ext cx="1981200" cy="366713"/>
          </a:xfrm>
          <a:prstGeom prst="rect">
            <a:avLst/>
          </a:prstGeom>
          <a:noFill/>
          <a:ln w="9525">
            <a:noFill/>
            <a:miter lim="800000"/>
            <a:headEnd/>
            <a:tailEnd/>
          </a:ln>
        </p:spPr>
        <p:txBody>
          <a:bodyPr>
            <a:prstTxWarp prst="textNoShape">
              <a:avLst/>
            </a:prstTxWarp>
            <a:spAutoFit/>
          </a:bodyPr>
          <a:lstStyle/>
          <a:p>
            <a:pPr eaLnBrk="0" hangingPunct="0"/>
            <a:endParaRPr lang="en-US" sz="1800" b="0">
              <a:solidFill>
                <a:schemeClr val="tx1"/>
              </a:solidFill>
              <a:latin typeface="Arial" charset="0"/>
              <a:ea typeface="ＭＳ Ｐゴシック" charset="-128"/>
              <a:cs typeface="ＭＳ Ｐゴシック" charset="-128"/>
            </a:endParaRPr>
          </a:p>
        </p:txBody>
      </p:sp>
      <p:sp>
        <p:nvSpPr>
          <p:cNvPr id="971780" name="Text Box 5"/>
          <p:cNvSpPr txBox="1">
            <a:spLocks noChangeArrowheads="1"/>
          </p:cNvSpPr>
          <p:nvPr/>
        </p:nvSpPr>
        <p:spPr bwMode="auto">
          <a:xfrm>
            <a:off x="7908925" y="4456113"/>
            <a:ext cx="184150" cy="366712"/>
          </a:xfrm>
          <a:prstGeom prst="rect">
            <a:avLst/>
          </a:prstGeom>
          <a:noFill/>
          <a:ln w="9525">
            <a:noFill/>
            <a:miter lim="800000"/>
            <a:headEnd/>
            <a:tailEnd/>
          </a:ln>
        </p:spPr>
        <p:txBody>
          <a:bodyPr wrap="none">
            <a:prstTxWarp prst="textNoShape">
              <a:avLst/>
            </a:prstTxWarp>
            <a:spAutoFit/>
          </a:bodyPr>
          <a:lstStyle/>
          <a:p>
            <a:pPr eaLnBrk="0" hangingPunct="0"/>
            <a:endParaRPr lang="en-US" sz="1800" b="0">
              <a:solidFill>
                <a:schemeClr val="tx1"/>
              </a:solidFill>
              <a:latin typeface="Arial" charset="0"/>
              <a:ea typeface="ＭＳ Ｐゴシック" charset="-128"/>
              <a:cs typeface="ＭＳ Ｐゴシック" charset="-128"/>
            </a:endParaRPr>
          </a:p>
        </p:txBody>
      </p:sp>
      <p:pic>
        <p:nvPicPr>
          <p:cNvPr id="971781" name="Picture 6" descr="HRC"/>
          <p:cNvPicPr>
            <a:picLocks noChangeAspect="1" noChangeArrowheads="1"/>
          </p:cNvPicPr>
          <p:nvPr/>
        </p:nvPicPr>
        <p:blipFill>
          <a:blip r:embed="rId3"/>
          <a:srcRect/>
          <a:stretch>
            <a:fillRect/>
          </a:stretch>
        </p:blipFill>
        <p:spPr bwMode="auto">
          <a:xfrm>
            <a:off x="4495800" y="3028950"/>
            <a:ext cx="4267200" cy="3514725"/>
          </a:xfrm>
          <a:prstGeom prst="rect">
            <a:avLst/>
          </a:prstGeom>
          <a:noFill/>
          <a:ln w="9525">
            <a:noFill/>
            <a:miter lim="800000"/>
            <a:headEnd/>
            <a:tailEnd/>
          </a:ln>
        </p:spPr>
      </p:pic>
      <p:sp>
        <p:nvSpPr>
          <p:cNvPr id="971782" name="Text Box 7"/>
          <p:cNvSpPr txBox="1">
            <a:spLocks noChangeArrowheads="1"/>
          </p:cNvSpPr>
          <p:nvPr/>
        </p:nvSpPr>
        <p:spPr bwMode="auto">
          <a:xfrm>
            <a:off x="228600" y="1828800"/>
            <a:ext cx="4191000" cy="3789363"/>
          </a:xfrm>
          <a:prstGeom prst="rect">
            <a:avLst/>
          </a:prstGeom>
          <a:solidFill>
            <a:srgbClr val="33CCCC"/>
          </a:solidFill>
          <a:ln w="9525">
            <a:noFill/>
            <a:miter lim="800000"/>
            <a:headEnd/>
            <a:tailEnd/>
          </a:ln>
        </p:spPr>
        <p:txBody>
          <a:bodyPr>
            <a:prstTxWarp prst="textNoShape">
              <a:avLst/>
            </a:prstTxWarp>
            <a:spAutoFit/>
          </a:bodyPr>
          <a:lstStyle/>
          <a:p>
            <a:pPr eaLnBrk="0" hangingPunct="0"/>
            <a:r>
              <a:rPr lang="en-US" sz="1800" b="0" u="sng">
                <a:solidFill>
                  <a:schemeClr val="tx1"/>
                </a:solidFill>
                <a:latin typeface="Arial" charset="0"/>
                <a:ea typeface="ＭＳ Ｐゴシック" charset="-128"/>
                <a:cs typeface="ＭＳ Ｐゴシック" charset="-128"/>
              </a:rPr>
              <a:t>Change in Photoduplication Policy</a:t>
            </a:r>
          </a:p>
          <a:p>
            <a:pPr eaLnBrk="0" hangingPunct="0"/>
            <a:r>
              <a:rPr lang="en-US" sz="1600" b="0">
                <a:solidFill>
                  <a:schemeClr val="tx1"/>
                </a:solidFill>
                <a:latin typeface="Arial" charset="0"/>
                <a:ea typeface="ＭＳ Ｐゴシック" charset="-128"/>
                <a:cs typeface="ＭＳ Ｐゴシック" charset="-128"/>
              </a:rPr>
              <a:t>As of March 17, 2008, the Ransom Center's policy regarding research copies of items from its collections will change. We will no longer furnish photocopies. For all requests received on or after March 17, our default procedure will be to make digital scans of the originals and furnish PDF files (72 dpi) either by email or on CD-ROM. For patrons who are unable to make use of PDFs, printouts will be available in lieu of digital files.</a:t>
            </a:r>
          </a:p>
          <a:p>
            <a:pPr eaLnBrk="0" hangingPunct="0"/>
            <a:r>
              <a:rPr lang="en-US" sz="1600" b="0">
                <a:solidFill>
                  <a:schemeClr val="tx1"/>
                </a:solidFill>
                <a:latin typeface="Arial" charset="0"/>
                <a:ea typeface="ＭＳ Ｐゴシック" charset="-128"/>
                <a:cs typeface="ＭＳ Ｐゴシック" charset="-128"/>
              </a:rPr>
              <a:t>For publication purposes, high-resolution images will still be furnished on the same terms as before.</a:t>
            </a:r>
          </a:p>
        </p:txBody>
      </p:sp>
      <p:sp>
        <p:nvSpPr>
          <p:cNvPr id="971783" name="Text Box 8"/>
          <p:cNvSpPr txBox="1">
            <a:spLocks noChangeArrowheads="1"/>
          </p:cNvSpPr>
          <p:nvPr/>
        </p:nvSpPr>
        <p:spPr bwMode="auto">
          <a:xfrm>
            <a:off x="5105400" y="6172200"/>
            <a:ext cx="3538538" cy="366713"/>
          </a:xfrm>
          <a:prstGeom prst="rect">
            <a:avLst/>
          </a:prstGeom>
          <a:noFill/>
          <a:ln w="9525">
            <a:noFill/>
            <a:miter lim="800000"/>
            <a:headEnd/>
            <a:tailEnd/>
          </a:ln>
        </p:spPr>
        <p:txBody>
          <a:bodyPr wrap="none">
            <a:prstTxWarp prst="textNoShape">
              <a:avLst/>
            </a:prstTxWarp>
            <a:spAutoFit/>
          </a:bodyPr>
          <a:lstStyle/>
          <a:p>
            <a:pPr eaLnBrk="0" hangingPunct="0"/>
            <a:r>
              <a:rPr lang="en-US" sz="1800" b="0">
                <a:solidFill>
                  <a:schemeClr val="bg1"/>
                </a:solidFill>
                <a:latin typeface="Arial" charset="0"/>
                <a:ea typeface="ＭＳ Ｐゴシック" charset="-128"/>
                <a:cs typeface="ＭＳ Ｐゴシック" charset="-128"/>
              </a:rPr>
              <a:t>Harry Ransom Center, UT Austin</a:t>
            </a:r>
          </a:p>
        </p:txBody>
      </p:sp>
      <p:sp>
        <p:nvSpPr>
          <p:cNvPr id="48130" name="Rectangle 1026"/>
          <p:cNvSpPr>
            <a:spLocks noChangeArrowheads="1"/>
          </p:cNvSpPr>
          <p:nvPr/>
        </p:nvSpPr>
        <p:spPr bwMode="auto">
          <a:xfrm>
            <a:off x="457200" y="304800"/>
            <a:ext cx="7924800" cy="1143000"/>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Scan on demand</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07271" name="Group 7"/>
          <p:cNvGrpSpPr>
            <a:grpSpLocks/>
          </p:cNvGrpSpPr>
          <p:nvPr/>
        </p:nvGrpSpPr>
        <p:grpSpPr bwMode="auto">
          <a:xfrm>
            <a:off x="2209800" y="1219200"/>
            <a:ext cx="5334000" cy="5486400"/>
            <a:chOff x="1352" y="-146"/>
            <a:chExt cx="4408" cy="4470"/>
          </a:xfrm>
        </p:grpSpPr>
        <p:pic>
          <p:nvPicPr>
            <p:cNvPr id="8" name="Picture 7" descr="EBY_FooBar_35t.png"/>
            <p:cNvPicPr>
              <a:picLocks noChangeAspect="1"/>
            </p:cNvPicPr>
            <p:nvPr/>
          </p:nvPicPr>
          <p:blipFill>
            <a:blip r:embed="rId2"/>
            <a:stretch>
              <a:fillRect/>
            </a:stretch>
          </p:blipFill>
          <p:spPr>
            <a:xfrm>
              <a:off x="1355" y="0"/>
              <a:ext cx="3050" cy="4320"/>
            </a:xfrm>
            <a:prstGeom prst="rect">
              <a:avLst/>
            </a:prstGeom>
            <a:ln>
              <a:noFill/>
            </a:ln>
            <a:effectLst>
              <a:softEdge rad="112500"/>
            </a:effectLst>
          </p:spPr>
        </p:pic>
        <p:sp>
          <p:nvSpPr>
            <p:cNvPr id="5" name="TextBox 4"/>
            <p:cNvSpPr txBox="1"/>
            <p:nvPr/>
          </p:nvSpPr>
          <p:spPr>
            <a:xfrm>
              <a:off x="3234" y="486"/>
              <a:ext cx="2811" cy="1273"/>
            </a:xfrm>
            <a:prstGeom prst="rect">
              <a:avLst/>
            </a:prstGeom>
            <a:solidFill>
              <a:schemeClr val="bg1">
                <a:lumMod val="85000"/>
              </a:schemeClr>
            </a:solidFill>
            <a:scene3d>
              <a:camera prst="isometricLeftDown"/>
              <a:lightRig rig="threePt" dir="t"/>
            </a:scene3d>
          </p:spPr>
          <p:txBody>
            <a:bodyPr wrap="none">
              <a:spAutoFit/>
            </a:bodyPr>
            <a:lstStyle/>
            <a:p>
              <a:pPr>
                <a:defRPr/>
              </a:pPr>
              <a:r>
                <a:rPr lang="en-US" sz="5400" dirty="0">
                  <a:solidFill>
                    <a:schemeClr val="tx1"/>
                  </a:solidFill>
                  <a:latin typeface="Trebuchet MS"/>
                </a:rPr>
                <a:t>Concentration</a:t>
              </a:r>
            </a:p>
            <a:p>
              <a:pPr>
                <a:defRPr/>
              </a:pPr>
              <a:r>
                <a:rPr lang="en-US" sz="4400" dirty="0">
                  <a:solidFill>
                    <a:srgbClr val="000000"/>
                  </a:solidFill>
                  <a:latin typeface="Trebuchet MS"/>
                </a:rPr>
                <a:t>Scale matters</a:t>
              </a:r>
            </a:p>
            <a:p>
              <a:pPr>
                <a:defRPr/>
              </a:pPr>
              <a:r>
                <a:rPr lang="en-US" sz="3600" dirty="0">
                  <a:solidFill>
                    <a:srgbClr val="000000"/>
                  </a:solidFill>
                  <a:latin typeface="Trebuchet MS"/>
                </a:rPr>
                <a:t>Data</a:t>
              </a:r>
              <a:endParaRPr lang="en-US" sz="2800" dirty="0">
                <a:solidFill>
                  <a:srgbClr val="000000"/>
                </a:solidFill>
                <a:latin typeface="Trebuchet MS"/>
              </a:endParaRPr>
            </a:p>
          </p:txBody>
        </p:sp>
        <p:sp>
          <p:nvSpPr>
            <p:cNvPr id="6" name="TextBox 5"/>
            <p:cNvSpPr txBox="1"/>
            <p:nvPr/>
          </p:nvSpPr>
          <p:spPr>
            <a:xfrm>
              <a:off x="3524" y="2286"/>
              <a:ext cx="2416" cy="1316"/>
            </a:xfrm>
            <a:prstGeom prst="rect">
              <a:avLst/>
            </a:prstGeom>
            <a:solidFill>
              <a:schemeClr val="bg1">
                <a:lumMod val="85000"/>
              </a:schemeClr>
            </a:solidFill>
            <a:scene3d>
              <a:camera prst="isometricLeftDown"/>
              <a:lightRig rig="threePt" dir="t"/>
            </a:scene3d>
          </p:spPr>
          <p:txBody>
            <a:bodyPr wrap="none">
              <a:spAutoFit/>
            </a:bodyPr>
            <a:lstStyle/>
            <a:p>
              <a:pPr>
                <a:defRPr/>
              </a:pPr>
              <a:r>
                <a:rPr lang="en-US" sz="5400" dirty="0">
                  <a:solidFill>
                    <a:schemeClr val="tx1"/>
                  </a:solidFill>
                  <a:latin typeface="Trebuchet MS"/>
                </a:rPr>
                <a:t>Diffusion</a:t>
              </a:r>
            </a:p>
            <a:p>
              <a:pPr>
                <a:defRPr/>
              </a:pPr>
              <a:r>
                <a:rPr lang="en-US" sz="4400" dirty="0">
                  <a:solidFill>
                    <a:srgbClr val="000000"/>
                  </a:solidFill>
                  <a:latin typeface="Trebuchet MS"/>
                </a:rPr>
                <a:t>Spread matters</a:t>
              </a:r>
            </a:p>
            <a:p>
              <a:pPr>
                <a:defRPr/>
              </a:pPr>
              <a:r>
                <a:rPr lang="en-US" sz="3600" dirty="0">
                  <a:solidFill>
                    <a:srgbClr val="000000"/>
                  </a:solidFill>
                  <a:latin typeface="Trebuchet MS"/>
                </a:rPr>
                <a:t>Syndication</a:t>
              </a:r>
              <a:endParaRPr lang="en-US" sz="2800" dirty="0">
                <a:solidFill>
                  <a:srgbClr val="000000"/>
                </a:solidFill>
                <a:latin typeface="Trebuchet MS"/>
              </a:endParaRPr>
            </a:p>
          </p:txBody>
        </p:sp>
        <p:pic>
          <p:nvPicPr>
            <p:cNvPr id="907270" name="Picture 6" descr="google.png"/>
            <p:cNvPicPr>
              <a:picLocks noChangeAspect="1"/>
            </p:cNvPicPr>
            <p:nvPr/>
          </p:nvPicPr>
          <p:blipFill>
            <a:blip r:embed="rId3"/>
            <a:srcRect/>
            <a:stretch>
              <a:fillRect/>
            </a:stretch>
          </p:blipFill>
          <p:spPr bwMode="auto">
            <a:xfrm>
              <a:off x="2208" y="336"/>
              <a:ext cx="1019" cy="864"/>
            </a:xfrm>
            <a:prstGeom prst="rect">
              <a:avLst/>
            </a:prstGeom>
            <a:noFill/>
            <a:ln w="9525">
              <a:noFill/>
              <a:miter lim="800000"/>
              <a:headEnd/>
              <a:tailEnd/>
            </a:ln>
          </p:spPr>
        </p:pic>
      </p:grpSp>
      <p:sp>
        <p:nvSpPr>
          <p:cNvPr id="907272" name="Rectangle 8"/>
          <p:cNvSpPr>
            <a:spLocks noChangeArrowheads="1"/>
          </p:cNvSpPr>
          <p:nvPr/>
        </p:nvSpPr>
        <p:spPr bwMode="auto">
          <a:xfrm>
            <a:off x="455613" y="212725"/>
            <a:ext cx="8231187" cy="915988"/>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Concentrate, and diffuse</a:t>
            </a:r>
            <a:endParaRPr lang="en-US" sz="2800">
              <a:solidFill>
                <a:schemeClr val="accent1"/>
              </a:solidFill>
              <a:latin typeface="Trebuchet MS"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1026"/>
          <p:cNvSpPr>
            <a:spLocks noGrp="1" noChangeArrowheads="1"/>
          </p:cNvSpPr>
          <p:nvPr>
            <p:ph type="title" idx="4294967295"/>
          </p:nvPr>
        </p:nvSpPr>
        <p:spPr>
          <a:xfrm>
            <a:off x="762000" y="228600"/>
            <a:ext cx="7924800" cy="1143000"/>
          </a:xfrm>
        </p:spPr>
        <p:txBody>
          <a:bodyPr>
            <a:noAutofit/>
          </a:bodyPr>
          <a:lstStyle/>
          <a:p>
            <a:r>
              <a:rPr lang="en-US" sz="2400">
                <a:solidFill>
                  <a:schemeClr val="bg1"/>
                </a:solidFill>
              </a:rPr>
              <a:t>Engage your community in description</a:t>
            </a:r>
          </a:p>
        </p:txBody>
      </p:sp>
      <p:sp>
        <p:nvSpPr>
          <p:cNvPr id="189443" name="Rectangle 1027"/>
          <p:cNvSpPr>
            <a:spLocks noGrp="1" noChangeArrowheads="1"/>
          </p:cNvSpPr>
          <p:nvPr>
            <p:ph idx="4294967295"/>
          </p:nvPr>
        </p:nvSpPr>
        <p:spPr>
          <a:xfrm>
            <a:off x="796925" y="2001838"/>
            <a:ext cx="7399338" cy="4005262"/>
          </a:xfrm>
        </p:spPr>
        <p:txBody>
          <a:bodyPr lIns="91440" tIns="45720" rIns="91440" bIns="45720">
            <a:normAutofit/>
          </a:bodyPr>
          <a:lstStyle/>
          <a:p>
            <a:pPr defTabSz="457200"/>
            <a:r>
              <a:rPr lang="en-US">
                <a:effectLst>
                  <a:outerShdw blurRad="38100" dist="38100" dir="2700000" algn="tl">
                    <a:srgbClr val="DDDDDD"/>
                  </a:outerShdw>
                </a:effectLst>
              </a:rPr>
              <a:t>Do not describe everything in painstaking detail</a:t>
            </a:r>
          </a:p>
          <a:p>
            <a:pPr defTabSz="457200"/>
            <a:r>
              <a:rPr lang="en-US">
                <a:effectLst>
                  <a:outerShdw blurRad="38100" dist="38100" dir="2700000" algn="tl">
                    <a:srgbClr val="DDDDDD"/>
                  </a:outerShdw>
                </a:effectLst>
              </a:rPr>
              <a:t>Start with basic description, then…</a:t>
            </a:r>
          </a:p>
          <a:p>
            <a:pPr defTabSz="457200"/>
            <a:r>
              <a:rPr lang="en-US">
                <a:effectLst>
                  <a:outerShdw blurRad="38100" dist="38100" dir="2700000" algn="tl">
                    <a:srgbClr val="DDDDDD"/>
                  </a:outerShdw>
                </a:effectLst>
              </a:rPr>
              <a:t>…allow serious researchers to contact you for more detail, and…</a:t>
            </a:r>
          </a:p>
          <a:p>
            <a:pPr defTabSz="457200"/>
            <a:r>
              <a:rPr lang="en-US">
                <a:effectLst>
                  <a:outerShdw blurRad="38100" dist="38100" dir="2700000" algn="tl">
                    <a:srgbClr val="DDDDDD"/>
                  </a:outerShdw>
                </a:effectLst>
              </a:rPr>
              <a:t>…engage your user community with adding to the descriptions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4"/>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51203" name="Rectangle 5"/>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975876" name="Picture 6" descr="comments"/>
          <p:cNvPicPr>
            <a:picLocks noChangeAspect="1" noChangeArrowheads="1"/>
          </p:cNvPicPr>
          <p:nvPr/>
        </p:nvPicPr>
        <p:blipFill>
          <a:blip r:embed="rId2"/>
          <a:srcRect/>
          <a:stretch>
            <a:fillRect/>
          </a:stretch>
        </p:blipFill>
        <p:spPr bwMode="auto">
          <a:xfrm>
            <a:off x="0" y="0"/>
            <a:ext cx="9144000" cy="7018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52227"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976900" name="Picture 4" descr="comments1"/>
          <p:cNvPicPr>
            <a:picLocks noChangeAspect="1" noChangeArrowheads="1"/>
          </p:cNvPicPr>
          <p:nvPr/>
        </p:nvPicPr>
        <p:blipFill>
          <a:blip r:embed="rId2"/>
          <a:srcRect/>
          <a:stretch>
            <a:fillRect/>
          </a:stretch>
        </p:blipFill>
        <p:spPr bwMode="auto">
          <a:xfrm>
            <a:off x="0" y="0"/>
            <a:ext cx="9144000" cy="7019925"/>
          </a:xfrm>
          <a:prstGeom prst="rect">
            <a:avLst/>
          </a:prstGeom>
          <a:noFill/>
          <a:ln w="9525">
            <a:noFill/>
            <a:miter lim="800000"/>
            <a:headEnd/>
            <a:tailEnd/>
          </a:ln>
        </p:spPr>
      </p:pic>
      <p:sp>
        <p:nvSpPr>
          <p:cNvPr id="5" name="Rounded Rectangle 4"/>
          <p:cNvSpPr/>
          <p:nvPr/>
        </p:nvSpPr>
        <p:spPr>
          <a:xfrm>
            <a:off x="0" y="3886200"/>
            <a:ext cx="4648200" cy="990600"/>
          </a:xfrm>
          <a:prstGeom prst="roundRect">
            <a:avLst/>
          </a:prstGeom>
          <a:noFill/>
          <a:ln w="57150" cap="flat" cmpd="sng" algn="ctr">
            <a:solidFill>
              <a:srgbClr val="F3320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endParaRPr lang="en-US" sz="2400" b="0">
              <a:solidFill>
                <a:srgbClr val="FFFFFF"/>
              </a:solidFill>
              <a:latin typeface="Calibri" charset="0"/>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5"/>
          <p:cNvSpPr>
            <a:spLocks noGrp="1" noChangeArrowheads="1"/>
          </p:cNvSpPr>
          <p:nvPr>
            <p:ph type="title" idx="4294967295"/>
          </p:nvPr>
        </p:nvSpPr>
        <p:spPr>
          <a:xfrm>
            <a:off x="381000" y="304800"/>
            <a:ext cx="8229600" cy="1143000"/>
          </a:xfrm>
        </p:spPr>
        <p:txBody>
          <a:bodyPr>
            <a:noAutofit/>
          </a:bodyPr>
          <a:lstStyle/>
          <a:p>
            <a:r>
              <a:rPr lang="en-US" sz="2400">
                <a:solidFill>
                  <a:schemeClr val="bg1"/>
                </a:solidFill>
              </a:rPr>
              <a:t>January 16</a:t>
            </a:r>
            <a:r>
              <a:rPr lang="en-US" sz="2400" baseline="30000">
                <a:solidFill>
                  <a:schemeClr val="bg1"/>
                </a:solidFill>
              </a:rPr>
              <a:t>th</a:t>
            </a:r>
            <a:r>
              <a:rPr lang="en-US" sz="2400">
                <a:solidFill>
                  <a:schemeClr val="bg1"/>
                </a:solidFill>
              </a:rPr>
              <a:t> 2008: LC photographs on Flickr</a:t>
            </a:r>
          </a:p>
        </p:txBody>
      </p:sp>
      <p:pic>
        <p:nvPicPr>
          <p:cNvPr id="977923" name="Picture 6"/>
          <p:cNvPicPr>
            <a:picLocks noChangeAspect="1" noChangeArrowheads="1"/>
          </p:cNvPicPr>
          <p:nvPr/>
        </p:nvPicPr>
        <p:blipFill>
          <a:blip r:embed="rId4"/>
          <a:srcRect l="8908" t="11252" r="11157" b="5376"/>
          <a:stretch>
            <a:fillRect/>
          </a:stretch>
        </p:blipFill>
        <p:spPr bwMode="auto">
          <a:xfrm>
            <a:off x="762000" y="1547813"/>
            <a:ext cx="6553200" cy="5126037"/>
          </a:xfrm>
          <a:prstGeom prst="rect">
            <a:avLst/>
          </a:prstGeom>
          <a:noFill/>
          <a:ln w="9525">
            <a:noFill/>
            <a:miter lim="800000"/>
            <a:headEnd/>
            <a:tailEnd/>
          </a:ln>
        </p:spPr>
      </p:pic>
      <p:pic>
        <p:nvPicPr>
          <p:cNvPr id="157700" name="Picture 4"/>
          <p:cNvPicPr>
            <a:picLocks noChangeAspect="1" noChangeArrowheads="1"/>
          </p:cNvPicPr>
          <p:nvPr/>
        </p:nvPicPr>
        <p:blipFill>
          <a:blip r:embed="rId5"/>
          <a:srcRect l="9094" t="24377" r="11157" b="4750"/>
          <a:stretch>
            <a:fillRect/>
          </a:stretch>
        </p:blipFill>
        <p:spPr bwMode="auto">
          <a:xfrm>
            <a:off x="3124200" y="2667000"/>
            <a:ext cx="5791200" cy="3859213"/>
          </a:xfrm>
          <a:prstGeom prst="rect">
            <a:avLst/>
          </a:prstGeom>
          <a:noFill/>
          <a:ln w="9525">
            <a:solidFill>
              <a:schemeClr val="tx1"/>
            </a:solid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fade">
                                      <p:cBhvr>
                                        <p:cTn id="7" dur="500"/>
                                        <p:tgtEl>
                                          <p:spTgt spid="157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4"/>
          <p:cNvSpPr>
            <a:spLocks noGrp="1" noChangeArrowheads="1"/>
          </p:cNvSpPr>
          <p:nvPr>
            <p:ph type="title" idx="4294967295"/>
          </p:nvPr>
        </p:nvSpPr>
        <p:spPr>
          <a:xfrm>
            <a:off x="381000" y="228600"/>
            <a:ext cx="8229600" cy="1143000"/>
          </a:xfrm>
        </p:spPr>
        <p:txBody>
          <a:bodyPr>
            <a:noAutofit/>
          </a:bodyPr>
          <a:lstStyle/>
          <a:p>
            <a:r>
              <a:rPr lang="en-US">
                <a:solidFill>
                  <a:schemeClr val="bg1"/>
                </a:solidFill>
              </a:rPr>
              <a:t>24 hours later</a:t>
            </a:r>
          </a:p>
        </p:txBody>
      </p:sp>
      <p:pic>
        <p:nvPicPr>
          <p:cNvPr id="979971" name="Picture 5"/>
          <p:cNvPicPr>
            <a:picLocks noChangeAspect="1" noChangeArrowheads="1"/>
          </p:cNvPicPr>
          <p:nvPr/>
        </p:nvPicPr>
        <p:blipFill>
          <a:blip r:embed="rId4"/>
          <a:srcRect l="13220" t="10001" r="14439" b="4750"/>
          <a:stretch>
            <a:fillRect/>
          </a:stretch>
        </p:blipFill>
        <p:spPr bwMode="auto">
          <a:xfrm>
            <a:off x="533400" y="1447800"/>
            <a:ext cx="5576888" cy="4927600"/>
          </a:xfrm>
          <a:prstGeom prst="rect">
            <a:avLst/>
          </a:prstGeom>
          <a:noFill/>
          <a:ln w="9525">
            <a:noFill/>
            <a:miter lim="800000"/>
            <a:headEnd/>
            <a:tailEnd/>
          </a:ln>
        </p:spPr>
      </p:pic>
      <p:pic>
        <p:nvPicPr>
          <p:cNvPr id="162822" name="Picture 6"/>
          <p:cNvPicPr>
            <a:picLocks noChangeAspect="1" noChangeArrowheads="1"/>
          </p:cNvPicPr>
          <p:nvPr/>
        </p:nvPicPr>
        <p:blipFill>
          <a:blip r:embed="rId5"/>
          <a:srcRect l="33566" t="52132" r="19502" b="30254"/>
          <a:stretch>
            <a:fillRect/>
          </a:stretch>
        </p:blipFill>
        <p:spPr bwMode="auto">
          <a:xfrm>
            <a:off x="2286000" y="2743200"/>
            <a:ext cx="6705600" cy="1887538"/>
          </a:xfrm>
          <a:prstGeom prst="rect">
            <a:avLst/>
          </a:prstGeom>
          <a:noFill/>
          <a:ln w="9525">
            <a:solidFill>
              <a:schemeClr val="tx1"/>
            </a:solidFill>
            <a:miter lim="800000"/>
            <a:headEnd/>
            <a:tailEnd/>
          </a:ln>
        </p:spPr>
      </p:pic>
      <p:sp>
        <p:nvSpPr>
          <p:cNvPr id="162823" name="Text Box 7"/>
          <p:cNvSpPr txBox="1">
            <a:spLocks noChangeArrowheads="1"/>
          </p:cNvSpPr>
          <p:nvPr/>
        </p:nvSpPr>
        <p:spPr bwMode="auto">
          <a:xfrm rot="1717593">
            <a:off x="4748213" y="2198688"/>
            <a:ext cx="2835275" cy="833437"/>
          </a:xfrm>
          <a:prstGeom prst="rect">
            <a:avLst/>
          </a:prstGeom>
          <a:noFill/>
          <a:ln w="9525">
            <a:solidFill>
              <a:srgbClr val="CC0000"/>
            </a:solidFill>
            <a:prstDash val="lgDashDotDot"/>
            <a:miter lim="800000"/>
            <a:headEnd/>
            <a:tailEnd/>
          </a:ln>
        </p:spPr>
        <p:txBody>
          <a:bodyPr>
            <a:prstTxWarp prst="textNoShape">
              <a:avLst/>
            </a:prstTxWarp>
            <a:spAutoFit/>
          </a:bodyPr>
          <a:lstStyle/>
          <a:p>
            <a:pPr eaLnBrk="0" hangingPunct="0"/>
            <a:r>
              <a:rPr lang="en-US" sz="4800">
                <a:solidFill>
                  <a:srgbClr val="CC0000"/>
                </a:solidFill>
                <a:latin typeface="Trebuchet MS" charset="0"/>
                <a:ea typeface="ＭＳ Ｐゴシック" charset="-128"/>
                <a:cs typeface="ＭＳ Ｐゴシック" charset="-128"/>
              </a:rPr>
              <a:t>Exposure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822"/>
                                        </p:tgtEl>
                                        <p:attrNameLst>
                                          <p:attrName>style.visibility</p:attrName>
                                        </p:attrNameLst>
                                      </p:cBhvr>
                                      <p:to>
                                        <p:strVal val="visible"/>
                                      </p:to>
                                    </p:set>
                                    <p:animEffect transition="in" filter="fade">
                                      <p:cBhvr>
                                        <p:cTn id="7" dur="500"/>
                                        <p:tgtEl>
                                          <p:spTgt spid="162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2823">
                                            <p:bg/>
                                          </p:spTgt>
                                        </p:tgtEl>
                                        <p:attrNameLst>
                                          <p:attrName>style.visibility</p:attrName>
                                        </p:attrNameLst>
                                      </p:cBhvr>
                                      <p:to>
                                        <p:strVal val="visible"/>
                                      </p:to>
                                    </p:set>
                                    <p:animEffect transition="in" filter="fade">
                                      <p:cBhvr>
                                        <p:cTn id="12" dur="500"/>
                                        <p:tgtEl>
                                          <p:spTgt spid="162823">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2823">
                                            <p:txEl>
                                              <p:pRg st="0" end="0"/>
                                            </p:txEl>
                                          </p:spTgt>
                                        </p:tgtEl>
                                        <p:attrNameLst>
                                          <p:attrName>style.visibility</p:attrName>
                                        </p:attrNameLst>
                                      </p:cBhvr>
                                      <p:to>
                                        <p:strVal val="visible"/>
                                      </p:to>
                                    </p:set>
                                    <p:animEffect transition="in" filter="fade">
                                      <p:cBhvr>
                                        <p:cTn id="15" dur="500"/>
                                        <p:tgtEl>
                                          <p:spTgt spid="1628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3" grpId="0" build="allAtOnce" animBg="1"/>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274638"/>
            <a:ext cx="8229600" cy="1143000"/>
          </a:xfrm>
        </p:spPr>
        <p:txBody>
          <a:bodyPr>
            <a:noAutofit/>
          </a:bodyPr>
          <a:lstStyle/>
          <a:p>
            <a:r>
              <a:rPr lang="en-US">
                <a:solidFill>
                  <a:schemeClr val="bg1"/>
                </a:solidFill>
              </a:rPr>
              <a:t>Impact: exposure</a:t>
            </a:r>
          </a:p>
        </p:txBody>
      </p:sp>
      <p:pic>
        <p:nvPicPr>
          <p:cNvPr id="982019" name="Picture 3"/>
          <p:cNvPicPr>
            <a:picLocks noGrp="1" noChangeAspect="1" noChangeArrowheads="1"/>
          </p:cNvPicPr>
          <p:nvPr>
            <p:ph type="body" idx="4294967295"/>
          </p:nvPr>
        </p:nvPicPr>
        <p:blipFill>
          <a:blip r:embed="rId4"/>
          <a:srcRect l="3282" t="20877" r="25972" b="9001"/>
          <a:stretch>
            <a:fillRect/>
          </a:stretch>
        </p:blipFill>
        <p:spPr>
          <a:xfrm>
            <a:off x="609600" y="1511300"/>
            <a:ext cx="8324850" cy="5118100"/>
          </a:xfrm>
        </p:spPr>
      </p:pic>
      <p:sp>
        <p:nvSpPr>
          <p:cNvPr id="166916" name="Text Box 4"/>
          <p:cNvSpPr txBox="1">
            <a:spLocks noChangeArrowheads="1"/>
          </p:cNvSpPr>
          <p:nvPr/>
        </p:nvSpPr>
        <p:spPr bwMode="auto">
          <a:xfrm rot="1304930">
            <a:off x="2998788" y="3436938"/>
            <a:ext cx="3165475" cy="1200150"/>
          </a:xfrm>
          <a:prstGeom prst="rect">
            <a:avLst/>
          </a:prstGeom>
          <a:noFill/>
          <a:ln w="9525">
            <a:solidFill>
              <a:srgbClr val="CC0000"/>
            </a:solidFill>
            <a:prstDash val="lgDashDotDot"/>
            <a:miter lim="800000"/>
            <a:headEnd/>
            <a:tailEnd/>
          </a:ln>
        </p:spPr>
        <p:txBody>
          <a:bodyPr wrap="none">
            <a:prstTxWarp prst="textNoShape">
              <a:avLst/>
            </a:prstTxWarp>
            <a:spAutoFit/>
          </a:bodyPr>
          <a:lstStyle/>
          <a:p>
            <a:pPr eaLnBrk="0" hangingPunct="0"/>
            <a:r>
              <a:rPr lang="en-US" sz="3600">
                <a:solidFill>
                  <a:srgbClr val="CC0000"/>
                </a:solidFill>
                <a:latin typeface="Arial" charset="0"/>
                <a:ea typeface="ＭＳ Ｐゴシック" charset="-128"/>
                <a:cs typeface="ＭＳ Ｐゴシック" charset="-128"/>
              </a:rPr>
              <a:t>Flickr: Top 50</a:t>
            </a:r>
            <a:br>
              <a:rPr lang="en-US" sz="3600">
                <a:solidFill>
                  <a:srgbClr val="CC0000"/>
                </a:solidFill>
                <a:latin typeface="Arial" charset="0"/>
                <a:ea typeface="ＭＳ Ｐゴシック" charset="-128"/>
                <a:cs typeface="ＭＳ Ｐゴシック" charset="-128"/>
              </a:rPr>
            </a:br>
            <a:r>
              <a:rPr lang="en-US" sz="3600">
                <a:solidFill>
                  <a:srgbClr val="CC0000"/>
                </a:solidFill>
                <a:latin typeface="Arial" charset="0"/>
                <a:ea typeface="ＭＳ Ｐゴシック" charset="-128"/>
                <a:cs typeface="ＭＳ Ｐゴシック" charset="-128"/>
              </a:rPr>
              <a:t>LC: Top 6000</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fade">
                                      <p:cBhvr>
                                        <p:cTn id="7" dur="500"/>
                                        <p:tgtEl>
                                          <p:spTgt spid="166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84066" name="Picture 5"/>
          <p:cNvPicPr>
            <a:picLocks noChangeAspect="1" noChangeArrowheads="1"/>
          </p:cNvPicPr>
          <p:nvPr/>
        </p:nvPicPr>
        <p:blipFill>
          <a:blip r:embed="rId4"/>
          <a:srcRect l="24004" t="17126" r="22502" b="5125"/>
          <a:stretch>
            <a:fillRect/>
          </a:stretch>
        </p:blipFill>
        <p:spPr bwMode="auto">
          <a:xfrm>
            <a:off x="457200" y="1600200"/>
            <a:ext cx="4244975" cy="4627563"/>
          </a:xfrm>
          <a:prstGeom prst="rect">
            <a:avLst/>
          </a:prstGeom>
          <a:noFill/>
          <a:ln w="9525">
            <a:noFill/>
            <a:miter lim="800000"/>
            <a:headEnd/>
            <a:tailEnd/>
          </a:ln>
        </p:spPr>
      </p:pic>
      <p:pic>
        <p:nvPicPr>
          <p:cNvPr id="984067" name="Picture 6"/>
          <p:cNvPicPr>
            <a:picLocks noChangeAspect="1" noChangeArrowheads="1"/>
          </p:cNvPicPr>
          <p:nvPr/>
        </p:nvPicPr>
        <p:blipFill>
          <a:blip r:embed="rId4"/>
          <a:srcRect t="10416" r="64063" b="80209"/>
          <a:stretch>
            <a:fillRect/>
          </a:stretch>
        </p:blipFill>
        <p:spPr bwMode="auto">
          <a:xfrm>
            <a:off x="4953000" y="5410200"/>
            <a:ext cx="3505200" cy="685800"/>
          </a:xfrm>
          <a:prstGeom prst="rect">
            <a:avLst/>
          </a:prstGeom>
          <a:noFill/>
          <a:ln w="9525">
            <a:noFill/>
            <a:miter lim="800000"/>
            <a:headEnd/>
            <a:tailEnd/>
          </a:ln>
        </p:spPr>
      </p:pic>
      <p:pic>
        <p:nvPicPr>
          <p:cNvPr id="164871" name="Picture 7"/>
          <p:cNvPicPr>
            <a:picLocks noChangeAspect="1" noChangeArrowheads="1"/>
          </p:cNvPicPr>
          <p:nvPr/>
        </p:nvPicPr>
        <p:blipFill>
          <a:blip r:embed="rId5"/>
          <a:srcRect l="23441" t="46881" r="23441" b="37505"/>
          <a:stretch>
            <a:fillRect/>
          </a:stretch>
        </p:blipFill>
        <p:spPr bwMode="auto">
          <a:xfrm>
            <a:off x="1524000" y="2895600"/>
            <a:ext cx="7620000" cy="1682750"/>
          </a:xfrm>
          <a:prstGeom prst="rect">
            <a:avLst/>
          </a:prstGeom>
          <a:noFill/>
          <a:ln w="9525">
            <a:solidFill>
              <a:schemeClr val="tx1"/>
            </a:solidFill>
            <a:miter lim="800000"/>
            <a:headEnd/>
            <a:tailEnd/>
          </a:ln>
        </p:spPr>
      </p:pic>
      <p:sp>
        <p:nvSpPr>
          <p:cNvPr id="164873" name="Text Box 9"/>
          <p:cNvSpPr txBox="1">
            <a:spLocks noChangeArrowheads="1"/>
          </p:cNvSpPr>
          <p:nvPr/>
        </p:nvSpPr>
        <p:spPr bwMode="auto">
          <a:xfrm rot="1717593">
            <a:off x="4572000" y="2438400"/>
            <a:ext cx="3565525" cy="711200"/>
          </a:xfrm>
          <a:prstGeom prst="rect">
            <a:avLst/>
          </a:prstGeom>
          <a:noFill/>
          <a:ln w="9525">
            <a:solidFill>
              <a:srgbClr val="CC0000"/>
            </a:solidFill>
            <a:prstDash val="lgDashDotDot"/>
            <a:miter lim="800000"/>
            <a:headEnd/>
            <a:tailEnd/>
          </a:ln>
        </p:spPr>
        <p:txBody>
          <a:bodyPr>
            <a:prstTxWarp prst="textNoShape">
              <a:avLst/>
            </a:prstTxWarp>
            <a:spAutoFit/>
          </a:bodyPr>
          <a:lstStyle/>
          <a:p>
            <a:pPr eaLnBrk="0" hangingPunct="0"/>
            <a:r>
              <a:rPr lang="en-US" sz="4000">
                <a:solidFill>
                  <a:srgbClr val="CC0000"/>
                </a:solidFill>
                <a:latin typeface="Trebuchet MS" charset="0"/>
                <a:ea typeface="ＭＳ Ｐゴシック" charset="-128"/>
                <a:cs typeface="ＭＳ Ｐゴシック" charset="-128"/>
              </a:rPr>
              <a:t>Contributions</a:t>
            </a:r>
          </a:p>
        </p:txBody>
      </p:sp>
      <p:sp>
        <p:nvSpPr>
          <p:cNvPr id="11" name="Rectangle 4"/>
          <p:cNvSpPr txBox="1">
            <a:spLocks noChangeArrowheads="1"/>
          </p:cNvSpPr>
          <p:nvPr/>
        </p:nvSpPr>
        <p:spPr>
          <a:xfrm>
            <a:off x="381000" y="228600"/>
            <a:ext cx="8229600" cy="1143000"/>
          </a:xfrm>
          <a:prstGeom prst="rect">
            <a:avLst/>
          </a:prstGeom>
        </p:spPr>
        <p:txBody>
          <a:bodyPr anchor="ctr">
            <a:prstTxWarp prst="textNoShape">
              <a:avLst/>
            </a:prstTxWarp>
          </a:bodyPr>
          <a:lstStyle/>
          <a:p>
            <a:pPr defTabSz="457200"/>
            <a:r>
              <a:rPr lang="en-US">
                <a:solidFill>
                  <a:schemeClr val="bg1"/>
                </a:solidFill>
                <a:latin typeface="Trebuchet MS" charset="0"/>
                <a:ea typeface="ＭＳ Ｐゴシック" charset="-128"/>
                <a:cs typeface="ＭＳ Ｐゴシック" charset="-128"/>
              </a:rPr>
              <a:t>How to lose control</a:t>
            </a:r>
            <a:endParaRPr lang="en-US">
              <a:solidFill>
                <a:schemeClr val="tx1"/>
              </a:solidFill>
              <a:effectLst>
                <a:outerShdw blurRad="38100" dist="38100" dir="2700000" algn="tl">
                  <a:srgbClr val="DDDDDD"/>
                </a:outerShdw>
              </a:effectLst>
              <a:latin typeface="Calibri" charset="0"/>
              <a:ea typeface="ＭＳ Ｐゴシック" charset="-128"/>
              <a:cs typeface="ＭＳ Ｐゴシック" charset="-128"/>
            </a:endParaRPr>
          </a:p>
        </p:txBody>
      </p:sp>
      <p:grpSp>
        <p:nvGrpSpPr>
          <p:cNvPr id="13" name="Group 12"/>
          <p:cNvGrpSpPr>
            <a:grpSpLocks/>
          </p:cNvGrpSpPr>
          <p:nvPr/>
        </p:nvGrpSpPr>
        <p:grpSpPr bwMode="auto">
          <a:xfrm>
            <a:off x="2079625" y="3197225"/>
            <a:ext cx="4572000" cy="609600"/>
            <a:chOff x="1828800" y="2743200"/>
            <a:chExt cx="4572000" cy="609600"/>
          </a:xfrm>
        </p:grpSpPr>
        <p:sp>
          <p:nvSpPr>
            <p:cNvPr id="984073" name="Oval 10"/>
            <p:cNvSpPr>
              <a:spLocks noChangeArrowheads="1"/>
            </p:cNvSpPr>
            <p:nvPr/>
          </p:nvSpPr>
          <p:spPr bwMode="auto">
            <a:xfrm>
              <a:off x="1828800" y="2743200"/>
              <a:ext cx="1143000" cy="381000"/>
            </a:xfrm>
            <a:prstGeom prst="ellipse">
              <a:avLst/>
            </a:prstGeom>
            <a:noFill/>
            <a:ln w="38100">
              <a:solidFill>
                <a:srgbClr val="FF0000"/>
              </a:solidFill>
              <a:round/>
              <a:headEnd/>
              <a:tailEnd/>
            </a:ln>
          </p:spPr>
          <p:txBody>
            <a:bodyPr wrap="none" anchor="ctr">
              <a:prstTxWarp prst="textNoShape">
                <a:avLst/>
              </a:prstTxWarp>
            </a:bodyPr>
            <a:lstStyle/>
            <a:p>
              <a:pPr eaLnBrk="0" hangingPunct="0"/>
              <a:endParaRPr lang="en-US" sz="2400" b="0">
                <a:solidFill>
                  <a:schemeClr val="tx1"/>
                </a:solidFill>
                <a:latin typeface="Arial" charset="0"/>
                <a:ea typeface="ＭＳ Ｐゴシック" charset="-128"/>
                <a:cs typeface="ＭＳ Ｐゴシック" charset="-128"/>
              </a:endParaRPr>
            </a:p>
          </p:txBody>
        </p:sp>
        <p:sp>
          <p:nvSpPr>
            <p:cNvPr id="984074" name="Oval 10"/>
            <p:cNvSpPr>
              <a:spLocks noChangeArrowheads="1"/>
            </p:cNvSpPr>
            <p:nvPr/>
          </p:nvSpPr>
          <p:spPr bwMode="auto">
            <a:xfrm>
              <a:off x="4876800" y="2971800"/>
              <a:ext cx="1524000" cy="381000"/>
            </a:xfrm>
            <a:prstGeom prst="ellipse">
              <a:avLst/>
            </a:prstGeom>
            <a:noFill/>
            <a:ln w="38100">
              <a:solidFill>
                <a:srgbClr val="FF0000"/>
              </a:solidFill>
              <a:round/>
              <a:headEnd/>
              <a:tailEnd/>
            </a:ln>
          </p:spPr>
          <p:txBody>
            <a:bodyPr wrap="none" anchor="ctr">
              <a:prstTxWarp prst="textNoShape">
                <a:avLst/>
              </a:prstTxWarp>
            </a:bodyPr>
            <a:lstStyle/>
            <a:p>
              <a:pPr eaLnBrk="0" hangingPunct="0"/>
              <a:endParaRPr lang="en-US" sz="2400" b="0">
                <a:solidFill>
                  <a:schemeClr val="tx1"/>
                </a:solidFill>
                <a:latin typeface="Arial" charset="0"/>
                <a:ea typeface="ＭＳ Ｐゴシック" charset="-128"/>
                <a:cs typeface="ＭＳ Ｐゴシック" charset="-128"/>
              </a:endParaRP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871"/>
                                        </p:tgtEl>
                                        <p:attrNameLst>
                                          <p:attrName>style.visibility</p:attrName>
                                        </p:attrNameLst>
                                      </p:cBhvr>
                                      <p:to>
                                        <p:strVal val="visible"/>
                                      </p:to>
                                    </p:set>
                                    <p:animEffect transition="in" filter="fade">
                                      <p:cBhvr>
                                        <p:cTn id="7" dur="500"/>
                                        <p:tgtEl>
                                          <p:spTgt spid="1648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4873"/>
                                        </p:tgtEl>
                                        <p:attrNameLst>
                                          <p:attrName>style.visibility</p:attrName>
                                        </p:attrNameLst>
                                      </p:cBhvr>
                                      <p:to>
                                        <p:strVal val="visible"/>
                                      </p:to>
                                    </p:set>
                                    <p:animEffect transition="in" filter="fade">
                                      <p:cBhvr>
                                        <p:cTn id="18" dur="500"/>
                                        <p:tgtEl>
                                          <p:spTgt spid="164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3" grpId="0" animBg="1"/>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533400" y="304800"/>
            <a:ext cx="7924800" cy="1143000"/>
          </a:xfrm>
        </p:spPr>
        <p:txBody>
          <a:bodyPr>
            <a:noAutofit/>
          </a:bodyPr>
          <a:lstStyle/>
          <a:p>
            <a:r>
              <a:rPr lang="en-US">
                <a:solidFill>
                  <a:schemeClr val="bg1"/>
                </a:solidFill>
              </a:rPr>
              <a:t>Go with it</a:t>
            </a:r>
          </a:p>
        </p:txBody>
      </p:sp>
      <p:pic>
        <p:nvPicPr>
          <p:cNvPr id="986115" name="Picture 6"/>
          <p:cNvPicPr>
            <a:picLocks noChangeAspect="1" noChangeArrowheads="1"/>
          </p:cNvPicPr>
          <p:nvPr/>
        </p:nvPicPr>
        <p:blipFill>
          <a:blip r:embed="rId4"/>
          <a:srcRect l="9377" t="6621" r="10126" b="27129"/>
          <a:stretch>
            <a:fillRect/>
          </a:stretch>
        </p:blipFill>
        <p:spPr bwMode="auto">
          <a:xfrm>
            <a:off x="533400" y="1630363"/>
            <a:ext cx="7851775" cy="4846637"/>
          </a:xfrm>
          <a:prstGeom prst="rect">
            <a:avLst/>
          </a:prstGeom>
          <a:noFill/>
          <a:ln w="9525">
            <a:noFill/>
            <a:miter lim="800000"/>
            <a:headEnd/>
            <a:tailEnd/>
          </a:ln>
        </p:spPr>
      </p:pic>
      <p:pic>
        <p:nvPicPr>
          <p:cNvPr id="167943" name="Picture 7"/>
          <p:cNvPicPr>
            <a:picLocks noChangeAspect="1" noChangeArrowheads="1"/>
          </p:cNvPicPr>
          <p:nvPr/>
        </p:nvPicPr>
        <p:blipFill>
          <a:blip r:embed="rId5"/>
          <a:srcRect l="9377" t="31255" r="39848" b="35379"/>
          <a:stretch>
            <a:fillRect/>
          </a:stretch>
        </p:blipFill>
        <p:spPr bwMode="auto">
          <a:xfrm>
            <a:off x="2362200" y="1524000"/>
            <a:ext cx="6445250" cy="3176588"/>
          </a:xfrm>
          <a:prstGeom prst="rect">
            <a:avLst/>
          </a:prstGeom>
          <a:noFill/>
          <a:ln w="9525">
            <a:solidFill>
              <a:schemeClr val="tx1"/>
            </a:solid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943"/>
                                        </p:tgtEl>
                                        <p:attrNameLst>
                                          <p:attrName>style.visibility</p:attrName>
                                        </p:attrNameLst>
                                      </p:cBhvr>
                                      <p:to>
                                        <p:strVal val="visible"/>
                                      </p:to>
                                    </p:set>
                                    <p:animEffect transition="in" filter="fade">
                                      <p:cBhvr>
                                        <p:cTn id="7" dur="500"/>
                                        <p:tgtEl>
                                          <p:spTgt spid="167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04800" y="152400"/>
            <a:ext cx="8229600" cy="1143000"/>
          </a:xfrm>
        </p:spPr>
        <p:txBody>
          <a:bodyPr>
            <a:noAutofit/>
          </a:bodyPr>
          <a:lstStyle/>
          <a:p>
            <a:r>
              <a:rPr lang="en-US" sz="2400">
                <a:solidFill>
                  <a:schemeClr val="bg1"/>
                </a:solidFill>
              </a:rPr>
              <a:t>Feeding back into our work</a:t>
            </a:r>
          </a:p>
        </p:txBody>
      </p:sp>
      <p:pic>
        <p:nvPicPr>
          <p:cNvPr id="988164" name="Picture 5"/>
          <p:cNvPicPr>
            <a:picLocks noChangeAspect="1" noChangeArrowheads="1"/>
          </p:cNvPicPr>
          <p:nvPr/>
        </p:nvPicPr>
        <p:blipFill>
          <a:blip r:embed="rId4"/>
          <a:srcRect t="10376" r="37785" b="4625"/>
          <a:stretch>
            <a:fillRect/>
          </a:stretch>
        </p:blipFill>
        <p:spPr bwMode="auto">
          <a:xfrm>
            <a:off x="1752600" y="1524000"/>
            <a:ext cx="4906963" cy="5029200"/>
          </a:xfrm>
          <a:prstGeom prst="rect">
            <a:avLst/>
          </a:prstGeom>
          <a:noFill/>
          <a:ln w="9525">
            <a:noFill/>
            <a:miter lim="800000"/>
            <a:headEnd/>
            <a:tailEnd/>
          </a:ln>
        </p:spPr>
      </p:pic>
      <p:sp>
        <p:nvSpPr>
          <p:cNvPr id="988165" name="Text Box 6"/>
          <p:cNvSpPr txBox="1">
            <a:spLocks noChangeArrowheads="1"/>
          </p:cNvSpPr>
          <p:nvPr/>
        </p:nvSpPr>
        <p:spPr bwMode="auto">
          <a:xfrm rot="1304930">
            <a:off x="3703638" y="2546350"/>
            <a:ext cx="4411662" cy="650875"/>
          </a:xfrm>
          <a:prstGeom prst="rect">
            <a:avLst/>
          </a:prstGeom>
          <a:noFill/>
          <a:ln w="9525">
            <a:solidFill>
              <a:srgbClr val="CC0000"/>
            </a:solidFill>
            <a:prstDash val="lgDashDotDot"/>
            <a:miter lim="800000"/>
            <a:headEnd/>
            <a:tailEnd/>
          </a:ln>
        </p:spPr>
        <p:txBody>
          <a:bodyPr wrap="none">
            <a:prstTxWarp prst="textNoShape">
              <a:avLst/>
            </a:prstTxWarp>
            <a:spAutoFit/>
          </a:bodyPr>
          <a:lstStyle/>
          <a:p>
            <a:pPr eaLnBrk="0" hangingPunct="0"/>
            <a:r>
              <a:rPr lang="en-US" sz="3600">
                <a:solidFill>
                  <a:srgbClr val="CC0000"/>
                </a:solidFill>
                <a:latin typeface="Arial" charset="0"/>
                <a:ea typeface="ＭＳ Ｐゴシック" charset="-128"/>
                <a:cs typeface="ＭＳ Ｐゴシック" charset="-128"/>
              </a:rPr>
              <a:t>89 records updated</a:t>
            </a:r>
          </a:p>
        </p:txBody>
      </p:sp>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1026"/>
          <p:cNvSpPr>
            <a:spLocks noGrp="1" noChangeArrowheads="1"/>
          </p:cNvSpPr>
          <p:nvPr>
            <p:ph type="title" idx="4294967295"/>
          </p:nvPr>
        </p:nvSpPr>
        <p:spPr>
          <a:xfrm>
            <a:off x="762000" y="228600"/>
            <a:ext cx="7924800" cy="1143000"/>
          </a:xfrm>
        </p:spPr>
        <p:txBody>
          <a:bodyPr>
            <a:noAutofit/>
          </a:bodyPr>
          <a:lstStyle/>
          <a:p>
            <a:r>
              <a:rPr lang="en-US">
                <a:solidFill>
                  <a:schemeClr val="bg1"/>
                </a:solidFill>
              </a:rPr>
              <a:t>Quality vs quantity: quantity wins!</a:t>
            </a:r>
          </a:p>
        </p:txBody>
      </p:sp>
      <p:sp>
        <p:nvSpPr>
          <p:cNvPr id="190467" name="Rectangle 1027"/>
          <p:cNvSpPr>
            <a:spLocks noGrp="1" noChangeArrowheads="1"/>
          </p:cNvSpPr>
          <p:nvPr>
            <p:ph idx="4294967295"/>
          </p:nvPr>
        </p:nvSpPr>
        <p:spPr>
          <a:xfrm>
            <a:off x="871538" y="1936750"/>
            <a:ext cx="7324725" cy="3873500"/>
          </a:xfrm>
        </p:spPr>
        <p:txBody>
          <a:bodyPr lIns="91440" tIns="45720" rIns="91440" bIns="45720">
            <a:normAutofit/>
          </a:bodyPr>
          <a:lstStyle/>
          <a:p>
            <a:pPr defTabSz="457200"/>
            <a:r>
              <a:rPr lang="en-US">
                <a:effectLst>
                  <a:outerShdw blurRad="38100" dist="38100" dir="2700000" algn="tl">
                    <a:srgbClr val="DDDDDD"/>
                  </a:outerShdw>
                </a:effectLst>
              </a:rPr>
              <a:t>The perfect has been the enemy of the possible</a:t>
            </a:r>
          </a:p>
          <a:p>
            <a:pPr defTabSz="457200"/>
            <a:r>
              <a:rPr lang="en-US">
                <a:effectLst>
                  <a:outerShdw blurRad="38100" dist="38100" dir="2700000" algn="tl">
                    <a:srgbClr val="DDDDDD"/>
                  </a:outerShdw>
                </a:effectLst>
              </a:rPr>
              <a:t>Achieving excellence can have a substantial cost</a:t>
            </a:r>
          </a:p>
          <a:p>
            <a:pPr defTabSz="457200"/>
            <a:r>
              <a:rPr lang="en-US">
                <a:effectLst>
                  <a:outerShdw blurRad="38100" dist="38100" dir="2700000" algn="tl">
                    <a:srgbClr val="DDDDDD"/>
                  </a:outerShdw>
                </a:effectLst>
              </a:rPr>
              <a:t>Any access is better than none at all</a:t>
            </a:r>
          </a:p>
          <a:p>
            <a:pPr defTabSz="457200"/>
            <a:r>
              <a:rPr lang="en-US">
                <a:effectLst>
                  <a:outerShdw blurRad="38100" dist="38100" dir="2700000" algn="tl">
                    <a:srgbClr val="DDDDDD"/>
                  </a:outerShdw>
                </a:effectLst>
              </a:rPr>
              <a:t>Instead of measuring cataloguer/archivist output we should be measuring impact on users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3458" name="TextBox 3"/>
          <p:cNvSpPr txBox="1">
            <a:spLocks noChangeArrowheads="1"/>
          </p:cNvSpPr>
          <p:nvPr/>
        </p:nvSpPr>
        <p:spPr bwMode="auto">
          <a:xfrm>
            <a:off x="4648200" y="2057400"/>
            <a:ext cx="4113213" cy="1676400"/>
          </a:xfrm>
          <a:prstGeom prst="rect">
            <a:avLst/>
          </a:prstGeom>
          <a:noFill/>
          <a:ln w="9525">
            <a:noFill/>
            <a:miter lim="800000"/>
            <a:headEnd/>
            <a:tailEnd/>
          </a:ln>
        </p:spPr>
        <p:txBody>
          <a:bodyPr>
            <a:prstTxWarp prst="textNoShape">
              <a:avLst/>
            </a:prstTxWarp>
            <a:spAutoFit/>
          </a:bodyPr>
          <a:lstStyle/>
          <a:p>
            <a:pPr defTabSz="457200"/>
            <a:r>
              <a:rPr lang="en-US" sz="4000" b="0">
                <a:solidFill>
                  <a:schemeClr val="tx1"/>
                </a:solidFill>
                <a:latin typeface="Calibri" charset="0"/>
                <a:ea typeface="ＭＳ Ｐゴシック" charset="-128"/>
                <a:cs typeface="ＭＳ Ｐゴシック" charset="-128"/>
              </a:rPr>
              <a:t>Concentration</a:t>
            </a:r>
          </a:p>
          <a:p>
            <a:pPr defTabSz="457200"/>
            <a:r>
              <a:rPr lang="en-US" b="0">
                <a:solidFill>
                  <a:srgbClr val="F79646"/>
                </a:solidFill>
                <a:latin typeface="Calibri" charset="0"/>
                <a:ea typeface="ＭＳ Ｐゴシック" charset="-128"/>
                <a:cs typeface="ＭＳ Ｐゴシック" charset="-128"/>
              </a:rPr>
              <a:t>A web-scale presence</a:t>
            </a:r>
          </a:p>
          <a:p>
            <a:pPr defTabSz="457200"/>
            <a:r>
              <a:rPr lang="en-US" b="0">
                <a:solidFill>
                  <a:srgbClr val="F79646"/>
                </a:solidFill>
                <a:latin typeface="Calibri" charset="0"/>
                <a:ea typeface="ＭＳ Ｐゴシック" charset="-128"/>
                <a:cs typeface="ＭＳ Ｐゴシック" charset="-128"/>
              </a:rPr>
              <a:t>Mobilise data</a:t>
            </a:r>
          </a:p>
        </p:txBody>
      </p:sp>
      <p:sp>
        <p:nvSpPr>
          <p:cNvPr id="1043459" name="TextBox 4"/>
          <p:cNvSpPr txBox="1">
            <a:spLocks noChangeArrowheads="1"/>
          </p:cNvSpPr>
          <p:nvPr/>
        </p:nvSpPr>
        <p:spPr bwMode="auto">
          <a:xfrm>
            <a:off x="4648200" y="4876800"/>
            <a:ext cx="3424238" cy="1676400"/>
          </a:xfrm>
          <a:prstGeom prst="rect">
            <a:avLst/>
          </a:prstGeom>
          <a:noFill/>
          <a:ln w="9525">
            <a:noFill/>
            <a:miter lim="800000"/>
            <a:headEnd/>
            <a:tailEnd/>
          </a:ln>
        </p:spPr>
        <p:txBody>
          <a:bodyPr>
            <a:prstTxWarp prst="textNoShape">
              <a:avLst/>
            </a:prstTxWarp>
            <a:spAutoFit/>
          </a:bodyPr>
          <a:lstStyle/>
          <a:p>
            <a:pPr defTabSz="457200"/>
            <a:r>
              <a:rPr lang="en-US" sz="4000" b="0">
                <a:solidFill>
                  <a:schemeClr val="tx1"/>
                </a:solidFill>
                <a:latin typeface="Calibri" charset="0"/>
                <a:ea typeface="ＭＳ Ｐゴシック" charset="-128"/>
                <a:cs typeface="ＭＳ Ｐゴシック" charset="-128"/>
              </a:rPr>
              <a:t>Diffusion</a:t>
            </a:r>
          </a:p>
          <a:p>
            <a:pPr defTabSz="457200"/>
            <a:r>
              <a:rPr lang="en-US" b="0">
                <a:solidFill>
                  <a:srgbClr val="F79646"/>
                </a:solidFill>
                <a:latin typeface="Calibri" charset="0"/>
                <a:ea typeface="ＭＳ Ｐゴシック" charset="-128"/>
                <a:cs typeface="ＭＳ Ｐゴシック" charset="-128"/>
              </a:rPr>
              <a:t>Disclosure of links, </a:t>
            </a:r>
          </a:p>
          <a:p>
            <a:pPr defTabSz="457200"/>
            <a:r>
              <a:rPr lang="en-US" b="0">
                <a:solidFill>
                  <a:srgbClr val="F79646"/>
                </a:solidFill>
                <a:latin typeface="Calibri" charset="0"/>
                <a:ea typeface="ＭＳ Ｐゴシック" charset="-128"/>
                <a:cs typeface="ＭＳ Ｐゴシック" charset="-128"/>
              </a:rPr>
              <a:t>data and services</a:t>
            </a:r>
          </a:p>
        </p:txBody>
      </p:sp>
      <p:grpSp>
        <p:nvGrpSpPr>
          <p:cNvPr id="10" name="Group 9"/>
          <p:cNvGrpSpPr>
            <a:grpSpLocks/>
          </p:cNvGrpSpPr>
          <p:nvPr/>
        </p:nvGrpSpPr>
        <p:grpSpPr bwMode="auto">
          <a:xfrm>
            <a:off x="685800" y="1295400"/>
            <a:ext cx="4810125" cy="3876675"/>
            <a:chOff x="829220" y="965537"/>
            <a:chExt cx="4809580" cy="3876259"/>
          </a:xfrm>
        </p:grpSpPr>
        <p:sp>
          <p:nvSpPr>
            <p:cNvPr id="7" name="Text Box 2"/>
            <p:cNvSpPr txBox="1">
              <a:spLocks noChangeArrowheads="1"/>
            </p:cNvSpPr>
            <p:nvPr/>
          </p:nvSpPr>
          <p:spPr bwMode="auto">
            <a:xfrm>
              <a:off x="829220" y="965537"/>
              <a:ext cx="4809580" cy="1015663"/>
            </a:xfrm>
            <a:prstGeom prst="rect">
              <a:avLst/>
            </a:prstGeom>
            <a:noFill/>
            <a:ln w="9525">
              <a:noFill/>
              <a:miter lim="800000"/>
              <a:headEnd/>
              <a:tailEnd/>
            </a:ln>
            <a:effectLst/>
          </p:spPr>
          <p:txBody>
            <a:bodyPr wrap="none">
              <a:prstTxWarp prst="textNoShape">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fontAlgn="auto">
                <a:spcBef>
                  <a:spcPts val="0"/>
                </a:spcBef>
                <a:spcAft>
                  <a:spcPts val="0"/>
                </a:spcAft>
                <a:defRPr/>
              </a:pPr>
              <a:r>
                <a:rPr lang="en-US" sz="6000" dirty="0">
                  <a:ln>
                    <a:prstDash val="solid"/>
                  </a:ln>
                  <a:solidFill>
                    <a:srgbClr val="9B2D1F"/>
                  </a:solidFill>
                  <a:effectLst>
                    <a:outerShdw blurRad="88000" dist="50800" dir="5040000" algn="tl">
                      <a:schemeClr val="accent4">
                        <a:tint val="80000"/>
                        <a:satMod val="250000"/>
                        <a:alpha val="45000"/>
                      </a:schemeClr>
                    </a:outerShdw>
                  </a:effectLst>
                  <a:latin typeface="+mn-lt"/>
                </a:rPr>
                <a:t>Network level</a:t>
              </a:r>
            </a:p>
          </p:txBody>
        </p:sp>
        <p:sp>
          <p:nvSpPr>
            <p:cNvPr id="9" name="Text Box 3"/>
            <p:cNvSpPr txBox="1">
              <a:spLocks noChangeArrowheads="1"/>
            </p:cNvSpPr>
            <p:nvPr/>
          </p:nvSpPr>
          <p:spPr bwMode="auto">
            <a:xfrm>
              <a:off x="914400" y="3733800"/>
              <a:ext cx="3926037" cy="1107996"/>
            </a:xfrm>
            <a:prstGeom prst="rect">
              <a:avLst/>
            </a:prstGeom>
            <a:noFill/>
            <a:ln w="9525">
              <a:noFill/>
              <a:miter lim="800000"/>
              <a:headEnd/>
              <a:tailEnd/>
            </a:ln>
            <a:effectLst/>
          </p:spPr>
          <p:txBody>
            <a:bodyPr wrap="none">
              <a:prstTxWarp prst="textNoShape">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fontAlgn="auto">
                <a:spcBef>
                  <a:spcPts val="0"/>
                </a:spcBef>
                <a:spcAft>
                  <a:spcPts val="0"/>
                </a:spcAft>
                <a:defRPr/>
              </a:pPr>
              <a:r>
                <a:rPr lang="en-US" sz="6600" dirty="0">
                  <a:ln>
                    <a:prstDash val="solid"/>
                  </a:ln>
                  <a:solidFill>
                    <a:schemeClr val="accent2"/>
                  </a:solidFill>
                  <a:effectLst>
                    <a:outerShdw blurRad="88000" dist="50800" dir="5040000" algn="tl">
                      <a:schemeClr val="accent4">
                        <a:tint val="80000"/>
                        <a:satMod val="250000"/>
                        <a:alpha val="45000"/>
                      </a:schemeClr>
                    </a:outerShdw>
                  </a:effectLst>
                  <a:latin typeface="+mn-lt"/>
                </a:rPr>
                <a:t>Web-scale</a:t>
              </a:r>
            </a:p>
          </p:txBody>
        </p:sp>
      </p:gr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pic>
        <p:nvPicPr>
          <p:cNvPr id="1000452" name="Picture 3"/>
          <p:cNvPicPr>
            <a:picLocks noChangeAspect="1"/>
          </p:cNvPicPr>
          <p:nvPr/>
        </p:nvPicPr>
        <p:blipFill>
          <a:blip r:embed="rId2"/>
          <a:srcRect/>
          <a:stretch>
            <a:fillRect/>
          </a:stretch>
        </p:blipFill>
        <p:spPr bwMode="auto">
          <a:xfrm>
            <a:off x="0" y="0"/>
            <a:ext cx="10009188" cy="6858000"/>
          </a:xfrm>
          <a:prstGeom prst="rect">
            <a:avLst/>
          </a:prstGeom>
          <a:noFill/>
          <a:ln w="9525">
            <a:noFill/>
            <a:miter lim="800000"/>
            <a:headEnd/>
            <a:tailEnd/>
          </a:ln>
        </p:spPr>
      </p:pic>
      <p:pic>
        <p:nvPicPr>
          <p:cNvPr id="5" name="Picture 4"/>
          <p:cNvPicPr>
            <a:picLocks noChangeAspect="1"/>
          </p:cNvPicPr>
          <p:nvPr>
            <p:ph idx="4294967295"/>
          </p:nvPr>
        </p:nvPicPr>
        <p:blipFill>
          <a:blip r:embed="rId3"/>
          <a:srcRect/>
          <a:stretch>
            <a:fillRect/>
          </a:stretch>
        </p:blipFill>
        <p:spPr>
          <a:xfrm>
            <a:off x="3505200" y="2209800"/>
            <a:ext cx="5922963" cy="4202113"/>
          </a:xfrm>
          <a:noFill/>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4"/>
          <p:cNvSpPr>
            <a:spLocks noGrp="1" noChangeArrowheads="1"/>
          </p:cNvSpPr>
          <p:nvPr>
            <p:ph type="title" idx="4294967295"/>
          </p:nvPr>
        </p:nvSpPr>
        <p:spPr>
          <a:xfrm>
            <a:off x="457200" y="228600"/>
            <a:ext cx="7924800" cy="1143000"/>
          </a:xfrm>
        </p:spPr>
        <p:txBody>
          <a:bodyPr>
            <a:noAutofit/>
          </a:bodyPr>
          <a:lstStyle/>
          <a:p>
            <a:r>
              <a:rPr lang="en-US">
                <a:solidFill>
                  <a:schemeClr val="bg1"/>
                </a:solidFill>
              </a:rPr>
              <a:t>Discovery happens elsewhere</a:t>
            </a:r>
          </a:p>
        </p:txBody>
      </p:sp>
      <p:sp>
        <p:nvSpPr>
          <p:cNvPr id="191493" name="Rectangle 5"/>
          <p:cNvSpPr>
            <a:spLocks noGrp="1" noChangeArrowheads="1"/>
          </p:cNvSpPr>
          <p:nvPr>
            <p:ph idx="4294967295"/>
          </p:nvPr>
        </p:nvSpPr>
        <p:spPr>
          <a:xfrm>
            <a:off x="720725" y="2068513"/>
            <a:ext cx="7475538" cy="3873500"/>
          </a:xfrm>
        </p:spPr>
        <p:txBody>
          <a:bodyPr lIns="91440" tIns="45720" rIns="91440" bIns="45720">
            <a:normAutofit/>
          </a:bodyPr>
          <a:lstStyle/>
          <a:p>
            <a:pPr defTabSz="457200"/>
            <a:r>
              <a:rPr lang="en-US">
                <a:effectLst>
                  <a:outerShdw blurRad="38100" dist="38100" dir="2700000" algn="tl">
                    <a:srgbClr val="DDDDDD"/>
                  </a:outerShdw>
                </a:effectLst>
              </a:rPr>
              <a:t>People don’t discover our content by coming to our lovingly crafted web sites (can you say ‘Google’?)</a:t>
            </a:r>
          </a:p>
          <a:p>
            <a:pPr defTabSz="457200"/>
            <a:r>
              <a:rPr lang="en-US">
                <a:effectLst>
                  <a:outerShdw blurRad="38100" dist="38100" dir="2700000" algn="tl">
                    <a:srgbClr val="DDDDDD"/>
                  </a:outerShdw>
                </a:effectLst>
              </a:rPr>
              <a:t>We must expose our content to web search engines and hubs like Flickr</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4"/>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3491" name="Rectangle 5"/>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004548" name="Picture 6" descr="matkat1"/>
          <p:cNvPicPr>
            <a:picLocks noChangeAspect="1" noChangeArrowheads="1"/>
          </p:cNvPicPr>
          <p:nvPr/>
        </p:nvPicPr>
        <p:blipFill>
          <a:blip r:embed="rId2"/>
          <a:srcRect/>
          <a:stretch>
            <a:fillRect/>
          </a:stretch>
        </p:blipFill>
        <p:spPr bwMode="auto">
          <a:xfrm>
            <a:off x="0" y="0"/>
            <a:ext cx="9144000" cy="6894513"/>
          </a:xfrm>
          <a:prstGeom prst="rect">
            <a:avLst/>
          </a:prstGeom>
          <a:noFill/>
          <a:ln w="9525">
            <a:noFill/>
            <a:miter lim="800000"/>
            <a:headEnd/>
            <a:tailEnd/>
          </a:ln>
        </p:spPr>
      </p:pic>
      <p:sp>
        <p:nvSpPr>
          <p:cNvPr id="119815" name="Oval 7"/>
          <p:cNvSpPr>
            <a:spLocks noChangeArrowheads="1"/>
          </p:cNvSpPr>
          <p:nvPr/>
        </p:nvSpPr>
        <p:spPr bwMode="auto">
          <a:xfrm>
            <a:off x="2362200" y="2895600"/>
            <a:ext cx="1066800" cy="457200"/>
          </a:xfrm>
          <a:prstGeom prst="ellipse">
            <a:avLst/>
          </a:prstGeom>
          <a:noFill/>
          <a:ln w="38100">
            <a:solidFill>
              <a:srgbClr val="F33204"/>
            </a:solidFill>
            <a:round/>
            <a:headEnd/>
            <a:tailEnd/>
          </a:ln>
        </p:spPr>
        <p:txBody>
          <a:bodyPr wrap="none" anchor="ctr">
            <a:prstTxWarp prst="textNoShape">
              <a:avLst/>
            </a:prstTxWarp>
          </a:bodyPr>
          <a:lstStyle/>
          <a:p>
            <a:pPr eaLnBrk="0" hangingPunct="0"/>
            <a:endParaRPr lang="en-US" sz="2400" b="0">
              <a:solidFill>
                <a:schemeClr val="tx1"/>
              </a:solidFill>
              <a:latin typeface="Arial" charset="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5"/>
                                        </p:tgtEl>
                                        <p:attrNameLst>
                                          <p:attrName>style.visibility</p:attrName>
                                        </p:attrNameLst>
                                      </p:cBhvr>
                                      <p:to>
                                        <p:strVal val="visible"/>
                                      </p:to>
                                    </p:set>
                                    <p:anim calcmode="lin" valueType="num">
                                      <p:cBhvr additive="base">
                                        <p:cTn id="7" dur="500" fill="hold"/>
                                        <p:tgtEl>
                                          <p:spTgt spid="119815"/>
                                        </p:tgtEl>
                                        <p:attrNameLst>
                                          <p:attrName>ppt_x</p:attrName>
                                        </p:attrNameLst>
                                      </p:cBhvr>
                                      <p:tavLst>
                                        <p:tav tm="0">
                                          <p:val>
                                            <p:strVal val="0-#ppt_w/2"/>
                                          </p:val>
                                        </p:tav>
                                        <p:tav tm="100000">
                                          <p:val>
                                            <p:strVal val="#ppt_x"/>
                                          </p:val>
                                        </p:tav>
                                      </p:tavLst>
                                    </p:anim>
                                    <p:anim calcmode="lin" valueType="num">
                                      <p:cBhvr additive="base">
                                        <p:cTn id="8" dur="500" fill="hold"/>
                                        <p:tgtEl>
                                          <p:spTgt spid="1198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5" grpId="0" animBg="1"/>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4"/>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4515" name="Rectangle 5"/>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005572" name="Picture 6" descr="matkat2"/>
          <p:cNvPicPr>
            <a:picLocks noChangeAspect="1" noChangeArrowheads="1"/>
          </p:cNvPicPr>
          <p:nvPr/>
        </p:nvPicPr>
        <p:blipFill>
          <a:blip r:embed="rId2"/>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5539"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006596" name="Picture 4" descr="matkat3"/>
          <p:cNvPicPr>
            <a:picLocks noChangeAspect="1" noChangeArrowheads="1"/>
          </p:cNvPicPr>
          <p:nvPr/>
        </p:nvPicPr>
        <p:blipFill>
          <a:blip r:embed="rId2"/>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6563"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007620" name="Picture 4" descr="matkat4"/>
          <p:cNvPicPr>
            <a:picLocks noChangeAspect="1" noChangeArrowheads="1"/>
          </p:cNvPicPr>
          <p:nvPr/>
        </p:nvPicPr>
        <p:blipFill>
          <a:blip r:embed="rId2"/>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7587"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008644" name="Picture 4" descr="matkat5"/>
          <p:cNvPicPr>
            <a:picLocks noChangeAspect="1" noChangeArrowheads="1"/>
          </p:cNvPicPr>
          <p:nvPr/>
        </p:nvPicPr>
        <p:blipFill>
          <a:blip r:embed="rId2"/>
          <a:srcRect/>
          <a:stretch>
            <a:fillRect/>
          </a:stretch>
        </p:blipFill>
        <p:spPr bwMode="auto">
          <a:xfrm>
            <a:off x="0" y="0"/>
            <a:ext cx="9144000" cy="6896100"/>
          </a:xfrm>
          <a:prstGeom prst="rect">
            <a:avLst/>
          </a:prstGeom>
          <a:noFill/>
          <a:ln w="9525">
            <a:noFill/>
            <a:miter lim="800000"/>
            <a:headEnd/>
            <a:tailEnd/>
          </a:ln>
        </p:spPr>
      </p:pic>
      <p:sp>
        <p:nvSpPr>
          <p:cNvPr id="119815" name="Oval 7"/>
          <p:cNvSpPr>
            <a:spLocks noChangeArrowheads="1"/>
          </p:cNvSpPr>
          <p:nvPr/>
        </p:nvSpPr>
        <p:spPr bwMode="auto">
          <a:xfrm>
            <a:off x="6477000" y="1219200"/>
            <a:ext cx="1066800" cy="457200"/>
          </a:xfrm>
          <a:prstGeom prst="ellipse">
            <a:avLst/>
          </a:prstGeom>
          <a:noFill/>
          <a:ln w="38100">
            <a:solidFill>
              <a:srgbClr val="F33204"/>
            </a:solidFill>
            <a:round/>
            <a:headEnd/>
            <a:tailEnd/>
          </a:ln>
        </p:spPr>
        <p:txBody>
          <a:bodyPr wrap="none" anchor="ctr">
            <a:prstTxWarp prst="textNoShape">
              <a:avLst/>
            </a:prstTxWarp>
          </a:bodyPr>
          <a:lstStyle/>
          <a:p>
            <a:pPr eaLnBrk="0" hangingPunct="0"/>
            <a:endParaRPr lang="en-US" sz="2400" b="0">
              <a:solidFill>
                <a:schemeClr val="tx1"/>
              </a:solidFill>
              <a:latin typeface="Arial" charset="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5"/>
                                        </p:tgtEl>
                                        <p:attrNameLst>
                                          <p:attrName>style.visibility</p:attrName>
                                        </p:attrNameLst>
                                      </p:cBhvr>
                                      <p:to>
                                        <p:strVal val="visible"/>
                                      </p:to>
                                    </p:set>
                                    <p:anim calcmode="lin" valueType="num">
                                      <p:cBhvr additive="base">
                                        <p:cTn id="7" dur="500" fill="hold"/>
                                        <p:tgtEl>
                                          <p:spTgt spid="119815"/>
                                        </p:tgtEl>
                                        <p:attrNameLst>
                                          <p:attrName>ppt_x</p:attrName>
                                        </p:attrNameLst>
                                      </p:cBhvr>
                                      <p:tavLst>
                                        <p:tav tm="0">
                                          <p:val>
                                            <p:strVal val="0-#ppt_w/2"/>
                                          </p:val>
                                        </p:tav>
                                        <p:tav tm="100000">
                                          <p:val>
                                            <p:strVal val="#ppt_x"/>
                                          </p:val>
                                        </p:tav>
                                      </p:tavLst>
                                    </p:anim>
                                    <p:anim calcmode="lin" valueType="num">
                                      <p:cBhvr additive="base">
                                        <p:cTn id="8" dur="500" fill="hold"/>
                                        <p:tgtEl>
                                          <p:spTgt spid="1198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5" grpId="0"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8611"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009668" name="Picture 4" descr="matkat6"/>
          <p:cNvPicPr>
            <a:picLocks noChangeAspect="1" noChangeArrowheads="1"/>
          </p:cNvPicPr>
          <p:nvPr/>
        </p:nvPicPr>
        <p:blipFill>
          <a:blip r:embed="rId2"/>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69635"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010692" name="Picture 4" descr="matkat7"/>
          <p:cNvPicPr>
            <a:picLocks noChangeAspect="1" noChangeArrowheads="1"/>
          </p:cNvPicPr>
          <p:nvPr/>
        </p:nvPicPr>
        <p:blipFill>
          <a:blip r:embed="rId2"/>
          <a:srcRect/>
          <a:stretch>
            <a:fillRect/>
          </a:stretch>
        </p:blipFill>
        <p:spPr bwMode="auto">
          <a:xfrm>
            <a:off x="0" y="0"/>
            <a:ext cx="9144000" cy="6894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sp>
        <p:nvSpPr>
          <p:cNvPr id="70659" name="Rectangle 3"/>
          <p:cNvSpPr>
            <a:spLocks noGrp="1" noChangeArrowheads="1"/>
          </p:cNvSpPr>
          <p:nvPr>
            <p:ph idx="4294967295"/>
          </p:nvPr>
        </p:nvSpPr>
        <p:spPr/>
        <p:txBody>
          <a:bodyPr lIns="91440" tIns="45720" rIns="91440" bIns="45720">
            <a:normAutofit/>
          </a:bodyPr>
          <a:lstStyle/>
          <a:p>
            <a:pPr defTabSz="457200"/>
            <a:endParaRPr lang="en-US">
              <a:effectLst>
                <a:outerShdw blurRad="38100" dist="38100" dir="2700000" algn="tl">
                  <a:srgbClr val="DDDDDD"/>
                </a:outerShdw>
              </a:effectLst>
            </a:endParaRPr>
          </a:p>
        </p:txBody>
      </p:sp>
      <p:pic>
        <p:nvPicPr>
          <p:cNvPr id="1011716" name="Picture 4" descr="googlesitemap"/>
          <p:cNvPicPr>
            <a:picLocks noChangeAspect="1" noChangeArrowheads="1"/>
          </p:cNvPicPr>
          <p:nvPr/>
        </p:nvPicPr>
        <p:blipFill>
          <a:blip r:embed="rId2"/>
          <a:srcRect/>
          <a:stretch>
            <a:fillRect/>
          </a:stretch>
        </p:blipFill>
        <p:spPr bwMode="auto">
          <a:xfrm>
            <a:off x="0" y="0"/>
            <a:ext cx="9448800" cy="6865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08290" name="Picture 2"/>
          <p:cNvPicPr>
            <a:picLocks noChangeAspect="1" noChangeArrowheads="1"/>
          </p:cNvPicPr>
          <p:nvPr/>
        </p:nvPicPr>
        <p:blipFill>
          <a:blip r:embed="rId2"/>
          <a:srcRect/>
          <a:stretch>
            <a:fillRect/>
          </a:stretch>
        </p:blipFill>
        <p:spPr bwMode="auto">
          <a:xfrm>
            <a:off x="3962400" y="2836863"/>
            <a:ext cx="2436813" cy="781050"/>
          </a:xfrm>
          <a:prstGeom prst="rect">
            <a:avLst/>
          </a:prstGeom>
          <a:noFill/>
          <a:ln w="9525">
            <a:noFill/>
            <a:miter lim="800000"/>
            <a:headEnd/>
            <a:tailEnd/>
          </a:ln>
        </p:spPr>
      </p:pic>
      <p:pic>
        <p:nvPicPr>
          <p:cNvPr id="908291" name="Picture 3"/>
          <p:cNvPicPr>
            <a:picLocks noChangeAspect="1" noChangeArrowheads="1"/>
          </p:cNvPicPr>
          <p:nvPr/>
        </p:nvPicPr>
        <p:blipFill>
          <a:blip r:embed="rId3"/>
          <a:srcRect/>
          <a:stretch>
            <a:fillRect/>
          </a:stretch>
        </p:blipFill>
        <p:spPr bwMode="auto">
          <a:xfrm>
            <a:off x="609600" y="1482725"/>
            <a:ext cx="1538288" cy="508000"/>
          </a:xfrm>
          <a:prstGeom prst="rect">
            <a:avLst/>
          </a:prstGeom>
          <a:noFill/>
          <a:ln w="9525">
            <a:noFill/>
            <a:miter lim="800000"/>
            <a:headEnd/>
            <a:tailEnd/>
          </a:ln>
        </p:spPr>
      </p:pic>
      <p:pic>
        <p:nvPicPr>
          <p:cNvPr id="908292" name="Picture 5"/>
          <p:cNvPicPr>
            <a:picLocks noChangeAspect="1" noChangeArrowheads="1"/>
          </p:cNvPicPr>
          <p:nvPr/>
        </p:nvPicPr>
        <p:blipFill>
          <a:blip r:embed="rId4"/>
          <a:srcRect/>
          <a:stretch>
            <a:fillRect/>
          </a:stretch>
        </p:blipFill>
        <p:spPr bwMode="auto">
          <a:xfrm>
            <a:off x="1524000" y="3724275"/>
            <a:ext cx="2900363" cy="638175"/>
          </a:xfrm>
          <a:prstGeom prst="rect">
            <a:avLst/>
          </a:prstGeom>
          <a:noFill/>
          <a:ln w="9525">
            <a:noFill/>
            <a:miter lim="800000"/>
            <a:headEnd/>
            <a:tailEnd/>
          </a:ln>
        </p:spPr>
      </p:pic>
      <p:pic>
        <p:nvPicPr>
          <p:cNvPr id="908293" name="Picture 6"/>
          <p:cNvPicPr>
            <a:picLocks noChangeAspect="1" noChangeArrowheads="1"/>
          </p:cNvPicPr>
          <p:nvPr/>
        </p:nvPicPr>
        <p:blipFill>
          <a:blip r:embed="rId5"/>
          <a:srcRect/>
          <a:stretch>
            <a:fillRect/>
          </a:stretch>
        </p:blipFill>
        <p:spPr bwMode="auto">
          <a:xfrm>
            <a:off x="3733800" y="1695450"/>
            <a:ext cx="2895600" cy="542925"/>
          </a:xfrm>
          <a:prstGeom prst="rect">
            <a:avLst/>
          </a:prstGeom>
          <a:noFill/>
          <a:ln w="9525">
            <a:noFill/>
            <a:miter lim="800000"/>
            <a:headEnd/>
            <a:tailEnd/>
          </a:ln>
        </p:spPr>
      </p:pic>
      <p:pic>
        <p:nvPicPr>
          <p:cNvPr id="908294" name="Picture 8"/>
          <p:cNvPicPr>
            <a:picLocks noChangeAspect="1" noChangeArrowheads="1"/>
          </p:cNvPicPr>
          <p:nvPr/>
        </p:nvPicPr>
        <p:blipFill>
          <a:blip r:embed="rId6"/>
          <a:srcRect/>
          <a:stretch>
            <a:fillRect/>
          </a:stretch>
        </p:blipFill>
        <p:spPr bwMode="auto">
          <a:xfrm>
            <a:off x="304800" y="2743200"/>
            <a:ext cx="1752600" cy="550863"/>
          </a:xfrm>
          <a:prstGeom prst="rect">
            <a:avLst/>
          </a:prstGeom>
          <a:noFill/>
          <a:ln w="9525">
            <a:noFill/>
            <a:miter lim="800000"/>
            <a:headEnd/>
            <a:tailEnd/>
          </a:ln>
        </p:spPr>
      </p:pic>
      <p:pic>
        <p:nvPicPr>
          <p:cNvPr id="908295" name="Picture 9"/>
          <p:cNvPicPr>
            <a:picLocks noChangeAspect="1" noChangeArrowheads="1"/>
          </p:cNvPicPr>
          <p:nvPr/>
        </p:nvPicPr>
        <p:blipFill>
          <a:blip r:embed="rId7"/>
          <a:srcRect/>
          <a:stretch>
            <a:fillRect/>
          </a:stretch>
        </p:blipFill>
        <p:spPr bwMode="auto">
          <a:xfrm>
            <a:off x="6019800" y="4495800"/>
            <a:ext cx="2452688" cy="609600"/>
          </a:xfrm>
          <a:prstGeom prst="rect">
            <a:avLst/>
          </a:prstGeom>
          <a:noFill/>
          <a:ln w="9525">
            <a:noFill/>
            <a:miter lim="800000"/>
            <a:headEnd/>
            <a:tailEnd/>
          </a:ln>
        </p:spPr>
      </p:pic>
      <p:pic>
        <p:nvPicPr>
          <p:cNvPr id="908296" name="Picture 10"/>
          <p:cNvPicPr>
            <a:picLocks noChangeAspect="1" noChangeArrowheads="1"/>
          </p:cNvPicPr>
          <p:nvPr/>
        </p:nvPicPr>
        <p:blipFill>
          <a:blip r:embed="rId8"/>
          <a:srcRect/>
          <a:stretch>
            <a:fillRect/>
          </a:stretch>
        </p:blipFill>
        <p:spPr bwMode="auto">
          <a:xfrm>
            <a:off x="6553200" y="2654300"/>
            <a:ext cx="2290763" cy="869950"/>
          </a:xfrm>
          <a:prstGeom prst="rect">
            <a:avLst/>
          </a:prstGeom>
          <a:noFill/>
          <a:ln w="9525">
            <a:noFill/>
            <a:miter lim="800000"/>
            <a:headEnd/>
            <a:tailEnd/>
          </a:ln>
        </p:spPr>
      </p:pic>
      <p:pic>
        <p:nvPicPr>
          <p:cNvPr id="908297" name="Picture 11"/>
          <p:cNvPicPr>
            <a:picLocks noChangeAspect="1" noChangeArrowheads="1"/>
          </p:cNvPicPr>
          <p:nvPr/>
        </p:nvPicPr>
        <p:blipFill>
          <a:blip r:embed="rId9"/>
          <a:srcRect/>
          <a:stretch>
            <a:fillRect/>
          </a:stretch>
        </p:blipFill>
        <p:spPr bwMode="auto">
          <a:xfrm>
            <a:off x="457200" y="5638800"/>
            <a:ext cx="2438400" cy="304800"/>
          </a:xfrm>
          <a:prstGeom prst="rect">
            <a:avLst/>
          </a:prstGeom>
          <a:noFill/>
          <a:ln w="9525">
            <a:noFill/>
            <a:miter lim="800000"/>
            <a:headEnd/>
            <a:tailEnd/>
          </a:ln>
        </p:spPr>
      </p:pic>
      <p:pic>
        <p:nvPicPr>
          <p:cNvPr id="908298" name="Picture 12"/>
          <p:cNvPicPr>
            <a:picLocks noChangeAspect="1" noChangeArrowheads="1"/>
          </p:cNvPicPr>
          <p:nvPr/>
        </p:nvPicPr>
        <p:blipFill>
          <a:blip r:embed="rId10"/>
          <a:srcRect/>
          <a:stretch>
            <a:fillRect/>
          </a:stretch>
        </p:blipFill>
        <p:spPr bwMode="auto">
          <a:xfrm>
            <a:off x="2667000" y="6019800"/>
            <a:ext cx="3509963" cy="638175"/>
          </a:xfrm>
          <a:prstGeom prst="rect">
            <a:avLst/>
          </a:prstGeom>
          <a:noFill/>
          <a:ln w="9525">
            <a:noFill/>
            <a:miter lim="800000"/>
            <a:headEnd/>
            <a:tailEnd/>
          </a:ln>
        </p:spPr>
      </p:pic>
      <p:pic>
        <p:nvPicPr>
          <p:cNvPr id="908299" name="Picture 13"/>
          <p:cNvPicPr>
            <a:picLocks noChangeAspect="1" noChangeArrowheads="1"/>
          </p:cNvPicPr>
          <p:nvPr/>
        </p:nvPicPr>
        <p:blipFill>
          <a:blip r:embed="rId11"/>
          <a:srcRect r="36604"/>
          <a:stretch>
            <a:fillRect/>
          </a:stretch>
        </p:blipFill>
        <p:spPr bwMode="auto">
          <a:xfrm>
            <a:off x="6248400" y="5745163"/>
            <a:ext cx="2133600" cy="522287"/>
          </a:xfrm>
          <a:prstGeom prst="rect">
            <a:avLst/>
          </a:prstGeom>
          <a:noFill/>
          <a:ln w="9525">
            <a:noFill/>
            <a:miter lim="800000"/>
            <a:headEnd/>
            <a:tailEnd/>
          </a:ln>
        </p:spPr>
      </p:pic>
      <p:cxnSp>
        <p:nvCxnSpPr>
          <p:cNvPr id="18" name="Straight Connector 17"/>
          <p:cNvCxnSpPr>
            <a:cxnSpLocks noChangeShapeType="1"/>
          </p:cNvCxnSpPr>
          <p:nvPr/>
        </p:nvCxnSpPr>
        <p:spPr bwMode="auto">
          <a:xfrm flipV="1">
            <a:off x="381000" y="5486400"/>
            <a:ext cx="8077200" cy="55563"/>
          </a:xfrm>
          <a:prstGeom prst="line">
            <a:avLst/>
          </a:prstGeom>
          <a:noFill/>
          <a:ln w="9525">
            <a:solidFill>
              <a:schemeClr val="tx2"/>
            </a:solidFill>
            <a:round/>
            <a:headEnd/>
            <a:tailEnd/>
          </a:ln>
        </p:spPr>
      </p:cxnSp>
      <p:pic>
        <p:nvPicPr>
          <p:cNvPr id="908301" name="Picture 1"/>
          <p:cNvPicPr>
            <a:picLocks noChangeAspect="1" noChangeArrowheads="1"/>
          </p:cNvPicPr>
          <p:nvPr/>
        </p:nvPicPr>
        <p:blipFill>
          <a:blip r:embed="rId12"/>
          <a:srcRect/>
          <a:stretch>
            <a:fillRect/>
          </a:stretch>
        </p:blipFill>
        <p:spPr bwMode="auto">
          <a:xfrm>
            <a:off x="6705600" y="1447800"/>
            <a:ext cx="2209800" cy="842963"/>
          </a:xfrm>
          <a:prstGeom prst="rect">
            <a:avLst/>
          </a:prstGeom>
          <a:noFill/>
          <a:ln w="9525">
            <a:noFill/>
            <a:miter lim="800000"/>
            <a:headEnd/>
            <a:tailEnd/>
          </a:ln>
        </p:spPr>
      </p:pic>
      <p:pic>
        <p:nvPicPr>
          <p:cNvPr id="908302" name="Picture 2"/>
          <p:cNvPicPr>
            <a:picLocks noChangeAspect="1" noChangeArrowheads="1"/>
          </p:cNvPicPr>
          <p:nvPr/>
        </p:nvPicPr>
        <p:blipFill>
          <a:blip r:embed="rId13"/>
          <a:srcRect/>
          <a:stretch>
            <a:fillRect/>
          </a:stretch>
        </p:blipFill>
        <p:spPr bwMode="auto">
          <a:xfrm>
            <a:off x="2209800" y="1600200"/>
            <a:ext cx="1254125" cy="1276350"/>
          </a:xfrm>
          <a:prstGeom prst="rect">
            <a:avLst/>
          </a:prstGeom>
          <a:noFill/>
          <a:ln w="9525">
            <a:noFill/>
            <a:miter lim="800000"/>
            <a:headEnd/>
            <a:tailEnd/>
          </a:ln>
        </p:spPr>
      </p:pic>
      <p:sp>
        <p:nvSpPr>
          <p:cNvPr id="908304" name="Rectangle 16"/>
          <p:cNvSpPr>
            <a:spLocks noChangeArrowheads="1"/>
          </p:cNvSpPr>
          <p:nvPr/>
        </p:nvSpPr>
        <p:spPr bwMode="auto">
          <a:xfrm>
            <a:off x="379413" y="-207963"/>
            <a:ext cx="9512300" cy="1393826"/>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Concentration: network level</a:t>
            </a:r>
            <a:endParaRPr lang="en-US" sz="2800">
              <a:solidFill>
                <a:schemeClr val="accent1"/>
              </a:solidFill>
              <a:latin typeface="Trebuchet MS"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457200" y="274638"/>
            <a:ext cx="8229600" cy="1143000"/>
          </a:xfrm>
        </p:spPr>
        <p:txBody>
          <a:bodyPr/>
          <a:lstStyle/>
          <a:p>
            <a:r>
              <a:rPr lang="en-US">
                <a:solidFill>
                  <a:schemeClr val="bg1"/>
                </a:solidFill>
              </a:rPr>
              <a:t>Global </a:t>
            </a:r>
            <a:r>
              <a:rPr lang="en-US">
                <a:solidFill>
                  <a:schemeClr val="bg1"/>
                </a:solidFill>
                <a:sym typeface="Wingdings" charset="2"/>
              </a:rPr>
              <a:t></a:t>
            </a:r>
            <a:r>
              <a:rPr lang="en-US">
                <a:solidFill>
                  <a:schemeClr val="bg1"/>
                </a:solidFill>
              </a:rPr>
              <a:t> Local switching</a:t>
            </a:r>
            <a:endParaRPr lang="en-US">
              <a:effectLst>
                <a:outerShdw blurRad="38100" dist="38100" dir="2700000" algn="tl">
                  <a:srgbClr val="DDDDDD"/>
                </a:outerShdw>
              </a:effectLst>
            </a:endParaRPr>
          </a:p>
        </p:txBody>
      </p:sp>
      <p:pic>
        <p:nvPicPr>
          <p:cNvPr id="1014788" name="Picture 4" descr="salm on"/>
          <p:cNvPicPr>
            <a:picLocks noChangeAspect="1" noChangeArrowheads="1"/>
          </p:cNvPicPr>
          <p:nvPr/>
        </p:nvPicPr>
        <p:blipFill>
          <a:blip r:embed="rId2"/>
          <a:srcRect/>
          <a:stretch>
            <a:fillRect/>
          </a:stretch>
        </p:blipFill>
        <p:spPr bwMode="auto">
          <a:xfrm>
            <a:off x="1041400" y="1431925"/>
            <a:ext cx="7162800" cy="5203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12739" name="Picture 3"/>
          <p:cNvPicPr>
            <a:picLocks noGrp="1" noChangeAspect="1" noChangeArrowheads="1"/>
          </p:cNvPicPr>
          <p:nvPr>
            <p:ph idx="4294967295"/>
          </p:nvPr>
        </p:nvPicPr>
        <p:blipFill>
          <a:blip r:embed="rId2"/>
          <a:srcRect/>
          <a:stretch>
            <a:fillRect/>
          </a:stretch>
        </p:blipFill>
        <p:spPr>
          <a:xfrm>
            <a:off x="152400" y="152400"/>
            <a:ext cx="8839200" cy="6054725"/>
          </a:xfrm>
        </p:spPr>
      </p:pic>
      <p:sp>
        <p:nvSpPr>
          <p:cNvPr id="1012740" name="Line 4"/>
          <p:cNvSpPr>
            <a:spLocks noChangeShapeType="1"/>
          </p:cNvSpPr>
          <p:nvPr/>
        </p:nvSpPr>
        <p:spPr bwMode="auto">
          <a:xfrm flipV="1">
            <a:off x="2362200" y="1828800"/>
            <a:ext cx="746125" cy="265113"/>
          </a:xfrm>
          <a:prstGeom prst="line">
            <a:avLst/>
          </a:prstGeom>
          <a:noFill/>
          <a:ln w="38100">
            <a:solidFill>
              <a:schemeClr val="accent1"/>
            </a:solidFill>
            <a:round/>
            <a:headEnd/>
            <a:tailEnd type="triangle" w="med" len="med"/>
          </a:ln>
        </p:spPr>
        <p:txBody>
          <a:bodyPr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457200" y="274638"/>
            <a:ext cx="8229600" cy="1143000"/>
          </a:xfrm>
        </p:spPr>
        <p:txBody>
          <a:bodyPr>
            <a:noAutofit/>
          </a:bodyPr>
          <a:lstStyle/>
          <a:p>
            <a:endParaRPr lang="en-US">
              <a:effectLst>
                <a:outerShdw blurRad="38100" dist="38100" dir="2700000" algn="tl">
                  <a:srgbClr val="DDDDDD"/>
                </a:outerShdw>
              </a:effectLst>
            </a:endParaRPr>
          </a:p>
        </p:txBody>
      </p:sp>
      <p:pic>
        <p:nvPicPr>
          <p:cNvPr id="1013763" name="Picture 3"/>
          <p:cNvPicPr>
            <a:picLocks noGrp="1" noChangeAspect="1" noChangeArrowheads="1"/>
          </p:cNvPicPr>
          <p:nvPr>
            <p:ph idx="4294967295"/>
          </p:nvPr>
        </p:nvPicPr>
        <p:blipFill>
          <a:blip r:embed="rId2"/>
          <a:srcRect/>
          <a:stretch>
            <a:fillRect/>
          </a:stretch>
        </p:blipFill>
        <p:spPr>
          <a:xfrm>
            <a:off x="152400" y="152400"/>
            <a:ext cx="8839200" cy="5875338"/>
          </a:xfr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52400" y="1600200"/>
            <a:ext cx="6096000" cy="955675"/>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defTabSz="457200"/>
            <a:r>
              <a:rPr lang="en-US" sz="2800">
                <a:solidFill>
                  <a:srgbClr val="9B2D1F"/>
                </a:solidFill>
                <a:latin typeface="Gill Sans MT" charset="-18"/>
                <a:ea typeface="ＭＳ Ｐゴシック" charset="-128"/>
                <a:cs typeface="ＭＳ Ｐゴシック" charset="-128"/>
              </a:rPr>
              <a:t>Then:  </a:t>
            </a:r>
            <a:r>
              <a:rPr lang="en-US" sz="2800" b="0">
                <a:solidFill>
                  <a:srgbClr val="9B2D1F"/>
                </a:solidFill>
                <a:latin typeface="Gill Sans MT" charset="-18"/>
                <a:ea typeface="ＭＳ Ｐゴシック" charset="-128"/>
                <a:cs typeface="ＭＳ Ｐゴシック" charset="-128"/>
              </a:rPr>
              <a:t>Users </a:t>
            </a:r>
            <a:r>
              <a:rPr lang="en-US" sz="2800" b="0">
                <a:solidFill>
                  <a:srgbClr val="9B2D1E"/>
                </a:solidFill>
                <a:latin typeface="Gill Sans MT" charset="-18"/>
                <a:ea typeface="ＭＳ Ｐゴシック" charset="-128"/>
                <a:cs typeface="ＭＳ Ｐゴシック" charset="-128"/>
              </a:rPr>
              <a:t>built</a:t>
            </a:r>
            <a:r>
              <a:rPr lang="en-US" sz="2800" b="0">
                <a:solidFill>
                  <a:srgbClr val="9B2D1F"/>
                </a:solidFill>
                <a:latin typeface="Gill Sans MT" charset="-18"/>
                <a:ea typeface="ＭＳ Ｐゴシック" charset="-128"/>
                <a:cs typeface="ＭＳ Ｐゴシック" charset="-128"/>
              </a:rPr>
              <a:t> workflow around</a:t>
            </a:r>
            <a:r>
              <a:rPr lang="en-US" sz="2800" b="0" i="1">
                <a:solidFill>
                  <a:srgbClr val="9B2D1F"/>
                </a:solidFill>
                <a:latin typeface="Gill Sans MT" charset="-18"/>
                <a:ea typeface="ＭＳ Ｐゴシック" charset="-128"/>
                <a:cs typeface="ＭＳ Ｐゴシック" charset="-128"/>
              </a:rPr>
              <a:t> </a:t>
            </a:r>
            <a:r>
              <a:rPr lang="en-US" sz="2800" b="0">
                <a:solidFill>
                  <a:srgbClr val="9B2D1F"/>
                </a:solidFill>
                <a:latin typeface="Gill Sans MT" charset="-18"/>
                <a:ea typeface="ＭＳ Ｐゴシック" charset="-128"/>
                <a:cs typeface="ＭＳ Ｐゴシック" charset="-128"/>
              </a:rPr>
              <a:t/>
            </a:r>
            <a:br>
              <a:rPr lang="en-US" sz="2800" b="0">
                <a:solidFill>
                  <a:srgbClr val="9B2D1F"/>
                </a:solidFill>
                <a:latin typeface="Gill Sans MT" charset="-18"/>
                <a:ea typeface="ＭＳ Ｐゴシック" charset="-128"/>
                <a:cs typeface="ＭＳ Ｐゴシック" charset="-128"/>
              </a:rPr>
            </a:br>
            <a:r>
              <a:rPr lang="en-US" sz="2800" b="0">
                <a:solidFill>
                  <a:srgbClr val="9B2D1F"/>
                </a:solidFill>
                <a:latin typeface="Gill Sans MT" charset="-18"/>
                <a:ea typeface="ＭＳ Ｐゴシック" charset="-128"/>
                <a:cs typeface="ＭＳ Ｐゴシック" charset="-128"/>
              </a:rPr>
              <a:t>libraries</a:t>
            </a:r>
          </a:p>
        </p:txBody>
      </p:sp>
      <p:sp>
        <p:nvSpPr>
          <p:cNvPr id="6" name="TextBox 5"/>
          <p:cNvSpPr txBox="1"/>
          <p:nvPr/>
        </p:nvSpPr>
        <p:spPr>
          <a:xfrm>
            <a:off x="3886200" y="2667000"/>
            <a:ext cx="5029200" cy="955675"/>
          </a:xfrm>
          <a:prstGeom prst="rect">
            <a:avLst/>
          </a:prstGeom>
          <a:solidFill>
            <a:schemeClr val="bg1"/>
          </a:solidFill>
          <a:ln>
            <a:solidFill>
              <a:schemeClr val="tx1"/>
            </a:solidFill>
          </a:ln>
        </p:spPr>
        <p:txBody>
          <a:bodyPr>
            <a:prstTxWarp prst="textNoShape">
              <a:avLst/>
            </a:prstTxWarp>
            <a:spAutoFit/>
          </a:bodyPr>
          <a:lstStyle/>
          <a:p>
            <a:pPr algn="ctr" defTabSz="457200"/>
            <a:r>
              <a:rPr lang="en-US" sz="2800">
                <a:solidFill>
                  <a:srgbClr val="F9B639"/>
                </a:solidFill>
                <a:latin typeface="Gill Sans MT" charset="-18"/>
                <a:ea typeface="ＭＳ Ｐゴシック" charset="-128"/>
                <a:cs typeface="ＭＳ Ｐゴシック" charset="-128"/>
              </a:rPr>
              <a:t>Now:  </a:t>
            </a:r>
            <a:r>
              <a:rPr lang="en-US" sz="2800" b="0">
                <a:solidFill>
                  <a:srgbClr val="F9B639"/>
                </a:solidFill>
                <a:latin typeface="Gill Sans MT" charset="-18"/>
                <a:ea typeface="ＭＳ Ｐゴシック" charset="-128"/>
                <a:cs typeface="ＭＳ Ｐゴシック" charset="-128"/>
              </a:rPr>
              <a:t>Library must build services around user workflow</a:t>
            </a:r>
          </a:p>
        </p:txBody>
      </p:sp>
      <p:sp>
        <p:nvSpPr>
          <p:cNvPr id="8" name="TextBox 7"/>
          <p:cNvSpPr txBox="1">
            <a:spLocks noChangeArrowheads="1"/>
          </p:cNvSpPr>
          <p:nvPr/>
        </p:nvSpPr>
        <p:spPr bwMode="auto">
          <a:xfrm>
            <a:off x="381000" y="3810000"/>
            <a:ext cx="5486400" cy="1076325"/>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defTabSz="457200"/>
            <a:r>
              <a:rPr lang="en-US" b="0">
                <a:solidFill>
                  <a:srgbClr val="9B2D1E"/>
                </a:solidFill>
                <a:latin typeface="Gill Sans MT" charset="-18"/>
                <a:ea typeface="ＭＳ Ｐゴシック" charset="-128"/>
                <a:cs typeface="ＭＳ Ｐゴシック" charset="-128"/>
              </a:rPr>
              <a:t>Discovery happens elsewhere</a:t>
            </a:r>
          </a:p>
        </p:txBody>
      </p:sp>
      <p:sp>
        <p:nvSpPr>
          <p:cNvPr id="9" name="TextBox 8"/>
          <p:cNvSpPr txBox="1"/>
          <p:nvPr/>
        </p:nvSpPr>
        <p:spPr>
          <a:xfrm>
            <a:off x="5638800" y="5105400"/>
            <a:ext cx="2971800" cy="588963"/>
          </a:xfrm>
          <a:prstGeom prst="rect">
            <a:avLst/>
          </a:prstGeom>
          <a:solidFill>
            <a:schemeClr val="bg1"/>
          </a:solidFill>
          <a:ln>
            <a:solidFill>
              <a:schemeClr val="tx1"/>
            </a:solidFill>
          </a:ln>
        </p:spPr>
        <p:txBody>
          <a:bodyPr>
            <a:prstTxWarp prst="textNoShape">
              <a:avLst/>
            </a:prstTxWarp>
            <a:spAutoFit/>
          </a:bodyPr>
          <a:lstStyle/>
          <a:p>
            <a:pPr algn="ctr" defTabSz="457200"/>
            <a:r>
              <a:rPr lang="en-US" b="0">
                <a:solidFill>
                  <a:srgbClr val="F9B639"/>
                </a:solidFill>
                <a:latin typeface="Gill Sans MT" charset="-18"/>
                <a:ea typeface="ＭＳ Ｐゴシック" charset="-128"/>
                <a:cs typeface="ＭＳ Ｐゴシック" charset="-128"/>
              </a:rPr>
              <a:t>Disclosure</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512763"/>
            <a:ext cx="8305800" cy="914400"/>
          </a:xfrm>
        </p:spPr>
        <p:txBody>
          <a:bodyPr anchor="t">
            <a:normAutofit/>
          </a:bodyPr>
          <a:lstStyle/>
          <a:p>
            <a:r>
              <a:rPr lang="en-US">
                <a:solidFill>
                  <a:schemeClr val="bg1"/>
                </a:solidFill>
              </a:rPr>
              <a:t>Benefits of  concentration</a:t>
            </a:r>
          </a:p>
        </p:txBody>
      </p:sp>
      <p:sp>
        <p:nvSpPr>
          <p:cNvPr id="3" name="Content Placeholder 2"/>
          <p:cNvSpPr>
            <a:spLocks noGrp="1"/>
          </p:cNvSpPr>
          <p:nvPr>
            <p:ph idx="4294967295"/>
          </p:nvPr>
        </p:nvSpPr>
        <p:spPr>
          <a:xfrm>
            <a:off x="914400" y="1676400"/>
            <a:ext cx="7772400" cy="4929188"/>
          </a:xfrm>
        </p:spPr>
        <p:txBody>
          <a:bodyPr/>
          <a:lstStyle/>
          <a:p>
            <a:pPr marL="411163"/>
            <a:r>
              <a:rPr lang="en-US" sz="2600"/>
              <a:t>Search results ranking</a:t>
            </a:r>
          </a:p>
          <a:p>
            <a:pPr marL="739775" lvl="1"/>
            <a:r>
              <a:rPr lang="en-US" sz="2200"/>
              <a:t>Holdings data</a:t>
            </a:r>
          </a:p>
          <a:p>
            <a:pPr marL="739775" lvl="1"/>
            <a:r>
              <a:rPr lang="en-US" sz="2200"/>
              <a:t>Usage data (eg display, circulation)</a:t>
            </a:r>
          </a:p>
          <a:p>
            <a:pPr marL="411163"/>
            <a:r>
              <a:rPr lang="en-US" sz="2600"/>
              <a:t>Recommendations of related books</a:t>
            </a:r>
          </a:p>
          <a:p>
            <a:pPr marL="411163"/>
            <a:r>
              <a:rPr lang="en-US" sz="2600"/>
              <a:t>User contributed content can be shared</a:t>
            </a:r>
          </a:p>
          <a:p>
            <a:pPr marL="411163"/>
            <a:r>
              <a:rPr lang="en-US" sz="2600"/>
              <a:t>User contributed content can be made better</a:t>
            </a:r>
          </a:p>
          <a:p>
            <a:pPr marL="411163"/>
            <a:r>
              <a:rPr lang="en-US" sz="2600"/>
              <a:t>Attention can be attracted and redirected</a:t>
            </a:r>
          </a:p>
          <a:p>
            <a:pPr marL="411163"/>
            <a:endParaRPr lang="en-US" sz="260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t">
            <a:normAutofit/>
          </a:bodyPr>
          <a:lstStyle/>
          <a:p>
            <a:endParaRPr lang="en-US">
              <a:effectLst>
                <a:outerShdw blurRad="38100" dist="38100" dir="2700000" algn="tl">
                  <a:srgbClr val="DDDDDD"/>
                </a:outerShdw>
              </a:effectLst>
            </a:endParaRPr>
          </a:p>
        </p:txBody>
      </p:sp>
      <p:pic>
        <p:nvPicPr>
          <p:cNvPr id="1029123" name="Content Placeholder 3" descr="disneyland.tiff"/>
          <p:cNvPicPr>
            <a:picLocks noGrp="1" noChangeAspect="1"/>
          </p:cNvPicPr>
          <p:nvPr>
            <p:ph idx="4294967295"/>
          </p:nvPr>
        </p:nvPicPr>
        <p:blipFill>
          <a:blip r:embed="rId2"/>
          <a:srcRect l="-13771" r="-13771"/>
          <a:stretch>
            <a:fillRect/>
          </a:stretch>
        </p:blipFill>
        <p:spPr>
          <a:xfrm>
            <a:off x="-1295400" y="0"/>
            <a:ext cx="12047538" cy="7086600"/>
          </a:xfrm>
        </p:spPr>
      </p:pic>
      <p:sp>
        <p:nvSpPr>
          <p:cNvPr id="1029124" name="TextBox 6"/>
          <p:cNvSpPr txBox="1">
            <a:spLocks noChangeArrowheads="1"/>
          </p:cNvSpPr>
          <p:nvPr/>
        </p:nvSpPr>
        <p:spPr bwMode="auto">
          <a:xfrm>
            <a:off x="6324600" y="3276600"/>
            <a:ext cx="2697163" cy="925513"/>
          </a:xfrm>
          <a:prstGeom prst="rect">
            <a:avLst/>
          </a:prstGeom>
          <a:solidFill>
            <a:srgbClr val="66CCFF"/>
          </a:solidFill>
          <a:ln w="9525">
            <a:solidFill>
              <a:schemeClr val="bg1"/>
            </a:solidFill>
            <a:miter lim="800000"/>
            <a:headEnd/>
            <a:tailEnd/>
          </a:ln>
        </p:spPr>
        <p:txBody>
          <a:bodyPr wrap="none">
            <a:prstTxWarp prst="textNoShape">
              <a:avLst/>
            </a:prstTxWarp>
            <a:spAutoFit/>
          </a:bodyPr>
          <a:lstStyle/>
          <a:p>
            <a:pPr defTabSz="457200"/>
            <a:r>
              <a:rPr lang="en-US" sz="1800">
                <a:solidFill>
                  <a:schemeClr val="bg1"/>
                </a:solidFill>
                <a:latin typeface="Corbel" charset="0"/>
                <a:ea typeface="ＭＳ Ｐゴシック" charset="-128"/>
                <a:cs typeface="ＭＳ Ｐゴシック" charset="-128"/>
              </a:rPr>
              <a:t>Benefit of concentration:</a:t>
            </a:r>
          </a:p>
          <a:p>
            <a:pPr defTabSz="457200"/>
            <a:r>
              <a:rPr lang="en-US" sz="1800">
                <a:solidFill>
                  <a:schemeClr val="bg1"/>
                </a:solidFill>
                <a:latin typeface="Corbel" charset="0"/>
                <a:ea typeface="ＭＳ Ｐゴシック" charset="-128"/>
                <a:cs typeface="ＭＳ Ｐゴシック" charset="-128"/>
              </a:rPr>
              <a:t>ranking based on number</a:t>
            </a:r>
          </a:p>
          <a:p>
            <a:pPr defTabSz="457200"/>
            <a:r>
              <a:rPr lang="en-US" sz="1800">
                <a:solidFill>
                  <a:schemeClr val="bg1"/>
                </a:solidFill>
                <a:latin typeface="Corbel" charset="0"/>
                <a:ea typeface="ＭＳ Ｐゴシック" charset="-128"/>
                <a:cs typeface="ＭＳ Ｐゴシック" charset="-128"/>
              </a:rPr>
              <a:t>of holding libraries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idx="4294967295"/>
          </p:nvPr>
        </p:nvSpPr>
        <p:spPr/>
        <p:txBody>
          <a:bodyPr anchor="t">
            <a:noAutofit/>
          </a:bodyPr>
          <a:lstStyle/>
          <a:p>
            <a:endParaRPr lang="en-US">
              <a:effectLst>
                <a:outerShdw blurRad="38100" dist="38100" dir="2700000" algn="tl">
                  <a:srgbClr val="DDDDDD"/>
                </a:outerShdw>
              </a:effectLst>
            </a:endParaRPr>
          </a:p>
        </p:txBody>
      </p:sp>
      <p:pic>
        <p:nvPicPr>
          <p:cNvPr id="1030147" name="Picture 5"/>
          <p:cNvPicPr>
            <a:picLocks noChangeAspect="1"/>
          </p:cNvPicPr>
          <p:nvPr/>
        </p:nvPicPr>
        <p:blipFill>
          <a:blip r:embed="rId4"/>
          <a:srcRect/>
          <a:stretch>
            <a:fillRect/>
          </a:stretch>
        </p:blipFill>
        <p:spPr bwMode="auto">
          <a:xfrm>
            <a:off x="0" y="0"/>
            <a:ext cx="9164638" cy="6477000"/>
          </a:xfrm>
          <a:prstGeom prst="rect">
            <a:avLst/>
          </a:prstGeom>
          <a:noFill/>
          <a:ln w="9525">
            <a:noFill/>
            <a:miter lim="800000"/>
            <a:headEnd/>
            <a:tailEnd/>
          </a:ln>
        </p:spPr>
      </p:pic>
      <p:sp>
        <p:nvSpPr>
          <p:cNvPr id="1030148" name="TextBox 6"/>
          <p:cNvSpPr txBox="1">
            <a:spLocks noChangeArrowheads="1"/>
          </p:cNvSpPr>
          <p:nvPr/>
        </p:nvSpPr>
        <p:spPr bwMode="auto">
          <a:xfrm>
            <a:off x="6096000" y="3697288"/>
            <a:ext cx="2655888" cy="650875"/>
          </a:xfrm>
          <a:prstGeom prst="rect">
            <a:avLst/>
          </a:prstGeom>
          <a:solidFill>
            <a:srgbClr val="66CCFF"/>
          </a:solidFill>
          <a:ln w="9525">
            <a:solidFill>
              <a:schemeClr val="bg1"/>
            </a:solidFill>
            <a:miter lim="800000"/>
            <a:headEnd/>
            <a:tailEnd/>
          </a:ln>
        </p:spPr>
        <p:txBody>
          <a:bodyPr wrap="none">
            <a:prstTxWarp prst="textNoShape">
              <a:avLst/>
            </a:prstTxWarp>
            <a:spAutoFit/>
          </a:bodyPr>
          <a:lstStyle/>
          <a:p>
            <a:pPr defTabSz="457200"/>
            <a:r>
              <a:rPr lang="en-US" sz="1800">
                <a:solidFill>
                  <a:schemeClr val="bg1"/>
                </a:solidFill>
                <a:latin typeface="Corbel" charset="0"/>
                <a:ea typeface="ＭＳ Ｐゴシック" charset="-128"/>
                <a:cs typeface="ＭＳ Ｐゴシック" charset="-128"/>
              </a:rPr>
              <a:t>Benefit of concentration:</a:t>
            </a:r>
          </a:p>
          <a:p>
            <a:pPr defTabSz="457200"/>
            <a:r>
              <a:rPr lang="en-US" sz="1800">
                <a:solidFill>
                  <a:schemeClr val="bg1"/>
                </a:solidFill>
                <a:latin typeface="Corbel" charset="0"/>
                <a:ea typeface="ＭＳ Ｐゴシック" charset="-128"/>
                <a:cs typeface="ＭＳ Ｐゴシック" charset="-128"/>
              </a:rPr>
              <a:t>More data to mine</a:t>
            </a:r>
          </a:p>
        </p:txBody>
      </p:sp>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t">
            <a:noAutofit/>
          </a:bodyPr>
          <a:lstStyle/>
          <a:p>
            <a:endParaRPr lang="en-US">
              <a:effectLst>
                <a:outerShdw blurRad="38100" dist="38100" dir="2700000" algn="tl">
                  <a:srgbClr val="DDDDDD"/>
                </a:outerShdw>
              </a:effectLst>
            </a:endParaRPr>
          </a:p>
        </p:txBody>
      </p:sp>
      <p:sp>
        <p:nvSpPr>
          <p:cNvPr id="1032195" name="Content Placeholder 2"/>
          <p:cNvSpPr>
            <a:spLocks noGrp="1"/>
          </p:cNvSpPr>
          <p:nvPr>
            <p:ph idx="4294967295"/>
          </p:nvPr>
        </p:nvSpPr>
        <p:spPr/>
        <p:txBody>
          <a:bodyPr/>
          <a:lstStyle/>
          <a:p>
            <a:pPr marL="411163"/>
            <a:endParaRPr lang="en-US"/>
          </a:p>
        </p:txBody>
      </p:sp>
      <p:pic>
        <p:nvPicPr>
          <p:cNvPr id="1032196" name="Picture 3"/>
          <p:cNvPicPr>
            <a:picLocks noChangeAspect="1"/>
          </p:cNvPicPr>
          <p:nvPr/>
        </p:nvPicPr>
        <p:blipFill>
          <a:blip r:embed="rId2"/>
          <a:srcRect/>
          <a:stretch>
            <a:fillRect/>
          </a:stretch>
        </p:blipFill>
        <p:spPr bwMode="auto">
          <a:xfrm>
            <a:off x="0" y="196850"/>
            <a:ext cx="9124950" cy="6340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t">
            <a:noAutofit/>
          </a:bodyPr>
          <a:lstStyle/>
          <a:p>
            <a:endParaRPr lang="en-US">
              <a:effectLst>
                <a:outerShdw blurRad="38100" dist="38100" dir="2700000" algn="tl">
                  <a:srgbClr val="DDDDDD"/>
                </a:outerShdw>
              </a:effectLst>
            </a:endParaRPr>
          </a:p>
        </p:txBody>
      </p:sp>
      <p:pic>
        <p:nvPicPr>
          <p:cNvPr id="1033219" name="Content Placeholder 3" descr="stevemuseum.tiff"/>
          <p:cNvPicPr>
            <a:picLocks noGrp="1" noChangeAspect="1"/>
          </p:cNvPicPr>
          <p:nvPr>
            <p:ph idx="4294967295"/>
          </p:nvPr>
        </p:nvPicPr>
        <p:blipFill>
          <a:blip r:embed="rId2"/>
          <a:srcRect/>
          <a:stretch>
            <a:fillRect/>
          </a:stretch>
        </p:blipFill>
        <p:spPr>
          <a:xfrm>
            <a:off x="0" y="0"/>
            <a:ext cx="9369425" cy="6858000"/>
          </a:xfrm>
        </p:spPr>
      </p:pic>
      <p:sp>
        <p:nvSpPr>
          <p:cNvPr id="1033220" name="TextBox 4"/>
          <p:cNvSpPr txBox="1">
            <a:spLocks noChangeArrowheads="1"/>
          </p:cNvSpPr>
          <p:nvPr/>
        </p:nvSpPr>
        <p:spPr bwMode="auto">
          <a:xfrm>
            <a:off x="5991225" y="2057400"/>
            <a:ext cx="2655888" cy="925513"/>
          </a:xfrm>
          <a:prstGeom prst="rect">
            <a:avLst/>
          </a:prstGeom>
          <a:solidFill>
            <a:srgbClr val="66CCFF"/>
          </a:solidFill>
          <a:ln w="9525">
            <a:solidFill>
              <a:schemeClr val="bg1"/>
            </a:solidFill>
            <a:miter lim="800000"/>
            <a:headEnd/>
            <a:tailEnd/>
          </a:ln>
        </p:spPr>
        <p:txBody>
          <a:bodyPr wrap="none">
            <a:prstTxWarp prst="textNoShape">
              <a:avLst/>
            </a:prstTxWarp>
            <a:spAutoFit/>
          </a:bodyPr>
          <a:lstStyle/>
          <a:p>
            <a:pPr defTabSz="457200"/>
            <a:r>
              <a:rPr lang="en-US" sz="1800">
                <a:solidFill>
                  <a:schemeClr val="bg1"/>
                </a:solidFill>
                <a:latin typeface="Corbel" charset="0"/>
                <a:ea typeface="ＭＳ Ｐゴシック" charset="-128"/>
                <a:cs typeface="ＭＳ Ｐゴシック" charset="-128"/>
              </a:rPr>
              <a:t>Benefit of concentration:</a:t>
            </a:r>
          </a:p>
          <a:p>
            <a:pPr defTabSz="457200"/>
            <a:r>
              <a:rPr lang="en-US" sz="1800">
                <a:solidFill>
                  <a:schemeClr val="bg1"/>
                </a:solidFill>
                <a:latin typeface="Corbel" charset="0"/>
                <a:ea typeface="ＭＳ Ｐゴシック" charset="-128"/>
                <a:cs typeface="ＭＳ Ｐゴシック" charset="-128"/>
              </a:rPr>
              <a:t>ability to make user-</a:t>
            </a:r>
            <a:br>
              <a:rPr lang="en-US" sz="1800">
                <a:solidFill>
                  <a:schemeClr val="bg1"/>
                </a:solidFill>
                <a:latin typeface="Corbel" charset="0"/>
                <a:ea typeface="ＭＳ Ｐゴシック" charset="-128"/>
                <a:cs typeface="ＭＳ Ｐゴシック" charset="-128"/>
              </a:rPr>
            </a:br>
            <a:r>
              <a:rPr lang="en-US" sz="1800">
                <a:solidFill>
                  <a:schemeClr val="bg1"/>
                </a:solidFill>
                <a:latin typeface="Corbel" charset="0"/>
                <a:ea typeface="ＭＳ Ｐゴシック" charset="-128"/>
                <a:cs typeface="ＭＳ Ｐゴシック" charset="-128"/>
              </a:rPr>
              <a:t>contributed data better</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512763"/>
            <a:ext cx="8305800" cy="914400"/>
          </a:xfrm>
        </p:spPr>
        <p:txBody>
          <a:bodyPr anchor="t">
            <a:normAutofit/>
          </a:bodyPr>
          <a:lstStyle/>
          <a:p>
            <a:r>
              <a:rPr lang="en-US">
                <a:solidFill>
                  <a:schemeClr val="bg1"/>
                </a:solidFill>
              </a:rPr>
              <a:t>Benefits of diffusion</a:t>
            </a:r>
          </a:p>
        </p:txBody>
      </p:sp>
      <p:sp>
        <p:nvSpPr>
          <p:cNvPr id="1038339" name="Content Placeholder 2"/>
          <p:cNvSpPr>
            <a:spLocks noGrp="1"/>
          </p:cNvSpPr>
          <p:nvPr>
            <p:ph idx="4294967295"/>
          </p:nvPr>
        </p:nvSpPr>
        <p:spPr>
          <a:xfrm>
            <a:off x="762000" y="1905000"/>
            <a:ext cx="7924800" cy="4451350"/>
          </a:xfrm>
        </p:spPr>
        <p:txBody>
          <a:bodyPr/>
          <a:lstStyle/>
          <a:p>
            <a:pPr marL="411163"/>
            <a:r>
              <a:rPr lang="en-US"/>
              <a:t>Library holdings syndicated into places where people are found (eg Google)</a:t>
            </a:r>
          </a:p>
          <a:p>
            <a:pPr marL="411163"/>
            <a:r>
              <a:rPr lang="en-US"/>
              <a:t>Small libraries can play in big spaces (the ‘long tail’)</a:t>
            </a:r>
          </a:p>
          <a:p>
            <a:pPr marL="411163"/>
            <a:r>
              <a:rPr lang="en-US"/>
              <a:t>The more paths there are, the easier it is for people to reach you</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533400" y="1524000"/>
            <a:ext cx="1704975" cy="609600"/>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4876800" y="4114800"/>
            <a:ext cx="1600200" cy="1600200"/>
          </a:xfrm>
          <a:prstGeom prst="rect">
            <a:avLst/>
          </a:prstGeom>
          <a:noFill/>
          <a:ln w="9525">
            <a:noFill/>
            <a:miter lim="800000"/>
            <a:headEnd/>
            <a:tailEnd/>
          </a:ln>
        </p:spPr>
      </p:pic>
      <p:pic>
        <p:nvPicPr>
          <p:cNvPr id="2054" name="Picture 6"/>
          <p:cNvPicPr>
            <a:picLocks noChangeAspect="1" noChangeArrowheads="1"/>
          </p:cNvPicPr>
          <p:nvPr/>
        </p:nvPicPr>
        <p:blipFill>
          <a:blip r:embed="rId4"/>
          <a:srcRect/>
          <a:stretch>
            <a:fillRect/>
          </a:stretch>
        </p:blipFill>
        <p:spPr bwMode="auto">
          <a:xfrm>
            <a:off x="533400" y="2362200"/>
            <a:ext cx="6334125" cy="1371600"/>
          </a:xfrm>
          <a:prstGeom prst="rect">
            <a:avLst/>
          </a:prstGeom>
          <a:noFill/>
          <a:ln w="9525">
            <a:noFill/>
            <a:miter lim="800000"/>
            <a:headEnd/>
            <a:tailEnd/>
          </a:ln>
        </p:spPr>
      </p:pic>
      <p:pic>
        <p:nvPicPr>
          <p:cNvPr id="2058" name="Picture 10"/>
          <p:cNvPicPr>
            <a:picLocks noChangeAspect="1" noChangeArrowheads="1"/>
          </p:cNvPicPr>
          <p:nvPr/>
        </p:nvPicPr>
        <p:blipFill>
          <a:blip r:embed="rId5"/>
          <a:srcRect/>
          <a:stretch>
            <a:fillRect/>
          </a:stretch>
        </p:blipFill>
        <p:spPr bwMode="auto">
          <a:xfrm>
            <a:off x="6858000" y="1752600"/>
            <a:ext cx="1143000" cy="2955925"/>
          </a:xfrm>
          <a:prstGeom prst="rect">
            <a:avLst/>
          </a:prstGeom>
          <a:noFill/>
          <a:ln w="9525">
            <a:noFill/>
            <a:miter lim="800000"/>
            <a:headEnd/>
            <a:tailEnd/>
          </a:ln>
        </p:spPr>
      </p:pic>
      <p:pic>
        <p:nvPicPr>
          <p:cNvPr id="11265" name="Picture 1"/>
          <p:cNvPicPr>
            <a:picLocks noChangeAspect="1" noChangeArrowheads="1"/>
          </p:cNvPicPr>
          <p:nvPr/>
        </p:nvPicPr>
        <p:blipFill>
          <a:blip r:embed="rId6"/>
          <a:srcRect/>
          <a:stretch>
            <a:fillRect/>
          </a:stretch>
        </p:blipFill>
        <p:spPr bwMode="auto">
          <a:xfrm>
            <a:off x="6705600" y="5029200"/>
            <a:ext cx="1828800" cy="1377950"/>
          </a:xfrm>
          <a:prstGeom prst="rect">
            <a:avLst/>
          </a:prstGeom>
          <a:noFill/>
          <a:ln w="9525">
            <a:noFill/>
            <a:miter lim="800000"/>
            <a:headEnd/>
            <a:tailEnd/>
          </a:ln>
        </p:spPr>
      </p:pic>
      <p:pic>
        <p:nvPicPr>
          <p:cNvPr id="11266" name="Picture 2"/>
          <p:cNvPicPr>
            <a:picLocks noChangeAspect="1" noChangeArrowheads="1"/>
          </p:cNvPicPr>
          <p:nvPr/>
        </p:nvPicPr>
        <p:blipFill>
          <a:blip r:embed="rId7"/>
          <a:srcRect/>
          <a:stretch>
            <a:fillRect/>
          </a:stretch>
        </p:blipFill>
        <p:spPr bwMode="auto">
          <a:xfrm>
            <a:off x="685800" y="4419600"/>
            <a:ext cx="3886200" cy="1254125"/>
          </a:xfrm>
          <a:prstGeom prst="rect">
            <a:avLst/>
          </a:prstGeom>
          <a:noFill/>
          <a:ln w="9525">
            <a:noFill/>
            <a:miter lim="800000"/>
            <a:headEnd/>
            <a:tailEnd/>
          </a:ln>
        </p:spPr>
      </p:pic>
      <p:sp>
        <p:nvSpPr>
          <p:cNvPr id="1044489" name="Text Box 9"/>
          <p:cNvSpPr txBox="1">
            <a:spLocks noChangeArrowheads="1"/>
          </p:cNvSpPr>
          <p:nvPr/>
        </p:nvSpPr>
        <p:spPr bwMode="auto">
          <a:xfrm>
            <a:off x="609600" y="587375"/>
            <a:ext cx="1676400" cy="579438"/>
          </a:xfrm>
          <a:prstGeom prst="rect">
            <a:avLst/>
          </a:prstGeom>
          <a:noFill/>
          <a:ln w="9525">
            <a:noFill/>
            <a:miter lim="800000"/>
            <a:headEnd/>
            <a:tailEnd/>
          </a:ln>
          <a:effectLst/>
        </p:spPr>
        <p:txBody>
          <a:bodyPr anchor="ctr">
            <a:prstTxWarp prst="textNoShape">
              <a:avLst/>
            </a:prstTxWarp>
            <a:spAutoFit/>
          </a:bodyPr>
          <a:lstStyle/>
          <a:p>
            <a:pPr algn="ctr">
              <a:spcBef>
                <a:spcPct val="50000"/>
              </a:spcBef>
            </a:pPr>
            <a:endParaRPr lang="en-US"/>
          </a:p>
        </p:txBody>
      </p:sp>
      <p:sp>
        <p:nvSpPr>
          <p:cNvPr id="1044490" name="Rectangle 10"/>
          <p:cNvSpPr>
            <a:spLocks noChangeArrowheads="1"/>
          </p:cNvSpPr>
          <p:nvPr/>
        </p:nvSpPr>
        <p:spPr bwMode="auto">
          <a:xfrm>
            <a:off x="455613" y="212725"/>
            <a:ext cx="8231187" cy="915988"/>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Diffusion: workflow</a:t>
            </a:r>
            <a:endParaRPr lang="en-US" sz="2800">
              <a:solidFill>
                <a:schemeClr val="accent1"/>
              </a:solidFill>
              <a:latin typeface="Trebuchet MS"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81000"/>
            <a:ext cx="6989763" cy="842963"/>
          </a:xfrm>
        </p:spPr>
        <p:txBody>
          <a:bodyPr anchor="t"/>
          <a:lstStyle/>
          <a:p>
            <a:r>
              <a:rPr lang="en-US">
                <a:solidFill>
                  <a:schemeClr val="bg1"/>
                </a:solidFill>
              </a:rPr>
              <a:t>Put things under people’s noses</a:t>
            </a:r>
            <a:endParaRPr lang="en-US">
              <a:effectLst>
                <a:outerShdw blurRad="38100" dist="38100" dir="2700000" algn="tl">
                  <a:srgbClr val="DDDDDD"/>
                </a:outerShdw>
              </a:effectLst>
            </a:endParaRPr>
          </a:p>
        </p:txBody>
      </p:sp>
      <p:grpSp>
        <p:nvGrpSpPr>
          <p:cNvPr id="1039368" name="Group 8"/>
          <p:cNvGrpSpPr>
            <a:grpSpLocks/>
          </p:cNvGrpSpPr>
          <p:nvPr/>
        </p:nvGrpSpPr>
        <p:grpSpPr bwMode="auto">
          <a:xfrm>
            <a:off x="457200" y="1447800"/>
            <a:ext cx="8286750" cy="4679950"/>
            <a:chOff x="288" y="912"/>
            <a:chExt cx="5220" cy="2948"/>
          </a:xfrm>
        </p:grpSpPr>
        <p:pic>
          <p:nvPicPr>
            <p:cNvPr id="1039364" name="Picture 3"/>
            <p:cNvPicPr>
              <a:picLocks noChangeAspect="1"/>
            </p:cNvPicPr>
            <p:nvPr/>
          </p:nvPicPr>
          <p:blipFill>
            <a:blip r:embed="rId2"/>
            <a:srcRect/>
            <a:stretch>
              <a:fillRect/>
            </a:stretch>
          </p:blipFill>
          <p:spPr bwMode="auto">
            <a:xfrm>
              <a:off x="288" y="912"/>
              <a:ext cx="3945" cy="2948"/>
            </a:xfrm>
            <a:prstGeom prst="rect">
              <a:avLst/>
            </a:prstGeom>
            <a:noFill/>
            <a:ln w="9525">
              <a:noFill/>
              <a:miter lim="800000"/>
              <a:headEnd/>
              <a:tailEnd/>
            </a:ln>
          </p:spPr>
        </p:pic>
        <p:sp>
          <p:nvSpPr>
            <p:cNvPr id="5" name="Oval 5"/>
            <p:cNvSpPr>
              <a:spLocks noChangeArrowheads="1"/>
            </p:cNvSpPr>
            <p:nvPr/>
          </p:nvSpPr>
          <p:spPr bwMode="auto">
            <a:xfrm>
              <a:off x="3120" y="3456"/>
              <a:ext cx="1200" cy="240"/>
            </a:xfrm>
            <a:prstGeom prst="ellipse">
              <a:avLst/>
            </a:prstGeom>
            <a:noFill/>
            <a:ln w="38100">
              <a:solidFill>
                <a:srgbClr val="FF0603"/>
              </a:solidFill>
              <a:round/>
              <a:headEnd/>
              <a:tailEnd/>
            </a:ln>
          </p:spPr>
          <p:txBody>
            <a:bodyPr wrap="none" anchor="ctr">
              <a:prstTxWarp prst="textNoShape">
                <a:avLst/>
              </a:prstTxWarp>
            </a:bodyPr>
            <a:lstStyle/>
            <a:p>
              <a:pPr defTabSz="457200"/>
              <a:endParaRPr lang="en-US" sz="1800" b="0">
                <a:solidFill>
                  <a:schemeClr val="tx1"/>
                </a:solidFill>
                <a:latin typeface="Corbel" charset="0"/>
                <a:ea typeface="ＭＳ Ｐゴシック" charset="-128"/>
                <a:cs typeface="ＭＳ Ｐゴシック" charset="-128"/>
              </a:endParaRPr>
            </a:p>
          </p:txBody>
        </p:sp>
        <p:sp>
          <p:nvSpPr>
            <p:cNvPr id="1039366" name="TextBox 5"/>
            <p:cNvSpPr txBox="1">
              <a:spLocks noChangeArrowheads="1"/>
            </p:cNvSpPr>
            <p:nvPr/>
          </p:nvSpPr>
          <p:spPr bwMode="auto">
            <a:xfrm>
              <a:off x="3840" y="2064"/>
              <a:ext cx="1668" cy="583"/>
            </a:xfrm>
            <a:prstGeom prst="rect">
              <a:avLst/>
            </a:prstGeom>
            <a:solidFill>
              <a:srgbClr val="66CCFF"/>
            </a:solidFill>
            <a:ln w="9525">
              <a:solidFill>
                <a:schemeClr val="bg1"/>
              </a:solidFill>
              <a:miter lim="800000"/>
              <a:headEnd/>
              <a:tailEnd/>
            </a:ln>
          </p:spPr>
          <p:txBody>
            <a:bodyPr wrap="none">
              <a:prstTxWarp prst="textNoShape">
                <a:avLst/>
              </a:prstTxWarp>
              <a:spAutoFit/>
            </a:bodyPr>
            <a:lstStyle/>
            <a:p>
              <a:pPr defTabSz="457200"/>
              <a:r>
                <a:rPr lang="en-US" sz="1800">
                  <a:solidFill>
                    <a:schemeClr val="bg1"/>
                  </a:solidFill>
                  <a:latin typeface="Corbel" charset="0"/>
                  <a:ea typeface="ＭＳ Ｐゴシック" charset="-128"/>
                  <a:cs typeface="ＭＳ Ｐゴシック" charset="-128"/>
                </a:rPr>
                <a:t>Benefit of diffusion:</a:t>
              </a:r>
            </a:p>
            <a:p>
              <a:pPr defTabSz="457200"/>
              <a:r>
                <a:rPr lang="en-US" sz="1800">
                  <a:solidFill>
                    <a:schemeClr val="bg1"/>
                  </a:solidFill>
                  <a:latin typeface="Corbel" charset="0"/>
                  <a:ea typeface="ＭＳ Ｐゴシック" charset="-128"/>
                  <a:cs typeface="ＭＳ Ｐゴシック" charset="-128"/>
                </a:rPr>
                <a:t>exposed in spaces where</a:t>
              </a:r>
              <a:br>
                <a:rPr lang="en-US" sz="1800">
                  <a:solidFill>
                    <a:schemeClr val="bg1"/>
                  </a:solidFill>
                  <a:latin typeface="Corbel" charset="0"/>
                  <a:ea typeface="ＭＳ Ｐゴシック" charset="-128"/>
                  <a:cs typeface="ＭＳ Ｐゴシック" charset="-128"/>
                </a:rPr>
              </a:br>
              <a:r>
                <a:rPr lang="en-US" sz="1800">
                  <a:solidFill>
                    <a:schemeClr val="bg1"/>
                  </a:solidFill>
                  <a:latin typeface="Corbel" charset="0"/>
                  <a:ea typeface="ＭＳ Ｐゴシック" charset="-128"/>
                  <a:cs typeface="ＭＳ Ｐゴシック" charset="-128"/>
                </a:rPr>
                <a:t>potential users are found</a:t>
              </a:r>
            </a:p>
          </p:txBody>
        </p:sp>
      </p:gr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5506" name="Rectangle 2"/>
          <p:cNvSpPr>
            <a:spLocks noGrp="1" noChangeArrowheads="1"/>
          </p:cNvSpPr>
          <p:nvPr>
            <p:ph type="title" idx="4294967295"/>
          </p:nvPr>
        </p:nvSpPr>
        <p:spPr>
          <a:xfrm>
            <a:off x="533400" y="304800"/>
            <a:ext cx="8229600" cy="1143000"/>
          </a:xfrm>
        </p:spPr>
        <p:txBody>
          <a:bodyPr/>
          <a:lstStyle/>
          <a:p>
            <a:r>
              <a:rPr lang="en-US">
                <a:solidFill>
                  <a:schemeClr val="bg1"/>
                </a:solidFill>
              </a:rPr>
              <a:t>Put another way...</a:t>
            </a:r>
            <a:endParaRPr lang="en-US">
              <a:solidFill>
                <a:schemeClr val="accent2"/>
              </a:solidFill>
            </a:endParaRPr>
          </a:p>
        </p:txBody>
      </p:sp>
      <p:sp>
        <p:nvSpPr>
          <p:cNvPr id="47107" name="Rectangle 3"/>
          <p:cNvSpPr>
            <a:spLocks noGrp="1" noChangeArrowheads="1"/>
          </p:cNvSpPr>
          <p:nvPr>
            <p:ph type="body" idx="4294967295"/>
          </p:nvPr>
        </p:nvSpPr>
        <p:spPr>
          <a:xfrm>
            <a:off x="914400" y="2057400"/>
            <a:ext cx="7673975" cy="4202113"/>
          </a:xfrm>
        </p:spPr>
        <p:txBody>
          <a:bodyPr/>
          <a:lstStyle/>
          <a:p>
            <a:pPr marL="287338" indent="-287338">
              <a:buFontTx/>
              <a:buNone/>
            </a:pPr>
            <a:r>
              <a:rPr lang="en-US" sz="3400">
                <a:solidFill>
                  <a:schemeClr val="hlink"/>
                </a:solidFill>
              </a:rPr>
              <a:t>“It is not necessary to change. Survival is not mandatory.”</a:t>
            </a:r>
          </a:p>
          <a:p>
            <a:pPr marL="287338" indent="-287338" algn="r">
              <a:buFontTx/>
              <a:buNone/>
            </a:pPr>
            <a:endParaRPr lang="en-US" i="1"/>
          </a:p>
          <a:p>
            <a:pPr marL="287338" indent="-287338" algn="r">
              <a:buFontTx/>
              <a:buNone/>
            </a:pPr>
            <a:r>
              <a:rPr lang="en-US" i="1"/>
              <a:t>—W. Edwards Deming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fade">
                                      <p:cBhvr>
                                        <p:cTn id="7" dur="1000"/>
                                        <p:tgtEl>
                                          <p:spTgt spid="47107">
                                            <p:txEl>
                                              <p:pRg st="0" end="0"/>
                                            </p:txEl>
                                          </p:spTgt>
                                        </p:tgtEl>
                                      </p:cBhvr>
                                    </p:animEffect>
                                  </p:childTnLst>
                                </p:cTn>
                              </p:par>
                              <p:par>
                                <p:cTn id="8" presetID="10" presetClass="entr" presetSubtype="0" fill="hold" grpId="0" nodeType="withEffect">
                                  <p:stCondLst>
                                    <p:cond delay="2300"/>
                                  </p:stCondLst>
                                  <p:childTnLst>
                                    <p:set>
                                      <p:cBhvr>
                                        <p:cTn id="9" dur="1" fill="hold">
                                          <p:stCondLst>
                                            <p:cond delay="0"/>
                                          </p:stCondLst>
                                        </p:cTn>
                                        <p:tgtEl>
                                          <p:spTgt spid="47107">
                                            <p:txEl>
                                              <p:pRg st="2" end="2"/>
                                            </p:txEl>
                                          </p:spTgt>
                                        </p:tgtEl>
                                        <p:attrNameLst>
                                          <p:attrName>style.visibility</p:attrName>
                                        </p:attrNameLst>
                                      </p:cBhvr>
                                      <p:to>
                                        <p:strVal val="visible"/>
                                      </p:to>
                                    </p:set>
                                    <p:animEffect transition="in" filter="fade">
                                      <p:cBhvr>
                                        <p:cTn id="10" dur="10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2530" name="Rectangle 2"/>
          <p:cNvSpPr>
            <a:spLocks noGrp="1" noChangeArrowheads="1"/>
          </p:cNvSpPr>
          <p:nvPr>
            <p:ph type="ctrTitle"/>
          </p:nvPr>
        </p:nvSpPr>
        <p:spPr>
          <a:xfrm>
            <a:off x="457200" y="990600"/>
            <a:ext cx="7392988" cy="2058988"/>
          </a:xfrm>
        </p:spPr>
        <p:txBody>
          <a:bodyPr/>
          <a:lstStyle/>
          <a:p>
            <a:r>
              <a:rPr lang="en-US"/>
              <a:t>The End</a:t>
            </a:r>
          </a:p>
        </p:txBody>
      </p:sp>
      <p:sp>
        <p:nvSpPr>
          <p:cNvPr id="662531" name="Rectangle 3"/>
          <p:cNvSpPr>
            <a:spLocks noGrp="1" noChangeArrowheads="1"/>
          </p:cNvSpPr>
          <p:nvPr>
            <p:ph type="subTitle" idx="1"/>
          </p:nvPr>
        </p:nvSpPr>
        <p:spPr>
          <a:xfrm>
            <a:off x="4648200" y="3200400"/>
            <a:ext cx="3735388" cy="3429000"/>
          </a:xfrm>
        </p:spPr>
        <p:txBody>
          <a:bodyPr/>
          <a:lstStyle/>
          <a:p>
            <a:r>
              <a:rPr lang="en-US"/>
              <a:t>John MacColl</a:t>
            </a:r>
          </a:p>
          <a:p>
            <a:r>
              <a:rPr lang="en-US">
                <a:hlinkClick r:id="rId3"/>
              </a:rPr>
              <a:t>maccollj@oclc.org</a:t>
            </a:r>
            <a:endParaRPr lang="en-US"/>
          </a:p>
          <a:p>
            <a:endParaRPr lang="en-US"/>
          </a:p>
          <a:p>
            <a:r>
              <a:rPr lang="en-US"/>
              <a:t>RLG Programs</a:t>
            </a:r>
          </a:p>
          <a:p>
            <a:r>
              <a:rPr lang="en-US"/>
              <a:t>OCLC Programs &amp; Research</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17506" name="Rectangle 2"/>
          <p:cNvSpPr>
            <a:spLocks noGrp="1" noChangeArrowheads="1"/>
          </p:cNvSpPr>
          <p:nvPr>
            <p:ph type="title" idx="4294967295"/>
          </p:nvPr>
        </p:nvSpPr>
        <p:spPr/>
        <p:txBody>
          <a:bodyPr/>
          <a:lstStyle/>
          <a:p>
            <a:r>
              <a:rPr lang="en-US">
                <a:solidFill>
                  <a:schemeClr val="bg1"/>
                </a:solidFill>
              </a:rPr>
              <a:t>Local</a:t>
            </a:r>
            <a:endParaRPr lang="en-US"/>
          </a:p>
        </p:txBody>
      </p:sp>
      <p:pic>
        <p:nvPicPr>
          <p:cNvPr id="917507" name="Picture 3"/>
          <p:cNvPicPr>
            <a:picLocks noGrp="1" noChangeAspect="1" noChangeArrowheads="1"/>
          </p:cNvPicPr>
          <p:nvPr>
            <p:ph idx="4294967295"/>
          </p:nvPr>
        </p:nvPicPr>
        <p:blipFill>
          <a:blip r:embed="rId2"/>
          <a:srcRect/>
          <a:stretch>
            <a:fillRect/>
          </a:stretch>
        </p:blipFill>
        <p:spPr>
          <a:xfrm>
            <a:off x="1371600" y="1524000"/>
            <a:ext cx="6934200" cy="4814888"/>
          </a:xfr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8530" name="Picture 2"/>
          <p:cNvPicPr>
            <a:picLocks noChangeAspect="1" noChangeArrowheads="1"/>
          </p:cNvPicPr>
          <p:nvPr/>
        </p:nvPicPr>
        <p:blipFill>
          <a:blip r:embed="rId2"/>
          <a:srcRect/>
          <a:stretch>
            <a:fillRect/>
          </a:stretch>
        </p:blipFill>
        <p:spPr bwMode="auto">
          <a:xfrm>
            <a:off x="685800" y="1524000"/>
            <a:ext cx="7772400" cy="4664075"/>
          </a:xfrm>
          <a:prstGeom prst="rect">
            <a:avLst/>
          </a:prstGeom>
          <a:noFill/>
          <a:ln w="9525">
            <a:noFill/>
            <a:miter lim="800000"/>
            <a:headEnd/>
            <a:tailEnd/>
          </a:ln>
        </p:spPr>
      </p:pic>
      <p:sp>
        <p:nvSpPr>
          <p:cNvPr id="918531" name="Oval 3"/>
          <p:cNvSpPr>
            <a:spLocks noChangeArrowheads="1"/>
          </p:cNvSpPr>
          <p:nvPr/>
        </p:nvSpPr>
        <p:spPr bwMode="auto">
          <a:xfrm>
            <a:off x="457200" y="2286000"/>
            <a:ext cx="3048000" cy="914400"/>
          </a:xfrm>
          <a:prstGeom prst="ellipse">
            <a:avLst/>
          </a:prstGeom>
          <a:noFill/>
          <a:ln w="28575">
            <a:solidFill>
              <a:schemeClr val="accent1"/>
            </a:solidFill>
            <a:round/>
            <a:headEnd/>
            <a:tailEnd/>
          </a:ln>
        </p:spPr>
        <p:txBody>
          <a:bodyPr wrap="none" anchor="ctr">
            <a:prstTxWarp prst="textNoShape">
              <a:avLst/>
            </a:prstTxWarp>
          </a:bodyPr>
          <a:lstStyle/>
          <a:p>
            <a:endParaRPr lang="en-US" sz="1800" b="0">
              <a:solidFill>
                <a:schemeClr val="tx1"/>
              </a:solidFill>
              <a:latin typeface="Gill Sans MT" charset="-18"/>
            </a:endParaRPr>
          </a:p>
        </p:txBody>
      </p:sp>
      <p:sp>
        <p:nvSpPr>
          <p:cNvPr id="918532" name="Rectangle 4"/>
          <p:cNvSpPr>
            <a:spLocks noChangeArrowheads="1"/>
          </p:cNvSpPr>
          <p:nvPr/>
        </p:nvSpPr>
        <p:spPr bwMode="auto">
          <a:xfrm>
            <a:off x="455613" y="212725"/>
            <a:ext cx="8231187" cy="915988"/>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Global: catalogue records at the </a:t>
            </a:r>
            <a:br>
              <a:rPr lang="en-US" sz="2800">
                <a:solidFill>
                  <a:schemeClr val="bg1"/>
                </a:solidFill>
                <a:latin typeface="Trebuchet MS" charset="0"/>
              </a:rPr>
            </a:br>
            <a:r>
              <a:rPr lang="en-US" sz="2800">
                <a:solidFill>
                  <a:schemeClr val="bg1"/>
                </a:solidFill>
                <a:latin typeface="Trebuchet MS" charset="0"/>
              </a:rPr>
              <a:t>network level</a:t>
            </a:r>
            <a:endParaRPr lang="en-US" sz="2800">
              <a:solidFill>
                <a:schemeClr val="accent1"/>
              </a:solidFill>
              <a:latin typeface="Trebuchet MS" charset="0"/>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9"/>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8.2"/>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7.4"/>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6.5|8.1"/>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8.5"/>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24.5"/>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0.9"/>
</p:tagLst>
</file>

<file path=ppt/theme/theme1.xml><?xml version="1.0" encoding="utf-8"?>
<a:theme xmlns:a="http://schemas.openxmlformats.org/drawingml/2006/main" name="par">
  <a:themeElements>
    <a:clrScheme name="par 16">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006699"/>
      </a:hlink>
      <a:folHlink>
        <a:srgbClr val="969696"/>
      </a:folHlink>
    </a:clrScheme>
    <a:fontScheme name="pa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rgbClr val="336699"/>
            </a:solidFill>
            <a:effectLst/>
            <a:latin typeface="Verdan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rgbClr val="336699"/>
            </a:solidFill>
            <a:effectLst/>
            <a:latin typeface="Verdana" charset="0"/>
          </a:defRPr>
        </a:defPPr>
      </a:lstStyle>
    </a:lnDef>
  </a:objectDefaults>
  <a:extraClrSchemeLst>
    <a:extraClrScheme>
      <a:clrScheme name="p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ar 13">
        <a:dk1>
          <a:srgbClr val="000000"/>
        </a:dk1>
        <a:lt1>
          <a:srgbClr val="FFFFFF"/>
        </a:lt1>
        <a:dk2>
          <a:srgbClr val="000000"/>
        </a:dk2>
        <a:lt2>
          <a:srgbClr val="969696"/>
        </a:lt2>
        <a:accent1>
          <a:srgbClr val="FF9900"/>
        </a:accent1>
        <a:accent2>
          <a:srgbClr val="FF9966"/>
        </a:accent2>
        <a:accent3>
          <a:srgbClr val="FFFFFF"/>
        </a:accent3>
        <a:accent4>
          <a:srgbClr val="000000"/>
        </a:accent4>
        <a:accent5>
          <a:srgbClr val="FFCAAA"/>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4">
        <a:dk1>
          <a:srgbClr val="000000"/>
        </a:dk1>
        <a:lt1>
          <a:srgbClr val="FFFFFF"/>
        </a:lt1>
        <a:dk2>
          <a:srgbClr val="000000"/>
        </a:dk2>
        <a:lt2>
          <a:srgbClr val="969696"/>
        </a:lt2>
        <a:accent1>
          <a:srgbClr val="FF9900"/>
        </a:accent1>
        <a:accent2>
          <a:srgbClr val="FFCC00"/>
        </a:accent2>
        <a:accent3>
          <a:srgbClr val="FFFFFF"/>
        </a:accent3>
        <a:accent4>
          <a:srgbClr val="000000"/>
        </a:accent4>
        <a:accent5>
          <a:srgbClr val="FFCAAA"/>
        </a:accent5>
        <a:accent6>
          <a:srgbClr val="E7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5">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6">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0066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programs_newbrand</Template>
  <TotalTime>29824</TotalTime>
  <Words>1526</Words>
  <Application>Microsoft Macintosh PowerPoint</Application>
  <PresentationFormat>On-screen Show (4:3)</PresentationFormat>
  <Paragraphs>332</Paragraphs>
  <Slides>72</Slides>
  <Notes>15</Notes>
  <HiddenSlides>1</HiddenSlides>
  <MMClips>0</MMClips>
  <ScaleCrop>false</ScaleCrop>
  <HeadingPairs>
    <vt:vector size="8" baseType="variant">
      <vt:variant>
        <vt:lpstr>Fonts Used</vt:lpstr>
      </vt:variant>
      <vt:variant>
        <vt:i4>9</vt:i4>
      </vt:variant>
      <vt:variant>
        <vt:lpstr>Design Template</vt:lpstr>
      </vt:variant>
      <vt:variant>
        <vt:i4>1</vt:i4>
      </vt:variant>
      <vt:variant>
        <vt:lpstr>Embedded OLE Servers</vt:lpstr>
      </vt:variant>
      <vt:variant>
        <vt:i4>1</vt:i4>
      </vt:variant>
      <vt:variant>
        <vt:lpstr>Slide Titles</vt:lpstr>
      </vt:variant>
      <vt:variant>
        <vt:i4>72</vt:i4>
      </vt:variant>
    </vt:vector>
  </HeadingPairs>
  <TitlesOfParts>
    <vt:vector size="83" baseType="lpstr">
      <vt:lpstr>Arial</vt:lpstr>
      <vt:lpstr>Trebuchet MS</vt:lpstr>
      <vt:lpstr>Wingdings</vt:lpstr>
      <vt:lpstr>Times</vt:lpstr>
      <vt:lpstr>Calibri</vt:lpstr>
      <vt:lpstr>ＭＳ Ｐゴシック</vt:lpstr>
      <vt:lpstr>Verdana</vt:lpstr>
      <vt:lpstr>Gill Sans MT</vt:lpstr>
      <vt:lpstr>Corbel</vt:lpstr>
      <vt:lpstr>par</vt:lpstr>
      <vt:lpstr>Image</vt:lpstr>
      <vt:lpstr>Digital Library Services and the Changing Environment</vt:lpstr>
      <vt:lpstr>Themes</vt:lpstr>
      <vt:lpstr>Credits</vt:lpstr>
      <vt:lpstr>Slide 4</vt:lpstr>
      <vt:lpstr>Slide 5</vt:lpstr>
      <vt:lpstr>Slide 6</vt:lpstr>
      <vt:lpstr>Slide 7</vt:lpstr>
      <vt:lpstr>Local</vt:lpstr>
      <vt:lpstr>Slide 9</vt:lpstr>
      <vt:lpstr>Slide 10</vt:lpstr>
      <vt:lpstr>Slide 11</vt:lpstr>
      <vt:lpstr>Slide 12</vt:lpstr>
      <vt:lpstr>Slide 13</vt:lpstr>
      <vt:lpstr>Slide 14</vt:lpstr>
      <vt:lpstr>Slide 15</vt:lpstr>
      <vt:lpstr>Slide 16</vt:lpstr>
      <vt:lpstr>‘Monolithic fragmentation’</vt:lpstr>
      <vt:lpstr>Group</vt:lpstr>
      <vt:lpstr>Group</vt:lpstr>
      <vt:lpstr>Where data aggregation is beneficial</vt:lpstr>
      <vt:lpstr>Global</vt:lpstr>
      <vt:lpstr>Local</vt:lpstr>
      <vt:lpstr>Mass digitisation of special collections</vt:lpstr>
      <vt:lpstr>Urgency</vt:lpstr>
      <vt:lpstr>Fulfilment</vt:lpstr>
      <vt:lpstr>Slide 26</vt:lpstr>
      <vt:lpstr>Slide 27</vt:lpstr>
      <vt:lpstr>Slide 28</vt:lpstr>
      <vt:lpstr>Slide 29</vt:lpstr>
      <vt:lpstr>Breaking it down</vt:lpstr>
      <vt:lpstr>Slide 31</vt:lpstr>
      <vt:lpstr>Slide 32</vt:lpstr>
      <vt:lpstr>Slide 33</vt:lpstr>
      <vt:lpstr>Access vs preservation — access wins!</vt:lpstr>
      <vt:lpstr>Access wins!</vt:lpstr>
      <vt:lpstr>Selection has already been done</vt:lpstr>
      <vt:lpstr>Handle once (then iterate)</vt:lpstr>
      <vt:lpstr>Programmes not projects</vt:lpstr>
      <vt:lpstr>Slide 39</vt:lpstr>
      <vt:lpstr>Engage your community in description</vt:lpstr>
      <vt:lpstr>Slide 41</vt:lpstr>
      <vt:lpstr>Slide 42</vt:lpstr>
      <vt:lpstr>January 16th 2008: LC photographs on Flickr</vt:lpstr>
      <vt:lpstr>24 hours later</vt:lpstr>
      <vt:lpstr>Impact: exposure</vt:lpstr>
      <vt:lpstr>Slide 46</vt:lpstr>
      <vt:lpstr>Go with it</vt:lpstr>
      <vt:lpstr>Feeding back into our work</vt:lpstr>
      <vt:lpstr>Quality vs quantity: quantity wins!</vt:lpstr>
      <vt:lpstr>Slide 50</vt:lpstr>
      <vt:lpstr>Discovery happens elsewhere</vt:lpstr>
      <vt:lpstr>Slide 52</vt:lpstr>
      <vt:lpstr>Slide 53</vt:lpstr>
      <vt:lpstr>Slide 54</vt:lpstr>
      <vt:lpstr>Slide 55</vt:lpstr>
      <vt:lpstr>Slide 56</vt:lpstr>
      <vt:lpstr>Slide 57</vt:lpstr>
      <vt:lpstr>Slide 58</vt:lpstr>
      <vt:lpstr>Slide 59</vt:lpstr>
      <vt:lpstr>Global  Local switching</vt:lpstr>
      <vt:lpstr>Slide 61</vt:lpstr>
      <vt:lpstr>Slide 62</vt:lpstr>
      <vt:lpstr>Slide 63</vt:lpstr>
      <vt:lpstr>Benefits of  concentration</vt:lpstr>
      <vt:lpstr>Slide 65</vt:lpstr>
      <vt:lpstr>Slide 66</vt:lpstr>
      <vt:lpstr>Slide 67</vt:lpstr>
      <vt:lpstr>Slide 68</vt:lpstr>
      <vt:lpstr>Benefits of diffusion</vt:lpstr>
      <vt:lpstr>Put things under people’s noses</vt:lpstr>
      <vt:lpstr>Put another way...</vt:lpstr>
      <vt:lpstr>The End</vt:lpstr>
    </vt:vector>
  </TitlesOfParts>
  <Company>RLG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Digitization: Born, Massive and Special</dc:title>
  <dc:creator>Jim Michalko</dc:creator>
  <cp:lastModifiedBy>John MacColl</cp:lastModifiedBy>
  <cp:revision>174</cp:revision>
  <dcterms:created xsi:type="dcterms:W3CDTF">2009-10-30T11:27:25Z</dcterms:created>
  <dcterms:modified xsi:type="dcterms:W3CDTF">2009-10-30T11:28:33Z</dcterms:modified>
</cp:coreProperties>
</file>