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41.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notesSlides/notesSlide43.xml" ContentType="application/vnd.openxmlformats-officedocument.presentationml.notesSlide+xml"/>
  <Override PartName="/ppt/slides/slide10.xml" ContentType="application/vnd.openxmlformats-officedocument.presentationml.slide+xml"/>
  <Override PartName="/ppt/notesSlides/notesSlide45.xml" ContentType="application/vnd.openxmlformats-officedocument.presentationml.notesSlide+xml"/>
  <Override PartName="/ppt/slides/slide33.xml" ContentType="application/vnd.openxmlformats-officedocument.presentationml.slide+xml"/>
  <Override PartName="/ppt/notesSlides/notesSlide48.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ppt/tags/tag5.xml" ContentType="application/vnd.openxmlformats-officedocument.presentationml.tags+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tags/tag6.xml" ContentType="application/vnd.openxmlformats-officedocument.presentationml.tags+xml"/>
  <Override PartName="/ppt/slides/slide12.xml" ContentType="application/vnd.openxmlformats-officedocument.presentationml.slide+xml"/>
  <Override PartName="/ppt/slides/slide19.xml" ContentType="application/vnd.openxmlformats-officedocument.presentationml.slide+xml"/>
  <Override PartName="/ppt/tags/tag2.xml" ContentType="application/vnd.openxmlformats-officedocument.presentationml.tags+xml"/>
  <Override PartName="/ppt/slides/slide46.xml" ContentType="application/vnd.openxmlformats-officedocument.presentationml.slide+xml"/>
  <Override PartName="/ppt/notesSlides/notesSlide2.xml" ContentType="application/vnd.openxmlformats-officedocument.presentationml.notesSlide+xml"/>
  <Override PartName="/ppt/slides/slide41.xml" ContentType="application/vnd.openxmlformats-officedocument.presentationml.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tags/tag4.xml" ContentType="application/vnd.openxmlformats-officedocument.presentationml.tags+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Override PartName="/ppt/notesSlides/notesSlide49.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tags/tag1.xml" ContentType="application/vnd.openxmlformats-officedocument.presentationml.tags+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notesSlides/notesSlide20.xml" ContentType="application/vnd.openxmlformats-officedocument.presentationml.notesSlide+xml"/>
  <Override PartName="/ppt/slides/slide38.xml" ContentType="application/vnd.openxmlformats-officedocument.presentationml.slide+xml"/>
  <Override PartName="/ppt/slideLayouts/slideLayout12.xml" ContentType="application/vnd.openxmlformats-officedocument.presentationml.slideLayout+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51" r:id="rId1"/>
  </p:sldMasterIdLst>
  <p:notesMasterIdLst>
    <p:notesMasterId r:id="rId52"/>
  </p:notesMasterIdLst>
  <p:sldIdLst>
    <p:sldId id="529" r:id="rId2"/>
    <p:sldId id="660" r:id="rId3"/>
    <p:sldId id="650" r:id="rId4"/>
    <p:sldId id="593" r:id="rId5"/>
    <p:sldId id="594" r:id="rId6"/>
    <p:sldId id="651" r:id="rId7"/>
    <p:sldId id="493" r:id="rId8"/>
    <p:sldId id="579" r:id="rId9"/>
    <p:sldId id="620" r:id="rId10"/>
    <p:sldId id="601" r:id="rId11"/>
    <p:sldId id="603" r:id="rId12"/>
    <p:sldId id="652" r:id="rId13"/>
    <p:sldId id="606" r:id="rId14"/>
    <p:sldId id="607" r:id="rId15"/>
    <p:sldId id="608" r:id="rId16"/>
    <p:sldId id="609" r:id="rId17"/>
    <p:sldId id="610" r:id="rId18"/>
    <p:sldId id="619" r:id="rId19"/>
    <p:sldId id="653" r:id="rId20"/>
    <p:sldId id="586" r:id="rId21"/>
    <p:sldId id="613" r:id="rId22"/>
    <p:sldId id="614" r:id="rId23"/>
    <p:sldId id="615" r:id="rId24"/>
    <p:sldId id="616" r:id="rId25"/>
    <p:sldId id="617" r:id="rId26"/>
    <p:sldId id="618" r:id="rId27"/>
    <p:sldId id="643" r:id="rId28"/>
    <p:sldId id="654" r:id="rId29"/>
    <p:sldId id="585" r:id="rId30"/>
    <p:sldId id="621" r:id="rId31"/>
    <p:sldId id="655" r:id="rId32"/>
    <p:sldId id="639" r:id="rId33"/>
    <p:sldId id="549" r:id="rId34"/>
    <p:sldId id="648" r:id="rId35"/>
    <p:sldId id="649" r:id="rId36"/>
    <p:sldId id="656" r:id="rId37"/>
    <p:sldId id="635" r:id="rId38"/>
    <p:sldId id="647" r:id="rId39"/>
    <p:sldId id="657" r:id="rId40"/>
    <p:sldId id="553" r:id="rId41"/>
    <p:sldId id="555" r:id="rId42"/>
    <p:sldId id="644" r:id="rId43"/>
    <p:sldId id="658" r:id="rId44"/>
    <p:sldId id="546" r:id="rId45"/>
    <p:sldId id="558" r:id="rId46"/>
    <p:sldId id="559" r:id="rId47"/>
    <p:sldId id="659" r:id="rId48"/>
    <p:sldId id="520" r:id="rId49"/>
    <p:sldId id="631" r:id="rId50"/>
    <p:sldId id="419" r:id="rId51"/>
  </p:sldIdLst>
  <p:sldSz cx="9144000" cy="6858000" type="screen4x3"/>
  <p:notesSz cx="6858000" cy="9144000"/>
  <p:defaultTextStyle>
    <a:defPPr>
      <a:defRPr lang="en-US"/>
    </a:defPPr>
    <a:lvl1pPr algn="l" rtl="0" fontAlgn="base">
      <a:spcBef>
        <a:spcPct val="0"/>
      </a:spcBef>
      <a:spcAft>
        <a:spcPct val="0"/>
      </a:spcAft>
      <a:defRPr sz="3200" b="1" kern="1200">
        <a:solidFill>
          <a:srgbClr val="336699"/>
        </a:solidFill>
        <a:latin typeface="Verdana" charset="0"/>
        <a:ea typeface="+mn-ea"/>
        <a:cs typeface="+mn-cs"/>
      </a:defRPr>
    </a:lvl1pPr>
    <a:lvl2pPr marL="457200" algn="l" rtl="0" fontAlgn="base">
      <a:spcBef>
        <a:spcPct val="0"/>
      </a:spcBef>
      <a:spcAft>
        <a:spcPct val="0"/>
      </a:spcAft>
      <a:defRPr sz="3200" b="1" kern="1200">
        <a:solidFill>
          <a:srgbClr val="336699"/>
        </a:solidFill>
        <a:latin typeface="Verdana" charset="0"/>
        <a:ea typeface="+mn-ea"/>
        <a:cs typeface="+mn-cs"/>
      </a:defRPr>
    </a:lvl2pPr>
    <a:lvl3pPr marL="914400" algn="l" rtl="0" fontAlgn="base">
      <a:spcBef>
        <a:spcPct val="0"/>
      </a:spcBef>
      <a:spcAft>
        <a:spcPct val="0"/>
      </a:spcAft>
      <a:defRPr sz="3200" b="1" kern="1200">
        <a:solidFill>
          <a:srgbClr val="336699"/>
        </a:solidFill>
        <a:latin typeface="Verdana" charset="0"/>
        <a:ea typeface="+mn-ea"/>
        <a:cs typeface="+mn-cs"/>
      </a:defRPr>
    </a:lvl3pPr>
    <a:lvl4pPr marL="1371600" algn="l" rtl="0" fontAlgn="base">
      <a:spcBef>
        <a:spcPct val="0"/>
      </a:spcBef>
      <a:spcAft>
        <a:spcPct val="0"/>
      </a:spcAft>
      <a:defRPr sz="3200" b="1" kern="1200">
        <a:solidFill>
          <a:srgbClr val="336699"/>
        </a:solidFill>
        <a:latin typeface="Verdana" charset="0"/>
        <a:ea typeface="+mn-ea"/>
        <a:cs typeface="+mn-cs"/>
      </a:defRPr>
    </a:lvl4pPr>
    <a:lvl5pPr marL="1828800" algn="l" rtl="0" fontAlgn="base">
      <a:spcBef>
        <a:spcPct val="0"/>
      </a:spcBef>
      <a:spcAft>
        <a:spcPct val="0"/>
      </a:spcAft>
      <a:defRPr sz="3200" b="1" kern="1200">
        <a:solidFill>
          <a:srgbClr val="336699"/>
        </a:solidFill>
        <a:latin typeface="Verdana" charset="0"/>
        <a:ea typeface="+mn-ea"/>
        <a:cs typeface="+mn-cs"/>
      </a:defRPr>
    </a:lvl5pPr>
    <a:lvl6pPr marL="2286000" algn="l" defTabSz="457200" rtl="0" eaLnBrk="1" latinLnBrk="0" hangingPunct="1">
      <a:defRPr sz="3200" b="1" kern="1200">
        <a:solidFill>
          <a:srgbClr val="336699"/>
        </a:solidFill>
        <a:latin typeface="Verdana" charset="0"/>
        <a:ea typeface="+mn-ea"/>
        <a:cs typeface="+mn-cs"/>
      </a:defRPr>
    </a:lvl6pPr>
    <a:lvl7pPr marL="2743200" algn="l" defTabSz="457200" rtl="0" eaLnBrk="1" latinLnBrk="0" hangingPunct="1">
      <a:defRPr sz="3200" b="1" kern="1200">
        <a:solidFill>
          <a:srgbClr val="336699"/>
        </a:solidFill>
        <a:latin typeface="Verdana" charset="0"/>
        <a:ea typeface="+mn-ea"/>
        <a:cs typeface="+mn-cs"/>
      </a:defRPr>
    </a:lvl7pPr>
    <a:lvl8pPr marL="3200400" algn="l" defTabSz="457200" rtl="0" eaLnBrk="1" latinLnBrk="0" hangingPunct="1">
      <a:defRPr sz="3200" b="1" kern="1200">
        <a:solidFill>
          <a:srgbClr val="336699"/>
        </a:solidFill>
        <a:latin typeface="Verdana" charset="0"/>
        <a:ea typeface="+mn-ea"/>
        <a:cs typeface="+mn-cs"/>
      </a:defRPr>
    </a:lvl8pPr>
    <a:lvl9pPr marL="3657600" algn="l" defTabSz="457200" rtl="0" eaLnBrk="1" latinLnBrk="0" hangingPunct="1">
      <a:defRPr sz="3200" b="1" kern="1200">
        <a:solidFill>
          <a:srgbClr val="336699"/>
        </a:solidFill>
        <a:latin typeface="Verdana"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clrMode="bw"/>
  <p:showPr showNarration="1" useTimings="0">
    <p:present/>
    <p:sldAll/>
    <p:penClr>
      <a:schemeClr val="tx1"/>
    </p:penClr>
  </p:showPr>
  <p:clrMru>
    <a:srgbClr val="FFFFCC"/>
    <a:srgbClr val="000000"/>
    <a:srgbClr val="3BA126"/>
    <a:srgbClr val="AE9E8F"/>
    <a:srgbClr val="FF0000"/>
    <a:srgbClr val="00CCFF"/>
    <a:srgbClr val="99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p:cViewPr varScale="1">
        <p:scale>
          <a:sx n="148" d="100"/>
          <a:sy n="148" d="100"/>
        </p:scale>
        <p:origin x="-1216" y="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72"/>
    </p:cViewPr>
  </p:sorterViewPr>
  <p:notesViewPr>
    <p:cSldViewPr>
      <p:cViewPr varScale="1">
        <p:scale>
          <a:sx n="113" d="100"/>
          <a:sy n="113" d="100"/>
        </p:scale>
        <p:origin x="-4216"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tableStyles" Target="tableStyles.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viewProps" Target="viewProps.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theme" Target="theme/theme1.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notesMaster" Target="notesMasters/notesMaster1.xml"/><Relationship Id="rId54" Type="http://schemas.openxmlformats.org/officeDocument/2006/relationships/presProps" Target="presProps.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printerSettings" Target="printerSettings/printerSettings1.bin"/><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endParaRPr lang="en-US"/>
          </a:p>
        </p:txBody>
      </p:sp>
      <p:sp>
        <p:nvSpPr>
          <p:cNvPr id="225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endParaRPr lang="en-US"/>
          </a:p>
        </p:txBody>
      </p:sp>
      <p:sp>
        <p:nvSpPr>
          <p:cNvPr id="1434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endParaRPr lang="en-US"/>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fld id="{26B786A1-68DF-4547-9413-3661A857C422}"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61EEFE59-87E6-B840-8DDB-FE122C717625}" type="slidenum">
              <a:rPr lang="en-US"/>
              <a:pPr/>
              <a:t>1</a:t>
            </a:fld>
            <a:endParaRPr lang="en-US"/>
          </a:p>
        </p:txBody>
      </p:sp>
      <p:sp>
        <p:nvSpPr>
          <p:cNvPr id="16387" name="Rectangle 2"/>
          <p:cNvSpPr>
            <a:spLocks noChangeArrowheads="1"/>
          </p:cNvSpPr>
          <p:nvPr>
            <p:ph type="sldImg"/>
          </p:nvPr>
        </p:nvSpPr>
        <p:spPr>
          <a:solidFill>
            <a:srgbClr val="FFFFFF"/>
          </a:solidFill>
          <a:ln/>
        </p:spPr>
      </p:sp>
      <p:sp>
        <p:nvSpPr>
          <p:cNvPr id="16388"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D501BF1-07C2-A340-8F9D-22CA18CDCAD7}" type="slidenum">
              <a:rPr lang="en-US"/>
              <a:pPr/>
              <a:t>11</a:t>
            </a:fld>
            <a:endParaRPr lang="en-US"/>
          </a:p>
        </p:txBody>
      </p:sp>
      <p:sp>
        <p:nvSpPr>
          <p:cNvPr id="35843" name="Rectangle 2"/>
          <p:cNvSpPr>
            <a:spLocks noChangeArrowheads="1"/>
          </p:cNvSpPr>
          <p:nvPr>
            <p:ph type="sldImg"/>
          </p:nvPr>
        </p:nvSpPr>
        <p:spPr>
          <a:solidFill>
            <a:srgbClr val="FFFFFF"/>
          </a:solidFill>
          <a:ln/>
        </p:spPr>
      </p:sp>
      <p:sp>
        <p:nvSpPr>
          <p:cNvPr id="35844"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The Greene-Meissner paper, </a:t>
            </a:r>
            <a:r>
              <a:rPr lang="en-US" i="1">
                <a:solidFill>
                  <a:srgbClr val="000000"/>
                </a:solidFill>
                <a:latin typeface="Verdana" charset="0"/>
                <a:ea typeface="ＭＳ Ｐゴシック" charset="-128"/>
                <a:cs typeface="ＭＳ Ｐゴシック" charset="-128"/>
              </a:rPr>
              <a:t>More product, less process: pragmatically revamping traditional processing approaches to deal with late 20th-century collections, </a:t>
            </a:r>
            <a:r>
              <a:rPr lang="en-US">
                <a:solidFill>
                  <a:srgbClr val="000000"/>
                </a:solidFill>
                <a:latin typeface="Verdana" charset="0"/>
                <a:ea typeface="ＭＳ Ｐゴシック" charset="-128"/>
                <a:cs typeface="ＭＳ Ｐゴシック" charset="-128"/>
              </a:rPr>
              <a:t>has deeply influenced our thinking in OCLC Research. The priority has become disclosure, creation of proxies via digitisation, and process acceleration. But it is very difficult for libraries - and archives - to change the way they operate, even if they agree with these priorities.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7891"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37892" name="Slide Number Placeholder 3"/>
          <p:cNvSpPr>
            <a:spLocks noGrp="1"/>
          </p:cNvSpPr>
          <p:nvPr>
            <p:ph type="sldNum" sz="quarter" idx="5"/>
          </p:nvPr>
        </p:nvSpPr>
        <p:spPr>
          <a:noFill/>
        </p:spPr>
        <p:txBody>
          <a:bodyPr/>
          <a:lstStyle/>
          <a:p>
            <a:fld id="{BFDD6E78-BC1E-9441-985E-C5FA182546F7}" type="slidenum">
              <a:rPr lang="en-US" smtClean="0"/>
              <a:pPr/>
              <a:t>12</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C6D00F8B-3A97-2943-ABEA-0BEDB025F924}" type="slidenum">
              <a:rPr lang="en-US"/>
              <a:pPr/>
              <a:t>13</a:t>
            </a:fld>
            <a:endParaRPr lang="en-US"/>
          </a:p>
        </p:txBody>
      </p:sp>
      <p:sp>
        <p:nvSpPr>
          <p:cNvPr id="39939" name="Rectangle 2"/>
          <p:cNvSpPr>
            <a:spLocks noChangeArrowheads="1"/>
          </p:cNvSpPr>
          <p:nvPr>
            <p:ph type="sldImg"/>
          </p:nvPr>
        </p:nvSpPr>
        <p:spPr>
          <a:solidFill>
            <a:srgbClr val="FFFFFF"/>
          </a:solidFill>
          <a:ln/>
        </p:spPr>
      </p:sp>
      <p:sp>
        <p:nvSpPr>
          <p:cNvPr id="39940"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A challenging paper which poposed ways to apply mass digitisation to special collections.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07053F03-550C-934A-A90A-FC39BA594C89}" type="slidenum">
              <a:rPr lang="en-US"/>
              <a:pPr/>
              <a:t>14</a:t>
            </a:fld>
            <a:endParaRPr lang="en-US"/>
          </a:p>
        </p:txBody>
      </p:sp>
      <p:sp>
        <p:nvSpPr>
          <p:cNvPr id="41987" name="Rectangle 2"/>
          <p:cNvSpPr>
            <a:spLocks noChangeArrowheads="1"/>
          </p:cNvSpPr>
          <p:nvPr>
            <p:ph type="sldImg"/>
          </p:nvPr>
        </p:nvSpPr>
        <p:spPr>
          <a:solidFill>
            <a:srgbClr val="FFFFFF"/>
          </a:solidFill>
          <a:ln/>
        </p:spPr>
      </p:sp>
      <p:sp>
        <p:nvSpPr>
          <p:cNvPr id="41988"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We took some particular stances, including this one: digitisation should be In service to access rather than preservation. Heresy?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CECAE9B8-387D-D94C-B447-E71B34DD0901}" type="slidenum">
              <a:rPr lang="en-US"/>
              <a:pPr/>
              <a:t>15</a:t>
            </a:fld>
            <a:endParaRPr lang="en-US"/>
          </a:p>
        </p:txBody>
      </p:sp>
      <p:sp>
        <p:nvSpPr>
          <p:cNvPr id="44035" name="Rectangle 2"/>
          <p:cNvSpPr>
            <a:spLocks noChangeArrowheads="1"/>
          </p:cNvSpPr>
          <p:nvPr>
            <p:ph type="sldImg"/>
          </p:nvPr>
        </p:nvSpPr>
        <p:spPr>
          <a:solidFill>
            <a:srgbClr val="FFFFFF"/>
          </a:solidFill>
          <a:ln/>
        </p:spPr>
      </p:sp>
      <p:sp>
        <p:nvSpPr>
          <p:cNvPr id="44036"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155E3FBC-F046-6147-BD9D-D2D94DEC21EB}" type="slidenum">
              <a:rPr lang="en-US"/>
              <a:pPr/>
              <a:t>16</a:t>
            </a:fld>
            <a:endParaRPr lang="en-US"/>
          </a:p>
        </p:txBody>
      </p:sp>
      <p:sp>
        <p:nvSpPr>
          <p:cNvPr id="46083" name="Rectangle 2"/>
          <p:cNvSpPr>
            <a:spLocks noChangeArrowheads="1"/>
          </p:cNvSpPr>
          <p:nvPr>
            <p:ph type="sldImg"/>
          </p:nvPr>
        </p:nvSpPr>
        <p:spPr>
          <a:solidFill>
            <a:srgbClr val="FFFFFF"/>
          </a:solidFill>
          <a:ln/>
        </p:spPr>
      </p:sp>
      <p:sp>
        <p:nvSpPr>
          <p:cNvPr id="46084"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Aim to collapse decisions.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172BA28E-4D35-0547-94A7-CC15E9C562A9}" type="slidenum">
              <a:rPr lang="en-US"/>
              <a:pPr/>
              <a:t>17</a:t>
            </a:fld>
            <a:endParaRPr lang="en-US"/>
          </a:p>
        </p:txBody>
      </p:sp>
      <p:sp>
        <p:nvSpPr>
          <p:cNvPr id="48131" name="Rectangle 2"/>
          <p:cNvSpPr>
            <a:spLocks noChangeArrowheads="1"/>
          </p:cNvSpPr>
          <p:nvPr>
            <p:ph type="sldImg"/>
          </p:nvPr>
        </p:nvSpPr>
        <p:spPr>
          <a:solidFill>
            <a:srgbClr val="FFFFFF"/>
          </a:solidFill>
          <a:ln/>
        </p:spPr>
      </p:sp>
      <p:sp>
        <p:nvSpPr>
          <p:cNvPr id="48132"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9E43C9C1-FF48-4342-BA23-4CB9884FEB2C}" type="slidenum">
              <a:rPr lang="en-US"/>
              <a:pPr/>
              <a:t>18</a:t>
            </a:fld>
            <a:endParaRPr lang="en-US"/>
          </a:p>
        </p:txBody>
      </p:sp>
      <p:sp>
        <p:nvSpPr>
          <p:cNvPr id="50179" name="Rectangle 2"/>
          <p:cNvSpPr>
            <a:spLocks noChangeArrowheads="1"/>
          </p:cNvSpPr>
          <p:nvPr>
            <p:ph type="sldImg"/>
          </p:nvPr>
        </p:nvSpPr>
        <p:spPr>
          <a:solidFill>
            <a:srgbClr val="FFFFFF"/>
          </a:solidFill>
          <a:ln/>
        </p:spPr>
      </p:sp>
      <p:sp>
        <p:nvSpPr>
          <p:cNvPr id="50180"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We tend to measure the wrong things. Measurement now should be all about usage. Our productivity measures should be shown in relation to usage. We have a lot to do in this area.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a:ln/>
        </p:spPr>
      </p:sp>
      <p:sp>
        <p:nvSpPr>
          <p:cNvPr id="52227"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52228" name="Slide Number Placeholder 3"/>
          <p:cNvSpPr>
            <a:spLocks noGrp="1"/>
          </p:cNvSpPr>
          <p:nvPr>
            <p:ph type="sldNum" sz="quarter" idx="5"/>
          </p:nvPr>
        </p:nvSpPr>
        <p:spPr>
          <a:noFill/>
        </p:spPr>
        <p:txBody>
          <a:bodyPr/>
          <a:lstStyle/>
          <a:p>
            <a:fld id="{75E2938F-2F86-BD44-9B5B-6FFBDBCDCD37}" type="slidenum">
              <a:rPr lang="en-US" smtClean="0"/>
              <a:pPr/>
              <a:t>19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78194514-D02D-EB4B-9D8D-6115E0ECA33A}" type="slidenum">
              <a:rPr lang="en-US"/>
              <a:pPr/>
              <a:t>20</a:t>
            </a:fld>
            <a:endParaRPr lang="en-US"/>
          </a:p>
        </p:txBody>
      </p:sp>
      <p:sp>
        <p:nvSpPr>
          <p:cNvPr id="54275" name="Rectangle 2"/>
          <p:cNvSpPr>
            <a:spLocks noChangeArrowheads="1"/>
          </p:cNvSpPr>
          <p:nvPr>
            <p:ph type="sldImg"/>
          </p:nvPr>
        </p:nvSpPr>
        <p:spPr>
          <a:solidFill>
            <a:srgbClr val="FFFFFF"/>
          </a:solidFill>
          <a:ln/>
        </p:spPr>
      </p:sp>
      <p:sp>
        <p:nvSpPr>
          <p:cNvPr id="54276"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19460" name="Slide Number Placeholder 3"/>
          <p:cNvSpPr>
            <a:spLocks noGrp="1"/>
          </p:cNvSpPr>
          <p:nvPr>
            <p:ph type="sldNum" sz="quarter" idx="5"/>
          </p:nvPr>
        </p:nvSpPr>
        <p:spPr>
          <a:noFill/>
        </p:spPr>
        <p:txBody>
          <a:bodyPr/>
          <a:lstStyle/>
          <a:p>
            <a:fld id="{26894040-209F-A642-A2B4-49DC690A57C6}" type="slidenum">
              <a:rPr lang="en-US" smtClean="0"/>
              <a:pPr/>
              <a:t>3</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5721A99-D9CC-9143-82C7-91D1EE8C6FD8}" type="slidenum">
              <a:rPr lang="en-US"/>
              <a:pPr/>
              <a:t>21</a:t>
            </a:fld>
            <a:endParaRPr lang="en-US"/>
          </a:p>
        </p:txBody>
      </p:sp>
      <p:sp>
        <p:nvSpPr>
          <p:cNvPr id="5632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5779E01D-77C4-F449-8C5B-04AB71B45450}" type="slidenum">
              <a:rPr lang="en-US" sz="1200" b="0">
                <a:solidFill>
                  <a:schemeClr val="tx1"/>
                </a:solidFill>
                <a:latin typeface="Arial" charset="0"/>
                <a:ea typeface="ＭＳ Ｐゴシック" charset="-128"/>
                <a:cs typeface="ＭＳ Ｐゴシック" charset="-128"/>
              </a:rPr>
              <a:pPr algn="r" eaLnBrk="0" hangingPunct="0"/>
              <a:t>21</a:t>
            </a:fld>
            <a:endParaRPr lang="en-US" sz="1200" b="0">
              <a:solidFill>
                <a:schemeClr val="tx1"/>
              </a:solidFill>
              <a:latin typeface="Arial" charset="0"/>
              <a:ea typeface="ＭＳ Ｐゴシック" charset="-128"/>
              <a:cs typeface="ＭＳ Ｐゴシック" charset="-128"/>
            </a:endParaRPr>
          </a:p>
        </p:txBody>
      </p:sp>
      <p:sp>
        <p:nvSpPr>
          <p:cNvPr id="56324" name="Rectangle 2"/>
          <p:cNvSpPr>
            <a:spLocks noGrp="1" noRot="1" noChangeAspect="1" noChangeArrowheads="1" noTextEdit="1"/>
          </p:cNvSpPr>
          <p:nvPr>
            <p:ph type="sldImg"/>
          </p:nvPr>
        </p:nvSpPr>
        <p:spPr>
          <a:solidFill>
            <a:srgbClr val="FFFFFF"/>
          </a:solidFill>
          <a:ln/>
        </p:spPr>
      </p:sp>
      <p:sp>
        <p:nvSpPr>
          <p:cNvPr id="56325" name="Rectangle 3"/>
          <p:cNvSpPr>
            <a:spLocks noGrp="1" noChangeArrowheads="1"/>
          </p:cNvSpPr>
          <p:nvPr>
            <p:ph type="body" idx="1"/>
          </p:nvPr>
        </p:nvSpPr>
        <p:spPr>
          <a:xfrm>
            <a:off x="914400" y="4343400"/>
            <a:ext cx="5029200" cy="4114800"/>
          </a:xfrm>
          <a:no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96DC5E7-269B-074F-9E04-08A1F21526F5}" type="slidenum">
              <a:rPr lang="en-US"/>
              <a:pPr/>
              <a:t>22</a:t>
            </a:fld>
            <a:endParaRPr lang="en-US"/>
          </a:p>
        </p:txBody>
      </p:sp>
      <p:sp>
        <p:nvSpPr>
          <p:cNvPr id="5837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E4FE43A5-0157-C64C-ADAF-D523C5FC565F}" type="slidenum">
              <a:rPr lang="en-US" sz="1200" b="0">
                <a:solidFill>
                  <a:schemeClr val="tx1"/>
                </a:solidFill>
                <a:latin typeface="Arial" charset="0"/>
                <a:ea typeface="ＭＳ Ｐゴシック" charset="-128"/>
                <a:cs typeface="ＭＳ Ｐゴシック" charset="-128"/>
              </a:rPr>
              <a:pPr algn="r" eaLnBrk="0" hangingPunct="0"/>
              <a:t>22</a:t>
            </a:fld>
            <a:endParaRPr lang="en-US" sz="1200" b="0">
              <a:solidFill>
                <a:schemeClr val="tx1"/>
              </a:solidFill>
              <a:latin typeface="Arial" charset="0"/>
              <a:ea typeface="ＭＳ Ｐゴシック" charset="-128"/>
              <a:cs typeface="ＭＳ Ｐゴシック" charset="-128"/>
            </a:endParaRPr>
          </a:p>
        </p:txBody>
      </p:sp>
      <p:sp>
        <p:nvSpPr>
          <p:cNvPr id="58372" name="Rectangle 2"/>
          <p:cNvSpPr>
            <a:spLocks noGrp="1" noRot="1" noChangeAspect="1" noChangeArrowheads="1" noTextEdit="1"/>
          </p:cNvSpPr>
          <p:nvPr>
            <p:ph type="sldImg"/>
          </p:nvPr>
        </p:nvSpPr>
        <p:spPr>
          <a:solidFill>
            <a:srgbClr val="FFFFFF"/>
          </a:solidFill>
          <a:ln/>
        </p:spPr>
      </p:sp>
      <p:sp>
        <p:nvSpPr>
          <p:cNvPr id="58373" name="Rectangle 3"/>
          <p:cNvSpPr>
            <a:spLocks noGrp="1" noChangeArrowheads="1"/>
          </p:cNvSpPr>
          <p:nvPr>
            <p:ph type="body" idx="1"/>
          </p:nvPr>
        </p:nvSpPr>
        <p:spPr>
          <a:xfrm>
            <a:off x="914400" y="4343400"/>
            <a:ext cx="5029200" cy="4114800"/>
          </a:xfrm>
          <a:no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4C7DB341-E2DD-9C40-9D58-030A3F30D7DF}" type="slidenum">
              <a:rPr lang="en-US"/>
              <a:pPr/>
              <a:t>23</a:t>
            </a:fld>
            <a:endParaRPr lang="en-US"/>
          </a:p>
        </p:txBody>
      </p:sp>
      <p:sp>
        <p:nvSpPr>
          <p:cNvPr id="6041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072CBB9D-05A2-E54B-BCAB-D32F2A6CFD35}" type="slidenum">
              <a:rPr lang="en-US" sz="1200" b="0">
                <a:solidFill>
                  <a:schemeClr val="tx1"/>
                </a:solidFill>
                <a:latin typeface="Arial" charset="0"/>
                <a:ea typeface="ＭＳ Ｐゴシック" charset="-128"/>
                <a:cs typeface="ＭＳ Ｐゴシック" charset="-128"/>
              </a:rPr>
              <a:pPr algn="r" eaLnBrk="0" hangingPunct="0"/>
              <a:t>23</a:t>
            </a:fld>
            <a:endParaRPr lang="en-US" sz="1200" b="0">
              <a:solidFill>
                <a:schemeClr val="tx1"/>
              </a:solidFill>
              <a:latin typeface="Arial" charset="0"/>
              <a:ea typeface="ＭＳ Ｐゴシック" charset="-128"/>
              <a:cs typeface="ＭＳ Ｐゴシック" charset="-128"/>
            </a:endParaRPr>
          </a:p>
        </p:txBody>
      </p:sp>
      <p:sp>
        <p:nvSpPr>
          <p:cNvPr id="60420" name="Rectangle 2"/>
          <p:cNvSpPr>
            <a:spLocks noGrp="1" noRot="1" noChangeAspect="1" noChangeArrowheads="1" noTextEdit="1"/>
          </p:cNvSpPr>
          <p:nvPr>
            <p:ph type="sldImg"/>
          </p:nvPr>
        </p:nvSpPr>
        <p:spPr>
          <a:solidFill>
            <a:srgbClr val="FFFFFF"/>
          </a:solidFill>
          <a:ln/>
        </p:spPr>
      </p:sp>
      <p:sp>
        <p:nvSpPr>
          <p:cNvPr id="60421" name="Rectangle 3"/>
          <p:cNvSpPr>
            <a:spLocks noGrp="1" noChangeArrowheads="1"/>
          </p:cNvSpPr>
          <p:nvPr>
            <p:ph type="body" idx="1"/>
          </p:nvPr>
        </p:nvSpPr>
        <p:spPr>
          <a:xfrm>
            <a:off x="914400" y="4343400"/>
            <a:ext cx="5029200" cy="4114800"/>
          </a:xfrm>
          <a:no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F25F85A9-F900-0F40-8993-A54499AF6664}" type="slidenum">
              <a:rPr lang="en-US"/>
              <a:pPr/>
              <a:t>24</a:t>
            </a:fld>
            <a:endParaRPr lang="en-US"/>
          </a:p>
        </p:txBody>
      </p:sp>
      <p:sp>
        <p:nvSpPr>
          <p:cNvPr id="6246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0C6311C7-9933-6E47-B53C-442E9702E667}" type="slidenum">
              <a:rPr lang="en-US" sz="1200" b="0">
                <a:solidFill>
                  <a:schemeClr val="tx1"/>
                </a:solidFill>
                <a:latin typeface="Arial" charset="0"/>
                <a:ea typeface="ＭＳ Ｐゴシック" charset="-128"/>
                <a:cs typeface="ＭＳ Ｐゴシック" charset="-128"/>
              </a:rPr>
              <a:pPr algn="r" eaLnBrk="0" hangingPunct="0"/>
              <a:t>24</a:t>
            </a:fld>
            <a:endParaRPr lang="en-US" sz="1200" b="0">
              <a:solidFill>
                <a:schemeClr val="tx1"/>
              </a:solidFill>
              <a:latin typeface="Arial" charset="0"/>
              <a:ea typeface="ＭＳ Ｐゴシック" charset="-128"/>
              <a:cs typeface="ＭＳ Ｐゴシック" charset="-128"/>
            </a:endParaRPr>
          </a:p>
        </p:txBody>
      </p:sp>
      <p:sp>
        <p:nvSpPr>
          <p:cNvPr id="62468" name="Rectangle 2"/>
          <p:cNvSpPr>
            <a:spLocks noGrp="1" noRot="1" noChangeAspect="1" noChangeArrowheads="1" noTextEdit="1"/>
          </p:cNvSpPr>
          <p:nvPr>
            <p:ph type="sldImg"/>
          </p:nvPr>
        </p:nvSpPr>
        <p:spPr>
          <a:solidFill>
            <a:srgbClr val="FFFFFF"/>
          </a:solidFill>
          <a:ln/>
        </p:spPr>
      </p:sp>
      <p:sp>
        <p:nvSpPr>
          <p:cNvPr id="62469" name="Rectangle 3"/>
          <p:cNvSpPr>
            <a:spLocks noGrp="1" noChangeArrowheads="1"/>
          </p:cNvSpPr>
          <p:nvPr>
            <p:ph type="body" idx="1"/>
          </p:nvPr>
        </p:nvSpPr>
        <p:spPr>
          <a:xfrm>
            <a:off x="914400" y="4343400"/>
            <a:ext cx="5029200" cy="4114800"/>
          </a:xfrm>
          <a:no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888DAC79-6506-044E-A300-0AFF5135F023}" type="slidenum">
              <a:rPr lang="en-US"/>
              <a:pPr/>
              <a:t>25</a:t>
            </a:fld>
            <a:endParaRPr lang="en-US"/>
          </a:p>
        </p:txBody>
      </p:sp>
      <p:sp>
        <p:nvSpPr>
          <p:cNvPr id="6451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112CAFEF-B3E5-1C4A-B225-4103A1EB8F2F}" type="slidenum">
              <a:rPr lang="en-US" sz="1200" b="0">
                <a:solidFill>
                  <a:schemeClr val="tx1"/>
                </a:solidFill>
                <a:latin typeface="Arial" charset="0"/>
                <a:ea typeface="ＭＳ Ｐゴシック" charset="-128"/>
                <a:cs typeface="ＭＳ Ｐゴシック" charset="-128"/>
              </a:rPr>
              <a:pPr algn="r" eaLnBrk="0" hangingPunct="0"/>
              <a:t>25</a:t>
            </a:fld>
            <a:endParaRPr lang="en-US" sz="1200" b="0">
              <a:solidFill>
                <a:schemeClr val="tx1"/>
              </a:solidFill>
              <a:latin typeface="Arial" charset="0"/>
              <a:ea typeface="ＭＳ Ｐゴシック" charset="-128"/>
              <a:cs typeface="ＭＳ Ｐゴシック" charset="-128"/>
            </a:endParaRPr>
          </a:p>
        </p:txBody>
      </p:sp>
      <p:sp>
        <p:nvSpPr>
          <p:cNvPr id="64516" name="Rectangle 2"/>
          <p:cNvSpPr>
            <a:spLocks noGrp="1" noRot="1" noChangeAspect="1" noChangeArrowheads="1" noTextEdit="1"/>
          </p:cNvSpPr>
          <p:nvPr>
            <p:ph type="sldImg"/>
          </p:nvPr>
        </p:nvSpPr>
        <p:spPr>
          <a:solidFill>
            <a:srgbClr val="FFFFFF"/>
          </a:solidFill>
          <a:ln/>
        </p:spPr>
      </p:sp>
      <p:sp>
        <p:nvSpPr>
          <p:cNvPr id="64517" name="Rectangle 3"/>
          <p:cNvSpPr>
            <a:spLocks noGrp="1" noChangeArrowheads="1"/>
          </p:cNvSpPr>
          <p:nvPr>
            <p:ph type="body" idx="1"/>
          </p:nvPr>
        </p:nvSpPr>
        <p:spPr>
          <a:xfrm>
            <a:off x="914400" y="4343400"/>
            <a:ext cx="5029200" cy="4114800"/>
          </a:xfrm>
          <a:no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475B2A0D-800A-BC41-99A8-B732F91F6B66}" type="slidenum">
              <a:rPr lang="en-US"/>
              <a:pPr/>
              <a:t>26</a:t>
            </a:fld>
            <a:endParaRPr lang="en-US"/>
          </a:p>
        </p:txBody>
      </p:sp>
      <p:sp>
        <p:nvSpPr>
          <p:cNvPr id="6656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5EA8049F-C9FF-D643-95B1-E237743BEAF2}" type="slidenum">
              <a:rPr lang="en-US" sz="1200" b="0">
                <a:solidFill>
                  <a:schemeClr val="tx1"/>
                </a:solidFill>
                <a:latin typeface="Arial" charset="0"/>
                <a:ea typeface="ＭＳ Ｐゴシック" charset="-128"/>
                <a:cs typeface="ＭＳ Ｐゴシック" charset="-128"/>
              </a:rPr>
              <a:pPr algn="r" eaLnBrk="0" hangingPunct="0"/>
              <a:t>26</a:t>
            </a:fld>
            <a:endParaRPr lang="en-US" sz="1200" b="0">
              <a:solidFill>
                <a:schemeClr val="tx1"/>
              </a:solidFill>
              <a:latin typeface="Arial" charset="0"/>
              <a:ea typeface="ＭＳ Ｐゴシック" charset="-128"/>
              <a:cs typeface="ＭＳ Ｐゴシック" charset="-128"/>
            </a:endParaRPr>
          </a:p>
        </p:txBody>
      </p:sp>
      <p:sp>
        <p:nvSpPr>
          <p:cNvPr id="66564" name="Rectangle 2"/>
          <p:cNvSpPr>
            <a:spLocks noGrp="1" noRot="1" noChangeAspect="1" noChangeArrowheads="1" noTextEdit="1"/>
          </p:cNvSpPr>
          <p:nvPr>
            <p:ph type="sldImg"/>
          </p:nvPr>
        </p:nvSpPr>
        <p:spPr>
          <a:solidFill>
            <a:srgbClr val="FFFFFF"/>
          </a:solidFill>
          <a:ln/>
        </p:spPr>
      </p:sp>
      <p:sp>
        <p:nvSpPr>
          <p:cNvPr id="66565" name="Rectangle 3"/>
          <p:cNvSpPr>
            <a:spLocks noGrp="1" noChangeArrowheads="1"/>
          </p:cNvSpPr>
          <p:nvPr>
            <p:ph type="body" idx="1"/>
          </p:nvPr>
        </p:nvSpPr>
        <p:spPr>
          <a:xfrm>
            <a:off x="914400" y="4343400"/>
            <a:ext cx="5029200" cy="4114800"/>
          </a:xfrm>
          <a:no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a:ln/>
        </p:spPr>
      </p:sp>
      <p:sp>
        <p:nvSpPr>
          <p:cNvPr id="68611" name="Notes Placeholder 2"/>
          <p:cNvSpPr>
            <a:spLocks noGrp="1"/>
          </p:cNvSpPr>
          <p:nvPr>
            <p:ph type="body" idx="1"/>
          </p:nvPr>
        </p:nvSpPr>
        <p:spPr>
          <a:noFill/>
          <a:ln/>
        </p:spPr>
        <p:txBody>
          <a:bodyPr/>
          <a:lstStyle/>
          <a:p>
            <a:pPr eaLnBrk="1" hangingPunct="1"/>
            <a:r>
              <a:rPr lang="en-US" smtClean="0">
                <a:latin typeface="Arial" charset="0"/>
                <a:ea typeface="ＭＳ Ｐゴシック" charset="-128"/>
                <a:cs typeface="ＭＳ Ｐゴシック" charset="-128"/>
              </a:rPr>
              <a:t>Kudos to the National Galleries!</a:t>
            </a:r>
          </a:p>
        </p:txBody>
      </p:sp>
      <p:sp>
        <p:nvSpPr>
          <p:cNvPr id="68612" name="Slide Number Placeholder 3"/>
          <p:cNvSpPr>
            <a:spLocks noGrp="1"/>
          </p:cNvSpPr>
          <p:nvPr>
            <p:ph type="sldNum" sz="quarter" idx="5"/>
          </p:nvPr>
        </p:nvSpPr>
        <p:spPr>
          <a:noFill/>
        </p:spPr>
        <p:txBody>
          <a:bodyPr/>
          <a:lstStyle/>
          <a:p>
            <a:fld id="{2A984706-87DA-6646-BBCB-85EF9524E367}" type="slidenum">
              <a:rPr lang="en-US" smtClean="0"/>
              <a:pPr/>
              <a:t>27</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Slide Image Placeholder 1"/>
          <p:cNvSpPr>
            <a:spLocks noGrp="1" noRot="1" noChangeAspect="1"/>
          </p:cNvSpPr>
          <p:nvPr>
            <p:ph type="sldImg"/>
          </p:nvPr>
        </p:nvSpPr>
        <p:spPr>
          <a:ln/>
        </p:spPr>
      </p:sp>
      <p:sp>
        <p:nvSpPr>
          <p:cNvPr id="70659"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70660" name="Slide Number Placeholder 3"/>
          <p:cNvSpPr>
            <a:spLocks noGrp="1"/>
          </p:cNvSpPr>
          <p:nvPr>
            <p:ph type="sldNum" sz="quarter" idx="5"/>
          </p:nvPr>
        </p:nvSpPr>
        <p:spPr>
          <a:noFill/>
        </p:spPr>
        <p:txBody>
          <a:bodyPr/>
          <a:lstStyle/>
          <a:p>
            <a:fld id="{FE80FF16-AE06-7A4A-83AB-D776CEDAF351}" type="slidenum">
              <a:rPr lang="en-US" smtClean="0"/>
              <a:pPr/>
              <a:t>28</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0A2BACB-A169-CB4D-ABD1-288B4CE4D5AB}" type="slidenum">
              <a:rPr lang="en-US"/>
              <a:pPr/>
              <a:t>29</a:t>
            </a:fld>
            <a:endParaRPr lang="en-US"/>
          </a:p>
        </p:txBody>
      </p:sp>
      <p:sp>
        <p:nvSpPr>
          <p:cNvPr id="7270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43648F30-E9D7-754C-8145-9329E060BAE3}" type="slidenum">
              <a:rPr lang="en-US" sz="1200" b="0">
                <a:solidFill>
                  <a:schemeClr val="tx1"/>
                </a:solidFill>
                <a:latin typeface="Arial" charset="0"/>
                <a:ea typeface="ＭＳ Ｐゴシック" charset="-128"/>
                <a:cs typeface="ＭＳ Ｐゴシック" charset="-128"/>
              </a:rPr>
              <a:pPr algn="r" eaLnBrk="0" hangingPunct="0"/>
              <a:t>29</a:t>
            </a:fld>
            <a:endParaRPr lang="en-US" sz="1200" b="0">
              <a:solidFill>
                <a:schemeClr val="tx1"/>
              </a:solidFill>
              <a:latin typeface="Arial" charset="0"/>
              <a:ea typeface="ＭＳ Ｐゴシック" charset="-128"/>
              <a:cs typeface="ＭＳ Ｐゴシック" charset="-128"/>
            </a:endParaRPr>
          </a:p>
        </p:txBody>
      </p:sp>
      <p:sp>
        <p:nvSpPr>
          <p:cNvPr id="72708" name="Rectangle 2"/>
          <p:cNvSpPr>
            <a:spLocks noGrp="1" noRot="1" noChangeAspect="1" noChangeArrowheads="1" noTextEdit="1"/>
          </p:cNvSpPr>
          <p:nvPr>
            <p:ph type="sldImg"/>
          </p:nvPr>
        </p:nvSpPr>
        <p:spPr>
          <a:solidFill>
            <a:srgbClr val="FFFFFF"/>
          </a:solidFill>
          <a:ln/>
        </p:spPr>
      </p:sp>
      <p:sp>
        <p:nvSpPr>
          <p:cNvPr id="72709" name="Rectangle 3"/>
          <p:cNvSpPr>
            <a:spLocks noGrp="1" noChangeArrowheads="1"/>
          </p:cNvSpPr>
          <p:nvPr>
            <p:ph type="body" idx="1"/>
          </p:nvPr>
        </p:nvSpPr>
        <p:spPr>
          <a:xfrm>
            <a:off x="685800" y="4341813"/>
            <a:ext cx="5486400" cy="4116387"/>
          </a:xfrm>
          <a:solidFill>
            <a:srgbClr val="FFFFFF"/>
          </a:solidFill>
          <a:ln>
            <a:solidFill>
              <a:srgbClr val="000000"/>
            </a:solidFill>
          </a:ln>
        </p:spPr>
        <p:txBody>
          <a:bodyPr/>
          <a:lstStyle/>
          <a:p>
            <a:pPr eaLnBrk="1" hangingPunct="1"/>
            <a:r>
              <a:rPr lang="en-US" b="1">
                <a:latin typeface="Arial" charset="0"/>
                <a:ea typeface="ＭＳ Ｐゴシック" charset="-128"/>
                <a:cs typeface="ＭＳ Ｐゴシック" charset="-128"/>
              </a:rPr>
              <a:t>A good tactic: </a:t>
            </a:r>
            <a:r>
              <a:rPr lang="en-US">
                <a:latin typeface="Arial" charset="0"/>
                <a:ea typeface="ＭＳ Ｐゴシック" charset="-128"/>
                <a:cs typeface="ＭＳ Ｐゴシック" charset="-128"/>
              </a:rPr>
              <a:t> scan on demand. But the Ranson Center has gone further, by collapsing routines - reducing ‘decision friction’ - and compromising on quality. Theirs is a lead for others to follow.</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Scan when requested for research – HRC</a:t>
            </a:r>
          </a:p>
          <a:p>
            <a:pPr eaLnBrk="1" hangingPunct="1">
              <a:buFontTx/>
              <a:buChar char="•"/>
            </a:pPr>
            <a:r>
              <a:rPr lang="en-US">
                <a:latin typeface="Arial" charset="0"/>
                <a:ea typeface="ＭＳ Ｐゴシック" charset="-128"/>
                <a:cs typeface="ＭＳ Ｐゴシック" charset="-128"/>
              </a:rPr>
              <a:t>Announcement:</a:t>
            </a:r>
          </a:p>
          <a:p>
            <a:pPr eaLnBrk="1" hangingPunct="1">
              <a:buFontTx/>
              <a:buChar char="•"/>
            </a:pPr>
            <a:r>
              <a:rPr lang="en-US">
                <a:latin typeface="Arial" charset="0"/>
                <a:ea typeface="ＭＳ Ｐゴシック" charset="-128"/>
                <a:cs typeface="ＭＳ Ｐゴシック" charset="-128"/>
              </a:rPr>
              <a:t>Scan the whole thing</a:t>
            </a:r>
          </a:p>
          <a:p>
            <a:pPr eaLnBrk="1" hangingPunct="1">
              <a:buFontTx/>
              <a:buChar char="•"/>
            </a:pPr>
            <a:r>
              <a:rPr lang="en-US">
                <a:latin typeface="Arial" charset="0"/>
                <a:ea typeface="ＭＳ Ｐゴシック" charset="-128"/>
                <a:cs typeface="ＭＳ Ｐゴシック" charset="-128"/>
              </a:rPr>
              <a:t>No matter what has been selected</a:t>
            </a:r>
          </a:p>
          <a:p>
            <a:pPr eaLnBrk="1" hangingPunct="1">
              <a:buFontTx/>
              <a:buChar char="•"/>
            </a:pPr>
            <a:r>
              <a:rPr lang="en-US">
                <a:latin typeface="Arial" charset="0"/>
                <a:ea typeface="ＭＳ Ｐゴシック" charset="-128"/>
                <a:cs typeface="ＭＳ Ｐゴシック" charset="-128"/>
              </a:rPr>
              <a:t>Hand the scan to their digital library</a:t>
            </a:r>
          </a:p>
          <a:p>
            <a:pPr eaLnBrk="1" hangingPunct="1">
              <a:buFontTx/>
              <a:buChar char="•"/>
            </a:pPr>
            <a:r>
              <a:rPr lang="en-US">
                <a:latin typeface="Arial" charset="0"/>
                <a:ea typeface="ＭＳ Ｐゴシック" charset="-128"/>
                <a:cs typeface="ＭＳ Ｐゴシック" charset="-128"/>
              </a:rPr>
              <a:t>(72 dpi and a pdf?)</a:t>
            </a:r>
          </a:p>
          <a:p>
            <a:pPr eaLnBrk="1" hangingPunct="1">
              <a:buFontTx/>
              <a:buChar char="•"/>
            </a:pPr>
            <a:r>
              <a:rPr lang="en-US">
                <a:latin typeface="Arial" charset="0"/>
                <a:ea typeface="ＭＳ Ｐゴシック" charset="-128"/>
                <a:cs typeface="ＭＳ Ｐゴシック" charset="-128"/>
              </a:rPr>
              <a:t>With whatever metadata they happen to have</a:t>
            </a:r>
          </a:p>
          <a:p>
            <a:pPr eaLnBrk="1" hangingPunct="1"/>
            <a:r>
              <a:rPr lang="en-US">
                <a:latin typeface="Arial" charset="0"/>
                <a:ea typeface="ＭＳ Ｐゴシック" charset="-128"/>
                <a:cs typeface="ＭＳ Ｐゴシック" charset="-128"/>
              </a:rPr>
              <a:t>No new metadata</a:t>
            </a:r>
          </a:p>
          <a:p>
            <a:pPr eaLnBrk="1" hangingPunct="1"/>
            <a:r>
              <a:rPr lang="en-US">
                <a:latin typeface="Arial" charset="0"/>
                <a:ea typeface="ＭＳ Ｐゴシック" charset="-128"/>
                <a:cs typeface="ＭＳ Ｐゴシック" charset="-128"/>
              </a:rPr>
              <a:t>Also, preserves the originals, save them from repeated copying.</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34334DC-0AFD-3544-8485-23D589ED04DC}" type="slidenum">
              <a:rPr lang="en-US"/>
              <a:pPr/>
              <a:t>30</a:t>
            </a:fld>
            <a:endParaRPr lang="en-US"/>
          </a:p>
        </p:txBody>
      </p:sp>
      <p:sp>
        <p:nvSpPr>
          <p:cNvPr id="74755" name="Rectangle 2"/>
          <p:cNvSpPr>
            <a:spLocks noChangeArrowheads="1" noTextEdit="1"/>
          </p:cNvSpPr>
          <p:nvPr>
            <p:ph type="sldImg"/>
          </p:nvPr>
        </p:nvSpPr>
        <p:spPr>
          <a:xfrm>
            <a:off x="1144588" y="685800"/>
            <a:ext cx="4572000" cy="3429000"/>
          </a:xfrm>
          <a:solidFill>
            <a:srgbClr val="FFFFFF"/>
          </a:solidFill>
          <a:ln/>
        </p:spPr>
      </p:sp>
      <p:sp>
        <p:nvSpPr>
          <p:cNvPr id="74756" name="Rectangle 3"/>
          <p:cNvSpPr>
            <a:spLocks noChangeArrowheads="1"/>
          </p:cNvSpPr>
          <p:nvPr>
            <p:ph type="body" idx="1"/>
          </p:nvPr>
        </p:nvSpPr>
        <p:spPr>
          <a:xfrm>
            <a:off x="685800" y="4341813"/>
            <a:ext cx="5486400" cy="4116387"/>
          </a:xfrm>
          <a:solidFill>
            <a:srgbClr val="FFFFFF"/>
          </a:solidFill>
          <a:ln>
            <a:solidFill>
              <a:srgbClr val="000000"/>
            </a:solidFill>
          </a:ln>
        </p:spPr>
        <p:txBody>
          <a:bodyPr lIns="89620" tIns="44810" rIns="89620" bIns="44810"/>
          <a:lstStyle/>
          <a:p>
            <a:pPr eaLnBrk="1" hangingPunct="1"/>
            <a:r>
              <a:rPr lang="en-US">
                <a:latin typeface="Arial" charset="0"/>
                <a:ea typeface="ＭＳ Ｐゴシック" charset="-128"/>
                <a:cs typeface="ＭＳ Ｐゴシック" charset="-128"/>
              </a:rPr>
              <a:t>The Archives of American Art at the Smithsonian is using two tactics at one time</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They’re scanning on demand for reading room requests – if they touch it, they scan it (as at the Ransom Center).  Even if the request is only for a page, they scan the whole thing (an entire book or an entire folder of correspondence). They are building quite a resource of materials that, having been requested, are likely to be of interest again. </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And they’re methodically scanning entire collections according to their archival arrangement – no cherry-picking, no decisions.  The result is unprecedented access to the content and context of thousands of documents, photographs, diaries, sketches, writings, and rare published materials.</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1A66B817-6851-4747-BD85-C80EAA81251E}" type="slidenum">
              <a:rPr lang="en-US"/>
              <a:pPr/>
              <a:t>4</a:t>
            </a:fld>
            <a:endParaRPr lang="en-US"/>
          </a:p>
        </p:txBody>
      </p:sp>
      <p:sp>
        <p:nvSpPr>
          <p:cNvPr id="21507" name="Rectangle 2"/>
          <p:cNvSpPr>
            <a:spLocks noChangeArrowheads="1" noTextEdit="1"/>
          </p:cNvSpPr>
          <p:nvPr>
            <p:ph type="sldImg"/>
          </p:nvPr>
        </p:nvSpPr>
        <p:spPr>
          <a:xfrm>
            <a:off x="1144588" y="685800"/>
            <a:ext cx="4572000" cy="3429000"/>
          </a:xfrm>
          <a:solidFill>
            <a:srgbClr val="FFFFFF"/>
          </a:solidFill>
          <a:ln/>
        </p:spPr>
      </p:sp>
      <p:sp>
        <p:nvSpPr>
          <p:cNvPr id="21508" name="Rectangle 3"/>
          <p:cNvSpPr>
            <a:spLocks noChangeArrowheads="1"/>
          </p:cNvSpPr>
          <p:nvPr>
            <p:ph type="body" idx="1"/>
          </p:nvPr>
        </p:nvSpPr>
        <p:spPr>
          <a:solidFill>
            <a:srgbClr val="FFFFFF"/>
          </a:solidFill>
          <a:ln>
            <a:solidFill>
              <a:srgbClr val="000000"/>
            </a:solidFill>
          </a:ln>
        </p:spPr>
        <p:txBody>
          <a:bodyPr lIns="89620" tIns="44810" rIns="89620" bIns="44810"/>
          <a:lstStyle/>
          <a:p>
            <a:pPr eaLnBrk="1" hangingPunct="1"/>
            <a:r>
              <a:rPr lang="en-US">
                <a:latin typeface="Arial" charset="0"/>
                <a:ea typeface="ＭＳ Ｐゴシック" charset="-128"/>
                <a:cs typeface="ＭＳ Ｐゴシック" charset="-128"/>
              </a:rPr>
              <a:t>Work done by RLG recently. Continuous with “What’s keeping you up at night” RLG podcast interview series – but directed at library management.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Slide Image Placeholder 1"/>
          <p:cNvSpPr>
            <a:spLocks noGrp="1" noRot="1" noChangeAspect="1"/>
          </p:cNvSpPr>
          <p:nvPr>
            <p:ph type="sldImg"/>
          </p:nvPr>
        </p:nvSpPr>
        <p:spPr>
          <a:ln/>
        </p:spPr>
      </p:sp>
      <p:sp>
        <p:nvSpPr>
          <p:cNvPr id="76803" name="Notes Placeholder 2"/>
          <p:cNvSpPr>
            <a:spLocks noGrp="1"/>
          </p:cNvSpPr>
          <p:nvPr>
            <p:ph type="body" idx="1"/>
          </p:nvPr>
        </p:nvSpPr>
        <p:spPr>
          <a:noFill/>
          <a:ln/>
        </p:spPr>
        <p:txBody>
          <a:bodyPr/>
          <a:lstStyle/>
          <a:p>
            <a:pPr eaLnBrk="1" hangingPunct="1"/>
            <a:endParaRPr lang="en-US" smtClean="0">
              <a:latin typeface="Arial" charset="0"/>
              <a:ea typeface="ＭＳ Ｐゴシック" charset="-128"/>
              <a:cs typeface="ＭＳ Ｐゴシック" charset="-128"/>
            </a:endParaRPr>
          </a:p>
        </p:txBody>
      </p:sp>
      <p:sp>
        <p:nvSpPr>
          <p:cNvPr id="76804" name="Slide Number Placeholder 3"/>
          <p:cNvSpPr>
            <a:spLocks noGrp="1"/>
          </p:cNvSpPr>
          <p:nvPr>
            <p:ph type="sldNum" sz="quarter" idx="5"/>
          </p:nvPr>
        </p:nvSpPr>
        <p:spPr>
          <a:noFill/>
        </p:spPr>
        <p:txBody>
          <a:bodyPr/>
          <a:lstStyle/>
          <a:p>
            <a:fld id="{54539D22-1828-2948-9A4B-B21429B48F7B}" type="slidenum">
              <a:rPr lang="en-US" smtClean="0"/>
              <a:pPr/>
              <a:t>31</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Slide Image Placeholder 1"/>
          <p:cNvSpPr>
            <a:spLocks noGrp="1" noRot="1" noChangeAspect="1"/>
          </p:cNvSpPr>
          <p:nvPr>
            <p:ph type="sldImg"/>
          </p:nvPr>
        </p:nvSpPr>
        <p:spPr>
          <a:ln/>
        </p:spPr>
      </p:sp>
      <p:sp>
        <p:nvSpPr>
          <p:cNvPr id="78851"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78852" name="Slide Number Placeholder 3"/>
          <p:cNvSpPr>
            <a:spLocks noGrp="1"/>
          </p:cNvSpPr>
          <p:nvPr>
            <p:ph type="sldNum" sz="quarter" idx="5"/>
          </p:nvPr>
        </p:nvSpPr>
        <p:spPr>
          <a:noFill/>
        </p:spPr>
        <p:txBody>
          <a:bodyPr/>
          <a:lstStyle/>
          <a:p>
            <a:fld id="{684E280B-E7A8-A340-A9F3-0CC2042385E0}" type="slidenum">
              <a:rPr lang="en-US" smtClean="0"/>
              <a:pPr/>
              <a:t>32</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48D66C87-2EF5-9C43-BD32-FE19BFD200CC}" type="slidenum">
              <a:rPr lang="en-US"/>
              <a:pPr/>
              <a:t>33</a:t>
            </a:fld>
            <a:endParaRPr lang="en-US"/>
          </a:p>
        </p:txBody>
      </p:sp>
      <p:sp>
        <p:nvSpPr>
          <p:cNvPr id="80899" name="Rectangle 2"/>
          <p:cNvSpPr>
            <a:spLocks noChangeArrowheads="1" noTextEdit="1"/>
          </p:cNvSpPr>
          <p:nvPr>
            <p:ph type="sldImg"/>
          </p:nvPr>
        </p:nvSpPr>
        <p:spPr>
          <a:solidFill>
            <a:srgbClr val="FFFFFF"/>
          </a:solidFill>
          <a:ln/>
        </p:spPr>
      </p:sp>
      <p:sp>
        <p:nvSpPr>
          <p:cNvPr id="80900"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sz="1400" u="sng">
              <a:latin typeface="Arial" charset="0"/>
              <a:ea typeface="ＭＳ Ｐゴシック" charset="-128"/>
              <a:cs typeface="ＭＳ Ｐゴシック" charset="-128"/>
            </a:endParaRPr>
          </a:p>
          <a:p>
            <a:pPr eaLnBrk="1" hangingPunct="1"/>
            <a:r>
              <a:rPr lang="en-US" sz="1400" u="sng">
                <a:latin typeface="Arial" charset="0"/>
                <a:ea typeface="ＭＳ Ｐゴシック" charset="-128"/>
                <a:cs typeface="ＭＳ Ｐゴシック" charset="-128"/>
              </a:rPr>
              <a:t>Shared Print Program – Current Projects – these are working groups</a:t>
            </a:r>
            <a:endParaRPr lang="en-US" b="1" u="sng">
              <a:latin typeface="Arial" charset="0"/>
              <a:ea typeface="ＭＳ Ｐゴシック" charset="-128"/>
              <a:cs typeface="ＭＳ Ｐゴシック" charset="-128"/>
            </a:endParaRPr>
          </a:p>
          <a:p>
            <a:pPr eaLnBrk="1" hangingPunct="1"/>
            <a:endParaRPr lang="en-US" b="1" u="sng">
              <a:latin typeface="Arial" charset="0"/>
              <a:ea typeface="ＭＳ Ｐゴシック" charset="-128"/>
              <a:cs typeface="ＭＳ Ｐゴシック" charset="-128"/>
            </a:endParaRPr>
          </a:p>
          <a:p>
            <a:pPr eaLnBrk="1" hangingPunct="1">
              <a:buFontTx/>
              <a:buChar char="•"/>
            </a:pPr>
            <a:r>
              <a:rPr lang="en-US" b="1">
                <a:latin typeface="Arial" charset="0"/>
                <a:ea typeface="ＭＳ Ｐゴシック" charset="-128"/>
                <a:cs typeface="ＭＳ Ｐゴシック" charset="-128"/>
              </a:rPr>
              <a:t>Deaccession materials held in print and electronic form</a:t>
            </a:r>
            <a:br>
              <a:rPr lang="en-US" b="1">
                <a:latin typeface="Arial" charset="0"/>
                <a:ea typeface="ＭＳ Ｐゴシック" charset="-128"/>
                <a:cs typeface="ＭＳ Ｐゴシック" charset="-128"/>
              </a:rPr>
            </a:br>
            <a:endParaRPr lang="en-US" b="1">
              <a:latin typeface="Arial" charset="0"/>
              <a:ea typeface="ＭＳ Ｐゴシック" charset="-128"/>
              <a:cs typeface="ＭＳ Ｐゴシック" charset="-128"/>
            </a:endParaRPr>
          </a:p>
          <a:p>
            <a:pPr eaLnBrk="1" hangingPunct="1">
              <a:buFontTx/>
              <a:buChar char="•"/>
            </a:pPr>
            <a:r>
              <a:rPr lang="en-US" b="1">
                <a:latin typeface="Arial" charset="0"/>
                <a:ea typeface="ＭＳ Ｐゴシック" charset="-128"/>
                <a:cs typeface="ＭＳ Ｐゴシック" charset="-128"/>
              </a:rPr>
              <a:t>Define policy and infrastructure requirements for building and managing shared print collections</a:t>
            </a:r>
          </a:p>
          <a:p>
            <a:pPr lvl="1" eaLnBrk="1" hangingPunct="1">
              <a:buFontTx/>
              <a:buChar char="•"/>
            </a:pPr>
            <a:r>
              <a:rPr lang="en-US" sz="1400" b="1">
                <a:latin typeface="Arial" charset="0"/>
              </a:rPr>
              <a:t>Journal Preservation Project </a:t>
            </a:r>
          </a:p>
          <a:p>
            <a:pPr lvl="1" eaLnBrk="1" hangingPunct="1">
              <a:buFontTx/>
              <a:buChar char="•"/>
            </a:pPr>
            <a:r>
              <a:rPr lang="en-US" sz="1400" b="1">
                <a:latin typeface="Arial" charset="0"/>
              </a:rPr>
              <a:t>Monograph Preservation Project </a:t>
            </a:r>
          </a:p>
          <a:p>
            <a:pPr lvl="1" eaLnBrk="1" hangingPunct="1">
              <a:buFontTx/>
              <a:buChar char="•"/>
            </a:pPr>
            <a:endParaRPr lang="en-US" sz="1400" b="1">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a:ln/>
        </p:spPr>
      </p:sp>
      <p:sp>
        <p:nvSpPr>
          <p:cNvPr id="82947" name="Notes Placeholder 2"/>
          <p:cNvSpPr>
            <a:spLocks noGrp="1"/>
          </p:cNvSpPr>
          <p:nvPr>
            <p:ph type="body" idx="1"/>
          </p:nvPr>
        </p:nvSpPr>
        <p:spPr>
          <a:noFill/>
          <a:ln/>
        </p:spPr>
        <p:txBody>
          <a:bodyPr/>
          <a:lstStyle/>
          <a:p>
            <a:pPr eaLnBrk="1" hangingPunct="1"/>
            <a:endParaRPr lang="en-US" smtClean="0">
              <a:latin typeface="Arial" charset="0"/>
              <a:ea typeface="ＭＳ Ｐゴシック" charset="-128"/>
              <a:cs typeface="ＭＳ Ｐゴシック" charset="-128"/>
            </a:endParaRPr>
          </a:p>
        </p:txBody>
      </p:sp>
      <p:sp>
        <p:nvSpPr>
          <p:cNvPr id="82948" name="Slide Number Placeholder 3"/>
          <p:cNvSpPr>
            <a:spLocks noGrp="1"/>
          </p:cNvSpPr>
          <p:nvPr>
            <p:ph type="sldNum" sz="quarter" idx="5"/>
          </p:nvPr>
        </p:nvSpPr>
        <p:spPr>
          <a:noFill/>
        </p:spPr>
        <p:txBody>
          <a:bodyPr/>
          <a:lstStyle/>
          <a:p>
            <a:fld id="{4D175404-1266-0A43-B661-C75221E5BE9B}" type="slidenum">
              <a:rPr lang="en-US" smtClean="0"/>
              <a:pPr/>
              <a:t>34</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426F8FA1-CA20-A145-90D6-12A752520FB1}" type="slidenum">
              <a:rPr lang="en-US"/>
              <a:pPr/>
              <a:t>35</a:t>
            </a:fld>
            <a:endParaRPr lang="en-US"/>
          </a:p>
        </p:txBody>
      </p:sp>
      <p:sp>
        <p:nvSpPr>
          <p:cNvPr id="84995" name="Rectangle 2"/>
          <p:cNvSpPr>
            <a:spLocks noRot="1" noChangeArrowheads="1" noTextEdit="1"/>
          </p:cNvSpPr>
          <p:nvPr>
            <p:ph type="sldImg"/>
          </p:nvPr>
        </p:nvSpPr>
        <p:spPr>
          <a:xfrm>
            <a:off x="1146175" y="685800"/>
            <a:ext cx="4572000" cy="3429000"/>
          </a:xfrm>
          <a:ln/>
        </p:spPr>
      </p:sp>
      <p:sp>
        <p:nvSpPr>
          <p:cNvPr id="84996" name="Rectangle 3"/>
          <p:cNvSpPr>
            <a:spLocks noGrp="1" noChangeArrowheads="1"/>
          </p:cNvSpPr>
          <p:nvPr>
            <p:ph type="body" idx="1"/>
          </p:nvPr>
        </p:nvSpPr>
        <p:spPr>
          <a:xfrm>
            <a:off x="914400" y="4343400"/>
            <a:ext cx="5029200" cy="4114800"/>
          </a:xfrm>
          <a:noFill/>
          <a:ln/>
        </p:spPr>
        <p:txBody>
          <a:bodyPr/>
          <a:lstStyle/>
          <a:p>
            <a:pPr eaLnBrk="1" hangingPunct="1"/>
            <a:r>
              <a:rPr lang="en-US">
                <a:latin typeface="Arial" charset="0"/>
                <a:ea typeface="ＭＳ Ｐゴシック" charset="-128"/>
                <a:cs typeface="ＭＳ Ｐゴシック" charset="-128"/>
              </a:rPr>
              <a:t>A system diagram.  As Andrew suggested yesterday, we already have reasonably good infrastructure to support ‘virtual’ shared collections via inter-lending and document delivery.  What we lack is view of the assets that are locked up in digital repositories and off-site storage.  To make the cloud library work, we need to make the preservation status and availability of this content more available for collection management decision making</a:t>
            </a:r>
            <a:r>
              <a:rPr lang="en-US" smtClean="0">
                <a:latin typeface="Arial" charset="0"/>
                <a:ea typeface="ＭＳ Ｐゴシック" charset="-128"/>
                <a:cs typeface="ＭＳ Ｐゴシック" charset="-128"/>
              </a:rPr>
              <a:t>.</a:t>
            </a:r>
          </a:p>
          <a:p>
            <a:pPr eaLnBrk="1" hangingPunct="1"/>
            <a:endParaRPr lang="en-US" smtClean="0">
              <a:latin typeface="Arial" charset="0"/>
              <a:ea typeface="ＭＳ Ｐゴシック" charset="-128"/>
              <a:cs typeface="ＭＳ Ｐゴシック" charset="-128"/>
            </a:endParaRPr>
          </a:p>
          <a:p>
            <a:pPr eaLnBrk="1" hangingPunct="1"/>
            <a:r>
              <a:rPr lang="en-US" smtClean="0">
                <a:latin typeface="Arial" charset="0"/>
                <a:ea typeface="ＭＳ Ｐゴシック" charset="-128"/>
                <a:cs typeface="ＭＳ Ｐゴシック" charset="-128"/>
              </a:rPr>
              <a:t>Case study:</a:t>
            </a:r>
          </a:p>
          <a:p>
            <a:pPr eaLnBrk="1" hangingPunct="1"/>
            <a:endParaRPr lang="en-US" smtClean="0">
              <a:latin typeface="Arial" charset="0"/>
              <a:ea typeface="ＭＳ Ｐゴシック" charset="-128"/>
              <a:cs typeface="ＭＳ Ｐゴシック" charset="-128"/>
            </a:endParaRPr>
          </a:p>
          <a:p>
            <a:pPr eaLnBrk="1" hangingPunct="1">
              <a:lnSpc>
                <a:spcPct val="80000"/>
              </a:lnSpc>
            </a:pPr>
            <a:r>
              <a:rPr lang="en-US" sz="2500" smtClean="0">
                <a:latin typeface="Arial" charset="0"/>
                <a:ea typeface="ＭＳ Ｐゴシック" charset="-128"/>
                <a:cs typeface="ＭＳ Ｐゴシック" charset="-128"/>
              </a:rPr>
              <a:t>NYU – motivated customer</a:t>
            </a:r>
          </a:p>
          <a:p>
            <a:pPr lvl="1" eaLnBrk="1" hangingPunct="1">
              <a:lnSpc>
                <a:spcPct val="80000"/>
              </a:lnSpc>
            </a:pPr>
            <a:r>
              <a:rPr lang="en-US" smtClean="0">
                <a:latin typeface="Arial" charset="0"/>
              </a:rPr>
              <a:t>Acute space pressures; major library renovation</a:t>
            </a:r>
          </a:p>
          <a:p>
            <a:pPr lvl="1" eaLnBrk="1" hangingPunct="1">
              <a:lnSpc>
                <a:spcPct val="80000"/>
              </a:lnSpc>
            </a:pPr>
            <a:r>
              <a:rPr lang="en-US" smtClean="0">
                <a:latin typeface="Arial" charset="0"/>
              </a:rPr>
              <a:t>Limited mandate to build local collection of record</a:t>
            </a:r>
          </a:p>
          <a:p>
            <a:pPr eaLnBrk="1" hangingPunct="1">
              <a:lnSpc>
                <a:spcPct val="80000"/>
              </a:lnSpc>
            </a:pPr>
            <a:r>
              <a:rPr lang="en-US" sz="2500" smtClean="0">
                <a:latin typeface="Arial" charset="0"/>
                <a:ea typeface="ＭＳ Ｐゴシック" charset="-128"/>
                <a:cs typeface="ＭＳ Ｐゴシック" charset="-128"/>
              </a:rPr>
              <a:t>ReCAP – supplier</a:t>
            </a:r>
            <a:endParaRPr lang="en-US" sz="2100" smtClean="0">
              <a:latin typeface="Arial" charset="0"/>
              <a:ea typeface="ＭＳ Ｐゴシック" charset="-128"/>
              <a:cs typeface="ＭＳ Ｐゴシック" charset="-128"/>
            </a:endParaRPr>
          </a:p>
          <a:p>
            <a:pPr lvl="1" eaLnBrk="1" hangingPunct="1">
              <a:lnSpc>
                <a:spcPct val="80000"/>
              </a:lnSpc>
            </a:pPr>
            <a:r>
              <a:rPr lang="en-US" smtClean="0">
                <a:latin typeface="Arial" charset="0"/>
              </a:rPr>
              <a:t>Large-scale shared academic storage collection</a:t>
            </a:r>
          </a:p>
          <a:p>
            <a:pPr eaLnBrk="1" hangingPunct="1">
              <a:lnSpc>
                <a:spcPct val="80000"/>
              </a:lnSpc>
            </a:pPr>
            <a:r>
              <a:rPr lang="en-US" sz="2500" smtClean="0">
                <a:latin typeface="Arial" charset="0"/>
                <a:ea typeface="ＭＳ Ｐゴシック" charset="-128"/>
                <a:cs typeface="ＭＳ Ｐゴシック" charset="-128"/>
              </a:rPr>
              <a:t>HathiTrust – supplier</a:t>
            </a:r>
            <a:r>
              <a:rPr lang="en-US" sz="2100" smtClean="0">
                <a:latin typeface="Arial" charset="0"/>
                <a:ea typeface="ＭＳ Ｐゴシック" charset="-128"/>
                <a:cs typeface="ＭＳ Ｐゴシック" charset="-128"/>
              </a:rPr>
              <a:t> </a:t>
            </a:r>
          </a:p>
          <a:p>
            <a:pPr lvl="1" eaLnBrk="1" hangingPunct="1">
              <a:lnSpc>
                <a:spcPct val="80000"/>
              </a:lnSpc>
            </a:pPr>
            <a:r>
              <a:rPr lang="en-US" smtClean="0">
                <a:latin typeface="Arial" charset="0"/>
              </a:rPr>
              <a:t>Large-scale shared digital repository</a:t>
            </a:r>
          </a:p>
          <a:p>
            <a:pPr eaLnBrk="1" hangingPunct="1">
              <a:lnSpc>
                <a:spcPct val="80000"/>
              </a:lnSpc>
            </a:pPr>
            <a:r>
              <a:rPr lang="en-US" sz="2500" smtClean="0">
                <a:latin typeface="Arial" charset="0"/>
                <a:ea typeface="ＭＳ Ｐゴシック" charset="-128"/>
                <a:cs typeface="ＭＳ Ｐゴシック" charset="-128"/>
              </a:rPr>
              <a:t>OCLC Research and CLIR – consultants &amp; convener</a:t>
            </a:r>
          </a:p>
          <a:p>
            <a:pPr eaLnBrk="1" hangingPunct="1">
              <a:lnSpc>
                <a:spcPct val="80000"/>
              </a:lnSpc>
              <a:buFont typeface="Wingdings" charset="2"/>
              <a:buNone/>
            </a:pPr>
            <a:endParaRPr lang="en-US" sz="2900" smtClean="0">
              <a:latin typeface="Arial" charset="0"/>
              <a:ea typeface="ＭＳ Ｐゴシック" charset="-128"/>
              <a:cs typeface="ＭＳ Ｐゴシック" charset="-128"/>
            </a:endParaRPr>
          </a:p>
          <a:p>
            <a:pPr eaLnBrk="1" hangingPunct="1">
              <a:lnSpc>
                <a:spcPct val="80000"/>
              </a:lnSpc>
              <a:buFont typeface="Wingdings" charset="2"/>
              <a:buNone/>
            </a:pPr>
            <a:r>
              <a:rPr lang="en-US" sz="2100" u="sng" smtClean="0">
                <a:latin typeface="Arial" charset="0"/>
                <a:ea typeface="ＭＳ Ｐゴシック" charset="-128"/>
                <a:cs typeface="ＭＳ Ｐゴシック" charset="-128"/>
              </a:rPr>
              <a:t>Goals</a:t>
            </a:r>
          </a:p>
          <a:p>
            <a:pPr eaLnBrk="1" hangingPunct="1">
              <a:lnSpc>
                <a:spcPct val="80000"/>
              </a:lnSpc>
              <a:buFont typeface="Wingdings" charset="2"/>
              <a:buChar char="ü"/>
            </a:pPr>
            <a:r>
              <a:rPr lang="en-US" sz="1900" b="1" i="1" smtClean="0">
                <a:solidFill>
                  <a:schemeClr val="accent2"/>
                </a:solidFill>
                <a:latin typeface="Arial" charset="0"/>
                <a:ea typeface="ＭＳ Ｐゴシック" charset="-128"/>
                <a:cs typeface="ＭＳ Ｐゴシック" charset="-128"/>
              </a:rPr>
              <a:t>Implementation framework</a:t>
            </a:r>
            <a:r>
              <a:rPr lang="en-US" sz="1900" i="1" smtClean="0">
                <a:latin typeface="Arial" charset="0"/>
                <a:ea typeface="ＭＳ Ｐゴシック" charset="-128"/>
                <a:cs typeface="ＭＳ Ｐゴシック" charset="-128"/>
              </a:rPr>
              <a:t> to maximize value of Hathi &amp; ReCAP</a:t>
            </a:r>
          </a:p>
          <a:p>
            <a:pPr eaLnBrk="1" hangingPunct="1">
              <a:lnSpc>
                <a:spcPct val="80000"/>
              </a:lnSpc>
              <a:buFont typeface="Wingdings" charset="2"/>
              <a:buChar char="ü"/>
            </a:pPr>
            <a:r>
              <a:rPr lang="en-US" sz="1900" i="1" smtClean="0">
                <a:latin typeface="Arial" charset="0"/>
                <a:ea typeface="ＭＳ Ｐゴシック" charset="-128"/>
                <a:cs typeface="ＭＳ Ｐゴシック" charset="-128"/>
              </a:rPr>
              <a:t>Model </a:t>
            </a:r>
            <a:r>
              <a:rPr lang="en-US" sz="1900" b="1" i="1" smtClean="0">
                <a:solidFill>
                  <a:schemeClr val="accent2"/>
                </a:solidFill>
                <a:latin typeface="Arial" charset="0"/>
                <a:ea typeface="ＭＳ Ｐゴシック" charset="-128"/>
                <a:cs typeface="ＭＳ Ｐゴシック" charset="-128"/>
              </a:rPr>
              <a:t>costs and benefits</a:t>
            </a:r>
            <a:r>
              <a:rPr lang="en-US" sz="1900" i="1" smtClean="0">
                <a:latin typeface="Arial" charset="0"/>
                <a:ea typeface="ＭＳ Ｐゴシック" charset="-128"/>
                <a:cs typeface="ＭＳ Ｐゴシック" charset="-128"/>
              </a:rPr>
              <a:t> of deeper reliance on extramural coll’ns</a:t>
            </a:r>
          </a:p>
          <a:p>
            <a:pPr eaLnBrk="1" hangingPunct="1">
              <a:lnSpc>
                <a:spcPct val="80000"/>
              </a:lnSpc>
              <a:buFont typeface="Wingdings" charset="2"/>
              <a:buChar char="ü"/>
            </a:pPr>
            <a:r>
              <a:rPr lang="en-US" sz="1900" i="1" smtClean="0">
                <a:latin typeface="Arial" charset="0"/>
                <a:ea typeface="ＭＳ Ｐゴシック" charset="-128"/>
                <a:cs typeface="ＭＳ Ｐゴシック" charset="-128"/>
              </a:rPr>
              <a:t>Requirements for </a:t>
            </a:r>
            <a:r>
              <a:rPr lang="en-US" sz="1900" b="1" i="1" smtClean="0">
                <a:solidFill>
                  <a:schemeClr val="accent2"/>
                </a:solidFill>
                <a:latin typeface="Arial" charset="0"/>
                <a:ea typeface="ＭＳ Ｐゴシック" charset="-128"/>
                <a:cs typeface="ＭＳ Ｐゴシック" charset="-128"/>
              </a:rPr>
              <a:t>sustainable business partnerships</a:t>
            </a:r>
            <a:endParaRPr lang="en-US" sz="2100" b="1" i="1" smtClean="0">
              <a:solidFill>
                <a:schemeClr val="accent2"/>
              </a:solidFill>
              <a:latin typeface="Arial" charset="0"/>
              <a:ea typeface="ＭＳ Ｐゴシック" charset="-128"/>
              <a:cs typeface="ＭＳ Ｐゴシック" charset="-128"/>
            </a:endParaRPr>
          </a:p>
          <a:p>
            <a:pPr eaLnBrk="1" hangingPunct="1"/>
            <a:r>
              <a:rPr lang="en-US" b="1" smtClean="0">
                <a:latin typeface="Arial" charset="0"/>
                <a:ea typeface="ＭＳ Ｐゴシック" charset="-128"/>
                <a:cs typeface="ＭＳ Ｐゴシック" charset="-128"/>
              </a:rPr>
              <a:t>This is what we mean by the ‘cloud library’</a:t>
            </a:r>
            <a:r>
              <a:rPr lang="en-US" smtClean="0">
                <a:latin typeface="Arial" charset="0"/>
                <a:ea typeface="ＭＳ Ｐゴシック" charset="-128"/>
                <a:cs typeface="ＭＳ Ｐゴシック" charset="-128"/>
              </a:rPr>
              <a:t> – increased reliance on a network of collections and services with a robust underpinning of shared policy and service infrastructures that are jointly owned by participating libraries.  </a:t>
            </a:r>
          </a:p>
          <a:p>
            <a:pPr eaLnBrk="1" hangingPunct="1"/>
            <a:r>
              <a:rPr lang="en-US" smtClean="0">
                <a:latin typeface="Arial" charset="0"/>
                <a:ea typeface="ＭＳ Ｐゴシック" charset="-128"/>
                <a:cs typeface="ＭＳ Ｐゴシック" charset="-128"/>
              </a:rPr>
              <a:t>The intersection between NYU and Hathi Trust holdings creates opportunities for changed management of physical inventory at NYU (and other institutions);   </a:t>
            </a:r>
          </a:p>
          <a:p>
            <a:pPr eaLnBrk="1" hangingPunct="1"/>
            <a:r>
              <a:rPr lang="en-US" smtClean="0">
                <a:latin typeface="Arial" charset="0"/>
                <a:ea typeface="ＭＳ Ｐゴシック" charset="-128"/>
                <a:cs typeface="ＭＳ Ｐゴシック" charset="-128"/>
              </a:rPr>
              <a:t>	… as does the intersection between NYU and ReCAP holdings.  The nature of the opportunity varies according to the relatively ‘availability’ of content in digital or print form as well as local demand patterns.  </a:t>
            </a:r>
          </a:p>
          <a:p>
            <a:pPr eaLnBrk="1" hangingPunct="1"/>
            <a:endParaRPr lang="en-US" smtClean="0">
              <a:latin typeface="Arial" charset="0"/>
              <a:ea typeface="ＭＳ Ｐゴシック" charset="-128"/>
              <a:cs typeface="ＭＳ Ｐゴシック" charset="-128"/>
            </a:endParaRPr>
          </a:p>
          <a:p>
            <a:pPr eaLnBrk="1" hangingPunct="1"/>
            <a:r>
              <a:rPr lang="en-US" smtClean="0">
                <a:latin typeface="Arial" charset="0"/>
                <a:ea typeface="ＭＳ Ｐゴシック" charset="-128"/>
                <a:cs typeface="ＭＳ Ｐゴシック" charset="-128"/>
              </a:rPr>
              <a:t>The intersection of NYU/Hathi/ReCAP collections represents a particularly significant opportunity:  titles in the public domain can be sourced from Hathi; titles in copyright can be discovered and searched in Hathi and delivered from ReCAP.  </a:t>
            </a:r>
          </a:p>
          <a:p>
            <a:pPr eaLnBrk="1" hangingPunct="1"/>
            <a:endParaRPr lang="en-US" smtClean="0">
              <a:latin typeface="Arial" charset="0"/>
              <a:ea typeface="ＭＳ Ｐゴシック" charset="-128"/>
              <a:cs typeface="ＭＳ Ｐゴシック" charset="-128"/>
            </a:endParaRPr>
          </a:p>
          <a:p>
            <a:pPr eaLnBrk="1" hangingPunct="1"/>
            <a:r>
              <a:rPr lang="en-US" smtClean="0">
                <a:latin typeface="Arial" charset="0"/>
                <a:ea typeface="ＭＳ Ｐゴシック" charset="-128"/>
                <a:cs typeface="ＭＳ Ｐゴシック" charset="-128"/>
              </a:rPr>
              <a:t>Note that ReCAP and Hathi collections are growing at a faster pace than NYU’s own holdings, accelerating the rate at which NYU can increase its reliance on the shared repositories.  </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a:ln/>
        </p:spPr>
      </p:sp>
      <p:sp>
        <p:nvSpPr>
          <p:cNvPr id="87043"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87044" name="Slide Number Placeholder 3"/>
          <p:cNvSpPr>
            <a:spLocks noGrp="1"/>
          </p:cNvSpPr>
          <p:nvPr>
            <p:ph type="sldNum" sz="quarter" idx="5"/>
          </p:nvPr>
        </p:nvSpPr>
        <p:spPr>
          <a:noFill/>
        </p:spPr>
        <p:txBody>
          <a:bodyPr/>
          <a:lstStyle/>
          <a:p>
            <a:fld id="{E96855DD-7547-4E4D-81AF-EE31645B0050}" type="slidenum">
              <a:rPr lang="en-US" smtClean="0"/>
              <a:pPr/>
              <a:t>36</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E9E612BF-B904-AE48-902A-D0EDDF9347CE}" type="slidenum">
              <a:rPr lang="en-US"/>
              <a:pPr/>
              <a:t>37</a:t>
            </a:fld>
            <a:endParaRPr lang="en-US"/>
          </a:p>
        </p:txBody>
      </p:sp>
      <p:sp>
        <p:nvSpPr>
          <p:cNvPr id="89091" name="Rectangle 2"/>
          <p:cNvSpPr>
            <a:spLocks noChangeArrowheads="1"/>
          </p:cNvSpPr>
          <p:nvPr>
            <p:ph type="sldImg"/>
          </p:nvPr>
        </p:nvSpPr>
        <p:spPr>
          <a:xfrm>
            <a:off x="0" y="695325"/>
            <a:ext cx="0" cy="0"/>
          </a:xfrm>
          <a:solidFill>
            <a:srgbClr val="FFFFFF"/>
          </a:solidFill>
          <a:ln/>
        </p:spPr>
      </p:sp>
      <p:sp>
        <p:nvSpPr>
          <p:cNvPr id="89092" name="Rectangle 3"/>
          <p:cNvSpPr>
            <a:spLocks noChangeArrowheads="1"/>
          </p:cNvSpPr>
          <p:nvPr>
            <p:ph type="body" idx="1"/>
          </p:nvPr>
        </p:nvSpPr>
        <p:spPr>
          <a:xfrm>
            <a:off x="685800" y="4343400"/>
            <a:ext cx="5484813" cy="4113213"/>
          </a:xfrm>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a:ln/>
        </p:spPr>
      </p:sp>
      <p:sp>
        <p:nvSpPr>
          <p:cNvPr id="91139"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91140" name="Slide Number Placeholder 3"/>
          <p:cNvSpPr>
            <a:spLocks noGrp="1"/>
          </p:cNvSpPr>
          <p:nvPr>
            <p:ph type="sldNum" sz="quarter" idx="5"/>
          </p:nvPr>
        </p:nvSpPr>
        <p:spPr>
          <a:noFill/>
        </p:spPr>
        <p:txBody>
          <a:bodyPr/>
          <a:lstStyle/>
          <a:p>
            <a:fld id="{AB0F08D1-5528-1A44-837B-2B18F2F3C308}" type="slidenum">
              <a:rPr lang="en-US" smtClean="0"/>
              <a:pPr/>
              <a:t>38</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a:ln/>
        </p:spPr>
      </p:sp>
      <p:sp>
        <p:nvSpPr>
          <p:cNvPr id="93187"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93188" name="Slide Number Placeholder 3"/>
          <p:cNvSpPr>
            <a:spLocks noGrp="1"/>
          </p:cNvSpPr>
          <p:nvPr>
            <p:ph type="sldNum" sz="quarter" idx="5"/>
          </p:nvPr>
        </p:nvSpPr>
        <p:spPr>
          <a:noFill/>
        </p:spPr>
        <p:txBody>
          <a:bodyPr/>
          <a:lstStyle/>
          <a:p>
            <a:fld id="{C69F76ED-6093-634C-9391-2B81ACD42A36}" type="slidenum">
              <a:rPr lang="en-US" smtClean="0"/>
              <a:pPr/>
              <a:t>39</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A00F6DE3-F067-574D-AC29-F52AB392BDA2}" type="slidenum">
              <a:rPr lang="en-US"/>
              <a:pPr/>
              <a:t>40</a:t>
            </a:fld>
            <a:endParaRPr lang="en-US"/>
          </a:p>
        </p:txBody>
      </p:sp>
      <p:sp>
        <p:nvSpPr>
          <p:cNvPr id="95235" name="Rectangle 2"/>
          <p:cNvSpPr>
            <a:spLocks noChangeArrowheads="1" noTextEdit="1"/>
          </p:cNvSpPr>
          <p:nvPr>
            <p:ph type="sldImg"/>
          </p:nvPr>
        </p:nvSpPr>
        <p:spPr>
          <a:solidFill>
            <a:srgbClr val="FFFFFF"/>
          </a:solidFill>
          <a:ln/>
        </p:spPr>
      </p:sp>
      <p:sp>
        <p:nvSpPr>
          <p:cNvPr id="95236" name="Rectangle 3"/>
          <p:cNvSpPr>
            <a:spLocks noChangeArrowheads="1"/>
          </p:cNvSpPr>
          <p:nvPr>
            <p:ph type="body" idx="1"/>
          </p:nvPr>
        </p:nvSpPr>
        <p:spPr>
          <a:solidFill>
            <a:srgbClr val="FFFFFF"/>
          </a:solidFill>
          <a:ln>
            <a:solidFill>
              <a:srgbClr val="000000"/>
            </a:solidFill>
          </a:ln>
        </p:spPr>
        <p:txBody>
          <a:bodyPr/>
          <a:lstStyle/>
          <a:p>
            <a:pPr eaLnBrk="1" hangingPunct="1"/>
            <a:r>
              <a:rPr lang="en-US" sz="1400" smtClean="0">
                <a:latin typeface="Arial" charset="0"/>
                <a:ea typeface="ＭＳ Ｐゴシック" charset="-128"/>
                <a:cs typeface="ＭＳ Ｐゴシック" charset="-128"/>
              </a:rPr>
              <a:t>Lending/sharing special collections</a:t>
            </a:r>
          </a:p>
          <a:p>
            <a:pPr eaLnBrk="1" hangingPunct="1"/>
            <a:r>
              <a:rPr lang="en-US" sz="1400" smtClean="0">
                <a:latin typeface="Arial" charset="0"/>
                <a:ea typeface="ＭＳ Ｐゴシック" charset="-128"/>
                <a:cs typeface="ＭＳ Ｐゴシック" charset="-128"/>
              </a:rPr>
              <a:t>Copyright and risk taking in digitisation</a:t>
            </a:r>
          </a:p>
          <a:p>
            <a:pPr eaLnBrk="1" hangingPunct="1"/>
            <a:r>
              <a:rPr lang="en-US" sz="1400" smtClean="0">
                <a:latin typeface="Arial" charset="0"/>
                <a:ea typeface="ＭＳ Ｐゴシック" charset="-128"/>
                <a:cs typeface="ＭＳ Ｐゴシック" charset="-128"/>
              </a:rPr>
              <a:t>Best practices around library and user scanning and digital photography</a:t>
            </a:r>
          </a:p>
          <a:p>
            <a:pPr eaLnBrk="1" hangingPunct="1"/>
            <a:r>
              <a:rPr lang="en-US" sz="1400" smtClean="0">
                <a:latin typeface="Arial" charset="0"/>
                <a:ea typeface="ＭＳ Ｐゴシック" charset="-128"/>
                <a:cs typeface="ＭＳ Ｐゴシック" charset="-128"/>
              </a:rPr>
              <a:t>Archival collections standardisation of management and desciption</a:t>
            </a:r>
          </a:p>
          <a:p>
            <a:pPr eaLnBrk="1" hangingPunct="1"/>
            <a:endParaRPr lang="en-US" sz="1400" smtClean="0">
              <a:latin typeface="Arial" charset="0"/>
              <a:ea typeface="ＭＳ Ｐゴシック" charset="-128"/>
              <a:cs typeface="ＭＳ Ｐゴシック" charset="-128"/>
            </a:endParaRPr>
          </a:p>
          <a:p>
            <a:pPr eaLnBrk="1" hangingPunct="1"/>
            <a:endParaRPr lang="en-US" sz="1400" smtClean="0">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82DD54B-6711-334A-947B-07C87CBDD15A}" type="slidenum">
              <a:rPr lang="en-US"/>
              <a:pPr/>
              <a:t>5</a:t>
            </a:fld>
            <a:endParaRPr lang="en-US"/>
          </a:p>
        </p:txBody>
      </p:sp>
      <p:sp>
        <p:nvSpPr>
          <p:cNvPr id="23555" name="Rectangle 2"/>
          <p:cNvSpPr>
            <a:spLocks noChangeArrowheads="1" noTextEdit="1"/>
          </p:cNvSpPr>
          <p:nvPr>
            <p:ph type="sldImg"/>
          </p:nvPr>
        </p:nvSpPr>
        <p:spPr>
          <a:xfrm>
            <a:off x="1144588" y="685800"/>
            <a:ext cx="4572000" cy="3429000"/>
          </a:xfrm>
          <a:solidFill>
            <a:srgbClr val="FFFFFF"/>
          </a:solidFill>
          <a:ln/>
        </p:spPr>
      </p:sp>
      <p:sp>
        <p:nvSpPr>
          <p:cNvPr id="23556" name="Rectangle 3"/>
          <p:cNvSpPr>
            <a:spLocks noChangeArrowheads="1"/>
          </p:cNvSpPr>
          <p:nvPr>
            <p:ph type="body" idx="1"/>
          </p:nvPr>
        </p:nvSpPr>
        <p:spPr>
          <a:solidFill>
            <a:srgbClr val="FFFFFF"/>
          </a:solidFill>
          <a:ln>
            <a:solidFill>
              <a:srgbClr val="000000"/>
            </a:solidFill>
          </a:ln>
        </p:spPr>
        <p:txBody>
          <a:bodyPr lIns="89620" tIns="44810" rIns="89620" bIns="44810"/>
          <a:lstStyle/>
          <a:p>
            <a:pPr eaLnBrk="1" hangingPunct="1"/>
            <a:r>
              <a:rPr lang="en-US">
                <a:latin typeface="Arial" charset="0"/>
                <a:ea typeface="ＭＳ Ｐゴシック" charset="-128"/>
                <a:cs typeface="ＭＳ Ｐゴシック" charset="-128"/>
              </a:rPr>
              <a:t>We identified five thematic risk clusters that seemed to us to reflect the most important classes of risk.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85FD7EB2-1D0A-3B4A-8944-26C81A60596D}" type="slidenum">
              <a:rPr lang="en-US"/>
              <a:pPr/>
              <a:t>41</a:t>
            </a:fld>
            <a:endParaRPr lang="en-US"/>
          </a:p>
        </p:txBody>
      </p:sp>
      <p:sp>
        <p:nvSpPr>
          <p:cNvPr id="97283" name="Rectangle 2"/>
          <p:cNvSpPr>
            <a:spLocks noChangeArrowheads="1" noTextEdit="1"/>
          </p:cNvSpPr>
          <p:nvPr>
            <p:ph type="sldImg"/>
          </p:nvPr>
        </p:nvSpPr>
        <p:spPr>
          <a:solidFill>
            <a:srgbClr val="FFFFFF"/>
          </a:solidFill>
          <a:ln/>
        </p:spPr>
      </p:sp>
      <p:sp>
        <p:nvSpPr>
          <p:cNvPr id="97284"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a:ln/>
        </p:spPr>
      </p:sp>
      <p:sp>
        <p:nvSpPr>
          <p:cNvPr id="99331"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99332" name="Slide Number Placeholder 3"/>
          <p:cNvSpPr>
            <a:spLocks noGrp="1"/>
          </p:cNvSpPr>
          <p:nvPr>
            <p:ph type="sldNum" sz="quarter" idx="5"/>
          </p:nvPr>
        </p:nvSpPr>
        <p:spPr>
          <a:noFill/>
        </p:spPr>
        <p:txBody>
          <a:bodyPr/>
          <a:lstStyle/>
          <a:p>
            <a:fld id="{DE4AC662-F357-624A-AB6F-E1313C94A81C}" type="slidenum">
              <a:rPr lang="en-US" smtClean="0"/>
              <a:pPr/>
              <a:t>42</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Slide Image Placeholder 1"/>
          <p:cNvSpPr>
            <a:spLocks noGrp="1" noRot="1" noChangeAspect="1"/>
          </p:cNvSpPr>
          <p:nvPr>
            <p:ph type="sldImg"/>
          </p:nvPr>
        </p:nvSpPr>
        <p:spPr>
          <a:ln/>
        </p:spPr>
      </p:sp>
      <p:sp>
        <p:nvSpPr>
          <p:cNvPr id="101379"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101380" name="Slide Number Placeholder 3"/>
          <p:cNvSpPr>
            <a:spLocks noGrp="1"/>
          </p:cNvSpPr>
          <p:nvPr>
            <p:ph type="sldNum" sz="quarter" idx="5"/>
          </p:nvPr>
        </p:nvSpPr>
        <p:spPr>
          <a:noFill/>
        </p:spPr>
        <p:txBody>
          <a:bodyPr/>
          <a:lstStyle/>
          <a:p>
            <a:fld id="{32AB2FED-7B82-7948-A78F-DB1A19AA691C}" type="slidenum">
              <a:rPr lang="en-US" smtClean="0"/>
              <a:pPr/>
              <a:t>43</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2526FE4B-AA03-7543-8F67-9A87895D94DE}" type="slidenum">
              <a:rPr lang="en-US"/>
              <a:pPr/>
              <a:t>44</a:t>
            </a:fld>
            <a:endParaRPr lang="en-US"/>
          </a:p>
        </p:txBody>
      </p:sp>
      <p:sp>
        <p:nvSpPr>
          <p:cNvPr id="103427" name="Rectangle 2"/>
          <p:cNvSpPr>
            <a:spLocks noChangeArrowheads="1" noTextEdit="1"/>
          </p:cNvSpPr>
          <p:nvPr>
            <p:ph type="sldImg"/>
          </p:nvPr>
        </p:nvSpPr>
        <p:spPr>
          <a:xfrm>
            <a:off x="1144588" y="687388"/>
            <a:ext cx="4570412" cy="3427412"/>
          </a:xfrm>
          <a:solidFill>
            <a:srgbClr val="FFFFFF"/>
          </a:solidFill>
          <a:ln/>
        </p:spPr>
      </p:sp>
      <p:sp>
        <p:nvSpPr>
          <p:cNvPr id="103428" name="Rectangle 3"/>
          <p:cNvSpPr>
            <a:spLocks noChangeArrowheads="1"/>
          </p:cNvSpPr>
          <p:nvPr>
            <p:ph type="body" idx="1"/>
          </p:nvPr>
        </p:nvSpPr>
        <p:spPr>
          <a:xfrm>
            <a:off x="685800" y="4341813"/>
            <a:ext cx="5486400" cy="4114800"/>
          </a:xfrm>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Last copies – characterizing content and distribution of unique book holdings </a:t>
            </a:r>
          </a:p>
          <a:p>
            <a:pPr lvl="1" eaLnBrk="1" hangingPunct="1"/>
            <a:r>
              <a:rPr lang="en-US" sz="1400">
                <a:latin typeface="Arial" charset="0"/>
              </a:rPr>
              <a:t>Examining system-wide holdings for shared collection and community profiles</a:t>
            </a:r>
          </a:p>
          <a:p>
            <a:pPr lvl="1" eaLnBrk="1" hangingPunct="1"/>
            <a:endParaRPr lang="en-US" sz="1400">
              <a:latin typeface="Arial" charset="0"/>
            </a:endParaRPr>
          </a:p>
          <a:p>
            <a:pPr lvl="1" eaLnBrk="1" hangingPunct="1"/>
            <a:r>
              <a:rPr lang="en-US" sz="1400" u="sng">
                <a:latin typeface="Arial" charset="0"/>
              </a:rPr>
              <a:t>This is a good example of datamining for evidence</a:t>
            </a:r>
          </a:p>
          <a:p>
            <a:pPr lvl="1" eaLnBrk="1" hangingPunct="1"/>
            <a:endParaRPr lang="en-US" sz="1400" u="sng">
              <a:latin typeface="Arial" charset="0"/>
            </a:endParaRPr>
          </a:p>
          <a:p>
            <a:pPr lvl="1" eaLnBrk="1" hangingPunct="1"/>
            <a:r>
              <a:rPr lang="en-US" sz="1400">
                <a:latin typeface="Arial" charset="0"/>
              </a:rPr>
              <a:t>This research was done in 2005, and there are many more holdings in the database now.</a:t>
            </a:r>
          </a:p>
          <a:p>
            <a:pPr lvl="1" eaLnBrk="1" hangingPunct="1"/>
            <a:r>
              <a:rPr lang="en-US" sz="1400">
                <a:latin typeface="Arial" charset="0"/>
              </a:rPr>
              <a:t>This kind of work is a good example of the RLG partnership getting the advantage of the full force of OCLC Research.</a:t>
            </a:r>
          </a:p>
          <a:p>
            <a:pPr lvl="1" eaLnBrk="1" hangingPunct="1"/>
            <a:endParaRPr lang="en-US" sz="1400">
              <a:latin typeface="Arial" charset="0"/>
            </a:endParaRPr>
          </a:p>
          <a:p>
            <a:pPr lvl="1" eaLnBrk="1" hangingPunct="1"/>
            <a:r>
              <a:rPr lang="en-US" sz="1400" u="sng">
                <a:latin typeface="Arial" charset="0"/>
              </a:rPr>
              <a:t>Economics 101:  Asset valuation (Courant)</a:t>
            </a:r>
          </a:p>
          <a:p>
            <a:pPr eaLnBrk="1" hangingPunct="1">
              <a:buFontTx/>
              <a:buChar char="•"/>
            </a:pPr>
            <a:r>
              <a:rPr lang="en-US">
                <a:latin typeface="Arial" charset="0"/>
                <a:ea typeface="ＭＳ Ｐゴシック" charset="-128"/>
                <a:cs typeface="ＭＳ Ｐゴシック" charset="-128"/>
              </a:rPr>
              <a:t>Balance sheet: </a:t>
            </a:r>
            <a:br>
              <a:rPr lang="en-US">
                <a:latin typeface="Arial" charset="0"/>
                <a:ea typeface="ＭＳ Ｐゴシック" charset="-128"/>
                <a:cs typeface="ＭＳ Ｐゴシック" charset="-128"/>
              </a:rPr>
            </a:br>
            <a:r>
              <a:rPr lang="en-US">
                <a:latin typeface="Arial" charset="0"/>
                <a:ea typeface="ＭＳ Ｐゴシック" charset="-128"/>
                <a:cs typeface="ＭＳ Ｐゴシック" charset="-128"/>
              </a:rPr>
              <a:t>print collections = an institutional asset</a:t>
            </a:r>
            <a:br>
              <a:rPr lang="en-US">
                <a:latin typeface="Arial" charset="0"/>
                <a:ea typeface="ＭＳ Ｐゴシック" charset="-128"/>
                <a:cs typeface="ＭＳ Ｐゴシック" charset="-128"/>
              </a:rPr>
            </a:br>
            <a:r>
              <a:rPr lang="en-US">
                <a:latin typeface="Arial" charset="0"/>
                <a:ea typeface="ＭＳ Ｐゴシック" charset="-128"/>
                <a:cs typeface="ＭＳ Ｐゴシック" charset="-128"/>
              </a:rPr>
              <a:t>digital collections = liability</a:t>
            </a:r>
            <a:br>
              <a:rPr lang="en-US">
                <a:latin typeface="Arial" charset="0"/>
                <a:ea typeface="ＭＳ Ｐゴシック" charset="-128"/>
                <a:cs typeface="ＭＳ Ｐゴシック" charset="-128"/>
              </a:rPr>
            </a:br>
            <a:r>
              <a:rPr lang="en-US">
                <a:latin typeface="Arial" charset="0"/>
                <a:ea typeface="ＭＳ Ｐゴシック" charset="-128"/>
                <a:cs typeface="ＭＳ Ｐゴシック" charset="-128"/>
              </a:rPr>
              <a:t> </a:t>
            </a:r>
          </a:p>
          <a:p>
            <a:pPr eaLnBrk="1" hangingPunct="1">
              <a:buFontTx/>
              <a:buChar char="•"/>
            </a:pPr>
            <a:r>
              <a:rPr lang="en-US">
                <a:latin typeface="Arial" charset="0"/>
                <a:ea typeface="ＭＳ Ｐゴシック" charset="-128"/>
                <a:cs typeface="ＭＳ Ｐゴシック" charset="-128"/>
              </a:rPr>
              <a:t>In reality, digital collections deliver</a:t>
            </a:r>
            <a:r>
              <a:rPr lang="en-US" i="1">
                <a:latin typeface="Arial" charset="0"/>
                <a:ea typeface="ＭＳ Ｐゴシック" charset="-128"/>
                <a:cs typeface="ＭＳ Ｐゴシック" charset="-128"/>
              </a:rPr>
              <a:t> </a:t>
            </a:r>
            <a:r>
              <a:rPr lang="en-US">
                <a:latin typeface="Arial" charset="0"/>
                <a:ea typeface="ＭＳ Ｐゴシック" charset="-128"/>
                <a:cs typeface="ＭＳ Ｐゴシック" charset="-128"/>
              </a:rPr>
              <a:t>greater value to users; print collections represent a continuing cost with little direct return</a:t>
            </a:r>
            <a:br>
              <a:rPr lang="en-US">
                <a:latin typeface="Arial" charset="0"/>
                <a:ea typeface="ＭＳ Ｐゴシック" charset="-128"/>
                <a:cs typeface="ＭＳ Ｐゴシック" charset="-128"/>
              </a:rPr>
            </a:br>
            <a:endParaRPr lang="en-US">
              <a:latin typeface="Arial" charset="0"/>
              <a:ea typeface="ＭＳ Ｐゴシック" charset="-128"/>
              <a:cs typeface="ＭＳ Ｐゴシック" charset="-128"/>
            </a:endParaRPr>
          </a:p>
          <a:p>
            <a:pPr eaLnBrk="1" hangingPunct="1">
              <a:buFontTx/>
              <a:buChar char="•"/>
            </a:pPr>
            <a:r>
              <a:rPr lang="en-US">
                <a:latin typeface="Arial" charset="0"/>
                <a:ea typeface="ＭＳ Ｐゴシック" charset="-128"/>
                <a:cs typeface="ＭＳ Ｐゴシック" charset="-128"/>
              </a:rPr>
              <a:t>Must recalibrate the university administration’s understanding of how collections deliver value to research institutions and users</a:t>
            </a:r>
            <a:br>
              <a:rPr lang="en-US">
                <a:latin typeface="Arial" charset="0"/>
                <a:ea typeface="ＭＳ Ｐゴシック" charset="-128"/>
                <a:cs typeface="ＭＳ Ｐゴシック" charset="-128"/>
              </a:rPr>
            </a:br>
            <a:endParaRPr lang="en-US">
              <a:latin typeface="Arial" charset="0"/>
              <a:ea typeface="ＭＳ Ｐゴシック" charset="-128"/>
              <a:cs typeface="ＭＳ Ｐゴシック" charset="-128"/>
            </a:endParaRPr>
          </a:p>
          <a:p>
            <a:pPr eaLnBrk="1" hangingPunct="1">
              <a:buFontTx/>
              <a:buChar char="•"/>
            </a:pPr>
            <a:r>
              <a:rPr lang="en-US">
                <a:latin typeface="Arial" charset="0"/>
                <a:ea typeface="ＭＳ Ｐゴシック" charset="-128"/>
                <a:cs typeface="ＭＳ Ｐゴシック" charset="-128"/>
              </a:rPr>
              <a:t>Value of collections will be maximized when they are effectively concentrated (jointly owned and managed) and diffused (into the network)</a:t>
            </a:r>
            <a:endParaRPr lang="en-US" i="1" u="sng">
              <a:latin typeface="Arial" charset="0"/>
              <a:ea typeface="ＭＳ Ｐゴシック" charset="-128"/>
              <a:cs typeface="ＭＳ Ｐゴシック" charset="-128"/>
            </a:endParaRPr>
          </a:p>
          <a:p>
            <a:pPr lvl="1" eaLnBrk="1" hangingPunct="1"/>
            <a:endParaRPr lang="en-US" i="1" u="sng">
              <a:latin typeface="Arial" charset="0"/>
            </a:endParaRPr>
          </a:p>
          <a:p>
            <a:pPr eaLnBrk="1" hangingPunct="1"/>
            <a:r>
              <a:rPr lang="en-US" i="1" u="sng">
                <a:latin typeface="Arial" charset="0"/>
                <a:ea typeface="ＭＳ Ｐゴシック" charset="-128"/>
                <a:cs typeface="ＭＳ Ｐゴシック" charset="-128"/>
              </a:rPr>
              <a:t>Assessing overlap and characterizing uniqueness</a:t>
            </a:r>
            <a:r>
              <a:rPr lang="en-US" i="1">
                <a:latin typeface="Arial" charset="0"/>
                <a:ea typeface="ＭＳ Ｐゴシック" charset="-128"/>
                <a:cs typeface="ＭＳ Ｐゴシック" charset="-128"/>
              </a:rPr>
              <a:t> in system-wide holdings, enabling institutions to make better informed</a:t>
            </a:r>
          </a:p>
          <a:p>
            <a:pPr eaLnBrk="1" hangingPunct="1"/>
            <a:r>
              <a:rPr lang="en-US" i="1">
                <a:latin typeface="Arial" charset="0"/>
                <a:ea typeface="ＭＳ Ｐゴシック" charset="-128"/>
                <a:cs typeface="ＭＳ Ｐゴシック" charset="-128"/>
              </a:rPr>
              <a:t>decisions about the </a:t>
            </a:r>
            <a:r>
              <a:rPr lang="en-US" i="1" u="sng">
                <a:latin typeface="Arial" charset="0"/>
                <a:ea typeface="ＭＳ Ｐゴシック" charset="-128"/>
                <a:cs typeface="ＭＳ Ｐゴシック" charset="-128"/>
              </a:rPr>
              <a:t>disposition of local holdings</a:t>
            </a:r>
          </a:p>
          <a:p>
            <a:pPr eaLnBrk="1" hangingPunct="1"/>
            <a:endParaRPr lang="en-US" i="1">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Source: 	Books without Boundaries: A Brief Tour of the System-wide Print Book Collection</a:t>
            </a:r>
          </a:p>
          <a:p>
            <a:pPr eaLnBrk="1" hangingPunct="1"/>
            <a:r>
              <a:rPr lang="en-US">
                <a:latin typeface="Arial" charset="0"/>
                <a:ea typeface="ＭＳ Ｐゴシック" charset="-128"/>
                <a:cs typeface="ＭＳ Ｐゴシック" charset="-128"/>
              </a:rPr>
              <a:t>Roger C. Schonfeld, Brian F. Lavoie</a:t>
            </a:r>
          </a:p>
          <a:p>
            <a:pPr eaLnBrk="1" hangingPunct="1"/>
            <a:r>
              <a:rPr lang="en-US">
                <a:latin typeface="Arial" charset="0"/>
                <a:ea typeface="ＭＳ Ｐゴシック" charset="-128"/>
                <a:cs typeface="ＭＳ Ｐゴシック" charset="-128"/>
              </a:rPr>
              <a:t>Ann Arbor, MI: Scholarly Publishing Office, University of Michigan, University Library</a:t>
            </a:r>
          </a:p>
          <a:p>
            <a:pPr eaLnBrk="1" hangingPunct="1"/>
            <a:r>
              <a:rPr lang="en-US">
                <a:latin typeface="Arial" charset="0"/>
                <a:ea typeface="ＭＳ Ｐゴシック" charset="-128"/>
                <a:cs typeface="ＭＳ Ｐゴシック" charset="-128"/>
              </a:rPr>
              <a:t>vol. 9, no. 2, Summer 2006</a:t>
            </a:r>
          </a:p>
          <a:p>
            <a:pPr eaLnBrk="1" hangingPunct="1"/>
            <a:r>
              <a:rPr lang="en-US">
                <a:latin typeface="Arial" charset="0"/>
                <a:ea typeface="ＭＳ Ｐゴシック" charset="-128"/>
                <a:cs typeface="ＭＳ Ｐゴシック" charset="-128"/>
              </a:rPr>
              <a:t>URL: 	http://hdl.handle.net/2027/spo.3336451.0009.208</a:t>
            </a:r>
          </a:p>
          <a:p>
            <a:pPr eaLnBrk="1" hangingPunct="1"/>
            <a:endParaRPr lang="en-US" i="1">
              <a:latin typeface="Arial" charset="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3C56B3D3-D2FD-DB4E-9410-BF08EC61ACC2}" type="slidenum">
              <a:rPr lang="en-US"/>
              <a:pPr/>
              <a:t>45</a:t>
            </a:fld>
            <a:endParaRPr lang="en-US"/>
          </a:p>
        </p:txBody>
      </p:sp>
      <p:sp>
        <p:nvSpPr>
          <p:cNvPr id="105475" name="Rectangle 2"/>
          <p:cNvSpPr>
            <a:spLocks noChangeArrowheads="1" noTextEdit="1"/>
          </p:cNvSpPr>
          <p:nvPr>
            <p:ph type="sldImg"/>
          </p:nvPr>
        </p:nvSpPr>
        <p:spPr>
          <a:xfrm>
            <a:off x="1146175" y="687388"/>
            <a:ext cx="4570413" cy="3427412"/>
          </a:xfrm>
          <a:solidFill>
            <a:srgbClr val="FFFFFF"/>
          </a:solidFill>
          <a:ln/>
        </p:spPr>
      </p:sp>
      <p:sp>
        <p:nvSpPr>
          <p:cNvPr id="105476" name="Rectangle 3"/>
          <p:cNvSpPr>
            <a:spLocks noChangeArrowheads="1"/>
          </p:cNvSpPr>
          <p:nvPr>
            <p:ph type="body" idx="1"/>
          </p:nvPr>
        </p:nvSpPr>
        <p:spPr>
          <a:xfrm>
            <a:off x="915988" y="4341813"/>
            <a:ext cx="5026025" cy="4114800"/>
          </a:xfrm>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WorldCat Identities leverages both the vocabularies that catalogers have been including in bibliographic records and OCLC Research’s datamining techniques to provide much richer information about persons and organizations than you can find in the LC/NACO Authority File – or the national authority files from other countries. </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WorldCat Identities is mined from </a:t>
            </a:r>
            <a:r>
              <a:rPr lang="en-US" u="sng">
                <a:latin typeface="Arial" charset="0"/>
                <a:ea typeface="ＭＳ Ｐゴシック" charset="-128"/>
                <a:cs typeface="ＭＳ Ｐゴシック" charset="-128"/>
              </a:rPr>
              <a:t>all</a:t>
            </a:r>
            <a:r>
              <a:rPr lang="en-US">
                <a:latin typeface="Arial" charset="0"/>
                <a:ea typeface="ＭＳ Ｐゴシック" charset="-128"/>
                <a:cs typeface="ＭＳ Ｐゴシック" charset="-128"/>
              </a:rPr>
              <a:t> the names in catalog records, not just the controlled names, linked to and from the publications.</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The number of different works and titles in different languages and worldwide holdings at the top comes from WorldCat. The publication timeline differentiates works by the person (including those published posthumously) and works about the person. Note that in the “Alternate Names” section in the right frame we have a number of names represented in non-Latin scripts – Sun Yat-sen’s name as it appears in Chinese, Japanese, and Hebrew-language publications. These are alternate forms not yet in the LC/NACO Authority file – we will be using these forms datamined from WorldCat to pre-populate the LC/NACO Authority files when all NACO nodes start supporting non-Latin scripts in April 2008.</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This is also an example of RLG Programs working with OCLC Research colleagues – 95 staff from 21 RLG Programs partners beta-tested an earlier version of WorldCat identities in February – April 2007, and made good suggestions that were incorporated. </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A version of WorldCat Identities is being incorporated into WorldCat.org.  Programs and Research is looking at what else is needed to make the Identities resource available as a Web service that other applications can use.</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6B51E126-B06A-7341-9D5B-1E0BE5D883DA}" type="slidenum">
              <a:rPr lang="en-US"/>
              <a:pPr/>
              <a:t>46</a:t>
            </a:fld>
            <a:endParaRPr lang="en-US"/>
          </a:p>
        </p:txBody>
      </p:sp>
      <p:sp>
        <p:nvSpPr>
          <p:cNvPr id="107523" name="Rectangle 2"/>
          <p:cNvSpPr>
            <a:spLocks noChangeArrowheads="1" noTextEdit="1"/>
          </p:cNvSpPr>
          <p:nvPr>
            <p:ph type="sldImg"/>
          </p:nvPr>
        </p:nvSpPr>
        <p:spPr>
          <a:solidFill>
            <a:srgbClr val="FFFFFF"/>
          </a:solidFill>
          <a:ln/>
        </p:spPr>
      </p:sp>
      <p:sp>
        <p:nvSpPr>
          <p:cNvPr id="107524" name="Rectangle 3"/>
          <p:cNvSpPr>
            <a:spLocks noChangeArrowheads="1"/>
          </p:cNvSpPr>
          <p:nvPr>
            <p:ph type="body" idx="1"/>
          </p:nvPr>
        </p:nvSpPr>
        <p:spPr>
          <a:solidFill>
            <a:srgbClr val="FFFFFF"/>
          </a:solidFill>
          <a:ln>
            <a:solidFill>
              <a:srgbClr val="000000"/>
            </a:solidFill>
          </a:ln>
        </p:spPr>
        <p:txBody>
          <a:bodyPr/>
          <a:lstStyle/>
          <a:p>
            <a:pPr eaLnBrk="1" hangingPunct="1"/>
            <a:r>
              <a:rPr lang="en-US" sz="1400">
                <a:latin typeface="Arial" charset="0"/>
                <a:ea typeface="ＭＳ Ｐゴシック" charset="-128"/>
                <a:cs typeface="ＭＳ Ｐゴシック" charset="-128"/>
              </a:rPr>
              <a:t>VIAF: Virtual International Authority File</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The Deutsche Nationalbibliothek, the Library of Congress, the Bibliothèque nationale de France, and OCLC are jointly conducting a project to match and link the authority records for personal names in their retrospective personal name authority files . This relates to (and builds on?) earlier TEL LEAF work.  Recently, a number of additional national libraries have decided to join: the Czech Republic, Portugal, Sweden, Spain, Italy, Denmark, Norway, Slovenia, China, Japan and Israel.</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Slide Image Placeholder 1"/>
          <p:cNvSpPr>
            <a:spLocks noGrp="1" noRot="1" noChangeAspect="1"/>
          </p:cNvSpPr>
          <p:nvPr>
            <p:ph type="sldImg"/>
          </p:nvPr>
        </p:nvSpPr>
        <p:spPr>
          <a:ln/>
        </p:spPr>
      </p:sp>
      <p:sp>
        <p:nvSpPr>
          <p:cNvPr id="109571"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109572" name="Slide Number Placeholder 3"/>
          <p:cNvSpPr>
            <a:spLocks noGrp="1"/>
          </p:cNvSpPr>
          <p:nvPr>
            <p:ph type="sldNum" sz="quarter" idx="5"/>
          </p:nvPr>
        </p:nvSpPr>
        <p:spPr>
          <a:noFill/>
        </p:spPr>
        <p:txBody>
          <a:bodyPr/>
          <a:lstStyle/>
          <a:p>
            <a:fld id="{9592F864-8BED-284F-9F46-6C4FC4108898}" type="slidenum">
              <a:rPr lang="en-US" smtClean="0"/>
              <a:pPr/>
              <a:t>47</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C04088BA-2E39-464A-A0C2-F951D02C017F}" type="slidenum">
              <a:rPr lang="en-US"/>
              <a:pPr/>
              <a:t>48</a:t>
            </a:fld>
            <a:endParaRPr lang="en-US"/>
          </a:p>
        </p:txBody>
      </p:sp>
      <p:sp>
        <p:nvSpPr>
          <p:cNvPr id="111619" name="Rectangle 2"/>
          <p:cNvSpPr>
            <a:spLocks noChangeArrowheads="1" noTextEdit="1"/>
          </p:cNvSpPr>
          <p:nvPr>
            <p:ph type="sldImg"/>
          </p:nvPr>
        </p:nvSpPr>
        <p:spPr>
          <a:xfrm>
            <a:off x="1144588" y="685800"/>
            <a:ext cx="4572000" cy="3429000"/>
          </a:xfrm>
          <a:solidFill>
            <a:srgbClr val="FFFFFF"/>
          </a:solidFill>
          <a:ln/>
        </p:spPr>
      </p:sp>
      <p:sp>
        <p:nvSpPr>
          <p:cNvPr id="111620" name="Rectangle 3"/>
          <p:cNvSpPr>
            <a:spLocks noChangeArrowheads="1"/>
          </p:cNvSpPr>
          <p:nvPr>
            <p:ph type="body" idx="1"/>
          </p:nvPr>
        </p:nvSpPr>
        <p:spPr>
          <a:solidFill>
            <a:srgbClr val="FFFFFF"/>
          </a:solidFill>
          <a:ln>
            <a:solidFill>
              <a:srgbClr val="000000"/>
            </a:solidFill>
          </a:ln>
        </p:spPr>
        <p:txBody>
          <a:bodyPr lIns="89620" tIns="44810" rIns="89620" bIns="44810"/>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73C76501-A4AC-0F4F-AE31-4AFA33C54168}" type="slidenum">
              <a:rPr lang="en-US"/>
              <a:pPr/>
              <a:t>49</a:t>
            </a:fld>
            <a:endParaRPr lang="en-US"/>
          </a:p>
        </p:txBody>
      </p:sp>
      <p:sp>
        <p:nvSpPr>
          <p:cNvPr id="113667" name="Rectangle 2"/>
          <p:cNvSpPr>
            <a:spLocks noChangeArrowheads="1" noTextEdit="1"/>
          </p:cNvSpPr>
          <p:nvPr>
            <p:ph type="sldImg"/>
          </p:nvPr>
        </p:nvSpPr>
        <p:spPr>
          <a:xfrm>
            <a:off x="1144588" y="685800"/>
            <a:ext cx="4572000" cy="3429000"/>
          </a:xfrm>
          <a:solidFill>
            <a:srgbClr val="FFFFFF"/>
          </a:solidFill>
          <a:ln/>
        </p:spPr>
      </p:sp>
      <p:sp>
        <p:nvSpPr>
          <p:cNvPr id="113668" name="Rectangle 3"/>
          <p:cNvSpPr>
            <a:spLocks noChangeArrowheads="1"/>
          </p:cNvSpPr>
          <p:nvPr>
            <p:ph type="body" idx="1"/>
          </p:nvPr>
        </p:nvSpPr>
        <p:spPr>
          <a:solidFill>
            <a:srgbClr val="FFFFFF"/>
          </a:solidFill>
          <a:ln>
            <a:solidFill>
              <a:srgbClr val="000000"/>
            </a:solidFill>
          </a:ln>
        </p:spPr>
        <p:txBody>
          <a:bodyPr lIns="89620" tIns="44810" rIns="89620" bIns="44810"/>
          <a:lstStyle/>
          <a:p>
            <a:pPr eaLnBrk="1" hangingPunct="1"/>
            <a:r>
              <a:rPr lang="en-US" sz="1000">
                <a:latin typeface="Arial" charset="0"/>
                <a:ea typeface="ＭＳ Ｐゴシック" charset="-128"/>
                <a:cs typeface="ＭＳ Ｐゴシック" charset="-128"/>
              </a:rPr>
              <a:t>The high risks that remain after mitigation.</a:t>
            </a:r>
          </a:p>
          <a:p>
            <a:pPr eaLnBrk="1" hangingPunct="1"/>
            <a:endParaRPr lang="en-US" sz="1000">
              <a:latin typeface="Arial" charset="0"/>
              <a:ea typeface="ＭＳ Ｐゴシック" charset="-128"/>
              <a:cs typeface="ＭＳ Ｐゴシック" charset="-128"/>
            </a:endParaRPr>
          </a:p>
          <a:p>
            <a:pPr eaLnBrk="1" hangingPunct="1"/>
            <a:r>
              <a:rPr lang="en-US" sz="1000">
                <a:latin typeface="Arial" charset="0"/>
                <a:ea typeface="ＭＳ Ｐゴシック" charset="-128"/>
                <a:cs typeface="ＭＳ Ｐゴシック" charset="-128"/>
              </a:rPr>
              <a:t>Can some coordinated action change these residual risks, or make them less threatening to individual libraries?</a:t>
            </a:r>
          </a:p>
          <a:p>
            <a:pPr eaLnBrk="1" hangingPunct="1"/>
            <a:endParaRPr lang="en-US" sz="1000">
              <a:latin typeface="Arial" charset="0"/>
              <a:ea typeface="ＭＳ Ｐゴシック" charset="-128"/>
              <a:cs typeface="ＭＳ Ｐゴシック" charset="-128"/>
            </a:endParaRPr>
          </a:p>
          <a:p>
            <a:pPr eaLnBrk="1" hangingPunct="1"/>
            <a:r>
              <a:rPr lang="en-US" sz="1000">
                <a:latin typeface="Arial" charset="0"/>
                <a:ea typeface="ＭＳ Ｐゴシック" charset="-128"/>
                <a:cs typeface="ＭＳ Ｐゴシック" charset="-128"/>
              </a:rPr>
              <a:t>1 – [click] Our best strategy is to focus on more effective disclosure of library assets</a:t>
            </a:r>
          </a:p>
          <a:p>
            <a:pPr eaLnBrk="1" hangingPunct="1"/>
            <a:r>
              <a:rPr lang="en-US" sz="1000">
                <a:latin typeface="Arial" charset="0"/>
                <a:ea typeface="ＭＳ Ｐゴシック" charset="-128"/>
                <a:cs typeface="ＭＳ Ｐゴシック" charset="-128"/>
              </a:rPr>
              <a:t>6 – [click] Must develop new services that are “in the flow” of research practices; this will require reallocation of resources that is only possible after changes in library operations are tackled</a:t>
            </a:r>
          </a:p>
          <a:p>
            <a:pPr eaLnBrk="1" hangingPunct="1"/>
            <a:r>
              <a:rPr lang="en-US" sz="1000">
                <a:latin typeface="Arial" charset="0"/>
                <a:ea typeface="ＭＳ Ｐゴシック" charset="-128"/>
                <a:cs typeface="ＭＳ Ｐゴシック" charset="-128"/>
              </a:rPr>
              <a:t>12 – our culture won’t change until our organizations do </a:t>
            </a:r>
          </a:p>
          <a:p>
            <a:pPr eaLnBrk="1" hangingPunct="1"/>
            <a:r>
              <a:rPr lang="en-US" sz="1000">
                <a:latin typeface="Arial" charset="0"/>
                <a:ea typeface="ＭＳ Ｐゴシック" charset="-128"/>
                <a:cs typeface="ＭＳ Ｐゴシック" charset="-128"/>
              </a:rPr>
              <a:t>14 – this is a problem for library schools, not libraries – but the solution requires a new library value proposition capable of attracting a new generation of professional.</a:t>
            </a:r>
          </a:p>
          <a:p>
            <a:pPr eaLnBrk="1" hangingPunct="1"/>
            <a:endParaRPr lang="en-US" sz="1000">
              <a:latin typeface="Arial" charset="0"/>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E41F6880-E3D4-A448-A997-AB5772AC08DC}" type="slidenum">
              <a:rPr lang="en-US"/>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25604" name="Slide Number Placeholder 3"/>
          <p:cNvSpPr>
            <a:spLocks noGrp="1"/>
          </p:cNvSpPr>
          <p:nvPr>
            <p:ph type="sldNum" sz="quarter" idx="5"/>
          </p:nvPr>
        </p:nvSpPr>
        <p:spPr>
          <a:noFill/>
        </p:spPr>
        <p:txBody>
          <a:bodyPr/>
          <a:lstStyle/>
          <a:p>
            <a:fld id="{0B867F14-A451-C84D-BB3B-7A06B8C3EA95}" type="slidenum">
              <a:rPr lang="en-US" smtClean="0"/>
              <a:pPr/>
              <a:t>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F80AB890-F3C3-A944-9AF4-AB79F8D52C34}" type="slidenum">
              <a:rPr lang="en-US"/>
              <a:pPr/>
              <a:t>7</a:t>
            </a:fld>
            <a:endParaRPr lang="en-US"/>
          </a:p>
        </p:txBody>
      </p:sp>
      <p:sp>
        <p:nvSpPr>
          <p:cNvPr id="27651" name="Rectangle 2"/>
          <p:cNvSpPr>
            <a:spLocks noChangeArrowheads="1"/>
          </p:cNvSpPr>
          <p:nvPr>
            <p:ph type="sldImg"/>
          </p:nvPr>
        </p:nvSpPr>
        <p:spPr>
          <a:solidFill>
            <a:srgbClr val="FFFFFF"/>
          </a:solidFill>
          <a:ln/>
        </p:spPr>
      </p:sp>
      <p:sp>
        <p:nvSpPr>
          <p:cNvPr id="27652"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These are themes which will be familiar to those of you who read Lorcan Dempsey’s weblog. This is a simple and effective way to concentrate the attention of library directors on the realities of the environment in which our services now play. We need to be thinking about how to push our content, our data, to the network level; and we need to think about the implications of web-scale. Data needs to be pushed up to the surface of the web, and diffused from there. That goes for archival data as well as library metadata and digital materials.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73F34ECA-5C83-DB4E-AB1A-5D30D0BD6401}" type="slidenum">
              <a:rPr lang="en-US"/>
              <a:pPr/>
              <a:t>8</a:t>
            </a:fld>
            <a:endParaRPr lang="en-US"/>
          </a:p>
        </p:txBody>
      </p:sp>
      <p:sp>
        <p:nvSpPr>
          <p:cNvPr id="29699" name="Rectangle 2"/>
          <p:cNvSpPr>
            <a:spLocks noChangeArrowheads="1" noTextEdit="1"/>
          </p:cNvSpPr>
          <p:nvPr>
            <p:ph type="sldImg"/>
          </p:nvPr>
        </p:nvSpPr>
        <p:spPr>
          <a:xfrm>
            <a:off x="1144588" y="685800"/>
            <a:ext cx="4572000" cy="3429000"/>
          </a:xfrm>
          <a:solidFill>
            <a:srgbClr val="FFFFFF"/>
          </a:solidFill>
          <a:ln/>
        </p:spPr>
      </p:sp>
      <p:sp>
        <p:nvSpPr>
          <p:cNvPr id="29700" name="Rectangle 3"/>
          <p:cNvSpPr>
            <a:spLocks noChangeArrowheads="1"/>
          </p:cNvSpPr>
          <p:nvPr>
            <p:ph type="body" idx="1"/>
          </p:nvPr>
        </p:nvSpPr>
        <p:spPr>
          <a:solidFill>
            <a:srgbClr val="FFFFFF"/>
          </a:solidFill>
          <a:ln>
            <a:solidFill>
              <a:srgbClr val="000000"/>
            </a:solidFill>
          </a:ln>
        </p:spPr>
        <p:txBody>
          <a:bodyPr lIns="89620" tIns="44810" rIns="89620" bIns="44810"/>
          <a:lstStyle/>
          <a:p>
            <a:pPr eaLnBrk="1" hangingPunct="1">
              <a:lnSpc>
                <a:spcPct val="90000"/>
              </a:lnSpc>
            </a:pPr>
            <a:r>
              <a:rPr lang="en-US">
                <a:latin typeface="Arial" charset="0"/>
                <a:ea typeface="ＭＳ Ｐゴシック" charset="-128"/>
                <a:cs typeface="ＭＳ Ｐゴシック" charset="-128"/>
              </a:rPr>
              <a:t>This is the map our users use to navigate today’s information landscape. It’s the 300 most visited sites on the web, mapped onto the Tokyo train map.  It shows where our users are going. </a:t>
            </a:r>
          </a:p>
          <a:p>
            <a:pPr eaLnBrk="1" hangingPunct="1">
              <a:lnSpc>
                <a:spcPct val="90000"/>
              </a:lnSpc>
            </a:pPr>
            <a:r>
              <a:rPr lang="en-US">
                <a:latin typeface="Arial" charset="0"/>
                <a:ea typeface="ＭＳ Ｐゴシック" charset="-128"/>
                <a:cs typeface="ＭＳ Ｐゴシック" charset="-128"/>
              </a:rPr>
              <a:t>Amazon, Yahoo, Google, Wikipedia, and YouTube are dominant, but they’re not overwhelmingly dominant.</a:t>
            </a:r>
          </a:p>
          <a:p>
            <a:pPr eaLnBrk="1" hangingPunct="1">
              <a:lnSpc>
                <a:spcPct val="90000"/>
              </a:lnSpc>
            </a:pPr>
            <a:r>
              <a:rPr lang="en-US">
                <a:latin typeface="Arial" charset="0"/>
                <a:ea typeface="ＭＳ Ｐゴシック" charset="-128"/>
                <a:cs typeface="ＭＳ Ｐゴシック" charset="-128"/>
              </a:rPr>
              <a:t>Is your library or archive in this picture?  There are no libraries in this picture.  No OCLC, no JISC, no TEL…</a:t>
            </a:r>
          </a:p>
          <a:p>
            <a:pPr eaLnBrk="1" hangingPunct="1">
              <a:lnSpc>
                <a:spcPct val="90000"/>
              </a:lnSpc>
            </a:pPr>
            <a:r>
              <a:rPr lang="en-US">
                <a:latin typeface="Arial" charset="0"/>
                <a:ea typeface="ＭＳ Ｐゴシック" charset="-128"/>
                <a:cs typeface="ＭＳ Ｐゴシック" charset="-128"/>
              </a:rPr>
              <a:t>What does their absence tell us?</a:t>
            </a:r>
          </a:p>
          <a:p>
            <a:pPr eaLnBrk="1" hangingPunct="1">
              <a:lnSpc>
                <a:spcPct val="90000"/>
              </a:lnSpc>
            </a:pPr>
            <a:endParaRPr lang="en-US">
              <a:latin typeface="Arial" charset="0"/>
              <a:ea typeface="ＭＳ Ｐゴシック" charset="-128"/>
              <a:cs typeface="ＭＳ Ｐゴシック" charset="-128"/>
            </a:endParaRPr>
          </a:p>
          <a:p>
            <a:pPr eaLnBrk="1" hangingPunct="1">
              <a:lnSpc>
                <a:spcPct val="90000"/>
              </a:lnSpc>
            </a:pPr>
            <a:r>
              <a:rPr lang="en-US">
                <a:latin typeface="Arial" charset="0"/>
                <a:ea typeface="ＭＳ Ｐゴシック" charset="-128"/>
                <a:cs typeface="ＭＳ Ｐゴシック" charset="-128"/>
              </a:rPr>
              <a:t>Libraries deliver services in an environment increasingly dominated by large-scale information hubs. Users bypass the authoritative offerings of libraries in favour of just-in-time information from sources more conveniently embedded in their daily networked lives.</a:t>
            </a:r>
          </a:p>
          <a:p>
            <a:pPr eaLnBrk="1" hangingPunct="1">
              <a:lnSpc>
                <a:spcPct val="90000"/>
              </a:lnSpc>
            </a:pPr>
            <a:endParaRPr lang="en-US">
              <a:latin typeface="Arial" charset="0"/>
              <a:ea typeface="ＭＳ Ｐゴシック" charset="-128"/>
              <a:cs typeface="ＭＳ Ｐゴシック" charset="-128"/>
            </a:endParaRPr>
          </a:p>
          <a:p>
            <a:pPr eaLnBrk="1" hangingPunct="1">
              <a:lnSpc>
                <a:spcPct val="90000"/>
              </a:lnSpc>
            </a:pPr>
            <a:r>
              <a:rPr lang="en-US">
                <a:latin typeface="Arial" charset="0"/>
                <a:ea typeface="ＭＳ Ｐゴシック" charset="-128"/>
                <a:cs typeface="ＭＳ Ｐゴシック" charset="-128"/>
              </a:rPr>
              <a:t>DISCOVERY HAPPENS ELSEWHERE – we need to position supply where the demand is.</a:t>
            </a:r>
          </a:p>
          <a:p>
            <a:pPr eaLnBrk="1" hangingPunct="1">
              <a:lnSpc>
                <a:spcPct val="90000"/>
              </a:lnSpc>
            </a:pPr>
            <a:endParaRPr lang="en-US">
              <a:latin typeface="Arial" charset="0"/>
              <a:ea typeface="ＭＳ Ｐゴシック" charset="-128"/>
              <a:cs typeface="ＭＳ Ｐゴシック" charset="-128"/>
            </a:endParaRPr>
          </a:p>
          <a:p>
            <a:pPr eaLnBrk="1" hangingPunct="1">
              <a:lnSpc>
                <a:spcPct val="90000"/>
              </a:lnSpc>
            </a:pPr>
            <a:r>
              <a:rPr lang="en-US">
                <a:latin typeface="Arial" charset="0"/>
                <a:ea typeface="ＭＳ Ｐゴシック" charset="-128"/>
                <a:cs typeface="ＭＳ Ｐゴシック" charset="-128"/>
              </a:rPr>
              <a:t>So, ‘winning researchers back to the library’ really means ‘putting the library in front of researchers’ - wherever they might be on this train map!</a:t>
            </a:r>
          </a:p>
          <a:p>
            <a:pPr eaLnBrk="1" hangingPunct="1">
              <a:lnSpc>
                <a:spcPct val="90000"/>
              </a:lnSpc>
            </a:pPr>
            <a:endParaRPr lang="en-US">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4BFBC6DF-93C1-A143-A6F0-C1C83666B23D}" type="slidenum">
              <a:rPr lang="en-US"/>
              <a:pPr/>
              <a:t>9</a:t>
            </a:fld>
            <a:endParaRPr lang="en-US"/>
          </a:p>
        </p:txBody>
      </p:sp>
      <p:sp>
        <p:nvSpPr>
          <p:cNvPr id="31747" name="Rectangle 2"/>
          <p:cNvSpPr>
            <a:spLocks noChangeArrowheads="1"/>
          </p:cNvSpPr>
          <p:nvPr>
            <p:ph type="sldImg"/>
          </p:nvPr>
        </p:nvSpPr>
        <p:spPr>
          <a:solidFill>
            <a:srgbClr val="FFFFFF"/>
          </a:solidFill>
          <a:ln/>
        </p:spPr>
      </p:sp>
      <p:sp>
        <p:nvSpPr>
          <p:cNvPr id="31748"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We can’t successfully emulate Flickr or Google. We must be present to them. By ‘learning from’ Google, Flickr and Yahoo!, we really mean ‘learning to’ use them.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961BCEB0-3419-DE4C-9906-FD022D81F961}" type="slidenum">
              <a:rPr lang="en-US"/>
              <a:pPr/>
              <a:t>10</a:t>
            </a:fld>
            <a:endParaRPr lang="en-US"/>
          </a:p>
        </p:txBody>
      </p:sp>
      <p:sp>
        <p:nvSpPr>
          <p:cNvPr id="33795" name="Rectangle 2"/>
          <p:cNvSpPr>
            <a:spLocks noChangeArrowheads="1" noTextEdit="1"/>
          </p:cNvSpPr>
          <p:nvPr>
            <p:ph type="sldImg"/>
          </p:nvPr>
        </p:nvSpPr>
        <p:spPr>
          <a:xfrm>
            <a:off x="1144588" y="685800"/>
            <a:ext cx="4572000" cy="3429000"/>
          </a:xfrm>
          <a:solidFill>
            <a:srgbClr val="FFFFFF"/>
          </a:solidFill>
          <a:ln/>
        </p:spPr>
      </p:sp>
      <p:sp>
        <p:nvSpPr>
          <p:cNvPr id="33796" name="Rectangle 3"/>
          <p:cNvSpPr>
            <a:spLocks noChangeArrowheads="1"/>
          </p:cNvSpPr>
          <p:nvPr>
            <p:ph type="body" idx="1"/>
          </p:nvPr>
        </p:nvSpPr>
        <p:spPr>
          <a:solidFill>
            <a:srgbClr val="FFFFFF"/>
          </a:solidFill>
          <a:ln>
            <a:solidFill>
              <a:srgbClr val="000000"/>
            </a:solidFill>
          </a:ln>
        </p:spPr>
        <p:txBody>
          <a:bodyPr lIns="89620" tIns="44810" rIns="89620" bIns="44810"/>
          <a:lstStyle/>
          <a:p>
            <a:pPr eaLnBrk="1" hangingPunct="1"/>
            <a:r>
              <a:rPr lang="en-US">
                <a:latin typeface="Arial" charset="0"/>
                <a:ea typeface="ＭＳ Ｐゴシック" charset="-128"/>
                <a:cs typeface="ＭＳ Ｐゴシック" charset="-128"/>
              </a:rPr>
              <a:t>Google is of course one of these transforming forces. Google has completely changed the way libraries have thought about the digitisation of </a:t>
            </a:r>
            <a:r>
              <a:rPr lang="en-US" i="1">
                <a:latin typeface="Arial" charset="0"/>
                <a:ea typeface="ＭＳ Ｐゴシック" charset="-128"/>
                <a:cs typeface="ＭＳ Ｐゴシック" charset="-128"/>
              </a:rPr>
              <a:t>books</a:t>
            </a:r>
            <a:r>
              <a:rPr lang="en-US">
                <a:latin typeface="Arial" charset="0"/>
                <a:ea typeface="ＭＳ Ｐゴシック" charset="-128"/>
                <a:cs typeface="ＭＳ Ｐゴシック" charset="-128"/>
              </a:rPr>
              <a:t>. We used to think books were the hardest part of library digitisation (with their sequence and hierarchy, hundreds of images, text conversion …) – we didn’t imagine we’d </a:t>
            </a:r>
            <a:r>
              <a:rPr lang="en-US" i="1">
                <a:latin typeface="Arial" charset="0"/>
                <a:ea typeface="ＭＳ Ｐゴシック" charset="-128"/>
                <a:cs typeface="ＭＳ Ｐゴシック" charset="-128"/>
              </a:rPr>
              <a:t>ever</a:t>
            </a:r>
            <a:r>
              <a:rPr lang="en-US">
                <a:latin typeface="Arial" charset="0"/>
                <a:ea typeface="ＭＳ Ｐゴシック" charset="-128"/>
                <a:cs typeface="ＭＳ Ｐゴシック" charset="-128"/>
              </a:rPr>
              <a:t> digitise all the books.  By focusing on quantity over quality, Google has made the seemingly impossible begin to happen. A UK colleague sometimes comments that history will criticise libraries for having let this initiative be taken by a private company. But how could libraries ever have afforded it? Or did we just lack the imagination?</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Google supplied and changed demand.</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Now, with millions of books flying off the shelves and ‘into the flow’, research libraries also need to change the way they think about digitisation of special collections. Soon students will </a:t>
            </a:r>
            <a:r>
              <a:rPr lang="en-US" i="1">
                <a:latin typeface="Arial" charset="0"/>
                <a:ea typeface="ＭＳ Ｐゴシック" charset="-128"/>
                <a:cs typeface="ＭＳ Ｐゴシック" charset="-128"/>
              </a:rPr>
              <a:t>only</a:t>
            </a:r>
            <a:r>
              <a:rPr lang="en-US">
                <a:latin typeface="Arial" charset="0"/>
                <a:ea typeface="ＭＳ Ｐゴシック" charset="-128"/>
                <a:cs typeface="ＭＳ Ｐゴシック" charset="-128"/>
              </a:rPr>
              <a:t> look online -- what’s not there, will not be considered.  </a:t>
            </a:r>
          </a:p>
          <a:p>
            <a:pPr eaLnBrk="1" hangingPunct="1"/>
            <a:r>
              <a:rPr lang="en-US">
                <a:latin typeface="Arial" charset="0"/>
                <a:ea typeface="ＭＳ Ｐゴシック" charset="-128"/>
                <a:cs typeface="ＭＳ Ｐゴシック" charset="-128"/>
              </a:rPr>
              <a:t>As we increasingly share a collective collection of books, it is the special collections that will distinguish our institutions. Yet ironically they run the risk of being marginalised.  If they aren’t accessible, they aren’t used; if they aren’t used, they go away. Neglect leads to obsolescence.   </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It is our job to offer up these materials to the demand Google has created.</a:t>
            </a:r>
          </a:p>
          <a:p>
            <a:pPr eaLnBrk="1" hangingPunct="1">
              <a:buFontTx/>
              <a:buChar char="•"/>
            </a:pPr>
            <a:endParaRPr lang="en-US">
              <a:latin typeface="Arial" charset="0"/>
              <a:ea typeface="ＭＳ Ｐゴシック" charset="-128"/>
              <a:cs typeface="ＭＳ Ｐゴシック" charset="-128"/>
            </a:endParaRP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image" Target="../media/image5.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5"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279400"/>
            <a:ext cx="9144000" cy="2859088"/>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prstTxWarp prst="textNoShape">
              <a:avLst/>
            </a:prstTxWarp>
          </a:bodyPr>
          <a:lstStyle/>
          <a:p>
            <a:endParaRPr lang="en-US"/>
          </a:p>
        </p:txBody>
      </p:sp>
      <p:sp>
        <p:nvSpPr>
          <p:cNvPr id="5" name="Oval 9"/>
          <p:cNvSpPr>
            <a:spLocks noChangeArrowheads="1"/>
          </p:cNvSpPr>
          <p:nvPr userDrawn="1"/>
        </p:nvSpPr>
        <p:spPr bwMode="auto">
          <a:xfrm>
            <a:off x="5711825" y="0"/>
            <a:ext cx="2425700" cy="2425700"/>
          </a:xfrm>
          <a:prstGeom prst="ellipse">
            <a:avLst/>
          </a:prstGeom>
          <a:solidFill>
            <a:schemeClr val="bg1">
              <a:alpha val="7001"/>
            </a:schemeClr>
          </a:solidFill>
          <a:ln w="9525">
            <a:noFill/>
            <a:round/>
            <a:headEnd/>
            <a:tailEnd/>
          </a:ln>
          <a:effectLst/>
        </p:spPr>
        <p:txBody>
          <a:bodyPr wrap="none" anchor="ctr">
            <a:prstTxWarp prst="textNoShape">
              <a:avLst/>
            </a:prstTxWarp>
          </a:bodyPr>
          <a:lstStyle/>
          <a:p>
            <a:endParaRPr lang="en-US"/>
          </a:p>
        </p:txBody>
      </p:sp>
      <p:sp>
        <p:nvSpPr>
          <p:cNvPr id="6" name="Oval 10"/>
          <p:cNvSpPr>
            <a:spLocks noChangeArrowheads="1"/>
          </p:cNvSpPr>
          <p:nvPr userDrawn="1"/>
        </p:nvSpPr>
        <p:spPr bwMode="auto">
          <a:xfrm>
            <a:off x="7567613" y="998538"/>
            <a:ext cx="1711325" cy="1711325"/>
          </a:xfrm>
          <a:prstGeom prst="ellipse">
            <a:avLst/>
          </a:prstGeom>
          <a:solidFill>
            <a:schemeClr val="bg1">
              <a:alpha val="14999"/>
            </a:schemeClr>
          </a:solidFill>
          <a:ln w="9525">
            <a:noFill/>
            <a:round/>
            <a:headEnd/>
            <a:tailEnd/>
          </a:ln>
          <a:effectLst/>
        </p:spPr>
        <p:txBody>
          <a:bodyPr wrap="none" anchor="ctr">
            <a:prstTxWarp prst="textNoShape">
              <a:avLst/>
            </a:prstTxWarp>
          </a:bodyPr>
          <a:lstStyle/>
          <a:p>
            <a:endParaRPr lang="en-US"/>
          </a:p>
        </p:txBody>
      </p:sp>
      <p:sp>
        <p:nvSpPr>
          <p:cNvPr id="7" name="Oval 11"/>
          <p:cNvSpPr>
            <a:spLocks noChangeArrowheads="1"/>
          </p:cNvSpPr>
          <p:nvPr userDrawn="1"/>
        </p:nvSpPr>
        <p:spPr bwMode="auto">
          <a:xfrm>
            <a:off x="6997700" y="2139950"/>
            <a:ext cx="1139825" cy="1139825"/>
          </a:xfrm>
          <a:prstGeom prst="ellipse">
            <a:avLst/>
          </a:prstGeom>
          <a:solidFill>
            <a:schemeClr val="bg1">
              <a:alpha val="20000"/>
            </a:schemeClr>
          </a:solidFill>
          <a:ln w="9525">
            <a:noFill/>
            <a:round/>
            <a:headEnd/>
            <a:tailEnd/>
          </a:ln>
          <a:effectLst/>
        </p:spPr>
        <p:txBody>
          <a:bodyPr wrap="none" anchor="ctr">
            <a:prstTxWarp prst="textNoShape">
              <a:avLst/>
            </a:prstTxWarp>
          </a:bodyPr>
          <a:lstStyle/>
          <a:p>
            <a:endParaRPr lang="en-US"/>
          </a:p>
        </p:txBody>
      </p:sp>
      <p:pic>
        <p:nvPicPr>
          <p:cNvPr id="8" name="Picture 14" descr="logo with tag"/>
          <p:cNvPicPr>
            <a:picLocks noChangeAspect="1" noChangeArrowheads="1"/>
          </p:cNvPicPr>
          <p:nvPr userDrawn="1"/>
        </p:nvPicPr>
        <p:blipFill>
          <a:blip r:embed="rId2"/>
          <a:srcRect/>
          <a:stretch>
            <a:fillRect/>
          </a:stretch>
        </p:blipFill>
        <p:spPr bwMode="auto">
          <a:xfrm>
            <a:off x="3244850" y="5849938"/>
            <a:ext cx="3138488" cy="854075"/>
          </a:xfrm>
          <a:prstGeom prst="rect">
            <a:avLst/>
          </a:prstGeom>
          <a:noFill/>
          <a:ln w="9525">
            <a:noFill/>
            <a:miter lim="800000"/>
            <a:headEnd/>
            <a:tailEnd/>
          </a:ln>
        </p:spPr>
      </p:pic>
      <p:pic>
        <p:nvPicPr>
          <p:cNvPr id="9" name="Picture 15" descr="lite border top"/>
          <p:cNvPicPr>
            <a:picLocks noChangeAspect="1" noChangeArrowheads="1"/>
          </p:cNvPicPr>
          <p:nvPr userDrawn="1"/>
        </p:nvPicPr>
        <p:blipFill>
          <a:blip r:embed="rId3"/>
          <a:srcRect/>
          <a:stretch>
            <a:fillRect/>
          </a:stretch>
        </p:blipFill>
        <p:spPr bwMode="auto">
          <a:xfrm>
            <a:off x="0" y="279400"/>
            <a:ext cx="9144000" cy="142875"/>
          </a:xfrm>
          <a:prstGeom prst="rect">
            <a:avLst/>
          </a:prstGeom>
          <a:noFill/>
          <a:ln w="9525">
            <a:noFill/>
            <a:miter lim="800000"/>
            <a:headEnd/>
            <a:tailEnd/>
          </a:ln>
        </p:spPr>
      </p:pic>
      <p:pic>
        <p:nvPicPr>
          <p:cNvPr id="10" name="Picture 16" descr="lite border bottom"/>
          <p:cNvPicPr>
            <a:picLocks noChangeAspect="1" noChangeArrowheads="1"/>
          </p:cNvPicPr>
          <p:nvPr userDrawn="1"/>
        </p:nvPicPr>
        <p:blipFill>
          <a:blip r:embed="rId4"/>
          <a:srcRect/>
          <a:stretch>
            <a:fillRect/>
          </a:stretch>
        </p:blipFill>
        <p:spPr bwMode="auto">
          <a:xfrm>
            <a:off x="0" y="6994525"/>
            <a:ext cx="9144000" cy="142875"/>
          </a:xfrm>
          <a:prstGeom prst="rect">
            <a:avLst/>
          </a:prstGeom>
          <a:noFill/>
          <a:ln w="9525">
            <a:noFill/>
            <a:miter lim="800000"/>
            <a:headEnd/>
            <a:tailEnd/>
          </a:ln>
        </p:spPr>
      </p:pic>
      <p:pic>
        <p:nvPicPr>
          <p:cNvPr id="11" name="Picture 17" descr="lite border left"/>
          <p:cNvPicPr>
            <a:picLocks noChangeAspect="1" noChangeArrowheads="1"/>
          </p:cNvPicPr>
          <p:nvPr userDrawn="1"/>
        </p:nvPicPr>
        <p:blipFill>
          <a:blip r:embed="rId5"/>
          <a:srcRect/>
          <a:stretch>
            <a:fillRect/>
          </a:stretch>
        </p:blipFill>
        <p:spPr bwMode="auto">
          <a:xfrm>
            <a:off x="0" y="279400"/>
            <a:ext cx="446088" cy="6858000"/>
          </a:xfrm>
          <a:prstGeom prst="rect">
            <a:avLst/>
          </a:prstGeom>
          <a:noFill/>
          <a:ln w="9525">
            <a:noFill/>
            <a:miter lim="800000"/>
            <a:headEnd/>
            <a:tailEnd/>
          </a:ln>
        </p:spPr>
      </p:pic>
      <p:pic>
        <p:nvPicPr>
          <p:cNvPr id="12" name="Picture 18" descr="lite border right"/>
          <p:cNvPicPr>
            <a:picLocks noChangeAspect="1" noChangeArrowheads="1"/>
          </p:cNvPicPr>
          <p:nvPr userDrawn="1"/>
        </p:nvPicPr>
        <p:blipFill>
          <a:blip r:embed="rId6"/>
          <a:srcRect/>
          <a:stretch>
            <a:fillRect/>
          </a:stretch>
        </p:blipFill>
        <p:spPr bwMode="auto">
          <a:xfrm>
            <a:off x="8697913" y="279400"/>
            <a:ext cx="446087" cy="6858000"/>
          </a:xfrm>
          <a:prstGeom prst="rect">
            <a:avLst/>
          </a:prstGeom>
          <a:noFill/>
          <a:ln w="9525">
            <a:noFill/>
            <a:miter lim="800000"/>
            <a:headEnd/>
            <a:tailEnd/>
          </a:ln>
        </p:spPr>
      </p:pic>
      <p:sp>
        <p:nvSpPr>
          <p:cNvPr id="8204" name="Rectangle 12"/>
          <p:cNvSpPr>
            <a:spLocks noGrp="1" noChangeArrowheads="1"/>
          </p:cNvSpPr>
          <p:nvPr>
            <p:ph type="ctrTitle"/>
          </p:nvPr>
        </p:nvSpPr>
        <p:spPr>
          <a:xfrm>
            <a:off x="3573463" y="1141413"/>
            <a:ext cx="4808537" cy="1751012"/>
          </a:xfrm>
        </p:spPr>
        <p:txBody>
          <a:bodyPr lIns="0" rIns="0" anchor="b"/>
          <a:lstStyle>
            <a:lvl1pPr>
              <a:defRPr sz="4000"/>
            </a:lvl1pPr>
          </a:lstStyle>
          <a:p>
            <a:r>
              <a:rPr lang="en-US"/>
              <a:t>Click to edit Master title style</a:t>
            </a:r>
          </a:p>
        </p:txBody>
      </p:sp>
      <p:sp>
        <p:nvSpPr>
          <p:cNvPr id="8205" name="Rectangle 13"/>
          <p:cNvSpPr>
            <a:spLocks noGrp="1" noChangeArrowheads="1"/>
          </p:cNvSpPr>
          <p:nvPr>
            <p:ph type="subTitle" idx="1"/>
          </p:nvPr>
        </p:nvSpPr>
        <p:spPr>
          <a:xfrm>
            <a:off x="3573463" y="3632200"/>
            <a:ext cx="4198937" cy="1930400"/>
          </a:xfrm>
        </p:spPr>
        <p:txBody>
          <a:bodyPr tIns="45720" bIns="45720"/>
          <a:lstStyle>
            <a:lvl1pPr marL="0" indent="0">
              <a:buFontTx/>
              <a:buNone/>
              <a:defRPr sz="2000"/>
            </a:lvl1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26200" y="147638"/>
            <a:ext cx="1997075" cy="59912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34975" y="147638"/>
            <a:ext cx="5838825" cy="59912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4975" y="147638"/>
            <a:ext cx="6989763" cy="1284287"/>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720725" y="1936750"/>
            <a:ext cx="3775075" cy="420211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36750"/>
            <a:ext cx="3775075" cy="420211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720725" y="1936750"/>
            <a:ext cx="3775075" cy="420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36750"/>
            <a:ext cx="3775075" cy="420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14" Type="http://schemas.openxmlformats.org/officeDocument/2006/relationships/image" Target="../media/image1.png"/><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3.png"/><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image" Target="../media/image2.png"/><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18"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7188" name="Rectangle 20"/>
          <p:cNvSpPr>
            <a:spLocks noChangeArrowheads="1"/>
          </p:cNvSpPr>
          <p:nvPr userDrawn="1"/>
        </p:nvSpPr>
        <p:spPr bwMode="auto">
          <a:xfrm>
            <a:off x="0" y="0"/>
            <a:ext cx="9144000" cy="1431925"/>
          </a:xfrm>
          <a:prstGeom prst="rect">
            <a:avLst/>
          </a:prstGeom>
          <a:gradFill rotWithShape="1">
            <a:gsLst>
              <a:gs pos="0">
                <a:srgbClr val="144A6F"/>
              </a:gs>
              <a:gs pos="100000">
                <a:srgbClr val="2178B5"/>
              </a:gs>
            </a:gsLst>
            <a:lin ang="5400000" scaled="1"/>
          </a:gradFill>
          <a:ln w="9525">
            <a:noFill/>
            <a:miter lim="800000"/>
            <a:headEnd/>
            <a:tailEnd/>
          </a:ln>
          <a:effectLst/>
        </p:spPr>
        <p:txBody>
          <a:bodyPr wrap="none" anchor="ctr">
            <a:prstTxWarp prst="textNoShape">
              <a:avLst/>
            </a:prstTxWarp>
          </a:bodyPr>
          <a:lstStyle/>
          <a:p>
            <a:endParaRPr lang="en-US"/>
          </a:p>
        </p:txBody>
      </p:sp>
      <p:sp>
        <p:nvSpPr>
          <p:cNvPr id="7189" name="Rectangle 21"/>
          <p:cNvSpPr>
            <a:spLocks noGrp="1" noChangeArrowheads="1"/>
          </p:cNvSpPr>
          <p:nvPr>
            <p:ph type="title"/>
          </p:nvPr>
        </p:nvSpPr>
        <p:spPr bwMode="auto">
          <a:xfrm>
            <a:off x="434975" y="147638"/>
            <a:ext cx="6989763" cy="1284287"/>
          </a:xfrm>
          <a:prstGeom prst="rect">
            <a:avLst/>
          </a:prstGeom>
          <a:noFill/>
          <a:ln w="9525">
            <a:noFill/>
            <a:miter lim="800000"/>
            <a:headEnd/>
            <a:tailEnd/>
          </a:ln>
          <a:effectLst>
            <a:outerShdw blurRad="63500" dist="38099" dir="2700000" algn="ctr" rotWithShape="0">
              <a:srgbClr val="144A6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720725" y="1936750"/>
            <a:ext cx="7702550" cy="42021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23" descr="logo white small"/>
          <p:cNvPicPr>
            <a:picLocks noChangeAspect="1" noChangeArrowheads="1"/>
          </p:cNvPicPr>
          <p:nvPr userDrawn="1"/>
        </p:nvPicPr>
        <p:blipFill>
          <a:blip r:embed="rId14"/>
          <a:srcRect/>
          <a:stretch>
            <a:fillRect/>
          </a:stretch>
        </p:blipFill>
        <p:spPr bwMode="auto">
          <a:xfrm>
            <a:off x="7686675" y="628650"/>
            <a:ext cx="996950" cy="374650"/>
          </a:xfrm>
          <a:prstGeom prst="rect">
            <a:avLst/>
          </a:prstGeom>
          <a:noFill/>
          <a:ln w="9525">
            <a:noFill/>
            <a:miter lim="800000"/>
            <a:headEnd/>
            <a:tailEnd/>
          </a:ln>
        </p:spPr>
      </p:pic>
      <p:pic>
        <p:nvPicPr>
          <p:cNvPr id="1030" name="Picture 24" descr="lite border top"/>
          <p:cNvPicPr>
            <a:picLocks noChangeAspect="1" noChangeArrowheads="1"/>
          </p:cNvPicPr>
          <p:nvPr userDrawn="1"/>
        </p:nvPicPr>
        <p:blipFill>
          <a:blip r:embed="rId15"/>
          <a:srcRect/>
          <a:stretch>
            <a:fillRect/>
          </a:stretch>
        </p:blipFill>
        <p:spPr bwMode="auto">
          <a:xfrm>
            <a:off x="0" y="0"/>
            <a:ext cx="9144000" cy="142875"/>
          </a:xfrm>
          <a:prstGeom prst="rect">
            <a:avLst/>
          </a:prstGeom>
          <a:noFill/>
          <a:ln w="9525">
            <a:noFill/>
            <a:miter lim="800000"/>
            <a:headEnd/>
            <a:tailEnd/>
          </a:ln>
        </p:spPr>
      </p:pic>
      <p:pic>
        <p:nvPicPr>
          <p:cNvPr id="1031" name="Picture 25" descr="lite border bottom"/>
          <p:cNvPicPr>
            <a:picLocks noChangeAspect="1" noChangeArrowheads="1"/>
          </p:cNvPicPr>
          <p:nvPr userDrawn="1"/>
        </p:nvPicPr>
        <p:blipFill>
          <a:blip r:embed="rId16"/>
          <a:srcRect/>
          <a:stretch>
            <a:fillRect/>
          </a:stretch>
        </p:blipFill>
        <p:spPr bwMode="auto">
          <a:xfrm>
            <a:off x="0" y="6715125"/>
            <a:ext cx="9144000" cy="142875"/>
          </a:xfrm>
          <a:prstGeom prst="rect">
            <a:avLst/>
          </a:prstGeom>
          <a:noFill/>
          <a:ln w="9525">
            <a:noFill/>
            <a:miter lim="800000"/>
            <a:headEnd/>
            <a:tailEnd/>
          </a:ln>
        </p:spPr>
      </p:pic>
      <p:pic>
        <p:nvPicPr>
          <p:cNvPr id="1032" name="Picture 26" descr="lite border left"/>
          <p:cNvPicPr>
            <a:picLocks noChangeAspect="1" noChangeArrowheads="1"/>
          </p:cNvPicPr>
          <p:nvPr userDrawn="1"/>
        </p:nvPicPr>
        <p:blipFill>
          <a:blip r:embed="rId17"/>
          <a:srcRect/>
          <a:stretch>
            <a:fillRect/>
          </a:stretch>
        </p:blipFill>
        <p:spPr bwMode="auto">
          <a:xfrm>
            <a:off x="0" y="0"/>
            <a:ext cx="446088" cy="6858000"/>
          </a:xfrm>
          <a:prstGeom prst="rect">
            <a:avLst/>
          </a:prstGeom>
          <a:noFill/>
          <a:ln w="9525">
            <a:noFill/>
            <a:miter lim="800000"/>
            <a:headEnd/>
            <a:tailEnd/>
          </a:ln>
        </p:spPr>
      </p:pic>
      <p:pic>
        <p:nvPicPr>
          <p:cNvPr id="1033" name="Picture 27" descr="lite border right"/>
          <p:cNvPicPr>
            <a:picLocks noChangeAspect="1" noChangeArrowheads="1"/>
          </p:cNvPicPr>
          <p:nvPr userDrawn="1"/>
        </p:nvPicPr>
        <p:blipFill>
          <a:blip r:embed="rId18"/>
          <a:srcRect/>
          <a:stretch>
            <a:fillRect/>
          </a:stretch>
        </p:blipFill>
        <p:spPr bwMode="auto">
          <a:xfrm>
            <a:off x="8697913" y="0"/>
            <a:ext cx="446087"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p:txStyles>
    <p:titleStyle>
      <a:lvl1pPr algn="l" rtl="0" eaLnBrk="0" fontAlgn="base" hangingPunct="0">
        <a:spcBef>
          <a:spcPct val="0"/>
        </a:spcBef>
        <a:spcAft>
          <a:spcPct val="0"/>
        </a:spcAft>
        <a:defRPr sz="2800" b="1">
          <a:solidFill>
            <a:schemeClr val="bg1"/>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800" b="1">
          <a:solidFill>
            <a:schemeClr val="bg1"/>
          </a:solidFill>
          <a:latin typeface="Trebuchet MS" pitchFamily="-65" charset="0"/>
          <a:ea typeface="ＭＳ Ｐゴシック" pitchFamily="-65" charset="-128"/>
          <a:cs typeface="ＭＳ Ｐゴシック" pitchFamily="-65" charset="-128"/>
        </a:defRPr>
      </a:lvl2pPr>
      <a:lvl3pPr algn="l" rtl="0" eaLnBrk="0" fontAlgn="base" hangingPunct="0">
        <a:spcBef>
          <a:spcPct val="0"/>
        </a:spcBef>
        <a:spcAft>
          <a:spcPct val="0"/>
        </a:spcAft>
        <a:defRPr sz="2800" b="1">
          <a:solidFill>
            <a:schemeClr val="bg1"/>
          </a:solidFill>
          <a:latin typeface="Trebuchet MS" pitchFamily="-65" charset="0"/>
          <a:ea typeface="ＭＳ Ｐゴシック" pitchFamily="-65" charset="-128"/>
          <a:cs typeface="ＭＳ Ｐゴシック" pitchFamily="-65" charset="-128"/>
        </a:defRPr>
      </a:lvl3pPr>
      <a:lvl4pPr algn="l" rtl="0" eaLnBrk="0" fontAlgn="base" hangingPunct="0">
        <a:spcBef>
          <a:spcPct val="0"/>
        </a:spcBef>
        <a:spcAft>
          <a:spcPct val="0"/>
        </a:spcAft>
        <a:defRPr sz="2800" b="1">
          <a:solidFill>
            <a:schemeClr val="bg1"/>
          </a:solidFill>
          <a:latin typeface="Trebuchet MS" pitchFamily="-65" charset="0"/>
          <a:ea typeface="ＭＳ Ｐゴシック" pitchFamily="-65" charset="-128"/>
          <a:cs typeface="ＭＳ Ｐゴシック" pitchFamily="-65" charset="-128"/>
        </a:defRPr>
      </a:lvl4pPr>
      <a:lvl5pPr algn="l" rtl="0" eaLnBrk="0" fontAlgn="base" hangingPunct="0">
        <a:spcBef>
          <a:spcPct val="0"/>
        </a:spcBef>
        <a:spcAft>
          <a:spcPct val="0"/>
        </a:spcAft>
        <a:defRPr sz="2800" b="1">
          <a:solidFill>
            <a:schemeClr val="bg1"/>
          </a:solidFill>
          <a:latin typeface="Trebuchet MS" pitchFamily="-65" charset="0"/>
          <a:ea typeface="ＭＳ Ｐゴシック" pitchFamily="-65" charset="-128"/>
          <a:cs typeface="ＭＳ Ｐゴシック" pitchFamily="-65" charset="-128"/>
        </a:defRPr>
      </a:lvl5pPr>
      <a:lvl6pPr marL="457200" algn="l" rtl="0" fontAlgn="base">
        <a:spcBef>
          <a:spcPct val="0"/>
        </a:spcBef>
        <a:spcAft>
          <a:spcPct val="0"/>
        </a:spcAft>
        <a:defRPr sz="2800" b="1">
          <a:solidFill>
            <a:schemeClr val="bg1"/>
          </a:solidFill>
          <a:latin typeface="Trebuchet MS" pitchFamily="-65" charset="0"/>
        </a:defRPr>
      </a:lvl6pPr>
      <a:lvl7pPr marL="914400" algn="l" rtl="0" fontAlgn="base">
        <a:spcBef>
          <a:spcPct val="0"/>
        </a:spcBef>
        <a:spcAft>
          <a:spcPct val="0"/>
        </a:spcAft>
        <a:defRPr sz="2800" b="1">
          <a:solidFill>
            <a:schemeClr val="bg1"/>
          </a:solidFill>
          <a:latin typeface="Trebuchet MS" pitchFamily="-65" charset="0"/>
        </a:defRPr>
      </a:lvl7pPr>
      <a:lvl8pPr marL="1371600" algn="l" rtl="0" fontAlgn="base">
        <a:spcBef>
          <a:spcPct val="0"/>
        </a:spcBef>
        <a:spcAft>
          <a:spcPct val="0"/>
        </a:spcAft>
        <a:defRPr sz="2800" b="1">
          <a:solidFill>
            <a:schemeClr val="bg1"/>
          </a:solidFill>
          <a:latin typeface="Trebuchet MS" pitchFamily="-65" charset="0"/>
        </a:defRPr>
      </a:lvl8pPr>
      <a:lvl9pPr marL="1828800" algn="l" rtl="0" fontAlgn="base">
        <a:spcBef>
          <a:spcPct val="0"/>
        </a:spcBef>
        <a:spcAft>
          <a:spcPct val="0"/>
        </a:spcAft>
        <a:defRPr sz="2800" b="1">
          <a:solidFill>
            <a:schemeClr val="bg1"/>
          </a:solidFill>
          <a:latin typeface="Trebuchet MS" pitchFamily="-65" charset="0"/>
        </a:defRPr>
      </a:lvl9pPr>
    </p:titleStyle>
    <p:bodyStyle>
      <a:lvl1pPr marL="342900" indent="-3429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1"/>
        </a:buClr>
        <a:buChar char="•"/>
        <a:defRPr>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accent1"/>
        </a:buClr>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chemeClr val="accent1"/>
        </a:buClr>
        <a:buChar char="•"/>
        <a:defRPr sz="1400">
          <a:solidFill>
            <a:schemeClr val="tx1"/>
          </a:solidFill>
          <a:latin typeface="+mn-lt"/>
          <a:ea typeface="ＭＳ Ｐゴシック" pitchFamily="-65" charset="-128"/>
        </a:defRPr>
      </a:lvl6pPr>
      <a:lvl7pPr marL="2971800" indent="-228600" algn="l" rtl="0" fontAlgn="base">
        <a:spcBef>
          <a:spcPct val="20000"/>
        </a:spcBef>
        <a:spcAft>
          <a:spcPct val="0"/>
        </a:spcAft>
        <a:buClr>
          <a:schemeClr val="accent1"/>
        </a:buClr>
        <a:buChar char="•"/>
        <a:defRPr sz="1400">
          <a:solidFill>
            <a:schemeClr val="tx1"/>
          </a:solidFill>
          <a:latin typeface="+mn-lt"/>
          <a:ea typeface="ＭＳ Ｐゴシック" pitchFamily="-65" charset="-128"/>
        </a:defRPr>
      </a:lvl7pPr>
      <a:lvl8pPr marL="3429000" indent="-228600" algn="l" rtl="0" fontAlgn="base">
        <a:spcBef>
          <a:spcPct val="20000"/>
        </a:spcBef>
        <a:spcAft>
          <a:spcPct val="0"/>
        </a:spcAft>
        <a:buClr>
          <a:schemeClr val="accent1"/>
        </a:buClr>
        <a:buChar char="•"/>
        <a:defRPr sz="1400">
          <a:solidFill>
            <a:schemeClr val="tx1"/>
          </a:solidFill>
          <a:latin typeface="+mn-lt"/>
          <a:ea typeface="ＭＳ Ｐゴシック" pitchFamily="-65" charset="-128"/>
        </a:defRPr>
      </a:lvl8pPr>
      <a:lvl9pPr marL="3886200" indent="-228600" algn="l" rtl="0" fontAlgn="base">
        <a:spcBef>
          <a:spcPct val="20000"/>
        </a:spcBef>
        <a:spcAft>
          <a:spcPct val="0"/>
        </a:spcAft>
        <a:buClr>
          <a:schemeClr val="accent1"/>
        </a:buClr>
        <a:buChar char="•"/>
        <a:defRPr sz="14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4" Type="http://schemas.openxmlformats.org/officeDocument/2006/relationships/image" Target="../media/image14.png"/><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20.xml"/><Relationship Id="rId5" Type="http://schemas.openxmlformats.org/officeDocument/2006/relationships/image" Target="../media/image15.png"/></Relationships>
</file>

<file path=ppt/slides/_rels/slide22.xml.rels><?xml version="1.0" encoding="UTF-8" standalone="yes"?>
<Relationships xmlns="http://schemas.openxmlformats.org/package/2006/relationships"><Relationship Id="rId4" Type="http://schemas.openxmlformats.org/officeDocument/2006/relationships/image" Target="../media/image16.png"/><Relationship Id="rId1" Type="http://schemas.openxmlformats.org/officeDocument/2006/relationships/tags" Target="../tags/tag2.xml"/><Relationship Id="rId2" Type="http://schemas.openxmlformats.org/officeDocument/2006/relationships/slideLayout" Target="../slideLayouts/slideLayout7.xml"/><Relationship Id="rId3" Type="http://schemas.openxmlformats.org/officeDocument/2006/relationships/notesSlide" Target="../notesSlides/notesSlide21.xml"/><Relationship Id="rId5" Type="http://schemas.openxmlformats.org/officeDocument/2006/relationships/image" Target="../media/image17.png"/></Relationships>
</file>

<file path=ppt/slides/_rels/slide23.xml.rels><?xml version="1.0" encoding="UTF-8" standalone="yes"?>
<Relationships xmlns="http://schemas.openxmlformats.org/package/2006/relationships"><Relationship Id="rId4" Type="http://schemas.openxmlformats.org/officeDocument/2006/relationships/image" Target="../media/image18.png"/><Relationship Id="rId1" Type="http://schemas.openxmlformats.org/officeDocument/2006/relationships/tags" Target="../tags/tag3.xml"/><Relationship Id="rId2" Type="http://schemas.openxmlformats.org/officeDocument/2006/relationships/slideLayout" Target="../slideLayouts/slideLayout7.xml"/><Relationship Id="rId3"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4" Type="http://schemas.openxmlformats.org/officeDocument/2006/relationships/image" Target="../media/image19.png"/><Relationship Id="rId1" Type="http://schemas.openxmlformats.org/officeDocument/2006/relationships/tags" Target="../tags/tag4.xml"/><Relationship Id="rId2" Type="http://schemas.openxmlformats.org/officeDocument/2006/relationships/slideLayout" Target="../slideLayouts/slideLayout7.xml"/><Relationship Id="rId3" Type="http://schemas.openxmlformats.org/officeDocument/2006/relationships/notesSlide" Target="../notesSlides/notesSlide23.xml"/><Relationship Id="rId5" Type="http://schemas.openxmlformats.org/officeDocument/2006/relationships/image" Target="../media/image20.png"/></Relationships>
</file>

<file path=ppt/slides/_rels/slide25.xml.rels><?xml version="1.0" encoding="UTF-8" standalone="yes"?>
<Relationships xmlns="http://schemas.openxmlformats.org/package/2006/relationships"><Relationship Id="rId4" Type="http://schemas.openxmlformats.org/officeDocument/2006/relationships/image" Target="../media/image21.png"/><Relationship Id="rId1" Type="http://schemas.openxmlformats.org/officeDocument/2006/relationships/tags" Target="../tags/tag5.xml"/><Relationship Id="rId2" Type="http://schemas.openxmlformats.org/officeDocument/2006/relationships/slideLayout" Target="../slideLayouts/slideLayout7.xml"/><Relationship Id="rId3" Type="http://schemas.openxmlformats.org/officeDocument/2006/relationships/notesSlide" Target="../notesSlides/notesSlide24.xml"/><Relationship Id="rId5" Type="http://schemas.openxmlformats.org/officeDocument/2006/relationships/image" Target="../media/image22.png"/></Relationships>
</file>

<file path=ppt/slides/_rels/slide26.xml.rels><?xml version="1.0" encoding="UTF-8" standalone="yes"?>
<Relationships xmlns="http://schemas.openxmlformats.org/package/2006/relationships"><Relationship Id="rId4" Type="http://schemas.openxmlformats.org/officeDocument/2006/relationships/image" Target="../media/image23.png"/><Relationship Id="rId1" Type="http://schemas.openxmlformats.org/officeDocument/2006/relationships/tags" Target="../tags/tag6.xml"/><Relationship Id="rId2" Type="http://schemas.openxmlformats.org/officeDocument/2006/relationships/slideLayout" Target="../slideLayouts/slideLayout7.xml"/><Relationship Id="rId3"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7.jpeg"/><Relationship Id="rId5" Type="http://schemas.openxmlformats.org/officeDocument/2006/relationships/image" Target="../media/image2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3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3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6" Type="http://schemas.openxmlformats.org/officeDocument/2006/relationships/image" Target="../media/image36.png"/><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3.png"/><Relationship Id="rId5"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3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8.png"/><Relationship Id="rId5"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3"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6" Type="http://schemas.openxmlformats.org/officeDocument/2006/relationships/image" Target="../media/image45.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2.jpeg"/><Relationship Id="rId5" Type="http://schemas.openxmlformats.org/officeDocument/2006/relationships/image" Target="../media/image44.jpeg"/></Relationships>
</file>

<file path=ppt/slides/_rels/slide41.xml.rels><?xml version="1.0" encoding="UTF-8" standalone="yes"?>
<Relationships xmlns="http://schemas.openxmlformats.org/package/2006/relationships"><Relationship Id="rId8" Type="http://schemas.openxmlformats.org/officeDocument/2006/relationships/image" Target="../media/image50.jpeg"/><Relationship Id="rId4" Type="http://schemas.openxmlformats.org/officeDocument/2006/relationships/image" Target="../media/image47.jpeg"/><Relationship Id="rId5" Type="http://schemas.openxmlformats.org/officeDocument/2006/relationships/image" Target="../media/image48.jpeg"/><Relationship Id="rId7" Type="http://schemas.openxmlformats.org/officeDocument/2006/relationships/image" Target="../media/image49.jpeg"/><Relationship Id="rId1" Type="http://schemas.openxmlformats.org/officeDocument/2006/relationships/slideLayout" Target="../slideLayouts/slideLayout6.xml"/><Relationship Id="rId2" Type="http://schemas.openxmlformats.org/officeDocument/2006/relationships/notesSlide" Target="../notesSlides/notesSlide40.xml"/><Relationship Id="rId9" Type="http://schemas.openxmlformats.org/officeDocument/2006/relationships/image" Target="../media/image51.png"/><Relationship Id="rId3" Type="http://schemas.openxmlformats.org/officeDocument/2006/relationships/image" Target="../media/image46.jpeg"/><Relationship Id="rId6" Type="http://schemas.openxmlformats.org/officeDocument/2006/relationships/hyperlink" Target="http://images.google.com/imgres?imgurl=http://www.vam.ac.uk/images/image/2401-large.jpg&amp;imgrefurl=http://www.vam.ac.uk/nal/findinginfo/info_history/index.html&amp;h=260&amp;w=263&amp;sz=23&amp;hl=en&amp;start=1&amp;sig2=DgZMo4Lh0ppqPNszoFskXw&amp;tbnid=ecvNHxE4KbONXM:&amp;tbnh=111&amp;tbnw=112&amp;ei=dSoDSLOwKqfuigHz-snZCg&amp;prev=/images?q=victoria+and+albert+museum&amp;gbv=2&amp;hl=en"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3"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3"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3" Type="http://schemas.openxmlformats.org/officeDocument/2006/relationships/image" Target="../media/image5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3"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3" Type="http://schemas.openxmlformats.org/officeDocument/2006/relationships/image" Target="../media/image5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62.jpeg"/><Relationship Id="rId4" Type="http://schemas.openxmlformats.org/officeDocument/2006/relationships/image" Target="../media/image58.png"/><Relationship Id="rId5" Type="http://schemas.openxmlformats.org/officeDocument/2006/relationships/image" Target="../media/image59.jpeg"/><Relationship Id="rId7" Type="http://schemas.openxmlformats.org/officeDocument/2006/relationships/image" Target="../media/image61.jpeg"/><Relationship Id="rId1" Type="http://schemas.openxmlformats.org/officeDocument/2006/relationships/slideLayout" Target="../slideLayouts/slideLayout1.xml"/><Relationship Id="rId2" Type="http://schemas.openxmlformats.org/officeDocument/2006/relationships/notesSlide" Target="../notesSlides/notesSlide49.xml"/><Relationship Id="rId9" Type="http://schemas.openxmlformats.org/officeDocument/2006/relationships/image" Target="../media/image63.png"/><Relationship Id="rId3" Type="http://schemas.openxmlformats.org/officeDocument/2006/relationships/hyperlink" Target="mailto:maccollj@oclc.org" TargetMode="External"/><Relationship Id="rId6" Type="http://schemas.openxmlformats.org/officeDocument/2006/relationships/image" Target="../media/image6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2214563"/>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9" name="Rectangle 2"/>
          <p:cNvSpPr txBox="1">
            <a:spLocks noChangeArrowheads="1"/>
          </p:cNvSpPr>
          <p:nvPr/>
        </p:nvSpPr>
        <p:spPr bwMode="auto">
          <a:xfrm>
            <a:off x="914400" y="152400"/>
            <a:ext cx="8001000" cy="1905000"/>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pPr algn="r"/>
            <a:r>
              <a:rPr lang="en-US" sz="3600" dirty="0">
                <a:solidFill>
                  <a:schemeClr val="bg1"/>
                </a:solidFill>
                <a:latin typeface="Trebuchet MS" charset="0"/>
              </a:rPr>
              <a:t>Risks and strategies: the view </a:t>
            </a:r>
            <a:br>
              <a:rPr lang="en-US" sz="3600" dirty="0">
                <a:solidFill>
                  <a:schemeClr val="bg1"/>
                </a:solidFill>
                <a:latin typeface="Trebuchet MS" charset="0"/>
              </a:rPr>
            </a:br>
            <a:r>
              <a:rPr lang="en-US" sz="3600" dirty="0">
                <a:solidFill>
                  <a:schemeClr val="bg1"/>
                </a:solidFill>
                <a:latin typeface="Trebuchet MS" charset="0"/>
              </a:rPr>
              <a:t>from OCLC Research</a:t>
            </a:r>
          </a:p>
        </p:txBody>
      </p:sp>
      <p:pic>
        <p:nvPicPr>
          <p:cNvPr id="15364" name="Picture 9"/>
          <p:cNvPicPr>
            <a:picLocks noChangeAspect="1"/>
          </p:cNvPicPr>
          <p:nvPr/>
        </p:nvPicPr>
        <p:blipFill>
          <a:blip r:embed="rId3"/>
          <a:srcRect/>
          <a:stretch>
            <a:fillRect/>
          </a:stretch>
        </p:blipFill>
        <p:spPr bwMode="auto">
          <a:xfrm>
            <a:off x="119063" y="2049463"/>
            <a:ext cx="7162800" cy="2578100"/>
          </a:xfrm>
          <a:prstGeom prst="rect">
            <a:avLst/>
          </a:prstGeom>
          <a:noFill/>
          <a:ln w="9525">
            <a:noFill/>
            <a:miter lim="800000"/>
            <a:headEnd/>
            <a:tailEnd/>
          </a:ln>
        </p:spPr>
      </p:pic>
      <p:sp>
        <p:nvSpPr>
          <p:cNvPr id="15365" name="Rectangle 3"/>
          <p:cNvSpPr>
            <a:spLocks noGrp="1" noChangeArrowheads="1"/>
          </p:cNvSpPr>
          <p:nvPr>
            <p:ph type="subTitle" idx="1"/>
          </p:nvPr>
        </p:nvSpPr>
        <p:spPr>
          <a:xfrm>
            <a:off x="5410200" y="3962400"/>
            <a:ext cx="3200400" cy="2209800"/>
          </a:xfrm>
        </p:spPr>
        <p:txBody>
          <a:bodyPr/>
          <a:lstStyle/>
          <a:p>
            <a:pPr eaLnBrk="1" hangingPunct="1"/>
            <a:endParaRPr lang="en-US" sz="1600" smtClean="0">
              <a:ea typeface="ＭＳ Ｐゴシック" charset="-128"/>
              <a:cs typeface="ＭＳ Ｐゴシック" charset="-128"/>
            </a:endParaRPr>
          </a:p>
          <a:p>
            <a:pPr algn="r" eaLnBrk="1" hangingPunct="1"/>
            <a:r>
              <a:rPr lang="en-US" sz="1800" b="1" smtClean="0">
                <a:solidFill>
                  <a:schemeClr val="bg1"/>
                </a:solidFill>
                <a:ea typeface="ＭＳ Ｐゴシック" charset="-128"/>
                <a:cs typeface="ＭＳ Ｐゴシック" charset="-128"/>
              </a:rPr>
              <a:t>0</a:t>
            </a:r>
            <a:r>
              <a:rPr lang="en-US" sz="1600" b="1" smtClean="0">
                <a:solidFill>
                  <a:schemeClr val="hlink"/>
                </a:solidFill>
                <a:ea typeface="ＭＳ Ｐゴシック" charset="-128"/>
                <a:cs typeface="ＭＳ Ｐゴシック" charset="-128"/>
              </a:rPr>
              <a:t>John MacColl</a:t>
            </a:r>
          </a:p>
          <a:p>
            <a:pPr algn="r" eaLnBrk="1" hangingPunct="1"/>
            <a:r>
              <a:rPr lang="en-US" sz="1600" b="1" smtClean="0">
                <a:solidFill>
                  <a:schemeClr val="hlink"/>
                </a:solidFill>
                <a:ea typeface="ＭＳ Ｐゴシック" charset="-128"/>
                <a:cs typeface="ＭＳ Ｐゴシック" charset="-128"/>
              </a:rPr>
              <a:t>European Director, </a:t>
            </a:r>
            <a:br>
              <a:rPr lang="en-US" sz="1600" b="1" smtClean="0">
                <a:solidFill>
                  <a:schemeClr val="hlink"/>
                </a:solidFill>
                <a:ea typeface="ＭＳ Ｐゴシック" charset="-128"/>
                <a:cs typeface="ＭＳ Ｐゴシック" charset="-128"/>
              </a:rPr>
            </a:br>
            <a:r>
              <a:rPr lang="en-US" sz="1600" b="1" smtClean="0">
                <a:solidFill>
                  <a:schemeClr val="hlink"/>
                </a:solidFill>
                <a:ea typeface="ＭＳ Ｐゴシック" charset="-128"/>
                <a:cs typeface="ＭＳ Ｐゴシック" charset="-128"/>
              </a:rPr>
              <a:t>RLG Partnership, OCLC Research</a:t>
            </a:r>
          </a:p>
          <a:p>
            <a:pPr algn="r" eaLnBrk="1" hangingPunct="1"/>
            <a:r>
              <a:rPr lang="en-US" sz="1600" b="1" smtClean="0">
                <a:solidFill>
                  <a:schemeClr val="hlink"/>
                </a:solidFill>
                <a:ea typeface="ＭＳ Ｐゴシック" charset="-128"/>
                <a:cs typeface="ＭＳ Ｐゴシック" charset="-128"/>
              </a:rPr>
              <a:t>12 June 2009</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2" descr="yal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1145859" name="Picture 3"/>
          <p:cNvPicPr>
            <a:picLocks noChangeAspect="1" noChangeArrowheads="1"/>
          </p:cNvPicPr>
          <p:nvPr/>
        </p:nvPicPr>
        <p:blipFill>
          <a:blip r:embed="rId4"/>
          <a:srcRect/>
          <a:stretch>
            <a:fillRect/>
          </a:stretch>
        </p:blipFill>
        <p:spPr bwMode="auto">
          <a:xfrm>
            <a:off x="238125" y="2209800"/>
            <a:ext cx="5172075" cy="666750"/>
          </a:xfrm>
          <a:prstGeom prst="rect">
            <a:avLst/>
          </a:prstGeom>
          <a:noFill/>
          <a:ln w="9525">
            <a:noFill/>
            <a:miter lim="800000"/>
            <a:headEnd/>
            <a:tailEnd/>
          </a:ln>
        </p:spPr>
      </p:pic>
      <p:sp>
        <p:nvSpPr>
          <p:cNvPr id="32772" name="Text Box 4"/>
          <p:cNvSpPr txBox="1">
            <a:spLocks noChangeArrowheads="1"/>
          </p:cNvSpPr>
          <p:nvPr/>
        </p:nvSpPr>
        <p:spPr bwMode="auto">
          <a:xfrm>
            <a:off x="7423150" y="6324600"/>
            <a:ext cx="1720850" cy="366713"/>
          </a:xfrm>
          <a:prstGeom prst="rect">
            <a:avLst/>
          </a:prstGeom>
          <a:noFill/>
          <a:ln w="9525">
            <a:noFill/>
            <a:miter lim="800000"/>
            <a:headEnd/>
            <a:tailEnd/>
          </a:ln>
        </p:spPr>
        <p:txBody>
          <a:bodyPr wrap="none">
            <a:prstTxWarp prst="textNoShape">
              <a:avLst/>
            </a:prstTxWarp>
            <a:spAutoFit/>
          </a:bodyPr>
          <a:lstStyle/>
          <a:p>
            <a:r>
              <a:rPr lang="en-US" sz="1800" b="0">
                <a:solidFill>
                  <a:schemeClr val="bg1"/>
                </a:solidFill>
                <a:latin typeface="Trebuchet MS" charset="0"/>
              </a:rPr>
              <a:t>Yale University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45859"/>
                                        </p:tgtEl>
                                        <p:attrNameLst>
                                          <p:attrName>style.visibility</p:attrName>
                                        </p:attrNameLst>
                                      </p:cBhvr>
                                      <p:to>
                                        <p:strVal val="visible"/>
                                      </p:to>
                                    </p:set>
                                    <p:animEffect transition="in" filter="wipe(left)">
                                      <p:cBhvr>
                                        <p:cTn id="7" dur="500"/>
                                        <p:tgtEl>
                                          <p:spTgt spid="1145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9954"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We are now in a race to remain relevant to researchers</a:t>
            </a:r>
          </a:p>
        </p:txBody>
      </p:sp>
      <p:sp>
        <p:nvSpPr>
          <p:cNvPr id="34819" name="Rectangle 3"/>
          <p:cNvSpPr>
            <a:spLocks noGrp="1" noChangeArrowheads="1"/>
          </p:cNvSpPr>
          <p:nvPr>
            <p:ph type="body" idx="1"/>
          </p:nvPr>
        </p:nvSpPr>
        <p:spPr>
          <a:xfrm>
            <a:off x="3048000" y="1936750"/>
            <a:ext cx="5375275" cy="4202113"/>
          </a:xfrm>
        </p:spPr>
        <p:txBody>
          <a:bodyPr/>
          <a:lstStyle/>
          <a:p>
            <a:pPr eaLnBrk="1" hangingPunct="1">
              <a:lnSpc>
                <a:spcPct val="90000"/>
              </a:lnSpc>
            </a:pPr>
            <a:r>
              <a:rPr lang="en-US">
                <a:ea typeface="ＭＳ Ｐゴシック" charset="-128"/>
                <a:cs typeface="ＭＳ Ｐゴシック" charset="-128"/>
              </a:rPr>
              <a:t>‘Cataloguing is a function which is not working’</a:t>
            </a:r>
          </a:p>
          <a:p>
            <a:pPr eaLnBrk="1" hangingPunct="1">
              <a:lnSpc>
                <a:spcPct val="90000"/>
              </a:lnSpc>
            </a:pPr>
            <a:r>
              <a:rPr lang="en-US">
                <a:ea typeface="ＭＳ Ｐゴシック" charset="-128"/>
                <a:cs typeface="ＭＳ Ｐゴシック" charset="-128"/>
              </a:rPr>
              <a:t>Forget item level description</a:t>
            </a:r>
          </a:p>
          <a:p>
            <a:pPr eaLnBrk="1" hangingPunct="1">
              <a:lnSpc>
                <a:spcPct val="90000"/>
              </a:lnSpc>
            </a:pPr>
            <a:r>
              <a:rPr lang="en-US">
                <a:ea typeface="ＭＳ Ｐゴシック" charset="-128"/>
                <a:cs typeface="ＭＳ Ｐゴシック" charset="-128"/>
              </a:rPr>
              <a:t>“Insanity is when you do things the way you’ve always done them, but expect a different result” (Einstein and/or Emerson)</a:t>
            </a:r>
          </a:p>
          <a:p>
            <a:pPr eaLnBrk="1" hangingPunct="1">
              <a:lnSpc>
                <a:spcPct val="90000"/>
              </a:lnSpc>
            </a:pPr>
            <a:r>
              <a:rPr lang="en-US">
                <a:ea typeface="ＭＳ Ｐゴシック" charset="-128"/>
                <a:cs typeface="ＭＳ Ｐゴシック" charset="-128"/>
              </a:rPr>
              <a:t>‘Good enough’ beats perfection</a:t>
            </a:r>
          </a:p>
          <a:p>
            <a:pPr eaLnBrk="1" hangingPunct="1">
              <a:lnSpc>
                <a:spcPct val="90000"/>
              </a:lnSpc>
            </a:pPr>
            <a:r>
              <a:rPr lang="en-US">
                <a:ea typeface="ＭＳ Ｐゴシック" charset="-128"/>
                <a:cs typeface="ＭＳ Ｐゴシック" charset="-128"/>
              </a:rPr>
              <a:t>Accept ‘the demise of the completeness syndrome’ (Ross Atkinson)</a:t>
            </a:r>
          </a:p>
        </p:txBody>
      </p:sp>
      <p:pic>
        <p:nvPicPr>
          <p:cNvPr id="34820" name="Picture 4"/>
          <p:cNvPicPr>
            <a:picLocks noChangeAspect="1" noChangeArrowheads="1"/>
          </p:cNvPicPr>
          <p:nvPr/>
        </p:nvPicPr>
        <p:blipFill>
          <a:blip r:embed="rId3"/>
          <a:srcRect/>
          <a:stretch>
            <a:fillRect/>
          </a:stretch>
        </p:blipFill>
        <p:spPr bwMode="auto">
          <a:xfrm>
            <a:off x="152400" y="3581400"/>
            <a:ext cx="2925763" cy="3103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r" eaLnBrk="1" hangingPunct="1"/>
            <a:r>
              <a:rPr lang="en-US" smtClean="0">
                <a:ea typeface="ＭＳ Ｐゴシック" charset="-128"/>
                <a:cs typeface="ＭＳ Ｐゴシック" charset="-128"/>
              </a:rPr>
              <a:t>The primary purpose of digitisation …</a:t>
            </a:r>
          </a:p>
        </p:txBody>
      </p:sp>
      <p:sp>
        <p:nvSpPr>
          <p:cNvPr id="36867" name="Subtitle 4"/>
          <p:cNvSpPr>
            <a:spLocks noGrp="1"/>
          </p:cNvSpPr>
          <p:nvPr>
            <p:ph type="subTitle" idx="1"/>
          </p:nvPr>
        </p:nvSpPr>
        <p:spPr/>
        <p:txBody>
          <a:bodyPr/>
          <a:lstStyle/>
          <a:p>
            <a:pPr eaLnBrk="1" hangingPunct="1"/>
            <a:endParaRPr lang="en-US">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4"/>
          <p:cNvSpPr>
            <a:spLocks noGrp="1" noChangeArrowheads="1"/>
          </p:cNvSpPr>
          <p:nvPr>
            <p:ph type="title" idx="4294967295"/>
          </p:nvPr>
        </p:nvSpPr>
        <p:spPr>
          <a:xfrm>
            <a:off x="304800" y="304800"/>
            <a:ext cx="8229600" cy="1143000"/>
          </a:xfrm>
        </p:spPr>
        <p:txBody>
          <a:bodyPr/>
          <a:lstStyle/>
          <a:p>
            <a:pPr eaLnBrk="1" hangingPunct="1"/>
            <a:r>
              <a:rPr lang="en-US" sz="3200">
                <a:ea typeface="ＭＳ Ｐゴシック" charset="-128"/>
                <a:cs typeface="ＭＳ Ｐゴシック" charset="-128"/>
              </a:rPr>
              <a:t>Access vs preservation …</a:t>
            </a:r>
            <a:endParaRPr lang="en-US" sz="4000">
              <a:effectLst>
                <a:outerShdw blurRad="38100" dist="38100" dir="2700000" algn="tl">
                  <a:srgbClr val="DDDDDD"/>
                </a:outerShdw>
              </a:effectLst>
              <a:ea typeface="ＭＳ Ｐゴシック" charset="-128"/>
              <a:cs typeface="ＭＳ Ｐゴシック" charset="-128"/>
            </a:endParaRPr>
          </a:p>
        </p:txBody>
      </p:sp>
      <p:pic>
        <p:nvPicPr>
          <p:cNvPr id="38915" name="Picture 6" descr="2007-02_Page_01"/>
          <p:cNvPicPr>
            <a:picLocks noChangeAspect="1" noChangeArrowheads="1"/>
          </p:cNvPicPr>
          <p:nvPr>
            <p:ph idx="4294967295"/>
          </p:nvPr>
        </p:nvPicPr>
        <p:blipFill>
          <a:blip r:embed="rId3"/>
          <a:srcRect/>
          <a:stretch>
            <a:fillRect/>
          </a:stretch>
        </p:blipFill>
        <p:spPr>
          <a:xfrm>
            <a:off x="2590800" y="1524000"/>
            <a:ext cx="3770313" cy="4876800"/>
          </a:xfrm>
          <a:ln>
            <a:solidFill>
              <a:schemeClr val="tx1"/>
            </a:solidFill>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1026"/>
          <p:cNvSpPr>
            <a:spLocks noGrp="1" noChangeArrowheads="1"/>
          </p:cNvSpPr>
          <p:nvPr>
            <p:ph type="title" idx="4294967295"/>
          </p:nvPr>
        </p:nvSpPr>
        <p:spPr>
          <a:xfrm>
            <a:off x="762000" y="228600"/>
            <a:ext cx="7924800" cy="1143000"/>
          </a:xfrm>
        </p:spPr>
        <p:txBody>
          <a:bodyPr>
            <a:noAutofit/>
          </a:bodyPr>
          <a:lstStyle/>
          <a:p>
            <a:pPr eaLnBrk="1" hangingPunct="1"/>
            <a:r>
              <a:rPr lang="en-US">
                <a:ea typeface="ＭＳ Ｐゴシック" charset="-128"/>
                <a:cs typeface="ＭＳ Ｐゴシック" charset="-128"/>
              </a:rPr>
              <a:t>Access wins!</a:t>
            </a:r>
            <a:endParaRPr lang="en-US">
              <a:effectLst>
                <a:outerShdw blurRad="38100" dist="38100" dir="2700000" algn="tl">
                  <a:srgbClr val="DDDDDD"/>
                </a:outerShdw>
              </a:effectLst>
              <a:ea typeface="ＭＳ Ｐゴシック" charset="-128"/>
              <a:cs typeface="ＭＳ Ｐゴシック" charset="-128"/>
            </a:endParaRPr>
          </a:p>
        </p:txBody>
      </p:sp>
      <p:sp>
        <p:nvSpPr>
          <p:cNvPr id="188419" name="Rectangle 1027"/>
          <p:cNvSpPr>
            <a:spLocks noGrp="1" noChangeArrowheads="1"/>
          </p:cNvSpPr>
          <p:nvPr>
            <p:ph idx="4294967295"/>
          </p:nvPr>
        </p:nvSpPr>
        <p:spPr>
          <a:xfrm>
            <a:off x="838200" y="1676400"/>
            <a:ext cx="7543800" cy="4495800"/>
          </a:xfrm>
        </p:spPr>
        <p:txBody>
          <a:bodyPr lIns="91440" tIns="45720" rIns="91440" bIns="45720">
            <a:normAutofit/>
          </a:bodyPr>
          <a:lstStyle/>
          <a:p>
            <a:pPr defTabSz="457200" eaLnBrk="1" hangingPunct="1">
              <a:lnSpc>
                <a:spcPct val="90000"/>
              </a:lnSpc>
            </a:pPr>
            <a:r>
              <a:rPr lang="en-US" sz="2800">
                <a:effectLst>
                  <a:outerShdw blurRad="38100" dist="38100" dir="2700000" algn="tl">
                    <a:srgbClr val="DDDDDD"/>
                  </a:outerShdw>
                </a:effectLst>
                <a:ea typeface="ＭＳ Ｐゴシック" charset="-128"/>
                <a:cs typeface="ＭＳ Ｐゴシック" charset="-128"/>
              </a:rPr>
              <a:t>No one has been throwing away originals … so preservation needs are best served by them</a:t>
            </a:r>
          </a:p>
          <a:p>
            <a:pPr defTabSz="457200" eaLnBrk="1" hangingPunct="1">
              <a:lnSpc>
                <a:spcPct val="90000"/>
              </a:lnSpc>
            </a:pPr>
            <a:r>
              <a:rPr lang="en-US" sz="2800">
                <a:effectLst>
                  <a:outerShdw blurRad="38100" dist="38100" dir="2700000" algn="tl">
                    <a:srgbClr val="DDDDDD"/>
                  </a:outerShdw>
                </a:effectLst>
                <a:ea typeface="ＭＳ Ｐゴシック" charset="-128"/>
                <a:cs typeface="ＭＳ Ｐゴシック" charset="-128"/>
              </a:rPr>
              <a:t>Only by surfacing presently ignored collections can we justify their preservation</a:t>
            </a:r>
          </a:p>
          <a:p>
            <a:pPr defTabSz="457200" eaLnBrk="1" hangingPunct="1">
              <a:lnSpc>
                <a:spcPct val="90000"/>
              </a:lnSpc>
            </a:pPr>
            <a:r>
              <a:rPr lang="en-US" sz="2800">
                <a:effectLst>
                  <a:outerShdw blurRad="38100" dist="38100" dir="2700000" algn="tl">
                    <a:srgbClr val="DDDDDD"/>
                  </a:outerShdw>
                </a:effectLst>
                <a:ea typeface="ＭＳ Ｐゴシック" charset="-128"/>
                <a:cs typeface="ＭＳ Ｐゴシック" charset="-128"/>
              </a:rPr>
              <a:t>Our brave new world shows we </a:t>
            </a:r>
            <a:r>
              <a:rPr lang="en-US" sz="2800" i="1">
                <a:effectLst>
                  <a:outerShdw blurRad="38100" dist="38100" dir="2700000" algn="tl">
                    <a:srgbClr val="DDDDDD"/>
                  </a:outerShdw>
                </a:effectLst>
                <a:ea typeface="ＭＳ Ｐゴシック" charset="-128"/>
                <a:cs typeface="ＭＳ Ｐゴシック" charset="-128"/>
              </a:rPr>
              <a:t>can</a:t>
            </a:r>
            <a:r>
              <a:rPr lang="en-US" sz="2800">
                <a:effectLst>
                  <a:outerShdw blurRad="38100" dist="38100" dir="2700000" algn="tl">
                    <a:srgbClr val="DDDDDD"/>
                  </a:outerShdw>
                </a:effectLst>
                <a:ea typeface="ＭＳ Ｐゴシック" charset="-128"/>
                <a:cs typeface="ＭＳ Ｐゴシック" charset="-128"/>
              </a:rPr>
              <a:t> (usually) go back and do it again</a:t>
            </a:r>
          </a:p>
          <a:p>
            <a:pPr defTabSz="457200" eaLnBrk="1" hangingPunct="1">
              <a:lnSpc>
                <a:spcPct val="90000"/>
              </a:lnSpc>
            </a:pPr>
            <a:endParaRPr lang="en-US" sz="2800">
              <a:effectLst>
                <a:outerShdw blurRad="38100" dist="38100" dir="2700000" algn="tl">
                  <a:srgbClr val="DDDDDD"/>
                </a:outerShdw>
              </a:effectLst>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1026"/>
          <p:cNvSpPr>
            <a:spLocks noGrp="1" noChangeArrowheads="1"/>
          </p:cNvSpPr>
          <p:nvPr>
            <p:ph type="title" idx="4294967295"/>
          </p:nvPr>
        </p:nvSpPr>
        <p:spPr>
          <a:xfrm>
            <a:off x="609600" y="274638"/>
            <a:ext cx="8229600" cy="1143000"/>
          </a:xfrm>
        </p:spPr>
        <p:txBody>
          <a:bodyPr>
            <a:noAutofit/>
          </a:bodyPr>
          <a:lstStyle/>
          <a:p>
            <a:pPr eaLnBrk="1" hangingPunct="1"/>
            <a:r>
              <a:rPr lang="en-US">
                <a:ea typeface="ＭＳ Ｐゴシック" charset="-128"/>
                <a:cs typeface="ＭＳ Ｐゴシック" charset="-128"/>
              </a:rPr>
              <a:t>Selection has already been done</a:t>
            </a:r>
            <a:endParaRPr lang="en-US" sz="2000">
              <a:effectLst>
                <a:outerShdw blurRad="38100" dist="38100" dir="2700000" algn="tl">
                  <a:srgbClr val="DDDDDD"/>
                </a:outerShdw>
              </a:effectLst>
              <a:ea typeface="ＭＳ Ｐゴシック" charset="-128"/>
              <a:cs typeface="ＭＳ Ｐゴシック" charset="-128"/>
            </a:endParaRPr>
          </a:p>
        </p:txBody>
      </p:sp>
      <p:sp>
        <p:nvSpPr>
          <p:cNvPr id="166915" name="Rectangle 1027"/>
          <p:cNvSpPr>
            <a:spLocks noGrp="1" noChangeArrowheads="1"/>
          </p:cNvSpPr>
          <p:nvPr>
            <p:ph idx="4294967295"/>
          </p:nvPr>
        </p:nvSpPr>
        <p:spPr>
          <a:xfrm>
            <a:off x="533400" y="1676400"/>
            <a:ext cx="4232275" cy="4386263"/>
          </a:xfrm>
        </p:spPr>
        <p:txBody>
          <a:bodyPr lIns="91440" tIns="45720" rIns="91440" bIns="45720">
            <a:normAutofit/>
          </a:bodyPr>
          <a:lstStyle/>
          <a:p>
            <a:pPr defTabSz="457200" eaLnBrk="1" hangingPunct="1">
              <a:lnSpc>
                <a:spcPct val="90000"/>
              </a:lnSpc>
            </a:pPr>
            <a:r>
              <a:rPr lang="en-US" sz="2100" smtClean="0">
                <a:effectLst>
                  <a:outerShdw blurRad="38100" dist="38100" dir="2700000" algn="tl">
                    <a:srgbClr val="DDDDDD"/>
                  </a:outerShdw>
                </a:effectLst>
                <a:ea typeface="ＭＳ Ｐゴシック" charset="-128"/>
                <a:cs typeface="ＭＳ Ｐゴシック" charset="-128"/>
              </a:rPr>
              <a:t>Don’t spend time selecting items to digitise</a:t>
            </a:r>
          </a:p>
          <a:p>
            <a:pPr defTabSz="457200" eaLnBrk="1" hangingPunct="1">
              <a:lnSpc>
                <a:spcPct val="90000"/>
              </a:lnSpc>
            </a:pPr>
            <a:r>
              <a:rPr lang="en-US" sz="2100" smtClean="0">
                <a:effectLst>
                  <a:outerShdw blurRad="38100" dist="38100" dir="2700000" algn="tl">
                    <a:srgbClr val="DDDDDD"/>
                  </a:outerShdw>
                </a:effectLst>
                <a:ea typeface="ＭＳ Ｐゴシック" charset="-128"/>
                <a:cs typeface="ＭＳ Ｐゴシック" charset="-128"/>
              </a:rPr>
              <a:t>Capture materials as accessioned</a:t>
            </a:r>
          </a:p>
          <a:p>
            <a:pPr lvl="1" defTabSz="457200" eaLnBrk="1" hangingPunct="1">
              <a:lnSpc>
                <a:spcPct val="90000"/>
              </a:lnSpc>
            </a:pPr>
            <a:r>
              <a:rPr lang="en-US" sz="1900" smtClean="0">
                <a:effectLst>
                  <a:outerShdw blurRad="38100" dist="38100" dir="2700000" algn="tl">
                    <a:srgbClr val="DDDDDD"/>
                  </a:outerShdw>
                </a:effectLst>
              </a:rPr>
              <a:t>For important collections, capture it all</a:t>
            </a:r>
          </a:p>
          <a:p>
            <a:pPr lvl="1" defTabSz="457200" eaLnBrk="1" hangingPunct="1">
              <a:lnSpc>
                <a:spcPct val="90000"/>
              </a:lnSpc>
            </a:pPr>
            <a:r>
              <a:rPr lang="en-US" sz="1900" smtClean="0">
                <a:effectLst>
                  <a:outerShdw blurRad="38100" dist="38100" dir="2700000" algn="tl">
                    <a:srgbClr val="DDDDDD"/>
                  </a:outerShdw>
                </a:effectLst>
              </a:rPr>
              <a:t>For others, sample and allow user interest to guide your choices</a:t>
            </a:r>
          </a:p>
          <a:p>
            <a:pPr defTabSz="457200" eaLnBrk="1" hangingPunct="1">
              <a:lnSpc>
                <a:spcPct val="90000"/>
              </a:lnSpc>
            </a:pPr>
            <a:r>
              <a:rPr lang="en-US" sz="2100" smtClean="0">
                <a:effectLst>
                  <a:outerShdw blurRad="38100" dist="38100" dir="2700000" algn="tl">
                    <a:srgbClr val="DDDDDD"/>
                  </a:outerShdw>
                </a:effectLst>
                <a:ea typeface="ＭＳ Ｐゴシック" charset="-128"/>
                <a:cs typeface="ＭＳ Ｐゴシック" charset="-128"/>
              </a:rPr>
              <a:t>Capture on demand</a:t>
            </a:r>
          </a:p>
          <a:p>
            <a:pPr defTabSz="457200" eaLnBrk="1" hangingPunct="1">
              <a:lnSpc>
                <a:spcPct val="90000"/>
              </a:lnSpc>
            </a:pPr>
            <a:r>
              <a:rPr lang="en-US" sz="2100" smtClean="0">
                <a:effectLst>
                  <a:outerShdw blurRad="38100" dist="38100" dir="2700000" algn="tl">
                    <a:srgbClr val="DDDDDD"/>
                  </a:outerShdw>
                </a:effectLst>
                <a:ea typeface="ＭＳ Ｐゴシック" charset="-128"/>
                <a:cs typeface="ＭＳ Ｐゴシック" charset="-128"/>
              </a:rPr>
              <a:t>Capture ‘signposts’ and devote more attention when/where warranted</a:t>
            </a:r>
          </a:p>
        </p:txBody>
      </p:sp>
      <p:pic>
        <p:nvPicPr>
          <p:cNvPr id="43012" name="Picture 4" descr="select"/>
          <p:cNvPicPr>
            <a:picLocks noChangeAspect="1" noChangeArrowheads="1"/>
          </p:cNvPicPr>
          <p:nvPr/>
        </p:nvPicPr>
        <p:blipFill>
          <a:blip r:embed="rId3"/>
          <a:srcRect/>
          <a:stretch>
            <a:fillRect/>
          </a:stretch>
        </p:blipFill>
        <p:spPr bwMode="auto">
          <a:xfrm>
            <a:off x="5181600" y="1447800"/>
            <a:ext cx="3600450" cy="4800600"/>
          </a:xfrm>
          <a:prstGeom prst="rect">
            <a:avLst/>
          </a:prstGeom>
          <a:noFill/>
          <a:ln w="9525">
            <a:noFill/>
            <a:miter lim="800000"/>
            <a:headEnd/>
            <a:tailEnd/>
          </a:ln>
        </p:spPr>
      </p:pic>
      <p:sp>
        <p:nvSpPr>
          <p:cNvPr id="43013" name="Text Box 5"/>
          <p:cNvSpPr txBox="1">
            <a:spLocks noChangeArrowheads="1"/>
          </p:cNvSpPr>
          <p:nvPr/>
        </p:nvSpPr>
        <p:spPr bwMode="auto">
          <a:xfrm>
            <a:off x="5257800" y="4876800"/>
            <a:ext cx="3333750" cy="1127125"/>
          </a:xfrm>
          <a:prstGeom prst="rect">
            <a:avLst/>
          </a:prstGeom>
          <a:noFill/>
          <a:ln w="9525">
            <a:noFill/>
            <a:miter lim="800000"/>
            <a:headEnd/>
            <a:tailEnd/>
          </a:ln>
        </p:spPr>
        <p:txBody>
          <a:bodyPr>
            <a:prstTxWarp prst="textNoShape">
              <a:avLst/>
            </a:prstTxWarp>
            <a:spAutoFit/>
          </a:bodyPr>
          <a:lstStyle/>
          <a:p>
            <a:r>
              <a:rPr lang="en-US" sz="1700" b="0">
                <a:solidFill>
                  <a:schemeClr val="bg1"/>
                </a:solidFill>
                <a:latin typeface="Trebuchet MS" charset="0"/>
              </a:rPr>
              <a:t>Woodcut from Sebastian Brant, </a:t>
            </a:r>
          </a:p>
          <a:p>
            <a:r>
              <a:rPr lang="en-US" sz="1700" b="0">
                <a:solidFill>
                  <a:schemeClr val="bg1"/>
                </a:solidFill>
                <a:latin typeface="Trebuchet MS" charset="0"/>
              </a:rPr>
              <a:t>“Stultifera…” The ship of fooles… 1570</a:t>
            </a:r>
          </a:p>
          <a:p>
            <a:r>
              <a:rPr lang="en-US" sz="1700" b="0">
                <a:solidFill>
                  <a:schemeClr val="bg1"/>
                </a:solidFill>
                <a:latin typeface="Trebuchet MS" charset="0"/>
              </a:rPr>
              <a:t>University of Edinburgh Library</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026"/>
          <p:cNvSpPr>
            <a:spLocks noGrp="1" noChangeArrowheads="1"/>
          </p:cNvSpPr>
          <p:nvPr>
            <p:ph type="title" idx="4294967295"/>
          </p:nvPr>
        </p:nvSpPr>
        <p:spPr>
          <a:xfrm>
            <a:off x="762000" y="228600"/>
            <a:ext cx="7924800" cy="1143000"/>
          </a:xfrm>
        </p:spPr>
        <p:txBody>
          <a:bodyPr>
            <a:noAutofit/>
          </a:bodyPr>
          <a:lstStyle/>
          <a:p>
            <a:pPr eaLnBrk="1" hangingPunct="1"/>
            <a:r>
              <a:rPr lang="en-US" smtClean="0">
                <a:ea typeface="ＭＳ Ｐゴシック" charset="-128"/>
                <a:cs typeface="ＭＳ Ｐゴシック" charset="-128"/>
              </a:rPr>
              <a:t>Handle once (then iterate)</a:t>
            </a:r>
          </a:p>
        </p:txBody>
      </p:sp>
      <p:sp>
        <p:nvSpPr>
          <p:cNvPr id="168963" name="Rectangle 1027"/>
          <p:cNvSpPr>
            <a:spLocks noGrp="1" noChangeArrowheads="1"/>
          </p:cNvSpPr>
          <p:nvPr>
            <p:ph idx="4294967295"/>
          </p:nvPr>
        </p:nvSpPr>
        <p:spPr>
          <a:xfrm>
            <a:off x="796925" y="2068513"/>
            <a:ext cx="7399338" cy="4070350"/>
          </a:xfrm>
        </p:spPr>
        <p:txBody>
          <a:bodyPr lIns="91440" tIns="45720" rIns="91440" bIns="45720">
            <a:normAutofit/>
          </a:bodyPr>
          <a:lstStyle/>
          <a:p>
            <a:pPr defTabSz="457200" eaLnBrk="1" hangingPunct="1"/>
            <a:r>
              <a:rPr lang="en-US" smtClean="0">
                <a:effectLst>
                  <a:outerShdw blurRad="38100" dist="38100" dir="2700000" algn="tl">
                    <a:srgbClr val="DDDDDD"/>
                  </a:outerShdw>
                </a:effectLst>
                <a:ea typeface="ＭＳ Ｐゴシック" charset="-128"/>
                <a:cs typeface="ＭＳ Ｐゴシック" charset="-128"/>
              </a:rPr>
              <a:t>Handle incoming items </a:t>
            </a:r>
            <a:r>
              <a:rPr lang="en-US" i="1" smtClean="0">
                <a:effectLst>
                  <a:outerShdw blurRad="38100" dist="38100" dir="2700000" algn="tl">
                    <a:srgbClr val="DDDDDD"/>
                  </a:outerShdw>
                </a:effectLst>
                <a:ea typeface="ＭＳ Ｐゴシック" charset="-128"/>
                <a:cs typeface="ＭＳ Ｐゴシック" charset="-128"/>
              </a:rPr>
              <a:t>once </a:t>
            </a:r>
            <a:r>
              <a:rPr lang="en-US" smtClean="0">
                <a:effectLst>
                  <a:outerShdw blurRad="38100" dist="38100" dir="2700000" algn="tl">
                    <a:srgbClr val="DDDDDD"/>
                  </a:outerShdw>
                </a:effectLst>
                <a:ea typeface="ＭＳ Ｐゴシック" charset="-128"/>
                <a:cs typeface="ＭＳ Ｐゴシック" charset="-128"/>
              </a:rPr>
              <a:t>for both description and digitisation</a:t>
            </a:r>
          </a:p>
          <a:p>
            <a:pPr defTabSz="457200" eaLnBrk="1" hangingPunct="1"/>
            <a:r>
              <a:rPr lang="en-US" smtClean="0">
                <a:effectLst>
                  <a:outerShdw blurRad="38100" dist="38100" dir="2700000" algn="tl">
                    <a:srgbClr val="DDDDDD"/>
                  </a:outerShdw>
                </a:effectLst>
                <a:ea typeface="ＭＳ Ｐゴシック" charset="-128"/>
                <a:cs typeface="ＭＳ Ｐゴシック" charset="-128"/>
              </a:rPr>
              <a:t>Compromise on image resolution and metadata as needed to achieve throughput requirements</a:t>
            </a:r>
          </a:p>
          <a:p>
            <a:pPr defTabSz="457200" eaLnBrk="1" hangingPunct="1"/>
            <a:r>
              <a:rPr lang="en-US" smtClean="0">
                <a:effectLst>
                  <a:outerShdw blurRad="38100" dist="38100" dir="2700000" algn="tl">
                    <a:srgbClr val="DDDDDD"/>
                  </a:outerShdw>
                </a:effectLst>
                <a:ea typeface="ＭＳ Ｐゴシック" charset="-128"/>
                <a:cs typeface="ＭＳ Ｐゴシック" charset="-128"/>
              </a:rPr>
              <a:t>Create a single unified process</a:t>
            </a:r>
          </a:p>
          <a:p>
            <a:pPr defTabSz="457200" eaLnBrk="1" hangingPunct="1"/>
            <a:r>
              <a:rPr lang="en-US" smtClean="0">
                <a:effectLst>
                  <a:outerShdw blurRad="38100" dist="38100" dir="2700000" algn="tl">
                    <a:srgbClr val="DDDDDD"/>
                  </a:outerShdw>
                </a:effectLst>
                <a:ea typeface="ＭＳ Ｐゴシック" charset="-128"/>
                <a:cs typeface="ＭＳ Ｐゴシック" charset="-128"/>
              </a:rPr>
              <a:t>Let usage guide further efforts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1026"/>
          <p:cNvSpPr>
            <a:spLocks noGrp="1" noChangeArrowheads="1"/>
          </p:cNvSpPr>
          <p:nvPr>
            <p:ph type="title" idx="4294967295"/>
          </p:nvPr>
        </p:nvSpPr>
        <p:spPr>
          <a:xfrm>
            <a:off x="457200" y="304800"/>
            <a:ext cx="7924800" cy="1143000"/>
          </a:xfrm>
        </p:spPr>
        <p:txBody>
          <a:bodyPr>
            <a:noAutofit/>
          </a:bodyPr>
          <a:lstStyle/>
          <a:p>
            <a:pPr eaLnBrk="1" hangingPunct="1"/>
            <a:r>
              <a:rPr lang="en-US">
                <a:ea typeface="ＭＳ Ｐゴシック" charset="-128"/>
                <a:cs typeface="ＭＳ Ｐゴシック" charset="-128"/>
              </a:rPr>
              <a:t>Have</a:t>
            </a:r>
            <a:r>
              <a:rPr lang="en-US" i="1">
                <a:ea typeface="ＭＳ Ｐゴシック" charset="-128"/>
                <a:cs typeface="ＭＳ Ｐゴシック" charset="-128"/>
              </a:rPr>
              <a:t> programmes</a:t>
            </a:r>
            <a:r>
              <a:rPr lang="en-US">
                <a:ea typeface="ＭＳ Ｐゴシック" charset="-128"/>
                <a:cs typeface="ＭＳ Ｐゴシック" charset="-128"/>
              </a:rPr>
              <a:t> not projects</a:t>
            </a:r>
          </a:p>
        </p:txBody>
      </p:sp>
      <p:sp>
        <p:nvSpPr>
          <p:cNvPr id="167939" name="Rectangle 1027"/>
          <p:cNvSpPr>
            <a:spLocks noGrp="1" noChangeArrowheads="1"/>
          </p:cNvSpPr>
          <p:nvPr>
            <p:ph idx="4294967295"/>
          </p:nvPr>
        </p:nvSpPr>
        <p:spPr>
          <a:xfrm>
            <a:off x="871538" y="2198688"/>
            <a:ext cx="7324725" cy="3611562"/>
          </a:xfrm>
        </p:spPr>
        <p:txBody>
          <a:bodyPr lIns="91440" tIns="45720" rIns="91440" bIns="45720">
            <a:normAutofit/>
          </a:bodyPr>
          <a:lstStyle/>
          <a:p>
            <a:pPr defTabSz="457200" eaLnBrk="1" hangingPunct="1"/>
            <a:r>
              <a:rPr lang="en-US" smtClean="0">
                <a:effectLst>
                  <a:outerShdw blurRad="38100" dist="38100" dir="2700000" algn="tl">
                    <a:srgbClr val="DDDDDD"/>
                  </a:outerShdw>
                </a:effectLst>
                <a:ea typeface="ＭＳ Ｐゴシック" charset="-128"/>
                <a:cs typeface="ＭＳ Ｐゴシック" charset="-128"/>
              </a:rPr>
              <a:t>Forget ‘special projects’ — it’s long past time to make this a basic part of our everyday work!</a:t>
            </a:r>
          </a:p>
          <a:p>
            <a:pPr defTabSz="457200" eaLnBrk="1" hangingPunct="1"/>
            <a:r>
              <a:rPr lang="en-US" smtClean="0">
                <a:effectLst>
                  <a:outerShdw blurRad="38100" dist="38100" dir="2700000" algn="tl">
                    <a:srgbClr val="DDDDDD"/>
                  </a:outerShdw>
                </a:effectLst>
                <a:ea typeface="ＭＳ Ｐゴシック" charset="-128"/>
                <a:cs typeface="ＭＳ Ｐゴシック" charset="-128"/>
              </a:rPr>
              <a:t>Digital capture must be embedded in our basic procedures, budgeting, etc.</a:t>
            </a:r>
          </a:p>
          <a:p>
            <a:pPr defTabSz="457200" eaLnBrk="1" hangingPunct="1"/>
            <a:r>
              <a:rPr lang="en-US" smtClean="0">
                <a:effectLst>
                  <a:outerShdw blurRad="38100" dist="38100" dir="2700000" algn="tl">
                    <a:srgbClr val="DDDDDD"/>
                  </a:outerShdw>
                </a:effectLst>
                <a:ea typeface="ＭＳ Ｐゴシック" charset="-128"/>
                <a:cs typeface="ＭＳ Ｐゴシック" charset="-128"/>
              </a:rPr>
              <a:t>Figure out a way to fund it yourself and you’ll figure out a way to do it cheaper</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1026"/>
          <p:cNvSpPr>
            <a:spLocks noGrp="1" noChangeArrowheads="1"/>
          </p:cNvSpPr>
          <p:nvPr>
            <p:ph type="title" idx="4294967295"/>
          </p:nvPr>
        </p:nvSpPr>
        <p:spPr>
          <a:xfrm>
            <a:off x="762000" y="228600"/>
            <a:ext cx="7924800" cy="1143000"/>
          </a:xfrm>
        </p:spPr>
        <p:txBody>
          <a:bodyPr>
            <a:noAutofit/>
          </a:bodyPr>
          <a:lstStyle/>
          <a:p>
            <a:pPr eaLnBrk="1" hangingPunct="1"/>
            <a:r>
              <a:rPr lang="en-US">
                <a:ea typeface="ＭＳ Ｐゴシック" charset="-128"/>
                <a:cs typeface="ＭＳ Ｐゴシック" charset="-128"/>
              </a:rPr>
              <a:t>Quality vs quantity: quantity wins!</a:t>
            </a:r>
          </a:p>
        </p:txBody>
      </p:sp>
      <p:sp>
        <p:nvSpPr>
          <p:cNvPr id="190467" name="Rectangle 1027"/>
          <p:cNvSpPr>
            <a:spLocks noGrp="1" noChangeArrowheads="1"/>
          </p:cNvSpPr>
          <p:nvPr>
            <p:ph idx="4294967295"/>
          </p:nvPr>
        </p:nvSpPr>
        <p:spPr>
          <a:xfrm>
            <a:off x="871538" y="1936750"/>
            <a:ext cx="7324725" cy="3873500"/>
          </a:xfrm>
        </p:spPr>
        <p:txBody>
          <a:bodyPr lIns="91440" tIns="45720" rIns="91440" bIns="45720">
            <a:normAutofit/>
          </a:bodyPr>
          <a:lstStyle/>
          <a:p>
            <a:pPr defTabSz="457200" eaLnBrk="1" hangingPunct="1"/>
            <a:r>
              <a:rPr lang="en-US">
                <a:effectLst>
                  <a:outerShdw blurRad="38100" dist="38100" dir="2700000" algn="tl">
                    <a:srgbClr val="DDDDDD"/>
                  </a:outerShdw>
                </a:effectLst>
                <a:ea typeface="ＭＳ Ｐゴシック" charset="-128"/>
                <a:cs typeface="ＭＳ Ｐゴシック" charset="-128"/>
              </a:rPr>
              <a:t>The perfect has been the enemy of the possible</a:t>
            </a:r>
          </a:p>
          <a:p>
            <a:pPr defTabSz="457200" eaLnBrk="1" hangingPunct="1"/>
            <a:r>
              <a:rPr lang="en-US">
                <a:effectLst>
                  <a:outerShdw blurRad="38100" dist="38100" dir="2700000" algn="tl">
                    <a:srgbClr val="DDDDDD"/>
                  </a:outerShdw>
                </a:effectLst>
                <a:ea typeface="ＭＳ Ｐゴシック" charset="-128"/>
                <a:cs typeface="ＭＳ Ｐゴシック" charset="-128"/>
              </a:rPr>
              <a:t>Achieving excellence can have a substantial cost</a:t>
            </a:r>
          </a:p>
          <a:p>
            <a:pPr defTabSz="457200" eaLnBrk="1" hangingPunct="1"/>
            <a:r>
              <a:rPr lang="en-US">
                <a:effectLst>
                  <a:outerShdw blurRad="38100" dist="38100" dir="2700000" algn="tl">
                    <a:srgbClr val="DDDDDD"/>
                  </a:outerShdw>
                </a:effectLst>
                <a:ea typeface="ＭＳ Ｐゴシック" charset="-128"/>
                <a:cs typeface="ＭＳ Ｐゴシック" charset="-128"/>
              </a:rPr>
              <a:t>Any access is better than none at all</a:t>
            </a:r>
          </a:p>
          <a:p>
            <a:pPr defTabSz="457200" eaLnBrk="1" hangingPunct="1"/>
            <a:r>
              <a:rPr lang="en-US">
                <a:effectLst>
                  <a:outerShdw blurRad="38100" dist="38100" dir="2700000" algn="tl">
                    <a:srgbClr val="DDDDDD"/>
                  </a:outerShdw>
                </a:effectLst>
                <a:ea typeface="ＭＳ Ｐゴシック" charset="-128"/>
                <a:cs typeface="ＭＳ Ｐゴシック" charset="-128"/>
              </a:rPr>
              <a:t>Instead of measuring cataloguer/archivist output we should be measuring impact on users</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r" eaLnBrk="1" hangingPunct="1"/>
            <a:r>
              <a:rPr lang="en-US" smtClean="0">
                <a:ea typeface="ＭＳ Ｐゴシック" charset="-128"/>
                <a:cs typeface="ＭＳ Ｐゴシック" charset="-128"/>
              </a:rPr>
              <a:t>Users as co-creators</a:t>
            </a:r>
          </a:p>
        </p:txBody>
      </p:sp>
      <p:sp>
        <p:nvSpPr>
          <p:cNvPr id="51203" name="Subtitle 2"/>
          <p:cNvSpPr>
            <a:spLocks noGrp="1"/>
          </p:cNvSpPr>
          <p:nvPr>
            <p:ph type="subTitle" idx="1"/>
          </p:nvPr>
        </p:nvSpPr>
        <p:spPr/>
        <p:txBody>
          <a:bodyPr/>
          <a:lstStyle/>
          <a:p>
            <a:pPr eaLnBrk="1" hangingPunct="1"/>
            <a:endParaRPr lang="en-US">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ea typeface="ＭＳ Ｐゴシック" charset="-128"/>
                <a:cs typeface="ＭＳ Ｐゴシック" charset="-128"/>
              </a:rPr>
              <a:t>Themes</a:t>
            </a:r>
          </a:p>
        </p:txBody>
      </p:sp>
      <p:sp>
        <p:nvSpPr>
          <p:cNvPr id="17411" name="Content Placeholder 2"/>
          <p:cNvSpPr>
            <a:spLocks noGrp="1"/>
          </p:cNvSpPr>
          <p:nvPr>
            <p:ph idx="1"/>
          </p:nvPr>
        </p:nvSpPr>
        <p:spPr/>
        <p:txBody>
          <a:bodyPr/>
          <a:lstStyle/>
          <a:p>
            <a:r>
              <a:rPr lang="en-US" smtClean="0">
                <a:ea typeface="ＭＳ Ｐゴシック" charset="-128"/>
                <a:cs typeface="ＭＳ Ｐゴシック" charset="-128"/>
              </a:rPr>
              <a:t>Risks</a:t>
            </a:r>
          </a:p>
          <a:p>
            <a:r>
              <a:rPr lang="en-US" smtClean="0">
                <a:ea typeface="ＭＳ Ｐゴシック" charset="-128"/>
                <a:cs typeface="ＭＳ Ｐゴシック" charset="-128"/>
              </a:rPr>
              <a:t>Urgency</a:t>
            </a:r>
          </a:p>
          <a:p>
            <a:r>
              <a:rPr lang="en-US" smtClean="0">
                <a:ea typeface="ＭＳ Ｐゴシック" charset="-128"/>
                <a:cs typeface="ＭＳ Ｐゴシック" charset="-128"/>
              </a:rPr>
              <a:t>The primary purpose of digitisation</a:t>
            </a:r>
          </a:p>
          <a:p>
            <a:r>
              <a:rPr lang="en-US" smtClean="0">
                <a:ea typeface="ＭＳ Ｐゴシック" charset="-128"/>
                <a:cs typeface="ＭＳ Ｐゴシック" charset="-128"/>
              </a:rPr>
              <a:t>Users as co-creators</a:t>
            </a:r>
          </a:p>
          <a:p>
            <a:r>
              <a:rPr lang="en-US" smtClean="0">
                <a:ea typeface="ＭＳ Ｐゴシック" charset="-128"/>
                <a:cs typeface="ＭＳ Ｐゴシック" charset="-128"/>
              </a:rPr>
              <a:t>Digitisation as default</a:t>
            </a:r>
          </a:p>
          <a:p>
            <a:r>
              <a:rPr lang="en-US" smtClean="0">
                <a:ea typeface="ＭＳ Ｐゴシック" charset="-128"/>
                <a:cs typeface="ＭＳ Ｐゴシック" charset="-128"/>
              </a:rPr>
              <a:t>Shared digital and shared print</a:t>
            </a:r>
          </a:p>
          <a:p>
            <a:r>
              <a:rPr lang="en-US" smtClean="0">
                <a:ea typeface="ＭＳ Ｐゴシック" charset="-128"/>
                <a:cs typeface="ＭＳ Ｐゴシック" charset="-128"/>
              </a:rPr>
              <a:t>Where the wild users are</a:t>
            </a:r>
          </a:p>
          <a:p>
            <a:r>
              <a:rPr lang="en-US" smtClean="0">
                <a:ea typeface="ＭＳ Ｐゴシック" charset="-128"/>
                <a:cs typeface="ＭＳ Ｐゴシック" charset="-128"/>
              </a:rPr>
              <a:t>Specialists step forward</a:t>
            </a:r>
          </a:p>
          <a:p>
            <a:r>
              <a:rPr lang="en-US" smtClean="0">
                <a:ea typeface="ＭＳ Ｐゴシック" charset="-128"/>
                <a:cs typeface="ＭＳ Ｐゴシック" charset="-128"/>
              </a:rPr>
              <a:t>Aggregate to innovate</a:t>
            </a:r>
          </a:p>
          <a:p>
            <a:r>
              <a:rPr lang="en-US" smtClean="0">
                <a:ea typeface="ＭＳ Ｐゴシック" charset="-128"/>
                <a:cs typeface="ＭＳ Ｐゴシック" charset="-128"/>
              </a:rPr>
              <a:t>Accentuate the positive</a:t>
            </a:r>
          </a:p>
          <a:p>
            <a:endParaRPr lang="en-US" smtClean="0">
              <a:ea typeface="ＭＳ Ｐゴシック" charset="-128"/>
              <a:cs typeface="ＭＳ Ｐゴシック" charset="-128"/>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1026"/>
          <p:cNvSpPr>
            <a:spLocks noGrp="1" noChangeArrowheads="1"/>
          </p:cNvSpPr>
          <p:nvPr>
            <p:ph type="title" idx="4294967295"/>
          </p:nvPr>
        </p:nvSpPr>
        <p:spPr>
          <a:xfrm>
            <a:off x="533400" y="228600"/>
            <a:ext cx="7924800" cy="1143000"/>
          </a:xfrm>
        </p:spPr>
        <p:txBody>
          <a:bodyPr>
            <a:noAutofit/>
          </a:bodyPr>
          <a:lstStyle/>
          <a:p>
            <a:pPr eaLnBrk="1" hangingPunct="1"/>
            <a:r>
              <a:rPr lang="en-US">
                <a:ea typeface="ＭＳ Ｐゴシック" charset="-128"/>
                <a:cs typeface="ＭＳ Ｐゴシック" charset="-128"/>
              </a:rPr>
              <a:t>Engage your community</a:t>
            </a:r>
          </a:p>
        </p:txBody>
      </p:sp>
      <p:sp>
        <p:nvSpPr>
          <p:cNvPr id="189443" name="Rectangle 1027"/>
          <p:cNvSpPr>
            <a:spLocks noGrp="1" noChangeArrowheads="1"/>
          </p:cNvSpPr>
          <p:nvPr>
            <p:ph idx="4294967295"/>
          </p:nvPr>
        </p:nvSpPr>
        <p:spPr>
          <a:xfrm>
            <a:off x="796925" y="2001838"/>
            <a:ext cx="7399338" cy="4005262"/>
          </a:xfrm>
        </p:spPr>
        <p:txBody>
          <a:bodyPr lIns="91440" tIns="45720" rIns="91440" bIns="45720">
            <a:normAutofit/>
          </a:bodyPr>
          <a:lstStyle/>
          <a:p>
            <a:pPr defTabSz="457200" eaLnBrk="1" hangingPunct="1"/>
            <a:r>
              <a:rPr lang="en-US">
                <a:effectLst>
                  <a:outerShdw blurRad="38100" dist="38100" dir="2700000" algn="tl">
                    <a:srgbClr val="DDDDDD"/>
                  </a:outerShdw>
                </a:effectLst>
                <a:ea typeface="ＭＳ Ｐゴシック" charset="-128"/>
                <a:cs typeface="ＭＳ Ｐゴシック" charset="-128"/>
              </a:rPr>
              <a:t>Do not describe everything in painstaking detail</a:t>
            </a:r>
          </a:p>
          <a:p>
            <a:pPr defTabSz="457200" eaLnBrk="1" hangingPunct="1"/>
            <a:r>
              <a:rPr lang="en-US">
                <a:effectLst>
                  <a:outerShdw blurRad="38100" dist="38100" dir="2700000" algn="tl">
                    <a:srgbClr val="DDDDDD"/>
                  </a:outerShdw>
                </a:effectLst>
                <a:ea typeface="ＭＳ Ｐゴシック" charset="-128"/>
                <a:cs typeface="ＭＳ Ｐゴシック" charset="-128"/>
              </a:rPr>
              <a:t>Start with basic description, then…</a:t>
            </a:r>
          </a:p>
          <a:p>
            <a:pPr defTabSz="457200" eaLnBrk="1" hangingPunct="1"/>
            <a:r>
              <a:rPr lang="en-US">
                <a:effectLst>
                  <a:outerShdw blurRad="38100" dist="38100" dir="2700000" algn="tl">
                    <a:srgbClr val="DDDDDD"/>
                  </a:outerShdw>
                </a:effectLst>
                <a:ea typeface="ＭＳ Ｐゴシック" charset="-128"/>
                <a:cs typeface="ＭＳ Ｐゴシック" charset="-128"/>
              </a:rPr>
              <a:t>…allow serious researchers to contact you for more detail, and…</a:t>
            </a:r>
          </a:p>
          <a:p>
            <a:pPr defTabSz="457200" eaLnBrk="1" hangingPunct="1"/>
            <a:r>
              <a:rPr lang="en-US">
                <a:effectLst>
                  <a:outerShdw blurRad="38100" dist="38100" dir="2700000" algn="tl">
                    <a:srgbClr val="DDDDDD"/>
                  </a:outerShdw>
                </a:effectLst>
                <a:ea typeface="ＭＳ Ｐゴシック" charset="-128"/>
                <a:cs typeface="ＭＳ Ｐゴシック" charset="-128"/>
              </a:rPr>
              <a:t>…engage your user community with adding to the descriptions</a:t>
            </a:r>
          </a:p>
          <a:p>
            <a:pPr defTabSz="457200" eaLnBrk="1" hangingPunct="1"/>
            <a:r>
              <a:rPr lang="en-US">
                <a:effectLst>
                  <a:outerShdw blurRad="38100" dist="38100" dir="2700000" algn="tl">
                    <a:srgbClr val="DDDDDD"/>
                  </a:outerShdw>
                </a:effectLst>
                <a:ea typeface="ＭＳ Ｐゴシック" charset="-128"/>
                <a:cs typeface="ＭＳ Ｐゴシック" charset="-128"/>
              </a:rPr>
              <a:t>Encourage them to submit their content too</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5"/>
          <p:cNvSpPr>
            <a:spLocks noGrp="1" noChangeArrowheads="1"/>
          </p:cNvSpPr>
          <p:nvPr>
            <p:ph type="title" idx="4294967295"/>
          </p:nvPr>
        </p:nvSpPr>
        <p:spPr>
          <a:xfrm>
            <a:off x="381000" y="304800"/>
            <a:ext cx="8229600" cy="1143000"/>
          </a:xfrm>
        </p:spPr>
        <p:txBody>
          <a:bodyPr>
            <a:noAutofit/>
          </a:bodyPr>
          <a:lstStyle/>
          <a:p>
            <a:pPr eaLnBrk="1" hangingPunct="1"/>
            <a:r>
              <a:rPr lang="en-US" sz="2400">
                <a:ea typeface="ＭＳ Ｐゴシック" charset="-128"/>
                <a:cs typeface="ＭＳ Ｐゴシック" charset="-128"/>
              </a:rPr>
              <a:t>January 16</a:t>
            </a:r>
            <a:r>
              <a:rPr lang="en-US" sz="2400" baseline="30000">
                <a:ea typeface="ＭＳ Ｐゴシック" charset="-128"/>
                <a:cs typeface="ＭＳ Ｐゴシック" charset="-128"/>
              </a:rPr>
              <a:t>th</a:t>
            </a:r>
            <a:r>
              <a:rPr lang="en-US" sz="2400">
                <a:ea typeface="ＭＳ Ｐゴシック" charset="-128"/>
                <a:cs typeface="ＭＳ Ｐゴシック" charset="-128"/>
              </a:rPr>
              <a:t> 2008: LC photographs on Flickr</a:t>
            </a:r>
          </a:p>
        </p:txBody>
      </p:sp>
      <p:pic>
        <p:nvPicPr>
          <p:cNvPr id="55299" name="Picture 6"/>
          <p:cNvPicPr>
            <a:picLocks noChangeAspect="1" noChangeArrowheads="1"/>
          </p:cNvPicPr>
          <p:nvPr/>
        </p:nvPicPr>
        <p:blipFill>
          <a:blip r:embed="rId4"/>
          <a:srcRect l="8908" t="11252" r="11157" b="5376"/>
          <a:stretch>
            <a:fillRect/>
          </a:stretch>
        </p:blipFill>
        <p:spPr bwMode="auto">
          <a:xfrm>
            <a:off x="762000" y="1547813"/>
            <a:ext cx="6553200" cy="5126037"/>
          </a:xfrm>
          <a:prstGeom prst="rect">
            <a:avLst/>
          </a:prstGeom>
          <a:noFill/>
          <a:ln w="9525">
            <a:noFill/>
            <a:miter lim="800000"/>
            <a:headEnd/>
            <a:tailEnd/>
          </a:ln>
        </p:spPr>
      </p:pic>
      <p:pic>
        <p:nvPicPr>
          <p:cNvPr id="157700" name="Picture 4"/>
          <p:cNvPicPr>
            <a:picLocks noChangeAspect="1" noChangeArrowheads="1"/>
          </p:cNvPicPr>
          <p:nvPr/>
        </p:nvPicPr>
        <p:blipFill>
          <a:blip r:embed="rId5"/>
          <a:srcRect l="9094" t="24377" r="11157" b="4750"/>
          <a:stretch>
            <a:fillRect/>
          </a:stretch>
        </p:blipFill>
        <p:spPr bwMode="auto">
          <a:xfrm>
            <a:off x="3124200" y="2667000"/>
            <a:ext cx="5791200" cy="3859213"/>
          </a:xfrm>
          <a:prstGeom prst="rect">
            <a:avLst/>
          </a:prstGeom>
          <a:noFill/>
          <a:ln w="9525">
            <a:solidFill>
              <a:schemeClr val="tx1"/>
            </a:solid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700"/>
                                        </p:tgtEl>
                                        <p:attrNameLst>
                                          <p:attrName>style.visibility</p:attrName>
                                        </p:attrNameLst>
                                      </p:cBhvr>
                                      <p:to>
                                        <p:strVal val="visible"/>
                                      </p:to>
                                    </p:set>
                                    <p:animEffect transition="in" filter="fade">
                                      <p:cBhvr>
                                        <p:cTn id="7" dur="500"/>
                                        <p:tgtEl>
                                          <p:spTgt spid="157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4"/>
          <p:cNvSpPr>
            <a:spLocks noGrp="1" noChangeArrowheads="1"/>
          </p:cNvSpPr>
          <p:nvPr>
            <p:ph type="title" idx="4294967295"/>
          </p:nvPr>
        </p:nvSpPr>
        <p:spPr>
          <a:xfrm>
            <a:off x="381000" y="228600"/>
            <a:ext cx="8229600" cy="1143000"/>
          </a:xfrm>
        </p:spPr>
        <p:txBody>
          <a:bodyPr>
            <a:noAutofit/>
          </a:bodyPr>
          <a:lstStyle/>
          <a:p>
            <a:pPr eaLnBrk="1" hangingPunct="1"/>
            <a:r>
              <a:rPr lang="en-US">
                <a:ea typeface="ＭＳ Ｐゴシック" charset="-128"/>
                <a:cs typeface="ＭＳ Ｐゴシック" charset="-128"/>
              </a:rPr>
              <a:t>24 hours later</a:t>
            </a:r>
          </a:p>
        </p:txBody>
      </p:sp>
      <p:pic>
        <p:nvPicPr>
          <p:cNvPr id="57347" name="Picture 5"/>
          <p:cNvPicPr>
            <a:picLocks noChangeAspect="1" noChangeArrowheads="1"/>
          </p:cNvPicPr>
          <p:nvPr/>
        </p:nvPicPr>
        <p:blipFill>
          <a:blip r:embed="rId4"/>
          <a:srcRect l="13220" t="10001" r="14439" b="4750"/>
          <a:stretch>
            <a:fillRect/>
          </a:stretch>
        </p:blipFill>
        <p:spPr bwMode="auto">
          <a:xfrm>
            <a:off x="533400" y="1447800"/>
            <a:ext cx="5576888" cy="4927600"/>
          </a:xfrm>
          <a:prstGeom prst="rect">
            <a:avLst/>
          </a:prstGeom>
          <a:noFill/>
          <a:ln w="9525">
            <a:noFill/>
            <a:miter lim="800000"/>
            <a:headEnd/>
            <a:tailEnd/>
          </a:ln>
        </p:spPr>
      </p:pic>
      <p:pic>
        <p:nvPicPr>
          <p:cNvPr id="162822" name="Picture 6"/>
          <p:cNvPicPr>
            <a:picLocks noChangeAspect="1" noChangeArrowheads="1"/>
          </p:cNvPicPr>
          <p:nvPr/>
        </p:nvPicPr>
        <p:blipFill>
          <a:blip r:embed="rId5"/>
          <a:srcRect l="33566" t="52132" r="19502" b="30254"/>
          <a:stretch>
            <a:fillRect/>
          </a:stretch>
        </p:blipFill>
        <p:spPr bwMode="auto">
          <a:xfrm>
            <a:off x="2286000" y="2743200"/>
            <a:ext cx="6705600" cy="1887538"/>
          </a:xfrm>
          <a:prstGeom prst="rect">
            <a:avLst/>
          </a:prstGeom>
          <a:noFill/>
          <a:ln w="9525">
            <a:solidFill>
              <a:schemeClr val="tx1"/>
            </a:solidFill>
            <a:miter lim="800000"/>
            <a:headEnd/>
            <a:tailEnd/>
          </a:ln>
        </p:spPr>
      </p:pic>
      <p:sp>
        <p:nvSpPr>
          <p:cNvPr id="162823" name="Text Box 7"/>
          <p:cNvSpPr txBox="1">
            <a:spLocks noChangeArrowheads="1"/>
          </p:cNvSpPr>
          <p:nvPr/>
        </p:nvSpPr>
        <p:spPr bwMode="auto">
          <a:xfrm rot="1717593">
            <a:off x="4748213" y="2198688"/>
            <a:ext cx="2835275" cy="833437"/>
          </a:xfrm>
          <a:prstGeom prst="rect">
            <a:avLst/>
          </a:prstGeom>
          <a:noFill/>
          <a:ln w="9525">
            <a:solidFill>
              <a:srgbClr val="CC0000"/>
            </a:solidFill>
            <a:prstDash val="lgDashDotDot"/>
            <a:miter lim="800000"/>
            <a:headEnd/>
            <a:tailEnd/>
          </a:ln>
        </p:spPr>
        <p:txBody>
          <a:bodyPr>
            <a:prstTxWarp prst="textNoShape">
              <a:avLst/>
            </a:prstTxWarp>
            <a:spAutoFit/>
          </a:bodyPr>
          <a:lstStyle/>
          <a:p>
            <a:pPr eaLnBrk="0" hangingPunct="0"/>
            <a:r>
              <a:rPr lang="en-US" sz="4800">
                <a:solidFill>
                  <a:srgbClr val="CC0000"/>
                </a:solidFill>
                <a:latin typeface="Trebuchet MS" charset="0"/>
                <a:ea typeface="ＭＳ Ｐゴシック" charset="-128"/>
                <a:cs typeface="ＭＳ Ｐゴシック" charset="-128"/>
              </a:rPr>
              <a:t>Exposure</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822"/>
                                        </p:tgtEl>
                                        <p:attrNameLst>
                                          <p:attrName>style.visibility</p:attrName>
                                        </p:attrNameLst>
                                      </p:cBhvr>
                                      <p:to>
                                        <p:strVal val="visible"/>
                                      </p:to>
                                    </p:set>
                                    <p:animEffect transition="in" filter="fade">
                                      <p:cBhvr>
                                        <p:cTn id="7" dur="500"/>
                                        <p:tgtEl>
                                          <p:spTgt spid="1628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2823">
                                            <p:bg/>
                                          </p:spTgt>
                                        </p:tgtEl>
                                        <p:attrNameLst>
                                          <p:attrName>style.visibility</p:attrName>
                                        </p:attrNameLst>
                                      </p:cBhvr>
                                      <p:to>
                                        <p:strVal val="visible"/>
                                      </p:to>
                                    </p:set>
                                    <p:animEffect transition="in" filter="fade">
                                      <p:cBhvr>
                                        <p:cTn id="12" dur="500"/>
                                        <p:tgtEl>
                                          <p:spTgt spid="162823">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2823">
                                            <p:txEl>
                                              <p:pRg st="0" end="0"/>
                                            </p:txEl>
                                          </p:spTgt>
                                        </p:tgtEl>
                                        <p:attrNameLst>
                                          <p:attrName>style.visibility</p:attrName>
                                        </p:attrNameLst>
                                      </p:cBhvr>
                                      <p:to>
                                        <p:strVal val="visible"/>
                                      </p:to>
                                    </p:set>
                                    <p:animEffect transition="in" filter="fade">
                                      <p:cBhvr>
                                        <p:cTn id="15" dur="500"/>
                                        <p:tgtEl>
                                          <p:spTgt spid="1628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3" grpId="0" build="allAtOnce"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57200" y="274638"/>
            <a:ext cx="8229600" cy="1143000"/>
          </a:xfrm>
        </p:spPr>
        <p:txBody>
          <a:bodyPr>
            <a:noAutofit/>
          </a:bodyPr>
          <a:lstStyle/>
          <a:p>
            <a:pPr eaLnBrk="1" hangingPunct="1"/>
            <a:r>
              <a:rPr lang="en-US">
                <a:ea typeface="ＭＳ Ｐゴシック" charset="-128"/>
                <a:cs typeface="ＭＳ Ｐゴシック" charset="-128"/>
              </a:rPr>
              <a:t>Impact: exposure</a:t>
            </a:r>
          </a:p>
        </p:txBody>
      </p:sp>
      <p:pic>
        <p:nvPicPr>
          <p:cNvPr id="59395" name="Picture 3"/>
          <p:cNvPicPr>
            <a:picLocks noGrp="1" noChangeAspect="1" noChangeArrowheads="1"/>
          </p:cNvPicPr>
          <p:nvPr>
            <p:ph type="body" idx="4294967295"/>
          </p:nvPr>
        </p:nvPicPr>
        <p:blipFill>
          <a:blip r:embed="rId4"/>
          <a:srcRect l="3282" t="20877" r="25972" b="9001"/>
          <a:stretch>
            <a:fillRect/>
          </a:stretch>
        </p:blipFill>
        <p:spPr>
          <a:xfrm>
            <a:off x="609600" y="1511300"/>
            <a:ext cx="8324850" cy="5118100"/>
          </a:xfrm>
        </p:spPr>
      </p:pic>
      <p:sp>
        <p:nvSpPr>
          <p:cNvPr id="166916" name="Text Box 4"/>
          <p:cNvSpPr txBox="1">
            <a:spLocks noChangeArrowheads="1"/>
          </p:cNvSpPr>
          <p:nvPr/>
        </p:nvSpPr>
        <p:spPr bwMode="auto">
          <a:xfrm rot="1304930">
            <a:off x="2998788" y="3436938"/>
            <a:ext cx="3165475" cy="1200150"/>
          </a:xfrm>
          <a:prstGeom prst="rect">
            <a:avLst/>
          </a:prstGeom>
          <a:noFill/>
          <a:ln w="9525">
            <a:solidFill>
              <a:srgbClr val="CC0000"/>
            </a:solidFill>
            <a:prstDash val="lgDashDotDot"/>
            <a:miter lim="800000"/>
            <a:headEnd/>
            <a:tailEnd/>
          </a:ln>
        </p:spPr>
        <p:txBody>
          <a:bodyPr wrap="none">
            <a:prstTxWarp prst="textNoShape">
              <a:avLst/>
            </a:prstTxWarp>
            <a:spAutoFit/>
          </a:bodyPr>
          <a:lstStyle/>
          <a:p>
            <a:pPr eaLnBrk="0" hangingPunct="0"/>
            <a:r>
              <a:rPr lang="en-US" sz="3600">
                <a:solidFill>
                  <a:srgbClr val="CC0000"/>
                </a:solidFill>
                <a:latin typeface="Arial" charset="0"/>
                <a:ea typeface="ＭＳ Ｐゴシック" charset="-128"/>
                <a:cs typeface="ＭＳ Ｐゴシック" charset="-128"/>
              </a:rPr>
              <a:t>Flickr: Top 50</a:t>
            </a:r>
            <a:br>
              <a:rPr lang="en-US" sz="3600">
                <a:solidFill>
                  <a:srgbClr val="CC0000"/>
                </a:solidFill>
                <a:latin typeface="Arial" charset="0"/>
                <a:ea typeface="ＭＳ Ｐゴシック" charset="-128"/>
                <a:cs typeface="ＭＳ Ｐゴシック" charset="-128"/>
              </a:rPr>
            </a:br>
            <a:r>
              <a:rPr lang="en-US" sz="3600">
                <a:solidFill>
                  <a:srgbClr val="CC0000"/>
                </a:solidFill>
                <a:latin typeface="Arial" charset="0"/>
                <a:ea typeface="ＭＳ Ｐゴシック" charset="-128"/>
                <a:cs typeface="ＭＳ Ｐゴシック" charset="-128"/>
              </a:rPr>
              <a:t>LC: Top 6000</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6916"/>
                                        </p:tgtEl>
                                        <p:attrNameLst>
                                          <p:attrName>style.visibility</p:attrName>
                                        </p:attrNameLst>
                                      </p:cBhvr>
                                      <p:to>
                                        <p:strVal val="visible"/>
                                      </p:to>
                                    </p:set>
                                    <p:animEffect transition="in" filter="fade">
                                      <p:cBhvr>
                                        <p:cTn id="7" dur="500"/>
                                        <p:tgtEl>
                                          <p:spTgt spid="166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5"/>
          <p:cNvPicPr>
            <a:picLocks noChangeAspect="1" noChangeArrowheads="1"/>
          </p:cNvPicPr>
          <p:nvPr/>
        </p:nvPicPr>
        <p:blipFill>
          <a:blip r:embed="rId4"/>
          <a:srcRect l="24004" t="17126" r="22502" b="5125"/>
          <a:stretch>
            <a:fillRect/>
          </a:stretch>
        </p:blipFill>
        <p:spPr bwMode="auto">
          <a:xfrm>
            <a:off x="457200" y="1600200"/>
            <a:ext cx="4244975" cy="4627563"/>
          </a:xfrm>
          <a:prstGeom prst="rect">
            <a:avLst/>
          </a:prstGeom>
          <a:noFill/>
          <a:ln w="9525">
            <a:noFill/>
            <a:miter lim="800000"/>
            <a:headEnd/>
            <a:tailEnd/>
          </a:ln>
        </p:spPr>
      </p:pic>
      <p:pic>
        <p:nvPicPr>
          <p:cNvPr id="61443" name="Picture 6"/>
          <p:cNvPicPr>
            <a:picLocks noChangeAspect="1" noChangeArrowheads="1"/>
          </p:cNvPicPr>
          <p:nvPr/>
        </p:nvPicPr>
        <p:blipFill>
          <a:blip r:embed="rId4"/>
          <a:srcRect t="10416" r="64063" b="80209"/>
          <a:stretch>
            <a:fillRect/>
          </a:stretch>
        </p:blipFill>
        <p:spPr bwMode="auto">
          <a:xfrm>
            <a:off x="4953000" y="5410200"/>
            <a:ext cx="3505200" cy="685800"/>
          </a:xfrm>
          <a:prstGeom prst="rect">
            <a:avLst/>
          </a:prstGeom>
          <a:noFill/>
          <a:ln w="9525">
            <a:noFill/>
            <a:miter lim="800000"/>
            <a:headEnd/>
            <a:tailEnd/>
          </a:ln>
        </p:spPr>
      </p:pic>
      <p:pic>
        <p:nvPicPr>
          <p:cNvPr id="164871" name="Picture 7"/>
          <p:cNvPicPr>
            <a:picLocks noChangeAspect="1" noChangeArrowheads="1"/>
          </p:cNvPicPr>
          <p:nvPr/>
        </p:nvPicPr>
        <p:blipFill>
          <a:blip r:embed="rId5"/>
          <a:srcRect l="23441" t="46881" r="23441" b="37505"/>
          <a:stretch>
            <a:fillRect/>
          </a:stretch>
        </p:blipFill>
        <p:spPr bwMode="auto">
          <a:xfrm>
            <a:off x="1524000" y="2895600"/>
            <a:ext cx="7620000" cy="1682750"/>
          </a:xfrm>
          <a:prstGeom prst="rect">
            <a:avLst/>
          </a:prstGeom>
          <a:noFill/>
          <a:ln w="9525">
            <a:solidFill>
              <a:schemeClr val="tx1"/>
            </a:solidFill>
            <a:miter lim="800000"/>
            <a:headEnd/>
            <a:tailEnd/>
          </a:ln>
        </p:spPr>
      </p:pic>
      <p:sp>
        <p:nvSpPr>
          <p:cNvPr id="164873" name="Text Box 9"/>
          <p:cNvSpPr txBox="1">
            <a:spLocks noChangeArrowheads="1"/>
          </p:cNvSpPr>
          <p:nvPr/>
        </p:nvSpPr>
        <p:spPr bwMode="auto">
          <a:xfrm rot="1717593">
            <a:off x="4572000" y="2438400"/>
            <a:ext cx="3565525" cy="711200"/>
          </a:xfrm>
          <a:prstGeom prst="rect">
            <a:avLst/>
          </a:prstGeom>
          <a:noFill/>
          <a:ln w="9525">
            <a:solidFill>
              <a:srgbClr val="CC0000"/>
            </a:solidFill>
            <a:prstDash val="lgDashDotDot"/>
            <a:miter lim="800000"/>
            <a:headEnd/>
            <a:tailEnd/>
          </a:ln>
        </p:spPr>
        <p:txBody>
          <a:bodyPr>
            <a:prstTxWarp prst="textNoShape">
              <a:avLst/>
            </a:prstTxWarp>
            <a:spAutoFit/>
          </a:bodyPr>
          <a:lstStyle/>
          <a:p>
            <a:pPr eaLnBrk="0" hangingPunct="0"/>
            <a:r>
              <a:rPr lang="en-US" sz="4000">
                <a:solidFill>
                  <a:srgbClr val="CC0000"/>
                </a:solidFill>
                <a:latin typeface="Trebuchet MS" charset="0"/>
                <a:ea typeface="ＭＳ Ｐゴシック" charset="-128"/>
                <a:cs typeface="ＭＳ Ｐゴシック" charset="-128"/>
              </a:rPr>
              <a:t>Contributions</a:t>
            </a:r>
          </a:p>
        </p:txBody>
      </p:sp>
      <p:sp>
        <p:nvSpPr>
          <p:cNvPr id="11" name="Rectangle 4"/>
          <p:cNvSpPr txBox="1">
            <a:spLocks noChangeArrowheads="1"/>
          </p:cNvSpPr>
          <p:nvPr/>
        </p:nvSpPr>
        <p:spPr>
          <a:xfrm>
            <a:off x="381000" y="228600"/>
            <a:ext cx="8229600" cy="1143000"/>
          </a:xfrm>
          <a:prstGeom prst="rect">
            <a:avLst/>
          </a:prstGeom>
        </p:spPr>
        <p:txBody>
          <a:bodyPr anchor="ctr">
            <a:prstTxWarp prst="textNoShape">
              <a:avLst/>
            </a:prstTxWarp>
          </a:bodyPr>
          <a:lstStyle/>
          <a:p>
            <a:pPr defTabSz="457200"/>
            <a:r>
              <a:rPr lang="en-US">
                <a:solidFill>
                  <a:schemeClr val="bg1"/>
                </a:solidFill>
                <a:latin typeface="Trebuchet MS" charset="0"/>
                <a:ea typeface="ＭＳ Ｐゴシック" charset="-128"/>
                <a:cs typeface="ＭＳ Ｐゴシック" charset="-128"/>
              </a:rPr>
              <a:t>How to lose control</a:t>
            </a:r>
            <a:endParaRPr lang="en-US">
              <a:solidFill>
                <a:schemeClr val="tx1"/>
              </a:solidFill>
              <a:effectLst>
                <a:outerShdw blurRad="38100" dist="38100" dir="2700000" algn="tl">
                  <a:srgbClr val="DDDDDD"/>
                </a:outerShdw>
              </a:effectLst>
              <a:latin typeface="Calibri" charset="0"/>
              <a:ea typeface="ＭＳ Ｐゴシック" charset="-128"/>
              <a:cs typeface="ＭＳ Ｐゴシック" charset="-128"/>
            </a:endParaRPr>
          </a:p>
        </p:txBody>
      </p:sp>
      <p:grpSp>
        <p:nvGrpSpPr>
          <p:cNvPr id="2" name="Group 12"/>
          <p:cNvGrpSpPr>
            <a:grpSpLocks/>
          </p:cNvGrpSpPr>
          <p:nvPr/>
        </p:nvGrpSpPr>
        <p:grpSpPr bwMode="auto">
          <a:xfrm>
            <a:off x="2079625" y="3197225"/>
            <a:ext cx="4572000" cy="609600"/>
            <a:chOff x="1828800" y="2743200"/>
            <a:chExt cx="4572000" cy="609600"/>
          </a:xfrm>
        </p:grpSpPr>
        <p:sp>
          <p:nvSpPr>
            <p:cNvPr id="61449" name="Oval 10"/>
            <p:cNvSpPr>
              <a:spLocks noChangeArrowheads="1"/>
            </p:cNvSpPr>
            <p:nvPr/>
          </p:nvSpPr>
          <p:spPr bwMode="auto">
            <a:xfrm>
              <a:off x="1828800" y="2743200"/>
              <a:ext cx="1143000" cy="381000"/>
            </a:xfrm>
            <a:prstGeom prst="ellipse">
              <a:avLst/>
            </a:prstGeom>
            <a:noFill/>
            <a:ln w="38100">
              <a:solidFill>
                <a:srgbClr val="FF0000"/>
              </a:solidFill>
              <a:round/>
              <a:headEnd/>
              <a:tailEnd/>
            </a:ln>
          </p:spPr>
          <p:txBody>
            <a:bodyPr wrap="none" anchor="ctr">
              <a:prstTxWarp prst="textNoShape">
                <a:avLst/>
              </a:prstTxWarp>
            </a:bodyPr>
            <a:lstStyle/>
            <a:p>
              <a:pPr eaLnBrk="0" hangingPunct="0"/>
              <a:endParaRPr lang="en-US" sz="2400" b="0">
                <a:solidFill>
                  <a:schemeClr val="tx1"/>
                </a:solidFill>
                <a:latin typeface="Arial" charset="0"/>
                <a:ea typeface="ＭＳ Ｐゴシック" charset="-128"/>
                <a:cs typeface="ＭＳ Ｐゴシック" charset="-128"/>
              </a:endParaRPr>
            </a:p>
          </p:txBody>
        </p:sp>
        <p:sp>
          <p:nvSpPr>
            <p:cNvPr id="61450" name="Oval 10"/>
            <p:cNvSpPr>
              <a:spLocks noChangeArrowheads="1"/>
            </p:cNvSpPr>
            <p:nvPr/>
          </p:nvSpPr>
          <p:spPr bwMode="auto">
            <a:xfrm>
              <a:off x="4876800" y="2971800"/>
              <a:ext cx="1524000" cy="381000"/>
            </a:xfrm>
            <a:prstGeom prst="ellipse">
              <a:avLst/>
            </a:prstGeom>
            <a:noFill/>
            <a:ln w="38100">
              <a:solidFill>
                <a:srgbClr val="FF0000"/>
              </a:solidFill>
              <a:round/>
              <a:headEnd/>
              <a:tailEnd/>
            </a:ln>
          </p:spPr>
          <p:txBody>
            <a:bodyPr wrap="none" anchor="ctr">
              <a:prstTxWarp prst="textNoShape">
                <a:avLst/>
              </a:prstTxWarp>
            </a:bodyPr>
            <a:lstStyle/>
            <a:p>
              <a:pPr eaLnBrk="0" hangingPunct="0"/>
              <a:endParaRPr lang="en-US" sz="2400" b="0">
                <a:solidFill>
                  <a:schemeClr val="tx1"/>
                </a:solidFill>
                <a:latin typeface="Arial" charset="0"/>
                <a:ea typeface="ＭＳ Ｐゴシック" charset="-128"/>
                <a:cs typeface="ＭＳ Ｐゴシック" charset="-128"/>
              </a:endParaRPr>
            </a:p>
          </p:txBody>
        </p:sp>
      </p:grpSp>
      <p:sp>
        <p:nvSpPr>
          <p:cNvPr id="61448" name="Rectangle 10"/>
          <p:cNvSpPr>
            <a:spLocks noChangeArrowheads="1"/>
          </p:cNvSpPr>
          <p:nvPr/>
        </p:nvSpPr>
        <p:spPr bwMode="auto">
          <a:xfrm>
            <a:off x="-1384300" y="5270500"/>
            <a:ext cx="184150" cy="579438"/>
          </a:xfrm>
          <a:prstGeom prst="rect">
            <a:avLst/>
          </a:prstGeom>
          <a:noFill/>
          <a:ln w="9525">
            <a:noFill/>
            <a:miter lim="800000"/>
            <a:headEnd/>
            <a:tailEnd/>
          </a:ln>
        </p:spPr>
        <p:txBody>
          <a:bodyPr wrap="none" anchor="ctr">
            <a:prstTxWarp prst="textNoShape">
              <a:avLst/>
            </a:prstTxWarp>
            <a:spAutoFit/>
          </a:bodyPr>
          <a:lstStyle/>
          <a:p>
            <a:pPr algn="ctr"/>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871"/>
                                        </p:tgtEl>
                                        <p:attrNameLst>
                                          <p:attrName>style.visibility</p:attrName>
                                        </p:attrNameLst>
                                      </p:cBhvr>
                                      <p:to>
                                        <p:strVal val="visible"/>
                                      </p:to>
                                    </p:set>
                                    <p:animEffect transition="in" filter="fade">
                                      <p:cBhvr>
                                        <p:cTn id="7" dur="500"/>
                                        <p:tgtEl>
                                          <p:spTgt spid="16487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50000" decel="5000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4873"/>
                                        </p:tgtEl>
                                        <p:attrNameLst>
                                          <p:attrName>style.visibility</p:attrName>
                                        </p:attrNameLst>
                                      </p:cBhvr>
                                      <p:to>
                                        <p:strVal val="visible"/>
                                      </p:to>
                                    </p:set>
                                    <p:animEffect transition="in" filter="fade">
                                      <p:cBhvr>
                                        <p:cTn id="18" dur="500"/>
                                        <p:tgtEl>
                                          <p:spTgt spid="164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3" grpId="0"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533400" y="304800"/>
            <a:ext cx="7924800" cy="1143000"/>
          </a:xfrm>
        </p:spPr>
        <p:txBody>
          <a:bodyPr>
            <a:noAutofit/>
          </a:bodyPr>
          <a:lstStyle/>
          <a:p>
            <a:pPr eaLnBrk="1" hangingPunct="1"/>
            <a:r>
              <a:rPr lang="en-US">
                <a:ea typeface="ＭＳ Ｐゴシック" charset="-128"/>
                <a:cs typeface="ＭＳ Ｐゴシック" charset="-128"/>
              </a:rPr>
              <a:t>Go with it</a:t>
            </a:r>
          </a:p>
        </p:txBody>
      </p:sp>
      <p:pic>
        <p:nvPicPr>
          <p:cNvPr id="63491" name="Picture 6"/>
          <p:cNvPicPr>
            <a:picLocks noChangeAspect="1" noChangeArrowheads="1"/>
          </p:cNvPicPr>
          <p:nvPr/>
        </p:nvPicPr>
        <p:blipFill>
          <a:blip r:embed="rId4"/>
          <a:srcRect l="9377" t="6621" r="10126" b="27129"/>
          <a:stretch>
            <a:fillRect/>
          </a:stretch>
        </p:blipFill>
        <p:spPr bwMode="auto">
          <a:xfrm>
            <a:off x="533400" y="1630363"/>
            <a:ext cx="7851775" cy="4846637"/>
          </a:xfrm>
          <a:prstGeom prst="rect">
            <a:avLst/>
          </a:prstGeom>
          <a:noFill/>
          <a:ln w="9525">
            <a:noFill/>
            <a:miter lim="800000"/>
            <a:headEnd/>
            <a:tailEnd/>
          </a:ln>
        </p:spPr>
      </p:pic>
      <p:pic>
        <p:nvPicPr>
          <p:cNvPr id="167943" name="Picture 7"/>
          <p:cNvPicPr>
            <a:picLocks noChangeAspect="1" noChangeArrowheads="1"/>
          </p:cNvPicPr>
          <p:nvPr/>
        </p:nvPicPr>
        <p:blipFill>
          <a:blip r:embed="rId5"/>
          <a:srcRect l="9377" t="31255" r="39848" b="35379"/>
          <a:stretch>
            <a:fillRect/>
          </a:stretch>
        </p:blipFill>
        <p:spPr bwMode="auto">
          <a:xfrm>
            <a:off x="2362200" y="1524000"/>
            <a:ext cx="6445250" cy="3176588"/>
          </a:xfrm>
          <a:prstGeom prst="rect">
            <a:avLst/>
          </a:prstGeom>
          <a:noFill/>
          <a:ln w="9525">
            <a:solidFill>
              <a:schemeClr val="tx1"/>
            </a:solid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943"/>
                                        </p:tgtEl>
                                        <p:attrNameLst>
                                          <p:attrName>style.visibility</p:attrName>
                                        </p:attrNameLst>
                                      </p:cBhvr>
                                      <p:to>
                                        <p:strVal val="visible"/>
                                      </p:to>
                                    </p:set>
                                    <p:animEffect transition="in" filter="fade">
                                      <p:cBhvr>
                                        <p:cTn id="7" dur="500"/>
                                        <p:tgtEl>
                                          <p:spTgt spid="167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304800" y="152400"/>
            <a:ext cx="8229600" cy="1143000"/>
          </a:xfrm>
        </p:spPr>
        <p:txBody>
          <a:bodyPr>
            <a:noAutofit/>
          </a:bodyPr>
          <a:lstStyle/>
          <a:p>
            <a:pPr eaLnBrk="1" hangingPunct="1"/>
            <a:r>
              <a:rPr lang="en-US" sz="2400">
                <a:ea typeface="ＭＳ Ｐゴシック" charset="-128"/>
                <a:cs typeface="ＭＳ Ｐゴシック" charset="-128"/>
              </a:rPr>
              <a:t>Feeding back into our work</a:t>
            </a:r>
          </a:p>
        </p:txBody>
      </p:sp>
      <p:pic>
        <p:nvPicPr>
          <p:cNvPr id="65539" name="Picture 5"/>
          <p:cNvPicPr>
            <a:picLocks noChangeAspect="1" noChangeArrowheads="1"/>
          </p:cNvPicPr>
          <p:nvPr/>
        </p:nvPicPr>
        <p:blipFill>
          <a:blip r:embed="rId4"/>
          <a:srcRect t="10376" r="37785" b="4625"/>
          <a:stretch>
            <a:fillRect/>
          </a:stretch>
        </p:blipFill>
        <p:spPr bwMode="auto">
          <a:xfrm>
            <a:off x="1752600" y="1524000"/>
            <a:ext cx="4906963" cy="5029200"/>
          </a:xfrm>
          <a:prstGeom prst="rect">
            <a:avLst/>
          </a:prstGeom>
          <a:noFill/>
          <a:ln w="9525">
            <a:noFill/>
            <a:miter lim="800000"/>
            <a:headEnd/>
            <a:tailEnd/>
          </a:ln>
        </p:spPr>
      </p:pic>
      <p:sp>
        <p:nvSpPr>
          <p:cNvPr id="65540" name="Text Box 6"/>
          <p:cNvSpPr txBox="1">
            <a:spLocks noChangeArrowheads="1"/>
          </p:cNvSpPr>
          <p:nvPr/>
        </p:nvSpPr>
        <p:spPr bwMode="auto">
          <a:xfrm rot="1304930">
            <a:off x="3703638" y="2546350"/>
            <a:ext cx="4411662" cy="650875"/>
          </a:xfrm>
          <a:prstGeom prst="rect">
            <a:avLst/>
          </a:prstGeom>
          <a:noFill/>
          <a:ln w="9525">
            <a:solidFill>
              <a:srgbClr val="CC0000"/>
            </a:solidFill>
            <a:prstDash val="lgDashDotDot"/>
            <a:miter lim="800000"/>
            <a:headEnd/>
            <a:tailEnd/>
          </a:ln>
        </p:spPr>
        <p:txBody>
          <a:bodyPr wrap="none">
            <a:prstTxWarp prst="textNoShape">
              <a:avLst/>
            </a:prstTxWarp>
            <a:spAutoFit/>
          </a:bodyPr>
          <a:lstStyle/>
          <a:p>
            <a:pPr eaLnBrk="0" hangingPunct="0"/>
            <a:r>
              <a:rPr lang="en-US" sz="3600">
                <a:solidFill>
                  <a:srgbClr val="CC0000"/>
                </a:solidFill>
                <a:latin typeface="Arial" charset="0"/>
                <a:ea typeface="ＭＳ Ｐゴシック" charset="-128"/>
                <a:cs typeface="ＭＳ Ｐゴシック" charset="-128"/>
              </a:rPr>
              <a:t>89 records updated</a:t>
            </a:r>
          </a:p>
        </p:txBody>
      </p:sp>
    </p:spTree>
    <p:custDataLst>
      <p:tags r:id="rId1"/>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67586" name="Picture 1"/>
          <p:cNvPicPr>
            <a:picLocks noChangeAspect="1"/>
          </p:cNvPicPr>
          <p:nvPr/>
        </p:nvPicPr>
        <p:blipFill>
          <a:blip r:embed="rId3"/>
          <a:srcRect/>
          <a:stretch>
            <a:fillRect/>
          </a:stretch>
        </p:blipFill>
        <p:spPr bwMode="auto">
          <a:xfrm>
            <a:off x="4800600" y="0"/>
            <a:ext cx="4114800" cy="6557963"/>
          </a:xfrm>
          <a:prstGeom prst="rect">
            <a:avLst/>
          </a:prstGeom>
          <a:noFill/>
          <a:ln w="9525">
            <a:noFill/>
            <a:miter lim="800000"/>
            <a:headEnd/>
            <a:tailEnd/>
          </a:ln>
        </p:spPr>
      </p:pic>
      <p:pic>
        <p:nvPicPr>
          <p:cNvPr id="67587" name="Picture 2"/>
          <p:cNvPicPr>
            <a:picLocks noChangeAspect="1"/>
          </p:cNvPicPr>
          <p:nvPr/>
        </p:nvPicPr>
        <p:blipFill>
          <a:blip r:embed="rId4"/>
          <a:srcRect/>
          <a:stretch>
            <a:fillRect/>
          </a:stretch>
        </p:blipFill>
        <p:spPr bwMode="auto">
          <a:xfrm>
            <a:off x="30163" y="1371600"/>
            <a:ext cx="5013325" cy="3692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r" eaLnBrk="1" hangingPunct="1"/>
            <a:r>
              <a:rPr lang="en-US" smtClean="0">
                <a:ea typeface="ＭＳ Ｐゴシック" charset="-128"/>
                <a:cs typeface="ＭＳ Ｐゴシック" charset="-128"/>
              </a:rPr>
              <a:t>Digitisation </a:t>
            </a:r>
            <a:br>
              <a:rPr lang="en-US" smtClean="0">
                <a:ea typeface="ＭＳ Ｐゴシック" charset="-128"/>
                <a:cs typeface="ＭＳ Ｐゴシック" charset="-128"/>
              </a:rPr>
            </a:br>
            <a:r>
              <a:rPr lang="en-US" smtClean="0">
                <a:ea typeface="ＭＳ Ｐゴシック" charset="-128"/>
                <a:cs typeface="ＭＳ Ｐゴシック" charset="-128"/>
              </a:rPr>
              <a:t>as default</a:t>
            </a:r>
          </a:p>
        </p:txBody>
      </p:sp>
      <p:sp>
        <p:nvSpPr>
          <p:cNvPr id="69635" name="Subtitle 2"/>
          <p:cNvSpPr>
            <a:spLocks noGrp="1"/>
          </p:cNvSpPr>
          <p:nvPr>
            <p:ph type="subTitle" idx="1"/>
          </p:nvPr>
        </p:nvSpPr>
        <p:spPr/>
        <p:txBody>
          <a:bodyPr/>
          <a:lstStyle/>
          <a:p>
            <a:pPr eaLnBrk="1" hangingPunct="1"/>
            <a:endParaRPr lang="en-US">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Text Box 3"/>
          <p:cNvSpPr txBox="1">
            <a:spLocks noChangeArrowheads="1"/>
          </p:cNvSpPr>
          <p:nvPr/>
        </p:nvSpPr>
        <p:spPr bwMode="auto">
          <a:xfrm>
            <a:off x="4724400" y="3276600"/>
            <a:ext cx="2301875" cy="366713"/>
          </a:xfrm>
          <a:prstGeom prst="rect">
            <a:avLst/>
          </a:prstGeom>
          <a:noFill/>
          <a:ln w="9525">
            <a:noFill/>
            <a:miter lim="800000"/>
            <a:headEnd/>
            <a:tailEnd/>
          </a:ln>
        </p:spPr>
        <p:txBody>
          <a:bodyPr>
            <a:prstTxWarp prst="textNoShape">
              <a:avLst/>
            </a:prstTxWarp>
            <a:spAutoFit/>
          </a:bodyPr>
          <a:lstStyle/>
          <a:p>
            <a:pPr eaLnBrk="0" hangingPunct="0"/>
            <a:endParaRPr lang="en-US" sz="1800" b="0">
              <a:solidFill>
                <a:schemeClr val="tx1"/>
              </a:solidFill>
              <a:latin typeface="Arial" charset="0"/>
              <a:ea typeface="ＭＳ Ｐゴシック" charset="-128"/>
              <a:cs typeface="ＭＳ Ｐゴシック" charset="-128"/>
            </a:endParaRPr>
          </a:p>
        </p:txBody>
      </p:sp>
      <p:sp>
        <p:nvSpPr>
          <p:cNvPr id="71683" name="Text Box 4"/>
          <p:cNvSpPr txBox="1">
            <a:spLocks noChangeArrowheads="1"/>
          </p:cNvSpPr>
          <p:nvPr/>
        </p:nvSpPr>
        <p:spPr bwMode="auto">
          <a:xfrm>
            <a:off x="6629400" y="2667000"/>
            <a:ext cx="1981200" cy="366713"/>
          </a:xfrm>
          <a:prstGeom prst="rect">
            <a:avLst/>
          </a:prstGeom>
          <a:noFill/>
          <a:ln w="9525">
            <a:noFill/>
            <a:miter lim="800000"/>
            <a:headEnd/>
            <a:tailEnd/>
          </a:ln>
        </p:spPr>
        <p:txBody>
          <a:bodyPr>
            <a:prstTxWarp prst="textNoShape">
              <a:avLst/>
            </a:prstTxWarp>
            <a:spAutoFit/>
          </a:bodyPr>
          <a:lstStyle/>
          <a:p>
            <a:pPr eaLnBrk="0" hangingPunct="0"/>
            <a:endParaRPr lang="en-US" sz="1800" b="0">
              <a:solidFill>
                <a:schemeClr val="tx1"/>
              </a:solidFill>
              <a:latin typeface="Arial" charset="0"/>
              <a:ea typeface="ＭＳ Ｐゴシック" charset="-128"/>
              <a:cs typeface="ＭＳ Ｐゴシック" charset="-128"/>
            </a:endParaRPr>
          </a:p>
        </p:txBody>
      </p:sp>
      <p:sp>
        <p:nvSpPr>
          <p:cNvPr id="71684" name="Text Box 5"/>
          <p:cNvSpPr txBox="1">
            <a:spLocks noChangeArrowheads="1"/>
          </p:cNvSpPr>
          <p:nvPr/>
        </p:nvSpPr>
        <p:spPr bwMode="auto">
          <a:xfrm>
            <a:off x="7908925" y="4456113"/>
            <a:ext cx="184150" cy="366712"/>
          </a:xfrm>
          <a:prstGeom prst="rect">
            <a:avLst/>
          </a:prstGeom>
          <a:noFill/>
          <a:ln w="9525">
            <a:noFill/>
            <a:miter lim="800000"/>
            <a:headEnd/>
            <a:tailEnd/>
          </a:ln>
        </p:spPr>
        <p:txBody>
          <a:bodyPr wrap="none">
            <a:prstTxWarp prst="textNoShape">
              <a:avLst/>
            </a:prstTxWarp>
            <a:spAutoFit/>
          </a:bodyPr>
          <a:lstStyle/>
          <a:p>
            <a:pPr eaLnBrk="0" hangingPunct="0"/>
            <a:endParaRPr lang="en-US" sz="1800" b="0">
              <a:solidFill>
                <a:schemeClr val="tx1"/>
              </a:solidFill>
              <a:latin typeface="Arial" charset="0"/>
              <a:ea typeface="ＭＳ Ｐゴシック" charset="-128"/>
              <a:cs typeface="ＭＳ Ｐゴシック" charset="-128"/>
            </a:endParaRPr>
          </a:p>
        </p:txBody>
      </p:sp>
      <p:pic>
        <p:nvPicPr>
          <p:cNvPr id="71685" name="Picture 6" descr="HRC"/>
          <p:cNvPicPr>
            <a:picLocks noChangeAspect="1" noChangeArrowheads="1"/>
          </p:cNvPicPr>
          <p:nvPr/>
        </p:nvPicPr>
        <p:blipFill>
          <a:blip r:embed="rId3"/>
          <a:srcRect/>
          <a:stretch>
            <a:fillRect/>
          </a:stretch>
        </p:blipFill>
        <p:spPr bwMode="auto">
          <a:xfrm>
            <a:off x="4495800" y="3028950"/>
            <a:ext cx="4267200" cy="3514725"/>
          </a:xfrm>
          <a:prstGeom prst="rect">
            <a:avLst/>
          </a:prstGeom>
          <a:noFill/>
          <a:ln w="9525">
            <a:noFill/>
            <a:miter lim="800000"/>
            <a:headEnd/>
            <a:tailEnd/>
          </a:ln>
        </p:spPr>
      </p:pic>
      <p:sp>
        <p:nvSpPr>
          <p:cNvPr id="71686" name="Text Box 7"/>
          <p:cNvSpPr txBox="1">
            <a:spLocks noChangeArrowheads="1"/>
          </p:cNvSpPr>
          <p:nvPr/>
        </p:nvSpPr>
        <p:spPr bwMode="auto">
          <a:xfrm>
            <a:off x="228600" y="1828800"/>
            <a:ext cx="4191000" cy="4033838"/>
          </a:xfrm>
          <a:prstGeom prst="rect">
            <a:avLst/>
          </a:prstGeom>
          <a:solidFill>
            <a:srgbClr val="33CCCC"/>
          </a:solidFill>
          <a:ln w="9525">
            <a:noFill/>
            <a:miter lim="800000"/>
            <a:headEnd/>
            <a:tailEnd/>
          </a:ln>
        </p:spPr>
        <p:txBody>
          <a:bodyPr>
            <a:prstTxWarp prst="textNoShape">
              <a:avLst/>
            </a:prstTxWarp>
            <a:spAutoFit/>
          </a:bodyPr>
          <a:lstStyle/>
          <a:p>
            <a:pPr eaLnBrk="0" hangingPunct="0"/>
            <a:r>
              <a:rPr lang="en-US" sz="1800" b="0" u="sng">
                <a:solidFill>
                  <a:schemeClr val="tx1"/>
                </a:solidFill>
                <a:latin typeface="Arial" charset="0"/>
                <a:ea typeface="ＭＳ Ｐゴシック" charset="-128"/>
                <a:cs typeface="ＭＳ Ｐゴシック" charset="-128"/>
              </a:rPr>
              <a:t>Change in Photoduplication Policy</a:t>
            </a:r>
          </a:p>
          <a:p>
            <a:pPr eaLnBrk="0" hangingPunct="0"/>
            <a:r>
              <a:rPr lang="en-US" sz="1600" b="0">
                <a:solidFill>
                  <a:schemeClr val="tx1"/>
                </a:solidFill>
                <a:latin typeface="Arial" charset="0"/>
                <a:ea typeface="ＭＳ Ｐゴシック" charset="-128"/>
                <a:cs typeface="ＭＳ Ｐゴシック" charset="-128"/>
              </a:rPr>
              <a:t>As of March 17, 2008, the Ransom Center's policy regarding research copies of items from its collections will change. We will no longer furnish photocopies. For all requests received on or after March 17, our default procedure will be to make digital scans of the originals and furnish PDF files (72 dpi) either by email or on CD-ROM. For patrons who are unable to make use of PDFs, printouts will be available in lieu of digital files.</a:t>
            </a:r>
          </a:p>
          <a:p>
            <a:pPr eaLnBrk="0" hangingPunct="0"/>
            <a:endParaRPr lang="en-US" sz="1600" b="0">
              <a:solidFill>
                <a:schemeClr val="tx1"/>
              </a:solidFill>
              <a:latin typeface="Arial" charset="0"/>
              <a:ea typeface="ＭＳ Ｐゴシック" charset="-128"/>
              <a:cs typeface="ＭＳ Ｐゴシック" charset="-128"/>
            </a:endParaRPr>
          </a:p>
          <a:p>
            <a:pPr eaLnBrk="0" hangingPunct="0"/>
            <a:r>
              <a:rPr lang="en-US" sz="1600" b="0">
                <a:solidFill>
                  <a:schemeClr val="tx1"/>
                </a:solidFill>
                <a:latin typeface="Arial" charset="0"/>
                <a:ea typeface="ＭＳ Ｐゴシック" charset="-128"/>
                <a:cs typeface="ＭＳ Ｐゴシック" charset="-128"/>
              </a:rPr>
              <a:t>For publication purposes, high-resolution images will still be furnished on the same terms as before.</a:t>
            </a:r>
          </a:p>
        </p:txBody>
      </p:sp>
      <p:sp>
        <p:nvSpPr>
          <p:cNvPr id="71687" name="Text Box 8"/>
          <p:cNvSpPr txBox="1">
            <a:spLocks noChangeArrowheads="1"/>
          </p:cNvSpPr>
          <p:nvPr/>
        </p:nvSpPr>
        <p:spPr bwMode="auto">
          <a:xfrm>
            <a:off x="5105400" y="6172200"/>
            <a:ext cx="3538538" cy="366713"/>
          </a:xfrm>
          <a:prstGeom prst="rect">
            <a:avLst/>
          </a:prstGeom>
          <a:noFill/>
          <a:ln w="9525">
            <a:noFill/>
            <a:miter lim="800000"/>
            <a:headEnd/>
            <a:tailEnd/>
          </a:ln>
        </p:spPr>
        <p:txBody>
          <a:bodyPr wrap="none">
            <a:prstTxWarp prst="textNoShape">
              <a:avLst/>
            </a:prstTxWarp>
            <a:spAutoFit/>
          </a:bodyPr>
          <a:lstStyle/>
          <a:p>
            <a:pPr eaLnBrk="0" hangingPunct="0"/>
            <a:r>
              <a:rPr lang="en-US" sz="1800" b="0">
                <a:solidFill>
                  <a:schemeClr val="bg1"/>
                </a:solidFill>
                <a:latin typeface="Arial" charset="0"/>
                <a:ea typeface="ＭＳ Ｐゴシック" charset="-128"/>
                <a:cs typeface="ＭＳ Ｐゴシック" charset="-128"/>
              </a:rPr>
              <a:t>Harry Ransom Center, UT Austin</a:t>
            </a:r>
          </a:p>
        </p:txBody>
      </p:sp>
      <p:sp>
        <p:nvSpPr>
          <p:cNvPr id="48130" name="Rectangle 1026"/>
          <p:cNvSpPr>
            <a:spLocks noChangeArrowheads="1"/>
          </p:cNvSpPr>
          <p:nvPr/>
        </p:nvSpPr>
        <p:spPr bwMode="auto">
          <a:xfrm>
            <a:off x="457200" y="304800"/>
            <a:ext cx="7924800" cy="1143000"/>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r>
              <a:rPr lang="en-US" sz="2800">
                <a:solidFill>
                  <a:schemeClr val="bg1"/>
                </a:solidFill>
                <a:latin typeface="Trebuchet MS" charset="0"/>
              </a:rPr>
              <a:t>Example: Scan on demand</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r" eaLnBrk="1" hangingPunct="1"/>
            <a:r>
              <a:rPr lang="en-US" smtClean="0">
                <a:ea typeface="ＭＳ Ｐゴシック" charset="-128"/>
                <a:cs typeface="ＭＳ Ｐゴシック" charset="-128"/>
              </a:rPr>
              <a:t>Risks</a:t>
            </a:r>
          </a:p>
        </p:txBody>
      </p:sp>
      <p:sp>
        <p:nvSpPr>
          <p:cNvPr id="18435" name="Subtitle 4"/>
          <p:cNvSpPr>
            <a:spLocks noGrp="1"/>
          </p:cNvSpPr>
          <p:nvPr>
            <p:ph type="subTitle" idx="1"/>
          </p:nvPr>
        </p:nvSpPr>
        <p:spPr/>
        <p:txBody>
          <a:bodyPr/>
          <a:lstStyle/>
          <a:p>
            <a:pPr eaLnBrk="1" hangingPunct="1"/>
            <a:endParaRPr lang="en-US">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3730" name="Picture 2" descr="saam"/>
          <p:cNvPicPr>
            <a:picLocks noChangeAspect="1" noChangeArrowheads="1"/>
          </p:cNvPicPr>
          <p:nvPr/>
        </p:nvPicPr>
        <p:blipFill>
          <a:blip r:embed="rId3"/>
          <a:srcRect/>
          <a:stretch>
            <a:fillRect/>
          </a:stretch>
        </p:blipFill>
        <p:spPr bwMode="auto">
          <a:xfrm>
            <a:off x="990600" y="1524000"/>
            <a:ext cx="7391400" cy="4984750"/>
          </a:xfrm>
          <a:prstGeom prst="rect">
            <a:avLst/>
          </a:prstGeom>
          <a:noFill/>
          <a:ln w="9525">
            <a:noFill/>
            <a:miter lim="800000"/>
            <a:headEnd/>
            <a:tailEnd/>
          </a:ln>
        </p:spPr>
      </p:pic>
      <p:pic>
        <p:nvPicPr>
          <p:cNvPr id="1186819" name="Picture 3"/>
          <p:cNvPicPr>
            <a:picLocks noChangeAspect="1" noChangeArrowheads="1"/>
          </p:cNvPicPr>
          <p:nvPr/>
        </p:nvPicPr>
        <p:blipFill>
          <a:blip r:embed="rId4"/>
          <a:srcRect/>
          <a:stretch>
            <a:fillRect/>
          </a:stretch>
        </p:blipFill>
        <p:spPr bwMode="auto">
          <a:xfrm>
            <a:off x="457200" y="5867400"/>
            <a:ext cx="7939088" cy="404813"/>
          </a:xfrm>
          <a:prstGeom prst="rect">
            <a:avLst/>
          </a:prstGeom>
          <a:noFill/>
          <a:ln w="38100">
            <a:solidFill>
              <a:schemeClr val="tx1"/>
            </a:solidFill>
            <a:miter lim="800000"/>
            <a:headEnd/>
            <a:tailEnd/>
          </a:ln>
        </p:spPr>
      </p:pic>
      <p:sp>
        <p:nvSpPr>
          <p:cNvPr id="73732" name="Text Box 4"/>
          <p:cNvSpPr txBox="1">
            <a:spLocks noChangeArrowheads="1"/>
          </p:cNvSpPr>
          <p:nvPr/>
        </p:nvSpPr>
        <p:spPr bwMode="auto">
          <a:xfrm>
            <a:off x="304800" y="457200"/>
            <a:ext cx="4133850" cy="579438"/>
          </a:xfrm>
          <a:prstGeom prst="rect">
            <a:avLst/>
          </a:prstGeom>
          <a:noFill/>
          <a:ln w="9525">
            <a:noFill/>
            <a:miter lim="800000"/>
            <a:headEnd/>
            <a:tailEnd/>
          </a:ln>
        </p:spPr>
        <p:txBody>
          <a:bodyPr wrap="none">
            <a:prstTxWarp prst="textNoShape">
              <a:avLst/>
            </a:prstTxWarp>
            <a:spAutoFit/>
          </a:bodyPr>
          <a:lstStyle/>
          <a:p>
            <a:r>
              <a:rPr lang="en-US">
                <a:solidFill>
                  <a:schemeClr val="bg1"/>
                </a:solidFill>
                <a:latin typeface="Trebuchet MS" charset="0"/>
              </a:rPr>
              <a:t>Combine approaches</a:t>
            </a:r>
          </a:p>
        </p:txBody>
      </p:sp>
      <p:pic>
        <p:nvPicPr>
          <p:cNvPr id="1186821" name="Picture 5" descr="saamscan"/>
          <p:cNvPicPr>
            <a:picLocks noChangeAspect="1" noChangeArrowheads="1"/>
          </p:cNvPicPr>
          <p:nvPr/>
        </p:nvPicPr>
        <p:blipFill>
          <a:blip r:embed="rId5"/>
          <a:srcRect/>
          <a:stretch>
            <a:fillRect/>
          </a:stretch>
        </p:blipFill>
        <p:spPr bwMode="auto">
          <a:xfrm>
            <a:off x="5943600" y="3200400"/>
            <a:ext cx="3048000" cy="228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86819"/>
                                        </p:tgtEl>
                                        <p:attrNameLst>
                                          <p:attrName>style.visibility</p:attrName>
                                        </p:attrNameLst>
                                      </p:cBhvr>
                                      <p:to>
                                        <p:strVal val="visible"/>
                                      </p:to>
                                    </p:set>
                                    <p:anim calcmode="lin" valueType="num">
                                      <p:cBhvr>
                                        <p:cTn id="7" dur="2000" fill="hold"/>
                                        <p:tgtEl>
                                          <p:spTgt spid="1186819"/>
                                        </p:tgtEl>
                                        <p:attrNameLst>
                                          <p:attrName>ppt_w</p:attrName>
                                        </p:attrNameLst>
                                      </p:cBhvr>
                                      <p:tavLst>
                                        <p:tav tm="0">
                                          <p:val>
                                            <p:fltVal val="0"/>
                                          </p:val>
                                        </p:tav>
                                        <p:tav tm="100000">
                                          <p:val>
                                            <p:strVal val="#ppt_w"/>
                                          </p:val>
                                        </p:tav>
                                      </p:tavLst>
                                    </p:anim>
                                    <p:anim calcmode="lin" valueType="num">
                                      <p:cBhvr>
                                        <p:cTn id="8" dur="2000" fill="hold"/>
                                        <p:tgtEl>
                                          <p:spTgt spid="1186819"/>
                                        </p:tgtEl>
                                        <p:attrNameLst>
                                          <p:attrName>ppt_h</p:attrName>
                                        </p:attrNameLst>
                                      </p:cBhvr>
                                      <p:tavLst>
                                        <p:tav tm="0">
                                          <p:val>
                                            <p:fltVal val="0"/>
                                          </p:val>
                                        </p:tav>
                                        <p:tav tm="100000">
                                          <p:val>
                                            <p:strVal val="#ppt_h"/>
                                          </p:val>
                                        </p:tav>
                                      </p:tavLst>
                                    </p:anim>
                                    <p:animEffect transition="in" filter="fade">
                                      <p:cBhvr>
                                        <p:cTn id="9" dur="2000"/>
                                        <p:tgtEl>
                                          <p:spTgt spid="1186819"/>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86821"/>
                                        </p:tgtEl>
                                        <p:attrNameLst>
                                          <p:attrName>style.visibility</p:attrName>
                                        </p:attrNameLst>
                                      </p:cBhvr>
                                      <p:to>
                                        <p:strVal val="visible"/>
                                      </p:to>
                                    </p:set>
                                    <p:animEffect transition="in" filter="dissolve">
                                      <p:cBhvr>
                                        <p:cTn id="14" dur="500"/>
                                        <p:tgtEl>
                                          <p:spTgt spid="1186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r" eaLnBrk="1" hangingPunct="1"/>
            <a:r>
              <a:rPr lang="en-US" smtClean="0">
                <a:ea typeface="ＭＳ Ｐゴシック" charset="-128"/>
                <a:cs typeface="ＭＳ Ｐゴシック" charset="-128"/>
              </a:rPr>
              <a:t>Shared digital &amp; shared print</a:t>
            </a:r>
          </a:p>
        </p:txBody>
      </p:sp>
      <p:sp>
        <p:nvSpPr>
          <p:cNvPr id="75779" name="Subtitle 2"/>
          <p:cNvSpPr>
            <a:spLocks noGrp="1"/>
          </p:cNvSpPr>
          <p:nvPr>
            <p:ph type="subTitle" idx="1"/>
          </p:nvPr>
        </p:nvSpPr>
        <p:spPr/>
        <p:txBody>
          <a:bodyPr/>
          <a:lstStyle/>
          <a:p>
            <a:pPr eaLnBrk="1" hangingPunct="1"/>
            <a:endParaRPr lang="en-US">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endParaRPr lang="en-US" smtClean="0">
              <a:ea typeface="ＭＳ Ｐゴシック" charset="-128"/>
              <a:cs typeface="ＭＳ Ｐゴシック" charset="-128"/>
            </a:endParaRPr>
          </a:p>
        </p:txBody>
      </p:sp>
      <p:sp>
        <p:nvSpPr>
          <p:cNvPr id="77827" name="Content Placeholder 2"/>
          <p:cNvSpPr>
            <a:spLocks noGrp="1"/>
          </p:cNvSpPr>
          <p:nvPr>
            <p:ph idx="1"/>
          </p:nvPr>
        </p:nvSpPr>
        <p:spPr/>
        <p:txBody>
          <a:bodyPr/>
          <a:lstStyle/>
          <a:p>
            <a:pPr eaLnBrk="1" hangingPunct="1"/>
            <a:endParaRPr lang="en-US" smtClean="0">
              <a:ea typeface="ＭＳ Ｐゴシック" charset="-128"/>
              <a:cs typeface="ＭＳ Ｐゴシック" charset="-128"/>
            </a:endParaRPr>
          </a:p>
        </p:txBody>
      </p:sp>
      <p:pic>
        <p:nvPicPr>
          <p:cNvPr id="77828" name="Picture 3"/>
          <p:cNvPicPr>
            <a:picLocks noChangeAspect="1"/>
          </p:cNvPicPr>
          <p:nvPr/>
        </p:nvPicPr>
        <p:blipFill>
          <a:blip r:embed="rId3"/>
          <a:srcRect r="20114"/>
          <a:stretch>
            <a:fillRect/>
          </a:stretch>
        </p:blipFill>
        <p:spPr bwMode="auto">
          <a:xfrm>
            <a:off x="146050" y="133350"/>
            <a:ext cx="8866188" cy="5959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02" name="Rectangle 2"/>
          <p:cNvSpPr>
            <a:spLocks noGrp="1" noChangeArrowheads="1"/>
          </p:cNvSpPr>
          <p:nvPr>
            <p:ph type="title"/>
          </p:nvPr>
        </p:nvSpPr>
        <p:spPr>
          <a:xfrm>
            <a:off x="228600" y="228600"/>
            <a:ext cx="8688388" cy="915988"/>
          </a:xfrm>
        </p:spPr>
        <p:txBody>
          <a:bodyPr/>
          <a:lstStyle/>
          <a:p>
            <a:pPr eaLnBrk="1" hangingPunct="1"/>
            <a:r>
              <a:rPr lang="en-US" sz="3200">
                <a:ea typeface="ＭＳ Ｐゴシック" charset="-128"/>
                <a:cs typeface="ＭＳ Ｐゴシック" charset="-128"/>
              </a:rPr>
              <a:t>Library storage facilities</a:t>
            </a:r>
          </a:p>
        </p:txBody>
      </p:sp>
      <p:sp>
        <p:nvSpPr>
          <p:cNvPr id="79875" name="Rectangle 3"/>
          <p:cNvSpPr>
            <a:spLocks noGrp="1" noChangeArrowheads="1"/>
          </p:cNvSpPr>
          <p:nvPr>
            <p:ph type="body" sz="half" idx="1"/>
          </p:nvPr>
        </p:nvSpPr>
        <p:spPr>
          <a:xfrm>
            <a:off x="455613" y="1600200"/>
            <a:ext cx="4573587" cy="4876800"/>
          </a:xfrm>
        </p:spPr>
        <p:txBody>
          <a:bodyPr/>
          <a:lstStyle/>
          <a:p>
            <a:pPr eaLnBrk="1" hangingPunct="1"/>
            <a:r>
              <a:rPr lang="en-US" sz="2000">
                <a:ea typeface="ＭＳ Ｐゴシック" charset="-128"/>
                <a:cs typeface="ＭＳ Ｐゴシック" charset="-128"/>
              </a:rPr>
              <a:t>Recommendations for current storage institutions</a:t>
            </a:r>
          </a:p>
          <a:p>
            <a:pPr lvl="1" eaLnBrk="1" hangingPunct="1"/>
            <a:r>
              <a:rPr lang="en-US" sz="1800"/>
              <a:t>Aggressively archive print journals</a:t>
            </a:r>
          </a:p>
          <a:p>
            <a:pPr lvl="1" eaLnBrk="1" hangingPunct="1"/>
            <a:r>
              <a:rPr lang="en-US" sz="1800"/>
              <a:t>Implement last copies policies</a:t>
            </a:r>
          </a:p>
          <a:p>
            <a:pPr lvl="1" eaLnBrk="1" hangingPunct="1"/>
            <a:r>
              <a:rPr lang="en-US" sz="1800"/>
              <a:t>Disclose holdings</a:t>
            </a:r>
          </a:p>
          <a:p>
            <a:pPr lvl="1" eaLnBrk="1" hangingPunct="1"/>
            <a:r>
              <a:rPr lang="en-US" sz="1800"/>
              <a:t>Explore subscription models</a:t>
            </a:r>
            <a:br>
              <a:rPr lang="en-US" sz="1800"/>
            </a:br>
            <a:endParaRPr lang="en-US" sz="1800"/>
          </a:p>
          <a:p>
            <a:pPr eaLnBrk="1" hangingPunct="1"/>
            <a:r>
              <a:rPr lang="en-US" sz="2000">
                <a:ea typeface="ＭＳ Ｐゴシック" charset="-128"/>
                <a:cs typeface="ＭＳ Ｐゴシック" charset="-128"/>
              </a:rPr>
              <a:t>Recommendations for the academic library community</a:t>
            </a:r>
          </a:p>
          <a:p>
            <a:pPr lvl="1" eaLnBrk="1" hangingPunct="1"/>
            <a:r>
              <a:rPr lang="en-US" sz="1800"/>
              <a:t>Define mechanisms for disclosure and associated services</a:t>
            </a:r>
          </a:p>
          <a:p>
            <a:pPr lvl="1" eaLnBrk="1" hangingPunct="1"/>
            <a:r>
              <a:rPr lang="en-US" sz="1800"/>
              <a:t>Consider a formal print repository network</a:t>
            </a:r>
          </a:p>
          <a:p>
            <a:pPr lvl="1" eaLnBrk="1" hangingPunct="1"/>
            <a:r>
              <a:rPr lang="en-US" sz="1800"/>
              <a:t>Develop sustainable business models</a:t>
            </a:r>
            <a:endParaRPr lang="en-US" sz="1800">
              <a:solidFill>
                <a:schemeClr val="hlink"/>
              </a:solidFill>
              <a:latin typeface="Verdana" charset="0"/>
            </a:endParaRPr>
          </a:p>
          <a:p>
            <a:pPr eaLnBrk="1" hangingPunct="1"/>
            <a:endParaRPr lang="en-US" sz="2000">
              <a:solidFill>
                <a:schemeClr val="hlink"/>
              </a:solidFill>
              <a:latin typeface="Verdana" charset="0"/>
              <a:ea typeface="ＭＳ Ｐゴシック" charset="-128"/>
              <a:cs typeface="ＭＳ Ｐゴシック" charset="-128"/>
            </a:endParaRPr>
          </a:p>
        </p:txBody>
      </p:sp>
      <p:pic>
        <p:nvPicPr>
          <p:cNvPr id="79876" name="Picture 4"/>
          <p:cNvPicPr>
            <a:picLocks noChangeAspect="1" noChangeArrowheads="1"/>
          </p:cNvPicPr>
          <p:nvPr>
            <p:ph sz="half" idx="2"/>
          </p:nvPr>
        </p:nvPicPr>
        <p:blipFill>
          <a:blip r:embed="rId3"/>
          <a:srcRect l="30205" t="26910" r="30161" b="8952"/>
          <a:stretch>
            <a:fillRect/>
          </a:stretch>
        </p:blipFill>
        <p:spPr>
          <a:xfrm>
            <a:off x="5426075" y="1939925"/>
            <a:ext cx="2984500" cy="3822700"/>
          </a:xfrm>
          <a:noFill/>
          <a:ln>
            <a:solidFill>
              <a:schemeClr val="tx1"/>
            </a:solidFill>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10"/>
          <p:cNvPicPr>
            <a:picLocks noChangeAspect="1"/>
          </p:cNvPicPr>
          <p:nvPr/>
        </p:nvPicPr>
        <p:blipFill>
          <a:blip r:embed="rId3"/>
          <a:srcRect/>
          <a:stretch>
            <a:fillRect/>
          </a:stretch>
        </p:blipFill>
        <p:spPr bwMode="auto">
          <a:xfrm>
            <a:off x="762000" y="1447800"/>
            <a:ext cx="6781800" cy="5026025"/>
          </a:xfrm>
          <a:prstGeom prst="rect">
            <a:avLst/>
          </a:prstGeom>
          <a:noFill/>
          <a:ln w="9525">
            <a:noFill/>
            <a:miter lim="800000"/>
            <a:headEnd/>
            <a:tailEnd/>
          </a:ln>
        </p:spPr>
      </p:pic>
      <p:sp>
        <p:nvSpPr>
          <p:cNvPr id="12" name="Rectangle 2"/>
          <p:cNvSpPr>
            <a:spLocks noGrp="1" noChangeArrowheads="1"/>
          </p:cNvSpPr>
          <p:nvPr>
            <p:ph type="title"/>
          </p:nvPr>
        </p:nvSpPr>
        <p:spPr>
          <a:xfrm>
            <a:off x="228600" y="228600"/>
            <a:ext cx="8688388" cy="915988"/>
          </a:xfrm>
        </p:spPr>
        <p:txBody>
          <a:bodyPr/>
          <a:lstStyle/>
          <a:p>
            <a:pPr eaLnBrk="1" hangingPunct="1"/>
            <a:r>
              <a:rPr lang="en-US" sz="3200" smtClean="0">
                <a:ea typeface="ＭＳ Ｐゴシック" charset="-128"/>
                <a:cs typeface="ＭＳ Ｐゴシック" charset="-128"/>
              </a:rPr>
              <a:t>The mechanics of shared print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83970" name="AutoShape 2"/>
          <p:cNvSpPr>
            <a:spLocks noChangeArrowheads="1"/>
          </p:cNvSpPr>
          <p:nvPr/>
        </p:nvSpPr>
        <p:spPr bwMode="auto">
          <a:xfrm>
            <a:off x="4114800" y="3657600"/>
            <a:ext cx="1371600" cy="1600200"/>
          </a:xfrm>
          <a:prstGeom prst="flowChartMagneticDisk">
            <a:avLst/>
          </a:prstGeom>
          <a:solidFill>
            <a:srgbClr val="FF9900"/>
          </a:solidFill>
          <a:ln w="9525">
            <a:solidFill>
              <a:schemeClr val="bg1"/>
            </a:solidFill>
            <a:round/>
            <a:headEnd/>
            <a:tailEnd/>
          </a:ln>
        </p:spPr>
        <p:txBody>
          <a:bodyPr wrap="none" anchor="ctr">
            <a:prstTxWarp prst="textNoShape">
              <a:avLst/>
            </a:prstTxWarp>
          </a:bodyPr>
          <a:lstStyle/>
          <a:p>
            <a:pPr algn="ctr"/>
            <a:r>
              <a:rPr lang="en-US" sz="1800">
                <a:solidFill>
                  <a:schemeClr val="tx1"/>
                </a:solidFill>
                <a:latin typeface="Calibri" charset="0"/>
              </a:rPr>
              <a:t>Registry</a:t>
            </a:r>
          </a:p>
        </p:txBody>
      </p:sp>
      <p:sp>
        <p:nvSpPr>
          <p:cNvPr id="83971" name="Text Box 3"/>
          <p:cNvSpPr txBox="1">
            <a:spLocks noChangeArrowheads="1"/>
          </p:cNvSpPr>
          <p:nvPr/>
        </p:nvSpPr>
        <p:spPr bwMode="auto">
          <a:xfrm>
            <a:off x="457200" y="2895600"/>
            <a:ext cx="1062038" cy="366713"/>
          </a:xfrm>
          <a:prstGeom prst="rect">
            <a:avLst/>
          </a:prstGeom>
          <a:noFill/>
          <a:ln w="9525">
            <a:noFill/>
            <a:miter lim="800000"/>
            <a:headEnd/>
            <a:tailEnd/>
          </a:ln>
        </p:spPr>
        <p:txBody>
          <a:bodyPr wrap="none">
            <a:prstTxWarp prst="textNoShape">
              <a:avLst/>
            </a:prstTxWarp>
            <a:spAutoFit/>
          </a:bodyPr>
          <a:lstStyle/>
          <a:p>
            <a:r>
              <a:rPr lang="en-US" sz="1800">
                <a:solidFill>
                  <a:schemeClr val="hlink"/>
                </a:solidFill>
                <a:latin typeface="Calibri" charset="0"/>
              </a:rPr>
              <a:t>Transfers</a:t>
            </a:r>
          </a:p>
        </p:txBody>
      </p:sp>
      <p:sp>
        <p:nvSpPr>
          <p:cNvPr id="83972" name="AutoShape 4"/>
          <p:cNvSpPr>
            <a:spLocks noChangeArrowheads="1"/>
          </p:cNvSpPr>
          <p:nvPr/>
        </p:nvSpPr>
        <p:spPr bwMode="auto">
          <a:xfrm>
            <a:off x="4114800" y="381000"/>
            <a:ext cx="1295400" cy="1143000"/>
          </a:xfrm>
          <a:prstGeom prst="flowChartMagneticDisk">
            <a:avLst/>
          </a:prstGeom>
          <a:solidFill>
            <a:srgbClr val="FF9900"/>
          </a:solidFill>
          <a:ln w="9525">
            <a:solidFill>
              <a:schemeClr val="bg1"/>
            </a:solidFill>
            <a:round/>
            <a:headEnd/>
            <a:tailEnd/>
          </a:ln>
        </p:spPr>
        <p:txBody>
          <a:bodyPr wrap="none" anchor="ctr">
            <a:prstTxWarp prst="textNoShape">
              <a:avLst/>
            </a:prstTxWarp>
          </a:bodyPr>
          <a:lstStyle/>
          <a:p>
            <a:pPr algn="ctr"/>
            <a:r>
              <a:rPr lang="en-US" sz="1600">
                <a:solidFill>
                  <a:schemeClr val="tx1"/>
                </a:solidFill>
                <a:latin typeface="Calibri" charset="0"/>
              </a:rPr>
              <a:t>Borrowing </a:t>
            </a:r>
          </a:p>
          <a:p>
            <a:pPr algn="ctr"/>
            <a:r>
              <a:rPr lang="en-US" sz="1600">
                <a:solidFill>
                  <a:schemeClr val="tx1"/>
                </a:solidFill>
                <a:latin typeface="Calibri" charset="0"/>
              </a:rPr>
              <a:t>System</a:t>
            </a:r>
          </a:p>
        </p:txBody>
      </p:sp>
      <p:sp>
        <p:nvSpPr>
          <p:cNvPr id="83973" name="AutoShape 5" descr="Wide upward diagonal"/>
          <p:cNvSpPr>
            <a:spLocks noChangeArrowheads="1"/>
          </p:cNvSpPr>
          <p:nvPr/>
        </p:nvSpPr>
        <p:spPr bwMode="auto">
          <a:xfrm>
            <a:off x="4114800" y="1828800"/>
            <a:ext cx="1371600" cy="1600200"/>
          </a:xfrm>
          <a:prstGeom prst="flowChartMagneticDisk">
            <a:avLst/>
          </a:prstGeom>
          <a:pattFill prst="wdUpDiag">
            <a:fgClr>
              <a:srgbClr val="FF9900"/>
            </a:fgClr>
            <a:bgClr>
              <a:srgbClr val="FFCC00"/>
            </a:bgClr>
          </a:pattFill>
          <a:ln w="9525">
            <a:pattFill prst="wdUpDiag">
              <a:fgClr>
                <a:schemeClr val="bg1"/>
              </a:fgClr>
              <a:bgClr>
                <a:srgbClr val="FFFFFF"/>
              </a:bgClr>
            </a:pattFill>
            <a:round/>
            <a:headEnd/>
            <a:tailEnd/>
          </a:ln>
        </p:spPr>
        <p:txBody>
          <a:bodyPr wrap="none" anchor="ctr">
            <a:prstTxWarp prst="textNoShape">
              <a:avLst/>
            </a:prstTxWarp>
          </a:bodyPr>
          <a:lstStyle/>
          <a:p>
            <a:pPr algn="ctr"/>
            <a:r>
              <a:rPr lang="en-US" sz="1800">
                <a:solidFill>
                  <a:schemeClr val="tx1"/>
                </a:solidFill>
                <a:latin typeface="Calibri" charset="0"/>
              </a:rPr>
              <a:t>Shared</a:t>
            </a:r>
          </a:p>
          <a:p>
            <a:pPr algn="ctr"/>
            <a:r>
              <a:rPr lang="en-US" sz="1800">
                <a:solidFill>
                  <a:schemeClr val="tx1"/>
                </a:solidFill>
                <a:latin typeface="Calibri" charset="0"/>
              </a:rPr>
              <a:t>Collections</a:t>
            </a:r>
          </a:p>
        </p:txBody>
      </p:sp>
      <p:sp>
        <p:nvSpPr>
          <p:cNvPr id="83974" name="Text Box 6"/>
          <p:cNvSpPr txBox="1">
            <a:spLocks noChangeArrowheads="1"/>
          </p:cNvSpPr>
          <p:nvPr/>
        </p:nvSpPr>
        <p:spPr bwMode="auto">
          <a:xfrm>
            <a:off x="1752600" y="5819775"/>
            <a:ext cx="1393825" cy="366713"/>
          </a:xfrm>
          <a:prstGeom prst="rect">
            <a:avLst/>
          </a:prstGeom>
          <a:noFill/>
          <a:ln w="9525">
            <a:noFill/>
            <a:miter lim="800000"/>
            <a:headEnd/>
            <a:tailEnd/>
          </a:ln>
        </p:spPr>
        <p:txBody>
          <a:bodyPr wrap="none">
            <a:prstTxWarp prst="textNoShape">
              <a:avLst/>
            </a:prstTxWarp>
            <a:spAutoFit/>
          </a:bodyPr>
          <a:lstStyle/>
          <a:p>
            <a:r>
              <a:rPr lang="en-US" sz="1800">
                <a:solidFill>
                  <a:schemeClr val="hlink"/>
                </a:solidFill>
                <a:latin typeface="Calibri" charset="0"/>
              </a:rPr>
              <a:t>Withdrawals</a:t>
            </a:r>
          </a:p>
        </p:txBody>
      </p:sp>
      <p:sp>
        <p:nvSpPr>
          <p:cNvPr id="83975" name="AutoShape 7"/>
          <p:cNvSpPr>
            <a:spLocks noChangeArrowheads="1"/>
          </p:cNvSpPr>
          <p:nvPr/>
        </p:nvSpPr>
        <p:spPr bwMode="auto">
          <a:xfrm>
            <a:off x="304800" y="3886200"/>
            <a:ext cx="2286000" cy="1600200"/>
          </a:xfrm>
          <a:prstGeom prst="roundRect">
            <a:avLst>
              <a:gd name="adj" fmla="val 16667"/>
            </a:avLst>
          </a:prstGeom>
          <a:solidFill>
            <a:srgbClr val="99CC00"/>
          </a:solidFill>
          <a:ln w="9525">
            <a:noFill/>
            <a:round/>
            <a:headEnd/>
            <a:tailEnd/>
          </a:ln>
        </p:spPr>
        <p:txBody>
          <a:bodyPr wrap="none" anchor="ctr">
            <a:prstTxWarp prst="textNoShape">
              <a:avLst/>
            </a:prstTxWarp>
          </a:bodyPr>
          <a:lstStyle/>
          <a:p>
            <a:endParaRPr lang="en-US"/>
          </a:p>
        </p:txBody>
      </p:sp>
      <p:sp>
        <p:nvSpPr>
          <p:cNvPr id="83976" name="Line 8"/>
          <p:cNvSpPr>
            <a:spLocks noChangeShapeType="1"/>
          </p:cNvSpPr>
          <p:nvPr/>
        </p:nvSpPr>
        <p:spPr bwMode="auto">
          <a:xfrm>
            <a:off x="1524000" y="5181600"/>
            <a:ext cx="0" cy="1371600"/>
          </a:xfrm>
          <a:prstGeom prst="line">
            <a:avLst/>
          </a:prstGeom>
          <a:noFill/>
          <a:ln w="28575">
            <a:solidFill>
              <a:schemeClr val="hlink"/>
            </a:solidFill>
            <a:prstDash val="dash"/>
            <a:round/>
            <a:headEnd/>
            <a:tailEnd type="triangle" w="med" len="med"/>
          </a:ln>
        </p:spPr>
        <p:txBody>
          <a:bodyPr>
            <a:prstTxWarp prst="textNoShape">
              <a:avLst/>
            </a:prstTxWarp>
          </a:bodyPr>
          <a:lstStyle/>
          <a:p>
            <a:endParaRPr lang="en-US"/>
          </a:p>
        </p:txBody>
      </p:sp>
      <p:sp>
        <p:nvSpPr>
          <p:cNvPr id="83977" name="Text Box 9"/>
          <p:cNvSpPr txBox="1">
            <a:spLocks noChangeArrowheads="1"/>
          </p:cNvSpPr>
          <p:nvPr/>
        </p:nvSpPr>
        <p:spPr bwMode="auto">
          <a:xfrm>
            <a:off x="457200" y="3429000"/>
            <a:ext cx="1123950" cy="366713"/>
          </a:xfrm>
          <a:prstGeom prst="rect">
            <a:avLst/>
          </a:prstGeom>
          <a:noFill/>
          <a:ln w="9525">
            <a:noFill/>
            <a:miter lim="800000"/>
            <a:headEnd/>
            <a:tailEnd/>
          </a:ln>
        </p:spPr>
        <p:txBody>
          <a:bodyPr wrap="none">
            <a:prstTxWarp prst="textNoShape">
              <a:avLst/>
            </a:prstTxWarp>
            <a:spAutoFit/>
          </a:bodyPr>
          <a:lstStyle/>
          <a:p>
            <a:r>
              <a:rPr lang="en-US" sz="1800">
                <a:solidFill>
                  <a:schemeClr val="hlink"/>
                </a:solidFill>
                <a:latin typeface="Calibri" charset="0"/>
              </a:rPr>
              <a:t>Retrievals</a:t>
            </a:r>
          </a:p>
        </p:txBody>
      </p:sp>
      <p:sp>
        <p:nvSpPr>
          <p:cNvPr id="83978" name="Text Box 10"/>
          <p:cNvSpPr txBox="1">
            <a:spLocks noChangeArrowheads="1"/>
          </p:cNvSpPr>
          <p:nvPr/>
        </p:nvSpPr>
        <p:spPr bwMode="auto">
          <a:xfrm rot="-2258337">
            <a:off x="2286000" y="3048000"/>
            <a:ext cx="1525588" cy="366713"/>
          </a:xfrm>
          <a:prstGeom prst="rect">
            <a:avLst/>
          </a:prstGeom>
          <a:noFill/>
          <a:ln w="9525">
            <a:noFill/>
            <a:miter lim="800000"/>
            <a:headEnd/>
            <a:tailEnd/>
          </a:ln>
        </p:spPr>
        <p:txBody>
          <a:bodyPr wrap="none">
            <a:prstTxWarp prst="textNoShape">
              <a:avLst/>
            </a:prstTxWarp>
            <a:spAutoFit/>
          </a:bodyPr>
          <a:lstStyle/>
          <a:p>
            <a:r>
              <a:rPr lang="en-US" sz="1800">
                <a:solidFill>
                  <a:srgbClr val="99CC00"/>
                </a:solidFill>
                <a:latin typeface="Calibri" charset="0"/>
              </a:rPr>
              <a:t>Commitments</a:t>
            </a:r>
          </a:p>
        </p:txBody>
      </p:sp>
      <p:sp>
        <p:nvSpPr>
          <p:cNvPr id="83979" name="Text Box 11"/>
          <p:cNvSpPr txBox="1">
            <a:spLocks noChangeArrowheads="1"/>
          </p:cNvSpPr>
          <p:nvPr/>
        </p:nvSpPr>
        <p:spPr bwMode="auto">
          <a:xfrm>
            <a:off x="2743200" y="4495800"/>
            <a:ext cx="1004888" cy="366713"/>
          </a:xfrm>
          <a:prstGeom prst="rect">
            <a:avLst/>
          </a:prstGeom>
          <a:noFill/>
          <a:ln w="9525">
            <a:noFill/>
            <a:miter lim="800000"/>
            <a:headEnd/>
            <a:tailEnd/>
          </a:ln>
        </p:spPr>
        <p:txBody>
          <a:bodyPr>
            <a:prstTxWarp prst="textNoShape">
              <a:avLst/>
            </a:prstTxWarp>
            <a:spAutoFit/>
          </a:bodyPr>
          <a:lstStyle/>
          <a:p>
            <a:r>
              <a:rPr lang="en-US" sz="1800">
                <a:solidFill>
                  <a:schemeClr val="hlink"/>
                </a:solidFill>
                <a:latin typeface="Calibri" charset="0"/>
              </a:rPr>
              <a:t>Holdings</a:t>
            </a:r>
          </a:p>
        </p:txBody>
      </p:sp>
      <p:cxnSp>
        <p:nvCxnSpPr>
          <p:cNvPr id="83980" name="AutoShape 12"/>
          <p:cNvCxnSpPr>
            <a:cxnSpLocks noChangeShapeType="1"/>
            <a:stCxn id="83972" idx="1"/>
            <a:endCxn id="83975" idx="1"/>
          </p:cNvCxnSpPr>
          <p:nvPr/>
        </p:nvCxnSpPr>
        <p:spPr bwMode="auto">
          <a:xfrm rot="-5400000" flipH="1" flipV="1">
            <a:off x="381000" y="304800"/>
            <a:ext cx="4305300" cy="4457700"/>
          </a:xfrm>
          <a:prstGeom prst="curvedConnector4">
            <a:avLst>
              <a:gd name="adj1" fmla="val -5310"/>
              <a:gd name="adj2" fmla="val 105130"/>
            </a:avLst>
          </a:prstGeom>
          <a:noFill/>
          <a:ln w="28575">
            <a:solidFill>
              <a:schemeClr val="hlink"/>
            </a:solidFill>
            <a:round/>
            <a:headEnd/>
            <a:tailEnd type="triangle" w="med" len="med"/>
          </a:ln>
        </p:spPr>
      </p:cxnSp>
      <p:sp>
        <p:nvSpPr>
          <p:cNvPr id="83981" name="Text Box 13"/>
          <p:cNvSpPr txBox="1">
            <a:spLocks noChangeArrowheads="1"/>
          </p:cNvSpPr>
          <p:nvPr/>
        </p:nvSpPr>
        <p:spPr bwMode="auto">
          <a:xfrm>
            <a:off x="1981200" y="152400"/>
            <a:ext cx="728663" cy="366713"/>
          </a:xfrm>
          <a:prstGeom prst="rect">
            <a:avLst/>
          </a:prstGeom>
          <a:noFill/>
          <a:ln w="9525">
            <a:noFill/>
            <a:miter lim="800000"/>
            <a:headEnd/>
            <a:tailEnd/>
          </a:ln>
        </p:spPr>
        <p:txBody>
          <a:bodyPr wrap="none">
            <a:prstTxWarp prst="textNoShape">
              <a:avLst/>
            </a:prstTxWarp>
            <a:spAutoFit/>
          </a:bodyPr>
          <a:lstStyle/>
          <a:p>
            <a:r>
              <a:rPr lang="en-US" sz="1800">
                <a:solidFill>
                  <a:schemeClr val="hlink"/>
                </a:solidFill>
                <a:latin typeface="Calibri" charset="0"/>
              </a:rPr>
              <a:t>Loans</a:t>
            </a:r>
          </a:p>
        </p:txBody>
      </p:sp>
      <p:sp>
        <p:nvSpPr>
          <p:cNvPr id="83982" name="Line 14"/>
          <p:cNvSpPr>
            <a:spLocks noChangeShapeType="1"/>
          </p:cNvSpPr>
          <p:nvPr/>
        </p:nvSpPr>
        <p:spPr bwMode="auto">
          <a:xfrm rot="-2700000">
            <a:off x="2362200" y="3200400"/>
            <a:ext cx="1933575" cy="223838"/>
          </a:xfrm>
          <a:prstGeom prst="line">
            <a:avLst/>
          </a:prstGeom>
          <a:noFill/>
          <a:ln w="28575" cap="rnd">
            <a:solidFill>
              <a:srgbClr val="99CC00"/>
            </a:solidFill>
            <a:prstDash val="sysDot"/>
            <a:round/>
            <a:headEnd/>
            <a:tailEnd type="triangle" w="med" len="med"/>
          </a:ln>
        </p:spPr>
        <p:txBody>
          <a:bodyPr>
            <a:prstTxWarp prst="textNoShape">
              <a:avLst/>
            </a:prstTxWarp>
          </a:bodyPr>
          <a:lstStyle/>
          <a:p>
            <a:endParaRPr lang="en-US"/>
          </a:p>
        </p:txBody>
      </p:sp>
      <p:sp>
        <p:nvSpPr>
          <p:cNvPr id="83983" name="Line 15"/>
          <p:cNvSpPr>
            <a:spLocks noChangeShapeType="1"/>
          </p:cNvSpPr>
          <p:nvPr/>
        </p:nvSpPr>
        <p:spPr bwMode="auto">
          <a:xfrm>
            <a:off x="2590800" y="4495800"/>
            <a:ext cx="1447800" cy="0"/>
          </a:xfrm>
          <a:prstGeom prst="line">
            <a:avLst/>
          </a:prstGeom>
          <a:noFill/>
          <a:ln w="28575">
            <a:solidFill>
              <a:schemeClr val="hlink"/>
            </a:solidFill>
            <a:round/>
            <a:headEnd/>
            <a:tailEnd type="triangle" w="med" len="med"/>
          </a:ln>
        </p:spPr>
        <p:txBody>
          <a:bodyPr>
            <a:prstTxWarp prst="textNoShape">
              <a:avLst/>
            </a:prstTxWarp>
          </a:bodyPr>
          <a:lstStyle/>
          <a:p>
            <a:endParaRPr lang="en-US"/>
          </a:p>
        </p:txBody>
      </p:sp>
      <p:sp>
        <p:nvSpPr>
          <p:cNvPr id="83984" name="Text Box 16"/>
          <p:cNvSpPr txBox="1">
            <a:spLocks noChangeArrowheads="1"/>
          </p:cNvSpPr>
          <p:nvPr/>
        </p:nvSpPr>
        <p:spPr bwMode="auto">
          <a:xfrm>
            <a:off x="2743200" y="4114800"/>
            <a:ext cx="1004888" cy="366713"/>
          </a:xfrm>
          <a:prstGeom prst="rect">
            <a:avLst/>
          </a:prstGeom>
          <a:noFill/>
          <a:ln w="9525">
            <a:noFill/>
            <a:miter lim="800000"/>
            <a:headEnd/>
            <a:tailEnd/>
          </a:ln>
        </p:spPr>
        <p:txBody>
          <a:bodyPr>
            <a:prstTxWarp prst="textNoShape">
              <a:avLst/>
            </a:prstTxWarp>
            <a:spAutoFit/>
          </a:bodyPr>
          <a:lstStyle/>
          <a:p>
            <a:r>
              <a:rPr lang="en-US" sz="1800">
                <a:solidFill>
                  <a:schemeClr val="hlink"/>
                </a:solidFill>
                <a:latin typeface="Calibri" charset="0"/>
              </a:rPr>
              <a:t>Disclose</a:t>
            </a:r>
          </a:p>
        </p:txBody>
      </p:sp>
      <p:sp>
        <p:nvSpPr>
          <p:cNvPr id="83985" name="Text Box 17"/>
          <p:cNvSpPr txBox="1">
            <a:spLocks noChangeArrowheads="1"/>
          </p:cNvSpPr>
          <p:nvPr/>
        </p:nvSpPr>
        <p:spPr bwMode="auto">
          <a:xfrm>
            <a:off x="5638800" y="3581400"/>
            <a:ext cx="3276600" cy="1676400"/>
          </a:xfrm>
          <a:prstGeom prst="rect">
            <a:avLst/>
          </a:prstGeom>
          <a:noFill/>
          <a:ln w="9525">
            <a:noFill/>
            <a:miter lim="800000"/>
            <a:headEnd/>
            <a:tailEnd/>
          </a:ln>
        </p:spPr>
        <p:txBody>
          <a:bodyPr>
            <a:prstTxWarp prst="textNoShape">
              <a:avLst/>
            </a:prstTxWarp>
            <a:spAutoFit/>
          </a:bodyPr>
          <a:lstStyle/>
          <a:p>
            <a:pPr algn="ctr"/>
            <a:r>
              <a:rPr lang="en-US" sz="2000" i="1">
                <a:solidFill>
                  <a:schemeClr val="tx1"/>
                </a:solidFill>
                <a:latin typeface="Calibri" charset="0"/>
              </a:rPr>
              <a:t>Aggregate holdings and joint commitments constitute a </a:t>
            </a:r>
            <a:r>
              <a:rPr lang="en-US" sz="2400" i="1">
                <a:solidFill>
                  <a:schemeClr val="hlink"/>
                </a:solidFill>
                <a:latin typeface="Calibri" charset="0"/>
              </a:rPr>
              <a:t>shared asset</a:t>
            </a:r>
          </a:p>
          <a:p>
            <a:pPr algn="ctr"/>
            <a:r>
              <a:rPr lang="en-US" sz="2000" i="1">
                <a:solidFill>
                  <a:schemeClr val="tx1"/>
                </a:solidFill>
                <a:latin typeface="Calibri" charset="0"/>
              </a:rPr>
              <a:t>enabling collaborative management strategies</a:t>
            </a:r>
          </a:p>
        </p:txBody>
      </p:sp>
      <p:grpSp>
        <p:nvGrpSpPr>
          <p:cNvPr id="83986" name="Group 18"/>
          <p:cNvGrpSpPr>
            <a:grpSpLocks/>
          </p:cNvGrpSpPr>
          <p:nvPr/>
        </p:nvGrpSpPr>
        <p:grpSpPr bwMode="auto">
          <a:xfrm>
            <a:off x="6858000" y="5410200"/>
            <a:ext cx="1584325" cy="1022350"/>
            <a:chOff x="4320" y="2772"/>
            <a:chExt cx="998" cy="644"/>
          </a:xfrm>
        </p:grpSpPr>
        <p:sp>
          <p:nvSpPr>
            <p:cNvPr id="84006" name="Rectangle 19"/>
            <p:cNvSpPr>
              <a:spLocks noChangeArrowheads="1"/>
            </p:cNvSpPr>
            <p:nvPr/>
          </p:nvSpPr>
          <p:spPr bwMode="auto">
            <a:xfrm>
              <a:off x="4320" y="3216"/>
              <a:ext cx="144" cy="144"/>
            </a:xfrm>
            <a:prstGeom prst="rect">
              <a:avLst/>
            </a:prstGeom>
            <a:solidFill>
              <a:schemeClr val="hlink"/>
            </a:solidFill>
            <a:ln w="9525">
              <a:noFill/>
              <a:miter lim="800000"/>
              <a:headEnd/>
              <a:tailEnd/>
            </a:ln>
          </p:spPr>
          <p:txBody>
            <a:bodyPr wrap="none" anchor="ctr">
              <a:prstTxWarp prst="textNoShape">
                <a:avLst/>
              </a:prstTxWarp>
            </a:bodyPr>
            <a:lstStyle/>
            <a:p>
              <a:endParaRPr lang="en-US"/>
            </a:p>
          </p:txBody>
        </p:sp>
        <p:sp>
          <p:nvSpPr>
            <p:cNvPr id="84007" name="Text Box 20"/>
            <p:cNvSpPr txBox="1">
              <a:spLocks noChangeArrowheads="1"/>
            </p:cNvSpPr>
            <p:nvPr/>
          </p:nvSpPr>
          <p:spPr bwMode="auto">
            <a:xfrm>
              <a:off x="4502" y="3204"/>
              <a:ext cx="706" cy="212"/>
            </a:xfrm>
            <a:prstGeom prst="rect">
              <a:avLst/>
            </a:prstGeom>
            <a:noFill/>
            <a:ln w="9525">
              <a:noFill/>
              <a:miter lim="800000"/>
              <a:headEnd/>
              <a:tailEnd/>
            </a:ln>
          </p:spPr>
          <p:txBody>
            <a:bodyPr wrap="none">
              <a:prstTxWarp prst="textNoShape">
                <a:avLst/>
              </a:prstTxWarp>
              <a:spAutoFit/>
            </a:bodyPr>
            <a:lstStyle/>
            <a:p>
              <a:pPr algn="ctr"/>
              <a:r>
                <a:rPr lang="en-US" sz="1600" b="0">
                  <a:solidFill>
                    <a:schemeClr val="hlink"/>
                  </a:solidFill>
                  <a:latin typeface="Calibri" charset="0"/>
                </a:rPr>
                <a:t>Procedures</a:t>
              </a:r>
            </a:p>
          </p:txBody>
        </p:sp>
        <p:sp>
          <p:nvSpPr>
            <p:cNvPr id="84008" name="Rectangle 21"/>
            <p:cNvSpPr>
              <a:spLocks noChangeArrowheads="1"/>
            </p:cNvSpPr>
            <p:nvPr/>
          </p:nvSpPr>
          <p:spPr bwMode="auto">
            <a:xfrm>
              <a:off x="4320" y="3072"/>
              <a:ext cx="144" cy="144"/>
            </a:xfrm>
            <a:prstGeom prst="rect">
              <a:avLst/>
            </a:prstGeom>
            <a:solidFill>
              <a:srgbClr val="99CC00"/>
            </a:solidFill>
            <a:ln w="9525">
              <a:noFill/>
              <a:miter lim="800000"/>
              <a:headEnd/>
              <a:tailEnd/>
            </a:ln>
          </p:spPr>
          <p:txBody>
            <a:bodyPr wrap="none" anchor="ctr">
              <a:prstTxWarp prst="textNoShape">
                <a:avLst/>
              </a:prstTxWarp>
            </a:bodyPr>
            <a:lstStyle/>
            <a:p>
              <a:endParaRPr lang="en-US"/>
            </a:p>
          </p:txBody>
        </p:sp>
        <p:sp>
          <p:nvSpPr>
            <p:cNvPr id="84009" name="Text Box 22"/>
            <p:cNvSpPr txBox="1">
              <a:spLocks noChangeArrowheads="1"/>
            </p:cNvSpPr>
            <p:nvPr/>
          </p:nvSpPr>
          <p:spPr bwMode="auto">
            <a:xfrm>
              <a:off x="4511" y="3060"/>
              <a:ext cx="505" cy="212"/>
            </a:xfrm>
            <a:prstGeom prst="rect">
              <a:avLst/>
            </a:prstGeom>
            <a:noFill/>
            <a:ln w="9525">
              <a:noFill/>
              <a:miter lim="800000"/>
              <a:headEnd/>
              <a:tailEnd/>
            </a:ln>
          </p:spPr>
          <p:txBody>
            <a:bodyPr wrap="none">
              <a:prstTxWarp prst="textNoShape">
                <a:avLst/>
              </a:prstTxWarp>
              <a:spAutoFit/>
            </a:bodyPr>
            <a:lstStyle/>
            <a:p>
              <a:pPr algn="ctr"/>
              <a:r>
                <a:rPr lang="en-US" sz="1600" b="0">
                  <a:solidFill>
                    <a:srgbClr val="99CC00"/>
                  </a:solidFill>
                  <a:latin typeface="Calibri" charset="0"/>
                </a:rPr>
                <a:t>Policies</a:t>
              </a:r>
            </a:p>
          </p:txBody>
        </p:sp>
        <p:sp>
          <p:nvSpPr>
            <p:cNvPr id="84010" name="Rectangle 23"/>
            <p:cNvSpPr>
              <a:spLocks noChangeArrowheads="1"/>
            </p:cNvSpPr>
            <p:nvPr/>
          </p:nvSpPr>
          <p:spPr bwMode="auto">
            <a:xfrm>
              <a:off x="4320" y="2928"/>
              <a:ext cx="144" cy="144"/>
            </a:xfrm>
            <a:prstGeom prst="rect">
              <a:avLst/>
            </a:prstGeom>
            <a:solidFill>
              <a:srgbClr val="FF9900"/>
            </a:solidFill>
            <a:ln w="9525">
              <a:noFill/>
              <a:miter lim="800000"/>
              <a:headEnd/>
              <a:tailEnd/>
            </a:ln>
          </p:spPr>
          <p:txBody>
            <a:bodyPr wrap="none" anchor="ctr">
              <a:prstTxWarp prst="textNoShape">
                <a:avLst/>
              </a:prstTxWarp>
            </a:bodyPr>
            <a:lstStyle/>
            <a:p>
              <a:endParaRPr lang="en-US"/>
            </a:p>
          </p:txBody>
        </p:sp>
        <p:sp>
          <p:nvSpPr>
            <p:cNvPr id="84011" name="Text Box 24"/>
            <p:cNvSpPr txBox="1">
              <a:spLocks noChangeArrowheads="1"/>
            </p:cNvSpPr>
            <p:nvPr/>
          </p:nvSpPr>
          <p:spPr bwMode="auto">
            <a:xfrm>
              <a:off x="4480" y="2916"/>
              <a:ext cx="838" cy="212"/>
            </a:xfrm>
            <a:prstGeom prst="rect">
              <a:avLst/>
            </a:prstGeom>
            <a:noFill/>
            <a:ln w="9525">
              <a:noFill/>
              <a:miter lim="800000"/>
              <a:headEnd/>
              <a:tailEnd/>
            </a:ln>
          </p:spPr>
          <p:txBody>
            <a:bodyPr wrap="none">
              <a:prstTxWarp prst="textNoShape">
                <a:avLst/>
              </a:prstTxWarp>
              <a:spAutoFit/>
            </a:bodyPr>
            <a:lstStyle/>
            <a:p>
              <a:pPr algn="ctr"/>
              <a:r>
                <a:rPr lang="en-US" sz="1600" b="0">
                  <a:solidFill>
                    <a:schemeClr val="accent1"/>
                  </a:solidFill>
                  <a:latin typeface="Calibri" charset="0"/>
                </a:rPr>
                <a:t>Infrastructure</a:t>
              </a:r>
            </a:p>
          </p:txBody>
        </p:sp>
        <p:sp>
          <p:nvSpPr>
            <p:cNvPr id="84012" name="Rectangle 25"/>
            <p:cNvSpPr>
              <a:spLocks noChangeArrowheads="1"/>
            </p:cNvSpPr>
            <p:nvPr/>
          </p:nvSpPr>
          <p:spPr bwMode="auto">
            <a:xfrm>
              <a:off x="4320" y="2784"/>
              <a:ext cx="144" cy="144"/>
            </a:xfrm>
            <a:prstGeom prst="rect">
              <a:avLst/>
            </a:prstGeom>
            <a:solidFill>
              <a:srgbClr val="FFCC00"/>
            </a:solidFill>
            <a:ln w="9525">
              <a:noFill/>
              <a:miter lim="800000"/>
              <a:headEnd/>
              <a:tailEnd/>
            </a:ln>
          </p:spPr>
          <p:txBody>
            <a:bodyPr wrap="none" anchor="ctr">
              <a:prstTxWarp prst="textNoShape">
                <a:avLst/>
              </a:prstTxWarp>
            </a:bodyPr>
            <a:lstStyle/>
            <a:p>
              <a:endParaRPr lang="en-US"/>
            </a:p>
          </p:txBody>
        </p:sp>
        <p:sp>
          <p:nvSpPr>
            <p:cNvPr id="84013" name="Text Box 26"/>
            <p:cNvSpPr txBox="1">
              <a:spLocks noChangeArrowheads="1"/>
            </p:cNvSpPr>
            <p:nvPr/>
          </p:nvSpPr>
          <p:spPr bwMode="auto">
            <a:xfrm>
              <a:off x="4514" y="2772"/>
              <a:ext cx="447" cy="212"/>
            </a:xfrm>
            <a:prstGeom prst="rect">
              <a:avLst/>
            </a:prstGeom>
            <a:noFill/>
            <a:ln w="9525">
              <a:noFill/>
              <a:miter lim="800000"/>
              <a:headEnd/>
              <a:tailEnd/>
            </a:ln>
          </p:spPr>
          <p:txBody>
            <a:bodyPr wrap="none">
              <a:prstTxWarp prst="textNoShape">
                <a:avLst/>
              </a:prstTxWarp>
              <a:spAutoFit/>
            </a:bodyPr>
            <a:lstStyle/>
            <a:p>
              <a:pPr algn="ctr"/>
              <a:r>
                <a:rPr lang="en-US" sz="1600" b="0">
                  <a:solidFill>
                    <a:srgbClr val="FFCC00"/>
                  </a:solidFill>
                  <a:latin typeface="Calibri" charset="0"/>
                </a:rPr>
                <a:t>Assets</a:t>
              </a:r>
            </a:p>
          </p:txBody>
        </p:sp>
      </p:grpSp>
      <p:sp>
        <p:nvSpPr>
          <p:cNvPr id="83987" name="AutoShape 27"/>
          <p:cNvSpPr>
            <a:spLocks noChangeArrowheads="1"/>
          </p:cNvSpPr>
          <p:nvPr/>
        </p:nvSpPr>
        <p:spPr bwMode="auto">
          <a:xfrm>
            <a:off x="762000" y="4191000"/>
            <a:ext cx="1143000" cy="762000"/>
          </a:xfrm>
          <a:prstGeom prst="roundRect">
            <a:avLst>
              <a:gd name="adj" fmla="val 16667"/>
            </a:avLst>
          </a:prstGeom>
          <a:solidFill>
            <a:srgbClr val="FFCC00"/>
          </a:solidFill>
          <a:ln w="9525">
            <a:solidFill>
              <a:schemeClr val="tx1"/>
            </a:solidFill>
            <a:round/>
            <a:headEnd/>
            <a:tailEnd/>
          </a:ln>
        </p:spPr>
        <p:txBody>
          <a:bodyPr wrap="none" anchor="ctr">
            <a:prstTxWarp prst="textNoShape">
              <a:avLst/>
            </a:prstTxWarp>
          </a:bodyPr>
          <a:lstStyle/>
          <a:p>
            <a:pPr algn="ctr"/>
            <a:endParaRPr lang="en-US" sz="1800" b="0">
              <a:solidFill>
                <a:schemeClr val="tx1"/>
              </a:solidFill>
              <a:latin typeface="Calibri" charset="0"/>
            </a:endParaRPr>
          </a:p>
        </p:txBody>
      </p:sp>
      <p:sp>
        <p:nvSpPr>
          <p:cNvPr id="83988" name="Line 28"/>
          <p:cNvSpPr>
            <a:spLocks noChangeShapeType="1"/>
          </p:cNvSpPr>
          <p:nvPr/>
        </p:nvSpPr>
        <p:spPr bwMode="auto">
          <a:xfrm>
            <a:off x="4724400" y="1524000"/>
            <a:ext cx="0" cy="5334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83989" name="Line 29"/>
          <p:cNvSpPr>
            <a:spLocks noChangeShapeType="1"/>
          </p:cNvSpPr>
          <p:nvPr/>
        </p:nvSpPr>
        <p:spPr bwMode="auto">
          <a:xfrm>
            <a:off x="4724400" y="3429000"/>
            <a:ext cx="0" cy="53340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83990" name="AutoShape 30"/>
          <p:cNvSpPr>
            <a:spLocks noChangeArrowheads="1"/>
          </p:cNvSpPr>
          <p:nvPr/>
        </p:nvSpPr>
        <p:spPr bwMode="auto">
          <a:xfrm>
            <a:off x="914400" y="4343400"/>
            <a:ext cx="1143000" cy="762000"/>
          </a:xfrm>
          <a:prstGeom prst="roundRect">
            <a:avLst>
              <a:gd name="adj" fmla="val 16667"/>
            </a:avLst>
          </a:prstGeom>
          <a:solidFill>
            <a:srgbClr val="FFCC00"/>
          </a:solidFill>
          <a:ln w="9525">
            <a:solidFill>
              <a:schemeClr val="tx1"/>
            </a:solidFill>
            <a:round/>
            <a:headEnd/>
            <a:tailEnd/>
          </a:ln>
        </p:spPr>
        <p:txBody>
          <a:bodyPr wrap="none" anchor="ctr">
            <a:prstTxWarp prst="textNoShape">
              <a:avLst/>
            </a:prstTxWarp>
          </a:bodyPr>
          <a:lstStyle/>
          <a:p>
            <a:pPr algn="ctr"/>
            <a:endParaRPr lang="en-US" sz="1800" b="0">
              <a:solidFill>
                <a:schemeClr val="tx1"/>
              </a:solidFill>
              <a:latin typeface="Calibri" charset="0"/>
            </a:endParaRPr>
          </a:p>
        </p:txBody>
      </p:sp>
      <p:sp>
        <p:nvSpPr>
          <p:cNvPr id="83991" name="AutoShape 31"/>
          <p:cNvSpPr>
            <a:spLocks noChangeArrowheads="1"/>
          </p:cNvSpPr>
          <p:nvPr/>
        </p:nvSpPr>
        <p:spPr bwMode="auto">
          <a:xfrm>
            <a:off x="1143000" y="4495800"/>
            <a:ext cx="1143000" cy="762000"/>
          </a:xfrm>
          <a:prstGeom prst="roundRect">
            <a:avLst>
              <a:gd name="adj" fmla="val 16667"/>
            </a:avLst>
          </a:prstGeom>
          <a:solidFill>
            <a:srgbClr val="FFCC00"/>
          </a:solidFill>
          <a:ln w="9525">
            <a:solidFill>
              <a:schemeClr val="tx1"/>
            </a:solidFill>
            <a:round/>
            <a:headEnd/>
            <a:tailEnd/>
          </a:ln>
        </p:spPr>
        <p:txBody>
          <a:bodyPr wrap="none" anchor="ctr">
            <a:prstTxWarp prst="textNoShape">
              <a:avLst/>
            </a:prstTxWarp>
          </a:bodyPr>
          <a:lstStyle/>
          <a:p>
            <a:pPr algn="ctr"/>
            <a:r>
              <a:rPr lang="en-US" sz="1400" b="0">
                <a:solidFill>
                  <a:schemeClr val="tx1"/>
                </a:solidFill>
                <a:latin typeface="Calibri" charset="0"/>
              </a:rPr>
              <a:t>Local </a:t>
            </a:r>
          </a:p>
          <a:p>
            <a:pPr algn="ctr"/>
            <a:r>
              <a:rPr lang="en-US" sz="1400" b="0">
                <a:solidFill>
                  <a:schemeClr val="tx1"/>
                </a:solidFill>
                <a:latin typeface="Calibri" charset="0"/>
              </a:rPr>
              <a:t>Collections</a:t>
            </a:r>
          </a:p>
        </p:txBody>
      </p:sp>
      <p:sp>
        <p:nvSpPr>
          <p:cNvPr id="83992" name="Line 32"/>
          <p:cNvSpPr>
            <a:spLocks noChangeShapeType="1"/>
          </p:cNvSpPr>
          <p:nvPr/>
        </p:nvSpPr>
        <p:spPr bwMode="auto">
          <a:xfrm>
            <a:off x="1600200" y="2819400"/>
            <a:ext cx="0" cy="1219200"/>
          </a:xfrm>
          <a:prstGeom prst="line">
            <a:avLst/>
          </a:prstGeom>
          <a:noFill/>
          <a:ln w="19050">
            <a:solidFill>
              <a:schemeClr val="hlink"/>
            </a:solidFill>
            <a:round/>
            <a:headEnd type="triangle" w="med" len="med"/>
            <a:tailEnd type="triangle" w="med" len="med"/>
          </a:ln>
        </p:spPr>
        <p:txBody>
          <a:bodyPr>
            <a:prstTxWarp prst="textNoShape">
              <a:avLst/>
            </a:prstTxWarp>
          </a:bodyPr>
          <a:lstStyle/>
          <a:p>
            <a:endParaRPr lang="en-US"/>
          </a:p>
        </p:txBody>
      </p:sp>
      <p:grpSp>
        <p:nvGrpSpPr>
          <p:cNvPr id="83993" name="Group 33"/>
          <p:cNvGrpSpPr>
            <a:grpSpLocks/>
          </p:cNvGrpSpPr>
          <p:nvPr/>
        </p:nvGrpSpPr>
        <p:grpSpPr bwMode="auto">
          <a:xfrm>
            <a:off x="381000" y="4038600"/>
            <a:ext cx="1371600" cy="1343025"/>
            <a:chOff x="235" y="2585"/>
            <a:chExt cx="855" cy="869"/>
          </a:xfrm>
        </p:grpSpPr>
        <p:pic>
          <p:nvPicPr>
            <p:cNvPr id="84004" name="Picture 34"/>
            <p:cNvPicPr>
              <a:picLocks noChangeAspect="1" noChangeArrowheads="1"/>
            </p:cNvPicPr>
            <p:nvPr/>
          </p:nvPicPr>
          <p:blipFill>
            <a:blip r:embed="rId3"/>
            <a:srcRect/>
            <a:stretch>
              <a:fillRect/>
            </a:stretch>
          </p:blipFill>
          <p:spPr bwMode="auto">
            <a:xfrm>
              <a:off x="238" y="2585"/>
              <a:ext cx="589" cy="728"/>
            </a:xfrm>
            <a:prstGeom prst="rect">
              <a:avLst/>
            </a:prstGeom>
            <a:noFill/>
            <a:ln w="9525">
              <a:noFill/>
              <a:miter lim="800000"/>
              <a:headEnd/>
              <a:tailEnd/>
            </a:ln>
          </p:spPr>
        </p:pic>
        <p:pic>
          <p:nvPicPr>
            <p:cNvPr id="84005" name="Picture 35"/>
            <p:cNvPicPr>
              <a:picLocks noChangeAspect="1" noChangeArrowheads="1"/>
            </p:cNvPicPr>
            <p:nvPr/>
          </p:nvPicPr>
          <p:blipFill>
            <a:blip r:embed="rId4"/>
            <a:srcRect/>
            <a:stretch>
              <a:fillRect/>
            </a:stretch>
          </p:blipFill>
          <p:spPr bwMode="auto">
            <a:xfrm>
              <a:off x="235" y="3307"/>
              <a:ext cx="855" cy="147"/>
            </a:xfrm>
            <a:prstGeom prst="rect">
              <a:avLst/>
            </a:prstGeom>
            <a:noFill/>
            <a:ln w="9525">
              <a:noFill/>
              <a:miter lim="800000"/>
              <a:headEnd/>
              <a:tailEnd/>
            </a:ln>
          </p:spPr>
        </p:pic>
      </p:grpSp>
      <p:grpSp>
        <p:nvGrpSpPr>
          <p:cNvPr id="4" name="Group 36"/>
          <p:cNvGrpSpPr>
            <a:grpSpLocks/>
          </p:cNvGrpSpPr>
          <p:nvPr/>
        </p:nvGrpSpPr>
        <p:grpSpPr bwMode="auto">
          <a:xfrm>
            <a:off x="533400" y="1600200"/>
            <a:ext cx="2362200" cy="1247775"/>
            <a:chOff x="336" y="1008"/>
            <a:chExt cx="1488" cy="786"/>
          </a:xfrm>
        </p:grpSpPr>
        <p:sp>
          <p:nvSpPr>
            <p:cNvPr id="84000" name="AutoShape 37"/>
            <p:cNvSpPr>
              <a:spLocks noChangeArrowheads="1"/>
            </p:cNvSpPr>
            <p:nvPr/>
          </p:nvSpPr>
          <p:spPr bwMode="auto">
            <a:xfrm>
              <a:off x="336" y="1008"/>
              <a:ext cx="1488" cy="768"/>
            </a:xfrm>
            <a:prstGeom prst="roundRect">
              <a:avLst>
                <a:gd name="adj" fmla="val 16667"/>
              </a:avLst>
            </a:prstGeom>
            <a:solidFill>
              <a:srgbClr val="FFCC00"/>
            </a:solidFill>
            <a:ln w="9525">
              <a:pattFill prst="wdUpDiag">
                <a:fgClr>
                  <a:schemeClr val="bg1"/>
                </a:fgClr>
                <a:bgClr>
                  <a:srgbClr val="FFFFFF"/>
                </a:bgClr>
              </a:pattFill>
              <a:round/>
              <a:headEnd/>
              <a:tailEnd/>
            </a:ln>
          </p:spPr>
          <p:txBody>
            <a:bodyPr wrap="none" anchor="ctr">
              <a:prstTxWarp prst="textNoShape">
                <a:avLst/>
              </a:prstTxWarp>
            </a:bodyPr>
            <a:lstStyle/>
            <a:p>
              <a:pPr algn="ctr"/>
              <a:r>
                <a:rPr lang="en-US" sz="1800">
                  <a:solidFill>
                    <a:schemeClr val="tx1"/>
                  </a:solidFill>
                  <a:latin typeface="Calibri" charset="0"/>
                </a:rPr>
                <a:t>Off-Site Collections</a:t>
              </a:r>
            </a:p>
          </p:txBody>
        </p:sp>
        <p:grpSp>
          <p:nvGrpSpPr>
            <p:cNvPr id="84001" name="Group 38"/>
            <p:cNvGrpSpPr>
              <a:grpSpLocks/>
            </p:cNvGrpSpPr>
            <p:nvPr/>
          </p:nvGrpSpPr>
          <p:grpSpPr bwMode="auto">
            <a:xfrm>
              <a:off x="576" y="1488"/>
              <a:ext cx="1005" cy="306"/>
              <a:chOff x="893" y="1570"/>
              <a:chExt cx="1005" cy="345"/>
            </a:xfrm>
          </p:grpSpPr>
          <p:pic>
            <p:nvPicPr>
              <p:cNvPr id="84002" name="Picture 39"/>
              <p:cNvPicPr>
                <a:picLocks noChangeAspect="1" noChangeArrowheads="1"/>
              </p:cNvPicPr>
              <p:nvPr/>
            </p:nvPicPr>
            <p:blipFill>
              <a:blip r:embed="rId5"/>
              <a:srcRect/>
              <a:stretch>
                <a:fillRect/>
              </a:stretch>
            </p:blipFill>
            <p:spPr bwMode="auto">
              <a:xfrm>
                <a:off x="893" y="1570"/>
                <a:ext cx="930" cy="289"/>
              </a:xfrm>
              <a:prstGeom prst="rect">
                <a:avLst/>
              </a:prstGeom>
              <a:noFill/>
              <a:ln w="9525">
                <a:noFill/>
                <a:miter lim="800000"/>
                <a:headEnd/>
                <a:tailEnd/>
              </a:ln>
            </p:spPr>
          </p:pic>
          <p:sp>
            <p:nvSpPr>
              <p:cNvPr id="84003" name="Text Box 40"/>
              <p:cNvSpPr txBox="1">
                <a:spLocks noChangeArrowheads="1"/>
              </p:cNvSpPr>
              <p:nvPr/>
            </p:nvSpPr>
            <p:spPr bwMode="auto">
              <a:xfrm>
                <a:off x="1430" y="1742"/>
                <a:ext cx="468" cy="173"/>
              </a:xfrm>
              <a:prstGeom prst="rect">
                <a:avLst/>
              </a:prstGeom>
              <a:noFill/>
              <a:ln w="9525">
                <a:noFill/>
                <a:miter lim="800000"/>
                <a:headEnd/>
                <a:tailEnd/>
              </a:ln>
            </p:spPr>
            <p:txBody>
              <a:bodyPr>
                <a:prstTxWarp prst="textNoShape">
                  <a:avLst/>
                </a:prstTxWarp>
                <a:spAutoFit/>
              </a:bodyPr>
              <a:lstStyle/>
              <a:p>
                <a:pPr>
                  <a:spcBef>
                    <a:spcPct val="50000"/>
                  </a:spcBef>
                </a:pPr>
                <a:r>
                  <a:rPr lang="en-US" sz="1000">
                    <a:solidFill>
                      <a:schemeClr val="bg1"/>
                    </a:solidFill>
                  </a:rPr>
                  <a:t>ReCAP</a:t>
                </a:r>
              </a:p>
            </p:txBody>
          </p:sp>
        </p:grpSp>
      </p:grpSp>
      <p:grpSp>
        <p:nvGrpSpPr>
          <p:cNvPr id="6" name="Group 41"/>
          <p:cNvGrpSpPr>
            <a:grpSpLocks/>
          </p:cNvGrpSpPr>
          <p:nvPr/>
        </p:nvGrpSpPr>
        <p:grpSpPr bwMode="auto">
          <a:xfrm>
            <a:off x="6324600" y="1600200"/>
            <a:ext cx="2362200" cy="1219200"/>
            <a:chOff x="3984" y="1008"/>
            <a:chExt cx="1488" cy="768"/>
          </a:xfrm>
        </p:grpSpPr>
        <p:sp>
          <p:nvSpPr>
            <p:cNvPr id="83998" name="AutoShape 42"/>
            <p:cNvSpPr>
              <a:spLocks noChangeArrowheads="1"/>
            </p:cNvSpPr>
            <p:nvPr/>
          </p:nvSpPr>
          <p:spPr bwMode="auto">
            <a:xfrm>
              <a:off x="3984" y="1008"/>
              <a:ext cx="1488" cy="768"/>
            </a:xfrm>
            <a:prstGeom prst="roundRect">
              <a:avLst>
                <a:gd name="adj" fmla="val 16667"/>
              </a:avLst>
            </a:prstGeom>
            <a:solidFill>
              <a:srgbClr val="FFCC00"/>
            </a:solidFill>
            <a:ln w="9525">
              <a:pattFill prst="wdUpDiag">
                <a:fgClr>
                  <a:schemeClr val="bg1"/>
                </a:fgClr>
                <a:bgClr>
                  <a:srgbClr val="FFFFFF"/>
                </a:bgClr>
              </a:pattFill>
              <a:round/>
              <a:headEnd/>
              <a:tailEnd/>
            </a:ln>
          </p:spPr>
          <p:txBody>
            <a:bodyPr wrap="none" anchor="ctr">
              <a:prstTxWarp prst="textNoShape">
                <a:avLst/>
              </a:prstTxWarp>
            </a:bodyPr>
            <a:lstStyle/>
            <a:p>
              <a:pPr algn="ctr"/>
              <a:r>
                <a:rPr lang="en-US" sz="1800">
                  <a:solidFill>
                    <a:schemeClr val="tx1"/>
                  </a:solidFill>
                  <a:latin typeface="Calibri" charset="0"/>
                </a:rPr>
                <a:t>Digitized</a:t>
              </a:r>
            </a:p>
            <a:p>
              <a:pPr algn="ctr"/>
              <a:r>
                <a:rPr lang="en-US" sz="1800">
                  <a:solidFill>
                    <a:schemeClr val="tx1"/>
                  </a:solidFill>
                  <a:latin typeface="Calibri" charset="0"/>
                </a:rPr>
                <a:t>Library Collections</a:t>
              </a:r>
            </a:p>
          </p:txBody>
        </p:sp>
        <p:pic>
          <p:nvPicPr>
            <p:cNvPr id="83999" name="Picture 43"/>
            <p:cNvPicPr>
              <a:picLocks noChangeAspect="1" noChangeArrowheads="1"/>
            </p:cNvPicPr>
            <p:nvPr/>
          </p:nvPicPr>
          <p:blipFill>
            <a:blip r:embed="rId6"/>
            <a:srcRect/>
            <a:stretch>
              <a:fillRect/>
            </a:stretch>
          </p:blipFill>
          <p:spPr bwMode="auto">
            <a:xfrm>
              <a:off x="4320" y="1584"/>
              <a:ext cx="901" cy="155"/>
            </a:xfrm>
            <a:prstGeom prst="rect">
              <a:avLst/>
            </a:prstGeom>
            <a:noFill/>
            <a:ln w="9525">
              <a:noFill/>
              <a:miter lim="800000"/>
              <a:headEnd/>
              <a:tailEnd/>
            </a:ln>
          </p:spPr>
        </p:pic>
      </p:grpSp>
      <p:sp>
        <p:nvSpPr>
          <p:cNvPr id="89132" name="AutoShape 44"/>
          <p:cNvSpPr>
            <a:spLocks noChangeArrowheads="1"/>
          </p:cNvSpPr>
          <p:nvPr/>
        </p:nvSpPr>
        <p:spPr bwMode="auto">
          <a:xfrm>
            <a:off x="228600" y="1447800"/>
            <a:ext cx="8686800" cy="2133600"/>
          </a:xfrm>
          <a:prstGeom prst="roundRect">
            <a:avLst>
              <a:gd name="adj" fmla="val 16667"/>
            </a:avLst>
          </a:prstGeom>
          <a:solidFill>
            <a:schemeClr val="folHlink">
              <a:alpha val="23137"/>
            </a:schemeClr>
          </a:solidFill>
          <a:ln w="28575">
            <a:solidFill>
              <a:schemeClr val="folHlink"/>
            </a:solidFill>
            <a:prstDash val="sysDot"/>
            <a:round/>
            <a:headEnd/>
            <a:tailEnd/>
          </a:ln>
        </p:spPr>
        <p:txBody>
          <a:bodyPr wrap="none" anchor="ctr">
            <a:prstTxWarp prst="textNoShape">
              <a:avLst/>
            </a:prstTxWarp>
          </a:bodyPr>
          <a:lstStyle/>
          <a:p>
            <a:endParaRPr lang="en-US"/>
          </a:p>
        </p:txBody>
      </p:sp>
      <p:sp>
        <p:nvSpPr>
          <p:cNvPr id="45" name="TextBox 44"/>
          <p:cNvSpPr txBox="1"/>
          <p:nvPr/>
        </p:nvSpPr>
        <p:spPr>
          <a:xfrm>
            <a:off x="5029200" y="304800"/>
            <a:ext cx="3897313" cy="584200"/>
          </a:xfrm>
          <a:prstGeom prst="rect">
            <a:avLst/>
          </a:prstGeom>
          <a:noFill/>
        </p:spPr>
        <p:txBody>
          <a:bodyPr wrap="none">
            <a:prstTxWarp prst="textNoShape">
              <a:avLst/>
            </a:prstTxWarp>
            <a:spAutoFit/>
          </a:bodyPr>
          <a:lstStyle/>
          <a:p>
            <a:r>
              <a:rPr lang="en-US">
                <a:solidFill>
                  <a:srgbClr val="0000FF"/>
                </a:solidFill>
                <a:latin typeface="Trebuchet MS" charset="0"/>
              </a:rPr>
              <a:t>The ‘Cloud Library’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132"/>
                                        </p:tgtEl>
                                        <p:attrNameLst>
                                          <p:attrName>style.visibility</p:attrName>
                                        </p:attrNameLst>
                                      </p:cBhvr>
                                      <p:to>
                                        <p:strVal val="visible"/>
                                      </p:to>
                                    </p:set>
                                    <p:animEffect transition="in" filter="dissolve">
                                      <p:cBhvr>
                                        <p:cTn id="7" dur="500"/>
                                        <p:tgtEl>
                                          <p:spTgt spid="89132"/>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33333E-6 -2.22222E-6 L -0.10416 0.05556 " pathEditMode="relative" rAng="0" ptsTypes="AA">
                                      <p:cBhvr>
                                        <p:cTn id="11" dur="2000" fill="hold"/>
                                        <p:tgtEl>
                                          <p:spTgt spid="6"/>
                                        </p:tgtEl>
                                        <p:attrNameLst>
                                          <p:attrName>ppt_x</p:attrName>
                                          <p:attrName>ppt_y</p:attrName>
                                        </p:attrNameLst>
                                      </p:cBhvr>
                                      <p:rCtr x="-52" y="28"/>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3.33333E-6 -3.33333E-6 L 0.15 0.05555 " pathEditMode="relative" ptsTypes="AA">
                                      <p:cBhvr>
                                        <p:cTn id="15"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2" grpId="0" animBg="1"/>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r" eaLnBrk="1" hangingPunct="1"/>
            <a:r>
              <a:rPr lang="en-US" smtClean="0">
                <a:ea typeface="ＭＳ Ｐゴシック" charset="-128"/>
                <a:cs typeface="ＭＳ Ｐゴシック" charset="-128"/>
              </a:rPr>
              <a:t>Where the wild users are</a:t>
            </a:r>
          </a:p>
        </p:txBody>
      </p:sp>
      <p:pic>
        <p:nvPicPr>
          <p:cNvPr id="86019" name="Picture 4"/>
          <p:cNvPicPr>
            <a:picLocks noChangeAspect="1"/>
          </p:cNvPicPr>
          <p:nvPr/>
        </p:nvPicPr>
        <p:blipFill>
          <a:blip r:embed="rId3"/>
          <a:srcRect/>
          <a:stretch>
            <a:fillRect/>
          </a:stretch>
        </p:blipFill>
        <p:spPr bwMode="auto">
          <a:xfrm>
            <a:off x="4572000" y="3352800"/>
            <a:ext cx="4114800" cy="2733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8066" name="Picture 3"/>
          <p:cNvPicPr>
            <a:picLocks noChangeAspect="1" noChangeArrowheads="1"/>
          </p:cNvPicPr>
          <p:nvPr/>
        </p:nvPicPr>
        <p:blipFill>
          <a:blip r:embed="rId3"/>
          <a:srcRect/>
          <a:stretch>
            <a:fillRect/>
          </a:stretch>
        </p:blipFill>
        <p:spPr bwMode="auto">
          <a:xfrm>
            <a:off x="4953000" y="1828800"/>
            <a:ext cx="3886200" cy="2919413"/>
          </a:xfrm>
          <a:prstGeom prst="rect">
            <a:avLst/>
          </a:prstGeom>
          <a:noFill/>
          <a:ln w="9525">
            <a:noFill/>
            <a:miter lim="800000"/>
            <a:headEnd/>
            <a:tailEnd/>
          </a:ln>
        </p:spPr>
      </p:pic>
      <p:pic>
        <p:nvPicPr>
          <p:cNvPr id="88067" name="Picture 4"/>
          <p:cNvPicPr>
            <a:picLocks noChangeAspect="1" noChangeArrowheads="1"/>
          </p:cNvPicPr>
          <p:nvPr/>
        </p:nvPicPr>
        <p:blipFill>
          <a:blip r:embed="rId4"/>
          <a:srcRect/>
          <a:stretch>
            <a:fillRect/>
          </a:stretch>
        </p:blipFill>
        <p:spPr bwMode="auto">
          <a:xfrm>
            <a:off x="823913" y="2590800"/>
            <a:ext cx="2982912" cy="3975100"/>
          </a:xfrm>
          <a:prstGeom prst="rect">
            <a:avLst/>
          </a:prstGeom>
          <a:noFill/>
          <a:ln w="9525">
            <a:noFill/>
            <a:miter lim="800000"/>
            <a:headEnd/>
            <a:tailEnd/>
          </a:ln>
        </p:spPr>
      </p:pic>
      <p:sp>
        <p:nvSpPr>
          <p:cNvPr id="88068" name="Text Box 5"/>
          <p:cNvSpPr txBox="1">
            <a:spLocks noChangeArrowheads="1"/>
          </p:cNvSpPr>
          <p:nvPr/>
        </p:nvSpPr>
        <p:spPr bwMode="auto">
          <a:xfrm>
            <a:off x="4572000" y="4876800"/>
            <a:ext cx="3886200" cy="892175"/>
          </a:xfrm>
          <a:prstGeom prst="rect">
            <a:avLst/>
          </a:prstGeom>
          <a:noFill/>
          <a:ln w="9525">
            <a:noFill/>
            <a:miter lim="800000"/>
            <a:headEnd/>
            <a:tailEnd/>
          </a:ln>
        </p:spPr>
        <p:txBody>
          <a:bodyPr>
            <a:prstTxWarp prst="textNoShape">
              <a:avLst/>
            </a:prstTxWarp>
            <a:spAutoFit/>
          </a:bodyPr>
          <a:lstStyle/>
          <a:p>
            <a:pPr>
              <a:lnSpc>
                <a:spcPct val="96000"/>
              </a:lnSpc>
              <a:buClr>
                <a:srgbClr val="000000"/>
              </a:buClr>
              <a:buSzPct val="100000"/>
              <a:buFont typeface="Arial" charset="0"/>
              <a:buNone/>
            </a:pPr>
            <a:r>
              <a:rPr lang="en-US" sz="1800" b="0">
                <a:solidFill>
                  <a:srgbClr val="0000FF"/>
                </a:solidFill>
                <a:latin typeface="Arial" charset="0"/>
              </a:rPr>
              <a:t>Rick Luce: ARL/CNI presentation on the future support of eResearch, October 2008</a:t>
            </a:r>
          </a:p>
        </p:txBody>
      </p:sp>
      <p:pic>
        <p:nvPicPr>
          <p:cNvPr id="88069" name="Picture 5"/>
          <p:cNvPicPr>
            <a:picLocks noChangeAspect="1"/>
          </p:cNvPicPr>
          <p:nvPr/>
        </p:nvPicPr>
        <p:blipFill>
          <a:blip r:embed="rId5"/>
          <a:srcRect/>
          <a:stretch>
            <a:fillRect/>
          </a:stretch>
        </p:blipFill>
        <p:spPr bwMode="auto">
          <a:xfrm>
            <a:off x="304800" y="0"/>
            <a:ext cx="4481513" cy="250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 name="Rectangle 2"/>
          <p:cNvSpPr>
            <a:spLocks noGrp="1" noChangeArrowheads="1"/>
          </p:cNvSpPr>
          <p:nvPr>
            <p:ph type="title"/>
          </p:nvPr>
        </p:nvSpPr>
        <p:spPr>
          <a:xfrm>
            <a:off x="436563" y="147638"/>
            <a:ext cx="6989762" cy="1284287"/>
          </a:xfrm>
        </p:spPr>
        <p:txBody>
          <a:bodyPr/>
          <a:lstStyle/>
          <a:p>
            <a:pPr eaLnBrk="1" hangingPunct="1"/>
            <a:r>
              <a:rPr lang="en-US" smtClean="0">
                <a:ea typeface="ＭＳ Ｐゴシック" charset="-128"/>
                <a:cs typeface="ＭＳ Ｐゴシック" charset="-128"/>
              </a:rPr>
              <a:t>User complexity (the circle game …)</a:t>
            </a:r>
          </a:p>
        </p:txBody>
      </p:sp>
      <p:grpSp>
        <p:nvGrpSpPr>
          <p:cNvPr id="2" name="Group 92"/>
          <p:cNvGrpSpPr>
            <a:grpSpLocks/>
          </p:cNvGrpSpPr>
          <p:nvPr/>
        </p:nvGrpSpPr>
        <p:grpSpPr bwMode="auto">
          <a:xfrm>
            <a:off x="762000" y="1676400"/>
            <a:ext cx="7634288" cy="3995738"/>
            <a:chOff x="762000" y="1676400"/>
            <a:chExt cx="7634393" cy="3996154"/>
          </a:xfrm>
        </p:grpSpPr>
        <p:sp>
          <p:nvSpPr>
            <p:cNvPr id="90128" name="Oval 2"/>
            <p:cNvSpPr>
              <a:spLocks noChangeArrowheads="1"/>
            </p:cNvSpPr>
            <p:nvPr/>
          </p:nvSpPr>
          <p:spPr bwMode="auto">
            <a:xfrm>
              <a:off x="1676400" y="2057400"/>
              <a:ext cx="5867400" cy="3200400"/>
            </a:xfrm>
            <a:prstGeom prst="ellipse">
              <a:avLst/>
            </a:prstGeom>
            <a:solidFill>
              <a:srgbClr val="FFCC00"/>
            </a:solidFill>
            <a:ln w="9525">
              <a:noFill/>
              <a:round/>
              <a:headEnd/>
              <a:tailEnd/>
            </a:ln>
          </p:spPr>
          <p:txBody>
            <a:bodyPr wrap="none" anchor="ctr">
              <a:prstTxWarp prst="textNoShape">
                <a:avLst/>
              </a:prstTxWarp>
            </a:bodyPr>
            <a:lstStyle/>
            <a:p>
              <a:endParaRPr lang="en-US"/>
            </a:p>
          </p:txBody>
        </p:sp>
        <p:sp>
          <p:nvSpPr>
            <p:cNvPr id="90129" name="Oval 3"/>
            <p:cNvSpPr>
              <a:spLocks noChangeArrowheads="1"/>
            </p:cNvSpPr>
            <p:nvPr/>
          </p:nvSpPr>
          <p:spPr bwMode="auto">
            <a:xfrm>
              <a:off x="2286000" y="2481262"/>
              <a:ext cx="4648200" cy="2362200"/>
            </a:xfrm>
            <a:prstGeom prst="ellipse">
              <a:avLst/>
            </a:prstGeom>
            <a:solidFill>
              <a:srgbClr val="AEDDAA"/>
            </a:solidFill>
            <a:ln w="9525">
              <a:noFill/>
              <a:round/>
              <a:headEnd/>
              <a:tailEnd/>
            </a:ln>
          </p:spPr>
          <p:txBody>
            <a:bodyPr wrap="none" anchor="ctr">
              <a:prstTxWarp prst="textNoShape">
                <a:avLst/>
              </a:prstTxWarp>
            </a:bodyPr>
            <a:lstStyle/>
            <a:p>
              <a:endParaRPr lang="en-US"/>
            </a:p>
          </p:txBody>
        </p:sp>
        <p:sp>
          <p:nvSpPr>
            <p:cNvPr id="90130" name="Oval 4"/>
            <p:cNvSpPr>
              <a:spLocks noChangeArrowheads="1"/>
            </p:cNvSpPr>
            <p:nvPr/>
          </p:nvSpPr>
          <p:spPr bwMode="auto">
            <a:xfrm>
              <a:off x="2743200" y="2862262"/>
              <a:ext cx="3733800" cy="1600200"/>
            </a:xfrm>
            <a:prstGeom prst="ellipse">
              <a:avLst/>
            </a:prstGeom>
            <a:solidFill>
              <a:srgbClr val="DDC0D4"/>
            </a:solidFill>
            <a:ln w="9525">
              <a:noFill/>
              <a:round/>
              <a:headEnd/>
              <a:tailEnd/>
            </a:ln>
          </p:spPr>
          <p:txBody>
            <a:bodyPr wrap="none" anchor="ctr">
              <a:prstTxWarp prst="textNoShape">
                <a:avLst/>
              </a:prstTxWarp>
            </a:bodyPr>
            <a:lstStyle/>
            <a:p>
              <a:endParaRPr lang="en-US"/>
            </a:p>
          </p:txBody>
        </p:sp>
        <p:sp>
          <p:nvSpPr>
            <p:cNvPr id="90131" name="Oval 5"/>
            <p:cNvSpPr>
              <a:spLocks noChangeArrowheads="1"/>
            </p:cNvSpPr>
            <p:nvPr/>
          </p:nvSpPr>
          <p:spPr bwMode="auto">
            <a:xfrm>
              <a:off x="3124200" y="3167062"/>
              <a:ext cx="2971800" cy="1066800"/>
            </a:xfrm>
            <a:prstGeom prst="ellipse">
              <a:avLst/>
            </a:prstGeom>
            <a:solidFill>
              <a:srgbClr val="88DDDB"/>
            </a:solidFill>
            <a:ln w="9525">
              <a:noFill/>
              <a:round/>
              <a:headEnd/>
              <a:tailEnd/>
            </a:ln>
          </p:spPr>
          <p:txBody>
            <a:bodyPr wrap="none" anchor="ctr">
              <a:prstTxWarp prst="textNoShape">
                <a:avLst/>
              </a:prstTxWarp>
            </a:bodyPr>
            <a:lstStyle/>
            <a:p>
              <a:endParaRPr lang="en-US"/>
            </a:p>
          </p:txBody>
        </p:sp>
        <p:sp>
          <p:nvSpPr>
            <p:cNvPr id="90132" name="Oval 7"/>
            <p:cNvSpPr>
              <a:spLocks noChangeArrowheads="1"/>
            </p:cNvSpPr>
            <p:nvPr/>
          </p:nvSpPr>
          <p:spPr bwMode="auto">
            <a:xfrm>
              <a:off x="3738563" y="3511550"/>
              <a:ext cx="1747837" cy="417512"/>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33" name="Text Box 8"/>
            <p:cNvSpPr txBox="1">
              <a:spLocks noChangeArrowheads="1"/>
            </p:cNvSpPr>
            <p:nvPr/>
          </p:nvSpPr>
          <p:spPr bwMode="auto">
            <a:xfrm>
              <a:off x="4256088" y="3549650"/>
              <a:ext cx="612775" cy="336550"/>
            </a:xfrm>
            <a:prstGeom prst="rect">
              <a:avLst/>
            </a:prstGeom>
            <a:noFill/>
            <a:ln w="9525">
              <a:noFill/>
              <a:miter lim="800000"/>
              <a:headEnd/>
              <a:tailEnd/>
            </a:ln>
          </p:spPr>
          <p:txBody>
            <a:bodyPr wrap="none" anchor="ctr">
              <a:prstTxWarp prst="textNoShape">
                <a:avLst/>
              </a:prstTxWarp>
              <a:spAutoFit/>
            </a:bodyPr>
            <a:lstStyle/>
            <a:p>
              <a:pPr algn="ctr"/>
              <a:r>
                <a:rPr lang="en-US" sz="1600">
                  <a:solidFill>
                    <a:schemeClr val="tx1"/>
                  </a:solidFill>
                  <a:latin typeface="Trebuchet MS" charset="0"/>
                </a:rPr>
                <a:t>User</a:t>
              </a:r>
              <a:endParaRPr lang="en-US" sz="3600"/>
            </a:p>
          </p:txBody>
        </p:sp>
        <p:sp>
          <p:nvSpPr>
            <p:cNvPr id="90134" name="Text Box 9"/>
            <p:cNvSpPr txBox="1">
              <a:spLocks noChangeArrowheads="1"/>
            </p:cNvSpPr>
            <p:nvPr/>
          </p:nvSpPr>
          <p:spPr bwMode="auto">
            <a:xfrm>
              <a:off x="3997325" y="3157537"/>
              <a:ext cx="893763" cy="336550"/>
            </a:xfrm>
            <a:prstGeom prst="rect">
              <a:avLst/>
            </a:prstGeom>
            <a:noFill/>
            <a:ln w="9525">
              <a:noFill/>
              <a:miter lim="800000"/>
              <a:headEnd/>
              <a:tailEnd/>
            </a:ln>
          </p:spPr>
          <p:txBody>
            <a:bodyPr wrap="none" anchor="ctr">
              <a:prstTxWarp prst="textNoShape">
                <a:avLst/>
              </a:prstTxWarp>
              <a:spAutoFit/>
            </a:bodyPr>
            <a:lstStyle/>
            <a:p>
              <a:pPr algn="ctr"/>
              <a:r>
                <a:rPr lang="en-US" sz="1600">
                  <a:solidFill>
                    <a:schemeClr val="tx1"/>
                  </a:solidFill>
                  <a:latin typeface="Trebuchet MS" charset="0"/>
                </a:rPr>
                <a:t>Domain</a:t>
              </a:r>
              <a:endParaRPr lang="en-US" sz="3600"/>
            </a:p>
          </p:txBody>
        </p:sp>
        <p:sp>
          <p:nvSpPr>
            <p:cNvPr id="90135" name="Text Box 10"/>
            <p:cNvSpPr txBox="1">
              <a:spLocks noChangeArrowheads="1"/>
            </p:cNvSpPr>
            <p:nvPr/>
          </p:nvSpPr>
          <p:spPr bwMode="auto">
            <a:xfrm>
              <a:off x="3844925" y="2852737"/>
              <a:ext cx="1166813" cy="336550"/>
            </a:xfrm>
            <a:prstGeom prst="rect">
              <a:avLst/>
            </a:prstGeom>
            <a:noFill/>
            <a:ln w="9525">
              <a:noFill/>
              <a:miter lim="800000"/>
              <a:headEnd/>
              <a:tailEnd/>
            </a:ln>
          </p:spPr>
          <p:txBody>
            <a:bodyPr wrap="none" anchor="ctr">
              <a:prstTxWarp prst="textNoShape">
                <a:avLst/>
              </a:prstTxWarp>
              <a:spAutoFit/>
            </a:bodyPr>
            <a:lstStyle/>
            <a:p>
              <a:pPr algn="ctr"/>
              <a:r>
                <a:rPr lang="en-US" sz="1600">
                  <a:solidFill>
                    <a:schemeClr val="tx1"/>
                  </a:solidFill>
                  <a:latin typeface="Trebuchet MS" charset="0"/>
                </a:rPr>
                <a:t>Institution</a:t>
              </a:r>
              <a:endParaRPr lang="en-US" sz="3600"/>
            </a:p>
          </p:txBody>
        </p:sp>
        <p:sp>
          <p:nvSpPr>
            <p:cNvPr id="90136" name="Text Box 11"/>
            <p:cNvSpPr txBox="1">
              <a:spLocks noChangeArrowheads="1"/>
            </p:cNvSpPr>
            <p:nvPr/>
          </p:nvSpPr>
          <p:spPr bwMode="auto">
            <a:xfrm>
              <a:off x="3463925" y="2090737"/>
              <a:ext cx="1890713" cy="336550"/>
            </a:xfrm>
            <a:prstGeom prst="rect">
              <a:avLst/>
            </a:prstGeom>
            <a:noFill/>
            <a:ln w="9525">
              <a:noFill/>
              <a:miter lim="800000"/>
              <a:headEnd/>
              <a:tailEnd/>
            </a:ln>
          </p:spPr>
          <p:txBody>
            <a:bodyPr wrap="none" anchor="ctr">
              <a:prstTxWarp prst="textNoShape">
                <a:avLst/>
              </a:prstTxWarp>
              <a:spAutoFit/>
            </a:bodyPr>
            <a:lstStyle/>
            <a:p>
              <a:pPr algn="ctr"/>
              <a:r>
                <a:rPr lang="en-US" sz="1600">
                  <a:solidFill>
                    <a:schemeClr val="tx1"/>
                  </a:solidFill>
                  <a:latin typeface="Trebuchet MS" charset="0"/>
                </a:rPr>
                <a:t>Data Environment</a:t>
              </a:r>
              <a:endParaRPr lang="en-US" sz="3600"/>
            </a:p>
          </p:txBody>
        </p:sp>
        <p:sp>
          <p:nvSpPr>
            <p:cNvPr id="90137" name="Text Box 20"/>
            <p:cNvSpPr txBox="1">
              <a:spLocks noChangeArrowheads="1"/>
            </p:cNvSpPr>
            <p:nvPr/>
          </p:nvSpPr>
          <p:spPr bwMode="auto">
            <a:xfrm>
              <a:off x="3616325" y="4452937"/>
              <a:ext cx="2027238" cy="336550"/>
            </a:xfrm>
            <a:prstGeom prst="rect">
              <a:avLst/>
            </a:prstGeom>
            <a:noFill/>
            <a:ln w="9525">
              <a:noFill/>
              <a:miter lim="800000"/>
              <a:headEnd/>
              <a:tailEnd/>
            </a:ln>
          </p:spPr>
          <p:txBody>
            <a:bodyPr wrap="none" anchor="ctr">
              <a:prstTxWarp prst="textNoShape">
                <a:avLst/>
              </a:prstTxWarp>
              <a:spAutoFit/>
            </a:bodyPr>
            <a:lstStyle/>
            <a:p>
              <a:pPr algn="ctr"/>
              <a:r>
                <a:rPr lang="en-US" sz="1600">
                  <a:solidFill>
                    <a:schemeClr val="tx1"/>
                  </a:solidFill>
                  <a:latin typeface="Trebuchet MS" charset="0"/>
                </a:rPr>
                <a:t>Assessment Regime</a:t>
              </a:r>
              <a:endParaRPr lang="en-US" sz="3600"/>
            </a:p>
          </p:txBody>
        </p:sp>
        <p:sp>
          <p:nvSpPr>
            <p:cNvPr id="90138" name="Oval 21"/>
            <p:cNvSpPr>
              <a:spLocks noChangeArrowheads="1"/>
            </p:cNvSpPr>
            <p:nvPr/>
          </p:nvSpPr>
          <p:spPr bwMode="auto">
            <a:xfrm>
              <a:off x="3962400" y="5410200"/>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39" name="Oval 30"/>
            <p:cNvSpPr>
              <a:spLocks noChangeArrowheads="1"/>
            </p:cNvSpPr>
            <p:nvPr/>
          </p:nvSpPr>
          <p:spPr bwMode="auto">
            <a:xfrm>
              <a:off x="4876800" y="5410200"/>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40" name="Oval 31"/>
            <p:cNvSpPr>
              <a:spLocks noChangeArrowheads="1"/>
            </p:cNvSpPr>
            <p:nvPr/>
          </p:nvSpPr>
          <p:spPr bwMode="auto">
            <a:xfrm>
              <a:off x="5715000" y="5181600"/>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41" name="Oval 32"/>
            <p:cNvSpPr>
              <a:spLocks noChangeArrowheads="1"/>
            </p:cNvSpPr>
            <p:nvPr/>
          </p:nvSpPr>
          <p:spPr bwMode="auto">
            <a:xfrm>
              <a:off x="6400800" y="4953000"/>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42" name="Oval 33"/>
            <p:cNvSpPr>
              <a:spLocks noChangeArrowheads="1"/>
            </p:cNvSpPr>
            <p:nvPr/>
          </p:nvSpPr>
          <p:spPr bwMode="auto">
            <a:xfrm>
              <a:off x="7010400" y="4648200"/>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43" name="Oval 34"/>
            <p:cNvSpPr>
              <a:spLocks noChangeArrowheads="1"/>
            </p:cNvSpPr>
            <p:nvPr/>
          </p:nvSpPr>
          <p:spPr bwMode="auto">
            <a:xfrm>
              <a:off x="7239000" y="4343400"/>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44" name="Oval 35"/>
            <p:cNvSpPr>
              <a:spLocks noChangeArrowheads="1"/>
            </p:cNvSpPr>
            <p:nvPr/>
          </p:nvSpPr>
          <p:spPr bwMode="auto">
            <a:xfrm>
              <a:off x="7467600" y="4038600"/>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45" name="Oval 36"/>
            <p:cNvSpPr>
              <a:spLocks noChangeArrowheads="1"/>
            </p:cNvSpPr>
            <p:nvPr/>
          </p:nvSpPr>
          <p:spPr bwMode="auto">
            <a:xfrm>
              <a:off x="3200400" y="5334000"/>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46" name="Oval 37"/>
            <p:cNvSpPr>
              <a:spLocks noChangeArrowheads="1"/>
            </p:cNvSpPr>
            <p:nvPr/>
          </p:nvSpPr>
          <p:spPr bwMode="auto">
            <a:xfrm>
              <a:off x="2286000" y="5105400"/>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47" name="Oval 38"/>
            <p:cNvSpPr>
              <a:spLocks noChangeArrowheads="1"/>
            </p:cNvSpPr>
            <p:nvPr/>
          </p:nvSpPr>
          <p:spPr bwMode="auto">
            <a:xfrm>
              <a:off x="1600200" y="4876800"/>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48" name="Oval 39"/>
            <p:cNvSpPr>
              <a:spLocks noChangeArrowheads="1"/>
            </p:cNvSpPr>
            <p:nvPr/>
          </p:nvSpPr>
          <p:spPr bwMode="auto">
            <a:xfrm>
              <a:off x="1219200" y="4572000"/>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49" name="Oval 40"/>
            <p:cNvSpPr>
              <a:spLocks noChangeArrowheads="1"/>
            </p:cNvSpPr>
            <p:nvPr/>
          </p:nvSpPr>
          <p:spPr bwMode="auto">
            <a:xfrm>
              <a:off x="1066800" y="4191000"/>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50" name="Oval 41"/>
            <p:cNvSpPr>
              <a:spLocks noChangeArrowheads="1"/>
            </p:cNvSpPr>
            <p:nvPr/>
          </p:nvSpPr>
          <p:spPr bwMode="auto">
            <a:xfrm>
              <a:off x="7543800" y="3733800"/>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51" name="Oval 42"/>
            <p:cNvSpPr>
              <a:spLocks noChangeArrowheads="1"/>
            </p:cNvSpPr>
            <p:nvPr/>
          </p:nvSpPr>
          <p:spPr bwMode="auto">
            <a:xfrm>
              <a:off x="762000" y="3886200"/>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52" name="Oval 43"/>
            <p:cNvSpPr>
              <a:spLocks noChangeArrowheads="1"/>
            </p:cNvSpPr>
            <p:nvPr/>
          </p:nvSpPr>
          <p:spPr bwMode="auto">
            <a:xfrm rot="10800000">
              <a:off x="4435570" y="1747435"/>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53" name="Oval 44"/>
            <p:cNvSpPr>
              <a:spLocks noChangeArrowheads="1"/>
            </p:cNvSpPr>
            <p:nvPr/>
          </p:nvSpPr>
          <p:spPr bwMode="auto">
            <a:xfrm rot="10800000">
              <a:off x="3521170" y="1747435"/>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54" name="Oval 45"/>
            <p:cNvSpPr>
              <a:spLocks noChangeArrowheads="1"/>
            </p:cNvSpPr>
            <p:nvPr/>
          </p:nvSpPr>
          <p:spPr bwMode="auto">
            <a:xfrm rot="10800000">
              <a:off x="2682970" y="1976035"/>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55" name="Oval 46"/>
            <p:cNvSpPr>
              <a:spLocks noChangeArrowheads="1"/>
            </p:cNvSpPr>
            <p:nvPr/>
          </p:nvSpPr>
          <p:spPr bwMode="auto">
            <a:xfrm rot="10800000">
              <a:off x="1997170" y="2204635"/>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56" name="Oval 47"/>
            <p:cNvSpPr>
              <a:spLocks noChangeArrowheads="1"/>
            </p:cNvSpPr>
            <p:nvPr/>
          </p:nvSpPr>
          <p:spPr bwMode="auto">
            <a:xfrm rot="10800000">
              <a:off x="1387570" y="2509435"/>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57" name="Oval 48"/>
            <p:cNvSpPr>
              <a:spLocks noChangeArrowheads="1"/>
            </p:cNvSpPr>
            <p:nvPr/>
          </p:nvSpPr>
          <p:spPr bwMode="auto">
            <a:xfrm rot="10800000">
              <a:off x="1158970" y="2814235"/>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58" name="Oval 49"/>
            <p:cNvSpPr>
              <a:spLocks noChangeArrowheads="1"/>
            </p:cNvSpPr>
            <p:nvPr/>
          </p:nvSpPr>
          <p:spPr bwMode="auto">
            <a:xfrm rot="10800000">
              <a:off x="930370" y="3119035"/>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59" name="Oval 50"/>
            <p:cNvSpPr>
              <a:spLocks noChangeArrowheads="1"/>
            </p:cNvSpPr>
            <p:nvPr/>
          </p:nvSpPr>
          <p:spPr bwMode="auto">
            <a:xfrm rot="10800000">
              <a:off x="5197570" y="1823635"/>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60" name="Oval 51"/>
            <p:cNvSpPr>
              <a:spLocks noChangeArrowheads="1"/>
            </p:cNvSpPr>
            <p:nvPr/>
          </p:nvSpPr>
          <p:spPr bwMode="auto">
            <a:xfrm rot="10800000">
              <a:off x="6111970" y="2052235"/>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61" name="Oval 52"/>
            <p:cNvSpPr>
              <a:spLocks noChangeArrowheads="1"/>
            </p:cNvSpPr>
            <p:nvPr/>
          </p:nvSpPr>
          <p:spPr bwMode="auto">
            <a:xfrm rot="10800000">
              <a:off x="6797770" y="2280835"/>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62" name="Oval 53"/>
            <p:cNvSpPr>
              <a:spLocks noChangeArrowheads="1"/>
            </p:cNvSpPr>
            <p:nvPr/>
          </p:nvSpPr>
          <p:spPr bwMode="auto">
            <a:xfrm rot="10800000">
              <a:off x="7178770" y="2585635"/>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63" name="Oval 54"/>
            <p:cNvSpPr>
              <a:spLocks noChangeArrowheads="1"/>
            </p:cNvSpPr>
            <p:nvPr/>
          </p:nvSpPr>
          <p:spPr bwMode="auto">
            <a:xfrm rot="10800000">
              <a:off x="7434137" y="2966635"/>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64" name="Oval 55"/>
            <p:cNvSpPr>
              <a:spLocks noChangeArrowheads="1"/>
            </p:cNvSpPr>
            <p:nvPr/>
          </p:nvSpPr>
          <p:spPr bwMode="auto">
            <a:xfrm rot="10800000">
              <a:off x="854170" y="3423835"/>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65" name="Oval 56"/>
            <p:cNvSpPr>
              <a:spLocks noChangeArrowheads="1"/>
            </p:cNvSpPr>
            <p:nvPr/>
          </p:nvSpPr>
          <p:spPr bwMode="auto">
            <a:xfrm rot="10800000">
              <a:off x="7635970" y="3271435"/>
              <a:ext cx="760423" cy="198815"/>
            </a:xfrm>
            <a:prstGeom prst="ellipse">
              <a:avLst/>
            </a:prstGeom>
            <a:solidFill>
              <a:srgbClr val="FFFF99"/>
            </a:solidFill>
            <a:ln w="9525">
              <a:noFill/>
              <a:round/>
              <a:headEnd/>
              <a:tailEnd/>
            </a:ln>
          </p:spPr>
          <p:txBody>
            <a:bodyPr wrap="none" anchor="ctr">
              <a:prstTxWarp prst="textNoShape">
                <a:avLst/>
              </a:prstTxWarp>
            </a:bodyPr>
            <a:lstStyle/>
            <a:p>
              <a:endParaRPr lang="en-US"/>
            </a:p>
          </p:txBody>
        </p:sp>
        <p:sp>
          <p:nvSpPr>
            <p:cNvPr id="90166" name="Text Box 8"/>
            <p:cNvSpPr txBox="1">
              <a:spLocks noChangeArrowheads="1"/>
            </p:cNvSpPr>
            <p:nvPr/>
          </p:nvSpPr>
          <p:spPr bwMode="auto">
            <a:xfrm>
              <a:off x="4267200" y="5334000"/>
              <a:ext cx="706043" cy="338554"/>
            </a:xfrm>
            <a:prstGeom prst="rect">
              <a:avLst/>
            </a:prstGeom>
            <a:noFill/>
            <a:ln w="9525">
              <a:noFill/>
              <a:miter lim="800000"/>
              <a:headEnd/>
              <a:tailEnd/>
            </a:ln>
          </p:spPr>
          <p:txBody>
            <a:bodyPr wrap="none" anchor="ctr">
              <a:prstTxWarp prst="textNoShape">
                <a:avLst/>
              </a:prstTxWarp>
              <a:spAutoFit/>
            </a:bodyPr>
            <a:lstStyle/>
            <a:p>
              <a:pPr algn="ctr"/>
              <a:r>
                <a:rPr lang="en-US" sz="1600">
                  <a:solidFill>
                    <a:schemeClr val="tx1"/>
                  </a:solidFill>
                  <a:latin typeface="Trebuchet MS" charset="0"/>
                </a:rPr>
                <a:t>Users</a:t>
              </a:r>
              <a:endParaRPr lang="en-US" sz="3600"/>
            </a:p>
          </p:txBody>
        </p:sp>
        <p:sp>
          <p:nvSpPr>
            <p:cNvPr id="90167" name="Text Box 8"/>
            <p:cNvSpPr txBox="1">
              <a:spLocks noChangeArrowheads="1"/>
            </p:cNvSpPr>
            <p:nvPr/>
          </p:nvSpPr>
          <p:spPr bwMode="auto">
            <a:xfrm>
              <a:off x="6858000" y="4800600"/>
              <a:ext cx="706043" cy="338554"/>
            </a:xfrm>
            <a:prstGeom prst="rect">
              <a:avLst/>
            </a:prstGeom>
            <a:noFill/>
            <a:ln w="9525">
              <a:noFill/>
              <a:miter lim="800000"/>
              <a:headEnd/>
              <a:tailEnd/>
            </a:ln>
          </p:spPr>
          <p:txBody>
            <a:bodyPr wrap="none" anchor="ctr">
              <a:prstTxWarp prst="textNoShape">
                <a:avLst/>
              </a:prstTxWarp>
              <a:spAutoFit/>
            </a:bodyPr>
            <a:lstStyle/>
            <a:p>
              <a:pPr algn="ctr"/>
              <a:r>
                <a:rPr lang="en-US" sz="1600">
                  <a:solidFill>
                    <a:schemeClr val="tx1"/>
                  </a:solidFill>
                  <a:latin typeface="Trebuchet MS" charset="0"/>
                </a:rPr>
                <a:t>Users</a:t>
              </a:r>
              <a:endParaRPr lang="en-US" sz="3600"/>
            </a:p>
          </p:txBody>
        </p:sp>
        <p:sp>
          <p:nvSpPr>
            <p:cNvPr id="90168" name="Text Box 8"/>
            <p:cNvSpPr txBox="1">
              <a:spLocks noChangeArrowheads="1"/>
            </p:cNvSpPr>
            <p:nvPr/>
          </p:nvSpPr>
          <p:spPr bwMode="auto">
            <a:xfrm>
              <a:off x="7239000" y="2362200"/>
              <a:ext cx="706043" cy="338554"/>
            </a:xfrm>
            <a:prstGeom prst="rect">
              <a:avLst/>
            </a:prstGeom>
            <a:noFill/>
            <a:ln w="9525">
              <a:noFill/>
              <a:miter lim="800000"/>
              <a:headEnd/>
              <a:tailEnd/>
            </a:ln>
          </p:spPr>
          <p:txBody>
            <a:bodyPr wrap="none" anchor="ctr">
              <a:prstTxWarp prst="textNoShape">
                <a:avLst/>
              </a:prstTxWarp>
              <a:spAutoFit/>
            </a:bodyPr>
            <a:lstStyle/>
            <a:p>
              <a:pPr algn="ctr"/>
              <a:r>
                <a:rPr lang="en-US" sz="1600">
                  <a:solidFill>
                    <a:schemeClr val="tx1"/>
                  </a:solidFill>
                  <a:latin typeface="Trebuchet MS" charset="0"/>
                </a:rPr>
                <a:t>Users</a:t>
              </a:r>
              <a:endParaRPr lang="en-US" sz="3600"/>
            </a:p>
          </p:txBody>
        </p:sp>
        <p:sp>
          <p:nvSpPr>
            <p:cNvPr id="90169" name="Text Box 8"/>
            <p:cNvSpPr txBox="1">
              <a:spLocks noChangeArrowheads="1"/>
            </p:cNvSpPr>
            <p:nvPr/>
          </p:nvSpPr>
          <p:spPr bwMode="auto">
            <a:xfrm>
              <a:off x="4038600" y="1676400"/>
              <a:ext cx="706043" cy="338554"/>
            </a:xfrm>
            <a:prstGeom prst="rect">
              <a:avLst/>
            </a:prstGeom>
            <a:noFill/>
            <a:ln w="9525">
              <a:noFill/>
              <a:miter lim="800000"/>
              <a:headEnd/>
              <a:tailEnd/>
            </a:ln>
          </p:spPr>
          <p:txBody>
            <a:bodyPr wrap="none" anchor="ctr">
              <a:prstTxWarp prst="textNoShape">
                <a:avLst/>
              </a:prstTxWarp>
              <a:spAutoFit/>
            </a:bodyPr>
            <a:lstStyle/>
            <a:p>
              <a:pPr algn="ctr"/>
              <a:r>
                <a:rPr lang="en-US" sz="1600">
                  <a:solidFill>
                    <a:schemeClr val="tx1"/>
                  </a:solidFill>
                  <a:latin typeface="Trebuchet MS" charset="0"/>
                </a:rPr>
                <a:t>Users</a:t>
              </a:r>
              <a:endParaRPr lang="en-US" sz="3600"/>
            </a:p>
          </p:txBody>
        </p:sp>
        <p:sp>
          <p:nvSpPr>
            <p:cNvPr id="90170" name="Text Box 8"/>
            <p:cNvSpPr txBox="1">
              <a:spLocks noChangeArrowheads="1"/>
            </p:cNvSpPr>
            <p:nvPr/>
          </p:nvSpPr>
          <p:spPr bwMode="auto">
            <a:xfrm>
              <a:off x="1676400" y="2286000"/>
              <a:ext cx="706043" cy="338554"/>
            </a:xfrm>
            <a:prstGeom prst="rect">
              <a:avLst/>
            </a:prstGeom>
            <a:noFill/>
            <a:ln w="9525">
              <a:noFill/>
              <a:miter lim="800000"/>
              <a:headEnd/>
              <a:tailEnd/>
            </a:ln>
          </p:spPr>
          <p:txBody>
            <a:bodyPr wrap="none" anchor="ctr">
              <a:prstTxWarp prst="textNoShape">
                <a:avLst/>
              </a:prstTxWarp>
              <a:spAutoFit/>
            </a:bodyPr>
            <a:lstStyle/>
            <a:p>
              <a:pPr algn="ctr"/>
              <a:r>
                <a:rPr lang="en-US" sz="1600">
                  <a:solidFill>
                    <a:schemeClr val="tx1"/>
                  </a:solidFill>
                  <a:latin typeface="Trebuchet MS" charset="0"/>
                </a:rPr>
                <a:t>Users</a:t>
              </a:r>
              <a:endParaRPr lang="en-US" sz="3600"/>
            </a:p>
          </p:txBody>
        </p:sp>
        <p:sp>
          <p:nvSpPr>
            <p:cNvPr id="90171" name="Text Box 8"/>
            <p:cNvSpPr txBox="1">
              <a:spLocks noChangeArrowheads="1"/>
            </p:cNvSpPr>
            <p:nvPr/>
          </p:nvSpPr>
          <p:spPr bwMode="auto">
            <a:xfrm>
              <a:off x="1219200" y="4648200"/>
              <a:ext cx="706043" cy="338554"/>
            </a:xfrm>
            <a:prstGeom prst="rect">
              <a:avLst/>
            </a:prstGeom>
            <a:noFill/>
            <a:ln w="9525">
              <a:noFill/>
              <a:miter lim="800000"/>
              <a:headEnd/>
              <a:tailEnd/>
            </a:ln>
          </p:spPr>
          <p:txBody>
            <a:bodyPr wrap="none" anchor="ctr">
              <a:prstTxWarp prst="textNoShape">
                <a:avLst/>
              </a:prstTxWarp>
              <a:spAutoFit/>
            </a:bodyPr>
            <a:lstStyle/>
            <a:p>
              <a:pPr algn="ctr"/>
              <a:r>
                <a:rPr lang="en-US" sz="1600">
                  <a:solidFill>
                    <a:schemeClr val="tx1"/>
                  </a:solidFill>
                  <a:latin typeface="Trebuchet MS" charset="0"/>
                </a:rPr>
                <a:t>Users</a:t>
              </a:r>
              <a:endParaRPr lang="en-US" sz="3600"/>
            </a:p>
          </p:txBody>
        </p:sp>
      </p:grpSp>
      <p:pic>
        <p:nvPicPr>
          <p:cNvPr id="81" name="Picture 6"/>
          <p:cNvPicPr>
            <a:picLocks noChangeAspect="1" noChangeArrowheads="1"/>
          </p:cNvPicPr>
          <p:nvPr/>
        </p:nvPicPr>
        <p:blipFill>
          <a:blip r:embed="rId3"/>
          <a:srcRect/>
          <a:stretch>
            <a:fillRect/>
          </a:stretch>
        </p:blipFill>
        <p:spPr bwMode="auto">
          <a:xfrm>
            <a:off x="4343400" y="3200400"/>
            <a:ext cx="4530725" cy="3389313"/>
          </a:xfrm>
          <a:prstGeom prst="rect">
            <a:avLst/>
          </a:prstGeom>
          <a:noFill/>
          <a:ln w="9525">
            <a:noFill/>
            <a:miter lim="800000"/>
            <a:headEnd/>
            <a:tailEnd/>
          </a:ln>
        </p:spPr>
      </p:pic>
      <p:grpSp>
        <p:nvGrpSpPr>
          <p:cNvPr id="3" name="Group 81"/>
          <p:cNvGrpSpPr>
            <a:grpSpLocks/>
          </p:cNvGrpSpPr>
          <p:nvPr/>
        </p:nvGrpSpPr>
        <p:grpSpPr bwMode="auto">
          <a:xfrm>
            <a:off x="228600" y="1447800"/>
            <a:ext cx="7854950" cy="5148263"/>
            <a:chOff x="0" y="685800"/>
            <a:chExt cx="8305800" cy="5943600"/>
          </a:xfrm>
        </p:grpSpPr>
        <p:sp>
          <p:nvSpPr>
            <p:cNvPr id="90118" name="Oval 2"/>
            <p:cNvSpPr>
              <a:spLocks noChangeArrowheads="1"/>
            </p:cNvSpPr>
            <p:nvPr/>
          </p:nvSpPr>
          <p:spPr bwMode="auto">
            <a:xfrm>
              <a:off x="685800" y="2362200"/>
              <a:ext cx="4495800" cy="3962400"/>
            </a:xfrm>
            <a:prstGeom prst="ellipse">
              <a:avLst/>
            </a:prstGeom>
            <a:solidFill>
              <a:srgbClr val="FFCC00">
                <a:alpha val="70195"/>
              </a:srgbClr>
            </a:solidFill>
            <a:ln w="9525">
              <a:noFill/>
              <a:round/>
              <a:headEnd/>
              <a:tailEnd/>
            </a:ln>
          </p:spPr>
          <p:txBody>
            <a:bodyPr wrap="none" anchor="ctr">
              <a:prstTxWarp prst="textNoShape">
                <a:avLst/>
              </a:prstTxWarp>
            </a:bodyPr>
            <a:lstStyle/>
            <a:p>
              <a:endParaRPr lang="en-US"/>
            </a:p>
          </p:txBody>
        </p:sp>
        <p:sp>
          <p:nvSpPr>
            <p:cNvPr id="90119" name="Oval 3"/>
            <p:cNvSpPr>
              <a:spLocks noChangeArrowheads="1"/>
            </p:cNvSpPr>
            <p:nvPr/>
          </p:nvSpPr>
          <p:spPr bwMode="auto">
            <a:xfrm>
              <a:off x="3810000" y="2362200"/>
              <a:ext cx="4495800" cy="3962400"/>
            </a:xfrm>
            <a:prstGeom prst="ellipse">
              <a:avLst/>
            </a:prstGeom>
            <a:solidFill>
              <a:srgbClr val="99CC00">
                <a:alpha val="63921"/>
              </a:srgbClr>
            </a:solidFill>
            <a:ln w="9525">
              <a:noFill/>
              <a:round/>
              <a:headEnd/>
              <a:tailEnd/>
            </a:ln>
          </p:spPr>
          <p:txBody>
            <a:bodyPr wrap="none" anchor="ctr">
              <a:prstTxWarp prst="textNoShape">
                <a:avLst/>
              </a:prstTxWarp>
            </a:bodyPr>
            <a:lstStyle/>
            <a:p>
              <a:endParaRPr lang="en-US"/>
            </a:p>
          </p:txBody>
        </p:sp>
        <p:sp>
          <p:nvSpPr>
            <p:cNvPr id="90120" name="Oval 4"/>
            <p:cNvSpPr>
              <a:spLocks noChangeArrowheads="1"/>
            </p:cNvSpPr>
            <p:nvPr/>
          </p:nvSpPr>
          <p:spPr bwMode="auto">
            <a:xfrm>
              <a:off x="2286000" y="685800"/>
              <a:ext cx="4191000" cy="3962400"/>
            </a:xfrm>
            <a:prstGeom prst="ellipse">
              <a:avLst/>
            </a:prstGeom>
            <a:solidFill>
              <a:srgbClr val="FF9900">
                <a:alpha val="63921"/>
              </a:srgbClr>
            </a:solidFill>
            <a:ln w="9525">
              <a:noFill/>
              <a:round/>
              <a:headEnd/>
              <a:tailEnd/>
            </a:ln>
          </p:spPr>
          <p:txBody>
            <a:bodyPr wrap="none" anchor="ctr">
              <a:prstTxWarp prst="textNoShape">
                <a:avLst/>
              </a:prstTxWarp>
            </a:bodyPr>
            <a:lstStyle/>
            <a:p>
              <a:pPr algn="ctr"/>
              <a:endParaRPr lang="en-US" sz="2200">
                <a:latin typeface="Arial" charset="0"/>
              </a:endParaRPr>
            </a:p>
            <a:p>
              <a:pPr algn="ctr"/>
              <a:endParaRPr lang="en-US" sz="2200">
                <a:latin typeface="Arial" charset="0"/>
              </a:endParaRPr>
            </a:p>
            <a:p>
              <a:pPr algn="ctr"/>
              <a:endParaRPr lang="en-US" sz="2200">
                <a:latin typeface="Arial" charset="0"/>
              </a:endParaRPr>
            </a:p>
          </p:txBody>
        </p:sp>
        <p:sp>
          <p:nvSpPr>
            <p:cNvPr id="90121" name="Text Box 5"/>
            <p:cNvSpPr txBox="1">
              <a:spLocks noChangeArrowheads="1"/>
            </p:cNvSpPr>
            <p:nvPr/>
          </p:nvSpPr>
          <p:spPr bwMode="auto">
            <a:xfrm>
              <a:off x="3735388" y="2997200"/>
              <a:ext cx="1581150" cy="1739900"/>
            </a:xfrm>
            <a:prstGeom prst="rect">
              <a:avLst/>
            </a:prstGeom>
            <a:noFill/>
            <a:ln w="9525">
              <a:noFill/>
              <a:miter lim="800000"/>
              <a:headEnd/>
              <a:tailEnd/>
            </a:ln>
          </p:spPr>
          <p:txBody>
            <a:bodyPr wrap="none">
              <a:prstTxWarp prst="textNoShape">
                <a:avLst/>
              </a:prstTxWarp>
              <a:spAutoFit/>
            </a:bodyPr>
            <a:lstStyle/>
            <a:p>
              <a:pPr algn="ctr"/>
              <a:r>
                <a:rPr lang="en-US" sz="1800" b="0">
                  <a:latin typeface="Arial" charset="0"/>
                </a:rPr>
                <a:t>accessing</a:t>
              </a:r>
            </a:p>
            <a:p>
              <a:pPr algn="ctr"/>
              <a:r>
                <a:rPr lang="en-US" sz="1800" b="0">
                  <a:latin typeface="Arial" charset="0"/>
                </a:rPr>
                <a:t>assessing</a:t>
              </a:r>
            </a:p>
            <a:p>
              <a:pPr algn="ctr"/>
              <a:r>
                <a:rPr lang="en-US" sz="1800" b="0">
                  <a:latin typeface="Arial" charset="0"/>
                </a:rPr>
                <a:t>chaining</a:t>
              </a:r>
            </a:p>
            <a:p>
              <a:pPr algn="ctr"/>
              <a:r>
                <a:rPr lang="en-US" sz="1800" b="0">
                  <a:latin typeface="Arial" charset="0"/>
                </a:rPr>
                <a:t>disseminating</a:t>
              </a:r>
            </a:p>
            <a:p>
              <a:pPr algn="ctr"/>
              <a:r>
                <a:rPr lang="en-US" sz="1800" b="0">
                  <a:latin typeface="Arial" charset="0"/>
                </a:rPr>
                <a:t>networking</a:t>
              </a:r>
            </a:p>
            <a:p>
              <a:pPr algn="ctr"/>
              <a:endParaRPr lang="en-US" sz="1800" b="0">
                <a:latin typeface="Arial" charset="0"/>
              </a:endParaRPr>
            </a:p>
          </p:txBody>
        </p:sp>
        <p:sp>
          <p:nvSpPr>
            <p:cNvPr id="90122" name="Text Box 6"/>
            <p:cNvSpPr txBox="1">
              <a:spLocks noChangeArrowheads="1"/>
            </p:cNvSpPr>
            <p:nvPr/>
          </p:nvSpPr>
          <p:spPr bwMode="auto">
            <a:xfrm>
              <a:off x="3429000" y="1143000"/>
              <a:ext cx="2143125" cy="1220788"/>
            </a:xfrm>
            <a:prstGeom prst="rect">
              <a:avLst/>
            </a:prstGeom>
            <a:noFill/>
            <a:ln w="9525">
              <a:noFill/>
              <a:miter lim="800000"/>
              <a:headEnd/>
              <a:tailEnd/>
            </a:ln>
          </p:spPr>
          <p:txBody>
            <a:bodyPr wrap="none">
              <a:prstTxWarp prst="textNoShape">
                <a:avLst/>
              </a:prstTxWarp>
              <a:spAutoFit/>
            </a:bodyPr>
            <a:lstStyle/>
            <a:p>
              <a:pPr algn="ctr"/>
              <a:r>
                <a:rPr lang="en-US" sz="2000">
                  <a:latin typeface="Arial" charset="0"/>
                </a:rPr>
                <a:t>Interdisciplinary</a:t>
              </a:r>
            </a:p>
            <a:p>
              <a:pPr algn="ctr"/>
              <a:r>
                <a:rPr lang="en-US" sz="1800" b="0">
                  <a:latin typeface="Arial" charset="0"/>
                </a:rPr>
                <a:t>probing  </a:t>
              </a:r>
            </a:p>
            <a:p>
              <a:pPr algn="ctr"/>
              <a:r>
                <a:rPr lang="en-US" sz="1800" b="0">
                  <a:latin typeface="Arial" charset="0"/>
                </a:rPr>
                <a:t>translating</a:t>
              </a:r>
            </a:p>
            <a:p>
              <a:pPr algn="ctr"/>
              <a:endParaRPr lang="en-US" sz="1800" b="0">
                <a:latin typeface="Arial" charset="0"/>
              </a:endParaRPr>
            </a:p>
          </p:txBody>
        </p:sp>
        <p:sp>
          <p:nvSpPr>
            <p:cNvPr id="90123" name="Text Box 7"/>
            <p:cNvSpPr txBox="1">
              <a:spLocks noChangeArrowheads="1"/>
            </p:cNvSpPr>
            <p:nvPr/>
          </p:nvSpPr>
          <p:spPr bwMode="auto">
            <a:xfrm>
              <a:off x="1066800" y="3505200"/>
              <a:ext cx="1552575" cy="396875"/>
            </a:xfrm>
            <a:prstGeom prst="rect">
              <a:avLst/>
            </a:prstGeom>
            <a:noFill/>
            <a:ln w="9525">
              <a:noFill/>
              <a:miter lim="800000"/>
              <a:headEnd/>
              <a:tailEnd/>
            </a:ln>
          </p:spPr>
          <p:txBody>
            <a:bodyPr wrap="none">
              <a:prstTxWarp prst="textNoShape">
                <a:avLst/>
              </a:prstTxWarp>
              <a:spAutoFit/>
            </a:bodyPr>
            <a:lstStyle/>
            <a:p>
              <a:pPr algn="ctr"/>
              <a:r>
                <a:rPr lang="en-US" sz="2000">
                  <a:latin typeface="Arial" charset="0"/>
                </a:rPr>
                <a:t>Humanities</a:t>
              </a:r>
            </a:p>
          </p:txBody>
        </p:sp>
        <p:sp>
          <p:nvSpPr>
            <p:cNvPr id="90124" name="Text Box 8"/>
            <p:cNvSpPr txBox="1">
              <a:spLocks noChangeArrowheads="1"/>
            </p:cNvSpPr>
            <p:nvPr/>
          </p:nvSpPr>
          <p:spPr bwMode="auto">
            <a:xfrm>
              <a:off x="6553200" y="3505200"/>
              <a:ext cx="1285875" cy="396875"/>
            </a:xfrm>
            <a:prstGeom prst="rect">
              <a:avLst/>
            </a:prstGeom>
            <a:noFill/>
            <a:ln w="9525">
              <a:noFill/>
              <a:miter lim="800000"/>
              <a:headEnd/>
              <a:tailEnd/>
            </a:ln>
          </p:spPr>
          <p:txBody>
            <a:bodyPr wrap="none">
              <a:prstTxWarp prst="textNoShape">
                <a:avLst/>
              </a:prstTxWarp>
              <a:spAutoFit/>
            </a:bodyPr>
            <a:lstStyle/>
            <a:p>
              <a:pPr algn="ctr"/>
              <a:r>
                <a:rPr lang="en-US" sz="2000">
                  <a:latin typeface="Arial" charset="0"/>
                </a:rPr>
                <a:t>Sciences</a:t>
              </a:r>
            </a:p>
          </p:txBody>
        </p:sp>
        <p:sp>
          <p:nvSpPr>
            <p:cNvPr id="90125" name="Text Box 9"/>
            <p:cNvSpPr txBox="1">
              <a:spLocks noChangeArrowheads="1"/>
            </p:cNvSpPr>
            <p:nvPr/>
          </p:nvSpPr>
          <p:spPr bwMode="auto">
            <a:xfrm>
              <a:off x="5410200" y="3810000"/>
              <a:ext cx="2559050" cy="2014538"/>
            </a:xfrm>
            <a:prstGeom prst="rect">
              <a:avLst/>
            </a:prstGeom>
            <a:noFill/>
            <a:ln w="9525">
              <a:noFill/>
              <a:miter lim="800000"/>
              <a:headEnd/>
              <a:tailEnd/>
            </a:ln>
          </p:spPr>
          <p:txBody>
            <a:bodyPr wrap="none">
              <a:prstTxWarp prst="textNoShape">
                <a:avLst/>
              </a:prstTxWarp>
              <a:spAutoFit/>
            </a:bodyPr>
            <a:lstStyle/>
            <a:p>
              <a:r>
                <a:rPr lang="en-US" sz="1800" b="0">
                  <a:latin typeface="Arial" charset="0"/>
                </a:rPr>
                <a:t>            direct searching</a:t>
              </a:r>
            </a:p>
            <a:p>
              <a:r>
                <a:rPr lang="en-US" sz="1800" b="0">
                  <a:latin typeface="Arial" charset="0"/>
                </a:rPr>
                <a:t>       scanning</a:t>
              </a:r>
            </a:p>
            <a:p>
              <a:r>
                <a:rPr lang="en-US" sz="1800" b="0">
                  <a:latin typeface="Arial" charset="0"/>
                </a:rPr>
                <a:t>co-authoring</a:t>
              </a:r>
            </a:p>
            <a:p>
              <a:r>
                <a:rPr lang="en-US" sz="1800" b="0">
                  <a:latin typeface="Arial" charset="0"/>
                </a:rPr>
                <a:t>        coordinating</a:t>
              </a:r>
            </a:p>
            <a:p>
              <a:r>
                <a:rPr lang="en-US" sz="1800" b="0">
                  <a:latin typeface="Arial" charset="0"/>
                </a:rPr>
                <a:t>                monitoring</a:t>
              </a:r>
            </a:p>
            <a:p>
              <a:r>
                <a:rPr lang="en-US" sz="1800" b="0">
                  <a:latin typeface="Arial" charset="0"/>
                </a:rPr>
                <a:t>        data-sharing</a:t>
              </a:r>
            </a:p>
            <a:p>
              <a:endParaRPr lang="en-US" sz="1800" b="0">
                <a:latin typeface="Arial" charset="0"/>
              </a:endParaRPr>
            </a:p>
          </p:txBody>
        </p:sp>
        <p:sp>
          <p:nvSpPr>
            <p:cNvPr id="90126" name="Text Box 10"/>
            <p:cNvSpPr txBox="1">
              <a:spLocks noChangeArrowheads="1"/>
            </p:cNvSpPr>
            <p:nvPr/>
          </p:nvSpPr>
          <p:spPr bwMode="auto">
            <a:xfrm>
              <a:off x="228600" y="3810000"/>
              <a:ext cx="3409950" cy="2044700"/>
            </a:xfrm>
            <a:prstGeom prst="rect">
              <a:avLst/>
            </a:prstGeom>
            <a:noFill/>
            <a:ln w="9525">
              <a:noFill/>
              <a:miter lim="800000"/>
              <a:headEnd/>
              <a:tailEnd/>
            </a:ln>
          </p:spPr>
          <p:txBody>
            <a:bodyPr wrap="none">
              <a:prstTxWarp prst="textNoShape">
                <a:avLst/>
              </a:prstTxWarp>
              <a:spAutoFit/>
            </a:bodyPr>
            <a:lstStyle/>
            <a:p>
              <a:pPr algn="ctr"/>
              <a:r>
                <a:rPr lang="en-US" sz="1800" b="0">
                  <a:latin typeface="Arial" charset="0"/>
                </a:rPr>
                <a:t>browsing</a:t>
              </a:r>
            </a:p>
            <a:p>
              <a:pPr algn="ctr"/>
              <a:r>
                <a:rPr lang="en-US" sz="1800" b="0">
                  <a:latin typeface="Arial" charset="0"/>
                </a:rPr>
                <a:t>             collecting</a:t>
              </a:r>
            </a:p>
            <a:p>
              <a:pPr algn="ctr"/>
              <a:r>
                <a:rPr lang="en-US" sz="1800" b="0">
                  <a:latin typeface="Arial" charset="0"/>
                </a:rPr>
                <a:t>                                  re-reading</a:t>
              </a:r>
            </a:p>
            <a:p>
              <a:pPr algn="ctr"/>
              <a:r>
                <a:rPr lang="en-US" sz="1800" b="0">
                  <a:latin typeface="Arial" charset="0"/>
                </a:rPr>
                <a:t>              assembling</a:t>
              </a:r>
            </a:p>
            <a:p>
              <a:pPr algn="ctr"/>
              <a:r>
                <a:rPr lang="en-US" sz="1800" b="0">
                  <a:latin typeface="Arial" charset="0"/>
                </a:rPr>
                <a:t>consulting</a:t>
              </a:r>
            </a:p>
            <a:p>
              <a:pPr algn="ctr"/>
              <a:r>
                <a:rPr lang="en-US" sz="1800" b="0">
                  <a:latin typeface="Arial" charset="0"/>
                </a:rPr>
                <a:t>                                 note-taking</a:t>
              </a:r>
            </a:p>
            <a:p>
              <a:pPr algn="ctr"/>
              <a:endParaRPr lang="en-US" sz="2000" b="0" i="1">
                <a:latin typeface="Arial" charset="0"/>
              </a:endParaRPr>
            </a:p>
          </p:txBody>
        </p:sp>
        <p:sp>
          <p:nvSpPr>
            <p:cNvPr id="90127" name="Text Box 12"/>
            <p:cNvSpPr txBox="1">
              <a:spLocks noChangeArrowheads="1"/>
            </p:cNvSpPr>
            <p:nvPr/>
          </p:nvSpPr>
          <p:spPr bwMode="auto">
            <a:xfrm>
              <a:off x="0" y="6324600"/>
              <a:ext cx="5037138" cy="304800"/>
            </a:xfrm>
            <a:prstGeom prst="rect">
              <a:avLst/>
            </a:prstGeom>
            <a:noFill/>
            <a:ln w="28575">
              <a:noFill/>
              <a:miter lim="800000"/>
              <a:headEnd/>
              <a:tailEnd/>
            </a:ln>
          </p:spPr>
          <p:txBody>
            <a:bodyPr wrap="none">
              <a:prstTxWarp prst="textNoShape">
                <a:avLst/>
              </a:prstTxWarp>
              <a:spAutoFit/>
            </a:bodyPr>
            <a:lstStyle/>
            <a:p>
              <a:r>
                <a:rPr lang="en-US" sz="1400" b="0"/>
                <a:t>Adapted from C. Palmer, L. Teffau, C. Pirmann (2009)</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20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81"/>
                                        </p:tgtEl>
                                      </p:cBhvr>
                                    </p:animEffect>
                                    <p:set>
                                      <p:cBhvr>
                                        <p:cTn id="12" dur="1" fill="hold">
                                          <p:stCondLst>
                                            <p:cond delay="1999"/>
                                          </p:stCondLst>
                                        </p:cTn>
                                        <p:tgtEl>
                                          <p:spTgt spid="8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3"/>
                                        </p:tgtEl>
                                      </p:cBhvr>
                                    </p:animEffect>
                                    <p:set>
                                      <p:cBhvr>
                                        <p:cTn id="22" dur="1" fill="hold">
                                          <p:stCondLst>
                                            <p:cond delay="19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r" eaLnBrk="1" hangingPunct="1"/>
            <a:r>
              <a:rPr lang="en-US" smtClean="0">
                <a:ea typeface="ＭＳ Ｐゴシック" charset="-128"/>
                <a:cs typeface="ＭＳ Ｐゴシック" charset="-128"/>
              </a:rPr>
              <a:t>Specialists step forward</a:t>
            </a:r>
          </a:p>
        </p:txBody>
      </p:sp>
      <p:sp>
        <p:nvSpPr>
          <p:cNvPr id="92163" name="Subtitle 4"/>
          <p:cNvSpPr>
            <a:spLocks noGrp="1"/>
          </p:cNvSpPr>
          <p:nvPr>
            <p:ph type="subTitle" idx="1"/>
          </p:nvPr>
        </p:nvSpPr>
        <p:spPr/>
        <p:txBody>
          <a:bodyPr/>
          <a:lstStyle/>
          <a:p>
            <a:pPr eaLnBrk="1" hangingPunct="1"/>
            <a:endParaRPr lang="en-US">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9474"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Recent risk analysis </a:t>
            </a:r>
          </a:p>
        </p:txBody>
      </p:sp>
      <p:sp>
        <p:nvSpPr>
          <p:cNvPr id="20483" name="Rectangle 3"/>
          <p:cNvSpPr>
            <a:spLocks noGrp="1" noChangeArrowheads="1"/>
          </p:cNvSpPr>
          <p:nvPr>
            <p:ph type="body" idx="1"/>
          </p:nvPr>
        </p:nvSpPr>
        <p:spPr/>
        <p:txBody>
          <a:bodyPr/>
          <a:lstStyle/>
          <a:p>
            <a:pPr eaLnBrk="1" hangingPunct="1">
              <a:lnSpc>
                <a:spcPct val="90000"/>
              </a:lnSpc>
            </a:pPr>
            <a:r>
              <a:rPr lang="en-US" sz="2000">
                <a:ea typeface="ＭＳ Ｐゴシック" charset="-128"/>
                <a:cs typeface="ＭＳ Ｐゴシック" charset="-128"/>
              </a:rPr>
              <a:t>In a rapidly evolving information environment, what are the greatest risks to research libraries?</a:t>
            </a:r>
          </a:p>
          <a:p>
            <a:pPr lvl="1" eaLnBrk="1" hangingPunct="1">
              <a:lnSpc>
                <a:spcPct val="90000"/>
              </a:lnSpc>
            </a:pPr>
            <a:r>
              <a:rPr lang="en-US" sz="1800"/>
              <a:t>Individually – as local service providers</a:t>
            </a:r>
          </a:p>
          <a:p>
            <a:pPr lvl="1" eaLnBrk="1" hangingPunct="1">
              <a:lnSpc>
                <a:spcPct val="90000"/>
              </a:lnSpc>
            </a:pPr>
            <a:r>
              <a:rPr lang="en-US" sz="1800"/>
              <a:t>Collectively – as a distributed enterprise </a:t>
            </a:r>
          </a:p>
          <a:p>
            <a:pPr lvl="1" eaLnBrk="1" hangingPunct="1">
              <a:lnSpc>
                <a:spcPct val="90000"/>
              </a:lnSpc>
              <a:buFontTx/>
              <a:buNone/>
            </a:pPr>
            <a:endParaRPr lang="en-US" sz="1800"/>
          </a:p>
          <a:p>
            <a:pPr eaLnBrk="1" hangingPunct="1">
              <a:lnSpc>
                <a:spcPct val="90000"/>
              </a:lnSpc>
            </a:pPr>
            <a:r>
              <a:rPr lang="en-US" sz="2000">
                <a:ea typeface="ＭＳ Ｐゴシック" charset="-128"/>
                <a:cs typeface="ＭＳ Ｐゴシック" charset="-128"/>
              </a:rPr>
              <a:t>Which of these risks is susceptible to mitigation?</a:t>
            </a:r>
          </a:p>
          <a:p>
            <a:pPr lvl="1" eaLnBrk="1" hangingPunct="1">
              <a:lnSpc>
                <a:spcPct val="90000"/>
              </a:lnSpc>
            </a:pPr>
            <a:r>
              <a:rPr lang="en-US" sz="1800"/>
              <a:t>Feasibility – controllable risk?</a:t>
            </a:r>
          </a:p>
          <a:p>
            <a:pPr lvl="1" eaLnBrk="1" hangingPunct="1">
              <a:lnSpc>
                <a:spcPct val="90000"/>
              </a:lnSpc>
            </a:pPr>
            <a:r>
              <a:rPr lang="en-US" sz="1800"/>
              <a:t>Impact – worth the investment?</a:t>
            </a:r>
          </a:p>
          <a:p>
            <a:pPr lvl="1" eaLnBrk="1" hangingPunct="1">
              <a:lnSpc>
                <a:spcPct val="90000"/>
              </a:lnSpc>
              <a:buFontTx/>
              <a:buNone/>
            </a:pPr>
            <a:endParaRPr lang="en-US" sz="1800"/>
          </a:p>
          <a:p>
            <a:pPr eaLnBrk="1" hangingPunct="1">
              <a:lnSpc>
                <a:spcPct val="90000"/>
              </a:lnSpc>
            </a:pPr>
            <a:r>
              <a:rPr lang="en-US" sz="2000">
                <a:ea typeface="ＭＳ Ｐゴシック" charset="-128"/>
                <a:cs typeface="ＭＳ Ｐゴシック" charset="-128"/>
              </a:rPr>
              <a:t>Where should local effort be directed?</a:t>
            </a:r>
          </a:p>
          <a:p>
            <a:pPr lvl="1" eaLnBrk="1" hangingPunct="1">
              <a:lnSpc>
                <a:spcPct val="90000"/>
              </a:lnSpc>
            </a:pPr>
            <a:endParaRPr lang="en-US" sz="1800"/>
          </a:p>
          <a:p>
            <a:pPr eaLnBrk="1" hangingPunct="1">
              <a:lnSpc>
                <a:spcPct val="90000"/>
              </a:lnSpc>
            </a:pPr>
            <a:r>
              <a:rPr lang="en-US" sz="2000">
                <a:ea typeface="ＭＳ Ｐゴシック" charset="-128"/>
                <a:cs typeface="ＭＳ Ｐゴシック" charset="-128"/>
              </a:rPr>
              <a:t>Where can collective action make a difference?</a:t>
            </a:r>
          </a:p>
          <a:p>
            <a:pPr eaLnBrk="1" hangingPunct="1">
              <a:lnSpc>
                <a:spcPct val="90000"/>
              </a:lnSpc>
              <a:buFontTx/>
              <a:buNone/>
            </a:pPr>
            <a:endParaRPr lang="en-US" sz="2000">
              <a:ea typeface="ＭＳ Ｐゴシック" charset="-128"/>
              <a:cs typeface="ＭＳ Ｐゴシック" charset="-128"/>
            </a:endParaRPr>
          </a:p>
          <a:p>
            <a:pPr eaLnBrk="1" hangingPunct="1">
              <a:lnSpc>
                <a:spcPct val="90000"/>
              </a:lnSpc>
              <a:buFontTx/>
              <a:buNone/>
            </a:pPr>
            <a:endParaRPr lang="en-US" sz="2000">
              <a:ea typeface="ＭＳ Ｐゴシック" charset="-128"/>
              <a:cs typeface="ＭＳ Ｐゴシック" charset="-128"/>
            </a:endParaRPr>
          </a:p>
          <a:p>
            <a:pPr eaLnBrk="1" hangingPunct="1">
              <a:lnSpc>
                <a:spcPct val="90000"/>
              </a:lnSpc>
              <a:buFontTx/>
              <a:buNone/>
            </a:pPr>
            <a:endParaRPr lang="en-US" sz="2000">
              <a:ea typeface="ＭＳ Ｐゴシック" charset="-128"/>
              <a:cs typeface="ＭＳ Ｐゴシック" charset="-128"/>
            </a:endParaRPr>
          </a:p>
          <a:p>
            <a:pPr eaLnBrk="1" hangingPunct="1">
              <a:lnSpc>
                <a:spcPct val="90000"/>
              </a:lnSpc>
              <a:buFontTx/>
              <a:buNone/>
            </a:pPr>
            <a:endParaRPr lang="en-US" sz="200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2194" name="Rectangle 2"/>
          <p:cNvSpPr>
            <a:spLocks noGrp="1" noChangeArrowheads="1"/>
          </p:cNvSpPr>
          <p:nvPr>
            <p:ph type="title"/>
          </p:nvPr>
        </p:nvSpPr>
        <p:spPr>
          <a:xfrm>
            <a:off x="228600" y="228600"/>
            <a:ext cx="7481888" cy="1050925"/>
          </a:xfrm>
        </p:spPr>
        <p:txBody>
          <a:bodyPr/>
          <a:lstStyle/>
          <a:p>
            <a:pPr eaLnBrk="1" hangingPunct="1"/>
            <a:r>
              <a:rPr lang="en-US" sz="3200">
                <a:ea typeface="ＭＳ Ｐゴシック" charset="-128"/>
                <a:cs typeface="ＭＳ Ｐゴシック" charset="-128"/>
              </a:rPr>
              <a:t>Mobilising Unique Materials</a:t>
            </a:r>
          </a:p>
        </p:txBody>
      </p:sp>
      <p:sp>
        <p:nvSpPr>
          <p:cNvPr id="94211" name="Rectangle 3"/>
          <p:cNvSpPr>
            <a:spLocks noGrp="1" noChangeArrowheads="1"/>
          </p:cNvSpPr>
          <p:nvPr>
            <p:ph type="body" idx="1"/>
          </p:nvPr>
        </p:nvSpPr>
        <p:spPr>
          <a:xfrm>
            <a:off x="228600" y="1600200"/>
            <a:ext cx="3652838" cy="4724400"/>
          </a:xfrm>
        </p:spPr>
        <p:txBody>
          <a:bodyPr/>
          <a:lstStyle/>
          <a:p>
            <a:pPr eaLnBrk="1" hangingPunct="1">
              <a:lnSpc>
                <a:spcPct val="90000"/>
              </a:lnSpc>
            </a:pPr>
            <a:r>
              <a:rPr lang="en-US" smtClean="0">
                <a:ea typeface="ＭＳ Ｐゴシック" charset="-128"/>
                <a:cs typeface="ＭＳ Ｐゴシック" charset="-128"/>
              </a:rPr>
              <a:t>Treasures on trucks</a:t>
            </a:r>
          </a:p>
          <a:p>
            <a:pPr eaLnBrk="1" hangingPunct="1">
              <a:lnSpc>
                <a:spcPct val="90000"/>
              </a:lnSpc>
            </a:pPr>
            <a:r>
              <a:rPr lang="en-US" smtClean="0">
                <a:ea typeface="ＭＳ Ｐゴシック" charset="-128"/>
                <a:cs typeface="ＭＳ Ｐゴシック" charset="-128"/>
              </a:rPr>
              <a:t>Rescuing orphans</a:t>
            </a:r>
          </a:p>
          <a:p>
            <a:pPr eaLnBrk="1" hangingPunct="1">
              <a:lnSpc>
                <a:spcPct val="90000"/>
              </a:lnSpc>
            </a:pPr>
            <a:r>
              <a:rPr lang="en-US" smtClean="0">
                <a:ea typeface="ＭＳ Ｐゴシック" charset="-128"/>
                <a:cs typeface="ＭＳ Ｐゴシック" charset="-128"/>
              </a:rPr>
              <a:t>What a picture!</a:t>
            </a:r>
          </a:p>
          <a:p>
            <a:pPr eaLnBrk="1" hangingPunct="1">
              <a:lnSpc>
                <a:spcPct val="90000"/>
              </a:lnSpc>
            </a:pPr>
            <a:r>
              <a:rPr lang="en-US" smtClean="0">
                <a:ea typeface="ＭＳ Ｐゴシック" charset="-128"/>
                <a:cs typeface="ＭＳ Ｐゴシック" charset="-128"/>
              </a:rPr>
              <a:t>Uncloaking archives</a:t>
            </a:r>
          </a:p>
          <a:p>
            <a:pPr eaLnBrk="1" hangingPunct="1">
              <a:lnSpc>
                <a:spcPct val="90000"/>
              </a:lnSpc>
            </a:pPr>
            <a:endParaRPr lang="en-US" smtClean="0">
              <a:ea typeface="ＭＳ Ｐゴシック" charset="-128"/>
              <a:cs typeface="ＭＳ Ｐゴシック" charset="-128"/>
            </a:endParaRPr>
          </a:p>
        </p:txBody>
      </p:sp>
      <p:grpSp>
        <p:nvGrpSpPr>
          <p:cNvPr id="94212" name="Group 4"/>
          <p:cNvGrpSpPr>
            <a:grpSpLocks/>
          </p:cNvGrpSpPr>
          <p:nvPr/>
        </p:nvGrpSpPr>
        <p:grpSpPr bwMode="auto">
          <a:xfrm>
            <a:off x="4038600" y="1158875"/>
            <a:ext cx="4813300" cy="4978400"/>
            <a:chOff x="2544" y="730"/>
            <a:chExt cx="3032" cy="3136"/>
          </a:xfrm>
        </p:grpSpPr>
        <p:pic>
          <p:nvPicPr>
            <p:cNvPr id="94213" name="Picture 5" descr="backlog-stacks-m"/>
            <p:cNvPicPr>
              <a:picLocks noChangeAspect="1" noChangeArrowheads="1"/>
            </p:cNvPicPr>
            <p:nvPr/>
          </p:nvPicPr>
          <p:blipFill>
            <a:blip r:embed="rId3"/>
            <a:srcRect t="13762"/>
            <a:stretch>
              <a:fillRect/>
            </a:stretch>
          </p:blipFill>
          <p:spPr bwMode="auto">
            <a:xfrm>
              <a:off x="3936" y="768"/>
              <a:ext cx="1618" cy="1128"/>
            </a:xfrm>
            <a:prstGeom prst="rect">
              <a:avLst/>
            </a:prstGeom>
            <a:noFill/>
            <a:ln w="9525">
              <a:noFill/>
              <a:miter lim="800000"/>
              <a:headEnd/>
              <a:tailEnd/>
            </a:ln>
          </p:spPr>
        </p:pic>
        <p:pic>
          <p:nvPicPr>
            <p:cNvPr id="94214" name="Picture 6" descr="Collage of Collection Materials"/>
            <p:cNvPicPr>
              <a:picLocks noChangeAspect="1" noChangeArrowheads="1"/>
            </p:cNvPicPr>
            <p:nvPr/>
          </p:nvPicPr>
          <p:blipFill>
            <a:blip r:embed="rId4"/>
            <a:srcRect/>
            <a:stretch>
              <a:fillRect/>
            </a:stretch>
          </p:blipFill>
          <p:spPr bwMode="auto">
            <a:xfrm>
              <a:off x="2544" y="730"/>
              <a:ext cx="1455" cy="2309"/>
            </a:xfrm>
            <a:prstGeom prst="rect">
              <a:avLst/>
            </a:prstGeom>
            <a:noFill/>
            <a:ln w="9525">
              <a:noFill/>
              <a:miter lim="800000"/>
              <a:headEnd/>
              <a:tailEnd/>
            </a:ln>
          </p:spPr>
        </p:pic>
        <p:pic>
          <p:nvPicPr>
            <p:cNvPr id="94215" name="Picture 7" descr="Special1"/>
            <p:cNvPicPr>
              <a:picLocks noChangeAspect="1" noChangeArrowheads="1"/>
            </p:cNvPicPr>
            <p:nvPr/>
          </p:nvPicPr>
          <p:blipFill>
            <a:blip r:embed="rId5"/>
            <a:srcRect/>
            <a:stretch>
              <a:fillRect/>
            </a:stretch>
          </p:blipFill>
          <p:spPr bwMode="auto">
            <a:xfrm>
              <a:off x="3958" y="1798"/>
              <a:ext cx="1618" cy="1178"/>
            </a:xfrm>
            <a:prstGeom prst="rect">
              <a:avLst/>
            </a:prstGeom>
            <a:noFill/>
            <a:ln w="9525">
              <a:noFill/>
              <a:miter lim="800000"/>
              <a:headEnd/>
              <a:tailEnd/>
            </a:ln>
          </p:spPr>
        </p:pic>
        <p:pic>
          <p:nvPicPr>
            <p:cNvPr id="94216" name="Picture 8" descr="scbooks"/>
            <p:cNvPicPr>
              <a:picLocks noChangeAspect="1" noChangeArrowheads="1"/>
            </p:cNvPicPr>
            <p:nvPr/>
          </p:nvPicPr>
          <p:blipFill>
            <a:blip r:embed="rId6"/>
            <a:srcRect/>
            <a:stretch>
              <a:fillRect/>
            </a:stretch>
          </p:blipFill>
          <p:spPr bwMode="auto">
            <a:xfrm>
              <a:off x="2610" y="2966"/>
              <a:ext cx="2966" cy="900"/>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a:xfrm>
            <a:off x="304800" y="304800"/>
            <a:ext cx="6994525" cy="766763"/>
          </a:xfrm>
        </p:spPr>
        <p:txBody>
          <a:bodyPr/>
          <a:lstStyle/>
          <a:p>
            <a:pPr eaLnBrk="1" hangingPunct="1"/>
            <a:r>
              <a:rPr lang="en-US" sz="3200">
                <a:ea typeface="ＭＳ Ｐゴシック" charset="-128"/>
                <a:cs typeface="ＭＳ Ｐゴシック" charset="-128"/>
              </a:rPr>
              <a:t>Unifying fragmented </a:t>
            </a:r>
            <a:br>
              <a:rPr lang="en-US" sz="3200">
                <a:ea typeface="ＭＳ Ｐゴシック" charset="-128"/>
                <a:cs typeface="ＭＳ Ｐゴシック" charset="-128"/>
              </a:rPr>
            </a:br>
            <a:r>
              <a:rPr lang="en-US" sz="3200">
                <a:ea typeface="ＭＳ Ｐゴシック" charset="-128"/>
                <a:cs typeface="ＭＳ Ｐゴシック" charset="-128"/>
              </a:rPr>
              <a:t>memories</a:t>
            </a:r>
            <a:endParaRPr lang="en-US" sz="3200">
              <a:solidFill>
                <a:schemeClr val="accent1"/>
              </a:solidFill>
              <a:ea typeface="ＭＳ Ｐゴシック" charset="-128"/>
              <a:cs typeface="ＭＳ Ｐゴシック" charset="-128"/>
            </a:endParaRPr>
          </a:p>
        </p:txBody>
      </p:sp>
      <p:sp>
        <p:nvSpPr>
          <p:cNvPr id="96259" name="Text Box 3"/>
          <p:cNvSpPr txBox="1">
            <a:spLocks noChangeArrowheads="1"/>
          </p:cNvSpPr>
          <p:nvPr/>
        </p:nvSpPr>
        <p:spPr bwMode="auto">
          <a:xfrm>
            <a:off x="381000" y="1600200"/>
            <a:ext cx="5638800" cy="701675"/>
          </a:xfrm>
          <a:prstGeom prst="rect">
            <a:avLst/>
          </a:prstGeom>
          <a:noFill/>
          <a:ln w="9525">
            <a:noFill/>
            <a:miter lim="800000"/>
            <a:headEnd/>
            <a:tailEnd/>
          </a:ln>
        </p:spPr>
        <p:txBody>
          <a:bodyPr>
            <a:prstTxWarp prst="textNoShape">
              <a:avLst/>
            </a:prstTxWarp>
            <a:spAutoFit/>
          </a:bodyPr>
          <a:lstStyle/>
          <a:p>
            <a:r>
              <a:rPr lang="en-US" sz="2000">
                <a:solidFill>
                  <a:schemeClr val="tx1"/>
                </a:solidFill>
                <a:latin typeface="Trebuchet MS" charset="0"/>
              </a:rPr>
              <a:t>Organisational and service relationships in multi-type institutions</a:t>
            </a:r>
          </a:p>
        </p:txBody>
      </p:sp>
      <p:sp>
        <p:nvSpPr>
          <p:cNvPr id="96260" name="Text Box 4"/>
          <p:cNvSpPr txBox="1">
            <a:spLocks noChangeArrowheads="1"/>
          </p:cNvSpPr>
          <p:nvPr/>
        </p:nvSpPr>
        <p:spPr bwMode="auto">
          <a:xfrm>
            <a:off x="457200" y="2362200"/>
            <a:ext cx="5638800" cy="1190625"/>
          </a:xfrm>
          <a:prstGeom prst="rect">
            <a:avLst/>
          </a:prstGeom>
          <a:noFill/>
          <a:ln w="9525">
            <a:noFill/>
            <a:miter lim="800000"/>
            <a:headEnd/>
            <a:tailEnd/>
          </a:ln>
        </p:spPr>
        <p:txBody>
          <a:bodyPr>
            <a:prstTxWarp prst="textNoShape">
              <a:avLst/>
            </a:prstTxWarp>
            <a:spAutoFit/>
          </a:bodyPr>
          <a:lstStyle/>
          <a:p>
            <a:r>
              <a:rPr lang="en-US" sz="1800">
                <a:solidFill>
                  <a:schemeClr val="tx1"/>
                </a:solidFill>
                <a:latin typeface="Trebuchet MS" charset="0"/>
              </a:rPr>
              <a:t>Intention: bring about greater collaboration among libraries, archives and museums by surfacing models for sharing data, services and expertise</a:t>
            </a:r>
            <a:endParaRPr lang="en-US" sz="1800" b="0">
              <a:solidFill>
                <a:schemeClr val="tx1"/>
              </a:solidFill>
              <a:latin typeface="Trebuchet MS" charset="0"/>
            </a:endParaRPr>
          </a:p>
        </p:txBody>
      </p:sp>
      <p:grpSp>
        <p:nvGrpSpPr>
          <p:cNvPr id="96261" name="Group 6"/>
          <p:cNvGrpSpPr>
            <a:grpSpLocks/>
          </p:cNvGrpSpPr>
          <p:nvPr/>
        </p:nvGrpSpPr>
        <p:grpSpPr bwMode="auto">
          <a:xfrm>
            <a:off x="304800" y="3733800"/>
            <a:ext cx="1997075" cy="1639888"/>
            <a:chOff x="184" y="2250"/>
            <a:chExt cx="1258" cy="1033"/>
          </a:xfrm>
        </p:grpSpPr>
        <p:sp>
          <p:nvSpPr>
            <p:cNvPr id="96286" name="Text Box 7"/>
            <p:cNvSpPr txBox="1">
              <a:spLocks noChangeArrowheads="1"/>
            </p:cNvSpPr>
            <p:nvPr/>
          </p:nvSpPr>
          <p:spPr bwMode="auto">
            <a:xfrm>
              <a:off x="364" y="3148"/>
              <a:ext cx="778" cy="135"/>
            </a:xfrm>
            <a:prstGeom prst="rect">
              <a:avLst/>
            </a:prstGeom>
            <a:noFill/>
            <a:ln w="9525">
              <a:noFill/>
              <a:miter lim="800000"/>
              <a:headEnd/>
              <a:tailEnd/>
            </a:ln>
          </p:spPr>
          <p:txBody>
            <a:bodyPr wrap="none">
              <a:prstTxWarp prst="textNoShape">
                <a:avLst/>
              </a:prstTxWarp>
              <a:spAutoFit/>
            </a:bodyPr>
            <a:lstStyle/>
            <a:p>
              <a:r>
                <a:rPr lang="en-US" sz="800" b="0">
                  <a:solidFill>
                    <a:schemeClr val="tx1"/>
                  </a:solidFill>
                  <a:latin typeface="Arial" charset="0"/>
                </a:rPr>
                <a:t>Smithsonian Institution </a:t>
              </a:r>
            </a:p>
          </p:txBody>
        </p:sp>
        <p:grpSp>
          <p:nvGrpSpPr>
            <p:cNvPr id="96287" name="Group 8"/>
            <p:cNvGrpSpPr>
              <a:grpSpLocks/>
            </p:cNvGrpSpPr>
            <p:nvPr/>
          </p:nvGrpSpPr>
          <p:grpSpPr bwMode="auto">
            <a:xfrm>
              <a:off x="184" y="2250"/>
              <a:ext cx="1258" cy="903"/>
              <a:chOff x="184" y="2250"/>
              <a:chExt cx="1258" cy="903"/>
            </a:xfrm>
          </p:grpSpPr>
          <p:pic>
            <p:nvPicPr>
              <p:cNvPr id="96288" name="Picture 9" descr="Smithsonian Institution Building dates from the early 1850s"/>
              <p:cNvPicPr>
                <a:picLocks noChangeAspect="1" noChangeArrowheads="1"/>
              </p:cNvPicPr>
              <p:nvPr/>
            </p:nvPicPr>
            <p:blipFill>
              <a:blip r:embed="rId3"/>
              <a:srcRect/>
              <a:stretch>
                <a:fillRect/>
              </a:stretch>
            </p:blipFill>
            <p:spPr bwMode="auto">
              <a:xfrm>
                <a:off x="184" y="2250"/>
                <a:ext cx="1258" cy="903"/>
              </a:xfrm>
              <a:prstGeom prst="rect">
                <a:avLst/>
              </a:prstGeom>
              <a:noFill/>
              <a:ln w="9525">
                <a:noFill/>
                <a:miter lim="800000"/>
                <a:headEnd/>
                <a:tailEnd/>
              </a:ln>
            </p:spPr>
          </p:pic>
          <p:sp>
            <p:nvSpPr>
              <p:cNvPr id="96289" name="Rectangle 10"/>
              <p:cNvSpPr>
                <a:spLocks noChangeArrowheads="1"/>
              </p:cNvSpPr>
              <p:nvPr/>
            </p:nvSpPr>
            <p:spPr bwMode="auto">
              <a:xfrm>
                <a:off x="184" y="2250"/>
                <a:ext cx="1258" cy="898"/>
              </a:xfrm>
              <a:prstGeom prst="rect">
                <a:avLst/>
              </a:prstGeom>
              <a:noFill/>
              <a:ln w="9525">
                <a:solidFill>
                  <a:srgbClr val="301383"/>
                </a:solidFill>
                <a:miter lim="800000"/>
                <a:headEnd/>
                <a:tailEnd/>
              </a:ln>
            </p:spPr>
            <p:txBody>
              <a:bodyPr wrap="none" anchor="ctr">
                <a:prstTxWarp prst="textNoShape">
                  <a:avLst/>
                </a:prstTxWarp>
              </a:bodyPr>
              <a:lstStyle/>
              <a:p>
                <a:endParaRPr lang="en-US"/>
              </a:p>
            </p:txBody>
          </p:sp>
        </p:grpSp>
      </p:grpSp>
      <p:grpSp>
        <p:nvGrpSpPr>
          <p:cNvPr id="96262" name="Group 11"/>
          <p:cNvGrpSpPr>
            <a:grpSpLocks/>
          </p:cNvGrpSpPr>
          <p:nvPr/>
        </p:nvGrpSpPr>
        <p:grpSpPr bwMode="auto">
          <a:xfrm>
            <a:off x="2301875" y="4160838"/>
            <a:ext cx="1712913" cy="2211387"/>
            <a:chOff x="1442" y="2519"/>
            <a:chExt cx="1079" cy="1393"/>
          </a:xfrm>
        </p:grpSpPr>
        <p:sp>
          <p:nvSpPr>
            <p:cNvPr id="96282" name="Text Box 12"/>
            <p:cNvSpPr txBox="1">
              <a:spLocks noChangeArrowheads="1"/>
            </p:cNvSpPr>
            <p:nvPr/>
          </p:nvSpPr>
          <p:spPr bwMode="auto">
            <a:xfrm>
              <a:off x="1712" y="3777"/>
              <a:ext cx="543" cy="135"/>
            </a:xfrm>
            <a:prstGeom prst="rect">
              <a:avLst/>
            </a:prstGeom>
            <a:noFill/>
            <a:ln w="9525">
              <a:noFill/>
              <a:miter lim="800000"/>
              <a:headEnd/>
              <a:tailEnd/>
            </a:ln>
          </p:spPr>
          <p:txBody>
            <a:bodyPr wrap="none">
              <a:prstTxWarp prst="textNoShape">
                <a:avLst/>
              </a:prstTxWarp>
              <a:spAutoFit/>
            </a:bodyPr>
            <a:lstStyle/>
            <a:p>
              <a:r>
                <a:rPr lang="en-US" sz="800" b="0">
                  <a:solidFill>
                    <a:schemeClr val="tx1"/>
                  </a:solidFill>
                  <a:latin typeface="Arial" charset="0"/>
                </a:rPr>
                <a:t>Yale University</a:t>
              </a:r>
            </a:p>
          </p:txBody>
        </p:sp>
        <p:grpSp>
          <p:nvGrpSpPr>
            <p:cNvPr id="96283" name="Group 13"/>
            <p:cNvGrpSpPr>
              <a:grpSpLocks/>
            </p:cNvGrpSpPr>
            <p:nvPr/>
          </p:nvGrpSpPr>
          <p:grpSpPr bwMode="auto">
            <a:xfrm>
              <a:off x="1442" y="2519"/>
              <a:ext cx="1079" cy="1258"/>
              <a:chOff x="1442" y="2519"/>
              <a:chExt cx="1079" cy="1258"/>
            </a:xfrm>
          </p:grpSpPr>
          <p:pic>
            <p:nvPicPr>
              <p:cNvPr id="96284" name="Picture 14" descr="yale1"/>
              <p:cNvPicPr>
                <a:picLocks noChangeAspect="1" noChangeArrowheads="1"/>
              </p:cNvPicPr>
              <p:nvPr/>
            </p:nvPicPr>
            <p:blipFill>
              <a:blip r:embed="rId4"/>
              <a:srcRect/>
              <a:stretch>
                <a:fillRect/>
              </a:stretch>
            </p:blipFill>
            <p:spPr bwMode="auto">
              <a:xfrm>
                <a:off x="1442" y="2519"/>
                <a:ext cx="1079" cy="1258"/>
              </a:xfrm>
              <a:prstGeom prst="rect">
                <a:avLst/>
              </a:prstGeom>
              <a:noFill/>
              <a:ln w="9525">
                <a:noFill/>
                <a:miter lim="800000"/>
                <a:headEnd/>
                <a:tailEnd/>
              </a:ln>
            </p:spPr>
          </p:pic>
          <p:sp>
            <p:nvSpPr>
              <p:cNvPr id="96285" name="Rectangle 15"/>
              <p:cNvSpPr>
                <a:spLocks noChangeArrowheads="1"/>
              </p:cNvSpPr>
              <p:nvPr/>
            </p:nvSpPr>
            <p:spPr bwMode="auto">
              <a:xfrm>
                <a:off x="1442" y="2519"/>
                <a:ext cx="1079" cy="1258"/>
              </a:xfrm>
              <a:prstGeom prst="rect">
                <a:avLst/>
              </a:prstGeom>
              <a:noFill/>
              <a:ln w="9525">
                <a:solidFill>
                  <a:srgbClr val="301383"/>
                </a:solidFill>
                <a:miter lim="800000"/>
                <a:headEnd/>
                <a:tailEnd/>
              </a:ln>
            </p:spPr>
            <p:txBody>
              <a:bodyPr wrap="none" anchor="ctr">
                <a:prstTxWarp prst="textNoShape">
                  <a:avLst/>
                </a:prstTxWarp>
              </a:bodyPr>
              <a:lstStyle/>
              <a:p>
                <a:endParaRPr lang="en-US"/>
              </a:p>
            </p:txBody>
          </p:sp>
        </p:grpSp>
      </p:grpSp>
      <p:grpSp>
        <p:nvGrpSpPr>
          <p:cNvPr id="96263" name="Group 16"/>
          <p:cNvGrpSpPr>
            <a:grpSpLocks/>
          </p:cNvGrpSpPr>
          <p:nvPr/>
        </p:nvGrpSpPr>
        <p:grpSpPr bwMode="auto">
          <a:xfrm>
            <a:off x="4014788" y="3733800"/>
            <a:ext cx="1425575" cy="2497138"/>
            <a:chOff x="2521" y="2250"/>
            <a:chExt cx="898" cy="1573"/>
          </a:xfrm>
        </p:grpSpPr>
        <p:sp>
          <p:nvSpPr>
            <p:cNvPr id="96278" name="Text Box 17"/>
            <p:cNvSpPr txBox="1">
              <a:spLocks noChangeArrowheads="1"/>
            </p:cNvSpPr>
            <p:nvPr/>
          </p:nvSpPr>
          <p:spPr bwMode="auto">
            <a:xfrm>
              <a:off x="2610" y="3688"/>
              <a:ext cx="707" cy="135"/>
            </a:xfrm>
            <a:prstGeom prst="rect">
              <a:avLst/>
            </a:prstGeom>
            <a:noFill/>
            <a:ln w="9525">
              <a:noFill/>
              <a:miter lim="800000"/>
              <a:headEnd/>
              <a:tailEnd/>
            </a:ln>
          </p:spPr>
          <p:txBody>
            <a:bodyPr wrap="none">
              <a:prstTxWarp prst="textNoShape">
                <a:avLst/>
              </a:prstTxWarp>
              <a:spAutoFit/>
            </a:bodyPr>
            <a:lstStyle/>
            <a:p>
              <a:r>
                <a:rPr lang="en-US" sz="800" b="0">
                  <a:solidFill>
                    <a:schemeClr val="tx1"/>
                  </a:solidFill>
                  <a:latin typeface="Arial" charset="0"/>
                </a:rPr>
                <a:t>Edinburgh University</a:t>
              </a:r>
            </a:p>
          </p:txBody>
        </p:sp>
        <p:grpSp>
          <p:nvGrpSpPr>
            <p:cNvPr id="96279" name="Group 18"/>
            <p:cNvGrpSpPr>
              <a:grpSpLocks/>
            </p:cNvGrpSpPr>
            <p:nvPr/>
          </p:nvGrpSpPr>
          <p:grpSpPr bwMode="auto">
            <a:xfrm>
              <a:off x="2521" y="2250"/>
              <a:ext cx="898" cy="1437"/>
              <a:chOff x="2521" y="2250"/>
              <a:chExt cx="898" cy="1437"/>
            </a:xfrm>
          </p:grpSpPr>
          <p:pic>
            <p:nvPicPr>
              <p:cNvPr id="96280" name="Picture 19" descr="University of Edinburgh's Old College"/>
              <p:cNvPicPr>
                <a:picLocks noChangeAspect="1" noChangeArrowheads="1"/>
              </p:cNvPicPr>
              <p:nvPr/>
            </p:nvPicPr>
            <p:blipFill>
              <a:blip r:embed="rId5"/>
              <a:srcRect/>
              <a:stretch>
                <a:fillRect/>
              </a:stretch>
            </p:blipFill>
            <p:spPr bwMode="auto">
              <a:xfrm>
                <a:off x="2521" y="2250"/>
                <a:ext cx="898" cy="1437"/>
              </a:xfrm>
              <a:prstGeom prst="rect">
                <a:avLst/>
              </a:prstGeom>
              <a:noFill/>
              <a:ln w="9525">
                <a:noFill/>
                <a:miter lim="800000"/>
                <a:headEnd/>
                <a:tailEnd/>
              </a:ln>
            </p:spPr>
          </p:pic>
          <p:sp>
            <p:nvSpPr>
              <p:cNvPr id="96281" name="Rectangle 20"/>
              <p:cNvSpPr>
                <a:spLocks noChangeArrowheads="1"/>
              </p:cNvSpPr>
              <p:nvPr/>
            </p:nvSpPr>
            <p:spPr bwMode="auto">
              <a:xfrm>
                <a:off x="2521" y="2250"/>
                <a:ext cx="898" cy="1437"/>
              </a:xfrm>
              <a:prstGeom prst="rect">
                <a:avLst/>
              </a:prstGeom>
              <a:noFill/>
              <a:ln w="9525">
                <a:solidFill>
                  <a:srgbClr val="301383"/>
                </a:solidFill>
                <a:miter lim="800000"/>
                <a:headEnd/>
                <a:tailEnd/>
              </a:ln>
            </p:spPr>
            <p:txBody>
              <a:bodyPr wrap="none" anchor="ctr">
                <a:prstTxWarp prst="textNoShape">
                  <a:avLst/>
                </a:prstTxWarp>
              </a:bodyPr>
              <a:lstStyle/>
              <a:p>
                <a:endParaRPr lang="en-US"/>
              </a:p>
            </p:txBody>
          </p:sp>
        </p:grpSp>
      </p:grpSp>
      <p:grpSp>
        <p:nvGrpSpPr>
          <p:cNvPr id="96264" name="Group 21"/>
          <p:cNvGrpSpPr>
            <a:grpSpLocks/>
          </p:cNvGrpSpPr>
          <p:nvPr/>
        </p:nvGrpSpPr>
        <p:grpSpPr bwMode="auto">
          <a:xfrm>
            <a:off x="5440363" y="4446588"/>
            <a:ext cx="1427162" cy="1925637"/>
            <a:chOff x="3419" y="2699"/>
            <a:chExt cx="899" cy="1213"/>
          </a:xfrm>
        </p:grpSpPr>
        <p:sp>
          <p:nvSpPr>
            <p:cNvPr id="96274" name="Text Box 22"/>
            <p:cNvSpPr txBox="1">
              <a:spLocks noChangeArrowheads="1"/>
            </p:cNvSpPr>
            <p:nvPr/>
          </p:nvSpPr>
          <p:spPr bwMode="auto">
            <a:xfrm>
              <a:off x="3509" y="3777"/>
              <a:ext cx="507" cy="135"/>
            </a:xfrm>
            <a:prstGeom prst="rect">
              <a:avLst/>
            </a:prstGeom>
            <a:noFill/>
            <a:ln w="9525">
              <a:noFill/>
              <a:miter lim="800000"/>
              <a:headEnd/>
              <a:tailEnd/>
            </a:ln>
          </p:spPr>
          <p:txBody>
            <a:bodyPr wrap="none">
              <a:prstTxWarp prst="textNoShape">
                <a:avLst/>
              </a:prstTxWarp>
              <a:spAutoFit/>
            </a:bodyPr>
            <a:lstStyle/>
            <a:p>
              <a:r>
                <a:rPr lang="en-US" sz="800" b="0">
                  <a:solidFill>
                    <a:schemeClr val="tx1"/>
                  </a:solidFill>
                  <a:latin typeface="Arial" charset="0"/>
                </a:rPr>
                <a:t>V&amp;A Museum</a:t>
              </a:r>
            </a:p>
          </p:txBody>
        </p:sp>
        <p:grpSp>
          <p:nvGrpSpPr>
            <p:cNvPr id="96275" name="Group 23"/>
            <p:cNvGrpSpPr>
              <a:grpSpLocks/>
            </p:cNvGrpSpPr>
            <p:nvPr/>
          </p:nvGrpSpPr>
          <p:grpSpPr bwMode="auto">
            <a:xfrm>
              <a:off x="3419" y="2699"/>
              <a:ext cx="899" cy="1078"/>
              <a:chOff x="3419" y="2699"/>
              <a:chExt cx="899" cy="1078"/>
            </a:xfrm>
          </p:grpSpPr>
          <p:pic>
            <p:nvPicPr>
              <p:cNvPr id="96276" name="Picture 24" descr="2401-large">
                <a:hlinkClick r:id="rId6"/>
              </p:cNvPr>
              <p:cNvPicPr>
                <a:picLocks noChangeAspect="1" noChangeArrowheads="1"/>
              </p:cNvPicPr>
              <p:nvPr/>
            </p:nvPicPr>
            <p:blipFill>
              <a:blip r:embed="rId7"/>
              <a:srcRect/>
              <a:stretch>
                <a:fillRect/>
              </a:stretch>
            </p:blipFill>
            <p:spPr bwMode="auto">
              <a:xfrm>
                <a:off x="3419" y="2699"/>
                <a:ext cx="898" cy="1068"/>
              </a:xfrm>
              <a:prstGeom prst="rect">
                <a:avLst/>
              </a:prstGeom>
              <a:noFill/>
              <a:ln w="9525">
                <a:noFill/>
                <a:miter lim="800000"/>
                <a:headEnd/>
                <a:tailEnd/>
              </a:ln>
            </p:spPr>
          </p:pic>
          <p:sp>
            <p:nvSpPr>
              <p:cNvPr id="96277" name="Rectangle 25"/>
              <p:cNvSpPr>
                <a:spLocks noChangeArrowheads="1"/>
              </p:cNvSpPr>
              <p:nvPr/>
            </p:nvSpPr>
            <p:spPr bwMode="auto">
              <a:xfrm>
                <a:off x="3419" y="2699"/>
                <a:ext cx="899" cy="1078"/>
              </a:xfrm>
              <a:prstGeom prst="rect">
                <a:avLst/>
              </a:prstGeom>
              <a:noFill/>
              <a:ln w="9525">
                <a:solidFill>
                  <a:srgbClr val="301383"/>
                </a:solidFill>
                <a:miter lim="800000"/>
                <a:headEnd/>
                <a:tailEnd/>
              </a:ln>
            </p:spPr>
            <p:txBody>
              <a:bodyPr wrap="none" anchor="ctr">
                <a:prstTxWarp prst="textNoShape">
                  <a:avLst/>
                </a:prstTxWarp>
              </a:bodyPr>
              <a:lstStyle/>
              <a:p>
                <a:endParaRPr lang="en-US"/>
              </a:p>
            </p:txBody>
          </p:sp>
        </p:grpSp>
      </p:grpSp>
      <p:grpSp>
        <p:nvGrpSpPr>
          <p:cNvPr id="96265" name="Group 26"/>
          <p:cNvGrpSpPr>
            <a:grpSpLocks/>
          </p:cNvGrpSpPr>
          <p:nvPr/>
        </p:nvGrpSpPr>
        <p:grpSpPr bwMode="auto">
          <a:xfrm>
            <a:off x="6867525" y="4017963"/>
            <a:ext cx="1908175" cy="2070100"/>
            <a:chOff x="4318" y="2429"/>
            <a:chExt cx="1197" cy="1304"/>
          </a:xfrm>
        </p:grpSpPr>
        <p:sp>
          <p:nvSpPr>
            <p:cNvPr id="96270" name="Text Box 27"/>
            <p:cNvSpPr txBox="1">
              <a:spLocks noChangeArrowheads="1"/>
            </p:cNvSpPr>
            <p:nvPr/>
          </p:nvSpPr>
          <p:spPr bwMode="auto">
            <a:xfrm>
              <a:off x="4587" y="3598"/>
              <a:ext cx="682" cy="135"/>
            </a:xfrm>
            <a:prstGeom prst="rect">
              <a:avLst/>
            </a:prstGeom>
            <a:noFill/>
            <a:ln w="9525">
              <a:noFill/>
              <a:miter lim="800000"/>
              <a:headEnd/>
              <a:tailEnd/>
            </a:ln>
          </p:spPr>
          <p:txBody>
            <a:bodyPr wrap="none">
              <a:prstTxWarp prst="textNoShape">
                <a:avLst/>
              </a:prstTxWarp>
              <a:spAutoFit/>
            </a:bodyPr>
            <a:lstStyle/>
            <a:p>
              <a:r>
                <a:rPr lang="en-US" sz="800" b="0">
                  <a:solidFill>
                    <a:schemeClr val="tx1"/>
                  </a:solidFill>
                  <a:latin typeface="Arial" charset="0"/>
                </a:rPr>
                <a:t>Princeton University</a:t>
              </a:r>
            </a:p>
          </p:txBody>
        </p:sp>
        <p:grpSp>
          <p:nvGrpSpPr>
            <p:cNvPr id="96271" name="Group 28"/>
            <p:cNvGrpSpPr>
              <a:grpSpLocks/>
            </p:cNvGrpSpPr>
            <p:nvPr/>
          </p:nvGrpSpPr>
          <p:grpSpPr bwMode="auto">
            <a:xfrm>
              <a:off x="4318" y="2429"/>
              <a:ext cx="1197" cy="1169"/>
              <a:chOff x="4318" y="2429"/>
              <a:chExt cx="1197" cy="1169"/>
            </a:xfrm>
          </p:grpSpPr>
          <p:pic>
            <p:nvPicPr>
              <p:cNvPr id="96272" name="Picture 29" descr="princeton_holder_1"/>
              <p:cNvPicPr>
                <a:picLocks noChangeAspect="1" noChangeArrowheads="1"/>
              </p:cNvPicPr>
              <p:nvPr/>
            </p:nvPicPr>
            <p:blipFill>
              <a:blip r:embed="rId8"/>
              <a:srcRect/>
              <a:stretch>
                <a:fillRect/>
              </a:stretch>
            </p:blipFill>
            <p:spPr bwMode="auto">
              <a:xfrm>
                <a:off x="4318" y="2429"/>
                <a:ext cx="1197" cy="1168"/>
              </a:xfrm>
              <a:prstGeom prst="rect">
                <a:avLst/>
              </a:prstGeom>
              <a:noFill/>
              <a:ln w="9525">
                <a:noFill/>
                <a:miter lim="800000"/>
                <a:headEnd/>
                <a:tailEnd/>
              </a:ln>
            </p:spPr>
          </p:pic>
          <p:sp>
            <p:nvSpPr>
              <p:cNvPr id="96273" name="Rectangle 30"/>
              <p:cNvSpPr>
                <a:spLocks noChangeArrowheads="1"/>
              </p:cNvSpPr>
              <p:nvPr/>
            </p:nvSpPr>
            <p:spPr bwMode="auto">
              <a:xfrm>
                <a:off x="4318" y="2430"/>
                <a:ext cx="1168" cy="1168"/>
              </a:xfrm>
              <a:prstGeom prst="rect">
                <a:avLst/>
              </a:prstGeom>
              <a:noFill/>
              <a:ln w="9525">
                <a:solidFill>
                  <a:srgbClr val="301383"/>
                </a:solidFill>
                <a:miter lim="800000"/>
                <a:headEnd/>
                <a:tailEnd/>
              </a:ln>
            </p:spPr>
            <p:txBody>
              <a:bodyPr wrap="none" anchor="ctr">
                <a:prstTxWarp prst="textNoShape">
                  <a:avLst/>
                </a:prstTxWarp>
              </a:bodyPr>
              <a:lstStyle/>
              <a:p>
                <a:endParaRPr lang="en-US"/>
              </a:p>
            </p:txBody>
          </p:sp>
        </p:grpSp>
      </p:grpSp>
      <p:sp>
        <p:nvSpPr>
          <p:cNvPr id="96266" name="Text Box 31"/>
          <p:cNvSpPr txBox="1">
            <a:spLocks noChangeArrowheads="1"/>
          </p:cNvSpPr>
          <p:nvPr/>
        </p:nvSpPr>
        <p:spPr bwMode="auto">
          <a:xfrm>
            <a:off x="1812925" y="693738"/>
            <a:ext cx="184150" cy="579437"/>
          </a:xfrm>
          <a:prstGeom prst="rect">
            <a:avLst/>
          </a:prstGeom>
          <a:noFill/>
          <a:ln w="9525">
            <a:noFill/>
            <a:miter lim="800000"/>
            <a:headEnd/>
            <a:tailEnd/>
          </a:ln>
        </p:spPr>
        <p:txBody>
          <a:bodyPr wrap="none">
            <a:prstTxWarp prst="textNoShape">
              <a:avLst/>
            </a:prstTxWarp>
            <a:spAutoFit/>
          </a:bodyPr>
          <a:lstStyle/>
          <a:p>
            <a:endParaRPr lang="en-US"/>
          </a:p>
        </p:txBody>
      </p:sp>
      <p:sp>
        <p:nvSpPr>
          <p:cNvPr id="96267" name="Text Box 32"/>
          <p:cNvSpPr txBox="1">
            <a:spLocks noChangeArrowheads="1"/>
          </p:cNvSpPr>
          <p:nvPr/>
        </p:nvSpPr>
        <p:spPr bwMode="auto">
          <a:xfrm>
            <a:off x="6613525" y="3208338"/>
            <a:ext cx="184150" cy="579437"/>
          </a:xfrm>
          <a:prstGeom prst="rect">
            <a:avLst/>
          </a:prstGeom>
          <a:noFill/>
          <a:ln w="9525">
            <a:noFill/>
            <a:miter lim="800000"/>
            <a:headEnd/>
            <a:tailEnd/>
          </a:ln>
        </p:spPr>
        <p:txBody>
          <a:bodyPr wrap="none">
            <a:prstTxWarp prst="textNoShape">
              <a:avLst/>
            </a:prstTxWarp>
            <a:spAutoFit/>
          </a:bodyPr>
          <a:lstStyle/>
          <a:p>
            <a:endParaRPr lang="en-US"/>
          </a:p>
        </p:txBody>
      </p:sp>
      <p:sp>
        <p:nvSpPr>
          <p:cNvPr id="96268" name="Rectangle 34"/>
          <p:cNvSpPr>
            <a:spLocks noChangeArrowheads="1"/>
          </p:cNvSpPr>
          <p:nvPr/>
        </p:nvSpPr>
        <p:spPr bwMode="auto">
          <a:xfrm>
            <a:off x="6172200" y="228600"/>
            <a:ext cx="2743200" cy="1295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96269" name="Picture 33"/>
          <p:cNvPicPr>
            <a:picLocks noChangeAspect="1" noChangeArrowheads="1"/>
          </p:cNvPicPr>
          <p:nvPr/>
        </p:nvPicPr>
        <p:blipFill>
          <a:blip r:embed="rId9"/>
          <a:srcRect l="35635" t="25217" r="35014" b="7947"/>
          <a:stretch>
            <a:fillRect/>
          </a:stretch>
        </p:blipFill>
        <p:spPr bwMode="auto">
          <a:xfrm>
            <a:off x="6249988" y="304800"/>
            <a:ext cx="2597150" cy="3429000"/>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8306" name="Picture 1"/>
          <p:cNvPicPr>
            <a:picLocks noChangeAspect="1"/>
          </p:cNvPicPr>
          <p:nvPr/>
        </p:nvPicPr>
        <p:blipFill>
          <a:blip r:embed="rId3"/>
          <a:srcRect/>
          <a:stretch>
            <a:fillRect/>
          </a:stretch>
        </p:blipFill>
        <p:spPr bwMode="auto">
          <a:xfrm>
            <a:off x="2667000" y="1524000"/>
            <a:ext cx="3659188" cy="4748213"/>
          </a:xfrm>
          <a:prstGeom prst="rect">
            <a:avLst/>
          </a:prstGeom>
          <a:noFill/>
          <a:ln w="9525">
            <a:solidFill>
              <a:schemeClr val="bg2"/>
            </a:solidFill>
            <a:miter lim="800000"/>
            <a:headEnd/>
            <a:tailEnd/>
          </a:ln>
        </p:spPr>
      </p:pic>
      <p:sp>
        <p:nvSpPr>
          <p:cNvPr id="98307" name="Text Box 3"/>
          <p:cNvSpPr txBox="1">
            <a:spLocks noChangeArrowheads="1"/>
          </p:cNvSpPr>
          <p:nvPr/>
        </p:nvSpPr>
        <p:spPr bwMode="auto">
          <a:xfrm>
            <a:off x="228600" y="304800"/>
            <a:ext cx="8610600" cy="579438"/>
          </a:xfrm>
          <a:prstGeom prst="rect">
            <a:avLst/>
          </a:prstGeom>
          <a:noFill/>
          <a:ln w="15875">
            <a:noFill/>
            <a:miter lim="800000"/>
            <a:headEnd/>
            <a:tailEnd/>
          </a:ln>
        </p:spPr>
        <p:txBody>
          <a:bodyPr>
            <a:prstTxWarp prst="textNoShape">
              <a:avLst/>
            </a:prstTxWarp>
            <a:spAutoFit/>
          </a:bodyPr>
          <a:lstStyle/>
          <a:p>
            <a:r>
              <a:rPr lang="en-US">
                <a:solidFill>
                  <a:schemeClr val="bg1"/>
                </a:solidFill>
                <a:latin typeface="Trebuchet MS" charset="0"/>
              </a:rPr>
              <a:t>Where to invest time and money</a:t>
            </a:r>
            <a:endParaRPr lang="en-US">
              <a:solidFill>
                <a:schemeClr val="hlink"/>
              </a:solidFill>
              <a:latin typeface="Trebuchet MS" charset="0"/>
            </a:endParaRPr>
          </a:p>
        </p:txBody>
      </p:sp>
      <p:sp>
        <p:nvSpPr>
          <p:cNvPr id="4" name="TextBox 3"/>
          <p:cNvSpPr txBox="1"/>
          <p:nvPr/>
        </p:nvSpPr>
        <p:spPr>
          <a:xfrm>
            <a:off x="3886200" y="4114800"/>
            <a:ext cx="4787900" cy="584200"/>
          </a:xfrm>
          <a:prstGeom prst="rect">
            <a:avLst/>
          </a:prstGeom>
          <a:noFill/>
        </p:spPr>
        <p:txBody>
          <a:bodyPr wrap="none">
            <a:prstTxWarp prst="textNoShape">
              <a:avLst/>
            </a:prstTxWarp>
            <a:spAutoFit/>
          </a:bodyPr>
          <a:lstStyle/>
          <a:p>
            <a:r>
              <a:rPr lang="en-US">
                <a:solidFill>
                  <a:schemeClr val="accent1"/>
                </a:solidFill>
                <a:latin typeface="Trebuchet MS" charset="0"/>
              </a:rPr>
              <a:t>‘Ofness’ vs ‘Aboutness’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r" eaLnBrk="1" hangingPunct="1"/>
            <a:r>
              <a:rPr lang="en-US" smtClean="0">
                <a:ea typeface="ＭＳ Ｐゴシック" charset="-128"/>
                <a:cs typeface="ＭＳ Ｐゴシック" charset="-128"/>
              </a:rPr>
              <a:t>Aggregate to innovate …</a:t>
            </a:r>
          </a:p>
        </p:txBody>
      </p:sp>
      <p:sp>
        <p:nvSpPr>
          <p:cNvPr id="100355" name="Subtitle 2"/>
          <p:cNvSpPr>
            <a:spLocks noGrp="1"/>
          </p:cNvSpPr>
          <p:nvPr>
            <p:ph type="subTitle" idx="1"/>
          </p:nvPr>
        </p:nvSpPr>
        <p:spPr/>
        <p:txBody>
          <a:bodyPr/>
          <a:lstStyle/>
          <a:p>
            <a:pPr eaLnBrk="1" hangingPunct="1"/>
            <a:endParaRPr lang="en-US">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srcRect b="9625"/>
          <a:stretch>
            <a:fillRect/>
          </a:stretch>
        </p:blipFill>
        <p:spPr bwMode="auto">
          <a:xfrm>
            <a:off x="609600" y="1981200"/>
            <a:ext cx="7685088" cy="3870325"/>
          </a:xfrm>
          <a:prstGeom prst="rect">
            <a:avLst/>
          </a:prstGeom>
          <a:noFill/>
          <a:ln w="9525">
            <a:noFill/>
            <a:miter lim="800000"/>
            <a:headEnd/>
            <a:tailEnd/>
          </a:ln>
        </p:spPr>
      </p:pic>
      <p:sp>
        <p:nvSpPr>
          <p:cNvPr id="102403" name="Text Box 3"/>
          <p:cNvSpPr txBox="1">
            <a:spLocks noChangeArrowheads="1"/>
          </p:cNvSpPr>
          <p:nvPr/>
        </p:nvSpPr>
        <p:spPr bwMode="auto">
          <a:xfrm>
            <a:off x="228600" y="304800"/>
            <a:ext cx="8610600" cy="579438"/>
          </a:xfrm>
          <a:prstGeom prst="rect">
            <a:avLst/>
          </a:prstGeom>
          <a:noFill/>
          <a:ln w="15875">
            <a:noFill/>
            <a:miter lim="800000"/>
            <a:headEnd/>
            <a:tailEnd/>
          </a:ln>
        </p:spPr>
        <p:txBody>
          <a:bodyPr>
            <a:prstTxWarp prst="textNoShape">
              <a:avLst/>
            </a:prstTxWarp>
            <a:spAutoFit/>
          </a:bodyPr>
          <a:lstStyle/>
          <a:p>
            <a:r>
              <a:rPr lang="en-US">
                <a:solidFill>
                  <a:schemeClr val="bg1"/>
                </a:solidFill>
                <a:latin typeface="Trebuchet MS" charset="0"/>
              </a:rPr>
              <a:t>The power of datamining</a:t>
            </a:r>
            <a:endParaRPr lang="en-US">
              <a:solidFill>
                <a:schemeClr val="hlink"/>
              </a:solidFill>
              <a:latin typeface="Trebuchet MS" charset="0"/>
            </a:endParaRPr>
          </a:p>
        </p:txBody>
      </p:sp>
      <p:sp>
        <p:nvSpPr>
          <p:cNvPr id="102404" name="Text Box 4"/>
          <p:cNvSpPr txBox="1">
            <a:spLocks noChangeArrowheads="1"/>
          </p:cNvSpPr>
          <p:nvPr/>
        </p:nvSpPr>
        <p:spPr bwMode="auto">
          <a:xfrm>
            <a:off x="300038" y="4632325"/>
            <a:ext cx="184150" cy="244475"/>
          </a:xfrm>
          <a:prstGeom prst="rect">
            <a:avLst/>
          </a:prstGeom>
          <a:noFill/>
          <a:ln w="15875">
            <a:noFill/>
            <a:miter lim="800000"/>
            <a:headEnd/>
            <a:tailEnd/>
          </a:ln>
        </p:spPr>
        <p:txBody>
          <a:bodyPr wrap="none">
            <a:prstTxWarp prst="textNoShape">
              <a:avLst/>
            </a:prstTxWarp>
            <a:spAutoFit/>
          </a:bodyPr>
          <a:lstStyle/>
          <a:p>
            <a:endParaRPr lang="en-US" sz="1000">
              <a:solidFill>
                <a:schemeClr val="accent1"/>
              </a:solidFill>
            </a:endParaRPr>
          </a:p>
        </p:txBody>
      </p:sp>
      <p:sp>
        <p:nvSpPr>
          <p:cNvPr id="102405" name="Text Box 5"/>
          <p:cNvSpPr txBox="1">
            <a:spLocks noChangeArrowheads="1"/>
          </p:cNvSpPr>
          <p:nvPr/>
        </p:nvSpPr>
        <p:spPr bwMode="auto">
          <a:xfrm>
            <a:off x="7239000" y="2362200"/>
            <a:ext cx="1501775" cy="274638"/>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chemeClr val="tx1"/>
                </a:solidFill>
              </a:rPr>
              <a:t>(2005)</a:t>
            </a:r>
          </a:p>
        </p:txBody>
      </p:sp>
      <p:sp>
        <p:nvSpPr>
          <p:cNvPr id="1017863" name="Text Box 7"/>
          <p:cNvSpPr txBox="1">
            <a:spLocks noChangeArrowheads="1"/>
          </p:cNvSpPr>
          <p:nvPr/>
        </p:nvSpPr>
        <p:spPr bwMode="auto">
          <a:xfrm>
            <a:off x="1747838" y="5730875"/>
            <a:ext cx="5513387" cy="701675"/>
          </a:xfrm>
          <a:prstGeom prst="rect">
            <a:avLst/>
          </a:prstGeom>
          <a:noFill/>
          <a:ln w="9525">
            <a:noFill/>
            <a:miter lim="800000"/>
            <a:headEnd/>
            <a:tailEnd/>
          </a:ln>
        </p:spPr>
        <p:txBody>
          <a:bodyPr wrap="none" anchor="ctr">
            <a:prstTxWarp prst="textNoShape">
              <a:avLst/>
            </a:prstTxWarp>
            <a:spAutoFit/>
          </a:bodyPr>
          <a:lstStyle/>
          <a:p>
            <a:pPr algn="ctr"/>
            <a:r>
              <a:rPr lang="en-US" sz="4000">
                <a:solidFill>
                  <a:schemeClr val="tx1"/>
                </a:solidFill>
                <a:latin typeface="Trebuchet MS" charset="0"/>
              </a:rPr>
              <a:t>Rareness is common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17863"/>
                                        </p:tgtEl>
                                        <p:attrNameLst>
                                          <p:attrName>style.visibility</p:attrName>
                                        </p:attrNameLst>
                                      </p:cBhvr>
                                      <p:to>
                                        <p:strVal val="visible"/>
                                      </p:to>
                                    </p:set>
                                    <p:animEffect transition="in" filter="dissolve">
                                      <p:cBhvr>
                                        <p:cTn id="7" dur="500"/>
                                        <p:tgtEl>
                                          <p:spTgt spid="1017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7863" grpId="0"/>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a:srcRect t="6250" b="3972"/>
          <a:stretch>
            <a:fillRect/>
          </a:stretch>
        </p:blipFill>
        <p:spPr bwMode="auto">
          <a:xfrm>
            <a:off x="1447800" y="1600200"/>
            <a:ext cx="6346825" cy="4648200"/>
          </a:xfrm>
          <a:prstGeom prst="rect">
            <a:avLst/>
          </a:prstGeom>
          <a:noFill/>
          <a:ln w="15875">
            <a:noFill/>
            <a:miter lim="800000"/>
            <a:headEnd/>
            <a:tailEnd/>
          </a:ln>
        </p:spPr>
      </p:pic>
      <p:sp>
        <p:nvSpPr>
          <p:cNvPr id="1042435" name="Rectangle 3"/>
          <p:cNvSpPr>
            <a:spLocks noGrp="1" noChangeArrowheads="1"/>
          </p:cNvSpPr>
          <p:nvPr>
            <p:ph type="title"/>
          </p:nvPr>
        </p:nvSpPr>
        <p:spPr>
          <a:xfrm>
            <a:off x="455613" y="228600"/>
            <a:ext cx="8231187" cy="1143000"/>
          </a:xfrm>
        </p:spPr>
        <p:txBody>
          <a:bodyPr/>
          <a:lstStyle/>
          <a:p>
            <a:pPr eaLnBrk="1" hangingPunct="1"/>
            <a:r>
              <a:rPr lang="en-US" sz="3200">
                <a:ea typeface="ＭＳ Ｐゴシック" charset="-128"/>
                <a:cs typeface="ＭＳ Ｐゴシック" charset="-128"/>
              </a:rPr>
              <a:t>Knowledge Structure: structure for controlled data: metadata workflows</a:t>
            </a:r>
            <a:endParaRPr lang="en-US">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Text Box 3"/>
          <p:cNvSpPr txBox="1">
            <a:spLocks noChangeArrowheads="1"/>
          </p:cNvSpPr>
          <p:nvPr/>
        </p:nvSpPr>
        <p:spPr bwMode="auto">
          <a:xfrm>
            <a:off x="381000" y="1219200"/>
            <a:ext cx="8493125" cy="336550"/>
          </a:xfrm>
          <a:prstGeom prst="rect">
            <a:avLst/>
          </a:prstGeom>
          <a:noFill/>
          <a:ln w="9525">
            <a:noFill/>
            <a:miter lim="800000"/>
            <a:headEnd/>
            <a:tailEnd/>
          </a:ln>
        </p:spPr>
        <p:txBody>
          <a:bodyPr>
            <a:prstTxWarp prst="textNoShape">
              <a:avLst/>
            </a:prstTxWarp>
            <a:spAutoFit/>
          </a:bodyPr>
          <a:lstStyle/>
          <a:p>
            <a:endParaRPr lang="en-US" sz="1600" b="0">
              <a:solidFill>
                <a:schemeClr val="tx1"/>
              </a:solidFill>
              <a:latin typeface="Arial" charset="0"/>
            </a:endParaRPr>
          </a:p>
        </p:txBody>
      </p:sp>
      <p:sp>
        <p:nvSpPr>
          <p:cNvPr id="106499" name="Text Box 4"/>
          <p:cNvSpPr txBox="1">
            <a:spLocks noChangeArrowheads="1"/>
          </p:cNvSpPr>
          <p:nvPr/>
        </p:nvSpPr>
        <p:spPr bwMode="auto">
          <a:xfrm>
            <a:off x="365125" y="7938"/>
            <a:ext cx="184150" cy="579437"/>
          </a:xfrm>
          <a:prstGeom prst="rect">
            <a:avLst/>
          </a:prstGeom>
          <a:noFill/>
          <a:ln w="9525">
            <a:noFill/>
            <a:miter lim="800000"/>
            <a:headEnd/>
            <a:tailEnd/>
          </a:ln>
        </p:spPr>
        <p:txBody>
          <a:bodyPr wrap="none">
            <a:prstTxWarp prst="textNoShape">
              <a:avLst/>
            </a:prstTxWarp>
            <a:spAutoFit/>
          </a:bodyPr>
          <a:lstStyle/>
          <a:p>
            <a:endParaRPr lang="en-US"/>
          </a:p>
        </p:txBody>
      </p:sp>
      <p:sp>
        <p:nvSpPr>
          <p:cNvPr id="1044485" name="Rectangle 5"/>
          <p:cNvSpPr>
            <a:spLocks noGrp="1" noChangeArrowheads="1"/>
          </p:cNvSpPr>
          <p:nvPr>
            <p:ph type="title"/>
          </p:nvPr>
        </p:nvSpPr>
        <p:spPr>
          <a:xfrm>
            <a:off x="455613" y="228600"/>
            <a:ext cx="8231187" cy="1143000"/>
          </a:xfrm>
        </p:spPr>
        <p:txBody>
          <a:bodyPr/>
          <a:lstStyle/>
          <a:p>
            <a:pPr eaLnBrk="1" hangingPunct="1"/>
            <a:r>
              <a:rPr lang="en-US" sz="3600" smtClean="0">
                <a:ea typeface="ＭＳ Ｐゴシック" charset="-128"/>
                <a:cs typeface="ＭＳ Ｐゴシック" charset="-128"/>
              </a:rPr>
              <a:t>Increase</a:t>
            </a:r>
            <a:r>
              <a:rPr lang="en-US" sz="2400" smtClean="0">
                <a:ea typeface="ＭＳ Ｐゴシック" charset="-128"/>
                <a:cs typeface="ＭＳ Ｐゴシック" charset="-128"/>
              </a:rPr>
              <a:t> </a:t>
            </a:r>
            <a:r>
              <a:rPr lang="en-US" sz="3600" smtClean="0">
                <a:ea typeface="ＭＳ Ｐゴシック" charset="-128"/>
                <a:cs typeface="ＭＳ Ｐゴシック" charset="-128"/>
              </a:rPr>
              <a:t>the gravitational </a:t>
            </a:r>
            <a:br>
              <a:rPr lang="en-US" sz="3600" smtClean="0">
                <a:ea typeface="ＭＳ Ｐゴシック" charset="-128"/>
                <a:cs typeface="ＭＳ Ｐゴシック" charset="-128"/>
              </a:rPr>
            </a:br>
            <a:r>
              <a:rPr lang="en-US" sz="3600" smtClean="0">
                <a:ea typeface="ＭＳ Ｐゴシック" charset="-128"/>
                <a:cs typeface="ＭＳ Ｐゴシック" charset="-128"/>
              </a:rPr>
              <a:t>power of names</a:t>
            </a:r>
            <a:endParaRPr lang="en-US" sz="2000" smtClean="0">
              <a:ea typeface="ＭＳ Ｐゴシック" charset="-128"/>
              <a:cs typeface="ＭＳ Ｐゴシック" charset="-128"/>
            </a:endParaRPr>
          </a:p>
        </p:txBody>
      </p:sp>
      <p:pic>
        <p:nvPicPr>
          <p:cNvPr id="106501" name="Picture 5"/>
          <p:cNvPicPr>
            <a:picLocks noChangeAspect="1"/>
          </p:cNvPicPr>
          <p:nvPr/>
        </p:nvPicPr>
        <p:blipFill>
          <a:blip r:embed="rId3"/>
          <a:srcRect/>
          <a:stretch>
            <a:fillRect/>
          </a:stretch>
        </p:blipFill>
        <p:spPr bwMode="auto">
          <a:xfrm>
            <a:off x="609600" y="1752600"/>
            <a:ext cx="8139113" cy="4410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r" eaLnBrk="1" hangingPunct="1"/>
            <a:r>
              <a:rPr lang="en-US" smtClean="0">
                <a:ea typeface="ＭＳ Ｐゴシック" charset="-128"/>
                <a:cs typeface="ＭＳ Ｐゴシック" charset="-128"/>
              </a:rPr>
              <a:t>Accentuate the positive</a:t>
            </a:r>
          </a:p>
        </p:txBody>
      </p:sp>
      <p:sp>
        <p:nvSpPr>
          <p:cNvPr id="108547" name="Subtitle 3"/>
          <p:cNvSpPr>
            <a:spLocks noGrp="1"/>
          </p:cNvSpPr>
          <p:nvPr>
            <p:ph type="subTitle" idx="1"/>
          </p:nvPr>
        </p:nvSpPr>
        <p:spPr/>
        <p:txBody>
          <a:bodyPr/>
          <a:lstStyle/>
          <a:p>
            <a:pPr eaLnBrk="1" hangingPunct="1"/>
            <a:endParaRPr lang="en-US">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10594" name="Picture 2" descr="Darwin_HI_REZ"/>
          <p:cNvPicPr>
            <a:picLocks noChangeAspect="1" noChangeArrowheads="1"/>
          </p:cNvPicPr>
          <p:nvPr>
            <p:ph type="body" idx="1"/>
          </p:nvPr>
        </p:nvPicPr>
        <p:blipFill>
          <a:blip r:embed="rId3"/>
          <a:srcRect l="2000" t="5190" r="999" b="2596"/>
          <a:stretch>
            <a:fillRect/>
          </a:stretch>
        </p:blipFill>
        <p:spPr>
          <a:xfrm>
            <a:off x="0" y="0"/>
            <a:ext cx="9144000" cy="7048500"/>
          </a:xfrm>
        </p:spPr>
      </p:pic>
      <p:sp>
        <p:nvSpPr>
          <p:cNvPr id="3" name="Content Placeholder 2"/>
          <p:cNvSpPr>
            <a:spLocks/>
          </p:cNvSpPr>
          <p:nvPr/>
        </p:nvSpPr>
        <p:spPr bwMode="auto">
          <a:xfrm>
            <a:off x="5486400" y="838200"/>
            <a:ext cx="3482975" cy="3971925"/>
          </a:xfrm>
          <a:prstGeom prst="rect">
            <a:avLst/>
          </a:prstGeom>
          <a:noFill/>
          <a:ln w="9525">
            <a:noFill/>
            <a:miter lim="800000"/>
            <a:headEnd/>
            <a:tailEnd/>
          </a:ln>
        </p:spPr>
        <p:txBody>
          <a:bodyPr lIns="0" tIns="0" rIns="0" bIns="0">
            <a:prstTxWarp prst="textNoShape">
              <a:avLst/>
            </a:prstTxWarp>
          </a:bodyPr>
          <a:lstStyle/>
          <a:p>
            <a:pPr marL="225425" indent="-212725" eaLnBrk="0" hangingPunct="0">
              <a:lnSpc>
                <a:spcPct val="120000"/>
              </a:lnSpc>
              <a:spcBef>
                <a:spcPct val="50000"/>
              </a:spcBef>
              <a:buClr>
                <a:srgbClr val="FF7600"/>
              </a:buClr>
            </a:pPr>
            <a:r>
              <a:rPr lang="en-US" sz="2600" i="1">
                <a:solidFill>
                  <a:schemeClr val="bg1"/>
                </a:solidFill>
                <a:latin typeface="Trebuchet MS" charset="0"/>
              </a:rPr>
              <a:t>“It is not the strongest of the species that survives, nor the most intelligent </a:t>
            </a:r>
            <a:br>
              <a:rPr lang="en-US" sz="2600" i="1">
                <a:solidFill>
                  <a:schemeClr val="bg1"/>
                </a:solidFill>
                <a:latin typeface="Trebuchet MS" charset="0"/>
              </a:rPr>
            </a:br>
            <a:r>
              <a:rPr lang="en-US" sz="2600" i="1">
                <a:solidFill>
                  <a:schemeClr val="bg1"/>
                </a:solidFill>
                <a:latin typeface="Trebuchet MS" charset="0"/>
              </a:rPr>
              <a:t>that survives. </a:t>
            </a:r>
            <a:br>
              <a:rPr lang="en-US" sz="2600" i="1">
                <a:solidFill>
                  <a:schemeClr val="bg1"/>
                </a:solidFill>
                <a:latin typeface="Trebuchet MS" charset="0"/>
              </a:rPr>
            </a:br>
            <a:r>
              <a:rPr lang="en-US" sz="2600" i="1">
                <a:solidFill>
                  <a:schemeClr val="bg1"/>
                </a:solidFill>
                <a:latin typeface="Trebuchet MS" charset="0"/>
              </a:rPr>
              <a:t>It is the one that is the most adaptable to change.”</a:t>
            </a:r>
          </a:p>
        </p:txBody>
      </p:sp>
      <p:sp>
        <p:nvSpPr>
          <p:cNvPr id="348170" name="Text Box 10"/>
          <p:cNvSpPr txBox="1">
            <a:spLocks noChangeArrowheads="1"/>
          </p:cNvSpPr>
          <p:nvPr/>
        </p:nvSpPr>
        <p:spPr bwMode="auto">
          <a:xfrm>
            <a:off x="5867400" y="5410200"/>
            <a:ext cx="2957513" cy="427038"/>
          </a:xfrm>
          <a:prstGeom prst="rect">
            <a:avLst/>
          </a:prstGeom>
          <a:noFill/>
          <a:ln w="9525" algn="ctr">
            <a:noFill/>
            <a:miter lim="800000"/>
            <a:headEnd/>
            <a:tailEnd/>
          </a:ln>
          <a:effectLst/>
        </p:spPr>
        <p:txBody>
          <a:bodyPr>
            <a:prstTxWarp prst="textNoShape">
              <a:avLst/>
            </a:prstTxWarp>
            <a:spAutoFit/>
          </a:bodyPr>
          <a:lstStyle/>
          <a:p>
            <a:pPr marL="234950" indent="-234950" algn="r" eaLnBrk="0" hangingPunct="0">
              <a:spcBef>
                <a:spcPct val="50000"/>
              </a:spcBef>
              <a:buClr>
                <a:srgbClr val="FF7600"/>
              </a:buClr>
            </a:pPr>
            <a:r>
              <a:rPr lang="en-US" sz="2200" i="1">
                <a:solidFill>
                  <a:schemeClr val="bg1"/>
                </a:solidFill>
                <a:effectLst>
                  <a:outerShdw blurRad="38100" dist="38100" dir="2700000" algn="tl">
                    <a:srgbClr val="969696"/>
                  </a:outerShdw>
                </a:effectLst>
                <a:latin typeface="Trebuchet MS" charset="0"/>
              </a:rPr>
              <a:t>—Charles </a:t>
            </a:r>
            <a:r>
              <a:rPr lang="en-US" sz="2200" i="1">
                <a:solidFill>
                  <a:schemeClr val="bg1"/>
                </a:solidFill>
                <a:latin typeface="Trebuchet MS" charset="0"/>
              </a:rPr>
              <a:t>Darwin</a:t>
            </a:r>
            <a:endParaRPr lang="en-US" sz="2200" b="0" i="1">
              <a:solidFill>
                <a:schemeClr val="bg1"/>
              </a:solidFill>
              <a:effectLst>
                <a:outerShdw blurRad="38100" dist="38100" dir="2700000" algn="tl">
                  <a:srgbClr val="969696"/>
                </a:outerShdw>
              </a:effectLst>
              <a:latin typeface="Trebuchet MS" charset="0"/>
            </a:endParaRPr>
          </a:p>
        </p:txBody>
      </p:sp>
      <p:sp>
        <p:nvSpPr>
          <p:cNvPr id="110597" name="Text Box 5"/>
          <p:cNvSpPr txBox="1">
            <a:spLocks noChangeArrowheads="1"/>
          </p:cNvSpPr>
          <p:nvPr/>
        </p:nvSpPr>
        <p:spPr bwMode="auto">
          <a:xfrm>
            <a:off x="6499225" y="6507163"/>
            <a:ext cx="2730500" cy="350837"/>
          </a:xfrm>
          <a:prstGeom prst="rect">
            <a:avLst/>
          </a:prstGeom>
          <a:noFill/>
          <a:ln w="9525">
            <a:noFill/>
            <a:miter lim="800000"/>
            <a:headEnd/>
            <a:tailEnd/>
          </a:ln>
        </p:spPr>
        <p:txBody>
          <a:bodyPr wrap="none">
            <a:prstTxWarp prst="textNoShape">
              <a:avLst/>
            </a:prstTxWarp>
            <a:spAutoFit/>
          </a:bodyPr>
          <a:lstStyle/>
          <a:p>
            <a:r>
              <a:rPr lang="en-US" sz="1700">
                <a:solidFill>
                  <a:schemeClr val="tx1"/>
                </a:solidFill>
                <a:latin typeface="Trebuchet MS" charset="0"/>
              </a:rPr>
              <a:t>Image: Auckland Museum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delay="0"/>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1400"/>
                                  </p:stCondLst>
                                  <p:childTnLst>
                                    <p:set>
                                      <p:cBhvr>
                                        <p:cTn id="9" dur="1" fill="hold">
                                          <p:stCondLst>
                                            <p:cond delay="0"/>
                                          </p:stCondLst>
                                        </p:cTn>
                                        <p:tgtEl>
                                          <p:spTgt spid="348170"/>
                                        </p:tgtEl>
                                        <p:attrNameLst>
                                          <p:attrName>style.visibility</p:attrName>
                                        </p:attrNameLst>
                                      </p:cBhvr>
                                      <p:to>
                                        <p:strVal val="visible"/>
                                      </p:to>
                                    </p:set>
                                    <p:animEffect transition="in" filter="fade">
                                      <p:cBhvr>
                                        <p:cTn id="10" dur="2000"/>
                                        <p:tgtEl>
                                          <p:spTgt spid="348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48170" grpId="0"/>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1394" name="Rectangle 2"/>
          <p:cNvSpPr>
            <a:spLocks noGrp="1" noChangeArrowheads="1"/>
          </p:cNvSpPr>
          <p:nvPr>
            <p:ph type="title"/>
          </p:nvPr>
        </p:nvSpPr>
        <p:spPr/>
        <p:txBody>
          <a:bodyPr/>
          <a:lstStyle/>
          <a:p>
            <a:pPr eaLnBrk="1" hangingPunct="1"/>
            <a:r>
              <a:rPr lang="en-US" smtClean="0">
                <a:ea typeface="ＭＳ Ｐゴシック" charset="-128"/>
                <a:cs typeface="ＭＳ Ｐゴシック" charset="-128"/>
              </a:rPr>
              <a:t>LAM risks and strategies</a:t>
            </a:r>
          </a:p>
        </p:txBody>
      </p:sp>
      <p:sp>
        <p:nvSpPr>
          <p:cNvPr id="112643" name="AutoShape 3"/>
          <p:cNvSpPr>
            <a:spLocks noChangeArrowheads="1"/>
          </p:cNvSpPr>
          <p:nvPr/>
        </p:nvSpPr>
        <p:spPr bwMode="auto">
          <a:xfrm rot="-5400000">
            <a:off x="184150" y="2254250"/>
            <a:ext cx="1758950" cy="908050"/>
          </a:xfrm>
          <a:prstGeom prst="rightArrow">
            <a:avLst>
              <a:gd name="adj1" fmla="val 50000"/>
              <a:gd name="adj2" fmla="val 57493"/>
            </a:avLst>
          </a:prstGeom>
          <a:gradFill rotWithShape="1">
            <a:gsLst>
              <a:gs pos="0">
                <a:srgbClr val="008000"/>
              </a:gs>
              <a:gs pos="100000">
                <a:srgbClr val="FF0000"/>
              </a:gs>
            </a:gsLst>
            <a:lin ang="0" scaled="1"/>
          </a:gradFill>
          <a:ln w="9525">
            <a:noFill/>
            <a:miter lim="800000"/>
            <a:headEnd/>
            <a:tailEnd/>
          </a:ln>
        </p:spPr>
        <p:txBody>
          <a:bodyPr wrap="none" anchor="ctr">
            <a:prstTxWarp prst="textNoShape">
              <a:avLst/>
            </a:prstTxWarp>
          </a:bodyPr>
          <a:lstStyle/>
          <a:p>
            <a:pPr algn="ctr"/>
            <a:r>
              <a:rPr lang="en-US" sz="2400">
                <a:solidFill>
                  <a:schemeClr val="tx1"/>
                </a:solidFill>
                <a:latin typeface="Arial" charset="0"/>
              </a:rPr>
              <a:t>Impact</a:t>
            </a:r>
          </a:p>
        </p:txBody>
      </p:sp>
      <p:sp>
        <p:nvSpPr>
          <p:cNvPr id="112644" name="Text Box 9"/>
          <p:cNvSpPr txBox="1">
            <a:spLocks noChangeArrowheads="1"/>
          </p:cNvSpPr>
          <p:nvPr/>
        </p:nvSpPr>
        <p:spPr bwMode="auto">
          <a:xfrm>
            <a:off x="1971675" y="5727700"/>
            <a:ext cx="6416675" cy="825500"/>
          </a:xfrm>
          <a:prstGeom prst="rect">
            <a:avLst/>
          </a:prstGeom>
          <a:noFill/>
          <a:ln w="9525">
            <a:noFill/>
            <a:miter lim="800000"/>
            <a:headEnd/>
            <a:tailEnd/>
          </a:ln>
        </p:spPr>
        <p:txBody>
          <a:bodyPr>
            <a:prstTxWarp prst="textNoShape">
              <a:avLst/>
            </a:prstTxWarp>
            <a:spAutoFit/>
          </a:bodyPr>
          <a:lstStyle/>
          <a:p>
            <a:pPr>
              <a:spcBef>
                <a:spcPct val="50000"/>
              </a:spcBef>
            </a:pPr>
            <a:r>
              <a:rPr lang="en-US" sz="2400" i="1">
                <a:solidFill>
                  <a:srgbClr val="FF0000"/>
                </a:solidFill>
                <a:latin typeface="Arial" charset="0"/>
              </a:rPr>
              <a:t>These risks will remain high but can be managed.  </a:t>
            </a:r>
          </a:p>
        </p:txBody>
      </p:sp>
      <p:grpSp>
        <p:nvGrpSpPr>
          <p:cNvPr id="112645" name="Group 20"/>
          <p:cNvGrpSpPr>
            <a:grpSpLocks/>
          </p:cNvGrpSpPr>
          <p:nvPr/>
        </p:nvGrpSpPr>
        <p:grpSpPr bwMode="auto">
          <a:xfrm>
            <a:off x="1608138" y="1600200"/>
            <a:ext cx="7078662" cy="3822700"/>
            <a:chOff x="1824" y="528"/>
            <a:chExt cx="3744" cy="2400"/>
          </a:xfrm>
        </p:grpSpPr>
        <p:pic>
          <p:nvPicPr>
            <p:cNvPr id="112646" name="Picture 6"/>
            <p:cNvPicPr>
              <a:picLocks noChangeAspect="1" noChangeArrowheads="1"/>
            </p:cNvPicPr>
            <p:nvPr/>
          </p:nvPicPr>
          <p:blipFill>
            <a:blip r:embed="rId3"/>
            <a:srcRect/>
            <a:stretch>
              <a:fillRect/>
            </a:stretch>
          </p:blipFill>
          <p:spPr bwMode="auto">
            <a:xfrm>
              <a:off x="1824" y="528"/>
              <a:ext cx="3744" cy="2400"/>
            </a:xfrm>
            <a:prstGeom prst="rect">
              <a:avLst/>
            </a:prstGeom>
            <a:noFill/>
            <a:ln w="12700">
              <a:noFill/>
              <a:miter lim="800000"/>
              <a:headEnd/>
              <a:tailEnd/>
            </a:ln>
          </p:spPr>
        </p:pic>
        <p:pic>
          <p:nvPicPr>
            <p:cNvPr id="112647" name="Picture 7"/>
            <p:cNvPicPr>
              <a:picLocks noChangeAspect="1" noChangeArrowheads="1"/>
            </p:cNvPicPr>
            <p:nvPr/>
          </p:nvPicPr>
          <p:blipFill>
            <a:blip r:embed="rId3"/>
            <a:srcRect/>
            <a:stretch>
              <a:fillRect/>
            </a:stretch>
          </p:blipFill>
          <p:spPr bwMode="auto">
            <a:xfrm>
              <a:off x="1824" y="528"/>
              <a:ext cx="3744" cy="2400"/>
            </a:xfrm>
            <a:prstGeom prst="rect">
              <a:avLst/>
            </a:prstGeom>
            <a:noFill/>
            <a:ln w="12700">
              <a:noFill/>
              <a:miter lim="800000"/>
              <a:headEnd/>
              <a:tailEnd/>
            </a:ln>
          </p:spPr>
        </p:pic>
        <p:sp>
          <p:nvSpPr>
            <p:cNvPr id="112648" name="Text Box 10"/>
            <p:cNvSpPr txBox="1">
              <a:spLocks noChangeArrowheads="1"/>
            </p:cNvSpPr>
            <p:nvPr/>
          </p:nvSpPr>
          <p:spPr bwMode="auto">
            <a:xfrm>
              <a:off x="2064" y="1056"/>
              <a:ext cx="1852" cy="212"/>
            </a:xfrm>
            <a:prstGeom prst="rect">
              <a:avLst/>
            </a:prstGeom>
            <a:solidFill>
              <a:schemeClr val="bg1">
                <a:alpha val="65097"/>
              </a:schemeClr>
            </a:solidFill>
            <a:ln w="9525">
              <a:noFill/>
              <a:miter lim="800000"/>
              <a:headEnd/>
              <a:tailEnd/>
            </a:ln>
          </p:spPr>
          <p:txBody>
            <a:bodyPr wrap="none">
              <a:prstTxWarp prst="textNoShape">
                <a:avLst/>
              </a:prstTxWarp>
              <a:spAutoFit/>
            </a:bodyPr>
            <a:lstStyle/>
            <a:p>
              <a:r>
                <a:rPr lang="en-US" sz="1600" i="1">
                  <a:latin typeface="Arial" charset="0"/>
                </a:rPr>
                <a:t>Effective network disclosure</a:t>
              </a:r>
            </a:p>
          </p:txBody>
        </p:sp>
        <p:sp>
          <p:nvSpPr>
            <p:cNvPr id="112649" name="Text Box 15"/>
            <p:cNvSpPr txBox="1">
              <a:spLocks noChangeArrowheads="1"/>
            </p:cNvSpPr>
            <p:nvPr/>
          </p:nvSpPr>
          <p:spPr bwMode="auto">
            <a:xfrm>
              <a:off x="2256" y="1680"/>
              <a:ext cx="2136" cy="212"/>
            </a:xfrm>
            <a:prstGeom prst="rect">
              <a:avLst/>
            </a:prstGeom>
            <a:solidFill>
              <a:schemeClr val="bg1">
                <a:alpha val="65097"/>
              </a:schemeClr>
            </a:solidFill>
            <a:ln w="9525">
              <a:noFill/>
              <a:miter lim="800000"/>
              <a:headEnd/>
              <a:tailEnd/>
            </a:ln>
          </p:spPr>
          <p:txBody>
            <a:bodyPr wrap="none">
              <a:prstTxWarp prst="textNoShape">
                <a:avLst/>
              </a:prstTxWarp>
              <a:spAutoFit/>
            </a:bodyPr>
            <a:lstStyle/>
            <a:p>
              <a:r>
                <a:rPr lang="en-US" sz="1600" i="1">
                  <a:latin typeface="Arial" charset="0"/>
                </a:rPr>
                <a:t>Move new services ‘into the flow’</a:t>
              </a:r>
            </a:p>
          </p:txBody>
        </p:sp>
        <p:sp>
          <p:nvSpPr>
            <p:cNvPr id="112650" name="Text Box 19"/>
            <p:cNvSpPr txBox="1">
              <a:spLocks noChangeArrowheads="1"/>
            </p:cNvSpPr>
            <p:nvPr/>
          </p:nvSpPr>
          <p:spPr bwMode="auto">
            <a:xfrm>
              <a:off x="3216" y="2112"/>
              <a:ext cx="1946" cy="522"/>
            </a:xfrm>
            <a:prstGeom prst="rect">
              <a:avLst/>
            </a:prstGeom>
            <a:solidFill>
              <a:schemeClr val="bg1">
                <a:alpha val="65097"/>
              </a:schemeClr>
            </a:solidFill>
            <a:ln w="9525">
              <a:noFill/>
              <a:miter lim="800000"/>
              <a:headEnd/>
              <a:tailEnd/>
            </a:ln>
          </p:spPr>
          <p:txBody>
            <a:bodyPr wrap="none">
              <a:prstTxWarp prst="textNoShape">
                <a:avLst/>
              </a:prstTxWarp>
              <a:spAutoFit/>
            </a:bodyPr>
            <a:lstStyle/>
            <a:p>
              <a:r>
                <a:rPr lang="en-US" sz="1600" i="1">
                  <a:latin typeface="Arial" charset="0"/>
                </a:rPr>
                <a:t>Articulate compelling new vision to</a:t>
              </a:r>
            </a:p>
            <a:p>
              <a:r>
                <a:rPr lang="en-US" sz="1600" i="1">
                  <a:latin typeface="Arial" charset="0"/>
                </a:rPr>
                <a:t>  attract a new generation of LAM</a:t>
              </a:r>
            </a:p>
            <a:p>
              <a:r>
                <a:rPr lang="en-US" sz="1600" i="1">
                  <a:latin typeface="Arial" charset="0"/>
                </a:rPr>
                <a:t>   professionals</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Risk Clusters</a:t>
            </a:r>
          </a:p>
        </p:txBody>
      </p:sp>
      <p:sp>
        <p:nvSpPr>
          <p:cNvPr id="22531" name="Text Box 3"/>
          <p:cNvSpPr txBox="1">
            <a:spLocks noChangeArrowheads="1"/>
          </p:cNvSpPr>
          <p:nvPr/>
        </p:nvSpPr>
        <p:spPr bwMode="auto">
          <a:xfrm>
            <a:off x="381000" y="4572000"/>
            <a:ext cx="2895600" cy="457200"/>
          </a:xfrm>
          <a:prstGeom prst="rect">
            <a:avLst/>
          </a:prstGeom>
          <a:solidFill>
            <a:srgbClr val="CC3300"/>
          </a:solidFill>
          <a:ln w="9525">
            <a:noFill/>
            <a:miter lim="800000"/>
            <a:headEnd/>
            <a:tailEnd/>
          </a:ln>
        </p:spPr>
        <p:txBody>
          <a:bodyPr>
            <a:prstTxWarp prst="textNoShape">
              <a:avLst/>
            </a:prstTxWarp>
            <a:spAutoFit/>
          </a:bodyPr>
          <a:lstStyle/>
          <a:p>
            <a:pPr>
              <a:spcBef>
                <a:spcPct val="50000"/>
              </a:spcBef>
            </a:pPr>
            <a:r>
              <a:rPr lang="en-US" sz="2400" b="0">
                <a:solidFill>
                  <a:schemeClr val="bg1"/>
                </a:solidFill>
                <a:latin typeface="Arial" charset="0"/>
              </a:rPr>
              <a:t>Legacy Technology</a:t>
            </a:r>
          </a:p>
        </p:txBody>
      </p:sp>
      <p:sp>
        <p:nvSpPr>
          <p:cNvPr id="22532" name="Text Box 4"/>
          <p:cNvSpPr txBox="1">
            <a:spLocks noChangeArrowheads="1"/>
          </p:cNvSpPr>
          <p:nvPr/>
        </p:nvSpPr>
        <p:spPr bwMode="auto">
          <a:xfrm>
            <a:off x="381000" y="2743200"/>
            <a:ext cx="2895600" cy="457200"/>
          </a:xfrm>
          <a:prstGeom prst="rect">
            <a:avLst/>
          </a:prstGeom>
          <a:solidFill>
            <a:srgbClr val="009999"/>
          </a:solidFill>
          <a:ln w="9525">
            <a:noFill/>
            <a:miter lim="800000"/>
            <a:headEnd/>
            <a:tailEnd/>
          </a:ln>
        </p:spPr>
        <p:txBody>
          <a:bodyPr>
            <a:prstTxWarp prst="textNoShape">
              <a:avLst/>
            </a:prstTxWarp>
            <a:spAutoFit/>
          </a:bodyPr>
          <a:lstStyle/>
          <a:p>
            <a:pPr>
              <a:spcBef>
                <a:spcPct val="50000"/>
              </a:spcBef>
            </a:pPr>
            <a:r>
              <a:rPr lang="en-US" sz="2400" b="0">
                <a:solidFill>
                  <a:schemeClr val="bg1"/>
                </a:solidFill>
                <a:latin typeface="Arial" charset="0"/>
              </a:rPr>
              <a:t>Human Resources</a:t>
            </a:r>
          </a:p>
        </p:txBody>
      </p:sp>
      <p:sp>
        <p:nvSpPr>
          <p:cNvPr id="22533" name="Text Box 5"/>
          <p:cNvSpPr txBox="1">
            <a:spLocks noChangeArrowheads="1"/>
          </p:cNvSpPr>
          <p:nvPr/>
        </p:nvSpPr>
        <p:spPr bwMode="auto">
          <a:xfrm>
            <a:off x="381000" y="1828800"/>
            <a:ext cx="2895600" cy="457200"/>
          </a:xfrm>
          <a:prstGeom prst="rect">
            <a:avLst/>
          </a:prstGeom>
          <a:solidFill>
            <a:schemeClr val="accent1"/>
          </a:solidFill>
          <a:ln w="9525">
            <a:noFill/>
            <a:miter lim="800000"/>
            <a:headEnd/>
            <a:tailEnd/>
          </a:ln>
        </p:spPr>
        <p:txBody>
          <a:bodyPr>
            <a:prstTxWarp prst="textNoShape">
              <a:avLst/>
            </a:prstTxWarp>
            <a:spAutoFit/>
          </a:bodyPr>
          <a:lstStyle/>
          <a:p>
            <a:pPr>
              <a:spcBef>
                <a:spcPct val="50000"/>
              </a:spcBef>
            </a:pPr>
            <a:r>
              <a:rPr lang="en-US" sz="2400" b="0">
                <a:solidFill>
                  <a:schemeClr val="bg1"/>
                </a:solidFill>
                <a:latin typeface="Arial" charset="0"/>
              </a:rPr>
              <a:t>Value Proposition</a:t>
            </a:r>
          </a:p>
        </p:txBody>
      </p:sp>
      <p:sp>
        <p:nvSpPr>
          <p:cNvPr id="22534" name="Text Box 6"/>
          <p:cNvSpPr txBox="1">
            <a:spLocks noChangeArrowheads="1"/>
          </p:cNvSpPr>
          <p:nvPr/>
        </p:nvSpPr>
        <p:spPr bwMode="auto">
          <a:xfrm>
            <a:off x="381000" y="3657600"/>
            <a:ext cx="2895600" cy="457200"/>
          </a:xfrm>
          <a:prstGeom prst="rect">
            <a:avLst/>
          </a:prstGeom>
          <a:solidFill>
            <a:srgbClr val="000080"/>
          </a:solidFill>
          <a:ln w="9525">
            <a:noFill/>
            <a:miter lim="800000"/>
            <a:headEnd/>
            <a:tailEnd/>
          </a:ln>
        </p:spPr>
        <p:txBody>
          <a:bodyPr>
            <a:prstTxWarp prst="textNoShape">
              <a:avLst/>
            </a:prstTxWarp>
            <a:spAutoFit/>
          </a:bodyPr>
          <a:lstStyle/>
          <a:p>
            <a:pPr>
              <a:spcBef>
                <a:spcPct val="50000"/>
              </a:spcBef>
            </a:pPr>
            <a:r>
              <a:rPr lang="en-US" sz="2400" b="0">
                <a:solidFill>
                  <a:schemeClr val="bg1"/>
                </a:solidFill>
                <a:latin typeface="Arial" charset="0"/>
              </a:rPr>
              <a:t>Durable Goods</a:t>
            </a:r>
          </a:p>
        </p:txBody>
      </p:sp>
      <p:sp>
        <p:nvSpPr>
          <p:cNvPr id="22535" name="Text Box 7"/>
          <p:cNvSpPr txBox="1">
            <a:spLocks noChangeArrowheads="1"/>
          </p:cNvSpPr>
          <p:nvPr/>
        </p:nvSpPr>
        <p:spPr bwMode="auto">
          <a:xfrm>
            <a:off x="381000" y="5486400"/>
            <a:ext cx="2895600" cy="457200"/>
          </a:xfrm>
          <a:prstGeom prst="rect">
            <a:avLst/>
          </a:prstGeom>
          <a:solidFill>
            <a:srgbClr val="808000"/>
          </a:solidFill>
          <a:ln w="9525">
            <a:noFill/>
            <a:miter lim="800000"/>
            <a:headEnd/>
            <a:tailEnd/>
          </a:ln>
        </p:spPr>
        <p:txBody>
          <a:bodyPr>
            <a:prstTxWarp prst="textNoShape">
              <a:avLst/>
            </a:prstTxWarp>
            <a:spAutoFit/>
          </a:bodyPr>
          <a:lstStyle/>
          <a:p>
            <a:pPr>
              <a:spcBef>
                <a:spcPct val="50000"/>
              </a:spcBef>
            </a:pPr>
            <a:r>
              <a:rPr lang="en-US" sz="2400" b="0">
                <a:solidFill>
                  <a:schemeClr val="bg1"/>
                </a:solidFill>
                <a:latin typeface="Arial" charset="0"/>
              </a:rPr>
              <a:t>Intellectual Property </a:t>
            </a:r>
          </a:p>
        </p:txBody>
      </p:sp>
      <p:sp>
        <p:nvSpPr>
          <p:cNvPr id="1131528" name="Text Box 8"/>
          <p:cNvSpPr txBox="1">
            <a:spLocks noChangeArrowheads="1"/>
          </p:cNvSpPr>
          <p:nvPr/>
        </p:nvSpPr>
        <p:spPr bwMode="auto">
          <a:xfrm>
            <a:off x="3733800" y="1752600"/>
            <a:ext cx="4953000" cy="581025"/>
          </a:xfrm>
          <a:prstGeom prst="rect">
            <a:avLst/>
          </a:prstGeom>
          <a:noFill/>
          <a:ln w="9525">
            <a:noFill/>
            <a:miter lim="800000"/>
            <a:headEnd/>
            <a:tailEnd/>
          </a:ln>
        </p:spPr>
        <p:txBody>
          <a:bodyPr>
            <a:prstTxWarp prst="textNoShape">
              <a:avLst/>
            </a:prstTxWarp>
            <a:spAutoFit/>
          </a:bodyPr>
          <a:lstStyle/>
          <a:p>
            <a:pPr>
              <a:spcBef>
                <a:spcPct val="50000"/>
              </a:spcBef>
            </a:pPr>
            <a:r>
              <a:rPr lang="en-US" sz="1600" i="1">
                <a:solidFill>
                  <a:schemeClr val="tx1"/>
                </a:solidFill>
                <a:latin typeface="Arial" charset="0"/>
              </a:rPr>
              <a:t>… a reduced  sense of library relevance from below, above, and within </a:t>
            </a:r>
          </a:p>
        </p:txBody>
      </p:sp>
      <p:sp>
        <p:nvSpPr>
          <p:cNvPr id="1131529" name="Text Box 9"/>
          <p:cNvSpPr txBox="1">
            <a:spLocks noChangeArrowheads="1"/>
          </p:cNvSpPr>
          <p:nvPr/>
        </p:nvSpPr>
        <p:spPr bwMode="auto">
          <a:xfrm>
            <a:off x="3733800" y="2695575"/>
            <a:ext cx="5181600" cy="825500"/>
          </a:xfrm>
          <a:prstGeom prst="rect">
            <a:avLst/>
          </a:prstGeom>
          <a:noFill/>
          <a:ln w="9525">
            <a:noFill/>
            <a:miter lim="800000"/>
            <a:headEnd/>
            <a:tailEnd/>
          </a:ln>
        </p:spPr>
        <p:txBody>
          <a:bodyPr>
            <a:prstTxWarp prst="textNoShape">
              <a:avLst/>
            </a:prstTxWarp>
            <a:spAutoFit/>
          </a:bodyPr>
          <a:lstStyle/>
          <a:p>
            <a:pPr>
              <a:spcBef>
                <a:spcPct val="50000"/>
              </a:spcBef>
            </a:pPr>
            <a:r>
              <a:rPr lang="en-US" sz="1600" i="1">
                <a:solidFill>
                  <a:schemeClr val="tx1"/>
                </a:solidFill>
                <a:latin typeface="Arial" charset="0"/>
              </a:rPr>
              <a:t>… uncertainties about adequate preparation, adaptability, capacity for leadership in face of change </a:t>
            </a:r>
          </a:p>
        </p:txBody>
      </p:sp>
      <p:sp>
        <p:nvSpPr>
          <p:cNvPr id="1131530" name="Text Box 10"/>
          <p:cNvSpPr txBox="1">
            <a:spLocks noChangeArrowheads="1"/>
          </p:cNvSpPr>
          <p:nvPr/>
        </p:nvSpPr>
        <p:spPr bwMode="auto">
          <a:xfrm>
            <a:off x="3733800" y="3581400"/>
            <a:ext cx="5181600" cy="825500"/>
          </a:xfrm>
          <a:prstGeom prst="rect">
            <a:avLst/>
          </a:prstGeom>
          <a:noFill/>
          <a:ln w="9525">
            <a:noFill/>
            <a:miter lim="800000"/>
            <a:headEnd/>
            <a:tailEnd/>
          </a:ln>
        </p:spPr>
        <p:txBody>
          <a:bodyPr>
            <a:prstTxWarp prst="textNoShape">
              <a:avLst/>
            </a:prstTxWarp>
            <a:spAutoFit/>
          </a:bodyPr>
          <a:lstStyle/>
          <a:p>
            <a:pPr>
              <a:spcBef>
                <a:spcPct val="50000"/>
              </a:spcBef>
            </a:pPr>
            <a:r>
              <a:rPr lang="en-US" sz="1600" i="1">
                <a:solidFill>
                  <a:schemeClr val="tx1"/>
                </a:solidFill>
                <a:latin typeface="Arial" charset="0"/>
              </a:rPr>
              <a:t>… changing value of library collections and space; prices go up, value goes down – accounting doesn’t acknowledge the change</a:t>
            </a:r>
          </a:p>
        </p:txBody>
      </p:sp>
      <p:sp>
        <p:nvSpPr>
          <p:cNvPr id="1131531" name="Text Box 11"/>
          <p:cNvSpPr txBox="1">
            <a:spLocks noChangeArrowheads="1"/>
          </p:cNvSpPr>
          <p:nvPr/>
        </p:nvSpPr>
        <p:spPr bwMode="auto">
          <a:xfrm>
            <a:off x="3733800" y="4600575"/>
            <a:ext cx="5181600" cy="581025"/>
          </a:xfrm>
          <a:prstGeom prst="rect">
            <a:avLst/>
          </a:prstGeom>
          <a:noFill/>
          <a:ln w="9525">
            <a:noFill/>
            <a:miter lim="800000"/>
            <a:headEnd/>
            <a:tailEnd/>
          </a:ln>
        </p:spPr>
        <p:txBody>
          <a:bodyPr>
            <a:prstTxWarp prst="textNoShape">
              <a:avLst/>
            </a:prstTxWarp>
            <a:spAutoFit/>
          </a:bodyPr>
          <a:lstStyle/>
          <a:p>
            <a:pPr>
              <a:spcBef>
                <a:spcPct val="50000"/>
              </a:spcBef>
            </a:pPr>
            <a:r>
              <a:rPr lang="en-US" sz="1600" i="1">
                <a:solidFill>
                  <a:schemeClr val="tx1"/>
                </a:solidFill>
                <a:latin typeface="Arial" charset="0"/>
              </a:rPr>
              <a:t>… managing and maintaining legacy systems is a challenge; replacement parts are hard to find</a:t>
            </a:r>
          </a:p>
        </p:txBody>
      </p:sp>
      <p:sp>
        <p:nvSpPr>
          <p:cNvPr id="1131532" name="Text Box 12"/>
          <p:cNvSpPr txBox="1">
            <a:spLocks noChangeArrowheads="1"/>
          </p:cNvSpPr>
          <p:nvPr/>
        </p:nvSpPr>
        <p:spPr bwMode="auto">
          <a:xfrm>
            <a:off x="3733800" y="5486400"/>
            <a:ext cx="5181600" cy="1069975"/>
          </a:xfrm>
          <a:prstGeom prst="rect">
            <a:avLst/>
          </a:prstGeom>
          <a:noFill/>
          <a:ln w="9525">
            <a:noFill/>
            <a:miter lim="800000"/>
            <a:headEnd/>
            <a:tailEnd/>
          </a:ln>
        </p:spPr>
        <p:txBody>
          <a:bodyPr>
            <a:prstTxWarp prst="textNoShape">
              <a:avLst/>
            </a:prstTxWarp>
            <a:spAutoFit/>
          </a:bodyPr>
          <a:lstStyle/>
          <a:p>
            <a:pPr>
              <a:spcBef>
                <a:spcPct val="50000"/>
              </a:spcBef>
            </a:pPr>
            <a:r>
              <a:rPr lang="en-US" sz="1600" i="1">
                <a:solidFill>
                  <a:schemeClr val="tx1"/>
                </a:solidFill>
                <a:latin typeface="Arial" charset="0"/>
              </a:rPr>
              <a:t>… losing some traditional assets to commercial providers (e.g. Google Books) and failing to assume clear ownership stake in others (e.g. local scholarly outputs)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31528"/>
                                        </p:tgtEl>
                                        <p:attrNameLst>
                                          <p:attrName>style.visibility</p:attrName>
                                        </p:attrNameLst>
                                      </p:cBhvr>
                                      <p:to>
                                        <p:strVal val="visible"/>
                                      </p:to>
                                    </p:set>
                                    <p:animEffect transition="in" filter="dissolve">
                                      <p:cBhvr>
                                        <p:cTn id="7" dur="500"/>
                                        <p:tgtEl>
                                          <p:spTgt spid="11315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31529"/>
                                        </p:tgtEl>
                                        <p:attrNameLst>
                                          <p:attrName>style.visibility</p:attrName>
                                        </p:attrNameLst>
                                      </p:cBhvr>
                                      <p:to>
                                        <p:strVal val="visible"/>
                                      </p:to>
                                    </p:set>
                                    <p:animEffect transition="in" filter="dissolve">
                                      <p:cBhvr>
                                        <p:cTn id="12" dur="500"/>
                                        <p:tgtEl>
                                          <p:spTgt spid="11315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31530"/>
                                        </p:tgtEl>
                                        <p:attrNameLst>
                                          <p:attrName>style.visibility</p:attrName>
                                        </p:attrNameLst>
                                      </p:cBhvr>
                                      <p:to>
                                        <p:strVal val="visible"/>
                                      </p:to>
                                    </p:set>
                                    <p:animEffect transition="in" filter="dissolve">
                                      <p:cBhvr>
                                        <p:cTn id="17" dur="500"/>
                                        <p:tgtEl>
                                          <p:spTgt spid="113153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31531"/>
                                        </p:tgtEl>
                                        <p:attrNameLst>
                                          <p:attrName>style.visibility</p:attrName>
                                        </p:attrNameLst>
                                      </p:cBhvr>
                                      <p:to>
                                        <p:strVal val="visible"/>
                                      </p:to>
                                    </p:set>
                                    <p:animEffect transition="in" filter="dissolve">
                                      <p:cBhvr>
                                        <p:cTn id="22" dur="500"/>
                                        <p:tgtEl>
                                          <p:spTgt spid="113153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31532"/>
                                        </p:tgtEl>
                                        <p:attrNameLst>
                                          <p:attrName>style.visibility</p:attrName>
                                        </p:attrNameLst>
                                      </p:cBhvr>
                                      <p:to>
                                        <p:strVal val="visible"/>
                                      </p:to>
                                    </p:set>
                                    <p:animEffect transition="in" filter="dissolve">
                                      <p:cBhvr>
                                        <p:cTn id="27" dur="500"/>
                                        <p:tgtEl>
                                          <p:spTgt spid="1131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8" grpId="0"/>
      <p:bldP spid="1131529" grpId="0"/>
      <p:bldP spid="1131530" grpId="0"/>
      <p:bldP spid="1131531" grpId="0"/>
      <p:bldP spid="1131532" grpId="0"/>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2530" name="Rectangle 2"/>
          <p:cNvSpPr>
            <a:spLocks noGrp="1" noChangeArrowheads="1"/>
          </p:cNvSpPr>
          <p:nvPr>
            <p:ph type="ctrTitle"/>
          </p:nvPr>
        </p:nvSpPr>
        <p:spPr>
          <a:xfrm>
            <a:off x="457200" y="990600"/>
            <a:ext cx="7392988" cy="2058988"/>
          </a:xfrm>
        </p:spPr>
        <p:txBody>
          <a:bodyPr/>
          <a:lstStyle/>
          <a:p>
            <a:pPr eaLnBrk="1" hangingPunct="1"/>
            <a:r>
              <a:rPr lang="en-US">
                <a:ea typeface="ＭＳ Ｐゴシック" charset="-128"/>
                <a:cs typeface="ＭＳ Ｐゴシック" charset="-128"/>
              </a:rPr>
              <a:t>Thank You</a:t>
            </a:r>
          </a:p>
        </p:txBody>
      </p:sp>
      <p:sp>
        <p:nvSpPr>
          <p:cNvPr id="114691" name="Rectangle 3"/>
          <p:cNvSpPr>
            <a:spLocks noGrp="1" noChangeArrowheads="1"/>
          </p:cNvSpPr>
          <p:nvPr>
            <p:ph type="subTitle" idx="1"/>
          </p:nvPr>
        </p:nvSpPr>
        <p:spPr>
          <a:xfrm>
            <a:off x="533400" y="3276600"/>
            <a:ext cx="3735388" cy="3429000"/>
          </a:xfrm>
        </p:spPr>
        <p:txBody>
          <a:bodyPr/>
          <a:lstStyle/>
          <a:p>
            <a:pPr eaLnBrk="1" hangingPunct="1"/>
            <a:r>
              <a:rPr lang="en-US">
                <a:ea typeface="ＭＳ Ｐゴシック" charset="-128"/>
                <a:cs typeface="ＭＳ Ｐゴシック" charset="-128"/>
              </a:rPr>
              <a:t>John MacColl</a:t>
            </a:r>
          </a:p>
          <a:p>
            <a:pPr eaLnBrk="1" hangingPunct="1"/>
            <a:r>
              <a:rPr lang="en-US">
                <a:ea typeface="ＭＳ Ｐゴシック" charset="-128"/>
                <a:cs typeface="ＭＳ Ｐゴシック" charset="-128"/>
                <a:hlinkClick r:id="rId3"/>
              </a:rPr>
              <a:t>maccollj@oclc.org</a:t>
            </a:r>
            <a:endParaRPr lang="en-US">
              <a:ea typeface="ＭＳ Ｐゴシック" charset="-128"/>
              <a:cs typeface="ＭＳ Ｐゴシック" charset="-128"/>
            </a:endParaRPr>
          </a:p>
          <a:p>
            <a:pPr eaLnBrk="1" hangingPunct="1"/>
            <a:r>
              <a:rPr lang="en-US">
                <a:ea typeface="ＭＳ Ｐゴシック" charset="-128"/>
                <a:cs typeface="ＭＳ Ｐゴシック" charset="-128"/>
              </a:rPr>
              <a:t>OCLC Research</a:t>
            </a:r>
          </a:p>
        </p:txBody>
      </p:sp>
      <p:sp>
        <p:nvSpPr>
          <p:cNvPr id="114692" name="Rectangle 6"/>
          <p:cNvSpPr>
            <a:spLocks noChangeArrowheads="1"/>
          </p:cNvSpPr>
          <p:nvPr/>
        </p:nvSpPr>
        <p:spPr bwMode="auto">
          <a:xfrm>
            <a:off x="4102100" y="2193925"/>
            <a:ext cx="4518025" cy="1539875"/>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nvGrpSpPr>
          <p:cNvPr id="114693" name="Group 22"/>
          <p:cNvGrpSpPr>
            <a:grpSpLocks/>
          </p:cNvGrpSpPr>
          <p:nvPr/>
        </p:nvGrpSpPr>
        <p:grpSpPr bwMode="auto">
          <a:xfrm>
            <a:off x="4191000" y="2286000"/>
            <a:ext cx="4343400" cy="2971800"/>
            <a:chOff x="528" y="912"/>
            <a:chExt cx="4765" cy="3146"/>
          </a:xfrm>
        </p:grpSpPr>
        <p:pic>
          <p:nvPicPr>
            <p:cNvPr id="114694" name="Picture 16"/>
            <p:cNvPicPr>
              <a:picLocks noChangeAspect="1" noChangeArrowheads="1"/>
            </p:cNvPicPr>
            <p:nvPr/>
          </p:nvPicPr>
          <p:blipFill>
            <a:blip r:embed="rId4"/>
            <a:srcRect/>
            <a:stretch>
              <a:fillRect/>
            </a:stretch>
          </p:blipFill>
          <p:spPr bwMode="auto">
            <a:xfrm>
              <a:off x="528" y="912"/>
              <a:ext cx="4752" cy="3143"/>
            </a:xfrm>
            <a:prstGeom prst="rect">
              <a:avLst/>
            </a:prstGeom>
            <a:noFill/>
            <a:ln w="9525">
              <a:noFill/>
              <a:miter lim="800000"/>
              <a:headEnd/>
              <a:tailEnd/>
            </a:ln>
          </p:spPr>
        </p:pic>
        <p:pic>
          <p:nvPicPr>
            <p:cNvPr id="114695" name="Picture 17" descr="maccoll"/>
            <p:cNvPicPr>
              <a:picLocks noChangeAspect="1" noChangeArrowheads="1"/>
            </p:cNvPicPr>
            <p:nvPr/>
          </p:nvPicPr>
          <p:blipFill>
            <a:blip r:embed="rId5"/>
            <a:srcRect/>
            <a:stretch>
              <a:fillRect/>
            </a:stretch>
          </p:blipFill>
          <p:spPr bwMode="auto">
            <a:xfrm>
              <a:off x="541" y="912"/>
              <a:ext cx="493" cy="615"/>
            </a:xfrm>
            <a:prstGeom prst="rect">
              <a:avLst/>
            </a:prstGeom>
            <a:noFill/>
            <a:ln w="9525">
              <a:noFill/>
              <a:miter lim="800000"/>
              <a:headEnd/>
              <a:tailEnd/>
            </a:ln>
          </p:spPr>
        </p:pic>
        <p:pic>
          <p:nvPicPr>
            <p:cNvPr id="114696" name="Picture 18" descr="renspie"/>
            <p:cNvPicPr>
              <a:picLocks noChangeAspect="1" noChangeArrowheads="1"/>
            </p:cNvPicPr>
            <p:nvPr/>
          </p:nvPicPr>
          <p:blipFill>
            <a:blip r:embed="rId6"/>
            <a:srcRect/>
            <a:stretch>
              <a:fillRect/>
            </a:stretch>
          </p:blipFill>
          <p:spPr bwMode="auto">
            <a:xfrm>
              <a:off x="534" y="3443"/>
              <a:ext cx="493" cy="615"/>
            </a:xfrm>
            <a:prstGeom prst="rect">
              <a:avLst/>
            </a:prstGeom>
            <a:noFill/>
            <a:ln w="9525">
              <a:noFill/>
              <a:miter lim="800000"/>
              <a:headEnd/>
              <a:tailEnd/>
            </a:ln>
          </p:spPr>
        </p:pic>
        <p:pic>
          <p:nvPicPr>
            <p:cNvPr id="114697" name="Picture 19" descr="schaffner"/>
            <p:cNvPicPr>
              <a:picLocks noChangeAspect="1" noChangeArrowheads="1"/>
            </p:cNvPicPr>
            <p:nvPr/>
          </p:nvPicPr>
          <p:blipFill>
            <a:blip r:embed="rId7"/>
            <a:srcRect/>
            <a:stretch>
              <a:fillRect/>
            </a:stretch>
          </p:blipFill>
          <p:spPr bwMode="auto">
            <a:xfrm>
              <a:off x="4800" y="912"/>
              <a:ext cx="487" cy="615"/>
            </a:xfrm>
            <a:prstGeom prst="rect">
              <a:avLst/>
            </a:prstGeom>
            <a:noFill/>
            <a:ln w="9525">
              <a:noFill/>
              <a:miter lim="800000"/>
              <a:headEnd/>
              <a:tailEnd/>
            </a:ln>
          </p:spPr>
        </p:pic>
        <p:pic>
          <p:nvPicPr>
            <p:cNvPr id="114698" name="Picture 20" descr="tennant"/>
            <p:cNvPicPr>
              <a:picLocks noChangeAspect="1" noChangeArrowheads="1"/>
            </p:cNvPicPr>
            <p:nvPr/>
          </p:nvPicPr>
          <p:blipFill>
            <a:blip r:embed="rId8"/>
            <a:srcRect/>
            <a:stretch>
              <a:fillRect/>
            </a:stretch>
          </p:blipFill>
          <p:spPr bwMode="auto">
            <a:xfrm>
              <a:off x="4800" y="1536"/>
              <a:ext cx="493" cy="615"/>
            </a:xfrm>
            <a:prstGeom prst="rect">
              <a:avLst/>
            </a:prstGeom>
            <a:noFill/>
            <a:ln w="9525">
              <a:noFill/>
              <a:miter lim="800000"/>
              <a:headEnd/>
              <a:tailEnd/>
            </a:ln>
          </p:spPr>
        </p:pic>
        <p:pic>
          <p:nvPicPr>
            <p:cNvPr id="114699" name="Picture 21"/>
            <p:cNvPicPr>
              <a:picLocks noChangeAspect="1" noChangeArrowheads="1"/>
            </p:cNvPicPr>
            <p:nvPr/>
          </p:nvPicPr>
          <p:blipFill>
            <a:blip r:embed="rId9"/>
            <a:srcRect/>
            <a:stretch>
              <a:fillRect/>
            </a:stretch>
          </p:blipFill>
          <p:spPr bwMode="auto">
            <a:xfrm>
              <a:off x="1039" y="919"/>
              <a:ext cx="493" cy="615"/>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r" eaLnBrk="1" hangingPunct="1"/>
            <a:r>
              <a:rPr lang="en-US" smtClean="0">
                <a:ea typeface="ＭＳ Ｐゴシック" charset="-128"/>
                <a:cs typeface="ＭＳ Ｐゴシック" charset="-128"/>
              </a:rPr>
              <a:t>Urgency</a:t>
            </a:r>
          </a:p>
        </p:txBody>
      </p:sp>
      <p:sp>
        <p:nvSpPr>
          <p:cNvPr id="24579" name="Subtitle 3"/>
          <p:cNvSpPr>
            <a:spLocks noGrp="1"/>
          </p:cNvSpPr>
          <p:nvPr>
            <p:ph type="subTitle" idx="1"/>
          </p:nvPr>
        </p:nvSpPr>
        <p:spPr/>
        <p:txBody>
          <a:bodyPr/>
          <a:lstStyle/>
          <a:p>
            <a:pPr eaLnBrk="1" hangingPunct="1"/>
            <a:endParaRPr lang="en-US">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extBox 3"/>
          <p:cNvSpPr txBox="1">
            <a:spLocks noChangeArrowheads="1"/>
          </p:cNvSpPr>
          <p:nvPr/>
        </p:nvSpPr>
        <p:spPr bwMode="auto">
          <a:xfrm>
            <a:off x="4648200" y="2057400"/>
            <a:ext cx="4113213" cy="1676400"/>
          </a:xfrm>
          <a:prstGeom prst="rect">
            <a:avLst/>
          </a:prstGeom>
          <a:noFill/>
          <a:ln w="9525">
            <a:noFill/>
            <a:miter lim="800000"/>
            <a:headEnd/>
            <a:tailEnd/>
          </a:ln>
        </p:spPr>
        <p:txBody>
          <a:bodyPr>
            <a:prstTxWarp prst="textNoShape">
              <a:avLst/>
            </a:prstTxWarp>
            <a:spAutoFit/>
          </a:bodyPr>
          <a:lstStyle/>
          <a:p>
            <a:pPr defTabSz="457200"/>
            <a:r>
              <a:rPr lang="en-US" sz="4000" b="0">
                <a:solidFill>
                  <a:schemeClr val="tx1"/>
                </a:solidFill>
                <a:latin typeface="Calibri" charset="0"/>
                <a:ea typeface="ＭＳ Ｐゴシック" charset="-128"/>
                <a:cs typeface="ＭＳ Ｐゴシック" charset="-128"/>
              </a:rPr>
              <a:t>Concentration</a:t>
            </a:r>
          </a:p>
          <a:p>
            <a:pPr defTabSz="457200"/>
            <a:r>
              <a:rPr lang="en-US" b="0">
                <a:solidFill>
                  <a:srgbClr val="F79646"/>
                </a:solidFill>
                <a:latin typeface="Calibri" charset="0"/>
                <a:ea typeface="ＭＳ Ｐゴシック" charset="-128"/>
                <a:cs typeface="ＭＳ Ｐゴシック" charset="-128"/>
              </a:rPr>
              <a:t>A web-scale presence</a:t>
            </a:r>
          </a:p>
          <a:p>
            <a:pPr defTabSz="457200"/>
            <a:r>
              <a:rPr lang="en-US" b="0">
                <a:solidFill>
                  <a:srgbClr val="F79646"/>
                </a:solidFill>
                <a:latin typeface="Calibri" charset="0"/>
                <a:ea typeface="ＭＳ Ｐゴシック" charset="-128"/>
                <a:cs typeface="ＭＳ Ｐゴシック" charset="-128"/>
              </a:rPr>
              <a:t>Mobilise data</a:t>
            </a:r>
          </a:p>
        </p:txBody>
      </p:sp>
      <p:sp>
        <p:nvSpPr>
          <p:cNvPr id="26627" name="TextBox 4"/>
          <p:cNvSpPr txBox="1">
            <a:spLocks noChangeArrowheads="1"/>
          </p:cNvSpPr>
          <p:nvPr/>
        </p:nvSpPr>
        <p:spPr bwMode="auto">
          <a:xfrm>
            <a:off x="4648200" y="4876800"/>
            <a:ext cx="3424238" cy="1676400"/>
          </a:xfrm>
          <a:prstGeom prst="rect">
            <a:avLst/>
          </a:prstGeom>
          <a:noFill/>
          <a:ln w="9525">
            <a:noFill/>
            <a:miter lim="800000"/>
            <a:headEnd/>
            <a:tailEnd/>
          </a:ln>
        </p:spPr>
        <p:txBody>
          <a:bodyPr>
            <a:prstTxWarp prst="textNoShape">
              <a:avLst/>
            </a:prstTxWarp>
            <a:spAutoFit/>
          </a:bodyPr>
          <a:lstStyle/>
          <a:p>
            <a:pPr defTabSz="457200"/>
            <a:r>
              <a:rPr lang="en-US" sz="4000" b="0">
                <a:solidFill>
                  <a:schemeClr val="tx1"/>
                </a:solidFill>
                <a:latin typeface="Calibri" charset="0"/>
                <a:ea typeface="ＭＳ Ｐゴシック" charset="-128"/>
                <a:cs typeface="ＭＳ Ｐゴシック" charset="-128"/>
              </a:rPr>
              <a:t>Diffusion</a:t>
            </a:r>
          </a:p>
          <a:p>
            <a:pPr defTabSz="457200"/>
            <a:r>
              <a:rPr lang="en-US" b="0">
                <a:solidFill>
                  <a:srgbClr val="F79646"/>
                </a:solidFill>
                <a:latin typeface="Calibri" charset="0"/>
                <a:ea typeface="ＭＳ Ｐゴシック" charset="-128"/>
                <a:cs typeface="ＭＳ Ｐゴシック" charset="-128"/>
              </a:rPr>
              <a:t>Disclosure of links, </a:t>
            </a:r>
          </a:p>
          <a:p>
            <a:pPr defTabSz="457200"/>
            <a:r>
              <a:rPr lang="en-US" b="0">
                <a:solidFill>
                  <a:srgbClr val="F79646"/>
                </a:solidFill>
                <a:latin typeface="Calibri" charset="0"/>
                <a:ea typeface="ＭＳ Ｐゴシック" charset="-128"/>
                <a:cs typeface="ＭＳ Ｐゴシック" charset="-128"/>
              </a:rPr>
              <a:t>data and services</a:t>
            </a:r>
          </a:p>
        </p:txBody>
      </p:sp>
      <p:grpSp>
        <p:nvGrpSpPr>
          <p:cNvPr id="26628" name="Group 9"/>
          <p:cNvGrpSpPr>
            <a:grpSpLocks/>
          </p:cNvGrpSpPr>
          <p:nvPr/>
        </p:nvGrpSpPr>
        <p:grpSpPr bwMode="auto">
          <a:xfrm>
            <a:off x="685800" y="1295400"/>
            <a:ext cx="4810125" cy="3876675"/>
            <a:chOff x="829220" y="965537"/>
            <a:chExt cx="4809580" cy="3876259"/>
          </a:xfrm>
        </p:grpSpPr>
        <p:sp>
          <p:nvSpPr>
            <p:cNvPr id="7" name="Text Box 2"/>
            <p:cNvSpPr txBox="1">
              <a:spLocks noChangeArrowheads="1"/>
            </p:cNvSpPr>
            <p:nvPr/>
          </p:nvSpPr>
          <p:spPr bwMode="auto">
            <a:xfrm>
              <a:off x="829220" y="965537"/>
              <a:ext cx="4809580" cy="1015663"/>
            </a:xfrm>
            <a:prstGeom prst="rect">
              <a:avLst/>
            </a:prstGeom>
            <a:noFill/>
            <a:ln w="9525">
              <a:noFill/>
              <a:miter lim="800000"/>
              <a:headEnd/>
              <a:tailEnd/>
            </a:ln>
            <a:effectLst/>
          </p:spPr>
          <p:txBody>
            <a:bodyPr wrap="none">
              <a:prstTxWarp prst="textNoShape">
                <a:avLst/>
              </a:prstTxWarp>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defTabSz="457200" fontAlgn="auto">
                <a:spcBef>
                  <a:spcPts val="0"/>
                </a:spcBef>
                <a:spcAft>
                  <a:spcPts val="0"/>
                </a:spcAft>
                <a:defRPr/>
              </a:pPr>
              <a:r>
                <a:rPr lang="en-US" sz="6000" dirty="0">
                  <a:ln>
                    <a:prstDash val="solid"/>
                  </a:ln>
                  <a:solidFill>
                    <a:srgbClr val="9B2D1F"/>
                  </a:solidFill>
                  <a:effectLst>
                    <a:outerShdw blurRad="88000" dist="50800" dir="5040000" algn="tl">
                      <a:schemeClr val="accent4">
                        <a:tint val="80000"/>
                        <a:satMod val="250000"/>
                        <a:alpha val="45000"/>
                      </a:schemeClr>
                    </a:outerShdw>
                  </a:effectLst>
                  <a:latin typeface="+mn-lt"/>
                </a:rPr>
                <a:t>Network level</a:t>
              </a:r>
            </a:p>
          </p:txBody>
        </p:sp>
        <p:sp>
          <p:nvSpPr>
            <p:cNvPr id="9" name="Text Box 3"/>
            <p:cNvSpPr txBox="1">
              <a:spLocks noChangeArrowheads="1"/>
            </p:cNvSpPr>
            <p:nvPr/>
          </p:nvSpPr>
          <p:spPr bwMode="auto">
            <a:xfrm>
              <a:off x="914400" y="3733800"/>
              <a:ext cx="3926037" cy="1107996"/>
            </a:xfrm>
            <a:prstGeom prst="rect">
              <a:avLst/>
            </a:prstGeom>
            <a:noFill/>
            <a:ln w="9525">
              <a:noFill/>
              <a:miter lim="800000"/>
              <a:headEnd/>
              <a:tailEnd/>
            </a:ln>
            <a:effectLst/>
          </p:spPr>
          <p:txBody>
            <a:bodyPr wrap="none">
              <a:prstTxWarp prst="textNoShape">
                <a:avLst/>
              </a:prstTxWarp>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defTabSz="457200" fontAlgn="auto">
                <a:spcBef>
                  <a:spcPts val="0"/>
                </a:spcBef>
                <a:spcAft>
                  <a:spcPts val="0"/>
                </a:spcAft>
                <a:defRPr/>
              </a:pPr>
              <a:r>
                <a:rPr lang="en-US" sz="6600" dirty="0">
                  <a:ln>
                    <a:prstDash val="solid"/>
                  </a:ln>
                  <a:solidFill>
                    <a:schemeClr val="accent2"/>
                  </a:solidFill>
                  <a:effectLst>
                    <a:outerShdw blurRad="88000" dist="50800" dir="5040000" algn="tl">
                      <a:schemeClr val="accent4">
                        <a:tint val="80000"/>
                        <a:satMod val="250000"/>
                        <a:alpha val="45000"/>
                      </a:schemeClr>
                    </a:outerShdw>
                  </a:effectLst>
                  <a:latin typeface="+mn-lt"/>
                </a:rPr>
                <a:t>Web-scale</a:t>
              </a:r>
            </a:p>
          </p:txBody>
        </p:sp>
      </p:grpSp>
      <p:sp>
        <p:nvSpPr>
          <p:cNvPr id="914439" name="Rectangle 7"/>
          <p:cNvSpPr>
            <a:spLocks noChangeArrowheads="1"/>
          </p:cNvSpPr>
          <p:nvPr/>
        </p:nvSpPr>
        <p:spPr bwMode="auto">
          <a:xfrm>
            <a:off x="434975" y="147638"/>
            <a:ext cx="6989763" cy="1284287"/>
          </a:xfrm>
          <a:prstGeom prst="rect">
            <a:avLst/>
          </a:prstGeom>
          <a:noFill/>
          <a:ln w="9525">
            <a:noFill/>
            <a:miter lim="800000"/>
            <a:headEnd/>
            <a:tailEnd/>
          </a:ln>
          <a:effectLst>
            <a:outerShdw blurRad="63500" dist="38099" dir="2700000" algn="ctr" rotWithShape="0">
              <a:srgbClr val="144A6F">
                <a:alpha val="74998"/>
              </a:srgbClr>
            </a:outerShdw>
          </a:effectLst>
        </p:spPr>
        <p:txBody>
          <a:bodyPr anchor="ctr">
            <a:prstTxWarp prst="textNoShape">
              <a:avLst/>
            </a:prstTxWarp>
          </a:bodyPr>
          <a:lstStyle/>
          <a:p>
            <a:r>
              <a:rPr lang="en-US" sz="2800">
                <a:solidFill>
                  <a:schemeClr val="bg1"/>
                </a:solidFill>
                <a:latin typeface="Trebuchet MS" charset="0"/>
              </a:rPr>
              <a:t>Scale matters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2590800" y="6096000"/>
            <a:ext cx="6402388" cy="339725"/>
          </a:xfrm>
          <a:prstGeom prst="rect">
            <a:avLst/>
          </a:prstGeom>
          <a:noFill/>
          <a:ln w="9525">
            <a:noFill/>
            <a:miter lim="800000"/>
            <a:headEnd/>
            <a:tailEnd/>
          </a:ln>
        </p:spPr>
        <p:txBody>
          <a:bodyPr wrap="none">
            <a:prstTxWarp prst="textNoShape">
              <a:avLst/>
            </a:prstTxWarp>
            <a:spAutoFit/>
          </a:bodyPr>
          <a:lstStyle/>
          <a:p>
            <a:pPr>
              <a:lnSpc>
                <a:spcPct val="90000"/>
              </a:lnSpc>
              <a:spcBef>
                <a:spcPct val="30000"/>
              </a:spcBef>
            </a:pPr>
            <a:r>
              <a:rPr lang="en-US" sz="1800" b="0">
                <a:solidFill>
                  <a:schemeClr val="tx1"/>
                </a:solidFill>
                <a:latin typeface="Trebuchet MS" charset="0"/>
              </a:rPr>
              <a:t>Image: informationarchitects.jp/web-trend-map-2008-beta/</a:t>
            </a:r>
            <a:endParaRPr lang="en-US"/>
          </a:p>
        </p:txBody>
      </p:sp>
      <p:sp>
        <p:nvSpPr>
          <p:cNvPr id="1081348" name="Rectangle 4"/>
          <p:cNvSpPr>
            <a:spLocks noGrp="1" noChangeArrowheads="1"/>
          </p:cNvSpPr>
          <p:nvPr>
            <p:ph type="title"/>
          </p:nvPr>
        </p:nvSpPr>
        <p:spPr>
          <a:xfrm>
            <a:off x="282575" y="71438"/>
            <a:ext cx="6989763" cy="1284287"/>
          </a:xfrm>
        </p:spPr>
        <p:txBody>
          <a:bodyPr/>
          <a:lstStyle/>
          <a:p>
            <a:pPr eaLnBrk="1" hangingPunct="1"/>
            <a:r>
              <a:rPr lang="en-US">
                <a:ea typeface="ＭＳ Ｐゴシック" charset="-128"/>
                <a:cs typeface="ＭＳ Ｐゴシック" charset="-128"/>
              </a:rPr>
              <a:t>Be where the users are</a:t>
            </a:r>
          </a:p>
        </p:txBody>
      </p:sp>
      <p:pic>
        <p:nvPicPr>
          <p:cNvPr id="5" name="Picture 2" descr="tokyo"/>
          <p:cNvPicPr>
            <a:picLocks noChangeArrowheads="1"/>
          </p:cNvPicPr>
          <p:nvPr/>
        </p:nvPicPr>
        <p:blipFill>
          <a:blip r:embed="rId3"/>
          <a:srcRect/>
          <a:stretch>
            <a:fillRect/>
          </a:stretch>
        </p:blipFill>
        <p:spPr bwMode="auto">
          <a:xfrm>
            <a:off x="685800" y="1536700"/>
            <a:ext cx="7924800" cy="45450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4"/>
          <p:cNvSpPr>
            <a:spLocks noGrp="1" noChangeArrowheads="1"/>
          </p:cNvSpPr>
          <p:nvPr>
            <p:ph type="title" idx="4294967295"/>
          </p:nvPr>
        </p:nvSpPr>
        <p:spPr>
          <a:xfrm>
            <a:off x="457200" y="228600"/>
            <a:ext cx="7924800" cy="1143000"/>
          </a:xfrm>
        </p:spPr>
        <p:txBody>
          <a:bodyPr>
            <a:noAutofit/>
          </a:bodyPr>
          <a:lstStyle/>
          <a:p>
            <a:pPr eaLnBrk="1" hangingPunct="1"/>
            <a:r>
              <a:rPr lang="en-US">
                <a:ea typeface="ＭＳ Ｐゴシック" charset="-128"/>
                <a:cs typeface="ＭＳ Ｐゴシック" charset="-128"/>
              </a:rPr>
              <a:t>Discovery happens elsewhere</a:t>
            </a:r>
          </a:p>
        </p:txBody>
      </p:sp>
      <p:sp>
        <p:nvSpPr>
          <p:cNvPr id="191493" name="Rectangle 5"/>
          <p:cNvSpPr>
            <a:spLocks noGrp="1" noChangeArrowheads="1"/>
          </p:cNvSpPr>
          <p:nvPr>
            <p:ph idx="4294967295"/>
          </p:nvPr>
        </p:nvSpPr>
        <p:spPr>
          <a:xfrm>
            <a:off x="720725" y="2068513"/>
            <a:ext cx="7475538" cy="3873500"/>
          </a:xfrm>
        </p:spPr>
        <p:txBody>
          <a:bodyPr lIns="91440" tIns="45720" rIns="91440" bIns="45720">
            <a:normAutofit/>
          </a:bodyPr>
          <a:lstStyle/>
          <a:p>
            <a:pPr defTabSz="457200" eaLnBrk="1" hangingPunct="1"/>
            <a:r>
              <a:rPr lang="en-US">
                <a:effectLst>
                  <a:outerShdw blurRad="38100" dist="38100" dir="2700000" algn="tl">
                    <a:srgbClr val="DDDDDD"/>
                  </a:outerShdw>
                </a:effectLst>
                <a:ea typeface="ＭＳ Ｐゴシック" charset="-128"/>
                <a:cs typeface="ＭＳ Ｐゴシック" charset="-128"/>
              </a:rPr>
              <a:t>People don’t discover our content by coming to our lovingly crafted web sites </a:t>
            </a:r>
          </a:p>
          <a:p>
            <a:pPr defTabSz="457200" eaLnBrk="1" hangingPunct="1"/>
            <a:r>
              <a:rPr lang="en-US">
                <a:effectLst>
                  <a:outerShdw blurRad="38100" dist="38100" dir="2700000" algn="tl">
                    <a:srgbClr val="DDDDDD"/>
                  </a:outerShdw>
                </a:effectLst>
                <a:ea typeface="ＭＳ Ｐゴシック" charset="-128"/>
                <a:cs typeface="ＭＳ Ｐゴシック" charset="-128"/>
              </a:rPr>
              <a:t>We must expose our content to web search engines and hubs like Flickr</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9"/>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8.2"/>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7.4"/>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6.5|8.1"/>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8.5"/>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24.5"/>
</p:tagLst>
</file>

<file path=ppt/theme/theme1.xml><?xml version="1.0" encoding="utf-8"?>
<a:theme xmlns:a="http://schemas.openxmlformats.org/drawingml/2006/main" name="par">
  <a:themeElements>
    <a:clrScheme name="par 16">
      <a:dk1>
        <a:srgbClr val="000000"/>
      </a:dk1>
      <a:lt1>
        <a:srgbClr val="FFFFFF"/>
      </a:lt1>
      <a:dk2>
        <a:srgbClr val="000000"/>
      </a:dk2>
      <a:lt2>
        <a:srgbClr val="969696"/>
      </a:lt2>
      <a:accent1>
        <a:srgbClr val="FF7600"/>
      </a:accent1>
      <a:accent2>
        <a:srgbClr val="FFCC00"/>
      </a:accent2>
      <a:accent3>
        <a:srgbClr val="FFFFFF"/>
      </a:accent3>
      <a:accent4>
        <a:srgbClr val="000000"/>
      </a:accent4>
      <a:accent5>
        <a:srgbClr val="FFBDAA"/>
      </a:accent5>
      <a:accent6>
        <a:srgbClr val="E7B900"/>
      </a:accent6>
      <a:hlink>
        <a:srgbClr val="006699"/>
      </a:hlink>
      <a:folHlink>
        <a:srgbClr val="969696"/>
      </a:folHlink>
    </a:clrScheme>
    <a:fontScheme name="pa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a:ln>
              <a:noFill/>
            </a:ln>
            <a:solidFill>
              <a:srgbClr val="336699"/>
            </a:solidFill>
            <a:effectLst/>
            <a:latin typeface="Verdana" pitchFamily="-65"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a:ln>
              <a:noFill/>
            </a:ln>
            <a:solidFill>
              <a:srgbClr val="336699"/>
            </a:solidFill>
            <a:effectLst/>
            <a:latin typeface="Verdana" pitchFamily="-65" charset="0"/>
          </a:defRPr>
        </a:defPPr>
      </a:lstStyle>
    </a:lnDef>
  </a:objectDefaults>
  <a:extraClrSchemeLst>
    <a:extraClrScheme>
      <a:clrScheme name="p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ar 13">
        <a:dk1>
          <a:srgbClr val="000000"/>
        </a:dk1>
        <a:lt1>
          <a:srgbClr val="FFFFFF"/>
        </a:lt1>
        <a:dk2>
          <a:srgbClr val="000000"/>
        </a:dk2>
        <a:lt2>
          <a:srgbClr val="969696"/>
        </a:lt2>
        <a:accent1>
          <a:srgbClr val="FF9900"/>
        </a:accent1>
        <a:accent2>
          <a:srgbClr val="FF9966"/>
        </a:accent2>
        <a:accent3>
          <a:srgbClr val="FFFFFF"/>
        </a:accent3>
        <a:accent4>
          <a:srgbClr val="000000"/>
        </a:accent4>
        <a:accent5>
          <a:srgbClr val="FFCAAA"/>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14">
        <a:dk1>
          <a:srgbClr val="000000"/>
        </a:dk1>
        <a:lt1>
          <a:srgbClr val="FFFFFF"/>
        </a:lt1>
        <a:dk2>
          <a:srgbClr val="000000"/>
        </a:dk2>
        <a:lt2>
          <a:srgbClr val="969696"/>
        </a:lt2>
        <a:accent1>
          <a:srgbClr val="FF9900"/>
        </a:accent1>
        <a:accent2>
          <a:srgbClr val="FFCC00"/>
        </a:accent2>
        <a:accent3>
          <a:srgbClr val="FFFFFF"/>
        </a:accent3>
        <a:accent4>
          <a:srgbClr val="000000"/>
        </a:accent4>
        <a:accent5>
          <a:srgbClr val="FFCAAA"/>
        </a:accent5>
        <a:accent6>
          <a:srgbClr val="E7B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15">
        <a:dk1>
          <a:srgbClr val="000000"/>
        </a:dk1>
        <a:lt1>
          <a:srgbClr val="FFFFFF"/>
        </a:lt1>
        <a:dk2>
          <a:srgbClr val="000000"/>
        </a:dk2>
        <a:lt2>
          <a:srgbClr val="969696"/>
        </a:lt2>
        <a:accent1>
          <a:srgbClr val="FF7600"/>
        </a:accent1>
        <a:accent2>
          <a:srgbClr val="FFCC00"/>
        </a:accent2>
        <a:accent3>
          <a:srgbClr val="FFFFFF"/>
        </a:accent3>
        <a:accent4>
          <a:srgbClr val="000000"/>
        </a:accent4>
        <a:accent5>
          <a:srgbClr val="FFBDAA"/>
        </a:accent5>
        <a:accent6>
          <a:srgbClr val="E7B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 16">
        <a:dk1>
          <a:srgbClr val="000000"/>
        </a:dk1>
        <a:lt1>
          <a:srgbClr val="FFFFFF"/>
        </a:lt1>
        <a:dk2>
          <a:srgbClr val="000000"/>
        </a:dk2>
        <a:lt2>
          <a:srgbClr val="969696"/>
        </a:lt2>
        <a:accent1>
          <a:srgbClr val="FF7600"/>
        </a:accent1>
        <a:accent2>
          <a:srgbClr val="FFCC00"/>
        </a:accent2>
        <a:accent3>
          <a:srgbClr val="FFFFFF"/>
        </a:accent3>
        <a:accent4>
          <a:srgbClr val="000000"/>
        </a:accent4>
        <a:accent5>
          <a:srgbClr val="FFBDAA"/>
        </a:accent5>
        <a:accent6>
          <a:srgbClr val="E7B900"/>
        </a:accent6>
        <a:hlink>
          <a:srgbClr val="0066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programs_newbrand</Template>
  <TotalTime>38287</TotalTime>
  <Words>3492</Words>
  <Application>Microsoft Macintosh PowerPoint</Application>
  <PresentationFormat>On-screen Show (4:3)</PresentationFormat>
  <Paragraphs>409</Paragraphs>
  <Slides>50</Slides>
  <Notes>49</Notes>
  <HiddenSlides>0</HiddenSlides>
  <MMClips>0</MMClips>
  <ScaleCrop>false</ScaleCrop>
  <HeadingPairs>
    <vt:vector size="6" baseType="variant">
      <vt:variant>
        <vt:lpstr>Fonts Used</vt:lpstr>
      </vt:variant>
      <vt:variant>
        <vt:i4>6</vt:i4>
      </vt:variant>
      <vt:variant>
        <vt:lpstr>Design Template</vt:lpstr>
      </vt:variant>
      <vt:variant>
        <vt:i4>1</vt:i4>
      </vt:variant>
      <vt:variant>
        <vt:lpstr>Slide Titles</vt:lpstr>
      </vt:variant>
      <vt:variant>
        <vt:i4>50</vt:i4>
      </vt:variant>
    </vt:vector>
  </HeadingPairs>
  <TitlesOfParts>
    <vt:vector size="57" baseType="lpstr">
      <vt:lpstr>Verdana</vt:lpstr>
      <vt:lpstr>ＭＳ Ｐゴシック</vt:lpstr>
      <vt:lpstr>Arial</vt:lpstr>
      <vt:lpstr>Trebuchet MS</vt:lpstr>
      <vt:lpstr>Calibri</vt:lpstr>
      <vt:lpstr>Wingdings</vt:lpstr>
      <vt:lpstr>par</vt:lpstr>
      <vt:lpstr>Slide 1</vt:lpstr>
      <vt:lpstr>Themes</vt:lpstr>
      <vt:lpstr>Risks</vt:lpstr>
      <vt:lpstr>Recent risk analysis </vt:lpstr>
      <vt:lpstr>Risk Clusters</vt:lpstr>
      <vt:lpstr>Urgency</vt:lpstr>
      <vt:lpstr>Slide 7</vt:lpstr>
      <vt:lpstr>Be where the users are</vt:lpstr>
      <vt:lpstr>Discovery happens elsewhere</vt:lpstr>
      <vt:lpstr>Slide 10</vt:lpstr>
      <vt:lpstr>We are now in a race to remain relevant to researchers</vt:lpstr>
      <vt:lpstr>The primary purpose of digitisation …</vt:lpstr>
      <vt:lpstr>Access vs preservation …</vt:lpstr>
      <vt:lpstr>Access wins!</vt:lpstr>
      <vt:lpstr>Selection has already been done</vt:lpstr>
      <vt:lpstr>Handle once (then iterate)</vt:lpstr>
      <vt:lpstr>Have programmes not projects</vt:lpstr>
      <vt:lpstr>Quality vs quantity: quantity wins!</vt:lpstr>
      <vt:lpstr>Users as co-creators</vt:lpstr>
      <vt:lpstr>Engage your community</vt:lpstr>
      <vt:lpstr>January 16th 2008: LC photographs on Flickr</vt:lpstr>
      <vt:lpstr>24 hours later</vt:lpstr>
      <vt:lpstr>Impact: exposure</vt:lpstr>
      <vt:lpstr>Slide 24</vt:lpstr>
      <vt:lpstr>Go with it</vt:lpstr>
      <vt:lpstr>Feeding back into our work</vt:lpstr>
      <vt:lpstr>Slide 27</vt:lpstr>
      <vt:lpstr>Digitisation  as default</vt:lpstr>
      <vt:lpstr>Slide 29</vt:lpstr>
      <vt:lpstr>Slide 30</vt:lpstr>
      <vt:lpstr>Shared digital &amp; shared print</vt:lpstr>
      <vt:lpstr>Slide 32</vt:lpstr>
      <vt:lpstr>Library storage facilities</vt:lpstr>
      <vt:lpstr>The mechanics of shared print</vt:lpstr>
      <vt:lpstr>Slide 35</vt:lpstr>
      <vt:lpstr>Where the wild users are</vt:lpstr>
      <vt:lpstr>Slide 37</vt:lpstr>
      <vt:lpstr>User complexity (the circle game …)</vt:lpstr>
      <vt:lpstr>Specialists step forward</vt:lpstr>
      <vt:lpstr>Mobilising Unique Materials</vt:lpstr>
      <vt:lpstr>Unifying fragmented  memories</vt:lpstr>
      <vt:lpstr>Slide 42</vt:lpstr>
      <vt:lpstr>Aggregate to innovate …</vt:lpstr>
      <vt:lpstr>Slide 44</vt:lpstr>
      <vt:lpstr>Knowledge Structure: structure for controlled data: metadata workflows</vt:lpstr>
      <vt:lpstr>Increase the gravitational  power of names</vt:lpstr>
      <vt:lpstr>Accentuate the positive</vt:lpstr>
      <vt:lpstr>Slide 48</vt:lpstr>
      <vt:lpstr>LAM risks and strategies</vt:lpstr>
      <vt:lpstr>Thank You</vt:lpstr>
    </vt:vector>
  </TitlesOfParts>
  <Company>RLG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Digitization: Born, Massive and Special</dc:title>
  <dc:creator>Jim Michalko</dc:creator>
  <cp:lastModifiedBy>John MacColl</cp:lastModifiedBy>
  <cp:revision>246</cp:revision>
  <cp:lastPrinted>2009-06-12T07:25:45Z</cp:lastPrinted>
  <dcterms:created xsi:type="dcterms:W3CDTF">2009-10-30T12:39:38Z</dcterms:created>
  <dcterms:modified xsi:type="dcterms:W3CDTF">2009-10-30T12:40:55Z</dcterms:modified>
</cp:coreProperties>
</file>