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mov" ContentType="video/unknown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9.xml" ContentType="application/vnd.openxmlformats-officedocument.presentationml.notesSlide+xml"/>
  <Override PartName="/ppt/diagrams/layout1.xml" ContentType="application/vnd.openxmlformats-officedocument.drawingml.diagramLayout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Default Extension="mp4" ContentType="video/unknown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emf" ContentType="image/x-emf"/>
  <Default Extension="jpeg" ContentType="image/jpeg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diagrams/layout2.xml" ContentType="application/vnd.openxmlformats-officedocument.drawingml.diagram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96" r:id="rId2"/>
    <p:sldId id="401" r:id="rId3"/>
    <p:sldId id="327" r:id="rId4"/>
    <p:sldId id="321" r:id="rId5"/>
    <p:sldId id="297" r:id="rId6"/>
    <p:sldId id="328" r:id="rId7"/>
    <p:sldId id="317" r:id="rId8"/>
    <p:sldId id="330" r:id="rId9"/>
    <p:sldId id="304" r:id="rId10"/>
    <p:sldId id="398" r:id="rId11"/>
    <p:sldId id="298" r:id="rId12"/>
    <p:sldId id="402" r:id="rId13"/>
    <p:sldId id="403" r:id="rId14"/>
    <p:sldId id="388" r:id="rId15"/>
    <p:sldId id="389" r:id="rId16"/>
    <p:sldId id="390" r:id="rId17"/>
    <p:sldId id="391" r:id="rId18"/>
    <p:sldId id="323" r:id="rId19"/>
    <p:sldId id="338" r:id="rId20"/>
    <p:sldId id="370" r:id="rId21"/>
    <p:sldId id="339" r:id="rId22"/>
    <p:sldId id="399" r:id="rId23"/>
    <p:sldId id="322" r:id="rId24"/>
    <p:sldId id="400" r:id="rId25"/>
    <p:sldId id="375" r:id="rId26"/>
    <p:sldId id="342" r:id="rId27"/>
    <p:sldId id="332" r:id="rId28"/>
    <p:sldId id="333" r:id="rId29"/>
    <p:sldId id="310" r:id="rId30"/>
    <p:sldId id="404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10" autoAdjust="0"/>
    <p:restoredTop sz="99593" autoAdjust="0"/>
  </p:normalViewPr>
  <p:slideViewPr>
    <p:cSldViewPr snapToGrid="0" snapToObjects="1">
      <p:cViewPr>
        <p:scale>
          <a:sx n="72" d="100"/>
          <a:sy n="72" d="100"/>
        </p:scale>
        <p:origin x="-1260" y="-7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9" d="100"/>
        <a:sy n="59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5A6EE22-C8CA-B54A-B5F4-7A15A6FFBCA6}" type="doc">
      <dgm:prSet loTypeId="urn:microsoft.com/office/officeart/2005/8/layout/venn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468FB7-1008-1748-98DD-01466ABDA664}" type="pres">
      <dgm:prSet presAssocID="{45A6EE22-C8CA-B54A-B5F4-7A15A6FFBCA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62137A2A-A685-7645-B4EC-570588DD49BE}" type="presOf" srcId="{45A6EE22-C8CA-B54A-B5F4-7A15A6FFBCA6}" destId="{7E468FB7-1008-1748-98DD-01466ABDA6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5A6EE22-C8CA-B54A-B5F4-7A15A6FFBCA6}" type="doc">
      <dgm:prSet loTypeId="urn:microsoft.com/office/officeart/2005/8/layout/venn1" loCatId="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7E468FB7-1008-1748-98DD-01466ABDA664}" type="pres">
      <dgm:prSet presAssocID="{45A6EE22-C8CA-B54A-B5F4-7A15A6FFBCA6}" presName="compositeShape" presStyleCnt="0">
        <dgm:presLayoutVars>
          <dgm:chMax val="7"/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</dgm:ptLst>
  <dgm:cxnLst>
    <dgm:cxn modelId="{1B897C23-251E-164C-8198-E04EFDA9CF46}" type="presOf" srcId="{45A6EE22-C8CA-B54A-B5F4-7A15A6FFBCA6}" destId="{7E468FB7-1008-1748-98DD-01466ABDA664}" srcOrd="0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F598AD-A9B8-9C40-A037-A61CE3973BBB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2E1998-5CDB-CA4A-A786-B5B52DBE027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9425116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1998-5CDB-CA4A-A786-B5B52DBE027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428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1998-5CDB-CA4A-A786-B5B52DBE027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428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87E167-2E14-4412-B182-3BBAA6DC74C7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78309555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1998-5CDB-CA4A-A786-B5B52DBE027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428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1998-5CDB-CA4A-A786-B5B52DBE027D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428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1998-5CDB-CA4A-A786-B5B52DBE027D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42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1998-5CDB-CA4A-A786-B5B52DBE027D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428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SJSU-</a:t>
            </a:r>
          </a:p>
          <a:p>
            <a:r>
              <a:rPr lang="en-US" dirty="0" smtClean="0"/>
              <a:t>Total</a:t>
            </a:r>
            <a:r>
              <a:rPr lang="en-US" baseline="0" dirty="0" smtClean="0"/>
              <a:t> of 87 students in the course</a:t>
            </a:r>
          </a:p>
          <a:p>
            <a:r>
              <a:rPr lang="en-US" dirty="0" smtClean="0"/>
              <a:t>Students</a:t>
            </a:r>
            <a:r>
              <a:rPr lang="en-US" baseline="0" dirty="0" smtClean="0"/>
              <a:t> viewed lectures and completed problems outside of class.</a:t>
            </a:r>
          </a:p>
          <a:p>
            <a:r>
              <a:rPr lang="en-US" baseline="0" dirty="0" smtClean="0"/>
              <a:t>During class, faculty and course staff facilitated 15 minutes of question and answer. Remaining time on peer and team instruction and problem solving. </a:t>
            </a:r>
          </a:p>
          <a:p>
            <a:r>
              <a:rPr lang="en-US" baseline="0" dirty="0" smtClean="0"/>
              <a:t>Instructors and TAs hired as graders are spending less time on grading work due to </a:t>
            </a:r>
            <a:r>
              <a:rPr lang="en-US" baseline="0" dirty="0" err="1" smtClean="0"/>
              <a:t>edX</a:t>
            </a:r>
            <a:r>
              <a:rPr lang="en-US" baseline="0" dirty="0" smtClean="0"/>
              <a:t> courseware. This frees their time up for instruction and work with students in class. </a:t>
            </a:r>
          </a:p>
          <a:p>
            <a:r>
              <a:rPr lang="en-US" dirty="0" smtClean="0"/>
              <a:t>Next</a:t>
            </a:r>
            <a:r>
              <a:rPr lang="en-US" baseline="0" dirty="0" smtClean="0"/>
              <a:t> Step: Offer </a:t>
            </a:r>
            <a:r>
              <a:rPr lang="en-US" baseline="0" dirty="0" err="1" smtClean="0"/>
              <a:t>edX</a:t>
            </a:r>
            <a:r>
              <a:rPr lang="en-US" baseline="0" dirty="0" smtClean="0"/>
              <a:t> section again in Spring 2013- study more deeply.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E5B558-B179-D343-AC73-1154D976AFAE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2819226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Industry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2E1998-5CDB-CA4A-A786-B5B52DBE027D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531428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500852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083894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4388973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3EAB-44E3-41DF-83AD-A82F2D7588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1919889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74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1FA3EAB-44E3-41DF-83AD-A82F2D7588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670491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557436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61FA3EAB-44E3-41DF-83AD-A82F2D7588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14053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3EAB-44E3-41DF-83AD-A82F2D7588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1598610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3EAB-44E3-41DF-83AD-A82F2D75887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685697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591492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263025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10054786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8917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117639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291818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4688030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2226654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D77374-9A8F-F444-9840-10B52F96A453}" type="datetimeFigureOut">
              <a:rPr lang="en-US" smtClean="0"/>
              <a:pPr/>
              <a:t>4/2/2013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F38DDF-5547-5649-8A7B-F315FD4B363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3018298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2" r:id="rId13"/>
    <p:sldLayoutId id="2147483663" r:id="rId14"/>
    <p:sldLayoutId id="2147483664" r:id="rId15"/>
    <p:sldLayoutId id="2147483665" r:id="rId16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media" Target="../media/media1.mov"/><Relationship Id="rId2" Type="http://schemas.openxmlformats.org/officeDocument/2006/relationships/slideLayout" Target="../slideLayouts/slideLayout7.xml"/><Relationship Id="rId1" Type="http://schemas.openxmlformats.org/officeDocument/2006/relationships/video" Target="../media/media1.mov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video" Target="../media/media2.mp4"/><Relationship Id="rId6" Type="http://schemas.openxmlformats.org/officeDocument/2006/relationships/image" Target="../media/image29.tiff"/><Relationship Id="rId5" Type="http://schemas.microsoft.com/office/2007/relationships/media" Target="../media/media2.mp4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2" Type="http://schemas.openxmlformats.org/officeDocument/2006/relationships/slideLayout" Target="../slideLayouts/slideLayout2.xml"/><Relationship Id="rId1" Type="http://schemas.openxmlformats.org/officeDocument/2006/relationships/video" Target="../media/media3.mov"/><Relationship Id="rId4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6.jpeg"/><Relationship Id="rId7" Type="http://schemas.openxmlformats.org/officeDocument/2006/relationships/diagramColors" Target="../diagrams/colors2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2.xml"/><Relationship Id="rId5" Type="http://schemas.openxmlformats.org/officeDocument/2006/relationships/diagramLayout" Target="../diagrams/layout2.xml"/><Relationship Id="rId4" Type="http://schemas.openxmlformats.org/officeDocument/2006/relationships/diagramData" Target="../diagrams/data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b="25880"/>
          <a:stretch/>
        </p:blipFill>
        <p:spPr>
          <a:xfrm>
            <a:off x="355600" y="197990"/>
            <a:ext cx="5067300" cy="258862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03200" y="2992555"/>
            <a:ext cx="8805333" cy="1347189"/>
          </a:xfrm>
        </p:spPr>
        <p:txBody>
          <a:bodyPr>
            <a:noAutofit/>
          </a:bodyPr>
          <a:lstStyle/>
          <a:p>
            <a:pPr algn="r">
              <a:lnSpc>
                <a:spcPct val="120000"/>
              </a:lnSpc>
            </a:pPr>
            <a:r>
              <a:rPr lang="en-US" sz="2800" dirty="0" smtClean="0">
                <a:latin typeface="Gill Sans"/>
                <a:cs typeface="Gill Sans"/>
              </a:rPr>
              <a:t>Who Are the Masses? A View of the Audience</a:t>
            </a:r>
          </a:p>
          <a:p>
            <a:pPr algn="r">
              <a:lnSpc>
                <a:spcPct val="120000"/>
              </a:lnSpc>
            </a:pPr>
            <a:r>
              <a:rPr lang="en-US" sz="2800" dirty="0" smtClean="0">
                <a:latin typeface="Gill Sans"/>
                <a:cs typeface="Gill Sans"/>
              </a:rPr>
              <a:t>OCLC – Philadelphia </a:t>
            </a:r>
          </a:p>
          <a:p>
            <a:pPr algn="r">
              <a:lnSpc>
                <a:spcPct val="120000"/>
              </a:lnSpc>
            </a:pPr>
            <a:r>
              <a:rPr lang="en-US" sz="2800" dirty="0" smtClean="0">
                <a:latin typeface="Gill Sans"/>
                <a:cs typeface="Gill Sans"/>
              </a:rPr>
              <a:t>March 19, 2013 </a:t>
            </a:r>
          </a:p>
          <a:p>
            <a:pPr algn="r">
              <a:lnSpc>
                <a:spcPct val="120000"/>
              </a:lnSpc>
            </a:pPr>
            <a:r>
              <a:rPr lang="en-US" sz="2800" dirty="0" smtClean="0">
                <a:latin typeface="Gill Sans"/>
                <a:cs typeface="Gill Sans"/>
              </a:rPr>
              <a:t>Howard Lurie / VP Content &amp; University Relations</a:t>
            </a:r>
          </a:p>
        </p:txBody>
      </p:sp>
    </p:spTree>
    <p:extLst>
      <p:ext uri="{BB962C8B-B14F-4D97-AF65-F5344CB8AC3E}">
        <p14:creationId xmlns="" xmlns:p14="http://schemas.microsoft.com/office/powerpoint/2010/main" val="3843606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1"/>
          <p:cNvSpPr>
            <a:spLocks noGrp="1"/>
          </p:cNvSpPr>
          <p:nvPr>
            <p:ph type="sldNum" sz="quarter" idx="4294967295"/>
          </p:nvPr>
        </p:nvSpPr>
        <p:spPr>
          <a:xfrm>
            <a:off x="6553200" y="6557436"/>
            <a:ext cx="2133600" cy="365125"/>
          </a:xfrm>
          <a:prstGeom prst="rect">
            <a:avLst/>
          </a:prstGeom>
        </p:spPr>
        <p:txBody>
          <a:bodyPr/>
          <a:lstStyle/>
          <a:p>
            <a:fld id="{61FA3EAB-44E3-41DF-83AD-A82F2D75887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172519" y="541865"/>
            <a:ext cx="6514280" cy="5232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Global edX learners share their stories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172520" y="1404796"/>
            <a:ext cx="6514279" cy="504753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b="1" dirty="0" err="1" smtClean="0"/>
              <a:t>Battushig</a:t>
            </a:r>
            <a:r>
              <a:rPr lang="en-US" sz="1400" dirty="0" smtClean="0"/>
              <a:t>, a 15-year-old high school student from Mongolia took </a:t>
            </a:r>
            <a:r>
              <a:rPr lang="en-US" sz="1400" dirty="0" err="1" smtClean="0"/>
              <a:t>MITx</a:t>
            </a:r>
            <a:r>
              <a:rPr lang="en-US" sz="1400" dirty="0" smtClean="0"/>
              <a:t> 6.002x as part of a blended course and received a perfect score on the final exam. He is now applying to attend MIT and UC Berkeley.</a:t>
            </a:r>
          </a:p>
          <a:p>
            <a:endParaRPr lang="en-US" sz="1400" dirty="0"/>
          </a:p>
          <a:p>
            <a:r>
              <a:rPr lang="en-US" sz="1400" b="1" dirty="0" err="1" smtClean="0"/>
              <a:t>Radhika</a:t>
            </a:r>
            <a:r>
              <a:rPr lang="en-US" sz="1400" dirty="0" smtClean="0"/>
              <a:t>, a 15-year-old from New Delhi has taken two edX courses online: “The </a:t>
            </a:r>
            <a:r>
              <a:rPr lang="en-US" sz="1400" dirty="0"/>
              <a:t>professors are awesome and many of us around the world have </a:t>
            </a:r>
            <a:r>
              <a:rPr lang="en-US" sz="1400" dirty="0" smtClean="0"/>
              <a:t>never been </a:t>
            </a:r>
            <a:r>
              <a:rPr lang="en-US" sz="1400" dirty="0"/>
              <a:t>taught by someone who loves their area of teaching so much</a:t>
            </a:r>
            <a:r>
              <a:rPr lang="en-US" sz="1400" dirty="0" smtClean="0"/>
              <a:t>.”</a:t>
            </a:r>
            <a:endParaRPr lang="en-US" sz="1400" dirty="0" smtClean="0">
              <a:effectLst/>
            </a:endParaRPr>
          </a:p>
          <a:p>
            <a:endParaRPr lang="en-US" sz="1400" dirty="0"/>
          </a:p>
          <a:p>
            <a:r>
              <a:rPr lang="en-US" sz="1400" b="1" dirty="0" smtClean="0">
                <a:effectLst/>
              </a:rPr>
              <a:t>Francesca</a:t>
            </a:r>
            <a:r>
              <a:rPr lang="en-US" sz="1400" dirty="0" smtClean="0">
                <a:effectLst/>
              </a:rPr>
              <a:t>, a 25-year-old </a:t>
            </a:r>
            <a:r>
              <a:rPr lang="en-US" sz="1400" dirty="0"/>
              <a:t>M</a:t>
            </a:r>
            <a:r>
              <a:rPr lang="en-US" sz="1400" dirty="0" smtClean="0">
                <a:effectLst/>
              </a:rPr>
              <a:t>aster’s degree student in biostatistics </a:t>
            </a:r>
            <a:r>
              <a:rPr lang="en-US" sz="1400" dirty="0" smtClean="0"/>
              <a:t>at University of Milan: “I </a:t>
            </a:r>
            <a:r>
              <a:rPr lang="en-US" sz="1400" dirty="0"/>
              <a:t>have studied these topics </a:t>
            </a:r>
            <a:r>
              <a:rPr lang="en-US" sz="1400" dirty="0" smtClean="0"/>
              <a:t>for </a:t>
            </a:r>
            <a:r>
              <a:rPr lang="en-US" sz="1400" dirty="0"/>
              <a:t>my M</a:t>
            </a:r>
            <a:r>
              <a:rPr lang="en-US" sz="1400" dirty="0" smtClean="0"/>
              <a:t>aster’s </a:t>
            </a:r>
            <a:r>
              <a:rPr lang="en-US" sz="1400" dirty="0"/>
              <a:t>but in </a:t>
            </a:r>
            <a:r>
              <a:rPr lang="en-US" sz="1400" dirty="0" smtClean="0"/>
              <a:t>the edX course </a:t>
            </a:r>
            <a:r>
              <a:rPr lang="en-US" sz="1400" dirty="0"/>
              <a:t>there are a lot of details. A lot of videos, exercises and </a:t>
            </a:r>
            <a:r>
              <a:rPr lang="en-US" sz="1400" dirty="0" smtClean="0"/>
              <a:t>homework.”</a:t>
            </a:r>
          </a:p>
          <a:p>
            <a:endParaRPr lang="en-US" sz="1400" dirty="0">
              <a:effectLst/>
            </a:endParaRPr>
          </a:p>
          <a:p>
            <a:r>
              <a:rPr lang="en-US" sz="1400" b="1" dirty="0" err="1" smtClean="0"/>
              <a:t>Ashwith</a:t>
            </a:r>
            <a:r>
              <a:rPr lang="en-US" sz="1400" dirty="0" smtClean="0"/>
              <a:t>, a 24-year-old from Bangalore preparing for the entrance exam to a Master’s program: “It's </a:t>
            </a:r>
            <a:r>
              <a:rPr lang="en-US" sz="1400" dirty="0"/>
              <a:t>amazing to see the amount of talent out there - like high school students studying engineering subjects and people above 70 years of age still having the energy to never </a:t>
            </a:r>
            <a:r>
              <a:rPr lang="en-US" sz="1400" dirty="0" smtClean="0"/>
              <a:t>stop learning.”</a:t>
            </a:r>
          </a:p>
          <a:p>
            <a:endParaRPr lang="en-US" sz="1400" dirty="0"/>
          </a:p>
          <a:p>
            <a:r>
              <a:rPr lang="en-US" sz="1400" b="1" dirty="0" smtClean="0"/>
              <a:t>Arthur</a:t>
            </a:r>
            <a:r>
              <a:rPr lang="en-US" sz="1400" dirty="0" smtClean="0"/>
              <a:t>, an 18-year-old high school graduate from Brazil: “One of the best things about 6.002x was the community built by the students themselves. The atmosphere was great: people shared their enthusiasm and knowledge, and </a:t>
            </a:r>
            <a:r>
              <a:rPr lang="en-US" sz="1400" dirty="0" err="1" smtClean="0"/>
              <a:t>lended</a:t>
            </a:r>
            <a:r>
              <a:rPr lang="en-US" sz="1400" dirty="0" smtClean="0"/>
              <a:t> a hand to those like me who didn’t have the basics for the course. All of this was done in a very friendly environment. This was something that really helped me keep moving forward in 6.002x.”</a:t>
            </a:r>
            <a:endParaRPr lang="en-US" dirty="0" smtClean="0"/>
          </a:p>
        </p:txBody>
      </p:sp>
      <p:pic>
        <p:nvPicPr>
          <p:cNvPr id="10" name="Picture 9" descr="iShowU HD7.mov.Still003_crop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3432577"/>
            <a:ext cx="1546180" cy="1161098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1" name="Picture 10" descr="iShowU HD9.mov.Still001_crop.t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00" y="4942281"/>
            <a:ext cx="1424171" cy="1161288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12" name="Picture 11" descr="videoplayback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476" y="642390"/>
            <a:ext cx="1419695" cy="2505393"/>
          </a:xfrm>
          <a:prstGeom prst="rect">
            <a:avLst/>
          </a:prstGeom>
          <a:ln w="9525" cmpd="sng"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35128"/>
            <a:ext cx="904169" cy="622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5340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ew_of_Earth_from_space.jpg"/>
          <p:cNvPicPr>
            <a:picLocks noChangeAspect="1"/>
          </p:cNvPicPr>
          <p:nvPr/>
        </p:nvPicPr>
        <p:blipFill>
          <a:blip r:embed="rId3">
            <a:alphaModFix amt="3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2958874937"/>
              </p:ext>
            </p:extLst>
          </p:nvPr>
        </p:nvGraphicFramePr>
        <p:xfrm>
          <a:off x="-440267" y="-1"/>
          <a:ext cx="10278534" cy="669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427037"/>
            <a:ext cx="7315200" cy="5440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“This course was the most rewarding experience of my life.”</a:t>
            </a:r>
          </a:p>
          <a:p>
            <a:pPr algn="r"/>
            <a:r>
              <a:rPr lang="en-US" sz="2000" smtClean="0">
                <a:solidFill>
                  <a:srgbClr val="595959"/>
                </a:solidFill>
              </a:rPr>
              <a:t>-Student, Pakistan</a:t>
            </a:r>
            <a:endParaRPr lang="en-US" sz="20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95237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8" y="6235128"/>
            <a:ext cx="904169" cy="62287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18" y="572512"/>
            <a:ext cx="9144000" cy="1828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718205"/>
            <a:ext cx="9144000" cy="35169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392295" y="4492"/>
            <a:ext cx="47453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"/>
                <a:cs typeface="Gill Sans"/>
              </a:rPr>
              <a:t>Sample: Spring 2013 course</a:t>
            </a:r>
            <a:endParaRPr lang="en-US" sz="28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014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8" y="6235128"/>
            <a:ext cx="904169" cy="62287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317" y="0"/>
            <a:ext cx="3870876" cy="38708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24974"/>
            <a:ext cx="9144000" cy="2110154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2754731" y="4242765"/>
            <a:ext cx="796092" cy="761529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565363" y="4124974"/>
            <a:ext cx="796092" cy="761529"/>
          </a:xfrm>
          <a:prstGeom prst="ellipse">
            <a:avLst/>
          </a:prstGeom>
          <a:noFill/>
          <a:ln w="317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4692170" y="2139072"/>
            <a:ext cx="426881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Gill Sans"/>
                <a:cs typeface="Gill Sans"/>
              </a:rPr>
              <a:t>Possible “universals”: 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Gill Sans"/>
                <a:cs typeface="Gill Sans"/>
              </a:rPr>
              <a:t>Weekends rule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>
                <a:latin typeface="Gill Sans"/>
                <a:cs typeface="Gill Sans"/>
              </a:rPr>
              <a:t>Global Procrastination </a:t>
            </a:r>
            <a:endParaRPr lang="en-US" sz="28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3918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8" y="6235128"/>
            <a:ext cx="904169" cy="622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6.00x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0" y="0"/>
            <a:ext cx="6466434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2722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FA3EAB-44E3-41DF-83AD-A82F2D758879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4458258" y="2286000"/>
            <a:ext cx="339538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6" name="Rectangle 5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7" name="Rectangle 6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8" name="Rectangle 7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sp>
        <p:nvSpPr>
          <p:cNvPr id="9" name="Rectangle 8"/>
          <p:cNvSpPr/>
          <p:nvPr/>
        </p:nvSpPr>
        <p:spPr>
          <a:xfrm>
            <a:off x="4453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 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350" y="2057399"/>
            <a:ext cx="2783444" cy="27834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099" y="2057400"/>
            <a:ext cx="2783444" cy="278344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8849" y="2057400"/>
            <a:ext cx="2783443" cy="2783443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771524" y="1447800"/>
            <a:ext cx="10177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Online</a:t>
            </a:r>
          </a:p>
          <a:p>
            <a:r>
              <a:rPr lang="en-US" dirty="0" smtClean="0"/>
              <a:t>textbook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3963471" y="1554123"/>
            <a:ext cx="817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Videos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6705600" y="1554123"/>
            <a:ext cx="13783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Assessments</a:t>
            </a:r>
            <a:endParaRPr lang="en-US" dirty="0"/>
          </a:p>
        </p:txBody>
      </p:sp>
      <p:sp>
        <p:nvSpPr>
          <p:cNvPr id="18" name="TextBox 17"/>
          <p:cNvSpPr txBox="1"/>
          <p:nvPr/>
        </p:nvSpPr>
        <p:spPr>
          <a:xfrm>
            <a:off x="5867400" y="6178927"/>
            <a:ext cx="286488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7F7F7F"/>
                </a:solidFill>
              </a:rPr>
              <a:t>Courtesy Seaton, Pritchard Aug 2012</a:t>
            </a:r>
            <a:endParaRPr lang="en-US" sz="1400" dirty="0">
              <a:solidFill>
                <a:srgbClr val="7F7F7F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7954" y="5496580"/>
            <a:ext cx="780521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7F7F7F"/>
                </a:solidFill>
              </a:rPr>
              <a:t>How does learner activity correlate to performance?</a:t>
            </a:r>
            <a:endParaRPr lang="en-US" sz="2800" dirty="0">
              <a:solidFill>
                <a:srgbClr val="7F7F7F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81000" y="533400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Access to Research in Learning on an Unprecedented Scale</a:t>
            </a:r>
            <a:endParaRPr lang="en-US" sz="28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079730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8" y="6235128"/>
            <a:ext cx="904169" cy="622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ashboard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3400"/>
            <a:ext cx="9144000" cy="577160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79291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318" y="6235128"/>
            <a:ext cx="904169" cy="62287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dashboard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5907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617658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4800" y="558800"/>
            <a:ext cx="8077200" cy="838200"/>
          </a:xfrm>
        </p:spPr>
        <p:txBody>
          <a:bodyPr/>
          <a:lstStyle/>
          <a:p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Instant Feedback Improves </a:t>
            </a:r>
            <a:r>
              <a:rPr lang="en-US" sz="3600" b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L</a:t>
            </a:r>
            <a:r>
              <a:rPr lang="en-US" sz="3600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earning</a:t>
            </a:r>
            <a:endParaRPr lang="en-US" sz="3600" b="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295400" y="1752600"/>
            <a:ext cx="6629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595959"/>
                </a:solidFill>
                <a:latin typeface="Gill Sans"/>
                <a:cs typeface="Gill Sans"/>
              </a:rPr>
              <a:t>Rapid feedback has a significant and positive effect on student performance when compared to no rapid feedback.</a:t>
            </a:r>
          </a:p>
          <a:p>
            <a:r>
              <a:rPr lang="en-US" sz="3200" dirty="0"/>
              <a:t>	 </a:t>
            </a:r>
            <a:r>
              <a:rPr lang="en-US" sz="3200" dirty="0" smtClean="0"/>
              <a:t>      </a:t>
            </a:r>
            <a:r>
              <a:rPr lang="en-US" sz="3200" dirty="0" smtClean="0">
                <a:solidFill>
                  <a:srgbClr val="A5245D"/>
                </a:solidFill>
                <a:latin typeface="Gill Sans"/>
                <a:cs typeface="Gill Sans"/>
              </a:rPr>
              <a:t>–</a:t>
            </a:r>
            <a:r>
              <a:rPr lang="en-US" sz="3200" dirty="0" smtClean="0">
                <a:latin typeface="Gill Sans"/>
                <a:cs typeface="Gill Sans"/>
              </a:rPr>
              <a:t> </a:t>
            </a:r>
            <a:r>
              <a:rPr lang="en-US" sz="2400" dirty="0" smtClean="0">
                <a:solidFill>
                  <a:srgbClr val="7F7F7F"/>
                </a:solidFill>
                <a:latin typeface="Gill Sans"/>
                <a:cs typeface="Gill Sans"/>
              </a:rPr>
              <a:t>Chen, </a:t>
            </a:r>
            <a:r>
              <a:rPr lang="en-US" sz="2400" dirty="0" err="1" smtClean="0">
                <a:solidFill>
                  <a:srgbClr val="7F7F7F"/>
                </a:solidFill>
                <a:latin typeface="Gill Sans"/>
                <a:cs typeface="Gill Sans"/>
              </a:rPr>
              <a:t>Whittinghill</a:t>
            </a:r>
            <a:r>
              <a:rPr lang="en-US" sz="2400" dirty="0" smtClean="0">
                <a:solidFill>
                  <a:srgbClr val="7F7F7F"/>
                </a:solidFill>
                <a:latin typeface="Gill Sans"/>
                <a:cs typeface="Gill Sans"/>
              </a:rPr>
              <a:t>, </a:t>
            </a:r>
            <a:r>
              <a:rPr lang="en-US" sz="2400" dirty="0" err="1" smtClean="0">
                <a:solidFill>
                  <a:srgbClr val="7F7F7F"/>
                </a:solidFill>
                <a:latin typeface="Gill Sans"/>
                <a:cs typeface="Gill Sans"/>
              </a:rPr>
              <a:t>Kadlowec</a:t>
            </a:r>
            <a:r>
              <a:rPr lang="en-US" sz="2400" dirty="0" smtClean="0">
                <a:solidFill>
                  <a:srgbClr val="7F7F7F"/>
                </a:solidFill>
                <a:latin typeface="Gill Sans"/>
                <a:cs typeface="Gill Sans"/>
              </a:rPr>
              <a:t> 2010</a:t>
            </a:r>
            <a:endParaRPr lang="en-US" sz="2400" dirty="0">
              <a:solidFill>
                <a:srgbClr val="7F7F7F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99540" y="1600200"/>
            <a:ext cx="591566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99540" y="3981559"/>
            <a:ext cx="591566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108586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hem_eq_errors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" y="1314450"/>
            <a:ext cx="8771467" cy="493395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57200" y="457200"/>
            <a:ext cx="7391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Rich Set of </a:t>
            </a:r>
            <a:r>
              <a:rPr lang="en-US" sz="2400" dirty="0" err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Autograded</a:t>
            </a:r>
            <a:r>
              <a:rPr lang="en-US" sz="24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 Exercises Provide Instant Feedback</a:t>
            </a:r>
          </a:p>
          <a:p>
            <a:r>
              <a:rPr lang="en-US" sz="2400" i="1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Chemical Equations</a:t>
            </a:r>
            <a:endParaRPr lang="en-US" sz="2400" i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77060" y="3728612"/>
            <a:ext cx="450578" cy="274933"/>
            <a:chOff x="3285375" y="3756555"/>
            <a:chExt cx="3624939" cy="2064163"/>
          </a:xfrm>
        </p:grpSpPr>
        <p:sp>
          <p:nvSpPr>
            <p:cNvPr id="7" name="Rectangle 6"/>
            <p:cNvSpPr/>
            <p:nvPr/>
          </p:nvSpPr>
          <p:spPr>
            <a:xfrm rot="2715794">
              <a:off x="4646874" y="2468257"/>
              <a:ext cx="926293" cy="3600586"/>
            </a:xfrm>
            <a:prstGeom prst="rect">
              <a:avLst/>
            </a:prstGeom>
            <a:solidFill>
              <a:srgbClr val="0288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 rot="18927849">
              <a:off x="3285375" y="3756555"/>
              <a:ext cx="926293" cy="2064163"/>
            </a:xfrm>
            <a:prstGeom prst="rect">
              <a:avLst/>
            </a:prstGeom>
            <a:solidFill>
              <a:srgbClr val="0288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="" xmlns:p14="http://schemas.microsoft.com/office/powerpoint/2010/main" val="3810517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884500"/>
            <a:ext cx="1413145" cy="973500"/>
          </a:xfrm>
          <a:prstGeom prst="rect">
            <a:avLst/>
          </a:prstGeom>
        </p:spPr>
      </p:pic>
      <p:sp>
        <p:nvSpPr>
          <p:cNvPr id="6" name="Subtitle 5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Gartner_Hype_Cycle.svg_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603" y="318361"/>
            <a:ext cx="8568137" cy="55639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43694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066800" y="2815156"/>
            <a:ext cx="3624939" cy="2064163"/>
            <a:chOff x="3285375" y="3756555"/>
            <a:chExt cx="3624939" cy="2064163"/>
          </a:xfrm>
        </p:grpSpPr>
        <p:sp>
          <p:nvSpPr>
            <p:cNvPr id="3" name="Rectangle 2"/>
            <p:cNvSpPr/>
            <p:nvPr/>
          </p:nvSpPr>
          <p:spPr>
            <a:xfrm rot="2715794">
              <a:off x="4646874" y="2468257"/>
              <a:ext cx="926293" cy="3600586"/>
            </a:xfrm>
            <a:prstGeom prst="rect">
              <a:avLst/>
            </a:prstGeom>
            <a:solidFill>
              <a:srgbClr val="0288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 rot="18927849">
              <a:off x="3285375" y="3756555"/>
              <a:ext cx="926293" cy="2064163"/>
            </a:xfrm>
            <a:prstGeom prst="rect">
              <a:avLst/>
            </a:prstGeom>
            <a:solidFill>
              <a:srgbClr val="02881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Slide Number Placeholder 8"/>
          <p:cNvSpPr>
            <a:spLocks noGrp="1"/>
          </p:cNvSpPr>
          <p:nvPr>
            <p:ph type="sldNum" sz="quarter" idx="4"/>
          </p:nvPr>
        </p:nvSpPr>
        <p:spPr>
          <a:xfrm>
            <a:off x="6781800" y="6400800"/>
            <a:ext cx="2133600" cy="365125"/>
          </a:xfrm>
        </p:spPr>
        <p:txBody>
          <a:bodyPr/>
          <a:lstStyle/>
          <a:p>
            <a:fld id="{61FA3EAB-44E3-41DF-83AD-A82F2D758879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124200" y="4371504"/>
            <a:ext cx="494035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595959"/>
                </a:solidFill>
              </a:rPr>
              <a:t>An </a:t>
            </a:r>
            <a:r>
              <a:rPr lang="en-US" sz="4400" b="1" dirty="0" err="1" smtClean="0">
                <a:solidFill>
                  <a:srgbClr val="595959"/>
                </a:solidFill>
              </a:rPr>
              <a:t>edX</a:t>
            </a:r>
            <a:r>
              <a:rPr lang="en-US" sz="4400" b="1" dirty="0" smtClean="0">
                <a:solidFill>
                  <a:srgbClr val="595959"/>
                </a:solidFill>
              </a:rPr>
              <a:t> cult symbol?</a:t>
            </a:r>
            <a:endParaRPr lang="en-US" sz="44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00311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762000" y="2826603"/>
            <a:ext cx="8001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4800" dirty="0">
                <a:solidFill>
                  <a:srgbClr val="595959"/>
                </a:solidFill>
              </a:rPr>
              <a:t>Oh god; have I missed you... :~}</a:t>
            </a:r>
          </a:p>
        </p:txBody>
      </p:sp>
    </p:spTree>
    <p:extLst>
      <p:ext uri="{BB962C8B-B14F-4D97-AF65-F5344CB8AC3E}">
        <p14:creationId xmlns="" xmlns:p14="http://schemas.microsoft.com/office/powerpoint/2010/main" val="247179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7" y="5523192"/>
            <a:ext cx="1708132" cy="1176713"/>
          </a:xfrm>
          <a:prstGeom prst="rect">
            <a:avLst/>
          </a:prstGeom>
        </p:spPr>
      </p:pic>
      <p:pic>
        <p:nvPicPr>
          <p:cNvPr id="8" name="Picture 7" descr="windows-media-player-skip-forward-button-hi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92992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17500" y="660400"/>
            <a:ext cx="8077200" cy="914400"/>
          </a:xfrm>
        </p:spPr>
        <p:txBody>
          <a:bodyPr>
            <a:normAutofit fontScale="90000"/>
          </a:bodyPr>
          <a:lstStyle/>
          <a:p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Student Controlled Pacing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I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mproves </a:t>
            </a:r>
            <a:r>
              <a:rPr lang="en-US" b="0" dirty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L</a:t>
            </a:r>
            <a:r>
              <a:rPr lang="en-US" b="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earning</a:t>
            </a:r>
            <a:endParaRPr lang="en-US" b="0" dirty="0">
              <a:solidFill>
                <a:schemeClr val="tx1">
                  <a:lumMod val="65000"/>
                  <a:lumOff val="35000"/>
                </a:schemeClr>
              </a:solidFill>
              <a:latin typeface="Gill Sans"/>
              <a:cs typeface="Gill San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99540" y="2411708"/>
            <a:ext cx="734060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Students who were able to press a </a:t>
            </a:r>
            <a:b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</a:br>
            <a:r>
              <a:rPr lang="en-US" sz="3200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Gill Sans"/>
                <a:cs typeface="Gill Sans"/>
              </a:rPr>
              <a:t>continue button to go on to the next segment performed better…</a:t>
            </a:r>
          </a:p>
          <a:p>
            <a:r>
              <a:rPr lang="en-US" sz="3200" dirty="0">
                <a:latin typeface="Gill Sans"/>
                <a:cs typeface="Gill Sans"/>
              </a:rPr>
              <a:t>	</a:t>
            </a:r>
            <a:r>
              <a:rPr lang="en-US" sz="3200" dirty="0" smtClean="0">
                <a:solidFill>
                  <a:srgbClr val="A5245D"/>
                </a:solidFill>
                <a:latin typeface="Gill Sans"/>
                <a:cs typeface="Gill Sans"/>
              </a:rPr>
              <a:t>–</a:t>
            </a:r>
            <a:r>
              <a:rPr lang="en-US" sz="3200" dirty="0" smtClean="0">
                <a:latin typeface="Gill Sans"/>
                <a:cs typeface="Gill Sans"/>
              </a:rPr>
              <a:t> </a:t>
            </a:r>
            <a:r>
              <a:rPr lang="en-US" sz="2800" dirty="0" smtClean="0">
                <a:solidFill>
                  <a:srgbClr val="7F7F7F"/>
                </a:solidFill>
                <a:latin typeface="Gill Sans"/>
                <a:cs typeface="Gill Sans"/>
              </a:rPr>
              <a:t>Mayer 2003</a:t>
            </a:r>
          </a:p>
          <a:p>
            <a:r>
              <a:rPr lang="en-US" sz="2800" dirty="0">
                <a:solidFill>
                  <a:srgbClr val="7F7F7F"/>
                </a:solidFill>
                <a:latin typeface="Gill Sans"/>
                <a:cs typeface="Gill Sans"/>
              </a:rPr>
              <a:t>	</a:t>
            </a:r>
            <a:r>
              <a:rPr lang="en-US" sz="2800" dirty="0" smtClean="0">
                <a:solidFill>
                  <a:srgbClr val="7F7F7F"/>
                </a:solidFill>
                <a:latin typeface="Gill Sans"/>
                <a:cs typeface="Gill Sans"/>
              </a:rPr>
              <a:t>   J. </a:t>
            </a:r>
            <a:r>
              <a:rPr lang="en-US" sz="2800" dirty="0">
                <a:solidFill>
                  <a:srgbClr val="7F7F7F"/>
                </a:solidFill>
                <a:latin typeface="Gill Sans"/>
                <a:cs typeface="Gill Sans"/>
              </a:rPr>
              <a:t>E</a:t>
            </a:r>
            <a:r>
              <a:rPr lang="en-US" sz="2800" dirty="0" smtClean="0">
                <a:solidFill>
                  <a:srgbClr val="7F7F7F"/>
                </a:solidFill>
                <a:latin typeface="Gill Sans"/>
                <a:cs typeface="Gill Sans"/>
              </a:rPr>
              <a:t>ducational </a:t>
            </a:r>
            <a:r>
              <a:rPr lang="en-US" sz="2800" dirty="0">
                <a:solidFill>
                  <a:srgbClr val="7F7F7F"/>
                </a:solidFill>
                <a:latin typeface="Gill Sans"/>
                <a:cs typeface="Gill Sans"/>
              </a:rPr>
              <a:t>C</a:t>
            </a:r>
            <a:r>
              <a:rPr lang="en-US" sz="2800" dirty="0" smtClean="0">
                <a:solidFill>
                  <a:srgbClr val="7F7F7F"/>
                </a:solidFill>
                <a:latin typeface="Gill Sans"/>
                <a:cs typeface="Gill Sans"/>
              </a:rPr>
              <a:t>omputing </a:t>
            </a:r>
            <a:r>
              <a:rPr lang="en-US" sz="2800" dirty="0">
                <a:solidFill>
                  <a:srgbClr val="7F7F7F"/>
                </a:solidFill>
                <a:latin typeface="Gill Sans"/>
                <a:cs typeface="Gill Sans"/>
              </a:rPr>
              <a:t>R</a:t>
            </a:r>
            <a:r>
              <a:rPr lang="en-US" sz="2800" dirty="0" smtClean="0">
                <a:solidFill>
                  <a:srgbClr val="7F7F7F"/>
                </a:solidFill>
                <a:latin typeface="Gill Sans"/>
                <a:cs typeface="Gill Sans"/>
              </a:rPr>
              <a:t>esearch</a:t>
            </a:r>
            <a:endParaRPr lang="en-US" sz="2800" dirty="0">
              <a:solidFill>
                <a:srgbClr val="7F7F7F"/>
              </a:solidFill>
              <a:latin typeface="Gill Sans"/>
              <a:cs typeface="Gill Sans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1399540" y="2185104"/>
            <a:ext cx="591566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399540" y="5112131"/>
            <a:ext cx="591566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665519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007" y="5523192"/>
            <a:ext cx="1708132" cy="1176713"/>
          </a:xfrm>
          <a:prstGeom prst="rect">
            <a:avLst/>
          </a:prstGeom>
        </p:spPr>
      </p:pic>
      <p:pic>
        <p:nvPicPr>
          <p:cNvPr id="10" name="Lander3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1150938"/>
            <a:ext cx="9144000" cy="4556125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862003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858000" y="6477000"/>
            <a:ext cx="2133600" cy="365125"/>
          </a:xfrm>
        </p:spPr>
        <p:txBody>
          <a:bodyPr/>
          <a:lstStyle/>
          <a:p>
            <a:fld id="{61FA3EAB-44E3-41DF-83AD-A82F2D758879}" type="slidenum">
              <a:rPr lang="en-US" smtClean="0"/>
              <a:pPr/>
              <a:t>25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143000" y="2515850"/>
            <a:ext cx="69342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595959"/>
                </a:solidFill>
              </a:rPr>
              <a:t>Great lectures were theater, but the future is in </a:t>
            </a:r>
            <a:r>
              <a:rPr lang="en-US" sz="4400" b="1" dirty="0" smtClean="0">
                <a:solidFill>
                  <a:srgbClr val="595959"/>
                </a:solidFill>
              </a:rPr>
              <a:t>games…</a:t>
            </a:r>
            <a:endParaRPr lang="en-US" sz="4400" b="1" dirty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9760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apture-1-1.mo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=""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1500" y="1149350"/>
            <a:ext cx="8001000" cy="45005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23850" y="553819"/>
            <a:ext cx="7315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Virtual Game-Like Laboratory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58800" y="1295400"/>
            <a:ext cx="8026400" cy="4394200"/>
          </a:xfrm>
          <a:prstGeom prst="rect">
            <a:avLst/>
          </a:prstGeom>
          <a:noFill/>
          <a:ln>
            <a:solidFill>
              <a:srgbClr val="8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96470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Content Placeholder 2"/>
          <p:cNvSpPr>
            <a:spLocks noGrp="1"/>
          </p:cNvSpPr>
          <p:nvPr>
            <p:ph sz="quarter" idx="1"/>
          </p:nvPr>
        </p:nvSpPr>
        <p:spPr>
          <a:xfrm>
            <a:off x="152400" y="1295400"/>
            <a:ext cx="8382000" cy="4876800"/>
          </a:xfrm>
        </p:spPr>
        <p:txBody>
          <a:bodyPr>
            <a:normAutofit fontScale="92500" lnSpcReduction="20000"/>
          </a:bodyPr>
          <a:lstStyle/>
          <a:p>
            <a:pPr marL="284163" indent="0">
              <a:spcBef>
                <a:spcPts val="1000"/>
              </a:spcBef>
              <a:buFontTx/>
              <a:buNone/>
            </a:pPr>
            <a:r>
              <a:rPr lang="en-US" sz="2800" b="1" dirty="0" smtClean="0">
                <a:latin typeface="Gill Sans"/>
                <a:cs typeface="Gill Sans"/>
              </a:rPr>
              <a:t>San Jose State University EE99</a:t>
            </a:r>
          </a:p>
          <a:p>
            <a:pPr marL="284163" indent="0">
              <a:spcBef>
                <a:spcPts val="1000"/>
              </a:spcBef>
              <a:buFontTx/>
              <a:buNone/>
            </a:pPr>
            <a:r>
              <a:rPr lang="en-US" sz="2400" dirty="0" smtClean="0">
                <a:latin typeface="Gill Sans"/>
                <a:cs typeface="Gill Sans"/>
              </a:rPr>
              <a:t>Flipped classroom with 86 students, Fall 2012 using </a:t>
            </a:r>
            <a:r>
              <a:rPr lang="en-US" sz="2400" dirty="0" err="1" smtClean="0">
                <a:latin typeface="Gill Sans"/>
                <a:cs typeface="Gill Sans"/>
              </a:rPr>
              <a:t>edX</a:t>
            </a:r>
            <a:r>
              <a:rPr lang="en-US" sz="2400" dirty="0" smtClean="0">
                <a:latin typeface="Gill Sans"/>
                <a:cs typeface="Gill Sans"/>
              </a:rPr>
              <a:t> MITx circuits and electronics MOOC class hosted by </a:t>
            </a:r>
            <a:r>
              <a:rPr lang="en-US" sz="2400" dirty="0" err="1" smtClean="0">
                <a:latin typeface="Gill Sans"/>
                <a:cs typeface="Gill Sans"/>
              </a:rPr>
              <a:t>edX</a:t>
            </a:r>
            <a:endParaRPr lang="en-US" sz="2400" dirty="0" smtClean="0">
              <a:latin typeface="Gill Sans"/>
              <a:cs typeface="Gill Sans"/>
            </a:endParaRPr>
          </a:p>
          <a:p>
            <a:pPr marL="284163" indent="0">
              <a:lnSpc>
                <a:spcPts val="2400"/>
              </a:lnSpc>
              <a:spcBef>
                <a:spcPts val="1000"/>
              </a:spcBef>
              <a:buFontTx/>
              <a:buNone/>
            </a:pPr>
            <a:endParaRPr lang="en-US" sz="2400" dirty="0" smtClean="0">
              <a:latin typeface="Gill Sans"/>
              <a:cs typeface="Gill Sans"/>
            </a:endParaRPr>
          </a:p>
          <a:p>
            <a:pPr marL="284163" indent="0">
              <a:buFontTx/>
              <a:buNone/>
            </a:pPr>
            <a:r>
              <a:rPr lang="en-US" sz="2400" dirty="0" smtClean="0">
                <a:latin typeface="Gill Sans"/>
                <a:cs typeface="Gill Sans"/>
              </a:rPr>
              <a:t>Outside class:</a:t>
            </a:r>
          </a:p>
          <a:p>
            <a:pPr marL="1143000" lvl="3" indent="-342900">
              <a:buFont typeface="Wingdings" pitchFamily="2" charset="2"/>
              <a:buChar char="Ø"/>
            </a:pPr>
            <a:r>
              <a:rPr lang="en-US" sz="2200" dirty="0" smtClean="0">
                <a:latin typeface="Gill Sans"/>
                <a:cs typeface="Gill Sans"/>
              </a:rPr>
              <a:t>Watch </a:t>
            </a:r>
            <a:r>
              <a:rPr lang="en-US" sz="2200" dirty="0" err="1" smtClean="0">
                <a:latin typeface="Gill Sans"/>
                <a:cs typeface="Gill Sans"/>
              </a:rPr>
              <a:t>edX</a:t>
            </a:r>
            <a:r>
              <a:rPr lang="en-US" sz="2200" dirty="0" smtClean="0">
                <a:latin typeface="Gill Sans"/>
                <a:cs typeface="Gill Sans"/>
              </a:rPr>
              <a:t>  MITx circuits and electronics video lectures</a:t>
            </a:r>
          </a:p>
          <a:p>
            <a:pPr marL="1143000" lvl="3" indent="-342900">
              <a:buFont typeface="Wingdings" pitchFamily="2" charset="2"/>
              <a:buChar char="Ø"/>
            </a:pPr>
            <a:r>
              <a:rPr lang="en-US" sz="2200" dirty="0" smtClean="0">
                <a:latin typeface="Gill Sans"/>
                <a:cs typeface="Gill Sans"/>
              </a:rPr>
              <a:t>Do online interactive exercises (</a:t>
            </a:r>
            <a:r>
              <a:rPr lang="en-US" sz="2200" dirty="0" err="1" smtClean="0">
                <a:latin typeface="Gill Sans"/>
                <a:cs typeface="Gill Sans"/>
              </a:rPr>
              <a:t>homeworks</a:t>
            </a:r>
            <a:r>
              <a:rPr lang="en-US" sz="2200" dirty="0">
                <a:latin typeface="Gill Sans"/>
                <a:cs typeface="Gill Sans"/>
              </a:rPr>
              <a:t> </a:t>
            </a:r>
            <a:r>
              <a:rPr lang="en-US" sz="2200" dirty="0" smtClean="0">
                <a:latin typeface="Gill Sans"/>
                <a:cs typeface="Gill Sans"/>
              </a:rPr>
              <a:t>and exams)</a:t>
            </a:r>
          </a:p>
          <a:p>
            <a:pPr marL="1143000" lvl="3" indent="-342900">
              <a:buFont typeface="Wingdings" pitchFamily="2" charset="2"/>
              <a:buChar char="Ø"/>
            </a:pPr>
            <a:r>
              <a:rPr lang="en-US" sz="2200" dirty="0" smtClean="0">
                <a:latin typeface="Gill Sans"/>
                <a:cs typeface="Gill Sans"/>
              </a:rPr>
              <a:t>Do online virtual simulation based laboratories</a:t>
            </a:r>
          </a:p>
          <a:p>
            <a:pPr marL="800100" lvl="3" indent="0">
              <a:buNone/>
            </a:pPr>
            <a:endParaRPr lang="en-US" dirty="0" smtClean="0">
              <a:latin typeface="Gill Sans"/>
              <a:cs typeface="Gill Sans"/>
            </a:endParaRPr>
          </a:p>
          <a:p>
            <a:pPr marL="284163" indent="0">
              <a:buFontTx/>
              <a:buNone/>
            </a:pPr>
            <a:r>
              <a:rPr lang="en-US" sz="2400" dirty="0" smtClean="0">
                <a:latin typeface="Gill Sans"/>
                <a:cs typeface="Gill Sans"/>
              </a:rPr>
              <a:t>In class:</a:t>
            </a:r>
          </a:p>
          <a:p>
            <a:pPr marL="1143000" lvl="3" indent="-342900">
              <a:buFont typeface="Wingdings" pitchFamily="2" charset="2"/>
              <a:buChar char="Ø"/>
            </a:pPr>
            <a:r>
              <a:rPr lang="en-US" sz="2200" dirty="0" smtClean="0">
                <a:latin typeface="Gill Sans"/>
                <a:cs typeface="Gill Sans"/>
              </a:rPr>
              <a:t>The instructor answers questions in the first 15 minutes of class</a:t>
            </a:r>
          </a:p>
          <a:p>
            <a:pPr marL="1143000" lvl="3" indent="-342900">
              <a:buFont typeface="Wingdings" pitchFamily="2" charset="2"/>
              <a:buChar char="Ø"/>
            </a:pPr>
            <a:r>
              <a:rPr lang="en-US" sz="2200" dirty="0" smtClean="0">
                <a:latin typeface="Gill Sans"/>
                <a:cs typeface="Gill Sans"/>
              </a:rPr>
              <a:t>Students solve problems in groups of 3 with help from the instructor and two </a:t>
            </a:r>
            <a:r>
              <a:rPr lang="en-US" sz="2200" dirty="0" err="1" smtClean="0">
                <a:latin typeface="Gill Sans"/>
                <a:cs typeface="Gill Sans"/>
              </a:rPr>
              <a:t>TAs.</a:t>
            </a:r>
            <a:r>
              <a:rPr lang="en-US" sz="2200" dirty="0" smtClean="0">
                <a:latin typeface="Gill Sans"/>
                <a:cs typeface="Gill Sans"/>
              </a:rPr>
              <a:t>  (15% of the course grade).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28600" y="76200"/>
            <a:ext cx="8229600" cy="1143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lang="en-US" sz="2800" b="1" kern="1200" cap="none" spc="-6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200" dirty="0" smtClean="0">
                <a:solidFill>
                  <a:schemeClr val="tx1"/>
                </a:solidFill>
                <a:latin typeface="Gill Sans"/>
                <a:cs typeface="Gill Sans"/>
              </a:rPr>
              <a:t>A “Blended” edX course in a Silicon Valley, California Campus</a:t>
            </a:r>
            <a:endParaRPr lang="en-US" sz="3200" dirty="0">
              <a:solidFill>
                <a:schemeClr val="tx1"/>
              </a:solidFill>
              <a:latin typeface="Gill Sans"/>
              <a:cs typeface="Gill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5128"/>
            <a:ext cx="904169" cy="622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754216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US" sz="3600" dirty="0" smtClean="0">
                <a:solidFill>
                  <a:srgbClr val="000000"/>
                </a:solidFill>
                <a:latin typeface="Gill Sans"/>
                <a:cs typeface="Gill Sans"/>
              </a:rPr>
              <a:t>Preliminary Findings</a:t>
            </a:r>
            <a:endParaRPr lang="en-US" sz="3600" dirty="0">
              <a:solidFill>
                <a:srgbClr val="000000"/>
              </a:solidFill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fontScale="40000" lnSpcReduction="20000"/>
          </a:bodyPr>
          <a:lstStyle/>
          <a:p>
            <a:pPr marL="0" indent="0">
              <a:buNone/>
            </a:pPr>
            <a:r>
              <a:rPr lang="en-US" sz="4600" dirty="0" smtClean="0">
                <a:solidFill>
                  <a:srgbClr val="000000"/>
                </a:solidFill>
                <a:latin typeface="Gill Sans"/>
                <a:cs typeface="Gill Sans"/>
              </a:rPr>
              <a:t>Compared to the students enrolled in the Spring 2012 EE99 course, the Fall 2012 students:</a:t>
            </a:r>
          </a:p>
          <a:p>
            <a:pPr marL="0" indent="0">
              <a:buNone/>
            </a:pPr>
            <a:endParaRPr lang="en-US" sz="4600" dirty="0" smtClean="0">
              <a:solidFill>
                <a:srgbClr val="000000"/>
              </a:solidFill>
              <a:latin typeface="Gill Sans"/>
              <a:cs typeface="Gill Sans"/>
            </a:endParaRPr>
          </a:p>
          <a:p>
            <a:r>
              <a:rPr lang="en-US" sz="4600" dirty="0" smtClean="0">
                <a:solidFill>
                  <a:srgbClr val="000000"/>
                </a:solidFill>
                <a:latin typeface="Gill Sans"/>
                <a:cs typeface="Gill Sans"/>
              </a:rPr>
              <a:t>Scored an average of 5.7% higher on the Midterm 1 exam and average of  9.6% higher on the Midterm 2 exam</a:t>
            </a:r>
            <a:endParaRPr lang="en-US" sz="4600" b="1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marL="0" indent="0">
              <a:buNone/>
            </a:pPr>
            <a:endParaRPr lang="en-US" sz="4600" b="1" dirty="0" smtClean="0">
              <a:solidFill>
                <a:srgbClr val="000000"/>
              </a:solidFill>
              <a:latin typeface="Gill Sans"/>
              <a:cs typeface="Gill Sans"/>
            </a:endParaRPr>
          </a:p>
          <a:p>
            <a:pPr marL="0" indent="0">
              <a:buNone/>
            </a:pPr>
            <a:r>
              <a:rPr lang="en-US" sz="4600" b="1" dirty="0" smtClean="0">
                <a:solidFill>
                  <a:srgbClr val="000000"/>
                </a:solidFill>
                <a:latin typeface="Gill Sans"/>
                <a:cs typeface="Gill Sans"/>
              </a:rPr>
              <a:t>Overall Result: </a:t>
            </a:r>
          </a:p>
          <a:p>
            <a:r>
              <a:rPr lang="en-US" sz="4600" dirty="0" smtClean="0">
                <a:solidFill>
                  <a:srgbClr val="000000"/>
                </a:solidFill>
                <a:latin typeface="Gill Sans"/>
                <a:cs typeface="Gill Sans"/>
              </a:rPr>
              <a:t>Course retake rate drops from </a:t>
            </a:r>
            <a:r>
              <a:rPr lang="en-US" sz="4600" b="1" dirty="0" smtClean="0">
                <a:solidFill>
                  <a:srgbClr val="000000"/>
                </a:solidFill>
                <a:latin typeface="Gill Sans"/>
                <a:cs typeface="Gill Sans"/>
              </a:rPr>
              <a:t>41% to 9%</a:t>
            </a:r>
            <a:endParaRPr lang="en-US" i="1" dirty="0" smtClean="0">
              <a:solidFill>
                <a:srgbClr val="000000"/>
              </a:solidFill>
              <a:latin typeface="Gill Sans"/>
              <a:cs typeface="Gill Sans"/>
            </a:endParaRPr>
          </a:p>
          <a:p>
            <a:endParaRPr lang="en-US" i="1" dirty="0">
              <a:solidFill>
                <a:srgbClr val="000000"/>
              </a:solidFill>
              <a:latin typeface="Gill Sans"/>
              <a:cs typeface="Gill Sans"/>
            </a:endParaRPr>
          </a:p>
          <a:p>
            <a:pPr marL="0" indent="0">
              <a:buNone/>
            </a:pPr>
            <a:r>
              <a:rPr lang="en-US" sz="2200" i="1" dirty="0" smtClean="0">
                <a:solidFill>
                  <a:srgbClr val="000000"/>
                </a:solidFill>
                <a:latin typeface="Gill Sans"/>
                <a:cs typeface="Gill Sans"/>
              </a:rPr>
              <a:t>Source: San Jose State University College of Engineering</a:t>
            </a:r>
          </a:p>
          <a:p>
            <a:endParaRPr lang="en-US" dirty="0" smtClean="0">
              <a:solidFill>
                <a:srgbClr val="000000"/>
              </a:solidFill>
            </a:endParaRPr>
          </a:p>
        </p:txBody>
      </p:sp>
      <p:pic>
        <p:nvPicPr>
          <p:cNvPr id="9" name="Content Placeholder 8" descr="6002ximage.jpg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5379" r="5379"/>
          <a:stretch>
            <a:fillRect/>
          </a:stretch>
        </p:blipFill>
        <p:spPr>
          <a:xfrm>
            <a:off x="4894263" y="1600200"/>
            <a:ext cx="3792537" cy="4249738"/>
          </a:xfrm>
        </p:spPr>
      </p:pic>
    </p:spTree>
    <p:extLst>
      <p:ext uri="{BB962C8B-B14F-4D97-AF65-F5344CB8AC3E}">
        <p14:creationId xmlns="" xmlns:p14="http://schemas.microsoft.com/office/powerpoint/2010/main" val="4106205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898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latin typeface="Gill Sans"/>
                <a:cs typeface="Gill Sans"/>
              </a:rPr>
              <a:t>Open Source Platform</a:t>
            </a:r>
            <a:br>
              <a:rPr lang="en-US" sz="3600" dirty="0" smtClean="0">
                <a:latin typeface="Gill Sans"/>
                <a:cs typeface="Gill Sans"/>
              </a:rPr>
            </a:br>
            <a:r>
              <a:rPr lang="en-US" sz="2400" dirty="0" smtClean="0">
                <a:latin typeface="Gill Sans"/>
                <a:cs typeface="Gill Sans"/>
              </a:rPr>
              <a:t>A Focus on Continuous Improvement</a:t>
            </a:r>
            <a:endParaRPr lang="en-US" sz="2400" dirty="0">
              <a:latin typeface="Gill Sans"/>
              <a:cs typeface="Gill San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355" y="1427040"/>
            <a:ext cx="8229600" cy="452596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Gill Sans"/>
                <a:cs typeface="Gill Sans"/>
              </a:rPr>
              <a:t>What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edX is building an open, evolving and localizable platform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Cloud-based provisioning for global connectivity and uptime</a:t>
            </a:r>
          </a:p>
          <a:p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Built from the ground up to be an </a:t>
            </a:r>
            <a:r>
              <a:rPr lang="en-US" sz="2400" dirty="0">
                <a:solidFill>
                  <a:srgbClr val="000000"/>
                </a:solidFill>
                <a:latin typeface="Gill Sans"/>
                <a:cs typeface="Gill Sans"/>
              </a:rPr>
              <a:t>i</a:t>
            </a:r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nternational platform</a:t>
            </a:r>
          </a:p>
          <a:p>
            <a:pPr marL="0" indent="0">
              <a:buNone/>
            </a:pPr>
            <a:endParaRPr lang="en-US" sz="1600" dirty="0" smtClean="0">
              <a:solidFill>
                <a:srgbClr val="000000"/>
              </a:solidFill>
              <a:latin typeface="Gill Sans"/>
              <a:cs typeface="Gill Sans"/>
            </a:endParaRPr>
          </a:p>
          <a:p>
            <a:pPr marL="0" indent="0">
              <a:buNone/>
            </a:pPr>
            <a:r>
              <a:rPr lang="en-US" sz="2400" b="1" dirty="0" smtClean="0">
                <a:solidFill>
                  <a:srgbClr val="000000"/>
                </a:solidFill>
                <a:latin typeface="Gill Sans"/>
                <a:cs typeface="Gill Sans"/>
              </a:rPr>
              <a:t>Why</a:t>
            </a: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Platform and “Big Data” learning it feeds will evolve through global networks developers and researchers</a:t>
            </a:r>
          </a:p>
          <a:p>
            <a:pPr>
              <a:lnSpc>
                <a:spcPct val="80000"/>
              </a:lnSpc>
            </a:pPr>
            <a:endParaRPr lang="en-US" sz="800" dirty="0" smtClean="0">
              <a:solidFill>
                <a:srgbClr val="000000"/>
              </a:solidFill>
              <a:latin typeface="Gill Sans"/>
              <a:cs typeface="Gill Sans"/>
            </a:endParaRPr>
          </a:p>
          <a:p>
            <a:pPr>
              <a:lnSpc>
                <a:spcPct val="80000"/>
              </a:lnSpc>
            </a:pPr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edX will share the platform with other global educators</a:t>
            </a:r>
            <a:r>
              <a:rPr lang="en-US" sz="2400" dirty="0">
                <a:solidFill>
                  <a:srgbClr val="000000"/>
                </a:solidFill>
                <a:latin typeface="Gill Sans"/>
                <a:cs typeface="Gill Sans"/>
              </a:rPr>
              <a:t> </a:t>
            </a:r>
            <a:r>
              <a:rPr lang="en-US" sz="2400" dirty="0" smtClean="0">
                <a:solidFill>
                  <a:srgbClr val="000000"/>
                </a:solidFill>
                <a:latin typeface="Gill Sans"/>
                <a:cs typeface="Gill Sans"/>
              </a:rPr>
              <a:t>and innovators to host their own courses and push education forward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5128"/>
            <a:ext cx="904169" cy="622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28652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frica_classroom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862" b="7862"/>
          <a:stretch>
            <a:fillRect/>
          </a:stretch>
        </p:blipFill>
        <p:spPr>
          <a:xfrm>
            <a:off x="0" y="584200"/>
            <a:ext cx="9162201" cy="5791201"/>
          </a:xfrm>
        </p:spPr>
      </p:pic>
      <p:sp>
        <p:nvSpPr>
          <p:cNvPr id="2" name="TextBox 1"/>
          <p:cNvSpPr txBox="1"/>
          <p:nvPr/>
        </p:nvSpPr>
        <p:spPr>
          <a:xfrm>
            <a:off x="5525273" y="6506472"/>
            <a:ext cx="35615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dirty="0">
                <a:latin typeface="Gill Sans"/>
                <a:cs typeface="Gill Sans"/>
              </a:rPr>
              <a:t>Obafemi Awolowo </a:t>
            </a:r>
            <a:r>
              <a:rPr lang="en-US" sz="1200" dirty="0" smtClean="0">
                <a:latin typeface="Gill Sans"/>
                <a:cs typeface="Gill Sans"/>
              </a:rPr>
              <a:t>University, Nigeria</a:t>
            </a:r>
            <a:endParaRPr lang="en-US" sz="1200" dirty="0">
              <a:latin typeface="Gill Sans"/>
              <a:cs typeface="Gill San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349261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View_of_Earth_from_space.jpg"/>
          <p:cNvPicPr>
            <a:picLocks noChangeAspect="1"/>
          </p:cNvPicPr>
          <p:nvPr/>
        </p:nvPicPr>
        <p:blipFill>
          <a:blip r:embed="rId3">
            <a:alphaModFix amt="33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aphicFrame>
        <p:nvGraphicFramePr>
          <p:cNvPr id="5" name="Diagram 4"/>
          <p:cNvGraphicFramePr/>
          <p:nvPr>
            <p:extLst>
              <p:ext uri="{D42A27DB-BD31-4B8C-83A1-F6EECF244321}">
                <p14:modId xmlns="" xmlns:p14="http://schemas.microsoft.com/office/powerpoint/2010/main" val="2760823253"/>
              </p:ext>
            </p:extLst>
          </p:nvPr>
        </p:nvGraphicFramePr>
        <p:xfrm>
          <a:off x="-440267" y="-1"/>
          <a:ext cx="10278534" cy="669990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ontent Placeholder 2"/>
          <p:cNvSpPr txBox="1">
            <a:spLocks/>
          </p:cNvSpPr>
          <p:nvPr/>
        </p:nvSpPr>
        <p:spPr>
          <a:xfrm>
            <a:off x="990600" y="427037"/>
            <a:ext cx="7315200" cy="54403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457200" rtl="0" eaLnBrk="1" latinLnBrk="0" hangingPunct="1">
              <a:spcBef>
                <a:spcPct val="20000"/>
              </a:spcBef>
              <a:buFont typeface="Arial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i="1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“This course was the most rewarding experience of my life.”</a:t>
            </a:r>
          </a:p>
          <a:p>
            <a:pPr algn="r"/>
            <a:r>
              <a:rPr lang="en-US" sz="2000" smtClean="0">
                <a:solidFill>
                  <a:srgbClr val="595959"/>
                </a:solidFill>
              </a:rPr>
              <a:t>-Student, Pakistan</a:t>
            </a:r>
            <a:endParaRPr lang="en-US" sz="2000" dirty="0" smtClean="0">
              <a:solidFill>
                <a:srgbClr val="595959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68524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381" y="5821645"/>
            <a:ext cx="1274893" cy="878260"/>
          </a:xfrm>
          <a:prstGeom prst="rect">
            <a:avLst/>
          </a:prstGeom>
        </p:spPr>
      </p:pic>
      <p:pic>
        <p:nvPicPr>
          <p:cNvPr id="5" name="Picture 4" descr="FOSDEM_2008_Main_lecture_theatr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949" y="381000"/>
            <a:ext cx="8182731" cy="5440645"/>
          </a:xfrm>
          <a:prstGeom prst="rect">
            <a:avLst/>
          </a:prstGeom>
        </p:spPr>
      </p:pic>
      <p:pic>
        <p:nvPicPr>
          <p:cNvPr id="2" name="Picture 1" descr="OR_pic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8300" y="1168400"/>
            <a:ext cx="5854700" cy="4508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88223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235128"/>
            <a:ext cx="904169" cy="622872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 descr="26-10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64" y="0"/>
            <a:ext cx="9201231" cy="6235128"/>
          </a:xfrm>
          <a:prstGeom prst="rect">
            <a:avLst/>
          </a:prstGeom>
        </p:spPr>
      </p:pic>
      <p:pic>
        <p:nvPicPr>
          <p:cNvPr id="7" name="Content Placeholder 6" descr="pinker1.jp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829" b="10829"/>
          <a:stretch>
            <a:fillRect/>
          </a:stretch>
        </p:blipFill>
        <p:spPr>
          <a:xfrm>
            <a:off x="-21564" y="413798"/>
            <a:ext cx="9165564" cy="5350845"/>
          </a:xfrm>
        </p:spPr>
      </p:pic>
    </p:spTree>
    <p:extLst>
      <p:ext uri="{BB962C8B-B14F-4D97-AF65-F5344CB8AC3E}">
        <p14:creationId xmlns="" xmlns:p14="http://schemas.microsoft.com/office/powerpoint/2010/main" val="2969286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94" y="838200"/>
            <a:ext cx="3405385" cy="5398908"/>
          </a:xfrm>
        </p:spPr>
        <p:txBody>
          <a:bodyPr anchor="ctr">
            <a:no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en-US" sz="2400" dirty="0" smtClean="0"/>
              <a:t>Open source </a:t>
            </a:r>
            <a:r>
              <a:rPr lang="en-US" sz="2400" b="1" dirty="0" smtClean="0">
                <a:solidFill>
                  <a:srgbClr val="3693C4"/>
                </a:solidFill>
              </a:rPr>
              <a:t>Platform</a:t>
            </a:r>
            <a:endParaRPr lang="en-US" sz="2400" b="1" dirty="0">
              <a:solidFill>
                <a:srgbClr val="3693C4"/>
              </a:solidFill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A5245D"/>
                </a:solidFill>
              </a:rPr>
              <a:t>Portal</a:t>
            </a:r>
            <a:r>
              <a:rPr lang="en-US" sz="2400" dirty="0" smtClean="0"/>
              <a:t> for learning edx.org</a:t>
            </a:r>
          </a:p>
          <a:p>
            <a:pPr marL="0" indent="0">
              <a:spcBef>
                <a:spcPts val="300"/>
              </a:spcBef>
              <a:buNone/>
            </a:pPr>
            <a:r>
              <a:rPr lang="en-US" sz="2400" i="1" dirty="0"/>
              <a:t>	</a:t>
            </a:r>
            <a:r>
              <a:rPr lang="en-US" sz="1800" i="1" dirty="0" smtClean="0"/>
              <a:t>Harvard </a:t>
            </a:r>
            <a:r>
              <a:rPr lang="en-US" sz="1800" i="1" dirty="0" smtClean="0">
                <a:solidFill>
                  <a:schemeClr val="tx1">
                    <a:lumMod val="50000"/>
                    <a:lumOff val="50000"/>
                  </a:schemeClr>
                </a:solidFill>
                <a:sym typeface="Wingdings" pitchFamily="2" charset="2"/>
              </a:rPr>
              <a:t></a:t>
            </a:r>
            <a:r>
              <a:rPr lang="en-US" sz="1800" i="1" dirty="0" smtClean="0">
                <a:sym typeface="Wingdings" pitchFamily="2" charset="2"/>
              </a:rPr>
              <a:t> </a:t>
            </a:r>
            <a:r>
              <a:rPr lang="en-US" sz="1800" i="1" dirty="0" err="1" smtClean="0">
                <a:sym typeface="Wingdings" pitchFamily="2" charset="2"/>
              </a:rPr>
              <a:t>HarvardX</a:t>
            </a:r>
            <a:endParaRPr lang="en-US" sz="1800" i="1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800" i="1" dirty="0">
                <a:sym typeface="Wingdings" pitchFamily="2" charset="2"/>
              </a:rPr>
              <a:t>	</a:t>
            </a:r>
            <a:r>
              <a:rPr lang="en-US" sz="1800" i="1" dirty="0" smtClean="0">
                <a:sym typeface="Wingdings" pitchFamily="2" charset="2"/>
              </a:rPr>
              <a:t>MIT </a:t>
            </a:r>
            <a:r>
              <a:rPr lang="en-US" sz="1800" i="1" dirty="0" smtClean="0">
                <a:solidFill>
                  <a:srgbClr val="7F7F7F"/>
                </a:solidFill>
                <a:sym typeface="Wingdings" pitchFamily="2" charset="2"/>
              </a:rPr>
              <a:t></a:t>
            </a:r>
            <a:r>
              <a:rPr lang="en-US" sz="1800" i="1" dirty="0" smtClean="0">
                <a:sym typeface="Wingdings" pitchFamily="2" charset="2"/>
              </a:rPr>
              <a:t> MITx</a:t>
            </a:r>
          </a:p>
          <a:p>
            <a:pPr marL="0" indent="0">
              <a:buNone/>
            </a:pPr>
            <a:r>
              <a:rPr lang="en-US" sz="1800" i="1" dirty="0">
                <a:sym typeface="Wingdings" pitchFamily="2" charset="2"/>
              </a:rPr>
              <a:t>	</a:t>
            </a:r>
            <a:r>
              <a:rPr lang="en-US" sz="1800" i="1" dirty="0" smtClean="0">
                <a:sym typeface="Wingdings" pitchFamily="2" charset="2"/>
              </a:rPr>
              <a:t>Berkeley </a:t>
            </a:r>
            <a:r>
              <a:rPr lang="en-US" sz="1800" i="1" dirty="0" smtClean="0">
                <a:solidFill>
                  <a:srgbClr val="7F7F7F"/>
                </a:solidFill>
                <a:sym typeface="Wingdings" pitchFamily="2" charset="2"/>
              </a:rPr>
              <a:t></a:t>
            </a:r>
            <a:r>
              <a:rPr lang="en-US" sz="1800" i="1" dirty="0" smtClean="0">
                <a:sym typeface="Wingdings" pitchFamily="2" charset="2"/>
              </a:rPr>
              <a:t> BerkeleyX</a:t>
            </a:r>
          </a:p>
          <a:p>
            <a:pPr marL="0" indent="0">
              <a:buNone/>
            </a:pPr>
            <a:r>
              <a:rPr lang="en-US" sz="1800" i="1" dirty="0">
                <a:sym typeface="Wingdings" pitchFamily="2" charset="2"/>
              </a:rPr>
              <a:t>	</a:t>
            </a:r>
            <a:r>
              <a:rPr lang="en-US" sz="1800" i="1" dirty="0" smtClean="0">
                <a:sym typeface="Wingdings" pitchFamily="2" charset="2"/>
              </a:rPr>
              <a:t>U </a:t>
            </a:r>
            <a:r>
              <a:rPr lang="en-US" sz="1800" i="1" dirty="0" smtClean="0">
                <a:solidFill>
                  <a:srgbClr val="7F7F7F"/>
                </a:solidFill>
                <a:sym typeface="Wingdings" pitchFamily="2" charset="2"/>
              </a:rPr>
              <a:t></a:t>
            </a:r>
            <a:r>
              <a:rPr lang="en-US" sz="1800" i="1" dirty="0" smtClean="0">
                <a:sym typeface="Wingdings" pitchFamily="2" charset="2"/>
              </a:rPr>
              <a:t> </a:t>
            </a:r>
            <a:r>
              <a:rPr lang="en-US" sz="1800" i="1" dirty="0" err="1" smtClean="0">
                <a:sym typeface="Wingdings" pitchFamily="2" charset="2"/>
              </a:rPr>
              <a:t>Ux</a:t>
            </a:r>
            <a:endParaRPr lang="en-US" sz="1800" i="1" dirty="0" smtClean="0">
              <a:sym typeface="Wingdings" pitchFamily="2" charset="2"/>
            </a:endParaRPr>
          </a:p>
          <a:p>
            <a:pPr marL="0" indent="0">
              <a:buNone/>
            </a:pPr>
            <a:r>
              <a:rPr lang="en-US" sz="1800" i="1" dirty="0">
                <a:sym typeface="Wingdings" pitchFamily="2" charset="2"/>
              </a:rPr>
              <a:t>	</a:t>
            </a:r>
            <a:r>
              <a:rPr lang="en-US" sz="1800" i="1" dirty="0" smtClean="0">
                <a:sym typeface="Wingdings" pitchFamily="2" charset="2"/>
              </a:rPr>
              <a:t>X university consortium</a:t>
            </a:r>
            <a:endParaRPr lang="en-US" sz="1800" i="1" dirty="0">
              <a:sym typeface="Wingdings" pitchFamily="2" charset="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1799D3"/>
                </a:solidFill>
              </a:rPr>
              <a:t>Pedagogy</a:t>
            </a:r>
            <a:r>
              <a:rPr lang="en-US" sz="2400" b="1" dirty="0" smtClean="0"/>
              <a:t> </a:t>
            </a:r>
            <a:r>
              <a:rPr lang="en-US" sz="2400" dirty="0" smtClean="0"/>
              <a:t>research on learning using “big data”</a:t>
            </a:r>
            <a:endParaRPr lang="en-US" sz="1800" i="1" dirty="0" smtClean="0">
              <a:sym typeface="Wingdings" pitchFamily="2" charset="2"/>
            </a:endParaRPr>
          </a:p>
          <a:p>
            <a:pPr marL="0" indent="0">
              <a:spcBef>
                <a:spcPts val="1200"/>
              </a:spcBef>
              <a:buNone/>
            </a:pPr>
            <a:r>
              <a:rPr lang="en-US" sz="2400" b="1" dirty="0" smtClean="0">
                <a:solidFill>
                  <a:srgbClr val="A5245D"/>
                </a:solidFill>
              </a:rPr>
              <a:t>Production</a:t>
            </a:r>
            <a:r>
              <a:rPr lang="en-US" sz="2400" dirty="0" smtClean="0"/>
              <a:t> support to ensure high quality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133578" y="6499774"/>
            <a:ext cx="38873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00" i="1" dirty="0" smtClean="0">
                <a:solidFill>
                  <a:srgbClr val="7F7F7F"/>
                </a:solidFill>
              </a:rPr>
              <a:t>*Harvard and MIT have committed $60M to the venture</a:t>
            </a:r>
            <a:endParaRPr lang="en-US" sz="1200" i="1" dirty="0">
              <a:solidFill>
                <a:srgbClr val="7F7F7F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8600" y="-762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 Not-for-Profit Venture of Harvard &amp; MIT</a:t>
            </a:r>
            <a:endParaRPr lang="en-US" sz="3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1676400" y="4211214"/>
            <a:ext cx="22860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1676400" y="2509413"/>
            <a:ext cx="22860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 descr="newedx_hom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9856" y="838200"/>
            <a:ext cx="6144144" cy="552733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22124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7955" y="435735"/>
            <a:ext cx="7617018" cy="1610626"/>
          </a:xfrm>
        </p:spPr>
        <p:txBody>
          <a:bodyPr>
            <a:normAutofit/>
          </a:bodyPr>
          <a:lstStyle/>
          <a:p>
            <a:r>
              <a:rPr lang="en-US" sz="2400" dirty="0" smtClean="0">
                <a:solidFill>
                  <a:srgbClr val="595959"/>
                </a:solidFill>
              </a:rPr>
              <a:t>Mission: Expand </a:t>
            </a:r>
            <a:r>
              <a:rPr lang="en-US" sz="2400" dirty="0">
                <a:solidFill>
                  <a:srgbClr val="595959"/>
                </a:solidFill>
              </a:rPr>
              <a:t>access to education for students worldwide through online learning, while reinventing campus education through blended models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57955" y="2435485"/>
            <a:ext cx="7976562" cy="2390515"/>
          </a:xfrm>
        </p:spPr>
        <p:txBody>
          <a:bodyPr>
            <a:normAutofit lnSpcReduction="10000"/>
          </a:bodyPr>
          <a:lstStyle/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Gill Sans"/>
                <a:cs typeface="Gill Sans"/>
              </a:rPr>
              <a:t>Not-for-profit, research driven online learning initiative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F</a:t>
            </a:r>
            <a:r>
              <a:rPr lang="en-US" sz="2400" dirty="0" smtClean="0">
                <a:latin typeface="Gill Sans"/>
                <a:cs typeface="Gill Sans"/>
              </a:rPr>
              <a:t>ounded by MIT and Harvard – April, 2012</a:t>
            </a:r>
            <a:endParaRPr lang="en-US" sz="2400" dirty="0">
              <a:latin typeface="Gill Sans"/>
              <a:cs typeface="Gill Sans"/>
            </a:endParaRPr>
          </a:p>
          <a:p>
            <a:pPr marL="342900" indent="-342900" algn="l">
              <a:buFont typeface="Arial"/>
              <a:buChar char="•"/>
            </a:pPr>
            <a:r>
              <a:rPr lang="en-US" sz="2400" dirty="0" smtClean="0">
                <a:latin typeface="Gill Sans"/>
                <a:cs typeface="Gill Sans"/>
              </a:rPr>
              <a:t>Innovative</a:t>
            </a:r>
            <a:r>
              <a:rPr lang="en-US" sz="2400" dirty="0">
                <a:latin typeface="Gill Sans"/>
                <a:cs typeface="Gill Sans"/>
              </a:rPr>
              <a:t> </a:t>
            </a:r>
            <a:r>
              <a:rPr lang="en-US" sz="2400" dirty="0" smtClean="0">
                <a:latin typeface="Gill Sans"/>
                <a:cs typeface="Gill Sans"/>
              </a:rPr>
              <a:t>and open learning platform designed to reinvent online and on-campus education</a:t>
            </a:r>
          </a:p>
          <a:p>
            <a:pPr marL="342900" indent="-342900" algn="l">
              <a:buFont typeface="Arial"/>
              <a:buChar char="•"/>
            </a:pPr>
            <a:r>
              <a:rPr lang="en-US" sz="2400" dirty="0">
                <a:latin typeface="Gill Sans"/>
                <a:cs typeface="Gill Sans"/>
              </a:rPr>
              <a:t>The best courses, best teachers, best </a:t>
            </a:r>
            <a:r>
              <a:rPr lang="en-US" sz="2400" dirty="0" smtClean="0">
                <a:latin typeface="Gill Sans"/>
                <a:cs typeface="Gill Sans"/>
              </a:rPr>
              <a:t>schools @ </a:t>
            </a:r>
            <a:r>
              <a:rPr lang="en-US" sz="2400" dirty="0" err="1" smtClean="0">
                <a:latin typeface="Gill Sans"/>
                <a:cs typeface="Gill Sans"/>
              </a:rPr>
              <a:t>edX.org</a:t>
            </a:r>
            <a:endParaRPr lang="en-US" sz="2400" dirty="0" smtClean="0"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07" y="5523192"/>
            <a:ext cx="1708132" cy="117671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402097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had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832850" cy="5029200"/>
          </a:xfrm>
          <a:prstGeom prst="rect">
            <a:avLst/>
          </a:prstGeom>
        </p:spPr>
      </p:pic>
      <p:sp>
        <p:nvSpPr>
          <p:cNvPr id="10" name="TextBox 4"/>
          <p:cNvSpPr txBox="1"/>
          <p:nvPr/>
        </p:nvSpPr>
        <p:spPr>
          <a:xfrm>
            <a:off x="3886200" y="5155634"/>
            <a:ext cx="4419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A5245D"/>
                </a:solidFill>
                <a:latin typeface="+mj-lt"/>
                <a:ea typeface="Cambria Math" pitchFamily="18" charset="0"/>
              </a:rPr>
              <a:t>Applied to MIT 2017</a:t>
            </a:r>
          </a:p>
          <a:p>
            <a:pPr algn="ctr"/>
            <a:r>
              <a:rPr lang="en-US" sz="2800" dirty="0" smtClean="0">
                <a:solidFill>
                  <a:srgbClr val="595959"/>
                </a:solidFill>
                <a:latin typeface="+mj-lt"/>
                <a:ea typeface="Cambria Math" pitchFamily="18" charset="0"/>
              </a:rPr>
              <a:t>~19,000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905000"/>
            <a:ext cx="2881313" cy="2881313"/>
          </a:xfrm>
          <a:prstGeom prst="rect">
            <a:avLst/>
          </a:prstGeom>
          <a:effectLst>
            <a:outerShdw blurRad="76200" dir="18900000" sy="23000" kx="-1200000" algn="bl" rotWithShape="0">
              <a:schemeClr val="bg1">
                <a:lumMod val="75000"/>
                <a:alpha val="20000"/>
              </a:schemeClr>
            </a:outerShdw>
          </a:effectLst>
        </p:spPr>
      </p:pic>
      <p:sp>
        <p:nvSpPr>
          <p:cNvPr id="8" name="TextBox 4"/>
          <p:cNvSpPr txBox="1"/>
          <p:nvPr/>
        </p:nvSpPr>
        <p:spPr>
          <a:xfrm>
            <a:off x="5093970" y="3976141"/>
            <a:ext cx="192786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dirty="0" smtClean="0">
                <a:solidFill>
                  <a:srgbClr val="3693C4"/>
                </a:solidFill>
                <a:latin typeface="+mj-lt"/>
                <a:ea typeface="Cambria Math" pitchFamily="18" charset="0"/>
              </a:rPr>
              <a:t>Admitted</a:t>
            </a:r>
            <a:endParaRPr lang="en-US" sz="2800" dirty="0">
              <a:solidFill>
                <a:srgbClr val="3693C4"/>
              </a:solidFill>
              <a:latin typeface="+mj-lt"/>
              <a:ea typeface="Cambria Math" pitchFamily="18" charset="0"/>
            </a:endParaRPr>
          </a:p>
          <a:p>
            <a:pPr algn="ctr"/>
            <a:r>
              <a:rPr lang="en-US" sz="2800" dirty="0" smtClean="0">
                <a:solidFill>
                  <a:srgbClr val="595959"/>
                </a:solidFill>
                <a:latin typeface="+mj-lt"/>
                <a:ea typeface="Cambria Math" pitchFamily="18" charset="0"/>
              </a:rPr>
              <a:t>~1500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5257800" y="5042941"/>
            <a:ext cx="17526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 descr="funne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685800"/>
            <a:ext cx="3962400" cy="3442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6241447"/>
            <a:ext cx="904169" cy="622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750952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hadow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609600"/>
            <a:ext cx="8832850" cy="5029200"/>
          </a:xfrm>
          <a:prstGeom prst="rect">
            <a:avLst/>
          </a:prstGeom>
        </p:spPr>
      </p:pic>
      <p:pic>
        <p:nvPicPr>
          <p:cNvPr id="5" name="Picture 4" descr="funnel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56981" y="990600"/>
            <a:ext cx="4794504" cy="41657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64543" y="112829"/>
            <a:ext cx="61452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t>After: We’ve Flipped the Funnel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85800" y="5562600"/>
            <a:ext cx="7893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 smtClean="0">
                <a:solidFill>
                  <a:srgbClr val="3693C4"/>
                </a:solidFill>
              </a:rPr>
              <a:t>Same staff resources as 150 person on-campus class</a:t>
            </a:r>
            <a:endParaRPr lang="en-US" sz="2800" i="1" dirty="0">
              <a:solidFill>
                <a:srgbClr val="3693C4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685800" y="5562600"/>
            <a:ext cx="75946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685800" y="6197600"/>
            <a:ext cx="7594600" cy="0"/>
          </a:xfrm>
          <a:prstGeom prst="line">
            <a:avLst/>
          </a:prstGeom>
          <a:ln w="317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Oval 10"/>
          <p:cNvSpPr/>
          <p:nvPr/>
        </p:nvSpPr>
        <p:spPr>
          <a:xfrm>
            <a:off x="4218105" y="1289630"/>
            <a:ext cx="269289" cy="269289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197390" y="1662492"/>
            <a:ext cx="310718" cy="310718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166318" y="2097498"/>
            <a:ext cx="372862" cy="372862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4124889" y="2589469"/>
            <a:ext cx="455720" cy="455720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73103" y="3153941"/>
            <a:ext cx="559293" cy="559293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790867" y="3804230"/>
            <a:ext cx="1123765" cy="1123765"/>
          </a:xfrm>
          <a:prstGeom prst="ellipse">
            <a:avLst/>
          </a:prstGeom>
          <a:solidFill>
            <a:schemeClr val="bg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6466197" y="1225098"/>
            <a:ext cx="9899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7,157</a:t>
            </a:r>
          </a:p>
          <a:p>
            <a:pPr algn="ctr"/>
            <a:r>
              <a:rPr lang="en-US" dirty="0" smtClean="0">
                <a:solidFill>
                  <a:srgbClr val="A5245D"/>
                </a:solidFill>
              </a:rPr>
              <a:t>Certified</a:t>
            </a:r>
            <a:endParaRPr lang="en-US" dirty="0">
              <a:solidFill>
                <a:srgbClr val="A5245D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083582" y="1594430"/>
            <a:ext cx="15072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8,240 </a:t>
            </a:r>
          </a:p>
          <a:p>
            <a:pPr algn="ctr"/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Took the Final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869448" y="2091099"/>
            <a:ext cx="218348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9,318 </a:t>
            </a:r>
          </a:p>
          <a:p>
            <a:pPr algn="ctr"/>
            <a:r>
              <a:rPr lang="en-US" dirty="0" smtClean="0">
                <a:solidFill>
                  <a:srgbClr val="3693C4"/>
                </a:solidFill>
              </a:rPr>
              <a:t>Passed the Mid-Term</a:t>
            </a:r>
            <a:endParaRPr lang="en-US" dirty="0">
              <a:solidFill>
                <a:srgbClr val="3693C4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" y="2585030"/>
            <a:ext cx="2263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10,547</a:t>
            </a:r>
          </a:p>
          <a:p>
            <a:pPr algn="ctr"/>
            <a:r>
              <a:rPr lang="en-US" dirty="0" smtClean="0">
                <a:solidFill>
                  <a:srgbClr val="A5245D"/>
                </a:solidFill>
              </a:rPr>
              <a:t>Made it the Mid-Term</a:t>
            </a:r>
            <a:endParaRPr lang="en-US" dirty="0">
              <a:solidFill>
                <a:srgbClr val="A5245D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16580" y="3234099"/>
            <a:ext cx="26892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26, 349</a:t>
            </a:r>
          </a:p>
          <a:p>
            <a:pPr algn="ctr"/>
            <a:r>
              <a:rPr lang="en-US" dirty="0" smtClean="0"/>
              <a:t>Tried the First Problem Set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3866130" y="4196898"/>
            <a:ext cx="944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154,763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4563594" y="1424275"/>
            <a:ext cx="1671838" cy="17755"/>
          </a:xfrm>
          <a:prstGeom prst="line">
            <a:avLst/>
          </a:prstGeom>
          <a:ln>
            <a:solidFill>
              <a:srgbClr val="A524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501632" y="1830675"/>
            <a:ext cx="1671838" cy="177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4559032" y="2280230"/>
            <a:ext cx="1671838" cy="17755"/>
          </a:xfrm>
          <a:prstGeom prst="line">
            <a:avLst/>
          </a:prstGeom>
          <a:ln>
            <a:solidFill>
              <a:srgbClr val="3693C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425432" y="2813630"/>
            <a:ext cx="1671838" cy="17755"/>
          </a:xfrm>
          <a:prstGeom prst="line">
            <a:avLst/>
          </a:prstGeom>
          <a:ln>
            <a:solidFill>
              <a:srgbClr val="A5245D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4635232" y="3423230"/>
            <a:ext cx="1671838" cy="17755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2209800" y="4910499"/>
            <a:ext cx="44807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Registered for 6.002x: Circuits and Electronics</a:t>
            </a:r>
          </a:p>
          <a:p>
            <a:endParaRPr lang="en-US" dirty="0"/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318" y="6235128"/>
            <a:ext cx="904169" cy="622872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31951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15829</TotalTime>
  <Words>918</Words>
  <Application>Microsoft Office PowerPoint</Application>
  <PresentationFormat>On-screen Show (4:3)</PresentationFormat>
  <Paragraphs>139</Paragraphs>
  <Slides>30</Slides>
  <Notes>9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Mission: Expand access to education for students worldwide through online learning, while reinventing campus education through blended models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Instant Feedback Improves Learning</vt:lpstr>
      <vt:lpstr>Slide 19</vt:lpstr>
      <vt:lpstr>Slide 20</vt:lpstr>
      <vt:lpstr>Slide 21</vt:lpstr>
      <vt:lpstr>Slide 22</vt:lpstr>
      <vt:lpstr>Student Controlled Pacing Improves Learning</vt:lpstr>
      <vt:lpstr>Slide 24</vt:lpstr>
      <vt:lpstr>Slide 25</vt:lpstr>
      <vt:lpstr>Slide 26</vt:lpstr>
      <vt:lpstr>Slide 27</vt:lpstr>
      <vt:lpstr>Preliminary Findings</vt:lpstr>
      <vt:lpstr>Open Source Platform A Focus on Continuous Improvement</vt:lpstr>
      <vt:lpstr>Slide 30</vt:lpstr>
    </vt:vector>
  </TitlesOfParts>
  <Company>edX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Who Are the Masses? A View of the Audience</dc:title>
  <dc:creator>Howard Lurie</dc:creator>
  <cp:lastModifiedBy>mcnicolj</cp:lastModifiedBy>
  <cp:revision>216</cp:revision>
  <cp:lastPrinted>2013-02-22T21:15:50Z</cp:lastPrinted>
  <dcterms:created xsi:type="dcterms:W3CDTF">2012-11-16T14:11:00Z</dcterms:created>
  <dcterms:modified xsi:type="dcterms:W3CDTF">2013-04-03T01:23:03Z</dcterms:modified>
</cp:coreProperties>
</file>