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0" r:id="rId3"/>
    <p:sldId id="282" r:id="rId4"/>
    <p:sldId id="266" r:id="rId5"/>
    <p:sldId id="280" r:id="rId6"/>
    <p:sldId id="277" r:id="rId7"/>
    <p:sldId id="281" r:id="rId8"/>
    <p:sldId id="283" r:id="rId9"/>
    <p:sldId id="268" r:id="rId10"/>
    <p:sldId id="269" r:id="rId11"/>
    <p:sldId id="278" r:id="rId12"/>
    <p:sldId id="270" r:id="rId13"/>
    <p:sldId id="285" r:id="rId14"/>
    <p:sldId id="286" r:id="rId15"/>
    <p:sldId id="279" r:id="rId16"/>
    <p:sldId id="272" r:id="rId17"/>
    <p:sldId id="275" r:id="rId18"/>
    <p:sldId id="284" r:id="rId19"/>
    <p:sldId id="257" r:id="rId20"/>
  </p:sldIdLst>
  <p:sldSz cx="9144000" cy="6858000" type="screen4x3"/>
  <p:notesSz cx="6858000" cy="9144000"/>
  <p:embeddedFontLst>
    <p:embeddedFont>
      <p:font typeface="Open Sans" charset="0"/>
      <p:regular r:id="rId23"/>
      <p:bold r:id="rId24"/>
      <p:italic r:id="rId25"/>
      <p:boldItalic r:id="rId26"/>
    </p:embeddedFont>
    <p:embeddedFont>
      <p:font typeface="Open Sans Semibold" charset="0"/>
      <p:bold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6464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77719" autoAdjust="0"/>
  </p:normalViewPr>
  <p:slideViewPr>
    <p:cSldViewPr>
      <p:cViewPr varScale="1">
        <p:scale>
          <a:sx n="91" d="100"/>
          <a:sy n="91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3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4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Evolving Scholarly Record: 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Scope, Stakeholders, and Stewardship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©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chemeClr val="bg1">
                  <a:lumMod val="85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Evolving Scholarly Record: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Scope, Stakeholders, and Stewardship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©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“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Evolving Scholarly Record: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Scope, Stakeholders, and Stewardship</a:t>
            </a: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”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©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543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50" r:id="rId9"/>
    <p:sldLayoutId id="2147483659" r:id="rId10"/>
    <p:sldLayoutId id="2147483670" r:id="rId11"/>
    <p:sldLayoutId id="2147483652" r:id="rId12"/>
    <p:sldLayoutId id="2147483671" r:id="rId13"/>
    <p:sldLayoutId id="2147483657" r:id="rId14"/>
    <p:sldLayoutId id="2147483660" r:id="rId15"/>
    <p:sldLayoutId id="21474836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Scope, Stakeholders, and Stewardship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Lavoie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4400" y="4724400"/>
            <a:ext cx="43434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Scientist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OCLC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April 1, 2014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14400" y="5638800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CNI Spring Meeting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14400" y="5867400"/>
            <a:ext cx="4343400" cy="304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St. Louis, Missouri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Scholarly Record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remarks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0593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Framework components not new or “suddenly important”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 not formalized into scholarly record through systematic collection, referencability, accessibility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Prior work is foundation of future inquiry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Scholarly record itself available as input to new research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Framework conceptualizes scholarly record evolving into: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Greater emphasis on context (process &amp; aftermath), not just outcomes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Deeper and more complete record of scholarly inquiry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886200" cy="3043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 practice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42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410200"/>
            <a:ext cx="1828799" cy="554182"/>
          </a:xfrm>
          <a:prstGeom prst="rect">
            <a:avLst/>
          </a:prstGeom>
          <a:noFill/>
        </p:spPr>
      </p:pic>
      <p:pic>
        <p:nvPicPr>
          <p:cNvPr id="14350" name="Picture 14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1371600" cy="766646"/>
          </a:xfrm>
          <a:prstGeom prst="rect">
            <a:avLst/>
          </a:prstGeom>
          <a:noFill/>
        </p:spPr>
      </p:pic>
      <p:pic>
        <p:nvPicPr>
          <p:cNvPr id="14352" name="Picture 16" descr="Cover image for Geoscience Data 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066800"/>
            <a:ext cx="822495" cy="1066800"/>
          </a:xfrm>
          <a:prstGeom prst="rect">
            <a:avLst/>
          </a:prstGeom>
          <a:noFill/>
        </p:spPr>
      </p:pic>
      <p:pic>
        <p:nvPicPr>
          <p:cNvPr id="14358" name="Picture 22" descr="http://inside-bigdata.com/wp-content/uploads/2013/12/arx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143000"/>
            <a:ext cx="1143000" cy="965200"/>
          </a:xfrm>
          <a:prstGeom prst="rect">
            <a:avLst/>
          </a:prstGeom>
          <a:noFill/>
        </p:spPr>
      </p:pic>
      <p:pic>
        <p:nvPicPr>
          <p:cNvPr id="14360" name="Picture 24" descr="http://www.elsevier.com/__data/assets/image/0020/174062/MethodsX-logotagline-fc-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676400"/>
            <a:ext cx="1828800" cy="458124"/>
          </a:xfrm>
          <a:prstGeom prst="rect">
            <a:avLst/>
          </a:prstGeom>
          <a:noFill/>
        </p:spPr>
      </p:pic>
      <p:pic>
        <p:nvPicPr>
          <p:cNvPr id="14368" name="Picture 32" descr="http://patrickpowers.net/wp-content/uploads/2010/11/slideshare_550x1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876800"/>
            <a:ext cx="2235198" cy="609600"/>
          </a:xfrm>
          <a:prstGeom prst="rect">
            <a:avLst/>
          </a:prstGeom>
          <a:noFill/>
        </p:spPr>
      </p:pic>
      <p:pic>
        <p:nvPicPr>
          <p:cNvPr id="14369" name="Picture 33" descr="H:\NSR\cni2014\wn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800600"/>
            <a:ext cx="1905000" cy="1166171"/>
          </a:xfrm>
          <a:prstGeom prst="rect">
            <a:avLst/>
          </a:prstGeom>
          <a:noFill/>
        </p:spPr>
      </p:pic>
      <p:pic>
        <p:nvPicPr>
          <p:cNvPr id="14371" name="Picture 35" descr="https://pbs.twimg.com/profile_images/3338853099/ad275febaaa8f6594ab4b39b55315f5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5626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57400" y="1600200"/>
            <a:ext cx="4876800" cy="44196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stakeholder eco-system …</a:t>
            </a:r>
            <a:endParaRPr lang="en-US" sz="3200" dirty="0"/>
          </a:p>
        </p:txBody>
      </p:sp>
      <p:pic>
        <p:nvPicPr>
          <p:cNvPr id="3074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19400"/>
            <a:ext cx="2438400" cy="19094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43600" y="2895600"/>
            <a:ext cx="1905000" cy="16764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Create</a:t>
            </a:r>
            <a:endParaRPr lang="en-US" sz="32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895600"/>
            <a:ext cx="1905000" cy="16764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Collect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990600"/>
            <a:ext cx="1905000" cy="16764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Fix</a:t>
            </a:r>
            <a:endParaRPr lang="en-US" sz="32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4953000"/>
            <a:ext cx="1905000" cy="16764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Use</a:t>
            </a: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Evolving configurations in the eco-system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Create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Use</a:t>
            </a:r>
            <a:endParaRPr lang="en-US" sz="32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Collect</a:t>
            </a:r>
            <a:endParaRPr lang="en-US" sz="3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Fix</a:t>
            </a:r>
            <a:endParaRPr lang="en-US" sz="3200" b="1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5" idx="1"/>
            <a:endCxn id="11" idx="3"/>
          </p:cNvCxnSpPr>
          <p:nvPr/>
        </p:nvCxnSpPr>
        <p:spPr>
          <a:xfrm flipH="1">
            <a:off x="3657600" y="24384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0" idx="0"/>
          </p:cNvCxnSpPr>
          <p:nvPr/>
        </p:nvCxnSpPr>
        <p:spPr>
          <a:xfrm>
            <a:off x="2362200" y="3200400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  <a:endCxn id="5" idx="2"/>
          </p:cNvCxnSpPr>
          <p:nvPr/>
        </p:nvCxnSpPr>
        <p:spPr>
          <a:xfrm flipV="1">
            <a:off x="6858000" y="3200400"/>
            <a:ext cx="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9" idx="1"/>
          </p:cNvCxnSpPr>
          <p:nvPr/>
        </p:nvCxnSpPr>
        <p:spPr>
          <a:xfrm>
            <a:off x="3657600" y="5257800"/>
            <a:ext cx="19050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  <a:endCxn id="9" idx="1"/>
          </p:cNvCxnSpPr>
          <p:nvPr/>
        </p:nvCxnSpPr>
        <p:spPr>
          <a:xfrm>
            <a:off x="3657600" y="2438400"/>
            <a:ext cx="1905000" cy="28194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467600" y="3200400"/>
            <a:ext cx="0" cy="12954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48400" y="3200400"/>
            <a:ext cx="0" cy="1295400"/>
          </a:xfrm>
          <a:prstGeom prst="straightConnector1">
            <a:avLst/>
          </a:prstGeom>
          <a:ln w="3175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3581400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e-literature</a:t>
            </a:r>
            <a:endParaRPr lang="en-US" sz="32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3505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+mj-lt"/>
              </a:rPr>
              <a:t>Social media (blogs, Twitter)</a:t>
            </a:r>
          </a:p>
          <a:p>
            <a:pPr algn="r"/>
            <a:r>
              <a:rPr lang="en-US" sz="2000" b="1" dirty="0" smtClean="0">
                <a:latin typeface="+mj-lt"/>
              </a:rPr>
              <a:t>Social storage (</a:t>
            </a:r>
            <a:r>
              <a:rPr lang="en-US" sz="2000" b="1" dirty="0" err="1" smtClean="0">
                <a:latin typeface="+mj-lt"/>
              </a:rPr>
              <a:t>SlideShare</a:t>
            </a:r>
            <a:r>
              <a:rPr lang="en-US" sz="2000" b="1" dirty="0" smtClean="0">
                <a:latin typeface="+mj-lt"/>
              </a:rPr>
              <a:t>, YouTube, </a:t>
            </a:r>
            <a:r>
              <a:rPr lang="en-US" sz="2000" b="1" dirty="0" err="1" smtClean="0">
                <a:latin typeface="+mj-lt"/>
              </a:rPr>
              <a:t>Flickr</a:t>
            </a:r>
            <a:r>
              <a:rPr lang="en-US" sz="2000" b="1" dirty="0" smtClean="0"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524000"/>
            <a:ext cx="8610600" cy="4648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of the Framework: Example</a:t>
            </a:r>
            <a:endParaRPr lang="en-US" sz="3200" dirty="0"/>
          </a:p>
        </p:txBody>
      </p:sp>
      <p:pic>
        <p:nvPicPr>
          <p:cNvPr id="5" name="Picture 2" descr="C:\DATA\E-DRIVE\NSFBlueRibbon\Symposium\brtf_sample_cover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1998662" cy="260820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2971800" y="2895600"/>
            <a:ext cx="5170390" cy="2514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smtClean="0">
                <a:latin typeface="+mj-lt"/>
              </a:rPr>
              <a:t>Recommendation:</a:t>
            </a:r>
          </a:p>
          <a:p>
            <a:endParaRPr lang="en-US" dirty="0" smtClean="0"/>
          </a:p>
          <a:p>
            <a:r>
              <a:rPr lang="en-US" sz="2000" i="1" dirty="0" smtClean="0"/>
              <a:t>“ … Libraries, scholars, and professional societies</a:t>
            </a:r>
          </a:p>
          <a:p>
            <a:r>
              <a:rPr lang="en-US" sz="2000" i="1" dirty="0" smtClean="0"/>
              <a:t>should develop selection criteria for emerging</a:t>
            </a:r>
          </a:p>
          <a:p>
            <a:r>
              <a:rPr lang="en-US" sz="2000" i="1" dirty="0" smtClean="0"/>
              <a:t>genres in scholarly discourse, and prototype</a:t>
            </a:r>
          </a:p>
          <a:p>
            <a:r>
              <a:rPr lang="en-US" sz="2000" i="1" dirty="0" smtClean="0"/>
              <a:t>preservation and access strategies to support them.”</a:t>
            </a:r>
          </a:p>
          <a:p>
            <a:endParaRPr lang="en-US" dirty="0" smtClean="0"/>
          </a:p>
          <a:p>
            <a:r>
              <a:rPr lang="en-US" b="1" dirty="0" smtClean="0">
                <a:latin typeface="+mj-lt"/>
              </a:rPr>
              <a:t>p. 55</a:t>
            </a:r>
            <a:endParaRPr lang="en-US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904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Sustainable Economics for a Digital Planet:</a:t>
            </a:r>
          </a:p>
          <a:p>
            <a:r>
              <a:rPr lang="en-US" sz="2400" dirty="0" smtClean="0">
                <a:latin typeface="+mj-lt"/>
              </a:rPr>
              <a:t>Ensuring Long-Term Access to Digital Information (2010)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2667000" y="2819400"/>
            <a:ext cx="2743200" cy="45720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67000" y="1676400"/>
            <a:ext cx="2743200" cy="38100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Stewardship of the scholarly record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19800" y="1447800"/>
            <a:ext cx="2133600" cy="1905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81200"/>
            <a:ext cx="1181100" cy="9248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772400" y="2057400"/>
            <a:ext cx="922734" cy="7803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Create</a:t>
            </a:r>
            <a:endParaRPr lang="en-US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066800"/>
            <a:ext cx="922734" cy="7803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Fix</a:t>
            </a:r>
            <a:endParaRPr lang="en-US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3048000"/>
            <a:ext cx="922734" cy="780393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Use</a:t>
            </a:r>
            <a:endParaRPr lang="en-US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1676400"/>
            <a:ext cx="1905000" cy="1676400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Collect</a:t>
            </a:r>
            <a:endParaRPr lang="en-US" sz="32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2057400"/>
            <a:ext cx="922734" cy="78039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+mj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0" y="1676400"/>
            <a:ext cx="1752600" cy="38100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572000" y="2819400"/>
            <a:ext cx="1676400" cy="457200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657600"/>
            <a:ext cx="8305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Key characteristics impacting stewardship …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Increasing volume of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Increasing diversity/complexity of 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Increasing distribution of custodial responsibility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	“local copies” of scholarly record becoming 	increasingly partial </a:t>
            </a:r>
          </a:p>
          <a:p>
            <a:endParaRPr lang="en-US" sz="2400" dirty="0" smtClean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7200" y="5486400"/>
            <a:ext cx="838200" cy="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Evolving stewardship model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30763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System-wide stewardship of ESR: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distributed (beyond traditional collecting institutions)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specialized (not everyone can collect everything)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“Conscious coordination”: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explicit collecting responsibilities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attention to coordination &amp; cooperation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More reliance on external sources for access; “trust networks”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Collecting for the “public interest”: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Benefits for scholarly community; local benefits incidental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Institutional resources and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Other issues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816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</a:rPr>
              <a:t>Drawing a distinction between the scholarly record and the cultural record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Criteria for inclusion?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Dynamics of the scholarly record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Versioning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</a:rPr>
              <a:t>Defining a “scholarly work”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Relationships, data layer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“Selecting” the permanent scholarly record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Choices,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13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White paper forthcoming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Draft reviewed by external experts (multiple domains)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http://oclc.org/research/activities/scholarcomm.html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Scholarly record &amp; system-wide stewardship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Division of labor; incentives &amp; benefits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Coordination models; cooperative infrastructure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Higher education trends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Springboard to discussion 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Thoughts on framework (content &amp; roles)?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Thoughts on stewardship issues?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Thoughts on additional issues related to ESR?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3429000"/>
            <a:ext cx="5334000" cy="1981200"/>
          </a:xfrm>
        </p:spPr>
        <p:txBody>
          <a:bodyPr/>
          <a:lstStyle/>
          <a:p>
            <a:r>
              <a:rPr lang="en-US" sz="2400" dirty="0" smtClean="0"/>
              <a:t>Brian Lavoie</a:t>
            </a:r>
          </a:p>
          <a:p>
            <a:r>
              <a:rPr lang="en-US" sz="2400" dirty="0" smtClean="0"/>
              <a:t>OCLC Research</a:t>
            </a:r>
          </a:p>
          <a:p>
            <a:r>
              <a:rPr lang="en-US" sz="2400" dirty="0" smtClean="0"/>
              <a:t>lavoie@oclc.org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is the scholarly record?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trends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OCLC Research: Evolving Scholarly Record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Scholarly record framework: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Stakeholder roles &amp; configurations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Stewardship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Closing thoughts &amp; discussion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is the scholarly record?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510" name="Picture 6" descr="http://www.news.cornell.edu/stories/March06/Atkin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86200"/>
            <a:ext cx="1937857" cy="16764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14478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Francis Crick:</a:t>
            </a:r>
          </a:p>
          <a:p>
            <a:pPr lvl="1"/>
            <a:r>
              <a:rPr lang="en-US" sz="2800" dirty="0" smtClean="0">
                <a:latin typeface="+mj-lt"/>
              </a:rPr>
              <a:t>What is molecular biology? Whatever  interests molecular biologists.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200400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Ross Atkinson:</a:t>
            </a:r>
          </a:p>
          <a:p>
            <a:pPr lvl="1"/>
            <a:r>
              <a:rPr lang="en-US" sz="2800" dirty="0" smtClean="0">
                <a:latin typeface="+mj-lt"/>
              </a:rPr>
              <a:t>“… that stable body of graphic information, upon which each discipline bases its discussions, and against which each discipline measures its progress …”  </a:t>
            </a:r>
          </a:p>
        </p:txBody>
      </p:sp>
      <p:pic>
        <p:nvPicPr>
          <p:cNvPr id="1027" name="Picture 3" descr="http://mcknowledge.info/wp-content/uploads/2012/08/francis-cri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447800"/>
            <a:ext cx="203886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Scholarly record: Content &amp; perspective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File:Research Journa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2459015" cy="2057400"/>
          </a:xfrm>
          <a:prstGeom prst="rect">
            <a:avLst/>
          </a:prstGeom>
          <a:noFill/>
        </p:spPr>
      </p:pic>
      <p:pic>
        <p:nvPicPr>
          <p:cNvPr id="2054" name="Picture 6" descr="http://www.ryeng.ca/wp-content/uploads/2013/01/Main-Page-222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971800"/>
            <a:ext cx="1832610" cy="2476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990600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Faculty:</a:t>
            </a:r>
            <a:r>
              <a:rPr lang="en-US" sz="2400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what establishes credentials  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486400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Library: </a:t>
            </a:r>
            <a:r>
              <a:rPr lang="en-US" sz="2400" dirty="0" smtClean="0">
                <a:latin typeface="+mj-lt"/>
              </a:rPr>
              <a:t>what is selected</a:t>
            </a:r>
          </a:p>
          <a:p>
            <a:r>
              <a:rPr lang="en-US" sz="2400" dirty="0" smtClean="0">
                <a:latin typeface="+mj-lt"/>
              </a:rPr>
              <a:t>and preserved  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1524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Researchers: </a:t>
            </a:r>
            <a:r>
              <a:rPr lang="en-US" sz="2400" dirty="0" smtClean="0">
                <a:latin typeface="+mj-lt"/>
              </a:rPr>
              <a:t>what is necessary to validate &amp; build on current literature 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219200"/>
            <a:ext cx="2069797" cy="23083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Date	    $ bn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2012-01-01 16289.6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2012-04-01 16419.2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2012-07-01 16603.7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2012-10-01 16677.3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2013-01-01 16772.7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2013-04-01 16907.9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2013-07-01 17175.9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419600"/>
            <a:ext cx="3352800" cy="203132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float gasdev(long *idum) {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       static int iset = 0;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       static float gset;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       float fac, rsq, v1, v2;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       if (iset == 0) {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              do {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	v1 = 2.0*ran1(idum) - 1.0;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	v2 = 2.0*ran1(idum) - 1.0;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	rsq = v1*v1 + v2*v2;</a:t>
            </a:r>
            <a:endParaRPr lang="en-US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657600"/>
            <a:ext cx="1141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i="1" dirty="0" smtClean="0"/>
              <a:t>e-</a:t>
            </a:r>
            <a:endParaRPr lang="en-US" sz="9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0" y="2514600"/>
            <a:ext cx="4514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Publishers: </a:t>
            </a:r>
            <a:r>
              <a:rPr lang="en-US" sz="2400" dirty="0" smtClean="0">
                <a:latin typeface="+mj-lt"/>
              </a:rPr>
              <a:t>what is “published”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352800"/>
            <a:ext cx="3894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Scholarly?</a:t>
            </a:r>
            <a:r>
              <a:rPr lang="en-US" sz="2400" dirty="0" smtClean="0">
                <a:latin typeface="+mj-lt"/>
              </a:rPr>
              <a:t>  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4" grpId="0" animBg="1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Evolutionary trends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Formats shifting: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Print-centric to digital, networked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Boundaries blurring: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Articles/monographs, but also data, computer models, lab notebooks, blogs, e-mail discussion, e-prints, interactives/executables, visualizations, etc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Characteristics  changing: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Traditionally: static, formal, outcome-focused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Today: dynamic, blend of formal &amp; informal, more focus on process, replicability, “leveragability”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B0F0"/>
                </a:solidFill>
              </a:rPr>
              <a:t>Stakeholder roles reconfiguring: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New paths for the scholarly communication “supply chain”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Evolutionary, not revolutionary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Scholarly record is </a:t>
            </a:r>
            <a:r>
              <a:rPr lang="en-US" b="1" i="1" dirty="0" smtClean="0">
                <a:solidFill>
                  <a:schemeClr val="tx1"/>
                </a:solidFill>
              </a:rPr>
              <a:t>always</a:t>
            </a:r>
            <a:r>
              <a:rPr lang="en-US" dirty="0" smtClean="0">
                <a:solidFill>
                  <a:schemeClr val="tx1"/>
                </a:solidFill>
              </a:rPr>
              <a:t> evolving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 boundaries &amp; stewardship always evolving</a:t>
            </a: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Dewald, W., Thursby, J., Anderson, R. (1986) “Replication in Empirical Economics: The Journal of Money, Credit, and Banking Project” </a:t>
            </a:r>
            <a:r>
              <a:rPr lang="en-US" i="1" dirty="0" smtClean="0">
                <a:solidFill>
                  <a:srgbClr val="00B0F0"/>
                </a:solidFill>
              </a:rPr>
              <a:t>American Economic Review </a:t>
            </a:r>
            <a:r>
              <a:rPr lang="en-US" dirty="0" smtClean="0">
                <a:solidFill>
                  <a:srgbClr val="00B0F0"/>
                </a:solidFill>
              </a:rPr>
              <a:t>(September 1986) </a:t>
            </a: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Confluence of trends accelerating evolutionary 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OCLC Research: The Evolving Scholarly Record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3641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Develop framework to: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Organize/support/drive discussions about ESR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“Big picture” view of the scholarly record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Define key categories of material and stakeholder roles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High-level; cross-disciplinary application; practical use</a:t>
            </a:r>
          </a:p>
          <a:p>
            <a:pPr>
              <a:buNone/>
            </a:pPr>
            <a:endParaRPr lang="en-US" sz="10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Benefits: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Common reference point: concepts, terms (e.g., OAIS)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Organize/support conversations within/across domains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fragmentation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Equip libraries, scholars, funders, publishers, scholarly societies, etc. with resource for strategic planning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OCLC Research team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3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Brian Lavoie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Ricky Erway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Constance Malpas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Jennifer Schaffner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Titia van der Werf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Ixchel Faniel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B0F0"/>
                </a:solidFill>
              </a:rPr>
              <a:t>Eric Childress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Supporting work across OCLC Research portfolios: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Research information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Understanding the system-wide library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Digital humanities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Scholarly Record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507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LC-Research-Template-2014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OCLC-Research-Template-2014</Template>
  <TotalTime>1411</TotalTime>
  <Words>844</Words>
  <Application>Microsoft Office PowerPoint</Application>
  <PresentationFormat>On-screen Show (4:3)</PresentationFormat>
  <Paragraphs>209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Open Sans</vt:lpstr>
      <vt:lpstr>Open Sans Semibold</vt:lpstr>
      <vt:lpstr>Times New Roman</vt:lpstr>
      <vt:lpstr>Calibri</vt:lpstr>
      <vt:lpstr>OCLC-Research-Template-2014</vt:lpstr>
      <vt:lpstr>The Evolving Scholarly Record </vt:lpstr>
      <vt:lpstr>Roadmap</vt:lpstr>
      <vt:lpstr>What is the scholarly record?</vt:lpstr>
      <vt:lpstr>Scholarly record: Content &amp; perspective</vt:lpstr>
      <vt:lpstr>Evolutionary trends …</vt:lpstr>
      <vt:lpstr>Evolutionary, not revolutionary</vt:lpstr>
      <vt:lpstr>OCLC Research: The Evolving Scholarly Record</vt:lpstr>
      <vt:lpstr>OCLC Research team</vt:lpstr>
      <vt:lpstr>Framing the Scholarly Record …</vt:lpstr>
      <vt:lpstr>Some remarks …</vt:lpstr>
      <vt:lpstr>In practice …</vt:lpstr>
      <vt:lpstr>Framing the stakeholder eco-system …</vt:lpstr>
      <vt:lpstr>Evolving configurations in the eco-system …</vt:lpstr>
      <vt:lpstr>Use of the Framework: Example</vt:lpstr>
      <vt:lpstr>Stewardship of the scholarly record</vt:lpstr>
      <vt:lpstr>Evolving stewardship model …</vt:lpstr>
      <vt:lpstr>Other issues …</vt:lpstr>
      <vt:lpstr>Next steps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Scholarly Record</dc:title>
  <dc:creator>Brian Lavoie</dc:creator>
  <cp:lastModifiedBy>Windows User</cp:lastModifiedBy>
  <cp:revision>192</cp:revision>
  <dcterms:created xsi:type="dcterms:W3CDTF">2014-03-06T18:50:28Z</dcterms:created>
  <dcterms:modified xsi:type="dcterms:W3CDTF">2014-04-04T16:27:11Z</dcterms:modified>
</cp:coreProperties>
</file>