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257" r:id="rId3"/>
    <p:sldId id="264" r:id="rId4"/>
    <p:sldId id="258" r:id="rId5"/>
    <p:sldId id="269" r:id="rId6"/>
    <p:sldId id="281" r:id="rId7"/>
    <p:sldId id="259" r:id="rId8"/>
    <p:sldId id="271" r:id="rId9"/>
    <p:sldId id="286" r:id="rId10"/>
    <p:sldId id="279" r:id="rId11"/>
    <p:sldId id="282" r:id="rId12"/>
    <p:sldId id="278" r:id="rId13"/>
    <p:sldId id="283" r:id="rId14"/>
    <p:sldId id="289" r:id="rId15"/>
    <p:sldId id="290" r:id="rId16"/>
    <p:sldId id="291" r:id="rId17"/>
    <p:sldId id="292" r:id="rId18"/>
    <p:sldId id="288" r:id="rId19"/>
    <p:sldId id="287" r:id="rId20"/>
    <p:sldId id="293" r:id="rId21"/>
    <p:sldId id="274" r:id="rId22"/>
    <p:sldId id="284" r:id="rId23"/>
    <p:sldId id="261" r:id="rId24"/>
    <p:sldId id="262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160"/>
    </p:cViewPr>
  </p:sorter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F163F-CA92-4E2A-AE23-ADBA022ACEB6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0458A-3030-4B68-A080-E0CDB9C06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2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0458A-3030-4B68-A080-E0CDB9C06A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EABD-EE1B-47BF-9DE0-C178B6CF3604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1D75-4B4D-4668-A710-F496A681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1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EABD-EE1B-47BF-9DE0-C178B6CF3604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1D75-4B4D-4668-A710-F496A681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6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EABD-EE1B-47BF-9DE0-C178B6CF3604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1D75-4B4D-4668-A710-F496A681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9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EABD-EE1B-47BF-9DE0-C178B6CF3604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1D75-4B4D-4668-A710-F496A681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0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EABD-EE1B-47BF-9DE0-C178B6CF3604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1D75-4B4D-4668-A710-F496A681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3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EABD-EE1B-47BF-9DE0-C178B6CF3604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1D75-4B4D-4668-A710-F496A681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9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EABD-EE1B-47BF-9DE0-C178B6CF3604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1D75-4B4D-4668-A710-F496A681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EABD-EE1B-47BF-9DE0-C178B6CF3604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1D75-4B4D-4668-A710-F496A681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8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EABD-EE1B-47BF-9DE0-C178B6CF3604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1D75-4B4D-4668-A710-F496A681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2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EABD-EE1B-47BF-9DE0-C178B6CF3604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1D75-4B4D-4668-A710-F496A681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EABD-EE1B-47BF-9DE0-C178B6CF3604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1D75-4B4D-4668-A710-F496A681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5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0EABD-EE1B-47BF-9DE0-C178B6CF3604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1D75-4B4D-4668-A710-F496A681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7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38"/>
            <a:ext cx="9144000" cy="6344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641" y="6303496"/>
            <a:ext cx="8164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Image from “Costume Design and Photographs for The Importance of Being Earnest, ‘John Worthing’, ‘Algernon Moncrief’, ‘Lady Bracknell’ (Acts II-III)”</a:t>
            </a:r>
          </a:p>
          <a:p>
            <a:r>
              <a:rPr lang="en-US" sz="1000" b="1" dirty="0"/>
              <a:t>Daphne Dare Collection, The Ohio State University Libraries</a:t>
            </a:r>
          </a:p>
          <a:p>
            <a:r>
              <a:rPr lang="en-US" sz="1000" b="1" dirty="0"/>
              <a:t>http://drc.ohiolink.edu/bitstream/handle/2374.OX/58079/SPEC.DD.DES.62.jpg?sequence=12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954" y="5259460"/>
            <a:ext cx="41455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</a:rPr>
              <a:t>Brian Lavoie and Lorcan Dempsey, OCLC</a:t>
            </a:r>
          </a:p>
          <a:p>
            <a:r>
              <a:rPr lang="en-US" sz="2000" b="1" dirty="0">
                <a:effectLst/>
              </a:rPr>
              <a:t>@lorcanD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955" y="5975735"/>
            <a:ext cx="64562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/>
              </a:rPr>
              <a:t>CONUL Annual Conference. Athlone, </a:t>
            </a:r>
            <a:r>
              <a:rPr lang="en-US" sz="1600" b="1" dirty="0"/>
              <a:t>Ireland</a:t>
            </a:r>
            <a:r>
              <a:rPr lang="en-US" sz="1600" b="1" dirty="0">
                <a:effectLst/>
              </a:rPr>
              <a:t>. 30-31 May,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955" y="200879"/>
            <a:ext cx="61541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lackadder ITC" panose="04020505051007020D02" pitchFamily="82" charset="0"/>
              </a:rPr>
              <a:t>The Irish Presence in the Published Record</a:t>
            </a:r>
          </a:p>
        </p:txBody>
      </p:sp>
    </p:spTree>
    <p:extLst>
      <p:ext uri="{BB962C8B-B14F-4D97-AF65-F5344CB8AC3E}">
        <p14:creationId xmlns:p14="http://schemas.microsoft.com/office/powerpoint/2010/main" val="5385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42" y="158620"/>
            <a:ext cx="6642337" cy="6634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629" y="177281"/>
            <a:ext cx="27556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publications about:</a:t>
            </a:r>
          </a:p>
          <a:p>
            <a:r>
              <a:rPr lang="en-US" sz="3200" b="1" dirty="0"/>
              <a:t>“Easter Rising”</a:t>
            </a:r>
          </a:p>
        </p:txBody>
      </p:sp>
      <p:sp>
        <p:nvSpPr>
          <p:cNvPr id="8" name="Oval 7"/>
          <p:cNvSpPr/>
          <p:nvPr/>
        </p:nvSpPr>
        <p:spPr>
          <a:xfrm>
            <a:off x="2976465" y="377635"/>
            <a:ext cx="365760" cy="36576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87568" y="2741391"/>
            <a:ext cx="365760" cy="36576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65503" y="3004457"/>
            <a:ext cx="45719" cy="1539551"/>
          </a:xfrm>
          <a:prstGeom prst="rect">
            <a:avLst/>
          </a:prstGeom>
          <a:solidFill>
            <a:srgbClr val="FFFF00"/>
          </a:solidFill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94192" y="2880360"/>
            <a:ext cx="365760" cy="36576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42225" y="37763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1916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6463" y="2095060"/>
            <a:ext cx="155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1966</a:t>
            </a:r>
          </a:p>
          <a:p>
            <a:r>
              <a:rPr lang="en-US" sz="1600" b="1" dirty="0"/>
              <a:t>50</a:t>
            </a:r>
            <a:r>
              <a:rPr lang="en-US" sz="1600" b="1" baseline="30000" dirty="0"/>
              <a:t>th</a:t>
            </a:r>
            <a:r>
              <a:rPr lang="en-US" sz="1600" b="1" dirty="0"/>
              <a:t> anniversary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4433" y="2100063"/>
            <a:ext cx="1975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2016 </a:t>
            </a:r>
            <a:r>
              <a:rPr lang="en-US" sz="1600" b="1" dirty="0"/>
              <a:t>(extrapolated)</a:t>
            </a:r>
          </a:p>
          <a:p>
            <a:r>
              <a:rPr lang="en-US" sz="1600" b="1" dirty="0"/>
              <a:t>100</a:t>
            </a:r>
            <a:r>
              <a:rPr lang="en-US" sz="1600" b="1" baseline="30000" dirty="0"/>
              <a:t>th</a:t>
            </a:r>
            <a:r>
              <a:rPr lang="en-US" sz="1600" b="1" dirty="0"/>
              <a:t> anniversary</a:t>
            </a:r>
          </a:p>
        </p:txBody>
      </p:sp>
      <p:sp>
        <p:nvSpPr>
          <p:cNvPr id="16" name="Oval 15"/>
          <p:cNvSpPr/>
          <p:nvPr/>
        </p:nvSpPr>
        <p:spPr>
          <a:xfrm>
            <a:off x="4048130" y="5391284"/>
            <a:ext cx="365760" cy="36576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63840" y="4062548"/>
            <a:ext cx="365760" cy="36576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56512" y="4744953"/>
            <a:ext cx="155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1936</a:t>
            </a:r>
          </a:p>
          <a:p>
            <a:r>
              <a:rPr lang="en-US" sz="1600" b="1" dirty="0"/>
              <a:t>20</a:t>
            </a:r>
            <a:r>
              <a:rPr lang="en-US" sz="1600" b="1" baseline="30000" dirty="0"/>
              <a:t>th</a:t>
            </a:r>
            <a:r>
              <a:rPr lang="en-US" sz="1600" b="1" dirty="0"/>
              <a:t> anniversary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7850" y="3416217"/>
            <a:ext cx="155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2006</a:t>
            </a:r>
          </a:p>
          <a:p>
            <a:r>
              <a:rPr lang="en-US" sz="1600" b="1" dirty="0"/>
              <a:t>90</a:t>
            </a:r>
            <a:r>
              <a:rPr lang="en-US" sz="1600" b="1" baseline="30000" dirty="0"/>
              <a:t>th</a:t>
            </a:r>
            <a:r>
              <a:rPr lang="en-US" sz="1600" b="1" dirty="0"/>
              <a:t> anniversary</a:t>
            </a:r>
          </a:p>
        </p:txBody>
      </p:sp>
    </p:spTree>
    <p:extLst>
      <p:ext uri="{BB962C8B-B14F-4D97-AF65-F5344CB8AC3E}">
        <p14:creationId xmlns:p14="http://schemas.microsoft.com/office/powerpoint/2010/main" val="281248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66" y="139959"/>
            <a:ext cx="6652337" cy="6644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29" y="177281"/>
            <a:ext cx="27050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publications about:</a:t>
            </a:r>
          </a:p>
          <a:p>
            <a:r>
              <a:rPr lang="en-US" sz="3200" b="1" dirty="0"/>
              <a:t>“Folk dancing,</a:t>
            </a:r>
          </a:p>
          <a:p>
            <a:r>
              <a:rPr lang="en-US" sz="3200" b="1" dirty="0"/>
              <a:t>Irish”</a:t>
            </a:r>
          </a:p>
        </p:txBody>
      </p:sp>
      <p:sp>
        <p:nvSpPr>
          <p:cNvPr id="5" name="Oval 4"/>
          <p:cNvSpPr/>
          <p:nvPr/>
        </p:nvSpPr>
        <p:spPr>
          <a:xfrm>
            <a:off x="7461504" y="349883"/>
            <a:ext cx="365760" cy="36576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34660" y="3891425"/>
            <a:ext cx="457200" cy="27432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01582" y="349883"/>
            <a:ext cx="2745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Lord of the Dance</a:t>
            </a:r>
          </a:p>
          <a:p>
            <a:r>
              <a:rPr lang="en-US" sz="2000" b="1" dirty="0"/>
              <a:t>1996: Stage show opens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9357" y="3239207"/>
            <a:ext cx="2785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Riverdance</a:t>
            </a:r>
          </a:p>
          <a:p>
            <a:r>
              <a:rPr lang="en-US" sz="2000" b="1" dirty="0"/>
              <a:t>1994: Eurovision contest</a:t>
            </a:r>
          </a:p>
          <a:p>
            <a:r>
              <a:rPr lang="en-US" sz="2000" b="1" dirty="0"/>
              <a:t>1995: Stage show opens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6414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903" y="363893"/>
            <a:ext cx="803181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Interlude:</a:t>
            </a:r>
          </a:p>
          <a:p>
            <a:endParaRPr lang="en-US" sz="800" dirty="0"/>
          </a:p>
          <a:p>
            <a:r>
              <a:rPr lang="en-US" sz="4000" dirty="0"/>
              <a:t>Name the most popular* movie set in</a:t>
            </a:r>
          </a:p>
          <a:p>
            <a:r>
              <a:rPr lang="en-US" sz="4000" dirty="0"/>
              <a:t>Ireland …</a:t>
            </a:r>
          </a:p>
          <a:p>
            <a:r>
              <a:rPr lang="en-US" sz="2000" dirty="0"/>
              <a:t>*measured by global library holdings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26" y="2584580"/>
            <a:ext cx="2591920" cy="40401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7574" y="3046122"/>
            <a:ext cx="39284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The Quiet Man</a:t>
            </a:r>
          </a:p>
          <a:p>
            <a:r>
              <a:rPr lang="en-US" sz="2400" dirty="0"/>
              <a:t>John Wayne, Maureen O’Hara</a:t>
            </a:r>
          </a:p>
          <a:p>
            <a:r>
              <a:rPr lang="en-US" sz="2400" dirty="0"/>
              <a:t>1952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418" y="5301296"/>
            <a:ext cx="2346861" cy="1323439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i="1" dirty="0"/>
              <a:t>. Philomena </a:t>
            </a:r>
            <a:endParaRPr lang="en-US" sz="2000" dirty="0"/>
          </a:p>
          <a:p>
            <a:r>
              <a:rPr lang="en-US" sz="2000" dirty="0"/>
              <a:t>3. </a:t>
            </a:r>
            <a:r>
              <a:rPr lang="en-US" sz="2000" i="1" dirty="0"/>
              <a:t>My Left Foot</a:t>
            </a:r>
            <a:endParaRPr lang="en-US" sz="2000" dirty="0"/>
          </a:p>
          <a:p>
            <a:r>
              <a:rPr lang="en-US" sz="2000" dirty="0"/>
              <a:t>4. </a:t>
            </a:r>
            <a:r>
              <a:rPr lang="en-US" sz="2000" i="1" dirty="0"/>
              <a:t>The Crying Game </a:t>
            </a:r>
            <a:endParaRPr lang="en-US" sz="2000" dirty="0"/>
          </a:p>
          <a:p>
            <a:r>
              <a:rPr lang="en-US" sz="2000" dirty="0"/>
              <a:t>5. </a:t>
            </a:r>
            <a:r>
              <a:rPr lang="en-US" sz="2000" i="1" dirty="0"/>
              <a:t>Once</a:t>
            </a:r>
          </a:p>
        </p:txBody>
      </p:sp>
    </p:spTree>
    <p:extLst>
      <p:ext uri="{BB962C8B-B14F-4D97-AF65-F5344CB8AC3E}">
        <p14:creationId xmlns:p14="http://schemas.microsoft.com/office/powerpoint/2010/main" val="303323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267830" y="5298829"/>
            <a:ext cx="858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4746" y="551124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1950-54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3800" y="550677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1975-79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5690" y="551124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1925-29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1747" y="551124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1900-04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108" y="5029746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28051" y="502140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66161" y="502140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47106" y="502140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85216" y="5026192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92854" y="550677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2000-04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7830" y="211015"/>
            <a:ext cx="77985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Top 10 most published Irish authors/creators</a:t>
            </a:r>
          </a:p>
          <a:p>
            <a:r>
              <a:rPr lang="en-US" b="1" dirty="0"/>
              <a:t>(over 5 year period)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108" y="1494553"/>
            <a:ext cx="349788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George Bernard Shaw</a:t>
            </a:r>
          </a:p>
          <a:p>
            <a:r>
              <a:rPr lang="en-US" sz="2000" b="1" dirty="0"/>
              <a:t>Oliver Goldsmith</a:t>
            </a:r>
          </a:p>
          <a:p>
            <a:r>
              <a:rPr lang="en-US" sz="2000" b="1" dirty="0"/>
              <a:t>Oscar Wilde</a:t>
            </a:r>
          </a:p>
          <a:p>
            <a:r>
              <a:rPr lang="en-US" sz="2000" b="1" dirty="0"/>
              <a:t>James Bryce, 1</a:t>
            </a:r>
            <a:r>
              <a:rPr lang="en-US" sz="2000" b="1" baseline="30000" dirty="0"/>
              <a:t>st</a:t>
            </a:r>
            <a:r>
              <a:rPr lang="en-US" sz="2000" b="1" dirty="0"/>
              <a:t> Viscount Bryce</a:t>
            </a:r>
          </a:p>
          <a:p>
            <a:r>
              <a:rPr lang="en-US" sz="2000" b="1" dirty="0"/>
              <a:t>W.B. Yeats</a:t>
            </a:r>
          </a:p>
          <a:p>
            <a:r>
              <a:rPr lang="en-US" sz="2000" b="1" dirty="0"/>
              <a:t>L.T. Meade</a:t>
            </a:r>
          </a:p>
          <a:p>
            <a:r>
              <a:rPr lang="en-US" sz="2000" b="1" dirty="0"/>
              <a:t>Jonathan Swift</a:t>
            </a:r>
          </a:p>
          <a:p>
            <a:r>
              <a:rPr lang="en-US" sz="2000" b="1" dirty="0"/>
              <a:t>Charles Lever</a:t>
            </a:r>
          </a:p>
          <a:p>
            <a:r>
              <a:rPr lang="en-US" sz="2000" b="1" dirty="0"/>
              <a:t>Justin McCarthy</a:t>
            </a:r>
          </a:p>
          <a:p>
            <a:r>
              <a:rPr lang="en-US" sz="2000" b="1" dirty="0"/>
              <a:t>Charles Villiers Stanford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242" y="5151463"/>
            <a:ext cx="307199" cy="3077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267830" y="5298829"/>
            <a:ext cx="858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4746" y="551124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1950-54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3800" y="550677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1975-79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5690" y="551124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1925-29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1747" y="551124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1900-04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108" y="5029746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28051" y="502140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66161" y="502140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47106" y="502140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85216" y="5026192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92854" y="550677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2000-04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7830" y="211015"/>
            <a:ext cx="77985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Top 10 most published Irish authors/creators</a:t>
            </a:r>
          </a:p>
          <a:p>
            <a:r>
              <a:rPr lang="en-US" b="1" dirty="0"/>
              <a:t>(over 5 year period)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88185" y="5151463"/>
            <a:ext cx="307199" cy="3077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8051" y="1494553"/>
            <a:ext cx="441787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George Bernard Shaw</a:t>
            </a:r>
          </a:p>
          <a:p>
            <a:r>
              <a:rPr lang="en-US" sz="2000" b="1" dirty="0"/>
              <a:t>Oscar Wilde</a:t>
            </a:r>
          </a:p>
          <a:p>
            <a:r>
              <a:rPr lang="en-US" sz="2000" b="1" dirty="0"/>
              <a:t>W.B. Yeats</a:t>
            </a:r>
          </a:p>
          <a:p>
            <a:r>
              <a:rPr lang="en-US" sz="2000" b="1" dirty="0"/>
              <a:t>Jonathan Swift</a:t>
            </a:r>
          </a:p>
          <a:p>
            <a:r>
              <a:rPr lang="en-US" sz="2000" b="1" dirty="0"/>
              <a:t>Oliver Goldsmith</a:t>
            </a:r>
          </a:p>
          <a:p>
            <a:r>
              <a:rPr lang="en-US" sz="2000" b="1" dirty="0"/>
              <a:t>George Moore</a:t>
            </a:r>
          </a:p>
          <a:p>
            <a:r>
              <a:rPr lang="en-US" sz="2000" b="1" dirty="0"/>
              <a:t>J.B. Bury</a:t>
            </a:r>
          </a:p>
          <a:p>
            <a:r>
              <a:rPr lang="en-US" sz="2000" b="1" dirty="0"/>
              <a:t>James Joyce</a:t>
            </a:r>
          </a:p>
          <a:p>
            <a:r>
              <a:rPr lang="en-US" sz="2000" b="1" dirty="0"/>
              <a:t>James Stephens</a:t>
            </a:r>
          </a:p>
          <a:p>
            <a:r>
              <a:rPr lang="en-US" sz="2000" b="1" dirty="0"/>
              <a:t>Edward Plunkett, 18</a:t>
            </a:r>
            <a:r>
              <a:rPr lang="en-US" sz="2000" b="1" baseline="30000" dirty="0"/>
              <a:t>th</a:t>
            </a:r>
            <a:r>
              <a:rPr lang="en-US" sz="2000" b="1" dirty="0"/>
              <a:t> Baron of Dunsany</a:t>
            </a:r>
          </a:p>
        </p:txBody>
      </p:sp>
    </p:spTree>
    <p:extLst>
      <p:ext uri="{BB962C8B-B14F-4D97-AF65-F5344CB8AC3E}">
        <p14:creationId xmlns:p14="http://schemas.microsoft.com/office/powerpoint/2010/main" val="37083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267830" y="5298829"/>
            <a:ext cx="858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4746" y="551124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1950-54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3800" y="550677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1975-79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5690" y="551124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1925-29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1747" y="551124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1900-04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108" y="5029746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28051" y="502140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66161" y="502140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47106" y="502140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85216" y="5026192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92854" y="550677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2000-04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7830" y="211015"/>
            <a:ext cx="77985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Top 10 most published Irish authors/creators</a:t>
            </a:r>
          </a:p>
          <a:p>
            <a:r>
              <a:rPr lang="en-US" b="1" dirty="0"/>
              <a:t>(over 5 year period)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07241" y="5151463"/>
            <a:ext cx="307199" cy="3077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24634" y="1494552"/>
            <a:ext cx="249972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George Bernard Shaw</a:t>
            </a:r>
          </a:p>
          <a:p>
            <a:r>
              <a:rPr lang="en-US" sz="2000" b="1" dirty="0"/>
              <a:t>Oscar Wilde</a:t>
            </a:r>
          </a:p>
          <a:p>
            <a:r>
              <a:rPr lang="en-US" sz="2000" b="1" dirty="0"/>
              <a:t>Jonathan Swift</a:t>
            </a:r>
          </a:p>
          <a:p>
            <a:r>
              <a:rPr lang="en-US" sz="2000" b="1" dirty="0"/>
              <a:t>Joyce Cary</a:t>
            </a:r>
          </a:p>
          <a:p>
            <a:r>
              <a:rPr lang="en-US" sz="2000" b="1" dirty="0"/>
              <a:t>Jimmy Kennedy</a:t>
            </a:r>
          </a:p>
          <a:p>
            <a:r>
              <a:rPr lang="en-US" sz="2000" b="1" dirty="0"/>
              <a:t>James Joyce</a:t>
            </a:r>
          </a:p>
          <a:p>
            <a:r>
              <a:rPr lang="en-US" sz="2000" b="1" dirty="0"/>
              <a:t>W.B. Yeats</a:t>
            </a:r>
          </a:p>
          <a:p>
            <a:r>
              <a:rPr lang="en-US" sz="2000" b="1" dirty="0"/>
              <a:t>Cecil Day-Lewis</a:t>
            </a:r>
          </a:p>
          <a:p>
            <a:r>
              <a:rPr lang="en-US" sz="2000" b="1" dirty="0"/>
              <a:t>Elizabeth Bowen</a:t>
            </a:r>
          </a:p>
          <a:p>
            <a:r>
              <a:rPr lang="en-US" sz="2000" b="1" dirty="0"/>
              <a:t>Oliver Goldsmith</a:t>
            </a:r>
          </a:p>
        </p:txBody>
      </p:sp>
    </p:spTree>
    <p:extLst>
      <p:ext uri="{BB962C8B-B14F-4D97-AF65-F5344CB8AC3E}">
        <p14:creationId xmlns:p14="http://schemas.microsoft.com/office/powerpoint/2010/main" val="34763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267830" y="5298829"/>
            <a:ext cx="858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4746" y="551124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1950-54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3800" y="550677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1975-79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5690" y="551124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1925-29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1747" y="551124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1900-04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108" y="5029746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28051" y="502140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66161" y="502140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47106" y="502140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85216" y="5026192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92854" y="550677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2000-04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7830" y="211015"/>
            <a:ext cx="77985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Top 10 most published Irish authors/creators</a:t>
            </a:r>
          </a:p>
          <a:p>
            <a:r>
              <a:rPr lang="en-US" b="1" dirty="0"/>
              <a:t>(over 5 year period)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26295" y="5149997"/>
            <a:ext cx="307199" cy="3077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47685" y="1494551"/>
            <a:ext cx="249972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James Joyce</a:t>
            </a:r>
          </a:p>
          <a:p>
            <a:r>
              <a:rPr lang="en-US" sz="2000" b="1" dirty="0"/>
              <a:t>Samuel Beckett</a:t>
            </a:r>
          </a:p>
          <a:p>
            <a:r>
              <a:rPr lang="en-US" sz="2000" b="1" dirty="0"/>
              <a:t>George Bernard Shaw</a:t>
            </a:r>
          </a:p>
          <a:p>
            <a:r>
              <a:rPr lang="en-US" sz="2000" b="1" dirty="0"/>
              <a:t>Oscar Wilde</a:t>
            </a:r>
          </a:p>
          <a:p>
            <a:r>
              <a:rPr lang="en-US" sz="2000" b="1" dirty="0"/>
              <a:t>Jonathan Swift</a:t>
            </a:r>
          </a:p>
          <a:p>
            <a:r>
              <a:rPr lang="en-US" sz="2000" b="1" dirty="0"/>
              <a:t>Iris Murdoch</a:t>
            </a:r>
          </a:p>
          <a:p>
            <a:r>
              <a:rPr lang="en-US" sz="2000" b="1" dirty="0"/>
              <a:t>W.B. Yeats</a:t>
            </a:r>
          </a:p>
          <a:p>
            <a:r>
              <a:rPr lang="en-US" sz="2000" b="1" dirty="0"/>
              <a:t>James Galway</a:t>
            </a:r>
          </a:p>
          <a:p>
            <a:r>
              <a:rPr lang="en-US" sz="2000" b="1" dirty="0"/>
              <a:t>Sheridan Le </a:t>
            </a:r>
            <a:r>
              <a:rPr lang="en-US" sz="2000" b="1" dirty="0" err="1"/>
              <a:t>Fanu</a:t>
            </a:r>
            <a:endParaRPr lang="en-US" sz="2000" b="1" dirty="0"/>
          </a:p>
          <a:p>
            <a:r>
              <a:rPr lang="en-US" sz="2000" b="1" dirty="0"/>
              <a:t>Norma </a:t>
            </a:r>
            <a:r>
              <a:rPr lang="en-US" sz="2000" b="1" dirty="0" err="1"/>
              <a:t>Burrowes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535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267830" y="5298829"/>
            <a:ext cx="858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4746" y="551124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1950-54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3800" y="550677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1975-79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5690" y="551124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1925-29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1747" y="551124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1900-04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108" y="5029746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28051" y="502140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66161" y="502140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47106" y="502140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85216" y="5026192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[     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92854" y="550677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2000-04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7830" y="211015"/>
            <a:ext cx="77985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Top 10 most published Irish authors/creators</a:t>
            </a:r>
          </a:p>
          <a:p>
            <a:r>
              <a:rPr lang="en-US" b="1" dirty="0"/>
              <a:t>(over 5 year period)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45349" y="5144963"/>
            <a:ext cx="307199" cy="3077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44277" y="1494551"/>
            <a:ext cx="249972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Oscar Wilde</a:t>
            </a:r>
          </a:p>
          <a:p>
            <a:r>
              <a:rPr lang="en-US" sz="2000" b="1" dirty="0"/>
              <a:t>Maeve </a:t>
            </a:r>
            <a:r>
              <a:rPr lang="en-US" sz="2000" b="1" dirty="0" err="1"/>
              <a:t>Binchy</a:t>
            </a:r>
            <a:endParaRPr lang="en-US" sz="2000" b="1" dirty="0"/>
          </a:p>
          <a:p>
            <a:r>
              <a:rPr lang="en-US" sz="2000" b="1" dirty="0"/>
              <a:t>George Bernard Shaw</a:t>
            </a:r>
          </a:p>
          <a:p>
            <a:r>
              <a:rPr lang="en-US" sz="2000" b="1" dirty="0"/>
              <a:t>Jonathan Swift</a:t>
            </a:r>
          </a:p>
          <a:p>
            <a:r>
              <a:rPr lang="en-US" sz="2000" b="1" dirty="0"/>
              <a:t>Samuel Beckett</a:t>
            </a:r>
          </a:p>
          <a:p>
            <a:r>
              <a:rPr lang="en-US" sz="2000" b="1" dirty="0"/>
              <a:t>Eoin Colfer</a:t>
            </a:r>
          </a:p>
          <a:p>
            <a:r>
              <a:rPr lang="en-US" sz="2000" b="1" dirty="0"/>
              <a:t>James Joyce</a:t>
            </a:r>
          </a:p>
          <a:p>
            <a:r>
              <a:rPr lang="en-US" sz="2000" b="1" dirty="0"/>
              <a:t>W.B. Yeats</a:t>
            </a:r>
          </a:p>
          <a:p>
            <a:r>
              <a:rPr lang="en-US" sz="2000" b="1" dirty="0"/>
              <a:t>Bram Stoker</a:t>
            </a:r>
          </a:p>
          <a:p>
            <a:r>
              <a:rPr lang="en-US" sz="2000" b="1" dirty="0"/>
              <a:t>Marian Keyes</a:t>
            </a:r>
          </a:p>
        </p:txBody>
      </p:sp>
    </p:spTree>
    <p:extLst>
      <p:ext uri="{BB962C8B-B14F-4D97-AF65-F5344CB8AC3E}">
        <p14:creationId xmlns:p14="http://schemas.microsoft.com/office/powerpoint/2010/main" val="26747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937" y="307731"/>
            <a:ext cx="84952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Most popular* non-fiction works by Irish authors</a:t>
            </a:r>
          </a:p>
          <a:p>
            <a:r>
              <a:rPr lang="en-US" sz="2000" b="1" dirty="0"/>
              <a:t>*measured by global library holdings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611" y="1483587"/>
            <a:ext cx="6057556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Reflections on the Revolution</a:t>
            </a:r>
          </a:p>
          <a:p>
            <a:r>
              <a:rPr lang="en-US" sz="2400" b="1" i="1" dirty="0"/>
              <a:t>in France</a:t>
            </a:r>
          </a:p>
          <a:p>
            <a:r>
              <a:rPr lang="en-US" dirty="0"/>
              <a:t>(Edmund Burke)</a:t>
            </a:r>
          </a:p>
          <a:p>
            <a:endParaRPr lang="en-US" sz="800" dirty="0"/>
          </a:p>
          <a:p>
            <a:r>
              <a:rPr lang="en-US" sz="2400" b="1" i="1" dirty="0"/>
              <a:t>A Philosophical Enquiry into the</a:t>
            </a:r>
          </a:p>
          <a:p>
            <a:r>
              <a:rPr lang="en-US" sz="2400" b="1" i="1" dirty="0"/>
              <a:t>Origin of Our Ideas of the Sublime</a:t>
            </a:r>
          </a:p>
          <a:p>
            <a:r>
              <a:rPr lang="en-US" sz="2400" b="1" i="1" dirty="0"/>
              <a:t>and Beautiful</a:t>
            </a:r>
          </a:p>
          <a:p>
            <a:r>
              <a:rPr lang="en-US" dirty="0"/>
              <a:t>(Edmund Burke)</a:t>
            </a:r>
          </a:p>
          <a:p>
            <a:endParaRPr lang="en-US" sz="800" dirty="0"/>
          </a:p>
          <a:p>
            <a:r>
              <a:rPr lang="en-US" sz="2400" b="1" i="1" dirty="0"/>
              <a:t>Three Dialogues between Hylas and Philonous</a:t>
            </a:r>
          </a:p>
          <a:p>
            <a:r>
              <a:rPr lang="en-US" dirty="0"/>
              <a:t>(George Berkeley)</a:t>
            </a:r>
          </a:p>
          <a:p>
            <a:endParaRPr lang="en-US" sz="800" dirty="0"/>
          </a:p>
          <a:p>
            <a:r>
              <a:rPr lang="en-US" sz="2400" b="1" i="1" dirty="0"/>
              <a:t>A Treatise Concerning the Principles of Human</a:t>
            </a:r>
          </a:p>
          <a:p>
            <a:r>
              <a:rPr lang="en-US" sz="2400" b="1" i="1" dirty="0"/>
              <a:t>Knowledge </a:t>
            </a:r>
          </a:p>
          <a:p>
            <a:r>
              <a:rPr lang="en-US" dirty="0"/>
              <a:t>(George Berkeley)</a:t>
            </a:r>
          </a:p>
          <a:p>
            <a:endParaRPr lang="en-US" sz="800" dirty="0"/>
          </a:p>
          <a:p>
            <a:r>
              <a:rPr lang="en-US" sz="2400" b="1" i="1" dirty="0"/>
              <a:t>De Profundis</a:t>
            </a:r>
          </a:p>
          <a:p>
            <a:r>
              <a:rPr lang="en-US" dirty="0"/>
              <a:t>(Oscar Wilde)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58" y="1200283"/>
            <a:ext cx="2108057" cy="2509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48" y="2273424"/>
            <a:ext cx="1733925" cy="2329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02" y="4783016"/>
            <a:ext cx="1151185" cy="19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" y="1846385"/>
            <a:ext cx="8944062" cy="44313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469" y="105508"/>
            <a:ext cx="725390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Beyond Ireland … Global diffusion* of the</a:t>
            </a:r>
          </a:p>
          <a:p>
            <a:r>
              <a:rPr lang="en-US" sz="3200" b="1" dirty="0"/>
              <a:t>Irish presence in the published record</a:t>
            </a:r>
          </a:p>
          <a:p>
            <a:r>
              <a:rPr lang="en-US" sz="2000" b="1" dirty="0"/>
              <a:t>*total holdings of Irish materials, by country (top 10);</a:t>
            </a:r>
          </a:p>
          <a:p>
            <a:r>
              <a:rPr lang="en-US" sz="2000" b="1" dirty="0"/>
              <a:t>  total publications, non-English language</a:t>
            </a:r>
          </a:p>
          <a:p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59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572" y="354564"/>
            <a:ext cx="815159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Icebreaker:</a:t>
            </a:r>
          </a:p>
          <a:p>
            <a:endParaRPr lang="en-US" sz="800" dirty="0"/>
          </a:p>
          <a:p>
            <a:r>
              <a:rPr lang="en-US" sz="4000" dirty="0"/>
              <a:t>Name the most popular* literary work</a:t>
            </a:r>
          </a:p>
          <a:p>
            <a:r>
              <a:rPr lang="en-US" sz="4000" dirty="0"/>
              <a:t>by an Irish author …</a:t>
            </a:r>
          </a:p>
          <a:p>
            <a:r>
              <a:rPr lang="en-US" sz="2000" dirty="0"/>
              <a:t>*measured by global library holdings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15" y="3109815"/>
            <a:ext cx="4182641" cy="34739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2112" y="3358613"/>
            <a:ext cx="31614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Gulliver’s Travels</a:t>
            </a:r>
            <a:r>
              <a:rPr lang="en-US" sz="3200" dirty="0"/>
              <a:t>,</a:t>
            </a:r>
          </a:p>
          <a:p>
            <a:r>
              <a:rPr lang="en-US" sz="3200" dirty="0"/>
              <a:t>by Jonathan Swift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287" y="5260330"/>
            <a:ext cx="4037003" cy="1323439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i="1" dirty="0"/>
              <a:t>. Dracula </a:t>
            </a:r>
            <a:r>
              <a:rPr lang="en-US" sz="2000" dirty="0"/>
              <a:t>(Stoker)</a:t>
            </a:r>
          </a:p>
          <a:p>
            <a:r>
              <a:rPr lang="en-US" sz="2000" dirty="0"/>
              <a:t>3. </a:t>
            </a:r>
            <a:r>
              <a:rPr lang="en-US" sz="2000" i="1" dirty="0"/>
              <a:t>The Vicar of Wakefield </a:t>
            </a:r>
            <a:r>
              <a:rPr lang="en-US" sz="2000" dirty="0"/>
              <a:t>(Goldsmith)</a:t>
            </a:r>
          </a:p>
          <a:p>
            <a:r>
              <a:rPr lang="en-US" sz="2000" dirty="0"/>
              <a:t>4. </a:t>
            </a:r>
            <a:r>
              <a:rPr lang="en-US" sz="2000" i="1" dirty="0"/>
              <a:t>The Picture of Dorian Gray </a:t>
            </a:r>
            <a:r>
              <a:rPr lang="en-US" sz="2000" dirty="0"/>
              <a:t>(Wilde)</a:t>
            </a:r>
          </a:p>
          <a:p>
            <a:r>
              <a:rPr lang="en-US" sz="2000" dirty="0"/>
              <a:t>5. </a:t>
            </a:r>
            <a:r>
              <a:rPr lang="en-US" sz="2000" i="1" dirty="0"/>
              <a:t>Artemis Fowl </a:t>
            </a:r>
            <a:r>
              <a:rPr lang="en-US" sz="2000" dirty="0"/>
              <a:t>(Colfer)</a:t>
            </a:r>
          </a:p>
        </p:txBody>
      </p:sp>
    </p:spTree>
    <p:extLst>
      <p:ext uri="{BB962C8B-B14F-4D97-AF65-F5344CB8AC3E}">
        <p14:creationId xmlns:p14="http://schemas.microsoft.com/office/powerpoint/2010/main" val="26137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" y="1846385"/>
            <a:ext cx="8944062" cy="44313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469" y="105508"/>
            <a:ext cx="725390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Beyond Ireland … Global diffusion* of the</a:t>
            </a:r>
          </a:p>
          <a:p>
            <a:r>
              <a:rPr lang="en-US" sz="3200" b="1" dirty="0"/>
              <a:t>Irish presence in the published record</a:t>
            </a:r>
          </a:p>
          <a:p>
            <a:r>
              <a:rPr lang="en-US" sz="2000" b="1" dirty="0"/>
              <a:t>*total holdings of Irish materials, by country (top 10);</a:t>
            </a:r>
          </a:p>
          <a:p>
            <a:r>
              <a:rPr lang="en-US" sz="2000" b="1" dirty="0"/>
              <a:t>  total publications, non-English language</a:t>
            </a:r>
          </a:p>
          <a:p>
            <a:r>
              <a:rPr lang="en-US" sz="2000" b="1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36" y="3874041"/>
            <a:ext cx="4362450" cy="272415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3" name="Graphic 2" descr="Line Arrow: Straigh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4608" y="4396154"/>
            <a:ext cx="553915" cy="5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1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9" y="1490503"/>
            <a:ext cx="8638184" cy="5142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469" y="105508"/>
            <a:ext cx="75324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Top 10 largest institutional concentrations*</a:t>
            </a:r>
          </a:p>
          <a:p>
            <a:r>
              <a:rPr lang="en-US" sz="3200" b="1" dirty="0"/>
              <a:t>of Irish materials</a:t>
            </a:r>
          </a:p>
          <a:p>
            <a:r>
              <a:rPr lang="en-US" sz="2000" b="1" dirty="0"/>
              <a:t>*by OCLC symbol, national libraries excluded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4132" y="2277353"/>
            <a:ext cx="1484881" cy="598145"/>
            <a:chOff x="2103402" y="2029814"/>
            <a:chExt cx="1484881" cy="598145"/>
          </a:xfrm>
        </p:grpSpPr>
        <p:sp>
          <p:nvSpPr>
            <p:cNvPr id="21" name="Rectangle 20"/>
            <p:cNvSpPr/>
            <p:nvPr/>
          </p:nvSpPr>
          <p:spPr>
            <a:xfrm>
              <a:off x="2103402" y="2029814"/>
              <a:ext cx="1484881" cy="598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216" y="2123418"/>
              <a:ext cx="360504" cy="45643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528121" y="2155445"/>
              <a:ext cx="1060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McGill U.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30994" y="3664844"/>
            <a:ext cx="1621597" cy="2155664"/>
            <a:chOff x="2330994" y="3664844"/>
            <a:chExt cx="1621597" cy="2155664"/>
          </a:xfrm>
        </p:grpSpPr>
        <p:sp>
          <p:nvSpPr>
            <p:cNvPr id="16" name="Rectangle 15"/>
            <p:cNvSpPr/>
            <p:nvPr/>
          </p:nvSpPr>
          <p:spPr>
            <a:xfrm>
              <a:off x="2330994" y="3664844"/>
              <a:ext cx="1621597" cy="2155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2398" y="3749587"/>
              <a:ext cx="451433" cy="451433"/>
            </a:xfrm>
            <a:prstGeom prst="rect">
              <a:avLst/>
            </a:prstGeom>
          </p:spPr>
        </p:pic>
        <p:pic>
          <p:nvPicPr>
            <p:cNvPr id="18" name="Picture 6" descr="Cornell Seal.sv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398" y="4247685"/>
              <a:ext cx="451433" cy="451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290" y="4771672"/>
              <a:ext cx="427541" cy="45143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298" y="5294054"/>
              <a:ext cx="441949" cy="44194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63831" y="3790637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NY Public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45842" y="4281154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Cornell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45842" y="4811920"/>
              <a:ext cx="1060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Michigan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63831" y="5330362"/>
              <a:ext cx="574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Yale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99501" y="1562487"/>
            <a:ext cx="2236836" cy="1642833"/>
            <a:chOff x="4824215" y="1539982"/>
            <a:chExt cx="2236836" cy="1642833"/>
          </a:xfrm>
        </p:grpSpPr>
        <p:sp>
          <p:nvSpPr>
            <p:cNvPr id="2" name="Rectangle 1"/>
            <p:cNvSpPr/>
            <p:nvPr/>
          </p:nvSpPr>
          <p:spPr>
            <a:xfrm>
              <a:off x="4824215" y="1539982"/>
              <a:ext cx="2194475" cy="164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36963" y="1633862"/>
              <a:ext cx="303077" cy="4189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13533" y="2123418"/>
              <a:ext cx="326507" cy="4749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13533" y="2647817"/>
              <a:ext cx="376955" cy="44519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240040" y="2661650"/>
              <a:ext cx="16302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Univ. Coll. Cork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040" y="2166967"/>
              <a:ext cx="1821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Univ. Coll. Dublin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40040" y="1648759"/>
              <a:ext cx="793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Trinity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18533" y="3275964"/>
            <a:ext cx="1614098" cy="1123329"/>
            <a:chOff x="4557001" y="3354679"/>
            <a:chExt cx="1614098" cy="1123329"/>
          </a:xfrm>
        </p:grpSpPr>
        <p:sp>
          <p:nvSpPr>
            <p:cNvPr id="8" name="Rectangle 7"/>
            <p:cNvSpPr/>
            <p:nvPr/>
          </p:nvSpPr>
          <p:spPr>
            <a:xfrm>
              <a:off x="4557001" y="3354679"/>
              <a:ext cx="1580030" cy="1123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24924" y="3446374"/>
              <a:ext cx="368761" cy="4749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57762" y="3993278"/>
              <a:ext cx="332905" cy="387322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956599" y="3959516"/>
              <a:ext cx="1214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Cambridge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36963" y="3463634"/>
              <a:ext cx="840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Oxford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120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103" y="149060"/>
            <a:ext cx="81737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Last question:</a:t>
            </a:r>
          </a:p>
          <a:p>
            <a:endParaRPr lang="en-US" sz="800" dirty="0"/>
          </a:p>
          <a:p>
            <a:r>
              <a:rPr lang="en-US" sz="4000" dirty="0"/>
              <a:t>Name the classic picture book, written</a:t>
            </a:r>
          </a:p>
          <a:p>
            <a:r>
              <a:rPr lang="en-US" sz="4000" dirty="0"/>
              <a:t>by a Northern Irish author, that was a</a:t>
            </a:r>
          </a:p>
          <a:p>
            <a:r>
              <a:rPr lang="en-US" sz="4000" dirty="0"/>
              <a:t>1996 ALA Notable Children’s Book …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78" y="3322392"/>
            <a:ext cx="2938689" cy="32542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7493" y="4313745"/>
            <a:ext cx="50910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Guess How Much I Love You?</a:t>
            </a:r>
            <a:endParaRPr lang="en-US" sz="3200" dirty="0"/>
          </a:p>
          <a:p>
            <a:r>
              <a:rPr lang="en-US" sz="3200" dirty="0"/>
              <a:t>Sam McBratney</a:t>
            </a:r>
          </a:p>
        </p:txBody>
      </p:sp>
    </p:spTree>
    <p:extLst>
      <p:ext uri="{BB962C8B-B14F-4D97-AF65-F5344CB8AC3E}">
        <p14:creationId xmlns:p14="http://schemas.microsoft.com/office/powerpoint/2010/main" val="25324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469" y="105508"/>
            <a:ext cx="6648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 distant reading of the Irish presence</a:t>
            </a:r>
          </a:p>
          <a:p>
            <a:r>
              <a:rPr lang="en-US" sz="3200" b="1" dirty="0"/>
              <a:t>in the published record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98" y="1358778"/>
            <a:ext cx="3865418" cy="531495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392023" y="1253217"/>
            <a:ext cx="2373727" cy="83099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/>
              <a:t>Quantifiable:</a:t>
            </a:r>
          </a:p>
          <a:p>
            <a:r>
              <a:rPr lang="en-US" sz="1600" b="1" dirty="0"/>
              <a:t>1.6m distinct publications</a:t>
            </a:r>
          </a:p>
          <a:p>
            <a:r>
              <a:rPr lang="en-US" sz="1600" b="1" dirty="0"/>
              <a:t>900k distinct 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407" y="2422648"/>
            <a:ext cx="2373728" cy="83099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Strong interest in Ireland reflected in rapid growth in materials </a:t>
            </a:r>
            <a:r>
              <a:rPr lang="en-US" sz="1600" b="1" i="1" dirty="0"/>
              <a:t>about</a:t>
            </a:r>
            <a:r>
              <a:rPr lang="en-US" sz="1600" b="1" dirty="0"/>
              <a:t> Ireland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5816" y="5700670"/>
            <a:ext cx="2373728" cy="830997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Encapsulated in &amp; distributed across library collections worldwide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899" y="3692327"/>
            <a:ext cx="2373728" cy="107721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Publication patterns reveal emerging interest in Irish-related events &amp; aspects of Irish culture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889" y="5208228"/>
            <a:ext cx="2373728" cy="132343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Classic Irish authors endure (e.g. Shaw, Wilde) alongside dynamic patterns of interest in contemporary authors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0727" y="1038023"/>
            <a:ext cx="2373728" cy="83099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Fantasy fiction &amp; Irish family life are key topics for today’s Irish authors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1225" y="2356017"/>
            <a:ext cx="2373728" cy="156966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Top destinations for the diffusion of Irish materials include countries in North America, Europe, Asia/Pacific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6479" y="4230936"/>
            <a:ext cx="2373728" cy="107721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7 of 10 top concentrations of Irish materials are outside Ireland</a:t>
            </a:r>
          </a:p>
        </p:txBody>
      </p:sp>
    </p:spTree>
    <p:extLst>
      <p:ext uri="{BB962C8B-B14F-4D97-AF65-F5344CB8AC3E}">
        <p14:creationId xmlns:p14="http://schemas.microsoft.com/office/powerpoint/2010/main" val="1036899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62157" y="4277058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31368" y="2116918"/>
            <a:ext cx="2023328" cy="263350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i="1" dirty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Ireland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… forthcoming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" y="5087864"/>
            <a:ext cx="1052433" cy="13595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68607" y="5610006"/>
            <a:ext cx="6883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More information on OCLC Research collective collections work:</a:t>
            </a:r>
          </a:p>
          <a:p>
            <a:r>
              <a:rPr lang="en-US" i="1" dirty="0"/>
              <a:t>Understanding the Collective Collection</a:t>
            </a:r>
          </a:p>
          <a:p>
            <a:r>
              <a:rPr lang="en-US" dirty="0">
                <a:solidFill>
                  <a:srgbClr val="0070C0"/>
                </a:solidFill>
              </a:rPr>
              <a:t>http://www.oclc.org/research/publications/library/2013/2013-09r.html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018" y="209817"/>
            <a:ext cx="8650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With thanks for advice &amp; consultation …</a:t>
            </a:r>
          </a:p>
          <a:p>
            <a:r>
              <a:rPr lang="en-US" dirty="0"/>
              <a:t>Aedin Clements (University of Notre Dame); Joanna Finegan (National Library of Ireland); Anne Ray (JSTOR); Mark Tynan (University College Dublin); Deirdre Wildy (Queen's University Belfast); Kathleen Williams (Boston College); Ger Wilson (National Library of Ireland); Nicholas Wolf (New York University)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5" y="2116919"/>
            <a:ext cx="2034074" cy="2633501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16" y="2116919"/>
            <a:ext cx="2042442" cy="2638456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82905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" y="0"/>
            <a:ext cx="9123392" cy="6512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278" y="238792"/>
            <a:ext cx="2067554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@lorcanD</a:t>
            </a:r>
          </a:p>
          <a:p>
            <a:endParaRPr lang="en-US" sz="800" b="1" dirty="0"/>
          </a:p>
          <a:p>
            <a:r>
              <a:rPr lang="en-US" sz="2800" b="1" dirty="0"/>
              <a:t>Thank you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9114" y="5780276"/>
            <a:ext cx="3557512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Brian Lavoie &amp; </a:t>
            </a:r>
            <a:br>
              <a:rPr lang="en-US" sz="2800" b="1" dirty="0"/>
            </a:br>
            <a:r>
              <a:rPr lang="en-US" sz="2800" b="1" dirty="0"/>
              <a:t>Lorcan Dempsey, OCLC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641" y="6303496"/>
            <a:ext cx="53238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Image from: “Photographs for She Stoops to Conquer”</a:t>
            </a:r>
          </a:p>
          <a:p>
            <a:r>
              <a:rPr lang="en-US" sz="1000" b="1" dirty="0"/>
              <a:t>Daphne Dare Collection, The Ohio State University Libraries</a:t>
            </a:r>
          </a:p>
          <a:p>
            <a:r>
              <a:rPr lang="en-US" sz="1000" b="1" dirty="0"/>
              <a:t>https://drc.ohiolink.edu/bitstream/handle/2374.OX/58392/SPEC.DD.DES.931-g.jpg?sequence=8</a:t>
            </a:r>
          </a:p>
        </p:txBody>
      </p:sp>
    </p:spTree>
    <p:extLst>
      <p:ext uri="{BB962C8B-B14F-4D97-AF65-F5344CB8AC3E}">
        <p14:creationId xmlns:p14="http://schemas.microsoft.com/office/powerpoint/2010/main" val="178886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572" y="354564"/>
            <a:ext cx="847187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One more:</a:t>
            </a:r>
          </a:p>
          <a:p>
            <a:endParaRPr lang="en-US" sz="800" dirty="0"/>
          </a:p>
          <a:p>
            <a:r>
              <a:rPr lang="en-US" sz="4000" dirty="0"/>
              <a:t>Name the most popular* musical work</a:t>
            </a:r>
          </a:p>
          <a:p>
            <a:r>
              <a:rPr lang="en-US" sz="4000" dirty="0"/>
              <a:t>by an Irish artist …</a:t>
            </a:r>
          </a:p>
          <a:p>
            <a:r>
              <a:rPr lang="en-US" sz="2000" dirty="0"/>
              <a:t>*measured by global library holdings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707" y="3153160"/>
            <a:ext cx="24413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Astral Weeks</a:t>
            </a:r>
            <a:r>
              <a:rPr lang="en-US" sz="3200" dirty="0"/>
              <a:t>,</a:t>
            </a:r>
          </a:p>
          <a:p>
            <a:r>
              <a:rPr lang="en-US" sz="3200" dirty="0"/>
              <a:t>Van Morrison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41" y="2873734"/>
            <a:ext cx="3583050" cy="358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832" y="4825568"/>
            <a:ext cx="3315459" cy="1631216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i="1" dirty="0"/>
              <a:t>. Watermark </a:t>
            </a:r>
            <a:r>
              <a:rPr lang="en-US" sz="2000" dirty="0"/>
              <a:t>(Enya)</a:t>
            </a:r>
          </a:p>
          <a:p>
            <a:r>
              <a:rPr lang="en-US" sz="2000" dirty="0"/>
              <a:t>3. </a:t>
            </a:r>
            <a:r>
              <a:rPr lang="en-US" sz="2000" i="1" dirty="0"/>
              <a:t>A Day Without Rain </a:t>
            </a:r>
            <a:r>
              <a:rPr lang="en-US" sz="2000" dirty="0"/>
              <a:t>(Enya)</a:t>
            </a:r>
            <a:endParaRPr lang="en-US" sz="2000" i="1" dirty="0"/>
          </a:p>
          <a:p>
            <a:r>
              <a:rPr lang="en-US" sz="2000" dirty="0"/>
              <a:t>4. </a:t>
            </a:r>
            <a:r>
              <a:rPr lang="en-US" sz="2000" i="1" dirty="0"/>
              <a:t>Moondance</a:t>
            </a:r>
            <a:r>
              <a:rPr lang="en-US" sz="2000" dirty="0"/>
              <a:t> (Van Morrison)</a:t>
            </a:r>
            <a:endParaRPr lang="en-US" sz="2000" i="1" dirty="0"/>
          </a:p>
          <a:p>
            <a:r>
              <a:rPr lang="en-US" sz="2000" dirty="0"/>
              <a:t>5. </a:t>
            </a:r>
            <a:r>
              <a:rPr lang="en-US" sz="2000" i="1" dirty="0"/>
              <a:t>How to Dismantle an</a:t>
            </a:r>
          </a:p>
          <a:p>
            <a:r>
              <a:rPr lang="en-US" sz="2000" i="1" dirty="0"/>
              <a:t>    Atomic Bomb </a:t>
            </a:r>
            <a:r>
              <a:rPr lang="en-US" sz="2000" dirty="0"/>
              <a:t>(U2)</a:t>
            </a:r>
          </a:p>
        </p:txBody>
      </p:sp>
    </p:spTree>
    <p:extLst>
      <p:ext uri="{BB962C8B-B14F-4D97-AF65-F5344CB8AC3E}">
        <p14:creationId xmlns:p14="http://schemas.microsoft.com/office/powerpoint/2010/main" val="39465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506" y="553167"/>
            <a:ext cx="808964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Three premises: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1. Cultural patterns &amp; trends can be discerned by exploring the published record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2. The published record is approximated by the global library collective collection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3. The global collective collection is approximated by </a:t>
            </a:r>
            <a:r>
              <a:rPr lang="en-US" sz="3200" b="1" dirty="0">
                <a:solidFill>
                  <a:schemeClr val="accent2"/>
                </a:solidFill>
              </a:rPr>
              <a:t>WorldCat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March 2017: ~400 million bibliographic records, 2.5 billion holdings</a:t>
            </a:r>
          </a:p>
        </p:txBody>
      </p:sp>
    </p:spTree>
    <p:extLst>
      <p:ext uri="{BB962C8B-B14F-4D97-AF65-F5344CB8AC3E}">
        <p14:creationId xmlns:p14="http://schemas.microsoft.com/office/powerpoint/2010/main" val="18953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1176" y="483847"/>
            <a:ext cx="818294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1. We can define a </a:t>
            </a:r>
            <a:r>
              <a:rPr lang="en-US" sz="3200" b="1" dirty="0">
                <a:solidFill>
                  <a:schemeClr val="accent2"/>
                </a:solidFill>
              </a:rPr>
              <a:t>national presence</a:t>
            </a:r>
            <a:r>
              <a:rPr lang="en-US" sz="3200" b="1" dirty="0">
                <a:solidFill>
                  <a:schemeClr val="bg1"/>
                </a:solidFill>
              </a:rPr>
              <a:t> in the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published record: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Materials </a:t>
            </a:r>
            <a:r>
              <a:rPr lang="en-US" sz="2000" b="1" i="1" dirty="0">
                <a:solidFill>
                  <a:schemeClr val="bg1"/>
                </a:solidFill>
              </a:rPr>
              <a:t>published in</a:t>
            </a:r>
            <a:r>
              <a:rPr lang="en-US" sz="2000" b="1" dirty="0">
                <a:solidFill>
                  <a:schemeClr val="bg1"/>
                </a:solidFill>
              </a:rPr>
              <a:t> the country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Materials </a:t>
            </a:r>
            <a:r>
              <a:rPr lang="en-US" sz="2000" b="1" i="1" dirty="0">
                <a:solidFill>
                  <a:schemeClr val="bg1"/>
                </a:solidFill>
              </a:rPr>
              <a:t>published by</a:t>
            </a:r>
            <a:r>
              <a:rPr lang="en-US" sz="2000" b="1" dirty="0">
                <a:solidFill>
                  <a:schemeClr val="bg1"/>
                </a:solidFill>
              </a:rPr>
              <a:t> people from the country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Materials </a:t>
            </a:r>
            <a:r>
              <a:rPr lang="en-US" sz="2000" b="1" i="1" dirty="0">
                <a:solidFill>
                  <a:schemeClr val="bg1"/>
                </a:solidFill>
              </a:rPr>
              <a:t>published about</a:t>
            </a:r>
            <a:r>
              <a:rPr lang="en-US" sz="2000" b="1" dirty="0">
                <a:solidFill>
                  <a:schemeClr val="bg1"/>
                </a:solidFill>
              </a:rPr>
              <a:t> the country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2. With WorldCat, we can operationalize and analyze a national presence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Scotland, New Zealand … and now Ireland</a:t>
            </a:r>
          </a:p>
        </p:txBody>
      </p:sp>
    </p:spTree>
    <p:extLst>
      <p:ext uri="{BB962C8B-B14F-4D97-AF65-F5344CB8AC3E}">
        <p14:creationId xmlns:p14="http://schemas.microsoft.com/office/powerpoint/2010/main" val="15408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918" y="289249"/>
            <a:ext cx="5956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Data sources/caveats/definitions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7857" y="2091755"/>
            <a:ext cx="6266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July 2016 </a:t>
            </a:r>
            <a:r>
              <a:rPr lang="en-US" sz="2000" dirty="0"/>
              <a:t>snapshot</a:t>
            </a:r>
          </a:p>
          <a:p>
            <a:r>
              <a:rPr lang="en-US" sz="2000" dirty="0"/>
              <a:t>Institutional collections </a:t>
            </a:r>
            <a:r>
              <a:rPr lang="en-US" sz="2000" i="1" dirty="0"/>
              <a:t>as they are registered in WorldCat</a:t>
            </a:r>
          </a:p>
          <a:p>
            <a:r>
              <a:rPr lang="en-US" sz="2000" dirty="0"/>
              <a:t>Some limitations in coverage/interpretation of holdings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44" y="1853617"/>
            <a:ext cx="1277913" cy="1253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70" y="1244207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Findings based on 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44" y="3408212"/>
            <a:ext cx="1175079" cy="7252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67857" y="3193608"/>
            <a:ext cx="5889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October 2015 </a:t>
            </a:r>
            <a:r>
              <a:rPr lang="en-US" sz="2000" dirty="0"/>
              <a:t>snapshot (English-language Wikipedia)</a:t>
            </a:r>
          </a:p>
          <a:p>
            <a:r>
              <a:rPr lang="en-US" sz="2000" dirty="0"/>
              <a:t>Used to compile list of Irish authors/creators</a:t>
            </a:r>
            <a:endParaRPr lang="en-US" sz="2000" i="1" dirty="0"/>
          </a:p>
          <a:p>
            <a:r>
              <a:rPr lang="en-US" sz="2000" dirty="0"/>
              <a:t>Some limitations in coverage/”notability” threshold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570" y="4727635"/>
            <a:ext cx="389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Ireland = Island of Ireland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570" y="5230453"/>
            <a:ext cx="4610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Irish = born in Ireland</a:t>
            </a:r>
          </a:p>
          <a:p>
            <a:r>
              <a:rPr lang="en-US" sz="2000" dirty="0"/>
              <a:t>                 (Irish, Northern Irish, Anglo-Irish)</a:t>
            </a:r>
          </a:p>
        </p:txBody>
      </p:sp>
    </p:spTree>
    <p:extLst>
      <p:ext uri="{BB962C8B-B14F-4D97-AF65-F5344CB8AC3E}">
        <p14:creationId xmlns:p14="http://schemas.microsoft.com/office/powerpoint/2010/main" val="178361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510">
            <a:off x="3028076" y="1026366"/>
            <a:ext cx="5467349" cy="546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81" y="186612"/>
            <a:ext cx="8804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Irish national presence in the published record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258" y="2894022"/>
            <a:ext cx="36106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1.6 million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distinct publications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900,000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distinct 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1926" y="1432595"/>
            <a:ext cx="19480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BY:</a:t>
            </a:r>
          </a:p>
          <a:p>
            <a:r>
              <a:rPr lang="en-US" sz="1600" b="1" dirty="0"/>
              <a:t>725,000 publications</a:t>
            </a:r>
          </a:p>
          <a:p>
            <a:r>
              <a:rPr lang="en-US" sz="1600" b="1" dirty="0"/>
              <a:t>(292,000 works)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7963" y="2232814"/>
            <a:ext cx="19480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ABOUT:</a:t>
            </a:r>
          </a:p>
          <a:p>
            <a:r>
              <a:rPr lang="en-US" sz="1600" b="1" dirty="0"/>
              <a:t>659,000 publications</a:t>
            </a:r>
          </a:p>
          <a:p>
            <a:r>
              <a:rPr lang="en-US" sz="1600" b="1" dirty="0"/>
              <a:t>(419,000 works)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8808" y="4085599"/>
            <a:ext cx="19480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IN:</a:t>
            </a:r>
          </a:p>
          <a:p>
            <a:r>
              <a:rPr lang="en-US" sz="1600" b="1" dirty="0"/>
              <a:t>615,000 publications</a:t>
            </a:r>
          </a:p>
          <a:p>
            <a:r>
              <a:rPr lang="en-US" sz="1600" b="1" dirty="0"/>
              <a:t>(416,000 works)</a:t>
            </a:r>
          </a:p>
        </p:txBody>
      </p:sp>
    </p:spTree>
    <p:extLst>
      <p:ext uri="{BB962C8B-B14F-4D97-AF65-F5344CB8AC3E}">
        <p14:creationId xmlns:p14="http://schemas.microsoft.com/office/powerpoint/2010/main" val="15271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89" y="1870693"/>
            <a:ext cx="2947927" cy="294425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6" y="1870693"/>
            <a:ext cx="2925988" cy="2922345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96" y="1875322"/>
            <a:ext cx="2943293" cy="293962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238963" y="4867960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69469" y="4867960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ABOUT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34172" y="4867960"/>
            <a:ext cx="61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863" y="2906595"/>
            <a:ext cx="2098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Earliest “take-off”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02422" y="2906595"/>
            <a:ext cx="1746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Fastest growth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104" y="362809"/>
            <a:ext cx="2355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Over time ...</a:t>
            </a:r>
          </a:p>
        </p:txBody>
      </p:sp>
    </p:spTree>
    <p:extLst>
      <p:ext uri="{BB962C8B-B14F-4D97-AF65-F5344CB8AC3E}">
        <p14:creationId xmlns:p14="http://schemas.microsoft.com/office/powerpoint/2010/main" val="376513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937" y="307731"/>
            <a:ext cx="78370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Most popular* contemporary** Irish authors</a:t>
            </a:r>
          </a:p>
          <a:p>
            <a:r>
              <a:rPr lang="en-US" sz="2000" b="1" dirty="0"/>
              <a:t>*measured by global library holdings **born after 1945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864" y="1461670"/>
            <a:ext cx="2172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1)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Eoin Colfer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13" y="1992738"/>
            <a:ext cx="1222132" cy="1873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5605" y="1992738"/>
            <a:ext cx="160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2) Darren Shan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4379" y="1996364"/>
            <a:ext cx="193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3)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Alister</a:t>
            </a:r>
            <a:r>
              <a:rPr lang="en-US" b="1" dirty="0">
                <a:solidFill>
                  <a:srgbClr val="0070C0"/>
                </a:solidFill>
              </a:rPr>
              <a:t> McGrath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6575" y="1988535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4)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John Connolly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0199" y="1996364"/>
            <a:ext cx="163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5)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Roddy Doyle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59" y="2365696"/>
            <a:ext cx="829267" cy="12471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27" y="2361620"/>
            <a:ext cx="809847" cy="12471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52" y="2357867"/>
            <a:ext cx="807044" cy="12509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69" y="2365696"/>
            <a:ext cx="801664" cy="124849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1054" y="4075317"/>
            <a:ext cx="172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6) Michael Scott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97773" y="4078245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7)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Cecelia Ahern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35749" y="4074169"/>
            <a:ext cx="154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8)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Colm Tóibín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18127" y="4068726"/>
            <a:ext cx="171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9)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Marian Keyes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37637" y="407855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10)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Emma Donoghue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0" y="4443501"/>
            <a:ext cx="808668" cy="12537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54" y="4438057"/>
            <a:ext cx="787808" cy="12537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00" y="4436467"/>
            <a:ext cx="830608" cy="125374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30" y="4443501"/>
            <a:ext cx="828303" cy="12537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03" y="4436467"/>
            <a:ext cx="764481" cy="125374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162162" y="6131458"/>
            <a:ext cx="365760" cy="3657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601711" y="6124424"/>
            <a:ext cx="272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Young adult fantasy fiction</a:t>
            </a:r>
          </a:p>
        </p:txBody>
      </p:sp>
    </p:spTree>
    <p:extLst>
      <p:ext uri="{BB962C8B-B14F-4D97-AF65-F5344CB8AC3E}">
        <p14:creationId xmlns:p14="http://schemas.microsoft.com/office/powerpoint/2010/main" val="3887064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1363</Words>
  <Application>Microsoft Office PowerPoint</Application>
  <PresentationFormat>On-screen Show (4:3)</PresentationFormat>
  <Paragraphs>311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Blackadder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Irish Presence in the Published Record</dc:title>
  <dc:creator>Brian Lavoie, Lorcan Dempsey</dc:creator>
  <cp:lastModifiedBy>Confer,Patrick</cp:lastModifiedBy>
  <cp:revision>213</cp:revision>
  <dcterms:created xsi:type="dcterms:W3CDTF">2017-04-28T21:02:22Z</dcterms:created>
  <dcterms:modified xsi:type="dcterms:W3CDTF">2017-06-12T20:45:25Z</dcterms:modified>
</cp:coreProperties>
</file>