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s/slide29.xml" ContentType="application/vnd.openxmlformats-officedocument.presentationml.slide+xml"/>
  <Override PartName="/ppt/slides/slide38.xml" ContentType="application/vnd.openxmlformats-officedocument.presentationml.slide+xml"/>
  <Override PartName="/ppt/slideLayouts/slideLayout8.xml" ContentType="application/vnd.openxmlformats-officedocument.presentationml.slideLayout+xml"/>
  <Override PartName="/ppt/notesSlides/notesSlide2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27.xml" ContentType="application/vnd.openxmlformats-officedocument.presentationml.slide+xml"/>
  <Override PartName="/ppt/slides/slide36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slides/slide25.xml" ContentType="application/vnd.openxmlformats-officedocument.presentationml.slide+xml"/>
  <Override PartName="/ppt/slides/slide34.xml" ContentType="application/vnd.openxmlformats-officedocument.presentationml.slide+xml"/>
  <Override PartName="/ppt/slides/slide43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slides/slide14.xml" ContentType="application/vnd.openxmlformats-officedocument.presentationml.slide+xml"/>
  <Override PartName="/ppt/slides/slide23.xml" ContentType="application/vnd.openxmlformats-officedocument.presentationml.slide+xml"/>
  <Override PartName="/ppt/slides/slide32.xml" ContentType="application/vnd.openxmlformats-officedocument.presentationml.slide+xml"/>
  <Override PartName="/ppt/slides/slide41.xml" ContentType="application/vnd.openxmlformats-officedocument.presentationml.slide+xml"/>
  <Override PartName="/ppt/notesMasters/notesMaster1.xml" ContentType="application/vnd.openxmlformats-officedocument.presentationml.notesMaster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30.xml" ContentType="application/vnd.openxmlformats-officedocument.presentationml.slide+xml"/>
  <Override PartName="/ppt/slides/slide40.xml" ContentType="application/vnd.openxmlformats-officedocument.presentationml.slide+xml"/>
  <Override PartName="/ppt/tableStyles.xml" ContentType="application/vnd.openxmlformats-officedocument.presentationml.tableStyles+xml"/>
  <Override PartName="/docProps/custom.xml" ContentType="application/vnd.openxmlformats-officedocument.custom-properties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notesSlides/notesSlide4.xml" ContentType="application/vnd.openxmlformats-officedocument.presentationml.notesSlide+xml"/>
  <Override PartName="/docProps/core.xml" ContentType="application/vnd.openxmlformats-package.core-propertie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s/slide28.xml" ContentType="application/vnd.openxmlformats-officedocument.presentationml.slide+xml"/>
  <Override PartName="/ppt/slides/slide39.xml" ContentType="application/vnd.openxmlformats-officedocument.presentationml.slide+xml"/>
  <Override PartName="/ppt/slideLayouts/slideLayout7.xml" ContentType="application/vnd.openxmlformats-officedocument.presentationml.slideLayout+xml"/>
  <Default Extension="png" ContentType="image/png"/>
  <Override PartName="/ppt/notesSlides/notesSlide1.xml" ContentType="application/vnd.openxmlformats-officedocument.presentationml.notesSlide+xml"/>
  <Override PartName="/ppt/notesSlides/notesSlide3.xml" ContentType="application/vnd.openxmlformats-officedocument.presentationml.notesSlide+xml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26.xml" ContentType="application/vnd.openxmlformats-officedocument.presentationml.slide+xml"/>
  <Override PartName="/ppt/slides/slide37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s/slide24.xml" ContentType="application/vnd.openxmlformats-officedocument.presentationml.slide+xml"/>
  <Override PartName="/ppt/slides/slide33.xml" ContentType="application/vnd.openxmlformats-officedocument.presentationml.slide+xml"/>
  <Override PartName="/ppt/slides/slide35.xml" ContentType="application/vnd.openxmlformats-officedocument.presentationml.slide+xml"/>
  <Override PartName="/ppt/slides/slide44.xml" ContentType="application/vnd.openxmlformats-officedocument.presentationml.slide+xml"/>
  <Override PartName="/ppt/slideLayouts/slideLayout3.xml" ContentType="application/vnd.openxmlformats-officedocument.presentationml.slideLayout+xml"/>
  <Default Extension="jpeg" ContentType="image/jpeg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22.xml" ContentType="application/vnd.openxmlformats-officedocument.presentationml.slide+xml"/>
  <Override PartName="/ppt/slides/slide31.xml" ContentType="application/vnd.openxmlformats-officedocument.presentationml.slide+xml"/>
  <Override PartName="/ppt/slides/slide42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46"/>
  </p:notesMasterIdLst>
  <p:sldIdLst>
    <p:sldId id="256" r:id="rId2"/>
    <p:sldId id="257" r:id="rId3"/>
    <p:sldId id="258" r:id="rId4"/>
    <p:sldId id="259" r:id="rId5"/>
    <p:sldId id="262" r:id="rId6"/>
    <p:sldId id="307" r:id="rId7"/>
    <p:sldId id="306" r:id="rId8"/>
    <p:sldId id="264" r:id="rId9"/>
    <p:sldId id="310" r:id="rId10"/>
    <p:sldId id="308" r:id="rId11"/>
    <p:sldId id="309" r:id="rId12"/>
    <p:sldId id="266" r:id="rId13"/>
    <p:sldId id="303" r:id="rId14"/>
    <p:sldId id="269" r:id="rId15"/>
    <p:sldId id="270" r:id="rId16"/>
    <p:sldId id="271" r:id="rId17"/>
    <p:sldId id="273" r:id="rId18"/>
    <p:sldId id="274" r:id="rId19"/>
    <p:sldId id="275" r:id="rId20"/>
    <p:sldId id="283" r:id="rId21"/>
    <p:sldId id="277" r:id="rId22"/>
    <p:sldId id="278" r:id="rId23"/>
    <p:sldId id="279" r:id="rId24"/>
    <p:sldId id="280" r:id="rId25"/>
    <p:sldId id="281" r:id="rId26"/>
    <p:sldId id="285" r:id="rId27"/>
    <p:sldId id="284" r:id="rId28"/>
    <p:sldId id="286" r:id="rId29"/>
    <p:sldId id="293" r:id="rId30"/>
    <p:sldId id="294" r:id="rId31"/>
    <p:sldId id="287" r:id="rId32"/>
    <p:sldId id="295" r:id="rId33"/>
    <p:sldId id="296" r:id="rId34"/>
    <p:sldId id="297" r:id="rId35"/>
    <p:sldId id="288" r:id="rId36"/>
    <p:sldId id="289" r:id="rId37"/>
    <p:sldId id="290" r:id="rId38"/>
    <p:sldId id="291" r:id="rId39"/>
    <p:sldId id="298" r:id="rId40"/>
    <p:sldId id="299" r:id="rId41"/>
    <p:sldId id="292" r:id="rId42"/>
    <p:sldId id="300" r:id="rId43"/>
    <p:sldId id="301" r:id="rId44"/>
    <p:sldId id="302" r:id="rId45"/>
  </p:sldIdLst>
  <p:sldSz cx="9144000" cy="6858000" type="screen4x3"/>
  <p:notesSz cx="6858000" cy="9144000"/>
  <p:defaultTextStyle>
    <a:defPPr>
      <a:defRPr lang="nl-NL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 xmlns="">
        <p14:section name="Default Section" id="{D54F8EEC-1438-4A57-ACAD-8919D542208C}">
          <p14:sldIdLst>
            <p14:sldId id="256"/>
            <p14:sldId id="257"/>
            <p14:sldId id="258"/>
            <p14:sldId id="259"/>
            <p14:sldId id="262"/>
            <p14:sldId id="307"/>
            <p14:sldId id="306"/>
            <p14:sldId id="264"/>
            <p14:sldId id="310"/>
            <p14:sldId id="308"/>
            <p14:sldId id="309"/>
            <p14:sldId id="266"/>
            <p14:sldId id="303"/>
            <p14:sldId id="269"/>
            <p14:sldId id="270"/>
            <p14:sldId id="271"/>
            <p14:sldId id="273"/>
            <p14:sldId id="274"/>
            <p14:sldId id="275"/>
            <p14:sldId id="283"/>
            <p14:sldId id="277"/>
            <p14:sldId id="278"/>
            <p14:sldId id="279"/>
            <p14:sldId id="280"/>
            <p14:sldId id="281"/>
            <p14:sldId id="285"/>
            <p14:sldId id="284"/>
            <p14:sldId id="286"/>
            <p14:sldId id="293"/>
            <p14:sldId id="294"/>
            <p14:sldId id="287"/>
            <p14:sldId id="295"/>
          </p14:sldIdLst>
        </p14:section>
        <p14:section name="Untitled Section" id="{783CE614-8785-4199-AD83-13588489F3C7}">
          <p14:sldIdLst>
            <p14:sldId id="296"/>
            <p14:sldId id="297"/>
            <p14:sldId id="288"/>
            <p14:sldId id="289"/>
            <p14:sldId id="290"/>
            <p14:sldId id="291"/>
            <p14:sldId id="298"/>
            <p14:sldId id="299"/>
            <p14:sldId id="292"/>
            <p14:sldId id="300"/>
            <p14:sldId id="301"/>
            <p14:sldId id="302"/>
          </p14:sldIdLst>
        </p14:section>
      </p14:section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 xmlns="">
          <a:srgbClr val="FF0000"/>
        </p14:laserClr>
      </p:ext>
      <p:ext uri="{2FDB2607-1784-4EEB-B798-7EB5836EED8A}">
        <p14:showMediaCtrls xmlns:p14="http://schemas.microsoft.com/office/powerpoint/2010/main" xmlns="" val="1"/>
      </p:ext>
    </p:extLst>
  </p:showPr>
  <p:clrMru>
    <a:srgbClr val="C4161C"/>
  </p:clrMru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588" autoAdjust="0"/>
    <p:restoredTop sz="94590" autoAdjust="0"/>
  </p:normalViewPr>
  <p:slideViewPr>
    <p:cSldViewPr snapToGrid="0">
      <p:cViewPr>
        <p:scale>
          <a:sx n="66" d="100"/>
          <a:sy n="66" d="100"/>
        </p:scale>
        <p:origin x="-1194" y="-40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6294"/>
    </p:cViewPr>
  </p:outlineViewPr>
  <p:notesTextViewPr>
    <p:cViewPr>
      <p:scale>
        <a:sx n="100" d="100"/>
        <a:sy n="100" d="100"/>
      </p:scale>
      <p:origin x="0" y="0"/>
    </p:cViewPr>
  </p:notesTextViewPr>
  <p:gridSpacing cx="36868100" cy="368681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presProps" Target="presProps.xml"/><Relationship Id="rId50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viewProps" Target="viewProps.xml"/><Relationship Id="rId8" Type="http://schemas.openxmlformats.org/officeDocument/2006/relationships/slide" Target="slides/slide7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1837D728-AC51-4754-A78D-6CDE2E18BD74}" type="datetimeFigureOut">
              <a:rPr lang="en-GB" smtClean="0"/>
              <a:pPr/>
              <a:t>15/03/2013</a:t>
            </a:fld>
            <a:endParaRPr lang="en-GB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GB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8F1A1945-1D9E-455C-85F1-E7779D18CB39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xmlns="" val="338499539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F1A1945-1D9E-455C-85F1-E7779D18CB39}" type="slidenum">
              <a:rPr lang="en-GB" smtClean="0"/>
              <a:pPr/>
              <a:t>8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xmlns="" val="203502079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F1A1945-1D9E-455C-85F1-E7779D18CB39}" type="slidenum">
              <a:rPr lang="en-GB" smtClean="0"/>
              <a:pPr/>
              <a:t>9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xmlns="" val="203502079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F1A1945-1D9E-455C-85F1-E7779D18CB39}" type="slidenum">
              <a:rPr lang="en-GB" smtClean="0"/>
              <a:pPr/>
              <a:t>16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xmlns="" val="3939455292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F1A1945-1D9E-455C-85F1-E7779D18CB39}" type="slidenum">
              <a:rPr lang="en-GB" smtClean="0"/>
              <a:pPr/>
              <a:t>17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xmlns="" val="393945529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global-council-logo-letterhead.png"/>
          <p:cNvPicPr>
            <a:picLocks noChangeAspect="1"/>
          </p:cNvPicPr>
          <p:nvPr userDrawn="1"/>
        </p:nvPicPr>
        <p:blipFill>
          <a:blip r:embed="rId2" cstate="print"/>
          <a:stretch>
            <a:fillRect/>
          </a:stretch>
        </p:blipFill>
        <p:spPr>
          <a:xfrm>
            <a:off x="945629" y="5480645"/>
            <a:ext cx="4562475" cy="828675"/>
          </a:xfrm>
          <a:prstGeom prst="rect">
            <a:avLst/>
          </a:prstGeom>
        </p:spPr>
      </p:pic>
      <p:pic>
        <p:nvPicPr>
          <p:cNvPr id="8" name="Picture 7" descr="headerbubble1.png"/>
          <p:cNvPicPr>
            <a:picLocks noChangeAspect="1"/>
          </p:cNvPicPr>
          <p:nvPr userDrawn="1"/>
        </p:nvPicPr>
        <p:blipFill>
          <a:blip r:embed="rId3" cstate="print"/>
          <a:stretch>
            <a:fillRect/>
          </a:stretch>
        </p:blipFill>
        <p:spPr>
          <a:xfrm>
            <a:off x="-35488" y="-315416"/>
            <a:ext cx="9216000" cy="2311071"/>
          </a:xfrm>
          <a:prstGeom prst="rect">
            <a:avLst/>
          </a:prstGeom>
        </p:spPr>
      </p:pic>
      <p:sp>
        <p:nvSpPr>
          <p:cNvPr id="9" name="Rounded Rectangle 8"/>
          <p:cNvSpPr/>
          <p:nvPr userDrawn="1"/>
        </p:nvSpPr>
        <p:spPr>
          <a:xfrm>
            <a:off x="971600" y="116632"/>
            <a:ext cx="7344816" cy="1224136"/>
          </a:xfrm>
          <a:prstGeom prst="roundRect">
            <a:avLst/>
          </a:prstGeom>
          <a:solidFill>
            <a:srgbClr val="C4161C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nl-NL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755576" y="0"/>
            <a:ext cx="7772400" cy="1470025"/>
          </a:xfrm>
        </p:spPr>
        <p:txBody>
          <a:bodyPr>
            <a:normAutofit/>
          </a:bodyPr>
          <a:lstStyle>
            <a:lvl1pPr>
              <a:defRPr sz="3600">
                <a:solidFill>
                  <a:schemeClr val="bg1"/>
                </a:solidFill>
                <a:latin typeface="Arial" pitchFamily="34" charset="0"/>
                <a:cs typeface="Arial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nl-NL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259632" y="2468488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 Master subtitle style</a:t>
            </a:r>
            <a:endParaRPr lang="nl-NL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rgbClr val="C4161C"/>
                </a:solidFill>
                <a:latin typeface="Arial" pitchFamily="34" charset="0"/>
                <a:cs typeface="Arial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nl-NL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1pPr>
            <a:lvl2pPr>
              <a:defRPr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2pPr>
            <a:lvl3pPr>
              <a:defRPr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3pPr>
            <a:lvl4pPr>
              <a:defRPr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4pPr>
            <a:lvl5pPr>
              <a:defRPr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nl-NL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5BEA6DA-3F2F-4F05-A322-112584F739EC}" type="datetimeFigureOut">
              <a:rPr lang="nl-NL" smtClean="0"/>
              <a:pPr/>
              <a:t>15-3-2013</a:t>
            </a:fld>
            <a:endParaRPr lang="nl-NL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B1869CA-8A34-4029-93D2-3CFC9BA79514}" type="slidenum">
              <a:rPr lang="nl-NL" smtClean="0"/>
              <a:pPr/>
              <a:t>‹#›</a:t>
            </a:fld>
            <a:endParaRPr lang="nl-NL"/>
          </a:p>
        </p:txBody>
      </p:sp>
      <p:grpSp>
        <p:nvGrpSpPr>
          <p:cNvPr id="17" name="Group 16"/>
          <p:cNvGrpSpPr/>
          <p:nvPr userDrawn="1"/>
        </p:nvGrpSpPr>
        <p:grpSpPr>
          <a:xfrm>
            <a:off x="0" y="6294462"/>
            <a:ext cx="9144000" cy="590922"/>
            <a:chOff x="0" y="6294462"/>
            <a:chExt cx="9144000" cy="590922"/>
          </a:xfrm>
        </p:grpSpPr>
        <p:pic>
          <p:nvPicPr>
            <p:cNvPr id="9" name="Picture 11" descr="piecharts-top.png"/>
            <p:cNvPicPr>
              <a:picLocks noChangeAspect="1"/>
            </p:cNvPicPr>
            <p:nvPr userDrawn="1"/>
          </p:nvPicPr>
          <p:blipFill>
            <a:blip r:embed="rId2" cstate="print"/>
            <a:srcRect t="4834" b="87286"/>
            <a:stretch>
              <a:fillRect/>
            </a:stretch>
          </p:blipFill>
          <p:spPr bwMode="auto">
            <a:xfrm>
              <a:off x="0" y="6294462"/>
              <a:ext cx="9144000" cy="365127"/>
            </a:xfrm>
            <a:prstGeom prst="round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10" name="Rectangle 9"/>
            <p:cNvSpPr/>
            <p:nvPr userDrawn="1"/>
          </p:nvSpPr>
          <p:spPr>
            <a:xfrm>
              <a:off x="0" y="6597352"/>
              <a:ext cx="9144000" cy="288032"/>
            </a:xfrm>
            <a:prstGeom prst="roundRect">
              <a:avLst/>
            </a:prstGeom>
            <a:solidFill>
              <a:srgbClr val="C4161C"/>
            </a:solidFill>
            <a:ln>
              <a:solidFill>
                <a:srgbClr val="C4161C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nl-NL">
                <a:solidFill>
                  <a:srgbClr val="FF7600"/>
                </a:solidFill>
              </a:endParaRPr>
            </a:p>
          </p:txBody>
        </p:sp>
        <p:sp>
          <p:nvSpPr>
            <p:cNvPr id="11" name="TextBox 10"/>
            <p:cNvSpPr txBox="1"/>
            <p:nvPr userDrawn="1"/>
          </p:nvSpPr>
          <p:spPr>
            <a:xfrm>
              <a:off x="157163" y="6595943"/>
              <a:ext cx="8829675" cy="289441"/>
            </a:xfrm>
            <a:prstGeom prst="roundRect">
              <a:avLst/>
            </a:prstGeom>
            <a:noFill/>
            <a:ln>
              <a:noFill/>
            </a:ln>
          </p:spPr>
          <p:txBody>
            <a:bodyPr>
              <a:spAutoFit/>
            </a:bodyPr>
            <a:lstStyle/>
            <a:p>
              <a:pPr>
                <a:defRPr/>
              </a:pPr>
              <a:r>
                <a:rPr lang="nl-NL" sz="1100" cap="small" dirty="0">
                  <a:solidFill>
                    <a:schemeClr val="bg1"/>
                  </a:solidFill>
                  <a:latin typeface="MetaPro-Norm" pitchFamily="34" charset="0"/>
                </a:rPr>
                <a:t>E U R O P E, M I D D L E  E A S T &amp; A F R I C A  R E G I O N A L  C O U N C I L</a:t>
              </a:r>
              <a:r>
                <a:rPr lang="nl-NL" sz="1100" cap="small" dirty="0">
                  <a:solidFill>
                    <a:schemeClr val="bg1"/>
                  </a:solidFill>
                </a:rPr>
                <a:t> </a:t>
              </a:r>
            </a:p>
          </p:txBody>
        </p:sp>
        <p:pic>
          <p:nvPicPr>
            <p:cNvPr id="12" name="Picture 14" descr="OCLC_H_White_CMYK.png"/>
            <p:cNvPicPr>
              <a:picLocks noChangeAspect="1"/>
            </p:cNvPicPr>
            <p:nvPr userDrawn="1"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7884368" y="6623858"/>
              <a:ext cx="746118" cy="252000"/>
            </a:xfrm>
            <a:prstGeom prst="round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>
                <a:solidFill>
                  <a:srgbClr val="C4161C"/>
                </a:solidFill>
                <a:latin typeface="Arial" pitchFamily="34" charset="0"/>
                <a:cs typeface="Arial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nl-NL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0326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grpSp>
        <p:nvGrpSpPr>
          <p:cNvPr id="7" name="Group 6"/>
          <p:cNvGrpSpPr/>
          <p:nvPr userDrawn="1"/>
        </p:nvGrpSpPr>
        <p:grpSpPr>
          <a:xfrm>
            <a:off x="0" y="6294462"/>
            <a:ext cx="9144000" cy="590922"/>
            <a:chOff x="0" y="6294462"/>
            <a:chExt cx="9144000" cy="590922"/>
          </a:xfrm>
        </p:grpSpPr>
        <p:pic>
          <p:nvPicPr>
            <p:cNvPr id="8" name="Picture 11" descr="piecharts-top.png"/>
            <p:cNvPicPr>
              <a:picLocks noChangeAspect="1"/>
            </p:cNvPicPr>
            <p:nvPr userDrawn="1"/>
          </p:nvPicPr>
          <p:blipFill>
            <a:blip r:embed="rId2" cstate="print"/>
            <a:srcRect t="4834" b="87286"/>
            <a:stretch>
              <a:fillRect/>
            </a:stretch>
          </p:blipFill>
          <p:spPr bwMode="auto">
            <a:xfrm>
              <a:off x="0" y="6294462"/>
              <a:ext cx="9144000" cy="365127"/>
            </a:xfrm>
            <a:prstGeom prst="round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9" name="Rectangle 9"/>
            <p:cNvSpPr/>
            <p:nvPr userDrawn="1"/>
          </p:nvSpPr>
          <p:spPr>
            <a:xfrm>
              <a:off x="0" y="6597352"/>
              <a:ext cx="9144000" cy="288032"/>
            </a:xfrm>
            <a:prstGeom prst="roundRect">
              <a:avLst/>
            </a:prstGeom>
            <a:solidFill>
              <a:srgbClr val="C4161C"/>
            </a:solidFill>
            <a:ln>
              <a:solidFill>
                <a:srgbClr val="C4161C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nl-NL">
                <a:solidFill>
                  <a:srgbClr val="FF7600"/>
                </a:solidFill>
              </a:endParaRPr>
            </a:p>
          </p:txBody>
        </p:sp>
        <p:sp>
          <p:nvSpPr>
            <p:cNvPr id="10" name="TextBox 9"/>
            <p:cNvSpPr txBox="1"/>
            <p:nvPr userDrawn="1"/>
          </p:nvSpPr>
          <p:spPr>
            <a:xfrm>
              <a:off x="157163" y="6595943"/>
              <a:ext cx="8829675" cy="289441"/>
            </a:xfrm>
            <a:prstGeom prst="roundRect">
              <a:avLst/>
            </a:prstGeom>
            <a:noFill/>
            <a:ln>
              <a:noFill/>
            </a:ln>
          </p:spPr>
          <p:txBody>
            <a:bodyPr>
              <a:spAutoFit/>
            </a:bodyPr>
            <a:lstStyle/>
            <a:p>
              <a:pPr>
                <a:defRPr/>
              </a:pPr>
              <a:r>
                <a:rPr lang="nl-NL" sz="1100" cap="small" dirty="0">
                  <a:solidFill>
                    <a:schemeClr val="bg1"/>
                  </a:solidFill>
                  <a:latin typeface="MetaPro-Norm" pitchFamily="34" charset="0"/>
                </a:rPr>
                <a:t>E U R O P E, M I D D L E  E A S T &amp; A F R I C A  R E G I O N A L  C O U N C I L</a:t>
              </a:r>
              <a:r>
                <a:rPr lang="nl-NL" sz="1100" cap="small" dirty="0">
                  <a:solidFill>
                    <a:schemeClr val="bg1"/>
                  </a:solidFill>
                </a:rPr>
                <a:t> </a:t>
              </a:r>
            </a:p>
          </p:txBody>
        </p:sp>
        <p:pic>
          <p:nvPicPr>
            <p:cNvPr id="11" name="Picture 14" descr="OCLC_H_White_CMYK.png"/>
            <p:cNvPicPr>
              <a:picLocks noChangeAspect="1"/>
            </p:cNvPicPr>
            <p:nvPr userDrawn="1"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7884368" y="6623858"/>
              <a:ext cx="746118" cy="252000"/>
            </a:xfrm>
            <a:prstGeom prst="round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rgbClr val="C4161C"/>
                </a:solidFill>
                <a:latin typeface="Arial" pitchFamily="34" charset="0"/>
                <a:cs typeface="Arial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nl-NL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1pPr>
            <a:lvl2pPr>
              <a:defRPr sz="240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2pPr>
            <a:lvl3pPr>
              <a:defRPr sz="200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3pPr>
            <a:lvl4pPr>
              <a:defRPr sz="180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4pPr>
            <a:lvl5pPr>
              <a:defRPr sz="180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nl-NL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1pPr>
            <a:lvl2pPr>
              <a:defRPr sz="240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2pPr>
            <a:lvl3pPr>
              <a:defRPr sz="200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3pPr>
            <a:lvl4pPr>
              <a:defRPr sz="180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4pPr>
            <a:lvl5pPr>
              <a:defRPr sz="180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nl-NL" dirty="0"/>
          </a:p>
        </p:txBody>
      </p:sp>
      <p:grpSp>
        <p:nvGrpSpPr>
          <p:cNvPr id="8" name="Group 7"/>
          <p:cNvGrpSpPr/>
          <p:nvPr userDrawn="1"/>
        </p:nvGrpSpPr>
        <p:grpSpPr>
          <a:xfrm>
            <a:off x="0" y="6294462"/>
            <a:ext cx="9144000" cy="590922"/>
            <a:chOff x="0" y="6294462"/>
            <a:chExt cx="9144000" cy="590922"/>
          </a:xfrm>
        </p:grpSpPr>
        <p:pic>
          <p:nvPicPr>
            <p:cNvPr id="9" name="Picture 11" descr="piecharts-top.png"/>
            <p:cNvPicPr>
              <a:picLocks noChangeAspect="1"/>
            </p:cNvPicPr>
            <p:nvPr userDrawn="1"/>
          </p:nvPicPr>
          <p:blipFill>
            <a:blip r:embed="rId2" cstate="print"/>
            <a:srcRect t="4834" b="87286"/>
            <a:stretch>
              <a:fillRect/>
            </a:stretch>
          </p:blipFill>
          <p:spPr bwMode="auto">
            <a:xfrm>
              <a:off x="0" y="6294462"/>
              <a:ext cx="9144000" cy="365127"/>
            </a:xfrm>
            <a:prstGeom prst="round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10" name="Rectangle 9"/>
            <p:cNvSpPr/>
            <p:nvPr userDrawn="1"/>
          </p:nvSpPr>
          <p:spPr>
            <a:xfrm>
              <a:off x="0" y="6597352"/>
              <a:ext cx="9144000" cy="288032"/>
            </a:xfrm>
            <a:prstGeom prst="roundRect">
              <a:avLst/>
            </a:prstGeom>
            <a:solidFill>
              <a:srgbClr val="C4161C"/>
            </a:solidFill>
            <a:ln>
              <a:solidFill>
                <a:srgbClr val="C4161C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nl-NL">
                <a:solidFill>
                  <a:srgbClr val="FF7600"/>
                </a:solidFill>
              </a:endParaRPr>
            </a:p>
          </p:txBody>
        </p:sp>
        <p:sp>
          <p:nvSpPr>
            <p:cNvPr id="11" name="TextBox 10"/>
            <p:cNvSpPr txBox="1"/>
            <p:nvPr userDrawn="1"/>
          </p:nvSpPr>
          <p:spPr>
            <a:xfrm>
              <a:off x="157163" y="6595943"/>
              <a:ext cx="8829675" cy="289441"/>
            </a:xfrm>
            <a:prstGeom prst="roundRect">
              <a:avLst/>
            </a:prstGeom>
            <a:noFill/>
            <a:ln>
              <a:noFill/>
            </a:ln>
          </p:spPr>
          <p:txBody>
            <a:bodyPr>
              <a:spAutoFit/>
            </a:bodyPr>
            <a:lstStyle/>
            <a:p>
              <a:pPr>
                <a:defRPr/>
              </a:pPr>
              <a:r>
                <a:rPr lang="nl-NL" sz="1100" cap="small" dirty="0">
                  <a:solidFill>
                    <a:schemeClr val="bg1"/>
                  </a:solidFill>
                  <a:latin typeface="MetaPro-Norm" pitchFamily="34" charset="0"/>
                </a:rPr>
                <a:t>E U R O P E, M I D D L E  E A S T &amp; A F R I C A  R E G I O N A L  C O U N C I L</a:t>
              </a:r>
              <a:r>
                <a:rPr lang="nl-NL" sz="1100" cap="small" dirty="0">
                  <a:solidFill>
                    <a:schemeClr val="bg1"/>
                  </a:solidFill>
                </a:rPr>
                <a:t> </a:t>
              </a:r>
            </a:p>
          </p:txBody>
        </p:sp>
        <p:pic>
          <p:nvPicPr>
            <p:cNvPr id="12" name="Picture 14" descr="OCLC_H_White_CMYK.png"/>
            <p:cNvPicPr>
              <a:picLocks noChangeAspect="1"/>
            </p:cNvPicPr>
            <p:nvPr userDrawn="1"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7884368" y="6623858"/>
              <a:ext cx="746118" cy="252000"/>
            </a:xfrm>
            <a:prstGeom prst="round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rgbClr val="C4161C"/>
                </a:solidFill>
                <a:latin typeface="Arial" pitchFamily="34" charset="0"/>
                <a:cs typeface="Arial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nl-NL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>
            <a:normAutofit/>
          </a:bodyPr>
          <a:lstStyle>
            <a:lvl1pPr marL="0" indent="0">
              <a:buNone/>
              <a:defRPr sz="2100" b="1">
                <a:solidFill>
                  <a:srgbClr val="C4161C"/>
                </a:solidFill>
                <a:latin typeface="Arial" pitchFamily="34" charset="0"/>
                <a:cs typeface="Arial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1pPr>
            <a:lvl2pPr>
              <a:defRPr sz="200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2pPr>
            <a:lvl3pPr>
              <a:defRPr sz="180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3pPr>
            <a:lvl4pPr>
              <a:defRPr sz="160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4pPr>
            <a:lvl5pPr>
              <a:defRPr sz="160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nl-NL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>
            <a:noAutofit/>
          </a:bodyPr>
          <a:lstStyle>
            <a:lvl1pPr marL="0" indent="0">
              <a:buNone/>
              <a:defRPr sz="2100" b="1">
                <a:solidFill>
                  <a:srgbClr val="C4161C"/>
                </a:solidFill>
                <a:latin typeface="Arial" pitchFamily="34" charset="0"/>
                <a:cs typeface="Arial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1pPr>
            <a:lvl2pPr>
              <a:defRPr sz="200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2pPr>
            <a:lvl3pPr>
              <a:defRPr sz="180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3pPr>
            <a:lvl4pPr>
              <a:defRPr sz="160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4pPr>
            <a:lvl5pPr>
              <a:defRPr sz="160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nl-NL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5BEA6DA-3F2F-4F05-A322-112584F739EC}" type="datetimeFigureOut">
              <a:rPr lang="nl-NL" smtClean="0"/>
              <a:pPr/>
              <a:t>15-3-2013</a:t>
            </a:fld>
            <a:endParaRPr lang="nl-NL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B1869CA-8A34-4029-93D2-3CFC9BA79514}" type="slidenum">
              <a:rPr lang="nl-NL" smtClean="0"/>
              <a:pPr/>
              <a:t>‹#›</a:t>
            </a:fld>
            <a:endParaRPr lang="nl-NL"/>
          </a:p>
        </p:txBody>
      </p:sp>
      <p:grpSp>
        <p:nvGrpSpPr>
          <p:cNvPr id="10" name="Group 9"/>
          <p:cNvGrpSpPr/>
          <p:nvPr userDrawn="1"/>
        </p:nvGrpSpPr>
        <p:grpSpPr>
          <a:xfrm>
            <a:off x="0" y="6294462"/>
            <a:ext cx="9144000" cy="590922"/>
            <a:chOff x="0" y="6294462"/>
            <a:chExt cx="9144000" cy="590922"/>
          </a:xfrm>
        </p:grpSpPr>
        <p:pic>
          <p:nvPicPr>
            <p:cNvPr id="11" name="Picture 11" descr="piecharts-top.png"/>
            <p:cNvPicPr>
              <a:picLocks noChangeAspect="1"/>
            </p:cNvPicPr>
            <p:nvPr userDrawn="1"/>
          </p:nvPicPr>
          <p:blipFill>
            <a:blip r:embed="rId2" cstate="print"/>
            <a:srcRect t="4834" b="87286"/>
            <a:stretch>
              <a:fillRect/>
            </a:stretch>
          </p:blipFill>
          <p:spPr bwMode="auto">
            <a:xfrm>
              <a:off x="0" y="6294462"/>
              <a:ext cx="9144000" cy="365127"/>
            </a:xfrm>
            <a:prstGeom prst="round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12" name="Rectangle 9"/>
            <p:cNvSpPr/>
            <p:nvPr userDrawn="1"/>
          </p:nvSpPr>
          <p:spPr>
            <a:xfrm>
              <a:off x="0" y="6597352"/>
              <a:ext cx="9144000" cy="288032"/>
            </a:xfrm>
            <a:prstGeom prst="roundRect">
              <a:avLst/>
            </a:prstGeom>
            <a:solidFill>
              <a:srgbClr val="C4161C"/>
            </a:solidFill>
            <a:ln>
              <a:solidFill>
                <a:srgbClr val="C4161C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nl-NL">
                <a:solidFill>
                  <a:srgbClr val="FF7600"/>
                </a:solidFill>
              </a:endParaRPr>
            </a:p>
          </p:txBody>
        </p:sp>
        <p:sp>
          <p:nvSpPr>
            <p:cNvPr id="13" name="TextBox 12"/>
            <p:cNvSpPr txBox="1"/>
            <p:nvPr userDrawn="1"/>
          </p:nvSpPr>
          <p:spPr>
            <a:xfrm>
              <a:off x="157163" y="6595943"/>
              <a:ext cx="8829675" cy="289441"/>
            </a:xfrm>
            <a:prstGeom prst="roundRect">
              <a:avLst/>
            </a:prstGeom>
            <a:noFill/>
            <a:ln>
              <a:noFill/>
            </a:ln>
          </p:spPr>
          <p:txBody>
            <a:bodyPr>
              <a:spAutoFit/>
            </a:bodyPr>
            <a:lstStyle/>
            <a:p>
              <a:pPr>
                <a:defRPr/>
              </a:pPr>
              <a:r>
                <a:rPr lang="nl-NL" sz="1100" cap="small" dirty="0">
                  <a:solidFill>
                    <a:schemeClr val="bg1"/>
                  </a:solidFill>
                  <a:latin typeface="MetaPro-Norm" pitchFamily="34" charset="0"/>
                </a:rPr>
                <a:t>E U R O P E, M I D D L E  E A S T &amp; A F R I C A  R E G I O N A L  C O U N C I L</a:t>
              </a:r>
              <a:r>
                <a:rPr lang="nl-NL" sz="1100" cap="small" dirty="0">
                  <a:solidFill>
                    <a:schemeClr val="bg1"/>
                  </a:solidFill>
                </a:rPr>
                <a:t> </a:t>
              </a:r>
            </a:p>
          </p:txBody>
        </p:sp>
        <p:pic>
          <p:nvPicPr>
            <p:cNvPr id="14" name="Picture 14" descr="OCLC_H_White_CMYK.png"/>
            <p:cNvPicPr>
              <a:picLocks noChangeAspect="1"/>
            </p:cNvPicPr>
            <p:nvPr userDrawn="1"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7884368" y="6623858"/>
              <a:ext cx="746118" cy="252000"/>
            </a:xfrm>
            <a:prstGeom prst="round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nl-NL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1pPr>
            <a:lvl2pPr>
              <a:defRPr sz="280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2pPr>
            <a:lvl3pPr>
              <a:defRPr sz="240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3pPr>
            <a:lvl4pPr>
              <a:defRPr sz="200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4pPr>
            <a:lvl5pPr>
              <a:defRPr sz="200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nl-NL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5BEA6DA-3F2F-4F05-A322-112584F739EC}" type="datetimeFigureOut">
              <a:rPr lang="nl-NL" smtClean="0"/>
              <a:pPr/>
              <a:t>15-3-2013</a:t>
            </a:fld>
            <a:endParaRPr lang="nl-NL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B1869CA-8A34-4029-93D2-3CFC9BA79514}" type="slidenum">
              <a:rPr lang="nl-NL" smtClean="0"/>
              <a:pPr/>
              <a:t>‹#›</a:t>
            </a:fld>
            <a:endParaRPr lang="nl-NL"/>
          </a:p>
        </p:txBody>
      </p:sp>
      <p:grpSp>
        <p:nvGrpSpPr>
          <p:cNvPr id="8" name="Group 7"/>
          <p:cNvGrpSpPr/>
          <p:nvPr userDrawn="1"/>
        </p:nvGrpSpPr>
        <p:grpSpPr>
          <a:xfrm>
            <a:off x="0" y="6294462"/>
            <a:ext cx="9144000" cy="590922"/>
            <a:chOff x="0" y="6294462"/>
            <a:chExt cx="9144000" cy="590922"/>
          </a:xfrm>
        </p:grpSpPr>
        <p:pic>
          <p:nvPicPr>
            <p:cNvPr id="9" name="Picture 11" descr="piecharts-top.png"/>
            <p:cNvPicPr>
              <a:picLocks noChangeAspect="1"/>
            </p:cNvPicPr>
            <p:nvPr userDrawn="1"/>
          </p:nvPicPr>
          <p:blipFill>
            <a:blip r:embed="rId2" cstate="print"/>
            <a:srcRect t="4834" b="87286"/>
            <a:stretch>
              <a:fillRect/>
            </a:stretch>
          </p:blipFill>
          <p:spPr bwMode="auto">
            <a:xfrm>
              <a:off x="0" y="6294462"/>
              <a:ext cx="9144000" cy="365127"/>
            </a:xfrm>
            <a:prstGeom prst="round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10" name="Rectangle 9"/>
            <p:cNvSpPr/>
            <p:nvPr userDrawn="1"/>
          </p:nvSpPr>
          <p:spPr>
            <a:xfrm>
              <a:off x="0" y="6597352"/>
              <a:ext cx="9144000" cy="288032"/>
            </a:xfrm>
            <a:prstGeom prst="roundRect">
              <a:avLst/>
            </a:prstGeom>
            <a:solidFill>
              <a:srgbClr val="C4161C"/>
            </a:solidFill>
            <a:ln>
              <a:solidFill>
                <a:srgbClr val="C4161C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nl-NL">
                <a:solidFill>
                  <a:srgbClr val="FF7600"/>
                </a:solidFill>
              </a:endParaRPr>
            </a:p>
          </p:txBody>
        </p:sp>
        <p:sp>
          <p:nvSpPr>
            <p:cNvPr id="11" name="TextBox 10"/>
            <p:cNvSpPr txBox="1"/>
            <p:nvPr userDrawn="1"/>
          </p:nvSpPr>
          <p:spPr>
            <a:xfrm>
              <a:off x="157163" y="6595943"/>
              <a:ext cx="8829675" cy="289441"/>
            </a:xfrm>
            <a:prstGeom prst="roundRect">
              <a:avLst/>
            </a:prstGeom>
            <a:noFill/>
            <a:ln>
              <a:noFill/>
            </a:ln>
          </p:spPr>
          <p:txBody>
            <a:bodyPr>
              <a:spAutoFit/>
            </a:bodyPr>
            <a:lstStyle/>
            <a:p>
              <a:pPr>
                <a:defRPr/>
              </a:pPr>
              <a:r>
                <a:rPr lang="nl-NL" sz="1100" cap="small" dirty="0">
                  <a:solidFill>
                    <a:schemeClr val="bg1"/>
                  </a:solidFill>
                  <a:latin typeface="MetaPro-Norm" pitchFamily="34" charset="0"/>
                </a:rPr>
                <a:t>E U R O P E, M I D D L E  E A S T &amp; A F R I C A  R E G I O N A L  C O U N C I L</a:t>
              </a:r>
              <a:r>
                <a:rPr lang="nl-NL" sz="1100" cap="small" dirty="0">
                  <a:solidFill>
                    <a:schemeClr val="bg1"/>
                  </a:solidFill>
                </a:rPr>
                <a:t> </a:t>
              </a:r>
            </a:p>
          </p:txBody>
        </p:sp>
        <p:pic>
          <p:nvPicPr>
            <p:cNvPr id="12" name="Picture 14" descr="OCLC_H_White_CMYK.png"/>
            <p:cNvPicPr>
              <a:picLocks noChangeAspect="1"/>
            </p:cNvPicPr>
            <p:nvPr userDrawn="1"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7884368" y="6623858"/>
              <a:ext cx="746118" cy="252000"/>
            </a:xfrm>
            <a:prstGeom prst="round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nl-NL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>
            <a:lvl1pPr>
              <a:defRPr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1pPr>
            <a:lvl2pPr>
              <a:defRPr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2pPr>
            <a:lvl3pPr>
              <a:defRPr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3pPr>
            <a:lvl4pPr>
              <a:defRPr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4pPr>
            <a:lvl5pPr>
              <a:defRPr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nl-NL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5BEA6DA-3F2F-4F05-A322-112584F739EC}" type="datetimeFigureOut">
              <a:rPr lang="nl-NL" smtClean="0"/>
              <a:pPr/>
              <a:t>15-3-2013</a:t>
            </a:fld>
            <a:endParaRPr lang="nl-NL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B1869CA-8A34-4029-93D2-3CFC9BA79514}" type="slidenum">
              <a:rPr lang="nl-NL" smtClean="0"/>
              <a:pPr/>
              <a:t>‹#›</a:t>
            </a:fld>
            <a:endParaRPr lang="nl-NL"/>
          </a:p>
        </p:txBody>
      </p:sp>
      <p:grpSp>
        <p:nvGrpSpPr>
          <p:cNvPr id="7" name="Group 6"/>
          <p:cNvGrpSpPr/>
          <p:nvPr userDrawn="1"/>
        </p:nvGrpSpPr>
        <p:grpSpPr>
          <a:xfrm>
            <a:off x="0" y="6294462"/>
            <a:ext cx="9144000" cy="590922"/>
            <a:chOff x="0" y="6294462"/>
            <a:chExt cx="9144000" cy="590922"/>
          </a:xfrm>
        </p:grpSpPr>
        <p:pic>
          <p:nvPicPr>
            <p:cNvPr id="8" name="Picture 11" descr="piecharts-top.png"/>
            <p:cNvPicPr>
              <a:picLocks noChangeAspect="1"/>
            </p:cNvPicPr>
            <p:nvPr userDrawn="1"/>
          </p:nvPicPr>
          <p:blipFill>
            <a:blip r:embed="rId2" cstate="print"/>
            <a:srcRect t="4834" b="87286"/>
            <a:stretch>
              <a:fillRect/>
            </a:stretch>
          </p:blipFill>
          <p:spPr bwMode="auto">
            <a:xfrm>
              <a:off x="0" y="6294462"/>
              <a:ext cx="9144000" cy="365127"/>
            </a:xfrm>
            <a:prstGeom prst="round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9" name="Rectangle 9"/>
            <p:cNvSpPr/>
            <p:nvPr userDrawn="1"/>
          </p:nvSpPr>
          <p:spPr>
            <a:xfrm>
              <a:off x="0" y="6597352"/>
              <a:ext cx="9144000" cy="288032"/>
            </a:xfrm>
            <a:prstGeom prst="roundRect">
              <a:avLst/>
            </a:prstGeom>
            <a:solidFill>
              <a:srgbClr val="C4161C"/>
            </a:solidFill>
            <a:ln>
              <a:solidFill>
                <a:srgbClr val="C4161C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nl-NL">
                <a:solidFill>
                  <a:srgbClr val="FF7600"/>
                </a:solidFill>
              </a:endParaRPr>
            </a:p>
          </p:txBody>
        </p:sp>
        <p:sp>
          <p:nvSpPr>
            <p:cNvPr id="10" name="TextBox 9"/>
            <p:cNvSpPr txBox="1"/>
            <p:nvPr userDrawn="1"/>
          </p:nvSpPr>
          <p:spPr>
            <a:xfrm>
              <a:off x="157163" y="6595943"/>
              <a:ext cx="8829675" cy="289441"/>
            </a:xfrm>
            <a:prstGeom prst="roundRect">
              <a:avLst/>
            </a:prstGeom>
            <a:noFill/>
            <a:ln>
              <a:noFill/>
            </a:ln>
          </p:spPr>
          <p:txBody>
            <a:bodyPr>
              <a:spAutoFit/>
            </a:bodyPr>
            <a:lstStyle/>
            <a:p>
              <a:pPr>
                <a:defRPr/>
              </a:pPr>
              <a:r>
                <a:rPr lang="nl-NL" sz="1100" cap="small" dirty="0">
                  <a:solidFill>
                    <a:schemeClr val="bg1"/>
                  </a:solidFill>
                  <a:latin typeface="MetaPro-Norm" pitchFamily="34" charset="0"/>
                </a:rPr>
                <a:t>E U R O P E, M I D D L E  E A S T &amp; A F R I C A  R E G I O N A L  C O U N C I L</a:t>
              </a:r>
              <a:r>
                <a:rPr lang="nl-NL" sz="1100" cap="small" dirty="0">
                  <a:solidFill>
                    <a:schemeClr val="bg1"/>
                  </a:solidFill>
                </a:rPr>
                <a:t> </a:t>
              </a:r>
            </a:p>
          </p:txBody>
        </p:sp>
        <p:pic>
          <p:nvPicPr>
            <p:cNvPr id="11" name="Picture 14" descr="OCLC_H_White_CMYK.png"/>
            <p:cNvPicPr>
              <a:picLocks noChangeAspect="1"/>
            </p:cNvPicPr>
            <p:nvPr userDrawn="1"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7884368" y="6623858"/>
              <a:ext cx="746118" cy="252000"/>
            </a:xfrm>
            <a:prstGeom prst="round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>
            <a:lvl1pPr>
              <a:defRPr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nl-NL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>
            <a:lvl5pPr>
              <a:defRPr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5pPr>
            <a:lvl6pPr>
              <a:defRPr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6pPr>
            <a:lvl7pPr>
              <a:defRPr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7pPr>
            <a:lvl8pPr>
              <a:defRPr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8pPr>
            <a:lvl9pPr>
              <a:defRPr>
                <a:solidFill>
                  <a:schemeClr val="bg1">
                    <a:lumMod val="50000"/>
                  </a:schemeClr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lvl="4"/>
            <a:r>
              <a:rPr lang="en-US" dirty="0" smtClean="0"/>
              <a:t>Click to edit Master text styles</a:t>
            </a:r>
          </a:p>
          <a:p>
            <a:pPr lvl="5"/>
            <a:r>
              <a:rPr lang="en-US" dirty="0" smtClean="0"/>
              <a:t>Second level</a:t>
            </a:r>
          </a:p>
          <a:p>
            <a:pPr lvl="6"/>
            <a:r>
              <a:rPr lang="en-US" dirty="0" smtClean="0"/>
              <a:t>Third level</a:t>
            </a:r>
          </a:p>
          <a:p>
            <a:pPr lvl="7"/>
            <a:r>
              <a:rPr lang="en-US" dirty="0" smtClean="0"/>
              <a:t>Fourth level</a:t>
            </a:r>
          </a:p>
          <a:p>
            <a:pPr lvl="8"/>
            <a:r>
              <a:rPr lang="en-US" dirty="0" smtClean="0"/>
              <a:t>Fifth level</a:t>
            </a:r>
            <a:endParaRPr lang="nl-NL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5BEA6DA-3F2F-4F05-A322-112584F739EC}" type="datetimeFigureOut">
              <a:rPr lang="nl-NL" smtClean="0"/>
              <a:pPr/>
              <a:t>15-3-2013</a:t>
            </a:fld>
            <a:endParaRPr lang="nl-NL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B1869CA-8A34-4029-93D2-3CFC9BA79514}" type="slidenum">
              <a:rPr lang="nl-NL" smtClean="0"/>
              <a:pPr/>
              <a:t>‹#›</a:t>
            </a:fld>
            <a:endParaRPr lang="nl-NL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Relationship Id="rId9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nl-NL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nl-NL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5BEA6DA-3F2F-4F05-A322-112584F739EC}" type="datetimeFigureOut">
              <a:rPr lang="nl-NL" smtClean="0"/>
              <a:pPr/>
              <a:t>15-3-2013</a:t>
            </a:fld>
            <a:endParaRPr lang="nl-NL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nl-N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B1869CA-8A34-4029-93D2-3CFC9BA79514}" type="slidenum">
              <a:rPr lang="nl-NL" smtClean="0"/>
              <a:pPr/>
              <a:t>‹#›</a:t>
            </a:fld>
            <a:endParaRPr lang="nl-NL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6" r:id="rId6"/>
    <p:sldLayoutId id="2147483658" r:id="rId7"/>
    <p:sldLayoutId id="2147483659" r:id="rId8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nl-NL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1.png"/><Relationship Id="rId4" Type="http://schemas.openxmlformats.org/officeDocument/2006/relationships/hyperlink" Target="https://commons.wikimedia.org/wiki/File:Gray_vacuum_cleaner.svg" TargetMode="External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GB" dirty="0"/>
              <a:t>Maximilian Klein</a:t>
            </a:r>
          </a:p>
          <a:p>
            <a:r>
              <a:rPr lang="en-GB" dirty="0" err="1"/>
              <a:t>Wikipedian</a:t>
            </a:r>
            <a:r>
              <a:rPr lang="en-GB" dirty="0"/>
              <a:t> in Residence at OCLC</a:t>
            </a:r>
          </a:p>
          <a:p>
            <a:r>
              <a:rPr lang="en-GB" dirty="0" smtClean="0"/>
              <a:t>26th February 2013</a:t>
            </a:r>
            <a:endParaRPr lang="en-GB" dirty="0"/>
          </a:p>
          <a:p>
            <a:endParaRPr lang="nl-NL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-57249"/>
            <a:ext cx="7772400" cy="1470025"/>
          </a:xfrm>
        </p:spPr>
        <p:txBody>
          <a:bodyPr/>
          <a:lstStyle/>
          <a:p>
            <a:pPr lvl="0">
              <a:spcBef>
                <a:spcPts val="0"/>
              </a:spcBef>
            </a:pPr>
            <a:r>
              <a:rPr lang="en-US" sz="2600" dirty="0">
                <a:solidFill>
                  <a:srgbClr val="00DCFF"/>
                </a:solidFill>
                <a:latin typeface="Arial"/>
                <a:ea typeface="DejaVu Sans"/>
                <a:cs typeface="DejaVu Sans"/>
              </a:rPr>
              <a:t>Library Data in Wikipedia &amp; </a:t>
            </a:r>
            <a:r>
              <a:rPr lang="en-US" sz="2600" dirty="0" err="1">
                <a:solidFill>
                  <a:srgbClr val="00DCFF"/>
                </a:solidFill>
                <a:latin typeface="Arial"/>
                <a:ea typeface="DejaVu Sans"/>
                <a:cs typeface="DejaVu Sans"/>
              </a:rPr>
              <a:t>Wikidata</a:t>
            </a:r>
            <a:endParaRPr lang="en-US" sz="1800" dirty="0">
              <a:solidFill>
                <a:prstClr val="black"/>
              </a:solidFill>
              <a:latin typeface="Arial"/>
              <a:ea typeface="DejaVu Sans"/>
              <a:cs typeface="DejaVu Sans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err="1" smtClean="0"/>
              <a:t>Programme</a:t>
            </a:r>
            <a:endParaRPr lang="nl-NL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nl-NL" dirty="0" smtClean="0"/>
              <a:t>Role of Bibliographic data in Wikipedia</a:t>
            </a:r>
          </a:p>
          <a:p>
            <a:r>
              <a:rPr lang="nl-NL" dirty="0" smtClean="0"/>
              <a:t>Comprehending Wikidata</a:t>
            </a:r>
            <a:endParaRPr lang="nl-NL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err="1" smtClean="0"/>
              <a:t>Programme</a:t>
            </a:r>
            <a:endParaRPr lang="nl-NL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nl-NL" dirty="0" smtClean="0">
                <a:solidFill>
                  <a:schemeClr val="tx1"/>
                </a:solidFill>
              </a:rPr>
              <a:t>Role of Bibliographic data in Wikipedia</a:t>
            </a:r>
          </a:p>
          <a:p>
            <a:r>
              <a:rPr lang="nl-NL" dirty="0" smtClean="0"/>
              <a:t>Comprehending Wikidata</a:t>
            </a:r>
            <a:endParaRPr lang="nl-NL" dirty="0"/>
          </a:p>
        </p:txBody>
      </p:sp>
    </p:spTree>
    <p:extLst>
      <p:ext uri="{BB962C8B-B14F-4D97-AF65-F5344CB8AC3E}">
        <p14:creationId xmlns:p14="http://schemas.microsoft.com/office/powerpoint/2010/main" xmlns="" val="3021473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Specifically VIAF</a:t>
            </a:r>
            <a:endParaRPr lang="nl-NL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nl-NL" dirty="0" smtClean="0">
                <a:solidFill>
                  <a:schemeClr val="tx1"/>
                </a:solidFill>
              </a:rPr>
              <a:t>VIAF</a:t>
            </a:r>
            <a:endParaRPr lang="nl-NL" dirty="0"/>
          </a:p>
          <a:p>
            <a:pPr lvl="1"/>
            <a:r>
              <a:rPr lang="nl-NL" b="1" dirty="0" smtClean="0">
                <a:solidFill>
                  <a:schemeClr val="tx1"/>
                </a:solidFill>
              </a:rPr>
              <a:t>V</a:t>
            </a:r>
            <a:r>
              <a:rPr lang="nl-NL" dirty="0" smtClean="0">
                <a:solidFill>
                  <a:schemeClr val="tx1"/>
                </a:solidFill>
              </a:rPr>
              <a:t>irtual</a:t>
            </a:r>
          </a:p>
          <a:p>
            <a:pPr lvl="1"/>
            <a:r>
              <a:rPr lang="nl-NL" b="1" dirty="0" smtClean="0">
                <a:solidFill>
                  <a:schemeClr val="tx1"/>
                </a:solidFill>
              </a:rPr>
              <a:t>I</a:t>
            </a:r>
            <a:r>
              <a:rPr lang="nl-NL" dirty="0" smtClean="0">
                <a:solidFill>
                  <a:schemeClr val="tx1"/>
                </a:solidFill>
              </a:rPr>
              <a:t>nternational</a:t>
            </a:r>
          </a:p>
          <a:p>
            <a:pPr lvl="1"/>
            <a:r>
              <a:rPr lang="nl-NL" b="1" dirty="0" smtClean="0">
                <a:solidFill>
                  <a:schemeClr val="tx1"/>
                </a:solidFill>
              </a:rPr>
              <a:t>A</a:t>
            </a:r>
            <a:r>
              <a:rPr lang="nl-NL" dirty="0" smtClean="0">
                <a:solidFill>
                  <a:schemeClr val="tx1"/>
                </a:solidFill>
              </a:rPr>
              <a:t>uthority</a:t>
            </a:r>
          </a:p>
          <a:p>
            <a:pPr lvl="1"/>
            <a:r>
              <a:rPr lang="nl-NL" b="1" dirty="0" smtClean="0">
                <a:solidFill>
                  <a:schemeClr val="tx1"/>
                </a:solidFill>
              </a:rPr>
              <a:t>F</a:t>
            </a:r>
            <a:r>
              <a:rPr lang="nl-NL" dirty="0" smtClean="0">
                <a:solidFill>
                  <a:schemeClr val="tx1"/>
                </a:solidFill>
              </a:rPr>
              <a:t>ile</a:t>
            </a:r>
            <a:endParaRPr lang="nl-NL" b="1" dirty="0" smtClean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13203524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Example VIAF Structure</a:t>
            </a:r>
            <a:endParaRPr lang="nl-NL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endParaRPr lang="nl-NL" b="1" dirty="0" smtClean="0">
              <a:solidFill>
                <a:schemeClr val="tx1"/>
              </a:solidFill>
            </a:endParaRPr>
          </a:p>
        </p:txBody>
      </p:sp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42900" y="1533525"/>
            <a:ext cx="8458200" cy="3790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390114199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Example VIAF Structure</a:t>
            </a:r>
            <a:endParaRPr lang="nl-NL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endParaRPr lang="nl-NL" b="1" dirty="0" smtClean="0">
              <a:solidFill>
                <a:schemeClr val="tx1"/>
              </a:solidFill>
            </a:endParaRPr>
          </a:p>
        </p:txBody>
      </p:sp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42900" y="1533525"/>
            <a:ext cx="8458200" cy="3790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Rounded Rectangle 4"/>
          <p:cNvSpPr/>
          <p:nvPr/>
        </p:nvSpPr>
        <p:spPr>
          <a:xfrm>
            <a:off x="609600" y="4020457"/>
            <a:ext cx="2975429" cy="261257"/>
          </a:xfrm>
          <a:prstGeom prst="roundRect">
            <a:avLst/>
          </a:prstGeom>
          <a:noFill/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" name="Rounded Rectangle 8"/>
          <p:cNvSpPr/>
          <p:nvPr/>
        </p:nvSpPr>
        <p:spPr>
          <a:xfrm>
            <a:off x="7358743" y="4753429"/>
            <a:ext cx="667657" cy="261257"/>
          </a:xfrm>
          <a:prstGeom prst="roundRect">
            <a:avLst/>
          </a:prstGeom>
          <a:noFill/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6" name="TextBox 5"/>
          <p:cNvSpPr txBox="1"/>
          <p:nvPr/>
        </p:nvSpPr>
        <p:spPr>
          <a:xfrm>
            <a:off x="4020457" y="4645354"/>
            <a:ext cx="1975028" cy="369332"/>
          </a:xfrm>
          <a:prstGeom prst="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dirty="0" smtClean="0">
                <a:solidFill>
                  <a:schemeClr val="accent2"/>
                </a:solidFill>
              </a:rPr>
              <a:t>Library of Congress</a:t>
            </a:r>
            <a:endParaRPr lang="en-GB" dirty="0">
              <a:solidFill>
                <a:schemeClr val="accent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24221712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Example VIAF Structure</a:t>
            </a:r>
            <a:endParaRPr lang="nl-NL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endParaRPr lang="nl-NL" b="1" dirty="0" smtClean="0">
              <a:solidFill>
                <a:schemeClr val="tx1"/>
              </a:solidFill>
            </a:endParaRPr>
          </a:p>
        </p:txBody>
      </p:sp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42900" y="1533525"/>
            <a:ext cx="8458200" cy="3790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Rounded Rectangle 4"/>
          <p:cNvSpPr/>
          <p:nvPr/>
        </p:nvSpPr>
        <p:spPr>
          <a:xfrm>
            <a:off x="609600" y="3381841"/>
            <a:ext cx="3077029" cy="261257"/>
          </a:xfrm>
          <a:prstGeom prst="roundRect">
            <a:avLst/>
          </a:prstGeom>
          <a:noFill/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" name="Rounded Rectangle 8"/>
          <p:cNvSpPr/>
          <p:nvPr/>
        </p:nvSpPr>
        <p:spPr>
          <a:xfrm>
            <a:off x="8026400" y="3650368"/>
            <a:ext cx="667657" cy="261257"/>
          </a:xfrm>
          <a:prstGeom prst="roundRect">
            <a:avLst/>
          </a:prstGeom>
          <a:noFill/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6" name="TextBox 5"/>
          <p:cNvSpPr txBox="1"/>
          <p:nvPr/>
        </p:nvSpPr>
        <p:spPr>
          <a:xfrm>
            <a:off x="4020457" y="4645354"/>
            <a:ext cx="2476127" cy="369332"/>
          </a:xfrm>
          <a:prstGeom prst="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dirty="0" smtClean="0">
                <a:solidFill>
                  <a:schemeClr val="accent2"/>
                </a:solidFill>
              </a:rPr>
              <a:t>National Library of Israel</a:t>
            </a:r>
            <a:endParaRPr lang="en-GB" dirty="0">
              <a:solidFill>
                <a:schemeClr val="accent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11346132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Combined Information</a:t>
            </a:r>
            <a:endParaRPr lang="nl-NL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endParaRPr lang="nl-NL" b="1" dirty="0" smtClean="0">
              <a:solidFill>
                <a:schemeClr val="tx1"/>
              </a:solidFill>
            </a:endParaRPr>
          </a:p>
        </p:txBody>
      </p:sp>
      <p:pic>
        <p:nvPicPr>
          <p:cNvPr id="4099" name="Picture 3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1128713" y="1771650"/>
            <a:ext cx="6886575" cy="3314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383204142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Combined Information</a:t>
            </a:r>
            <a:endParaRPr lang="nl-NL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endParaRPr lang="nl-NL" b="1" dirty="0" smtClean="0">
              <a:solidFill>
                <a:schemeClr val="tx1"/>
              </a:solidFill>
            </a:endParaRPr>
          </a:p>
        </p:txBody>
      </p:sp>
      <p:pic>
        <p:nvPicPr>
          <p:cNvPr id="6146" name="Picture 2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1" y="1540500"/>
            <a:ext cx="9144000" cy="4126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25956662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Example VIAF Structure</a:t>
            </a:r>
            <a:endParaRPr lang="nl-NL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endParaRPr lang="nl-NL" b="1" dirty="0" smtClean="0">
              <a:solidFill>
                <a:schemeClr val="tx1"/>
              </a:solidFill>
            </a:endParaRPr>
          </a:p>
        </p:txBody>
      </p:sp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42900" y="1533525"/>
            <a:ext cx="8458200" cy="3790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Rounded Rectangle 4"/>
          <p:cNvSpPr/>
          <p:nvPr/>
        </p:nvSpPr>
        <p:spPr>
          <a:xfrm>
            <a:off x="609600" y="3686635"/>
            <a:ext cx="3077029" cy="261257"/>
          </a:xfrm>
          <a:prstGeom prst="roundRect">
            <a:avLst/>
          </a:prstGeom>
          <a:noFill/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" name="Rounded Rectangle 8"/>
          <p:cNvSpPr/>
          <p:nvPr/>
        </p:nvSpPr>
        <p:spPr>
          <a:xfrm>
            <a:off x="6807224" y="3679396"/>
            <a:ext cx="667657" cy="261257"/>
          </a:xfrm>
          <a:prstGeom prst="roundRect">
            <a:avLst/>
          </a:prstGeom>
          <a:noFill/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6" name="TextBox 5"/>
          <p:cNvSpPr txBox="1"/>
          <p:nvPr/>
        </p:nvSpPr>
        <p:spPr>
          <a:xfrm>
            <a:off x="4020457" y="4645354"/>
            <a:ext cx="1122423" cy="369332"/>
          </a:xfrm>
          <a:prstGeom prst="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dirty="0" smtClean="0">
                <a:solidFill>
                  <a:schemeClr val="accent2"/>
                </a:solidFill>
              </a:rPr>
              <a:t>Wikipedia</a:t>
            </a:r>
          </a:p>
        </p:txBody>
      </p:sp>
    </p:spTree>
    <p:extLst>
      <p:ext uri="{BB962C8B-B14F-4D97-AF65-F5344CB8AC3E}">
        <p14:creationId xmlns:p14="http://schemas.microsoft.com/office/powerpoint/2010/main" xmlns="" val="9923840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Example VIAF Structure</a:t>
            </a:r>
            <a:endParaRPr lang="nl-NL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endParaRPr lang="nl-NL" b="1" dirty="0" smtClean="0">
              <a:solidFill>
                <a:schemeClr val="tx1"/>
              </a:solidFill>
            </a:endParaRPr>
          </a:p>
        </p:txBody>
      </p:sp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42900" y="1533525"/>
            <a:ext cx="8458200" cy="3790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Rounded Rectangle 4"/>
          <p:cNvSpPr/>
          <p:nvPr/>
        </p:nvSpPr>
        <p:spPr>
          <a:xfrm>
            <a:off x="609600" y="3686635"/>
            <a:ext cx="3077029" cy="261257"/>
          </a:xfrm>
          <a:prstGeom prst="roundRect">
            <a:avLst/>
          </a:prstGeom>
          <a:noFill/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" name="Rounded Rectangle 8"/>
          <p:cNvSpPr/>
          <p:nvPr/>
        </p:nvSpPr>
        <p:spPr>
          <a:xfrm>
            <a:off x="6807224" y="3679396"/>
            <a:ext cx="667657" cy="261257"/>
          </a:xfrm>
          <a:prstGeom prst="roundRect">
            <a:avLst/>
          </a:prstGeom>
          <a:noFill/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6" name="TextBox 5"/>
          <p:cNvSpPr txBox="1"/>
          <p:nvPr/>
        </p:nvSpPr>
        <p:spPr>
          <a:xfrm>
            <a:off x="2046514" y="4645354"/>
            <a:ext cx="5271636" cy="369332"/>
          </a:xfrm>
          <a:prstGeom prst="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dirty="0">
                <a:solidFill>
                  <a:schemeClr val="accent2"/>
                </a:solidFill>
              </a:rPr>
              <a:t>http://en.wikipedia.org/wiki/%27Aziz_%27Ali_al-Misri</a:t>
            </a:r>
            <a:endParaRPr lang="en-US" dirty="0" smtClean="0">
              <a:solidFill>
                <a:schemeClr val="accent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296686389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One Direction</a:t>
            </a:r>
            <a:endParaRPr lang="nl-NL" dirty="0"/>
          </a:p>
        </p:txBody>
      </p:sp>
      <p:sp>
        <p:nvSpPr>
          <p:cNvPr id="5" name="Rounded Rectangle 4"/>
          <p:cNvSpPr/>
          <p:nvPr/>
        </p:nvSpPr>
        <p:spPr>
          <a:xfrm>
            <a:off x="542925" y="1770751"/>
            <a:ext cx="2795361" cy="4008122"/>
          </a:xfrm>
          <a:prstGeom prst="roundRect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t"/>
          <a:lstStyle/>
          <a:p>
            <a:pPr algn="ctr"/>
            <a:r>
              <a:rPr lang="en-US" sz="3600" dirty="0" smtClean="0"/>
              <a:t>VIAF</a:t>
            </a:r>
            <a:endParaRPr lang="en-GB" sz="3600" dirty="0"/>
          </a:p>
        </p:txBody>
      </p:sp>
      <p:sp>
        <p:nvSpPr>
          <p:cNvPr id="10" name="Oval 9"/>
          <p:cNvSpPr/>
          <p:nvPr/>
        </p:nvSpPr>
        <p:spPr>
          <a:xfrm>
            <a:off x="1480457" y="2627097"/>
            <a:ext cx="812800" cy="812800"/>
          </a:xfrm>
          <a:prstGeom prst="ellipse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1" name="Isosceles Triangle 10"/>
          <p:cNvSpPr/>
          <p:nvPr/>
        </p:nvSpPr>
        <p:spPr>
          <a:xfrm>
            <a:off x="1393371" y="3629672"/>
            <a:ext cx="992093" cy="855253"/>
          </a:xfrm>
          <a:prstGeom prst="triangle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2" name="Rectangle 11"/>
          <p:cNvSpPr/>
          <p:nvPr/>
        </p:nvSpPr>
        <p:spPr>
          <a:xfrm>
            <a:off x="1451429" y="4760694"/>
            <a:ext cx="890493" cy="890493"/>
          </a:xfrm>
          <a:prstGeom prst="rect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" name="Rounded Rectangle 6"/>
          <p:cNvSpPr/>
          <p:nvPr/>
        </p:nvSpPr>
        <p:spPr>
          <a:xfrm>
            <a:off x="5833383" y="1773691"/>
            <a:ext cx="2795361" cy="4008122"/>
          </a:xfrm>
          <a:prstGeom prst="round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t"/>
          <a:lstStyle/>
          <a:p>
            <a:pPr algn="ctr"/>
            <a:r>
              <a:rPr lang="en-US" sz="3600" dirty="0" smtClean="0"/>
              <a:t>English Wiki</a:t>
            </a:r>
            <a:endParaRPr lang="en-GB" sz="3600" dirty="0"/>
          </a:p>
        </p:txBody>
      </p:sp>
      <p:sp>
        <p:nvSpPr>
          <p:cNvPr id="8" name="Oval 7"/>
          <p:cNvSpPr/>
          <p:nvPr/>
        </p:nvSpPr>
        <p:spPr>
          <a:xfrm>
            <a:off x="6770915" y="2630037"/>
            <a:ext cx="812800" cy="812800"/>
          </a:xfrm>
          <a:prstGeom prst="ellipse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" name="Isosceles Triangle 8"/>
          <p:cNvSpPr/>
          <p:nvPr/>
        </p:nvSpPr>
        <p:spPr>
          <a:xfrm>
            <a:off x="6683829" y="3632612"/>
            <a:ext cx="992093" cy="855253"/>
          </a:xfrm>
          <a:prstGeom prst="triangle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3" name="Rectangle 12"/>
          <p:cNvSpPr/>
          <p:nvPr/>
        </p:nvSpPr>
        <p:spPr>
          <a:xfrm>
            <a:off x="6741887" y="4763634"/>
            <a:ext cx="890493" cy="890493"/>
          </a:xfrm>
          <a:prstGeom prst="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4" name="Curved Connector 3"/>
          <p:cNvCxnSpPr>
            <a:stCxn id="10" idx="6"/>
            <a:endCxn id="8" idx="2"/>
          </p:cNvCxnSpPr>
          <p:nvPr/>
        </p:nvCxnSpPr>
        <p:spPr>
          <a:xfrm>
            <a:off x="2293257" y="3033497"/>
            <a:ext cx="4477658" cy="2940"/>
          </a:xfrm>
          <a:prstGeom prst="curvedConnector3">
            <a:avLst/>
          </a:prstGeom>
          <a:ln>
            <a:tailEnd type="arrow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6" name="Curved Connector 15"/>
          <p:cNvCxnSpPr>
            <a:stCxn id="11" idx="5"/>
            <a:endCxn id="9" idx="1"/>
          </p:cNvCxnSpPr>
          <p:nvPr/>
        </p:nvCxnSpPr>
        <p:spPr>
          <a:xfrm>
            <a:off x="2137441" y="4057299"/>
            <a:ext cx="4794411" cy="2940"/>
          </a:xfrm>
          <a:prstGeom prst="curvedConnector3">
            <a:avLst/>
          </a:prstGeom>
          <a:ln>
            <a:tailEnd type="arrow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8" name="Curved Connector 17"/>
          <p:cNvCxnSpPr>
            <a:stCxn id="12" idx="3"/>
            <a:endCxn id="13" idx="1"/>
          </p:cNvCxnSpPr>
          <p:nvPr/>
        </p:nvCxnSpPr>
        <p:spPr>
          <a:xfrm>
            <a:off x="2341922" y="5205941"/>
            <a:ext cx="4399965" cy="2940"/>
          </a:xfrm>
          <a:prstGeom prst="curvedConnector3">
            <a:avLst/>
          </a:prstGeom>
          <a:ln>
            <a:tailEnd type="arrow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xmlns="" val="36188844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Enter </a:t>
            </a:r>
            <a:r>
              <a:rPr lang="en-US" dirty="0" err="1" smtClean="0"/>
              <a:t>VIAFBot</a:t>
            </a:r>
            <a:r>
              <a:rPr lang="en-US" dirty="0" smtClean="0"/>
              <a:t>: Wikipedia Robot</a:t>
            </a:r>
            <a:endParaRPr lang="nl-NL" dirty="0"/>
          </a:p>
        </p:txBody>
      </p:sp>
      <p:sp>
        <p:nvSpPr>
          <p:cNvPr id="5" name="Rounded Rectangle 4"/>
          <p:cNvSpPr/>
          <p:nvPr/>
        </p:nvSpPr>
        <p:spPr>
          <a:xfrm>
            <a:off x="542925" y="1770751"/>
            <a:ext cx="2795361" cy="4008122"/>
          </a:xfrm>
          <a:prstGeom prst="roundRect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t"/>
          <a:lstStyle/>
          <a:p>
            <a:pPr algn="ctr"/>
            <a:r>
              <a:rPr lang="en-US" sz="3600" dirty="0" smtClean="0"/>
              <a:t>VIAF</a:t>
            </a:r>
            <a:endParaRPr lang="en-GB" sz="3600" dirty="0"/>
          </a:p>
        </p:txBody>
      </p:sp>
      <p:sp>
        <p:nvSpPr>
          <p:cNvPr id="10" name="Oval 9"/>
          <p:cNvSpPr/>
          <p:nvPr/>
        </p:nvSpPr>
        <p:spPr>
          <a:xfrm>
            <a:off x="1480457" y="2627097"/>
            <a:ext cx="812800" cy="812800"/>
          </a:xfrm>
          <a:prstGeom prst="ellipse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1" name="Isosceles Triangle 10"/>
          <p:cNvSpPr/>
          <p:nvPr/>
        </p:nvSpPr>
        <p:spPr>
          <a:xfrm>
            <a:off x="1393371" y="3629672"/>
            <a:ext cx="992093" cy="855253"/>
          </a:xfrm>
          <a:prstGeom prst="triangle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2" name="Rectangle 11"/>
          <p:cNvSpPr/>
          <p:nvPr/>
        </p:nvSpPr>
        <p:spPr>
          <a:xfrm>
            <a:off x="1451429" y="4760694"/>
            <a:ext cx="890493" cy="890493"/>
          </a:xfrm>
          <a:prstGeom prst="rect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" name="Rounded Rectangle 6"/>
          <p:cNvSpPr/>
          <p:nvPr/>
        </p:nvSpPr>
        <p:spPr>
          <a:xfrm>
            <a:off x="5833383" y="1773691"/>
            <a:ext cx="2795361" cy="4008122"/>
          </a:xfrm>
          <a:prstGeom prst="round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t"/>
          <a:lstStyle/>
          <a:p>
            <a:pPr algn="ctr"/>
            <a:r>
              <a:rPr lang="en-US" sz="3600" dirty="0" smtClean="0"/>
              <a:t>English Wiki</a:t>
            </a:r>
            <a:endParaRPr lang="en-GB" sz="3600" dirty="0"/>
          </a:p>
        </p:txBody>
      </p:sp>
      <p:sp>
        <p:nvSpPr>
          <p:cNvPr id="8" name="Oval 7"/>
          <p:cNvSpPr/>
          <p:nvPr/>
        </p:nvSpPr>
        <p:spPr>
          <a:xfrm>
            <a:off x="6770915" y="2630037"/>
            <a:ext cx="812800" cy="812800"/>
          </a:xfrm>
          <a:prstGeom prst="ellipse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" name="Isosceles Triangle 8"/>
          <p:cNvSpPr/>
          <p:nvPr/>
        </p:nvSpPr>
        <p:spPr>
          <a:xfrm>
            <a:off x="6683829" y="3632612"/>
            <a:ext cx="992093" cy="855253"/>
          </a:xfrm>
          <a:prstGeom prst="triangle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3" name="Rectangle 12"/>
          <p:cNvSpPr/>
          <p:nvPr/>
        </p:nvSpPr>
        <p:spPr>
          <a:xfrm>
            <a:off x="6741887" y="4763634"/>
            <a:ext cx="890493" cy="890493"/>
          </a:xfrm>
          <a:prstGeom prst="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4" name="Curved Connector 3"/>
          <p:cNvCxnSpPr>
            <a:stCxn id="10" idx="6"/>
            <a:endCxn id="8" idx="2"/>
          </p:cNvCxnSpPr>
          <p:nvPr/>
        </p:nvCxnSpPr>
        <p:spPr>
          <a:xfrm>
            <a:off x="2293257" y="3033497"/>
            <a:ext cx="4477658" cy="2940"/>
          </a:xfrm>
          <a:prstGeom prst="curvedConnector3">
            <a:avLst/>
          </a:prstGeom>
          <a:ln>
            <a:tailEnd type="arrow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6" name="Curved Connector 15"/>
          <p:cNvCxnSpPr>
            <a:stCxn id="11" idx="5"/>
            <a:endCxn id="9" idx="1"/>
          </p:cNvCxnSpPr>
          <p:nvPr/>
        </p:nvCxnSpPr>
        <p:spPr>
          <a:xfrm>
            <a:off x="2137441" y="4057299"/>
            <a:ext cx="4794411" cy="2940"/>
          </a:xfrm>
          <a:prstGeom prst="curvedConnector3">
            <a:avLst/>
          </a:prstGeom>
          <a:ln>
            <a:tailEnd type="arrow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8" name="Curved Connector 17"/>
          <p:cNvCxnSpPr>
            <a:stCxn id="12" idx="3"/>
            <a:endCxn id="13" idx="1"/>
          </p:cNvCxnSpPr>
          <p:nvPr/>
        </p:nvCxnSpPr>
        <p:spPr>
          <a:xfrm>
            <a:off x="2341922" y="5205941"/>
            <a:ext cx="4399965" cy="2940"/>
          </a:xfrm>
          <a:prstGeom prst="curvedConnector3">
            <a:avLst/>
          </a:prstGeom>
          <a:ln>
            <a:tailEnd type="arrow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sp>
        <p:nvSpPr>
          <p:cNvPr id="15" name="Oval 14"/>
          <p:cNvSpPr/>
          <p:nvPr/>
        </p:nvSpPr>
        <p:spPr>
          <a:xfrm>
            <a:off x="4201889" y="2445644"/>
            <a:ext cx="798286" cy="798286"/>
          </a:xfrm>
          <a:prstGeom prst="ellipse">
            <a:avLst/>
          </a:prstGeom>
        </p:spPr>
        <p:style>
          <a:lnRef idx="1">
            <a:schemeClr val="dk1"/>
          </a:lnRef>
          <a:fillRef idx="3">
            <a:schemeClr val="dk1"/>
          </a:fillRef>
          <a:effectRef idx="2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6" name="Rounded Rectangle 5"/>
          <p:cNvSpPr/>
          <p:nvPr/>
        </p:nvSpPr>
        <p:spPr>
          <a:xfrm>
            <a:off x="4209143" y="2844787"/>
            <a:ext cx="791032" cy="1915907"/>
          </a:xfrm>
          <a:prstGeom prst="roundRect">
            <a:avLst/>
          </a:prstGeom>
        </p:spPr>
        <p:style>
          <a:lnRef idx="1">
            <a:schemeClr val="dk1"/>
          </a:lnRef>
          <a:fillRef idx="3">
            <a:schemeClr val="dk1"/>
          </a:fillRef>
          <a:effectRef idx="2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4" name="Rounded Rectangle 13"/>
          <p:cNvSpPr/>
          <p:nvPr/>
        </p:nvSpPr>
        <p:spPr>
          <a:xfrm>
            <a:off x="3962394" y="2844787"/>
            <a:ext cx="246743" cy="1451442"/>
          </a:xfrm>
          <a:prstGeom prst="roundRect">
            <a:avLst/>
          </a:prstGeom>
        </p:spPr>
        <p:style>
          <a:lnRef idx="1">
            <a:schemeClr val="dk1"/>
          </a:lnRef>
          <a:fillRef idx="3">
            <a:schemeClr val="dk1"/>
          </a:fillRef>
          <a:effectRef idx="2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9" name="Rounded Rectangle 18"/>
          <p:cNvSpPr/>
          <p:nvPr/>
        </p:nvSpPr>
        <p:spPr>
          <a:xfrm>
            <a:off x="5000175" y="2852047"/>
            <a:ext cx="246743" cy="1451442"/>
          </a:xfrm>
          <a:prstGeom prst="roundRect">
            <a:avLst/>
          </a:prstGeom>
        </p:spPr>
        <p:style>
          <a:lnRef idx="1">
            <a:schemeClr val="dk1"/>
          </a:lnRef>
          <a:fillRef idx="3">
            <a:schemeClr val="dk1"/>
          </a:fillRef>
          <a:effectRef idx="2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7" name="Rounded Rectangle 16"/>
          <p:cNvSpPr/>
          <p:nvPr/>
        </p:nvSpPr>
        <p:spPr>
          <a:xfrm>
            <a:off x="4223657" y="4818745"/>
            <a:ext cx="791032" cy="791032"/>
          </a:xfrm>
          <a:prstGeom prst="roundRect">
            <a:avLst/>
          </a:prstGeom>
        </p:spPr>
        <p:style>
          <a:lnRef idx="1">
            <a:schemeClr val="dk1"/>
          </a:lnRef>
          <a:fillRef idx="3">
            <a:schemeClr val="dk1"/>
          </a:fillRef>
          <a:effectRef idx="2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1" name="Smiley Face 20"/>
          <p:cNvSpPr/>
          <p:nvPr/>
        </p:nvSpPr>
        <p:spPr>
          <a:xfrm>
            <a:off x="4049486" y="1364326"/>
            <a:ext cx="1081318" cy="1081318"/>
          </a:xfrm>
          <a:prstGeom prst="smileyFace">
            <a:avLst/>
          </a:prstGeom>
        </p:spPr>
        <p:style>
          <a:lnRef idx="1">
            <a:schemeClr val="dk1"/>
          </a:lnRef>
          <a:fillRef idx="3">
            <a:schemeClr val="dk1"/>
          </a:fillRef>
          <a:effectRef idx="2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  <p:extLst>
      <p:ext uri="{BB962C8B-B14F-4D97-AF65-F5344CB8AC3E}">
        <p14:creationId xmlns:p14="http://schemas.microsoft.com/office/powerpoint/2010/main" xmlns="" val="9875667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Idea: Reciprocate</a:t>
            </a:r>
            <a:endParaRPr lang="nl-NL" dirty="0"/>
          </a:p>
        </p:txBody>
      </p:sp>
      <p:sp>
        <p:nvSpPr>
          <p:cNvPr id="5" name="Rounded Rectangle 4"/>
          <p:cNvSpPr/>
          <p:nvPr/>
        </p:nvSpPr>
        <p:spPr>
          <a:xfrm>
            <a:off x="542925" y="1770751"/>
            <a:ext cx="2795361" cy="4008122"/>
          </a:xfrm>
          <a:prstGeom prst="roundRect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t"/>
          <a:lstStyle/>
          <a:p>
            <a:pPr algn="ctr"/>
            <a:r>
              <a:rPr lang="en-US" sz="3600" dirty="0" smtClean="0"/>
              <a:t>VIAF</a:t>
            </a:r>
            <a:endParaRPr lang="en-GB" sz="3600" dirty="0"/>
          </a:p>
        </p:txBody>
      </p:sp>
      <p:sp>
        <p:nvSpPr>
          <p:cNvPr id="10" name="Oval 9"/>
          <p:cNvSpPr/>
          <p:nvPr/>
        </p:nvSpPr>
        <p:spPr>
          <a:xfrm>
            <a:off x="1480457" y="2627097"/>
            <a:ext cx="812800" cy="812800"/>
          </a:xfrm>
          <a:prstGeom prst="ellipse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1" name="Isosceles Triangle 10"/>
          <p:cNvSpPr/>
          <p:nvPr/>
        </p:nvSpPr>
        <p:spPr>
          <a:xfrm>
            <a:off x="1393371" y="3629672"/>
            <a:ext cx="992093" cy="855253"/>
          </a:xfrm>
          <a:prstGeom prst="triangle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2" name="Rectangle 11"/>
          <p:cNvSpPr/>
          <p:nvPr/>
        </p:nvSpPr>
        <p:spPr>
          <a:xfrm>
            <a:off x="1451429" y="4760694"/>
            <a:ext cx="890493" cy="890493"/>
          </a:xfrm>
          <a:prstGeom prst="rect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" name="Rounded Rectangle 6"/>
          <p:cNvSpPr/>
          <p:nvPr/>
        </p:nvSpPr>
        <p:spPr>
          <a:xfrm>
            <a:off x="5833383" y="1773691"/>
            <a:ext cx="2795361" cy="4008122"/>
          </a:xfrm>
          <a:prstGeom prst="round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t"/>
          <a:lstStyle/>
          <a:p>
            <a:pPr algn="ctr"/>
            <a:r>
              <a:rPr lang="en-US" sz="3600" dirty="0" smtClean="0"/>
              <a:t>English Wiki</a:t>
            </a:r>
            <a:endParaRPr lang="en-GB" sz="3600" dirty="0"/>
          </a:p>
        </p:txBody>
      </p:sp>
      <p:sp>
        <p:nvSpPr>
          <p:cNvPr id="8" name="Oval 7"/>
          <p:cNvSpPr/>
          <p:nvPr/>
        </p:nvSpPr>
        <p:spPr>
          <a:xfrm>
            <a:off x="6770915" y="2630037"/>
            <a:ext cx="812800" cy="812800"/>
          </a:xfrm>
          <a:prstGeom prst="ellipse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" name="Isosceles Triangle 8"/>
          <p:cNvSpPr/>
          <p:nvPr/>
        </p:nvSpPr>
        <p:spPr>
          <a:xfrm>
            <a:off x="6683829" y="3632612"/>
            <a:ext cx="992093" cy="855253"/>
          </a:xfrm>
          <a:prstGeom prst="triangle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3" name="Rectangle 12"/>
          <p:cNvSpPr/>
          <p:nvPr/>
        </p:nvSpPr>
        <p:spPr>
          <a:xfrm>
            <a:off x="6741887" y="4763634"/>
            <a:ext cx="890493" cy="890493"/>
          </a:xfrm>
          <a:prstGeom prst="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4" name="Curved Connector 3"/>
          <p:cNvCxnSpPr>
            <a:stCxn id="10" idx="6"/>
            <a:endCxn id="8" idx="2"/>
          </p:cNvCxnSpPr>
          <p:nvPr/>
        </p:nvCxnSpPr>
        <p:spPr>
          <a:xfrm>
            <a:off x="2293257" y="3033497"/>
            <a:ext cx="4477658" cy="2940"/>
          </a:xfrm>
          <a:prstGeom prst="curvedConnector3">
            <a:avLst/>
          </a:prstGeom>
          <a:ln>
            <a:tailEnd type="arrow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6" name="Curved Connector 15"/>
          <p:cNvCxnSpPr>
            <a:stCxn id="11" idx="5"/>
            <a:endCxn id="9" idx="1"/>
          </p:cNvCxnSpPr>
          <p:nvPr/>
        </p:nvCxnSpPr>
        <p:spPr>
          <a:xfrm>
            <a:off x="2137441" y="4057299"/>
            <a:ext cx="4794411" cy="2940"/>
          </a:xfrm>
          <a:prstGeom prst="curvedConnector3">
            <a:avLst/>
          </a:prstGeom>
          <a:ln>
            <a:tailEnd type="arrow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8" name="Curved Connector 17"/>
          <p:cNvCxnSpPr>
            <a:stCxn id="12" idx="3"/>
            <a:endCxn id="13" idx="1"/>
          </p:cNvCxnSpPr>
          <p:nvPr/>
        </p:nvCxnSpPr>
        <p:spPr>
          <a:xfrm>
            <a:off x="2341922" y="5205941"/>
            <a:ext cx="4399965" cy="2940"/>
          </a:xfrm>
          <a:prstGeom prst="curvedConnector3">
            <a:avLst/>
          </a:prstGeom>
          <a:ln>
            <a:tailEnd type="arrow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22" name="Curved Connector 21"/>
          <p:cNvCxnSpPr>
            <a:stCxn id="8" idx="0"/>
            <a:endCxn id="10" idx="0"/>
          </p:cNvCxnSpPr>
          <p:nvPr/>
        </p:nvCxnSpPr>
        <p:spPr>
          <a:xfrm rot="16200000" flipV="1">
            <a:off x="4530616" y="-16662"/>
            <a:ext cx="2940" cy="5290458"/>
          </a:xfrm>
          <a:prstGeom prst="curvedConnector3">
            <a:avLst>
              <a:gd name="adj1" fmla="val 7875510"/>
            </a:avLst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4" name="Curved Connector 23"/>
          <p:cNvCxnSpPr>
            <a:stCxn id="9" idx="0"/>
            <a:endCxn id="11" idx="0"/>
          </p:cNvCxnSpPr>
          <p:nvPr/>
        </p:nvCxnSpPr>
        <p:spPr>
          <a:xfrm rot="16200000" flipV="1">
            <a:off x="4533177" y="985913"/>
            <a:ext cx="2940" cy="5290458"/>
          </a:xfrm>
          <a:prstGeom prst="curvedConnector3">
            <a:avLst>
              <a:gd name="adj1" fmla="val 7875510"/>
            </a:avLst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7" name="Curved Connector 26"/>
          <p:cNvCxnSpPr>
            <a:stCxn id="13" idx="0"/>
            <a:endCxn id="12" idx="0"/>
          </p:cNvCxnSpPr>
          <p:nvPr/>
        </p:nvCxnSpPr>
        <p:spPr>
          <a:xfrm rot="16200000" flipV="1">
            <a:off x="4540435" y="2116935"/>
            <a:ext cx="2940" cy="5290458"/>
          </a:xfrm>
          <a:prstGeom prst="curvedConnector3">
            <a:avLst>
              <a:gd name="adj1" fmla="val 7875510"/>
            </a:avLst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xmlns="" val="2082203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But, Deutsche Wiki has done </a:t>
            </a:r>
            <a:r>
              <a:rPr lang="en-US" b="1" dirty="0" smtClean="0"/>
              <a:t>part</a:t>
            </a:r>
            <a:r>
              <a:rPr lang="en-US" dirty="0" smtClean="0"/>
              <a:t> of this manually</a:t>
            </a:r>
            <a:endParaRPr lang="nl-NL" dirty="0"/>
          </a:p>
        </p:txBody>
      </p:sp>
      <p:sp>
        <p:nvSpPr>
          <p:cNvPr id="5" name="Rounded Rectangle 4"/>
          <p:cNvSpPr/>
          <p:nvPr/>
        </p:nvSpPr>
        <p:spPr>
          <a:xfrm>
            <a:off x="542925" y="1770751"/>
            <a:ext cx="2795361" cy="4008122"/>
          </a:xfrm>
          <a:prstGeom prst="roundRect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t"/>
          <a:lstStyle/>
          <a:p>
            <a:pPr algn="ctr"/>
            <a:r>
              <a:rPr lang="en-US" sz="3600" dirty="0" smtClean="0"/>
              <a:t>VIAF</a:t>
            </a:r>
            <a:endParaRPr lang="en-GB" sz="3600" dirty="0"/>
          </a:p>
        </p:txBody>
      </p:sp>
      <p:sp>
        <p:nvSpPr>
          <p:cNvPr id="10" name="Oval 9"/>
          <p:cNvSpPr/>
          <p:nvPr/>
        </p:nvSpPr>
        <p:spPr>
          <a:xfrm>
            <a:off x="1480457" y="2627097"/>
            <a:ext cx="812800" cy="812800"/>
          </a:xfrm>
          <a:prstGeom prst="ellipse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1" name="Isosceles Triangle 10"/>
          <p:cNvSpPr/>
          <p:nvPr/>
        </p:nvSpPr>
        <p:spPr>
          <a:xfrm>
            <a:off x="1393371" y="3629672"/>
            <a:ext cx="992093" cy="855253"/>
          </a:xfrm>
          <a:prstGeom prst="triangle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2" name="Rectangle 11"/>
          <p:cNvSpPr/>
          <p:nvPr/>
        </p:nvSpPr>
        <p:spPr>
          <a:xfrm>
            <a:off x="1451429" y="4760694"/>
            <a:ext cx="890493" cy="890493"/>
          </a:xfrm>
          <a:prstGeom prst="rect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" name="Rounded Rectangle 6"/>
          <p:cNvSpPr/>
          <p:nvPr/>
        </p:nvSpPr>
        <p:spPr>
          <a:xfrm>
            <a:off x="5833383" y="1773691"/>
            <a:ext cx="2795361" cy="4008122"/>
          </a:xfrm>
          <a:prstGeom prst="roundRect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t"/>
          <a:lstStyle/>
          <a:p>
            <a:pPr algn="ctr"/>
            <a:r>
              <a:rPr lang="en-US" sz="2800" dirty="0" smtClean="0"/>
              <a:t>Deutsche Wiki</a:t>
            </a:r>
            <a:endParaRPr lang="en-GB" sz="2800" dirty="0"/>
          </a:p>
        </p:txBody>
      </p:sp>
      <p:sp>
        <p:nvSpPr>
          <p:cNvPr id="8" name="Oval 7"/>
          <p:cNvSpPr/>
          <p:nvPr/>
        </p:nvSpPr>
        <p:spPr>
          <a:xfrm>
            <a:off x="6770915" y="2630037"/>
            <a:ext cx="812800" cy="812800"/>
          </a:xfrm>
          <a:prstGeom prst="ellipse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" name="Isosceles Triangle 8"/>
          <p:cNvSpPr/>
          <p:nvPr/>
        </p:nvSpPr>
        <p:spPr>
          <a:xfrm>
            <a:off x="6683829" y="3632612"/>
            <a:ext cx="992093" cy="855253"/>
          </a:xfrm>
          <a:prstGeom prst="triangle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3" name="Rectangle 12"/>
          <p:cNvSpPr/>
          <p:nvPr/>
        </p:nvSpPr>
        <p:spPr>
          <a:xfrm>
            <a:off x="6741887" y="4763634"/>
            <a:ext cx="890493" cy="890493"/>
          </a:xfrm>
          <a:prstGeom prst="rect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6" name="Curved Connector 5"/>
          <p:cNvCxnSpPr>
            <a:stCxn id="8" idx="2"/>
          </p:cNvCxnSpPr>
          <p:nvPr/>
        </p:nvCxnSpPr>
        <p:spPr>
          <a:xfrm rot="10800000">
            <a:off x="2341923" y="3033497"/>
            <a:ext cx="4428993" cy="2940"/>
          </a:xfrm>
          <a:prstGeom prst="curvedConnector3">
            <a:avLst/>
          </a:prstGeom>
          <a:ln>
            <a:tailEnd type="arrow"/>
          </a:ln>
        </p:spPr>
        <p:style>
          <a:lnRef idx="2">
            <a:schemeClr val="accent3"/>
          </a:lnRef>
          <a:fillRef idx="0">
            <a:schemeClr val="accent3"/>
          </a:fillRef>
          <a:effectRef idx="1">
            <a:schemeClr val="accent3"/>
          </a:effectRef>
          <a:fontRef idx="minor">
            <a:schemeClr val="tx1"/>
          </a:fontRef>
        </p:style>
      </p:cxnSp>
      <p:cxnSp>
        <p:nvCxnSpPr>
          <p:cNvPr id="15" name="Curved Connector 14"/>
          <p:cNvCxnSpPr>
            <a:stCxn id="9" idx="1"/>
            <a:endCxn id="12" idx="3"/>
          </p:cNvCxnSpPr>
          <p:nvPr/>
        </p:nvCxnSpPr>
        <p:spPr>
          <a:xfrm rot="10800000" flipV="1">
            <a:off x="2341922" y="4060239"/>
            <a:ext cx="4589930" cy="1145702"/>
          </a:xfrm>
          <a:prstGeom prst="curvedConnector3">
            <a:avLst/>
          </a:prstGeom>
          <a:ln>
            <a:tailEnd type="arrow"/>
          </a:ln>
        </p:spPr>
        <p:style>
          <a:lnRef idx="2">
            <a:schemeClr val="accent3"/>
          </a:lnRef>
          <a:fillRef idx="0">
            <a:schemeClr val="accent3"/>
          </a:fillRef>
          <a:effectRef idx="1">
            <a:schemeClr val="accent3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xmlns="" val="225673078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Verify where English – Deutsche agree</a:t>
            </a:r>
            <a:endParaRPr lang="nl-NL" dirty="0"/>
          </a:p>
        </p:txBody>
      </p:sp>
      <p:sp>
        <p:nvSpPr>
          <p:cNvPr id="5" name="Rounded Rectangle 4"/>
          <p:cNvSpPr/>
          <p:nvPr/>
        </p:nvSpPr>
        <p:spPr>
          <a:xfrm>
            <a:off x="542925" y="1770751"/>
            <a:ext cx="2795361" cy="4008122"/>
          </a:xfrm>
          <a:prstGeom prst="roundRect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t"/>
          <a:lstStyle/>
          <a:p>
            <a:pPr algn="ctr"/>
            <a:r>
              <a:rPr lang="en-US" sz="3600" dirty="0" smtClean="0"/>
              <a:t>VIAF</a:t>
            </a:r>
            <a:endParaRPr lang="en-GB" sz="3600" dirty="0"/>
          </a:p>
        </p:txBody>
      </p:sp>
      <p:sp>
        <p:nvSpPr>
          <p:cNvPr id="10" name="Oval 9"/>
          <p:cNvSpPr/>
          <p:nvPr/>
        </p:nvSpPr>
        <p:spPr>
          <a:xfrm>
            <a:off x="1480457" y="2627097"/>
            <a:ext cx="812800" cy="812800"/>
          </a:xfrm>
          <a:prstGeom prst="ellipse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1" name="Isosceles Triangle 10"/>
          <p:cNvSpPr/>
          <p:nvPr/>
        </p:nvSpPr>
        <p:spPr>
          <a:xfrm>
            <a:off x="1393371" y="3629672"/>
            <a:ext cx="992093" cy="855253"/>
          </a:xfrm>
          <a:prstGeom prst="triangle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2" name="Rectangle 11"/>
          <p:cNvSpPr/>
          <p:nvPr/>
        </p:nvSpPr>
        <p:spPr>
          <a:xfrm>
            <a:off x="1451429" y="4760694"/>
            <a:ext cx="890493" cy="890493"/>
          </a:xfrm>
          <a:prstGeom prst="rect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" name="Rounded Rectangle 6"/>
          <p:cNvSpPr/>
          <p:nvPr/>
        </p:nvSpPr>
        <p:spPr>
          <a:xfrm>
            <a:off x="6555280" y="1166750"/>
            <a:ext cx="1633309" cy="2341916"/>
          </a:xfrm>
          <a:prstGeom prst="round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t"/>
          <a:lstStyle/>
          <a:p>
            <a:pPr algn="ctr"/>
            <a:r>
              <a:rPr lang="en-US" sz="2800" dirty="0" smtClean="0"/>
              <a:t>English</a:t>
            </a:r>
            <a:endParaRPr lang="en-GB" sz="2800" dirty="0"/>
          </a:p>
        </p:txBody>
      </p:sp>
      <p:sp>
        <p:nvSpPr>
          <p:cNvPr id="8" name="Oval 7"/>
          <p:cNvSpPr/>
          <p:nvPr/>
        </p:nvSpPr>
        <p:spPr>
          <a:xfrm>
            <a:off x="7102514" y="1797496"/>
            <a:ext cx="474913" cy="474913"/>
          </a:xfrm>
          <a:prstGeom prst="ellipse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" name="Isosceles Triangle 8"/>
          <p:cNvSpPr/>
          <p:nvPr/>
        </p:nvSpPr>
        <p:spPr>
          <a:xfrm>
            <a:off x="7066769" y="2323688"/>
            <a:ext cx="579673" cy="499718"/>
          </a:xfrm>
          <a:prstGeom prst="triangle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3" name="Rectangle 12"/>
          <p:cNvSpPr/>
          <p:nvPr/>
        </p:nvSpPr>
        <p:spPr>
          <a:xfrm>
            <a:off x="7126134" y="2916115"/>
            <a:ext cx="520308" cy="520308"/>
          </a:xfrm>
          <a:prstGeom prst="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4" name="Rounded Rectangle 13"/>
          <p:cNvSpPr/>
          <p:nvPr/>
        </p:nvSpPr>
        <p:spPr>
          <a:xfrm>
            <a:off x="6598822" y="3629672"/>
            <a:ext cx="1742370" cy="2498293"/>
          </a:xfrm>
          <a:prstGeom prst="roundRect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t"/>
          <a:lstStyle/>
          <a:p>
            <a:pPr algn="ctr"/>
            <a:r>
              <a:rPr lang="en-US" sz="2800" dirty="0" smtClean="0"/>
              <a:t>Deutsche</a:t>
            </a:r>
            <a:endParaRPr lang="en-GB" sz="2800" dirty="0"/>
          </a:p>
        </p:txBody>
      </p:sp>
      <p:sp>
        <p:nvSpPr>
          <p:cNvPr id="15" name="Oval 14"/>
          <p:cNvSpPr/>
          <p:nvPr/>
        </p:nvSpPr>
        <p:spPr>
          <a:xfrm>
            <a:off x="7273919" y="4160839"/>
            <a:ext cx="506624" cy="506624"/>
          </a:xfrm>
          <a:prstGeom prst="ellipse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7" name="Isosceles Triangle 16"/>
          <p:cNvSpPr/>
          <p:nvPr/>
        </p:nvSpPr>
        <p:spPr>
          <a:xfrm>
            <a:off x="7187094" y="4760694"/>
            <a:ext cx="618379" cy="533086"/>
          </a:xfrm>
          <a:prstGeom prst="triangle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9" name="Rectangle 18"/>
          <p:cNvSpPr/>
          <p:nvPr/>
        </p:nvSpPr>
        <p:spPr>
          <a:xfrm>
            <a:off x="7218759" y="5511375"/>
            <a:ext cx="555051" cy="555051"/>
          </a:xfrm>
          <a:prstGeom prst="rect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20" name="Curved Connector 19"/>
          <p:cNvCxnSpPr>
            <a:stCxn id="15" idx="2"/>
            <a:endCxn id="10" idx="6"/>
          </p:cNvCxnSpPr>
          <p:nvPr/>
        </p:nvCxnSpPr>
        <p:spPr>
          <a:xfrm rot="10800000">
            <a:off x="2293257" y="3033497"/>
            <a:ext cx="4980662" cy="1380654"/>
          </a:xfrm>
          <a:prstGeom prst="curvedConnector3">
            <a:avLst/>
          </a:prstGeom>
          <a:ln>
            <a:tailEnd type="arrow"/>
          </a:ln>
        </p:spPr>
        <p:style>
          <a:lnRef idx="2">
            <a:schemeClr val="accent3"/>
          </a:lnRef>
          <a:fillRef idx="0">
            <a:schemeClr val="accent3"/>
          </a:fillRef>
          <a:effectRef idx="1">
            <a:schemeClr val="accent3"/>
          </a:effectRef>
          <a:fontRef idx="minor">
            <a:schemeClr val="tx1"/>
          </a:fontRef>
        </p:style>
      </p:cxnSp>
      <p:cxnSp>
        <p:nvCxnSpPr>
          <p:cNvPr id="21" name="Curved Connector 20"/>
          <p:cNvCxnSpPr>
            <a:stCxn id="17" idx="1"/>
            <a:endCxn id="12" idx="3"/>
          </p:cNvCxnSpPr>
          <p:nvPr/>
        </p:nvCxnSpPr>
        <p:spPr>
          <a:xfrm rot="10800000" flipV="1">
            <a:off x="2341923" y="5027237"/>
            <a:ext cx="4999767" cy="178704"/>
          </a:xfrm>
          <a:prstGeom prst="curvedConnector3">
            <a:avLst/>
          </a:prstGeom>
          <a:ln>
            <a:tailEnd type="arrow"/>
          </a:ln>
        </p:spPr>
        <p:style>
          <a:lnRef idx="2">
            <a:schemeClr val="accent3"/>
          </a:lnRef>
          <a:fillRef idx="0">
            <a:schemeClr val="accent3"/>
          </a:fillRef>
          <a:effectRef idx="1">
            <a:schemeClr val="accent3"/>
          </a:effectRef>
          <a:fontRef idx="minor">
            <a:schemeClr val="tx1"/>
          </a:fontRef>
        </p:style>
      </p:cxnSp>
      <p:cxnSp>
        <p:nvCxnSpPr>
          <p:cNvPr id="23" name="Curved Connector 22"/>
          <p:cNvCxnSpPr>
            <a:stCxn id="8" idx="2"/>
            <a:endCxn id="10" idx="6"/>
          </p:cNvCxnSpPr>
          <p:nvPr/>
        </p:nvCxnSpPr>
        <p:spPr>
          <a:xfrm rot="10800000" flipV="1">
            <a:off x="2293258" y="2034953"/>
            <a:ext cx="4809257" cy="998544"/>
          </a:xfrm>
          <a:prstGeom prst="curvedConnector3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5" name="Curved Connector 24"/>
          <p:cNvCxnSpPr>
            <a:stCxn id="9" idx="1"/>
            <a:endCxn id="11" idx="5"/>
          </p:cNvCxnSpPr>
          <p:nvPr/>
        </p:nvCxnSpPr>
        <p:spPr>
          <a:xfrm rot="10800000" flipV="1">
            <a:off x="2137441" y="2573547"/>
            <a:ext cx="5074246" cy="1483752"/>
          </a:xfrm>
          <a:prstGeom prst="curvedConnector3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7" name="Curved Connector 26"/>
          <p:cNvCxnSpPr>
            <a:stCxn id="13" idx="1"/>
            <a:endCxn id="12" idx="3"/>
          </p:cNvCxnSpPr>
          <p:nvPr/>
        </p:nvCxnSpPr>
        <p:spPr>
          <a:xfrm rot="10800000" flipV="1">
            <a:off x="2341922" y="3176269"/>
            <a:ext cx="4784212" cy="2029672"/>
          </a:xfrm>
          <a:prstGeom prst="curvedConnector3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xmlns="" val="69137734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nl-NL" dirty="0" smtClean="0"/>
              <a:t> &amp; without Deutsche infromation</a:t>
            </a:r>
            <a:endParaRPr lang="nl-NL" dirty="0"/>
          </a:p>
        </p:txBody>
      </p:sp>
      <p:sp>
        <p:nvSpPr>
          <p:cNvPr id="5" name="Rounded Rectangle 4"/>
          <p:cNvSpPr/>
          <p:nvPr/>
        </p:nvSpPr>
        <p:spPr>
          <a:xfrm>
            <a:off x="542925" y="1770751"/>
            <a:ext cx="2795361" cy="4008122"/>
          </a:xfrm>
          <a:prstGeom prst="roundRect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t"/>
          <a:lstStyle/>
          <a:p>
            <a:pPr algn="ctr"/>
            <a:r>
              <a:rPr lang="en-US" sz="3600" dirty="0" smtClean="0"/>
              <a:t>VIAF</a:t>
            </a:r>
            <a:endParaRPr lang="en-GB" sz="3600" dirty="0"/>
          </a:p>
        </p:txBody>
      </p:sp>
      <p:sp>
        <p:nvSpPr>
          <p:cNvPr id="10" name="Oval 9"/>
          <p:cNvSpPr/>
          <p:nvPr/>
        </p:nvSpPr>
        <p:spPr>
          <a:xfrm>
            <a:off x="1480457" y="2627097"/>
            <a:ext cx="812800" cy="812800"/>
          </a:xfrm>
          <a:prstGeom prst="ellipse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1" name="Isosceles Triangle 10"/>
          <p:cNvSpPr/>
          <p:nvPr/>
        </p:nvSpPr>
        <p:spPr>
          <a:xfrm>
            <a:off x="1393371" y="3629672"/>
            <a:ext cx="992093" cy="855253"/>
          </a:xfrm>
          <a:prstGeom prst="triangle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2" name="Rectangle 11"/>
          <p:cNvSpPr/>
          <p:nvPr/>
        </p:nvSpPr>
        <p:spPr>
          <a:xfrm>
            <a:off x="1451429" y="4760694"/>
            <a:ext cx="890493" cy="890493"/>
          </a:xfrm>
          <a:prstGeom prst="rect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" name="Rounded Rectangle 6"/>
          <p:cNvSpPr/>
          <p:nvPr/>
        </p:nvSpPr>
        <p:spPr>
          <a:xfrm>
            <a:off x="6555280" y="1166750"/>
            <a:ext cx="1633309" cy="2341916"/>
          </a:xfrm>
          <a:prstGeom prst="round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t"/>
          <a:lstStyle/>
          <a:p>
            <a:pPr algn="ctr"/>
            <a:r>
              <a:rPr lang="en-US" sz="2800" dirty="0" smtClean="0"/>
              <a:t>English</a:t>
            </a:r>
            <a:endParaRPr lang="en-GB" sz="2800" dirty="0"/>
          </a:p>
        </p:txBody>
      </p:sp>
      <p:sp>
        <p:nvSpPr>
          <p:cNvPr id="8" name="Oval 7"/>
          <p:cNvSpPr/>
          <p:nvPr/>
        </p:nvSpPr>
        <p:spPr>
          <a:xfrm>
            <a:off x="7102514" y="1797496"/>
            <a:ext cx="474913" cy="474913"/>
          </a:xfrm>
          <a:prstGeom prst="ellipse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" name="Isosceles Triangle 8"/>
          <p:cNvSpPr/>
          <p:nvPr/>
        </p:nvSpPr>
        <p:spPr>
          <a:xfrm>
            <a:off x="7066769" y="2323688"/>
            <a:ext cx="579673" cy="499718"/>
          </a:xfrm>
          <a:prstGeom prst="triangle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3" name="Rectangle 12"/>
          <p:cNvSpPr/>
          <p:nvPr/>
        </p:nvSpPr>
        <p:spPr>
          <a:xfrm>
            <a:off x="7126134" y="2916115"/>
            <a:ext cx="520308" cy="520308"/>
          </a:xfrm>
          <a:prstGeom prst="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4" name="Rounded Rectangle 13"/>
          <p:cNvSpPr/>
          <p:nvPr/>
        </p:nvSpPr>
        <p:spPr>
          <a:xfrm>
            <a:off x="6598822" y="3629672"/>
            <a:ext cx="1742370" cy="2498293"/>
          </a:xfrm>
          <a:prstGeom prst="roundRect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t"/>
          <a:lstStyle/>
          <a:p>
            <a:pPr algn="ctr"/>
            <a:r>
              <a:rPr lang="en-US" sz="2800" dirty="0" smtClean="0"/>
              <a:t>Deutsche</a:t>
            </a:r>
            <a:endParaRPr lang="en-GB" sz="2800" dirty="0"/>
          </a:p>
        </p:txBody>
      </p:sp>
      <p:sp>
        <p:nvSpPr>
          <p:cNvPr id="15" name="Oval 14"/>
          <p:cNvSpPr/>
          <p:nvPr/>
        </p:nvSpPr>
        <p:spPr>
          <a:xfrm>
            <a:off x="7273919" y="4160839"/>
            <a:ext cx="506624" cy="506624"/>
          </a:xfrm>
          <a:prstGeom prst="ellipse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7" name="Isosceles Triangle 16"/>
          <p:cNvSpPr/>
          <p:nvPr/>
        </p:nvSpPr>
        <p:spPr>
          <a:xfrm>
            <a:off x="7187094" y="4760694"/>
            <a:ext cx="618379" cy="533086"/>
          </a:xfrm>
          <a:prstGeom prst="triangle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9" name="Rectangle 18"/>
          <p:cNvSpPr/>
          <p:nvPr/>
        </p:nvSpPr>
        <p:spPr>
          <a:xfrm>
            <a:off x="7218759" y="5511375"/>
            <a:ext cx="555051" cy="555051"/>
          </a:xfrm>
          <a:prstGeom prst="rect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20" name="Curved Connector 19"/>
          <p:cNvCxnSpPr>
            <a:stCxn id="15" idx="2"/>
            <a:endCxn id="10" idx="6"/>
          </p:cNvCxnSpPr>
          <p:nvPr/>
        </p:nvCxnSpPr>
        <p:spPr>
          <a:xfrm rot="10800000">
            <a:off x="2293257" y="3033497"/>
            <a:ext cx="4980662" cy="1380654"/>
          </a:xfrm>
          <a:prstGeom prst="curvedConnector3">
            <a:avLst/>
          </a:prstGeom>
          <a:ln>
            <a:tailEnd type="arrow"/>
          </a:ln>
        </p:spPr>
        <p:style>
          <a:lnRef idx="2">
            <a:schemeClr val="accent3"/>
          </a:lnRef>
          <a:fillRef idx="0">
            <a:schemeClr val="accent3"/>
          </a:fillRef>
          <a:effectRef idx="1">
            <a:schemeClr val="accent3"/>
          </a:effectRef>
          <a:fontRef idx="minor">
            <a:schemeClr val="tx1"/>
          </a:fontRef>
        </p:style>
      </p:cxnSp>
      <p:cxnSp>
        <p:nvCxnSpPr>
          <p:cNvPr id="21" name="Curved Connector 20"/>
          <p:cNvCxnSpPr>
            <a:stCxn id="17" idx="1"/>
            <a:endCxn id="12" idx="3"/>
          </p:cNvCxnSpPr>
          <p:nvPr/>
        </p:nvCxnSpPr>
        <p:spPr>
          <a:xfrm rot="10800000" flipV="1">
            <a:off x="2341923" y="5027237"/>
            <a:ext cx="4999767" cy="178704"/>
          </a:xfrm>
          <a:prstGeom prst="curvedConnector3">
            <a:avLst/>
          </a:prstGeom>
          <a:ln>
            <a:solidFill>
              <a:schemeClr val="accent1">
                <a:alpha val="16000"/>
              </a:schemeClr>
            </a:solidFill>
            <a:tailEnd type="arrow"/>
          </a:ln>
        </p:spPr>
        <p:style>
          <a:lnRef idx="2">
            <a:schemeClr val="accent3"/>
          </a:lnRef>
          <a:fillRef idx="0">
            <a:schemeClr val="accent3"/>
          </a:fillRef>
          <a:effectRef idx="1">
            <a:schemeClr val="accent3"/>
          </a:effectRef>
          <a:fontRef idx="minor">
            <a:schemeClr val="tx1"/>
          </a:fontRef>
        </p:style>
      </p:cxnSp>
      <p:cxnSp>
        <p:nvCxnSpPr>
          <p:cNvPr id="23" name="Curved Connector 22"/>
          <p:cNvCxnSpPr>
            <a:stCxn id="8" idx="2"/>
            <a:endCxn id="10" idx="6"/>
          </p:cNvCxnSpPr>
          <p:nvPr/>
        </p:nvCxnSpPr>
        <p:spPr>
          <a:xfrm rot="10800000" flipV="1">
            <a:off x="2293258" y="2034953"/>
            <a:ext cx="4809257" cy="998544"/>
          </a:xfrm>
          <a:prstGeom prst="curvedConnector3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5" name="Curved Connector 24"/>
          <p:cNvCxnSpPr>
            <a:stCxn id="9" idx="1"/>
            <a:endCxn id="11" idx="5"/>
          </p:cNvCxnSpPr>
          <p:nvPr/>
        </p:nvCxnSpPr>
        <p:spPr>
          <a:xfrm rot="10800000" flipV="1">
            <a:off x="2137441" y="2573547"/>
            <a:ext cx="5074246" cy="1483752"/>
          </a:xfrm>
          <a:prstGeom prst="curvedConnector3">
            <a:avLst/>
          </a:prstGeom>
          <a:ln>
            <a:solidFill>
              <a:schemeClr val="accent1">
                <a:alpha val="16000"/>
              </a:schemeClr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7" name="Curved Connector 26"/>
          <p:cNvCxnSpPr>
            <a:stCxn id="13" idx="1"/>
            <a:endCxn id="12" idx="3"/>
          </p:cNvCxnSpPr>
          <p:nvPr/>
        </p:nvCxnSpPr>
        <p:spPr>
          <a:xfrm rot="10800000" flipV="1">
            <a:off x="2341922" y="3176269"/>
            <a:ext cx="4784212" cy="2029672"/>
          </a:xfrm>
          <a:prstGeom prst="curvedConnector3">
            <a:avLst/>
          </a:prstGeom>
          <a:ln>
            <a:solidFill>
              <a:schemeClr val="accent1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xmlns="" val="8479229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Final Product</a:t>
            </a:r>
            <a:endParaRPr lang="nl-NL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endParaRPr lang="nl-NL" b="1" dirty="0" smtClean="0">
              <a:solidFill>
                <a:schemeClr val="tx1"/>
              </a:solidFill>
            </a:endParaRPr>
          </a:p>
        </p:txBody>
      </p:sp>
      <p:sp>
        <p:nvSpPr>
          <p:cNvPr id="4" name="Rounded Rectangle 3"/>
          <p:cNvSpPr/>
          <p:nvPr/>
        </p:nvSpPr>
        <p:spPr>
          <a:xfrm>
            <a:off x="1132114" y="5747657"/>
            <a:ext cx="3381964" cy="406400"/>
          </a:xfrm>
          <a:prstGeom prst="roundRect">
            <a:avLst/>
          </a:prstGeom>
          <a:noFill/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pic>
        <p:nvPicPr>
          <p:cNvPr id="7173" name="Picture 5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521629" y="4496637"/>
            <a:ext cx="7745278" cy="192557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174" name="Picture 6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07736" y="1041643"/>
            <a:ext cx="8936264" cy="326630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" name="TextBox 7"/>
          <p:cNvSpPr txBox="1"/>
          <p:nvPr/>
        </p:nvSpPr>
        <p:spPr>
          <a:xfrm>
            <a:off x="4064134" y="3846286"/>
            <a:ext cx="1132115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smtClean="0"/>
              <a:t>.</a:t>
            </a:r>
          </a:p>
          <a:p>
            <a:r>
              <a:rPr lang="en-US" b="1" dirty="0" smtClean="0"/>
              <a:t>.</a:t>
            </a:r>
          </a:p>
          <a:p>
            <a:r>
              <a:rPr lang="en-US" b="1" dirty="0"/>
              <a:t>.</a:t>
            </a:r>
          </a:p>
        </p:txBody>
      </p:sp>
      <p:sp>
        <p:nvSpPr>
          <p:cNvPr id="5" name="Rounded Rectangle 4"/>
          <p:cNvSpPr/>
          <p:nvPr/>
        </p:nvSpPr>
        <p:spPr>
          <a:xfrm>
            <a:off x="537026" y="6125029"/>
            <a:ext cx="2264229" cy="224611"/>
          </a:xfrm>
          <a:prstGeom prst="roundRect">
            <a:avLst/>
          </a:prstGeom>
          <a:noFill/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  <p:extLst>
      <p:ext uri="{BB962C8B-B14F-4D97-AF65-F5344CB8AC3E}">
        <p14:creationId xmlns:p14="http://schemas.microsoft.com/office/powerpoint/2010/main" xmlns="" val="25192125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Statistics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rtl="0" eaLnBrk="1" latinLnBrk="0" hangingPunct="1"/>
            <a:r>
              <a:rPr lang="en-US" sz="4400" dirty="0" smtClean="0">
                <a:solidFill>
                  <a:schemeClr val="tx1"/>
                </a:solidFill>
                <a:ea typeface="+mj-ea"/>
              </a:rPr>
              <a:t>Conflicts</a:t>
            </a:r>
            <a:endParaRPr lang="en-US" sz="4400" kern="1200" dirty="0" smtClean="0">
              <a:solidFill>
                <a:schemeClr val="tx1"/>
              </a:solidFill>
              <a:effectLst/>
              <a:ea typeface="+mj-ea"/>
            </a:endParaRPr>
          </a:p>
          <a:p>
            <a:pPr marL="0" lvl="0" indent="0" rtl="0" eaLnBrk="1" latinLnBrk="0" hangingPunct="1">
              <a:buNone/>
            </a:pPr>
            <a:r>
              <a:rPr lang="en-US" sz="4400" dirty="0">
                <a:solidFill>
                  <a:schemeClr val="tx1"/>
                </a:solidFill>
                <a:ea typeface="+mj-ea"/>
              </a:rPr>
              <a:t> </a:t>
            </a:r>
            <a:r>
              <a:rPr lang="en-US" sz="4400" dirty="0" smtClean="0">
                <a:solidFill>
                  <a:schemeClr val="tx1"/>
                </a:solidFill>
                <a:ea typeface="+mj-ea"/>
              </a:rPr>
              <a:t>  </a:t>
            </a:r>
            <a:r>
              <a:rPr lang="en-US" sz="4000" dirty="0" smtClean="0">
                <a:solidFill>
                  <a:schemeClr val="tx1"/>
                </a:solidFill>
                <a:ea typeface="+mj-ea"/>
              </a:rPr>
              <a:t>14,816</a:t>
            </a:r>
            <a:endParaRPr lang="en-GB" sz="4000" dirty="0" smtClean="0">
              <a:solidFill>
                <a:schemeClr val="tx1"/>
              </a:solidFill>
              <a:effectLst/>
            </a:endParaRPr>
          </a:p>
          <a:p>
            <a:pPr lvl="0" rtl="0" eaLnBrk="1" latinLnBrk="0" hangingPunct="1"/>
            <a:r>
              <a:rPr lang="en-US" sz="4400" kern="1200" dirty="0" smtClean="0">
                <a:solidFill>
                  <a:schemeClr val="tx1"/>
                </a:solidFill>
                <a:effectLst/>
                <a:latin typeface="Arial" pitchFamily="34" charset="0"/>
                <a:ea typeface="+mj-ea"/>
                <a:cs typeface="Arial" pitchFamily="34" charset="0"/>
              </a:rPr>
              <a:t>Modified</a:t>
            </a:r>
          </a:p>
          <a:p>
            <a:pPr marL="457200" lvl="1" indent="0">
              <a:buNone/>
            </a:pPr>
            <a:r>
              <a:rPr lang="en-US" sz="4000" kern="1200" dirty="0" smtClean="0">
                <a:solidFill>
                  <a:schemeClr val="tx1"/>
                </a:solidFill>
                <a:effectLst/>
                <a:latin typeface="Arial" pitchFamily="34" charset="0"/>
                <a:ea typeface="+mj-ea"/>
                <a:cs typeface="Arial" pitchFamily="34" charset="0"/>
              </a:rPr>
              <a:t>269,494	</a:t>
            </a:r>
          </a:p>
        </p:txBody>
      </p:sp>
      <p:pic>
        <p:nvPicPr>
          <p:cNvPr id="2050" name="Picture 2" descr="http://hangingtogether.org/wp-content/uploads/2012/11/VIAFbot-Statistics1.pn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4350204" y="1391104"/>
            <a:ext cx="4572000" cy="4572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Left Brace 3"/>
          <p:cNvSpPr/>
          <p:nvPr/>
        </p:nvSpPr>
        <p:spPr>
          <a:xfrm>
            <a:off x="3846286" y="1611086"/>
            <a:ext cx="1219199" cy="653143"/>
          </a:xfrm>
          <a:prstGeom prst="leftBrace">
            <a:avLst>
              <a:gd name="adj1" fmla="val 8333"/>
              <a:gd name="adj2" fmla="val 45973"/>
            </a:avLst>
          </a:prstGeom>
        </p:spPr>
        <p:style>
          <a:lnRef idx="2">
            <a:schemeClr val="accent6"/>
          </a:lnRef>
          <a:fillRef idx="0">
            <a:schemeClr val="accent6"/>
          </a:fillRef>
          <a:effectRef idx="1">
            <a:schemeClr val="accent6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6" name="Left Brace 5"/>
          <p:cNvSpPr/>
          <p:nvPr/>
        </p:nvSpPr>
        <p:spPr>
          <a:xfrm>
            <a:off x="4350204" y="1937657"/>
            <a:ext cx="541110" cy="3418114"/>
          </a:xfrm>
          <a:prstGeom prst="leftBrace">
            <a:avLst/>
          </a:prstGeom>
          <a:ln>
            <a:solidFill>
              <a:srgbClr val="00B050"/>
            </a:solidFill>
          </a:ln>
        </p:spPr>
        <p:style>
          <a:lnRef idx="2">
            <a:schemeClr val="accent3"/>
          </a:lnRef>
          <a:fillRef idx="0">
            <a:schemeClr val="accent3"/>
          </a:fillRef>
          <a:effectRef idx="1">
            <a:schemeClr val="accent3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  <p:extLst>
      <p:ext uri="{BB962C8B-B14F-4D97-AF65-F5344CB8AC3E}">
        <p14:creationId xmlns:p14="http://schemas.microsoft.com/office/powerpoint/2010/main" xmlns="" val="28634562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Statistics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rtl="0" eaLnBrk="1" latinLnBrk="0" hangingPunct="1"/>
            <a:r>
              <a:rPr lang="en-US" sz="4400" kern="1200" dirty="0" smtClean="0">
                <a:solidFill>
                  <a:schemeClr val="tx1"/>
                </a:solidFill>
                <a:effectLst/>
                <a:ea typeface="+mj-ea"/>
              </a:rPr>
              <a:t>Full report at</a:t>
            </a:r>
            <a:endParaRPr lang="en-US" sz="4400" dirty="0" smtClean="0">
              <a:solidFill>
                <a:schemeClr val="tx1"/>
              </a:solidFill>
              <a:latin typeface="Arial" pitchFamily="34" charset="0"/>
              <a:ea typeface="+mj-ea"/>
              <a:cs typeface="Arial" pitchFamily="34" charset="0"/>
            </a:endParaRPr>
          </a:p>
          <a:p>
            <a:pPr lvl="0" rtl="0" eaLnBrk="1" latinLnBrk="0" hangingPunct="1"/>
            <a:r>
              <a:rPr lang="en-US" sz="2800" dirty="0" smtClean="0">
                <a:solidFill>
                  <a:schemeClr val="tx1"/>
                </a:solidFill>
                <a:ea typeface="+mj-ea"/>
              </a:rPr>
              <a:t>hanging</a:t>
            </a:r>
            <a:r>
              <a:rPr lang="en-US" sz="2800" b="1" dirty="0" smtClean="0">
                <a:solidFill>
                  <a:schemeClr val="tx1"/>
                </a:solidFill>
                <a:ea typeface="+mj-ea"/>
              </a:rPr>
              <a:t>together</a:t>
            </a:r>
            <a:r>
              <a:rPr lang="en-US" sz="2800" dirty="0" smtClean="0">
                <a:solidFill>
                  <a:schemeClr val="tx1"/>
                </a:solidFill>
                <a:ea typeface="+mj-ea"/>
              </a:rPr>
              <a:t>.org</a:t>
            </a:r>
            <a:endParaRPr lang="en-US" sz="2800" b="1" kern="1200" dirty="0" smtClean="0">
              <a:solidFill>
                <a:schemeClr val="tx1"/>
              </a:solidFill>
              <a:effectLst/>
              <a:ea typeface="+mj-ea"/>
            </a:endParaRPr>
          </a:p>
        </p:txBody>
      </p:sp>
      <p:pic>
        <p:nvPicPr>
          <p:cNvPr id="2050" name="Picture 2" descr="http://hangingtogether.org/wp-content/uploads/2012/11/VIAFbot-Statistics1.pn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4350204" y="1391104"/>
            <a:ext cx="4572000" cy="4572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xmlns="" val="15731071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How</a:t>
            </a:r>
            <a:r>
              <a:rPr lang="en-US" baseline="0" dirty="0" smtClean="0"/>
              <a:t> precise is the Algorithm?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 smtClean="0">
                <a:solidFill>
                  <a:schemeClr val="tx1"/>
                </a:solidFill>
              </a:rPr>
              <a:t>~99% (From random sampling)</a:t>
            </a:r>
          </a:p>
          <a:p>
            <a:pPr lvl="0"/>
            <a:r>
              <a:rPr lang="en-US" dirty="0" smtClean="0">
                <a:solidFill>
                  <a:schemeClr val="tx1"/>
                </a:solidFill>
              </a:rPr>
              <a:t>But not perfect</a:t>
            </a:r>
          </a:p>
        </p:txBody>
      </p:sp>
    </p:spTree>
    <p:extLst>
      <p:ext uri="{BB962C8B-B14F-4D97-AF65-F5344CB8AC3E}">
        <p14:creationId xmlns:p14="http://schemas.microsoft.com/office/powerpoint/2010/main" xmlns="" val="58192111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7" name="Picture 5" descr="http://ts1.mm.bing.net/th?id=H.4593481327576468&amp;pid=1.7&amp;w=139&amp;h=143&amp;c=7&amp;rs=1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 rot="16351799">
            <a:off x="2575410" y="5121144"/>
            <a:ext cx="1191375" cy="12256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VIAF is watching</a:t>
            </a:r>
            <a:endParaRPr lang="en-GB" dirty="0"/>
          </a:p>
        </p:txBody>
      </p:sp>
      <p:pic>
        <p:nvPicPr>
          <p:cNvPr id="3075" name="Picture 3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80963" y="1181100"/>
            <a:ext cx="8982075" cy="3886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1490297" y="5676002"/>
            <a:ext cx="1042273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600" dirty="0" smtClean="0"/>
              <a:t>VIAF</a:t>
            </a:r>
            <a:endParaRPr lang="en-GB" sz="3600" dirty="0"/>
          </a:p>
        </p:txBody>
      </p:sp>
      <p:sp>
        <p:nvSpPr>
          <p:cNvPr id="6" name="Isosceles Triangle 5"/>
          <p:cNvSpPr/>
          <p:nvPr/>
        </p:nvSpPr>
        <p:spPr>
          <a:xfrm rot="10800000">
            <a:off x="3280229" y="4020457"/>
            <a:ext cx="4876800" cy="1509486"/>
          </a:xfrm>
          <a:prstGeom prst="triangle">
            <a:avLst>
              <a:gd name="adj" fmla="val 95536"/>
            </a:avLst>
          </a:prstGeom>
          <a:gradFill>
            <a:gsLst>
              <a:gs pos="0">
                <a:schemeClr val="dk1">
                  <a:tint val="50000"/>
                  <a:satMod val="300000"/>
                  <a:alpha val="14000"/>
                </a:schemeClr>
              </a:gs>
              <a:gs pos="35000">
                <a:schemeClr val="dk1">
                  <a:tint val="37000"/>
                  <a:satMod val="300000"/>
                  <a:alpha val="12000"/>
                </a:schemeClr>
              </a:gs>
              <a:gs pos="100000">
                <a:schemeClr val="dk1">
                  <a:tint val="15000"/>
                  <a:satMod val="350000"/>
                </a:schemeClr>
              </a:gs>
            </a:gsLst>
          </a:gradFill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" name="Round Single Corner Rectangle 6"/>
          <p:cNvSpPr/>
          <p:nvPr/>
        </p:nvSpPr>
        <p:spPr>
          <a:xfrm>
            <a:off x="3171097" y="3614057"/>
            <a:ext cx="5261703" cy="406400"/>
          </a:xfrm>
          <a:prstGeom prst="round1Rect">
            <a:avLst/>
          </a:prstGeom>
          <a:gradFill>
            <a:gsLst>
              <a:gs pos="0">
                <a:schemeClr val="dk1">
                  <a:tint val="50000"/>
                  <a:satMod val="300000"/>
                  <a:alpha val="0"/>
                </a:schemeClr>
              </a:gs>
              <a:gs pos="40000">
                <a:schemeClr val="dk1">
                  <a:tint val="37000"/>
                  <a:satMod val="300000"/>
                  <a:alpha val="8000"/>
                </a:schemeClr>
              </a:gs>
              <a:gs pos="100000">
                <a:schemeClr val="dk1">
                  <a:tint val="15000"/>
                  <a:satMod val="350000"/>
                  <a:alpha val="19000"/>
                </a:schemeClr>
              </a:gs>
            </a:gsLst>
          </a:gradFill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  <p:extLst>
      <p:ext uri="{BB962C8B-B14F-4D97-AF65-F5344CB8AC3E}">
        <p14:creationId xmlns:p14="http://schemas.microsoft.com/office/powerpoint/2010/main" xmlns="" val="36507555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Fixing links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rtl="0" eaLnBrk="1" latinLnBrk="0" hangingPunct="1"/>
            <a:r>
              <a:rPr lang="en-US" sz="4400" kern="1200" dirty="0" smtClean="0">
                <a:solidFill>
                  <a:schemeClr val="tx1"/>
                </a:solidFill>
                <a:effectLst/>
                <a:latin typeface="Arial" pitchFamily="34" charset="0"/>
                <a:ea typeface="+mj-ea"/>
                <a:cs typeface="Arial" pitchFamily="34" charset="0"/>
              </a:rPr>
              <a:t>If a human ameliorates </a:t>
            </a:r>
            <a:r>
              <a:rPr lang="en-US" sz="4400" kern="1200" dirty="0" err="1" smtClean="0">
                <a:solidFill>
                  <a:schemeClr val="tx1"/>
                </a:solidFill>
                <a:effectLst/>
                <a:latin typeface="Arial" pitchFamily="34" charset="0"/>
                <a:ea typeface="+mj-ea"/>
                <a:cs typeface="Arial" pitchFamily="34" charset="0"/>
              </a:rPr>
              <a:t>Wikipeda</a:t>
            </a:r>
            <a:endParaRPr lang="en-US" sz="4400" kern="1200" dirty="0" smtClean="0">
              <a:solidFill>
                <a:schemeClr val="tx1"/>
              </a:solidFill>
              <a:effectLst/>
              <a:latin typeface="Arial" pitchFamily="34" charset="0"/>
              <a:ea typeface="+mj-ea"/>
              <a:cs typeface="Arial" pitchFamily="34" charset="0"/>
            </a:endParaRPr>
          </a:p>
          <a:p>
            <a:pPr lvl="0" rtl="0" eaLnBrk="1" latinLnBrk="0" hangingPunct="1"/>
            <a:r>
              <a:rPr lang="en-US" sz="4400" kern="1200" dirty="0" smtClean="0">
                <a:solidFill>
                  <a:schemeClr val="tx1"/>
                </a:solidFill>
                <a:effectLst/>
                <a:ea typeface="+mj-ea"/>
              </a:rPr>
              <a:t>VIAF.org watches the change,</a:t>
            </a:r>
            <a:endParaRPr lang="en-GB" dirty="0" smtClean="0">
              <a:solidFill>
                <a:schemeClr val="tx1"/>
              </a:solidFill>
              <a:effectLst/>
            </a:endParaRPr>
          </a:p>
          <a:p>
            <a:pPr lvl="0" rtl="0" eaLnBrk="1" latinLnBrk="0" hangingPunct="1"/>
            <a:r>
              <a:rPr lang="en-US" sz="4400" kern="1200" dirty="0" smtClean="0">
                <a:solidFill>
                  <a:schemeClr val="tx1"/>
                </a:solidFill>
                <a:effectLst/>
                <a:latin typeface="Arial" pitchFamily="34" charset="0"/>
                <a:ea typeface="+mj-ea"/>
                <a:cs typeface="Arial" pitchFamily="34" charset="0"/>
              </a:rPr>
              <a:t>and VIAF incorporates the corrected</a:t>
            </a:r>
            <a:r>
              <a:rPr lang="en-US" sz="4400" dirty="0">
                <a:solidFill>
                  <a:schemeClr val="tx1"/>
                </a:solidFill>
                <a:ea typeface="+mj-ea"/>
              </a:rPr>
              <a:t> </a:t>
            </a:r>
            <a:r>
              <a:rPr lang="en-US" sz="4400" dirty="0" smtClean="0">
                <a:solidFill>
                  <a:schemeClr val="tx1"/>
                </a:solidFill>
                <a:ea typeface="+mj-ea"/>
              </a:rPr>
              <a:t>data.</a:t>
            </a:r>
            <a:endParaRPr lang="en-US" sz="4400" kern="1200" dirty="0" smtClean="0">
              <a:solidFill>
                <a:schemeClr val="tx1"/>
              </a:solidFill>
              <a:effectLst/>
              <a:latin typeface="Arial" pitchFamily="34" charset="0"/>
              <a:ea typeface="+mj-ea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1702822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Other </a:t>
            </a:r>
            <a:r>
              <a:rPr lang="en-US" dirty="0" err="1" smtClean="0"/>
              <a:t>Wikipedias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4400" dirty="0" smtClean="0">
                <a:solidFill>
                  <a:schemeClr val="tx1"/>
                </a:solidFill>
              </a:rPr>
              <a:t>French Wikipedia?</a:t>
            </a:r>
          </a:p>
          <a:p>
            <a:r>
              <a:rPr lang="en-US" sz="4400" dirty="0" smtClean="0">
                <a:solidFill>
                  <a:schemeClr val="tx1"/>
                </a:solidFill>
              </a:rPr>
              <a:t>All other </a:t>
            </a:r>
            <a:r>
              <a:rPr lang="en-US" sz="4400" dirty="0" err="1" smtClean="0">
                <a:solidFill>
                  <a:schemeClr val="tx1"/>
                </a:solidFill>
              </a:rPr>
              <a:t>Wikipedias</a:t>
            </a:r>
            <a:r>
              <a:rPr lang="en-US" sz="4400" dirty="0" smtClean="0">
                <a:solidFill>
                  <a:schemeClr val="tx1"/>
                </a:solidFill>
              </a:rPr>
              <a:t>?</a:t>
            </a:r>
          </a:p>
        </p:txBody>
      </p:sp>
    </p:spTree>
    <p:extLst>
      <p:ext uri="{BB962C8B-B14F-4D97-AF65-F5344CB8AC3E}">
        <p14:creationId xmlns:p14="http://schemas.microsoft.com/office/powerpoint/2010/main" xmlns="" val="30330137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Information Virus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>
                <a:solidFill>
                  <a:schemeClr val="tx1"/>
                </a:solidFill>
              </a:rPr>
              <a:t>1 month after </a:t>
            </a:r>
            <a:r>
              <a:rPr lang="en-US" dirty="0" err="1" smtClean="0">
                <a:solidFill>
                  <a:schemeClr val="tx1"/>
                </a:solidFill>
              </a:rPr>
              <a:t>VIAFBot</a:t>
            </a:r>
            <a:endParaRPr lang="en-US" dirty="0" smtClean="0">
              <a:solidFill>
                <a:schemeClr val="tx1"/>
              </a:solidFill>
            </a:endParaRPr>
          </a:p>
          <a:p>
            <a:r>
              <a:rPr lang="en-US" dirty="0" err="1" smtClean="0">
                <a:solidFill>
                  <a:schemeClr val="tx1"/>
                </a:solidFill>
              </a:rPr>
              <a:t>User:Jarekt</a:t>
            </a:r>
            <a:r>
              <a:rPr lang="en-US" dirty="0" smtClean="0">
                <a:solidFill>
                  <a:schemeClr val="tx1"/>
                </a:solidFill>
              </a:rPr>
              <a:t> copies </a:t>
            </a:r>
            <a:r>
              <a:rPr lang="en-US" dirty="0" err="1" smtClean="0">
                <a:solidFill>
                  <a:schemeClr val="tx1"/>
                </a:solidFill>
              </a:rPr>
              <a:t>VIAFbot’s</a:t>
            </a:r>
            <a:r>
              <a:rPr lang="en-US" dirty="0" smtClean="0">
                <a:solidFill>
                  <a:schemeClr val="tx1"/>
                </a:solidFill>
              </a:rPr>
              <a:t> links into</a:t>
            </a:r>
          </a:p>
          <a:p>
            <a:pPr lvl="1"/>
            <a:r>
              <a:rPr lang="en-US" dirty="0" smtClean="0">
                <a:solidFill>
                  <a:schemeClr val="tx1"/>
                </a:solidFill>
              </a:rPr>
              <a:t>Wikimedia</a:t>
            </a:r>
            <a:r>
              <a:rPr lang="en-US" baseline="0" dirty="0" smtClean="0">
                <a:solidFill>
                  <a:schemeClr val="tx1"/>
                </a:solidFill>
              </a:rPr>
              <a:t> Commons</a:t>
            </a:r>
          </a:p>
          <a:p>
            <a:pPr lvl="1"/>
            <a:r>
              <a:rPr lang="en-US" baseline="0" dirty="0" err="1" smtClean="0">
                <a:solidFill>
                  <a:schemeClr val="tx1"/>
                </a:solidFill>
              </a:rPr>
              <a:t>Italiano</a:t>
            </a:r>
            <a:r>
              <a:rPr lang="en-US" baseline="0" dirty="0" smtClean="0">
                <a:solidFill>
                  <a:schemeClr val="tx1"/>
                </a:solidFill>
              </a:rPr>
              <a:t> Wikipedia</a:t>
            </a:r>
          </a:p>
        </p:txBody>
      </p:sp>
    </p:spTree>
    <p:extLst>
      <p:ext uri="{BB962C8B-B14F-4D97-AF65-F5344CB8AC3E}">
        <p14:creationId xmlns:p14="http://schemas.microsoft.com/office/powerpoint/2010/main" xmlns="" val="21693001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err="1" smtClean="0"/>
              <a:t>Programme</a:t>
            </a:r>
            <a:endParaRPr lang="nl-NL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nl-NL" dirty="0" smtClean="0"/>
              <a:t>Role of Bibliographic data in Wikipedia</a:t>
            </a:r>
          </a:p>
          <a:p>
            <a:r>
              <a:rPr lang="nl-NL" dirty="0" smtClean="0">
                <a:solidFill>
                  <a:schemeClr val="tx1"/>
                </a:solidFill>
              </a:rPr>
              <a:t>Comprehending Wikidata</a:t>
            </a:r>
            <a:endParaRPr lang="nl-NL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997979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Copying is a “Hack”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err="1" smtClean="0">
                <a:solidFill>
                  <a:schemeClr val="tx1"/>
                </a:solidFill>
              </a:rPr>
              <a:t>Wikidata</a:t>
            </a:r>
            <a:r>
              <a:rPr lang="en-US" dirty="0" smtClean="0">
                <a:solidFill>
                  <a:schemeClr val="tx1"/>
                </a:solidFill>
              </a:rPr>
              <a:t> was created to resolve this elegantly</a:t>
            </a:r>
            <a:endParaRPr lang="en-US" baseline="0" dirty="0" smtClean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28111760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What</a:t>
            </a:r>
            <a:r>
              <a:rPr lang="en-US" baseline="0" dirty="0" smtClean="0"/>
              <a:t> is </a:t>
            </a:r>
            <a:r>
              <a:rPr lang="en-US" baseline="0" dirty="0" err="1" smtClean="0"/>
              <a:t>Wikidata</a:t>
            </a:r>
            <a:r>
              <a:rPr lang="en-US" baseline="0" dirty="0" smtClean="0"/>
              <a:t>?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baseline="0" dirty="0" err="1" smtClean="0">
                <a:solidFill>
                  <a:schemeClr val="tx1"/>
                </a:solidFill>
              </a:rPr>
              <a:t>Wikidata</a:t>
            </a:r>
            <a:r>
              <a:rPr lang="en-US" baseline="0" dirty="0" smtClean="0">
                <a:solidFill>
                  <a:schemeClr val="tx1"/>
                </a:solidFill>
              </a:rPr>
              <a:t> </a:t>
            </a:r>
            <a:r>
              <a:rPr lang="en-US" b="1" baseline="0" dirty="0" smtClean="0">
                <a:solidFill>
                  <a:schemeClr val="tx1"/>
                </a:solidFill>
              </a:rPr>
              <a:t>item</a:t>
            </a:r>
            <a:r>
              <a:rPr lang="en-US" b="0" baseline="0" dirty="0" smtClean="0">
                <a:solidFill>
                  <a:schemeClr val="tx1"/>
                </a:solidFill>
              </a:rPr>
              <a:t> is a collection of Wikipedia articles</a:t>
            </a:r>
          </a:p>
        </p:txBody>
      </p:sp>
      <p:sp>
        <p:nvSpPr>
          <p:cNvPr id="7" name="Octagon 6"/>
          <p:cNvSpPr/>
          <p:nvPr/>
        </p:nvSpPr>
        <p:spPr>
          <a:xfrm>
            <a:off x="1465943" y="3120571"/>
            <a:ext cx="2220686" cy="2220686"/>
          </a:xfrm>
          <a:prstGeom prst="octagon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9" name="Straight Connector 8"/>
          <p:cNvCxnSpPr>
            <a:stCxn id="7" idx="6"/>
            <a:endCxn id="7" idx="2"/>
          </p:cNvCxnSpPr>
          <p:nvPr/>
        </p:nvCxnSpPr>
        <p:spPr>
          <a:xfrm>
            <a:off x="2116360" y="3120571"/>
            <a:ext cx="919852" cy="2220686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2" name="Straight Connector 11"/>
          <p:cNvCxnSpPr>
            <a:stCxn id="7" idx="7"/>
          </p:cNvCxnSpPr>
          <p:nvPr/>
        </p:nvCxnSpPr>
        <p:spPr>
          <a:xfrm>
            <a:off x="3036212" y="3120571"/>
            <a:ext cx="0" cy="2220686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5" name="Straight Connector 14"/>
          <p:cNvCxnSpPr>
            <a:stCxn id="7" idx="0"/>
            <a:endCxn id="7" idx="2"/>
          </p:cNvCxnSpPr>
          <p:nvPr/>
        </p:nvCxnSpPr>
        <p:spPr>
          <a:xfrm flipH="1">
            <a:off x="3036212" y="3770988"/>
            <a:ext cx="650417" cy="1570269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8" name="Straight Connector 17"/>
          <p:cNvCxnSpPr>
            <a:stCxn id="7" idx="5"/>
            <a:endCxn id="7" idx="2"/>
          </p:cNvCxnSpPr>
          <p:nvPr/>
        </p:nvCxnSpPr>
        <p:spPr>
          <a:xfrm>
            <a:off x="1465943" y="3770988"/>
            <a:ext cx="1570269" cy="1570269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21" name="Straight Connector 20"/>
          <p:cNvCxnSpPr>
            <a:stCxn id="7" idx="4"/>
            <a:endCxn id="7" idx="2"/>
          </p:cNvCxnSpPr>
          <p:nvPr/>
        </p:nvCxnSpPr>
        <p:spPr>
          <a:xfrm>
            <a:off x="1465943" y="4690840"/>
            <a:ext cx="1570269" cy="650417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24" name="Straight Connector 23"/>
          <p:cNvCxnSpPr>
            <a:stCxn id="7" idx="6"/>
            <a:endCxn id="7" idx="1"/>
          </p:cNvCxnSpPr>
          <p:nvPr/>
        </p:nvCxnSpPr>
        <p:spPr>
          <a:xfrm>
            <a:off x="2116360" y="3120571"/>
            <a:ext cx="1570269" cy="1570269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27" name="Straight Connector 26"/>
          <p:cNvCxnSpPr>
            <a:stCxn id="7" idx="6"/>
            <a:endCxn id="7" idx="3"/>
          </p:cNvCxnSpPr>
          <p:nvPr/>
        </p:nvCxnSpPr>
        <p:spPr>
          <a:xfrm>
            <a:off x="2116360" y="3120571"/>
            <a:ext cx="0" cy="2220686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30" name="Straight Connector 29"/>
          <p:cNvCxnSpPr>
            <a:stCxn id="7" idx="6"/>
            <a:endCxn id="7" idx="0"/>
          </p:cNvCxnSpPr>
          <p:nvPr/>
        </p:nvCxnSpPr>
        <p:spPr>
          <a:xfrm>
            <a:off x="2116360" y="3120571"/>
            <a:ext cx="1570269" cy="650417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33" name="Straight Connector 32"/>
          <p:cNvCxnSpPr>
            <a:stCxn id="7" idx="6"/>
            <a:endCxn id="7" idx="4"/>
          </p:cNvCxnSpPr>
          <p:nvPr/>
        </p:nvCxnSpPr>
        <p:spPr>
          <a:xfrm flipH="1">
            <a:off x="1465943" y="3120571"/>
            <a:ext cx="650417" cy="1570269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36" name="Straight Connector 35"/>
          <p:cNvCxnSpPr>
            <a:endCxn id="7" idx="5"/>
          </p:cNvCxnSpPr>
          <p:nvPr/>
        </p:nvCxnSpPr>
        <p:spPr>
          <a:xfrm flipH="1">
            <a:off x="1465943" y="3120571"/>
            <a:ext cx="1598395" cy="650417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39" name="Straight Connector 38"/>
          <p:cNvCxnSpPr>
            <a:stCxn id="7" idx="7"/>
          </p:cNvCxnSpPr>
          <p:nvPr/>
        </p:nvCxnSpPr>
        <p:spPr>
          <a:xfrm flipH="1">
            <a:off x="1465943" y="3120571"/>
            <a:ext cx="1570269" cy="1570269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42" name="Straight Connector 41"/>
          <p:cNvCxnSpPr>
            <a:stCxn id="7" idx="7"/>
            <a:endCxn id="7" idx="3"/>
          </p:cNvCxnSpPr>
          <p:nvPr/>
        </p:nvCxnSpPr>
        <p:spPr>
          <a:xfrm flipH="1">
            <a:off x="2116360" y="3120571"/>
            <a:ext cx="919852" cy="2220686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45" name="Straight Connector 44"/>
          <p:cNvCxnSpPr>
            <a:stCxn id="7" idx="7"/>
            <a:endCxn id="7" idx="1"/>
          </p:cNvCxnSpPr>
          <p:nvPr/>
        </p:nvCxnSpPr>
        <p:spPr>
          <a:xfrm>
            <a:off x="3036212" y="3120571"/>
            <a:ext cx="650417" cy="1570269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48" name="Straight Connector 47"/>
          <p:cNvCxnSpPr>
            <a:stCxn id="7" idx="0"/>
            <a:endCxn id="7" idx="5"/>
          </p:cNvCxnSpPr>
          <p:nvPr/>
        </p:nvCxnSpPr>
        <p:spPr>
          <a:xfrm flipH="1">
            <a:off x="1465943" y="3770988"/>
            <a:ext cx="2220686" cy="0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51" name="Straight Connector 50"/>
          <p:cNvCxnSpPr>
            <a:stCxn id="7" idx="0"/>
            <a:endCxn id="7" idx="4"/>
          </p:cNvCxnSpPr>
          <p:nvPr/>
        </p:nvCxnSpPr>
        <p:spPr>
          <a:xfrm flipH="1">
            <a:off x="1465943" y="3770988"/>
            <a:ext cx="2220686" cy="919852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54" name="Straight Connector 53"/>
          <p:cNvCxnSpPr>
            <a:stCxn id="7" idx="0"/>
            <a:endCxn id="7" idx="3"/>
          </p:cNvCxnSpPr>
          <p:nvPr/>
        </p:nvCxnSpPr>
        <p:spPr>
          <a:xfrm flipH="1">
            <a:off x="2116360" y="3770988"/>
            <a:ext cx="1570269" cy="1570269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57" name="Straight Connector 56"/>
          <p:cNvCxnSpPr>
            <a:stCxn id="7" idx="1"/>
          </p:cNvCxnSpPr>
          <p:nvPr/>
        </p:nvCxnSpPr>
        <p:spPr>
          <a:xfrm flipH="1" flipV="1">
            <a:off x="1791151" y="3770988"/>
            <a:ext cx="1895478" cy="919852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60" name="Straight Connector 59"/>
          <p:cNvCxnSpPr>
            <a:stCxn id="7" idx="1"/>
            <a:endCxn id="7" idx="4"/>
          </p:cNvCxnSpPr>
          <p:nvPr/>
        </p:nvCxnSpPr>
        <p:spPr>
          <a:xfrm flipH="1">
            <a:off x="1465943" y="4690840"/>
            <a:ext cx="2220686" cy="0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63" name="Straight Connector 62"/>
          <p:cNvCxnSpPr>
            <a:stCxn id="7" idx="1"/>
            <a:endCxn id="7" idx="3"/>
          </p:cNvCxnSpPr>
          <p:nvPr/>
        </p:nvCxnSpPr>
        <p:spPr>
          <a:xfrm flipH="1">
            <a:off x="2116360" y="4690840"/>
            <a:ext cx="1570269" cy="650417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66" name="Straight Connector 65"/>
          <p:cNvCxnSpPr>
            <a:stCxn id="7" idx="5"/>
            <a:endCxn id="7" idx="3"/>
          </p:cNvCxnSpPr>
          <p:nvPr/>
        </p:nvCxnSpPr>
        <p:spPr>
          <a:xfrm>
            <a:off x="1465943" y="3770988"/>
            <a:ext cx="650417" cy="1570269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sp>
        <p:nvSpPr>
          <p:cNvPr id="67" name="TextBox 66"/>
          <p:cNvSpPr txBox="1"/>
          <p:nvPr/>
        </p:nvSpPr>
        <p:spPr>
          <a:xfrm>
            <a:off x="1692019" y="2646403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En</a:t>
            </a:r>
            <a:endParaRPr lang="en-GB" dirty="0"/>
          </a:p>
        </p:txBody>
      </p:sp>
      <p:sp>
        <p:nvSpPr>
          <p:cNvPr id="71" name="TextBox 70"/>
          <p:cNvSpPr txBox="1"/>
          <p:nvPr/>
        </p:nvSpPr>
        <p:spPr>
          <a:xfrm>
            <a:off x="3152068" y="5396860"/>
            <a:ext cx="37061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 smtClean="0"/>
              <a:t>Fr</a:t>
            </a:r>
            <a:endParaRPr lang="en-GB" dirty="0"/>
          </a:p>
        </p:txBody>
      </p:sp>
      <p:sp>
        <p:nvSpPr>
          <p:cNvPr id="72" name="TextBox 71"/>
          <p:cNvSpPr txBox="1"/>
          <p:nvPr/>
        </p:nvSpPr>
        <p:spPr>
          <a:xfrm>
            <a:off x="871962" y="4702319"/>
            <a:ext cx="44275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De</a:t>
            </a:r>
            <a:endParaRPr lang="en-GB" dirty="0"/>
          </a:p>
        </p:txBody>
      </p:sp>
      <p:sp>
        <p:nvSpPr>
          <p:cNvPr id="68" name="Right Arrow 67"/>
          <p:cNvSpPr/>
          <p:nvPr/>
        </p:nvSpPr>
        <p:spPr>
          <a:xfrm>
            <a:off x="4192532" y="3573950"/>
            <a:ext cx="1733632" cy="100373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4" name="Oval 73"/>
          <p:cNvSpPr/>
          <p:nvPr/>
        </p:nvSpPr>
        <p:spPr>
          <a:xfrm>
            <a:off x="6668389" y="3516542"/>
            <a:ext cx="831514" cy="1039580"/>
          </a:xfrm>
          <a:prstGeom prst="ellipse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/>
              <a:t>WD</a:t>
            </a:r>
            <a:endParaRPr lang="en-GB" dirty="0"/>
          </a:p>
        </p:txBody>
      </p:sp>
      <p:cxnSp>
        <p:nvCxnSpPr>
          <p:cNvPr id="76" name="Straight Connector 75"/>
          <p:cNvCxnSpPr>
            <a:stCxn id="74" idx="0"/>
          </p:cNvCxnSpPr>
          <p:nvPr/>
        </p:nvCxnSpPr>
        <p:spPr>
          <a:xfrm flipV="1">
            <a:off x="7084146" y="2975430"/>
            <a:ext cx="0" cy="541112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79" name="Straight Connector 78"/>
          <p:cNvCxnSpPr>
            <a:stCxn id="74" idx="7"/>
          </p:cNvCxnSpPr>
          <p:nvPr/>
        </p:nvCxnSpPr>
        <p:spPr>
          <a:xfrm flipV="1">
            <a:off x="7378131" y="3236687"/>
            <a:ext cx="285412" cy="432098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82" name="Straight Connector 81"/>
          <p:cNvCxnSpPr>
            <a:stCxn id="74" idx="6"/>
          </p:cNvCxnSpPr>
          <p:nvPr/>
        </p:nvCxnSpPr>
        <p:spPr>
          <a:xfrm>
            <a:off x="7499903" y="4036332"/>
            <a:ext cx="453926" cy="0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85" name="Straight Connector 84"/>
          <p:cNvCxnSpPr>
            <a:stCxn id="74" idx="5"/>
          </p:cNvCxnSpPr>
          <p:nvPr/>
        </p:nvCxnSpPr>
        <p:spPr>
          <a:xfrm>
            <a:off x="7378131" y="4403879"/>
            <a:ext cx="285412" cy="442800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88" name="Straight Connector 87"/>
          <p:cNvCxnSpPr>
            <a:stCxn id="74" idx="4"/>
          </p:cNvCxnSpPr>
          <p:nvPr/>
        </p:nvCxnSpPr>
        <p:spPr>
          <a:xfrm>
            <a:off x="7084146" y="4556122"/>
            <a:ext cx="0" cy="475223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91" name="Straight Connector 90"/>
          <p:cNvCxnSpPr>
            <a:stCxn id="74" idx="3"/>
          </p:cNvCxnSpPr>
          <p:nvPr/>
        </p:nvCxnSpPr>
        <p:spPr>
          <a:xfrm flipH="1">
            <a:off x="6458859" y="4403879"/>
            <a:ext cx="331302" cy="286961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94" name="Straight Connector 93"/>
          <p:cNvCxnSpPr>
            <a:stCxn id="74" idx="2"/>
          </p:cNvCxnSpPr>
          <p:nvPr/>
        </p:nvCxnSpPr>
        <p:spPr>
          <a:xfrm flipH="1">
            <a:off x="6357257" y="4036332"/>
            <a:ext cx="311132" cy="0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97" name="Straight Connector 96"/>
          <p:cNvCxnSpPr>
            <a:stCxn id="74" idx="1"/>
          </p:cNvCxnSpPr>
          <p:nvPr/>
        </p:nvCxnSpPr>
        <p:spPr>
          <a:xfrm flipH="1" flipV="1">
            <a:off x="6509659" y="3236687"/>
            <a:ext cx="280502" cy="432098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sp>
        <p:nvSpPr>
          <p:cNvPr id="124" name="TextBox 123"/>
          <p:cNvSpPr txBox="1"/>
          <p:nvPr/>
        </p:nvSpPr>
        <p:spPr>
          <a:xfrm>
            <a:off x="6211802" y="2876654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En</a:t>
            </a:r>
            <a:endParaRPr lang="en-GB" dirty="0"/>
          </a:p>
        </p:txBody>
      </p:sp>
      <p:sp>
        <p:nvSpPr>
          <p:cNvPr id="125" name="TextBox 124"/>
          <p:cNvSpPr txBox="1"/>
          <p:nvPr/>
        </p:nvSpPr>
        <p:spPr>
          <a:xfrm>
            <a:off x="7590972" y="4887768"/>
            <a:ext cx="37061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 smtClean="0"/>
              <a:t>Fr</a:t>
            </a:r>
            <a:endParaRPr lang="en-GB" dirty="0"/>
          </a:p>
        </p:txBody>
      </p:sp>
      <p:sp>
        <p:nvSpPr>
          <p:cNvPr id="126" name="TextBox 125"/>
          <p:cNvSpPr txBox="1"/>
          <p:nvPr/>
        </p:nvSpPr>
        <p:spPr>
          <a:xfrm>
            <a:off x="5926164" y="4625279"/>
            <a:ext cx="44275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De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xmlns="" val="4261884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What will not change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baseline="0" dirty="0" smtClean="0">
                <a:solidFill>
                  <a:schemeClr val="tx1"/>
                </a:solidFill>
              </a:rPr>
              <a:t>Language links will look same </a:t>
            </a:r>
            <a:endParaRPr lang="en-US" b="0" baseline="0" dirty="0" smtClean="0">
              <a:solidFill>
                <a:schemeClr val="tx1"/>
              </a:solidFill>
            </a:endParaRPr>
          </a:p>
        </p:txBody>
      </p:sp>
      <p:pic>
        <p:nvPicPr>
          <p:cNvPr id="6146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369050" y="1099003"/>
            <a:ext cx="2095500" cy="5124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34956176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But you can edit centrally</a:t>
            </a:r>
            <a:endParaRPr lang="en-GB" dirty="0"/>
          </a:p>
        </p:txBody>
      </p:sp>
      <p:pic>
        <p:nvPicPr>
          <p:cNvPr id="7170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09339" y="1105359"/>
            <a:ext cx="8496300" cy="547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23929041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New:</a:t>
            </a:r>
            <a:r>
              <a:rPr lang="en-US" baseline="0" dirty="0" smtClean="0"/>
              <a:t> Declarations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>
                <a:solidFill>
                  <a:schemeClr val="tx1"/>
                </a:solidFill>
              </a:rPr>
              <a:t>Semantic </a:t>
            </a:r>
            <a:r>
              <a:rPr lang="en-US" b="1" dirty="0" smtClean="0">
                <a:solidFill>
                  <a:schemeClr val="tx1"/>
                </a:solidFill>
              </a:rPr>
              <a:t>triple</a:t>
            </a:r>
            <a:endParaRPr lang="en-GB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294062503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New:</a:t>
            </a:r>
            <a:r>
              <a:rPr lang="en-US" baseline="0" dirty="0" smtClean="0"/>
              <a:t> Declarations</a:t>
            </a:r>
            <a:endParaRPr lang="en-GB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GB"/>
          </a:p>
        </p:txBody>
      </p:sp>
      <p:pic>
        <p:nvPicPr>
          <p:cNvPr id="8195" name="Picture 3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52425" y="1492931"/>
            <a:ext cx="8439150" cy="4772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376942454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New:</a:t>
            </a:r>
            <a:r>
              <a:rPr lang="en-US" baseline="0" dirty="0" smtClean="0"/>
              <a:t> Declarations</a:t>
            </a:r>
            <a:endParaRPr lang="en-GB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GB" dirty="0"/>
          </a:p>
        </p:txBody>
      </p:sp>
      <p:pic>
        <p:nvPicPr>
          <p:cNvPr id="9218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35227" y="3000829"/>
            <a:ext cx="8105775" cy="2133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7" name="Elbow Connector 6"/>
          <p:cNvCxnSpPr/>
          <p:nvPr/>
        </p:nvCxnSpPr>
        <p:spPr>
          <a:xfrm rot="16200000" flipH="1">
            <a:off x="158495" y="2871590"/>
            <a:ext cx="1103086" cy="149626"/>
          </a:xfrm>
          <a:prstGeom prst="bentConnector3">
            <a:avLst>
              <a:gd name="adj1" fmla="val 100000"/>
            </a:avLst>
          </a:prstGeom>
          <a:ln>
            <a:tailEnd type="arrow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17" name="TextBox 16"/>
          <p:cNvSpPr txBox="1"/>
          <p:nvPr/>
        </p:nvSpPr>
        <p:spPr>
          <a:xfrm>
            <a:off x="710038" y="2224711"/>
            <a:ext cx="1635191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>
                <a:solidFill>
                  <a:schemeClr val="accent2"/>
                </a:solidFill>
              </a:rPr>
              <a:t>Property</a:t>
            </a:r>
            <a:endParaRPr lang="en-GB" sz="3200" dirty="0">
              <a:solidFill>
                <a:schemeClr val="accent2"/>
              </a:solidFill>
            </a:endParaRPr>
          </a:p>
        </p:txBody>
      </p:sp>
      <p:cxnSp>
        <p:nvCxnSpPr>
          <p:cNvPr id="19" name="Elbow Connector 18"/>
          <p:cNvCxnSpPr/>
          <p:nvPr/>
        </p:nvCxnSpPr>
        <p:spPr>
          <a:xfrm rot="5400000">
            <a:off x="3392069" y="3120378"/>
            <a:ext cx="634484" cy="12700"/>
          </a:xfrm>
          <a:prstGeom prst="bentConnector3">
            <a:avLst/>
          </a:prstGeom>
          <a:ln>
            <a:tailEnd type="arrow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28" name="TextBox 27"/>
          <p:cNvSpPr txBox="1"/>
          <p:nvPr/>
        </p:nvSpPr>
        <p:spPr>
          <a:xfrm>
            <a:off x="3315352" y="2285886"/>
            <a:ext cx="1106008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>
                <a:solidFill>
                  <a:schemeClr val="accent2"/>
                </a:solidFill>
              </a:rPr>
              <a:t>Value</a:t>
            </a:r>
            <a:endParaRPr lang="en-GB" sz="3200" dirty="0">
              <a:solidFill>
                <a:schemeClr val="accent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209499669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Inclusion Syntax</a:t>
            </a:r>
            <a:endParaRPr lang="en-GB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>
                <a:solidFill>
                  <a:schemeClr val="tx1"/>
                </a:solidFill>
              </a:rPr>
              <a:t> In </a:t>
            </a:r>
            <a:r>
              <a:rPr lang="en-US" dirty="0" err="1" smtClean="0">
                <a:solidFill>
                  <a:schemeClr val="tx1"/>
                </a:solidFill>
              </a:rPr>
              <a:t>Wikitext</a:t>
            </a:r>
            <a:r>
              <a:rPr lang="en-US" dirty="0">
                <a:solidFill>
                  <a:schemeClr val="tx1"/>
                </a:solidFill>
              </a:rPr>
              <a:t> </a:t>
            </a:r>
            <a:r>
              <a:rPr lang="en-US" dirty="0" smtClean="0">
                <a:solidFill>
                  <a:schemeClr val="tx1"/>
                </a:solidFill>
              </a:rPr>
              <a:t>write</a:t>
            </a:r>
          </a:p>
          <a:p>
            <a:endParaRPr lang="en-US" dirty="0">
              <a:solidFill>
                <a:schemeClr val="tx1"/>
              </a:solidFill>
              <a:latin typeface="MS Reference Sans Serif" pitchFamily="34" charset="0"/>
            </a:endParaRPr>
          </a:p>
          <a:p>
            <a:r>
              <a:rPr lang="en-GB" dirty="0">
                <a:solidFill>
                  <a:schemeClr val="tx1"/>
                </a:solidFill>
                <a:latin typeface="Miriam Fixed" pitchFamily="49" charset="-79"/>
                <a:cs typeface="Miriam Fixed" pitchFamily="49" charset="-79"/>
              </a:rPr>
              <a:t>{{	</a:t>
            </a:r>
            <a:r>
              <a:rPr lang="en-GB" dirty="0" err="1" smtClean="0">
                <a:solidFill>
                  <a:schemeClr val="tx1"/>
                </a:solidFill>
                <a:latin typeface="Miriam Fixed" pitchFamily="49" charset="-79"/>
                <a:cs typeface="Miriam Fixed" pitchFamily="49" charset="-79"/>
              </a:rPr>
              <a:t>propriété:lieu</a:t>
            </a:r>
            <a:r>
              <a:rPr lang="en-GB" dirty="0" smtClean="0">
                <a:solidFill>
                  <a:schemeClr val="tx1"/>
                </a:solidFill>
                <a:latin typeface="Miriam Fixed" pitchFamily="49" charset="-79"/>
                <a:cs typeface="Miriam Fixed" pitchFamily="49" charset="-79"/>
              </a:rPr>
              <a:t> </a:t>
            </a:r>
            <a:r>
              <a:rPr lang="en-GB" dirty="0">
                <a:solidFill>
                  <a:schemeClr val="tx1"/>
                </a:solidFill>
                <a:latin typeface="Miriam Fixed" pitchFamily="49" charset="-79"/>
                <a:cs typeface="Miriam Fixed" pitchFamily="49" charset="-79"/>
              </a:rPr>
              <a:t>de </a:t>
            </a:r>
            <a:r>
              <a:rPr lang="en-GB" dirty="0" smtClean="0">
                <a:solidFill>
                  <a:schemeClr val="tx1"/>
                </a:solidFill>
                <a:latin typeface="Miriam Fixed" pitchFamily="49" charset="-79"/>
                <a:cs typeface="Miriam Fixed" pitchFamily="49" charset="-79"/>
              </a:rPr>
              <a:t>naissance}}</a:t>
            </a:r>
          </a:p>
        </p:txBody>
      </p:sp>
    </p:spTree>
    <p:extLst>
      <p:ext uri="{BB962C8B-B14F-4D97-AF65-F5344CB8AC3E}">
        <p14:creationId xmlns:p14="http://schemas.microsoft.com/office/powerpoint/2010/main" xmlns="" val="10695178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Property</a:t>
            </a:r>
            <a:r>
              <a:rPr lang="en-US" baseline="0" dirty="0" smtClean="0"/>
              <a:t> sources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err="1" smtClean="0">
                <a:solidFill>
                  <a:schemeClr val="tx1"/>
                </a:solidFill>
              </a:rPr>
              <a:t>Centralise</a:t>
            </a:r>
            <a:r>
              <a:rPr lang="en-US" dirty="0" smtClean="0">
                <a:solidFill>
                  <a:schemeClr val="tx1"/>
                </a:solidFill>
              </a:rPr>
              <a:t> </a:t>
            </a:r>
            <a:r>
              <a:rPr lang="en-US" baseline="0" dirty="0" smtClean="0">
                <a:solidFill>
                  <a:schemeClr val="tx1"/>
                </a:solidFill>
              </a:rPr>
              <a:t>citations</a:t>
            </a:r>
          </a:p>
        </p:txBody>
      </p:sp>
      <p:pic>
        <p:nvPicPr>
          <p:cNvPr id="10242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557213" y="3133499"/>
            <a:ext cx="8029575" cy="17811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Rectangle 3"/>
          <p:cNvSpPr/>
          <p:nvPr/>
        </p:nvSpPr>
        <p:spPr>
          <a:xfrm>
            <a:off x="2569029" y="3788229"/>
            <a:ext cx="4862285" cy="1126445"/>
          </a:xfrm>
          <a:prstGeom prst="rect">
            <a:avLst/>
          </a:prstGeom>
          <a:noFill/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  <p:extLst>
      <p:ext uri="{BB962C8B-B14F-4D97-AF65-F5344CB8AC3E}">
        <p14:creationId xmlns:p14="http://schemas.microsoft.com/office/powerpoint/2010/main" xmlns="" val="77234866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Imminent Problem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baseline="0" dirty="0" smtClean="0">
                <a:solidFill>
                  <a:schemeClr val="tx1"/>
                </a:solidFill>
              </a:rPr>
              <a:t>Hybrid</a:t>
            </a:r>
            <a:r>
              <a:rPr lang="en-US" dirty="0" smtClean="0">
                <a:solidFill>
                  <a:schemeClr val="tx1"/>
                </a:solidFill>
              </a:rPr>
              <a:t> </a:t>
            </a:r>
            <a:r>
              <a:rPr lang="en-US" baseline="0" dirty="0" smtClean="0">
                <a:solidFill>
                  <a:schemeClr val="tx1"/>
                </a:solidFill>
              </a:rPr>
              <a:t>of citation</a:t>
            </a:r>
            <a:r>
              <a:rPr lang="en-US" dirty="0" smtClean="0">
                <a:solidFill>
                  <a:schemeClr val="tx1"/>
                </a:solidFill>
              </a:rPr>
              <a:t> locations</a:t>
            </a:r>
            <a:endParaRPr lang="en-US" baseline="0" dirty="0" smtClean="0">
              <a:solidFill>
                <a:schemeClr val="tx1"/>
              </a:solidFill>
            </a:endParaRPr>
          </a:p>
          <a:p>
            <a:pPr lvl="1"/>
            <a:r>
              <a:rPr lang="en-US" baseline="0" dirty="0" smtClean="0">
                <a:solidFill>
                  <a:schemeClr val="tx1"/>
                </a:solidFill>
              </a:rPr>
              <a:t>Some on [XX] Wikipedia</a:t>
            </a:r>
          </a:p>
          <a:p>
            <a:pPr lvl="1"/>
            <a:r>
              <a:rPr lang="en-US" dirty="0" smtClean="0">
                <a:solidFill>
                  <a:schemeClr val="tx1"/>
                </a:solidFill>
              </a:rPr>
              <a:t>Some on </a:t>
            </a:r>
            <a:r>
              <a:rPr lang="en-US" dirty="0" err="1" smtClean="0">
                <a:solidFill>
                  <a:schemeClr val="tx1"/>
                </a:solidFill>
              </a:rPr>
              <a:t>Wikidata</a:t>
            </a:r>
            <a:endParaRPr lang="en-US" dirty="0" smtClean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149914213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Abstract all citations?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err="1" smtClean="0">
                <a:solidFill>
                  <a:schemeClr val="tx1"/>
                </a:solidFill>
              </a:rPr>
              <a:t>fra</a:t>
            </a:r>
            <a:r>
              <a:rPr lang="fr-FR" dirty="0" smtClean="0">
                <a:solidFill>
                  <a:schemeClr val="tx1"/>
                </a:solidFill>
              </a:rPr>
              <a:t>ç</a:t>
            </a:r>
            <a:r>
              <a:rPr lang="en-US" dirty="0" err="1" smtClean="0">
                <a:solidFill>
                  <a:schemeClr val="tx1"/>
                </a:solidFill>
              </a:rPr>
              <a:t>ais</a:t>
            </a:r>
            <a:r>
              <a:rPr lang="en-US" baseline="0" dirty="0" smtClean="0">
                <a:solidFill>
                  <a:schemeClr val="tx1"/>
                </a:solidFill>
              </a:rPr>
              <a:t> Wikipedia has tried to single</a:t>
            </a:r>
            <a:r>
              <a:rPr lang="en-US" dirty="0" smtClean="0">
                <a:solidFill>
                  <a:schemeClr val="tx1"/>
                </a:solidFill>
              </a:rPr>
              <a:t> location for citation objects</a:t>
            </a:r>
            <a:r>
              <a:rPr lang="en-US" baseline="0" dirty="0" smtClean="0">
                <a:solidFill>
                  <a:schemeClr val="tx1"/>
                </a:solidFill>
              </a:rPr>
              <a:t> (</a:t>
            </a:r>
            <a:r>
              <a:rPr lang="en-US" baseline="0" dirty="0" err="1" smtClean="0">
                <a:solidFill>
                  <a:schemeClr val="tx1"/>
                </a:solidFill>
              </a:rPr>
              <a:t>Remi</a:t>
            </a:r>
            <a:r>
              <a:rPr lang="en-US" baseline="0" dirty="0" smtClean="0">
                <a:solidFill>
                  <a:schemeClr val="tx1"/>
                </a:solidFill>
              </a:rPr>
              <a:t>).</a:t>
            </a:r>
            <a:endParaRPr lang="en-US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10024799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All</a:t>
            </a:r>
            <a:r>
              <a:rPr lang="en-US" baseline="0" dirty="0" smtClean="0"/>
              <a:t> Citations on </a:t>
            </a:r>
            <a:r>
              <a:rPr lang="en-US" baseline="0" dirty="0" err="1" smtClean="0"/>
              <a:t>Wikidata</a:t>
            </a:r>
            <a:r>
              <a:rPr lang="en-US" baseline="0" dirty="0" smtClean="0"/>
              <a:t>?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>
                <a:solidFill>
                  <a:schemeClr val="tx1"/>
                </a:solidFill>
              </a:rPr>
              <a:t>Necessitate</a:t>
            </a:r>
            <a:r>
              <a:rPr lang="en-US" baseline="0" dirty="0" smtClean="0">
                <a:solidFill>
                  <a:schemeClr val="tx1"/>
                </a:solidFill>
              </a:rPr>
              <a:t> import of Bibliographic catalog</a:t>
            </a:r>
          </a:p>
        </p:txBody>
      </p:sp>
      <p:pic>
        <p:nvPicPr>
          <p:cNvPr id="11266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538163" y="3166610"/>
            <a:ext cx="8067675" cy="22955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4020462" y="4140204"/>
            <a:ext cx="2378408" cy="369332"/>
          </a:xfrm>
          <a:prstGeom prst="rect">
            <a:avLst/>
          </a:prstGeom>
          <a:noFill/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b="1" i="1" dirty="0" smtClean="0">
                <a:solidFill>
                  <a:schemeClr val="accent1">
                    <a:lumMod val="75000"/>
                  </a:schemeClr>
                </a:solidFill>
              </a:rPr>
              <a:t>Another </a:t>
            </a:r>
            <a:r>
              <a:rPr lang="en-US" b="1" i="1" dirty="0" err="1" smtClean="0">
                <a:solidFill>
                  <a:schemeClr val="accent1">
                    <a:lumMod val="75000"/>
                  </a:schemeClr>
                </a:solidFill>
              </a:rPr>
              <a:t>Wikidata</a:t>
            </a:r>
            <a:r>
              <a:rPr lang="en-US" b="1" i="1" dirty="0" smtClean="0">
                <a:solidFill>
                  <a:schemeClr val="accent1">
                    <a:lumMod val="75000"/>
                  </a:schemeClr>
                </a:solidFill>
              </a:rPr>
              <a:t> Item</a:t>
            </a:r>
            <a:endParaRPr lang="en-GB" b="1" i="1" dirty="0">
              <a:solidFill>
                <a:schemeClr val="accent1">
                  <a:lumMod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20506650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Import catalog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>
                <a:solidFill>
                  <a:schemeClr val="tx1"/>
                </a:solidFill>
              </a:rPr>
              <a:t>It’s possible to import a catalog</a:t>
            </a:r>
          </a:p>
          <a:p>
            <a:pPr lvl="1"/>
            <a:r>
              <a:rPr lang="en-US" baseline="0" dirty="0" smtClean="0">
                <a:solidFill>
                  <a:schemeClr val="tx1"/>
                </a:solidFill>
              </a:rPr>
              <a:t>Will </a:t>
            </a:r>
            <a:r>
              <a:rPr lang="en-US" baseline="0" dirty="0" err="1" smtClean="0">
                <a:solidFill>
                  <a:schemeClr val="tx1"/>
                </a:solidFill>
              </a:rPr>
              <a:t>Wikidata</a:t>
            </a:r>
            <a:r>
              <a:rPr lang="en-US" dirty="0" smtClean="0">
                <a:solidFill>
                  <a:schemeClr val="tx1"/>
                </a:solidFill>
              </a:rPr>
              <a:t> community permit it? </a:t>
            </a:r>
            <a:endParaRPr lang="en-US" baseline="0" dirty="0" smtClean="0">
              <a:solidFill>
                <a:schemeClr val="tx1"/>
              </a:solidFill>
            </a:endParaRPr>
          </a:p>
        </p:txBody>
      </p:sp>
      <p:pic>
        <p:nvPicPr>
          <p:cNvPr id="12290" name="Picture 2" descr="Find in a library with WorldCat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503918" y="4223658"/>
            <a:ext cx="2095500" cy="6477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12292" name="Picture 4" descr="File:Gray vacuum cleaner.sv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 rot="5071948">
            <a:off x="3172121" y="2668797"/>
            <a:ext cx="2213530" cy="333141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TextBox 5"/>
          <p:cNvSpPr txBox="1"/>
          <p:nvPr/>
        </p:nvSpPr>
        <p:spPr>
          <a:xfrm>
            <a:off x="3164114" y="5936343"/>
            <a:ext cx="5617029" cy="53860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50" dirty="0" smtClean="0"/>
              <a:t>Images: </a:t>
            </a:r>
            <a:r>
              <a:rPr lang="en-GB" sz="1050" dirty="0" smtClean="0">
                <a:hlinkClick r:id="rId4"/>
              </a:rPr>
              <a:t>https</a:t>
            </a:r>
            <a:r>
              <a:rPr lang="en-GB" sz="1050" dirty="0">
                <a:hlinkClick r:id="rId4"/>
              </a:rPr>
              <a:t>://</a:t>
            </a:r>
            <a:r>
              <a:rPr lang="en-GB" sz="1050" dirty="0" smtClean="0">
                <a:hlinkClick r:id="rId4"/>
              </a:rPr>
              <a:t>commons.wikimedia.org/wiki/File:Gray_vacuum_cleaner.svg</a:t>
            </a:r>
            <a:endParaRPr lang="en-GB" sz="1050" dirty="0" smtClean="0"/>
          </a:p>
          <a:p>
            <a:r>
              <a:rPr lang="en-GB" sz="1050" dirty="0"/>
              <a:t>https://commons.wikimedia.org/wiki/Wikidata</a:t>
            </a:r>
            <a:endParaRPr lang="en-GB" sz="1050" dirty="0" smtClean="0"/>
          </a:p>
          <a:p>
            <a:endParaRPr lang="en-GB" sz="800" dirty="0"/>
          </a:p>
        </p:txBody>
      </p:sp>
      <p:pic>
        <p:nvPicPr>
          <p:cNvPr id="12294" name="Picture 6" descr="https://upload.wikimedia.org/wikipedia/commons/thumb/6/66/Wikidata-logo-en.svg/220px-Wikidata-logo-en.svg.pn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5677581" y="3238751"/>
            <a:ext cx="2095500" cy="14859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sp>
        <p:nvSpPr>
          <p:cNvPr id="7" name="TextBox 6"/>
          <p:cNvSpPr txBox="1"/>
          <p:nvPr/>
        </p:nvSpPr>
        <p:spPr>
          <a:xfrm>
            <a:off x="7773080" y="2948070"/>
            <a:ext cx="775833" cy="264687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600" dirty="0" smtClean="0"/>
              <a:t>?</a:t>
            </a:r>
            <a:endParaRPr lang="en-GB" sz="16600" dirty="0"/>
          </a:p>
        </p:txBody>
      </p:sp>
    </p:spTree>
    <p:extLst>
      <p:ext uri="{BB962C8B-B14F-4D97-AF65-F5344CB8AC3E}">
        <p14:creationId xmlns:p14="http://schemas.microsoft.com/office/powerpoint/2010/main" xmlns="" val="7842805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Opportunities</a:t>
            </a:r>
            <a:endParaRPr lang="en-GB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>
                <a:solidFill>
                  <a:schemeClr val="tx1"/>
                </a:solidFill>
              </a:rPr>
              <a:t>More citations</a:t>
            </a:r>
          </a:p>
          <a:p>
            <a:r>
              <a:rPr lang="en-US" dirty="0" smtClean="0">
                <a:solidFill>
                  <a:schemeClr val="tx1"/>
                </a:solidFill>
              </a:rPr>
              <a:t>Multi-lingual citations</a:t>
            </a:r>
          </a:p>
          <a:p>
            <a:r>
              <a:rPr lang="en-US" dirty="0" smtClean="0">
                <a:solidFill>
                  <a:schemeClr val="tx1"/>
                </a:solidFill>
              </a:rPr>
              <a:t>Inverse linked citations</a:t>
            </a:r>
          </a:p>
          <a:p>
            <a:r>
              <a:rPr lang="en-US" dirty="0" smtClean="0">
                <a:solidFill>
                  <a:schemeClr val="tx1"/>
                </a:solidFill>
              </a:rPr>
              <a:t>And…</a:t>
            </a:r>
            <a:endParaRPr lang="en-GB" dirty="0" smtClean="0">
              <a:solidFill>
                <a:schemeClr val="tx1"/>
              </a:solidFill>
            </a:endParaRPr>
          </a:p>
          <a:p>
            <a:pPr marL="0" indent="0">
              <a:buNone/>
            </a:pPr>
            <a:endParaRPr lang="en-US" dirty="0" smtClean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33008903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FRBR</a:t>
            </a:r>
            <a:r>
              <a:rPr lang="en-US" baseline="0" dirty="0" smtClean="0"/>
              <a:t> Execution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>
                <a:solidFill>
                  <a:schemeClr val="tx1"/>
                </a:solidFill>
              </a:rPr>
              <a:t>Problem</a:t>
            </a:r>
            <a:r>
              <a:rPr lang="en-US" baseline="0" dirty="0" smtClean="0">
                <a:solidFill>
                  <a:schemeClr val="tx1"/>
                </a:solidFill>
              </a:rPr>
              <a:t> before were quantity of work</a:t>
            </a:r>
          </a:p>
          <a:p>
            <a:r>
              <a:rPr lang="en-US" baseline="0" dirty="0" smtClean="0">
                <a:solidFill>
                  <a:schemeClr val="tx1"/>
                </a:solidFill>
              </a:rPr>
              <a:t>Now we could have Wikipedia crowdsourcing</a:t>
            </a:r>
            <a:r>
              <a:rPr lang="en-US" dirty="0" smtClean="0">
                <a:solidFill>
                  <a:schemeClr val="tx1"/>
                </a:solidFill>
              </a:rPr>
              <a:t> (“</a:t>
            </a:r>
            <a:r>
              <a:rPr lang="en-GB" b="1" dirty="0" smtClean="0">
                <a:solidFill>
                  <a:schemeClr val="tx1"/>
                </a:solidFill>
              </a:rPr>
              <a:t>externalisation </a:t>
            </a:r>
            <a:r>
              <a:rPr lang="en-GB" b="1" dirty="0" err="1" smtClean="0">
                <a:solidFill>
                  <a:schemeClr val="tx1"/>
                </a:solidFill>
              </a:rPr>
              <a:t>ouverte</a:t>
            </a:r>
            <a:r>
              <a:rPr lang="en-GB" b="1" dirty="0" smtClean="0">
                <a:solidFill>
                  <a:schemeClr val="tx1"/>
                </a:solidFill>
              </a:rPr>
              <a:t>”</a:t>
            </a:r>
            <a:r>
              <a:rPr lang="en-GB" dirty="0" smtClean="0">
                <a:solidFill>
                  <a:schemeClr val="tx1"/>
                </a:solidFill>
              </a:rPr>
              <a:t>)</a:t>
            </a:r>
            <a:r>
              <a:rPr lang="en-US" baseline="0" dirty="0" smtClean="0">
                <a:solidFill>
                  <a:schemeClr val="tx1"/>
                </a:solidFill>
              </a:rPr>
              <a:t> </a:t>
            </a:r>
            <a:endParaRPr lang="en-GB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373768452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Discussion right now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>
                <a:solidFill>
                  <a:schemeClr val="tx1"/>
                </a:solidFill>
              </a:rPr>
              <a:t>All properties still uncertain</a:t>
            </a:r>
          </a:p>
        </p:txBody>
      </p:sp>
      <p:pic>
        <p:nvPicPr>
          <p:cNvPr id="14338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2" y="2141991"/>
            <a:ext cx="10963275" cy="4257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30088211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Discussion right now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mtClean="0">
                <a:solidFill>
                  <a:schemeClr val="tx1"/>
                </a:solidFill>
              </a:rPr>
              <a:t>Your opportunity </a:t>
            </a:r>
            <a:r>
              <a:rPr lang="en-US" dirty="0" smtClean="0">
                <a:solidFill>
                  <a:schemeClr val="tx1"/>
                </a:solidFill>
              </a:rPr>
              <a:t>to respond</a:t>
            </a:r>
          </a:p>
          <a:p>
            <a:pPr marL="457200" lvl="1" indent="0">
              <a:buNone/>
            </a:pPr>
            <a:endParaRPr lang="en-US" dirty="0" smtClean="0">
              <a:solidFill>
                <a:schemeClr val="tx1"/>
              </a:solidFill>
            </a:endParaRPr>
          </a:p>
          <a:p>
            <a:pPr marL="457200" lvl="1" indent="0">
              <a:buNone/>
            </a:pPr>
            <a:r>
              <a:rPr lang="en-GB" dirty="0" smtClean="0">
                <a:solidFill>
                  <a:schemeClr val="tx1"/>
                </a:solidFill>
              </a:rPr>
              <a:t>http</a:t>
            </a:r>
            <a:r>
              <a:rPr lang="en-GB" dirty="0">
                <a:solidFill>
                  <a:schemeClr val="tx1"/>
                </a:solidFill>
              </a:rPr>
              <a:t>://</a:t>
            </a:r>
            <a:r>
              <a:rPr lang="en-GB" dirty="0" smtClean="0">
                <a:solidFill>
                  <a:schemeClr val="tx1"/>
                </a:solidFill>
              </a:rPr>
              <a:t>www.wikidata.org/wiki/Wikidata:Property_proposal</a:t>
            </a:r>
            <a:endParaRPr lang="en-GB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77174290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GB" dirty="0"/>
              <a:t>Maximilian Klein</a:t>
            </a:r>
          </a:p>
          <a:p>
            <a:r>
              <a:rPr lang="en-GB" dirty="0" err="1"/>
              <a:t>Wikipedian</a:t>
            </a:r>
            <a:r>
              <a:rPr lang="en-GB" dirty="0"/>
              <a:t> in Residence at OCLC</a:t>
            </a:r>
          </a:p>
          <a:p>
            <a:r>
              <a:rPr lang="en-GB" smtClean="0"/>
              <a:t>26th </a:t>
            </a:r>
            <a:r>
              <a:rPr lang="en-GB" dirty="0" smtClean="0"/>
              <a:t>February 2013</a:t>
            </a:r>
            <a:endParaRPr lang="en-GB" dirty="0"/>
          </a:p>
          <a:p>
            <a:endParaRPr lang="nl-NL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-57249"/>
            <a:ext cx="7772400" cy="1470025"/>
          </a:xfrm>
        </p:spPr>
        <p:txBody>
          <a:bodyPr/>
          <a:lstStyle/>
          <a:p>
            <a:pPr lvl="0">
              <a:spcBef>
                <a:spcPts val="0"/>
              </a:spcBef>
            </a:pPr>
            <a:r>
              <a:rPr lang="en-US" sz="2600" dirty="0">
                <a:solidFill>
                  <a:srgbClr val="00DCFF"/>
                </a:solidFill>
                <a:latin typeface="Arial"/>
                <a:ea typeface="DejaVu Sans"/>
                <a:cs typeface="DejaVu Sans"/>
              </a:rPr>
              <a:t>Library Data in Wikipedia &amp; </a:t>
            </a:r>
            <a:r>
              <a:rPr lang="en-US" sz="2600" dirty="0" err="1">
                <a:solidFill>
                  <a:srgbClr val="00DCFF"/>
                </a:solidFill>
                <a:latin typeface="Arial"/>
                <a:ea typeface="DejaVu Sans"/>
                <a:cs typeface="DejaVu Sans"/>
              </a:rPr>
              <a:t>Wikidata</a:t>
            </a:r>
            <a:endParaRPr lang="en-US" sz="1800" dirty="0">
              <a:solidFill>
                <a:prstClr val="black"/>
              </a:solidFill>
              <a:latin typeface="Arial"/>
              <a:ea typeface="DejaVu Sans"/>
              <a:cs typeface="DejaVu Sans"/>
            </a:endParaRPr>
          </a:p>
        </p:txBody>
      </p:sp>
      <p:pic>
        <p:nvPicPr>
          <p:cNvPr id="15362" name="Picture 2" descr="See full size image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200853" y="4498521"/>
            <a:ext cx="1095375" cy="762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TextBox 4"/>
          <p:cNvSpPr txBox="1"/>
          <p:nvPr/>
        </p:nvSpPr>
        <p:spPr>
          <a:xfrm>
            <a:off x="4296228" y="4694855"/>
            <a:ext cx="161326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@</a:t>
            </a:r>
            <a:r>
              <a:rPr lang="en-US" dirty="0" err="1" smtClean="0"/>
              <a:t>notconfusing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xmlns="" val="17991560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356</TotalTime>
  <Words>420</Words>
  <Application>Microsoft Office PowerPoint</Application>
  <PresentationFormat>On-screen Show (4:3)</PresentationFormat>
  <Paragraphs>143</Paragraphs>
  <Slides>44</Slides>
  <Notes>4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44</vt:i4>
      </vt:variant>
    </vt:vector>
  </HeadingPairs>
  <TitlesOfParts>
    <vt:vector size="45" baseType="lpstr">
      <vt:lpstr>Office Theme</vt:lpstr>
      <vt:lpstr>Library Data in Wikipedia &amp; Wikidata</vt:lpstr>
      <vt:lpstr>Programme</vt:lpstr>
      <vt:lpstr>Programme</vt:lpstr>
      <vt:lpstr>Specifically VIAF</vt:lpstr>
      <vt:lpstr>Example VIAF Structure</vt:lpstr>
      <vt:lpstr>Example VIAF Structure</vt:lpstr>
      <vt:lpstr>Example VIAF Structure</vt:lpstr>
      <vt:lpstr>Combined Information</vt:lpstr>
      <vt:lpstr>Combined Information</vt:lpstr>
      <vt:lpstr>Example VIAF Structure</vt:lpstr>
      <vt:lpstr>Example VIAF Structure</vt:lpstr>
      <vt:lpstr>One Direction</vt:lpstr>
      <vt:lpstr>Enter VIAFBot: Wikipedia Robot</vt:lpstr>
      <vt:lpstr>Idea: Reciprocate</vt:lpstr>
      <vt:lpstr>But, Deutsche Wiki has done part of this manually</vt:lpstr>
      <vt:lpstr>Verify where English – Deutsche agree</vt:lpstr>
      <vt:lpstr> &amp; without Deutsche infromation</vt:lpstr>
      <vt:lpstr>Final Product</vt:lpstr>
      <vt:lpstr>Statistics</vt:lpstr>
      <vt:lpstr>Statistics</vt:lpstr>
      <vt:lpstr>How precise is the Algorithm?</vt:lpstr>
      <vt:lpstr>VIAF is watching</vt:lpstr>
      <vt:lpstr>Fixing links</vt:lpstr>
      <vt:lpstr>Other Wikipedias</vt:lpstr>
      <vt:lpstr>Information Virus</vt:lpstr>
      <vt:lpstr>Programme</vt:lpstr>
      <vt:lpstr>Copying is a “Hack”</vt:lpstr>
      <vt:lpstr>What is Wikidata?</vt:lpstr>
      <vt:lpstr>What will not change</vt:lpstr>
      <vt:lpstr>But you can edit centrally</vt:lpstr>
      <vt:lpstr>New: Declarations</vt:lpstr>
      <vt:lpstr>New: Declarations</vt:lpstr>
      <vt:lpstr>New: Declarations</vt:lpstr>
      <vt:lpstr>Inclusion Syntax</vt:lpstr>
      <vt:lpstr>Property sources</vt:lpstr>
      <vt:lpstr>Imminent Problem</vt:lpstr>
      <vt:lpstr>Abstract all citations?</vt:lpstr>
      <vt:lpstr>All Citations on Wikidata?</vt:lpstr>
      <vt:lpstr>Import catalog</vt:lpstr>
      <vt:lpstr>Opportunities</vt:lpstr>
      <vt:lpstr>FRBR Execution</vt:lpstr>
      <vt:lpstr>Discussion right now</vt:lpstr>
      <vt:lpstr>Discussion right now</vt:lpstr>
      <vt:lpstr>Library Data in Wikipedia &amp; Wikidata</vt:lpstr>
    </vt:vector>
  </TitlesOfParts>
  <Company>OCLC B.V.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Library Data in Wikipedia &amp; Wikidata</dc:title>
  <dc:creator>Maximilian Klein</dc:creator>
  <cp:keywords>VIAF, wikidata, klein</cp:keywords>
  <dc:description>Presented at EMEARC, 26 February 2013, Strasbourg, France</dc:description>
  <cp:lastModifiedBy>mcnicolj</cp:lastModifiedBy>
  <cp:revision>52</cp:revision>
  <dcterms:created xsi:type="dcterms:W3CDTF">2012-12-04T10:17:12Z</dcterms:created>
  <dcterms:modified xsi:type="dcterms:W3CDTF">2013-03-16T01:33:12Z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_NewReviewCycle">
    <vt:lpwstr/>
  </property>
  <property fmtid="{D5CDD505-2E9C-101B-9397-08002B2CF9AE}" pid="3" name="_AdHocReviewCycleID">
    <vt:i4>-970782669</vt:i4>
  </property>
  <property fmtid="{D5CDD505-2E9C-101B-9397-08002B2CF9AE}" pid="4" name="_EmailSubject">
    <vt:lpwstr>EMEARC presentations</vt:lpwstr>
  </property>
  <property fmtid="{D5CDD505-2E9C-101B-9397-08002B2CF9AE}" pid="5" name="_AuthorEmail">
    <vt:lpwstr>titia.vanderwerf@oclc.org</vt:lpwstr>
  </property>
  <property fmtid="{D5CDD505-2E9C-101B-9397-08002B2CF9AE}" pid="6" name="_AuthorEmailDisplayName">
    <vt:lpwstr>van der Werf,Titia</vt:lpwstr>
  </property>
</Properties>
</file>