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8" r:id="rId3"/>
    <p:sldId id="309" r:id="rId4"/>
    <p:sldId id="266" r:id="rId5"/>
    <p:sldId id="303" r:id="rId6"/>
    <p:sldId id="269" r:id="rId7"/>
    <p:sldId id="270" r:id="rId8"/>
    <p:sldId id="271" r:id="rId9"/>
    <p:sldId id="273" r:id="rId10"/>
    <p:sldId id="274" r:id="rId11"/>
    <p:sldId id="275" r:id="rId12"/>
    <p:sldId id="283" r:id="rId13"/>
    <p:sldId id="277" r:id="rId14"/>
    <p:sldId id="278" r:id="rId15"/>
    <p:sldId id="279" r:id="rId16"/>
    <p:sldId id="280" r:id="rId17"/>
    <p:sldId id="281" r:id="rId18"/>
    <p:sldId id="284" r:id="rId19"/>
    <p:sldId id="286" r:id="rId20"/>
    <p:sldId id="293" r:id="rId21"/>
    <p:sldId id="294" r:id="rId22"/>
    <p:sldId id="287" r:id="rId23"/>
    <p:sldId id="295" r:id="rId24"/>
    <p:sldId id="296" r:id="rId25"/>
    <p:sldId id="297" r:id="rId26"/>
    <p:sldId id="310" r:id="rId27"/>
    <p:sldId id="311" r:id="rId28"/>
    <p:sldId id="302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D54F8EEC-1438-4A57-ACAD-8919D542208C}">
          <p14:sldIdLst>
            <p14:sldId id="256"/>
            <p14:sldId id="308"/>
            <p14:sldId id="309"/>
            <p14:sldId id="266"/>
            <p14:sldId id="303"/>
            <p14:sldId id="269"/>
            <p14:sldId id="270"/>
            <p14:sldId id="271"/>
            <p14:sldId id="273"/>
            <p14:sldId id="274"/>
            <p14:sldId id="275"/>
            <p14:sldId id="283"/>
            <p14:sldId id="277"/>
            <p14:sldId id="278"/>
            <p14:sldId id="279"/>
            <p14:sldId id="280"/>
            <p14:sldId id="281"/>
            <p14:sldId id="284"/>
            <p14:sldId id="286"/>
            <p14:sldId id="293"/>
            <p14:sldId id="294"/>
            <p14:sldId id="287"/>
            <p14:sldId id="295"/>
            <p14:sldId id="296"/>
            <p14:sldId id="297"/>
            <p14:sldId id="310"/>
            <p14:sldId id="31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16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 snapToGrid="0">
      <p:cViewPr>
        <p:scale>
          <a:sx n="66" d="100"/>
          <a:sy n="66" d="100"/>
        </p:scale>
        <p:origin x="-119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94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D728-AC51-4754-A78D-6CDE2E18BD74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A1945-1D9E-455C-85F1-E7779D18CB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49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1945-1D9E-455C-85F1-E7779D18CB3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945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1945-1D9E-455C-85F1-E7779D18CB3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945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bal-council-logo-letterhea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5629" y="5480645"/>
            <a:ext cx="4562475" cy="828675"/>
          </a:xfrm>
          <a:prstGeom prst="rect">
            <a:avLst/>
          </a:prstGeom>
        </p:spPr>
      </p:pic>
      <p:pic>
        <p:nvPicPr>
          <p:cNvPr id="8" name="Picture 7" descr="headerbubble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5488" y="-315416"/>
            <a:ext cx="9216000" cy="2311071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971600" y="116632"/>
            <a:ext cx="7344816" cy="1224136"/>
          </a:xfrm>
          <a:prstGeom prst="round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684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28-3-2013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9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2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2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8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1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9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2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28-3-2013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11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4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28-3-2013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9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2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28-3-2013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8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1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6pPr>
            <a:lvl7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7pPr>
            <a:lvl8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8pPr>
            <a:lvl9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4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28-3-2013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EA6DA-3F2F-4F05-A322-112584F739EC}" type="datetimeFigureOut">
              <a:rPr lang="nl-NL" smtClean="0"/>
              <a:pPr/>
              <a:t>28-3-2013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Maximilian Klein</a:t>
            </a:r>
          </a:p>
          <a:p>
            <a:r>
              <a:rPr lang="en-GB" dirty="0" err="1"/>
              <a:t>Wikipedian</a:t>
            </a:r>
            <a:r>
              <a:rPr lang="en-GB" dirty="0"/>
              <a:t> in Residence at OCLC</a:t>
            </a:r>
          </a:p>
          <a:p>
            <a:r>
              <a:rPr lang="en-GB" dirty="0" smtClean="0"/>
              <a:t>25th February 2013</a:t>
            </a:r>
            <a:endParaRPr lang="en-GB" dirty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57249"/>
            <a:ext cx="7772400" cy="147002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600" dirty="0" smtClean="0">
                <a:solidFill>
                  <a:srgbClr val="00DCFF"/>
                </a:solidFill>
                <a:latin typeface="Arial"/>
                <a:ea typeface="DejaVu Sans"/>
                <a:cs typeface="DejaVu Sans"/>
              </a:rPr>
              <a:t>VIAF </a:t>
            </a:r>
            <a:r>
              <a:rPr lang="en-US" sz="2600" dirty="0">
                <a:solidFill>
                  <a:srgbClr val="00DCFF"/>
                </a:solidFill>
                <a:latin typeface="Arial"/>
                <a:ea typeface="DejaVu Sans"/>
                <a:cs typeface="DejaVu Sans"/>
              </a:rPr>
              <a:t>Data in Wikipedia &amp; </a:t>
            </a:r>
            <a:r>
              <a:rPr lang="en-US" sz="2600" dirty="0" err="1">
                <a:solidFill>
                  <a:srgbClr val="00DCFF"/>
                </a:solidFill>
                <a:latin typeface="Arial"/>
                <a:ea typeface="DejaVu Sans"/>
                <a:cs typeface="DejaVu Sans"/>
              </a:rPr>
              <a:t>Wikidata</a:t>
            </a:r>
            <a:endParaRPr lang="en-US" sz="18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Product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2114" y="5747657"/>
            <a:ext cx="3381964" cy="406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9" y="4496637"/>
            <a:ext cx="7745278" cy="192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6" y="1041643"/>
            <a:ext cx="8936264" cy="326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4134" y="3846286"/>
            <a:ext cx="113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7026" y="6125029"/>
            <a:ext cx="2264229" cy="22461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92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4400" dirty="0" smtClean="0">
                <a:solidFill>
                  <a:schemeClr val="tx1"/>
                </a:solidFill>
                <a:ea typeface="+mj-ea"/>
              </a:rPr>
              <a:t>Conflicts</a:t>
            </a:r>
            <a:endParaRPr lang="en-US" sz="4400" kern="1200" dirty="0" smtClean="0">
              <a:solidFill>
                <a:schemeClr val="tx1"/>
              </a:solidFill>
              <a:effectLst/>
              <a:ea typeface="+mj-ea"/>
            </a:endParaRPr>
          </a:p>
          <a:p>
            <a:pPr marL="0" lvl="0" indent="0" rtl="0" eaLnBrk="1" latinLnBrk="0" hangingPunct="1">
              <a:buNone/>
            </a:pPr>
            <a:r>
              <a:rPr lang="en-US" sz="4400" dirty="0">
                <a:solidFill>
                  <a:schemeClr val="tx1"/>
                </a:solidFill>
                <a:ea typeface="+mj-ea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a typeface="+mj-ea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ea typeface="+mj-ea"/>
              </a:rPr>
              <a:t>14,816</a:t>
            </a:r>
            <a:endParaRPr lang="en-GB" sz="4000" dirty="0" smtClean="0">
              <a:solidFill>
                <a:schemeClr val="tx1"/>
              </a:solidFill>
              <a:effectLst/>
            </a:endParaRPr>
          </a:p>
          <a:p>
            <a:pPr lvl="0" rtl="0" eaLnBrk="1" latinLnBrk="0" hangingPunct="1"/>
            <a:r>
              <a:rPr lang="en-US" sz="4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Modified</a:t>
            </a:r>
          </a:p>
          <a:p>
            <a:pPr marL="457200" lvl="1" indent="0">
              <a:buNone/>
            </a:pPr>
            <a:r>
              <a:rPr lang="en-US" sz="4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269,494	</a:t>
            </a:r>
          </a:p>
        </p:txBody>
      </p:sp>
      <p:pic>
        <p:nvPicPr>
          <p:cNvPr id="2050" name="Picture 2" descr="http://hangingtogether.org/wp-content/uploads/2012/11/VIAFbot-Statistic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04" y="139110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>
            <a:off x="3846286" y="1611086"/>
            <a:ext cx="1219199" cy="653143"/>
          </a:xfrm>
          <a:prstGeom prst="leftBrace">
            <a:avLst>
              <a:gd name="adj1" fmla="val 8333"/>
              <a:gd name="adj2" fmla="val 45973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/>
          <p:cNvSpPr/>
          <p:nvPr/>
        </p:nvSpPr>
        <p:spPr>
          <a:xfrm>
            <a:off x="4350204" y="1937657"/>
            <a:ext cx="541110" cy="341811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34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Full report at</a:t>
            </a:r>
            <a:endParaRPr lang="en-US" sz="44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rtl="0" eaLnBrk="1" latinLnBrk="0" hangingPunct="1"/>
            <a:r>
              <a:rPr lang="en-US" sz="2800" dirty="0" smtClean="0">
                <a:solidFill>
                  <a:schemeClr val="tx1"/>
                </a:solidFill>
                <a:ea typeface="+mj-ea"/>
              </a:rPr>
              <a:t>hanging</a:t>
            </a:r>
            <a:r>
              <a:rPr lang="en-US" sz="2800" b="1" dirty="0" smtClean="0">
                <a:solidFill>
                  <a:schemeClr val="tx1"/>
                </a:solidFill>
                <a:ea typeface="+mj-ea"/>
              </a:rPr>
              <a:t>together</a:t>
            </a:r>
            <a:r>
              <a:rPr lang="en-US" sz="2800" dirty="0" smtClean="0">
                <a:solidFill>
                  <a:schemeClr val="tx1"/>
                </a:solidFill>
                <a:ea typeface="+mj-ea"/>
              </a:rPr>
              <a:t>.org</a:t>
            </a:r>
            <a:endParaRPr lang="en-US" sz="2800" b="1" kern="1200" dirty="0" smtClean="0">
              <a:solidFill>
                <a:schemeClr val="tx1"/>
              </a:solidFill>
              <a:effectLst/>
              <a:ea typeface="+mj-ea"/>
            </a:endParaRPr>
          </a:p>
        </p:txBody>
      </p:sp>
      <p:pic>
        <p:nvPicPr>
          <p:cNvPr id="2050" name="Picture 2" descr="http://hangingtogether.org/wp-content/uploads/2012/11/VIAFbot-Statistic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04" y="139110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31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precise is the Algorithm?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~99% (From random sampling)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But not perfect</a:t>
            </a:r>
          </a:p>
        </p:txBody>
      </p:sp>
    </p:spTree>
    <p:extLst>
      <p:ext uri="{BB962C8B-B14F-4D97-AF65-F5344CB8AC3E}">
        <p14:creationId xmlns="" xmlns:p14="http://schemas.microsoft.com/office/powerpoint/2010/main" val="5819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ts1.mm.bing.net/th?id=H.4593481327576468&amp;pid=1.7&amp;w=139&amp;h=143&amp;c=7&amp;rs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1799">
            <a:off x="2575410" y="5121144"/>
            <a:ext cx="1191375" cy="1225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VIAF is watching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181100"/>
            <a:ext cx="89820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297" y="5676002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VIAF</a:t>
            </a:r>
            <a:endParaRPr lang="en-GB" sz="36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280229" y="4020457"/>
            <a:ext cx="4876800" cy="1509486"/>
          </a:xfrm>
          <a:prstGeom prst="triangle">
            <a:avLst>
              <a:gd name="adj" fmla="val 95536"/>
            </a:avLst>
          </a:prstGeom>
          <a:gradFill>
            <a:gsLst>
              <a:gs pos="0">
                <a:schemeClr val="dk1">
                  <a:tint val="50000"/>
                  <a:satMod val="300000"/>
                  <a:alpha val="14000"/>
                </a:schemeClr>
              </a:gs>
              <a:gs pos="35000">
                <a:schemeClr val="dk1">
                  <a:tint val="37000"/>
                  <a:satMod val="300000"/>
                  <a:alpha val="12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 Single Corner Rectangle 6"/>
          <p:cNvSpPr/>
          <p:nvPr/>
        </p:nvSpPr>
        <p:spPr>
          <a:xfrm>
            <a:off x="3171097" y="3614057"/>
            <a:ext cx="5261703" cy="406400"/>
          </a:xfrm>
          <a:prstGeom prst="round1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40000">
                <a:schemeClr val="dk1">
                  <a:tint val="37000"/>
                  <a:satMod val="300000"/>
                  <a:alpha val="8000"/>
                </a:schemeClr>
              </a:gs>
              <a:gs pos="100000">
                <a:schemeClr val="dk1">
                  <a:tint val="15000"/>
                  <a:satMod val="350000"/>
                  <a:alpha val="19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07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4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If a human ameliorates </a:t>
            </a:r>
            <a:r>
              <a:rPr lang="en-US" sz="44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Wikipeda</a:t>
            </a:r>
            <a:endParaRPr lang="en-US" sz="4400" kern="120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0" rtl="0" eaLnBrk="1" latinLnBrk="0" hangingPunct="1"/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VIAF.org watches the change,</a:t>
            </a:r>
            <a:endParaRPr lang="en-GB" dirty="0" smtClean="0">
              <a:solidFill>
                <a:schemeClr val="tx1"/>
              </a:solidFill>
              <a:effectLst/>
            </a:endParaRPr>
          </a:p>
          <a:p>
            <a:pPr lvl="0" rtl="0" eaLnBrk="1" latinLnBrk="0" hangingPunct="1"/>
            <a:r>
              <a:rPr lang="en-US" sz="4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and VIAF incorporates the corrected</a:t>
            </a:r>
            <a:r>
              <a:rPr lang="en-US" sz="4400" dirty="0">
                <a:solidFill>
                  <a:schemeClr val="tx1"/>
                </a:solidFill>
                <a:ea typeface="+mj-ea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a typeface="+mj-ea"/>
              </a:rPr>
              <a:t>data.</a:t>
            </a:r>
            <a:endParaRPr lang="en-US" sz="4400" kern="120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Wikipedias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French Wikipedia?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All other </a:t>
            </a:r>
            <a:r>
              <a:rPr lang="en-US" sz="4400" dirty="0" err="1" smtClean="0">
                <a:solidFill>
                  <a:schemeClr val="tx1"/>
                </a:solidFill>
              </a:rPr>
              <a:t>Wikipedias</a:t>
            </a:r>
            <a:r>
              <a:rPr lang="en-US" sz="44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0330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 month after </a:t>
            </a:r>
            <a:r>
              <a:rPr lang="en-US" dirty="0" err="1" smtClean="0">
                <a:solidFill>
                  <a:schemeClr val="tx1"/>
                </a:solidFill>
              </a:rPr>
              <a:t>VIAFBot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User:Jarekt</a:t>
            </a:r>
            <a:r>
              <a:rPr lang="en-US" dirty="0" smtClean="0">
                <a:solidFill>
                  <a:schemeClr val="tx1"/>
                </a:solidFill>
              </a:rPr>
              <a:t> copies </a:t>
            </a:r>
            <a:r>
              <a:rPr lang="en-US" dirty="0" err="1" smtClean="0">
                <a:solidFill>
                  <a:schemeClr val="tx1"/>
                </a:solidFill>
              </a:rPr>
              <a:t>VIAFbot’s</a:t>
            </a:r>
            <a:r>
              <a:rPr lang="en-US" dirty="0" smtClean="0">
                <a:solidFill>
                  <a:schemeClr val="tx1"/>
                </a:solidFill>
              </a:rPr>
              <a:t> links into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Wikimedia</a:t>
            </a:r>
            <a:r>
              <a:rPr lang="en-US" baseline="0" dirty="0" smtClean="0">
                <a:solidFill>
                  <a:schemeClr val="tx1"/>
                </a:solidFill>
              </a:rPr>
              <a:t> Commons</a:t>
            </a:r>
          </a:p>
          <a:p>
            <a:pPr lvl="1"/>
            <a:r>
              <a:rPr lang="en-US" baseline="0" dirty="0" err="1" smtClean="0">
                <a:solidFill>
                  <a:schemeClr val="tx1"/>
                </a:solidFill>
              </a:rPr>
              <a:t>Italiano</a:t>
            </a:r>
            <a:r>
              <a:rPr lang="en-US" baseline="0" dirty="0" smtClean="0">
                <a:solidFill>
                  <a:schemeClr val="tx1"/>
                </a:solidFill>
              </a:rPr>
              <a:t> Wikipedia</a:t>
            </a:r>
          </a:p>
        </p:txBody>
      </p:sp>
    </p:spTree>
    <p:extLst>
      <p:ext uri="{BB962C8B-B14F-4D97-AF65-F5344CB8AC3E}">
        <p14:creationId xmlns="" xmlns:p14="http://schemas.microsoft.com/office/powerpoint/2010/main" val="21693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is a “Hack”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Wikidata</a:t>
            </a:r>
            <a:r>
              <a:rPr lang="en-US" dirty="0" smtClean="0">
                <a:solidFill>
                  <a:schemeClr val="tx1"/>
                </a:solidFill>
              </a:rPr>
              <a:t> was created to resolve this elegantly</a:t>
            </a:r>
            <a:endParaRPr lang="en-US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1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Wikidata</a:t>
            </a:r>
            <a:r>
              <a:rPr lang="en-US" baseline="0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err="1" smtClean="0">
                <a:solidFill>
                  <a:schemeClr val="tx1"/>
                </a:solidFill>
              </a:rPr>
              <a:t>Wikidata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smtClean="0">
                <a:solidFill>
                  <a:schemeClr val="tx1"/>
                </a:solidFill>
              </a:rPr>
              <a:t>item</a:t>
            </a:r>
            <a:r>
              <a:rPr lang="en-US" b="0" baseline="0" dirty="0" smtClean="0">
                <a:solidFill>
                  <a:schemeClr val="tx1"/>
                </a:solidFill>
              </a:rPr>
              <a:t> is a collection of Wikipedia articles</a:t>
            </a:r>
          </a:p>
        </p:txBody>
      </p:sp>
      <p:sp>
        <p:nvSpPr>
          <p:cNvPr id="7" name="Octagon 6"/>
          <p:cNvSpPr/>
          <p:nvPr/>
        </p:nvSpPr>
        <p:spPr>
          <a:xfrm>
            <a:off x="1465943" y="3120571"/>
            <a:ext cx="2220686" cy="2220686"/>
          </a:xfrm>
          <a:prstGeom prst="oc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7" idx="6"/>
            <a:endCxn id="7" idx="2"/>
          </p:cNvCxnSpPr>
          <p:nvPr/>
        </p:nvCxnSpPr>
        <p:spPr>
          <a:xfrm>
            <a:off x="2116360" y="3120571"/>
            <a:ext cx="919852" cy="22206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7"/>
          </p:cNvCxnSpPr>
          <p:nvPr/>
        </p:nvCxnSpPr>
        <p:spPr>
          <a:xfrm>
            <a:off x="3036212" y="3120571"/>
            <a:ext cx="0" cy="22206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7" idx="2"/>
          </p:cNvCxnSpPr>
          <p:nvPr/>
        </p:nvCxnSpPr>
        <p:spPr>
          <a:xfrm flipH="1">
            <a:off x="3036212" y="3770988"/>
            <a:ext cx="650417" cy="157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5"/>
            <a:endCxn id="7" idx="2"/>
          </p:cNvCxnSpPr>
          <p:nvPr/>
        </p:nvCxnSpPr>
        <p:spPr>
          <a:xfrm>
            <a:off x="1465943" y="3770988"/>
            <a:ext cx="1570269" cy="157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7" idx="2"/>
          </p:cNvCxnSpPr>
          <p:nvPr/>
        </p:nvCxnSpPr>
        <p:spPr>
          <a:xfrm>
            <a:off x="1465943" y="4690840"/>
            <a:ext cx="1570269" cy="6504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6"/>
            <a:endCxn id="7" idx="1"/>
          </p:cNvCxnSpPr>
          <p:nvPr/>
        </p:nvCxnSpPr>
        <p:spPr>
          <a:xfrm>
            <a:off x="2116360" y="3120571"/>
            <a:ext cx="1570269" cy="157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7" idx="3"/>
          </p:cNvCxnSpPr>
          <p:nvPr/>
        </p:nvCxnSpPr>
        <p:spPr>
          <a:xfrm>
            <a:off x="2116360" y="3120571"/>
            <a:ext cx="0" cy="22206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6"/>
            <a:endCxn id="7" idx="0"/>
          </p:cNvCxnSpPr>
          <p:nvPr/>
        </p:nvCxnSpPr>
        <p:spPr>
          <a:xfrm>
            <a:off x="2116360" y="3120571"/>
            <a:ext cx="1570269" cy="6504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  <a:endCxn id="7" idx="4"/>
          </p:cNvCxnSpPr>
          <p:nvPr/>
        </p:nvCxnSpPr>
        <p:spPr>
          <a:xfrm flipH="1">
            <a:off x="1465943" y="3120571"/>
            <a:ext cx="650417" cy="157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7" idx="5"/>
          </p:cNvCxnSpPr>
          <p:nvPr/>
        </p:nvCxnSpPr>
        <p:spPr>
          <a:xfrm flipH="1">
            <a:off x="1465943" y="3120571"/>
            <a:ext cx="1598395" cy="6504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7"/>
          </p:cNvCxnSpPr>
          <p:nvPr/>
        </p:nvCxnSpPr>
        <p:spPr>
          <a:xfrm flipH="1">
            <a:off x="1465943" y="3120571"/>
            <a:ext cx="1570269" cy="157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7"/>
            <a:endCxn id="7" idx="3"/>
          </p:cNvCxnSpPr>
          <p:nvPr/>
        </p:nvCxnSpPr>
        <p:spPr>
          <a:xfrm flipH="1">
            <a:off x="2116360" y="3120571"/>
            <a:ext cx="919852" cy="22206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7"/>
            <a:endCxn id="7" idx="1"/>
          </p:cNvCxnSpPr>
          <p:nvPr/>
        </p:nvCxnSpPr>
        <p:spPr>
          <a:xfrm>
            <a:off x="3036212" y="3120571"/>
            <a:ext cx="650417" cy="157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" idx="0"/>
            <a:endCxn id="7" idx="5"/>
          </p:cNvCxnSpPr>
          <p:nvPr/>
        </p:nvCxnSpPr>
        <p:spPr>
          <a:xfrm flipH="1">
            <a:off x="1465943" y="3770988"/>
            <a:ext cx="2220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0"/>
            <a:endCxn id="7" idx="4"/>
          </p:cNvCxnSpPr>
          <p:nvPr/>
        </p:nvCxnSpPr>
        <p:spPr>
          <a:xfrm flipH="1">
            <a:off x="1465943" y="3770988"/>
            <a:ext cx="2220686" cy="9198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" idx="0"/>
            <a:endCxn id="7" idx="3"/>
          </p:cNvCxnSpPr>
          <p:nvPr/>
        </p:nvCxnSpPr>
        <p:spPr>
          <a:xfrm flipH="1">
            <a:off x="2116360" y="3770988"/>
            <a:ext cx="1570269" cy="157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" idx="1"/>
          </p:cNvCxnSpPr>
          <p:nvPr/>
        </p:nvCxnSpPr>
        <p:spPr>
          <a:xfrm flipH="1" flipV="1">
            <a:off x="1791151" y="3770988"/>
            <a:ext cx="1895478" cy="9198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1"/>
            <a:endCxn id="7" idx="4"/>
          </p:cNvCxnSpPr>
          <p:nvPr/>
        </p:nvCxnSpPr>
        <p:spPr>
          <a:xfrm flipH="1">
            <a:off x="1465943" y="4690840"/>
            <a:ext cx="2220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1"/>
            <a:endCxn id="7" idx="3"/>
          </p:cNvCxnSpPr>
          <p:nvPr/>
        </p:nvCxnSpPr>
        <p:spPr>
          <a:xfrm flipH="1">
            <a:off x="2116360" y="4690840"/>
            <a:ext cx="1570269" cy="6504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" idx="5"/>
            <a:endCxn id="7" idx="3"/>
          </p:cNvCxnSpPr>
          <p:nvPr/>
        </p:nvCxnSpPr>
        <p:spPr>
          <a:xfrm>
            <a:off x="1465943" y="3770988"/>
            <a:ext cx="650417" cy="157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692019" y="26464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3152068" y="539686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871962" y="470231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</a:t>
            </a:r>
            <a:endParaRPr lang="en-GB" dirty="0"/>
          </a:p>
        </p:txBody>
      </p:sp>
      <p:sp>
        <p:nvSpPr>
          <p:cNvPr id="68" name="Right Arrow 67"/>
          <p:cNvSpPr/>
          <p:nvPr/>
        </p:nvSpPr>
        <p:spPr>
          <a:xfrm>
            <a:off x="4192532" y="3573950"/>
            <a:ext cx="1733632" cy="1003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6668389" y="3516542"/>
            <a:ext cx="831514" cy="10395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WD</a:t>
            </a:r>
            <a:endParaRPr lang="en-GB" dirty="0"/>
          </a:p>
        </p:txBody>
      </p:sp>
      <p:cxnSp>
        <p:nvCxnSpPr>
          <p:cNvPr id="76" name="Straight Connector 75"/>
          <p:cNvCxnSpPr>
            <a:stCxn id="74" idx="0"/>
          </p:cNvCxnSpPr>
          <p:nvPr/>
        </p:nvCxnSpPr>
        <p:spPr>
          <a:xfrm flipV="1">
            <a:off x="7084146" y="2975430"/>
            <a:ext cx="0" cy="541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4" idx="7"/>
          </p:cNvCxnSpPr>
          <p:nvPr/>
        </p:nvCxnSpPr>
        <p:spPr>
          <a:xfrm flipV="1">
            <a:off x="7378131" y="3236687"/>
            <a:ext cx="285412" cy="4320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4" idx="6"/>
          </p:cNvCxnSpPr>
          <p:nvPr/>
        </p:nvCxnSpPr>
        <p:spPr>
          <a:xfrm>
            <a:off x="7499903" y="4036332"/>
            <a:ext cx="4539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4" idx="5"/>
          </p:cNvCxnSpPr>
          <p:nvPr/>
        </p:nvCxnSpPr>
        <p:spPr>
          <a:xfrm>
            <a:off x="7378131" y="4403879"/>
            <a:ext cx="285412" cy="442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4"/>
          </p:cNvCxnSpPr>
          <p:nvPr/>
        </p:nvCxnSpPr>
        <p:spPr>
          <a:xfrm>
            <a:off x="7084146" y="4556122"/>
            <a:ext cx="0" cy="475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4" idx="3"/>
          </p:cNvCxnSpPr>
          <p:nvPr/>
        </p:nvCxnSpPr>
        <p:spPr>
          <a:xfrm flipH="1">
            <a:off x="6458859" y="4403879"/>
            <a:ext cx="331302" cy="2869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4" idx="2"/>
          </p:cNvCxnSpPr>
          <p:nvPr/>
        </p:nvCxnSpPr>
        <p:spPr>
          <a:xfrm flipH="1">
            <a:off x="6357257" y="4036332"/>
            <a:ext cx="3111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74" idx="1"/>
          </p:cNvCxnSpPr>
          <p:nvPr/>
        </p:nvCxnSpPr>
        <p:spPr>
          <a:xfrm flipH="1" flipV="1">
            <a:off x="6509659" y="3236687"/>
            <a:ext cx="280502" cy="4320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211802" y="28766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</a:t>
            </a:r>
            <a:endParaRPr lang="en-GB" dirty="0"/>
          </a:p>
        </p:txBody>
      </p:sp>
      <p:sp>
        <p:nvSpPr>
          <p:cNvPr id="125" name="TextBox 124"/>
          <p:cNvSpPr txBox="1"/>
          <p:nvPr/>
        </p:nvSpPr>
        <p:spPr>
          <a:xfrm>
            <a:off x="7590972" y="488776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</a:t>
            </a:r>
            <a:endParaRPr lang="en-GB" dirty="0"/>
          </a:p>
        </p:txBody>
      </p:sp>
      <p:sp>
        <p:nvSpPr>
          <p:cNvPr id="126" name="TextBox 125"/>
          <p:cNvSpPr txBox="1"/>
          <p:nvPr/>
        </p:nvSpPr>
        <p:spPr>
          <a:xfrm>
            <a:off x="5926164" y="462527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61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VIAF Structure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33525"/>
            <a:ext cx="8458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3686635"/>
            <a:ext cx="3077029" cy="2612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807224" y="3679396"/>
            <a:ext cx="667657" cy="2612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20457" y="4645354"/>
            <a:ext cx="11224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="" xmlns:p14="http://schemas.microsoft.com/office/powerpoint/2010/main" val="9923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not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>
                <a:solidFill>
                  <a:schemeClr val="tx1"/>
                </a:solidFill>
              </a:rPr>
              <a:t>Language links will look same </a:t>
            </a:r>
            <a:endParaRPr lang="en-US" b="0" baseline="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099003"/>
            <a:ext cx="20955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56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you can edit centrally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2449"/>
            <a:ext cx="84963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929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</a:t>
            </a:r>
            <a:r>
              <a:rPr lang="en-US" baseline="0" dirty="0" smtClean="0"/>
              <a:t> Declarations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Semantic </a:t>
            </a:r>
            <a:r>
              <a:rPr lang="en-US" b="1" dirty="0" smtClean="0">
                <a:solidFill>
                  <a:schemeClr val="tx1"/>
                </a:solidFill>
              </a:rPr>
              <a:t>triple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6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</a:t>
            </a:r>
            <a:r>
              <a:rPr lang="en-US" baseline="0" dirty="0" smtClean="0"/>
              <a:t> Declarations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92931"/>
            <a:ext cx="84391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94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</a:t>
            </a:r>
            <a:r>
              <a:rPr lang="en-US" baseline="0" dirty="0" smtClean="0"/>
              <a:t> Declarations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7" y="3000829"/>
            <a:ext cx="8105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/>
          <p:nvPr/>
        </p:nvCxnSpPr>
        <p:spPr>
          <a:xfrm rot="16200000" flipH="1">
            <a:off x="158495" y="2871590"/>
            <a:ext cx="1103086" cy="149626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0038" y="2224711"/>
            <a:ext cx="1635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Property</a:t>
            </a:r>
            <a:endParaRPr lang="en-GB" sz="3200" dirty="0">
              <a:solidFill>
                <a:schemeClr val="accent2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5400000">
            <a:off x="3392069" y="3120378"/>
            <a:ext cx="634484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5352" y="2285886"/>
            <a:ext cx="1106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Value</a:t>
            </a:r>
            <a:endParaRPr lang="en-GB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9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Syntax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Wikitext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write</a:t>
            </a:r>
          </a:p>
          <a:p>
            <a:endParaRPr lang="en-US" dirty="0">
              <a:solidFill>
                <a:schemeClr val="tx1"/>
              </a:solidFill>
              <a:latin typeface="MS Reference Sans Serif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Miriam Fixed" pitchFamily="49" charset="-79"/>
                <a:cs typeface="Miriam Fixed" pitchFamily="49" charset="-79"/>
              </a:rPr>
              <a:t>{{	</a:t>
            </a:r>
            <a:r>
              <a:rPr lang="en-GB" dirty="0" err="1" smtClean="0">
                <a:solidFill>
                  <a:schemeClr val="tx1"/>
                </a:solidFill>
                <a:latin typeface="Miriam Fixed" pitchFamily="49" charset="-79"/>
                <a:cs typeface="Miriam Fixed" pitchFamily="49" charset="-79"/>
              </a:rPr>
              <a:t>propriété:lieu</a:t>
            </a:r>
            <a:r>
              <a:rPr lang="en-GB" dirty="0" smtClean="0">
                <a:solidFill>
                  <a:schemeClr val="tx1"/>
                </a:solidFill>
                <a:latin typeface="Miriam Fixed" pitchFamily="49" charset="-79"/>
                <a:cs typeface="Miriam Fixed" pitchFamily="49" charset="-79"/>
              </a:rPr>
              <a:t> </a:t>
            </a:r>
            <a:r>
              <a:rPr lang="en-GB" dirty="0">
                <a:solidFill>
                  <a:schemeClr val="tx1"/>
                </a:solidFill>
                <a:latin typeface="Miriam Fixed" pitchFamily="49" charset="-79"/>
                <a:cs typeface="Miriam Fixed" pitchFamily="49" charset="-79"/>
              </a:rPr>
              <a:t>de </a:t>
            </a:r>
            <a:r>
              <a:rPr lang="en-GB" dirty="0" smtClean="0">
                <a:solidFill>
                  <a:schemeClr val="tx1"/>
                </a:solidFill>
                <a:latin typeface="Miriam Fixed" pitchFamily="49" charset="-79"/>
                <a:cs typeface="Miriam Fixed" pitchFamily="49" charset="-79"/>
              </a:rPr>
              <a:t>naissance}}</a:t>
            </a:r>
          </a:p>
        </p:txBody>
      </p:sp>
    </p:spTree>
    <p:extLst>
      <p:ext uri="{BB962C8B-B14F-4D97-AF65-F5344CB8AC3E}">
        <p14:creationId xmlns="" xmlns:p14="http://schemas.microsoft.com/office/powerpoint/2010/main" val="10695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Surprise! VIAF </a:t>
            </a:r>
            <a:r>
              <a:rPr lang="en-US" dirty="0" err="1" smtClean="0"/>
              <a:t>Wikidata</a:t>
            </a:r>
            <a:r>
              <a:rPr lang="en-US" dirty="0" smtClean="0"/>
              <a:t> Property Approved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938122"/>
            <a:ext cx="85915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104571" y="4165600"/>
            <a:ext cx="4542972" cy="58057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72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Wikidata</a:t>
            </a:r>
            <a:r>
              <a:rPr lang="en-US" dirty="0" smtClean="0"/>
              <a:t> </a:t>
            </a:r>
            <a:r>
              <a:rPr lang="en-US" dirty="0" err="1" smtClean="0"/>
              <a:t>VIAFbot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Very soon.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3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Maximilian Klein</a:t>
            </a:r>
          </a:p>
          <a:p>
            <a:r>
              <a:rPr lang="en-GB" dirty="0" err="1"/>
              <a:t>Wikipedian</a:t>
            </a:r>
            <a:r>
              <a:rPr lang="en-GB" dirty="0"/>
              <a:t> in Residence at OCLC</a:t>
            </a:r>
          </a:p>
          <a:p>
            <a:r>
              <a:rPr lang="en-GB" dirty="0" smtClean="0"/>
              <a:t>25th February 2013</a:t>
            </a:r>
            <a:endParaRPr lang="en-GB" dirty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57249"/>
            <a:ext cx="7772400" cy="147002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600" dirty="0" smtClean="0">
                <a:solidFill>
                  <a:srgbClr val="00DCFF"/>
                </a:solidFill>
                <a:latin typeface="Arial"/>
                <a:ea typeface="DejaVu Sans"/>
                <a:cs typeface="DejaVu Sans"/>
              </a:rPr>
              <a:t>VIAF </a:t>
            </a:r>
            <a:r>
              <a:rPr lang="en-US" sz="2600" dirty="0">
                <a:solidFill>
                  <a:srgbClr val="00DCFF"/>
                </a:solidFill>
                <a:latin typeface="Arial"/>
                <a:ea typeface="DejaVu Sans"/>
                <a:cs typeface="DejaVu Sans"/>
              </a:rPr>
              <a:t>Data in Wikipedia &amp; </a:t>
            </a:r>
            <a:r>
              <a:rPr lang="en-US" sz="2600" dirty="0" err="1">
                <a:solidFill>
                  <a:srgbClr val="00DCFF"/>
                </a:solidFill>
                <a:latin typeface="Arial"/>
                <a:ea typeface="DejaVu Sans"/>
                <a:cs typeface="DejaVu Sans"/>
              </a:rPr>
              <a:t>Wikidata</a:t>
            </a:r>
            <a:endParaRPr lang="en-US" sz="18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15362" name="Picture 2" descr="See full siz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53" y="4498521"/>
            <a:ext cx="1095375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6228" y="4694855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notconfusing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991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VIAF Structure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33525"/>
            <a:ext cx="8458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3686635"/>
            <a:ext cx="3077029" cy="2612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807224" y="3679396"/>
            <a:ext cx="667657" cy="2612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46514" y="4645354"/>
            <a:ext cx="52716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http://en.wikipedia.org/wiki/%27Aziz_%27Ali_al-Misri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8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Direction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542925" y="1770751"/>
            <a:ext cx="2795361" cy="4008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VIAF</a:t>
            </a:r>
            <a:endParaRPr lang="en-GB" sz="3600" dirty="0"/>
          </a:p>
        </p:txBody>
      </p:sp>
      <p:sp>
        <p:nvSpPr>
          <p:cNvPr id="10" name="Oval 9"/>
          <p:cNvSpPr/>
          <p:nvPr/>
        </p:nvSpPr>
        <p:spPr>
          <a:xfrm>
            <a:off x="1480457" y="2627097"/>
            <a:ext cx="812800" cy="812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1393371" y="3629672"/>
            <a:ext cx="992093" cy="855253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51429" y="4760694"/>
            <a:ext cx="890493" cy="8904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833383" y="1773691"/>
            <a:ext cx="2795361" cy="4008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English Wiki</a:t>
            </a:r>
            <a:endParaRPr lang="en-GB" sz="3600" dirty="0"/>
          </a:p>
        </p:txBody>
      </p:sp>
      <p:sp>
        <p:nvSpPr>
          <p:cNvPr id="8" name="Oval 7"/>
          <p:cNvSpPr/>
          <p:nvPr/>
        </p:nvSpPr>
        <p:spPr>
          <a:xfrm>
            <a:off x="6770915" y="2630037"/>
            <a:ext cx="812800" cy="812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6683829" y="3632612"/>
            <a:ext cx="992093" cy="855253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41887" y="4763634"/>
            <a:ext cx="890493" cy="890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urved Connector 3"/>
          <p:cNvCxnSpPr>
            <a:stCxn id="10" idx="6"/>
            <a:endCxn id="8" idx="2"/>
          </p:cNvCxnSpPr>
          <p:nvPr/>
        </p:nvCxnSpPr>
        <p:spPr>
          <a:xfrm>
            <a:off x="2293257" y="3033497"/>
            <a:ext cx="4477658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1" idx="5"/>
            <a:endCxn id="9" idx="1"/>
          </p:cNvCxnSpPr>
          <p:nvPr/>
        </p:nvCxnSpPr>
        <p:spPr>
          <a:xfrm>
            <a:off x="2137441" y="4057299"/>
            <a:ext cx="4794411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3"/>
            <a:endCxn id="13" idx="1"/>
          </p:cNvCxnSpPr>
          <p:nvPr/>
        </p:nvCxnSpPr>
        <p:spPr>
          <a:xfrm>
            <a:off x="2341922" y="5205941"/>
            <a:ext cx="4399965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88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 </a:t>
            </a:r>
            <a:r>
              <a:rPr lang="en-US" dirty="0" err="1" smtClean="0"/>
              <a:t>VIAFBot</a:t>
            </a:r>
            <a:r>
              <a:rPr lang="en-US" dirty="0" smtClean="0"/>
              <a:t>: Wikipedia Robot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542925" y="1770751"/>
            <a:ext cx="2795361" cy="4008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VIAF</a:t>
            </a:r>
            <a:endParaRPr lang="en-GB" sz="3600" dirty="0"/>
          </a:p>
        </p:txBody>
      </p:sp>
      <p:sp>
        <p:nvSpPr>
          <p:cNvPr id="10" name="Oval 9"/>
          <p:cNvSpPr/>
          <p:nvPr/>
        </p:nvSpPr>
        <p:spPr>
          <a:xfrm>
            <a:off x="1480457" y="2627097"/>
            <a:ext cx="812800" cy="812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1393371" y="3629672"/>
            <a:ext cx="992093" cy="855253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51429" y="4760694"/>
            <a:ext cx="890493" cy="8904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833383" y="1773691"/>
            <a:ext cx="2795361" cy="4008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English Wiki</a:t>
            </a:r>
            <a:endParaRPr lang="en-GB" sz="3600" dirty="0"/>
          </a:p>
        </p:txBody>
      </p:sp>
      <p:sp>
        <p:nvSpPr>
          <p:cNvPr id="8" name="Oval 7"/>
          <p:cNvSpPr/>
          <p:nvPr/>
        </p:nvSpPr>
        <p:spPr>
          <a:xfrm>
            <a:off x="6770915" y="2630037"/>
            <a:ext cx="812800" cy="812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6683829" y="3632612"/>
            <a:ext cx="992093" cy="855253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41887" y="4763634"/>
            <a:ext cx="890493" cy="890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urved Connector 3"/>
          <p:cNvCxnSpPr>
            <a:stCxn id="10" idx="6"/>
            <a:endCxn id="8" idx="2"/>
          </p:cNvCxnSpPr>
          <p:nvPr/>
        </p:nvCxnSpPr>
        <p:spPr>
          <a:xfrm>
            <a:off x="2293257" y="3033497"/>
            <a:ext cx="4477658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1" idx="5"/>
            <a:endCxn id="9" idx="1"/>
          </p:cNvCxnSpPr>
          <p:nvPr/>
        </p:nvCxnSpPr>
        <p:spPr>
          <a:xfrm>
            <a:off x="2137441" y="4057299"/>
            <a:ext cx="4794411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3"/>
            <a:endCxn id="13" idx="1"/>
          </p:cNvCxnSpPr>
          <p:nvPr/>
        </p:nvCxnSpPr>
        <p:spPr>
          <a:xfrm>
            <a:off x="2341922" y="5205941"/>
            <a:ext cx="4399965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01889" y="2445644"/>
            <a:ext cx="798286" cy="79828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209143" y="2844787"/>
            <a:ext cx="791032" cy="191590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962394" y="2844787"/>
            <a:ext cx="246743" cy="145144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000175" y="2852047"/>
            <a:ext cx="246743" cy="145144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223657" y="4818745"/>
            <a:ext cx="791032" cy="79103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miley Face 20"/>
          <p:cNvSpPr/>
          <p:nvPr/>
        </p:nvSpPr>
        <p:spPr>
          <a:xfrm>
            <a:off x="4049486" y="1364326"/>
            <a:ext cx="1081318" cy="1081318"/>
          </a:xfrm>
          <a:prstGeom prst="smileyFac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75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Reciprocate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542925" y="1770751"/>
            <a:ext cx="2795361" cy="4008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VIAF</a:t>
            </a:r>
            <a:endParaRPr lang="en-GB" sz="3600" dirty="0"/>
          </a:p>
        </p:txBody>
      </p:sp>
      <p:sp>
        <p:nvSpPr>
          <p:cNvPr id="10" name="Oval 9"/>
          <p:cNvSpPr/>
          <p:nvPr/>
        </p:nvSpPr>
        <p:spPr>
          <a:xfrm>
            <a:off x="1480457" y="2627097"/>
            <a:ext cx="812800" cy="812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1393371" y="3629672"/>
            <a:ext cx="992093" cy="855253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51429" y="4760694"/>
            <a:ext cx="890493" cy="8904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833383" y="1773691"/>
            <a:ext cx="2795361" cy="4008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English Wiki</a:t>
            </a:r>
            <a:endParaRPr lang="en-GB" sz="3600" dirty="0"/>
          </a:p>
        </p:txBody>
      </p:sp>
      <p:sp>
        <p:nvSpPr>
          <p:cNvPr id="8" name="Oval 7"/>
          <p:cNvSpPr/>
          <p:nvPr/>
        </p:nvSpPr>
        <p:spPr>
          <a:xfrm>
            <a:off x="6770915" y="2630037"/>
            <a:ext cx="812800" cy="812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6683829" y="3632612"/>
            <a:ext cx="992093" cy="855253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41887" y="4763634"/>
            <a:ext cx="890493" cy="890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urved Connector 3"/>
          <p:cNvCxnSpPr>
            <a:stCxn id="10" idx="6"/>
            <a:endCxn id="8" idx="2"/>
          </p:cNvCxnSpPr>
          <p:nvPr/>
        </p:nvCxnSpPr>
        <p:spPr>
          <a:xfrm>
            <a:off x="2293257" y="3033497"/>
            <a:ext cx="4477658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1" idx="5"/>
            <a:endCxn id="9" idx="1"/>
          </p:cNvCxnSpPr>
          <p:nvPr/>
        </p:nvCxnSpPr>
        <p:spPr>
          <a:xfrm>
            <a:off x="2137441" y="4057299"/>
            <a:ext cx="4794411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3"/>
            <a:endCxn id="13" idx="1"/>
          </p:cNvCxnSpPr>
          <p:nvPr/>
        </p:nvCxnSpPr>
        <p:spPr>
          <a:xfrm>
            <a:off x="2341922" y="5205941"/>
            <a:ext cx="4399965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8" idx="0"/>
            <a:endCxn id="10" idx="0"/>
          </p:cNvCxnSpPr>
          <p:nvPr/>
        </p:nvCxnSpPr>
        <p:spPr>
          <a:xfrm rot="16200000" flipV="1">
            <a:off x="4530616" y="-16662"/>
            <a:ext cx="2940" cy="5290458"/>
          </a:xfrm>
          <a:prstGeom prst="curvedConnector3">
            <a:avLst>
              <a:gd name="adj1" fmla="val 787551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" idx="0"/>
            <a:endCxn id="11" idx="0"/>
          </p:cNvCxnSpPr>
          <p:nvPr/>
        </p:nvCxnSpPr>
        <p:spPr>
          <a:xfrm rot="16200000" flipV="1">
            <a:off x="4533177" y="985913"/>
            <a:ext cx="2940" cy="5290458"/>
          </a:xfrm>
          <a:prstGeom prst="curvedConnector3">
            <a:avLst>
              <a:gd name="adj1" fmla="val 787551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0"/>
            <a:endCxn id="12" idx="0"/>
          </p:cNvCxnSpPr>
          <p:nvPr/>
        </p:nvCxnSpPr>
        <p:spPr>
          <a:xfrm rot="16200000" flipV="1">
            <a:off x="4540435" y="2116935"/>
            <a:ext cx="2940" cy="5290458"/>
          </a:xfrm>
          <a:prstGeom prst="curvedConnector3">
            <a:avLst>
              <a:gd name="adj1" fmla="val 787551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But, Deutsche Wiki has done </a:t>
            </a:r>
            <a:r>
              <a:rPr lang="en-US" b="1" dirty="0" smtClean="0"/>
              <a:t>part</a:t>
            </a:r>
            <a:r>
              <a:rPr lang="en-US" dirty="0" smtClean="0"/>
              <a:t> of this manually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542925" y="1770751"/>
            <a:ext cx="2795361" cy="4008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VIAF</a:t>
            </a:r>
            <a:endParaRPr lang="en-GB" sz="3600" dirty="0"/>
          </a:p>
        </p:txBody>
      </p:sp>
      <p:sp>
        <p:nvSpPr>
          <p:cNvPr id="10" name="Oval 9"/>
          <p:cNvSpPr/>
          <p:nvPr/>
        </p:nvSpPr>
        <p:spPr>
          <a:xfrm>
            <a:off x="1480457" y="2627097"/>
            <a:ext cx="812800" cy="812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1393371" y="3629672"/>
            <a:ext cx="992093" cy="855253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51429" y="4760694"/>
            <a:ext cx="890493" cy="8904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833383" y="1773691"/>
            <a:ext cx="2795361" cy="40081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Deutsche Wiki</a:t>
            </a:r>
            <a:endParaRPr lang="en-GB" sz="2800" dirty="0"/>
          </a:p>
        </p:txBody>
      </p:sp>
      <p:sp>
        <p:nvSpPr>
          <p:cNvPr id="8" name="Oval 7"/>
          <p:cNvSpPr/>
          <p:nvPr/>
        </p:nvSpPr>
        <p:spPr>
          <a:xfrm>
            <a:off x="6770915" y="2630037"/>
            <a:ext cx="812800" cy="812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6683829" y="3632612"/>
            <a:ext cx="992093" cy="855253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41887" y="4763634"/>
            <a:ext cx="890493" cy="890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urved Connector 5"/>
          <p:cNvCxnSpPr>
            <a:stCxn id="8" idx="2"/>
          </p:cNvCxnSpPr>
          <p:nvPr/>
        </p:nvCxnSpPr>
        <p:spPr>
          <a:xfrm rot="10800000">
            <a:off x="2341923" y="3033497"/>
            <a:ext cx="4428993" cy="29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9" idx="1"/>
            <a:endCxn id="12" idx="3"/>
          </p:cNvCxnSpPr>
          <p:nvPr/>
        </p:nvCxnSpPr>
        <p:spPr>
          <a:xfrm rot="10800000" flipV="1">
            <a:off x="2341922" y="4060239"/>
            <a:ext cx="4589930" cy="114570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67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Verify where English – Deutsche agree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542925" y="1770751"/>
            <a:ext cx="2795361" cy="4008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VIAF</a:t>
            </a:r>
            <a:endParaRPr lang="en-GB" sz="3600" dirty="0"/>
          </a:p>
        </p:txBody>
      </p:sp>
      <p:sp>
        <p:nvSpPr>
          <p:cNvPr id="10" name="Oval 9"/>
          <p:cNvSpPr/>
          <p:nvPr/>
        </p:nvSpPr>
        <p:spPr>
          <a:xfrm>
            <a:off x="1480457" y="2627097"/>
            <a:ext cx="812800" cy="812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1393371" y="3629672"/>
            <a:ext cx="992093" cy="855253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51429" y="4760694"/>
            <a:ext cx="890493" cy="8904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555280" y="1166750"/>
            <a:ext cx="1633309" cy="2341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English</a:t>
            </a:r>
            <a:endParaRPr lang="en-GB" sz="2800" dirty="0"/>
          </a:p>
        </p:txBody>
      </p:sp>
      <p:sp>
        <p:nvSpPr>
          <p:cNvPr id="8" name="Oval 7"/>
          <p:cNvSpPr/>
          <p:nvPr/>
        </p:nvSpPr>
        <p:spPr>
          <a:xfrm>
            <a:off x="7102514" y="1797496"/>
            <a:ext cx="474913" cy="4749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7066769" y="2323688"/>
            <a:ext cx="579673" cy="499718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126134" y="2916115"/>
            <a:ext cx="520308" cy="5203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598822" y="3629672"/>
            <a:ext cx="1742370" cy="24982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Deutsche</a:t>
            </a:r>
            <a:endParaRPr lang="en-GB" sz="2800" dirty="0"/>
          </a:p>
        </p:txBody>
      </p:sp>
      <p:sp>
        <p:nvSpPr>
          <p:cNvPr id="15" name="Oval 14"/>
          <p:cNvSpPr/>
          <p:nvPr/>
        </p:nvSpPr>
        <p:spPr>
          <a:xfrm>
            <a:off x="7273919" y="4160839"/>
            <a:ext cx="506624" cy="5066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>
            <a:off x="7187094" y="4760694"/>
            <a:ext cx="618379" cy="53308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218759" y="5511375"/>
            <a:ext cx="555051" cy="555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urved Connector 19"/>
          <p:cNvCxnSpPr>
            <a:stCxn id="15" idx="2"/>
            <a:endCxn id="10" idx="6"/>
          </p:cNvCxnSpPr>
          <p:nvPr/>
        </p:nvCxnSpPr>
        <p:spPr>
          <a:xfrm rot="10800000">
            <a:off x="2293257" y="3033497"/>
            <a:ext cx="4980662" cy="138065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7" idx="1"/>
            <a:endCxn id="12" idx="3"/>
          </p:cNvCxnSpPr>
          <p:nvPr/>
        </p:nvCxnSpPr>
        <p:spPr>
          <a:xfrm rot="10800000" flipV="1">
            <a:off x="2341923" y="5027237"/>
            <a:ext cx="4999767" cy="17870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2"/>
            <a:endCxn id="10" idx="6"/>
          </p:cNvCxnSpPr>
          <p:nvPr/>
        </p:nvCxnSpPr>
        <p:spPr>
          <a:xfrm rot="10800000" flipV="1">
            <a:off x="2293258" y="2034953"/>
            <a:ext cx="4809257" cy="9985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9" idx="1"/>
            <a:endCxn id="11" idx="5"/>
          </p:cNvCxnSpPr>
          <p:nvPr/>
        </p:nvCxnSpPr>
        <p:spPr>
          <a:xfrm rot="10800000" flipV="1">
            <a:off x="2137441" y="2573547"/>
            <a:ext cx="5074246" cy="148375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1"/>
            <a:endCxn id="12" idx="3"/>
          </p:cNvCxnSpPr>
          <p:nvPr/>
        </p:nvCxnSpPr>
        <p:spPr>
          <a:xfrm rot="10800000" flipV="1">
            <a:off x="2341922" y="3176269"/>
            <a:ext cx="4784212" cy="202967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13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&amp; without Deutsche infromation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542925" y="1770751"/>
            <a:ext cx="2795361" cy="4008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VIAF</a:t>
            </a:r>
            <a:endParaRPr lang="en-GB" sz="3600" dirty="0"/>
          </a:p>
        </p:txBody>
      </p:sp>
      <p:sp>
        <p:nvSpPr>
          <p:cNvPr id="10" name="Oval 9"/>
          <p:cNvSpPr/>
          <p:nvPr/>
        </p:nvSpPr>
        <p:spPr>
          <a:xfrm>
            <a:off x="1480457" y="2627097"/>
            <a:ext cx="812800" cy="812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1393371" y="3629672"/>
            <a:ext cx="992093" cy="855253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51429" y="4760694"/>
            <a:ext cx="890493" cy="8904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555280" y="1166750"/>
            <a:ext cx="1633309" cy="2341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English</a:t>
            </a:r>
            <a:endParaRPr lang="en-GB" sz="2800" dirty="0"/>
          </a:p>
        </p:txBody>
      </p:sp>
      <p:sp>
        <p:nvSpPr>
          <p:cNvPr id="8" name="Oval 7"/>
          <p:cNvSpPr/>
          <p:nvPr/>
        </p:nvSpPr>
        <p:spPr>
          <a:xfrm>
            <a:off x="7102514" y="1797496"/>
            <a:ext cx="474913" cy="4749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7066769" y="2323688"/>
            <a:ext cx="579673" cy="499718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126134" y="2916115"/>
            <a:ext cx="520308" cy="5203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598822" y="3629672"/>
            <a:ext cx="1742370" cy="24982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Deutsche</a:t>
            </a:r>
            <a:endParaRPr lang="en-GB" sz="2800" dirty="0"/>
          </a:p>
        </p:txBody>
      </p:sp>
      <p:sp>
        <p:nvSpPr>
          <p:cNvPr id="15" name="Oval 14"/>
          <p:cNvSpPr/>
          <p:nvPr/>
        </p:nvSpPr>
        <p:spPr>
          <a:xfrm>
            <a:off x="7273919" y="4160839"/>
            <a:ext cx="506624" cy="5066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>
            <a:off x="7187094" y="4760694"/>
            <a:ext cx="618379" cy="53308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218759" y="5511375"/>
            <a:ext cx="555051" cy="555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urved Connector 19"/>
          <p:cNvCxnSpPr>
            <a:stCxn id="15" idx="2"/>
            <a:endCxn id="10" idx="6"/>
          </p:cNvCxnSpPr>
          <p:nvPr/>
        </p:nvCxnSpPr>
        <p:spPr>
          <a:xfrm rot="10800000">
            <a:off x="2293257" y="3033497"/>
            <a:ext cx="4980662" cy="138065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7" idx="1"/>
            <a:endCxn id="12" idx="3"/>
          </p:cNvCxnSpPr>
          <p:nvPr/>
        </p:nvCxnSpPr>
        <p:spPr>
          <a:xfrm rot="10800000" flipV="1">
            <a:off x="2341923" y="5027237"/>
            <a:ext cx="4999767" cy="178704"/>
          </a:xfrm>
          <a:prstGeom prst="curvedConnector3">
            <a:avLst/>
          </a:prstGeom>
          <a:ln>
            <a:solidFill>
              <a:schemeClr val="accent1">
                <a:alpha val="16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2"/>
            <a:endCxn id="10" idx="6"/>
          </p:cNvCxnSpPr>
          <p:nvPr/>
        </p:nvCxnSpPr>
        <p:spPr>
          <a:xfrm rot="10800000" flipV="1">
            <a:off x="2293258" y="2034953"/>
            <a:ext cx="4809257" cy="9985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9" idx="1"/>
            <a:endCxn id="11" idx="5"/>
          </p:cNvCxnSpPr>
          <p:nvPr/>
        </p:nvCxnSpPr>
        <p:spPr>
          <a:xfrm rot="10800000" flipV="1">
            <a:off x="2137441" y="2573547"/>
            <a:ext cx="5074246" cy="1483752"/>
          </a:xfrm>
          <a:prstGeom prst="curvedConnector3">
            <a:avLst/>
          </a:prstGeom>
          <a:ln>
            <a:solidFill>
              <a:schemeClr val="accent1">
                <a:alpha val="16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1"/>
            <a:endCxn id="12" idx="3"/>
          </p:cNvCxnSpPr>
          <p:nvPr/>
        </p:nvCxnSpPr>
        <p:spPr>
          <a:xfrm rot="10800000" flipV="1">
            <a:off x="2341922" y="3176269"/>
            <a:ext cx="4784212" cy="2029672"/>
          </a:xfrm>
          <a:prstGeom prst="curvedConnector3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79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256</Words>
  <Application>Microsoft Office PowerPoint</Application>
  <PresentationFormat>On-screen Show (4:3)</PresentationFormat>
  <Paragraphs>91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VIAF Data in Wikipedia &amp; Wikidata</vt:lpstr>
      <vt:lpstr>Example VIAF Structure</vt:lpstr>
      <vt:lpstr>Example VIAF Structure</vt:lpstr>
      <vt:lpstr>One Direction</vt:lpstr>
      <vt:lpstr>Enter VIAFBot: Wikipedia Robot</vt:lpstr>
      <vt:lpstr>Idea: Reciprocate</vt:lpstr>
      <vt:lpstr>But, Deutsche Wiki has done part of this manually</vt:lpstr>
      <vt:lpstr>Verify where English – Deutsche agree</vt:lpstr>
      <vt:lpstr> &amp; without Deutsche infromation</vt:lpstr>
      <vt:lpstr>Final Product</vt:lpstr>
      <vt:lpstr>Statistics</vt:lpstr>
      <vt:lpstr>Statistics</vt:lpstr>
      <vt:lpstr>How precise is the Algorithm?</vt:lpstr>
      <vt:lpstr>VIAF is watching</vt:lpstr>
      <vt:lpstr>Fixing links</vt:lpstr>
      <vt:lpstr>Other Wikipedias</vt:lpstr>
      <vt:lpstr>Information Virus</vt:lpstr>
      <vt:lpstr>Copying is a “Hack”</vt:lpstr>
      <vt:lpstr>What is Wikidata?</vt:lpstr>
      <vt:lpstr>What will not change</vt:lpstr>
      <vt:lpstr>But you can edit centrally</vt:lpstr>
      <vt:lpstr>New: Declarations</vt:lpstr>
      <vt:lpstr>New: Declarations</vt:lpstr>
      <vt:lpstr>New: Declarations</vt:lpstr>
      <vt:lpstr>Inclusion Syntax</vt:lpstr>
      <vt:lpstr>Surprise! VIAF Wikidata Property Approved</vt:lpstr>
      <vt:lpstr>Wikidata VIAFbot</vt:lpstr>
      <vt:lpstr>VIAF Data in Wikipedia &amp; Wikidata</vt:lpstr>
    </vt:vector>
  </TitlesOfParts>
  <Company>OCLC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VIAF Data in Wikipedia &amp; Wikidata</dc:title>
  <dc:creator> Maximilian Klein</dc:creator>
  <cp:keywords>VIAF, wikidata, klein, viafbot, wikipedia</cp:keywords>
  <dc:description>Presented at the EMEA Regional Council Meeting VIAF Workshop, 25 February 2013, Strasbourg, France</dc:description>
  <cp:lastModifiedBy>mcnicolj</cp:lastModifiedBy>
  <cp:revision>58</cp:revision>
  <dcterms:created xsi:type="dcterms:W3CDTF">2012-12-04T10:17:12Z</dcterms:created>
  <dcterms:modified xsi:type="dcterms:W3CDTF">2013-03-28T22:54:17Z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