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4" r:id="rId2"/>
  </p:sldMasterIdLst>
  <p:notesMasterIdLst>
    <p:notesMasterId r:id="rId74"/>
  </p:notesMasterIdLst>
  <p:handoutMasterIdLst>
    <p:handoutMasterId r:id="rId75"/>
  </p:handoutMasterIdLst>
  <p:sldIdLst>
    <p:sldId id="274" r:id="rId3"/>
    <p:sldId id="278" r:id="rId4"/>
    <p:sldId id="301" r:id="rId5"/>
    <p:sldId id="302" r:id="rId6"/>
    <p:sldId id="303" r:id="rId7"/>
    <p:sldId id="304" r:id="rId8"/>
    <p:sldId id="305" r:id="rId9"/>
    <p:sldId id="306" r:id="rId10"/>
    <p:sldId id="307" r:id="rId11"/>
    <p:sldId id="308" r:id="rId12"/>
    <p:sldId id="309" r:id="rId13"/>
    <p:sldId id="355" r:id="rId14"/>
    <p:sldId id="300" r:id="rId15"/>
    <p:sldId id="315" r:id="rId16"/>
    <p:sldId id="283" r:id="rId17"/>
    <p:sldId id="289" r:id="rId18"/>
    <p:sldId id="337" r:id="rId19"/>
    <p:sldId id="284" r:id="rId20"/>
    <p:sldId id="285" r:id="rId21"/>
    <p:sldId id="286" r:id="rId22"/>
    <p:sldId id="291" r:id="rId23"/>
    <p:sldId id="292" r:id="rId24"/>
    <p:sldId id="313" r:id="rId25"/>
    <p:sldId id="314" r:id="rId26"/>
    <p:sldId id="312" r:id="rId27"/>
    <p:sldId id="298" r:id="rId28"/>
    <p:sldId id="299" r:id="rId29"/>
    <p:sldId id="348" r:id="rId30"/>
    <p:sldId id="349" r:id="rId31"/>
    <p:sldId id="350" r:id="rId32"/>
    <p:sldId id="351" r:id="rId33"/>
    <p:sldId id="352" r:id="rId34"/>
    <p:sldId id="353" r:id="rId35"/>
    <p:sldId id="354" r:id="rId36"/>
    <p:sldId id="310" r:id="rId37"/>
    <p:sldId id="293" r:id="rId38"/>
    <p:sldId id="294" r:id="rId39"/>
    <p:sldId id="339" r:id="rId40"/>
    <p:sldId id="340" r:id="rId41"/>
    <p:sldId id="341" r:id="rId42"/>
    <p:sldId id="295" r:id="rId43"/>
    <p:sldId id="297" r:id="rId44"/>
    <p:sldId id="311" r:id="rId45"/>
    <p:sldId id="342" r:id="rId46"/>
    <p:sldId id="343" r:id="rId47"/>
    <p:sldId id="344" r:id="rId48"/>
    <p:sldId id="345" r:id="rId49"/>
    <p:sldId id="346" r:id="rId50"/>
    <p:sldId id="347" r:id="rId51"/>
    <p:sldId id="336" r:id="rId52"/>
    <p:sldId id="332" r:id="rId53"/>
    <p:sldId id="333" r:id="rId54"/>
    <p:sldId id="334" r:id="rId55"/>
    <p:sldId id="335" r:id="rId56"/>
    <p:sldId id="316" r:id="rId57"/>
    <p:sldId id="317" r:id="rId58"/>
    <p:sldId id="318" r:id="rId59"/>
    <p:sldId id="330" r:id="rId60"/>
    <p:sldId id="319" r:id="rId61"/>
    <p:sldId id="320" r:id="rId62"/>
    <p:sldId id="321" r:id="rId63"/>
    <p:sldId id="322" r:id="rId64"/>
    <p:sldId id="323" r:id="rId65"/>
    <p:sldId id="324" r:id="rId66"/>
    <p:sldId id="325" r:id="rId67"/>
    <p:sldId id="326" r:id="rId68"/>
    <p:sldId id="327" r:id="rId69"/>
    <p:sldId id="328" r:id="rId70"/>
    <p:sldId id="329" r:id="rId71"/>
    <p:sldId id="331" r:id="rId72"/>
    <p:sldId id="259" r:id="rId73"/>
  </p:sldIdLst>
  <p:sldSz cx="9144000" cy="6858000" type="screen4x3"/>
  <p:notesSz cx="7019925" cy="9305925"/>
  <p:embeddedFontLst>
    <p:embeddedFont>
      <p:font typeface="Open Sans" charset="0"/>
      <p:regular r:id="rId76"/>
      <p:bold r:id="rId77"/>
      <p:italic r:id="rId78"/>
      <p:boldItalic r:id="rId79"/>
    </p:embeddedFont>
    <p:embeddedFont>
      <p:font typeface="Open Sans Semibold" charset="0"/>
      <p:bold r:id="rId80"/>
      <p:boldItalic r:id="rId81"/>
    </p:embeddedFont>
    <p:embeddedFont>
      <p:font typeface="Calibri" pitchFamily="34" charset="0"/>
      <p:regular r:id="rId82"/>
      <p:bold r:id="rId83"/>
      <p:italic r:id="rId84"/>
      <p:boldItalic r:id="rId85"/>
    </p:embeddedFont>
    <p:embeddedFont>
      <p:font typeface="Lucida Sans" pitchFamily="34" charset="0"/>
      <p:regular r:id="rId86"/>
      <p:bold r:id="rId87"/>
      <p:italic r:id="rId88"/>
      <p:boldItalic r:id="rId89"/>
    </p:embeddedFont>
    <p:embeddedFont>
      <p:font typeface="Trebuchet MS" pitchFamily="3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46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61582" autoAdjust="0"/>
  </p:normalViewPr>
  <p:slideViewPr>
    <p:cSldViewPr>
      <p:cViewPr varScale="1">
        <p:scale>
          <a:sx n="55" d="100"/>
          <a:sy n="55" d="100"/>
        </p:scale>
        <p:origin x="-24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724" y="-120"/>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1.fntdata"/><Relationship Id="rId84" Type="http://schemas.openxmlformats.org/officeDocument/2006/relationships/font" Target="fonts/font9.fntdata"/><Relationship Id="rId89" Type="http://schemas.openxmlformats.org/officeDocument/2006/relationships/font" Target="fonts/font14.fntdata"/><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font" Target="fonts/font4.fntdata"/><Relationship Id="rId87"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7.fntdata"/><Relationship Id="rId90" Type="http://schemas.openxmlformats.org/officeDocument/2006/relationships/font" Target="fonts/font15.fntdata"/><Relationship Id="rId95"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5.fntdata"/><Relationship Id="rId85" Type="http://schemas.openxmlformats.org/officeDocument/2006/relationships/font" Target="fonts/font10.fntdata"/><Relationship Id="rId93"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font" Target="fonts/font13.fntdata"/><Relationship Id="rId91" Type="http://schemas.openxmlformats.org/officeDocument/2006/relationships/font" Target="fonts/font16.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Sheet1!$B$35</c:f>
              <c:strCache>
                <c:ptCount val="1"/>
                <c:pt idx="0">
                  <c:v>Records</c:v>
                </c:pt>
              </c:strCache>
            </c:strRef>
          </c:tx>
          <c:dLbls>
            <c:txPr>
              <a:bodyPr/>
              <a:lstStyle/>
              <a:p>
                <a:pPr>
                  <a:defRPr sz="1600"/>
                </a:pPr>
                <a:endParaRPr lang="en-US"/>
              </a:p>
            </c:txPr>
            <c:showVal val="1"/>
            <c:showLeaderLines val="1"/>
          </c:dLbls>
          <c:cat>
            <c:strRef>
              <c:f>Sheet1!$A$36:$A$39</c:f>
              <c:strCache>
                <c:ptCount val="4"/>
                <c:pt idx="0">
                  <c:v>Personal</c:v>
                </c:pt>
                <c:pt idx="1">
                  <c:v>Corporate</c:v>
                </c:pt>
                <c:pt idx="2">
                  <c:v>Geographic</c:v>
                </c:pt>
                <c:pt idx="3">
                  <c:v>Uniform Titles </c:v>
                </c:pt>
              </c:strCache>
            </c:strRef>
          </c:cat>
          <c:val>
            <c:numRef>
              <c:f>Sheet1!$B$36:$B$39</c:f>
              <c:numCache>
                <c:formatCode>#,##0</c:formatCode>
                <c:ptCount val="4"/>
                <c:pt idx="0">
                  <c:v>26400000</c:v>
                </c:pt>
                <c:pt idx="1">
                  <c:v>5100000</c:v>
                </c:pt>
                <c:pt idx="2">
                  <c:v>400000</c:v>
                </c:pt>
                <c:pt idx="3">
                  <c:v>1800000</c:v>
                </c:pt>
              </c:numCache>
            </c:numRef>
          </c:val>
        </c:ser>
        <c:firstSliceAng val="0"/>
      </c:pieChart>
    </c:plotArea>
    <c:legend>
      <c:legendPos val="r"/>
      <c:txPr>
        <a:bodyPr/>
        <a:lstStyle/>
        <a:p>
          <a:pPr>
            <a:defRPr sz="1600"/>
          </a:pPr>
          <a:endParaRPr lang="en-US"/>
        </a:p>
      </c:txPr>
    </c:legend>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0588CA0-556C-48FF-86E2-FF35850D4988}" type="datetimeFigureOut">
              <a:rPr lang="en-US" smtClean="0"/>
              <a:pPr/>
              <a:t>12/6/2013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6D6B667-2232-4724-A11E-410F123D3A1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48C6BD-D8CF-43CE-9A0D-DA4E77A4F016}" type="datetimeFigureOut">
              <a:rPr lang="en-US" smtClean="0"/>
              <a:pPr/>
              <a:t>12/6/2013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8577-7E78-41DF-96AC-A776B0057BB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slideshare.net/JaniferGatenby/multilingual-presentation-ifla-2013-0819"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I’ve been involved in VIAF</a:t>
            </a:r>
            <a:r>
              <a:rPr lang="en-US" baseline="0" dirty="0" smtClean="0"/>
              <a:t> for more than 10 years, at first leading the implementation, then later the project, and more recently helping transition it to production</a:t>
            </a:r>
          </a:p>
          <a:p>
            <a:endParaRPr lang="en-US" baseline="0" dirty="0" smtClean="0"/>
          </a:p>
          <a:p>
            <a:r>
              <a:rPr lang="en-US" baseline="0" dirty="0" smtClean="0"/>
              <a:t>Need to thank Ted </a:t>
            </a:r>
            <a:r>
              <a:rPr lang="en-US" baseline="0" dirty="0" err="1" smtClean="0"/>
              <a:t>Fons</a:t>
            </a:r>
            <a:r>
              <a:rPr lang="en-US" baseline="0" dirty="0" smtClean="0"/>
              <a:t>, Executive Director in charge of many things, including VIAF, some of whose slides I’ve borrowed</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r>
              <a:rPr lang="en-US" dirty="0" smtClean="0"/>
              <a:t>We do have some advantages Trust, etc.</a:t>
            </a:r>
          </a:p>
          <a:p>
            <a:pPr defTabSz="932871"/>
            <a:endParaRPr lang="en-US" dirty="0" smtClean="0"/>
          </a:p>
          <a:p>
            <a:pPr defTabSz="932871"/>
            <a:r>
              <a:rPr lang="en-US" dirty="0" smtClean="0"/>
              <a:t>Within the community, ‘linked data’ of limited help.  We already</a:t>
            </a:r>
            <a:r>
              <a:rPr lang="en-US" baseline="0" dirty="0" smtClean="0"/>
              <a:t> have mechanisms, although they could be used to a greater extent.  If we want to share metadata, however, out traditional approaches do not work well</a:t>
            </a:r>
            <a:endParaRPr lang="en-US" dirty="0" smtClean="0"/>
          </a:p>
          <a:p>
            <a:endParaRPr lang="en-US" dirty="0"/>
          </a:p>
        </p:txBody>
      </p:sp>
      <p:sp>
        <p:nvSpPr>
          <p:cNvPr id="4" name="Slide Number Placeholder 3"/>
          <p:cNvSpPr>
            <a:spLocks noGrp="1"/>
          </p:cNvSpPr>
          <p:nvPr>
            <p:ph type="sldNum" sz="quarter" idx="10"/>
          </p:nvPr>
        </p:nvSpPr>
        <p:spPr/>
        <p:txBody>
          <a:bodyPr/>
          <a:lstStyle/>
          <a:p>
            <a:fld id="{825D13B8-A840-4D2C-82E9-1BC4B6F986C2}"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needs</a:t>
            </a:r>
            <a:r>
              <a:rPr lang="en-US" baseline="0" dirty="0" smtClean="0"/>
              <a:t> to be shareable between communities, which is a real challenge.  Lately OCLC has been working with Schema.org</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Virtual International Authority</a:t>
            </a:r>
            <a:r>
              <a:rPr lang="en-US" baseline="0" dirty="0" smtClean="0"/>
              <a:t> File history: http://www.oclc.org/viaf/history.en.html </a:t>
            </a:r>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lumMod val="75000"/>
                    <a:lumOff val="25000"/>
                  </a:schemeClr>
                </a:solidFill>
              </a:rPr>
              <a:t>Contributors:</a:t>
            </a:r>
          </a:p>
          <a:p>
            <a:r>
              <a:rPr lang="en-US" dirty="0" smtClean="0">
                <a:solidFill>
                  <a:schemeClr val="tx1">
                    <a:lumMod val="75000"/>
                    <a:lumOff val="25000"/>
                  </a:schemeClr>
                </a:solidFill>
              </a:rPr>
              <a:t>34 Agencies</a:t>
            </a:r>
          </a:p>
          <a:p>
            <a:r>
              <a:rPr lang="en-US" dirty="0" smtClean="0">
                <a:solidFill>
                  <a:schemeClr val="tx1">
                    <a:lumMod val="75000"/>
                    <a:lumOff val="25000"/>
                  </a:schemeClr>
                </a:solidFill>
              </a:rPr>
              <a:t>28 Countries</a:t>
            </a:r>
          </a:p>
          <a:p>
            <a:r>
              <a:rPr lang="en-US" dirty="0" smtClean="0">
                <a:solidFill>
                  <a:schemeClr val="tx1">
                    <a:lumMod val="75000"/>
                    <a:lumOff val="25000"/>
                  </a:schemeClr>
                </a:solidFill>
              </a:rPr>
              <a:t>23 National libraries</a:t>
            </a:r>
          </a:p>
          <a:p>
            <a:pPr lvl="1">
              <a:buNone/>
            </a:pPr>
            <a:r>
              <a:rPr lang="en-US" dirty="0" smtClean="0">
                <a:solidFill>
                  <a:schemeClr val="tx1">
                    <a:lumMod val="75000"/>
                    <a:lumOff val="25000"/>
                  </a:schemeClr>
                </a:solidFill>
              </a:rPr>
              <a:t>+10 via consortia</a:t>
            </a:r>
          </a:p>
          <a:p>
            <a:r>
              <a:rPr lang="en-US" dirty="0" smtClean="0">
                <a:solidFill>
                  <a:schemeClr val="tx1">
                    <a:lumMod val="75000"/>
                    <a:lumOff val="25000"/>
                  </a:schemeClr>
                </a:solidFill>
              </a:rPr>
              <a:t>15 Agencies joined in 2012-1013</a:t>
            </a: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 34 million authorities, also</a:t>
            </a:r>
            <a:r>
              <a:rPr lang="en-US" baseline="0" dirty="0" smtClean="0"/>
              <a:t> process ~107 million bibliographic records to find titles of resources, coauthors, publication dates, publishers, etc.</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98%</a:t>
            </a:r>
            <a:r>
              <a:rPr lang="en-US" baseline="0" dirty="0" smtClean="0"/>
              <a:t> of VIAF access is </a:t>
            </a:r>
            <a:r>
              <a:rPr lang="en-US" baseline="0" dirty="0" err="1" smtClean="0"/>
              <a:t>viaf</a:t>
            </a:r>
            <a:r>
              <a:rPr lang="en-US" baseline="0" dirty="0" smtClean="0"/>
              <a:t> the API, but the Web browser/HTML presence is still important</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typical late morning</a:t>
            </a:r>
            <a:r>
              <a:rPr lang="en-US" baseline="0" dirty="0" smtClean="0"/>
              <a:t> view of VIAF through Google Analytics.  ~ 50-60 users</a:t>
            </a:r>
          </a:p>
          <a:p>
            <a:endParaRPr lang="en-US" baseline="0" dirty="0" smtClean="0"/>
          </a:p>
          <a:p>
            <a:r>
              <a:rPr lang="en-US" baseline="0" dirty="0" smtClean="0"/>
              <a:t>We get quite a bit of use from S. America even thought we don’t have a source coming from there.  Asian use is growing, but comes in at a different time of day.</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doubling and tripling each year,</a:t>
            </a:r>
            <a:r>
              <a:rPr lang="en-US" baseline="0" dirty="0" smtClean="0"/>
              <a:t> we are seeing modest growth in browser usage</a:t>
            </a:r>
          </a:p>
          <a:p>
            <a:endParaRPr lang="en-US" baseline="0" dirty="0" smtClean="0"/>
          </a:p>
          <a:p>
            <a:r>
              <a:rPr lang="en-US" baseline="0" dirty="0" smtClean="0"/>
              <a:t>5 million searches/week is 8/second 24 hours a day</a:t>
            </a:r>
          </a:p>
          <a:p>
            <a:endParaRPr lang="en-US" baseline="0" dirty="0" smtClean="0"/>
          </a:p>
          <a:p>
            <a:r>
              <a:rPr lang="en-US" baseline="0" dirty="0" smtClean="0"/>
              <a:t>Links file is  ~350 Mbytes, cluster files ~6 </a:t>
            </a:r>
            <a:r>
              <a:rPr lang="en-US" baseline="0" dirty="0" err="1" smtClean="0"/>
              <a:t>Gbytes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use from all over</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And I’ve got a couple of other topics we could cover, depending on the time.</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Nearly</a:t>
            </a:r>
            <a:r>
              <a:rPr lang="en-US" baseline="0" dirty="0" smtClean="0"/>
              <a:t> 2/3 from Europe (again this is browser use)  Germany and France vie for most usage, although Switzerland might have highest per capita use</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 little bit about how the VIAF database is build</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r>
              <a:rPr lang="en-US" dirty="0" smtClean="0">
                <a:latin typeface="Trebuchet MS" pitchFamily="34" charset="0"/>
              </a:rPr>
              <a:t>Hickey</a:t>
            </a:r>
          </a:p>
        </p:txBody>
      </p:sp>
      <p:sp>
        <p:nvSpPr>
          <p:cNvPr id="9933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1388" fontAlgn="base">
              <a:spcBef>
                <a:spcPct val="0"/>
              </a:spcBef>
              <a:spcAft>
                <a:spcPct val="0"/>
              </a:spcAft>
            </a:pPr>
            <a:fld id="{D09B5D02-76D1-445A-B45C-75A4D7067AB7}" type="slidenum">
              <a:rPr lang="en-US">
                <a:latin typeface="Trebuchet MS" pitchFamily="34" charset="0"/>
              </a:rPr>
              <a:pPr defTabSz="931388" fontAlgn="base">
                <a:spcBef>
                  <a:spcPct val="0"/>
                </a:spcBef>
                <a:spcAft>
                  <a:spcPct val="0"/>
                </a:spcAft>
              </a:pPr>
              <a:t>26</a:t>
            </a:fld>
            <a:endParaRPr lang="en-US" dirty="0">
              <a:latin typeface="Trebuchet MS" pitchFamily="34" charset="0"/>
            </a:endParaRPr>
          </a:p>
        </p:txBody>
      </p:sp>
      <p:sp>
        <p:nvSpPr>
          <p:cNvPr id="99332" name="Rectangle 2"/>
          <p:cNvSpPr>
            <a:spLocks noGrp="1" noRot="1" noChangeAspect="1" noChangeArrowheads="1" noTextEdit="1"/>
          </p:cNvSpPr>
          <p:nvPr>
            <p:ph type="sldImg"/>
          </p:nvPr>
        </p:nvSpPr>
        <p:spPr bwMode="auto">
          <a:xfrm>
            <a:off x="1273175" y="152400"/>
            <a:ext cx="4473575" cy="3355975"/>
          </a:xfrm>
          <a:noFill/>
          <a:ln>
            <a:solidFill>
              <a:srgbClr val="000000"/>
            </a:solidFill>
            <a:miter lim="800000"/>
            <a:headEnd/>
            <a:tailEnd/>
          </a:ln>
        </p:spPr>
      </p:sp>
      <p:sp>
        <p:nvSpPr>
          <p:cNvPr id="993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Trebuchet MS" pitchFamily="34" charset="0"/>
              </a:rPr>
              <a:t>For every personal name used in either a 100 or a 700 field, a derived authority record is created.  In addition to the name, the derived authority record includes a coded summary of the material published.  A bibliographic record with multiple personal names will generate multiple derived authority records.</a:t>
            </a:r>
          </a:p>
          <a:p>
            <a:pPr>
              <a:spcBef>
                <a:spcPct val="0"/>
              </a:spcBef>
            </a:pPr>
            <a:endParaRPr lang="en-US" dirty="0" smtClean="0">
              <a:latin typeface="Trebuchet MS" pitchFamily="34" charset="0"/>
            </a:endParaRPr>
          </a:p>
          <a:p>
            <a:pPr>
              <a:spcBef>
                <a:spcPct val="0"/>
              </a:spcBef>
            </a:pPr>
            <a:r>
              <a:rPr lang="en-US" dirty="0" smtClean="0">
                <a:latin typeface="Trebuchet MS" pitchFamily="34" charset="0"/>
              </a:rPr>
              <a:t>In</a:t>
            </a:r>
            <a:r>
              <a:rPr lang="en-US" baseline="0" dirty="0" smtClean="0">
                <a:latin typeface="Trebuchet MS" pitchFamily="34" charset="0"/>
              </a:rPr>
              <a:t> the bibliographic data we find co-authors, publishers, publication dates, titles, identifiers such as ISBNs and LCCNs to put into the derived authority records</a:t>
            </a:r>
            <a:endParaRPr lang="en-US" dirty="0" smtClean="0">
              <a:latin typeface="Trebuchet MS" pitchFamily="34" charset="0"/>
            </a:endParaRPr>
          </a:p>
          <a:p>
            <a:pPr>
              <a:spcBef>
                <a:spcPct val="0"/>
              </a:spcBef>
            </a:pPr>
            <a:endParaRPr lang="en-US" dirty="0" smtClean="0">
              <a:latin typeface="Trebuchet MS" pitchFamily="34" charset="0"/>
            </a:endParaRPr>
          </a:p>
          <a:p>
            <a:pPr>
              <a:spcBef>
                <a:spcPct val="0"/>
              </a:spcBef>
            </a:pPr>
            <a:r>
              <a:rPr lang="en-US" dirty="0" smtClean="0">
                <a:latin typeface="Trebuchet MS" pitchFamily="34" charset="0"/>
              </a:rPr>
              <a:t>All of the derived authority records for a particular person will be clustered with the authority record for the individual.</a:t>
            </a:r>
          </a:p>
          <a:p>
            <a:pPr>
              <a:spcBef>
                <a:spcPct val="0"/>
              </a:spcBef>
            </a:pPr>
            <a:endParaRPr lang="en-US" dirty="0" smtClean="0">
              <a:latin typeface="Trebuchet MS" pitchFamily="34" charset="0"/>
            </a:endParaRPr>
          </a:p>
          <a:p>
            <a:pPr>
              <a:spcBef>
                <a:spcPct val="0"/>
              </a:spcBef>
            </a:pPr>
            <a:r>
              <a:rPr lang="en-US" dirty="0" smtClean="0">
                <a:latin typeface="Trebuchet MS" pitchFamily="34" charset="0"/>
              </a:rPr>
              <a:t>The contents of the all the derived authority records for the name are added to form the processed authority record.</a:t>
            </a:r>
          </a:p>
        </p:txBody>
      </p:sp>
      <p:sp>
        <p:nvSpPr>
          <p:cNvPr id="99334" name="Date Placeholder 5"/>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31388" fontAlgn="base">
              <a:spcBef>
                <a:spcPct val="0"/>
              </a:spcBef>
              <a:spcAft>
                <a:spcPct val="0"/>
              </a:spcAft>
            </a:pPr>
            <a:r>
              <a:rPr lang="en-US" dirty="0"/>
              <a:t>2009 ALA WESS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29691" fontAlgn="base">
              <a:spcBef>
                <a:spcPct val="0"/>
              </a:spcBef>
              <a:spcAft>
                <a:spcPct val="0"/>
              </a:spcAft>
            </a:pPr>
            <a:r>
              <a:rPr lang="en-US" dirty="0"/>
              <a:t>October 2007</a:t>
            </a:r>
          </a:p>
        </p:txBody>
      </p:sp>
      <p:sp>
        <p:nvSpPr>
          <p:cNvPr id="9728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defTabSz="929691" fontAlgn="base">
              <a:spcBef>
                <a:spcPct val="0"/>
              </a:spcBef>
              <a:spcAft>
                <a:spcPct val="0"/>
              </a:spcAft>
            </a:pPr>
            <a:r>
              <a:rPr lang="en-US" dirty="0" smtClean="0"/>
              <a:t>T. Hickey</a:t>
            </a:r>
          </a:p>
        </p:txBody>
      </p:sp>
      <p:sp>
        <p:nvSpPr>
          <p:cNvPr id="9728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29691" fontAlgn="base">
              <a:spcBef>
                <a:spcPct val="0"/>
              </a:spcBef>
              <a:spcAft>
                <a:spcPct val="0"/>
              </a:spcAft>
            </a:pPr>
            <a:fld id="{F09ED2F0-EC88-44F1-9F9B-99E29C924CF6}" type="slidenum">
              <a:rPr lang="en-US"/>
              <a:pPr defTabSz="929691" fontAlgn="base">
                <a:spcBef>
                  <a:spcPct val="0"/>
                </a:spcBef>
                <a:spcAft>
                  <a:spcPct val="0"/>
                </a:spcAft>
              </a:pPr>
              <a:t>27</a:t>
            </a:fld>
            <a:endParaRPr lang="en-US" dirty="0"/>
          </a:p>
        </p:txBody>
      </p:sp>
      <p:sp>
        <p:nvSpPr>
          <p:cNvPr id="972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~110</a:t>
            </a:r>
            <a:r>
              <a:rPr lang="en-US" baseline="0" dirty="0" smtClean="0"/>
              <a:t> million bibliographic records also processed</a:t>
            </a:r>
            <a:endParaRPr lang="en-US" dirty="0" smtClean="0"/>
          </a:p>
          <a:p>
            <a:pPr>
              <a:spcBef>
                <a:spcPct val="0"/>
              </a:spcBef>
            </a:pPr>
            <a:endParaRPr lang="en-US" dirty="0" smtClean="0"/>
          </a:p>
          <a:p>
            <a:pPr>
              <a:spcBef>
                <a:spcPct val="0"/>
              </a:spcBef>
            </a:pPr>
            <a:r>
              <a:rPr lang="en-US" dirty="0" smtClean="0"/>
              <a:t>Processing</a:t>
            </a:r>
            <a:r>
              <a:rPr lang="en-US" baseline="0" dirty="0" smtClean="0"/>
              <a:t> done in batch on our 41-node (300+ core) cluster.  After data is ingested, we can regenerate the database overnight.  Same computation on a single processor would take 1200 hours, or nearly two months.</a:t>
            </a:r>
          </a:p>
          <a:p>
            <a:pPr>
              <a:spcBef>
                <a:spcPct val="0"/>
              </a:spcBef>
            </a:pPr>
            <a:endParaRPr lang="en-US" baseline="0" dirty="0" smtClean="0"/>
          </a:p>
          <a:p>
            <a:pPr>
              <a:spcBef>
                <a:spcPct val="0"/>
              </a:spcBef>
            </a:pPr>
            <a:r>
              <a:rPr lang="en-US" baseline="0" dirty="0" smtClean="0"/>
              <a:t>Actually redo all the matching each month.  Gives us flexibility at the cost of more computation.</a:t>
            </a:r>
          </a:p>
          <a:p>
            <a:pPr>
              <a:spcBef>
                <a:spcPct val="0"/>
              </a:spcBef>
            </a:pPr>
            <a:endParaRPr lang="en-US" baseline="0" dirty="0" smtClean="0"/>
          </a:p>
          <a:p>
            <a:pPr>
              <a:spcBef>
                <a:spcPct val="0"/>
              </a:spcBef>
            </a:pPr>
            <a:r>
              <a:rPr lang="en-US" baseline="0" dirty="0" smtClean="0"/>
              <a:t>Have a public test site (http://test.viaf.org)  for pre-releases of the database/indexing/interface, etc.</a:t>
            </a:r>
          </a:p>
          <a:p>
            <a:pPr>
              <a:spcBef>
                <a:spcPct val="0"/>
              </a:spcBef>
            </a:pPr>
            <a:endParaRPr lang="en-US" baseline="0" dirty="0" smtClean="0"/>
          </a:p>
          <a:p>
            <a:pPr>
              <a:spcBef>
                <a:spcPct val="0"/>
              </a:spcBef>
            </a:pPr>
            <a:r>
              <a:rPr lang="en-US" baseline="0" dirty="0" smtClean="0"/>
              <a:t>If we have time I will talk about our disambiguation process that handles conflicts in the data</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mentioned,</a:t>
            </a:r>
            <a:r>
              <a:rPr lang="en-US" baseline="0" dirty="0" smtClean="0"/>
              <a:t> well over 95% of VIAF’s access is non-browser</a:t>
            </a:r>
          </a:p>
          <a:p>
            <a:endParaRPr lang="en-US" baseline="0" dirty="0" smtClean="0"/>
          </a:p>
          <a:p>
            <a:r>
              <a:rPr lang="en-US" baseline="0" dirty="0" smtClean="0"/>
              <a:t>Lots of ‘bots harvesting, plus people pulling information into other applications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are going</a:t>
            </a:r>
            <a:r>
              <a:rPr lang="en-US" baseline="0" dirty="0" smtClean="0"/>
              <a:t> to look at a lot of records it can be faster to pull the whole file down.</a:t>
            </a:r>
            <a:endParaRPr lang="en-US" dirty="0" smtClean="0"/>
          </a:p>
          <a:p>
            <a:endParaRPr lang="en-US" dirty="0" smtClean="0"/>
          </a:p>
          <a:p>
            <a:endParaRPr lang="en-US" dirty="0" smtClean="0"/>
          </a:p>
          <a:p>
            <a:r>
              <a:rPr lang="en-US" dirty="0" smtClean="0"/>
              <a:t>Updated monthly</a:t>
            </a:r>
          </a:p>
          <a:p>
            <a:r>
              <a:rPr lang="en-US" dirty="0" smtClean="0"/>
              <a:t>Exactly what VIAF runs from</a:t>
            </a:r>
            <a:endParaRPr lang="en-US" dirty="0"/>
          </a:p>
        </p:txBody>
      </p:sp>
      <p:sp>
        <p:nvSpPr>
          <p:cNvPr id="4" name="Slide Number Placeholder 3"/>
          <p:cNvSpPr>
            <a:spLocks noGrp="1"/>
          </p:cNvSpPr>
          <p:nvPr>
            <p:ph type="sldNum" sz="quarter" idx="10"/>
          </p:nvPr>
        </p:nvSpPr>
        <p:spPr/>
        <p:txBody>
          <a:bodyPr/>
          <a:lstStyle/>
          <a:p>
            <a:fld id="{8BE9655D-7442-42E9-81B0-3EA9B59E50D2}"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xfrm>
            <a:off x="1184275" y="698500"/>
            <a:ext cx="4651375" cy="3489325"/>
          </a:xfrm>
          <a:noFill/>
          <a:ln>
            <a:solidFill>
              <a:srgbClr val="000000"/>
            </a:solidFill>
            <a:miter lim="800000"/>
            <a:headEnd/>
            <a:tailEnd/>
          </a:ln>
        </p:spPr>
      </p:sp>
      <p:sp>
        <p:nvSpPr>
          <p:cNvPr id="21506" name="Notes Placeholder 2"/>
          <p:cNvSpPr>
            <a:spLocks noGrp="1"/>
          </p:cNvSpPr>
          <p:nvPr>
            <p:ph type="body" idx="1"/>
          </p:nvPr>
        </p:nvSpPr>
        <p:spPr/>
        <p:txBody>
          <a:bodyPr/>
          <a:lstStyle/>
          <a:p>
            <a:pPr>
              <a:spcBef>
                <a:spcPct val="0"/>
              </a:spcBef>
            </a:pPr>
            <a:r>
              <a:rPr lang="en-US" dirty="0" smtClean="0"/>
              <a:t>The last restricts the search to the BNE (National</a:t>
            </a:r>
            <a:r>
              <a:rPr lang="en-US" baseline="0" dirty="0" smtClean="0"/>
              <a:t> Library of Spain).  We also have an abbreviation for all of Spain that includes the National Library of Catalonia.</a:t>
            </a:r>
            <a:endParaRPr lang="en-US" dirty="0" smtClean="0"/>
          </a:p>
        </p:txBody>
      </p:sp>
      <p:sp>
        <p:nvSpPr>
          <p:cNvPr id="21507" name="Slide Number Placeholder 3"/>
          <p:cNvSpPr>
            <a:spLocks noGrp="1"/>
          </p:cNvSpPr>
          <p:nvPr>
            <p:ph type="sldNum" sz="quarter" idx="5"/>
          </p:nvPr>
        </p:nvSpPr>
        <p:spPr>
          <a:noFill/>
        </p:spPr>
        <p:txBody>
          <a:bodyPr/>
          <a:lstStyle/>
          <a:p>
            <a:fld id="{8579C9FD-E5D1-45C8-B5FA-BFB8CD0C2157}" type="slidenum">
              <a:rPr lang="en-US"/>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1375" cy="3489325"/>
          </a:xfrm>
        </p:spPr>
      </p:sp>
      <p:sp>
        <p:nvSpPr>
          <p:cNvPr id="3" name="Notes Placeholder 2"/>
          <p:cNvSpPr>
            <a:spLocks noGrp="1"/>
          </p:cNvSpPr>
          <p:nvPr>
            <p:ph type="body" idx="1"/>
          </p:nvPr>
        </p:nvSpPr>
        <p:spPr/>
        <p:txBody>
          <a:bodyPr>
            <a:normAutofit/>
          </a:bodyPr>
          <a:lstStyle/>
          <a:p>
            <a:r>
              <a:rPr lang="en-US" dirty="0" smtClean="0"/>
              <a:t>Shows all the indexes, how</a:t>
            </a:r>
            <a:r>
              <a:rPr lang="en-US" baseline="0" dirty="0" smtClean="0"/>
              <a:t> to browse</a:t>
            </a:r>
          </a:p>
          <a:p>
            <a:r>
              <a:rPr lang="en-US" baseline="0" dirty="0" smtClean="0"/>
              <a:t>All URL based REST services</a:t>
            </a:r>
            <a:endParaRPr lang="en-US" dirty="0"/>
          </a:p>
        </p:txBody>
      </p:sp>
      <p:sp>
        <p:nvSpPr>
          <p:cNvPr id="4" name="Slide Number Placeholder 3"/>
          <p:cNvSpPr>
            <a:spLocks noGrp="1"/>
          </p:cNvSpPr>
          <p:nvPr>
            <p:ph type="sldNum" sz="quarter" idx="10"/>
          </p:nvPr>
        </p:nvSpPr>
        <p:spPr/>
        <p:txBody>
          <a:bodyPr/>
          <a:lstStyle/>
          <a:p>
            <a:fld id="{8BE9655D-7442-42E9-81B0-3EA9B59E50D2}"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Wikipedia.  Relatively small (300K) names, but big impact</a:t>
            </a:r>
            <a:r>
              <a:rPr lang="en-US" baseline="0" dirty="0" smtClean="0"/>
              <a:t> on usefulness of VIAF</a:t>
            </a:r>
            <a:endParaRPr lang="en-US" dirty="0" smtClean="0"/>
          </a:p>
          <a:p>
            <a:endParaRPr lang="en-US" dirty="0" smtClean="0"/>
          </a:p>
          <a:p>
            <a:r>
              <a:rPr lang="en-US" dirty="0" smtClean="0"/>
              <a:t>First step was to harvest the English Wikipedia, find names,</a:t>
            </a:r>
            <a:r>
              <a:rPr lang="en-US" baseline="0" dirty="0" smtClean="0"/>
              <a:t> match them to VIAF and add Wikipedia links</a:t>
            </a:r>
          </a:p>
          <a:p>
            <a:r>
              <a:rPr lang="en-US" baseline="0" dirty="0" smtClean="0"/>
              <a:t>Then Max (after much discussion with </a:t>
            </a:r>
            <a:r>
              <a:rPr lang="en-US" baseline="0" dirty="0" err="1" smtClean="0"/>
              <a:t>Wikipedians</a:t>
            </a:r>
            <a:r>
              <a:rPr lang="en-US" baseline="0" dirty="0" smtClean="0"/>
              <a:t>) pushed VIAF IDs into the English version (with reference to the German which had many VIAF links)</a:t>
            </a:r>
          </a:p>
          <a:p>
            <a:r>
              <a:rPr lang="en-US" baseline="0" dirty="0" smtClean="0"/>
              <a:t>We then made Wikipedia a ‘source’ to VIAF so that its information can affect VIAF clustering</a:t>
            </a:r>
          </a:p>
          <a:p>
            <a:r>
              <a:rPr lang="en-US" baseline="0" dirty="0" smtClean="0"/>
              <a:t>VIAF data then pushed into </a:t>
            </a:r>
            <a:r>
              <a:rPr lang="en-US" baseline="0" dirty="0" err="1" smtClean="0"/>
              <a:t>WikiData</a:t>
            </a:r>
            <a:endParaRPr lang="en-US" baseline="0" dirty="0" smtClean="0"/>
          </a:p>
          <a:p>
            <a:r>
              <a:rPr lang="en-US" baseline="0" dirty="0" smtClean="0"/>
              <a:t>Making VIAF links available to all language editions of Wikipedia</a:t>
            </a:r>
          </a:p>
          <a:p>
            <a:r>
              <a:rPr lang="en-US" baseline="0" dirty="0" smtClean="0"/>
              <a:t>Eventually we expect to work directly with Wikidata</a:t>
            </a:r>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36</a:t>
            </a:fld>
            <a:endParaRPr lang="en-US" dirty="0"/>
          </a:p>
        </p:txBody>
      </p:sp>
    </p:spTree>
    <p:extLst>
      <p:ext uri="{BB962C8B-B14F-4D97-AF65-F5344CB8AC3E}">
        <p14:creationId xmlns:p14="http://schemas.microsoft.com/office/powerpoint/2010/main" xmlns="" val="71487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Why</a:t>
            </a:r>
            <a:r>
              <a:rPr lang="en-US" baseline="0" dirty="0" smtClean="0"/>
              <a:t> t</a:t>
            </a:r>
            <a:r>
              <a:rPr lang="en-US" dirty="0" smtClean="0"/>
              <a:t>o make</a:t>
            </a:r>
            <a:r>
              <a:rPr lang="en-US" baseline="0" dirty="0" smtClean="0"/>
              <a:t> our catalogs work!  To collocate things together.</a:t>
            </a:r>
          </a:p>
          <a:p>
            <a:endParaRPr lang="en-US" baseline="0" dirty="0" smtClean="0"/>
          </a:p>
          <a:p>
            <a:r>
              <a:rPr lang="en-US" baseline="0" dirty="0" smtClean="0"/>
              <a:t>These were put forth when librarians had little more than ink and paper, when card catalogs were a new technology, but the basic principles remain valid (possibly with some modification of what is meant by ‘the library’)</a:t>
            </a:r>
          </a:p>
          <a:p>
            <a:endParaRPr lang="en-US" baseline="0" dirty="0" smtClean="0"/>
          </a:p>
          <a:p>
            <a:r>
              <a:rPr lang="en-US" baseline="0" dirty="0" smtClean="0"/>
              <a:t>Of course, the world is changing and different trends push catalogs in slightly different directions, but I think it will always be desirable to be able to tell what an author has written and be able to understand relationships between various expressions of a work</a:t>
            </a:r>
            <a:endParaRPr lang="en-US" dirty="0"/>
          </a:p>
        </p:txBody>
      </p:sp>
      <p:sp>
        <p:nvSpPr>
          <p:cNvPr id="4" name="Slide Number Placeholder 3"/>
          <p:cNvSpPr>
            <a:spLocks noGrp="1"/>
          </p:cNvSpPr>
          <p:nvPr>
            <p:ph type="sldNum" sz="quarter" idx="10"/>
          </p:nvPr>
        </p:nvSpPr>
        <p:spPr/>
        <p:txBody>
          <a:bodyPr/>
          <a:lstStyle/>
          <a:p>
            <a:fld id="{825D13B8-A840-4D2C-82E9-1BC4B6F986C2}"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add Perseus</a:t>
            </a:r>
            <a:r>
              <a:rPr lang="en-US" baseline="0" dirty="0" smtClean="0"/>
              <a:t> to VIAF</a:t>
            </a:r>
          </a:p>
          <a:p>
            <a:r>
              <a:rPr lang="en-US" baseline="0" dirty="0" smtClean="0"/>
              <a:t>Syriac is an old middle-eastern language still in use</a:t>
            </a:r>
          </a:p>
          <a:p>
            <a:r>
              <a:rPr lang="en-US" baseline="0" dirty="0" err="1" smtClean="0"/>
              <a:t>Fihirst</a:t>
            </a:r>
            <a:r>
              <a:rPr lang="en-US" baseline="0" dirty="0" smtClean="0"/>
              <a:t> is an Oxford-Cambridge project to control ancient Arabic names</a:t>
            </a:r>
          </a:p>
          <a:p>
            <a:r>
              <a:rPr lang="en-US" baseline="0" dirty="0" smtClean="0"/>
              <a:t>VIAF was the ‘seed’ database to help get ISNI started.  We continue to exchange data</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VIAF has long pulled some of its bibliographic records out of WorldCat, but until now we have not ‘mined’ WorldCat to otherwise enrich VIAF</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Janifer </a:t>
            </a:r>
            <a:r>
              <a:rPr lang="en-US" dirty="0" err="1" smtClean="0"/>
              <a:t>Gatenby’s</a:t>
            </a:r>
            <a:r>
              <a:rPr lang="en-US" dirty="0" smtClean="0"/>
              <a:t> vision</a:t>
            </a:r>
            <a:r>
              <a:rPr lang="en-US" baseline="0" dirty="0" smtClean="0"/>
              <a:t> has become a</a:t>
            </a:r>
            <a:r>
              <a:rPr lang="en-US" dirty="0" smtClean="0"/>
              <a:t> cross-divisional</a:t>
            </a:r>
            <a:r>
              <a:rPr lang="en-US" baseline="0" dirty="0" smtClean="0"/>
              <a:t> project at OCLC</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be able to fix many missing/wrong</a:t>
            </a:r>
            <a:r>
              <a:rPr lang="en-US" baseline="0" dirty="0" smtClean="0"/>
              <a:t> language assignments</a:t>
            </a:r>
          </a:p>
          <a:p>
            <a:endParaRPr lang="en-US" baseline="0" dirty="0" smtClean="0"/>
          </a:p>
          <a:p>
            <a:endParaRPr lang="en-US" baseline="0" dirty="0" smtClean="0"/>
          </a:p>
          <a:p>
            <a:r>
              <a:rPr lang="en-US" dirty="0" smtClean="0">
                <a:hlinkClick r:id="rId3"/>
              </a:rPr>
              <a:t>http://www.slideshare.net/JaniferGatenby/multilingual-presentation-ifla-2013-0819</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Should greatly expand</a:t>
            </a:r>
            <a:r>
              <a:rPr lang="en-US" baseline="0" dirty="0" smtClean="0"/>
              <a:t> VIAF’s coverage of important works and expressions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lots of information in WorldCat that would enhance VIAF displays</a:t>
            </a:r>
          </a:p>
          <a:p>
            <a:endParaRPr lang="en-US" dirty="0" smtClean="0"/>
          </a:p>
          <a:p>
            <a:endParaRPr lang="en-US" dirty="0" smtClean="0"/>
          </a:p>
          <a:p>
            <a:r>
              <a:rPr lang="en-US" dirty="0" smtClean="0"/>
              <a:t>PAUSE HERE FOR QUESTIONS?  Next slide is Identifier Relationships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VIAF is in a</a:t>
            </a:r>
            <a:r>
              <a:rPr lang="en-US" baseline="0" dirty="0" smtClean="0"/>
              <a:t> somewhat crowded field.  There are at least two other major international identifier systems under development:  ISNI and ORCID.  OCLC is involved with both</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Wants to provide an identifier</a:t>
            </a:r>
            <a:r>
              <a:rPr lang="en-US" baseline="0" dirty="0" smtClean="0"/>
              <a:t> for all sorts of creators to form a link across databases on the web</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51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ORCID may offer the best chance for </a:t>
            </a:r>
            <a:r>
              <a:rPr lang="en-US" b="1" baseline="0" dirty="0" smtClean="0"/>
              <a:t>institutional repositories </a:t>
            </a:r>
            <a:r>
              <a:rPr lang="en-US" baseline="0" dirty="0" smtClean="0"/>
              <a:t>to quickly get an ID for use in their systems.  You can expect to see ORCIDs on published material soon</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52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only thing here out of scope for VIAF is ‘concepts’’, although I don’t think we have and trademarks yet.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Historical</a:t>
            </a:r>
            <a:r>
              <a:rPr lang="en-US" baseline="0" dirty="0" smtClean="0"/>
              <a:t> reasons, including differing policies and procedures in different communities</a:t>
            </a:r>
          </a:p>
          <a:p>
            <a:r>
              <a:rPr lang="en-US" baseline="0" dirty="0" smtClean="0"/>
              <a:t>Who creates the names?  Who can update and maintain them?</a:t>
            </a:r>
          </a:p>
          <a:p>
            <a:r>
              <a:rPr lang="en-US" baseline="0" dirty="0" smtClean="0"/>
              <a:t>Who is in charge?  Who sets priorities, resolves issues, sets standards?</a:t>
            </a:r>
          </a:p>
          <a:p>
            <a:endParaRPr lang="en-US" dirty="0" smtClean="0"/>
          </a:p>
          <a:p>
            <a:r>
              <a:rPr lang="en-US" dirty="0" smtClean="0"/>
              <a:t>Systems</a:t>
            </a:r>
          </a:p>
          <a:p>
            <a:r>
              <a:rPr lang="en-US" dirty="0" smtClean="0"/>
              <a:t>Organization, revenue</a:t>
            </a:r>
          </a:p>
          <a:p>
            <a:r>
              <a:rPr lang="en-US" dirty="0" smtClean="0"/>
              <a:t>Not just between the projects themselves,</a:t>
            </a:r>
            <a:r>
              <a:rPr lang="en-US" baseline="0" dirty="0" smtClean="0"/>
              <a:t> but also challenges in cooperation within the projects.  We have worked through some of these issues in VIAF.</a:t>
            </a:r>
          </a:p>
          <a:p>
            <a:endParaRPr lang="en-US" baseline="0" dirty="0" smtClean="0"/>
          </a:p>
          <a:p>
            <a:r>
              <a:rPr lang="en-US" baseline="0" dirty="0" smtClean="0"/>
              <a:t>Person: Eleanor Marie Robertson</a:t>
            </a:r>
          </a:p>
          <a:p>
            <a:r>
              <a:rPr lang="en-US" baseline="0" dirty="0" smtClean="0"/>
              <a:t>Personas: Nora Roberts, J.D. Robb, Jill March, Sarah Hardesty</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53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all three of the projects have a striking</a:t>
            </a:r>
            <a:r>
              <a:rPr lang="en-US" baseline="0" dirty="0" smtClean="0"/>
              <a:t> number of important things in common and I’m optimistic about cooperation</a:t>
            </a:r>
          </a:p>
          <a:p>
            <a:endParaRPr lang="en-US" baseline="0" dirty="0" smtClean="0"/>
          </a:p>
          <a:p>
            <a:r>
              <a:rPr lang="en-US" baseline="0" dirty="0" smtClean="0"/>
              <a:t>ANOTHER PAUSE?  Next slide starts Coping with Ambiguity</a:t>
            </a:r>
            <a:endParaRPr lang="en-US" dirty="0"/>
          </a:p>
        </p:txBody>
      </p:sp>
      <p:sp>
        <p:nvSpPr>
          <p:cNvPr id="4" name="Slide Number Placeholder 3"/>
          <p:cNvSpPr>
            <a:spLocks noGrp="1"/>
          </p:cNvSpPr>
          <p:nvPr>
            <p:ph type="sldNum" sz="quarter" idx="10"/>
          </p:nvPr>
        </p:nvSpPr>
        <p:spPr/>
        <p:txBody>
          <a:bodyPr/>
          <a:lstStyle/>
          <a:p>
            <a:fld id="{EFA19889-2AC7-4C39-96E7-3D2BEDDCCD5C}" type="slidenum">
              <a:rPr lang="en-US" smtClean="0"/>
              <a:pPr/>
              <a:t>54</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we look for clusters with the exact name ‘smith, john’ we find 67 of them, and 824 for ‘smith,</a:t>
            </a:r>
            <a:r>
              <a:rPr lang="en-US" baseline="0" dirty="0" smtClean="0"/>
              <a:t> john*’</a:t>
            </a:r>
            <a:endParaRPr lang="en-US" dirty="0"/>
          </a:p>
        </p:txBody>
      </p:sp>
      <p:sp>
        <p:nvSpPr>
          <p:cNvPr id="4" name="Slide Number Placeholder 3"/>
          <p:cNvSpPr>
            <a:spLocks noGrp="1"/>
          </p:cNvSpPr>
          <p:nvPr>
            <p:ph type="sldNum" sz="quarter" idx="10"/>
          </p:nvPr>
        </p:nvSpPr>
        <p:spPr/>
        <p:txBody>
          <a:bodyPr/>
          <a:lstStyle/>
          <a:p>
            <a:fld id="{69BA6366-7415-44DA-B190-D0A5B06C23FA}" type="slidenum">
              <a:rPr lang="en-US" smtClean="0"/>
              <a:pPr/>
              <a:t>55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though the NL</a:t>
            </a:r>
            <a:r>
              <a:rPr lang="en-US" baseline="0" dirty="0" smtClean="0"/>
              <a:t> of Australia and Royal L of the Netherlands are not directly connected, VIAF is claiming a link there and those need to be 99+ % correct</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Incompatible names, e.g.</a:t>
            </a:r>
            <a:r>
              <a:rPr lang="en-US" baseline="0" dirty="0" smtClean="0"/>
              <a:t> Name and Name’s spirit</a:t>
            </a:r>
          </a:p>
          <a:p>
            <a:r>
              <a:rPr lang="en-US" baseline="0" dirty="0" smtClean="0"/>
              <a:t>Names with number: John V vs. John VI</a:t>
            </a:r>
            <a:endParaRPr lang="en-US" dirty="0"/>
          </a:p>
        </p:txBody>
      </p:sp>
      <p:sp>
        <p:nvSpPr>
          <p:cNvPr id="4" name="Slide Number Placeholder 3"/>
          <p:cNvSpPr>
            <a:spLocks noGrp="1"/>
          </p:cNvSpPr>
          <p:nvPr>
            <p:ph type="sldNum" sz="quarter" idx="10"/>
          </p:nvPr>
        </p:nvSpPr>
        <p:spPr/>
        <p:txBody>
          <a:bodyPr/>
          <a:lstStyle/>
          <a:p>
            <a:fld id="{69BA6366-7415-44DA-B190-D0A5B06C23FA}" type="slidenum">
              <a:rPr lang="en-US" smtClean="0"/>
              <a:pPr/>
              <a:t>67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Always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BA6366-7415-44DA-B190-D0A5B06C23FA}" type="slidenum">
              <a:rPr lang="en-US" smtClean="0"/>
              <a:pPr/>
              <a:t>69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starting to look at these</a:t>
            </a:r>
          </a:p>
          <a:p>
            <a:r>
              <a:rPr lang="en-US" dirty="0" smtClean="0"/>
              <a:t>ISNI has</a:t>
            </a:r>
            <a:r>
              <a:rPr lang="en-US" baseline="0" dirty="0" smtClean="0"/>
              <a:t> concept of unique names</a:t>
            </a:r>
          </a:p>
          <a:p>
            <a:r>
              <a:rPr lang="en-US" baseline="0" dirty="0" smtClean="0"/>
              <a:t>Sometimes these get more complicated with multiple records from one or more sources</a:t>
            </a:r>
            <a:endParaRPr lang="en-US" dirty="0" smtClean="0"/>
          </a:p>
          <a:p>
            <a:endParaRPr lang="en-US" dirty="0" smtClean="0"/>
          </a:p>
          <a:p>
            <a:endParaRPr lang="en-US" dirty="0" smtClean="0"/>
          </a:p>
          <a:p>
            <a:r>
              <a:rPr lang="en-US" dirty="0" smtClean="0"/>
              <a:t>NEXT SLIDE IS THE END!</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70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Carolyn Keene, author</a:t>
            </a:r>
            <a:r>
              <a:rPr lang="en-US" baseline="0" dirty="0" smtClean="0"/>
              <a:t> of Nancy Drew books is an example of a collective author</a:t>
            </a:r>
          </a:p>
          <a:p>
            <a:endParaRPr lang="en-US" baseline="0" dirty="0" smtClean="0"/>
          </a:p>
          <a:p>
            <a:r>
              <a:rPr lang="en-US" baseline="0" dirty="0" smtClean="0"/>
              <a:t>VIAF is mainly people, corporations, jurisdictional </a:t>
            </a:r>
            <a:r>
              <a:rPr lang="en-US" baseline="0" dirty="0" err="1" smtClean="0"/>
              <a:t>geographics</a:t>
            </a:r>
            <a:r>
              <a:rPr lang="en-US" baseline="0" dirty="0" smtClean="0"/>
              <a:t>, works and expressions</a:t>
            </a:r>
          </a:p>
          <a:p>
            <a:endParaRPr lang="en-US" baseline="0" dirty="0" smtClean="0"/>
          </a:p>
          <a:p>
            <a:r>
              <a:rPr lang="en-US" baseline="0" dirty="0" smtClean="0"/>
              <a:t>With the RDA related changes for moving fictional characters into names file in NACO VIAF can expect to get many more of these classes</a:t>
            </a:r>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is hard!</a:t>
            </a:r>
          </a:p>
          <a:p>
            <a:r>
              <a:rPr lang="en-US" dirty="0" smtClean="0"/>
              <a:t>Parts</a:t>
            </a:r>
            <a:r>
              <a:rPr lang="en-US" baseline="0" dirty="0" smtClean="0"/>
              <a:t> of</a:t>
            </a:r>
            <a:r>
              <a:rPr lang="en-US" dirty="0" smtClean="0"/>
              <a:t> our</a:t>
            </a:r>
            <a:r>
              <a:rPr lang="en-US" baseline="0" dirty="0" smtClean="0"/>
              <a:t> collections have become more remote.  When compared to Web pages, even our digitized material can seem hard to access.  The catalog are, if anything, have become more important, even if the catalog the user encounters is part of Google.  Remote access to many things, including our catalogs has not just be come instant, but available anywhere.</a:t>
            </a:r>
          </a:p>
          <a:p>
            <a:endParaRPr lang="en-US" baseline="0" dirty="0" smtClean="0"/>
          </a:p>
          <a:p>
            <a:r>
              <a:rPr lang="en-US" baseline="0" dirty="0" smtClean="0"/>
              <a:t>VIAF is part of making libraries work at the global level</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You’ve probably</a:t>
            </a:r>
            <a:r>
              <a:rPr lang="en-US" baseline="0" dirty="0" smtClean="0"/>
              <a:t> seen this.   This was done some 3 years ago and would –much- bigger now.  Libraries are not a big part of it, but at least we are in it.</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VIAF supported</a:t>
            </a:r>
            <a:r>
              <a:rPr lang="en-US" baseline="0" dirty="0" smtClean="0"/>
              <a:t> linked data early, so it made the chart, but linked data is all about clear links and libraries have more to contribute to this than is usually recognized.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OCLC we call promoting</a:t>
            </a:r>
            <a:r>
              <a:rPr lang="en-US" baseline="0" dirty="0" smtClean="0"/>
              <a:t> our links ‘syndication’</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25D13B8-A840-4D2C-82E9-1BC4B6F986C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lor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Content Box Color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Content Box Grey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a:solidFill>
                  <a:schemeClr val="tx1">
                    <a:lumMod val="85000"/>
                    <a:lumOff val="15000"/>
                  </a:schemeClr>
                </a:solidFill>
              </a:defRPr>
            </a:lvl1pPr>
            <a:lvl2pPr>
              <a:defRPr>
                <a:solidFill>
                  <a:schemeClr val="tx1">
                    <a:lumMod val="85000"/>
                    <a:lumOff val="15000"/>
                  </a:schemeClr>
                </a:solidFill>
              </a:defRPr>
            </a:lvl2pPr>
            <a:lvl3pPr>
              <a:buFont typeface="Wingdings" pitchFamily="2" charset="2"/>
              <a:buChar cha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a:t>
            </a:r>
            <a:r>
              <a:rPr lang="en-US" sz="800" kern="1200" dirty="0" smtClean="0">
                <a:solidFill>
                  <a:schemeClr val="tx1"/>
                </a:solidFill>
                <a:latin typeface="Open Sans" charset="0"/>
                <a:ea typeface="Open Sans" charset="0"/>
                <a:cs typeface="Open Sans" charset="0"/>
              </a:rPr>
              <a:t>“Cooperative Authority Control: Virtual International Authority File (VIAF)” </a:t>
            </a:r>
            <a:r>
              <a:rPr lang="en-US" sz="800" kern="1200" dirty="0" smtClean="0">
                <a:solidFill>
                  <a:schemeClr val="tx1"/>
                </a:solidFill>
                <a:latin typeface="Open Sans" charset="0"/>
                <a:ea typeface="Open Sans" charset="0"/>
                <a:cs typeface="Open Sans" charset="0"/>
              </a:rPr>
              <a:t>©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334000" cy="830997"/>
          </a:xfrm>
          <a:prstGeom prst="rect">
            <a:avLst/>
          </a:prstGeom>
          <a:noFill/>
        </p:spPr>
        <p:txBody>
          <a:bodyPr wrap="square" rtlCol="0">
            <a:spAutoFit/>
          </a:bodyPr>
          <a:lstStyle/>
          <a:p>
            <a:r>
              <a:rPr lang="en-US" sz="4800" dirty="0" smtClean="0">
                <a:solidFill>
                  <a:schemeClr val="bg1">
                    <a:lumMod val="85000"/>
                  </a:schemeClr>
                </a:solidFill>
                <a:latin typeface="Open Sans Semibold" pitchFamily="34" charset="0"/>
                <a:ea typeface="Open Sans Semibold" pitchFamily="34" charset="0"/>
                <a:cs typeface="Open Sans Semibold" pitchFamily="34" charset="0"/>
              </a:rPr>
              <a:t>Thank You!</a:t>
            </a:r>
            <a:endParaRPr lang="en-US" sz="4800" dirty="0">
              <a:solidFill>
                <a:schemeClr val="bg1">
                  <a:lumMod val="85000"/>
                </a:schemeClr>
              </a:solidFill>
              <a:latin typeface="Open Sans Semibold" pitchFamily="34" charset="0"/>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White Color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a:t>
            </a:r>
            <a:r>
              <a:rPr lang="en-US" sz="800" kern="1200" dirty="0" smtClean="0">
                <a:solidFill>
                  <a:schemeClr val="tx1"/>
                </a:solidFill>
                <a:latin typeface="Open Sans" charset="0"/>
                <a:ea typeface="Open Sans" charset="0"/>
                <a:cs typeface="Open Sans" charset="0"/>
              </a:rPr>
              <a:t>“Cooperative Authority Control: Virtual International Authority File (VIAF)” © </a:t>
            </a:r>
            <a:r>
              <a:rPr lang="en-US" sz="800" kern="1200" dirty="0" smtClean="0">
                <a:solidFill>
                  <a:schemeClr val="tx1"/>
                </a:solidFill>
                <a:latin typeface="Open Sans" charset="0"/>
                <a:ea typeface="Open Sans" charset="0"/>
                <a:cs typeface="Open Sans" charset="0"/>
              </a:rPr>
              <a:t>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White Grey Logo">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p:spPr>
        <p:txBody>
          <a:bodyPr wrap="square" rtlCol="0">
            <a:spAutoFit/>
          </a:bodyPr>
          <a:lstStyle/>
          <a:p>
            <a:r>
              <a:rPr lang="en-US" sz="4800" dirty="0" smtClean="0">
                <a:solidFill>
                  <a:srgbClr val="646464"/>
                </a:solidFill>
                <a:latin typeface="Open Sans Semibold" pitchFamily="34" charset="0"/>
                <a:ea typeface="Open Sans Semibold" pitchFamily="34" charset="0"/>
                <a:cs typeface="Open Sans Semibold" pitchFamily="34" charset="0"/>
              </a:rPr>
              <a:t>Thank You!</a:t>
            </a:r>
            <a:endParaRPr lang="en-US" sz="4800" dirty="0">
              <a:solidFill>
                <a:srgbClr val="646464"/>
              </a:solidFill>
              <a:latin typeface="Open Sans Semibold" pitchFamily="34" charset="0"/>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181600" cy="1981200"/>
          </a:xfrm>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©2013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a:t>
            </a:r>
            <a:r>
              <a:rPr lang="en-US" sz="800" baseline="0" dirty="0" err="1" smtClean="0">
                <a:solidFill>
                  <a:schemeClr val="tx1"/>
                </a:solidFill>
                <a:latin typeface="Open Sans" pitchFamily="34" charset="0"/>
                <a:ea typeface="Open Sans" pitchFamily="34" charset="0"/>
                <a:cs typeface="Open Sans" pitchFamily="34" charset="0"/>
              </a:rPr>
              <a:t>Unported</a:t>
            </a:r>
            <a:r>
              <a:rPr lang="en-US" sz="800" baseline="0" dirty="0" smtClean="0">
                <a:solidFill>
                  <a:schemeClr val="tx1"/>
                </a:solidFill>
                <a:latin typeface="Open Sans" pitchFamily="34" charset="0"/>
                <a:ea typeface="Open Sans" pitchFamily="34" charset="0"/>
                <a:cs typeface="Open Sans" pitchFamily="34" charset="0"/>
              </a:rPr>
              <a:t>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019628" y="740229"/>
            <a:ext cx="1219200" cy="133696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457200" y="6356350"/>
            <a:ext cx="2133600" cy="365125"/>
          </a:xfrm>
          <a:prstGeom prst="rect">
            <a:avLst/>
          </a:prstGeom>
        </p:spPr>
        <p:txBody>
          <a:bodyPr/>
          <a:lstStyle/>
          <a:p>
            <a:fld id="{793BC21B-894E-AB42-B567-820E81E1B58F}" type="datetimeFigureOut">
              <a:rPr lang="en-US" smtClean="0"/>
              <a:pPr/>
              <a:t>12/6/2013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GB"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r>
              <a:rPr lang="en-GB" smtClean="0"/>
              <a:t>Click icon to add chart</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Log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7857" y="735776"/>
            <a:ext cx="1248228" cy="136879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2237FE37-8DDD-45C6-B2F4-FA7E63C0324E}" type="datetimeFigureOut">
              <a:rPr lang="en-US"/>
              <a:pPr>
                <a:defRPr/>
              </a:pPr>
              <a:t>12/6/2013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922F96-0506-4DD6-A8E7-6713DAE1D9C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457200" y="6356350"/>
            <a:ext cx="2133600" cy="365125"/>
          </a:xfrm>
          <a:prstGeom prst="rect">
            <a:avLst/>
          </a:prstGeom>
        </p:spPr>
        <p:txBody>
          <a:bodyPr/>
          <a:lstStyle/>
          <a:p>
            <a:fld id="{793BC21B-894E-AB42-B567-820E81E1B58F}" type="datetimeFigureOut">
              <a:rPr lang="en-US" smtClean="0"/>
              <a:pPr/>
              <a:t>12/6/2013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GB"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F616E6E-D0E0-4182-BA5B-633DC4877241}" type="datetimeFigureOut">
              <a:rPr lang="en-US"/>
              <a:pPr>
                <a:defRPr/>
              </a:pPr>
              <a:t>12/6/2013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5E5114-3991-4636-AF33-3989D21AD38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5E2A71-4969-45B8-88B8-E0803C67D57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B5E2A71-4969-45B8-88B8-E0803C67D57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5E2A71-4969-45B8-88B8-E0803C67D57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5E2A71-4969-45B8-88B8-E0803C67D57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5E2A71-4969-45B8-88B8-E0803C67D578}" type="datetimeFigureOut">
              <a:rPr lang="en-US" smtClean="0"/>
              <a:pPr/>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5E2A71-4969-45B8-88B8-E0803C67D578}" type="datetimeFigureOut">
              <a:rPr lang="en-US" smtClean="0"/>
              <a:pPr/>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Color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5E2A71-4969-45B8-88B8-E0803C67D578}" type="datetimeFigureOut">
              <a:rPr lang="en-US" smtClean="0"/>
              <a:pPr/>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E2A71-4969-45B8-88B8-E0803C67D57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5E2A71-4969-45B8-88B8-E0803C67D578}" type="datetimeFigureOut">
              <a:rPr lang="en-US" smtClean="0"/>
              <a:pPr/>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E2A71-4969-45B8-88B8-E0803C67D57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E2A71-4969-45B8-88B8-E0803C67D578}" type="datetimeFigureOut">
              <a:rPr lang="en-US" smtClean="0"/>
              <a:pPr/>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28F4A1-845E-4CD7-8711-22F8F46446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Grey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Color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Gre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58484"/>
            <a:ext cx="1676400" cy="34627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Color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90600" y="762000"/>
            <a:ext cx="1219200" cy="133696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Open Sans" pitchFamily="34" charset="0"/>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72" r:id="rId9"/>
    <p:sldLayoutId id="2147483650" r:id="rId10"/>
    <p:sldLayoutId id="2147483673" r:id="rId11"/>
    <p:sldLayoutId id="2147483659" r:id="rId12"/>
    <p:sldLayoutId id="2147483670" r:id="rId13"/>
    <p:sldLayoutId id="2147483652" r:id="rId14"/>
    <p:sldLayoutId id="2147483671" r:id="rId15"/>
    <p:sldLayoutId id="2147483657" r:id="rId16"/>
    <p:sldLayoutId id="2147483660" r:id="rId17"/>
    <p:sldLayoutId id="2147483666" r:id="rId18"/>
    <p:sldLayoutId id="2147483687" r:id="rId19"/>
    <p:sldLayoutId id="2147483688" r:id="rId20"/>
    <p:sldLayoutId id="2147483689" r:id="rId21"/>
    <p:sldLayoutId id="2147483690" r:id="rId22"/>
    <p:sldLayoutId id="2147483691" r:id="rId23"/>
  </p:sldLayoutIdLst>
  <p:hf hdr="0" ftr="0" dt="0"/>
  <p:txStyles>
    <p:titleStyle>
      <a:lvl1pPr algn="l" defTabSz="914400" rtl="0" eaLnBrk="1" latinLnBrk="0" hangingPunct="1">
        <a:spcBef>
          <a:spcPct val="0"/>
        </a:spcBef>
        <a:buNone/>
        <a:defRPr sz="4000" kern="1200">
          <a:solidFill>
            <a:schemeClr val="tx1"/>
          </a:solidFill>
          <a:latin typeface="Open Sans Semibold" pitchFamily="34" charset="0"/>
          <a:ea typeface="Open Sans Semibold" pitchFamily="34" charset="0"/>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lumMod val="85000"/>
              <a:lumOff val="15000"/>
            </a:schemeClr>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E2A71-4969-45B8-88B8-E0803C67D578}" type="datetimeFigureOut">
              <a:rPr lang="en-US" smtClean="0"/>
              <a:pPr/>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8F4A1-845E-4CD7-8711-22F8F46446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www.loc.gov/standards/sru/"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www.oclc.org/developer/documentation/virtual-international-authority-file-viaf/using-ap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viaf.org/viaf/data"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viaf.org/viaf/search?query=dempsey"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viaf.org/viaf/search?query=local.names+all+cervantes+and+local.sources+any+%22bnc+bne%22&amp;sortKeys=holdingscount" TargetMode="External"/><Relationship Id="rId4" Type="http://schemas.openxmlformats.org/officeDocument/2006/relationships/hyperlink" Target="http://viaf.org/viaf/search?query=local.names+all+dempsey&amp;sortKeys=holdingscou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viaf.org/viaf/search?query=local.names+exact+%22cervantes*%22&amp;sortKeys=holdingscount" TargetMode="External"/><Relationship Id="rId2" Type="http://schemas.openxmlformats.org/officeDocument/2006/relationships/hyperlink" Target="http://viaf.org/viaf/search?query=dempsey&amp;http:accept=application/rss+xml"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hyperlink" Target="http://viaf.org/viaf/95216565/rdf.xml" TargetMode="External"/><Relationship Id="rId3" Type="http://schemas.openxmlformats.org/officeDocument/2006/relationships/hyperlink" Target="http://viaf.org/viaf/sourceID/BNF|11926133" TargetMode="External"/><Relationship Id="rId7" Type="http://schemas.openxmlformats.org/officeDocument/2006/relationships/hyperlink" Target="http://viaf.org/viaf/95216565/marc21.xml" TargetMode="External"/><Relationship Id="rId2" Type="http://schemas.openxmlformats.org/officeDocument/2006/relationships/hyperlink" Target="http://viaf.org/viaf/95216565" TargetMode="External"/><Relationship Id="rId1" Type="http://schemas.openxmlformats.org/officeDocument/2006/relationships/slideLayout" Target="../slideLayouts/slideLayout13.xml"/><Relationship Id="rId6" Type="http://schemas.openxmlformats.org/officeDocument/2006/relationships/hyperlink" Target="http://viaf.org/viaf/95216565/justlinks.json" TargetMode="External"/><Relationship Id="rId5" Type="http://schemas.openxmlformats.org/officeDocument/2006/relationships/hyperlink" Target="http://viaf.org/viaf/95216565/viaf.xml" TargetMode="External"/><Relationship Id="rId4" Type="http://schemas.openxmlformats.org/officeDocument/2006/relationships/hyperlink" Target="http://viaf.org/viaf/sourceID/LC|n++7913080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www.w3.org/DesignIssues/diagrams/lod/2010-color.pn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 </a:t>
            </a:r>
            <a:endParaRPr lang="en-US" dirty="0"/>
          </a:p>
        </p:txBody>
      </p:sp>
      <p:sp>
        <p:nvSpPr>
          <p:cNvPr id="12" name="Text Placeholder 11"/>
          <p:cNvSpPr>
            <a:spLocks noGrp="1"/>
          </p:cNvSpPr>
          <p:nvPr>
            <p:ph type="body" sz="quarter" idx="13"/>
          </p:nvPr>
        </p:nvSpPr>
        <p:spPr/>
        <p:txBody>
          <a:bodyPr/>
          <a:lstStyle/>
          <a:p>
            <a:r>
              <a:rPr lang="en-US" dirty="0" smtClean="0"/>
              <a:t>Thomas Hickey</a:t>
            </a:r>
            <a:endParaRPr lang="en-US" dirty="0"/>
          </a:p>
        </p:txBody>
      </p:sp>
      <p:sp>
        <p:nvSpPr>
          <p:cNvPr id="13" name="Text Placeholder 12"/>
          <p:cNvSpPr>
            <a:spLocks noGrp="1"/>
          </p:cNvSpPr>
          <p:nvPr>
            <p:ph type="body" sz="quarter" idx="15"/>
          </p:nvPr>
        </p:nvSpPr>
        <p:spPr/>
        <p:txBody>
          <a:bodyPr/>
          <a:lstStyle/>
          <a:p>
            <a:r>
              <a:rPr lang="en-US" dirty="0" smtClean="0"/>
              <a:t>Chief Scientist</a:t>
            </a:r>
            <a:endParaRPr lang="en-US" dirty="0"/>
          </a:p>
        </p:txBody>
      </p:sp>
      <p:sp>
        <p:nvSpPr>
          <p:cNvPr id="14" name="Text Placeholder 13"/>
          <p:cNvSpPr>
            <a:spLocks noGrp="1"/>
          </p:cNvSpPr>
          <p:nvPr>
            <p:ph type="body" sz="quarter" idx="17"/>
          </p:nvPr>
        </p:nvSpPr>
        <p:spPr/>
        <p:txBody>
          <a:bodyPr/>
          <a:lstStyle/>
          <a:p>
            <a:r>
              <a:rPr lang="en-US" dirty="0" smtClean="0"/>
              <a:t>2013 December 4</a:t>
            </a:r>
            <a:endParaRPr lang="en-US" dirty="0"/>
          </a:p>
        </p:txBody>
      </p:sp>
      <p:sp>
        <p:nvSpPr>
          <p:cNvPr id="15" name="Text Placeholder 14"/>
          <p:cNvSpPr>
            <a:spLocks noGrp="1"/>
          </p:cNvSpPr>
          <p:nvPr>
            <p:ph type="body" sz="quarter" idx="18"/>
          </p:nvPr>
        </p:nvSpPr>
        <p:spPr/>
        <p:txBody>
          <a:bodyPr/>
          <a:lstStyle/>
          <a:p>
            <a:r>
              <a:rPr lang="en-US" dirty="0" smtClean="0"/>
              <a:t>NISO/DCMI Webinar</a:t>
            </a:r>
            <a:endParaRPr lang="en-US" dirty="0"/>
          </a:p>
        </p:txBody>
      </p:sp>
      <p:sp>
        <p:nvSpPr>
          <p:cNvPr id="16" name="Text Placeholder 15"/>
          <p:cNvSpPr>
            <a:spLocks noGrp="1"/>
          </p:cNvSpPr>
          <p:nvPr>
            <p:ph type="body" sz="quarter" idx="19"/>
          </p:nvPr>
        </p:nvSpPr>
        <p:spPr/>
        <p:txBody>
          <a:bodyPr/>
          <a:lstStyle/>
          <a:p>
            <a:r>
              <a:rPr lang="en-US" dirty="0" smtClean="0"/>
              <a:t> </a:t>
            </a:r>
            <a:endParaRPr lang="en-US" dirty="0"/>
          </a:p>
        </p:txBody>
      </p:sp>
      <p:sp>
        <p:nvSpPr>
          <p:cNvPr id="10" name="Title 9"/>
          <p:cNvSpPr>
            <a:spLocks noGrp="1"/>
          </p:cNvSpPr>
          <p:nvPr>
            <p:ph type="title"/>
          </p:nvPr>
        </p:nvSpPr>
        <p:spPr>
          <a:xfrm>
            <a:off x="381000" y="2514600"/>
            <a:ext cx="8763000" cy="1143000"/>
          </a:xfrm>
        </p:spPr>
        <p:txBody>
          <a:bodyPr>
            <a:normAutofit fontScale="90000"/>
          </a:bodyPr>
          <a:lstStyle/>
          <a:p>
            <a:r>
              <a:rPr lang="en-US" b="1" dirty="0" smtClean="0"/>
              <a:t>Cooperative Authority Control:</a:t>
            </a:r>
            <a:br>
              <a:rPr lang="en-US" b="1" dirty="0" smtClean="0"/>
            </a:br>
            <a:r>
              <a:rPr lang="en-US" b="1" dirty="0" smtClean="0"/>
              <a:t>	Virtual International</a:t>
            </a:r>
            <a:br>
              <a:rPr lang="en-US" b="1" dirty="0" smtClean="0"/>
            </a:br>
            <a:r>
              <a:rPr lang="en-US" b="1" dirty="0" smtClean="0"/>
              <a:t>	Authority File (VIAF)</a:t>
            </a:r>
            <a:endParaRPr lang="en-US" dirty="0"/>
          </a:p>
        </p:txBody>
      </p:sp>
      <p:pic>
        <p:nvPicPr>
          <p:cNvPr id="9" name="Picture 3"/>
          <p:cNvPicPr>
            <a:picLocks noChangeAspect="1" noChangeArrowheads="1"/>
          </p:cNvPicPr>
          <p:nvPr/>
        </p:nvPicPr>
        <p:blipFill>
          <a:blip r:embed="rId3" cstate="print"/>
          <a:srcRect l="47881" t="29140" r="8379" b="12952"/>
          <a:stretch>
            <a:fillRect/>
          </a:stretch>
        </p:blipFill>
        <p:spPr bwMode="auto">
          <a:xfrm>
            <a:off x="6019800" y="3048000"/>
            <a:ext cx="2209800" cy="2162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data is</a:t>
            </a:r>
            <a:endParaRPr lang="en-US" dirty="0"/>
          </a:p>
        </p:txBody>
      </p:sp>
      <p:sp>
        <p:nvSpPr>
          <p:cNvPr id="3" name="Content Placeholder 2"/>
          <p:cNvSpPr>
            <a:spLocks noGrp="1"/>
          </p:cNvSpPr>
          <p:nvPr>
            <p:ph idx="1"/>
          </p:nvPr>
        </p:nvSpPr>
        <p:spPr/>
        <p:txBody>
          <a:bodyPr/>
          <a:lstStyle/>
          <a:p>
            <a:r>
              <a:rPr lang="en-US" dirty="0" smtClean="0"/>
              <a:t>Trusted</a:t>
            </a:r>
          </a:p>
          <a:p>
            <a:r>
              <a:rPr lang="en-US" dirty="0" smtClean="0">
                <a:solidFill>
                  <a:schemeClr val="tx1">
                    <a:lumMod val="85000"/>
                    <a:lumOff val="15000"/>
                  </a:schemeClr>
                </a:solidFill>
              </a:rPr>
              <a:t>Understood</a:t>
            </a:r>
          </a:p>
          <a:p>
            <a:r>
              <a:rPr lang="en-US" dirty="0" smtClean="0">
                <a:solidFill>
                  <a:schemeClr val="tx1">
                    <a:lumMod val="85000"/>
                    <a:lumOff val="15000"/>
                  </a:schemeClr>
                </a:solidFill>
              </a:rPr>
              <a:t>Reasonably interoperable</a:t>
            </a:r>
          </a:p>
          <a:p>
            <a:r>
              <a:rPr lang="en-US" dirty="0" smtClean="0">
                <a:solidFill>
                  <a:schemeClr val="tx1">
                    <a:lumMod val="85000"/>
                    <a:lumOff val="15000"/>
                  </a:schemeClr>
                </a:solidFill>
              </a:rPr>
              <a:t>Complex</a:t>
            </a:r>
          </a:p>
          <a:p>
            <a:pPr>
              <a:buNone/>
            </a:pPr>
            <a:endParaRPr lang="en-US" dirty="0" smtClean="0"/>
          </a:p>
          <a:p>
            <a:pPr>
              <a:buNone/>
            </a:pPr>
            <a:r>
              <a:rPr lang="en-US" dirty="0" smtClean="0"/>
              <a:t>Within the community, linked data of limited help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Shareable metadata</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Char char="•"/>
              <a:defRPr/>
            </a:pPr>
            <a:r>
              <a:rPr lang="en-US" dirty="0" smtClean="0"/>
              <a:t>Public</a:t>
            </a:r>
            <a:endParaRPr lang="en-US" dirty="0"/>
          </a:p>
          <a:p>
            <a:pPr fontAlgn="auto">
              <a:spcAft>
                <a:spcPts val="0"/>
              </a:spcAft>
              <a:buFont typeface="Arial" pitchFamily="34" charset="0"/>
              <a:buChar char="•"/>
              <a:defRPr/>
            </a:pPr>
            <a:r>
              <a:rPr lang="en-US" dirty="0" smtClean="0"/>
              <a:t>Simple</a:t>
            </a:r>
            <a:endParaRPr lang="en-US" dirty="0"/>
          </a:p>
          <a:p>
            <a:pPr fontAlgn="auto">
              <a:spcAft>
                <a:spcPts val="0"/>
              </a:spcAft>
              <a:buFont typeface="Arial" pitchFamily="34" charset="0"/>
              <a:buChar char="•"/>
              <a:defRPr/>
            </a:pPr>
            <a:r>
              <a:rPr lang="en-US" dirty="0" smtClean="0"/>
              <a:t>Supply data rather than APIs</a:t>
            </a:r>
          </a:p>
          <a:p>
            <a:pPr lvl="1" fontAlgn="auto">
              <a:spcAft>
                <a:spcPts val="0"/>
              </a:spcAft>
              <a:buFont typeface="Arial" pitchFamily="34" charset="0"/>
              <a:buChar char="–"/>
              <a:defRPr/>
            </a:pPr>
            <a:r>
              <a:rPr lang="en-US" dirty="0" smtClean="0"/>
              <a:t>Avoid idiosyncratic protocols</a:t>
            </a:r>
          </a:p>
          <a:p>
            <a:pPr lvl="2" fontAlgn="auto">
              <a:spcAft>
                <a:spcPts val="0"/>
              </a:spcAft>
              <a:buFont typeface="Arial" pitchFamily="34" charset="0"/>
              <a:buChar char="•"/>
              <a:defRPr/>
            </a:pPr>
            <a:r>
              <a:rPr lang="en-US" dirty="0" smtClean="0"/>
              <a:t>Z39.50</a:t>
            </a:r>
          </a:p>
          <a:p>
            <a:pPr lvl="2" fontAlgn="auto">
              <a:spcAft>
                <a:spcPts val="0"/>
              </a:spcAft>
              <a:buFont typeface="Arial" pitchFamily="34" charset="0"/>
              <a:buChar char="•"/>
              <a:defRPr/>
            </a:pPr>
            <a:r>
              <a:rPr lang="en-US" dirty="0" smtClean="0"/>
              <a:t>MARC-21</a:t>
            </a:r>
          </a:p>
          <a:p>
            <a:pPr lvl="2" fontAlgn="auto">
              <a:spcAft>
                <a:spcPts val="0"/>
              </a:spcAft>
              <a:buFont typeface="Arial" pitchFamily="34" charset="0"/>
              <a:buChar char="•"/>
              <a:defRPr/>
            </a:pPr>
            <a:r>
              <a:rPr lang="en-US" dirty="0" smtClean="0"/>
              <a:t>ISO2709</a:t>
            </a:r>
          </a:p>
          <a:p>
            <a:pPr fontAlgn="auto">
              <a:spcAft>
                <a:spcPts val="0"/>
              </a:spcAft>
              <a:buFont typeface="Arial"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6CF2791C-C152-47F2-AFF9-DEA889BD2CD7}"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4953000" cy="1143000"/>
          </a:xfrm>
        </p:spPr>
        <p:txBody>
          <a:bodyPr>
            <a:normAutofit fontScale="90000"/>
          </a:bodyPr>
          <a:lstStyle/>
          <a:p>
            <a:r>
              <a:rPr lang="en-US" dirty="0" smtClean="0"/>
              <a:t>Brief history of VIAF</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a:p>
        </p:txBody>
      </p:sp>
      <p:cxnSp>
        <p:nvCxnSpPr>
          <p:cNvPr id="7" name="Straight Connector 6"/>
          <p:cNvCxnSpPr/>
          <p:nvPr/>
        </p:nvCxnSpPr>
        <p:spPr>
          <a:xfrm>
            <a:off x="381000" y="3048000"/>
            <a:ext cx="8534400" cy="0"/>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25834" y="1501914"/>
            <a:ext cx="2133600" cy="1015663"/>
          </a:xfrm>
          <a:prstGeom prst="rect">
            <a:avLst/>
          </a:prstGeom>
        </p:spPr>
        <p:txBody>
          <a:bodyPr wrap="square">
            <a:spAutoFit/>
          </a:bodyPr>
          <a:lstStyle/>
          <a:p>
            <a:pPr algn="ctr"/>
            <a:r>
              <a:rPr lang="en-US" sz="2000" b="1" dirty="0" smtClean="0"/>
              <a:t>VIAF </a:t>
            </a:r>
          </a:p>
          <a:p>
            <a:pPr algn="ctr"/>
            <a:r>
              <a:rPr lang="en-US" sz="2000" b="1" dirty="0" smtClean="0"/>
              <a:t>Proof-of-concept project launched</a:t>
            </a:r>
            <a:endParaRPr lang="en-US" sz="2000" b="1" dirty="0"/>
          </a:p>
        </p:txBody>
      </p:sp>
      <p:sp>
        <p:nvSpPr>
          <p:cNvPr id="43" name="Rectangle 42"/>
          <p:cNvSpPr/>
          <p:nvPr/>
        </p:nvSpPr>
        <p:spPr>
          <a:xfrm>
            <a:off x="889319" y="3048000"/>
            <a:ext cx="806631" cy="461665"/>
          </a:xfrm>
          <a:prstGeom prst="rect">
            <a:avLst/>
          </a:prstGeom>
        </p:spPr>
        <p:txBody>
          <a:bodyPr wrap="none">
            <a:spAutoFit/>
          </a:bodyPr>
          <a:lstStyle/>
          <a:p>
            <a:r>
              <a:rPr lang="en-US" sz="2400" b="1" dirty="0" smtClean="0">
                <a:solidFill>
                  <a:schemeClr val="accent3">
                    <a:lumMod val="75000"/>
                  </a:schemeClr>
                </a:solidFill>
              </a:rPr>
              <a:t>1998</a:t>
            </a:r>
          </a:p>
        </p:txBody>
      </p:sp>
      <p:pic>
        <p:nvPicPr>
          <p:cNvPr id="2054" name="Picture 6" descr="http://www.gmkfreelogos.com/logos/O/img/OCLC.gif"/>
          <p:cNvPicPr>
            <a:picLocks noChangeAspect="1" noChangeArrowheads="1"/>
          </p:cNvPicPr>
          <p:nvPr/>
        </p:nvPicPr>
        <p:blipFill>
          <a:blip r:embed="rId3" cstate="print"/>
          <a:srcRect t="20000" b="24000"/>
          <a:stretch>
            <a:fillRect/>
          </a:stretch>
        </p:blipFill>
        <p:spPr bwMode="auto">
          <a:xfrm>
            <a:off x="2411438" y="5410200"/>
            <a:ext cx="1306790" cy="731803"/>
          </a:xfrm>
          <a:prstGeom prst="rect">
            <a:avLst/>
          </a:prstGeom>
          <a:noFill/>
        </p:spPr>
      </p:pic>
      <p:pic>
        <p:nvPicPr>
          <p:cNvPr id="2058" name="Picture 10" descr="http://www.underconsideration.com/brandnew/archives/loc_logo.gif"/>
          <p:cNvPicPr>
            <a:picLocks noChangeAspect="1" noChangeArrowheads="1"/>
          </p:cNvPicPr>
          <p:nvPr/>
        </p:nvPicPr>
        <p:blipFill>
          <a:blip r:embed="rId4" cstate="print"/>
          <a:srcRect l="9756" t="15385" r="59582" b="13846"/>
          <a:stretch>
            <a:fillRect/>
          </a:stretch>
        </p:blipFill>
        <p:spPr bwMode="auto">
          <a:xfrm>
            <a:off x="2445294" y="3581400"/>
            <a:ext cx="1239078" cy="1295400"/>
          </a:xfrm>
          <a:prstGeom prst="rect">
            <a:avLst/>
          </a:prstGeom>
          <a:noFill/>
        </p:spPr>
      </p:pic>
      <p:sp>
        <p:nvSpPr>
          <p:cNvPr id="50" name="Rectangle 49"/>
          <p:cNvSpPr/>
          <p:nvPr/>
        </p:nvSpPr>
        <p:spPr>
          <a:xfrm>
            <a:off x="1998033" y="1752600"/>
            <a:ext cx="2133600" cy="1323439"/>
          </a:xfrm>
          <a:prstGeom prst="rect">
            <a:avLst/>
          </a:prstGeom>
        </p:spPr>
        <p:txBody>
          <a:bodyPr wrap="square">
            <a:spAutoFit/>
          </a:bodyPr>
          <a:lstStyle/>
          <a:p>
            <a:pPr algn="ctr"/>
            <a:r>
              <a:rPr lang="en-US" sz="2000" b="1" dirty="0" smtClean="0"/>
              <a:t>VIAF </a:t>
            </a:r>
          </a:p>
          <a:p>
            <a:pPr algn="ctr"/>
            <a:r>
              <a:rPr lang="en-US" sz="2000" b="1" dirty="0" smtClean="0"/>
              <a:t>Consortium formed</a:t>
            </a:r>
          </a:p>
          <a:p>
            <a:pPr algn="ctr"/>
            <a:r>
              <a:rPr lang="en-US" sz="2000" b="1" dirty="0" smtClean="0"/>
              <a:t>(Berlin)</a:t>
            </a:r>
            <a:endParaRPr lang="en-US" sz="2000" b="1" dirty="0"/>
          </a:p>
        </p:txBody>
      </p:sp>
      <p:sp>
        <p:nvSpPr>
          <p:cNvPr id="51" name="Rectangle 50"/>
          <p:cNvSpPr/>
          <p:nvPr/>
        </p:nvSpPr>
        <p:spPr>
          <a:xfrm>
            <a:off x="2661518" y="3048000"/>
            <a:ext cx="806631" cy="461665"/>
          </a:xfrm>
          <a:prstGeom prst="rect">
            <a:avLst/>
          </a:prstGeom>
        </p:spPr>
        <p:txBody>
          <a:bodyPr wrap="none">
            <a:spAutoFit/>
          </a:bodyPr>
          <a:lstStyle/>
          <a:p>
            <a:r>
              <a:rPr lang="en-US" sz="2400" b="1" dirty="0" smtClean="0">
                <a:solidFill>
                  <a:schemeClr val="accent6">
                    <a:lumMod val="75000"/>
                  </a:schemeClr>
                </a:solidFill>
              </a:rPr>
              <a:t>2003</a:t>
            </a:r>
          </a:p>
        </p:txBody>
      </p:sp>
      <p:sp>
        <p:nvSpPr>
          <p:cNvPr id="54" name="Rectangle 53"/>
          <p:cNvSpPr/>
          <p:nvPr/>
        </p:nvSpPr>
        <p:spPr>
          <a:xfrm>
            <a:off x="4054385" y="3048000"/>
            <a:ext cx="806631" cy="461665"/>
          </a:xfrm>
          <a:prstGeom prst="rect">
            <a:avLst/>
          </a:prstGeom>
        </p:spPr>
        <p:txBody>
          <a:bodyPr wrap="none">
            <a:spAutoFit/>
          </a:bodyPr>
          <a:lstStyle/>
          <a:p>
            <a:r>
              <a:rPr lang="en-US" sz="2400" b="1" dirty="0" smtClean="0">
                <a:solidFill>
                  <a:schemeClr val="accent6">
                    <a:lumMod val="75000"/>
                  </a:schemeClr>
                </a:solidFill>
              </a:rPr>
              <a:t>2007</a:t>
            </a:r>
          </a:p>
        </p:txBody>
      </p:sp>
      <p:sp>
        <p:nvSpPr>
          <p:cNvPr id="56" name="TextBox 55"/>
          <p:cNvSpPr txBox="1"/>
          <p:nvPr/>
        </p:nvSpPr>
        <p:spPr>
          <a:xfrm>
            <a:off x="378234" y="3505200"/>
            <a:ext cx="1828800" cy="1477328"/>
          </a:xfrm>
          <a:prstGeom prst="rect">
            <a:avLst/>
          </a:prstGeom>
          <a:noFill/>
        </p:spPr>
        <p:txBody>
          <a:bodyPr wrap="square" rtlCol="0">
            <a:spAutoFit/>
          </a:bodyPr>
          <a:lstStyle/>
          <a:p>
            <a:pPr>
              <a:buFont typeface="Arial" pitchFamily="34" charset="0"/>
              <a:buChar char="•"/>
            </a:pPr>
            <a:r>
              <a:rPr lang="en-US" i="1" dirty="0" smtClean="0"/>
              <a:t>Library of Congress</a:t>
            </a:r>
          </a:p>
          <a:p>
            <a:pPr>
              <a:buFont typeface="Arial" pitchFamily="34" charset="0"/>
              <a:buChar char="•"/>
            </a:pPr>
            <a:r>
              <a:rPr lang="en-US" i="1" dirty="0" smtClean="0"/>
              <a:t>Die Deutsche </a:t>
            </a:r>
            <a:r>
              <a:rPr lang="en-US" i="1" dirty="0" err="1" smtClean="0"/>
              <a:t>Bibliothek</a:t>
            </a:r>
            <a:endParaRPr lang="en-US" i="1" dirty="0" smtClean="0"/>
          </a:p>
          <a:p>
            <a:pPr>
              <a:buFont typeface="Arial" pitchFamily="34" charset="0"/>
              <a:buChar char="•"/>
            </a:pPr>
            <a:r>
              <a:rPr lang="en-US" i="1" dirty="0" smtClean="0"/>
              <a:t>OCLC Research</a:t>
            </a:r>
            <a:endParaRPr lang="en-US" i="1" dirty="0"/>
          </a:p>
        </p:txBody>
      </p:sp>
      <p:cxnSp>
        <p:nvCxnSpPr>
          <p:cNvPr id="60" name="Straight Connector 59"/>
          <p:cNvCxnSpPr/>
          <p:nvPr/>
        </p:nvCxnSpPr>
        <p:spPr>
          <a:xfrm>
            <a:off x="4457700" y="2667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92634" y="2517577"/>
            <a:ext cx="1" cy="530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68885" y="3048000"/>
            <a:ext cx="806631" cy="461665"/>
          </a:xfrm>
          <a:prstGeom prst="rect">
            <a:avLst/>
          </a:prstGeom>
        </p:spPr>
        <p:txBody>
          <a:bodyPr wrap="none">
            <a:spAutoFit/>
          </a:bodyPr>
          <a:lstStyle/>
          <a:p>
            <a:r>
              <a:rPr lang="en-US" sz="2400" b="1" dirty="0" smtClean="0">
                <a:solidFill>
                  <a:schemeClr val="accent1">
                    <a:lumMod val="75000"/>
                  </a:schemeClr>
                </a:solidFill>
              </a:rPr>
              <a:t>2011</a:t>
            </a:r>
          </a:p>
        </p:txBody>
      </p:sp>
      <p:sp>
        <p:nvSpPr>
          <p:cNvPr id="28" name="Rectangle 27"/>
          <p:cNvSpPr/>
          <p:nvPr/>
        </p:nvSpPr>
        <p:spPr>
          <a:xfrm>
            <a:off x="5029200" y="1416784"/>
            <a:ext cx="2286000" cy="1631216"/>
          </a:xfrm>
          <a:prstGeom prst="rect">
            <a:avLst/>
          </a:prstGeom>
        </p:spPr>
        <p:txBody>
          <a:bodyPr wrap="square">
            <a:spAutoFit/>
          </a:bodyPr>
          <a:lstStyle/>
          <a:p>
            <a:pPr algn="ctr"/>
            <a:r>
              <a:rPr lang="en-US" sz="2000" b="1" dirty="0" smtClean="0"/>
              <a:t> After considering  multiple options,  consensus to transition VIAF to an OCLC service</a:t>
            </a:r>
            <a:endParaRPr lang="en-US" sz="2000" b="1" dirty="0"/>
          </a:p>
        </p:txBody>
      </p:sp>
      <p:sp>
        <p:nvSpPr>
          <p:cNvPr id="29" name="Rectangle 28"/>
          <p:cNvSpPr/>
          <p:nvPr/>
        </p:nvSpPr>
        <p:spPr>
          <a:xfrm>
            <a:off x="3962400" y="1981200"/>
            <a:ext cx="990600" cy="707886"/>
          </a:xfrm>
          <a:prstGeom prst="rect">
            <a:avLst/>
          </a:prstGeom>
        </p:spPr>
        <p:txBody>
          <a:bodyPr wrap="square">
            <a:spAutoFit/>
          </a:bodyPr>
          <a:lstStyle/>
          <a:p>
            <a:pPr algn="ctr"/>
            <a:r>
              <a:rPr lang="en-US" sz="2000" b="1" dirty="0" err="1" smtClean="0"/>
              <a:t>BnF</a:t>
            </a:r>
            <a:r>
              <a:rPr lang="en-US" sz="2000" b="1" dirty="0" smtClean="0"/>
              <a:t> </a:t>
            </a:r>
          </a:p>
          <a:p>
            <a:pPr algn="ctr"/>
            <a:r>
              <a:rPr lang="en-US" sz="2000" b="1" dirty="0" smtClean="0"/>
              <a:t>joins</a:t>
            </a:r>
            <a:endParaRPr lang="en-US" sz="2000" b="1" dirty="0"/>
          </a:p>
        </p:txBody>
      </p:sp>
      <p:sp>
        <p:nvSpPr>
          <p:cNvPr id="30" name="Rectangle 29"/>
          <p:cNvSpPr/>
          <p:nvPr/>
        </p:nvSpPr>
        <p:spPr>
          <a:xfrm>
            <a:off x="6858000" y="4038600"/>
            <a:ext cx="2209800" cy="1015663"/>
          </a:xfrm>
          <a:prstGeom prst="rect">
            <a:avLst/>
          </a:prstGeom>
        </p:spPr>
        <p:txBody>
          <a:bodyPr wrap="square">
            <a:spAutoFit/>
          </a:bodyPr>
          <a:lstStyle/>
          <a:p>
            <a:pPr algn="ctr"/>
            <a:r>
              <a:rPr lang="en-US" sz="2000" b="1" dirty="0" smtClean="0"/>
              <a:t>VIAF </a:t>
            </a:r>
          </a:p>
          <a:p>
            <a:pPr algn="ctr"/>
            <a:r>
              <a:rPr lang="en-US" sz="2000" b="1" dirty="0" smtClean="0"/>
              <a:t>becomes an</a:t>
            </a:r>
          </a:p>
          <a:p>
            <a:pPr algn="ctr"/>
            <a:r>
              <a:rPr lang="en-US" sz="2000" b="1" dirty="0" smtClean="0"/>
              <a:t>OCLC service</a:t>
            </a:r>
          </a:p>
        </p:txBody>
      </p:sp>
      <p:sp>
        <p:nvSpPr>
          <p:cNvPr id="31" name="Rectangle 30"/>
          <p:cNvSpPr/>
          <p:nvPr/>
        </p:nvSpPr>
        <p:spPr>
          <a:xfrm>
            <a:off x="7559585" y="3048000"/>
            <a:ext cx="806631" cy="461665"/>
          </a:xfrm>
          <a:prstGeom prst="rect">
            <a:avLst/>
          </a:prstGeom>
        </p:spPr>
        <p:txBody>
          <a:bodyPr wrap="none">
            <a:spAutoFit/>
          </a:bodyPr>
          <a:lstStyle/>
          <a:p>
            <a:r>
              <a:rPr lang="en-US" sz="2400" b="1" dirty="0" smtClean="0">
                <a:solidFill>
                  <a:schemeClr val="accent1">
                    <a:lumMod val="75000"/>
                  </a:schemeClr>
                </a:solidFill>
              </a:rPr>
              <a:t>2012</a:t>
            </a:r>
          </a:p>
        </p:txBody>
      </p:sp>
      <p:pic>
        <p:nvPicPr>
          <p:cNvPr id="32" name="Picture 4" descr="http://upload.wikimedia.org/wikipedia/vi/e/e0/Oclc_logo.gif"/>
          <p:cNvPicPr>
            <a:picLocks noChangeAspect="1" noChangeArrowheads="1"/>
          </p:cNvPicPr>
          <p:nvPr/>
        </p:nvPicPr>
        <p:blipFill>
          <a:blip r:embed="rId5" cstate="print"/>
          <a:srcRect/>
          <a:stretch>
            <a:fillRect/>
          </a:stretch>
        </p:blipFill>
        <p:spPr bwMode="auto">
          <a:xfrm>
            <a:off x="7467600" y="5181600"/>
            <a:ext cx="990600" cy="990600"/>
          </a:xfrm>
          <a:prstGeom prst="rect">
            <a:avLst/>
          </a:prstGeom>
          <a:noFill/>
        </p:spPr>
      </p:pic>
      <p:cxnSp>
        <p:nvCxnSpPr>
          <p:cNvPr id="33" name="Straight Connector 32"/>
          <p:cNvCxnSpPr/>
          <p:nvPr/>
        </p:nvCxnSpPr>
        <p:spPr>
          <a:xfrm>
            <a:off x="7962900" y="1930063"/>
            <a:ext cx="1" cy="1117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781800" y="914400"/>
            <a:ext cx="2362200" cy="1015663"/>
          </a:xfrm>
          <a:prstGeom prst="rect">
            <a:avLst/>
          </a:prstGeom>
        </p:spPr>
        <p:txBody>
          <a:bodyPr wrap="square">
            <a:spAutoFit/>
          </a:bodyPr>
          <a:lstStyle/>
          <a:p>
            <a:pPr algn="ctr"/>
            <a:r>
              <a:rPr lang="en-US" sz="2000" b="1" dirty="0" smtClean="0"/>
              <a:t>VIAF Council holds 1</a:t>
            </a:r>
            <a:r>
              <a:rPr lang="en-US" sz="2000" b="1" baseline="30000" dirty="0" smtClean="0"/>
              <a:t>st</a:t>
            </a:r>
            <a:r>
              <a:rPr lang="en-US" sz="2000" b="1" dirty="0" smtClean="0"/>
              <a:t> meeting (Helsinki)</a:t>
            </a:r>
            <a:endParaRPr lang="en-US" sz="2000" b="1" dirty="0"/>
          </a:p>
        </p:txBody>
      </p:sp>
      <p:sp>
        <p:nvSpPr>
          <p:cNvPr id="44" name="TextBox 43"/>
          <p:cNvSpPr txBox="1"/>
          <p:nvPr/>
        </p:nvSpPr>
        <p:spPr>
          <a:xfrm>
            <a:off x="5355438" y="3551872"/>
            <a:ext cx="1633524" cy="1477328"/>
          </a:xfrm>
          <a:prstGeom prst="rect">
            <a:avLst/>
          </a:prstGeom>
          <a:noFill/>
        </p:spPr>
        <p:txBody>
          <a:bodyPr wrap="none" rtlCol="0">
            <a:spAutoFit/>
          </a:bodyPr>
          <a:lstStyle/>
          <a:p>
            <a:pPr algn="ctr"/>
            <a:r>
              <a:rPr lang="en-US" b="1" i="1" dirty="0" smtClean="0"/>
              <a:t>4 </a:t>
            </a:r>
            <a:r>
              <a:rPr lang="en-US" i="1" dirty="0" smtClean="0"/>
              <a:t>Principals</a:t>
            </a:r>
          </a:p>
          <a:p>
            <a:pPr algn="ctr"/>
            <a:r>
              <a:rPr lang="en-US" i="1" dirty="0" smtClean="0"/>
              <a:t>+</a:t>
            </a:r>
          </a:p>
          <a:p>
            <a:pPr algn="ctr"/>
            <a:r>
              <a:rPr lang="en-US" b="1" i="1" dirty="0" smtClean="0"/>
              <a:t>18</a:t>
            </a:r>
            <a:r>
              <a:rPr lang="en-US" i="1" dirty="0" smtClean="0"/>
              <a:t> Contributors</a:t>
            </a:r>
          </a:p>
          <a:p>
            <a:pPr algn="ctr"/>
            <a:r>
              <a:rPr lang="en-US" i="1" dirty="0" smtClean="0"/>
              <a:t>in </a:t>
            </a:r>
          </a:p>
          <a:p>
            <a:pPr algn="ctr"/>
            <a:r>
              <a:rPr lang="en-US" b="1" i="1" dirty="0" smtClean="0"/>
              <a:t>18 </a:t>
            </a:r>
            <a:r>
              <a:rPr lang="en-US" i="1" dirty="0" smtClean="0"/>
              <a:t>countries</a:t>
            </a:r>
            <a:endParaRPr lang="en-US" i="1" dirty="0"/>
          </a:p>
        </p:txBody>
      </p:sp>
      <p:cxnSp>
        <p:nvCxnSpPr>
          <p:cNvPr id="46" name="Straight Connector 45"/>
          <p:cNvCxnSpPr/>
          <p:nvPr/>
        </p:nvCxnSpPr>
        <p:spPr>
          <a:xfrm flipH="1">
            <a:off x="7962900" y="3509665"/>
            <a:ext cx="1" cy="528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6196" name="Picture 4" descr="http://dublincore.org/archives/1999/dc7/images/ddb_logo.gif"/>
          <p:cNvPicPr>
            <a:picLocks noChangeAspect="1" noChangeArrowheads="1"/>
          </p:cNvPicPr>
          <p:nvPr/>
        </p:nvPicPr>
        <p:blipFill>
          <a:blip r:embed="rId6" cstate="print"/>
          <a:srcRect/>
          <a:stretch>
            <a:fillRect/>
          </a:stretch>
        </p:blipFill>
        <p:spPr bwMode="auto">
          <a:xfrm>
            <a:off x="2252331" y="4800600"/>
            <a:ext cx="2319669" cy="533400"/>
          </a:xfrm>
          <a:prstGeom prst="rect">
            <a:avLst/>
          </a:prstGeom>
          <a:noFill/>
          <a:ln>
            <a:noFill/>
          </a:ln>
        </p:spPr>
      </p:pic>
      <p:pic>
        <p:nvPicPr>
          <p:cNvPr id="136198" name="Picture 6" descr="http://parislike.com/ckfinder/userfiles/images/BNF_logo_02.png"/>
          <p:cNvPicPr>
            <a:picLocks noChangeAspect="1" noChangeArrowheads="1"/>
          </p:cNvPicPr>
          <p:nvPr/>
        </p:nvPicPr>
        <p:blipFill>
          <a:blip r:embed="rId7" cstate="print"/>
          <a:srcRect l="14884" t="7463" r="16279" b="5970"/>
          <a:stretch>
            <a:fillRect/>
          </a:stretch>
        </p:blipFill>
        <p:spPr bwMode="auto">
          <a:xfrm>
            <a:off x="4000500" y="3779108"/>
            <a:ext cx="914400" cy="7166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VIAF’s Goals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Reduce cost of authority control</a:t>
            </a:r>
          </a:p>
          <a:p>
            <a:pPr>
              <a:buFont typeface="Wingdings" pitchFamily="2" charset="2"/>
              <a:buChar char="§"/>
            </a:pPr>
            <a:r>
              <a:rPr lang="en-US" dirty="0" smtClean="0"/>
              <a:t>Increase the utility of library authority files</a:t>
            </a:r>
          </a:p>
          <a:p>
            <a:pPr lvl="1">
              <a:buFont typeface="Wingdings" pitchFamily="2" charset="2"/>
              <a:buChar char="§"/>
            </a:pPr>
            <a:r>
              <a:rPr lang="en-US" dirty="0" smtClean="0"/>
              <a:t>Provide links between equivalent names</a:t>
            </a:r>
          </a:p>
          <a:p>
            <a:pPr lvl="1">
              <a:buFont typeface="Wingdings" pitchFamily="2" charset="2"/>
              <a:buChar char="§"/>
            </a:pPr>
            <a:r>
              <a:rPr lang="en-US" dirty="0" smtClean="0"/>
              <a:t>Make the information Web friendly</a:t>
            </a:r>
          </a:p>
          <a:p>
            <a:pPr lvl="2">
              <a:buFont typeface="Wingdings" pitchFamily="2" charset="2"/>
              <a:buChar char="§"/>
            </a:pPr>
            <a:r>
              <a:rPr lang="en-US" dirty="0" smtClean="0"/>
              <a:t>Open API</a:t>
            </a:r>
          </a:p>
          <a:p>
            <a:pPr lvl="2">
              <a:buFont typeface="Wingdings" pitchFamily="2" charset="2"/>
              <a:buChar char="§"/>
            </a:pPr>
            <a:r>
              <a:rPr lang="en-US" dirty="0" smtClean="0"/>
              <a:t>Bulk downloads</a:t>
            </a:r>
          </a:p>
          <a:p>
            <a:pPr lvl="2">
              <a:buFont typeface="Wingdings" pitchFamily="2" charset="2"/>
              <a:buChar char="§"/>
            </a:pPr>
            <a:r>
              <a:rPr lang="en-US" dirty="0" smtClean="0"/>
              <a:t>Open Linked Data</a:t>
            </a:r>
          </a:p>
          <a:p>
            <a:pPr lvl="2"/>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Applications</a:t>
            </a:r>
            <a:endParaRPr lang="en-US" dirty="0" smtClean="0">
              <a:solidFill>
                <a:srgbClr val="C00000"/>
              </a:solidFill>
            </a:endParaRPr>
          </a:p>
        </p:txBody>
      </p:sp>
      <p:sp>
        <p:nvSpPr>
          <p:cNvPr id="35843" name="Content Placeholder 2"/>
          <p:cNvSpPr>
            <a:spLocks noGrp="1"/>
          </p:cNvSpPr>
          <p:nvPr>
            <p:ph idx="1"/>
          </p:nvPr>
        </p:nvSpPr>
        <p:spPr/>
        <p:txBody>
          <a:bodyPr rtlCol="0">
            <a:normAutofit/>
          </a:bodyPr>
          <a:lstStyle/>
          <a:p>
            <a:pPr fontAlgn="auto">
              <a:spcAft>
                <a:spcPts val="0"/>
              </a:spcAft>
              <a:buFont typeface="Wingdings" pitchFamily="2" charset="2"/>
              <a:buChar char="§"/>
              <a:defRPr/>
            </a:pPr>
            <a:r>
              <a:rPr lang="en-US" dirty="0" smtClean="0">
                <a:solidFill>
                  <a:schemeClr val="tx1">
                    <a:lumMod val="75000"/>
                    <a:lumOff val="25000"/>
                  </a:schemeClr>
                </a:solidFill>
              </a:rPr>
              <a:t>FRBR matching</a:t>
            </a:r>
          </a:p>
          <a:p>
            <a:pPr lvl="1" fontAlgn="auto">
              <a:spcAft>
                <a:spcPts val="0"/>
              </a:spcAft>
              <a:buFont typeface="Wingdings" pitchFamily="2" charset="2"/>
              <a:buChar char="§"/>
              <a:defRPr/>
            </a:pPr>
            <a:r>
              <a:rPr lang="en-US" dirty="0" smtClean="0">
                <a:solidFill>
                  <a:schemeClr val="tx1">
                    <a:lumMod val="75000"/>
                    <a:lumOff val="25000"/>
                  </a:schemeClr>
                </a:solidFill>
              </a:rPr>
              <a:t>Better matching of non-English metadata</a:t>
            </a:r>
          </a:p>
          <a:p>
            <a:pPr lvl="1" fontAlgn="auto">
              <a:spcAft>
                <a:spcPts val="0"/>
              </a:spcAft>
              <a:buFont typeface="Wingdings" pitchFamily="2" charset="2"/>
              <a:buChar char="§"/>
              <a:defRPr/>
            </a:pPr>
            <a:r>
              <a:rPr lang="en-US" dirty="0" smtClean="0">
                <a:solidFill>
                  <a:schemeClr val="tx1">
                    <a:lumMod val="75000"/>
                    <a:lumOff val="25000"/>
                  </a:schemeClr>
                </a:solidFill>
              </a:rPr>
              <a:t>Uniform identifier across all languages</a:t>
            </a:r>
          </a:p>
          <a:p>
            <a:pPr fontAlgn="auto">
              <a:spcAft>
                <a:spcPts val="0"/>
              </a:spcAft>
              <a:buFont typeface="Wingdings" pitchFamily="2" charset="2"/>
              <a:buChar char="§"/>
              <a:defRPr/>
            </a:pPr>
            <a:r>
              <a:rPr lang="en-US" dirty="0" smtClean="0">
                <a:solidFill>
                  <a:schemeClr val="tx1">
                    <a:lumMod val="75000"/>
                    <a:lumOff val="25000"/>
                  </a:schemeClr>
                </a:solidFill>
              </a:rPr>
              <a:t>Authority control for cataloging</a:t>
            </a:r>
          </a:p>
          <a:p>
            <a:pPr fontAlgn="auto">
              <a:spcAft>
                <a:spcPts val="0"/>
              </a:spcAft>
              <a:buFont typeface="Wingdings" pitchFamily="2" charset="2"/>
              <a:buChar char="§"/>
              <a:defRPr/>
            </a:pPr>
            <a:r>
              <a:rPr lang="en-US" dirty="0" smtClean="0">
                <a:solidFill>
                  <a:schemeClr val="tx1">
                    <a:lumMod val="75000"/>
                    <a:lumOff val="25000"/>
                  </a:schemeClr>
                </a:solidFill>
              </a:rPr>
              <a:t>Better regionalization of catalogs</a:t>
            </a:r>
          </a:p>
          <a:p>
            <a:pPr fontAlgn="auto">
              <a:spcAft>
                <a:spcPts val="0"/>
              </a:spcAft>
              <a:buFont typeface="Wingdings" pitchFamily="2" charset="2"/>
              <a:buChar char="§"/>
              <a:defRPr/>
            </a:pPr>
            <a:r>
              <a:rPr lang="en-US" dirty="0" smtClean="0">
                <a:solidFill>
                  <a:schemeClr val="tx1">
                    <a:lumMod val="75000"/>
                    <a:lumOff val="25000"/>
                  </a:schemeClr>
                </a:solidFill>
              </a:rPr>
              <a:t>Minimize differences across languages of cataloging</a:t>
            </a:r>
          </a:p>
          <a:p>
            <a:pPr fontAlgn="auto">
              <a:spcAft>
                <a:spcPts val="0"/>
              </a:spcAft>
              <a:buFont typeface="Wingdings" pitchFamily="2" charset="2"/>
              <a:buChar char="§"/>
              <a:defRPr/>
            </a:pPr>
            <a:endParaRPr lang="en-US" dirty="0" smtClean="0"/>
          </a:p>
          <a:p>
            <a:pPr fontAlgn="auto">
              <a:spcAft>
                <a:spcPts val="0"/>
              </a:spcAft>
              <a:buFont typeface="Wingdings" pitchFamily="2" charset="2"/>
              <a:buChar char="Ø"/>
              <a:defRPr/>
            </a:pPr>
            <a:r>
              <a:rPr lang="en-US" sz="3200" dirty="0" smtClean="0">
                <a:solidFill>
                  <a:schemeClr val="tx1"/>
                </a:solidFill>
              </a:rPr>
              <a:t>More intelligent linking and searching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082" t="8314" r="4163" b="4157"/>
          <a:stretch>
            <a:fillRect/>
          </a:stretch>
        </p:blipFill>
        <p:spPr bwMode="auto">
          <a:xfrm>
            <a:off x="251520" y="188640"/>
            <a:ext cx="8592935" cy="6025208"/>
          </a:xfrm>
          <a:prstGeom prst="rect">
            <a:avLst/>
          </a:prstGeom>
          <a:noFill/>
          <a:ln w="9525">
            <a:noFill/>
            <a:miter lim="800000"/>
            <a:headEnd/>
            <a:tailEnd/>
          </a:ln>
        </p:spPr>
      </p:pic>
    </p:spTree>
    <p:extLst>
      <p:ext uri="{BB962C8B-B14F-4D97-AF65-F5344CB8AC3E}">
        <p14:creationId xmlns:p14="http://schemas.microsoft.com/office/powerpoint/2010/main" xmlns="" val="19260149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VIAF authority record counts</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16</a:t>
            </a:fld>
            <a:endParaRPr lang="en-US"/>
          </a:p>
        </p:txBody>
      </p:sp>
      <p:graphicFrame>
        <p:nvGraphicFramePr>
          <p:cNvPr id="5" name="Chart Placeholder 3"/>
          <p:cNvGraphicFramePr>
            <a:graphicFrameLocks/>
          </p:cNvGraphicFramePr>
          <p:nvPr>
            <p:extLst>
              <p:ext uri="{D42A27DB-BD31-4B8C-83A1-F6EECF244321}">
                <p14:modId xmlns:p14="http://schemas.microsoft.com/office/powerpoint/2010/main" xmlns="" val="4004182539"/>
              </p:ext>
            </p:extLst>
          </p:nvPr>
        </p:nvGraphicFramePr>
        <p:xfrm>
          <a:off x="0" y="1371600"/>
          <a:ext cx="8839200" cy="5486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interface and usage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rcRect r="7750"/>
          <a:stretch>
            <a:fillRect/>
          </a:stretch>
        </p:blipFill>
        <p:spPr>
          <a:xfrm>
            <a:off x="-1" y="0"/>
            <a:ext cx="9074781" cy="6237312"/>
          </a:xfrm>
          <a:prstGeom prst="rect">
            <a:avLst/>
          </a:prstGeom>
        </p:spPr>
      </p:pic>
    </p:spTree>
    <p:extLst>
      <p:ext uri="{BB962C8B-B14F-4D97-AF65-F5344CB8AC3E}">
        <p14:creationId xmlns:p14="http://schemas.microsoft.com/office/powerpoint/2010/main" xmlns="" val="27853367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AF.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7384"/>
            <a:ext cx="9151144" cy="20077824"/>
          </a:xfrm>
          <a:prstGeom prst="rect">
            <a:avLst/>
          </a:prstGeom>
        </p:spPr>
      </p:pic>
    </p:spTree>
    <p:extLst>
      <p:ext uri="{BB962C8B-B14F-4D97-AF65-F5344CB8AC3E}">
        <p14:creationId xmlns:p14="http://schemas.microsoft.com/office/powerpoint/2010/main" xmlns="" val="13848619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t>Background and Philosophy</a:t>
            </a:r>
          </a:p>
          <a:p>
            <a:pPr>
              <a:buFont typeface="Wingdings" pitchFamily="2" charset="2"/>
              <a:buChar char="§"/>
            </a:pPr>
            <a:r>
              <a:rPr lang="en-US" dirty="0" smtClean="0"/>
              <a:t>Visible VIAF</a:t>
            </a:r>
          </a:p>
          <a:p>
            <a:pPr>
              <a:buFont typeface="Wingdings" pitchFamily="2" charset="2"/>
              <a:buChar char="§"/>
            </a:pPr>
            <a:r>
              <a:rPr lang="en-US" dirty="0" smtClean="0"/>
              <a:t>Challenges</a:t>
            </a:r>
          </a:p>
          <a:p>
            <a:pPr>
              <a:buFont typeface="Wingdings" pitchFamily="2" charset="2"/>
              <a:buChar char="§"/>
            </a:pPr>
            <a:r>
              <a:rPr lang="en-US" dirty="0" smtClean="0"/>
              <a:t>New directions</a:t>
            </a:r>
          </a:p>
          <a:p>
            <a:pPr>
              <a:buFont typeface="Wingdings" pitchFamily="2" charset="2"/>
              <a:buChar char="§"/>
            </a:pPr>
            <a:endParaRPr lang="en-US" dirty="0" smtClean="0"/>
          </a:p>
          <a:p>
            <a:pPr>
              <a:buFont typeface="Wingdings" pitchFamily="2" charset="2"/>
              <a:buChar char="§"/>
            </a:pPr>
            <a:r>
              <a:rPr lang="en-US" dirty="0" smtClean="0"/>
              <a:t>Relationship with other identifiers</a:t>
            </a:r>
          </a:p>
          <a:p>
            <a:pPr>
              <a:buFont typeface="Wingdings" pitchFamily="2" charset="2"/>
              <a:buChar char="§"/>
            </a:pPr>
            <a:r>
              <a:rPr lang="en-US" dirty="0" smtClean="0"/>
              <a:t>Coping with ambiguity</a:t>
            </a:r>
          </a:p>
        </p:txBody>
      </p:sp>
      <p:sp>
        <p:nvSpPr>
          <p:cNvPr id="4" name="Slide Number Placeholder 3"/>
          <p:cNvSpPr>
            <a:spLocks noGrp="1"/>
          </p:cNvSpPr>
          <p:nvPr>
            <p:ph type="sldNum" sz="quarter" idx="12"/>
          </p:nvPr>
        </p:nvSpPr>
        <p:spPr/>
        <p:txBody>
          <a:bodyPr/>
          <a:lstStyle/>
          <a:p>
            <a:fld id="{6B3AA010-7757-41E0-A212-D41514C97AA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AF.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796136"/>
            <a:ext cx="9151144" cy="20077824"/>
          </a:xfrm>
          <a:prstGeom prst="rect">
            <a:avLst/>
          </a:prstGeom>
        </p:spPr>
      </p:pic>
    </p:spTree>
    <p:extLst>
      <p:ext uri="{BB962C8B-B14F-4D97-AF65-F5344CB8AC3E}">
        <p14:creationId xmlns:p14="http://schemas.microsoft.com/office/powerpoint/2010/main" xmlns="" val="1381958031"/>
      </p:ext>
    </p:extLst>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VIAF Use</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21</a:t>
            </a:fld>
            <a:endParaRPr lang="en-US"/>
          </a:p>
        </p:txBody>
      </p:sp>
      <p:pic>
        <p:nvPicPr>
          <p:cNvPr id="5" name="Picture 2"/>
          <p:cNvPicPr>
            <a:picLocks noChangeAspect="1" noChangeArrowheads="1"/>
          </p:cNvPicPr>
          <p:nvPr/>
        </p:nvPicPr>
        <p:blipFill>
          <a:blip r:embed="rId3" cstate="print"/>
          <a:srcRect l="44161" t="46707" r="2548" b="13174"/>
          <a:stretch>
            <a:fillRect/>
          </a:stretch>
        </p:blipFill>
        <p:spPr bwMode="auto">
          <a:xfrm>
            <a:off x="304800" y="1568023"/>
            <a:ext cx="8551303" cy="45649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lumMod val="65000"/>
                    <a:lumOff val="35000"/>
                  </a:schemeClr>
                </a:solidFill>
                <a:latin typeface="arial"/>
              </a:rPr>
              <a:t>Browser usage for past year</a:t>
            </a:r>
          </a:p>
          <a:p>
            <a:pPr lvl="1"/>
            <a:r>
              <a:rPr lang="en-US" dirty="0" smtClean="0">
                <a:solidFill>
                  <a:schemeClr val="tx1">
                    <a:lumMod val="65000"/>
                    <a:lumOff val="35000"/>
                  </a:schemeClr>
                </a:solidFill>
                <a:latin typeface="arial"/>
              </a:rPr>
              <a:t>953,020 visitors</a:t>
            </a:r>
          </a:p>
          <a:p>
            <a:pPr lvl="1"/>
            <a:r>
              <a:rPr lang="en-US" dirty="0" smtClean="0">
                <a:solidFill>
                  <a:schemeClr val="tx1">
                    <a:lumMod val="65000"/>
                    <a:lumOff val="35000"/>
                  </a:schemeClr>
                </a:solidFill>
                <a:latin typeface="arial"/>
              </a:rPr>
              <a:t>1,531,493</a:t>
            </a:r>
          </a:p>
          <a:p>
            <a:pPr lvl="1"/>
            <a:r>
              <a:rPr lang="en-US" dirty="0" smtClean="0">
                <a:solidFill>
                  <a:schemeClr val="tx1">
                    <a:lumMod val="65000"/>
                    <a:lumOff val="35000"/>
                  </a:schemeClr>
                </a:solidFill>
                <a:latin typeface="arial"/>
              </a:rPr>
              <a:t>5,448,910 pages</a:t>
            </a:r>
          </a:p>
          <a:p>
            <a:r>
              <a:rPr lang="en-US" dirty="0" smtClean="0">
                <a:solidFill>
                  <a:schemeClr val="tx1">
                    <a:lumMod val="65000"/>
                    <a:lumOff val="35000"/>
                  </a:schemeClr>
                </a:solidFill>
                <a:latin typeface="arial"/>
              </a:rPr>
              <a:t>API usage</a:t>
            </a:r>
          </a:p>
          <a:p>
            <a:pPr lvl="1"/>
            <a:r>
              <a:rPr lang="en-US" dirty="0" smtClean="0">
                <a:solidFill>
                  <a:schemeClr val="tx1">
                    <a:lumMod val="65000"/>
                    <a:lumOff val="35000"/>
                  </a:schemeClr>
                </a:solidFill>
                <a:latin typeface="arial"/>
              </a:rPr>
              <a:t>Went from 90% of usage to 98%</a:t>
            </a:r>
          </a:p>
          <a:p>
            <a:pPr lvl="1"/>
            <a:r>
              <a:rPr lang="en-US" dirty="0" smtClean="0">
                <a:solidFill>
                  <a:schemeClr val="tx1">
                    <a:lumMod val="65000"/>
                    <a:lumOff val="35000"/>
                  </a:schemeClr>
                </a:solidFill>
              </a:rPr>
              <a:t>Peaks at ~20/second</a:t>
            </a:r>
          </a:p>
          <a:p>
            <a:pPr lvl="1"/>
            <a:r>
              <a:rPr lang="en-US" dirty="0" smtClean="0">
                <a:solidFill>
                  <a:schemeClr val="tx1">
                    <a:lumMod val="65000"/>
                    <a:lumOff val="35000"/>
                  </a:schemeClr>
                </a:solidFill>
              </a:rPr>
              <a:t>~ 5 million searches/week</a:t>
            </a:r>
          </a:p>
          <a:p>
            <a:r>
              <a:rPr lang="en-US" dirty="0" smtClean="0">
                <a:solidFill>
                  <a:schemeClr val="tx1">
                    <a:lumMod val="65000"/>
                    <a:lumOff val="35000"/>
                  </a:schemeClr>
                </a:solidFill>
              </a:rPr>
              <a:t>Downloads</a:t>
            </a:r>
          </a:p>
          <a:p>
            <a:pPr lvl="1"/>
            <a:r>
              <a:rPr lang="en-US" dirty="0" smtClean="0">
                <a:solidFill>
                  <a:schemeClr val="tx1">
                    <a:lumMod val="65000"/>
                    <a:lumOff val="35000"/>
                  </a:schemeClr>
                </a:solidFill>
              </a:rPr>
              <a:t>~150/week for links, 150 for clusters</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23</a:t>
            </a:fld>
            <a:endParaRPr lang="en-US"/>
          </a:p>
        </p:txBody>
      </p:sp>
      <p:pic>
        <p:nvPicPr>
          <p:cNvPr id="2050" name="Picture 2"/>
          <p:cNvPicPr>
            <a:picLocks noChangeAspect="1" noChangeArrowheads="1"/>
          </p:cNvPicPr>
          <p:nvPr/>
        </p:nvPicPr>
        <p:blipFill>
          <a:blip r:embed="rId3" cstate="print"/>
          <a:srcRect l="29286" t="37714" r="15000" b="6857"/>
          <a:stretch>
            <a:fillRect/>
          </a:stretch>
        </p:blipFill>
        <p:spPr bwMode="auto">
          <a:xfrm>
            <a:off x="533400" y="914400"/>
            <a:ext cx="7965464" cy="4953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3AA010-7757-41E0-A212-D41514C97AA5}" type="slidenum">
              <a:rPr lang="en-US" smtClean="0"/>
              <a:pPr/>
              <a:t>24</a:t>
            </a:fld>
            <a:endParaRPr lang="en-US"/>
          </a:p>
        </p:txBody>
      </p:sp>
      <p:pic>
        <p:nvPicPr>
          <p:cNvPr id="3074" name="Picture 2"/>
          <p:cNvPicPr>
            <a:picLocks noChangeAspect="1" noChangeArrowheads="1"/>
          </p:cNvPicPr>
          <p:nvPr/>
        </p:nvPicPr>
        <p:blipFill>
          <a:blip r:embed="rId3" cstate="print"/>
          <a:srcRect l="30000" t="41143" r="17143" b="5714"/>
          <a:stretch>
            <a:fillRect/>
          </a:stretch>
        </p:blipFill>
        <p:spPr bwMode="auto">
          <a:xfrm>
            <a:off x="609600" y="838200"/>
            <a:ext cx="8003470" cy="50292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VIAF</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6"/>
          <p:cNvSpPr>
            <a:spLocks noChangeArrowheads="1"/>
          </p:cNvSpPr>
          <p:nvPr/>
        </p:nvSpPr>
        <p:spPr bwMode="auto">
          <a:xfrm>
            <a:off x="5257800" y="2362200"/>
            <a:ext cx="2438400" cy="1066800"/>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15" name="Rectangle 24"/>
          <p:cNvSpPr>
            <a:spLocks noChangeArrowheads="1"/>
          </p:cNvSpPr>
          <p:nvPr/>
        </p:nvSpPr>
        <p:spPr bwMode="auto">
          <a:xfrm>
            <a:off x="5105400" y="2514600"/>
            <a:ext cx="2438400" cy="1066800"/>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16" name="Rectangle 2"/>
          <p:cNvSpPr>
            <a:spLocks noGrp="1" noChangeArrowheads="1"/>
          </p:cNvSpPr>
          <p:nvPr>
            <p:ph type="title"/>
          </p:nvPr>
        </p:nvSpPr>
        <p:spPr/>
        <p:txBody>
          <a:bodyPr/>
          <a:lstStyle/>
          <a:p>
            <a:r>
              <a:rPr lang="en-US" dirty="0" smtClean="0"/>
              <a:t>Enhancing authorities</a:t>
            </a:r>
            <a:endParaRPr lang="en-US" dirty="0" smtClean="0">
              <a:solidFill>
                <a:srgbClr val="C00000"/>
              </a:solidFill>
            </a:endParaRPr>
          </a:p>
        </p:txBody>
      </p:sp>
      <p:grpSp>
        <p:nvGrpSpPr>
          <p:cNvPr id="2" name="Group 27"/>
          <p:cNvGrpSpPr>
            <a:grpSpLocks/>
          </p:cNvGrpSpPr>
          <p:nvPr/>
        </p:nvGrpSpPr>
        <p:grpSpPr bwMode="auto">
          <a:xfrm>
            <a:off x="913808" y="2668587"/>
            <a:ext cx="2619967" cy="1066800"/>
            <a:chOff x="711" y="1345"/>
            <a:chExt cx="1536" cy="672"/>
          </a:xfrm>
        </p:grpSpPr>
        <p:sp>
          <p:nvSpPr>
            <p:cNvPr id="38929" name="Rectangle 4"/>
            <p:cNvSpPr>
              <a:spLocks noChangeArrowheads="1"/>
            </p:cNvSpPr>
            <p:nvPr/>
          </p:nvSpPr>
          <p:spPr bwMode="auto">
            <a:xfrm>
              <a:off x="711" y="1345"/>
              <a:ext cx="1536" cy="672"/>
            </a:xfrm>
            <a:prstGeom prst="rect">
              <a:avLst/>
            </a:prstGeom>
            <a:solidFill>
              <a:srgbClr val="0066FF"/>
            </a:solidFill>
            <a:ln w="9525">
              <a:noFill/>
              <a:miter lim="800000"/>
              <a:headEnd/>
              <a:tailEnd/>
            </a:ln>
          </p:spPr>
          <p:txBody>
            <a:bodyPr wrap="none" anchor="ctr"/>
            <a:lstStyle/>
            <a:p>
              <a:endParaRPr lang="en-US">
                <a:latin typeface="Calibri" pitchFamily="34" charset="0"/>
              </a:endParaRPr>
            </a:p>
          </p:txBody>
        </p:sp>
        <p:sp>
          <p:nvSpPr>
            <p:cNvPr id="38930" name="Text Box 5"/>
            <p:cNvSpPr txBox="1">
              <a:spLocks noChangeArrowheads="1"/>
            </p:cNvSpPr>
            <p:nvPr/>
          </p:nvSpPr>
          <p:spPr bwMode="auto">
            <a:xfrm>
              <a:off x="845" y="1440"/>
              <a:ext cx="1102" cy="523"/>
            </a:xfrm>
            <a:prstGeom prst="rect">
              <a:avLst/>
            </a:prstGeom>
            <a:noFill/>
            <a:ln w="9525">
              <a:noFill/>
              <a:miter lim="800000"/>
              <a:headEnd/>
              <a:tailEnd/>
            </a:ln>
          </p:spPr>
          <p:txBody>
            <a:bodyPr wrap="none">
              <a:spAutoFit/>
            </a:bodyPr>
            <a:lstStyle/>
            <a:p>
              <a:pPr indent="6350" algn="ctr"/>
              <a:r>
                <a:rPr lang="en-US" sz="2400" dirty="0" smtClean="0">
                  <a:solidFill>
                    <a:schemeClr val="bg1"/>
                  </a:solidFill>
                  <a:latin typeface="Calibri" pitchFamily="34" charset="0"/>
                </a:rPr>
                <a:t> Bibliographic</a:t>
              </a:r>
              <a:endParaRPr lang="en-US" sz="2400" dirty="0">
                <a:solidFill>
                  <a:schemeClr val="bg1"/>
                </a:solidFill>
                <a:latin typeface="Calibri" pitchFamily="34" charset="0"/>
              </a:endParaRPr>
            </a:p>
            <a:p>
              <a:pPr indent="6350" algn="ctr"/>
              <a:r>
                <a:rPr lang="en-US" sz="2400" dirty="0">
                  <a:solidFill>
                    <a:schemeClr val="bg1"/>
                  </a:solidFill>
                  <a:latin typeface="Calibri" pitchFamily="34" charset="0"/>
                </a:rPr>
                <a:t>Record</a:t>
              </a:r>
            </a:p>
          </p:txBody>
        </p:sp>
      </p:grpSp>
      <p:grpSp>
        <p:nvGrpSpPr>
          <p:cNvPr id="3" name="Group 9"/>
          <p:cNvGrpSpPr>
            <a:grpSpLocks/>
          </p:cNvGrpSpPr>
          <p:nvPr/>
        </p:nvGrpSpPr>
        <p:grpSpPr bwMode="auto">
          <a:xfrm>
            <a:off x="4953000" y="2667002"/>
            <a:ext cx="2438400" cy="1066800"/>
            <a:chOff x="240" y="1440"/>
            <a:chExt cx="1536" cy="672"/>
          </a:xfrm>
        </p:grpSpPr>
        <p:sp>
          <p:nvSpPr>
            <p:cNvPr id="38927" name="Rectangle 10"/>
            <p:cNvSpPr>
              <a:spLocks noChangeArrowheads="1"/>
            </p:cNvSpPr>
            <p:nvPr/>
          </p:nvSpPr>
          <p:spPr bwMode="auto">
            <a:xfrm>
              <a:off x="240" y="1440"/>
              <a:ext cx="1536" cy="672"/>
            </a:xfrm>
            <a:prstGeom prst="rect">
              <a:avLst/>
            </a:prstGeom>
            <a:solidFill>
              <a:srgbClr val="33CC33"/>
            </a:solidFill>
            <a:ln w="9525">
              <a:solidFill>
                <a:schemeClr val="tx1"/>
              </a:solidFill>
              <a:miter lim="800000"/>
              <a:headEnd/>
              <a:tailEnd/>
            </a:ln>
          </p:spPr>
          <p:txBody>
            <a:bodyPr wrap="none" anchor="ctr"/>
            <a:lstStyle/>
            <a:p>
              <a:endParaRPr lang="en-US">
                <a:latin typeface="Calibri" pitchFamily="34" charset="0"/>
              </a:endParaRPr>
            </a:p>
          </p:txBody>
        </p:sp>
        <p:sp>
          <p:nvSpPr>
            <p:cNvPr id="38928" name="Text Box 11"/>
            <p:cNvSpPr txBox="1">
              <a:spLocks noChangeArrowheads="1"/>
            </p:cNvSpPr>
            <p:nvPr/>
          </p:nvSpPr>
          <p:spPr bwMode="auto">
            <a:xfrm>
              <a:off x="432" y="1536"/>
              <a:ext cx="1145" cy="523"/>
            </a:xfrm>
            <a:prstGeom prst="rect">
              <a:avLst/>
            </a:prstGeom>
            <a:noFill/>
            <a:ln w="9525">
              <a:noFill/>
              <a:miter lim="800000"/>
              <a:headEnd/>
              <a:tailEnd/>
            </a:ln>
          </p:spPr>
          <p:txBody>
            <a:bodyPr wrap="none">
              <a:spAutoFit/>
            </a:bodyPr>
            <a:lstStyle/>
            <a:p>
              <a:pPr indent="6350" algn="ctr"/>
              <a:r>
                <a:rPr lang="en-US" sz="2400" dirty="0">
                  <a:solidFill>
                    <a:schemeClr val="bg1"/>
                  </a:solidFill>
                  <a:latin typeface="Calibri" pitchFamily="34" charset="0"/>
                </a:rPr>
                <a:t>Derived </a:t>
              </a:r>
            </a:p>
            <a:p>
              <a:pPr indent="6350" algn="ctr"/>
              <a:r>
                <a:rPr lang="en-US" sz="2400" dirty="0">
                  <a:solidFill>
                    <a:schemeClr val="bg1"/>
                  </a:solidFill>
                  <a:latin typeface="Calibri" pitchFamily="34" charset="0"/>
                </a:rPr>
                <a:t>Authority</a:t>
              </a:r>
            </a:p>
          </p:txBody>
        </p:sp>
      </p:grpSp>
      <p:sp>
        <p:nvSpPr>
          <p:cNvPr id="38919" name="Rectangle 12"/>
          <p:cNvSpPr>
            <a:spLocks noChangeArrowheads="1"/>
          </p:cNvSpPr>
          <p:nvPr/>
        </p:nvSpPr>
        <p:spPr bwMode="auto">
          <a:xfrm>
            <a:off x="1143000" y="4572000"/>
            <a:ext cx="2417763" cy="1066800"/>
          </a:xfrm>
          <a:prstGeom prst="rect">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38920" name="Text Box 13"/>
          <p:cNvSpPr txBox="1">
            <a:spLocks noChangeArrowheads="1"/>
          </p:cNvSpPr>
          <p:nvPr/>
        </p:nvSpPr>
        <p:spPr bwMode="auto">
          <a:xfrm>
            <a:off x="1447800" y="4724400"/>
            <a:ext cx="1905000" cy="830263"/>
          </a:xfrm>
          <a:prstGeom prst="rect">
            <a:avLst/>
          </a:prstGeom>
          <a:solidFill>
            <a:srgbClr val="FF9900"/>
          </a:solidFill>
          <a:ln w="9525">
            <a:noFill/>
            <a:miter lim="800000"/>
            <a:headEnd/>
            <a:tailEnd/>
          </a:ln>
        </p:spPr>
        <p:txBody>
          <a:bodyPr>
            <a:spAutoFit/>
          </a:bodyPr>
          <a:lstStyle/>
          <a:p>
            <a:pPr indent="6350" algn="ctr"/>
            <a:r>
              <a:rPr lang="en-US" sz="2400">
                <a:solidFill>
                  <a:schemeClr val="bg1"/>
                </a:solidFill>
                <a:latin typeface="Calibri" pitchFamily="34" charset="0"/>
              </a:rPr>
              <a:t>Authority</a:t>
            </a:r>
          </a:p>
          <a:p>
            <a:pPr indent="6350" algn="ctr"/>
            <a:r>
              <a:rPr lang="en-US" sz="2400">
                <a:solidFill>
                  <a:schemeClr val="bg1"/>
                </a:solidFill>
                <a:latin typeface="Calibri" pitchFamily="34" charset="0"/>
              </a:rPr>
              <a:t>Record</a:t>
            </a:r>
          </a:p>
        </p:txBody>
      </p:sp>
      <p:grpSp>
        <p:nvGrpSpPr>
          <p:cNvPr id="4" name="Group 14"/>
          <p:cNvGrpSpPr>
            <a:grpSpLocks/>
          </p:cNvGrpSpPr>
          <p:nvPr/>
        </p:nvGrpSpPr>
        <p:grpSpPr bwMode="auto">
          <a:xfrm>
            <a:off x="4953000" y="4572002"/>
            <a:ext cx="2438400" cy="1066800"/>
            <a:chOff x="240" y="1440"/>
            <a:chExt cx="1536" cy="672"/>
          </a:xfrm>
        </p:grpSpPr>
        <p:sp>
          <p:nvSpPr>
            <p:cNvPr id="38925" name="Rectangle 15"/>
            <p:cNvSpPr>
              <a:spLocks noChangeArrowheads="1"/>
            </p:cNvSpPr>
            <p:nvPr/>
          </p:nvSpPr>
          <p:spPr bwMode="auto">
            <a:xfrm>
              <a:off x="240" y="1440"/>
              <a:ext cx="1536" cy="672"/>
            </a:xfrm>
            <a:prstGeom prst="rect">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26" name="Text Box 16"/>
            <p:cNvSpPr txBox="1">
              <a:spLocks noChangeArrowheads="1"/>
            </p:cNvSpPr>
            <p:nvPr/>
          </p:nvSpPr>
          <p:spPr bwMode="auto">
            <a:xfrm>
              <a:off x="528" y="1536"/>
              <a:ext cx="916" cy="523"/>
            </a:xfrm>
            <a:prstGeom prst="rect">
              <a:avLst/>
            </a:prstGeom>
            <a:solidFill>
              <a:srgbClr val="FF0000"/>
            </a:solidFill>
            <a:ln w="9525">
              <a:noFill/>
              <a:miter lim="800000"/>
              <a:headEnd/>
              <a:tailEnd/>
            </a:ln>
          </p:spPr>
          <p:txBody>
            <a:bodyPr wrap="none">
              <a:spAutoFit/>
            </a:bodyPr>
            <a:lstStyle/>
            <a:p>
              <a:pPr indent="6350" algn="ctr"/>
              <a:r>
                <a:rPr lang="en-US" sz="2400" dirty="0" smtClean="0">
                  <a:solidFill>
                    <a:schemeClr val="bg1"/>
                  </a:solidFill>
                  <a:latin typeface="Calibri" pitchFamily="34" charset="0"/>
                </a:rPr>
                <a:t>Processed</a:t>
              </a:r>
              <a:endParaRPr lang="en-US" sz="2400" dirty="0">
                <a:solidFill>
                  <a:schemeClr val="bg1"/>
                </a:solidFill>
                <a:latin typeface="Calibri" pitchFamily="34" charset="0"/>
              </a:endParaRPr>
            </a:p>
            <a:p>
              <a:pPr indent="6350" algn="ctr"/>
              <a:r>
                <a:rPr lang="en-US" sz="2400" dirty="0">
                  <a:solidFill>
                    <a:schemeClr val="bg1"/>
                  </a:solidFill>
                  <a:latin typeface="Calibri" pitchFamily="34" charset="0"/>
                </a:rPr>
                <a:t>Authority</a:t>
              </a:r>
            </a:p>
          </p:txBody>
        </p:sp>
      </p:grpSp>
      <p:sp>
        <p:nvSpPr>
          <p:cNvPr id="38922" name="Line 17"/>
          <p:cNvSpPr>
            <a:spLocks noChangeShapeType="1"/>
          </p:cNvSpPr>
          <p:nvPr/>
        </p:nvSpPr>
        <p:spPr bwMode="auto">
          <a:xfrm>
            <a:off x="3581400" y="3200400"/>
            <a:ext cx="1371600" cy="0"/>
          </a:xfrm>
          <a:prstGeom prst="line">
            <a:avLst/>
          </a:prstGeom>
          <a:noFill/>
          <a:ln w="57150">
            <a:solidFill>
              <a:schemeClr val="tx1"/>
            </a:solidFill>
            <a:round/>
            <a:headEnd/>
            <a:tailEnd type="triangle" w="med" len="med"/>
          </a:ln>
        </p:spPr>
        <p:txBody>
          <a:bodyPr/>
          <a:lstStyle/>
          <a:p>
            <a:endParaRPr lang="en-US"/>
          </a:p>
        </p:txBody>
      </p:sp>
      <p:sp>
        <p:nvSpPr>
          <p:cNvPr id="38923" name="Line 18"/>
          <p:cNvSpPr>
            <a:spLocks noChangeShapeType="1"/>
          </p:cNvSpPr>
          <p:nvPr/>
        </p:nvSpPr>
        <p:spPr bwMode="auto">
          <a:xfrm>
            <a:off x="6096000" y="3733800"/>
            <a:ext cx="0" cy="838200"/>
          </a:xfrm>
          <a:prstGeom prst="line">
            <a:avLst/>
          </a:prstGeom>
          <a:noFill/>
          <a:ln w="57150">
            <a:solidFill>
              <a:schemeClr val="tx1"/>
            </a:solidFill>
            <a:round/>
            <a:headEnd/>
            <a:tailEnd type="triangle" w="med" len="med"/>
          </a:ln>
        </p:spPr>
        <p:txBody>
          <a:bodyPr/>
          <a:lstStyle/>
          <a:p>
            <a:endParaRPr lang="en-US"/>
          </a:p>
        </p:txBody>
      </p:sp>
      <p:sp>
        <p:nvSpPr>
          <p:cNvPr id="38924" name="Line 19"/>
          <p:cNvSpPr>
            <a:spLocks noChangeShapeType="1"/>
          </p:cNvSpPr>
          <p:nvPr/>
        </p:nvSpPr>
        <p:spPr bwMode="auto">
          <a:xfrm>
            <a:off x="3581400" y="5105400"/>
            <a:ext cx="1371600" cy="0"/>
          </a:xfrm>
          <a:prstGeom prst="line">
            <a:avLst/>
          </a:prstGeom>
          <a:noFill/>
          <a:ln w="5715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Record Flow</a:t>
            </a:r>
          </a:p>
        </p:txBody>
      </p:sp>
      <p:sp>
        <p:nvSpPr>
          <p:cNvPr id="21514" name="Content Placeholder 2"/>
          <p:cNvSpPr>
            <a:spLocks noGrp="1"/>
          </p:cNvSpPr>
          <p:nvPr>
            <p:ph idx="4294967295"/>
          </p:nvPr>
        </p:nvSpPr>
        <p:spPr>
          <a:xfrm>
            <a:off x="0" y="5105400"/>
            <a:ext cx="8231188" cy="1752600"/>
          </a:xfrm>
        </p:spPr>
        <p:txBody>
          <a:bodyPr/>
          <a:lstStyle/>
          <a:p>
            <a:r>
              <a:rPr lang="en-US" dirty="0" smtClean="0">
                <a:solidFill>
                  <a:schemeClr val="accent2">
                    <a:lumMod val="75000"/>
                  </a:schemeClr>
                </a:solidFill>
              </a:rPr>
              <a:t>37 million authority records</a:t>
            </a:r>
          </a:p>
          <a:p>
            <a:r>
              <a:rPr lang="en-US" dirty="0" smtClean="0">
                <a:solidFill>
                  <a:schemeClr val="accent2">
                    <a:lumMod val="75000"/>
                  </a:schemeClr>
                </a:solidFill>
              </a:rPr>
              <a:t>30 million links between authorities</a:t>
            </a:r>
          </a:p>
        </p:txBody>
      </p:sp>
      <p:grpSp>
        <p:nvGrpSpPr>
          <p:cNvPr id="2" name="Group 42"/>
          <p:cNvGrpSpPr>
            <a:grpSpLocks/>
          </p:cNvGrpSpPr>
          <p:nvPr/>
        </p:nvGrpSpPr>
        <p:grpSpPr bwMode="auto">
          <a:xfrm>
            <a:off x="152400" y="1371600"/>
            <a:ext cx="2667000" cy="1309688"/>
            <a:chOff x="152400" y="1371601"/>
            <a:chExt cx="2667000" cy="1310103"/>
          </a:xfrm>
        </p:grpSpPr>
        <p:grpSp>
          <p:nvGrpSpPr>
            <p:cNvPr id="3" name="Group 17"/>
            <p:cNvGrpSpPr>
              <a:grpSpLocks/>
            </p:cNvGrpSpPr>
            <p:nvPr/>
          </p:nvGrpSpPr>
          <p:grpSpPr bwMode="auto">
            <a:xfrm>
              <a:off x="152400" y="1371601"/>
              <a:ext cx="1371600" cy="990601"/>
              <a:chOff x="432" y="1104"/>
              <a:chExt cx="864" cy="624"/>
            </a:xfrm>
          </p:grpSpPr>
          <p:sp>
            <p:nvSpPr>
              <p:cNvPr id="21541" name="Rectangle 4"/>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2" name="Rectangle 5"/>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3" name="Rectangle 6"/>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44" name="Rectangle 7"/>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4" name="Group 30"/>
            <p:cNvGrpSpPr>
              <a:grpSpLocks/>
            </p:cNvGrpSpPr>
            <p:nvPr/>
          </p:nvGrpSpPr>
          <p:grpSpPr bwMode="auto">
            <a:xfrm>
              <a:off x="1600200" y="1524001"/>
              <a:ext cx="1219200" cy="838201"/>
              <a:chOff x="2448" y="768"/>
              <a:chExt cx="768" cy="528"/>
            </a:xfrm>
          </p:grpSpPr>
          <p:sp>
            <p:nvSpPr>
              <p:cNvPr id="21538" name="Rectangle 9"/>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39" name="Rectangle 28"/>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40" name="Rectangle 29"/>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37" name="Text Box 39"/>
            <p:cNvSpPr txBox="1">
              <a:spLocks noChangeArrowheads="1"/>
            </p:cNvSpPr>
            <p:nvPr/>
          </p:nvSpPr>
          <p:spPr bwMode="auto">
            <a:xfrm>
              <a:off x="441325" y="2343150"/>
              <a:ext cx="2017027" cy="338554"/>
            </a:xfrm>
            <a:prstGeom prst="rect">
              <a:avLst/>
            </a:prstGeom>
            <a:noFill/>
            <a:ln w="12700">
              <a:noFill/>
              <a:miter lim="800000"/>
              <a:headEnd/>
              <a:tailEnd/>
            </a:ln>
          </p:spPr>
          <p:txBody>
            <a:bodyPr wrap="none">
              <a:spAutoFit/>
            </a:bodyPr>
            <a:lstStyle/>
            <a:p>
              <a:r>
                <a:rPr lang="en-US" sz="1600">
                  <a:latin typeface="Calibri" pitchFamily="34" charset="0"/>
                </a:rPr>
                <a:t>SWNL Bib &amp; Authority</a:t>
              </a:r>
            </a:p>
          </p:txBody>
        </p:sp>
      </p:grpSp>
      <p:grpSp>
        <p:nvGrpSpPr>
          <p:cNvPr id="5" name="Group 41"/>
          <p:cNvGrpSpPr>
            <a:grpSpLocks/>
          </p:cNvGrpSpPr>
          <p:nvPr/>
        </p:nvGrpSpPr>
        <p:grpSpPr bwMode="auto">
          <a:xfrm>
            <a:off x="3124200" y="1371600"/>
            <a:ext cx="2667000" cy="1309688"/>
            <a:chOff x="672" y="912"/>
            <a:chExt cx="1680" cy="825"/>
          </a:xfrm>
        </p:grpSpPr>
        <p:grpSp>
          <p:nvGrpSpPr>
            <p:cNvPr id="6" name="Group 42"/>
            <p:cNvGrpSpPr>
              <a:grpSpLocks/>
            </p:cNvGrpSpPr>
            <p:nvPr/>
          </p:nvGrpSpPr>
          <p:grpSpPr bwMode="auto">
            <a:xfrm>
              <a:off x="672" y="912"/>
              <a:ext cx="864" cy="624"/>
              <a:chOff x="432" y="1104"/>
              <a:chExt cx="864" cy="624"/>
            </a:xfrm>
          </p:grpSpPr>
          <p:sp>
            <p:nvSpPr>
              <p:cNvPr id="21531" name="Rectangle 43"/>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2" name="Rectangle 44"/>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3" name="Rectangle 45"/>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34" name="Rectangle 46"/>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7" name="Group 47"/>
            <p:cNvGrpSpPr>
              <a:grpSpLocks/>
            </p:cNvGrpSpPr>
            <p:nvPr/>
          </p:nvGrpSpPr>
          <p:grpSpPr bwMode="auto">
            <a:xfrm>
              <a:off x="1584" y="1008"/>
              <a:ext cx="768" cy="528"/>
              <a:chOff x="2448" y="768"/>
              <a:chExt cx="768" cy="528"/>
            </a:xfrm>
          </p:grpSpPr>
          <p:sp>
            <p:nvSpPr>
              <p:cNvPr id="21528" name="Rectangle 48"/>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29" name="Rectangle 49"/>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30" name="Rectangle 50"/>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27" name="Text Box 51"/>
            <p:cNvSpPr txBox="1">
              <a:spLocks noChangeArrowheads="1"/>
            </p:cNvSpPr>
            <p:nvPr/>
          </p:nvSpPr>
          <p:spPr bwMode="auto">
            <a:xfrm>
              <a:off x="854" y="1524"/>
              <a:ext cx="1395" cy="213"/>
            </a:xfrm>
            <a:prstGeom prst="rect">
              <a:avLst/>
            </a:prstGeom>
            <a:noFill/>
            <a:ln w="12700">
              <a:noFill/>
              <a:miter lim="800000"/>
              <a:headEnd/>
              <a:tailEnd/>
            </a:ln>
          </p:spPr>
          <p:txBody>
            <a:bodyPr wrap="none">
              <a:spAutoFit/>
            </a:bodyPr>
            <a:lstStyle/>
            <a:p>
              <a:r>
                <a:rPr lang="en-US" sz="1600">
                  <a:latin typeface="Calibri" pitchFamily="34" charset="0"/>
                </a:rPr>
                <a:t>BnF Bib &amp; Authority</a:t>
              </a:r>
            </a:p>
          </p:txBody>
        </p:sp>
      </p:grpSp>
      <p:grpSp>
        <p:nvGrpSpPr>
          <p:cNvPr id="8" name="Group 52"/>
          <p:cNvGrpSpPr>
            <a:grpSpLocks/>
          </p:cNvGrpSpPr>
          <p:nvPr/>
        </p:nvGrpSpPr>
        <p:grpSpPr bwMode="auto">
          <a:xfrm>
            <a:off x="6248400" y="1371600"/>
            <a:ext cx="2667000" cy="1308100"/>
            <a:chOff x="672" y="912"/>
            <a:chExt cx="1680" cy="824"/>
          </a:xfrm>
        </p:grpSpPr>
        <p:grpSp>
          <p:nvGrpSpPr>
            <p:cNvPr id="9" name="Group 53"/>
            <p:cNvGrpSpPr>
              <a:grpSpLocks/>
            </p:cNvGrpSpPr>
            <p:nvPr/>
          </p:nvGrpSpPr>
          <p:grpSpPr bwMode="auto">
            <a:xfrm>
              <a:off x="672" y="912"/>
              <a:ext cx="864" cy="624"/>
              <a:chOff x="432" y="1104"/>
              <a:chExt cx="864" cy="624"/>
            </a:xfrm>
          </p:grpSpPr>
          <p:sp>
            <p:nvSpPr>
              <p:cNvPr id="21521" name="Rectangle 54"/>
              <p:cNvSpPr>
                <a:spLocks noChangeArrowheads="1"/>
              </p:cNvSpPr>
              <p:nvPr/>
            </p:nvSpPr>
            <p:spPr bwMode="auto">
              <a:xfrm>
                <a:off x="432" y="1104"/>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2" name="Rectangle 55"/>
              <p:cNvSpPr>
                <a:spLocks noChangeArrowheads="1"/>
              </p:cNvSpPr>
              <p:nvPr/>
            </p:nvSpPr>
            <p:spPr bwMode="auto">
              <a:xfrm>
                <a:off x="528" y="1200"/>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3" name="Rectangle 56"/>
              <p:cNvSpPr>
                <a:spLocks noChangeArrowheads="1"/>
              </p:cNvSpPr>
              <p:nvPr/>
            </p:nvSpPr>
            <p:spPr bwMode="auto">
              <a:xfrm>
                <a:off x="624" y="1296"/>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sp>
            <p:nvSpPr>
              <p:cNvPr id="21524" name="Rectangle 57"/>
              <p:cNvSpPr>
                <a:spLocks noChangeArrowheads="1"/>
              </p:cNvSpPr>
              <p:nvPr/>
            </p:nvSpPr>
            <p:spPr bwMode="auto">
              <a:xfrm>
                <a:off x="720" y="1392"/>
                <a:ext cx="576" cy="336"/>
              </a:xfrm>
              <a:prstGeom prst="rect">
                <a:avLst/>
              </a:prstGeom>
              <a:solidFill>
                <a:srgbClr val="DDDDDD"/>
              </a:solidFill>
              <a:ln w="12700">
                <a:solidFill>
                  <a:schemeClr val="tx1"/>
                </a:solidFill>
                <a:miter lim="800000"/>
                <a:headEnd/>
                <a:tailEnd/>
              </a:ln>
            </p:spPr>
            <p:txBody>
              <a:bodyPr wrap="none" anchor="ctr"/>
              <a:lstStyle/>
              <a:p>
                <a:endParaRPr lang="en-US">
                  <a:latin typeface="Calibri" pitchFamily="34" charset="0"/>
                </a:endParaRPr>
              </a:p>
            </p:txBody>
          </p:sp>
        </p:grpSp>
        <p:grpSp>
          <p:nvGrpSpPr>
            <p:cNvPr id="10" name="Group 58"/>
            <p:cNvGrpSpPr>
              <a:grpSpLocks/>
            </p:cNvGrpSpPr>
            <p:nvPr/>
          </p:nvGrpSpPr>
          <p:grpSpPr bwMode="auto">
            <a:xfrm>
              <a:off x="1584" y="1008"/>
              <a:ext cx="768" cy="528"/>
              <a:chOff x="2448" y="768"/>
              <a:chExt cx="768" cy="528"/>
            </a:xfrm>
          </p:grpSpPr>
          <p:sp>
            <p:nvSpPr>
              <p:cNvPr id="21518" name="Rectangle 59"/>
              <p:cNvSpPr>
                <a:spLocks noChangeArrowheads="1"/>
              </p:cNvSpPr>
              <p:nvPr/>
            </p:nvSpPr>
            <p:spPr bwMode="auto">
              <a:xfrm>
                <a:off x="2448" y="768"/>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19" name="Rectangle 60"/>
              <p:cNvSpPr>
                <a:spLocks noChangeArrowheads="1"/>
              </p:cNvSpPr>
              <p:nvPr/>
            </p:nvSpPr>
            <p:spPr bwMode="auto">
              <a:xfrm>
                <a:off x="2544" y="864"/>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sp>
            <p:nvSpPr>
              <p:cNvPr id="21520" name="Rectangle 61"/>
              <p:cNvSpPr>
                <a:spLocks noChangeArrowheads="1"/>
              </p:cNvSpPr>
              <p:nvPr/>
            </p:nvSpPr>
            <p:spPr bwMode="auto">
              <a:xfrm>
                <a:off x="2640" y="960"/>
                <a:ext cx="576" cy="336"/>
              </a:xfrm>
              <a:prstGeom prst="rect">
                <a:avLst/>
              </a:prstGeom>
              <a:solidFill>
                <a:srgbClr val="808080"/>
              </a:solidFill>
              <a:ln w="12700">
                <a:solidFill>
                  <a:schemeClr val="tx1"/>
                </a:solidFill>
                <a:miter lim="800000"/>
                <a:headEnd/>
                <a:tailEnd/>
              </a:ln>
            </p:spPr>
            <p:txBody>
              <a:bodyPr wrap="none" anchor="ctr"/>
              <a:lstStyle/>
              <a:p>
                <a:endParaRPr lang="en-US">
                  <a:latin typeface="Calibri" pitchFamily="34" charset="0"/>
                </a:endParaRPr>
              </a:p>
            </p:txBody>
          </p:sp>
        </p:grpSp>
        <p:sp>
          <p:nvSpPr>
            <p:cNvPr id="21517" name="Text Box 62"/>
            <p:cNvSpPr txBox="1">
              <a:spLocks noChangeArrowheads="1"/>
            </p:cNvSpPr>
            <p:nvPr/>
          </p:nvSpPr>
          <p:spPr bwMode="auto">
            <a:xfrm>
              <a:off x="854" y="1524"/>
              <a:ext cx="1301" cy="212"/>
            </a:xfrm>
            <a:prstGeom prst="rect">
              <a:avLst/>
            </a:prstGeom>
            <a:noFill/>
            <a:ln w="12700">
              <a:noFill/>
              <a:miter lim="800000"/>
              <a:headEnd/>
              <a:tailEnd/>
            </a:ln>
          </p:spPr>
          <p:txBody>
            <a:bodyPr wrap="none">
              <a:spAutoFit/>
            </a:bodyPr>
            <a:lstStyle/>
            <a:p>
              <a:r>
                <a:rPr lang="en-US" sz="1600">
                  <a:latin typeface="Calibri" pitchFamily="34" charset="0"/>
                </a:rPr>
                <a:t>LC Bib &amp; Authority</a:t>
              </a:r>
            </a:p>
          </p:txBody>
        </p:sp>
      </p:grpSp>
      <p:sp>
        <p:nvSpPr>
          <p:cNvPr id="21510" name="Oval 64"/>
          <p:cNvSpPr>
            <a:spLocks noChangeArrowheads="1"/>
          </p:cNvSpPr>
          <p:nvPr/>
        </p:nvSpPr>
        <p:spPr bwMode="auto">
          <a:xfrm>
            <a:off x="3124200" y="3200400"/>
            <a:ext cx="2743200" cy="1371600"/>
          </a:xfrm>
          <a:prstGeom prst="ellipse">
            <a:avLst/>
          </a:prstGeom>
          <a:solidFill>
            <a:srgbClr val="FFFFFF"/>
          </a:solidFill>
          <a:ln w="12700">
            <a:solidFill>
              <a:schemeClr val="tx1"/>
            </a:solidFill>
            <a:round/>
            <a:headEnd/>
            <a:tailEnd/>
          </a:ln>
        </p:spPr>
        <p:txBody>
          <a:bodyPr wrap="none" anchor="ctr"/>
          <a:lstStyle/>
          <a:p>
            <a:pPr algn="ctr"/>
            <a:r>
              <a:rPr lang="en-US" sz="3200" dirty="0">
                <a:solidFill>
                  <a:schemeClr val="accent2">
                    <a:lumMod val="75000"/>
                  </a:schemeClr>
                </a:solidFill>
                <a:latin typeface="Calibri" pitchFamily="34" charset="0"/>
              </a:rPr>
              <a:t>VIAF</a:t>
            </a:r>
          </a:p>
        </p:txBody>
      </p:sp>
      <p:cxnSp>
        <p:nvCxnSpPr>
          <p:cNvPr id="21511" name="AutoShape 65"/>
          <p:cNvCxnSpPr>
            <a:cxnSpLocks noChangeShapeType="1"/>
            <a:stCxn id="21537" idx="2"/>
            <a:endCxn id="21510" idx="1"/>
          </p:cNvCxnSpPr>
          <p:nvPr/>
        </p:nvCxnSpPr>
        <p:spPr bwMode="auto">
          <a:xfrm rot="16200000" flipH="1">
            <a:off x="2127250" y="2003426"/>
            <a:ext cx="720725" cy="2076450"/>
          </a:xfrm>
          <a:prstGeom prst="straightConnector1">
            <a:avLst/>
          </a:prstGeom>
          <a:noFill/>
          <a:ln w="38100">
            <a:solidFill>
              <a:schemeClr val="tx1"/>
            </a:solidFill>
            <a:round/>
            <a:headEnd/>
            <a:tailEnd type="stealth" w="lg" len="lg"/>
          </a:ln>
        </p:spPr>
      </p:cxnSp>
      <p:cxnSp>
        <p:nvCxnSpPr>
          <p:cNvPr id="21512" name="AutoShape 66"/>
          <p:cNvCxnSpPr>
            <a:cxnSpLocks noChangeShapeType="1"/>
            <a:stCxn id="21527" idx="2"/>
            <a:endCxn id="21510" idx="0"/>
          </p:cNvCxnSpPr>
          <p:nvPr/>
        </p:nvCxnSpPr>
        <p:spPr bwMode="auto">
          <a:xfrm rot="5400000">
            <a:off x="4248944" y="2928144"/>
            <a:ext cx="519112" cy="25400"/>
          </a:xfrm>
          <a:prstGeom prst="straightConnector1">
            <a:avLst/>
          </a:prstGeom>
          <a:noFill/>
          <a:ln w="38100">
            <a:solidFill>
              <a:schemeClr val="tx1"/>
            </a:solidFill>
            <a:round/>
            <a:headEnd/>
            <a:tailEnd type="stealth" w="lg" len="lg"/>
          </a:ln>
        </p:spPr>
      </p:cxnSp>
      <p:cxnSp>
        <p:nvCxnSpPr>
          <p:cNvPr id="21513" name="AutoShape 67"/>
          <p:cNvCxnSpPr>
            <a:cxnSpLocks noChangeShapeType="1"/>
            <a:stCxn id="21517" idx="2"/>
            <a:endCxn id="21510" idx="7"/>
          </p:cNvCxnSpPr>
          <p:nvPr/>
        </p:nvCxnSpPr>
        <p:spPr bwMode="auto">
          <a:xfrm flipH="1">
            <a:off x="5465763" y="2679700"/>
            <a:ext cx="2105025" cy="722313"/>
          </a:xfrm>
          <a:prstGeom prst="straightConnector1">
            <a:avLst/>
          </a:prstGeom>
          <a:noFill/>
          <a:ln w="38100">
            <a:solidFill>
              <a:schemeClr val="tx1"/>
            </a:solidFill>
            <a:round/>
            <a:headEnd/>
            <a:tailEnd type="stealth" w="lg" len="lg"/>
          </a:ln>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dirty="0" smtClean="0">
                <a:solidFill>
                  <a:schemeClr val="tx1">
                    <a:lumMod val="85000"/>
                    <a:lumOff val="15000"/>
                  </a:schemeClr>
                </a:solidFill>
              </a:rPr>
              <a:t>Machine access to VIAF</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Background</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VIAF is available in bulk downloads</a:t>
            </a:r>
          </a:p>
          <a:p>
            <a:pPr>
              <a:buFont typeface="Wingdings" pitchFamily="2" charset="2"/>
              <a:buChar char="§"/>
            </a:pPr>
            <a:r>
              <a:rPr lang="en-US" dirty="0" smtClean="0"/>
              <a:t>All online interaction with VIAF is </a:t>
            </a:r>
            <a:r>
              <a:rPr lang="en-US" dirty="0" err="1" smtClean="0"/>
              <a:t>RESTful</a:t>
            </a:r>
            <a:endParaRPr lang="en-US" dirty="0" smtClean="0"/>
          </a:p>
          <a:p>
            <a:pPr lvl="1">
              <a:buNone/>
            </a:pPr>
            <a:r>
              <a:rPr lang="en-US" dirty="0" smtClean="0"/>
              <a:t>Using SRU</a:t>
            </a:r>
          </a:p>
          <a:p>
            <a:pPr marL="342900" lvl="1" indent="-342900">
              <a:buFont typeface="Wingdings" pitchFamily="2" charset="2"/>
              <a:buChar char="§"/>
            </a:pPr>
            <a:r>
              <a:rPr lang="en-US" dirty="0" smtClean="0">
                <a:hlinkClick r:id="rId3"/>
              </a:rPr>
              <a:t>http://www.loc.gov/standards/sru/</a:t>
            </a:r>
            <a:endParaRPr lang="en-US" dirty="0" smtClean="0"/>
          </a:p>
          <a:p>
            <a:pPr marL="342900" lvl="1" indent="-342900">
              <a:buFont typeface="Wingdings" pitchFamily="2" charset="2"/>
              <a:buChar char="§"/>
            </a:pPr>
            <a:r>
              <a:rPr lang="en-US" dirty="0" smtClean="0">
                <a:hlinkClick r:id="rId4"/>
              </a:rPr>
              <a:t>http://www.oclc.org/developer/documentation/virtual-international-authority-file-viaf/using-api</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like authorities?</a:t>
            </a:r>
            <a:endParaRPr lang="en-US" dirty="0"/>
          </a:p>
        </p:txBody>
      </p:sp>
      <p:sp>
        <p:nvSpPr>
          <p:cNvPr id="3" name="Content Placeholder 2"/>
          <p:cNvSpPr>
            <a:spLocks noGrp="1"/>
          </p:cNvSpPr>
          <p:nvPr>
            <p:ph idx="1"/>
          </p:nvPr>
        </p:nvSpPr>
        <p:spPr/>
        <p:txBody>
          <a:bodyPr>
            <a:normAutofit/>
          </a:bodyPr>
          <a:lstStyle/>
          <a:p>
            <a:pPr>
              <a:buNone/>
            </a:pPr>
            <a:r>
              <a:rPr lang="en-US" sz="2000" dirty="0" smtClean="0"/>
              <a:t>1. To enable a person to find a book of which either</a:t>
            </a:r>
          </a:p>
          <a:p>
            <a:pPr>
              <a:buNone/>
            </a:pPr>
            <a:r>
              <a:rPr lang="en-US" sz="2000" dirty="0" smtClean="0"/>
              <a:t>	(A) the author</a:t>
            </a:r>
          </a:p>
          <a:p>
            <a:pPr>
              <a:buNone/>
            </a:pPr>
            <a:r>
              <a:rPr lang="en-US" sz="2000" dirty="0" smtClean="0"/>
              <a:t>	(B) the title</a:t>
            </a:r>
          </a:p>
          <a:p>
            <a:pPr>
              <a:buNone/>
            </a:pPr>
            <a:r>
              <a:rPr lang="en-US" sz="2000" dirty="0" smtClean="0"/>
              <a:t>	(C) the subject</a:t>
            </a:r>
          </a:p>
          <a:p>
            <a:pPr>
              <a:buNone/>
            </a:pPr>
            <a:r>
              <a:rPr lang="en-US" sz="2000" dirty="0" smtClean="0"/>
              <a:t>2. To show what the library has</a:t>
            </a:r>
          </a:p>
          <a:p>
            <a:pPr>
              <a:buNone/>
            </a:pPr>
            <a:r>
              <a:rPr lang="en-US" sz="2000" dirty="0" smtClean="0"/>
              <a:t>	(D) by a given author</a:t>
            </a:r>
          </a:p>
          <a:p>
            <a:pPr>
              <a:buNone/>
            </a:pPr>
            <a:r>
              <a:rPr lang="en-US" sz="2000" dirty="0" smtClean="0"/>
              <a:t>	(E) on a given subject</a:t>
            </a:r>
          </a:p>
          <a:p>
            <a:pPr>
              <a:buNone/>
            </a:pPr>
            <a:r>
              <a:rPr lang="en-US" sz="2000" dirty="0" smtClean="0"/>
              <a:t>	(F) in a given kind of literature</a:t>
            </a:r>
            <a:endParaRPr lang="en-US" sz="2800" dirty="0" smtClean="0"/>
          </a:p>
          <a:p>
            <a:pPr>
              <a:buNone/>
            </a:pPr>
            <a:r>
              <a:rPr lang="en-US" sz="2000" dirty="0" smtClean="0"/>
              <a:t>3. To assist in the choice of a book</a:t>
            </a:r>
          </a:p>
          <a:p>
            <a:pPr>
              <a:buNone/>
            </a:pPr>
            <a:r>
              <a:rPr lang="en-US" sz="2000" dirty="0" smtClean="0"/>
              <a:t>	(G) as to its edition (bibliographically)</a:t>
            </a:r>
          </a:p>
          <a:p>
            <a:pPr>
              <a:buNone/>
            </a:pPr>
            <a:r>
              <a:rPr lang="en-US" sz="2000" dirty="0" smtClean="0"/>
              <a:t>	(H) as to its character (literary or topical)</a:t>
            </a:r>
            <a:endParaRPr lang="en-US" sz="2000" dirty="0"/>
          </a:p>
        </p:txBody>
      </p:sp>
      <p:sp>
        <p:nvSpPr>
          <p:cNvPr id="4" name="Right Brace 3"/>
          <p:cNvSpPr/>
          <p:nvPr/>
        </p:nvSpPr>
        <p:spPr>
          <a:xfrm>
            <a:off x="2667000" y="2057400"/>
            <a:ext cx="76200" cy="914400"/>
          </a:xfrm>
          <a:prstGeom prst="rightBrace">
            <a:avLst/>
          </a:prstGeom>
          <a:noFill/>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lumMod val="75000"/>
                  <a:lumOff val="25000"/>
                </a:schemeClr>
              </a:solidFill>
            </a:endParaRPr>
          </a:p>
        </p:txBody>
      </p:sp>
      <p:sp>
        <p:nvSpPr>
          <p:cNvPr id="5" name="TextBox 4"/>
          <p:cNvSpPr txBox="1"/>
          <p:nvPr/>
        </p:nvSpPr>
        <p:spPr>
          <a:xfrm>
            <a:off x="2895600" y="2286000"/>
            <a:ext cx="2438400" cy="369332"/>
          </a:xfrm>
          <a:prstGeom prst="rect">
            <a:avLst/>
          </a:prstGeom>
          <a:noFill/>
        </p:spPr>
        <p:txBody>
          <a:bodyPr wrap="square" rtlCol="0">
            <a:spAutoFit/>
          </a:bodyPr>
          <a:lstStyle/>
          <a:p>
            <a:r>
              <a:rPr lang="en-US" dirty="0" smtClean="0"/>
              <a:t>is known.</a:t>
            </a:r>
            <a:endParaRPr lang="en-US" dirty="0"/>
          </a:p>
        </p:txBody>
      </p:sp>
      <p:sp>
        <p:nvSpPr>
          <p:cNvPr id="6" name="TextBox 5"/>
          <p:cNvSpPr txBox="1"/>
          <p:nvPr/>
        </p:nvSpPr>
        <p:spPr>
          <a:xfrm>
            <a:off x="2590800" y="6324600"/>
            <a:ext cx="6324600" cy="369332"/>
          </a:xfrm>
          <a:prstGeom prst="rect">
            <a:avLst/>
          </a:prstGeom>
          <a:noFill/>
        </p:spPr>
        <p:txBody>
          <a:bodyPr wrap="square" rtlCol="0">
            <a:spAutoFit/>
          </a:bodyPr>
          <a:lstStyle/>
          <a:p>
            <a:r>
              <a:rPr lang="en-US" i="1" dirty="0" smtClean="0"/>
              <a:t>Charles A. Cutter: Rules for a printed dictionary catalog, 1876</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lumMod val="85000"/>
                    <a:lumOff val="15000"/>
                  </a:schemeClr>
                </a:solidFill>
              </a:rPr>
              <a:t>Bulk downloads</a:t>
            </a:r>
            <a:endParaRPr lang="en-US" dirty="0">
              <a:solidFill>
                <a:schemeClr val="tx1">
                  <a:lumMod val="85000"/>
                  <a:lumOff val="15000"/>
                </a:schemeClr>
              </a:solidFill>
            </a:endParaRPr>
          </a:p>
        </p:txBody>
      </p:sp>
      <p:sp>
        <p:nvSpPr>
          <p:cNvPr id="8" name="Content Placeholder 7"/>
          <p:cNvSpPr>
            <a:spLocks noGrp="1"/>
          </p:cNvSpPr>
          <p:nvPr>
            <p:ph idx="1"/>
          </p:nvPr>
        </p:nvSpPr>
        <p:spPr/>
        <p:txBody>
          <a:bodyPr/>
          <a:lstStyle/>
          <a:p>
            <a:pPr>
              <a:buFont typeface="Wingdings" pitchFamily="2" charset="2"/>
              <a:buChar char="§"/>
            </a:pPr>
            <a:r>
              <a:rPr lang="en-US" dirty="0" smtClean="0"/>
              <a:t>Go to </a:t>
            </a:r>
            <a:r>
              <a:rPr lang="en-US" dirty="0" smtClean="0">
                <a:hlinkClick r:id="rId3"/>
              </a:rPr>
              <a:t>http://viaf.org/viaf/data</a:t>
            </a:r>
            <a:endParaRPr lang="en-US" dirty="0" smtClean="0"/>
          </a:p>
          <a:p>
            <a:pPr>
              <a:buFont typeface="Wingdings" pitchFamily="2" charset="2"/>
              <a:buChar char="§"/>
            </a:pPr>
            <a:r>
              <a:rPr lang="en-US" dirty="0" smtClean="0"/>
              <a:t>Variety of formats</a:t>
            </a:r>
          </a:p>
          <a:p>
            <a:pPr lvl="1">
              <a:buFont typeface="Wingdings" pitchFamily="2" charset="2"/>
              <a:buChar char="§"/>
            </a:pPr>
            <a:r>
              <a:rPr lang="en-US" dirty="0" smtClean="0"/>
              <a:t>Just links</a:t>
            </a:r>
          </a:p>
          <a:p>
            <a:pPr lvl="1">
              <a:buFont typeface="Wingdings" pitchFamily="2" charset="2"/>
              <a:buChar char="§"/>
            </a:pPr>
            <a:r>
              <a:rPr lang="en-US" dirty="0" smtClean="0"/>
              <a:t>RDF (XML and N-Triples)</a:t>
            </a:r>
          </a:p>
          <a:p>
            <a:pPr lvl="1">
              <a:buFont typeface="Wingdings" pitchFamily="2" charset="2"/>
              <a:buChar char="§"/>
            </a:pPr>
            <a:r>
              <a:rPr lang="en-US" dirty="0" smtClean="0"/>
              <a:t>MARC-21</a:t>
            </a:r>
          </a:p>
          <a:p>
            <a:pPr lvl="1">
              <a:buFont typeface="Wingdings" pitchFamily="2" charset="2"/>
              <a:buChar char="§"/>
            </a:pPr>
            <a:r>
              <a:rPr lang="en-US" dirty="0" smtClean="0"/>
              <a:t>Native XML clusters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solidFill>
                  <a:schemeClr val="tx1">
                    <a:lumMod val="85000"/>
                    <a:lumOff val="15000"/>
                  </a:schemeClr>
                </a:solidFill>
              </a:rPr>
              <a:t>SRU</a:t>
            </a:r>
          </a:p>
        </p:txBody>
      </p:sp>
      <p:sp>
        <p:nvSpPr>
          <p:cNvPr id="20482" name="Content Placeholder 2"/>
          <p:cNvSpPr>
            <a:spLocks noGrp="1"/>
          </p:cNvSpPr>
          <p:nvPr>
            <p:ph idx="1"/>
          </p:nvPr>
        </p:nvSpPr>
        <p:spPr/>
        <p:txBody>
          <a:bodyPr/>
          <a:lstStyle/>
          <a:p>
            <a:pPr>
              <a:buFont typeface="Wingdings" pitchFamily="2" charset="2"/>
              <a:buChar char="§"/>
            </a:pPr>
            <a:r>
              <a:rPr lang="en-US" dirty="0" smtClean="0"/>
              <a:t>Search/Retrieve via URLs</a:t>
            </a:r>
          </a:p>
          <a:p>
            <a:pPr>
              <a:buFont typeface="Wingdings" pitchFamily="2" charset="2"/>
              <a:buChar char="§"/>
            </a:pPr>
            <a:r>
              <a:rPr lang="en-US" dirty="0" smtClean="0">
                <a:hlinkClick r:id="rId3"/>
              </a:rPr>
              <a:t>http://viaf.org/viaf/search?query=dempsey</a:t>
            </a:r>
            <a:endParaRPr lang="en-US" dirty="0" smtClean="0"/>
          </a:p>
          <a:p>
            <a:pPr>
              <a:buNone/>
            </a:pPr>
            <a:r>
              <a:rPr lang="en-US" dirty="0" smtClean="0"/>
              <a:t> </a:t>
            </a:r>
          </a:p>
          <a:p>
            <a:pPr>
              <a:buFont typeface="Wingdings" pitchFamily="2" charset="2"/>
              <a:buChar char="§"/>
            </a:pPr>
            <a:r>
              <a:rPr lang="en-US" dirty="0" smtClean="0">
                <a:hlinkClick r:id="rId4"/>
              </a:rPr>
              <a:t>http://viaf.org/viaf/search?query=local.names+all+dempsey&amp;sortKeys=holdingscount</a:t>
            </a:r>
            <a:endParaRPr lang="en-US" dirty="0" smtClean="0"/>
          </a:p>
          <a:p>
            <a:pPr>
              <a:buFont typeface="Wingdings" pitchFamily="2" charset="2"/>
              <a:buChar char="§"/>
            </a:pPr>
            <a:endParaRPr lang="en-US" dirty="0" smtClean="0"/>
          </a:p>
          <a:p>
            <a:pPr>
              <a:buFont typeface="Wingdings" pitchFamily="2" charset="2"/>
              <a:buChar char="§"/>
            </a:pPr>
            <a:r>
              <a:rPr lang="en-US" dirty="0" smtClean="0">
                <a:hlinkClick r:id="rId5"/>
              </a:rPr>
              <a:t>http://viaf.org/viaf/search?query=local.names+all+cervantes+and+local.sources+any+%22bnc+bne%22&amp;sortKeys=holdingscount</a:t>
            </a: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SRU Tricks</a:t>
            </a:r>
            <a:endParaRPr lang="en-US" dirty="0">
              <a:solidFill>
                <a:schemeClr val="tx1">
                  <a:lumMod val="85000"/>
                  <a:lumOff val="15000"/>
                </a:schemeClr>
              </a:solidFill>
            </a:endParaRPr>
          </a:p>
        </p:txBody>
      </p:sp>
      <p:sp>
        <p:nvSpPr>
          <p:cNvPr id="3" name="Content Placeholder 2"/>
          <p:cNvSpPr>
            <a:spLocks noGrp="1"/>
          </p:cNvSpPr>
          <p:nvPr>
            <p:ph idx="1"/>
          </p:nvPr>
        </p:nvSpPr>
        <p:spPr/>
        <p:txBody>
          <a:bodyPr/>
          <a:lstStyle/>
          <a:p>
            <a:pPr>
              <a:buFont typeface="Wingdings" pitchFamily="2" charset="2"/>
              <a:buChar char="§"/>
            </a:pPr>
            <a:r>
              <a:rPr lang="en-US" dirty="0" smtClean="0"/>
              <a:t>RSS feed</a:t>
            </a:r>
          </a:p>
          <a:p>
            <a:pPr lvl="1">
              <a:buNone/>
            </a:pPr>
            <a:r>
              <a:rPr lang="en-US" dirty="0" smtClean="0">
                <a:hlinkClick r:id="rId2"/>
              </a:rPr>
              <a:t>http://viaf.org/viaf/search?query=dempsey&amp;http:accept=application/rss%2bxml</a:t>
            </a:r>
            <a:endParaRPr lang="en-US" dirty="0" smtClean="0"/>
          </a:p>
          <a:p>
            <a:pPr>
              <a:buFont typeface="Wingdings" pitchFamily="2" charset="2"/>
              <a:buChar char="§"/>
            </a:pPr>
            <a:r>
              <a:rPr lang="en-US" dirty="0" smtClean="0"/>
              <a:t>Exact with truncation</a:t>
            </a:r>
            <a:endParaRPr lang="en-US" dirty="0" smtClean="0">
              <a:hlinkClick r:id="rId3"/>
            </a:endParaRPr>
          </a:p>
          <a:p>
            <a:pPr lvl="1">
              <a:buNone/>
            </a:pPr>
            <a:r>
              <a:rPr lang="en-US" dirty="0" smtClean="0">
                <a:hlinkClick r:id="rId3"/>
              </a:rPr>
              <a:t>http://viaf.org/viaf/search?query=local.names+exact+%22cervantes*%22&amp;sortKeys=holdingscount</a:t>
            </a:r>
            <a:r>
              <a:rPr lang="en-US" dirty="0"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lumMod val="85000"/>
                    <a:lumOff val="15000"/>
                  </a:schemeClr>
                </a:solidFill>
              </a:rPr>
              <a:t>http://viaf.org/viaf/search</a:t>
            </a:r>
            <a:endParaRPr lang="en-US" dirty="0">
              <a:solidFill>
                <a:schemeClr val="tx1">
                  <a:lumMod val="85000"/>
                  <a:lumOff val="15000"/>
                </a:schemeClr>
              </a:solidFill>
            </a:endParaRPr>
          </a:p>
        </p:txBody>
      </p:sp>
      <p:pic>
        <p:nvPicPr>
          <p:cNvPr id="2050" name="Picture 2"/>
          <p:cNvPicPr>
            <a:picLocks noChangeAspect="1" noChangeArrowheads="1"/>
          </p:cNvPicPr>
          <p:nvPr/>
        </p:nvPicPr>
        <p:blipFill>
          <a:blip r:embed="rId3" cstate="print"/>
          <a:srcRect/>
          <a:stretch>
            <a:fillRect/>
          </a:stretch>
        </p:blipFill>
        <p:spPr bwMode="auto">
          <a:xfrm>
            <a:off x="685800" y="1167928"/>
            <a:ext cx="7950200" cy="569007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85000"/>
                    <a:lumOff val="15000"/>
                  </a:schemeClr>
                </a:solidFill>
              </a:rPr>
              <a:t>URL Patterns</a:t>
            </a:r>
            <a:endParaRPr lang="en-US" dirty="0">
              <a:solidFill>
                <a:schemeClr val="tx1">
                  <a:lumMod val="85000"/>
                  <a:lumOff val="15000"/>
                </a:schemeClr>
              </a:solidFill>
            </a:endParaRPr>
          </a:p>
        </p:txBody>
      </p:sp>
      <p:sp>
        <p:nvSpPr>
          <p:cNvPr id="3" name="Content Placeholder 2"/>
          <p:cNvSpPr>
            <a:spLocks noGrp="1"/>
          </p:cNvSpPr>
          <p:nvPr>
            <p:ph idx="1"/>
          </p:nvPr>
        </p:nvSpPr>
        <p:spPr>
          <a:xfrm>
            <a:off x="457200" y="1600200"/>
            <a:ext cx="8686800" cy="4525963"/>
          </a:xfrm>
        </p:spPr>
        <p:txBody>
          <a:bodyPr/>
          <a:lstStyle/>
          <a:p>
            <a:pPr>
              <a:buFont typeface="Wingdings" pitchFamily="2" charset="2"/>
              <a:buChar char="§"/>
            </a:pPr>
            <a:r>
              <a:rPr lang="en-US" dirty="0" smtClean="0">
                <a:hlinkClick r:id="rId2"/>
              </a:rPr>
              <a:t>http://viaf.org/viaf/95216565</a:t>
            </a:r>
            <a:endParaRPr lang="en-US" dirty="0" smtClean="0"/>
          </a:p>
          <a:p>
            <a:pPr>
              <a:buFont typeface="Wingdings" pitchFamily="2" charset="2"/>
              <a:buChar char="§"/>
            </a:pPr>
            <a:r>
              <a:rPr lang="en-US" dirty="0" smtClean="0">
                <a:hlinkClick r:id="rId3"/>
              </a:rPr>
              <a:t>http://viaf.org/viaf/sourceID/BNF%7C11926133</a:t>
            </a:r>
            <a:endParaRPr lang="en-US" dirty="0" smtClean="0"/>
          </a:p>
          <a:p>
            <a:pPr>
              <a:buFont typeface="Wingdings" pitchFamily="2" charset="2"/>
              <a:buChar char="§"/>
            </a:pPr>
            <a:r>
              <a:rPr lang="en-US" dirty="0" smtClean="0">
                <a:hlinkClick r:id="rId4"/>
              </a:rPr>
              <a:t>http://viaf.org/viaf/sourceID/LC%7Cn++79130807</a:t>
            </a:r>
            <a:endParaRPr lang="en-US" dirty="0" smtClean="0"/>
          </a:p>
          <a:p>
            <a:pPr>
              <a:buFont typeface="Wingdings" pitchFamily="2" charset="2"/>
              <a:buChar char="§"/>
            </a:pPr>
            <a:r>
              <a:rPr lang="en-US" dirty="0" smtClean="0">
                <a:hlinkClick r:id="rId5"/>
              </a:rPr>
              <a:t>http://viaf.org/viaf/95216565/viaf.xml</a:t>
            </a:r>
            <a:endParaRPr lang="en-US" dirty="0" smtClean="0"/>
          </a:p>
          <a:p>
            <a:pPr>
              <a:buFont typeface="Wingdings" pitchFamily="2" charset="2"/>
              <a:buChar char="§"/>
            </a:pPr>
            <a:r>
              <a:rPr lang="en-US" dirty="0" smtClean="0">
                <a:hlinkClick r:id="rId6"/>
              </a:rPr>
              <a:t>http://viaf.org/viaf/95216565/justlinks.json</a:t>
            </a:r>
            <a:endParaRPr lang="en-US" dirty="0" smtClean="0"/>
          </a:p>
          <a:p>
            <a:pPr>
              <a:buFont typeface="Wingdings" pitchFamily="2" charset="2"/>
              <a:buChar char="§"/>
            </a:pPr>
            <a:r>
              <a:rPr lang="en-US" dirty="0" smtClean="0">
                <a:hlinkClick r:id="rId7"/>
              </a:rPr>
              <a:t>http://viaf.org/viaf/95216565/marc21.xml</a:t>
            </a:r>
            <a:endParaRPr lang="en-US" dirty="0" smtClean="0"/>
          </a:p>
          <a:p>
            <a:pPr>
              <a:buFont typeface="Wingdings" pitchFamily="2" charset="2"/>
              <a:buChar char="§"/>
            </a:pPr>
            <a:r>
              <a:rPr lang="en-US" dirty="0" smtClean="0">
                <a:hlinkClick r:id="rId8"/>
              </a:rPr>
              <a:t>http://viaf.org/viaf/95216565/rdf.xml</a:t>
            </a:r>
            <a:endParaRPr lang="en-US" dirty="0" smtClean="0"/>
          </a:p>
          <a:p>
            <a:pPr>
              <a:buFont typeface="Wingdings" pitchFamily="2" charset="2"/>
              <a:buChar cha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Directions for VIAF</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35</a:t>
            </a:fld>
            <a:endParaRPr lang="en-US"/>
          </a:p>
        </p:txBody>
      </p:sp>
      <p:sp>
        <p:nvSpPr>
          <p:cNvPr id="4" name="TextBox 3"/>
          <p:cNvSpPr txBox="1"/>
          <p:nvPr/>
        </p:nvSpPr>
        <p:spPr>
          <a:xfrm>
            <a:off x="2133600" y="3733800"/>
            <a:ext cx="6400800" cy="1384995"/>
          </a:xfrm>
          <a:prstGeom prst="rect">
            <a:avLst/>
          </a:prstGeom>
          <a:noFill/>
        </p:spPr>
        <p:txBody>
          <a:bodyPr wrap="square" rtlCol="0">
            <a:spAutoFit/>
          </a:bodyPr>
          <a:lstStyle/>
          <a:p>
            <a:pPr>
              <a:buSzPct val="67000"/>
              <a:buFont typeface="Wingdings" pitchFamily="2" charset="2"/>
              <a:buChar char="§"/>
            </a:pPr>
            <a:r>
              <a:rPr lang="en-US" sz="2800" dirty="0" smtClean="0"/>
              <a:t> Non-library sources</a:t>
            </a:r>
          </a:p>
          <a:p>
            <a:pPr>
              <a:buSzPct val="67000"/>
              <a:buFont typeface="Wingdings" pitchFamily="2" charset="2"/>
              <a:buChar char="§"/>
            </a:pPr>
            <a:r>
              <a:rPr lang="en-US" sz="2800" dirty="0" smtClean="0"/>
              <a:t> Information from WorldCat</a:t>
            </a:r>
          </a:p>
          <a:p>
            <a:pPr>
              <a:buSzPct val="67000"/>
              <a:buFont typeface="Wingdings" pitchFamily="2" charset="2"/>
              <a:buChar char="§"/>
            </a:pPr>
            <a:r>
              <a:rPr lang="en-US" sz="2800" dirty="0" smtClean="0"/>
              <a:t> Integration with WorldCat</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VIAFbot</a:t>
            </a:r>
            <a:r>
              <a:rPr lang="en-US" dirty="0" smtClean="0"/>
              <a:t> – The Wikipedia Connection</a:t>
            </a:r>
            <a:endParaRPr lang="en-US" dirty="0"/>
          </a:p>
        </p:txBody>
      </p:sp>
      <p:grpSp>
        <p:nvGrpSpPr>
          <p:cNvPr id="3" name="Group 9"/>
          <p:cNvGrpSpPr/>
          <p:nvPr/>
        </p:nvGrpSpPr>
        <p:grpSpPr>
          <a:xfrm>
            <a:off x="381000" y="1524000"/>
            <a:ext cx="4118992" cy="4713312"/>
            <a:chOff x="0" y="609600"/>
            <a:chExt cx="4499992" cy="5627712"/>
          </a:xfrm>
        </p:grpSpPr>
        <p:pic>
          <p:nvPicPr>
            <p:cNvPr id="4" name="Picture 3"/>
            <p:cNvPicPr>
              <a:picLocks noChangeAspect="1"/>
            </p:cNvPicPr>
            <p:nvPr/>
          </p:nvPicPr>
          <p:blipFill>
            <a:blip r:embed="rId3" cstate="print"/>
            <a:stretch>
              <a:fillRect/>
            </a:stretch>
          </p:blipFill>
          <p:spPr>
            <a:xfrm>
              <a:off x="0" y="609600"/>
              <a:ext cx="4314214" cy="5627712"/>
            </a:xfrm>
            <a:prstGeom prst="rect">
              <a:avLst/>
            </a:prstGeom>
          </p:spPr>
        </p:pic>
        <p:sp>
          <p:nvSpPr>
            <p:cNvPr id="5" name="Oval 4"/>
            <p:cNvSpPr/>
            <p:nvPr/>
          </p:nvSpPr>
          <p:spPr>
            <a:xfrm>
              <a:off x="1475656" y="3068960"/>
              <a:ext cx="1116111" cy="432040"/>
            </a:xfrm>
            <a:prstGeom prst="ellipse">
              <a:avLst/>
            </a:prstGeom>
            <a:solidFill>
              <a:srgbClr val="92BF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439187" y="2996952"/>
              <a:ext cx="1216762" cy="430887"/>
            </a:xfrm>
            <a:prstGeom prst="rect">
              <a:avLst/>
            </a:prstGeom>
            <a:noFill/>
          </p:spPr>
          <p:txBody>
            <a:bodyPr wrap="none" rtlCol="0">
              <a:spAutoFit/>
            </a:bodyPr>
            <a:lstStyle/>
            <a:p>
              <a:r>
                <a:rPr lang="en-US" sz="2200" dirty="0" err="1" smtClean="0">
                  <a:solidFill>
                    <a:srgbClr val="FF0000"/>
                  </a:solidFill>
                  <a:effectLst>
                    <a:outerShdw blurRad="50800" dist="38100" dir="2700000" algn="tl" rotWithShape="0">
                      <a:prstClr val="black">
                        <a:alpha val="40000"/>
                      </a:prstClr>
                    </a:outerShdw>
                  </a:effectLst>
                </a:rPr>
                <a:t>VIAFbot</a:t>
              </a:r>
              <a:endParaRPr lang="en-US" sz="2200" dirty="0">
                <a:solidFill>
                  <a:srgbClr val="FF0000"/>
                </a:solidFill>
                <a:effectLst>
                  <a:outerShdw blurRad="50800" dist="38100" dir="2700000" algn="tl" rotWithShape="0">
                    <a:prstClr val="black">
                      <a:alpha val="40000"/>
                    </a:prstClr>
                  </a:outerShdw>
                </a:effectLst>
              </a:endParaRPr>
            </a:p>
          </p:txBody>
        </p:sp>
        <p:sp>
          <p:nvSpPr>
            <p:cNvPr id="8" name="Rectangle 7"/>
            <p:cNvSpPr/>
            <p:nvPr/>
          </p:nvSpPr>
          <p:spPr>
            <a:xfrm>
              <a:off x="1205880" y="6021868"/>
              <a:ext cx="3294112" cy="215444"/>
            </a:xfrm>
            <a:prstGeom prst="rect">
              <a:avLst/>
            </a:prstGeom>
          </p:spPr>
          <p:txBody>
            <a:bodyPr wrap="square">
              <a:spAutoFit/>
            </a:bodyPr>
            <a:lstStyle/>
            <a:p>
              <a:r>
                <a:rPr lang="en-US" sz="800" dirty="0">
                  <a:solidFill>
                    <a:schemeClr val="bg1"/>
                  </a:solidFill>
                </a:rPr>
                <a:t>http://</a:t>
              </a:r>
              <a:r>
                <a:rPr lang="en-US" sz="800" dirty="0" err="1">
                  <a:solidFill>
                    <a:schemeClr val="bg1"/>
                  </a:solidFill>
                </a:rPr>
                <a:t>www.flickr.com</a:t>
              </a:r>
              <a:r>
                <a:rPr lang="en-US" sz="800" dirty="0">
                  <a:solidFill>
                    <a:schemeClr val="bg1"/>
                  </a:solidFill>
                </a:rPr>
                <a:t>/photos/</a:t>
              </a:r>
              <a:r>
                <a:rPr lang="en-US" sz="800" dirty="0" err="1">
                  <a:solidFill>
                    <a:schemeClr val="bg1"/>
                  </a:solidFill>
                </a:rPr>
                <a:t>vintagehalloweencollector</a:t>
              </a:r>
              <a:r>
                <a:rPr lang="en-US" sz="800" dirty="0">
                  <a:solidFill>
                    <a:schemeClr val="bg1"/>
                  </a:solidFill>
                </a:rPr>
                <a:t>/480856825/</a:t>
              </a:r>
            </a:p>
          </p:txBody>
        </p:sp>
      </p:grpSp>
      <p:sp>
        <p:nvSpPr>
          <p:cNvPr id="12" name="TextBox 11"/>
          <p:cNvSpPr txBox="1"/>
          <p:nvPr/>
        </p:nvSpPr>
        <p:spPr>
          <a:xfrm>
            <a:off x="4572000" y="1447800"/>
            <a:ext cx="4419600" cy="2769989"/>
          </a:xfrm>
          <a:prstGeom prst="rect">
            <a:avLst/>
          </a:prstGeom>
          <a:noFill/>
        </p:spPr>
        <p:txBody>
          <a:bodyPr wrap="square" rtlCol="0">
            <a:spAutoFit/>
          </a:bodyPr>
          <a:lstStyle/>
          <a:p>
            <a:pPr marL="342900" indent="-342900">
              <a:spcAft>
                <a:spcPts val="1200"/>
              </a:spcAft>
              <a:buFont typeface="Wingdings" pitchFamily="2" charset="2"/>
              <a:buChar char="§"/>
            </a:pPr>
            <a:r>
              <a:rPr lang="en-US" sz="2400" dirty="0" smtClean="0"/>
              <a:t>OCLC Wikipedian in residence Max Klein</a:t>
            </a:r>
          </a:p>
          <a:p>
            <a:pPr marL="342900" indent="-342900">
              <a:spcAft>
                <a:spcPts val="1200"/>
              </a:spcAft>
              <a:buFont typeface="Wingdings" pitchFamily="2" charset="2"/>
              <a:buChar char="§"/>
            </a:pPr>
            <a:r>
              <a:rPr lang="en-US" sz="2400" dirty="0" smtClean="0"/>
              <a:t>Automatic comparison of VIAF and Wikipedia references</a:t>
            </a:r>
          </a:p>
          <a:p>
            <a:pPr marL="342900" indent="-342900">
              <a:spcAft>
                <a:spcPts val="1200"/>
              </a:spcAft>
              <a:buFont typeface="Wingdings" pitchFamily="2" charset="2"/>
              <a:buChar char="§"/>
            </a:pPr>
            <a:r>
              <a:rPr lang="en-US" sz="2400" dirty="0" smtClean="0"/>
              <a:t>Initially English then German</a:t>
            </a:r>
          </a:p>
          <a:p>
            <a:pPr marL="342900" indent="-342900">
              <a:spcAft>
                <a:spcPts val="1200"/>
              </a:spcAft>
              <a:buFont typeface="Wingdings" pitchFamily="2" charset="2"/>
              <a:buChar char="§"/>
            </a:pPr>
            <a:r>
              <a:rPr lang="en-US" sz="2400" dirty="0" smtClean="0"/>
              <a:t>Now working with </a:t>
            </a:r>
            <a:r>
              <a:rPr lang="en-US" sz="2400" dirty="0" err="1" smtClean="0"/>
              <a:t>WikiData</a:t>
            </a:r>
            <a:endParaRPr lang="en-US" sz="2400" dirty="0" smtClean="0"/>
          </a:p>
        </p:txBody>
      </p:sp>
      <p:pic>
        <p:nvPicPr>
          <p:cNvPr id="13" name="Picture 12"/>
          <p:cNvPicPr>
            <a:picLocks noChangeAspect="1"/>
          </p:cNvPicPr>
          <p:nvPr/>
        </p:nvPicPr>
        <p:blipFill>
          <a:blip r:embed="rId4" cstate="print"/>
          <a:stretch>
            <a:fillRect/>
          </a:stretch>
        </p:blipFill>
        <p:spPr>
          <a:xfrm>
            <a:off x="5867400" y="5029200"/>
            <a:ext cx="1663700" cy="1358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9696935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err="1" smtClean="0"/>
              <a:t>WikiData</a:t>
            </a:r>
            <a:r>
              <a:rPr lang="en-US" dirty="0" smtClean="0"/>
              <a:t/>
            </a:r>
            <a:br>
              <a:rPr lang="en-US" dirty="0" smtClean="0"/>
            </a:br>
            <a:endParaRPr lang="en-US" dirty="0"/>
          </a:p>
        </p:txBody>
      </p:sp>
      <p:pic>
        <p:nvPicPr>
          <p:cNvPr id="6" name="Picture 5"/>
          <p:cNvPicPr>
            <a:picLocks noChangeAspect="1"/>
          </p:cNvPicPr>
          <p:nvPr/>
        </p:nvPicPr>
        <p:blipFill>
          <a:blip r:embed="rId2" cstate="print"/>
          <a:stretch>
            <a:fillRect/>
          </a:stretch>
        </p:blipFill>
        <p:spPr>
          <a:xfrm>
            <a:off x="1187624" y="764704"/>
            <a:ext cx="7739999" cy="5421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06480781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187624" y="764704"/>
            <a:ext cx="7739999" cy="5421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6B3AA010-7757-41E0-A212-D41514C97AA5}" type="slidenum">
              <a:rPr lang="en-US" smtClean="0"/>
              <a:pPr/>
              <a:t>38</a:t>
            </a:fld>
            <a:endParaRPr lang="en-US"/>
          </a:p>
        </p:txBody>
      </p:sp>
      <p:pic>
        <p:nvPicPr>
          <p:cNvPr id="4" name="Picture 3"/>
          <p:cNvPicPr>
            <a:picLocks noChangeAspect="1"/>
          </p:cNvPicPr>
          <p:nvPr/>
        </p:nvPicPr>
        <p:blipFill>
          <a:blip r:embed="rId3" cstate="print"/>
          <a:stretch>
            <a:fillRect/>
          </a:stretch>
        </p:blipFill>
        <p:spPr>
          <a:xfrm>
            <a:off x="3125165" y="1268760"/>
            <a:ext cx="5802458" cy="4794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a:xfrm>
            <a:off x="457200" y="0"/>
            <a:ext cx="8229600" cy="114300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t>WikiData</a:t>
            </a:r>
            <a:b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br>
            <a:endParaRPr kumimoji="0" lang="en-US" sz="4000" b="0" i="0" u="none"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1187624" y="764704"/>
            <a:ext cx="7739999" cy="5421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print"/>
          <a:stretch>
            <a:fillRect/>
          </a:stretch>
        </p:blipFill>
        <p:spPr>
          <a:xfrm>
            <a:off x="3125165" y="1268760"/>
            <a:ext cx="5802458" cy="4794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6B3AA010-7757-41E0-A212-D41514C97AA5}" type="slidenum">
              <a:rPr lang="en-US" smtClean="0"/>
              <a:pPr/>
              <a:t>39</a:t>
            </a:fld>
            <a:endParaRPr lang="en-US"/>
          </a:p>
        </p:txBody>
      </p:sp>
      <p:pic>
        <p:nvPicPr>
          <p:cNvPr id="4" name="Picture 3"/>
          <p:cNvPicPr>
            <a:picLocks noChangeAspect="1"/>
          </p:cNvPicPr>
          <p:nvPr/>
        </p:nvPicPr>
        <p:blipFill>
          <a:blip r:embed="rId4" cstate="print"/>
          <a:stretch>
            <a:fillRect/>
          </a:stretch>
        </p:blipFill>
        <p:spPr>
          <a:xfrm>
            <a:off x="3602552" y="692696"/>
            <a:ext cx="3633744" cy="5949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t>WikiData</a:t>
            </a:r>
            <a:b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br>
            <a:endParaRPr kumimoji="0" lang="en-US" sz="4000" b="0" i="0" u="none"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authority files control?</a:t>
            </a:r>
            <a:endParaRPr lang="en-US" dirty="0"/>
          </a:p>
        </p:txBody>
      </p:sp>
      <p:sp>
        <p:nvSpPr>
          <p:cNvPr id="3" name="Content Placeholder 2"/>
          <p:cNvSpPr>
            <a:spLocks noGrp="1"/>
          </p:cNvSpPr>
          <p:nvPr>
            <p:ph idx="1"/>
          </p:nvPr>
        </p:nvSpPr>
        <p:spPr/>
        <p:txBody>
          <a:bodyPr/>
          <a:lstStyle/>
          <a:p>
            <a:r>
              <a:rPr lang="en-US" dirty="0" smtClean="0"/>
              <a:t>Names!</a:t>
            </a:r>
          </a:p>
          <a:p>
            <a:pPr lvl="1"/>
            <a:r>
              <a:rPr lang="en-US" dirty="0" smtClean="0"/>
              <a:t>Persons</a:t>
            </a:r>
          </a:p>
          <a:p>
            <a:pPr lvl="1"/>
            <a:r>
              <a:rPr lang="en-US" dirty="0" smtClean="0"/>
              <a:t>Corporations</a:t>
            </a:r>
          </a:p>
          <a:p>
            <a:pPr lvl="1"/>
            <a:r>
              <a:rPr lang="en-US" dirty="0" smtClean="0"/>
              <a:t>Places</a:t>
            </a:r>
          </a:p>
          <a:p>
            <a:pPr lvl="1"/>
            <a:r>
              <a:rPr lang="en-US" dirty="0" smtClean="0"/>
              <a:t>Uniform Titles</a:t>
            </a:r>
          </a:p>
          <a:p>
            <a:pPr lvl="1"/>
            <a:r>
              <a:rPr lang="en-US" dirty="0" smtClean="0"/>
              <a:t>Families</a:t>
            </a:r>
          </a:p>
          <a:p>
            <a:pPr lvl="1"/>
            <a:r>
              <a:rPr lang="en-US" dirty="0" smtClean="0"/>
              <a:t>Trademarks</a:t>
            </a:r>
          </a:p>
          <a:p>
            <a:pPr lvl="1"/>
            <a:r>
              <a:rPr lang="en-US" dirty="0" smtClean="0"/>
              <a:t>Concepts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B3AA010-7757-41E0-A212-D41514C97AA5}" type="slidenum">
              <a:rPr lang="en-US" smtClean="0"/>
              <a:pPr/>
              <a:t>40</a:t>
            </a:fld>
            <a:endParaRPr lang="en-US"/>
          </a:p>
        </p:txBody>
      </p:sp>
      <p:pic>
        <p:nvPicPr>
          <p:cNvPr id="4" name="Picture 3"/>
          <p:cNvPicPr>
            <a:picLocks noChangeAspect="1"/>
          </p:cNvPicPr>
          <p:nvPr/>
        </p:nvPicPr>
        <p:blipFill>
          <a:blip r:embed="rId3" cstate="print"/>
          <a:stretch>
            <a:fillRect/>
          </a:stretch>
        </p:blipFill>
        <p:spPr>
          <a:xfrm>
            <a:off x="1187624" y="729305"/>
            <a:ext cx="7760132" cy="543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p:cNvSpPr txBox="1">
            <a:spLocks/>
          </p:cNvSpPr>
          <p:nvPr/>
        </p:nvSpPr>
        <p:spPr>
          <a:xfrm>
            <a:off x="457200" y="0"/>
            <a:ext cx="8229600" cy="1143000"/>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t>WikiData</a:t>
            </a:r>
            <a:br>
              <a:rPr kumimoji="0" lang="en-US" sz="4000" b="0" i="0" u="none" strike="noStrike" kern="1200" cap="none" spc="0" normalizeH="0" baseline="0" noProof="0" smtClean="0">
                <a:ln>
                  <a:noFill/>
                </a:ln>
                <a:solidFill>
                  <a:schemeClr val="tx1"/>
                </a:solidFill>
                <a:effectLst/>
                <a:uLnTx/>
                <a:uFillTx/>
                <a:latin typeface="Open Sans Semibold" pitchFamily="34" charset="0"/>
                <a:ea typeface="Open Sans Semibold" pitchFamily="34" charset="0"/>
                <a:cs typeface="Open Sans Semibold" pitchFamily="34" charset="0"/>
              </a:rPr>
            </a:br>
            <a:endParaRPr kumimoji="0" lang="en-US" sz="4000" b="0" i="0" u="none" strike="noStrike" kern="1200" cap="none" spc="0" normalizeH="0" baseline="0" noProof="0" dirty="0">
              <a:ln>
                <a:noFill/>
              </a:ln>
              <a:solidFill>
                <a:schemeClr val="tx1"/>
              </a:solidFill>
              <a:effectLst/>
              <a:uLnTx/>
              <a:uFillTx/>
              <a:latin typeface="Open Sans Semibold" pitchFamily="34" charset="0"/>
              <a:ea typeface="Open Sans Semibold" pitchFamily="34" charset="0"/>
              <a:cs typeface="Open Sans Semibold"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err="1" smtClean="0"/>
              <a:t>VIAF</a:t>
            </a:r>
            <a:r>
              <a:rPr lang="en-US" sz="4400" b="1" dirty="0" err="1" smtClean="0"/>
              <a:t>↔</a:t>
            </a:r>
            <a:r>
              <a:rPr lang="en-US" dirty="0" err="1" smtClean="0"/>
              <a:t>Wikidata</a:t>
            </a:r>
            <a:r>
              <a:rPr lang="en-US" dirty="0" smtClean="0"/>
              <a:t> Linking Benefits</a:t>
            </a:r>
            <a:endParaRPr lang="en-US" dirty="0"/>
          </a:p>
        </p:txBody>
      </p:sp>
      <p:sp>
        <p:nvSpPr>
          <p:cNvPr id="4" name="Rectangle 3"/>
          <p:cNvSpPr/>
          <p:nvPr/>
        </p:nvSpPr>
        <p:spPr>
          <a:xfrm>
            <a:off x="1143000" y="6019800"/>
            <a:ext cx="6532257" cy="461665"/>
          </a:xfrm>
          <a:prstGeom prst="rect">
            <a:avLst/>
          </a:prstGeom>
        </p:spPr>
        <p:txBody>
          <a:bodyPr wrap="none">
            <a:spAutoFit/>
          </a:bodyPr>
          <a:lstStyle/>
          <a:p>
            <a:r>
              <a:rPr lang="en-US" sz="2400" dirty="0" smtClean="0"/>
              <a:t>VIAF Enhancing Wikipedia language coverage</a:t>
            </a:r>
            <a:endParaRPr lang="en-US" sz="2400" dirty="0"/>
          </a:p>
        </p:txBody>
      </p:sp>
      <p:pic>
        <p:nvPicPr>
          <p:cNvPr id="5" name="Picture 4"/>
          <p:cNvPicPr>
            <a:picLocks noChangeAspect="1"/>
          </p:cNvPicPr>
          <p:nvPr/>
        </p:nvPicPr>
        <p:blipFill>
          <a:blip r:embed="rId2" cstate="print"/>
          <a:stretch>
            <a:fillRect/>
          </a:stretch>
        </p:blipFill>
        <p:spPr>
          <a:xfrm>
            <a:off x="1981200" y="1295400"/>
            <a:ext cx="4152815" cy="4562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6228184" y="3284984"/>
            <a:ext cx="2802382" cy="646331"/>
          </a:xfrm>
          <a:prstGeom prst="rect">
            <a:avLst/>
          </a:prstGeom>
          <a:noFill/>
        </p:spPr>
        <p:txBody>
          <a:bodyPr wrap="none" rtlCol="0">
            <a:spAutoFit/>
          </a:bodyPr>
          <a:lstStyle/>
          <a:p>
            <a:r>
              <a:rPr lang="en-US" dirty="0" smtClean="0"/>
              <a:t>14,000+ </a:t>
            </a:r>
          </a:p>
          <a:p>
            <a:r>
              <a:rPr lang="en-US" dirty="0" smtClean="0"/>
              <a:t>New labels/aliases added</a:t>
            </a:r>
            <a:endParaRPr lang="en-US" dirty="0"/>
          </a:p>
        </p:txBody>
      </p:sp>
    </p:spTree>
    <p:extLst>
      <p:ext uri="{BB962C8B-B14F-4D97-AF65-F5344CB8AC3E}">
        <p14:creationId xmlns:p14="http://schemas.microsoft.com/office/powerpoint/2010/main" xmlns="" val="330150269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VIAF – in the Web </a:t>
            </a:r>
            <a:r>
              <a:rPr lang="en-US" dirty="0" smtClean="0"/>
              <a:t>of</a:t>
            </a:r>
            <a:br>
              <a:rPr lang="en-US" dirty="0" smtClean="0"/>
            </a:br>
            <a:r>
              <a:rPr lang="en-US" dirty="0" smtClean="0"/>
              <a:t>Bibliographic </a:t>
            </a:r>
            <a:r>
              <a:rPr lang="en-US" dirty="0"/>
              <a:t>Data</a:t>
            </a:r>
          </a:p>
        </p:txBody>
      </p:sp>
      <p:grpSp>
        <p:nvGrpSpPr>
          <p:cNvPr id="3" name="Group 20"/>
          <p:cNvGrpSpPr/>
          <p:nvPr/>
        </p:nvGrpSpPr>
        <p:grpSpPr>
          <a:xfrm>
            <a:off x="323528" y="2603624"/>
            <a:ext cx="2960712" cy="1008112"/>
            <a:chOff x="323528" y="2891656"/>
            <a:chExt cx="2960712" cy="1008112"/>
          </a:xfrm>
        </p:grpSpPr>
        <p:sp>
          <p:nvSpPr>
            <p:cNvPr id="16" name="Oval 15"/>
            <p:cNvSpPr/>
            <p:nvPr/>
          </p:nvSpPr>
          <p:spPr>
            <a:xfrm>
              <a:off x="323528" y="2891656"/>
              <a:ext cx="2960712"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1776" y="3212976"/>
              <a:ext cx="1944216" cy="446276"/>
            </a:xfrm>
            <a:prstGeom prst="rect">
              <a:avLst/>
            </a:prstGeom>
            <a:noFill/>
          </p:spPr>
          <p:txBody>
            <a:bodyPr wrap="square" rtlCol="0">
              <a:spAutoFit/>
            </a:bodyPr>
            <a:lstStyle/>
            <a:p>
              <a:pPr algn="ctr"/>
              <a:r>
                <a:rPr lang="en-US" sz="1100" dirty="0" err="1" smtClean="0"/>
                <a:t>Worldcat.org</a:t>
              </a:r>
              <a:r>
                <a:rPr lang="en-US" sz="1100" dirty="0" smtClean="0"/>
                <a:t>/</a:t>
              </a:r>
              <a:r>
                <a:rPr lang="en-US" sz="1100" dirty="0" err="1" smtClean="0"/>
                <a:t>oclc</a:t>
              </a:r>
              <a:r>
                <a:rPr lang="en-US" sz="1100" dirty="0"/>
                <a:t>/</a:t>
              </a:r>
              <a:r>
                <a:rPr lang="en-US" sz="1100" dirty="0" smtClean="0"/>
                <a:t>81453459</a:t>
              </a:r>
            </a:p>
            <a:p>
              <a:pPr algn="ctr"/>
              <a:r>
                <a:rPr lang="en-US" sz="1200" dirty="0" smtClean="0">
                  <a:solidFill>
                    <a:srgbClr val="FFFFFF"/>
                  </a:solidFill>
                </a:rPr>
                <a:t>The Hidden Face of Eve</a:t>
              </a:r>
              <a:endParaRPr lang="en-US" sz="1200" dirty="0">
                <a:solidFill>
                  <a:srgbClr val="FFFFFF"/>
                </a:solidFill>
              </a:endParaRPr>
            </a:p>
          </p:txBody>
        </p:sp>
      </p:grpSp>
      <p:grpSp>
        <p:nvGrpSpPr>
          <p:cNvPr id="4" name="Group 17"/>
          <p:cNvGrpSpPr/>
          <p:nvPr/>
        </p:nvGrpSpPr>
        <p:grpSpPr>
          <a:xfrm>
            <a:off x="4004320" y="2588456"/>
            <a:ext cx="2960712" cy="1008112"/>
            <a:chOff x="4004320" y="2891656"/>
            <a:chExt cx="2960712" cy="1008112"/>
          </a:xfrm>
        </p:grpSpPr>
        <p:sp>
          <p:nvSpPr>
            <p:cNvPr id="15" name="Oval 14"/>
            <p:cNvSpPr/>
            <p:nvPr/>
          </p:nvSpPr>
          <p:spPr>
            <a:xfrm>
              <a:off x="4004320" y="2891656"/>
              <a:ext cx="2960712"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12568" y="3191351"/>
              <a:ext cx="1944216" cy="446276"/>
            </a:xfrm>
            <a:prstGeom prst="rect">
              <a:avLst/>
            </a:prstGeom>
            <a:noFill/>
          </p:spPr>
          <p:txBody>
            <a:bodyPr wrap="square" rtlCol="0">
              <a:spAutoFit/>
            </a:bodyPr>
            <a:lstStyle/>
            <a:p>
              <a:pPr algn="ctr"/>
              <a:r>
                <a:rPr lang="en-US" sz="1100" dirty="0"/>
                <a:t>http://viaf.org/viaf/84254254</a:t>
              </a:r>
              <a:r>
                <a:rPr lang="en-US" sz="1100" dirty="0" smtClean="0"/>
                <a:t>/</a:t>
              </a:r>
            </a:p>
            <a:p>
              <a:pPr algn="ctr"/>
              <a:r>
                <a:rPr lang="en-US" sz="1200" dirty="0" err="1" smtClean="0">
                  <a:solidFill>
                    <a:srgbClr val="FFFFFF"/>
                  </a:solidFill>
                </a:rPr>
                <a:t>Nawal</a:t>
              </a:r>
              <a:r>
                <a:rPr lang="en-US" sz="1200" dirty="0" smtClean="0">
                  <a:solidFill>
                    <a:srgbClr val="FFFFFF"/>
                  </a:solidFill>
                </a:rPr>
                <a:t> El </a:t>
              </a:r>
              <a:r>
                <a:rPr lang="en-US" sz="1200" dirty="0" err="1" smtClean="0">
                  <a:solidFill>
                    <a:srgbClr val="FFFFFF"/>
                  </a:solidFill>
                </a:rPr>
                <a:t>Saadawi</a:t>
              </a:r>
              <a:endParaRPr lang="en-US" sz="1200" dirty="0">
                <a:solidFill>
                  <a:srgbClr val="FFFFFF"/>
                </a:solidFill>
              </a:endParaRPr>
            </a:p>
          </p:txBody>
        </p:sp>
      </p:grpSp>
      <p:grpSp>
        <p:nvGrpSpPr>
          <p:cNvPr id="5" name="Group 19"/>
          <p:cNvGrpSpPr/>
          <p:nvPr/>
        </p:nvGrpSpPr>
        <p:grpSpPr>
          <a:xfrm>
            <a:off x="6148536" y="1268760"/>
            <a:ext cx="2960712" cy="1008112"/>
            <a:chOff x="6148536" y="1926704"/>
            <a:chExt cx="2960712" cy="1008112"/>
          </a:xfrm>
        </p:grpSpPr>
        <p:sp>
          <p:nvSpPr>
            <p:cNvPr id="14" name="Oval 13"/>
            <p:cNvSpPr/>
            <p:nvPr/>
          </p:nvSpPr>
          <p:spPr>
            <a:xfrm>
              <a:off x="6148536" y="1926704"/>
              <a:ext cx="2960712"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332748" y="2243584"/>
              <a:ext cx="2592288" cy="446276"/>
            </a:xfrm>
            <a:prstGeom prst="rect">
              <a:avLst/>
            </a:prstGeom>
            <a:noFill/>
          </p:spPr>
          <p:txBody>
            <a:bodyPr wrap="square" rtlCol="0">
              <a:spAutoFit/>
            </a:bodyPr>
            <a:lstStyle/>
            <a:p>
              <a:pPr algn="ctr"/>
              <a:r>
                <a:rPr lang="en-US" sz="1100" dirty="0"/>
                <a:t>http://www.wikidata.org/wiki/</a:t>
              </a:r>
              <a:r>
                <a:rPr lang="en-US" sz="1100" dirty="0" smtClean="0"/>
                <a:t>Q238514</a:t>
              </a:r>
            </a:p>
            <a:p>
              <a:pPr algn="ctr"/>
              <a:r>
                <a:rPr lang="en-US" sz="1200" dirty="0" err="1" smtClean="0">
                  <a:solidFill>
                    <a:srgbClr val="FFFFFF"/>
                  </a:solidFill>
                </a:rPr>
                <a:t>Nawal</a:t>
              </a:r>
              <a:r>
                <a:rPr lang="en-US" sz="1200" dirty="0" smtClean="0">
                  <a:solidFill>
                    <a:srgbClr val="FFFFFF"/>
                  </a:solidFill>
                </a:rPr>
                <a:t> El </a:t>
              </a:r>
              <a:r>
                <a:rPr lang="en-US" sz="1200" dirty="0" err="1" smtClean="0">
                  <a:solidFill>
                    <a:srgbClr val="FFFFFF"/>
                  </a:solidFill>
                </a:rPr>
                <a:t>Saadawi</a:t>
              </a:r>
              <a:endParaRPr lang="en-US" sz="1200" dirty="0">
                <a:solidFill>
                  <a:srgbClr val="FFFFFF"/>
                </a:solidFill>
              </a:endParaRPr>
            </a:p>
          </p:txBody>
        </p:sp>
      </p:grpSp>
      <p:grpSp>
        <p:nvGrpSpPr>
          <p:cNvPr id="7" name="Group 18"/>
          <p:cNvGrpSpPr/>
          <p:nvPr/>
        </p:nvGrpSpPr>
        <p:grpSpPr>
          <a:xfrm>
            <a:off x="6020544" y="3908152"/>
            <a:ext cx="2960712" cy="1008112"/>
            <a:chOff x="6020544" y="4196184"/>
            <a:chExt cx="2960712" cy="1008112"/>
          </a:xfrm>
        </p:grpSpPr>
        <p:sp>
          <p:nvSpPr>
            <p:cNvPr id="6" name="Oval 5"/>
            <p:cNvSpPr/>
            <p:nvPr/>
          </p:nvSpPr>
          <p:spPr>
            <a:xfrm>
              <a:off x="6020544" y="4196184"/>
              <a:ext cx="2960712"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020544" y="4549001"/>
              <a:ext cx="2960712" cy="446276"/>
            </a:xfrm>
            <a:prstGeom prst="rect">
              <a:avLst/>
            </a:prstGeom>
            <a:noFill/>
          </p:spPr>
          <p:txBody>
            <a:bodyPr wrap="square" rtlCol="0">
              <a:spAutoFit/>
            </a:bodyPr>
            <a:lstStyle/>
            <a:p>
              <a:pPr algn="ctr"/>
              <a:r>
                <a:rPr lang="en-US" sz="1100" dirty="0"/>
                <a:t>http://isni-url.oclc.nl/isni/</a:t>
              </a:r>
              <a:r>
                <a:rPr lang="en-US" sz="1100" dirty="0" smtClean="0"/>
                <a:t>0000000120296695</a:t>
              </a:r>
            </a:p>
            <a:p>
              <a:pPr algn="ctr"/>
              <a:r>
                <a:rPr lang="en-US" sz="1200" dirty="0" err="1" smtClean="0">
                  <a:solidFill>
                    <a:srgbClr val="FFFFFF"/>
                  </a:solidFill>
                </a:rPr>
                <a:t>Nawal</a:t>
              </a:r>
              <a:r>
                <a:rPr lang="en-US" sz="1200" dirty="0" smtClean="0">
                  <a:solidFill>
                    <a:srgbClr val="FFFFFF"/>
                  </a:solidFill>
                </a:rPr>
                <a:t> El </a:t>
              </a:r>
              <a:r>
                <a:rPr lang="en-US" sz="1200" dirty="0" err="1" smtClean="0">
                  <a:solidFill>
                    <a:srgbClr val="FFFFFF"/>
                  </a:solidFill>
                </a:rPr>
                <a:t>Saadawi</a:t>
              </a:r>
              <a:endParaRPr lang="en-US" sz="1200" dirty="0">
                <a:solidFill>
                  <a:srgbClr val="FFFFFF"/>
                </a:solidFill>
              </a:endParaRPr>
            </a:p>
          </p:txBody>
        </p:sp>
      </p:grpSp>
      <p:cxnSp>
        <p:nvCxnSpPr>
          <p:cNvPr id="24" name="Curved Connector 23"/>
          <p:cNvCxnSpPr>
            <a:stCxn id="16" idx="7"/>
            <a:endCxn id="15" idx="1"/>
          </p:cNvCxnSpPr>
          <p:nvPr/>
        </p:nvCxnSpPr>
        <p:spPr>
          <a:xfrm rot="5400000" flipH="1" flipV="1">
            <a:off x="3636696" y="1950049"/>
            <a:ext cx="15168" cy="1587252"/>
          </a:xfrm>
          <a:prstGeom prst="curvedConnector3">
            <a:avLst>
              <a:gd name="adj1" fmla="val 258045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urved Connector 24"/>
          <p:cNvCxnSpPr>
            <a:stCxn id="15" idx="0"/>
            <a:endCxn id="14" idx="2"/>
          </p:cNvCxnSpPr>
          <p:nvPr/>
        </p:nvCxnSpPr>
        <p:spPr>
          <a:xfrm rot="5400000" flipH="1" flipV="1">
            <a:off x="5408786" y="1848706"/>
            <a:ext cx="815640" cy="66386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15" idx="4"/>
            <a:endCxn id="12" idx="1"/>
          </p:cNvCxnSpPr>
          <p:nvPr/>
        </p:nvCxnSpPr>
        <p:spPr>
          <a:xfrm rot="16200000" flipH="1">
            <a:off x="5308841" y="3772403"/>
            <a:ext cx="887539" cy="53586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6" idx="0"/>
            <a:endCxn id="14" idx="4"/>
          </p:cNvCxnSpPr>
          <p:nvPr/>
        </p:nvCxnSpPr>
        <p:spPr>
          <a:xfrm rot="5400000" flipH="1" flipV="1">
            <a:off x="6749256" y="3028516"/>
            <a:ext cx="1631280" cy="12799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284240" y="1932444"/>
            <a:ext cx="839180" cy="369332"/>
          </a:xfrm>
          <a:prstGeom prst="rect">
            <a:avLst/>
          </a:prstGeom>
          <a:noFill/>
        </p:spPr>
        <p:txBody>
          <a:bodyPr wrap="none" rtlCol="0">
            <a:spAutoFit/>
          </a:bodyPr>
          <a:lstStyle/>
          <a:p>
            <a:pPr algn="ctr"/>
            <a:r>
              <a:rPr lang="en-US" dirty="0" smtClean="0"/>
              <a:t>author</a:t>
            </a:r>
            <a:endParaRPr lang="en-US" dirty="0"/>
          </a:p>
        </p:txBody>
      </p:sp>
      <p:sp>
        <p:nvSpPr>
          <p:cNvPr id="41" name="TextBox 40"/>
          <p:cNvSpPr txBox="1"/>
          <p:nvPr/>
        </p:nvSpPr>
        <p:spPr>
          <a:xfrm>
            <a:off x="4993657" y="1475492"/>
            <a:ext cx="1018503" cy="369332"/>
          </a:xfrm>
          <a:prstGeom prst="rect">
            <a:avLst/>
          </a:prstGeom>
          <a:noFill/>
        </p:spPr>
        <p:txBody>
          <a:bodyPr wrap="none" rtlCol="0">
            <a:spAutoFit/>
          </a:bodyPr>
          <a:lstStyle/>
          <a:p>
            <a:pPr algn="ctr"/>
            <a:r>
              <a:rPr lang="en-US" dirty="0" err="1" smtClean="0"/>
              <a:t>sameAs</a:t>
            </a:r>
            <a:endParaRPr lang="en-US" dirty="0"/>
          </a:p>
        </p:txBody>
      </p:sp>
      <p:sp>
        <p:nvSpPr>
          <p:cNvPr id="42" name="TextBox 41"/>
          <p:cNvSpPr txBox="1"/>
          <p:nvPr/>
        </p:nvSpPr>
        <p:spPr>
          <a:xfrm>
            <a:off x="4993657" y="4365104"/>
            <a:ext cx="1018503" cy="369332"/>
          </a:xfrm>
          <a:prstGeom prst="rect">
            <a:avLst/>
          </a:prstGeom>
          <a:noFill/>
        </p:spPr>
        <p:txBody>
          <a:bodyPr wrap="none" rtlCol="0">
            <a:spAutoFit/>
          </a:bodyPr>
          <a:lstStyle/>
          <a:p>
            <a:pPr algn="ctr"/>
            <a:r>
              <a:rPr lang="en-US" dirty="0" err="1" smtClean="0"/>
              <a:t>sameAs</a:t>
            </a:r>
            <a:endParaRPr lang="en-US" dirty="0"/>
          </a:p>
        </p:txBody>
      </p:sp>
      <p:sp>
        <p:nvSpPr>
          <p:cNvPr id="43" name="TextBox 42"/>
          <p:cNvSpPr txBox="1"/>
          <p:nvPr/>
        </p:nvSpPr>
        <p:spPr>
          <a:xfrm>
            <a:off x="7639903" y="2761936"/>
            <a:ext cx="1018503" cy="369332"/>
          </a:xfrm>
          <a:prstGeom prst="rect">
            <a:avLst/>
          </a:prstGeom>
          <a:noFill/>
        </p:spPr>
        <p:txBody>
          <a:bodyPr wrap="none" rtlCol="0">
            <a:spAutoFit/>
          </a:bodyPr>
          <a:lstStyle/>
          <a:p>
            <a:pPr algn="ctr"/>
            <a:r>
              <a:rPr lang="en-US" dirty="0" err="1" smtClean="0"/>
              <a:t>sameAs</a:t>
            </a:r>
            <a:endParaRPr lang="en-US" dirty="0"/>
          </a:p>
        </p:txBody>
      </p:sp>
      <p:grpSp>
        <p:nvGrpSpPr>
          <p:cNvPr id="10" name="Group 49"/>
          <p:cNvGrpSpPr/>
          <p:nvPr/>
        </p:nvGrpSpPr>
        <p:grpSpPr>
          <a:xfrm>
            <a:off x="1187624" y="4663008"/>
            <a:ext cx="3744416" cy="1008112"/>
            <a:chOff x="1331640" y="4951040"/>
            <a:chExt cx="3744416" cy="1008112"/>
          </a:xfrm>
        </p:grpSpPr>
        <p:sp>
          <p:nvSpPr>
            <p:cNvPr id="17" name="Oval 16"/>
            <p:cNvSpPr/>
            <p:nvPr/>
          </p:nvSpPr>
          <p:spPr>
            <a:xfrm>
              <a:off x="1664278" y="4951040"/>
              <a:ext cx="3079140" cy="100811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331640" y="5343599"/>
              <a:ext cx="3744416" cy="461665"/>
            </a:xfrm>
            <a:prstGeom prst="rect">
              <a:avLst/>
            </a:prstGeom>
            <a:noFill/>
          </p:spPr>
          <p:txBody>
            <a:bodyPr wrap="square" rtlCol="0">
              <a:spAutoFit/>
            </a:bodyPr>
            <a:lstStyle/>
            <a:p>
              <a:pPr algn="ctr"/>
              <a:r>
                <a:rPr lang="en-US" sz="1100" dirty="0"/>
                <a:t>http://id.loc.gov/authorities/subjects/</a:t>
              </a:r>
              <a:r>
                <a:rPr lang="en-US" sz="1100" dirty="0" smtClean="0"/>
                <a:t>sh85120576</a:t>
              </a:r>
            </a:p>
            <a:p>
              <a:pPr algn="ctr"/>
              <a:r>
                <a:rPr lang="en-US" sz="1200" dirty="0" smtClean="0">
                  <a:solidFill>
                    <a:srgbClr val="FFFFFF"/>
                  </a:solidFill>
                </a:rPr>
                <a:t>The Sex customs</a:t>
              </a:r>
              <a:endParaRPr lang="en-US" sz="1200" dirty="0">
                <a:solidFill>
                  <a:srgbClr val="FFFFFF"/>
                </a:solidFill>
              </a:endParaRPr>
            </a:p>
          </p:txBody>
        </p:sp>
      </p:grpSp>
      <p:cxnSp>
        <p:nvCxnSpPr>
          <p:cNvPr id="47" name="Curved Connector 46"/>
          <p:cNvCxnSpPr>
            <a:stCxn id="16" idx="3"/>
            <a:endCxn id="17" idx="2"/>
          </p:cNvCxnSpPr>
          <p:nvPr/>
        </p:nvCxnSpPr>
        <p:spPr>
          <a:xfrm rot="16200000" flipH="1">
            <a:off x="287207" y="3934008"/>
            <a:ext cx="1702963" cy="76314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870211" y="4076303"/>
            <a:ext cx="762311" cy="369332"/>
          </a:xfrm>
          <a:prstGeom prst="rect">
            <a:avLst/>
          </a:prstGeom>
          <a:noFill/>
        </p:spPr>
        <p:txBody>
          <a:bodyPr wrap="none" rtlCol="0">
            <a:spAutoFit/>
          </a:bodyPr>
          <a:lstStyle/>
          <a:p>
            <a:pPr algn="ctr"/>
            <a:r>
              <a:rPr lang="en-US" dirty="0" smtClean="0"/>
              <a:t>about</a:t>
            </a:r>
            <a:endParaRPr lang="en-US" dirty="0"/>
          </a:p>
        </p:txBody>
      </p:sp>
      <p:pic>
        <p:nvPicPr>
          <p:cNvPr id="51" name="Picture 50"/>
          <p:cNvPicPr>
            <a:picLocks noChangeAspect="1"/>
          </p:cNvPicPr>
          <p:nvPr/>
        </p:nvPicPr>
        <p:blipFill rotWithShape="1">
          <a:blip r:embed="rId2" cstate="print"/>
          <a:srcRect t="-3488" r="71077"/>
          <a:stretch/>
        </p:blipFill>
        <p:spPr>
          <a:xfrm>
            <a:off x="2800865" y="4160556"/>
            <a:ext cx="517934" cy="420572"/>
          </a:xfrm>
          <a:prstGeom prst="rect">
            <a:avLst/>
          </a:prstGeom>
        </p:spPr>
      </p:pic>
      <p:pic>
        <p:nvPicPr>
          <p:cNvPr id="52" name="Picture 51"/>
          <p:cNvPicPr>
            <a:picLocks noChangeAspect="1"/>
          </p:cNvPicPr>
          <p:nvPr/>
        </p:nvPicPr>
        <p:blipFill rotWithShape="1">
          <a:blip r:embed="rId3" cstate="print"/>
          <a:srcRect r="69034"/>
          <a:stretch/>
        </p:blipFill>
        <p:spPr>
          <a:xfrm>
            <a:off x="1371284" y="1730400"/>
            <a:ext cx="865200" cy="863600"/>
          </a:xfrm>
          <a:prstGeom prst="rect">
            <a:avLst/>
          </a:prstGeom>
        </p:spPr>
      </p:pic>
      <p:sp>
        <p:nvSpPr>
          <p:cNvPr id="53" name="TextBox 52"/>
          <p:cNvSpPr txBox="1"/>
          <p:nvPr/>
        </p:nvSpPr>
        <p:spPr>
          <a:xfrm>
            <a:off x="5085585" y="2199268"/>
            <a:ext cx="710551" cy="369332"/>
          </a:xfrm>
          <a:prstGeom prst="rect">
            <a:avLst/>
          </a:prstGeom>
          <a:noFill/>
        </p:spPr>
        <p:txBody>
          <a:bodyPr wrap="none" rtlCol="0">
            <a:spAutoFit/>
          </a:bodyPr>
          <a:lstStyle/>
          <a:p>
            <a:r>
              <a:rPr lang="en-US" dirty="0" smtClean="0">
                <a:solidFill>
                  <a:srgbClr val="FF0000"/>
                </a:solidFill>
              </a:rPr>
              <a:t>VIAF</a:t>
            </a:r>
            <a:endParaRPr lang="en-US" dirty="0">
              <a:solidFill>
                <a:srgbClr val="FF0000"/>
              </a:solidFill>
            </a:endParaRPr>
          </a:p>
        </p:txBody>
      </p:sp>
      <p:pic>
        <p:nvPicPr>
          <p:cNvPr id="55" name="Picture 54"/>
          <p:cNvPicPr>
            <a:picLocks noChangeAspect="1"/>
          </p:cNvPicPr>
          <p:nvPr/>
        </p:nvPicPr>
        <p:blipFill>
          <a:blip r:embed="rId4" cstate="print"/>
          <a:stretch>
            <a:fillRect/>
          </a:stretch>
        </p:blipFill>
        <p:spPr>
          <a:xfrm>
            <a:off x="6996844" y="3450036"/>
            <a:ext cx="1008112" cy="363752"/>
          </a:xfrm>
          <a:prstGeom prst="rect">
            <a:avLst/>
          </a:prstGeom>
        </p:spPr>
      </p:pic>
      <p:pic>
        <p:nvPicPr>
          <p:cNvPr id="56" name="Picture 55"/>
          <p:cNvPicPr>
            <a:picLocks noChangeAspect="1"/>
          </p:cNvPicPr>
          <p:nvPr/>
        </p:nvPicPr>
        <p:blipFill>
          <a:blip r:embed="rId5" cstate="print"/>
          <a:stretch>
            <a:fillRect/>
          </a:stretch>
        </p:blipFill>
        <p:spPr>
          <a:xfrm flipH="1">
            <a:off x="7319314" y="692696"/>
            <a:ext cx="619156" cy="5646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288314696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non-library sources</a:t>
            </a:r>
            <a:endParaRPr lang="en-US" dirty="0"/>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rPr>
              <a:t>ISNI</a:t>
            </a:r>
          </a:p>
          <a:p>
            <a:pPr lvl="1"/>
            <a:r>
              <a:rPr lang="en-US" dirty="0" smtClean="0">
                <a:solidFill>
                  <a:schemeClr val="tx1">
                    <a:lumMod val="85000"/>
                    <a:lumOff val="15000"/>
                  </a:schemeClr>
                </a:solidFill>
              </a:rPr>
              <a:t>International Standard Name Identifier</a:t>
            </a:r>
          </a:p>
          <a:p>
            <a:r>
              <a:rPr lang="en-US" dirty="0" smtClean="0">
                <a:solidFill>
                  <a:schemeClr val="tx1">
                    <a:lumMod val="85000"/>
                    <a:lumOff val="15000"/>
                  </a:schemeClr>
                </a:solidFill>
              </a:rPr>
              <a:t>Perseus Digital Library</a:t>
            </a:r>
          </a:p>
          <a:p>
            <a:r>
              <a:rPr lang="en-US" dirty="0" smtClean="0">
                <a:solidFill>
                  <a:schemeClr val="tx1">
                    <a:lumMod val="85000"/>
                    <a:lumOff val="15000"/>
                  </a:schemeClr>
                </a:solidFill>
              </a:rPr>
              <a:t>Syriac project names</a:t>
            </a:r>
          </a:p>
          <a:p>
            <a:r>
              <a:rPr lang="en-US" dirty="0" err="1" smtClean="0">
                <a:solidFill>
                  <a:schemeClr val="tx1">
                    <a:lumMod val="85000"/>
                    <a:lumOff val="15000"/>
                  </a:schemeClr>
                </a:solidFill>
              </a:rPr>
              <a:t>Fihirst</a:t>
            </a:r>
            <a:r>
              <a:rPr lang="en-US" dirty="0" smtClean="0">
                <a:solidFill>
                  <a:schemeClr val="tx1">
                    <a:lumMod val="85000"/>
                    <a:lumOff val="15000"/>
                  </a:schemeClr>
                </a:solidFill>
              </a:rPr>
              <a:t> Arabic names</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from WorldCat</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Multilingual Bibliographic</a:t>
            </a:r>
            <a:br>
              <a:rPr lang="en-US" dirty="0" smtClean="0"/>
            </a:br>
            <a:r>
              <a:rPr lang="en-US" dirty="0" smtClean="0"/>
              <a:t>Structure Project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solidFill>
                  <a:schemeClr val="tx1">
                    <a:lumMod val="85000"/>
                    <a:lumOff val="15000"/>
                  </a:schemeClr>
                </a:solidFill>
              </a:rPr>
              <a:t>Majority of WorldCat about non-English works</a:t>
            </a:r>
          </a:p>
          <a:p>
            <a:pPr>
              <a:buFont typeface="Wingdings" pitchFamily="2" charset="2"/>
              <a:buChar char="§"/>
            </a:pPr>
            <a:r>
              <a:rPr lang="en-US" dirty="0" smtClean="0">
                <a:solidFill>
                  <a:schemeClr val="tx1">
                    <a:lumMod val="85000"/>
                    <a:lumOff val="15000"/>
                  </a:schemeClr>
                </a:solidFill>
              </a:rPr>
              <a:t>Much of the metadata is non-English</a:t>
            </a:r>
          </a:p>
          <a:p>
            <a:pPr lvl="1">
              <a:buFont typeface="Wingdings" pitchFamily="2" charset="2"/>
              <a:buChar char="§"/>
            </a:pPr>
            <a:r>
              <a:rPr lang="en-US" dirty="0" smtClean="0">
                <a:solidFill>
                  <a:schemeClr val="tx1">
                    <a:lumMod val="85000"/>
                    <a:lumOff val="15000"/>
                  </a:schemeClr>
                </a:solidFill>
              </a:rPr>
              <a:t>Hybrid records</a:t>
            </a:r>
          </a:p>
          <a:p>
            <a:pPr lvl="1">
              <a:buFont typeface="Wingdings" pitchFamily="2" charset="2"/>
              <a:buChar char="§"/>
            </a:pPr>
            <a:r>
              <a:rPr lang="en-US" dirty="0" smtClean="0">
                <a:solidFill>
                  <a:schemeClr val="tx1">
                    <a:lumMod val="85000"/>
                    <a:lumOff val="15000"/>
                  </a:schemeClr>
                </a:solidFill>
              </a:rPr>
              <a:t>Parallel records</a:t>
            </a:r>
          </a:p>
          <a:p>
            <a:pPr>
              <a:buFont typeface="Wingdings" pitchFamily="2" charset="2"/>
              <a:buChar char="§"/>
            </a:pPr>
            <a:r>
              <a:rPr lang="en-US" dirty="0" smtClean="0">
                <a:solidFill>
                  <a:schemeClr val="tx1">
                    <a:lumMod val="85000"/>
                    <a:lumOff val="15000"/>
                  </a:schemeClr>
                </a:solidFill>
              </a:rPr>
              <a:t>FRBR work-level algorithm plus GLIMIR manifestation/expression level</a:t>
            </a:r>
          </a:p>
          <a:p>
            <a:pPr lvl="1">
              <a:buFont typeface="Wingdings" pitchFamily="2" charset="2"/>
              <a:buChar char="§"/>
            </a:pPr>
            <a:r>
              <a:rPr lang="en-US" dirty="0" smtClean="0">
                <a:solidFill>
                  <a:schemeClr val="tx1">
                    <a:lumMod val="85000"/>
                    <a:lumOff val="15000"/>
                  </a:schemeClr>
                </a:solidFill>
              </a:rPr>
              <a:t>Identify 3 levels of FRBR</a:t>
            </a:r>
          </a:p>
          <a:p>
            <a:pPr lvl="1">
              <a:buFont typeface="Wingdings" pitchFamily="2" charset="2"/>
              <a:buChar char="§"/>
            </a:pPr>
            <a:r>
              <a:rPr lang="en-US" dirty="0" smtClean="0">
                <a:solidFill>
                  <a:schemeClr val="tx1">
                    <a:lumMod val="85000"/>
                    <a:lumOff val="15000"/>
                  </a:schemeClr>
                </a:solidFill>
              </a:rPr>
              <a:t>Can’t we do something with these?</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rPr>
              <a:t>Process at work-level when possible</a:t>
            </a:r>
          </a:p>
          <a:p>
            <a:r>
              <a:rPr lang="en-US" dirty="0" smtClean="0">
                <a:solidFill>
                  <a:schemeClr val="tx1">
                    <a:lumMod val="85000"/>
                    <a:lumOff val="15000"/>
                  </a:schemeClr>
                </a:solidFill>
              </a:rPr>
              <a:t>Extract most reliable information</a:t>
            </a:r>
          </a:p>
          <a:p>
            <a:r>
              <a:rPr lang="en-US" dirty="0" smtClean="0">
                <a:solidFill>
                  <a:schemeClr val="tx1">
                    <a:lumMod val="85000"/>
                    <a:lumOff val="15000"/>
                  </a:schemeClr>
                </a:solidFill>
              </a:rPr>
              <a:t>Use that to extract less reliable</a:t>
            </a:r>
          </a:p>
          <a:p>
            <a:r>
              <a:rPr lang="en-US" dirty="0" smtClean="0">
                <a:solidFill>
                  <a:schemeClr val="tx1">
                    <a:lumMod val="85000"/>
                    <a:lumOff val="15000"/>
                  </a:schemeClr>
                </a:solidFill>
              </a:rPr>
              <a:t>Find</a:t>
            </a:r>
          </a:p>
          <a:p>
            <a:pPr lvl="1"/>
            <a:r>
              <a:rPr lang="en-US" dirty="0" smtClean="0">
                <a:solidFill>
                  <a:schemeClr val="tx1">
                    <a:lumMod val="85000"/>
                    <a:lumOff val="15000"/>
                  </a:schemeClr>
                </a:solidFill>
              </a:rPr>
              <a:t>Languages, original language</a:t>
            </a:r>
          </a:p>
          <a:p>
            <a:pPr lvl="1"/>
            <a:r>
              <a:rPr lang="en-US" dirty="0" smtClean="0">
                <a:solidFill>
                  <a:schemeClr val="tx1">
                    <a:lumMod val="85000"/>
                    <a:lumOff val="15000"/>
                  </a:schemeClr>
                </a:solidFill>
              </a:rPr>
              <a:t>Translators</a:t>
            </a:r>
          </a:p>
          <a:p>
            <a:pPr lvl="1"/>
            <a:r>
              <a:rPr lang="en-US" dirty="0" smtClean="0">
                <a:solidFill>
                  <a:schemeClr val="tx1">
                    <a:lumMod val="85000"/>
                    <a:lumOff val="15000"/>
                  </a:schemeClr>
                </a:solidFill>
              </a:rPr>
              <a:t>Titles (by language)</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lumMod val="85000"/>
                    <a:lumOff val="15000"/>
                  </a:schemeClr>
                </a:solidFill>
              </a:rPr>
              <a:t>Localize metadata to various languages</a:t>
            </a:r>
          </a:p>
          <a:p>
            <a:pPr lvl="1"/>
            <a:r>
              <a:rPr lang="en-US" dirty="0" smtClean="0">
                <a:solidFill>
                  <a:schemeClr val="tx1">
                    <a:lumMod val="85000"/>
                    <a:lumOff val="15000"/>
                  </a:schemeClr>
                </a:solidFill>
              </a:rPr>
              <a:t>Easier cataloging</a:t>
            </a:r>
          </a:p>
          <a:p>
            <a:pPr lvl="1"/>
            <a:r>
              <a:rPr lang="en-US" dirty="0" smtClean="0">
                <a:solidFill>
                  <a:schemeClr val="tx1">
                    <a:lumMod val="85000"/>
                    <a:lumOff val="15000"/>
                  </a:schemeClr>
                </a:solidFill>
              </a:rPr>
              <a:t>Better cataloging</a:t>
            </a:r>
          </a:p>
          <a:p>
            <a:pPr lvl="2"/>
            <a:r>
              <a:rPr lang="en-US" dirty="0" smtClean="0">
                <a:solidFill>
                  <a:schemeClr val="tx1">
                    <a:lumMod val="85000"/>
                    <a:lumOff val="15000"/>
                  </a:schemeClr>
                </a:solidFill>
              </a:rPr>
              <a:t>Merge</a:t>
            </a:r>
          </a:p>
          <a:p>
            <a:pPr lvl="2"/>
            <a:r>
              <a:rPr lang="en-US" dirty="0" smtClean="0">
                <a:solidFill>
                  <a:schemeClr val="tx1">
                    <a:lumMod val="85000"/>
                    <a:lumOff val="15000"/>
                  </a:schemeClr>
                </a:solidFill>
              </a:rPr>
              <a:t>Fix</a:t>
            </a:r>
          </a:p>
          <a:p>
            <a:pPr lvl="1"/>
            <a:r>
              <a:rPr lang="en-US" dirty="0" smtClean="0">
                <a:solidFill>
                  <a:schemeClr val="tx1">
                    <a:lumMod val="85000"/>
                    <a:lumOff val="15000"/>
                  </a:schemeClr>
                </a:solidFill>
              </a:rPr>
              <a:t>Better displays to fit the user</a:t>
            </a:r>
          </a:p>
          <a:p>
            <a:pPr lvl="2"/>
            <a:r>
              <a:rPr lang="en-US" dirty="0" smtClean="0">
                <a:solidFill>
                  <a:schemeClr val="tx1">
                    <a:lumMod val="85000"/>
                    <a:lumOff val="15000"/>
                  </a:schemeClr>
                </a:solidFill>
              </a:rPr>
              <a:t>Linking of translations</a:t>
            </a:r>
          </a:p>
          <a:p>
            <a:pPr lvl="2"/>
            <a:r>
              <a:rPr lang="en-US" dirty="0" smtClean="0">
                <a:solidFill>
                  <a:schemeClr val="tx1">
                    <a:lumMod val="85000"/>
                    <a:lumOff val="15000"/>
                  </a:schemeClr>
                </a:solidFill>
              </a:rPr>
              <a:t>Appropriate language</a:t>
            </a:r>
          </a:p>
          <a:p>
            <a:pPr lvl="2"/>
            <a:r>
              <a:rPr lang="en-US" dirty="0" smtClean="0">
                <a:solidFill>
                  <a:schemeClr val="tx1">
                    <a:lumMod val="85000"/>
                    <a:lumOff val="15000"/>
                  </a:schemeClr>
                </a:solidFill>
              </a:rPr>
              <a:t>Use all appropriate data!</a:t>
            </a:r>
          </a:p>
          <a:p>
            <a:pPr lvl="2"/>
            <a:r>
              <a:rPr lang="en-US" dirty="0" smtClean="0">
                <a:solidFill>
                  <a:schemeClr val="tx1">
                    <a:lumMod val="85000"/>
                    <a:lumOff val="15000"/>
                  </a:schemeClr>
                </a:solidFill>
              </a:rPr>
              <a:t>Better FRBR groupings</a:t>
            </a:r>
          </a:p>
        </p:txBody>
      </p:sp>
      <p:sp>
        <p:nvSpPr>
          <p:cNvPr id="4" name="Slide Number Placeholder 3"/>
          <p:cNvSpPr>
            <a:spLocks noGrp="1"/>
          </p:cNvSpPr>
          <p:nvPr>
            <p:ph type="sldNum" sz="quarter" idx="12"/>
          </p:nvPr>
        </p:nvSpPr>
        <p:spPr/>
        <p:txBody>
          <a:bodyPr/>
          <a:lstStyle/>
          <a:p>
            <a:fld id="{6B3AA010-7757-41E0-A212-D41514C97AA5}"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for VIAF</a:t>
            </a:r>
            <a:endParaRPr lang="en-US" dirty="0"/>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rPr>
              <a:t>Translated works</a:t>
            </a:r>
          </a:p>
          <a:p>
            <a:pPr lvl="1"/>
            <a:r>
              <a:rPr lang="en-US" dirty="0" smtClean="0">
                <a:solidFill>
                  <a:schemeClr val="tx1">
                    <a:lumMod val="85000"/>
                    <a:lumOff val="15000"/>
                  </a:schemeClr>
                </a:solidFill>
              </a:rPr>
              <a:t>Work and expression records</a:t>
            </a:r>
          </a:p>
          <a:p>
            <a:pPr lvl="1"/>
            <a:r>
              <a:rPr lang="en-US" dirty="0" smtClean="0">
                <a:solidFill>
                  <a:schemeClr val="tx1">
                    <a:lumMod val="85000"/>
                    <a:lumOff val="15000"/>
                  </a:schemeClr>
                </a:solidFill>
              </a:rPr>
              <a:t>More information about</a:t>
            </a:r>
          </a:p>
          <a:p>
            <a:pPr lvl="2"/>
            <a:r>
              <a:rPr lang="en-US" dirty="0" smtClean="0">
                <a:solidFill>
                  <a:schemeClr val="tx1">
                    <a:lumMod val="85000"/>
                    <a:lumOff val="15000"/>
                  </a:schemeClr>
                </a:solidFill>
              </a:rPr>
              <a:t>Languages</a:t>
            </a:r>
          </a:p>
          <a:p>
            <a:pPr lvl="2"/>
            <a:r>
              <a:rPr lang="en-US" dirty="0" smtClean="0">
                <a:solidFill>
                  <a:schemeClr val="tx1">
                    <a:lumMod val="85000"/>
                    <a:lumOff val="15000"/>
                  </a:schemeClr>
                </a:solidFill>
              </a:rPr>
              <a:t>Translators</a:t>
            </a:r>
          </a:p>
          <a:p>
            <a:pPr lvl="1"/>
            <a:r>
              <a:rPr lang="en-US" dirty="0" smtClean="0">
                <a:solidFill>
                  <a:schemeClr val="tx1">
                    <a:lumMod val="85000"/>
                    <a:lumOff val="15000"/>
                  </a:schemeClr>
                </a:solidFill>
              </a:rPr>
              <a:t>Better links between work/expression records</a:t>
            </a:r>
          </a:p>
        </p:txBody>
      </p:sp>
      <p:sp>
        <p:nvSpPr>
          <p:cNvPr id="4" name="Slide Number Placeholder 3"/>
          <p:cNvSpPr>
            <a:spLocks noGrp="1"/>
          </p:cNvSpPr>
          <p:nvPr>
            <p:ph type="sldNum" sz="quarter" idx="12"/>
          </p:nvPr>
        </p:nvSpPr>
        <p:spPr/>
        <p:txBody>
          <a:bodyPr/>
          <a:lstStyle/>
          <a:p>
            <a:fld id="{6B3AA010-7757-41E0-A212-D41514C97AA5}"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possibilities</a:t>
            </a:r>
            <a:endParaRPr lang="en-US" dirty="0"/>
          </a:p>
        </p:txBody>
      </p:sp>
      <p:sp>
        <p:nvSpPr>
          <p:cNvPr id="3" name="Content Placeholder 2"/>
          <p:cNvSpPr>
            <a:spLocks noGrp="1"/>
          </p:cNvSpPr>
          <p:nvPr>
            <p:ph idx="1"/>
          </p:nvPr>
        </p:nvSpPr>
        <p:spPr/>
        <p:txBody>
          <a:bodyPr/>
          <a:lstStyle/>
          <a:p>
            <a:r>
              <a:rPr lang="en-US" dirty="0" smtClean="0">
                <a:solidFill>
                  <a:schemeClr val="tx1">
                    <a:lumMod val="85000"/>
                    <a:lumOff val="15000"/>
                  </a:schemeClr>
                </a:solidFill>
              </a:rPr>
              <a:t>Variant forms of names</a:t>
            </a:r>
          </a:p>
          <a:p>
            <a:r>
              <a:rPr lang="en-US" dirty="0" smtClean="0">
                <a:solidFill>
                  <a:schemeClr val="tx1">
                    <a:lumMod val="85000"/>
                    <a:lumOff val="15000"/>
                  </a:schemeClr>
                </a:solidFill>
              </a:rPr>
              <a:t>More titles</a:t>
            </a:r>
          </a:p>
          <a:p>
            <a:r>
              <a:rPr lang="en-US" dirty="0" smtClean="0">
                <a:solidFill>
                  <a:schemeClr val="tx1">
                    <a:lumMod val="85000"/>
                    <a:lumOff val="15000"/>
                  </a:schemeClr>
                </a:solidFill>
              </a:rPr>
              <a:t>Coauthors</a:t>
            </a:r>
          </a:p>
          <a:p>
            <a:r>
              <a:rPr lang="en-US" dirty="0" smtClean="0">
                <a:solidFill>
                  <a:schemeClr val="tx1">
                    <a:lumMod val="85000"/>
                    <a:lumOff val="15000"/>
                  </a:schemeClr>
                </a:solidFill>
              </a:rPr>
              <a:t>FAST subject headings</a:t>
            </a:r>
            <a:endParaRPr lang="en-US" dirty="0">
              <a:solidFill>
                <a:schemeClr val="tx1">
                  <a:lumMod val="85000"/>
                  <a:lumOff val="15000"/>
                </a:schemeClr>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also control</a:t>
            </a:r>
            <a:endParaRPr lang="en-US" dirty="0"/>
          </a:p>
        </p:txBody>
      </p:sp>
      <p:sp>
        <p:nvSpPr>
          <p:cNvPr id="3" name="Content Placeholder 2"/>
          <p:cNvSpPr>
            <a:spLocks noGrp="1"/>
          </p:cNvSpPr>
          <p:nvPr>
            <p:ph idx="1"/>
          </p:nvPr>
        </p:nvSpPr>
        <p:spPr/>
        <p:txBody>
          <a:bodyPr>
            <a:normAutofit lnSpcReduction="10000"/>
          </a:bodyPr>
          <a:lstStyle/>
          <a:p>
            <a:r>
              <a:rPr lang="en-US" dirty="0" smtClean="0"/>
              <a:t>Collective authors</a:t>
            </a:r>
          </a:p>
          <a:p>
            <a:r>
              <a:rPr lang="en-US" dirty="0" smtClean="0"/>
              <a:t>Pseudonyms</a:t>
            </a:r>
          </a:p>
          <a:p>
            <a:r>
              <a:rPr lang="en-US" dirty="0" smtClean="0"/>
              <a:t>Imaginary characters</a:t>
            </a:r>
          </a:p>
          <a:p>
            <a:r>
              <a:rPr lang="en-US" dirty="0" smtClean="0"/>
              <a:t>Deities, saints, angels</a:t>
            </a:r>
          </a:p>
          <a:p>
            <a:r>
              <a:rPr lang="en-US" dirty="0" smtClean="0"/>
              <a:t>Whales, horses, dinosaurs</a:t>
            </a:r>
          </a:p>
          <a:p>
            <a:r>
              <a:rPr lang="en-US" dirty="0" smtClean="0"/>
              <a:t>Buildings</a:t>
            </a:r>
          </a:p>
          <a:p>
            <a:r>
              <a:rPr lang="en-US" dirty="0" smtClean="0"/>
              <a:t>Ships, telescopes, space ships, missiles</a:t>
            </a:r>
          </a:p>
          <a:p>
            <a:r>
              <a:rPr lang="en-US" dirty="0" smtClean="0"/>
              <a:t>Kings, Popes, Presidents</a:t>
            </a:r>
          </a:p>
          <a:p>
            <a:r>
              <a:rPr lang="en-US" dirty="0" smtClean="0"/>
              <a:t>Cities, lakes, mountains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relationships</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spcBef>
                <a:spcPts val="0"/>
              </a:spcBef>
            </a:pPr>
            <a:r>
              <a:rPr lang="en-US" dirty="0" smtClean="0">
                <a:solidFill>
                  <a:srgbClr val="FF0000"/>
                </a:solidFill>
                <a:latin typeface="Arial" pitchFamily="34" charset="0"/>
                <a:cs typeface="Arial" pitchFamily="34" charset="0"/>
              </a:rPr>
              <a:t/>
            </a:r>
            <a:br>
              <a:rPr lang="en-US" dirty="0" smtClean="0">
                <a:solidFill>
                  <a:srgbClr val="FF0000"/>
                </a:solidFill>
                <a:latin typeface="Arial" pitchFamily="34" charset="0"/>
                <a:cs typeface="Arial" pitchFamily="34" charset="0"/>
              </a:rPr>
            </a:br>
            <a:r>
              <a:rPr lang="en-US" dirty="0" smtClean="0">
                <a:solidFill>
                  <a:schemeClr val="tx1">
                    <a:lumMod val="85000"/>
                    <a:lumOff val="15000"/>
                  </a:schemeClr>
                </a:solidFill>
                <a:latin typeface="Arial" pitchFamily="34" charset="0"/>
                <a:cs typeface="Arial" pitchFamily="34" charset="0"/>
              </a:rPr>
              <a:t>ISNI</a:t>
            </a:r>
            <a:br>
              <a:rPr lang="en-US" dirty="0" smtClean="0">
                <a:solidFill>
                  <a:schemeClr val="tx1">
                    <a:lumMod val="85000"/>
                    <a:lumOff val="15000"/>
                  </a:schemeClr>
                </a:solidFill>
                <a:latin typeface="Arial" pitchFamily="34" charset="0"/>
                <a:cs typeface="Arial" pitchFamily="34" charset="0"/>
              </a:rPr>
            </a:br>
            <a:r>
              <a:rPr lang="en-US" sz="3100" dirty="0" smtClean="0">
                <a:solidFill>
                  <a:schemeClr val="tx1">
                    <a:lumMod val="85000"/>
                    <a:lumOff val="15000"/>
                  </a:schemeClr>
                </a:solidFill>
                <a:latin typeface="Arial" pitchFamily="34" charset="0"/>
                <a:cs typeface="Arial" pitchFamily="34" charset="0"/>
              </a:rPr>
              <a:t>International</a:t>
            </a:r>
            <a:r>
              <a:rPr lang="en-US" sz="4000" dirty="0" smtClean="0">
                <a:solidFill>
                  <a:schemeClr val="tx1">
                    <a:lumMod val="85000"/>
                    <a:lumOff val="15000"/>
                  </a:schemeClr>
                </a:solidFill>
                <a:latin typeface="Arial" pitchFamily="34" charset="0"/>
                <a:cs typeface="Arial" pitchFamily="34" charset="0"/>
              </a:rPr>
              <a:t> </a:t>
            </a:r>
            <a:r>
              <a:rPr lang="en-US" sz="3100" dirty="0" smtClean="0">
                <a:solidFill>
                  <a:schemeClr val="tx1">
                    <a:lumMod val="85000"/>
                    <a:lumOff val="15000"/>
                  </a:schemeClr>
                </a:solidFill>
                <a:latin typeface="Arial" pitchFamily="34" charset="0"/>
                <a:cs typeface="Arial" pitchFamily="34" charset="0"/>
              </a:rPr>
              <a:t>Standard</a:t>
            </a:r>
            <a:r>
              <a:rPr lang="en-US" sz="4000" dirty="0" smtClean="0">
                <a:solidFill>
                  <a:schemeClr val="tx1">
                    <a:lumMod val="85000"/>
                    <a:lumOff val="15000"/>
                  </a:schemeClr>
                </a:solidFill>
                <a:latin typeface="Arial" pitchFamily="34" charset="0"/>
                <a:cs typeface="Arial" pitchFamily="34" charset="0"/>
              </a:rPr>
              <a:t> </a:t>
            </a:r>
            <a:r>
              <a:rPr lang="en-US" sz="3100" dirty="0" smtClean="0">
                <a:solidFill>
                  <a:schemeClr val="tx1">
                    <a:lumMod val="85000"/>
                    <a:lumOff val="15000"/>
                  </a:schemeClr>
                </a:solidFill>
                <a:latin typeface="Arial" pitchFamily="34" charset="0"/>
                <a:cs typeface="Arial" pitchFamily="34" charset="0"/>
              </a:rPr>
              <a:t>Name Identifier</a:t>
            </a:r>
            <a:r>
              <a:rPr lang="en-US" dirty="0" smtClean="0">
                <a:solidFill>
                  <a:schemeClr val="tx1">
                    <a:lumMod val="85000"/>
                    <a:lumOff val="15000"/>
                  </a:schemeClr>
                </a:solidFill>
              </a:rPr>
              <a:t/>
            </a:r>
            <a:br>
              <a:rPr lang="en-US" dirty="0" smtClean="0">
                <a:solidFill>
                  <a:schemeClr val="tx1">
                    <a:lumMod val="85000"/>
                    <a:lumOff val="15000"/>
                  </a:schemeClr>
                </a:solidFill>
              </a:rPr>
            </a:br>
            <a:endParaRPr lang="en-US" dirty="0">
              <a:solidFill>
                <a:schemeClr val="tx1">
                  <a:lumMod val="85000"/>
                  <a:lumOff val="15000"/>
                </a:schemeClr>
              </a:solidFill>
              <a:latin typeface="Arial" pitchFamily="34" charset="0"/>
              <a:cs typeface="Arial" pitchFamily="34" charset="0"/>
            </a:endParaRPr>
          </a:p>
        </p:txBody>
      </p:sp>
      <p:sp>
        <p:nvSpPr>
          <p:cNvPr id="4" name="Content Placeholder 3"/>
          <p:cNvSpPr>
            <a:spLocks noGrp="1"/>
          </p:cNvSpPr>
          <p:nvPr>
            <p:ph idx="1"/>
          </p:nvPr>
        </p:nvSpPr>
        <p:spPr/>
        <p:txBody>
          <a:bodyPr>
            <a:normAutofit/>
          </a:bodyPr>
          <a:lstStyle/>
          <a:p>
            <a:pPr>
              <a:buFont typeface="Wingdings" pitchFamily="2" charset="2"/>
              <a:buChar char="§"/>
            </a:pPr>
            <a:r>
              <a:rPr lang="en-US" dirty="0" smtClean="0"/>
              <a:t>Draft ISO standard:</a:t>
            </a:r>
          </a:p>
          <a:p>
            <a:pPr>
              <a:buNone/>
            </a:pPr>
            <a:r>
              <a:rPr lang="en-US" dirty="0" smtClean="0"/>
              <a:t>	</a:t>
            </a:r>
            <a:r>
              <a:rPr lang="en-US" sz="2000" i="1" dirty="0" smtClean="0"/>
              <a:t>… aspires to provide a means to uniquely identify creators, including authors, composers, artists, cartographers and performers, among others.  Such an authoritative identifier will serve to provide a link for occurrences of the identity across databases on the web</a:t>
            </a:r>
          </a:p>
          <a:p>
            <a:pPr>
              <a:buFont typeface="Wingdings" pitchFamily="2" charset="2"/>
              <a:buChar char="§"/>
            </a:pPr>
            <a:r>
              <a:rPr lang="en-US" dirty="0" smtClean="0"/>
              <a:t>Driven by rights-holders</a:t>
            </a:r>
          </a:p>
          <a:p>
            <a:pPr lvl="1">
              <a:buFont typeface="Wingdings" pitchFamily="2" charset="2"/>
              <a:buChar char="§"/>
            </a:pPr>
            <a:r>
              <a:rPr lang="en-US" dirty="0" smtClean="0"/>
              <a:t>Publishers</a:t>
            </a:r>
          </a:p>
          <a:p>
            <a:pPr lvl="1">
              <a:buFont typeface="Wingdings" pitchFamily="2" charset="2"/>
              <a:buChar char="§"/>
            </a:pPr>
            <a:r>
              <a:rPr lang="en-US" dirty="0" smtClean="0"/>
              <a:t>Rights agencies representing authors, artists</a:t>
            </a:r>
          </a:p>
          <a:p>
            <a:pPr>
              <a:buFont typeface="Wingdings" pitchFamily="2" charset="2"/>
              <a:buChar char="§"/>
            </a:pPr>
            <a:r>
              <a:rPr lang="en-US" dirty="0" smtClean="0"/>
              <a:t>Active disambiguation program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Started with Thomson-Reuter’s Researcher ID</a:t>
            </a:r>
          </a:p>
          <a:p>
            <a:pPr>
              <a:buFont typeface="Wingdings" pitchFamily="2" charset="2"/>
              <a:buChar char="§"/>
            </a:pPr>
            <a:r>
              <a:rPr lang="en-US" dirty="0" smtClean="0"/>
              <a:t>Most ‘social’</a:t>
            </a:r>
          </a:p>
          <a:p>
            <a:pPr lvl="1">
              <a:buFont typeface="Wingdings" pitchFamily="2" charset="2"/>
              <a:buChar char="§"/>
            </a:pPr>
            <a:r>
              <a:rPr lang="en-US" dirty="0" smtClean="0"/>
              <a:t>Claiming IDs</a:t>
            </a:r>
          </a:p>
          <a:p>
            <a:pPr lvl="1">
              <a:buFont typeface="Wingdings" pitchFamily="2" charset="2"/>
              <a:buChar char="§"/>
            </a:pPr>
            <a:r>
              <a:rPr lang="en-US" dirty="0" smtClean="0"/>
              <a:t>Interactive verification of associated works</a:t>
            </a:r>
          </a:p>
          <a:p>
            <a:pPr lvl="1">
              <a:buFont typeface="Wingdings" pitchFamily="2" charset="2"/>
              <a:buChar char="§"/>
            </a:pPr>
            <a:r>
              <a:rPr lang="en-US" dirty="0" smtClean="0"/>
              <a:t>Pulling together several current initiatives</a:t>
            </a:r>
          </a:p>
          <a:p>
            <a:pPr>
              <a:buFont typeface="Wingdings" pitchFamily="2" charset="2"/>
              <a:buChar char="§"/>
            </a:pPr>
            <a:r>
              <a:rPr lang="en-US" dirty="0" smtClean="0"/>
              <a:t>Driven by STM, university communities</a:t>
            </a:r>
          </a:p>
          <a:p>
            <a:pPr>
              <a:buFont typeface="Wingdings" pitchFamily="2" charset="2"/>
              <a:buChar char="§"/>
            </a:pPr>
            <a:r>
              <a:rPr lang="en-US" dirty="0" smtClean="0"/>
              <a:t>Primarily interested in researchers</a:t>
            </a:r>
          </a:p>
          <a:p>
            <a:pPr>
              <a:buFont typeface="Wingdings" pitchFamily="2" charset="2"/>
              <a:buChar char="§"/>
            </a:pPr>
            <a:r>
              <a:rPr lang="en-US" dirty="0" smtClean="0"/>
              <a:t>Large number of participants</a:t>
            </a:r>
          </a:p>
          <a:p>
            <a:pPr>
              <a:buFont typeface="Wingdings" pitchFamily="2" charset="2"/>
              <a:buChar char="§"/>
            </a:pPr>
            <a:r>
              <a:rPr lang="en-US" dirty="0" smtClean="0"/>
              <a:t>Mostly concerned with present and future names</a:t>
            </a:r>
            <a:endParaRPr lang="en-US" dirty="0"/>
          </a:p>
        </p:txBody>
      </p:sp>
      <p:pic>
        <p:nvPicPr>
          <p:cNvPr id="7170" name="Picture 2" descr="oprid"/>
          <p:cNvPicPr>
            <a:picLocks noChangeAspect="1" noChangeArrowheads="1"/>
          </p:cNvPicPr>
          <p:nvPr/>
        </p:nvPicPr>
        <p:blipFill>
          <a:blip r:embed="rId3" cstate="print"/>
          <a:srcRect r="65250"/>
          <a:stretch>
            <a:fillRect/>
          </a:stretch>
        </p:blipFill>
        <p:spPr bwMode="auto">
          <a:xfrm>
            <a:off x="2438400" y="0"/>
            <a:ext cx="4501515" cy="12954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Challenges</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What data can be shared?</a:t>
            </a:r>
          </a:p>
          <a:p>
            <a:pPr>
              <a:buFont typeface="Wingdings" pitchFamily="2" charset="2"/>
              <a:buChar char="§"/>
            </a:pPr>
            <a:r>
              <a:rPr lang="en-US" dirty="0" smtClean="0"/>
              <a:t>How to fund the efforts?</a:t>
            </a:r>
          </a:p>
          <a:p>
            <a:pPr>
              <a:buFont typeface="Wingdings" pitchFamily="2" charset="2"/>
              <a:buChar char="§"/>
            </a:pPr>
            <a:r>
              <a:rPr lang="en-US" dirty="0" smtClean="0"/>
              <a:t>Established by different types of institutions:</a:t>
            </a:r>
          </a:p>
          <a:p>
            <a:pPr lvl="1">
              <a:buFont typeface="Wingdings" pitchFamily="2" charset="2"/>
              <a:buChar char="§"/>
            </a:pPr>
            <a:r>
              <a:rPr lang="en-US" dirty="0" smtClean="0"/>
              <a:t>Libraries, Standards Organization, STM Publishers</a:t>
            </a:r>
          </a:p>
          <a:p>
            <a:pPr>
              <a:buFont typeface="Wingdings" pitchFamily="2" charset="2"/>
              <a:buChar char="§"/>
            </a:pPr>
            <a:r>
              <a:rPr lang="en-US" dirty="0" smtClean="0"/>
              <a:t>Different  </a:t>
            </a:r>
          </a:p>
          <a:p>
            <a:pPr lvl="1">
              <a:buFont typeface="Wingdings" pitchFamily="2" charset="2"/>
              <a:buChar char="§"/>
            </a:pPr>
            <a:r>
              <a:rPr lang="en-US" dirty="0" smtClean="0"/>
              <a:t>Technologies</a:t>
            </a:r>
          </a:p>
          <a:p>
            <a:pPr lvl="1">
              <a:buFont typeface="Wingdings" pitchFamily="2" charset="2"/>
              <a:buChar char="§"/>
            </a:pPr>
            <a:r>
              <a:rPr lang="en-US" dirty="0" smtClean="0"/>
              <a:t>Time scales</a:t>
            </a:r>
          </a:p>
          <a:p>
            <a:pPr>
              <a:buFont typeface="Wingdings" pitchFamily="2" charset="2"/>
              <a:buChar char="§"/>
            </a:pPr>
            <a:r>
              <a:rPr lang="en-US" dirty="0" smtClean="0"/>
              <a:t>What does the name represent?</a:t>
            </a:r>
          </a:p>
          <a:p>
            <a:pPr lvl="1">
              <a:buFont typeface="Wingdings" pitchFamily="2" charset="2"/>
              <a:buChar char="§"/>
            </a:pPr>
            <a:r>
              <a:rPr lang="en-US" dirty="0" smtClean="0"/>
              <a:t>People, personas, organizations</a:t>
            </a:r>
          </a:p>
          <a:p>
            <a:pPr>
              <a:buFont typeface="Wingdings" pitchFamily="2" charset="2"/>
              <a:buChar char="§"/>
            </a:pPr>
            <a:r>
              <a:rPr lang="en-US" dirty="0" smtClean="0"/>
              <a:t>Who is in charge?</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All centered in not-for-profits</a:t>
            </a:r>
          </a:p>
          <a:p>
            <a:pPr>
              <a:buFont typeface="Wingdings" pitchFamily="2" charset="2"/>
              <a:buChar char="§"/>
            </a:pPr>
            <a:r>
              <a:rPr lang="en-US" dirty="0" smtClean="0"/>
              <a:t>All interested in data exchange</a:t>
            </a:r>
          </a:p>
          <a:p>
            <a:pPr>
              <a:buFont typeface="Wingdings" pitchFamily="2" charset="2"/>
              <a:buChar char="§"/>
            </a:pPr>
            <a:r>
              <a:rPr lang="en-US" dirty="0" smtClean="0"/>
              <a:t>All interested in global systems</a:t>
            </a:r>
          </a:p>
          <a:p>
            <a:pPr>
              <a:buFont typeface="Wingdings" pitchFamily="2" charset="2"/>
              <a:buChar char="§"/>
            </a:pPr>
            <a:r>
              <a:rPr lang="en-US" dirty="0" smtClean="0"/>
              <a:t>All have an understanding of the problem</a:t>
            </a:r>
          </a:p>
          <a:p>
            <a:pPr lvl="1">
              <a:buFont typeface="Wingdings" pitchFamily="2" charset="2"/>
              <a:buChar char="§"/>
            </a:pPr>
            <a:r>
              <a:rPr lang="en-US" dirty="0" smtClean="0"/>
              <a:t>Personal author disambiguation and identification</a:t>
            </a:r>
          </a:p>
          <a:p>
            <a:pPr lvl="1">
              <a:buFont typeface="Wingdings" pitchFamily="2" charset="2"/>
              <a:buChar char="§"/>
            </a:pPr>
            <a:r>
              <a:rPr lang="en-US" dirty="0" smtClean="0"/>
              <a:t>Central to their operations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Coping with Ambiguity</a:t>
            </a:r>
            <a:endParaRPr lang="en-US" dirty="0"/>
          </a:p>
        </p:txBody>
      </p:sp>
      <p:sp>
        <p:nvSpPr>
          <p:cNvPr id="6" name="Rectangle 5"/>
          <p:cNvSpPr/>
          <p:nvPr/>
        </p:nvSpPr>
        <p:spPr>
          <a:xfrm>
            <a:off x="533400" y="4876800"/>
            <a:ext cx="8032968" cy="584775"/>
          </a:xfrm>
          <a:prstGeom prst="rect">
            <a:avLst/>
          </a:prstGeom>
        </p:spPr>
        <p:txBody>
          <a:bodyPr wrap="none">
            <a:spAutoFit/>
          </a:bodyPr>
          <a:lstStyle/>
          <a:p>
            <a:pPr fontAlgn="base"/>
            <a:r>
              <a:rPr lang="en-US" sz="3200" b="1" dirty="0" smtClean="0">
                <a:solidFill>
                  <a:schemeClr val="accent1">
                    <a:lumMod val="75000"/>
                  </a:schemeClr>
                </a:solidFill>
                <a:latin typeface="Lucida Sans" pitchFamily="34" charset="0"/>
              </a:rPr>
              <a:t>1,520 headings found for </a:t>
            </a:r>
            <a:r>
              <a:rPr lang="en-US" sz="3200" b="1" i="1" dirty="0" smtClean="0">
                <a:solidFill>
                  <a:schemeClr val="accent1">
                    <a:lumMod val="75000"/>
                  </a:schemeClr>
                </a:solidFill>
                <a:latin typeface="Lucida Sans" pitchFamily="34" charset="0"/>
              </a:rPr>
              <a:t>smith, john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dirty="0" smtClean="0"/>
              <a:t>Two names in single source for same identity</a:t>
            </a:r>
          </a:p>
          <a:p>
            <a:pPr>
              <a:buFont typeface="Wingdings" pitchFamily="2" charset="2"/>
              <a:buChar char="§"/>
            </a:pPr>
            <a:r>
              <a:rPr lang="en-US" dirty="0" smtClean="0"/>
              <a:t>Mixed identities</a:t>
            </a:r>
          </a:p>
          <a:p>
            <a:pPr>
              <a:buFont typeface="Wingdings" pitchFamily="2" charset="2"/>
              <a:buChar char="§"/>
            </a:pPr>
            <a:r>
              <a:rPr lang="en-US" dirty="0" smtClean="0"/>
              <a:t>Different granularity</a:t>
            </a:r>
          </a:p>
          <a:p>
            <a:pPr lvl="1">
              <a:buFont typeface="Wingdings" pitchFamily="2" charset="2"/>
              <a:buChar char="§"/>
            </a:pPr>
            <a:r>
              <a:rPr lang="en-US" dirty="0" smtClean="0"/>
              <a:t>Pseudonyms</a:t>
            </a:r>
          </a:p>
          <a:p>
            <a:pPr lvl="1">
              <a:buFont typeface="Wingdings" pitchFamily="2" charset="2"/>
              <a:buChar char="§"/>
            </a:pPr>
            <a:r>
              <a:rPr lang="en-US" dirty="0" smtClean="0"/>
              <a:t>Presidents, Kings</a:t>
            </a:r>
          </a:p>
          <a:p>
            <a:pPr>
              <a:buFont typeface="Wingdings" pitchFamily="2" charset="2"/>
              <a:buChar char="§"/>
            </a:pPr>
            <a:r>
              <a:rPr lang="en-US" dirty="0" smtClean="0"/>
              <a:t>Chains of matches</a:t>
            </a:r>
          </a:p>
          <a:p>
            <a:pPr>
              <a:buFont typeface="Wingdings" pitchFamily="2" charset="2"/>
              <a:buChar char="§"/>
            </a:pPr>
            <a:endParaRPr lang="en-US" dirty="0" smtClean="0"/>
          </a:p>
          <a:p>
            <a:pPr>
              <a:buFont typeface="Wingdings" pitchFamily="2" charset="2"/>
              <a:buChar char="§"/>
            </a:pPr>
            <a:r>
              <a:rPr lang="en-US" dirty="0" smtClean="0"/>
              <a:t>VIAF has ~ ½ million ambiguous groups</a:t>
            </a:r>
          </a:p>
          <a:p>
            <a:pPr>
              <a:buNone/>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4294967295"/>
          </p:nvPr>
        </p:nvSpPr>
        <p:spPr>
          <a:xfrm>
            <a:off x="0" y="1600200"/>
            <a:ext cx="8229600" cy="4525963"/>
          </a:xfrm>
        </p:spPr>
        <p:txBody>
          <a:bodyPr/>
          <a:lstStyle/>
          <a:p>
            <a:r>
              <a:rPr lang="en-US" dirty="0" smtClean="0"/>
              <a:t>99+% sure of pair-wise assertions</a:t>
            </a:r>
          </a:p>
          <a:p>
            <a:pPr lvl="1"/>
            <a:r>
              <a:rPr lang="en-US" dirty="0" smtClean="0"/>
              <a:t>Includes all pairs of records in resulting clusters</a:t>
            </a:r>
            <a:endParaRPr lang="en-US" dirty="0"/>
          </a:p>
        </p:txBody>
      </p:sp>
      <p:pic>
        <p:nvPicPr>
          <p:cNvPr id="4099" name="Picture 3"/>
          <p:cNvPicPr>
            <a:picLocks noChangeAspect="1" noChangeArrowheads="1"/>
          </p:cNvPicPr>
          <p:nvPr/>
        </p:nvPicPr>
        <p:blipFill>
          <a:blip r:embed="rId3" cstate="print"/>
          <a:srcRect l="5124" t="26850" r="26644" b="20654"/>
          <a:stretch>
            <a:fillRect/>
          </a:stretch>
        </p:blipFill>
        <p:spPr bwMode="auto">
          <a:xfrm>
            <a:off x="304800" y="2707148"/>
            <a:ext cx="8877835" cy="3388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common issue</a:t>
            </a:r>
            <a:endParaRPr lang="en-US" dirty="0"/>
          </a:p>
        </p:txBody>
      </p:sp>
      <p:sp>
        <p:nvSpPr>
          <p:cNvPr id="3" name="Slide Number Placeholder 2"/>
          <p:cNvSpPr>
            <a:spLocks noGrp="1"/>
          </p:cNvSpPr>
          <p:nvPr>
            <p:ph type="sldNum" sz="quarter" idx="12"/>
          </p:nvPr>
        </p:nvSpPr>
        <p:spPr/>
        <p:txBody>
          <a:bodyPr/>
          <a:lstStyle/>
          <a:p>
            <a:fld id="{6B3AA010-7757-41E0-A212-D41514C97AA5}" type="slidenum">
              <a:rPr lang="en-US" smtClean="0"/>
              <a:pPr/>
              <a:t>58</a:t>
            </a:fld>
            <a:endParaRPr lang="en-US"/>
          </a:p>
        </p:txBody>
      </p:sp>
      <p:pic>
        <p:nvPicPr>
          <p:cNvPr id="5123" name="Picture 3"/>
          <p:cNvPicPr>
            <a:picLocks noChangeAspect="1" noChangeArrowheads="1"/>
          </p:cNvPicPr>
          <p:nvPr/>
        </p:nvPicPr>
        <p:blipFill>
          <a:blip r:embed="rId2" cstate="print"/>
          <a:srcRect l="5139" t="39560" r="26552" b="19048"/>
          <a:stretch>
            <a:fillRect/>
          </a:stretch>
        </p:blipFill>
        <p:spPr bwMode="auto">
          <a:xfrm>
            <a:off x="228599" y="2057400"/>
            <a:ext cx="8820211" cy="31242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 and ingest</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Coping with</a:t>
            </a:r>
          </a:p>
          <a:p>
            <a:pPr lvl="1"/>
            <a:r>
              <a:rPr lang="en-US" dirty="0" smtClean="0"/>
              <a:t>Duplicate identifiers</a:t>
            </a:r>
          </a:p>
          <a:p>
            <a:pPr lvl="1"/>
            <a:r>
              <a:rPr lang="en-US" dirty="0" smtClean="0"/>
              <a:t>Deletes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changing world</a:t>
            </a:r>
            <a:endParaRPr lang="en-US" dirty="0"/>
          </a:p>
        </p:txBody>
      </p:sp>
      <p:sp>
        <p:nvSpPr>
          <p:cNvPr id="4" name="Content Placeholder 3"/>
          <p:cNvSpPr>
            <a:spLocks noGrp="1"/>
          </p:cNvSpPr>
          <p:nvPr>
            <p:ph idx="1"/>
          </p:nvPr>
        </p:nvSpPr>
        <p:spPr/>
        <p:txBody>
          <a:bodyPr/>
          <a:lstStyle/>
          <a:p>
            <a:r>
              <a:rPr lang="en-US" dirty="0" smtClean="0"/>
              <a:t>Libraries</a:t>
            </a:r>
          </a:p>
          <a:p>
            <a:pPr lvl="1"/>
            <a:r>
              <a:rPr lang="en-US" dirty="0" smtClean="0"/>
              <a:t>Local library</a:t>
            </a:r>
          </a:p>
          <a:p>
            <a:pPr lvl="1"/>
            <a:r>
              <a:rPr lang="en-US" dirty="0" smtClean="0"/>
              <a:t>Library consortia</a:t>
            </a:r>
          </a:p>
          <a:p>
            <a:pPr lvl="1"/>
            <a:r>
              <a:rPr lang="en-US" dirty="0" smtClean="0"/>
              <a:t>National cooperation</a:t>
            </a:r>
          </a:p>
          <a:p>
            <a:pPr lvl="1"/>
            <a:r>
              <a:rPr lang="en-US" dirty="0" smtClean="0"/>
              <a:t>Within languages</a:t>
            </a:r>
          </a:p>
          <a:p>
            <a:pPr lvl="1"/>
            <a:r>
              <a:rPr lang="en-US" dirty="0" smtClean="0"/>
              <a:t>Global</a:t>
            </a:r>
            <a:endParaRPr lang="en-US" dirty="0"/>
          </a:p>
        </p:txBody>
      </p:sp>
      <p:sp>
        <p:nvSpPr>
          <p:cNvPr id="5" name="Content Placeholder 4"/>
          <p:cNvSpPr>
            <a:spLocks noGrp="1"/>
          </p:cNvSpPr>
          <p:nvPr>
            <p:ph sz="half" idx="4294967295"/>
          </p:nvPr>
        </p:nvSpPr>
        <p:spPr>
          <a:xfrm>
            <a:off x="5105400" y="1600200"/>
            <a:ext cx="4038600" cy="4525963"/>
          </a:xfrm>
        </p:spPr>
        <p:txBody>
          <a:bodyPr/>
          <a:lstStyle/>
          <a:p>
            <a:r>
              <a:rPr lang="en-US" dirty="0" smtClean="0"/>
              <a:t>Technology</a:t>
            </a:r>
          </a:p>
          <a:p>
            <a:pPr lvl="1"/>
            <a:r>
              <a:rPr lang="en-US" dirty="0" smtClean="0"/>
              <a:t>Handwritten</a:t>
            </a:r>
          </a:p>
          <a:p>
            <a:pPr lvl="1"/>
            <a:r>
              <a:rPr lang="en-US" dirty="0" smtClean="0"/>
              <a:t>Typed</a:t>
            </a:r>
          </a:p>
          <a:p>
            <a:pPr lvl="1"/>
            <a:r>
              <a:rPr lang="en-US" dirty="0" smtClean="0"/>
              <a:t>Printed</a:t>
            </a:r>
          </a:p>
          <a:p>
            <a:pPr lvl="1"/>
            <a:r>
              <a:rPr lang="en-US" dirty="0" smtClean="0"/>
              <a:t>Online</a:t>
            </a:r>
          </a:p>
          <a:p>
            <a:pPr lvl="1"/>
            <a:r>
              <a:rPr lang="en-US" dirty="0" smtClean="0"/>
              <a:t>Pervasive</a:t>
            </a:r>
            <a:endParaRPr lang="en-US" dirty="0"/>
          </a:p>
        </p:txBody>
      </p:sp>
      <p:sp>
        <p:nvSpPr>
          <p:cNvPr id="6" name="TextBox 5"/>
          <p:cNvSpPr txBox="1"/>
          <p:nvPr/>
        </p:nvSpPr>
        <p:spPr>
          <a:xfrm>
            <a:off x="6400800" y="5181600"/>
            <a:ext cx="2590800" cy="1585049"/>
          </a:xfrm>
          <a:prstGeom prst="rect">
            <a:avLst/>
          </a:prstGeom>
          <a:solidFill>
            <a:srgbClr val="C00000"/>
          </a:solidFill>
        </p:spPr>
        <p:txBody>
          <a:bodyPr wrap="square" rtlCol="0">
            <a:spAutoFit/>
          </a:bodyPr>
          <a:lstStyle/>
          <a:p>
            <a:r>
              <a:rPr lang="en-US" sz="2200" dirty="0" smtClean="0">
                <a:solidFill>
                  <a:schemeClr val="bg1"/>
                </a:solidFill>
              </a:rPr>
              <a:t>EVERYBODY WANTS</a:t>
            </a:r>
          </a:p>
          <a:p>
            <a:r>
              <a:rPr lang="en-US" dirty="0" smtClean="0">
                <a:solidFill>
                  <a:schemeClr val="bg1"/>
                </a:solidFill>
              </a:rPr>
              <a:t>TO CHANGE THE WORLD</a:t>
            </a:r>
          </a:p>
          <a:p>
            <a:r>
              <a:rPr lang="en-US" sz="2000" dirty="0" smtClean="0">
                <a:solidFill>
                  <a:schemeClr val="bg1"/>
                </a:solidFill>
              </a:rPr>
              <a:t>BUT NOBODY  WANTS</a:t>
            </a:r>
          </a:p>
          <a:p>
            <a:r>
              <a:rPr lang="en-US" sz="3700" dirty="0" smtClean="0">
                <a:solidFill>
                  <a:schemeClr val="bg1"/>
                </a:solidFill>
              </a:rPr>
              <a:t>TO CHANGE</a:t>
            </a:r>
            <a:endParaRPr lang="en-US" sz="3700"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Authorities to Bibs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Sometimes identifier</a:t>
            </a:r>
          </a:p>
          <a:p>
            <a:pPr>
              <a:buFont typeface="Wingdings" pitchFamily="2" charset="2"/>
              <a:buChar char="§"/>
            </a:pPr>
            <a:r>
              <a:rPr lang="en-US" dirty="0" smtClean="0"/>
              <a:t>Often ambiguity with just names</a:t>
            </a:r>
          </a:p>
          <a:p>
            <a:pPr lvl="1">
              <a:buFont typeface="Wingdings" pitchFamily="2" charset="2"/>
              <a:buChar char="§"/>
            </a:pPr>
            <a:r>
              <a:rPr lang="en-US" dirty="0" smtClean="0"/>
              <a:t>Multiple possibilities</a:t>
            </a:r>
          </a:p>
          <a:p>
            <a:pPr lvl="1">
              <a:buFont typeface="Wingdings" pitchFamily="2" charset="2"/>
              <a:buChar char="§"/>
            </a:pPr>
            <a:r>
              <a:rPr lang="en-US" dirty="0" smtClean="0"/>
              <a:t>May mix and identity</a:t>
            </a:r>
          </a:p>
          <a:p>
            <a:pPr lvl="1"/>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references within sources</a:t>
            </a:r>
            <a:endParaRPr lang="en-US" dirty="0"/>
          </a:p>
        </p:txBody>
      </p:sp>
      <p:sp>
        <p:nvSpPr>
          <p:cNvPr id="3" name="Content Placeholder 2"/>
          <p:cNvSpPr>
            <a:spLocks noGrp="1"/>
          </p:cNvSpPr>
          <p:nvPr>
            <p:ph idx="1"/>
          </p:nvPr>
        </p:nvSpPr>
        <p:spPr/>
        <p:txBody>
          <a:bodyPr/>
          <a:lstStyle/>
          <a:p>
            <a:pPr>
              <a:buFont typeface="Wingdings" pitchFamily="2" charset="2"/>
              <a:buChar char="§"/>
            </a:pPr>
            <a:r>
              <a:rPr lang="en-US" dirty="0" smtClean="0"/>
              <a:t>Strings can be ambiguous</a:t>
            </a:r>
          </a:p>
          <a:p>
            <a:pPr>
              <a:buFont typeface="Wingdings" pitchFamily="2" charset="2"/>
              <a:buChar char="§"/>
            </a:pPr>
            <a:r>
              <a:rPr lang="en-US" dirty="0" smtClean="0"/>
              <a:t>Links not necessarily resolvable</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 the authority records</a:t>
            </a:r>
            <a:endParaRPr lang="en-US" dirty="0"/>
          </a:p>
        </p:txBody>
      </p:sp>
      <p:sp>
        <p:nvSpPr>
          <p:cNvPr id="3" name="Content Placeholder 2"/>
          <p:cNvSpPr>
            <a:spLocks noGrp="1"/>
          </p:cNvSpPr>
          <p:nvPr>
            <p:ph idx="1"/>
          </p:nvPr>
        </p:nvSpPr>
        <p:spPr/>
        <p:txBody>
          <a:bodyPr/>
          <a:lstStyle/>
          <a:p>
            <a:r>
              <a:rPr lang="en-US" dirty="0" smtClean="0"/>
              <a:t>Pull information from bibs, authority notes</a:t>
            </a:r>
          </a:p>
          <a:p>
            <a:r>
              <a:rPr lang="en-US" dirty="0" smtClean="0"/>
              <a:t>Cope with</a:t>
            </a:r>
          </a:p>
          <a:p>
            <a:pPr lvl="1"/>
            <a:r>
              <a:rPr lang="en-US" dirty="0" smtClean="0"/>
              <a:t>Mistagged fields</a:t>
            </a:r>
          </a:p>
          <a:p>
            <a:pPr lvl="1"/>
            <a:r>
              <a:rPr lang="en-US" dirty="0" smtClean="0"/>
              <a:t>Ambiguous dates</a:t>
            </a:r>
          </a:p>
          <a:p>
            <a:pPr lvl="1"/>
            <a:r>
              <a:rPr lang="en-US" dirty="0" smtClean="0"/>
              <a:t>Errors in pulling titles, etc.</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Pair-wise matching between sources</a:t>
            </a:r>
            <a:endParaRPr lang="en-US" dirty="0"/>
          </a:p>
        </p:txBody>
      </p:sp>
      <p:sp>
        <p:nvSpPr>
          <p:cNvPr id="3" name="Content Placeholder 2"/>
          <p:cNvSpPr>
            <a:spLocks noGrp="1"/>
          </p:cNvSpPr>
          <p:nvPr>
            <p:ph idx="1"/>
          </p:nvPr>
        </p:nvSpPr>
        <p:spPr/>
        <p:txBody>
          <a:bodyPr/>
          <a:lstStyle/>
          <a:p>
            <a:r>
              <a:rPr lang="en-US" dirty="0" smtClean="0"/>
              <a:t>Two dozen types of matches</a:t>
            </a:r>
          </a:p>
          <a:p>
            <a:pPr lvl="1"/>
            <a:r>
              <a:rPr lang="en-US" dirty="0" smtClean="0"/>
              <a:t>Ranked by reliability/strength</a:t>
            </a:r>
          </a:p>
          <a:p>
            <a:r>
              <a:rPr lang="en-US" dirty="0" smtClean="0"/>
              <a:t>Major problems</a:t>
            </a:r>
          </a:p>
          <a:p>
            <a:pPr lvl="1"/>
            <a:r>
              <a:rPr lang="en-US" dirty="0" smtClean="0"/>
              <a:t>Missing information</a:t>
            </a:r>
          </a:p>
          <a:p>
            <a:pPr lvl="1"/>
            <a:r>
              <a:rPr lang="en-US" dirty="0" smtClean="0"/>
              <a:t>Mixed identities</a:t>
            </a:r>
          </a:p>
          <a:p>
            <a:r>
              <a:rPr lang="en-US" dirty="0" smtClean="0"/>
              <a:t>Can override the matching</a:t>
            </a:r>
          </a:p>
          <a:p>
            <a:pPr lvl="1"/>
            <a:r>
              <a:rPr lang="en-US" dirty="0" smtClean="0"/>
              <a:t>xA</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Duplicates within sources</a:t>
            </a:r>
            <a:endParaRPr lang="en-US" dirty="0"/>
          </a:p>
        </p:txBody>
      </p:sp>
      <p:sp>
        <p:nvSpPr>
          <p:cNvPr id="3" name="Content Placeholder 2"/>
          <p:cNvSpPr>
            <a:spLocks noGrp="1"/>
          </p:cNvSpPr>
          <p:nvPr>
            <p:ph idx="1"/>
          </p:nvPr>
        </p:nvSpPr>
        <p:spPr/>
        <p:txBody>
          <a:bodyPr/>
          <a:lstStyle/>
          <a:p>
            <a:r>
              <a:rPr lang="en-US" dirty="0" smtClean="0"/>
              <a:t>Rely primarily on</a:t>
            </a:r>
          </a:p>
          <a:p>
            <a:pPr lvl="1"/>
            <a:r>
              <a:rPr lang="en-US" dirty="0" smtClean="0"/>
              <a:t>String similarity</a:t>
            </a:r>
          </a:p>
          <a:p>
            <a:pPr lvl="1"/>
            <a:r>
              <a:rPr lang="en-US" dirty="0" smtClean="0"/>
              <a:t>Complexity of the preferred form</a:t>
            </a:r>
          </a:p>
          <a:p>
            <a:r>
              <a:rPr lang="en-US" dirty="0" smtClean="0"/>
              <a:t>Also look for multiple links from other sources</a:t>
            </a:r>
          </a:p>
          <a:p>
            <a:r>
              <a:rPr lang="en-US" dirty="0" smtClean="0"/>
              <a:t>Lonely names</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together groups</a:t>
            </a:r>
            <a:endParaRPr lang="en-US" dirty="0"/>
          </a:p>
        </p:txBody>
      </p:sp>
      <p:sp>
        <p:nvSpPr>
          <p:cNvPr id="3" name="Content Placeholder 2"/>
          <p:cNvSpPr>
            <a:spLocks noGrp="1"/>
          </p:cNvSpPr>
          <p:nvPr>
            <p:ph idx="1"/>
          </p:nvPr>
        </p:nvSpPr>
        <p:spPr/>
        <p:txBody>
          <a:bodyPr/>
          <a:lstStyle/>
          <a:p>
            <a:r>
              <a:rPr lang="en-US" dirty="0" smtClean="0"/>
              <a:t>Only keep strongest links between records in different sources</a:t>
            </a:r>
          </a:p>
          <a:p>
            <a:pPr lvl="1"/>
            <a:r>
              <a:rPr lang="en-US" dirty="0" smtClean="0"/>
              <a:t>A record in source A may match several records in source B</a:t>
            </a:r>
          </a:p>
          <a:p>
            <a:pPr lvl="1"/>
            <a:r>
              <a:rPr lang="en-US" dirty="0" smtClean="0"/>
              <a:t>E.g. keep a double-date match over a coauthor match</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coherent clusters</a:t>
            </a:r>
            <a:endParaRPr lang="en-US" dirty="0"/>
          </a:p>
        </p:txBody>
      </p:sp>
      <p:sp>
        <p:nvSpPr>
          <p:cNvPr id="3" name="Content Placeholder 2"/>
          <p:cNvSpPr>
            <a:spLocks noGrp="1"/>
          </p:cNvSpPr>
          <p:nvPr>
            <p:ph idx="1"/>
          </p:nvPr>
        </p:nvSpPr>
        <p:spPr/>
        <p:txBody>
          <a:bodyPr>
            <a:normAutofit/>
          </a:bodyPr>
          <a:lstStyle/>
          <a:p>
            <a:r>
              <a:rPr lang="en-US" dirty="0" smtClean="0"/>
              <a:t>Look for cliques</a:t>
            </a:r>
          </a:p>
          <a:p>
            <a:r>
              <a:rPr lang="en-US" dirty="0" smtClean="0"/>
              <a:t>Merge subgraphs</a:t>
            </a:r>
          </a:p>
          <a:p>
            <a:pPr lvl="1" algn="just">
              <a:lnSpc>
                <a:spcPct val="115000"/>
              </a:lnSpc>
              <a:spcBef>
                <a:spcPts val="0"/>
              </a:spcBef>
              <a:buFont typeface="Courier New"/>
              <a:buChar char="o"/>
            </a:pPr>
            <a:r>
              <a:rPr lang="en-US" dirty="0" smtClean="0">
                <a:ea typeface="Times New Roman"/>
                <a:cs typeface="Times New Roman"/>
              </a:rPr>
              <a:t>Strength of the best link between the pair</a:t>
            </a:r>
          </a:p>
          <a:p>
            <a:pPr lvl="1" algn="just">
              <a:lnSpc>
                <a:spcPct val="115000"/>
              </a:lnSpc>
              <a:spcBef>
                <a:spcPts val="0"/>
              </a:spcBef>
              <a:buFont typeface="Courier New"/>
              <a:buChar char="o"/>
            </a:pPr>
            <a:r>
              <a:rPr lang="en-US" dirty="0" smtClean="0">
                <a:ea typeface="Times New Roman"/>
                <a:cs typeface="Times New Roman"/>
              </a:rPr>
              <a:t>Number of links between the pair</a:t>
            </a:r>
          </a:p>
          <a:p>
            <a:pPr lvl="1" algn="just">
              <a:lnSpc>
                <a:spcPct val="115000"/>
              </a:lnSpc>
              <a:spcBef>
                <a:spcPts val="0"/>
              </a:spcBef>
              <a:buFont typeface="Courier New"/>
              <a:buChar char="o"/>
            </a:pPr>
            <a:r>
              <a:rPr lang="en-US" dirty="0" smtClean="0">
                <a:ea typeface="Times New Roman"/>
                <a:cs typeface="Times New Roman"/>
              </a:rPr>
              <a:t>A metric based on</a:t>
            </a:r>
          </a:p>
          <a:p>
            <a:pPr lvl="2" algn="just">
              <a:lnSpc>
                <a:spcPct val="115000"/>
              </a:lnSpc>
              <a:spcBef>
                <a:spcPts val="0"/>
              </a:spcBef>
              <a:buFont typeface="Wingdings"/>
              <a:buChar char=""/>
            </a:pPr>
            <a:r>
              <a:rPr lang="en-US" dirty="0" smtClean="0">
                <a:ea typeface="Times New Roman"/>
                <a:cs typeface="Times New Roman"/>
              </a:rPr>
              <a:t>Strength of the match</a:t>
            </a:r>
          </a:p>
          <a:p>
            <a:pPr lvl="2" algn="just">
              <a:lnSpc>
                <a:spcPct val="115000"/>
              </a:lnSpc>
              <a:spcBef>
                <a:spcPts val="0"/>
              </a:spcBef>
              <a:buFont typeface="Wingdings"/>
              <a:buChar char=""/>
            </a:pPr>
            <a:r>
              <a:rPr lang="en-US" dirty="0" smtClean="0">
                <a:ea typeface="Times New Roman"/>
                <a:cs typeface="Times New Roman"/>
              </a:rPr>
              <a:t>Title closeness</a:t>
            </a:r>
          </a:p>
          <a:p>
            <a:pPr lvl="2" algn="just">
              <a:lnSpc>
                <a:spcPct val="115000"/>
              </a:lnSpc>
              <a:spcBef>
                <a:spcPts val="0"/>
              </a:spcBef>
              <a:buFont typeface="Wingdings"/>
              <a:buChar char=""/>
            </a:pPr>
            <a:r>
              <a:rPr lang="en-US" dirty="0" smtClean="0">
                <a:ea typeface="Times New Roman"/>
                <a:cs typeface="Times New Roman"/>
              </a:rPr>
              <a:t>Node type (corporate, personal, etc.)</a:t>
            </a:r>
          </a:p>
          <a:p>
            <a:pPr lvl="2" algn="just">
              <a:lnSpc>
                <a:spcPct val="115000"/>
              </a:lnSpc>
              <a:spcBef>
                <a:spcPts val="0"/>
              </a:spcBef>
              <a:buFont typeface="Wingdings"/>
              <a:buChar char=""/>
            </a:pPr>
            <a:r>
              <a:rPr lang="en-US" dirty="0" smtClean="0">
                <a:ea typeface="Times New Roman"/>
                <a:cs typeface="Times New Roman"/>
              </a:rPr>
              <a:t>Name closeness</a:t>
            </a:r>
          </a:p>
          <a:p>
            <a:pPr lvl="1" algn="just">
              <a:lnSpc>
                <a:spcPct val="115000"/>
              </a:lnSpc>
              <a:spcBef>
                <a:spcPts val="0"/>
              </a:spcBef>
              <a:spcAft>
                <a:spcPts val="1000"/>
              </a:spcAft>
              <a:buFont typeface="Courier New"/>
              <a:buChar char="o"/>
            </a:pPr>
            <a:r>
              <a:rPr lang="en-US" dirty="0" smtClean="0">
                <a:ea typeface="Times New Roman"/>
                <a:cs typeface="Times New Roman"/>
              </a:rPr>
              <a:t>Whether the nodes are personal names or not</a:t>
            </a:r>
          </a:p>
          <a:p>
            <a:pPr>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Coherent clusters</a:t>
            </a:r>
            <a:endParaRPr lang="en-US" dirty="0"/>
          </a:p>
        </p:txBody>
      </p:sp>
      <p:sp>
        <p:nvSpPr>
          <p:cNvPr id="3" name="Content Placeholder 2"/>
          <p:cNvSpPr>
            <a:spLocks noGrp="1"/>
          </p:cNvSpPr>
          <p:nvPr>
            <p:ph idx="1"/>
          </p:nvPr>
        </p:nvSpPr>
        <p:spPr/>
        <p:txBody>
          <a:bodyPr>
            <a:normAutofit/>
          </a:bodyPr>
          <a:lstStyle/>
          <a:p>
            <a:r>
              <a:rPr lang="en-US" dirty="0" smtClean="0"/>
              <a:t>Avoid</a:t>
            </a:r>
          </a:p>
          <a:p>
            <a:pPr lvl="1" algn="just">
              <a:lnSpc>
                <a:spcPct val="115000"/>
              </a:lnSpc>
              <a:spcBef>
                <a:spcPts val="0"/>
              </a:spcBef>
              <a:buFont typeface="Wingdings"/>
              <a:buChar char=""/>
            </a:pPr>
            <a:r>
              <a:rPr lang="en-US" dirty="0" smtClean="0">
                <a:ea typeface="Times New Roman"/>
                <a:cs typeface="Times New Roman"/>
              </a:rPr>
              <a:t>Date conflicts</a:t>
            </a:r>
          </a:p>
          <a:p>
            <a:pPr lvl="1" algn="just">
              <a:lnSpc>
                <a:spcPct val="115000"/>
              </a:lnSpc>
              <a:spcBef>
                <a:spcPts val="0"/>
              </a:spcBef>
              <a:buFont typeface="Wingdings"/>
              <a:buChar char=""/>
            </a:pPr>
            <a:r>
              <a:rPr lang="en-US" dirty="0" smtClean="0">
                <a:ea typeface="Times New Roman"/>
                <a:cs typeface="Times New Roman"/>
              </a:rPr>
              <a:t>Incompatible names</a:t>
            </a:r>
          </a:p>
          <a:p>
            <a:pPr lvl="1" algn="just">
              <a:lnSpc>
                <a:spcPct val="115000"/>
              </a:lnSpc>
              <a:spcBef>
                <a:spcPts val="0"/>
              </a:spcBef>
              <a:buFont typeface="Wingdings"/>
              <a:buChar char=""/>
            </a:pPr>
            <a:r>
              <a:rPr lang="en-US" dirty="0" smtClean="0">
                <a:ea typeface="Times New Roman"/>
                <a:cs typeface="Times New Roman"/>
              </a:rPr>
              <a:t>Names that are cross references to each other</a:t>
            </a:r>
          </a:p>
          <a:p>
            <a:pPr lvl="1" algn="just">
              <a:lnSpc>
                <a:spcPct val="115000"/>
              </a:lnSpc>
              <a:spcBef>
                <a:spcPts val="0"/>
              </a:spcBef>
              <a:buFont typeface="Wingdings"/>
              <a:buChar char=""/>
            </a:pPr>
            <a:r>
              <a:rPr lang="en-US" dirty="0" smtClean="0">
                <a:ea typeface="Times New Roman"/>
                <a:cs typeface="Times New Roman"/>
              </a:rPr>
              <a:t>Names that differ only in a number</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 VIAF IDs</a:t>
            </a:r>
            <a:endParaRPr lang="en-US" dirty="0"/>
          </a:p>
        </p:txBody>
      </p:sp>
      <p:sp>
        <p:nvSpPr>
          <p:cNvPr id="3" name="Content Placeholder 2"/>
          <p:cNvSpPr>
            <a:spLocks noGrp="1"/>
          </p:cNvSpPr>
          <p:nvPr>
            <p:ph idx="1"/>
          </p:nvPr>
        </p:nvSpPr>
        <p:spPr/>
        <p:txBody>
          <a:bodyPr/>
          <a:lstStyle/>
          <a:p>
            <a:r>
              <a:rPr lang="en-US" dirty="0" smtClean="0"/>
              <a:t>Minimize moves of source records</a:t>
            </a:r>
          </a:p>
          <a:p>
            <a:r>
              <a:rPr lang="en-US" dirty="0" smtClean="0"/>
              <a:t>Redirect unused VIAF IDs if possible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links between clusters</a:t>
            </a:r>
            <a:endParaRPr lang="en-US" dirty="0"/>
          </a:p>
        </p:txBody>
      </p:sp>
      <p:sp>
        <p:nvSpPr>
          <p:cNvPr id="3" name="Content Placeholder 2"/>
          <p:cNvSpPr>
            <a:spLocks noGrp="1"/>
          </p:cNvSpPr>
          <p:nvPr>
            <p:ph idx="1"/>
          </p:nvPr>
        </p:nvSpPr>
        <p:spPr/>
        <p:txBody>
          <a:bodyPr/>
          <a:lstStyle/>
          <a:p>
            <a:r>
              <a:rPr lang="en-US" dirty="0" smtClean="0"/>
              <a:t>Cross references</a:t>
            </a:r>
          </a:p>
          <a:p>
            <a:r>
              <a:rPr lang="en-US" dirty="0" smtClean="0"/>
              <a:t>Uniform titles</a:t>
            </a:r>
          </a:p>
          <a:p>
            <a:r>
              <a:rPr lang="en-US" dirty="0" smtClean="0"/>
              <a:t>Coauthors</a:t>
            </a:r>
          </a:p>
          <a:p>
            <a:r>
              <a:rPr lang="en-US" dirty="0" smtClean="0"/>
              <a:t>Other bibliographic titles</a:t>
            </a:r>
          </a:p>
          <a:p>
            <a:endParaRPr lang="en-US" dirty="0" smtClean="0"/>
          </a:p>
          <a:p>
            <a:pPr>
              <a:buNone/>
            </a:pPr>
            <a:r>
              <a:rPr lang="en-US" dirty="0" smtClean="0"/>
              <a:t>In general, link only if not ambiguity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w3.org/DesignIssues/diagrams/lod/2010-color.png"/>
          <p:cNvPicPr>
            <a:picLocks noChangeAspect="1" noChangeArrowheads="1"/>
          </p:cNvPicPr>
          <p:nvPr/>
        </p:nvPicPr>
        <p:blipFill>
          <a:blip r:embed="rId3" cstate="print"/>
          <a:srcRect l="486" r="486"/>
          <a:stretch>
            <a:fillRect/>
          </a:stretch>
        </p:blipFill>
        <p:spPr bwMode="auto">
          <a:xfrm>
            <a:off x="533400" y="1219200"/>
            <a:ext cx="7545901" cy="4959957"/>
          </a:xfrm>
          <a:prstGeom prst="rect">
            <a:avLst/>
          </a:prstGeom>
          <a:noFill/>
          <a:ln>
            <a:noFill/>
          </a:ln>
          <a:effectLst/>
        </p:spPr>
      </p:pic>
      <p:sp>
        <p:nvSpPr>
          <p:cNvPr id="2" name="Title 1"/>
          <p:cNvSpPr>
            <a:spLocks noGrp="1"/>
          </p:cNvSpPr>
          <p:nvPr>
            <p:ph type="title"/>
          </p:nvPr>
        </p:nvSpPr>
        <p:spPr/>
        <p:txBody>
          <a:bodyPr/>
          <a:lstStyle/>
          <a:p>
            <a:r>
              <a:rPr lang="en-US" dirty="0" smtClean="0"/>
              <a:t>A world of linked data</a:t>
            </a:r>
            <a:endParaRPr lang="en-US" dirty="0"/>
          </a:p>
        </p:txBody>
      </p:sp>
      <p:sp>
        <p:nvSpPr>
          <p:cNvPr id="5" name="TextBox 4"/>
          <p:cNvSpPr txBox="1"/>
          <p:nvPr/>
        </p:nvSpPr>
        <p:spPr>
          <a:xfrm>
            <a:off x="3733800" y="6553200"/>
            <a:ext cx="5410200" cy="304800"/>
          </a:xfrm>
          <a:prstGeom prst="rect">
            <a:avLst/>
          </a:prstGeom>
          <a:noFill/>
        </p:spPr>
        <p:txBody>
          <a:bodyPr wrap="square" rtlCol="0">
            <a:spAutoFit/>
          </a:bodyPr>
          <a:lstStyle/>
          <a:p>
            <a:pPr lvl="1"/>
            <a:r>
              <a:rPr lang="en-US" sz="1400" dirty="0" smtClean="0">
                <a:hlinkClick r:id="rId4"/>
              </a:rPr>
              <a:t>http://www.w3.org/DesignIssues/diagrams/lod/2010-color.png</a:t>
            </a:r>
            <a:endParaRPr lang="en-US"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Lonely names</a:t>
            </a:r>
            <a:endParaRPr lang="en-US"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B3AA010-7757-41E0-A212-D41514C97AA5}" type="slidenum">
              <a:rPr lang="en-US" smtClean="0"/>
              <a:pPr/>
              <a:t>70</a:t>
            </a:fld>
            <a:endParaRPr lang="en-US"/>
          </a:p>
        </p:txBody>
      </p:sp>
      <p:pic>
        <p:nvPicPr>
          <p:cNvPr id="6146" name="Picture 2"/>
          <p:cNvPicPr>
            <a:picLocks noChangeAspect="1" noChangeArrowheads="1"/>
          </p:cNvPicPr>
          <p:nvPr/>
        </p:nvPicPr>
        <p:blipFill>
          <a:blip r:embed="rId3" cstate="print"/>
          <a:srcRect l="4459" t="32234" r="33121" b="16117"/>
          <a:stretch>
            <a:fillRect/>
          </a:stretch>
        </p:blipFill>
        <p:spPr bwMode="auto">
          <a:xfrm>
            <a:off x="457200" y="1752599"/>
            <a:ext cx="8686800" cy="312458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smtClean="0"/>
              <a:t> </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fld id="{6B3AA010-7757-41E0-A212-D41514C97AA5}" type="slidenum">
              <a:rPr lang="en-US" smtClean="0"/>
              <a:pPr/>
              <a:t>71</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3.org/DesignIssues/diagrams/lod/2010-color.png"/>
          <p:cNvPicPr>
            <a:picLocks noChangeAspect="1" noChangeArrowheads="1"/>
          </p:cNvPicPr>
          <p:nvPr/>
        </p:nvPicPr>
        <p:blipFill>
          <a:blip r:embed="rId3" cstate="print"/>
          <a:srcRect l="38411" t="5229" r="16045" b="38843"/>
          <a:stretch>
            <a:fillRect/>
          </a:stretch>
        </p:blipFill>
        <p:spPr bwMode="auto">
          <a:xfrm>
            <a:off x="228600" y="36561"/>
            <a:ext cx="8534400" cy="6821439"/>
          </a:xfrm>
          <a:prstGeom prst="rect">
            <a:avLst/>
          </a:prstGeom>
          <a:noFill/>
        </p:spPr>
      </p:pic>
      <p:sp>
        <p:nvSpPr>
          <p:cNvPr id="3" name="Oval 2"/>
          <p:cNvSpPr/>
          <p:nvPr/>
        </p:nvSpPr>
        <p:spPr>
          <a:xfrm>
            <a:off x="3352800" y="2362200"/>
            <a:ext cx="914400" cy="914400"/>
          </a:xfrm>
          <a:prstGeom prst="ellipse">
            <a:avLst/>
          </a:prstGeom>
          <a:noFill/>
          <a:ln>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libraries</a:t>
            </a:r>
            <a:endParaRPr lang="en-US" dirty="0"/>
          </a:p>
        </p:txBody>
      </p:sp>
      <p:sp>
        <p:nvSpPr>
          <p:cNvPr id="3" name="Content Placeholder 2"/>
          <p:cNvSpPr>
            <a:spLocks noGrp="1"/>
          </p:cNvSpPr>
          <p:nvPr>
            <p:ph idx="1"/>
          </p:nvPr>
        </p:nvSpPr>
        <p:spPr/>
        <p:txBody>
          <a:bodyPr/>
          <a:lstStyle/>
          <a:p>
            <a:r>
              <a:rPr lang="en-US" dirty="0" smtClean="0"/>
              <a:t>Reflect these links in our catalogs</a:t>
            </a:r>
          </a:p>
          <a:p>
            <a:pPr lvl="1"/>
            <a:r>
              <a:rPr lang="en-US" dirty="0" smtClean="0"/>
              <a:t>RDA</a:t>
            </a:r>
          </a:p>
          <a:p>
            <a:r>
              <a:rPr lang="en-US" dirty="0" smtClean="0"/>
              <a:t>Link to external resources</a:t>
            </a:r>
          </a:p>
          <a:p>
            <a:r>
              <a:rPr lang="en-US" dirty="0" smtClean="0"/>
              <a:t>Have non-library resources link to us</a:t>
            </a:r>
          </a:p>
          <a:p>
            <a:pPr lvl="1"/>
            <a:r>
              <a:rPr lang="en-US" dirty="0" smtClean="0"/>
              <a:t>Promote </a:t>
            </a:r>
            <a:r>
              <a:rPr lang="en-US" i="1" dirty="0" smtClean="0"/>
              <a:t>our</a:t>
            </a:r>
            <a:r>
              <a:rPr lang="en-US" dirty="0" smtClean="0"/>
              <a:t> links</a:t>
            </a:r>
          </a:p>
          <a:p>
            <a:r>
              <a:rPr lang="en-US" dirty="0" smtClean="0"/>
              <a:t>Be integrated in our users workflow</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Template>
  <TotalTime>3190</TotalTime>
  <Words>2861</Words>
  <Application>Microsoft Office PowerPoint</Application>
  <PresentationFormat>On-screen Show (4:3)</PresentationFormat>
  <Paragraphs>598</Paragraphs>
  <Slides>71</Slides>
  <Notes>46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71</vt:i4>
      </vt:variant>
    </vt:vector>
  </HeadingPairs>
  <TitlesOfParts>
    <vt:vector size="82" baseType="lpstr">
      <vt:lpstr>Arial</vt:lpstr>
      <vt:lpstr>Open Sans</vt:lpstr>
      <vt:lpstr>Open Sans Semibold</vt:lpstr>
      <vt:lpstr>Wingdings</vt:lpstr>
      <vt:lpstr>Calibri</vt:lpstr>
      <vt:lpstr>Lucida Sans</vt:lpstr>
      <vt:lpstr>Times New Roman</vt:lpstr>
      <vt:lpstr>Courier New</vt:lpstr>
      <vt:lpstr>Trebuchet MS</vt:lpstr>
      <vt:lpstr>OCLC-Research-Template</vt:lpstr>
      <vt:lpstr>Custom Design</vt:lpstr>
      <vt:lpstr>Cooperative Authority Control:  Virtual International  Authority File (VIAF)</vt:lpstr>
      <vt:lpstr>Outline</vt:lpstr>
      <vt:lpstr>Why do we like authorities?</vt:lpstr>
      <vt:lpstr>What do authority files control?</vt:lpstr>
      <vt:lpstr>But we also control</vt:lpstr>
      <vt:lpstr>A changing world</vt:lpstr>
      <vt:lpstr>A world of linked data</vt:lpstr>
      <vt:lpstr>Slide 8</vt:lpstr>
      <vt:lpstr>Challenges to libraries</vt:lpstr>
      <vt:lpstr>Library data is</vt:lpstr>
      <vt:lpstr>Shareable metadata</vt:lpstr>
      <vt:lpstr>Brief history of VIAF</vt:lpstr>
      <vt:lpstr>VIAF’s Goals</vt:lpstr>
      <vt:lpstr>Applications</vt:lpstr>
      <vt:lpstr>Slide 15</vt:lpstr>
      <vt:lpstr>VIAF authority record counts</vt:lpstr>
      <vt:lpstr>Web interface and usage</vt:lpstr>
      <vt:lpstr>Slide 18</vt:lpstr>
      <vt:lpstr>Slide 19</vt:lpstr>
      <vt:lpstr>Slide 20</vt:lpstr>
      <vt:lpstr>VIAF Use</vt:lpstr>
      <vt:lpstr>Usage</vt:lpstr>
      <vt:lpstr>Slide 23</vt:lpstr>
      <vt:lpstr>Slide 24</vt:lpstr>
      <vt:lpstr>Building VIAF</vt:lpstr>
      <vt:lpstr>Enhancing authorities</vt:lpstr>
      <vt:lpstr>Record Flow</vt:lpstr>
      <vt:lpstr>Machine access to VIAF</vt:lpstr>
      <vt:lpstr>Background</vt:lpstr>
      <vt:lpstr>Bulk downloads</vt:lpstr>
      <vt:lpstr>SRU</vt:lpstr>
      <vt:lpstr>SRU Tricks</vt:lpstr>
      <vt:lpstr>http://viaf.org/viaf/search</vt:lpstr>
      <vt:lpstr>URL Patterns</vt:lpstr>
      <vt:lpstr>New Directions for VIAF</vt:lpstr>
      <vt:lpstr>VIAFbot – The Wikipedia Connection</vt:lpstr>
      <vt:lpstr>WikiData </vt:lpstr>
      <vt:lpstr>Slide 38</vt:lpstr>
      <vt:lpstr>Slide 39</vt:lpstr>
      <vt:lpstr>Slide 40</vt:lpstr>
      <vt:lpstr>VIAF↔Wikidata Linking Benefits</vt:lpstr>
      <vt:lpstr>VIAF – in the Web of Bibliographic Data</vt:lpstr>
      <vt:lpstr>Other non-library sources</vt:lpstr>
      <vt:lpstr>Information from WorldCat</vt:lpstr>
      <vt:lpstr>Multilingual Bibliographic Structure Project</vt:lpstr>
      <vt:lpstr>Approach</vt:lpstr>
      <vt:lpstr>Benefits</vt:lpstr>
      <vt:lpstr>Records for VIAF</vt:lpstr>
      <vt:lpstr>Other possibilities</vt:lpstr>
      <vt:lpstr>Identifier relationships</vt:lpstr>
      <vt:lpstr> ISNI International Standard Name Identifier </vt:lpstr>
      <vt:lpstr>Slide 52</vt:lpstr>
      <vt:lpstr>Cooperation Challenges</vt:lpstr>
      <vt:lpstr>Commonalities</vt:lpstr>
      <vt:lpstr> Coping with Ambiguity</vt:lpstr>
      <vt:lpstr>The problem</vt:lpstr>
      <vt:lpstr>Goal</vt:lpstr>
      <vt:lpstr>Another common issue</vt:lpstr>
      <vt:lpstr>Harvest and ingest</vt:lpstr>
      <vt:lpstr>Matching Authorities to Bibs</vt:lpstr>
      <vt:lpstr>Cross references within sources</vt:lpstr>
      <vt:lpstr>Enhance the authority records</vt:lpstr>
      <vt:lpstr>Pair-wise matching between sources</vt:lpstr>
      <vt:lpstr>Duplicates within sources</vt:lpstr>
      <vt:lpstr>Pulling together groups</vt:lpstr>
      <vt:lpstr>Generate coherent clusters</vt:lpstr>
      <vt:lpstr>Coherent clusters</vt:lpstr>
      <vt:lpstr>Assign VIAF IDs</vt:lpstr>
      <vt:lpstr>Create links between clusters</vt:lpstr>
      <vt:lpstr>Lonely names</vt:lpstr>
      <vt:lpstr>Slide 71</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Cooperative Authority Control: Virtual International Authority File (VIAF)</dc:title>
  <dc:creator>Thom Hickey</dc:creator>
  <cp:lastModifiedBy>Windows User</cp:lastModifiedBy>
  <cp:revision>324</cp:revision>
  <dcterms:created xsi:type="dcterms:W3CDTF">2013-09-24T17:26:58Z</dcterms:created>
  <dcterms:modified xsi:type="dcterms:W3CDTF">2013-12-06T19:52:22Z</dcterms:modified>
</cp:coreProperties>
</file>