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7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3" r:id="rId12"/>
    <p:sldId id="262" r:id="rId13"/>
    <p:sldId id="264" r:id="rId14"/>
    <p:sldId id="261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25" autoAdjust="0"/>
  </p:normalViewPr>
  <p:slideViewPr>
    <p:cSldViewPr>
      <p:cViewPr varScale="1">
        <p:scale>
          <a:sx n="61" d="100"/>
          <a:sy n="61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002" y="-82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5869AAB-BF49-4D24-9189-3A9B5EEC6D5A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03FAF04-5C92-48FF-81B0-A6DEAA1A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69ADD-EFBE-4FC8-83F5-A4604C6262D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A6366-7415-44DA-B190-D0A5B06C2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A6366-7415-44DA-B190-D0A5B06C23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Married</a:t>
            </a:r>
            <a:r>
              <a:rPr lang="en-US" baseline="0" dirty="0" smtClean="0"/>
              <a:t> the rector’s daughter in 1849</a:t>
            </a:r>
          </a:p>
          <a:p>
            <a:r>
              <a:rPr lang="en-US" baseline="0" dirty="0" smtClean="0"/>
              <a:t>3 of 5 children died of typhoid, which inspired his work on diseases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A6366-7415-44DA-B190-D0A5B06C23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Matching</a:t>
            </a:r>
          </a:p>
          <a:p>
            <a:r>
              <a:rPr lang="en-US" dirty="0" smtClean="0"/>
              <a:t>much harder on undifferentiated names;</a:t>
            </a:r>
            <a:r>
              <a:rPr lang="en-US" baseline="0" dirty="0" smtClean="0"/>
              <a:t> they can no longer pull together other records</a:t>
            </a:r>
          </a:p>
          <a:p>
            <a:r>
              <a:rPr lang="en-US" baseline="0" dirty="0" smtClean="0"/>
              <a:t>Improved use of DNB information for corporate names</a:t>
            </a:r>
          </a:p>
          <a:p>
            <a:r>
              <a:rPr lang="en-US" baseline="0" dirty="0" smtClean="0"/>
              <a:t>Recognize VIAF IDs in source files and use them as strong hints in matching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ISNI should shortly have 5 million links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A6366-7415-44DA-B190-D0A5B06C23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Yet to </a:t>
            </a:r>
            <a:r>
              <a:rPr lang="en-US" smtClean="0"/>
              <a:t>be decided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A6366-7415-44DA-B190-D0A5B06C23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lvl1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9B9F-C300-4793-B8A8-4DA0D7B1C42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A61F-4FFD-46F9-AF7F-6B68AC457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af.org/viaf/3199676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1358" t="29870" r="21728" b="35065"/>
          <a:stretch>
            <a:fillRect/>
          </a:stretch>
        </p:blipFill>
        <p:spPr bwMode="auto">
          <a:xfrm>
            <a:off x="304800" y="228600"/>
            <a:ext cx="4038600" cy="400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VIAF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Hickey, OCLC</a:t>
            </a:r>
          </a:p>
          <a:p>
            <a:r>
              <a:rPr lang="en-US" dirty="0" smtClean="0"/>
              <a:t>Chief Scientist</a:t>
            </a:r>
          </a:p>
          <a:p>
            <a:r>
              <a:rPr lang="en-US" dirty="0" smtClean="0"/>
              <a:t>Strasbourg 2013-02-25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6" y="0"/>
            <a:ext cx="8558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National Diet Library</a:t>
            </a:r>
          </a:p>
          <a:p>
            <a:r>
              <a:rPr lang="en-US" dirty="0" smtClean="0"/>
              <a:t>DBC (Denmark)</a:t>
            </a:r>
          </a:p>
          <a:p>
            <a:r>
              <a:rPr lang="en-US" dirty="0" smtClean="0"/>
              <a:t>National Library of the Netherlands</a:t>
            </a:r>
          </a:p>
          <a:p>
            <a:r>
              <a:rPr lang="en-US" dirty="0" smtClean="0"/>
              <a:t>National Library Board of Singapore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Coming:</a:t>
            </a:r>
          </a:p>
          <a:p>
            <a:r>
              <a:rPr lang="en-US" dirty="0" smtClean="0"/>
              <a:t>National Library of Poland</a:t>
            </a:r>
          </a:p>
          <a:p>
            <a:r>
              <a:rPr lang="en-US" dirty="0" smtClean="0"/>
              <a:t>National Library of Latvia</a:t>
            </a:r>
          </a:p>
          <a:p>
            <a:r>
              <a:rPr lang="en-US" dirty="0" smtClean="0"/>
              <a:t>National Library of Croatia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(browser) Usage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Had 3 days with substantial problems in 2012</a:t>
            </a:r>
          </a:p>
          <a:p>
            <a:r>
              <a:rPr lang="en-US" dirty="0" smtClean="0"/>
              <a:t>Now over 1 million transactions/day (12/sec)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2057401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7515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2011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2012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515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Visits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364K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882K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515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Visitors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139K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491K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515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Pageviews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2M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3.7M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Now treated as a ‘source’</a:t>
            </a:r>
          </a:p>
          <a:p>
            <a:r>
              <a:rPr lang="en-US" dirty="0" smtClean="0"/>
              <a:t>ISNI</a:t>
            </a:r>
          </a:p>
          <a:p>
            <a:pPr lvl="1"/>
            <a:r>
              <a:rPr lang="en-US" dirty="0" smtClean="0"/>
              <a:t>1.3 million links</a:t>
            </a:r>
          </a:p>
          <a:p>
            <a:pPr lvl="1"/>
            <a:r>
              <a:rPr lang="en-US" dirty="0" smtClean="0"/>
              <a:t>Should it be treated as a source?</a:t>
            </a:r>
          </a:p>
          <a:p>
            <a:r>
              <a:rPr lang="en-US" dirty="0" smtClean="0"/>
              <a:t>Matching 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VIAF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Expanding view of where names come from</a:t>
            </a:r>
          </a:p>
          <a:p>
            <a:pPr lvl="1"/>
            <a:r>
              <a:rPr lang="en-US" dirty="0" smtClean="0"/>
              <a:t>More sources</a:t>
            </a:r>
          </a:p>
          <a:p>
            <a:pPr lvl="1"/>
            <a:r>
              <a:rPr lang="en-US" dirty="0" smtClean="0"/>
              <a:t>Scholars’ funnel</a:t>
            </a:r>
          </a:p>
          <a:p>
            <a:pPr lvl="1"/>
            <a:r>
              <a:rPr lang="en-US" dirty="0" smtClean="0"/>
              <a:t>WorldCat*</a:t>
            </a:r>
          </a:p>
          <a:p>
            <a:r>
              <a:rPr lang="en-US" dirty="0" smtClean="0"/>
              <a:t>More types of names</a:t>
            </a:r>
          </a:p>
          <a:p>
            <a:pPr lvl="1"/>
            <a:r>
              <a:rPr lang="en-US" dirty="0" smtClean="0"/>
              <a:t>More fictional characters</a:t>
            </a:r>
          </a:p>
          <a:p>
            <a:pPr lvl="1"/>
            <a:r>
              <a:rPr lang="en-US" dirty="0" smtClean="0"/>
              <a:t>Ships, animals, deities, …*</a:t>
            </a:r>
          </a:p>
          <a:p>
            <a:r>
              <a:rPr lang="en-US" dirty="0" smtClean="0"/>
              <a:t>Production level servers</a:t>
            </a:r>
          </a:p>
          <a:p>
            <a:r>
              <a:rPr lang="en-US" dirty="0" smtClean="0"/>
              <a:t>More reports to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International Authority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Merge of 27+ national level authority files</a:t>
            </a:r>
          </a:p>
          <a:p>
            <a:r>
              <a:rPr lang="en-US" dirty="0" smtClean="0"/>
              <a:t>34 million authority records</a:t>
            </a:r>
          </a:p>
          <a:p>
            <a:r>
              <a:rPr lang="en-US" dirty="0" smtClean="0"/>
              <a:t>103 million bibliographic records</a:t>
            </a:r>
          </a:p>
          <a:p>
            <a:r>
              <a:rPr lang="en-US" dirty="0" smtClean="0"/>
              <a:t>23 million merged clusters</a:t>
            </a:r>
          </a:p>
          <a:p>
            <a:r>
              <a:rPr lang="en-US" dirty="0" smtClean="0"/>
              <a:t>Personal, corporate, geographic, works and expressions</a:t>
            </a:r>
          </a:p>
          <a:p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pdated monthly</a:t>
            </a:r>
          </a:p>
          <a:p>
            <a:r>
              <a:rPr lang="en-US" dirty="0" smtClean="0"/>
              <a:t>Open license, bulk downloads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7772400" y="2819400"/>
            <a:ext cx="1143000" cy="3667125"/>
            <a:chOff x="7391400" y="228600"/>
            <a:chExt cx="1143000" cy="3667125"/>
          </a:xfrm>
        </p:grpSpPr>
        <p:pic>
          <p:nvPicPr>
            <p:cNvPr id="5" name="Picture 8" descr="C:\Apache Software Foundation\Tomcat 6.0\webapps\viaf\images\flags\ICCU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2286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C:\Apache Software Foundation\Tomcat 6.0\webapps\viaf\images\flags\J9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7200" y="6858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C:\Apache Software Foundation\Tomcat 6.0\webapps\viaf\images\flags\JP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11430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C:\Apache Software Foundation\Tomcat 6.0\webapps\viaf\images\flags\L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16002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C:\Apache Software Foundation\Tomcat 6.0\webapps\viaf\images\flags\NKC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21336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C:\Apache Software Foundation\Tomcat 6.0\webapps\viaf\images\flags\NLA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77200" y="26670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Apache Software Foundation\Tomcat 6.0\webapps\viaf\images\flags\BAV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91400" y="2286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Apache Software Foundation\Tomcat 6.0\webapps\viaf\images\flags\LAC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91400" y="6858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Apache Software Foundation\Tomcat 6.0\webapps\viaf\images\flags\BN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91400" y="11430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C:\Apache Software Foundation\Tomcat 6.0\webapps\viaf\images\flags\BNF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91400" y="16002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C:\Apache Software Foundation\Tomcat 6.0\webapps\viaf\images\flags\DNB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91400" y="21336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C:\Apache Software Foundation\Tomcat 6.0\webapps\viaf\images\flags\EGAXA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91400" y="26670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 descr="C:\Apache Software Foundation\Tomcat 6.0\webapps\viaf\images\flags\PTBNP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391400" y="31242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 descr="C:\Apache Software Foundation\Tomcat 6.0\webapps\viaf\images\flags\SELIBR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077200" y="31242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 descr="C:\Apache Software Foundation\Tomcat 6.0\webapps\viaf\images\flags\SWNL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153400" y="3581400"/>
              <a:ext cx="3143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 descr="C:\Apache Software Foundation\Tomcat 6.0\webapps\viaf\images\flags\NUKAT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391400" y="3581400"/>
              <a:ext cx="457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Louis Pasteur</a:t>
            </a:r>
          </a:p>
          <a:p>
            <a:pPr>
              <a:buNone/>
            </a:pPr>
            <a:r>
              <a:rPr lang="en-US" dirty="0" smtClean="0"/>
              <a:t>  Professor of Chemistry at the University of Strasbourg, in 1848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666"/>
            <a:ext cx="8546464" cy="68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6" y="0"/>
            <a:ext cx="8558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6" y="0"/>
            <a:ext cx="8558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6" y="0"/>
            <a:ext cx="8558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6" y="0"/>
            <a:ext cx="8558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6" y="0"/>
            <a:ext cx="8558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266</Words>
  <Application>Microsoft Office PowerPoint</Application>
  <PresentationFormat>On-screen Show (4:3)</PresentationFormat>
  <Paragraphs>75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             VIAF Update</vt:lpstr>
      <vt:lpstr>Virtual International Authority File</vt:lpstr>
      <vt:lpstr>Example</vt:lpstr>
      <vt:lpstr>Slide 4</vt:lpstr>
      <vt:lpstr>Slide 5</vt:lpstr>
      <vt:lpstr>Slide 6</vt:lpstr>
      <vt:lpstr>Slide 7</vt:lpstr>
      <vt:lpstr>Slide 8</vt:lpstr>
      <vt:lpstr>Slide 9</vt:lpstr>
      <vt:lpstr>Slide 10</vt:lpstr>
      <vt:lpstr>New Participants</vt:lpstr>
      <vt:lpstr>Statistics</vt:lpstr>
      <vt:lpstr>Changes</vt:lpstr>
      <vt:lpstr>VIAF Directions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VIAF Update</dc:title>
  <dc:creator>Thom Hickey</dc:creator>
  <cp:keywords>VIAF</cp:keywords>
  <dc:description>Presented at the EMEA Regional Council Meeting VIAF Workshop, 25 February 2013, Strasbourg, France</dc:description>
  <cp:lastModifiedBy>mcnicolj</cp:lastModifiedBy>
  <cp:revision>40</cp:revision>
  <dcterms:created xsi:type="dcterms:W3CDTF">2012-10-04T15:09:23Z</dcterms:created>
  <dcterms:modified xsi:type="dcterms:W3CDTF">2013-03-28T22:56:23Z</dcterms:modified>
</cp:coreProperties>
</file>