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3" r:id="rId2"/>
    <p:sldMasterId id="2147483735" r:id="rId3"/>
    <p:sldMasterId id="2147483750" r:id="rId4"/>
    <p:sldMasterId id="2147483762" r:id="rId5"/>
  </p:sldMasterIdLst>
  <p:notesMasterIdLst>
    <p:notesMasterId r:id="rId44"/>
  </p:notesMasterIdLst>
  <p:sldIdLst>
    <p:sldId id="586" r:id="rId6"/>
    <p:sldId id="477" r:id="rId7"/>
    <p:sldId id="587" r:id="rId8"/>
    <p:sldId id="553" r:id="rId9"/>
    <p:sldId id="554" r:id="rId10"/>
    <p:sldId id="555" r:id="rId11"/>
    <p:sldId id="485" r:id="rId12"/>
    <p:sldId id="582" r:id="rId13"/>
    <p:sldId id="583" r:id="rId14"/>
    <p:sldId id="588" r:id="rId15"/>
    <p:sldId id="412" r:id="rId16"/>
    <p:sldId id="516" r:id="rId17"/>
    <p:sldId id="579" r:id="rId18"/>
    <p:sldId id="580" r:id="rId19"/>
    <p:sldId id="561" r:id="rId20"/>
    <p:sldId id="585" r:id="rId21"/>
    <p:sldId id="589" r:id="rId22"/>
    <p:sldId id="590" r:id="rId23"/>
    <p:sldId id="591" r:id="rId24"/>
    <p:sldId id="592" r:id="rId25"/>
    <p:sldId id="593" r:id="rId26"/>
    <p:sldId id="594" r:id="rId27"/>
    <p:sldId id="595" r:id="rId28"/>
    <p:sldId id="596" r:id="rId29"/>
    <p:sldId id="597" r:id="rId30"/>
    <p:sldId id="598" r:id="rId31"/>
    <p:sldId id="557" r:id="rId32"/>
    <p:sldId id="547" r:id="rId33"/>
    <p:sldId id="519" r:id="rId34"/>
    <p:sldId id="574" r:id="rId35"/>
    <p:sldId id="520" r:id="rId36"/>
    <p:sldId id="584" r:id="rId37"/>
    <p:sldId id="558" r:id="rId38"/>
    <p:sldId id="521" r:id="rId39"/>
    <p:sldId id="575" r:id="rId40"/>
    <p:sldId id="568" r:id="rId41"/>
    <p:sldId id="569" r:id="rId42"/>
    <p:sldId id="551"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2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1B61"/>
    <a:srgbClr val="B3237C"/>
    <a:srgbClr val="862C98"/>
    <a:srgbClr val="B634B6"/>
    <a:srgbClr val="782278"/>
    <a:srgbClr val="F3E8EB"/>
    <a:srgbClr val="742789"/>
    <a:srgbClr val="85B535"/>
    <a:srgbClr val="9ACD29"/>
    <a:srgbClr val="729D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8" autoAdjust="0"/>
    <p:restoredTop sz="77778" autoAdjust="0"/>
  </p:normalViewPr>
  <p:slideViewPr>
    <p:cSldViewPr snapToGrid="0" showGuides="1">
      <p:cViewPr varScale="1">
        <p:scale>
          <a:sx n="51" d="100"/>
          <a:sy n="51" d="100"/>
        </p:scale>
        <p:origin x="1128" y="72"/>
      </p:cViewPr>
      <p:guideLst>
        <p:guide orient="horz" pos="3624"/>
        <p:guide pos="3840"/>
      </p:guideLst>
    </p:cSldViewPr>
  </p:slideViewPr>
  <p:outlineViewPr>
    <p:cViewPr>
      <p:scale>
        <a:sx n="33" d="100"/>
        <a:sy n="33" d="100"/>
      </p:scale>
      <p:origin x="0" y="-15259"/>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1A77CC-750E-40D9-A4A7-0B07D31E588E}" type="datetimeFigureOut">
              <a:rPr lang="en-US" smtClean="0"/>
              <a:t>11/20/2017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442FC1-6AB8-45D6-ACA8-89C7EA16AB3A}" type="slidenum">
              <a:rPr lang="en-US" smtClean="0"/>
              <a:t>‹#›</a:t>
            </a:fld>
            <a:endParaRPr lang="en-US"/>
          </a:p>
        </p:txBody>
      </p:sp>
    </p:spTree>
    <p:extLst>
      <p:ext uri="{BB962C8B-B14F-4D97-AF65-F5344CB8AC3E}">
        <p14:creationId xmlns:p14="http://schemas.microsoft.com/office/powerpoint/2010/main" val="138449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lickr.com/photos/torontocat/3194741875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little background on the “living laboratory” that is behind our evolving ideas on igniting learning in public libraries.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all know that libraries are evolving. There is a shift in the library’s role in its community from passive to active engagement with community members. This shift is igniting the library heart of the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Active learning is at the core of this shift.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OCLC’s WebJunction program, we know that active learning is not just for large libraries; it’s every bit as beneficial in small and rural communities. With funding from IMLS, OCLC’s WebJunction program launched Small Libraries Create Smart Spaces.</a:t>
            </a:r>
          </a:p>
          <a:p>
            <a:endParaRPr lang="en-US" dirty="0"/>
          </a:p>
        </p:txBody>
      </p:sp>
      <p:sp>
        <p:nvSpPr>
          <p:cNvPr id="4" name="Slide Number Placeholder 3"/>
          <p:cNvSpPr>
            <a:spLocks noGrp="1"/>
          </p:cNvSpPr>
          <p:nvPr>
            <p:ph type="sldNum" sz="quarter" idx="10"/>
          </p:nvPr>
        </p:nvSpPr>
        <p:spPr/>
        <p:txBody>
          <a:bodyPr/>
          <a:lstStyle/>
          <a:p>
            <a:fld id="{78442FC1-6AB8-45D6-ACA8-89C7EA16AB3A}" type="slidenum">
              <a:rPr lang="en-US" smtClean="0"/>
              <a:t>2</a:t>
            </a:fld>
            <a:endParaRPr lang="en-US"/>
          </a:p>
        </p:txBody>
      </p:sp>
    </p:spTree>
    <p:extLst>
      <p:ext uri="{BB962C8B-B14F-4D97-AF65-F5344CB8AC3E}">
        <p14:creationId xmlns:p14="http://schemas.microsoft.com/office/powerpoint/2010/main" val="3250188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Smart Spaces Process – how are we guiding the development of active learning spaces with our participating libraries?</a:t>
            </a:r>
          </a:p>
          <a:p>
            <a:r>
              <a:rPr lang="en-US" sz="1200" kern="1200" dirty="0">
                <a:solidFill>
                  <a:schemeClr val="tx1"/>
                </a:solidFill>
                <a:effectLst/>
                <a:latin typeface="+mn-lt"/>
                <a:ea typeface="+mn-ea"/>
                <a:cs typeface="+mn-cs"/>
              </a:rPr>
              <a:t>We’re using a combination of Placemaking and the IDEO Design Thinking approach</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 starts with discovering and understanding the community’s needs and interests</a:t>
            </a:r>
          </a:p>
          <a:p>
            <a:pPr lvl="0"/>
            <a:r>
              <a:rPr lang="en-US" sz="1200" kern="1200" dirty="0">
                <a:solidFill>
                  <a:schemeClr val="tx1"/>
                </a:solidFill>
                <a:effectLst/>
                <a:latin typeface="+mn-lt"/>
                <a:ea typeface="+mn-ea"/>
                <a:cs typeface="+mn-cs"/>
              </a:rPr>
              <a:t>The “community is the expert” is the key principle</a:t>
            </a:r>
          </a:p>
          <a:p>
            <a:endParaRPr lang="en-US" sz="1200" kern="1200" dirty="0">
              <a:solidFill>
                <a:schemeClr val="tx1"/>
              </a:solidFill>
              <a:effectLst/>
              <a:latin typeface="+mn-lt"/>
              <a:ea typeface="+mn-ea"/>
              <a:cs typeface="+mn-cs"/>
            </a:endParaRPr>
          </a:p>
          <a:p>
            <a:pPr marL="0" indent="0">
              <a:buFont typeface="Wingdings" panose="05000000000000000000" pitchFamily="2" charset="2"/>
              <a:buNone/>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dirty="0">
                <a:solidFill>
                  <a:schemeClr val="tx1">
                    <a:lumMod val="50000"/>
                    <a:lumOff val="50000"/>
                  </a:schemeClr>
                </a:solidFill>
                <a:latin typeface="Calibri Light" panose="020F0302020204030204" pitchFamily="34" charset="0"/>
              </a:rPr>
              <a:t>Photo: Surveying Community Members by Car Martin on </a:t>
            </a:r>
            <a:r>
              <a:rPr lang="en-US" sz="1200" u="sng" kern="1200" dirty="0">
                <a:solidFill>
                  <a:schemeClr val="tx1"/>
                </a:solidFill>
                <a:effectLst/>
                <a:latin typeface="+mn-lt"/>
                <a:ea typeface="+mn-ea"/>
                <a:cs typeface="+mn-cs"/>
                <a:hlinkClick r:id="rId3"/>
              </a:rPr>
              <a:t>Flickr</a:t>
            </a:r>
            <a:r>
              <a:rPr lang="en-US" sz="1200" u="sng" kern="1200" dirty="0">
                <a:solidFill>
                  <a:schemeClr val="tx1"/>
                </a:solidFill>
                <a:effectLst/>
                <a:latin typeface="+mn-lt"/>
                <a:ea typeface="+mn-ea"/>
                <a:cs typeface="+mn-cs"/>
              </a:rPr>
              <a:t>: https://www.flickr.com/photos/torontocat/31947418754/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dirty="0">
              <a:solidFill>
                <a:schemeClr val="tx1">
                  <a:lumMod val="50000"/>
                  <a:lumOff val="50000"/>
                </a:schemeClr>
              </a:solidFill>
              <a:latin typeface="Calibri Light" panose="020F0302020204030204" pitchFamily="34" charset="0"/>
            </a:endParaRPr>
          </a:p>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78442FC1-6AB8-45D6-ACA8-89C7EA16AB3A}" type="slidenum">
              <a:rPr lang="en-US" smtClean="0"/>
              <a:t>11</a:t>
            </a:fld>
            <a:endParaRPr lang="en-US"/>
          </a:p>
        </p:txBody>
      </p:sp>
    </p:spTree>
    <p:extLst>
      <p:ext uri="{BB962C8B-B14F-4D97-AF65-F5344CB8AC3E}">
        <p14:creationId xmlns:p14="http://schemas.microsoft.com/office/powerpoint/2010/main" val="2295799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a variety of tools and strategies to choose from, from traditional surveys to more open-ended approaches like wish trees and dot boards. In some small communities, it’s a matter of talking to your neighbors and the folks at the local coffee shop.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8442FC1-6AB8-45D6-ACA8-89C7EA16AB3A}" type="slidenum">
              <a:rPr lang="en-US" smtClean="0"/>
              <a:t>12</a:t>
            </a:fld>
            <a:endParaRPr lang="en-US"/>
          </a:p>
        </p:txBody>
      </p:sp>
    </p:spTree>
    <p:extLst>
      <p:ext uri="{BB962C8B-B14F-4D97-AF65-F5344CB8AC3E}">
        <p14:creationId xmlns:p14="http://schemas.microsoft.com/office/powerpoint/2010/main" val="3605916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Dot board question; What active learning space would you most likely use at the James Kennedy Public Library?</a:t>
            </a:r>
          </a:p>
        </p:txBody>
      </p:sp>
      <p:sp>
        <p:nvSpPr>
          <p:cNvPr id="4" name="Slide Number Placeholder 3"/>
          <p:cNvSpPr>
            <a:spLocks noGrp="1"/>
          </p:cNvSpPr>
          <p:nvPr>
            <p:ph type="sldNum" sz="quarter" idx="10"/>
          </p:nvPr>
        </p:nvSpPr>
        <p:spPr/>
        <p:txBody>
          <a:bodyPr/>
          <a:lstStyle/>
          <a:p>
            <a:fld id="{78442FC1-6AB8-45D6-ACA8-89C7EA16AB3A}" type="slidenum">
              <a:rPr lang="en-US" smtClean="0"/>
              <a:t>13</a:t>
            </a:fld>
            <a:endParaRPr lang="en-US"/>
          </a:p>
        </p:txBody>
      </p:sp>
    </p:spTree>
    <p:extLst>
      <p:ext uri="{BB962C8B-B14F-4D97-AF65-F5344CB8AC3E}">
        <p14:creationId xmlns:p14="http://schemas.microsoft.com/office/powerpoint/2010/main" val="1840630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aseline="0" dirty="0"/>
              <a:t>Wish Tree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Wish tree activity from</a:t>
            </a:r>
            <a:r>
              <a:rPr lang="en-US" sz="1200" b="0" i="0" u="none" strike="noStrike" kern="1200" baseline="0" dirty="0">
                <a:solidFill>
                  <a:schemeClr val="tx1"/>
                </a:solidFill>
                <a:latin typeface="+mn-lt"/>
                <a:ea typeface="+mn-ea"/>
                <a:cs typeface="+mn-cs"/>
              </a:rPr>
              <a:t> Cindy </a:t>
            </a:r>
            <a:r>
              <a:rPr lang="en-US" sz="1200" b="0" i="0" u="none" strike="noStrike" kern="1200" baseline="0" dirty="0" err="1">
                <a:solidFill>
                  <a:schemeClr val="tx1"/>
                </a:solidFill>
                <a:latin typeface="+mn-lt"/>
                <a:ea typeface="+mn-ea"/>
                <a:cs typeface="+mn-cs"/>
              </a:rPr>
              <a:t>Fesemyer</a:t>
            </a:r>
            <a:r>
              <a:rPr lang="en-US" sz="1200" b="0" i="0" u="none" strike="noStrike" kern="1200" baseline="0" dirty="0">
                <a:solidFill>
                  <a:schemeClr val="tx1"/>
                </a:solidFill>
                <a:latin typeface="+mn-lt"/>
                <a:ea typeface="+mn-ea"/>
                <a:cs typeface="+mn-cs"/>
              </a:rPr>
              <a:t>, Director, Columbus (WI) Public Library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Wish Trees were placed in 7 locations around the community; they received over 150 responses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 </a:t>
            </a:r>
            <a:endParaRPr lang="en-US" dirty="0"/>
          </a:p>
          <a:p>
            <a:pPr marL="0" lvl="0" indent="0">
              <a:buFont typeface="Arial" panose="020B0604020202020204" pitchFamily="34" charset="0"/>
              <a:buNone/>
            </a:pPr>
            <a:endParaRPr lang="en-US" baseline="0" dirty="0"/>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baseline="0" dirty="0"/>
              <a:t>Dot Board</a:t>
            </a:r>
          </a:p>
          <a:p>
            <a:pPr marL="628650" lvl="1" indent="-171450">
              <a:buFont typeface="Arial" panose="020B0604020202020204" pitchFamily="34" charset="0"/>
              <a:buChar char="•"/>
            </a:pPr>
            <a:r>
              <a:rPr lang="en-US" baseline="0" dirty="0"/>
              <a:t>we took the data that we had and came up with four ideas to dot board:  gaming space, teen space, maker space, and business incubator.  Interesting, the last one was chosen not because of an overwhelming number of people asked, but because it was requested so specifically.  However, while doing the discovery process, we learned that Madison does have a business incubator!</a:t>
            </a:r>
          </a:p>
          <a:p>
            <a:pPr marL="628650" lvl="1" indent="-171450">
              <a:buFont typeface="Arial" panose="020B0604020202020204" pitchFamily="34" charset="0"/>
              <a:buChar char="•"/>
            </a:pPr>
            <a:r>
              <a:rPr lang="en-US" baseline="0" dirty="0"/>
              <a:t>The dot board was up in the library for about 2 weeks and then I took it out to our Madison Discovery Days where over a hundred people voted for their 2 favorite spaces.</a:t>
            </a:r>
          </a:p>
          <a:p>
            <a:pPr marL="171450" indent="-171450">
              <a:buFont typeface="Arial" panose="020B0604020202020204" pitchFamily="34" charset="0"/>
              <a:buChar char="•"/>
            </a:pPr>
            <a:r>
              <a:rPr lang="en-US" baseline="0" dirty="0"/>
              <a:t>Highlights of what you learned about your community from the discovery process</a:t>
            </a:r>
          </a:p>
          <a:p>
            <a:pPr marL="628650" lvl="1" indent="-171450">
              <a:buFont typeface="Arial" panose="020B0604020202020204" pitchFamily="34" charset="0"/>
              <a:buChar char="•"/>
            </a:pPr>
            <a:r>
              <a:rPr lang="en-US" baseline="0" dirty="0"/>
              <a:t>Teen space and maker space were neck in neck, but teen space won.  We would like to have some STEAM activities in our teen space and some passive maker space activities to try to incorporate both spaces.</a:t>
            </a:r>
          </a:p>
        </p:txBody>
      </p:sp>
      <p:sp>
        <p:nvSpPr>
          <p:cNvPr id="4" name="Slide Number Placeholder 3"/>
          <p:cNvSpPr>
            <a:spLocks noGrp="1"/>
          </p:cNvSpPr>
          <p:nvPr>
            <p:ph type="sldNum" sz="quarter" idx="10"/>
          </p:nvPr>
        </p:nvSpPr>
        <p:spPr/>
        <p:txBody>
          <a:bodyPr/>
          <a:lstStyle/>
          <a:p>
            <a:fld id="{78442FC1-6AB8-45D6-ACA8-89C7EA16AB3A}" type="slidenum">
              <a:rPr lang="en-US" smtClean="0"/>
              <a:t>14</a:t>
            </a:fld>
            <a:endParaRPr lang="en-US"/>
          </a:p>
        </p:txBody>
      </p:sp>
    </p:spTree>
    <p:extLst>
      <p:ext uri="{BB962C8B-B14F-4D97-AF65-F5344CB8AC3E}">
        <p14:creationId xmlns:p14="http://schemas.microsoft.com/office/powerpoint/2010/main" val="664729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7170" indent="-171450">
              <a:buFont typeface="Wingdings" panose="05000000000000000000" pitchFamily="2" charset="2"/>
              <a:buChar char="§"/>
            </a:pPr>
            <a:r>
              <a:rPr lang="en-US" dirty="0">
                <a:latin typeface="Calibri Light" panose="020F0302020204030204" pitchFamily="34" charset="0"/>
              </a:rPr>
              <a:t>Fannin County Expo – Library Table</a:t>
            </a:r>
          </a:p>
          <a:p>
            <a:pPr marL="217170" indent="-171450">
              <a:buFont typeface="Wingdings" panose="05000000000000000000" pitchFamily="2" charset="2"/>
              <a:buChar char="§"/>
            </a:pPr>
            <a:r>
              <a:rPr lang="en-US" dirty="0">
                <a:latin typeface="Calibri Light" panose="020F0302020204030204" pitchFamily="34" charset="0"/>
              </a:rPr>
              <a:t>Mail Chimp questionnaire</a:t>
            </a:r>
          </a:p>
          <a:p>
            <a:pPr marL="217170" indent="-171450">
              <a:buFont typeface="Wingdings" panose="05000000000000000000" pitchFamily="2" charset="2"/>
              <a:buChar char="§"/>
            </a:pPr>
            <a:r>
              <a:rPr lang="en-US" dirty="0">
                <a:latin typeface="Calibri Light" panose="020F0302020204030204" pitchFamily="34" charset="0"/>
              </a:rPr>
              <a:t>Town Hall Meetings</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Light" panose="020F0302020204030204" pitchFamily="34" charset="0"/>
              </a:rPr>
              <a:t>Results – lots of ideas </a:t>
            </a:r>
          </a:p>
          <a:p>
            <a:pPr marL="45720" indent="0">
              <a:buNone/>
            </a:pPr>
            <a:r>
              <a:rPr lang="en-US" dirty="0">
                <a:latin typeface="Calibri Light" panose="020F0302020204030204" pitchFamily="34" charset="0"/>
              </a:rPr>
              <a:t> </a:t>
            </a:r>
          </a:p>
          <a:p>
            <a:pPr marL="45720" indent="0">
              <a:buNone/>
            </a:pPr>
            <a:endParaRPr lang="en-US" dirty="0">
              <a:latin typeface="Calibri Light" panose="020F0302020204030204" pitchFamily="34" charset="0"/>
            </a:endParaRPr>
          </a:p>
          <a:p>
            <a:pPr marL="45720" indent="0">
              <a:buNone/>
            </a:pPr>
            <a:r>
              <a:rPr lang="en-US" dirty="0">
                <a:latin typeface="Calibri Light" panose="020F0302020204030204" pitchFamily="34" charset="0"/>
              </a:rPr>
              <a:t>Then took it to the “right people” –library Board</a:t>
            </a:r>
          </a:p>
          <a:p>
            <a:r>
              <a:rPr lang="en-US" dirty="0"/>
              <a:t>I asked the right people – the right questions!</a:t>
            </a:r>
          </a:p>
          <a:p>
            <a:pPr marL="45720" indent="0">
              <a:buNone/>
            </a:pPr>
            <a:r>
              <a:rPr lang="en-US" dirty="0"/>
              <a:t>At the end of The Hall-</a:t>
            </a:r>
            <a:r>
              <a:rPr lang="en-US" dirty="0" err="1"/>
              <a:t>Voyer</a:t>
            </a:r>
            <a:r>
              <a:rPr lang="en-US" dirty="0"/>
              <a:t> Foundation Board meeting in May –</a:t>
            </a:r>
          </a:p>
          <a:p>
            <a:pPr marL="45720" indent="0">
              <a:buNone/>
            </a:pPr>
            <a:r>
              <a:rPr lang="en-US" dirty="0"/>
              <a:t>	I asked for 15 minutes for a brief exercise</a:t>
            </a:r>
          </a:p>
          <a:p>
            <a:pPr marL="45720" indent="0">
              <a:buNone/>
            </a:pPr>
            <a:r>
              <a:rPr lang="en-US" dirty="0"/>
              <a:t>               	 It turned into an hour and a half of discussion and lots of post-it notes!  </a:t>
            </a:r>
            <a:endParaRPr lang="en-US" dirty="0">
              <a:latin typeface="Calibri Light" panose="020F0302020204030204" pitchFamily="34" charset="0"/>
            </a:endParaRPr>
          </a:p>
          <a:p>
            <a:pPr marL="45720" indent="0">
              <a:buNone/>
            </a:pPr>
            <a:endParaRPr lang="en-US" dirty="0">
              <a:latin typeface="Calibri Light" panose="020F03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78442FC1-6AB8-45D6-ACA8-89C7EA16AB3A}" type="slidenum">
              <a:rPr lang="en-US" smtClean="0"/>
              <a:t>15</a:t>
            </a:fld>
            <a:endParaRPr lang="en-US"/>
          </a:p>
        </p:txBody>
      </p:sp>
    </p:spTree>
    <p:extLst>
      <p:ext uri="{BB962C8B-B14F-4D97-AF65-F5344CB8AC3E}">
        <p14:creationId xmlns:p14="http://schemas.microsoft.com/office/powerpoint/2010/main" val="964462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PLACEHOLDER</a:t>
            </a:r>
          </a:p>
        </p:txBody>
      </p:sp>
      <p:sp>
        <p:nvSpPr>
          <p:cNvPr id="4" name="Slide Number Placeholder 3"/>
          <p:cNvSpPr>
            <a:spLocks noGrp="1"/>
          </p:cNvSpPr>
          <p:nvPr>
            <p:ph type="sldNum" sz="quarter" idx="10"/>
          </p:nvPr>
        </p:nvSpPr>
        <p:spPr/>
        <p:txBody>
          <a:bodyPr/>
          <a:lstStyle/>
          <a:p>
            <a:fld id="{78442FC1-6AB8-45D6-ACA8-89C7EA16AB3A}" type="slidenum">
              <a:rPr lang="en-US" smtClean="0"/>
              <a:t>16</a:t>
            </a:fld>
            <a:endParaRPr lang="en-US"/>
          </a:p>
        </p:txBody>
      </p:sp>
    </p:spTree>
    <p:extLst>
      <p:ext uri="{BB962C8B-B14F-4D97-AF65-F5344CB8AC3E}">
        <p14:creationId xmlns:p14="http://schemas.microsoft.com/office/powerpoint/2010/main" val="191083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mj-lt"/>
              <a:buNone/>
            </a:pPr>
            <a:r>
              <a:rPr lang="en-US" dirty="0"/>
              <a:t>Community Discovery ACTIVITY</a:t>
            </a:r>
          </a:p>
          <a:p>
            <a:r>
              <a:rPr lang="en-US" dirty="0"/>
              <a:t>Wish tree activity from </a:t>
            </a:r>
            <a:r>
              <a:rPr lang="en-US" sz="1200" b="0" i="0" u="none" strike="noStrike" kern="1200" baseline="0" dirty="0">
                <a:solidFill>
                  <a:schemeClr val="tx1"/>
                </a:solidFill>
                <a:latin typeface="+mn-lt"/>
                <a:ea typeface="+mn-ea"/>
                <a:cs typeface="+mn-cs"/>
              </a:rPr>
              <a:t>the WebJunction webinar Engaged Planning: Ask What You Can Do For Your Rural Community, with Cindy </a:t>
            </a:r>
            <a:r>
              <a:rPr lang="en-US" sz="1200" b="0" i="0" u="none" strike="noStrike" kern="1200" baseline="0" dirty="0" err="1">
                <a:solidFill>
                  <a:schemeClr val="tx1"/>
                </a:solidFill>
                <a:latin typeface="+mn-lt"/>
                <a:ea typeface="+mn-ea"/>
                <a:cs typeface="+mn-cs"/>
              </a:rPr>
              <a:t>Fesemyer</a:t>
            </a:r>
            <a:r>
              <a:rPr lang="en-US" sz="1200" b="0" i="0" u="none" strike="noStrike" kern="1200" baseline="0" dirty="0">
                <a:solidFill>
                  <a:schemeClr val="tx1"/>
                </a:solidFill>
                <a:latin typeface="+mn-lt"/>
                <a:ea typeface="+mn-ea"/>
                <a:cs typeface="+mn-cs"/>
              </a:rPr>
              <a:t>, Director, Columbus (WI) Public Library </a:t>
            </a:r>
            <a:endParaRPr lang="en-US" dirty="0"/>
          </a:p>
          <a:p>
            <a:pPr marL="0" indent="0">
              <a:buFont typeface="+mj-lt"/>
              <a:buNone/>
            </a:pPr>
            <a:endParaRPr lang="en-US" dirty="0"/>
          </a:p>
          <a:p>
            <a:pPr marL="0" indent="0">
              <a:buFont typeface="+mj-lt"/>
              <a:buNone/>
            </a:pPr>
            <a:r>
              <a:rPr lang="en-US" dirty="0"/>
              <a:t>Wish Tree poster, post-its, dot stickers</a:t>
            </a:r>
          </a:p>
          <a:p>
            <a:pPr marL="228600" indent="-228600">
              <a:buFont typeface="+mj-lt"/>
              <a:buAutoNum type="arabicPeriod"/>
            </a:pPr>
            <a:r>
              <a:rPr lang="en-US" dirty="0"/>
              <a:t>What do you like about your community?</a:t>
            </a:r>
          </a:p>
          <a:p>
            <a:pPr marL="228600" indent="-228600">
              <a:buFont typeface="+mj-lt"/>
              <a:buAutoNum type="arabicPeriod"/>
            </a:pPr>
            <a:r>
              <a:rPr lang="en-US" dirty="0"/>
              <a:t>What do you think would make it better?”</a:t>
            </a:r>
          </a:p>
          <a:p>
            <a:pPr marL="0" indent="0">
              <a:buFont typeface="+mj-lt"/>
              <a:buNone/>
            </a:pPr>
            <a:endParaRPr lang="en-US" sz="1200" kern="1200" dirty="0">
              <a:solidFill>
                <a:schemeClr val="tx1"/>
              </a:solidFill>
              <a:effectLst/>
              <a:latin typeface="+mn-lt"/>
              <a:ea typeface="+mn-ea"/>
              <a:cs typeface="+mn-cs"/>
            </a:endParaRPr>
          </a:p>
          <a:p>
            <a:pPr marL="0" indent="0">
              <a:buFont typeface="+mj-lt"/>
              <a:buNone/>
            </a:pPr>
            <a:r>
              <a:rPr lang="en-US" sz="1200" kern="1200" dirty="0">
                <a:solidFill>
                  <a:schemeClr val="tx1"/>
                </a:solidFill>
                <a:effectLst/>
                <a:latin typeface="+mn-lt"/>
                <a:ea typeface="+mn-ea"/>
                <a:cs typeface="+mn-cs"/>
              </a:rPr>
              <a:t>Ask participants to think in terms of the personas in response to the questions; write on post-its and place on wish tree poster</a:t>
            </a:r>
          </a:p>
          <a:p>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42FC1-6AB8-45D6-ACA8-89C7EA16AB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4711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input is not necessarily going to give you neat, complete answers –it takes some interpretation and imagination</a:t>
            </a:r>
          </a:p>
          <a:p>
            <a:endParaRPr lang="en-US" dirty="0"/>
          </a:p>
          <a:p>
            <a:r>
              <a:rPr lang="en-US" dirty="0"/>
              <a:t>For example, the Madison PL heard from their community that that wanted more shopping, especially a Walmart.</a:t>
            </a:r>
          </a:p>
          <a:p>
            <a:r>
              <a:rPr lang="en-US" dirty="0"/>
              <a:t>This is where ideation comes in.</a:t>
            </a:r>
          </a:p>
        </p:txBody>
      </p:sp>
      <p:sp>
        <p:nvSpPr>
          <p:cNvPr id="4" name="Slide Number Placeholder 3"/>
          <p:cNvSpPr>
            <a:spLocks noGrp="1"/>
          </p:cNvSpPr>
          <p:nvPr>
            <p:ph type="sldNum" sz="quarter" idx="10"/>
          </p:nvPr>
        </p:nvSpPr>
        <p:spPr/>
        <p:txBody>
          <a:bodyPr/>
          <a:lstStyle/>
          <a:p>
            <a:fld id="{78442FC1-6AB8-45D6-ACA8-89C7EA16AB3A}" type="slidenum">
              <a:rPr lang="en-US" smtClean="0"/>
              <a:t>27</a:t>
            </a:fld>
            <a:endParaRPr lang="en-US"/>
          </a:p>
        </p:txBody>
      </p:sp>
    </p:spTree>
    <p:extLst>
      <p:ext uri="{BB962C8B-B14F-4D97-AF65-F5344CB8AC3E}">
        <p14:creationId xmlns:p14="http://schemas.microsoft.com/office/powerpoint/2010/main" val="655530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the community input is gathered, the Design Thinking process takes the top 2-3 ideas and does an ideation brainstorm to expand those ideas into a wealth of possibilities.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42FC1-6AB8-45D6-ACA8-89C7EA16AB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2621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creative brainstorm, the number one rule is to suspend judgement. No idea is too impractical, too unconventional, too costly, too wacky. Let all ideas flow onto post-it notes and be considered.</a:t>
            </a:r>
          </a:p>
          <a:p>
            <a:endParaRPr lang="en-US" dirty="0"/>
          </a:p>
          <a:p>
            <a:r>
              <a:rPr lang="en-US" dirty="0"/>
              <a:t>Gather simple materials and get ready to approach with a “beginner’s mind”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42FC1-6AB8-45D6-ACA8-89C7EA16AB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182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 we had to define what active learning means in a library setting…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what is active learning in a library?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Libraries offer an informal setting outside of formal education environments where all members of the community can participate together in hands-on learning that is driven by their interests and meaningful to their lives.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42FC1-6AB8-45D6-ACA8-89C7EA16AB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956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lessons learned from the Madison Library example:</a:t>
            </a:r>
          </a:p>
          <a:p>
            <a:pPr marL="171450" indent="-171450">
              <a:buFont typeface="Wingdings" panose="05000000000000000000" pitchFamily="2" charset="2"/>
              <a:buChar char="§"/>
            </a:pPr>
            <a:r>
              <a:rPr lang="en-US" dirty="0"/>
              <a:t>Don’t discard any input from the community right off the bat because it’s “not what the library does”</a:t>
            </a:r>
          </a:p>
          <a:p>
            <a:pPr marL="171450" indent="-171450">
              <a:buFont typeface="Wingdings" panose="05000000000000000000" pitchFamily="2" charset="2"/>
              <a:buChar char="§"/>
            </a:pPr>
            <a:r>
              <a:rPr lang="en-US" dirty="0"/>
              <a:t>Think beyond the obvious conclusion</a:t>
            </a:r>
          </a:p>
          <a:p>
            <a:pPr marL="171450" indent="-171450">
              <a:buFont typeface="Wingdings" panose="05000000000000000000" pitchFamily="2" charset="2"/>
              <a:buChar char="§"/>
            </a:pPr>
            <a:r>
              <a:rPr lang="en-US" dirty="0"/>
              <a:t>Dissect the idea: how do people feel when they’re shopping? What do they think they are missing by not having Walmart? What other activities are related to shopping?</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endParaRPr lang="en-US" dirty="0"/>
          </a:p>
          <a:p>
            <a:endParaRPr lang="en-US" dirty="0"/>
          </a:p>
        </p:txBody>
      </p:sp>
      <p:sp>
        <p:nvSpPr>
          <p:cNvPr id="4" name="Slide Number Placeholder 3"/>
          <p:cNvSpPr>
            <a:spLocks noGrp="1"/>
          </p:cNvSpPr>
          <p:nvPr>
            <p:ph type="sldNum" sz="quarter" idx="10"/>
          </p:nvPr>
        </p:nvSpPr>
        <p:spPr/>
        <p:txBody>
          <a:bodyPr/>
          <a:lstStyle/>
          <a:p>
            <a:fld id="{78442FC1-6AB8-45D6-ACA8-89C7EA16AB3A}" type="slidenum">
              <a:rPr lang="en-US" smtClean="0"/>
              <a:t>30</a:t>
            </a:fld>
            <a:endParaRPr lang="en-US"/>
          </a:p>
        </p:txBody>
      </p:sp>
    </p:spTree>
    <p:extLst>
      <p:ext uri="{BB962C8B-B14F-4D97-AF65-F5344CB8AC3E}">
        <p14:creationId xmlns:p14="http://schemas.microsoft.com/office/powerpoint/2010/main" val="3055322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Brainstorm activity</a:t>
            </a:r>
          </a:p>
          <a:p>
            <a:pPr lvl="1"/>
            <a:r>
              <a:rPr lang="en-US" sz="1200" kern="1200" dirty="0">
                <a:solidFill>
                  <a:schemeClr val="tx1"/>
                </a:solidFill>
                <a:effectLst/>
                <a:latin typeface="+mn-lt"/>
                <a:ea typeface="+mn-ea"/>
                <a:cs typeface="+mn-cs"/>
              </a:rPr>
              <a:t>Pose “how might the library…?” question for top idea from discovery process</a:t>
            </a:r>
          </a:p>
          <a:p>
            <a:pPr lvl="1"/>
            <a:r>
              <a:rPr lang="en-US" sz="1200" kern="1200" dirty="0">
                <a:solidFill>
                  <a:schemeClr val="tx1"/>
                </a:solidFill>
                <a:effectLst/>
                <a:latin typeface="+mn-lt"/>
                <a:ea typeface="+mn-ea"/>
                <a:cs typeface="+mn-cs"/>
              </a:rPr>
              <a:t>Introduce brainstorm rules</a:t>
            </a:r>
          </a:p>
          <a:p>
            <a:pPr lvl="1"/>
            <a:r>
              <a:rPr lang="en-US" sz="1200" kern="1200" dirty="0">
                <a:solidFill>
                  <a:schemeClr val="tx1"/>
                </a:solidFill>
                <a:effectLst/>
                <a:latin typeface="+mn-lt"/>
                <a:ea typeface="+mn-ea"/>
                <a:cs typeface="+mn-cs"/>
              </a:rPr>
              <a:t>Participants share ideas; B &amp; P record ideas on flip charts; remind them to keep active learning in focus and suspend judgement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Debrief about experience</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78442FC1-6AB8-45D6-ACA8-89C7EA16AB3A}" type="slidenum">
              <a:rPr lang="en-US" smtClean="0"/>
              <a:t>31</a:t>
            </a:fld>
            <a:endParaRPr lang="en-US"/>
          </a:p>
        </p:txBody>
      </p:sp>
    </p:spTree>
    <p:extLst>
      <p:ext uri="{BB962C8B-B14F-4D97-AF65-F5344CB8AC3E}">
        <p14:creationId xmlns:p14="http://schemas.microsoft.com/office/powerpoint/2010/main" val="3272836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Ideation rating matrix</a:t>
            </a:r>
          </a:p>
          <a:p>
            <a:endParaRPr lang="en-US" dirty="0"/>
          </a:p>
          <a:p>
            <a:r>
              <a:rPr lang="en-US" dirty="0"/>
              <a:t>Interactivity:</a:t>
            </a:r>
          </a:p>
          <a:p>
            <a:pPr marL="171450" indent="-171450">
              <a:buFont typeface="Wingdings" panose="05000000000000000000" pitchFamily="2" charset="2"/>
              <a:buChar char="§"/>
            </a:pPr>
            <a:r>
              <a:rPr lang="en-US" dirty="0"/>
              <a:t>Pick 3 ideas from the brainstorm</a:t>
            </a:r>
          </a:p>
          <a:p>
            <a:pPr marL="171450" indent="-171450">
              <a:buFont typeface="Wingdings" panose="05000000000000000000" pitchFamily="2" charset="2"/>
              <a:buChar char="§"/>
            </a:pPr>
            <a:r>
              <a:rPr lang="en-US" dirty="0"/>
              <a:t>Rate them, using this matrix</a:t>
            </a:r>
          </a:p>
          <a:p>
            <a:pPr marL="171450" indent="-171450">
              <a:buFont typeface="Wingdings" panose="05000000000000000000" pitchFamily="2" charset="2"/>
              <a:buChar char="§"/>
            </a:pPr>
            <a:r>
              <a:rPr lang="en-US" dirty="0"/>
              <a:t>Pick your ONE top idea and put a dot sticker on the ideation sheet/whiteboard</a:t>
            </a:r>
          </a:p>
        </p:txBody>
      </p:sp>
      <p:sp>
        <p:nvSpPr>
          <p:cNvPr id="4" name="Slide Number Placeholder 3"/>
          <p:cNvSpPr>
            <a:spLocks noGrp="1"/>
          </p:cNvSpPr>
          <p:nvPr>
            <p:ph type="sldNum" sz="quarter" idx="10"/>
          </p:nvPr>
        </p:nvSpPr>
        <p:spPr/>
        <p:txBody>
          <a:bodyPr/>
          <a:lstStyle/>
          <a:p>
            <a:fld id="{78442FC1-6AB8-45D6-ACA8-89C7EA16AB3A}" type="slidenum">
              <a:rPr lang="en-US" smtClean="0"/>
              <a:t>32</a:t>
            </a:fld>
            <a:endParaRPr lang="en-US"/>
          </a:p>
        </p:txBody>
      </p:sp>
    </p:spTree>
    <p:extLst>
      <p:ext uri="{BB962C8B-B14F-4D97-AF65-F5344CB8AC3E}">
        <p14:creationId xmlns:p14="http://schemas.microsoft.com/office/powerpoint/2010/main" val="1916964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Before running out to buy furniture and equipment, it’s important to prototype. Your transformation team votes on which idea from the brainstorm is most exciting and innovative, yet practical and feasible. Then transfers that idea from post-it note to tangible objects for testing with your users. Nothing high tech or fancy here. Cardboard and duct tape are your best tools.</a:t>
            </a:r>
          </a:p>
          <a:p>
            <a:endParaRPr lang="en-US" dirty="0"/>
          </a:p>
        </p:txBody>
      </p:sp>
      <p:sp>
        <p:nvSpPr>
          <p:cNvPr id="4" name="Slide Number Placeholder 3"/>
          <p:cNvSpPr>
            <a:spLocks noGrp="1"/>
          </p:cNvSpPr>
          <p:nvPr>
            <p:ph type="sldNum" sz="quarter" idx="10"/>
          </p:nvPr>
        </p:nvSpPr>
        <p:spPr/>
        <p:txBody>
          <a:bodyPr/>
          <a:lstStyle/>
          <a:p>
            <a:fld id="{78442FC1-6AB8-45D6-ACA8-89C7EA16AB3A}" type="slidenum">
              <a:rPr lang="en-US" smtClean="0"/>
              <a:t>34</a:t>
            </a:fld>
            <a:endParaRPr lang="en-US"/>
          </a:p>
        </p:txBody>
      </p:sp>
    </p:spTree>
    <p:extLst>
      <p:ext uri="{BB962C8B-B14F-4D97-AF65-F5344CB8AC3E}">
        <p14:creationId xmlns:p14="http://schemas.microsoft.com/office/powerpoint/2010/main" val="3131167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was a little hesitant about this exercise.  I must admit I'm learning that I must be a person who likes to jump to results and adjust on the fly.  However, I really </a:t>
            </a:r>
            <a:r>
              <a:rPr lang="en-US" dirty="0" err="1"/>
              <a:t>really</a:t>
            </a:r>
            <a:r>
              <a:rPr lang="en-US" dirty="0"/>
              <a:t> enjoyed this process.  I completed my prototype in one sitting and had a blast doing it.  I've showed it to several people who have been so happy to actually physically see the plan that's been floating around in my head.  (Jennifer Trail, </a:t>
            </a:r>
            <a:r>
              <a:rPr lang="en-US" dirty="0" err="1"/>
              <a:t>Glenns</a:t>
            </a:r>
            <a:r>
              <a:rPr lang="en-US" dirty="0"/>
              <a:t> Ferry Public Library)</a:t>
            </a:r>
          </a:p>
          <a:p>
            <a:endParaRPr lang="en-US" dirty="0"/>
          </a:p>
        </p:txBody>
      </p:sp>
      <p:sp>
        <p:nvSpPr>
          <p:cNvPr id="4" name="Slide Number Placeholder 3"/>
          <p:cNvSpPr>
            <a:spLocks noGrp="1"/>
          </p:cNvSpPr>
          <p:nvPr>
            <p:ph type="sldNum" sz="quarter" idx="10"/>
          </p:nvPr>
        </p:nvSpPr>
        <p:spPr/>
        <p:txBody>
          <a:bodyPr/>
          <a:lstStyle/>
          <a:p>
            <a:fld id="{78442FC1-6AB8-45D6-ACA8-89C7EA16AB3A}" type="slidenum">
              <a:rPr lang="en-US" smtClean="0"/>
              <a:t>35</a:t>
            </a:fld>
            <a:endParaRPr lang="en-US"/>
          </a:p>
        </p:txBody>
      </p:sp>
    </p:spTree>
    <p:extLst>
      <p:ext uri="{BB962C8B-B14F-4D97-AF65-F5344CB8AC3E}">
        <p14:creationId xmlns:p14="http://schemas.microsoft.com/office/powerpoint/2010/main" val="409339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The ultimate goal of creating active learning space in libraries is transformation – of physical space, of library service, and of community engagement.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don’t need to do any fancy remodeling or buy expensive furnishings and equipment. Take a cue from the Bellingham (WA) Public Library. In its “before” state, this space was previously filled with racks of CDs, DVDs and audio books. Patrons came in, got what they wanted, checked out and left.</a:t>
            </a:r>
          </a:p>
          <a:p>
            <a:endParaRPr lang="en-US" sz="1200" kern="1200" dirty="0">
              <a:solidFill>
                <a:schemeClr val="tx1"/>
              </a:solidFill>
              <a:effectLst/>
              <a:latin typeface="+mn-lt"/>
              <a:ea typeface="+mn-ea"/>
              <a:cs typeface="+mn-cs"/>
            </a:endParaRPr>
          </a:p>
          <a:p>
            <a:r>
              <a:rPr lang="en-US" sz="1000" kern="1200" dirty="0">
                <a:solidFill>
                  <a:schemeClr val="bg1">
                    <a:lumMod val="50000"/>
                  </a:schemeClr>
                </a:solidFill>
                <a:effectLst/>
                <a:latin typeface="+mn-lt"/>
                <a:ea typeface="+mn-ea"/>
                <a:cs typeface="+mn-cs"/>
              </a:rPr>
              <a:t>Photo: Stacks, Bellingham (WA) Public Library; by Beth Farley</a:t>
            </a:r>
          </a:p>
          <a:p>
            <a:endParaRPr lang="en-US" dirty="0"/>
          </a:p>
        </p:txBody>
      </p:sp>
      <p:sp>
        <p:nvSpPr>
          <p:cNvPr id="4" name="Slide Number Placeholder 3"/>
          <p:cNvSpPr>
            <a:spLocks noGrp="1"/>
          </p:cNvSpPr>
          <p:nvPr>
            <p:ph type="sldNum" sz="quarter" idx="10"/>
          </p:nvPr>
        </p:nvSpPr>
        <p:spPr/>
        <p:txBody>
          <a:bodyPr/>
          <a:lstStyle/>
          <a:p>
            <a:fld id="{50F3E874-1550-4AEA-8147-D1B3B626A01E}" type="slidenum">
              <a:rPr lang="en-US" smtClean="0"/>
              <a:pPr/>
              <a:t>36</a:t>
            </a:fld>
            <a:endParaRPr lang="en-US"/>
          </a:p>
        </p:txBody>
      </p:sp>
    </p:spTree>
    <p:extLst>
      <p:ext uri="{BB962C8B-B14F-4D97-AF65-F5344CB8AC3E}">
        <p14:creationId xmlns:p14="http://schemas.microsoft.com/office/powerpoint/2010/main" val="3812720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that same space is opened up and activated for multiple uses, and community members determine how the space is used. They come in, stay, learn and engage with each other. The </a:t>
            </a:r>
            <a:r>
              <a:rPr lang="en-US" sz="1200" kern="1200" dirty="0" err="1">
                <a:solidFill>
                  <a:schemeClr val="tx1"/>
                </a:solidFill>
                <a:effectLst/>
                <a:latin typeface="+mn-lt"/>
                <a:ea typeface="+mn-ea"/>
                <a:cs typeface="+mn-cs"/>
              </a:rPr>
              <a:t>SkillShare</a:t>
            </a:r>
            <a:r>
              <a:rPr lang="en-US" sz="1200" kern="1200" dirty="0">
                <a:solidFill>
                  <a:schemeClr val="tx1"/>
                </a:solidFill>
                <a:effectLst/>
                <a:latin typeface="+mn-lt"/>
                <a:ea typeface="+mn-ea"/>
                <a:cs typeface="+mn-cs"/>
              </a:rPr>
              <a:t> space is built around some simple tables and chairs that can be set aside for open floor space. There is something happening nearly every day of the month, with a combination of programs offered by community members and those offered by library staff, including tai chi and </a:t>
            </a:r>
            <a:r>
              <a:rPr lang="en-US" sz="1200" kern="1200" dirty="0">
                <a:solidFill>
                  <a:schemeClr val="tx1"/>
                </a:solidFill>
                <a:latin typeface="+mn-lt"/>
                <a:ea typeface="+mn-ea"/>
                <a:cs typeface="+mn-cs"/>
              </a:rPr>
              <a:t>Qigong</a:t>
            </a:r>
            <a:r>
              <a:rPr lang="en-US" sz="1200" kern="1200" dirty="0">
                <a:solidFill>
                  <a:schemeClr val="tx1"/>
                </a:solidFill>
                <a:effectLst/>
                <a:latin typeface="+mn-lt"/>
                <a:ea typeface="+mn-ea"/>
                <a:cs typeface="+mn-cs"/>
              </a:rPr>
              <a:t>, financial literacy, creative crafting, tech coaching and the ever­-popular knit night. The activities attract community members of all ages.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activate the learning in between facilitator-led events, the library developed several programs that do not require staffing, such as </a:t>
            </a:r>
            <a:r>
              <a:rPr lang="en-US" sz="1200" kern="1200" dirty="0" err="1">
                <a:solidFill>
                  <a:schemeClr val="tx1"/>
                </a:solidFill>
                <a:effectLst/>
                <a:latin typeface="+mn-lt"/>
                <a:ea typeface="+mn-ea"/>
                <a:cs typeface="+mn-cs"/>
              </a:rPr>
              <a:t>BrainBuilders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PaperCraft</a:t>
            </a:r>
            <a:r>
              <a:rPr lang="en-US" sz="1200" kern="1200" dirty="0">
                <a:solidFill>
                  <a:schemeClr val="tx1"/>
                </a:solidFill>
                <a:effectLst/>
                <a:latin typeface="+mn-lt"/>
                <a:ea typeface="+mn-ea"/>
                <a:cs typeface="+mn-cs"/>
              </a:rPr>
              <a:t> Party, Coloring for Grownups, and Think It, Build It with Lego Bricks. Materials are set out on the tables and patrons can drop by and use them anytime.</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SkillShare</a:t>
            </a:r>
            <a:r>
              <a:rPr lang="en-US" sz="1200" kern="1200" dirty="0">
                <a:solidFill>
                  <a:schemeClr val="tx1"/>
                </a:solidFill>
                <a:effectLst/>
                <a:latin typeface="+mn-lt"/>
                <a:ea typeface="+mn-ea"/>
                <a:cs typeface="+mn-cs"/>
              </a:rPr>
              <a:t> is still lively four years after this space was transformed for active learning. This is what igniting space for active learning looks like.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bg1">
                    <a:lumMod val="50000"/>
                  </a:schemeClr>
                </a:solidFill>
                <a:effectLst/>
                <a:latin typeface="+mn-lt"/>
                <a:ea typeface="+mn-ea"/>
                <a:cs typeface="+mn-cs"/>
              </a:rPr>
              <a:t>Photos: </a:t>
            </a:r>
            <a:r>
              <a:rPr lang="en-US" sz="1000" kern="1200" dirty="0" err="1">
                <a:solidFill>
                  <a:schemeClr val="bg1">
                    <a:lumMod val="50000"/>
                  </a:schemeClr>
                </a:solidFill>
                <a:effectLst/>
                <a:latin typeface="+mn-lt"/>
                <a:ea typeface="+mn-ea"/>
                <a:cs typeface="+mn-cs"/>
              </a:rPr>
              <a:t>SkillShare</a:t>
            </a:r>
            <a:r>
              <a:rPr lang="en-US" sz="1000" kern="1200" dirty="0">
                <a:solidFill>
                  <a:schemeClr val="bg1">
                    <a:lumMod val="50000"/>
                  </a:schemeClr>
                </a:solidFill>
                <a:effectLst/>
                <a:latin typeface="+mn-lt"/>
                <a:ea typeface="+mn-ea"/>
                <a:cs typeface="+mn-cs"/>
              </a:rPr>
              <a:t>, Bellingham (WA) Public Library; by Beth Farley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42FC1-6AB8-45D6-ACA8-89C7EA16AB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41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442FC1-6AB8-45D6-ACA8-89C7EA16AB3A}" type="slidenum">
              <a:rPr lang="en-US" smtClean="0"/>
              <a:t>38</a:t>
            </a:fld>
            <a:endParaRPr lang="en-US"/>
          </a:p>
        </p:txBody>
      </p:sp>
    </p:spTree>
    <p:extLst>
      <p:ext uri="{BB962C8B-B14F-4D97-AF65-F5344CB8AC3E}">
        <p14:creationId xmlns:p14="http://schemas.microsoft.com/office/powerpoint/2010/main" val="2971368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its essence, active learning means learning that happens by doing.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Learners literally get their hands dirty for learning as they design and build and grow things. Learning by doing engages the power of the hand-brain connection. When learners are offered multiple opportunities to actively engage and interact with objects, participate in social activities, and reflect on their discoveries, greater learning occurs.</a:t>
            </a:r>
          </a:p>
          <a:p>
            <a:endParaRPr lang="en-US" sz="1200" kern="1200" dirty="0">
              <a:solidFill>
                <a:schemeClr val="tx1"/>
              </a:solidFill>
              <a:effectLst/>
              <a:latin typeface="+mn-lt"/>
              <a:ea typeface="+mn-ea"/>
              <a:cs typeface="+mn-cs"/>
            </a:endParaRPr>
          </a:p>
          <a:p>
            <a:r>
              <a:rPr lang="en-US" sz="1000" kern="1200" dirty="0">
                <a:solidFill>
                  <a:schemeClr val="bg1">
                    <a:lumMod val="50000"/>
                  </a:schemeClr>
                </a:solidFill>
                <a:effectLst/>
                <a:latin typeface="+mn-lt"/>
                <a:ea typeface="+mn-ea"/>
                <a:cs typeface="+mn-cs"/>
              </a:rPr>
              <a:t>Photo, left: Children’s Learning Garden, Lewes (DE) Public Library; used with permission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bg1">
                    <a:lumMod val="50000"/>
                  </a:schemeClr>
                </a:solidFill>
                <a:effectLst/>
                <a:latin typeface="+mn-lt"/>
                <a:ea typeface="+mn-ea"/>
                <a:cs typeface="+mn-cs"/>
              </a:rPr>
              <a:t>Photo, right: </a:t>
            </a: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rPr>
              <a:t>STEM program at Wilton (NH) Public Library; courtesy of Stephanie Loiselle</a:t>
            </a:r>
            <a:endParaRPr lang="en-US" sz="1000" kern="1200" dirty="0">
              <a:solidFill>
                <a:schemeClr val="bg1">
                  <a:lumMod val="50000"/>
                </a:schemeClr>
              </a:solidFill>
              <a:effectLst/>
              <a:latin typeface="+mn-lt"/>
              <a:ea typeface="+mn-ea"/>
              <a:cs typeface="+mn-cs"/>
            </a:endParaRPr>
          </a:p>
          <a:p>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42FC1-6AB8-45D6-ACA8-89C7EA16AB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935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Learning is social. Everyone can participate.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Active learning spaces create social connections where people learn together and from each other. It shifts DIY (do it yourself) to DIT –do it together. The space fosters a sense of community and participation in a community increases the motivation to learn.</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bg1">
                    <a:lumMod val="50000"/>
                  </a:schemeClr>
                </a:solidFill>
                <a:effectLst/>
                <a:latin typeface="+mn-lt"/>
                <a:ea typeface="+mn-ea"/>
                <a:cs typeface="+mn-cs"/>
              </a:rPr>
              <a:t>Photo, left: </a:t>
            </a: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rPr>
              <a:t>Artist-in-Residence program at </a:t>
            </a:r>
            <a:r>
              <a:rPr lang="en-US" sz="1000" kern="1200" dirty="0" err="1">
                <a:solidFill>
                  <a:schemeClr val="bg1">
                    <a:lumMod val="50000"/>
                  </a:schemeClr>
                </a:solidFill>
                <a:effectLst/>
                <a:latin typeface="+mn-lt"/>
                <a:ea typeface="+mn-ea"/>
                <a:cs typeface="+mn-cs"/>
              </a:rPr>
              <a:t>SkillShare</a:t>
            </a:r>
            <a:r>
              <a:rPr lang="en-US" sz="1000" kern="1200" dirty="0">
                <a:solidFill>
                  <a:schemeClr val="bg1">
                    <a:lumMod val="50000"/>
                  </a:schemeClr>
                </a:solidFill>
                <a:effectLst/>
                <a:latin typeface="+mn-lt"/>
                <a:ea typeface="+mn-ea"/>
                <a:cs typeface="+mn-cs"/>
              </a:rPr>
              <a:t>,</a:t>
            </a: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rPr>
              <a:t> Bellingham (WA) Public Library; by Jennie Johnson</a:t>
            </a:r>
            <a:endParaRPr lang="en-US" sz="1000" kern="1200" dirty="0">
              <a:solidFill>
                <a:schemeClr val="bg1">
                  <a:lumMod val="50000"/>
                </a:schemeClr>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bg1">
                    <a:lumMod val="50000"/>
                  </a:schemeClr>
                </a:solidFill>
                <a:effectLst/>
                <a:latin typeface="+mn-lt"/>
                <a:ea typeface="+mn-ea"/>
                <a:cs typeface="+mn-cs"/>
              </a:rPr>
              <a:t>Photo, right: Build a City by CSM (CA) Libraries on Flickr: https://www.flickr.com/photos/collegeofsanmateolibrary/15577279965/in/photostream/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42FC1-6AB8-45D6-ACA8-89C7EA16AB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349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Active learning in the library starts early. For the very young, it’s a play space embedded with early literacy tools.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Kids learn through play, so turning literacy tools into playthings helps get them ready to read when they enter kindergarten. The bright colors and age-appropriate materials help kids </a:t>
            </a:r>
            <a:r>
              <a:rPr lang="en-US" sz="1200" i="1" kern="1200" dirty="0">
                <a:solidFill>
                  <a:schemeClr val="tx1"/>
                </a:solidFill>
                <a:effectLst/>
                <a:latin typeface="+mn-lt"/>
                <a:ea typeface="+mn-ea"/>
                <a:cs typeface="+mn-cs"/>
              </a:rPr>
              <a:t>want</a:t>
            </a:r>
            <a:r>
              <a:rPr lang="en-US" sz="1200" kern="1200" dirty="0">
                <a:solidFill>
                  <a:schemeClr val="tx1"/>
                </a:solidFill>
                <a:effectLst/>
                <a:latin typeface="+mn-lt"/>
                <a:ea typeface="+mn-ea"/>
                <a:cs typeface="+mn-cs"/>
              </a:rPr>
              <a:t> to learn. The space is conducive to families spending time together and engaging with their young learners in hands-on activities and games that support early learning skills.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lumMod val="50000"/>
                  </a:schemeClr>
                </a:solidFill>
              </a:rPr>
              <a:t>Photos: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lumMod val="50000"/>
                  </a:schemeClr>
                </a:solidFill>
              </a:rPr>
              <a:t>Alphabet Tree, Allen County Public Library, Indiana; by ACPL on Flickr: https://www.flickr.com/photos/acplinfo/1073609313/in/photostream/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lumMod val="50000"/>
                  </a:schemeClr>
                </a:solidFill>
              </a:rPr>
              <a:t>Digital Media Lab, Laurel (DE) Public Library; by Tameca Beckett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lumMod val="50000"/>
                  </a:schemeClr>
                </a:solidFill>
              </a:rPr>
              <a:t>You ca make it, </a:t>
            </a:r>
            <a:r>
              <a:rPr lang="en-US" sz="1000" kern="1200" dirty="0">
                <a:solidFill>
                  <a:schemeClr val="bg1">
                    <a:lumMod val="50000"/>
                  </a:schemeClr>
                </a:solidFill>
                <a:effectLst/>
                <a:latin typeface="+mn-lt"/>
                <a:ea typeface="+mn-ea"/>
                <a:cs typeface="+mn-cs"/>
              </a:rPr>
              <a:t>TAM Makers at Tamalpais High School, Mill Valley, CA</a:t>
            </a:r>
            <a:r>
              <a:rPr lang="en-US" sz="1000" dirty="0">
                <a:solidFill>
                  <a:schemeClr val="bg1">
                    <a:lumMod val="50000"/>
                  </a:schemeClr>
                </a:solidFill>
              </a:rPr>
              <a:t>; by </a:t>
            </a:r>
            <a:r>
              <a:rPr lang="en-US" sz="1000" dirty="0">
                <a:solidFill>
                  <a:prstClr val="white"/>
                </a:solidFill>
                <a:latin typeface="Calibri Light" panose="020F0302020204030204" pitchFamily="34" charset="0"/>
              </a:rPr>
              <a:t>Fabrice Florin on Flickr: </a:t>
            </a:r>
            <a:r>
              <a:rPr lang="en-US" sz="1000" kern="1200" dirty="0">
                <a:solidFill>
                  <a:schemeClr val="bg1">
                    <a:lumMod val="50000"/>
                  </a:schemeClr>
                </a:solidFill>
                <a:effectLst/>
                <a:latin typeface="+mn-lt"/>
                <a:ea typeface="+mn-ea"/>
                <a:cs typeface="+mn-cs"/>
              </a:rPr>
              <a:t>https://www.flickr.com/photos/fabola/28225768406/</a:t>
            </a:r>
            <a:r>
              <a:rPr lang="en-US" sz="1000" dirty="0">
                <a:solidFill>
                  <a:prstClr val="white"/>
                </a:solidFill>
                <a:latin typeface="Calibri Light" panose="020F0302020204030204" pitchFamily="34" charset="0"/>
              </a:rPr>
              <a:t> </a:t>
            </a:r>
            <a:endParaRPr lang="en-US" sz="1000" dirty="0">
              <a:solidFill>
                <a:schemeClr val="bg1">
                  <a:lumMod val="50000"/>
                </a:schemeClr>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42FC1-6AB8-45D6-ACA8-89C7EA16AB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703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an active learning space, challenge is constant and multi-faceted. Participants encounter ever-changing situations and work together to co-create solutions.</a:t>
            </a:r>
          </a:p>
          <a:p>
            <a:endParaRPr lang="en-US" dirty="0"/>
          </a:p>
          <a:p>
            <a:r>
              <a:rPr lang="en-US" dirty="0"/>
              <a:t>Active learning at the library does not have to be confined to the indoors. Many libraries are growing learners young and old through gardening. In addition to learning how to cultivate plants and food, garden experiences lead to education about nutrition, healthy eating and environmental health, as well as learning accountability.</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Makerspaces are intentionally equipped to pose designing, crafting, building challenges. Not all makerspaces are about technology; the primary emphasis is on the collaborative and imaginative making and problem-solving.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Some libraries are even installing kitchens, or partnering with organizations that can provide kitchen space while the library provides the programming.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It’s not just about learning to cook, although that’s always a good thing to know. Often branded as “culinary literacy centers,” there are ripe opportunities to learn about health and nutrition, and the science and chemistry of cooking. In the heat of the kitchen, challenge is constant and multi-faceted. Learners must work together as teams and come up with solutions to unexpected situations.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Photos:</a:t>
            </a:r>
            <a:endParaRPr lang="en-US" sz="1200" dirty="0">
              <a:solidFill>
                <a:schemeClr val="bg1">
                  <a:lumMod val="50000"/>
                </a:schemeClr>
              </a:solidFill>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bg1">
                    <a:lumMod val="50000"/>
                  </a:schemeClr>
                </a:solidFill>
                <a:effectLst/>
                <a:latin typeface="+mn-lt"/>
                <a:ea typeface="+mn-ea"/>
                <a:cs typeface="+mn-cs"/>
              </a:rPr>
              <a:t>FES Learning garden, Maine; by Sheila Sullivan on Flickr: https://www.flickr.com/photos/sggc/9093738551/in/photostream/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bg1">
                    <a:lumMod val="50000"/>
                  </a:schemeClr>
                </a:solidFill>
                <a:effectLst/>
                <a:latin typeface="+mn-lt"/>
                <a:ea typeface="+mn-ea"/>
                <a:cs typeface="+mn-cs"/>
              </a:rPr>
              <a:t>Makerspace, Westport (CT) Public Library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bg1">
                    <a:lumMod val="50000"/>
                  </a:schemeClr>
                </a:solidFill>
                <a:effectLst/>
                <a:latin typeface="+mn-lt"/>
                <a:ea typeface="+mn-ea"/>
                <a:cs typeface="+mn-cs"/>
              </a:rPr>
              <a:t>Culinary Literacy Center, Free Library of Philadelphia, PA</a:t>
            </a:r>
            <a:endParaRPr lang="en-US" sz="1200" dirty="0">
              <a:solidFill>
                <a:schemeClr val="bg1">
                  <a:lumMod val="50000"/>
                </a:schemeClr>
              </a:solidFill>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42FC1-6AB8-45D6-ACA8-89C7EA16AB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40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Transforming physical space to make these active learning ideas happen involves creating some key conditions for success.</a:t>
            </a:r>
          </a:p>
          <a:p>
            <a:r>
              <a:rPr lang="en-US" sz="1200" kern="1200" dirty="0">
                <a:solidFill>
                  <a:schemeClr val="tx1"/>
                </a:solidFill>
                <a:effectLst/>
                <a:latin typeface="+mn-lt"/>
                <a:ea typeface="+mn-ea"/>
                <a:cs typeface="+mn-cs"/>
              </a:rPr>
              <a:t>The space needs to be open and inviting: </a:t>
            </a:r>
          </a:p>
          <a:p>
            <a:pPr marL="171450" lvl="0" indent="-171450">
              <a:buFont typeface="Wingdings" panose="05000000000000000000" pitchFamily="2" charset="2"/>
              <a:buChar char="§"/>
            </a:pPr>
            <a:r>
              <a:rPr lang="en-US" sz="1200" kern="1200" dirty="0">
                <a:solidFill>
                  <a:schemeClr val="tx1"/>
                </a:solidFill>
                <a:effectLst/>
                <a:latin typeface="+mn-lt"/>
                <a:ea typeface="+mn-ea"/>
                <a:cs typeface="+mn-cs"/>
              </a:rPr>
              <a:t>users can see what kinds of activities happen in the space; </a:t>
            </a:r>
          </a:p>
          <a:p>
            <a:pPr marL="171450" lvl="0" indent="-171450">
              <a:buFont typeface="Wingdings" panose="05000000000000000000" pitchFamily="2" charset="2"/>
              <a:buChar char="§"/>
            </a:pPr>
            <a:r>
              <a:rPr lang="en-US" sz="1200" kern="1200" dirty="0">
                <a:solidFill>
                  <a:schemeClr val="tx1"/>
                </a:solidFill>
                <a:effectLst/>
                <a:latin typeface="+mn-lt"/>
                <a:ea typeface="+mn-ea"/>
                <a:cs typeface="+mn-cs"/>
              </a:rPr>
              <a:t>they can see the tools available, maybe see some projects in mid-stream; </a:t>
            </a:r>
          </a:p>
          <a:p>
            <a:pPr marL="171450" lvl="0" indent="-171450">
              <a:buFont typeface="Wingdings" panose="05000000000000000000" pitchFamily="2" charset="2"/>
              <a:buChar char="§"/>
            </a:pPr>
            <a:r>
              <a:rPr lang="en-US" sz="1200" kern="1200" dirty="0">
                <a:solidFill>
                  <a:schemeClr val="tx1"/>
                </a:solidFill>
                <a:effectLst/>
                <a:latin typeface="+mn-lt"/>
                <a:ea typeface="+mn-ea"/>
                <a:cs typeface="+mn-cs"/>
              </a:rPr>
              <a:t>messy is okay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Images:</a:t>
            </a:r>
          </a:p>
          <a:p>
            <a:pPr marL="171450" lvl="0" indent="-171450">
              <a:buFont typeface="Wingdings" panose="05000000000000000000" pitchFamily="2" charset="2"/>
              <a:buChar char="§"/>
            </a:pPr>
            <a:r>
              <a:rPr lang="en-US" sz="1200" kern="1200" dirty="0">
                <a:solidFill>
                  <a:schemeClr val="tx1"/>
                </a:solidFill>
                <a:effectLst/>
                <a:latin typeface="+mn-lt"/>
                <a:ea typeface="+mn-ea"/>
                <a:cs typeface="+mn-cs"/>
              </a:rPr>
              <a:t>EPL Makerspace by Mack Male on Flickr https://www.flickr.com/photos/mastermaq/19583797075/</a:t>
            </a:r>
          </a:p>
          <a:p>
            <a:pPr marL="171450" lvl="0" indent="-171450">
              <a:buFont typeface="Wingdings" panose="05000000000000000000" pitchFamily="2" charset="2"/>
              <a:buChar char="§"/>
            </a:pPr>
            <a:r>
              <a:rPr lang="en-US" sz="1200" kern="1200" dirty="0">
                <a:solidFill>
                  <a:schemeClr val="tx1"/>
                </a:solidFill>
                <a:effectLst/>
                <a:latin typeface="+mn-lt"/>
                <a:ea typeface="+mn-ea"/>
                <a:cs typeface="+mn-cs"/>
              </a:rPr>
              <a:t>STEM Cart: Demco.com</a:t>
            </a:r>
          </a:p>
        </p:txBody>
      </p:sp>
      <p:sp>
        <p:nvSpPr>
          <p:cNvPr id="4" name="Slide Number Placeholder 3"/>
          <p:cNvSpPr>
            <a:spLocks noGrp="1"/>
          </p:cNvSpPr>
          <p:nvPr>
            <p:ph type="sldNum" sz="quarter" idx="10"/>
          </p:nvPr>
        </p:nvSpPr>
        <p:spPr/>
        <p:txBody>
          <a:bodyPr/>
          <a:lstStyle/>
          <a:p>
            <a:fld id="{78442FC1-6AB8-45D6-ACA8-89C7EA16AB3A}" type="slidenum">
              <a:rPr lang="en-US" smtClean="0"/>
              <a:t>8</a:t>
            </a:fld>
            <a:endParaRPr lang="en-US"/>
          </a:p>
        </p:txBody>
      </p:sp>
    </p:spTree>
    <p:extLst>
      <p:ext uri="{BB962C8B-B14F-4D97-AF65-F5344CB8AC3E}">
        <p14:creationId xmlns:p14="http://schemas.microsoft.com/office/powerpoint/2010/main" val="1417851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17. The space is Flexible, --this is especially important in small spaces: </a:t>
            </a:r>
          </a:p>
          <a:p>
            <a:pPr marL="342900" marR="0" lvl="0" indent="-342900">
              <a:spcBef>
                <a:spcPts val="0"/>
              </a:spcBef>
              <a:spcAft>
                <a:spcPts val="0"/>
              </a:spcAft>
              <a:buClr>
                <a:srgbClr val="808080"/>
              </a:buClr>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Put everything on wheels, including shelving</a:t>
            </a:r>
          </a:p>
          <a:p>
            <a:pPr marL="342900" marR="0" lvl="0" indent="-342900">
              <a:spcBef>
                <a:spcPts val="0"/>
              </a:spcBef>
              <a:spcAft>
                <a:spcPts val="0"/>
              </a:spcAft>
              <a:buClr>
                <a:srgbClr val="808080"/>
              </a:buClr>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Think modular; it’s easier to put small tables together when you need a large work surface than it is to accommodate a large, immovable table for most of the time when you don’t need it</a:t>
            </a:r>
          </a:p>
          <a:p>
            <a:r>
              <a:rPr lang="en-US" dirty="0"/>
              <a:t>Get comfortable with the idea of letting patrons move things around</a:t>
            </a:r>
          </a:p>
          <a:p>
            <a:endParaRPr lang="en-US" dirty="0"/>
          </a:p>
          <a:p>
            <a:r>
              <a:rPr lang="en-US" dirty="0"/>
              <a:t>Images:</a:t>
            </a:r>
          </a:p>
          <a:p>
            <a:pPr marL="171450" indent="-171450">
              <a:buFont typeface="Wingdings" panose="05000000000000000000" pitchFamily="2" charset="2"/>
              <a:buChar char="§"/>
            </a:pPr>
            <a:r>
              <a:rPr lang="en-US" dirty="0"/>
              <a:t>Mobile Library Shelving by Group3 Planners on Flickr https://www.flickr.com/photos/group3planners/6035765761/</a:t>
            </a:r>
          </a:p>
          <a:p>
            <a:pPr marL="171450" indent="-171450">
              <a:buFont typeface="Wingdings" panose="05000000000000000000" pitchFamily="2" charset="2"/>
              <a:buChar char="§"/>
            </a:pPr>
            <a:r>
              <a:rPr lang="en-US" dirty="0"/>
              <a:t>Tables, chairs and reference pod: Demco.com</a:t>
            </a:r>
          </a:p>
        </p:txBody>
      </p:sp>
      <p:sp>
        <p:nvSpPr>
          <p:cNvPr id="4" name="Slide Number Placeholder 3"/>
          <p:cNvSpPr>
            <a:spLocks noGrp="1"/>
          </p:cNvSpPr>
          <p:nvPr>
            <p:ph type="sldNum" sz="quarter" idx="10"/>
          </p:nvPr>
        </p:nvSpPr>
        <p:spPr/>
        <p:txBody>
          <a:bodyPr/>
          <a:lstStyle/>
          <a:p>
            <a:fld id="{78442FC1-6AB8-45D6-ACA8-89C7EA16AB3A}" type="slidenum">
              <a:rPr lang="en-US" smtClean="0"/>
              <a:t>9</a:t>
            </a:fld>
            <a:endParaRPr lang="en-US"/>
          </a:p>
        </p:txBody>
      </p:sp>
    </p:spTree>
    <p:extLst>
      <p:ext uri="{BB962C8B-B14F-4D97-AF65-F5344CB8AC3E}">
        <p14:creationId xmlns:p14="http://schemas.microsoft.com/office/powerpoint/2010/main" val="54164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Turning to your community to listen to what their learning aspirations are</a:t>
            </a:r>
          </a:p>
          <a:p>
            <a:r>
              <a:rPr lang="en-US" dirty="0"/>
              <a:t>Beginning of a process that will engage them in their own active learning at the library</a:t>
            </a:r>
          </a:p>
        </p:txBody>
      </p:sp>
      <p:sp>
        <p:nvSpPr>
          <p:cNvPr id="4" name="Slide Number Placeholder 3"/>
          <p:cNvSpPr>
            <a:spLocks noGrp="1"/>
          </p:cNvSpPr>
          <p:nvPr>
            <p:ph type="sldNum" sz="quarter" idx="10"/>
          </p:nvPr>
        </p:nvSpPr>
        <p:spPr/>
        <p:txBody>
          <a:bodyPr/>
          <a:lstStyle/>
          <a:p>
            <a:fld id="{78442FC1-6AB8-45D6-ACA8-89C7EA16AB3A}" type="slidenum">
              <a:rPr lang="en-US" smtClean="0"/>
              <a:t>10</a:t>
            </a:fld>
            <a:endParaRPr lang="en-US"/>
          </a:p>
        </p:txBody>
      </p:sp>
    </p:spTree>
    <p:extLst>
      <p:ext uri="{BB962C8B-B14F-4D97-AF65-F5344CB8AC3E}">
        <p14:creationId xmlns:p14="http://schemas.microsoft.com/office/powerpoint/2010/main" val="1291026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5.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6.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8.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9.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0.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1.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5.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17" name="Straight Connector 16"/>
          <p:cNvCxnSpPr/>
          <p:nvPr/>
        </p:nvCxnSpPr>
        <p:spPr>
          <a:xfrm flipV="1">
            <a:off x="6841107" y="4175605"/>
            <a:ext cx="5363300"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nvGrpSpPr>
          <p:cNvPr id="5" name="Group 4"/>
          <p:cNvGrpSpPr/>
          <p:nvPr userDrawn="1"/>
        </p:nvGrpSpPr>
        <p:grpSpPr>
          <a:xfrm>
            <a:off x="8850528" y="-8468"/>
            <a:ext cx="3364589" cy="6874935"/>
            <a:chOff x="6637896" y="-8468"/>
            <a:chExt cx="2523442" cy="6874935"/>
          </a:xfrm>
        </p:grpSpPr>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4">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3">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8" name="Freeform 27"/>
          <p:cNvSpPr/>
          <p:nvPr/>
        </p:nvSpPr>
        <p:spPr>
          <a:xfrm>
            <a:off x="-11288" y="-8468"/>
            <a:ext cx="1151467"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285184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Blank">
    <p:spTree>
      <p:nvGrpSpPr>
        <p:cNvPr id="1" name=""/>
        <p:cNvGrpSpPr/>
        <p:nvPr/>
      </p:nvGrpSpPr>
      <p:grpSpPr>
        <a:xfrm>
          <a:off x="0" y="0"/>
          <a:ext cx="0" cy="0"/>
          <a:chOff x="0" y="0"/>
          <a:chExt cx="0" cy="0"/>
        </a:xfrm>
      </p:grpSpPr>
      <p:sp>
        <p:nvSpPr>
          <p:cNvPr id="3" name="Rectangle 2"/>
          <p:cNvSpPr/>
          <p:nvPr userDrawn="1"/>
        </p:nvSpPr>
        <p:spPr>
          <a:xfrm>
            <a:off x="0" y="6186197"/>
            <a:ext cx="12192000" cy="671803"/>
          </a:xfrm>
          <a:prstGeom prst="rect">
            <a:avLst/>
          </a:prstGeom>
          <a:gradFill>
            <a:gsLst>
              <a:gs pos="15000">
                <a:srgbClr val="85B535"/>
              </a:gs>
              <a:gs pos="100000">
                <a:srgbClr val="50892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4" name="Rectangle 3"/>
          <p:cNvSpPr/>
          <p:nvPr userDrawn="1"/>
        </p:nvSpPr>
        <p:spPr>
          <a:xfrm>
            <a:off x="0" y="6186196"/>
            <a:ext cx="1548384" cy="676656"/>
          </a:xfrm>
          <a:prstGeom prst="rect">
            <a:avLst/>
          </a:prstGeom>
          <a:gradFill flip="none" rotWithShape="1">
            <a:gsLst>
              <a:gs pos="0">
                <a:schemeClr val="accent3"/>
              </a:gs>
              <a:gs pos="100000">
                <a:schemeClr val="accent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Placeholder 1"/>
          <p:cNvSpPr>
            <a:spLocks noGrp="1"/>
          </p:cNvSpPr>
          <p:nvPr>
            <p:ph type="title"/>
          </p:nvPr>
        </p:nvSpPr>
        <p:spPr>
          <a:xfrm>
            <a:off x="1548385" y="343260"/>
            <a:ext cx="9980748" cy="784194"/>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en-US" dirty="0"/>
          </a:p>
        </p:txBody>
      </p:sp>
      <p:sp>
        <p:nvSpPr>
          <p:cNvPr id="8" name="Text Placeholder 2"/>
          <p:cNvSpPr>
            <a:spLocks noGrp="1"/>
          </p:cNvSpPr>
          <p:nvPr>
            <p:ph idx="1" hasCustomPrompt="1"/>
          </p:nvPr>
        </p:nvSpPr>
        <p:spPr>
          <a:xfrm>
            <a:off x="1548384" y="1349403"/>
            <a:ext cx="9980749" cy="4625269"/>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5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Edit Master text styles</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Third level</a:t>
            </a:r>
          </a:p>
          <a:p>
            <a:pPr marL="1600200" marR="0" lvl="3"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Fourth level</a:t>
            </a:r>
          </a:p>
          <a:p>
            <a:pPr marL="2057400" marR="0" lvl="4"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Fifth level</a:t>
            </a:r>
          </a:p>
        </p:txBody>
      </p:sp>
    </p:spTree>
    <p:extLst>
      <p:ext uri="{BB962C8B-B14F-4D97-AF65-F5344CB8AC3E}">
        <p14:creationId xmlns:p14="http://schemas.microsoft.com/office/powerpoint/2010/main" val="1441236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Blank">
    <p:spTree>
      <p:nvGrpSpPr>
        <p:cNvPr id="1" name=""/>
        <p:cNvGrpSpPr/>
        <p:nvPr/>
      </p:nvGrpSpPr>
      <p:grpSpPr>
        <a:xfrm>
          <a:off x="0" y="0"/>
          <a:ext cx="0" cy="0"/>
          <a:chOff x="0" y="0"/>
          <a:chExt cx="0" cy="0"/>
        </a:xfrm>
      </p:grpSpPr>
      <p:sp>
        <p:nvSpPr>
          <p:cNvPr id="3" name="Rectangle 2"/>
          <p:cNvSpPr/>
          <p:nvPr userDrawn="1"/>
        </p:nvSpPr>
        <p:spPr>
          <a:xfrm>
            <a:off x="0" y="6186197"/>
            <a:ext cx="12192000" cy="671803"/>
          </a:xfrm>
          <a:prstGeom prst="rect">
            <a:avLst/>
          </a:prstGeom>
          <a:gradFill>
            <a:gsLst>
              <a:gs pos="15000">
                <a:srgbClr val="85B535"/>
              </a:gs>
              <a:gs pos="100000">
                <a:srgbClr val="50892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4" name="Rectangle 3"/>
          <p:cNvSpPr/>
          <p:nvPr userDrawn="1"/>
        </p:nvSpPr>
        <p:spPr>
          <a:xfrm>
            <a:off x="0" y="6186196"/>
            <a:ext cx="1548384" cy="676656"/>
          </a:xfrm>
          <a:prstGeom prst="rect">
            <a:avLst/>
          </a:prstGeom>
          <a:gradFill flip="none" rotWithShape="1">
            <a:gsLst>
              <a:gs pos="0">
                <a:schemeClr val="accent3"/>
              </a:gs>
              <a:gs pos="100000">
                <a:schemeClr val="accent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6552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859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Blank">
    <p:spTree>
      <p:nvGrpSpPr>
        <p:cNvPr id="1" name=""/>
        <p:cNvGrpSpPr/>
        <p:nvPr/>
      </p:nvGrpSpPr>
      <p:grpSpPr>
        <a:xfrm>
          <a:off x="0" y="0"/>
          <a:ext cx="0" cy="0"/>
          <a:chOff x="0" y="0"/>
          <a:chExt cx="0" cy="0"/>
        </a:xfrm>
      </p:grpSpPr>
      <p:sp>
        <p:nvSpPr>
          <p:cNvPr id="2" name="Rectangle 1"/>
          <p:cNvSpPr/>
          <p:nvPr userDrawn="1"/>
        </p:nvSpPr>
        <p:spPr>
          <a:xfrm>
            <a:off x="0" y="3816220"/>
            <a:ext cx="1542661" cy="3041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p:cNvSpPr/>
          <p:nvPr userDrawn="1"/>
        </p:nvSpPr>
        <p:spPr>
          <a:xfrm>
            <a:off x="-11722" y="1"/>
            <a:ext cx="3333134" cy="6857999"/>
          </a:xfrm>
          <a:prstGeom prst="rect">
            <a:avLst/>
          </a:prstGeom>
          <a:gradFill flip="none" rotWithShape="1">
            <a:gsLst>
              <a:gs pos="0">
                <a:srgbClr val="B3237C"/>
              </a:gs>
              <a:gs pos="52000">
                <a:srgbClr val="8A1B6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itle Placeholder 1"/>
          <p:cNvSpPr>
            <a:spLocks noGrp="1"/>
          </p:cNvSpPr>
          <p:nvPr>
            <p:ph type="title"/>
          </p:nvPr>
        </p:nvSpPr>
        <p:spPr>
          <a:xfrm>
            <a:off x="3333135" y="468571"/>
            <a:ext cx="8195997" cy="898587"/>
          </a:xfrm>
          <a:prstGeom prst="rect">
            <a:avLst/>
          </a:prstGeom>
        </p:spPr>
        <p:txBody>
          <a:bodyPr vert="horz" lIns="91440" tIns="45720" rIns="91440" bIns="45720" rtlCol="0" anchor="t">
            <a:normAutofit/>
          </a:bodyPr>
          <a:lstStyle>
            <a:lvl1pPr>
              <a:defRPr sz="3600">
                <a:solidFill>
                  <a:srgbClr val="862C98"/>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Text Placeholder 2"/>
          <p:cNvSpPr>
            <a:spLocks noGrp="1"/>
          </p:cNvSpPr>
          <p:nvPr>
            <p:ph idx="1" hasCustomPrompt="1"/>
          </p:nvPr>
        </p:nvSpPr>
        <p:spPr>
          <a:xfrm>
            <a:off x="3333135" y="1367158"/>
            <a:ext cx="8195998" cy="529997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862C98"/>
              </a:buClr>
              <a:buSzPct val="80000"/>
              <a:buFont typeface="Wingdings 3" charset="2"/>
              <a:buChar char=""/>
              <a:tabLst/>
              <a:defRPr>
                <a:latin typeface="Arial" panose="020B0604020202020204" pitchFamily="34" charset="0"/>
                <a:cs typeface="Arial" panose="020B0604020202020204" pitchFamily="34" charset="0"/>
              </a:defRPr>
            </a:lvl1pPr>
            <a:lvl2pPr marL="742950" marR="0" indent="-285750" algn="l" defTabSz="457200" rtl="0" eaLnBrk="1" fontAlgn="auto" latinLnBrk="0" hangingPunct="1">
              <a:lnSpc>
                <a:spcPct val="100000"/>
              </a:lnSpc>
              <a:spcBef>
                <a:spcPts val="1000"/>
              </a:spcBef>
              <a:spcAft>
                <a:spcPts val="0"/>
              </a:spcAft>
              <a:buClr>
                <a:srgbClr val="862C98"/>
              </a:buClr>
              <a:buSzPct val="80000"/>
              <a:buFont typeface="Wingdings 3" charset="2"/>
              <a:buChar char=""/>
              <a:tabLst/>
              <a:defRPr>
                <a:latin typeface="Arial" panose="020B0604020202020204" pitchFamily="34" charset="0"/>
                <a:cs typeface="Arial" panose="020B0604020202020204" pitchFamily="34" charset="0"/>
              </a:defRPr>
            </a:lvl2pPr>
            <a:lvl3pPr marL="1143000" marR="0" indent="-228600" algn="l" defTabSz="457200" rtl="0" eaLnBrk="1" fontAlgn="auto" latinLnBrk="0" hangingPunct="1">
              <a:lnSpc>
                <a:spcPct val="100000"/>
              </a:lnSpc>
              <a:spcBef>
                <a:spcPts val="1000"/>
              </a:spcBef>
              <a:spcAft>
                <a:spcPts val="0"/>
              </a:spcAft>
              <a:buClr>
                <a:srgbClr val="862C98"/>
              </a:buClr>
              <a:buSzPct val="80000"/>
              <a:buFont typeface="Wingdings 3" charset="2"/>
              <a:buChar char=""/>
              <a:tabLst/>
              <a:defRPr>
                <a:latin typeface="Arial" panose="020B0604020202020204" pitchFamily="34" charset="0"/>
                <a:cs typeface="Arial" panose="020B0604020202020204" pitchFamily="34" charset="0"/>
              </a:defRPr>
            </a:lvl3pPr>
            <a:lvl4pPr marL="1600200" marR="0" indent="-228600" algn="l" defTabSz="457200" rtl="0" eaLnBrk="1" fontAlgn="auto" latinLnBrk="0" hangingPunct="1">
              <a:lnSpc>
                <a:spcPct val="100000"/>
              </a:lnSpc>
              <a:spcBef>
                <a:spcPts val="1000"/>
              </a:spcBef>
              <a:spcAft>
                <a:spcPts val="0"/>
              </a:spcAft>
              <a:buClr>
                <a:srgbClr val="862C98"/>
              </a:buClr>
              <a:buSzPct val="80000"/>
              <a:buFont typeface="Wingdings 3" charset="2"/>
              <a:buChar char=""/>
              <a:tabLst/>
              <a:defRPr>
                <a:latin typeface="Arial" panose="020B0604020202020204" pitchFamily="34" charset="0"/>
                <a:cs typeface="Arial" panose="020B0604020202020204" pitchFamily="34" charset="0"/>
              </a:defRPr>
            </a:lvl4pPr>
            <a:lvl5pPr marL="2057400" marR="0" indent="-228600" algn="l" defTabSz="457200" rtl="0" eaLnBrk="1" fontAlgn="auto" latinLnBrk="0" hangingPunct="1">
              <a:lnSpc>
                <a:spcPct val="100000"/>
              </a:lnSpc>
              <a:spcBef>
                <a:spcPts val="1000"/>
              </a:spcBef>
              <a:spcAft>
                <a:spcPts val="0"/>
              </a:spcAft>
              <a:buClr>
                <a:srgbClr val="862C98"/>
              </a:buClr>
              <a:buSzPct val="80000"/>
              <a:buFont typeface="Wingdings 3" charset="2"/>
              <a:buChar char=""/>
              <a:tabLst/>
              <a:defRPr>
                <a:latin typeface="Arial" panose="020B0604020202020204" pitchFamily="34" charset="0"/>
                <a:cs typeface="Arial" panose="020B0604020202020204" pitchFamily="34" charset="0"/>
              </a:defRPr>
            </a:lvl5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Edit Master text styles</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Third level</a:t>
            </a:r>
          </a:p>
          <a:p>
            <a:pPr marL="1600200" marR="0" lvl="3"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Fourth level</a:t>
            </a:r>
          </a:p>
          <a:p>
            <a:pPr marL="2057400" marR="0" lvl="4"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Fifth level</a:t>
            </a:r>
          </a:p>
        </p:txBody>
      </p:sp>
    </p:spTree>
    <p:extLst>
      <p:ext uri="{BB962C8B-B14F-4D97-AF65-F5344CB8AC3E}">
        <p14:creationId xmlns:p14="http://schemas.microsoft.com/office/powerpoint/2010/main" val="2334190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Blank">
    <p:spTree>
      <p:nvGrpSpPr>
        <p:cNvPr id="1" name=""/>
        <p:cNvGrpSpPr/>
        <p:nvPr/>
      </p:nvGrpSpPr>
      <p:grpSpPr>
        <a:xfrm>
          <a:off x="0" y="0"/>
          <a:ext cx="0" cy="0"/>
          <a:chOff x="0" y="0"/>
          <a:chExt cx="0" cy="0"/>
        </a:xfrm>
      </p:grpSpPr>
      <p:sp>
        <p:nvSpPr>
          <p:cNvPr id="2" name="Rectangle 1"/>
          <p:cNvSpPr/>
          <p:nvPr userDrawn="1"/>
        </p:nvSpPr>
        <p:spPr>
          <a:xfrm>
            <a:off x="0" y="3816220"/>
            <a:ext cx="1542661" cy="3041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p:cNvSpPr/>
          <p:nvPr userDrawn="1"/>
        </p:nvSpPr>
        <p:spPr>
          <a:xfrm>
            <a:off x="1" y="1"/>
            <a:ext cx="2463281" cy="6857999"/>
          </a:xfrm>
          <a:prstGeom prst="rect">
            <a:avLst/>
          </a:prstGeom>
          <a:gradFill>
            <a:gsLst>
              <a:gs pos="0">
                <a:srgbClr val="729D51"/>
              </a:gs>
              <a:gs pos="100000">
                <a:srgbClr val="50892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Placeholder 1"/>
          <p:cNvSpPr>
            <a:spLocks noGrp="1"/>
          </p:cNvSpPr>
          <p:nvPr>
            <p:ph type="title"/>
          </p:nvPr>
        </p:nvSpPr>
        <p:spPr>
          <a:xfrm>
            <a:off x="2592281" y="343260"/>
            <a:ext cx="8936852" cy="898587"/>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en-US" dirty="0"/>
          </a:p>
        </p:txBody>
      </p:sp>
      <p:sp>
        <p:nvSpPr>
          <p:cNvPr id="5" name="Text Placeholder 2"/>
          <p:cNvSpPr>
            <a:spLocks noGrp="1"/>
          </p:cNvSpPr>
          <p:nvPr>
            <p:ph idx="1" hasCustomPrompt="1"/>
          </p:nvPr>
        </p:nvSpPr>
        <p:spPr>
          <a:xfrm>
            <a:off x="2592280" y="1349403"/>
            <a:ext cx="8936853" cy="529997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5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Edit Master text styles</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Third level</a:t>
            </a:r>
          </a:p>
          <a:p>
            <a:pPr marL="1600200" marR="0" lvl="3"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Fourth level</a:t>
            </a:r>
          </a:p>
          <a:p>
            <a:pPr marL="2057400" marR="0" lvl="4"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Fifth level</a:t>
            </a:r>
          </a:p>
        </p:txBody>
      </p:sp>
    </p:spTree>
    <p:extLst>
      <p:ext uri="{BB962C8B-B14F-4D97-AF65-F5344CB8AC3E}">
        <p14:creationId xmlns:p14="http://schemas.microsoft.com/office/powerpoint/2010/main" val="649950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3_Blank">
    <p:spTree>
      <p:nvGrpSpPr>
        <p:cNvPr id="1" name=""/>
        <p:cNvGrpSpPr/>
        <p:nvPr/>
      </p:nvGrpSpPr>
      <p:grpSpPr>
        <a:xfrm>
          <a:off x="0" y="0"/>
          <a:ext cx="0" cy="0"/>
          <a:chOff x="0" y="0"/>
          <a:chExt cx="0" cy="0"/>
        </a:xfrm>
      </p:grpSpPr>
      <p:sp>
        <p:nvSpPr>
          <p:cNvPr id="2" name="Rectangle 1"/>
          <p:cNvSpPr/>
          <p:nvPr userDrawn="1"/>
        </p:nvSpPr>
        <p:spPr>
          <a:xfrm>
            <a:off x="0" y="3816220"/>
            <a:ext cx="1542661" cy="3041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p:cNvSpPr/>
          <p:nvPr userDrawn="1"/>
        </p:nvSpPr>
        <p:spPr>
          <a:xfrm>
            <a:off x="8839199" y="0"/>
            <a:ext cx="3352801" cy="6857999"/>
          </a:xfrm>
          <a:prstGeom prst="rect">
            <a:avLst/>
          </a:prstGeom>
          <a:gradFill flip="none" rotWithShape="1">
            <a:gsLst>
              <a:gs pos="0">
                <a:srgbClr val="B3237C"/>
              </a:gs>
              <a:gs pos="52000">
                <a:srgbClr val="8A1B6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itle Placeholder 1"/>
          <p:cNvSpPr>
            <a:spLocks noGrp="1"/>
          </p:cNvSpPr>
          <p:nvPr>
            <p:ph type="title"/>
          </p:nvPr>
        </p:nvSpPr>
        <p:spPr>
          <a:xfrm>
            <a:off x="591854" y="343260"/>
            <a:ext cx="8247344" cy="898587"/>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en-US" dirty="0"/>
          </a:p>
        </p:txBody>
      </p:sp>
      <p:sp>
        <p:nvSpPr>
          <p:cNvPr id="5" name="Text Placeholder 2"/>
          <p:cNvSpPr>
            <a:spLocks noGrp="1"/>
          </p:cNvSpPr>
          <p:nvPr>
            <p:ph idx="1" hasCustomPrompt="1"/>
          </p:nvPr>
        </p:nvSpPr>
        <p:spPr>
          <a:xfrm>
            <a:off x="591854" y="1349403"/>
            <a:ext cx="8247345" cy="529997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5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Edit Master text styles</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Third level</a:t>
            </a:r>
          </a:p>
          <a:p>
            <a:pPr marL="1600200" marR="0" lvl="3"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Fourth level</a:t>
            </a:r>
          </a:p>
          <a:p>
            <a:pPr marL="2057400" marR="0" lvl="4"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Fifth level</a:t>
            </a:r>
          </a:p>
        </p:txBody>
      </p:sp>
    </p:spTree>
    <p:extLst>
      <p:ext uri="{BB962C8B-B14F-4D97-AF65-F5344CB8AC3E}">
        <p14:creationId xmlns:p14="http://schemas.microsoft.com/office/powerpoint/2010/main" val="1879345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sp>
        <p:nvSpPr>
          <p:cNvPr id="2" name="Rectangle 1"/>
          <p:cNvSpPr/>
          <p:nvPr userDrawn="1"/>
        </p:nvSpPr>
        <p:spPr>
          <a:xfrm>
            <a:off x="0" y="3816220"/>
            <a:ext cx="1542661" cy="3041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p:cNvSpPr/>
          <p:nvPr userDrawn="1"/>
        </p:nvSpPr>
        <p:spPr>
          <a:xfrm>
            <a:off x="1" y="1"/>
            <a:ext cx="2463281" cy="6857999"/>
          </a:xfrm>
          <a:prstGeom prst="rect">
            <a:avLst/>
          </a:prstGeom>
          <a:gradFill flip="none" rotWithShape="1">
            <a:gsLst>
              <a:gs pos="0">
                <a:srgbClr val="B3237C"/>
              </a:gs>
              <a:gs pos="52000">
                <a:srgbClr val="8A1B6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itle Placeholder 1"/>
          <p:cNvSpPr>
            <a:spLocks noGrp="1"/>
          </p:cNvSpPr>
          <p:nvPr>
            <p:ph type="title"/>
          </p:nvPr>
        </p:nvSpPr>
        <p:spPr>
          <a:xfrm>
            <a:off x="2592281" y="343260"/>
            <a:ext cx="8936852" cy="898587"/>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en-US" dirty="0"/>
          </a:p>
        </p:txBody>
      </p:sp>
      <p:sp>
        <p:nvSpPr>
          <p:cNvPr id="5" name="Text Placeholder 2"/>
          <p:cNvSpPr>
            <a:spLocks noGrp="1"/>
          </p:cNvSpPr>
          <p:nvPr>
            <p:ph idx="1" hasCustomPrompt="1"/>
          </p:nvPr>
        </p:nvSpPr>
        <p:spPr>
          <a:xfrm>
            <a:off x="2592280" y="1349403"/>
            <a:ext cx="8936853" cy="529997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5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Edit Master text styles</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Third level</a:t>
            </a:r>
          </a:p>
          <a:p>
            <a:pPr marL="1600200" marR="0" lvl="3"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Fourth level</a:t>
            </a:r>
          </a:p>
          <a:p>
            <a:pPr marL="2057400" marR="0" lvl="4"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Fifth level</a:t>
            </a:r>
          </a:p>
        </p:txBody>
      </p:sp>
    </p:spTree>
    <p:extLst>
      <p:ext uri="{BB962C8B-B14F-4D97-AF65-F5344CB8AC3E}">
        <p14:creationId xmlns:p14="http://schemas.microsoft.com/office/powerpoint/2010/main" val="3534923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entury Gothic" charset="0"/>
                <a:cs typeface="+mn-cs"/>
              </a:defRPr>
            </a:lvl1pPr>
          </a:lstStyle>
          <a:p>
            <a:pPr>
              <a:defRPr/>
            </a:pPr>
            <a:fld id="{85BEA28D-AB3A-794D-A0CB-00C861F7D7CA}" type="datetimeFigureOut">
              <a:rPr lang="en-US"/>
              <a:pPr>
                <a:defRPr/>
              </a:pPr>
              <a:t>11/20/2017</a:t>
            </a:fld>
            <a:endParaRPr lang="en-US"/>
          </a:p>
        </p:txBody>
      </p:sp>
      <p:sp>
        <p:nvSpPr>
          <p:cNvPr id="5" name="Footer Placeholder 4"/>
          <p:cNvSpPr>
            <a:spLocks noGrp="1"/>
          </p:cNvSpPr>
          <p:nvPr>
            <p:ph type="ftr" sz="quarter" idx="11"/>
          </p:nvPr>
        </p:nvSpPr>
        <p:spPr/>
        <p:txBody>
          <a:bodyPr/>
          <a:lstStyle>
            <a:lvl1pPr>
              <a:defRPr>
                <a:latin typeface="Century Gothic"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entury Gothic" charset="0"/>
                <a:cs typeface="+mn-cs"/>
              </a:defRPr>
            </a:lvl1pPr>
          </a:lstStyle>
          <a:p>
            <a:pPr>
              <a:defRPr/>
            </a:pPr>
            <a:fld id="{E6B390DE-C10E-DF49-9BAB-765762A44F29}" type="slidenum">
              <a:rPr lang="en-US"/>
              <a:pPr>
                <a:defRPr/>
              </a:pPr>
              <a:t>‹#›</a:t>
            </a:fld>
            <a:endParaRPr lang="en-US"/>
          </a:p>
        </p:txBody>
      </p:sp>
    </p:spTree>
    <p:extLst>
      <p:ext uri="{BB962C8B-B14F-4D97-AF65-F5344CB8AC3E}">
        <p14:creationId xmlns:p14="http://schemas.microsoft.com/office/powerpoint/2010/main" val="266925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00201"/>
            <a:ext cx="50800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502400" y="1600201"/>
            <a:ext cx="5080000" cy="4525963"/>
          </a:xfrm>
        </p:spPr>
        <p:txBody>
          <a:bodyPr/>
          <a:lstStyle/>
          <a:p>
            <a:pPr lvl="0"/>
            <a:endParaRPr lang="en-US" noProof="0"/>
          </a:p>
        </p:txBody>
      </p:sp>
    </p:spTree>
    <p:extLst>
      <p:ext uri="{BB962C8B-B14F-4D97-AF65-F5344CB8AC3E}">
        <p14:creationId xmlns:p14="http://schemas.microsoft.com/office/powerpoint/2010/main" val="4136706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53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44795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6597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flip="none" rotWithShape="1">
          <a:gsLst>
            <a:gs pos="1000">
              <a:srgbClr val="FFF0E1"/>
            </a:gs>
            <a:gs pos="31000">
              <a:srgbClr val="FFCA9F"/>
            </a:gs>
          </a:gsLst>
          <a:lin ang="108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1676400"/>
          </a:xfrm>
          <a:prstGeom prst="rect">
            <a:avLst/>
          </a:prstGeom>
          <a:solidFill>
            <a:srgbClr val="EA3C0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Connector 6"/>
          <p:cNvCxnSpPr/>
          <p:nvPr userDrawn="1"/>
        </p:nvCxnSpPr>
        <p:spPr>
          <a:xfrm>
            <a:off x="-101600" y="1524000"/>
            <a:ext cx="12496800" cy="0"/>
          </a:xfrm>
          <a:prstGeom prst="line">
            <a:avLst/>
          </a:prstGeom>
          <a:ln w="117475" cap="rnd">
            <a:solidFill>
              <a:srgbClr val="FCDAC0"/>
            </a:solidFill>
            <a:prstDash val="sys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274638"/>
            <a:ext cx="10363200" cy="1143000"/>
          </a:xfrm>
          <a:prstGeom prst="rect">
            <a:avLst/>
          </a:prstGeom>
        </p:spPr>
        <p:txBody>
          <a:bodyPr/>
          <a:lstStyle>
            <a:lvl1pPr algn="l">
              <a:defRPr>
                <a:solidFill>
                  <a:schemeClr val="bg1"/>
                </a:solidFill>
                <a:latin typeface="Tw Cen MT" pitchFamily="34" charset="0"/>
              </a:defRPr>
            </a:lvl1pPr>
          </a:lstStyle>
          <a:p>
            <a:r>
              <a:rPr lang="en-US"/>
              <a:t>Click to edit Master title style</a:t>
            </a:r>
          </a:p>
        </p:txBody>
      </p:sp>
      <p:sp>
        <p:nvSpPr>
          <p:cNvPr id="9" name="Text Placeholder 3"/>
          <p:cNvSpPr>
            <a:spLocks noGrp="1"/>
          </p:cNvSpPr>
          <p:nvPr>
            <p:ph type="body" sz="half" idx="2"/>
          </p:nvPr>
        </p:nvSpPr>
        <p:spPr>
          <a:xfrm>
            <a:off x="609600" y="1905001"/>
            <a:ext cx="10363200" cy="4114800"/>
          </a:xfrm>
          <a:prstGeom prst="rect">
            <a:avLst/>
          </a:prstGeom>
        </p:spPr>
        <p:txBody>
          <a:bodyPr>
            <a:normAutofit/>
          </a:bodyPr>
          <a:lstStyle>
            <a:lvl1pPr marL="0" indent="0">
              <a:buNone/>
              <a:defRPr sz="2800">
                <a:latin typeface="Calibri Light" panose="020F03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8122717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a:latin typeface="Tw Cen MT"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latin typeface="Tw Cen M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Tw Cen MT" pitchFamily="34" charset="0"/>
              </a:defRPr>
            </a:lvl1pPr>
          </a:lstStyle>
          <a:p>
            <a:fld id="{C2453DDD-1D30-43E2-8F8C-E978295D0669}" type="datetimeFigureOut">
              <a:rPr lang="en-US" smtClean="0"/>
              <a:pPr/>
              <a:t>11/20/2017</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Tw Cen MT" pitchFamily="34" charset="0"/>
              </a:defRPr>
            </a:lvl1p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Tw Cen MT" pitchFamily="34" charset="0"/>
              </a:defRPr>
            </a:lvl1pPr>
          </a:lstStyle>
          <a:p>
            <a:fld id="{78F0485E-15B5-4E25-BDDB-167CC6493946}" type="slidenum">
              <a:rPr lang="en-US" smtClean="0"/>
              <a:pPr/>
              <a:t>‹#›</a:t>
            </a:fld>
            <a:endParaRPr lang="en-US"/>
          </a:p>
        </p:txBody>
      </p:sp>
    </p:spTree>
    <p:extLst>
      <p:ext uri="{BB962C8B-B14F-4D97-AF65-F5344CB8AC3E}">
        <p14:creationId xmlns:p14="http://schemas.microsoft.com/office/powerpoint/2010/main" val="2067069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Tw Cen MT" pitchFamily="34" charset="0"/>
              </a:defRPr>
            </a:lvl1p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latin typeface="Tw Cen MT" pitchFamily="34" charset="0"/>
              </a:defRPr>
            </a:lvl1pPr>
            <a:lvl2pPr>
              <a:defRPr>
                <a:latin typeface="Tw Cen MT" pitchFamily="34" charset="0"/>
              </a:defRPr>
            </a:lvl2pPr>
            <a:lvl3pPr>
              <a:defRPr>
                <a:latin typeface="Tw Cen MT" pitchFamily="34" charset="0"/>
              </a:defRPr>
            </a:lvl3pPr>
            <a:lvl4pPr>
              <a:defRPr>
                <a:latin typeface="Tw Cen MT" pitchFamily="34" charset="0"/>
              </a:defRPr>
            </a:lvl4pPr>
            <a:lvl5pPr>
              <a:defRPr>
                <a:latin typeface="Tw Cen M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2453DDD-1D30-43E2-8F8C-E978295D0669}" type="datetimeFigureOut">
              <a:rPr lang="en-US" smtClean="0"/>
              <a:pPr/>
              <a:t>11/20/2017</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8F0485E-15B5-4E25-BDDB-167CC6493946}" type="slidenum">
              <a:rPr lang="en-US" smtClean="0"/>
              <a:pPr/>
              <a:t>‹#›</a:t>
            </a:fld>
            <a:endParaRPr lang="en-US"/>
          </a:p>
        </p:txBody>
      </p:sp>
    </p:spTree>
    <p:extLst>
      <p:ext uri="{BB962C8B-B14F-4D97-AF65-F5344CB8AC3E}">
        <p14:creationId xmlns:p14="http://schemas.microsoft.com/office/powerpoint/2010/main" val="3533421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bg>
      <p:bgPr>
        <a:gradFill flip="none" rotWithShape="1">
          <a:gsLst>
            <a:gs pos="10000">
              <a:schemeClr val="bg1"/>
            </a:gs>
            <a:gs pos="64000">
              <a:schemeClr val="bg1">
                <a:lumMod val="85000"/>
              </a:schemeClr>
            </a:gs>
          </a:gsLst>
          <a:lin ang="5400000" scaled="1"/>
          <a:tileRect/>
        </a:grad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711200" y="1600200"/>
            <a:ext cx="10607040" cy="4800600"/>
          </a:xfrm>
          <a:prstGeom prst="rect">
            <a:avLst/>
          </a:prstGeom>
        </p:spPr>
        <p:txBody>
          <a:bodyPr>
            <a:noAutofit/>
          </a:bodyPr>
          <a:lstStyle>
            <a:lvl1pPr>
              <a:buFont typeface="Wingdings" pitchFamily="2" charset="2"/>
              <a:buChar char="§"/>
              <a:defRPr>
                <a:latin typeface="Tw Cen MT" pitchFamily="34" charset="0"/>
              </a:defRPr>
            </a:lvl1pPr>
            <a:lvl2pPr>
              <a:buFont typeface="Wingdings" pitchFamily="2" charset="2"/>
              <a:buChar char="§"/>
              <a:defRPr>
                <a:latin typeface="Tw Cen MT" pitchFamily="34" charset="0"/>
              </a:defRPr>
            </a:lvl2pPr>
            <a:lvl3pPr>
              <a:buFont typeface="Wingdings" pitchFamily="2" charset="2"/>
              <a:buChar char="§"/>
              <a:defRPr>
                <a:latin typeface="Tw Cen MT" pitchFamily="34" charset="0"/>
              </a:defRPr>
            </a:lvl3pPr>
            <a:lvl4pPr>
              <a:buFont typeface="Wingdings" pitchFamily="2" charset="2"/>
              <a:buChar char="§"/>
              <a:defRPr>
                <a:latin typeface="Tw Cen MT" pitchFamily="34" charset="0"/>
              </a:defRPr>
            </a:lvl4pPr>
            <a:lvl5pPr>
              <a:buFont typeface="Wingdings" pitchFamily="2" charset="2"/>
              <a:buChar char="§"/>
              <a:defRPr>
                <a:latin typeface="Tw Cen M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881870"/>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lank">
    <p:bg>
      <p:bgPr>
        <a:gradFill flip="none" rotWithShape="1">
          <a:gsLst>
            <a:gs pos="10000">
              <a:schemeClr val="bg1"/>
            </a:gs>
            <a:gs pos="64000">
              <a:schemeClr val="bg1">
                <a:lumMod val="85000"/>
              </a:schemeClr>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926753"/>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bg>
      <p:bgPr>
        <a:gradFill flip="none" rotWithShape="1">
          <a:gsLst>
            <a:gs pos="1000">
              <a:srgbClr val="FFF0E1"/>
            </a:gs>
            <a:gs pos="31000">
              <a:srgbClr val="FFCA9F"/>
            </a:gs>
          </a:gsLst>
          <a:lin ang="108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1676400"/>
          </a:xfrm>
          <a:prstGeom prst="rect">
            <a:avLst/>
          </a:prstGeom>
          <a:solidFill>
            <a:srgbClr val="EA3C0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Connector 6"/>
          <p:cNvCxnSpPr/>
          <p:nvPr userDrawn="1"/>
        </p:nvCxnSpPr>
        <p:spPr>
          <a:xfrm>
            <a:off x="-101600" y="1524000"/>
            <a:ext cx="12496800" cy="0"/>
          </a:xfrm>
          <a:prstGeom prst="line">
            <a:avLst/>
          </a:prstGeom>
          <a:ln w="117475" cap="rnd">
            <a:solidFill>
              <a:srgbClr val="FCDAC0"/>
            </a:solidFill>
            <a:prstDash val="sysDash"/>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userDrawn="1">
            <p:ph type="title" hasCustomPrompt="1"/>
          </p:nvPr>
        </p:nvSpPr>
        <p:spPr>
          <a:xfrm>
            <a:off x="609600" y="274638"/>
            <a:ext cx="10972800" cy="1143000"/>
          </a:xfrm>
          <a:prstGeom prst="rect">
            <a:avLst/>
          </a:prstGeom>
        </p:spPr>
        <p:txBody>
          <a:bodyPr>
            <a:normAutofit/>
          </a:bodyPr>
          <a:lstStyle>
            <a:lvl1pPr>
              <a:defRPr>
                <a:solidFill>
                  <a:schemeClr val="bg1"/>
                </a:solidFill>
              </a:defRPr>
            </a:lvl1pPr>
          </a:lstStyle>
          <a:p>
            <a:pPr algn="l"/>
            <a:r>
              <a:rPr lang="en-US" dirty="0"/>
              <a:t>title</a:t>
            </a:r>
            <a:endParaRPr lang="en-US" dirty="0">
              <a:latin typeface="Tw Cen MT" pitchFamily="34" charset="0"/>
            </a:endParaRPr>
          </a:p>
        </p:txBody>
      </p:sp>
    </p:spTree>
    <p:extLst>
      <p:ext uri="{BB962C8B-B14F-4D97-AF65-F5344CB8AC3E}">
        <p14:creationId xmlns:p14="http://schemas.microsoft.com/office/powerpoint/2010/main" val="3223214367"/>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bg>
      <p:bgPr>
        <a:gradFill flip="none" rotWithShape="1">
          <a:gsLst>
            <a:gs pos="1000">
              <a:srgbClr val="F0F2D2"/>
            </a:gs>
            <a:gs pos="31000">
              <a:srgbClr val="D1D87A"/>
            </a:gs>
          </a:gsLst>
          <a:lin ang="108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1676400"/>
          </a:xfrm>
          <a:prstGeom prst="rect">
            <a:avLst/>
          </a:prstGeom>
          <a:solidFill>
            <a:srgbClr val="939B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Connector 6"/>
          <p:cNvCxnSpPr/>
          <p:nvPr userDrawn="1"/>
        </p:nvCxnSpPr>
        <p:spPr>
          <a:xfrm>
            <a:off x="-101600" y="1524000"/>
            <a:ext cx="12496800" cy="0"/>
          </a:xfrm>
          <a:prstGeom prst="line">
            <a:avLst/>
          </a:prstGeom>
          <a:ln w="117475" cap="rnd">
            <a:solidFill>
              <a:srgbClr val="D1D87A"/>
            </a:solidFill>
            <a:prstDash val="sysDash"/>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userDrawn="1">
            <p:ph type="title" hasCustomPrompt="1"/>
          </p:nvPr>
        </p:nvSpPr>
        <p:spPr>
          <a:xfrm>
            <a:off x="609600" y="274638"/>
            <a:ext cx="10972800" cy="1143000"/>
          </a:xfrm>
          <a:prstGeom prst="rect">
            <a:avLst/>
          </a:prstGeom>
        </p:spPr>
        <p:txBody>
          <a:bodyPr>
            <a:normAutofit/>
          </a:bodyPr>
          <a:lstStyle>
            <a:lvl1pPr>
              <a:defRPr>
                <a:solidFill>
                  <a:schemeClr val="bg1"/>
                </a:solidFill>
              </a:defRPr>
            </a:lvl1pPr>
          </a:lstStyle>
          <a:p>
            <a:pPr algn="l"/>
            <a:r>
              <a:rPr lang="en-US" dirty="0"/>
              <a:t>title</a:t>
            </a:r>
            <a:endParaRPr lang="en-US" dirty="0">
              <a:latin typeface="Tw Cen MT" pitchFamily="34" charset="0"/>
            </a:endParaRPr>
          </a:p>
        </p:txBody>
      </p:sp>
    </p:spTree>
    <p:extLst>
      <p:ext uri="{BB962C8B-B14F-4D97-AF65-F5344CB8AC3E}">
        <p14:creationId xmlns:p14="http://schemas.microsoft.com/office/powerpoint/2010/main" val="3151159471"/>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flip="none" rotWithShape="1">
          <a:gsLst>
            <a:gs pos="1000">
              <a:srgbClr val="FFEEB7"/>
            </a:gs>
            <a:gs pos="31000">
              <a:srgbClr val="FFE07D"/>
            </a:gs>
          </a:gsLst>
          <a:lin ang="108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1676400"/>
          </a:xfrm>
          <a:prstGeom prst="rect">
            <a:avLst/>
          </a:prstGeom>
          <a:solidFill>
            <a:srgbClr val="FFC00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Connector 6"/>
          <p:cNvCxnSpPr/>
          <p:nvPr userDrawn="1"/>
        </p:nvCxnSpPr>
        <p:spPr>
          <a:xfrm>
            <a:off x="-101600" y="1524000"/>
            <a:ext cx="12496800" cy="0"/>
          </a:xfrm>
          <a:prstGeom prst="line">
            <a:avLst/>
          </a:prstGeom>
          <a:ln w="117475" cap="rnd">
            <a:solidFill>
              <a:srgbClr val="FFE07D"/>
            </a:solidFill>
            <a:prstDash val="sysDash"/>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userDrawn="1">
            <p:ph type="title" hasCustomPrompt="1"/>
          </p:nvPr>
        </p:nvSpPr>
        <p:spPr>
          <a:xfrm>
            <a:off x="609600" y="274638"/>
            <a:ext cx="10972800" cy="1143000"/>
          </a:xfrm>
          <a:prstGeom prst="rect">
            <a:avLst/>
          </a:prstGeom>
        </p:spPr>
        <p:txBody>
          <a:bodyPr>
            <a:normAutofit/>
          </a:bodyPr>
          <a:lstStyle>
            <a:lvl1pPr>
              <a:defRPr>
                <a:solidFill>
                  <a:schemeClr val="bg1"/>
                </a:solidFill>
              </a:defRPr>
            </a:lvl1pPr>
          </a:lstStyle>
          <a:p>
            <a:pPr algn="l"/>
            <a:r>
              <a:rPr lang="en-US" dirty="0"/>
              <a:t>title</a:t>
            </a:r>
            <a:endParaRPr lang="en-US" dirty="0">
              <a:latin typeface="Tw Cen MT" pitchFamily="34" charset="0"/>
            </a:endParaRPr>
          </a:p>
        </p:txBody>
      </p:sp>
    </p:spTree>
    <p:extLst>
      <p:ext uri="{BB962C8B-B14F-4D97-AF65-F5344CB8AC3E}">
        <p14:creationId xmlns:p14="http://schemas.microsoft.com/office/powerpoint/2010/main" val="2498547401"/>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bg>
      <p:bgPr>
        <a:gradFill flip="none" rotWithShape="1">
          <a:gsLst>
            <a:gs pos="1000">
              <a:srgbClr val="FFF0E1"/>
            </a:gs>
            <a:gs pos="31000">
              <a:srgbClr val="FFCA9F"/>
            </a:gs>
          </a:gsLst>
          <a:lin ang="108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a:off x="0" y="0"/>
            <a:ext cx="8128000" cy="6858000"/>
          </a:xfrm>
          <a:prstGeom prst="rect">
            <a:avLst/>
          </a:prstGeom>
          <a:solidFill>
            <a:srgbClr val="EA3C0C">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cxnSp>
        <p:nvCxnSpPr>
          <p:cNvPr id="7" name="Straight Connector 6"/>
          <p:cNvCxnSpPr>
            <a:cxnSpLocks/>
          </p:cNvCxnSpPr>
          <p:nvPr userDrawn="1"/>
        </p:nvCxnSpPr>
        <p:spPr>
          <a:xfrm>
            <a:off x="7924800" y="0"/>
            <a:ext cx="0" cy="6858000"/>
          </a:xfrm>
          <a:prstGeom prst="line">
            <a:avLst/>
          </a:prstGeom>
          <a:ln w="117475" cap="rnd">
            <a:solidFill>
              <a:srgbClr val="FCDAC0"/>
            </a:solidFill>
            <a:prstDash val="sysDash"/>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userDrawn="1">
            <p:ph type="title" hasCustomPrompt="1"/>
          </p:nvPr>
        </p:nvSpPr>
        <p:spPr>
          <a:xfrm>
            <a:off x="609600" y="1905000"/>
            <a:ext cx="6705600" cy="2438400"/>
          </a:xfrm>
          <a:prstGeom prst="rect">
            <a:avLst/>
          </a:prstGeom>
        </p:spPr>
        <p:txBody>
          <a:bodyPr>
            <a:noAutofit/>
          </a:bodyPr>
          <a:lstStyle>
            <a:lvl1pPr algn="ctr">
              <a:defRPr>
                <a:solidFill>
                  <a:schemeClr val="bg1"/>
                </a:solidFill>
                <a:latin typeface="Calibri Light" panose="020F0302020204030204" pitchFamily="34" charset="0"/>
              </a:defRPr>
            </a:lvl1pPr>
          </a:lstStyle>
          <a:p>
            <a:pPr algn="l"/>
            <a:r>
              <a:rPr lang="en-US" dirty="0"/>
              <a:t>title</a:t>
            </a:r>
            <a:endParaRPr lang="en-US" dirty="0">
              <a:latin typeface="Tw Cen MT" pitchFamily="34" charset="0"/>
            </a:endParaRPr>
          </a:p>
        </p:txBody>
      </p:sp>
    </p:spTree>
    <p:extLst>
      <p:ext uri="{BB962C8B-B14F-4D97-AF65-F5344CB8AC3E}">
        <p14:creationId xmlns:p14="http://schemas.microsoft.com/office/powerpoint/2010/main" val="354830083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2" name="Rectangle 1"/>
          <p:cNvSpPr/>
          <p:nvPr userDrawn="1"/>
        </p:nvSpPr>
        <p:spPr>
          <a:xfrm>
            <a:off x="-111968" y="3965510"/>
            <a:ext cx="1032587" cy="2892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4"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253949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Slide">
    <p:bg>
      <p:bgPr>
        <a:gradFill flip="none" rotWithShape="1">
          <a:gsLst>
            <a:gs pos="1000">
              <a:srgbClr val="FFF0E1"/>
            </a:gs>
            <a:gs pos="31000">
              <a:srgbClr val="FFCA9F"/>
            </a:gs>
          </a:gsLst>
          <a:lin ang="108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flipH="1">
            <a:off x="4064000" y="14056"/>
            <a:ext cx="8128000" cy="6858000"/>
          </a:xfrm>
          <a:prstGeom prst="rect">
            <a:avLst/>
          </a:prstGeom>
          <a:solidFill>
            <a:srgbClr val="EA3C0C">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Calibri Light" panose="020F0302020204030204" pitchFamily="34" charset="0"/>
              <a:ea typeface="+mn-ea"/>
              <a:cs typeface="+mn-cs"/>
            </a:endParaRPr>
          </a:p>
        </p:txBody>
      </p:sp>
      <p:cxnSp>
        <p:nvCxnSpPr>
          <p:cNvPr id="7" name="Straight Connector 6"/>
          <p:cNvCxnSpPr>
            <a:cxnSpLocks/>
          </p:cNvCxnSpPr>
          <p:nvPr userDrawn="1"/>
        </p:nvCxnSpPr>
        <p:spPr>
          <a:xfrm>
            <a:off x="4283971" y="88777"/>
            <a:ext cx="0" cy="6924582"/>
          </a:xfrm>
          <a:prstGeom prst="line">
            <a:avLst/>
          </a:prstGeom>
          <a:ln w="117475" cap="rnd">
            <a:solidFill>
              <a:srgbClr val="FCDAC0"/>
            </a:solidFill>
            <a:prstDash val="sysDash"/>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userDrawn="1">
            <p:ph type="title" hasCustomPrompt="1"/>
          </p:nvPr>
        </p:nvSpPr>
        <p:spPr>
          <a:xfrm>
            <a:off x="4657819" y="1816223"/>
            <a:ext cx="6705600" cy="2438400"/>
          </a:xfrm>
          <a:prstGeom prst="rect">
            <a:avLst/>
          </a:prstGeom>
        </p:spPr>
        <p:txBody>
          <a:bodyPr>
            <a:noAutofit/>
          </a:bodyPr>
          <a:lstStyle>
            <a:lvl1pPr algn="ctr">
              <a:defRPr>
                <a:solidFill>
                  <a:schemeClr val="bg1"/>
                </a:solidFill>
              </a:defRPr>
            </a:lvl1pPr>
          </a:lstStyle>
          <a:p>
            <a:pPr algn="l"/>
            <a:r>
              <a:rPr lang="en-US" dirty="0"/>
              <a:t>title</a:t>
            </a:r>
            <a:endParaRPr lang="en-US" dirty="0">
              <a:latin typeface="Tw Cen MT" pitchFamily="34" charset="0"/>
            </a:endParaRPr>
          </a:p>
        </p:txBody>
      </p:sp>
    </p:spTree>
    <p:extLst>
      <p:ext uri="{BB962C8B-B14F-4D97-AF65-F5344CB8AC3E}">
        <p14:creationId xmlns:p14="http://schemas.microsoft.com/office/powerpoint/2010/main" val="1990385253"/>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flip="none" rotWithShape="1">
          <a:gsLst>
            <a:gs pos="1000">
              <a:srgbClr val="F0F2D2"/>
            </a:gs>
            <a:gs pos="31000">
              <a:srgbClr val="D1D87A"/>
            </a:gs>
          </a:gsLst>
          <a:lin ang="108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a:off x="0" y="-30332"/>
            <a:ext cx="8132064" cy="6858000"/>
          </a:xfrm>
          <a:prstGeom prst="rect">
            <a:avLst/>
          </a:prstGeom>
          <a:solidFill>
            <a:srgbClr val="939B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Light" panose="020F0302020204030204" pitchFamily="34" charset="0"/>
            </a:endParaRPr>
          </a:p>
        </p:txBody>
      </p:sp>
      <p:cxnSp>
        <p:nvCxnSpPr>
          <p:cNvPr id="7" name="Straight Connector 6"/>
          <p:cNvCxnSpPr>
            <a:cxnSpLocks/>
          </p:cNvCxnSpPr>
          <p:nvPr userDrawn="1"/>
        </p:nvCxnSpPr>
        <p:spPr>
          <a:xfrm>
            <a:off x="7924800" y="0"/>
            <a:ext cx="0" cy="6911268"/>
          </a:xfrm>
          <a:prstGeom prst="line">
            <a:avLst/>
          </a:prstGeom>
          <a:ln w="117475" cap="rnd">
            <a:solidFill>
              <a:srgbClr val="C5CE56"/>
            </a:solidFill>
            <a:prstDash val="sysDash"/>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userDrawn="1">
            <p:ph type="title" hasCustomPrompt="1"/>
          </p:nvPr>
        </p:nvSpPr>
        <p:spPr>
          <a:xfrm>
            <a:off x="609600" y="1905000"/>
            <a:ext cx="6705600" cy="2438400"/>
          </a:xfrm>
          <a:prstGeom prst="rect">
            <a:avLst/>
          </a:prstGeom>
        </p:spPr>
        <p:txBody>
          <a:bodyPr>
            <a:noAutofit/>
          </a:bodyPr>
          <a:lstStyle>
            <a:lvl1pPr algn="ctr">
              <a:defRPr>
                <a:solidFill>
                  <a:schemeClr val="bg1"/>
                </a:solidFill>
              </a:defRPr>
            </a:lvl1pPr>
          </a:lstStyle>
          <a:p>
            <a:pPr algn="l"/>
            <a:r>
              <a:rPr lang="en-US" dirty="0"/>
              <a:t>title</a:t>
            </a:r>
            <a:endParaRPr lang="en-US" dirty="0">
              <a:latin typeface="Tw Cen MT" pitchFamily="34" charset="0"/>
            </a:endParaRPr>
          </a:p>
        </p:txBody>
      </p:sp>
    </p:spTree>
    <p:extLst>
      <p:ext uri="{BB962C8B-B14F-4D97-AF65-F5344CB8AC3E}">
        <p14:creationId xmlns:p14="http://schemas.microsoft.com/office/powerpoint/2010/main" val="400512528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Title Slide">
    <p:bg>
      <p:bgPr>
        <a:gradFill flip="none" rotWithShape="1">
          <a:gsLst>
            <a:gs pos="1000">
              <a:srgbClr val="F0F2D2"/>
            </a:gs>
            <a:gs pos="31000">
              <a:srgbClr val="D1D87A"/>
            </a:gs>
          </a:gsLst>
          <a:lin ang="108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a:off x="3962400" y="0"/>
            <a:ext cx="8132064" cy="6858000"/>
          </a:xfrm>
          <a:prstGeom prst="rect">
            <a:avLst/>
          </a:prstGeom>
          <a:solidFill>
            <a:srgbClr val="939B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Tw Cen MT" pitchFamily="34" charset="0"/>
            </a:endParaRPr>
          </a:p>
        </p:txBody>
      </p:sp>
      <p:cxnSp>
        <p:nvCxnSpPr>
          <p:cNvPr id="7" name="Straight Connector 6"/>
          <p:cNvCxnSpPr>
            <a:cxnSpLocks/>
          </p:cNvCxnSpPr>
          <p:nvPr userDrawn="1"/>
        </p:nvCxnSpPr>
        <p:spPr>
          <a:xfrm>
            <a:off x="4219852" y="79899"/>
            <a:ext cx="0" cy="6911268"/>
          </a:xfrm>
          <a:prstGeom prst="line">
            <a:avLst/>
          </a:prstGeom>
          <a:ln w="117475" cap="rnd">
            <a:solidFill>
              <a:srgbClr val="C5CE56"/>
            </a:solidFill>
            <a:prstDash val="sysDash"/>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userDrawn="1">
            <p:ph type="title" hasCustomPrompt="1"/>
          </p:nvPr>
        </p:nvSpPr>
        <p:spPr>
          <a:xfrm>
            <a:off x="4477305" y="1825101"/>
            <a:ext cx="6705600" cy="2438400"/>
          </a:xfrm>
          <a:prstGeom prst="rect">
            <a:avLst/>
          </a:prstGeom>
        </p:spPr>
        <p:txBody>
          <a:bodyPr>
            <a:noAutofit/>
          </a:bodyPr>
          <a:lstStyle>
            <a:lvl1pPr algn="ctr">
              <a:defRPr>
                <a:solidFill>
                  <a:schemeClr val="bg1"/>
                </a:solidFill>
                <a:latin typeface="Calibri Light" panose="020F0302020204030204" pitchFamily="34" charset="0"/>
              </a:defRPr>
            </a:lvl1pPr>
          </a:lstStyle>
          <a:p>
            <a:pPr algn="l"/>
            <a:r>
              <a:rPr lang="en-US" dirty="0"/>
              <a:t>title</a:t>
            </a:r>
            <a:endParaRPr lang="en-US" dirty="0">
              <a:latin typeface="Tw Cen MT" pitchFamily="34" charset="0"/>
            </a:endParaRPr>
          </a:p>
        </p:txBody>
      </p:sp>
    </p:spTree>
    <p:extLst>
      <p:ext uri="{BB962C8B-B14F-4D97-AF65-F5344CB8AC3E}">
        <p14:creationId xmlns:p14="http://schemas.microsoft.com/office/powerpoint/2010/main" val="271662536"/>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Slide">
    <p:bg>
      <p:bgPr>
        <a:gradFill flip="none" rotWithShape="1">
          <a:gsLst>
            <a:gs pos="1000">
              <a:srgbClr val="FFEEB7"/>
            </a:gs>
            <a:gs pos="31000">
              <a:srgbClr val="FFE07D"/>
            </a:gs>
          </a:gsLst>
          <a:lin ang="108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a:off x="0" y="0"/>
            <a:ext cx="8132064" cy="6858000"/>
          </a:xfrm>
          <a:prstGeom prst="rect">
            <a:avLst/>
          </a:prstGeom>
          <a:solidFill>
            <a:srgbClr val="FFC000">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Tw Cen MT" pitchFamily="34" charset="0"/>
            </a:endParaRPr>
          </a:p>
        </p:txBody>
      </p:sp>
      <p:cxnSp>
        <p:nvCxnSpPr>
          <p:cNvPr id="7" name="Straight Connector 6"/>
          <p:cNvCxnSpPr>
            <a:cxnSpLocks/>
          </p:cNvCxnSpPr>
          <p:nvPr userDrawn="1"/>
        </p:nvCxnSpPr>
        <p:spPr>
          <a:xfrm>
            <a:off x="7924800" y="71022"/>
            <a:ext cx="0" cy="6849125"/>
          </a:xfrm>
          <a:prstGeom prst="line">
            <a:avLst/>
          </a:prstGeom>
          <a:ln w="117475" cap="rnd">
            <a:solidFill>
              <a:srgbClr val="FFE07D"/>
            </a:solidFill>
            <a:prstDash val="sysDash"/>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userDrawn="1">
            <p:ph type="title" hasCustomPrompt="1"/>
          </p:nvPr>
        </p:nvSpPr>
        <p:spPr>
          <a:xfrm>
            <a:off x="609600" y="1905000"/>
            <a:ext cx="6705600" cy="2438400"/>
          </a:xfrm>
          <a:prstGeom prst="rect">
            <a:avLst/>
          </a:prstGeom>
        </p:spPr>
        <p:txBody>
          <a:bodyPr>
            <a:noAutofit/>
          </a:bodyPr>
          <a:lstStyle>
            <a:lvl1pPr algn="r">
              <a:defRPr>
                <a:solidFill>
                  <a:schemeClr val="bg1"/>
                </a:solidFill>
                <a:latin typeface="Calibri Light" panose="020F0302020204030204" pitchFamily="34" charset="0"/>
              </a:defRPr>
            </a:lvl1pPr>
          </a:lstStyle>
          <a:p>
            <a:pPr algn="l"/>
            <a:r>
              <a:rPr lang="en-US" dirty="0"/>
              <a:t>title</a:t>
            </a:r>
            <a:endParaRPr lang="en-US" dirty="0">
              <a:latin typeface="Tw Cen MT" pitchFamily="34" charset="0"/>
            </a:endParaRPr>
          </a:p>
        </p:txBody>
      </p:sp>
    </p:spTree>
    <p:extLst>
      <p:ext uri="{BB962C8B-B14F-4D97-AF65-F5344CB8AC3E}">
        <p14:creationId xmlns:p14="http://schemas.microsoft.com/office/powerpoint/2010/main" val="273260575"/>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Slide">
    <p:bg>
      <p:bgPr>
        <a:gradFill flip="none" rotWithShape="1">
          <a:gsLst>
            <a:gs pos="1000">
              <a:srgbClr val="FFEEB7"/>
            </a:gs>
            <a:gs pos="31000">
              <a:srgbClr val="FFE07D"/>
            </a:gs>
          </a:gsLst>
          <a:lin ang="108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a:off x="4059936" y="0"/>
            <a:ext cx="8132064" cy="6858000"/>
          </a:xfrm>
          <a:prstGeom prst="rect">
            <a:avLst/>
          </a:prstGeom>
          <a:solidFill>
            <a:srgbClr val="FFC000">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Tw Cen MT" pitchFamily="34" charset="0"/>
            </a:endParaRPr>
          </a:p>
        </p:txBody>
      </p:sp>
      <p:cxnSp>
        <p:nvCxnSpPr>
          <p:cNvPr id="7" name="Straight Connector 6"/>
          <p:cNvCxnSpPr>
            <a:cxnSpLocks/>
          </p:cNvCxnSpPr>
          <p:nvPr userDrawn="1"/>
        </p:nvCxnSpPr>
        <p:spPr>
          <a:xfrm>
            <a:off x="4302711" y="97655"/>
            <a:ext cx="0" cy="6849125"/>
          </a:xfrm>
          <a:prstGeom prst="line">
            <a:avLst/>
          </a:prstGeom>
          <a:ln w="117475" cap="rnd">
            <a:solidFill>
              <a:srgbClr val="FFE07D"/>
            </a:solidFill>
            <a:prstDash val="sysDash"/>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userDrawn="1">
            <p:ph type="title" hasCustomPrompt="1"/>
          </p:nvPr>
        </p:nvSpPr>
        <p:spPr>
          <a:xfrm>
            <a:off x="4645980" y="1833979"/>
            <a:ext cx="6705600" cy="2438400"/>
          </a:xfrm>
          <a:prstGeom prst="rect">
            <a:avLst/>
          </a:prstGeom>
        </p:spPr>
        <p:txBody>
          <a:bodyPr>
            <a:noAutofit/>
          </a:bodyPr>
          <a:lstStyle>
            <a:lvl1pPr algn="r">
              <a:defRPr>
                <a:solidFill>
                  <a:schemeClr val="bg1"/>
                </a:solidFill>
                <a:latin typeface="Calibri Light" panose="020F0302020204030204" pitchFamily="34" charset="0"/>
              </a:defRPr>
            </a:lvl1pPr>
          </a:lstStyle>
          <a:p>
            <a:pPr algn="l"/>
            <a:r>
              <a:rPr lang="en-US" dirty="0"/>
              <a:t>title</a:t>
            </a:r>
            <a:endParaRPr lang="en-US" dirty="0">
              <a:latin typeface="Tw Cen MT" pitchFamily="34" charset="0"/>
            </a:endParaRPr>
          </a:p>
        </p:txBody>
      </p:sp>
    </p:spTree>
    <p:extLst>
      <p:ext uri="{BB962C8B-B14F-4D97-AF65-F5344CB8AC3E}">
        <p14:creationId xmlns:p14="http://schemas.microsoft.com/office/powerpoint/2010/main" val="1509382555"/>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p>
        </p:txBody>
      </p:sp>
    </p:spTree>
    <p:extLst>
      <p:ext uri="{BB962C8B-B14F-4D97-AF65-F5344CB8AC3E}">
        <p14:creationId xmlns:p14="http://schemas.microsoft.com/office/powerpoint/2010/main" val="10199818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a:latin typeface="Tw Cen MT"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latin typeface="Tw Cen M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Tw Cen MT" pitchFamily="34" charset="0"/>
              </a:defRPr>
            </a:lvl1pPr>
          </a:lstStyle>
          <a:p>
            <a:fld id="{C2453DDD-1D30-43E2-8F8C-E978295D0669}" type="datetimeFigureOut">
              <a:rPr lang="en-US" smtClean="0"/>
              <a:pPr/>
              <a:t>11/20/2017</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Tw Cen MT" pitchFamily="34" charset="0"/>
              </a:defRPr>
            </a:lvl1p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Tw Cen MT" pitchFamily="34" charset="0"/>
              </a:defRPr>
            </a:lvl1pPr>
          </a:lstStyle>
          <a:p>
            <a:fld id="{78F0485E-15B5-4E25-BDDB-167CC6493946}" type="slidenum">
              <a:rPr lang="en-US" smtClean="0"/>
              <a:pPr/>
              <a:t>‹#›</a:t>
            </a:fld>
            <a:endParaRPr lang="en-US"/>
          </a:p>
        </p:txBody>
      </p:sp>
    </p:spTree>
    <p:extLst>
      <p:ext uri="{BB962C8B-B14F-4D97-AF65-F5344CB8AC3E}">
        <p14:creationId xmlns:p14="http://schemas.microsoft.com/office/powerpoint/2010/main" val="19032194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sp>
        <p:nvSpPr>
          <p:cNvPr id="3" name="Rectangle 2"/>
          <p:cNvSpPr/>
          <p:nvPr userDrawn="1"/>
        </p:nvSpPr>
        <p:spPr>
          <a:xfrm>
            <a:off x="0" y="6186197"/>
            <a:ext cx="12192000" cy="671803"/>
          </a:xfrm>
          <a:prstGeom prst="rect">
            <a:avLst/>
          </a:prstGeom>
          <a:solidFill>
            <a:srgbClr val="85B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Placeholder 1"/>
          <p:cNvSpPr>
            <a:spLocks noGrp="1"/>
          </p:cNvSpPr>
          <p:nvPr>
            <p:ph type="title"/>
          </p:nvPr>
        </p:nvSpPr>
        <p:spPr>
          <a:xfrm>
            <a:off x="1548385" y="343260"/>
            <a:ext cx="9980748" cy="784194"/>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en-US" dirty="0"/>
          </a:p>
        </p:txBody>
      </p:sp>
      <p:sp>
        <p:nvSpPr>
          <p:cNvPr id="7" name="Text Placeholder 2"/>
          <p:cNvSpPr>
            <a:spLocks noGrp="1"/>
          </p:cNvSpPr>
          <p:nvPr>
            <p:ph idx="1" hasCustomPrompt="1"/>
          </p:nvPr>
        </p:nvSpPr>
        <p:spPr>
          <a:xfrm>
            <a:off x="1548384" y="1349403"/>
            <a:ext cx="9980749" cy="4625269"/>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5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Edit Master text styles</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Third level</a:t>
            </a:r>
          </a:p>
          <a:p>
            <a:pPr marL="1600200" marR="0" lvl="3"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Fourth level</a:t>
            </a:r>
          </a:p>
          <a:p>
            <a:pPr marL="2057400" marR="0" lvl="4"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Fifth level</a:t>
            </a:r>
          </a:p>
        </p:txBody>
      </p:sp>
    </p:spTree>
    <p:extLst>
      <p:ext uri="{BB962C8B-B14F-4D97-AF65-F5344CB8AC3E}">
        <p14:creationId xmlns:p14="http://schemas.microsoft.com/office/powerpoint/2010/main" val="42607040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11/20/2017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4340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11/20/2017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02596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3" name="Rectangle 2"/>
          <p:cNvSpPr/>
          <p:nvPr userDrawn="1"/>
        </p:nvSpPr>
        <p:spPr>
          <a:xfrm>
            <a:off x="0" y="6186198"/>
            <a:ext cx="12192000" cy="671803"/>
          </a:xfrm>
          <a:prstGeom prst="rect">
            <a:avLst/>
          </a:prstGeom>
          <a:gradFill flip="none" rotWithShape="1">
            <a:gsLst>
              <a:gs pos="40000">
                <a:srgbClr val="99C63D"/>
              </a:gs>
              <a:gs pos="100000">
                <a:srgbClr val="729D5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itle Placeholder 1"/>
          <p:cNvSpPr>
            <a:spLocks noGrp="1"/>
          </p:cNvSpPr>
          <p:nvPr>
            <p:ph type="title"/>
          </p:nvPr>
        </p:nvSpPr>
        <p:spPr>
          <a:xfrm>
            <a:off x="1548385" y="343260"/>
            <a:ext cx="9980748" cy="784194"/>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en-US" dirty="0"/>
          </a:p>
        </p:txBody>
      </p:sp>
      <p:sp>
        <p:nvSpPr>
          <p:cNvPr id="9" name="Text Placeholder 2"/>
          <p:cNvSpPr>
            <a:spLocks noGrp="1"/>
          </p:cNvSpPr>
          <p:nvPr>
            <p:ph idx="1" hasCustomPrompt="1"/>
          </p:nvPr>
        </p:nvSpPr>
        <p:spPr>
          <a:xfrm>
            <a:off x="1548384" y="1349403"/>
            <a:ext cx="9980749" cy="4625269"/>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5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Edit Master text styles</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Third level</a:t>
            </a:r>
          </a:p>
          <a:p>
            <a:pPr marL="1600200" marR="0" lvl="3"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Fourth level</a:t>
            </a:r>
          </a:p>
          <a:p>
            <a:pPr marL="2057400" marR="0" lvl="4"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Fifth level</a:t>
            </a:r>
          </a:p>
        </p:txBody>
      </p:sp>
    </p:spTree>
    <p:extLst>
      <p:ext uri="{BB962C8B-B14F-4D97-AF65-F5344CB8AC3E}">
        <p14:creationId xmlns:p14="http://schemas.microsoft.com/office/powerpoint/2010/main" val="25221140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11/20/2017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97063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11/20/2017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999070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11/20/2017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499006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11/20/2017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175607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11/20/2017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954440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11/20/2017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101546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11/20/2017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160464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11/20/2017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737005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11/20/2017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81826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74455"/>
            <a:ext cx="12192000" cy="2374861"/>
          </a:xfrm>
          <a:prstGeom prst="rect">
            <a:avLst/>
          </a:prstGeom>
        </p:spPr>
      </p:pic>
      <p:sp>
        <p:nvSpPr>
          <p:cNvPr id="32" name="Text Placeholder 17"/>
          <p:cNvSpPr>
            <a:spLocks noGrp="1"/>
          </p:cNvSpPr>
          <p:nvPr>
            <p:ph type="body" sz="quarter" idx="12" hasCustomPrompt="1"/>
          </p:nvPr>
        </p:nvSpPr>
        <p:spPr>
          <a:xfrm>
            <a:off x="603618" y="3087376"/>
            <a:ext cx="10420349" cy="1869017"/>
          </a:xfrm>
          <a:prstGeom prst="rect">
            <a:avLst/>
          </a:prstGeom>
        </p:spPr>
        <p:txBody>
          <a:bodyPr lIns="0"/>
          <a:lstStyle>
            <a:lvl1pPr marL="0" indent="0">
              <a:buNone/>
              <a:defRPr sz="5333" b="1">
                <a:solidFill>
                  <a:schemeClr val="accent3"/>
                </a:solidFill>
              </a:defRPr>
            </a:lvl1pPr>
          </a:lstStyle>
          <a:p>
            <a:pPr lvl="0"/>
            <a:r>
              <a:rPr lang="en-US" dirty="0"/>
              <a:t>Title of presentation goes here and it can be two lines long</a:t>
            </a:r>
          </a:p>
        </p:txBody>
      </p:sp>
      <p:sp>
        <p:nvSpPr>
          <p:cNvPr id="33" name="Text Placeholder 24"/>
          <p:cNvSpPr>
            <a:spLocks noGrp="1"/>
          </p:cNvSpPr>
          <p:nvPr>
            <p:ph type="body" sz="quarter" idx="13" hasCustomPrompt="1"/>
          </p:nvPr>
        </p:nvSpPr>
        <p:spPr>
          <a:xfrm>
            <a:off x="603251" y="4998789"/>
            <a:ext cx="10420349" cy="836083"/>
          </a:xfrm>
          <a:prstGeom prst="rect">
            <a:avLst/>
          </a:prstGeom>
        </p:spPr>
        <p:txBody>
          <a:bodyPr lIns="0"/>
          <a:lstStyle>
            <a:lvl1pPr marL="0" indent="0">
              <a:buNone/>
              <a:defRPr sz="2133" b="1" cap="all" spc="27" baseline="0">
                <a:solidFill>
                  <a:schemeClr val="accent5"/>
                </a:solidFill>
              </a:defRPr>
            </a:lvl1pPr>
          </a:lstStyle>
          <a:p>
            <a:pPr lvl="0"/>
            <a:r>
              <a:rPr lang="en-US" dirty="0"/>
              <a:t>JANE SMITH, NAME OF ORGANIZATION</a:t>
            </a:r>
          </a:p>
        </p:txBody>
      </p:sp>
      <p:pic>
        <p:nvPicPr>
          <p:cNvPr id="39" name="Picture 38"/>
          <p:cNvPicPr>
            <a:picLocks noChangeAspect="1"/>
          </p:cNvPicPr>
          <p:nvPr userDrawn="1"/>
        </p:nvPicPr>
        <p:blipFill rotWithShape="1">
          <a:blip r:embed="rId3" cstate="email">
            <a:extLst>
              <a:ext uri="{28A0092B-C50C-407E-A947-70E740481C1C}">
                <a14:useLocalDpi xmlns:a14="http://schemas.microsoft.com/office/drawing/2010/main"/>
              </a:ext>
            </a:extLst>
          </a:blip>
          <a:srcRect l="-925" t="2220" r="42168" b="25809"/>
          <a:stretch/>
        </p:blipFill>
        <p:spPr>
          <a:xfrm>
            <a:off x="560018" y="412424"/>
            <a:ext cx="2937556" cy="1939720"/>
          </a:xfrm>
          <a:prstGeom prst="rect">
            <a:avLst/>
          </a:prstGeom>
        </p:spPr>
      </p:pic>
      <p:grpSp>
        <p:nvGrpSpPr>
          <p:cNvPr id="3" name="Group 2"/>
          <p:cNvGrpSpPr/>
          <p:nvPr userDrawn="1"/>
        </p:nvGrpSpPr>
        <p:grpSpPr>
          <a:xfrm>
            <a:off x="0" y="1696"/>
            <a:ext cx="12192000" cy="141125"/>
            <a:chOff x="0" y="5071353"/>
            <a:chExt cx="9144000" cy="72958"/>
          </a:xfrm>
        </p:grpSpPr>
        <p:sp>
          <p:nvSpPr>
            <p:cNvPr id="43" name="Rectangle 42"/>
            <p:cNvSpPr/>
            <p:nvPr userDrawn="1"/>
          </p:nvSpPr>
          <p:spPr>
            <a:xfrm>
              <a:off x="0" y="5071353"/>
              <a:ext cx="2209800" cy="72958"/>
            </a:xfrm>
            <a:prstGeom prst="rect">
              <a:avLst/>
            </a:prstGeom>
            <a:solidFill>
              <a:srgbClr val="AE23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44" name="Rectangle 43"/>
            <p:cNvSpPr/>
            <p:nvPr userDrawn="1"/>
          </p:nvSpPr>
          <p:spPr>
            <a:xfrm>
              <a:off x="2209800" y="5071353"/>
              <a:ext cx="1060450" cy="72958"/>
            </a:xfrm>
            <a:prstGeom prst="rect">
              <a:avLst/>
            </a:prstGeom>
            <a:solidFill>
              <a:srgbClr val="D2703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45" name="Rectangle 44"/>
            <p:cNvSpPr/>
            <p:nvPr userDrawn="1"/>
          </p:nvSpPr>
          <p:spPr>
            <a:xfrm>
              <a:off x="3270250" y="5071353"/>
              <a:ext cx="5873750" cy="72958"/>
            </a:xfrm>
            <a:prstGeom prst="rect">
              <a:avLst/>
            </a:prstGeom>
            <a:solidFill>
              <a:srgbClr val="F6BE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grpSp>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2709" y="459704"/>
            <a:ext cx="3847831" cy="1873043"/>
          </a:xfrm>
          <a:prstGeom prst="rect">
            <a:avLst/>
          </a:prstGeom>
        </p:spPr>
      </p:pic>
      <p:pic>
        <p:nvPicPr>
          <p:cNvPr id="12" name="Picture 26" descr="OCLC_H_PMS.eps"/>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0754537" y="6220926"/>
            <a:ext cx="1144832" cy="380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46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1_Blank">
    <p:spTree>
      <p:nvGrpSpPr>
        <p:cNvPr id="1" name=""/>
        <p:cNvGrpSpPr/>
        <p:nvPr/>
      </p:nvGrpSpPr>
      <p:grpSpPr>
        <a:xfrm>
          <a:off x="0" y="0"/>
          <a:ext cx="0" cy="0"/>
          <a:chOff x="0" y="0"/>
          <a:chExt cx="0" cy="0"/>
        </a:xfrm>
      </p:grpSpPr>
      <p:sp>
        <p:nvSpPr>
          <p:cNvPr id="3" name="Rectangle 2"/>
          <p:cNvSpPr/>
          <p:nvPr userDrawn="1"/>
        </p:nvSpPr>
        <p:spPr>
          <a:xfrm>
            <a:off x="0" y="6186198"/>
            <a:ext cx="12192000" cy="671803"/>
          </a:xfrm>
          <a:prstGeom prst="rect">
            <a:avLst/>
          </a:prstGeom>
          <a:gradFill flip="none" rotWithShape="1">
            <a:gsLst>
              <a:gs pos="40000">
                <a:srgbClr val="99C63D"/>
              </a:gs>
              <a:gs pos="100000">
                <a:srgbClr val="729D5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185143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13" name="Picture Placeholder 8"/>
          <p:cNvSpPr>
            <a:spLocks noGrp="1"/>
          </p:cNvSpPr>
          <p:nvPr>
            <p:ph type="pic" sz="quarter" idx="10" hasCustomPrompt="1"/>
          </p:nvPr>
        </p:nvSpPr>
        <p:spPr>
          <a:xfrm>
            <a:off x="1485930" y="1849022"/>
            <a:ext cx="2348109" cy="2442597"/>
          </a:xfrm>
          <a:prstGeom prst="ellipse">
            <a:avLst/>
          </a:prstGeom>
        </p:spPr>
        <p:txBody>
          <a:bodyPr vert="horz" anchor="ctr" anchorCtr="0"/>
          <a:lstStyle>
            <a:lvl1pPr marL="0" indent="0" algn="ctr">
              <a:spcBef>
                <a:spcPts val="0"/>
              </a:spcBef>
              <a:buNone/>
              <a:defRPr sz="1867" baseline="0">
                <a:solidFill>
                  <a:schemeClr val="tx1"/>
                </a:solidFill>
                <a:latin typeface="+mn-lt"/>
              </a:defRPr>
            </a:lvl1pPr>
          </a:lstStyle>
          <a:p>
            <a:r>
              <a:rPr lang="en-US" dirty="0"/>
              <a:t>Place Speaker </a:t>
            </a:r>
            <a:br>
              <a:rPr lang="en-US" dirty="0"/>
            </a:br>
            <a:r>
              <a:rPr lang="en-US" dirty="0"/>
              <a:t>Photo Here</a:t>
            </a:r>
          </a:p>
        </p:txBody>
      </p:sp>
      <p:sp>
        <p:nvSpPr>
          <p:cNvPr id="17" name="Text Placeholder 12"/>
          <p:cNvSpPr>
            <a:spLocks noGrp="1"/>
          </p:cNvSpPr>
          <p:nvPr>
            <p:ph type="body" sz="quarter" idx="12" hasCustomPrompt="1"/>
          </p:nvPr>
        </p:nvSpPr>
        <p:spPr>
          <a:xfrm>
            <a:off x="4121125" y="3103438"/>
            <a:ext cx="6707025" cy="852172"/>
          </a:xfrm>
          <a:prstGeom prst="rect">
            <a:avLst/>
          </a:prstGeom>
        </p:spPr>
        <p:txBody>
          <a:bodyPr vert="horz" lIns="0" tIns="0" rIns="182880">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baseline="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sp>
        <p:nvSpPr>
          <p:cNvPr id="26" name="Text Placeholder 2"/>
          <p:cNvSpPr>
            <a:spLocks noGrp="1"/>
          </p:cNvSpPr>
          <p:nvPr>
            <p:ph type="body" sz="quarter" idx="13" hasCustomPrompt="1"/>
          </p:nvPr>
        </p:nvSpPr>
        <p:spPr>
          <a:xfrm>
            <a:off x="4121114" y="2388449"/>
            <a:ext cx="6707036" cy="650875"/>
          </a:xfrm>
          <a:prstGeom prst="rect">
            <a:avLst/>
          </a:prstGeom>
        </p:spPr>
        <p:txBody>
          <a:bodyPr vert="horz" lIns="0" rIns="182880" bIns="0" anchor="b" anchorCtr="0"/>
          <a:lstStyle>
            <a:lvl1pPr marL="0" indent="0">
              <a:buNone/>
              <a:defRPr sz="4800" b="1" baseline="0">
                <a:solidFill>
                  <a:schemeClr val="accent3"/>
                </a:solidFill>
              </a:defRPr>
            </a:lvl1pPr>
          </a:lstStyle>
          <a:p>
            <a:pPr lvl="0"/>
            <a:r>
              <a:rPr lang="en-US" dirty="0"/>
              <a:t>Speaker Name</a:t>
            </a:r>
          </a:p>
        </p:txBody>
      </p:sp>
      <p:grpSp>
        <p:nvGrpSpPr>
          <p:cNvPr id="11" name="Group 10"/>
          <p:cNvGrpSpPr/>
          <p:nvPr userDrawn="1"/>
        </p:nvGrpSpPr>
        <p:grpSpPr>
          <a:xfrm>
            <a:off x="0" y="1696"/>
            <a:ext cx="12192000" cy="141125"/>
            <a:chOff x="0" y="5071353"/>
            <a:chExt cx="9144000" cy="72958"/>
          </a:xfrm>
        </p:grpSpPr>
        <p:sp>
          <p:nvSpPr>
            <p:cNvPr id="12" name="Rectangle 11"/>
            <p:cNvSpPr/>
            <p:nvPr userDrawn="1"/>
          </p:nvSpPr>
          <p:spPr>
            <a:xfrm>
              <a:off x="0" y="5071353"/>
              <a:ext cx="2209800" cy="72958"/>
            </a:xfrm>
            <a:prstGeom prst="rect">
              <a:avLst/>
            </a:prstGeom>
            <a:solidFill>
              <a:srgbClr val="AE23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0" name="Rectangle 19"/>
            <p:cNvSpPr/>
            <p:nvPr userDrawn="1"/>
          </p:nvSpPr>
          <p:spPr>
            <a:xfrm>
              <a:off x="2209800" y="5071353"/>
              <a:ext cx="1060450" cy="72958"/>
            </a:xfrm>
            <a:prstGeom prst="rect">
              <a:avLst/>
            </a:prstGeom>
            <a:solidFill>
              <a:srgbClr val="D2703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1" name="Rectangle 20"/>
            <p:cNvSpPr/>
            <p:nvPr userDrawn="1"/>
          </p:nvSpPr>
          <p:spPr>
            <a:xfrm>
              <a:off x="3270250" y="5071353"/>
              <a:ext cx="5873750" cy="72958"/>
            </a:xfrm>
            <a:prstGeom prst="rect">
              <a:avLst/>
            </a:prstGeom>
            <a:solidFill>
              <a:srgbClr val="F6BE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grpSp>
      <p:pic>
        <p:nvPicPr>
          <p:cNvPr id="15"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54537" y="6255761"/>
            <a:ext cx="1144832" cy="380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7200" y="6250599"/>
            <a:ext cx="3265473" cy="391204"/>
          </a:xfrm>
          <a:prstGeom prst="rect">
            <a:avLst/>
          </a:prstGeom>
        </p:spPr>
      </p:pic>
    </p:spTree>
    <p:extLst>
      <p:ext uri="{BB962C8B-B14F-4D97-AF65-F5344CB8AC3E}">
        <p14:creationId xmlns:p14="http://schemas.microsoft.com/office/powerpoint/2010/main" val="194797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New Section">
    <p:spTree>
      <p:nvGrpSpPr>
        <p:cNvPr id="1" name=""/>
        <p:cNvGrpSpPr/>
        <p:nvPr/>
      </p:nvGrpSpPr>
      <p:grpSpPr>
        <a:xfrm>
          <a:off x="0" y="0"/>
          <a:ext cx="0" cy="0"/>
          <a:chOff x="0" y="0"/>
          <a:chExt cx="0" cy="0"/>
        </a:xfrm>
      </p:grpSpPr>
      <p:sp>
        <p:nvSpPr>
          <p:cNvPr id="3" name="Rectangle 2"/>
          <p:cNvSpPr/>
          <p:nvPr userDrawn="1"/>
        </p:nvSpPr>
        <p:spPr>
          <a:xfrm>
            <a:off x="0" y="184149"/>
            <a:ext cx="12192000" cy="6673851"/>
          </a:xfrm>
          <a:prstGeom prst="rect">
            <a:avLst/>
          </a:prstGeom>
          <a:solidFill>
            <a:srgbClr val="8A1B6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6" name="Text Placeholder 5"/>
          <p:cNvSpPr>
            <a:spLocks noGrp="1"/>
          </p:cNvSpPr>
          <p:nvPr>
            <p:ph type="body" sz="quarter" idx="10" hasCustomPrompt="1"/>
          </p:nvPr>
        </p:nvSpPr>
        <p:spPr>
          <a:xfrm>
            <a:off x="1033220" y="1043948"/>
            <a:ext cx="9836257" cy="4184147"/>
          </a:xfrm>
          <a:prstGeom prst="rect">
            <a:avLst/>
          </a:prstGeom>
        </p:spPr>
        <p:txBody>
          <a:bodyPr bIns="365760" anchor="ctr" anchorCtr="0"/>
          <a:lstStyle>
            <a:lvl1pPr marL="0" indent="0">
              <a:buNone/>
              <a:defRPr sz="7200" baseline="0">
                <a:solidFill>
                  <a:schemeClr val="bg1"/>
                </a:solidFill>
              </a:defRPr>
            </a:lvl1pPr>
          </a:lstStyle>
          <a:p>
            <a:pPr lvl="0"/>
            <a:r>
              <a:rPr lang="en-US" dirty="0"/>
              <a:t>Section title goes here</a:t>
            </a:r>
          </a:p>
        </p:txBody>
      </p:sp>
      <p:grpSp>
        <p:nvGrpSpPr>
          <p:cNvPr id="11" name="Group 10"/>
          <p:cNvGrpSpPr/>
          <p:nvPr userDrawn="1"/>
        </p:nvGrpSpPr>
        <p:grpSpPr>
          <a:xfrm>
            <a:off x="0" y="1696"/>
            <a:ext cx="12192000" cy="141125"/>
            <a:chOff x="0" y="5071353"/>
            <a:chExt cx="9144000" cy="72958"/>
          </a:xfrm>
        </p:grpSpPr>
        <p:sp>
          <p:nvSpPr>
            <p:cNvPr id="12" name="Rectangle 11"/>
            <p:cNvSpPr/>
            <p:nvPr userDrawn="1"/>
          </p:nvSpPr>
          <p:spPr>
            <a:xfrm>
              <a:off x="0" y="5071353"/>
              <a:ext cx="2209800" cy="72958"/>
            </a:xfrm>
            <a:prstGeom prst="rect">
              <a:avLst/>
            </a:prstGeom>
            <a:solidFill>
              <a:srgbClr val="AE23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4" name="Rectangle 13"/>
            <p:cNvSpPr/>
            <p:nvPr userDrawn="1"/>
          </p:nvSpPr>
          <p:spPr>
            <a:xfrm>
              <a:off x="2209800" y="5071353"/>
              <a:ext cx="1060450" cy="72958"/>
            </a:xfrm>
            <a:prstGeom prst="rect">
              <a:avLst/>
            </a:prstGeom>
            <a:solidFill>
              <a:srgbClr val="D2703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5" name="Rectangle 14"/>
            <p:cNvSpPr/>
            <p:nvPr userDrawn="1"/>
          </p:nvSpPr>
          <p:spPr>
            <a:xfrm>
              <a:off x="3270250" y="5071353"/>
              <a:ext cx="5873750" cy="72958"/>
            </a:xfrm>
            <a:prstGeom prst="rect">
              <a:avLst/>
            </a:prstGeom>
            <a:solidFill>
              <a:srgbClr val="F6BE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gr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7198" y="6245436"/>
            <a:ext cx="3265473" cy="391205"/>
          </a:xfrm>
          <a:prstGeom prst="rect">
            <a:avLst/>
          </a:prstGeom>
        </p:spPr>
      </p:pic>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54538" y="6262211"/>
            <a:ext cx="1135380" cy="370840"/>
          </a:xfrm>
          <a:prstGeom prst="rect">
            <a:avLst/>
          </a:prstGeom>
        </p:spPr>
      </p:pic>
    </p:spTree>
    <p:extLst>
      <p:ext uri="{BB962C8B-B14F-4D97-AF65-F5344CB8AC3E}">
        <p14:creationId xmlns:p14="http://schemas.microsoft.com/office/powerpoint/2010/main" val="342416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rgbClr val="8A1B61"/>
                </a:solidFill>
              </a:defRPr>
            </a:lvl1pPr>
          </a:lstStyle>
          <a:p>
            <a:pPr lvl="0"/>
            <a:r>
              <a:rPr lang="en-US" dirty="0"/>
              <a:t>Title of slide</a:t>
            </a:r>
          </a:p>
        </p:txBody>
      </p:sp>
      <p:sp>
        <p:nvSpPr>
          <p:cNvPr id="10" name="Text Placeholder 3"/>
          <p:cNvSpPr>
            <a:spLocks noGrp="1"/>
          </p:cNvSpPr>
          <p:nvPr>
            <p:ph type="body" sz="quarter" idx="12"/>
          </p:nvPr>
        </p:nvSpPr>
        <p:spPr>
          <a:xfrm>
            <a:off x="454382" y="1372996"/>
            <a:ext cx="11252197" cy="4188879"/>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dirty="0"/>
          </a:p>
        </p:txBody>
      </p:sp>
      <p:grpSp>
        <p:nvGrpSpPr>
          <p:cNvPr id="12" name="Group 11"/>
          <p:cNvGrpSpPr/>
          <p:nvPr userDrawn="1"/>
        </p:nvGrpSpPr>
        <p:grpSpPr>
          <a:xfrm>
            <a:off x="0" y="1696"/>
            <a:ext cx="12192000" cy="141125"/>
            <a:chOff x="0" y="5071353"/>
            <a:chExt cx="9144000" cy="72958"/>
          </a:xfrm>
        </p:grpSpPr>
        <p:sp>
          <p:nvSpPr>
            <p:cNvPr id="13" name="Rectangle 12"/>
            <p:cNvSpPr/>
            <p:nvPr userDrawn="1"/>
          </p:nvSpPr>
          <p:spPr>
            <a:xfrm>
              <a:off x="0" y="5071353"/>
              <a:ext cx="2209800" cy="72958"/>
            </a:xfrm>
            <a:prstGeom prst="rect">
              <a:avLst/>
            </a:prstGeom>
            <a:solidFill>
              <a:srgbClr val="AE23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6" name="Rectangle 15"/>
            <p:cNvSpPr/>
            <p:nvPr userDrawn="1"/>
          </p:nvSpPr>
          <p:spPr>
            <a:xfrm>
              <a:off x="2209800" y="5071353"/>
              <a:ext cx="1060450" cy="72958"/>
            </a:xfrm>
            <a:prstGeom prst="rect">
              <a:avLst/>
            </a:prstGeom>
            <a:solidFill>
              <a:srgbClr val="D2703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9" name="Rectangle 18"/>
            <p:cNvSpPr/>
            <p:nvPr userDrawn="1"/>
          </p:nvSpPr>
          <p:spPr>
            <a:xfrm>
              <a:off x="3270250" y="5071353"/>
              <a:ext cx="5873750" cy="72958"/>
            </a:xfrm>
            <a:prstGeom prst="rect">
              <a:avLst/>
            </a:prstGeom>
            <a:solidFill>
              <a:srgbClr val="F6BE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grpSp>
      <p:pic>
        <p:nvPicPr>
          <p:cNvPr id="11"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54537" y="6255761"/>
            <a:ext cx="1144832" cy="380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7200" y="6250599"/>
            <a:ext cx="3265473" cy="391204"/>
          </a:xfrm>
          <a:prstGeom prst="rect">
            <a:avLst/>
          </a:prstGeom>
        </p:spPr>
      </p:pic>
    </p:spTree>
    <p:extLst>
      <p:ext uri="{BB962C8B-B14F-4D97-AF65-F5344CB8AC3E}">
        <p14:creationId xmlns:p14="http://schemas.microsoft.com/office/powerpoint/2010/main" val="13851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6"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54537" y="6255761"/>
            <a:ext cx="1144832" cy="380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7200" y="6250599"/>
            <a:ext cx="3265473" cy="391204"/>
          </a:xfrm>
          <a:prstGeom prst="rect">
            <a:avLst/>
          </a:prstGeom>
        </p:spPr>
      </p:pic>
    </p:spTree>
    <p:extLst>
      <p:ext uri="{BB962C8B-B14F-4D97-AF65-F5344CB8AC3E}">
        <p14:creationId xmlns:p14="http://schemas.microsoft.com/office/powerpoint/2010/main" val="212669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01887"/>
            <a:ext cx="12192000" cy="2374861"/>
          </a:xfrm>
          <a:prstGeom prst="rect">
            <a:avLst/>
          </a:prstGeom>
        </p:spPr>
      </p:pic>
      <p:sp>
        <p:nvSpPr>
          <p:cNvPr id="12" name="Text Placeholder 6"/>
          <p:cNvSpPr>
            <a:spLocks noGrp="1"/>
          </p:cNvSpPr>
          <p:nvPr>
            <p:ph type="body" sz="quarter" idx="10" hasCustomPrompt="1"/>
          </p:nvPr>
        </p:nvSpPr>
        <p:spPr>
          <a:xfrm>
            <a:off x="595842" y="3349683"/>
            <a:ext cx="4701116" cy="617884"/>
          </a:xfrm>
          <a:prstGeom prst="rect">
            <a:avLst/>
          </a:prstGeom>
        </p:spPr>
        <p:txBody>
          <a:bodyPr lIns="0"/>
          <a:lstStyle>
            <a:lvl1pPr marL="0" indent="0">
              <a:buNone/>
              <a:defRPr sz="3733" b="1">
                <a:solidFill>
                  <a:schemeClr val="accent3"/>
                </a:solidFill>
              </a:defRPr>
            </a:lvl1pPr>
          </a:lstStyle>
          <a:p>
            <a:pPr lvl="0"/>
            <a:r>
              <a:rPr lang="en-US" dirty="0"/>
              <a:t>Jane Smith</a:t>
            </a:r>
          </a:p>
        </p:txBody>
      </p:sp>
      <p:sp>
        <p:nvSpPr>
          <p:cNvPr id="13" name="Text Placeholder 40"/>
          <p:cNvSpPr>
            <a:spLocks noGrp="1"/>
          </p:cNvSpPr>
          <p:nvPr>
            <p:ph type="body" sz="quarter" idx="16" hasCustomPrompt="1"/>
          </p:nvPr>
        </p:nvSpPr>
        <p:spPr>
          <a:xfrm>
            <a:off x="595842" y="3988233"/>
            <a:ext cx="4701116" cy="537275"/>
          </a:xfrm>
          <a:prstGeom prst="rect">
            <a:avLst/>
          </a:prstGeom>
        </p:spPr>
        <p:txBody>
          <a:bodyPr lIns="0"/>
          <a:lstStyle>
            <a:lvl1pPr marL="0" indent="0">
              <a:spcBef>
                <a:spcPts val="0"/>
              </a:spcBef>
              <a:buNone/>
              <a:defRPr sz="1867" b="1" cap="all" spc="27" baseline="0"/>
            </a:lvl1pPr>
          </a:lstStyle>
          <a:p>
            <a:pPr lvl="0"/>
            <a:r>
              <a:rPr lang="en-US"/>
              <a:t>NAME OF ORGANIZATION</a:t>
            </a:r>
            <a:endParaRPr lang="en-US" dirty="0"/>
          </a:p>
        </p:txBody>
      </p:sp>
      <p:sp>
        <p:nvSpPr>
          <p:cNvPr id="14" name="Text Placeholder 43"/>
          <p:cNvSpPr>
            <a:spLocks noGrp="1"/>
          </p:cNvSpPr>
          <p:nvPr>
            <p:ph type="body" sz="quarter" idx="17" hasCustomPrompt="1"/>
          </p:nvPr>
        </p:nvSpPr>
        <p:spPr>
          <a:xfrm>
            <a:off x="595841" y="4546172"/>
            <a:ext cx="4701116" cy="1081616"/>
          </a:xfrm>
          <a:prstGeom prst="rect">
            <a:avLst/>
          </a:prstGeom>
        </p:spPr>
        <p:txBody>
          <a:bodyPr lIns="0"/>
          <a:lstStyle>
            <a:lvl1pPr marL="0" indent="0">
              <a:buNone/>
              <a:defRPr sz="1867">
                <a:solidFill>
                  <a:schemeClr val="tx1">
                    <a:lumMod val="50000"/>
                    <a:lumOff val="50000"/>
                  </a:schemeClr>
                </a:solidFill>
              </a:defRPr>
            </a:lvl1pPr>
          </a:lstStyle>
          <a:p>
            <a:pPr lvl="0"/>
            <a:r>
              <a:rPr lang="en-US" dirty="0" err="1"/>
              <a:t>email@address.org</a:t>
            </a:r>
            <a:endParaRPr lang="en-US" dirty="0"/>
          </a:p>
          <a:p>
            <a:pPr lvl="0"/>
            <a:r>
              <a:rPr lang="en-US" dirty="0"/>
              <a:t>@</a:t>
            </a:r>
            <a:r>
              <a:rPr lang="en-US" dirty="0" err="1"/>
              <a:t>twitteraccount</a:t>
            </a:r>
            <a:endParaRPr lang="en-US" dirty="0"/>
          </a:p>
        </p:txBody>
      </p:sp>
      <p:sp>
        <p:nvSpPr>
          <p:cNvPr id="15" name="Text Placeholder 6"/>
          <p:cNvSpPr>
            <a:spLocks noGrp="1"/>
          </p:cNvSpPr>
          <p:nvPr>
            <p:ph type="body" sz="quarter" idx="18" hasCustomPrompt="1"/>
          </p:nvPr>
        </p:nvSpPr>
        <p:spPr>
          <a:xfrm>
            <a:off x="6192453" y="3349683"/>
            <a:ext cx="4701116" cy="617884"/>
          </a:xfrm>
          <a:prstGeom prst="rect">
            <a:avLst/>
          </a:prstGeom>
        </p:spPr>
        <p:txBody>
          <a:bodyPr lIns="0"/>
          <a:lstStyle>
            <a:lvl1pPr marL="0" indent="0">
              <a:buNone/>
              <a:defRPr sz="3733" b="1">
                <a:solidFill>
                  <a:schemeClr val="accent3"/>
                </a:solidFill>
              </a:defRPr>
            </a:lvl1pPr>
          </a:lstStyle>
          <a:p>
            <a:pPr lvl="0"/>
            <a:r>
              <a:rPr lang="en-US" dirty="0"/>
              <a:t>Jane Smith</a:t>
            </a:r>
          </a:p>
        </p:txBody>
      </p:sp>
      <p:sp>
        <p:nvSpPr>
          <p:cNvPr id="16" name="Text Placeholder 40"/>
          <p:cNvSpPr>
            <a:spLocks noGrp="1"/>
          </p:cNvSpPr>
          <p:nvPr>
            <p:ph type="body" sz="quarter" idx="19" hasCustomPrompt="1"/>
          </p:nvPr>
        </p:nvSpPr>
        <p:spPr>
          <a:xfrm>
            <a:off x="6192453" y="3988233"/>
            <a:ext cx="4701116" cy="537275"/>
          </a:xfrm>
          <a:prstGeom prst="rect">
            <a:avLst/>
          </a:prstGeom>
        </p:spPr>
        <p:txBody>
          <a:bodyPr lIns="0"/>
          <a:lstStyle>
            <a:lvl1pPr marL="0" indent="0">
              <a:spcBef>
                <a:spcPts val="0"/>
              </a:spcBef>
              <a:buNone/>
              <a:defRPr sz="1867" b="1" cap="all" spc="27" baseline="0"/>
            </a:lvl1pPr>
          </a:lstStyle>
          <a:p>
            <a:pPr lvl="0"/>
            <a:r>
              <a:rPr lang="en-US"/>
              <a:t>NAME OF ORGANIZATION</a:t>
            </a:r>
            <a:endParaRPr lang="en-US" dirty="0"/>
          </a:p>
        </p:txBody>
      </p:sp>
      <p:sp>
        <p:nvSpPr>
          <p:cNvPr id="17" name="Text Placeholder 43"/>
          <p:cNvSpPr>
            <a:spLocks noGrp="1"/>
          </p:cNvSpPr>
          <p:nvPr>
            <p:ph type="body" sz="quarter" idx="20" hasCustomPrompt="1"/>
          </p:nvPr>
        </p:nvSpPr>
        <p:spPr>
          <a:xfrm>
            <a:off x="6192451" y="4546172"/>
            <a:ext cx="4701116" cy="1081616"/>
          </a:xfrm>
          <a:prstGeom prst="rect">
            <a:avLst/>
          </a:prstGeom>
        </p:spPr>
        <p:txBody>
          <a:bodyPr lIns="0"/>
          <a:lstStyle>
            <a:lvl1pPr marL="0" indent="0">
              <a:buNone/>
              <a:defRPr sz="1867">
                <a:solidFill>
                  <a:schemeClr val="tx1">
                    <a:lumMod val="50000"/>
                    <a:lumOff val="50000"/>
                  </a:schemeClr>
                </a:solidFill>
              </a:defRPr>
            </a:lvl1pPr>
          </a:lstStyle>
          <a:p>
            <a:pPr lvl="0"/>
            <a:r>
              <a:rPr lang="en-US" dirty="0" err="1"/>
              <a:t>email@address.org</a:t>
            </a:r>
            <a:endParaRPr lang="en-US" dirty="0"/>
          </a:p>
          <a:p>
            <a:pPr lvl="0"/>
            <a:r>
              <a:rPr lang="en-US" dirty="0"/>
              <a:t>@</a:t>
            </a:r>
            <a:r>
              <a:rPr lang="en-US" dirty="0" err="1"/>
              <a:t>twitteraccount</a:t>
            </a:r>
            <a:endParaRPr lang="en-US" dirty="0"/>
          </a:p>
        </p:txBody>
      </p:sp>
      <p:grpSp>
        <p:nvGrpSpPr>
          <p:cNvPr id="24" name="Group 23"/>
          <p:cNvGrpSpPr/>
          <p:nvPr userDrawn="1"/>
        </p:nvGrpSpPr>
        <p:grpSpPr>
          <a:xfrm>
            <a:off x="0" y="1696"/>
            <a:ext cx="12192000" cy="141125"/>
            <a:chOff x="0" y="5071353"/>
            <a:chExt cx="9144000" cy="72958"/>
          </a:xfrm>
        </p:grpSpPr>
        <p:sp>
          <p:nvSpPr>
            <p:cNvPr id="25" name="Rectangle 24"/>
            <p:cNvSpPr/>
            <p:nvPr userDrawn="1"/>
          </p:nvSpPr>
          <p:spPr>
            <a:xfrm>
              <a:off x="0" y="5071353"/>
              <a:ext cx="2209800" cy="72958"/>
            </a:xfrm>
            <a:prstGeom prst="rect">
              <a:avLst/>
            </a:prstGeom>
            <a:solidFill>
              <a:srgbClr val="AE23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6" name="Rectangle 25"/>
            <p:cNvSpPr/>
            <p:nvPr userDrawn="1"/>
          </p:nvSpPr>
          <p:spPr>
            <a:xfrm>
              <a:off x="2209800" y="5071353"/>
              <a:ext cx="1060450" cy="72958"/>
            </a:xfrm>
            <a:prstGeom prst="rect">
              <a:avLst/>
            </a:prstGeom>
            <a:solidFill>
              <a:srgbClr val="D2703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7" name="Rectangle 26"/>
            <p:cNvSpPr/>
            <p:nvPr userDrawn="1"/>
          </p:nvSpPr>
          <p:spPr>
            <a:xfrm>
              <a:off x="3270250" y="5071353"/>
              <a:ext cx="5873750" cy="72958"/>
            </a:xfrm>
            <a:prstGeom prst="rect">
              <a:avLst/>
            </a:prstGeom>
            <a:solidFill>
              <a:srgbClr val="F6BE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grpSp>
      <p:pic>
        <p:nvPicPr>
          <p:cNvPr id="19" name="Picture 26" descr="OCLC_H_PMS.eps"/>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754537" y="6255761"/>
            <a:ext cx="1144832" cy="380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37200" y="6250599"/>
            <a:ext cx="3265473" cy="391204"/>
          </a:xfrm>
          <a:prstGeom prst="rect">
            <a:avLst/>
          </a:prstGeom>
        </p:spPr>
      </p:pic>
      <p:sp>
        <p:nvSpPr>
          <p:cNvPr id="21" name="TextBox 20"/>
          <p:cNvSpPr txBox="1"/>
          <p:nvPr userDrawn="1"/>
        </p:nvSpPr>
        <p:spPr>
          <a:xfrm>
            <a:off x="595841" y="627014"/>
            <a:ext cx="8766628" cy="1446550"/>
          </a:xfrm>
          <a:prstGeom prst="rect">
            <a:avLst/>
          </a:prstGeom>
          <a:noFill/>
        </p:spPr>
        <p:txBody>
          <a:bodyPr wrap="square" lIns="0" rtlCol="0">
            <a:spAutoFit/>
          </a:bodyPr>
          <a:lstStyle/>
          <a:p>
            <a:r>
              <a:rPr lang="en-US" sz="8800" b="1" dirty="0">
                <a:solidFill>
                  <a:schemeClr val="bg1"/>
                </a:solidFill>
              </a:rPr>
              <a:t>Thank you</a:t>
            </a:r>
          </a:p>
        </p:txBody>
      </p:sp>
    </p:spTree>
    <p:extLst>
      <p:ext uri="{BB962C8B-B14F-4D97-AF65-F5344CB8AC3E}">
        <p14:creationId xmlns:p14="http://schemas.microsoft.com/office/powerpoint/2010/main" val="243113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0_Blank">
    <p:spTree>
      <p:nvGrpSpPr>
        <p:cNvPr id="1" name=""/>
        <p:cNvGrpSpPr/>
        <p:nvPr/>
      </p:nvGrpSpPr>
      <p:grpSpPr>
        <a:xfrm>
          <a:off x="0" y="0"/>
          <a:ext cx="0" cy="0"/>
          <a:chOff x="0" y="0"/>
          <a:chExt cx="0" cy="0"/>
        </a:xfrm>
      </p:grpSpPr>
      <p:sp>
        <p:nvSpPr>
          <p:cNvPr id="3" name="Rectangle 2"/>
          <p:cNvSpPr/>
          <p:nvPr userDrawn="1"/>
        </p:nvSpPr>
        <p:spPr>
          <a:xfrm>
            <a:off x="1548384" y="6186197"/>
            <a:ext cx="10643616" cy="671803"/>
          </a:xfrm>
          <a:prstGeom prst="rect">
            <a:avLst/>
          </a:prstGeom>
          <a:gradFill flip="none" rotWithShape="1">
            <a:gsLst>
              <a:gs pos="40000">
                <a:srgbClr val="99C63D"/>
              </a:gs>
              <a:gs pos="100000">
                <a:srgbClr val="729D5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4" name="Rectangle 3"/>
          <p:cNvSpPr/>
          <p:nvPr userDrawn="1"/>
        </p:nvSpPr>
        <p:spPr>
          <a:xfrm>
            <a:off x="0" y="6186196"/>
            <a:ext cx="1548384" cy="676656"/>
          </a:xfrm>
          <a:prstGeom prst="rect">
            <a:avLst/>
          </a:prstGeom>
          <a:gradFill flip="none" rotWithShape="1">
            <a:gsLst>
              <a:gs pos="0">
                <a:schemeClr val="accent3"/>
              </a:gs>
              <a:gs pos="100000">
                <a:schemeClr val="accent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itle Placeholder 1"/>
          <p:cNvSpPr>
            <a:spLocks noGrp="1"/>
          </p:cNvSpPr>
          <p:nvPr>
            <p:ph type="title"/>
          </p:nvPr>
        </p:nvSpPr>
        <p:spPr>
          <a:xfrm>
            <a:off x="1548385" y="343260"/>
            <a:ext cx="9980748" cy="784194"/>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en-US" dirty="0"/>
          </a:p>
        </p:txBody>
      </p:sp>
      <p:sp>
        <p:nvSpPr>
          <p:cNvPr id="6" name="Text Placeholder 2"/>
          <p:cNvSpPr>
            <a:spLocks noGrp="1"/>
          </p:cNvSpPr>
          <p:nvPr>
            <p:ph idx="1" hasCustomPrompt="1"/>
          </p:nvPr>
        </p:nvSpPr>
        <p:spPr>
          <a:xfrm>
            <a:off x="1548384" y="1349403"/>
            <a:ext cx="9980749" cy="4625269"/>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5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Edit Master text styles</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Third level</a:t>
            </a:r>
          </a:p>
          <a:p>
            <a:pPr marL="1600200" marR="0" lvl="3"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Fourth level</a:t>
            </a:r>
          </a:p>
          <a:p>
            <a:pPr marL="2057400" marR="0" lvl="4"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Fifth level</a:t>
            </a:r>
          </a:p>
        </p:txBody>
      </p:sp>
    </p:spTree>
    <p:extLst>
      <p:ext uri="{BB962C8B-B14F-4D97-AF65-F5344CB8AC3E}">
        <p14:creationId xmlns:p14="http://schemas.microsoft.com/office/powerpoint/2010/main" val="1512126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3" name="Rectangle 2"/>
          <p:cNvSpPr/>
          <p:nvPr userDrawn="1"/>
        </p:nvSpPr>
        <p:spPr>
          <a:xfrm>
            <a:off x="0" y="6186197"/>
            <a:ext cx="12192000" cy="671803"/>
          </a:xfrm>
          <a:prstGeom prst="rect">
            <a:avLst/>
          </a:prstGeom>
          <a:solidFill>
            <a:srgbClr val="85B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Placeholder 1"/>
          <p:cNvSpPr>
            <a:spLocks noGrp="1"/>
          </p:cNvSpPr>
          <p:nvPr>
            <p:ph type="title"/>
          </p:nvPr>
        </p:nvSpPr>
        <p:spPr>
          <a:xfrm>
            <a:off x="1548385" y="343260"/>
            <a:ext cx="9980748" cy="784194"/>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en-US" dirty="0"/>
          </a:p>
        </p:txBody>
      </p:sp>
      <p:sp>
        <p:nvSpPr>
          <p:cNvPr id="7" name="Text Placeholder 2"/>
          <p:cNvSpPr>
            <a:spLocks noGrp="1"/>
          </p:cNvSpPr>
          <p:nvPr>
            <p:ph idx="1" hasCustomPrompt="1"/>
          </p:nvPr>
        </p:nvSpPr>
        <p:spPr>
          <a:xfrm>
            <a:off x="1548384" y="1349403"/>
            <a:ext cx="9980749" cy="4625269"/>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5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Edit Master text styles</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Third level</a:t>
            </a:r>
          </a:p>
          <a:p>
            <a:pPr marL="1600200" marR="0" lvl="3"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Fourth level</a:t>
            </a:r>
          </a:p>
          <a:p>
            <a:pPr marL="2057400" marR="0" lvl="4"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Fifth level</a:t>
            </a:r>
          </a:p>
        </p:txBody>
      </p:sp>
    </p:spTree>
    <p:extLst>
      <p:ext uri="{BB962C8B-B14F-4D97-AF65-F5344CB8AC3E}">
        <p14:creationId xmlns:p14="http://schemas.microsoft.com/office/powerpoint/2010/main" val="4218445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Blank">
    <p:spTree>
      <p:nvGrpSpPr>
        <p:cNvPr id="1" name=""/>
        <p:cNvGrpSpPr/>
        <p:nvPr/>
      </p:nvGrpSpPr>
      <p:grpSpPr>
        <a:xfrm>
          <a:off x="0" y="0"/>
          <a:ext cx="0" cy="0"/>
          <a:chOff x="0" y="0"/>
          <a:chExt cx="0" cy="0"/>
        </a:xfrm>
      </p:grpSpPr>
      <p:sp>
        <p:nvSpPr>
          <p:cNvPr id="3" name="Rectangle 2"/>
          <p:cNvSpPr/>
          <p:nvPr userDrawn="1"/>
        </p:nvSpPr>
        <p:spPr>
          <a:xfrm>
            <a:off x="0" y="6186197"/>
            <a:ext cx="12192000" cy="671803"/>
          </a:xfrm>
          <a:prstGeom prst="rect">
            <a:avLst/>
          </a:prstGeom>
          <a:gradFill>
            <a:gsLst>
              <a:gs pos="15000">
                <a:srgbClr val="85B535"/>
              </a:gs>
              <a:gs pos="100000">
                <a:srgbClr val="50892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Placeholder 1"/>
          <p:cNvSpPr>
            <a:spLocks noGrp="1"/>
          </p:cNvSpPr>
          <p:nvPr>
            <p:ph type="title"/>
          </p:nvPr>
        </p:nvSpPr>
        <p:spPr>
          <a:xfrm>
            <a:off x="1548385" y="343260"/>
            <a:ext cx="9980748" cy="784194"/>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en-US" dirty="0"/>
          </a:p>
        </p:txBody>
      </p:sp>
      <p:sp>
        <p:nvSpPr>
          <p:cNvPr id="7" name="Text Placeholder 2"/>
          <p:cNvSpPr>
            <a:spLocks noGrp="1"/>
          </p:cNvSpPr>
          <p:nvPr>
            <p:ph idx="1" hasCustomPrompt="1"/>
          </p:nvPr>
        </p:nvSpPr>
        <p:spPr>
          <a:xfrm>
            <a:off x="1548384" y="1349403"/>
            <a:ext cx="9980749" cy="4625269"/>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5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Edit Master text styles</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Third level</a:t>
            </a:r>
          </a:p>
          <a:p>
            <a:pPr marL="1600200" marR="0" lvl="3"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Fourth level</a:t>
            </a:r>
          </a:p>
          <a:p>
            <a:pPr marL="2057400" marR="0" lvl="4"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Fifth level</a:t>
            </a:r>
          </a:p>
        </p:txBody>
      </p:sp>
    </p:spTree>
    <p:extLst>
      <p:ext uri="{BB962C8B-B14F-4D97-AF65-F5344CB8AC3E}">
        <p14:creationId xmlns:p14="http://schemas.microsoft.com/office/powerpoint/2010/main" val="163844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3" name="Rectangle 2"/>
          <p:cNvSpPr/>
          <p:nvPr userDrawn="1"/>
        </p:nvSpPr>
        <p:spPr>
          <a:xfrm>
            <a:off x="0" y="6186197"/>
            <a:ext cx="12192000" cy="671803"/>
          </a:xfrm>
          <a:prstGeom prst="rect">
            <a:avLst/>
          </a:prstGeom>
          <a:solidFill>
            <a:srgbClr val="508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Placeholder 1"/>
          <p:cNvSpPr>
            <a:spLocks noGrp="1"/>
          </p:cNvSpPr>
          <p:nvPr>
            <p:ph type="title"/>
          </p:nvPr>
        </p:nvSpPr>
        <p:spPr>
          <a:xfrm>
            <a:off x="1548385" y="343260"/>
            <a:ext cx="9980748" cy="784194"/>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en-US" dirty="0"/>
          </a:p>
        </p:txBody>
      </p:sp>
      <p:sp>
        <p:nvSpPr>
          <p:cNvPr id="7" name="Text Placeholder 2"/>
          <p:cNvSpPr>
            <a:spLocks noGrp="1"/>
          </p:cNvSpPr>
          <p:nvPr>
            <p:ph idx="1" hasCustomPrompt="1"/>
          </p:nvPr>
        </p:nvSpPr>
        <p:spPr>
          <a:xfrm>
            <a:off x="1548384" y="1349403"/>
            <a:ext cx="9980749" cy="4625269"/>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5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Edit Master text styles</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Third level</a:t>
            </a:r>
          </a:p>
          <a:p>
            <a:pPr marL="1600200" marR="0" lvl="3"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Fourth level</a:t>
            </a:r>
          </a:p>
          <a:p>
            <a:pPr marL="2057400" marR="0" lvl="4"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Fifth level</a:t>
            </a:r>
          </a:p>
        </p:txBody>
      </p:sp>
    </p:spTree>
    <p:extLst>
      <p:ext uri="{BB962C8B-B14F-4D97-AF65-F5344CB8AC3E}">
        <p14:creationId xmlns:p14="http://schemas.microsoft.com/office/powerpoint/2010/main" val="2255017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2.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11289" y="4013201"/>
            <a:ext cx="6096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6841107" y="4175605"/>
            <a:ext cx="5363300"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nvGrpSpPr>
          <p:cNvPr id="18" name="Group 17"/>
          <p:cNvGrpSpPr/>
          <p:nvPr userDrawn="1"/>
        </p:nvGrpSpPr>
        <p:grpSpPr>
          <a:xfrm>
            <a:off x="8850528" y="-8468"/>
            <a:ext cx="3364589" cy="6874935"/>
            <a:chOff x="6637896" y="-8468"/>
            <a:chExt cx="2523442" cy="6874935"/>
          </a:xfrm>
        </p:grpSpPr>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4">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3">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800" y="609600"/>
            <a:ext cx="8463617"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12799" y="2160590"/>
            <a:ext cx="8463619" cy="38807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7011" y="6041364"/>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DFE14CD-CB59-4C4B-9D0A-80048B9599B5}" type="datetimeFigureOut">
              <a:rPr lang="en-US" smtClean="0"/>
              <a:t>11/20/2017</a:t>
            </a:fld>
            <a:endParaRPr lang="en-US"/>
          </a:p>
        </p:txBody>
      </p:sp>
      <p:sp>
        <p:nvSpPr>
          <p:cNvPr id="5" name="Footer Placeholder 4"/>
          <p:cNvSpPr>
            <a:spLocks noGrp="1"/>
          </p:cNvSpPr>
          <p:nvPr>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2902" y="6041364"/>
            <a:ext cx="683517" cy="365125"/>
          </a:xfrm>
          <a:prstGeom prst="rect">
            <a:avLst/>
          </a:prstGeom>
        </p:spPr>
        <p:txBody>
          <a:bodyPr vert="horz" lIns="91440" tIns="45720" rIns="91440" bIns="45720" rtlCol="0" anchor="ctr"/>
          <a:lstStyle>
            <a:lvl1pPr algn="r">
              <a:defRPr sz="900">
                <a:solidFill>
                  <a:schemeClr val="accent1"/>
                </a:solidFill>
              </a:defRPr>
            </a:lvl1pPr>
          </a:lstStyle>
          <a:p>
            <a:fld id="{AE6A19BA-E442-428D-B5F1-356162526727}" type="slidenum">
              <a:rPr lang="en-US" smtClean="0"/>
              <a:t>‹#›</a:t>
            </a:fld>
            <a:endParaRPr lang="en-US"/>
          </a:p>
        </p:txBody>
      </p:sp>
    </p:spTree>
    <p:extLst>
      <p:ext uri="{BB962C8B-B14F-4D97-AF65-F5344CB8AC3E}">
        <p14:creationId xmlns:p14="http://schemas.microsoft.com/office/powerpoint/2010/main" val="1594828345"/>
      </p:ext>
    </p:extLst>
  </p:cSld>
  <p:clrMap bg1="lt1" tx1="dk1" bg2="lt2" tx2="dk2" accent1="accent1" accent2="accent2" accent3="accent3" accent4="accent4" accent5="accent5" accent6="accent6" hlink="hlink" folHlink="folHlink"/>
  <p:sldLayoutIdLst>
    <p:sldLayoutId id="2147483673" r:id="rId1"/>
    <p:sldLayoutId id="2147483679" r:id="rId2"/>
    <p:sldLayoutId id="2147483690" r:id="rId3"/>
    <p:sldLayoutId id="2147483680" r:id="rId4"/>
    <p:sldLayoutId id="2147483693" r:id="rId5"/>
    <p:sldLayoutId id="2147483691" r:id="rId6"/>
    <p:sldLayoutId id="2147483682" r:id="rId7"/>
    <p:sldLayoutId id="2147483684" r:id="rId8"/>
    <p:sldLayoutId id="2147483685" r:id="rId9"/>
    <p:sldLayoutId id="2147483692" r:id="rId10"/>
    <p:sldLayoutId id="2147483694" r:id="rId11"/>
    <p:sldLayoutId id="2147483696" r:id="rId12"/>
    <p:sldLayoutId id="2147483689" r:id="rId13"/>
    <p:sldLayoutId id="2147483687" r:id="rId14"/>
    <p:sldLayoutId id="2147483695" r:id="rId15"/>
    <p:sldLayoutId id="2147483686" r:id="rId16"/>
    <p:sldLayoutId id="2147483698" r:id="rId17"/>
    <p:sldLayoutId id="2147483701" r:id="rId18"/>
    <p:sldLayoutId id="2147483702" r:id="rId19"/>
    <p:sldLayoutId id="2147483748" r:id="rId20"/>
  </p:sldLayoutIdLst>
  <p:txStyles>
    <p:titleStyle>
      <a:lvl1pPr algn="l" defTabSz="457200" rtl="0" eaLnBrk="1" latinLnBrk="0" hangingPunct="1">
        <a:spcBef>
          <a:spcPct val="0"/>
        </a:spcBef>
        <a:buNone/>
        <a:defRPr sz="4000" kern="1200">
          <a:solidFill>
            <a:schemeClr val="accent1"/>
          </a:solidFill>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lumMod val="75000"/>
              <a:lumOff val="25000"/>
            </a:schemeClr>
          </a:solidFill>
          <a:latin typeface="Calibri Light" panose="020F0302020204030204" pitchFamily="34" charset="0"/>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75000"/>
              <a:lumOff val="25000"/>
            </a:schemeClr>
          </a:solidFill>
          <a:latin typeface="Calibri Light" panose="020F0302020204030204" pitchFamily="34" charset="0"/>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Calibri Light" panose="020F0302020204030204" pitchFamily="34" charset="0"/>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Calibri Light" panose="020F0302020204030204" pitchFamily="34" charset="0"/>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42375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106229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4" r:id="rId5"/>
    <p:sldLayoutId id="2147483740" r:id="rId6"/>
    <p:sldLayoutId id="2147483745" r:id="rId7"/>
    <p:sldLayoutId id="2147483741" r:id="rId8"/>
    <p:sldLayoutId id="2147483746" r:id="rId9"/>
    <p:sldLayoutId id="2147483742" r:id="rId10"/>
    <p:sldLayoutId id="2147483743" r:id="rId11"/>
    <p:sldLayoutId id="2147483749" r:id="rId12"/>
  </p:sldLayoutIdLst>
  <p:txStyles>
    <p:titleStyle>
      <a:lvl1pPr algn="l" defTabSz="914400" rtl="0" eaLnBrk="1" latinLnBrk="0" hangingPunct="1">
        <a:spcBef>
          <a:spcPct val="0"/>
        </a:spcBef>
        <a:buNone/>
        <a:defRPr sz="4400" kern="1200">
          <a:solidFill>
            <a:schemeClr val="tx1"/>
          </a:solidFill>
          <a:latin typeface="Tw Cen MT" pitchFamily="34" charset="0"/>
          <a:ea typeface="+mj-ea"/>
          <a:cs typeface="+mj-cs"/>
        </a:defRPr>
      </a:lvl1pPr>
    </p:titleStyle>
    <p:bodyStyle>
      <a:lvl1pPr marL="342900" indent="-342900" algn="l" defTabSz="914400" rtl="0" eaLnBrk="1" latinLnBrk="0" hangingPunct="1">
        <a:spcBef>
          <a:spcPct val="20000"/>
        </a:spcBef>
        <a:buFont typeface="Wingdings" pitchFamily="2" charset="2"/>
        <a:buChar char="§"/>
        <a:defRPr sz="3200" kern="1200">
          <a:solidFill>
            <a:schemeClr val="tx1"/>
          </a:solidFill>
          <a:latin typeface="Tw Cen MT" pitchFamily="34" charset="0"/>
          <a:ea typeface="+mn-ea"/>
          <a:cs typeface="+mn-cs"/>
        </a:defRPr>
      </a:lvl1pPr>
      <a:lvl2pPr marL="742950" indent="-285750" algn="l" defTabSz="914400" rtl="0" eaLnBrk="1" latinLnBrk="0" hangingPunct="1">
        <a:spcBef>
          <a:spcPct val="20000"/>
        </a:spcBef>
        <a:buFont typeface="Wingdings" pitchFamily="2" charset="2"/>
        <a:buChar char="§"/>
        <a:defRPr sz="2800" kern="1200">
          <a:solidFill>
            <a:schemeClr val="tx1"/>
          </a:solidFill>
          <a:latin typeface="Tw Cen MT"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Tw Cen MT" pitchFamily="34" charset="0"/>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tx1"/>
          </a:solidFill>
          <a:latin typeface="Tw Cen MT" pitchFamily="34" charset="0"/>
          <a:ea typeface="+mn-ea"/>
          <a:cs typeface="+mn-cs"/>
        </a:defRPr>
      </a:lvl4pPr>
      <a:lvl5pPr marL="2057400" indent="-228600" algn="l" defTabSz="914400" rtl="0" eaLnBrk="1" latinLnBrk="0" hangingPunct="1">
        <a:spcBef>
          <a:spcPct val="20000"/>
        </a:spcBef>
        <a:buFont typeface="Wingdings" pitchFamily="2" charset="2"/>
        <a:buChar char="§"/>
        <a:defRPr sz="2000" kern="1200">
          <a:solidFill>
            <a:schemeClr val="tx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11/20/2017</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6642978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48059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microsoft.com/office/2007/relationships/hdphoto" Target="../media/hdphoto3.wdp"/><Relationship Id="rId5" Type="http://schemas.openxmlformats.org/officeDocument/2006/relationships/image" Target="../media/image34.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8.wdp"/><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gif"/><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6.emf"/><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hyperlink" Target="https://www.flickr.com/photos/collegeofsanmateolibrary/15577279965/in/photostream/" TargetMode="Externa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flickr.com/photos/sggc/9093738551/in/photostream/"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hyperlink" Target="https://www.flickr.com/photos/mastermaq/19583797075/" TargetMode="Externa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sz="4400" dirty="0"/>
              <a:t>Community Discovery and Ideation:</a:t>
            </a:r>
            <a:br>
              <a:rPr lang="en-US" sz="4400" dirty="0"/>
            </a:br>
            <a:r>
              <a:rPr lang="en-US" sz="4400" dirty="0"/>
              <a:t>Creating Smart Libraries</a:t>
            </a:r>
            <a:endParaRPr lang="en-US" dirty="0"/>
          </a:p>
        </p:txBody>
      </p:sp>
      <p:sp>
        <p:nvSpPr>
          <p:cNvPr id="3" name="Text Placeholder 2"/>
          <p:cNvSpPr>
            <a:spLocks noGrp="1"/>
          </p:cNvSpPr>
          <p:nvPr>
            <p:ph type="body" sz="quarter" idx="13"/>
          </p:nvPr>
        </p:nvSpPr>
        <p:spPr>
          <a:xfrm>
            <a:off x="603617" y="4709421"/>
            <a:ext cx="10420349" cy="1679804"/>
          </a:xfrm>
        </p:spPr>
        <p:txBody>
          <a:bodyPr/>
          <a:lstStyle/>
          <a:p>
            <a:r>
              <a:rPr lang="en-US" sz="2400" dirty="0"/>
              <a:t>Betha Gutsche </a:t>
            </a:r>
            <a:br>
              <a:rPr lang="en-US" sz="2400" dirty="0"/>
            </a:br>
            <a:r>
              <a:rPr lang="en-US" sz="2000" dirty="0"/>
              <a:t>WebJunction Programs Manager, OCLC</a:t>
            </a:r>
            <a:endParaRPr lang="en-US" sz="2400" dirty="0"/>
          </a:p>
          <a:p>
            <a:r>
              <a:rPr lang="en-US" sz="2400" dirty="0"/>
              <a:t>Mary Lou Carolan</a:t>
            </a:r>
            <a:br>
              <a:rPr lang="en-US" sz="2400" dirty="0"/>
            </a:br>
            <a:r>
              <a:rPr lang="en-US" sz="2000" dirty="0"/>
              <a:t>Director, Cornwall Public Library</a:t>
            </a:r>
            <a:endParaRPr lang="en-US" sz="2400" dirty="0"/>
          </a:p>
          <a:p>
            <a:endParaRPr lang="en-US" dirty="0"/>
          </a:p>
        </p:txBody>
      </p:sp>
    </p:spTree>
    <p:extLst>
      <p:ext uri="{BB962C8B-B14F-4D97-AF65-F5344CB8AC3E}">
        <p14:creationId xmlns:p14="http://schemas.microsoft.com/office/powerpoint/2010/main" val="134013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D0494F-0E38-48BE-B8C2-F10EF945BCB5}"/>
              </a:ext>
            </a:extLst>
          </p:cNvPr>
          <p:cNvSpPr>
            <a:spLocks noGrp="1"/>
          </p:cNvSpPr>
          <p:nvPr>
            <p:ph type="body" sz="quarter" idx="10"/>
          </p:nvPr>
        </p:nvSpPr>
        <p:spPr>
          <a:xfrm>
            <a:off x="1177871" y="2171271"/>
            <a:ext cx="9836257" cy="1841157"/>
          </a:xfrm>
        </p:spPr>
        <p:txBody>
          <a:bodyPr>
            <a:normAutofit/>
          </a:bodyPr>
          <a:lstStyle/>
          <a:p>
            <a:pPr algn="ctr"/>
            <a:r>
              <a:rPr lang="en-US" sz="3200" dirty="0">
                <a:latin typeface="Arial" panose="020B0604020202020204" pitchFamily="34" charset="0"/>
                <a:cs typeface="Arial" panose="020B0604020202020204" pitchFamily="34" charset="0"/>
              </a:rPr>
              <a:t>Authentic exploration of community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needs and aspirations</a:t>
            </a:r>
            <a:endParaRPr lang="en-US" sz="18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51706F7-066B-451A-9C06-E5F3D0CD6868}"/>
              </a:ext>
            </a:extLst>
          </p:cNvPr>
          <p:cNvSpPr>
            <a:spLocks noGrp="1"/>
          </p:cNvSpPr>
          <p:nvPr>
            <p:ph type="title" idx="4294967295"/>
          </p:nvPr>
        </p:nvSpPr>
        <p:spPr>
          <a:xfrm>
            <a:off x="1112837" y="1000897"/>
            <a:ext cx="9966325" cy="1170374"/>
          </a:xfrm>
          <a:prstGeom prst="rect">
            <a:avLst/>
          </a:prstGeom>
        </p:spPr>
        <p:txBody>
          <a:bodyPr vert="horz" lIns="91440" tIns="45720" rIns="91440" bIns="45720" rtlCol="0" anchor="b">
            <a:noAutofit/>
          </a:bodyPr>
          <a:lstStyle/>
          <a:p>
            <a:pPr defTabSz="914400">
              <a:lnSpc>
                <a:spcPct val="85000"/>
              </a:lnSpc>
            </a:pPr>
            <a:r>
              <a:rPr lang="en-US" sz="6000" u="sng" cap="all" dirty="0">
                <a:solidFill>
                  <a:srgbClr val="FFC000"/>
                </a:solidFill>
                <a:latin typeface="Arial" panose="020B0604020202020204" pitchFamily="34" charset="0"/>
                <a:cs typeface="Arial" panose="020B0604020202020204" pitchFamily="34" charset="0"/>
              </a:rPr>
              <a:t>Community Discovery</a:t>
            </a:r>
          </a:p>
        </p:txBody>
      </p:sp>
    </p:spTree>
    <p:extLst>
      <p:ext uri="{BB962C8B-B14F-4D97-AF65-F5344CB8AC3E}">
        <p14:creationId xmlns:p14="http://schemas.microsoft.com/office/powerpoint/2010/main" val="566491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831" y="5577"/>
            <a:ext cx="7281198" cy="7281198"/>
          </a:xfrm>
          <a:prstGeom prst="rect">
            <a:avLst/>
          </a:prstGeom>
        </p:spPr>
      </p:pic>
      <p:sp>
        <p:nvSpPr>
          <p:cNvPr id="9" name="Rectangle 8"/>
          <p:cNvSpPr/>
          <p:nvPr/>
        </p:nvSpPr>
        <p:spPr>
          <a:xfrm>
            <a:off x="1524831" y="5577"/>
            <a:ext cx="7303168" cy="73152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 name="TextBox 1"/>
          <p:cNvSpPr txBox="1"/>
          <p:nvPr/>
        </p:nvSpPr>
        <p:spPr>
          <a:xfrm>
            <a:off x="2817341" y="6443509"/>
            <a:ext cx="6010658" cy="338554"/>
          </a:xfrm>
          <a:prstGeom prst="rect">
            <a:avLst/>
          </a:prstGeom>
          <a:noFill/>
        </p:spPr>
        <p:txBody>
          <a:bodyPr wrap="square" rtlCol="0">
            <a:spAutoFit/>
          </a:bodyPr>
          <a:lstStyle/>
          <a:p>
            <a:r>
              <a:rPr lang="en-US" sz="1600" dirty="0">
                <a:solidFill>
                  <a:schemeClr val="tx1">
                    <a:lumMod val="50000"/>
                    <a:lumOff val="50000"/>
                  </a:schemeClr>
                </a:solidFill>
                <a:latin typeface="Arial" panose="020B0604020202020204" pitchFamily="34" charset="0"/>
                <a:cs typeface="Arial" panose="020B0604020202020204" pitchFamily="34" charset="0"/>
              </a:rPr>
              <a:t>Photo: Surveying Community Members by Car Martin on Flickr</a:t>
            </a:r>
          </a:p>
        </p:txBody>
      </p:sp>
      <p:sp>
        <p:nvSpPr>
          <p:cNvPr id="11" name="Title 2"/>
          <p:cNvSpPr txBox="1">
            <a:spLocks/>
          </p:cNvSpPr>
          <p:nvPr/>
        </p:nvSpPr>
        <p:spPr>
          <a:xfrm>
            <a:off x="2708110" y="2728114"/>
            <a:ext cx="7973568" cy="78419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800" dirty="0">
                <a:solidFill>
                  <a:schemeClr val="tx1">
                    <a:lumMod val="65000"/>
                    <a:lumOff val="35000"/>
                  </a:schemeClr>
                </a:solidFill>
                <a:latin typeface="Arial" panose="020B0604020202020204" pitchFamily="34" charset="0"/>
                <a:cs typeface="Arial" panose="020B0604020202020204" pitchFamily="34" charset="0"/>
              </a:rPr>
              <a:t>The community is the </a:t>
            </a:r>
            <a:r>
              <a:rPr lang="en-US" sz="4800" dirty="0">
                <a:solidFill>
                  <a:schemeClr val="bg1"/>
                </a:solidFill>
                <a:latin typeface="Arial" panose="020B0604020202020204" pitchFamily="34" charset="0"/>
                <a:cs typeface="Arial" panose="020B0604020202020204" pitchFamily="34" charset="0"/>
              </a:rPr>
              <a:t>expert</a:t>
            </a:r>
          </a:p>
        </p:txBody>
      </p:sp>
    </p:spTree>
    <p:extLst>
      <p:ext uri="{BB962C8B-B14F-4D97-AF65-F5344CB8AC3E}">
        <p14:creationId xmlns:p14="http://schemas.microsoft.com/office/powerpoint/2010/main" val="4105716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34257" y="902530"/>
            <a:ext cx="6705600" cy="3757929"/>
          </a:xfrm>
        </p:spPr>
        <p:txBody>
          <a:bodyPr/>
          <a:lstStyle/>
          <a:p>
            <a:pPr algn="l"/>
            <a:r>
              <a:rPr lang="en-US" sz="3600" dirty="0">
                <a:solidFill>
                  <a:srgbClr val="862C98"/>
                </a:solidFill>
                <a:latin typeface="Arial" panose="020B0604020202020204" pitchFamily="34" charset="0"/>
                <a:cs typeface="Arial" panose="020B0604020202020204" pitchFamily="34" charset="0"/>
              </a:rPr>
              <a:t>“</a:t>
            </a:r>
            <a:r>
              <a:rPr lang="en-US" sz="3600" i="1" dirty="0">
                <a:solidFill>
                  <a:srgbClr val="862C98"/>
                </a:solidFill>
                <a:latin typeface="Arial" panose="020B0604020202020204" pitchFamily="34" charset="0"/>
                <a:cs typeface="Arial" panose="020B0604020202020204" pitchFamily="34" charset="0"/>
              </a:rPr>
              <a:t>We are a town where everyone knows everyone, you can charge on your local account just about anywhere you go, and deals are still made over coffee and a handshake</a:t>
            </a:r>
            <a:r>
              <a:rPr lang="en-US" sz="3600" dirty="0">
                <a:solidFill>
                  <a:srgbClr val="862C98"/>
                </a:solidFill>
                <a:latin typeface="Arial" panose="020B0604020202020204" pitchFamily="34" charset="0"/>
                <a:cs typeface="Arial" panose="020B0604020202020204" pitchFamily="34" charset="0"/>
              </a:rPr>
              <a:t>.” </a:t>
            </a:r>
          </a:p>
        </p:txBody>
      </p:sp>
      <p:sp>
        <p:nvSpPr>
          <p:cNvPr id="2" name="TextBox 1"/>
          <p:cNvSpPr txBox="1"/>
          <p:nvPr/>
        </p:nvSpPr>
        <p:spPr>
          <a:xfrm>
            <a:off x="321277" y="902530"/>
            <a:ext cx="3508758" cy="4370427"/>
          </a:xfrm>
          <a:prstGeom prst="rect">
            <a:avLst/>
          </a:prstGeom>
          <a:noFill/>
        </p:spPr>
        <p:txBody>
          <a:bodyPr wrap="square" rtlCol="0">
            <a:spAutoFit/>
          </a:bodyPr>
          <a:lstStyle/>
          <a:p>
            <a:pPr marL="102870" algn="r">
              <a:lnSpc>
                <a:spcPct val="90000"/>
              </a:lnSpc>
              <a:spcAft>
                <a:spcPts val="1200"/>
              </a:spcAft>
              <a:defRPr/>
            </a:pPr>
            <a:r>
              <a:rPr lang="en-US" sz="2200" b="1" dirty="0">
                <a:solidFill>
                  <a:schemeClr val="tx1">
                    <a:lumMod val="85000"/>
                    <a:lumOff val="15000"/>
                  </a:schemeClr>
                </a:solidFill>
                <a:latin typeface="Arial" panose="020B0604020202020204" pitchFamily="34" charset="0"/>
                <a:cs typeface="Arial" panose="020B0604020202020204" pitchFamily="34" charset="0"/>
              </a:rPr>
              <a:t>Discovery Tools</a:t>
            </a:r>
            <a:r>
              <a:rPr lang="en-US" sz="2200" dirty="0">
                <a:solidFill>
                  <a:schemeClr val="tx1">
                    <a:lumMod val="85000"/>
                    <a:lumOff val="15000"/>
                  </a:schemeClr>
                </a:solidFill>
                <a:latin typeface="Arial" panose="020B0604020202020204" pitchFamily="34" charset="0"/>
                <a:cs typeface="Arial" panose="020B0604020202020204" pitchFamily="34" charset="0"/>
              </a:rPr>
              <a:t>:</a:t>
            </a:r>
          </a:p>
          <a:p>
            <a:pPr marL="285750" indent="-182880" algn="r">
              <a:lnSpc>
                <a:spcPct val="90000"/>
              </a:lnSpc>
              <a:spcAft>
                <a:spcPts val="1200"/>
              </a:spcAft>
              <a:buFont typeface="Wingdings" panose="05000000000000000000" pitchFamily="2" charset="2"/>
              <a:buChar char="§"/>
              <a:defRPr/>
            </a:pPr>
            <a:r>
              <a:rPr lang="en-US" sz="2200" dirty="0">
                <a:solidFill>
                  <a:schemeClr val="tx1">
                    <a:lumMod val="85000"/>
                    <a:lumOff val="15000"/>
                  </a:schemeClr>
                </a:solidFill>
                <a:latin typeface="Arial" panose="020B0604020202020204" pitchFamily="34" charset="0"/>
                <a:cs typeface="Arial" panose="020B0604020202020204" pitchFamily="34" charset="0"/>
              </a:rPr>
              <a:t>Stakeholder Interviews  </a:t>
            </a:r>
          </a:p>
          <a:p>
            <a:pPr marL="285750" indent="-182880" algn="r">
              <a:lnSpc>
                <a:spcPct val="90000"/>
              </a:lnSpc>
              <a:spcAft>
                <a:spcPts val="1200"/>
              </a:spcAft>
              <a:buFont typeface="Wingdings" panose="05000000000000000000" pitchFamily="2" charset="2"/>
              <a:buChar char="§"/>
              <a:defRPr/>
            </a:pPr>
            <a:r>
              <a:rPr lang="en-US" sz="2200" dirty="0">
                <a:solidFill>
                  <a:schemeClr val="tx1">
                    <a:lumMod val="85000"/>
                    <a:lumOff val="15000"/>
                  </a:schemeClr>
                </a:solidFill>
                <a:latin typeface="Arial" panose="020B0604020202020204" pitchFamily="34" charset="0"/>
                <a:cs typeface="Arial" panose="020B0604020202020204" pitchFamily="34" charset="0"/>
              </a:rPr>
              <a:t>Topical Focus Groups</a:t>
            </a:r>
          </a:p>
          <a:p>
            <a:pPr marL="285750" indent="-182880" algn="r">
              <a:lnSpc>
                <a:spcPct val="90000"/>
              </a:lnSpc>
              <a:spcAft>
                <a:spcPts val="1200"/>
              </a:spcAft>
              <a:buFont typeface="Wingdings" panose="05000000000000000000" pitchFamily="2" charset="2"/>
              <a:buChar char="§"/>
              <a:defRPr/>
            </a:pPr>
            <a:r>
              <a:rPr lang="en-US" sz="2200" dirty="0">
                <a:solidFill>
                  <a:schemeClr val="tx1">
                    <a:lumMod val="85000"/>
                    <a:lumOff val="15000"/>
                  </a:schemeClr>
                </a:solidFill>
                <a:latin typeface="Arial" panose="020B0604020202020204" pitchFamily="34" charset="0"/>
                <a:cs typeface="Arial" panose="020B0604020202020204" pitchFamily="34" charset="0"/>
              </a:rPr>
              <a:t>Intercept Surveys</a:t>
            </a:r>
          </a:p>
          <a:p>
            <a:pPr marL="285750" indent="-182880" algn="r">
              <a:lnSpc>
                <a:spcPct val="90000"/>
              </a:lnSpc>
              <a:spcAft>
                <a:spcPts val="1200"/>
              </a:spcAft>
              <a:buFont typeface="Wingdings" panose="05000000000000000000" pitchFamily="2" charset="2"/>
              <a:buChar char="§"/>
              <a:defRPr/>
            </a:pPr>
            <a:r>
              <a:rPr lang="en-US" sz="2200" dirty="0">
                <a:solidFill>
                  <a:schemeClr val="tx1">
                    <a:lumMod val="85000"/>
                    <a:lumOff val="15000"/>
                  </a:schemeClr>
                </a:solidFill>
                <a:latin typeface="Arial" panose="020B0604020202020204" pitchFamily="34" charset="0"/>
                <a:cs typeface="Arial" panose="020B0604020202020204" pitchFamily="34" charset="0"/>
              </a:rPr>
              <a:t>Online Surveys</a:t>
            </a:r>
          </a:p>
          <a:p>
            <a:pPr marL="285750" indent="-182880" algn="r">
              <a:lnSpc>
                <a:spcPct val="90000"/>
              </a:lnSpc>
              <a:spcAft>
                <a:spcPts val="1200"/>
              </a:spcAft>
              <a:buFont typeface="Wingdings" panose="05000000000000000000" pitchFamily="2" charset="2"/>
              <a:buChar char="§"/>
              <a:defRPr/>
            </a:pPr>
            <a:r>
              <a:rPr lang="en-US" sz="2200" dirty="0">
                <a:solidFill>
                  <a:schemeClr val="tx1">
                    <a:lumMod val="85000"/>
                    <a:lumOff val="15000"/>
                  </a:schemeClr>
                </a:solidFill>
                <a:latin typeface="Arial" panose="020B0604020202020204" pitchFamily="34" charset="0"/>
                <a:cs typeface="Arial" panose="020B0604020202020204" pitchFamily="34" charset="0"/>
              </a:rPr>
              <a:t>Observations</a:t>
            </a:r>
          </a:p>
          <a:p>
            <a:pPr marL="285750" indent="-182880" algn="r">
              <a:lnSpc>
                <a:spcPct val="90000"/>
              </a:lnSpc>
              <a:spcAft>
                <a:spcPts val="1200"/>
              </a:spcAft>
              <a:buFont typeface="Wingdings" panose="05000000000000000000" pitchFamily="2" charset="2"/>
              <a:buChar char="§"/>
              <a:defRPr/>
            </a:pPr>
            <a:r>
              <a:rPr lang="en-US" sz="2200" dirty="0">
                <a:solidFill>
                  <a:schemeClr val="tx1">
                    <a:lumMod val="85000"/>
                    <a:lumOff val="15000"/>
                  </a:schemeClr>
                </a:solidFill>
                <a:latin typeface="Arial" panose="020B0604020202020204" pitchFamily="34" charset="0"/>
                <a:cs typeface="Arial" panose="020B0604020202020204" pitchFamily="34" charset="0"/>
              </a:rPr>
              <a:t>Visioning/ Idea Workshops</a:t>
            </a:r>
          </a:p>
          <a:p>
            <a:pPr marL="285750" indent="-182880" algn="r">
              <a:lnSpc>
                <a:spcPct val="90000"/>
              </a:lnSpc>
              <a:spcAft>
                <a:spcPts val="1200"/>
              </a:spcAft>
              <a:buFont typeface="Wingdings" panose="05000000000000000000" pitchFamily="2" charset="2"/>
              <a:buChar char="§"/>
              <a:defRPr/>
            </a:pPr>
            <a:r>
              <a:rPr lang="en-US" sz="2200" dirty="0">
                <a:solidFill>
                  <a:schemeClr val="tx1">
                    <a:lumMod val="85000"/>
                    <a:lumOff val="15000"/>
                  </a:schemeClr>
                </a:solidFill>
                <a:latin typeface="Arial" panose="020B0604020202020204" pitchFamily="34" charset="0"/>
                <a:cs typeface="Arial" panose="020B0604020202020204" pitchFamily="34" charset="0"/>
              </a:rPr>
              <a:t>Open Brainstorming</a:t>
            </a:r>
          </a:p>
          <a:p>
            <a:pPr marL="285750" indent="-182880" algn="r">
              <a:lnSpc>
                <a:spcPct val="90000"/>
              </a:lnSpc>
              <a:spcAft>
                <a:spcPts val="1200"/>
              </a:spcAft>
              <a:buFont typeface="Wingdings" panose="05000000000000000000" pitchFamily="2" charset="2"/>
              <a:buChar char="§"/>
              <a:defRPr/>
            </a:pPr>
            <a:r>
              <a:rPr lang="en-US" sz="2200" dirty="0">
                <a:solidFill>
                  <a:schemeClr val="tx1">
                    <a:lumMod val="85000"/>
                    <a:lumOff val="15000"/>
                  </a:schemeClr>
                </a:solidFill>
                <a:latin typeface="Arial" panose="020B0604020202020204" pitchFamily="34" charset="0"/>
                <a:cs typeface="Arial" panose="020B0604020202020204" pitchFamily="34" charset="0"/>
              </a:rPr>
              <a:t>Dot Boards/ Wish Trees</a:t>
            </a:r>
          </a:p>
        </p:txBody>
      </p:sp>
    </p:spTree>
    <p:extLst>
      <p:ext uri="{BB962C8B-B14F-4D97-AF65-F5344CB8AC3E}">
        <p14:creationId xmlns:p14="http://schemas.microsoft.com/office/powerpoint/2010/main" val="239362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335FC74-5901-4D0C-80B4-321A00FAB43F}"/>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726676" y="858644"/>
            <a:ext cx="4864210" cy="5285058"/>
          </a:xfrm>
        </p:spPr>
      </p:pic>
      <p:sp>
        <p:nvSpPr>
          <p:cNvPr id="6" name="Content Placeholder 2">
            <a:extLst>
              <a:ext uri="{FF2B5EF4-FFF2-40B4-BE49-F238E27FC236}">
                <a16:creationId xmlns:a16="http://schemas.microsoft.com/office/drawing/2014/main" id="{4AB3C917-27A2-4DB1-9B12-C80F18F4379B}"/>
              </a:ext>
            </a:extLst>
          </p:cNvPr>
          <p:cNvSpPr txBox="1">
            <a:spLocks/>
          </p:cNvSpPr>
          <p:nvPr/>
        </p:nvSpPr>
        <p:spPr>
          <a:xfrm>
            <a:off x="850900" y="2057400"/>
            <a:ext cx="5410200" cy="4086302"/>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290513" indent="-290513">
              <a:lnSpc>
                <a:spcPts val="2100"/>
              </a:lnSpc>
              <a:buFont typeface="Wingdings" panose="05000000000000000000" pitchFamily="2" charset="2"/>
              <a:buChar char="§"/>
            </a:pPr>
            <a:r>
              <a:rPr lang="en-US" dirty="0">
                <a:solidFill>
                  <a:schemeClr val="tx1">
                    <a:lumMod val="85000"/>
                    <a:lumOff val="15000"/>
                  </a:schemeClr>
                </a:solidFill>
                <a:latin typeface="Arial" panose="020B0604020202020204" pitchFamily="34" charset="0"/>
                <a:cs typeface="Arial" panose="020B0604020202020204" pitchFamily="34" charset="0"/>
              </a:rPr>
              <a:t>Health &amp; Wellness</a:t>
            </a:r>
          </a:p>
          <a:p>
            <a:pPr marL="290513" indent="-290513">
              <a:lnSpc>
                <a:spcPts val="2100"/>
              </a:lnSpc>
              <a:buFont typeface="Wingdings" panose="05000000000000000000" pitchFamily="2" charset="2"/>
              <a:buChar char="§"/>
            </a:pPr>
            <a:r>
              <a:rPr lang="en-US" dirty="0">
                <a:solidFill>
                  <a:schemeClr val="tx1">
                    <a:lumMod val="85000"/>
                    <a:lumOff val="15000"/>
                  </a:schemeClr>
                </a:solidFill>
                <a:latin typeface="Arial" panose="020B0604020202020204" pitchFamily="34" charset="0"/>
                <a:cs typeface="Arial" panose="020B0604020202020204" pitchFamily="34" charset="0"/>
              </a:rPr>
              <a:t>Food and Culinary Arts</a:t>
            </a:r>
          </a:p>
          <a:p>
            <a:pPr marL="290513" indent="-290513">
              <a:lnSpc>
                <a:spcPts val="2100"/>
              </a:lnSpc>
              <a:buFont typeface="Wingdings" panose="05000000000000000000" pitchFamily="2" charset="2"/>
              <a:buChar char="§"/>
            </a:pPr>
            <a:r>
              <a:rPr lang="en-US" dirty="0">
                <a:solidFill>
                  <a:schemeClr val="tx1">
                    <a:lumMod val="85000"/>
                    <a:lumOff val="15000"/>
                  </a:schemeClr>
                </a:solidFill>
                <a:latin typeface="Arial" panose="020B0604020202020204" pitchFamily="34" charset="0"/>
                <a:cs typeface="Arial" panose="020B0604020202020204" pitchFamily="34" charset="0"/>
              </a:rPr>
              <a:t>Performing Arts &amp; Movies</a:t>
            </a:r>
          </a:p>
          <a:p>
            <a:pPr marL="290513" indent="-290513">
              <a:lnSpc>
                <a:spcPts val="2100"/>
              </a:lnSpc>
              <a:buFont typeface="Wingdings" panose="05000000000000000000" pitchFamily="2" charset="2"/>
              <a:buChar char="§"/>
            </a:pPr>
            <a:r>
              <a:rPr lang="en-US" dirty="0">
                <a:solidFill>
                  <a:schemeClr val="tx1">
                    <a:lumMod val="85000"/>
                    <a:lumOff val="15000"/>
                  </a:schemeClr>
                </a:solidFill>
                <a:latin typeface="Arial" panose="020B0604020202020204" pitchFamily="34" charset="0"/>
                <a:cs typeface="Arial" panose="020B0604020202020204" pitchFamily="34" charset="0"/>
              </a:rPr>
              <a:t>Fine Arts</a:t>
            </a:r>
          </a:p>
          <a:p>
            <a:pPr marL="290513" indent="-290513">
              <a:lnSpc>
                <a:spcPts val="2100"/>
              </a:lnSpc>
              <a:buFont typeface="Wingdings" panose="05000000000000000000" pitchFamily="2" charset="2"/>
              <a:buChar char="§"/>
            </a:pPr>
            <a:r>
              <a:rPr lang="en-US" dirty="0">
                <a:solidFill>
                  <a:schemeClr val="tx1">
                    <a:lumMod val="85000"/>
                    <a:lumOff val="15000"/>
                  </a:schemeClr>
                </a:solidFill>
                <a:latin typeface="Arial" panose="020B0604020202020204" pitchFamily="34" charset="0"/>
                <a:cs typeface="Arial" panose="020B0604020202020204" pitchFamily="34" charset="0"/>
              </a:rPr>
              <a:t>STEM</a:t>
            </a:r>
          </a:p>
          <a:p>
            <a:pPr marL="290513" indent="-290513">
              <a:lnSpc>
                <a:spcPts val="2100"/>
              </a:lnSpc>
              <a:buFont typeface="Wingdings" panose="05000000000000000000" pitchFamily="2" charset="2"/>
              <a:buChar char="§"/>
            </a:pPr>
            <a:r>
              <a:rPr lang="en-US" dirty="0">
                <a:solidFill>
                  <a:schemeClr val="tx1">
                    <a:lumMod val="85000"/>
                    <a:lumOff val="15000"/>
                  </a:schemeClr>
                </a:solidFill>
                <a:latin typeface="Arial" panose="020B0604020202020204" pitchFamily="34" charset="0"/>
                <a:cs typeface="Arial" panose="020B0604020202020204" pitchFamily="34" charset="0"/>
              </a:rPr>
              <a:t>Upcycling &amp; Recycling</a:t>
            </a:r>
          </a:p>
          <a:p>
            <a:pPr marL="290513" indent="-290513">
              <a:lnSpc>
                <a:spcPts val="2100"/>
              </a:lnSpc>
              <a:buFont typeface="Wingdings" panose="05000000000000000000" pitchFamily="2" charset="2"/>
              <a:buChar char="§"/>
            </a:pPr>
            <a:r>
              <a:rPr lang="en-US" dirty="0">
                <a:solidFill>
                  <a:schemeClr val="tx1">
                    <a:lumMod val="85000"/>
                    <a:lumOff val="15000"/>
                  </a:schemeClr>
                </a:solidFill>
                <a:latin typeface="Arial" panose="020B0604020202020204" pitchFamily="34" charset="0"/>
                <a:cs typeface="Arial" panose="020B0604020202020204" pitchFamily="34" charset="0"/>
              </a:rPr>
              <a:t>Hobbies &amp; Crafts</a:t>
            </a:r>
          </a:p>
          <a:p>
            <a:pPr marL="290513" indent="-290513">
              <a:lnSpc>
                <a:spcPts val="2100"/>
              </a:lnSpc>
              <a:buFont typeface="Wingdings" panose="05000000000000000000" pitchFamily="2" charset="2"/>
              <a:buChar char="§"/>
            </a:pPr>
            <a:r>
              <a:rPr lang="en-US" dirty="0">
                <a:solidFill>
                  <a:schemeClr val="tx1">
                    <a:lumMod val="85000"/>
                    <a:lumOff val="15000"/>
                  </a:schemeClr>
                </a:solidFill>
                <a:latin typeface="Arial" panose="020B0604020202020204" pitchFamily="34" charset="0"/>
                <a:cs typeface="Arial" panose="020B0604020202020204" pitchFamily="34" charset="0"/>
              </a:rPr>
              <a:t>Gardening &amp; Outdoor Activities</a:t>
            </a:r>
          </a:p>
          <a:p>
            <a:pPr marL="290513" indent="-290513">
              <a:lnSpc>
                <a:spcPts val="2100"/>
              </a:lnSpc>
              <a:buFont typeface="Wingdings" panose="05000000000000000000" pitchFamily="2" charset="2"/>
              <a:buChar char="§"/>
            </a:pPr>
            <a:endParaRPr lang="en-US" dirty="0">
              <a:solidFill>
                <a:schemeClr val="tx1">
                  <a:lumMod val="85000"/>
                  <a:lumOff val="15000"/>
                </a:schemeClr>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99119705-2439-47E2-B0D0-4CBB8EF059B0}"/>
              </a:ext>
            </a:extLst>
          </p:cNvPr>
          <p:cNvSpPr>
            <a:spLocks noGrp="1"/>
          </p:cNvSpPr>
          <p:nvPr>
            <p:ph type="title"/>
          </p:nvPr>
        </p:nvSpPr>
        <p:spPr>
          <a:xfrm>
            <a:off x="901700" y="635000"/>
            <a:ext cx="9875520" cy="1356360"/>
          </a:xfrm>
        </p:spPr>
        <p:txBody>
          <a:bodyPr/>
          <a:lstStyle/>
          <a:p>
            <a:r>
              <a:rPr lang="en-US" dirty="0">
                <a:latin typeface="Arial" panose="020B0604020202020204" pitchFamily="34" charset="0"/>
                <a:cs typeface="Arial" panose="020B0604020202020204" pitchFamily="34" charset="0"/>
              </a:rPr>
              <a:t>Survey &gt;&gt; Dot Board </a:t>
            </a:r>
            <a:br>
              <a:rPr lang="en-US"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(James Kennedy Public Library, IA)</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2512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19705-2439-47E2-B0D0-4CBB8EF059B0}"/>
              </a:ext>
            </a:extLst>
          </p:cNvPr>
          <p:cNvSpPr>
            <a:spLocks noGrp="1"/>
          </p:cNvSpPr>
          <p:nvPr>
            <p:ph type="title"/>
          </p:nvPr>
        </p:nvSpPr>
        <p:spPr>
          <a:xfrm>
            <a:off x="850900" y="609600"/>
            <a:ext cx="9875520" cy="1356360"/>
          </a:xfrm>
        </p:spPr>
        <p:txBody>
          <a:bodyPr/>
          <a:lstStyle/>
          <a:p>
            <a:r>
              <a:rPr lang="en-US" dirty="0">
                <a:latin typeface="Arial" panose="020B0604020202020204" pitchFamily="34" charset="0"/>
                <a:cs typeface="Arial" panose="020B0604020202020204" pitchFamily="34" charset="0"/>
              </a:rPr>
              <a:t>Wish Tree &gt;&gt; Dot Board </a:t>
            </a:r>
            <a:br>
              <a:rPr lang="en-US"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(Madison Public Library, SD)</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8AF7A03-3216-4DA7-97C2-BC3EF65C9D6C}"/>
              </a:ext>
            </a:extLst>
          </p:cNvPr>
          <p:cNvSpPr>
            <a:spLocks noGrp="1"/>
          </p:cNvSpPr>
          <p:nvPr>
            <p:ph idx="1"/>
          </p:nvPr>
        </p:nvSpPr>
        <p:spPr>
          <a:xfrm>
            <a:off x="850900" y="2057400"/>
            <a:ext cx="5410200" cy="1066799"/>
          </a:xfrm>
        </p:spPr>
        <p:txBody>
          <a:bodyPr>
            <a:normAutofit fontScale="92500"/>
          </a:bodyPr>
          <a:lstStyle/>
          <a:p>
            <a:pPr marL="290513" indent="-290513">
              <a:lnSpc>
                <a:spcPts val="2100"/>
              </a:lnSpc>
              <a:buFont typeface="+mj-lt"/>
              <a:buAutoNum type="arabicPeriod"/>
            </a:pPr>
            <a:r>
              <a:rPr lang="en-US" dirty="0">
                <a:solidFill>
                  <a:schemeClr val="tx1">
                    <a:lumMod val="85000"/>
                    <a:lumOff val="15000"/>
                  </a:schemeClr>
                </a:solidFill>
                <a:latin typeface="Arial" panose="020B0604020202020204" pitchFamily="34" charset="0"/>
                <a:cs typeface="Arial" panose="020B0604020202020204" pitchFamily="34" charset="0"/>
              </a:rPr>
              <a:t>What do you like about your community?</a:t>
            </a:r>
          </a:p>
          <a:p>
            <a:pPr marL="290513" indent="-290513">
              <a:lnSpc>
                <a:spcPts val="2100"/>
              </a:lnSpc>
              <a:buFont typeface="+mj-lt"/>
              <a:buAutoNum type="arabicPeriod"/>
            </a:pPr>
            <a:r>
              <a:rPr lang="en-US" dirty="0">
                <a:solidFill>
                  <a:schemeClr val="tx1">
                    <a:lumMod val="85000"/>
                    <a:lumOff val="15000"/>
                  </a:schemeClr>
                </a:solidFill>
                <a:latin typeface="Arial" panose="020B0604020202020204" pitchFamily="34" charset="0"/>
                <a:cs typeface="Arial" panose="020B0604020202020204" pitchFamily="34" charset="0"/>
              </a:rPr>
              <a:t>What do you think would make it better?</a:t>
            </a:r>
          </a:p>
          <a:p>
            <a:endParaRPr lang="en-US" dirty="0">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2252FE51-7FE3-437C-8FE0-29933049AB8D}"/>
              </a:ext>
            </a:extLst>
          </p:cNvPr>
          <p:cNvSpPr>
            <a:spLocks noChangeAspect="1"/>
          </p:cNvSpPr>
          <p:nvPr/>
        </p:nvSpPr>
        <p:spPr>
          <a:xfrm>
            <a:off x="914400" y="3124199"/>
            <a:ext cx="2268788" cy="3167064"/>
          </a:xfrm>
          <a:prstGeom prst="roundRect">
            <a:avLst/>
          </a:prstGeom>
          <a:blipFill>
            <a:blip r:embed="rId3" cstate="email">
              <a:extLst>
                <a:ext uri="{28A0092B-C50C-407E-A947-70E740481C1C}">
                  <a14:useLocalDpi xmlns:a14="http://schemas.microsoft.com/office/drawing/2010/main"/>
                </a:ext>
              </a:extLst>
            </a:blip>
            <a:stretch>
              <a:fillRect/>
            </a:stretch>
          </a:blipFill>
          <a:ln>
            <a:solidFill>
              <a:srgbClr val="939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C4A4CFB-A7C1-4A5A-AD01-C93E44408C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7231377" y="2553688"/>
            <a:ext cx="3156658" cy="4297680"/>
          </a:xfrm>
          <a:prstGeom prst="rect">
            <a:avLst/>
          </a:prstGeom>
        </p:spPr>
      </p:pic>
      <p:sp>
        <p:nvSpPr>
          <p:cNvPr id="7" name="Content Placeholder 2">
            <a:extLst>
              <a:ext uri="{FF2B5EF4-FFF2-40B4-BE49-F238E27FC236}">
                <a16:creationId xmlns:a16="http://schemas.microsoft.com/office/drawing/2014/main" id="{255CEB4E-1426-4FC0-8461-44111C442C2E}"/>
              </a:ext>
            </a:extLst>
          </p:cNvPr>
          <p:cNvSpPr txBox="1">
            <a:spLocks/>
          </p:cNvSpPr>
          <p:nvPr/>
        </p:nvSpPr>
        <p:spPr>
          <a:xfrm>
            <a:off x="6489357" y="2266434"/>
            <a:ext cx="5410200" cy="64873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a:lnSpc>
                <a:spcPts val="2100"/>
              </a:lnSpc>
              <a:buNone/>
            </a:pPr>
            <a:r>
              <a:rPr lang="en-US" dirty="0">
                <a:solidFill>
                  <a:schemeClr val="tx1">
                    <a:lumMod val="85000"/>
                    <a:lumOff val="15000"/>
                  </a:schemeClr>
                </a:solidFill>
                <a:latin typeface="Arial" panose="020B0604020202020204" pitchFamily="34" charset="0"/>
                <a:cs typeface="Arial" panose="020B0604020202020204" pitchFamily="34" charset="0"/>
              </a:rPr>
              <a:t>Four options: gaming space, teen space, maker space, and business incubator</a:t>
            </a:r>
          </a:p>
        </p:txBody>
      </p:sp>
      <p:sp>
        <p:nvSpPr>
          <p:cNvPr id="8" name="Rectangle 7">
            <a:extLst>
              <a:ext uri="{FF2B5EF4-FFF2-40B4-BE49-F238E27FC236}">
                <a16:creationId xmlns:a16="http://schemas.microsoft.com/office/drawing/2014/main" id="{B12009CF-C262-4FC1-8EB3-49E4E20980A8}"/>
              </a:ext>
            </a:extLst>
          </p:cNvPr>
          <p:cNvSpPr/>
          <p:nvPr/>
        </p:nvSpPr>
        <p:spPr>
          <a:xfrm>
            <a:off x="3275915" y="3287882"/>
            <a:ext cx="1803400" cy="523220"/>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Wish tree</a:t>
            </a:r>
          </a:p>
        </p:txBody>
      </p:sp>
      <p:sp>
        <p:nvSpPr>
          <p:cNvPr id="9" name="Rectangle 8">
            <a:extLst>
              <a:ext uri="{FF2B5EF4-FFF2-40B4-BE49-F238E27FC236}">
                <a16:creationId xmlns:a16="http://schemas.microsoft.com/office/drawing/2014/main" id="{53EB352C-DF68-4CBC-9544-47276F1FEAF0}"/>
              </a:ext>
            </a:extLst>
          </p:cNvPr>
          <p:cNvSpPr/>
          <p:nvPr/>
        </p:nvSpPr>
        <p:spPr>
          <a:xfrm>
            <a:off x="4857466" y="4702527"/>
            <a:ext cx="1803400" cy="523220"/>
          </a:xfrm>
          <a:prstGeom prst="rect">
            <a:avLst/>
          </a:prstGeom>
        </p:spPr>
        <p:txBody>
          <a:bodyPr wrap="square">
            <a:spAutoFit/>
          </a:bodyPr>
          <a:lstStyle/>
          <a:p>
            <a:pPr algn="r"/>
            <a:r>
              <a:rPr lang="en-US" sz="2800" dirty="0">
                <a:latin typeface="Arial" panose="020B0604020202020204" pitchFamily="34" charset="0"/>
                <a:cs typeface="Arial" panose="020B0604020202020204" pitchFamily="34" charset="0"/>
              </a:rPr>
              <a:t>Dot board</a:t>
            </a:r>
          </a:p>
        </p:txBody>
      </p:sp>
    </p:spTree>
    <p:extLst>
      <p:ext uri="{BB962C8B-B14F-4D97-AF65-F5344CB8AC3E}">
        <p14:creationId xmlns:p14="http://schemas.microsoft.com/office/powerpoint/2010/main" val="277351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Asking Questions</a:t>
            </a:r>
            <a:br>
              <a:rPr lang="en-US"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(Bertha </a:t>
            </a:r>
            <a:r>
              <a:rPr lang="en-US" sz="2800" dirty="0" err="1">
                <a:latin typeface="Arial" panose="020B0604020202020204" pitchFamily="34" charset="0"/>
                <a:cs typeface="Arial" panose="020B0604020202020204" pitchFamily="34" charset="0"/>
              </a:rPr>
              <a:t>Voyer</a:t>
            </a:r>
            <a:r>
              <a:rPr lang="en-US" sz="2800" dirty="0">
                <a:latin typeface="Arial" panose="020B0604020202020204" pitchFamily="34" charset="0"/>
                <a:cs typeface="Arial" panose="020B0604020202020204" pitchFamily="34" charset="0"/>
              </a:rPr>
              <a:t> Memorial Library, TX)</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US" sz="2400" dirty="0">
                <a:solidFill>
                  <a:schemeClr val="tx1">
                    <a:lumMod val="85000"/>
                    <a:lumOff val="15000"/>
                  </a:schemeClr>
                </a:solidFill>
                <a:latin typeface="Arial" panose="020B0604020202020204" pitchFamily="34" charset="0"/>
                <a:cs typeface="Arial" panose="020B0604020202020204" pitchFamily="34" charset="0"/>
              </a:rPr>
              <a:t>If given the opportunity – what would you do to build a better library?</a:t>
            </a:r>
          </a:p>
          <a:p>
            <a:r>
              <a:rPr lang="en-US" sz="2400" dirty="0">
                <a:solidFill>
                  <a:schemeClr val="tx1">
                    <a:lumMod val="85000"/>
                    <a:lumOff val="15000"/>
                  </a:schemeClr>
                </a:solidFill>
                <a:latin typeface="Arial" panose="020B0604020202020204" pitchFamily="34" charset="0"/>
                <a:cs typeface="Arial" panose="020B0604020202020204" pitchFamily="34" charset="0"/>
              </a:rPr>
              <a:t>What could Your library do Better?  What do we do really well?</a:t>
            </a:r>
          </a:p>
        </p:txBody>
      </p:sp>
      <p:pic>
        <p:nvPicPr>
          <p:cNvPr id="4" name="Picture 3"/>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rot="10800000">
            <a:off x="1143000" y="3077082"/>
            <a:ext cx="4071668" cy="3018918"/>
          </a:xfrm>
          <a:prstGeom prst="rect">
            <a:avLst/>
          </a:prstGeom>
        </p:spPr>
      </p:pic>
      <p:pic>
        <p:nvPicPr>
          <p:cNvPr id="5" name="Picture 4">
            <a:extLst>
              <a:ext uri="{FF2B5EF4-FFF2-40B4-BE49-F238E27FC236}">
                <a16:creationId xmlns:a16="http://schemas.microsoft.com/office/drawing/2014/main" id="{FCADE4E5-F984-43E8-9D1F-2F9D98594BFC}"/>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79434" y="3077082"/>
            <a:ext cx="4519339" cy="3018918"/>
          </a:xfrm>
          <a:prstGeom prst="rect">
            <a:avLst/>
          </a:prstGeom>
        </p:spPr>
      </p:pic>
    </p:spTree>
    <p:extLst>
      <p:ext uri="{BB962C8B-B14F-4D97-AF65-F5344CB8AC3E}">
        <p14:creationId xmlns:p14="http://schemas.microsoft.com/office/powerpoint/2010/main" val="3472778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24F5CD-416C-46E4-B4E8-8D42256CA5CB}"/>
              </a:ext>
            </a:extLst>
          </p:cNvPr>
          <p:cNvSpPr>
            <a:spLocks noGrp="1"/>
          </p:cNvSpPr>
          <p:nvPr>
            <p:ph type="body" sz="quarter" idx="10"/>
          </p:nvPr>
        </p:nvSpPr>
        <p:spPr>
          <a:xfrm>
            <a:off x="1181120" y="3110384"/>
            <a:ext cx="9836257" cy="1297459"/>
          </a:xfrm>
        </p:spPr>
        <p:txBody>
          <a:bodyPr bIns="365760" anchor="ctr" anchorCtr="0">
            <a:normAutofit/>
          </a:bodyPr>
          <a:lstStyle/>
          <a:p>
            <a:pPr algn="ctr"/>
            <a:r>
              <a:rPr lang="en-US" sz="3200" dirty="0">
                <a:latin typeface="Arial" panose="020B0604020202020204" pitchFamily="34" charset="0"/>
                <a:cs typeface="Arial" panose="020B0604020202020204" pitchFamily="34" charset="0"/>
              </a:rPr>
              <a:t>Mary Lou Carolan, Cornwall Public Library</a:t>
            </a:r>
          </a:p>
        </p:txBody>
      </p:sp>
      <p:sp>
        <p:nvSpPr>
          <p:cNvPr id="4" name="Title 3">
            <a:extLst>
              <a:ext uri="{FF2B5EF4-FFF2-40B4-BE49-F238E27FC236}">
                <a16:creationId xmlns:a16="http://schemas.microsoft.com/office/drawing/2014/main" id="{ABF078A7-996E-4720-94FA-BE1A86421ED6}"/>
              </a:ext>
            </a:extLst>
          </p:cNvPr>
          <p:cNvSpPr>
            <a:spLocks noGrp="1"/>
          </p:cNvSpPr>
          <p:nvPr>
            <p:ph type="title" idx="4294967295"/>
          </p:nvPr>
        </p:nvSpPr>
        <p:spPr>
          <a:xfrm>
            <a:off x="1116086" y="1161535"/>
            <a:ext cx="9966325" cy="1948849"/>
          </a:xfrm>
          <a:prstGeom prst="rect">
            <a:avLst/>
          </a:prstGeom>
        </p:spPr>
        <p:txBody>
          <a:bodyPr vert="horz" lIns="91440" tIns="45720" rIns="91440" bIns="45720" rtlCol="0" anchor="b">
            <a:noAutofit/>
          </a:bodyPr>
          <a:lstStyle/>
          <a:p>
            <a:pPr defTabSz="914400">
              <a:lnSpc>
                <a:spcPct val="85000"/>
              </a:lnSpc>
            </a:pPr>
            <a:r>
              <a:rPr lang="en-US" sz="6000" u="sng" cap="all" dirty="0">
                <a:solidFill>
                  <a:srgbClr val="FFC000"/>
                </a:solidFill>
                <a:latin typeface="Arial" panose="020B0604020202020204" pitchFamily="34" charset="0"/>
                <a:cs typeface="Arial" panose="020B0604020202020204" pitchFamily="34" charset="0"/>
              </a:rPr>
              <a:t>Community is the heart of the library</a:t>
            </a:r>
          </a:p>
        </p:txBody>
      </p:sp>
    </p:spTree>
    <p:extLst>
      <p:ext uri="{BB962C8B-B14F-4D97-AF65-F5344CB8AC3E}">
        <p14:creationId xmlns:p14="http://schemas.microsoft.com/office/powerpoint/2010/main" val="373128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latin typeface="Arial" panose="020B0604020202020204" pitchFamily="34" charset="0"/>
                <a:cs typeface="Arial" panose="020B0604020202020204" pitchFamily="34" charset="0"/>
              </a:rPr>
              <a:t>What do you really know about your community?</a:t>
            </a:r>
          </a:p>
        </p:txBody>
      </p:sp>
      <p:sp>
        <p:nvSpPr>
          <p:cNvPr id="3" name="Text Placeholder 2"/>
          <p:cNvSpPr>
            <a:spLocks noGrp="1"/>
          </p:cNvSpPr>
          <p:nvPr>
            <p:ph type="body" idx="1"/>
          </p:nvPr>
        </p:nvSpPr>
        <p:spPr>
          <a:xfrm>
            <a:off x="1503599" y="4134864"/>
            <a:ext cx="9172609" cy="1771718"/>
          </a:xfrm>
        </p:spPr>
        <p:txBody>
          <a:bodyPr>
            <a:normAutofit lnSpcReduction="10000"/>
          </a:bodyPr>
          <a:lstStyle/>
          <a:p>
            <a:r>
              <a:rPr lang="en-US" sz="3200" dirty="0">
                <a:latin typeface="Arial" panose="020B0604020202020204" pitchFamily="34" charset="0"/>
                <a:cs typeface="Arial" panose="020B0604020202020204" pitchFamily="34" charset="0"/>
              </a:rPr>
              <a:t>Who are the stakeholders?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Who are your partners in education?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Who would care if the library was no longer there?</a:t>
            </a:r>
          </a:p>
        </p:txBody>
      </p:sp>
    </p:spTree>
    <p:extLst>
      <p:ext uri="{BB962C8B-B14F-4D97-AF65-F5344CB8AC3E}">
        <p14:creationId xmlns:p14="http://schemas.microsoft.com/office/powerpoint/2010/main" val="3019918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62756" y="882650"/>
            <a:ext cx="8805157" cy="4908550"/>
          </a:xfrm>
        </p:spPr>
        <p:txBody>
          <a:bodyPr>
            <a:normAutofit/>
          </a:bodyPr>
          <a:lstStyle/>
          <a:p>
            <a:pPr algn="ctr"/>
            <a:r>
              <a:rPr lang="en-US" sz="5400" dirty="0">
                <a:solidFill>
                  <a:srgbClr val="8A1B61"/>
                </a:solidFill>
                <a:latin typeface="Arial" panose="020B0604020202020204" pitchFamily="34" charset="0"/>
                <a:cs typeface="Arial" panose="020B0604020202020204" pitchFamily="34" charset="0"/>
              </a:rPr>
              <a:t>If people don’t get who we are and what we do….</a:t>
            </a:r>
            <a:br>
              <a:rPr lang="en-US" sz="5400" dirty="0">
                <a:solidFill>
                  <a:srgbClr val="8A1B61"/>
                </a:solidFill>
                <a:latin typeface="Arial" panose="020B0604020202020204" pitchFamily="34" charset="0"/>
                <a:cs typeface="Arial" panose="020B0604020202020204" pitchFamily="34" charset="0"/>
              </a:rPr>
            </a:br>
            <a:r>
              <a:rPr lang="en-US" sz="5400" dirty="0">
                <a:solidFill>
                  <a:srgbClr val="8A1B61"/>
                </a:solidFill>
                <a:latin typeface="Arial" panose="020B0604020202020204" pitchFamily="34" charset="0"/>
                <a:cs typeface="Arial" panose="020B0604020202020204" pitchFamily="34" charset="0"/>
              </a:rPr>
              <a:t>how much longer will they support us?</a:t>
            </a:r>
          </a:p>
        </p:txBody>
      </p:sp>
    </p:spTree>
    <p:extLst>
      <p:ext uri="{BB962C8B-B14F-4D97-AF65-F5344CB8AC3E}">
        <p14:creationId xmlns:p14="http://schemas.microsoft.com/office/powerpoint/2010/main" val="2771076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2177" y="1286933"/>
            <a:ext cx="8353694" cy="4809067"/>
          </a:xfrm>
        </p:spPr>
        <p:txBody>
          <a:bodyPr>
            <a:noAutofit/>
          </a:bodyPr>
          <a:lstStyle/>
          <a:p>
            <a:pPr>
              <a:lnSpc>
                <a:spcPts val="8300"/>
              </a:lnSpc>
              <a:buClr>
                <a:srgbClr val="8A1B61"/>
              </a:buClr>
              <a:buSzPct val="125000"/>
              <a:buFont typeface="Wingdings" panose="05000000000000000000" pitchFamily="2" charset="2"/>
              <a:buChar char="§"/>
            </a:pPr>
            <a:r>
              <a:rPr lang="en-US" sz="6000" b="1" dirty="0">
                <a:latin typeface="Arial" panose="020B0604020202020204" pitchFamily="34" charset="0"/>
                <a:cs typeface="Arial" panose="020B0604020202020204" pitchFamily="34" charset="0"/>
              </a:rPr>
              <a:t>Connections</a:t>
            </a:r>
          </a:p>
          <a:p>
            <a:pPr>
              <a:lnSpc>
                <a:spcPts val="8300"/>
              </a:lnSpc>
              <a:buClr>
                <a:srgbClr val="8A1B61"/>
              </a:buClr>
              <a:buSzPct val="125000"/>
              <a:buFont typeface="Wingdings" panose="05000000000000000000" pitchFamily="2" charset="2"/>
              <a:buChar char="§"/>
            </a:pPr>
            <a:r>
              <a:rPr lang="en-US" sz="6000" b="1" dirty="0">
                <a:latin typeface="Arial" panose="020B0604020202020204" pitchFamily="34" charset="0"/>
                <a:cs typeface="Arial" panose="020B0604020202020204" pitchFamily="34" charset="0"/>
              </a:rPr>
              <a:t>Relationships</a:t>
            </a:r>
          </a:p>
          <a:p>
            <a:pPr>
              <a:lnSpc>
                <a:spcPts val="8300"/>
              </a:lnSpc>
              <a:buClr>
                <a:srgbClr val="8A1B61"/>
              </a:buClr>
              <a:buSzPct val="125000"/>
              <a:buFont typeface="Wingdings" panose="05000000000000000000" pitchFamily="2" charset="2"/>
              <a:buChar char="§"/>
            </a:pPr>
            <a:r>
              <a:rPr lang="en-US" sz="6000" b="1" dirty="0">
                <a:latin typeface="Arial" panose="020B0604020202020204" pitchFamily="34" charset="0"/>
                <a:cs typeface="Arial" panose="020B0604020202020204" pitchFamily="34" charset="0"/>
              </a:rPr>
              <a:t>Conversation</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8279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56338" y="151006"/>
            <a:ext cx="9835662" cy="1439593"/>
          </a:xfrm>
        </p:spPr>
        <p:txBody>
          <a:bodyPr/>
          <a:lstStyle/>
          <a:p>
            <a:pPr algn="l"/>
            <a:r>
              <a:rPr lang="en-US" sz="4000" b="1" dirty="0">
                <a:latin typeface="Arial" panose="020B0604020202020204" pitchFamily="34" charset="0"/>
                <a:cs typeface="Arial" panose="020B0604020202020204" pitchFamily="34" charset="0"/>
              </a:rPr>
              <a:t>Small Libraries Create   </a:t>
            </a:r>
            <a:r>
              <a:rPr lang="en-US" sz="4000" b="1" i="1" dirty="0">
                <a:solidFill>
                  <a:srgbClr val="862C98"/>
                </a:solidFill>
                <a:latin typeface="Arial" panose="020B0604020202020204" pitchFamily="34" charset="0"/>
                <a:cs typeface="Arial" panose="020B0604020202020204" pitchFamily="34" charset="0"/>
              </a:rPr>
              <a:t>Smart Spaces</a:t>
            </a:r>
          </a:p>
        </p:txBody>
      </p:sp>
      <p:sp>
        <p:nvSpPr>
          <p:cNvPr id="2" name="Rectangle: Rounded Corners 1"/>
          <p:cNvSpPr/>
          <p:nvPr/>
        </p:nvSpPr>
        <p:spPr>
          <a:xfrm>
            <a:off x="8290852" y="2114844"/>
            <a:ext cx="1727481" cy="1166049"/>
          </a:xfrm>
          <a:prstGeom prst="roundRect">
            <a:avLst/>
          </a:prstGeom>
          <a:blipFill>
            <a:blip r:embed="rId3" cstate="email">
              <a:extLst>
                <a:ext uri="{28A0092B-C50C-407E-A947-70E740481C1C}">
                  <a14:useLocalDpi xmlns:a14="http://schemas.microsoft.com/office/drawing/2010/main"/>
                </a:ext>
              </a:extLst>
            </a:blip>
            <a:stretch>
              <a:fillRect/>
            </a:stretch>
          </a:blipFill>
          <a:ln>
            <a:solidFill>
              <a:srgbClr val="FFE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p:cNvSpPr txBox="1">
            <a:spLocks/>
          </p:cNvSpPr>
          <p:nvPr/>
        </p:nvSpPr>
        <p:spPr>
          <a:xfrm>
            <a:off x="2356338" y="1938997"/>
            <a:ext cx="5456431" cy="3800856"/>
          </a:xfrm>
          <a:prstGeom prst="rect">
            <a:avLst/>
          </a:prstGeom>
        </p:spPr>
        <p:txBody>
          <a:bodyPr vert="horz" lIns="91440" tIns="45720" rIns="91440" bIns="45720" rtlCol="0" anchor="t">
            <a:noAutofit/>
          </a:bodyPr>
          <a:lstStyle>
            <a:lvl1pPr algn="r" defTabSz="457200" rtl="0" eaLnBrk="1" latinLnBrk="0" hangingPunct="1">
              <a:spcBef>
                <a:spcPct val="0"/>
              </a:spcBef>
              <a:buNone/>
              <a:defRPr sz="4000" kern="1200">
                <a:solidFill>
                  <a:schemeClr val="bg1"/>
                </a:solidFill>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latin typeface="Arial" panose="020B0604020202020204" pitchFamily="34" charset="0"/>
                <a:cs typeface="Arial" panose="020B0604020202020204" pitchFamily="34" charset="0"/>
              </a:rPr>
              <a:t>GOAL:</a:t>
            </a:r>
            <a:r>
              <a:rPr lang="en-US" sz="3600" dirty="0">
                <a:solidFill>
                  <a:srgbClr val="FFE183"/>
                </a:solidFill>
                <a:latin typeface="Arial" panose="020B0604020202020204" pitchFamily="34" charset="0"/>
                <a:cs typeface="Arial" panose="020B0604020202020204" pitchFamily="34" charset="0"/>
              </a:rPr>
              <a:t> </a:t>
            </a:r>
            <a:r>
              <a:rPr lang="en-US" sz="3600" dirty="0">
                <a:solidFill>
                  <a:srgbClr val="862C98"/>
                </a:solidFill>
                <a:latin typeface="Arial" panose="020B0604020202020204" pitchFamily="34" charset="0"/>
                <a:cs typeface="Arial" panose="020B0604020202020204" pitchFamily="34" charset="0"/>
              </a:rPr>
              <a:t>Co-create</a:t>
            </a:r>
            <a:r>
              <a:rPr lang="en-US" sz="3600" dirty="0">
                <a:latin typeface="Arial" panose="020B0604020202020204" pitchFamily="34" charset="0"/>
                <a:cs typeface="Arial" panose="020B0604020202020204" pitchFamily="34" charset="0"/>
              </a:rPr>
              <a:t> a space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with the community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for </a:t>
            </a:r>
            <a:r>
              <a:rPr lang="en-US" sz="3600" dirty="0">
                <a:solidFill>
                  <a:srgbClr val="862C98"/>
                </a:solidFill>
                <a:latin typeface="Arial" panose="020B0604020202020204" pitchFamily="34" charset="0"/>
                <a:cs typeface="Arial" panose="020B0604020202020204" pitchFamily="34" charset="0"/>
              </a:rPr>
              <a:t>participatory, </a:t>
            </a:r>
            <a:br>
              <a:rPr lang="en-US" sz="3600" dirty="0">
                <a:solidFill>
                  <a:srgbClr val="862C98"/>
                </a:solidFill>
                <a:latin typeface="Arial" panose="020B0604020202020204" pitchFamily="34" charset="0"/>
                <a:cs typeface="Arial" panose="020B0604020202020204" pitchFamily="34" charset="0"/>
              </a:rPr>
            </a:br>
            <a:r>
              <a:rPr lang="en-US" sz="3600" dirty="0">
                <a:solidFill>
                  <a:srgbClr val="862C98"/>
                </a:solidFill>
                <a:latin typeface="Arial" panose="020B0604020202020204" pitchFamily="34" charset="0"/>
                <a:cs typeface="Arial" panose="020B0604020202020204" pitchFamily="34" charset="0"/>
              </a:rPr>
              <a:t>active learning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and </a:t>
            </a:r>
            <a:r>
              <a:rPr lang="en-US" sz="3600" dirty="0">
                <a:solidFill>
                  <a:srgbClr val="862C98"/>
                </a:solidFill>
                <a:latin typeface="Arial" panose="020B0604020202020204" pitchFamily="34" charset="0"/>
                <a:cs typeface="Arial" panose="020B0604020202020204" pitchFamily="34" charset="0"/>
              </a:rPr>
              <a:t>social engagement</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54179" y="5831293"/>
            <a:ext cx="1608025" cy="73152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58931" y="5831293"/>
            <a:ext cx="1529542" cy="731520"/>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85202" y="5739853"/>
            <a:ext cx="758489" cy="822960"/>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27708" y="5831293"/>
            <a:ext cx="1690625" cy="731520"/>
          </a:xfrm>
          <a:prstGeom prst="rect">
            <a:avLst/>
          </a:prstGeom>
        </p:spPr>
      </p:pic>
    </p:spTree>
    <p:extLst>
      <p:ext uri="{BB962C8B-B14F-4D97-AF65-F5344CB8AC3E}">
        <p14:creationId xmlns:p14="http://schemas.microsoft.com/office/powerpoint/2010/main" val="175823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150" y="609600"/>
            <a:ext cx="9875520" cy="1356360"/>
          </a:xfrm>
        </p:spPr>
        <p:txBody>
          <a:bodyPr/>
          <a:lstStyle/>
          <a:p>
            <a:pPr algn="ctr"/>
            <a:r>
              <a:rPr lang="en-US" b="1" dirty="0">
                <a:latin typeface="Arial" panose="020B0604020202020204" pitchFamily="34" charset="0"/>
                <a:cs typeface="Arial" panose="020B0604020202020204" pitchFamily="34" charset="0"/>
              </a:rPr>
              <a:t>Community Conversations</a:t>
            </a:r>
          </a:p>
        </p:txBody>
      </p:sp>
      <p:pic>
        <p:nvPicPr>
          <p:cNvPr id="4" name="Content Placeholder 3"/>
          <p:cNvPicPr>
            <a:picLocks noGrp="1" noChangeAspect="1"/>
          </p:cNvPicPr>
          <p:nvPr>
            <p:ph idx="1"/>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1893596" y="1632030"/>
            <a:ext cx="8420628" cy="4685039"/>
          </a:xfrm>
        </p:spPr>
      </p:pic>
    </p:spTree>
    <p:extLst>
      <p:ext uri="{BB962C8B-B14F-4D97-AF65-F5344CB8AC3E}">
        <p14:creationId xmlns:p14="http://schemas.microsoft.com/office/powerpoint/2010/main" val="547643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03273" y="0"/>
            <a:ext cx="5324354" cy="6868347"/>
          </a:xfrm>
          <a:prstGeom prst="rect">
            <a:avLst/>
          </a:prstGeom>
        </p:spPr>
      </p:pic>
    </p:spTree>
    <p:extLst>
      <p:ext uri="{BB962C8B-B14F-4D97-AF65-F5344CB8AC3E}">
        <p14:creationId xmlns:p14="http://schemas.microsoft.com/office/powerpoint/2010/main" val="1186484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Community Room - BEFORE</a:t>
            </a:r>
          </a:p>
        </p:txBody>
      </p:sp>
      <p:pic>
        <p:nvPicPr>
          <p:cNvPr id="7" name="Picture Placeholder 6"/>
          <p:cNvPicPr preferRelativeResize="0">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323971" y="1234705"/>
            <a:ext cx="7142202" cy="5623295"/>
          </a:xfrm>
        </p:spPr>
      </p:pic>
      <p:sp>
        <p:nvSpPr>
          <p:cNvPr id="6" name="Text Placeholder 5"/>
          <p:cNvSpPr>
            <a:spLocks noGrp="1"/>
          </p:cNvSpPr>
          <p:nvPr>
            <p:ph type="body" sz="half" idx="4294967295"/>
          </p:nvPr>
        </p:nvSpPr>
        <p:spPr>
          <a:xfrm>
            <a:off x="49428" y="1877712"/>
            <a:ext cx="3163330" cy="2305050"/>
          </a:xfrm>
        </p:spPr>
        <p:txBody>
          <a:bodyPr/>
          <a:lstStyle/>
          <a:p>
            <a:pPr marL="0" indent="0">
              <a:buNone/>
            </a:pPr>
            <a:r>
              <a:rPr lang="en-US" dirty="0">
                <a:solidFill>
                  <a:schemeClr val="bg1"/>
                </a:solidFill>
                <a:latin typeface="Arial" panose="020B0604020202020204" pitchFamily="34" charset="0"/>
                <a:cs typeface="Arial" panose="020B0604020202020204" pitchFamily="34" charset="0"/>
              </a:rPr>
              <a:t>You can’t really see the old, worn carpet but I am pretty convinced a murder took place here.  </a:t>
            </a:r>
            <a:r>
              <a:rPr lang="en-US" dirty="0" err="1">
                <a:solidFill>
                  <a:schemeClr val="bg1"/>
                </a:solidFill>
                <a:latin typeface="Arial" panose="020B0604020202020204" pitchFamily="34" charset="0"/>
                <a:cs typeface="Arial" panose="020B0604020202020204" pitchFamily="34" charset="0"/>
              </a:rPr>
              <a:t>Ack</a:t>
            </a:r>
            <a:r>
              <a:rPr lang="en-US"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18874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Community Room - AFTER</a:t>
            </a:r>
          </a:p>
        </p:txBody>
      </p:sp>
      <p:pic>
        <p:nvPicPr>
          <p:cNvPr id="5" name="Picture Placeholder 4"/>
          <p:cNvPicPr preferRelativeResize="0">
            <a:picLocks noGrp="1" noChangeAspect="1"/>
          </p:cNvPicPr>
          <p:nvPr>
            <p:ph idx="1"/>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3320778" y="1243540"/>
            <a:ext cx="7133038" cy="5614460"/>
          </a:xfrm>
        </p:spPr>
      </p:pic>
      <p:sp>
        <p:nvSpPr>
          <p:cNvPr id="4" name="Text Placeholder 3"/>
          <p:cNvSpPr>
            <a:spLocks noGrp="1"/>
          </p:cNvSpPr>
          <p:nvPr>
            <p:ph type="body" sz="half" idx="4294967295"/>
          </p:nvPr>
        </p:nvSpPr>
        <p:spPr>
          <a:xfrm>
            <a:off x="111211" y="1243540"/>
            <a:ext cx="3221924" cy="4959552"/>
          </a:xfrm>
        </p:spPr>
        <p:txBody>
          <a:bodyPr>
            <a:noAutofit/>
          </a:bodyPr>
          <a:lstStyle/>
          <a:p>
            <a:pPr marL="234950" indent="-234950">
              <a:buSzPct val="100000"/>
              <a:buFont typeface="Wingdings" panose="05000000000000000000" pitchFamily="2" charset="2"/>
              <a:buChar char="§"/>
            </a:pPr>
            <a:r>
              <a:rPr lang="en-US" sz="2000" dirty="0">
                <a:solidFill>
                  <a:schemeClr val="bg1"/>
                </a:solidFill>
                <a:latin typeface="Arial" panose="020B0604020202020204" pitchFamily="34" charset="0"/>
                <a:cs typeface="Arial" panose="020B0604020202020204" pitchFamily="34" charset="0"/>
              </a:rPr>
              <a:t>…this came directly from our community discovery process and initiated our Small Libraries Smart Spaces plan.  </a:t>
            </a:r>
          </a:p>
          <a:p>
            <a:pPr marL="234950" indent="-234950">
              <a:buSzPct val="100000"/>
              <a:buFont typeface="Wingdings" panose="05000000000000000000" pitchFamily="2" charset="2"/>
              <a:buChar char="§"/>
            </a:pPr>
            <a:endParaRPr lang="en-US" sz="2000" dirty="0">
              <a:solidFill>
                <a:schemeClr val="bg1"/>
              </a:solidFill>
              <a:latin typeface="Arial" panose="020B0604020202020204" pitchFamily="34" charset="0"/>
              <a:cs typeface="Arial" panose="020B0604020202020204" pitchFamily="34" charset="0"/>
            </a:endParaRPr>
          </a:p>
          <a:p>
            <a:pPr marL="234950" indent="-234950">
              <a:buSzPct val="100000"/>
              <a:buFont typeface="Wingdings" panose="05000000000000000000" pitchFamily="2" charset="2"/>
              <a:buChar char="§"/>
            </a:pPr>
            <a:r>
              <a:rPr lang="en-US" sz="2000" dirty="0">
                <a:solidFill>
                  <a:schemeClr val="bg1"/>
                </a:solidFill>
                <a:latin typeface="Arial" panose="020B0604020202020204" pitchFamily="34" charset="0"/>
                <a:cs typeface="Arial" panose="020B0604020202020204" pitchFamily="34" charset="0"/>
              </a:rPr>
              <a:t>BEWARE:  Once you get started, it is hard to stop!</a:t>
            </a:r>
          </a:p>
          <a:p>
            <a:pPr marL="234950" indent="-234950">
              <a:buSzPct val="100000"/>
              <a:buFont typeface="Wingdings" panose="05000000000000000000" pitchFamily="2" charset="2"/>
              <a:buChar char="§"/>
            </a:pPr>
            <a:endParaRPr lang="en-US" sz="2000" dirty="0">
              <a:solidFill>
                <a:schemeClr val="bg1"/>
              </a:solidFill>
              <a:latin typeface="Arial" panose="020B0604020202020204" pitchFamily="34" charset="0"/>
              <a:cs typeface="Arial" panose="020B0604020202020204" pitchFamily="34" charset="0"/>
            </a:endParaRPr>
          </a:p>
          <a:p>
            <a:pPr marL="234950" indent="-234950">
              <a:buSzPct val="100000"/>
              <a:buFont typeface="Wingdings" panose="05000000000000000000" pitchFamily="2" charset="2"/>
              <a:buChar char="§"/>
            </a:pPr>
            <a:r>
              <a:rPr lang="en-US" sz="2000" dirty="0">
                <a:solidFill>
                  <a:schemeClr val="bg1"/>
                </a:solidFill>
                <a:latin typeface="Arial" panose="020B0604020202020204" pitchFamily="34" charset="0"/>
                <a:cs typeface="Arial" panose="020B0604020202020204" pitchFamily="34" charset="0"/>
              </a:rPr>
              <a:t>Practice: “Lighter, Quicker, Cheaper”</a:t>
            </a:r>
          </a:p>
        </p:txBody>
      </p:sp>
    </p:spTree>
    <p:extLst>
      <p:ext uri="{BB962C8B-B14F-4D97-AF65-F5344CB8AC3E}">
        <p14:creationId xmlns:p14="http://schemas.microsoft.com/office/powerpoint/2010/main" val="3580325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457" y="556053"/>
            <a:ext cx="3931920" cy="721635"/>
          </a:xfrm>
        </p:spPr>
        <p:txBody>
          <a:bodyPr/>
          <a:lstStyle/>
          <a:p>
            <a:r>
              <a:rPr lang="en-US" dirty="0">
                <a:latin typeface="Arial" panose="020B0604020202020204" pitchFamily="34" charset="0"/>
                <a:cs typeface="Arial" panose="020B0604020202020204" pitchFamily="34" charset="0"/>
              </a:rPr>
              <a:t>What’s Next?</a:t>
            </a:r>
          </a:p>
        </p:txBody>
      </p:sp>
      <p:pic>
        <p:nvPicPr>
          <p:cNvPr id="5" name="Picture Placeholder 4"/>
          <p:cNvPicPr>
            <a:picLocks noGrp="1" noChangeAspect="1"/>
          </p:cNvPicPr>
          <p:nvPr>
            <p:ph type="pic" idx="1"/>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3846535" y="229586"/>
            <a:ext cx="8122961" cy="6393635"/>
          </a:xfrm>
        </p:spPr>
      </p:pic>
      <p:sp>
        <p:nvSpPr>
          <p:cNvPr id="4" name="Text Placeholder 3"/>
          <p:cNvSpPr>
            <a:spLocks noGrp="1"/>
          </p:cNvSpPr>
          <p:nvPr>
            <p:ph type="body" sz="half" idx="2"/>
          </p:nvPr>
        </p:nvSpPr>
        <p:spPr>
          <a:xfrm>
            <a:off x="343456" y="1450677"/>
            <a:ext cx="3412997" cy="5172544"/>
          </a:xfrm>
        </p:spPr>
        <p:txBody>
          <a:bodyPr>
            <a:noAutofit/>
          </a:bodyPr>
          <a:lstStyle/>
          <a:p>
            <a:r>
              <a:rPr lang="en-US" sz="2000" dirty="0">
                <a:solidFill>
                  <a:srgbClr val="8A1B61"/>
                </a:solidFill>
                <a:latin typeface="Arial" panose="020B0604020202020204" pitchFamily="34" charset="0"/>
                <a:cs typeface="Arial" panose="020B0604020202020204" pitchFamily="34" charset="0"/>
              </a:rPr>
              <a:t>This space will be transformed into a “Smart Space.”  Designed to be transitioned throughout the day for different audiences and activities including: a teen tech space, tech training area, makerspace, and a homework/small group workspace.  </a:t>
            </a:r>
          </a:p>
          <a:p>
            <a:r>
              <a:rPr lang="en-US" sz="2000" dirty="0">
                <a:solidFill>
                  <a:srgbClr val="8A1B61"/>
                </a:solidFill>
                <a:latin typeface="Arial" panose="020B0604020202020204" pitchFamily="34" charset="0"/>
                <a:cs typeface="Arial" panose="020B0604020202020204" pitchFamily="34" charset="0"/>
              </a:rPr>
              <a:t>This re-imagined space will provide for a more efficient, flexible and vibrant use of our current floor plan.</a:t>
            </a:r>
          </a:p>
        </p:txBody>
      </p:sp>
    </p:spTree>
    <p:extLst>
      <p:ext uri="{BB962C8B-B14F-4D97-AF65-F5344CB8AC3E}">
        <p14:creationId xmlns:p14="http://schemas.microsoft.com/office/powerpoint/2010/main" val="2703265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idx="4294967295"/>
          </p:nvPr>
        </p:nvSpPr>
        <p:spPr>
          <a:xfrm>
            <a:off x="2020711" y="939095"/>
            <a:ext cx="8308446" cy="4375150"/>
          </a:xfrm>
        </p:spPr>
        <p:txBody>
          <a:bodyPr>
            <a:normAutofit/>
          </a:bodyPr>
          <a:lstStyle/>
          <a:p>
            <a:pPr algn="ctr"/>
            <a:r>
              <a:rPr lang="en-US" dirty="0">
                <a:solidFill>
                  <a:srgbClr val="8A1B61"/>
                </a:solidFill>
                <a:latin typeface="Arial" panose="020B0604020202020204" pitchFamily="34" charset="0"/>
                <a:cs typeface="Arial" panose="020B0604020202020204" pitchFamily="34" charset="0"/>
              </a:rPr>
              <a:t>When the community discovers who we are and what we offer, they will love us &amp; fight for us.</a:t>
            </a:r>
            <a:br>
              <a:rPr lang="en-US" dirty="0">
                <a:solidFill>
                  <a:srgbClr val="8A1B61"/>
                </a:solidFill>
                <a:latin typeface="Arial" panose="020B0604020202020204" pitchFamily="34" charset="0"/>
                <a:cs typeface="Arial" panose="020B0604020202020204" pitchFamily="34" charset="0"/>
              </a:rPr>
            </a:br>
            <a:br>
              <a:rPr lang="en-US" dirty="0">
                <a:solidFill>
                  <a:srgbClr val="8A1B61"/>
                </a:solidFill>
                <a:latin typeface="Arial" panose="020B0604020202020204" pitchFamily="34" charset="0"/>
                <a:cs typeface="Arial" panose="020B0604020202020204" pitchFamily="34" charset="0"/>
              </a:rPr>
            </a:br>
            <a:r>
              <a:rPr lang="en-US" dirty="0">
                <a:solidFill>
                  <a:srgbClr val="8A1B61"/>
                </a:solidFill>
                <a:latin typeface="Arial" panose="020B0604020202020204" pitchFamily="34" charset="0"/>
                <a:cs typeface="Arial" panose="020B0604020202020204" pitchFamily="34" charset="0"/>
              </a:rPr>
              <a:t>It’s that important!</a:t>
            </a:r>
          </a:p>
        </p:txBody>
      </p:sp>
    </p:spTree>
    <p:extLst>
      <p:ext uri="{BB962C8B-B14F-4D97-AF65-F5344CB8AC3E}">
        <p14:creationId xmlns:p14="http://schemas.microsoft.com/office/powerpoint/2010/main" val="1044161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a:spLocks/>
          </p:cNvSpPr>
          <p:nvPr/>
        </p:nvSpPr>
        <p:spPr>
          <a:xfrm>
            <a:off x="462984" y="1729424"/>
            <a:ext cx="3340745" cy="4663440"/>
          </a:xfrm>
          <a:prstGeom prst="roundRect">
            <a:avLst/>
          </a:prstGeom>
          <a: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a:blipFill>
          <a:ln>
            <a:solidFill>
              <a:srgbClr val="8A1B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5072104" y="339109"/>
            <a:ext cx="6147625" cy="1198373"/>
          </a:xfrm>
        </p:spPr>
        <p:txBody>
          <a:bodyPr>
            <a:noAutofit/>
          </a:bodyPr>
          <a:lstStyle/>
          <a:p>
            <a:pPr algn="ctr"/>
            <a:r>
              <a:rPr lang="en-US" b="1" dirty="0">
                <a:solidFill>
                  <a:srgbClr val="8A1B61"/>
                </a:solidFill>
                <a:latin typeface="Arial" panose="020B0604020202020204" pitchFamily="34" charset="0"/>
                <a:cs typeface="Arial" panose="020B0604020202020204" pitchFamily="34" charset="0"/>
              </a:rPr>
              <a:t>Wish Tree Activity</a:t>
            </a:r>
          </a:p>
        </p:txBody>
      </p:sp>
      <p:grpSp>
        <p:nvGrpSpPr>
          <p:cNvPr id="3" name="Group 2">
            <a:extLst>
              <a:ext uri="{FF2B5EF4-FFF2-40B4-BE49-F238E27FC236}">
                <a16:creationId xmlns:a16="http://schemas.microsoft.com/office/drawing/2014/main" id="{249EBE30-E36A-44F8-8E0E-421F12D23C81}"/>
              </a:ext>
            </a:extLst>
          </p:cNvPr>
          <p:cNvGrpSpPr/>
          <p:nvPr/>
        </p:nvGrpSpPr>
        <p:grpSpPr>
          <a:xfrm>
            <a:off x="4841086" y="1692554"/>
            <a:ext cx="6609661" cy="4687747"/>
            <a:chOff x="4502035" y="694481"/>
            <a:chExt cx="6609661" cy="4687747"/>
          </a:xfrm>
        </p:grpSpPr>
        <p:sp>
          <p:nvSpPr>
            <p:cNvPr id="9" name="Rectangle: Rounded Corners 8"/>
            <p:cNvSpPr/>
            <p:nvPr/>
          </p:nvSpPr>
          <p:spPr>
            <a:xfrm>
              <a:off x="4502035" y="694481"/>
              <a:ext cx="6609661" cy="4687747"/>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Content Placeholder 2"/>
            <p:cNvSpPr txBox="1">
              <a:spLocks/>
            </p:cNvSpPr>
            <p:nvPr/>
          </p:nvSpPr>
          <p:spPr>
            <a:xfrm>
              <a:off x="4721275" y="991965"/>
              <a:ext cx="6171181" cy="4297665"/>
            </a:xfrm>
            <a:prstGeom prst="rect">
              <a:avLst/>
            </a:prstGeom>
          </p:spPr>
          <p:txBody>
            <a:bodyPr>
              <a:noAutofit/>
            </a:bodyPr>
            <a:lstStyle>
              <a:lvl1pPr marL="342900" indent="-342900" algn="l" defTabSz="914400" rtl="0" eaLnBrk="1" latinLnBrk="0" hangingPunct="1">
                <a:spcBef>
                  <a:spcPct val="20000"/>
                </a:spcBef>
                <a:buFont typeface="Wingdings" pitchFamily="2" charset="2"/>
                <a:buChar char="§"/>
                <a:defRPr sz="3200" kern="1200">
                  <a:solidFill>
                    <a:schemeClr val="tx1"/>
                  </a:solidFill>
                  <a:latin typeface="Tw Cen MT" pitchFamily="34" charset="0"/>
                  <a:ea typeface="+mn-ea"/>
                  <a:cs typeface="+mn-cs"/>
                </a:defRPr>
              </a:lvl1pPr>
              <a:lvl2pPr marL="742950" indent="-285750" algn="l" defTabSz="914400" rtl="0" eaLnBrk="1" latinLnBrk="0" hangingPunct="1">
                <a:spcBef>
                  <a:spcPct val="20000"/>
                </a:spcBef>
                <a:buFont typeface="Wingdings" pitchFamily="2" charset="2"/>
                <a:buChar char="§"/>
                <a:defRPr sz="2800" kern="1200">
                  <a:solidFill>
                    <a:schemeClr val="tx1"/>
                  </a:solidFill>
                  <a:latin typeface="Tw Cen MT"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Tw Cen MT" pitchFamily="34" charset="0"/>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tx1"/>
                  </a:solidFill>
                  <a:latin typeface="Tw Cen MT" pitchFamily="34" charset="0"/>
                  <a:ea typeface="+mn-ea"/>
                  <a:cs typeface="+mn-cs"/>
                </a:defRPr>
              </a:lvl4pPr>
              <a:lvl5pPr marL="2057400" indent="-228600" algn="l" defTabSz="914400" rtl="0" eaLnBrk="1" latinLnBrk="0" hangingPunct="1">
                <a:spcBef>
                  <a:spcPct val="20000"/>
                </a:spcBef>
                <a:buFont typeface="Wingdings" pitchFamily="2" charset="2"/>
                <a:buChar char="§"/>
                <a:defRPr sz="2000" kern="1200">
                  <a:solidFill>
                    <a:schemeClr val="tx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2500"/>
                </a:lnSpc>
                <a:spcBef>
                  <a:spcPct val="20000"/>
                </a:spcBef>
                <a:spcAft>
                  <a:spcPts val="0"/>
                </a:spcAft>
                <a:buClrTx/>
                <a:buSzTx/>
                <a:buFont typeface="Wingdings" pitchFamily="2" charset="2"/>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Think from the perspective of the persona you’ve been given and respond to these questions:</a:t>
              </a:r>
            </a:p>
            <a:p>
              <a:pPr marL="457200" marR="0" lvl="0" indent="-457200" algn="l" defTabSz="914400" rtl="0" eaLnBrk="1" fontAlgn="auto" latinLnBrk="0" hangingPunct="1">
                <a:lnSpc>
                  <a:spcPts val="2500"/>
                </a:lnSpc>
                <a:spcBef>
                  <a:spcPct val="2000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What do you like about your community?</a:t>
              </a:r>
            </a:p>
            <a:p>
              <a:pPr marL="457200" marR="0" lvl="0" indent="-457200" algn="l" defTabSz="914400" rtl="0" eaLnBrk="1" fontAlgn="auto" latinLnBrk="0" hangingPunct="1">
                <a:lnSpc>
                  <a:spcPts val="2500"/>
                </a:lnSpc>
                <a:spcBef>
                  <a:spcPct val="2000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What do you think would make it better?</a:t>
              </a:r>
            </a:p>
            <a:p>
              <a:pPr marL="457200" marR="0" lvl="0" indent="-457200" algn="l" defTabSz="914400" rtl="0" eaLnBrk="1" fontAlgn="auto" latinLnBrk="0" hangingPunct="1">
                <a:lnSpc>
                  <a:spcPts val="2500"/>
                </a:lnSpc>
                <a:spcBef>
                  <a:spcPct val="2000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2500"/>
                </a:lnSpc>
                <a:spcBef>
                  <a:spcPct val="20000"/>
                </a:spcBef>
                <a:spcAft>
                  <a:spcPts val="0"/>
                </a:spcAft>
                <a:buClrTx/>
                <a:buSzTx/>
                <a:buFont typeface="Wingdings" pitchFamily="2" charset="2"/>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Write a your answers on a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post-it note </a:t>
              </a:r>
              <a:b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and place it on the Wish Tree.</a:t>
              </a:r>
            </a:p>
            <a:p>
              <a:pPr marL="0" marR="0" lvl="0" indent="0" algn="l" defTabSz="914400" rtl="0" eaLnBrk="1" fontAlgn="auto" latinLnBrk="0" hangingPunct="1">
                <a:lnSpc>
                  <a:spcPts val="2500"/>
                </a:lnSpc>
                <a:spcBef>
                  <a:spcPct val="20000"/>
                </a:spcBef>
                <a:spcAft>
                  <a:spcPts val="0"/>
                </a:spcAft>
                <a:buClrTx/>
                <a:buSzTx/>
                <a:buFont typeface="Wingdings" pitchFamily="2" charset="2"/>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FF06F26D-57EF-40BE-97C4-85AD33DCB9D3}"/>
              </a:ext>
            </a:extLst>
          </p:cNvPr>
          <p:cNvSpPr txBox="1"/>
          <p:nvPr/>
        </p:nvSpPr>
        <p:spPr>
          <a:xfrm>
            <a:off x="390292" y="5787741"/>
            <a:ext cx="336660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Photo: Madison (SD) Public Library </a:t>
            </a:r>
            <a:b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Wish Tree, by Lisa Martin</a:t>
            </a:r>
          </a:p>
        </p:txBody>
      </p:sp>
    </p:spTree>
    <p:extLst>
      <p:ext uri="{BB962C8B-B14F-4D97-AF65-F5344CB8AC3E}">
        <p14:creationId xmlns:p14="http://schemas.microsoft.com/office/powerpoint/2010/main" val="1199809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10D882-886B-4160-9AE1-B2AFCF5CD917}"/>
              </a:ext>
            </a:extLst>
          </p:cNvPr>
          <p:cNvSpPr>
            <a:spLocks noGrp="1"/>
          </p:cNvSpPr>
          <p:nvPr>
            <p:ph type="body" sz="quarter" idx="10"/>
          </p:nvPr>
        </p:nvSpPr>
        <p:spPr>
          <a:xfrm>
            <a:off x="1177871" y="2335427"/>
            <a:ext cx="9836257" cy="1768203"/>
          </a:xfrm>
        </p:spPr>
        <p:txBody>
          <a:bodyPr bIns="365760" anchor="ctr" anchorCtr="0">
            <a:normAutofit/>
          </a:bodyPr>
          <a:lstStyle/>
          <a:p>
            <a:pPr algn="ctr"/>
            <a:r>
              <a:rPr lang="en-US" sz="3200" dirty="0">
                <a:latin typeface="Arial" panose="020B0604020202020204" pitchFamily="34" charset="0"/>
                <a:cs typeface="Arial" panose="020B0604020202020204" pitchFamily="34" charset="0"/>
              </a:rPr>
              <a:t>The power of suspending judgment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and opening the floodgate of ideas</a:t>
            </a:r>
          </a:p>
        </p:txBody>
      </p:sp>
      <p:sp>
        <p:nvSpPr>
          <p:cNvPr id="2" name="Title 1">
            <a:extLst>
              <a:ext uri="{FF2B5EF4-FFF2-40B4-BE49-F238E27FC236}">
                <a16:creationId xmlns:a16="http://schemas.microsoft.com/office/drawing/2014/main" id="{3436AB3B-E2F0-496A-AA35-9E8600844E2D}"/>
              </a:ext>
            </a:extLst>
          </p:cNvPr>
          <p:cNvSpPr>
            <a:spLocks noGrp="1"/>
          </p:cNvSpPr>
          <p:nvPr>
            <p:ph type="title" idx="4294967295"/>
          </p:nvPr>
        </p:nvSpPr>
        <p:spPr>
          <a:xfrm>
            <a:off x="1112837" y="1160806"/>
            <a:ext cx="9966325" cy="1248761"/>
          </a:xfrm>
          <a:prstGeom prst="rect">
            <a:avLst/>
          </a:prstGeom>
        </p:spPr>
        <p:txBody>
          <a:bodyPr vert="horz" lIns="91440" tIns="45720" rIns="91440" bIns="45720" rtlCol="0" anchor="b">
            <a:noAutofit/>
          </a:bodyPr>
          <a:lstStyle/>
          <a:p>
            <a:pPr defTabSz="914400">
              <a:lnSpc>
                <a:spcPct val="85000"/>
              </a:lnSpc>
            </a:pPr>
            <a:r>
              <a:rPr lang="en-US" sz="6000" u="sng" cap="all" dirty="0">
                <a:solidFill>
                  <a:srgbClr val="FFC000"/>
                </a:solidFill>
                <a:latin typeface="Arial" panose="020B0604020202020204" pitchFamily="34" charset="0"/>
                <a:cs typeface="Arial" panose="020B0604020202020204" pitchFamily="34" charset="0"/>
              </a:rPr>
              <a:t>Ideation</a:t>
            </a:r>
          </a:p>
        </p:txBody>
      </p:sp>
    </p:spTree>
    <p:extLst>
      <p:ext uri="{BB962C8B-B14F-4D97-AF65-F5344CB8AC3E}">
        <p14:creationId xmlns:p14="http://schemas.microsoft.com/office/powerpoint/2010/main" val="392625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287E88-DFB4-4111-AF2F-46F64F79E757}"/>
              </a:ext>
            </a:extLst>
          </p:cNvPr>
          <p:cNvSpPr/>
          <p:nvPr/>
        </p:nvSpPr>
        <p:spPr>
          <a:xfrm>
            <a:off x="0" y="4884516"/>
            <a:ext cx="12192000" cy="1973484"/>
          </a:xfrm>
          <a:prstGeom prst="rect">
            <a:avLst/>
          </a:prstGeom>
          <a:solidFill>
            <a:srgbClr val="85B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685288" y="958039"/>
            <a:ext cx="7170420" cy="3573780"/>
          </a:xfrm>
        </p:spPr>
      </p:pic>
      <p:sp>
        <p:nvSpPr>
          <p:cNvPr id="6" name="Content Placeholder 4"/>
          <p:cNvSpPr txBox="1">
            <a:spLocks/>
          </p:cNvSpPr>
          <p:nvPr/>
        </p:nvSpPr>
        <p:spPr>
          <a:xfrm>
            <a:off x="1958361" y="1476893"/>
            <a:ext cx="488863" cy="3054927"/>
          </a:xfrm>
          <a:prstGeom prst="rect">
            <a:avLst/>
          </a:prstGeom>
        </p:spPr>
        <p:txBody>
          <a:bodyPr vert="vert270"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lnSpc>
                <a:spcPts val="1700"/>
              </a:lnSpc>
              <a:buNone/>
              <a:defRPr/>
            </a:pPr>
            <a:r>
              <a:rPr lang="en-US" sz="2800" b="1" dirty="0">
                <a:solidFill>
                  <a:srgbClr val="54A021"/>
                </a:solidFill>
                <a:latin typeface="Calibri" panose="020F0502020204030204" pitchFamily="34" charset="0"/>
              </a:rPr>
              <a:t>Community input</a:t>
            </a:r>
          </a:p>
        </p:txBody>
      </p:sp>
      <p:sp>
        <p:nvSpPr>
          <p:cNvPr id="7" name="Content Placeholder 4"/>
          <p:cNvSpPr txBox="1">
            <a:spLocks/>
          </p:cNvSpPr>
          <p:nvPr/>
        </p:nvSpPr>
        <p:spPr>
          <a:xfrm>
            <a:off x="9926418" y="1466775"/>
            <a:ext cx="488863" cy="3054927"/>
          </a:xfrm>
          <a:prstGeom prst="rect">
            <a:avLst/>
          </a:prstGeom>
        </p:spPr>
        <p:txBody>
          <a:bodyPr vert="vert270"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lnSpc>
                <a:spcPts val="1700"/>
              </a:lnSpc>
              <a:buNone/>
              <a:defRPr/>
            </a:pPr>
            <a:r>
              <a:rPr lang="en-US" sz="2800" b="1" dirty="0">
                <a:solidFill>
                  <a:srgbClr val="54A021"/>
                </a:solidFill>
                <a:latin typeface="Calibri" panose="020F0502020204030204" pitchFamily="34" charset="0"/>
              </a:rPr>
              <a:t>Ready to prototype</a:t>
            </a:r>
          </a:p>
        </p:txBody>
      </p:sp>
      <p:sp>
        <p:nvSpPr>
          <p:cNvPr id="8" name="Content Placeholder 4"/>
          <p:cNvSpPr txBox="1">
            <a:spLocks/>
          </p:cNvSpPr>
          <p:nvPr/>
        </p:nvSpPr>
        <p:spPr>
          <a:xfrm>
            <a:off x="615679" y="5239914"/>
            <a:ext cx="2322072" cy="1205346"/>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ts val="2100"/>
              </a:lnSpc>
              <a:buNone/>
              <a:defRPr/>
            </a:pPr>
            <a:r>
              <a:rPr lang="en-US" sz="2200" b="1" dirty="0">
                <a:solidFill>
                  <a:schemeClr val="bg1"/>
                </a:solidFill>
              </a:rPr>
              <a:t>Select 3-4 items </a:t>
            </a:r>
            <a:r>
              <a:rPr lang="en-US" sz="2200" dirty="0">
                <a:solidFill>
                  <a:schemeClr val="bg1"/>
                </a:solidFill>
              </a:rPr>
              <a:t>from community input to explore further </a:t>
            </a:r>
          </a:p>
        </p:txBody>
      </p:sp>
      <p:sp>
        <p:nvSpPr>
          <p:cNvPr id="9" name="Content Placeholder 4"/>
          <p:cNvSpPr txBox="1">
            <a:spLocks/>
          </p:cNvSpPr>
          <p:nvPr/>
        </p:nvSpPr>
        <p:spPr>
          <a:xfrm>
            <a:off x="3555930" y="5239914"/>
            <a:ext cx="2659428" cy="1205346"/>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ts val="2100"/>
              </a:lnSpc>
              <a:buNone/>
              <a:defRPr/>
            </a:pPr>
            <a:r>
              <a:rPr lang="en-US" sz="2200" b="1" dirty="0">
                <a:solidFill>
                  <a:schemeClr val="bg1"/>
                </a:solidFill>
              </a:rPr>
              <a:t>Expand the possibilities </a:t>
            </a:r>
            <a:r>
              <a:rPr lang="en-US" sz="2200" dirty="0">
                <a:solidFill>
                  <a:schemeClr val="bg1"/>
                </a:solidFill>
              </a:rPr>
              <a:t>of those items through brainstorming</a:t>
            </a:r>
          </a:p>
        </p:txBody>
      </p:sp>
      <p:sp>
        <p:nvSpPr>
          <p:cNvPr id="10" name="Content Placeholder 4"/>
          <p:cNvSpPr txBox="1">
            <a:spLocks/>
          </p:cNvSpPr>
          <p:nvPr/>
        </p:nvSpPr>
        <p:spPr>
          <a:xfrm>
            <a:off x="6833537" y="5239914"/>
            <a:ext cx="2096870" cy="1205346"/>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ts val="2100"/>
              </a:lnSpc>
              <a:buNone/>
              <a:defRPr/>
            </a:pPr>
            <a:r>
              <a:rPr lang="en-US" sz="2200" b="1" dirty="0">
                <a:solidFill>
                  <a:schemeClr val="bg1"/>
                </a:solidFill>
              </a:rPr>
              <a:t>Narrow choices </a:t>
            </a:r>
            <a:r>
              <a:rPr lang="en-US" sz="2200" dirty="0">
                <a:solidFill>
                  <a:schemeClr val="bg1"/>
                </a:solidFill>
              </a:rPr>
              <a:t>(dot voting) to top 2-3 ideas</a:t>
            </a:r>
          </a:p>
        </p:txBody>
      </p:sp>
      <p:sp>
        <p:nvSpPr>
          <p:cNvPr id="11" name="Content Placeholder 4"/>
          <p:cNvSpPr txBox="1">
            <a:spLocks/>
          </p:cNvSpPr>
          <p:nvPr/>
        </p:nvSpPr>
        <p:spPr>
          <a:xfrm>
            <a:off x="9548587" y="5239914"/>
            <a:ext cx="2118693" cy="1205346"/>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ts val="2100"/>
              </a:lnSpc>
              <a:buNone/>
              <a:defRPr/>
            </a:pPr>
            <a:r>
              <a:rPr lang="en-US" sz="2200" b="1" dirty="0">
                <a:solidFill>
                  <a:schemeClr val="bg1"/>
                </a:solidFill>
              </a:rPr>
              <a:t>Evaluate</a:t>
            </a:r>
            <a:r>
              <a:rPr lang="en-US" sz="2200" dirty="0">
                <a:solidFill>
                  <a:schemeClr val="bg1"/>
                </a:solidFill>
              </a:rPr>
              <a:t> these ideas </a:t>
            </a:r>
            <a:r>
              <a:rPr lang="en-US" sz="2200" b="1" dirty="0">
                <a:solidFill>
                  <a:schemeClr val="bg1"/>
                </a:solidFill>
              </a:rPr>
              <a:t>and pick one </a:t>
            </a:r>
            <a:r>
              <a:rPr lang="en-US" sz="2200" dirty="0">
                <a:solidFill>
                  <a:schemeClr val="bg1"/>
                </a:solidFill>
              </a:rPr>
              <a:t>to prototype</a:t>
            </a:r>
          </a:p>
        </p:txBody>
      </p:sp>
      <p:sp>
        <p:nvSpPr>
          <p:cNvPr id="12" name="Thought Bubble: Cloud 11"/>
          <p:cNvSpPr/>
          <p:nvPr/>
        </p:nvSpPr>
        <p:spPr>
          <a:xfrm>
            <a:off x="3951514" y="1"/>
            <a:ext cx="4613226" cy="1632857"/>
          </a:xfrm>
          <a:prstGeom prst="cloudCallout">
            <a:avLst>
              <a:gd name="adj1" fmla="val -540"/>
              <a:gd name="adj2" fmla="val 91195"/>
            </a:avLst>
          </a:prstGeom>
          <a:gradFill>
            <a:gsLst>
              <a:gs pos="1000">
                <a:srgbClr val="B3237C"/>
              </a:gs>
              <a:gs pos="31000">
                <a:srgbClr val="8A1B6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dirty="0">
                <a:solidFill>
                  <a:prstClr val="white"/>
                </a:solidFill>
                <a:latin typeface="Calibri" panose="020F0502020204030204" pitchFamily="34" charset="0"/>
              </a:rPr>
              <a:t>Ideation</a:t>
            </a:r>
          </a:p>
        </p:txBody>
      </p:sp>
    </p:spTree>
    <p:extLst>
      <p:ext uri="{BB962C8B-B14F-4D97-AF65-F5344CB8AC3E}">
        <p14:creationId xmlns:p14="http://schemas.microsoft.com/office/powerpoint/2010/main" val="3302141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p:cNvSpPr/>
          <p:nvPr/>
        </p:nvSpPr>
        <p:spPr>
          <a:xfrm>
            <a:off x="4461906" y="1349376"/>
            <a:ext cx="3868802" cy="4625975"/>
          </a:xfrm>
          <a:prstGeom prst="roundRect">
            <a:avLst/>
          </a:prstGeom>
          <a:blipFill>
            <a:blip r:embed="rId3" cstate="email">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Post-its and a beginner’s mind</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637606">
            <a:off x="1782185" y="882127"/>
            <a:ext cx="3593054" cy="2745318"/>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2043" y="3949849"/>
            <a:ext cx="3593054" cy="2745318"/>
          </a:xfrm>
          <a:prstGeom prst="rect">
            <a:avLst/>
          </a:prstGeom>
        </p:spPr>
      </p:pic>
      <p:sp>
        <p:nvSpPr>
          <p:cNvPr id="9" name="Text Box 2"/>
          <p:cNvSpPr txBox="1">
            <a:spLocks noChangeArrowheads="1"/>
          </p:cNvSpPr>
          <p:nvPr/>
        </p:nvSpPr>
        <p:spPr bwMode="auto">
          <a:xfrm>
            <a:off x="4629701" y="5581278"/>
            <a:ext cx="3834673" cy="34634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defTabSz="914400" eaLnBrk="0" fontAlgn="base" hangingPunct="0">
              <a:spcBef>
                <a:spcPct val="0"/>
              </a:spcBef>
              <a:spcAft>
                <a:spcPct val="0"/>
              </a:spcAft>
              <a:defRPr/>
            </a:pPr>
            <a:r>
              <a:rPr lang="en-US" altLang="en-US" sz="1400" dirty="0">
                <a:solidFill>
                  <a:prstClr val="white"/>
                </a:solidFill>
                <a:latin typeface="Arial" panose="020B0604020202020204" pitchFamily="34" charset="0"/>
                <a:cs typeface="Arial" panose="020B0604020202020204" pitchFamily="34" charset="0"/>
              </a:rPr>
              <a:t>Photo: Balanced Team by IMG_3226 on </a:t>
            </a:r>
            <a:r>
              <a:rPr lang="en-US" altLang="en-US" sz="1400" u="sng" dirty="0">
                <a:solidFill>
                  <a:prstClr val="white"/>
                </a:solidFill>
                <a:latin typeface="Arial" panose="020B0604020202020204" pitchFamily="34" charset="0"/>
                <a:cs typeface="Arial" panose="020B0604020202020204" pitchFamily="34" charset="0"/>
              </a:rPr>
              <a:t>Flickr</a:t>
            </a:r>
            <a:r>
              <a:rPr lang="en-US" altLang="en-US" sz="1400" dirty="0">
                <a:solidFill>
                  <a:prstClr val="white"/>
                </a:solidFill>
                <a:latin typeface="Arial" panose="020B0604020202020204" pitchFamily="34" charset="0"/>
                <a:cs typeface="Arial" panose="020B0604020202020204" pitchFamily="34" charset="0"/>
              </a:rPr>
              <a:t> </a:t>
            </a:r>
          </a:p>
        </p:txBody>
      </p:sp>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854715">
            <a:off x="7564373" y="1719283"/>
            <a:ext cx="2877716" cy="2295067"/>
          </a:xfrm>
          <a:prstGeom prst="rect">
            <a:avLst/>
          </a:prstGeom>
        </p:spPr>
      </p:pic>
      <p:pic>
        <p:nvPicPr>
          <p:cNvPr id="15" name="Picture 14"/>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1782186" y="3440049"/>
            <a:ext cx="2952769" cy="3331890"/>
          </a:xfrm>
          <a:prstGeom prst="rect">
            <a:avLst/>
          </a:prstGeom>
        </p:spPr>
      </p:pic>
    </p:spTree>
    <p:extLst>
      <p:ext uri="{BB962C8B-B14F-4D97-AF65-F5344CB8AC3E}">
        <p14:creationId xmlns:p14="http://schemas.microsoft.com/office/powerpoint/2010/main" val="4096418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0"/>
          </p:nvPr>
        </p:nvSpPr>
        <p:spPr>
          <a:xfrm>
            <a:off x="4196861" y="1043948"/>
            <a:ext cx="6672615" cy="4184147"/>
          </a:xfrm>
        </p:spPr>
        <p:txBody>
          <a:bodyPr>
            <a:normAutofit fontScale="47500" lnSpcReduction="20000"/>
          </a:bodyPr>
          <a:lstStyle/>
          <a:p>
            <a:pPr marL="0" indent="0">
              <a:buNone/>
            </a:pPr>
            <a:r>
              <a:rPr lang="en-US" sz="5900" i="1" dirty="0">
                <a:solidFill>
                  <a:schemeClr val="bg1"/>
                </a:solidFill>
                <a:latin typeface="Arial" panose="020B0604020202020204" pitchFamily="34" charset="0"/>
                <a:cs typeface="Arial" panose="020B0604020202020204" pitchFamily="34" charset="0"/>
              </a:rPr>
              <a:t>participatory, informal, </a:t>
            </a:r>
            <a:br>
              <a:rPr lang="en-US" sz="5900" i="1" dirty="0">
                <a:solidFill>
                  <a:schemeClr val="bg1"/>
                </a:solidFill>
                <a:latin typeface="Arial" panose="020B0604020202020204" pitchFamily="34" charset="0"/>
                <a:cs typeface="Arial" panose="020B0604020202020204" pitchFamily="34" charset="0"/>
              </a:rPr>
            </a:br>
            <a:r>
              <a:rPr lang="en-US" sz="5900" i="1" dirty="0">
                <a:solidFill>
                  <a:schemeClr val="bg1"/>
                </a:solidFill>
                <a:latin typeface="Arial" panose="020B0604020202020204" pitchFamily="34" charset="0"/>
                <a:cs typeface="Arial" panose="020B0604020202020204" pitchFamily="34" charset="0"/>
              </a:rPr>
              <a:t>interest-driven </a:t>
            </a:r>
            <a:br>
              <a:rPr lang="en-US" sz="5900" i="1" dirty="0">
                <a:solidFill>
                  <a:schemeClr val="bg1"/>
                </a:solidFill>
                <a:latin typeface="Arial" panose="020B0604020202020204" pitchFamily="34" charset="0"/>
                <a:cs typeface="Arial" panose="020B0604020202020204" pitchFamily="34" charset="0"/>
              </a:rPr>
            </a:br>
            <a:r>
              <a:rPr lang="en-US" sz="5900" i="1" dirty="0">
                <a:solidFill>
                  <a:schemeClr val="bg1"/>
                </a:solidFill>
                <a:latin typeface="Arial" panose="020B0604020202020204" pitchFamily="34" charset="0"/>
                <a:cs typeface="Arial" panose="020B0604020202020204" pitchFamily="34" charset="0"/>
              </a:rPr>
              <a:t>and relevant to real life</a:t>
            </a:r>
          </a:p>
          <a:p>
            <a:pPr marL="0" indent="0">
              <a:buNone/>
            </a:pPr>
            <a:endParaRPr lang="en-US" dirty="0">
              <a:solidFill>
                <a:schemeClr val="bg1"/>
              </a:solidFill>
              <a:latin typeface="Arial" panose="020B0604020202020204" pitchFamily="34" charset="0"/>
              <a:cs typeface="Arial" panose="020B0604020202020204" pitchFamily="34" charset="0"/>
            </a:endParaRPr>
          </a:p>
          <a:p>
            <a:pPr marL="398463" indent="-398463">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Everyone can participate.</a:t>
            </a:r>
          </a:p>
          <a:p>
            <a:pPr marL="398463" indent="-398463">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Learning happens by doing. </a:t>
            </a:r>
          </a:p>
          <a:p>
            <a:pPr marL="398463" indent="-398463">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Challenge is constant.</a:t>
            </a:r>
          </a:p>
          <a:p>
            <a:pPr marL="398463" indent="-398463">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Everything is interconnected.</a:t>
            </a:r>
          </a:p>
        </p:txBody>
      </p:sp>
      <p:sp>
        <p:nvSpPr>
          <p:cNvPr id="6" name="Title 1"/>
          <p:cNvSpPr txBox="1">
            <a:spLocks/>
          </p:cNvSpPr>
          <p:nvPr/>
        </p:nvSpPr>
        <p:spPr>
          <a:xfrm>
            <a:off x="855786" y="415772"/>
            <a:ext cx="3048001" cy="48123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bg1"/>
                </a:solidFill>
                <a:latin typeface="Tw Cen MT" pitchFamily="34" charset="0"/>
                <a:ea typeface="+mj-ea"/>
                <a:cs typeface="+mj-cs"/>
              </a:defRPr>
            </a:lvl1pPr>
          </a:lstStyle>
          <a:p>
            <a:pPr algn="r">
              <a:defRPr/>
            </a:pPr>
            <a:r>
              <a:rPr lang="en-US" sz="4800" b="1" dirty="0">
                <a:solidFill>
                  <a:srgbClr val="FFC000"/>
                </a:solidFill>
                <a:latin typeface="Arial" panose="020B0604020202020204" pitchFamily="34" charset="0"/>
                <a:cs typeface="Arial" panose="020B0604020202020204" pitchFamily="34" charset="0"/>
              </a:rPr>
              <a:t>Active learning</a:t>
            </a:r>
            <a:br>
              <a:rPr lang="en-US" sz="4800" b="1" dirty="0">
                <a:solidFill>
                  <a:srgbClr val="FFC000"/>
                </a:solidFill>
                <a:latin typeface="Arial" panose="020B0604020202020204" pitchFamily="34" charset="0"/>
                <a:cs typeface="Arial" panose="020B0604020202020204" pitchFamily="34" charset="0"/>
              </a:rPr>
            </a:br>
            <a:r>
              <a:rPr lang="en-US" sz="4800" b="1" dirty="0">
                <a:solidFill>
                  <a:srgbClr val="FFC000"/>
                </a:solidFill>
                <a:latin typeface="Arial" panose="020B0604020202020204" pitchFamily="34" charset="0"/>
                <a:cs typeface="Arial" panose="020B0604020202020204" pitchFamily="34" charset="0"/>
              </a:rPr>
              <a:t>in libraries</a:t>
            </a:r>
            <a:br>
              <a:rPr lang="en-US" sz="4800" b="1" dirty="0">
                <a:solidFill>
                  <a:srgbClr val="FFC000"/>
                </a:solidFill>
                <a:latin typeface="Arial" panose="020B0604020202020204" pitchFamily="34" charset="0"/>
                <a:cs typeface="Arial" panose="020B0604020202020204" pitchFamily="34" charset="0"/>
              </a:rPr>
            </a:br>
            <a:r>
              <a:rPr lang="en-US" sz="4800" b="1" dirty="0">
                <a:solidFill>
                  <a:srgbClr val="FFC000"/>
                </a:solidFill>
                <a:latin typeface="Arial" panose="020B0604020202020204" pitchFamily="34" charset="0"/>
                <a:cs typeface="Arial" panose="020B0604020202020204" pitchFamily="34" charset="0"/>
              </a:rPr>
              <a:t>is… </a:t>
            </a:r>
          </a:p>
        </p:txBody>
      </p:sp>
    </p:spTree>
    <p:extLst>
      <p:ext uri="{BB962C8B-B14F-4D97-AF65-F5344CB8AC3E}">
        <p14:creationId xmlns:p14="http://schemas.microsoft.com/office/powerpoint/2010/main" val="3541692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5E2EB6C-E502-4F74-A328-448D82748EC3}"/>
              </a:ext>
            </a:extLst>
          </p:cNvPr>
          <p:cNvSpPr/>
          <p:nvPr/>
        </p:nvSpPr>
        <p:spPr>
          <a:xfrm>
            <a:off x="4841086" y="1692554"/>
            <a:ext cx="6609661" cy="4687747"/>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23FF1491-A872-4483-B19C-209B962E0A2E}"/>
              </a:ext>
            </a:extLst>
          </p:cNvPr>
          <p:cNvSpPr>
            <a:spLocks noChangeAspect="1"/>
          </p:cNvSpPr>
          <p:nvPr/>
        </p:nvSpPr>
        <p:spPr>
          <a:xfrm rot="21018183">
            <a:off x="354397" y="1955442"/>
            <a:ext cx="3326352" cy="2414983"/>
          </a:xfrm>
          <a:prstGeom prst="roundRect">
            <a:avLst/>
          </a:prstGeom>
          <a:blipFill>
            <a:blip r:embed="rId3" cstate="email">
              <a:extLst>
                <a:ext uri="{28A0092B-C50C-407E-A947-70E740481C1C}">
                  <a14:useLocalDpi xmlns:a14="http://schemas.microsoft.com/office/drawing/2010/main"/>
                </a:ext>
              </a:extLst>
            </a:blip>
            <a:stretch>
              <a:fillRect/>
            </a:stretch>
          </a:blipFill>
          <a:ln>
            <a:solidFill>
              <a:srgbClr val="8A1B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BF4F2FD7-F4DB-4E26-A680-380D70A86DDA}"/>
              </a:ext>
            </a:extLst>
          </p:cNvPr>
          <p:cNvSpPr>
            <a:spLocks noGrp="1"/>
          </p:cNvSpPr>
          <p:nvPr>
            <p:ph type="title"/>
          </p:nvPr>
        </p:nvSpPr>
        <p:spPr>
          <a:xfrm>
            <a:off x="4633623" y="153137"/>
            <a:ext cx="6705600" cy="1539416"/>
          </a:xfrm>
        </p:spPr>
        <p:txBody>
          <a:bodyPr>
            <a:noAutofit/>
          </a:bodyPr>
          <a:lstStyle/>
          <a:p>
            <a:pPr algn="ctr"/>
            <a:r>
              <a:rPr lang="en-US" b="1" dirty="0">
                <a:solidFill>
                  <a:srgbClr val="8A1B61"/>
                </a:solidFill>
                <a:latin typeface="Arial" panose="020B0604020202020204" pitchFamily="34" charset="0"/>
                <a:cs typeface="Arial" panose="020B0604020202020204" pitchFamily="34" charset="0"/>
              </a:rPr>
              <a:t>Ideation Activity</a:t>
            </a:r>
          </a:p>
        </p:txBody>
      </p:sp>
      <p:sp>
        <p:nvSpPr>
          <p:cNvPr id="8" name="Content Placeholder 2">
            <a:extLst>
              <a:ext uri="{FF2B5EF4-FFF2-40B4-BE49-F238E27FC236}">
                <a16:creationId xmlns:a16="http://schemas.microsoft.com/office/drawing/2014/main" id="{564DEC6F-C515-4EEB-BC74-F4F8ED1A6198}"/>
              </a:ext>
            </a:extLst>
          </p:cNvPr>
          <p:cNvSpPr txBox="1">
            <a:spLocks/>
          </p:cNvSpPr>
          <p:nvPr/>
        </p:nvSpPr>
        <p:spPr>
          <a:xfrm>
            <a:off x="5060326" y="1990038"/>
            <a:ext cx="6171181" cy="4297665"/>
          </a:xfrm>
          <a:prstGeom prst="rect">
            <a:avLst/>
          </a:prstGeom>
        </p:spPr>
        <p:txBody>
          <a:bodyPr>
            <a:noAutofit/>
          </a:bodyPr>
          <a:lstStyle>
            <a:lvl1pPr marL="342900" indent="-342900" algn="l" defTabSz="914400" rtl="0" eaLnBrk="1" latinLnBrk="0" hangingPunct="1">
              <a:spcBef>
                <a:spcPct val="20000"/>
              </a:spcBef>
              <a:buFont typeface="Wingdings" pitchFamily="2" charset="2"/>
              <a:buChar char="§"/>
              <a:defRPr sz="3200" kern="1200">
                <a:solidFill>
                  <a:schemeClr val="tx1"/>
                </a:solidFill>
                <a:latin typeface="Tw Cen MT" pitchFamily="34" charset="0"/>
                <a:ea typeface="+mn-ea"/>
                <a:cs typeface="+mn-cs"/>
              </a:defRPr>
            </a:lvl1pPr>
            <a:lvl2pPr marL="742950" indent="-285750" algn="l" defTabSz="914400" rtl="0" eaLnBrk="1" latinLnBrk="0" hangingPunct="1">
              <a:spcBef>
                <a:spcPct val="20000"/>
              </a:spcBef>
              <a:buFont typeface="Wingdings" pitchFamily="2" charset="2"/>
              <a:buChar char="§"/>
              <a:defRPr sz="2800" kern="1200">
                <a:solidFill>
                  <a:schemeClr val="tx1"/>
                </a:solidFill>
                <a:latin typeface="Tw Cen MT"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Tw Cen MT" pitchFamily="34" charset="0"/>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tx1"/>
                </a:solidFill>
                <a:latin typeface="Tw Cen MT" pitchFamily="34" charset="0"/>
                <a:ea typeface="+mn-ea"/>
                <a:cs typeface="+mn-cs"/>
              </a:defRPr>
            </a:lvl4pPr>
            <a:lvl5pPr marL="2057400" indent="-228600" algn="l" defTabSz="914400" rtl="0" eaLnBrk="1" latinLnBrk="0" hangingPunct="1">
              <a:spcBef>
                <a:spcPct val="20000"/>
              </a:spcBef>
              <a:buFont typeface="Wingdings" pitchFamily="2" charset="2"/>
              <a:buChar char="§"/>
              <a:defRPr sz="2000" kern="1200">
                <a:solidFill>
                  <a:schemeClr val="tx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500"/>
              </a:lnSpc>
              <a:buNone/>
            </a:pPr>
            <a:r>
              <a:rPr lang="en-US" sz="2400" dirty="0">
                <a:latin typeface="Arial" panose="020B0604020202020204" pitchFamily="34" charset="0"/>
                <a:cs typeface="Arial" panose="020B0604020202020204" pitchFamily="34" charset="0"/>
              </a:rPr>
              <a:t>How might your library create </a:t>
            </a:r>
            <a:br>
              <a:rPr lang="en-US" sz="2400" dirty="0">
                <a:latin typeface="Arial" panose="020B0604020202020204" pitchFamily="34" charset="0"/>
                <a:cs typeface="Arial" panose="020B0604020202020204" pitchFamily="34" charset="0"/>
              </a:rPr>
            </a:br>
            <a:r>
              <a:rPr lang="en-US" sz="2400" i="1" dirty="0">
                <a:latin typeface="Arial" panose="020B0604020202020204" pitchFamily="34" charset="0"/>
                <a:cs typeface="Arial" panose="020B0604020202020204" pitchFamily="34" charset="0"/>
              </a:rPr>
              <a:t>active learning </a:t>
            </a:r>
            <a:r>
              <a:rPr lang="en-US" sz="2400" dirty="0">
                <a:latin typeface="Arial" panose="020B0604020202020204" pitchFamily="34" charset="0"/>
                <a:cs typeface="Arial" panose="020B0604020202020204" pitchFamily="34" charset="0"/>
              </a:rPr>
              <a:t>opportunities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around ____________ idea?</a:t>
            </a:r>
          </a:p>
          <a:p>
            <a:pPr marL="0" indent="0">
              <a:lnSpc>
                <a:spcPts val="2500"/>
              </a:lnSpc>
              <a:buNone/>
            </a:pPr>
            <a:endParaRPr lang="en-US" sz="2400" dirty="0">
              <a:latin typeface="Arial" panose="020B0604020202020204" pitchFamily="34" charset="0"/>
              <a:cs typeface="Arial" panose="020B0604020202020204" pitchFamily="34" charset="0"/>
            </a:endParaRPr>
          </a:p>
          <a:p>
            <a:pPr marL="0" indent="0">
              <a:lnSpc>
                <a:spcPts val="2500"/>
              </a:lnSpc>
              <a:buNone/>
            </a:pPr>
            <a:r>
              <a:rPr lang="en-US" sz="2400" dirty="0">
                <a:latin typeface="Arial" panose="020B0604020202020204" pitchFamily="34" charset="0"/>
                <a:cs typeface="Arial" panose="020B0604020202020204" pitchFamily="34" charset="0"/>
              </a:rPr>
              <a:t>Hint:</a:t>
            </a:r>
          </a:p>
          <a:p>
            <a:pPr>
              <a:lnSpc>
                <a:spcPts val="2500"/>
              </a:lnSpc>
            </a:pPr>
            <a:r>
              <a:rPr lang="en-US" sz="2400" dirty="0">
                <a:latin typeface="Arial" panose="020B0604020202020204" pitchFamily="34" charset="0"/>
                <a:cs typeface="Arial" panose="020B0604020202020204" pitchFamily="34" charset="0"/>
              </a:rPr>
              <a:t>Think beyond the obvious</a:t>
            </a:r>
          </a:p>
          <a:p>
            <a:pPr>
              <a:lnSpc>
                <a:spcPts val="2500"/>
              </a:lnSpc>
            </a:pPr>
            <a:r>
              <a:rPr lang="en-US" sz="2400" dirty="0">
                <a:latin typeface="Arial" panose="020B0604020202020204" pitchFamily="34" charset="0"/>
                <a:cs typeface="Arial" panose="020B0604020202020204" pitchFamily="34" charset="0"/>
              </a:rPr>
              <a:t>Dissect the idea</a:t>
            </a:r>
          </a:p>
          <a:p>
            <a:pPr lvl="1">
              <a:lnSpc>
                <a:spcPts val="2500"/>
              </a:lnSpc>
            </a:pPr>
            <a:r>
              <a:rPr lang="en-US" sz="2000" dirty="0">
                <a:latin typeface="Arial" panose="020B0604020202020204" pitchFamily="34" charset="0"/>
                <a:cs typeface="Arial" panose="020B0604020202020204" pitchFamily="34" charset="0"/>
              </a:rPr>
              <a:t>What are people’s feelings about it?</a:t>
            </a:r>
          </a:p>
          <a:p>
            <a:pPr lvl="1">
              <a:lnSpc>
                <a:spcPts val="2500"/>
              </a:lnSpc>
            </a:pPr>
            <a:r>
              <a:rPr lang="en-US" sz="2000" dirty="0">
                <a:latin typeface="Arial" panose="020B0604020202020204" pitchFamily="34" charset="0"/>
                <a:cs typeface="Arial" panose="020B0604020202020204" pitchFamily="34" charset="0"/>
              </a:rPr>
              <a:t>What is the essential experience behind it?</a:t>
            </a:r>
          </a:p>
          <a:p>
            <a:pPr lvl="1">
              <a:lnSpc>
                <a:spcPts val="2500"/>
              </a:lnSpc>
            </a:pPr>
            <a:r>
              <a:rPr lang="en-US" sz="2000" dirty="0">
                <a:latin typeface="Arial" panose="020B0604020202020204" pitchFamily="34" charset="0"/>
                <a:cs typeface="Arial" panose="020B0604020202020204" pitchFamily="34" charset="0"/>
              </a:rPr>
              <a:t>What activities are related to it?</a:t>
            </a:r>
          </a:p>
        </p:txBody>
      </p:sp>
    </p:spTree>
    <p:extLst>
      <p:ext uri="{BB962C8B-B14F-4D97-AF65-F5344CB8AC3E}">
        <p14:creationId xmlns:p14="http://schemas.microsoft.com/office/powerpoint/2010/main" val="3308579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85289" y="343260"/>
            <a:ext cx="5363837" cy="784194"/>
          </a:xfrm>
        </p:spPr>
        <p:txBody>
          <a:bodyPr/>
          <a:lstStyle/>
          <a:p>
            <a:r>
              <a:rPr lang="en-US" dirty="0">
                <a:latin typeface="Arial" panose="020B0604020202020204" pitchFamily="34" charset="0"/>
                <a:cs typeface="Arial" panose="020B0604020202020204" pitchFamily="34" charset="0"/>
              </a:rPr>
              <a:t>Brainstorm rules</a:t>
            </a:r>
          </a:p>
        </p:txBody>
      </p:sp>
      <p:sp>
        <p:nvSpPr>
          <p:cNvPr id="4" name="Content Placeholder 3"/>
          <p:cNvSpPr>
            <a:spLocks noGrp="1"/>
          </p:cNvSpPr>
          <p:nvPr>
            <p:ph idx="1"/>
          </p:nvPr>
        </p:nvSpPr>
        <p:spPr>
          <a:xfrm>
            <a:off x="2685289" y="1349403"/>
            <a:ext cx="3953637" cy="4625269"/>
          </a:xfrm>
        </p:spPr>
        <p:txBody>
          <a:bodyPr>
            <a:normAutofit fontScale="92500"/>
          </a:bodyPr>
          <a:lstStyle/>
          <a:p>
            <a:pPr>
              <a:lnSpc>
                <a:spcPts val="3700"/>
              </a:lnSpc>
            </a:pPr>
            <a:r>
              <a:rPr lang="en-US" dirty="0">
                <a:latin typeface="Arial" panose="020B0604020202020204" pitchFamily="34" charset="0"/>
                <a:cs typeface="Arial" panose="020B0604020202020204" pitchFamily="34" charset="0"/>
              </a:rPr>
              <a:t>Defer judgement</a:t>
            </a:r>
          </a:p>
          <a:p>
            <a:pPr>
              <a:lnSpc>
                <a:spcPts val="3700"/>
              </a:lnSpc>
            </a:pPr>
            <a:r>
              <a:rPr lang="en-US" dirty="0">
                <a:latin typeface="Arial" panose="020B0604020202020204" pitchFamily="34" charset="0"/>
                <a:cs typeface="Arial" panose="020B0604020202020204" pitchFamily="34" charset="0"/>
              </a:rPr>
              <a:t>Encourage wild ideas</a:t>
            </a:r>
          </a:p>
          <a:p>
            <a:pPr>
              <a:lnSpc>
                <a:spcPts val="3700"/>
              </a:lnSpc>
            </a:pPr>
            <a:r>
              <a:rPr lang="en-US" dirty="0">
                <a:latin typeface="Arial" panose="020B0604020202020204" pitchFamily="34" charset="0"/>
                <a:cs typeface="Arial" panose="020B0604020202020204" pitchFamily="34" charset="0"/>
              </a:rPr>
              <a:t>Build on the ideas of others</a:t>
            </a:r>
          </a:p>
          <a:p>
            <a:pPr>
              <a:lnSpc>
                <a:spcPts val="3700"/>
              </a:lnSpc>
            </a:pPr>
            <a:r>
              <a:rPr lang="en-US" dirty="0">
                <a:latin typeface="Arial" panose="020B0604020202020204" pitchFamily="34" charset="0"/>
                <a:cs typeface="Arial" panose="020B0604020202020204" pitchFamily="34" charset="0"/>
              </a:rPr>
              <a:t>Stay focused on topic</a:t>
            </a:r>
          </a:p>
          <a:p>
            <a:pPr>
              <a:lnSpc>
                <a:spcPts val="3700"/>
              </a:lnSpc>
            </a:pPr>
            <a:r>
              <a:rPr lang="en-US" dirty="0">
                <a:latin typeface="Arial" panose="020B0604020202020204" pitchFamily="34" charset="0"/>
                <a:cs typeface="Arial" panose="020B0604020202020204" pitchFamily="34" charset="0"/>
              </a:rPr>
              <a:t>One conversation at a time</a:t>
            </a:r>
          </a:p>
          <a:p>
            <a:pPr>
              <a:lnSpc>
                <a:spcPts val="3700"/>
              </a:lnSpc>
            </a:pPr>
            <a:r>
              <a:rPr lang="en-US" dirty="0">
                <a:latin typeface="Arial" panose="020B0604020202020204" pitchFamily="34" charset="0"/>
                <a:cs typeface="Arial" panose="020B0604020202020204" pitchFamily="34" charset="0"/>
              </a:rPr>
              <a:t>Be visual</a:t>
            </a:r>
          </a:p>
          <a:p>
            <a:pPr>
              <a:lnSpc>
                <a:spcPts val="3700"/>
              </a:lnSpc>
            </a:pPr>
            <a:r>
              <a:rPr lang="en-US" dirty="0">
                <a:latin typeface="Arial" panose="020B0604020202020204" pitchFamily="34" charset="0"/>
                <a:cs typeface="Arial" panose="020B0604020202020204" pitchFamily="34" charset="0"/>
              </a:rPr>
              <a:t>Go for quantity</a:t>
            </a:r>
          </a:p>
        </p:txBody>
      </p:sp>
      <p:sp>
        <p:nvSpPr>
          <p:cNvPr id="5" name="Title 2"/>
          <p:cNvSpPr txBox="1">
            <a:spLocks/>
          </p:cNvSpPr>
          <p:nvPr/>
        </p:nvSpPr>
        <p:spPr>
          <a:xfrm>
            <a:off x="-577014" y="-1427512"/>
            <a:ext cx="2714625" cy="740218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60000" b="1" dirty="0">
                <a:solidFill>
                  <a:srgbClr val="90C226"/>
                </a:solidFill>
              </a:rPr>
              <a:t>!</a:t>
            </a:r>
          </a:p>
        </p:txBody>
      </p:sp>
    </p:spTree>
    <p:extLst>
      <p:ext uri="{BB962C8B-B14F-4D97-AF65-F5344CB8AC3E}">
        <p14:creationId xmlns:p14="http://schemas.microsoft.com/office/powerpoint/2010/main" val="112248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24E31-1199-49B8-8E27-1272A9079414}"/>
              </a:ext>
            </a:extLst>
          </p:cNvPr>
          <p:cNvSpPr>
            <a:spLocks noGrp="1"/>
          </p:cNvSpPr>
          <p:nvPr>
            <p:ph type="title"/>
          </p:nvPr>
        </p:nvSpPr>
        <p:spPr>
          <a:xfrm>
            <a:off x="1125760" y="355616"/>
            <a:ext cx="9980748" cy="784194"/>
          </a:xfrm>
        </p:spPr>
        <p:txBody>
          <a:bodyPr/>
          <a:lstStyle/>
          <a:p>
            <a:r>
              <a:rPr lang="en-US" dirty="0">
                <a:latin typeface="Arial" panose="020B0604020202020204" pitchFamily="34" charset="0"/>
                <a:cs typeface="Arial" panose="020B0604020202020204" pitchFamily="34" charset="0"/>
              </a:rPr>
              <a:t>Rating the ideation ideas</a:t>
            </a:r>
          </a:p>
        </p:txBody>
      </p:sp>
      <p:graphicFrame>
        <p:nvGraphicFramePr>
          <p:cNvPr id="4" name="Content Placeholder 3">
            <a:extLst>
              <a:ext uri="{FF2B5EF4-FFF2-40B4-BE49-F238E27FC236}">
                <a16:creationId xmlns:a16="http://schemas.microsoft.com/office/drawing/2014/main" id="{8562079F-3A88-4E3C-A7A8-5BB3A6EED2BE}"/>
              </a:ext>
            </a:extLst>
          </p:cNvPr>
          <p:cNvGraphicFramePr>
            <a:graphicFrameLocks noGrp="1"/>
          </p:cNvGraphicFramePr>
          <p:nvPr>
            <p:ph idx="1"/>
            <p:extLst>
              <p:ext uri="{D42A27DB-BD31-4B8C-83A1-F6EECF244321}">
                <p14:modId xmlns:p14="http://schemas.microsoft.com/office/powerpoint/2010/main" val="3000721684"/>
              </p:ext>
            </p:extLst>
          </p:nvPr>
        </p:nvGraphicFramePr>
        <p:xfrm>
          <a:off x="1125760" y="1374089"/>
          <a:ext cx="10403373" cy="3813412"/>
        </p:xfrm>
        <a:graphic>
          <a:graphicData uri="http://schemas.openxmlformats.org/drawingml/2006/table">
            <a:tbl>
              <a:tblPr firstRow="1" firstCol="1" bandRow="1">
                <a:tableStyleId>{5C22544A-7EE6-4342-B048-85BDC9FD1C3A}</a:tableStyleId>
              </a:tblPr>
              <a:tblGrid>
                <a:gridCol w="6403361">
                  <a:extLst>
                    <a:ext uri="{9D8B030D-6E8A-4147-A177-3AD203B41FA5}">
                      <a16:colId xmlns:a16="http://schemas.microsoft.com/office/drawing/2014/main" val="3650243198"/>
                    </a:ext>
                  </a:extLst>
                </a:gridCol>
                <a:gridCol w="801115">
                  <a:extLst>
                    <a:ext uri="{9D8B030D-6E8A-4147-A177-3AD203B41FA5}">
                      <a16:colId xmlns:a16="http://schemas.microsoft.com/office/drawing/2014/main" val="529336939"/>
                    </a:ext>
                  </a:extLst>
                </a:gridCol>
                <a:gridCol w="801115">
                  <a:extLst>
                    <a:ext uri="{9D8B030D-6E8A-4147-A177-3AD203B41FA5}">
                      <a16:colId xmlns:a16="http://schemas.microsoft.com/office/drawing/2014/main" val="3497955024"/>
                    </a:ext>
                  </a:extLst>
                </a:gridCol>
                <a:gridCol w="801115">
                  <a:extLst>
                    <a:ext uri="{9D8B030D-6E8A-4147-A177-3AD203B41FA5}">
                      <a16:colId xmlns:a16="http://schemas.microsoft.com/office/drawing/2014/main" val="1731879069"/>
                    </a:ext>
                  </a:extLst>
                </a:gridCol>
                <a:gridCol w="801115">
                  <a:extLst>
                    <a:ext uri="{9D8B030D-6E8A-4147-A177-3AD203B41FA5}">
                      <a16:colId xmlns:a16="http://schemas.microsoft.com/office/drawing/2014/main" val="3365126329"/>
                    </a:ext>
                  </a:extLst>
                </a:gridCol>
                <a:gridCol w="795552">
                  <a:extLst>
                    <a:ext uri="{9D8B030D-6E8A-4147-A177-3AD203B41FA5}">
                      <a16:colId xmlns:a16="http://schemas.microsoft.com/office/drawing/2014/main" val="2215243704"/>
                    </a:ext>
                  </a:extLst>
                </a:gridCol>
              </a:tblGrid>
              <a:tr h="977900">
                <a:tc>
                  <a:txBody>
                    <a:bodyPr/>
                    <a:lstStyle/>
                    <a:p>
                      <a:pPr marL="0" marR="0">
                        <a:lnSpc>
                          <a:spcPct val="118000"/>
                        </a:lnSpc>
                        <a:spcBef>
                          <a:spcPts val="0"/>
                        </a:spcBef>
                        <a:spcAft>
                          <a:spcPts val="600"/>
                        </a:spcAft>
                      </a:pPr>
                      <a:r>
                        <a:rPr lang="en-US" sz="1800" kern="1400" dirty="0">
                          <a:effectLst/>
                          <a:latin typeface="Arial" panose="020B0604020202020204" pitchFamily="34" charset="0"/>
                          <a:cs typeface="Arial" panose="020B0604020202020204" pitchFamily="34" charset="0"/>
                        </a:rPr>
                        <a:t>IDEA: </a:t>
                      </a:r>
                      <a:endParaRPr lang="en-US" sz="18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0348" marR="70348" marT="0" marB="0" anchor="ctr"/>
                </a:tc>
                <a:tc>
                  <a:txBody>
                    <a:bodyPr/>
                    <a:lstStyle/>
                    <a:p>
                      <a:pPr marL="0" marR="0" algn="ctr">
                        <a:lnSpc>
                          <a:spcPct val="118000"/>
                        </a:lnSpc>
                        <a:spcBef>
                          <a:spcPts val="0"/>
                        </a:spcBef>
                        <a:spcAft>
                          <a:spcPts val="600"/>
                        </a:spcAft>
                      </a:pPr>
                      <a:r>
                        <a:rPr lang="en-US" sz="1800" kern="1400" dirty="0">
                          <a:effectLst/>
                          <a:latin typeface="Arial" panose="020B0604020202020204" pitchFamily="34" charset="0"/>
                          <a:cs typeface="Arial" panose="020B0604020202020204" pitchFamily="34" charset="0"/>
                        </a:rPr>
                        <a:t>Least</a:t>
                      </a:r>
                      <a:endParaRPr lang="en-US" sz="18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0348" marR="70348" marT="0" marB="0" anchor="ctr"/>
                </a:tc>
                <a:tc>
                  <a:txBody>
                    <a:bodyPr/>
                    <a:lstStyle/>
                    <a:p>
                      <a:pPr marL="0" marR="0" algn="ctr">
                        <a:lnSpc>
                          <a:spcPct val="118000"/>
                        </a:lnSpc>
                        <a:spcBef>
                          <a:spcPts val="0"/>
                        </a:spcBef>
                        <a:spcAft>
                          <a:spcPts val="600"/>
                        </a:spcAft>
                      </a:pPr>
                      <a:r>
                        <a:rPr lang="en-US" sz="1800" kern="1400" dirty="0">
                          <a:effectLst/>
                          <a:latin typeface="Arial" panose="020B0604020202020204" pitchFamily="34" charset="0"/>
                          <a:cs typeface="Arial" panose="020B0604020202020204" pitchFamily="34" charset="0"/>
                        </a:rPr>
                        <a:t> </a:t>
                      </a:r>
                      <a:endParaRPr lang="en-US" sz="18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0348" marR="70348" marT="0" marB="0" anchor="ctr"/>
                </a:tc>
                <a:tc>
                  <a:txBody>
                    <a:bodyPr/>
                    <a:lstStyle/>
                    <a:p>
                      <a:pPr marL="0" marR="0" algn="ctr">
                        <a:lnSpc>
                          <a:spcPct val="118000"/>
                        </a:lnSpc>
                        <a:spcBef>
                          <a:spcPts val="0"/>
                        </a:spcBef>
                        <a:spcAft>
                          <a:spcPts val="600"/>
                        </a:spcAft>
                      </a:pPr>
                      <a:r>
                        <a:rPr lang="en-US" sz="1800" kern="1400" dirty="0">
                          <a:effectLst/>
                          <a:latin typeface="Arial" panose="020B0604020202020204" pitchFamily="34" charset="0"/>
                          <a:cs typeface="Arial" panose="020B0604020202020204" pitchFamily="34" charset="0"/>
                        </a:rPr>
                        <a:t> </a:t>
                      </a:r>
                      <a:endParaRPr lang="en-US" sz="18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0348" marR="70348" marT="0" marB="0" anchor="ctr"/>
                </a:tc>
                <a:tc>
                  <a:txBody>
                    <a:bodyPr/>
                    <a:lstStyle/>
                    <a:p>
                      <a:pPr marL="0" marR="0" algn="ctr">
                        <a:lnSpc>
                          <a:spcPct val="118000"/>
                        </a:lnSpc>
                        <a:spcBef>
                          <a:spcPts val="0"/>
                        </a:spcBef>
                        <a:spcAft>
                          <a:spcPts val="600"/>
                        </a:spcAft>
                      </a:pPr>
                      <a:r>
                        <a:rPr lang="en-US" sz="1800" kern="1400" dirty="0">
                          <a:effectLst/>
                          <a:latin typeface="Arial" panose="020B0604020202020204" pitchFamily="34" charset="0"/>
                          <a:cs typeface="Arial" panose="020B0604020202020204" pitchFamily="34" charset="0"/>
                        </a:rPr>
                        <a:t> </a:t>
                      </a:r>
                      <a:endParaRPr lang="en-US" sz="18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0348" marR="70348" marT="0" marB="0" anchor="ctr"/>
                </a:tc>
                <a:tc>
                  <a:txBody>
                    <a:bodyPr/>
                    <a:lstStyle/>
                    <a:p>
                      <a:pPr marL="0" marR="0" algn="ctr">
                        <a:lnSpc>
                          <a:spcPct val="118000"/>
                        </a:lnSpc>
                        <a:spcBef>
                          <a:spcPts val="0"/>
                        </a:spcBef>
                        <a:spcAft>
                          <a:spcPts val="600"/>
                        </a:spcAft>
                      </a:pPr>
                      <a:r>
                        <a:rPr lang="en-US" sz="1800" kern="1400" dirty="0">
                          <a:effectLst/>
                          <a:latin typeface="Arial" panose="020B0604020202020204" pitchFamily="34" charset="0"/>
                          <a:cs typeface="Arial" panose="020B0604020202020204" pitchFamily="34" charset="0"/>
                        </a:rPr>
                        <a:t>Most</a:t>
                      </a:r>
                      <a:endParaRPr lang="en-US" sz="18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0348" marR="70348" marT="0" marB="0" anchor="ctr"/>
                </a:tc>
                <a:extLst>
                  <a:ext uri="{0D108BD9-81ED-4DB2-BD59-A6C34878D82A}">
                    <a16:rowId xmlns:a16="http://schemas.microsoft.com/office/drawing/2014/main" val="2136402426"/>
                  </a:ext>
                </a:extLst>
              </a:tr>
              <a:tr h="708878">
                <a:tc>
                  <a:txBody>
                    <a:bodyPr/>
                    <a:lstStyle/>
                    <a:p>
                      <a:pPr marL="0" marR="0">
                        <a:lnSpc>
                          <a:spcPct val="118000"/>
                        </a:lnSpc>
                        <a:spcBef>
                          <a:spcPts val="0"/>
                        </a:spcBef>
                        <a:spcAft>
                          <a:spcPts val="600"/>
                        </a:spcAft>
                      </a:pPr>
                      <a:r>
                        <a:rPr lang="en-US" sz="2000" kern="1400" dirty="0">
                          <a:effectLst/>
                          <a:latin typeface="Arial" panose="020B0604020202020204" pitchFamily="34" charset="0"/>
                          <a:cs typeface="Arial" panose="020B0604020202020204" pitchFamily="34" charset="0"/>
                        </a:rPr>
                        <a:t>Instinctively, how excited are you about this idea?</a:t>
                      </a:r>
                      <a:endParaRPr lang="en-US" sz="20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0348" marR="70348" marT="0" marB="0" anchor="ctr"/>
                </a:tc>
                <a:tc>
                  <a:txBody>
                    <a:bodyPr/>
                    <a:lstStyle/>
                    <a:p>
                      <a:pPr marL="0" marR="0" algn="ctr">
                        <a:lnSpc>
                          <a:spcPct val="118000"/>
                        </a:lnSpc>
                        <a:spcBef>
                          <a:spcPts val="0"/>
                        </a:spcBef>
                        <a:spcAft>
                          <a:spcPts val="600"/>
                        </a:spcAft>
                      </a:pPr>
                      <a:r>
                        <a:rPr lang="en-US" sz="2000" kern="1400">
                          <a:effectLst/>
                          <a:latin typeface="Arial" panose="020B0604020202020204" pitchFamily="34" charset="0"/>
                          <a:cs typeface="Arial" panose="020B0604020202020204" pitchFamily="34" charset="0"/>
                        </a:rPr>
                        <a:t>1</a:t>
                      </a:r>
                      <a:endParaRPr lang="en-US" sz="20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0348" marR="70348" marT="0" marB="0" anchor="ctr"/>
                </a:tc>
                <a:tc>
                  <a:txBody>
                    <a:bodyPr/>
                    <a:lstStyle/>
                    <a:p>
                      <a:pPr marL="0" marR="0" algn="ctr">
                        <a:lnSpc>
                          <a:spcPct val="118000"/>
                        </a:lnSpc>
                        <a:spcBef>
                          <a:spcPts val="0"/>
                        </a:spcBef>
                        <a:spcAft>
                          <a:spcPts val="600"/>
                        </a:spcAft>
                      </a:pPr>
                      <a:r>
                        <a:rPr lang="en-US" sz="2000" kern="1400">
                          <a:effectLst/>
                          <a:latin typeface="Arial" panose="020B0604020202020204" pitchFamily="34" charset="0"/>
                          <a:cs typeface="Arial" panose="020B0604020202020204" pitchFamily="34" charset="0"/>
                        </a:rPr>
                        <a:t>2</a:t>
                      </a:r>
                      <a:endParaRPr lang="en-US" sz="20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0348" marR="70348" marT="0" marB="0" anchor="ctr"/>
                </a:tc>
                <a:tc>
                  <a:txBody>
                    <a:bodyPr/>
                    <a:lstStyle/>
                    <a:p>
                      <a:pPr marL="0" marR="0" algn="ctr">
                        <a:lnSpc>
                          <a:spcPct val="118000"/>
                        </a:lnSpc>
                        <a:spcBef>
                          <a:spcPts val="0"/>
                        </a:spcBef>
                        <a:spcAft>
                          <a:spcPts val="600"/>
                        </a:spcAft>
                      </a:pPr>
                      <a:r>
                        <a:rPr lang="en-US" sz="2000" kern="1400">
                          <a:effectLst/>
                          <a:latin typeface="Arial" panose="020B0604020202020204" pitchFamily="34" charset="0"/>
                          <a:cs typeface="Arial" panose="020B0604020202020204" pitchFamily="34" charset="0"/>
                        </a:rPr>
                        <a:t>3</a:t>
                      </a:r>
                      <a:endParaRPr lang="en-US" sz="20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0348" marR="70348" marT="0" marB="0" anchor="ctr"/>
                </a:tc>
                <a:tc>
                  <a:txBody>
                    <a:bodyPr/>
                    <a:lstStyle/>
                    <a:p>
                      <a:pPr marL="0" marR="0" algn="ctr">
                        <a:lnSpc>
                          <a:spcPct val="118000"/>
                        </a:lnSpc>
                        <a:spcBef>
                          <a:spcPts val="0"/>
                        </a:spcBef>
                        <a:spcAft>
                          <a:spcPts val="600"/>
                        </a:spcAft>
                      </a:pPr>
                      <a:r>
                        <a:rPr lang="en-US" sz="2000" kern="1400">
                          <a:effectLst/>
                          <a:latin typeface="Arial" panose="020B0604020202020204" pitchFamily="34" charset="0"/>
                          <a:cs typeface="Arial" panose="020B0604020202020204" pitchFamily="34" charset="0"/>
                        </a:rPr>
                        <a:t>4</a:t>
                      </a:r>
                      <a:endParaRPr lang="en-US" sz="20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0348" marR="70348" marT="0" marB="0" anchor="ctr"/>
                </a:tc>
                <a:tc>
                  <a:txBody>
                    <a:bodyPr/>
                    <a:lstStyle/>
                    <a:p>
                      <a:pPr marL="0" marR="0" algn="ctr">
                        <a:lnSpc>
                          <a:spcPct val="118000"/>
                        </a:lnSpc>
                        <a:spcBef>
                          <a:spcPts val="0"/>
                        </a:spcBef>
                        <a:spcAft>
                          <a:spcPts val="600"/>
                        </a:spcAft>
                      </a:pPr>
                      <a:r>
                        <a:rPr lang="en-US" sz="2000" kern="1400" dirty="0">
                          <a:effectLst/>
                          <a:latin typeface="Arial" panose="020B0604020202020204" pitchFamily="34" charset="0"/>
                          <a:cs typeface="Arial" panose="020B0604020202020204" pitchFamily="34" charset="0"/>
                        </a:rPr>
                        <a:t>5</a:t>
                      </a:r>
                      <a:endParaRPr lang="en-US" sz="20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0348" marR="70348" marT="0" marB="0" anchor="ctr"/>
                </a:tc>
                <a:extLst>
                  <a:ext uri="{0D108BD9-81ED-4DB2-BD59-A6C34878D82A}">
                    <a16:rowId xmlns:a16="http://schemas.microsoft.com/office/drawing/2014/main" val="1462360138"/>
                  </a:ext>
                </a:extLst>
              </a:tr>
              <a:tr h="708878">
                <a:tc>
                  <a:txBody>
                    <a:bodyPr/>
                    <a:lstStyle/>
                    <a:p>
                      <a:pPr marL="0" marR="0">
                        <a:lnSpc>
                          <a:spcPct val="118000"/>
                        </a:lnSpc>
                        <a:spcBef>
                          <a:spcPts val="0"/>
                        </a:spcBef>
                        <a:spcAft>
                          <a:spcPts val="600"/>
                        </a:spcAft>
                      </a:pPr>
                      <a:r>
                        <a:rPr lang="en-US" sz="2000" kern="1400" dirty="0">
                          <a:effectLst/>
                          <a:latin typeface="Arial" panose="020B0604020202020204" pitchFamily="34" charset="0"/>
                          <a:cs typeface="Arial" panose="020B0604020202020204" pitchFamily="34" charset="0"/>
                        </a:rPr>
                        <a:t>How innovative and fresh does this idea feel?</a:t>
                      </a:r>
                      <a:endParaRPr lang="en-US" sz="20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0348" marR="70348" marT="0" marB="0" anchor="ctr"/>
                </a:tc>
                <a:tc>
                  <a:txBody>
                    <a:bodyPr/>
                    <a:lstStyle/>
                    <a:p>
                      <a:pPr marL="0" marR="0" algn="ctr">
                        <a:lnSpc>
                          <a:spcPct val="118000"/>
                        </a:lnSpc>
                        <a:spcBef>
                          <a:spcPts val="0"/>
                        </a:spcBef>
                        <a:spcAft>
                          <a:spcPts val="600"/>
                        </a:spcAft>
                      </a:pPr>
                      <a:r>
                        <a:rPr lang="en-US" sz="2000" kern="1400">
                          <a:effectLst/>
                          <a:latin typeface="Arial" panose="020B0604020202020204" pitchFamily="34" charset="0"/>
                          <a:cs typeface="Arial" panose="020B0604020202020204" pitchFamily="34" charset="0"/>
                        </a:rPr>
                        <a:t>1</a:t>
                      </a:r>
                      <a:endParaRPr lang="en-US" sz="20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0348" marR="70348" marT="0" marB="0" anchor="ctr"/>
                </a:tc>
                <a:tc>
                  <a:txBody>
                    <a:bodyPr/>
                    <a:lstStyle/>
                    <a:p>
                      <a:pPr marL="0" marR="0" algn="ctr">
                        <a:lnSpc>
                          <a:spcPct val="118000"/>
                        </a:lnSpc>
                        <a:spcBef>
                          <a:spcPts val="0"/>
                        </a:spcBef>
                        <a:spcAft>
                          <a:spcPts val="600"/>
                        </a:spcAft>
                      </a:pPr>
                      <a:r>
                        <a:rPr lang="en-US" sz="2000" kern="1400">
                          <a:effectLst/>
                          <a:latin typeface="Arial" panose="020B0604020202020204" pitchFamily="34" charset="0"/>
                          <a:cs typeface="Arial" panose="020B0604020202020204" pitchFamily="34" charset="0"/>
                        </a:rPr>
                        <a:t>2</a:t>
                      </a:r>
                      <a:endParaRPr lang="en-US" sz="20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0348" marR="70348" marT="0" marB="0" anchor="ctr"/>
                </a:tc>
                <a:tc>
                  <a:txBody>
                    <a:bodyPr/>
                    <a:lstStyle/>
                    <a:p>
                      <a:pPr marL="0" marR="0" algn="ctr">
                        <a:lnSpc>
                          <a:spcPct val="118000"/>
                        </a:lnSpc>
                        <a:spcBef>
                          <a:spcPts val="0"/>
                        </a:spcBef>
                        <a:spcAft>
                          <a:spcPts val="600"/>
                        </a:spcAft>
                      </a:pPr>
                      <a:r>
                        <a:rPr lang="en-US" sz="2000" kern="1400">
                          <a:effectLst/>
                          <a:latin typeface="Arial" panose="020B0604020202020204" pitchFamily="34" charset="0"/>
                          <a:cs typeface="Arial" panose="020B0604020202020204" pitchFamily="34" charset="0"/>
                        </a:rPr>
                        <a:t>3</a:t>
                      </a:r>
                      <a:endParaRPr lang="en-US" sz="20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0348" marR="70348" marT="0" marB="0" anchor="ctr"/>
                </a:tc>
                <a:tc>
                  <a:txBody>
                    <a:bodyPr/>
                    <a:lstStyle/>
                    <a:p>
                      <a:pPr marL="0" marR="0" algn="ctr">
                        <a:lnSpc>
                          <a:spcPct val="118000"/>
                        </a:lnSpc>
                        <a:spcBef>
                          <a:spcPts val="0"/>
                        </a:spcBef>
                        <a:spcAft>
                          <a:spcPts val="600"/>
                        </a:spcAft>
                      </a:pPr>
                      <a:r>
                        <a:rPr lang="en-US" sz="2000" kern="1400">
                          <a:effectLst/>
                          <a:latin typeface="Arial" panose="020B0604020202020204" pitchFamily="34" charset="0"/>
                          <a:cs typeface="Arial" panose="020B0604020202020204" pitchFamily="34" charset="0"/>
                        </a:rPr>
                        <a:t>4</a:t>
                      </a:r>
                      <a:endParaRPr lang="en-US" sz="20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0348" marR="70348" marT="0" marB="0" anchor="ctr"/>
                </a:tc>
                <a:tc>
                  <a:txBody>
                    <a:bodyPr/>
                    <a:lstStyle/>
                    <a:p>
                      <a:pPr marL="0" marR="0" algn="ctr">
                        <a:lnSpc>
                          <a:spcPct val="118000"/>
                        </a:lnSpc>
                        <a:spcBef>
                          <a:spcPts val="0"/>
                        </a:spcBef>
                        <a:spcAft>
                          <a:spcPts val="600"/>
                        </a:spcAft>
                      </a:pPr>
                      <a:r>
                        <a:rPr lang="en-US" sz="2000" kern="1400" dirty="0">
                          <a:effectLst/>
                          <a:latin typeface="Arial" panose="020B0604020202020204" pitchFamily="34" charset="0"/>
                          <a:cs typeface="Arial" panose="020B0604020202020204" pitchFamily="34" charset="0"/>
                        </a:rPr>
                        <a:t>5</a:t>
                      </a:r>
                      <a:endParaRPr lang="en-US" sz="20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0348" marR="70348" marT="0" marB="0" anchor="ctr"/>
                </a:tc>
                <a:extLst>
                  <a:ext uri="{0D108BD9-81ED-4DB2-BD59-A6C34878D82A}">
                    <a16:rowId xmlns:a16="http://schemas.microsoft.com/office/drawing/2014/main" val="2645476236"/>
                  </a:ext>
                </a:extLst>
              </a:tr>
              <a:tr h="708878">
                <a:tc>
                  <a:txBody>
                    <a:bodyPr/>
                    <a:lstStyle/>
                    <a:p>
                      <a:pPr marL="0" marR="0">
                        <a:lnSpc>
                          <a:spcPct val="118000"/>
                        </a:lnSpc>
                        <a:spcBef>
                          <a:spcPts val="0"/>
                        </a:spcBef>
                        <a:spcAft>
                          <a:spcPts val="600"/>
                        </a:spcAft>
                      </a:pPr>
                      <a:r>
                        <a:rPr lang="en-US" sz="2000" kern="1400" dirty="0">
                          <a:effectLst/>
                          <a:latin typeface="Arial" panose="020B0604020202020204" pitchFamily="34" charset="0"/>
                          <a:cs typeface="Arial" panose="020B0604020202020204" pitchFamily="34" charset="0"/>
                        </a:rPr>
                        <a:t>How practical, feasible and realistic is this idea?</a:t>
                      </a:r>
                      <a:endParaRPr lang="en-US" sz="20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0348" marR="70348" marT="0" marB="0" anchor="ctr"/>
                </a:tc>
                <a:tc>
                  <a:txBody>
                    <a:bodyPr/>
                    <a:lstStyle/>
                    <a:p>
                      <a:pPr marL="0" marR="0" algn="ctr">
                        <a:lnSpc>
                          <a:spcPct val="118000"/>
                        </a:lnSpc>
                        <a:spcBef>
                          <a:spcPts val="0"/>
                        </a:spcBef>
                        <a:spcAft>
                          <a:spcPts val="600"/>
                        </a:spcAft>
                      </a:pPr>
                      <a:r>
                        <a:rPr lang="en-US" sz="2000" kern="1400">
                          <a:effectLst/>
                          <a:latin typeface="Arial" panose="020B0604020202020204" pitchFamily="34" charset="0"/>
                          <a:cs typeface="Arial" panose="020B0604020202020204" pitchFamily="34" charset="0"/>
                        </a:rPr>
                        <a:t>1</a:t>
                      </a:r>
                      <a:endParaRPr lang="en-US" sz="20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0348" marR="70348" marT="0" marB="0" anchor="ctr"/>
                </a:tc>
                <a:tc>
                  <a:txBody>
                    <a:bodyPr/>
                    <a:lstStyle/>
                    <a:p>
                      <a:pPr marL="0" marR="0" algn="ctr">
                        <a:lnSpc>
                          <a:spcPct val="118000"/>
                        </a:lnSpc>
                        <a:spcBef>
                          <a:spcPts val="0"/>
                        </a:spcBef>
                        <a:spcAft>
                          <a:spcPts val="600"/>
                        </a:spcAft>
                      </a:pPr>
                      <a:r>
                        <a:rPr lang="en-US" sz="2000" kern="1400">
                          <a:effectLst/>
                          <a:latin typeface="Arial" panose="020B0604020202020204" pitchFamily="34" charset="0"/>
                          <a:cs typeface="Arial" panose="020B0604020202020204" pitchFamily="34" charset="0"/>
                        </a:rPr>
                        <a:t>2</a:t>
                      </a:r>
                      <a:endParaRPr lang="en-US" sz="20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0348" marR="70348" marT="0" marB="0" anchor="ctr"/>
                </a:tc>
                <a:tc>
                  <a:txBody>
                    <a:bodyPr/>
                    <a:lstStyle/>
                    <a:p>
                      <a:pPr marL="0" marR="0" algn="ctr">
                        <a:lnSpc>
                          <a:spcPct val="118000"/>
                        </a:lnSpc>
                        <a:spcBef>
                          <a:spcPts val="0"/>
                        </a:spcBef>
                        <a:spcAft>
                          <a:spcPts val="600"/>
                        </a:spcAft>
                      </a:pPr>
                      <a:r>
                        <a:rPr lang="en-US" sz="2000" kern="1400">
                          <a:effectLst/>
                          <a:latin typeface="Arial" panose="020B0604020202020204" pitchFamily="34" charset="0"/>
                          <a:cs typeface="Arial" panose="020B0604020202020204" pitchFamily="34" charset="0"/>
                        </a:rPr>
                        <a:t>3</a:t>
                      </a:r>
                      <a:endParaRPr lang="en-US" sz="20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0348" marR="70348" marT="0" marB="0" anchor="ctr"/>
                </a:tc>
                <a:tc>
                  <a:txBody>
                    <a:bodyPr/>
                    <a:lstStyle/>
                    <a:p>
                      <a:pPr marL="0" marR="0" algn="ctr">
                        <a:lnSpc>
                          <a:spcPct val="118000"/>
                        </a:lnSpc>
                        <a:spcBef>
                          <a:spcPts val="0"/>
                        </a:spcBef>
                        <a:spcAft>
                          <a:spcPts val="600"/>
                        </a:spcAft>
                      </a:pPr>
                      <a:r>
                        <a:rPr lang="en-US" sz="2000" kern="1400">
                          <a:effectLst/>
                          <a:latin typeface="Arial" panose="020B0604020202020204" pitchFamily="34" charset="0"/>
                          <a:cs typeface="Arial" panose="020B0604020202020204" pitchFamily="34" charset="0"/>
                        </a:rPr>
                        <a:t>4</a:t>
                      </a:r>
                      <a:endParaRPr lang="en-US" sz="20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0348" marR="70348" marT="0" marB="0" anchor="ctr"/>
                </a:tc>
                <a:tc>
                  <a:txBody>
                    <a:bodyPr/>
                    <a:lstStyle/>
                    <a:p>
                      <a:pPr marL="0" marR="0" algn="ctr">
                        <a:lnSpc>
                          <a:spcPct val="118000"/>
                        </a:lnSpc>
                        <a:spcBef>
                          <a:spcPts val="0"/>
                        </a:spcBef>
                        <a:spcAft>
                          <a:spcPts val="600"/>
                        </a:spcAft>
                      </a:pPr>
                      <a:r>
                        <a:rPr lang="en-US" sz="2000" kern="1400" dirty="0">
                          <a:effectLst/>
                          <a:latin typeface="Arial" panose="020B0604020202020204" pitchFamily="34" charset="0"/>
                          <a:cs typeface="Arial" panose="020B0604020202020204" pitchFamily="34" charset="0"/>
                        </a:rPr>
                        <a:t>5</a:t>
                      </a:r>
                      <a:endParaRPr lang="en-US" sz="20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0348" marR="70348" marT="0" marB="0" anchor="ctr"/>
                </a:tc>
                <a:extLst>
                  <a:ext uri="{0D108BD9-81ED-4DB2-BD59-A6C34878D82A}">
                    <a16:rowId xmlns:a16="http://schemas.microsoft.com/office/drawing/2014/main" val="1854608475"/>
                  </a:ext>
                </a:extLst>
              </a:tr>
              <a:tr h="708878">
                <a:tc>
                  <a:txBody>
                    <a:bodyPr/>
                    <a:lstStyle/>
                    <a:p>
                      <a:pPr marL="0" marR="0" algn="r">
                        <a:lnSpc>
                          <a:spcPct val="118000"/>
                        </a:lnSpc>
                        <a:spcBef>
                          <a:spcPts val="0"/>
                        </a:spcBef>
                        <a:spcAft>
                          <a:spcPts val="600"/>
                        </a:spcAft>
                      </a:pPr>
                      <a:r>
                        <a:rPr lang="en-US" sz="2000" kern="1400" dirty="0">
                          <a:effectLst/>
                          <a:latin typeface="Arial" panose="020B0604020202020204" pitchFamily="34" charset="0"/>
                          <a:cs typeface="Arial" panose="020B0604020202020204" pitchFamily="34" charset="0"/>
                        </a:rPr>
                        <a:t>TOTAL =</a:t>
                      </a:r>
                      <a:endParaRPr lang="en-US" sz="20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0348" marR="70348" marT="0" marB="0" anchor="ctr"/>
                </a:tc>
                <a:tc gridSpan="5">
                  <a:txBody>
                    <a:bodyPr/>
                    <a:lstStyle/>
                    <a:p>
                      <a:pPr marL="0" marR="0" algn="ctr">
                        <a:lnSpc>
                          <a:spcPct val="118000"/>
                        </a:lnSpc>
                        <a:spcBef>
                          <a:spcPts val="0"/>
                        </a:spcBef>
                        <a:spcAft>
                          <a:spcPts val="600"/>
                        </a:spcAft>
                      </a:pPr>
                      <a:r>
                        <a:rPr lang="en-US" sz="1100" kern="1400" dirty="0">
                          <a:effectLst/>
                          <a:latin typeface="Arial" panose="020B0604020202020204" pitchFamily="34" charset="0"/>
                          <a:cs typeface="Arial" panose="020B0604020202020204" pitchFamily="34" charset="0"/>
                        </a:rPr>
                        <a:t> </a:t>
                      </a:r>
                      <a:endParaRPr lang="en-US" sz="10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0348" marR="70348"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74134986"/>
                  </a:ext>
                </a:extLst>
              </a:tr>
            </a:tbl>
          </a:graphicData>
        </a:graphic>
      </p:graphicFrame>
    </p:spTree>
    <p:extLst>
      <p:ext uri="{BB962C8B-B14F-4D97-AF65-F5344CB8AC3E}">
        <p14:creationId xmlns:p14="http://schemas.microsoft.com/office/powerpoint/2010/main" val="1416829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CA029E-927F-4698-9B23-257712DA8720}"/>
              </a:ext>
            </a:extLst>
          </p:cNvPr>
          <p:cNvSpPr>
            <a:spLocks noGrp="1"/>
          </p:cNvSpPr>
          <p:nvPr>
            <p:ph type="body" sz="quarter" idx="10"/>
          </p:nvPr>
        </p:nvSpPr>
        <p:spPr>
          <a:xfrm>
            <a:off x="1181312" y="3361037"/>
            <a:ext cx="9836257" cy="1136822"/>
          </a:xfrm>
        </p:spPr>
        <p:txBody>
          <a:bodyPr>
            <a:normAutofit fontScale="85000" lnSpcReduction="20000"/>
          </a:bodyPr>
          <a:lstStyle/>
          <a:p>
            <a:pPr algn="ctr"/>
            <a:r>
              <a:rPr lang="en-US" sz="3200" dirty="0">
                <a:latin typeface="Arial" panose="020B0604020202020204" pitchFamily="34" charset="0"/>
                <a:cs typeface="Arial" panose="020B0604020202020204" pitchFamily="34" charset="0"/>
              </a:rPr>
              <a:t>Making ideas tangible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and ready to move into action</a:t>
            </a:r>
          </a:p>
        </p:txBody>
      </p:sp>
      <p:sp>
        <p:nvSpPr>
          <p:cNvPr id="4" name="Title 3">
            <a:extLst>
              <a:ext uri="{FF2B5EF4-FFF2-40B4-BE49-F238E27FC236}">
                <a16:creationId xmlns:a16="http://schemas.microsoft.com/office/drawing/2014/main" id="{39710AD5-47F7-4DCF-A248-9931E8443F68}"/>
              </a:ext>
            </a:extLst>
          </p:cNvPr>
          <p:cNvSpPr>
            <a:spLocks noGrp="1"/>
          </p:cNvSpPr>
          <p:nvPr>
            <p:ph type="title" idx="4294967295"/>
          </p:nvPr>
        </p:nvSpPr>
        <p:spPr>
          <a:xfrm>
            <a:off x="1116278" y="210259"/>
            <a:ext cx="9966325" cy="2925762"/>
          </a:xfrm>
          <a:prstGeom prst="rect">
            <a:avLst/>
          </a:prstGeom>
        </p:spPr>
        <p:txBody>
          <a:bodyPr vert="horz" lIns="91440" tIns="45720" rIns="91440" bIns="45720" rtlCol="0" anchor="b">
            <a:noAutofit/>
          </a:bodyPr>
          <a:lstStyle/>
          <a:p>
            <a:pPr defTabSz="914400">
              <a:lnSpc>
                <a:spcPct val="85000"/>
              </a:lnSpc>
            </a:pPr>
            <a:r>
              <a:rPr lang="en-US" sz="6000" u="sng" cap="all" dirty="0">
                <a:solidFill>
                  <a:srgbClr val="FFC000"/>
                </a:solidFill>
                <a:latin typeface="Arial" panose="020B0604020202020204" pitchFamily="34" charset="0"/>
                <a:cs typeface="Arial" panose="020B0604020202020204" pitchFamily="34" charset="0"/>
              </a:rPr>
              <a:t>Prototyping </a:t>
            </a:r>
            <a:br>
              <a:rPr lang="en-US" sz="6000" u="sng" cap="all" dirty="0">
                <a:solidFill>
                  <a:srgbClr val="FFC000"/>
                </a:solidFill>
                <a:latin typeface="Arial" panose="020B0604020202020204" pitchFamily="34" charset="0"/>
                <a:cs typeface="Arial" panose="020B0604020202020204" pitchFamily="34" charset="0"/>
              </a:rPr>
            </a:br>
            <a:r>
              <a:rPr lang="en-US" sz="6000" u="sng" cap="all" dirty="0">
                <a:solidFill>
                  <a:srgbClr val="FFC000"/>
                </a:solidFill>
                <a:latin typeface="Arial" panose="020B0604020202020204" pitchFamily="34" charset="0"/>
                <a:cs typeface="Arial" panose="020B0604020202020204" pitchFamily="34" charset="0"/>
              </a:rPr>
              <a:t>and Beyond</a:t>
            </a:r>
          </a:p>
        </p:txBody>
      </p:sp>
    </p:spTree>
    <p:extLst>
      <p:ext uri="{BB962C8B-B14F-4D97-AF65-F5344CB8AC3E}">
        <p14:creationId xmlns:p14="http://schemas.microsoft.com/office/powerpoint/2010/main" val="278521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764773" y="2057254"/>
            <a:ext cx="5769960" cy="4329259"/>
          </a:xfrm>
          <a:prstGeom prst="roundRect">
            <a:avLst/>
          </a:prstGeom>
          <a:blipFill>
            <a:blip r:embed="rId3" cstate="email">
              <a:extLst>
                <a:ext uri="{28A0092B-C50C-407E-A947-70E740481C1C}">
                  <a14:useLocalDpi xmlns:a14="http://schemas.microsoft.com/office/drawing/2010/main"/>
                </a:ext>
              </a:extLst>
            </a:blip>
            <a:stretch>
              <a:fillRect/>
            </a:stretch>
          </a:blipFill>
          <a:ln>
            <a:solidFill>
              <a:srgbClr val="FFE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lstStyle/>
          <a:p>
            <a:r>
              <a:rPr lang="en-US" dirty="0">
                <a:solidFill>
                  <a:srgbClr val="8A1B61"/>
                </a:solidFill>
                <a:latin typeface="Arial" panose="020B0604020202020204" pitchFamily="34" charset="0"/>
                <a:cs typeface="Arial" panose="020B0604020202020204" pitchFamily="34" charset="0"/>
              </a:rPr>
              <a:t>The humble prototype</a:t>
            </a:r>
          </a:p>
        </p:txBody>
      </p:sp>
      <p:sp>
        <p:nvSpPr>
          <p:cNvPr id="6" name="Content Placeholder 2"/>
          <p:cNvSpPr txBox="1">
            <a:spLocks/>
          </p:cNvSpPr>
          <p:nvPr/>
        </p:nvSpPr>
        <p:spPr>
          <a:xfrm>
            <a:off x="6751948" y="2057254"/>
            <a:ext cx="4029075" cy="3904777"/>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ts val="4300"/>
              </a:lnSpc>
              <a:buNone/>
              <a:defRPr/>
            </a:pPr>
            <a:r>
              <a:rPr lang="en-US" sz="3200" dirty="0">
                <a:solidFill>
                  <a:prstClr val="black"/>
                </a:solidFill>
                <a:latin typeface="Arial" panose="020B0604020202020204" pitchFamily="34" charset="0"/>
                <a:cs typeface="Arial" panose="020B0604020202020204" pitchFamily="34" charset="0"/>
              </a:rPr>
              <a:t>Transfer key ideas </a:t>
            </a:r>
            <a:br>
              <a:rPr lang="en-US" sz="3200" dirty="0">
                <a:solidFill>
                  <a:prstClr val="black"/>
                </a:solidFill>
                <a:latin typeface="Arial" panose="020B0604020202020204" pitchFamily="34" charset="0"/>
                <a:cs typeface="Arial" panose="020B0604020202020204" pitchFamily="34" charset="0"/>
              </a:rPr>
            </a:br>
            <a:r>
              <a:rPr lang="en-US" sz="3200" dirty="0">
                <a:solidFill>
                  <a:prstClr val="black"/>
                </a:solidFill>
                <a:latin typeface="Arial" panose="020B0604020202020204" pitchFamily="34" charset="0"/>
                <a:cs typeface="Arial" panose="020B0604020202020204" pitchFamily="34" charset="0"/>
              </a:rPr>
              <a:t>from post-it notes </a:t>
            </a:r>
            <a:br>
              <a:rPr lang="en-US" sz="3200" dirty="0">
                <a:solidFill>
                  <a:prstClr val="black"/>
                </a:solidFill>
                <a:latin typeface="Arial" panose="020B0604020202020204" pitchFamily="34" charset="0"/>
                <a:cs typeface="Arial" panose="020B0604020202020204" pitchFamily="34" charset="0"/>
              </a:rPr>
            </a:br>
            <a:r>
              <a:rPr lang="en-US" sz="3200" dirty="0">
                <a:solidFill>
                  <a:prstClr val="black"/>
                </a:solidFill>
                <a:latin typeface="Arial" panose="020B0604020202020204" pitchFamily="34" charset="0"/>
                <a:cs typeface="Arial" panose="020B0604020202020204" pitchFamily="34" charset="0"/>
              </a:rPr>
              <a:t>to tangible objects </a:t>
            </a:r>
            <a:br>
              <a:rPr lang="en-US" sz="3200" dirty="0">
                <a:solidFill>
                  <a:prstClr val="black"/>
                </a:solidFill>
                <a:latin typeface="Arial" panose="020B0604020202020204" pitchFamily="34" charset="0"/>
                <a:cs typeface="Arial" panose="020B0604020202020204" pitchFamily="34" charset="0"/>
              </a:rPr>
            </a:br>
            <a:r>
              <a:rPr lang="en-US" sz="3200" dirty="0">
                <a:solidFill>
                  <a:prstClr val="black"/>
                </a:solidFill>
                <a:latin typeface="Arial" panose="020B0604020202020204" pitchFamily="34" charset="0"/>
                <a:cs typeface="Arial" panose="020B0604020202020204" pitchFamily="34" charset="0"/>
              </a:rPr>
              <a:t>for users to test</a:t>
            </a:r>
          </a:p>
        </p:txBody>
      </p:sp>
      <p:pic>
        <p:nvPicPr>
          <p:cNvPr id="4" name="Picture 3"/>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451900">
            <a:off x="8597496" y="4102215"/>
            <a:ext cx="2560320" cy="2247781"/>
          </a:xfrm>
          <a:prstGeom prst="rect">
            <a:avLst/>
          </a:prstGeom>
        </p:spPr>
      </p:pic>
    </p:spTree>
    <p:extLst>
      <p:ext uri="{BB962C8B-B14F-4D97-AF65-F5344CB8AC3E}">
        <p14:creationId xmlns:p14="http://schemas.microsoft.com/office/powerpoint/2010/main" val="3126811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2C1B0-0FD1-44FC-9C13-E1E14E47A95E}"/>
              </a:ext>
            </a:extLst>
          </p:cNvPr>
          <p:cNvSpPr>
            <a:spLocks noGrp="1"/>
          </p:cNvSpPr>
          <p:nvPr>
            <p:ph type="title"/>
          </p:nvPr>
        </p:nvSpPr>
        <p:spPr>
          <a:xfrm>
            <a:off x="1120119" y="320110"/>
            <a:ext cx="9980748" cy="784194"/>
          </a:xfrm>
        </p:spPr>
        <p:txBody>
          <a:bodyPr/>
          <a:lstStyle/>
          <a:p>
            <a:pPr algn="ctr"/>
            <a:r>
              <a:rPr lang="en-US" dirty="0">
                <a:latin typeface="Arial" panose="020B0604020202020204" pitchFamily="34" charset="0"/>
                <a:cs typeface="Arial" panose="020B0604020202020204" pitchFamily="34" charset="0"/>
              </a:rPr>
              <a:t>Prototypes from our participants</a:t>
            </a:r>
          </a:p>
        </p:txBody>
      </p:sp>
      <p:sp>
        <p:nvSpPr>
          <p:cNvPr id="10" name="Rectangle: Rounded Corners 9">
            <a:extLst>
              <a:ext uri="{FF2B5EF4-FFF2-40B4-BE49-F238E27FC236}">
                <a16:creationId xmlns:a16="http://schemas.microsoft.com/office/drawing/2014/main" id="{BAAC6EE2-C48F-40CF-BD02-4E3531569386}"/>
              </a:ext>
            </a:extLst>
          </p:cNvPr>
          <p:cNvSpPr>
            <a:spLocks noChangeAspect="1"/>
          </p:cNvSpPr>
          <p:nvPr/>
        </p:nvSpPr>
        <p:spPr>
          <a:xfrm>
            <a:off x="392647" y="1305625"/>
            <a:ext cx="5277929" cy="4297680"/>
          </a:xfrm>
          <a:prstGeom prst="roundRect">
            <a:avLst/>
          </a:prstGeom>
          <a:blipFill>
            <a:blip r:embed="rId3" cstate="email">
              <a:extLst>
                <a:ext uri="{28A0092B-C50C-407E-A947-70E740481C1C}">
                  <a14:useLocalDpi xmlns:a14="http://schemas.microsoft.com/office/drawing/2010/main"/>
                </a:ext>
              </a:extLst>
            </a:blip>
            <a:stretch>
              <a:fillRect/>
            </a:stretch>
          </a:blip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pitchFamily="34" charset="0"/>
              <a:cs typeface="Arial" panose="020B0604020202020204" pitchFamily="34" charset="0"/>
            </a:endParaRPr>
          </a:p>
        </p:txBody>
      </p:sp>
      <p:sp>
        <p:nvSpPr>
          <p:cNvPr id="11" name="Rounded Rectangle 7">
            <a:extLst>
              <a:ext uri="{FF2B5EF4-FFF2-40B4-BE49-F238E27FC236}">
                <a16:creationId xmlns:a16="http://schemas.microsoft.com/office/drawing/2014/main" id="{15745114-48B3-438F-8769-BD215F6CD576}"/>
              </a:ext>
            </a:extLst>
          </p:cNvPr>
          <p:cNvSpPr>
            <a:spLocks noChangeAspect="1"/>
          </p:cNvSpPr>
          <p:nvPr/>
        </p:nvSpPr>
        <p:spPr>
          <a:xfrm>
            <a:off x="5933950" y="1305625"/>
            <a:ext cx="5846015" cy="4297680"/>
          </a:xfrm>
          <a:prstGeom prst="roundRect">
            <a:avLst/>
          </a:prstGeom>
          <a:blipFill>
            <a:blip r:embed="rId4" cstate="email">
              <a:extLst>
                <a:ext uri="{28A0092B-C50C-407E-A947-70E740481C1C}">
                  <a14:useLocalDpi xmlns:a14="http://schemas.microsoft.com/office/drawing/2010/main"/>
                </a:ext>
              </a:extLst>
            </a:blip>
            <a:stretch>
              <a:fillRect/>
            </a:stretch>
          </a:blipFill>
          <a:ln w="1905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pitchFamily="34" charset="0"/>
              <a:cs typeface="Arial" panose="020B0604020202020204" pitchFamily="34" charset="0"/>
            </a:endParaRPr>
          </a:p>
        </p:txBody>
      </p:sp>
      <p:sp>
        <p:nvSpPr>
          <p:cNvPr id="13" name="Content Placeholder 4">
            <a:extLst>
              <a:ext uri="{FF2B5EF4-FFF2-40B4-BE49-F238E27FC236}">
                <a16:creationId xmlns:a16="http://schemas.microsoft.com/office/drawing/2014/main" id="{C286F3D0-A906-4A7C-BDDB-F5380749EE3F}"/>
              </a:ext>
            </a:extLst>
          </p:cNvPr>
          <p:cNvSpPr>
            <a:spLocks noGrp="1"/>
          </p:cNvSpPr>
          <p:nvPr>
            <p:ph idx="1"/>
          </p:nvPr>
        </p:nvSpPr>
        <p:spPr>
          <a:xfrm>
            <a:off x="2784230" y="6293258"/>
            <a:ext cx="6623539" cy="564742"/>
          </a:xfrm>
        </p:spPr>
        <p:txBody>
          <a:bodyPr>
            <a:noAutofit/>
          </a:bodyPr>
          <a:lstStyle/>
          <a:p>
            <a:pPr marL="0" indent="0" algn="ctr">
              <a:buNone/>
            </a:pPr>
            <a:r>
              <a:rPr lang="en-US" sz="2800" dirty="0">
                <a:solidFill>
                  <a:schemeClr val="bg1"/>
                </a:solidFill>
                <a:latin typeface="Arial" panose="020B0604020202020204" pitchFamily="34" charset="0"/>
                <a:cs typeface="Arial" panose="020B0604020202020204" pitchFamily="34" charset="0"/>
              </a:rPr>
              <a:t>Fun with cardboard and tape!</a:t>
            </a:r>
          </a:p>
        </p:txBody>
      </p:sp>
      <p:sp>
        <p:nvSpPr>
          <p:cNvPr id="14" name="Text Placeholder 4">
            <a:extLst>
              <a:ext uri="{FF2B5EF4-FFF2-40B4-BE49-F238E27FC236}">
                <a16:creationId xmlns:a16="http://schemas.microsoft.com/office/drawing/2014/main" id="{79C3BAE0-59C0-4870-97D9-F67C0D8C09B3}"/>
              </a:ext>
            </a:extLst>
          </p:cNvPr>
          <p:cNvSpPr txBox="1">
            <a:spLocks/>
          </p:cNvSpPr>
          <p:nvPr/>
        </p:nvSpPr>
        <p:spPr>
          <a:xfrm>
            <a:off x="1346886" y="5005835"/>
            <a:ext cx="3189732" cy="574803"/>
          </a:xfrm>
          <a:prstGeom prst="rect">
            <a:avLst/>
          </a:prstGeom>
        </p:spPr>
        <p:txBody>
          <a:bodyPr vert="horz" anchor="ctr"/>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800"/>
              </a:lnSpc>
              <a:buNone/>
              <a:defRPr/>
            </a:pPr>
            <a:r>
              <a:rPr lang="en-US" dirty="0">
                <a:solidFill>
                  <a:prstClr val="white"/>
                </a:solidFill>
                <a:latin typeface="Arial" panose="020B0604020202020204" pitchFamily="34" charset="0"/>
                <a:cs typeface="Arial" panose="020B0604020202020204" pitchFamily="34" charset="0"/>
              </a:rPr>
              <a:t>Makerspace mock-up</a:t>
            </a:r>
          </a:p>
        </p:txBody>
      </p:sp>
      <p:sp>
        <p:nvSpPr>
          <p:cNvPr id="15" name="Text Placeholder 4">
            <a:extLst>
              <a:ext uri="{FF2B5EF4-FFF2-40B4-BE49-F238E27FC236}">
                <a16:creationId xmlns:a16="http://schemas.microsoft.com/office/drawing/2014/main" id="{9BEA0264-DE78-45B8-A8D9-47A71B9F1B3A}"/>
              </a:ext>
            </a:extLst>
          </p:cNvPr>
          <p:cNvSpPr txBox="1">
            <a:spLocks/>
          </p:cNvSpPr>
          <p:nvPr/>
        </p:nvSpPr>
        <p:spPr>
          <a:xfrm>
            <a:off x="6751757" y="5005834"/>
            <a:ext cx="4210400" cy="574803"/>
          </a:xfrm>
          <a:prstGeom prst="rect">
            <a:avLst/>
          </a:prstGeom>
        </p:spPr>
        <p:txBody>
          <a:bodyPr vert="horz" anchor="ctr"/>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800"/>
              </a:lnSpc>
              <a:buNone/>
              <a:defRPr/>
            </a:pPr>
            <a:r>
              <a:rPr lang="en-US" dirty="0">
                <a:solidFill>
                  <a:prstClr val="white"/>
                </a:solidFill>
                <a:latin typeface="Arial" panose="020B0604020202020204" pitchFamily="34" charset="0"/>
                <a:cs typeface="Arial" panose="020B0604020202020204" pitchFamily="34" charset="0"/>
              </a:rPr>
              <a:t>Mobile, flexible computer lab</a:t>
            </a:r>
          </a:p>
        </p:txBody>
      </p:sp>
    </p:spTree>
    <p:extLst>
      <p:ext uri="{BB962C8B-B14F-4D97-AF65-F5344CB8AC3E}">
        <p14:creationId xmlns:p14="http://schemas.microsoft.com/office/powerpoint/2010/main" val="873074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a:spLocks noChangeAspect="1"/>
          </p:cNvSpPr>
          <p:nvPr/>
        </p:nvSpPr>
        <p:spPr>
          <a:xfrm>
            <a:off x="2807803" y="1105579"/>
            <a:ext cx="6590843" cy="4786904"/>
          </a:xfrm>
          <a:prstGeom prst="roundRect">
            <a:avLst/>
          </a:prstGeom>
          <a:blipFill>
            <a:blip r:embed="rId3" cstate="email">
              <a:extLst>
                <a:ext uri="{28A0092B-C50C-407E-A947-70E740481C1C}">
                  <a14:useLocalDpi xmlns:a14="http://schemas.microsoft.com/office/drawing/2010/main"/>
                </a:ext>
              </a:extLst>
            </a:blip>
            <a:stretch>
              <a:fillRect/>
            </a:stretch>
          </a:blipFill>
          <a:ln>
            <a:solidFill>
              <a:srgbClr val="8B92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Content Placeholder 8"/>
          <p:cNvSpPr txBox="1">
            <a:spLocks/>
          </p:cNvSpPr>
          <p:nvPr/>
        </p:nvSpPr>
        <p:spPr>
          <a:xfrm>
            <a:off x="4693613" y="5485008"/>
            <a:ext cx="4505837" cy="405242"/>
          </a:xfrm>
          <a:prstGeom prst="rect">
            <a:avLst/>
          </a:prstGeom>
        </p:spPr>
        <p:txBody>
          <a:bodyPr/>
          <a:lstStyle/>
          <a:p>
            <a:pPr lvl="0" algn="ctr">
              <a:spcBef>
                <a:spcPct val="20000"/>
              </a:spcBef>
            </a:pPr>
            <a:r>
              <a:rPr lang="en-US" dirty="0">
                <a:solidFill>
                  <a:schemeClr val="bg1"/>
                </a:solidFill>
                <a:latin typeface="Arial" panose="020B0604020202020204" pitchFamily="34" charset="0"/>
                <a:cs typeface="Arial" panose="020B0604020202020204" pitchFamily="34" charset="0"/>
              </a:rPr>
              <a:t>Stacks, </a:t>
            </a:r>
            <a:r>
              <a:rPr lang="en-US" sz="1600" dirty="0">
                <a:solidFill>
                  <a:schemeClr val="bg1"/>
                </a:solidFill>
                <a:latin typeface="Arial" panose="020B0604020202020204" pitchFamily="34" charset="0"/>
                <a:cs typeface="Arial" panose="020B0604020202020204" pitchFamily="34" charset="0"/>
              </a:rPr>
              <a:t>Bellingham</a:t>
            </a:r>
            <a:r>
              <a:rPr lang="en-US" dirty="0">
                <a:solidFill>
                  <a:schemeClr val="bg1"/>
                </a:solidFill>
                <a:latin typeface="Arial" panose="020B0604020202020204" pitchFamily="34" charset="0"/>
                <a:cs typeface="Arial" panose="020B0604020202020204" pitchFamily="34" charset="0"/>
              </a:rPr>
              <a:t> (WA) Public Library</a:t>
            </a:r>
          </a:p>
        </p:txBody>
      </p:sp>
      <p:sp>
        <p:nvSpPr>
          <p:cNvPr id="4" name="Title 3">
            <a:extLst>
              <a:ext uri="{FF2B5EF4-FFF2-40B4-BE49-F238E27FC236}">
                <a16:creationId xmlns:a16="http://schemas.microsoft.com/office/drawing/2014/main" id="{C7A9128B-1191-4596-A986-792C3C38ADE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Before transformation…</a:t>
            </a:r>
          </a:p>
        </p:txBody>
      </p:sp>
      <p:sp>
        <p:nvSpPr>
          <p:cNvPr id="6" name="Content Placeholder 4">
            <a:extLst>
              <a:ext uri="{FF2B5EF4-FFF2-40B4-BE49-F238E27FC236}">
                <a16:creationId xmlns:a16="http://schemas.microsoft.com/office/drawing/2014/main" id="{FC392528-92FA-419B-A454-89ABBDBB0DE1}"/>
              </a:ext>
            </a:extLst>
          </p:cNvPr>
          <p:cNvSpPr>
            <a:spLocks noGrp="1"/>
          </p:cNvSpPr>
          <p:nvPr>
            <p:ph idx="1"/>
          </p:nvPr>
        </p:nvSpPr>
        <p:spPr>
          <a:xfrm>
            <a:off x="2784230" y="6293258"/>
            <a:ext cx="6623539" cy="564742"/>
          </a:xfrm>
        </p:spPr>
        <p:txBody>
          <a:bodyPr>
            <a:noAutofit/>
          </a:bodyPr>
          <a:lstStyle/>
          <a:p>
            <a:pPr marL="0" indent="0" algn="ctr">
              <a:buNone/>
            </a:pPr>
            <a:r>
              <a:rPr lang="en-US" sz="2800" dirty="0">
                <a:solidFill>
                  <a:schemeClr val="bg1"/>
                </a:solidFill>
                <a:latin typeface="Arial" panose="020B0604020202020204" pitchFamily="34" charset="0"/>
                <a:cs typeface="Arial" panose="020B0604020202020204" pitchFamily="34" charset="0"/>
              </a:rPr>
              <a:t>Racks of CDs, DVDs and audio books</a:t>
            </a:r>
          </a:p>
        </p:txBody>
      </p:sp>
    </p:spTree>
    <p:extLst>
      <p:ext uri="{BB962C8B-B14F-4D97-AF65-F5344CB8AC3E}">
        <p14:creationId xmlns:p14="http://schemas.microsoft.com/office/powerpoint/2010/main" val="794619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7"/>
          <p:cNvSpPr/>
          <p:nvPr/>
        </p:nvSpPr>
        <p:spPr>
          <a:xfrm>
            <a:off x="4084762" y="1060959"/>
            <a:ext cx="3923619" cy="2239752"/>
          </a:xfrm>
          <a:prstGeom prst="wedgeRoundRectCallout">
            <a:avLst>
              <a:gd name="adj1" fmla="val -50463"/>
              <a:gd name="adj2" fmla="val -13035"/>
              <a:gd name="adj3" fmla="val 16667"/>
            </a:avLst>
          </a:prstGeom>
          <a:gradFill>
            <a:gsLst>
              <a:gs pos="0">
                <a:schemeClr val="accent1"/>
              </a:gs>
              <a:gs pos="100000">
                <a:schemeClr val="accent1">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lIns="502920" rIns="274320" rtlCol="0" anchor="ctr"/>
          <a:lstStyle/>
          <a:p>
            <a:pPr>
              <a:defRPr/>
            </a:pPr>
            <a:r>
              <a:rPr lang="en-US" dirty="0">
                <a:solidFill>
                  <a:prstClr val="black"/>
                </a:solidFill>
                <a:latin typeface="Arial" panose="020B0604020202020204" pitchFamily="34" charset="0"/>
                <a:cs typeface="Arial" panose="020B0604020202020204" pitchFamily="34" charset="0"/>
              </a:rPr>
              <a:t>"</a:t>
            </a:r>
            <a:r>
              <a:rPr lang="en-US" dirty="0" err="1">
                <a:solidFill>
                  <a:prstClr val="black"/>
                </a:solidFill>
                <a:latin typeface="Arial" panose="020B0604020202020204" pitchFamily="34" charset="0"/>
                <a:cs typeface="Arial" panose="020B0604020202020204" pitchFamily="34" charset="0"/>
              </a:rPr>
              <a:t>SkillShare</a:t>
            </a:r>
            <a:r>
              <a:rPr lang="en-US" dirty="0">
                <a:solidFill>
                  <a:prstClr val="black"/>
                </a:solidFill>
                <a:latin typeface="Arial" panose="020B0604020202020204" pitchFamily="34" charset="0"/>
                <a:cs typeface="Arial" panose="020B0604020202020204" pitchFamily="34" charset="0"/>
              </a:rPr>
              <a:t> has provided a </a:t>
            </a:r>
            <a:br>
              <a:rPr lang="en-US" dirty="0">
                <a:solidFill>
                  <a:prstClr val="black"/>
                </a:solidFill>
                <a:latin typeface="Arial" panose="020B0604020202020204" pitchFamily="34" charset="0"/>
                <a:cs typeface="Arial" panose="020B0604020202020204" pitchFamily="34" charset="0"/>
              </a:rPr>
            </a:br>
            <a:r>
              <a:rPr lang="en-US" dirty="0">
                <a:solidFill>
                  <a:prstClr val="black"/>
                </a:solidFill>
                <a:latin typeface="Arial" panose="020B0604020202020204" pitchFamily="34" charset="0"/>
                <a:cs typeface="Arial" panose="020B0604020202020204" pitchFamily="34" charset="0"/>
              </a:rPr>
              <a:t>great opportunity for us to </a:t>
            </a:r>
            <a:r>
              <a:rPr lang="en-US" b="1" dirty="0">
                <a:solidFill>
                  <a:prstClr val="black"/>
                </a:solidFill>
                <a:latin typeface="Arial" panose="020B0604020202020204" pitchFamily="34" charset="0"/>
                <a:cs typeface="Arial" panose="020B0604020202020204" pitchFamily="34" charset="0"/>
              </a:rPr>
              <a:t>connect people with other people </a:t>
            </a:r>
            <a:r>
              <a:rPr lang="en-US" dirty="0">
                <a:solidFill>
                  <a:prstClr val="black"/>
                </a:solidFill>
                <a:latin typeface="Arial" panose="020B0604020202020204" pitchFamily="34" charset="0"/>
                <a:cs typeface="Arial" panose="020B0604020202020204" pitchFamily="34" charset="0"/>
              </a:rPr>
              <a:t>and with other ways </a:t>
            </a:r>
            <a:br>
              <a:rPr lang="en-US" dirty="0">
                <a:solidFill>
                  <a:prstClr val="black"/>
                </a:solidFill>
                <a:latin typeface="Arial" panose="020B0604020202020204" pitchFamily="34" charset="0"/>
                <a:cs typeface="Arial" panose="020B0604020202020204" pitchFamily="34" charset="0"/>
              </a:rPr>
            </a:br>
            <a:r>
              <a:rPr lang="en-US" dirty="0">
                <a:solidFill>
                  <a:prstClr val="black"/>
                </a:solidFill>
                <a:latin typeface="Arial" panose="020B0604020202020204" pitchFamily="34" charset="0"/>
                <a:cs typeface="Arial" panose="020B0604020202020204" pitchFamily="34" charset="0"/>
              </a:rPr>
              <a:t>of learning,“</a:t>
            </a:r>
            <a:endParaRPr lang="en-US" sz="1200" dirty="0">
              <a:solidFill>
                <a:prstClr val="black"/>
              </a:solidFill>
              <a:latin typeface="Arial" panose="020B0604020202020204" pitchFamily="34" charset="0"/>
              <a:cs typeface="Arial" panose="020B0604020202020204" pitchFamily="34" charset="0"/>
            </a:endParaRPr>
          </a:p>
          <a:p>
            <a:pPr algn="r">
              <a:defRPr/>
            </a:pPr>
            <a:r>
              <a:rPr lang="en-US" sz="1400" dirty="0">
                <a:solidFill>
                  <a:prstClr val="black"/>
                </a:solidFill>
                <a:latin typeface="Arial" panose="020B0604020202020204" pitchFamily="34" charset="0"/>
                <a:cs typeface="Arial" panose="020B0604020202020204" pitchFamily="34" charset="0"/>
              </a:rPr>
              <a:t>―Jenni Johnson</a:t>
            </a:r>
          </a:p>
        </p:txBody>
      </p:sp>
      <p:sp>
        <p:nvSpPr>
          <p:cNvPr id="4" name="Title 3"/>
          <p:cNvSpPr>
            <a:spLocks noGrp="1"/>
          </p:cNvSpPr>
          <p:nvPr>
            <p:ph type="title"/>
          </p:nvPr>
        </p:nvSpPr>
        <p:spPr>
          <a:xfrm>
            <a:off x="2364969" y="296960"/>
            <a:ext cx="7485561" cy="784194"/>
          </a:xfrm>
        </p:spPr>
        <p:txBody>
          <a:bodyPr>
            <a:normAutofit/>
          </a:bodyPr>
          <a:lstStyle/>
          <a:p>
            <a:pPr algn="ctr"/>
            <a:r>
              <a:rPr lang="en-US" sz="4000" i="1" dirty="0">
                <a:solidFill>
                  <a:srgbClr val="8A1B61"/>
                </a:solidFill>
                <a:latin typeface="Arial" panose="020B0604020202020204" pitchFamily="34" charset="0"/>
                <a:cs typeface="Arial" panose="020B0604020202020204" pitchFamily="34" charset="0"/>
              </a:rPr>
              <a:t>After</a:t>
            </a:r>
            <a:r>
              <a:rPr lang="en-US" sz="4000" dirty="0">
                <a:solidFill>
                  <a:srgbClr val="8A1B61"/>
                </a:solidFill>
                <a:latin typeface="Arial" panose="020B0604020202020204" pitchFamily="34" charset="0"/>
                <a:cs typeface="Arial" panose="020B0604020202020204" pitchFamily="34" charset="0"/>
              </a:rPr>
              <a:t>: Activated for multi-use</a:t>
            </a:r>
          </a:p>
        </p:txBody>
      </p:sp>
      <p:sp>
        <p:nvSpPr>
          <p:cNvPr id="6" name="Rounded Rectangle 8"/>
          <p:cNvSpPr>
            <a:spLocks noChangeAspect="1"/>
          </p:cNvSpPr>
          <p:nvPr/>
        </p:nvSpPr>
        <p:spPr>
          <a:xfrm>
            <a:off x="621542" y="1532566"/>
            <a:ext cx="3923619" cy="2969226"/>
          </a:xfrm>
          <a:prstGeom prst="roundRect">
            <a:avLst/>
          </a:prstGeom>
          <a:blipFill>
            <a:blip r:embed="rId3" cstate="email">
              <a:extLst>
                <a:ext uri="{28A0092B-C50C-407E-A947-70E740481C1C}">
                  <a14:useLocalDpi xmlns:a14="http://schemas.microsoft.com/office/drawing/2010/main"/>
                </a:ext>
              </a:extLst>
            </a:blip>
            <a:stretch>
              <a:fillRect/>
            </a:stretch>
          </a:blip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pitchFamily="34" charset="0"/>
              <a:cs typeface="Arial" panose="020B0604020202020204" pitchFamily="34" charset="0"/>
            </a:endParaRPr>
          </a:p>
        </p:txBody>
      </p:sp>
      <p:sp>
        <p:nvSpPr>
          <p:cNvPr id="7" name="Rounded Rectangle 9"/>
          <p:cNvSpPr>
            <a:spLocks noChangeAspect="1"/>
          </p:cNvSpPr>
          <p:nvPr/>
        </p:nvSpPr>
        <p:spPr>
          <a:xfrm>
            <a:off x="7670338" y="1532566"/>
            <a:ext cx="3923619" cy="2969226"/>
          </a:xfrm>
          <a:prstGeom prst="roundRect">
            <a:avLst/>
          </a:prstGeom>
          <a:blipFill>
            <a:blip r:embed="rId4" cstate="email">
              <a:extLst>
                <a:ext uri="{28A0092B-C50C-407E-A947-70E740481C1C}">
                  <a14:useLocalDpi xmlns:a14="http://schemas.microsoft.com/office/drawing/2010/main"/>
                </a:ext>
              </a:extLst>
            </a:blip>
            <a:stretch>
              <a:fillRect/>
            </a:stretch>
          </a:blip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pitchFamily="34" charset="0"/>
              <a:cs typeface="Arial" panose="020B0604020202020204" pitchFamily="34" charset="0"/>
            </a:endParaRPr>
          </a:p>
        </p:txBody>
      </p:sp>
      <p:sp>
        <p:nvSpPr>
          <p:cNvPr id="8" name="Rounded Rectangle 10"/>
          <p:cNvSpPr>
            <a:spLocks noChangeAspect="1"/>
          </p:cNvSpPr>
          <p:nvPr/>
        </p:nvSpPr>
        <p:spPr>
          <a:xfrm>
            <a:off x="4134190" y="3280515"/>
            <a:ext cx="3923619" cy="2969226"/>
          </a:xfrm>
          <a:prstGeom prst="roundRect">
            <a:avLst/>
          </a:prstGeom>
          <a:blipFill>
            <a:blip r:embed="rId5" cstate="email">
              <a:extLst>
                <a:ext uri="{28A0092B-C50C-407E-A947-70E740481C1C}">
                  <a14:useLocalDpi xmlns:a14="http://schemas.microsoft.com/office/drawing/2010/main"/>
                </a:ext>
              </a:extLst>
            </a:blip>
            <a:stretch>
              <a:fillRect/>
            </a:stretch>
          </a:blip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pitchFamily="34" charset="0"/>
              <a:cs typeface="Arial" panose="020B0604020202020204" pitchFamily="34" charset="0"/>
            </a:endParaRPr>
          </a:p>
        </p:txBody>
      </p:sp>
      <p:sp>
        <p:nvSpPr>
          <p:cNvPr id="10" name="Text Placeholder 4"/>
          <p:cNvSpPr txBox="1">
            <a:spLocks/>
          </p:cNvSpPr>
          <p:nvPr/>
        </p:nvSpPr>
        <p:spPr>
          <a:xfrm>
            <a:off x="663658" y="3997258"/>
            <a:ext cx="3769935" cy="574803"/>
          </a:xfrm>
          <a:prstGeom prst="rect">
            <a:avLst/>
          </a:prstGeom>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800"/>
              </a:lnSpc>
              <a:buNone/>
              <a:defRPr/>
            </a:pPr>
            <a:r>
              <a:rPr lang="en-US" sz="1600" dirty="0" err="1">
                <a:solidFill>
                  <a:prstClr val="white"/>
                </a:solidFill>
                <a:latin typeface="Arial" panose="020B0604020202020204" pitchFamily="34" charset="0"/>
                <a:cs typeface="Arial" panose="020B0604020202020204" pitchFamily="34" charset="0"/>
              </a:rPr>
              <a:t>SkillShare</a:t>
            </a:r>
            <a:r>
              <a:rPr lang="en-US" sz="1600" dirty="0">
                <a:solidFill>
                  <a:prstClr val="white"/>
                </a:solidFill>
                <a:latin typeface="Arial" panose="020B0604020202020204" pitchFamily="34" charset="0"/>
                <a:cs typeface="Arial" panose="020B0604020202020204" pitchFamily="34" charset="0"/>
              </a:rPr>
              <a:t>, Bellingham (WA) Public Library</a:t>
            </a:r>
          </a:p>
        </p:txBody>
      </p:sp>
      <p:sp>
        <p:nvSpPr>
          <p:cNvPr id="11" name="Content Placeholder 4">
            <a:extLst>
              <a:ext uri="{FF2B5EF4-FFF2-40B4-BE49-F238E27FC236}">
                <a16:creationId xmlns:a16="http://schemas.microsoft.com/office/drawing/2014/main" id="{3303DA8B-418B-493E-8EFE-7C842E0078EB}"/>
              </a:ext>
            </a:extLst>
          </p:cNvPr>
          <p:cNvSpPr>
            <a:spLocks noGrp="1"/>
          </p:cNvSpPr>
          <p:nvPr>
            <p:ph idx="1"/>
          </p:nvPr>
        </p:nvSpPr>
        <p:spPr>
          <a:xfrm>
            <a:off x="2245494" y="6293258"/>
            <a:ext cx="7659992" cy="564742"/>
          </a:xfrm>
        </p:spPr>
        <p:txBody>
          <a:bodyPr>
            <a:noAutofit/>
          </a:bodyPr>
          <a:lstStyle/>
          <a:p>
            <a:pPr marL="0" indent="0" algn="ctr">
              <a:buNone/>
            </a:pPr>
            <a:r>
              <a:rPr lang="en-US" sz="2800" dirty="0">
                <a:solidFill>
                  <a:schemeClr val="bg1"/>
                </a:solidFill>
                <a:latin typeface="Arial" panose="020B0604020202020204" pitchFamily="34" charset="0"/>
                <a:cs typeface="Arial" panose="020B0604020202020204" pitchFamily="34" charset="0"/>
              </a:rPr>
              <a:t>Something is always happening at </a:t>
            </a:r>
            <a:r>
              <a:rPr lang="en-US" sz="2800" dirty="0" err="1">
                <a:solidFill>
                  <a:schemeClr val="bg1"/>
                </a:solidFill>
                <a:latin typeface="Arial" panose="020B0604020202020204" pitchFamily="34" charset="0"/>
                <a:cs typeface="Arial" panose="020B0604020202020204" pitchFamily="34" charset="0"/>
              </a:rPr>
              <a:t>SkillShare</a:t>
            </a:r>
            <a:endParaRPr lang="en-US" sz="280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13F9758-CCFF-4948-90CF-497C208517C5}"/>
              </a:ext>
            </a:extLst>
          </p:cNvPr>
          <p:cNvSpPr txBox="1"/>
          <p:nvPr/>
        </p:nvSpPr>
        <p:spPr>
          <a:xfrm>
            <a:off x="621542" y="4566996"/>
            <a:ext cx="3566648" cy="523220"/>
          </a:xfrm>
          <a:prstGeom prst="rect">
            <a:avLst/>
          </a:prstGeom>
          <a:noFill/>
        </p:spPr>
        <p:txBody>
          <a:bodyPr wrap="square" rtlCol="0" anchor="ctr">
            <a:noAutofit/>
          </a:bodyPr>
          <a:lstStyle/>
          <a:p>
            <a:pPr algn="ctr"/>
            <a:r>
              <a:rPr lang="en-US" sz="3200" dirty="0" err="1">
                <a:solidFill>
                  <a:schemeClr val="bg1">
                    <a:lumMod val="75000"/>
                  </a:schemeClr>
                </a:solidFill>
                <a:latin typeface="Arial" panose="020B0604020202020204" pitchFamily="34" charset="0"/>
                <a:cs typeface="Arial" panose="020B0604020202020204" pitchFamily="34" charset="0"/>
              </a:rPr>
              <a:t>Quigong</a:t>
            </a:r>
            <a:r>
              <a:rPr lang="en-US" sz="3200" dirty="0">
                <a:solidFill>
                  <a:schemeClr val="bg1">
                    <a:lumMod val="75000"/>
                  </a:schemeClr>
                </a:solidFill>
                <a:latin typeface="Arial" panose="020B0604020202020204" pitchFamily="34" charset="0"/>
                <a:cs typeface="Arial" panose="020B0604020202020204" pitchFamily="34" charset="0"/>
              </a:rPr>
              <a:t> &amp; tai chi</a:t>
            </a:r>
          </a:p>
        </p:txBody>
      </p:sp>
      <p:sp>
        <p:nvSpPr>
          <p:cNvPr id="12" name="TextBox 11">
            <a:extLst>
              <a:ext uri="{FF2B5EF4-FFF2-40B4-BE49-F238E27FC236}">
                <a16:creationId xmlns:a16="http://schemas.microsoft.com/office/drawing/2014/main" id="{6D2983CF-B74B-4ED3-9E92-1B75D38816AD}"/>
              </a:ext>
            </a:extLst>
          </p:cNvPr>
          <p:cNvSpPr txBox="1"/>
          <p:nvPr/>
        </p:nvSpPr>
        <p:spPr>
          <a:xfrm rot="20971285">
            <a:off x="9234362" y="112052"/>
            <a:ext cx="3209678" cy="523220"/>
          </a:xfrm>
          <a:prstGeom prst="rect">
            <a:avLst/>
          </a:prstGeom>
          <a:noFill/>
        </p:spPr>
        <p:txBody>
          <a:bodyPr wrap="square" rtlCol="0" anchor="ctr">
            <a:noAutofit/>
          </a:bodyPr>
          <a:lstStyle/>
          <a:p>
            <a:pPr algn="ctr"/>
            <a:r>
              <a:rPr lang="en-US" sz="3200" dirty="0">
                <a:solidFill>
                  <a:schemeClr val="bg1">
                    <a:lumMod val="75000"/>
                  </a:schemeClr>
                </a:solidFill>
                <a:latin typeface="Arial" panose="020B0604020202020204" pitchFamily="34" charset="0"/>
                <a:cs typeface="Arial" panose="020B0604020202020204" pitchFamily="34" charset="0"/>
              </a:rPr>
              <a:t>Think it, build it</a:t>
            </a:r>
          </a:p>
        </p:txBody>
      </p:sp>
      <p:sp>
        <p:nvSpPr>
          <p:cNvPr id="13" name="TextBox 12">
            <a:extLst>
              <a:ext uri="{FF2B5EF4-FFF2-40B4-BE49-F238E27FC236}">
                <a16:creationId xmlns:a16="http://schemas.microsoft.com/office/drawing/2014/main" id="{491E6269-831F-43E7-BE62-2F9D32CC5342}"/>
              </a:ext>
            </a:extLst>
          </p:cNvPr>
          <p:cNvSpPr txBox="1"/>
          <p:nvPr/>
        </p:nvSpPr>
        <p:spPr>
          <a:xfrm rot="260738">
            <a:off x="8022059" y="5396150"/>
            <a:ext cx="4274744" cy="523220"/>
          </a:xfrm>
          <a:prstGeom prst="rect">
            <a:avLst/>
          </a:prstGeom>
          <a:noFill/>
        </p:spPr>
        <p:txBody>
          <a:bodyPr wrap="square" rtlCol="0" anchor="ctr">
            <a:noAutofit/>
          </a:bodyPr>
          <a:lstStyle/>
          <a:p>
            <a:pPr algn="ctr"/>
            <a:r>
              <a:rPr lang="en-US" sz="3200" dirty="0">
                <a:solidFill>
                  <a:schemeClr val="bg1">
                    <a:lumMod val="75000"/>
                  </a:schemeClr>
                </a:solidFill>
                <a:latin typeface="Arial" panose="020B0604020202020204" pitchFamily="34" charset="0"/>
                <a:cs typeface="Arial" panose="020B0604020202020204" pitchFamily="34" charset="0"/>
              </a:rPr>
              <a:t>Coloring for grownups</a:t>
            </a:r>
          </a:p>
        </p:txBody>
      </p:sp>
      <p:sp>
        <p:nvSpPr>
          <p:cNvPr id="14" name="TextBox 13">
            <a:extLst>
              <a:ext uri="{FF2B5EF4-FFF2-40B4-BE49-F238E27FC236}">
                <a16:creationId xmlns:a16="http://schemas.microsoft.com/office/drawing/2014/main" id="{5E9492A3-BDF0-4981-ABF2-83E978F7C3A2}"/>
              </a:ext>
            </a:extLst>
          </p:cNvPr>
          <p:cNvSpPr txBox="1"/>
          <p:nvPr/>
        </p:nvSpPr>
        <p:spPr>
          <a:xfrm rot="385748">
            <a:off x="-342990" y="170378"/>
            <a:ext cx="3209678" cy="523220"/>
          </a:xfrm>
          <a:prstGeom prst="rect">
            <a:avLst/>
          </a:prstGeom>
          <a:noFill/>
        </p:spPr>
        <p:txBody>
          <a:bodyPr wrap="square" rtlCol="0" anchor="ctr">
            <a:noAutofit/>
          </a:bodyPr>
          <a:lstStyle/>
          <a:p>
            <a:pPr algn="ctr"/>
            <a:r>
              <a:rPr lang="en-US" sz="3200" dirty="0" err="1">
                <a:solidFill>
                  <a:schemeClr val="bg1">
                    <a:lumMod val="75000"/>
                  </a:schemeClr>
                </a:solidFill>
                <a:latin typeface="Arial" panose="020B0604020202020204" pitchFamily="34" charset="0"/>
                <a:cs typeface="Arial" panose="020B0604020202020204" pitchFamily="34" charset="0"/>
              </a:rPr>
              <a:t>Brainbuilders</a:t>
            </a:r>
            <a:endParaRPr lang="en-US" sz="3200" dirty="0">
              <a:solidFill>
                <a:schemeClr val="bg1">
                  <a:lumMod val="75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894C5BB-7FDB-4342-BB7B-38D5B67BF3BD}"/>
              </a:ext>
            </a:extLst>
          </p:cNvPr>
          <p:cNvSpPr txBox="1"/>
          <p:nvPr/>
        </p:nvSpPr>
        <p:spPr>
          <a:xfrm rot="262202">
            <a:off x="8512506" y="889165"/>
            <a:ext cx="3816478" cy="523220"/>
          </a:xfrm>
          <a:prstGeom prst="rect">
            <a:avLst/>
          </a:prstGeom>
          <a:noFill/>
        </p:spPr>
        <p:txBody>
          <a:bodyPr wrap="square" rtlCol="0" anchor="ctr">
            <a:noAutofit/>
          </a:bodyPr>
          <a:lstStyle/>
          <a:p>
            <a:pPr algn="ctr">
              <a:lnSpc>
                <a:spcPts val="2700"/>
              </a:lnSpc>
            </a:pPr>
            <a:r>
              <a:rPr lang="en-US" sz="3200" dirty="0">
                <a:solidFill>
                  <a:schemeClr val="bg1">
                    <a:lumMod val="75000"/>
                  </a:schemeClr>
                </a:solidFill>
                <a:latin typeface="Arial" panose="020B0604020202020204" pitchFamily="34" charset="0"/>
                <a:cs typeface="Arial" panose="020B0604020202020204" pitchFamily="34" charset="0"/>
              </a:rPr>
              <a:t>Baby sign language</a:t>
            </a:r>
          </a:p>
        </p:txBody>
      </p:sp>
      <p:sp>
        <p:nvSpPr>
          <p:cNvPr id="16" name="TextBox 15">
            <a:extLst>
              <a:ext uri="{FF2B5EF4-FFF2-40B4-BE49-F238E27FC236}">
                <a16:creationId xmlns:a16="http://schemas.microsoft.com/office/drawing/2014/main" id="{469E5E88-5B93-431F-9BD0-98610D8EE1ED}"/>
              </a:ext>
            </a:extLst>
          </p:cNvPr>
          <p:cNvSpPr txBox="1"/>
          <p:nvPr/>
        </p:nvSpPr>
        <p:spPr>
          <a:xfrm rot="21032582">
            <a:off x="77197" y="850545"/>
            <a:ext cx="3209678" cy="523220"/>
          </a:xfrm>
          <a:prstGeom prst="rect">
            <a:avLst/>
          </a:prstGeom>
          <a:noFill/>
        </p:spPr>
        <p:txBody>
          <a:bodyPr wrap="square" rtlCol="0" anchor="ctr">
            <a:noAutofit/>
          </a:bodyPr>
          <a:lstStyle/>
          <a:p>
            <a:pPr algn="ctr"/>
            <a:r>
              <a:rPr lang="en-US" sz="3200" dirty="0">
                <a:solidFill>
                  <a:schemeClr val="bg1">
                    <a:lumMod val="75000"/>
                  </a:schemeClr>
                </a:solidFill>
                <a:latin typeface="Arial" panose="020B0604020202020204" pitchFamily="34" charset="0"/>
                <a:cs typeface="Arial" panose="020B0604020202020204" pitchFamily="34" charset="0"/>
              </a:rPr>
              <a:t>Tech coaching</a:t>
            </a:r>
          </a:p>
        </p:txBody>
      </p:sp>
      <p:sp>
        <p:nvSpPr>
          <p:cNvPr id="17" name="TextBox 16">
            <a:extLst>
              <a:ext uri="{FF2B5EF4-FFF2-40B4-BE49-F238E27FC236}">
                <a16:creationId xmlns:a16="http://schemas.microsoft.com/office/drawing/2014/main" id="{DB1661EB-EC37-4BE9-9585-B4781966E54F}"/>
              </a:ext>
            </a:extLst>
          </p:cNvPr>
          <p:cNvSpPr txBox="1"/>
          <p:nvPr/>
        </p:nvSpPr>
        <p:spPr>
          <a:xfrm rot="423140">
            <a:off x="1352503" y="5526540"/>
            <a:ext cx="3209678" cy="523220"/>
          </a:xfrm>
          <a:prstGeom prst="rect">
            <a:avLst/>
          </a:prstGeom>
          <a:noFill/>
        </p:spPr>
        <p:txBody>
          <a:bodyPr wrap="square" rtlCol="0" anchor="ctr">
            <a:noAutofit/>
          </a:bodyPr>
          <a:lstStyle/>
          <a:p>
            <a:pPr algn="ctr"/>
            <a:r>
              <a:rPr lang="en-US" sz="3200" dirty="0">
                <a:solidFill>
                  <a:schemeClr val="bg1">
                    <a:lumMod val="75000"/>
                  </a:schemeClr>
                </a:solidFill>
                <a:latin typeface="Arial" panose="020B0604020202020204" pitchFamily="34" charset="0"/>
                <a:cs typeface="Arial" panose="020B0604020202020204" pitchFamily="34" charset="0"/>
              </a:rPr>
              <a:t>Knit nights</a:t>
            </a:r>
          </a:p>
        </p:txBody>
      </p:sp>
      <p:sp>
        <p:nvSpPr>
          <p:cNvPr id="18" name="TextBox 17">
            <a:extLst>
              <a:ext uri="{FF2B5EF4-FFF2-40B4-BE49-F238E27FC236}">
                <a16:creationId xmlns:a16="http://schemas.microsoft.com/office/drawing/2014/main" id="{2BD3D55D-DB7F-4594-82E9-68E8A846D2A1}"/>
              </a:ext>
            </a:extLst>
          </p:cNvPr>
          <p:cNvSpPr txBox="1"/>
          <p:nvPr/>
        </p:nvSpPr>
        <p:spPr>
          <a:xfrm rot="21193044">
            <a:off x="8962656" y="4582864"/>
            <a:ext cx="3209678" cy="523220"/>
          </a:xfrm>
          <a:prstGeom prst="rect">
            <a:avLst/>
          </a:prstGeom>
          <a:noFill/>
        </p:spPr>
        <p:txBody>
          <a:bodyPr wrap="square" rtlCol="0" anchor="ctr">
            <a:noAutofit/>
          </a:bodyPr>
          <a:lstStyle/>
          <a:p>
            <a:pPr algn="ctr"/>
            <a:r>
              <a:rPr lang="en-US" sz="3200" dirty="0">
                <a:solidFill>
                  <a:schemeClr val="bg1">
                    <a:lumMod val="75000"/>
                  </a:schemeClr>
                </a:solidFill>
                <a:latin typeface="Arial" panose="020B0604020202020204" pitchFamily="34" charset="0"/>
                <a:cs typeface="Arial" panose="020B0604020202020204" pitchFamily="34" charset="0"/>
              </a:rPr>
              <a:t>Creative crafting</a:t>
            </a:r>
          </a:p>
        </p:txBody>
      </p:sp>
      <p:sp>
        <p:nvSpPr>
          <p:cNvPr id="19" name="TextBox 18">
            <a:extLst>
              <a:ext uri="{FF2B5EF4-FFF2-40B4-BE49-F238E27FC236}">
                <a16:creationId xmlns:a16="http://schemas.microsoft.com/office/drawing/2014/main" id="{3D8904DA-85F9-432E-ACB2-C2AF329A9902}"/>
              </a:ext>
            </a:extLst>
          </p:cNvPr>
          <p:cNvSpPr txBox="1"/>
          <p:nvPr/>
        </p:nvSpPr>
        <p:spPr>
          <a:xfrm rot="21169211">
            <a:off x="-219455" y="5114155"/>
            <a:ext cx="3209678" cy="523220"/>
          </a:xfrm>
          <a:prstGeom prst="rect">
            <a:avLst/>
          </a:prstGeom>
          <a:noFill/>
        </p:spPr>
        <p:txBody>
          <a:bodyPr wrap="square" rtlCol="0" anchor="ctr">
            <a:noAutofit/>
          </a:bodyPr>
          <a:lstStyle/>
          <a:p>
            <a:pPr algn="ctr"/>
            <a:r>
              <a:rPr lang="en-US" sz="3200" dirty="0">
                <a:solidFill>
                  <a:schemeClr val="bg1">
                    <a:lumMod val="75000"/>
                  </a:schemeClr>
                </a:solidFill>
                <a:latin typeface="Arial" panose="020B0604020202020204" pitchFamily="34" charset="0"/>
                <a:cs typeface="Arial" panose="020B0604020202020204" pitchFamily="34" charset="0"/>
              </a:rPr>
              <a:t>Papercraft party</a:t>
            </a:r>
          </a:p>
        </p:txBody>
      </p:sp>
    </p:spTree>
    <p:extLst>
      <p:ext uri="{BB962C8B-B14F-4D97-AF65-F5344CB8AC3E}">
        <p14:creationId xmlns:p14="http://schemas.microsoft.com/office/powerpoint/2010/main" val="1026199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62C98"/>
                </a:solidFill>
                <a:latin typeface="Arial" panose="020B0604020202020204" pitchFamily="34" charset="0"/>
                <a:cs typeface="Arial" panose="020B0604020202020204" pitchFamily="34" charset="0"/>
              </a:rPr>
              <a:t>Acknowledgements</a:t>
            </a:r>
          </a:p>
        </p:txBody>
      </p:sp>
      <p:sp>
        <p:nvSpPr>
          <p:cNvPr id="5" name="Content Placeholder 4"/>
          <p:cNvSpPr>
            <a:spLocks noGrp="1"/>
          </p:cNvSpPr>
          <p:nvPr>
            <p:ph idx="1"/>
          </p:nvPr>
        </p:nvSpPr>
        <p:spPr/>
        <p:txBody>
          <a:bodyPr>
            <a:normAutofit/>
          </a:bodyPr>
          <a:lstStyle/>
          <a:p>
            <a:r>
              <a:rPr lang="en-US" sz="2200" dirty="0">
                <a:latin typeface="Arial" panose="020B0604020202020204" pitchFamily="34" charset="0"/>
                <a:cs typeface="Arial" panose="020B0604020202020204" pitchFamily="34" charset="0"/>
              </a:rPr>
              <a:t>The Small Libraries Create Smart Spaces project is made possible in part by a grant from the </a:t>
            </a:r>
            <a:r>
              <a:rPr lang="en-US" sz="2200" b="1" dirty="0">
                <a:latin typeface="Arial" panose="020B0604020202020204" pitchFamily="34" charset="0"/>
                <a:cs typeface="Arial" panose="020B0604020202020204" pitchFamily="34" charset="0"/>
              </a:rPr>
              <a:t>Institute of Museum &amp; Library Services</a:t>
            </a:r>
            <a:r>
              <a:rPr lang="en-US" sz="2200" dirty="0">
                <a:latin typeface="Arial" panose="020B0604020202020204" pitchFamily="34" charset="0"/>
                <a:cs typeface="Arial" panose="020B0604020202020204" pitchFamily="34" charset="0"/>
              </a:rPr>
              <a:t>, LG-80-16-0039-16.</a:t>
            </a:r>
          </a:p>
          <a:p>
            <a:r>
              <a:rPr lang="en-US" sz="2200" b="1" dirty="0">
                <a:latin typeface="Arial" panose="020B0604020202020204" pitchFamily="34" charset="0"/>
                <a:cs typeface="Arial" panose="020B0604020202020204" pitchFamily="34" charset="0"/>
              </a:rPr>
              <a:t>Association of Rural &amp; Small Libraries </a:t>
            </a:r>
            <a:r>
              <a:rPr lang="en-US" sz="2200" dirty="0">
                <a:latin typeface="Arial" panose="020B0604020202020204" pitchFamily="34" charset="0"/>
                <a:cs typeface="Arial" panose="020B0604020202020204" pitchFamily="34" charset="0"/>
              </a:rPr>
              <a:t>(ARSL) is working collaboratively with WebJunction on all phases of the project.</a:t>
            </a:r>
          </a:p>
          <a:p>
            <a:r>
              <a:rPr lang="en-US" sz="2200" b="1" dirty="0">
                <a:latin typeface="Arial" panose="020B0604020202020204" pitchFamily="34" charset="0"/>
                <a:cs typeface="Arial" panose="020B0604020202020204" pitchFamily="34" charset="0"/>
              </a:rPr>
              <a:t>Project for Public Spaces </a:t>
            </a:r>
            <a:r>
              <a:rPr lang="en-US" sz="2200" dirty="0">
                <a:latin typeface="Arial" panose="020B0604020202020204" pitchFamily="34" charset="0"/>
                <a:cs typeface="Arial" panose="020B0604020202020204" pitchFamily="34" charset="0"/>
              </a:rPr>
              <a:t>(PPS) provided subject expertise, consultation and instruction.</a:t>
            </a:r>
          </a:p>
        </p:txBody>
      </p:sp>
      <p:sp>
        <p:nvSpPr>
          <p:cNvPr id="6" name="TextBox 5"/>
          <p:cNvSpPr txBox="1"/>
          <p:nvPr/>
        </p:nvSpPr>
        <p:spPr>
          <a:xfrm>
            <a:off x="2592280" y="4986760"/>
            <a:ext cx="7315200" cy="1323439"/>
          </a:xfrm>
          <a:prstGeom prst="rect">
            <a:avLst/>
          </a:prstGeom>
          <a:noFill/>
        </p:spPr>
        <p:txBody>
          <a:bodyPr wrap="square" rtlCol="0">
            <a:spAutoFit/>
          </a:bodyPr>
          <a:lstStyle/>
          <a:p>
            <a:pPr>
              <a:defRPr/>
            </a:pPr>
            <a:r>
              <a:rPr lang="en-US" sz="8000" dirty="0">
                <a:solidFill>
                  <a:srgbClr val="862C98"/>
                </a:solidFill>
                <a:latin typeface="Arial" panose="020B0604020202020204" pitchFamily="34" charset="0"/>
                <a:cs typeface="Arial" panose="020B0604020202020204" pitchFamily="34" charset="0"/>
              </a:rPr>
              <a:t>Thank you!</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2054" y="4205269"/>
            <a:ext cx="1809028" cy="82296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59877" y="4245026"/>
            <a:ext cx="1554480" cy="743447"/>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63152" y="4080046"/>
            <a:ext cx="731520" cy="793699"/>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67731" y="4273820"/>
            <a:ext cx="1585097" cy="685859"/>
          </a:xfrm>
          <a:prstGeom prst="rect">
            <a:avLst/>
          </a:prstGeom>
        </p:spPr>
      </p:pic>
      <p:sp>
        <p:nvSpPr>
          <p:cNvPr id="9" name="Content Placeholder 4">
            <a:extLst>
              <a:ext uri="{FF2B5EF4-FFF2-40B4-BE49-F238E27FC236}">
                <a16:creationId xmlns:a16="http://schemas.microsoft.com/office/drawing/2014/main" id="{69BCE7C6-737E-4A8A-BD2B-D9257391D14E}"/>
              </a:ext>
            </a:extLst>
          </p:cNvPr>
          <p:cNvSpPr txBox="1">
            <a:spLocks/>
          </p:cNvSpPr>
          <p:nvPr/>
        </p:nvSpPr>
        <p:spPr>
          <a:xfrm>
            <a:off x="0" y="2267695"/>
            <a:ext cx="2452744" cy="564742"/>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r">
              <a:spcBef>
                <a:spcPts val="0"/>
              </a:spcBef>
              <a:buFont typeface="Wingdings 3" charset="2"/>
              <a:buNone/>
            </a:pPr>
            <a:r>
              <a:rPr lang="en-US" sz="2000" dirty="0">
                <a:solidFill>
                  <a:schemeClr val="bg1"/>
                </a:solidFill>
                <a:latin typeface="Arial" panose="020B0604020202020204" pitchFamily="34" charset="0"/>
                <a:cs typeface="Arial" panose="020B0604020202020204" pitchFamily="34" charset="0"/>
              </a:rPr>
              <a:t>Betha Gutsche</a:t>
            </a:r>
          </a:p>
          <a:p>
            <a:pPr marL="0" indent="0" algn="r">
              <a:spcBef>
                <a:spcPts val="0"/>
              </a:spcBef>
              <a:buFont typeface="Wingdings 3" charset="2"/>
              <a:buNone/>
            </a:pPr>
            <a:r>
              <a:rPr lang="en-US" sz="2000" dirty="0">
                <a:solidFill>
                  <a:schemeClr val="bg1"/>
                </a:solidFill>
                <a:latin typeface="Arial" panose="020B0604020202020204" pitchFamily="34" charset="0"/>
                <a:cs typeface="Arial" panose="020B0604020202020204" pitchFamily="34" charset="0"/>
              </a:rPr>
              <a:t>gutscheb@oclc.org</a:t>
            </a:r>
          </a:p>
        </p:txBody>
      </p:sp>
      <p:pic>
        <p:nvPicPr>
          <p:cNvPr id="10" name="Picture 9">
            <a:extLst>
              <a:ext uri="{FF2B5EF4-FFF2-40B4-BE49-F238E27FC236}">
                <a16:creationId xmlns:a16="http://schemas.microsoft.com/office/drawing/2014/main" id="{31DE94CB-5144-4E0E-8FB9-D1555ED8AE0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3752" y="6163809"/>
            <a:ext cx="3265473" cy="391205"/>
          </a:xfrm>
          <a:prstGeom prst="rect">
            <a:avLst/>
          </a:prstGeom>
        </p:spPr>
      </p:pic>
      <p:sp>
        <p:nvSpPr>
          <p:cNvPr id="11" name="Content Placeholder 4">
            <a:extLst>
              <a:ext uri="{FF2B5EF4-FFF2-40B4-BE49-F238E27FC236}">
                <a16:creationId xmlns:a16="http://schemas.microsoft.com/office/drawing/2014/main" id="{9006A42C-FECF-43D8-8337-F4954AFA1917}"/>
              </a:ext>
            </a:extLst>
          </p:cNvPr>
          <p:cNvSpPr txBox="1">
            <a:spLocks/>
          </p:cNvSpPr>
          <p:nvPr/>
        </p:nvSpPr>
        <p:spPr>
          <a:xfrm>
            <a:off x="0" y="1349403"/>
            <a:ext cx="2452744" cy="564742"/>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r">
              <a:spcBef>
                <a:spcPts val="0"/>
              </a:spcBef>
              <a:buFont typeface="Wingdings 3" charset="2"/>
              <a:buNone/>
            </a:pPr>
            <a:r>
              <a:rPr lang="en-US" sz="2000" dirty="0">
                <a:solidFill>
                  <a:schemeClr val="bg1"/>
                </a:solidFill>
                <a:latin typeface="Arial" panose="020B0604020202020204" pitchFamily="34" charset="0"/>
                <a:cs typeface="Arial" panose="020B0604020202020204" pitchFamily="34" charset="0"/>
              </a:rPr>
              <a:t>Mary Lou Carolan</a:t>
            </a:r>
          </a:p>
          <a:p>
            <a:pPr marL="0" indent="0" algn="r">
              <a:spcBef>
                <a:spcPts val="0"/>
              </a:spcBef>
              <a:buNone/>
            </a:pPr>
            <a:r>
              <a:rPr lang="en-US" sz="2000" dirty="0">
                <a:solidFill>
                  <a:schemeClr val="bg1"/>
                </a:solidFill>
                <a:latin typeface="Arial" panose="020B0604020202020204" pitchFamily="34" charset="0"/>
                <a:cs typeface="Arial" panose="020B0604020202020204" pitchFamily="34" charset="0"/>
              </a:rPr>
              <a:t>mlcarolan@rcls.org</a:t>
            </a:r>
          </a:p>
        </p:txBody>
      </p:sp>
    </p:spTree>
    <p:extLst>
      <p:ext uri="{BB962C8B-B14F-4D97-AF65-F5344CB8AC3E}">
        <p14:creationId xmlns:p14="http://schemas.microsoft.com/office/powerpoint/2010/main" val="473360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a:xfrm>
            <a:off x="3605369" y="6251994"/>
            <a:ext cx="4973655" cy="567237"/>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defRPr/>
            </a:pPr>
            <a:r>
              <a:rPr lang="en-US" sz="2800" dirty="0">
                <a:solidFill>
                  <a:prstClr val="white"/>
                </a:solidFill>
                <a:latin typeface="Arial" panose="020B0604020202020204" pitchFamily="34" charset="0"/>
                <a:cs typeface="Arial" panose="020B0604020202020204" pitchFamily="34" charset="0"/>
              </a:rPr>
              <a:t>Learning happens by doing</a:t>
            </a:r>
          </a:p>
        </p:txBody>
      </p:sp>
      <p:sp>
        <p:nvSpPr>
          <p:cNvPr id="19" name="Rectangle: Rounded Corners 18"/>
          <p:cNvSpPr>
            <a:spLocks noChangeAspect="1"/>
          </p:cNvSpPr>
          <p:nvPr/>
        </p:nvSpPr>
        <p:spPr>
          <a:xfrm>
            <a:off x="1323219" y="1152303"/>
            <a:ext cx="4502008" cy="4572000"/>
          </a:xfrm>
          <a:prstGeom prst="roundRect">
            <a:avLst/>
          </a:prstGeom>
          <a:blipFill>
            <a:blip r:embed="rId3" cstate="email">
              <a:extLst>
                <a:ext uri="{28A0092B-C50C-407E-A947-70E740481C1C}">
                  <a14:useLocalDpi xmlns:a14="http://schemas.microsoft.com/office/drawing/2010/main"/>
                </a:ext>
              </a:extLst>
            </a:blip>
            <a:stretch>
              <a:fillRect/>
            </a:stretch>
          </a:blipFill>
          <a:ln w="190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pitchFamily="34" charset="0"/>
              <a:cs typeface="Arial" panose="020B0604020202020204" pitchFamily="34" charset="0"/>
            </a:endParaRPr>
          </a:p>
        </p:txBody>
      </p:sp>
      <p:sp>
        <p:nvSpPr>
          <p:cNvPr id="20" name="Text Placeholder 4"/>
          <p:cNvSpPr txBox="1">
            <a:spLocks/>
          </p:cNvSpPr>
          <p:nvPr/>
        </p:nvSpPr>
        <p:spPr>
          <a:xfrm>
            <a:off x="1615974" y="5081741"/>
            <a:ext cx="3125959" cy="573083"/>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lumMod val="75000"/>
                    <a:lumOff val="25000"/>
                  </a:schemeClr>
                </a:solidFill>
                <a:latin typeface="Calibri Light" panose="020F0302020204030204" pitchFamily="34" charset="0"/>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75000"/>
                    <a:lumOff val="25000"/>
                  </a:schemeClr>
                </a:solidFill>
                <a:latin typeface="Calibri Light" panose="020F0302020204030204" pitchFamily="34" charset="0"/>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Calibri Light" panose="020F0302020204030204" pitchFamily="34" charset="0"/>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Calibri Light" panose="020F0302020204030204" pitchFamily="34" charset="0"/>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ts val="1800"/>
              </a:lnSpc>
              <a:spcBef>
                <a:spcPts val="600"/>
              </a:spcBef>
              <a:buClr>
                <a:srgbClr val="00AFD7"/>
              </a:buClr>
              <a:buNone/>
              <a:defRPr/>
            </a:pPr>
            <a:r>
              <a:rPr lang="en-US" sz="1600" dirty="0">
                <a:solidFill>
                  <a:sysClr val="window" lastClr="FFFFFF"/>
                </a:solidFill>
                <a:latin typeface="Arial" panose="020B0604020202020204" pitchFamily="34" charset="0"/>
                <a:cs typeface="Arial" panose="020B0604020202020204" pitchFamily="34" charset="0"/>
              </a:rPr>
              <a:t>Children’s Learning Garden,</a:t>
            </a:r>
            <a:br>
              <a:rPr lang="en-US" sz="1600" dirty="0">
                <a:solidFill>
                  <a:sysClr val="window" lastClr="FFFFFF"/>
                </a:solidFill>
                <a:latin typeface="Arial" panose="020B0604020202020204" pitchFamily="34" charset="0"/>
                <a:cs typeface="Arial" panose="020B0604020202020204" pitchFamily="34" charset="0"/>
              </a:rPr>
            </a:br>
            <a:r>
              <a:rPr lang="en-US" sz="1600" dirty="0">
                <a:solidFill>
                  <a:sysClr val="window" lastClr="FFFFFF"/>
                </a:solidFill>
                <a:latin typeface="Arial" panose="020B0604020202020204" pitchFamily="34" charset="0"/>
                <a:cs typeface="Arial" panose="020B0604020202020204" pitchFamily="34" charset="0"/>
              </a:rPr>
              <a:t>Lewes (DE) Public Library</a:t>
            </a:r>
          </a:p>
        </p:txBody>
      </p:sp>
      <p:sp>
        <p:nvSpPr>
          <p:cNvPr id="21" name="Text Placeholder 4"/>
          <p:cNvSpPr txBox="1">
            <a:spLocks/>
          </p:cNvSpPr>
          <p:nvPr/>
        </p:nvSpPr>
        <p:spPr>
          <a:xfrm>
            <a:off x="5844519" y="2275408"/>
            <a:ext cx="3687879" cy="355974"/>
          </a:xfrm>
          <a:prstGeom prst="rect">
            <a:avLst/>
          </a:prstGeom>
        </p:spPr>
        <p:txBody>
          <a:bodyPr vert="horz"/>
          <a:lstStyle>
            <a:lvl1pPr indent="0">
              <a:lnSpc>
                <a:spcPts val="1800"/>
              </a:lnSpc>
              <a:spcBef>
                <a:spcPct val="20000"/>
              </a:spcBef>
              <a:buFont typeface="Arial"/>
              <a:buNone/>
              <a:defRPr sz="2000" baseline="0"/>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defRPr/>
            </a:pPr>
            <a:r>
              <a:rPr lang="en-US" sz="1800" dirty="0">
                <a:solidFill>
                  <a:prstClr val="white"/>
                </a:solidFill>
                <a:latin typeface="Arial" panose="020B0604020202020204" pitchFamily="34" charset="0"/>
                <a:cs typeface="Arial" panose="020B0604020202020204" pitchFamily="34" charset="0"/>
              </a:rPr>
              <a:t>CSM Libraries, CA</a:t>
            </a:r>
          </a:p>
        </p:txBody>
      </p:sp>
      <p:sp>
        <p:nvSpPr>
          <p:cNvPr id="11" name="Rectangle: Rounded Corners 10">
            <a:extLst>
              <a:ext uri="{FF2B5EF4-FFF2-40B4-BE49-F238E27FC236}">
                <a16:creationId xmlns:a16="http://schemas.microsoft.com/office/drawing/2014/main" id="{283DC851-82E7-4ABB-BFBC-E4F4B54AB6E9}"/>
              </a:ext>
            </a:extLst>
          </p:cNvPr>
          <p:cNvSpPr>
            <a:spLocks noChangeAspect="1"/>
          </p:cNvSpPr>
          <p:nvPr/>
        </p:nvSpPr>
        <p:spPr>
          <a:xfrm>
            <a:off x="6370192" y="1152303"/>
            <a:ext cx="4709160" cy="4572000"/>
          </a:xfrm>
          <a:prstGeom prst="roundRect">
            <a:avLst/>
          </a:prstGeom>
          <a:blipFill>
            <a:blip r:embed="rId4" cstate="email">
              <a:extLst>
                <a:ext uri="{28A0092B-C50C-407E-A947-70E740481C1C}">
                  <a14:useLocalDpi xmlns:a14="http://schemas.microsoft.com/office/drawing/2010/main"/>
                </a:ext>
              </a:extLst>
            </a:blip>
            <a:stretch>
              <a:fillRect/>
            </a:stretch>
          </a:blip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pitchFamily="34" charset="0"/>
              <a:cs typeface="Arial" panose="020B0604020202020204" pitchFamily="34" charset="0"/>
            </a:endParaRPr>
          </a:p>
        </p:txBody>
      </p:sp>
      <p:sp>
        <p:nvSpPr>
          <p:cNvPr id="14" name="Content Placeholder 8">
            <a:extLst>
              <a:ext uri="{FF2B5EF4-FFF2-40B4-BE49-F238E27FC236}">
                <a16:creationId xmlns:a16="http://schemas.microsoft.com/office/drawing/2014/main" id="{0D4784FF-C59E-4CF5-8CFB-699FFD250CD8}"/>
              </a:ext>
            </a:extLst>
          </p:cNvPr>
          <p:cNvSpPr txBox="1">
            <a:spLocks/>
          </p:cNvSpPr>
          <p:nvPr/>
        </p:nvSpPr>
        <p:spPr>
          <a:xfrm>
            <a:off x="6400799" y="5226387"/>
            <a:ext cx="4423718" cy="222943"/>
          </a:xfrm>
          <a:prstGeom prst="rect">
            <a:avLst/>
          </a:prstGeom>
        </p:spPr>
        <p:txBody>
          <a:bodyPr/>
          <a:lstStyle/>
          <a:p>
            <a:pPr algn="r">
              <a:spcBef>
                <a:spcPct val="20000"/>
              </a:spcBef>
              <a:defRPr/>
            </a:pPr>
            <a:r>
              <a:rPr lang="en-US" sz="1600" dirty="0">
                <a:solidFill>
                  <a:prstClr val="white"/>
                </a:solidFill>
                <a:latin typeface="Arial" panose="020B0604020202020204" pitchFamily="34" charset="0"/>
                <a:cs typeface="Arial" panose="020B0604020202020204" pitchFamily="34" charset="0"/>
              </a:rPr>
              <a:t>STEM program at Wilton (NH) Public Library</a:t>
            </a:r>
          </a:p>
        </p:txBody>
      </p:sp>
      <p:sp>
        <p:nvSpPr>
          <p:cNvPr id="15" name="Title 2">
            <a:extLst>
              <a:ext uri="{FF2B5EF4-FFF2-40B4-BE49-F238E27FC236}">
                <a16:creationId xmlns:a16="http://schemas.microsoft.com/office/drawing/2014/main" id="{7ADCD432-4E84-4837-A2BD-61AED0F64CD9}"/>
              </a:ext>
            </a:extLst>
          </p:cNvPr>
          <p:cNvSpPr>
            <a:spLocks noGrp="1"/>
          </p:cNvSpPr>
          <p:nvPr>
            <p:ph type="title"/>
          </p:nvPr>
        </p:nvSpPr>
        <p:spPr>
          <a:xfrm>
            <a:off x="2338048" y="288978"/>
            <a:ext cx="7485561" cy="754020"/>
          </a:xfrm>
        </p:spPr>
        <p:txBody>
          <a:bodyPr>
            <a:normAutofit/>
          </a:bodyPr>
          <a:lstStyle/>
          <a:p>
            <a:pPr algn="ctr"/>
            <a:r>
              <a:rPr lang="en-US" sz="4000" dirty="0">
                <a:latin typeface="Arial" panose="020B0604020202020204" pitchFamily="34" charset="0"/>
                <a:cs typeface="Arial" panose="020B0604020202020204" pitchFamily="34" charset="0"/>
              </a:rPr>
              <a:t>Hands-on activities</a:t>
            </a:r>
          </a:p>
        </p:txBody>
      </p:sp>
    </p:spTree>
    <p:extLst>
      <p:ext uri="{BB962C8B-B14F-4D97-AF65-F5344CB8AC3E}">
        <p14:creationId xmlns:p14="http://schemas.microsoft.com/office/powerpoint/2010/main" val="2174672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p:cNvSpPr>
            <a:spLocks noChangeAspect="1"/>
          </p:cNvSpPr>
          <p:nvPr/>
        </p:nvSpPr>
        <p:spPr>
          <a:xfrm>
            <a:off x="392647" y="1305625"/>
            <a:ext cx="5078319" cy="4389120"/>
          </a:xfrm>
          <a:prstGeom prst="roundRect">
            <a:avLst/>
          </a:prstGeom>
          <a:blipFill>
            <a:blip r:embed="rId3" cstate="email">
              <a:extLst>
                <a:ext uri="{28A0092B-C50C-407E-A947-70E740481C1C}">
                  <a14:useLocalDpi xmlns:a14="http://schemas.microsoft.com/office/drawing/2010/main"/>
                </a:ext>
              </a:extLst>
            </a:blip>
            <a:stretch>
              <a:fillRect/>
            </a:stretch>
          </a:blip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1993783" y="308535"/>
            <a:ext cx="8177067" cy="754020"/>
          </a:xfrm>
        </p:spPr>
        <p:txBody>
          <a:bodyPr>
            <a:normAutofit fontScale="90000"/>
          </a:bodyPr>
          <a:lstStyle/>
          <a:p>
            <a:pPr algn="ctr"/>
            <a:r>
              <a:rPr lang="en-US" sz="4000" dirty="0">
                <a:latin typeface="Arial" panose="020B0604020202020204" pitchFamily="34" charset="0"/>
                <a:cs typeface="Arial" panose="020B0604020202020204" pitchFamily="34" charset="0"/>
              </a:rPr>
              <a:t>DIY becomes DIT (doing it together)</a:t>
            </a:r>
          </a:p>
        </p:txBody>
      </p:sp>
      <p:sp>
        <p:nvSpPr>
          <p:cNvPr id="5" name="Content Placeholder 4"/>
          <p:cNvSpPr>
            <a:spLocks noGrp="1"/>
          </p:cNvSpPr>
          <p:nvPr>
            <p:ph idx="1"/>
          </p:nvPr>
        </p:nvSpPr>
        <p:spPr>
          <a:xfrm>
            <a:off x="2307381" y="6185174"/>
            <a:ext cx="7549870" cy="564742"/>
          </a:xfrm>
        </p:spPr>
        <p:txBody>
          <a:bodyPr>
            <a:noAutofit/>
          </a:bodyPr>
          <a:lstStyle/>
          <a:p>
            <a:pPr marL="0" indent="0">
              <a:buNone/>
            </a:pPr>
            <a:r>
              <a:rPr lang="en-US" sz="2800" dirty="0">
                <a:solidFill>
                  <a:schemeClr val="bg1"/>
                </a:solidFill>
                <a:latin typeface="Arial" panose="020B0604020202020204" pitchFamily="34" charset="0"/>
                <a:cs typeface="Arial" panose="020B0604020202020204" pitchFamily="34" charset="0"/>
              </a:rPr>
              <a:t>Learning is social. Everyone can participate</a:t>
            </a:r>
          </a:p>
        </p:txBody>
      </p:sp>
      <p:sp>
        <p:nvSpPr>
          <p:cNvPr id="7" name="Content Placeholder 8"/>
          <p:cNvSpPr txBox="1">
            <a:spLocks/>
          </p:cNvSpPr>
          <p:nvPr/>
        </p:nvSpPr>
        <p:spPr>
          <a:xfrm>
            <a:off x="1337194" y="5007341"/>
            <a:ext cx="3558209" cy="533400"/>
          </a:xfrm>
          <a:prstGeom prst="rect">
            <a:avLst/>
          </a:prstGeom>
        </p:spPr>
        <p:txBody>
          <a:bodyPr/>
          <a:lstStyle/>
          <a:p>
            <a:pPr algn="r">
              <a:spcBef>
                <a:spcPct val="20000"/>
              </a:spcBef>
              <a:defRPr/>
            </a:pPr>
            <a:r>
              <a:rPr lang="en-US" sz="1600" dirty="0">
                <a:solidFill>
                  <a:prstClr val="white"/>
                </a:solidFill>
                <a:latin typeface="Arial" panose="020B0604020202020204" pitchFamily="34" charset="0"/>
                <a:cs typeface="Arial" panose="020B0604020202020204" pitchFamily="34" charset="0"/>
              </a:rPr>
              <a:t>Artist-in-Residence program, </a:t>
            </a:r>
            <a:br>
              <a:rPr lang="en-US" sz="1600" dirty="0">
                <a:solidFill>
                  <a:prstClr val="white"/>
                </a:solidFill>
                <a:latin typeface="Arial" panose="020B0604020202020204" pitchFamily="34" charset="0"/>
                <a:cs typeface="Arial" panose="020B0604020202020204" pitchFamily="34" charset="0"/>
              </a:rPr>
            </a:br>
            <a:r>
              <a:rPr lang="en-US" sz="1600" dirty="0">
                <a:solidFill>
                  <a:prstClr val="white"/>
                </a:solidFill>
                <a:latin typeface="Arial" panose="020B0604020202020204" pitchFamily="34" charset="0"/>
                <a:cs typeface="Arial" panose="020B0604020202020204" pitchFamily="34" charset="0"/>
              </a:rPr>
              <a:t>Bellingham (WA) Public Library</a:t>
            </a:r>
          </a:p>
        </p:txBody>
      </p:sp>
      <p:sp>
        <p:nvSpPr>
          <p:cNvPr id="9" name="Rounded Rectangle 7">
            <a:extLst>
              <a:ext uri="{FF2B5EF4-FFF2-40B4-BE49-F238E27FC236}">
                <a16:creationId xmlns:a16="http://schemas.microsoft.com/office/drawing/2014/main" id="{821B2645-424A-41A1-B182-B820A7FA66F1}"/>
              </a:ext>
            </a:extLst>
          </p:cNvPr>
          <p:cNvSpPr>
            <a:spLocks noChangeAspect="1"/>
          </p:cNvSpPr>
          <p:nvPr/>
        </p:nvSpPr>
        <p:spPr>
          <a:xfrm>
            <a:off x="5899227" y="1305625"/>
            <a:ext cx="5880803" cy="4389120"/>
          </a:xfrm>
          <a:prstGeom prst="roundRect">
            <a:avLst/>
          </a:prstGeom>
          <a:blipFill>
            <a:blip r:embed="rId4" cstate="email">
              <a:extLst>
                <a:ext uri="{28A0092B-C50C-407E-A947-70E740481C1C}">
                  <a14:useLocalDpi xmlns:a14="http://schemas.microsoft.com/office/drawing/2010/main"/>
                </a:ext>
              </a:extLst>
            </a:blip>
            <a:stretch>
              <a:fillRect/>
            </a:stretch>
          </a:blipFill>
          <a:ln w="1905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pitchFamily="34" charset="0"/>
              <a:cs typeface="Arial" panose="020B0604020202020204" pitchFamily="34" charset="0"/>
            </a:endParaRPr>
          </a:p>
        </p:txBody>
      </p:sp>
      <p:sp>
        <p:nvSpPr>
          <p:cNvPr id="10" name="Content Placeholder 8">
            <a:extLst>
              <a:ext uri="{FF2B5EF4-FFF2-40B4-BE49-F238E27FC236}">
                <a16:creationId xmlns:a16="http://schemas.microsoft.com/office/drawing/2014/main" id="{52F8A9BB-236D-4ACA-8A6D-AD38CB16FE1D}"/>
              </a:ext>
            </a:extLst>
          </p:cNvPr>
          <p:cNvSpPr txBox="1">
            <a:spLocks/>
          </p:cNvSpPr>
          <p:nvPr/>
        </p:nvSpPr>
        <p:spPr>
          <a:xfrm>
            <a:off x="6528487" y="5334340"/>
            <a:ext cx="4352942" cy="315892"/>
          </a:xfrm>
          <a:prstGeom prst="rect">
            <a:avLst/>
          </a:prstGeom>
        </p:spPr>
        <p:txBody>
          <a:bodyPr/>
          <a:lstStyle/>
          <a:p>
            <a:pPr algn="r">
              <a:spcBef>
                <a:spcPct val="20000"/>
              </a:spcBef>
              <a:defRPr/>
            </a:pPr>
            <a:r>
              <a:rPr lang="en-US" sz="1600" dirty="0">
                <a:solidFill>
                  <a:prstClr val="black"/>
                </a:solidFill>
                <a:latin typeface="Arial" panose="020B0604020202020204" pitchFamily="34" charset="0"/>
                <a:cs typeface="Arial" panose="020B0604020202020204" pitchFamily="34" charset="0"/>
              </a:rPr>
              <a:t>Build a City by CSM (CA) Libraries on </a:t>
            </a:r>
            <a:r>
              <a:rPr lang="en-US" sz="1600" dirty="0">
                <a:solidFill>
                  <a:prstClr val="white"/>
                </a:solidFill>
                <a:latin typeface="Arial" panose="020B0604020202020204" pitchFamily="34" charset="0"/>
                <a:cs typeface="Arial" panose="020B0604020202020204" pitchFamily="34" charset="0"/>
                <a:hlinkClick r:id="rId5"/>
              </a:rPr>
              <a:t>Flickr</a:t>
            </a:r>
            <a:endParaRPr lang="en-US" sz="16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5173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1304" y="168195"/>
            <a:ext cx="6702639" cy="898587"/>
          </a:xfrm>
        </p:spPr>
        <p:txBody>
          <a:bodyPr>
            <a:normAutofit/>
          </a:bodyPr>
          <a:lstStyle/>
          <a:p>
            <a:pPr algn="ctr"/>
            <a:r>
              <a:rPr lang="en-US" sz="4000" dirty="0"/>
              <a:t>Active learning is for all ages</a:t>
            </a:r>
          </a:p>
        </p:txBody>
      </p:sp>
      <p:sp>
        <p:nvSpPr>
          <p:cNvPr id="8" name="Content Placeholder 2">
            <a:extLst>
              <a:ext uri="{FF2B5EF4-FFF2-40B4-BE49-F238E27FC236}">
                <a16:creationId xmlns:a16="http://schemas.microsoft.com/office/drawing/2014/main" id="{A4EC093B-8575-42D1-BF56-44C06B8CB2C6}"/>
              </a:ext>
            </a:extLst>
          </p:cNvPr>
          <p:cNvSpPr>
            <a:spLocks noGrp="1"/>
          </p:cNvSpPr>
          <p:nvPr>
            <p:ph idx="1"/>
          </p:nvPr>
        </p:nvSpPr>
        <p:spPr>
          <a:xfrm>
            <a:off x="4509531" y="1291281"/>
            <a:ext cx="1706073" cy="836114"/>
          </a:xfrm>
        </p:spPr>
        <p:txBody>
          <a:bodyPr>
            <a:noAutofit/>
          </a:bodyPr>
          <a:lstStyle/>
          <a:p>
            <a:pPr marL="0" indent="0">
              <a:buNone/>
            </a:pPr>
            <a:r>
              <a:rPr lang="en-US" sz="2200" dirty="0">
                <a:solidFill>
                  <a:schemeClr val="tx1"/>
                </a:solidFill>
              </a:rPr>
              <a:t>Early learning </a:t>
            </a:r>
            <a:br>
              <a:rPr lang="en-US" sz="2200" dirty="0">
                <a:solidFill>
                  <a:schemeClr val="tx1"/>
                </a:solidFill>
              </a:rPr>
            </a:br>
            <a:r>
              <a:rPr lang="en-US" sz="2200" dirty="0">
                <a:solidFill>
                  <a:schemeClr val="tx1"/>
                </a:solidFill>
              </a:rPr>
              <a:t>and play</a:t>
            </a:r>
          </a:p>
        </p:txBody>
      </p:sp>
      <p:sp>
        <p:nvSpPr>
          <p:cNvPr id="9" name="Rectangle: Rounded Corners 8">
            <a:extLst>
              <a:ext uri="{FF2B5EF4-FFF2-40B4-BE49-F238E27FC236}">
                <a16:creationId xmlns:a16="http://schemas.microsoft.com/office/drawing/2014/main" id="{17FE1CBF-325F-4B26-8754-63B8D8B61CC8}"/>
              </a:ext>
            </a:extLst>
          </p:cNvPr>
          <p:cNvSpPr>
            <a:spLocks noChangeAspect="1"/>
          </p:cNvSpPr>
          <p:nvPr/>
        </p:nvSpPr>
        <p:spPr>
          <a:xfrm>
            <a:off x="7541259" y="1022512"/>
            <a:ext cx="4143143" cy="3200400"/>
          </a:xfrm>
          <a:prstGeom prst="roundRect">
            <a:avLst/>
          </a:prstGeom>
          <a:blipFill>
            <a:blip r:embed="rId3" cstate="email">
              <a:extLst>
                <a:ext uri="{28A0092B-C50C-407E-A947-70E740481C1C}">
                  <a14:useLocalDpi xmlns:a14="http://schemas.microsoft.com/office/drawing/2010/main"/>
                </a:ext>
              </a:extLst>
            </a:blip>
            <a:stretch>
              <a:fillRect/>
            </a:stretch>
          </a:blip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5EE2D9C4-35B2-4D70-9D75-DE7F484CCBB6}"/>
              </a:ext>
            </a:extLst>
          </p:cNvPr>
          <p:cNvSpPr txBox="1">
            <a:spLocks/>
          </p:cNvSpPr>
          <p:nvPr/>
        </p:nvSpPr>
        <p:spPr>
          <a:xfrm>
            <a:off x="5573503" y="2251456"/>
            <a:ext cx="1967756" cy="742512"/>
          </a:xfrm>
          <a:prstGeom prst="rect">
            <a:avLst/>
          </a:prstGeom>
        </p:spPr>
        <p:txBody>
          <a:bodyPr vert="horz" lIns="91440" tIns="45720" rIns="91440" bIns="45720" rtlCol="0">
            <a:normAutofit fontScale="92500" lnSpcReduction="10000"/>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r">
              <a:buNone/>
              <a:defRPr/>
            </a:pPr>
            <a:r>
              <a:rPr lang="en-US" dirty="0">
                <a:solidFill>
                  <a:schemeClr val="tx1"/>
                </a:solidFill>
                <a:latin typeface="Arial" panose="020B0604020202020204" pitchFamily="34" charset="0"/>
                <a:cs typeface="Arial" panose="020B0604020202020204" pitchFamily="34" charset="0"/>
              </a:rPr>
              <a:t>Digital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media lab</a:t>
            </a:r>
          </a:p>
        </p:txBody>
      </p:sp>
      <p:sp>
        <p:nvSpPr>
          <p:cNvPr id="13" name="Content Placeholder 2">
            <a:extLst>
              <a:ext uri="{FF2B5EF4-FFF2-40B4-BE49-F238E27FC236}">
                <a16:creationId xmlns:a16="http://schemas.microsoft.com/office/drawing/2014/main" id="{5C41FD6A-19C2-4976-9D0C-26EB9E50BDAE}"/>
              </a:ext>
            </a:extLst>
          </p:cNvPr>
          <p:cNvSpPr txBox="1">
            <a:spLocks/>
          </p:cNvSpPr>
          <p:nvPr/>
        </p:nvSpPr>
        <p:spPr>
          <a:xfrm>
            <a:off x="8378289" y="5679521"/>
            <a:ext cx="2063751" cy="567237"/>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defRPr/>
            </a:pPr>
            <a:r>
              <a:rPr lang="en-US" sz="2200" dirty="0">
                <a:solidFill>
                  <a:schemeClr val="tx1"/>
                </a:solidFill>
                <a:latin typeface="Arial" panose="020B0604020202020204" pitchFamily="34" charset="0"/>
                <a:cs typeface="Arial" panose="020B0604020202020204" pitchFamily="34" charset="0"/>
              </a:rPr>
              <a:t>Makerspace</a:t>
            </a:r>
          </a:p>
        </p:txBody>
      </p:sp>
      <p:sp>
        <p:nvSpPr>
          <p:cNvPr id="11" name="Rectangle: Rounded Corners 10">
            <a:extLst>
              <a:ext uri="{FF2B5EF4-FFF2-40B4-BE49-F238E27FC236}">
                <a16:creationId xmlns:a16="http://schemas.microsoft.com/office/drawing/2014/main" id="{A011AE97-ABF1-459A-A955-4685C72B8C17}"/>
              </a:ext>
            </a:extLst>
          </p:cNvPr>
          <p:cNvSpPr>
            <a:spLocks noChangeAspect="1"/>
          </p:cNvSpPr>
          <p:nvPr/>
        </p:nvSpPr>
        <p:spPr>
          <a:xfrm>
            <a:off x="3917773" y="3391859"/>
            <a:ext cx="4352543" cy="3200400"/>
          </a:xfrm>
          <a:prstGeom prst="roundRect">
            <a:avLst/>
          </a:prstGeom>
          <a:blipFill dpi="0" rotWithShape="1">
            <a:blip r:embed="rId4" cstate="email">
              <a:extLst>
                <a:ext uri="{28A0092B-C50C-407E-A947-70E740481C1C}">
                  <a14:useLocalDpi xmlns:a14="http://schemas.microsoft.com/office/drawing/2010/main"/>
                </a:ext>
              </a:extLst>
            </a:blip>
            <a:srcRect/>
            <a:stretch>
              <a:fillRect/>
            </a:stretch>
          </a:blipFill>
          <a:ln w="1905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Content Placeholder 8">
            <a:extLst>
              <a:ext uri="{FF2B5EF4-FFF2-40B4-BE49-F238E27FC236}">
                <a16:creationId xmlns:a16="http://schemas.microsoft.com/office/drawing/2014/main" id="{2D446E1C-2234-427D-BA6E-86B9E164C683}"/>
              </a:ext>
            </a:extLst>
          </p:cNvPr>
          <p:cNvSpPr txBox="1">
            <a:spLocks/>
          </p:cNvSpPr>
          <p:nvPr/>
        </p:nvSpPr>
        <p:spPr>
          <a:xfrm>
            <a:off x="3967201" y="6246758"/>
            <a:ext cx="4101286" cy="283790"/>
          </a:xfrm>
          <a:prstGeom prst="rect">
            <a:avLst/>
          </a:prstGeom>
        </p:spPr>
        <p:txBody>
          <a:bodyPr/>
          <a:lstStyle/>
          <a:p>
            <a:pPr lvl="0" algn="r">
              <a:spcBef>
                <a:spcPct val="20000"/>
              </a:spcBef>
              <a:defRPr/>
            </a:pPr>
            <a:r>
              <a:rPr lang="en-US" sz="1600" dirty="0">
                <a:solidFill>
                  <a:prstClr val="white"/>
                </a:solidFill>
                <a:latin typeface="Arial" panose="020B0604020202020204" pitchFamily="34" charset="0"/>
                <a:cs typeface="Arial" panose="020B0604020202020204" pitchFamily="34" charset="0"/>
              </a:rPr>
              <a:t>You can make it by Fabrice Florin on Flickr </a:t>
            </a:r>
          </a:p>
        </p:txBody>
      </p:sp>
      <p:sp>
        <p:nvSpPr>
          <p:cNvPr id="3" name="Rectangle: Rounded Corners 2"/>
          <p:cNvSpPr>
            <a:spLocks noChangeAspect="1"/>
          </p:cNvSpPr>
          <p:nvPr/>
        </p:nvSpPr>
        <p:spPr>
          <a:xfrm>
            <a:off x="496162" y="1022512"/>
            <a:ext cx="3935341" cy="3200400"/>
          </a:xfrm>
          <a:prstGeom prst="roundRect">
            <a:avLst/>
          </a:prstGeom>
          <a: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a:blipFill>
          <a:ln w="476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pitchFamily="34" charset="0"/>
              <a:cs typeface="Arial" panose="020B0604020202020204" pitchFamily="34" charset="0"/>
            </a:endParaRPr>
          </a:p>
        </p:txBody>
      </p:sp>
      <p:sp>
        <p:nvSpPr>
          <p:cNvPr id="6" name="Text Placeholder 4"/>
          <p:cNvSpPr txBox="1">
            <a:spLocks/>
          </p:cNvSpPr>
          <p:nvPr/>
        </p:nvSpPr>
        <p:spPr>
          <a:xfrm>
            <a:off x="593125" y="3762133"/>
            <a:ext cx="3578012" cy="486073"/>
          </a:xfrm>
          <a:prstGeom prst="rect">
            <a:avLst/>
          </a:prstGeom>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defTabSz="914400">
              <a:lnSpc>
                <a:spcPts val="1500"/>
              </a:lnSpc>
              <a:spcBef>
                <a:spcPts val="0"/>
              </a:spcBef>
              <a:buNone/>
              <a:defRPr/>
            </a:pPr>
            <a:r>
              <a:rPr lang="en-US" sz="1600" dirty="0">
                <a:solidFill>
                  <a:prstClr val="white"/>
                </a:solidFill>
                <a:latin typeface="Arial" panose="020B0604020202020204" pitchFamily="34" charset="0"/>
                <a:cs typeface="Arial" panose="020B0604020202020204" pitchFamily="34" charset="0"/>
              </a:rPr>
              <a:t>Alphabet Tree, Early Learning Space, </a:t>
            </a:r>
            <a:br>
              <a:rPr lang="en-US" sz="1600" dirty="0">
                <a:solidFill>
                  <a:prstClr val="white"/>
                </a:solidFill>
                <a:latin typeface="Arial" panose="020B0604020202020204" pitchFamily="34" charset="0"/>
                <a:cs typeface="Arial" panose="020B0604020202020204" pitchFamily="34" charset="0"/>
              </a:rPr>
            </a:br>
            <a:r>
              <a:rPr lang="en-US" sz="1600" dirty="0">
                <a:solidFill>
                  <a:prstClr val="white"/>
                </a:solidFill>
                <a:latin typeface="Arial" panose="020B0604020202020204" pitchFamily="34" charset="0"/>
                <a:cs typeface="Arial" panose="020B0604020202020204" pitchFamily="34" charset="0"/>
              </a:rPr>
              <a:t>Allen County (IN) Public Library</a:t>
            </a:r>
          </a:p>
        </p:txBody>
      </p:sp>
      <p:sp>
        <p:nvSpPr>
          <p:cNvPr id="14" name="Content Placeholder 8">
            <a:extLst>
              <a:ext uri="{FF2B5EF4-FFF2-40B4-BE49-F238E27FC236}">
                <a16:creationId xmlns:a16="http://schemas.microsoft.com/office/drawing/2014/main" id="{901E132C-4CF5-4BB5-8947-084601608A1D}"/>
              </a:ext>
            </a:extLst>
          </p:cNvPr>
          <p:cNvSpPr txBox="1">
            <a:spLocks/>
          </p:cNvSpPr>
          <p:nvPr/>
        </p:nvSpPr>
        <p:spPr>
          <a:xfrm>
            <a:off x="7527017" y="3743736"/>
            <a:ext cx="3804043" cy="499960"/>
          </a:xfrm>
          <a:prstGeom prst="rect">
            <a:avLst/>
          </a:prstGeom>
        </p:spPr>
        <p:txBody>
          <a:bodyPr/>
          <a:lstStyle/>
          <a:p>
            <a:pPr lvl="0" algn="r">
              <a:lnSpc>
                <a:spcPts val="1500"/>
              </a:lnSpc>
              <a:spcBef>
                <a:spcPct val="20000"/>
              </a:spcBef>
              <a:defRPr/>
            </a:pPr>
            <a:r>
              <a:rPr lang="en-US" sz="1600" dirty="0">
                <a:solidFill>
                  <a:prstClr val="white"/>
                </a:solidFill>
                <a:latin typeface="Arial" panose="020B0604020202020204" pitchFamily="34" charset="0"/>
                <a:cs typeface="Arial" panose="020B0604020202020204" pitchFamily="34" charset="0"/>
              </a:rPr>
              <a:t>Digital Media Lab, Laurel (DE) Public </a:t>
            </a:r>
            <a:br>
              <a:rPr lang="en-US" sz="1600" dirty="0">
                <a:solidFill>
                  <a:prstClr val="white"/>
                </a:solidFill>
                <a:latin typeface="Arial" panose="020B0604020202020204" pitchFamily="34" charset="0"/>
                <a:cs typeface="Arial" panose="020B0604020202020204" pitchFamily="34" charset="0"/>
              </a:rPr>
            </a:br>
            <a:r>
              <a:rPr lang="en-US" sz="1600" dirty="0">
                <a:solidFill>
                  <a:prstClr val="white"/>
                </a:solidFill>
                <a:latin typeface="Arial" panose="020B0604020202020204" pitchFamily="34" charset="0"/>
                <a:cs typeface="Arial" panose="020B0604020202020204" pitchFamily="34" charset="0"/>
              </a:rPr>
              <a:t>Library; by Tameca Beckett</a:t>
            </a:r>
          </a:p>
        </p:txBody>
      </p:sp>
    </p:spTree>
    <p:extLst>
      <p:ext uri="{BB962C8B-B14F-4D97-AF65-F5344CB8AC3E}">
        <p14:creationId xmlns:p14="http://schemas.microsoft.com/office/powerpoint/2010/main" val="936121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a:spLocks noChangeAspect="1"/>
          </p:cNvSpPr>
          <p:nvPr/>
        </p:nvSpPr>
        <p:spPr>
          <a:xfrm>
            <a:off x="7153891" y="1106640"/>
            <a:ext cx="4420854" cy="2926080"/>
          </a:xfrm>
          <a:prstGeom prst="roundRect">
            <a:avLst/>
          </a:prstGeom>
          <a:blipFill>
            <a:blip r:embed="rId3" cstate="email">
              <a:extLst>
                <a:ext uri="{28A0092B-C50C-407E-A947-70E740481C1C}">
                  <a14:useLocalDpi xmlns:a14="http://schemas.microsoft.com/office/drawing/2010/main"/>
                </a:ext>
              </a:extLst>
            </a:blip>
            <a:stretch>
              <a:fillRect/>
            </a:stretch>
          </a:blipFill>
          <a:ln w="47625">
            <a:solidFill>
              <a:schemeClr val="bg1">
                <a:alpha val="99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pitchFamily="34" charset="0"/>
              <a:cs typeface="Arial" panose="020B0604020202020204" pitchFamily="34" charset="0"/>
            </a:endParaRPr>
          </a:p>
        </p:txBody>
      </p:sp>
      <p:sp>
        <p:nvSpPr>
          <p:cNvPr id="12" name="Content Placeholder 2"/>
          <p:cNvSpPr txBox="1">
            <a:spLocks/>
          </p:cNvSpPr>
          <p:nvPr/>
        </p:nvSpPr>
        <p:spPr>
          <a:xfrm>
            <a:off x="525191" y="4712335"/>
            <a:ext cx="1408166" cy="876174"/>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defRPr/>
            </a:pPr>
            <a:r>
              <a:rPr lang="en-US" dirty="0">
                <a:solidFill>
                  <a:schemeClr val="tx1"/>
                </a:solidFill>
                <a:latin typeface="Arial" panose="020B0604020202020204" pitchFamily="34" charset="0"/>
                <a:cs typeface="Arial" panose="020B0604020202020204" pitchFamily="34" charset="0"/>
              </a:rPr>
              <a:t>Learning garden</a:t>
            </a:r>
          </a:p>
        </p:txBody>
      </p:sp>
      <p:sp>
        <p:nvSpPr>
          <p:cNvPr id="13" name="Content Placeholder 2"/>
          <p:cNvSpPr txBox="1">
            <a:spLocks/>
          </p:cNvSpPr>
          <p:nvPr/>
        </p:nvSpPr>
        <p:spPr>
          <a:xfrm>
            <a:off x="8076032" y="5258590"/>
            <a:ext cx="2063751" cy="567237"/>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defRPr/>
            </a:pPr>
            <a:r>
              <a:rPr lang="en-US" dirty="0">
                <a:solidFill>
                  <a:schemeClr val="tx1"/>
                </a:solidFill>
                <a:latin typeface="Arial" panose="020B0604020202020204" pitchFamily="34" charset="0"/>
                <a:cs typeface="Arial" panose="020B0604020202020204" pitchFamily="34" charset="0"/>
              </a:rPr>
              <a:t>Makerspace</a:t>
            </a:r>
          </a:p>
        </p:txBody>
      </p:sp>
      <p:sp>
        <p:nvSpPr>
          <p:cNvPr id="15" name="Content Placeholder 2"/>
          <p:cNvSpPr txBox="1">
            <a:spLocks/>
          </p:cNvSpPr>
          <p:nvPr/>
        </p:nvSpPr>
        <p:spPr>
          <a:xfrm>
            <a:off x="5684108" y="1239347"/>
            <a:ext cx="1433701" cy="1202911"/>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r">
              <a:buNone/>
              <a:defRPr/>
            </a:pPr>
            <a:r>
              <a:rPr lang="en-US" dirty="0">
                <a:solidFill>
                  <a:schemeClr val="tx1"/>
                </a:solidFill>
                <a:latin typeface="Arial" panose="020B0604020202020204" pitchFamily="34" charset="0"/>
                <a:cs typeface="Arial" panose="020B0604020202020204" pitchFamily="34" charset="0"/>
              </a:rPr>
              <a:t>Culinary literacy center</a:t>
            </a:r>
          </a:p>
        </p:txBody>
      </p:sp>
      <p:sp>
        <p:nvSpPr>
          <p:cNvPr id="16" name="Content Placeholder 2"/>
          <p:cNvSpPr txBox="1">
            <a:spLocks/>
          </p:cNvSpPr>
          <p:nvPr/>
        </p:nvSpPr>
        <p:spPr>
          <a:xfrm>
            <a:off x="3419143" y="363059"/>
            <a:ext cx="5323236" cy="567237"/>
          </a:xfrm>
          <a:prstGeom prst="rect">
            <a:avLst/>
          </a:prstGeom>
        </p:spPr>
        <p:txBody>
          <a:bodyPr vert="horz" lIns="91440" tIns="45720" rIns="91440" bIns="45720" rtlCol="0" anchor="ctr">
            <a:noAutofit/>
          </a:bodyPr>
          <a:lstStyle>
            <a:lvl1pPr>
              <a:spcBef>
                <a:spcPct val="0"/>
              </a:spcBef>
              <a:buNone/>
              <a:defRPr sz="3600">
                <a:solidFill>
                  <a:schemeClr val="accent1"/>
                </a:solidFill>
                <a:latin typeface="Calibri" panose="020F0502020204030204" pitchFamily="34" charset="0"/>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ctr"/>
            <a:r>
              <a:rPr lang="en-US" sz="4000" dirty="0">
                <a:latin typeface="Arial" panose="020B0604020202020204" pitchFamily="34" charset="0"/>
                <a:cs typeface="Arial" panose="020B0604020202020204" pitchFamily="34" charset="0"/>
              </a:rPr>
              <a:t>Challenge is constant</a:t>
            </a:r>
          </a:p>
        </p:txBody>
      </p:sp>
      <p:sp>
        <p:nvSpPr>
          <p:cNvPr id="18" name="Rounded Rectangle 7"/>
          <p:cNvSpPr>
            <a:spLocks noChangeAspect="1"/>
          </p:cNvSpPr>
          <p:nvPr/>
        </p:nvSpPr>
        <p:spPr>
          <a:xfrm>
            <a:off x="3529594" y="3063574"/>
            <a:ext cx="4456644" cy="2926080"/>
          </a:xfrm>
          <a:prstGeom prst="roundRect">
            <a:avLst/>
          </a:prstGeom>
          <a:blipFill>
            <a:blip r:embed="rId4" cstate="email">
              <a:extLst>
                <a:ext uri="{28A0092B-C50C-407E-A947-70E740481C1C}">
                  <a14:useLocalDpi xmlns:a14="http://schemas.microsoft.com/office/drawing/2010/main"/>
                </a:ext>
              </a:extLst>
            </a:blip>
            <a:stretch>
              <a:fillRect/>
            </a:stretch>
          </a:blip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96EA3039-C7EE-493F-9B6A-951F75AD280B}"/>
              </a:ext>
            </a:extLst>
          </p:cNvPr>
          <p:cNvSpPr>
            <a:spLocks noChangeAspect="1"/>
          </p:cNvSpPr>
          <p:nvPr/>
        </p:nvSpPr>
        <p:spPr>
          <a:xfrm>
            <a:off x="584036" y="984375"/>
            <a:ext cx="2810393" cy="3657600"/>
          </a:xfrm>
          <a:prstGeom prst="roundRect">
            <a:avLst/>
          </a:prstGeom>
          <a:blipFill>
            <a:blip r:embed="rId5" cstate="email">
              <a:extLst>
                <a:ext uri="{28A0092B-C50C-407E-A947-70E740481C1C}">
                  <a14:useLocalDpi xmlns:a14="http://schemas.microsoft.com/office/drawing/2010/main"/>
                </a:ext>
              </a:extLst>
            </a:blip>
            <a:stretch>
              <a:fillRect/>
            </a:stretch>
          </a:blipFill>
          <a:ln w="476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Arial" panose="020B0604020202020204" pitchFamily="34" charset="0"/>
              <a:cs typeface="Arial" panose="020B0604020202020204" pitchFamily="34" charset="0"/>
            </a:endParaRPr>
          </a:p>
        </p:txBody>
      </p:sp>
      <p:sp>
        <p:nvSpPr>
          <p:cNvPr id="10" name="Text Placeholder 4">
            <a:extLst>
              <a:ext uri="{FF2B5EF4-FFF2-40B4-BE49-F238E27FC236}">
                <a16:creationId xmlns:a16="http://schemas.microsoft.com/office/drawing/2014/main" id="{8DDC4DF0-3B96-4611-ACDD-0A2D8C19BD7F}"/>
              </a:ext>
            </a:extLst>
          </p:cNvPr>
          <p:cNvSpPr txBox="1">
            <a:spLocks/>
          </p:cNvSpPr>
          <p:nvPr/>
        </p:nvSpPr>
        <p:spPr>
          <a:xfrm>
            <a:off x="355380" y="4155902"/>
            <a:ext cx="3242987" cy="486073"/>
          </a:xfrm>
          <a:prstGeom prst="rect">
            <a:avLst/>
          </a:prstGeom>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400">
              <a:lnSpc>
                <a:spcPts val="1500"/>
              </a:lnSpc>
              <a:spcBef>
                <a:spcPts val="0"/>
              </a:spcBef>
              <a:buNone/>
              <a:defRPr/>
            </a:pPr>
            <a:r>
              <a:rPr lang="en-US" sz="1600" dirty="0">
                <a:solidFill>
                  <a:prstClr val="white"/>
                </a:solidFill>
                <a:latin typeface="Arial" panose="020B0604020202020204" pitchFamily="34" charset="0"/>
                <a:cs typeface="Arial" panose="020B0604020202020204" pitchFamily="34" charset="0"/>
              </a:rPr>
              <a:t>FES Learning garden, ME; </a:t>
            </a:r>
            <a:br>
              <a:rPr lang="en-US" sz="1600" dirty="0">
                <a:solidFill>
                  <a:prstClr val="white"/>
                </a:solidFill>
                <a:latin typeface="Arial" panose="020B0604020202020204" pitchFamily="34" charset="0"/>
                <a:cs typeface="Arial" panose="020B0604020202020204" pitchFamily="34" charset="0"/>
              </a:rPr>
            </a:br>
            <a:r>
              <a:rPr lang="en-US" sz="1600" dirty="0">
                <a:solidFill>
                  <a:prstClr val="white"/>
                </a:solidFill>
                <a:latin typeface="Arial" panose="020B0604020202020204" pitchFamily="34" charset="0"/>
                <a:cs typeface="Arial" panose="020B0604020202020204" pitchFamily="34" charset="0"/>
              </a:rPr>
              <a:t>by Sheila Sullivan on </a:t>
            </a:r>
            <a:r>
              <a:rPr lang="en-US" sz="1600" dirty="0">
                <a:solidFill>
                  <a:prstClr val="white"/>
                </a:solidFill>
                <a:latin typeface="Arial" panose="020B0604020202020204" pitchFamily="34" charset="0"/>
                <a:cs typeface="Arial" panose="020B0604020202020204" pitchFamily="34" charset="0"/>
                <a:hlinkClick r:id="rId6"/>
              </a:rPr>
              <a:t>Flickr</a:t>
            </a:r>
            <a:endParaRPr lang="en-US" sz="1600" dirty="0">
              <a:solidFill>
                <a:prstClr val="white"/>
              </a:solidFill>
              <a:latin typeface="Arial" panose="020B0604020202020204" pitchFamily="34" charset="0"/>
              <a:cs typeface="Arial" panose="020B0604020202020204" pitchFamily="34" charset="0"/>
            </a:endParaRPr>
          </a:p>
        </p:txBody>
      </p:sp>
      <p:sp>
        <p:nvSpPr>
          <p:cNvPr id="11" name="Text Placeholder 4">
            <a:extLst>
              <a:ext uri="{FF2B5EF4-FFF2-40B4-BE49-F238E27FC236}">
                <a16:creationId xmlns:a16="http://schemas.microsoft.com/office/drawing/2014/main" id="{764476C0-3184-4A43-885F-36FA244D4218}"/>
              </a:ext>
            </a:extLst>
          </p:cNvPr>
          <p:cNvSpPr txBox="1">
            <a:spLocks/>
          </p:cNvSpPr>
          <p:nvPr/>
        </p:nvSpPr>
        <p:spPr>
          <a:xfrm>
            <a:off x="7627889" y="3546742"/>
            <a:ext cx="3702133" cy="422389"/>
          </a:xfrm>
          <a:prstGeom prst="rect">
            <a:avLst/>
          </a:prstGeom>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defTabSz="914400">
              <a:lnSpc>
                <a:spcPts val="1500"/>
              </a:lnSpc>
              <a:spcBef>
                <a:spcPts val="0"/>
              </a:spcBef>
              <a:buNone/>
              <a:defRPr/>
            </a:pPr>
            <a:r>
              <a:rPr lang="en-US" sz="1600" dirty="0">
                <a:solidFill>
                  <a:prstClr val="white"/>
                </a:solidFill>
                <a:latin typeface="Arial" panose="020B0604020202020204" pitchFamily="34" charset="0"/>
                <a:cs typeface="Arial" panose="020B0604020202020204" pitchFamily="34" charset="0"/>
              </a:rPr>
              <a:t>Culinary Literacy Center, </a:t>
            </a:r>
            <a:br>
              <a:rPr lang="en-US" sz="1600" dirty="0">
                <a:solidFill>
                  <a:prstClr val="white"/>
                </a:solidFill>
                <a:latin typeface="Arial" panose="020B0604020202020204" pitchFamily="34" charset="0"/>
                <a:cs typeface="Arial" panose="020B0604020202020204" pitchFamily="34" charset="0"/>
              </a:rPr>
            </a:br>
            <a:r>
              <a:rPr lang="en-US" sz="1600" dirty="0">
                <a:solidFill>
                  <a:prstClr val="white"/>
                </a:solidFill>
                <a:latin typeface="Arial" panose="020B0604020202020204" pitchFamily="34" charset="0"/>
                <a:cs typeface="Arial" panose="020B0604020202020204" pitchFamily="34" charset="0"/>
              </a:rPr>
              <a:t>Free Library of Philadelphia, PA</a:t>
            </a:r>
          </a:p>
        </p:txBody>
      </p:sp>
      <p:sp>
        <p:nvSpPr>
          <p:cNvPr id="19" name="Text Placeholder 4">
            <a:extLst>
              <a:ext uri="{FF2B5EF4-FFF2-40B4-BE49-F238E27FC236}">
                <a16:creationId xmlns:a16="http://schemas.microsoft.com/office/drawing/2014/main" id="{9A83CD09-91D6-4426-A0DA-C9397F761C7A}"/>
              </a:ext>
            </a:extLst>
          </p:cNvPr>
          <p:cNvSpPr txBox="1">
            <a:spLocks/>
          </p:cNvSpPr>
          <p:nvPr/>
        </p:nvSpPr>
        <p:spPr>
          <a:xfrm>
            <a:off x="3795258" y="3424152"/>
            <a:ext cx="4040966" cy="333784"/>
          </a:xfrm>
          <a:prstGeom prst="rect">
            <a:avLst/>
          </a:prstGeom>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400">
              <a:lnSpc>
                <a:spcPts val="1500"/>
              </a:lnSpc>
              <a:spcBef>
                <a:spcPts val="0"/>
              </a:spcBef>
              <a:buNone/>
              <a:defRPr/>
            </a:pPr>
            <a:r>
              <a:rPr lang="en-US" sz="1600" dirty="0">
                <a:solidFill>
                  <a:prstClr val="white"/>
                </a:solidFill>
                <a:latin typeface="Arial" panose="020B0604020202020204" pitchFamily="34" charset="0"/>
                <a:cs typeface="Arial" panose="020B0604020202020204" pitchFamily="34" charset="0"/>
              </a:rPr>
              <a:t>Makerspace, Westport (CT) Public Library</a:t>
            </a:r>
          </a:p>
        </p:txBody>
      </p:sp>
      <p:sp>
        <p:nvSpPr>
          <p:cNvPr id="21" name="Content Placeholder 4">
            <a:extLst>
              <a:ext uri="{FF2B5EF4-FFF2-40B4-BE49-F238E27FC236}">
                <a16:creationId xmlns:a16="http://schemas.microsoft.com/office/drawing/2014/main" id="{3264F4D9-1C4A-483A-9E16-1F1C796BE0EE}"/>
              </a:ext>
            </a:extLst>
          </p:cNvPr>
          <p:cNvSpPr>
            <a:spLocks noGrp="1"/>
          </p:cNvSpPr>
          <p:nvPr>
            <p:ph idx="1"/>
          </p:nvPr>
        </p:nvSpPr>
        <p:spPr>
          <a:xfrm>
            <a:off x="2792201" y="6246958"/>
            <a:ext cx="6623539" cy="564742"/>
          </a:xfrm>
        </p:spPr>
        <p:txBody>
          <a:bodyPr>
            <a:noAutofit/>
          </a:bodyPr>
          <a:lstStyle/>
          <a:p>
            <a:pPr marL="0" indent="0">
              <a:buNone/>
            </a:pPr>
            <a:r>
              <a:rPr lang="en-US" sz="2800" dirty="0">
                <a:solidFill>
                  <a:schemeClr val="bg1"/>
                </a:solidFill>
                <a:latin typeface="Arial" panose="020B0604020202020204" pitchFamily="34" charset="0"/>
                <a:cs typeface="Arial" panose="020B0604020202020204" pitchFamily="34" charset="0"/>
              </a:rPr>
              <a:t>Working together to co-create solutions</a:t>
            </a:r>
          </a:p>
        </p:txBody>
      </p:sp>
    </p:spTree>
    <p:extLst>
      <p:ext uri="{BB962C8B-B14F-4D97-AF65-F5344CB8AC3E}">
        <p14:creationId xmlns:p14="http://schemas.microsoft.com/office/powerpoint/2010/main" val="2921408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19880" y="182379"/>
            <a:ext cx="9156040" cy="754020"/>
          </a:xfrm>
        </p:spPr>
        <p:txBody>
          <a:bodyPr>
            <a:noAutofit/>
          </a:bodyPr>
          <a:lstStyle/>
          <a:p>
            <a:r>
              <a:rPr lang="en-US" dirty="0">
                <a:latin typeface="Arial" panose="020B0604020202020204" pitchFamily="34" charset="0"/>
                <a:cs typeface="Arial" panose="020B0604020202020204" pitchFamily="34" charset="0"/>
              </a:rPr>
              <a:t>Active learning space is… </a:t>
            </a:r>
            <a:r>
              <a:rPr lang="en-US" i="1" dirty="0">
                <a:latin typeface="Arial" panose="020B0604020202020204" pitchFamily="34" charset="0"/>
                <a:cs typeface="Arial" panose="020B0604020202020204" pitchFamily="34" charset="0"/>
              </a:rPr>
              <a:t>open</a:t>
            </a:r>
            <a:r>
              <a:rPr lang="en-US" dirty="0">
                <a:latin typeface="Arial" panose="020B0604020202020204" pitchFamily="34" charset="0"/>
                <a:cs typeface="Arial" panose="020B0604020202020204" pitchFamily="34" charset="0"/>
              </a:rPr>
              <a:t> and </a:t>
            </a:r>
            <a:r>
              <a:rPr lang="en-US" i="1" dirty="0">
                <a:latin typeface="Arial" panose="020B0604020202020204" pitchFamily="34" charset="0"/>
                <a:cs typeface="Arial" panose="020B0604020202020204" pitchFamily="34" charset="0"/>
              </a:rPr>
              <a:t>inviting</a:t>
            </a:r>
          </a:p>
        </p:txBody>
      </p:sp>
      <p:sp>
        <p:nvSpPr>
          <p:cNvPr id="12" name="Content Placeholder 2"/>
          <p:cNvSpPr txBox="1">
            <a:spLocks/>
          </p:cNvSpPr>
          <p:nvPr/>
        </p:nvSpPr>
        <p:spPr>
          <a:xfrm>
            <a:off x="6069719" y="1476782"/>
            <a:ext cx="1588477" cy="982289"/>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r">
              <a:lnSpc>
                <a:spcPts val="2300"/>
              </a:lnSpc>
              <a:buNone/>
            </a:pPr>
            <a:r>
              <a:rPr lang="en-US" dirty="0">
                <a:solidFill>
                  <a:schemeClr val="tx1"/>
                </a:solidFill>
                <a:latin typeface="Arial" panose="020B0604020202020204" pitchFamily="34" charset="0"/>
                <a:cs typeface="Arial" panose="020B0604020202020204" pitchFamily="34" charset="0"/>
              </a:rPr>
              <a:t>Tools are visible &amp; accessible</a:t>
            </a:r>
          </a:p>
        </p:txBody>
      </p:sp>
      <p:grpSp>
        <p:nvGrpSpPr>
          <p:cNvPr id="8" name="Group 7"/>
          <p:cNvGrpSpPr/>
          <p:nvPr/>
        </p:nvGrpSpPr>
        <p:grpSpPr>
          <a:xfrm flipH="1">
            <a:off x="7431237" y="1246908"/>
            <a:ext cx="3419475" cy="4743450"/>
            <a:chOff x="1082960" y="936399"/>
            <a:chExt cx="3419475" cy="4743450"/>
          </a:xfrm>
        </p:grpSpPr>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082960" y="936399"/>
              <a:ext cx="3419475" cy="4743450"/>
            </a:xfrm>
            <a:prstGeom prst="rect">
              <a:avLst/>
            </a:prstGeom>
          </p:spPr>
        </p:pic>
        <p:sp>
          <p:nvSpPr>
            <p:cNvPr id="15" name="Content Placeholder 8"/>
            <p:cNvSpPr txBox="1">
              <a:spLocks/>
            </p:cNvSpPr>
            <p:nvPr/>
          </p:nvSpPr>
          <p:spPr>
            <a:xfrm>
              <a:off x="1872564" y="5072403"/>
              <a:ext cx="2108489" cy="393192"/>
            </a:xfrm>
            <a:prstGeom prst="rect">
              <a:avLst/>
            </a:prstGeom>
          </p:spPr>
          <p:txBody>
            <a:bodyPr/>
            <a:lstStyle/>
            <a:p>
              <a:pPr algn="r">
                <a:spcBef>
                  <a:spcPct val="20000"/>
                </a:spcBef>
              </a:pPr>
              <a:r>
                <a:rPr lang="en-US" sz="1600" dirty="0">
                  <a:solidFill>
                    <a:schemeClr val="bg2">
                      <a:lumMod val="25000"/>
                    </a:schemeClr>
                  </a:solidFill>
                  <a:latin typeface="Arial" panose="020B0604020202020204" pitchFamily="34" charset="0"/>
                  <a:cs typeface="Arial" panose="020B0604020202020204" pitchFamily="34" charset="0"/>
                </a:rPr>
                <a:t>STEM Cart: Demco.com</a:t>
              </a:r>
            </a:p>
          </p:txBody>
        </p:sp>
      </p:grpSp>
      <p:pic>
        <p:nvPicPr>
          <p:cNvPr id="6" name="Picture 5"/>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8428" y="2634910"/>
            <a:ext cx="4572000" cy="3573780"/>
          </a:xfrm>
          <a:prstGeom prst="rect">
            <a:avLst/>
          </a:prstGeom>
        </p:spPr>
      </p:pic>
      <p:sp>
        <p:nvSpPr>
          <p:cNvPr id="13" name="Content Placeholder 2"/>
          <p:cNvSpPr txBox="1">
            <a:spLocks/>
          </p:cNvSpPr>
          <p:nvPr/>
        </p:nvSpPr>
        <p:spPr>
          <a:xfrm>
            <a:off x="1867917" y="1967926"/>
            <a:ext cx="2712511" cy="823372"/>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ts val="2300"/>
              </a:lnSpc>
              <a:buNone/>
            </a:pPr>
            <a:r>
              <a:rPr lang="en-US" dirty="0">
                <a:solidFill>
                  <a:schemeClr val="tx1"/>
                </a:solidFill>
                <a:latin typeface="Arial" panose="020B0604020202020204" pitchFamily="34" charset="0"/>
                <a:cs typeface="Arial" panose="020B0604020202020204" pitchFamily="34" charset="0"/>
              </a:rPr>
              <a:t>Projects-in-progress are left lying around</a:t>
            </a:r>
          </a:p>
        </p:txBody>
      </p:sp>
      <p:sp>
        <p:nvSpPr>
          <p:cNvPr id="14" name="Content Placeholder 2"/>
          <p:cNvSpPr txBox="1">
            <a:spLocks/>
          </p:cNvSpPr>
          <p:nvPr/>
        </p:nvSpPr>
        <p:spPr>
          <a:xfrm>
            <a:off x="4849159" y="6359963"/>
            <a:ext cx="2824734" cy="491145"/>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ts val="2300"/>
              </a:lnSpc>
              <a:buNone/>
            </a:pPr>
            <a:r>
              <a:rPr lang="en-US" sz="2800" dirty="0">
                <a:solidFill>
                  <a:schemeClr val="bg1"/>
                </a:solidFill>
                <a:latin typeface="Arial" panose="020B0604020202020204" pitchFamily="34" charset="0"/>
                <a:cs typeface="Arial" panose="020B0604020202020204" pitchFamily="34" charset="0"/>
              </a:rPr>
              <a:t>Messy is okay</a:t>
            </a:r>
          </a:p>
        </p:txBody>
      </p:sp>
      <p:sp>
        <p:nvSpPr>
          <p:cNvPr id="11" name="Text Placeholder 4">
            <a:extLst>
              <a:ext uri="{FF2B5EF4-FFF2-40B4-BE49-F238E27FC236}">
                <a16:creationId xmlns:a16="http://schemas.microsoft.com/office/drawing/2014/main" id="{FC76258A-F1B6-4E7A-AB00-CA04A6346D42}"/>
              </a:ext>
            </a:extLst>
          </p:cNvPr>
          <p:cNvSpPr txBox="1">
            <a:spLocks/>
          </p:cNvSpPr>
          <p:nvPr/>
        </p:nvSpPr>
        <p:spPr>
          <a:xfrm>
            <a:off x="110750" y="5877704"/>
            <a:ext cx="4054850" cy="486073"/>
          </a:xfrm>
          <a:prstGeom prst="rect">
            <a:avLst/>
          </a:prstGeom>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lnSpc>
                <a:spcPts val="1500"/>
              </a:lnSpc>
              <a:spcBef>
                <a:spcPts val="0"/>
              </a:spcBef>
              <a:buNone/>
              <a:defRPr/>
            </a:pPr>
            <a:r>
              <a:rPr lang="en-US" sz="1600" dirty="0">
                <a:solidFill>
                  <a:prstClr val="white"/>
                </a:solidFill>
                <a:latin typeface="Arial" panose="020B0604020202020204" pitchFamily="34" charset="0"/>
                <a:cs typeface="Arial" panose="020B0604020202020204" pitchFamily="34" charset="0"/>
              </a:rPr>
              <a:t>EPL Makerspace by Mack Male on </a:t>
            </a:r>
            <a:r>
              <a:rPr lang="en-US" sz="1600" dirty="0">
                <a:solidFill>
                  <a:prstClr val="white"/>
                </a:solidFill>
                <a:latin typeface="Arial" panose="020B0604020202020204" pitchFamily="34" charset="0"/>
                <a:cs typeface="Arial" panose="020B0604020202020204" pitchFamily="34" charset="0"/>
                <a:hlinkClick r:id="rId5"/>
              </a:rPr>
              <a:t>Flickr</a:t>
            </a:r>
            <a:endParaRPr lang="en-US" sz="16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230677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p:cNvSpPr/>
          <p:nvPr/>
        </p:nvSpPr>
        <p:spPr>
          <a:xfrm>
            <a:off x="6433717" y="1428763"/>
            <a:ext cx="4944962" cy="1974152"/>
          </a:xfrm>
          <a:prstGeom prst="roundRect">
            <a:avLst/>
          </a:prstGeom>
          <a:blipFill>
            <a:blip r:embed="rId3" cstate="email">
              <a:extLst>
                <a:ext uri="{28A0092B-C50C-407E-A947-70E740481C1C}">
                  <a14:useLocalDpi xmlns:a14="http://schemas.microsoft.com/office/drawing/2010/main"/>
                </a:ext>
              </a:extLst>
            </a:blip>
            <a:stretch>
              <a:fillRect/>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2074863" y="182379"/>
            <a:ext cx="8055864" cy="754020"/>
          </a:xfrm>
        </p:spPr>
        <p:txBody>
          <a:bodyPr>
            <a:normAutofit/>
          </a:bodyPr>
          <a:lstStyle/>
          <a:p>
            <a:r>
              <a:rPr lang="en-US" dirty="0">
                <a:latin typeface="Arial" panose="020B0604020202020204" pitchFamily="34" charset="0"/>
                <a:cs typeface="Arial" panose="020B0604020202020204" pitchFamily="34" charset="0"/>
              </a:rPr>
              <a:t>Active learning space is… </a:t>
            </a:r>
            <a:r>
              <a:rPr lang="en-US" i="1" dirty="0">
                <a:latin typeface="Arial" panose="020B0604020202020204" pitchFamily="34" charset="0"/>
                <a:cs typeface="Arial" panose="020B0604020202020204" pitchFamily="34" charset="0"/>
              </a:rPr>
              <a:t>flexible</a:t>
            </a:r>
          </a:p>
        </p:txBody>
      </p:sp>
      <p:sp>
        <p:nvSpPr>
          <p:cNvPr id="6" name="Content Placeholder 2"/>
          <p:cNvSpPr txBox="1">
            <a:spLocks/>
          </p:cNvSpPr>
          <p:nvPr/>
        </p:nvSpPr>
        <p:spPr>
          <a:xfrm>
            <a:off x="6978133" y="4573803"/>
            <a:ext cx="1588477" cy="830281"/>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r">
              <a:lnSpc>
                <a:spcPts val="2300"/>
              </a:lnSpc>
              <a:buNone/>
            </a:pPr>
            <a:r>
              <a:rPr lang="en-US" dirty="0">
                <a:solidFill>
                  <a:schemeClr val="tx1"/>
                </a:solidFill>
                <a:latin typeface="Arial" panose="020B0604020202020204" pitchFamily="34" charset="0"/>
                <a:cs typeface="Arial" panose="020B0604020202020204" pitchFamily="34" charset="0"/>
              </a:rPr>
              <a:t>Mobile reference pod</a:t>
            </a:r>
          </a:p>
        </p:txBody>
      </p:sp>
      <p:pic>
        <p:nvPicPr>
          <p:cNvPr id="8" name="Picture 7" descr="caster-wheel.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55334" y="1317530"/>
            <a:ext cx="1828800" cy="1895856"/>
          </a:xfrm>
          <a:prstGeom prst="rect">
            <a:avLst/>
          </a:prstGeom>
        </p:spPr>
      </p:pic>
      <p:sp>
        <p:nvSpPr>
          <p:cNvPr id="11" name="Content Placeholder 2"/>
          <p:cNvSpPr txBox="1">
            <a:spLocks/>
          </p:cNvSpPr>
          <p:nvPr/>
        </p:nvSpPr>
        <p:spPr>
          <a:xfrm>
            <a:off x="829670" y="3296476"/>
            <a:ext cx="3562453" cy="415140"/>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ts val="2300"/>
              </a:lnSpc>
              <a:buNone/>
            </a:pPr>
            <a:r>
              <a:rPr lang="en-US" dirty="0">
                <a:solidFill>
                  <a:schemeClr val="tx1"/>
                </a:solidFill>
                <a:latin typeface="Arial" panose="020B0604020202020204" pitchFamily="34" charset="0"/>
                <a:cs typeface="Arial" panose="020B0604020202020204" pitchFamily="34" charset="0"/>
              </a:rPr>
              <a:t>Movable shelving</a:t>
            </a:r>
          </a:p>
        </p:txBody>
      </p:sp>
      <p:sp>
        <p:nvSpPr>
          <p:cNvPr id="15" name="Content Placeholder 8"/>
          <p:cNvSpPr txBox="1">
            <a:spLocks/>
          </p:cNvSpPr>
          <p:nvPr/>
        </p:nvSpPr>
        <p:spPr>
          <a:xfrm>
            <a:off x="6940231" y="6462434"/>
            <a:ext cx="3558209" cy="347533"/>
          </a:xfrm>
          <a:prstGeom prst="rect">
            <a:avLst/>
          </a:prstGeom>
        </p:spPr>
        <p:txBody>
          <a:bodyPr/>
          <a:lstStyle/>
          <a:p>
            <a:pPr algn="r">
              <a:spcBef>
                <a:spcPct val="20000"/>
              </a:spcBef>
            </a:pPr>
            <a:r>
              <a:rPr lang="en-US" sz="1600" dirty="0">
                <a:solidFill>
                  <a:schemeClr val="bg1"/>
                </a:solidFill>
                <a:latin typeface="Arial" panose="020B0604020202020204" pitchFamily="34" charset="0"/>
                <a:cs typeface="Arial" panose="020B0604020202020204" pitchFamily="34" charset="0"/>
              </a:rPr>
              <a:t>Tables, chairs, pod: Demco.com</a:t>
            </a:r>
          </a:p>
        </p:txBody>
      </p:sp>
      <p:sp>
        <p:nvSpPr>
          <p:cNvPr id="16" name="Content Placeholder 2"/>
          <p:cNvSpPr txBox="1">
            <a:spLocks/>
          </p:cNvSpPr>
          <p:nvPr/>
        </p:nvSpPr>
        <p:spPr>
          <a:xfrm>
            <a:off x="7724138" y="988579"/>
            <a:ext cx="2364120" cy="402915"/>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ts val="2300"/>
              </a:lnSpc>
              <a:buNone/>
            </a:pPr>
            <a:r>
              <a:rPr lang="en-US" dirty="0">
                <a:solidFill>
                  <a:schemeClr val="tx1"/>
                </a:solidFill>
                <a:latin typeface="Arial" panose="020B0604020202020204" pitchFamily="34" charset="0"/>
                <a:cs typeface="Arial" panose="020B0604020202020204" pitchFamily="34" charset="0"/>
              </a:rPr>
              <a:t>Modular tables</a:t>
            </a:r>
          </a:p>
        </p:txBody>
      </p:sp>
      <p:pic>
        <p:nvPicPr>
          <p:cNvPr id="5" name="Picture 4"/>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5349" y="3526205"/>
            <a:ext cx="5760651" cy="3347578"/>
          </a:xfrm>
          <a:prstGeom prst="rect">
            <a:avLst/>
          </a:prstGeom>
        </p:spPr>
      </p:pic>
      <p:pic>
        <p:nvPicPr>
          <p:cNvPr id="4" name="Picture 3"/>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164624" y="2672211"/>
            <a:ext cx="2393812" cy="3570545"/>
          </a:xfrm>
          <a:prstGeom prst="rect">
            <a:avLst/>
          </a:prstGeom>
        </p:spPr>
      </p:pic>
      <p:sp>
        <p:nvSpPr>
          <p:cNvPr id="12" name="Content Placeholder 2"/>
          <p:cNvSpPr txBox="1">
            <a:spLocks/>
          </p:cNvSpPr>
          <p:nvPr/>
        </p:nvSpPr>
        <p:spPr>
          <a:xfrm>
            <a:off x="1892360" y="1234440"/>
            <a:ext cx="1588477" cy="1055920"/>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r">
              <a:lnSpc>
                <a:spcPts val="2300"/>
              </a:lnSpc>
              <a:buNone/>
            </a:pPr>
            <a:r>
              <a:rPr lang="en-US" dirty="0">
                <a:solidFill>
                  <a:schemeClr val="tx1"/>
                </a:solidFill>
                <a:latin typeface="Arial" panose="020B0604020202020204" pitchFamily="34" charset="0"/>
                <a:cs typeface="Arial" panose="020B0604020202020204" pitchFamily="34" charset="0"/>
              </a:rPr>
              <a:t>The caster is your friend</a:t>
            </a:r>
          </a:p>
        </p:txBody>
      </p:sp>
      <p:sp>
        <p:nvSpPr>
          <p:cNvPr id="13" name="Content Placeholder 8"/>
          <p:cNvSpPr txBox="1">
            <a:spLocks/>
          </p:cNvSpPr>
          <p:nvPr/>
        </p:nvSpPr>
        <p:spPr>
          <a:xfrm>
            <a:off x="1266708" y="6198827"/>
            <a:ext cx="3125415" cy="542826"/>
          </a:xfrm>
          <a:prstGeom prst="rect">
            <a:avLst/>
          </a:prstGeom>
        </p:spPr>
        <p:txBody>
          <a:bodyPr/>
          <a:lstStyle/>
          <a:p>
            <a:pPr>
              <a:spcBef>
                <a:spcPct val="20000"/>
              </a:spcBef>
            </a:pPr>
            <a:r>
              <a:rPr lang="en-US" sz="1600" dirty="0">
                <a:solidFill>
                  <a:schemeClr val="bg1"/>
                </a:solidFill>
                <a:latin typeface="Arial" panose="020B0604020202020204" pitchFamily="34" charset="0"/>
                <a:cs typeface="Arial" panose="020B0604020202020204" pitchFamily="34" charset="0"/>
              </a:rPr>
              <a:t>Mobile Library Shelving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by Group3 Planners on Flickr</a:t>
            </a:r>
          </a:p>
        </p:txBody>
      </p:sp>
    </p:spTree>
    <p:extLst>
      <p:ext uri="{BB962C8B-B14F-4D97-AF65-F5344CB8AC3E}">
        <p14:creationId xmlns:p14="http://schemas.microsoft.com/office/powerpoint/2010/main" val="63157792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Small-Smart-PPT-template_4by3_color.potx" id="{AD6DBAF1-208E-4632-9E08-EEAB248B066A}" vid="{53726E9E-DD2C-47C0-9103-E52D5F08395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5.xml><?xml version="1.0" encoding="utf-8"?>
<a:theme xmlns:a="http://schemas.openxmlformats.org/drawingml/2006/main" name="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7375</TotalTime>
  <Words>3174</Words>
  <Application>Microsoft Office PowerPoint</Application>
  <PresentationFormat>Widescreen</PresentationFormat>
  <Paragraphs>373</Paragraphs>
  <Slides>38</Slides>
  <Notes>27</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38</vt:i4>
      </vt:variant>
    </vt:vector>
  </HeadingPairs>
  <TitlesOfParts>
    <vt:vector size="54" baseType="lpstr">
      <vt:lpstr>ＭＳ Ｐゴシック</vt:lpstr>
      <vt:lpstr>Arial</vt:lpstr>
      <vt:lpstr>Calibri</vt:lpstr>
      <vt:lpstr>Calibri Light</vt:lpstr>
      <vt:lpstr>Century Gothic</vt:lpstr>
      <vt:lpstr>Corbel</vt:lpstr>
      <vt:lpstr>Times New Roman</vt:lpstr>
      <vt:lpstr>Trebuchet MS</vt:lpstr>
      <vt:lpstr>Tw Cen MT</vt:lpstr>
      <vt:lpstr>Wingdings</vt:lpstr>
      <vt:lpstr>Wingdings 3</vt:lpstr>
      <vt:lpstr>Facet</vt:lpstr>
      <vt:lpstr>Custom Design</vt:lpstr>
      <vt:lpstr>1_Office Theme</vt:lpstr>
      <vt:lpstr>Basis</vt:lpstr>
      <vt:lpstr>Confidential</vt:lpstr>
      <vt:lpstr>PowerPoint Presentation</vt:lpstr>
      <vt:lpstr>Small Libraries Create   Smart Spaces</vt:lpstr>
      <vt:lpstr>PowerPoint Presentation</vt:lpstr>
      <vt:lpstr>Hands-on activities</vt:lpstr>
      <vt:lpstr>DIY becomes DIT (doing it together)</vt:lpstr>
      <vt:lpstr>Active learning is for all ages</vt:lpstr>
      <vt:lpstr>PowerPoint Presentation</vt:lpstr>
      <vt:lpstr>Active learning space is… open and inviting</vt:lpstr>
      <vt:lpstr>Active learning space is… flexible</vt:lpstr>
      <vt:lpstr>Community Discovery</vt:lpstr>
      <vt:lpstr>PowerPoint Presentation</vt:lpstr>
      <vt:lpstr>“We are a town where everyone knows everyone, you can charge on your local account just about anywhere you go, and deals are still made over coffee and a handshake.” </vt:lpstr>
      <vt:lpstr>Survey &gt;&gt; Dot Board  (James Kennedy Public Library, IA)</vt:lpstr>
      <vt:lpstr>Wish Tree &gt;&gt; Dot Board  (Madison Public Library, SD)</vt:lpstr>
      <vt:lpstr>Asking Questions (Bertha Voyer Memorial Library, TX)</vt:lpstr>
      <vt:lpstr>Community is the heart of the library</vt:lpstr>
      <vt:lpstr>What do you really know about your community?</vt:lpstr>
      <vt:lpstr>If people don’t get who we are and what we do…. how much longer will they support us?</vt:lpstr>
      <vt:lpstr>PowerPoint Presentation</vt:lpstr>
      <vt:lpstr>Community Conversations</vt:lpstr>
      <vt:lpstr>PowerPoint Presentation</vt:lpstr>
      <vt:lpstr>Community Room - BEFORE</vt:lpstr>
      <vt:lpstr>Community Room - AFTER</vt:lpstr>
      <vt:lpstr>What’s Next?</vt:lpstr>
      <vt:lpstr>When the community discovers who we are and what we offer, they will love us &amp; fight for us.  It’s that important!</vt:lpstr>
      <vt:lpstr>Wish Tree Activity</vt:lpstr>
      <vt:lpstr>Ideation</vt:lpstr>
      <vt:lpstr>PowerPoint Presentation</vt:lpstr>
      <vt:lpstr>Post-its and a beginner’s mind</vt:lpstr>
      <vt:lpstr>Ideation Activity</vt:lpstr>
      <vt:lpstr>Brainstorm rules</vt:lpstr>
      <vt:lpstr>Rating the ideation ideas</vt:lpstr>
      <vt:lpstr>Prototyping  and Beyond</vt:lpstr>
      <vt:lpstr>The humble prototype</vt:lpstr>
      <vt:lpstr>Prototypes from our participants</vt:lpstr>
      <vt:lpstr>Before transformation…</vt:lpstr>
      <vt:lpstr>After: Activated for multi-use</vt:lpstr>
      <vt:lpstr>Acknowledgements</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Discovery and Ideation: Creating Smart Libraries</dc:title>
  <dc:creator>Betha Gutsche, Mary Lou Carolan</dc:creator>
  <cp:lastModifiedBy>Confer,Patrick</cp:lastModifiedBy>
  <cp:revision>979</cp:revision>
  <dcterms:created xsi:type="dcterms:W3CDTF">2017-01-30T23:13:13Z</dcterms:created>
  <dcterms:modified xsi:type="dcterms:W3CDTF">2017-11-20T10:15:25Z</dcterms:modified>
</cp:coreProperties>
</file>