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Lst>
  <p:notesMasterIdLst>
    <p:notesMasterId r:id="rId35"/>
  </p:notesMasterIdLst>
  <p:handoutMasterIdLst>
    <p:handoutMasterId r:id="rId36"/>
  </p:handoutMasterIdLst>
  <p:sldIdLst>
    <p:sldId id="265" r:id="rId5"/>
    <p:sldId id="258" r:id="rId6"/>
    <p:sldId id="267" r:id="rId7"/>
    <p:sldId id="259" r:id="rId8"/>
    <p:sldId id="271" r:id="rId9"/>
    <p:sldId id="274" r:id="rId10"/>
    <p:sldId id="279" r:id="rId11"/>
    <p:sldId id="268" r:id="rId12"/>
    <p:sldId id="260" r:id="rId13"/>
    <p:sldId id="262" r:id="rId14"/>
    <p:sldId id="261" r:id="rId15"/>
    <p:sldId id="272" r:id="rId16"/>
    <p:sldId id="269" r:id="rId17"/>
    <p:sldId id="289" r:id="rId18"/>
    <p:sldId id="273" r:id="rId19"/>
    <p:sldId id="275" r:id="rId20"/>
    <p:sldId id="278" r:id="rId21"/>
    <p:sldId id="270" r:id="rId22"/>
    <p:sldId id="276" r:id="rId23"/>
    <p:sldId id="283" r:id="rId24"/>
    <p:sldId id="284" r:id="rId25"/>
    <p:sldId id="280" r:id="rId26"/>
    <p:sldId id="281" r:id="rId27"/>
    <p:sldId id="285" r:id="rId28"/>
    <p:sldId id="286" r:id="rId29"/>
    <p:sldId id="291" r:id="rId30"/>
    <p:sldId id="287" r:id="rId31"/>
    <p:sldId id="288" r:id="rId32"/>
    <p:sldId id="264" r:id="rId33"/>
    <p:sldId id="290" r:id="rId34"/>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8">
          <p15:clr>
            <a:srgbClr val="A4A3A4"/>
          </p15:clr>
        </p15:guide>
        <p15:guide id="2" pos="5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C1E0"/>
    <a:srgbClr val="00AFD7"/>
    <a:srgbClr val="5A8B25"/>
    <a:srgbClr val="F4F3EC"/>
    <a:srgbClr val="DEE1CF"/>
    <a:srgbClr val="608DB0"/>
    <a:srgbClr val="007DBA"/>
    <a:srgbClr val="236192"/>
    <a:srgbClr val="DE6126"/>
    <a:srgbClr val="E5E7D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582" autoAdjust="0"/>
    <p:restoredTop sz="73510" autoAdjust="0"/>
  </p:normalViewPr>
  <p:slideViewPr>
    <p:cSldViewPr snapToGrid="0" snapToObjects="1">
      <p:cViewPr varScale="1">
        <p:scale>
          <a:sx n="62" d="100"/>
          <a:sy n="62" d="100"/>
        </p:scale>
        <p:origin x="1176" y="28"/>
      </p:cViewPr>
      <p:guideLst>
        <p:guide orient="horz" pos="1808"/>
        <p:guide pos="557"/>
      </p:guideLst>
    </p:cSldViewPr>
  </p:slideViewPr>
  <p:notesTextViewPr>
    <p:cViewPr>
      <p:scale>
        <a:sx n="100" d="100"/>
        <a:sy n="100" d="100"/>
      </p:scale>
      <p:origin x="0" y="0"/>
    </p:cViewPr>
  </p:notesTextViewPr>
  <p:sorterViewPr>
    <p:cViewPr varScale="1">
      <p:scale>
        <a:sx n="1" d="1"/>
        <a:sy n="1" d="1"/>
      </p:scale>
      <p:origin x="0" y="-2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9/12/2018</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F564C9E9-17F4-4417-9603-D5B098CB43A8}" type="datetimeFigureOut">
              <a:rPr lang="en-US" smtClean="0"/>
              <a:t>9/12/2018</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3C9788A6-DFE1-4A49-B561-11F2AE6E11DB}" type="slidenum">
              <a:rPr lang="en-US" smtClean="0"/>
              <a:t>‹#›</a:t>
            </a:fld>
            <a:endParaRPr lang="en-US"/>
          </a:p>
        </p:txBody>
      </p:sp>
    </p:spTree>
    <p:extLst>
      <p:ext uri="{BB962C8B-B14F-4D97-AF65-F5344CB8AC3E}">
        <p14:creationId xmlns:p14="http://schemas.microsoft.com/office/powerpoint/2010/main" val="3905546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ewcriterion.com/articles.cfm/Life-on-the-island-7719"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gph.ucsd.edu/people/core/Pages/HollyBShakya.aspx"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journals.sagepub.com/doi/abs/10.1177/004908571204200201"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lickr.com/photos/aaayyymm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heguardian.com/society/2018/aug/29/teens-desert-social-media"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pewresearch.org/fact-tank/2017/08/30/most-americans-especially-millennials-say-libraries-can-help-them-find-reliable-trustworthy-information/"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creativecommons.org/licenses/by/2.0/" TargetMode="External"/><Relationship Id="rId5" Type="http://schemas.openxmlformats.org/officeDocument/2006/relationships/hyperlink" Target="https://www.flickr.com/photos/collegeofsanmateolibrary/15577279965/in/photostream/" TargetMode="External"/><Relationship Id="rId4" Type="http://schemas.openxmlformats.org/officeDocument/2006/relationships/hyperlink" Target="https://www.flickr.com/photos/collegeofsanmateolibrary/"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hmbreview.com/community/a-library-for-all-ages/article_d765b23e-a646-11e8-ad6b-27d3fb335393.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heatlantic.com/health/archive/2013/10/social-connection-makes-a-better-brain/28093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care.stanford.edu/uncategorized/connectedness-health-the-science-of-social-connection-infographic/"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Civic_organizatio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Televisio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en.wikipedia.org/wiki/Interne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session is built around a thesis</a:t>
            </a:r>
          </a:p>
        </p:txBody>
      </p:sp>
      <p:sp>
        <p:nvSpPr>
          <p:cNvPr id="4" name="Slide Number Placeholder 3"/>
          <p:cNvSpPr>
            <a:spLocks noGrp="1"/>
          </p:cNvSpPr>
          <p:nvPr>
            <p:ph type="sldNum" sz="quarter" idx="10"/>
          </p:nvPr>
        </p:nvSpPr>
        <p:spPr/>
        <p:txBody>
          <a:bodyPr/>
          <a:lstStyle/>
          <a:p>
            <a:fld id="{3C9788A6-DFE1-4A49-B561-11F2AE6E11DB}" type="slidenum">
              <a:rPr lang="en-US" smtClean="0"/>
              <a:t>2</a:t>
            </a:fld>
            <a:endParaRPr lang="en-US"/>
          </a:p>
        </p:txBody>
      </p:sp>
    </p:spTree>
    <p:extLst>
      <p:ext uri="{BB962C8B-B14F-4D97-AF65-F5344CB8AC3E}">
        <p14:creationId xmlns:p14="http://schemas.microsoft.com/office/powerpoint/2010/main" val="1102676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Atlantic article: </a:t>
            </a:r>
            <a:r>
              <a:rPr lang="en-US" sz="1200" kern="1200" dirty="0">
                <a:solidFill>
                  <a:schemeClr val="tx1"/>
                </a:solidFill>
                <a:effectLst/>
                <a:latin typeface="+mn-lt"/>
                <a:ea typeface="+mn-ea"/>
                <a:cs typeface="+mn-cs"/>
              </a:rPr>
              <a:t>But over the last fifty years, while society has been growing more and more prosperous and individualistic, our social connections </a:t>
            </a:r>
            <a:r>
              <a:rPr lang="en-US" sz="1200" u="sng" kern="1200" dirty="0">
                <a:solidFill>
                  <a:schemeClr val="tx1"/>
                </a:solidFill>
                <a:effectLst/>
                <a:latin typeface="+mn-lt"/>
                <a:ea typeface="+mn-ea"/>
                <a:cs typeface="+mn-cs"/>
                <a:hlinkClick r:id="rId3"/>
              </a:rPr>
              <a:t>have been dissolving</a:t>
            </a:r>
            <a:r>
              <a:rPr lang="en-US" sz="1200" kern="1200" dirty="0">
                <a:solidFill>
                  <a:schemeClr val="tx1"/>
                </a:solidFill>
                <a:effectLst/>
                <a:latin typeface="+mn-lt"/>
                <a:ea typeface="+mn-ea"/>
                <a:cs typeface="+mn-cs"/>
              </a:rPr>
              <a:t>. We volunteer less. We entertain guests at our homes less. We are getting married less. We are having fewer children. And we have fewer and fewer close friends with whom we’d share the intimate details of our lives. We are increasingly denying our social nature, and paying a price for it. Over the same period of time that social isolation has increased, our levels of happiness have gone down, while rates of suicide and depression have multiplied.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Social media studies: the more people use social media, the lonelier and more depressed they felt.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we know at this point is that we have evidence that replacing your real-world relationships with social media use is detrimental to your well-being," says </a:t>
            </a:r>
            <a:r>
              <a:rPr lang="en-US" sz="1200" u="sng" kern="1200" dirty="0">
                <a:solidFill>
                  <a:schemeClr val="tx1"/>
                </a:solidFill>
                <a:effectLst/>
                <a:latin typeface="+mn-lt"/>
                <a:ea typeface="+mn-ea"/>
                <a:cs typeface="+mn-cs"/>
                <a:hlinkClick r:id="rId4"/>
              </a:rPr>
              <a:t>Holly Shakya</a:t>
            </a:r>
            <a:r>
              <a:rPr lang="en-US" sz="1200" kern="1200" dirty="0">
                <a:solidFill>
                  <a:schemeClr val="tx1"/>
                </a:solidFill>
                <a:effectLst/>
                <a:latin typeface="+mn-lt"/>
                <a:ea typeface="+mn-ea"/>
                <a:cs typeface="+mn-cs"/>
              </a:rPr>
              <a:t>, an assistant professor in the division of global public health at the University of California, San Diego (from NPR ‘Feeling Lonely’ report)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Rates of teen depression and suicide have skyrocketed since 2011. (Atlantic ‘Destroyed Generation’ report)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*findings are controversial</a:t>
            </a:r>
            <a:endParaRPr lang="en-US" dirty="0"/>
          </a:p>
          <a:p>
            <a:endParaRPr lang="en-US" dirty="0"/>
          </a:p>
          <a:p>
            <a:r>
              <a:rPr lang="en-US" dirty="0"/>
              <a:t>Headlines from top: New Yorker 2013, Forbes 2017, Atlantic 2017, NPR 2017</a:t>
            </a:r>
          </a:p>
        </p:txBody>
      </p:sp>
      <p:sp>
        <p:nvSpPr>
          <p:cNvPr id="4" name="Slide Number Placeholder 3"/>
          <p:cNvSpPr>
            <a:spLocks noGrp="1"/>
          </p:cNvSpPr>
          <p:nvPr>
            <p:ph type="sldNum" sz="quarter" idx="10"/>
          </p:nvPr>
        </p:nvSpPr>
        <p:spPr/>
        <p:txBody>
          <a:bodyPr/>
          <a:lstStyle/>
          <a:p>
            <a:fld id="{3C9788A6-DFE1-4A49-B561-11F2AE6E11DB}" type="slidenum">
              <a:rPr lang="en-US" smtClean="0"/>
              <a:t>11</a:t>
            </a:fld>
            <a:endParaRPr lang="en-US"/>
          </a:p>
        </p:txBody>
      </p:sp>
    </p:spTree>
    <p:extLst>
      <p:ext uri="{BB962C8B-B14F-4D97-AF65-F5344CB8AC3E}">
        <p14:creationId xmlns:p14="http://schemas.microsoft.com/office/powerpoint/2010/main" val="321909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“Their silent withdrawal from social intercourse has affected urbanites propensity to pitch into the common tasks that bind people together with a ‘we feeling’. The net result is, today, people in large cities have collectively turned away from the responsibilities of community building, community development and community participation in civic activities and social and public affairs.”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Article, 2012: Bowling Alone: Urban Tribes in Concrete Jungles: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http://journals.sagepub.com/doi/abs/10.1177/004908571204200201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Stressed by </a:t>
            </a:r>
            <a:r>
              <a:rPr lang="en-US" dirty="0" err="1">
                <a:hlinkClick r:id="rId4" tooltip="Go to aaayyymm eeelectriik's photostream"/>
              </a:rPr>
              <a:t>aaayyymm</a:t>
            </a:r>
            <a:r>
              <a:rPr lang="en-US" dirty="0">
                <a:hlinkClick r:id="rId4" tooltip="Go to aaayyymm eeelectriik's photostream"/>
              </a:rPr>
              <a:t> </a:t>
            </a:r>
            <a:r>
              <a:rPr lang="en-US" dirty="0" err="1">
                <a:hlinkClick r:id="rId4" tooltip="Go to aaayyymm eeelectriik's photostream"/>
              </a:rPr>
              <a:t>eeelectriik</a:t>
            </a:r>
            <a:r>
              <a:rPr lang="en-US" dirty="0"/>
              <a:t> on Flickr: https://www.flickr.com/photos/aaayyymmm/3300146442/ CC BY 2.0</a:t>
            </a:r>
          </a:p>
          <a:p>
            <a:endParaRPr lang="en-US" dirty="0"/>
          </a:p>
        </p:txBody>
      </p:sp>
      <p:sp>
        <p:nvSpPr>
          <p:cNvPr id="4" name="Slide Number Placeholder 3"/>
          <p:cNvSpPr>
            <a:spLocks noGrp="1"/>
          </p:cNvSpPr>
          <p:nvPr>
            <p:ph type="sldNum" sz="quarter" idx="10"/>
          </p:nvPr>
        </p:nvSpPr>
        <p:spPr/>
        <p:txBody>
          <a:bodyPr/>
          <a:lstStyle/>
          <a:p>
            <a:fld id="{3C9788A6-DFE1-4A49-B561-11F2AE6E11DB}" type="slidenum">
              <a:rPr lang="en-US" smtClean="0"/>
              <a:t>12</a:t>
            </a:fld>
            <a:endParaRPr lang="en-US"/>
          </a:p>
        </p:txBody>
      </p:sp>
    </p:spTree>
    <p:extLst>
      <p:ext uri="{BB962C8B-B14F-4D97-AF65-F5344CB8AC3E}">
        <p14:creationId xmlns:p14="http://schemas.microsoft.com/office/powerpoint/2010/main" val="931924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Fortunately we are seeing a renewed interest in things and experiences that are not digital, that are physical and tangible, and involve real-time face-to-face interaction with others</a:t>
            </a:r>
          </a:p>
        </p:txBody>
      </p:sp>
      <p:sp>
        <p:nvSpPr>
          <p:cNvPr id="4" name="Slide Number Placeholder 3"/>
          <p:cNvSpPr>
            <a:spLocks noGrp="1"/>
          </p:cNvSpPr>
          <p:nvPr>
            <p:ph type="sldNum" sz="quarter" idx="10"/>
          </p:nvPr>
        </p:nvSpPr>
        <p:spPr/>
        <p:txBody>
          <a:bodyPr/>
          <a:lstStyle/>
          <a:p>
            <a:fld id="{3C9788A6-DFE1-4A49-B561-11F2AE6E11DB}" type="slidenum">
              <a:rPr lang="en-US" smtClean="0"/>
              <a:t>13</a:t>
            </a:fld>
            <a:endParaRPr lang="en-US"/>
          </a:p>
        </p:txBody>
      </p:sp>
    </p:spTree>
    <p:extLst>
      <p:ext uri="{BB962C8B-B14F-4D97-AF65-F5344CB8AC3E}">
        <p14:creationId xmlns:p14="http://schemas.microsoft.com/office/powerpoint/2010/main" val="1742537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Logged off: meet the teens who refuse to use social media</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https://www.theguardian.com/society/2018/aug/29/teens-desert-social-media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Guardian, Aug 29, 2018</a:t>
            </a:r>
          </a:p>
          <a:p>
            <a:r>
              <a:rPr lang="en-US" sz="1200" kern="1200" dirty="0">
                <a:solidFill>
                  <a:schemeClr val="tx1"/>
                </a:solidFill>
                <a:effectLst/>
                <a:latin typeface="+mn-lt"/>
                <a:ea typeface="+mn-ea"/>
                <a:cs typeface="+mn-cs"/>
              </a:rPr>
              <a:t>More teens that you might think are turning their backs on social media</a:t>
            </a:r>
          </a:p>
          <a:p>
            <a:r>
              <a:rPr lang="en-US" sz="1200" kern="1200" dirty="0">
                <a:solidFill>
                  <a:schemeClr val="tx1"/>
                </a:solidFill>
                <a:effectLst/>
                <a:latin typeface="+mn-lt"/>
                <a:ea typeface="+mn-ea"/>
                <a:cs typeface="+mn-cs"/>
              </a:rPr>
              <a:t>One 18-year-old student “turned against social media when her classmates became zombified. “Everyone switched off from conversation. It became: ‘Can I have your number to text you?’ Something got lost in terms of speaking face to face. And I thought: ‘I don’t really want to be swept up in that.’”</a:t>
            </a:r>
          </a:p>
          <a:p>
            <a:pPr lvl="0"/>
            <a:r>
              <a:rPr lang="en-US" sz="1200" kern="1200" dirty="0">
                <a:solidFill>
                  <a:schemeClr val="tx1"/>
                </a:solidFill>
                <a:effectLst/>
                <a:latin typeface="+mn-lt"/>
                <a:ea typeface="+mn-ea"/>
                <a:cs typeface="+mn-cs"/>
              </a:rPr>
              <a:t>One 2017 survey of British schoolchildren found that 63% would be happy if social media had never been invented.</a:t>
            </a:r>
          </a:p>
          <a:p>
            <a:pPr lvl="0"/>
            <a:r>
              <a:rPr lang="en-US" sz="1200" kern="1200" dirty="0">
                <a:solidFill>
                  <a:schemeClr val="tx1"/>
                </a:solidFill>
                <a:effectLst/>
                <a:latin typeface="+mn-lt"/>
                <a:ea typeface="+mn-ea"/>
                <a:cs typeface="+mn-cs"/>
              </a:rPr>
              <a:t>According to a study by US marketing firm Hill Holliday of Generation Z – people born after 1995 – half of those surveyed stated they had quit or were considering quitting at least one social media platform. “Significant cracks are beginning to show.”</a:t>
            </a:r>
          </a:p>
          <a:p>
            <a:pPr lvl="1"/>
            <a:r>
              <a:rPr lang="en-US" sz="1200" kern="1200" dirty="0">
                <a:solidFill>
                  <a:schemeClr val="tx1"/>
                </a:solidFill>
                <a:effectLst/>
                <a:latin typeface="+mn-lt"/>
                <a:ea typeface="+mn-ea"/>
                <a:cs typeface="+mn-cs"/>
              </a:rPr>
              <a:t>41% of the Gen Z teens surveyed by Hill Holliday reported that social media made them feel anxious, sad or depressed.</a:t>
            </a:r>
          </a:p>
          <a:p>
            <a:pPr lvl="0"/>
            <a:r>
              <a:rPr lang="en-US" sz="1200" kern="1200" dirty="0">
                <a:solidFill>
                  <a:schemeClr val="tx1"/>
                </a:solidFill>
                <a:effectLst/>
                <a:latin typeface="+mn-lt"/>
                <a:ea typeface="+mn-ea"/>
                <a:cs typeface="+mn-cs"/>
              </a:rPr>
              <a:t>“I was presenting this dishonest version of myself. It’s a competition for who can appear the happiest….It became depressing.” (and the most risqué, outrageous or conformist)</a:t>
            </a:r>
          </a:p>
          <a:p>
            <a:r>
              <a:rPr lang="en-US" sz="1200" kern="1200" dirty="0">
                <a:solidFill>
                  <a:schemeClr val="tx1"/>
                </a:solidFill>
                <a:effectLst/>
                <a:latin typeface="+mn-lt"/>
                <a:ea typeface="+mn-ea"/>
                <a:cs typeface="+mn-cs"/>
              </a:rPr>
              <a:t>***but FOMO arises –when you are from a digitally native generation, quitting social media can feel like joining a monastery.</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Photo: Cornwall Public Library Smart Space, used with permission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C9788A6-DFE1-4A49-B561-11F2AE6E11DB}" type="slidenum">
              <a:rPr lang="en-US" smtClean="0"/>
              <a:t>14</a:t>
            </a:fld>
            <a:endParaRPr lang="en-US"/>
          </a:p>
        </p:txBody>
      </p:sp>
    </p:spTree>
    <p:extLst>
      <p:ext uri="{BB962C8B-B14F-4D97-AF65-F5344CB8AC3E}">
        <p14:creationId xmlns:p14="http://schemas.microsoft.com/office/powerpoint/2010/main" val="869688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am I showing this display of Moleskin notebooks?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Book: Revenge of Analog: Real Things and Why They Matter; by David Sax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Renewed interest in board games, vinyl records, moleskin!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teenagers and 20-somethings discovering turntables and LPs, paperback novels and film cameras.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younger someone was, the more digitally exposed their generation was,” he writes near the end of this book, “the less I found them enamored by digital technology, and the more they were wary of its effects.” These kids were falling in love with analog.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a:p>
            <a:r>
              <a:rPr lang="en-US" dirty="0"/>
              <a:t>Photo: Moleskin display by B. Gutsche; used with permission</a:t>
            </a:r>
          </a:p>
        </p:txBody>
      </p:sp>
      <p:sp>
        <p:nvSpPr>
          <p:cNvPr id="4" name="Slide Number Placeholder 3"/>
          <p:cNvSpPr>
            <a:spLocks noGrp="1"/>
          </p:cNvSpPr>
          <p:nvPr>
            <p:ph type="sldNum" sz="quarter" idx="10"/>
          </p:nvPr>
        </p:nvSpPr>
        <p:spPr/>
        <p:txBody>
          <a:bodyPr/>
          <a:lstStyle/>
          <a:p>
            <a:fld id="{3C9788A6-DFE1-4A49-B561-11F2AE6E11DB}" type="slidenum">
              <a:rPr lang="en-US" smtClean="0"/>
              <a:t>15</a:t>
            </a:fld>
            <a:endParaRPr lang="en-US"/>
          </a:p>
        </p:txBody>
      </p:sp>
    </p:spTree>
    <p:extLst>
      <p:ext uri="{BB962C8B-B14F-4D97-AF65-F5344CB8AC3E}">
        <p14:creationId xmlns:p14="http://schemas.microsoft.com/office/powerpoint/2010/main" val="2853409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desire for human interaction — and a sense of community and place — is one of the magnets that draw people to neighborhood bookstores, where readers can get expert recommendations (from a person, not an algorithm), and attend readings and discussion groups. (David Sax)</a:t>
            </a:r>
            <a:endParaRPr lang="en-US" dirty="0"/>
          </a:p>
        </p:txBody>
      </p:sp>
      <p:sp>
        <p:nvSpPr>
          <p:cNvPr id="4" name="Slide Number Placeholder 3"/>
          <p:cNvSpPr>
            <a:spLocks noGrp="1"/>
          </p:cNvSpPr>
          <p:nvPr>
            <p:ph type="sldNum" sz="quarter" idx="10"/>
          </p:nvPr>
        </p:nvSpPr>
        <p:spPr/>
        <p:txBody>
          <a:bodyPr/>
          <a:lstStyle/>
          <a:p>
            <a:fld id="{3C9788A6-DFE1-4A49-B561-11F2AE6E11DB}" type="slidenum">
              <a:rPr lang="en-US" smtClean="0"/>
              <a:t>16</a:t>
            </a:fld>
            <a:endParaRPr lang="en-US"/>
          </a:p>
        </p:txBody>
      </p:sp>
    </p:spTree>
    <p:extLst>
      <p:ext uri="{BB962C8B-B14F-4D97-AF65-F5344CB8AC3E}">
        <p14:creationId xmlns:p14="http://schemas.microsoft.com/office/powerpoint/2010/main" val="1456387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return to the “real” includes libraries!</a:t>
            </a:r>
          </a:p>
          <a:p>
            <a:r>
              <a:rPr lang="en-US" dirty="0"/>
              <a:t>According to 2017 PEW research, Majority of Americans </a:t>
            </a:r>
            <a:r>
              <a:rPr lang="en-US" sz="1200" kern="1200" dirty="0">
                <a:solidFill>
                  <a:schemeClr val="tx1"/>
                </a:solidFill>
                <a:effectLst/>
                <a:latin typeface="+mn-lt"/>
                <a:ea typeface="+mn-ea"/>
                <a:cs typeface="+mn-cs"/>
              </a:rPr>
              <a:t>believe public libraries help them:</a:t>
            </a:r>
          </a:p>
          <a:p>
            <a:pPr marL="171450" lvl="0" indent="-171450">
              <a:buFont typeface="Wingdings" panose="05000000000000000000" pitchFamily="2" charset="2"/>
              <a:buChar char="§"/>
            </a:pPr>
            <a:r>
              <a:rPr lang="en-US" sz="1200" kern="1200" dirty="0">
                <a:solidFill>
                  <a:schemeClr val="tx1"/>
                </a:solidFill>
                <a:effectLst/>
                <a:latin typeface="+mn-lt"/>
                <a:ea typeface="+mn-ea"/>
                <a:cs typeface="+mn-cs"/>
              </a:rPr>
              <a:t>65% say libraries help them grow as people.</a:t>
            </a:r>
          </a:p>
          <a:p>
            <a:pPr marL="171450" lvl="0" indent="-171450">
              <a:buFont typeface="Wingdings" panose="05000000000000000000" pitchFamily="2" charset="2"/>
              <a:buChar char="§"/>
            </a:pPr>
            <a:r>
              <a:rPr lang="en-US" sz="1200" kern="1200" dirty="0">
                <a:solidFill>
                  <a:schemeClr val="tx1"/>
                </a:solidFill>
                <a:effectLst/>
                <a:latin typeface="+mn-lt"/>
                <a:ea typeface="+mn-ea"/>
                <a:cs typeface="+mn-cs"/>
              </a:rPr>
              <a:t>49% think libraries help them focus on things that matter in their lives.</a:t>
            </a:r>
          </a:p>
          <a:p>
            <a:pPr marL="171450" lvl="0" indent="-171450">
              <a:buFont typeface="Wingdings" panose="05000000000000000000" pitchFamily="2" charset="2"/>
              <a:buChar char="§"/>
            </a:pPr>
            <a:r>
              <a:rPr lang="en-US" sz="1200" kern="1200" dirty="0">
                <a:solidFill>
                  <a:schemeClr val="tx1"/>
                </a:solidFill>
                <a:effectLst/>
                <a:latin typeface="+mn-lt"/>
                <a:ea typeface="+mn-ea"/>
                <a:cs typeface="+mn-cs"/>
              </a:rPr>
              <a:t>43% believe libraries help them cope with a busy world.</a:t>
            </a:r>
          </a:p>
          <a:p>
            <a:pPr marL="171450" lvl="0" indent="-171450">
              <a:buFont typeface="Wingdings" panose="05000000000000000000" pitchFamily="2" charset="2"/>
              <a:buChar char="§"/>
            </a:pPr>
            <a:r>
              <a:rPr lang="en-US" sz="1200" kern="1200" dirty="0">
                <a:solidFill>
                  <a:schemeClr val="tx1"/>
                </a:solidFill>
                <a:effectLst/>
                <a:latin typeface="+mn-lt"/>
                <a:ea typeface="+mn-ea"/>
                <a:cs typeface="+mn-cs"/>
              </a:rPr>
              <a:t>38% say libraries help them cope with a world where it’s hard to get ahead.</a:t>
            </a:r>
          </a:p>
          <a:p>
            <a:endParaRPr lang="en-US" dirty="0"/>
          </a:p>
          <a:p>
            <a:r>
              <a:rPr lang="en-US" dirty="0"/>
              <a:t>***and </a:t>
            </a:r>
            <a:r>
              <a:rPr lang="en-US" sz="1200" kern="1200" dirty="0">
                <a:solidFill>
                  <a:schemeClr val="tx1"/>
                </a:solidFill>
                <a:effectLst/>
                <a:latin typeface="+mn-lt"/>
                <a:ea typeface="+mn-ea"/>
                <a:cs typeface="+mn-cs"/>
              </a:rPr>
              <a:t>Millennials (those ages 18 to 35) stand out as the most ardent library fans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http://www.pewresearch.org/fact-tank/2017/08/30/most-americans-especially-millennials-say-libraries-can-help-them-find-reliable-trustworthy-information/</a:t>
            </a:r>
            <a:endParaRPr lang="en-US" dirty="0"/>
          </a:p>
          <a:p>
            <a:endParaRPr lang="en-US" dirty="0"/>
          </a:p>
          <a:p>
            <a:r>
              <a:rPr lang="en-US" dirty="0"/>
              <a:t>Photo: </a:t>
            </a:r>
            <a:r>
              <a:rPr lang="en-US" sz="1200" dirty="0">
                <a:solidFill>
                  <a:schemeClr val="bg1">
                    <a:lumMod val="50000"/>
                  </a:schemeClr>
                </a:solidFill>
              </a:rPr>
              <a:t>Build a City by </a:t>
            </a:r>
            <a:r>
              <a:rPr lang="en-US" sz="1200" dirty="0">
                <a:solidFill>
                  <a:schemeClr val="bg1">
                    <a:lumMod val="50000"/>
                  </a:schemeClr>
                </a:solidFill>
                <a:hlinkClick r:id="rId4"/>
              </a:rPr>
              <a:t>CSM (CA) Libraries</a:t>
            </a:r>
            <a:r>
              <a:rPr lang="en-US" sz="1200" dirty="0">
                <a:solidFill>
                  <a:schemeClr val="bg1">
                    <a:lumMod val="50000"/>
                  </a:schemeClr>
                </a:solidFill>
              </a:rPr>
              <a:t> on </a:t>
            </a:r>
            <a:r>
              <a:rPr lang="en-US" sz="1200" dirty="0">
                <a:solidFill>
                  <a:schemeClr val="bg1">
                    <a:lumMod val="50000"/>
                  </a:schemeClr>
                </a:solidFill>
                <a:hlinkClick r:id="rId5"/>
              </a:rPr>
              <a:t>Flickr</a:t>
            </a:r>
            <a:r>
              <a:rPr lang="en-US" sz="1200" dirty="0">
                <a:solidFill>
                  <a:schemeClr val="bg1">
                    <a:lumMod val="50000"/>
                  </a:schemeClr>
                </a:solidFill>
              </a:rPr>
              <a:t>: </a:t>
            </a:r>
            <a:r>
              <a:rPr lang="en-US" dirty="0">
                <a:hlinkClick r:id="rId5"/>
              </a:rPr>
              <a:t>https://www.flickr.com/photos/collegeofsanmateolibrary/15577279965/in/photostream/</a:t>
            </a:r>
            <a:r>
              <a:rPr lang="en-US" sz="1200" dirty="0">
                <a:solidFill>
                  <a:schemeClr val="bg1">
                    <a:lumMod val="50000"/>
                  </a:schemeClr>
                </a:solidFill>
              </a:rPr>
              <a:t> </a:t>
            </a:r>
            <a:r>
              <a:rPr lang="en-US" sz="1200" dirty="0">
                <a:solidFill>
                  <a:schemeClr val="bg1">
                    <a:lumMod val="50000"/>
                  </a:schemeClr>
                </a:solidFill>
                <a:hlinkClick r:id="rId6"/>
              </a:rPr>
              <a:t>CC BY 2.0</a:t>
            </a:r>
            <a:endParaRPr lang="en-US" dirty="0"/>
          </a:p>
        </p:txBody>
      </p:sp>
      <p:sp>
        <p:nvSpPr>
          <p:cNvPr id="4" name="Slide Number Placeholder 3"/>
          <p:cNvSpPr>
            <a:spLocks noGrp="1"/>
          </p:cNvSpPr>
          <p:nvPr>
            <p:ph type="sldNum" sz="quarter" idx="10"/>
          </p:nvPr>
        </p:nvSpPr>
        <p:spPr/>
        <p:txBody>
          <a:bodyPr/>
          <a:lstStyle/>
          <a:p>
            <a:fld id="{3C9788A6-DFE1-4A49-B561-11F2AE6E11DB}" type="slidenum">
              <a:rPr lang="en-US" smtClean="0"/>
              <a:t>17</a:t>
            </a:fld>
            <a:endParaRPr lang="en-US"/>
          </a:p>
        </p:txBody>
      </p:sp>
    </p:spTree>
    <p:extLst>
      <p:ext uri="{BB962C8B-B14F-4D97-AF65-F5344CB8AC3E}">
        <p14:creationId xmlns:p14="http://schemas.microsoft.com/office/powerpoint/2010/main" val="260277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brings us to the role of the public library as a catalyst for connection in a community</a:t>
            </a:r>
          </a:p>
        </p:txBody>
      </p:sp>
      <p:sp>
        <p:nvSpPr>
          <p:cNvPr id="4" name="Slide Number Placeholder 3"/>
          <p:cNvSpPr>
            <a:spLocks noGrp="1"/>
          </p:cNvSpPr>
          <p:nvPr>
            <p:ph type="sldNum" sz="quarter" idx="10"/>
          </p:nvPr>
        </p:nvSpPr>
        <p:spPr/>
        <p:txBody>
          <a:bodyPr/>
          <a:lstStyle/>
          <a:p>
            <a:fld id="{3C9788A6-DFE1-4A49-B561-11F2AE6E11DB}" type="slidenum">
              <a:rPr lang="en-US" smtClean="0"/>
              <a:t>18</a:t>
            </a:fld>
            <a:endParaRPr lang="en-US"/>
          </a:p>
        </p:txBody>
      </p:sp>
    </p:spTree>
    <p:extLst>
      <p:ext uri="{BB962C8B-B14F-4D97-AF65-F5344CB8AC3E}">
        <p14:creationId xmlns:p14="http://schemas.microsoft.com/office/powerpoint/2010/main" val="1840902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Recurring question – are libraries still relevant in the digital age? YES!!!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 </a:t>
            </a:r>
            <a:r>
              <a:rPr lang="en-US" sz="1200" kern="1200" dirty="0">
                <a:solidFill>
                  <a:schemeClr val="tx1"/>
                </a:solidFill>
                <a:effectLst/>
                <a:latin typeface="+mn-lt"/>
                <a:ea typeface="+mn-ea"/>
                <a:cs typeface="+mn-cs"/>
              </a:rPr>
              <a:t>A Library for All Ages; Louie </a:t>
            </a:r>
            <a:r>
              <a:rPr lang="en-US" sz="1200" kern="1200" dirty="0" err="1">
                <a:solidFill>
                  <a:schemeClr val="tx1"/>
                </a:solidFill>
                <a:effectLst/>
                <a:latin typeface="+mn-lt"/>
                <a:ea typeface="+mn-ea"/>
                <a:cs typeface="+mn-cs"/>
              </a:rPr>
              <a:t>Castoria</a:t>
            </a:r>
            <a:r>
              <a:rPr lang="en-US" sz="1200" kern="1200" dirty="0">
                <a:solidFill>
                  <a:schemeClr val="tx1"/>
                </a:solidFill>
                <a:effectLst/>
                <a:latin typeface="+mn-lt"/>
                <a:ea typeface="+mn-ea"/>
                <a:cs typeface="+mn-cs"/>
              </a:rPr>
              <a:t>; Half Moon Bay Review, Aug 22,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https://www.hmbreview.com/community/a-library-for-all-ages/article_d765b23e-a646-11e8-ad6b-27d3fb335393.html</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C9788A6-DFE1-4A49-B561-11F2AE6E11DB}" type="slidenum">
              <a:rPr lang="en-US" smtClean="0"/>
              <a:t>19</a:t>
            </a:fld>
            <a:endParaRPr lang="en-US"/>
          </a:p>
        </p:txBody>
      </p:sp>
    </p:spTree>
    <p:extLst>
      <p:ext uri="{BB962C8B-B14F-4D97-AF65-F5344CB8AC3E}">
        <p14:creationId xmlns:p14="http://schemas.microsoft.com/office/powerpoint/2010/main" val="1646402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role of the library in its community has evolved </a:t>
            </a:r>
            <a:r>
              <a:rPr lang="en-US" sz="1200" kern="1200" dirty="0">
                <a:solidFill>
                  <a:schemeClr val="tx1"/>
                </a:solidFill>
                <a:effectLst/>
                <a:latin typeface="+mn-lt"/>
                <a:ea typeface="+mn-ea"/>
                <a:cs typeface="+mn-cs"/>
              </a:rPr>
              <a:t>from passive to active engagement with community members, from book repository, reference resource, and individual study to embrace hands-on, participatory active learning opportunities that bring people together.</a:t>
            </a:r>
          </a:p>
          <a:p>
            <a:r>
              <a:rPr lang="en-US" sz="1200" kern="1200" dirty="0">
                <a:solidFill>
                  <a:schemeClr val="tx1"/>
                </a:solidFill>
                <a:effectLst/>
                <a:latin typeface="+mn-lt"/>
                <a:ea typeface="+mn-ea"/>
                <a:cs typeface="+mn-cs"/>
              </a:rPr>
              <a:t>Active learning spaces create social connections where people learn together and from each other. It shifts DIY (do it yourself) to DIT –do it together. The space fosters a sense of community, and participation in a community increases the motivation to learn.</a:t>
            </a:r>
          </a:p>
          <a:p>
            <a:r>
              <a:rPr lang="en-US" sz="1200" kern="1200" dirty="0">
                <a:solidFill>
                  <a:schemeClr val="tx1"/>
                </a:solidFill>
                <a:effectLst/>
                <a:latin typeface="+mn-lt"/>
                <a:ea typeface="+mn-ea"/>
                <a:cs typeface="+mn-cs"/>
              </a:rPr>
              <a:t>***</a:t>
            </a:r>
            <a:r>
              <a:rPr lang="en-US" sz="1200" b="1" i="1" kern="1200" dirty="0">
                <a:solidFill>
                  <a:schemeClr val="tx1"/>
                </a:solidFill>
                <a:effectLst/>
                <a:latin typeface="+mn-lt"/>
                <a:ea typeface="+mn-ea"/>
                <a:cs typeface="+mn-cs"/>
              </a:rPr>
              <a:t>What active learning programs are you offering in your libraries</a:t>
            </a:r>
            <a:r>
              <a:rPr lang="en-US" sz="1200" kern="1200" dirty="0">
                <a:solidFill>
                  <a:schemeClr val="tx1"/>
                </a:solidFill>
                <a:effectLst/>
                <a:latin typeface="+mn-lt"/>
                <a:ea typeface="+mn-ea"/>
                <a:cs typeface="+mn-cs"/>
              </a:rPr>
              <a:t>? (record on flip chart)</a:t>
            </a:r>
          </a:p>
        </p:txBody>
      </p:sp>
      <p:sp>
        <p:nvSpPr>
          <p:cNvPr id="4" name="Slide Number Placeholder 3"/>
          <p:cNvSpPr>
            <a:spLocks noGrp="1"/>
          </p:cNvSpPr>
          <p:nvPr>
            <p:ph type="sldNum" sz="quarter" idx="10"/>
          </p:nvPr>
        </p:nvSpPr>
        <p:spPr/>
        <p:txBody>
          <a:bodyPr/>
          <a:lstStyle/>
          <a:p>
            <a:fld id="{3C9788A6-DFE1-4A49-B561-11F2AE6E11DB}" type="slidenum">
              <a:rPr lang="en-US" smtClean="0"/>
              <a:t>20</a:t>
            </a:fld>
            <a:endParaRPr lang="en-US"/>
          </a:p>
        </p:txBody>
      </p:sp>
    </p:spTree>
    <p:extLst>
      <p:ext uri="{BB962C8B-B14F-4D97-AF65-F5344CB8AC3E}">
        <p14:creationId xmlns:p14="http://schemas.microsoft.com/office/powerpoint/2010/main" val="560155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trajectory of how we get from thesis to possibilities and solutions, otherwise known as the agenda for this session</a:t>
            </a:r>
          </a:p>
        </p:txBody>
      </p:sp>
      <p:sp>
        <p:nvSpPr>
          <p:cNvPr id="4" name="Slide Number Placeholder 3"/>
          <p:cNvSpPr>
            <a:spLocks noGrp="1"/>
          </p:cNvSpPr>
          <p:nvPr>
            <p:ph type="sldNum" sz="quarter" idx="10"/>
          </p:nvPr>
        </p:nvSpPr>
        <p:spPr/>
        <p:txBody>
          <a:bodyPr/>
          <a:lstStyle/>
          <a:p>
            <a:fld id="{3C9788A6-DFE1-4A49-B561-11F2AE6E11DB}" type="slidenum">
              <a:rPr lang="en-US" smtClean="0"/>
              <a:t>3</a:t>
            </a:fld>
            <a:endParaRPr lang="en-US"/>
          </a:p>
        </p:txBody>
      </p:sp>
    </p:spTree>
    <p:extLst>
      <p:ext uri="{BB962C8B-B14F-4D97-AF65-F5344CB8AC3E}">
        <p14:creationId xmlns:p14="http://schemas.microsoft.com/office/powerpoint/2010/main" val="716899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Your libraries are already creating many analog opportunities (makerspaces, digital media labs, learning circles, board game play, etc.). But often the emphasis is more on the technologies and the activities and less on the capitalization of social connection. </a:t>
            </a:r>
          </a:p>
          <a:p>
            <a:r>
              <a:rPr lang="en-US" sz="1200" kern="1200" dirty="0">
                <a:solidFill>
                  <a:schemeClr val="tx1"/>
                </a:solidFill>
                <a:effectLst/>
                <a:latin typeface="+mn-lt"/>
                <a:ea typeface="+mn-ea"/>
                <a:cs typeface="+mn-cs"/>
              </a:rPr>
              <a:t>When you have people together in a space, how can you amplify the social capital? How can you foster the bonding that increases the reliance, trust and resilience of the community?</a:t>
            </a:r>
            <a:endParaRPr lang="en-US" dirty="0"/>
          </a:p>
          <a:p>
            <a:endParaRPr lang="en-US" dirty="0"/>
          </a:p>
          <a:p>
            <a:r>
              <a:rPr lang="en-US" dirty="0"/>
              <a:t>Photo: Gold coins by aleksandra85foto on Pixabay: https://pixabay.com/en/money-coins-gold-currency-coin-605077/</a:t>
            </a:r>
          </a:p>
          <a:p>
            <a:endParaRPr lang="en-US" dirty="0"/>
          </a:p>
        </p:txBody>
      </p:sp>
      <p:sp>
        <p:nvSpPr>
          <p:cNvPr id="4" name="Slide Number Placeholder 3"/>
          <p:cNvSpPr>
            <a:spLocks noGrp="1"/>
          </p:cNvSpPr>
          <p:nvPr>
            <p:ph type="sldNum" sz="quarter" idx="10"/>
          </p:nvPr>
        </p:nvSpPr>
        <p:spPr/>
        <p:txBody>
          <a:bodyPr/>
          <a:lstStyle/>
          <a:p>
            <a:fld id="{3C9788A6-DFE1-4A49-B561-11F2AE6E11DB}" type="slidenum">
              <a:rPr lang="en-US" smtClean="0"/>
              <a:t>21</a:t>
            </a:fld>
            <a:endParaRPr lang="en-US"/>
          </a:p>
        </p:txBody>
      </p:sp>
    </p:spTree>
    <p:extLst>
      <p:ext uri="{BB962C8B-B14F-4D97-AF65-F5344CB8AC3E}">
        <p14:creationId xmlns:p14="http://schemas.microsoft.com/office/powerpoint/2010/main" val="448581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our challenge for today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Power of learning together, social learning, strengthening community ties, addressing diversity through working together</a:t>
            </a:r>
          </a:p>
          <a:p>
            <a:endParaRPr lang="en-US" dirty="0"/>
          </a:p>
        </p:txBody>
      </p:sp>
      <p:sp>
        <p:nvSpPr>
          <p:cNvPr id="4" name="Slide Number Placeholder 3"/>
          <p:cNvSpPr>
            <a:spLocks noGrp="1"/>
          </p:cNvSpPr>
          <p:nvPr>
            <p:ph type="sldNum" sz="quarter" idx="10"/>
          </p:nvPr>
        </p:nvSpPr>
        <p:spPr/>
        <p:txBody>
          <a:bodyPr/>
          <a:lstStyle/>
          <a:p>
            <a:fld id="{3C9788A6-DFE1-4A49-B561-11F2AE6E11DB}" type="slidenum">
              <a:rPr lang="en-US" smtClean="0"/>
              <a:t>22</a:t>
            </a:fld>
            <a:endParaRPr lang="en-US"/>
          </a:p>
        </p:txBody>
      </p:sp>
    </p:spTree>
    <p:extLst>
      <p:ext uri="{BB962C8B-B14F-4D97-AF65-F5344CB8AC3E}">
        <p14:creationId xmlns:p14="http://schemas.microsoft.com/office/powerpoint/2010/main" val="1138560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here at Next Library to “encourage the unexpected” and to explore the frontiers of public library power in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going to break into working groups to test out the thesis that ‘</a:t>
            </a:r>
            <a:r>
              <a:rPr lang="en-US" dirty="0">
                <a:solidFill>
                  <a:schemeClr val="bg1"/>
                </a:solidFill>
              </a:rPr>
              <a:t>Public libraries have the position and power to rebuild social bonds and heal fractured communities’</a:t>
            </a:r>
            <a:endParaRPr lang="en-US" dirty="0"/>
          </a:p>
          <a:p>
            <a:endParaRPr lang="en-US" dirty="0"/>
          </a:p>
          <a:p>
            <a:r>
              <a:rPr lang="en-US" dirty="0"/>
              <a:t>Photo: Team spirit by dimitrisvetsikas1969 on Pixabay: https://pixabay.com/en/team-spirit-group-team-teamwork-2238843/</a:t>
            </a:r>
          </a:p>
        </p:txBody>
      </p:sp>
      <p:sp>
        <p:nvSpPr>
          <p:cNvPr id="4" name="Slide Number Placeholder 3"/>
          <p:cNvSpPr>
            <a:spLocks noGrp="1"/>
          </p:cNvSpPr>
          <p:nvPr>
            <p:ph type="sldNum" sz="quarter" idx="10"/>
          </p:nvPr>
        </p:nvSpPr>
        <p:spPr/>
        <p:txBody>
          <a:bodyPr/>
          <a:lstStyle/>
          <a:p>
            <a:fld id="{3C9788A6-DFE1-4A49-B561-11F2AE6E11DB}" type="slidenum">
              <a:rPr lang="en-US" smtClean="0"/>
              <a:t>23</a:t>
            </a:fld>
            <a:endParaRPr lang="en-US"/>
          </a:p>
        </p:txBody>
      </p:sp>
    </p:spTree>
    <p:extLst>
      <p:ext uri="{BB962C8B-B14F-4D97-AF65-F5344CB8AC3E}">
        <p14:creationId xmlns:p14="http://schemas.microsoft.com/office/powerpoint/2010/main" val="3565270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put on your cocktail party host hat</a:t>
            </a:r>
          </a:p>
          <a:p>
            <a:pPr marL="171450" indent="-171450">
              <a:buFont typeface="Wingdings" panose="05000000000000000000" pitchFamily="2" charset="2"/>
              <a:buChar char="§"/>
            </a:pPr>
            <a:r>
              <a:rPr lang="en-US" dirty="0"/>
              <a:t>How can you invite a variety of guests and convince them to come?</a:t>
            </a:r>
          </a:p>
          <a:p>
            <a:pPr marL="171450" indent="-171450">
              <a:buFont typeface="Wingdings" panose="05000000000000000000" pitchFamily="2" charset="2"/>
              <a:buChar char="§"/>
            </a:pPr>
            <a:r>
              <a:rPr lang="en-US" dirty="0"/>
              <a:t>What are ways to get people who don’t know each other to mingle? (fun ways)</a:t>
            </a:r>
          </a:p>
          <a:p>
            <a:pPr marL="171450" indent="-171450">
              <a:buFont typeface="Wingdings" panose="05000000000000000000" pitchFamily="2" charset="2"/>
              <a:buChar char="§"/>
            </a:pPr>
            <a:r>
              <a:rPr lang="en-US" dirty="0"/>
              <a:t>How can you facilitate people getting to know more about each other (casually)</a:t>
            </a:r>
          </a:p>
          <a:p>
            <a:pPr marL="171450" indent="-171450">
              <a:buFont typeface="Wingdings" panose="05000000000000000000" pitchFamily="2" charset="2"/>
              <a:buChar char="§"/>
            </a:pPr>
            <a:r>
              <a:rPr lang="en-US" dirty="0"/>
              <a:t>*what about people who are “wet blankets” – don’t want to engage at the party?</a:t>
            </a:r>
          </a:p>
          <a:p>
            <a:pPr marL="0" indent="0">
              <a:buFont typeface="Wingdings" panose="05000000000000000000" pitchFamily="2" charset="2"/>
              <a:buNone/>
            </a:pPr>
            <a:r>
              <a:rPr lang="en-US" dirty="0"/>
              <a:t>***write each idea on a post-it note at your table</a:t>
            </a:r>
          </a:p>
          <a:p>
            <a:pPr marL="0" indent="0">
              <a:buFont typeface="Wingdings" panose="05000000000000000000" pitchFamily="2" charset="2"/>
              <a:buNone/>
            </a:pPr>
            <a:r>
              <a:rPr lang="en-US" dirty="0"/>
              <a:t>***ask tables to share ideas –encourage others to “steal” ideas</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Photo: Grand Summer Event by Yelp Inc on Flickr CC BY-NC-ND 2.0</a:t>
            </a:r>
          </a:p>
          <a:p>
            <a:pPr marL="0" indent="0">
              <a:buFont typeface="Wingdings" panose="05000000000000000000" pitchFamily="2" charset="2"/>
              <a:buNone/>
            </a:pPr>
            <a:r>
              <a:rPr lang="en-US" dirty="0"/>
              <a:t>https://www.flickr.com/photos/yelp/7510970048/ </a:t>
            </a:r>
          </a:p>
        </p:txBody>
      </p:sp>
      <p:sp>
        <p:nvSpPr>
          <p:cNvPr id="4" name="Slide Number Placeholder 3"/>
          <p:cNvSpPr>
            <a:spLocks noGrp="1"/>
          </p:cNvSpPr>
          <p:nvPr>
            <p:ph type="sldNum" sz="quarter" idx="10"/>
          </p:nvPr>
        </p:nvSpPr>
        <p:spPr/>
        <p:txBody>
          <a:bodyPr/>
          <a:lstStyle/>
          <a:p>
            <a:fld id="{3C9788A6-DFE1-4A49-B561-11F2AE6E11DB}" type="slidenum">
              <a:rPr lang="en-US" smtClean="0"/>
              <a:t>24</a:t>
            </a:fld>
            <a:endParaRPr lang="en-US"/>
          </a:p>
        </p:txBody>
      </p:sp>
    </p:spTree>
    <p:extLst>
      <p:ext uri="{BB962C8B-B14F-4D97-AF65-F5344CB8AC3E}">
        <p14:creationId xmlns:p14="http://schemas.microsoft.com/office/powerpoint/2010/main" val="530276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group decide on a program (or program series) that you think is ripe for fostering social connections.</a:t>
            </a:r>
          </a:p>
          <a:p>
            <a:r>
              <a:rPr lang="en-US" dirty="0"/>
              <a:t>Think broadly about programs that are hands-on and participatory, where people are working together making things or discovering things</a:t>
            </a:r>
          </a:p>
          <a:p>
            <a:endParaRPr lang="en-US" dirty="0"/>
          </a:p>
          <a:p>
            <a:r>
              <a:rPr lang="en-US" dirty="0"/>
              <a:t>On chart paper:</a:t>
            </a:r>
          </a:p>
          <a:p>
            <a:pPr marL="171450" indent="-171450">
              <a:buFont typeface="Wingdings" panose="05000000000000000000" pitchFamily="2" charset="2"/>
              <a:buChar char="§"/>
            </a:pPr>
            <a:r>
              <a:rPr lang="en-US" dirty="0"/>
              <a:t>Write name of program at center of the ‘challenge’ sheet</a:t>
            </a:r>
          </a:p>
          <a:p>
            <a:pPr marL="171450" indent="-171450">
              <a:buFont typeface="Wingdings" panose="05000000000000000000" pitchFamily="2" charset="2"/>
              <a:buChar char="§"/>
            </a:pPr>
            <a:r>
              <a:rPr lang="en-US" dirty="0"/>
              <a:t>Add details: what will happen in the program/event; flow of events/actions from time people arrive to end of program; potential follow-up</a:t>
            </a:r>
          </a:p>
          <a:p>
            <a:pPr marL="628650" lvl="1" indent="-171450">
              <a:buFont typeface="Wingdings" panose="05000000000000000000" pitchFamily="2" charset="2"/>
              <a:buChar char="§"/>
            </a:pPr>
            <a:r>
              <a:rPr lang="en-US" dirty="0"/>
              <a:t>Write the details radiating out from the center</a:t>
            </a:r>
          </a:p>
          <a:p>
            <a:pPr marL="0" lvl="0" indent="0">
              <a:buFont typeface="Wingdings" panose="05000000000000000000" pitchFamily="2" charset="2"/>
              <a:buNone/>
            </a:pPr>
            <a:endParaRPr lang="en-US" dirty="0"/>
          </a:p>
          <a:p>
            <a:pPr marL="0" lvl="0" indent="0">
              <a:buFont typeface="Wingdings" panose="05000000000000000000" pitchFamily="2" charset="2"/>
              <a:buNone/>
            </a:pPr>
            <a:r>
              <a:rPr lang="en-US" dirty="0"/>
              <a:t>***Be prepared to report out later about the program your group chooses</a:t>
            </a:r>
          </a:p>
          <a:p>
            <a:pPr marL="0" lvl="0" indent="0">
              <a:buFont typeface="Wingdings" panose="05000000000000000000" pitchFamily="2" charset="2"/>
              <a:buNone/>
            </a:pPr>
            <a:endParaRPr lang="en-US" dirty="0"/>
          </a:p>
          <a:p>
            <a:pPr marL="0" lvl="0" indent="0">
              <a:buFont typeface="Wingdings" panose="05000000000000000000" pitchFamily="2" charset="2"/>
              <a:buNone/>
            </a:pPr>
            <a:r>
              <a:rPr lang="en-US" dirty="0"/>
              <a:t>Photo: Cardboard Challenge 2014 by Michael </a:t>
            </a:r>
            <a:r>
              <a:rPr lang="en-US" dirty="0" err="1"/>
              <a:t>Buist</a:t>
            </a:r>
            <a:r>
              <a:rPr lang="en-US" dirty="0"/>
              <a:t> on Flickr CC BY-NC-ND 2.0</a:t>
            </a:r>
          </a:p>
          <a:p>
            <a:pPr marL="0" lvl="0" indent="0">
              <a:buFont typeface="Wingdings" panose="05000000000000000000" pitchFamily="2" charset="2"/>
              <a:buNone/>
            </a:pPr>
            <a:r>
              <a:rPr lang="en-US" dirty="0"/>
              <a:t>https://www.flickr.com/photos/buistbunch/15359240915/</a:t>
            </a:r>
          </a:p>
        </p:txBody>
      </p:sp>
      <p:sp>
        <p:nvSpPr>
          <p:cNvPr id="4" name="Slide Number Placeholder 3"/>
          <p:cNvSpPr>
            <a:spLocks noGrp="1"/>
          </p:cNvSpPr>
          <p:nvPr>
            <p:ph type="sldNum" sz="quarter" idx="10"/>
          </p:nvPr>
        </p:nvSpPr>
        <p:spPr/>
        <p:txBody>
          <a:bodyPr/>
          <a:lstStyle/>
          <a:p>
            <a:fld id="{3C9788A6-DFE1-4A49-B561-11F2AE6E11DB}" type="slidenum">
              <a:rPr lang="en-US" smtClean="0"/>
              <a:t>25</a:t>
            </a:fld>
            <a:endParaRPr lang="en-US"/>
          </a:p>
        </p:txBody>
      </p:sp>
    </p:spTree>
    <p:extLst>
      <p:ext uri="{BB962C8B-B14F-4D97-AF65-F5344CB8AC3E}">
        <p14:creationId xmlns:p14="http://schemas.microsoft.com/office/powerpoint/2010/main" val="458114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a:t>If your library has a makerspace, the programs are inherently active and hands-on </a:t>
            </a:r>
          </a:p>
          <a:p>
            <a:pPr marL="628650" lvl="1" indent="-171450">
              <a:buFont typeface="Wingdings" panose="05000000000000000000" pitchFamily="2" charset="2"/>
              <a:buChar char="§"/>
            </a:pPr>
            <a:r>
              <a:rPr lang="en-US" dirty="0"/>
              <a:t>Building robots, doing a LEGO challenge, </a:t>
            </a:r>
          </a:p>
          <a:p>
            <a:pPr marL="171450" indent="-171450">
              <a:buFont typeface="Wingdings" panose="05000000000000000000" pitchFamily="2" charset="2"/>
              <a:buChar char="§"/>
            </a:pPr>
            <a:r>
              <a:rPr lang="en-US" dirty="0"/>
              <a:t>BUT you don’t have to have a high-tech program</a:t>
            </a:r>
          </a:p>
          <a:p>
            <a:pPr marL="628650" lvl="1" indent="-171450">
              <a:buFont typeface="Wingdings" panose="05000000000000000000" pitchFamily="2" charset="2"/>
              <a:buChar char="§"/>
            </a:pPr>
            <a:r>
              <a:rPr lang="en-US" dirty="0"/>
              <a:t>Board game night</a:t>
            </a:r>
          </a:p>
          <a:p>
            <a:pPr marL="628650" lvl="1" indent="-171450">
              <a:buFont typeface="Wingdings" panose="05000000000000000000" pitchFamily="2" charset="2"/>
              <a:buChar char="§"/>
            </a:pPr>
            <a:r>
              <a:rPr lang="en-US" dirty="0"/>
              <a:t>Start a community garden, solicit planting suggestions from different cultures</a:t>
            </a:r>
          </a:p>
          <a:p>
            <a:pPr marL="628650" lvl="1" indent="-171450">
              <a:buFont typeface="Wingdings" panose="05000000000000000000" pitchFamily="2" charset="2"/>
              <a:buChar char="§"/>
            </a:pPr>
            <a:r>
              <a:rPr lang="en-US" dirty="0"/>
              <a:t>Have a storytelling event where participants share a 10-minute story about their life (think MOTH radio hour)</a:t>
            </a:r>
          </a:p>
          <a:p>
            <a:pPr marL="628650" lvl="1" indent="-171450">
              <a:buFont typeface="Wingdings" panose="05000000000000000000" pitchFamily="2" charset="2"/>
              <a:buChar char="§"/>
            </a:pPr>
            <a:r>
              <a:rPr lang="en-US" dirty="0"/>
              <a:t>Sew a community quilt together or  plan/execute a yarn-bombing</a:t>
            </a:r>
          </a:p>
          <a:p>
            <a:pPr marL="628650" lvl="1" indent="-171450">
              <a:buFont typeface="Wingdings" panose="05000000000000000000" pitchFamily="2" charset="2"/>
              <a:buChar char="§"/>
            </a:pPr>
            <a:r>
              <a:rPr lang="en-US" dirty="0"/>
              <a:t>Plan and deliver a talent show</a:t>
            </a:r>
          </a:p>
          <a:p>
            <a:pPr marL="628650" lvl="1" indent="-171450">
              <a:buFont typeface="Wingdings" panose="05000000000000000000" pitchFamily="2" charset="2"/>
              <a:buChar char="§"/>
            </a:pPr>
            <a:r>
              <a:rPr lang="en-US" dirty="0"/>
              <a:t>Create a neighborhood newspaper together</a:t>
            </a:r>
          </a:p>
          <a:p>
            <a:pPr marL="628650" lvl="1" indent="-171450">
              <a:buFont typeface="Wingdings" panose="05000000000000000000" pitchFamily="2" charset="2"/>
              <a:buChar char="§"/>
            </a:pPr>
            <a:r>
              <a:rPr lang="en-US" dirty="0"/>
              <a:t>Blackout poetry with discarded books</a:t>
            </a:r>
          </a:p>
          <a:p>
            <a:endParaRPr lang="en-US" dirty="0"/>
          </a:p>
        </p:txBody>
      </p:sp>
      <p:sp>
        <p:nvSpPr>
          <p:cNvPr id="4" name="Slide Number Placeholder 3"/>
          <p:cNvSpPr>
            <a:spLocks noGrp="1"/>
          </p:cNvSpPr>
          <p:nvPr>
            <p:ph type="sldNum" sz="quarter" idx="10"/>
          </p:nvPr>
        </p:nvSpPr>
        <p:spPr/>
        <p:txBody>
          <a:bodyPr/>
          <a:lstStyle/>
          <a:p>
            <a:fld id="{3C9788A6-DFE1-4A49-B561-11F2AE6E11DB}" type="slidenum">
              <a:rPr lang="en-US" smtClean="0"/>
              <a:t>26</a:t>
            </a:fld>
            <a:endParaRPr lang="en-US"/>
          </a:p>
        </p:txBody>
      </p:sp>
    </p:spTree>
    <p:extLst>
      <p:ext uri="{BB962C8B-B14F-4D97-AF65-F5344CB8AC3E}">
        <p14:creationId xmlns:p14="http://schemas.microsoft.com/office/powerpoint/2010/main" val="3644007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the post-it notes with “party host” ideas at the points on your program chart where they apply.</a:t>
            </a:r>
          </a:p>
          <a:p>
            <a:pPr marL="171450" indent="-171450">
              <a:buFont typeface="Wingdings" panose="05000000000000000000" pitchFamily="2" charset="2"/>
              <a:buChar char="§"/>
            </a:pPr>
            <a:r>
              <a:rPr lang="en-US" dirty="0"/>
              <a:t>You may need to modify the ‘party’ ideas to apply to the situation</a:t>
            </a:r>
          </a:p>
          <a:p>
            <a:pPr marL="171450" indent="-171450">
              <a:buFont typeface="Wingdings" panose="05000000000000000000" pitchFamily="2" charset="2"/>
              <a:buChar char="§"/>
            </a:pPr>
            <a:r>
              <a:rPr lang="en-US" dirty="0"/>
              <a:t>You may need to duplicate post-it notes when an idea applies in multiple places.</a:t>
            </a:r>
          </a:p>
          <a:p>
            <a:pPr marL="171450" indent="-171450">
              <a:buFont typeface="Wingdings" panose="05000000000000000000" pitchFamily="2" charset="2"/>
              <a:buChar char="§"/>
            </a:pPr>
            <a:r>
              <a:rPr lang="en-US" dirty="0"/>
              <a:t>Or feel free to write new ideas on post-its and add to the poster.</a:t>
            </a:r>
          </a:p>
          <a:p>
            <a:pPr marL="171450" indent="-171450">
              <a:buFont typeface="Wingdings" panose="05000000000000000000" pitchFamily="2" charset="2"/>
              <a:buChar char="§"/>
            </a:pPr>
            <a:r>
              <a:rPr lang="en-US" dirty="0"/>
              <a:t>It’s fine if any one stage of the program has multiple ideas.</a:t>
            </a:r>
          </a:p>
          <a:p>
            <a:endParaRPr lang="en-US" dirty="0"/>
          </a:p>
          <a:p>
            <a:r>
              <a:rPr lang="en-US" dirty="0"/>
              <a:t>***report-out: tell us what your program is and why you think it’s ripe for social connection.</a:t>
            </a:r>
          </a:p>
        </p:txBody>
      </p:sp>
      <p:sp>
        <p:nvSpPr>
          <p:cNvPr id="4" name="Slide Number Placeholder 3"/>
          <p:cNvSpPr>
            <a:spLocks noGrp="1"/>
          </p:cNvSpPr>
          <p:nvPr>
            <p:ph type="sldNum" sz="quarter" idx="10"/>
          </p:nvPr>
        </p:nvSpPr>
        <p:spPr/>
        <p:txBody>
          <a:bodyPr/>
          <a:lstStyle/>
          <a:p>
            <a:fld id="{3C9788A6-DFE1-4A49-B561-11F2AE6E11DB}" type="slidenum">
              <a:rPr lang="en-US" smtClean="0"/>
              <a:t>27</a:t>
            </a:fld>
            <a:endParaRPr lang="en-US"/>
          </a:p>
        </p:txBody>
      </p:sp>
    </p:spTree>
    <p:extLst>
      <p:ext uri="{BB962C8B-B14F-4D97-AF65-F5344CB8AC3E}">
        <p14:creationId xmlns:p14="http://schemas.microsoft.com/office/powerpoint/2010/main" val="657409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establish the value of social connection in a community</a:t>
            </a:r>
          </a:p>
        </p:txBody>
      </p:sp>
      <p:sp>
        <p:nvSpPr>
          <p:cNvPr id="4" name="Slide Number Placeholder 3"/>
          <p:cNvSpPr>
            <a:spLocks noGrp="1"/>
          </p:cNvSpPr>
          <p:nvPr>
            <p:ph type="sldNum" sz="quarter" idx="10"/>
          </p:nvPr>
        </p:nvSpPr>
        <p:spPr/>
        <p:txBody>
          <a:bodyPr/>
          <a:lstStyle/>
          <a:p>
            <a:fld id="{3C9788A6-DFE1-4A49-B561-11F2AE6E11DB}" type="slidenum">
              <a:rPr lang="en-US" smtClean="0"/>
              <a:t>4</a:t>
            </a:fld>
            <a:endParaRPr lang="en-US"/>
          </a:p>
        </p:txBody>
      </p:sp>
    </p:spTree>
    <p:extLst>
      <p:ext uri="{BB962C8B-B14F-4D97-AF65-F5344CB8AC3E}">
        <p14:creationId xmlns:p14="http://schemas.microsoft.com/office/powerpoint/2010/main" val="3926724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strongest predictor of a species’ brain size is the size of its social group. We have big brains in order to socialize.</a:t>
            </a:r>
            <a:endParaRPr lang="en-US" dirty="0"/>
          </a:p>
          <a:p>
            <a:endParaRPr lang="en-US" dirty="0"/>
          </a:p>
          <a:p>
            <a:r>
              <a:rPr lang="en-US" dirty="0"/>
              <a:t>Photo: 5 Tribe by </a:t>
            </a:r>
            <a:r>
              <a:rPr lang="en-US" dirty="0" err="1"/>
              <a:t>amanda</a:t>
            </a:r>
            <a:r>
              <a:rPr lang="en-US" dirty="0"/>
              <a:t> </a:t>
            </a:r>
            <a:r>
              <a:rPr lang="en-US" dirty="0" err="1"/>
              <a:t>tipton</a:t>
            </a:r>
            <a:r>
              <a:rPr lang="en-US" dirty="0"/>
              <a:t> on Flickr: https://www.flickr.com/photos/demandaj/15029571791/ CC BY-NC-ND 2.0</a:t>
            </a:r>
          </a:p>
          <a:p>
            <a:r>
              <a:rPr lang="en-US" dirty="0"/>
              <a:t>Quote: </a:t>
            </a:r>
            <a:r>
              <a:rPr lang="en-US" sz="1200" u="sng" kern="1200" dirty="0">
                <a:solidFill>
                  <a:schemeClr val="tx1"/>
                </a:solidFill>
                <a:effectLst/>
                <a:latin typeface="+mn-lt"/>
                <a:ea typeface="+mn-ea"/>
                <a:cs typeface="+mn-cs"/>
                <a:hlinkClick r:id="rId3"/>
              </a:rPr>
              <a:t>Social Connection Makes a Better Brain - The Atlantic</a:t>
            </a:r>
            <a:endParaRPr lang="en-US" sz="1200" u="sng" kern="1200" dirty="0">
              <a:solidFill>
                <a:schemeClr val="tx1"/>
              </a:solidFill>
              <a:effectLst/>
              <a:latin typeface="+mn-lt"/>
              <a:ea typeface="+mn-ea"/>
              <a:cs typeface="+mn-cs"/>
            </a:endParaRPr>
          </a:p>
          <a:p>
            <a:r>
              <a:rPr lang="en-US" dirty="0"/>
              <a:t>https://www.theatlantic.com/health/archive/2013/10/social-connection-makes-a-better-brain/280934/ </a:t>
            </a:r>
          </a:p>
        </p:txBody>
      </p:sp>
      <p:sp>
        <p:nvSpPr>
          <p:cNvPr id="4" name="Slide Number Placeholder 3"/>
          <p:cNvSpPr>
            <a:spLocks noGrp="1"/>
          </p:cNvSpPr>
          <p:nvPr>
            <p:ph type="sldNum" sz="quarter" idx="10"/>
          </p:nvPr>
        </p:nvSpPr>
        <p:spPr/>
        <p:txBody>
          <a:bodyPr/>
          <a:lstStyle/>
          <a:p>
            <a:fld id="{3C9788A6-DFE1-4A49-B561-11F2AE6E11DB}" type="slidenum">
              <a:rPr lang="en-US" smtClean="0"/>
              <a:t>5</a:t>
            </a:fld>
            <a:endParaRPr lang="en-US"/>
          </a:p>
        </p:txBody>
      </p:sp>
    </p:spTree>
    <p:extLst>
      <p:ext uri="{BB962C8B-B14F-4D97-AF65-F5344CB8AC3E}">
        <p14:creationId xmlns:p14="http://schemas.microsoft.com/office/powerpoint/2010/main" val="3659561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strong social connection: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leads to a 50% increased chance of longevity; – may even lengthen your life!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strengthens your immune system(research by Steve Cole shows that genes impacted by loneliness also code for immune function and inflammation)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helps you recover from disease faster</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lower levels of anxiety and depression</a:t>
            </a:r>
          </a:p>
          <a:p>
            <a:pPr lvl="0"/>
            <a:r>
              <a:rPr lang="en-US" sz="1200" kern="1200" dirty="0">
                <a:solidFill>
                  <a:schemeClr val="tx1"/>
                </a:solidFill>
                <a:effectLst/>
                <a:latin typeface="+mn-lt"/>
                <a:ea typeface="+mn-ea"/>
                <a:cs typeface="+mn-cs"/>
              </a:rPr>
              <a:t>- higher self-esteem, greater empathy</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 </a:t>
            </a:r>
            <a:r>
              <a:rPr lang="en-US" sz="1200" u="sng" kern="1200" dirty="0">
                <a:solidFill>
                  <a:schemeClr val="tx1"/>
                </a:solidFill>
                <a:effectLst/>
                <a:latin typeface="+mn-lt"/>
                <a:ea typeface="+mn-ea"/>
                <a:cs typeface="+mn-cs"/>
                <a:hlinkClick r:id="rId3"/>
              </a:rPr>
              <a:t>Connectedness &amp; Health: The Science of Social Connection ...</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http://ccare.stanford.edu/uncategorized/connectedness-health-the-science-of-social-connection-infographic/</a:t>
            </a:r>
            <a:r>
              <a:rPr lang="en-US" sz="1200"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C9788A6-DFE1-4A49-B561-11F2AE6E11DB}" type="slidenum">
              <a:rPr lang="en-US" smtClean="0"/>
              <a:t>6</a:t>
            </a:fld>
            <a:endParaRPr lang="en-US"/>
          </a:p>
        </p:txBody>
      </p:sp>
    </p:spTree>
    <p:extLst>
      <p:ext uri="{BB962C8B-B14F-4D97-AF65-F5344CB8AC3E}">
        <p14:creationId xmlns:p14="http://schemas.microsoft.com/office/powerpoint/2010/main" val="1472727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strong social connection:</a:t>
            </a:r>
          </a:p>
          <a:p>
            <a:pPr marL="171450" lvl="0" indent="-171450">
              <a:buFontTx/>
              <a:buChar char="-"/>
            </a:pPr>
            <a:r>
              <a:rPr lang="en-US" sz="1200" b="1" kern="1200" dirty="0">
                <a:solidFill>
                  <a:schemeClr val="tx1"/>
                </a:solidFill>
                <a:effectLst/>
                <a:latin typeface="+mn-lt"/>
                <a:ea typeface="+mn-ea"/>
                <a:cs typeface="+mn-cs"/>
              </a:rPr>
              <a:t>more trusting and cooperative</a:t>
            </a:r>
            <a:r>
              <a:rPr lang="en-US" sz="1200" kern="1200" dirty="0">
                <a:solidFill>
                  <a:schemeClr val="tx1"/>
                </a:solidFill>
                <a:effectLst/>
                <a:latin typeface="+mn-lt"/>
                <a:ea typeface="+mn-ea"/>
                <a:cs typeface="+mn-cs"/>
              </a:rPr>
              <a:t> and, as a consequence, others are more open to trusting and cooperating with them</a:t>
            </a:r>
          </a:p>
          <a:p>
            <a:pPr marL="171450" lvl="0" indent="-171450">
              <a:buFontTx/>
              <a:buChar char="-"/>
            </a:pPr>
            <a:r>
              <a:rPr lang="en-US" sz="1200" kern="1200" dirty="0">
                <a:solidFill>
                  <a:schemeClr val="tx1"/>
                </a:solidFill>
                <a:effectLst/>
                <a:latin typeface="+mn-lt"/>
                <a:ea typeface="+mn-ea"/>
                <a:cs typeface="+mn-cs"/>
              </a:rPr>
              <a:t>This is social capital!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Volunteers by </a:t>
            </a:r>
            <a:r>
              <a:rPr lang="en-US" dirty="0" err="1"/>
              <a:t>rawpixel</a:t>
            </a:r>
            <a:r>
              <a:rPr lang="en-US" dirty="0"/>
              <a:t> on Pixabay: https://pixabay.com/en/caucasian-charity-community-3390232/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C9788A6-DFE1-4A49-B561-11F2AE6E11DB}" type="slidenum">
              <a:rPr lang="en-US" smtClean="0"/>
              <a:t>7</a:t>
            </a:fld>
            <a:endParaRPr lang="en-US"/>
          </a:p>
        </p:txBody>
      </p:sp>
    </p:spTree>
    <p:extLst>
      <p:ext uri="{BB962C8B-B14F-4D97-AF65-F5344CB8AC3E}">
        <p14:creationId xmlns:p14="http://schemas.microsoft.com/office/powerpoint/2010/main" val="1536670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788A6-DFE1-4A49-B561-11F2AE6E11DB}" type="slidenum">
              <a:rPr lang="en-US" smtClean="0"/>
              <a:t>8</a:t>
            </a:fld>
            <a:endParaRPr lang="en-US"/>
          </a:p>
        </p:txBody>
      </p:sp>
    </p:spTree>
    <p:extLst>
      <p:ext uri="{BB962C8B-B14F-4D97-AF65-F5344CB8AC3E}">
        <p14:creationId xmlns:p14="http://schemas.microsoft.com/office/powerpoint/2010/main" val="3574398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Seminal book: </a:t>
            </a:r>
            <a:r>
              <a:rPr lang="en-US" sz="1200" b="1" kern="1200" dirty="0">
                <a:solidFill>
                  <a:schemeClr val="tx1"/>
                </a:solidFill>
                <a:effectLst/>
                <a:latin typeface="+mn-lt"/>
                <a:ea typeface="+mn-ea"/>
                <a:cs typeface="+mn-cs"/>
              </a:rPr>
              <a:t>Bowling Alone: America’s Declining Social Capital by Robert Putnam, 2000</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Putnam notes the aggregate loss in membership and number of volunteers in many existing </a:t>
            </a:r>
            <a:r>
              <a:rPr lang="en-US" sz="1200" u="sng" kern="1200" dirty="0">
                <a:solidFill>
                  <a:schemeClr val="tx1"/>
                </a:solidFill>
                <a:effectLst/>
                <a:latin typeface="+mn-lt"/>
                <a:ea typeface="+mn-ea"/>
                <a:cs typeface="+mn-cs"/>
                <a:hlinkClick r:id="rId3" tooltip="Civic organization"/>
              </a:rPr>
              <a:t>civic organizations</a:t>
            </a:r>
            <a:r>
              <a:rPr lang="en-US" sz="1200" u="sng" kern="120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such as labor unions, fraternal organizations (Elks Clubs, Rotary, Kiwanis, etc.), parent-teacher associations, veterans’ organizations, volunteers with community-based orgs, </a:t>
            </a:r>
          </a:p>
          <a:p>
            <a:r>
              <a:rPr lang="en-US" u="none" dirty="0"/>
              <a:t>Putnam uses bowling as an example. </a:t>
            </a:r>
          </a:p>
          <a:p>
            <a:r>
              <a:rPr lang="en-US" u="none" dirty="0"/>
              <a:t>“</a:t>
            </a:r>
            <a:r>
              <a:rPr lang="en-US" dirty="0"/>
              <a:t>If people bowl alone, they do not participate in social interaction and civic discussions that might occur in a league environment.” (Wikipedia)</a:t>
            </a:r>
          </a:p>
          <a:p>
            <a:r>
              <a:rPr lang="en-US" u="none" dirty="0"/>
              <a:t>This is about the loss of “social capital” or social cohesion in a community. Social capital refers to the bonds between people that lead to trust and reliance among community members, and increased resilience of the community in times of stress</a:t>
            </a:r>
            <a:endParaRPr lang="en-US" dirty="0"/>
          </a:p>
          <a:p>
            <a:r>
              <a:rPr lang="en-US" dirty="0"/>
              <a:t>Photo: Bowling alone by </a:t>
            </a:r>
            <a:r>
              <a:rPr lang="en-US" dirty="0" err="1"/>
              <a:t>Kilgub</a:t>
            </a:r>
            <a:r>
              <a:rPr lang="en-US" dirty="0"/>
              <a:t> on Flickr: https://www.flickr.com/photos/kilgub/2028592585/ CC BY-NC-ND 2.0</a:t>
            </a:r>
          </a:p>
        </p:txBody>
      </p:sp>
      <p:sp>
        <p:nvSpPr>
          <p:cNvPr id="4" name="Slide Number Placeholder 3"/>
          <p:cNvSpPr>
            <a:spLocks noGrp="1"/>
          </p:cNvSpPr>
          <p:nvPr>
            <p:ph type="sldNum" sz="quarter" idx="10"/>
          </p:nvPr>
        </p:nvSpPr>
        <p:spPr/>
        <p:txBody>
          <a:bodyPr/>
          <a:lstStyle/>
          <a:p>
            <a:fld id="{3C9788A6-DFE1-4A49-B561-11F2AE6E11DB}" type="slidenum">
              <a:rPr lang="en-US" smtClean="0"/>
              <a:t>9</a:t>
            </a:fld>
            <a:endParaRPr lang="en-US"/>
          </a:p>
        </p:txBody>
      </p:sp>
    </p:spTree>
    <p:extLst>
      <p:ext uri="{BB962C8B-B14F-4D97-AF65-F5344CB8AC3E}">
        <p14:creationId xmlns:p14="http://schemas.microsoft.com/office/powerpoint/2010/main" val="867450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Putnam </a:t>
            </a:r>
            <a:r>
              <a:rPr lang="en-US" sz="1200" kern="1200" dirty="0">
                <a:solidFill>
                  <a:schemeClr val="tx1"/>
                </a:solidFill>
                <a:effectLst/>
                <a:latin typeface="+mn-lt"/>
                <a:ea typeface="+mn-ea"/>
                <a:cs typeface="+mn-cs"/>
              </a:rPr>
              <a:t>suggests the main cause is technology "individualizing" people's leisure time via </a:t>
            </a:r>
            <a:r>
              <a:rPr lang="en-US" sz="1200" u="sng" kern="1200" dirty="0">
                <a:solidFill>
                  <a:schemeClr val="tx1"/>
                </a:solidFill>
                <a:effectLst/>
                <a:latin typeface="+mn-lt"/>
                <a:ea typeface="+mn-ea"/>
                <a:cs typeface="+mn-cs"/>
                <a:hlinkClick r:id="rId3" tooltip="Television"/>
              </a:rPr>
              <a:t>television</a:t>
            </a:r>
            <a:r>
              <a:rPr lang="en-US" sz="1200" kern="1200" dirty="0">
                <a:solidFill>
                  <a:schemeClr val="tx1"/>
                </a:solidFill>
                <a:effectLst/>
                <a:latin typeface="+mn-lt"/>
                <a:ea typeface="+mn-ea"/>
                <a:cs typeface="+mn-cs"/>
              </a:rPr>
              <a:t> and the </a:t>
            </a:r>
            <a:r>
              <a:rPr lang="en-US" sz="1200" u="sng" kern="1200" dirty="0">
                <a:solidFill>
                  <a:schemeClr val="tx1"/>
                </a:solidFill>
                <a:effectLst/>
                <a:latin typeface="+mn-lt"/>
                <a:ea typeface="+mn-ea"/>
                <a:cs typeface="+mn-cs"/>
                <a:hlinkClick r:id="rId4" tooltip="Internet"/>
              </a:rPr>
              <a:t>Internet</a:t>
            </a:r>
            <a:r>
              <a:rPr lang="en-US" sz="1200" kern="1200" dirty="0">
                <a:solidFill>
                  <a:schemeClr val="tx1"/>
                </a:solidFill>
                <a:effectLst/>
                <a:latin typeface="+mn-lt"/>
                <a:ea typeface="+mn-ea"/>
                <a:cs typeface="+mn-cs"/>
              </a:rPr>
              <a:t> (written when social media just beginning to infiltrate; AOL, Yahoo! And MSN Messenger platforms launched 1997-99; </a:t>
            </a:r>
            <a:r>
              <a:rPr lang="en-US" sz="1200" kern="1200" dirty="0" err="1">
                <a:solidFill>
                  <a:schemeClr val="tx1"/>
                </a:solidFill>
                <a:effectLst/>
                <a:latin typeface="+mn-lt"/>
                <a:ea typeface="+mn-ea"/>
                <a:cs typeface="+mn-cs"/>
              </a:rPr>
              <a:t>MySpace</a:t>
            </a:r>
            <a:r>
              <a:rPr lang="en-US" sz="1200" kern="1200" dirty="0">
                <a:solidFill>
                  <a:schemeClr val="tx1"/>
                </a:solidFill>
                <a:effectLst/>
                <a:latin typeface="+mn-lt"/>
                <a:ea typeface="+mn-ea"/>
                <a:cs typeface="+mn-cs"/>
              </a:rPr>
              <a:t> 2003; Facebook 2004, then Flickr, Reddit, YouTube, Twitter, etc.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Photo: Social media bubble by </a:t>
            </a:r>
            <a:r>
              <a:rPr lang="en-US" sz="1200" kern="1200" dirty="0" err="1">
                <a:solidFill>
                  <a:schemeClr val="tx1"/>
                </a:solidFill>
                <a:effectLst/>
                <a:latin typeface="+mn-lt"/>
                <a:ea typeface="+mn-ea"/>
                <a:cs typeface="+mn-cs"/>
              </a:rPr>
              <a:t>geralt</a:t>
            </a:r>
            <a:r>
              <a:rPr lang="en-US" sz="1200" kern="1200" dirty="0">
                <a:solidFill>
                  <a:schemeClr val="tx1"/>
                </a:solidFill>
                <a:effectLst/>
                <a:latin typeface="+mn-lt"/>
                <a:ea typeface="+mn-ea"/>
                <a:cs typeface="+mn-cs"/>
              </a:rPr>
              <a:t> on Pixabay: https://pixabay.com/en/social-media-icon-hand-keep-2489595/</a:t>
            </a:r>
            <a:endParaRPr lang="en-US" dirty="0"/>
          </a:p>
        </p:txBody>
      </p:sp>
      <p:sp>
        <p:nvSpPr>
          <p:cNvPr id="4" name="Slide Number Placeholder 3"/>
          <p:cNvSpPr>
            <a:spLocks noGrp="1"/>
          </p:cNvSpPr>
          <p:nvPr>
            <p:ph type="sldNum" sz="quarter" idx="10"/>
          </p:nvPr>
        </p:nvSpPr>
        <p:spPr/>
        <p:txBody>
          <a:bodyPr/>
          <a:lstStyle/>
          <a:p>
            <a:fld id="{3C9788A6-DFE1-4A49-B561-11F2AE6E11DB}" type="slidenum">
              <a:rPr lang="en-US" smtClean="0"/>
              <a:t>10</a:t>
            </a:fld>
            <a:endParaRPr lang="en-US"/>
          </a:p>
        </p:txBody>
      </p:sp>
    </p:spTree>
    <p:extLst>
      <p:ext uri="{BB962C8B-B14F-4D97-AF65-F5344CB8AC3E}">
        <p14:creationId xmlns:p14="http://schemas.microsoft.com/office/powerpoint/2010/main" val="15313991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Wingdings" panose="05000000000000000000" pitchFamily="2" charset="2"/>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t- Bulle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Wingdings" panose="05000000000000000000" pitchFamily="2" charset="2"/>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180348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4231214"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4231214" cy="3356378"/>
          </a:xfrm>
          <a:prstGeom prst="rect">
            <a:avLst/>
          </a:prstGeom>
        </p:spPr>
        <p:txBody>
          <a:bodyPr vert="horz"/>
          <a:lstStyle>
            <a:lvl1pPr marL="342900" indent="-342900">
              <a:buFont typeface="Wingdings" panose="05000000000000000000" pitchFamily="2" charset="2"/>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
        <p:nvSpPr>
          <p:cNvPr id="9" name="Text Placeholder 5">
            <a:extLst>
              <a:ext uri="{FF2B5EF4-FFF2-40B4-BE49-F238E27FC236}">
                <a16:creationId xmlns:a16="http://schemas.microsoft.com/office/drawing/2014/main" id="{2CCB4DF0-D8C7-47B7-87AB-32786115EFE6}"/>
              </a:ext>
            </a:extLst>
          </p:cNvPr>
          <p:cNvSpPr>
            <a:spLocks noGrp="1"/>
          </p:cNvSpPr>
          <p:nvPr>
            <p:ph type="body" sz="quarter" idx="14" hasCustomPrompt="1"/>
          </p:nvPr>
        </p:nvSpPr>
        <p:spPr>
          <a:xfrm>
            <a:off x="4572000" y="343304"/>
            <a:ext cx="4231214"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10" name="Text Placeholder 3">
            <a:extLst>
              <a:ext uri="{FF2B5EF4-FFF2-40B4-BE49-F238E27FC236}">
                <a16:creationId xmlns:a16="http://schemas.microsoft.com/office/drawing/2014/main" id="{92215208-D8AC-49E4-B32D-935C49F9ACC9}"/>
              </a:ext>
            </a:extLst>
          </p:cNvPr>
          <p:cNvSpPr>
            <a:spLocks noGrp="1"/>
          </p:cNvSpPr>
          <p:nvPr>
            <p:ph type="body" sz="quarter" idx="15"/>
          </p:nvPr>
        </p:nvSpPr>
        <p:spPr>
          <a:xfrm>
            <a:off x="4572000" y="1029747"/>
            <a:ext cx="4231214" cy="3356378"/>
          </a:xfrm>
          <a:prstGeom prst="rect">
            <a:avLst/>
          </a:prstGeom>
        </p:spPr>
        <p:txBody>
          <a:bodyPr vert="horz"/>
          <a:lstStyle>
            <a:lvl1pPr marL="342900" indent="-342900">
              <a:buFont typeface="Wingdings" panose="05000000000000000000" pitchFamily="2" charset="2"/>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206236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Placeholder 5">
            <a:extLst>
              <a:ext uri="{FF2B5EF4-FFF2-40B4-BE49-F238E27FC236}">
                <a16:creationId xmlns:a16="http://schemas.microsoft.com/office/drawing/2014/main" id="{70CE5D42-CC8D-4EF8-9A63-348FBE47C639}"/>
              </a:ext>
            </a:extLst>
          </p:cNvPr>
          <p:cNvSpPr>
            <a:spLocks noGrp="1"/>
          </p:cNvSpPr>
          <p:nvPr>
            <p:ph type="body" sz="quarter" idx="15" hasCustomPrompt="1"/>
          </p:nvPr>
        </p:nvSpPr>
        <p:spPr>
          <a:xfrm>
            <a:off x="324198" y="343304"/>
            <a:ext cx="6414929" cy="686442"/>
          </a:xfrm>
          <a:prstGeom prst="rect">
            <a:avLst/>
          </a:prstGeom>
        </p:spPr>
        <p:txBody>
          <a:bodyPr vert="horz"/>
          <a:lstStyle>
            <a:lvl1pPr marL="0" indent="0">
              <a:buNone/>
              <a:defRPr sz="3600" b="1" baseline="0">
                <a:solidFill>
                  <a:schemeClr val="tx2">
                    <a:lumMod val="75000"/>
                  </a:schemeClr>
                </a:solidFill>
              </a:defRPr>
            </a:lvl1pPr>
          </a:lstStyle>
          <a:p>
            <a:pPr lvl="0"/>
            <a:r>
              <a:rPr lang="en-US" dirty="0"/>
              <a:t>Title of slide</a:t>
            </a:r>
          </a:p>
        </p:txBody>
      </p:sp>
      <p:sp>
        <p:nvSpPr>
          <p:cNvPr id="13" name="Text Placeholder 3">
            <a:extLst>
              <a:ext uri="{FF2B5EF4-FFF2-40B4-BE49-F238E27FC236}">
                <a16:creationId xmlns:a16="http://schemas.microsoft.com/office/drawing/2014/main" id="{AA1A3479-E9DF-4372-A125-092C756DA95C}"/>
              </a:ext>
            </a:extLst>
          </p:cNvPr>
          <p:cNvSpPr>
            <a:spLocks noGrp="1"/>
          </p:cNvSpPr>
          <p:nvPr>
            <p:ph type="body" sz="quarter" idx="16"/>
          </p:nvPr>
        </p:nvSpPr>
        <p:spPr>
          <a:xfrm>
            <a:off x="324198" y="1029747"/>
            <a:ext cx="6414929" cy="3356378"/>
          </a:xfrm>
          <a:prstGeom prst="rect">
            <a:avLst/>
          </a:prstGeom>
        </p:spPr>
        <p:txBody>
          <a:bodyPr vert="horz"/>
          <a:lstStyle>
            <a:lvl1pPr marL="342900" indent="-342900">
              <a:buFont typeface="Wingdings" panose="05000000000000000000" pitchFamily="2" charset="2"/>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
        <p:nvSpPr>
          <p:cNvPr id="7" name="Rectangle 6">
            <a:extLst>
              <a:ext uri="{FF2B5EF4-FFF2-40B4-BE49-F238E27FC236}">
                <a16:creationId xmlns:a16="http://schemas.microsoft.com/office/drawing/2014/main" id="{6365DF4B-5C17-46D1-A3E8-A7B028D14C4A}"/>
              </a:ext>
            </a:extLst>
          </p:cNvPr>
          <p:cNvSpPr/>
          <p:nvPr userDrawn="1"/>
        </p:nvSpPr>
        <p:spPr>
          <a:xfrm rot="5400000">
            <a:off x="5506973" y="1510692"/>
            <a:ext cx="5143501" cy="2130552"/>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9" name="Text Placeholder 14">
            <a:extLst>
              <a:ext uri="{FF2B5EF4-FFF2-40B4-BE49-F238E27FC236}">
                <a16:creationId xmlns:a16="http://schemas.microsoft.com/office/drawing/2014/main" id="{EABC704F-F65B-4782-9938-A55DC5E95964}"/>
              </a:ext>
            </a:extLst>
          </p:cNvPr>
          <p:cNvSpPr>
            <a:spLocks noGrp="1"/>
          </p:cNvSpPr>
          <p:nvPr>
            <p:ph type="body" sz="quarter" idx="17" hasCustomPrompt="1"/>
          </p:nvPr>
        </p:nvSpPr>
        <p:spPr>
          <a:xfrm>
            <a:off x="6739127" y="10561"/>
            <a:ext cx="274320" cy="5137158"/>
          </a:xfrm>
          <a:prstGeom prst="rect">
            <a:avLst/>
          </a:prstGeom>
          <a:solidFill>
            <a:srgbClr val="DE6126">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Full page image">
    <p:spTree>
      <p:nvGrpSpPr>
        <p:cNvPr id="1" name=""/>
        <p:cNvGrpSpPr/>
        <p:nvPr/>
      </p:nvGrpSpPr>
      <p:grpSpPr>
        <a:xfrm>
          <a:off x="0" y="0"/>
          <a:ext cx="0" cy="0"/>
          <a:chOff x="0" y="0"/>
          <a:chExt cx="0" cy="0"/>
        </a:xfrm>
      </p:grpSpPr>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Placeholder 5">
            <a:extLst>
              <a:ext uri="{FF2B5EF4-FFF2-40B4-BE49-F238E27FC236}">
                <a16:creationId xmlns:a16="http://schemas.microsoft.com/office/drawing/2014/main" id="{70CE5D42-CC8D-4EF8-9A63-348FBE47C639}"/>
              </a:ext>
            </a:extLst>
          </p:cNvPr>
          <p:cNvSpPr>
            <a:spLocks noGrp="1"/>
          </p:cNvSpPr>
          <p:nvPr>
            <p:ph type="body" sz="quarter" idx="15" hasCustomPrompt="1"/>
          </p:nvPr>
        </p:nvSpPr>
        <p:spPr>
          <a:xfrm>
            <a:off x="324198" y="343304"/>
            <a:ext cx="7049192" cy="686442"/>
          </a:xfrm>
          <a:prstGeom prst="rect">
            <a:avLst/>
          </a:prstGeom>
        </p:spPr>
        <p:txBody>
          <a:bodyPr vert="horz"/>
          <a:lstStyle>
            <a:lvl1pPr marL="0" indent="0">
              <a:buNone/>
              <a:defRPr sz="3600" b="1" baseline="0">
                <a:solidFill>
                  <a:schemeClr val="tx2">
                    <a:lumMod val="75000"/>
                  </a:schemeClr>
                </a:solidFill>
              </a:defRPr>
            </a:lvl1pPr>
          </a:lstStyle>
          <a:p>
            <a:pPr lvl="0"/>
            <a:r>
              <a:rPr lang="en-US" dirty="0"/>
              <a:t>Title of slide</a:t>
            </a:r>
          </a:p>
        </p:txBody>
      </p:sp>
      <p:sp>
        <p:nvSpPr>
          <p:cNvPr id="13" name="Text Placeholder 3">
            <a:extLst>
              <a:ext uri="{FF2B5EF4-FFF2-40B4-BE49-F238E27FC236}">
                <a16:creationId xmlns:a16="http://schemas.microsoft.com/office/drawing/2014/main" id="{AA1A3479-E9DF-4372-A125-092C756DA95C}"/>
              </a:ext>
            </a:extLst>
          </p:cNvPr>
          <p:cNvSpPr>
            <a:spLocks noGrp="1"/>
          </p:cNvSpPr>
          <p:nvPr>
            <p:ph type="body" sz="quarter" idx="16"/>
          </p:nvPr>
        </p:nvSpPr>
        <p:spPr>
          <a:xfrm>
            <a:off x="324198" y="1029747"/>
            <a:ext cx="7049192" cy="3356378"/>
          </a:xfrm>
          <a:prstGeom prst="rect">
            <a:avLst/>
          </a:prstGeom>
        </p:spPr>
        <p:txBody>
          <a:bodyPr vert="horz"/>
          <a:lstStyle>
            <a:lvl1pPr marL="342900" indent="-342900">
              <a:buFont typeface="Wingdings" panose="05000000000000000000" pitchFamily="2" charset="2"/>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8437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Full page image">
    <p:spTree>
      <p:nvGrpSpPr>
        <p:cNvPr id="1" name=""/>
        <p:cNvGrpSpPr/>
        <p:nvPr/>
      </p:nvGrpSpPr>
      <p:grpSpPr>
        <a:xfrm>
          <a:off x="0" y="0"/>
          <a:ext cx="0" cy="0"/>
          <a:chOff x="0" y="0"/>
          <a:chExt cx="0" cy="0"/>
        </a:xfrm>
      </p:grpSpPr>
      <p:sp>
        <p:nvSpPr>
          <p:cNvPr id="15" name="Text Placeholder 14"/>
          <p:cNvSpPr>
            <a:spLocks noGrp="1"/>
          </p:cNvSpPr>
          <p:nvPr>
            <p:ph type="body" sz="quarter" idx="13" hasCustomPrompt="1"/>
          </p:nvPr>
        </p:nvSpPr>
        <p:spPr>
          <a:xfrm>
            <a:off x="7583491" y="-15479"/>
            <a:ext cx="433387" cy="5174457"/>
          </a:xfrm>
          <a:prstGeom prst="rect">
            <a:avLst/>
          </a:prstGeom>
          <a:solidFill>
            <a:srgbClr val="92D050">
              <a:alpha val="78000"/>
            </a:srgb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rgbClr val="5A8B25"/>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3C444F37-4CBB-465B-828F-57A5E4004652}"/>
              </a:ext>
            </a:extLst>
          </p:cNvPr>
          <p:cNvCxnSpPr>
            <a:cxnSpLocks/>
          </p:cNvCxnSpPr>
          <p:nvPr userDrawn="1"/>
        </p:nvCxnSpPr>
        <p:spPr>
          <a:xfrm>
            <a:off x="324197" y="4666019"/>
            <a:ext cx="7049192"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 Placeholder 5">
            <a:extLst>
              <a:ext uri="{FF2B5EF4-FFF2-40B4-BE49-F238E27FC236}">
                <a16:creationId xmlns:a16="http://schemas.microsoft.com/office/drawing/2014/main" id="{70CE5D42-CC8D-4EF8-9A63-348FBE47C639}"/>
              </a:ext>
            </a:extLst>
          </p:cNvPr>
          <p:cNvSpPr>
            <a:spLocks noGrp="1"/>
          </p:cNvSpPr>
          <p:nvPr>
            <p:ph type="body" sz="quarter" idx="15" hasCustomPrompt="1"/>
          </p:nvPr>
        </p:nvSpPr>
        <p:spPr>
          <a:xfrm>
            <a:off x="324198" y="343304"/>
            <a:ext cx="7049192" cy="686442"/>
          </a:xfrm>
          <a:prstGeom prst="rect">
            <a:avLst/>
          </a:prstGeom>
        </p:spPr>
        <p:txBody>
          <a:bodyPr vert="horz"/>
          <a:lstStyle>
            <a:lvl1pPr marL="0" indent="0">
              <a:buNone/>
              <a:defRPr sz="3600" b="1" baseline="0">
                <a:solidFill>
                  <a:schemeClr val="tx2">
                    <a:lumMod val="75000"/>
                  </a:schemeClr>
                </a:solidFill>
              </a:defRPr>
            </a:lvl1pPr>
          </a:lstStyle>
          <a:p>
            <a:pPr lvl="0"/>
            <a:r>
              <a:rPr lang="en-US" dirty="0"/>
              <a:t>Title of slide</a:t>
            </a:r>
          </a:p>
        </p:txBody>
      </p:sp>
      <p:sp>
        <p:nvSpPr>
          <p:cNvPr id="13" name="Text Placeholder 3">
            <a:extLst>
              <a:ext uri="{FF2B5EF4-FFF2-40B4-BE49-F238E27FC236}">
                <a16:creationId xmlns:a16="http://schemas.microsoft.com/office/drawing/2014/main" id="{AA1A3479-E9DF-4372-A125-092C756DA95C}"/>
              </a:ext>
            </a:extLst>
          </p:cNvPr>
          <p:cNvSpPr>
            <a:spLocks noGrp="1"/>
          </p:cNvSpPr>
          <p:nvPr>
            <p:ph type="body" sz="quarter" idx="16"/>
          </p:nvPr>
        </p:nvSpPr>
        <p:spPr>
          <a:xfrm>
            <a:off x="324198" y="1029747"/>
            <a:ext cx="7049192" cy="3356378"/>
          </a:xfrm>
          <a:prstGeom prst="rect">
            <a:avLst/>
          </a:prstGeom>
        </p:spPr>
        <p:txBody>
          <a:bodyPr vert="horz"/>
          <a:lstStyle>
            <a:lvl1pPr marL="342900" indent="-342900">
              <a:buFont typeface="Wingdings" panose="05000000000000000000" pitchFamily="2" charset="2"/>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31115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6168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4570295" y="0"/>
            <a:ext cx="4578960" cy="4388000"/>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5827109" y="3788500"/>
            <a:ext cx="87692" cy="317500"/>
          </a:xfrm>
          <a:prstGeom prst="rect">
            <a:avLst/>
          </a:prstGeom>
        </p:spPr>
      </p:pic>
      <p:pic>
        <p:nvPicPr>
          <p:cNvPr id="23" name="Picture 22"/>
          <p:cNvPicPr>
            <a:picLocks noChangeAspect="1"/>
          </p:cNvPicPr>
          <p:nvPr userDrawn="1"/>
        </p:nvPicPr>
        <p:blipFill>
          <a:blip r:embed="rId5"/>
          <a:stretch>
            <a:fillRect/>
          </a:stretch>
        </p:blipFill>
        <p:spPr>
          <a:xfrm>
            <a:off x="5784850" y="3904991"/>
            <a:ext cx="86105" cy="86105"/>
          </a:xfrm>
          <a:prstGeom prst="rect">
            <a:avLst/>
          </a:prstGeom>
        </p:spPr>
      </p:pic>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peaker Intro">
    <p:spTree>
      <p:nvGrpSpPr>
        <p:cNvPr id="1" name=""/>
        <p:cNvGrpSpPr/>
        <p:nvPr/>
      </p:nvGrpSpPr>
      <p:grpSpPr>
        <a:xfrm>
          <a:off x="0" y="0"/>
          <a:ext cx="0" cy="0"/>
          <a:chOff x="0" y="0"/>
          <a:chExt cx="0" cy="0"/>
        </a:xfrm>
      </p:grpSpPr>
      <p:sp>
        <p:nvSpPr>
          <p:cNvPr id="5" name="Rectangle 4"/>
          <p:cNvSpPr/>
          <p:nvPr userDrawn="1"/>
        </p:nvSpPr>
        <p:spPr>
          <a:xfrm rot="5400000">
            <a:off x="-2130426" y="2130424"/>
            <a:ext cx="5143501"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cxnSp>
        <p:nvCxnSpPr>
          <p:cNvPr id="17" name="Straight Connector 16"/>
          <p:cNvCxnSpPr>
            <a:cxnSpLocks/>
          </p:cNvCxnSpPr>
          <p:nvPr userDrawn="1"/>
        </p:nvCxnSpPr>
        <p:spPr>
          <a:xfrm>
            <a:off x="1246908" y="4666019"/>
            <a:ext cx="7533025"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4"/>
          <p:cNvSpPr>
            <a:spLocks noGrp="1"/>
          </p:cNvSpPr>
          <p:nvPr>
            <p:ph type="body" sz="quarter" idx="15" hasCustomPrompt="1"/>
          </p:nvPr>
        </p:nvSpPr>
        <p:spPr>
          <a:xfrm>
            <a:off x="882651" y="4217"/>
            <a:ext cx="161925" cy="5137158"/>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Text Placeholder 5">
            <a:extLst>
              <a:ext uri="{FF2B5EF4-FFF2-40B4-BE49-F238E27FC236}">
                <a16:creationId xmlns:a16="http://schemas.microsoft.com/office/drawing/2014/main" id="{14B799B6-2E2D-4E55-B81D-268A4B30EDBD}"/>
              </a:ext>
            </a:extLst>
          </p:cNvPr>
          <p:cNvSpPr>
            <a:spLocks noGrp="1"/>
          </p:cNvSpPr>
          <p:nvPr>
            <p:ph type="body" sz="quarter" idx="13" hasCustomPrompt="1"/>
          </p:nvPr>
        </p:nvSpPr>
        <p:spPr>
          <a:xfrm>
            <a:off x="1246908" y="343304"/>
            <a:ext cx="7533025"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11" name="Text Placeholder 3">
            <a:extLst>
              <a:ext uri="{FF2B5EF4-FFF2-40B4-BE49-F238E27FC236}">
                <a16:creationId xmlns:a16="http://schemas.microsoft.com/office/drawing/2014/main" id="{6BA3674E-64CE-40D8-9B62-FBB6237DC2C4}"/>
              </a:ext>
            </a:extLst>
          </p:cNvPr>
          <p:cNvSpPr>
            <a:spLocks noGrp="1"/>
          </p:cNvSpPr>
          <p:nvPr>
            <p:ph type="body" sz="quarter" idx="12"/>
          </p:nvPr>
        </p:nvSpPr>
        <p:spPr>
          <a:xfrm>
            <a:off x="1246908" y="1029747"/>
            <a:ext cx="7533025" cy="3356378"/>
          </a:xfrm>
          <a:prstGeom prst="rect">
            <a:avLst/>
          </a:prstGeom>
        </p:spPr>
        <p:txBody>
          <a:bodyPr vert="horz"/>
          <a:lstStyle>
            <a:lvl1pPr marL="342900" indent="-342900">
              <a:buFont typeface="Wingdings" panose="05000000000000000000" pitchFamily="2" charset="2"/>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347990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Speaker Intro">
    <p:spTree>
      <p:nvGrpSpPr>
        <p:cNvPr id="1" name=""/>
        <p:cNvGrpSpPr/>
        <p:nvPr/>
      </p:nvGrpSpPr>
      <p:grpSpPr>
        <a:xfrm>
          <a:off x="0" y="0"/>
          <a:ext cx="0" cy="0"/>
          <a:chOff x="0" y="0"/>
          <a:chExt cx="0" cy="0"/>
        </a:xfrm>
      </p:grpSpPr>
      <p:sp>
        <p:nvSpPr>
          <p:cNvPr id="5" name="Rectangle 4"/>
          <p:cNvSpPr/>
          <p:nvPr userDrawn="1"/>
        </p:nvSpPr>
        <p:spPr>
          <a:xfrm rot="5400000">
            <a:off x="-1506971" y="1506969"/>
            <a:ext cx="5143501" cy="2129562"/>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cxnSp>
        <p:nvCxnSpPr>
          <p:cNvPr id="17" name="Straight Connector 16"/>
          <p:cNvCxnSpPr>
            <a:cxnSpLocks/>
          </p:cNvCxnSpPr>
          <p:nvPr userDrawn="1"/>
        </p:nvCxnSpPr>
        <p:spPr>
          <a:xfrm>
            <a:off x="2427316" y="4666019"/>
            <a:ext cx="6352617"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4"/>
          <p:cNvSpPr>
            <a:spLocks noGrp="1"/>
          </p:cNvSpPr>
          <p:nvPr>
            <p:ph type="body" sz="quarter" idx="15" hasCustomPrompt="1"/>
          </p:nvPr>
        </p:nvSpPr>
        <p:spPr>
          <a:xfrm>
            <a:off x="2129560" y="6342"/>
            <a:ext cx="161925" cy="5137158"/>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Text Placeholder 5">
            <a:extLst>
              <a:ext uri="{FF2B5EF4-FFF2-40B4-BE49-F238E27FC236}">
                <a16:creationId xmlns:a16="http://schemas.microsoft.com/office/drawing/2014/main" id="{14B799B6-2E2D-4E55-B81D-268A4B30EDBD}"/>
              </a:ext>
            </a:extLst>
          </p:cNvPr>
          <p:cNvSpPr>
            <a:spLocks noGrp="1"/>
          </p:cNvSpPr>
          <p:nvPr>
            <p:ph type="body" sz="quarter" idx="13" hasCustomPrompt="1"/>
          </p:nvPr>
        </p:nvSpPr>
        <p:spPr>
          <a:xfrm>
            <a:off x="2427316" y="343304"/>
            <a:ext cx="6352617"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11" name="Text Placeholder 3">
            <a:extLst>
              <a:ext uri="{FF2B5EF4-FFF2-40B4-BE49-F238E27FC236}">
                <a16:creationId xmlns:a16="http://schemas.microsoft.com/office/drawing/2014/main" id="{6BA3674E-64CE-40D8-9B62-FBB6237DC2C4}"/>
              </a:ext>
            </a:extLst>
          </p:cNvPr>
          <p:cNvSpPr>
            <a:spLocks noGrp="1"/>
          </p:cNvSpPr>
          <p:nvPr>
            <p:ph type="body" sz="quarter" idx="12"/>
          </p:nvPr>
        </p:nvSpPr>
        <p:spPr>
          <a:xfrm>
            <a:off x="2427316" y="1029747"/>
            <a:ext cx="6352617" cy="3356378"/>
          </a:xfrm>
          <a:prstGeom prst="rect">
            <a:avLst/>
          </a:prstGeom>
        </p:spPr>
        <p:txBody>
          <a:bodyPr vert="horz"/>
          <a:lstStyle>
            <a:lvl1pPr marL="342900" indent="-342900">
              <a:buFont typeface="Wingdings" panose="05000000000000000000" pitchFamily="2" charset="2"/>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69317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peaker Intro">
    <p:spTree>
      <p:nvGrpSpPr>
        <p:cNvPr id="1" name=""/>
        <p:cNvGrpSpPr/>
        <p:nvPr/>
      </p:nvGrpSpPr>
      <p:grpSpPr>
        <a:xfrm>
          <a:off x="0" y="0"/>
          <a:ext cx="0" cy="0"/>
          <a:chOff x="0" y="0"/>
          <a:chExt cx="0" cy="0"/>
        </a:xfrm>
      </p:grpSpPr>
      <p:sp>
        <p:nvSpPr>
          <p:cNvPr id="5" name="Rectangle 4"/>
          <p:cNvSpPr/>
          <p:nvPr userDrawn="1"/>
        </p:nvSpPr>
        <p:spPr>
          <a:xfrm rot="5400000">
            <a:off x="-2130426" y="2130424"/>
            <a:ext cx="5143501" cy="88265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cxnSp>
        <p:nvCxnSpPr>
          <p:cNvPr id="17" name="Straight Connector 16"/>
          <p:cNvCxnSpPr>
            <a:cxnSpLocks/>
          </p:cNvCxnSpPr>
          <p:nvPr userDrawn="1"/>
        </p:nvCxnSpPr>
        <p:spPr>
          <a:xfrm>
            <a:off x="1246908" y="4666019"/>
            <a:ext cx="7533025"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4"/>
          <p:cNvSpPr>
            <a:spLocks noGrp="1"/>
          </p:cNvSpPr>
          <p:nvPr>
            <p:ph type="body" sz="quarter" idx="15" hasCustomPrompt="1"/>
          </p:nvPr>
        </p:nvSpPr>
        <p:spPr>
          <a:xfrm>
            <a:off x="882651" y="4217"/>
            <a:ext cx="161925" cy="5137158"/>
          </a:xfrm>
          <a:prstGeom prst="rect">
            <a:avLst/>
          </a:prstGeom>
          <a:solidFill>
            <a:srgbClr val="38C1E0"/>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Text Placeholder 5">
            <a:extLst>
              <a:ext uri="{FF2B5EF4-FFF2-40B4-BE49-F238E27FC236}">
                <a16:creationId xmlns:a16="http://schemas.microsoft.com/office/drawing/2014/main" id="{14B799B6-2E2D-4E55-B81D-268A4B30EDBD}"/>
              </a:ext>
            </a:extLst>
          </p:cNvPr>
          <p:cNvSpPr>
            <a:spLocks noGrp="1"/>
          </p:cNvSpPr>
          <p:nvPr>
            <p:ph type="body" sz="quarter" idx="13" hasCustomPrompt="1"/>
          </p:nvPr>
        </p:nvSpPr>
        <p:spPr>
          <a:xfrm>
            <a:off x="1246908" y="343304"/>
            <a:ext cx="7533025" cy="686442"/>
          </a:xfrm>
          <a:prstGeom prst="rect">
            <a:avLst/>
          </a:prstGeom>
        </p:spPr>
        <p:txBody>
          <a:bodyPr vert="horz"/>
          <a:lstStyle>
            <a:lvl1pPr marL="0" indent="0">
              <a:buNone/>
              <a:defRPr sz="3600" b="1" baseline="0">
                <a:solidFill>
                  <a:srgbClr val="5A8B25"/>
                </a:solidFill>
              </a:defRPr>
            </a:lvl1pPr>
          </a:lstStyle>
          <a:p>
            <a:pPr lvl="0"/>
            <a:r>
              <a:rPr lang="en-US" dirty="0"/>
              <a:t>Title of slide</a:t>
            </a:r>
          </a:p>
        </p:txBody>
      </p:sp>
      <p:sp>
        <p:nvSpPr>
          <p:cNvPr id="11" name="Text Placeholder 3">
            <a:extLst>
              <a:ext uri="{FF2B5EF4-FFF2-40B4-BE49-F238E27FC236}">
                <a16:creationId xmlns:a16="http://schemas.microsoft.com/office/drawing/2014/main" id="{6BA3674E-64CE-40D8-9B62-FBB6237DC2C4}"/>
              </a:ext>
            </a:extLst>
          </p:cNvPr>
          <p:cNvSpPr>
            <a:spLocks noGrp="1"/>
          </p:cNvSpPr>
          <p:nvPr>
            <p:ph type="body" sz="quarter" idx="12"/>
          </p:nvPr>
        </p:nvSpPr>
        <p:spPr>
          <a:xfrm>
            <a:off x="1246908" y="1029747"/>
            <a:ext cx="7533025" cy="3356378"/>
          </a:xfrm>
          <a:prstGeom prst="rect">
            <a:avLst/>
          </a:prstGeom>
        </p:spPr>
        <p:txBody>
          <a:bodyPr vert="horz"/>
          <a:lstStyle>
            <a:lvl1pPr marL="342900" indent="-342900">
              <a:buFont typeface="Wingdings" panose="05000000000000000000" pitchFamily="2" charset="2"/>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111904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Speaker Intro">
    <p:spTree>
      <p:nvGrpSpPr>
        <p:cNvPr id="1" name=""/>
        <p:cNvGrpSpPr/>
        <p:nvPr/>
      </p:nvGrpSpPr>
      <p:grpSpPr>
        <a:xfrm>
          <a:off x="0" y="0"/>
          <a:ext cx="0" cy="0"/>
          <a:chOff x="0" y="0"/>
          <a:chExt cx="0" cy="0"/>
        </a:xfrm>
      </p:grpSpPr>
      <p:sp>
        <p:nvSpPr>
          <p:cNvPr id="5" name="Rectangle 4"/>
          <p:cNvSpPr/>
          <p:nvPr userDrawn="1"/>
        </p:nvSpPr>
        <p:spPr>
          <a:xfrm rot="5400000">
            <a:off x="-1506473" y="1500128"/>
            <a:ext cx="5143501" cy="2130552"/>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cxnSp>
        <p:nvCxnSpPr>
          <p:cNvPr id="17" name="Straight Connector 16"/>
          <p:cNvCxnSpPr>
            <a:cxnSpLocks/>
          </p:cNvCxnSpPr>
          <p:nvPr userDrawn="1"/>
        </p:nvCxnSpPr>
        <p:spPr>
          <a:xfrm>
            <a:off x="2443277" y="4666019"/>
            <a:ext cx="6336656"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4"/>
          <p:cNvSpPr>
            <a:spLocks noGrp="1"/>
          </p:cNvSpPr>
          <p:nvPr>
            <p:ph type="body" sz="quarter" idx="15" hasCustomPrompt="1"/>
          </p:nvPr>
        </p:nvSpPr>
        <p:spPr>
          <a:xfrm>
            <a:off x="2130554" y="6345"/>
            <a:ext cx="161925" cy="5137158"/>
          </a:xfrm>
          <a:prstGeom prst="rect">
            <a:avLst/>
          </a:prstGeom>
          <a:solidFill>
            <a:srgbClr val="38C1E0"/>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Text Placeholder 5">
            <a:extLst>
              <a:ext uri="{FF2B5EF4-FFF2-40B4-BE49-F238E27FC236}">
                <a16:creationId xmlns:a16="http://schemas.microsoft.com/office/drawing/2014/main" id="{14B799B6-2E2D-4E55-B81D-268A4B30EDBD}"/>
              </a:ext>
            </a:extLst>
          </p:cNvPr>
          <p:cNvSpPr>
            <a:spLocks noGrp="1"/>
          </p:cNvSpPr>
          <p:nvPr>
            <p:ph type="body" sz="quarter" idx="13" hasCustomPrompt="1"/>
          </p:nvPr>
        </p:nvSpPr>
        <p:spPr>
          <a:xfrm>
            <a:off x="2443277" y="343304"/>
            <a:ext cx="6336656" cy="686442"/>
          </a:xfrm>
          <a:prstGeom prst="rect">
            <a:avLst/>
          </a:prstGeom>
        </p:spPr>
        <p:txBody>
          <a:bodyPr vert="horz"/>
          <a:lstStyle>
            <a:lvl1pPr marL="0" indent="0">
              <a:buNone/>
              <a:defRPr sz="3600" b="1" baseline="0">
                <a:solidFill>
                  <a:srgbClr val="5A8B25"/>
                </a:solidFill>
              </a:defRPr>
            </a:lvl1pPr>
          </a:lstStyle>
          <a:p>
            <a:pPr lvl="0"/>
            <a:r>
              <a:rPr lang="en-US" dirty="0"/>
              <a:t>Title of slide</a:t>
            </a:r>
          </a:p>
        </p:txBody>
      </p:sp>
      <p:sp>
        <p:nvSpPr>
          <p:cNvPr id="11" name="Text Placeholder 3">
            <a:extLst>
              <a:ext uri="{FF2B5EF4-FFF2-40B4-BE49-F238E27FC236}">
                <a16:creationId xmlns:a16="http://schemas.microsoft.com/office/drawing/2014/main" id="{6BA3674E-64CE-40D8-9B62-FBB6237DC2C4}"/>
              </a:ext>
            </a:extLst>
          </p:cNvPr>
          <p:cNvSpPr>
            <a:spLocks noGrp="1"/>
          </p:cNvSpPr>
          <p:nvPr>
            <p:ph type="body" sz="quarter" idx="12"/>
          </p:nvPr>
        </p:nvSpPr>
        <p:spPr>
          <a:xfrm>
            <a:off x="2443277" y="1029747"/>
            <a:ext cx="6336656" cy="3356378"/>
          </a:xfrm>
          <a:prstGeom prst="rect">
            <a:avLst/>
          </a:prstGeom>
        </p:spPr>
        <p:txBody>
          <a:bodyPr vert="horz"/>
          <a:lstStyle>
            <a:lvl1pPr marL="342900" indent="-342900">
              <a:buFont typeface="Wingdings" panose="05000000000000000000" pitchFamily="2" charset="2"/>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297740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peaker Intro">
    <p:spTree>
      <p:nvGrpSpPr>
        <p:cNvPr id="1" name=""/>
        <p:cNvGrpSpPr/>
        <p:nvPr/>
      </p:nvGrpSpPr>
      <p:grpSpPr>
        <a:xfrm>
          <a:off x="0" y="0"/>
          <a:ext cx="0" cy="0"/>
          <a:chOff x="0" y="0"/>
          <a:chExt cx="0" cy="0"/>
        </a:xfrm>
      </p:grpSpPr>
      <p:sp>
        <p:nvSpPr>
          <p:cNvPr id="5" name="Rectangle 4"/>
          <p:cNvSpPr/>
          <p:nvPr userDrawn="1"/>
        </p:nvSpPr>
        <p:spPr>
          <a:xfrm rot="5400000">
            <a:off x="-2130426" y="2130424"/>
            <a:ext cx="5143501" cy="88265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cxnSp>
        <p:nvCxnSpPr>
          <p:cNvPr id="17" name="Straight Connector 16"/>
          <p:cNvCxnSpPr>
            <a:cxnSpLocks/>
          </p:cNvCxnSpPr>
          <p:nvPr userDrawn="1"/>
        </p:nvCxnSpPr>
        <p:spPr>
          <a:xfrm>
            <a:off x="1246908" y="4666019"/>
            <a:ext cx="7533025"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4"/>
          <p:cNvSpPr>
            <a:spLocks noGrp="1"/>
          </p:cNvSpPr>
          <p:nvPr>
            <p:ph type="body" sz="quarter" idx="15" hasCustomPrompt="1"/>
          </p:nvPr>
        </p:nvSpPr>
        <p:spPr>
          <a:xfrm>
            <a:off x="882651" y="4217"/>
            <a:ext cx="161925" cy="5137158"/>
          </a:xfrm>
          <a:prstGeom prst="rect">
            <a:avLst/>
          </a:prstGeom>
          <a:solidFill>
            <a:srgbClr val="DE6126">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Text Placeholder 5">
            <a:extLst>
              <a:ext uri="{FF2B5EF4-FFF2-40B4-BE49-F238E27FC236}">
                <a16:creationId xmlns:a16="http://schemas.microsoft.com/office/drawing/2014/main" id="{14B799B6-2E2D-4E55-B81D-268A4B30EDBD}"/>
              </a:ext>
            </a:extLst>
          </p:cNvPr>
          <p:cNvSpPr>
            <a:spLocks noGrp="1"/>
          </p:cNvSpPr>
          <p:nvPr>
            <p:ph type="body" sz="quarter" idx="13" hasCustomPrompt="1"/>
          </p:nvPr>
        </p:nvSpPr>
        <p:spPr>
          <a:xfrm>
            <a:off x="1246908" y="343304"/>
            <a:ext cx="7533025" cy="686442"/>
          </a:xfrm>
          <a:prstGeom prst="rect">
            <a:avLst/>
          </a:prstGeom>
        </p:spPr>
        <p:txBody>
          <a:bodyPr vert="horz"/>
          <a:lstStyle>
            <a:lvl1pPr marL="0" indent="0">
              <a:buNone/>
              <a:defRPr sz="3600" b="1" baseline="0">
                <a:solidFill>
                  <a:schemeClr val="accent6">
                    <a:lumMod val="75000"/>
                  </a:schemeClr>
                </a:solidFill>
              </a:defRPr>
            </a:lvl1pPr>
          </a:lstStyle>
          <a:p>
            <a:pPr lvl="0"/>
            <a:r>
              <a:rPr lang="en-US" dirty="0"/>
              <a:t>Title of slide</a:t>
            </a:r>
          </a:p>
        </p:txBody>
      </p:sp>
      <p:sp>
        <p:nvSpPr>
          <p:cNvPr id="11" name="Text Placeholder 3">
            <a:extLst>
              <a:ext uri="{FF2B5EF4-FFF2-40B4-BE49-F238E27FC236}">
                <a16:creationId xmlns:a16="http://schemas.microsoft.com/office/drawing/2014/main" id="{6BA3674E-64CE-40D8-9B62-FBB6237DC2C4}"/>
              </a:ext>
            </a:extLst>
          </p:cNvPr>
          <p:cNvSpPr>
            <a:spLocks noGrp="1"/>
          </p:cNvSpPr>
          <p:nvPr>
            <p:ph type="body" sz="quarter" idx="12"/>
          </p:nvPr>
        </p:nvSpPr>
        <p:spPr>
          <a:xfrm>
            <a:off x="1246908" y="1029747"/>
            <a:ext cx="7533025" cy="3356378"/>
          </a:xfrm>
          <a:prstGeom prst="rect">
            <a:avLst/>
          </a:prstGeom>
        </p:spPr>
        <p:txBody>
          <a:bodyPr vert="horz"/>
          <a:lstStyle>
            <a:lvl1pPr marL="342900" indent="-342900">
              <a:buFont typeface="Wingdings" panose="05000000000000000000" pitchFamily="2" charset="2"/>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69048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Speaker Intro">
    <p:spTree>
      <p:nvGrpSpPr>
        <p:cNvPr id="1" name=""/>
        <p:cNvGrpSpPr/>
        <p:nvPr/>
      </p:nvGrpSpPr>
      <p:grpSpPr>
        <a:xfrm>
          <a:off x="0" y="0"/>
          <a:ext cx="0" cy="0"/>
          <a:chOff x="0" y="0"/>
          <a:chExt cx="0" cy="0"/>
        </a:xfrm>
      </p:grpSpPr>
      <p:sp>
        <p:nvSpPr>
          <p:cNvPr id="5" name="Rectangle 4"/>
          <p:cNvSpPr/>
          <p:nvPr userDrawn="1"/>
        </p:nvSpPr>
        <p:spPr>
          <a:xfrm rot="5400000">
            <a:off x="-1506473" y="1500128"/>
            <a:ext cx="5143501" cy="2130552"/>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cxnSp>
        <p:nvCxnSpPr>
          <p:cNvPr id="17" name="Straight Connector 16"/>
          <p:cNvCxnSpPr>
            <a:cxnSpLocks/>
          </p:cNvCxnSpPr>
          <p:nvPr userDrawn="1"/>
        </p:nvCxnSpPr>
        <p:spPr>
          <a:xfrm>
            <a:off x="2406701" y="4666019"/>
            <a:ext cx="6373232"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4"/>
          <p:cNvSpPr>
            <a:spLocks noGrp="1"/>
          </p:cNvSpPr>
          <p:nvPr>
            <p:ph type="body" sz="quarter" idx="15" hasCustomPrompt="1"/>
          </p:nvPr>
        </p:nvSpPr>
        <p:spPr>
          <a:xfrm>
            <a:off x="2130554" y="6345"/>
            <a:ext cx="161925" cy="5137158"/>
          </a:xfrm>
          <a:prstGeom prst="rect">
            <a:avLst/>
          </a:prstGeom>
          <a:solidFill>
            <a:srgbClr val="DE6126">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Text Placeholder 5">
            <a:extLst>
              <a:ext uri="{FF2B5EF4-FFF2-40B4-BE49-F238E27FC236}">
                <a16:creationId xmlns:a16="http://schemas.microsoft.com/office/drawing/2014/main" id="{14B799B6-2E2D-4E55-B81D-268A4B30EDBD}"/>
              </a:ext>
            </a:extLst>
          </p:cNvPr>
          <p:cNvSpPr>
            <a:spLocks noGrp="1"/>
          </p:cNvSpPr>
          <p:nvPr>
            <p:ph type="body" sz="quarter" idx="13" hasCustomPrompt="1"/>
          </p:nvPr>
        </p:nvSpPr>
        <p:spPr>
          <a:xfrm>
            <a:off x="2406701" y="343304"/>
            <a:ext cx="6373232" cy="686442"/>
          </a:xfrm>
          <a:prstGeom prst="rect">
            <a:avLst/>
          </a:prstGeom>
        </p:spPr>
        <p:txBody>
          <a:bodyPr vert="horz"/>
          <a:lstStyle>
            <a:lvl1pPr marL="0" indent="0">
              <a:buNone/>
              <a:defRPr sz="3600" b="1" baseline="0">
                <a:solidFill>
                  <a:schemeClr val="accent6">
                    <a:lumMod val="75000"/>
                  </a:schemeClr>
                </a:solidFill>
              </a:defRPr>
            </a:lvl1pPr>
          </a:lstStyle>
          <a:p>
            <a:pPr lvl="0"/>
            <a:r>
              <a:rPr lang="en-US" dirty="0"/>
              <a:t>Title of slide</a:t>
            </a:r>
          </a:p>
        </p:txBody>
      </p:sp>
      <p:sp>
        <p:nvSpPr>
          <p:cNvPr id="11" name="Text Placeholder 3">
            <a:extLst>
              <a:ext uri="{FF2B5EF4-FFF2-40B4-BE49-F238E27FC236}">
                <a16:creationId xmlns:a16="http://schemas.microsoft.com/office/drawing/2014/main" id="{6BA3674E-64CE-40D8-9B62-FBB6237DC2C4}"/>
              </a:ext>
            </a:extLst>
          </p:cNvPr>
          <p:cNvSpPr>
            <a:spLocks noGrp="1"/>
          </p:cNvSpPr>
          <p:nvPr>
            <p:ph type="body" sz="quarter" idx="12"/>
          </p:nvPr>
        </p:nvSpPr>
        <p:spPr>
          <a:xfrm>
            <a:off x="2406701" y="1029747"/>
            <a:ext cx="6373232" cy="3356378"/>
          </a:xfrm>
          <a:prstGeom prst="rect">
            <a:avLst/>
          </a:prstGeom>
        </p:spPr>
        <p:txBody>
          <a:bodyPr vert="horz"/>
          <a:lstStyle>
            <a:lvl1pPr marL="342900" indent="-342900">
              <a:buFont typeface="Wingdings" panose="05000000000000000000" pitchFamily="2" charset="2"/>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136859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74" r:id="rId3"/>
    <p:sldLayoutId id="2147483679" r:id="rId4"/>
    <p:sldLayoutId id="2147483675" r:id="rId5"/>
    <p:sldLayoutId id="2147483681" r:id="rId6"/>
    <p:sldLayoutId id="2147483676" r:id="rId7"/>
    <p:sldLayoutId id="2147483682" r:id="rId8"/>
    <p:sldLayoutId id="2147483665" r:id="rId9"/>
    <p:sldLayoutId id="2147483666" r:id="rId10"/>
    <p:sldLayoutId id="2147483667" r:id="rId11"/>
    <p:sldLayoutId id="2147483684" r:id="rId12"/>
    <p:sldLayoutId id="2147483683" r:id="rId13"/>
    <p:sldLayoutId id="2147483668" r:id="rId14"/>
    <p:sldLayoutId id="2147483669" r:id="rId15"/>
    <p:sldLayoutId id="2147483670" r:id="rId16"/>
    <p:sldLayoutId id="2147483671" r:id="rId17"/>
    <p:sldLayoutId id="2147483680" r:id="rId18"/>
    <p:sldLayoutId id="2147483678" r:id="rId19"/>
    <p:sldLayoutId id="2147483677" r:id="rId20"/>
    <p:sldLayoutId id="2147483672" r:id="rId21"/>
    <p:sldLayoutId id="2147483673"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hyperlink" Target="https://pixabay.com/en/social-media-icon-hand-keep-2489595/" TargetMode="External"/><Relationship Id="rId4" Type="http://schemas.openxmlformats.org/officeDocument/2006/relationships/hyperlink" Target="https://pixabay.com/en/users/geralt-930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creativecommons.org/licenses/by/2.0/" TargetMode="External"/><Relationship Id="rId5" Type="http://schemas.openxmlformats.org/officeDocument/2006/relationships/hyperlink" Target="https://www.flickr.com/photos/aaayyymmm/3300146442/" TargetMode="External"/><Relationship Id="rId4" Type="http://schemas.openxmlformats.org/officeDocument/2006/relationships/hyperlink" Target="https://www.flickr.com/photos/aaayyymmm/"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flickr.com/photos/collegeofsanmateolibrary/" TargetMode="External"/><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hyperlink" Target="https://creativecommons.org/licenses/by/2.0/" TargetMode="External"/><Relationship Id="rId4" Type="http://schemas.openxmlformats.org/officeDocument/2006/relationships/hyperlink" Target="https://www.flickr.com/photos/collegeofsanmateolibrary/15577279965/in/photostream/"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www.hmbreview.com/community/a-library-for-all-ages/article_d765b23e-a646-11e8-ad6b-27d3fb335393.html"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hyperlink" Target="https://pixabay.com/en/money-coins-gold-currency-coin-605077/" TargetMode="External"/><Relationship Id="rId4" Type="http://schemas.openxmlformats.org/officeDocument/2006/relationships/hyperlink" Target="https://pixabay.com/en/users/aleksandra85foto-463403/"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hyperlink" Target="https://pixabay.com/en/team-spirit-group-team-teamwork-2238843/" TargetMode="External"/><Relationship Id="rId4" Type="http://schemas.openxmlformats.org/officeDocument/2006/relationships/hyperlink" Target="https://pixabay.com/en/users/dimitrisvetsikas1969-185798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yelp/7510970048/" TargetMode="External"/><Relationship Id="rId4" Type="http://schemas.openxmlformats.org/officeDocument/2006/relationships/hyperlink" Target="https://www.flickr.com/photos/yelp/"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flickr.com/photos/buistbunch/" TargetMode="External"/><Relationship Id="rId7"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9.jpg"/><Relationship Id="rId5" Type="http://schemas.openxmlformats.org/officeDocument/2006/relationships/hyperlink" Target="https://creativecommons.org/licenses/by-nc-nd/2.0/" TargetMode="External"/><Relationship Id="rId4" Type="http://schemas.openxmlformats.org/officeDocument/2006/relationships/hyperlink" Target="https://www.flickr.com/photos/buistbunch/15359240915/"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hyperlink" Target="https://pixabay.com/en/girl-confident-portrait-cartoon-3316342/" TargetMode="External"/><Relationship Id="rId4" Type="http://schemas.openxmlformats.org/officeDocument/2006/relationships/hyperlink" Target="https://pixabay.com/en/users/lavnatalia-5858294/"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www.commonsensemedia.org/social-media-social-life-infographic" TargetMode="External"/><Relationship Id="rId3" Type="http://schemas.openxmlformats.org/officeDocument/2006/relationships/hyperlink" Target="http://ccare.stanford.edu/uncategorized/connectedness-health-the-science-of-social-connection-infographic/" TargetMode="External"/><Relationship Id="rId7" Type="http://schemas.openxmlformats.org/officeDocument/2006/relationships/hyperlink" Target="https://www.npr.org/sections/health-shots/2017/03/06/518362255/feeling-lonely-too-much-time-on-social-media-may-be-why" TargetMode="External"/><Relationship Id="rId2" Type="http://schemas.openxmlformats.org/officeDocument/2006/relationships/hyperlink" Target="https://www.theatlantic.com/health/archive/2013/10/social-connection-makes-a-better-brain/280934/" TargetMode="External"/><Relationship Id="rId1" Type="http://schemas.openxmlformats.org/officeDocument/2006/relationships/slideLayout" Target="../slideLayouts/slideLayout11.xml"/><Relationship Id="rId6" Type="http://schemas.openxmlformats.org/officeDocument/2006/relationships/hyperlink" Target="https://www.theatlantic.com/magazine/archive/2017/09/has-the-smartphone-destroyed-a-generation/534198/" TargetMode="External"/><Relationship Id="rId5" Type="http://schemas.openxmlformats.org/officeDocument/2006/relationships/hyperlink" Target="https://www.forbes.com/sites/alicegwalton/2017/06/30/a-run-down-of-social-medias-effects-on-our-mental-health/#655ffaeb2e5a" TargetMode="External"/><Relationship Id="rId10" Type="http://schemas.openxmlformats.org/officeDocument/2006/relationships/hyperlink" Target="http://www.pewresearch.org/fact-tank/2017/08/30/most-americans-especially-millennials-say-libraries-can-help-them-find-reliable-trustworthy-information/" TargetMode="External"/><Relationship Id="rId4" Type="http://schemas.openxmlformats.org/officeDocument/2006/relationships/hyperlink" Target="https://www.newyorker.com/tech/elements/how-facebook-makes-us-unhappy" TargetMode="External"/><Relationship Id="rId9" Type="http://schemas.openxmlformats.org/officeDocument/2006/relationships/hyperlink" Target="https://www.theguardian.com/society/2018/aug/29/teens-desert-social-media"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hyperlink" Target="https://creativecommons.org/licenses/by-nc-nd/2.0/"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hyperlink" Target="https://www.flickr.com/photos/demandaj/15029571791/" TargetMode="External"/><Relationship Id="rId5" Type="http://schemas.openxmlformats.org/officeDocument/2006/relationships/hyperlink" Target="https://www.flickr.com/photos/demandaj/" TargetMode="External"/><Relationship Id="rId4" Type="http://schemas.openxmlformats.org/officeDocument/2006/relationships/hyperlink" Target="https://www.theatlantic.com/health/archive/2013/10/social-connection-makes-a-better-brain/280934/"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ccare.stanford.edu/uncategorized/connectedness-health-the-science-of-social-connection-infographic/"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hyperlink" Target="https://pixabay.com/en/caucasian-charity-community-3390232/" TargetMode="External"/><Relationship Id="rId4" Type="http://schemas.openxmlformats.org/officeDocument/2006/relationships/hyperlink" Target="https://pixabay.com/en/users/rawpixel-4283981/"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kilgub/2028592585/" TargetMode="External"/><Relationship Id="rId4" Type="http://schemas.openxmlformats.org/officeDocument/2006/relationships/hyperlink" Target="https://www.flickr.com/photos/kilgub/"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323918-4A9E-4973-A87B-13ABB0DB4AD5}"/>
              </a:ext>
            </a:extLst>
          </p:cNvPr>
          <p:cNvSpPr>
            <a:spLocks noGrp="1"/>
          </p:cNvSpPr>
          <p:nvPr>
            <p:ph type="body" sz="quarter" idx="12"/>
          </p:nvPr>
        </p:nvSpPr>
        <p:spPr>
          <a:xfrm>
            <a:off x="2" y="1329876"/>
            <a:ext cx="5533246" cy="569387"/>
          </a:xfrm>
        </p:spPr>
        <p:txBody>
          <a:bodyPr/>
          <a:lstStyle/>
          <a:p>
            <a:r>
              <a:rPr lang="en-US" dirty="0"/>
              <a:t>Next Library / Berlin, Germany / September 13, 2018</a:t>
            </a:r>
          </a:p>
        </p:txBody>
      </p:sp>
      <p:sp>
        <p:nvSpPr>
          <p:cNvPr id="3" name="Text Placeholder 2">
            <a:extLst>
              <a:ext uri="{FF2B5EF4-FFF2-40B4-BE49-F238E27FC236}">
                <a16:creationId xmlns:a16="http://schemas.microsoft.com/office/drawing/2014/main" id="{0C14864B-3E13-4961-A36A-C763405E56DA}"/>
              </a:ext>
            </a:extLst>
          </p:cNvPr>
          <p:cNvSpPr>
            <a:spLocks noGrp="1"/>
          </p:cNvSpPr>
          <p:nvPr>
            <p:ph type="body" sz="quarter" idx="16"/>
          </p:nvPr>
        </p:nvSpPr>
        <p:spPr/>
        <p:txBody>
          <a:bodyPr lIns="182880" rIns="365760">
            <a:noAutofit/>
          </a:bodyPr>
          <a:lstStyle/>
          <a:p>
            <a:r>
              <a:rPr lang="en-US" sz="2800" dirty="0"/>
              <a:t>Return to the Real: </a:t>
            </a:r>
            <a:br>
              <a:rPr lang="en-US" sz="2800" dirty="0"/>
            </a:br>
            <a:r>
              <a:rPr lang="en-US" sz="2800" dirty="0"/>
              <a:t>Building social capital in an analog revival</a:t>
            </a:r>
          </a:p>
        </p:txBody>
      </p:sp>
      <p:sp>
        <p:nvSpPr>
          <p:cNvPr id="4" name="Text Placeholder 3">
            <a:extLst>
              <a:ext uri="{FF2B5EF4-FFF2-40B4-BE49-F238E27FC236}">
                <a16:creationId xmlns:a16="http://schemas.microsoft.com/office/drawing/2014/main" id="{3360AF4F-846B-40F3-9186-AC9A78F80FB8}"/>
              </a:ext>
            </a:extLst>
          </p:cNvPr>
          <p:cNvSpPr>
            <a:spLocks noGrp="1"/>
          </p:cNvSpPr>
          <p:nvPr>
            <p:ph type="body" sz="quarter" idx="17"/>
          </p:nvPr>
        </p:nvSpPr>
        <p:spPr>
          <a:xfrm>
            <a:off x="728694" y="3206972"/>
            <a:ext cx="1902124" cy="400110"/>
          </a:xfrm>
        </p:spPr>
        <p:txBody>
          <a:bodyPr/>
          <a:lstStyle/>
          <a:p>
            <a:r>
              <a:rPr lang="en-US" dirty="0"/>
              <a:t>Betha Gutsche</a:t>
            </a:r>
          </a:p>
        </p:txBody>
      </p:sp>
      <p:sp>
        <p:nvSpPr>
          <p:cNvPr id="5" name="Text Placeholder 4">
            <a:extLst>
              <a:ext uri="{FF2B5EF4-FFF2-40B4-BE49-F238E27FC236}">
                <a16:creationId xmlns:a16="http://schemas.microsoft.com/office/drawing/2014/main" id="{4D35491D-B8C8-410B-93CB-D2B63F7A1F78}"/>
              </a:ext>
            </a:extLst>
          </p:cNvPr>
          <p:cNvSpPr>
            <a:spLocks noGrp="1"/>
          </p:cNvSpPr>
          <p:nvPr>
            <p:ph type="body" sz="quarter" idx="18"/>
          </p:nvPr>
        </p:nvSpPr>
        <p:spPr>
          <a:xfrm>
            <a:off x="728695" y="3613838"/>
            <a:ext cx="3997313" cy="307777"/>
          </a:xfrm>
        </p:spPr>
        <p:txBody>
          <a:bodyPr/>
          <a:lstStyle/>
          <a:p>
            <a:r>
              <a:rPr lang="en-US" dirty="0"/>
              <a:t>WebJunction Programs Manager, OCLC</a:t>
            </a:r>
          </a:p>
        </p:txBody>
      </p:sp>
    </p:spTree>
    <p:extLst>
      <p:ext uri="{BB962C8B-B14F-4D97-AF65-F5344CB8AC3E}">
        <p14:creationId xmlns:p14="http://schemas.microsoft.com/office/powerpoint/2010/main" val="68608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E9489D9-B178-47B2-9550-618A7F8C0658}"/>
              </a:ext>
            </a:extLst>
          </p:cNvPr>
          <p:cNvPicPr>
            <a:picLocks noChangeAspect="1"/>
          </p:cNvPicPr>
          <p:nvPr/>
        </p:nvPicPr>
        <p:blipFill>
          <a:blip r:embed="rId3"/>
          <a:stretch>
            <a:fillRect/>
          </a:stretch>
        </p:blipFill>
        <p:spPr>
          <a:xfrm>
            <a:off x="-131759" y="0"/>
            <a:ext cx="7715250" cy="5143500"/>
          </a:xfrm>
          <a:prstGeom prst="rect">
            <a:avLst/>
          </a:prstGeom>
        </p:spPr>
      </p:pic>
      <p:sp>
        <p:nvSpPr>
          <p:cNvPr id="6" name="Text Placeholder 5">
            <a:extLst>
              <a:ext uri="{FF2B5EF4-FFF2-40B4-BE49-F238E27FC236}">
                <a16:creationId xmlns:a16="http://schemas.microsoft.com/office/drawing/2014/main" id="{8B60765F-2782-4CC3-8895-A251CAB4E4F6}"/>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7EEFD220-7286-4DDF-AEAF-AFF573EE55A9}"/>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48DEEFFC-500F-4419-8E9C-FE36FDE0A9B7}"/>
              </a:ext>
            </a:extLst>
          </p:cNvPr>
          <p:cNvSpPr>
            <a:spLocks noGrp="1"/>
          </p:cNvSpPr>
          <p:nvPr>
            <p:ph type="body" sz="quarter" idx="15"/>
          </p:nvPr>
        </p:nvSpPr>
        <p:spPr/>
        <p:txBody>
          <a:bodyPr/>
          <a:lstStyle/>
          <a:p>
            <a:r>
              <a:rPr lang="en-US" sz="2800" dirty="0"/>
              <a:t>Technology “individualizes” leisure time</a:t>
            </a:r>
          </a:p>
        </p:txBody>
      </p:sp>
      <p:sp>
        <p:nvSpPr>
          <p:cNvPr id="8" name="Text Placeholder 7">
            <a:extLst>
              <a:ext uri="{FF2B5EF4-FFF2-40B4-BE49-F238E27FC236}">
                <a16:creationId xmlns:a16="http://schemas.microsoft.com/office/drawing/2014/main" id="{EA5E1976-0883-45CD-9CCC-B26149FDBC0C}"/>
              </a:ext>
            </a:extLst>
          </p:cNvPr>
          <p:cNvSpPr>
            <a:spLocks noGrp="1"/>
          </p:cNvSpPr>
          <p:nvPr>
            <p:ph type="body" sz="quarter" idx="16"/>
          </p:nvPr>
        </p:nvSpPr>
        <p:spPr/>
        <p:txBody>
          <a:bodyPr/>
          <a:lstStyle/>
          <a:p>
            <a:endParaRPr lang="en-US"/>
          </a:p>
        </p:txBody>
      </p:sp>
      <p:sp>
        <p:nvSpPr>
          <p:cNvPr id="12" name="TextBox 11">
            <a:extLst>
              <a:ext uri="{FF2B5EF4-FFF2-40B4-BE49-F238E27FC236}">
                <a16:creationId xmlns:a16="http://schemas.microsoft.com/office/drawing/2014/main" id="{7B3869B9-69F2-40A3-A272-D9455F468C58}"/>
              </a:ext>
            </a:extLst>
          </p:cNvPr>
          <p:cNvSpPr txBox="1"/>
          <p:nvPr/>
        </p:nvSpPr>
        <p:spPr>
          <a:xfrm>
            <a:off x="324198" y="4786021"/>
            <a:ext cx="7631119" cy="307777"/>
          </a:xfrm>
          <a:prstGeom prst="rect">
            <a:avLst/>
          </a:prstGeom>
          <a:noFill/>
        </p:spPr>
        <p:txBody>
          <a:bodyPr wrap="square" rtlCol="0">
            <a:spAutoFit/>
          </a:bodyPr>
          <a:lstStyle/>
          <a:p>
            <a:r>
              <a:rPr lang="en-US" sz="1400" dirty="0">
                <a:solidFill>
                  <a:schemeClr val="bg1">
                    <a:lumMod val="50000"/>
                  </a:schemeClr>
                </a:solidFill>
              </a:rPr>
              <a:t>Photo: Social media bubble by </a:t>
            </a:r>
            <a:r>
              <a:rPr lang="en-US" sz="1400" dirty="0" err="1">
                <a:solidFill>
                  <a:schemeClr val="bg1">
                    <a:lumMod val="50000"/>
                  </a:schemeClr>
                </a:solidFill>
                <a:hlinkClick r:id="rId4"/>
              </a:rPr>
              <a:t>geralt</a:t>
            </a:r>
            <a:r>
              <a:rPr lang="en-US" sz="1400" dirty="0">
                <a:solidFill>
                  <a:schemeClr val="bg1">
                    <a:lumMod val="50000"/>
                  </a:schemeClr>
                </a:solidFill>
              </a:rPr>
              <a:t> on </a:t>
            </a:r>
            <a:r>
              <a:rPr lang="en-US" sz="1400" dirty="0">
                <a:solidFill>
                  <a:schemeClr val="bg1">
                    <a:lumMod val="50000"/>
                  </a:schemeClr>
                </a:solidFill>
                <a:hlinkClick r:id="rId5"/>
              </a:rPr>
              <a:t>Pixabay</a:t>
            </a:r>
            <a:endParaRPr lang="en-US" sz="1400" dirty="0">
              <a:solidFill>
                <a:schemeClr val="bg1">
                  <a:lumMod val="50000"/>
                </a:schemeClr>
              </a:solidFill>
            </a:endParaRPr>
          </a:p>
        </p:txBody>
      </p:sp>
    </p:spTree>
    <p:extLst>
      <p:ext uri="{BB962C8B-B14F-4D97-AF65-F5344CB8AC3E}">
        <p14:creationId xmlns:p14="http://schemas.microsoft.com/office/powerpoint/2010/main" val="348502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4F3EC"/>
            </a:gs>
            <a:gs pos="100000">
              <a:srgbClr val="DEE1CF"/>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9FBCCB-CA42-4407-A3DE-5AED4AED5D4B}"/>
              </a:ext>
            </a:extLst>
          </p:cNvPr>
          <p:cNvPicPr>
            <a:picLocks noChangeAspect="1"/>
          </p:cNvPicPr>
          <p:nvPr/>
        </p:nvPicPr>
        <p:blipFill>
          <a:blip r:embed="rId3"/>
          <a:stretch>
            <a:fillRect/>
          </a:stretch>
        </p:blipFill>
        <p:spPr>
          <a:xfrm rot="21389658">
            <a:off x="199504" y="337512"/>
            <a:ext cx="7315200" cy="636863"/>
          </a:xfrm>
          <a:prstGeom prst="rect">
            <a:avLst/>
          </a:prstGeom>
        </p:spPr>
      </p:pic>
      <p:pic>
        <p:nvPicPr>
          <p:cNvPr id="3" name="Picture 2">
            <a:extLst>
              <a:ext uri="{FF2B5EF4-FFF2-40B4-BE49-F238E27FC236}">
                <a16:creationId xmlns:a16="http://schemas.microsoft.com/office/drawing/2014/main" id="{D867ACF7-053D-404A-9342-966E1B6712DA}"/>
              </a:ext>
            </a:extLst>
          </p:cNvPr>
          <p:cNvPicPr>
            <a:picLocks noChangeAspect="1"/>
          </p:cNvPicPr>
          <p:nvPr/>
        </p:nvPicPr>
        <p:blipFill>
          <a:blip r:embed="rId4"/>
          <a:stretch>
            <a:fillRect/>
          </a:stretch>
        </p:blipFill>
        <p:spPr>
          <a:xfrm>
            <a:off x="2219498" y="1255625"/>
            <a:ext cx="6450676" cy="1150121"/>
          </a:xfrm>
          <a:prstGeom prst="rect">
            <a:avLst/>
          </a:prstGeom>
        </p:spPr>
      </p:pic>
      <p:pic>
        <p:nvPicPr>
          <p:cNvPr id="4" name="Picture 3">
            <a:extLst>
              <a:ext uri="{FF2B5EF4-FFF2-40B4-BE49-F238E27FC236}">
                <a16:creationId xmlns:a16="http://schemas.microsoft.com/office/drawing/2014/main" id="{66C5DDFC-4EB0-4667-AF29-D9E7FC4F0D05}"/>
              </a:ext>
            </a:extLst>
          </p:cNvPr>
          <p:cNvPicPr>
            <a:picLocks noChangeAspect="1"/>
          </p:cNvPicPr>
          <p:nvPr/>
        </p:nvPicPr>
        <p:blipFill>
          <a:blip r:embed="rId5"/>
          <a:stretch>
            <a:fillRect/>
          </a:stretch>
        </p:blipFill>
        <p:spPr>
          <a:xfrm rot="21410406">
            <a:off x="515389" y="3493985"/>
            <a:ext cx="7705897" cy="1166128"/>
          </a:xfrm>
          <a:prstGeom prst="rect">
            <a:avLst/>
          </a:prstGeom>
        </p:spPr>
      </p:pic>
      <p:pic>
        <p:nvPicPr>
          <p:cNvPr id="5" name="Picture 4">
            <a:extLst>
              <a:ext uri="{FF2B5EF4-FFF2-40B4-BE49-F238E27FC236}">
                <a16:creationId xmlns:a16="http://schemas.microsoft.com/office/drawing/2014/main" id="{835AD324-A947-4CF0-B9C5-B3A071822460}"/>
              </a:ext>
            </a:extLst>
          </p:cNvPr>
          <p:cNvPicPr>
            <a:picLocks noChangeAspect="1"/>
          </p:cNvPicPr>
          <p:nvPr/>
        </p:nvPicPr>
        <p:blipFill>
          <a:blip r:embed="rId6"/>
          <a:stretch>
            <a:fillRect/>
          </a:stretch>
        </p:blipFill>
        <p:spPr>
          <a:xfrm rot="353276">
            <a:off x="685799" y="2832640"/>
            <a:ext cx="7772400" cy="403761"/>
          </a:xfrm>
          <a:prstGeom prst="rect">
            <a:avLst/>
          </a:prstGeom>
        </p:spPr>
      </p:pic>
      <p:sp>
        <p:nvSpPr>
          <p:cNvPr id="6" name="Wave 5">
            <a:extLst>
              <a:ext uri="{FF2B5EF4-FFF2-40B4-BE49-F238E27FC236}">
                <a16:creationId xmlns:a16="http://schemas.microsoft.com/office/drawing/2014/main" id="{B8E59988-FB83-4934-AEFC-20AE4B49F608}"/>
              </a:ext>
            </a:extLst>
          </p:cNvPr>
          <p:cNvSpPr/>
          <p:nvPr/>
        </p:nvSpPr>
        <p:spPr>
          <a:xfrm>
            <a:off x="992967" y="2860345"/>
            <a:ext cx="1027416" cy="560431"/>
          </a:xfrm>
          <a:prstGeom prst="wave">
            <a:avLst/>
          </a:prstGeom>
          <a:gradFill flip="none" rotWithShape="1">
            <a:gsLst>
              <a:gs pos="0">
                <a:schemeClr val="bg2">
                  <a:lumMod val="75000"/>
                </a:schemeClr>
              </a:gs>
              <a:gs pos="100000">
                <a:srgbClr val="F4F3EC"/>
              </a:gs>
            </a:gsLst>
            <a:path path="rect">
              <a:fillToRect l="100000" t="100000"/>
            </a:path>
            <a:tileRect r="-100000" b="-100000"/>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2">
                    <a:lumMod val="25000"/>
                  </a:schemeClr>
                </a:solidFill>
              </a:rPr>
              <a:t>Atlantic</a:t>
            </a:r>
          </a:p>
        </p:txBody>
      </p:sp>
      <p:sp>
        <p:nvSpPr>
          <p:cNvPr id="7" name="Wave 6">
            <a:extLst>
              <a:ext uri="{FF2B5EF4-FFF2-40B4-BE49-F238E27FC236}">
                <a16:creationId xmlns:a16="http://schemas.microsoft.com/office/drawing/2014/main" id="{E47D388D-2665-4DDC-A179-A1DFDEE6A996}"/>
              </a:ext>
            </a:extLst>
          </p:cNvPr>
          <p:cNvSpPr/>
          <p:nvPr/>
        </p:nvSpPr>
        <p:spPr>
          <a:xfrm>
            <a:off x="7348797" y="271888"/>
            <a:ext cx="1027416" cy="899645"/>
          </a:xfrm>
          <a:prstGeom prst="wave">
            <a:avLst>
              <a:gd name="adj1" fmla="val 12500"/>
              <a:gd name="adj2" fmla="val 0"/>
            </a:avLst>
          </a:prstGeom>
          <a:gradFill flip="none" rotWithShape="1">
            <a:gsLst>
              <a:gs pos="0">
                <a:schemeClr val="bg2">
                  <a:lumMod val="75000"/>
                </a:schemeClr>
              </a:gs>
              <a:gs pos="100000">
                <a:srgbClr val="F4F3EC"/>
              </a:gs>
            </a:gsLst>
            <a:path path="rect">
              <a:fillToRect l="100000" t="100000"/>
            </a:path>
            <a:tileRect r="-100000" b="-100000"/>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2">
                    <a:lumMod val="25000"/>
                  </a:schemeClr>
                </a:solidFill>
              </a:rPr>
              <a:t>New Yorker</a:t>
            </a:r>
          </a:p>
        </p:txBody>
      </p:sp>
      <p:sp>
        <p:nvSpPr>
          <p:cNvPr id="8" name="Wave 7">
            <a:extLst>
              <a:ext uri="{FF2B5EF4-FFF2-40B4-BE49-F238E27FC236}">
                <a16:creationId xmlns:a16="http://schemas.microsoft.com/office/drawing/2014/main" id="{98A69CE1-735B-4999-AB5A-89A1C7B7FAED}"/>
              </a:ext>
            </a:extLst>
          </p:cNvPr>
          <p:cNvSpPr/>
          <p:nvPr/>
        </p:nvSpPr>
        <p:spPr>
          <a:xfrm>
            <a:off x="5972831" y="1959744"/>
            <a:ext cx="1027416" cy="560431"/>
          </a:xfrm>
          <a:prstGeom prst="wave">
            <a:avLst/>
          </a:prstGeom>
          <a:gradFill flip="none" rotWithShape="1">
            <a:gsLst>
              <a:gs pos="0">
                <a:schemeClr val="bg2">
                  <a:lumMod val="75000"/>
                </a:schemeClr>
              </a:gs>
              <a:gs pos="100000">
                <a:srgbClr val="F4F3EC"/>
              </a:gs>
            </a:gsLst>
            <a:path path="rect">
              <a:fillToRect l="100000" t="100000"/>
            </a:path>
            <a:tileRect r="-100000" b="-100000"/>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2">
                    <a:lumMod val="25000"/>
                  </a:schemeClr>
                </a:solidFill>
              </a:rPr>
              <a:t>Forbes</a:t>
            </a:r>
          </a:p>
        </p:txBody>
      </p:sp>
      <p:sp>
        <p:nvSpPr>
          <p:cNvPr id="9" name="Wave 8">
            <a:extLst>
              <a:ext uri="{FF2B5EF4-FFF2-40B4-BE49-F238E27FC236}">
                <a16:creationId xmlns:a16="http://schemas.microsoft.com/office/drawing/2014/main" id="{E7CA9170-61F7-4DD1-86AE-E810482AA1CA}"/>
              </a:ext>
            </a:extLst>
          </p:cNvPr>
          <p:cNvSpPr/>
          <p:nvPr/>
        </p:nvSpPr>
        <p:spPr>
          <a:xfrm>
            <a:off x="6652316" y="4362982"/>
            <a:ext cx="1027416" cy="560431"/>
          </a:xfrm>
          <a:prstGeom prst="wave">
            <a:avLst/>
          </a:prstGeom>
          <a:gradFill flip="none" rotWithShape="1">
            <a:gsLst>
              <a:gs pos="0">
                <a:schemeClr val="bg2">
                  <a:lumMod val="75000"/>
                </a:schemeClr>
              </a:gs>
              <a:gs pos="100000">
                <a:srgbClr val="F4F3EC"/>
              </a:gs>
            </a:gsLst>
            <a:path path="rect">
              <a:fillToRect l="100000" t="100000"/>
            </a:path>
            <a:tileRect r="-100000" b="-100000"/>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2">
                    <a:lumMod val="25000"/>
                  </a:schemeClr>
                </a:solidFill>
              </a:rPr>
              <a:t>NPR</a:t>
            </a:r>
          </a:p>
        </p:txBody>
      </p:sp>
    </p:spTree>
    <p:extLst>
      <p:ext uri="{BB962C8B-B14F-4D97-AF65-F5344CB8AC3E}">
        <p14:creationId xmlns:p14="http://schemas.microsoft.com/office/powerpoint/2010/main" val="392273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06271B-702B-49ED-AA4C-B0E67E560F1B}"/>
              </a:ext>
            </a:extLst>
          </p:cNvPr>
          <p:cNvPicPr>
            <a:picLocks noChangeAspect="1"/>
          </p:cNvPicPr>
          <p:nvPr/>
        </p:nvPicPr>
        <p:blipFill>
          <a:blip r:embed="rId3"/>
          <a:stretch>
            <a:fillRect/>
          </a:stretch>
        </p:blipFill>
        <p:spPr>
          <a:xfrm>
            <a:off x="2182872" y="6157"/>
            <a:ext cx="6961128" cy="5143500"/>
          </a:xfrm>
          <a:prstGeom prst="rect">
            <a:avLst/>
          </a:prstGeom>
        </p:spPr>
      </p:pic>
      <p:sp>
        <p:nvSpPr>
          <p:cNvPr id="2" name="TextBox 1">
            <a:extLst>
              <a:ext uri="{FF2B5EF4-FFF2-40B4-BE49-F238E27FC236}">
                <a16:creationId xmlns:a16="http://schemas.microsoft.com/office/drawing/2014/main" id="{3838B936-E510-4771-88F5-799D17319DDD}"/>
              </a:ext>
            </a:extLst>
          </p:cNvPr>
          <p:cNvSpPr txBox="1"/>
          <p:nvPr/>
        </p:nvSpPr>
        <p:spPr>
          <a:xfrm>
            <a:off x="2318461" y="4840303"/>
            <a:ext cx="6743243" cy="307777"/>
          </a:xfrm>
          <a:prstGeom prst="rect">
            <a:avLst/>
          </a:prstGeom>
          <a:noFill/>
        </p:spPr>
        <p:txBody>
          <a:bodyPr wrap="square" rtlCol="0">
            <a:spAutoFit/>
          </a:bodyPr>
          <a:lstStyle/>
          <a:p>
            <a:r>
              <a:rPr lang="en-US" sz="1400" dirty="0">
                <a:solidFill>
                  <a:schemeClr val="bg1">
                    <a:lumMod val="95000"/>
                  </a:schemeClr>
                </a:solidFill>
              </a:rPr>
              <a:t>Photo: Stressed by </a:t>
            </a:r>
            <a:r>
              <a:rPr lang="en-US" sz="1400" dirty="0" err="1">
                <a:solidFill>
                  <a:schemeClr val="bg1">
                    <a:lumMod val="95000"/>
                  </a:schemeClr>
                </a:solidFill>
                <a:hlinkClick r:id="rId4" tooltip="Go to aaayyymm eeelectriik's photostream"/>
              </a:rPr>
              <a:t>aaayyymm</a:t>
            </a:r>
            <a:r>
              <a:rPr lang="en-US" sz="1400" dirty="0">
                <a:solidFill>
                  <a:schemeClr val="bg1">
                    <a:lumMod val="95000"/>
                  </a:schemeClr>
                </a:solidFill>
                <a:hlinkClick r:id="rId4" tooltip="Go to aaayyymm eeelectriik's photostream"/>
              </a:rPr>
              <a:t> </a:t>
            </a:r>
            <a:r>
              <a:rPr lang="en-US" sz="1400" dirty="0" err="1">
                <a:solidFill>
                  <a:schemeClr val="bg1">
                    <a:lumMod val="95000"/>
                  </a:schemeClr>
                </a:solidFill>
                <a:hlinkClick r:id="rId4" tooltip="Go to aaayyymm eeelectriik's photostream"/>
              </a:rPr>
              <a:t>eeelectriik</a:t>
            </a:r>
            <a:r>
              <a:rPr lang="en-US" sz="1400" dirty="0">
                <a:solidFill>
                  <a:schemeClr val="bg1">
                    <a:lumMod val="95000"/>
                  </a:schemeClr>
                </a:solidFill>
              </a:rPr>
              <a:t> on </a:t>
            </a:r>
            <a:r>
              <a:rPr lang="en-US" sz="1400" dirty="0">
                <a:solidFill>
                  <a:schemeClr val="bg1">
                    <a:lumMod val="95000"/>
                  </a:schemeClr>
                </a:solidFill>
                <a:hlinkClick r:id="rId5"/>
              </a:rPr>
              <a:t>Flickr</a:t>
            </a:r>
            <a:r>
              <a:rPr lang="en-US" sz="1400" dirty="0">
                <a:solidFill>
                  <a:schemeClr val="bg1">
                    <a:lumMod val="95000"/>
                  </a:schemeClr>
                </a:solidFill>
              </a:rPr>
              <a:t> </a:t>
            </a:r>
            <a:r>
              <a:rPr lang="en-US" sz="1400" dirty="0">
                <a:solidFill>
                  <a:schemeClr val="bg1">
                    <a:lumMod val="95000"/>
                  </a:schemeClr>
                </a:solidFill>
                <a:hlinkClick r:id="rId6"/>
              </a:rPr>
              <a:t>CC BY 2.0</a:t>
            </a:r>
            <a:endParaRPr lang="en-US" sz="1400" dirty="0">
              <a:solidFill>
                <a:schemeClr val="bg1">
                  <a:lumMod val="95000"/>
                </a:schemeClr>
              </a:solidFill>
            </a:endParaRPr>
          </a:p>
        </p:txBody>
      </p:sp>
      <p:sp>
        <p:nvSpPr>
          <p:cNvPr id="9" name="Text Placeholder 8">
            <a:extLst>
              <a:ext uri="{FF2B5EF4-FFF2-40B4-BE49-F238E27FC236}">
                <a16:creationId xmlns:a16="http://schemas.microsoft.com/office/drawing/2014/main" id="{F68407D9-8074-4852-8CB7-830DD6CB5C55}"/>
              </a:ext>
            </a:extLst>
          </p:cNvPr>
          <p:cNvSpPr>
            <a:spLocks noGrp="1"/>
          </p:cNvSpPr>
          <p:nvPr>
            <p:ph type="body" sz="quarter" idx="13"/>
          </p:nvPr>
        </p:nvSpPr>
        <p:spPr>
          <a:xfrm>
            <a:off x="2648124" y="1409645"/>
            <a:ext cx="6352617" cy="686442"/>
          </a:xfrm>
        </p:spPr>
        <p:txBody>
          <a:bodyPr/>
          <a:lstStyle/>
          <a:p>
            <a:r>
              <a:rPr lang="en-US" b="0" dirty="0">
                <a:solidFill>
                  <a:schemeClr val="bg1"/>
                </a:solidFill>
              </a:rPr>
              <a:t>We’ve lost that “we feeling”</a:t>
            </a:r>
          </a:p>
        </p:txBody>
      </p:sp>
      <p:sp>
        <p:nvSpPr>
          <p:cNvPr id="10" name="Text Placeholder 9">
            <a:extLst>
              <a:ext uri="{FF2B5EF4-FFF2-40B4-BE49-F238E27FC236}">
                <a16:creationId xmlns:a16="http://schemas.microsoft.com/office/drawing/2014/main" id="{6C85F192-BEFE-4BBF-8A6F-2E04555FB3C3}"/>
              </a:ext>
            </a:extLst>
          </p:cNvPr>
          <p:cNvSpPr>
            <a:spLocks noGrp="1"/>
          </p:cNvSpPr>
          <p:nvPr>
            <p:ph type="body" sz="quarter" idx="15"/>
          </p:nvPr>
        </p:nvSpPr>
        <p:spPr>
          <a:xfrm>
            <a:off x="2033761" y="6342"/>
            <a:ext cx="161925" cy="5137158"/>
          </a:xfrm>
          <a:solidFill>
            <a:srgbClr val="608DB0"/>
          </a:solidFill>
        </p:spPr>
        <p:txBody>
          <a:bodyPr/>
          <a:lstStyle/>
          <a:p>
            <a:endParaRPr lang="en-US" dirty="0"/>
          </a:p>
        </p:txBody>
      </p:sp>
    </p:spTree>
    <p:extLst>
      <p:ext uri="{BB962C8B-B14F-4D97-AF65-F5344CB8AC3E}">
        <p14:creationId xmlns:p14="http://schemas.microsoft.com/office/powerpoint/2010/main" val="378392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65BA17-FC7C-4BB7-AC4C-FCB1FBED8E13}"/>
              </a:ext>
            </a:extLst>
          </p:cNvPr>
          <p:cNvSpPr>
            <a:spLocks noGrp="1"/>
          </p:cNvSpPr>
          <p:nvPr>
            <p:ph type="body" sz="quarter" idx="10"/>
          </p:nvPr>
        </p:nvSpPr>
        <p:spPr>
          <a:xfrm>
            <a:off x="315258" y="831061"/>
            <a:ext cx="8361809" cy="649224"/>
          </a:xfrm>
        </p:spPr>
        <p:txBody>
          <a:bodyPr/>
          <a:lstStyle/>
          <a:p>
            <a:r>
              <a:rPr lang="en-US" dirty="0"/>
              <a:t>Revival of interest in analog</a:t>
            </a:r>
          </a:p>
        </p:txBody>
      </p:sp>
      <p:sp>
        <p:nvSpPr>
          <p:cNvPr id="5" name="Text Placeholder 4">
            <a:extLst>
              <a:ext uri="{FF2B5EF4-FFF2-40B4-BE49-F238E27FC236}">
                <a16:creationId xmlns:a16="http://schemas.microsoft.com/office/drawing/2014/main" id="{42A37FC5-6ED3-4AEF-8AFF-C7EA25BC056F}"/>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3EE7D556-ABC1-4836-BD4E-F3F39D190BD6}"/>
              </a:ext>
            </a:extLst>
          </p:cNvPr>
          <p:cNvSpPr>
            <a:spLocks noGrp="1"/>
          </p:cNvSpPr>
          <p:nvPr>
            <p:ph type="body" sz="quarter" idx="12"/>
          </p:nvPr>
        </p:nvSpPr>
        <p:spPr>
          <a:xfrm>
            <a:off x="8453052" y="638176"/>
            <a:ext cx="265112" cy="4074629"/>
          </a:xfrm>
        </p:spPr>
        <p:txBody>
          <a:bodyPr/>
          <a:lstStyle/>
          <a:p>
            <a:endParaRPr lang="en-US"/>
          </a:p>
        </p:txBody>
      </p:sp>
    </p:spTree>
    <p:extLst>
      <p:ext uri="{BB962C8B-B14F-4D97-AF65-F5344CB8AC3E}">
        <p14:creationId xmlns:p14="http://schemas.microsoft.com/office/powerpoint/2010/main" val="169175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A896BC4-672E-40C7-B19C-C6436C60784F}"/>
              </a:ext>
            </a:extLst>
          </p:cNvPr>
          <p:cNvSpPr>
            <a:spLocks noGrp="1"/>
          </p:cNvSpPr>
          <p:nvPr>
            <p:ph type="body" sz="quarter" idx="13"/>
          </p:nvPr>
        </p:nvSpPr>
        <p:spPr/>
        <p:txBody>
          <a:bodyPr/>
          <a:lstStyle/>
          <a:p>
            <a:endParaRPr lang="en-US"/>
          </a:p>
        </p:txBody>
      </p:sp>
      <p:sp>
        <p:nvSpPr>
          <p:cNvPr id="9" name="Text Placeholder 8">
            <a:extLst>
              <a:ext uri="{FF2B5EF4-FFF2-40B4-BE49-F238E27FC236}">
                <a16:creationId xmlns:a16="http://schemas.microsoft.com/office/drawing/2014/main" id="{3A2411CB-19B9-4753-B55B-6E3D1F6EBAD2}"/>
              </a:ext>
            </a:extLst>
          </p:cNvPr>
          <p:cNvSpPr>
            <a:spLocks noGrp="1"/>
          </p:cNvSpPr>
          <p:nvPr>
            <p:ph type="body" sz="quarter" idx="14"/>
          </p:nvPr>
        </p:nvSpPr>
        <p:spPr/>
        <p:txBody>
          <a:bodyPr/>
          <a:lstStyle/>
          <a:p>
            <a:endParaRPr lang="en-US"/>
          </a:p>
        </p:txBody>
      </p:sp>
      <p:sp>
        <p:nvSpPr>
          <p:cNvPr id="10" name="Text Placeholder 9">
            <a:extLst>
              <a:ext uri="{FF2B5EF4-FFF2-40B4-BE49-F238E27FC236}">
                <a16:creationId xmlns:a16="http://schemas.microsoft.com/office/drawing/2014/main" id="{316A3C36-670A-4869-8F33-576A529BF2C8}"/>
              </a:ext>
            </a:extLst>
          </p:cNvPr>
          <p:cNvSpPr>
            <a:spLocks noGrp="1"/>
          </p:cNvSpPr>
          <p:nvPr>
            <p:ph type="body" sz="quarter" idx="15"/>
          </p:nvPr>
        </p:nvSpPr>
        <p:spPr/>
        <p:txBody>
          <a:bodyPr/>
          <a:lstStyle/>
          <a:p>
            <a:endParaRPr lang="en-US"/>
          </a:p>
        </p:txBody>
      </p:sp>
      <p:sp>
        <p:nvSpPr>
          <p:cNvPr id="11" name="Text Placeholder 10">
            <a:extLst>
              <a:ext uri="{FF2B5EF4-FFF2-40B4-BE49-F238E27FC236}">
                <a16:creationId xmlns:a16="http://schemas.microsoft.com/office/drawing/2014/main" id="{82EC76E8-4BEF-4F8E-B221-0855F446988B}"/>
              </a:ext>
            </a:extLst>
          </p:cNvPr>
          <p:cNvSpPr>
            <a:spLocks noGrp="1"/>
          </p:cNvSpPr>
          <p:nvPr>
            <p:ph type="body" sz="quarter" idx="16"/>
          </p:nvPr>
        </p:nvSpPr>
        <p:spPr/>
        <p:txBody>
          <a:bodyPr/>
          <a:lstStyle/>
          <a:p>
            <a:endParaRPr lang="en-US"/>
          </a:p>
        </p:txBody>
      </p:sp>
      <p:pic>
        <p:nvPicPr>
          <p:cNvPr id="12" name="Picture 11">
            <a:extLst>
              <a:ext uri="{FF2B5EF4-FFF2-40B4-BE49-F238E27FC236}">
                <a16:creationId xmlns:a16="http://schemas.microsoft.com/office/drawing/2014/main" id="{8F6FBAF7-DEBD-42BD-B5D2-6A568B7B5FBE}"/>
              </a:ext>
            </a:extLst>
          </p:cNvPr>
          <p:cNvPicPr>
            <a:picLocks noChangeAspect="1"/>
          </p:cNvPicPr>
          <p:nvPr/>
        </p:nvPicPr>
        <p:blipFill rotWithShape="1">
          <a:blip r:embed="rId3"/>
          <a:srcRect l="6139" r="4654"/>
          <a:stretch/>
        </p:blipFill>
        <p:spPr>
          <a:xfrm>
            <a:off x="0" y="377212"/>
            <a:ext cx="7583491" cy="4781765"/>
          </a:xfrm>
          <a:prstGeom prst="rect">
            <a:avLst/>
          </a:prstGeom>
        </p:spPr>
      </p:pic>
      <p:pic>
        <p:nvPicPr>
          <p:cNvPr id="13" name="Picture 12">
            <a:extLst>
              <a:ext uri="{FF2B5EF4-FFF2-40B4-BE49-F238E27FC236}">
                <a16:creationId xmlns:a16="http://schemas.microsoft.com/office/drawing/2014/main" id="{99375159-3357-4F25-8163-2630B60EB748}"/>
              </a:ext>
            </a:extLst>
          </p:cNvPr>
          <p:cNvPicPr>
            <a:picLocks noChangeAspect="1"/>
          </p:cNvPicPr>
          <p:nvPr/>
        </p:nvPicPr>
        <p:blipFill>
          <a:blip r:embed="rId4"/>
          <a:stretch>
            <a:fillRect/>
          </a:stretch>
        </p:blipFill>
        <p:spPr>
          <a:xfrm rot="21398077">
            <a:off x="1872702" y="141702"/>
            <a:ext cx="6124575" cy="847725"/>
          </a:xfrm>
          <a:prstGeom prst="rect">
            <a:avLst/>
          </a:prstGeom>
        </p:spPr>
      </p:pic>
      <p:sp>
        <p:nvSpPr>
          <p:cNvPr id="14" name="Wave 13">
            <a:extLst>
              <a:ext uri="{FF2B5EF4-FFF2-40B4-BE49-F238E27FC236}">
                <a16:creationId xmlns:a16="http://schemas.microsoft.com/office/drawing/2014/main" id="{FD47B814-D980-49D5-8A20-AF352D3051A0}"/>
              </a:ext>
            </a:extLst>
          </p:cNvPr>
          <p:cNvSpPr/>
          <p:nvPr/>
        </p:nvSpPr>
        <p:spPr>
          <a:xfrm>
            <a:off x="6885785" y="508277"/>
            <a:ext cx="1828800" cy="1320372"/>
          </a:xfrm>
          <a:prstGeom prst="wave">
            <a:avLst/>
          </a:prstGeom>
          <a:gradFill flip="none" rotWithShape="1">
            <a:gsLst>
              <a:gs pos="0">
                <a:schemeClr val="bg2">
                  <a:lumMod val="75000"/>
                </a:schemeClr>
              </a:gs>
              <a:gs pos="100000">
                <a:srgbClr val="F4F3EC"/>
              </a:gs>
            </a:gsLst>
            <a:path path="rect">
              <a:fillToRect l="100000" t="100000"/>
            </a:path>
            <a:tileRect r="-100000" b="-100000"/>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2">
                    <a:lumMod val="25000"/>
                  </a:schemeClr>
                </a:solidFill>
              </a:rPr>
              <a:t>The Guardian</a:t>
            </a:r>
          </a:p>
          <a:p>
            <a:pPr algn="ctr"/>
            <a:r>
              <a:rPr lang="en-US" b="1" dirty="0">
                <a:solidFill>
                  <a:schemeClr val="bg2">
                    <a:lumMod val="25000"/>
                  </a:schemeClr>
                </a:solidFill>
              </a:rPr>
              <a:t>Aug 29, 2018</a:t>
            </a:r>
          </a:p>
        </p:txBody>
      </p:sp>
      <p:sp>
        <p:nvSpPr>
          <p:cNvPr id="15" name="TextBox 14">
            <a:extLst>
              <a:ext uri="{FF2B5EF4-FFF2-40B4-BE49-F238E27FC236}">
                <a16:creationId xmlns:a16="http://schemas.microsoft.com/office/drawing/2014/main" id="{C282E0D4-0CB0-4D2F-BE4D-AB119A8A53A3}"/>
              </a:ext>
            </a:extLst>
          </p:cNvPr>
          <p:cNvSpPr txBox="1"/>
          <p:nvPr/>
        </p:nvSpPr>
        <p:spPr>
          <a:xfrm>
            <a:off x="735197" y="4892257"/>
            <a:ext cx="6743243" cy="307777"/>
          </a:xfrm>
          <a:prstGeom prst="rect">
            <a:avLst/>
          </a:prstGeom>
          <a:noFill/>
        </p:spPr>
        <p:txBody>
          <a:bodyPr wrap="square" rtlCol="0">
            <a:spAutoFit/>
          </a:bodyPr>
          <a:lstStyle/>
          <a:p>
            <a:r>
              <a:rPr lang="en-US" sz="1400" dirty="0">
                <a:solidFill>
                  <a:schemeClr val="bg1">
                    <a:lumMod val="50000"/>
                  </a:schemeClr>
                </a:solidFill>
              </a:rPr>
              <a:t>Photo: Cornwall Public Library Smart Space, used with permission</a:t>
            </a:r>
          </a:p>
        </p:txBody>
      </p:sp>
    </p:spTree>
    <p:extLst>
      <p:ext uri="{BB962C8B-B14F-4D97-AF65-F5344CB8AC3E}">
        <p14:creationId xmlns:p14="http://schemas.microsoft.com/office/powerpoint/2010/main" val="164567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084750A-B124-430F-9CBF-6052FBF3B225}"/>
              </a:ext>
            </a:extLst>
          </p:cNvPr>
          <p:cNvPicPr>
            <a:picLocks noChangeAspect="1"/>
          </p:cNvPicPr>
          <p:nvPr/>
        </p:nvPicPr>
        <p:blipFill>
          <a:blip r:embed="rId3"/>
          <a:stretch>
            <a:fillRect/>
          </a:stretch>
        </p:blipFill>
        <p:spPr>
          <a:xfrm>
            <a:off x="-121057" y="10561"/>
            <a:ext cx="6858000" cy="5143500"/>
          </a:xfrm>
          <a:prstGeom prst="rect">
            <a:avLst/>
          </a:prstGeom>
        </p:spPr>
      </p:pic>
      <p:sp>
        <p:nvSpPr>
          <p:cNvPr id="5" name="Text Placeholder 4">
            <a:extLst>
              <a:ext uri="{FF2B5EF4-FFF2-40B4-BE49-F238E27FC236}">
                <a16:creationId xmlns:a16="http://schemas.microsoft.com/office/drawing/2014/main" id="{9D6C1DD4-C20D-4E92-B467-C29560375420}"/>
              </a:ext>
            </a:extLst>
          </p:cNvPr>
          <p:cNvSpPr>
            <a:spLocks noGrp="1"/>
          </p:cNvSpPr>
          <p:nvPr>
            <p:ph type="body" sz="quarter" idx="16"/>
          </p:nvPr>
        </p:nvSpPr>
        <p:spPr>
          <a:xfrm>
            <a:off x="7013447" y="893561"/>
            <a:ext cx="2130553" cy="3356378"/>
          </a:xfrm>
        </p:spPr>
        <p:txBody>
          <a:bodyPr/>
          <a:lstStyle/>
          <a:p>
            <a:pPr marL="0" indent="0">
              <a:buNone/>
            </a:pPr>
            <a:r>
              <a:rPr lang="en-US" dirty="0">
                <a:solidFill>
                  <a:schemeClr val="bg1"/>
                </a:solidFill>
              </a:rPr>
              <a:t>“Analog gives us the joy of creating and possessing real, tangible things”</a:t>
            </a:r>
          </a:p>
          <a:p>
            <a:pPr marL="0" indent="0">
              <a:buNone/>
            </a:pPr>
            <a:endParaRPr lang="en-US" sz="1800" dirty="0">
              <a:solidFill>
                <a:schemeClr val="bg1"/>
              </a:solidFill>
              <a:sym typeface="Symbol" panose="05050102010706020507" pitchFamily="18" charset="2"/>
            </a:endParaRPr>
          </a:p>
          <a:p>
            <a:pPr marL="0" indent="0" algn="r">
              <a:buNone/>
            </a:pPr>
            <a:r>
              <a:rPr lang="en-US" sz="1800" dirty="0">
                <a:solidFill>
                  <a:schemeClr val="bg1"/>
                </a:solidFill>
                <a:sym typeface="Symbol" panose="05050102010706020507" pitchFamily="18" charset="2"/>
              </a:rPr>
              <a:t>David Sax</a:t>
            </a:r>
            <a:endParaRPr lang="en-US" sz="1800" dirty="0">
              <a:solidFill>
                <a:schemeClr val="bg1"/>
              </a:solidFill>
            </a:endParaRPr>
          </a:p>
        </p:txBody>
      </p:sp>
      <p:sp>
        <p:nvSpPr>
          <p:cNvPr id="12" name="Text Placeholder 11">
            <a:extLst>
              <a:ext uri="{FF2B5EF4-FFF2-40B4-BE49-F238E27FC236}">
                <a16:creationId xmlns:a16="http://schemas.microsoft.com/office/drawing/2014/main" id="{51D6D105-5D41-4B0D-9780-87FD4ED5457D}"/>
              </a:ext>
            </a:extLst>
          </p:cNvPr>
          <p:cNvSpPr>
            <a:spLocks noGrp="1"/>
          </p:cNvSpPr>
          <p:nvPr>
            <p:ph type="body" sz="quarter" idx="17"/>
          </p:nvPr>
        </p:nvSpPr>
        <p:spPr/>
        <p:txBody>
          <a:bodyPr/>
          <a:lstStyle/>
          <a:p>
            <a:endParaRPr lang="en-US" dirty="0"/>
          </a:p>
        </p:txBody>
      </p:sp>
      <p:sp>
        <p:nvSpPr>
          <p:cNvPr id="16" name="TextBox 15">
            <a:extLst>
              <a:ext uri="{FF2B5EF4-FFF2-40B4-BE49-F238E27FC236}">
                <a16:creationId xmlns:a16="http://schemas.microsoft.com/office/drawing/2014/main" id="{8E7F8AFF-2920-4E43-BD8D-0B2D78803FE6}"/>
              </a:ext>
            </a:extLst>
          </p:cNvPr>
          <p:cNvSpPr txBox="1"/>
          <p:nvPr/>
        </p:nvSpPr>
        <p:spPr>
          <a:xfrm>
            <a:off x="0" y="4826323"/>
            <a:ext cx="6743243" cy="307777"/>
          </a:xfrm>
          <a:prstGeom prst="rect">
            <a:avLst/>
          </a:prstGeom>
          <a:noFill/>
        </p:spPr>
        <p:txBody>
          <a:bodyPr wrap="square" rtlCol="0">
            <a:spAutoFit/>
          </a:bodyPr>
          <a:lstStyle/>
          <a:p>
            <a:r>
              <a:rPr lang="en-US" sz="1400" dirty="0">
                <a:solidFill>
                  <a:schemeClr val="bg1">
                    <a:lumMod val="95000"/>
                  </a:schemeClr>
                </a:solidFill>
              </a:rPr>
              <a:t>Photo: Moleskin display by B. Gutsche; used with permission</a:t>
            </a:r>
          </a:p>
        </p:txBody>
      </p:sp>
    </p:spTree>
    <p:extLst>
      <p:ext uri="{BB962C8B-B14F-4D97-AF65-F5344CB8AC3E}">
        <p14:creationId xmlns:p14="http://schemas.microsoft.com/office/powerpoint/2010/main" val="407259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3B17EB9-7609-4F7D-9369-0E728E23F66D}"/>
              </a:ext>
            </a:extLst>
          </p:cNvPr>
          <p:cNvSpPr>
            <a:spLocks noGrp="1"/>
          </p:cNvSpPr>
          <p:nvPr>
            <p:ph type="body" sz="quarter" idx="15"/>
          </p:nvPr>
        </p:nvSpPr>
        <p:spPr/>
        <p:txBody>
          <a:bodyPr/>
          <a:lstStyle/>
          <a:p>
            <a:endParaRPr lang="en-US"/>
          </a:p>
        </p:txBody>
      </p:sp>
      <p:sp>
        <p:nvSpPr>
          <p:cNvPr id="6" name="Text Placeholder 5">
            <a:extLst>
              <a:ext uri="{FF2B5EF4-FFF2-40B4-BE49-F238E27FC236}">
                <a16:creationId xmlns:a16="http://schemas.microsoft.com/office/drawing/2014/main" id="{A11B6D0B-3A43-454D-8C2C-72E1429528B2}"/>
              </a:ext>
            </a:extLst>
          </p:cNvPr>
          <p:cNvSpPr>
            <a:spLocks noGrp="1"/>
          </p:cNvSpPr>
          <p:nvPr>
            <p:ph type="body" sz="quarter" idx="12"/>
          </p:nvPr>
        </p:nvSpPr>
        <p:spPr>
          <a:xfrm>
            <a:off x="1246908" y="279735"/>
            <a:ext cx="7533025" cy="3356378"/>
          </a:xfrm>
        </p:spPr>
        <p:txBody>
          <a:bodyPr/>
          <a:lstStyle/>
          <a:p>
            <a:pPr marL="0" indent="0">
              <a:buNone/>
            </a:pPr>
            <a:r>
              <a:rPr lang="en-US" dirty="0"/>
              <a:t>“This desire for human interaction — and a sense of community and place — is one of the magnets that draw people to neighborhood bookstores…”</a:t>
            </a:r>
          </a:p>
        </p:txBody>
      </p:sp>
    </p:spTree>
    <p:extLst>
      <p:ext uri="{BB962C8B-B14F-4D97-AF65-F5344CB8AC3E}">
        <p14:creationId xmlns:p14="http://schemas.microsoft.com/office/powerpoint/2010/main" val="124600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3B17EB9-7609-4F7D-9369-0E728E23F66D}"/>
              </a:ext>
            </a:extLst>
          </p:cNvPr>
          <p:cNvSpPr>
            <a:spLocks noGrp="1"/>
          </p:cNvSpPr>
          <p:nvPr>
            <p:ph type="body" sz="quarter" idx="15"/>
          </p:nvPr>
        </p:nvSpPr>
        <p:spPr/>
        <p:txBody>
          <a:bodyPr/>
          <a:lstStyle/>
          <a:p>
            <a:endParaRPr lang="en-US"/>
          </a:p>
        </p:txBody>
      </p:sp>
      <p:sp>
        <p:nvSpPr>
          <p:cNvPr id="6" name="Text Placeholder 5">
            <a:extLst>
              <a:ext uri="{FF2B5EF4-FFF2-40B4-BE49-F238E27FC236}">
                <a16:creationId xmlns:a16="http://schemas.microsoft.com/office/drawing/2014/main" id="{A11B6D0B-3A43-454D-8C2C-72E1429528B2}"/>
              </a:ext>
            </a:extLst>
          </p:cNvPr>
          <p:cNvSpPr>
            <a:spLocks noGrp="1"/>
          </p:cNvSpPr>
          <p:nvPr>
            <p:ph type="body" sz="quarter" idx="12"/>
          </p:nvPr>
        </p:nvSpPr>
        <p:spPr>
          <a:xfrm>
            <a:off x="1246908" y="279740"/>
            <a:ext cx="7533025" cy="1402368"/>
          </a:xfrm>
        </p:spPr>
        <p:txBody>
          <a:bodyPr/>
          <a:lstStyle/>
          <a:p>
            <a:pPr marL="0" indent="0">
              <a:buNone/>
            </a:pPr>
            <a:r>
              <a:rPr lang="en-US" dirty="0"/>
              <a:t>“This desire for human interaction — and a sense of community and place — is one of the magnets that draw people to neighborhood bookstores…”</a:t>
            </a:r>
          </a:p>
        </p:txBody>
      </p:sp>
      <p:cxnSp>
        <p:nvCxnSpPr>
          <p:cNvPr id="3" name="Straight Connector 2">
            <a:extLst>
              <a:ext uri="{FF2B5EF4-FFF2-40B4-BE49-F238E27FC236}">
                <a16:creationId xmlns:a16="http://schemas.microsoft.com/office/drawing/2014/main" id="{AD6B3C69-7AE5-4B35-9757-F31B864ED9F6}"/>
              </a:ext>
            </a:extLst>
          </p:cNvPr>
          <p:cNvCxnSpPr>
            <a:cxnSpLocks/>
          </p:cNvCxnSpPr>
          <p:nvPr/>
        </p:nvCxnSpPr>
        <p:spPr>
          <a:xfrm>
            <a:off x="5344998" y="1267329"/>
            <a:ext cx="1517715" cy="0"/>
          </a:xfrm>
          <a:prstGeom prst="line">
            <a:avLst/>
          </a:prstGeom>
          <a:ln>
            <a:solidFill>
              <a:srgbClr val="DE6126"/>
            </a:solidFill>
          </a:ln>
        </p:spPr>
        <p:style>
          <a:lnRef idx="2">
            <a:schemeClr val="accent1"/>
          </a:lnRef>
          <a:fillRef idx="0">
            <a:schemeClr val="accent1"/>
          </a:fillRef>
          <a:effectRef idx="1">
            <a:schemeClr val="accent1"/>
          </a:effectRef>
          <a:fontRef idx="minor">
            <a:schemeClr val="tx1"/>
          </a:fontRef>
        </p:style>
      </p:cxnSp>
      <p:sp>
        <p:nvSpPr>
          <p:cNvPr id="5" name="Speech Bubble: Oval 4">
            <a:extLst>
              <a:ext uri="{FF2B5EF4-FFF2-40B4-BE49-F238E27FC236}">
                <a16:creationId xmlns:a16="http://schemas.microsoft.com/office/drawing/2014/main" id="{6271D08D-4D4A-48D6-9FDC-A497998903F9}"/>
              </a:ext>
            </a:extLst>
          </p:cNvPr>
          <p:cNvSpPr/>
          <p:nvPr/>
        </p:nvSpPr>
        <p:spPr>
          <a:xfrm>
            <a:off x="5934517" y="1613895"/>
            <a:ext cx="2643084" cy="1055802"/>
          </a:xfrm>
          <a:prstGeom prst="wedgeEllipseCallout">
            <a:avLst>
              <a:gd name="adj1" fmla="val -45799"/>
              <a:gd name="adj2" fmla="val -74107"/>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3200">
                <a:solidFill>
                  <a:srgbClr val="000000"/>
                </a:solidFill>
                <a:latin typeface="MV Boli" panose="02000500030200090000" pitchFamily="2" charset="0"/>
                <a:cs typeface="MV Boli" panose="02000500030200090000" pitchFamily="2" charset="0"/>
              </a:rPr>
              <a:t>libraries</a:t>
            </a:r>
            <a:endParaRPr lang="en-US" sz="3200" dirty="0">
              <a:solidFill>
                <a:srgbClr val="000000"/>
              </a:solidFill>
              <a:latin typeface="MV Boli" panose="02000500030200090000" pitchFamily="2" charset="0"/>
              <a:cs typeface="MV Boli" panose="02000500030200090000" pitchFamily="2" charset="0"/>
            </a:endParaRPr>
          </a:p>
        </p:txBody>
      </p:sp>
      <p:sp>
        <p:nvSpPr>
          <p:cNvPr id="9" name="TextBox 8">
            <a:extLst>
              <a:ext uri="{FF2B5EF4-FFF2-40B4-BE49-F238E27FC236}">
                <a16:creationId xmlns:a16="http://schemas.microsoft.com/office/drawing/2014/main" id="{0CECD9C1-214C-4427-A234-40E675FA75AF}"/>
              </a:ext>
            </a:extLst>
          </p:cNvPr>
          <p:cNvSpPr txBox="1"/>
          <p:nvPr/>
        </p:nvSpPr>
        <p:spPr>
          <a:xfrm>
            <a:off x="1246908" y="4826323"/>
            <a:ext cx="6743243" cy="307777"/>
          </a:xfrm>
          <a:prstGeom prst="rect">
            <a:avLst/>
          </a:prstGeom>
          <a:noFill/>
        </p:spPr>
        <p:txBody>
          <a:bodyPr wrap="square" rtlCol="0">
            <a:spAutoFit/>
          </a:bodyPr>
          <a:lstStyle/>
          <a:p>
            <a:r>
              <a:rPr lang="en-US" sz="1400" dirty="0">
                <a:solidFill>
                  <a:schemeClr val="bg1">
                    <a:lumMod val="50000"/>
                  </a:schemeClr>
                </a:solidFill>
              </a:rPr>
              <a:t>Photo: Build a City by </a:t>
            </a:r>
            <a:r>
              <a:rPr lang="en-US" sz="1400" dirty="0">
                <a:solidFill>
                  <a:schemeClr val="bg1">
                    <a:lumMod val="50000"/>
                  </a:schemeClr>
                </a:solidFill>
                <a:hlinkClick r:id="rId3"/>
              </a:rPr>
              <a:t>CSM (CA) Libraries</a:t>
            </a:r>
            <a:r>
              <a:rPr lang="en-US" sz="1400" dirty="0">
                <a:solidFill>
                  <a:schemeClr val="bg1">
                    <a:lumMod val="50000"/>
                  </a:schemeClr>
                </a:solidFill>
              </a:rPr>
              <a:t> on </a:t>
            </a:r>
            <a:r>
              <a:rPr lang="en-US" sz="1400" dirty="0">
                <a:solidFill>
                  <a:schemeClr val="bg1">
                    <a:lumMod val="50000"/>
                  </a:schemeClr>
                </a:solidFill>
                <a:hlinkClick r:id="rId4"/>
              </a:rPr>
              <a:t>Flickr</a:t>
            </a:r>
            <a:r>
              <a:rPr lang="en-US" sz="1400" dirty="0">
                <a:solidFill>
                  <a:schemeClr val="bg1">
                    <a:lumMod val="50000"/>
                  </a:schemeClr>
                </a:solidFill>
              </a:rPr>
              <a:t>; </a:t>
            </a:r>
            <a:r>
              <a:rPr lang="en-US" sz="1400" dirty="0">
                <a:solidFill>
                  <a:schemeClr val="bg1">
                    <a:lumMod val="50000"/>
                  </a:schemeClr>
                </a:solidFill>
                <a:hlinkClick r:id="rId5"/>
              </a:rPr>
              <a:t>CC BY 2.0</a:t>
            </a:r>
            <a:endParaRPr lang="en-US" sz="1400" dirty="0">
              <a:solidFill>
                <a:schemeClr val="bg1">
                  <a:lumMod val="50000"/>
                </a:schemeClr>
              </a:solidFill>
            </a:endParaRPr>
          </a:p>
        </p:txBody>
      </p:sp>
      <p:pic>
        <p:nvPicPr>
          <p:cNvPr id="4" name="Picture 3">
            <a:extLst>
              <a:ext uri="{FF2B5EF4-FFF2-40B4-BE49-F238E27FC236}">
                <a16:creationId xmlns:a16="http://schemas.microsoft.com/office/drawing/2014/main" id="{61538E72-997A-469F-A3D4-15DDEC595A9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1349648" y="1487368"/>
            <a:ext cx="4485277" cy="3161429"/>
          </a:xfrm>
          <a:prstGeom prst="rect">
            <a:avLst/>
          </a:prstGeom>
        </p:spPr>
      </p:pic>
    </p:spTree>
    <p:extLst>
      <p:ext uri="{BB962C8B-B14F-4D97-AF65-F5344CB8AC3E}">
        <p14:creationId xmlns:p14="http://schemas.microsoft.com/office/powerpoint/2010/main" val="385974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65BA17-FC7C-4BB7-AC4C-FCB1FBED8E13}"/>
              </a:ext>
            </a:extLst>
          </p:cNvPr>
          <p:cNvSpPr>
            <a:spLocks noGrp="1"/>
          </p:cNvSpPr>
          <p:nvPr>
            <p:ph type="body" sz="quarter" idx="10"/>
          </p:nvPr>
        </p:nvSpPr>
        <p:spPr>
          <a:xfrm>
            <a:off x="315258" y="831061"/>
            <a:ext cx="8446357" cy="649224"/>
          </a:xfrm>
        </p:spPr>
        <p:txBody>
          <a:bodyPr/>
          <a:lstStyle/>
          <a:p>
            <a:r>
              <a:rPr lang="en-US" spc="-150" dirty="0"/>
              <a:t>Library as connection catalyst</a:t>
            </a:r>
          </a:p>
        </p:txBody>
      </p:sp>
      <p:sp>
        <p:nvSpPr>
          <p:cNvPr id="5" name="Text Placeholder 4">
            <a:extLst>
              <a:ext uri="{FF2B5EF4-FFF2-40B4-BE49-F238E27FC236}">
                <a16:creationId xmlns:a16="http://schemas.microsoft.com/office/drawing/2014/main" id="{42A37FC5-6ED3-4AEF-8AFF-C7EA25BC056F}"/>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3EE7D556-ABC1-4836-BD4E-F3F39D190BD6}"/>
              </a:ext>
            </a:extLst>
          </p:cNvPr>
          <p:cNvSpPr>
            <a:spLocks noGrp="1"/>
          </p:cNvSpPr>
          <p:nvPr>
            <p:ph type="body" sz="quarter" idx="12"/>
          </p:nvPr>
        </p:nvSpPr>
        <p:spPr>
          <a:xfrm>
            <a:off x="8602172" y="638176"/>
            <a:ext cx="265112" cy="4074629"/>
          </a:xfrm>
        </p:spPr>
        <p:txBody>
          <a:bodyPr/>
          <a:lstStyle/>
          <a:p>
            <a:endParaRPr lang="en-US"/>
          </a:p>
        </p:txBody>
      </p:sp>
    </p:spTree>
    <p:extLst>
      <p:ext uri="{BB962C8B-B14F-4D97-AF65-F5344CB8AC3E}">
        <p14:creationId xmlns:p14="http://schemas.microsoft.com/office/powerpoint/2010/main" val="214641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8958C13-4B52-4B7B-B8BC-5C4431B54555}"/>
              </a:ext>
            </a:extLst>
          </p:cNvPr>
          <p:cNvSpPr>
            <a:spLocks noGrp="1"/>
          </p:cNvSpPr>
          <p:nvPr>
            <p:ph type="body" sz="quarter" idx="15"/>
          </p:nvPr>
        </p:nvSpPr>
        <p:spPr/>
        <p:txBody>
          <a:bodyPr/>
          <a:lstStyle/>
          <a:p>
            <a:endParaRPr lang="en-US"/>
          </a:p>
        </p:txBody>
      </p:sp>
      <p:sp>
        <p:nvSpPr>
          <p:cNvPr id="6" name="Text Placeholder 5">
            <a:extLst>
              <a:ext uri="{FF2B5EF4-FFF2-40B4-BE49-F238E27FC236}">
                <a16:creationId xmlns:a16="http://schemas.microsoft.com/office/drawing/2014/main" id="{1E5BEA32-A43F-4176-9D3B-516B51694161}"/>
              </a:ext>
            </a:extLst>
          </p:cNvPr>
          <p:cNvSpPr>
            <a:spLocks noGrp="1"/>
          </p:cNvSpPr>
          <p:nvPr>
            <p:ph type="body" sz="quarter" idx="13"/>
          </p:nvPr>
        </p:nvSpPr>
        <p:spPr/>
        <p:txBody>
          <a:bodyPr/>
          <a:lstStyle/>
          <a:p>
            <a:r>
              <a:rPr lang="en-US" dirty="0"/>
              <a:t>Why libraries?</a:t>
            </a:r>
          </a:p>
        </p:txBody>
      </p:sp>
      <p:sp>
        <p:nvSpPr>
          <p:cNvPr id="5" name="Text Placeholder 4">
            <a:extLst>
              <a:ext uri="{FF2B5EF4-FFF2-40B4-BE49-F238E27FC236}">
                <a16:creationId xmlns:a16="http://schemas.microsoft.com/office/drawing/2014/main" id="{45110AB4-AAA3-4F8D-A6D9-9A3759743C1A}"/>
              </a:ext>
            </a:extLst>
          </p:cNvPr>
          <p:cNvSpPr>
            <a:spLocks noGrp="1"/>
          </p:cNvSpPr>
          <p:nvPr>
            <p:ph type="body" sz="quarter" idx="12"/>
          </p:nvPr>
        </p:nvSpPr>
        <p:spPr>
          <a:xfrm>
            <a:off x="1246909" y="1029747"/>
            <a:ext cx="7126530" cy="3356378"/>
          </a:xfrm>
        </p:spPr>
        <p:txBody>
          <a:bodyPr/>
          <a:lstStyle/>
          <a:p>
            <a:pPr marL="0" indent="0" algn="ctr">
              <a:buNone/>
            </a:pPr>
            <a:r>
              <a:rPr lang="en-US" dirty="0"/>
              <a:t>“‘Why build a library when we have an internet?’ Put another way, ‘Why go to a party when I </a:t>
            </a:r>
            <a:br>
              <a:rPr lang="en-US" dirty="0"/>
            </a:br>
            <a:r>
              <a:rPr lang="en-US" dirty="0"/>
              <a:t>have food and music at home?’ </a:t>
            </a:r>
          </a:p>
          <a:p>
            <a:pPr marL="0" indent="0" algn="ctr">
              <a:buNone/>
            </a:pPr>
            <a:r>
              <a:rPr lang="en-US" dirty="0"/>
              <a:t>Internet surfing is largely a solo endeavor. </a:t>
            </a:r>
            <a:br>
              <a:rPr lang="en-US" dirty="0"/>
            </a:br>
            <a:r>
              <a:rPr lang="en-US" b="1" dirty="0">
                <a:solidFill>
                  <a:srgbClr val="5A8B25"/>
                </a:solidFill>
              </a:rPr>
              <a:t>A library is a shared experience.</a:t>
            </a:r>
            <a:r>
              <a:rPr lang="en-US" dirty="0"/>
              <a:t>”* </a:t>
            </a:r>
          </a:p>
        </p:txBody>
      </p:sp>
      <p:sp>
        <p:nvSpPr>
          <p:cNvPr id="8" name="TextBox 7">
            <a:extLst>
              <a:ext uri="{FF2B5EF4-FFF2-40B4-BE49-F238E27FC236}">
                <a16:creationId xmlns:a16="http://schemas.microsoft.com/office/drawing/2014/main" id="{00EBB7EA-2F4F-4375-BDC7-35B9888A98C5}"/>
              </a:ext>
            </a:extLst>
          </p:cNvPr>
          <p:cNvSpPr txBox="1"/>
          <p:nvPr/>
        </p:nvSpPr>
        <p:spPr>
          <a:xfrm>
            <a:off x="1246908" y="4820744"/>
            <a:ext cx="6743243" cy="307777"/>
          </a:xfrm>
          <a:prstGeom prst="rect">
            <a:avLst/>
          </a:prstGeom>
          <a:noFill/>
        </p:spPr>
        <p:txBody>
          <a:bodyPr wrap="square" rtlCol="0">
            <a:spAutoFit/>
          </a:bodyPr>
          <a:lstStyle/>
          <a:p>
            <a:r>
              <a:rPr lang="en-US" sz="1400" dirty="0">
                <a:solidFill>
                  <a:schemeClr val="bg1">
                    <a:lumMod val="50000"/>
                  </a:schemeClr>
                </a:solidFill>
              </a:rPr>
              <a:t>*Quote: </a:t>
            </a:r>
            <a:r>
              <a:rPr lang="en-US" sz="1400" dirty="0">
                <a:solidFill>
                  <a:schemeClr val="bg1">
                    <a:lumMod val="50000"/>
                  </a:schemeClr>
                </a:solidFill>
                <a:hlinkClick r:id="rId3"/>
              </a:rPr>
              <a:t>A Library for All Ages</a:t>
            </a:r>
            <a:r>
              <a:rPr lang="en-US" sz="1400" dirty="0">
                <a:solidFill>
                  <a:schemeClr val="bg1">
                    <a:lumMod val="50000"/>
                  </a:schemeClr>
                </a:solidFill>
              </a:rPr>
              <a:t>; Louie </a:t>
            </a:r>
            <a:r>
              <a:rPr lang="en-US" sz="1400" dirty="0" err="1">
                <a:solidFill>
                  <a:schemeClr val="bg1">
                    <a:lumMod val="50000"/>
                  </a:schemeClr>
                </a:solidFill>
              </a:rPr>
              <a:t>Castoria</a:t>
            </a:r>
            <a:r>
              <a:rPr lang="en-US" sz="1400" dirty="0">
                <a:solidFill>
                  <a:schemeClr val="bg1">
                    <a:lumMod val="50000"/>
                  </a:schemeClr>
                </a:solidFill>
              </a:rPr>
              <a:t>; Half Moon Bay Review, Aug 22, 2018</a:t>
            </a:r>
          </a:p>
        </p:txBody>
      </p:sp>
    </p:spTree>
    <p:extLst>
      <p:ext uri="{BB962C8B-B14F-4D97-AF65-F5344CB8AC3E}">
        <p14:creationId xmlns:p14="http://schemas.microsoft.com/office/powerpoint/2010/main" val="183731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FEF662-AB02-4C36-9506-BDEE3CF02E2B}"/>
              </a:ext>
            </a:extLst>
          </p:cNvPr>
          <p:cNvSpPr>
            <a:spLocks noGrp="1"/>
          </p:cNvSpPr>
          <p:nvPr>
            <p:ph type="body" sz="quarter" idx="10"/>
          </p:nvPr>
        </p:nvSpPr>
        <p:spPr/>
        <p:txBody>
          <a:bodyPr/>
          <a:lstStyle/>
          <a:p>
            <a:r>
              <a:rPr lang="en-US" dirty="0"/>
              <a:t>Thesis</a:t>
            </a:r>
          </a:p>
        </p:txBody>
      </p:sp>
      <p:sp>
        <p:nvSpPr>
          <p:cNvPr id="7" name="Text Placeholder 6">
            <a:extLst>
              <a:ext uri="{FF2B5EF4-FFF2-40B4-BE49-F238E27FC236}">
                <a16:creationId xmlns:a16="http://schemas.microsoft.com/office/drawing/2014/main" id="{D34F3CF9-FBE5-4E3E-A97C-F9618F44640E}"/>
              </a:ext>
            </a:extLst>
          </p:cNvPr>
          <p:cNvSpPr>
            <a:spLocks noGrp="1"/>
          </p:cNvSpPr>
          <p:nvPr>
            <p:ph type="body" sz="quarter" idx="12"/>
          </p:nvPr>
        </p:nvSpPr>
        <p:spPr>
          <a:xfrm>
            <a:off x="8411956" y="638176"/>
            <a:ext cx="265112" cy="4074629"/>
          </a:xfrm>
        </p:spPr>
        <p:txBody>
          <a:bodyPr/>
          <a:lstStyle/>
          <a:p>
            <a:endParaRPr lang="en-US"/>
          </a:p>
        </p:txBody>
      </p:sp>
      <p:sp>
        <p:nvSpPr>
          <p:cNvPr id="6" name="Text Placeholder 5">
            <a:extLst>
              <a:ext uri="{FF2B5EF4-FFF2-40B4-BE49-F238E27FC236}">
                <a16:creationId xmlns:a16="http://schemas.microsoft.com/office/drawing/2014/main" id="{7B21BA27-1354-4EC6-B345-7DC2964D3E63}"/>
              </a:ext>
            </a:extLst>
          </p:cNvPr>
          <p:cNvSpPr>
            <a:spLocks noGrp="1"/>
          </p:cNvSpPr>
          <p:nvPr>
            <p:ph type="body" sz="quarter" idx="11"/>
          </p:nvPr>
        </p:nvSpPr>
        <p:spPr>
          <a:xfrm>
            <a:off x="315258" y="1870364"/>
            <a:ext cx="8096697" cy="2842442"/>
          </a:xfrm>
        </p:spPr>
        <p:txBody>
          <a:bodyPr/>
          <a:lstStyle/>
          <a:p>
            <a:pPr algn="ctr"/>
            <a:r>
              <a:rPr lang="en-US" dirty="0">
                <a:solidFill>
                  <a:schemeClr val="bg1"/>
                </a:solidFill>
              </a:rPr>
              <a:t>Public libraries have the position and </a:t>
            </a:r>
            <a:br>
              <a:rPr lang="en-US" dirty="0">
                <a:solidFill>
                  <a:schemeClr val="bg1"/>
                </a:solidFill>
              </a:rPr>
            </a:br>
            <a:r>
              <a:rPr lang="en-US" dirty="0">
                <a:solidFill>
                  <a:schemeClr val="bg1"/>
                </a:solidFill>
              </a:rPr>
              <a:t>power to rebuild social bonds and </a:t>
            </a:r>
            <a:br>
              <a:rPr lang="en-US" dirty="0">
                <a:solidFill>
                  <a:schemeClr val="bg1"/>
                </a:solidFill>
              </a:rPr>
            </a:br>
            <a:r>
              <a:rPr lang="en-US" dirty="0">
                <a:solidFill>
                  <a:schemeClr val="bg1"/>
                </a:solidFill>
              </a:rPr>
              <a:t>heal fractured communities</a:t>
            </a:r>
          </a:p>
        </p:txBody>
      </p:sp>
    </p:spTree>
    <p:extLst>
      <p:ext uri="{BB962C8B-B14F-4D97-AF65-F5344CB8AC3E}">
        <p14:creationId xmlns:p14="http://schemas.microsoft.com/office/powerpoint/2010/main" val="204339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9C44D17-267D-4F05-8E92-2F4D197DDF3E}"/>
              </a:ext>
            </a:extLst>
          </p:cNvPr>
          <p:cNvSpPr/>
          <p:nvPr/>
        </p:nvSpPr>
        <p:spPr>
          <a:xfrm>
            <a:off x="0" y="4313800"/>
            <a:ext cx="9144000" cy="865229"/>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4" name="Text Placeholder 14">
            <a:extLst>
              <a:ext uri="{FF2B5EF4-FFF2-40B4-BE49-F238E27FC236}">
                <a16:creationId xmlns:a16="http://schemas.microsoft.com/office/drawing/2014/main" id="{D06D06B8-B0EA-4E73-A19A-1C8A3531D36C}"/>
              </a:ext>
            </a:extLst>
          </p:cNvPr>
          <p:cNvSpPr txBox="1">
            <a:spLocks/>
          </p:cNvSpPr>
          <p:nvPr/>
        </p:nvSpPr>
        <p:spPr>
          <a:xfrm>
            <a:off x="-1" y="3693259"/>
            <a:ext cx="9143999" cy="625249"/>
          </a:xfrm>
          <a:prstGeom prst="rect">
            <a:avLst/>
          </a:prstGeom>
          <a:solidFill>
            <a:srgbClr val="DE6126">
              <a:alpha val="72000"/>
            </a:srgbClr>
          </a:solidFill>
          <a:ln>
            <a:noFill/>
          </a:ln>
        </p:spPr>
        <p:txBody>
          <a:bodyPr vert="horz"/>
          <a:lstStyle>
            <a:lvl1pPr marL="0" indent="0" algn="l" defTabSz="457200" rtl="0" eaLnBrk="1" latinLnBrk="0" hangingPunct="1">
              <a:spcBef>
                <a:spcPct val="20000"/>
              </a:spcBef>
              <a:buFont typeface="Arial"/>
              <a:buNone/>
              <a:defRPr sz="3200" kern="1200">
                <a:ln>
                  <a:noFill/>
                </a:ln>
                <a:solidFill>
                  <a:schemeClr val="accen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a:p>
            <a:endParaRPr lang="en-US"/>
          </a:p>
          <a:p>
            <a:r>
              <a:rPr lang="en-US"/>
              <a:t> </a:t>
            </a:r>
          </a:p>
          <a:p>
            <a:r>
              <a:rPr lang="en-US"/>
              <a:t> </a:t>
            </a:r>
          </a:p>
          <a:p>
            <a:r>
              <a:rPr lang="en-US"/>
              <a:t> </a:t>
            </a:r>
          </a:p>
          <a:p>
            <a:endParaRPr lang="en-US" dirty="0"/>
          </a:p>
        </p:txBody>
      </p:sp>
      <p:sp>
        <p:nvSpPr>
          <p:cNvPr id="6" name="Text Placeholder 5">
            <a:extLst>
              <a:ext uri="{FF2B5EF4-FFF2-40B4-BE49-F238E27FC236}">
                <a16:creationId xmlns:a16="http://schemas.microsoft.com/office/drawing/2014/main" id="{BD527B3A-F09A-44C2-9035-B1537A9BC8C4}"/>
              </a:ext>
            </a:extLst>
          </p:cNvPr>
          <p:cNvSpPr>
            <a:spLocks noGrp="1"/>
          </p:cNvSpPr>
          <p:nvPr>
            <p:ph type="body" sz="quarter" idx="13"/>
          </p:nvPr>
        </p:nvSpPr>
        <p:spPr/>
        <p:txBody>
          <a:bodyPr/>
          <a:lstStyle/>
          <a:p>
            <a:r>
              <a:rPr lang="en-US" sz="3200" dirty="0"/>
              <a:t>Participatory, active learning at the library</a:t>
            </a:r>
          </a:p>
        </p:txBody>
      </p:sp>
      <p:sp>
        <p:nvSpPr>
          <p:cNvPr id="5" name="Text Placeholder 4">
            <a:extLst>
              <a:ext uri="{FF2B5EF4-FFF2-40B4-BE49-F238E27FC236}">
                <a16:creationId xmlns:a16="http://schemas.microsoft.com/office/drawing/2014/main" id="{4FF701E8-B72B-45F3-83DB-4ACA1DBB79F9}"/>
              </a:ext>
            </a:extLst>
          </p:cNvPr>
          <p:cNvSpPr>
            <a:spLocks noGrp="1"/>
          </p:cNvSpPr>
          <p:nvPr>
            <p:ph type="body" sz="quarter" idx="12"/>
          </p:nvPr>
        </p:nvSpPr>
        <p:spPr>
          <a:xfrm>
            <a:off x="340786" y="4407612"/>
            <a:ext cx="8439148" cy="776983"/>
          </a:xfrm>
        </p:spPr>
        <p:txBody>
          <a:bodyPr/>
          <a:lstStyle/>
          <a:p>
            <a:pPr marL="0" indent="0">
              <a:buNone/>
            </a:pPr>
            <a:r>
              <a:rPr lang="en-US" sz="1400" dirty="0">
                <a:solidFill>
                  <a:schemeClr val="bg1">
                    <a:lumMod val="75000"/>
                  </a:schemeClr>
                </a:solidFill>
              </a:rPr>
              <a:t>Photos, from left: Artist-in-Residence program, Bellingham (WA) Public Library; with permission from Jenni Johnson; STEM program; with permission from Wilton (NH) Public Library; Digital Media Lab, Laurel (DE) Public Library; with permission from Tameca Beckett</a:t>
            </a:r>
          </a:p>
          <a:p>
            <a:pPr marL="0" indent="0">
              <a:buNone/>
            </a:pPr>
            <a:endParaRPr lang="en-US" sz="1400" dirty="0">
              <a:solidFill>
                <a:schemeClr val="bg1">
                  <a:lumMod val="75000"/>
                </a:schemeClr>
              </a:solidFill>
            </a:endParaRPr>
          </a:p>
          <a:p>
            <a:pPr marL="0" indent="0">
              <a:buNone/>
            </a:pPr>
            <a:endParaRPr lang="en-US" sz="1400" dirty="0">
              <a:solidFill>
                <a:schemeClr val="bg1">
                  <a:lumMod val="75000"/>
                </a:schemeClr>
              </a:solidFill>
            </a:endParaRPr>
          </a:p>
        </p:txBody>
      </p:sp>
      <p:sp>
        <p:nvSpPr>
          <p:cNvPr id="4" name="Rectangle: Rounded Corners 3">
            <a:extLst>
              <a:ext uri="{FF2B5EF4-FFF2-40B4-BE49-F238E27FC236}">
                <a16:creationId xmlns:a16="http://schemas.microsoft.com/office/drawing/2014/main" id="{A1CFF8DF-CD0B-4613-9DD2-0C65D853D696}"/>
              </a:ext>
            </a:extLst>
          </p:cNvPr>
          <p:cNvSpPr>
            <a:spLocks noChangeAspect="1"/>
          </p:cNvSpPr>
          <p:nvPr/>
        </p:nvSpPr>
        <p:spPr>
          <a:xfrm>
            <a:off x="469780" y="1029746"/>
            <a:ext cx="2644956" cy="2286000"/>
          </a:xfrm>
          <a:prstGeom prst="roundRect">
            <a:avLst/>
          </a:prstGeom>
          <a:blipFill>
            <a:blip r:embed="rId3" cstate="screen">
              <a:extLst>
                <a:ext uri="{28A0092B-C50C-407E-A947-70E740481C1C}">
                  <a14:useLocalDpi xmlns:a14="http://schemas.microsoft.com/office/drawing/2010/main"/>
                </a:ext>
              </a:extLst>
            </a:blip>
            <a:stretch>
              <a:fillRect/>
            </a:stretch>
          </a:bli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Rounded Corners 7">
            <a:extLst>
              <a:ext uri="{FF2B5EF4-FFF2-40B4-BE49-F238E27FC236}">
                <a16:creationId xmlns:a16="http://schemas.microsoft.com/office/drawing/2014/main" id="{9D4A24BD-FBB3-4D6C-958F-D37D57A6912E}"/>
              </a:ext>
            </a:extLst>
          </p:cNvPr>
          <p:cNvSpPr>
            <a:spLocks noChangeAspect="1"/>
          </p:cNvSpPr>
          <p:nvPr/>
        </p:nvSpPr>
        <p:spPr>
          <a:xfrm>
            <a:off x="3290351" y="1029746"/>
            <a:ext cx="2354580" cy="2286000"/>
          </a:xfrm>
          <a:prstGeom prst="roundRect">
            <a:avLst/>
          </a:prstGeom>
          <a:blipFill>
            <a:blip r:embed="rId4"/>
            <a:stretch>
              <a:fillRect/>
            </a:stretch>
          </a:bli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Rectangle: Rounded Corners 9">
            <a:extLst>
              <a:ext uri="{FF2B5EF4-FFF2-40B4-BE49-F238E27FC236}">
                <a16:creationId xmlns:a16="http://schemas.microsoft.com/office/drawing/2014/main" id="{F794FB77-2EF2-4CC2-8405-2A516658FDC2}"/>
              </a:ext>
            </a:extLst>
          </p:cNvPr>
          <p:cNvSpPr>
            <a:spLocks noChangeAspect="1"/>
          </p:cNvSpPr>
          <p:nvPr/>
        </p:nvSpPr>
        <p:spPr>
          <a:xfrm>
            <a:off x="5820545" y="1029746"/>
            <a:ext cx="2959389" cy="2286000"/>
          </a:xfrm>
          <a:prstGeom prst="roundRect">
            <a:avLst/>
          </a:prstGeom>
          <a:blipFill>
            <a:blip r:embed="rId5" cstate="email">
              <a:extLst>
                <a:ext uri="{28A0092B-C50C-407E-A947-70E740481C1C}">
                  <a14:useLocalDpi xmlns:a14="http://schemas.microsoft.com/office/drawing/2010/main"/>
                </a:ext>
              </a:extLst>
            </a:blip>
            <a:stretch>
              <a:fillRect/>
            </a:stretch>
          </a:blip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Trebuchet MS" panose="020B0603020202020204"/>
            </a:endParaRPr>
          </a:p>
        </p:txBody>
      </p:sp>
      <p:sp>
        <p:nvSpPr>
          <p:cNvPr id="11" name="Title 2">
            <a:extLst>
              <a:ext uri="{FF2B5EF4-FFF2-40B4-BE49-F238E27FC236}">
                <a16:creationId xmlns:a16="http://schemas.microsoft.com/office/drawing/2014/main" id="{EA499484-EDB4-48BC-AA85-37DBADD0A371}"/>
              </a:ext>
            </a:extLst>
          </p:cNvPr>
          <p:cNvSpPr txBox="1">
            <a:spLocks/>
          </p:cNvSpPr>
          <p:nvPr/>
        </p:nvSpPr>
        <p:spPr>
          <a:xfrm>
            <a:off x="829219" y="3731680"/>
            <a:ext cx="7485561" cy="754020"/>
          </a:xfrm>
          <a:prstGeom prst="rect">
            <a:avLst/>
          </a:prstGeom>
        </p:spPr>
        <p:txBody>
          <a:bodyP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bg1"/>
                </a:solidFill>
              </a:rPr>
              <a:t>DIY becomes DIT (doing it together)</a:t>
            </a:r>
          </a:p>
        </p:txBody>
      </p:sp>
    </p:spTree>
    <p:extLst>
      <p:ext uri="{BB962C8B-B14F-4D97-AF65-F5344CB8AC3E}">
        <p14:creationId xmlns:p14="http://schemas.microsoft.com/office/powerpoint/2010/main" val="347719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46B12D-711B-4C47-9A69-CD6A7253D7BA}"/>
              </a:ext>
            </a:extLst>
          </p:cNvPr>
          <p:cNvSpPr>
            <a:spLocks noGrp="1"/>
          </p:cNvSpPr>
          <p:nvPr>
            <p:ph type="body" sz="quarter" idx="13"/>
          </p:nvPr>
        </p:nvSpPr>
        <p:spPr/>
        <p:txBody>
          <a:bodyPr/>
          <a:lstStyle/>
          <a:p>
            <a:endParaRPr lang="en-US" dirty="0"/>
          </a:p>
        </p:txBody>
      </p:sp>
      <p:sp>
        <p:nvSpPr>
          <p:cNvPr id="6" name="Text Placeholder 5">
            <a:extLst>
              <a:ext uri="{FF2B5EF4-FFF2-40B4-BE49-F238E27FC236}">
                <a16:creationId xmlns:a16="http://schemas.microsoft.com/office/drawing/2014/main" id="{7D345E6F-3ED2-4EE5-979E-156F166DD6E0}"/>
              </a:ext>
            </a:extLst>
          </p:cNvPr>
          <p:cNvSpPr>
            <a:spLocks noGrp="1"/>
          </p:cNvSpPr>
          <p:nvPr>
            <p:ph type="body" sz="quarter" idx="14"/>
          </p:nvPr>
        </p:nvSpPr>
        <p:spPr/>
        <p:txBody>
          <a:bodyPr/>
          <a:lstStyle/>
          <a:p>
            <a:endParaRPr lang="en-US"/>
          </a:p>
        </p:txBody>
      </p:sp>
      <p:sp>
        <p:nvSpPr>
          <p:cNvPr id="7" name="Text Placeholder 6">
            <a:extLst>
              <a:ext uri="{FF2B5EF4-FFF2-40B4-BE49-F238E27FC236}">
                <a16:creationId xmlns:a16="http://schemas.microsoft.com/office/drawing/2014/main" id="{B52CCF1C-E2B9-47DA-B913-8B76E211E534}"/>
              </a:ext>
            </a:extLst>
          </p:cNvPr>
          <p:cNvSpPr>
            <a:spLocks noGrp="1"/>
          </p:cNvSpPr>
          <p:nvPr>
            <p:ph type="body" sz="quarter" idx="15"/>
          </p:nvPr>
        </p:nvSpPr>
        <p:spPr/>
        <p:txBody>
          <a:bodyPr/>
          <a:lstStyle/>
          <a:p>
            <a:r>
              <a:rPr lang="en-US" dirty="0"/>
              <a:t>Build social capital</a:t>
            </a:r>
          </a:p>
        </p:txBody>
      </p:sp>
      <p:sp>
        <p:nvSpPr>
          <p:cNvPr id="8" name="Text Placeholder 7">
            <a:extLst>
              <a:ext uri="{FF2B5EF4-FFF2-40B4-BE49-F238E27FC236}">
                <a16:creationId xmlns:a16="http://schemas.microsoft.com/office/drawing/2014/main" id="{C7557767-4ED4-4718-AFD2-2D4DC5EDB568}"/>
              </a:ext>
            </a:extLst>
          </p:cNvPr>
          <p:cNvSpPr>
            <a:spLocks noGrp="1"/>
          </p:cNvSpPr>
          <p:nvPr>
            <p:ph type="body" sz="quarter" idx="16"/>
          </p:nvPr>
        </p:nvSpPr>
        <p:spPr/>
        <p:txBody>
          <a:bodyPr/>
          <a:lstStyle/>
          <a:p>
            <a:pPr marL="0" indent="0">
              <a:buNone/>
            </a:pPr>
            <a:r>
              <a:rPr lang="en-US" sz="2800" dirty="0"/>
              <a:t>What can the library do to </a:t>
            </a:r>
            <a:br>
              <a:rPr lang="en-US" sz="2800" dirty="0"/>
            </a:br>
            <a:r>
              <a:rPr lang="en-US" sz="2800" dirty="0"/>
              <a:t>amplify social connections?</a:t>
            </a:r>
          </a:p>
        </p:txBody>
      </p:sp>
      <p:pic>
        <p:nvPicPr>
          <p:cNvPr id="5" name="Picture 4">
            <a:extLst>
              <a:ext uri="{FF2B5EF4-FFF2-40B4-BE49-F238E27FC236}">
                <a16:creationId xmlns:a16="http://schemas.microsoft.com/office/drawing/2014/main" id="{EE171933-B99D-4B9F-9125-6CF1B45A743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052660" y="2534742"/>
            <a:ext cx="6091340" cy="2472069"/>
          </a:xfrm>
          <a:prstGeom prst="rect">
            <a:avLst/>
          </a:prstGeom>
        </p:spPr>
      </p:pic>
      <p:sp>
        <p:nvSpPr>
          <p:cNvPr id="9" name="TextBox 8">
            <a:extLst>
              <a:ext uri="{FF2B5EF4-FFF2-40B4-BE49-F238E27FC236}">
                <a16:creationId xmlns:a16="http://schemas.microsoft.com/office/drawing/2014/main" id="{0A4BE157-8462-4E76-9BDA-54BE54C929A8}"/>
              </a:ext>
            </a:extLst>
          </p:cNvPr>
          <p:cNvSpPr txBox="1"/>
          <p:nvPr/>
        </p:nvSpPr>
        <p:spPr>
          <a:xfrm>
            <a:off x="3425029" y="4837887"/>
            <a:ext cx="4681281" cy="307777"/>
          </a:xfrm>
          <a:prstGeom prst="rect">
            <a:avLst/>
          </a:prstGeom>
          <a:noFill/>
        </p:spPr>
        <p:txBody>
          <a:bodyPr wrap="square" rtlCol="0">
            <a:spAutoFit/>
          </a:bodyPr>
          <a:lstStyle/>
          <a:p>
            <a:r>
              <a:rPr lang="en-US" sz="1400" dirty="0">
                <a:solidFill>
                  <a:schemeClr val="bg1">
                    <a:lumMod val="50000"/>
                  </a:schemeClr>
                </a:solidFill>
              </a:rPr>
              <a:t>Photo: Gold coins by </a:t>
            </a:r>
            <a:r>
              <a:rPr lang="en-US" sz="1400" dirty="0">
                <a:solidFill>
                  <a:schemeClr val="bg1">
                    <a:lumMod val="50000"/>
                  </a:schemeClr>
                </a:solidFill>
                <a:hlinkClick r:id="rId4"/>
              </a:rPr>
              <a:t>aleksandra85foto</a:t>
            </a:r>
            <a:r>
              <a:rPr lang="en-US" sz="1400" dirty="0">
                <a:solidFill>
                  <a:schemeClr val="bg1">
                    <a:lumMod val="50000"/>
                  </a:schemeClr>
                </a:solidFill>
              </a:rPr>
              <a:t> on </a:t>
            </a:r>
            <a:r>
              <a:rPr lang="en-US" sz="1400" dirty="0">
                <a:solidFill>
                  <a:schemeClr val="bg1">
                    <a:lumMod val="50000"/>
                  </a:schemeClr>
                </a:solidFill>
                <a:hlinkClick r:id="rId5"/>
              </a:rPr>
              <a:t>Pixabay</a:t>
            </a:r>
            <a:endParaRPr lang="en-US" sz="1400" dirty="0">
              <a:solidFill>
                <a:schemeClr val="bg1">
                  <a:lumMod val="50000"/>
                </a:schemeClr>
              </a:solidFill>
            </a:endParaRPr>
          </a:p>
        </p:txBody>
      </p:sp>
    </p:spTree>
    <p:extLst>
      <p:ext uri="{BB962C8B-B14F-4D97-AF65-F5344CB8AC3E}">
        <p14:creationId xmlns:p14="http://schemas.microsoft.com/office/powerpoint/2010/main" val="140115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65BA17-FC7C-4BB7-AC4C-FCB1FBED8E13}"/>
              </a:ext>
            </a:extLst>
          </p:cNvPr>
          <p:cNvSpPr>
            <a:spLocks noGrp="1"/>
          </p:cNvSpPr>
          <p:nvPr>
            <p:ph type="body" sz="quarter" idx="10"/>
          </p:nvPr>
        </p:nvSpPr>
        <p:spPr>
          <a:xfrm>
            <a:off x="315258" y="831061"/>
            <a:ext cx="8446357" cy="646331"/>
          </a:xfrm>
        </p:spPr>
        <p:txBody>
          <a:bodyPr/>
          <a:lstStyle/>
          <a:p>
            <a:r>
              <a:rPr lang="en-US" spc="-150" dirty="0"/>
              <a:t>challenge</a:t>
            </a:r>
          </a:p>
        </p:txBody>
      </p:sp>
      <p:sp>
        <p:nvSpPr>
          <p:cNvPr id="5" name="Text Placeholder 4">
            <a:extLst>
              <a:ext uri="{FF2B5EF4-FFF2-40B4-BE49-F238E27FC236}">
                <a16:creationId xmlns:a16="http://schemas.microsoft.com/office/drawing/2014/main" id="{42A37FC5-6ED3-4AEF-8AFF-C7EA25BC056F}"/>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3EE7D556-ABC1-4836-BD4E-F3F39D190BD6}"/>
              </a:ext>
            </a:extLst>
          </p:cNvPr>
          <p:cNvSpPr>
            <a:spLocks noGrp="1"/>
          </p:cNvSpPr>
          <p:nvPr>
            <p:ph type="body" sz="quarter" idx="12"/>
          </p:nvPr>
        </p:nvSpPr>
        <p:spPr>
          <a:xfrm>
            <a:off x="8602172" y="638176"/>
            <a:ext cx="265112" cy="4074629"/>
          </a:xfrm>
        </p:spPr>
        <p:txBody>
          <a:bodyPr/>
          <a:lstStyle/>
          <a:p>
            <a:endParaRPr lang="en-US"/>
          </a:p>
        </p:txBody>
      </p:sp>
      <p:sp>
        <p:nvSpPr>
          <p:cNvPr id="2" name="TextBox 1">
            <a:extLst>
              <a:ext uri="{FF2B5EF4-FFF2-40B4-BE49-F238E27FC236}">
                <a16:creationId xmlns:a16="http://schemas.microsoft.com/office/drawing/2014/main" id="{122BF969-5E23-405D-A705-BD1EE48C0BFB}"/>
              </a:ext>
            </a:extLst>
          </p:cNvPr>
          <p:cNvSpPr txBox="1"/>
          <p:nvPr/>
        </p:nvSpPr>
        <p:spPr>
          <a:xfrm>
            <a:off x="441325" y="1828800"/>
            <a:ext cx="7590311" cy="2677656"/>
          </a:xfrm>
          <a:prstGeom prst="rect">
            <a:avLst/>
          </a:prstGeom>
          <a:noFill/>
        </p:spPr>
        <p:txBody>
          <a:bodyPr wrap="square" rtlCol="0">
            <a:spAutoFit/>
          </a:bodyPr>
          <a:lstStyle/>
          <a:p>
            <a:r>
              <a:rPr lang="en-US" sz="2800" dirty="0">
                <a:solidFill>
                  <a:schemeClr val="bg1"/>
                </a:solidFill>
              </a:rPr>
              <a:t>Design a public program that brings people together at the library to do or make things </a:t>
            </a:r>
            <a:br>
              <a:rPr lang="en-US" sz="2800" dirty="0">
                <a:solidFill>
                  <a:schemeClr val="bg1"/>
                </a:solidFill>
              </a:rPr>
            </a:br>
            <a:r>
              <a:rPr lang="en-US" sz="2800" dirty="0">
                <a:solidFill>
                  <a:schemeClr val="bg1"/>
                </a:solidFill>
              </a:rPr>
              <a:t>in a way that enhances social connections, </a:t>
            </a:r>
            <a:r>
              <a:rPr lang="en-US" sz="2800" i="1" dirty="0">
                <a:solidFill>
                  <a:schemeClr val="bg1"/>
                </a:solidFill>
              </a:rPr>
              <a:t>especially</a:t>
            </a:r>
            <a:r>
              <a:rPr lang="en-US" sz="2800" dirty="0">
                <a:solidFill>
                  <a:schemeClr val="bg1"/>
                </a:solidFill>
              </a:rPr>
              <a:t> between/among individuals who are unlikely to connect in their everyday lives</a:t>
            </a:r>
          </a:p>
          <a:p>
            <a:endParaRPr lang="en-US" sz="2800" dirty="0">
              <a:solidFill>
                <a:schemeClr val="bg1"/>
              </a:solidFill>
            </a:endParaRPr>
          </a:p>
        </p:txBody>
      </p:sp>
    </p:spTree>
    <p:extLst>
      <p:ext uri="{BB962C8B-B14F-4D97-AF65-F5344CB8AC3E}">
        <p14:creationId xmlns:p14="http://schemas.microsoft.com/office/powerpoint/2010/main" val="263485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67140B-C58B-48F4-B097-6D18A4915D27}"/>
              </a:ext>
            </a:extLst>
          </p:cNvPr>
          <p:cNvPicPr>
            <a:picLocks noChangeAspect="1"/>
          </p:cNvPicPr>
          <p:nvPr/>
        </p:nvPicPr>
        <p:blipFill>
          <a:blip r:embed="rId3"/>
          <a:stretch>
            <a:fillRect/>
          </a:stretch>
        </p:blipFill>
        <p:spPr>
          <a:xfrm>
            <a:off x="2287464" y="-3058"/>
            <a:ext cx="6854304" cy="5137158"/>
          </a:xfrm>
          <a:prstGeom prst="rect">
            <a:avLst/>
          </a:prstGeom>
        </p:spPr>
      </p:pic>
      <p:sp>
        <p:nvSpPr>
          <p:cNvPr id="15" name="Text Placeholder 14">
            <a:extLst>
              <a:ext uri="{FF2B5EF4-FFF2-40B4-BE49-F238E27FC236}">
                <a16:creationId xmlns:a16="http://schemas.microsoft.com/office/drawing/2014/main" id="{FF0132D2-B24E-494B-9D58-728D66FD90D7}"/>
              </a:ext>
            </a:extLst>
          </p:cNvPr>
          <p:cNvSpPr>
            <a:spLocks noGrp="1"/>
          </p:cNvSpPr>
          <p:nvPr>
            <p:ph type="body" sz="quarter" idx="15"/>
          </p:nvPr>
        </p:nvSpPr>
        <p:spPr/>
        <p:txBody>
          <a:bodyPr/>
          <a:lstStyle/>
          <a:p>
            <a:endParaRPr lang="en-US"/>
          </a:p>
        </p:txBody>
      </p:sp>
      <p:sp>
        <p:nvSpPr>
          <p:cNvPr id="14" name="Text Placeholder 13">
            <a:extLst>
              <a:ext uri="{FF2B5EF4-FFF2-40B4-BE49-F238E27FC236}">
                <a16:creationId xmlns:a16="http://schemas.microsoft.com/office/drawing/2014/main" id="{1DB525D2-BFEF-47AD-9362-7F9E59FBE4CB}"/>
              </a:ext>
            </a:extLst>
          </p:cNvPr>
          <p:cNvSpPr>
            <a:spLocks noGrp="1"/>
          </p:cNvSpPr>
          <p:nvPr>
            <p:ph type="body" sz="quarter" idx="13"/>
          </p:nvPr>
        </p:nvSpPr>
        <p:spPr/>
        <p:txBody>
          <a:bodyPr/>
          <a:lstStyle/>
          <a:p>
            <a:r>
              <a:rPr lang="en-US" dirty="0"/>
              <a:t>Possibilities</a:t>
            </a:r>
          </a:p>
        </p:txBody>
      </p:sp>
      <p:sp>
        <p:nvSpPr>
          <p:cNvPr id="13" name="Text Placeholder 12">
            <a:extLst>
              <a:ext uri="{FF2B5EF4-FFF2-40B4-BE49-F238E27FC236}">
                <a16:creationId xmlns:a16="http://schemas.microsoft.com/office/drawing/2014/main" id="{1CE46C1C-BD5F-41B8-AE1F-C6E85B520074}"/>
              </a:ext>
            </a:extLst>
          </p:cNvPr>
          <p:cNvSpPr>
            <a:spLocks noGrp="1"/>
          </p:cNvSpPr>
          <p:nvPr>
            <p:ph type="body" sz="quarter" idx="12"/>
          </p:nvPr>
        </p:nvSpPr>
        <p:spPr>
          <a:xfrm>
            <a:off x="87803" y="1450987"/>
            <a:ext cx="1957063" cy="1542003"/>
          </a:xfrm>
        </p:spPr>
        <p:txBody>
          <a:bodyPr/>
          <a:lstStyle/>
          <a:p>
            <a:pPr marL="0" indent="0" algn="r">
              <a:buNone/>
            </a:pPr>
            <a:r>
              <a:rPr lang="en-US" dirty="0">
                <a:solidFill>
                  <a:schemeClr val="bg1"/>
                </a:solidFill>
              </a:rPr>
              <a:t>*</a:t>
            </a:r>
            <a:r>
              <a:rPr lang="en-US" sz="2800" dirty="0">
                <a:solidFill>
                  <a:schemeClr val="bg1"/>
                </a:solidFill>
              </a:rPr>
              <a:t>YOU</a:t>
            </a:r>
            <a:r>
              <a:rPr lang="en-US" dirty="0">
                <a:solidFill>
                  <a:schemeClr val="bg1"/>
                </a:solidFill>
              </a:rPr>
              <a:t>* </a:t>
            </a:r>
            <a:br>
              <a:rPr lang="en-US" dirty="0">
                <a:solidFill>
                  <a:schemeClr val="bg1"/>
                </a:solidFill>
              </a:rPr>
            </a:br>
            <a:r>
              <a:rPr lang="en-US" dirty="0">
                <a:solidFill>
                  <a:schemeClr val="bg1"/>
                </a:solidFill>
              </a:rPr>
              <a:t>are idea generators</a:t>
            </a:r>
          </a:p>
        </p:txBody>
      </p:sp>
      <p:sp>
        <p:nvSpPr>
          <p:cNvPr id="4" name="TextBox 3">
            <a:extLst>
              <a:ext uri="{FF2B5EF4-FFF2-40B4-BE49-F238E27FC236}">
                <a16:creationId xmlns:a16="http://schemas.microsoft.com/office/drawing/2014/main" id="{7659EBA3-E1A7-4F4E-9454-AA00D8951093}"/>
              </a:ext>
            </a:extLst>
          </p:cNvPr>
          <p:cNvSpPr txBox="1"/>
          <p:nvPr/>
        </p:nvSpPr>
        <p:spPr>
          <a:xfrm>
            <a:off x="2306318" y="4826323"/>
            <a:ext cx="6743243" cy="307777"/>
          </a:xfrm>
          <a:prstGeom prst="rect">
            <a:avLst/>
          </a:prstGeom>
          <a:noFill/>
        </p:spPr>
        <p:txBody>
          <a:bodyPr wrap="square" rtlCol="0">
            <a:spAutoFit/>
          </a:bodyPr>
          <a:lstStyle/>
          <a:p>
            <a:r>
              <a:rPr lang="en-US" sz="1400" dirty="0">
                <a:solidFill>
                  <a:schemeClr val="bg1">
                    <a:lumMod val="95000"/>
                  </a:schemeClr>
                </a:solidFill>
              </a:rPr>
              <a:t>Photo: Team spirit by </a:t>
            </a:r>
            <a:r>
              <a:rPr lang="en-US" sz="1400" dirty="0">
                <a:solidFill>
                  <a:schemeClr val="bg1">
                    <a:lumMod val="95000"/>
                  </a:schemeClr>
                </a:solidFill>
                <a:hlinkClick r:id="rId4"/>
              </a:rPr>
              <a:t>dimitrisvetsikas1969</a:t>
            </a:r>
            <a:r>
              <a:rPr lang="en-US" sz="1400" dirty="0">
                <a:solidFill>
                  <a:schemeClr val="bg1">
                    <a:lumMod val="95000"/>
                  </a:schemeClr>
                </a:solidFill>
              </a:rPr>
              <a:t> on </a:t>
            </a:r>
            <a:r>
              <a:rPr lang="en-US" sz="1400" dirty="0">
                <a:solidFill>
                  <a:schemeClr val="bg1">
                    <a:lumMod val="95000"/>
                  </a:schemeClr>
                </a:solidFill>
                <a:hlinkClick r:id="rId5"/>
              </a:rPr>
              <a:t>Pixabay</a:t>
            </a:r>
            <a:endParaRPr lang="en-US" sz="1400" dirty="0">
              <a:solidFill>
                <a:schemeClr val="bg1">
                  <a:lumMod val="95000"/>
                </a:schemeClr>
              </a:solidFill>
            </a:endParaRPr>
          </a:p>
        </p:txBody>
      </p:sp>
    </p:spTree>
    <p:extLst>
      <p:ext uri="{BB962C8B-B14F-4D97-AF65-F5344CB8AC3E}">
        <p14:creationId xmlns:p14="http://schemas.microsoft.com/office/powerpoint/2010/main" val="418474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AC2CC3-1F1C-41FF-A41C-E0774C6D3B79}"/>
              </a:ext>
            </a:extLst>
          </p:cNvPr>
          <p:cNvPicPr>
            <a:picLocks noChangeAspect="1"/>
          </p:cNvPicPr>
          <p:nvPr/>
        </p:nvPicPr>
        <p:blipFill rotWithShape="1">
          <a:blip r:embed="rId3"/>
          <a:srcRect l="22154" r="15037"/>
          <a:stretch/>
        </p:blipFill>
        <p:spPr>
          <a:xfrm>
            <a:off x="5232903" y="2624627"/>
            <a:ext cx="1928388" cy="2030824"/>
          </a:xfrm>
          <a:prstGeom prst="rect">
            <a:avLst/>
          </a:prstGeom>
        </p:spPr>
      </p:pic>
      <p:sp>
        <p:nvSpPr>
          <p:cNvPr id="6" name="Text Placeholder 5">
            <a:extLst>
              <a:ext uri="{FF2B5EF4-FFF2-40B4-BE49-F238E27FC236}">
                <a16:creationId xmlns:a16="http://schemas.microsoft.com/office/drawing/2014/main" id="{96DE5783-01E4-4338-9D5C-2ECC42E5903A}"/>
              </a:ext>
            </a:extLst>
          </p:cNvPr>
          <p:cNvSpPr>
            <a:spLocks noGrp="1"/>
          </p:cNvSpPr>
          <p:nvPr>
            <p:ph type="body" sz="quarter" idx="15"/>
          </p:nvPr>
        </p:nvSpPr>
        <p:spPr/>
        <p:txBody>
          <a:bodyPr/>
          <a:lstStyle/>
          <a:p>
            <a:endParaRPr lang="en-US"/>
          </a:p>
        </p:txBody>
      </p:sp>
      <p:sp>
        <p:nvSpPr>
          <p:cNvPr id="3" name="Text Placeholder 2">
            <a:extLst>
              <a:ext uri="{FF2B5EF4-FFF2-40B4-BE49-F238E27FC236}">
                <a16:creationId xmlns:a16="http://schemas.microsoft.com/office/drawing/2014/main" id="{31AFEDB5-3D68-4F93-B0AF-F39A928B4171}"/>
              </a:ext>
            </a:extLst>
          </p:cNvPr>
          <p:cNvSpPr>
            <a:spLocks noGrp="1"/>
          </p:cNvSpPr>
          <p:nvPr>
            <p:ph type="body" sz="quarter" idx="13"/>
          </p:nvPr>
        </p:nvSpPr>
        <p:spPr/>
        <p:txBody>
          <a:bodyPr/>
          <a:lstStyle/>
          <a:p>
            <a:r>
              <a:rPr lang="en-US" dirty="0"/>
              <a:t>Be a party host</a:t>
            </a:r>
          </a:p>
        </p:txBody>
      </p:sp>
      <p:sp>
        <p:nvSpPr>
          <p:cNvPr id="5" name="Text Placeholder 4">
            <a:extLst>
              <a:ext uri="{FF2B5EF4-FFF2-40B4-BE49-F238E27FC236}">
                <a16:creationId xmlns:a16="http://schemas.microsoft.com/office/drawing/2014/main" id="{42AC831F-3FB0-4A7A-9D44-3A330B7C03C6}"/>
              </a:ext>
            </a:extLst>
          </p:cNvPr>
          <p:cNvSpPr>
            <a:spLocks noGrp="1"/>
          </p:cNvSpPr>
          <p:nvPr>
            <p:ph type="body" sz="quarter" idx="12"/>
          </p:nvPr>
        </p:nvSpPr>
        <p:spPr>
          <a:xfrm>
            <a:off x="4345691" y="1029747"/>
            <a:ext cx="4434242" cy="3356378"/>
          </a:xfrm>
        </p:spPr>
        <p:txBody>
          <a:bodyPr/>
          <a:lstStyle/>
          <a:p>
            <a:pPr marL="0" indent="0">
              <a:buNone/>
            </a:pPr>
            <a:r>
              <a:rPr lang="en-US" sz="1800" dirty="0"/>
              <a:t>Best strategies to:</a:t>
            </a:r>
          </a:p>
          <a:p>
            <a:r>
              <a:rPr lang="en-US" sz="1800" dirty="0"/>
              <a:t>Get a variety of people to the party</a:t>
            </a:r>
          </a:p>
          <a:p>
            <a:r>
              <a:rPr lang="en-US" sz="1800" dirty="0"/>
              <a:t>Get people who don’t know each other to mingle</a:t>
            </a:r>
          </a:p>
          <a:p>
            <a:r>
              <a:rPr lang="en-US" sz="1800" dirty="0"/>
              <a:t>Get people to learn more about each other</a:t>
            </a:r>
          </a:p>
        </p:txBody>
      </p:sp>
      <p:sp>
        <p:nvSpPr>
          <p:cNvPr id="7" name="TextBox 6">
            <a:extLst>
              <a:ext uri="{FF2B5EF4-FFF2-40B4-BE49-F238E27FC236}">
                <a16:creationId xmlns:a16="http://schemas.microsoft.com/office/drawing/2014/main" id="{968B568C-D89A-4D0F-BE4F-EBD31AC44D48}"/>
              </a:ext>
            </a:extLst>
          </p:cNvPr>
          <p:cNvSpPr txBox="1"/>
          <p:nvPr/>
        </p:nvSpPr>
        <p:spPr>
          <a:xfrm>
            <a:off x="205915" y="4854514"/>
            <a:ext cx="6743243" cy="276999"/>
          </a:xfrm>
          <a:prstGeom prst="rect">
            <a:avLst/>
          </a:prstGeom>
          <a:noFill/>
        </p:spPr>
        <p:txBody>
          <a:bodyPr wrap="square" rtlCol="0">
            <a:spAutoFit/>
          </a:bodyPr>
          <a:lstStyle/>
          <a:p>
            <a:r>
              <a:rPr lang="en-US" sz="1200" dirty="0">
                <a:solidFill>
                  <a:schemeClr val="bg1">
                    <a:lumMod val="65000"/>
                  </a:schemeClr>
                </a:solidFill>
              </a:rPr>
              <a:t>Photo: Grand Summer Event by </a:t>
            </a:r>
            <a:r>
              <a:rPr lang="en-US" sz="1200" dirty="0">
                <a:solidFill>
                  <a:schemeClr val="bg1">
                    <a:lumMod val="65000"/>
                  </a:schemeClr>
                </a:solidFill>
                <a:hlinkClick r:id="rId4"/>
              </a:rPr>
              <a:t>Yelp Inc</a:t>
            </a:r>
            <a:r>
              <a:rPr lang="en-US" sz="1200" dirty="0">
                <a:solidFill>
                  <a:schemeClr val="bg1">
                    <a:lumMod val="65000"/>
                  </a:schemeClr>
                </a:solidFill>
              </a:rPr>
              <a:t> on </a:t>
            </a:r>
            <a:r>
              <a:rPr lang="en-US" sz="1200" dirty="0">
                <a:solidFill>
                  <a:schemeClr val="bg1">
                    <a:lumMod val="65000"/>
                  </a:schemeClr>
                </a:solidFill>
                <a:hlinkClick r:id="rId5"/>
              </a:rPr>
              <a:t>Flickr</a:t>
            </a:r>
            <a:r>
              <a:rPr lang="en-US" sz="1200" dirty="0">
                <a:solidFill>
                  <a:schemeClr val="bg1">
                    <a:lumMod val="65000"/>
                  </a:schemeClr>
                </a:solidFill>
              </a:rPr>
              <a:t> </a:t>
            </a:r>
            <a:r>
              <a:rPr lang="en-US" sz="1200" dirty="0">
                <a:solidFill>
                  <a:schemeClr val="bg1">
                    <a:lumMod val="65000"/>
                  </a:schemeClr>
                </a:solidFill>
                <a:hlinkClick r:id="rId6"/>
              </a:rPr>
              <a:t>CC BY-NC-ND 2.0</a:t>
            </a:r>
            <a:endParaRPr lang="en-US" sz="1200" dirty="0">
              <a:solidFill>
                <a:schemeClr val="bg1">
                  <a:lumMod val="65000"/>
                </a:schemeClr>
              </a:solidFill>
            </a:endParaRPr>
          </a:p>
        </p:txBody>
      </p:sp>
      <p:pic>
        <p:nvPicPr>
          <p:cNvPr id="4" name="Picture 3">
            <a:extLst>
              <a:ext uri="{FF2B5EF4-FFF2-40B4-BE49-F238E27FC236}">
                <a16:creationId xmlns:a16="http://schemas.microsoft.com/office/drawing/2014/main" id="{3E923C34-BB6C-4FD6-A2B5-72A60BEBAE07}"/>
              </a:ext>
            </a:extLst>
          </p:cNvPr>
          <p:cNvPicPr>
            <a:picLocks noChangeAspect="1"/>
          </p:cNvPicPr>
          <p:nvPr/>
        </p:nvPicPr>
        <p:blipFill>
          <a:blip r:embed="rId7"/>
          <a:stretch>
            <a:fillRect/>
          </a:stretch>
        </p:blipFill>
        <p:spPr>
          <a:xfrm>
            <a:off x="364067" y="1129608"/>
            <a:ext cx="3845793" cy="3256517"/>
          </a:xfrm>
          <a:prstGeom prst="rect">
            <a:avLst/>
          </a:prstGeom>
        </p:spPr>
      </p:pic>
    </p:spTree>
    <p:extLst>
      <p:ext uri="{BB962C8B-B14F-4D97-AF65-F5344CB8AC3E}">
        <p14:creationId xmlns:p14="http://schemas.microsoft.com/office/powerpoint/2010/main" val="422829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181DBC0-E156-4508-B944-5FB7218CF50C}"/>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937D8D1C-E926-47C1-B448-62E3CFFF5D3A}"/>
              </a:ext>
            </a:extLst>
          </p:cNvPr>
          <p:cNvSpPr>
            <a:spLocks noGrp="1"/>
          </p:cNvSpPr>
          <p:nvPr>
            <p:ph type="body" sz="quarter" idx="13"/>
          </p:nvPr>
        </p:nvSpPr>
        <p:spPr>
          <a:xfrm>
            <a:off x="1" y="208647"/>
            <a:ext cx="2129560" cy="1445492"/>
          </a:xfrm>
        </p:spPr>
        <p:txBody>
          <a:bodyPr/>
          <a:lstStyle/>
          <a:p>
            <a:pPr algn="r"/>
            <a:r>
              <a:rPr lang="en-US" dirty="0">
                <a:solidFill>
                  <a:schemeClr val="bg1"/>
                </a:solidFill>
              </a:rPr>
              <a:t>Program </a:t>
            </a:r>
          </a:p>
          <a:p>
            <a:pPr algn="r"/>
            <a:r>
              <a:rPr lang="en-US" dirty="0">
                <a:solidFill>
                  <a:schemeClr val="bg1"/>
                </a:solidFill>
              </a:rPr>
              <a:t>map</a:t>
            </a:r>
          </a:p>
        </p:txBody>
      </p:sp>
      <p:sp>
        <p:nvSpPr>
          <p:cNvPr id="7" name="TextBox 6">
            <a:extLst>
              <a:ext uri="{FF2B5EF4-FFF2-40B4-BE49-F238E27FC236}">
                <a16:creationId xmlns:a16="http://schemas.microsoft.com/office/drawing/2014/main" id="{2C0C1388-62EB-49A3-93B0-A46822411E61}"/>
              </a:ext>
            </a:extLst>
          </p:cNvPr>
          <p:cNvSpPr txBox="1"/>
          <p:nvPr/>
        </p:nvSpPr>
        <p:spPr>
          <a:xfrm>
            <a:off x="109274" y="4827175"/>
            <a:ext cx="6743243" cy="276999"/>
          </a:xfrm>
          <a:prstGeom prst="rect">
            <a:avLst/>
          </a:prstGeom>
          <a:noFill/>
        </p:spPr>
        <p:txBody>
          <a:bodyPr wrap="square" rtlCol="0">
            <a:spAutoFit/>
          </a:bodyPr>
          <a:lstStyle/>
          <a:p>
            <a:r>
              <a:rPr lang="en-US" sz="1200" dirty="0">
                <a:solidFill>
                  <a:schemeClr val="bg1">
                    <a:lumMod val="85000"/>
                  </a:schemeClr>
                </a:solidFill>
              </a:rPr>
              <a:t>Photo: Cardboard Challenge </a:t>
            </a:r>
            <a:r>
              <a:rPr lang="en-US" sz="1200" dirty="0">
                <a:solidFill>
                  <a:schemeClr val="bg1">
                    <a:lumMod val="65000"/>
                  </a:schemeClr>
                </a:solidFill>
              </a:rPr>
              <a:t>2014 by </a:t>
            </a:r>
            <a:r>
              <a:rPr lang="en-US" sz="1200" dirty="0">
                <a:solidFill>
                  <a:schemeClr val="bg1">
                    <a:lumMod val="65000"/>
                  </a:schemeClr>
                </a:solidFill>
                <a:hlinkClick r:id="rId3"/>
              </a:rPr>
              <a:t>Michael </a:t>
            </a:r>
            <a:r>
              <a:rPr lang="en-US" sz="1200" dirty="0" err="1">
                <a:solidFill>
                  <a:schemeClr val="bg1">
                    <a:lumMod val="65000"/>
                  </a:schemeClr>
                </a:solidFill>
                <a:hlinkClick r:id="rId3"/>
              </a:rPr>
              <a:t>Buist</a:t>
            </a:r>
            <a:r>
              <a:rPr lang="en-US" sz="1200" dirty="0">
                <a:solidFill>
                  <a:schemeClr val="bg1">
                    <a:lumMod val="65000"/>
                  </a:schemeClr>
                </a:solidFill>
              </a:rPr>
              <a:t> on </a:t>
            </a:r>
            <a:r>
              <a:rPr lang="en-US" sz="1200" dirty="0">
                <a:solidFill>
                  <a:schemeClr val="bg1">
                    <a:lumMod val="65000"/>
                  </a:schemeClr>
                </a:solidFill>
                <a:hlinkClick r:id="rId4"/>
              </a:rPr>
              <a:t>Flickr</a:t>
            </a:r>
            <a:r>
              <a:rPr lang="en-US" sz="1200" dirty="0">
                <a:solidFill>
                  <a:schemeClr val="bg1">
                    <a:lumMod val="65000"/>
                  </a:schemeClr>
                </a:solidFill>
              </a:rPr>
              <a:t> </a:t>
            </a:r>
            <a:r>
              <a:rPr lang="en-US" sz="1200" dirty="0">
                <a:solidFill>
                  <a:schemeClr val="bg1">
                    <a:lumMod val="65000"/>
                  </a:schemeClr>
                </a:solidFill>
                <a:hlinkClick r:id="rId5"/>
              </a:rPr>
              <a:t>CC BY-NC-ND 2.0</a:t>
            </a:r>
            <a:endParaRPr lang="en-US" sz="1200" dirty="0">
              <a:solidFill>
                <a:schemeClr val="bg1">
                  <a:lumMod val="65000"/>
                </a:schemeClr>
              </a:solidFill>
            </a:endParaRPr>
          </a:p>
        </p:txBody>
      </p:sp>
      <p:pic>
        <p:nvPicPr>
          <p:cNvPr id="4" name="Picture 3">
            <a:extLst>
              <a:ext uri="{FF2B5EF4-FFF2-40B4-BE49-F238E27FC236}">
                <a16:creationId xmlns:a16="http://schemas.microsoft.com/office/drawing/2014/main" id="{29C1071E-E74E-47D7-A2A2-98A8E0C8776F}"/>
              </a:ext>
            </a:extLst>
          </p:cNvPr>
          <p:cNvPicPr>
            <a:picLocks noChangeAspect="1"/>
          </p:cNvPicPr>
          <p:nvPr/>
        </p:nvPicPr>
        <p:blipFill>
          <a:blip r:embed="rId6"/>
          <a:stretch>
            <a:fillRect/>
          </a:stretch>
        </p:blipFill>
        <p:spPr>
          <a:xfrm>
            <a:off x="2722654" y="362712"/>
            <a:ext cx="5665064" cy="4248799"/>
          </a:xfrm>
          <a:prstGeom prst="rect">
            <a:avLst/>
          </a:prstGeom>
        </p:spPr>
      </p:pic>
      <p:pic>
        <p:nvPicPr>
          <p:cNvPr id="9" name="Picture 8">
            <a:extLst>
              <a:ext uri="{FF2B5EF4-FFF2-40B4-BE49-F238E27FC236}">
                <a16:creationId xmlns:a16="http://schemas.microsoft.com/office/drawing/2014/main" id="{220262FE-72EB-438B-9A9C-80A0C59FEB9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43268" y="1528449"/>
            <a:ext cx="2192400" cy="3083062"/>
          </a:xfrm>
          <a:prstGeom prst="rect">
            <a:avLst/>
          </a:prstGeom>
        </p:spPr>
      </p:pic>
    </p:spTree>
    <p:extLst>
      <p:ext uri="{BB962C8B-B14F-4D97-AF65-F5344CB8AC3E}">
        <p14:creationId xmlns:p14="http://schemas.microsoft.com/office/powerpoint/2010/main" val="25735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00DDBD9-69B7-4E9B-B8E5-46AACB80B555}"/>
              </a:ext>
            </a:extLst>
          </p:cNvPr>
          <p:cNvSpPr>
            <a:spLocks noGrp="1"/>
          </p:cNvSpPr>
          <p:nvPr>
            <p:ph type="body" sz="quarter" idx="13"/>
          </p:nvPr>
        </p:nvSpPr>
        <p:spPr/>
        <p:txBody>
          <a:bodyPr/>
          <a:lstStyle/>
          <a:p>
            <a:r>
              <a:rPr lang="en-US" dirty="0"/>
              <a:t>A few low-tech ideas…</a:t>
            </a:r>
          </a:p>
        </p:txBody>
      </p:sp>
      <p:sp>
        <p:nvSpPr>
          <p:cNvPr id="6" name="Text Placeholder 5">
            <a:extLst>
              <a:ext uri="{FF2B5EF4-FFF2-40B4-BE49-F238E27FC236}">
                <a16:creationId xmlns:a16="http://schemas.microsoft.com/office/drawing/2014/main" id="{FE6B02BE-138C-4CB4-9F12-16870B5891EF}"/>
              </a:ext>
            </a:extLst>
          </p:cNvPr>
          <p:cNvSpPr>
            <a:spLocks noGrp="1"/>
          </p:cNvSpPr>
          <p:nvPr>
            <p:ph type="body" sz="quarter" idx="12"/>
          </p:nvPr>
        </p:nvSpPr>
        <p:spPr>
          <a:xfrm>
            <a:off x="340786" y="1029747"/>
            <a:ext cx="8439148" cy="3593624"/>
          </a:xfrm>
        </p:spPr>
        <p:txBody>
          <a:bodyPr/>
          <a:lstStyle/>
          <a:p>
            <a:r>
              <a:rPr lang="en-US" dirty="0"/>
              <a:t>Board game night</a:t>
            </a:r>
          </a:p>
          <a:p>
            <a:r>
              <a:rPr lang="en-US" dirty="0"/>
              <a:t>Community garden</a:t>
            </a:r>
          </a:p>
          <a:p>
            <a:r>
              <a:rPr lang="en-US" dirty="0"/>
              <a:t>Storytelling event</a:t>
            </a:r>
          </a:p>
          <a:p>
            <a:r>
              <a:rPr lang="en-US" dirty="0"/>
              <a:t>Sew a community quilt</a:t>
            </a:r>
          </a:p>
          <a:p>
            <a:r>
              <a:rPr lang="en-US" dirty="0"/>
              <a:t>Plan/do yarn bombing</a:t>
            </a:r>
          </a:p>
          <a:p>
            <a:r>
              <a:rPr lang="en-US" dirty="0"/>
              <a:t>Create a neighborhood newspaper</a:t>
            </a:r>
          </a:p>
          <a:p>
            <a:r>
              <a:rPr lang="en-US" dirty="0"/>
              <a:t>Plan, perform a talent show</a:t>
            </a:r>
          </a:p>
          <a:p>
            <a:r>
              <a:rPr lang="en-US" dirty="0"/>
              <a:t>Blackout poetry with discarded books</a:t>
            </a:r>
          </a:p>
        </p:txBody>
      </p:sp>
    </p:spTree>
    <p:extLst>
      <p:ext uri="{BB962C8B-B14F-4D97-AF65-F5344CB8AC3E}">
        <p14:creationId xmlns:p14="http://schemas.microsoft.com/office/powerpoint/2010/main" val="243956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F73EE5-49A0-4B46-95CC-40EFD8CD3FC9}"/>
              </a:ext>
            </a:extLst>
          </p:cNvPr>
          <p:cNvPicPr>
            <a:picLocks noChangeAspect="1"/>
          </p:cNvPicPr>
          <p:nvPr/>
        </p:nvPicPr>
        <p:blipFill>
          <a:blip r:embed="rId3"/>
          <a:stretch>
            <a:fillRect/>
          </a:stretch>
        </p:blipFill>
        <p:spPr>
          <a:xfrm>
            <a:off x="2722654" y="362712"/>
            <a:ext cx="5665064" cy="4248799"/>
          </a:xfrm>
          <a:prstGeom prst="rect">
            <a:avLst/>
          </a:prstGeom>
        </p:spPr>
      </p:pic>
      <p:pic>
        <p:nvPicPr>
          <p:cNvPr id="19" name="Picture 18">
            <a:extLst>
              <a:ext uri="{FF2B5EF4-FFF2-40B4-BE49-F238E27FC236}">
                <a16:creationId xmlns:a16="http://schemas.microsoft.com/office/drawing/2014/main" id="{70CD4531-58B9-426A-9042-BA9E02625ED9}"/>
              </a:ext>
            </a:extLst>
          </p:cNvPr>
          <p:cNvPicPr>
            <a:picLocks noChangeAspect="1"/>
          </p:cNvPicPr>
          <p:nvPr/>
        </p:nvPicPr>
        <p:blipFill rotWithShape="1">
          <a:blip r:embed="rId4">
            <a:clrChange>
              <a:clrFrom>
                <a:srgbClr val="FFFFFF"/>
              </a:clrFrom>
              <a:clrTo>
                <a:srgbClr val="FFFFFF">
                  <a:alpha val="0"/>
                </a:srgbClr>
              </a:clrTo>
            </a:clrChange>
          </a:blip>
          <a:srcRect l="22154" r="15037"/>
          <a:stretch/>
        </p:blipFill>
        <p:spPr>
          <a:xfrm>
            <a:off x="4684795" y="131510"/>
            <a:ext cx="818576" cy="862059"/>
          </a:xfrm>
          <a:prstGeom prst="rect">
            <a:avLst/>
          </a:prstGeom>
        </p:spPr>
      </p:pic>
      <p:sp>
        <p:nvSpPr>
          <p:cNvPr id="6" name="Text Placeholder 5">
            <a:extLst>
              <a:ext uri="{FF2B5EF4-FFF2-40B4-BE49-F238E27FC236}">
                <a16:creationId xmlns:a16="http://schemas.microsoft.com/office/drawing/2014/main" id="{69664A54-5ED7-4F82-964B-4EF1042BCDED}"/>
              </a:ext>
            </a:extLst>
          </p:cNvPr>
          <p:cNvSpPr>
            <a:spLocks noGrp="1"/>
          </p:cNvSpPr>
          <p:nvPr>
            <p:ph type="body" sz="quarter" idx="15"/>
          </p:nvPr>
        </p:nvSpPr>
        <p:spPr/>
        <p:txBody>
          <a:bodyPr/>
          <a:lstStyle/>
          <a:p>
            <a:endParaRPr lang="en-US"/>
          </a:p>
        </p:txBody>
      </p:sp>
      <p:sp>
        <p:nvSpPr>
          <p:cNvPr id="3" name="Text Placeholder 2">
            <a:extLst>
              <a:ext uri="{FF2B5EF4-FFF2-40B4-BE49-F238E27FC236}">
                <a16:creationId xmlns:a16="http://schemas.microsoft.com/office/drawing/2014/main" id="{89E5C287-6EDF-49BB-80B6-D8836BA4E4DA}"/>
              </a:ext>
            </a:extLst>
          </p:cNvPr>
          <p:cNvSpPr>
            <a:spLocks noGrp="1"/>
          </p:cNvSpPr>
          <p:nvPr>
            <p:ph type="body" sz="quarter" idx="13"/>
          </p:nvPr>
        </p:nvSpPr>
        <p:spPr>
          <a:xfrm>
            <a:off x="1" y="261110"/>
            <a:ext cx="2129559" cy="2194414"/>
          </a:xfrm>
        </p:spPr>
        <p:txBody>
          <a:bodyPr/>
          <a:lstStyle/>
          <a:p>
            <a:pPr algn="r"/>
            <a:r>
              <a:rPr lang="en-US" sz="3500" dirty="0">
                <a:solidFill>
                  <a:schemeClr val="bg1"/>
                </a:solidFill>
              </a:rPr>
              <a:t>Socialize </a:t>
            </a:r>
          </a:p>
          <a:p>
            <a:pPr algn="r"/>
            <a:r>
              <a:rPr lang="en-US" sz="3500" dirty="0">
                <a:solidFill>
                  <a:schemeClr val="bg1"/>
                </a:solidFill>
              </a:rPr>
              <a:t>your </a:t>
            </a:r>
          </a:p>
          <a:p>
            <a:pPr algn="r"/>
            <a:r>
              <a:rPr lang="en-US" sz="3500" dirty="0">
                <a:solidFill>
                  <a:schemeClr val="bg1"/>
                </a:solidFill>
              </a:rPr>
              <a:t>program</a:t>
            </a:r>
          </a:p>
        </p:txBody>
      </p:sp>
      <p:pic>
        <p:nvPicPr>
          <p:cNvPr id="8" name="Picture 7">
            <a:extLst>
              <a:ext uri="{FF2B5EF4-FFF2-40B4-BE49-F238E27FC236}">
                <a16:creationId xmlns:a16="http://schemas.microsoft.com/office/drawing/2014/main" id="{FACE04C1-CED7-45BF-BBD2-372ED9C3BC7F}"/>
              </a:ext>
            </a:extLst>
          </p:cNvPr>
          <p:cNvPicPr>
            <a:picLocks noChangeAspect="1"/>
          </p:cNvPicPr>
          <p:nvPr/>
        </p:nvPicPr>
        <p:blipFill rotWithShape="1">
          <a:blip r:embed="rId4">
            <a:clrChange>
              <a:clrFrom>
                <a:srgbClr val="FFFFFF"/>
              </a:clrFrom>
              <a:clrTo>
                <a:srgbClr val="FFFFFF">
                  <a:alpha val="0"/>
                </a:srgbClr>
              </a:clrTo>
            </a:clrChange>
          </a:blip>
          <a:srcRect l="22154" r="15037"/>
          <a:stretch/>
        </p:blipFill>
        <p:spPr>
          <a:xfrm>
            <a:off x="2463629" y="2632663"/>
            <a:ext cx="818576" cy="862059"/>
          </a:xfrm>
          <a:prstGeom prst="rect">
            <a:avLst/>
          </a:prstGeom>
        </p:spPr>
      </p:pic>
      <p:pic>
        <p:nvPicPr>
          <p:cNvPr id="9" name="Picture 8">
            <a:extLst>
              <a:ext uri="{FF2B5EF4-FFF2-40B4-BE49-F238E27FC236}">
                <a16:creationId xmlns:a16="http://schemas.microsoft.com/office/drawing/2014/main" id="{7C537438-2813-4C57-B606-A999B9C6E7E9}"/>
              </a:ext>
            </a:extLst>
          </p:cNvPr>
          <p:cNvPicPr>
            <a:picLocks noChangeAspect="1"/>
          </p:cNvPicPr>
          <p:nvPr/>
        </p:nvPicPr>
        <p:blipFill rotWithShape="1">
          <a:blip r:embed="rId4">
            <a:clrChange>
              <a:clrFrom>
                <a:srgbClr val="FFFFFF"/>
              </a:clrFrom>
              <a:clrTo>
                <a:srgbClr val="FFFFFF">
                  <a:alpha val="0"/>
                </a:srgbClr>
              </a:clrTo>
            </a:clrChange>
          </a:blip>
          <a:srcRect l="22154" r="15037"/>
          <a:stretch/>
        </p:blipFill>
        <p:spPr>
          <a:xfrm>
            <a:off x="7355962" y="2487111"/>
            <a:ext cx="818576" cy="862059"/>
          </a:xfrm>
          <a:prstGeom prst="rect">
            <a:avLst/>
          </a:prstGeom>
        </p:spPr>
      </p:pic>
      <p:pic>
        <p:nvPicPr>
          <p:cNvPr id="10" name="Picture 9">
            <a:extLst>
              <a:ext uri="{FF2B5EF4-FFF2-40B4-BE49-F238E27FC236}">
                <a16:creationId xmlns:a16="http://schemas.microsoft.com/office/drawing/2014/main" id="{3450756B-8F93-48F9-9279-8AF2E59B69D5}"/>
              </a:ext>
            </a:extLst>
          </p:cNvPr>
          <p:cNvPicPr>
            <a:picLocks noChangeAspect="1"/>
          </p:cNvPicPr>
          <p:nvPr/>
        </p:nvPicPr>
        <p:blipFill rotWithShape="1">
          <a:blip r:embed="rId4">
            <a:clrChange>
              <a:clrFrom>
                <a:srgbClr val="FFFFFF"/>
              </a:clrFrom>
              <a:clrTo>
                <a:srgbClr val="FFFFFF">
                  <a:alpha val="0"/>
                </a:srgbClr>
              </a:clrTo>
            </a:clrChange>
            <a:duotone>
              <a:schemeClr val="accent5">
                <a:shade val="45000"/>
                <a:satMod val="135000"/>
              </a:schemeClr>
              <a:prstClr val="white"/>
            </a:duotone>
          </a:blip>
          <a:srcRect l="22154" r="15037"/>
          <a:stretch/>
        </p:blipFill>
        <p:spPr>
          <a:xfrm>
            <a:off x="7609769" y="2056081"/>
            <a:ext cx="818576" cy="862059"/>
          </a:xfrm>
          <a:prstGeom prst="rect">
            <a:avLst/>
          </a:prstGeom>
        </p:spPr>
      </p:pic>
      <p:pic>
        <p:nvPicPr>
          <p:cNvPr id="11" name="Picture 10">
            <a:extLst>
              <a:ext uri="{FF2B5EF4-FFF2-40B4-BE49-F238E27FC236}">
                <a16:creationId xmlns:a16="http://schemas.microsoft.com/office/drawing/2014/main" id="{27636AFB-21E3-49F1-B2C1-A94272ED24ED}"/>
              </a:ext>
            </a:extLst>
          </p:cNvPr>
          <p:cNvPicPr>
            <a:picLocks noChangeAspect="1"/>
          </p:cNvPicPr>
          <p:nvPr/>
        </p:nvPicPr>
        <p:blipFill rotWithShape="1">
          <a:blip r:embed="rId4">
            <a:clrChange>
              <a:clrFrom>
                <a:srgbClr val="FFFFFF"/>
              </a:clrFrom>
              <a:clrTo>
                <a:srgbClr val="FFFFFF">
                  <a:alpha val="0"/>
                </a:srgbClr>
              </a:clrTo>
            </a:clrChange>
          </a:blip>
          <a:srcRect l="22154" r="15037"/>
          <a:stretch/>
        </p:blipFill>
        <p:spPr>
          <a:xfrm>
            <a:off x="2829330" y="764788"/>
            <a:ext cx="818576" cy="862059"/>
          </a:xfrm>
          <a:prstGeom prst="rect">
            <a:avLst/>
          </a:prstGeom>
        </p:spPr>
      </p:pic>
      <p:pic>
        <p:nvPicPr>
          <p:cNvPr id="12" name="Picture 11">
            <a:extLst>
              <a:ext uri="{FF2B5EF4-FFF2-40B4-BE49-F238E27FC236}">
                <a16:creationId xmlns:a16="http://schemas.microsoft.com/office/drawing/2014/main" id="{10E97C47-9595-4290-877F-1EEE8D36AE5A}"/>
              </a:ext>
            </a:extLst>
          </p:cNvPr>
          <p:cNvPicPr>
            <a:picLocks noChangeAspect="1"/>
          </p:cNvPicPr>
          <p:nvPr/>
        </p:nvPicPr>
        <p:blipFill rotWithShape="1">
          <a:blip r:embed="rId4">
            <a:clrChange>
              <a:clrFrom>
                <a:srgbClr val="FFFFFF"/>
              </a:clrFrom>
              <a:clrTo>
                <a:srgbClr val="FFFFFF">
                  <a:alpha val="0"/>
                </a:srgbClr>
              </a:clrTo>
            </a:clrChange>
            <a:duotone>
              <a:schemeClr val="accent1">
                <a:shade val="45000"/>
                <a:satMod val="135000"/>
              </a:schemeClr>
              <a:prstClr val="white"/>
            </a:duotone>
          </a:blip>
          <a:srcRect l="22154" r="15037"/>
          <a:stretch/>
        </p:blipFill>
        <p:spPr>
          <a:xfrm>
            <a:off x="4572000" y="2826293"/>
            <a:ext cx="818576" cy="862059"/>
          </a:xfrm>
          <a:prstGeom prst="rect">
            <a:avLst/>
          </a:prstGeom>
        </p:spPr>
      </p:pic>
      <p:pic>
        <p:nvPicPr>
          <p:cNvPr id="13" name="Picture 12">
            <a:extLst>
              <a:ext uri="{FF2B5EF4-FFF2-40B4-BE49-F238E27FC236}">
                <a16:creationId xmlns:a16="http://schemas.microsoft.com/office/drawing/2014/main" id="{07AD7BCF-4DA6-4ADC-9C61-3EBE4580AB68}"/>
              </a:ext>
            </a:extLst>
          </p:cNvPr>
          <p:cNvPicPr>
            <a:picLocks noChangeAspect="1"/>
          </p:cNvPicPr>
          <p:nvPr/>
        </p:nvPicPr>
        <p:blipFill rotWithShape="1">
          <a:blip r:embed="rId4">
            <a:clrChange>
              <a:clrFrom>
                <a:srgbClr val="FFFFFF"/>
              </a:clrFrom>
              <a:clrTo>
                <a:srgbClr val="FFFFFF">
                  <a:alpha val="0"/>
                </a:srgbClr>
              </a:clrTo>
            </a:clrChange>
            <a:duotone>
              <a:schemeClr val="accent1">
                <a:shade val="45000"/>
                <a:satMod val="135000"/>
              </a:schemeClr>
              <a:prstClr val="white"/>
            </a:duotone>
          </a:blip>
          <a:srcRect l="22154" r="15037"/>
          <a:stretch/>
        </p:blipFill>
        <p:spPr>
          <a:xfrm>
            <a:off x="2429671" y="3253955"/>
            <a:ext cx="818576" cy="862059"/>
          </a:xfrm>
          <a:prstGeom prst="rect">
            <a:avLst/>
          </a:prstGeom>
        </p:spPr>
      </p:pic>
      <p:pic>
        <p:nvPicPr>
          <p:cNvPr id="14" name="Picture 13">
            <a:extLst>
              <a:ext uri="{FF2B5EF4-FFF2-40B4-BE49-F238E27FC236}">
                <a16:creationId xmlns:a16="http://schemas.microsoft.com/office/drawing/2014/main" id="{93CA8506-770E-4DDD-AF15-7AAEF884E922}"/>
              </a:ext>
            </a:extLst>
          </p:cNvPr>
          <p:cNvPicPr>
            <a:picLocks noChangeAspect="1"/>
          </p:cNvPicPr>
          <p:nvPr/>
        </p:nvPicPr>
        <p:blipFill rotWithShape="1">
          <a:blip r:embed="rId4">
            <a:clrChange>
              <a:clrFrom>
                <a:srgbClr val="FFFFFF"/>
              </a:clrFrom>
              <a:clrTo>
                <a:srgbClr val="FFFFFF">
                  <a:alpha val="0"/>
                </a:srgbClr>
              </a:clrTo>
            </a:clrChange>
            <a:duotone>
              <a:schemeClr val="accent5">
                <a:shade val="45000"/>
                <a:satMod val="135000"/>
              </a:schemeClr>
              <a:prstClr val="white"/>
            </a:duotone>
          </a:blip>
          <a:srcRect l="22154" r="15037"/>
          <a:stretch/>
        </p:blipFill>
        <p:spPr>
          <a:xfrm>
            <a:off x="2770731" y="2822925"/>
            <a:ext cx="818576" cy="862059"/>
          </a:xfrm>
          <a:prstGeom prst="rect">
            <a:avLst/>
          </a:prstGeom>
        </p:spPr>
      </p:pic>
      <p:pic>
        <p:nvPicPr>
          <p:cNvPr id="15" name="Picture 14">
            <a:extLst>
              <a:ext uri="{FF2B5EF4-FFF2-40B4-BE49-F238E27FC236}">
                <a16:creationId xmlns:a16="http://schemas.microsoft.com/office/drawing/2014/main" id="{8167C339-E2CF-4702-B01A-1C65972A2A58}"/>
              </a:ext>
            </a:extLst>
          </p:cNvPr>
          <p:cNvPicPr>
            <a:picLocks noChangeAspect="1"/>
          </p:cNvPicPr>
          <p:nvPr/>
        </p:nvPicPr>
        <p:blipFill rotWithShape="1">
          <a:blip r:embed="rId4">
            <a:clrChange>
              <a:clrFrom>
                <a:srgbClr val="FFFFFF"/>
              </a:clrFrom>
              <a:clrTo>
                <a:srgbClr val="FFFFFF">
                  <a:alpha val="0"/>
                </a:srgbClr>
              </a:clrTo>
            </a:clrChange>
          </a:blip>
          <a:srcRect l="22154" r="15037"/>
          <a:stretch/>
        </p:blipFill>
        <p:spPr>
          <a:xfrm>
            <a:off x="5963981" y="3680384"/>
            <a:ext cx="818576" cy="862059"/>
          </a:xfrm>
          <a:prstGeom prst="rect">
            <a:avLst/>
          </a:prstGeom>
        </p:spPr>
      </p:pic>
      <p:pic>
        <p:nvPicPr>
          <p:cNvPr id="16" name="Picture 15">
            <a:extLst>
              <a:ext uri="{FF2B5EF4-FFF2-40B4-BE49-F238E27FC236}">
                <a16:creationId xmlns:a16="http://schemas.microsoft.com/office/drawing/2014/main" id="{7AA948D0-4254-4AB4-B652-3984CEB43FFF}"/>
              </a:ext>
            </a:extLst>
          </p:cNvPr>
          <p:cNvPicPr>
            <a:picLocks noChangeAspect="1"/>
          </p:cNvPicPr>
          <p:nvPr/>
        </p:nvPicPr>
        <p:blipFill rotWithShape="1">
          <a:blip r:embed="rId4">
            <a:clrChange>
              <a:clrFrom>
                <a:srgbClr val="FFFFFF"/>
              </a:clrFrom>
              <a:clrTo>
                <a:srgbClr val="FFFFFF">
                  <a:alpha val="0"/>
                </a:srgbClr>
              </a:clrTo>
            </a:clrChange>
            <a:duotone>
              <a:schemeClr val="accent5">
                <a:shade val="45000"/>
                <a:satMod val="135000"/>
              </a:schemeClr>
              <a:prstClr val="white"/>
            </a:duotone>
          </a:blip>
          <a:srcRect l="22154" r="15037"/>
          <a:stretch/>
        </p:blipFill>
        <p:spPr>
          <a:xfrm>
            <a:off x="4395057" y="3287872"/>
            <a:ext cx="818576" cy="862059"/>
          </a:xfrm>
          <a:prstGeom prst="rect">
            <a:avLst/>
          </a:prstGeom>
        </p:spPr>
      </p:pic>
      <p:pic>
        <p:nvPicPr>
          <p:cNvPr id="17" name="Picture 16">
            <a:extLst>
              <a:ext uri="{FF2B5EF4-FFF2-40B4-BE49-F238E27FC236}">
                <a16:creationId xmlns:a16="http://schemas.microsoft.com/office/drawing/2014/main" id="{DB97BB49-E2E8-4A9B-809D-5C5D74643884}"/>
              </a:ext>
            </a:extLst>
          </p:cNvPr>
          <p:cNvPicPr>
            <a:picLocks noChangeAspect="1"/>
          </p:cNvPicPr>
          <p:nvPr/>
        </p:nvPicPr>
        <p:blipFill rotWithShape="1">
          <a:blip r:embed="rId4">
            <a:clrChange>
              <a:clrFrom>
                <a:srgbClr val="FFFFFF"/>
              </a:clrFrom>
              <a:clrTo>
                <a:srgbClr val="FFFFFF">
                  <a:alpha val="0"/>
                </a:srgbClr>
              </a:clrTo>
            </a:clrChange>
            <a:duotone>
              <a:schemeClr val="accent1">
                <a:shade val="45000"/>
                <a:satMod val="135000"/>
              </a:schemeClr>
              <a:prstClr val="white"/>
            </a:duotone>
          </a:blip>
          <a:srcRect l="22154" r="15037"/>
          <a:stretch/>
        </p:blipFill>
        <p:spPr>
          <a:xfrm>
            <a:off x="7014440" y="699078"/>
            <a:ext cx="818576" cy="862059"/>
          </a:xfrm>
          <a:prstGeom prst="rect">
            <a:avLst/>
          </a:prstGeom>
        </p:spPr>
      </p:pic>
      <p:pic>
        <p:nvPicPr>
          <p:cNvPr id="18" name="Picture 17">
            <a:extLst>
              <a:ext uri="{FF2B5EF4-FFF2-40B4-BE49-F238E27FC236}">
                <a16:creationId xmlns:a16="http://schemas.microsoft.com/office/drawing/2014/main" id="{F09E0F12-E27A-48B4-8460-6F51A9C563D7}"/>
              </a:ext>
            </a:extLst>
          </p:cNvPr>
          <p:cNvPicPr>
            <a:picLocks noChangeAspect="1"/>
          </p:cNvPicPr>
          <p:nvPr/>
        </p:nvPicPr>
        <p:blipFill rotWithShape="1">
          <a:blip r:embed="rId4">
            <a:clrChange>
              <a:clrFrom>
                <a:srgbClr val="FFFFFF"/>
              </a:clrFrom>
              <a:clrTo>
                <a:srgbClr val="FFFFFF">
                  <a:alpha val="0"/>
                </a:srgbClr>
              </a:clrTo>
            </a:clrChange>
            <a:duotone>
              <a:schemeClr val="accent5">
                <a:shade val="45000"/>
                <a:satMod val="135000"/>
              </a:schemeClr>
              <a:prstClr val="white"/>
            </a:duotone>
          </a:blip>
          <a:srcRect l="22154" r="15037"/>
          <a:stretch/>
        </p:blipFill>
        <p:spPr>
          <a:xfrm>
            <a:off x="4291306" y="534468"/>
            <a:ext cx="818576" cy="862059"/>
          </a:xfrm>
          <a:prstGeom prst="rect">
            <a:avLst/>
          </a:prstGeom>
        </p:spPr>
      </p:pic>
    </p:spTree>
    <p:extLst>
      <p:ext uri="{BB962C8B-B14F-4D97-AF65-F5344CB8AC3E}">
        <p14:creationId xmlns:p14="http://schemas.microsoft.com/office/powerpoint/2010/main" val="385368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046AE35-89D3-405D-924A-69D3BB8C9E20}"/>
              </a:ext>
            </a:extLst>
          </p:cNvPr>
          <p:cNvSpPr>
            <a:spLocks noGrp="1"/>
          </p:cNvSpPr>
          <p:nvPr>
            <p:ph type="body" sz="quarter" idx="13"/>
          </p:nvPr>
        </p:nvSpPr>
        <p:spPr/>
        <p:txBody>
          <a:bodyPr/>
          <a:lstStyle/>
          <a:p>
            <a:endParaRPr lang="en-US" dirty="0"/>
          </a:p>
        </p:txBody>
      </p:sp>
      <p:sp>
        <p:nvSpPr>
          <p:cNvPr id="2" name="Text Placeholder 1">
            <a:extLst>
              <a:ext uri="{FF2B5EF4-FFF2-40B4-BE49-F238E27FC236}">
                <a16:creationId xmlns:a16="http://schemas.microsoft.com/office/drawing/2014/main" id="{3931B432-FA00-499C-85CF-8A2802B0BA2B}"/>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F3C7B1D6-37E0-45C9-A898-7F67DD5CD3D6}"/>
              </a:ext>
            </a:extLst>
          </p:cNvPr>
          <p:cNvSpPr>
            <a:spLocks noGrp="1"/>
          </p:cNvSpPr>
          <p:nvPr>
            <p:ph type="body" sz="quarter" idx="15"/>
          </p:nvPr>
        </p:nvSpPr>
        <p:spPr>
          <a:xfrm>
            <a:off x="324198" y="343304"/>
            <a:ext cx="7259294" cy="1999204"/>
          </a:xfrm>
        </p:spPr>
        <p:txBody>
          <a:bodyPr/>
          <a:lstStyle/>
          <a:p>
            <a:pPr algn="ctr"/>
            <a:r>
              <a:rPr lang="en-US" sz="4000" dirty="0"/>
              <a:t>What will you take back </a:t>
            </a:r>
            <a:br>
              <a:rPr lang="en-US" sz="4000" dirty="0"/>
            </a:br>
            <a:r>
              <a:rPr lang="en-US" sz="4000" dirty="0"/>
              <a:t>to your library?</a:t>
            </a:r>
          </a:p>
        </p:txBody>
      </p:sp>
    </p:spTree>
    <p:extLst>
      <p:ext uri="{BB962C8B-B14F-4D97-AF65-F5344CB8AC3E}">
        <p14:creationId xmlns:p14="http://schemas.microsoft.com/office/powerpoint/2010/main" val="329669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731839" y="831455"/>
            <a:ext cx="7094250" cy="1400383"/>
          </a:xfrm>
        </p:spPr>
        <p:txBody>
          <a:bodyPr/>
          <a:lstStyle/>
          <a:p>
            <a:r>
              <a:rPr lang="en-US" dirty="0"/>
              <a:t>Return to the Real</a:t>
            </a:r>
          </a:p>
        </p:txBody>
      </p:sp>
      <p:sp>
        <p:nvSpPr>
          <p:cNvPr id="8" name="Text Placeholder 7"/>
          <p:cNvSpPr>
            <a:spLocks noGrp="1"/>
          </p:cNvSpPr>
          <p:nvPr>
            <p:ph type="body" sz="quarter" idx="11"/>
          </p:nvPr>
        </p:nvSpPr>
        <p:spPr/>
        <p:txBody>
          <a:bodyPr>
            <a:normAutofit fontScale="92500" lnSpcReduction="20000"/>
          </a:bodyPr>
          <a:lstStyle/>
          <a:p>
            <a:r>
              <a:rPr lang="en-US" dirty="0"/>
              <a:t>Betha Gutsche</a:t>
            </a:r>
          </a:p>
        </p:txBody>
      </p:sp>
      <p:sp>
        <p:nvSpPr>
          <p:cNvPr id="9" name="Text Placeholder 8"/>
          <p:cNvSpPr>
            <a:spLocks noGrp="1"/>
          </p:cNvSpPr>
          <p:nvPr>
            <p:ph type="body" sz="quarter" idx="12"/>
          </p:nvPr>
        </p:nvSpPr>
        <p:spPr/>
        <p:txBody>
          <a:bodyPr>
            <a:normAutofit fontScale="92500" lnSpcReduction="20000"/>
          </a:bodyPr>
          <a:lstStyle/>
          <a:p>
            <a:r>
              <a:rPr lang="en-US" dirty="0"/>
              <a:t>WebJunction Programs Manager, OCLC</a:t>
            </a:r>
          </a:p>
        </p:txBody>
      </p:sp>
      <p:sp>
        <p:nvSpPr>
          <p:cNvPr id="10" name="Text Placeholder 9"/>
          <p:cNvSpPr>
            <a:spLocks noGrp="1"/>
          </p:cNvSpPr>
          <p:nvPr>
            <p:ph type="body" sz="quarter" idx="13"/>
          </p:nvPr>
        </p:nvSpPr>
        <p:spPr/>
        <p:txBody>
          <a:bodyPr>
            <a:normAutofit fontScale="77500" lnSpcReduction="20000"/>
          </a:bodyPr>
          <a:lstStyle/>
          <a:p>
            <a:r>
              <a:rPr lang="en-US" dirty="0"/>
              <a:t>gutscheb@oclc.org</a:t>
            </a:r>
          </a:p>
        </p:txBody>
      </p:sp>
      <p:sp>
        <p:nvSpPr>
          <p:cNvPr id="11" name="Text Placeholder 10"/>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58662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34BB02-174C-4802-9728-0EE7CD6C688D}"/>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50D5CD2A-A25C-4892-A4C8-D2BBD756B9AB}"/>
              </a:ext>
            </a:extLst>
          </p:cNvPr>
          <p:cNvSpPr>
            <a:spLocks noGrp="1"/>
          </p:cNvSpPr>
          <p:nvPr>
            <p:ph type="body" sz="quarter" idx="14"/>
          </p:nvPr>
        </p:nvSpPr>
        <p:spPr/>
        <p:txBody>
          <a:bodyPr/>
          <a:lstStyle/>
          <a:p>
            <a:endParaRPr lang="en-US"/>
          </a:p>
        </p:txBody>
      </p:sp>
      <p:sp>
        <p:nvSpPr>
          <p:cNvPr id="20" name="Text Placeholder 19">
            <a:extLst>
              <a:ext uri="{FF2B5EF4-FFF2-40B4-BE49-F238E27FC236}">
                <a16:creationId xmlns:a16="http://schemas.microsoft.com/office/drawing/2014/main" id="{609E7CCB-6A80-44DE-9FD7-682454E4B552}"/>
              </a:ext>
            </a:extLst>
          </p:cNvPr>
          <p:cNvSpPr>
            <a:spLocks noGrp="1"/>
          </p:cNvSpPr>
          <p:nvPr>
            <p:ph type="body" sz="quarter" idx="15"/>
          </p:nvPr>
        </p:nvSpPr>
        <p:spPr/>
        <p:txBody>
          <a:bodyPr/>
          <a:lstStyle/>
          <a:p>
            <a:r>
              <a:rPr lang="en-US" dirty="0"/>
              <a:t>Trajectory </a:t>
            </a:r>
            <a:r>
              <a:rPr lang="en-US" b="0" dirty="0"/>
              <a:t>(agenda)</a:t>
            </a:r>
          </a:p>
        </p:txBody>
      </p:sp>
      <p:sp>
        <p:nvSpPr>
          <p:cNvPr id="21" name="Text Placeholder 20">
            <a:extLst>
              <a:ext uri="{FF2B5EF4-FFF2-40B4-BE49-F238E27FC236}">
                <a16:creationId xmlns:a16="http://schemas.microsoft.com/office/drawing/2014/main" id="{500579CF-F2BC-4F96-9C06-CE6D2A391128}"/>
              </a:ext>
            </a:extLst>
          </p:cNvPr>
          <p:cNvSpPr>
            <a:spLocks noGrp="1"/>
          </p:cNvSpPr>
          <p:nvPr>
            <p:ph type="body" sz="quarter" idx="16"/>
          </p:nvPr>
        </p:nvSpPr>
        <p:spPr>
          <a:xfrm>
            <a:off x="2441776" y="2649835"/>
            <a:ext cx="1418551" cy="955521"/>
          </a:xfrm>
        </p:spPr>
        <p:txBody>
          <a:bodyPr/>
          <a:lstStyle/>
          <a:p>
            <a:pPr marL="0" indent="0" algn="r">
              <a:buNone/>
            </a:pPr>
            <a:r>
              <a:rPr lang="en-US" sz="1800" dirty="0"/>
              <a:t>Erosion of social connections</a:t>
            </a:r>
          </a:p>
        </p:txBody>
      </p:sp>
      <p:sp>
        <p:nvSpPr>
          <p:cNvPr id="50" name="Text Placeholder 20">
            <a:extLst>
              <a:ext uri="{FF2B5EF4-FFF2-40B4-BE49-F238E27FC236}">
                <a16:creationId xmlns:a16="http://schemas.microsoft.com/office/drawing/2014/main" id="{A25B41B0-A533-47CC-AE97-A65BE61183B4}"/>
              </a:ext>
            </a:extLst>
          </p:cNvPr>
          <p:cNvSpPr txBox="1">
            <a:spLocks/>
          </p:cNvSpPr>
          <p:nvPr/>
        </p:nvSpPr>
        <p:spPr>
          <a:xfrm>
            <a:off x="992300" y="3421574"/>
            <a:ext cx="1637606" cy="1086545"/>
          </a:xfrm>
          <a:prstGeom prst="rect">
            <a:avLst/>
          </a:prstGeom>
        </p:spPr>
        <p:txBody>
          <a:bodyPr vert="horz"/>
          <a:lstStyle>
            <a:lvl1pPr marL="342900" indent="-342900" algn="l" defTabSz="457200" rtl="0" eaLnBrk="1" latinLnBrk="0" hangingPunct="1">
              <a:spcBef>
                <a:spcPct val="20000"/>
              </a:spcBef>
              <a:buFont typeface="Wingdings" panose="05000000000000000000" pitchFamily="2" charset="2"/>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pPr marL="0" indent="0" algn="r">
              <a:buFont typeface="Wingdings" panose="05000000000000000000" pitchFamily="2" charset="2"/>
              <a:buNone/>
            </a:pPr>
            <a:r>
              <a:rPr lang="en-US" sz="1800" dirty="0"/>
              <a:t>Value of social connections</a:t>
            </a:r>
          </a:p>
        </p:txBody>
      </p:sp>
      <p:grpSp>
        <p:nvGrpSpPr>
          <p:cNvPr id="48" name="Group 47">
            <a:extLst>
              <a:ext uri="{FF2B5EF4-FFF2-40B4-BE49-F238E27FC236}">
                <a16:creationId xmlns:a16="http://schemas.microsoft.com/office/drawing/2014/main" id="{B618694D-93F7-493A-91CC-7C71D73B720B}"/>
              </a:ext>
            </a:extLst>
          </p:cNvPr>
          <p:cNvGrpSpPr/>
          <p:nvPr/>
        </p:nvGrpSpPr>
        <p:grpSpPr>
          <a:xfrm>
            <a:off x="1389616" y="600498"/>
            <a:ext cx="7431571" cy="4531427"/>
            <a:chOff x="324198" y="-123077"/>
            <a:chExt cx="7431571" cy="4531427"/>
          </a:xfrm>
        </p:grpSpPr>
        <p:grpSp>
          <p:nvGrpSpPr>
            <p:cNvPr id="32" name="Group 31">
              <a:extLst>
                <a:ext uri="{FF2B5EF4-FFF2-40B4-BE49-F238E27FC236}">
                  <a16:creationId xmlns:a16="http://schemas.microsoft.com/office/drawing/2014/main" id="{DF4CF4E4-FFC6-4732-92DA-C6C57769B7EC}"/>
                </a:ext>
              </a:extLst>
            </p:cNvPr>
            <p:cNvGrpSpPr/>
            <p:nvPr/>
          </p:nvGrpSpPr>
          <p:grpSpPr>
            <a:xfrm>
              <a:off x="324198" y="3646574"/>
              <a:ext cx="1238595" cy="761776"/>
              <a:chOff x="324198" y="3624349"/>
              <a:chExt cx="1238595" cy="761776"/>
            </a:xfrm>
          </p:grpSpPr>
          <p:cxnSp>
            <p:nvCxnSpPr>
              <p:cNvPr id="23" name="Straight Connector 22">
                <a:extLst>
                  <a:ext uri="{FF2B5EF4-FFF2-40B4-BE49-F238E27FC236}">
                    <a16:creationId xmlns:a16="http://schemas.microsoft.com/office/drawing/2014/main" id="{20813C96-AE67-45AB-9C34-A7066555E397}"/>
                  </a:ext>
                </a:extLst>
              </p:cNvPr>
              <p:cNvCxnSpPr>
                <a:cxnSpLocks/>
              </p:cNvCxnSpPr>
              <p:nvPr/>
            </p:nvCxnSpPr>
            <p:spPr>
              <a:xfrm flipV="1">
                <a:off x="324198" y="3624349"/>
                <a:ext cx="0" cy="761776"/>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DA0A9E8-13CE-437F-9E8E-BA2CBEF6BF77}"/>
                  </a:ext>
                </a:extLst>
              </p:cNvPr>
              <p:cNvCxnSpPr>
                <a:cxnSpLocks/>
              </p:cNvCxnSpPr>
              <p:nvPr/>
            </p:nvCxnSpPr>
            <p:spPr>
              <a:xfrm>
                <a:off x="326971" y="3624349"/>
                <a:ext cx="1235822"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3" name="Group 32">
              <a:extLst>
                <a:ext uri="{FF2B5EF4-FFF2-40B4-BE49-F238E27FC236}">
                  <a16:creationId xmlns:a16="http://schemas.microsoft.com/office/drawing/2014/main" id="{60A7C3C4-F032-43C4-8815-CC8034C8ECB7}"/>
                </a:ext>
              </a:extLst>
            </p:cNvPr>
            <p:cNvGrpSpPr/>
            <p:nvPr/>
          </p:nvGrpSpPr>
          <p:grpSpPr>
            <a:xfrm>
              <a:off x="1562793" y="2894788"/>
              <a:ext cx="1238595" cy="761776"/>
              <a:chOff x="324198" y="3624349"/>
              <a:chExt cx="1238595" cy="761776"/>
            </a:xfrm>
          </p:grpSpPr>
          <p:cxnSp>
            <p:nvCxnSpPr>
              <p:cNvPr id="34" name="Straight Connector 33">
                <a:extLst>
                  <a:ext uri="{FF2B5EF4-FFF2-40B4-BE49-F238E27FC236}">
                    <a16:creationId xmlns:a16="http://schemas.microsoft.com/office/drawing/2014/main" id="{ADD2236E-2265-4E27-94AA-A22B903EDB50}"/>
                  </a:ext>
                </a:extLst>
              </p:cNvPr>
              <p:cNvCxnSpPr>
                <a:cxnSpLocks/>
              </p:cNvCxnSpPr>
              <p:nvPr/>
            </p:nvCxnSpPr>
            <p:spPr>
              <a:xfrm flipV="1">
                <a:off x="324198" y="3624349"/>
                <a:ext cx="0" cy="761776"/>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B108BC5A-7CAD-4643-A429-1F0274F2F84E}"/>
                  </a:ext>
                </a:extLst>
              </p:cNvPr>
              <p:cNvCxnSpPr>
                <a:cxnSpLocks/>
              </p:cNvCxnSpPr>
              <p:nvPr/>
            </p:nvCxnSpPr>
            <p:spPr>
              <a:xfrm>
                <a:off x="326971" y="3624349"/>
                <a:ext cx="1235822"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6" name="Group 35">
              <a:extLst>
                <a:ext uri="{FF2B5EF4-FFF2-40B4-BE49-F238E27FC236}">
                  <a16:creationId xmlns:a16="http://schemas.microsoft.com/office/drawing/2014/main" id="{AFDCFB9A-1D55-4162-962B-2086ABBF3BAA}"/>
                </a:ext>
              </a:extLst>
            </p:cNvPr>
            <p:cNvGrpSpPr/>
            <p:nvPr/>
          </p:nvGrpSpPr>
          <p:grpSpPr>
            <a:xfrm>
              <a:off x="2801388" y="2142540"/>
              <a:ext cx="1238595" cy="761776"/>
              <a:chOff x="324198" y="3624349"/>
              <a:chExt cx="1238595" cy="761776"/>
            </a:xfrm>
          </p:grpSpPr>
          <p:cxnSp>
            <p:nvCxnSpPr>
              <p:cNvPr id="37" name="Straight Connector 36">
                <a:extLst>
                  <a:ext uri="{FF2B5EF4-FFF2-40B4-BE49-F238E27FC236}">
                    <a16:creationId xmlns:a16="http://schemas.microsoft.com/office/drawing/2014/main" id="{36706750-56ED-49FA-B3CC-E58D2E273ED4}"/>
                  </a:ext>
                </a:extLst>
              </p:cNvPr>
              <p:cNvCxnSpPr>
                <a:cxnSpLocks/>
              </p:cNvCxnSpPr>
              <p:nvPr/>
            </p:nvCxnSpPr>
            <p:spPr>
              <a:xfrm flipV="1">
                <a:off x="324198" y="3624349"/>
                <a:ext cx="0" cy="761776"/>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3C81E097-467A-42A0-93C2-52999B015272}"/>
                  </a:ext>
                </a:extLst>
              </p:cNvPr>
              <p:cNvCxnSpPr>
                <a:cxnSpLocks/>
              </p:cNvCxnSpPr>
              <p:nvPr/>
            </p:nvCxnSpPr>
            <p:spPr>
              <a:xfrm>
                <a:off x="326971" y="3624349"/>
                <a:ext cx="1235822"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9" name="Group 38">
              <a:extLst>
                <a:ext uri="{FF2B5EF4-FFF2-40B4-BE49-F238E27FC236}">
                  <a16:creationId xmlns:a16="http://schemas.microsoft.com/office/drawing/2014/main" id="{C7A351F1-1617-41DA-AFCC-AFAC37635179}"/>
                </a:ext>
              </a:extLst>
            </p:cNvPr>
            <p:cNvGrpSpPr/>
            <p:nvPr/>
          </p:nvGrpSpPr>
          <p:grpSpPr>
            <a:xfrm>
              <a:off x="4039984" y="1383939"/>
              <a:ext cx="1238595" cy="761776"/>
              <a:chOff x="324198" y="3624349"/>
              <a:chExt cx="1238595" cy="761776"/>
            </a:xfrm>
          </p:grpSpPr>
          <p:cxnSp>
            <p:nvCxnSpPr>
              <p:cNvPr id="40" name="Straight Connector 39">
                <a:extLst>
                  <a:ext uri="{FF2B5EF4-FFF2-40B4-BE49-F238E27FC236}">
                    <a16:creationId xmlns:a16="http://schemas.microsoft.com/office/drawing/2014/main" id="{0481F7B4-3A3A-4769-B0A5-A4548A60F1EC}"/>
                  </a:ext>
                </a:extLst>
              </p:cNvPr>
              <p:cNvCxnSpPr>
                <a:cxnSpLocks/>
              </p:cNvCxnSpPr>
              <p:nvPr/>
            </p:nvCxnSpPr>
            <p:spPr>
              <a:xfrm flipV="1">
                <a:off x="324198" y="3624349"/>
                <a:ext cx="0" cy="761776"/>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20F98B00-8C03-49A6-90EA-83E3F0BD6F0C}"/>
                  </a:ext>
                </a:extLst>
              </p:cNvPr>
              <p:cNvCxnSpPr>
                <a:cxnSpLocks/>
              </p:cNvCxnSpPr>
              <p:nvPr/>
            </p:nvCxnSpPr>
            <p:spPr>
              <a:xfrm>
                <a:off x="326971" y="3624349"/>
                <a:ext cx="1235822"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C6B731E3-4FFA-407A-A50A-931EFE4FA594}"/>
                </a:ext>
              </a:extLst>
            </p:cNvPr>
            <p:cNvGrpSpPr/>
            <p:nvPr/>
          </p:nvGrpSpPr>
          <p:grpSpPr>
            <a:xfrm>
              <a:off x="5278579" y="630941"/>
              <a:ext cx="1238595" cy="761776"/>
              <a:chOff x="324198" y="3624349"/>
              <a:chExt cx="1238595" cy="761776"/>
            </a:xfrm>
          </p:grpSpPr>
          <p:cxnSp>
            <p:nvCxnSpPr>
              <p:cNvPr id="43" name="Straight Connector 42">
                <a:extLst>
                  <a:ext uri="{FF2B5EF4-FFF2-40B4-BE49-F238E27FC236}">
                    <a16:creationId xmlns:a16="http://schemas.microsoft.com/office/drawing/2014/main" id="{CB88860F-68A0-4E97-922D-D57E973DB5E5}"/>
                  </a:ext>
                </a:extLst>
              </p:cNvPr>
              <p:cNvCxnSpPr>
                <a:cxnSpLocks/>
              </p:cNvCxnSpPr>
              <p:nvPr/>
            </p:nvCxnSpPr>
            <p:spPr>
              <a:xfrm flipV="1">
                <a:off x="324198" y="3624349"/>
                <a:ext cx="0" cy="761776"/>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D1153569-6689-4A72-B6C2-F7DB352982C3}"/>
                  </a:ext>
                </a:extLst>
              </p:cNvPr>
              <p:cNvCxnSpPr>
                <a:cxnSpLocks/>
              </p:cNvCxnSpPr>
              <p:nvPr/>
            </p:nvCxnSpPr>
            <p:spPr>
              <a:xfrm>
                <a:off x="326971" y="3624349"/>
                <a:ext cx="1235822"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5498A872-43E3-45AC-AE2F-D268C647FB3A}"/>
                </a:ext>
              </a:extLst>
            </p:cNvPr>
            <p:cNvGrpSpPr/>
            <p:nvPr/>
          </p:nvGrpSpPr>
          <p:grpSpPr>
            <a:xfrm>
              <a:off x="6517174" y="-123077"/>
              <a:ext cx="1238595" cy="761776"/>
              <a:chOff x="324198" y="3624349"/>
              <a:chExt cx="1238595" cy="761776"/>
            </a:xfrm>
          </p:grpSpPr>
          <p:cxnSp>
            <p:nvCxnSpPr>
              <p:cNvPr id="46" name="Straight Connector 45">
                <a:extLst>
                  <a:ext uri="{FF2B5EF4-FFF2-40B4-BE49-F238E27FC236}">
                    <a16:creationId xmlns:a16="http://schemas.microsoft.com/office/drawing/2014/main" id="{E4AC0541-D3F1-4D73-8F6A-74C2B1E87786}"/>
                  </a:ext>
                </a:extLst>
              </p:cNvPr>
              <p:cNvCxnSpPr>
                <a:cxnSpLocks/>
              </p:cNvCxnSpPr>
              <p:nvPr/>
            </p:nvCxnSpPr>
            <p:spPr>
              <a:xfrm flipV="1">
                <a:off x="324198" y="3624349"/>
                <a:ext cx="0" cy="761776"/>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3A22AED1-DB0C-41F1-8A8E-DA28C9AD22A1}"/>
                  </a:ext>
                </a:extLst>
              </p:cNvPr>
              <p:cNvCxnSpPr>
                <a:cxnSpLocks/>
              </p:cNvCxnSpPr>
              <p:nvPr/>
            </p:nvCxnSpPr>
            <p:spPr>
              <a:xfrm>
                <a:off x="326971" y="3624349"/>
                <a:ext cx="123582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sp>
        <p:nvSpPr>
          <p:cNvPr id="49" name="Text Placeholder 20">
            <a:extLst>
              <a:ext uri="{FF2B5EF4-FFF2-40B4-BE49-F238E27FC236}">
                <a16:creationId xmlns:a16="http://schemas.microsoft.com/office/drawing/2014/main" id="{A2D28116-CEB2-476B-B902-3034F1347B00}"/>
              </a:ext>
            </a:extLst>
          </p:cNvPr>
          <p:cNvSpPr txBox="1">
            <a:spLocks/>
          </p:cNvSpPr>
          <p:nvPr/>
        </p:nvSpPr>
        <p:spPr>
          <a:xfrm>
            <a:off x="3456268" y="1899254"/>
            <a:ext cx="1637606" cy="1086545"/>
          </a:xfrm>
          <a:prstGeom prst="rect">
            <a:avLst/>
          </a:prstGeom>
        </p:spPr>
        <p:txBody>
          <a:bodyPr vert="horz"/>
          <a:lstStyle>
            <a:lvl1pPr marL="342900" indent="-342900" algn="l" defTabSz="457200" rtl="0" eaLnBrk="1" latinLnBrk="0" hangingPunct="1">
              <a:spcBef>
                <a:spcPct val="20000"/>
              </a:spcBef>
              <a:buFont typeface="Wingdings" panose="05000000000000000000" pitchFamily="2" charset="2"/>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pPr marL="0" indent="0" algn="r">
              <a:buFont typeface="Wingdings" panose="05000000000000000000" pitchFamily="2" charset="2"/>
              <a:buNone/>
            </a:pPr>
            <a:r>
              <a:rPr lang="en-US" sz="1800" dirty="0"/>
              <a:t>Revival of interest in analog</a:t>
            </a:r>
          </a:p>
        </p:txBody>
      </p:sp>
      <p:sp>
        <p:nvSpPr>
          <p:cNvPr id="51" name="Text Placeholder 20">
            <a:extLst>
              <a:ext uri="{FF2B5EF4-FFF2-40B4-BE49-F238E27FC236}">
                <a16:creationId xmlns:a16="http://schemas.microsoft.com/office/drawing/2014/main" id="{2B2B9C3B-7C40-48DF-A283-C109FECF25CA}"/>
              </a:ext>
            </a:extLst>
          </p:cNvPr>
          <p:cNvSpPr txBox="1">
            <a:spLocks/>
          </p:cNvSpPr>
          <p:nvPr/>
        </p:nvSpPr>
        <p:spPr>
          <a:xfrm>
            <a:off x="4711069" y="1146804"/>
            <a:ext cx="1637606" cy="1086545"/>
          </a:xfrm>
          <a:prstGeom prst="rect">
            <a:avLst/>
          </a:prstGeom>
        </p:spPr>
        <p:txBody>
          <a:bodyPr vert="horz"/>
          <a:lstStyle>
            <a:lvl1pPr marL="342900" indent="-342900" algn="l" defTabSz="457200" rtl="0" eaLnBrk="1" latinLnBrk="0" hangingPunct="1">
              <a:spcBef>
                <a:spcPct val="20000"/>
              </a:spcBef>
              <a:buFont typeface="Wingdings" panose="05000000000000000000" pitchFamily="2" charset="2"/>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pPr marL="0" indent="0" algn="r">
              <a:buFont typeface="Wingdings" panose="05000000000000000000" pitchFamily="2" charset="2"/>
              <a:buNone/>
            </a:pPr>
            <a:r>
              <a:rPr lang="en-US" sz="1800" dirty="0"/>
              <a:t>Library as connection catalyst</a:t>
            </a:r>
          </a:p>
        </p:txBody>
      </p:sp>
      <p:sp>
        <p:nvSpPr>
          <p:cNvPr id="52" name="Text Placeholder 20">
            <a:extLst>
              <a:ext uri="{FF2B5EF4-FFF2-40B4-BE49-F238E27FC236}">
                <a16:creationId xmlns:a16="http://schemas.microsoft.com/office/drawing/2014/main" id="{248DB2D6-63ED-43B2-A526-F9EF54E1FE00}"/>
              </a:ext>
            </a:extLst>
          </p:cNvPr>
          <p:cNvSpPr txBox="1">
            <a:spLocks/>
          </p:cNvSpPr>
          <p:nvPr/>
        </p:nvSpPr>
        <p:spPr>
          <a:xfrm>
            <a:off x="6342124" y="432755"/>
            <a:ext cx="1241367" cy="1086545"/>
          </a:xfrm>
          <a:prstGeom prst="rect">
            <a:avLst/>
          </a:prstGeom>
        </p:spPr>
        <p:txBody>
          <a:bodyPr vert="horz" anchor="ctr"/>
          <a:lstStyle>
            <a:lvl1pPr marL="342900" indent="-342900" algn="l" defTabSz="457200" rtl="0" eaLnBrk="1" latinLnBrk="0" hangingPunct="1">
              <a:spcBef>
                <a:spcPct val="20000"/>
              </a:spcBef>
              <a:buFont typeface="Wingdings" panose="05000000000000000000" pitchFamily="2" charset="2"/>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pPr marL="0" indent="0" algn="ctr">
              <a:buFont typeface="Wingdings" panose="05000000000000000000" pitchFamily="2" charset="2"/>
              <a:buNone/>
            </a:pPr>
            <a:r>
              <a:rPr lang="en-US" sz="2800" dirty="0"/>
              <a:t>YOU!</a:t>
            </a:r>
          </a:p>
        </p:txBody>
      </p:sp>
      <p:sp>
        <p:nvSpPr>
          <p:cNvPr id="53" name="Text Placeholder 20">
            <a:extLst>
              <a:ext uri="{FF2B5EF4-FFF2-40B4-BE49-F238E27FC236}">
                <a16:creationId xmlns:a16="http://schemas.microsoft.com/office/drawing/2014/main" id="{2FD0792A-25F3-466A-B6B3-FFCEC0E11377}"/>
              </a:ext>
            </a:extLst>
          </p:cNvPr>
          <p:cNvSpPr txBox="1">
            <a:spLocks/>
          </p:cNvSpPr>
          <p:nvPr/>
        </p:nvSpPr>
        <p:spPr>
          <a:xfrm>
            <a:off x="8061139" y="254528"/>
            <a:ext cx="814434" cy="2408665"/>
          </a:xfrm>
          <a:prstGeom prst="rect">
            <a:avLst/>
          </a:prstGeom>
        </p:spPr>
        <p:txBody>
          <a:bodyPr vert="vert270" anchor="ctr"/>
          <a:lstStyle>
            <a:lvl1pPr marL="342900" indent="-342900" algn="l" defTabSz="457200" rtl="0" eaLnBrk="1" latinLnBrk="0" hangingPunct="1">
              <a:spcBef>
                <a:spcPct val="20000"/>
              </a:spcBef>
              <a:buFont typeface="Wingdings" panose="05000000000000000000" pitchFamily="2" charset="2"/>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pPr marL="0" indent="0" algn="ctr">
              <a:buFont typeface="Wingdings" panose="05000000000000000000" pitchFamily="2" charset="2"/>
              <a:buNone/>
            </a:pPr>
            <a:r>
              <a:rPr lang="en-US" sz="2800" b="1" i="1" dirty="0">
                <a:solidFill>
                  <a:schemeClr val="bg1"/>
                </a:solidFill>
              </a:rPr>
              <a:t>Possibilities</a:t>
            </a:r>
          </a:p>
        </p:txBody>
      </p:sp>
      <p:pic>
        <p:nvPicPr>
          <p:cNvPr id="55" name="Picture 54">
            <a:extLst>
              <a:ext uri="{FF2B5EF4-FFF2-40B4-BE49-F238E27FC236}">
                <a16:creationId xmlns:a16="http://schemas.microsoft.com/office/drawing/2014/main" id="{D80D8878-173F-44FC-9A1E-5F5BAF969FDE}"/>
              </a:ext>
            </a:extLst>
          </p:cNvPr>
          <p:cNvPicPr>
            <a:picLocks noChangeAspect="1"/>
          </p:cNvPicPr>
          <p:nvPr/>
        </p:nvPicPr>
        <p:blipFill rotWithShape="1">
          <a:blip r:embed="rId3">
            <a:clrChange>
              <a:clrFrom>
                <a:srgbClr val="FFFFFF"/>
              </a:clrFrom>
              <a:clrTo>
                <a:srgbClr val="FFFFFF">
                  <a:alpha val="0"/>
                </a:srgbClr>
              </a:clrTo>
            </a:clrChange>
          </a:blip>
          <a:srcRect l="27993" r="22111"/>
          <a:stretch/>
        </p:blipFill>
        <p:spPr>
          <a:xfrm>
            <a:off x="6215693" y="987357"/>
            <a:ext cx="1529094" cy="3064592"/>
          </a:xfrm>
          <a:prstGeom prst="rect">
            <a:avLst/>
          </a:prstGeom>
        </p:spPr>
      </p:pic>
      <p:sp>
        <p:nvSpPr>
          <p:cNvPr id="54" name="Arrow: Right 53">
            <a:extLst>
              <a:ext uri="{FF2B5EF4-FFF2-40B4-BE49-F238E27FC236}">
                <a16:creationId xmlns:a16="http://schemas.microsoft.com/office/drawing/2014/main" id="{6B52BA9F-2198-4262-9CA5-C1A7DE7675E5}"/>
              </a:ext>
            </a:extLst>
          </p:cNvPr>
          <p:cNvSpPr/>
          <p:nvPr/>
        </p:nvSpPr>
        <p:spPr>
          <a:xfrm rot="19763984">
            <a:off x="3492470" y="3386552"/>
            <a:ext cx="5984149" cy="2351386"/>
          </a:xfrm>
          <a:prstGeom prst="rightArrow">
            <a:avLst/>
          </a:prstGeom>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78D7F36D-4A63-4D8C-88C3-3A30320EB139}"/>
              </a:ext>
            </a:extLst>
          </p:cNvPr>
          <p:cNvSpPr txBox="1"/>
          <p:nvPr/>
        </p:nvSpPr>
        <p:spPr>
          <a:xfrm>
            <a:off x="3571347" y="4832504"/>
            <a:ext cx="5293968" cy="307777"/>
          </a:xfrm>
          <a:prstGeom prst="rect">
            <a:avLst/>
          </a:prstGeom>
          <a:noFill/>
        </p:spPr>
        <p:txBody>
          <a:bodyPr wrap="square" rtlCol="0">
            <a:spAutoFit/>
          </a:bodyPr>
          <a:lstStyle/>
          <a:p>
            <a:pPr lvl="0" algn="r">
              <a:defRPr/>
            </a:pPr>
            <a:r>
              <a:rPr lang="en-US" sz="1400" dirty="0">
                <a:solidFill>
                  <a:schemeClr val="bg1">
                    <a:lumMod val="50000"/>
                  </a:schemeClr>
                </a:solidFill>
              </a:rPr>
              <a:t>Image: You can do anything girl by </a:t>
            </a:r>
            <a:r>
              <a:rPr lang="en-US" sz="1400" u="sng" dirty="0" err="1">
                <a:solidFill>
                  <a:schemeClr val="bg1">
                    <a:lumMod val="50000"/>
                  </a:schemeClr>
                </a:solidFill>
                <a:hlinkClick r:id="rId4"/>
              </a:rPr>
              <a:t>lavnatalia</a:t>
            </a:r>
            <a:r>
              <a:rPr lang="en-US" sz="1400" dirty="0">
                <a:solidFill>
                  <a:schemeClr val="bg1">
                    <a:lumMod val="50000"/>
                  </a:schemeClr>
                </a:solidFill>
              </a:rPr>
              <a:t> on </a:t>
            </a:r>
            <a:r>
              <a:rPr lang="en-US" sz="1400" dirty="0">
                <a:solidFill>
                  <a:schemeClr val="bg1">
                    <a:lumMod val="50000"/>
                  </a:schemeClr>
                </a:solidFill>
                <a:hlinkClick r:id="rId5"/>
              </a:rPr>
              <a:t>Pixabay</a:t>
            </a:r>
            <a:endParaRPr kumimoji="0" lang="en-US" sz="1400" b="0" i="0" u="none" strike="noStrike" kern="1200" cap="none" spc="0" normalizeH="0" baseline="0" noProof="0" dirty="0">
              <a:ln>
                <a:noFill/>
              </a:ln>
              <a:solidFill>
                <a:schemeClr val="bg1">
                  <a:lumMod val="50000"/>
                </a:schemeClr>
              </a:solidFill>
              <a:effectLst/>
              <a:uLnTx/>
              <a:uFillTx/>
            </a:endParaRPr>
          </a:p>
        </p:txBody>
      </p:sp>
      <p:sp>
        <p:nvSpPr>
          <p:cNvPr id="57" name="Star: 5 Points 56">
            <a:extLst>
              <a:ext uri="{FF2B5EF4-FFF2-40B4-BE49-F238E27FC236}">
                <a16:creationId xmlns:a16="http://schemas.microsoft.com/office/drawing/2014/main" id="{39CF7445-86C9-4B96-BA04-53FD416E0E53}"/>
              </a:ext>
            </a:extLst>
          </p:cNvPr>
          <p:cNvSpPr/>
          <p:nvPr/>
        </p:nvSpPr>
        <p:spPr>
          <a:xfrm>
            <a:off x="7797390" y="58189"/>
            <a:ext cx="457200" cy="457200"/>
          </a:xfrm>
          <a:prstGeom prst="star5">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16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243F89-805E-42FF-9D78-FA7A89226BC0}"/>
              </a:ext>
            </a:extLst>
          </p:cNvPr>
          <p:cNvSpPr>
            <a:spLocks noGrp="1"/>
          </p:cNvSpPr>
          <p:nvPr>
            <p:ph type="body" sz="quarter" idx="13"/>
          </p:nvPr>
        </p:nvSpPr>
        <p:spPr>
          <a:xfrm>
            <a:off x="340786" y="271386"/>
            <a:ext cx="8439148" cy="414071"/>
          </a:xfrm>
        </p:spPr>
        <p:txBody>
          <a:bodyPr/>
          <a:lstStyle/>
          <a:p>
            <a:r>
              <a:rPr lang="en-US" sz="2400" dirty="0"/>
              <a:t>References </a:t>
            </a:r>
            <a:r>
              <a:rPr lang="en-US" sz="1800" b="0" dirty="0"/>
              <a:t>(in order of mention)</a:t>
            </a:r>
            <a:endParaRPr lang="en-US" sz="1800" dirty="0"/>
          </a:p>
        </p:txBody>
      </p:sp>
      <p:sp>
        <p:nvSpPr>
          <p:cNvPr id="7" name="Text Placeholder 6">
            <a:extLst>
              <a:ext uri="{FF2B5EF4-FFF2-40B4-BE49-F238E27FC236}">
                <a16:creationId xmlns:a16="http://schemas.microsoft.com/office/drawing/2014/main" id="{FF0FC5E6-4597-4399-87AE-C01EF53E0166}"/>
              </a:ext>
            </a:extLst>
          </p:cNvPr>
          <p:cNvSpPr>
            <a:spLocks noGrp="1"/>
          </p:cNvSpPr>
          <p:nvPr>
            <p:ph type="body" sz="quarter" idx="12"/>
          </p:nvPr>
        </p:nvSpPr>
        <p:spPr>
          <a:xfrm>
            <a:off x="340786" y="685457"/>
            <a:ext cx="8439148" cy="3700668"/>
          </a:xfrm>
        </p:spPr>
        <p:txBody>
          <a:bodyPr/>
          <a:lstStyle/>
          <a:p>
            <a:pPr marL="225425" indent="-225425"/>
            <a:r>
              <a:rPr lang="en-US" sz="1600" dirty="0">
                <a:solidFill>
                  <a:schemeClr val="bg1">
                    <a:lumMod val="65000"/>
                  </a:schemeClr>
                </a:solidFill>
                <a:hlinkClick r:id="rId2"/>
              </a:rPr>
              <a:t>Social Connection Makes a Better Brain</a:t>
            </a:r>
            <a:r>
              <a:rPr lang="en-US" sz="1600" dirty="0">
                <a:solidFill>
                  <a:schemeClr val="bg1">
                    <a:lumMod val="65000"/>
                  </a:schemeClr>
                </a:solidFill>
              </a:rPr>
              <a:t>; </a:t>
            </a:r>
            <a:r>
              <a:rPr lang="en-US" sz="1600" dirty="0">
                <a:solidFill>
                  <a:schemeClr val="tx1">
                    <a:lumMod val="95000"/>
                    <a:lumOff val="5000"/>
                  </a:schemeClr>
                </a:solidFill>
              </a:rPr>
              <a:t>E. E. Smith; The Atlantic; Oct 29,2013</a:t>
            </a:r>
          </a:p>
          <a:p>
            <a:pPr marL="225425" indent="-225425"/>
            <a:r>
              <a:rPr lang="en-US" sz="1600" dirty="0">
                <a:solidFill>
                  <a:schemeClr val="bg1">
                    <a:lumMod val="65000"/>
                  </a:schemeClr>
                </a:solidFill>
                <a:hlinkClick r:id="rId3"/>
              </a:rPr>
              <a:t>Connectedness &amp; Health: The Science of Social Connection</a:t>
            </a:r>
            <a:r>
              <a:rPr lang="en-US" sz="1600" dirty="0">
                <a:solidFill>
                  <a:schemeClr val="bg1">
                    <a:lumMod val="65000"/>
                  </a:schemeClr>
                </a:solidFill>
              </a:rPr>
              <a:t>; </a:t>
            </a:r>
            <a:r>
              <a:rPr lang="en-US" sz="1600" dirty="0">
                <a:solidFill>
                  <a:schemeClr val="tx1">
                    <a:lumMod val="95000"/>
                    <a:lumOff val="5000"/>
                  </a:schemeClr>
                </a:solidFill>
              </a:rPr>
              <a:t>Dr. Emma Seppala; Stanford Medicine; May 8, 2014</a:t>
            </a:r>
          </a:p>
          <a:p>
            <a:pPr marL="225425" indent="-225425"/>
            <a:r>
              <a:rPr lang="en-US" sz="1600" dirty="0">
                <a:solidFill>
                  <a:schemeClr val="tx1">
                    <a:lumMod val="95000"/>
                    <a:lumOff val="5000"/>
                  </a:schemeClr>
                </a:solidFill>
              </a:rPr>
              <a:t>Bowling Alone: America’s Declining Social Capital; R. Putnam, 2000</a:t>
            </a:r>
          </a:p>
          <a:p>
            <a:pPr marL="225425" indent="-225425"/>
            <a:r>
              <a:rPr lang="en-US" sz="1600" dirty="0">
                <a:solidFill>
                  <a:schemeClr val="tx1">
                    <a:lumMod val="95000"/>
                    <a:lumOff val="5000"/>
                  </a:schemeClr>
                </a:solidFill>
                <a:hlinkClick r:id="rId4"/>
              </a:rPr>
              <a:t>How Facebook Makes Us Unhappy</a:t>
            </a:r>
            <a:r>
              <a:rPr lang="en-US" sz="1600" dirty="0">
                <a:solidFill>
                  <a:schemeClr val="tx1">
                    <a:lumMod val="95000"/>
                    <a:lumOff val="5000"/>
                  </a:schemeClr>
                </a:solidFill>
              </a:rPr>
              <a:t>; M. Konnikova; New Yorker; Sep 10, 2013</a:t>
            </a:r>
          </a:p>
          <a:p>
            <a:pPr marL="225425" indent="-225425"/>
            <a:r>
              <a:rPr lang="en-US" sz="1600" dirty="0">
                <a:solidFill>
                  <a:schemeClr val="tx1">
                    <a:lumMod val="95000"/>
                    <a:lumOff val="5000"/>
                  </a:schemeClr>
                </a:solidFill>
                <a:hlinkClick r:id="rId5"/>
              </a:rPr>
              <a:t>6 Ways Social Media Affects Mental Health</a:t>
            </a:r>
            <a:r>
              <a:rPr lang="en-US" sz="1600" dirty="0">
                <a:solidFill>
                  <a:schemeClr val="tx1">
                    <a:lumMod val="95000"/>
                    <a:lumOff val="5000"/>
                  </a:schemeClr>
                </a:solidFill>
              </a:rPr>
              <a:t>; A. Walton; Forbes; Jun 30, 2017</a:t>
            </a:r>
          </a:p>
          <a:p>
            <a:pPr marL="225425" indent="-225425"/>
            <a:r>
              <a:rPr lang="en-US" sz="1600" dirty="0">
                <a:solidFill>
                  <a:schemeClr val="tx1">
                    <a:lumMod val="95000"/>
                    <a:lumOff val="5000"/>
                  </a:schemeClr>
                </a:solidFill>
                <a:hlinkClick r:id="rId6"/>
              </a:rPr>
              <a:t>Have Smartphones destroyed a generation?</a:t>
            </a:r>
            <a:r>
              <a:rPr lang="en-US" sz="1600" dirty="0">
                <a:solidFill>
                  <a:schemeClr val="tx1">
                    <a:lumMod val="95000"/>
                    <a:lumOff val="5000"/>
                  </a:schemeClr>
                </a:solidFill>
              </a:rPr>
              <a:t>; J. Twenge; The Atlantic; Sep 2017</a:t>
            </a:r>
          </a:p>
          <a:p>
            <a:pPr marL="225425" indent="-225425"/>
            <a:r>
              <a:rPr lang="en-US" sz="1600" dirty="0">
                <a:solidFill>
                  <a:schemeClr val="tx1">
                    <a:lumMod val="95000"/>
                    <a:lumOff val="5000"/>
                  </a:schemeClr>
                </a:solidFill>
                <a:hlinkClick r:id="rId7"/>
              </a:rPr>
              <a:t>Feeling Lonely? Too much time on Smart Phones</a:t>
            </a:r>
            <a:r>
              <a:rPr lang="en-US" sz="1600" dirty="0">
                <a:solidFill>
                  <a:schemeClr val="tx1">
                    <a:lumMod val="95000"/>
                    <a:lumOff val="5000"/>
                  </a:schemeClr>
                </a:solidFill>
              </a:rPr>
              <a:t>; K. Hobson; NPR; Mar 6, 2017</a:t>
            </a:r>
          </a:p>
          <a:p>
            <a:pPr marL="225425" indent="-225425"/>
            <a:r>
              <a:rPr lang="en-US" sz="1600" dirty="0">
                <a:solidFill>
                  <a:schemeClr val="tx1">
                    <a:lumMod val="95000"/>
                    <a:lumOff val="5000"/>
                  </a:schemeClr>
                </a:solidFill>
                <a:hlinkClick r:id="rId8"/>
              </a:rPr>
              <a:t>Social Media, Social Life: Teens Reveal Their Experiences</a:t>
            </a:r>
            <a:r>
              <a:rPr lang="en-US" sz="1600" dirty="0">
                <a:solidFill>
                  <a:schemeClr val="tx1">
                    <a:lumMod val="95000"/>
                    <a:lumOff val="5000"/>
                  </a:schemeClr>
                </a:solidFill>
              </a:rPr>
              <a:t>; Common Sense Media; Sep 10, 2018</a:t>
            </a:r>
          </a:p>
          <a:p>
            <a:pPr marL="225425" indent="-225425"/>
            <a:r>
              <a:rPr lang="en-US" sz="1600" dirty="0">
                <a:solidFill>
                  <a:schemeClr val="tx1">
                    <a:lumMod val="95000"/>
                    <a:lumOff val="5000"/>
                  </a:schemeClr>
                </a:solidFill>
                <a:hlinkClick r:id="rId9"/>
              </a:rPr>
              <a:t>Logged off: meet the teens who refuse to use social media</a:t>
            </a:r>
            <a:r>
              <a:rPr lang="en-US" sz="1600" dirty="0">
                <a:solidFill>
                  <a:schemeClr val="tx1">
                    <a:lumMod val="95000"/>
                    <a:lumOff val="5000"/>
                  </a:schemeClr>
                </a:solidFill>
              </a:rPr>
              <a:t>; The Guardian; Aug 29, 2018</a:t>
            </a:r>
          </a:p>
          <a:p>
            <a:pPr marL="225425" indent="-225425"/>
            <a:r>
              <a:rPr lang="en-US" sz="1600" dirty="0"/>
              <a:t>Revenge of Analog: Real Things and Why They Matter; D. Sax; 2017</a:t>
            </a:r>
          </a:p>
          <a:p>
            <a:pPr marL="225425" indent="-225425"/>
            <a:r>
              <a:rPr lang="en-US" sz="1600" dirty="0">
                <a:solidFill>
                  <a:schemeClr val="tx1">
                    <a:lumMod val="95000"/>
                    <a:lumOff val="5000"/>
                  </a:schemeClr>
                </a:solidFill>
                <a:hlinkClick r:id="rId10"/>
              </a:rPr>
              <a:t>PEW Research Center Report on Library Use</a:t>
            </a:r>
            <a:r>
              <a:rPr lang="en-US" sz="1600" dirty="0">
                <a:solidFill>
                  <a:schemeClr val="tx1">
                    <a:lumMod val="95000"/>
                    <a:lumOff val="5000"/>
                  </a:schemeClr>
                </a:solidFill>
              </a:rPr>
              <a:t>; Aug 2017</a:t>
            </a:r>
          </a:p>
          <a:p>
            <a:endParaRPr lang="en-US" sz="1600" dirty="0">
              <a:solidFill>
                <a:schemeClr val="tx1">
                  <a:lumMod val="95000"/>
                  <a:lumOff val="5000"/>
                </a:schemeClr>
              </a:solidFill>
            </a:endParaRPr>
          </a:p>
          <a:p>
            <a:endParaRPr lang="en-US" sz="1600" dirty="0">
              <a:solidFill>
                <a:schemeClr val="tx1">
                  <a:lumMod val="95000"/>
                  <a:lumOff val="5000"/>
                </a:schemeClr>
              </a:solidFill>
            </a:endParaRPr>
          </a:p>
          <a:p>
            <a:endParaRPr lang="en-US" sz="1600" dirty="0">
              <a:solidFill>
                <a:schemeClr val="tx1">
                  <a:lumMod val="95000"/>
                  <a:lumOff val="5000"/>
                </a:schemeClr>
              </a:solidFill>
            </a:endParaRPr>
          </a:p>
          <a:p>
            <a:endParaRPr lang="en-US" sz="1600" dirty="0">
              <a:solidFill>
                <a:schemeClr val="tx1">
                  <a:lumMod val="95000"/>
                  <a:lumOff val="5000"/>
                </a:schemeClr>
              </a:solidFill>
            </a:endParaRPr>
          </a:p>
        </p:txBody>
      </p:sp>
    </p:spTree>
    <p:extLst>
      <p:ext uri="{BB962C8B-B14F-4D97-AF65-F5344CB8AC3E}">
        <p14:creationId xmlns:p14="http://schemas.microsoft.com/office/powerpoint/2010/main" val="313372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65BA17-FC7C-4BB7-AC4C-FCB1FBED8E13}"/>
              </a:ext>
            </a:extLst>
          </p:cNvPr>
          <p:cNvSpPr>
            <a:spLocks noGrp="1"/>
          </p:cNvSpPr>
          <p:nvPr>
            <p:ph type="body" sz="quarter" idx="10"/>
          </p:nvPr>
        </p:nvSpPr>
        <p:spPr/>
        <p:txBody>
          <a:bodyPr/>
          <a:lstStyle/>
          <a:p>
            <a:r>
              <a:rPr lang="en-US" dirty="0"/>
              <a:t>Value of social connection</a:t>
            </a:r>
          </a:p>
        </p:txBody>
      </p:sp>
      <p:sp>
        <p:nvSpPr>
          <p:cNvPr id="5" name="Text Placeholder 4">
            <a:extLst>
              <a:ext uri="{FF2B5EF4-FFF2-40B4-BE49-F238E27FC236}">
                <a16:creationId xmlns:a16="http://schemas.microsoft.com/office/drawing/2014/main" id="{42A37FC5-6ED3-4AEF-8AFF-C7EA25BC056F}"/>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3EE7D556-ABC1-4836-BD4E-F3F39D190BD6}"/>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92169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D40662B-4A4A-4378-BC87-0B63F9E0CE73}"/>
              </a:ext>
            </a:extLst>
          </p:cNvPr>
          <p:cNvPicPr>
            <a:picLocks noChangeAspect="1"/>
          </p:cNvPicPr>
          <p:nvPr/>
        </p:nvPicPr>
        <p:blipFill rotWithShape="1">
          <a:blip r:embed="rId3"/>
          <a:srcRect r="2547"/>
          <a:stretch/>
        </p:blipFill>
        <p:spPr>
          <a:xfrm>
            <a:off x="2292479" y="-7951"/>
            <a:ext cx="6851521" cy="4678718"/>
          </a:xfrm>
          <a:prstGeom prst="rect">
            <a:avLst/>
          </a:prstGeom>
        </p:spPr>
      </p:pic>
      <p:sp>
        <p:nvSpPr>
          <p:cNvPr id="12" name="Text Placeholder 11">
            <a:extLst>
              <a:ext uri="{FF2B5EF4-FFF2-40B4-BE49-F238E27FC236}">
                <a16:creationId xmlns:a16="http://schemas.microsoft.com/office/drawing/2014/main" id="{AA88632C-7A50-41A7-9D76-7DCC65D93D14}"/>
              </a:ext>
            </a:extLst>
          </p:cNvPr>
          <p:cNvSpPr>
            <a:spLocks noGrp="1"/>
          </p:cNvSpPr>
          <p:nvPr>
            <p:ph type="body" sz="quarter" idx="15"/>
          </p:nvPr>
        </p:nvSpPr>
        <p:spPr/>
        <p:txBody>
          <a:bodyPr/>
          <a:lstStyle/>
          <a:p>
            <a:endParaRPr lang="en-US"/>
          </a:p>
        </p:txBody>
      </p:sp>
      <p:sp>
        <p:nvSpPr>
          <p:cNvPr id="2" name="Text Placeholder 1">
            <a:extLst>
              <a:ext uri="{FF2B5EF4-FFF2-40B4-BE49-F238E27FC236}">
                <a16:creationId xmlns:a16="http://schemas.microsoft.com/office/drawing/2014/main" id="{0FC7004C-1B6A-4195-B6D6-7E3692E6EBEE}"/>
              </a:ext>
            </a:extLst>
          </p:cNvPr>
          <p:cNvSpPr>
            <a:spLocks noGrp="1"/>
          </p:cNvSpPr>
          <p:nvPr>
            <p:ph type="body" sz="quarter" idx="12"/>
          </p:nvPr>
        </p:nvSpPr>
        <p:spPr>
          <a:xfrm>
            <a:off x="106561" y="570821"/>
            <a:ext cx="2023993" cy="4074325"/>
          </a:xfrm>
        </p:spPr>
        <p:txBody>
          <a:bodyPr/>
          <a:lstStyle/>
          <a:p>
            <a:pPr marL="0" indent="0" algn="r">
              <a:buNone/>
            </a:pPr>
            <a:r>
              <a:rPr lang="en-US" sz="2200" dirty="0">
                <a:solidFill>
                  <a:schemeClr val="bg1"/>
                </a:solidFill>
              </a:rPr>
              <a:t>“Social connections are as important to our survival and flourishing as the need for food, safety, and shelter.”*</a:t>
            </a:r>
          </a:p>
        </p:txBody>
      </p:sp>
      <p:sp>
        <p:nvSpPr>
          <p:cNvPr id="4" name="TextBox 3">
            <a:extLst>
              <a:ext uri="{FF2B5EF4-FFF2-40B4-BE49-F238E27FC236}">
                <a16:creationId xmlns:a16="http://schemas.microsoft.com/office/drawing/2014/main" id="{56F704CD-66C5-48F5-B3E7-8E27BAE6E3AE}"/>
              </a:ext>
            </a:extLst>
          </p:cNvPr>
          <p:cNvSpPr txBox="1"/>
          <p:nvPr/>
        </p:nvSpPr>
        <p:spPr>
          <a:xfrm>
            <a:off x="0" y="4822619"/>
            <a:ext cx="7136989" cy="307777"/>
          </a:xfrm>
          <a:prstGeom prst="rect">
            <a:avLst/>
          </a:prstGeom>
          <a:noFill/>
        </p:spPr>
        <p:txBody>
          <a:bodyPr wrap="square" rtlCol="0">
            <a:spAutoFit/>
          </a:bodyPr>
          <a:lstStyle/>
          <a:p>
            <a:r>
              <a:rPr lang="en-US" sz="1400" dirty="0">
                <a:solidFill>
                  <a:schemeClr val="bg1">
                    <a:lumMod val="65000"/>
                  </a:schemeClr>
                </a:solidFill>
              </a:rPr>
              <a:t>*Source: </a:t>
            </a:r>
            <a:r>
              <a:rPr lang="en-US" sz="1400" dirty="0">
                <a:solidFill>
                  <a:schemeClr val="bg1">
                    <a:lumMod val="65000"/>
                  </a:schemeClr>
                </a:solidFill>
                <a:hlinkClick r:id="rId4"/>
              </a:rPr>
              <a:t>Social Connection Makes a Better Brain</a:t>
            </a:r>
            <a:r>
              <a:rPr lang="en-US" sz="1400" dirty="0">
                <a:solidFill>
                  <a:schemeClr val="bg1">
                    <a:lumMod val="65000"/>
                  </a:schemeClr>
                </a:solidFill>
              </a:rPr>
              <a:t>; E. E. Smith; The Atlantic; Oct 29,2013</a:t>
            </a:r>
          </a:p>
        </p:txBody>
      </p:sp>
      <p:sp>
        <p:nvSpPr>
          <p:cNvPr id="8" name="TextBox 7">
            <a:extLst>
              <a:ext uri="{FF2B5EF4-FFF2-40B4-BE49-F238E27FC236}">
                <a16:creationId xmlns:a16="http://schemas.microsoft.com/office/drawing/2014/main" id="{5F9C4429-6FA2-47EB-ADF7-69392B2F8BEE}"/>
              </a:ext>
            </a:extLst>
          </p:cNvPr>
          <p:cNvSpPr txBox="1"/>
          <p:nvPr/>
        </p:nvSpPr>
        <p:spPr>
          <a:xfrm>
            <a:off x="2292479" y="4337369"/>
            <a:ext cx="5891097" cy="307777"/>
          </a:xfrm>
          <a:prstGeom prst="rect">
            <a:avLst/>
          </a:prstGeom>
          <a:noFill/>
        </p:spPr>
        <p:txBody>
          <a:bodyPr wrap="square" rtlCol="0">
            <a:spAutoFit/>
          </a:bodyPr>
          <a:lstStyle/>
          <a:p>
            <a:r>
              <a:rPr lang="en-US" sz="1400" dirty="0">
                <a:solidFill>
                  <a:schemeClr val="bg1">
                    <a:lumMod val="50000"/>
                  </a:schemeClr>
                </a:solidFill>
              </a:rPr>
              <a:t>*Photo: 5 Tribe by </a:t>
            </a:r>
            <a:r>
              <a:rPr lang="en-US" sz="1400" dirty="0" err="1">
                <a:solidFill>
                  <a:schemeClr val="bg1">
                    <a:lumMod val="50000"/>
                  </a:schemeClr>
                </a:solidFill>
                <a:hlinkClick r:id="rId5"/>
              </a:rPr>
              <a:t>amanda</a:t>
            </a:r>
            <a:r>
              <a:rPr lang="en-US" sz="1400" dirty="0">
                <a:solidFill>
                  <a:schemeClr val="bg1">
                    <a:lumMod val="50000"/>
                  </a:schemeClr>
                </a:solidFill>
                <a:hlinkClick r:id="rId5"/>
              </a:rPr>
              <a:t> </a:t>
            </a:r>
            <a:r>
              <a:rPr lang="en-US" sz="1400" dirty="0" err="1">
                <a:solidFill>
                  <a:schemeClr val="bg1">
                    <a:lumMod val="50000"/>
                  </a:schemeClr>
                </a:solidFill>
                <a:hlinkClick r:id="rId5"/>
              </a:rPr>
              <a:t>tipton</a:t>
            </a:r>
            <a:r>
              <a:rPr lang="en-US" sz="1400" dirty="0">
                <a:solidFill>
                  <a:schemeClr val="bg1">
                    <a:lumMod val="50000"/>
                  </a:schemeClr>
                </a:solidFill>
                <a:hlinkClick r:id="rId5"/>
              </a:rPr>
              <a:t> </a:t>
            </a:r>
            <a:r>
              <a:rPr lang="en-US" sz="1400" dirty="0">
                <a:solidFill>
                  <a:schemeClr val="bg1">
                    <a:lumMod val="50000"/>
                  </a:schemeClr>
                </a:solidFill>
              </a:rPr>
              <a:t>on </a:t>
            </a:r>
            <a:r>
              <a:rPr lang="en-US" sz="1400" dirty="0">
                <a:solidFill>
                  <a:schemeClr val="bg1">
                    <a:lumMod val="50000"/>
                  </a:schemeClr>
                </a:solidFill>
                <a:hlinkClick r:id="rId6"/>
              </a:rPr>
              <a:t>Flickr</a:t>
            </a:r>
            <a:r>
              <a:rPr lang="en-US" sz="1400" dirty="0">
                <a:solidFill>
                  <a:schemeClr val="bg1">
                    <a:lumMod val="50000"/>
                  </a:schemeClr>
                </a:solidFill>
              </a:rPr>
              <a:t> </a:t>
            </a:r>
            <a:r>
              <a:rPr lang="en-US" sz="1400" dirty="0">
                <a:solidFill>
                  <a:schemeClr val="bg1">
                    <a:lumMod val="50000"/>
                  </a:schemeClr>
                </a:solidFill>
                <a:hlinkClick r:id="rId7"/>
              </a:rPr>
              <a:t>CC BY-NC-ND 2.0</a:t>
            </a:r>
            <a:endParaRPr lang="en-US" sz="1400" dirty="0">
              <a:solidFill>
                <a:schemeClr val="bg1">
                  <a:lumMod val="50000"/>
                </a:schemeClr>
              </a:solidFill>
            </a:endParaRPr>
          </a:p>
        </p:txBody>
      </p:sp>
    </p:spTree>
    <p:extLst>
      <p:ext uri="{BB962C8B-B14F-4D97-AF65-F5344CB8AC3E}">
        <p14:creationId xmlns:p14="http://schemas.microsoft.com/office/powerpoint/2010/main" val="281403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B42D0B-408B-40F5-B05B-5AE7950D0F1C}"/>
              </a:ext>
            </a:extLst>
          </p:cNvPr>
          <p:cNvSpPr/>
          <p:nvPr/>
        </p:nvSpPr>
        <p:spPr>
          <a:xfrm>
            <a:off x="4191860" y="0"/>
            <a:ext cx="4952140" cy="5143500"/>
          </a:xfrm>
          <a:prstGeom prst="rect">
            <a:avLst/>
          </a:prstGeom>
          <a:solidFill>
            <a:srgbClr val="2361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 name="Text Placeholder 1">
            <a:extLst>
              <a:ext uri="{FF2B5EF4-FFF2-40B4-BE49-F238E27FC236}">
                <a16:creationId xmlns:a16="http://schemas.microsoft.com/office/drawing/2014/main" id="{0FC7004C-1B6A-4195-B6D6-7E3692E6EBEE}"/>
              </a:ext>
            </a:extLst>
          </p:cNvPr>
          <p:cNvSpPr>
            <a:spLocks noGrp="1"/>
          </p:cNvSpPr>
          <p:nvPr>
            <p:ph type="body" sz="quarter" idx="4294967295"/>
          </p:nvPr>
        </p:nvSpPr>
        <p:spPr>
          <a:xfrm>
            <a:off x="320236" y="342900"/>
            <a:ext cx="3820249" cy="3357563"/>
          </a:xfrm>
          <a:prstGeom prst="rect">
            <a:avLst/>
          </a:prstGeom>
        </p:spPr>
        <p:txBody>
          <a:bodyPr/>
          <a:lstStyle/>
          <a:p>
            <a:pPr marL="0" indent="0">
              <a:buNone/>
            </a:pPr>
            <a:r>
              <a:rPr lang="en-US" sz="2800" dirty="0"/>
              <a:t>“Social connectedness generates a positive feedback loop of social, emotional and physical well-being.”*</a:t>
            </a:r>
          </a:p>
        </p:txBody>
      </p:sp>
      <p:sp>
        <p:nvSpPr>
          <p:cNvPr id="7" name="Text Placeholder 6">
            <a:extLst>
              <a:ext uri="{FF2B5EF4-FFF2-40B4-BE49-F238E27FC236}">
                <a16:creationId xmlns:a16="http://schemas.microsoft.com/office/drawing/2014/main" id="{76964C7B-B4B2-457F-A6C9-E5B6786688D2}"/>
              </a:ext>
            </a:extLst>
          </p:cNvPr>
          <p:cNvSpPr>
            <a:spLocks noGrp="1"/>
          </p:cNvSpPr>
          <p:nvPr>
            <p:ph type="body" sz="quarter" idx="4294967295"/>
          </p:nvPr>
        </p:nvSpPr>
        <p:spPr>
          <a:xfrm>
            <a:off x="4438445" y="342899"/>
            <a:ext cx="4685008" cy="4691437"/>
          </a:xfrm>
          <a:prstGeom prst="rect">
            <a:avLst/>
          </a:prstGeom>
        </p:spPr>
        <p:txBody>
          <a:bodyPr/>
          <a:lstStyle/>
          <a:p>
            <a:r>
              <a:rPr lang="en-US" sz="2800" dirty="0">
                <a:solidFill>
                  <a:schemeClr val="bg1"/>
                </a:solidFill>
              </a:rPr>
              <a:t>Lowered anxiety and depression</a:t>
            </a:r>
          </a:p>
          <a:p>
            <a:r>
              <a:rPr lang="en-US" sz="2800" dirty="0">
                <a:solidFill>
                  <a:schemeClr val="bg1"/>
                </a:solidFill>
              </a:rPr>
              <a:t>Stronger immune system</a:t>
            </a:r>
          </a:p>
          <a:p>
            <a:r>
              <a:rPr lang="en-US" sz="2800" dirty="0">
                <a:solidFill>
                  <a:schemeClr val="bg1"/>
                </a:solidFill>
              </a:rPr>
              <a:t>Faster recovery from illness</a:t>
            </a:r>
          </a:p>
          <a:p>
            <a:r>
              <a:rPr lang="en-US" sz="2800" dirty="0">
                <a:solidFill>
                  <a:schemeClr val="bg1"/>
                </a:solidFill>
              </a:rPr>
              <a:t>Increased chance of longevity</a:t>
            </a:r>
          </a:p>
          <a:p>
            <a:r>
              <a:rPr lang="en-US" sz="2800" dirty="0">
                <a:solidFill>
                  <a:schemeClr val="bg1"/>
                </a:solidFill>
              </a:rPr>
              <a:t>Higher self-esteem, greater empathy</a:t>
            </a:r>
          </a:p>
        </p:txBody>
      </p:sp>
      <p:sp>
        <p:nvSpPr>
          <p:cNvPr id="4" name="TextBox 3">
            <a:extLst>
              <a:ext uri="{FF2B5EF4-FFF2-40B4-BE49-F238E27FC236}">
                <a16:creationId xmlns:a16="http://schemas.microsoft.com/office/drawing/2014/main" id="{56F704CD-66C5-48F5-B3E7-8E27BAE6E3AE}"/>
              </a:ext>
            </a:extLst>
          </p:cNvPr>
          <p:cNvSpPr txBox="1"/>
          <p:nvPr/>
        </p:nvSpPr>
        <p:spPr>
          <a:xfrm>
            <a:off x="320236" y="4418098"/>
            <a:ext cx="3871624" cy="738664"/>
          </a:xfrm>
          <a:prstGeom prst="rect">
            <a:avLst/>
          </a:prstGeom>
          <a:noFill/>
        </p:spPr>
        <p:txBody>
          <a:bodyPr wrap="square" rtlCol="0">
            <a:spAutoFit/>
          </a:bodyPr>
          <a:lstStyle/>
          <a:p>
            <a:r>
              <a:rPr lang="en-US" sz="1400" dirty="0">
                <a:solidFill>
                  <a:schemeClr val="bg1">
                    <a:lumMod val="65000"/>
                  </a:schemeClr>
                </a:solidFill>
              </a:rPr>
              <a:t>*Source: </a:t>
            </a:r>
            <a:r>
              <a:rPr lang="en-US" sz="1400" dirty="0">
                <a:solidFill>
                  <a:schemeClr val="bg1">
                    <a:lumMod val="65000"/>
                  </a:schemeClr>
                </a:solidFill>
                <a:hlinkClick r:id="rId3"/>
              </a:rPr>
              <a:t>Connectedness &amp; Health: The Science of Social Connection</a:t>
            </a:r>
            <a:r>
              <a:rPr lang="en-US" sz="1400" dirty="0">
                <a:solidFill>
                  <a:schemeClr val="bg1">
                    <a:lumMod val="65000"/>
                  </a:schemeClr>
                </a:solidFill>
              </a:rPr>
              <a:t>; Dr. Emma Seppala; Stanford Medicine; May 8, 2014</a:t>
            </a:r>
          </a:p>
        </p:txBody>
      </p:sp>
      <p:sp>
        <p:nvSpPr>
          <p:cNvPr id="9" name="Rectangle 8">
            <a:extLst>
              <a:ext uri="{FF2B5EF4-FFF2-40B4-BE49-F238E27FC236}">
                <a16:creationId xmlns:a16="http://schemas.microsoft.com/office/drawing/2014/main" id="{7330CC82-1556-461F-AC6D-C386CFDFB0BD}"/>
              </a:ext>
            </a:extLst>
          </p:cNvPr>
          <p:cNvSpPr/>
          <p:nvPr/>
        </p:nvSpPr>
        <p:spPr>
          <a:xfrm>
            <a:off x="4191860" y="0"/>
            <a:ext cx="215757" cy="5143500"/>
          </a:xfrm>
          <a:prstGeom prst="rect">
            <a:avLst/>
          </a:prstGeom>
          <a:solidFill>
            <a:srgbClr val="608DB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20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CB6ECB2-1E37-49B6-8092-9E7F9F92DB36}"/>
              </a:ext>
            </a:extLst>
          </p:cNvPr>
          <p:cNvSpPr>
            <a:spLocks noGrp="1"/>
          </p:cNvSpPr>
          <p:nvPr>
            <p:ph type="body" sz="quarter" idx="13"/>
          </p:nvPr>
        </p:nvSpPr>
        <p:spPr/>
        <p:txBody>
          <a:bodyPr/>
          <a:lstStyle/>
          <a:p>
            <a:endParaRPr lang="en-US" dirty="0"/>
          </a:p>
        </p:txBody>
      </p:sp>
      <p:sp>
        <p:nvSpPr>
          <p:cNvPr id="11" name="Text Placeholder 10">
            <a:extLst>
              <a:ext uri="{FF2B5EF4-FFF2-40B4-BE49-F238E27FC236}">
                <a16:creationId xmlns:a16="http://schemas.microsoft.com/office/drawing/2014/main" id="{0240D024-9217-41D4-9E76-377F43C258B2}"/>
              </a:ext>
            </a:extLst>
          </p:cNvPr>
          <p:cNvSpPr>
            <a:spLocks noGrp="1"/>
          </p:cNvSpPr>
          <p:nvPr>
            <p:ph type="body" sz="quarter" idx="14"/>
          </p:nvPr>
        </p:nvSpPr>
        <p:spPr/>
        <p:txBody>
          <a:bodyPr/>
          <a:lstStyle/>
          <a:p>
            <a:endParaRPr lang="en-US"/>
          </a:p>
        </p:txBody>
      </p:sp>
      <p:sp>
        <p:nvSpPr>
          <p:cNvPr id="12" name="Text Placeholder 11">
            <a:extLst>
              <a:ext uri="{FF2B5EF4-FFF2-40B4-BE49-F238E27FC236}">
                <a16:creationId xmlns:a16="http://schemas.microsoft.com/office/drawing/2014/main" id="{6A585E27-63E5-44DB-AF35-C40CAA434307}"/>
              </a:ext>
            </a:extLst>
          </p:cNvPr>
          <p:cNvSpPr>
            <a:spLocks noGrp="1"/>
          </p:cNvSpPr>
          <p:nvPr>
            <p:ph type="body" sz="quarter" idx="15"/>
          </p:nvPr>
        </p:nvSpPr>
        <p:spPr/>
        <p:txBody>
          <a:bodyPr/>
          <a:lstStyle/>
          <a:p>
            <a:endParaRPr lang="en-US"/>
          </a:p>
        </p:txBody>
      </p:sp>
      <p:sp>
        <p:nvSpPr>
          <p:cNvPr id="13" name="Text Placeholder 12">
            <a:extLst>
              <a:ext uri="{FF2B5EF4-FFF2-40B4-BE49-F238E27FC236}">
                <a16:creationId xmlns:a16="http://schemas.microsoft.com/office/drawing/2014/main" id="{61CB3DCE-F7F0-43A0-A2A0-840A14D85715}"/>
              </a:ext>
            </a:extLst>
          </p:cNvPr>
          <p:cNvSpPr>
            <a:spLocks noGrp="1"/>
          </p:cNvSpPr>
          <p:nvPr>
            <p:ph type="body" sz="quarter" idx="16"/>
          </p:nvPr>
        </p:nvSpPr>
        <p:spPr/>
        <p:txBody>
          <a:bodyPr/>
          <a:lstStyle/>
          <a:p>
            <a:endParaRPr lang="en-US"/>
          </a:p>
        </p:txBody>
      </p:sp>
      <p:pic>
        <p:nvPicPr>
          <p:cNvPr id="10" name="Picture 9">
            <a:extLst>
              <a:ext uri="{FF2B5EF4-FFF2-40B4-BE49-F238E27FC236}">
                <a16:creationId xmlns:a16="http://schemas.microsoft.com/office/drawing/2014/main" id="{794973E8-FEFD-4D36-9D4B-3B814BF77A46}"/>
              </a:ext>
            </a:extLst>
          </p:cNvPr>
          <p:cNvPicPr>
            <a:picLocks noChangeAspect="1"/>
          </p:cNvPicPr>
          <p:nvPr/>
        </p:nvPicPr>
        <p:blipFill>
          <a:blip r:embed="rId3"/>
          <a:stretch>
            <a:fillRect/>
          </a:stretch>
        </p:blipFill>
        <p:spPr>
          <a:xfrm>
            <a:off x="-178195" y="-15479"/>
            <a:ext cx="7761685" cy="5174457"/>
          </a:xfrm>
          <a:prstGeom prst="rect">
            <a:avLst/>
          </a:prstGeom>
        </p:spPr>
      </p:pic>
      <p:sp>
        <p:nvSpPr>
          <p:cNvPr id="4" name="TextBox 3">
            <a:extLst>
              <a:ext uri="{FF2B5EF4-FFF2-40B4-BE49-F238E27FC236}">
                <a16:creationId xmlns:a16="http://schemas.microsoft.com/office/drawing/2014/main" id="{56F704CD-66C5-48F5-B3E7-8E27BAE6E3AE}"/>
              </a:ext>
            </a:extLst>
          </p:cNvPr>
          <p:cNvSpPr txBox="1"/>
          <p:nvPr/>
        </p:nvSpPr>
        <p:spPr>
          <a:xfrm>
            <a:off x="909826" y="4826686"/>
            <a:ext cx="4925896" cy="307777"/>
          </a:xfrm>
          <a:prstGeom prst="rect">
            <a:avLst/>
          </a:prstGeom>
          <a:noFill/>
        </p:spPr>
        <p:txBody>
          <a:bodyPr wrap="square" rtlCol="0">
            <a:spAutoFit/>
          </a:bodyPr>
          <a:lstStyle/>
          <a:p>
            <a:r>
              <a:rPr lang="en-US" sz="1400" dirty="0">
                <a:solidFill>
                  <a:schemeClr val="tx1">
                    <a:lumMod val="65000"/>
                    <a:lumOff val="35000"/>
                  </a:schemeClr>
                </a:solidFill>
              </a:rPr>
              <a:t>Volunteers by </a:t>
            </a:r>
            <a:r>
              <a:rPr lang="en-US" sz="1400" dirty="0" err="1">
                <a:solidFill>
                  <a:schemeClr val="tx1">
                    <a:lumMod val="65000"/>
                    <a:lumOff val="35000"/>
                  </a:schemeClr>
                </a:solidFill>
                <a:hlinkClick r:id="rId4">
                  <a:extLst>
                    <a:ext uri="{A12FA001-AC4F-418D-AE19-62706E023703}">
                      <ahyp:hlinkClr xmlns:ahyp="http://schemas.microsoft.com/office/drawing/2018/hyperlinkcolor" val="tx"/>
                    </a:ext>
                  </a:extLst>
                </a:hlinkClick>
              </a:rPr>
              <a:t>rawpixel</a:t>
            </a:r>
            <a:r>
              <a:rPr lang="en-US" sz="1400" dirty="0">
                <a:solidFill>
                  <a:schemeClr val="tx1">
                    <a:lumMod val="65000"/>
                    <a:lumOff val="35000"/>
                  </a:schemeClr>
                </a:solidFill>
              </a:rPr>
              <a:t> on </a:t>
            </a:r>
            <a:r>
              <a:rPr lang="en-US" sz="1400" dirty="0">
                <a:solidFill>
                  <a:schemeClr val="tx1">
                    <a:lumMod val="65000"/>
                    <a:lumOff val="35000"/>
                  </a:schemeClr>
                </a:solidFill>
                <a:hlinkClick r:id="rId5">
                  <a:extLst>
                    <a:ext uri="{A12FA001-AC4F-418D-AE19-62706E023703}">
                      <ahyp:hlinkClr xmlns:ahyp="http://schemas.microsoft.com/office/drawing/2018/hyperlinkcolor" val="tx"/>
                    </a:ext>
                  </a:extLst>
                </a:hlinkClick>
              </a:rPr>
              <a:t>Pixabay</a:t>
            </a:r>
            <a:endParaRPr lang="en-US" sz="1400" dirty="0">
              <a:solidFill>
                <a:schemeClr val="tx1">
                  <a:lumMod val="65000"/>
                  <a:lumOff val="35000"/>
                </a:schemeClr>
              </a:solidFill>
            </a:endParaRPr>
          </a:p>
        </p:txBody>
      </p:sp>
      <p:sp>
        <p:nvSpPr>
          <p:cNvPr id="14" name="Text Placeholder 6">
            <a:extLst>
              <a:ext uri="{FF2B5EF4-FFF2-40B4-BE49-F238E27FC236}">
                <a16:creationId xmlns:a16="http://schemas.microsoft.com/office/drawing/2014/main" id="{3ECF7E7D-E415-4ECB-BC1D-2C73C1D3FBE6}"/>
              </a:ext>
            </a:extLst>
          </p:cNvPr>
          <p:cNvSpPr txBox="1">
            <a:spLocks/>
          </p:cNvSpPr>
          <p:nvPr/>
        </p:nvSpPr>
        <p:spPr>
          <a:xfrm>
            <a:off x="3159865" y="112231"/>
            <a:ext cx="5984138" cy="1290287"/>
          </a:xfrm>
          <a:prstGeom prst="rect">
            <a:avLst/>
          </a:prstGeom>
        </p:spPr>
        <p:txBody>
          <a:bodyPr vert="horz"/>
          <a:lstStyle>
            <a:lvl1pPr marL="0" indent="0" algn="l" defTabSz="457200" rtl="0" eaLnBrk="1" latinLnBrk="0" hangingPunct="1">
              <a:spcBef>
                <a:spcPct val="20000"/>
              </a:spcBef>
              <a:buFont typeface="Arial"/>
              <a:buNone/>
              <a:defRPr sz="3600" b="1" kern="1200" baseline="0">
                <a:solidFill>
                  <a:schemeClr val="tx2">
                    <a:lumMod val="7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Social connection = </a:t>
            </a:r>
            <a:r>
              <a:rPr lang="en-US">
                <a:solidFill>
                  <a:schemeClr val="bg1"/>
                </a:solidFill>
              </a:rPr>
              <a:t>more</a:t>
            </a:r>
            <a:r>
              <a:rPr lang="en-US"/>
              <a:t> trusting and cooperative</a:t>
            </a:r>
            <a:endParaRPr lang="en-US" dirty="0"/>
          </a:p>
        </p:txBody>
      </p:sp>
    </p:spTree>
    <p:extLst>
      <p:ext uri="{BB962C8B-B14F-4D97-AF65-F5344CB8AC3E}">
        <p14:creationId xmlns:p14="http://schemas.microsoft.com/office/powerpoint/2010/main" val="342662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65BA17-FC7C-4BB7-AC4C-FCB1FBED8E13}"/>
              </a:ext>
            </a:extLst>
          </p:cNvPr>
          <p:cNvSpPr>
            <a:spLocks noGrp="1"/>
          </p:cNvSpPr>
          <p:nvPr>
            <p:ph type="body" sz="quarter" idx="10"/>
          </p:nvPr>
        </p:nvSpPr>
        <p:spPr>
          <a:xfrm>
            <a:off x="212518" y="831061"/>
            <a:ext cx="8561614" cy="649224"/>
          </a:xfrm>
        </p:spPr>
        <p:txBody>
          <a:bodyPr/>
          <a:lstStyle/>
          <a:p>
            <a:r>
              <a:rPr lang="en-US" dirty="0"/>
              <a:t>erosion of social connection</a:t>
            </a:r>
          </a:p>
        </p:txBody>
      </p:sp>
      <p:sp>
        <p:nvSpPr>
          <p:cNvPr id="5" name="Text Placeholder 4">
            <a:extLst>
              <a:ext uri="{FF2B5EF4-FFF2-40B4-BE49-F238E27FC236}">
                <a16:creationId xmlns:a16="http://schemas.microsoft.com/office/drawing/2014/main" id="{42A37FC5-6ED3-4AEF-8AFF-C7EA25BC056F}"/>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3EE7D556-ABC1-4836-BD4E-F3F39D190BD6}"/>
              </a:ext>
            </a:extLst>
          </p:cNvPr>
          <p:cNvSpPr>
            <a:spLocks noGrp="1"/>
          </p:cNvSpPr>
          <p:nvPr>
            <p:ph type="body" sz="quarter" idx="12"/>
          </p:nvPr>
        </p:nvSpPr>
        <p:spPr>
          <a:xfrm>
            <a:off x="8545325" y="638176"/>
            <a:ext cx="265112" cy="4074629"/>
          </a:xfrm>
        </p:spPr>
        <p:txBody>
          <a:bodyPr/>
          <a:lstStyle/>
          <a:p>
            <a:endParaRPr lang="en-US"/>
          </a:p>
        </p:txBody>
      </p:sp>
    </p:spTree>
    <p:extLst>
      <p:ext uri="{BB962C8B-B14F-4D97-AF65-F5344CB8AC3E}">
        <p14:creationId xmlns:p14="http://schemas.microsoft.com/office/powerpoint/2010/main" val="83798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349F53-B212-4E2C-B28D-D0502834132D}"/>
              </a:ext>
            </a:extLst>
          </p:cNvPr>
          <p:cNvPicPr>
            <a:picLocks noChangeAspect="1"/>
          </p:cNvPicPr>
          <p:nvPr/>
        </p:nvPicPr>
        <p:blipFill>
          <a:blip r:embed="rId3"/>
          <a:stretch>
            <a:fillRect/>
          </a:stretch>
        </p:blipFill>
        <p:spPr>
          <a:xfrm>
            <a:off x="1037464" y="-200297"/>
            <a:ext cx="8106536" cy="5351815"/>
          </a:xfrm>
          <a:prstGeom prst="rect">
            <a:avLst/>
          </a:prstGeom>
        </p:spPr>
      </p:pic>
      <p:sp>
        <p:nvSpPr>
          <p:cNvPr id="2" name="Text Placeholder 1">
            <a:extLst>
              <a:ext uri="{FF2B5EF4-FFF2-40B4-BE49-F238E27FC236}">
                <a16:creationId xmlns:a16="http://schemas.microsoft.com/office/drawing/2014/main" id="{150A2D56-0472-44EB-B791-A7985E11CE21}"/>
              </a:ext>
            </a:extLst>
          </p:cNvPr>
          <p:cNvSpPr>
            <a:spLocks noGrp="1"/>
          </p:cNvSpPr>
          <p:nvPr>
            <p:ph type="body" sz="quarter" idx="12"/>
          </p:nvPr>
        </p:nvSpPr>
        <p:spPr/>
        <p:txBody>
          <a:bodyPr/>
          <a:lstStyle/>
          <a:p>
            <a:pPr marL="0" indent="0">
              <a:buNone/>
            </a:pPr>
            <a:r>
              <a:rPr lang="en-US" sz="2000" dirty="0">
                <a:solidFill>
                  <a:schemeClr val="bg1"/>
                </a:solidFill>
              </a:rPr>
              <a:t>“If people bowl alone, they do not participate in social interaction and civic discussions that might occur in a league environment.”</a:t>
            </a:r>
          </a:p>
          <a:p>
            <a:pPr marL="0" indent="0" algn="r">
              <a:buNone/>
            </a:pPr>
            <a:r>
              <a:rPr lang="en-US" sz="2000" dirty="0">
                <a:solidFill>
                  <a:schemeClr val="bg1"/>
                </a:solidFill>
                <a:sym typeface="Symbol" panose="05050102010706020507" pitchFamily="18" charset="2"/>
              </a:rPr>
              <a:t></a:t>
            </a:r>
            <a:r>
              <a:rPr lang="en-US" sz="2000" dirty="0">
                <a:solidFill>
                  <a:schemeClr val="bg1"/>
                </a:solidFill>
              </a:rPr>
              <a:t>Wikipedia</a:t>
            </a:r>
          </a:p>
          <a:p>
            <a:pPr marL="0" indent="0">
              <a:buNone/>
            </a:pPr>
            <a:endParaRPr lang="en-US" sz="2000" dirty="0">
              <a:solidFill>
                <a:schemeClr val="bg1"/>
              </a:solidFill>
            </a:endParaRPr>
          </a:p>
        </p:txBody>
      </p:sp>
      <p:sp>
        <p:nvSpPr>
          <p:cNvPr id="3" name="Text Placeholder 2">
            <a:extLst>
              <a:ext uri="{FF2B5EF4-FFF2-40B4-BE49-F238E27FC236}">
                <a16:creationId xmlns:a16="http://schemas.microsoft.com/office/drawing/2014/main" id="{E365DAAE-6713-4005-82A0-F5402F8445D1}"/>
              </a:ext>
            </a:extLst>
          </p:cNvPr>
          <p:cNvSpPr>
            <a:spLocks noGrp="1"/>
          </p:cNvSpPr>
          <p:nvPr>
            <p:ph type="body" sz="quarter" idx="13"/>
          </p:nvPr>
        </p:nvSpPr>
        <p:spPr/>
        <p:txBody>
          <a:bodyPr/>
          <a:lstStyle/>
          <a:p>
            <a:r>
              <a:rPr lang="en-US" dirty="0">
                <a:solidFill>
                  <a:schemeClr val="bg1"/>
                </a:solidFill>
              </a:rPr>
              <a:t>Bowling alone</a:t>
            </a:r>
          </a:p>
        </p:txBody>
      </p:sp>
      <p:sp>
        <p:nvSpPr>
          <p:cNvPr id="4" name="Text Placeholder 3">
            <a:extLst>
              <a:ext uri="{FF2B5EF4-FFF2-40B4-BE49-F238E27FC236}">
                <a16:creationId xmlns:a16="http://schemas.microsoft.com/office/drawing/2014/main" id="{B3258956-8EE1-439D-9BC1-2AD5FAABB734}"/>
              </a:ext>
            </a:extLst>
          </p:cNvPr>
          <p:cNvSpPr>
            <a:spLocks noGrp="1"/>
          </p:cNvSpPr>
          <p:nvPr>
            <p:ph type="body" sz="quarter" idx="15"/>
          </p:nvPr>
        </p:nvSpPr>
        <p:spPr>
          <a:solidFill>
            <a:srgbClr val="608DB0"/>
          </a:solidFill>
        </p:spPr>
        <p:txBody>
          <a:bodyPr/>
          <a:lstStyle/>
          <a:p>
            <a:endParaRPr lang="en-US" dirty="0"/>
          </a:p>
        </p:txBody>
      </p:sp>
      <p:sp>
        <p:nvSpPr>
          <p:cNvPr id="5" name="TextBox 4">
            <a:extLst>
              <a:ext uri="{FF2B5EF4-FFF2-40B4-BE49-F238E27FC236}">
                <a16:creationId xmlns:a16="http://schemas.microsoft.com/office/drawing/2014/main" id="{B7AD6EBD-B81F-4530-9589-81682539897B}"/>
              </a:ext>
            </a:extLst>
          </p:cNvPr>
          <p:cNvSpPr txBox="1"/>
          <p:nvPr/>
        </p:nvSpPr>
        <p:spPr>
          <a:xfrm>
            <a:off x="1148814" y="4843741"/>
            <a:ext cx="7631119" cy="307777"/>
          </a:xfrm>
          <a:prstGeom prst="rect">
            <a:avLst/>
          </a:prstGeom>
          <a:noFill/>
        </p:spPr>
        <p:txBody>
          <a:bodyPr wrap="square" rtlCol="0">
            <a:spAutoFit/>
          </a:bodyPr>
          <a:lstStyle/>
          <a:p>
            <a:r>
              <a:rPr lang="en-US" sz="1400" dirty="0">
                <a:solidFill>
                  <a:schemeClr val="bg1">
                    <a:lumMod val="65000"/>
                  </a:schemeClr>
                </a:solidFill>
              </a:rPr>
              <a:t>Photo: Bowling alone by </a:t>
            </a:r>
            <a:r>
              <a:rPr lang="en-US" sz="1400" dirty="0" err="1">
                <a:solidFill>
                  <a:schemeClr val="bg1">
                    <a:lumMod val="65000"/>
                  </a:schemeClr>
                </a:solidFill>
                <a:hlinkClick r:id="rId4"/>
              </a:rPr>
              <a:t>Kilgub</a:t>
            </a:r>
            <a:r>
              <a:rPr lang="en-US" sz="1400" dirty="0">
                <a:solidFill>
                  <a:schemeClr val="bg1">
                    <a:lumMod val="65000"/>
                  </a:schemeClr>
                </a:solidFill>
              </a:rPr>
              <a:t> on </a:t>
            </a:r>
            <a:r>
              <a:rPr lang="en-US" sz="1400" dirty="0">
                <a:solidFill>
                  <a:schemeClr val="bg1">
                    <a:lumMod val="65000"/>
                  </a:schemeClr>
                </a:solidFill>
                <a:hlinkClick r:id="rId5"/>
              </a:rPr>
              <a:t>Flickr</a:t>
            </a:r>
            <a:r>
              <a:rPr lang="en-US" sz="1400" dirty="0">
                <a:solidFill>
                  <a:schemeClr val="bg1">
                    <a:lumMod val="65000"/>
                  </a:schemeClr>
                </a:solidFill>
              </a:rPr>
              <a:t> </a:t>
            </a:r>
            <a:r>
              <a:rPr lang="en-US" sz="1400" dirty="0">
                <a:solidFill>
                  <a:schemeClr val="bg1">
                    <a:lumMod val="65000"/>
                  </a:schemeClr>
                </a:solidFill>
                <a:hlinkClick r:id="rId6"/>
              </a:rPr>
              <a:t>CC BY-NC-ND 2.0</a:t>
            </a:r>
            <a:endParaRPr lang="en-US" sz="1400" dirty="0">
              <a:solidFill>
                <a:schemeClr val="bg1">
                  <a:lumMod val="65000"/>
                </a:schemeClr>
              </a:solidFill>
            </a:endParaRPr>
          </a:p>
        </p:txBody>
      </p:sp>
    </p:spTree>
    <p:extLst>
      <p:ext uri="{BB962C8B-B14F-4D97-AF65-F5344CB8AC3E}">
        <p14:creationId xmlns:p14="http://schemas.microsoft.com/office/powerpoint/2010/main" val="21638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Nonconfidential">
  <a:themeElements>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CF6516"/>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0BF0AE2D1389649808D9472CB064CCE" ma:contentTypeVersion="3" ma:contentTypeDescription="Create a new document." ma:contentTypeScope="" ma:versionID="a678bfe21dee37f777c63a87fc0ade5c">
  <xsd:schema xmlns:xsd="http://www.w3.org/2001/XMLSchema" xmlns:xs="http://www.w3.org/2001/XMLSchema" xmlns:p="http://schemas.microsoft.com/office/2006/metadata/properties" xmlns:ns1="http://schemas.microsoft.com/sharepoint/v3" xmlns:ns2="6d6d3201-fbff-4ac4-a4b7-e0a0217f93fc" targetNamespace="http://schemas.microsoft.com/office/2006/metadata/properties" ma:root="true" ma:fieldsID="df06a35572c1c43c42d30c9c846411d4" ns1:_="" ns2:_="">
    <xsd:import namespace="http://schemas.microsoft.com/sharepoint/v3"/>
    <xsd:import namespace="6d6d3201-fbff-4ac4-a4b7-e0a0217f93fc"/>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d3201-fbff-4ac4-a4b7-e0a0217f93f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2.xml><?xml version="1.0" encoding="utf-8"?>
<ds:datastoreItem xmlns:ds="http://schemas.openxmlformats.org/officeDocument/2006/customXml" ds:itemID="{6547F47D-AC14-49F2-82CD-17E10F1B4C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6d3201-fbff-4ac4-a4b7-e0a0217f93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E988F0-95B4-4FCA-A550-26E1636850FD}">
  <ds:schemaRefs>
    <ds:schemaRef ds:uri="http://purl.org/dc/dcmitype/"/>
    <ds:schemaRef ds:uri="http://purl.org/dc/elements/1.1/"/>
    <ds:schemaRef ds:uri="http://schemas.microsoft.com/office/2006/metadata/properties"/>
    <ds:schemaRef ds:uri="http://schemas.microsoft.com/sharepoint/v3"/>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6d6d3201-fbff-4ac4-a4b7-e0a0217f93f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11317</TotalTime>
  <Words>3009</Words>
  <Application>Microsoft Office PowerPoint</Application>
  <PresentationFormat>On-screen Show (16:9)</PresentationFormat>
  <Paragraphs>269</Paragraphs>
  <Slides>30</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ＭＳ Ｐゴシック</vt:lpstr>
      <vt:lpstr>Arial</vt:lpstr>
      <vt:lpstr>Calibri</vt:lpstr>
      <vt:lpstr>MV Boli</vt:lpstr>
      <vt:lpstr>Symbol</vt:lpstr>
      <vt:lpstr>Trebuchet MS</vt:lpstr>
      <vt:lpstr>Wingdings</vt:lpstr>
      <vt:lpstr>Nonconfidential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Blake,Clint</dc:creator>
  <cp:lastModifiedBy>Gutsche,Betha</cp:lastModifiedBy>
  <cp:revision>356</cp:revision>
  <dcterms:created xsi:type="dcterms:W3CDTF">2015-04-17T19:58:50Z</dcterms:created>
  <dcterms:modified xsi:type="dcterms:W3CDTF">2018-09-12T11:40:47Z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0x01010030BF0AE2D1389649808D9472CB064CCE</vt:lpwstr>
  </property>
</Properties>
</file>