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421" r:id="rId5"/>
    <p:sldId id="539" r:id="rId6"/>
    <p:sldId id="582" r:id="rId7"/>
    <p:sldId id="540" r:id="rId8"/>
    <p:sldId id="538" r:id="rId9"/>
    <p:sldId id="532" r:id="rId10"/>
    <p:sldId id="552" r:id="rId11"/>
    <p:sldId id="580" r:id="rId12"/>
    <p:sldId id="553" r:id="rId13"/>
    <p:sldId id="574" r:id="rId14"/>
    <p:sldId id="583" r:id="rId15"/>
    <p:sldId id="575" r:id="rId16"/>
    <p:sldId id="616" r:id="rId17"/>
    <p:sldId id="541" r:id="rId18"/>
    <p:sldId id="599" r:id="rId19"/>
    <p:sldId id="617" r:id="rId20"/>
    <p:sldId id="612" r:id="rId21"/>
    <p:sldId id="554" r:id="rId22"/>
    <p:sldId id="606" r:id="rId23"/>
    <p:sldId id="585" r:id="rId24"/>
    <p:sldId id="610" r:id="rId25"/>
    <p:sldId id="579" r:id="rId26"/>
    <p:sldId id="608" r:id="rId27"/>
    <p:sldId id="607" r:id="rId28"/>
    <p:sldId id="615" r:id="rId29"/>
    <p:sldId id="548" r:id="rId30"/>
    <p:sldId id="586" r:id="rId31"/>
    <p:sldId id="587" r:id="rId32"/>
    <p:sldId id="589" r:id="rId33"/>
    <p:sldId id="598" r:id="rId34"/>
    <p:sldId id="561" r:id="rId35"/>
    <p:sldId id="592" r:id="rId36"/>
    <p:sldId id="596" r:id="rId37"/>
    <p:sldId id="597" r:id="rId38"/>
    <p:sldId id="601" r:id="rId39"/>
    <p:sldId id="600" r:id="rId40"/>
    <p:sldId id="593" r:id="rId41"/>
    <p:sldId id="611" r:id="rId42"/>
    <p:sldId id="594" r:id="rId43"/>
    <p:sldId id="614" r:id="rId44"/>
  </p:sldIdLst>
  <p:sldSz cx="9144000" cy="6858000" type="screen4x3"/>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CE4892-1EB9-4B4F-9257-CBE84AD16A10}">
          <p14:sldIdLst/>
        </p14:section>
        <p14:section name="Untitled Section" id="{935DED2F-CB5C-4119-92C3-B398ADE4BB97}">
          <p14:sldIdLst>
            <p14:sldId id="421"/>
            <p14:sldId id="539"/>
            <p14:sldId id="582"/>
            <p14:sldId id="540"/>
            <p14:sldId id="538"/>
            <p14:sldId id="532"/>
            <p14:sldId id="552"/>
            <p14:sldId id="580"/>
            <p14:sldId id="553"/>
            <p14:sldId id="574"/>
            <p14:sldId id="583"/>
            <p14:sldId id="575"/>
            <p14:sldId id="616"/>
            <p14:sldId id="541"/>
            <p14:sldId id="599"/>
            <p14:sldId id="617"/>
            <p14:sldId id="612"/>
            <p14:sldId id="554"/>
            <p14:sldId id="606"/>
            <p14:sldId id="585"/>
            <p14:sldId id="610"/>
            <p14:sldId id="579"/>
            <p14:sldId id="608"/>
            <p14:sldId id="607"/>
            <p14:sldId id="615"/>
            <p14:sldId id="548"/>
            <p14:sldId id="586"/>
            <p14:sldId id="587"/>
            <p14:sldId id="589"/>
            <p14:sldId id="598"/>
            <p14:sldId id="561"/>
            <p14:sldId id="592"/>
            <p14:sldId id="596"/>
            <p14:sldId id="597"/>
            <p14:sldId id="601"/>
            <p14:sldId id="600"/>
            <p14:sldId id="593"/>
            <p14:sldId id="611"/>
            <p14:sldId id="594"/>
            <p14:sldId id="614"/>
          </p14:sldIdLst>
        </p14:section>
      </p14:sectionLst>
    </p:ext>
    <p:ext uri="{EFAFB233-063F-42B5-8137-9DF3F51BA10A}">
      <p15:sldGuideLst xmlns:p15="http://schemas.microsoft.com/office/powerpoint/2012/main">
        <p15:guide id="1" orient="horz" pos="2400" userDrawn="1">
          <p15:clr>
            <a:srgbClr val="A4A3A4"/>
          </p15:clr>
        </p15:guide>
        <p15:guide id="2" pos="552" userDrawn="1">
          <p15:clr>
            <a:srgbClr val="A4A3A4"/>
          </p15:clr>
        </p15:guide>
      </p15:sldGuideLst>
    </p:ext>
    <p:ext uri="{2D200454-40CA-4A62-9FC3-DE9A4176ACB9}">
      <p15:notesGuideLst xmlns:p15="http://schemas.microsoft.com/office/powerpoint/2012/main">
        <p15:guide id="1" orient="horz" pos="2211" userDrawn="1">
          <p15:clr>
            <a:srgbClr val="A4A3A4"/>
          </p15:clr>
        </p15:guide>
        <p15:guide id="2" pos="293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mperman,Suzanne" initials="K" lastIdx="6" clrIdx="0">
    <p:extLst>
      <p:ext uri="{19B8F6BF-5375-455C-9EA6-DF929625EA0E}">
        <p15:presenceInfo xmlns:p15="http://schemas.microsoft.com/office/powerpoint/2012/main" userId="S-1-5-21-2132901703-1472156187-1681070327-373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B0F0"/>
    <a:srgbClr val="AE2573"/>
    <a:srgbClr val="FFFFFF"/>
    <a:srgbClr val="FFF3CA"/>
    <a:srgbClr val="B98E00"/>
    <a:srgbClr val="FFE795"/>
    <a:srgbClr val="D9D9D9"/>
    <a:srgbClr val="236192"/>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67722" autoAdjust="0"/>
  </p:normalViewPr>
  <p:slideViewPr>
    <p:cSldViewPr snapToGrid="0" snapToObjects="1">
      <p:cViewPr varScale="1">
        <p:scale>
          <a:sx n="49" d="100"/>
          <a:sy n="49" d="100"/>
        </p:scale>
        <p:origin x="355" y="62"/>
      </p:cViewPr>
      <p:guideLst>
        <p:guide orient="horz" pos="2400"/>
        <p:guide pos="552"/>
      </p:guideLst>
    </p:cSldViewPr>
  </p:slideViewPr>
  <p:outlineViewPr>
    <p:cViewPr>
      <p:scale>
        <a:sx n="33" d="100"/>
        <a:sy n="33" d="100"/>
      </p:scale>
      <p:origin x="0" y="-442"/>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98" d="100"/>
          <a:sy n="98" d="100"/>
        </p:scale>
        <p:origin x="1123" y="77"/>
      </p:cViewPr>
      <p:guideLst>
        <p:guide orient="horz" pos="2211"/>
        <p:guide pos="293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CDD17-7281-4E81-B093-CBF48DAC3AB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2F0B2E9-8A40-43DE-BAAE-6E9F80D52084}">
      <dgm:prSet phldrT="[Text]"/>
      <dgm:spPr>
        <a:solidFill>
          <a:schemeClr val="bg2">
            <a:lumMod val="75000"/>
          </a:schemeClr>
        </a:solidFill>
        <a:ln>
          <a:noFill/>
        </a:ln>
      </dgm:spPr>
      <dgm:t>
        <a:bodyPr/>
        <a:lstStyle/>
        <a:p>
          <a:r>
            <a:rPr lang="en-US" b="0" dirty="0">
              <a:solidFill>
                <a:schemeClr val="bg1"/>
              </a:solidFill>
            </a:rPr>
            <a:t>Albert Einstein   </a:t>
          </a:r>
        </a:p>
        <a:p>
          <a:r>
            <a:rPr lang="en-US" dirty="0">
              <a:solidFill>
                <a:schemeClr val="accent6">
                  <a:lumMod val="75000"/>
                </a:schemeClr>
              </a:solidFill>
            </a:rPr>
            <a:t>Person</a:t>
          </a:r>
        </a:p>
      </dgm:t>
    </dgm:pt>
    <dgm:pt modelId="{AF60C0B6-7599-463F-B250-ABEDC116A743}" type="parTrans" cxnId="{3B8E41B0-31AE-492D-8A93-B8CE926EC92D}">
      <dgm:prSet/>
      <dgm:spPr/>
      <dgm:t>
        <a:bodyPr/>
        <a:lstStyle/>
        <a:p>
          <a:endParaRPr lang="en-US"/>
        </a:p>
      </dgm:t>
    </dgm:pt>
    <dgm:pt modelId="{31CD855A-4886-44CB-8494-CFAAAD17C5CF}" type="sibTrans" cxnId="{3B8E41B0-31AE-492D-8A93-B8CE926EC92D}">
      <dgm:prSet/>
      <dgm:spPr/>
      <dgm:t>
        <a:bodyPr/>
        <a:lstStyle/>
        <a:p>
          <a:endParaRPr lang="en-US"/>
        </a:p>
      </dgm:t>
    </dgm:pt>
    <dgm:pt modelId="{F7F99705-E0DD-4680-9434-550D07B6E58B}">
      <dgm:prSet phldrT="[Text]"/>
      <dgm:spPr>
        <a:solidFill>
          <a:schemeClr val="bg2">
            <a:lumMod val="75000"/>
          </a:schemeClr>
        </a:solidFill>
      </dgm:spPr>
      <dgm:t>
        <a:bodyPr/>
        <a:lstStyle/>
        <a:p>
          <a:r>
            <a:rPr lang="en-US" b="0" i="1" dirty="0">
              <a:solidFill>
                <a:schemeClr val="bg1"/>
              </a:solidFill>
            </a:rPr>
            <a:t>Relativity: The Special and General Theory</a:t>
          </a:r>
        </a:p>
        <a:p>
          <a:r>
            <a:rPr lang="en-US" b="0" i="0" dirty="0">
              <a:solidFill>
                <a:schemeClr val="accent6">
                  <a:lumMod val="75000"/>
                </a:schemeClr>
              </a:solidFill>
            </a:rPr>
            <a:t>Work</a:t>
          </a:r>
        </a:p>
      </dgm:t>
    </dgm:pt>
    <dgm:pt modelId="{799C194A-3AF3-4EE9-9645-EFB312CB5EE4}" type="parTrans" cxnId="{9864077B-4611-4267-8258-C47D3A2B8BD5}">
      <dgm:prSet/>
      <dgm:spPr/>
      <dgm:t>
        <a:bodyPr/>
        <a:lstStyle/>
        <a:p>
          <a:endParaRPr lang="en-US"/>
        </a:p>
      </dgm:t>
    </dgm:pt>
    <dgm:pt modelId="{78C7E9FF-C130-4418-A71C-DBB94E94CAFC}" type="sibTrans" cxnId="{9864077B-4611-4267-8258-C47D3A2B8BD5}">
      <dgm:prSet/>
      <dgm:spPr/>
      <dgm:t>
        <a:bodyPr/>
        <a:lstStyle/>
        <a:p>
          <a:endParaRPr lang="en-US"/>
        </a:p>
      </dgm:t>
    </dgm:pt>
    <dgm:pt modelId="{965851F4-D491-4A0E-8075-808929C4CC40}">
      <dgm:prSet phldrT="[Text]"/>
      <dgm:spPr>
        <a:solidFill>
          <a:schemeClr val="bg2">
            <a:lumMod val="75000"/>
          </a:schemeClr>
        </a:solidFill>
      </dgm:spPr>
      <dgm:t>
        <a:bodyPr/>
        <a:lstStyle/>
        <a:p>
          <a:r>
            <a:rPr lang="en-US" b="0" dirty="0">
              <a:solidFill>
                <a:schemeClr val="bg1"/>
              </a:solidFill>
            </a:rPr>
            <a:t>   Physics</a:t>
          </a:r>
        </a:p>
        <a:p>
          <a:r>
            <a:rPr lang="en-US" b="0" dirty="0">
              <a:solidFill>
                <a:schemeClr val="bg1"/>
              </a:solidFill>
            </a:rPr>
            <a:t>   </a:t>
          </a:r>
          <a:r>
            <a:rPr lang="en-US" b="0" dirty="0">
              <a:solidFill>
                <a:schemeClr val="accent6">
                  <a:lumMod val="75000"/>
                </a:schemeClr>
              </a:solidFill>
            </a:rPr>
            <a:t>Concept</a:t>
          </a:r>
        </a:p>
      </dgm:t>
    </dgm:pt>
    <dgm:pt modelId="{95F644E9-2543-40EF-972A-A14918DD7C00}" type="parTrans" cxnId="{5DE0CEDC-9ED8-4805-AD49-85934A876B5A}">
      <dgm:prSet/>
      <dgm:spPr/>
      <dgm:t>
        <a:bodyPr/>
        <a:lstStyle/>
        <a:p>
          <a:endParaRPr lang="en-US"/>
        </a:p>
      </dgm:t>
    </dgm:pt>
    <dgm:pt modelId="{547B2669-07C4-40AF-93A3-CFDFE26DEB79}" type="sibTrans" cxnId="{5DE0CEDC-9ED8-4805-AD49-85934A876B5A}">
      <dgm:prSet/>
      <dgm:spPr/>
      <dgm:t>
        <a:bodyPr/>
        <a:lstStyle/>
        <a:p>
          <a:endParaRPr lang="en-US"/>
        </a:p>
      </dgm:t>
    </dgm:pt>
    <dgm:pt modelId="{4B16E958-7E43-4EF2-8961-5312267FF89D}" type="pres">
      <dgm:prSet presAssocID="{43ECDD17-7281-4E81-B093-CBF48DAC3AB4}" presName="Name0" presStyleCnt="0">
        <dgm:presLayoutVars>
          <dgm:chMax val="7"/>
          <dgm:chPref val="7"/>
          <dgm:dir/>
        </dgm:presLayoutVars>
      </dgm:prSet>
      <dgm:spPr/>
    </dgm:pt>
    <dgm:pt modelId="{F42166F4-DDA3-4A2D-9EC1-4275D9B356B4}" type="pres">
      <dgm:prSet presAssocID="{43ECDD17-7281-4E81-B093-CBF48DAC3AB4}" presName="Name1" presStyleCnt="0"/>
      <dgm:spPr/>
    </dgm:pt>
    <dgm:pt modelId="{7695D14F-8623-460F-8192-0466AE08B6D1}" type="pres">
      <dgm:prSet presAssocID="{43ECDD17-7281-4E81-B093-CBF48DAC3AB4}" presName="cycle" presStyleCnt="0"/>
      <dgm:spPr/>
    </dgm:pt>
    <dgm:pt modelId="{ED2C7FCE-EFBC-4FE9-93F2-E3D6C313611A}" type="pres">
      <dgm:prSet presAssocID="{43ECDD17-7281-4E81-B093-CBF48DAC3AB4}" presName="srcNode" presStyleLbl="node1" presStyleIdx="0" presStyleCnt="3"/>
      <dgm:spPr/>
    </dgm:pt>
    <dgm:pt modelId="{86F01C09-3AE2-4CE9-B7AC-2B315F0C5560}" type="pres">
      <dgm:prSet presAssocID="{43ECDD17-7281-4E81-B093-CBF48DAC3AB4}" presName="conn" presStyleLbl="parChTrans1D2" presStyleIdx="0" presStyleCnt="1"/>
      <dgm:spPr/>
    </dgm:pt>
    <dgm:pt modelId="{A83A96A5-F028-41A5-9DB7-7DCCD0B36377}" type="pres">
      <dgm:prSet presAssocID="{43ECDD17-7281-4E81-B093-CBF48DAC3AB4}" presName="extraNode" presStyleLbl="node1" presStyleIdx="0" presStyleCnt="3"/>
      <dgm:spPr/>
    </dgm:pt>
    <dgm:pt modelId="{00346786-FD01-453D-9996-D55D389ADAFF}" type="pres">
      <dgm:prSet presAssocID="{43ECDD17-7281-4E81-B093-CBF48DAC3AB4}" presName="dstNode" presStyleLbl="node1" presStyleIdx="0" presStyleCnt="3"/>
      <dgm:spPr/>
    </dgm:pt>
    <dgm:pt modelId="{A72AD162-16C9-497B-A5C6-FABFBED1E21B}" type="pres">
      <dgm:prSet presAssocID="{82F0B2E9-8A40-43DE-BAAE-6E9F80D52084}" presName="text_1" presStyleLbl="node1" presStyleIdx="0" presStyleCnt="3" custLinFactNeighborX="936" custLinFactNeighborY="-44680">
        <dgm:presLayoutVars>
          <dgm:bulletEnabled val="1"/>
        </dgm:presLayoutVars>
      </dgm:prSet>
      <dgm:spPr/>
    </dgm:pt>
    <dgm:pt modelId="{7B1D7E49-D494-4276-8AAF-970BFF4BE19D}" type="pres">
      <dgm:prSet presAssocID="{82F0B2E9-8A40-43DE-BAAE-6E9F80D52084}" presName="accent_1" presStyleCnt="0"/>
      <dgm:spPr/>
    </dgm:pt>
    <dgm:pt modelId="{D43966D6-09C0-44EB-9900-A5BDA5A6A5EA}" type="pres">
      <dgm:prSet presAssocID="{82F0B2E9-8A40-43DE-BAAE-6E9F80D52084}" presName="accentRepeatNode" presStyleLbl="solidFgAcc1" presStyleIdx="0" presStyleCnt="3"/>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4C590E4-7253-43D3-A87F-3E484D4F6C96}" type="pres">
      <dgm:prSet presAssocID="{F7F99705-E0DD-4680-9434-550D07B6E58B}" presName="text_2" presStyleLbl="node1" presStyleIdx="1" presStyleCnt="3" custScaleX="102251" custScaleY="97527" custLinFactNeighborX="-141" custLinFactNeighborY="-8908">
        <dgm:presLayoutVars>
          <dgm:bulletEnabled val="1"/>
        </dgm:presLayoutVars>
      </dgm:prSet>
      <dgm:spPr/>
    </dgm:pt>
    <dgm:pt modelId="{6DCCF107-50FA-4CF4-8871-9E98C621631E}" type="pres">
      <dgm:prSet presAssocID="{F7F99705-E0DD-4680-9434-550D07B6E58B}" presName="accent_2" presStyleCnt="0"/>
      <dgm:spPr/>
    </dgm:pt>
    <dgm:pt modelId="{C23E9FF5-8049-4213-88C3-B7810D91F1C8}" type="pres">
      <dgm:prSet presAssocID="{F7F99705-E0DD-4680-9434-550D07B6E58B}" presName="accentRepeatNode" presStyleLbl="solidFgAcc1" presStyleIdx="1" presStyleCnt="3"/>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2DA8FF4-D56D-4AEE-8499-8A757EC795EE}" type="pres">
      <dgm:prSet presAssocID="{965851F4-D491-4A0E-8075-808929C4CC40}" presName="text_3" presStyleLbl="node1" presStyleIdx="2" presStyleCnt="3" custScaleX="105066" custScaleY="84029" custLinFactNeighborX="-1062" custLinFactNeighborY="31175">
        <dgm:presLayoutVars>
          <dgm:bulletEnabled val="1"/>
        </dgm:presLayoutVars>
      </dgm:prSet>
      <dgm:spPr/>
    </dgm:pt>
    <dgm:pt modelId="{A59D4CFA-358B-4FF5-8081-714D5EEF1AEA}" type="pres">
      <dgm:prSet presAssocID="{965851F4-D491-4A0E-8075-808929C4CC40}" presName="accent_3" presStyleCnt="0"/>
      <dgm:spPr/>
    </dgm:pt>
    <dgm:pt modelId="{1880A5FD-3CAC-448E-AC4F-D7E9C16A4DF6}" type="pres">
      <dgm:prSet presAssocID="{965851F4-D491-4A0E-8075-808929C4CC40}" presName="accentRepeatNode" presStyleLbl="solidFgAcc1" presStyleIdx="2" presStyleCnt="3"/>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896E8E4F-8456-4EBD-8A98-75B60E8733CD}" type="presOf" srcId="{965851F4-D491-4A0E-8075-808929C4CC40}" destId="{F2DA8FF4-D56D-4AEE-8499-8A757EC795EE}" srcOrd="0" destOrd="0" presId="urn:microsoft.com/office/officeart/2008/layout/VerticalCurvedList"/>
    <dgm:cxn modelId="{9864077B-4611-4267-8258-C47D3A2B8BD5}" srcId="{43ECDD17-7281-4E81-B093-CBF48DAC3AB4}" destId="{F7F99705-E0DD-4680-9434-550D07B6E58B}" srcOrd="1" destOrd="0" parTransId="{799C194A-3AF3-4EE9-9645-EFB312CB5EE4}" sibTransId="{78C7E9FF-C130-4418-A71C-DBB94E94CAFC}"/>
    <dgm:cxn modelId="{928F1091-CAA8-421C-8471-1328036A66F9}" type="presOf" srcId="{F7F99705-E0DD-4680-9434-550D07B6E58B}" destId="{44C590E4-7253-43D3-A87F-3E484D4F6C96}" srcOrd="0" destOrd="0" presId="urn:microsoft.com/office/officeart/2008/layout/VerticalCurvedList"/>
    <dgm:cxn modelId="{3B8E41B0-31AE-492D-8A93-B8CE926EC92D}" srcId="{43ECDD17-7281-4E81-B093-CBF48DAC3AB4}" destId="{82F0B2E9-8A40-43DE-BAAE-6E9F80D52084}" srcOrd="0" destOrd="0" parTransId="{AF60C0B6-7599-463F-B250-ABEDC116A743}" sibTransId="{31CD855A-4886-44CB-8494-CFAAAD17C5CF}"/>
    <dgm:cxn modelId="{42D4DEB8-A112-4276-8F47-D8909FFBE72C}" type="presOf" srcId="{82F0B2E9-8A40-43DE-BAAE-6E9F80D52084}" destId="{A72AD162-16C9-497B-A5C6-FABFBED1E21B}" srcOrd="0" destOrd="0" presId="urn:microsoft.com/office/officeart/2008/layout/VerticalCurvedList"/>
    <dgm:cxn modelId="{5A5DD9BB-8EE3-449E-9E77-20830CB3CC5D}" type="presOf" srcId="{31CD855A-4886-44CB-8494-CFAAAD17C5CF}" destId="{86F01C09-3AE2-4CE9-B7AC-2B315F0C5560}" srcOrd="0" destOrd="0" presId="urn:microsoft.com/office/officeart/2008/layout/VerticalCurvedList"/>
    <dgm:cxn modelId="{5DE0CEDC-9ED8-4805-AD49-85934A876B5A}" srcId="{43ECDD17-7281-4E81-B093-CBF48DAC3AB4}" destId="{965851F4-D491-4A0E-8075-808929C4CC40}" srcOrd="2" destOrd="0" parTransId="{95F644E9-2543-40EF-972A-A14918DD7C00}" sibTransId="{547B2669-07C4-40AF-93A3-CFDFE26DEB79}"/>
    <dgm:cxn modelId="{4E9FCADF-E08B-45F5-AE00-000AFB1966AB}" type="presOf" srcId="{43ECDD17-7281-4E81-B093-CBF48DAC3AB4}" destId="{4B16E958-7E43-4EF2-8961-5312267FF89D}" srcOrd="0" destOrd="0" presId="urn:microsoft.com/office/officeart/2008/layout/VerticalCurvedList"/>
    <dgm:cxn modelId="{D94F9436-FE81-4C4E-9DB2-C474F37DA22D}" type="presParOf" srcId="{4B16E958-7E43-4EF2-8961-5312267FF89D}" destId="{F42166F4-DDA3-4A2D-9EC1-4275D9B356B4}" srcOrd="0" destOrd="0" presId="urn:microsoft.com/office/officeart/2008/layout/VerticalCurvedList"/>
    <dgm:cxn modelId="{42A7F132-C036-4AB8-9A59-98D1A5C83AC5}" type="presParOf" srcId="{F42166F4-DDA3-4A2D-9EC1-4275D9B356B4}" destId="{7695D14F-8623-460F-8192-0466AE08B6D1}" srcOrd="0" destOrd="0" presId="urn:microsoft.com/office/officeart/2008/layout/VerticalCurvedList"/>
    <dgm:cxn modelId="{3BF30396-876F-4AF0-A5BD-9B6C34EABEC0}" type="presParOf" srcId="{7695D14F-8623-460F-8192-0466AE08B6D1}" destId="{ED2C7FCE-EFBC-4FE9-93F2-E3D6C313611A}" srcOrd="0" destOrd="0" presId="urn:microsoft.com/office/officeart/2008/layout/VerticalCurvedList"/>
    <dgm:cxn modelId="{FCC1F72D-CBFD-400F-923D-7DFC208D03B5}" type="presParOf" srcId="{7695D14F-8623-460F-8192-0466AE08B6D1}" destId="{86F01C09-3AE2-4CE9-B7AC-2B315F0C5560}" srcOrd="1" destOrd="0" presId="urn:microsoft.com/office/officeart/2008/layout/VerticalCurvedList"/>
    <dgm:cxn modelId="{9E6FB85E-60C1-45FF-82DB-482FAADA22F9}" type="presParOf" srcId="{7695D14F-8623-460F-8192-0466AE08B6D1}" destId="{A83A96A5-F028-41A5-9DB7-7DCCD0B36377}" srcOrd="2" destOrd="0" presId="urn:microsoft.com/office/officeart/2008/layout/VerticalCurvedList"/>
    <dgm:cxn modelId="{6539B2B4-A1B8-4F02-A3AF-5C3561BCCE43}" type="presParOf" srcId="{7695D14F-8623-460F-8192-0466AE08B6D1}" destId="{00346786-FD01-453D-9996-D55D389ADAFF}" srcOrd="3" destOrd="0" presId="urn:microsoft.com/office/officeart/2008/layout/VerticalCurvedList"/>
    <dgm:cxn modelId="{9AC16455-345D-41FA-84A7-FEAA0AAF288F}" type="presParOf" srcId="{F42166F4-DDA3-4A2D-9EC1-4275D9B356B4}" destId="{A72AD162-16C9-497B-A5C6-FABFBED1E21B}" srcOrd="1" destOrd="0" presId="urn:microsoft.com/office/officeart/2008/layout/VerticalCurvedList"/>
    <dgm:cxn modelId="{A45EEC07-C2E1-4623-8A20-35BB47255EAA}" type="presParOf" srcId="{F42166F4-DDA3-4A2D-9EC1-4275D9B356B4}" destId="{7B1D7E49-D494-4276-8AAF-970BFF4BE19D}" srcOrd="2" destOrd="0" presId="urn:microsoft.com/office/officeart/2008/layout/VerticalCurvedList"/>
    <dgm:cxn modelId="{08C904D1-1E82-4968-BE8C-DDC5570A38FC}" type="presParOf" srcId="{7B1D7E49-D494-4276-8AAF-970BFF4BE19D}" destId="{D43966D6-09C0-44EB-9900-A5BDA5A6A5EA}" srcOrd="0" destOrd="0" presId="urn:microsoft.com/office/officeart/2008/layout/VerticalCurvedList"/>
    <dgm:cxn modelId="{7040F211-F422-4514-A3A7-08A5853DF218}" type="presParOf" srcId="{F42166F4-DDA3-4A2D-9EC1-4275D9B356B4}" destId="{44C590E4-7253-43D3-A87F-3E484D4F6C96}" srcOrd="3" destOrd="0" presId="urn:microsoft.com/office/officeart/2008/layout/VerticalCurvedList"/>
    <dgm:cxn modelId="{9BAE46DF-E687-4F05-ACBD-7C5809F10BC1}" type="presParOf" srcId="{F42166F4-DDA3-4A2D-9EC1-4275D9B356B4}" destId="{6DCCF107-50FA-4CF4-8871-9E98C621631E}" srcOrd="4" destOrd="0" presId="urn:microsoft.com/office/officeart/2008/layout/VerticalCurvedList"/>
    <dgm:cxn modelId="{DE0481AC-2E70-4C07-8456-5D703A63A931}" type="presParOf" srcId="{6DCCF107-50FA-4CF4-8871-9E98C621631E}" destId="{C23E9FF5-8049-4213-88C3-B7810D91F1C8}" srcOrd="0" destOrd="0" presId="urn:microsoft.com/office/officeart/2008/layout/VerticalCurvedList"/>
    <dgm:cxn modelId="{9D8B9E92-EEE1-4682-A8E7-730655715EC2}" type="presParOf" srcId="{F42166F4-DDA3-4A2D-9EC1-4275D9B356B4}" destId="{F2DA8FF4-D56D-4AEE-8499-8A757EC795EE}" srcOrd="5" destOrd="0" presId="urn:microsoft.com/office/officeart/2008/layout/VerticalCurvedList"/>
    <dgm:cxn modelId="{F975BAF1-04EA-4FA3-BDAA-9D15861A8CF7}" type="presParOf" srcId="{F42166F4-DDA3-4A2D-9EC1-4275D9B356B4}" destId="{A59D4CFA-358B-4FF5-8081-714D5EEF1AEA}" srcOrd="6" destOrd="0" presId="urn:microsoft.com/office/officeart/2008/layout/VerticalCurvedList"/>
    <dgm:cxn modelId="{2FDE916A-21D4-4F8B-9CA5-6AF20137F4CF}" type="presParOf" srcId="{A59D4CFA-358B-4FF5-8081-714D5EEF1AEA}" destId="{1880A5FD-3CAC-448E-AC4F-D7E9C16A4D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A7CB23-D8CE-4530-88D7-0E126F1A85CD}"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F60D35CE-E7D8-4A60-A742-1DCDBE7D7410}">
      <dgm:prSet phldrT="[Text]" phldr="1"/>
      <dgm:spPr/>
      <dgm:t>
        <a:bodyPr/>
        <a:lstStyle/>
        <a:p>
          <a:endParaRPr lang="en-US" dirty="0">
            <a:solidFill>
              <a:srgbClr val="FFFFFF"/>
            </a:solidFill>
          </a:endParaRPr>
        </a:p>
      </dgm:t>
    </dgm:pt>
    <dgm:pt modelId="{9B655A93-34A9-41AF-BD39-799020E4C2AC}" type="parTrans" cxnId="{9DFD3A06-F978-49EB-ACAC-747C30907DE8}">
      <dgm:prSet/>
      <dgm:spPr/>
      <dgm:t>
        <a:bodyPr/>
        <a:lstStyle/>
        <a:p>
          <a:endParaRPr lang="en-US"/>
        </a:p>
      </dgm:t>
    </dgm:pt>
    <dgm:pt modelId="{3018058C-B9C9-40C7-B852-7FCF8F78CB79}" type="sibTrans" cxnId="{9DFD3A06-F978-49EB-ACAC-747C30907DE8}">
      <dgm:prSet/>
      <dgm:spPr/>
      <dgm:t>
        <a:bodyPr/>
        <a:lstStyle/>
        <a:p>
          <a:endParaRPr lang="en-US"/>
        </a:p>
      </dgm:t>
    </dgm:pt>
    <dgm:pt modelId="{71E89E04-4DEB-41DB-8508-D4B26633A175}">
      <dgm:prSet phldrT="[Text]"/>
      <dgm:spPr/>
      <dgm:t>
        <a:bodyPr/>
        <a:lstStyle/>
        <a:p>
          <a:r>
            <a:rPr lang="en-US" dirty="0"/>
            <a:t>Semantic Web tools assessment</a:t>
          </a:r>
        </a:p>
      </dgm:t>
    </dgm:pt>
    <dgm:pt modelId="{5EB76E12-B1E4-4371-A262-5682AC54DACF}" type="parTrans" cxnId="{2D0BC805-7DAA-497E-B2BD-214B4AAE19F2}">
      <dgm:prSet/>
      <dgm:spPr/>
      <dgm:t>
        <a:bodyPr/>
        <a:lstStyle/>
        <a:p>
          <a:endParaRPr lang="en-US"/>
        </a:p>
      </dgm:t>
    </dgm:pt>
    <dgm:pt modelId="{C9A030AD-699D-4E9B-A0EF-ED205F436CF6}" type="sibTrans" cxnId="{2D0BC805-7DAA-497E-B2BD-214B4AAE19F2}">
      <dgm:prSet/>
      <dgm:spPr/>
      <dgm:t>
        <a:bodyPr/>
        <a:lstStyle/>
        <a:p>
          <a:endParaRPr lang="en-US"/>
        </a:p>
      </dgm:t>
    </dgm:pt>
    <dgm:pt modelId="{E976797A-F693-4125-9EBC-C4293DF4C9D7}">
      <dgm:prSet phldrT="[Text]" phldr="1"/>
      <dgm:spPr/>
      <dgm:t>
        <a:bodyPr/>
        <a:lstStyle/>
        <a:p>
          <a:endParaRPr lang="en-US" dirty="0">
            <a:solidFill>
              <a:srgbClr val="FFFFFF"/>
            </a:solidFill>
          </a:endParaRPr>
        </a:p>
      </dgm:t>
    </dgm:pt>
    <dgm:pt modelId="{701DD5BD-016A-46D7-9BB0-7CF2F3E3DC21}" type="parTrans" cxnId="{9F362CBA-5D42-4DE3-8267-62CD26119B9E}">
      <dgm:prSet/>
      <dgm:spPr/>
      <dgm:t>
        <a:bodyPr/>
        <a:lstStyle/>
        <a:p>
          <a:endParaRPr lang="en-US"/>
        </a:p>
      </dgm:t>
    </dgm:pt>
    <dgm:pt modelId="{AF1154C8-1896-4C69-BCCA-052D50C04113}" type="sibTrans" cxnId="{9F362CBA-5D42-4DE3-8267-62CD26119B9E}">
      <dgm:prSet/>
      <dgm:spPr/>
      <dgm:t>
        <a:bodyPr/>
        <a:lstStyle/>
        <a:p>
          <a:endParaRPr lang="en-US"/>
        </a:p>
      </dgm:t>
    </dgm:pt>
    <dgm:pt modelId="{28B0E16E-E1BB-421E-A40E-57704F2BE535}">
      <dgm:prSet phldrT="[Text]"/>
      <dgm:spPr/>
      <dgm:t>
        <a:bodyPr/>
        <a:lstStyle/>
        <a:p>
          <a:r>
            <a:rPr lang="en-US" dirty="0"/>
            <a:t>Technical proof of concept</a:t>
          </a:r>
        </a:p>
      </dgm:t>
    </dgm:pt>
    <dgm:pt modelId="{12F1DA0C-105C-4F44-9EAA-76966E32DA17}" type="parTrans" cxnId="{95A8B64E-CCDD-4400-B73C-318A56B2A150}">
      <dgm:prSet/>
      <dgm:spPr/>
      <dgm:t>
        <a:bodyPr/>
        <a:lstStyle/>
        <a:p>
          <a:endParaRPr lang="en-US"/>
        </a:p>
      </dgm:t>
    </dgm:pt>
    <dgm:pt modelId="{739FE286-6140-4948-BFD0-0CB5EDBC2A1E}" type="sibTrans" cxnId="{95A8B64E-CCDD-4400-B73C-318A56B2A150}">
      <dgm:prSet/>
      <dgm:spPr/>
      <dgm:t>
        <a:bodyPr/>
        <a:lstStyle/>
        <a:p>
          <a:endParaRPr lang="en-US"/>
        </a:p>
      </dgm:t>
    </dgm:pt>
    <dgm:pt modelId="{33B89A74-F11E-418B-8C12-21E7065BC91C}">
      <dgm:prSet phldrT="[Text]" phldr="1"/>
      <dgm:spPr/>
      <dgm:t>
        <a:bodyPr/>
        <a:lstStyle/>
        <a:p>
          <a:endParaRPr lang="en-US" dirty="0">
            <a:solidFill>
              <a:srgbClr val="FFFFFF"/>
            </a:solidFill>
          </a:endParaRPr>
        </a:p>
      </dgm:t>
    </dgm:pt>
    <dgm:pt modelId="{ECFBF967-8956-44D8-AA78-6384221A21E5}" type="parTrans" cxnId="{56F74D08-32CA-4B47-9C23-E81F913BBB0E}">
      <dgm:prSet/>
      <dgm:spPr/>
      <dgm:t>
        <a:bodyPr/>
        <a:lstStyle/>
        <a:p>
          <a:endParaRPr lang="en-US"/>
        </a:p>
      </dgm:t>
    </dgm:pt>
    <dgm:pt modelId="{C1AF8A5C-C87D-45CA-8CA9-7FD26CB0FC75}" type="sibTrans" cxnId="{56F74D08-32CA-4B47-9C23-E81F913BBB0E}">
      <dgm:prSet/>
      <dgm:spPr/>
      <dgm:t>
        <a:bodyPr/>
        <a:lstStyle/>
        <a:p>
          <a:endParaRPr lang="en-US"/>
        </a:p>
      </dgm:t>
    </dgm:pt>
    <dgm:pt modelId="{000BBA03-8136-4FC9-9AE9-DFDC6674943F}">
      <dgm:prSet phldrT="[Text]"/>
      <dgm:spPr/>
      <dgm:t>
        <a:bodyPr/>
        <a:lstStyle/>
        <a:p>
          <a:r>
            <a:rPr lang="en-US" dirty="0"/>
            <a:t>Data publishing at scale</a:t>
          </a:r>
        </a:p>
      </dgm:t>
    </dgm:pt>
    <dgm:pt modelId="{50346404-2B7E-4E21-9D1A-ECA4AD6F0D05}" type="parTrans" cxnId="{AF32FAFF-8E57-49D4-ACCA-2B603F740F87}">
      <dgm:prSet/>
      <dgm:spPr/>
      <dgm:t>
        <a:bodyPr/>
        <a:lstStyle/>
        <a:p>
          <a:endParaRPr lang="en-US"/>
        </a:p>
      </dgm:t>
    </dgm:pt>
    <dgm:pt modelId="{02FAE231-ACC7-457D-8DE2-AD883CE66BF6}" type="sibTrans" cxnId="{AF32FAFF-8E57-49D4-ACCA-2B603F740F87}">
      <dgm:prSet/>
      <dgm:spPr/>
      <dgm:t>
        <a:bodyPr/>
        <a:lstStyle/>
        <a:p>
          <a:endParaRPr lang="en-US"/>
        </a:p>
      </dgm:t>
    </dgm:pt>
    <dgm:pt modelId="{302597E1-B38C-4B91-A4D4-E7DD5343D8E5}" type="pres">
      <dgm:prSet presAssocID="{76A7CB23-D8CE-4530-88D7-0E126F1A85CD}" presName="Name0" presStyleCnt="0">
        <dgm:presLayoutVars>
          <dgm:chMax/>
          <dgm:chPref/>
          <dgm:dir/>
        </dgm:presLayoutVars>
      </dgm:prSet>
      <dgm:spPr/>
    </dgm:pt>
    <dgm:pt modelId="{828CC44B-0309-423D-9E7F-65576A585D86}" type="pres">
      <dgm:prSet presAssocID="{F60D35CE-E7D8-4A60-A742-1DCDBE7D7410}" presName="parenttextcomposite" presStyleCnt="0"/>
      <dgm:spPr/>
    </dgm:pt>
    <dgm:pt modelId="{44FAFE2B-1F77-4FB6-BF3E-C97B9667C69D}" type="pres">
      <dgm:prSet presAssocID="{F60D35CE-E7D8-4A60-A742-1DCDBE7D7410}" presName="parenttext" presStyleLbl="revTx" presStyleIdx="0" presStyleCnt="3">
        <dgm:presLayoutVars>
          <dgm:chMax/>
          <dgm:chPref val="2"/>
          <dgm:bulletEnabled val="1"/>
        </dgm:presLayoutVars>
      </dgm:prSet>
      <dgm:spPr/>
    </dgm:pt>
    <dgm:pt modelId="{DF6F98B9-7682-4780-8F25-35A34CA669F3}" type="pres">
      <dgm:prSet presAssocID="{F60D35CE-E7D8-4A60-A742-1DCDBE7D7410}" presName="composite" presStyleCnt="0"/>
      <dgm:spPr/>
    </dgm:pt>
    <dgm:pt modelId="{6F490056-5035-4133-9D28-CD44D27C0CB0}" type="pres">
      <dgm:prSet presAssocID="{F60D35CE-E7D8-4A60-A742-1DCDBE7D7410}" presName="chevron1" presStyleLbl="alignNode1" presStyleIdx="0" presStyleCnt="21"/>
      <dgm:spPr/>
    </dgm:pt>
    <dgm:pt modelId="{209FC30F-7F53-44D4-9416-2783E9D28E4B}" type="pres">
      <dgm:prSet presAssocID="{F60D35CE-E7D8-4A60-A742-1DCDBE7D7410}" presName="chevron2" presStyleLbl="alignNode1" presStyleIdx="1" presStyleCnt="21"/>
      <dgm:spPr/>
    </dgm:pt>
    <dgm:pt modelId="{C4C9930D-D0E2-4BCB-90FB-C2426D7D3B07}" type="pres">
      <dgm:prSet presAssocID="{F60D35CE-E7D8-4A60-A742-1DCDBE7D7410}" presName="chevron3" presStyleLbl="alignNode1" presStyleIdx="2" presStyleCnt="21"/>
      <dgm:spPr/>
    </dgm:pt>
    <dgm:pt modelId="{E146E3D8-F0BF-47D7-9ED8-51DFD6E7703F}" type="pres">
      <dgm:prSet presAssocID="{F60D35CE-E7D8-4A60-A742-1DCDBE7D7410}" presName="chevron4" presStyleLbl="alignNode1" presStyleIdx="3" presStyleCnt="21"/>
      <dgm:spPr/>
    </dgm:pt>
    <dgm:pt modelId="{91D8F25B-E5E3-415A-B7F0-E90DE86322EB}" type="pres">
      <dgm:prSet presAssocID="{F60D35CE-E7D8-4A60-A742-1DCDBE7D7410}" presName="chevron5" presStyleLbl="alignNode1" presStyleIdx="4" presStyleCnt="21"/>
      <dgm:spPr/>
    </dgm:pt>
    <dgm:pt modelId="{19458936-265B-4A79-A352-00E3A68ED485}" type="pres">
      <dgm:prSet presAssocID="{F60D35CE-E7D8-4A60-A742-1DCDBE7D7410}" presName="chevron6" presStyleLbl="alignNode1" presStyleIdx="5" presStyleCnt="21"/>
      <dgm:spPr/>
    </dgm:pt>
    <dgm:pt modelId="{59E1953E-86E2-456F-B4B8-6847CFF2AD0F}" type="pres">
      <dgm:prSet presAssocID="{F60D35CE-E7D8-4A60-A742-1DCDBE7D7410}" presName="chevron7" presStyleLbl="alignNode1" presStyleIdx="6" presStyleCnt="21"/>
      <dgm:spPr/>
    </dgm:pt>
    <dgm:pt modelId="{EFDD9BC2-05BC-4D5C-9573-5DCC52FA50CA}" type="pres">
      <dgm:prSet presAssocID="{F60D35CE-E7D8-4A60-A742-1DCDBE7D7410}" presName="childtext" presStyleLbl="solidFgAcc1" presStyleIdx="0" presStyleCnt="3">
        <dgm:presLayoutVars>
          <dgm:chMax/>
          <dgm:chPref val="0"/>
          <dgm:bulletEnabled val="1"/>
        </dgm:presLayoutVars>
      </dgm:prSet>
      <dgm:spPr/>
    </dgm:pt>
    <dgm:pt modelId="{AF2CE325-C100-4641-91A7-14AC5B1516E6}" type="pres">
      <dgm:prSet presAssocID="{3018058C-B9C9-40C7-B852-7FCF8F78CB79}" presName="sibTrans" presStyleCnt="0"/>
      <dgm:spPr/>
    </dgm:pt>
    <dgm:pt modelId="{C821D6EA-3305-4CB0-A920-B89F6A3ED6A3}" type="pres">
      <dgm:prSet presAssocID="{E976797A-F693-4125-9EBC-C4293DF4C9D7}" presName="parenttextcomposite" presStyleCnt="0"/>
      <dgm:spPr/>
    </dgm:pt>
    <dgm:pt modelId="{A64A5ADD-DA81-4563-8834-0A223BB72EC3}" type="pres">
      <dgm:prSet presAssocID="{E976797A-F693-4125-9EBC-C4293DF4C9D7}" presName="parenttext" presStyleLbl="revTx" presStyleIdx="1" presStyleCnt="3">
        <dgm:presLayoutVars>
          <dgm:chMax/>
          <dgm:chPref val="2"/>
          <dgm:bulletEnabled val="1"/>
        </dgm:presLayoutVars>
      </dgm:prSet>
      <dgm:spPr/>
    </dgm:pt>
    <dgm:pt modelId="{1AF5E330-A306-484D-9C88-1AEDE343D0E3}" type="pres">
      <dgm:prSet presAssocID="{E976797A-F693-4125-9EBC-C4293DF4C9D7}" presName="composite" presStyleCnt="0"/>
      <dgm:spPr/>
    </dgm:pt>
    <dgm:pt modelId="{F127637B-99C1-406C-9420-E253A4059AD8}" type="pres">
      <dgm:prSet presAssocID="{E976797A-F693-4125-9EBC-C4293DF4C9D7}" presName="chevron1" presStyleLbl="alignNode1" presStyleIdx="7" presStyleCnt="21"/>
      <dgm:spPr/>
    </dgm:pt>
    <dgm:pt modelId="{10712B93-6EFA-4AED-81AA-DABF981DFDCB}" type="pres">
      <dgm:prSet presAssocID="{E976797A-F693-4125-9EBC-C4293DF4C9D7}" presName="chevron2" presStyleLbl="alignNode1" presStyleIdx="8" presStyleCnt="21"/>
      <dgm:spPr/>
    </dgm:pt>
    <dgm:pt modelId="{26C90ADA-D630-44F3-B36C-B0E6DEC69874}" type="pres">
      <dgm:prSet presAssocID="{E976797A-F693-4125-9EBC-C4293DF4C9D7}" presName="chevron3" presStyleLbl="alignNode1" presStyleIdx="9" presStyleCnt="21"/>
      <dgm:spPr/>
    </dgm:pt>
    <dgm:pt modelId="{735E5ECD-00DA-487E-8A55-537374DD9B74}" type="pres">
      <dgm:prSet presAssocID="{E976797A-F693-4125-9EBC-C4293DF4C9D7}" presName="chevron4" presStyleLbl="alignNode1" presStyleIdx="10" presStyleCnt="21"/>
      <dgm:spPr/>
    </dgm:pt>
    <dgm:pt modelId="{C415AAED-2C01-4F5B-A9A4-216CF7407678}" type="pres">
      <dgm:prSet presAssocID="{E976797A-F693-4125-9EBC-C4293DF4C9D7}" presName="chevron5" presStyleLbl="alignNode1" presStyleIdx="11" presStyleCnt="21"/>
      <dgm:spPr/>
    </dgm:pt>
    <dgm:pt modelId="{C5F1ACA6-C07B-4B7C-A991-55FEC8CA5C34}" type="pres">
      <dgm:prSet presAssocID="{E976797A-F693-4125-9EBC-C4293DF4C9D7}" presName="chevron6" presStyleLbl="alignNode1" presStyleIdx="12" presStyleCnt="21"/>
      <dgm:spPr/>
    </dgm:pt>
    <dgm:pt modelId="{2FD6E290-3109-4F9A-A387-09DFF5A10B12}" type="pres">
      <dgm:prSet presAssocID="{E976797A-F693-4125-9EBC-C4293DF4C9D7}" presName="chevron7" presStyleLbl="alignNode1" presStyleIdx="13" presStyleCnt="21"/>
      <dgm:spPr/>
    </dgm:pt>
    <dgm:pt modelId="{550FDD97-0505-4B7E-973B-E9C5446DBF0A}" type="pres">
      <dgm:prSet presAssocID="{E976797A-F693-4125-9EBC-C4293DF4C9D7}" presName="childtext" presStyleLbl="solidFgAcc1" presStyleIdx="1" presStyleCnt="3">
        <dgm:presLayoutVars>
          <dgm:chMax/>
          <dgm:chPref val="0"/>
          <dgm:bulletEnabled val="1"/>
        </dgm:presLayoutVars>
      </dgm:prSet>
      <dgm:spPr/>
    </dgm:pt>
    <dgm:pt modelId="{DD070D42-72D7-4402-AE21-8CB94E21EC4F}" type="pres">
      <dgm:prSet presAssocID="{AF1154C8-1896-4C69-BCCA-052D50C04113}" presName="sibTrans" presStyleCnt="0"/>
      <dgm:spPr/>
    </dgm:pt>
    <dgm:pt modelId="{E962F876-4065-4A42-91C9-66BD18750A60}" type="pres">
      <dgm:prSet presAssocID="{33B89A74-F11E-418B-8C12-21E7065BC91C}" presName="parenttextcomposite" presStyleCnt="0"/>
      <dgm:spPr/>
    </dgm:pt>
    <dgm:pt modelId="{DC5CDBD4-4423-4BF3-884F-8355D4B711E3}" type="pres">
      <dgm:prSet presAssocID="{33B89A74-F11E-418B-8C12-21E7065BC91C}" presName="parenttext" presStyleLbl="revTx" presStyleIdx="2" presStyleCnt="3">
        <dgm:presLayoutVars>
          <dgm:chMax/>
          <dgm:chPref val="2"/>
          <dgm:bulletEnabled val="1"/>
        </dgm:presLayoutVars>
      </dgm:prSet>
      <dgm:spPr/>
    </dgm:pt>
    <dgm:pt modelId="{FA011223-20C5-4E57-8D08-9D15C61A184E}" type="pres">
      <dgm:prSet presAssocID="{33B89A74-F11E-418B-8C12-21E7065BC91C}" presName="composite" presStyleCnt="0"/>
      <dgm:spPr/>
    </dgm:pt>
    <dgm:pt modelId="{F55C9B4A-ED1D-42F4-9769-210F4F0B71F2}" type="pres">
      <dgm:prSet presAssocID="{33B89A74-F11E-418B-8C12-21E7065BC91C}" presName="chevron1" presStyleLbl="alignNode1" presStyleIdx="14" presStyleCnt="21"/>
      <dgm:spPr/>
    </dgm:pt>
    <dgm:pt modelId="{5D461773-65C5-4A71-ACD6-7D6E3A835C33}" type="pres">
      <dgm:prSet presAssocID="{33B89A74-F11E-418B-8C12-21E7065BC91C}" presName="chevron2" presStyleLbl="alignNode1" presStyleIdx="15" presStyleCnt="21"/>
      <dgm:spPr/>
    </dgm:pt>
    <dgm:pt modelId="{FCD0CC13-B8AB-4CFD-8483-66040D8CB0FC}" type="pres">
      <dgm:prSet presAssocID="{33B89A74-F11E-418B-8C12-21E7065BC91C}" presName="chevron3" presStyleLbl="alignNode1" presStyleIdx="16" presStyleCnt="21"/>
      <dgm:spPr/>
    </dgm:pt>
    <dgm:pt modelId="{48242981-8F4F-475A-9E10-475FB111E741}" type="pres">
      <dgm:prSet presAssocID="{33B89A74-F11E-418B-8C12-21E7065BC91C}" presName="chevron4" presStyleLbl="alignNode1" presStyleIdx="17" presStyleCnt="21"/>
      <dgm:spPr/>
    </dgm:pt>
    <dgm:pt modelId="{F1F0F239-93FC-47E0-86FF-06BFDF55D6B4}" type="pres">
      <dgm:prSet presAssocID="{33B89A74-F11E-418B-8C12-21E7065BC91C}" presName="chevron5" presStyleLbl="alignNode1" presStyleIdx="18" presStyleCnt="21"/>
      <dgm:spPr/>
    </dgm:pt>
    <dgm:pt modelId="{76164056-3631-469B-B861-93A223C9CFD6}" type="pres">
      <dgm:prSet presAssocID="{33B89A74-F11E-418B-8C12-21E7065BC91C}" presName="chevron6" presStyleLbl="alignNode1" presStyleIdx="19" presStyleCnt="21"/>
      <dgm:spPr/>
    </dgm:pt>
    <dgm:pt modelId="{6EA75BEC-3ABB-415D-B85B-DE1527D211B2}" type="pres">
      <dgm:prSet presAssocID="{33B89A74-F11E-418B-8C12-21E7065BC91C}" presName="chevron7" presStyleLbl="alignNode1" presStyleIdx="20" presStyleCnt="21"/>
      <dgm:spPr/>
    </dgm:pt>
    <dgm:pt modelId="{FDF7A75B-24A8-4DDC-9D7D-4E0F91C77BFA}" type="pres">
      <dgm:prSet presAssocID="{33B89A74-F11E-418B-8C12-21E7065BC91C}" presName="childtext" presStyleLbl="solidFgAcc1" presStyleIdx="2" presStyleCnt="3">
        <dgm:presLayoutVars>
          <dgm:chMax/>
          <dgm:chPref val="0"/>
          <dgm:bulletEnabled val="1"/>
        </dgm:presLayoutVars>
      </dgm:prSet>
      <dgm:spPr/>
    </dgm:pt>
  </dgm:ptLst>
  <dgm:cxnLst>
    <dgm:cxn modelId="{2D0BC805-7DAA-497E-B2BD-214B4AAE19F2}" srcId="{F60D35CE-E7D8-4A60-A742-1DCDBE7D7410}" destId="{71E89E04-4DEB-41DB-8508-D4B26633A175}" srcOrd="0" destOrd="0" parTransId="{5EB76E12-B1E4-4371-A262-5682AC54DACF}" sibTransId="{C9A030AD-699D-4E9B-A0EF-ED205F436CF6}"/>
    <dgm:cxn modelId="{9DFD3A06-F978-49EB-ACAC-747C30907DE8}" srcId="{76A7CB23-D8CE-4530-88D7-0E126F1A85CD}" destId="{F60D35CE-E7D8-4A60-A742-1DCDBE7D7410}" srcOrd="0" destOrd="0" parTransId="{9B655A93-34A9-41AF-BD39-799020E4C2AC}" sibTransId="{3018058C-B9C9-40C7-B852-7FCF8F78CB79}"/>
    <dgm:cxn modelId="{56F74D08-32CA-4B47-9C23-E81F913BBB0E}" srcId="{76A7CB23-D8CE-4530-88D7-0E126F1A85CD}" destId="{33B89A74-F11E-418B-8C12-21E7065BC91C}" srcOrd="2" destOrd="0" parTransId="{ECFBF967-8956-44D8-AA78-6384221A21E5}" sibTransId="{C1AF8A5C-C87D-45CA-8CA9-7FD26CB0FC75}"/>
    <dgm:cxn modelId="{26D40529-59B4-493B-A818-9BF4833504B9}" type="presOf" srcId="{000BBA03-8136-4FC9-9AE9-DFDC6674943F}" destId="{FDF7A75B-24A8-4DDC-9D7D-4E0F91C77BFA}" srcOrd="0" destOrd="0" presId="urn:microsoft.com/office/officeart/2008/layout/VerticalAccentList"/>
    <dgm:cxn modelId="{52235D37-A874-47E6-A3D3-2AF7288C183A}" type="presOf" srcId="{F60D35CE-E7D8-4A60-A742-1DCDBE7D7410}" destId="{44FAFE2B-1F77-4FB6-BF3E-C97B9667C69D}" srcOrd="0" destOrd="0" presId="urn:microsoft.com/office/officeart/2008/layout/VerticalAccentList"/>
    <dgm:cxn modelId="{2027CF4D-B276-45A3-AAF5-F9A9D482B75C}" type="presOf" srcId="{E976797A-F693-4125-9EBC-C4293DF4C9D7}" destId="{A64A5ADD-DA81-4563-8834-0A223BB72EC3}" srcOrd="0" destOrd="0" presId="urn:microsoft.com/office/officeart/2008/layout/VerticalAccentList"/>
    <dgm:cxn modelId="{95A8B64E-CCDD-4400-B73C-318A56B2A150}" srcId="{E976797A-F693-4125-9EBC-C4293DF4C9D7}" destId="{28B0E16E-E1BB-421E-A40E-57704F2BE535}" srcOrd="0" destOrd="0" parTransId="{12F1DA0C-105C-4F44-9EAA-76966E32DA17}" sibTransId="{739FE286-6140-4948-BFD0-0CB5EDBC2A1E}"/>
    <dgm:cxn modelId="{953BDBAA-DD84-4045-9F66-2F29F8B943A4}" type="presOf" srcId="{28B0E16E-E1BB-421E-A40E-57704F2BE535}" destId="{550FDD97-0505-4B7E-973B-E9C5446DBF0A}" srcOrd="0" destOrd="0" presId="urn:microsoft.com/office/officeart/2008/layout/VerticalAccentList"/>
    <dgm:cxn modelId="{9F362CBA-5D42-4DE3-8267-62CD26119B9E}" srcId="{76A7CB23-D8CE-4530-88D7-0E126F1A85CD}" destId="{E976797A-F693-4125-9EBC-C4293DF4C9D7}" srcOrd="1" destOrd="0" parTransId="{701DD5BD-016A-46D7-9BB0-7CF2F3E3DC21}" sibTransId="{AF1154C8-1896-4C69-BCCA-052D50C04113}"/>
    <dgm:cxn modelId="{EC13D3D4-B70B-4D06-8734-2F42E51C1081}" type="presOf" srcId="{71E89E04-4DEB-41DB-8508-D4B26633A175}" destId="{EFDD9BC2-05BC-4D5C-9573-5DCC52FA50CA}" srcOrd="0" destOrd="0" presId="urn:microsoft.com/office/officeart/2008/layout/VerticalAccentList"/>
    <dgm:cxn modelId="{C7E5ABDF-CBE1-409A-9EC5-7A23F9912B79}" type="presOf" srcId="{76A7CB23-D8CE-4530-88D7-0E126F1A85CD}" destId="{302597E1-B38C-4B91-A4D4-E7DD5343D8E5}" srcOrd="0" destOrd="0" presId="urn:microsoft.com/office/officeart/2008/layout/VerticalAccentList"/>
    <dgm:cxn modelId="{4074C8E1-5ED4-4862-8A49-EFDF1E0A7842}" type="presOf" srcId="{33B89A74-F11E-418B-8C12-21E7065BC91C}" destId="{DC5CDBD4-4423-4BF3-884F-8355D4B711E3}" srcOrd="0" destOrd="0" presId="urn:microsoft.com/office/officeart/2008/layout/VerticalAccentList"/>
    <dgm:cxn modelId="{AF32FAFF-8E57-49D4-ACCA-2B603F740F87}" srcId="{33B89A74-F11E-418B-8C12-21E7065BC91C}" destId="{000BBA03-8136-4FC9-9AE9-DFDC6674943F}" srcOrd="0" destOrd="0" parTransId="{50346404-2B7E-4E21-9D1A-ECA4AD6F0D05}" sibTransId="{02FAE231-ACC7-457D-8DE2-AD883CE66BF6}"/>
    <dgm:cxn modelId="{0951B25D-5106-4BE4-819D-4D58FFCF56D0}" type="presParOf" srcId="{302597E1-B38C-4B91-A4D4-E7DD5343D8E5}" destId="{828CC44B-0309-423D-9E7F-65576A585D86}" srcOrd="0" destOrd="0" presId="urn:microsoft.com/office/officeart/2008/layout/VerticalAccentList"/>
    <dgm:cxn modelId="{E88F5742-36B4-40DD-A65C-6C79F1645A8D}" type="presParOf" srcId="{828CC44B-0309-423D-9E7F-65576A585D86}" destId="{44FAFE2B-1F77-4FB6-BF3E-C97B9667C69D}" srcOrd="0" destOrd="0" presId="urn:microsoft.com/office/officeart/2008/layout/VerticalAccentList"/>
    <dgm:cxn modelId="{FDE33778-3A66-42B2-817B-3D6C519E5400}" type="presParOf" srcId="{302597E1-B38C-4B91-A4D4-E7DD5343D8E5}" destId="{DF6F98B9-7682-4780-8F25-35A34CA669F3}" srcOrd="1" destOrd="0" presId="urn:microsoft.com/office/officeart/2008/layout/VerticalAccentList"/>
    <dgm:cxn modelId="{8F3F24A4-A7CA-47B5-AB7E-560B759CBFB7}" type="presParOf" srcId="{DF6F98B9-7682-4780-8F25-35A34CA669F3}" destId="{6F490056-5035-4133-9D28-CD44D27C0CB0}" srcOrd="0" destOrd="0" presId="urn:microsoft.com/office/officeart/2008/layout/VerticalAccentList"/>
    <dgm:cxn modelId="{BBA61E6B-A38B-4C97-B302-F22B8A0CE4E9}" type="presParOf" srcId="{DF6F98B9-7682-4780-8F25-35A34CA669F3}" destId="{209FC30F-7F53-44D4-9416-2783E9D28E4B}" srcOrd="1" destOrd="0" presId="urn:microsoft.com/office/officeart/2008/layout/VerticalAccentList"/>
    <dgm:cxn modelId="{A379CEE7-324A-4BA9-95D3-7AF0C6FD2A32}" type="presParOf" srcId="{DF6F98B9-7682-4780-8F25-35A34CA669F3}" destId="{C4C9930D-D0E2-4BCB-90FB-C2426D7D3B07}" srcOrd="2" destOrd="0" presId="urn:microsoft.com/office/officeart/2008/layout/VerticalAccentList"/>
    <dgm:cxn modelId="{6ABB5A9E-1B15-4C73-8EBB-9AD258124FEA}" type="presParOf" srcId="{DF6F98B9-7682-4780-8F25-35A34CA669F3}" destId="{E146E3D8-F0BF-47D7-9ED8-51DFD6E7703F}" srcOrd="3" destOrd="0" presId="urn:microsoft.com/office/officeart/2008/layout/VerticalAccentList"/>
    <dgm:cxn modelId="{CC9910FB-3E70-44A8-8554-3FD0A47E4339}" type="presParOf" srcId="{DF6F98B9-7682-4780-8F25-35A34CA669F3}" destId="{91D8F25B-E5E3-415A-B7F0-E90DE86322EB}" srcOrd="4" destOrd="0" presId="urn:microsoft.com/office/officeart/2008/layout/VerticalAccentList"/>
    <dgm:cxn modelId="{5C32A4E5-BCF4-42F5-92A8-720635C05DF6}" type="presParOf" srcId="{DF6F98B9-7682-4780-8F25-35A34CA669F3}" destId="{19458936-265B-4A79-A352-00E3A68ED485}" srcOrd="5" destOrd="0" presId="urn:microsoft.com/office/officeart/2008/layout/VerticalAccentList"/>
    <dgm:cxn modelId="{148A66F1-5537-4BAE-960A-172C451DF5BC}" type="presParOf" srcId="{DF6F98B9-7682-4780-8F25-35A34CA669F3}" destId="{59E1953E-86E2-456F-B4B8-6847CFF2AD0F}" srcOrd="6" destOrd="0" presId="urn:microsoft.com/office/officeart/2008/layout/VerticalAccentList"/>
    <dgm:cxn modelId="{3B3F0880-8423-43F0-B572-9BF59F7B48B2}" type="presParOf" srcId="{DF6F98B9-7682-4780-8F25-35A34CA669F3}" destId="{EFDD9BC2-05BC-4D5C-9573-5DCC52FA50CA}" srcOrd="7" destOrd="0" presId="urn:microsoft.com/office/officeart/2008/layout/VerticalAccentList"/>
    <dgm:cxn modelId="{93623CBB-6900-45ED-AED8-4679A72EDF56}" type="presParOf" srcId="{302597E1-B38C-4B91-A4D4-E7DD5343D8E5}" destId="{AF2CE325-C100-4641-91A7-14AC5B1516E6}" srcOrd="2" destOrd="0" presId="urn:microsoft.com/office/officeart/2008/layout/VerticalAccentList"/>
    <dgm:cxn modelId="{320DAC11-C3E5-4F77-8E18-8D3B4A94C897}" type="presParOf" srcId="{302597E1-B38C-4B91-A4D4-E7DD5343D8E5}" destId="{C821D6EA-3305-4CB0-A920-B89F6A3ED6A3}" srcOrd="3" destOrd="0" presId="urn:microsoft.com/office/officeart/2008/layout/VerticalAccentList"/>
    <dgm:cxn modelId="{1DF3A1FD-A511-42FA-AD2C-19ECB569BD6C}" type="presParOf" srcId="{C821D6EA-3305-4CB0-A920-B89F6A3ED6A3}" destId="{A64A5ADD-DA81-4563-8834-0A223BB72EC3}" srcOrd="0" destOrd="0" presId="urn:microsoft.com/office/officeart/2008/layout/VerticalAccentList"/>
    <dgm:cxn modelId="{A21E7B5A-6598-4DC1-822C-407169D5F40A}" type="presParOf" srcId="{302597E1-B38C-4B91-A4D4-E7DD5343D8E5}" destId="{1AF5E330-A306-484D-9C88-1AEDE343D0E3}" srcOrd="4" destOrd="0" presId="urn:microsoft.com/office/officeart/2008/layout/VerticalAccentList"/>
    <dgm:cxn modelId="{07635E7E-CB57-4BC7-BE81-FBA9F098E123}" type="presParOf" srcId="{1AF5E330-A306-484D-9C88-1AEDE343D0E3}" destId="{F127637B-99C1-406C-9420-E253A4059AD8}" srcOrd="0" destOrd="0" presId="urn:microsoft.com/office/officeart/2008/layout/VerticalAccentList"/>
    <dgm:cxn modelId="{05E9B1A3-D83B-4834-A64F-8AFA6F2AD4E3}" type="presParOf" srcId="{1AF5E330-A306-484D-9C88-1AEDE343D0E3}" destId="{10712B93-6EFA-4AED-81AA-DABF981DFDCB}" srcOrd="1" destOrd="0" presId="urn:microsoft.com/office/officeart/2008/layout/VerticalAccentList"/>
    <dgm:cxn modelId="{8A496D7B-3E95-45CC-80F0-7F375AF729CA}" type="presParOf" srcId="{1AF5E330-A306-484D-9C88-1AEDE343D0E3}" destId="{26C90ADA-D630-44F3-B36C-B0E6DEC69874}" srcOrd="2" destOrd="0" presId="urn:microsoft.com/office/officeart/2008/layout/VerticalAccentList"/>
    <dgm:cxn modelId="{86D467E5-7920-43FB-A816-6EF1D64D604B}" type="presParOf" srcId="{1AF5E330-A306-484D-9C88-1AEDE343D0E3}" destId="{735E5ECD-00DA-487E-8A55-537374DD9B74}" srcOrd="3" destOrd="0" presId="urn:microsoft.com/office/officeart/2008/layout/VerticalAccentList"/>
    <dgm:cxn modelId="{C89A5EAA-A2B2-4FF0-941A-D16BCBD7ED0C}" type="presParOf" srcId="{1AF5E330-A306-484D-9C88-1AEDE343D0E3}" destId="{C415AAED-2C01-4F5B-A9A4-216CF7407678}" srcOrd="4" destOrd="0" presId="urn:microsoft.com/office/officeart/2008/layout/VerticalAccentList"/>
    <dgm:cxn modelId="{B2C9A364-3613-4A7F-9B37-4D623D7C1908}" type="presParOf" srcId="{1AF5E330-A306-484D-9C88-1AEDE343D0E3}" destId="{C5F1ACA6-C07B-4B7C-A991-55FEC8CA5C34}" srcOrd="5" destOrd="0" presId="urn:microsoft.com/office/officeart/2008/layout/VerticalAccentList"/>
    <dgm:cxn modelId="{A06F2AF7-3D88-44BB-A75F-0E06E4542062}" type="presParOf" srcId="{1AF5E330-A306-484D-9C88-1AEDE343D0E3}" destId="{2FD6E290-3109-4F9A-A387-09DFF5A10B12}" srcOrd="6" destOrd="0" presId="urn:microsoft.com/office/officeart/2008/layout/VerticalAccentList"/>
    <dgm:cxn modelId="{A05B0F57-A9AA-4338-9A12-9E8679594865}" type="presParOf" srcId="{1AF5E330-A306-484D-9C88-1AEDE343D0E3}" destId="{550FDD97-0505-4B7E-973B-E9C5446DBF0A}" srcOrd="7" destOrd="0" presId="urn:microsoft.com/office/officeart/2008/layout/VerticalAccentList"/>
    <dgm:cxn modelId="{2E592830-335B-4F8B-9B94-C1851223DFE8}" type="presParOf" srcId="{302597E1-B38C-4B91-A4D4-E7DD5343D8E5}" destId="{DD070D42-72D7-4402-AE21-8CB94E21EC4F}" srcOrd="5" destOrd="0" presId="urn:microsoft.com/office/officeart/2008/layout/VerticalAccentList"/>
    <dgm:cxn modelId="{BA239C6A-1A9D-4A66-AF37-5A7B7291E3BB}" type="presParOf" srcId="{302597E1-B38C-4B91-A4D4-E7DD5343D8E5}" destId="{E962F876-4065-4A42-91C9-66BD18750A60}" srcOrd="6" destOrd="0" presId="urn:microsoft.com/office/officeart/2008/layout/VerticalAccentList"/>
    <dgm:cxn modelId="{23F2912A-88D9-4F59-97E0-3F2D63F11D24}" type="presParOf" srcId="{E962F876-4065-4A42-91C9-66BD18750A60}" destId="{DC5CDBD4-4423-4BF3-884F-8355D4B711E3}" srcOrd="0" destOrd="0" presId="urn:microsoft.com/office/officeart/2008/layout/VerticalAccentList"/>
    <dgm:cxn modelId="{FCC97184-77DD-48F7-BF0F-4AA0FCB6367E}" type="presParOf" srcId="{302597E1-B38C-4B91-A4D4-E7DD5343D8E5}" destId="{FA011223-20C5-4E57-8D08-9D15C61A184E}" srcOrd="7" destOrd="0" presId="urn:microsoft.com/office/officeart/2008/layout/VerticalAccentList"/>
    <dgm:cxn modelId="{2AC97B30-B789-40E8-97C3-09CC4DBD920D}" type="presParOf" srcId="{FA011223-20C5-4E57-8D08-9D15C61A184E}" destId="{F55C9B4A-ED1D-42F4-9769-210F4F0B71F2}" srcOrd="0" destOrd="0" presId="urn:microsoft.com/office/officeart/2008/layout/VerticalAccentList"/>
    <dgm:cxn modelId="{86B94E94-6CD5-44A2-9BD7-4D09C5DB947C}" type="presParOf" srcId="{FA011223-20C5-4E57-8D08-9D15C61A184E}" destId="{5D461773-65C5-4A71-ACD6-7D6E3A835C33}" srcOrd="1" destOrd="0" presId="urn:microsoft.com/office/officeart/2008/layout/VerticalAccentList"/>
    <dgm:cxn modelId="{9A366B56-506F-4C11-9585-C9FCF3C2ED42}" type="presParOf" srcId="{FA011223-20C5-4E57-8D08-9D15C61A184E}" destId="{FCD0CC13-B8AB-4CFD-8483-66040D8CB0FC}" srcOrd="2" destOrd="0" presId="urn:microsoft.com/office/officeart/2008/layout/VerticalAccentList"/>
    <dgm:cxn modelId="{A891E1AA-6C6C-4B34-A323-2B041D8B21EE}" type="presParOf" srcId="{FA011223-20C5-4E57-8D08-9D15C61A184E}" destId="{48242981-8F4F-475A-9E10-475FB111E741}" srcOrd="3" destOrd="0" presId="urn:microsoft.com/office/officeart/2008/layout/VerticalAccentList"/>
    <dgm:cxn modelId="{1829F47F-D5C0-4B5A-85FF-BE5DC1595172}" type="presParOf" srcId="{FA011223-20C5-4E57-8D08-9D15C61A184E}" destId="{F1F0F239-93FC-47E0-86FF-06BFDF55D6B4}" srcOrd="4" destOrd="0" presId="urn:microsoft.com/office/officeart/2008/layout/VerticalAccentList"/>
    <dgm:cxn modelId="{DC1D86F9-EA5F-424B-956A-24A8BA30910C}" type="presParOf" srcId="{FA011223-20C5-4E57-8D08-9D15C61A184E}" destId="{76164056-3631-469B-B861-93A223C9CFD6}" srcOrd="5" destOrd="0" presId="urn:microsoft.com/office/officeart/2008/layout/VerticalAccentList"/>
    <dgm:cxn modelId="{E99EDB6C-6CFF-43A0-A71F-43FBD2F04527}" type="presParOf" srcId="{FA011223-20C5-4E57-8D08-9D15C61A184E}" destId="{6EA75BEC-3ABB-415D-B85B-DE1527D211B2}" srcOrd="6" destOrd="0" presId="urn:microsoft.com/office/officeart/2008/layout/VerticalAccentList"/>
    <dgm:cxn modelId="{7736AA6E-28B4-4E23-88C2-F097FB5CEF32}" type="presParOf" srcId="{FA011223-20C5-4E57-8D08-9D15C61A184E}" destId="{FDF7A75B-24A8-4DDC-9D7D-4E0F91C77BFA}"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4435D5-F39D-46A4-916A-F8B1FB052969}" type="doc">
      <dgm:prSet loTypeId="urn:microsoft.com/office/officeart/2005/8/layout/gear1" loCatId="process" qsTypeId="urn:microsoft.com/office/officeart/2005/8/quickstyle/simple1" qsCatId="simple" csTypeId="urn:microsoft.com/office/officeart/2005/8/colors/accent1_2" csCatId="accent1" phldr="1"/>
      <dgm:spPr/>
    </dgm:pt>
    <dgm:pt modelId="{EC2E8318-F035-4710-A0ED-FF31005AA4B5}">
      <dgm:prSet phldrT="[Text]" phldr="1"/>
      <dgm:spPr>
        <a:solidFill>
          <a:schemeClr val="tx2"/>
        </a:solidFill>
      </dgm:spPr>
      <dgm:t>
        <a:bodyPr/>
        <a:lstStyle/>
        <a:p>
          <a:endParaRPr lang="en-US" dirty="0">
            <a:solidFill>
              <a:schemeClr val="tx2"/>
            </a:solidFill>
          </a:endParaRPr>
        </a:p>
      </dgm:t>
    </dgm:pt>
    <dgm:pt modelId="{D0570F4C-26B6-4DF9-93B0-43A20A24AE94}" type="parTrans" cxnId="{1C372496-EF68-4187-A9EE-C310ABEDF6E2}">
      <dgm:prSet/>
      <dgm:spPr/>
      <dgm:t>
        <a:bodyPr/>
        <a:lstStyle/>
        <a:p>
          <a:endParaRPr lang="en-US"/>
        </a:p>
      </dgm:t>
    </dgm:pt>
    <dgm:pt modelId="{83D1AB9A-B64F-42B3-9BDA-99F3DD7E10C6}" type="sibTrans" cxnId="{1C372496-EF68-4187-A9EE-C310ABEDF6E2}">
      <dgm:prSet/>
      <dgm:spPr/>
      <dgm:t>
        <a:bodyPr/>
        <a:lstStyle/>
        <a:p>
          <a:endParaRPr lang="en-US"/>
        </a:p>
      </dgm:t>
    </dgm:pt>
    <dgm:pt modelId="{CE33E53D-1F24-4FCF-83E5-18493488D3D0}">
      <dgm:prSet phldrT="[Text]" phldr="1"/>
      <dgm:spPr>
        <a:solidFill>
          <a:schemeClr val="tx2"/>
        </a:solidFill>
      </dgm:spPr>
      <dgm:t>
        <a:bodyPr/>
        <a:lstStyle/>
        <a:p>
          <a:endParaRPr lang="en-US" dirty="0">
            <a:solidFill>
              <a:schemeClr val="tx2"/>
            </a:solidFill>
          </a:endParaRPr>
        </a:p>
      </dgm:t>
    </dgm:pt>
    <dgm:pt modelId="{D38B6AF3-7CF6-4CB4-B391-20173BF41014}" type="parTrans" cxnId="{2655589B-68E8-4F6A-8584-551A7EB7F720}">
      <dgm:prSet/>
      <dgm:spPr/>
      <dgm:t>
        <a:bodyPr/>
        <a:lstStyle/>
        <a:p>
          <a:endParaRPr lang="en-US"/>
        </a:p>
      </dgm:t>
    </dgm:pt>
    <dgm:pt modelId="{AF153B92-80B1-46B0-867E-0BABEE492519}" type="sibTrans" cxnId="{2655589B-68E8-4F6A-8584-551A7EB7F720}">
      <dgm:prSet/>
      <dgm:spPr/>
      <dgm:t>
        <a:bodyPr/>
        <a:lstStyle/>
        <a:p>
          <a:endParaRPr lang="en-US"/>
        </a:p>
      </dgm:t>
    </dgm:pt>
    <dgm:pt modelId="{52AA869E-E678-4AFF-9B3C-5DBCA58CB9B8}">
      <dgm:prSet phldrT="[Text]" phldr="1"/>
      <dgm:spPr>
        <a:solidFill>
          <a:schemeClr val="tx2"/>
        </a:solidFill>
      </dgm:spPr>
      <dgm:t>
        <a:bodyPr/>
        <a:lstStyle/>
        <a:p>
          <a:endParaRPr lang="en-US" dirty="0">
            <a:solidFill>
              <a:schemeClr val="tx2"/>
            </a:solidFill>
          </a:endParaRPr>
        </a:p>
      </dgm:t>
    </dgm:pt>
    <dgm:pt modelId="{F2C96158-8229-402D-A91D-C8B2596BA50A}" type="parTrans" cxnId="{CABA4568-1109-4AFE-9A39-D0FF79D1814E}">
      <dgm:prSet/>
      <dgm:spPr/>
      <dgm:t>
        <a:bodyPr/>
        <a:lstStyle/>
        <a:p>
          <a:endParaRPr lang="en-US"/>
        </a:p>
      </dgm:t>
    </dgm:pt>
    <dgm:pt modelId="{AF7A439D-B892-4552-AD85-00C3CC2598C1}" type="sibTrans" cxnId="{CABA4568-1109-4AFE-9A39-D0FF79D1814E}">
      <dgm:prSet/>
      <dgm:spPr/>
      <dgm:t>
        <a:bodyPr/>
        <a:lstStyle/>
        <a:p>
          <a:endParaRPr lang="en-US"/>
        </a:p>
      </dgm:t>
    </dgm:pt>
    <dgm:pt modelId="{2954E81D-775D-44B5-B2E3-66C31B083400}" type="pres">
      <dgm:prSet presAssocID="{E94435D5-F39D-46A4-916A-F8B1FB052969}" presName="composite" presStyleCnt="0">
        <dgm:presLayoutVars>
          <dgm:chMax val="3"/>
          <dgm:animLvl val="lvl"/>
          <dgm:resizeHandles val="exact"/>
        </dgm:presLayoutVars>
      </dgm:prSet>
      <dgm:spPr/>
    </dgm:pt>
    <dgm:pt modelId="{C9920E06-8320-4C00-8C1C-DCC1B8D5F3E7}" type="pres">
      <dgm:prSet presAssocID="{EC2E8318-F035-4710-A0ED-FF31005AA4B5}" presName="gear1" presStyleLbl="node1" presStyleIdx="0" presStyleCnt="3">
        <dgm:presLayoutVars>
          <dgm:chMax val="1"/>
          <dgm:bulletEnabled val="1"/>
        </dgm:presLayoutVars>
      </dgm:prSet>
      <dgm:spPr/>
    </dgm:pt>
    <dgm:pt modelId="{1DDD832D-C66F-499C-B401-4DE94901639A}" type="pres">
      <dgm:prSet presAssocID="{EC2E8318-F035-4710-A0ED-FF31005AA4B5}" presName="gear1srcNode" presStyleLbl="node1" presStyleIdx="0" presStyleCnt="3"/>
      <dgm:spPr/>
    </dgm:pt>
    <dgm:pt modelId="{675B95F4-E17C-4C31-A900-3BC6DC774ACA}" type="pres">
      <dgm:prSet presAssocID="{EC2E8318-F035-4710-A0ED-FF31005AA4B5}" presName="gear1dstNode" presStyleLbl="node1" presStyleIdx="0" presStyleCnt="3"/>
      <dgm:spPr/>
    </dgm:pt>
    <dgm:pt modelId="{619462E6-AE13-4171-9AC7-A52CD9BBE90B}" type="pres">
      <dgm:prSet presAssocID="{CE33E53D-1F24-4FCF-83E5-18493488D3D0}" presName="gear2" presStyleLbl="node1" presStyleIdx="1" presStyleCnt="3">
        <dgm:presLayoutVars>
          <dgm:chMax val="1"/>
          <dgm:bulletEnabled val="1"/>
        </dgm:presLayoutVars>
      </dgm:prSet>
      <dgm:spPr/>
    </dgm:pt>
    <dgm:pt modelId="{1BE5B62A-9B1E-4886-B958-EFDE72BC3E62}" type="pres">
      <dgm:prSet presAssocID="{CE33E53D-1F24-4FCF-83E5-18493488D3D0}" presName="gear2srcNode" presStyleLbl="node1" presStyleIdx="1" presStyleCnt="3"/>
      <dgm:spPr/>
    </dgm:pt>
    <dgm:pt modelId="{1B581ABC-E4EA-434F-8686-2FE6CA21A576}" type="pres">
      <dgm:prSet presAssocID="{CE33E53D-1F24-4FCF-83E5-18493488D3D0}" presName="gear2dstNode" presStyleLbl="node1" presStyleIdx="1" presStyleCnt="3"/>
      <dgm:spPr/>
    </dgm:pt>
    <dgm:pt modelId="{5D0A65E1-F56A-4B8C-A0B0-4788CBBBD5D3}" type="pres">
      <dgm:prSet presAssocID="{52AA869E-E678-4AFF-9B3C-5DBCA58CB9B8}" presName="gear3" presStyleLbl="node1" presStyleIdx="2" presStyleCnt="3"/>
      <dgm:spPr/>
    </dgm:pt>
    <dgm:pt modelId="{A6FC4519-61BB-4F2E-9782-8A05CBF976CB}" type="pres">
      <dgm:prSet presAssocID="{52AA869E-E678-4AFF-9B3C-5DBCA58CB9B8}" presName="gear3tx" presStyleLbl="node1" presStyleIdx="2" presStyleCnt="3">
        <dgm:presLayoutVars>
          <dgm:chMax val="1"/>
          <dgm:bulletEnabled val="1"/>
        </dgm:presLayoutVars>
      </dgm:prSet>
      <dgm:spPr/>
    </dgm:pt>
    <dgm:pt modelId="{256098C2-05AE-439C-8F8E-D6F4E29BA905}" type="pres">
      <dgm:prSet presAssocID="{52AA869E-E678-4AFF-9B3C-5DBCA58CB9B8}" presName="gear3srcNode" presStyleLbl="node1" presStyleIdx="2" presStyleCnt="3"/>
      <dgm:spPr/>
    </dgm:pt>
    <dgm:pt modelId="{63DF7306-D4EC-410A-A9A6-09AE0D953D55}" type="pres">
      <dgm:prSet presAssocID="{52AA869E-E678-4AFF-9B3C-5DBCA58CB9B8}" presName="gear3dstNode" presStyleLbl="node1" presStyleIdx="2" presStyleCnt="3"/>
      <dgm:spPr/>
    </dgm:pt>
    <dgm:pt modelId="{A965010B-898D-4169-BFA1-D5B01D437F35}" type="pres">
      <dgm:prSet presAssocID="{83D1AB9A-B64F-42B3-9BDA-99F3DD7E10C6}" presName="connector1" presStyleLbl="sibTrans2D1" presStyleIdx="0" presStyleCnt="3"/>
      <dgm:spPr/>
    </dgm:pt>
    <dgm:pt modelId="{37A2B176-D593-41B2-A7F3-1CCAEBC853DD}" type="pres">
      <dgm:prSet presAssocID="{AF153B92-80B1-46B0-867E-0BABEE492519}" presName="connector2" presStyleLbl="sibTrans2D1" presStyleIdx="1" presStyleCnt="3"/>
      <dgm:spPr/>
    </dgm:pt>
    <dgm:pt modelId="{5C09D10B-494A-4D87-BF32-86377BBF7237}" type="pres">
      <dgm:prSet presAssocID="{AF7A439D-B892-4552-AD85-00C3CC2598C1}" presName="connector3" presStyleLbl="sibTrans2D1" presStyleIdx="2" presStyleCnt="3"/>
      <dgm:spPr/>
    </dgm:pt>
  </dgm:ptLst>
  <dgm:cxnLst>
    <dgm:cxn modelId="{6FBAD308-C64D-4D9B-98B2-22054DD9A725}" type="presOf" srcId="{E94435D5-F39D-46A4-916A-F8B1FB052969}" destId="{2954E81D-775D-44B5-B2E3-66C31B083400}" srcOrd="0" destOrd="0" presId="urn:microsoft.com/office/officeart/2005/8/layout/gear1"/>
    <dgm:cxn modelId="{D6039C21-55AB-44BD-98E1-169AA1FA8A70}" type="presOf" srcId="{52AA869E-E678-4AFF-9B3C-5DBCA58CB9B8}" destId="{256098C2-05AE-439C-8F8E-D6F4E29BA905}" srcOrd="2" destOrd="0" presId="urn:microsoft.com/office/officeart/2005/8/layout/gear1"/>
    <dgm:cxn modelId="{02E48727-A509-410B-9152-9F7EBCE63990}" type="presOf" srcId="{83D1AB9A-B64F-42B3-9BDA-99F3DD7E10C6}" destId="{A965010B-898D-4169-BFA1-D5B01D437F35}" srcOrd="0" destOrd="0" presId="urn:microsoft.com/office/officeart/2005/8/layout/gear1"/>
    <dgm:cxn modelId="{CABA4568-1109-4AFE-9A39-D0FF79D1814E}" srcId="{E94435D5-F39D-46A4-916A-F8B1FB052969}" destId="{52AA869E-E678-4AFF-9B3C-5DBCA58CB9B8}" srcOrd="2" destOrd="0" parTransId="{F2C96158-8229-402D-A91D-C8B2596BA50A}" sibTransId="{AF7A439D-B892-4552-AD85-00C3CC2598C1}"/>
    <dgm:cxn modelId="{88FEAE6B-9CEB-4887-8645-60459227AEF2}" type="presOf" srcId="{AF7A439D-B892-4552-AD85-00C3CC2598C1}" destId="{5C09D10B-494A-4D87-BF32-86377BBF7237}" srcOrd="0" destOrd="0" presId="urn:microsoft.com/office/officeart/2005/8/layout/gear1"/>
    <dgm:cxn modelId="{927D1684-4F71-4F32-9BBE-CC6E3D75A6D4}" type="presOf" srcId="{52AA869E-E678-4AFF-9B3C-5DBCA58CB9B8}" destId="{63DF7306-D4EC-410A-A9A6-09AE0D953D55}" srcOrd="3" destOrd="0" presId="urn:microsoft.com/office/officeart/2005/8/layout/gear1"/>
    <dgm:cxn modelId="{1C372496-EF68-4187-A9EE-C310ABEDF6E2}" srcId="{E94435D5-F39D-46A4-916A-F8B1FB052969}" destId="{EC2E8318-F035-4710-A0ED-FF31005AA4B5}" srcOrd="0" destOrd="0" parTransId="{D0570F4C-26B6-4DF9-93B0-43A20A24AE94}" sibTransId="{83D1AB9A-B64F-42B3-9BDA-99F3DD7E10C6}"/>
    <dgm:cxn modelId="{5069ED97-AE7F-42DD-B8CA-871337D1638C}" type="presOf" srcId="{AF153B92-80B1-46B0-867E-0BABEE492519}" destId="{37A2B176-D593-41B2-A7F3-1CCAEBC853DD}" srcOrd="0" destOrd="0" presId="urn:microsoft.com/office/officeart/2005/8/layout/gear1"/>
    <dgm:cxn modelId="{2655589B-68E8-4F6A-8584-551A7EB7F720}" srcId="{E94435D5-F39D-46A4-916A-F8B1FB052969}" destId="{CE33E53D-1F24-4FCF-83E5-18493488D3D0}" srcOrd="1" destOrd="0" parTransId="{D38B6AF3-7CF6-4CB4-B391-20173BF41014}" sibTransId="{AF153B92-80B1-46B0-867E-0BABEE492519}"/>
    <dgm:cxn modelId="{C6CE1FB2-5CD8-4F12-894A-CCF43227C4FF}" type="presOf" srcId="{CE33E53D-1F24-4FCF-83E5-18493488D3D0}" destId="{1B581ABC-E4EA-434F-8686-2FE6CA21A576}" srcOrd="2" destOrd="0" presId="urn:microsoft.com/office/officeart/2005/8/layout/gear1"/>
    <dgm:cxn modelId="{A79383B3-2278-4D0A-B6A6-3A8C74C90089}" type="presOf" srcId="{CE33E53D-1F24-4FCF-83E5-18493488D3D0}" destId="{619462E6-AE13-4171-9AC7-A52CD9BBE90B}" srcOrd="0" destOrd="0" presId="urn:microsoft.com/office/officeart/2005/8/layout/gear1"/>
    <dgm:cxn modelId="{8D6BABB5-6330-47CE-B1F2-41E3530A31E4}" type="presOf" srcId="{EC2E8318-F035-4710-A0ED-FF31005AA4B5}" destId="{1DDD832D-C66F-499C-B401-4DE94901639A}" srcOrd="1" destOrd="0" presId="urn:microsoft.com/office/officeart/2005/8/layout/gear1"/>
    <dgm:cxn modelId="{4B76FAB9-9696-4212-B33A-6618266D9176}" type="presOf" srcId="{52AA869E-E678-4AFF-9B3C-5DBCA58CB9B8}" destId="{A6FC4519-61BB-4F2E-9782-8A05CBF976CB}" srcOrd="1" destOrd="0" presId="urn:microsoft.com/office/officeart/2005/8/layout/gear1"/>
    <dgm:cxn modelId="{66AF51C3-D2BF-4A23-A591-F7F7297C821B}" type="presOf" srcId="{52AA869E-E678-4AFF-9B3C-5DBCA58CB9B8}" destId="{5D0A65E1-F56A-4B8C-A0B0-4788CBBBD5D3}" srcOrd="0" destOrd="0" presId="urn:microsoft.com/office/officeart/2005/8/layout/gear1"/>
    <dgm:cxn modelId="{4562D9D3-41FF-4BD0-A914-11A4E2268373}" type="presOf" srcId="{CE33E53D-1F24-4FCF-83E5-18493488D3D0}" destId="{1BE5B62A-9B1E-4886-B958-EFDE72BC3E62}" srcOrd="1" destOrd="0" presId="urn:microsoft.com/office/officeart/2005/8/layout/gear1"/>
    <dgm:cxn modelId="{13F202DD-852B-472E-AE8C-2CD5A66CB9F3}" type="presOf" srcId="{EC2E8318-F035-4710-A0ED-FF31005AA4B5}" destId="{C9920E06-8320-4C00-8C1C-DCC1B8D5F3E7}" srcOrd="0" destOrd="0" presId="urn:microsoft.com/office/officeart/2005/8/layout/gear1"/>
    <dgm:cxn modelId="{A71D59EC-7850-4704-9158-0123ED2DFF52}" type="presOf" srcId="{EC2E8318-F035-4710-A0ED-FF31005AA4B5}" destId="{675B95F4-E17C-4C31-A900-3BC6DC774ACA}" srcOrd="2" destOrd="0" presId="urn:microsoft.com/office/officeart/2005/8/layout/gear1"/>
    <dgm:cxn modelId="{E5B09D17-6DFD-4B59-8CED-83AF2F320364}" type="presParOf" srcId="{2954E81D-775D-44B5-B2E3-66C31B083400}" destId="{C9920E06-8320-4C00-8C1C-DCC1B8D5F3E7}" srcOrd="0" destOrd="0" presId="urn:microsoft.com/office/officeart/2005/8/layout/gear1"/>
    <dgm:cxn modelId="{D2D6F8DA-7D4F-42C2-B588-C24BCCB1650B}" type="presParOf" srcId="{2954E81D-775D-44B5-B2E3-66C31B083400}" destId="{1DDD832D-C66F-499C-B401-4DE94901639A}" srcOrd="1" destOrd="0" presId="urn:microsoft.com/office/officeart/2005/8/layout/gear1"/>
    <dgm:cxn modelId="{7C004A7D-332D-403E-992A-A0D09117A045}" type="presParOf" srcId="{2954E81D-775D-44B5-B2E3-66C31B083400}" destId="{675B95F4-E17C-4C31-A900-3BC6DC774ACA}" srcOrd="2" destOrd="0" presId="urn:microsoft.com/office/officeart/2005/8/layout/gear1"/>
    <dgm:cxn modelId="{F2E67538-2982-48D4-A856-2DBD548D3AF3}" type="presParOf" srcId="{2954E81D-775D-44B5-B2E3-66C31B083400}" destId="{619462E6-AE13-4171-9AC7-A52CD9BBE90B}" srcOrd="3" destOrd="0" presId="urn:microsoft.com/office/officeart/2005/8/layout/gear1"/>
    <dgm:cxn modelId="{D14FCF80-F764-4DBE-B1AF-E65FF7291F38}" type="presParOf" srcId="{2954E81D-775D-44B5-B2E3-66C31B083400}" destId="{1BE5B62A-9B1E-4886-B958-EFDE72BC3E62}" srcOrd="4" destOrd="0" presId="urn:microsoft.com/office/officeart/2005/8/layout/gear1"/>
    <dgm:cxn modelId="{498A5897-E40B-4B70-BD77-D502A01E79F7}" type="presParOf" srcId="{2954E81D-775D-44B5-B2E3-66C31B083400}" destId="{1B581ABC-E4EA-434F-8686-2FE6CA21A576}" srcOrd="5" destOrd="0" presId="urn:microsoft.com/office/officeart/2005/8/layout/gear1"/>
    <dgm:cxn modelId="{BBDF5207-44B1-4635-8517-2DC5EED0A183}" type="presParOf" srcId="{2954E81D-775D-44B5-B2E3-66C31B083400}" destId="{5D0A65E1-F56A-4B8C-A0B0-4788CBBBD5D3}" srcOrd="6" destOrd="0" presId="urn:microsoft.com/office/officeart/2005/8/layout/gear1"/>
    <dgm:cxn modelId="{AC1B5B99-06AF-4B84-89CF-CDCCA251002D}" type="presParOf" srcId="{2954E81D-775D-44B5-B2E3-66C31B083400}" destId="{A6FC4519-61BB-4F2E-9782-8A05CBF976CB}" srcOrd="7" destOrd="0" presId="urn:microsoft.com/office/officeart/2005/8/layout/gear1"/>
    <dgm:cxn modelId="{A788FF86-C1BC-4614-93A8-8A6C88BBFB47}" type="presParOf" srcId="{2954E81D-775D-44B5-B2E3-66C31B083400}" destId="{256098C2-05AE-439C-8F8E-D6F4E29BA905}" srcOrd="8" destOrd="0" presId="urn:microsoft.com/office/officeart/2005/8/layout/gear1"/>
    <dgm:cxn modelId="{E705B545-9DF7-4C3F-A2DD-CCB8F7C9399C}" type="presParOf" srcId="{2954E81D-775D-44B5-B2E3-66C31B083400}" destId="{63DF7306-D4EC-410A-A9A6-09AE0D953D55}" srcOrd="9" destOrd="0" presId="urn:microsoft.com/office/officeart/2005/8/layout/gear1"/>
    <dgm:cxn modelId="{CD3C78EC-81E6-4B69-A0B4-E1212D795F21}" type="presParOf" srcId="{2954E81D-775D-44B5-B2E3-66C31B083400}" destId="{A965010B-898D-4169-BFA1-D5B01D437F35}" srcOrd="10" destOrd="0" presId="urn:microsoft.com/office/officeart/2005/8/layout/gear1"/>
    <dgm:cxn modelId="{A3C00095-1D50-432B-97C2-D1F48CFA26EF}" type="presParOf" srcId="{2954E81D-775D-44B5-B2E3-66C31B083400}" destId="{37A2B176-D593-41B2-A7F3-1CCAEBC853DD}" srcOrd="11" destOrd="0" presId="urn:microsoft.com/office/officeart/2005/8/layout/gear1"/>
    <dgm:cxn modelId="{B55AAA96-A0F1-40F4-86DB-A50395A3CE54}" type="presParOf" srcId="{2954E81D-775D-44B5-B2E3-66C31B083400}" destId="{5C09D10B-494A-4D87-BF32-86377BBF7237}"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01C09-3AE2-4CE9-B7AC-2B315F0C5560}">
      <dsp:nvSpPr>
        <dsp:cNvPr id="0" name=""/>
        <dsp:cNvSpPr/>
      </dsp:nvSpPr>
      <dsp:spPr>
        <a:xfrm>
          <a:off x="-6171793" y="-929238"/>
          <a:ext cx="7229628" cy="7229628"/>
        </a:xfrm>
        <a:prstGeom prst="blockArc">
          <a:avLst>
            <a:gd name="adj1" fmla="val 18900000"/>
            <a:gd name="adj2" fmla="val 2700000"/>
            <a:gd name="adj3" fmla="val 29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AD162-16C9-497B-A5C6-FABFBED1E21B}">
      <dsp:nvSpPr>
        <dsp:cNvPr id="0" name=""/>
        <dsp:cNvSpPr/>
      </dsp:nvSpPr>
      <dsp:spPr>
        <a:xfrm>
          <a:off x="719347" y="57149"/>
          <a:ext cx="7917881" cy="1074230"/>
        </a:xfrm>
        <a:prstGeom prst="rect">
          <a:avLst/>
        </a:prstGeom>
        <a:solidFill>
          <a:schemeClr val="bg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67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rPr>
            <a:t>Albert Einstein   </a:t>
          </a:r>
        </a:p>
        <a:p>
          <a:pPr marL="0" lvl="0" indent="0" algn="l" defTabSz="1066800">
            <a:lnSpc>
              <a:spcPct val="90000"/>
            </a:lnSpc>
            <a:spcBef>
              <a:spcPct val="0"/>
            </a:spcBef>
            <a:spcAft>
              <a:spcPct val="35000"/>
            </a:spcAft>
            <a:buNone/>
          </a:pPr>
          <a:r>
            <a:rPr lang="en-US" sz="2400" kern="1200" dirty="0">
              <a:solidFill>
                <a:schemeClr val="accent6">
                  <a:lumMod val="75000"/>
                </a:schemeClr>
              </a:solidFill>
            </a:rPr>
            <a:t>Person</a:t>
          </a:r>
        </a:p>
      </dsp:txBody>
      <dsp:txXfrm>
        <a:off x="719347" y="57149"/>
        <a:ext cx="7917881" cy="1074230"/>
      </dsp:txXfrm>
    </dsp:sp>
    <dsp:sp modelId="{D43966D6-09C0-44EB-9900-A5BDA5A6A5EA}">
      <dsp:nvSpPr>
        <dsp:cNvPr id="0" name=""/>
        <dsp:cNvSpPr/>
      </dsp:nvSpPr>
      <dsp:spPr>
        <a:xfrm>
          <a:off x="-26158" y="402836"/>
          <a:ext cx="1342788" cy="1342788"/>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590E4-7253-43D3-A87F-3E484D4F6C96}">
      <dsp:nvSpPr>
        <dsp:cNvPr id="0" name=""/>
        <dsp:cNvSpPr/>
      </dsp:nvSpPr>
      <dsp:spPr>
        <a:xfrm>
          <a:off x="940384" y="2066051"/>
          <a:ext cx="7696840" cy="1047664"/>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67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i="1" kern="1200" dirty="0">
              <a:solidFill>
                <a:schemeClr val="bg1"/>
              </a:solidFill>
            </a:rPr>
            <a:t>Relativity: The Special and General Theory</a:t>
          </a:r>
        </a:p>
        <a:p>
          <a:pPr marL="0" lvl="0" indent="0" algn="l" defTabSz="1066800">
            <a:lnSpc>
              <a:spcPct val="90000"/>
            </a:lnSpc>
            <a:spcBef>
              <a:spcPct val="0"/>
            </a:spcBef>
            <a:spcAft>
              <a:spcPct val="35000"/>
            </a:spcAft>
            <a:buNone/>
          </a:pPr>
          <a:r>
            <a:rPr lang="en-US" sz="2400" b="0" i="0" kern="1200" dirty="0">
              <a:solidFill>
                <a:schemeClr val="accent6">
                  <a:lumMod val="75000"/>
                </a:schemeClr>
              </a:solidFill>
            </a:rPr>
            <a:t>Work</a:t>
          </a:r>
        </a:p>
      </dsp:txBody>
      <dsp:txXfrm>
        <a:off x="940384" y="2066051"/>
        <a:ext cx="7696840" cy="1047664"/>
      </dsp:txXfrm>
    </dsp:sp>
    <dsp:sp modelId="{C23E9FF5-8049-4213-88C3-B7810D91F1C8}">
      <dsp:nvSpPr>
        <dsp:cNvPr id="0" name=""/>
        <dsp:cNvSpPr/>
      </dsp:nvSpPr>
      <dsp:spPr>
        <a:xfrm>
          <a:off x="364324" y="2014182"/>
          <a:ext cx="1342788" cy="1342788"/>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DA8FF4-D56D-4AEE-8499-8A757EC795EE}">
      <dsp:nvSpPr>
        <dsp:cNvPr id="0" name=""/>
        <dsp:cNvSpPr/>
      </dsp:nvSpPr>
      <dsp:spPr>
        <a:xfrm>
          <a:off x="360588" y="4180480"/>
          <a:ext cx="8319001" cy="902665"/>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67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rPr>
            <a:t>   Physics</a:t>
          </a:r>
        </a:p>
        <a:p>
          <a:pPr marL="0" lvl="0" indent="0" algn="l" defTabSz="1066800">
            <a:lnSpc>
              <a:spcPct val="90000"/>
            </a:lnSpc>
            <a:spcBef>
              <a:spcPct val="0"/>
            </a:spcBef>
            <a:spcAft>
              <a:spcPct val="35000"/>
            </a:spcAft>
            <a:buNone/>
          </a:pPr>
          <a:r>
            <a:rPr lang="en-US" sz="2400" b="0" kern="1200" dirty="0">
              <a:solidFill>
                <a:schemeClr val="bg1"/>
              </a:solidFill>
            </a:rPr>
            <a:t>   </a:t>
          </a:r>
          <a:r>
            <a:rPr lang="en-US" sz="2400" b="0" kern="1200" dirty="0">
              <a:solidFill>
                <a:schemeClr val="accent6">
                  <a:lumMod val="75000"/>
                </a:schemeClr>
              </a:solidFill>
            </a:rPr>
            <a:t>Concept</a:t>
          </a:r>
        </a:p>
      </dsp:txBody>
      <dsp:txXfrm>
        <a:off x="360588" y="4180480"/>
        <a:ext cx="8319001" cy="902665"/>
      </dsp:txXfrm>
    </dsp:sp>
    <dsp:sp modelId="{1880A5FD-3CAC-448E-AC4F-D7E9C16A4DF6}">
      <dsp:nvSpPr>
        <dsp:cNvPr id="0" name=""/>
        <dsp:cNvSpPr/>
      </dsp:nvSpPr>
      <dsp:spPr>
        <a:xfrm>
          <a:off x="-26158" y="3625527"/>
          <a:ext cx="1342788" cy="1342788"/>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AFE2B-1F77-4FB6-BF3E-C97B9667C69D}">
      <dsp:nvSpPr>
        <dsp:cNvPr id="0" name=""/>
        <dsp:cNvSpPr/>
      </dsp:nvSpPr>
      <dsp:spPr>
        <a:xfrm>
          <a:off x="1053105" y="928"/>
          <a:ext cx="3702248" cy="336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endParaRPr lang="en-US" sz="1600" kern="1200" dirty="0">
            <a:solidFill>
              <a:srgbClr val="FFFFFF"/>
            </a:solidFill>
          </a:endParaRPr>
        </a:p>
      </dsp:txBody>
      <dsp:txXfrm>
        <a:off x="1053105" y="928"/>
        <a:ext cx="3702248" cy="336568"/>
      </dsp:txXfrm>
    </dsp:sp>
    <dsp:sp modelId="{6F490056-5035-4133-9D28-CD44D27C0CB0}">
      <dsp:nvSpPr>
        <dsp:cNvPr id="0" name=""/>
        <dsp:cNvSpPr/>
      </dsp:nvSpPr>
      <dsp:spPr>
        <a:xfrm>
          <a:off x="1053105" y="337496"/>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9FC30F-7F53-44D4-9416-2783E9D28E4B}">
      <dsp:nvSpPr>
        <dsp:cNvPr id="0" name=""/>
        <dsp:cNvSpPr/>
      </dsp:nvSpPr>
      <dsp:spPr>
        <a:xfrm>
          <a:off x="1573476" y="337496"/>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C9930D-D0E2-4BCB-90FB-C2426D7D3B07}">
      <dsp:nvSpPr>
        <dsp:cNvPr id="0" name=""/>
        <dsp:cNvSpPr/>
      </dsp:nvSpPr>
      <dsp:spPr>
        <a:xfrm>
          <a:off x="2094259" y="337496"/>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46E3D8-F0BF-47D7-9ED8-51DFD6E7703F}">
      <dsp:nvSpPr>
        <dsp:cNvPr id="0" name=""/>
        <dsp:cNvSpPr/>
      </dsp:nvSpPr>
      <dsp:spPr>
        <a:xfrm>
          <a:off x="2614631" y="337496"/>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D8F25B-E5E3-415A-B7F0-E90DE86322EB}">
      <dsp:nvSpPr>
        <dsp:cNvPr id="0" name=""/>
        <dsp:cNvSpPr/>
      </dsp:nvSpPr>
      <dsp:spPr>
        <a:xfrm>
          <a:off x="3135414" y="337496"/>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458936-265B-4A79-A352-00E3A68ED485}">
      <dsp:nvSpPr>
        <dsp:cNvPr id="0" name=""/>
        <dsp:cNvSpPr/>
      </dsp:nvSpPr>
      <dsp:spPr>
        <a:xfrm>
          <a:off x="3655785" y="337496"/>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E1953E-86E2-456F-B4B8-6847CFF2AD0F}">
      <dsp:nvSpPr>
        <dsp:cNvPr id="0" name=""/>
        <dsp:cNvSpPr/>
      </dsp:nvSpPr>
      <dsp:spPr>
        <a:xfrm>
          <a:off x="4176568" y="337496"/>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D9BC2-05BC-4D5C-9573-5DCC52FA50CA}">
      <dsp:nvSpPr>
        <dsp:cNvPr id="0" name=""/>
        <dsp:cNvSpPr/>
      </dsp:nvSpPr>
      <dsp:spPr>
        <a:xfrm>
          <a:off x="1053105" y="406056"/>
          <a:ext cx="3750377" cy="54848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Semantic Web tools assessment</a:t>
          </a:r>
        </a:p>
      </dsp:txBody>
      <dsp:txXfrm>
        <a:off x="1053105" y="406056"/>
        <a:ext cx="3750377" cy="548481"/>
      </dsp:txXfrm>
    </dsp:sp>
    <dsp:sp modelId="{A64A5ADD-DA81-4563-8834-0A223BB72EC3}">
      <dsp:nvSpPr>
        <dsp:cNvPr id="0" name=""/>
        <dsp:cNvSpPr/>
      </dsp:nvSpPr>
      <dsp:spPr>
        <a:xfrm>
          <a:off x="1053105" y="1065657"/>
          <a:ext cx="3702248" cy="336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endParaRPr lang="en-US" sz="1600" kern="1200" dirty="0">
            <a:solidFill>
              <a:srgbClr val="FFFFFF"/>
            </a:solidFill>
          </a:endParaRPr>
        </a:p>
      </dsp:txBody>
      <dsp:txXfrm>
        <a:off x="1053105" y="1065657"/>
        <a:ext cx="3702248" cy="336568"/>
      </dsp:txXfrm>
    </dsp:sp>
    <dsp:sp modelId="{F127637B-99C1-406C-9420-E253A4059AD8}">
      <dsp:nvSpPr>
        <dsp:cNvPr id="0" name=""/>
        <dsp:cNvSpPr/>
      </dsp:nvSpPr>
      <dsp:spPr>
        <a:xfrm>
          <a:off x="1053105" y="140222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712B93-6EFA-4AED-81AA-DABF981DFDCB}">
      <dsp:nvSpPr>
        <dsp:cNvPr id="0" name=""/>
        <dsp:cNvSpPr/>
      </dsp:nvSpPr>
      <dsp:spPr>
        <a:xfrm>
          <a:off x="1573476" y="140222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90ADA-D630-44F3-B36C-B0E6DEC69874}">
      <dsp:nvSpPr>
        <dsp:cNvPr id="0" name=""/>
        <dsp:cNvSpPr/>
      </dsp:nvSpPr>
      <dsp:spPr>
        <a:xfrm>
          <a:off x="2094259" y="140222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5E5ECD-00DA-487E-8A55-537374DD9B74}">
      <dsp:nvSpPr>
        <dsp:cNvPr id="0" name=""/>
        <dsp:cNvSpPr/>
      </dsp:nvSpPr>
      <dsp:spPr>
        <a:xfrm>
          <a:off x="2614631" y="140222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5AAED-2C01-4F5B-A9A4-216CF7407678}">
      <dsp:nvSpPr>
        <dsp:cNvPr id="0" name=""/>
        <dsp:cNvSpPr/>
      </dsp:nvSpPr>
      <dsp:spPr>
        <a:xfrm>
          <a:off x="3135414" y="140222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F1ACA6-C07B-4B7C-A991-55FEC8CA5C34}">
      <dsp:nvSpPr>
        <dsp:cNvPr id="0" name=""/>
        <dsp:cNvSpPr/>
      </dsp:nvSpPr>
      <dsp:spPr>
        <a:xfrm>
          <a:off x="3655785" y="140222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6E290-3109-4F9A-A387-09DFF5A10B12}">
      <dsp:nvSpPr>
        <dsp:cNvPr id="0" name=""/>
        <dsp:cNvSpPr/>
      </dsp:nvSpPr>
      <dsp:spPr>
        <a:xfrm>
          <a:off x="4176568" y="140222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0FDD97-0505-4B7E-973B-E9C5446DBF0A}">
      <dsp:nvSpPr>
        <dsp:cNvPr id="0" name=""/>
        <dsp:cNvSpPr/>
      </dsp:nvSpPr>
      <dsp:spPr>
        <a:xfrm>
          <a:off x="1053105" y="1470785"/>
          <a:ext cx="3750377" cy="54848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Technical proof of concept</a:t>
          </a:r>
        </a:p>
      </dsp:txBody>
      <dsp:txXfrm>
        <a:off x="1053105" y="1470785"/>
        <a:ext cx="3750377" cy="548481"/>
      </dsp:txXfrm>
    </dsp:sp>
    <dsp:sp modelId="{DC5CDBD4-4423-4BF3-884F-8355D4B711E3}">
      <dsp:nvSpPr>
        <dsp:cNvPr id="0" name=""/>
        <dsp:cNvSpPr/>
      </dsp:nvSpPr>
      <dsp:spPr>
        <a:xfrm>
          <a:off x="1053105" y="2130387"/>
          <a:ext cx="3702248" cy="336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endParaRPr lang="en-US" sz="1600" kern="1200" dirty="0">
            <a:solidFill>
              <a:srgbClr val="FFFFFF"/>
            </a:solidFill>
          </a:endParaRPr>
        </a:p>
      </dsp:txBody>
      <dsp:txXfrm>
        <a:off x="1053105" y="2130387"/>
        <a:ext cx="3702248" cy="336568"/>
      </dsp:txXfrm>
    </dsp:sp>
    <dsp:sp modelId="{F55C9B4A-ED1D-42F4-9769-210F4F0B71F2}">
      <dsp:nvSpPr>
        <dsp:cNvPr id="0" name=""/>
        <dsp:cNvSpPr/>
      </dsp:nvSpPr>
      <dsp:spPr>
        <a:xfrm>
          <a:off x="1053105" y="246695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461773-65C5-4A71-ACD6-7D6E3A835C33}">
      <dsp:nvSpPr>
        <dsp:cNvPr id="0" name=""/>
        <dsp:cNvSpPr/>
      </dsp:nvSpPr>
      <dsp:spPr>
        <a:xfrm>
          <a:off x="1573476" y="246695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D0CC13-B8AB-4CFD-8483-66040D8CB0FC}">
      <dsp:nvSpPr>
        <dsp:cNvPr id="0" name=""/>
        <dsp:cNvSpPr/>
      </dsp:nvSpPr>
      <dsp:spPr>
        <a:xfrm>
          <a:off x="2094259" y="246695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242981-8F4F-475A-9E10-475FB111E741}">
      <dsp:nvSpPr>
        <dsp:cNvPr id="0" name=""/>
        <dsp:cNvSpPr/>
      </dsp:nvSpPr>
      <dsp:spPr>
        <a:xfrm>
          <a:off x="2614631" y="246695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F0F239-93FC-47E0-86FF-06BFDF55D6B4}">
      <dsp:nvSpPr>
        <dsp:cNvPr id="0" name=""/>
        <dsp:cNvSpPr/>
      </dsp:nvSpPr>
      <dsp:spPr>
        <a:xfrm>
          <a:off x="3135414" y="246695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64056-3631-469B-B861-93A223C9CFD6}">
      <dsp:nvSpPr>
        <dsp:cNvPr id="0" name=""/>
        <dsp:cNvSpPr/>
      </dsp:nvSpPr>
      <dsp:spPr>
        <a:xfrm>
          <a:off x="3655785" y="246695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75BEC-3ABB-415D-B85B-DE1527D211B2}">
      <dsp:nvSpPr>
        <dsp:cNvPr id="0" name=""/>
        <dsp:cNvSpPr/>
      </dsp:nvSpPr>
      <dsp:spPr>
        <a:xfrm>
          <a:off x="4176568" y="2466955"/>
          <a:ext cx="866326" cy="68560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F7A75B-24A8-4DDC-9D7D-4E0F91C77BFA}">
      <dsp:nvSpPr>
        <dsp:cNvPr id="0" name=""/>
        <dsp:cNvSpPr/>
      </dsp:nvSpPr>
      <dsp:spPr>
        <a:xfrm>
          <a:off x="1053105" y="2535515"/>
          <a:ext cx="3750377" cy="54848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Data publishing at scale</a:t>
          </a:r>
        </a:p>
      </dsp:txBody>
      <dsp:txXfrm>
        <a:off x="1053105" y="2535515"/>
        <a:ext cx="3750377" cy="5484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20E06-8320-4C00-8C1C-DCC1B8D5F3E7}">
      <dsp:nvSpPr>
        <dsp:cNvPr id="0" name=""/>
        <dsp:cNvSpPr/>
      </dsp:nvSpPr>
      <dsp:spPr>
        <a:xfrm>
          <a:off x="673261" y="710324"/>
          <a:ext cx="822875" cy="822875"/>
        </a:xfrm>
        <a:prstGeom prst="gear9">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tx2"/>
            </a:solidFill>
          </a:endParaRPr>
        </a:p>
      </dsp:txBody>
      <dsp:txXfrm>
        <a:off x="838695" y="903079"/>
        <a:ext cx="492007" cy="422974"/>
      </dsp:txXfrm>
    </dsp:sp>
    <dsp:sp modelId="{619462E6-AE13-4171-9AC7-A52CD9BBE90B}">
      <dsp:nvSpPr>
        <dsp:cNvPr id="0" name=""/>
        <dsp:cNvSpPr/>
      </dsp:nvSpPr>
      <dsp:spPr>
        <a:xfrm>
          <a:off x="194497" y="515826"/>
          <a:ext cx="598454" cy="598454"/>
        </a:xfrm>
        <a:prstGeom prst="gear6">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2"/>
            </a:solidFill>
          </a:endParaRPr>
        </a:p>
      </dsp:txBody>
      <dsp:txXfrm>
        <a:off x="345160" y="667399"/>
        <a:ext cx="297128" cy="295308"/>
      </dsp:txXfrm>
    </dsp:sp>
    <dsp:sp modelId="{5D0A65E1-F56A-4B8C-A0B0-4788CBBBD5D3}">
      <dsp:nvSpPr>
        <dsp:cNvPr id="0" name=""/>
        <dsp:cNvSpPr/>
      </dsp:nvSpPr>
      <dsp:spPr>
        <a:xfrm rot="20700000">
          <a:off x="529693" y="102953"/>
          <a:ext cx="586363" cy="586363"/>
        </a:xfrm>
        <a:prstGeom prst="gear6">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chemeClr val="tx2"/>
            </a:solidFill>
          </a:endParaRPr>
        </a:p>
      </dsp:txBody>
      <dsp:txXfrm rot="-20700000">
        <a:off x="658300" y="231560"/>
        <a:ext cx="329150" cy="329150"/>
      </dsp:txXfrm>
    </dsp:sp>
    <dsp:sp modelId="{A965010B-898D-4169-BFA1-D5B01D437F35}">
      <dsp:nvSpPr>
        <dsp:cNvPr id="0" name=""/>
        <dsp:cNvSpPr/>
      </dsp:nvSpPr>
      <dsp:spPr>
        <a:xfrm>
          <a:off x="584186" y="600024"/>
          <a:ext cx="1053280" cy="1053280"/>
        </a:xfrm>
        <a:prstGeom prst="circularArrow">
          <a:avLst>
            <a:gd name="adj1" fmla="val 4687"/>
            <a:gd name="adj2" fmla="val 299029"/>
            <a:gd name="adj3" fmla="val 2371893"/>
            <a:gd name="adj4" fmla="val 1621738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2B176-D593-41B2-A7F3-1CCAEBC853DD}">
      <dsp:nvSpPr>
        <dsp:cNvPr id="0" name=""/>
        <dsp:cNvSpPr/>
      </dsp:nvSpPr>
      <dsp:spPr>
        <a:xfrm>
          <a:off x="88512" y="394990"/>
          <a:ext cx="765274" cy="76527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09D10B-494A-4D87-BF32-86377BBF7237}">
      <dsp:nvSpPr>
        <dsp:cNvPr id="0" name=""/>
        <dsp:cNvSpPr/>
      </dsp:nvSpPr>
      <dsp:spPr>
        <a:xfrm>
          <a:off x="394061" y="-13902"/>
          <a:ext cx="825119" cy="82511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09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sz="quarter" idx="1"/>
          </p:nvPr>
        </p:nvSpPr>
        <p:spPr>
          <a:xfrm>
            <a:off x="5271204" y="0"/>
            <a:ext cx="4032568" cy="350996"/>
          </a:xfrm>
          <a:prstGeom prst="rect">
            <a:avLst/>
          </a:prstGeom>
        </p:spPr>
        <p:txBody>
          <a:bodyPr vert="horz" lIns="93287" tIns="46644" rIns="93287" bIns="46644" rtlCol="0"/>
          <a:lstStyle>
            <a:lvl1pPr algn="r">
              <a:defRPr sz="1200"/>
            </a:lvl1pPr>
          </a:lstStyle>
          <a:p>
            <a:fld id="{1EA7726C-ACAE-124E-B040-09E55DEF4DA0}" type="datetimeFigureOut">
              <a:rPr lang="en-US" smtClean="0"/>
              <a:t>1/19/2018</a:t>
            </a:fld>
            <a:endParaRPr lang="en-US" dirty="0"/>
          </a:p>
        </p:txBody>
      </p:sp>
      <p:sp>
        <p:nvSpPr>
          <p:cNvPr id="4" name="Footer Placeholder 3"/>
          <p:cNvSpPr>
            <a:spLocks noGrp="1"/>
          </p:cNvSpPr>
          <p:nvPr>
            <p:ph type="ftr" sz="quarter" idx="2"/>
          </p:nvPr>
        </p:nvSpPr>
        <p:spPr>
          <a:xfrm>
            <a:off x="0" y="6667711"/>
            <a:ext cx="4032568" cy="350996"/>
          </a:xfrm>
          <a:prstGeom prst="rect">
            <a:avLst/>
          </a:prstGeom>
        </p:spPr>
        <p:txBody>
          <a:bodyPr vert="horz" lIns="93287" tIns="46644" rIns="93287" bIns="466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71204" y="6667711"/>
            <a:ext cx="4032568" cy="3509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622"/>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5271742" y="0"/>
            <a:ext cx="4032568" cy="352622"/>
          </a:xfrm>
          <a:prstGeom prst="rect">
            <a:avLst/>
          </a:prstGeom>
        </p:spPr>
        <p:txBody>
          <a:bodyPr vert="horz" lIns="93287" tIns="46644" rIns="93287" bIns="46644" rtlCol="0"/>
          <a:lstStyle>
            <a:lvl1pPr algn="r">
              <a:defRPr sz="1200"/>
            </a:lvl1pPr>
          </a:lstStyle>
          <a:p>
            <a:fld id="{41306602-79AD-460A-9E4B-7429FD54D0A3}" type="datetimeFigureOut">
              <a:rPr lang="en-US" smtClean="0"/>
              <a:t>1/19/2018</a:t>
            </a:fld>
            <a:endParaRPr lang="en-US" dirty="0"/>
          </a:p>
        </p:txBody>
      </p:sp>
      <p:sp>
        <p:nvSpPr>
          <p:cNvPr id="4" name="Slide Image Placeholder 3"/>
          <p:cNvSpPr>
            <a:spLocks noGrp="1" noRot="1" noChangeAspect="1"/>
          </p:cNvSpPr>
          <p:nvPr>
            <p:ph type="sldImg" idx="2"/>
          </p:nvPr>
        </p:nvSpPr>
        <p:spPr>
          <a:xfrm>
            <a:off x="3074988" y="877888"/>
            <a:ext cx="3155950" cy="2368550"/>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930593" y="3378340"/>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305"/>
            <a:ext cx="4032568" cy="352621"/>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1742" y="6667305"/>
            <a:ext cx="4032568" cy="352621"/>
          </a:xfrm>
          <a:prstGeom prst="rect">
            <a:avLst/>
          </a:prstGeom>
        </p:spPr>
        <p:txBody>
          <a:bodyPr vert="horz" lIns="93287" tIns="46644" rIns="93287" bIns="46644" rtlCol="0" anchor="b"/>
          <a:lstStyle>
            <a:lvl1pPr algn="r">
              <a:defRPr sz="1200"/>
            </a:lvl1pPr>
          </a:lstStyle>
          <a:p>
            <a:fld id="{299D7421-AD5D-46DA-91F4-10FFFF42BEC0}" type="slidenum">
              <a:rPr lang="en-US" smtClean="0"/>
              <a:t>‹#›</a:t>
            </a:fld>
            <a:endParaRPr lang="en-US" dirty="0"/>
          </a:p>
        </p:txBody>
      </p:sp>
    </p:spTree>
    <p:extLst>
      <p:ext uri="{BB962C8B-B14F-4D97-AF65-F5344CB8AC3E}">
        <p14:creationId xmlns:p14="http://schemas.microsoft.com/office/powerpoint/2010/main" val="245985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lideshare.net/rjw/web-driven-revolution-for-library-data?qid=5181ee74-69a6-4ecd-8cba-3e10bb8d5105&amp;v=&amp;b=&amp;from_search=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dlib.org/dlib/july16/smith-yoshimura/07smith-yoshimura.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iki.duraspace.org/pages/viewpage.action?pageId=8323268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iki.duraspace.org/display/LD4P/Community+Input+Meeting+Agenda,+Presentations,+and+Meeting+Note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linkedcanvas.or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iiif.io/"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igraph.springernature.com/explor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99D7421-AD5D-46DA-91F4-10FFFF42BEC0}" type="slidenum">
              <a:rPr lang="en-US" smtClean="0"/>
              <a:t>1</a:t>
            </a:fld>
            <a:endParaRPr lang="en-US" dirty="0"/>
          </a:p>
        </p:txBody>
      </p:sp>
    </p:spTree>
    <p:extLst>
      <p:ext uri="{BB962C8B-B14F-4D97-AF65-F5344CB8AC3E}">
        <p14:creationId xmlns:p14="http://schemas.microsoft.com/office/powerpoint/2010/main" val="66317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5F91F8F-D302-47F8-962B-79CC6C342F04}"/>
              </a:ext>
            </a:extLst>
          </p:cNvPr>
          <p:cNvSpPr>
            <a:spLocks noGrp="1"/>
          </p:cNvSpPr>
          <p:nvPr>
            <p:ph type="body" idx="1"/>
          </p:nvPr>
        </p:nvSpPr>
        <p:spPr/>
        <p:txBody>
          <a:bodyPr/>
          <a:lstStyle/>
          <a:p>
            <a:r>
              <a:rPr lang="en-US" dirty="0"/>
              <a:t>The push:</a:t>
            </a:r>
          </a:p>
          <a:p>
            <a:endParaRPr lang="en-US" dirty="0"/>
          </a:p>
          <a:p>
            <a:r>
              <a:rPr lang="en-US" dirty="0"/>
              <a:t>In 2002, my OCLC  colleague Roy Tennant (who then worked for the California Digital Library) issued a clarion call to retire MARC. As he put it, “MARC must die!”</a:t>
            </a:r>
          </a:p>
          <a:p>
            <a:endParaRPr lang="en-US" dirty="0"/>
          </a:p>
          <a:p>
            <a:r>
              <a:rPr lang="en-US" dirty="0"/>
              <a:t>--A little later, the Library of Congress started assembling discussion groups on the future of bibliographic control, culminating with the publication of the 2006 report “On the Record”, which urged changes that would make library resource descriptions more compatible with web-friendly standards. By then, it was clear that users were beginning their search for information on the web, not in the library.</a:t>
            </a:r>
          </a:p>
          <a:p>
            <a:r>
              <a:rPr lang="en-US" dirty="0"/>
              <a:t>--The Bibliographic Framework Initiative followed, which made explicit recommendations to adopt linked data conventions. This was the program that launched BIBFRAME.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pull:</a:t>
            </a:r>
          </a:p>
          <a:p>
            <a:endParaRPr lang="en-US" dirty="0"/>
          </a:p>
          <a:p>
            <a:r>
              <a:rPr lang="en-US" dirty="0"/>
              <a:t>In another social network that overlapped with the LC discussions, members of the global library standards community were experimenting with the early artifacts from linked data research. An influential W3C report was published in 2011.  The first BIBFRAME report was published a year later. </a:t>
            </a:r>
          </a:p>
          <a:p>
            <a:endParaRPr lang="en-US" dirty="0"/>
          </a:p>
          <a:p>
            <a:r>
              <a:rPr lang="en-US" dirty="0"/>
              <a:t>Both groups argued that there was a good fit between linked data principles and the design of library data. There was a good fit with the professional values of librarianship, too.</a:t>
            </a:r>
          </a:p>
        </p:txBody>
      </p:sp>
      <p:sp>
        <p:nvSpPr>
          <p:cNvPr id="4" name="Slide Number Placeholder 3"/>
          <p:cNvSpPr>
            <a:spLocks noGrp="1"/>
          </p:cNvSpPr>
          <p:nvPr>
            <p:ph type="sldNum" sz="quarter" idx="10"/>
          </p:nvPr>
        </p:nvSpPr>
        <p:spPr/>
        <p:txBody>
          <a:bodyPr/>
          <a:lstStyle/>
          <a:p>
            <a:fld id="{299D7421-AD5D-46DA-91F4-10FFFF42BEC0}" type="slidenum">
              <a:rPr lang="en-US" smtClean="0"/>
              <a:t>11</a:t>
            </a:fld>
            <a:endParaRPr lang="en-US" dirty="0"/>
          </a:p>
        </p:txBody>
      </p:sp>
    </p:spTree>
    <p:extLst>
      <p:ext uri="{BB962C8B-B14F-4D97-AF65-F5344CB8AC3E}">
        <p14:creationId xmlns:p14="http://schemas.microsoft.com/office/powerpoint/2010/main" val="3037698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7791B8-D93E-4CFA-B15E-0E2E6B92C96B}"/>
              </a:ext>
            </a:extLst>
          </p:cNvPr>
          <p:cNvSpPr>
            <a:spLocks noGrp="1"/>
          </p:cNvSpPr>
          <p:nvPr>
            <p:ph type="body" idx="1"/>
          </p:nvPr>
        </p:nvSpPr>
        <p:spPr/>
        <p:txBody>
          <a:bodyPr/>
          <a:lstStyle/>
          <a:p>
            <a:endParaRPr lang="en-US" dirty="0"/>
          </a:p>
          <a:p>
            <a:r>
              <a:rPr lang="en-US" dirty="0"/>
              <a:t>--The benefits of linked data can be organized along a ladder. At the lower levels, non linked-data solutions might deliver the same benefit. At the higher levels, linked data solutions appear to offer more promise for fulfillment than any technology that had been proposed to date. </a:t>
            </a:r>
          </a:p>
          <a:p>
            <a:r>
              <a:rPr lang="en-US" dirty="0"/>
              <a:t>--And given that librarians want to share and integrate their data across institutions, and embed libraries in the web, the fit with linked data seemed promising. In fact, we seemed to have a head start on other sectors.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broad conclusions made sense. Linked data is about sharing. If you don’t have to share your data, you can do anything you want with it. Linked data principles compelled the library community to raise the bar and confront the tasks that need to be done to *really* share their data…not just with each other, but with the global web of data.</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 accomplish these goals, we need to decompose our records (which are primarily read by humans) into statements that a software process can understand. The statements are about the things </a:t>
            </a:r>
            <a:r>
              <a:rPr lang="en-US" baseline="0" dirty="0"/>
              <a:t>that people outside the library know about and are the subjects of their information quests … people, places, organizations, creative works. </a:t>
            </a:r>
          </a:p>
          <a:p>
            <a:r>
              <a:rPr lang="en-US" baseline="0" dirty="0"/>
              <a:t>--This enterprise fits closely with the design of linked data. Library authority files can be interpreted as inventories of persistent “things in the world.” Through a mechanical conversion process, descriptions of these “things” can be associated with globally unique URIs that software processes can understand, both inside and outside the library community.</a:t>
            </a:r>
          </a:p>
          <a:p>
            <a:r>
              <a:rPr lang="en-US" dirty="0"/>
              <a:t>--This slide </a:t>
            </a:r>
            <a:r>
              <a:rPr lang="en-US" dirty="0" err="1"/>
              <a:t>showsstatements</a:t>
            </a:r>
            <a:r>
              <a:rPr lang="en-US" dirty="0"/>
              <a:t> in our domain in two forms. [Albert Einstein is the author of The Special Theory of Relativity. The Special Theory of Relativity is about physics.] The first in a human-readable form, as you might find in a MARC or Dublin Core record. In the second, URIs replace much of the text.</a:t>
            </a:r>
            <a:endParaRPr lang="en-US" baseline="0" dirty="0"/>
          </a:p>
          <a:p>
            <a:r>
              <a:rPr lang="en-US" baseline="0" dirty="0"/>
              <a:t>--The W3C </a:t>
            </a:r>
            <a:r>
              <a:rPr lang="en-US" dirty="0"/>
              <a:t>experts and the BIBFRAME sponsors both pointed out that t</a:t>
            </a:r>
            <a:r>
              <a:rPr lang="en-US" baseline="0" dirty="0"/>
              <a:t>he conversion of library authority files was an early success. But works were a harder problem.</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13</a:t>
            </a:fld>
            <a:endParaRPr lang="en-US"/>
          </a:p>
        </p:txBody>
      </p:sp>
    </p:spTree>
    <p:extLst>
      <p:ext uri="{BB962C8B-B14F-4D97-AF65-F5344CB8AC3E}">
        <p14:creationId xmlns:p14="http://schemas.microsoft.com/office/powerpoint/2010/main" val="1022013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https://www.slideshare.net/rjw/web-driven-revolution-for-library-data?qid=5181ee74-69a6-4ecd-8cba-3e10bb8d5105&amp;v=&amp;b=&amp;from_search=1</a:t>
            </a:r>
            <a:endParaRPr lang="en-US" dirty="0"/>
          </a:p>
          <a:p>
            <a:endParaRPr lang="en-US" dirty="0"/>
          </a:p>
          <a:p>
            <a:r>
              <a:rPr lang="en-US" dirty="0"/>
              <a:t>--In the Age of Exuberance,  the transformation to linked data even took on a sense of urgency. As my colleague Richard Wallis, who once worked as a “technology evangelist” put it, linked data is the building block for a web of data, a hyperspace of semantically defined links. But he detected a “library-shaped hole” there.  </a:t>
            </a:r>
          </a:p>
          <a:p>
            <a:r>
              <a:rPr lang="en-US" dirty="0"/>
              <a:t>--By that, he meant that libraries are an expected but missing piece in the web of data, because they have something valuable to contribute to the ecosystem.</a:t>
            </a:r>
          </a:p>
          <a:p>
            <a:pPr marL="0" indent="0">
              <a:buNone/>
            </a:pPr>
            <a:r>
              <a:rPr lang="en-US" dirty="0"/>
              <a:t>--We are missing because our data is locked up in “walled gardens” that can be exchanged and understood among libraries, but not with the wider web. In other words, nobody outside our community understands our data. </a:t>
            </a:r>
          </a:p>
          <a:p>
            <a:pPr marL="0" indent="0">
              <a:buNone/>
            </a:pPr>
            <a:r>
              <a:rPr lang="en-US" dirty="0"/>
              <a:t>--But we can unlock our data by following conventions just described—identify things, make machine-understandable statements about them in a vocabulary that can be understood outside our community, and associate them with a URI that be used or “consumed” in other contexts far beyond the walls of the library.</a:t>
            </a:r>
          </a:p>
        </p:txBody>
      </p:sp>
      <p:sp>
        <p:nvSpPr>
          <p:cNvPr id="4" name="Slide Number Placeholder 3"/>
          <p:cNvSpPr>
            <a:spLocks noGrp="1"/>
          </p:cNvSpPr>
          <p:nvPr>
            <p:ph type="sldNum" sz="quarter" idx="10"/>
          </p:nvPr>
        </p:nvSpPr>
        <p:spPr/>
        <p:txBody>
          <a:bodyPr/>
          <a:lstStyle/>
          <a:p>
            <a:fld id="{299D7421-AD5D-46DA-91F4-10FFFF42BEC0}" type="slidenum">
              <a:rPr lang="en-US" smtClean="0"/>
              <a:t>14</a:t>
            </a:fld>
            <a:endParaRPr lang="en-US" dirty="0"/>
          </a:p>
        </p:txBody>
      </p:sp>
    </p:spTree>
    <p:extLst>
      <p:ext uri="{BB962C8B-B14F-4D97-AF65-F5344CB8AC3E}">
        <p14:creationId xmlns:p14="http://schemas.microsoft.com/office/powerpoint/2010/main" val="1329738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http://www.oclc.org/research/themes/data-science/linkeddata.html</a:t>
            </a:r>
          </a:p>
          <a:p>
            <a:r>
              <a:rPr lang="en-US" dirty="0"/>
              <a:t>--Even today, the OCLC public website for linked data research echoes these themes in slightly more down-to-earth language. </a:t>
            </a:r>
          </a:p>
          <a:p>
            <a:r>
              <a:rPr lang="en-US" dirty="0"/>
              <a:t>--This page also hints at the mutual benefit: the library is a source of authority and vetted information. This is a truism among librarians.</a:t>
            </a:r>
          </a:p>
        </p:txBody>
      </p:sp>
      <p:sp>
        <p:nvSpPr>
          <p:cNvPr id="4" name="Slide Number Placeholder 3"/>
          <p:cNvSpPr>
            <a:spLocks noGrp="1"/>
          </p:cNvSpPr>
          <p:nvPr>
            <p:ph type="sldNum" sz="quarter" idx="10"/>
          </p:nvPr>
        </p:nvSpPr>
        <p:spPr/>
        <p:txBody>
          <a:bodyPr/>
          <a:lstStyle/>
          <a:p>
            <a:fld id="{299D7421-AD5D-46DA-91F4-10FFFF42BEC0}" type="slidenum">
              <a:rPr lang="en-US" smtClean="0"/>
              <a:t>15</a:t>
            </a:fld>
            <a:endParaRPr lang="en-US" dirty="0"/>
          </a:p>
        </p:txBody>
      </p:sp>
    </p:spTree>
    <p:extLst>
      <p:ext uri="{BB962C8B-B14F-4D97-AF65-F5344CB8AC3E}">
        <p14:creationId xmlns:p14="http://schemas.microsoft.com/office/powerpoint/2010/main" val="739357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connection between trust and linked data on an OCLC corporate page. </a:t>
            </a:r>
          </a:p>
          <a:p>
            <a:r>
              <a:rPr lang="en-US" dirty="0"/>
              <a:t>But how might it be implemented?</a:t>
            </a:r>
          </a:p>
          <a:p>
            <a:r>
              <a:rPr lang="en-US" dirty="0"/>
              <a:t>--At the 2017 DCMI meeting, the importance of this connection was emphasized by David Clarke, co-founder and CEO of </a:t>
            </a:r>
            <a:r>
              <a:rPr lang="en-US" dirty="0" err="1"/>
              <a:t>Synaptica</a:t>
            </a:r>
            <a:r>
              <a:rPr lang="en-US" dirty="0"/>
              <a:t>, which is creating cutting-edge linked data applications. Clarke made the case that libraries can help distinguish between facts and alternative facts, information and disinformation, truth and propaganda. It is our imperative. And linked data is a good way of doing that. </a:t>
            </a:r>
          </a:p>
          <a:p>
            <a:r>
              <a:rPr lang="en-US" dirty="0"/>
              <a:t>--In fact, the Springer Nature </a:t>
            </a:r>
            <a:r>
              <a:rPr lang="en-US" dirty="0" err="1"/>
              <a:t>SciGraph</a:t>
            </a:r>
            <a:r>
              <a:rPr lang="en-US" dirty="0"/>
              <a:t> project shows how a network of trust can be built up from the work of scholars, co-authors, cited work, and their sponsoring institutions. Such a network is unlikely to contain bots and trolls, whose origins and motives are questionable.</a:t>
            </a:r>
          </a:p>
          <a:p>
            <a:r>
              <a:rPr lang="en-US" dirty="0"/>
              <a:t>--In other words, Nature </a:t>
            </a:r>
            <a:r>
              <a:rPr lang="en-US" dirty="0" err="1"/>
              <a:t>SciGraph</a:t>
            </a:r>
            <a:r>
              <a:rPr lang="en-US" dirty="0"/>
              <a:t> is yet another demonstration that bibliometrics is very hard to game. And linked data, as envisioned in the </a:t>
            </a:r>
            <a:r>
              <a:rPr lang="en-US" dirty="0" err="1"/>
              <a:t>SciGraph</a:t>
            </a:r>
            <a:r>
              <a:rPr lang="en-US" dirty="0"/>
              <a:t> dataset, makes bibliometrics even more powerful.</a:t>
            </a:r>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16</a:t>
            </a:fld>
            <a:endParaRPr lang="en-US" dirty="0"/>
          </a:p>
        </p:txBody>
      </p:sp>
    </p:spTree>
    <p:extLst>
      <p:ext uri="{BB962C8B-B14F-4D97-AF65-F5344CB8AC3E}">
        <p14:creationId xmlns:p14="http://schemas.microsoft.com/office/powerpoint/2010/main" val="354514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age of exuberance, there was an obvious deliverable. We boasted about the number of RDF statements we had published from data sources with established brands. [Nature </a:t>
            </a:r>
            <a:r>
              <a:rPr lang="en-US" dirty="0" err="1"/>
              <a:t>SciGraph</a:t>
            </a:r>
            <a:r>
              <a:rPr lang="en-US" dirty="0"/>
              <a:t> just did that, too.]</a:t>
            </a:r>
          </a:p>
          <a:p>
            <a:r>
              <a:rPr lang="en-US" dirty="0"/>
              <a:t>--This is how we made the linked data cloud bigger and more interconnected. This is how we signaled that the library community was establishing a presence in the web of data. </a:t>
            </a:r>
          </a:p>
          <a:p>
            <a:r>
              <a:rPr lang="en-US" dirty="0"/>
              <a:t>--But there was a caveat: these services were experimental. They were research projects. Pushing them to full-scale production seemed like a footnote. We would soon learn that it wasn’t. And OCLC wasn’t alone in realizing this.</a:t>
            </a:r>
          </a:p>
          <a:p>
            <a:endParaRPr lang="en-US" dirty="0"/>
          </a:p>
          <a:p>
            <a:r>
              <a:rPr lang="en-US" dirty="0"/>
              <a:t>One of my old slides:</a:t>
            </a:r>
          </a:p>
          <a:p>
            <a:r>
              <a:rPr lang="en-US" dirty="0"/>
              <a:t>“In</a:t>
            </a:r>
            <a:r>
              <a:rPr lang="en-US" baseline="0" dirty="0"/>
              <a:t> the past 7 or 8 years, OCLC has published about 20 billion triples from library data.” </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17</a:t>
            </a:fld>
            <a:endParaRPr lang="en-US"/>
          </a:p>
        </p:txBody>
      </p:sp>
    </p:spTree>
    <p:extLst>
      <p:ext uri="{BB962C8B-B14F-4D97-AF65-F5344CB8AC3E}">
        <p14:creationId xmlns:p14="http://schemas.microsoft.com/office/powerpoint/2010/main" val="3671866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this section, I try to work out answer to a gnawing question. OCLC and other institutions in the library community succeeded in publishing our biggest, most important datasets as linked data, but the world wasn’t’ transformed. Why not? Instead, it felt as though the library linked data enterprise had fallen into the “trough of disillusionment”.</a:t>
            </a:r>
          </a:p>
        </p:txBody>
      </p:sp>
      <p:sp>
        <p:nvSpPr>
          <p:cNvPr id="4" name="Slide Number Placeholder 3"/>
          <p:cNvSpPr>
            <a:spLocks noGrp="1"/>
          </p:cNvSpPr>
          <p:nvPr>
            <p:ph type="sldNum" sz="quarter" idx="10"/>
          </p:nvPr>
        </p:nvSpPr>
        <p:spPr/>
        <p:txBody>
          <a:bodyPr/>
          <a:lstStyle/>
          <a:p>
            <a:fld id="{299D7421-AD5D-46DA-91F4-10FFFF42BEC0}" type="slidenum">
              <a:rPr lang="en-US" smtClean="0"/>
              <a:t>18</a:t>
            </a:fld>
            <a:endParaRPr lang="en-US" dirty="0"/>
          </a:p>
        </p:txBody>
      </p:sp>
    </p:spTree>
    <p:extLst>
      <p:ext uri="{BB962C8B-B14F-4D97-AF65-F5344CB8AC3E}">
        <p14:creationId xmlns:p14="http://schemas.microsoft.com/office/powerpoint/2010/main" val="467411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http://www.dlib.org/dlib/july16/smith-yoshimura/07smith-yoshimura.html</a:t>
            </a:r>
            <a:endParaRPr lang="en-US" dirty="0"/>
          </a:p>
          <a:p>
            <a:endParaRPr lang="en-US" dirty="0"/>
          </a:p>
          <a:p>
            <a:r>
              <a:rPr lang="en-US" dirty="0"/>
              <a:t>Karen Smith-Yoshimura’s international survey with a wide cross-section of institution types in the library community first conducted in 2014, and repeated in 2015. This survey foreshadowed problems that we’re still trying to address. In particular, the survey results revealed challenges in the publication and consumption of linked data in the library community and associated sectors.</a:t>
            </a:r>
          </a:p>
          <a:p>
            <a:r>
              <a:rPr lang="en-US" dirty="0"/>
              <a:t>---[Slide 3] Bottom-line results</a:t>
            </a:r>
          </a:p>
          <a:p>
            <a:r>
              <a:rPr lang="en-US" dirty="0"/>
              <a:t>          Light blue: Resources published by OCLC</a:t>
            </a:r>
          </a:p>
          <a:p>
            <a:r>
              <a:rPr lang="en-US" dirty="0"/>
              <a:t>          Dark blue – other datasets in the library community and well-known third parties</a:t>
            </a:r>
          </a:p>
          <a:p>
            <a:r>
              <a:rPr lang="en-US" dirty="0"/>
              <a:t>          Note that in Position 4 are “resources we convert…ourselves.” Evidence that the participants’ involvement was mostly experimental.</a:t>
            </a:r>
          </a:p>
          <a:p>
            <a:endParaRPr lang="en-US" dirty="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19</a:t>
            </a:fld>
            <a:endParaRPr lang="en-US" dirty="0"/>
          </a:p>
        </p:txBody>
      </p:sp>
    </p:spTree>
    <p:extLst>
      <p:ext uri="{BB962C8B-B14F-4D97-AF65-F5344CB8AC3E}">
        <p14:creationId xmlns:p14="http://schemas.microsoft.com/office/powerpoint/2010/main" val="2735537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inspiration for this presentation came from a research article I was writing for last year’s  International Semantic Web Conference. I wanted to describe the library community’s experiences with linked data. It was about getting our data out of the library community’s walled gardens and onto the web.</a:t>
            </a:r>
          </a:p>
          <a:p>
            <a:endParaRPr lang="en-US" dirty="0"/>
          </a:p>
          <a:p>
            <a:r>
              <a:rPr lang="en-US" dirty="0"/>
              <a:t>The arc of the story seemed clear enough: initial successes, then a feeling of being stuck, and then a new sense of optimism. But I ended up abandoning the project, because I needed to convince myself that we were back on a positive trajectory.</a:t>
            </a:r>
          </a:p>
        </p:txBody>
      </p:sp>
      <p:sp>
        <p:nvSpPr>
          <p:cNvPr id="4" name="Slide Number Placeholder 3"/>
          <p:cNvSpPr>
            <a:spLocks noGrp="1"/>
          </p:cNvSpPr>
          <p:nvPr>
            <p:ph type="sldNum" sz="quarter" idx="10"/>
          </p:nvPr>
        </p:nvSpPr>
        <p:spPr/>
        <p:txBody>
          <a:bodyPr/>
          <a:lstStyle/>
          <a:p>
            <a:fld id="{299D7421-AD5D-46DA-91F4-10FFFF42BEC0}" type="slidenum">
              <a:rPr lang="en-US" smtClean="0"/>
              <a:t>2</a:t>
            </a:fld>
            <a:endParaRPr lang="en-US" dirty="0"/>
          </a:p>
        </p:txBody>
      </p:sp>
    </p:spTree>
    <p:extLst>
      <p:ext uri="{BB962C8B-B14F-4D97-AF65-F5344CB8AC3E}">
        <p14:creationId xmlns:p14="http://schemas.microsoft.com/office/powerpoint/2010/main" val="3223386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Publishing and consuming linked data: issues with maturity and learning curves for new technology stacks and workflows.</a:t>
            </a:r>
          </a:p>
        </p:txBody>
      </p:sp>
      <p:sp>
        <p:nvSpPr>
          <p:cNvPr id="4" name="Slide Number Placeholder 3"/>
          <p:cNvSpPr>
            <a:spLocks noGrp="1"/>
          </p:cNvSpPr>
          <p:nvPr>
            <p:ph type="sldNum" sz="quarter" idx="10"/>
          </p:nvPr>
        </p:nvSpPr>
        <p:spPr/>
        <p:txBody>
          <a:bodyPr/>
          <a:lstStyle/>
          <a:p>
            <a:fld id="{299D7421-AD5D-46DA-91F4-10FFFF42BEC0}" type="slidenum">
              <a:rPr lang="en-US" smtClean="0"/>
              <a:t>20</a:t>
            </a:fld>
            <a:endParaRPr lang="en-US" dirty="0"/>
          </a:p>
        </p:txBody>
      </p:sp>
    </p:spTree>
    <p:extLst>
      <p:ext uri="{BB962C8B-B14F-4D97-AF65-F5344CB8AC3E}">
        <p14:creationId xmlns:p14="http://schemas.microsoft.com/office/powerpoint/2010/main" val="279896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sober realization. Increased visibility of libraries on the web is one of the most important reasons for adopting linked data. But there are no quick wins. </a:t>
            </a:r>
          </a:p>
          <a:p>
            <a:r>
              <a:rPr lang="en-US" dirty="0"/>
              <a:t>--This is a lesson from the research program being conducted by Kenning </a:t>
            </a:r>
            <a:r>
              <a:rPr lang="en-US" dirty="0" err="1"/>
              <a:t>Arlitsch</a:t>
            </a:r>
            <a:r>
              <a:rPr lang="en-US" dirty="0"/>
              <a:t>, Dean of Libraries at Montana State University. A recent presentation:</a:t>
            </a:r>
          </a:p>
          <a:p>
            <a:r>
              <a:rPr lang="en-US" dirty="0"/>
              <a:t>https://www.oclc.org/content/dam/oclc/events/2015/CI_SFPL_PPTS/Arlitsch-OCLC-NCTPG_2015-02-10.pdf</a:t>
            </a:r>
          </a:p>
          <a:p>
            <a:r>
              <a:rPr lang="en-US" dirty="0"/>
              <a:t>--</a:t>
            </a:r>
            <a:r>
              <a:rPr lang="en-US" dirty="0" err="1"/>
              <a:t>Arlitsch’s</a:t>
            </a:r>
            <a:r>
              <a:rPr lang="en-US" dirty="0"/>
              <a:t> research shows that SEO improvements using linked data must be embedded in a traditional SEO program, which first tries to configure pages for crawling, use vocabularies that search engines understand. Once done, pages can be optimized to identify and describe entities, which are more likely to attract increased click-through rates. </a:t>
            </a:r>
          </a:p>
          <a:p>
            <a:r>
              <a:rPr lang="en-US" dirty="0"/>
              <a:t>--But preliminary tests showed that the improvements were not dramatic. </a:t>
            </a:r>
          </a:p>
        </p:txBody>
      </p:sp>
      <p:sp>
        <p:nvSpPr>
          <p:cNvPr id="4" name="Slide Number Placeholder 3"/>
          <p:cNvSpPr>
            <a:spLocks noGrp="1"/>
          </p:cNvSpPr>
          <p:nvPr>
            <p:ph type="sldNum" sz="quarter" idx="10"/>
          </p:nvPr>
        </p:nvSpPr>
        <p:spPr/>
        <p:txBody>
          <a:bodyPr/>
          <a:lstStyle/>
          <a:p>
            <a:fld id="{299D7421-AD5D-46DA-91F4-10FFFF42BEC0}" type="slidenum">
              <a:rPr lang="en-US" smtClean="0"/>
              <a:t>21</a:t>
            </a:fld>
            <a:endParaRPr lang="en-US" dirty="0"/>
          </a:p>
        </p:txBody>
      </p:sp>
    </p:spTree>
    <p:extLst>
      <p:ext uri="{BB962C8B-B14F-4D97-AF65-F5344CB8AC3E}">
        <p14:creationId xmlns:p14="http://schemas.microsoft.com/office/powerpoint/2010/main" val="1882049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from a Linked Data for Production meeting in April 2017 [Mellon-funded initiative to Harvard, Cornell, Columbia, Princeton, Library of Congress] . </a:t>
            </a:r>
          </a:p>
          <a:p>
            <a:r>
              <a:rPr lang="en-US" dirty="0"/>
              <a:t>Executive summary: </a:t>
            </a:r>
            <a:r>
              <a:rPr lang="en-US" dirty="0">
                <a:hlinkClick r:id="rId3"/>
              </a:rPr>
              <a:t>https://wiki.duraspace.org/pages/viewpage.action?pageId=83232681</a:t>
            </a:r>
            <a:endParaRPr lang="en-US" dirty="0"/>
          </a:p>
          <a:p>
            <a:r>
              <a:rPr lang="en-US" dirty="0"/>
              <a:t>Slides available here: </a:t>
            </a:r>
            <a:r>
              <a:rPr lang="en-US" dirty="0">
                <a:hlinkClick r:id="rId4"/>
              </a:rPr>
              <a:t>https://wiki.duraspace.org/display/LD4P/Community+Input+Meeting+Agenda%2C+Presentations%2C+and+Meeting+Notes</a:t>
            </a:r>
            <a:endParaRPr lang="en-US" dirty="0"/>
          </a:p>
          <a:p>
            <a:endParaRPr lang="en-US" dirty="0"/>
          </a:p>
          <a:p>
            <a:r>
              <a:rPr lang="en-US" dirty="0"/>
              <a:t>--Long-term goal: define resource-creation workflows involving linked data expressed in BIBFRAME. Shorter-term goal: ontology development.</a:t>
            </a:r>
          </a:p>
          <a:p>
            <a:r>
              <a:rPr lang="en-US" dirty="0"/>
              <a:t>It turns out that ontology development is more difficult and frustrating than originally envisioned.</a:t>
            </a:r>
          </a:p>
          <a:p>
            <a:r>
              <a:rPr lang="en-US" dirty="0"/>
              <a:t>    --Rob Sanderson (a prominent </a:t>
            </a:r>
            <a:r>
              <a:rPr lang="en-US" dirty="0" err="1"/>
              <a:t>ontologist</a:t>
            </a:r>
            <a:r>
              <a:rPr lang="en-US" dirty="0"/>
              <a:t> in the library community, now working for the Getty): Where we’re going must be informed by where we came from. We can’t start from scratch.</a:t>
            </a:r>
          </a:p>
          <a:p>
            <a:r>
              <a:rPr lang="en-US" dirty="0"/>
              <a:t>    --Tim Cole (Professor of LIS working at UIUC’s Grainger Math Library): We need more rigorously structured data, but analysis paralysis is a clear and present danger.</a:t>
            </a:r>
          </a:p>
        </p:txBody>
      </p:sp>
      <p:sp>
        <p:nvSpPr>
          <p:cNvPr id="4" name="Slide Number Placeholder 3"/>
          <p:cNvSpPr>
            <a:spLocks noGrp="1"/>
          </p:cNvSpPr>
          <p:nvPr>
            <p:ph type="sldNum" sz="quarter" idx="10"/>
          </p:nvPr>
        </p:nvSpPr>
        <p:spPr/>
        <p:txBody>
          <a:bodyPr/>
          <a:lstStyle/>
          <a:p>
            <a:fld id="{299D7421-AD5D-46DA-91F4-10FFFF42BEC0}" type="slidenum">
              <a:rPr lang="en-US" smtClean="0"/>
              <a:t>22</a:t>
            </a:fld>
            <a:endParaRPr lang="en-US" dirty="0"/>
          </a:p>
        </p:txBody>
      </p:sp>
    </p:spTree>
    <p:extLst>
      <p:ext uri="{BB962C8B-B14F-4D97-AF65-F5344CB8AC3E}">
        <p14:creationId xmlns:p14="http://schemas.microsoft.com/office/powerpoint/2010/main" val="650933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gets worse.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Bermès</a:t>
            </a:r>
            <a:r>
              <a:rPr lang="en-US" dirty="0"/>
              <a:t> presentation doesn’t omit “the ugly”. As she said, only 2 companies in France have the technical skills to assist in development; only 1 library can consume the data. Data replication and updates are “still a nightmare”.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 BNF is not planning to publish RDF directly, either in cataloging or digitization workflows. They will add URIs to a version of MARC instead.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BNF report represents a significant retrenchment.</a:t>
            </a:r>
          </a:p>
          <a:p>
            <a:r>
              <a:rPr lang="en-US" dirty="0"/>
              <a:t>…technically, the work is a success, but the climate simply isn’t right for wider adoption.</a:t>
            </a:r>
          </a:p>
          <a:p>
            <a:r>
              <a:rPr lang="en-US" dirty="0"/>
              <a:t>…data.bnf.fr is one of the 10 most widely used linked datasets according to Karen Smith Yoshimura’s 2015 survey.</a:t>
            </a:r>
          </a:p>
          <a:p>
            <a:r>
              <a:rPr lang="en-US" dirty="0"/>
              <a:t>…when it was introduced, it was a celebrated advance, which enabled interoperability among library silos and drove traffic to the BNF OPACs from web search engines.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23</a:t>
            </a:fld>
            <a:endParaRPr lang="en-US" dirty="0"/>
          </a:p>
        </p:txBody>
      </p:sp>
    </p:spTree>
    <p:extLst>
      <p:ext uri="{BB962C8B-B14F-4D97-AF65-F5344CB8AC3E}">
        <p14:creationId xmlns:p14="http://schemas.microsoft.com/office/powerpoint/2010/main" val="3404678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similar conclusion was reported in 2016 by the British Library.</a:t>
            </a:r>
          </a:p>
          <a:p>
            <a:r>
              <a:rPr lang="en-US" dirty="0"/>
              <a:t>--The BL RDF dataset describes over 3 million resources included in the British National Bibliography. </a:t>
            </a:r>
          </a:p>
          <a:p>
            <a:r>
              <a:rPr lang="en-US" dirty="0"/>
              <a:t>    --When it was introduced in 2011, this work was hailed as a major technical and conceptual advance in library linked data. </a:t>
            </a:r>
          </a:p>
          <a:p>
            <a:r>
              <a:rPr lang="en-US" dirty="0"/>
              <a:t>    --It was nominated to be a component in the British national data infrastructure, according to news reports at the time. </a:t>
            </a:r>
          </a:p>
          <a:p>
            <a:r>
              <a:rPr lang="en-US" dirty="0"/>
              <a:t>    --It had a big impact on our work at OCLC. </a:t>
            </a:r>
          </a:p>
          <a:p>
            <a:r>
              <a:rPr lang="en-US" dirty="0"/>
              <a:t>    --[It showed significant progress on the “creative work” problem.]</a:t>
            </a:r>
          </a:p>
          <a:p>
            <a:endParaRPr lang="en-US" dirty="0"/>
          </a:p>
          <a:p>
            <a:r>
              <a:rPr lang="en-US" dirty="0"/>
              <a:t>--But according to the BL 2016 report, usage analytics imply only casual interest, not [yet] a sustained commitment.</a:t>
            </a:r>
          </a:p>
        </p:txBody>
      </p:sp>
      <p:sp>
        <p:nvSpPr>
          <p:cNvPr id="4" name="Slide Number Placeholder 3"/>
          <p:cNvSpPr>
            <a:spLocks noGrp="1"/>
          </p:cNvSpPr>
          <p:nvPr>
            <p:ph type="sldNum" sz="quarter" idx="10"/>
          </p:nvPr>
        </p:nvSpPr>
        <p:spPr/>
        <p:txBody>
          <a:bodyPr/>
          <a:lstStyle/>
          <a:p>
            <a:fld id="{299D7421-AD5D-46DA-91F4-10FFFF42BEC0}" type="slidenum">
              <a:rPr lang="en-US" smtClean="0"/>
              <a:t>24</a:t>
            </a:fld>
            <a:endParaRPr lang="en-US" dirty="0"/>
          </a:p>
        </p:txBody>
      </p:sp>
    </p:spTree>
    <p:extLst>
      <p:ext uri="{BB962C8B-B14F-4D97-AF65-F5344CB8AC3E}">
        <p14:creationId xmlns:p14="http://schemas.microsoft.com/office/powerpoint/2010/main" val="4273164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discussion on the LC BIBFRAME list in February 2017.  A collective airing of concerns about the transition from MARC to linked data. Given the venue, much of the commentary was about BIBFRAME, but the general theme was an effort to “get real” about the library community’s embrace of linked data as a replacement for MARC. </a:t>
            </a:r>
          </a:p>
          <a:p>
            <a:endParaRPr lang="en-US" dirty="0"/>
          </a:p>
          <a:p>
            <a:r>
              <a:rPr lang="en-US" dirty="0"/>
              <a:t>Add to this outburst a litany of complaints that are not so easy to document because they are aired in private. They reveal a discomfort with the openness and freeness of linked data, and the fundamental technical transformation it presumes. For example:</a:t>
            </a:r>
          </a:p>
          <a:p>
            <a:endParaRPr lang="en-US" dirty="0"/>
          </a:p>
          <a:p>
            <a:r>
              <a:rPr lang="en-US" dirty="0"/>
              <a:t>“*We’re* the experts. Links to Wikipedia would just pollute our data.”</a:t>
            </a:r>
          </a:p>
          <a:p>
            <a:r>
              <a:rPr lang="en-US" dirty="0"/>
              <a:t>“Curating a high-quality dataset is expensive. We can’t give it away for free.”</a:t>
            </a:r>
          </a:p>
          <a:p>
            <a:r>
              <a:rPr lang="en-US" dirty="0"/>
              <a:t>“Our systems can’t be dependent on somebody else’s data. What guarantee do I have that it will be maintained?”</a:t>
            </a:r>
          </a:p>
          <a:p>
            <a:r>
              <a:rPr lang="en-US" dirty="0"/>
              <a:t>“What does linked data do better/cheaper/faster than our current data?”</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25</a:t>
            </a:fld>
            <a:endParaRPr lang="en-US" dirty="0"/>
          </a:p>
        </p:txBody>
      </p:sp>
    </p:spTree>
    <p:extLst>
      <p:ext uri="{BB962C8B-B14F-4D97-AF65-F5344CB8AC3E}">
        <p14:creationId xmlns:p14="http://schemas.microsoft.com/office/powerpoint/2010/main" val="3446312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 issues revealed in the “trough of disillusionment” fall into several categories. All contribute to the impression that we are stuck, that momentum has stalled, that we have encountered headwinds and turbulence.</a:t>
            </a:r>
          </a:p>
          <a:p>
            <a:r>
              <a:rPr lang="en-US" dirty="0"/>
              <a:t>--Depth of adoption. Researchers and other early adopters see the promise of linked data and have demonstrated technical proof of concept, but have not won widespread participation or endorsement.</a:t>
            </a:r>
          </a:p>
          <a:p>
            <a:r>
              <a:rPr lang="en-US" dirty="0"/>
              <a:t>--Unanticipated difficulties introduced by the new paradigm. (“Ontology development is hard!”)</a:t>
            </a:r>
          </a:p>
          <a:p>
            <a:r>
              <a:rPr lang="en-US" dirty="0"/>
              <a:t>--Unproven ROI.  (“No killer app!”)</a:t>
            </a:r>
          </a:p>
          <a:p>
            <a:endParaRPr lang="en-US" dirty="0"/>
          </a:p>
          <a:p>
            <a:r>
              <a:rPr lang="en-US" dirty="0"/>
              <a:t>So, what’s next? The rest of the Gartner curve has two inflection points, and if we are emerging from “the trough”, we are closer to the first than the second. The slope of enlightenment, not the plateau of productivity. I think we are entering a new burst of activity, which has been informed and shaped by the reality check.</a:t>
            </a:r>
          </a:p>
        </p:txBody>
      </p:sp>
      <p:sp>
        <p:nvSpPr>
          <p:cNvPr id="4" name="Slide Number Placeholder 3"/>
          <p:cNvSpPr>
            <a:spLocks noGrp="1"/>
          </p:cNvSpPr>
          <p:nvPr>
            <p:ph type="sldNum" sz="quarter" idx="10"/>
          </p:nvPr>
        </p:nvSpPr>
        <p:spPr/>
        <p:txBody>
          <a:bodyPr/>
          <a:lstStyle/>
          <a:p>
            <a:fld id="{299D7421-AD5D-46DA-91F4-10FFFF42BEC0}" type="slidenum">
              <a:rPr lang="en-US" smtClean="0"/>
              <a:t>26</a:t>
            </a:fld>
            <a:endParaRPr lang="en-US" dirty="0"/>
          </a:p>
        </p:txBody>
      </p:sp>
    </p:spTree>
    <p:extLst>
      <p:ext uri="{BB962C8B-B14F-4D97-AF65-F5344CB8AC3E}">
        <p14:creationId xmlns:p14="http://schemas.microsoft.com/office/powerpoint/2010/main" val="1023526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593" y="3378340"/>
            <a:ext cx="7444740" cy="2938484"/>
          </a:xfrm>
        </p:spPr>
        <p:txBody>
          <a:bodyPr/>
          <a:lstStyle/>
          <a:p>
            <a:r>
              <a:rPr lang="en-US" dirty="0"/>
              <a:t>https://wiki.dnb.de/display/EBW/Documents+and+Results</a:t>
            </a:r>
          </a:p>
          <a:p>
            <a:endParaRPr lang="en-US" sz="1200" b="0" i="0" u="none" strike="noStrike" kern="1200" baseline="0" dirty="0">
              <a:solidFill>
                <a:schemeClr val="tx1"/>
              </a:solidFill>
              <a:latin typeface="+mn-lt"/>
              <a:ea typeface="+mn-ea"/>
              <a:cs typeface="+mn-cs"/>
            </a:endParaRPr>
          </a:p>
          <a:p>
            <a:pPr lvl="0">
              <a:defRPr/>
            </a:pPr>
            <a:r>
              <a:rPr lang="en-US" dirty="0"/>
              <a:t>This view is consistent with OCLC ‘s public position on linked data. In September 2017, OCLC published the strongest public statement in support of linked data to date.  Because of our experience to date, we understand some of the challenges and have learned some important lessons. But because of the technical successes we have already witnessed, plus the sense that the library community’s current standards are bumping up against intractable problems, we at OCLC are formally committed to the view that linked data will become the de-facto standard. And we are working to make it so. </a:t>
            </a:r>
          </a:p>
          <a:p>
            <a:r>
              <a:rPr lang="en-US" dirty="0"/>
              <a:t>We now have a better understanding of the more nuanced environment required to move research to production. It’s much more complex than a set of legacy datasets that can be converted to a new format. That complexity includes the realization that MARC will be part of our data landscape for the foreseeable future. </a:t>
            </a:r>
          </a:p>
        </p:txBody>
      </p:sp>
      <p:sp>
        <p:nvSpPr>
          <p:cNvPr id="4" name="Slide Number Placeholder 3"/>
          <p:cNvSpPr>
            <a:spLocks noGrp="1"/>
          </p:cNvSpPr>
          <p:nvPr>
            <p:ph type="sldNum" sz="quarter" idx="10"/>
          </p:nvPr>
        </p:nvSpPr>
        <p:spPr/>
        <p:txBody>
          <a:bodyPr/>
          <a:lstStyle/>
          <a:p>
            <a:fld id="{299D7421-AD5D-46DA-91F4-10FFFF42BEC0}" type="slidenum">
              <a:rPr lang="en-US" smtClean="0"/>
              <a:t>27</a:t>
            </a:fld>
            <a:endParaRPr lang="en-US" dirty="0"/>
          </a:p>
        </p:txBody>
      </p:sp>
    </p:spTree>
    <p:extLst>
      <p:ext uri="{BB962C8B-B14F-4D97-AF65-F5344CB8AC3E}">
        <p14:creationId xmlns:p14="http://schemas.microsoft.com/office/powerpoint/2010/main" val="1907959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1971" y="3378340"/>
            <a:ext cx="7662901" cy="2891831"/>
          </a:xfrm>
        </p:spPr>
        <p:txBody>
          <a:bodyPr/>
          <a:lstStyle/>
          <a:p>
            <a:r>
              <a:rPr lang="en-US" dirty="0"/>
              <a:t>“Then.” The work in the early days was focused on technical proof of concept. The tasks represented an orderly march through software-engineering milestones. It was tightly scoped. But these were big jobs, and success wasn’t guaranteed.</a:t>
            </a:r>
          </a:p>
          <a:p>
            <a:r>
              <a:rPr lang="en-US" dirty="0"/>
              <a:t>--How well do linked data principles fit with the design and use of the library community’s public data?</a:t>
            </a:r>
          </a:p>
          <a:p>
            <a:r>
              <a:rPr lang="en-US" dirty="0"/>
              <a:t>--To what extent could library data be transformed to RDF?</a:t>
            </a:r>
          </a:p>
          <a:p>
            <a:r>
              <a:rPr lang="en-US" dirty="0"/>
              <a:t>--How mature is the semantic web technology stack? RDF, </a:t>
            </a:r>
            <a:r>
              <a:rPr lang="en-US" dirty="0" err="1"/>
              <a:t>triplestores</a:t>
            </a:r>
            <a:r>
              <a:rPr lang="en-US" dirty="0"/>
              <a:t>, real-time search and retrieval, etc. </a:t>
            </a:r>
          </a:p>
          <a:p>
            <a:r>
              <a:rPr lang="en-US" dirty="0"/>
              <a:t>--The technology passed inspection. Sure, it was hard to use, but a few clever </a:t>
            </a:r>
            <a:r>
              <a:rPr lang="en-US" dirty="0" err="1"/>
              <a:t>ontologists</a:t>
            </a:r>
            <a:r>
              <a:rPr lang="en-US" dirty="0"/>
              <a:t> and engineers managed to create process flows that produced linked data at scale and an environment for accessing it. </a:t>
            </a:r>
          </a:p>
          <a:p>
            <a:endParaRPr lang="en-US" dirty="0"/>
          </a:p>
          <a:p>
            <a:r>
              <a:rPr lang="en-US" dirty="0"/>
              <a:t>“Now.” We learned that it wasn’t enough to publish RDF datasets converted from legacy. The path to adoption is embedded in a more complex environment that includes human and institutional factors both inside and outside the library community</a:t>
            </a:r>
          </a:p>
          <a:p>
            <a:r>
              <a:rPr lang="en-US" dirty="0"/>
              <a:t>--This is a much bigger space, and we are only sampling it. But the conversation could not have advanced to this point if earlier technical successes hadn’t given us something to discuss. </a:t>
            </a:r>
          </a:p>
          <a:p>
            <a:r>
              <a:rPr lang="en-US" dirty="0"/>
              <a:t>--I will briefly illustrate some of the problems now being addressed in the  categories shown here.</a:t>
            </a:r>
          </a:p>
        </p:txBody>
      </p:sp>
      <p:sp>
        <p:nvSpPr>
          <p:cNvPr id="4" name="Slide Number Placeholder 3"/>
          <p:cNvSpPr>
            <a:spLocks noGrp="1"/>
          </p:cNvSpPr>
          <p:nvPr>
            <p:ph type="sldNum" sz="quarter" idx="10"/>
          </p:nvPr>
        </p:nvSpPr>
        <p:spPr/>
        <p:txBody>
          <a:bodyPr/>
          <a:lstStyle/>
          <a:p>
            <a:fld id="{299D7421-AD5D-46DA-91F4-10FFFF42BEC0}" type="slidenum">
              <a:rPr lang="en-US" smtClean="0"/>
              <a:t>28</a:t>
            </a:fld>
            <a:endParaRPr lang="en-US" dirty="0"/>
          </a:p>
        </p:txBody>
      </p:sp>
    </p:spTree>
    <p:extLst>
      <p:ext uri="{BB962C8B-B14F-4D97-AF65-F5344CB8AC3E}">
        <p14:creationId xmlns:p14="http://schemas.microsoft.com/office/powerpoint/2010/main" val="1753634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smtClean="0"/>
              <a:t>29</a:t>
            </a:fld>
            <a:endParaRPr lang="en-US" dirty="0"/>
          </a:p>
        </p:txBody>
      </p:sp>
    </p:spTree>
    <p:extLst>
      <p:ext uri="{BB962C8B-B14F-4D97-AF65-F5344CB8AC3E}">
        <p14:creationId xmlns:p14="http://schemas.microsoft.com/office/powerpoint/2010/main" val="758205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set the framework, consider some clichés. [A more positive spin: persistent brand images for our endeavor] </a:t>
            </a:r>
          </a:p>
          <a:p>
            <a:r>
              <a:rPr lang="en-US" dirty="0"/>
              <a:t>--The linked data cloud, as it looked during our initial burst of activity. [The cloud represents RDF datasets that have been registered with Data Hub.] </a:t>
            </a:r>
          </a:p>
          <a:p>
            <a:r>
              <a:rPr lang="en-US" dirty="0"/>
              <a:t>--Libraries and publishing represented a significant portion of the cloud, as shown in light green. Our community’s resources, such as VIAF, were near the center of the diagram, which implies a growing recognition that libraries were important to whole linked data ecosystem. </a:t>
            </a:r>
          </a:p>
        </p:txBody>
      </p:sp>
      <p:sp>
        <p:nvSpPr>
          <p:cNvPr id="4" name="Slide Number Placeholder 3"/>
          <p:cNvSpPr>
            <a:spLocks noGrp="1"/>
          </p:cNvSpPr>
          <p:nvPr>
            <p:ph type="sldNum" sz="quarter" idx="10"/>
          </p:nvPr>
        </p:nvSpPr>
        <p:spPr/>
        <p:txBody>
          <a:bodyPr/>
          <a:lstStyle/>
          <a:p>
            <a:fld id="{5D5958B2-8CFD-7C43-B1A8-5462CA51E0EE}" type="slidenum">
              <a:rPr lang="en-US" smtClean="0"/>
              <a:t>3</a:t>
            </a:fld>
            <a:endParaRPr lang="en-US"/>
          </a:p>
        </p:txBody>
      </p:sp>
    </p:spTree>
    <p:extLst>
      <p:ext uri="{BB962C8B-B14F-4D97-AF65-F5344CB8AC3E}">
        <p14:creationId xmlns:p14="http://schemas.microsoft.com/office/powerpoint/2010/main" val="1419571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 consensus emerging from discussion in many contexts is that entity reconciliation is *the* key technical problem. Linked Data for Production, OCLC, other service providers, many individual projects being conducted at libraries, even Google agree.  Reconciliation is a new problem that emerges only when lots of linked datasets are being published. </a:t>
            </a:r>
          </a:p>
          <a:p>
            <a:endParaRPr lang="en-US" sz="1000" dirty="0"/>
          </a:p>
          <a:p>
            <a:r>
              <a:rPr lang="en-US" sz="1000" dirty="0"/>
              <a:t>Left: Albert Einstein: a globally important entity. Right: sources of information containing his name in various forms. Middle: a process that determines that the name strings and associated descriptions on the right all refer to the person on the left.  This is “reconciliation”. Two extensions: define new entities [that are locally by not yet globally important]. Expand the network of facts of relationships [as the Nature </a:t>
            </a:r>
            <a:r>
              <a:rPr lang="en-US" sz="1000" dirty="0" err="1"/>
              <a:t>SciGraph</a:t>
            </a:r>
            <a:r>
              <a:rPr lang="en-US" sz="1000" dirty="0"/>
              <a:t> dataset does].</a:t>
            </a:r>
          </a:p>
          <a:p>
            <a:endParaRPr lang="en-US" sz="1000" dirty="0"/>
          </a:p>
          <a:p>
            <a:r>
              <a:rPr lang="en-US" sz="1000" dirty="0"/>
              <a:t>Why it’s important:</a:t>
            </a:r>
          </a:p>
          <a:p>
            <a:pPr marL="171450" indent="-171450">
              <a:buFont typeface="Arial" panose="020B0604020202020204" pitchFamily="34" charset="0"/>
              <a:buChar char="•"/>
            </a:pPr>
            <a:r>
              <a:rPr lang="en-US" sz="1000" dirty="0"/>
              <a:t>To make unlock the richness of legacy data to machine processes.</a:t>
            </a:r>
          </a:p>
          <a:p>
            <a:pPr marL="171450" indent="-171450">
              <a:buFont typeface="Arial" panose="020B0604020202020204" pitchFamily="34" charset="0"/>
              <a:buChar char="•"/>
            </a:pPr>
            <a:r>
              <a:rPr lang="en-US" sz="1000" dirty="0"/>
              <a:t>To design workflows for describing new things.</a:t>
            </a:r>
          </a:p>
          <a:p>
            <a:pPr marL="171450" indent="-171450">
              <a:buFont typeface="Arial" panose="020B0604020202020204" pitchFamily="34" charset="0"/>
              <a:buChar char="•"/>
            </a:pPr>
            <a:r>
              <a:rPr lang="en-US" sz="1000" dirty="0"/>
              <a:t>To integrate library data with the broader web.</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This is how we get from databases of records understandable only to libraries to sets of broadly understandable facts about identities or things of interest. And it’s a multidimensional problem that involves data conversion, modeling, workflow design, and support by institutions outside our own walls. </a:t>
            </a:r>
          </a:p>
          <a:p>
            <a:endParaRPr lang="en-US" sz="1000" dirty="0"/>
          </a:p>
        </p:txBody>
      </p:sp>
      <p:sp>
        <p:nvSpPr>
          <p:cNvPr id="4" name="Slide Number Placeholder 3"/>
          <p:cNvSpPr>
            <a:spLocks noGrp="1"/>
          </p:cNvSpPr>
          <p:nvPr>
            <p:ph type="sldNum" sz="quarter" idx="10"/>
          </p:nvPr>
        </p:nvSpPr>
        <p:spPr/>
        <p:txBody>
          <a:bodyPr/>
          <a:lstStyle/>
          <a:p>
            <a:fld id="{0321852B-6084-4B58-8EBC-C2982A532A17}" type="slidenum">
              <a:rPr lang="en-US" smtClean="0"/>
              <a:t>30</a:t>
            </a:fld>
            <a:endParaRPr lang="en-US"/>
          </a:p>
        </p:txBody>
      </p:sp>
    </p:spTree>
    <p:extLst>
      <p:ext uri="{BB962C8B-B14F-4D97-AF65-F5344CB8AC3E}">
        <p14:creationId xmlns:p14="http://schemas.microsoft.com/office/powerpoint/2010/main" val="2520231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 NAF file. h</a:t>
            </a:r>
            <a:r>
              <a:rPr lang="pt-BR" dirty="0"/>
              <a:t>ttps://lccn.loc.gov/n85387872</a:t>
            </a:r>
          </a:p>
          <a:p>
            <a:r>
              <a:rPr lang="pt-BR" dirty="0"/>
              <a:t>But what’s so new about reconciliation? Isn’t it an established practice in library authority control? The LCNAF record for Donald Trump shows that the library community has already been doing reconciliation. The 024 fields contain additional identifiers, including URIs, for the “entity” named in the 1xx field.</a:t>
            </a:r>
          </a:p>
          <a:p>
            <a:endParaRPr lang="pt-BR" dirty="0"/>
          </a:p>
          <a:p>
            <a:r>
              <a:rPr lang="pt-BR" dirty="0"/>
              <a:t>But which entity? This decision matters, because it has a big effect on the machine-understandable statements that can be made. Is the *concept* with the preferred heading “Donald Trump, 1946—” the president of the United States? Or is it the *person* named Donald Trump? By raising these questions, we are making demands of the data that MARC was not designed for. Because the human reader could figure it out. Or at least tolerate some vagueness. </a:t>
            </a:r>
          </a:p>
          <a:p>
            <a:endParaRPr lang="pt-BR" dirty="0"/>
          </a:p>
          <a:p>
            <a:r>
              <a:rPr lang="pt-BR" dirty="0"/>
              <a:t>The messiness in this example is also a reminder that:</a:t>
            </a:r>
          </a:p>
          <a:p>
            <a:r>
              <a:rPr lang="pt-BR" dirty="0"/>
              <a:t>...The data simply can’t be converted mechanically. It’s too ambiguous. It doesn’t encode a “settled” ontology that can simply be exposed as linked data. We have to do the hard work of defining a more useful ontology.</a:t>
            </a:r>
          </a:p>
          <a:p>
            <a:r>
              <a:rPr lang="pt-BR" dirty="0"/>
              <a:t>...It doesn’t make sense to maintain the status quo of our legacy standards. We have to start there, but now we can do better. Linked data forces us to be more rigorous about the assertions we are making.</a:t>
            </a:r>
          </a:p>
          <a:p>
            <a:endParaRPr lang="pt-BR" dirty="0"/>
          </a:p>
        </p:txBody>
      </p:sp>
      <p:sp>
        <p:nvSpPr>
          <p:cNvPr id="4" name="Slide Number Placeholder 3"/>
          <p:cNvSpPr>
            <a:spLocks noGrp="1"/>
          </p:cNvSpPr>
          <p:nvPr>
            <p:ph type="sldNum" sz="quarter" idx="10"/>
          </p:nvPr>
        </p:nvSpPr>
        <p:spPr/>
        <p:txBody>
          <a:bodyPr/>
          <a:lstStyle/>
          <a:p>
            <a:fld id="{299D7421-AD5D-46DA-91F4-10FFFF42BEC0}" type="slidenum">
              <a:rPr lang="en-US" smtClean="0"/>
              <a:t>31</a:t>
            </a:fld>
            <a:endParaRPr lang="en-US" dirty="0"/>
          </a:p>
        </p:txBody>
      </p:sp>
    </p:spTree>
    <p:extLst>
      <p:ext uri="{BB962C8B-B14F-4D97-AF65-F5344CB8AC3E}">
        <p14:creationId xmlns:p14="http://schemas.microsoft.com/office/powerpoint/2010/main" val="2382943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issue of entity reconciliation, at least, it’s easy to glide into the next category in our expanded landscape…publishing data so it can be consumed. This category has more human factors. What is the workflow? Who will do the work? What skills must they have? On a deeper level, we must ask: what principles of librarianship govern what should be done and why?</a:t>
            </a:r>
          </a:p>
        </p:txBody>
      </p:sp>
      <p:sp>
        <p:nvSpPr>
          <p:cNvPr id="4" name="Slide Number Placeholder 3"/>
          <p:cNvSpPr>
            <a:spLocks noGrp="1"/>
          </p:cNvSpPr>
          <p:nvPr>
            <p:ph type="sldNum" sz="quarter" idx="10"/>
          </p:nvPr>
        </p:nvSpPr>
        <p:spPr/>
        <p:txBody>
          <a:bodyPr/>
          <a:lstStyle/>
          <a:p>
            <a:fld id="{299D7421-AD5D-46DA-91F4-10FFFF42BEC0}" type="slidenum">
              <a:rPr lang="en-US" smtClean="0"/>
              <a:t>32</a:t>
            </a:fld>
            <a:endParaRPr lang="en-US" dirty="0"/>
          </a:p>
        </p:txBody>
      </p:sp>
    </p:spTree>
    <p:extLst>
      <p:ext uri="{BB962C8B-B14F-4D97-AF65-F5344CB8AC3E}">
        <p14:creationId xmlns:p14="http://schemas.microsoft.com/office/powerpoint/2010/main" val="3834403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that reconciliation is evidence of a major shift of focus in library descriptive practice. That’s why this task is so challenging. The practice of authority control is evolving from the management of headings to the management of identities. The implications of this shift will be the subject of a webinar presented by members of the PCC-Identities task group later today. </a:t>
            </a:r>
          </a:p>
        </p:txBody>
      </p:sp>
      <p:sp>
        <p:nvSpPr>
          <p:cNvPr id="4" name="Slide Number Placeholder 3"/>
          <p:cNvSpPr>
            <a:spLocks noGrp="1"/>
          </p:cNvSpPr>
          <p:nvPr>
            <p:ph type="sldNum" sz="quarter" idx="10"/>
          </p:nvPr>
        </p:nvSpPr>
        <p:spPr/>
        <p:txBody>
          <a:bodyPr/>
          <a:lstStyle/>
          <a:p>
            <a:fld id="{299D7421-AD5D-46DA-91F4-10FFFF42BEC0}" type="slidenum">
              <a:rPr lang="en-US" smtClean="0"/>
              <a:t>33</a:t>
            </a:fld>
            <a:endParaRPr lang="en-US" dirty="0"/>
          </a:p>
        </p:txBody>
      </p:sp>
    </p:spTree>
    <p:extLst>
      <p:ext uri="{BB962C8B-B14F-4D97-AF65-F5344CB8AC3E}">
        <p14:creationId xmlns:p14="http://schemas.microsoft.com/office/powerpoint/2010/main" val="2185533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https://www.loc.gov/aba/pcc/documents/LinkedDataInfrastructureModels.pdf</a:t>
            </a:r>
          </a:p>
          <a:p>
            <a:endParaRPr lang="en-US" dirty="0"/>
          </a:p>
          <a:p>
            <a:r>
              <a:rPr lang="en-US" dirty="0"/>
              <a:t>--The issues I have just discussed represent one strand of work sponsored by the Program for Cooperative Cataloging [PCC], which has invested heavily in library linked data and is assuming an expanded role in coordinating it.</a:t>
            </a:r>
          </a:p>
          <a:p>
            <a:r>
              <a:rPr lang="en-US" dirty="0"/>
              <a:t>--The current 3-year planning cycle has just ended. The results are a position paper on Works, and approved proposals for the inclusion of linked-data URIs in MARC bibliographic records. </a:t>
            </a:r>
          </a:p>
          <a:p>
            <a:r>
              <a:rPr lang="en-US" dirty="0"/>
              <a:t>--A position paper for the next 3-year cycle has already been prepared and discussed. It covers many of the themes I have highlighted today.</a:t>
            </a:r>
          </a:p>
        </p:txBody>
      </p:sp>
      <p:sp>
        <p:nvSpPr>
          <p:cNvPr id="4" name="Slide Number Placeholder 3"/>
          <p:cNvSpPr>
            <a:spLocks noGrp="1"/>
          </p:cNvSpPr>
          <p:nvPr>
            <p:ph type="sldNum" sz="quarter" idx="10"/>
          </p:nvPr>
        </p:nvSpPr>
        <p:spPr/>
        <p:txBody>
          <a:bodyPr/>
          <a:lstStyle/>
          <a:p>
            <a:fld id="{299D7421-AD5D-46DA-91F4-10FFFF42BEC0}" type="slidenum">
              <a:rPr lang="en-US" smtClean="0"/>
              <a:t>34</a:t>
            </a:fld>
            <a:endParaRPr lang="en-US" dirty="0"/>
          </a:p>
        </p:txBody>
      </p:sp>
    </p:spTree>
    <p:extLst>
      <p:ext uri="{BB962C8B-B14F-4D97-AF65-F5344CB8AC3E}">
        <p14:creationId xmlns:p14="http://schemas.microsoft.com/office/powerpoint/2010/main" val="3056600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effort is focused on preparing for changes that are already on the horizon.</a:t>
            </a:r>
          </a:p>
        </p:txBody>
      </p:sp>
      <p:sp>
        <p:nvSpPr>
          <p:cNvPr id="4" name="Slide Number Placeholder 3"/>
          <p:cNvSpPr>
            <a:spLocks noGrp="1"/>
          </p:cNvSpPr>
          <p:nvPr>
            <p:ph type="sldNum" sz="quarter" idx="10"/>
          </p:nvPr>
        </p:nvSpPr>
        <p:spPr/>
        <p:txBody>
          <a:bodyPr/>
          <a:lstStyle/>
          <a:p>
            <a:fld id="{299D7421-AD5D-46DA-91F4-10FFFF42BEC0}" type="slidenum">
              <a:rPr lang="en-US" smtClean="0"/>
              <a:t>35</a:t>
            </a:fld>
            <a:endParaRPr lang="en-US" dirty="0"/>
          </a:p>
        </p:txBody>
      </p:sp>
    </p:spTree>
    <p:extLst>
      <p:ext uri="{BB962C8B-B14F-4D97-AF65-F5344CB8AC3E}">
        <p14:creationId xmlns:p14="http://schemas.microsoft.com/office/powerpoint/2010/main" val="386070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http://explore.dublincore.net/</a:t>
            </a:r>
          </a:p>
          <a:p>
            <a:endParaRPr lang="en-US" dirty="0"/>
          </a:p>
          <a:p>
            <a:r>
              <a:rPr lang="en-US" dirty="0"/>
              <a:t>Those on the front lines of know about the implications of linked data for resource description workflows and are helping shape what comes next. For new practitioners, the PCC [in conjunction with DCMI] has developed an ontology of linked data competencies, from which a teaching &amp; learning curriculum can be devised. That addresses one of the concerns raised in the Karen Smith-Yoshimura’s survey results mentioned earlier: that the barriers to entry are too high, and too few can participate.</a:t>
            </a:r>
          </a:p>
        </p:txBody>
      </p:sp>
      <p:sp>
        <p:nvSpPr>
          <p:cNvPr id="4" name="Slide Number Placeholder 3"/>
          <p:cNvSpPr>
            <a:spLocks noGrp="1"/>
          </p:cNvSpPr>
          <p:nvPr>
            <p:ph type="sldNum" sz="quarter" idx="10"/>
          </p:nvPr>
        </p:nvSpPr>
        <p:spPr/>
        <p:txBody>
          <a:bodyPr/>
          <a:lstStyle/>
          <a:p>
            <a:fld id="{299D7421-AD5D-46DA-91F4-10FFFF42BEC0}" type="slidenum">
              <a:rPr lang="en-US" smtClean="0"/>
              <a:t>36</a:t>
            </a:fld>
            <a:endParaRPr lang="en-US" dirty="0"/>
          </a:p>
        </p:txBody>
      </p:sp>
    </p:spTree>
    <p:extLst>
      <p:ext uri="{BB962C8B-B14F-4D97-AF65-F5344CB8AC3E}">
        <p14:creationId xmlns:p14="http://schemas.microsoft.com/office/powerpoint/2010/main" val="680839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closing, a few comments about consuming linked data to deliver tangible benefits to users.</a:t>
            </a:r>
          </a:p>
          <a:p>
            <a:r>
              <a:rPr lang="en-US" dirty="0"/>
              <a:t>--I’ve described a larger context, in which the exploration of linked data is more than a format conversion. More than a fancier data-management solution. </a:t>
            </a:r>
          </a:p>
          <a:p>
            <a:r>
              <a:rPr lang="en-US" dirty="0"/>
              <a:t>--As a community, we still have long way to go to achieve critical mass, but linked data has always carried with it the potential to deliver something richer than what our data can do now. </a:t>
            </a:r>
          </a:p>
          <a:p>
            <a:r>
              <a:rPr lang="en-US" dirty="0"/>
              <a:t>--So far, we have not capitalized enough on that opportunity. We need to target our efforts strategically, and address difficult or even intractable problems that elude current solutions.</a:t>
            </a:r>
          </a:p>
          <a:p>
            <a:r>
              <a:rPr lang="en-US" dirty="0"/>
              <a:t>--But we can only do so by realizing the true promise of linked data and breaking out of the library’s walled gardens and truly integrating our data with resources on the broader web.</a:t>
            </a:r>
          </a:p>
        </p:txBody>
      </p:sp>
      <p:sp>
        <p:nvSpPr>
          <p:cNvPr id="4" name="Slide Number Placeholder 3"/>
          <p:cNvSpPr>
            <a:spLocks noGrp="1"/>
          </p:cNvSpPr>
          <p:nvPr>
            <p:ph type="sldNum" sz="quarter" idx="10"/>
          </p:nvPr>
        </p:nvSpPr>
        <p:spPr/>
        <p:txBody>
          <a:bodyPr/>
          <a:lstStyle/>
          <a:p>
            <a:fld id="{299D7421-AD5D-46DA-91F4-10FFFF42BEC0}" type="slidenum">
              <a:rPr lang="en-US" smtClean="0"/>
              <a:t>37</a:t>
            </a:fld>
            <a:endParaRPr lang="en-US" dirty="0"/>
          </a:p>
        </p:txBody>
      </p:sp>
    </p:spTree>
    <p:extLst>
      <p:ext uri="{BB962C8B-B14F-4D97-AF65-F5344CB8AC3E}">
        <p14:creationId xmlns:p14="http://schemas.microsoft.com/office/powerpoint/2010/main" val="1450071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cevents.dublincore.org/</a:t>
            </a:r>
            <a:r>
              <a:rPr lang="en-US" dirty="0" err="1"/>
              <a:t>IntConf</a:t>
            </a:r>
            <a:r>
              <a:rPr lang="en-US" dirty="0"/>
              <a:t>/dc-2017/paper/</a:t>
            </a:r>
            <a:r>
              <a:rPr lang="en-US" dirty="0" err="1"/>
              <a:t>viewFile</a:t>
            </a:r>
            <a:r>
              <a:rPr lang="en-US" dirty="0"/>
              <a:t>/496/609</a:t>
            </a:r>
          </a:p>
          <a:p>
            <a:r>
              <a:rPr lang="en-US" dirty="0"/>
              <a:t>--A growing body of work by Karen Smith-Yoshimura and her colleagues about works that have been translated.</a:t>
            </a:r>
          </a:p>
          <a:p>
            <a:r>
              <a:rPr lang="en-US" dirty="0"/>
              <a:t>--The intractable problem: translated works can be described in MARC, but because of differing cataloging traditions and a heavy reliance on strings, the data is tough to sort out. It’s barely usable.</a:t>
            </a:r>
          </a:p>
          <a:p>
            <a:r>
              <a:rPr lang="en-US" dirty="0"/>
              <a:t>--But the inadequacies of our data can be fixed by importing from </a:t>
            </a:r>
            <a:r>
              <a:rPr lang="en-US" dirty="0" err="1"/>
              <a:t>Wikidata</a:t>
            </a:r>
            <a:r>
              <a:rPr lang="en-US" dirty="0"/>
              <a:t>. If we do that, we don’t have to fix all of the records we already have. We don’t have to undertake a massive and expensive retrospective conversion project to remediate what has already been done. </a:t>
            </a:r>
          </a:p>
          <a:p>
            <a:r>
              <a:rPr lang="en-US" dirty="0"/>
              <a:t>--Much can be learned from </a:t>
            </a:r>
            <a:r>
              <a:rPr lang="en-US" dirty="0" err="1"/>
              <a:t>Wikidata’s</a:t>
            </a:r>
            <a:r>
              <a:rPr lang="en-US" dirty="0"/>
              <a:t> descriptions of works and their translations, but one of the most significant fixes would upgrade MARC’s transliterations to the original scripts collected in </a:t>
            </a:r>
            <a:r>
              <a:rPr lang="en-US" dirty="0" err="1"/>
              <a:t>Wikidata</a:t>
            </a:r>
            <a:r>
              <a:rPr lang="en-US" dirty="0"/>
              <a:t>. With this improvement, readers of languages other than English could search library resource descriptions for authors, titles, and translators in their preferred language and script. Transliterations don’t work as well because most information-seekers are unfamiliar with them.</a:t>
            </a:r>
          </a:p>
          <a:p>
            <a:r>
              <a:rPr lang="en-US" dirty="0"/>
              <a:t>--The innovations introduced by </a:t>
            </a:r>
            <a:r>
              <a:rPr lang="en-US" dirty="0" err="1"/>
              <a:t>Wikidata</a:t>
            </a:r>
            <a:r>
              <a:rPr lang="en-US" dirty="0"/>
              <a:t> can be imported into descriptions created in the library community because </a:t>
            </a:r>
            <a:r>
              <a:rPr lang="en-US" dirty="0" err="1"/>
              <a:t>Wikidata</a:t>
            </a:r>
            <a:r>
              <a:rPr lang="en-US" dirty="0"/>
              <a:t> contains OCNs, VIAF, and other library-community identifiers.</a:t>
            </a:r>
          </a:p>
        </p:txBody>
      </p:sp>
      <p:sp>
        <p:nvSpPr>
          <p:cNvPr id="4" name="Slide Number Placeholder 3"/>
          <p:cNvSpPr>
            <a:spLocks noGrp="1"/>
          </p:cNvSpPr>
          <p:nvPr>
            <p:ph type="sldNum" sz="quarter" idx="10"/>
          </p:nvPr>
        </p:nvSpPr>
        <p:spPr/>
        <p:txBody>
          <a:bodyPr/>
          <a:lstStyle/>
          <a:p>
            <a:fld id="{299D7421-AD5D-46DA-91F4-10FFFF42BEC0}" type="slidenum">
              <a:rPr lang="en-US" smtClean="0"/>
              <a:t>38</a:t>
            </a:fld>
            <a:endParaRPr lang="en-US" dirty="0"/>
          </a:p>
        </p:txBody>
      </p:sp>
    </p:spTree>
    <p:extLst>
      <p:ext uri="{BB962C8B-B14F-4D97-AF65-F5344CB8AC3E}">
        <p14:creationId xmlns:p14="http://schemas.microsoft.com/office/powerpoint/2010/main" val="2185288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http://linkedcanvas.org/</a:t>
            </a:r>
            <a:endParaRPr lang="en-US" dirty="0"/>
          </a:p>
          <a:p>
            <a:r>
              <a:rPr lang="en-US" dirty="0"/>
              <a:t>Linked Canvas is product offered by </a:t>
            </a:r>
            <a:r>
              <a:rPr lang="en-US" dirty="0" err="1"/>
              <a:t>Synaptica</a:t>
            </a:r>
            <a:r>
              <a:rPr lang="en-US" dirty="0"/>
              <a:t>, whose founder and CEO rang alarm bells about the post-truth world, which I mentioned earlier. It demonstrates the kind of integration, and a deeper awareness of context I have been discussing. The project occupies a linked-data sweet spot: </a:t>
            </a:r>
          </a:p>
          <a:p>
            <a:r>
              <a:rPr lang="en-US" dirty="0"/>
              <a:t>--Libraries and lots of other communities of practice have interesting things to say about art objects.</a:t>
            </a:r>
          </a:p>
          <a:p>
            <a:r>
              <a:rPr lang="en-US" dirty="0"/>
              <a:t>--Digitized objects are not described very well in existing library standards.</a:t>
            </a:r>
          </a:p>
          <a:p>
            <a:r>
              <a:rPr lang="en-US" dirty="0"/>
              <a:t>--Visual navigation for cultural heritage objects is not as engaging to users as it should be.</a:t>
            </a:r>
          </a:p>
          <a:p>
            <a:r>
              <a:rPr lang="en-US" dirty="0"/>
              <a:t>--These materials contain a wealth of identities that are not described at all in traditional library authority files.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result is visually beautiful!</a:t>
            </a:r>
          </a:p>
          <a:p>
            <a:endParaRPr lang="en-US" dirty="0"/>
          </a:p>
          <a:p>
            <a:r>
              <a:rPr lang="en-US" dirty="0"/>
              <a:t>Fortunately, new standards are being developed to support digitized objects, and they’re based on linked data. [One example: the International Image Interoperability Format – IIF. </a:t>
            </a:r>
            <a:r>
              <a:rPr lang="en-US" dirty="0">
                <a:hlinkClick r:id="rId4"/>
              </a:rPr>
              <a:t>http://iiif.io/</a:t>
            </a:r>
            <a:r>
              <a:rPr lang="en-US" dirty="0"/>
              <a:t>]</a:t>
            </a:r>
          </a:p>
          <a:p>
            <a:r>
              <a:rPr lang="en-US" dirty="0"/>
              <a:t> </a:t>
            </a:r>
            <a:r>
              <a:rPr lang="en-US" dirty="0" err="1"/>
              <a:t>Synaptica</a:t>
            </a:r>
            <a:r>
              <a:rPr lang="en-US" dirty="0"/>
              <a:t> is taking advantage of these new standards, but so are other projects in the digital humanities and related disciplines. I’ll be bold and make a prediction: this is where the first killer apps for library linked data will come from. Watch this space.</a:t>
            </a:r>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39</a:t>
            </a:fld>
            <a:endParaRPr lang="en-US" dirty="0"/>
          </a:p>
        </p:txBody>
      </p:sp>
    </p:spTree>
    <p:extLst>
      <p:ext uri="{BB962C8B-B14F-4D97-AF65-F5344CB8AC3E}">
        <p14:creationId xmlns:p14="http://schemas.microsoft.com/office/powerpoint/2010/main" val="4121651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last summer, the cloud was republished and things had changed. </a:t>
            </a:r>
          </a:p>
          <a:p>
            <a:r>
              <a:rPr lang="en-US" dirty="0"/>
              <a:t>--Libraries and publishing are now “buried” by other sectors. Note the explosion of new datasets representing life sciences. [pink] </a:t>
            </a:r>
          </a:p>
          <a:p>
            <a:r>
              <a:rPr lang="en-US" dirty="0"/>
              <a:t>--Is the library community falling behind? Are we getting anywhere now? Or is progress stalled? If so, why? If not, where is the locus of activity?</a:t>
            </a:r>
          </a:p>
          <a:p>
            <a:r>
              <a:rPr lang="en-US" dirty="0"/>
              <a:t>--These are the questions I want to explore today.</a:t>
            </a:r>
          </a:p>
        </p:txBody>
      </p:sp>
      <p:sp>
        <p:nvSpPr>
          <p:cNvPr id="4" name="Slide Number Placeholder 3"/>
          <p:cNvSpPr>
            <a:spLocks noGrp="1"/>
          </p:cNvSpPr>
          <p:nvPr>
            <p:ph type="sldNum" sz="quarter" idx="10"/>
          </p:nvPr>
        </p:nvSpPr>
        <p:spPr/>
        <p:txBody>
          <a:bodyPr/>
          <a:lstStyle/>
          <a:p>
            <a:fld id="{299D7421-AD5D-46DA-91F4-10FFFF42BEC0}" type="slidenum">
              <a:rPr lang="en-US" smtClean="0"/>
              <a:t>4</a:t>
            </a:fld>
            <a:endParaRPr lang="en-US" dirty="0"/>
          </a:p>
        </p:txBody>
      </p:sp>
    </p:spTree>
    <p:extLst>
      <p:ext uri="{BB962C8B-B14F-4D97-AF65-F5344CB8AC3E}">
        <p14:creationId xmlns:p14="http://schemas.microsoft.com/office/powerpoint/2010/main" val="1174516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smtClean="0"/>
              <a:t>40</a:t>
            </a:fld>
            <a:endParaRPr lang="en-US" dirty="0"/>
          </a:p>
        </p:txBody>
      </p:sp>
    </p:spTree>
    <p:extLst>
      <p:ext uri="{BB962C8B-B14F-4D97-AF65-F5344CB8AC3E}">
        <p14:creationId xmlns:p14="http://schemas.microsoft.com/office/powerpoint/2010/main" val="3062876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these are overall impressions,  and big things may be happening at a more granular level. One example: Springer Nature </a:t>
            </a:r>
            <a:r>
              <a:rPr lang="en-US" dirty="0" err="1"/>
              <a:t>SciGraph</a:t>
            </a:r>
            <a:r>
              <a:rPr lang="en-US" dirty="0"/>
              <a:t> [announced in March, 2017] </a:t>
            </a:r>
            <a:r>
              <a:rPr lang="en-US" dirty="0">
                <a:hlinkClick r:id="rId3"/>
              </a:rPr>
              <a:t>https://scigraph.springernature.com/explorer</a:t>
            </a:r>
            <a:endParaRPr lang="en-US" dirty="0"/>
          </a:p>
          <a:p>
            <a:endParaRPr lang="en-US" dirty="0"/>
          </a:p>
          <a:p>
            <a:pPr fontAlgn="base"/>
            <a:r>
              <a:rPr lang="en-US" sz="1200" b="0" i="0" kern="1200" dirty="0">
                <a:solidFill>
                  <a:schemeClr val="tx1"/>
                </a:solidFill>
                <a:effectLst/>
                <a:latin typeface="+mn-lt"/>
                <a:ea typeface="+mn-ea"/>
                <a:cs typeface="+mn-cs"/>
              </a:rPr>
              <a:t>1.5-2 billion [RDF statements] or “triples”; Research information data, including authors, co-authors, cited works; plus supporting institutions and grant-funding agencies. Using linked data to support discovery.</a:t>
            </a:r>
          </a:p>
          <a:p>
            <a:pPr fontAlgn="base"/>
            <a:r>
              <a:rPr lang="en-US" sz="1200" b="0" i="0" kern="1200" dirty="0">
                <a:solidFill>
                  <a:schemeClr val="tx1"/>
                </a:solidFill>
                <a:effectLst/>
                <a:latin typeface="+mn-lt"/>
                <a:ea typeface="+mn-ea"/>
                <a:cs typeface="+mn-cs"/>
              </a:rPr>
              <a:t>Think: bibliometrics, supercharged.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Springer: “ By doing so, Springer Nature </a:t>
            </a:r>
            <a:r>
              <a:rPr lang="en-US" sz="1200" b="0" i="0" kern="1200" dirty="0" err="1">
                <a:solidFill>
                  <a:schemeClr val="tx1"/>
                </a:solidFill>
                <a:effectLst/>
                <a:latin typeface="+mn-lt"/>
                <a:ea typeface="+mn-ea"/>
                <a:cs typeface="+mn-cs"/>
              </a:rPr>
              <a:t>SciGraph</a:t>
            </a:r>
            <a:r>
              <a:rPr lang="en-US" sz="1200" b="0" i="0" kern="1200" dirty="0">
                <a:solidFill>
                  <a:schemeClr val="tx1"/>
                </a:solidFill>
                <a:effectLst/>
                <a:latin typeface="+mn-lt"/>
                <a:ea typeface="+mn-ea"/>
                <a:cs typeface="+mn-cs"/>
              </a:rPr>
              <a:t> overcomes former boundaries by relating comprehensive information about the research landscape. It represents a further step in data integration and it will continue to grow organically. Our aim is to increase the discoverability of high quality data as larger parts of our datasets are being made available under CC-BY licensing.”</a:t>
            </a:r>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5</a:t>
            </a:fld>
            <a:endParaRPr lang="en-US" dirty="0"/>
          </a:p>
        </p:txBody>
      </p:sp>
    </p:spTree>
    <p:extLst>
      <p:ext uri="{BB962C8B-B14F-4D97-AF65-F5344CB8AC3E}">
        <p14:creationId xmlns:p14="http://schemas.microsoft.com/office/powerpoint/2010/main" val="3603729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evidence suggests this is a good time for stock-taking. I’ve found it productive to think about how the library linked data project is advancing along a timeline that has ups and downs. Peaks and valleys, whose contours are perhaps conveniently framed by the Gartner Hype cycle. I’ll use this frame today to give an informal structure to my presentation.</a:t>
            </a:r>
          </a:p>
        </p:txBody>
      </p:sp>
      <p:sp>
        <p:nvSpPr>
          <p:cNvPr id="4" name="Slide Number Placeholder 3"/>
          <p:cNvSpPr>
            <a:spLocks noGrp="1"/>
          </p:cNvSpPr>
          <p:nvPr>
            <p:ph type="sldNum" sz="quarter" idx="10"/>
          </p:nvPr>
        </p:nvSpPr>
        <p:spPr/>
        <p:txBody>
          <a:bodyPr/>
          <a:lstStyle/>
          <a:p>
            <a:fld id="{299D7421-AD5D-46DA-91F4-10FFFF42BEC0}" type="slidenum">
              <a:rPr lang="en-US" smtClean="0"/>
              <a:t>6</a:t>
            </a:fld>
            <a:endParaRPr lang="en-US" dirty="0"/>
          </a:p>
        </p:txBody>
      </p:sp>
    </p:spTree>
    <p:extLst>
      <p:ext uri="{BB962C8B-B14F-4D97-AF65-F5344CB8AC3E}">
        <p14:creationId xmlns:p14="http://schemas.microsoft.com/office/powerpoint/2010/main" val="4080991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smtClean="0"/>
              <a:t>7</a:t>
            </a:fld>
            <a:endParaRPr lang="en-US" dirty="0"/>
          </a:p>
        </p:txBody>
      </p:sp>
    </p:spTree>
    <p:extLst>
      <p:ext uri="{BB962C8B-B14F-4D97-AF65-F5344CB8AC3E}">
        <p14:creationId xmlns:p14="http://schemas.microsoft.com/office/powerpoint/2010/main" val="4123708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cliché (hopefully, the last). We can go over this quickly because the principles are now familiar. They’ve been socialized in our community. </a:t>
            </a:r>
          </a:p>
          <a:p>
            <a:endParaRPr lang="en-US" dirty="0"/>
          </a:p>
          <a:p>
            <a:r>
              <a:rPr lang="en-US" dirty="0"/>
              <a:t>As we know, linked data implies a transformation from human-readable records to machine-understandable statements that can be linked to each other. They’re expressed in vocabularies that are understandable across the Web. Linked data operates best when resources are openly available.</a:t>
            </a:r>
          </a:p>
        </p:txBody>
      </p:sp>
      <p:sp>
        <p:nvSpPr>
          <p:cNvPr id="4" name="Slide Number Placeholder 3"/>
          <p:cNvSpPr>
            <a:spLocks noGrp="1"/>
          </p:cNvSpPr>
          <p:nvPr>
            <p:ph type="sldNum" sz="quarter" idx="10"/>
          </p:nvPr>
        </p:nvSpPr>
        <p:spPr/>
        <p:txBody>
          <a:bodyPr/>
          <a:lstStyle/>
          <a:p>
            <a:fld id="{299D7421-AD5D-46DA-91F4-10FFFF42BEC0}" type="slidenum">
              <a:rPr lang="en-US" smtClean="0"/>
              <a:t>8</a:t>
            </a:fld>
            <a:endParaRPr lang="en-US" dirty="0"/>
          </a:p>
        </p:txBody>
      </p:sp>
    </p:spTree>
    <p:extLst>
      <p:ext uri="{BB962C8B-B14F-4D97-AF65-F5344CB8AC3E}">
        <p14:creationId xmlns:p14="http://schemas.microsoft.com/office/powerpoint/2010/main" val="3121951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peak of inflated expectation. The age of exuberance. </a:t>
            </a:r>
          </a:p>
          <a:p>
            <a:endParaRPr lang="en-US" dirty="0"/>
          </a:p>
          <a:p>
            <a:r>
              <a:rPr lang="en-US" dirty="0"/>
              <a:t>As always with technological change, there is a push and a pull.</a:t>
            </a:r>
          </a:p>
        </p:txBody>
      </p:sp>
      <p:sp>
        <p:nvSpPr>
          <p:cNvPr id="4" name="Slide Number Placeholder 3"/>
          <p:cNvSpPr>
            <a:spLocks noGrp="1"/>
          </p:cNvSpPr>
          <p:nvPr>
            <p:ph type="sldNum" sz="quarter" idx="10"/>
          </p:nvPr>
        </p:nvSpPr>
        <p:spPr/>
        <p:txBody>
          <a:bodyPr/>
          <a:lstStyle/>
          <a:p>
            <a:fld id="{299D7421-AD5D-46DA-91F4-10FFFF42BEC0}" type="slidenum">
              <a:rPr lang="en-US" smtClean="0"/>
              <a:t>9</a:t>
            </a:fld>
            <a:endParaRPr lang="en-US" dirty="0"/>
          </a:p>
        </p:txBody>
      </p:sp>
    </p:spTree>
    <p:extLst>
      <p:ext uri="{BB962C8B-B14F-4D97-AF65-F5344CB8AC3E}">
        <p14:creationId xmlns:p14="http://schemas.microsoft.com/office/powerpoint/2010/main" val="3887673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489BA43-9C6A-4ED8-9B37-A8A05B0E73F6}" type="datetimeFigureOut">
              <a:rPr lang="en-US" smtClean="0"/>
              <a:pPr/>
              <a:t>1/19/2018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AFB353C-C2ED-4C78-AA29-8F97A36AF1B2}" type="slidenum">
              <a:rPr lang="en-US" smtClean="0"/>
              <a:pPr/>
              <a:t>‹#›</a:t>
            </a:fld>
            <a:endParaRPr lang="en-US"/>
          </a:p>
        </p:txBody>
      </p:sp>
    </p:spTree>
    <p:extLst>
      <p:ext uri="{BB962C8B-B14F-4D97-AF65-F5344CB8AC3E}">
        <p14:creationId xmlns:p14="http://schemas.microsoft.com/office/powerpoint/2010/main" val="244872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48" y="-94465"/>
            <a:ext cx="9382767" cy="131318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24B9CD7-19B8-B84F-A9E8-182DDEF56CC5}" type="datetime1">
              <a:rPr lang="en-US" smtClean="0"/>
              <a:pPr>
                <a:defRPr/>
              </a:pPr>
              <a:t>1/19/2018</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Integrating Researcher Identifiers into University and Library Systems </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D8E85A1-EB6C-44C5-A34F-7B0C654CFF30}" type="slidenum">
              <a:rPr lang="en-US"/>
              <a:pPr>
                <a:defRPr/>
              </a:pPr>
              <a:t>‹#›</a:t>
            </a:fld>
            <a:endParaRPr lang="en-US"/>
          </a:p>
        </p:txBody>
      </p:sp>
    </p:spTree>
    <p:extLst>
      <p:ext uri="{BB962C8B-B14F-4D97-AF65-F5344CB8AC3E}">
        <p14:creationId xmlns:p14="http://schemas.microsoft.com/office/powerpoint/2010/main" val="2741089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a:t>     </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sp>
        <p:nvSpPr>
          <p:cNvPr id="19" name="Rectangle 18"/>
          <p:cNvSpPr/>
          <p:nvPr userDrawn="1"/>
        </p:nvSpPr>
        <p:spPr>
          <a:xfrm>
            <a:off x="927100" y="4827588"/>
            <a:ext cx="8216900"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a:solidFill>
                  <a:schemeClr val="bg1"/>
                </a:solidFill>
                <a:latin typeface="+mj-lt"/>
              </a:rPr>
              <a:t>Together we make breakthroughs</a:t>
            </a:r>
            <a:r>
              <a:rPr lang="en-US" sz="2000" b="1" baseline="0" dirty="0">
                <a:solidFill>
                  <a:schemeClr val="bg1"/>
                </a:solidFill>
                <a:latin typeface="+mj-lt"/>
              </a:rPr>
              <a:t> possible.</a:t>
            </a:r>
            <a:endParaRPr lang="en-US" sz="2000" b="1" dirty="0">
              <a:solidFill>
                <a:schemeClr val="bg1"/>
              </a:solidFill>
              <a:latin typeface="+mj-lt"/>
            </a:endParaRPr>
          </a:p>
        </p:txBody>
      </p:sp>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0" r:id="rId10"/>
    <p:sldLayoutId id="214748366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3.png"/><Relationship Id="rId7" Type="http://schemas.openxmlformats.org/officeDocument/2006/relationships/diagramColors" Target="../diagrams/colors2.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hyperlink" Target="https://en.wikipedia.org/wiki/Quantum_mechanics" TargetMode="External"/><Relationship Id="rId3" Type="http://schemas.openxmlformats.org/officeDocument/2006/relationships/image" Target="../media/image44.png"/><Relationship Id="rId7" Type="http://schemas.openxmlformats.org/officeDocument/2006/relationships/diagramQuickStyle" Target="../diagrams/quickStyle3.xml"/><Relationship Id="rId12" Type="http://schemas.openxmlformats.org/officeDocument/2006/relationships/hyperlink" Target="https://en.wikipedia.org/wiki/Modern_physic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Layout" Target="../diagrams/layout3.xml"/><Relationship Id="rId11" Type="http://schemas.openxmlformats.org/officeDocument/2006/relationships/hyperlink" Target="https://en.wikipedia.org/wiki/Theory_of_relativity" TargetMode="External"/><Relationship Id="rId5" Type="http://schemas.openxmlformats.org/officeDocument/2006/relationships/diagramData" Target="../diagrams/data3.xml"/><Relationship Id="rId10" Type="http://schemas.openxmlformats.org/officeDocument/2006/relationships/hyperlink" Target="https://en.wikipedia.org/wiki/Theoretical_physicist" TargetMode="External"/><Relationship Id="rId4" Type="http://schemas.openxmlformats.org/officeDocument/2006/relationships/image" Target="../media/image45.emf"/><Relationship Id="rId9" Type="http://schemas.microsoft.com/office/2007/relationships/diagramDrawing" Target="../diagrams/drawing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7.JPG"/><Relationship Id="rId4" Type="http://schemas.openxmlformats.org/officeDocument/2006/relationships/hyperlink" Target="http://id.loc.gov/authorities/names/n85387872"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50.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3270" y="1606694"/>
            <a:ext cx="7848752" cy="569387"/>
          </a:xfrm>
        </p:spPr>
        <p:txBody>
          <a:bodyPr/>
          <a:lstStyle/>
          <a:p>
            <a:r>
              <a:rPr lang="en-US" dirty="0" err="1"/>
              <a:t>Minitex</a:t>
            </a:r>
            <a:r>
              <a:rPr lang="en-US" dirty="0"/>
              <a:t> Technical Services Symposium, St. Paul Minnesota. 6 December 2017</a:t>
            </a:r>
          </a:p>
        </p:txBody>
      </p:sp>
      <p:sp>
        <p:nvSpPr>
          <p:cNvPr id="3" name="Text Placeholder 2"/>
          <p:cNvSpPr>
            <a:spLocks noGrp="1"/>
          </p:cNvSpPr>
          <p:nvPr>
            <p:ph type="body" sz="quarter" idx="16"/>
          </p:nvPr>
        </p:nvSpPr>
        <p:spPr>
          <a:xfrm>
            <a:off x="436276" y="2083253"/>
            <a:ext cx="7054021" cy="1447887"/>
          </a:xfrm>
          <a:solidFill>
            <a:schemeClr val="bg1"/>
          </a:solidFill>
        </p:spPr>
        <p:txBody>
          <a:bodyPr>
            <a:noAutofit/>
          </a:bodyPr>
          <a:lstStyle/>
          <a:p>
            <a:r>
              <a:rPr lang="en-US" sz="2400" dirty="0">
                <a:latin typeface="+mj-lt"/>
              </a:rPr>
              <a:t>Breaking Out of the Walled Garden: Lessons Learned in Moving Library Linked Data from Research to Production </a:t>
            </a:r>
          </a:p>
        </p:txBody>
      </p:sp>
      <p:sp>
        <p:nvSpPr>
          <p:cNvPr id="4" name="Text Placeholder 3"/>
          <p:cNvSpPr>
            <a:spLocks noGrp="1"/>
          </p:cNvSpPr>
          <p:nvPr>
            <p:ph type="body" sz="quarter" idx="17"/>
          </p:nvPr>
        </p:nvSpPr>
        <p:spPr>
          <a:xfrm>
            <a:off x="557047" y="4712149"/>
            <a:ext cx="1560684" cy="769441"/>
          </a:xfrm>
        </p:spPr>
        <p:txBody>
          <a:bodyPr/>
          <a:lstStyle/>
          <a:p>
            <a:r>
              <a:rPr lang="en-US" dirty="0"/>
              <a:t>Jean </a:t>
            </a:r>
            <a:r>
              <a:rPr lang="en-US" dirty="0" err="1"/>
              <a:t>Godby</a:t>
            </a:r>
            <a:endParaRPr lang="en-US" dirty="0"/>
          </a:p>
          <a:p>
            <a:endParaRPr lang="en-US" dirty="0"/>
          </a:p>
        </p:txBody>
      </p:sp>
      <p:sp>
        <p:nvSpPr>
          <p:cNvPr id="5" name="Text Placeholder 4"/>
          <p:cNvSpPr>
            <a:spLocks noGrp="1"/>
          </p:cNvSpPr>
          <p:nvPr>
            <p:ph type="body" sz="quarter" idx="18"/>
          </p:nvPr>
        </p:nvSpPr>
        <p:spPr>
          <a:xfrm>
            <a:off x="557047" y="5096869"/>
            <a:ext cx="3567643" cy="655564"/>
          </a:xfrm>
        </p:spPr>
        <p:txBody>
          <a:bodyPr/>
          <a:lstStyle/>
          <a:p>
            <a:r>
              <a:rPr lang="en-US" sz="1800" dirty="0"/>
              <a:t>Senior Research Scientist</a:t>
            </a:r>
          </a:p>
          <a:p>
            <a:r>
              <a:rPr lang="en-US" sz="1800" dirty="0"/>
              <a:t>OCLC Membership and Research</a:t>
            </a:r>
          </a:p>
        </p:txBody>
      </p:sp>
    </p:spTree>
    <p:extLst>
      <p:ext uri="{BB962C8B-B14F-4D97-AF65-F5344CB8AC3E}">
        <p14:creationId xmlns:p14="http://schemas.microsoft.com/office/powerpoint/2010/main" val="101457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8A6944-48A9-4C92-85B8-764FA566B463}"/>
              </a:ext>
            </a:extLst>
          </p:cNvPr>
          <p:cNvPicPr>
            <a:picLocks noChangeAspect="1"/>
          </p:cNvPicPr>
          <p:nvPr/>
        </p:nvPicPr>
        <p:blipFill>
          <a:blip r:embed="rId3"/>
          <a:stretch>
            <a:fillRect/>
          </a:stretch>
        </p:blipFill>
        <p:spPr>
          <a:xfrm>
            <a:off x="1159094" y="244260"/>
            <a:ext cx="6256698" cy="660298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C5E2E81C-5942-4105-88A7-9C2B7376EE2F}"/>
              </a:ext>
            </a:extLst>
          </p:cNvPr>
          <p:cNvSpPr/>
          <p:nvPr/>
        </p:nvSpPr>
        <p:spPr>
          <a:xfrm>
            <a:off x="312976" y="4001313"/>
            <a:ext cx="8609959" cy="179363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solidFill>
              </a:rPr>
              <a:t>“When MARC was created, the Beatles were a hot new group and those of us alive at the time wore really embarrassing clothes and hairstyles.… “</a:t>
            </a:r>
          </a:p>
          <a:p>
            <a:endParaRPr lang="en-US" sz="2000" dirty="0">
              <a:solidFill>
                <a:schemeClr val="tx1"/>
              </a:solidFill>
            </a:endParaRPr>
          </a:p>
          <a:p>
            <a:r>
              <a:rPr lang="en-US" sz="2000" dirty="0">
                <a:solidFill>
                  <a:schemeClr val="tx1"/>
                </a:solidFill>
              </a:rPr>
              <a:t>“Although age by itself is not necessarily a sign of technological obsolescence…, when it comes to computer standards, it is generally not a good thing.”</a:t>
            </a:r>
          </a:p>
        </p:txBody>
      </p:sp>
    </p:spTree>
    <p:extLst>
      <p:ext uri="{BB962C8B-B14F-4D97-AF65-F5344CB8AC3E}">
        <p14:creationId xmlns:p14="http://schemas.microsoft.com/office/powerpoint/2010/main" val="274553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D2EAF7-1601-4342-93D8-AA0E048C52AA}"/>
              </a:ext>
            </a:extLst>
          </p:cNvPr>
          <p:cNvPicPr>
            <a:picLocks noChangeAspect="1"/>
          </p:cNvPicPr>
          <p:nvPr/>
        </p:nvPicPr>
        <p:blipFill>
          <a:blip r:embed="rId3"/>
          <a:stretch>
            <a:fillRect/>
          </a:stretch>
        </p:blipFill>
        <p:spPr>
          <a:xfrm>
            <a:off x="304799" y="189140"/>
            <a:ext cx="6544268" cy="584621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6E5C988-C48C-4757-9C7F-1FC6CE8E08B6}"/>
              </a:ext>
            </a:extLst>
          </p:cNvPr>
          <p:cNvPicPr>
            <a:picLocks noChangeAspect="1"/>
          </p:cNvPicPr>
          <p:nvPr/>
        </p:nvPicPr>
        <p:blipFill>
          <a:blip r:embed="rId4"/>
          <a:stretch>
            <a:fillRect/>
          </a:stretch>
        </p:blipFill>
        <p:spPr>
          <a:xfrm>
            <a:off x="4567107" y="854027"/>
            <a:ext cx="4005121" cy="4694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429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40783" y="1597312"/>
            <a:ext cx="7407796" cy="4842075"/>
            <a:chOff x="821803" y="914404"/>
            <a:chExt cx="7407796" cy="4842075"/>
          </a:xfrm>
        </p:grpSpPr>
        <p:cxnSp>
          <p:nvCxnSpPr>
            <p:cNvPr id="7" name="Straight Arrow Connector 6"/>
            <p:cNvCxnSpPr/>
            <p:nvPr/>
          </p:nvCxnSpPr>
          <p:spPr>
            <a:xfrm flipV="1">
              <a:off x="821803" y="914404"/>
              <a:ext cx="11575" cy="4826643"/>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833377" y="5731400"/>
              <a:ext cx="7396222" cy="25079"/>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879674" y="1076460"/>
            <a:ext cx="7859211" cy="5187379"/>
            <a:chOff x="1111168" y="381977"/>
            <a:chExt cx="7859211" cy="5187379"/>
          </a:xfrm>
          <a:gradFill>
            <a:gsLst>
              <a:gs pos="0">
                <a:schemeClr val="accent1">
                  <a:lumMod val="75000"/>
                </a:schemeClr>
              </a:gs>
              <a:gs pos="58000">
                <a:schemeClr val="bg1"/>
              </a:gs>
              <a:gs pos="82000">
                <a:schemeClr val="bg1"/>
              </a:gs>
            </a:gsLst>
            <a:lin ang="10800000" scaled="1"/>
          </a:gradFill>
        </p:grpSpPr>
        <p:sp>
          <p:nvSpPr>
            <p:cNvPr id="10" name="Rectangle 9"/>
            <p:cNvSpPr/>
            <p:nvPr/>
          </p:nvSpPr>
          <p:spPr>
            <a:xfrm>
              <a:off x="1111168" y="381977"/>
              <a:ext cx="7859211" cy="5187379"/>
            </a:xfrm>
            <a:prstGeom prst="rect">
              <a:avLst/>
            </a:prstGeom>
            <a:gradFill>
              <a:gsLst>
                <a:gs pos="9000">
                  <a:schemeClr val="accent1">
                    <a:lumMod val="75000"/>
                  </a:schemeClr>
                </a:gs>
                <a:gs pos="62000">
                  <a:schemeClr val="bg1"/>
                </a:gs>
                <a:gs pos="82000">
                  <a:schemeClr val="bg1"/>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ounded Rectangle 1"/>
            <p:cNvSpPr/>
            <p:nvPr/>
          </p:nvSpPr>
          <p:spPr>
            <a:xfrm>
              <a:off x="1267426" y="4201617"/>
              <a:ext cx="2523281" cy="1099594"/>
            </a:xfrm>
            <a:prstGeom prst="roundRect">
              <a:avLst/>
            </a:prstGeom>
            <a:solidFill>
              <a:schemeClr val="tx2">
                <a:lumMod val="75000"/>
              </a:schemeClr>
            </a:solidFill>
            <a:ln w="762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Data is easier to manage.</a:t>
              </a:r>
            </a:p>
          </p:txBody>
        </p:sp>
        <p:sp>
          <p:nvSpPr>
            <p:cNvPr id="11" name="Rounded Rectangle 10"/>
            <p:cNvSpPr/>
            <p:nvPr/>
          </p:nvSpPr>
          <p:spPr>
            <a:xfrm>
              <a:off x="4083851" y="580330"/>
              <a:ext cx="4701635" cy="1067463"/>
            </a:xfrm>
            <a:prstGeom prst="roundRect">
              <a:avLst/>
            </a:prstGeom>
            <a:solidFill>
              <a:schemeClr val="accent5">
                <a:lumMod val="75000"/>
              </a:schemeClr>
            </a:solidFill>
            <a:ln w="762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Data is broadly understandable</a:t>
              </a:r>
              <a:r>
                <a:rPr lang="en-US" dirty="0">
                  <a:solidFill>
                    <a:schemeClr val="bg1"/>
                  </a:solidFill>
                </a:rPr>
                <a:t>.</a:t>
              </a:r>
            </a:p>
          </p:txBody>
        </p:sp>
        <p:sp>
          <p:nvSpPr>
            <p:cNvPr id="12" name="Rounded Rectangle 11"/>
            <p:cNvSpPr/>
            <p:nvPr/>
          </p:nvSpPr>
          <p:spPr>
            <a:xfrm>
              <a:off x="5185456" y="1959183"/>
              <a:ext cx="2523281" cy="1099594"/>
            </a:xfrm>
            <a:prstGeom prst="roundRect">
              <a:avLst/>
            </a:prstGeom>
            <a:solidFill>
              <a:schemeClr val="accent4"/>
            </a:solidFill>
            <a:ln w="762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The cost of description can be shared.</a:t>
              </a:r>
            </a:p>
          </p:txBody>
        </p:sp>
        <p:sp>
          <p:nvSpPr>
            <p:cNvPr id="13" name="Rounded Rectangle 12"/>
            <p:cNvSpPr/>
            <p:nvPr/>
          </p:nvSpPr>
          <p:spPr>
            <a:xfrm>
              <a:off x="2517492" y="2957331"/>
              <a:ext cx="2523281" cy="1099594"/>
            </a:xfrm>
            <a:prstGeom prst="roundRect">
              <a:avLst/>
            </a:prstGeom>
            <a:solidFill>
              <a:schemeClr val="accent6">
                <a:lumMod val="75000"/>
              </a:schemeClr>
            </a:solidFill>
            <a:ln w="762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Data is easier to integrate.</a:t>
              </a:r>
            </a:p>
          </p:txBody>
        </p:sp>
      </p:grpSp>
      <p:sp>
        <p:nvSpPr>
          <p:cNvPr id="19" name="TextBox 18"/>
          <p:cNvSpPr txBox="1"/>
          <p:nvPr/>
        </p:nvSpPr>
        <p:spPr>
          <a:xfrm>
            <a:off x="2081534" y="6414308"/>
            <a:ext cx="4044697" cy="369332"/>
          </a:xfrm>
          <a:prstGeom prst="rect">
            <a:avLst/>
          </a:prstGeom>
          <a:noFill/>
        </p:spPr>
        <p:txBody>
          <a:bodyPr wrap="none" rtlCol="0">
            <a:spAutoFit/>
          </a:bodyPr>
          <a:lstStyle/>
          <a:p>
            <a:r>
              <a:rPr lang="en-US" dirty="0">
                <a:solidFill>
                  <a:schemeClr val="bg1">
                    <a:lumMod val="50000"/>
                  </a:schemeClr>
                </a:solidFill>
              </a:rPr>
              <a:t>Conformance to linked data principles</a:t>
            </a:r>
          </a:p>
        </p:txBody>
      </p:sp>
      <p:sp>
        <p:nvSpPr>
          <p:cNvPr id="20" name="Text Placeholder 2"/>
          <p:cNvSpPr txBox="1">
            <a:spLocks/>
          </p:cNvSpPr>
          <p:nvPr/>
        </p:nvSpPr>
        <p:spPr>
          <a:xfrm>
            <a:off x="107447" y="209088"/>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400" b="1" dirty="0">
                <a:solidFill>
                  <a:schemeClr val="tx2"/>
                </a:solidFill>
                <a:latin typeface="+mj-lt"/>
              </a:rPr>
              <a:t>Benefits for data publishers</a:t>
            </a:r>
          </a:p>
        </p:txBody>
      </p:sp>
      <p:sp>
        <p:nvSpPr>
          <p:cNvPr id="14" name="TextBox 13"/>
          <p:cNvSpPr txBox="1"/>
          <p:nvPr/>
        </p:nvSpPr>
        <p:spPr>
          <a:xfrm rot="16200000">
            <a:off x="-374436" y="3352461"/>
            <a:ext cx="1826141" cy="369332"/>
          </a:xfrm>
          <a:prstGeom prst="rect">
            <a:avLst/>
          </a:prstGeom>
          <a:noFill/>
        </p:spPr>
        <p:txBody>
          <a:bodyPr wrap="none" rtlCol="0">
            <a:spAutoFit/>
          </a:bodyPr>
          <a:lstStyle/>
          <a:p>
            <a:r>
              <a:rPr lang="en-US" dirty="0">
                <a:solidFill>
                  <a:schemeClr val="bg1">
                    <a:lumMod val="50000"/>
                  </a:schemeClr>
                </a:solidFill>
              </a:rPr>
              <a:t>Perceived value</a:t>
            </a:r>
          </a:p>
        </p:txBody>
      </p:sp>
    </p:spTree>
    <p:extLst>
      <p:ext uri="{BB962C8B-B14F-4D97-AF65-F5344CB8AC3E}">
        <p14:creationId xmlns:p14="http://schemas.microsoft.com/office/powerpoint/2010/main" val="197282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77884" y="1139677"/>
          <a:ext cx="8737519" cy="5371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p:cNvCxnSpPr/>
          <p:nvPr/>
        </p:nvCxnSpPr>
        <p:spPr>
          <a:xfrm>
            <a:off x="4169664" y="2231813"/>
            <a:ext cx="0" cy="969264"/>
          </a:xfrm>
          <a:prstGeom prst="straightConnector1">
            <a:avLst/>
          </a:prstGeom>
          <a:ln w="381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69664" y="4207265"/>
            <a:ext cx="0" cy="969264"/>
          </a:xfrm>
          <a:prstGeom prst="straightConnector1">
            <a:avLst/>
          </a:prstGeom>
          <a:ln w="381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38292" y="2158784"/>
            <a:ext cx="1345240" cy="584775"/>
          </a:xfrm>
          <a:prstGeom prst="rect">
            <a:avLst/>
          </a:prstGeom>
          <a:noFill/>
        </p:spPr>
        <p:txBody>
          <a:bodyPr wrap="none" rtlCol="0">
            <a:spAutoFit/>
          </a:bodyPr>
          <a:lstStyle/>
          <a:p>
            <a:r>
              <a:rPr lang="en-US" sz="3200" dirty="0">
                <a:solidFill>
                  <a:schemeClr val="bg1">
                    <a:lumMod val="50000"/>
                  </a:schemeClr>
                </a:solidFill>
              </a:rPr>
              <a:t>author</a:t>
            </a:r>
          </a:p>
        </p:txBody>
      </p:sp>
      <p:sp>
        <p:nvSpPr>
          <p:cNvPr id="10" name="TextBox 9"/>
          <p:cNvSpPr txBox="1"/>
          <p:nvPr/>
        </p:nvSpPr>
        <p:spPr>
          <a:xfrm>
            <a:off x="4338292" y="4253393"/>
            <a:ext cx="1208985" cy="584775"/>
          </a:xfrm>
          <a:prstGeom prst="rect">
            <a:avLst/>
          </a:prstGeom>
          <a:noFill/>
        </p:spPr>
        <p:txBody>
          <a:bodyPr wrap="none" rtlCol="0">
            <a:spAutoFit/>
          </a:bodyPr>
          <a:lstStyle/>
          <a:p>
            <a:r>
              <a:rPr lang="en-US" sz="3200" dirty="0">
                <a:solidFill>
                  <a:schemeClr val="bg1">
                    <a:lumMod val="50000"/>
                  </a:schemeClr>
                </a:solidFill>
              </a:rPr>
              <a:t>about</a:t>
            </a:r>
          </a:p>
        </p:txBody>
      </p:sp>
      <p:sp>
        <p:nvSpPr>
          <p:cNvPr id="12" name="Title 1"/>
          <p:cNvSpPr txBox="1">
            <a:spLocks/>
          </p:cNvSpPr>
          <p:nvPr/>
        </p:nvSpPr>
        <p:spPr>
          <a:xfrm>
            <a:off x="-144741" y="119756"/>
            <a:ext cx="9382767" cy="13131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tx2"/>
                </a:solidFill>
              </a:rPr>
              <a:t>Entities and relationships</a:t>
            </a:r>
          </a:p>
        </p:txBody>
      </p:sp>
      <p:pic>
        <p:nvPicPr>
          <p:cNvPr id="3" name="Picture 2">
            <a:extLst>
              <a:ext uri="{FF2B5EF4-FFF2-40B4-BE49-F238E27FC236}">
                <a16:creationId xmlns:a16="http://schemas.microsoft.com/office/drawing/2014/main" id="{3A88896C-30E2-4838-9D61-66B4B0B00AA4}"/>
              </a:ext>
            </a:extLst>
          </p:cNvPr>
          <p:cNvPicPr>
            <a:picLocks noChangeAspect="1"/>
          </p:cNvPicPr>
          <p:nvPr/>
        </p:nvPicPr>
        <p:blipFill>
          <a:blip r:embed="rId8"/>
          <a:stretch>
            <a:fillRect/>
          </a:stretch>
        </p:blipFill>
        <p:spPr>
          <a:xfrm>
            <a:off x="0" y="168063"/>
            <a:ext cx="9144000" cy="6521873"/>
          </a:xfrm>
          <a:prstGeom prst="rect">
            <a:avLst/>
          </a:prstGeom>
        </p:spPr>
      </p:pic>
    </p:spTree>
    <p:extLst>
      <p:ext uri="{BB962C8B-B14F-4D97-AF65-F5344CB8AC3E}">
        <p14:creationId xmlns:p14="http://schemas.microsoft.com/office/powerpoint/2010/main" val="357303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6450CA-A848-494A-A7E3-306191F81993}"/>
              </a:ext>
            </a:extLst>
          </p:cNvPr>
          <p:cNvPicPr>
            <a:picLocks noChangeAspect="1"/>
          </p:cNvPicPr>
          <p:nvPr/>
        </p:nvPicPr>
        <p:blipFill>
          <a:blip r:embed="rId3"/>
          <a:stretch>
            <a:fillRect/>
          </a:stretch>
        </p:blipFill>
        <p:spPr>
          <a:xfrm>
            <a:off x="414414" y="184397"/>
            <a:ext cx="8354447" cy="602524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8561EED-3693-4B86-95FD-2C08331B8287}"/>
              </a:ext>
            </a:extLst>
          </p:cNvPr>
          <p:cNvSpPr txBox="1"/>
          <p:nvPr/>
        </p:nvSpPr>
        <p:spPr>
          <a:xfrm>
            <a:off x="61067" y="6394237"/>
            <a:ext cx="7623370" cy="307777"/>
          </a:xfrm>
          <a:prstGeom prst="rect">
            <a:avLst/>
          </a:prstGeom>
          <a:noFill/>
        </p:spPr>
        <p:txBody>
          <a:bodyPr wrap="none" rtlCol="0">
            <a:spAutoFit/>
          </a:bodyPr>
          <a:lstStyle/>
          <a:p>
            <a:pPr algn="r"/>
            <a:r>
              <a:rPr lang="en-US" sz="1400" dirty="0"/>
              <a:t>Source: Richard Wallis, “Web-Driven Revolution for Library Data.” Washington, DC. April 2015</a:t>
            </a:r>
          </a:p>
        </p:txBody>
      </p:sp>
    </p:spTree>
    <p:extLst>
      <p:ext uri="{BB962C8B-B14F-4D97-AF65-F5344CB8AC3E}">
        <p14:creationId xmlns:p14="http://schemas.microsoft.com/office/powerpoint/2010/main" val="246608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5018E9-DFC2-4264-839C-164004F4AB4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1358900" y="544904"/>
            <a:ext cx="6781800" cy="5623560"/>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8BC59BFB-4189-4A12-9A03-EF956B6642B8}"/>
              </a:ext>
            </a:extLst>
          </p:cNvPr>
          <p:cNvSpPr/>
          <p:nvPr/>
        </p:nvSpPr>
        <p:spPr>
          <a:xfrm>
            <a:off x="589842" y="2159000"/>
            <a:ext cx="7461958" cy="1062985"/>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“Linked Data is about communities agreeing on the meaning of their data and sharing it in a massively networked information space….”</a:t>
            </a:r>
          </a:p>
        </p:txBody>
      </p:sp>
      <p:sp>
        <p:nvSpPr>
          <p:cNvPr id="18" name="Rectangle 17">
            <a:extLst>
              <a:ext uri="{FF2B5EF4-FFF2-40B4-BE49-F238E27FC236}">
                <a16:creationId xmlns:a16="http://schemas.microsoft.com/office/drawing/2014/main" id="{C139580F-3496-4500-B3F2-9F4FDE9E1F1B}"/>
              </a:ext>
            </a:extLst>
          </p:cNvPr>
          <p:cNvSpPr/>
          <p:nvPr/>
        </p:nvSpPr>
        <p:spPr>
          <a:xfrm>
            <a:off x="288514" y="4836081"/>
            <a:ext cx="8372886" cy="146311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“In this form, our data can be linked with that of other professions…boosting the visibility of libraries while </a:t>
            </a:r>
            <a:r>
              <a:rPr lang="en-US" sz="2400" dirty="0">
                <a:solidFill>
                  <a:srgbClr val="C00000"/>
                </a:solidFill>
              </a:rPr>
              <a:t>conferring the library’s authority</a:t>
            </a:r>
            <a:r>
              <a:rPr lang="en-US" sz="2400" dirty="0">
                <a:solidFill>
                  <a:schemeClr val="tx1"/>
                </a:solidFill>
              </a:rPr>
              <a:t> on the work of others.”</a:t>
            </a:r>
          </a:p>
        </p:txBody>
      </p:sp>
    </p:spTree>
    <p:extLst>
      <p:ext uri="{BB962C8B-B14F-4D97-AF65-F5344CB8AC3E}">
        <p14:creationId xmlns:p14="http://schemas.microsoft.com/office/powerpoint/2010/main" val="36108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DBD55-9944-4143-B3AE-1FB8E6EAE551}"/>
              </a:ext>
            </a:extLst>
          </p:cNvPr>
          <p:cNvPicPr>
            <a:picLocks noChangeAspect="1"/>
          </p:cNvPicPr>
          <p:nvPr/>
        </p:nvPicPr>
        <p:blipFill>
          <a:blip r:embed="rId3"/>
          <a:stretch>
            <a:fillRect/>
          </a:stretch>
        </p:blipFill>
        <p:spPr>
          <a:xfrm>
            <a:off x="127000" y="299962"/>
            <a:ext cx="8367298" cy="470383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D935497-4AE7-4C03-B440-6864E81193FB}"/>
              </a:ext>
            </a:extLst>
          </p:cNvPr>
          <p:cNvPicPr>
            <a:picLocks noChangeAspect="1"/>
          </p:cNvPicPr>
          <p:nvPr/>
        </p:nvPicPr>
        <p:blipFill>
          <a:blip r:embed="rId4"/>
          <a:stretch>
            <a:fillRect/>
          </a:stretch>
        </p:blipFill>
        <p:spPr>
          <a:xfrm>
            <a:off x="1229016" y="2209908"/>
            <a:ext cx="6884307" cy="41527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623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9735" y="1086870"/>
            <a:ext cx="6812399" cy="5291895"/>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48" y="128198"/>
            <a:ext cx="9382767" cy="958672"/>
          </a:xfrm>
        </p:spPr>
        <p:txBody>
          <a:bodyPr/>
          <a:lstStyle/>
          <a:p>
            <a:r>
              <a:rPr lang="en-US" sz="3200" b="1" dirty="0">
                <a:solidFill>
                  <a:srgbClr val="1F497D"/>
                </a:solidFill>
              </a:rPr>
              <a:t>OCLC’s linked data resources</a:t>
            </a:r>
            <a:br>
              <a:rPr lang="en-US" b="1" dirty="0">
                <a:solidFill>
                  <a:srgbClr val="1F497D"/>
                </a:solidFill>
              </a:rPr>
            </a:br>
            <a:endParaRPr lang="en-US" b="1" dirty="0">
              <a:solidFill>
                <a:srgbClr val="1F497D"/>
              </a:solidFill>
            </a:endParaRPr>
          </a:p>
        </p:txBody>
      </p:sp>
      <p:sp>
        <p:nvSpPr>
          <p:cNvPr id="3" name="Oval 2"/>
          <p:cNvSpPr/>
          <p:nvPr/>
        </p:nvSpPr>
        <p:spPr>
          <a:xfrm>
            <a:off x="2682414" y="2916954"/>
            <a:ext cx="3157786" cy="3157786"/>
          </a:xfrm>
          <a:prstGeom prst="ellipse">
            <a:avLst/>
          </a:prstGeom>
          <a:solidFill>
            <a:schemeClr val="bg1"/>
          </a:solidFill>
          <a:ln w="57150">
            <a:solidFill>
              <a:srgbClr val="A931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7650" y="4092983"/>
            <a:ext cx="2695802" cy="461665"/>
          </a:xfrm>
          <a:prstGeom prst="rect">
            <a:avLst/>
          </a:prstGeom>
          <a:noFill/>
        </p:spPr>
        <p:txBody>
          <a:bodyPr wrap="none" rtlCol="0">
            <a:spAutoFit/>
          </a:bodyPr>
          <a:lstStyle/>
          <a:p>
            <a:pPr algn="ctr"/>
            <a:r>
              <a:rPr lang="en-US" sz="2400" dirty="0" err="1"/>
              <a:t>WorldCat</a:t>
            </a:r>
            <a:r>
              <a:rPr lang="en-US" sz="2400" dirty="0"/>
              <a:t> Catalog</a:t>
            </a:r>
          </a:p>
        </p:txBody>
      </p:sp>
      <p:sp>
        <p:nvSpPr>
          <p:cNvPr id="6" name="TextBox 5"/>
          <p:cNvSpPr txBox="1"/>
          <p:nvPr/>
        </p:nvSpPr>
        <p:spPr>
          <a:xfrm>
            <a:off x="433632" y="1324966"/>
            <a:ext cx="3081381" cy="461665"/>
          </a:xfrm>
          <a:prstGeom prst="rect">
            <a:avLst/>
          </a:prstGeom>
          <a:noFill/>
        </p:spPr>
        <p:txBody>
          <a:bodyPr wrap="square" rtlCol="0">
            <a:spAutoFit/>
          </a:bodyPr>
          <a:lstStyle/>
          <a:p>
            <a:pPr algn="ctr"/>
            <a:r>
              <a:rPr lang="en-US" sz="2400" dirty="0" err="1"/>
              <a:t>WorldCat</a:t>
            </a:r>
            <a:r>
              <a:rPr lang="en-US" sz="2400" dirty="0"/>
              <a:t> Works</a:t>
            </a:r>
          </a:p>
        </p:txBody>
      </p:sp>
      <p:sp>
        <p:nvSpPr>
          <p:cNvPr id="7" name="Oval 6"/>
          <p:cNvSpPr/>
          <p:nvPr/>
        </p:nvSpPr>
        <p:spPr>
          <a:xfrm>
            <a:off x="5262039" y="3933114"/>
            <a:ext cx="2141626" cy="2141626"/>
          </a:xfrm>
          <a:prstGeom prst="ellipse">
            <a:avLst/>
          </a:prstGeom>
          <a:solidFill>
            <a:schemeClr val="bg1"/>
          </a:solidFill>
          <a:ln w="57150">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863568" y="5072284"/>
            <a:ext cx="953146" cy="461665"/>
          </a:xfrm>
          <a:prstGeom prst="rect">
            <a:avLst/>
          </a:prstGeom>
          <a:noFill/>
        </p:spPr>
        <p:txBody>
          <a:bodyPr wrap="none" rtlCol="0">
            <a:spAutoFit/>
          </a:bodyPr>
          <a:lstStyle/>
          <a:p>
            <a:pPr algn="ctr"/>
            <a:r>
              <a:rPr lang="en-US" sz="2400" dirty="0"/>
              <a:t>FAST</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546" y="4008335"/>
            <a:ext cx="2129361" cy="953001"/>
          </a:xfrm>
          <a:prstGeom prst="rect">
            <a:avLst/>
          </a:prstGeom>
          <a:effectLst>
            <a:softEdge rad="63500"/>
          </a:effectLst>
        </p:spPr>
      </p:pic>
      <p:sp>
        <p:nvSpPr>
          <p:cNvPr id="5" name="Oval 4"/>
          <p:cNvSpPr/>
          <p:nvPr/>
        </p:nvSpPr>
        <p:spPr>
          <a:xfrm>
            <a:off x="1624437" y="1741090"/>
            <a:ext cx="2292462" cy="2292462"/>
          </a:xfrm>
          <a:prstGeom prst="ellipse">
            <a:avLst/>
          </a:prstGeom>
          <a:solidFill>
            <a:schemeClr val="bg1"/>
          </a:solidFill>
          <a:ln w="57150">
            <a:solidFill>
              <a:schemeClr val="tx2"/>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http://www.oclc.org/research/themes/data-science/linkeddata.html</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198" y="2502320"/>
            <a:ext cx="1395816" cy="624701"/>
          </a:xfrm>
          <a:prstGeom prst="rect">
            <a:avLst/>
          </a:prstGeom>
          <a:effectLst>
            <a:softEdge rad="63500"/>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119" y="4310155"/>
            <a:ext cx="1311303" cy="1360199"/>
          </a:xfrm>
          <a:prstGeom prst="rect">
            <a:avLst/>
          </a:prstGeom>
          <a:effectLst>
            <a:softEdge rad="63500"/>
          </a:effectLst>
        </p:spPr>
      </p:pic>
      <p:sp>
        <p:nvSpPr>
          <p:cNvPr id="8" name="TextBox 7"/>
          <p:cNvSpPr txBox="1"/>
          <p:nvPr/>
        </p:nvSpPr>
        <p:spPr>
          <a:xfrm>
            <a:off x="6847560" y="3646911"/>
            <a:ext cx="1010637" cy="474723"/>
          </a:xfrm>
          <a:prstGeom prst="rect">
            <a:avLst/>
          </a:prstGeom>
          <a:noFill/>
        </p:spPr>
        <p:txBody>
          <a:bodyPr wrap="square" rtlCol="0">
            <a:spAutoFit/>
          </a:bodyPr>
          <a:lstStyle/>
          <a:p>
            <a:r>
              <a:rPr lang="en-US" sz="2400" dirty="0"/>
              <a:t>VIAF</a:t>
            </a:r>
          </a:p>
        </p:txBody>
      </p:sp>
      <p:sp>
        <p:nvSpPr>
          <p:cNvPr id="11" name="Oval 10"/>
          <p:cNvSpPr/>
          <p:nvPr/>
        </p:nvSpPr>
        <p:spPr>
          <a:xfrm>
            <a:off x="1779877" y="5091099"/>
            <a:ext cx="1127669" cy="1068628"/>
          </a:xfrm>
          <a:prstGeom prst="ellipse">
            <a:avLst/>
          </a:prstGeom>
          <a:solidFill>
            <a:schemeClr val="bg1"/>
          </a:solidFill>
          <a:ln w="571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052" y="5241409"/>
            <a:ext cx="571233" cy="682693"/>
          </a:xfrm>
          <a:prstGeom prst="rect">
            <a:avLst/>
          </a:prstGeom>
          <a:ln>
            <a:noFill/>
          </a:ln>
          <a:effectLst>
            <a:softEdge rad="63500"/>
          </a:effectLst>
        </p:spPr>
      </p:pic>
      <p:sp>
        <p:nvSpPr>
          <p:cNvPr id="10" name="TextBox 9"/>
          <p:cNvSpPr txBox="1"/>
          <p:nvPr/>
        </p:nvSpPr>
        <p:spPr>
          <a:xfrm>
            <a:off x="4597321" y="1466884"/>
            <a:ext cx="2409101" cy="460449"/>
          </a:xfrm>
          <a:prstGeom prst="rect">
            <a:avLst/>
          </a:prstGeom>
          <a:noFill/>
        </p:spPr>
        <p:txBody>
          <a:bodyPr wrap="square" rtlCol="0">
            <a:spAutoFit/>
          </a:bodyPr>
          <a:lstStyle/>
          <a:p>
            <a:pPr algn="ctr"/>
            <a:r>
              <a:rPr lang="en-US" sz="2400" dirty="0"/>
              <a:t>ISNI</a:t>
            </a:r>
          </a:p>
        </p:txBody>
      </p:sp>
      <p:sp>
        <p:nvSpPr>
          <p:cNvPr id="20" name="Oval 19"/>
          <p:cNvSpPr/>
          <p:nvPr/>
        </p:nvSpPr>
        <p:spPr>
          <a:xfrm>
            <a:off x="4463057" y="1816605"/>
            <a:ext cx="1127669" cy="1068628"/>
          </a:xfrm>
          <a:prstGeom prst="ellipse">
            <a:avLst/>
          </a:prstGeom>
          <a:solidFill>
            <a:schemeClr val="bg1"/>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6458" y="2195143"/>
            <a:ext cx="660867" cy="311552"/>
          </a:xfrm>
          <a:prstGeom prst="rect">
            <a:avLst/>
          </a:prstGeom>
        </p:spPr>
      </p:pic>
      <p:sp>
        <p:nvSpPr>
          <p:cNvPr id="19" name="Rectangle: Rounded Corners 18">
            <a:extLst>
              <a:ext uri="{FF2B5EF4-FFF2-40B4-BE49-F238E27FC236}">
                <a16:creationId xmlns:a16="http://schemas.microsoft.com/office/drawing/2014/main" id="{D6F663FC-1AB8-48D8-BBBC-E5AD8B35BD39}"/>
              </a:ext>
            </a:extLst>
          </p:cNvPr>
          <p:cNvSpPr/>
          <p:nvPr/>
        </p:nvSpPr>
        <p:spPr>
          <a:xfrm rot="20860787">
            <a:off x="2043320" y="2954180"/>
            <a:ext cx="5262567" cy="1008458"/>
          </a:xfrm>
          <a:prstGeom prst="roundRect">
            <a:avLst/>
          </a:prstGeom>
          <a:solidFill>
            <a:schemeClr val="accent5">
              <a:lumMod val="20000"/>
              <a:lumOff val="80000"/>
            </a:schemeClr>
          </a:solidFill>
          <a:ln w="5715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rgbClr val="C00000"/>
                </a:solidFill>
              </a:rPr>
              <a:t>Experimental</a:t>
            </a:r>
          </a:p>
        </p:txBody>
      </p:sp>
    </p:spTree>
    <p:extLst>
      <p:ext uri="{BB962C8B-B14F-4D97-AF65-F5344CB8AC3E}">
        <p14:creationId xmlns:p14="http://schemas.microsoft.com/office/powerpoint/2010/main" val="44137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16E56-E39C-404F-B5EC-A15475E9CD2A}"/>
              </a:ext>
            </a:extLst>
          </p:cNvPr>
          <p:cNvSpPr>
            <a:spLocks noGrp="1"/>
          </p:cNvSpPr>
          <p:nvPr>
            <p:ph type="body" sz="quarter" idx="10"/>
          </p:nvPr>
        </p:nvSpPr>
        <p:spPr>
          <a:xfrm>
            <a:off x="315259" y="1108081"/>
            <a:ext cx="8174038" cy="692497"/>
          </a:xfrm>
        </p:spPr>
        <p:txBody>
          <a:bodyPr/>
          <a:lstStyle/>
          <a:p>
            <a:r>
              <a:rPr lang="en-US" dirty="0"/>
              <a:t>A reality check</a:t>
            </a:r>
          </a:p>
        </p:txBody>
      </p:sp>
      <p:sp>
        <p:nvSpPr>
          <p:cNvPr id="3" name="Text Placeholder 2">
            <a:extLst>
              <a:ext uri="{FF2B5EF4-FFF2-40B4-BE49-F238E27FC236}">
                <a16:creationId xmlns:a16="http://schemas.microsoft.com/office/drawing/2014/main" id="{31C78D2B-7D39-46FE-BB2C-DBC6C0A5FCC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B4AE20E-F0AB-4E66-9B83-A8229C876148}"/>
              </a:ext>
            </a:extLst>
          </p:cNvPr>
          <p:cNvSpPr>
            <a:spLocks noGrp="1"/>
          </p:cNvSpPr>
          <p:nvPr>
            <p:ph type="body" sz="quarter" idx="12"/>
          </p:nvPr>
        </p:nvSpPr>
        <p:spPr/>
        <p:txBody>
          <a:bodyPr/>
          <a:lstStyle/>
          <a:p>
            <a:endParaRPr lang="en-US"/>
          </a:p>
        </p:txBody>
      </p:sp>
      <p:sp>
        <p:nvSpPr>
          <p:cNvPr id="5" name="Freeform: Shape 4">
            <a:extLst>
              <a:ext uri="{FF2B5EF4-FFF2-40B4-BE49-F238E27FC236}">
                <a16:creationId xmlns:a16="http://schemas.microsoft.com/office/drawing/2014/main" id="{8861783A-DDFC-4C95-8299-48E2C68232B2}"/>
              </a:ext>
            </a:extLst>
          </p:cNvPr>
          <p:cNvSpPr/>
          <p:nvPr/>
        </p:nvSpPr>
        <p:spPr>
          <a:xfrm>
            <a:off x="480339" y="2214456"/>
            <a:ext cx="8196729" cy="4069283"/>
          </a:xfrm>
          <a:custGeom>
            <a:avLst/>
            <a:gdLst>
              <a:gd name="connsiteX0" fmla="*/ 0 w 8638390"/>
              <a:gd name="connsiteY0" fmla="*/ 4069283 h 4069283"/>
              <a:gd name="connsiteX1" fmla="*/ 1818042 w 8638390"/>
              <a:gd name="connsiteY1" fmla="*/ 2892 h 4069283"/>
              <a:gd name="connsiteX2" fmla="*/ 3141233 w 8638390"/>
              <a:gd name="connsiteY2" fmla="*/ 3391551 h 4069283"/>
              <a:gd name="connsiteX3" fmla="*/ 5099125 w 8638390"/>
              <a:gd name="connsiteY3" fmla="*/ 1627297 h 4069283"/>
              <a:gd name="connsiteX4" fmla="*/ 8638390 w 8638390"/>
              <a:gd name="connsiteY4" fmla="*/ 1304567 h 406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8390" h="4069283">
                <a:moveTo>
                  <a:pt x="0" y="4069283"/>
                </a:moveTo>
                <a:cubicBezTo>
                  <a:pt x="647251" y="2092565"/>
                  <a:pt x="1294503" y="115847"/>
                  <a:pt x="1818042" y="2892"/>
                </a:cubicBezTo>
                <a:cubicBezTo>
                  <a:pt x="2341581" y="-110063"/>
                  <a:pt x="2594386" y="3120817"/>
                  <a:pt x="3141233" y="3391551"/>
                </a:cubicBezTo>
                <a:cubicBezTo>
                  <a:pt x="3688080" y="3662285"/>
                  <a:pt x="4182932" y="1975128"/>
                  <a:pt x="5099125" y="1627297"/>
                </a:cubicBezTo>
                <a:cubicBezTo>
                  <a:pt x="6015318" y="1279466"/>
                  <a:pt x="8109473" y="1387042"/>
                  <a:pt x="8638390" y="1304567"/>
                </a:cubicBezTo>
              </a:path>
            </a:pathLst>
          </a:custGeom>
          <a:noFill/>
          <a:ln w="5715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9B15EC-F2DD-4E70-9084-AB9D42CCF1FA}"/>
              </a:ext>
            </a:extLst>
          </p:cNvPr>
          <p:cNvSpPr/>
          <p:nvPr/>
        </p:nvSpPr>
        <p:spPr>
          <a:xfrm>
            <a:off x="3149599" y="5189674"/>
            <a:ext cx="914400" cy="79248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14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09AC16-1CEE-45D4-A27A-6B3547EE8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2" y="21818"/>
            <a:ext cx="6978665" cy="667002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0F3152B-6DF9-4983-9B25-012DCAE29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4161" y="598975"/>
            <a:ext cx="5392269" cy="334962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9F144A7-3A12-4A28-AB3C-93CE2627284A}"/>
              </a:ext>
            </a:extLst>
          </p:cNvPr>
          <p:cNvPicPr>
            <a:picLocks noChangeAspect="1"/>
          </p:cNvPicPr>
          <p:nvPr/>
        </p:nvPicPr>
        <p:blipFill>
          <a:blip r:embed="rId5"/>
          <a:stretch>
            <a:fillRect/>
          </a:stretch>
        </p:blipFill>
        <p:spPr>
          <a:xfrm>
            <a:off x="3059722" y="2273787"/>
            <a:ext cx="5720861" cy="42153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820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E77DB-A238-4859-ADAA-E17E8A48352C}"/>
              </a:ext>
            </a:extLst>
          </p:cNvPr>
          <p:cNvPicPr>
            <a:picLocks noChangeAspect="1"/>
          </p:cNvPicPr>
          <p:nvPr/>
        </p:nvPicPr>
        <p:blipFill>
          <a:blip r:embed="rId3"/>
          <a:stretch>
            <a:fillRect/>
          </a:stretch>
        </p:blipFill>
        <p:spPr>
          <a:xfrm>
            <a:off x="375920" y="136236"/>
            <a:ext cx="4770284" cy="672176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88148CC-7BCF-450A-9555-04DE0442C9DC}"/>
              </a:ext>
            </a:extLst>
          </p:cNvPr>
          <p:cNvPicPr>
            <a:picLocks noChangeAspect="1"/>
          </p:cNvPicPr>
          <p:nvPr/>
        </p:nvPicPr>
        <p:blipFill>
          <a:blip r:embed="rId4"/>
          <a:stretch>
            <a:fillRect/>
          </a:stretch>
        </p:blipFill>
        <p:spPr>
          <a:xfrm>
            <a:off x="3125761" y="1092055"/>
            <a:ext cx="5611839" cy="5235926"/>
          </a:xfrm>
          <a:prstGeom prst="rect">
            <a:avLst/>
          </a:prstGeom>
          <a:ln>
            <a:noFill/>
          </a:ln>
          <a:effectLst>
            <a:outerShdw blurRad="292100" dist="139700" dir="2700000" algn="tl" rotWithShape="0">
              <a:srgbClr val="333333">
                <a:alpha val="65000"/>
              </a:srgbClr>
            </a:outerShdw>
          </a:effectLst>
        </p:spPr>
      </p:pic>
      <p:sp>
        <p:nvSpPr>
          <p:cNvPr id="5" name="Rectangle: Rounded Corners 4">
            <a:extLst>
              <a:ext uri="{FF2B5EF4-FFF2-40B4-BE49-F238E27FC236}">
                <a16:creationId xmlns:a16="http://schemas.microsoft.com/office/drawing/2014/main" id="{67191F20-F1A8-4046-8E9D-73ECE2B3FF46}"/>
              </a:ext>
            </a:extLst>
          </p:cNvPr>
          <p:cNvSpPr/>
          <p:nvPr/>
        </p:nvSpPr>
        <p:spPr>
          <a:xfrm rot="20860787">
            <a:off x="2428240" y="2570480"/>
            <a:ext cx="4257040" cy="802640"/>
          </a:xfrm>
          <a:prstGeom prst="roundRect">
            <a:avLst/>
          </a:prstGeom>
          <a:solidFill>
            <a:schemeClr val="accent5">
              <a:lumMod val="20000"/>
              <a:lumOff val="80000"/>
            </a:schemeClr>
          </a:solidFill>
          <a:ln w="5715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rgbClr val="C00000"/>
                </a:solidFill>
              </a:rPr>
              <a:t>Spiked!</a:t>
            </a:r>
          </a:p>
        </p:txBody>
      </p:sp>
    </p:spTree>
    <p:extLst>
      <p:ext uri="{BB962C8B-B14F-4D97-AF65-F5344CB8AC3E}">
        <p14:creationId xmlns:p14="http://schemas.microsoft.com/office/powerpoint/2010/main" val="179124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135919"/>
            <a:ext cx="8324968" cy="4475171"/>
          </a:xfrm>
        </p:spPr>
        <p:txBody>
          <a:bodyPr/>
          <a:lstStyle/>
          <a:p>
            <a:r>
              <a:rPr lang="en-US" sz="2800" dirty="0"/>
              <a:t>Steep learning curve</a:t>
            </a:r>
          </a:p>
          <a:p>
            <a:r>
              <a:rPr lang="en-US" sz="2800" dirty="0"/>
              <a:t>Inconsistent legacy data</a:t>
            </a:r>
          </a:p>
          <a:p>
            <a:r>
              <a:rPr lang="en-US" sz="2800" dirty="0"/>
              <a:t>Challenges with:</a:t>
            </a:r>
          </a:p>
          <a:p>
            <a:pPr lvl="1"/>
            <a:r>
              <a:rPr lang="en-US" dirty="0"/>
              <a:t>selecting appropriate ontologies to model data</a:t>
            </a:r>
          </a:p>
          <a:p>
            <a:pPr lvl="1"/>
            <a:r>
              <a:rPr lang="en-US" dirty="0"/>
              <a:t>establishing links</a:t>
            </a:r>
          </a:p>
          <a:p>
            <a:r>
              <a:rPr lang="en-US" sz="2800" dirty="0"/>
              <a:t>Little documentation or advice on how to build systems</a:t>
            </a:r>
          </a:p>
        </p:txBody>
      </p:sp>
      <p:sp>
        <p:nvSpPr>
          <p:cNvPr id="3" name="Text Placeholder 2"/>
          <p:cNvSpPr>
            <a:spLocks noGrp="1"/>
          </p:cNvSpPr>
          <p:nvPr>
            <p:ph type="body" sz="quarter" idx="13"/>
          </p:nvPr>
        </p:nvSpPr>
        <p:spPr>
          <a:xfrm>
            <a:off x="477838" y="220663"/>
            <a:ext cx="8466870" cy="915256"/>
          </a:xfrm>
        </p:spPr>
        <p:txBody>
          <a:bodyPr/>
          <a:lstStyle/>
          <a:p>
            <a:r>
              <a:rPr lang="en-US" sz="4000" dirty="0"/>
              <a:t>Barriers to publishing linked data</a:t>
            </a:r>
          </a:p>
        </p:txBody>
      </p:sp>
      <p:sp>
        <p:nvSpPr>
          <p:cNvPr id="4" name="TextBox 3">
            <a:extLst>
              <a:ext uri="{FF2B5EF4-FFF2-40B4-BE49-F238E27FC236}">
                <a16:creationId xmlns:a16="http://schemas.microsoft.com/office/drawing/2014/main" id="{478CE72E-0289-430B-B2EE-B27302BEABDA}"/>
              </a:ext>
            </a:extLst>
          </p:cNvPr>
          <p:cNvSpPr txBox="1"/>
          <p:nvPr/>
        </p:nvSpPr>
        <p:spPr>
          <a:xfrm>
            <a:off x="75304" y="5811913"/>
            <a:ext cx="3472104" cy="369332"/>
          </a:xfrm>
          <a:prstGeom prst="rect">
            <a:avLst/>
          </a:prstGeom>
          <a:noFill/>
        </p:spPr>
        <p:txBody>
          <a:bodyPr wrap="none" rtlCol="0">
            <a:spAutoFit/>
          </a:bodyPr>
          <a:lstStyle/>
          <a:p>
            <a:r>
              <a:rPr lang="en-US" dirty="0"/>
              <a:t>Source: Karen Smith-Yoshimura</a:t>
            </a:r>
          </a:p>
        </p:txBody>
      </p:sp>
      <p:pic>
        <p:nvPicPr>
          <p:cNvPr id="5" name="Picture 4">
            <a:extLst>
              <a:ext uri="{FF2B5EF4-FFF2-40B4-BE49-F238E27FC236}">
                <a16:creationId xmlns:a16="http://schemas.microsoft.com/office/drawing/2014/main" id="{9F43AECB-1470-465A-907C-27AFF65D7379}"/>
              </a:ext>
            </a:extLst>
          </p:cNvPr>
          <p:cNvPicPr>
            <a:picLocks noChangeAspect="1"/>
          </p:cNvPicPr>
          <p:nvPr/>
        </p:nvPicPr>
        <p:blipFill>
          <a:blip r:embed="rId3"/>
          <a:stretch>
            <a:fillRect/>
          </a:stretch>
        </p:blipFill>
        <p:spPr>
          <a:xfrm>
            <a:off x="1151383" y="927759"/>
            <a:ext cx="7358319" cy="4857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351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1F11DF-5A01-41B4-98BB-9D2D3904CDB6}"/>
              </a:ext>
            </a:extLst>
          </p:cNvPr>
          <p:cNvPicPr>
            <a:picLocks noChangeAspect="1"/>
          </p:cNvPicPr>
          <p:nvPr/>
        </p:nvPicPr>
        <p:blipFill>
          <a:blip r:embed="rId3"/>
          <a:stretch>
            <a:fillRect/>
          </a:stretch>
        </p:blipFill>
        <p:spPr>
          <a:xfrm>
            <a:off x="1348153" y="1089884"/>
            <a:ext cx="5486402" cy="4138208"/>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0239BF5A-275C-443C-8B98-5545B3506F68}"/>
              </a:ext>
            </a:extLst>
          </p:cNvPr>
          <p:cNvSpPr>
            <a:spLocks noGrp="1"/>
          </p:cNvSpPr>
          <p:nvPr>
            <p:ph type="body" sz="quarter" idx="13"/>
          </p:nvPr>
        </p:nvSpPr>
        <p:spPr>
          <a:xfrm>
            <a:off x="307214" y="23447"/>
            <a:ext cx="8548931" cy="1230560"/>
          </a:xfrm>
        </p:spPr>
        <p:txBody>
          <a:bodyPr/>
          <a:lstStyle/>
          <a:p>
            <a:r>
              <a:rPr lang="en-US" sz="3200" dirty="0"/>
              <a:t>“Walk Before You Run: Prerequisites to Linked Data” – Kenning </a:t>
            </a:r>
            <a:r>
              <a:rPr lang="en-US" sz="3200" dirty="0" err="1"/>
              <a:t>Arlitsch</a:t>
            </a:r>
            <a:r>
              <a:rPr lang="en-US" sz="3200" dirty="0"/>
              <a:t>, 2015</a:t>
            </a:r>
          </a:p>
        </p:txBody>
      </p:sp>
      <p:pic>
        <p:nvPicPr>
          <p:cNvPr id="7" name="Picture 6">
            <a:extLst>
              <a:ext uri="{FF2B5EF4-FFF2-40B4-BE49-F238E27FC236}">
                <a16:creationId xmlns:a16="http://schemas.microsoft.com/office/drawing/2014/main" id="{40F4DB25-9A88-4B0F-91A7-B8F54374D1FF}"/>
              </a:ext>
            </a:extLst>
          </p:cNvPr>
          <p:cNvPicPr>
            <a:picLocks noChangeAspect="1"/>
          </p:cNvPicPr>
          <p:nvPr/>
        </p:nvPicPr>
        <p:blipFill>
          <a:blip r:embed="rId4"/>
          <a:stretch>
            <a:fillRect/>
          </a:stretch>
        </p:blipFill>
        <p:spPr>
          <a:xfrm>
            <a:off x="307214" y="3071446"/>
            <a:ext cx="3965062" cy="279009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0E6AE30-78EF-4780-A538-B003FB300AAE}"/>
              </a:ext>
            </a:extLst>
          </p:cNvPr>
          <p:cNvPicPr>
            <a:picLocks noChangeAspect="1"/>
          </p:cNvPicPr>
          <p:nvPr/>
        </p:nvPicPr>
        <p:blipFill>
          <a:blip r:embed="rId5"/>
          <a:stretch>
            <a:fillRect/>
          </a:stretch>
        </p:blipFill>
        <p:spPr>
          <a:xfrm>
            <a:off x="4404625" y="2717805"/>
            <a:ext cx="4692881" cy="34133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404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A94FE1-CB55-4C35-8A43-D3F258B4D87B}"/>
              </a:ext>
            </a:extLst>
          </p:cNvPr>
          <p:cNvPicPr>
            <a:picLocks noChangeAspect="1"/>
          </p:cNvPicPr>
          <p:nvPr/>
        </p:nvPicPr>
        <p:blipFill>
          <a:blip r:embed="rId3"/>
          <a:stretch>
            <a:fillRect/>
          </a:stretch>
        </p:blipFill>
        <p:spPr>
          <a:xfrm>
            <a:off x="245513" y="-212954"/>
            <a:ext cx="7808255" cy="437951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743DCF1-B044-4309-BFA9-9B6D112E83A6}"/>
              </a:ext>
            </a:extLst>
          </p:cNvPr>
          <p:cNvSpPr txBox="1"/>
          <p:nvPr/>
        </p:nvSpPr>
        <p:spPr>
          <a:xfrm>
            <a:off x="136626" y="4172486"/>
            <a:ext cx="5286712" cy="367984"/>
          </a:xfrm>
          <a:prstGeom prst="rect">
            <a:avLst/>
          </a:prstGeom>
          <a:noFill/>
        </p:spPr>
        <p:txBody>
          <a:bodyPr wrap="square" rtlCol="0">
            <a:spAutoFit/>
          </a:bodyPr>
          <a:lstStyle/>
          <a:p>
            <a:r>
              <a:rPr lang="en-US" dirty="0"/>
              <a:t>Source: Rob Sanderson 2017: “Myth of Inference”</a:t>
            </a:r>
          </a:p>
        </p:txBody>
      </p:sp>
      <p:grpSp>
        <p:nvGrpSpPr>
          <p:cNvPr id="5" name="Group 4">
            <a:extLst>
              <a:ext uri="{FF2B5EF4-FFF2-40B4-BE49-F238E27FC236}">
                <a16:creationId xmlns:a16="http://schemas.microsoft.com/office/drawing/2014/main" id="{6D0DE5CE-2381-469C-854A-F1028774FC56}"/>
              </a:ext>
            </a:extLst>
          </p:cNvPr>
          <p:cNvGrpSpPr/>
          <p:nvPr/>
        </p:nvGrpSpPr>
        <p:grpSpPr>
          <a:xfrm>
            <a:off x="910101" y="1320580"/>
            <a:ext cx="10060175" cy="5172480"/>
            <a:chOff x="1101747" y="1517949"/>
            <a:chExt cx="10060175" cy="5172480"/>
          </a:xfrm>
        </p:grpSpPr>
        <p:pic>
          <p:nvPicPr>
            <p:cNvPr id="4" name="Picture 3">
              <a:extLst>
                <a:ext uri="{FF2B5EF4-FFF2-40B4-BE49-F238E27FC236}">
                  <a16:creationId xmlns:a16="http://schemas.microsoft.com/office/drawing/2014/main" id="{706A54F3-CAB3-4D5E-8212-8CB8017EB328}"/>
                </a:ext>
              </a:extLst>
            </p:cNvPr>
            <p:cNvPicPr>
              <a:picLocks noChangeAspect="1"/>
            </p:cNvPicPr>
            <p:nvPr/>
          </p:nvPicPr>
          <p:blipFill>
            <a:blip r:embed="rId4"/>
            <a:stretch>
              <a:fillRect/>
            </a:stretch>
          </p:blipFill>
          <p:spPr>
            <a:xfrm>
              <a:off x="1150318" y="1517949"/>
              <a:ext cx="7917142" cy="442380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72F21E1-FF4E-4339-8D4B-C8806B906664}"/>
                </a:ext>
              </a:extLst>
            </p:cNvPr>
            <p:cNvSpPr txBox="1"/>
            <p:nvPr/>
          </p:nvSpPr>
          <p:spPr>
            <a:xfrm>
              <a:off x="1101747" y="6044098"/>
              <a:ext cx="10060175" cy="646331"/>
            </a:xfrm>
            <a:prstGeom prst="rect">
              <a:avLst/>
            </a:prstGeom>
            <a:noFill/>
          </p:spPr>
          <p:txBody>
            <a:bodyPr wrap="square" rtlCol="0">
              <a:spAutoFit/>
            </a:bodyPr>
            <a:lstStyle/>
            <a:p>
              <a:r>
                <a:rPr lang="en-US" dirty="0"/>
                <a:t>Source: Tim Cole. </a:t>
              </a:r>
            </a:p>
            <a:p>
              <a:r>
                <a:rPr lang="en-US" dirty="0"/>
                <a:t>“What I learned (the hard way) from the Web Annotation Working Group”</a:t>
              </a:r>
            </a:p>
          </p:txBody>
        </p:sp>
      </p:grpSp>
    </p:spTree>
    <p:extLst>
      <p:ext uri="{BB962C8B-B14F-4D97-AF65-F5344CB8AC3E}">
        <p14:creationId xmlns:p14="http://schemas.microsoft.com/office/powerpoint/2010/main" val="7099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869EB-A1B9-4A04-B1A9-3042562FCD09}"/>
              </a:ext>
            </a:extLst>
          </p:cNvPr>
          <p:cNvPicPr>
            <a:picLocks noChangeAspect="1"/>
          </p:cNvPicPr>
          <p:nvPr/>
        </p:nvPicPr>
        <p:blipFill>
          <a:blip r:embed="rId3"/>
          <a:stretch>
            <a:fillRect/>
          </a:stretch>
        </p:blipFill>
        <p:spPr>
          <a:xfrm>
            <a:off x="6384" y="-1009396"/>
            <a:ext cx="8663014" cy="651914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0B1EDD6-2183-4460-ACA8-7FDE856AB6A6}"/>
              </a:ext>
            </a:extLst>
          </p:cNvPr>
          <p:cNvPicPr>
            <a:picLocks noChangeAspect="1"/>
          </p:cNvPicPr>
          <p:nvPr/>
        </p:nvPicPr>
        <p:blipFill>
          <a:blip r:embed="rId4"/>
          <a:stretch>
            <a:fillRect/>
          </a:stretch>
        </p:blipFill>
        <p:spPr>
          <a:xfrm>
            <a:off x="227036" y="2142706"/>
            <a:ext cx="4447318" cy="373152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688F851-DDAB-43CD-BC10-29FAE8A2A304}"/>
              </a:ext>
            </a:extLst>
          </p:cNvPr>
          <p:cNvPicPr>
            <a:picLocks noChangeAspect="1"/>
          </p:cNvPicPr>
          <p:nvPr/>
        </p:nvPicPr>
        <p:blipFill>
          <a:blip r:embed="rId5"/>
          <a:stretch>
            <a:fillRect/>
          </a:stretch>
        </p:blipFill>
        <p:spPr>
          <a:xfrm>
            <a:off x="4301849" y="1924662"/>
            <a:ext cx="4740054" cy="431404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6B58247-EC54-42EB-A609-B42272CA514B}"/>
              </a:ext>
            </a:extLst>
          </p:cNvPr>
          <p:cNvSpPr txBox="1"/>
          <p:nvPr/>
        </p:nvSpPr>
        <p:spPr>
          <a:xfrm>
            <a:off x="227036" y="6355834"/>
            <a:ext cx="3185487" cy="369332"/>
          </a:xfrm>
          <a:prstGeom prst="rect">
            <a:avLst/>
          </a:prstGeom>
          <a:noFill/>
        </p:spPr>
        <p:txBody>
          <a:bodyPr wrap="none" rtlCol="0">
            <a:spAutoFit/>
          </a:bodyPr>
          <a:lstStyle/>
          <a:p>
            <a:r>
              <a:rPr lang="en-US" dirty="0"/>
              <a:t>Source: Emmanuelle </a:t>
            </a:r>
            <a:r>
              <a:rPr lang="en-US" dirty="0" err="1"/>
              <a:t>Bermès</a:t>
            </a:r>
            <a:endParaRPr lang="en-US" dirty="0"/>
          </a:p>
        </p:txBody>
      </p:sp>
    </p:spTree>
    <p:extLst>
      <p:ext uri="{BB962C8B-B14F-4D97-AF65-F5344CB8AC3E}">
        <p14:creationId xmlns:p14="http://schemas.microsoft.com/office/powerpoint/2010/main" val="190684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65ADC4-CF07-4742-B2E7-1EE2699D70BC}"/>
              </a:ext>
            </a:extLst>
          </p:cNvPr>
          <p:cNvPicPr>
            <a:picLocks noChangeAspect="1"/>
          </p:cNvPicPr>
          <p:nvPr/>
        </p:nvPicPr>
        <p:blipFill>
          <a:blip r:embed="rId3"/>
          <a:stretch>
            <a:fillRect/>
          </a:stretch>
        </p:blipFill>
        <p:spPr>
          <a:xfrm>
            <a:off x="182084" y="-175846"/>
            <a:ext cx="6646233" cy="6858000"/>
          </a:xfrm>
          <a:prstGeom prst="rect">
            <a:avLst/>
          </a:prstGeom>
          <a:ln>
            <a:noFill/>
          </a:ln>
          <a:effectLst>
            <a:outerShdw blurRad="292100" dist="139700" dir="2700000" algn="tl" rotWithShape="0">
              <a:srgbClr val="333333">
                <a:alpha val="65000"/>
              </a:srgbClr>
            </a:outerShdw>
          </a:effectLst>
        </p:spPr>
      </p:pic>
      <p:sp>
        <p:nvSpPr>
          <p:cNvPr id="4" name="Rectangle: Rounded Corners 3">
            <a:extLst>
              <a:ext uri="{FF2B5EF4-FFF2-40B4-BE49-F238E27FC236}">
                <a16:creationId xmlns:a16="http://schemas.microsoft.com/office/drawing/2014/main" id="{D60ED0BE-E6CE-4009-9727-4A2BEB730C59}"/>
              </a:ext>
            </a:extLst>
          </p:cNvPr>
          <p:cNvSpPr/>
          <p:nvPr/>
        </p:nvSpPr>
        <p:spPr>
          <a:xfrm rot="306282">
            <a:off x="1842053" y="1815545"/>
            <a:ext cx="6917635" cy="3763621"/>
          </a:xfrm>
          <a:prstGeom prst="roundRect">
            <a:avLst/>
          </a:prstGeom>
          <a:solidFill>
            <a:schemeClr val="accent5">
              <a:lumMod val="20000"/>
              <a:lumOff val="80000"/>
            </a:schemeClr>
          </a:solidFill>
          <a:ln w="76200">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latin typeface="Courier New" panose="02070309020205020404" pitchFamily="49" charset="0"/>
                <a:cs typeface="Courier New" panose="02070309020205020404" pitchFamily="49" charset="0"/>
              </a:rPr>
              <a:t>Bottom line</a:t>
            </a:r>
          </a:p>
          <a:p>
            <a:pPr algn="ctr"/>
            <a:endParaRPr lang="en-US" sz="2800" b="1" dirty="0">
              <a:solidFill>
                <a:srgbClr val="C00000"/>
              </a:solidFill>
            </a:endParaRPr>
          </a:p>
          <a:p>
            <a:pPr marL="457200" indent="-457200">
              <a:buFont typeface="Arial" panose="020B0604020202020204" pitchFamily="34" charset="0"/>
              <a:buChar char="•"/>
            </a:pPr>
            <a:r>
              <a:rPr lang="en-US" sz="2800" dirty="0">
                <a:solidFill>
                  <a:schemeClr val="tx1"/>
                </a:solidFill>
              </a:rPr>
              <a:t>Nearly two thirds of the usage is by </a:t>
            </a:r>
            <a:r>
              <a:rPr lang="en-US" sz="2800" dirty="0">
                <a:solidFill>
                  <a:srgbClr val="C00000"/>
                </a:solidFill>
              </a:rPr>
              <a:t>human readers</a:t>
            </a:r>
            <a:r>
              <a:rPr lang="en-US" sz="2800" dirty="0">
                <a:solidFill>
                  <a:schemeClr val="tx1"/>
                </a:solidFill>
              </a:rPr>
              <a:t>--not machine access through the SPARQL endpoint.</a:t>
            </a:r>
          </a:p>
          <a:p>
            <a:pPr marL="457200" indent="-457200">
              <a:buFont typeface="Arial" panose="020B0604020202020204" pitchFamily="34" charset="0"/>
              <a:buChar char="•"/>
            </a:pPr>
            <a:r>
              <a:rPr lang="en-US" sz="2800" dirty="0">
                <a:solidFill>
                  <a:schemeClr val="tx1"/>
                </a:solidFill>
              </a:rPr>
              <a:t>…and most are </a:t>
            </a:r>
            <a:r>
              <a:rPr lang="en-US" sz="2800" dirty="0">
                <a:solidFill>
                  <a:srgbClr val="C00000"/>
                </a:solidFill>
              </a:rPr>
              <a:t>first-time visitors</a:t>
            </a:r>
            <a:r>
              <a:rPr lang="en-US" sz="2800" dirty="0">
                <a:solidFill>
                  <a:schemeClr val="tx1"/>
                </a:solidFill>
              </a:rPr>
              <a:t>.</a:t>
            </a:r>
          </a:p>
        </p:txBody>
      </p:sp>
    </p:spTree>
    <p:extLst>
      <p:ext uri="{BB962C8B-B14F-4D97-AF65-F5344CB8AC3E}">
        <p14:creationId xmlns:p14="http://schemas.microsoft.com/office/powerpoint/2010/main" val="2874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[BIBFRAME] Discussion: Feb. 2017   </a:t>
            </a:r>
          </a:p>
        </p:txBody>
      </p:sp>
      <p:sp>
        <p:nvSpPr>
          <p:cNvPr id="4" name="TextBox 3"/>
          <p:cNvSpPr txBox="1"/>
          <p:nvPr/>
        </p:nvSpPr>
        <p:spPr>
          <a:xfrm>
            <a:off x="183720" y="923596"/>
            <a:ext cx="6556891" cy="715089"/>
          </a:xfrm>
          <a:prstGeom prst="wedgeRoundRectCallout">
            <a:avLst/>
          </a:prstGeom>
          <a:solidFill>
            <a:schemeClr val="bg1"/>
          </a:solidFill>
          <a:ln w="38100">
            <a:solidFill>
              <a:schemeClr val="bg2">
                <a:lumMod val="75000"/>
              </a:schemeClr>
            </a:solidFill>
          </a:ln>
        </p:spPr>
        <p:txBody>
          <a:bodyPr wrap="none" rtlCol="0">
            <a:spAutoFit/>
          </a:bodyPr>
          <a:lstStyle/>
          <a:p>
            <a:r>
              <a:rPr lang="en-US" dirty="0"/>
              <a:t>“There are no there are no technical obstacles for </a:t>
            </a:r>
          </a:p>
          <a:p>
            <a:r>
              <a:rPr lang="en-US" dirty="0"/>
              <a:t>the success of BIBFRAME, only economic and political ones.”</a:t>
            </a:r>
          </a:p>
        </p:txBody>
      </p:sp>
      <p:sp>
        <p:nvSpPr>
          <p:cNvPr id="5" name="TextBox 4"/>
          <p:cNvSpPr txBox="1"/>
          <p:nvPr/>
        </p:nvSpPr>
        <p:spPr>
          <a:xfrm>
            <a:off x="2668166" y="1740776"/>
            <a:ext cx="5822089" cy="715089"/>
          </a:xfrm>
          <a:prstGeom prst="wedgeRoundRectCallout">
            <a:avLst/>
          </a:prstGeom>
          <a:solidFill>
            <a:schemeClr val="bg1"/>
          </a:solidFill>
          <a:ln w="38100">
            <a:solidFill>
              <a:schemeClr val="bg2">
                <a:lumMod val="75000"/>
              </a:schemeClr>
            </a:solidFill>
          </a:ln>
        </p:spPr>
        <p:txBody>
          <a:bodyPr wrap="none" rtlCol="0">
            <a:spAutoFit/>
          </a:bodyPr>
          <a:lstStyle/>
          <a:p>
            <a:r>
              <a:rPr lang="en-US" dirty="0"/>
              <a:t>“In my view, those obstacles are insurmountable, and</a:t>
            </a:r>
            <a:br>
              <a:rPr lang="en-US" dirty="0"/>
            </a:br>
            <a:r>
              <a:rPr lang="en-US" dirty="0"/>
              <a:t>that's precisely why I posited that ‘BIBFRAME will fail’”.</a:t>
            </a:r>
          </a:p>
        </p:txBody>
      </p:sp>
      <p:sp>
        <p:nvSpPr>
          <p:cNvPr id="8" name="Speech Bubble: Rectangle with Corners Rounded 7"/>
          <p:cNvSpPr/>
          <p:nvPr/>
        </p:nvSpPr>
        <p:spPr>
          <a:xfrm>
            <a:off x="201640" y="3124307"/>
            <a:ext cx="8734369" cy="2962513"/>
          </a:xfrm>
          <a:prstGeom prst="wedgeRoundRectCallout">
            <a:avLst/>
          </a:prstGeom>
          <a:solidFill>
            <a:schemeClr val="bg1"/>
          </a:solidFill>
          <a:ln w="76200">
            <a:solidFill>
              <a:schemeClr val="accent1"/>
            </a:solidFill>
          </a:ln>
        </p:spPr>
        <p:txBody>
          <a:bodyPr wrap="square">
            <a:spAutoFit/>
          </a:bodyPr>
          <a:lstStyle/>
          <a:p>
            <a:pPr>
              <a:spcAft>
                <a:spcPts val="1200"/>
              </a:spcAft>
            </a:pPr>
            <a:r>
              <a:rPr lang="en-US" sz="2400" dirty="0">
                <a:solidFill>
                  <a:srgbClr val="212121"/>
                </a:solidFill>
                <a:latin typeface="Verdana" panose="020B0604030504040204" pitchFamily="34" charset="0"/>
                <a:ea typeface="Verdana" panose="020B0604030504040204" pitchFamily="34" charset="0"/>
                <a:cs typeface="Verdana" panose="020B0604030504040204" pitchFamily="34" charset="0"/>
              </a:rPr>
              <a:t>“BIBFRAME is a very complex thing to develop.…Cataloging librarians are very meticulous…and hard to please. </a:t>
            </a:r>
            <a:r>
              <a:rPr lang="en-US" sz="2400" dirty="0" err="1">
                <a:solidFill>
                  <a:srgbClr val="212121"/>
                </a:solidFill>
                <a:latin typeface="Verdana" panose="020B0604030504040204" pitchFamily="34" charset="0"/>
                <a:ea typeface="Verdana" panose="020B0604030504040204" pitchFamily="34" charset="0"/>
                <a:cs typeface="Verdana" panose="020B0604030504040204" pitchFamily="34" charset="0"/>
              </a:rPr>
              <a:t>BiBFRAME</a:t>
            </a:r>
            <a:r>
              <a:rPr lang="en-US" sz="2400" dirty="0">
                <a:solidFill>
                  <a:srgbClr val="212121"/>
                </a:solidFill>
                <a:latin typeface="Verdana" panose="020B0604030504040204" pitchFamily="34" charset="0"/>
                <a:ea typeface="Verdana" panose="020B0604030504040204" pitchFamily="34" charset="0"/>
                <a:cs typeface="Verdana" panose="020B0604030504040204" pitchFamily="34" charset="0"/>
              </a:rPr>
              <a:t> has to become perfect through use and continuous effort. It will never work in a vacuum like now. Someone has to start using it. There is no way turning back at this point.”</a:t>
            </a:r>
          </a:p>
        </p:txBody>
      </p:sp>
      <p:sp>
        <p:nvSpPr>
          <p:cNvPr id="9" name="TextBox 8"/>
          <p:cNvSpPr txBox="1"/>
          <p:nvPr/>
        </p:nvSpPr>
        <p:spPr>
          <a:xfrm>
            <a:off x="334161" y="1934557"/>
            <a:ext cx="2144677" cy="1055608"/>
          </a:xfrm>
          <a:prstGeom prst="wedgeRoundRectCallout">
            <a:avLst/>
          </a:prstGeom>
          <a:solidFill>
            <a:schemeClr val="tx2"/>
          </a:solidFill>
          <a:ln w="76200">
            <a:solidFill>
              <a:schemeClr val="accent1"/>
            </a:solidFill>
          </a:ln>
        </p:spPr>
        <p:txBody>
          <a:bodyPr wrap="none" rtlCol="0">
            <a:spAutoFit/>
          </a:bodyPr>
          <a:lstStyle/>
          <a:p>
            <a:r>
              <a:rPr lang="en-US" sz="2800" dirty="0">
                <a:solidFill>
                  <a:schemeClr val="bg1"/>
                </a:solidFill>
              </a:rPr>
              <a:t>“…too </a:t>
            </a:r>
          </a:p>
          <a:p>
            <a:r>
              <a:rPr lang="en-US" sz="2800" dirty="0">
                <a:solidFill>
                  <a:schemeClr val="bg1"/>
                </a:solidFill>
              </a:rPr>
              <a:t>conceptual”</a:t>
            </a:r>
          </a:p>
        </p:txBody>
      </p:sp>
      <p:sp>
        <p:nvSpPr>
          <p:cNvPr id="7" name="TextBox 6"/>
          <p:cNvSpPr txBox="1"/>
          <p:nvPr/>
        </p:nvSpPr>
        <p:spPr>
          <a:xfrm>
            <a:off x="5568535" y="2557956"/>
            <a:ext cx="3444818" cy="783193"/>
          </a:xfrm>
          <a:prstGeom prst="wedgeRoundRectCallout">
            <a:avLst/>
          </a:prstGeom>
          <a:solidFill>
            <a:schemeClr val="accent5">
              <a:lumMod val="20000"/>
              <a:lumOff val="80000"/>
            </a:schemeClr>
          </a:solidFill>
          <a:ln w="76200">
            <a:solidFill>
              <a:srgbClr val="C00000"/>
            </a:solidFill>
          </a:ln>
        </p:spPr>
        <p:txBody>
          <a:bodyPr wrap="none" rtlCol="0">
            <a:spAutoFit/>
          </a:bodyPr>
          <a:lstStyle/>
          <a:p>
            <a:r>
              <a:rPr lang="en-US" sz="4000" dirty="0">
                <a:solidFill>
                  <a:srgbClr val="C00000"/>
                </a:solidFill>
              </a:rPr>
              <a:t>“No killer app”</a:t>
            </a:r>
          </a:p>
        </p:txBody>
      </p:sp>
    </p:spTree>
    <p:extLst>
      <p:ext uri="{BB962C8B-B14F-4D97-AF65-F5344CB8AC3E}">
        <p14:creationId xmlns:p14="http://schemas.microsoft.com/office/powerpoint/2010/main" val="422803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16E56-E39C-404F-B5EC-A15475E9CD2A}"/>
              </a:ext>
            </a:extLst>
          </p:cNvPr>
          <p:cNvSpPr>
            <a:spLocks noGrp="1"/>
          </p:cNvSpPr>
          <p:nvPr>
            <p:ph type="body" sz="quarter" idx="10"/>
          </p:nvPr>
        </p:nvSpPr>
        <p:spPr/>
        <p:txBody>
          <a:bodyPr/>
          <a:lstStyle/>
          <a:p>
            <a:r>
              <a:rPr lang="en-US" dirty="0"/>
              <a:t>What’s next?</a:t>
            </a:r>
          </a:p>
        </p:txBody>
      </p:sp>
      <p:sp>
        <p:nvSpPr>
          <p:cNvPr id="3" name="Text Placeholder 2">
            <a:extLst>
              <a:ext uri="{FF2B5EF4-FFF2-40B4-BE49-F238E27FC236}">
                <a16:creationId xmlns:a16="http://schemas.microsoft.com/office/drawing/2014/main" id="{31C78D2B-7D39-46FE-BB2C-DBC6C0A5FCC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B4AE20E-F0AB-4E66-9B83-A8229C876148}"/>
              </a:ext>
            </a:extLst>
          </p:cNvPr>
          <p:cNvSpPr>
            <a:spLocks noGrp="1"/>
          </p:cNvSpPr>
          <p:nvPr>
            <p:ph type="body" sz="quarter" idx="12"/>
          </p:nvPr>
        </p:nvSpPr>
        <p:spPr/>
        <p:txBody>
          <a:bodyPr/>
          <a:lstStyle/>
          <a:p>
            <a:endParaRPr lang="en-US"/>
          </a:p>
        </p:txBody>
      </p:sp>
      <p:sp>
        <p:nvSpPr>
          <p:cNvPr id="5" name="Freeform: Shape 4">
            <a:extLst>
              <a:ext uri="{FF2B5EF4-FFF2-40B4-BE49-F238E27FC236}">
                <a16:creationId xmlns:a16="http://schemas.microsoft.com/office/drawing/2014/main" id="{5D1645E5-CDA2-4762-A37C-E8334C38C674}"/>
              </a:ext>
            </a:extLst>
          </p:cNvPr>
          <p:cNvSpPr/>
          <p:nvPr/>
        </p:nvSpPr>
        <p:spPr>
          <a:xfrm>
            <a:off x="215227" y="2057759"/>
            <a:ext cx="8196729" cy="4069283"/>
          </a:xfrm>
          <a:custGeom>
            <a:avLst/>
            <a:gdLst>
              <a:gd name="connsiteX0" fmla="*/ 0 w 8638390"/>
              <a:gd name="connsiteY0" fmla="*/ 4069283 h 4069283"/>
              <a:gd name="connsiteX1" fmla="*/ 1818042 w 8638390"/>
              <a:gd name="connsiteY1" fmla="*/ 2892 h 4069283"/>
              <a:gd name="connsiteX2" fmla="*/ 3141233 w 8638390"/>
              <a:gd name="connsiteY2" fmla="*/ 3391551 h 4069283"/>
              <a:gd name="connsiteX3" fmla="*/ 5099125 w 8638390"/>
              <a:gd name="connsiteY3" fmla="*/ 1627297 h 4069283"/>
              <a:gd name="connsiteX4" fmla="*/ 8638390 w 8638390"/>
              <a:gd name="connsiteY4" fmla="*/ 1304567 h 406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8390" h="4069283">
                <a:moveTo>
                  <a:pt x="0" y="4069283"/>
                </a:moveTo>
                <a:cubicBezTo>
                  <a:pt x="647251" y="2092565"/>
                  <a:pt x="1294503" y="115847"/>
                  <a:pt x="1818042" y="2892"/>
                </a:cubicBezTo>
                <a:cubicBezTo>
                  <a:pt x="2341581" y="-110063"/>
                  <a:pt x="2594386" y="3120817"/>
                  <a:pt x="3141233" y="3391551"/>
                </a:cubicBezTo>
                <a:cubicBezTo>
                  <a:pt x="3688080" y="3662285"/>
                  <a:pt x="4182932" y="1975128"/>
                  <a:pt x="5099125" y="1627297"/>
                </a:cubicBezTo>
                <a:cubicBezTo>
                  <a:pt x="6015318" y="1279466"/>
                  <a:pt x="8109473" y="1387042"/>
                  <a:pt x="8638390" y="1304567"/>
                </a:cubicBezTo>
              </a:path>
            </a:pathLst>
          </a:custGeom>
          <a:noFill/>
          <a:ln w="5715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8A4C5F9-BF3C-4DB6-889E-97007BFECA1E}"/>
              </a:ext>
            </a:extLst>
          </p:cNvPr>
          <p:cNvSpPr/>
          <p:nvPr/>
        </p:nvSpPr>
        <p:spPr>
          <a:xfrm>
            <a:off x="3306426" y="4740425"/>
            <a:ext cx="914400" cy="79248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D50E58-B08D-4356-8DCC-1995AC9B0ED4}"/>
              </a:ext>
            </a:extLst>
          </p:cNvPr>
          <p:cNvSpPr/>
          <p:nvPr/>
        </p:nvSpPr>
        <p:spPr>
          <a:xfrm>
            <a:off x="5401991" y="3171079"/>
            <a:ext cx="914400" cy="79248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30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5F592-B444-4507-9A57-80E6B137639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48293" y="216271"/>
            <a:ext cx="9095707" cy="4141135"/>
          </a:xfrm>
          <a:prstGeom prst="rect">
            <a:avLst/>
          </a:prstGeom>
          <a:ln>
            <a:noFill/>
          </a:ln>
          <a:effectLst>
            <a:outerShdw blurRad="292100" dist="139700" dir="2700000" algn="tl" rotWithShape="0">
              <a:srgbClr val="333333">
                <a:alpha val="65000"/>
              </a:srgbClr>
            </a:outerShdw>
          </a:effectLst>
        </p:spPr>
      </p:pic>
      <p:sp>
        <p:nvSpPr>
          <p:cNvPr id="3" name="Rectangle: Rounded Corners 2">
            <a:extLst>
              <a:ext uri="{FF2B5EF4-FFF2-40B4-BE49-F238E27FC236}">
                <a16:creationId xmlns:a16="http://schemas.microsoft.com/office/drawing/2014/main" id="{B63ACBA0-7FF0-4238-B2FF-800F27FAFF14}"/>
              </a:ext>
            </a:extLst>
          </p:cNvPr>
          <p:cNvSpPr/>
          <p:nvPr/>
        </p:nvSpPr>
        <p:spPr>
          <a:xfrm>
            <a:off x="231601" y="2422421"/>
            <a:ext cx="8024504" cy="4296431"/>
          </a:xfrm>
          <a:prstGeom prst="roundRect">
            <a:avLst/>
          </a:prstGeom>
          <a:solidFill>
            <a:schemeClr val="accent5">
              <a:lumMod val="20000"/>
              <a:lumOff val="80000"/>
            </a:schemeClr>
          </a:solidFill>
          <a:ln w="762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chemeClr val="tx2"/>
                </a:solidFill>
              </a:rPr>
              <a:t>…</a:t>
            </a:r>
            <a:r>
              <a:rPr lang="en-US" sz="3200" b="1" dirty="0">
                <a:solidFill>
                  <a:schemeClr val="tx2"/>
                </a:solidFill>
              </a:rPr>
              <a:t>“Understanding the challenges”</a:t>
            </a:r>
          </a:p>
          <a:p>
            <a:endParaRPr lang="en-US" sz="2000" dirty="0"/>
          </a:p>
          <a:p>
            <a:pPr marL="800100" lvl="1" indent="-342900">
              <a:buFont typeface="Arial" panose="020B0604020202020204" pitchFamily="34" charset="0"/>
              <a:buChar char="•"/>
            </a:pPr>
            <a:r>
              <a:rPr lang="en-US" sz="2800" dirty="0">
                <a:solidFill>
                  <a:schemeClr val="tx1"/>
                </a:solidFill>
              </a:rPr>
              <a:t>Producing linked data requires more than simply converting records. </a:t>
            </a:r>
          </a:p>
          <a:p>
            <a:pPr marL="800100" lvl="1" indent="-342900">
              <a:buFont typeface="Arial" panose="020B0604020202020204" pitchFamily="34" charset="0"/>
              <a:buChar char="•"/>
            </a:pPr>
            <a:r>
              <a:rPr lang="en-US" sz="2800" dirty="0">
                <a:solidFill>
                  <a:schemeClr val="tx1"/>
                </a:solidFill>
              </a:rPr>
              <a:t>Putting library linked data on the web is important, but it is not a panacea.</a:t>
            </a:r>
          </a:p>
          <a:p>
            <a:pPr marL="800100" lvl="1" indent="-342900">
              <a:buFont typeface="Arial" panose="020B0604020202020204" pitchFamily="34" charset="0"/>
              <a:buChar char="•"/>
            </a:pPr>
            <a:r>
              <a:rPr lang="en-US" sz="2800" dirty="0">
                <a:solidFill>
                  <a:schemeClr val="tx1"/>
                </a:solidFill>
              </a:rPr>
              <a:t>One standard does not fit all.</a:t>
            </a:r>
          </a:p>
          <a:p>
            <a:endParaRPr lang="en-US" dirty="0"/>
          </a:p>
        </p:txBody>
      </p:sp>
      <p:sp>
        <p:nvSpPr>
          <p:cNvPr id="4" name="Rectangle: Rounded Corners 3">
            <a:extLst>
              <a:ext uri="{FF2B5EF4-FFF2-40B4-BE49-F238E27FC236}">
                <a16:creationId xmlns:a16="http://schemas.microsoft.com/office/drawing/2014/main" id="{C5BDB9DD-C7B0-4D1C-B2F8-8AA5C0A3B7DC}"/>
              </a:ext>
            </a:extLst>
          </p:cNvPr>
          <p:cNvSpPr/>
          <p:nvPr/>
        </p:nvSpPr>
        <p:spPr>
          <a:xfrm>
            <a:off x="474857" y="3697359"/>
            <a:ext cx="8430604" cy="2186608"/>
          </a:xfrm>
          <a:prstGeom prst="roundRect">
            <a:avLst/>
          </a:prstGeom>
          <a:solidFill>
            <a:schemeClr val="tx2"/>
          </a:solid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a:p>
            <a:r>
              <a:rPr lang="en-US" sz="2800" dirty="0"/>
              <a:t>“While we believe that linked data representations will eventually become </a:t>
            </a:r>
            <a:r>
              <a:rPr lang="en-US" sz="2800" dirty="0">
                <a:solidFill>
                  <a:schemeClr val="accent5"/>
                </a:solidFill>
              </a:rPr>
              <a:t>the de facto standard</a:t>
            </a:r>
            <a:r>
              <a:rPr lang="en-US" sz="2800" dirty="0"/>
              <a:t>, we also believe that </a:t>
            </a:r>
            <a:r>
              <a:rPr lang="en-US" sz="2800" dirty="0">
                <a:solidFill>
                  <a:schemeClr val="accent5"/>
                </a:solidFill>
              </a:rPr>
              <a:t>MARC will continue </a:t>
            </a:r>
            <a:r>
              <a:rPr lang="en-US" sz="2800" dirty="0"/>
              <a:t>to be used by the library community for many years to come. “</a:t>
            </a:r>
          </a:p>
          <a:p>
            <a:endParaRPr lang="en-US" dirty="0"/>
          </a:p>
        </p:txBody>
      </p:sp>
      <p:sp>
        <p:nvSpPr>
          <p:cNvPr id="5" name="TextBox 4">
            <a:extLst>
              <a:ext uri="{FF2B5EF4-FFF2-40B4-BE49-F238E27FC236}">
                <a16:creationId xmlns:a16="http://schemas.microsoft.com/office/drawing/2014/main" id="{9A8F1DCD-D029-4306-B001-17DF1EF120AF}"/>
              </a:ext>
            </a:extLst>
          </p:cNvPr>
          <p:cNvSpPr txBox="1"/>
          <p:nvPr/>
        </p:nvSpPr>
        <p:spPr>
          <a:xfrm>
            <a:off x="622853" y="6198417"/>
            <a:ext cx="6058069" cy="646331"/>
          </a:xfrm>
          <a:prstGeom prst="rect">
            <a:avLst/>
          </a:prstGeom>
          <a:noFill/>
        </p:spPr>
        <p:txBody>
          <a:bodyPr wrap="none" rtlCol="0">
            <a:spAutoFit/>
          </a:bodyPr>
          <a:lstStyle/>
          <a:p>
            <a:r>
              <a:rPr lang="en-US" dirty="0">
                <a:solidFill>
                  <a:schemeClr val="bg1">
                    <a:lumMod val="65000"/>
                  </a:schemeClr>
                </a:solidFill>
              </a:rPr>
              <a:t>https://wiki.dnb.de/display/EBW/Documents+and+Results</a:t>
            </a:r>
          </a:p>
          <a:p>
            <a:endParaRPr lang="en-US" dirty="0"/>
          </a:p>
        </p:txBody>
      </p:sp>
    </p:spTree>
    <p:extLst>
      <p:ext uri="{BB962C8B-B14F-4D97-AF65-F5344CB8AC3E}">
        <p14:creationId xmlns:p14="http://schemas.microsoft.com/office/powerpoint/2010/main" val="328087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841DF4-7B7B-496E-A6BD-4A65540AD35F}"/>
              </a:ext>
            </a:extLst>
          </p:cNvPr>
          <p:cNvPicPr/>
          <p:nvPr/>
        </p:nvPicPr>
        <p:blipFill>
          <a:blip r:embed="rId3"/>
          <a:stretch>
            <a:fillRect/>
          </a:stretch>
        </p:blipFill>
        <p:spPr>
          <a:xfrm>
            <a:off x="1675499" y="3050894"/>
            <a:ext cx="5161597" cy="3907790"/>
          </a:xfrm>
          <a:prstGeom prst="rect">
            <a:avLst/>
          </a:prstGeom>
        </p:spPr>
      </p:pic>
      <p:sp>
        <p:nvSpPr>
          <p:cNvPr id="3" name="TextBox 2">
            <a:extLst>
              <a:ext uri="{FF2B5EF4-FFF2-40B4-BE49-F238E27FC236}">
                <a16:creationId xmlns:a16="http://schemas.microsoft.com/office/drawing/2014/main" id="{35DD990E-7B5E-4680-B348-B704313DE28A}"/>
              </a:ext>
            </a:extLst>
          </p:cNvPr>
          <p:cNvSpPr txBox="1"/>
          <p:nvPr/>
        </p:nvSpPr>
        <p:spPr>
          <a:xfrm>
            <a:off x="419641" y="4435315"/>
            <a:ext cx="1072730" cy="1569660"/>
          </a:xfrm>
          <a:prstGeom prst="rect">
            <a:avLst/>
          </a:prstGeom>
          <a:noFill/>
        </p:spPr>
        <p:txBody>
          <a:bodyPr wrap="none" rtlCol="0">
            <a:spAutoFit/>
          </a:bodyPr>
          <a:lstStyle/>
          <a:p>
            <a:pPr algn="ctr"/>
            <a:r>
              <a:rPr lang="en-US" sz="3200" dirty="0">
                <a:solidFill>
                  <a:schemeClr val="accent1"/>
                </a:solidFill>
              </a:rPr>
              <a:t>This </a:t>
            </a:r>
          </a:p>
          <a:p>
            <a:pPr algn="ctr"/>
            <a:r>
              <a:rPr lang="en-US" sz="3200" dirty="0">
                <a:solidFill>
                  <a:schemeClr val="accent1"/>
                </a:solidFill>
              </a:rPr>
              <a:t>is</a:t>
            </a:r>
          </a:p>
          <a:p>
            <a:pPr algn="r"/>
            <a:r>
              <a:rPr lang="en-US" sz="3200" dirty="0">
                <a:solidFill>
                  <a:schemeClr val="accent5">
                    <a:lumMod val="75000"/>
                  </a:schemeClr>
                </a:solidFill>
              </a:rPr>
              <a:t>now</a:t>
            </a:r>
            <a:r>
              <a:rPr lang="en-US" sz="3200" dirty="0">
                <a:solidFill>
                  <a:schemeClr val="accent1"/>
                </a:solidFill>
              </a:rPr>
              <a:t>:</a:t>
            </a:r>
          </a:p>
        </p:txBody>
      </p:sp>
      <p:graphicFrame>
        <p:nvGraphicFramePr>
          <p:cNvPr id="5" name="Diagram 4">
            <a:extLst>
              <a:ext uri="{FF2B5EF4-FFF2-40B4-BE49-F238E27FC236}">
                <a16:creationId xmlns:a16="http://schemas.microsoft.com/office/drawing/2014/main" id="{5A0483DC-1FE9-4DED-BE48-BC5AD9B87515}"/>
              </a:ext>
            </a:extLst>
          </p:cNvPr>
          <p:cNvGraphicFramePr/>
          <p:nvPr>
            <p:extLst>
              <p:ext uri="{D42A27DB-BD31-4B8C-83A1-F6EECF244321}">
                <p14:modId xmlns:p14="http://schemas.microsoft.com/office/powerpoint/2010/main" val="1492469771"/>
              </p:ext>
            </p:extLst>
          </p:nvPr>
        </p:nvGraphicFramePr>
        <p:xfrm>
          <a:off x="3879924" y="477968"/>
          <a:ext cx="6096000" cy="3153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 Placeholder 2">
            <a:extLst>
              <a:ext uri="{FF2B5EF4-FFF2-40B4-BE49-F238E27FC236}">
                <a16:creationId xmlns:a16="http://schemas.microsoft.com/office/drawing/2014/main" id="{B71CAA88-FA4B-43FB-A9AC-F79B9F99764A}"/>
              </a:ext>
            </a:extLst>
          </p:cNvPr>
          <p:cNvSpPr txBox="1">
            <a:spLocks/>
          </p:cNvSpPr>
          <p:nvPr/>
        </p:nvSpPr>
        <p:spPr>
          <a:xfrm>
            <a:off x="806541" y="20340"/>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b="1" dirty="0">
                <a:solidFill>
                  <a:schemeClr val="accent2"/>
                </a:solidFill>
              </a:rPr>
              <a:t>A more ambitious scope? </a:t>
            </a:r>
          </a:p>
        </p:txBody>
      </p:sp>
      <p:sp>
        <p:nvSpPr>
          <p:cNvPr id="8" name="Left Brace 7">
            <a:extLst>
              <a:ext uri="{FF2B5EF4-FFF2-40B4-BE49-F238E27FC236}">
                <a16:creationId xmlns:a16="http://schemas.microsoft.com/office/drawing/2014/main" id="{16EA97B8-1A83-4BAE-8550-0BA2563596D3}"/>
              </a:ext>
            </a:extLst>
          </p:cNvPr>
          <p:cNvSpPr/>
          <p:nvPr/>
        </p:nvSpPr>
        <p:spPr>
          <a:xfrm>
            <a:off x="4023361" y="892885"/>
            <a:ext cx="688488" cy="262486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20C2A2B1-9C5B-44B5-8335-B27E92FDCE8D}"/>
              </a:ext>
            </a:extLst>
          </p:cNvPr>
          <p:cNvSpPr/>
          <p:nvPr/>
        </p:nvSpPr>
        <p:spPr>
          <a:xfrm>
            <a:off x="1169138" y="1870814"/>
            <a:ext cx="3728390" cy="584775"/>
          </a:xfrm>
          <a:prstGeom prst="rect">
            <a:avLst/>
          </a:prstGeom>
        </p:spPr>
        <p:txBody>
          <a:bodyPr wrap="square">
            <a:spAutoFit/>
          </a:bodyPr>
          <a:lstStyle/>
          <a:p>
            <a:r>
              <a:rPr lang="en-US" sz="3200" dirty="0">
                <a:solidFill>
                  <a:schemeClr val="accent1"/>
                </a:solidFill>
              </a:rPr>
              <a:t>That was </a:t>
            </a:r>
            <a:r>
              <a:rPr lang="en-US" sz="3200" dirty="0">
                <a:solidFill>
                  <a:schemeClr val="accent5">
                    <a:lumMod val="75000"/>
                  </a:schemeClr>
                </a:solidFill>
              </a:rPr>
              <a:t>then</a:t>
            </a:r>
            <a:r>
              <a:rPr lang="en-US" sz="3200" dirty="0">
                <a:solidFill>
                  <a:schemeClr val="accent1"/>
                </a:solidFill>
              </a:rPr>
              <a:t>:</a:t>
            </a:r>
          </a:p>
        </p:txBody>
      </p:sp>
      <p:sp>
        <p:nvSpPr>
          <p:cNvPr id="9" name="Left Brace 8">
            <a:extLst>
              <a:ext uri="{FF2B5EF4-FFF2-40B4-BE49-F238E27FC236}">
                <a16:creationId xmlns:a16="http://schemas.microsoft.com/office/drawing/2014/main" id="{EA693A98-3129-4071-976A-ECCF3694F947}"/>
              </a:ext>
            </a:extLst>
          </p:cNvPr>
          <p:cNvSpPr/>
          <p:nvPr/>
        </p:nvSpPr>
        <p:spPr>
          <a:xfrm>
            <a:off x="1309243" y="3786690"/>
            <a:ext cx="732513" cy="293145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F92BED0F-8C69-4CE4-A48D-26453B445E9E}"/>
              </a:ext>
            </a:extLst>
          </p:cNvPr>
          <p:cNvSpPr/>
          <p:nvPr/>
        </p:nvSpPr>
        <p:spPr>
          <a:xfrm>
            <a:off x="258184" y="3711387"/>
            <a:ext cx="6960197" cy="31466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6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grpId="0" nodeType="clickEffect">
                                  <p:stCondLst>
                                    <p:cond delay="0"/>
                                  </p:stCondLst>
                                  <p:childTnLst>
                                    <p:animEffect transition="out" filter="plus(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F309B-E2EC-442C-8BA3-FA3F31E53E36}"/>
              </a:ext>
            </a:extLst>
          </p:cNvPr>
          <p:cNvSpPr txBox="1"/>
          <p:nvPr/>
        </p:nvSpPr>
        <p:spPr>
          <a:xfrm>
            <a:off x="1794124" y="1519084"/>
            <a:ext cx="5555752" cy="1323439"/>
          </a:xfrm>
          <a:prstGeom prst="rect">
            <a:avLst/>
          </a:prstGeom>
          <a:noFill/>
        </p:spPr>
        <p:txBody>
          <a:bodyPr wrap="none" rtlCol="0">
            <a:spAutoFit/>
          </a:bodyPr>
          <a:lstStyle/>
          <a:p>
            <a:pPr algn="ctr"/>
            <a:r>
              <a:rPr lang="en-US" sz="4000" i="1" dirty="0">
                <a:solidFill>
                  <a:schemeClr val="accent1">
                    <a:lumMod val="75000"/>
                  </a:schemeClr>
                </a:solidFill>
              </a:rPr>
              <a:t>Technical development </a:t>
            </a:r>
          </a:p>
          <a:p>
            <a:pPr algn="ctr"/>
            <a:r>
              <a:rPr lang="en-US" sz="4000" i="1" dirty="0">
                <a:solidFill>
                  <a:schemeClr val="accent1">
                    <a:lumMod val="75000"/>
                  </a:schemeClr>
                </a:solidFill>
              </a:rPr>
              <a:t>in a richer context</a:t>
            </a:r>
          </a:p>
        </p:txBody>
      </p:sp>
      <p:sp>
        <p:nvSpPr>
          <p:cNvPr id="3" name="Rectangle 2">
            <a:extLst>
              <a:ext uri="{FF2B5EF4-FFF2-40B4-BE49-F238E27FC236}">
                <a16:creationId xmlns:a16="http://schemas.microsoft.com/office/drawing/2014/main" id="{68D3D6FC-01C3-4C5B-8249-B659B9963EE9}"/>
              </a:ext>
            </a:extLst>
          </p:cNvPr>
          <p:cNvSpPr/>
          <p:nvPr/>
        </p:nvSpPr>
        <p:spPr>
          <a:xfrm>
            <a:off x="158044" y="169333"/>
            <a:ext cx="8827912" cy="6513689"/>
          </a:xfrm>
          <a:prstGeom prst="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610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2" y="83890"/>
            <a:ext cx="9144000" cy="6770698"/>
          </a:xfrm>
          <a:prstGeom prst="rect">
            <a:avLst/>
          </a:prstGeom>
        </p:spPr>
      </p:pic>
      <p:sp>
        <p:nvSpPr>
          <p:cNvPr id="20" name="Freeform: Shape 19">
            <a:extLst>
              <a:ext uri="{FF2B5EF4-FFF2-40B4-BE49-F238E27FC236}">
                <a16:creationId xmlns:a16="http://schemas.microsoft.com/office/drawing/2014/main" id="{2ACFB733-C1DE-40F2-A1ED-F4AA8363CB85}"/>
              </a:ext>
            </a:extLst>
          </p:cNvPr>
          <p:cNvSpPr/>
          <p:nvPr/>
        </p:nvSpPr>
        <p:spPr>
          <a:xfrm>
            <a:off x="4937760" y="311896"/>
            <a:ext cx="3928417" cy="4701185"/>
          </a:xfrm>
          <a:custGeom>
            <a:avLst/>
            <a:gdLst>
              <a:gd name="connsiteX0" fmla="*/ 86061 w 3928417"/>
              <a:gd name="connsiteY0" fmla="*/ 2237666 h 4701185"/>
              <a:gd name="connsiteX1" fmla="*/ 1463040 w 3928417"/>
              <a:gd name="connsiteY1" fmla="*/ 76 h 4701185"/>
              <a:gd name="connsiteX2" fmla="*/ 3765176 w 3928417"/>
              <a:gd name="connsiteY2" fmla="*/ 2302212 h 4701185"/>
              <a:gd name="connsiteX3" fmla="*/ 3324113 w 3928417"/>
              <a:gd name="connsiteY3" fmla="*/ 4701168 h 4701185"/>
              <a:gd name="connsiteX4" fmla="*/ 0 w 3928417"/>
              <a:gd name="connsiteY4" fmla="*/ 2334485 h 470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8417" h="4701185">
                <a:moveTo>
                  <a:pt x="86061" y="2237666"/>
                </a:moveTo>
                <a:cubicBezTo>
                  <a:pt x="467957" y="1113492"/>
                  <a:pt x="849854" y="-10682"/>
                  <a:pt x="1463040" y="76"/>
                </a:cubicBezTo>
                <a:cubicBezTo>
                  <a:pt x="2076226" y="10834"/>
                  <a:pt x="3454997" y="1518697"/>
                  <a:pt x="3765176" y="2302212"/>
                </a:cubicBezTo>
                <a:cubicBezTo>
                  <a:pt x="4075355" y="3085727"/>
                  <a:pt x="3951642" y="4695789"/>
                  <a:pt x="3324113" y="4701168"/>
                </a:cubicBezTo>
                <a:cubicBezTo>
                  <a:pt x="2696584" y="4706547"/>
                  <a:pt x="1086522" y="3480175"/>
                  <a:pt x="0" y="2334485"/>
                </a:cubicBezTo>
              </a:path>
            </a:pathLst>
          </a:cu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0FCE5A1-204A-4ACC-944D-A471146AD2A9}"/>
              </a:ext>
            </a:extLst>
          </p:cNvPr>
          <p:cNvSpPr/>
          <p:nvPr/>
        </p:nvSpPr>
        <p:spPr>
          <a:xfrm>
            <a:off x="51312" y="401390"/>
            <a:ext cx="3461605" cy="5214871"/>
          </a:xfrm>
          <a:custGeom>
            <a:avLst/>
            <a:gdLst>
              <a:gd name="connsiteX0" fmla="*/ 3434166 w 3461605"/>
              <a:gd name="connsiteY0" fmla="*/ 2847419 h 5214871"/>
              <a:gd name="connsiteX1" fmla="*/ 1067483 w 3461605"/>
              <a:gd name="connsiteY1" fmla="*/ 5214102 h 5214871"/>
              <a:gd name="connsiteX2" fmla="*/ 2476 w 3461605"/>
              <a:gd name="connsiteY2" fmla="*/ 3084088 h 5214871"/>
              <a:gd name="connsiteX3" fmla="*/ 820057 w 3461605"/>
              <a:gd name="connsiteY3" fmla="*/ 1115438 h 5214871"/>
              <a:gd name="connsiteX4" fmla="*/ 2261582 w 3461605"/>
              <a:gd name="connsiteY4" fmla="*/ 61189 h 5214871"/>
              <a:gd name="connsiteX5" fmla="*/ 3434166 w 3461605"/>
              <a:gd name="connsiteY5" fmla="*/ 2847419 h 521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605" h="5214871">
                <a:moveTo>
                  <a:pt x="3434166" y="2847419"/>
                </a:moveTo>
                <a:cubicBezTo>
                  <a:pt x="3235149" y="3706238"/>
                  <a:pt x="1639431" y="5174657"/>
                  <a:pt x="1067483" y="5214102"/>
                </a:cubicBezTo>
                <a:cubicBezTo>
                  <a:pt x="495535" y="5253547"/>
                  <a:pt x="43714" y="3767199"/>
                  <a:pt x="2476" y="3084088"/>
                </a:cubicBezTo>
                <a:cubicBezTo>
                  <a:pt x="-38762" y="2400977"/>
                  <a:pt x="443539" y="1619255"/>
                  <a:pt x="820057" y="1115438"/>
                </a:cubicBezTo>
                <a:cubicBezTo>
                  <a:pt x="1196575" y="611621"/>
                  <a:pt x="1824104" y="-234646"/>
                  <a:pt x="2261582" y="61189"/>
                </a:cubicBezTo>
                <a:cubicBezTo>
                  <a:pt x="2699060" y="357024"/>
                  <a:pt x="3633183" y="1988600"/>
                  <a:pt x="3434166" y="2847419"/>
                </a:cubicBezTo>
                <a:close/>
              </a:path>
            </a:pathLst>
          </a:custGeom>
          <a:noFill/>
          <a:ln w="1905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8CEA5EA-37D3-41A4-B4B6-0704EB48B654}"/>
              </a:ext>
            </a:extLst>
          </p:cNvPr>
          <p:cNvSpPr/>
          <p:nvPr/>
        </p:nvSpPr>
        <p:spPr>
          <a:xfrm>
            <a:off x="1608805" y="3668358"/>
            <a:ext cx="3753538" cy="3326262"/>
          </a:xfrm>
          <a:custGeom>
            <a:avLst/>
            <a:gdLst>
              <a:gd name="connsiteX0" fmla="*/ 2371524 w 3753538"/>
              <a:gd name="connsiteY0" fmla="*/ 0 h 3326262"/>
              <a:gd name="connsiteX1" fmla="*/ 4842 w 3753538"/>
              <a:gd name="connsiteY1" fmla="*/ 2345167 h 3326262"/>
              <a:gd name="connsiteX2" fmla="*/ 1812127 w 3753538"/>
              <a:gd name="connsiteY2" fmla="*/ 3119717 h 3326262"/>
              <a:gd name="connsiteX3" fmla="*/ 3748503 w 3753538"/>
              <a:gd name="connsiteY3" fmla="*/ 3044414 h 3326262"/>
              <a:gd name="connsiteX4" fmla="*/ 2414555 w 3753538"/>
              <a:gd name="connsiteY4" fmla="*/ 43030 h 332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3538" h="3326262">
                <a:moveTo>
                  <a:pt x="2371524" y="0"/>
                </a:moveTo>
                <a:cubicBezTo>
                  <a:pt x="1234799" y="912607"/>
                  <a:pt x="98075" y="1825214"/>
                  <a:pt x="4842" y="2345167"/>
                </a:cubicBezTo>
                <a:cubicBezTo>
                  <a:pt x="-88391" y="2865120"/>
                  <a:pt x="1188184" y="3003176"/>
                  <a:pt x="1812127" y="3119717"/>
                </a:cubicBezTo>
                <a:cubicBezTo>
                  <a:pt x="2436070" y="3236258"/>
                  <a:pt x="3648098" y="3557195"/>
                  <a:pt x="3748503" y="3044414"/>
                </a:cubicBezTo>
                <a:cubicBezTo>
                  <a:pt x="3848908" y="2531633"/>
                  <a:pt x="2414555" y="43030"/>
                  <a:pt x="2414555" y="43030"/>
                </a:cubicBezTo>
              </a:path>
            </a:pathLst>
          </a:custGeom>
          <a:noFill/>
          <a:ln w="1905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FAD523D-26B9-4D9B-AC0C-26FB240D33E2}"/>
              </a:ext>
            </a:extLst>
          </p:cNvPr>
          <p:cNvSpPr/>
          <p:nvPr/>
        </p:nvSpPr>
        <p:spPr>
          <a:xfrm>
            <a:off x="4684968" y="2926272"/>
            <a:ext cx="3279629" cy="3671295"/>
          </a:xfrm>
          <a:custGeom>
            <a:avLst/>
            <a:gdLst>
              <a:gd name="connsiteX0" fmla="*/ 199004 w 3279629"/>
              <a:gd name="connsiteY0" fmla="*/ 354810 h 3671295"/>
              <a:gd name="connsiteX1" fmla="*/ 1220980 w 3279629"/>
              <a:gd name="connsiteY1" fmla="*/ 2108307 h 3671295"/>
              <a:gd name="connsiteX2" fmla="*/ 1436133 w 3279629"/>
              <a:gd name="connsiteY2" fmla="*/ 3668166 h 3671295"/>
              <a:gd name="connsiteX3" fmla="*/ 3264933 w 3279629"/>
              <a:gd name="connsiteY3" fmla="*/ 2441794 h 3671295"/>
              <a:gd name="connsiteX4" fmla="*/ 306580 w 3279629"/>
              <a:gd name="connsiteY4" fmla="*/ 150415 h 3671295"/>
              <a:gd name="connsiteX5" fmla="*/ 242034 w 3279629"/>
              <a:gd name="connsiteY5" fmla="*/ 408599 h 367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629" h="3671295">
                <a:moveTo>
                  <a:pt x="199004" y="354810"/>
                </a:moveTo>
                <a:cubicBezTo>
                  <a:pt x="606898" y="955445"/>
                  <a:pt x="1014792" y="1556081"/>
                  <a:pt x="1220980" y="2108307"/>
                </a:cubicBezTo>
                <a:cubicBezTo>
                  <a:pt x="1427168" y="2660533"/>
                  <a:pt x="1095474" y="3612585"/>
                  <a:pt x="1436133" y="3668166"/>
                </a:cubicBezTo>
                <a:cubicBezTo>
                  <a:pt x="1776792" y="3723747"/>
                  <a:pt x="3453192" y="3028086"/>
                  <a:pt x="3264933" y="2441794"/>
                </a:cubicBezTo>
                <a:cubicBezTo>
                  <a:pt x="3076674" y="1855502"/>
                  <a:pt x="810396" y="489281"/>
                  <a:pt x="306580" y="150415"/>
                </a:cubicBezTo>
                <a:cubicBezTo>
                  <a:pt x="-197236" y="-188451"/>
                  <a:pt x="22399" y="110074"/>
                  <a:pt x="242034" y="408599"/>
                </a:cubicBezTo>
              </a:path>
            </a:pathLst>
          </a:custGeom>
          <a:noFill/>
          <a:ln w="1905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505824" y="2323750"/>
            <a:ext cx="1606788" cy="1275744"/>
          </a:xfrm>
          <a:prstGeom prst="ellipse">
            <a:avLst/>
          </a:prstGeom>
          <a:solidFill>
            <a:schemeClr val="accent5">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95000"/>
                    <a:lumOff val="5000"/>
                  </a:schemeClr>
                </a:solidFill>
              </a:rPr>
              <a:t>DBpedia</a:t>
            </a:r>
            <a:endParaRPr lang="en-US" dirty="0">
              <a:solidFill>
                <a:schemeClr val="tx1">
                  <a:lumMod val="95000"/>
                  <a:lumOff val="5000"/>
                </a:schemeClr>
              </a:solidFill>
            </a:endParaRPr>
          </a:p>
        </p:txBody>
      </p:sp>
      <p:sp>
        <p:nvSpPr>
          <p:cNvPr id="25" name="TextBox 24">
            <a:extLst>
              <a:ext uri="{FF2B5EF4-FFF2-40B4-BE49-F238E27FC236}">
                <a16:creationId xmlns:a16="http://schemas.microsoft.com/office/drawing/2014/main" id="{865E4D28-005F-4167-83EC-A42B2A2B0ECF}"/>
              </a:ext>
            </a:extLst>
          </p:cNvPr>
          <p:cNvSpPr txBox="1"/>
          <p:nvPr/>
        </p:nvSpPr>
        <p:spPr>
          <a:xfrm>
            <a:off x="7205415" y="6164132"/>
            <a:ext cx="1518364" cy="369332"/>
          </a:xfrm>
          <a:prstGeom prst="rect">
            <a:avLst/>
          </a:prstGeom>
          <a:noFill/>
        </p:spPr>
        <p:txBody>
          <a:bodyPr wrap="none" rtlCol="0">
            <a:spAutoFit/>
          </a:bodyPr>
          <a:lstStyle/>
          <a:p>
            <a:r>
              <a:rPr lang="en-US" dirty="0"/>
              <a:t>Life sciences</a:t>
            </a:r>
          </a:p>
        </p:txBody>
      </p:sp>
      <p:sp>
        <p:nvSpPr>
          <p:cNvPr id="27" name="TextBox 26">
            <a:extLst>
              <a:ext uri="{FF2B5EF4-FFF2-40B4-BE49-F238E27FC236}">
                <a16:creationId xmlns:a16="http://schemas.microsoft.com/office/drawing/2014/main" id="{F3D583AB-F01D-4BAF-86F4-75167F06AE05}"/>
              </a:ext>
            </a:extLst>
          </p:cNvPr>
          <p:cNvSpPr txBox="1"/>
          <p:nvPr/>
        </p:nvSpPr>
        <p:spPr>
          <a:xfrm>
            <a:off x="219109" y="261358"/>
            <a:ext cx="1454244" cy="369332"/>
          </a:xfrm>
          <a:prstGeom prst="rect">
            <a:avLst/>
          </a:prstGeom>
          <a:noFill/>
        </p:spPr>
        <p:txBody>
          <a:bodyPr wrap="none" rtlCol="0">
            <a:spAutoFit/>
          </a:bodyPr>
          <a:lstStyle/>
          <a:p>
            <a:r>
              <a:rPr lang="en-US" dirty="0"/>
              <a:t>Government</a:t>
            </a:r>
          </a:p>
        </p:txBody>
      </p:sp>
      <p:sp>
        <p:nvSpPr>
          <p:cNvPr id="28" name="TextBox 27">
            <a:extLst>
              <a:ext uri="{FF2B5EF4-FFF2-40B4-BE49-F238E27FC236}">
                <a16:creationId xmlns:a16="http://schemas.microsoft.com/office/drawing/2014/main" id="{AE514520-BE78-44D6-BD2B-59FB535B4F67}"/>
              </a:ext>
            </a:extLst>
          </p:cNvPr>
          <p:cNvSpPr txBox="1"/>
          <p:nvPr/>
        </p:nvSpPr>
        <p:spPr>
          <a:xfrm>
            <a:off x="430306" y="6481427"/>
            <a:ext cx="2056973" cy="369332"/>
          </a:xfrm>
          <a:prstGeom prst="rect">
            <a:avLst/>
          </a:prstGeom>
          <a:noFill/>
        </p:spPr>
        <p:txBody>
          <a:bodyPr wrap="none" rtlCol="0">
            <a:spAutoFit/>
          </a:bodyPr>
          <a:lstStyle/>
          <a:p>
            <a:r>
              <a:rPr lang="en-US" dirty="0"/>
              <a:t>Social networking </a:t>
            </a:r>
          </a:p>
        </p:txBody>
      </p:sp>
      <p:sp>
        <p:nvSpPr>
          <p:cNvPr id="12" name="TextBox 11">
            <a:extLst>
              <a:ext uri="{FF2B5EF4-FFF2-40B4-BE49-F238E27FC236}">
                <a16:creationId xmlns:a16="http://schemas.microsoft.com/office/drawing/2014/main" id="{07031006-F987-4FCD-94D2-A1EA80105656}"/>
              </a:ext>
            </a:extLst>
          </p:cNvPr>
          <p:cNvSpPr txBox="1"/>
          <p:nvPr/>
        </p:nvSpPr>
        <p:spPr>
          <a:xfrm>
            <a:off x="6877213" y="127230"/>
            <a:ext cx="2236510" cy="369332"/>
          </a:xfrm>
          <a:prstGeom prst="rect">
            <a:avLst/>
          </a:prstGeom>
          <a:noFill/>
        </p:spPr>
        <p:txBody>
          <a:bodyPr wrap="none" rtlCol="0">
            <a:spAutoFit/>
          </a:bodyPr>
          <a:lstStyle/>
          <a:p>
            <a:r>
              <a:rPr lang="en-US" dirty="0"/>
              <a:t>Libraries, publishing</a:t>
            </a:r>
          </a:p>
        </p:txBody>
      </p:sp>
      <p:grpSp>
        <p:nvGrpSpPr>
          <p:cNvPr id="6" name="Group 5">
            <a:extLst>
              <a:ext uri="{FF2B5EF4-FFF2-40B4-BE49-F238E27FC236}">
                <a16:creationId xmlns:a16="http://schemas.microsoft.com/office/drawing/2014/main" id="{3FBD6F7D-90BA-4DC0-BE8F-6712DC3FDC9F}"/>
              </a:ext>
            </a:extLst>
          </p:cNvPr>
          <p:cNvGrpSpPr/>
          <p:nvPr/>
        </p:nvGrpSpPr>
        <p:grpSpPr>
          <a:xfrm>
            <a:off x="2314883" y="446024"/>
            <a:ext cx="6566098" cy="4751327"/>
            <a:chOff x="2487279" y="179566"/>
            <a:chExt cx="6566098" cy="4751327"/>
          </a:xfrm>
        </p:grpSpPr>
        <p:pic>
          <p:nvPicPr>
            <p:cNvPr id="3" name="Picture 2">
              <a:extLst>
                <a:ext uri="{FF2B5EF4-FFF2-40B4-BE49-F238E27FC236}">
                  <a16:creationId xmlns:a16="http://schemas.microsoft.com/office/drawing/2014/main" id="{BD862583-66DB-460F-A34F-FABAA3E89706}"/>
                </a:ext>
              </a:extLst>
            </p:cNvPr>
            <p:cNvPicPr>
              <a:picLocks noChangeAspect="1"/>
            </p:cNvPicPr>
            <p:nvPr/>
          </p:nvPicPr>
          <p:blipFill>
            <a:blip r:embed="rId4"/>
            <a:stretch>
              <a:fillRect/>
            </a:stretch>
          </p:blipFill>
          <p:spPr>
            <a:xfrm>
              <a:off x="2487279" y="179566"/>
              <a:ext cx="6513328" cy="4751327"/>
            </a:xfrm>
            <a:prstGeom prst="rect">
              <a:avLst/>
            </a:prstGeom>
            <a:ln>
              <a:noFill/>
            </a:ln>
            <a:effectLst>
              <a:outerShdw blurRad="292100" dist="139700" dir="2700000" algn="tl" rotWithShape="0">
                <a:srgbClr val="333333">
                  <a:alpha val="65000"/>
                </a:srgbClr>
              </a:outerShdw>
            </a:effectLst>
          </p:spPr>
        </p:pic>
        <p:sp>
          <p:nvSpPr>
            <p:cNvPr id="5" name="Freeform: Shape 4">
              <a:extLst>
                <a:ext uri="{FF2B5EF4-FFF2-40B4-BE49-F238E27FC236}">
                  <a16:creationId xmlns:a16="http://schemas.microsoft.com/office/drawing/2014/main" id="{8EBC4D7C-93F1-413B-9262-4D4D04D7CD36}"/>
                </a:ext>
              </a:extLst>
            </p:cNvPr>
            <p:cNvSpPr/>
            <p:nvPr/>
          </p:nvSpPr>
          <p:spPr>
            <a:xfrm>
              <a:off x="7207678" y="914397"/>
              <a:ext cx="1845699" cy="2793389"/>
            </a:xfrm>
            <a:custGeom>
              <a:avLst/>
              <a:gdLst>
                <a:gd name="connsiteX0" fmla="*/ 1217867 w 1845699"/>
                <a:gd name="connsiteY0" fmla="*/ 0 h 2793389"/>
                <a:gd name="connsiteX1" fmla="*/ 9552 w 1845699"/>
                <a:gd name="connsiteY1" fmla="*/ 1191986 h 2793389"/>
                <a:gd name="connsiteX2" fmla="*/ 695352 w 1845699"/>
                <a:gd name="connsiteY2" fmla="*/ 2743200 h 2793389"/>
                <a:gd name="connsiteX3" fmla="*/ 1462795 w 1845699"/>
                <a:gd name="connsiteY3" fmla="*/ 2302329 h 2793389"/>
                <a:gd name="connsiteX4" fmla="*/ 1511781 w 1845699"/>
                <a:gd name="connsiteY4" fmla="*/ 1191986 h 2793389"/>
                <a:gd name="connsiteX5" fmla="*/ 1838352 w 1845699"/>
                <a:gd name="connsiteY5" fmla="*/ 669471 h 2793389"/>
                <a:gd name="connsiteX6" fmla="*/ 1152552 w 1845699"/>
                <a:gd name="connsiteY6" fmla="*/ 114300 h 279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699" h="2793389">
                  <a:moveTo>
                    <a:pt x="1217867" y="0"/>
                  </a:moveTo>
                  <a:cubicBezTo>
                    <a:pt x="657252" y="367393"/>
                    <a:pt x="96638" y="734786"/>
                    <a:pt x="9552" y="1191986"/>
                  </a:cubicBezTo>
                  <a:cubicBezTo>
                    <a:pt x="-77534" y="1649186"/>
                    <a:pt x="453145" y="2558143"/>
                    <a:pt x="695352" y="2743200"/>
                  </a:cubicBezTo>
                  <a:cubicBezTo>
                    <a:pt x="937559" y="2928257"/>
                    <a:pt x="1326724" y="2560865"/>
                    <a:pt x="1462795" y="2302329"/>
                  </a:cubicBezTo>
                  <a:cubicBezTo>
                    <a:pt x="1598867" y="2043793"/>
                    <a:pt x="1449188" y="1464129"/>
                    <a:pt x="1511781" y="1191986"/>
                  </a:cubicBezTo>
                  <a:cubicBezTo>
                    <a:pt x="1574374" y="919843"/>
                    <a:pt x="1898223" y="849085"/>
                    <a:pt x="1838352" y="669471"/>
                  </a:cubicBezTo>
                  <a:cubicBezTo>
                    <a:pt x="1778481" y="489857"/>
                    <a:pt x="1313116" y="223157"/>
                    <a:pt x="1152552" y="114300"/>
                  </a:cubicBezTo>
                </a:path>
              </a:pathLst>
            </a:cu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22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Connector 87"/>
          <p:cNvCxnSpPr/>
          <p:nvPr/>
        </p:nvCxnSpPr>
        <p:spPr>
          <a:xfrm>
            <a:off x="5320404" y="3510085"/>
            <a:ext cx="1162836" cy="334766"/>
          </a:xfrm>
          <a:prstGeom prst="line">
            <a:avLst/>
          </a:prstGeom>
          <a:ln w="57150">
            <a:solidFill>
              <a:schemeClr val="accent6"/>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cxnSpLocks/>
          </p:cNvCxnSpPr>
          <p:nvPr/>
        </p:nvCxnSpPr>
        <p:spPr>
          <a:xfrm flipV="1">
            <a:off x="5320404" y="2739740"/>
            <a:ext cx="1249930" cy="416546"/>
          </a:xfrm>
          <a:prstGeom prst="line">
            <a:avLst/>
          </a:prstGeom>
          <a:ln w="57150">
            <a:solidFill>
              <a:schemeClr val="accent4"/>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221490" y="1660228"/>
            <a:ext cx="1348844" cy="1049330"/>
          </a:xfrm>
          <a:prstGeom prst="line">
            <a:avLst/>
          </a:prstGeom>
          <a:ln w="57150">
            <a:solidFill>
              <a:schemeClr val="accent1"/>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320405" y="3968314"/>
            <a:ext cx="1127659" cy="791805"/>
          </a:xfrm>
          <a:prstGeom prst="line">
            <a:avLst/>
          </a:prstGeom>
          <a:ln w="57150">
            <a:solidFill>
              <a:schemeClr val="accent5">
                <a:lumMod val="75000"/>
              </a:schemeClr>
            </a:solidFill>
            <a:head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007294" y="2397820"/>
            <a:ext cx="1575910" cy="369332"/>
          </a:xfrm>
          <a:prstGeom prst="rect">
            <a:avLst/>
          </a:prstGeom>
          <a:solidFill>
            <a:schemeClr val="bg1">
              <a:lumMod val="75000"/>
            </a:schemeClr>
          </a:solidFill>
          <a:ln w="31750">
            <a:noFill/>
          </a:ln>
        </p:spPr>
        <p:txBody>
          <a:bodyPr wrap="square" rtlCol="0">
            <a:spAutoFit/>
          </a:bodyPr>
          <a:lstStyle/>
          <a:p>
            <a:pPr algn="ctr"/>
            <a:r>
              <a:rPr lang="en-US" b="1" dirty="0">
                <a:solidFill>
                  <a:schemeClr val="bg1"/>
                </a:solidFill>
              </a:rPr>
              <a:t>“Same As”</a:t>
            </a:r>
          </a:p>
        </p:txBody>
      </p:sp>
      <p:pic>
        <p:nvPicPr>
          <p:cNvPr id="69" name="Picture 68"/>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5179" y="2565092"/>
            <a:ext cx="1563376" cy="1563376"/>
          </a:xfrm>
          <a:prstGeom prst="rect">
            <a:avLst/>
          </a:prstGeom>
        </p:spPr>
      </p:pic>
      <p:grpSp>
        <p:nvGrpSpPr>
          <p:cNvPr id="4" name="Group 3"/>
          <p:cNvGrpSpPr/>
          <p:nvPr/>
        </p:nvGrpSpPr>
        <p:grpSpPr>
          <a:xfrm>
            <a:off x="6298550" y="2355598"/>
            <a:ext cx="2484627" cy="609183"/>
            <a:chOff x="6302078" y="2074756"/>
            <a:chExt cx="2484627" cy="609183"/>
          </a:xfrm>
        </p:grpSpPr>
        <p:sp>
          <p:nvSpPr>
            <p:cNvPr id="74" name="TextBox 73"/>
            <p:cNvSpPr txBox="1"/>
            <p:nvPr/>
          </p:nvSpPr>
          <p:spPr>
            <a:xfrm>
              <a:off x="7154527" y="2422329"/>
              <a:ext cx="1632178" cy="261610"/>
            </a:xfrm>
            <a:prstGeom prst="rect">
              <a:avLst/>
            </a:prstGeom>
            <a:noFill/>
          </p:spPr>
          <p:txBody>
            <a:bodyPr wrap="none" rtlCol="0">
              <a:spAutoFit/>
            </a:bodyPr>
            <a:lstStyle/>
            <a:p>
              <a:r>
                <a:rPr lang="en-US" sz="1100" b="1" dirty="0">
                  <a:solidFill>
                    <a:schemeClr val="accent4"/>
                  </a:solidFill>
                </a:rPr>
                <a:t>Name Authority File 2</a:t>
              </a:r>
            </a:p>
          </p:txBody>
        </p:sp>
        <p:pic>
          <p:nvPicPr>
            <p:cNvPr id="84" name="Picture 83"/>
            <p:cNvPicPr>
              <a:picLocks noChangeAspect="1"/>
            </p:cNvPicPr>
            <p:nvPr/>
          </p:nvPicPr>
          <p:blipFill>
            <a:blip r:embed="rId4">
              <a:duotone>
                <a:schemeClr val="accent4">
                  <a:shade val="45000"/>
                  <a:satMod val="135000"/>
                </a:schemeClr>
                <a:prstClr val="white"/>
              </a:duotone>
            </a:blip>
            <a:stretch>
              <a:fillRect/>
            </a:stretch>
          </p:blipFill>
          <p:spPr>
            <a:xfrm>
              <a:off x="6302078" y="2074756"/>
              <a:ext cx="611321" cy="523989"/>
            </a:xfrm>
            <a:prstGeom prst="rect">
              <a:avLst/>
            </a:prstGeom>
          </p:spPr>
        </p:pic>
      </p:grpSp>
      <p:grpSp>
        <p:nvGrpSpPr>
          <p:cNvPr id="2" name="Group 1"/>
          <p:cNvGrpSpPr/>
          <p:nvPr/>
        </p:nvGrpSpPr>
        <p:grpSpPr>
          <a:xfrm>
            <a:off x="6298550" y="1052825"/>
            <a:ext cx="2484093" cy="917150"/>
            <a:chOff x="6302077" y="1137813"/>
            <a:chExt cx="2484093" cy="917150"/>
          </a:xfrm>
        </p:grpSpPr>
        <p:grpSp>
          <p:nvGrpSpPr>
            <p:cNvPr id="78" name="Group 77"/>
            <p:cNvGrpSpPr/>
            <p:nvPr/>
          </p:nvGrpSpPr>
          <p:grpSpPr>
            <a:xfrm>
              <a:off x="7073691" y="1137813"/>
              <a:ext cx="1712479" cy="917150"/>
              <a:chOff x="6078041" y="1266406"/>
              <a:chExt cx="1712479" cy="917150"/>
            </a:xfrm>
          </p:grpSpPr>
          <p:sp>
            <p:nvSpPr>
              <p:cNvPr id="79" name="TextBox 78"/>
              <p:cNvSpPr txBox="1"/>
              <p:nvPr/>
            </p:nvSpPr>
            <p:spPr>
              <a:xfrm>
                <a:off x="6078041" y="1266406"/>
                <a:ext cx="1635706" cy="646331"/>
              </a:xfrm>
              <a:prstGeom prst="rect">
                <a:avLst/>
              </a:prstGeom>
              <a:solidFill>
                <a:schemeClr val="tx2"/>
              </a:solidFill>
            </p:spPr>
            <p:txBody>
              <a:bodyPr wrap="square" rtlCol="0">
                <a:spAutoFit/>
              </a:bodyPr>
              <a:lstStyle/>
              <a:p>
                <a:pPr algn="ctr"/>
                <a:r>
                  <a:rPr lang="en-US" b="1" dirty="0">
                    <a:solidFill>
                      <a:schemeClr val="bg1"/>
                    </a:solidFill>
                  </a:rPr>
                  <a:t>Albert Einstein</a:t>
                </a:r>
              </a:p>
            </p:txBody>
          </p:sp>
          <p:sp>
            <p:nvSpPr>
              <p:cNvPr id="80" name="TextBox 79"/>
              <p:cNvSpPr txBox="1"/>
              <p:nvPr/>
            </p:nvSpPr>
            <p:spPr>
              <a:xfrm>
                <a:off x="6158342" y="1921946"/>
                <a:ext cx="1632178" cy="261610"/>
              </a:xfrm>
              <a:prstGeom prst="rect">
                <a:avLst/>
              </a:prstGeom>
              <a:noFill/>
            </p:spPr>
            <p:txBody>
              <a:bodyPr wrap="none" rtlCol="0">
                <a:spAutoFit/>
              </a:bodyPr>
              <a:lstStyle/>
              <a:p>
                <a:r>
                  <a:rPr lang="en-US" sz="1100" b="1" dirty="0">
                    <a:solidFill>
                      <a:schemeClr val="tx2"/>
                    </a:solidFill>
                  </a:rPr>
                  <a:t>Name Authority File 1</a:t>
                </a:r>
              </a:p>
            </p:txBody>
          </p:sp>
        </p:grpSp>
        <p:pic>
          <p:nvPicPr>
            <p:cNvPr id="85" name="Picture 84"/>
            <p:cNvPicPr>
              <a:picLocks noChangeAspect="1"/>
            </p:cNvPicPr>
            <p:nvPr/>
          </p:nvPicPr>
          <p:blipFill>
            <a:blip r:embed="rId4">
              <a:duotone>
                <a:schemeClr val="accent1">
                  <a:shade val="45000"/>
                  <a:satMod val="135000"/>
                </a:schemeClr>
                <a:prstClr val="white"/>
              </a:duotone>
            </a:blip>
            <a:stretch>
              <a:fillRect/>
            </a:stretch>
          </p:blipFill>
          <p:spPr>
            <a:xfrm>
              <a:off x="6302077" y="1393086"/>
              <a:ext cx="611321" cy="523989"/>
            </a:xfrm>
            <a:prstGeom prst="rect">
              <a:avLst/>
            </a:prstGeom>
          </p:spPr>
        </p:pic>
      </p:grpSp>
      <p:grpSp>
        <p:nvGrpSpPr>
          <p:cNvPr id="5" name="Group 4"/>
          <p:cNvGrpSpPr/>
          <p:nvPr/>
        </p:nvGrpSpPr>
        <p:grpSpPr>
          <a:xfrm>
            <a:off x="6298550" y="3350404"/>
            <a:ext cx="2410848" cy="633637"/>
            <a:chOff x="6302077" y="2700990"/>
            <a:chExt cx="2410848" cy="633637"/>
          </a:xfrm>
        </p:grpSpPr>
        <p:grpSp>
          <p:nvGrpSpPr>
            <p:cNvPr id="81" name="Group 80"/>
            <p:cNvGrpSpPr/>
            <p:nvPr/>
          </p:nvGrpSpPr>
          <p:grpSpPr>
            <a:xfrm>
              <a:off x="7077219" y="2700990"/>
              <a:ext cx="1635706" cy="633637"/>
              <a:chOff x="6081569" y="3375039"/>
              <a:chExt cx="1635706" cy="633637"/>
            </a:xfrm>
          </p:grpSpPr>
          <p:sp>
            <p:nvSpPr>
              <p:cNvPr id="82" name="TextBox 81"/>
              <p:cNvSpPr txBox="1"/>
              <p:nvPr/>
            </p:nvSpPr>
            <p:spPr>
              <a:xfrm>
                <a:off x="6081569" y="3375039"/>
                <a:ext cx="1635706" cy="369332"/>
              </a:xfrm>
              <a:prstGeom prst="rect">
                <a:avLst/>
              </a:prstGeom>
              <a:solidFill>
                <a:schemeClr val="accent6"/>
              </a:solidFill>
            </p:spPr>
            <p:txBody>
              <a:bodyPr wrap="square" rtlCol="0">
                <a:spAutoFit/>
              </a:bodyPr>
              <a:lstStyle/>
              <a:p>
                <a:pPr algn="ctr"/>
                <a:r>
                  <a:rPr lang="en-US" b="1" dirty="0">
                    <a:solidFill>
                      <a:schemeClr val="bg1"/>
                    </a:solidFill>
                  </a:rPr>
                  <a:t>A. Einstein</a:t>
                </a:r>
              </a:p>
            </p:txBody>
          </p:sp>
          <p:sp>
            <p:nvSpPr>
              <p:cNvPr id="83" name="TextBox 82"/>
              <p:cNvSpPr txBox="1"/>
              <p:nvPr/>
            </p:nvSpPr>
            <p:spPr>
              <a:xfrm>
                <a:off x="6158342" y="3747066"/>
                <a:ext cx="1234633" cy="261610"/>
              </a:xfrm>
              <a:prstGeom prst="rect">
                <a:avLst/>
              </a:prstGeom>
              <a:noFill/>
            </p:spPr>
            <p:txBody>
              <a:bodyPr wrap="none" rtlCol="0">
                <a:spAutoFit/>
              </a:bodyPr>
              <a:lstStyle/>
              <a:p>
                <a:r>
                  <a:rPr lang="en-US" sz="1100" b="1" dirty="0">
                    <a:solidFill>
                      <a:schemeClr val="accent6"/>
                    </a:solidFill>
                  </a:rPr>
                  <a:t>Web resource 1</a:t>
                </a:r>
              </a:p>
            </p:txBody>
          </p:sp>
        </p:grpSp>
        <p:pic>
          <p:nvPicPr>
            <p:cNvPr id="86" name="Picture 85"/>
            <p:cNvPicPr>
              <a:picLocks noChangeAspect="1"/>
            </p:cNvPicPr>
            <p:nvPr/>
          </p:nvPicPr>
          <p:blipFill>
            <a:blip r:embed="rId4">
              <a:duotone>
                <a:schemeClr val="accent6">
                  <a:shade val="45000"/>
                  <a:satMod val="135000"/>
                </a:schemeClr>
                <a:prstClr val="white"/>
              </a:duotone>
            </a:blip>
            <a:stretch>
              <a:fillRect/>
            </a:stretch>
          </p:blipFill>
          <p:spPr>
            <a:xfrm>
              <a:off x="6302077" y="2749380"/>
              <a:ext cx="611321" cy="523989"/>
            </a:xfrm>
            <a:prstGeom prst="rect">
              <a:avLst/>
            </a:prstGeom>
          </p:spPr>
        </p:pic>
      </p:grpSp>
      <p:grpSp>
        <p:nvGrpSpPr>
          <p:cNvPr id="3" name="Group 2"/>
          <p:cNvGrpSpPr/>
          <p:nvPr/>
        </p:nvGrpSpPr>
        <p:grpSpPr>
          <a:xfrm>
            <a:off x="6298550" y="4369665"/>
            <a:ext cx="2410315" cy="629728"/>
            <a:chOff x="6302076" y="3325311"/>
            <a:chExt cx="2410315" cy="629728"/>
          </a:xfrm>
        </p:grpSpPr>
        <p:grpSp>
          <p:nvGrpSpPr>
            <p:cNvPr id="75" name="Group 74"/>
            <p:cNvGrpSpPr/>
            <p:nvPr/>
          </p:nvGrpSpPr>
          <p:grpSpPr>
            <a:xfrm>
              <a:off x="7076685" y="3325311"/>
              <a:ext cx="1635706" cy="629728"/>
              <a:chOff x="3190298" y="3330343"/>
              <a:chExt cx="1635706" cy="629728"/>
            </a:xfrm>
          </p:grpSpPr>
          <p:sp>
            <p:nvSpPr>
              <p:cNvPr id="76" name="TextBox 75"/>
              <p:cNvSpPr txBox="1"/>
              <p:nvPr/>
            </p:nvSpPr>
            <p:spPr>
              <a:xfrm>
                <a:off x="3190298" y="3330343"/>
                <a:ext cx="1635706" cy="369332"/>
              </a:xfrm>
              <a:prstGeom prst="rect">
                <a:avLst/>
              </a:prstGeom>
              <a:solidFill>
                <a:schemeClr val="accent5">
                  <a:lumMod val="75000"/>
                </a:schemeClr>
              </a:solidFill>
            </p:spPr>
            <p:txBody>
              <a:bodyPr wrap="square" rtlCol="0">
                <a:spAutoFit/>
              </a:bodyPr>
              <a:lstStyle/>
              <a:p>
                <a:pPr algn="ctr"/>
                <a:r>
                  <a:rPr lang="en-US" b="1" dirty="0">
                    <a:solidFill>
                      <a:schemeClr val="bg1"/>
                    </a:solidFill>
                  </a:rPr>
                  <a:t>Einstein</a:t>
                </a:r>
              </a:p>
            </p:txBody>
          </p:sp>
          <p:sp>
            <p:nvSpPr>
              <p:cNvPr id="77" name="TextBox 76"/>
              <p:cNvSpPr txBox="1"/>
              <p:nvPr/>
            </p:nvSpPr>
            <p:spPr>
              <a:xfrm>
                <a:off x="3265841" y="3698461"/>
                <a:ext cx="1234633" cy="261610"/>
              </a:xfrm>
              <a:prstGeom prst="rect">
                <a:avLst/>
              </a:prstGeom>
              <a:noFill/>
            </p:spPr>
            <p:txBody>
              <a:bodyPr wrap="none" rtlCol="0">
                <a:spAutoFit/>
              </a:bodyPr>
              <a:lstStyle/>
              <a:p>
                <a:r>
                  <a:rPr lang="en-US" sz="1100" b="1" dirty="0">
                    <a:solidFill>
                      <a:schemeClr val="accent5">
                        <a:lumMod val="75000"/>
                      </a:schemeClr>
                    </a:solidFill>
                  </a:rPr>
                  <a:t>Web resource 2</a:t>
                </a:r>
              </a:p>
            </p:txBody>
          </p:sp>
        </p:grpSp>
        <p:pic>
          <p:nvPicPr>
            <p:cNvPr id="87" name="Picture 86"/>
            <p:cNvPicPr>
              <a:picLocks noChangeAspect="1"/>
            </p:cNvPicPr>
            <p:nvPr/>
          </p:nvPicPr>
          <p:blipFill>
            <a:blip r:embed="rId4">
              <a:duotone>
                <a:schemeClr val="accent5">
                  <a:shade val="45000"/>
                  <a:satMod val="135000"/>
                </a:schemeClr>
                <a:prstClr val="white"/>
              </a:duotone>
            </a:blip>
            <a:stretch>
              <a:fillRect/>
            </a:stretch>
          </p:blipFill>
          <p:spPr>
            <a:xfrm>
              <a:off x="6302076" y="3431050"/>
              <a:ext cx="611321" cy="523989"/>
            </a:xfrm>
            <a:prstGeom prst="rect">
              <a:avLst/>
            </a:prstGeom>
          </p:spPr>
        </p:pic>
      </p:grpSp>
      <p:sp>
        <p:nvSpPr>
          <p:cNvPr id="19" name="Text Placeholder 18"/>
          <p:cNvSpPr>
            <a:spLocks noGrp="1"/>
          </p:cNvSpPr>
          <p:nvPr>
            <p:ph type="body" sz="quarter" idx="13"/>
          </p:nvPr>
        </p:nvSpPr>
        <p:spPr>
          <a:xfrm>
            <a:off x="1176032" y="201525"/>
            <a:ext cx="4892511" cy="1038176"/>
          </a:xfrm>
        </p:spPr>
        <p:txBody>
          <a:bodyPr/>
          <a:lstStyle/>
          <a:p>
            <a:r>
              <a:rPr lang="en-US" dirty="0"/>
              <a:t>On the Critical Path: Entity Reconciliation </a:t>
            </a:r>
          </a:p>
        </p:txBody>
      </p:sp>
      <p:grpSp>
        <p:nvGrpSpPr>
          <p:cNvPr id="66" name="Group 65"/>
          <p:cNvGrpSpPr/>
          <p:nvPr/>
        </p:nvGrpSpPr>
        <p:grpSpPr>
          <a:xfrm>
            <a:off x="240863" y="3985295"/>
            <a:ext cx="1636776" cy="646331"/>
            <a:chOff x="3204297" y="1649606"/>
            <a:chExt cx="1636776" cy="646331"/>
          </a:xfrm>
          <a:solidFill>
            <a:schemeClr val="accent2">
              <a:lumMod val="40000"/>
              <a:lumOff val="60000"/>
            </a:schemeClr>
          </a:solidFill>
        </p:grpSpPr>
        <p:sp>
          <p:nvSpPr>
            <p:cNvPr id="68" name="TextBox 67"/>
            <p:cNvSpPr txBox="1"/>
            <p:nvPr/>
          </p:nvSpPr>
          <p:spPr>
            <a:xfrm>
              <a:off x="3204297" y="1649606"/>
              <a:ext cx="1636776" cy="646331"/>
            </a:xfrm>
            <a:prstGeom prst="rect">
              <a:avLst/>
            </a:prstGeom>
            <a:grpFill/>
          </p:spPr>
          <p:txBody>
            <a:bodyPr wrap="square" rtlCol="0">
              <a:spAutoFit/>
            </a:bodyPr>
            <a:lstStyle/>
            <a:p>
              <a:pPr algn="ctr"/>
              <a:r>
                <a:rPr lang="en-US" b="1" dirty="0">
                  <a:solidFill>
                    <a:schemeClr val="bg1"/>
                  </a:solidFill>
                </a:rPr>
                <a:t>Albert Einstein</a:t>
              </a:r>
            </a:p>
          </p:txBody>
        </p:sp>
        <p:sp>
          <p:nvSpPr>
            <p:cNvPr id="95" name="TextBox 94"/>
            <p:cNvSpPr txBox="1"/>
            <p:nvPr/>
          </p:nvSpPr>
          <p:spPr>
            <a:xfrm>
              <a:off x="3206596" y="1900091"/>
              <a:ext cx="184731" cy="261610"/>
            </a:xfrm>
            <a:prstGeom prst="rect">
              <a:avLst/>
            </a:prstGeom>
            <a:grpFill/>
          </p:spPr>
          <p:txBody>
            <a:bodyPr wrap="none" rtlCol="0">
              <a:spAutoFit/>
            </a:bodyPr>
            <a:lstStyle/>
            <a:p>
              <a:endParaRPr lang="en-US" sz="1100" b="1" dirty="0">
                <a:solidFill>
                  <a:schemeClr val="accent4"/>
                </a:solidFill>
              </a:endParaRPr>
            </a:p>
          </p:txBody>
        </p:sp>
      </p:grpSp>
      <p:grpSp>
        <p:nvGrpSpPr>
          <p:cNvPr id="30" name="Group 29"/>
          <p:cNvGrpSpPr/>
          <p:nvPr/>
        </p:nvGrpSpPr>
        <p:grpSpPr>
          <a:xfrm>
            <a:off x="708544" y="1350311"/>
            <a:ext cx="654346" cy="1407766"/>
            <a:chOff x="708544" y="939384"/>
            <a:chExt cx="654346" cy="1407766"/>
          </a:xfrm>
        </p:grpSpPr>
        <p:sp>
          <p:nvSpPr>
            <p:cNvPr id="70" name="TextBox 69"/>
            <p:cNvSpPr txBox="1"/>
            <p:nvPr/>
          </p:nvSpPr>
          <p:spPr>
            <a:xfrm>
              <a:off x="708544" y="939384"/>
              <a:ext cx="654346" cy="1015663"/>
            </a:xfrm>
            <a:prstGeom prst="rect">
              <a:avLst/>
            </a:prstGeom>
            <a:noFill/>
          </p:spPr>
          <p:txBody>
            <a:bodyPr wrap="none" rtlCol="0">
              <a:spAutoFit/>
            </a:bodyPr>
            <a:lstStyle/>
            <a:p>
              <a:r>
                <a:rPr lang="en-US" sz="6000" b="1" dirty="0">
                  <a:solidFill>
                    <a:schemeClr val="bg1">
                      <a:lumMod val="65000"/>
                    </a:schemeClr>
                  </a:solidFill>
                </a:rPr>
                <a:t>?</a:t>
              </a:r>
            </a:p>
          </p:txBody>
        </p:sp>
        <p:pic>
          <p:nvPicPr>
            <p:cNvPr id="103" name="Picture 102"/>
            <p:cNvPicPr>
              <a:picLocks noChangeAspect="1"/>
            </p:cNvPicPr>
            <p:nvPr/>
          </p:nvPicPr>
          <p:blipFill>
            <a:blip r:embed="rId4">
              <a:duotone>
                <a:schemeClr val="bg2">
                  <a:shade val="45000"/>
                  <a:satMod val="135000"/>
                </a:schemeClr>
                <a:prstClr val="white"/>
              </a:duotone>
            </a:blip>
            <a:stretch>
              <a:fillRect/>
            </a:stretch>
          </p:blipFill>
          <p:spPr>
            <a:xfrm>
              <a:off x="730056" y="1823161"/>
              <a:ext cx="611321" cy="523989"/>
            </a:xfrm>
            <a:prstGeom prst="rect">
              <a:avLst/>
            </a:prstGeom>
          </p:spPr>
        </p:pic>
      </p:grpSp>
      <p:graphicFrame>
        <p:nvGraphicFramePr>
          <p:cNvPr id="7" name="Diagram 6">
            <a:extLst>
              <a:ext uri="{FF2B5EF4-FFF2-40B4-BE49-F238E27FC236}">
                <a16:creationId xmlns:a16="http://schemas.microsoft.com/office/drawing/2014/main" id="{92DA087C-A84C-4D30-9262-7C5572F2500A}"/>
              </a:ext>
            </a:extLst>
          </p:cNvPr>
          <p:cNvGraphicFramePr/>
          <p:nvPr>
            <p:extLst>
              <p:ext uri="{D42A27DB-BD31-4B8C-83A1-F6EECF244321}">
                <p14:modId xmlns:p14="http://schemas.microsoft.com/office/powerpoint/2010/main" val="1476161915"/>
              </p:ext>
            </p:extLst>
          </p:nvPr>
        </p:nvGraphicFramePr>
        <p:xfrm>
          <a:off x="3622288" y="2565092"/>
          <a:ext cx="1496137" cy="15702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7">
            <a:extLst>
              <a:ext uri="{FF2B5EF4-FFF2-40B4-BE49-F238E27FC236}">
                <a16:creationId xmlns:a16="http://schemas.microsoft.com/office/drawing/2014/main" id="{31B43719-C3F9-4500-A05D-199C03DDB154}"/>
              </a:ext>
            </a:extLst>
          </p:cNvPr>
          <p:cNvSpPr/>
          <p:nvPr/>
        </p:nvSpPr>
        <p:spPr>
          <a:xfrm>
            <a:off x="7159936" y="2111363"/>
            <a:ext cx="1470274" cy="646331"/>
          </a:xfrm>
          <a:prstGeom prst="rect">
            <a:avLst/>
          </a:prstGeom>
        </p:spPr>
        <p:txBody>
          <a:bodyPr wrap="none">
            <a:spAutoFit/>
          </a:bodyPr>
          <a:lstStyle/>
          <a:p>
            <a:pPr fontAlgn="base"/>
            <a:r>
              <a:rPr lang="az-Cyrl-AZ" b="1" dirty="0">
                <a:solidFill>
                  <a:schemeClr val="accent4">
                    <a:lumMod val="75000"/>
                  </a:schemeClr>
                </a:solidFill>
                <a:latin typeface="Arial Unicode MS" panose="020B0604020202020204" pitchFamily="34" charset="-128"/>
                <a:ea typeface="Arial Unicode MS" panose="020B0604020202020204" pitchFamily="34" charset="-128"/>
              </a:rPr>
              <a:t>Эйнштейн, </a:t>
            </a:r>
            <a:endParaRPr lang="en-US" b="1" dirty="0">
              <a:solidFill>
                <a:schemeClr val="accent4">
                  <a:lumMod val="75000"/>
                </a:schemeClr>
              </a:solidFill>
              <a:latin typeface="Arial Unicode MS" panose="020B0604020202020204" pitchFamily="34" charset="-128"/>
              <a:ea typeface="Arial Unicode MS" panose="020B0604020202020204" pitchFamily="34" charset="-128"/>
            </a:endParaRPr>
          </a:p>
          <a:p>
            <a:pPr fontAlgn="base"/>
            <a:r>
              <a:rPr lang="az-Cyrl-AZ" b="1" dirty="0">
                <a:solidFill>
                  <a:schemeClr val="accent4">
                    <a:lumMod val="75000"/>
                  </a:schemeClr>
                </a:solidFill>
                <a:latin typeface="Arial Unicode MS" panose="020B0604020202020204" pitchFamily="34" charset="-128"/>
                <a:ea typeface="Arial Unicode MS" panose="020B0604020202020204" pitchFamily="34" charset="-128"/>
              </a:rPr>
              <a:t>Альберт. </a:t>
            </a:r>
          </a:p>
        </p:txBody>
      </p:sp>
      <p:sp>
        <p:nvSpPr>
          <p:cNvPr id="9" name="Rectangle 8">
            <a:extLst>
              <a:ext uri="{FF2B5EF4-FFF2-40B4-BE49-F238E27FC236}">
                <a16:creationId xmlns:a16="http://schemas.microsoft.com/office/drawing/2014/main" id="{BC6AC8A8-FA5E-48F5-AC22-D59361A497E4}"/>
              </a:ext>
            </a:extLst>
          </p:cNvPr>
          <p:cNvSpPr/>
          <p:nvPr/>
        </p:nvSpPr>
        <p:spPr>
          <a:xfrm>
            <a:off x="229781" y="4746469"/>
            <a:ext cx="5546920" cy="1252078"/>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…(14 March 1879 – 18 April 1955) was a German-born </a:t>
            </a:r>
            <a:r>
              <a:rPr lang="en-US" dirty="0">
                <a:hlinkClick r:id="rId10" tooltip="Theoretical physicist"/>
              </a:rPr>
              <a:t>theoretical physicist</a:t>
            </a:r>
            <a:r>
              <a:rPr lang="en-US" dirty="0"/>
              <a:t>.</a:t>
            </a:r>
            <a:r>
              <a:rPr lang="en-US" baseline="30000" dirty="0"/>
              <a:t> </a:t>
            </a:r>
            <a:r>
              <a:rPr lang="en-US" dirty="0"/>
              <a:t>Einstein developed the </a:t>
            </a:r>
            <a:r>
              <a:rPr lang="en-US" dirty="0">
                <a:hlinkClick r:id="rId11" tooltip="Theory of relativity"/>
              </a:rPr>
              <a:t>theory of relativity</a:t>
            </a:r>
            <a:r>
              <a:rPr lang="en-US" dirty="0"/>
              <a:t>, one of the two pillars of </a:t>
            </a:r>
            <a:r>
              <a:rPr lang="en-US" dirty="0">
                <a:hlinkClick r:id="rId12" tooltip="Modern physics"/>
              </a:rPr>
              <a:t>modern physics</a:t>
            </a:r>
            <a:r>
              <a:rPr lang="en-US" dirty="0"/>
              <a:t> (alongside </a:t>
            </a:r>
            <a:r>
              <a:rPr lang="en-US" dirty="0">
                <a:hlinkClick r:id="rId13" tooltip="Quantum mechanics"/>
              </a:rPr>
              <a:t>quantum mechanics</a:t>
            </a:r>
            <a:r>
              <a:rPr lang="en-US" dirty="0"/>
              <a:t>).</a:t>
            </a:r>
          </a:p>
        </p:txBody>
      </p:sp>
      <p:sp>
        <p:nvSpPr>
          <p:cNvPr id="10" name="TextBox 9">
            <a:extLst>
              <a:ext uri="{FF2B5EF4-FFF2-40B4-BE49-F238E27FC236}">
                <a16:creationId xmlns:a16="http://schemas.microsoft.com/office/drawing/2014/main" id="{9CD47567-A3DA-4895-B502-AB0D643FDF2D}"/>
              </a:ext>
            </a:extLst>
          </p:cNvPr>
          <p:cNvSpPr txBox="1"/>
          <p:nvPr/>
        </p:nvSpPr>
        <p:spPr>
          <a:xfrm>
            <a:off x="161394" y="5999065"/>
            <a:ext cx="1628972" cy="307777"/>
          </a:xfrm>
          <a:prstGeom prst="rect">
            <a:avLst/>
          </a:prstGeom>
          <a:noFill/>
        </p:spPr>
        <p:txBody>
          <a:bodyPr wrap="none" rtlCol="0">
            <a:spAutoFit/>
          </a:bodyPr>
          <a:lstStyle/>
          <a:p>
            <a:r>
              <a:rPr lang="en-US" sz="1400" dirty="0">
                <a:solidFill>
                  <a:schemeClr val="bg1">
                    <a:lumMod val="50000"/>
                  </a:schemeClr>
                </a:solidFill>
              </a:rPr>
              <a:t>Source: Wikipedia</a:t>
            </a:r>
          </a:p>
        </p:txBody>
      </p:sp>
      <p:sp>
        <p:nvSpPr>
          <p:cNvPr id="11" name="TextBox 10">
            <a:extLst>
              <a:ext uri="{FF2B5EF4-FFF2-40B4-BE49-F238E27FC236}">
                <a16:creationId xmlns:a16="http://schemas.microsoft.com/office/drawing/2014/main" id="{00F935AD-682E-4392-BC9F-BC005E980411}"/>
              </a:ext>
            </a:extLst>
          </p:cNvPr>
          <p:cNvSpPr txBox="1"/>
          <p:nvPr/>
        </p:nvSpPr>
        <p:spPr>
          <a:xfrm>
            <a:off x="6254701" y="4790301"/>
            <a:ext cx="1318462" cy="1015663"/>
          </a:xfrm>
          <a:prstGeom prst="rect">
            <a:avLst/>
          </a:prstGeom>
          <a:noFill/>
        </p:spPr>
        <p:txBody>
          <a:bodyPr wrap="square" rtlCol="0">
            <a:spAutoFit/>
          </a:bodyPr>
          <a:lstStyle/>
          <a:p>
            <a:r>
              <a:rPr lang="en-US" sz="6000" dirty="0">
                <a:solidFill>
                  <a:schemeClr val="tx2"/>
                </a:solidFill>
              </a:rPr>
              <a:t>…</a:t>
            </a:r>
          </a:p>
        </p:txBody>
      </p:sp>
      <p:grpSp>
        <p:nvGrpSpPr>
          <p:cNvPr id="6" name="Group 5">
            <a:extLst>
              <a:ext uri="{FF2B5EF4-FFF2-40B4-BE49-F238E27FC236}">
                <a16:creationId xmlns:a16="http://schemas.microsoft.com/office/drawing/2014/main" id="{DE64E861-5A74-49E5-9DD1-EB93F8C72C8B}"/>
              </a:ext>
            </a:extLst>
          </p:cNvPr>
          <p:cNvGrpSpPr/>
          <p:nvPr/>
        </p:nvGrpSpPr>
        <p:grpSpPr>
          <a:xfrm>
            <a:off x="2000341" y="3015785"/>
            <a:ext cx="1499246" cy="735064"/>
            <a:chOff x="2000341" y="3015785"/>
            <a:chExt cx="1499246" cy="735064"/>
          </a:xfrm>
        </p:grpSpPr>
        <p:cxnSp>
          <p:nvCxnSpPr>
            <p:cNvPr id="36" name="Straight Connector 35"/>
            <p:cNvCxnSpPr/>
            <p:nvPr/>
          </p:nvCxnSpPr>
          <p:spPr>
            <a:xfrm flipV="1">
              <a:off x="2000341" y="3015785"/>
              <a:ext cx="1499246" cy="12098"/>
            </a:xfrm>
            <a:prstGeom prst="line">
              <a:avLst/>
            </a:prstGeom>
            <a:ln w="57150">
              <a:solidFill>
                <a:schemeClr val="accent1"/>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2000341" y="3252861"/>
              <a:ext cx="1499246" cy="12098"/>
            </a:xfrm>
            <a:prstGeom prst="line">
              <a:avLst/>
            </a:prstGeom>
            <a:ln w="57150">
              <a:solidFill>
                <a:schemeClr val="accent6"/>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2000341" y="3489937"/>
              <a:ext cx="1499246" cy="17967"/>
            </a:xfrm>
            <a:prstGeom prst="line">
              <a:avLst/>
            </a:prstGeom>
            <a:ln w="57150">
              <a:solidFill>
                <a:schemeClr val="accent5">
                  <a:lumMod val="75000"/>
                </a:schemeClr>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5954CCC-248C-4A97-958E-4B70427FDE8F}"/>
                </a:ext>
              </a:extLst>
            </p:cNvPr>
            <p:cNvCxnSpPr/>
            <p:nvPr/>
          </p:nvCxnSpPr>
          <p:spPr>
            <a:xfrm flipV="1">
              <a:off x="2000341" y="3732882"/>
              <a:ext cx="1499246" cy="17967"/>
            </a:xfrm>
            <a:prstGeom prst="line">
              <a:avLst/>
            </a:prstGeom>
            <a:ln w="57150">
              <a:solidFill>
                <a:schemeClr val="accent4"/>
              </a:solidFill>
              <a:head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94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5464" y="1290795"/>
            <a:ext cx="6143625" cy="3086100"/>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quarter" idx="13"/>
          </p:nvPr>
        </p:nvSpPr>
        <p:spPr/>
        <p:txBody>
          <a:bodyPr/>
          <a:lstStyle/>
          <a:p>
            <a:r>
              <a:rPr lang="en-US" sz="2800" dirty="0">
                <a:hlinkClick r:id="rId4"/>
              </a:rPr>
              <a:t>http://id.loc.gov/authorities/names/n85387872</a:t>
            </a:r>
            <a:endParaRPr lang="en-US" sz="2800" dirty="0"/>
          </a:p>
          <a:p>
            <a:r>
              <a:rPr lang="en-US" sz="2800" dirty="0"/>
              <a:t>… What does this URI refer to? </a:t>
            </a:r>
          </a:p>
        </p:txBody>
      </p:sp>
      <p:pic>
        <p:nvPicPr>
          <p:cNvPr id="5" name="Picture 4"/>
          <p:cNvPicPr>
            <a:picLocks noChangeAspect="1"/>
          </p:cNvPicPr>
          <p:nvPr/>
        </p:nvPicPr>
        <p:blipFill>
          <a:blip r:embed="rId5"/>
          <a:stretch>
            <a:fillRect/>
          </a:stretch>
        </p:blipFill>
        <p:spPr>
          <a:xfrm>
            <a:off x="399517" y="4858261"/>
            <a:ext cx="8260296" cy="1339840"/>
          </a:xfrm>
          <a:prstGeom prst="rect">
            <a:avLst/>
          </a:prstGeom>
        </p:spPr>
      </p:pic>
      <p:grpSp>
        <p:nvGrpSpPr>
          <p:cNvPr id="8" name="Group 7"/>
          <p:cNvGrpSpPr/>
          <p:nvPr/>
        </p:nvGrpSpPr>
        <p:grpSpPr>
          <a:xfrm>
            <a:off x="930727" y="4031770"/>
            <a:ext cx="5213845" cy="1771466"/>
            <a:chOff x="2349562" y="2795655"/>
            <a:chExt cx="4842409" cy="1771466"/>
          </a:xfrm>
        </p:grpSpPr>
        <p:sp>
          <p:nvSpPr>
            <p:cNvPr id="6" name="Rectangle 5"/>
            <p:cNvSpPr/>
            <p:nvPr/>
          </p:nvSpPr>
          <p:spPr>
            <a:xfrm>
              <a:off x="2362520" y="2795655"/>
              <a:ext cx="4829451" cy="656905"/>
            </a:xfrm>
            <a:prstGeom prst="rect">
              <a:avLst/>
            </a:prstGeom>
            <a:solidFill>
              <a:schemeClr val="bg1"/>
            </a:solid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rPr>
                <a:t>“...</a:t>
              </a:r>
              <a:r>
                <a:rPr lang="en-US" sz="2800" dirty="0">
                  <a:solidFill>
                    <a:srgbClr val="C00000"/>
                  </a:solidFill>
                </a:rPr>
                <a:t>entity </a:t>
              </a:r>
              <a:r>
                <a:rPr lang="en-US" sz="2800" dirty="0">
                  <a:solidFill>
                    <a:schemeClr val="tx1"/>
                  </a:solidFill>
                </a:rPr>
                <a:t>named in the 1xx field”</a:t>
              </a:r>
            </a:p>
          </p:txBody>
        </p:sp>
        <p:sp>
          <p:nvSpPr>
            <p:cNvPr id="7" name="Isosceles Triangle 6"/>
            <p:cNvSpPr/>
            <p:nvPr/>
          </p:nvSpPr>
          <p:spPr>
            <a:xfrm rot="10800000">
              <a:off x="2349562" y="3505681"/>
              <a:ext cx="4829451" cy="1061440"/>
            </a:xfrm>
            <a:prstGeom prst="triangl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hought Bubble: Cloud 8"/>
          <p:cNvSpPr/>
          <p:nvPr/>
        </p:nvSpPr>
        <p:spPr>
          <a:xfrm>
            <a:off x="6413500" y="1035736"/>
            <a:ext cx="2477947" cy="996264"/>
          </a:xfrm>
          <a:prstGeom prst="cloudCallout">
            <a:avLst/>
          </a:prstGeom>
          <a:ln w="762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The person? </a:t>
            </a:r>
          </a:p>
        </p:txBody>
      </p:sp>
      <p:sp>
        <p:nvSpPr>
          <p:cNvPr id="10" name="Thought Bubble: Cloud 9"/>
          <p:cNvSpPr/>
          <p:nvPr/>
        </p:nvSpPr>
        <p:spPr>
          <a:xfrm>
            <a:off x="6130621" y="2959101"/>
            <a:ext cx="2760826" cy="1194854"/>
          </a:xfrm>
          <a:prstGeom prst="cloudCallout">
            <a:avLst/>
          </a:prstGeom>
          <a:solidFill>
            <a:schemeClr val="accent2">
              <a:lumMod val="20000"/>
              <a:lumOff val="80000"/>
            </a:schemeClr>
          </a:solidFill>
          <a:ln w="762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The concept? </a:t>
            </a:r>
          </a:p>
        </p:txBody>
      </p:sp>
      <p:sp>
        <p:nvSpPr>
          <p:cNvPr id="11" name="Thought Bubble: Cloud 10"/>
          <p:cNvSpPr/>
          <p:nvPr/>
        </p:nvSpPr>
        <p:spPr>
          <a:xfrm>
            <a:off x="1549401" y="1840226"/>
            <a:ext cx="5028340" cy="1526668"/>
          </a:xfrm>
          <a:prstGeom prst="cloudCallout">
            <a:avLst/>
          </a:prstGeom>
          <a:solidFill>
            <a:schemeClr val="accent5">
              <a:lumMod val="20000"/>
              <a:lumOff val="80000"/>
            </a:schemeClr>
          </a:solid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a:p>
            <a:pPr algn="ctr"/>
            <a:r>
              <a:rPr lang="en-US" sz="2400" dirty="0">
                <a:solidFill>
                  <a:schemeClr val="tx1"/>
                </a:solidFill>
              </a:rPr>
              <a:t>The heading?</a:t>
            </a:r>
          </a:p>
          <a:p>
            <a:pPr algn="ctr"/>
            <a:r>
              <a:rPr lang="en-US" sz="2400" dirty="0">
                <a:solidFill>
                  <a:schemeClr val="tx1"/>
                </a:solidFill>
              </a:rPr>
              <a:t>“Trump, Donald, 1946-” </a:t>
            </a:r>
          </a:p>
        </p:txBody>
      </p:sp>
    </p:spTree>
    <p:extLst>
      <p:ext uri="{BB962C8B-B14F-4D97-AF65-F5344CB8AC3E}">
        <p14:creationId xmlns:p14="http://schemas.microsoft.com/office/powerpoint/2010/main" val="287597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F309B-E2EC-442C-8BA3-FA3F31E53E36}"/>
              </a:ext>
            </a:extLst>
          </p:cNvPr>
          <p:cNvSpPr txBox="1"/>
          <p:nvPr/>
        </p:nvSpPr>
        <p:spPr>
          <a:xfrm>
            <a:off x="2483126" y="1519084"/>
            <a:ext cx="4177747" cy="1323439"/>
          </a:xfrm>
          <a:prstGeom prst="rect">
            <a:avLst/>
          </a:prstGeom>
          <a:noFill/>
        </p:spPr>
        <p:txBody>
          <a:bodyPr wrap="none" rtlCol="0">
            <a:spAutoFit/>
          </a:bodyPr>
          <a:lstStyle/>
          <a:p>
            <a:r>
              <a:rPr lang="en-US" sz="4000" i="1" dirty="0">
                <a:solidFill>
                  <a:schemeClr val="accent1">
                    <a:lumMod val="75000"/>
                  </a:schemeClr>
                </a:solidFill>
              </a:rPr>
              <a:t>Cultural factors in</a:t>
            </a:r>
          </a:p>
          <a:p>
            <a:r>
              <a:rPr lang="en-US" sz="4000" i="1" dirty="0">
                <a:solidFill>
                  <a:schemeClr val="accent1">
                    <a:lumMod val="75000"/>
                  </a:schemeClr>
                </a:solidFill>
              </a:rPr>
              <a:t>data publishing</a:t>
            </a:r>
          </a:p>
        </p:txBody>
      </p:sp>
      <p:sp>
        <p:nvSpPr>
          <p:cNvPr id="3" name="Rectangle 2">
            <a:extLst>
              <a:ext uri="{FF2B5EF4-FFF2-40B4-BE49-F238E27FC236}">
                <a16:creationId xmlns:a16="http://schemas.microsoft.com/office/drawing/2014/main" id="{68D3D6FC-01C3-4C5B-8249-B659B9963EE9}"/>
              </a:ext>
            </a:extLst>
          </p:cNvPr>
          <p:cNvSpPr/>
          <p:nvPr/>
        </p:nvSpPr>
        <p:spPr>
          <a:xfrm>
            <a:off x="158044" y="169333"/>
            <a:ext cx="8827912" cy="6513689"/>
          </a:xfrm>
          <a:prstGeom prst="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863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6E8E1-DF94-4A61-9014-3AB3F74F2EB8}"/>
              </a:ext>
            </a:extLst>
          </p:cNvPr>
          <p:cNvPicPr>
            <a:picLocks noChangeAspect="1"/>
          </p:cNvPicPr>
          <p:nvPr/>
        </p:nvPicPr>
        <p:blipFill>
          <a:blip r:embed="rId3"/>
          <a:stretch>
            <a:fillRect/>
          </a:stretch>
        </p:blipFill>
        <p:spPr>
          <a:xfrm>
            <a:off x="0" y="161728"/>
            <a:ext cx="9144000" cy="6060412"/>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57D61A4A-8DA0-4CA0-BBE9-F2C7CD8E1DF7}"/>
              </a:ext>
            </a:extLst>
          </p:cNvPr>
          <p:cNvGrpSpPr/>
          <p:nvPr/>
        </p:nvGrpSpPr>
        <p:grpSpPr>
          <a:xfrm>
            <a:off x="1785257" y="3853543"/>
            <a:ext cx="5851283" cy="2046514"/>
            <a:chOff x="1785257" y="3853543"/>
            <a:chExt cx="5851283" cy="2046514"/>
          </a:xfrm>
        </p:grpSpPr>
        <p:sp>
          <p:nvSpPr>
            <p:cNvPr id="4" name="TextBox 3">
              <a:extLst>
                <a:ext uri="{FF2B5EF4-FFF2-40B4-BE49-F238E27FC236}">
                  <a16:creationId xmlns:a16="http://schemas.microsoft.com/office/drawing/2014/main" id="{3B760F91-50E0-4770-B1E9-AC6F197DC6A5}"/>
                </a:ext>
              </a:extLst>
            </p:cNvPr>
            <p:cNvSpPr txBox="1"/>
            <p:nvPr/>
          </p:nvSpPr>
          <p:spPr>
            <a:xfrm>
              <a:off x="1785258" y="3853543"/>
              <a:ext cx="5851282" cy="1631216"/>
            </a:xfrm>
            <a:prstGeom prst="rect">
              <a:avLst/>
            </a:prstGeom>
            <a:solidFill>
              <a:schemeClr val="tx2">
                <a:lumMod val="75000"/>
              </a:schemeClr>
            </a:solidFill>
          </p:spPr>
          <p:txBody>
            <a:bodyPr wrap="none" rtlCol="0">
              <a:spAutoFit/>
            </a:bodyPr>
            <a:lstStyle/>
            <a:p>
              <a:r>
                <a:rPr lang="en-US" sz="2000" dirty="0">
                  <a:solidFill>
                    <a:schemeClr val="bg1"/>
                  </a:solidFill>
                </a:rPr>
                <a:t>“This webinar will identify strategies for coping </a:t>
              </a:r>
            </a:p>
            <a:p>
              <a:r>
                <a:rPr lang="en-US" sz="2000" dirty="0">
                  <a:solidFill>
                    <a:schemeClr val="bg1"/>
                  </a:solidFill>
                </a:rPr>
                <a:t>with the challenges of NACO workflows today </a:t>
              </a:r>
            </a:p>
            <a:p>
              <a:r>
                <a:rPr lang="en-US" sz="2000" dirty="0">
                  <a:solidFill>
                    <a:schemeClr val="bg1"/>
                  </a:solidFill>
                </a:rPr>
                <a:t>and explore proposals to shift authority work in</a:t>
              </a:r>
            </a:p>
            <a:p>
              <a:r>
                <a:rPr lang="en-US" sz="2000" dirty="0">
                  <a:solidFill>
                    <a:schemeClr val="bg1"/>
                  </a:solidFill>
                </a:rPr>
                <a:t>the future </a:t>
              </a:r>
              <a:r>
                <a:rPr lang="en-US" sz="2000" dirty="0">
                  <a:solidFill>
                    <a:schemeClr val="accent5">
                      <a:lumMod val="60000"/>
                      <a:lumOff val="40000"/>
                    </a:schemeClr>
                  </a:solidFill>
                </a:rPr>
                <a:t>from a traditional MARC-based footing </a:t>
              </a:r>
            </a:p>
            <a:p>
              <a:r>
                <a:rPr lang="en-US" sz="2000" dirty="0">
                  <a:solidFill>
                    <a:schemeClr val="accent5">
                      <a:lumMod val="60000"/>
                      <a:lumOff val="40000"/>
                    </a:schemeClr>
                  </a:solidFill>
                </a:rPr>
                <a:t>to a new identity management orientation</a:t>
              </a:r>
              <a:r>
                <a:rPr lang="en-US" sz="2000" dirty="0">
                  <a:solidFill>
                    <a:schemeClr val="bg1"/>
                  </a:solidFill>
                </a:rPr>
                <a:t>….”</a:t>
              </a:r>
            </a:p>
          </p:txBody>
        </p:sp>
        <p:sp>
          <p:nvSpPr>
            <p:cNvPr id="5" name="Isosceles Triangle 4">
              <a:extLst>
                <a:ext uri="{FF2B5EF4-FFF2-40B4-BE49-F238E27FC236}">
                  <a16:creationId xmlns:a16="http://schemas.microsoft.com/office/drawing/2014/main" id="{E92DDB9E-18DC-46D4-841A-A390E17207CB}"/>
                </a:ext>
              </a:extLst>
            </p:cNvPr>
            <p:cNvSpPr/>
            <p:nvPr/>
          </p:nvSpPr>
          <p:spPr>
            <a:xfrm rot="10800000">
              <a:off x="1785257" y="5484759"/>
              <a:ext cx="5851281" cy="415298"/>
            </a:xfrm>
            <a:prstGeom prst="triangle">
              <a:avLst>
                <a:gd name="adj" fmla="val 48384"/>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814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57A676-A27D-46C5-B185-AE014C3C933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20734" y="140677"/>
            <a:ext cx="6048375" cy="459105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5368ACC-EA41-44DB-91BA-4CD566208B36}"/>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Lst>
          </a:blip>
          <a:stretch>
            <a:fillRect/>
          </a:stretch>
        </p:blipFill>
        <p:spPr>
          <a:xfrm>
            <a:off x="1228945" y="1166776"/>
            <a:ext cx="6162675" cy="465772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41D1CC9F-BFD2-4AEF-A9D8-CB41496B3A8B}"/>
              </a:ext>
            </a:extLst>
          </p:cNvPr>
          <p:cNvPicPr>
            <a:picLocks noChangeAspect="1"/>
          </p:cNvPicPr>
          <p:nvPr/>
        </p:nvPicPr>
        <p:blipFill>
          <a:blip r:embed="rId7"/>
          <a:stretch>
            <a:fillRect/>
          </a:stretch>
        </p:blipFill>
        <p:spPr>
          <a:xfrm>
            <a:off x="2527732" y="533107"/>
            <a:ext cx="6271260" cy="56311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505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A8917D6-BFEC-491D-86FB-34506CE764FC}"/>
              </a:ext>
            </a:extLst>
          </p:cNvPr>
          <p:cNvGrpSpPr/>
          <p:nvPr/>
        </p:nvGrpSpPr>
        <p:grpSpPr>
          <a:xfrm>
            <a:off x="189420" y="1273310"/>
            <a:ext cx="8792601" cy="4486357"/>
            <a:chOff x="189420" y="1420454"/>
            <a:chExt cx="8792601" cy="4486357"/>
          </a:xfrm>
        </p:grpSpPr>
        <p:grpSp>
          <p:nvGrpSpPr>
            <p:cNvPr id="11" name="Group 10">
              <a:extLst>
                <a:ext uri="{FF2B5EF4-FFF2-40B4-BE49-F238E27FC236}">
                  <a16:creationId xmlns:a16="http://schemas.microsoft.com/office/drawing/2014/main" id="{DFA18BB5-BF1A-4A29-884A-D5057D2C815A}"/>
                </a:ext>
              </a:extLst>
            </p:cNvPr>
            <p:cNvGrpSpPr/>
            <p:nvPr/>
          </p:nvGrpSpPr>
          <p:grpSpPr>
            <a:xfrm>
              <a:off x="189420" y="2144108"/>
              <a:ext cx="8792601" cy="3762703"/>
              <a:chOff x="126125" y="2060028"/>
              <a:chExt cx="8792601" cy="3762703"/>
            </a:xfrm>
          </p:grpSpPr>
          <p:grpSp>
            <p:nvGrpSpPr>
              <p:cNvPr id="10" name="Group 9">
                <a:extLst>
                  <a:ext uri="{FF2B5EF4-FFF2-40B4-BE49-F238E27FC236}">
                    <a16:creationId xmlns:a16="http://schemas.microsoft.com/office/drawing/2014/main" id="{B7551CA9-B1C2-4215-A897-DE360314D286}"/>
                  </a:ext>
                </a:extLst>
              </p:cNvPr>
              <p:cNvGrpSpPr/>
              <p:nvPr/>
            </p:nvGrpSpPr>
            <p:grpSpPr>
              <a:xfrm>
                <a:off x="3811473" y="3698486"/>
                <a:ext cx="879348" cy="484632"/>
                <a:chOff x="3801973" y="3698486"/>
                <a:chExt cx="879348" cy="484632"/>
              </a:xfrm>
            </p:grpSpPr>
            <p:sp>
              <p:nvSpPr>
                <p:cNvPr id="2" name="Arrow: Chevron 1">
                  <a:extLst>
                    <a:ext uri="{FF2B5EF4-FFF2-40B4-BE49-F238E27FC236}">
                      <a16:creationId xmlns:a16="http://schemas.microsoft.com/office/drawing/2014/main" id="{5BAAEB84-D7E1-4284-AE36-764157856085}"/>
                    </a:ext>
                  </a:extLst>
                </p:cNvPr>
                <p:cNvSpPr/>
                <p:nvPr/>
              </p:nvSpPr>
              <p:spPr>
                <a:xfrm>
                  <a:off x="3801973" y="3698486"/>
                  <a:ext cx="484632" cy="484632"/>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Arrow: Chevron 2">
                  <a:extLst>
                    <a:ext uri="{FF2B5EF4-FFF2-40B4-BE49-F238E27FC236}">
                      <a16:creationId xmlns:a16="http://schemas.microsoft.com/office/drawing/2014/main" id="{2F694DE8-A2F3-4E1D-993C-27ABE6A01917}"/>
                    </a:ext>
                  </a:extLst>
                </p:cNvPr>
                <p:cNvSpPr/>
                <p:nvPr/>
              </p:nvSpPr>
              <p:spPr>
                <a:xfrm>
                  <a:off x="4196689" y="3698486"/>
                  <a:ext cx="484632" cy="484632"/>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8" name="Rectangle: Rounded Corners 7">
                <a:extLst>
                  <a:ext uri="{FF2B5EF4-FFF2-40B4-BE49-F238E27FC236}">
                    <a16:creationId xmlns:a16="http://schemas.microsoft.com/office/drawing/2014/main" id="{4AA59CE2-39D5-41AC-9DF5-B2D54A81C18E}"/>
                  </a:ext>
                </a:extLst>
              </p:cNvPr>
              <p:cNvSpPr/>
              <p:nvPr/>
            </p:nvSpPr>
            <p:spPr>
              <a:xfrm>
                <a:off x="126125" y="2060028"/>
                <a:ext cx="3583450" cy="3762703"/>
              </a:xfrm>
              <a:prstGeom prst="roundRect">
                <a:avLst/>
              </a:prstGeom>
              <a:solidFill>
                <a:schemeClr val="tx2"/>
              </a:solidFill>
              <a:ln w="76200"/>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t>Original cataloging</a:t>
                </a:r>
              </a:p>
              <a:p>
                <a:endParaRPr lang="en-US" sz="2800" dirty="0"/>
              </a:p>
              <a:p>
                <a:r>
                  <a:rPr lang="en-US" sz="2800" dirty="0"/>
                  <a:t>Copy cataloging</a:t>
                </a:r>
              </a:p>
              <a:p>
                <a:endParaRPr lang="en-US" sz="2800" dirty="0"/>
              </a:p>
              <a:p>
                <a:r>
                  <a:rPr lang="en-US" sz="2800" dirty="0"/>
                  <a:t>Library authority control</a:t>
                </a:r>
              </a:p>
              <a:p>
                <a:pPr algn="ctr"/>
                <a:endParaRPr lang="en-US" dirty="0"/>
              </a:p>
            </p:txBody>
          </p:sp>
          <p:sp>
            <p:nvSpPr>
              <p:cNvPr id="9" name="Rectangle: Rounded Corners 8">
                <a:extLst>
                  <a:ext uri="{FF2B5EF4-FFF2-40B4-BE49-F238E27FC236}">
                    <a16:creationId xmlns:a16="http://schemas.microsoft.com/office/drawing/2014/main" id="{3D5EFA56-8155-4640-B707-2A5AED6C0D40}"/>
                  </a:ext>
                </a:extLst>
              </p:cNvPr>
              <p:cNvSpPr/>
              <p:nvPr/>
            </p:nvSpPr>
            <p:spPr>
              <a:xfrm>
                <a:off x="4792718" y="2060028"/>
                <a:ext cx="4126008" cy="3762703"/>
              </a:xfrm>
              <a:prstGeom prst="roundRect">
                <a:avLst/>
              </a:prstGeom>
              <a:solidFill>
                <a:schemeClr val="accent6">
                  <a:lumMod val="75000"/>
                </a:schemeClr>
              </a:solidFill>
              <a:ln w="76200"/>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800" dirty="0"/>
              </a:p>
              <a:p>
                <a:r>
                  <a:rPr lang="en-US" sz="2800" dirty="0"/>
                  <a:t>Entity description</a:t>
                </a:r>
              </a:p>
              <a:p>
                <a:endParaRPr lang="en-US" sz="2800" dirty="0"/>
              </a:p>
              <a:p>
                <a:r>
                  <a:rPr lang="en-US" sz="2800" dirty="0"/>
                  <a:t>Link management </a:t>
                </a:r>
              </a:p>
              <a:p>
                <a:endParaRPr lang="en-US" sz="2800" dirty="0"/>
              </a:p>
              <a:p>
                <a:r>
                  <a:rPr lang="en-US" sz="2800" dirty="0"/>
                  <a:t>Vocabularies from many sources </a:t>
                </a:r>
              </a:p>
              <a:p>
                <a:pPr algn="ctr"/>
                <a:endParaRPr lang="en-US" sz="2800" dirty="0"/>
              </a:p>
              <a:p>
                <a:pPr algn="ctr"/>
                <a:endParaRPr lang="en-US" dirty="0"/>
              </a:p>
            </p:txBody>
          </p:sp>
        </p:grpSp>
        <p:sp>
          <p:nvSpPr>
            <p:cNvPr id="12" name="TextBox 11">
              <a:extLst>
                <a:ext uri="{FF2B5EF4-FFF2-40B4-BE49-F238E27FC236}">
                  <a16:creationId xmlns:a16="http://schemas.microsoft.com/office/drawing/2014/main" id="{3DFE8DD0-D78F-4473-BB7E-E938E729508A}"/>
                </a:ext>
              </a:extLst>
            </p:cNvPr>
            <p:cNvSpPr txBox="1"/>
            <p:nvPr/>
          </p:nvSpPr>
          <p:spPr>
            <a:xfrm>
              <a:off x="1204714" y="1420454"/>
              <a:ext cx="1552861" cy="707886"/>
            </a:xfrm>
            <a:prstGeom prst="rect">
              <a:avLst/>
            </a:prstGeom>
            <a:noFill/>
          </p:spPr>
          <p:txBody>
            <a:bodyPr wrap="none" rtlCol="0">
              <a:spAutoFit/>
            </a:bodyPr>
            <a:lstStyle/>
            <a:p>
              <a:r>
                <a:rPr lang="en-US" sz="4000" dirty="0">
                  <a:solidFill>
                    <a:schemeClr val="accent1"/>
                  </a:solidFill>
                </a:rPr>
                <a:t>Today</a:t>
              </a:r>
            </a:p>
          </p:txBody>
        </p:sp>
        <p:sp>
          <p:nvSpPr>
            <p:cNvPr id="13" name="TextBox 12">
              <a:extLst>
                <a:ext uri="{FF2B5EF4-FFF2-40B4-BE49-F238E27FC236}">
                  <a16:creationId xmlns:a16="http://schemas.microsoft.com/office/drawing/2014/main" id="{2C16DFF6-B3ED-4572-A2D9-7CA6BFFE1766}"/>
                </a:ext>
              </a:extLst>
            </p:cNvPr>
            <p:cNvSpPr txBox="1"/>
            <p:nvPr/>
          </p:nvSpPr>
          <p:spPr>
            <a:xfrm>
              <a:off x="5729418" y="1420454"/>
              <a:ext cx="2437719" cy="707886"/>
            </a:xfrm>
            <a:prstGeom prst="rect">
              <a:avLst/>
            </a:prstGeom>
            <a:noFill/>
          </p:spPr>
          <p:txBody>
            <a:bodyPr wrap="none" rtlCol="0">
              <a:spAutoFit/>
            </a:bodyPr>
            <a:lstStyle/>
            <a:p>
              <a:r>
                <a:rPr lang="en-US" sz="4000" dirty="0">
                  <a:solidFill>
                    <a:schemeClr val="accent1"/>
                  </a:solidFill>
                </a:rPr>
                <a:t>Tomorrow</a:t>
              </a:r>
            </a:p>
          </p:txBody>
        </p:sp>
      </p:grpSp>
      <p:sp>
        <p:nvSpPr>
          <p:cNvPr id="14" name="Text Placeholder 2">
            <a:extLst>
              <a:ext uri="{FF2B5EF4-FFF2-40B4-BE49-F238E27FC236}">
                <a16:creationId xmlns:a16="http://schemas.microsoft.com/office/drawing/2014/main" id="{2C6F9C16-6715-46DE-9090-51AE77271283}"/>
              </a:ext>
            </a:extLst>
          </p:cNvPr>
          <p:cNvSpPr txBox="1">
            <a:spLocks/>
          </p:cNvSpPr>
          <p:nvPr/>
        </p:nvSpPr>
        <p:spPr>
          <a:xfrm>
            <a:off x="315859" y="300991"/>
            <a:ext cx="8666162" cy="10826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tx2"/>
                </a:solidFill>
                <a:latin typeface="+mj-lt"/>
              </a:rPr>
              <a:t>Changing Resource Description Workflows</a:t>
            </a:r>
          </a:p>
        </p:txBody>
      </p:sp>
    </p:spTree>
    <p:extLst>
      <p:ext uri="{BB962C8B-B14F-4D97-AF65-F5344CB8AC3E}">
        <p14:creationId xmlns:p14="http://schemas.microsoft.com/office/powerpoint/2010/main" val="335626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1F42C1-96F0-48A3-9459-7C2E392276BC}"/>
              </a:ext>
            </a:extLst>
          </p:cNvPr>
          <p:cNvPicPr>
            <a:picLocks noChangeAspect="1"/>
          </p:cNvPicPr>
          <p:nvPr/>
        </p:nvPicPr>
        <p:blipFill>
          <a:blip r:embed="rId3"/>
          <a:stretch>
            <a:fillRect/>
          </a:stretch>
        </p:blipFill>
        <p:spPr>
          <a:xfrm>
            <a:off x="112831" y="1648812"/>
            <a:ext cx="8911988" cy="4480949"/>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158C8DC-FE6C-4585-B0A1-B0AE4B8C5F9E}"/>
              </a:ext>
            </a:extLst>
          </p:cNvPr>
          <p:cNvSpPr txBox="1">
            <a:spLocks/>
          </p:cNvSpPr>
          <p:nvPr/>
        </p:nvSpPr>
        <p:spPr>
          <a:xfrm>
            <a:off x="47783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tx2"/>
                </a:solidFill>
              </a:rPr>
              <a:t>LD4PE:</a:t>
            </a:r>
          </a:p>
          <a:p>
            <a:pPr marL="0" indent="0" algn="ctr">
              <a:buNone/>
            </a:pPr>
            <a:r>
              <a:rPr lang="en-US" b="1" dirty="0">
                <a:solidFill>
                  <a:schemeClr val="tx2"/>
                </a:solidFill>
              </a:rPr>
              <a:t>Linked Data for Professional Educators</a:t>
            </a:r>
          </a:p>
        </p:txBody>
      </p:sp>
    </p:spTree>
    <p:extLst>
      <p:ext uri="{BB962C8B-B14F-4D97-AF65-F5344CB8AC3E}">
        <p14:creationId xmlns:p14="http://schemas.microsoft.com/office/powerpoint/2010/main" val="1557070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F309B-E2EC-442C-8BA3-FA3F31E53E36}"/>
              </a:ext>
            </a:extLst>
          </p:cNvPr>
          <p:cNvSpPr txBox="1"/>
          <p:nvPr/>
        </p:nvSpPr>
        <p:spPr>
          <a:xfrm>
            <a:off x="2483127" y="1519084"/>
            <a:ext cx="4177747" cy="707886"/>
          </a:xfrm>
          <a:prstGeom prst="rect">
            <a:avLst/>
          </a:prstGeom>
          <a:noFill/>
        </p:spPr>
        <p:txBody>
          <a:bodyPr wrap="none" rtlCol="0">
            <a:spAutoFit/>
          </a:bodyPr>
          <a:lstStyle/>
          <a:p>
            <a:r>
              <a:rPr lang="en-US" sz="4000" i="1" dirty="0">
                <a:solidFill>
                  <a:schemeClr val="accent1">
                    <a:lumMod val="75000"/>
                  </a:schemeClr>
                </a:solidFill>
              </a:rPr>
              <a:t>Benefits for users</a:t>
            </a:r>
          </a:p>
        </p:txBody>
      </p:sp>
      <p:sp>
        <p:nvSpPr>
          <p:cNvPr id="3" name="Rectangle 2">
            <a:extLst>
              <a:ext uri="{FF2B5EF4-FFF2-40B4-BE49-F238E27FC236}">
                <a16:creationId xmlns:a16="http://schemas.microsoft.com/office/drawing/2014/main" id="{68D3D6FC-01C3-4C5B-8249-B659B9963EE9}"/>
              </a:ext>
            </a:extLst>
          </p:cNvPr>
          <p:cNvSpPr/>
          <p:nvPr/>
        </p:nvSpPr>
        <p:spPr>
          <a:xfrm>
            <a:off x="158044" y="169333"/>
            <a:ext cx="8827912" cy="6513689"/>
          </a:xfrm>
          <a:prstGeom prst="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533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7CD93-7209-4C3E-A8E9-B62019D5924A}"/>
              </a:ext>
            </a:extLst>
          </p:cNvPr>
          <p:cNvPicPr>
            <a:picLocks noChangeAspect="1"/>
          </p:cNvPicPr>
          <p:nvPr/>
        </p:nvPicPr>
        <p:blipFill>
          <a:blip r:embed="rId3"/>
          <a:stretch>
            <a:fillRect/>
          </a:stretch>
        </p:blipFill>
        <p:spPr>
          <a:xfrm>
            <a:off x="0" y="271362"/>
            <a:ext cx="9144000" cy="58512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6C52922-A9E8-4C12-AA3D-527A061C78CD}"/>
              </a:ext>
            </a:extLst>
          </p:cNvPr>
          <p:cNvPicPr>
            <a:picLocks noChangeAspect="1"/>
          </p:cNvPicPr>
          <p:nvPr/>
        </p:nvPicPr>
        <p:blipFill>
          <a:blip r:embed="rId4"/>
          <a:stretch>
            <a:fillRect/>
          </a:stretch>
        </p:blipFill>
        <p:spPr>
          <a:xfrm>
            <a:off x="846162" y="1834989"/>
            <a:ext cx="7656394" cy="490539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E51C22C-88E1-4BFD-8095-413A37F69CBF}"/>
              </a:ext>
            </a:extLst>
          </p:cNvPr>
          <p:cNvPicPr>
            <a:picLocks noChangeAspect="1"/>
          </p:cNvPicPr>
          <p:nvPr/>
        </p:nvPicPr>
        <p:blipFill>
          <a:blip r:embed="rId5"/>
          <a:stretch>
            <a:fillRect/>
          </a:stretch>
        </p:blipFill>
        <p:spPr>
          <a:xfrm>
            <a:off x="2536518" y="-40100"/>
            <a:ext cx="6607482" cy="466285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434829F2-5E1F-4874-8A18-56EA1DC6BF03}"/>
              </a:ext>
            </a:extLst>
          </p:cNvPr>
          <p:cNvSpPr/>
          <p:nvPr/>
        </p:nvSpPr>
        <p:spPr>
          <a:xfrm>
            <a:off x="6373505" y="1760560"/>
            <a:ext cx="2129051" cy="969388"/>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4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79D23-0C2A-4ED4-897A-F731D54C1072}"/>
              </a:ext>
            </a:extLst>
          </p:cNvPr>
          <p:cNvPicPr>
            <a:picLocks noChangeAspect="1"/>
          </p:cNvPicPr>
          <p:nvPr/>
        </p:nvPicPr>
        <p:blipFill>
          <a:blip r:embed="rId3"/>
          <a:stretch>
            <a:fillRect/>
          </a:stretch>
        </p:blipFill>
        <p:spPr>
          <a:xfrm>
            <a:off x="0" y="15336"/>
            <a:ext cx="9144000" cy="6827328"/>
          </a:xfrm>
          <a:prstGeom prst="rect">
            <a:avLst/>
          </a:prstGeom>
        </p:spPr>
      </p:pic>
    </p:spTree>
    <p:extLst>
      <p:ext uri="{BB962C8B-B14F-4D97-AF65-F5344CB8AC3E}">
        <p14:creationId xmlns:p14="http://schemas.microsoft.com/office/powerpoint/2010/main" val="42168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EA9B5-05F3-45BD-ADE9-7BFF5EDE3A74}"/>
              </a:ext>
            </a:extLst>
          </p:cNvPr>
          <p:cNvPicPr>
            <a:picLocks noChangeAspect="1"/>
          </p:cNvPicPr>
          <p:nvPr/>
        </p:nvPicPr>
        <p:blipFill>
          <a:blip r:embed="rId3"/>
          <a:stretch>
            <a:fillRect/>
          </a:stretch>
        </p:blipFill>
        <p:spPr>
          <a:xfrm>
            <a:off x="1050005" y="182880"/>
            <a:ext cx="7775510" cy="6858000"/>
          </a:xfrm>
          <a:prstGeom prst="rect">
            <a:avLst/>
          </a:prstGeom>
        </p:spPr>
      </p:pic>
      <p:grpSp>
        <p:nvGrpSpPr>
          <p:cNvPr id="8" name="Group 7">
            <a:extLst>
              <a:ext uri="{FF2B5EF4-FFF2-40B4-BE49-F238E27FC236}">
                <a16:creationId xmlns:a16="http://schemas.microsoft.com/office/drawing/2014/main" id="{226DA3F8-9141-4764-81E0-BF20BFF715E4}"/>
              </a:ext>
            </a:extLst>
          </p:cNvPr>
          <p:cNvGrpSpPr/>
          <p:nvPr/>
        </p:nvGrpSpPr>
        <p:grpSpPr>
          <a:xfrm>
            <a:off x="660346" y="2704925"/>
            <a:ext cx="4406866" cy="3359698"/>
            <a:chOff x="660346" y="2704925"/>
            <a:chExt cx="4406866" cy="3359698"/>
          </a:xfrm>
        </p:grpSpPr>
        <p:sp>
          <p:nvSpPr>
            <p:cNvPr id="7" name="Isosceles Triangle 6">
              <a:extLst>
                <a:ext uri="{FF2B5EF4-FFF2-40B4-BE49-F238E27FC236}">
                  <a16:creationId xmlns:a16="http://schemas.microsoft.com/office/drawing/2014/main" id="{96F0B81F-BA33-409B-B9B1-95831AFC817F}"/>
                </a:ext>
              </a:extLst>
            </p:cNvPr>
            <p:cNvSpPr/>
            <p:nvPr/>
          </p:nvSpPr>
          <p:spPr>
            <a:xfrm rot="2627141">
              <a:off x="3092474" y="2704925"/>
              <a:ext cx="1974738" cy="1974779"/>
            </a:xfrm>
            <a:prstGeom prst="triangl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41A2F54-6322-448A-9167-B1D7AC3BB3EF}"/>
                </a:ext>
              </a:extLst>
            </p:cNvPr>
            <p:cNvPicPr>
              <a:picLocks noChangeAspect="1"/>
            </p:cNvPicPr>
            <p:nvPr/>
          </p:nvPicPr>
          <p:blipFill>
            <a:blip r:embed="rId4"/>
            <a:stretch>
              <a:fillRect/>
            </a:stretch>
          </p:blipFill>
          <p:spPr>
            <a:xfrm>
              <a:off x="660346" y="3525428"/>
              <a:ext cx="3524379" cy="2539195"/>
            </a:xfrm>
            <a:prstGeom prst="rect">
              <a:avLst/>
            </a:prstGeom>
          </p:spPr>
        </p:pic>
      </p:grpSp>
      <p:grpSp>
        <p:nvGrpSpPr>
          <p:cNvPr id="11" name="Group 10">
            <a:extLst>
              <a:ext uri="{FF2B5EF4-FFF2-40B4-BE49-F238E27FC236}">
                <a16:creationId xmlns:a16="http://schemas.microsoft.com/office/drawing/2014/main" id="{BC2FAE6D-22B0-4989-9636-77473BAA93BD}"/>
              </a:ext>
            </a:extLst>
          </p:cNvPr>
          <p:cNvGrpSpPr/>
          <p:nvPr/>
        </p:nvGrpSpPr>
        <p:grpSpPr>
          <a:xfrm>
            <a:off x="4744123" y="182880"/>
            <a:ext cx="4173657" cy="2802366"/>
            <a:chOff x="4744123" y="182880"/>
            <a:chExt cx="4173657" cy="2802366"/>
          </a:xfrm>
        </p:grpSpPr>
        <p:sp>
          <p:nvSpPr>
            <p:cNvPr id="6" name="Rectangle 5">
              <a:extLst>
                <a:ext uri="{FF2B5EF4-FFF2-40B4-BE49-F238E27FC236}">
                  <a16:creationId xmlns:a16="http://schemas.microsoft.com/office/drawing/2014/main" id="{42492803-EDF8-412A-B0FD-EF989A886D5C}"/>
                </a:ext>
              </a:extLst>
            </p:cNvPr>
            <p:cNvSpPr/>
            <p:nvPr/>
          </p:nvSpPr>
          <p:spPr>
            <a:xfrm>
              <a:off x="4744123" y="2372061"/>
              <a:ext cx="645458" cy="613185"/>
            </a:xfrm>
            <a:prstGeom prst="rect">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2B82BE-3A03-41D4-A629-A7E98B0A6D10}"/>
                </a:ext>
              </a:extLst>
            </p:cNvPr>
            <p:cNvSpPr txBox="1"/>
            <p:nvPr/>
          </p:nvSpPr>
          <p:spPr>
            <a:xfrm>
              <a:off x="6681270" y="182880"/>
              <a:ext cx="2236510" cy="369332"/>
            </a:xfrm>
            <a:prstGeom prst="rect">
              <a:avLst/>
            </a:prstGeom>
            <a:noFill/>
          </p:spPr>
          <p:txBody>
            <a:bodyPr wrap="none" rtlCol="0">
              <a:spAutoFit/>
            </a:bodyPr>
            <a:lstStyle/>
            <a:p>
              <a:r>
                <a:rPr lang="en-US" dirty="0"/>
                <a:t>Libraries, publishing</a:t>
              </a:r>
            </a:p>
          </p:txBody>
        </p:sp>
        <p:cxnSp>
          <p:nvCxnSpPr>
            <p:cNvPr id="4" name="Straight Arrow Connector 3">
              <a:extLst>
                <a:ext uri="{FF2B5EF4-FFF2-40B4-BE49-F238E27FC236}">
                  <a16:creationId xmlns:a16="http://schemas.microsoft.com/office/drawing/2014/main" id="{BCB19B12-BF7B-474A-B9D1-564CBD354363}"/>
                </a:ext>
              </a:extLst>
            </p:cNvPr>
            <p:cNvCxnSpPr/>
            <p:nvPr/>
          </p:nvCxnSpPr>
          <p:spPr>
            <a:xfrm flipH="1">
              <a:off x="5475895" y="552212"/>
              <a:ext cx="2318276" cy="174405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0117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EAF40-F54C-4197-9FA8-9F3DDDF3E081}"/>
              </a:ext>
            </a:extLst>
          </p:cNvPr>
          <p:cNvSpPr>
            <a:spLocks noGrp="1"/>
          </p:cNvSpPr>
          <p:nvPr>
            <p:ph type="body" sz="quarter" idx="10"/>
          </p:nvPr>
        </p:nvSpPr>
        <p:spPr/>
        <p:txBody>
          <a:bodyPr/>
          <a:lstStyle/>
          <a:p>
            <a:r>
              <a:rPr lang="en-US" dirty="0"/>
              <a:t>Thank you!</a:t>
            </a:r>
          </a:p>
        </p:txBody>
      </p:sp>
      <p:sp>
        <p:nvSpPr>
          <p:cNvPr id="3" name="Text Placeholder 2">
            <a:extLst>
              <a:ext uri="{FF2B5EF4-FFF2-40B4-BE49-F238E27FC236}">
                <a16:creationId xmlns:a16="http://schemas.microsoft.com/office/drawing/2014/main" id="{624AED0A-DB3B-45A1-A1C3-239C5E52D6CF}"/>
              </a:ext>
            </a:extLst>
          </p:cNvPr>
          <p:cNvSpPr>
            <a:spLocks noGrp="1"/>
          </p:cNvSpPr>
          <p:nvPr>
            <p:ph type="body" sz="quarter" idx="11"/>
          </p:nvPr>
        </p:nvSpPr>
        <p:spPr/>
        <p:txBody>
          <a:bodyPr/>
          <a:lstStyle/>
          <a:p>
            <a:r>
              <a:rPr lang="en-US" dirty="0"/>
              <a:t>Jean Godby</a:t>
            </a:r>
          </a:p>
        </p:txBody>
      </p:sp>
      <p:sp>
        <p:nvSpPr>
          <p:cNvPr id="4" name="Text Placeholder 3">
            <a:extLst>
              <a:ext uri="{FF2B5EF4-FFF2-40B4-BE49-F238E27FC236}">
                <a16:creationId xmlns:a16="http://schemas.microsoft.com/office/drawing/2014/main" id="{711644FC-3D61-449F-96E3-2DB9D692205B}"/>
              </a:ext>
            </a:extLst>
          </p:cNvPr>
          <p:cNvSpPr>
            <a:spLocks noGrp="1"/>
          </p:cNvSpPr>
          <p:nvPr>
            <p:ph type="body" sz="quarter" idx="12"/>
          </p:nvPr>
        </p:nvSpPr>
        <p:spPr/>
        <p:txBody>
          <a:bodyPr/>
          <a:lstStyle/>
          <a:p>
            <a:r>
              <a:rPr lang="en-US" dirty="0"/>
              <a:t>Senior Research Scientist</a:t>
            </a:r>
          </a:p>
        </p:txBody>
      </p:sp>
      <p:sp>
        <p:nvSpPr>
          <p:cNvPr id="5" name="Text Placeholder 4">
            <a:extLst>
              <a:ext uri="{FF2B5EF4-FFF2-40B4-BE49-F238E27FC236}">
                <a16:creationId xmlns:a16="http://schemas.microsoft.com/office/drawing/2014/main" id="{ECFDB80E-488F-4280-A084-9624282C8871}"/>
              </a:ext>
            </a:extLst>
          </p:cNvPr>
          <p:cNvSpPr>
            <a:spLocks noGrp="1"/>
          </p:cNvSpPr>
          <p:nvPr>
            <p:ph type="body" sz="quarter" idx="13"/>
          </p:nvPr>
        </p:nvSpPr>
        <p:spPr/>
        <p:txBody>
          <a:bodyPr/>
          <a:lstStyle/>
          <a:p>
            <a:r>
              <a:rPr lang="en-US" dirty="0" err="1"/>
              <a:t>godby@oclc,org</a:t>
            </a:r>
            <a:endParaRPr lang="en-US" dirty="0"/>
          </a:p>
        </p:txBody>
      </p:sp>
    </p:spTree>
    <p:extLst>
      <p:ext uri="{BB962C8B-B14F-4D97-AF65-F5344CB8AC3E}">
        <p14:creationId xmlns:p14="http://schemas.microsoft.com/office/powerpoint/2010/main" val="148756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BF665-3543-4114-A9AE-3CBA6E0CA9F3}"/>
              </a:ext>
            </a:extLst>
          </p:cNvPr>
          <p:cNvPicPr>
            <a:picLocks noChangeAspect="1"/>
          </p:cNvPicPr>
          <p:nvPr/>
        </p:nvPicPr>
        <p:blipFill>
          <a:blip r:embed="rId3"/>
          <a:stretch>
            <a:fillRect/>
          </a:stretch>
        </p:blipFill>
        <p:spPr>
          <a:xfrm>
            <a:off x="1046467" y="0"/>
            <a:ext cx="7051065" cy="6858000"/>
          </a:xfrm>
          <a:prstGeom prst="rect">
            <a:avLst/>
          </a:prstGeom>
        </p:spPr>
      </p:pic>
    </p:spTree>
    <p:extLst>
      <p:ext uri="{BB962C8B-B14F-4D97-AF65-F5344CB8AC3E}">
        <p14:creationId xmlns:p14="http://schemas.microsoft.com/office/powerpoint/2010/main" val="7317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44884E-C49A-4075-90DE-B14EE14DEEF1}"/>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Lst>
          </a:blip>
          <a:stretch>
            <a:fillRect/>
          </a:stretch>
        </p:blipFill>
        <p:spPr>
          <a:xfrm>
            <a:off x="215151" y="1070172"/>
            <a:ext cx="8239943" cy="5355963"/>
          </a:xfrm>
          <a:prstGeom prst="rect">
            <a:avLst/>
          </a:prstGeom>
        </p:spPr>
      </p:pic>
      <p:sp>
        <p:nvSpPr>
          <p:cNvPr id="2" name="TextBox 1">
            <a:extLst>
              <a:ext uri="{FF2B5EF4-FFF2-40B4-BE49-F238E27FC236}">
                <a16:creationId xmlns:a16="http://schemas.microsoft.com/office/drawing/2014/main" id="{5EC101A2-D342-4BE0-B373-834B55E5C377}"/>
              </a:ext>
            </a:extLst>
          </p:cNvPr>
          <p:cNvSpPr txBox="1"/>
          <p:nvPr/>
        </p:nvSpPr>
        <p:spPr>
          <a:xfrm>
            <a:off x="215151" y="6388483"/>
            <a:ext cx="2710999" cy="369332"/>
          </a:xfrm>
          <a:prstGeom prst="rect">
            <a:avLst/>
          </a:prstGeom>
          <a:noFill/>
        </p:spPr>
        <p:txBody>
          <a:bodyPr wrap="none" rtlCol="0">
            <a:spAutoFit/>
          </a:bodyPr>
          <a:lstStyle/>
          <a:p>
            <a:r>
              <a:rPr lang="en-US" dirty="0">
                <a:solidFill>
                  <a:schemeClr val="bg1">
                    <a:lumMod val="65000"/>
                  </a:schemeClr>
                </a:solidFill>
              </a:rPr>
              <a:t>Image source: Wikipedia</a:t>
            </a:r>
          </a:p>
        </p:txBody>
      </p:sp>
      <p:sp>
        <p:nvSpPr>
          <p:cNvPr id="5" name="Text Placeholder 2">
            <a:extLst>
              <a:ext uri="{FF2B5EF4-FFF2-40B4-BE49-F238E27FC236}">
                <a16:creationId xmlns:a16="http://schemas.microsoft.com/office/drawing/2014/main" id="{3DBAB58D-458E-4B9F-9AA7-23EA389E557E}"/>
              </a:ext>
            </a:extLst>
          </p:cNvPr>
          <p:cNvSpPr txBox="1">
            <a:spLocks/>
          </p:cNvSpPr>
          <p:nvPr/>
        </p:nvSpPr>
        <p:spPr>
          <a:xfrm>
            <a:off x="825904" y="154916"/>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b="1" dirty="0">
                <a:solidFill>
                  <a:srgbClr val="C00000"/>
                </a:solidFill>
                <a:latin typeface="+mj-lt"/>
              </a:rPr>
              <a:t>The Gartner Hype Cycle for Emerging Technologies</a:t>
            </a:r>
          </a:p>
        </p:txBody>
      </p:sp>
    </p:spTree>
    <p:extLst>
      <p:ext uri="{BB962C8B-B14F-4D97-AF65-F5344CB8AC3E}">
        <p14:creationId xmlns:p14="http://schemas.microsoft.com/office/powerpoint/2010/main" val="334901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16E56-E39C-404F-B5EC-A15475E9CD2A}"/>
              </a:ext>
            </a:extLst>
          </p:cNvPr>
          <p:cNvSpPr>
            <a:spLocks noGrp="1"/>
          </p:cNvSpPr>
          <p:nvPr>
            <p:ph type="body" sz="quarter" idx="10"/>
          </p:nvPr>
        </p:nvSpPr>
        <p:spPr>
          <a:xfrm>
            <a:off x="315259" y="1108081"/>
            <a:ext cx="8174038" cy="692497"/>
          </a:xfrm>
        </p:spPr>
        <p:txBody>
          <a:bodyPr/>
          <a:lstStyle/>
          <a:p>
            <a:r>
              <a:rPr lang="en-US" dirty="0"/>
              <a:t>Technology triggers</a:t>
            </a:r>
          </a:p>
        </p:txBody>
      </p:sp>
      <p:sp>
        <p:nvSpPr>
          <p:cNvPr id="3" name="Text Placeholder 2">
            <a:extLst>
              <a:ext uri="{FF2B5EF4-FFF2-40B4-BE49-F238E27FC236}">
                <a16:creationId xmlns:a16="http://schemas.microsoft.com/office/drawing/2014/main" id="{31C78D2B-7D39-46FE-BB2C-DBC6C0A5FCC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B4AE20E-F0AB-4E66-9B83-A8229C876148}"/>
              </a:ext>
            </a:extLst>
          </p:cNvPr>
          <p:cNvSpPr>
            <a:spLocks noGrp="1"/>
          </p:cNvSpPr>
          <p:nvPr>
            <p:ph type="body" sz="quarter" idx="12"/>
          </p:nvPr>
        </p:nvSpPr>
        <p:spPr/>
        <p:txBody>
          <a:bodyPr/>
          <a:lstStyle/>
          <a:p>
            <a:endParaRPr lang="en-US"/>
          </a:p>
        </p:txBody>
      </p:sp>
      <p:sp>
        <p:nvSpPr>
          <p:cNvPr id="5" name="Freeform: Shape 4">
            <a:extLst>
              <a:ext uri="{FF2B5EF4-FFF2-40B4-BE49-F238E27FC236}">
                <a16:creationId xmlns:a16="http://schemas.microsoft.com/office/drawing/2014/main" id="{8861783A-DDFC-4C95-8299-48E2C68232B2}"/>
              </a:ext>
            </a:extLst>
          </p:cNvPr>
          <p:cNvSpPr/>
          <p:nvPr/>
        </p:nvSpPr>
        <p:spPr>
          <a:xfrm>
            <a:off x="652920" y="2196272"/>
            <a:ext cx="8196729" cy="4069283"/>
          </a:xfrm>
          <a:custGeom>
            <a:avLst/>
            <a:gdLst>
              <a:gd name="connsiteX0" fmla="*/ 0 w 8638390"/>
              <a:gd name="connsiteY0" fmla="*/ 4069283 h 4069283"/>
              <a:gd name="connsiteX1" fmla="*/ 1818042 w 8638390"/>
              <a:gd name="connsiteY1" fmla="*/ 2892 h 4069283"/>
              <a:gd name="connsiteX2" fmla="*/ 3141233 w 8638390"/>
              <a:gd name="connsiteY2" fmla="*/ 3391551 h 4069283"/>
              <a:gd name="connsiteX3" fmla="*/ 5099125 w 8638390"/>
              <a:gd name="connsiteY3" fmla="*/ 1627297 h 4069283"/>
              <a:gd name="connsiteX4" fmla="*/ 8638390 w 8638390"/>
              <a:gd name="connsiteY4" fmla="*/ 1304567 h 406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8390" h="4069283">
                <a:moveTo>
                  <a:pt x="0" y="4069283"/>
                </a:moveTo>
                <a:cubicBezTo>
                  <a:pt x="647251" y="2092565"/>
                  <a:pt x="1294503" y="115847"/>
                  <a:pt x="1818042" y="2892"/>
                </a:cubicBezTo>
                <a:cubicBezTo>
                  <a:pt x="2341581" y="-110063"/>
                  <a:pt x="2594386" y="3120817"/>
                  <a:pt x="3141233" y="3391551"/>
                </a:cubicBezTo>
                <a:cubicBezTo>
                  <a:pt x="3688080" y="3662285"/>
                  <a:pt x="4182932" y="1975128"/>
                  <a:pt x="5099125" y="1627297"/>
                </a:cubicBezTo>
                <a:cubicBezTo>
                  <a:pt x="6015318" y="1279466"/>
                  <a:pt x="8109473" y="1387042"/>
                  <a:pt x="8638390" y="1304567"/>
                </a:cubicBezTo>
              </a:path>
            </a:pathLst>
          </a:custGeom>
          <a:noFill/>
          <a:ln w="5715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63DD0F1-B6C0-4220-912A-10203A6D397A}"/>
              </a:ext>
            </a:extLst>
          </p:cNvPr>
          <p:cNvSpPr/>
          <p:nvPr/>
        </p:nvSpPr>
        <p:spPr>
          <a:xfrm>
            <a:off x="176213" y="5833493"/>
            <a:ext cx="914400" cy="79248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45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34D9DD-517B-444E-BFB0-287684221CE2}"/>
              </a:ext>
            </a:extLst>
          </p:cNvPr>
          <p:cNvPicPr>
            <a:picLocks noChangeAspect="1"/>
          </p:cNvPicPr>
          <p:nvPr/>
        </p:nvPicPr>
        <p:blipFill>
          <a:blip r:embed="rId3"/>
          <a:stretch>
            <a:fillRect/>
          </a:stretch>
        </p:blipFill>
        <p:spPr>
          <a:xfrm>
            <a:off x="2287950" y="547130"/>
            <a:ext cx="5297179" cy="5297179"/>
          </a:xfrm>
          <a:prstGeom prst="rect">
            <a:avLst/>
          </a:prstGeom>
        </p:spPr>
      </p:pic>
    </p:spTree>
    <p:extLst>
      <p:ext uri="{BB962C8B-B14F-4D97-AF65-F5344CB8AC3E}">
        <p14:creationId xmlns:p14="http://schemas.microsoft.com/office/powerpoint/2010/main" val="225187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16E56-E39C-404F-B5EC-A15475E9CD2A}"/>
              </a:ext>
            </a:extLst>
          </p:cNvPr>
          <p:cNvSpPr>
            <a:spLocks noGrp="1"/>
          </p:cNvSpPr>
          <p:nvPr>
            <p:ph type="body" sz="quarter" idx="10"/>
          </p:nvPr>
        </p:nvSpPr>
        <p:spPr>
          <a:xfrm>
            <a:off x="315259" y="1108081"/>
            <a:ext cx="8174038" cy="692497"/>
          </a:xfrm>
        </p:spPr>
        <p:txBody>
          <a:bodyPr/>
          <a:lstStyle/>
          <a:p>
            <a:r>
              <a:rPr lang="en-US" dirty="0"/>
              <a:t>The promise of linked data</a:t>
            </a:r>
          </a:p>
        </p:txBody>
      </p:sp>
      <p:sp>
        <p:nvSpPr>
          <p:cNvPr id="3" name="Text Placeholder 2">
            <a:extLst>
              <a:ext uri="{FF2B5EF4-FFF2-40B4-BE49-F238E27FC236}">
                <a16:creationId xmlns:a16="http://schemas.microsoft.com/office/drawing/2014/main" id="{31C78D2B-7D39-46FE-BB2C-DBC6C0A5FCC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B4AE20E-F0AB-4E66-9B83-A8229C876148}"/>
              </a:ext>
            </a:extLst>
          </p:cNvPr>
          <p:cNvSpPr>
            <a:spLocks noGrp="1"/>
          </p:cNvSpPr>
          <p:nvPr>
            <p:ph type="body" sz="quarter" idx="12"/>
          </p:nvPr>
        </p:nvSpPr>
        <p:spPr/>
        <p:txBody>
          <a:bodyPr/>
          <a:lstStyle/>
          <a:p>
            <a:endParaRPr lang="en-US"/>
          </a:p>
        </p:txBody>
      </p:sp>
      <p:sp>
        <p:nvSpPr>
          <p:cNvPr id="5" name="Freeform: Shape 4">
            <a:extLst>
              <a:ext uri="{FF2B5EF4-FFF2-40B4-BE49-F238E27FC236}">
                <a16:creationId xmlns:a16="http://schemas.microsoft.com/office/drawing/2014/main" id="{8861783A-DDFC-4C95-8299-48E2C68232B2}"/>
              </a:ext>
            </a:extLst>
          </p:cNvPr>
          <p:cNvSpPr/>
          <p:nvPr/>
        </p:nvSpPr>
        <p:spPr>
          <a:xfrm>
            <a:off x="480339" y="2416665"/>
            <a:ext cx="8196729" cy="4069283"/>
          </a:xfrm>
          <a:custGeom>
            <a:avLst/>
            <a:gdLst>
              <a:gd name="connsiteX0" fmla="*/ 0 w 8638390"/>
              <a:gd name="connsiteY0" fmla="*/ 4069283 h 4069283"/>
              <a:gd name="connsiteX1" fmla="*/ 1818042 w 8638390"/>
              <a:gd name="connsiteY1" fmla="*/ 2892 h 4069283"/>
              <a:gd name="connsiteX2" fmla="*/ 3141233 w 8638390"/>
              <a:gd name="connsiteY2" fmla="*/ 3391551 h 4069283"/>
              <a:gd name="connsiteX3" fmla="*/ 5099125 w 8638390"/>
              <a:gd name="connsiteY3" fmla="*/ 1627297 h 4069283"/>
              <a:gd name="connsiteX4" fmla="*/ 8638390 w 8638390"/>
              <a:gd name="connsiteY4" fmla="*/ 1304567 h 406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8390" h="4069283">
                <a:moveTo>
                  <a:pt x="0" y="4069283"/>
                </a:moveTo>
                <a:cubicBezTo>
                  <a:pt x="647251" y="2092565"/>
                  <a:pt x="1294503" y="115847"/>
                  <a:pt x="1818042" y="2892"/>
                </a:cubicBezTo>
                <a:cubicBezTo>
                  <a:pt x="2341581" y="-110063"/>
                  <a:pt x="2594386" y="3120817"/>
                  <a:pt x="3141233" y="3391551"/>
                </a:cubicBezTo>
                <a:cubicBezTo>
                  <a:pt x="3688080" y="3662285"/>
                  <a:pt x="4182932" y="1975128"/>
                  <a:pt x="5099125" y="1627297"/>
                </a:cubicBezTo>
                <a:cubicBezTo>
                  <a:pt x="6015318" y="1279466"/>
                  <a:pt x="8109473" y="1387042"/>
                  <a:pt x="8638390" y="1304567"/>
                </a:cubicBezTo>
              </a:path>
            </a:pathLst>
          </a:custGeom>
          <a:noFill/>
          <a:ln w="5715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94B2DE8-078B-4A4C-8F71-BE773EAD97B7}"/>
              </a:ext>
            </a:extLst>
          </p:cNvPr>
          <p:cNvSpPr/>
          <p:nvPr/>
        </p:nvSpPr>
        <p:spPr>
          <a:xfrm>
            <a:off x="1683525" y="2076664"/>
            <a:ext cx="914400" cy="79248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80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810520324AA94B9221E53ACB322F89" ma:contentTypeVersion="4" ma:contentTypeDescription="Create a new document." ma:contentTypeScope="" ma:versionID="4b9cb398ba292303b54a147e31213a48">
  <xsd:schema xmlns:xsd="http://www.w3.org/2001/XMLSchema" xmlns:xs="http://www.w3.org/2001/XMLSchema" xmlns:p="http://schemas.microsoft.com/office/2006/metadata/properties" xmlns:ns2="98a89f5d-e304-4ca3-b53f-ee2263ef26fc" xmlns:ns3="c908eeb5-9d00-41e0-9796-81e9ccc774c3" targetNamespace="http://schemas.microsoft.com/office/2006/metadata/properties" ma:root="true" ma:fieldsID="679bf199b3a8dcd2c9a0616a6aa16a6c" ns2:_="" ns3:_="">
    <xsd:import namespace="98a89f5d-e304-4ca3-b53f-ee2263ef26fc"/>
    <xsd:import namespace="c908eeb5-9d00-41e0-9796-81e9ccc774c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a89f5d-e304-4ca3-b53f-ee2263ef26f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F92E26-220D-4734-8EA1-8FEDBC29A918}">
  <ds:schemaRefs>
    <ds:schemaRef ds:uri="http://schemas.microsoft.com/sharepoint/v3/contenttype/forms"/>
  </ds:schemaRefs>
</ds:datastoreItem>
</file>

<file path=customXml/itemProps2.xml><?xml version="1.0" encoding="utf-8"?>
<ds:datastoreItem xmlns:ds="http://schemas.openxmlformats.org/officeDocument/2006/customXml" ds:itemID="{7267C993-38F3-4C26-8451-415646BA738F}">
  <ds:schemaRefs>
    <ds:schemaRef ds:uri="http://purl.org/dc/elements/1.1/"/>
    <ds:schemaRef ds:uri="http://purl.org/dc/terms/"/>
    <ds:schemaRef ds:uri="c908eeb5-9d00-41e0-9796-81e9ccc774c3"/>
    <ds:schemaRef ds:uri="http://schemas.microsoft.com/office/infopath/2007/PartnerControls"/>
    <ds:schemaRef ds:uri="98a89f5d-e304-4ca3-b53f-ee2263ef26fc"/>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DD6F6E8-8E95-4BE7-A960-A11A11FEA4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a89f5d-e304-4ca3-b53f-ee2263ef26fc"/>
    <ds:schemaRef ds:uri="c908eeb5-9d00-41e0-9796-81e9ccc774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24094</TotalTime>
  <Words>5730</Words>
  <Application>Microsoft Office PowerPoint</Application>
  <PresentationFormat>On-screen Show (4:3)</PresentationFormat>
  <Paragraphs>366</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 Unicode MS</vt:lpstr>
      <vt:lpstr>ＭＳ Ｐゴシック</vt:lpstr>
      <vt:lpstr>Arial</vt:lpstr>
      <vt:lpstr>Calibri</vt:lpstr>
      <vt:lpstr>Courier New</vt:lpstr>
      <vt:lpstr>Verdana</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OCLC’s linked data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Out of the Walled Garden: Lessons Learned in Moving Library Linked Data from Research to Production</dc:title>
  <dc:creator>Jean Godby</dc:creator>
  <cp:keywords>Linked Data</cp:keywords>
  <dc:description>Presented by Jean Godby at the Minitex Technical Services Symposium, December 6, 2017, St. Paul, MN</dc:description>
  <cp:lastModifiedBy>Schadt,Erin</cp:lastModifiedBy>
  <cp:revision>864</cp:revision>
  <cp:lastPrinted>2017-01-10T16:00:16Z</cp:lastPrinted>
  <dcterms:created xsi:type="dcterms:W3CDTF">2015-04-17T19:58:50Z</dcterms:created>
  <dcterms:modified xsi:type="dcterms:W3CDTF">2018-01-20T00:03:30Z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0x010100B9810520324AA94B9221E53ACB322F89</vt:lpwstr>
  </property>
</Properties>
</file>