
<file path=[Content_Types].xml><?xml version="1.0" encoding="utf-8"?>
<Types xmlns="http://schemas.openxmlformats.org/package/2006/content-types">
  <Override PartName="/ppt/notesSlides/notesSlide2.xml" ContentType="application/vnd.openxmlformats-officedocument.presentationml.notesSlide+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7"/>
  </p:notesMasterIdLst>
  <p:handoutMasterIdLst>
    <p:handoutMasterId r:id="rId28"/>
  </p:handoutMasterIdLst>
  <p:sldIdLst>
    <p:sldId id="554" r:id="rId5"/>
    <p:sldId id="512" r:id="rId6"/>
    <p:sldId id="555" r:id="rId7"/>
    <p:sldId id="538" r:id="rId8"/>
    <p:sldId id="546" r:id="rId9"/>
    <p:sldId id="545" r:id="rId10"/>
    <p:sldId id="548" r:id="rId11"/>
    <p:sldId id="558" r:id="rId12"/>
    <p:sldId id="557" r:id="rId13"/>
    <p:sldId id="566" r:id="rId14"/>
    <p:sldId id="567" r:id="rId15"/>
    <p:sldId id="559" r:id="rId16"/>
    <p:sldId id="568" r:id="rId17"/>
    <p:sldId id="571" r:id="rId18"/>
    <p:sldId id="573" r:id="rId19"/>
    <p:sldId id="563" r:id="rId20"/>
    <p:sldId id="550" r:id="rId21"/>
    <p:sldId id="576" r:id="rId22"/>
    <p:sldId id="561" r:id="rId23"/>
    <p:sldId id="562" r:id="rId24"/>
    <p:sldId id="499" r:id="rId25"/>
    <p:sldId id="481" r:id="rId26"/>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 id="1" name="fanieli" initials="im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152889"/>
    <a:srgbClr val="175A87"/>
    <a:srgbClr val="15537D"/>
    <a:srgbClr val="134A6F"/>
    <a:srgbClr val="419A3C"/>
    <a:srgbClr val="A9316F"/>
    <a:srgbClr val="0B7CCB"/>
    <a:srgbClr val="FF7600"/>
    <a:srgbClr val="E18100"/>
    <a:srgbClr val="CC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80287" autoAdjust="0"/>
  </p:normalViewPr>
  <p:slideViewPr>
    <p:cSldViewPr snapToObjects="1" showGuides="1">
      <p:cViewPr>
        <p:scale>
          <a:sx n="80" d="100"/>
          <a:sy n="80" d="100"/>
        </p:scale>
        <p:origin x="-1680" y="-90"/>
      </p:cViewPr>
      <p:guideLst>
        <p:guide orient="horz" pos="672"/>
        <p:guide/>
      </p:guideLst>
    </p:cSldViewPr>
  </p:slideViewPr>
  <p:outlineViewPr>
    <p:cViewPr>
      <p:scale>
        <a:sx n="33" d="100"/>
        <a:sy n="33" d="100"/>
      </p:scale>
      <p:origin x="342" y="137988"/>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57" d="100"/>
          <a:sy n="57" d="100"/>
        </p:scale>
        <p:origin x="-2556" y="-84"/>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32243-6D4F-434B-A329-C5C3F34973C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B490DED-E262-4200-98C1-95A25892527C}">
      <dgm:prSet phldrT="[Text]"/>
      <dgm:spPr/>
      <dgm:t>
        <a:bodyPr/>
        <a:lstStyle/>
        <a:p>
          <a:r>
            <a:rPr lang="en-US" dirty="0" smtClean="0"/>
            <a:t>DIPIR Project </a:t>
          </a:r>
          <a:endParaRPr lang="en-US" dirty="0"/>
        </a:p>
      </dgm:t>
    </dgm:pt>
    <dgm:pt modelId="{DF1561B8-7E5F-4AFD-9241-415BD081F4A6}" type="parTrans" cxnId="{68FD5DF4-C8C9-4433-9609-B012DB6AFE33}">
      <dgm:prSet/>
      <dgm:spPr/>
      <dgm:t>
        <a:bodyPr/>
        <a:lstStyle/>
        <a:p>
          <a:endParaRPr lang="en-US"/>
        </a:p>
      </dgm:t>
    </dgm:pt>
    <dgm:pt modelId="{2CE9EEBF-8B2C-4583-BCB1-586D271E328E}" type="sibTrans" cxnId="{68FD5DF4-C8C9-4433-9609-B012DB6AFE33}">
      <dgm:prSet/>
      <dgm:spPr/>
      <dgm:t>
        <a:bodyPr/>
        <a:lstStyle/>
        <a:p>
          <a:endParaRPr lang="en-US"/>
        </a:p>
      </dgm:t>
    </dgm:pt>
    <dgm:pt modelId="{E9594D8F-4AE0-4431-B887-2B4CF2F02194}">
      <dgm:prSet phldrT="[Text]"/>
      <dgm:spPr/>
      <dgm:t>
        <a:bodyPr/>
        <a:lstStyle/>
        <a:p>
          <a:r>
            <a:rPr lang="en-US" dirty="0" smtClean="0"/>
            <a:t>Nancy McGovern</a:t>
          </a:r>
        </a:p>
        <a:p>
          <a:r>
            <a:rPr lang="en-US" dirty="0" smtClean="0"/>
            <a:t>ICPSR/MIT</a:t>
          </a:r>
          <a:endParaRPr lang="en-US" dirty="0"/>
        </a:p>
      </dgm:t>
    </dgm:pt>
    <dgm:pt modelId="{6E578EA0-CE1B-46BD-8994-F21B989C9351}" type="parTrans" cxnId="{D474CC9B-E5D4-4101-8A85-B3DD4F860948}">
      <dgm:prSet/>
      <dgm:spPr/>
      <dgm:t>
        <a:bodyPr/>
        <a:lstStyle/>
        <a:p>
          <a:endParaRPr lang="en-US" dirty="0"/>
        </a:p>
      </dgm:t>
    </dgm:pt>
    <dgm:pt modelId="{D3754221-492F-435F-851C-347EB039F012}" type="sibTrans" cxnId="{D474CC9B-E5D4-4101-8A85-B3DD4F860948}">
      <dgm:prSet/>
      <dgm:spPr/>
      <dgm:t>
        <a:bodyPr/>
        <a:lstStyle/>
        <a:p>
          <a:endParaRPr lang="en-US"/>
        </a:p>
      </dgm:t>
    </dgm:pt>
    <dgm:pt modelId="{C7D52028-B500-41F9-81C3-86561F5E2A1B}">
      <dgm:prSet phldrT="[Text]"/>
      <dgm:spPr/>
      <dgm:t>
        <a:bodyPr/>
        <a:lstStyle/>
        <a:p>
          <a:r>
            <a:rPr lang="en-US" dirty="0" smtClean="0"/>
            <a:t>Ixchel Faniel</a:t>
          </a:r>
        </a:p>
        <a:p>
          <a:r>
            <a:rPr lang="en-US" dirty="0" smtClean="0"/>
            <a:t>OCLC Research </a:t>
          </a:r>
        </a:p>
        <a:p>
          <a:r>
            <a:rPr lang="en-US" dirty="0" smtClean="0"/>
            <a:t>(PI)</a:t>
          </a:r>
          <a:endParaRPr lang="en-US" dirty="0"/>
        </a:p>
      </dgm:t>
    </dgm:pt>
    <dgm:pt modelId="{5BA8A5BA-343F-4004-A43E-87A41A4EBCE3}" type="parTrans" cxnId="{BC7D7011-558B-4714-A650-C6E9F2B5C221}">
      <dgm:prSet/>
      <dgm:spPr/>
      <dgm:t>
        <a:bodyPr/>
        <a:lstStyle/>
        <a:p>
          <a:endParaRPr lang="en-US" dirty="0"/>
        </a:p>
      </dgm:t>
    </dgm:pt>
    <dgm:pt modelId="{24EEB685-45FA-4DD6-B934-9E1F434F1171}" type="sibTrans" cxnId="{BC7D7011-558B-4714-A650-C6E9F2B5C221}">
      <dgm:prSet/>
      <dgm:spPr/>
      <dgm:t>
        <a:bodyPr/>
        <a:lstStyle/>
        <a:p>
          <a:endParaRPr lang="en-US"/>
        </a:p>
      </dgm:t>
    </dgm:pt>
    <dgm:pt modelId="{0E258C9C-D2FA-4CC6-A7FC-0235E01FAC0B}">
      <dgm:prSet phldrT="[Text]"/>
      <dgm:spPr/>
      <dgm:t>
        <a:bodyPr/>
        <a:lstStyle/>
        <a:p>
          <a:r>
            <a:rPr lang="en-US" dirty="0" smtClean="0"/>
            <a:t>Eric Kansa Open Context</a:t>
          </a:r>
          <a:endParaRPr lang="en-US" dirty="0"/>
        </a:p>
      </dgm:t>
    </dgm:pt>
    <dgm:pt modelId="{DBD52581-7D31-4DA3-9D80-6F88D2540659}" type="parTrans" cxnId="{3D8213EA-1D2B-4401-AC5E-DFD5AC9C49BF}">
      <dgm:prSet/>
      <dgm:spPr/>
      <dgm:t>
        <a:bodyPr/>
        <a:lstStyle/>
        <a:p>
          <a:endParaRPr lang="en-US" dirty="0"/>
        </a:p>
      </dgm:t>
    </dgm:pt>
    <dgm:pt modelId="{48EBC09D-28C7-4C8D-A3C0-67644280C72C}" type="sibTrans" cxnId="{3D8213EA-1D2B-4401-AC5E-DFD5AC9C49BF}">
      <dgm:prSet/>
      <dgm:spPr/>
      <dgm:t>
        <a:bodyPr/>
        <a:lstStyle/>
        <a:p>
          <a:endParaRPr lang="en-US"/>
        </a:p>
      </dgm:t>
    </dgm:pt>
    <dgm:pt modelId="{675091F0-ACD5-469D-BBA4-1D8AE48477F5}">
      <dgm:prSet phldrT="[Text]"/>
      <dgm:spPr/>
      <dgm:t>
        <a:bodyPr/>
        <a:lstStyle/>
        <a:p>
          <a:r>
            <a:rPr lang="en-US" dirty="0" smtClean="0"/>
            <a:t>William Fink        UM Museum of Zoology</a:t>
          </a:r>
          <a:endParaRPr lang="en-US" dirty="0"/>
        </a:p>
      </dgm:t>
    </dgm:pt>
    <dgm:pt modelId="{664B8F41-3EC4-4BB2-9569-085FDDC9E64A}" type="parTrans" cxnId="{CBA688DC-D0B8-4DB1-A844-E22494AB24EE}">
      <dgm:prSet/>
      <dgm:spPr/>
      <dgm:t>
        <a:bodyPr/>
        <a:lstStyle/>
        <a:p>
          <a:endParaRPr lang="en-US" dirty="0"/>
        </a:p>
      </dgm:t>
    </dgm:pt>
    <dgm:pt modelId="{2236C86C-32BC-41F9-AFE6-C898C5BAAC68}" type="sibTrans" cxnId="{CBA688DC-D0B8-4DB1-A844-E22494AB24EE}">
      <dgm:prSet/>
      <dgm:spPr/>
      <dgm:t>
        <a:bodyPr/>
        <a:lstStyle/>
        <a:p>
          <a:endParaRPr lang="en-US"/>
        </a:p>
      </dgm:t>
    </dgm:pt>
    <dgm:pt modelId="{B60B2733-84D3-4B5F-83BC-A9CD1A995520}">
      <dgm:prSet phldrT="[Text]"/>
      <dgm:spPr/>
      <dgm:t>
        <a:bodyPr/>
        <a:lstStyle/>
        <a:p>
          <a:r>
            <a:rPr lang="en-US" dirty="0" smtClean="0"/>
            <a:t>Elizabeth Yakel      University of Michigan  (Co-PI)</a:t>
          </a:r>
          <a:endParaRPr lang="en-US" dirty="0"/>
        </a:p>
      </dgm:t>
    </dgm:pt>
    <dgm:pt modelId="{1EEF692B-5A47-4867-B91F-B82A3C188221}" type="parTrans" cxnId="{1BEEE573-8AA7-4FC6-9BA6-A59F8D99967C}">
      <dgm:prSet/>
      <dgm:spPr/>
      <dgm:t>
        <a:bodyPr/>
        <a:lstStyle/>
        <a:p>
          <a:endParaRPr lang="en-US" dirty="0"/>
        </a:p>
      </dgm:t>
    </dgm:pt>
    <dgm:pt modelId="{7D0E6C0E-16BE-4630-9558-B224B1A0322C}" type="sibTrans" cxnId="{1BEEE573-8AA7-4FC6-9BA6-A59F8D99967C}">
      <dgm:prSet/>
      <dgm:spPr/>
      <dgm:t>
        <a:bodyPr/>
        <a:lstStyle/>
        <a:p>
          <a:endParaRPr lang="en-US"/>
        </a:p>
      </dgm:t>
    </dgm:pt>
    <dgm:pt modelId="{E9F3727D-F25F-46F9-9EEE-669C05BC2607}" type="pres">
      <dgm:prSet presAssocID="{CD532243-6D4F-434B-A329-C5C3F34973C0}" presName="cycle" presStyleCnt="0">
        <dgm:presLayoutVars>
          <dgm:chMax val="1"/>
          <dgm:dir/>
          <dgm:animLvl val="ctr"/>
          <dgm:resizeHandles val="exact"/>
        </dgm:presLayoutVars>
      </dgm:prSet>
      <dgm:spPr/>
      <dgm:t>
        <a:bodyPr/>
        <a:lstStyle/>
        <a:p>
          <a:endParaRPr lang="en-US"/>
        </a:p>
      </dgm:t>
    </dgm:pt>
    <dgm:pt modelId="{63D863C6-720F-4F21-BFB6-5EEE94B1A1C9}" type="pres">
      <dgm:prSet presAssocID="{CB490DED-E262-4200-98C1-95A25892527C}" presName="centerShape" presStyleLbl="node0" presStyleIdx="0" presStyleCnt="1"/>
      <dgm:spPr/>
      <dgm:t>
        <a:bodyPr/>
        <a:lstStyle/>
        <a:p>
          <a:endParaRPr lang="en-US"/>
        </a:p>
      </dgm:t>
    </dgm:pt>
    <dgm:pt modelId="{ADDDD1EF-D841-4E15-9FAE-15005AD52C63}" type="pres">
      <dgm:prSet presAssocID="{6E578EA0-CE1B-46BD-8994-F21B989C9351}" presName="Name9" presStyleLbl="parChTrans1D2" presStyleIdx="0" presStyleCnt="5"/>
      <dgm:spPr/>
      <dgm:t>
        <a:bodyPr/>
        <a:lstStyle/>
        <a:p>
          <a:endParaRPr lang="en-US"/>
        </a:p>
      </dgm:t>
    </dgm:pt>
    <dgm:pt modelId="{67AA2296-E054-4C6F-B02B-F066BBE63DAE}" type="pres">
      <dgm:prSet presAssocID="{6E578EA0-CE1B-46BD-8994-F21B989C9351}" presName="connTx" presStyleLbl="parChTrans1D2" presStyleIdx="0" presStyleCnt="5"/>
      <dgm:spPr/>
      <dgm:t>
        <a:bodyPr/>
        <a:lstStyle/>
        <a:p>
          <a:endParaRPr lang="en-US"/>
        </a:p>
      </dgm:t>
    </dgm:pt>
    <dgm:pt modelId="{FF49DCB9-BB93-474D-B17B-66D0124300DC}" type="pres">
      <dgm:prSet presAssocID="{E9594D8F-4AE0-4431-B887-2B4CF2F02194}" presName="node" presStyleLbl="node1" presStyleIdx="0" presStyleCnt="5">
        <dgm:presLayoutVars>
          <dgm:bulletEnabled val="1"/>
        </dgm:presLayoutVars>
      </dgm:prSet>
      <dgm:spPr/>
      <dgm:t>
        <a:bodyPr/>
        <a:lstStyle/>
        <a:p>
          <a:endParaRPr lang="en-US"/>
        </a:p>
      </dgm:t>
    </dgm:pt>
    <dgm:pt modelId="{1AE64E3D-16E8-48EF-BCD7-A0F46C734162}" type="pres">
      <dgm:prSet presAssocID="{5BA8A5BA-343F-4004-A43E-87A41A4EBCE3}" presName="Name9" presStyleLbl="parChTrans1D2" presStyleIdx="1" presStyleCnt="5"/>
      <dgm:spPr/>
      <dgm:t>
        <a:bodyPr/>
        <a:lstStyle/>
        <a:p>
          <a:endParaRPr lang="en-US"/>
        </a:p>
      </dgm:t>
    </dgm:pt>
    <dgm:pt modelId="{F93CE3F0-1602-4D7E-8CBD-26D5953B523D}" type="pres">
      <dgm:prSet presAssocID="{5BA8A5BA-343F-4004-A43E-87A41A4EBCE3}" presName="connTx" presStyleLbl="parChTrans1D2" presStyleIdx="1" presStyleCnt="5"/>
      <dgm:spPr/>
      <dgm:t>
        <a:bodyPr/>
        <a:lstStyle/>
        <a:p>
          <a:endParaRPr lang="en-US"/>
        </a:p>
      </dgm:t>
    </dgm:pt>
    <dgm:pt modelId="{1BA3EE65-7EEB-423F-B7C8-1F31E74962DF}" type="pres">
      <dgm:prSet presAssocID="{C7D52028-B500-41F9-81C3-86561F5E2A1B}" presName="node" presStyleLbl="node1" presStyleIdx="1" presStyleCnt="5">
        <dgm:presLayoutVars>
          <dgm:bulletEnabled val="1"/>
        </dgm:presLayoutVars>
      </dgm:prSet>
      <dgm:spPr/>
      <dgm:t>
        <a:bodyPr/>
        <a:lstStyle/>
        <a:p>
          <a:endParaRPr lang="en-US"/>
        </a:p>
      </dgm:t>
    </dgm:pt>
    <dgm:pt modelId="{0253664B-A661-417F-B2F5-F1100A654733}" type="pres">
      <dgm:prSet presAssocID="{DBD52581-7D31-4DA3-9D80-6F88D2540659}" presName="Name9" presStyleLbl="parChTrans1D2" presStyleIdx="2" presStyleCnt="5"/>
      <dgm:spPr/>
      <dgm:t>
        <a:bodyPr/>
        <a:lstStyle/>
        <a:p>
          <a:endParaRPr lang="en-US"/>
        </a:p>
      </dgm:t>
    </dgm:pt>
    <dgm:pt modelId="{89E35120-DFF0-47B2-871B-1BC01C65C0F9}" type="pres">
      <dgm:prSet presAssocID="{DBD52581-7D31-4DA3-9D80-6F88D2540659}" presName="connTx" presStyleLbl="parChTrans1D2" presStyleIdx="2" presStyleCnt="5"/>
      <dgm:spPr/>
      <dgm:t>
        <a:bodyPr/>
        <a:lstStyle/>
        <a:p>
          <a:endParaRPr lang="en-US"/>
        </a:p>
      </dgm:t>
    </dgm:pt>
    <dgm:pt modelId="{95B9C2A0-4C47-4560-B845-01585346611D}" type="pres">
      <dgm:prSet presAssocID="{0E258C9C-D2FA-4CC6-A7FC-0235E01FAC0B}" presName="node" presStyleLbl="node1" presStyleIdx="2" presStyleCnt="5">
        <dgm:presLayoutVars>
          <dgm:bulletEnabled val="1"/>
        </dgm:presLayoutVars>
      </dgm:prSet>
      <dgm:spPr/>
      <dgm:t>
        <a:bodyPr/>
        <a:lstStyle/>
        <a:p>
          <a:endParaRPr lang="en-US"/>
        </a:p>
      </dgm:t>
    </dgm:pt>
    <dgm:pt modelId="{DEF3E311-F307-49BB-B0EF-448DFDD0EAE3}" type="pres">
      <dgm:prSet presAssocID="{664B8F41-3EC4-4BB2-9569-085FDDC9E64A}" presName="Name9" presStyleLbl="parChTrans1D2" presStyleIdx="3" presStyleCnt="5"/>
      <dgm:spPr/>
      <dgm:t>
        <a:bodyPr/>
        <a:lstStyle/>
        <a:p>
          <a:endParaRPr lang="en-US"/>
        </a:p>
      </dgm:t>
    </dgm:pt>
    <dgm:pt modelId="{B8AEBDE2-AE2B-49F1-AAEF-1FAA73A80C1B}" type="pres">
      <dgm:prSet presAssocID="{664B8F41-3EC4-4BB2-9569-085FDDC9E64A}" presName="connTx" presStyleLbl="parChTrans1D2" presStyleIdx="3" presStyleCnt="5"/>
      <dgm:spPr/>
      <dgm:t>
        <a:bodyPr/>
        <a:lstStyle/>
        <a:p>
          <a:endParaRPr lang="en-US"/>
        </a:p>
      </dgm:t>
    </dgm:pt>
    <dgm:pt modelId="{9A67F473-A806-4694-B5B0-4A767BE1F699}" type="pres">
      <dgm:prSet presAssocID="{675091F0-ACD5-469D-BBA4-1D8AE48477F5}" presName="node" presStyleLbl="node1" presStyleIdx="3" presStyleCnt="5">
        <dgm:presLayoutVars>
          <dgm:bulletEnabled val="1"/>
        </dgm:presLayoutVars>
      </dgm:prSet>
      <dgm:spPr/>
      <dgm:t>
        <a:bodyPr/>
        <a:lstStyle/>
        <a:p>
          <a:endParaRPr lang="en-US"/>
        </a:p>
      </dgm:t>
    </dgm:pt>
    <dgm:pt modelId="{1C9FDED9-06C1-479A-8F79-4146B76FA115}" type="pres">
      <dgm:prSet presAssocID="{1EEF692B-5A47-4867-B91F-B82A3C188221}" presName="Name9" presStyleLbl="parChTrans1D2" presStyleIdx="4" presStyleCnt="5"/>
      <dgm:spPr/>
      <dgm:t>
        <a:bodyPr/>
        <a:lstStyle/>
        <a:p>
          <a:endParaRPr lang="en-US"/>
        </a:p>
      </dgm:t>
    </dgm:pt>
    <dgm:pt modelId="{5528E2CE-681E-40C0-9EFB-91FA6032A40D}" type="pres">
      <dgm:prSet presAssocID="{1EEF692B-5A47-4867-B91F-B82A3C188221}" presName="connTx" presStyleLbl="parChTrans1D2" presStyleIdx="4" presStyleCnt="5"/>
      <dgm:spPr/>
      <dgm:t>
        <a:bodyPr/>
        <a:lstStyle/>
        <a:p>
          <a:endParaRPr lang="en-US"/>
        </a:p>
      </dgm:t>
    </dgm:pt>
    <dgm:pt modelId="{9CF32AB4-0184-4298-A416-15D8AC288B7B}" type="pres">
      <dgm:prSet presAssocID="{B60B2733-84D3-4B5F-83BC-A9CD1A995520}" presName="node" presStyleLbl="node1" presStyleIdx="4" presStyleCnt="5">
        <dgm:presLayoutVars>
          <dgm:bulletEnabled val="1"/>
        </dgm:presLayoutVars>
      </dgm:prSet>
      <dgm:spPr/>
      <dgm:t>
        <a:bodyPr/>
        <a:lstStyle/>
        <a:p>
          <a:endParaRPr lang="en-US"/>
        </a:p>
      </dgm:t>
    </dgm:pt>
  </dgm:ptLst>
  <dgm:cxnLst>
    <dgm:cxn modelId="{F928F53E-FCEC-4007-8FCE-B42F08847AE1}" type="presOf" srcId="{E9594D8F-4AE0-4431-B887-2B4CF2F02194}" destId="{FF49DCB9-BB93-474D-B17B-66D0124300DC}" srcOrd="0" destOrd="0" presId="urn:microsoft.com/office/officeart/2005/8/layout/radial1"/>
    <dgm:cxn modelId="{10CB56BF-933A-4805-A757-A29D6F68D234}" type="presOf" srcId="{DBD52581-7D31-4DA3-9D80-6F88D2540659}" destId="{89E35120-DFF0-47B2-871B-1BC01C65C0F9}" srcOrd="1" destOrd="0" presId="urn:microsoft.com/office/officeart/2005/8/layout/radial1"/>
    <dgm:cxn modelId="{D474CC9B-E5D4-4101-8A85-B3DD4F860948}" srcId="{CB490DED-E262-4200-98C1-95A25892527C}" destId="{E9594D8F-4AE0-4431-B887-2B4CF2F02194}" srcOrd="0" destOrd="0" parTransId="{6E578EA0-CE1B-46BD-8994-F21B989C9351}" sibTransId="{D3754221-492F-435F-851C-347EB039F012}"/>
    <dgm:cxn modelId="{3D8213EA-1D2B-4401-AC5E-DFD5AC9C49BF}" srcId="{CB490DED-E262-4200-98C1-95A25892527C}" destId="{0E258C9C-D2FA-4CC6-A7FC-0235E01FAC0B}" srcOrd="2" destOrd="0" parTransId="{DBD52581-7D31-4DA3-9D80-6F88D2540659}" sibTransId="{48EBC09D-28C7-4C8D-A3C0-67644280C72C}"/>
    <dgm:cxn modelId="{68FD5DF4-C8C9-4433-9609-B012DB6AFE33}" srcId="{CD532243-6D4F-434B-A329-C5C3F34973C0}" destId="{CB490DED-E262-4200-98C1-95A25892527C}" srcOrd="0" destOrd="0" parTransId="{DF1561B8-7E5F-4AFD-9241-415BD081F4A6}" sibTransId="{2CE9EEBF-8B2C-4583-BCB1-586D271E328E}"/>
    <dgm:cxn modelId="{05FF420E-03D0-45D7-9CEA-AB5FD9CFCC75}" type="presOf" srcId="{0E258C9C-D2FA-4CC6-A7FC-0235E01FAC0B}" destId="{95B9C2A0-4C47-4560-B845-01585346611D}" srcOrd="0" destOrd="0" presId="urn:microsoft.com/office/officeart/2005/8/layout/radial1"/>
    <dgm:cxn modelId="{83D6350F-9173-445F-860A-D05896E74EFA}" type="presOf" srcId="{5BA8A5BA-343F-4004-A43E-87A41A4EBCE3}" destId="{1AE64E3D-16E8-48EF-BCD7-A0F46C734162}" srcOrd="0" destOrd="0" presId="urn:microsoft.com/office/officeart/2005/8/layout/radial1"/>
    <dgm:cxn modelId="{A5063258-8EDE-4A9E-A68F-DA8D99DB2CEF}" type="presOf" srcId="{675091F0-ACD5-469D-BBA4-1D8AE48477F5}" destId="{9A67F473-A806-4694-B5B0-4A767BE1F699}" srcOrd="0" destOrd="0" presId="urn:microsoft.com/office/officeart/2005/8/layout/radial1"/>
    <dgm:cxn modelId="{C838BD1B-7531-44CE-9975-962BB92451B4}" type="presOf" srcId="{DBD52581-7D31-4DA3-9D80-6F88D2540659}" destId="{0253664B-A661-417F-B2F5-F1100A654733}" srcOrd="0" destOrd="0" presId="urn:microsoft.com/office/officeart/2005/8/layout/radial1"/>
    <dgm:cxn modelId="{0A118E64-27D8-4E0E-8B3A-95F6D40DCA4A}" type="presOf" srcId="{6E578EA0-CE1B-46BD-8994-F21B989C9351}" destId="{67AA2296-E054-4C6F-B02B-F066BBE63DAE}" srcOrd="1" destOrd="0" presId="urn:microsoft.com/office/officeart/2005/8/layout/radial1"/>
    <dgm:cxn modelId="{7326B94B-7286-41DA-8481-479CAEC2E5D0}" type="presOf" srcId="{CD532243-6D4F-434B-A329-C5C3F34973C0}" destId="{E9F3727D-F25F-46F9-9EEE-669C05BC2607}" srcOrd="0" destOrd="0" presId="urn:microsoft.com/office/officeart/2005/8/layout/radial1"/>
    <dgm:cxn modelId="{FBE76EDA-1CAC-4BD2-A9B9-9FFC6349B83C}" type="presOf" srcId="{6E578EA0-CE1B-46BD-8994-F21B989C9351}" destId="{ADDDD1EF-D841-4E15-9FAE-15005AD52C63}" srcOrd="0" destOrd="0" presId="urn:microsoft.com/office/officeart/2005/8/layout/radial1"/>
    <dgm:cxn modelId="{0DF457D2-1CAD-41A3-95CF-B7B658C00EF4}" type="presOf" srcId="{C7D52028-B500-41F9-81C3-86561F5E2A1B}" destId="{1BA3EE65-7EEB-423F-B7C8-1F31E74962DF}" srcOrd="0" destOrd="0" presId="urn:microsoft.com/office/officeart/2005/8/layout/radial1"/>
    <dgm:cxn modelId="{CBA688DC-D0B8-4DB1-A844-E22494AB24EE}" srcId="{CB490DED-E262-4200-98C1-95A25892527C}" destId="{675091F0-ACD5-469D-BBA4-1D8AE48477F5}" srcOrd="3" destOrd="0" parTransId="{664B8F41-3EC4-4BB2-9569-085FDDC9E64A}" sibTransId="{2236C86C-32BC-41F9-AFE6-C898C5BAAC68}"/>
    <dgm:cxn modelId="{B1F21347-DBAF-4D6D-8B5A-F61A1B8252D7}" type="presOf" srcId="{1EEF692B-5A47-4867-B91F-B82A3C188221}" destId="{1C9FDED9-06C1-479A-8F79-4146B76FA115}" srcOrd="0" destOrd="0" presId="urn:microsoft.com/office/officeart/2005/8/layout/radial1"/>
    <dgm:cxn modelId="{1BEEE573-8AA7-4FC6-9BA6-A59F8D99967C}" srcId="{CB490DED-E262-4200-98C1-95A25892527C}" destId="{B60B2733-84D3-4B5F-83BC-A9CD1A995520}" srcOrd="4" destOrd="0" parTransId="{1EEF692B-5A47-4867-B91F-B82A3C188221}" sibTransId="{7D0E6C0E-16BE-4630-9558-B224B1A0322C}"/>
    <dgm:cxn modelId="{9910B02C-8141-479D-8614-36AC1E05A5C6}" type="presOf" srcId="{1EEF692B-5A47-4867-B91F-B82A3C188221}" destId="{5528E2CE-681E-40C0-9EFB-91FA6032A40D}" srcOrd="1" destOrd="0" presId="urn:microsoft.com/office/officeart/2005/8/layout/radial1"/>
    <dgm:cxn modelId="{056FB78E-E3D2-4D6D-8D59-4897D0BD4FCE}" type="presOf" srcId="{664B8F41-3EC4-4BB2-9569-085FDDC9E64A}" destId="{DEF3E311-F307-49BB-B0EF-448DFDD0EAE3}" srcOrd="0" destOrd="0" presId="urn:microsoft.com/office/officeart/2005/8/layout/radial1"/>
    <dgm:cxn modelId="{408BC921-399F-4216-8CAA-48163BE27A66}" type="presOf" srcId="{CB490DED-E262-4200-98C1-95A25892527C}" destId="{63D863C6-720F-4F21-BFB6-5EEE94B1A1C9}" srcOrd="0" destOrd="0" presId="urn:microsoft.com/office/officeart/2005/8/layout/radial1"/>
    <dgm:cxn modelId="{09CC342D-5E1D-45CE-9BC4-18529B82C0FC}" type="presOf" srcId="{664B8F41-3EC4-4BB2-9569-085FDDC9E64A}" destId="{B8AEBDE2-AE2B-49F1-AAEF-1FAA73A80C1B}" srcOrd="1" destOrd="0" presId="urn:microsoft.com/office/officeart/2005/8/layout/radial1"/>
    <dgm:cxn modelId="{9010903E-DFFC-4CCC-BCBA-1C8156F4E067}" type="presOf" srcId="{5BA8A5BA-343F-4004-A43E-87A41A4EBCE3}" destId="{F93CE3F0-1602-4D7E-8CBD-26D5953B523D}" srcOrd="1" destOrd="0" presId="urn:microsoft.com/office/officeart/2005/8/layout/radial1"/>
    <dgm:cxn modelId="{8B4B60DD-7C2A-4E16-BE59-BA5C9B3AF3CC}" type="presOf" srcId="{B60B2733-84D3-4B5F-83BC-A9CD1A995520}" destId="{9CF32AB4-0184-4298-A416-15D8AC288B7B}" srcOrd="0" destOrd="0" presId="urn:microsoft.com/office/officeart/2005/8/layout/radial1"/>
    <dgm:cxn modelId="{BC7D7011-558B-4714-A650-C6E9F2B5C221}" srcId="{CB490DED-E262-4200-98C1-95A25892527C}" destId="{C7D52028-B500-41F9-81C3-86561F5E2A1B}" srcOrd="1" destOrd="0" parTransId="{5BA8A5BA-343F-4004-A43E-87A41A4EBCE3}" sibTransId="{24EEB685-45FA-4DD6-B934-9E1F434F1171}"/>
    <dgm:cxn modelId="{A59B6054-09BC-4BB9-B454-E434E1820BA8}" type="presParOf" srcId="{E9F3727D-F25F-46F9-9EEE-669C05BC2607}" destId="{63D863C6-720F-4F21-BFB6-5EEE94B1A1C9}" srcOrd="0" destOrd="0" presId="urn:microsoft.com/office/officeart/2005/8/layout/radial1"/>
    <dgm:cxn modelId="{4625B135-5736-477C-938F-BECA8F095DF2}" type="presParOf" srcId="{E9F3727D-F25F-46F9-9EEE-669C05BC2607}" destId="{ADDDD1EF-D841-4E15-9FAE-15005AD52C63}" srcOrd="1" destOrd="0" presId="urn:microsoft.com/office/officeart/2005/8/layout/radial1"/>
    <dgm:cxn modelId="{253368E9-EAE7-4F99-95B9-06943C679CD0}" type="presParOf" srcId="{ADDDD1EF-D841-4E15-9FAE-15005AD52C63}" destId="{67AA2296-E054-4C6F-B02B-F066BBE63DAE}" srcOrd="0" destOrd="0" presId="urn:microsoft.com/office/officeart/2005/8/layout/radial1"/>
    <dgm:cxn modelId="{97022080-C9AC-4FEC-9279-944FC2A80D73}" type="presParOf" srcId="{E9F3727D-F25F-46F9-9EEE-669C05BC2607}" destId="{FF49DCB9-BB93-474D-B17B-66D0124300DC}" srcOrd="2" destOrd="0" presId="urn:microsoft.com/office/officeart/2005/8/layout/radial1"/>
    <dgm:cxn modelId="{D2874C8F-D907-4A1B-98C5-40EB5EB03396}" type="presParOf" srcId="{E9F3727D-F25F-46F9-9EEE-669C05BC2607}" destId="{1AE64E3D-16E8-48EF-BCD7-A0F46C734162}" srcOrd="3" destOrd="0" presId="urn:microsoft.com/office/officeart/2005/8/layout/radial1"/>
    <dgm:cxn modelId="{8E7060BC-B39C-4D24-8C07-0666C21E9509}" type="presParOf" srcId="{1AE64E3D-16E8-48EF-BCD7-A0F46C734162}" destId="{F93CE3F0-1602-4D7E-8CBD-26D5953B523D}" srcOrd="0" destOrd="0" presId="urn:microsoft.com/office/officeart/2005/8/layout/radial1"/>
    <dgm:cxn modelId="{9325D250-8827-494D-B285-7638B96FA47B}" type="presParOf" srcId="{E9F3727D-F25F-46F9-9EEE-669C05BC2607}" destId="{1BA3EE65-7EEB-423F-B7C8-1F31E74962DF}" srcOrd="4" destOrd="0" presId="urn:microsoft.com/office/officeart/2005/8/layout/radial1"/>
    <dgm:cxn modelId="{DC540408-6744-44EE-B627-C81A7931507A}" type="presParOf" srcId="{E9F3727D-F25F-46F9-9EEE-669C05BC2607}" destId="{0253664B-A661-417F-B2F5-F1100A654733}" srcOrd="5" destOrd="0" presId="urn:microsoft.com/office/officeart/2005/8/layout/radial1"/>
    <dgm:cxn modelId="{BD6169FD-65BE-4C44-A618-D4EA55488530}" type="presParOf" srcId="{0253664B-A661-417F-B2F5-F1100A654733}" destId="{89E35120-DFF0-47B2-871B-1BC01C65C0F9}" srcOrd="0" destOrd="0" presId="urn:microsoft.com/office/officeart/2005/8/layout/radial1"/>
    <dgm:cxn modelId="{66F27F53-B46D-4500-8890-7054C734C288}" type="presParOf" srcId="{E9F3727D-F25F-46F9-9EEE-669C05BC2607}" destId="{95B9C2A0-4C47-4560-B845-01585346611D}" srcOrd="6" destOrd="0" presId="urn:microsoft.com/office/officeart/2005/8/layout/radial1"/>
    <dgm:cxn modelId="{486885D5-3B3C-44D1-B445-BF9667A44764}" type="presParOf" srcId="{E9F3727D-F25F-46F9-9EEE-669C05BC2607}" destId="{DEF3E311-F307-49BB-B0EF-448DFDD0EAE3}" srcOrd="7" destOrd="0" presId="urn:microsoft.com/office/officeart/2005/8/layout/radial1"/>
    <dgm:cxn modelId="{F22BA330-3010-4A65-85BC-0ACBE4E78C87}" type="presParOf" srcId="{DEF3E311-F307-49BB-B0EF-448DFDD0EAE3}" destId="{B8AEBDE2-AE2B-49F1-AAEF-1FAA73A80C1B}" srcOrd="0" destOrd="0" presId="urn:microsoft.com/office/officeart/2005/8/layout/radial1"/>
    <dgm:cxn modelId="{E71D8BD8-EA17-4614-A3E8-BD5A7601111D}" type="presParOf" srcId="{E9F3727D-F25F-46F9-9EEE-669C05BC2607}" destId="{9A67F473-A806-4694-B5B0-4A767BE1F699}" srcOrd="8" destOrd="0" presId="urn:microsoft.com/office/officeart/2005/8/layout/radial1"/>
    <dgm:cxn modelId="{3D7E1EEC-4DD6-4D0B-A40C-405C94988409}" type="presParOf" srcId="{E9F3727D-F25F-46F9-9EEE-669C05BC2607}" destId="{1C9FDED9-06C1-479A-8F79-4146B76FA115}" srcOrd="9" destOrd="0" presId="urn:microsoft.com/office/officeart/2005/8/layout/radial1"/>
    <dgm:cxn modelId="{E1F64CF0-C42C-4736-914B-7AE19A76F790}" type="presParOf" srcId="{1C9FDED9-06C1-479A-8F79-4146B76FA115}" destId="{5528E2CE-681E-40C0-9EFB-91FA6032A40D}" srcOrd="0" destOrd="0" presId="urn:microsoft.com/office/officeart/2005/8/layout/radial1"/>
    <dgm:cxn modelId="{1C15CBEB-6C0F-42D8-9D00-F4D6E79F9155}" type="presParOf" srcId="{E9F3727D-F25F-46F9-9EEE-669C05BC2607}" destId="{9CF32AB4-0184-4298-A416-15D8AC288B7B}" srcOrd="10" destOrd="0" presId="urn:microsoft.com/office/officeart/2005/8/layout/radial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D863C6-720F-4F21-BFB6-5EEE94B1A1C9}">
      <dsp:nvSpPr>
        <dsp:cNvPr id="0" name=""/>
        <dsp:cNvSpPr/>
      </dsp:nvSpPr>
      <dsp:spPr>
        <a:xfrm>
          <a:off x="3485926" y="1637956"/>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DIPIR Project </a:t>
          </a:r>
          <a:endParaRPr lang="en-US" sz="2100" kern="1200" dirty="0"/>
        </a:p>
      </dsp:txBody>
      <dsp:txXfrm>
        <a:off x="3485926" y="1637956"/>
        <a:ext cx="1257746" cy="1257746"/>
      </dsp:txXfrm>
    </dsp:sp>
    <dsp:sp modelId="{ADDDD1EF-D841-4E15-9FAE-15005AD52C63}">
      <dsp:nvSpPr>
        <dsp:cNvPr id="0" name=""/>
        <dsp:cNvSpPr/>
      </dsp:nvSpPr>
      <dsp:spPr>
        <a:xfrm rot="16200000">
          <a:off x="3925548" y="143495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4105337" y="1439242"/>
        <a:ext cx="18925" cy="18925"/>
      </dsp:txXfrm>
    </dsp:sp>
    <dsp:sp modelId="{FF49DCB9-BB93-474D-B17B-66D0124300DC}">
      <dsp:nvSpPr>
        <dsp:cNvPr id="0" name=""/>
        <dsp:cNvSpPr/>
      </dsp:nvSpPr>
      <dsp:spPr>
        <a:xfrm>
          <a:off x="3485926" y="1707"/>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Nancy McGovern</a:t>
          </a:r>
        </a:p>
        <a:p>
          <a:pPr lvl="0" algn="ctr" defTabSz="533400">
            <a:lnSpc>
              <a:spcPct val="90000"/>
            </a:lnSpc>
            <a:spcBef>
              <a:spcPct val="0"/>
            </a:spcBef>
            <a:spcAft>
              <a:spcPct val="35000"/>
            </a:spcAft>
          </a:pPr>
          <a:r>
            <a:rPr lang="en-US" sz="1200" kern="1200" dirty="0" smtClean="0"/>
            <a:t>ICPSR/MIT</a:t>
          </a:r>
          <a:endParaRPr lang="en-US" sz="1200" kern="1200" dirty="0"/>
        </a:p>
      </dsp:txBody>
      <dsp:txXfrm>
        <a:off x="3485926" y="1707"/>
        <a:ext cx="1257746" cy="1257746"/>
      </dsp:txXfrm>
    </dsp:sp>
    <dsp:sp modelId="{1AE64E3D-16E8-48EF-BCD7-A0F46C734162}">
      <dsp:nvSpPr>
        <dsp:cNvPr id="0" name=""/>
        <dsp:cNvSpPr/>
      </dsp:nvSpPr>
      <dsp:spPr>
        <a:xfrm rot="20520000">
          <a:off x="4703631" y="200026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20520000">
        <a:off x="4883419" y="2004552"/>
        <a:ext cx="18925" cy="18925"/>
      </dsp:txXfrm>
    </dsp:sp>
    <dsp:sp modelId="{1BA3EE65-7EEB-423F-B7C8-1F31E74962DF}">
      <dsp:nvSpPr>
        <dsp:cNvPr id="0" name=""/>
        <dsp:cNvSpPr/>
      </dsp:nvSpPr>
      <dsp:spPr>
        <a:xfrm>
          <a:off x="5042091" y="1132327"/>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Ixchel Faniel</a:t>
          </a:r>
        </a:p>
        <a:p>
          <a:pPr lvl="0" algn="ctr" defTabSz="533400">
            <a:lnSpc>
              <a:spcPct val="90000"/>
            </a:lnSpc>
            <a:spcBef>
              <a:spcPct val="0"/>
            </a:spcBef>
            <a:spcAft>
              <a:spcPct val="35000"/>
            </a:spcAft>
          </a:pPr>
          <a:r>
            <a:rPr lang="en-US" sz="1200" kern="1200" dirty="0" smtClean="0"/>
            <a:t>OCLC Research </a:t>
          </a:r>
        </a:p>
        <a:p>
          <a:pPr lvl="0" algn="ctr" defTabSz="533400">
            <a:lnSpc>
              <a:spcPct val="90000"/>
            </a:lnSpc>
            <a:spcBef>
              <a:spcPct val="0"/>
            </a:spcBef>
            <a:spcAft>
              <a:spcPct val="35000"/>
            </a:spcAft>
          </a:pPr>
          <a:r>
            <a:rPr lang="en-US" sz="1200" kern="1200" dirty="0" smtClean="0"/>
            <a:t>(PI)</a:t>
          </a:r>
          <a:endParaRPr lang="en-US" sz="1200" kern="1200" dirty="0"/>
        </a:p>
      </dsp:txBody>
      <dsp:txXfrm>
        <a:off x="5042091" y="1132327"/>
        <a:ext cx="1257746" cy="1257746"/>
      </dsp:txXfrm>
    </dsp:sp>
    <dsp:sp modelId="{0253664B-A661-417F-B2F5-F1100A654733}">
      <dsp:nvSpPr>
        <dsp:cNvPr id="0" name=""/>
        <dsp:cNvSpPr/>
      </dsp:nvSpPr>
      <dsp:spPr>
        <a:xfrm rot="3240000">
          <a:off x="4406430" y="291495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3240000">
        <a:off x="4586218" y="2919243"/>
        <a:ext cx="18925" cy="18925"/>
      </dsp:txXfrm>
    </dsp:sp>
    <dsp:sp modelId="{95B9C2A0-4C47-4560-B845-01585346611D}">
      <dsp:nvSpPr>
        <dsp:cNvPr id="0" name=""/>
        <dsp:cNvSpPr/>
      </dsp:nvSpPr>
      <dsp:spPr>
        <a:xfrm>
          <a:off x="4447689" y="2961709"/>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Eric Kansa Open Context</a:t>
          </a:r>
          <a:endParaRPr lang="en-US" sz="1200" kern="1200" dirty="0"/>
        </a:p>
      </dsp:txBody>
      <dsp:txXfrm>
        <a:off x="4447689" y="2961709"/>
        <a:ext cx="1257746" cy="1257746"/>
      </dsp:txXfrm>
    </dsp:sp>
    <dsp:sp modelId="{DEF3E311-F307-49BB-B0EF-448DFDD0EAE3}">
      <dsp:nvSpPr>
        <dsp:cNvPr id="0" name=""/>
        <dsp:cNvSpPr/>
      </dsp:nvSpPr>
      <dsp:spPr>
        <a:xfrm rot="7560000">
          <a:off x="3444667" y="291495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7560000">
        <a:off x="3624456" y="2919243"/>
        <a:ext cx="18925" cy="18925"/>
      </dsp:txXfrm>
    </dsp:sp>
    <dsp:sp modelId="{9A67F473-A806-4694-B5B0-4A767BE1F699}">
      <dsp:nvSpPr>
        <dsp:cNvPr id="0" name=""/>
        <dsp:cNvSpPr/>
      </dsp:nvSpPr>
      <dsp:spPr>
        <a:xfrm>
          <a:off x="2524163" y="2961709"/>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William Fink        UM Museum of Zoology</a:t>
          </a:r>
          <a:endParaRPr lang="en-US" sz="1200" kern="1200" dirty="0"/>
        </a:p>
      </dsp:txBody>
      <dsp:txXfrm>
        <a:off x="2524163" y="2961709"/>
        <a:ext cx="1257746" cy="1257746"/>
      </dsp:txXfrm>
    </dsp:sp>
    <dsp:sp modelId="{1C9FDED9-06C1-479A-8F79-4146B76FA115}">
      <dsp:nvSpPr>
        <dsp:cNvPr id="0" name=""/>
        <dsp:cNvSpPr/>
      </dsp:nvSpPr>
      <dsp:spPr>
        <a:xfrm rot="11880000">
          <a:off x="3147466" y="200026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1880000">
        <a:off x="3327255" y="2004552"/>
        <a:ext cx="18925" cy="18925"/>
      </dsp:txXfrm>
    </dsp:sp>
    <dsp:sp modelId="{9CF32AB4-0184-4298-A416-15D8AC288B7B}">
      <dsp:nvSpPr>
        <dsp:cNvPr id="0" name=""/>
        <dsp:cNvSpPr/>
      </dsp:nvSpPr>
      <dsp:spPr>
        <a:xfrm>
          <a:off x="1929761" y="1132327"/>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Elizabeth Yakel      University of Michigan  (Co-PI)</a:t>
          </a:r>
          <a:endParaRPr lang="en-US" sz="1200" kern="1200" dirty="0"/>
        </a:p>
      </dsp:txBody>
      <dsp:txXfrm>
        <a:off x="1929761" y="1132327"/>
        <a:ext cx="1257746" cy="125774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D2590B96-037A-504A-977E-B6542BD6CBD5}" type="datetimeFigureOut">
              <a:rPr lang="en-US" smtClean="0"/>
              <a:pPr/>
              <a:t>4/3/2013</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982E670E-6968-D546-96D3-BA97EA7DE81D}" type="slidenum">
              <a:rPr lang="en-US" smtClean="0"/>
              <a:pPr/>
              <a:t>‹#›</a:t>
            </a:fld>
            <a:endParaRPr lang="en-US" dirty="0"/>
          </a:p>
        </p:txBody>
      </p:sp>
    </p:spTree>
    <p:extLst>
      <p:ext uri="{BB962C8B-B14F-4D97-AF65-F5344CB8AC3E}">
        <p14:creationId xmlns="" xmlns:p14="http://schemas.microsoft.com/office/powerpoint/2010/main" val="1117001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EB5C79E4-531B-094F-B0E0-0AB1940632EE}" type="datetimeFigureOut">
              <a:rPr lang="en-US" smtClean="0"/>
              <a:pPr/>
              <a:t>4/3/2013</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AE921901-2D7D-404F-83CF-0310337D82A5}" type="slidenum">
              <a:rPr lang="en-US" smtClean="0"/>
              <a:pPr/>
              <a:t>‹#›</a:t>
            </a:fld>
            <a:endParaRPr lang="en-US" dirty="0"/>
          </a:p>
        </p:txBody>
      </p:sp>
    </p:spTree>
    <p:extLst>
      <p:ext uri="{BB962C8B-B14F-4D97-AF65-F5344CB8AC3E}">
        <p14:creationId xmlns="" xmlns:p14="http://schemas.microsoft.com/office/powerpoint/2010/main" val="872023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extLst>
      <p:ext uri="{BB962C8B-B14F-4D97-AF65-F5344CB8AC3E}">
        <p14:creationId xmlns="" xmlns:p14="http://schemas.microsoft.com/office/powerpoint/2010/main" val="685619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22</a:t>
            </a:fld>
            <a:endParaRPr lang="en-US" dirty="0" smtClean="0"/>
          </a:p>
        </p:txBody>
      </p:sp>
      <p:sp>
        <p:nvSpPr>
          <p:cNvPr id="74755"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0" tIns="46640" rIns="93280" bIns="46640" anchor="b"/>
          <a:lstStyle/>
          <a:p>
            <a:pPr algn="r">
              <a:lnSpc>
                <a:spcPct val="100000"/>
              </a:lnSpc>
              <a:spcBef>
                <a:spcPct val="0"/>
              </a:spcBef>
            </a:pPr>
            <a:fld id="{48B8872B-814D-4FC3-B0AE-07971E9DA4B7}" type="slidenum">
              <a:rPr lang="en-US" sz="1000"/>
              <a:pPr algn="r">
                <a:lnSpc>
                  <a:spcPct val="100000"/>
                </a:lnSpc>
                <a:spcBef>
                  <a:spcPct val="0"/>
                </a:spcBef>
              </a:pPr>
              <a:t>22</a:t>
            </a:fld>
            <a:endParaRPr lang="en-US" sz="1000" dirty="0"/>
          </a:p>
        </p:txBody>
      </p:sp>
      <p:sp>
        <p:nvSpPr>
          <p:cNvPr id="74756"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0" tIns="46640" rIns="93280" bIns="46640" anchor="b"/>
          <a:lstStyle/>
          <a:p>
            <a:pPr algn="r">
              <a:spcBef>
                <a:spcPct val="0"/>
              </a:spcBef>
            </a:pPr>
            <a:fld id="{4D776AF4-FF0E-4505-99A7-F436A73BCF1F}" type="slidenum">
              <a:rPr lang="en-US" sz="1000">
                <a:solidFill>
                  <a:srgbClr val="000000"/>
                </a:solidFill>
                <a:latin typeface="Arial" charset="0"/>
              </a:rPr>
              <a:pPr algn="r">
                <a:spcBef>
                  <a:spcPct val="0"/>
                </a:spcBef>
              </a:pPr>
              <a:t>22</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0" tIns="46640" rIns="93280" bIns="46640"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22</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225550" y="296863"/>
            <a:ext cx="4568825" cy="3425825"/>
          </a:xfrm>
          <a:ln/>
        </p:spPr>
      </p:sp>
      <p:sp>
        <p:nvSpPr>
          <p:cNvPr id="74759" name="Rectangle 8"/>
          <p:cNvSpPr>
            <a:spLocks noGrp="1" noChangeArrowheads="1"/>
          </p:cNvSpPr>
          <p:nvPr>
            <p:ph type="body" idx="1"/>
          </p:nvPr>
        </p:nvSpPr>
        <p:spPr>
          <a:noFill/>
          <a:ln/>
        </p:spPr>
        <p:txBody>
          <a:bodyPr/>
          <a:lstStyle/>
          <a:p>
            <a:endParaRPr lang="en-US" sz="1800"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AB3A4A-81B4-422F-AE3B-887AEED8E153}"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23B37-EAB2-4853-9F0D-7266E1E24ADA}" type="slidenum">
              <a:rPr lang="en-US" smtClean="0"/>
              <a:pPr/>
              <a:t>8</a:t>
            </a:fld>
            <a:endParaRPr lang="en-US" dirty="0"/>
          </a:p>
        </p:txBody>
      </p:sp>
    </p:spTree>
    <p:extLst>
      <p:ext uri="{BB962C8B-B14F-4D97-AF65-F5344CB8AC3E}">
        <p14:creationId xmlns="" xmlns:p14="http://schemas.microsoft.com/office/powerpoint/2010/main" val="1043032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tif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C:\Users\gomezj\Desktop\UMSIlogo.tif"/>
          <p:cNvPicPr>
            <a:picLocks noChangeAspect="1" noChangeArrowheads="1"/>
          </p:cNvPicPr>
          <p:nvPr userDrawn="1"/>
        </p:nvPicPr>
        <p:blipFill>
          <a:blip r:embed="rId39"/>
          <a:srcRect/>
          <a:stretch>
            <a:fillRect/>
          </a:stretch>
        </p:blipFill>
        <p:spPr bwMode="auto">
          <a:xfrm>
            <a:off x="7483476" y="6248400"/>
            <a:ext cx="1355724" cy="599908"/>
          </a:xfrm>
          <a:prstGeom prst="rect">
            <a:avLst/>
          </a:prstGeom>
          <a:noFill/>
        </p:spPr>
      </p:pic>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1"/>
              <a:stretch>
                <a:fillRect/>
              </a:stretch>
            </p:blipFill>
          </mc:Choice>
          <mc:Fallback>
            <p:blipFill>
              <a:blip r:embed="rId42"/>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www.dipir.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8.gif"/><Relationship Id="rId5" Type="http://schemas.openxmlformats.org/officeDocument/2006/relationships/diagramQuickStyle" Target="../diagrams/quickStyle1.xml"/><Relationship Id="rId10" Type="http://schemas.openxmlformats.org/officeDocument/2006/relationships/image" Target="../media/image7.gif"/><Relationship Id="rId4" Type="http://schemas.openxmlformats.org/officeDocument/2006/relationships/diagramLayout" Target="../diagrams/layout1.xml"/><Relationship Id="rId9"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03438"/>
            <a:ext cx="6777250" cy="2732725"/>
          </a:xfrm>
        </p:spPr>
        <p:txBody>
          <a:bodyPr>
            <a:noAutofit/>
          </a:bodyPr>
          <a:lstStyle/>
          <a:p>
            <a:pPr algn="ctr"/>
            <a:r>
              <a:rPr lang="en-US" sz="4400" dirty="0" smtClean="0"/>
              <a:t>Can Quantitative </a:t>
            </a:r>
            <a:br>
              <a:rPr lang="en-US" sz="4400" dirty="0" smtClean="0"/>
            </a:br>
            <a:r>
              <a:rPr lang="en-US" sz="4400" dirty="0" smtClean="0"/>
              <a:t>Social Scientists Get </a:t>
            </a:r>
            <a:br>
              <a:rPr lang="en-US" sz="4400" dirty="0" smtClean="0"/>
            </a:br>
            <a:r>
              <a:rPr lang="en-US" sz="4400" dirty="0" smtClean="0"/>
              <a:t>Data Reuse Satisfaction? </a:t>
            </a:r>
            <a:endParaRPr lang="en-US" sz="4400" dirty="0"/>
          </a:p>
        </p:txBody>
      </p:sp>
      <p:sp>
        <p:nvSpPr>
          <p:cNvPr id="8" name="Text Placeholder 7"/>
          <p:cNvSpPr>
            <a:spLocks noGrp="1"/>
          </p:cNvSpPr>
          <p:nvPr>
            <p:ph type="body" sz="quarter" idx="14"/>
          </p:nvPr>
        </p:nvSpPr>
        <p:spPr>
          <a:xfrm>
            <a:off x="156950" y="245651"/>
            <a:ext cx="8682250" cy="744949"/>
          </a:xfrm>
        </p:spPr>
        <p:txBody>
          <a:bodyPr>
            <a:normAutofit fontScale="92500" lnSpcReduction="20000"/>
          </a:bodyPr>
          <a:lstStyle/>
          <a:p>
            <a:r>
              <a:rPr lang="en-US" sz="1800" dirty="0" smtClean="0"/>
              <a:t>Research Data Access &amp; Preservation Summit  2013, April 4-5, 2013 </a:t>
            </a:r>
          </a:p>
          <a:p>
            <a:r>
              <a:rPr lang="en-US" sz="1800" dirty="0" smtClean="0"/>
              <a:t>Baltimore, MD</a:t>
            </a:r>
            <a:endParaRPr lang="en-US" sz="1800" dirty="0"/>
          </a:p>
          <a:p>
            <a:endParaRPr lang="en-US" dirty="0"/>
          </a:p>
        </p:txBody>
      </p:sp>
      <p:sp>
        <p:nvSpPr>
          <p:cNvPr id="6" name="Text Placeholder 5"/>
          <p:cNvSpPr>
            <a:spLocks noGrp="1"/>
          </p:cNvSpPr>
          <p:nvPr>
            <p:ph type="body" sz="quarter" idx="13"/>
          </p:nvPr>
        </p:nvSpPr>
        <p:spPr>
          <a:xfrm>
            <a:off x="456634" y="3800002"/>
            <a:ext cx="2819966" cy="457200"/>
          </a:xfrm>
        </p:spPr>
        <p:txBody>
          <a:bodyPr>
            <a:normAutofit fontScale="92500"/>
          </a:bodyPr>
          <a:lstStyle/>
          <a:p>
            <a:r>
              <a:rPr lang="en-US" sz="2200" dirty="0" smtClean="0"/>
              <a:t>Ixchel M. Faniel, Ph.D</a:t>
            </a:r>
            <a:r>
              <a:rPr lang="en-US" dirty="0" smtClean="0"/>
              <a:t>.</a:t>
            </a:r>
            <a:endParaRPr lang="en-US" dirty="0"/>
          </a:p>
        </p:txBody>
      </p:sp>
      <p:sp>
        <p:nvSpPr>
          <p:cNvPr id="18" name="Text Placeholder 17"/>
          <p:cNvSpPr>
            <a:spLocks noGrp="1"/>
          </p:cNvSpPr>
          <p:nvPr>
            <p:ph type="body" sz="quarter" idx="15"/>
          </p:nvPr>
        </p:nvSpPr>
        <p:spPr>
          <a:xfrm>
            <a:off x="493028" y="4268699"/>
            <a:ext cx="2436126" cy="1243083"/>
          </a:xfrm>
        </p:spPr>
        <p:txBody>
          <a:bodyPr/>
          <a:lstStyle/>
          <a:p>
            <a:r>
              <a:rPr lang="en-US" dirty="0" smtClean="0"/>
              <a:t>Postdoctoral Researcher </a:t>
            </a:r>
            <a:br>
              <a:rPr lang="en-US" dirty="0" smtClean="0"/>
            </a:br>
            <a:r>
              <a:rPr lang="en-US" dirty="0" smtClean="0"/>
              <a:t>OCLC Research</a:t>
            </a:r>
          </a:p>
          <a:p>
            <a:r>
              <a:rPr lang="en-US" dirty="0" smtClean="0"/>
              <a:t>fanieli@oclc.org</a:t>
            </a:r>
          </a:p>
        </p:txBody>
      </p:sp>
      <p:sp>
        <p:nvSpPr>
          <p:cNvPr id="7" name="Text Placeholder 5"/>
          <p:cNvSpPr txBox="1">
            <a:spLocks/>
          </p:cNvSpPr>
          <p:nvPr/>
        </p:nvSpPr>
        <p:spPr>
          <a:xfrm>
            <a:off x="6629400" y="3800002"/>
            <a:ext cx="2286000" cy="820662"/>
          </a:xfrm>
          <a:prstGeom prst="rect">
            <a:avLst/>
          </a:prstGeom>
        </p:spPr>
        <p:txBody>
          <a:bodyPr vert="horz" lIns="91440" tIns="45720" rIns="91440" bIns="45720" rtlCol="0">
            <a:normAutofit fontScale="92500" lnSpcReduction="20000"/>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bg1"/>
                </a:solidFill>
                <a:effectLst/>
                <a:uLnTx/>
                <a:uFillTx/>
                <a:latin typeface="Arial"/>
                <a:ea typeface="+mn-ea"/>
                <a:cs typeface="Arial"/>
              </a:rPr>
              <a:t>Adam Kriesberg</a:t>
            </a:r>
          </a:p>
          <a:p>
            <a:pPr marL="0" marR="0" lvl="0" indent="0" algn="l" defTabSz="457200" rtl="0" eaLnBrk="1" fontAlgn="auto" latinLnBrk="0" hangingPunct="1">
              <a:lnSpc>
                <a:spcPct val="110000"/>
              </a:lnSpc>
              <a:spcBef>
                <a:spcPts val="1200"/>
              </a:spcBef>
              <a:spcAft>
                <a:spcPts val="0"/>
              </a:spcAft>
              <a:buClrTx/>
              <a:buSzTx/>
              <a:buFont typeface="Arial"/>
              <a:buNone/>
              <a:tabLst/>
              <a:defRPr/>
            </a:pPr>
            <a:r>
              <a:rPr lang="en-US" sz="2000" dirty="0" smtClean="0">
                <a:solidFill>
                  <a:schemeClr val="bg1"/>
                </a:solidFill>
                <a:latin typeface="Arial"/>
                <a:cs typeface="Arial"/>
              </a:rPr>
              <a:t>Morgan Daniels</a:t>
            </a:r>
            <a:endParaRPr kumimoji="0" lang="en-US" sz="2000" b="0" i="0" u="none" strike="noStrike" kern="1200" cap="none" spc="0" normalizeH="0" baseline="0" noProof="0" dirty="0">
              <a:ln>
                <a:noFill/>
              </a:ln>
              <a:solidFill>
                <a:schemeClr val="bg1"/>
              </a:solidFill>
              <a:effectLst/>
              <a:uLnTx/>
              <a:uFillTx/>
              <a:latin typeface="Arial"/>
              <a:ea typeface="+mn-ea"/>
              <a:cs typeface="Arial"/>
            </a:endParaRPr>
          </a:p>
        </p:txBody>
      </p:sp>
      <p:sp>
        <p:nvSpPr>
          <p:cNvPr id="10" name="Text Placeholder 5"/>
          <p:cNvSpPr txBox="1">
            <a:spLocks/>
          </p:cNvSpPr>
          <p:nvPr/>
        </p:nvSpPr>
        <p:spPr>
          <a:xfrm>
            <a:off x="3581400" y="3800002"/>
            <a:ext cx="3048000" cy="4572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bg1"/>
                </a:solidFill>
                <a:effectLst/>
                <a:uLnTx/>
                <a:uFillTx/>
                <a:latin typeface="Arial"/>
                <a:ea typeface="+mn-ea"/>
                <a:cs typeface="Arial"/>
              </a:rPr>
              <a:t>Elizabeth Yakel, Ph.D.</a:t>
            </a:r>
            <a:endParaRPr kumimoji="0" lang="en-US" sz="2000" b="0" i="0" u="none" strike="noStrike" kern="1200" cap="none" spc="0" normalizeH="0" baseline="0" noProof="0" dirty="0">
              <a:ln>
                <a:noFill/>
              </a:ln>
              <a:solidFill>
                <a:schemeClr val="bg1"/>
              </a:solidFill>
              <a:effectLst/>
              <a:uLnTx/>
              <a:uFillTx/>
              <a:latin typeface="Arial"/>
              <a:ea typeface="+mn-ea"/>
              <a:cs typeface="Arial"/>
            </a:endParaRPr>
          </a:p>
        </p:txBody>
      </p:sp>
      <p:sp>
        <p:nvSpPr>
          <p:cNvPr id="11" name="Text Placeholder 17"/>
          <p:cNvSpPr txBox="1">
            <a:spLocks/>
          </p:cNvSpPr>
          <p:nvPr/>
        </p:nvSpPr>
        <p:spPr>
          <a:xfrm>
            <a:off x="3581400" y="4268699"/>
            <a:ext cx="2161463" cy="1305875"/>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Professor</a:t>
            </a:r>
            <a:br>
              <a:rPr kumimoji="0" lang="en-US" sz="1400" b="0" i="0" u="none" strike="noStrike" kern="1200" cap="none" spc="0" normalizeH="0" baseline="0" noProof="0" dirty="0" smtClean="0">
                <a:ln>
                  <a:noFill/>
                </a:ln>
                <a:solidFill>
                  <a:schemeClr val="bg1"/>
                </a:solidFill>
                <a:effectLst/>
                <a:uLnTx/>
                <a:uFillTx/>
                <a:latin typeface="Arial"/>
                <a:ea typeface="+mn-ea"/>
                <a:cs typeface="Arial"/>
              </a:rPr>
            </a:br>
            <a:r>
              <a:rPr kumimoji="0" lang="en-US" sz="1400" b="0" i="0" u="none" strike="noStrike" kern="1200" cap="none" spc="0" normalizeH="0" baseline="0" noProof="0" dirty="0" smtClean="0">
                <a:ln>
                  <a:noFill/>
                </a:ln>
                <a:solidFill>
                  <a:schemeClr val="bg1"/>
                </a:solidFill>
                <a:effectLst/>
                <a:uLnTx/>
                <a:uFillTx/>
                <a:latin typeface="Arial"/>
                <a:ea typeface="+mn-ea"/>
                <a:cs typeface="Arial"/>
              </a:rPr>
              <a:t>University of Michigan</a:t>
            </a:r>
          </a:p>
          <a:p>
            <a:pPr marL="0" marR="0" lvl="0" indent="0" algn="l" defTabSz="457200" rtl="0" eaLnBrk="1" fontAlgn="auto" latinLnBrk="0" hangingPunct="1">
              <a:lnSpc>
                <a:spcPct val="110000"/>
              </a:lnSpc>
              <a:spcBef>
                <a:spcPts val="1200"/>
              </a:spcBef>
              <a:spcAft>
                <a:spcPts val="0"/>
              </a:spcAft>
              <a:buClrTx/>
              <a:buSzTx/>
              <a:buFont typeface="Arial"/>
              <a:buNone/>
              <a:tabLst/>
              <a:defRPr/>
            </a:pPr>
            <a:r>
              <a:rPr lang="en-US" sz="1400" dirty="0" smtClean="0">
                <a:solidFill>
                  <a:schemeClr val="bg1"/>
                </a:solidFill>
                <a:latin typeface="Arial"/>
                <a:cs typeface="Arial"/>
              </a:rPr>
              <a:t>yakel@umich.edu</a:t>
            </a:r>
            <a:endParaRPr kumimoji="0" lang="en-US" sz="1400" b="0" i="0" u="none" strike="noStrike" kern="1200" cap="none" spc="0" normalizeH="0" baseline="0" noProof="0" dirty="0" smtClean="0">
              <a:ln>
                <a:noFill/>
              </a:ln>
              <a:solidFill>
                <a:schemeClr val="bg1"/>
              </a:solidFill>
              <a:effectLst/>
              <a:uLnTx/>
              <a:uFillTx/>
              <a:latin typeface="Arial"/>
              <a:ea typeface="+mn-ea"/>
              <a:cs typeface="Arial"/>
            </a:endParaRPr>
          </a:p>
        </p:txBody>
      </p:sp>
      <p:sp>
        <p:nvSpPr>
          <p:cNvPr id="12" name="Text Placeholder 17"/>
          <p:cNvSpPr txBox="1">
            <a:spLocks/>
          </p:cNvSpPr>
          <p:nvPr/>
        </p:nvSpPr>
        <p:spPr>
          <a:xfrm>
            <a:off x="6629400" y="4620664"/>
            <a:ext cx="2286000" cy="1305875"/>
          </a:xfrm>
          <a:prstGeom prst="rect">
            <a:avLst/>
          </a:prstGeom>
        </p:spPr>
        <p:txBody>
          <a:bodyPr vert="horz" lIns="91440" tIns="45720" rIns="91440" bIns="45720" rtlCol="0">
            <a:normAutofit lnSpcReduction="10000"/>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Ph.D.</a:t>
            </a:r>
            <a:r>
              <a:rPr kumimoji="0" lang="en-US" sz="1400" b="0" i="0" u="none" strike="noStrike" kern="1200" cap="none" spc="0" normalizeH="0" noProof="0" dirty="0" smtClean="0">
                <a:ln>
                  <a:noFill/>
                </a:ln>
                <a:solidFill>
                  <a:schemeClr val="bg1"/>
                </a:solidFill>
                <a:effectLst/>
                <a:uLnTx/>
                <a:uFillTx/>
                <a:latin typeface="Arial"/>
                <a:ea typeface="+mn-ea"/>
                <a:cs typeface="Arial"/>
              </a:rPr>
              <a:t> Students</a:t>
            </a:r>
            <a:br>
              <a:rPr kumimoji="0" lang="en-US" sz="1400" b="0" i="0" u="none" strike="noStrike" kern="1200" cap="none" spc="0" normalizeH="0" noProof="0" dirty="0" smtClean="0">
                <a:ln>
                  <a:noFill/>
                </a:ln>
                <a:solidFill>
                  <a:schemeClr val="bg1"/>
                </a:solidFill>
                <a:effectLst/>
                <a:uLnTx/>
                <a:uFillTx/>
                <a:latin typeface="Arial"/>
                <a:ea typeface="+mn-ea"/>
                <a:cs typeface="Arial"/>
              </a:rPr>
            </a:br>
            <a:r>
              <a:rPr kumimoji="0" lang="en-US" sz="1400" b="0" i="0" u="none" strike="noStrike" kern="1200" cap="none" spc="0" normalizeH="0" noProof="0" dirty="0" smtClean="0">
                <a:ln>
                  <a:noFill/>
                </a:ln>
                <a:solidFill>
                  <a:schemeClr val="bg1"/>
                </a:solidFill>
                <a:effectLst/>
                <a:uLnTx/>
                <a:uFillTx/>
                <a:latin typeface="Arial"/>
                <a:ea typeface="+mn-ea"/>
                <a:cs typeface="Arial"/>
              </a:rPr>
              <a:t>University of Michigan</a:t>
            </a:r>
          </a:p>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akriesbe@umich.edu</a:t>
            </a:r>
          </a:p>
          <a:p>
            <a:pPr lvl="0">
              <a:lnSpc>
                <a:spcPct val="110000"/>
              </a:lnSpc>
              <a:spcBef>
                <a:spcPts val="1200"/>
              </a:spcBef>
              <a:defRPr/>
            </a:pPr>
            <a:r>
              <a:rPr lang="en-US" sz="1400" dirty="0" smtClean="0">
                <a:solidFill>
                  <a:schemeClr val="bg1"/>
                </a:solidFill>
              </a:rPr>
              <a:t>mgdaniel@umich.edu</a:t>
            </a:r>
            <a:endParaRPr kumimoji="0" lang="en-US" sz="1400" b="0" i="0" u="none" strike="noStrike" kern="1200" cap="none" spc="0" normalizeH="0" baseline="0" noProof="0" dirty="0" smtClean="0">
              <a:ln>
                <a:noFill/>
              </a:ln>
              <a:solidFill>
                <a:schemeClr val="bg1"/>
              </a:solidFill>
              <a:effectLst/>
              <a:uLnTx/>
              <a:uFillTx/>
              <a:latin typeface="Arial"/>
              <a:cs typeface="Aria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Survey of ICPSR Data Reusers </a:t>
            </a:r>
            <a:endParaRPr lang="en-US" dirty="0"/>
          </a:p>
        </p:txBody>
      </p:sp>
      <p:sp>
        <p:nvSpPr>
          <p:cNvPr id="3" name="Text Placeholder 2"/>
          <p:cNvSpPr>
            <a:spLocks noGrp="1"/>
          </p:cNvSpPr>
          <p:nvPr>
            <p:ph type="body" idx="1"/>
          </p:nvPr>
        </p:nvSpPr>
        <p:spPr/>
        <p:txBody>
          <a:bodyPr/>
          <a:lstStyle/>
          <a:p>
            <a:r>
              <a:rPr lang="en-US" dirty="0" smtClean="0"/>
              <a:t>Measuring Data Repository Success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Framework</a:t>
            </a:r>
            <a:endParaRPr lang="en-US" dirty="0"/>
          </a:p>
        </p:txBody>
      </p:sp>
      <p:sp>
        <p:nvSpPr>
          <p:cNvPr id="4" name="TextBox 3"/>
          <p:cNvSpPr txBox="1"/>
          <p:nvPr/>
        </p:nvSpPr>
        <p:spPr>
          <a:xfrm>
            <a:off x="381000" y="809655"/>
            <a:ext cx="8610600" cy="461665"/>
          </a:xfrm>
          <a:prstGeom prst="rect">
            <a:avLst/>
          </a:prstGeom>
          <a:noFill/>
        </p:spPr>
        <p:txBody>
          <a:bodyPr wrap="square" rtlCol="0">
            <a:spAutoFit/>
          </a:bodyPr>
          <a:lstStyle/>
          <a:p>
            <a:r>
              <a:rPr lang="en-US" sz="2400" dirty="0" smtClean="0">
                <a:latin typeface="Arial" pitchFamily="34" charset="0"/>
                <a:cs typeface="Arial" pitchFamily="34" charset="0"/>
              </a:rPr>
              <a:t>DeLone and McLean Information Systems (IS) Success Model</a:t>
            </a:r>
          </a:p>
        </p:txBody>
      </p:sp>
      <p:sp>
        <p:nvSpPr>
          <p:cNvPr id="3" name="TextBox 2"/>
          <p:cNvSpPr txBox="1"/>
          <p:nvPr/>
        </p:nvSpPr>
        <p:spPr>
          <a:xfrm>
            <a:off x="381000" y="1614269"/>
            <a:ext cx="1707932" cy="769441"/>
          </a:xfrm>
          <a:prstGeom prst="rect">
            <a:avLst/>
          </a:prstGeom>
          <a:solidFill>
            <a:srgbClr val="FFC000"/>
          </a:solidFill>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latin typeface="Arial" pitchFamily="34" charset="0"/>
                <a:cs typeface="Arial" pitchFamily="34" charset="0"/>
              </a:rPr>
              <a:t>Information</a:t>
            </a:r>
            <a:r>
              <a:rPr lang="en-US" sz="2000" dirty="0" smtClean="0">
                <a:latin typeface="Arial" pitchFamily="34" charset="0"/>
                <a:cs typeface="Arial" pitchFamily="34" charset="0"/>
              </a:rPr>
              <a:t> </a:t>
            </a:r>
            <a:r>
              <a:rPr lang="en-US" sz="2200" dirty="0">
                <a:latin typeface="Arial" pitchFamily="34" charset="0"/>
                <a:cs typeface="Arial" pitchFamily="34" charset="0"/>
              </a:rPr>
              <a:t>Quality</a:t>
            </a:r>
          </a:p>
        </p:txBody>
      </p:sp>
      <p:sp>
        <p:nvSpPr>
          <p:cNvPr id="5" name="TextBox 4"/>
          <p:cNvSpPr txBox="1"/>
          <p:nvPr/>
        </p:nvSpPr>
        <p:spPr>
          <a:xfrm>
            <a:off x="381000" y="2801034"/>
            <a:ext cx="1732894" cy="769441"/>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latin typeface="Arial" pitchFamily="34" charset="0"/>
                <a:cs typeface="Arial" pitchFamily="34" charset="0"/>
              </a:rPr>
              <a:t>System</a:t>
            </a:r>
            <a:r>
              <a:rPr lang="en-US" sz="2000" dirty="0" smtClean="0">
                <a:latin typeface="Arial" pitchFamily="34" charset="0"/>
                <a:cs typeface="Arial" pitchFamily="34" charset="0"/>
              </a:rPr>
              <a:t> </a:t>
            </a:r>
            <a:r>
              <a:rPr lang="en-US" sz="2200" dirty="0">
                <a:latin typeface="Arial" pitchFamily="34" charset="0"/>
                <a:cs typeface="Arial" pitchFamily="34" charset="0"/>
              </a:rPr>
              <a:t>Quality</a:t>
            </a:r>
          </a:p>
        </p:txBody>
      </p:sp>
      <p:sp>
        <p:nvSpPr>
          <p:cNvPr id="6" name="TextBox 5"/>
          <p:cNvSpPr txBox="1"/>
          <p:nvPr/>
        </p:nvSpPr>
        <p:spPr>
          <a:xfrm>
            <a:off x="381000" y="4470400"/>
            <a:ext cx="1707932" cy="769441"/>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smtClean="0">
                <a:latin typeface="Arial" pitchFamily="34" charset="0"/>
                <a:cs typeface="Arial" pitchFamily="34" charset="0"/>
              </a:rPr>
              <a:t>Service Quality</a:t>
            </a:r>
            <a:endParaRPr lang="en-US" sz="2200" dirty="0">
              <a:latin typeface="Arial" pitchFamily="34" charset="0"/>
              <a:cs typeface="Arial" pitchFamily="34" charset="0"/>
            </a:endParaRPr>
          </a:p>
        </p:txBody>
      </p:sp>
      <p:sp>
        <p:nvSpPr>
          <p:cNvPr id="7" name="TextBox 6"/>
          <p:cNvSpPr txBox="1"/>
          <p:nvPr/>
        </p:nvSpPr>
        <p:spPr>
          <a:xfrm>
            <a:off x="3492743" y="2325469"/>
            <a:ext cx="1898430" cy="769441"/>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r>
              <a:rPr lang="en-US" sz="2200" dirty="0">
                <a:latin typeface="Arial" pitchFamily="34" charset="0"/>
                <a:cs typeface="Arial" pitchFamily="34" charset="0"/>
              </a:rPr>
              <a:t>Intention</a:t>
            </a:r>
            <a:r>
              <a:rPr lang="en-US" sz="2000" dirty="0" smtClean="0">
                <a:latin typeface="Arial" pitchFamily="34" charset="0"/>
                <a:cs typeface="Arial" pitchFamily="34" charset="0"/>
              </a:rPr>
              <a:t>  Use            </a:t>
            </a:r>
            <a:r>
              <a:rPr lang="en-US" sz="2200" dirty="0" smtClean="0">
                <a:latin typeface="Arial" pitchFamily="34" charset="0"/>
                <a:cs typeface="Arial" pitchFamily="34" charset="0"/>
              </a:rPr>
              <a:t>to</a:t>
            </a:r>
            <a:r>
              <a:rPr lang="en-US" sz="2000" dirty="0" smtClean="0">
                <a:latin typeface="Arial" pitchFamily="34" charset="0"/>
                <a:cs typeface="Arial" pitchFamily="34" charset="0"/>
              </a:rPr>
              <a:t> </a:t>
            </a:r>
            <a:r>
              <a:rPr lang="en-US" sz="2200" dirty="0">
                <a:latin typeface="Arial" pitchFamily="34" charset="0"/>
                <a:cs typeface="Arial" pitchFamily="34" charset="0"/>
              </a:rPr>
              <a:t>use</a:t>
            </a:r>
          </a:p>
        </p:txBody>
      </p:sp>
      <p:sp>
        <p:nvSpPr>
          <p:cNvPr id="9" name="TextBox 8"/>
          <p:cNvSpPr txBox="1"/>
          <p:nvPr/>
        </p:nvSpPr>
        <p:spPr>
          <a:xfrm>
            <a:off x="3473716" y="3849469"/>
            <a:ext cx="1917457" cy="769441"/>
          </a:xfrm>
          <a:prstGeom prst="rect">
            <a:avLst/>
          </a:prstGeom>
          <a:solidFill>
            <a:srgbClr val="FFC000"/>
          </a:solidFill>
          <a:ln cap="rnd"/>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stStyle>
          <a:p>
            <a:pPr algn="ctr"/>
            <a:r>
              <a:rPr lang="en-US" sz="2200" dirty="0">
                <a:latin typeface="Arial" pitchFamily="34" charset="0"/>
                <a:cs typeface="Arial" pitchFamily="34" charset="0"/>
              </a:rPr>
              <a:t>User</a:t>
            </a:r>
            <a:r>
              <a:rPr lang="en-US" sz="2000" dirty="0">
                <a:latin typeface="Arial" pitchFamily="34" charset="0"/>
                <a:cs typeface="Arial" pitchFamily="34" charset="0"/>
              </a:rPr>
              <a:t> </a:t>
            </a:r>
          </a:p>
          <a:p>
            <a:pPr algn="ctr"/>
            <a:r>
              <a:rPr lang="en-US" sz="2200" dirty="0">
                <a:latin typeface="Arial" pitchFamily="34" charset="0"/>
                <a:cs typeface="Arial" pitchFamily="34" charset="0"/>
              </a:rPr>
              <a:t>Satisfaction</a:t>
            </a:r>
          </a:p>
        </p:txBody>
      </p:sp>
      <p:sp>
        <p:nvSpPr>
          <p:cNvPr id="10" name="TextBox 9"/>
          <p:cNvSpPr txBox="1"/>
          <p:nvPr/>
        </p:nvSpPr>
        <p:spPr>
          <a:xfrm>
            <a:off x="7010400" y="3074768"/>
            <a:ext cx="1447800" cy="769441"/>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latin typeface="Arial" pitchFamily="34" charset="0"/>
                <a:cs typeface="Arial" pitchFamily="34" charset="0"/>
              </a:rPr>
              <a:t>Net</a:t>
            </a:r>
            <a:r>
              <a:rPr lang="en-US" sz="2000" dirty="0" smtClean="0">
                <a:latin typeface="Arial" pitchFamily="34" charset="0"/>
                <a:cs typeface="Arial" pitchFamily="34" charset="0"/>
              </a:rPr>
              <a:t> </a:t>
            </a:r>
          </a:p>
          <a:p>
            <a:pPr algn="ctr"/>
            <a:r>
              <a:rPr lang="en-US" sz="2200" dirty="0">
                <a:latin typeface="Arial" pitchFamily="34" charset="0"/>
                <a:cs typeface="Arial" pitchFamily="34" charset="0"/>
              </a:rPr>
              <a:t>Benefits</a:t>
            </a:r>
          </a:p>
        </p:txBody>
      </p:sp>
      <p:cxnSp>
        <p:nvCxnSpPr>
          <p:cNvPr id="12" name="Straight Arrow Connector 11"/>
          <p:cNvCxnSpPr/>
          <p:nvPr/>
        </p:nvCxnSpPr>
        <p:spPr>
          <a:xfrm>
            <a:off x="4019914" y="3094910"/>
            <a:ext cx="1" cy="7419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V="1">
            <a:off x="4991100" y="3094910"/>
            <a:ext cx="0" cy="720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4019915" y="1407755"/>
            <a:ext cx="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4019914" y="1407755"/>
            <a:ext cx="3714386"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endCxn id="10" idx="0"/>
          </p:cNvCxnSpPr>
          <p:nvPr/>
        </p:nvCxnSpPr>
        <p:spPr>
          <a:xfrm flipH="1">
            <a:off x="7734300" y="1407755"/>
            <a:ext cx="244" cy="1667013"/>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a:stCxn id="10" idx="2"/>
          </p:cNvCxnSpPr>
          <p:nvPr/>
        </p:nvCxnSpPr>
        <p:spPr>
          <a:xfrm flipH="1">
            <a:off x="7721844" y="3844209"/>
            <a:ext cx="12456" cy="1930282"/>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H="1">
            <a:off x="4032616" y="5774491"/>
            <a:ext cx="3701928"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4038844" y="4618910"/>
            <a:ext cx="0" cy="11555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7" idx="3"/>
          </p:cNvCxnSpPr>
          <p:nvPr/>
        </p:nvCxnSpPr>
        <p:spPr>
          <a:xfrm>
            <a:off x="5391173" y="2710190"/>
            <a:ext cx="1616136" cy="4820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9" idx="3"/>
          </p:cNvCxnSpPr>
          <p:nvPr/>
        </p:nvCxnSpPr>
        <p:spPr>
          <a:xfrm flipV="1">
            <a:off x="5391173" y="3544671"/>
            <a:ext cx="1600201" cy="6895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2111266" y="3465898"/>
            <a:ext cx="1362450" cy="6489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V="1">
            <a:off x="2113894" y="2590800"/>
            <a:ext cx="1378848"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a:endCxn id="9" idx="1"/>
          </p:cNvCxnSpPr>
          <p:nvPr/>
        </p:nvCxnSpPr>
        <p:spPr>
          <a:xfrm flipV="1">
            <a:off x="2088932" y="4234190"/>
            <a:ext cx="1384784" cy="2616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flipV="1">
            <a:off x="2088932" y="3009900"/>
            <a:ext cx="1403811" cy="1447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2088932" y="2137657"/>
            <a:ext cx="1403810" cy="17236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a:off x="2111266" y="1750655"/>
            <a:ext cx="1381477" cy="6330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4438068" y="5790168"/>
            <a:ext cx="2890535" cy="369332"/>
          </a:xfrm>
          <a:prstGeom prst="rect">
            <a:avLst/>
          </a:prstGeom>
          <a:noFill/>
        </p:spPr>
        <p:txBody>
          <a:bodyPr wrap="none" rtlCol="0">
            <a:spAutoFit/>
          </a:bodyPr>
          <a:lstStyle/>
          <a:p>
            <a:r>
              <a:rPr lang="en-US" dirty="0" smtClean="0"/>
              <a:t>(DeLone &amp; McLean, 2003)</a:t>
            </a:r>
            <a:endParaRPr lang="en-US" dirty="0"/>
          </a:p>
        </p:txBody>
      </p:sp>
      <p:cxnSp>
        <p:nvCxnSpPr>
          <p:cNvPr id="23" name="Straight Connector 22"/>
          <p:cNvCxnSpPr/>
          <p:nvPr/>
        </p:nvCxnSpPr>
        <p:spPr>
          <a:xfrm>
            <a:off x="4724400" y="2325469"/>
            <a:ext cx="0" cy="769441"/>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938" y="2198688"/>
            <a:ext cx="4289662" cy="3733800"/>
          </a:xfrm>
        </p:spPr>
        <p:txBody>
          <a:bodyPr>
            <a:normAutofit/>
          </a:bodyPr>
          <a:lstStyle/>
          <a:p>
            <a:pPr>
              <a:buNone/>
            </a:pPr>
            <a:r>
              <a:rPr lang="en-US" sz="3200" dirty="0" smtClean="0"/>
              <a:t>What data quality</a:t>
            </a:r>
          </a:p>
          <a:p>
            <a:pPr>
              <a:buNone/>
            </a:pPr>
            <a:r>
              <a:rPr lang="en-US" sz="3200" dirty="0" smtClean="0"/>
              <a:t>indicators contribute</a:t>
            </a:r>
          </a:p>
          <a:p>
            <a:pPr>
              <a:buNone/>
            </a:pPr>
            <a:r>
              <a:rPr lang="en-US" sz="3200" dirty="0" smtClean="0"/>
              <a:t>to quantitative social</a:t>
            </a:r>
          </a:p>
          <a:p>
            <a:pPr>
              <a:buNone/>
            </a:pPr>
            <a:r>
              <a:rPr lang="en-US" sz="3200" dirty="0" smtClean="0"/>
              <a:t>scientists’ data reuse </a:t>
            </a:r>
          </a:p>
          <a:p>
            <a:pPr>
              <a:buNone/>
            </a:pPr>
            <a:r>
              <a:rPr lang="en-US" sz="3200" dirty="0" smtClean="0"/>
              <a:t>satisfaction?</a:t>
            </a:r>
          </a:p>
        </p:txBody>
      </p:sp>
      <p:sp>
        <p:nvSpPr>
          <p:cNvPr id="4" name="Title 3"/>
          <p:cNvSpPr>
            <a:spLocks noGrp="1"/>
          </p:cNvSpPr>
          <p:nvPr>
            <p:ph type="title"/>
          </p:nvPr>
        </p:nvSpPr>
        <p:spPr/>
        <p:txBody>
          <a:bodyPr/>
          <a:lstStyle/>
          <a:p>
            <a:r>
              <a:rPr lang="en-US" dirty="0" smtClean="0"/>
              <a:t>Measuring Repository Success </a:t>
            </a:r>
            <a:endParaRPr lang="en-US" dirty="0"/>
          </a:p>
        </p:txBody>
      </p:sp>
      <p:sp>
        <p:nvSpPr>
          <p:cNvPr id="5" name="Text Placeholder 4"/>
          <p:cNvSpPr>
            <a:spLocks noGrp="1"/>
          </p:cNvSpPr>
          <p:nvPr>
            <p:ph type="body" sz="quarter" idx="13"/>
          </p:nvPr>
        </p:nvSpPr>
        <p:spPr/>
        <p:txBody>
          <a:bodyPr/>
          <a:lstStyle/>
          <a:p>
            <a:r>
              <a:rPr lang="en-US" dirty="0" smtClean="0"/>
              <a:t>Survey of ICPSR Data Reusers  - Part 1</a:t>
            </a:r>
            <a:endParaRPr lang="en-US" dirty="0"/>
          </a:p>
        </p:txBody>
      </p:sp>
      <p:pic>
        <p:nvPicPr>
          <p:cNvPr id="7" name="Picture 2" descr="C:\Users\gomezj\Desktop\slide7.png"/>
          <p:cNvPicPr>
            <a:picLocks noChangeAspect="1" noChangeArrowheads="1"/>
          </p:cNvPicPr>
          <p:nvPr/>
        </p:nvPicPr>
        <p:blipFill>
          <a:blip r:embed="rId3"/>
          <a:srcRect/>
          <a:stretch>
            <a:fillRect/>
          </a:stretch>
        </p:blipFill>
        <p:spPr bwMode="auto">
          <a:xfrm>
            <a:off x="4168538" y="1860550"/>
            <a:ext cx="4724400" cy="4071938"/>
          </a:xfrm>
          <a:prstGeom prst="rect">
            <a:avLst/>
          </a:prstGeom>
          <a:noFill/>
        </p:spPr>
      </p:pic>
    </p:spTree>
    <p:extLst>
      <p:ext uri="{BB962C8B-B14F-4D97-AF65-F5344CB8AC3E}">
        <p14:creationId xmlns="" xmlns:p14="http://schemas.microsoft.com/office/powerpoint/2010/main" val="32334691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Completeness – sufficiency, breadth, depth, and scope of the data for the task</a:t>
            </a:r>
          </a:p>
          <a:p>
            <a:r>
              <a:rPr lang="en-US" dirty="0" smtClean="0"/>
              <a:t>Relevancy – applicability and helpfulness of data for the task </a:t>
            </a:r>
          </a:p>
          <a:p>
            <a:r>
              <a:rPr lang="en-US" dirty="0" smtClean="0"/>
              <a:t>Accessibility – ease and speed data were retrieved</a:t>
            </a:r>
          </a:p>
          <a:p>
            <a:r>
              <a:rPr lang="en-US" dirty="0" smtClean="0"/>
              <a:t>Ease of Operation – ease data were managed and manipulated </a:t>
            </a:r>
          </a:p>
          <a:p>
            <a:r>
              <a:rPr lang="en-US" dirty="0" smtClean="0"/>
              <a:t>Credibility – correctness, reliability, impartiality of data</a:t>
            </a:r>
          </a:p>
        </p:txBody>
      </p:sp>
      <p:sp>
        <p:nvSpPr>
          <p:cNvPr id="5" name="Title 4"/>
          <p:cNvSpPr>
            <a:spLocks noGrp="1"/>
          </p:cNvSpPr>
          <p:nvPr>
            <p:ph type="title"/>
          </p:nvPr>
        </p:nvSpPr>
        <p:spPr/>
        <p:txBody>
          <a:bodyPr/>
          <a:lstStyle/>
          <a:p>
            <a:r>
              <a:rPr lang="en-US" dirty="0" smtClean="0"/>
              <a:t>Data Quality Indicators </a:t>
            </a:r>
            <a:endParaRPr lang="en-US" dirty="0"/>
          </a:p>
        </p:txBody>
      </p:sp>
      <p:sp>
        <p:nvSpPr>
          <p:cNvPr id="4" name="Text Placeholder 3"/>
          <p:cNvSpPr>
            <a:spLocks noGrp="1"/>
          </p:cNvSpPr>
          <p:nvPr>
            <p:ph type="body" sz="quarter" idx="13"/>
          </p:nvPr>
        </p:nvSpPr>
        <p:spPr/>
        <p:txBody>
          <a:bodyPr/>
          <a:lstStyle/>
          <a:p>
            <a:r>
              <a:rPr lang="en-US" dirty="0" smtClean="0"/>
              <a:t>ICPSR Survey of Data Reusers – Part 1</a:t>
            </a:r>
            <a:endParaRPr lang="en-US" dirty="0"/>
          </a:p>
        </p:txBody>
      </p:sp>
      <p:sp>
        <p:nvSpPr>
          <p:cNvPr id="7" name="TextBox 6"/>
          <p:cNvSpPr txBox="1"/>
          <p:nvPr/>
        </p:nvSpPr>
        <p:spPr>
          <a:xfrm>
            <a:off x="4214676" y="5756831"/>
            <a:ext cx="4613186" cy="369332"/>
          </a:xfrm>
          <a:prstGeom prst="rect">
            <a:avLst/>
          </a:prstGeom>
          <a:noFill/>
        </p:spPr>
        <p:txBody>
          <a:bodyPr wrap="none" rtlCol="0">
            <a:spAutoFit/>
          </a:bodyPr>
          <a:lstStyle/>
          <a:p>
            <a:r>
              <a:rPr lang="en-US" dirty="0" smtClean="0"/>
              <a:t>(Wang and Strong, 1996; Lee et al., 2002) </a:t>
            </a:r>
            <a:endParaRPr lang="en-US" dirty="0"/>
          </a:p>
        </p:txBody>
      </p:sp>
    </p:spTree>
    <p:extLst>
      <p:ext uri="{BB962C8B-B14F-4D97-AF65-F5344CB8AC3E}">
        <p14:creationId xmlns="" xmlns:p14="http://schemas.microsoft.com/office/powerpoint/2010/main" val="196816554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Producer Reputation – regard for a data producer’s work</a:t>
            </a:r>
          </a:p>
          <a:p>
            <a:r>
              <a:rPr lang="en-US" dirty="0" smtClean="0"/>
              <a:t>Documentation Quality – sufficiency and ability to facilitate use of the data</a:t>
            </a:r>
          </a:p>
        </p:txBody>
      </p:sp>
      <p:sp>
        <p:nvSpPr>
          <p:cNvPr id="3" name="Title 2"/>
          <p:cNvSpPr>
            <a:spLocks noGrp="1"/>
          </p:cNvSpPr>
          <p:nvPr>
            <p:ph type="title"/>
          </p:nvPr>
        </p:nvSpPr>
        <p:spPr/>
        <p:txBody>
          <a:bodyPr/>
          <a:lstStyle/>
          <a:p>
            <a:r>
              <a:rPr lang="en-US" dirty="0" smtClean="0"/>
              <a:t>Additional Quality Indicators</a:t>
            </a:r>
            <a:endParaRPr lang="en-US" dirty="0"/>
          </a:p>
        </p:txBody>
      </p:sp>
      <p:sp>
        <p:nvSpPr>
          <p:cNvPr id="4" name="Text Placeholder 3"/>
          <p:cNvSpPr>
            <a:spLocks noGrp="1"/>
          </p:cNvSpPr>
          <p:nvPr>
            <p:ph type="body" sz="quarter" idx="13"/>
          </p:nvPr>
        </p:nvSpPr>
        <p:spPr/>
        <p:txBody>
          <a:bodyPr/>
          <a:lstStyle/>
          <a:p>
            <a:r>
              <a:rPr lang="en-US" dirty="0" smtClean="0"/>
              <a:t>ICPSR Survey of Data Reusers – Part 1</a:t>
            </a:r>
          </a:p>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ICPSR Survey of Data Reusers – Part 1 (The Conceptual Model)</a:t>
            </a:r>
            <a:endParaRPr lang="en-US" dirty="0"/>
          </a:p>
        </p:txBody>
      </p:sp>
      <p:sp>
        <p:nvSpPr>
          <p:cNvPr id="9" name="TextBox 8"/>
          <p:cNvSpPr txBox="1"/>
          <p:nvPr/>
        </p:nvSpPr>
        <p:spPr>
          <a:xfrm>
            <a:off x="152400" y="1626850"/>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Ease of Operation    </a:t>
            </a:r>
          </a:p>
        </p:txBody>
      </p:sp>
      <p:sp>
        <p:nvSpPr>
          <p:cNvPr id="10" name="TextBox 9"/>
          <p:cNvSpPr txBox="1"/>
          <p:nvPr/>
        </p:nvSpPr>
        <p:spPr>
          <a:xfrm>
            <a:off x="152400" y="881896"/>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Producer Reputation</a:t>
            </a:r>
            <a:endParaRPr lang="en-US" sz="2000" dirty="0" smtClean="0"/>
          </a:p>
        </p:txBody>
      </p:sp>
      <p:sp>
        <p:nvSpPr>
          <p:cNvPr id="11" name="TextBox 10"/>
          <p:cNvSpPr txBox="1"/>
          <p:nvPr/>
        </p:nvSpPr>
        <p:spPr>
          <a:xfrm>
            <a:off x="152400" y="5351621"/>
            <a:ext cx="3733800" cy="461665"/>
          </a:xfrm>
          <a:prstGeom prst="rect">
            <a:avLst/>
          </a:prstGeom>
          <a:noFill/>
          <a:ln>
            <a:solidFill>
              <a:schemeClr val="accent1">
                <a:shade val="95000"/>
                <a:satMod val="105000"/>
              </a:schemeClr>
            </a:solidFill>
          </a:ln>
        </p:spPr>
        <p:txBody>
          <a:bodyPr wrap="square" rtlCol="0" anchor="ctr" anchorCtr="0">
            <a:spAutoFit/>
          </a:bodyPr>
          <a:lstStyle/>
          <a:p>
            <a:pPr algn="ctr"/>
            <a:r>
              <a:rPr lang="en-US" sz="2400" dirty="0" smtClean="0"/>
              <a:t>Documentation Quality</a:t>
            </a:r>
          </a:p>
        </p:txBody>
      </p:sp>
      <p:sp>
        <p:nvSpPr>
          <p:cNvPr id="12" name="TextBox 11"/>
          <p:cNvSpPr txBox="1"/>
          <p:nvPr/>
        </p:nvSpPr>
        <p:spPr>
          <a:xfrm>
            <a:off x="5181600" y="3116758"/>
            <a:ext cx="3725917"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Reuse Satisfaction</a:t>
            </a:r>
          </a:p>
        </p:txBody>
      </p:sp>
      <p:sp>
        <p:nvSpPr>
          <p:cNvPr id="14" name="TextBox 13"/>
          <p:cNvSpPr txBox="1"/>
          <p:nvPr/>
        </p:nvSpPr>
        <p:spPr>
          <a:xfrm>
            <a:off x="152400" y="3861712"/>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Completeness </a:t>
            </a:r>
          </a:p>
        </p:txBody>
      </p:sp>
      <p:sp>
        <p:nvSpPr>
          <p:cNvPr id="16" name="TextBox 15"/>
          <p:cNvSpPr txBox="1"/>
          <p:nvPr/>
        </p:nvSpPr>
        <p:spPr>
          <a:xfrm>
            <a:off x="152400" y="2371804"/>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Credibility</a:t>
            </a:r>
          </a:p>
        </p:txBody>
      </p:sp>
      <p:sp>
        <p:nvSpPr>
          <p:cNvPr id="18" name="TextBox 17"/>
          <p:cNvSpPr txBox="1"/>
          <p:nvPr/>
        </p:nvSpPr>
        <p:spPr>
          <a:xfrm>
            <a:off x="152400" y="3116758"/>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Accessibility</a:t>
            </a:r>
          </a:p>
        </p:txBody>
      </p:sp>
      <p:sp>
        <p:nvSpPr>
          <p:cNvPr id="20" name="TextBox 19"/>
          <p:cNvSpPr txBox="1"/>
          <p:nvPr/>
        </p:nvSpPr>
        <p:spPr>
          <a:xfrm>
            <a:off x="152400" y="4606666"/>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Relevancy</a:t>
            </a:r>
          </a:p>
        </p:txBody>
      </p:sp>
      <p:cxnSp>
        <p:nvCxnSpPr>
          <p:cNvPr id="24" name="Straight Arrow Connector 23"/>
          <p:cNvCxnSpPr>
            <a:stCxn id="10" idx="3"/>
            <a:endCxn id="12" idx="0"/>
          </p:cNvCxnSpPr>
          <p:nvPr/>
        </p:nvCxnSpPr>
        <p:spPr>
          <a:xfrm>
            <a:off x="3886200" y="1112729"/>
            <a:ext cx="3158359" cy="200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9" idx="3"/>
          </p:cNvCxnSpPr>
          <p:nvPr/>
        </p:nvCxnSpPr>
        <p:spPr>
          <a:xfrm>
            <a:off x="3886200" y="1857683"/>
            <a:ext cx="2514600" cy="1259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6" idx="3"/>
          </p:cNvCxnSpPr>
          <p:nvPr/>
        </p:nvCxnSpPr>
        <p:spPr>
          <a:xfrm>
            <a:off x="3886200" y="2602637"/>
            <a:ext cx="1752600" cy="5141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8" idx="3"/>
            <a:endCxn id="12" idx="1"/>
          </p:cNvCxnSpPr>
          <p:nvPr/>
        </p:nvCxnSpPr>
        <p:spPr>
          <a:xfrm>
            <a:off x="3886200" y="3347591"/>
            <a:ext cx="1295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4" idx="3"/>
          </p:cNvCxnSpPr>
          <p:nvPr/>
        </p:nvCxnSpPr>
        <p:spPr>
          <a:xfrm flipV="1">
            <a:off x="3886200" y="3578423"/>
            <a:ext cx="1752600" cy="514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0" idx="3"/>
          </p:cNvCxnSpPr>
          <p:nvPr/>
        </p:nvCxnSpPr>
        <p:spPr>
          <a:xfrm flipV="1">
            <a:off x="3886200" y="3578423"/>
            <a:ext cx="2514600" cy="12590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1" idx="3"/>
          </p:cNvCxnSpPr>
          <p:nvPr/>
        </p:nvCxnSpPr>
        <p:spPr>
          <a:xfrm flipV="1">
            <a:off x="3886200" y="3578423"/>
            <a:ext cx="3158359" cy="2004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400800" y="2371804"/>
            <a:ext cx="364202" cy="461665"/>
          </a:xfrm>
          <a:prstGeom prst="rect">
            <a:avLst/>
          </a:prstGeom>
          <a:noFill/>
        </p:spPr>
        <p:txBody>
          <a:bodyPr wrap="none" rtlCol="0">
            <a:spAutoFit/>
          </a:bodyPr>
          <a:lstStyle/>
          <a:p>
            <a:r>
              <a:rPr lang="en-US" sz="2400" dirty="0" smtClean="0"/>
              <a:t>+</a:t>
            </a:r>
            <a:endParaRPr lang="en-US" dirty="0"/>
          </a:p>
        </p:txBody>
      </p:sp>
      <p:sp>
        <p:nvSpPr>
          <p:cNvPr id="42" name="TextBox 41"/>
          <p:cNvSpPr txBox="1"/>
          <p:nvPr/>
        </p:nvSpPr>
        <p:spPr>
          <a:xfrm>
            <a:off x="4572000" y="2371804"/>
            <a:ext cx="364202" cy="461665"/>
          </a:xfrm>
          <a:prstGeom prst="rect">
            <a:avLst/>
          </a:prstGeom>
          <a:noFill/>
        </p:spPr>
        <p:txBody>
          <a:bodyPr wrap="none" rtlCol="0">
            <a:spAutoFit/>
          </a:bodyPr>
          <a:lstStyle/>
          <a:p>
            <a:r>
              <a:rPr lang="en-US" sz="2400" dirty="0" smtClean="0"/>
              <a:t>+</a:t>
            </a:r>
            <a:endParaRPr lang="en-US" dirty="0"/>
          </a:p>
        </p:txBody>
      </p:sp>
      <p:sp>
        <p:nvSpPr>
          <p:cNvPr id="43" name="TextBox 42"/>
          <p:cNvSpPr txBox="1"/>
          <p:nvPr/>
        </p:nvSpPr>
        <p:spPr>
          <a:xfrm>
            <a:off x="5330059" y="2214939"/>
            <a:ext cx="364202" cy="461665"/>
          </a:xfrm>
          <a:prstGeom prst="rect">
            <a:avLst/>
          </a:prstGeom>
          <a:noFill/>
        </p:spPr>
        <p:txBody>
          <a:bodyPr wrap="none" rtlCol="0">
            <a:spAutoFit/>
          </a:bodyPr>
          <a:lstStyle/>
          <a:p>
            <a:r>
              <a:rPr lang="en-US" sz="2400" dirty="0" smtClean="0"/>
              <a:t>+</a:t>
            </a:r>
            <a:endParaRPr lang="en-US" dirty="0"/>
          </a:p>
        </p:txBody>
      </p:sp>
      <p:sp>
        <p:nvSpPr>
          <p:cNvPr id="44" name="TextBox 43"/>
          <p:cNvSpPr txBox="1"/>
          <p:nvPr/>
        </p:nvSpPr>
        <p:spPr>
          <a:xfrm>
            <a:off x="4207798" y="2885925"/>
            <a:ext cx="364202" cy="461665"/>
          </a:xfrm>
          <a:prstGeom prst="rect">
            <a:avLst/>
          </a:prstGeom>
          <a:noFill/>
        </p:spPr>
        <p:txBody>
          <a:bodyPr wrap="none" rtlCol="0">
            <a:spAutoFit/>
          </a:bodyPr>
          <a:lstStyle/>
          <a:p>
            <a:r>
              <a:rPr lang="en-US" sz="2400" dirty="0" smtClean="0"/>
              <a:t>+</a:t>
            </a:r>
            <a:endParaRPr lang="en-US" dirty="0"/>
          </a:p>
        </p:txBody>
      </p:sp>
      <p:sp>
        <p:nvSpPr>
          <p:cNvPr id="45" name="TextBox 44"/>
          <p:cNvSpPr txBox="1"/>
          <p:nvPr/>
        </p:nvSpPr>
        <p:spPr>
          <a:xfrm>
            <a:off x="4025697" y="3630879"/>
            <a:ext cx="364202" cy="461665"/>
          </a:xfrm>
          <a:prstGeom prst="rect">
            <a:avLst/>
          </a:prstGeom>
          <a:noFill/>
        </p:spPr>
        <p:txBody>
          <a:bodyPr wrap="none" rtlCol="0">
            <a:spAutoFit/>
          </a:bodyPr>
          <a:lstStyle/>
          <a:p>
            <a:r>
              <a:rPr lang="en-US" sz="2400" dirty="0" smtClean="0"/>
              <a:t>+</a:t>
            </a:r>
            <a:endParaRPr lang="en-US" dirty="0"/>
          </a:p>
        </p:txBody>
      </p:sp>
      <p:sp>
        <p:nvSpPr>
          <p:cNvPr id="46" name="TextBox 45"/>
          <p:cNvSpPr txBox="1"/>
          <p:nvPr/>
        </p:nvSpPr>
        <p:spPr>
          <a:xfrm>
            <a:off x="5694261" y="3861712"/>
            <a:ext cx="364202" cy="461665"/>
          </a:xfrm>
          <a:prstGeom prst="rect">
            <a:avLst/>
          </a:prstGeom>
          <a:noFill/>
        </p:spPr>
        <p:txBody>
          <a:bodyPr wrap="none" rtlCol="0">
            <a:spAutoFit/>
          </a:bodyPr>
          <a:lstStyle/>
          <a:p>
            <a:r>
              <a:rPr lang="en-US" sz="2400" dirty="0" smtClean="0"/>
              <a:t>+</a:t>
            </a:r>
            <a:endParaRPr lang="en-US" dirty="0"/>
          </a:p>
        </p:txBody>
      </p:sp>
      <p:sp>
        <p:nvSpPr>
          <p:cNvPr id="47" name="TextBox 46"/>
          <p:cNvSpPr txBox="1"/>
          <p:nvPr/>
        </p:nvSpPr>
        <p:spPr>
          <a:xfrm>
            <a:off x="4754101" y="3861712"/>
            <a:ext cx="364202" cy="461665"/>
          </a:xfrm>
          <a:prstGeom prst="rect">
            <a:avLst/>
          </a:prstGeom>
          <a:noFill/>
        </p:spPr>
        <p:txBody>
          <a:bodyPr wrap="none" rtlCol="0">
            <a:spAutoFit/>
          </a:bodyPr>
          <a:lstStyle/>
          <a:p>
            <a:r>
              <a:rPr lang="en-US" sz="2400" dirty="0" smtClean="0"/>
              <a:t>+</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Methodology </a:t>
            </a:r>
            <a:endParaRPr lang="en-US" dirty="0"/>
          </a:p>
        </p:txBody>
      </p:sp>
      <p:sp>
        <p:nvSpPr>
          <p:cNvPr id="4" name="Text Placeholder 3"/>
          <p:cNvSpPr>
            <a:spLocks noGrp="1"/>
          </p:cNvSpPr>
          <p:nvPr>
            <p:ph type="body" sz="half" idx="2"/>
          </p:nvPr>
        </p:nvSpPr>
        <p:spPr>
          <a:xfrm>
            <a:off x="304800" y="838200"/>
            <a:ext cx="5105400" cy="5305425"/>
          </a:xfrm>
        </p:spPr>
        <p:txBody>
          <a:bodyPr>
            <a:normAutofit lnSpcReduction="10000"/>
          </a:bodyPr>
          <a:lstStyle/>
          <a:p>
            <a:r>
              <a:rPr lang="en-US" sz="2800" u="sng" dirty="0" smtClean="0"/>
              <a:t>Data Collection</a:t>
            </a:r>
          </a:p>
          <a:p>
            <a:r>
              <a:rPr lang="en-US" sz="2400" dirty="0" smtClean="0"/>
              <a:t>	1,632 first authors of published 	journal articles 2008-2012 	surveyed</a:t>
            </a:r>
          </a:p>
          <a:p>
            <a:endParaRPr lang="en-US" sz="2000" dirty="0" smtClean="0"/>
          </a:p>
          <a:p>
            <a:r>
              <a:rPr lang="en-US" sz="2800" u="sng" dirty="0" smtClean="0"/>
              <a:t>The Survey </a:t>
            </a:r>
          </a:p>
          <a:p>
            <a:pPr>
              <a:tabLst>
                <a:tab pos="461963" algn="l"/>
                <a:tab pos="1376363" algn="l"/>
              </a:tabLst>
            </a:pPr>
            <a:r>
              <a:rPr lang="en-US" sz="2400" dirty="0" smtClean="0"/>
              <a:t>	Part 1:	inquire about data reuse 		experience</a:t>
            </a:r>
          </a:p>
          <a:p>
            <a:r>
              <a:rPr lang="en-US" sz="2400" dirty="0" smtClean="0"/>
              <a:t>	Part 2:	inquire about experience 			using ICPSR repository 			and intention to continue 			use</a:t>
            </a:r>
          </a:p>
          <a:p>
            <a:endParaRPr lang="en-US" dirty="0" smtClean="0"/>
          </a:p>
          <a:p>
            <a:endParaRPr lang="en-US" dirty="0" smtClean="0"/>
          </a:p>
        </p:txBody>
      </p:sp>
      <p:pic>
        <p:nvPicPr>
          <p:cNvPr id="1036" name="Picture 12" descr="C:\Users\fanieli\AppData\Local\Microsoft\Windows\Temporary Internet Files\Content.IE5\G0LIO5EE\MP900438680[1].jpg"/>
          <p:cNvPicPr>
            <a:picLocks noChangeAspect="1" noChangeArrowheads="1"/>
          </p:cNvPicPr>
          <p:nvPr/>
        </p:nvPicPr>
        <p:blipFill>
          <a:blip r:embed="rId3"/>
          <a:srcRect/>
          <a:stretch>
            <a:fillRect/>
          </a:stretch>
        </p:blipFill>
        <p:spPr bwMode="auto">
          <a:xfrm>
            <a:off x="5410200" y="2133600"/>
            <a:ext cx="3276600" cy="2184400"/>
          </a:xfrm>
          <a:prstGeom prst="rect">
            <a:avLst/>
          </a:prstGeom>
          <a:noFill/>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Descriptive Statistics  </a:t>
            </a:r>
            <a:endParaRPr lang="en-US" dirty="0"/>
          </a:p>
        </p:txBody>
      </p:sp>
      <p:graphicFrame>
        <p:nvGraphicFramePr>
          <p:cNvPr id="3" name="Table 2"/>
          <p:cNvGraphicFramePr>
            <a:graphicFrameLocks noGrp="1"/>
          </p:cNvGraphicFramePr>
          <p:nvPr>
            <p:extLst>
              <p:ext uri="{D42A27DB-BD31-4B8C-83A1-F6EECF244321}">
                <p14:modId xmlns="" xmlns:p14="http://schemas.microsoft.com/office/powerpoint/2010/main" val="3080893939"/>
              </p:ext>
            </p:extLst>
          </p:nvPr>
        </p:nvGraphicFramePr>
        <p:xfrm>
          <a:off x="304800" y="945742"/>
          <a:ext cx="8534400" cy="4864384"/>
        </p:xfrm>
        <a:graphic>
          <a:graphicData uri="http://schemas.openxmlformats.org/drawingml/2006/table">
            <a:tbl>
              <a:tblPr firstRow="1" bandRow="1">
                <a:tableStyleId>{5C22544A-7EE6-4342-B048-85BDC9FD1C3A}</a:tableStyleId>
              </a:tblPr>
              <a:tblGrid>
                <a:gridCol w="3581400"/>
                <a:gridCol w="1295400"/>
                <a:gridCol w="1649506"/>
                <a:gridCol w="2008094"/>
              </a:tblGrid>
              <a:tr h="505178">
                <a:tc>
                  <a:txBody>
                    <a:bodyPr/>
                    <a:lstStyle/>
                    <a:p>
                      <a:pPr algn="ctr"/>
                      <a:r>
                        <a:rPr lang="en-US" sz="2400" dirty="0" smtClean="0"/>
                        <a:t>Variable Name</a:t>
                      </a:r>
                      <a:endParaRPr lang="en-US" sz="2400" dirty="0"/>
                    </a:p>
                  </a:txBody>
                  <a:tcPr/>
                </a:tc>
                <a:tc>
                  <a:txBody>
                    <a:bodyPr/>
                    <a:lstStyle/>
                    <a:p>
                      <a:pPr algn="ctr"/>
                      <a:r>
                        <a:rPr lang="en-US" sz="2400" dirty="0" smtClean="0"/>
                        <a:t>Mean</a:t>
                      </a:r>
                      <a:endParaRPr lang="en-US" sz="2400" dirty="0"/>
                    </a:p>
                  </a:txBody>
                  <a:tcPr/>
                </a:tc>
                <a:tc>
                  <a:txBody>
                    <a:bodyPr/>
                    <a:lstStyle/>
                    <a:p>
                      <a:pPr algn="ctr"/>
                      <a:r>
                        <a:rPr lang="en-US" sz="2400" dirty="0" smtClean="0"/>
                        <a:t>Std. Deviation</a:t>
                      </a:r>
                      <a:endParaRPr lang="en-US" sz="2400" dirty="0"/>
                    </a:p>
                  </a:txBody>
                  <a:tcPr/>
                </a:tc>
                <a:tc>
                  <a:txBody>
                    <a:bodyPr/>
                    <a:lstStyle/>
                    <a:p>
                      <a:pPr algn="ctr"/>
                      <a:r>
                        <a:rPr lang="en-US" sz="2400" dirty="0" smtClean="0"/>
                        <a:t>Cronbach’s Alpha</a:t>
                      </a:r>
                      <a:endParaRPr lang="en-US" sz="2400" dirty="0"/>
                    </a:p>
                  </a:txBody>
                  <a:tcPr/>
                </a:tc>
              </a:tr>
              <a:tr h="505178">
                <a:tc>
                  <a:txBody>
                    <a:bodyPr/>
                    <a:lstStyle/>
                    <a:p>
                      <a:pPr algn="l"/>
                      <a:r>
                        <a:rPr lang="en-US" sz="2400" dirty="0" smtClean="0"/>
                        <a:t>Data Completenes</a:t>
                      </a:r>
                      <a:r>
                        <a:rPr lang="en-US" sz="2400" baseline="0" dirty="0" smtClean="0"/>
                        <a:t>s</a:t>
                      </a:r>
                      <a:endParaRPr lang="en-US" sz="2400" dirty="0"/>
                    </a:p>
                  </a:txBody>
                  <a:tcPr/>
                </a:tc>
                <a:tc>
                  <a:txBody>
                    <a:bodyPr/>
                    <a:lstStyle/>
                    <a:p>
                      <a:pPr algn="ctr"/>
                      <a:r>
                        <a:rPr lang="en-US" sz="2400" dirty="0" smtClean="0"/>
                        <a:t>5.68</a:t>
                      </a:r>
                      <a:endParaRPr lang="en-US" sz="2400" dirty="0"/>
                    </a:p>
                  </a:txBody>
                  <a:tcPr/>
                </a:tc>
                <a:tc>
                  <a:txBody>
                    <a:bodyPr/>
                    <a:lstStyle/>
                    <a:p>
                      <a:pPr algn="ctr"/>
                      <a:r>
                        <a:rPr lang="en-US" sz="2400" dirty="0" smtClean="0"/>
                        <a:t>1.07</a:t>
                      </a:r>
                      <a:endParaRPr lang="en-US" sz="2400" dirty="0"/>
                    </a:p>
                  </a:txBody>
                  <a:tcPr/>
                </a:tc>
                <a:tc>
                  <a:txBody>
                    <a:bodyPr/>
                    <a:lstStyle/>
                    <a:p>
                      <a:pPr algn="ctr"/>
                      <a:r>
                        <a:rPr lang="en-US" sz="2400" dirty="0" smtClean="0"/>
                        <a:t>0.76</a:t>
                      </a:r>
                      <a:endParaRPr lang="en-US" sz="2400" dirty="0"/>
                    </a:p>
                  </a:txBody>
                  <a:tcPr/>
                </a:tc>
              </a:tr>
              <a:tr h="505178">
                <a:tc>
                  <a:txBody>
                    <a:bodyPr/>
                    <a:lstStyle/>
                    <a:p>
                      <a:pPr algn="l"/>
                      <a:r>
                        <a:rPr lang="en-US" sz="2400" dirty="0" smtClean="0"/>
                        <a:t>Data Relevancy</a:t>
                      </a:r>
                      <a:endParaRPr lang="en-US" sz="2400" dirty="0"/>
                    </a:p>
                  </a:txBody>
                  <a:tcPr/>
                </a:tc>
                <a:tc>
                  <a:txBody>
                    <a:bodyPr/>
                    <a:lstStyle/>
                    <a:p>
                      <a:pPr algn="ctr"/>
                      <a:r>
                        <a:rPr lang="en-US" sz="2400" dirty="0" smtClean="0"/>
                        <a:t>6.50</a:t>
                      </a:r>
                      <a:endParaRPr lang="en-US" sz="2400" dirty="0"/>
                    </a:p>
                  </a:txBody>
                  <a:tcPr/>
                </a:tc>
                <a:tc>
                  <a:txBody>
                    <a:bodyPr/>
                    <a:lstStyle/>
                    <a:p>
                      <a:pPr algn="ctr"/>
                      <a:r>
                        <a:rPr lang="en-US" sz="2400" dirty="0" smtClean="0"/>
                        <a:t>0.58</a:t>
                      </a:r>
                      <a:endParaRPr lang="en-US" sz="2400" dirty="0"/>
                    </a:p>
                  </a:txBody>
                  <a:tcPr/>
                </a:tc>
                <a:tc>
                  <a:txBody>
                    <a:bodyPr/>
                    <a:lstStyle/>
                    <a:p>
                      <a:pPr algn="ctr"/>
                      <a:r>
                        <a:rPr lang="en-US" sz="2400" dirty="0" smtClean="0"/>
                        <a:t>0.75</a:t>
                      </a:r>
                      <a:endParaRPr lang="en-US" sz="2400" dirty="0"/>
                    </a:p>
                  </a:txBody>
                  <a:tcPr/>
                </a:tc>
              </a:tr>
              <a:tr h="505178">
                <a:tc>
                  <a:txBody>
                    <a:bodyPr/>
                    <a:lstStyle/>
                    <a:p>
                      <a:pPr algn="l"/>
                      <a:r>
                        <a:rPr lang="en-US" sz="2400" dirty="0" smtClean="0"/>
                        <a:t>Data Accessibility </a:t>
                      </a:r>
                      <a:endParaRPr lang="en-US" sz="2400" dirty="0"/>
                    </a:p>
                  </a:txBody>
                  <a:tcPr/>
                </a:tc>
                <a:tc>
                  <a:txBody>
                    <a:bodyPr/>
                    <a:lstStyle/>
                    <a:p>
                      <a:pPr algn="ctr"/>
                      <a:r>
                        <a:rPr lang="en-US" sz="2400" dirty="0" smtClean="0"/>
                        <a:t>5.95</a:t>
                      </a:r>
                      <a:endParaRPr lang="en-US" sz="2400" dirty="0"/>
                    </a:p>
                  </a:txBody>
                  <a:tcPr/>
                </a:tc>
                <a:tc>
                  <a:txBody>
                    <a:bodyPr/>
                    <a:lstStyle/>
                    <a:p>
                      <a:pPr algn="ctr"/>
                      <a:r>
                        <a:rPr lang="en-US" sz="2400" dirty="0" smtClean="0"/>
                        <a:t>1.15</a:t>
                      </a:r>
                      <a:endParaRPr lang="en-US" sz="2400" dirty="0"/>
                    </a:p>
                  </a:txBody>
                  <a:tcPr/>
                </a:tc>
                <a:tc>
                  <a:txBody>
                    <a:bodyPr/>
                    <a:lstStyle/>
                    <a:p>
                      <a:pPr algn="ctr"/>
                      <a:r>
                        <a:rPr lang="en-US" sz="2400" dirty="0" smtClean="0"/>
                        <a:t>0.87</a:t>
                      </a:r>
                      <a:endParaRPr lang="en-US" sz="2400" dirty="0"/>
                    </a:p>
                  </a:txBody>
                  <a:tcPr/>
                </a:tc>
              </a:tr>
              <a:tr h="505178">
                <a:tc>
                  <a:txBody>
                    <a:bodyPr/>
                    <a:lstStyle/>
                    <a:p>
                      <a:pPr algn="l"/>
                      <a:r>
                        <a:rPr lang="en-US" sz="2400" dirty="0" smtClean="0"/>
                        <a:t>Data Ease of Operation </a:t>
                      </a:r>
                      <a:endParaRPr lang="en-US" sz="2400" dirty="0"/>
                    </a:p>
                  </a:txBody>
                  <a:tcPr/>
                </a:tc>
                <a:tc>
                  <a:txBody>
                    <a:bodyPr/>
                    <a:lstStyle/>
                    <a:p>
                      <a:pPr algn="ctr"/>
                      <a:r>
                        <a:rPr lang="en-US" sz="2400" dirty="0" smtClean="0"/>
                        <a:t>5.93</a:t>
                      </a:r>
                      <a:endParaRPr lang="en-US" sz="2400" dirty="0"/>
                    </a:p>
                  </a:txBody>
                  <a:tcPr/>
                </a:tc>
                <a:tc>
                  <a:txBody>
                    <a:bodyPr/>
                    <a:lstStyle/>
                    <a:p>
                      <a:pPr algn="ctr"/>
                      <a:r>
                        <a:rPr lang="en-US" sz="2400" dirty="0" smtClean="0"/>
                        <a:t>1.14</a:t>
                      </a:r>
                      <a:endParaRPr lang="en-US" sz="2400" dirty="0"/>
                    </a:p>
                  </a:txBody>
                  <a:tcPr/>
                </a:tc>
                <a:tc>
                  <a:txBody>
                    <a:bodyPr/>
                    <a:lstStyle/>
                    <a:p>
                      <a:pPr algn="ctr"/>
                      <a:r>
                        <a:rPr lang="en-US" sz="2400" dirty="0" smtClean="0"/>
                        <a:t>0.86</a:t>
                      </a:r>
                      <a:endParaRPr lang="en-US" sz="2400" dirty="0"/>
                    </a:p>
                  </a:txBody>
                  <a:tcPr/>
                </a:tc>
              </a:tr>
              <a:tr h="505178">
                <a:tc>
                  <a:txBody>
                    <a:bodyPr/>
                    <a:lstStyle/>
                    <a:p>
                      <a:pPr algn="l"/>
                      <a:r>
                        <a:rPr lang="en-US" sz="2400" dirty="0" smtClean="0"/>
                        <a:t>Data Credibility</a:t>
                      </a:r>
                      <a:r>
                        <a:rPr lang="en-US" sz="2400" baseline="0" dirty="0" smtClean="0"/>
                        <a:t> </a:t>
                      </a:r>
                      <a:endParaRPr lang="en-US" sz="2400" dirty="0"/>
                    </a:p>
                  </a:txBody>
                  <a:tcPr/>
                </a:tc>
                <a:tc>
                  <a:txBody>
                    <a:bodyPr/>
                    <a:lstStyle/>
                    <a:p>
                      <a:pPr algn="ctr"/>
                      <a:r>
                        <a:rPr lang="en-US" sz="2400" dirty="0" smtClean="0"/>
                        <a:t>6.23</a:t>
                      </a:r>
                      <a:endParaRPr lang="en-US" sz="2400" dirty="0"/>
                    </a:p>
                  </a:txBody>
                  <a:tcPr/>
                </a:tc>
                <a:tc>
                  <a:txBody>
                    <a:bodyPr/>
                    <a:lstStyle/>
                    <a:p>
                      <a:pPr algn="ctr"/>
                      <a:r>
                        <a:rPr lang="en-US" sz="2400" dirty="0" smtClean="0"/>
                        <a:t>0.66</a:t>
                      </a:r>
                      <a:endParaRPr lang="en-US" sz="2400" dirty="0"/>
                    </a:p>
                  </a:txBody>
                  <a:tcPr/>
                </a:tc>
                <a:tc>
                  <a:txBody>
                    <a:bodyPr/>
                    <a:lstStyle/>
                    <a:p>
                      <a:pPr algn="ctr"/>
                      <a:r>
                        <a:rPr lang="en-US" sz="2400" dirty="0" smtClean="0"/>
                        <a:t>0.79</a:t>
                      </a:r>
                      <a:endParaRPr lang="en-US" sz="2400" dirty="0"/>
                    </a:p>
                  </a:txBody>
                  <a:tcPr/>
                </a:tc>
              </a:tr>
              <a:tr h="505178">
                <a:tc>
                  <a:txBody>
                    <a:bodyPr/>
                    <a:lstStyle/>
                    <a:p>
                      <a:pPr algn="l"/>
                      <a:r>
                        <a:rPr lang="en-US" sz="2400" dirty="0" smtClean="0"/>
                        <a:t>Data producer reputation </a:t>
                      </a:r>
                      <a:endParaRPr lang="en-US" sz="2400" dirty="0"/>
                    </a:p>
                  </a:txBody>
                  <a:tcPr/>
                </a:tc>
                <a:tc>
                  <a:txBody>
                    <a:bodyPr/>
                    <a:lstStyle/>
                    <a:p>
                      <a:pPr algn="ctr"/>
                      <a:r>
                        <a:rPr lang="en-US" sz="2400" dirty="0" smtClean="0"/>
                        <a:t>6.27</a:t>
                      </a:r>
                      <a:endParaRPr lang="en-US" sz="2400" dirty="0"/>
                    </a:p>
                  </a:txBody>
                  <a:tcPr/>
                </a:tc>
                <a:tc>
                  <a:txBody>
                    <a:bodyPr/>
                    <a:lstStyle/>
                    <a:p>
                      <a:pPr algn="ctr"/>
                      <a:r>
                        <a:rPr lang="en-US" sz="2400" dirty="0" smtClean="0"/>
                        <a:t>0.91</a:t>
                      </a:r>
                      <a:endParaRPr lang="en-US" sz="2400" dirty="0"/>
                    </a:p>
                  </a:txBody>
                  <a:tcPr/>
                </a:tc>
                <a:tc>
                  <a:txBody>
                    <a:bodyPr/>
                    <a:lstStyle/>
                    <a:p>
                      <a:pPr algn="ctr"/>
                      <a:r>
                        <a:rPr lang="en-US" sz="2400" dirty="0" smtClean="0"/>
                        <a:t>0.84</a:t>
                      </a:r>
                      <a:endParaRPr lang="en-US" sz="2400" dirty="0"/>
                    </a:p>
                  </a:txBody>
                  <a:tcPr/>
                </a:tc>
              </a:tr>
              <a:tr h="505178">
                <a:tc>
                  <a:txBody>
                    <a:bodyPr/>
                    <a:lstStyle/>
                    <a:p>
                      <a:pPr algn="l"/>
                      <a:r>
                        <a:rPr lang="en-US" sz="2400" dirty="0" smtClean="0"/>
                        <a:t>Documentation</a:t>
                      </a:r>
                      <a:r>
                        <a:rPr lang="en-US" sz="2400" baseline="0" dirty="0" smtClean="0"/>
                        <a:t> </a:t>
                      </a:r>
                      <a:r>
                        <a:rPr lang="en-US" sz="2400" dirty="0" smtClean="0"/>
                        <a:t>quality </a:t>
                      </a:r>
                      <a:endParaRPr lang="en-US" sz="2400" dirty="0"/>
                    </a:p>
                  </a:txBody>
                  <a:tcPr/>
                </a:tc>
                <a:tc>
                  <a:txBody>
                    <a:bodyPr/>
                    <a:lstStyle/>
                    <a:p>
                      <a:pPr algn="ctr"/>
                      <a:r>
                        <a:rPr lang="en-US" sz="2400" dirty="0" smtClean="0"/>
                        <a:t>6.04</a:t>
                      </a:r>
                      <a:endParaRPr lang="en-US" sz="2400" dirty="0"/>
                    </a:p>
                  </a:txBody>
                  <a:tcPr/>
                </a:tc>
                <a:tc>
                  <a:txBody>
                    <a:bodyPr/>
                    <a:lstStyle/>
                    <a:p>
                      <a:pPr algn="ctr"/>
                      <a:r>
                        <a:rPr lang="en-US" sz="2400" dirty="0" smtClean="0"/>
                        <a:t>0.77</a:t>
                      </a:r>
                      <a:endParaRPr lang="en-US" sz="2400" dirty="0"/>
                    </a:p>
                  </a:txBody>
                  <a:tcPr/>
                </a:tc>
                <a:tc>
                  <a:txBody>
                    <a:bodyPr/>
                    <a:lstStyle/>
                    <a:p>
                      <a:pPr algn="ctr"/>
                      <a:r>
                        <a:rPr lang="en-US" sz="2400" dirty="0" smtClean="0"/>
                        <a:t>0.84</a:t>
                      </a:r>
                      <a:endParaRPr lang="en-US" sz="2400" dirty="0"/>
                    </a:p>
                  </a:txBody>
                  <a:tcPr/>
                </a:tc>
              </a:tr>
              <a:tr h="505178">
                <a:tc>
                  <a:txBody>
                    <a:bodyPr/>
                    <a:lstStyle/>
                    <a:p>
                      <a:pPr algn="l"/>
                      <a:r>
                        <a:rPr lang="en-US" sz="2400" dirty="0" smtClean="0"/>
                        <a:t>Data</a:t>
                      </a:r>
                      <a:r>
                        <a:rPr lang="en-US" sz="2400" baseline="0" dirty="0" smtClean="0"/>
                        <a:t> reuse satisfaction</a:t>
                      </a:r>
                      <a:endParaRPr lang="en-US" sz="2400" dirty="0"/>
                    </a:p>
                  </a:txBody>
                  <a:tcPr/>
                </a:tc>
                <a:tc>
                  <a:txBody>
                    <a:bodyPr/>
                    <a:lstStyle/>
                    <a:p>
                      <a:pPr algn="ctr"/>
                      <a:r>
                        <a:rPr lang="en-US" sz="2400" dirty="0" smtClean="0"/>
                        <a:t>6.30</a:t>
                      </a:r>
                      <a:endParaRPr lang="en-US" sz="2400" dirty="0"/>
                    </a:p>
                  </a:txBody>
                  <a:tcPr/>
                </a:tc>
                <a:tc>
                  <a:txBody>
                    <a:bodyPr/>
                    <a:lstStyle/>
                    <a:p>
                      <a:pPr algn="ctr"/>
                      <a:r>
                        <a:rPr lang="en-US" sz="2400" dirty="0" smtClean="0"/>
                        <a:t>0.89</a:t>
                      </a:r>
                      <a:endParaRPr lang="en-US" sz="2400" dirty="0"/>
                    </a:p>
                  </a:txBody>
                  <a:tcPr/>
                </a:tc>
                <a:tc>
                  <a:txBody>
                    <a:bodyPr/>
                    <a:lstStyle/>
                    <a:p>
                      <a:pPr algn="ctr"/>
                      <a:r>
                        <a:rPr lang="en-US" sz="2400" dirty="0" smtClean="0"/>
                        <a:t>0.80</a:t>
                      </a:r>
                      <a:endParaRPr lang="en-US" sz="2400" dirty="0"/>
                    </a:p>
                  </a:txBody>
                  <a:tcPr/>
                </a:tc>
              </a:tr>
            </a:tbl>
          </a:graphicData>
        </a:graphic>
      </p:graphicFrame>
      <p:sp>
        <p:nvSpPr>
          <p:cNvPr id="5" name="TextBox 4"/>
          <p:cNvSpPr txBox="1"/>
          <p:nvPr/>
        </p:nvSpPr>
        <p:spPr>
          <a:xfrm>
            <a:off x="7620000" y="5810126"/>
            <a:ext cx="1066800" cy="400110"/>
          </a:xfrm>
          <a:prstGeom prst="rect">
            <a:avLst/>
          </a:prstGeom>
          <a:noFill/>
        </p:spPr>
        <p:txBody>
          <a:bodyPr wrap="square" rtlCol="0">
            <a:spAutoFit/>
          </a:bodyPr>
          <a:lstStyle/>
          <a:p>
            <a:r>
              <a:rPr lang="en-US" sz="2000" dirty="0" smtClean="0"/>
              <a:t>n = 254</a:t>
            </a:r>
            <a:endParaRPr lang="en-US" sz="2000" dirty="0"/>
          </a:p>
        </p:txBody>
      </p:sp>
    </p:spTree>
    <p:extLst>
      <p:ext uri="{BB962C8B-B14F-4D97-AF65-F5344CB8AC3E}">
        <p14:creationId xmlns="" xmlns:p14="http://schemas.microsoft.com/office/powerpoint/2010/main" val="47986698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3" y="0"/>
            <a:ext cx="9059917" cy="609600"/>
          </a:xfrm>
        </p:spPr>
        <p:txBody>
          <a:bodyPr/>
          <a:lstStyle/>
          <a:p>
            <a:r>
              <a:rPr lang="en-US" dirty="0" smtClean="0"/>
              <a:t>Findings: Multiple Regression Analysis</a:t>
            </a:r>
            <a:endParaRPr lang="en-US" dirty="0"/>
          </a:p>
        </p:txBody>
      </p:sp>
      <p:sp>
        <p:nvSpPr>
          <p:cNvPr id="9" name="TextBox 8"/>
          <p:cNvSpPr txBox="1"/>
          <p:nvPr/>
        </p:nvSpPr>
        <p:spPr>
          <a:xfrm>
            <a:off x="152400" y="1626850"/>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Ease of Operation    </a:t>
            </a:r>
          </a:p>
        </p:txBody>
      </p:sp>
      <p:sp>
        <p:nvSpPr>
          <p:cNvPr id="10" name="TextBox 9"/>
          <p:cNvSpPr txBox="1"/>
          <p:nvPr/>
        </p:nvSpPr>
        <p:spPr>
          <a:xfrm>
            <a:off x="152400" y="881896"/>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Producer Reputation</a:t>
            </a:r>
            <a:endParaRPr lang="en-US" sz="2000" dirty="0" smtClean="0"/>
          </a:p>
        </p:txBody>
      </p:sp>
      <p:sp>
        <p:nvSpPr>
          <p:cNvPr id="11" name="TextBox 10"/>
          <p:cNvSpPr txBox="1"/>
          <p:nvPr/>
        </p:nvSpPr>
        <p:spPr>
          <a:xfrm>
            <a:off x="152400" y="5351621"/>
            <a:ext cx="3733800" cy="461665"/>
          </a:xfrm>
          <a:prstGeom prst="rect">
            <a:avLst/>
          </a:prstGeom>
          <a:noFill/>
          <a:ln>
            <a:solidFill>
              <a:schemeClr val="accent1">
                <a:shade val="95000"/>
                <a:satMod val="105000"/>
              </a:schemeClr>
            </a:solidFill>
          </a:ln>
        </p:spPr>
        <p:txBody>
          <a:bodyPr wrap="square" rtlCol="0" anchor="ctr" anchorCtr="0">
            <a:spAutoFit/>
          </a:bodyPr>
          <a:lstStyle/>
          <a:p>
            <a:pPr algn="ctr"/>
            <a:r>
              <a:rPr lang="en-US" sz="2400" dirty="0" smtClean="0"/>
              <a:t>Documentation Quality</a:t>
            </a:r>
          </a:p>
        </p:txBody>
      </p:sp>
      <p:sp>
        <p:nvSpPr>
          <p:cNvPr id="12" name="TextBox 11"/>
          <p:cNvSpPr txBox="1"/>
          <p:nvPr/>
        </p:nvSpPr>
        <p:spPr>
          <a:xfrm>
            <a:off x="5334000" y="3116758"/>
            <a:ext cx="3725917"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Reuse Satisfaction</a:t>
            </a:r>
          </a:p>
        </p:txBody>
      </p:sp>
      <p:sp>
        <p:nvSpPr>
          <p:cNvPr id="14" name="TextBox 13"/>
          <p:cNvSpPr txBox="1"/>
          <p:nvPr/>
        </p:nvSpPr>
        <p:spPr>
          <a:xfrm>
            <a:off x="152400" y="3861712"/>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Completeness </a:t>
            </a:r>
          </a:p>
        </p:txBody>
      </p:sp>
      <p:sp>
        <p:nvSpPr>
          <p:cNvPr id="16" name="TextBox 15"/>
          <p:cNvSpPr txBox="1"/>
          <p:nvPr/>
        </p:nvSpPr>
        <p:spPr>
          <a:xfrm>
            <a:off x="152400" y="2371804"/>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Credibility</a:t>
            </a:r>
          </a:p>
        </p:txBody>
      </p:sp>
      <p:sp>
        <p:nvSpPr>
          <p:cNvPr id="18" name="TextBox 17"/>
          <p:cNvSpPr txBox="1"/>
          <p:nvPr/>
        </p:nvSpPr>
        <p:spPr>
          <a:xfrm>
            <a:off x="152400" y="3116758"/>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Accessibility</a:t>
            </a:r>
          </a:p>
        </p:txBody>
      </p:sp>
      <p:sp>
        <p:nvSpPr>
          <p:cNvPr id="20" name="TextBox 19"/>
          <p:cNvSpPr txBox="1"/>
          <p:nvPr/>
        </p:nvSpPr>
        <p:spPr>
          <a:xfrm>
            <a:off x="152400" y="4606666"/>
            <a:ext cx="3733800" cy="461665"/>
          </a:xfrm>
          <a:prstGeom prst="rect">
            <a:avLst/>
          </a:prstGeom>
          <a:noFill/>
          <a:ln>
            <a:solidFill>
              <a:schemeClr val="accent1">
                <a:shade val="95000"/>
                <a:satMod val="105000"/>
              </a:schemeClr>
            </a:solidFill>
          </a:ln>
        </p:spPr>
        <p:txBody>
          <a:bodyPr wrap="square" rtlCol="0">
            <a:spAutoFit/>
          </a:bodyPr>
          <a:lstStyle/>
          <a:p>
            <a:pPr algn="ctr"/>
            <a:r>
              <a:rPr lang="en-US" sz="2400" dirty="0" smtClean="0"/>
              <a:t>Data Relevancy</a:t>
            </a:r>
          </a:p>
        </p:txBody>
      </p:sp>
      <p:cxnSp>
        <p:nvCxnSpPr>
          <p:cNvPr id="24" name="Straight Arrow Connector 23"/>
          <p:cNvCxnSpPr/>
          <p:nvPr/>
        </p:nvCxnSpPr>
        <p:spPr>
          <a:xfrm>
            <a:off x="3886200" y="1112729"/>
            <a:ext cx="4495800" cy="200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9" idx="3"/>
          </p:cNvCxnSpPr>
          <p:nvPr/>
        </p:nvCxnSpPr>
        <p:spPr>
          <a:xfrm>
            <a:off x="3886200" y="1857683"/>
            <a:ext cx="3074982" cy="1259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86200" y="2602637"/>
            <a:ext cx="1752600" cy="5141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8" idx="3"/>
            <a:endCxn id="12" idx="1"/>
          </p:cNvCxnSpPr>
          <p:nvPr/>
        </p:nvCxnSpPr>
        <p:spPr>
          <a:xfrm>
            <a:off x="3886200" y="3347591"/>
            <a:ext cx="1447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3886200" y="3578423"/>
            <a:ext cx="1752600" cy="514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3886200" y="3578423"/>
            <a:ext cx="3074982" cy="1232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1" idx="3"/>
          </p:cNvCxnSpPr>
          <p:nvPr/>
        </p:nvCxnSpPr>
        <p:spPr>
          <a:xfrm flipV="1">
            <a:off x="3886200" y="3581400"/>
            <a:ext cx="4495800" cy="2001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640322" y="2169853"/>
            <a:ext cx="784189" cy="461665"/>
          </a:xfrm>
          <a:prstGeom prst="rect">
            <a:avLst/>
          </a:prstGeom>
          <a:noFill/>
        </p:spPr>
        <p:txBody>
          <a:bodyPr wrap="none" rtlCol="0">
            <a:spAutoFit/>
          </a:bodyPr>
          <a:lstStyle/>
          <a:p>
            <a:r>
              <a:rPr lang="en-US" sz="2400" dirty="0" smtClean="0"/>
              <a:t>.098</a:t>
            </a:r>
            <a:endParaRPr lang="en-US" dirty="0"/>
          </a:p>
        </p:txBody>
      </p:sp>
      <p:sp>
        <p:nvSpPr>
          <p:cNvPr id="42" name="TextBox 41"/>
          <p:cNvSpPr txBox="1"/>
          <p:nvPr/>
        </p:nvSpPr>
        <p:spPr>
          <a:xfrm>
            <a:off x="4093249" y="2398032"/>
            <a:ext cx="784189" cy="461665"/>
          </a:xfrm>
          <a:prstGeom prst="rect">
            <a:avLst/>
          </a:prstGeom>
          <a:noFill/>
        </p:spPr>
        <p:txBody>
          <a:bodyPr wrap="none" rtlCol="0">
            <a:spAutoFit/>
          </a:bodyPr>
          <a:lstStyle/>
          <a:p>
            <a:r>
              <a:rPr lang="en-US" sz="2400" dirty="0" smtClean="0"/>
              <a:t>.034</a:t>
            </a:r>
            <a:endParaRPr lang="en-US" dirty="0"/>
          </a:p>
        </p:txBody>
      </p:sp>
      <p:sp>
        <p:nvSpPr>
          <p:cNvPr id="43" name="TextBox 42"/>
          <p:cNvSpPr txBox="1"/>
          <p:nvPr/>
        </p:nvSpPr>
        <p:spPr>
          <a:xfrm>
            <a:off x="5337706" y="2289447"/>
            <a:ext cx="881588" cy="461665"/>
          </a:xfrm>
          <a:prstGeom prst="rect">
            <a:avLst/>
          </a:prstGeom>
          <a:noFill/>
        </p:spPr>
        <p:txBody>
          <a:bodyPr wrap="none" rtlCol="0">
            <a:spAutoFit/>
          </a:bodyPr>
          <a:lstStyle/>
          <a:p>
            <a:r>
              <a:rPr lang="en-US" sz="2400" dirty="0" smtClean="0"/>
              <a:t>.110*</a:t>
            </a:r>
            <a:endParaRPr lang="en-US" dirty="0"/>
          </a:p>
        </p:txBody>
      </p:sp>
      <p:sp>
        <p:nvSpPr>
          <p:cNvPr id="44" name="TextBox 43"/>
          <p:cNvSpPr txBox="1"/>
          <p:nvPr/>
        </p:nvSpPr>
        <p:spPr>
          <a:xfrm>
            <a:off x="3886200" y="2971800"/>
            <a:ext cx="1144865" cy="461665"/>
          </a:xfrm>
          <a:prstGeom prst="rect">
            <a:avLst/>
          </a:prstGeom>
          <a:noFill/>
        </p:spPr>
        <p:txBody>
          <a:bodyPr wrap="none" rtlCol="0">
            <a:spAutoFit/>
          </a:bodyPr>
          <a:lstStyle/>
          <a:p>
            <a:r>
              <a:rPr lang="en-US" sz="2400" dirty="0" smtClean="0"/>
              <a:t>.303***</a:t>
            </a:r>
            <a:endParaRPr lang="en-US" dirty="0"/>
          </a:p>
        </p:txBody>
      </p:sp>
      <p:sp>
        <p:nvSpPr>
          <p:cNvPr id="45" name="TextBox 44"/>
          <p:cNvSpPr txBox="1"/>
          <p:nvPr/>
        </p:nvSpPr>
        <p:spPr>
          <a:xfrm>
            <a:off x="4093249" y="3772523"/>
            <a:ext cx="1144865" cy="461665"/>
          </a:xfrm>
          <a:prstGeom prst="rect">
            <a:avLst/>
          </a:prstGeom>
          <a:noFill/>
        </p:spPr>
        <p:txBody>
          <a:bodyPr wrap="none" rtlCol="0">
            <a:spAutoFit/>
          </a:bodyPr>
          <a:lstStyle/>
          <a:p>
            <a:r>
              <a:rPr lang="en-US" sz="2400" dirty="0" smtClean="0"/>
              <a:t>.278***</a:t>
            </a:r>
            <a:endParaRPr lang="en-US" dirty="0"/>
          </a:p>
        </p:txBody>
      </p:sp>
      <p:sp>
        <p:nvSpPr>
          <p:cNvPr id="46" name="TextBox 45"/>
          <p:cNvSpPr txBox="1"/>
          <p:nvPr/>
        </p:nvSpPr>
        <p:spPr>
          <a:xfrm>
            <a:off x="6591622" y="4038600"/>
            <a:ext cx="881588" cy="461665"/>
          </a:xfrm>
          <a:prstGeom prst="rect">
            <a:avLst/>
          </a:prstGeom>
          <a:noFill/>
        </p:spPr>
        <p:txBody>
          <a:bodyPr wrap="none" rtlCol="0">
            <a:spAutoFit/>
          </a:bodyPr>
          <a:lstStyle/>
          <a:p>
            <a:r>
              <a:rPr lang="en-US" sz="2400" dirty="0" smtClean="0"/>
              <a:t>.118*</a:t>
            </a:r>
            <a:endParaRPr lang="en-US" dirty="0"/>
          </a:p>
        </p:txBody>
      </p:sp>
      <p:sp>
        <p:nvSpPr>
          <p:cNvPr id="47" name="TextBox 46"/>
          <p:cNvSpPr txBox="1"/>
          <p:nvPr/>
        </p:nvSpPr>
        <p:spPr>
          <a:xfrm>
            <a:off x="5397819" y="3913712"/>
            <a:ext cx="761362" cy="461665"/>
          </a:xfrm>
          <a:prstGeom prst="rect">
            <a:avLst/>
          </a:prstGeom>
          <a:noFill/>
        </p:spPr>
        <p:txBody>
          <a:bodyPr wrap="none" rtlCol="0">
            <a:spAutoFit/>
          </a:bodyPr>
          <a:lstStyle/>
          <a:p>
            <a:r>
              <a:rPr lang="en-US" sz="2400" dirty="0" smtClean="0"/>
              <a:t>.113</a:t>
            </a:r>
            <a:endParaRPr lang="en-US" dirty="0"/>
          </a:p>
        </p:txBody>
      </p:sp>
      <p:sp>
        <p:nvSpPr>
          <p:cNvPr id="29" name="TextBox 28"/>
          <p:cNvSpPr txBox="1"/>
          <p:nvPr/>
        </p:nvSpPr>
        <p:spPr>
          <a:xfrm>
            <a:off x="5330059" y="5628620"/>
            <a:ext cx="2287806" cy="369332"/>
          </a:xfrm>
          <a:prstGeom prst="rect">
            <a:avLst/>
          </a:prstGeom>
          <a:noFill/>
        </p:spPr>
        <p:txBody>
          <a:bodyPr wrap="none" rtlCol="0">
            <a:spAutoFit/>
          </a:bodyPr>
          <a:lstStyle/>
          <a:p>
            <a:r>
              <a:rPr lang="en-US" dirty="0" smtClean="0"/>
              <a:t>*p &lt; .05, ***p &lt; .001</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Tested measures of repository success </a:t>
            </a:r>
          </a:p>
          <a:p>
            <a:r>
              <a:rPr lang="en-US" dirty="0" smtClean="0"/>
              <a:t>Extended ideas about data quality beyond credibility and relevance of data </a:t>
            </a:r>
          </a:p>
          <a:p>
            <a:pPr lvl="1"/>
            <a:r>
              <a:rPr lang="en-US" dirty="0" smtClean="0"/>
              <a:t>Data reuse satisfaction requires data that are complete, accessible, and easy to operate</a:t>
            </a:r>
          </a:p>
          <a:p>
            <a:r>
              <a:rPr lang="en-US" dirty="0" smtClean="0"/>
              <a:t>Data producer reputation was not significant</a:t>
            </a:r>
          </a:p>
          <a:p>
            <a:r>
              <a:rPr lang="en-US" dirty="0" smtClean="0"/>
              <a:t>Documentation quality played a role if data reuse satisfaction</a:t>
            </a:r>
          </a:p>
          <a:p>
            <a:endParaRPr lang="en-US" dirty="0" smtClean="0"/>
          </a:p>
          <a:p>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
        <p:nvSpPr>
          <p:cNvPr id="5" name="Text Placeholder 4"/>
          <p:cNvSpPr>
            <a:spLocks noGrp="1"/>
          </p:cNvSpPr>
          <p:nvPr>
            <p:ph type="body" sz="quarter" idx="13"/>
          </p:nvPr>
        </p:nvSpPr>
        <p:spPr/>
        <p:txBody>
          <a:bodyPr/>
          <a:lstStyle/>
          <a:p>
            <a:r>
              <a:rPr lang="en-US" dirty="0" smtClean="0"/>
              <a:t>ICPSR Survey of Data Reusers  - Part 1</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Introduction to the DIPIR Project</a:t>
            </a:r>
          </a:p>
          <a:p>
            <a:r>
              <a:rPr lang="en-US" dirty="0" smtClean="0"/>
              <a:t>Survey of ICPSR Data Reusers </a:t>
            </a:r>
          </a:p>
          <a:p>
            <a:pPr lvl="1"/>
            <a:r>
              <a:rPr lang="en-US" dirty="0" smtClean="0"/>
              <a:t>Theoretical Frame</a:t>
            </a:r>
          </a:p>
          <a:p>
            <a:pPr lvl="1"/>
            <a:r>
              <a:rPr lang="en-US" dirty="0" smtClean="0"/>
              <a:t>Our Model</a:t>
            </a:r>
          </a:p>
          <a:p>
            <a:pPr lvl="1"/>
            <a:r>
              <a:rPr lang="en-US" dirty="0" smtClean="0"/>
              <a:t>Findings</a:t>
            </a:r>
          </a:p>
          <a:p>
            <a:pPr lvl="1"/>
            <a:r>
              <a:rPr lang="en-US" dirty="0" smtClean="0"/>
              <a:t>Discussion</a:t>
            </a:r>
          </a:p>
          <a:p>
            <a:r>
              <a:rPr lang="en-US" dirty="0" smtClean="0"/>
              <a:t>Next Steps</a:t>
            </a:r>
            <a:endParaRPr lang="en-US" dirty="0"/>
          </a:p>
        </p:txBody>
      </p:sp>
      <p:sp>
        <p:nvSpPr>
          <p:cNvPr id="4" name="Title 3"/>
          <p:cNvSpPr>
            <a:spLocks noGrp="1"/>
          </p:cNvSpPr>
          <p:nvPr>
            <p:ph type="title"/>
          </p:nvPr>
        </p:nvSpPr>
        <p:spPr/>
        <p:txBody>
          <a:bodyPr/>
          <a:lstStyle/>
          <a:p>
            <a:r>
              <a:rPr lang="en-US" dirty="0" smtClean="0"/>
              <a:t>Agenda</a:t>
            </a:r>
            <a:endParaRPr lang="en-US" dirty="0"/>
          </a:p>
        </p:txBody>
      </p:sp>
    </p:spTree>
    <p:extLst>
      <p:ext uri="{BB962C8B-B14F-4D97-AF65-F5344CB8AC3E}">
        <p14:creationId xmlns="" xmlns:p14="http://schemas.microsoft.com/office/powerpoint/2010/main" val="152740576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do other variables impact our model? </a:t>
            </a:r>
          </a:p>
          <a:p>
            <a:pPr lvl="1"/>
            <a:r>
              <a:rPr lang="en-US" dirty="0" smtClean="0"/>
              <a:t>Journal impact factor</a:t>
            </a:r>
          </a:p>
          <a:p>
            <a:pPr lvl="1"/>
            <a:r>
              <a:rPr lang="en-US" dirty="0" smtClean="0"/>
              <a:t>Prior data reuse experience </a:t>
            </a:r>
          </a:p>
          <a:p>
            <a:pPr lvl="1"/>
            <a:r>
              <a:rPr lang="en-US" dirty="0" smtClean="0"/>
              <a:t>Nature of reuse </a:t>
            </a:r>
          </a:p>
          <a:p>
            <a:pPr lvl="1"/>
            <a:r>
              <a:rPr lang="en-US" dirty="0" smtClean="0"/>
              <a:t>Prior ICPSR contributions </a:t>
            </a:r>
          </a:p>
          <a:p>
            <a:pPr lvl="1"/>
            <a:r>
              <a:rPr lang="en-US" dirty="0" smtClean="0"/>
              <a:t>Data scarcity</a:t>
            </a:r>
          </a:p>
          <a:p>
            <a:pPr lvl="1"/>
            <a:r>
              <a:rPr lang="en-US" dirty="0" smtClean="0"/>
              <a:t>Reuse dependence </a:t>
            </a:r>
          </a:p>
          <a:p>
            <a:endParaRPr lang="en-US" dirty="0" smtClean="0"/>
          </a:p>
          <a:p>
            <a:endParaRPr lang="en-US" dirty="0"/>
          </a:p>
        </p:txBody>
      </p:sp>
      <p:sp>
        <p:nvSpPr>
          <p:cNvPr id="3" name="Title 2"/>
          <p:cNvSpPr>
            <a:spLocks noGrp="1"/>
          </p:cNvSpPr>
          <p:nvPr>
            <p:ph type="title"/>
          </p:nvPr>
        </p:nvSpPr>
        <p:spPr/>
        <p:txBody>
          <a:bodyPr/>
          <a:lstStyle/>
          <a:p>
            <a:r>
              <a:rPr lang="en-US" dirty="0" smtClean="0"/>
              <a:t>Next Steps – Continued Analysis</a:t>
            </a:r>
            <a:endParaRPr lang="en-US" dirty="0"/>
          </a:p>
        </p:txBody>
      </p:sp>
      <p:sp>
        <p:nvSpPr>
          <p:cNvPr id="4" name="Text Placeholder 3"/>
          <p:cNvSpPr>
            <a:spLocks noGrp="1"/>
          </p:cNvSpPr>
          <p:nvPr>
            <p:ph type="body" sz="quarter" idx="13"/>
          </p:nvPr>
        </p:nvSpPr>
        <p:spPr/>
        <p:txBody>
          <a:bodyPr/>
          <a:lstStyle/>
          <a:p>
            <a:r>
              <a:rPr lang="en-US" dirty="0" smtClean="0"/>
              <a:t>ICPSR Survey of Data Reusers – Part 1</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Acknowledgements </a:t>
            </a:r>
            <a:endParaRPr lang="en-US" dirty="0"/>
          </a:p>
        </p:txBody>
      </p:sp>
      <p:sp>
        <p:nvSpPr>
          <p:cNvPr id="2" name="Content Placeholder 1"/>
          <p:cNvSpPr>
            <a:spLocks noGrp="1"/>
          </p:cNvSpPr>
          <p:nvPr>
            <p:ph idx="4294967295"/>
          </p:nvPr>
        </p:nvSpPr>
        <p:spPr>
          <a:xfrm>
            <a:off x="186689" y="1219199"/>
            <a:ext cx="8229600" cy="4953001"/>
          </a:xfrm>
        </p:spPr>
        <p:txBody>
          <a:bodyPr>
            <a:normAutofit/>
          </a:bodyPr>
          <a:lstStyle/>
          <a:p>
            <a:r>
              <a:rPr lang="en-US" dirty="0" smtClean="0"/>
              <a:t>Institute of Museum and Library Services </a:t>
            </a:r>
          </a:p>
          <a:p>
            <a:pPr>
              <a:buNone/>
            </a:pPr>
            <a:endParaRPr lang="en-US" dirty="0" smtClean="0"/>
          </a:p>
          <a:p>
            <a:r>
              <a:rPr lang="en-US" dirty="0" smtClean="0"/>
              <a:t>Partners: Nancy McGovern, Ph.D. (MIT), </a:t>
            </a:r>
            <a:r>
              <a:rPr lang="en-US" dirty="0"/>
              <a:t>Eric Kansa, Ph.D</a:t>
            </a:r>
            <a:r>
              <a:rPr lang="en-US" dirty="0" smtClean="0"/>
              <a:t>. (Open Context), </a:t>
            </a:r>
            <a:r>
              <a:rPr lang="en-US" dirty="0"/>
              <a:t>William Fink, Ph.D</a:t>
            </a:r>
            <a:r>
              <a:rPr lang="en-US" dirty="0" smtClean="0"/>
              <a:t>. (University of Michigan Museum of Zoology)</a:t>
            </a:r>
          </a:p>
          <a:p>
            <a:endParaRPr lang="en-US" dirty="0" smtClean="0"/>
          </a:p>
          <a:p>
            <a:r>
              <a:rPr lang="en-US" dirty="0" smtClean="0"/>
              <a:t>Students: </a:t>
            </a:r>
            <a:r>
              <a:rPr lang="en-US" dirty="0"/>
              <a:t>Adam </a:t>
            </a:r>
            <a:r>
              <a:rPr lang="en-US" dirty="0" smtClean="0"/>
              <a:t>Kriesberg, Morgan </a:t>
            </a:r>
            <a:r>
              <a:rPr lang="en-US" dirty="0"/>
              <a:t>Daniels, Rebecca </a:t>
            </a:r>
            <a:r>
              <a:rPr lang="en-US" dirty="0" smtClean="0"/>
              <a:t>Frank, Julianna Barrera-Gomez, Jessica Schaengold, Gavin Strassel, Michele DeLia, Kathleen Fear, Mallory Hood, </a:t>
            </a:r>
            <a:r>
              <a:rPr lang="en-US" dirty="0"/>
              <a:t>Molly Haig, Annelise </a:t>
            </a:r>
            <a:r>
              <a:rPr lang="en-US" dirty="0" smtClean="0"/>
              <a:t>Doll, Monique Lowe</a:t>
            </a:r>
          </a:p>
        </p:txBody>
      </p:sp>
      <p:pic>
        <p:nvPicPr>
          <p:cNvPr id="4" name="Picture 1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63689" y="990600"/>
            <a:ext cx="1752600" cy="79490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EEECE1"/>
                  </a:outerShdw>
                </a:effectLst>
              </a14:hiddenEffects>
            </a:ext>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2313" y="2209800"/>
            <a:ext cx="7772400" cy="3352800"/>
          </a:xfrm>
        </p:spPr>
        <p:txBody>
          <a:bodyPr/>
          <a:lstStyle/>
          <a:p>
            <a:r>
              <a:rPr lang="en-US" dirty="0" smtClean="0"/>
              <a:t>Questions?</a:t>
            </a:r>
          </a:p>
        </p:txBody>
      </p:sp>
      <p:sp>
        <p:nvSpPr>
          <p:cNvPr id="3" name="Content Placeholder 2"/>
          <p:cNvSpPr>
            <a:spLocks noGrp="1"/>
          </p:cNvSpPr>
          <p:nvPr>
            <p:ph type="body" idx="1"/>
          </p:nvPr>
        </p:nvSpPr>
        <p:spPr/>
        <p:txBody>
          <a:bodyPr/>
          <a:lstStyle/>
          <a:p>
            <a:r>
              <a:rPr lang="en-US" dirty="0" smtClean="0"/>
              <a:t>Ixchel Faniel			</a:t>
            </a:r>
          </a:p>
          <a:p>
            <a:r>
              <a:rPr lang="en-US" dirty="0" smtClean="0"/>
              <a:t>fanieli@oclc.org	</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endParaRPr lang="en-US" dirty="0" smtClean="0"/>
          </a:p>
          <a:p>
            <a:r>
              <a:rPr lang="en-US" sz="7200" dirty="0" smtClean="0"/>
              <a:t>Institute for Museum and Library Services (IMLS) funded project led by Drs. Ixchel Faniel (PI) &amp; Elizabeth Yakel (co-PI)</a:t>
            </a:r>
          </a:p>
          <a:p>
            <a:endParaRPr lang="en-US" sz="7200" dirty="0" smtClean="0"/>
          </a:p>
          <a:p>
            <a:r>
              <a:rPr lang="en-US" sz="7200" dirty="0" smtClean="0"/>
              <a:t>Studying the intersection between data reuse and digital preservation in three academic disciplines to identify how contextual information about the data that supports reuse can best be created and preserved. </a:t>
            </a:r>
          </a:p>
          <a:p>
            <a:endParaRPr lang="en-US" sz="7200" dirty="0" smtClean="0"/>
          </a:p>
          <a:p>
            <a:r>
              <a:rPr lang="en-US" sz="7200" dirty="0" smtClean="0"/>
              <a:t>Focuses on research data produced and used by quantitative social scientists, archaeologists, and zoologists. </a:t>
            </a:r>
          </a:p>
          <a:p>
            <a:endParaRPr lang="en-US" sz="7200" dirty="0" smtClean="0"/>
          </a:p>
          <a:p>
            <a:r>
              <a:rPr lang="en-US" sz="7200" dirty="0" smtClean="0"/>
              <a:t>The intended audiences of this project are researchers who use secondary data and the digital curators, digital repository managers, data center staff, and others who collect, manage, and store digital information. </a:t>
            </a:r>
          </a:p>
          <a:p>
            <a:endParaRPr lang="en-US" sz="7200" dirty="0" smtClean="0"/>
          </a:p>
        </p:txBody>
      </p:sp>
      <p:pic>
        <p:nvPicPr>
          <p:cNvPr id="4" name="Picture 3" descr="dipir_header.jpg"/>
          <p:cNvPicPr>
            <a:picLocks noChangeAspect="1"/>
          </p:cNvPicPr>
          <p:nvPr/>
        </p:nvPicPr>
        <p:blipFill>
          <a:blip r:embed="rId3"/>
          <a:stretch>
            <a:fillRect/>
          </a:stretch>
        </p:blipFill>
        <p:spPr>
          <a:xfrm>
            <a:off x="0" y="0"/>
            <a:ext cx="9144000" cy="1371600"/>
          </a:xfrm>
          <a:prstGeom prst="rect">
            <a:avLst/>
          </a:prstGeom>
        </p:spPr>
      </p:pic>
      <p:sp>
        <p:nvSpPr>
          <p:cNvPr id="12" name="TextBox 11"/>
          <p:cNvSpPr txBox="1"/>
          <p:nvPr/>
        </p:nvSpPr>
        <p:spPr>
          <a:xfrm>
            <a:off x="1524000" y="5756831"/>
            <a:ext cx="5673476" cy="369332"/>
          </a:xfrm>
          <a:prstGeom prst="rect">
            <a:avLst/>
          </a:prstGeom>
          <a:noFill/>
        </p:spPr>
        <p:txBody>
          <a:bodyPr wrap="none" rtlCol="0">
            <a:spAutoFit/>
          </a:bodyPr>
          <a:lstStyle/>
          <a:p>
            <a:r>
              <a:rPr lang="en-US" dirty="0" smtClean="0"/>
              <a:t>For more information, please visit </a:t>
            </a:r>
            <a:r>
              <a:rPr lang="en-US" dirty="0" smtClean="0">
                <a:hlinkClick r:id="rId4"/>
              </a:rPr>
              <a:t>http://www.dipir.org</a:t>
            </a:r>
            <a:r>
              <a:rPr lang="en-US" dirty="0" smtClean="0"/>
              <a:t> </a:t>
            </a:r>
            <a:endParaRPr lang="en-US" dirty="0"/>
          </a:p>
        </p:txBody>
      </p:sp>
    </p:spTree>
    <p:extLst>
      <p:ext uri="{BB962C8B-B14F-4D97-AF65-F5344CB8AC3E}">
        <p14:creationId xmlns="" xmlns:p14="http://schemas.microsoft.com/office/powerpoint/2010/main" val="314600789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9050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3"/>
          <p:cNvSpPr>
            <a:spLocks noGrp="1"/>
          </p:cNvSpPr>
          <p:nvPr>
            <p:ph type="title"/>
          </p:nvPr>
        </p:nvSpPr>
        <p:spPr/>
        <p:txBody>
          <a:bodyPr/>
          <a:lstStyle/>
          <a:p>
            <a:r>
              <a:rPr lang="en-US" dirty="0" smtClean="0"/>
              <a:t>The Research Team</a:t>
            </a:r>
            <a:endParaRPr lang="en-US" dirty="0"/>
          </a:p>
        </p:txBody>
      </p:sp>
      <p:pic>
        <p:nvPicPr>
          <p:cNvPr id="5" name="Picture 4" descr="opencontext_logo.jpg"/>
          <p:cNvPicPr>
            <a:picLocks noChangeAspect="1"/>
          </p:cNvPicPr>
          <p:nvPr/>
        </p:nvPicPr>
        <p:blipFill>
          <a:blip r:embed="rId8" cstate="print"/>
          <a:stretch>
            <a:fillRect/>
          </a:stretch>
        </p:blipFill>
        <p:spPr>
          <a:xfrm>
            <a:off x="6455515" y="5195362"/>
            <a:ext cx="1047750" cy="552450"/>
          </a:xfrm>
          <a:prstGeom prst="rect">
            <a:avLst/>
          </a:prstGeom>
        </p:spPr>
      </p:pic>
      <p:pic>
        <p:nvPicPr>
          <p:cNvPr id="6" name="Picture 5" descr="si-logo2.gif"/>
          <p:cNvPicPr>
            <a:picLocks noChangeAspect="1"/>
          </p:cNvPicPr>
          <p:nvPr/>
        </p:nvPicPr>
        <p:blipFill>
          <a:blip r:embed="rId9" cstate="print"/>
          <a:stretch>
            <a:fillRect/>
          </a:stretch>
        </p:blipFill>
        <p:spPr>
          <a:xfrm>
            <a:off x="925293" y="3381835"/>
            <a:ext cx="1248728" cy="597218"/>
          </a:xfrm>
          <a:prstGeom prst="rect">
            <a:avLst/>
          </a:prstGeom>
        </p:spPr>
      </p:pic>
      <p:pic>
        <p:nvPicPr>
          <p:cNvPr id="7" name="Picture 6" descr="icpsr-logo-home.gif"/>
          <p:cNvPicPr>
            <a:picLocks noChangeAspect="1"/>
          </p:cNvPicPr>
          <p:nvPr/>
        </p:nvPicPr>
        <p:blipFill>
          <a:blip r:embed="rId10" cstate="print"/>
          <a:stretch>
            <a:fillRect/>
          </a:stretch>
        </p:blipFill>
        <p:spPr>
          <a:xfrm>
            <a:off x="1966687" y="1868718"/>
            <a:ext cx="1818799" cy="446723"/>
          </a:xfrm>
          <a:prstGeom prst="rect">
            <a:avLst/>
          </a:prstGeom>
        </p:spPr>
      </p:pic>
      <p:pic>
        <p:nvPicPr>
          <p:cNvPr id="8" name="Picture 7" descr="ummz_logo.gif"/>
          <p:cNvPicPr>
            <a:picLocks noChangeAspect="1"/>
          </p:cNvPicPr>
          <p:nvPr/>
        </p:nvPicPr>
        <p:blipFill>
          <a:blip r:embed="rId11" cstate="print"/>
          <a:stretch>
            <a:fillRect/>
          </a:stretch>
        </p:blipFill>
        <p:spPr>
          <a:xfrm>
            <a:off x="1886866" y="5228776"/>
            <a:ext cx="861441" cy="615315"/>
          </a:xfrm>
          <a:prstGeom prst="rect">
            <a:avLst/>
          </a:prstGeom>
        </p:spPr>
      </p:pic>
      <p:pic>
        <p:nvPicPr>
          <p:cNvPr id="11" name="Picture 10" descr="OCLC_TM_V_SM.jpg"/>
          <p:cNvPicPr>
            <a:picLocks noChangeAspect="1"/>
          </p:cNvPicPr>
          <p:nvPr/>
        </p:nvPicPr>
        <p:blipFill>
          <a:blip r:embed="rId12" cstate="print"/>
          <a:stretch>
            <a:fillRect/>
          </a:stretch>
        </p:blipFill>
        <p:spPr>
          <a:xfrm>
            <a:off x="7017096" y="2816163"/>
            <a:ext cx="864108" cy="744093"/>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65000"/>
                <a:alpha val="93000"/>
              </a:schemeClr>
            </a:gs>
            <a:gs pos="70000">
              <a:schemeClr val="bg1">
                <a:lumMod val="85000"/>
                <a:alpha val="50000"/>
              </a:schemeClr>
            </a:gs>
            <a:gs pos="100000">
              <a:schemeClr val="bg1">
                <a:lumMod val="95000"/>
                <a:alpha val="50000"/>
              </a:schemeClr>
            </a:gs>
          </a:gsLst>
          <a:lin ang="5400000" scaled="0"/>
        </a:gradFill>
        <a:effectLst/>
      </p:bgPr>
    </p:bg>
    <p:spTree>
      <p:nvGrpSpPr>
        <p:cNvPr id="1" name=""/>
        <p:cNvGrpSpPr/>
        <p:nvPr/>
      </p:nvGrpSpPr>
      <p:grpSpPr>
        <a:xfrm>
          <a:off x="0" y="0"/>
          <a:ext cx="0" cy="0"/>
          <a:chOff x="0" y="0"/>
          <a:chExt cx="0" cy="0"/>
        </a:xfrm>
      </p:grpSpPr>
      <p:pic>
        <p:nvPicPr>
          <p:cNvPr id="4099" name="Picture 3" descr="C:\Users\gomezj\Desktop\ummz.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 xmlns:p14="http://schemas.microsoft.com/office/powerpoint/2010/main" val="19900633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l="9734" t="19780" r="11285" b="1099"/>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199006339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152889">
            <a:alpha val="95000"/>
          </a:srgb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3082" r="2364"/>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19900633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Motivations &amp; Questions</a:t>
            </a:r>
            <a:endParaRPr lang="en-US" dirty="0"/>
          </a:p>
        </p:txBody>
      </p:sp>
      <p:sp>
        <p:nvSpPr>
          <p:cNvPr id="10" name="Text Placeholder 9"/>
          <p:cNvSpPr>
            <a:spLocks noGrp="1"/>
          </p:cNvSpPr>
          <p:nvPr>
            <p:ph type="body" sz="half" idx="2"/>
          </p:nvPr>
        </p:nvSpPr>
        <p:spPr>
          <a:xfrm>
            <a:off x="457201" y="1066800"/>
            <a:ext cx="4085770" cy="5153025"/>
          </a:xfrm>
        </p:spPr>
        <p:txBody>
          <a:bodyPr anchor="ctr">
            <a:normAutofit lnSpcReduction="10000"/>
          </a:bodyPr>
          <a:lstStyle/>
          <a:p>
            <a:pPr marL="457200" lvl="0" indent="-457200">
              <a:buFont typeface="+mj-lt"/>
              <a:buAutoNum type="arabicPeriod"/>
              <a:defRPr/>
            </a:pPr>
            <a:r>
              <a:rPr lang="en-US" sz="2400" dirty="0" smtClean="0"/>
              <a:t>What are the significant properties of quantitative social science, archaeological, and zoological data that facilitate reuse? </a:t>
            </a:r>
          </a:p>
          <a:p>
            <a:pPr marL="457200" lvl="0" indent="-457200">
              <a:defRPr/>
            </a:pPr>
            <a:endParaRPr lang="en-US" sz="2400" dirty="0" smtClean="0"/>
          </a:p>
          <a:p>
            <a:pPr marL="342900" lvl="0" indent="-342900">
              <a:defRPr/>
            </a:pPr>
            <a:r>
              <a:rPr lang="en-US" sz="2400" dirty="0" smtClean="0"/>
              <a:t>2. How can these significant properties be expressed as representation information to ensure the preservation of meaning and enable data reuse?</a:t>
            </a:r>
            <a:endParaRPr lang="en-US" sz="2400" dirty="0"/>
          </a:p>
        </p:txBody>
      </p:sp>
      <p:sp>
        <p:nvSpPr>
          <p:cNvPr id="12" name="Content Placeholder 2"/>
          <p:cNvSpPr txBox="1">
            <a:spLocks/>
          </p:cNvSpPr>
          <p:nvPr/>
        </p:nvSpPr>
        <p:spPr>
          <a:xfrm>
            <a:off x="609600" y="1828800"/>
            <a:ext cx="3775075" cy="4202113"/>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buFont typeface="Arial"/>
              <a:buNone/>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grpSp>
        <p:nvGrpSpPr>
          <p:cNvPr id="3" name="Group 18"/>
          <p:cNvGrpSpPr/>
          <p:nvPr/>
        </p:nvGrpSpPr>
        <p:grpSpPr>
          <a:xfrm>
            <a:off x="4384675" y="1066800"/>
            <a:ext cx="4565470" cy="4638675"/>
            <a:chOff x="4384675" y="1066800"/>
            <a:chExt cx="4565470" cy="4638675"/>
          </a:xfrm>
        </p:grpSpPr>
        <p:pic>
          <p:nvPicPr>
            <p:cNvPr id="7171" name="Picture 3" descr="C:\Users\gomezj\Desktop\slide5.png"/>
            <p:cNvPicPr>
              <a:picLocks noChangeAspect="1" noChangeArrowheads="1"/>
            </p:cNvPicPr>
            <p:nvPr/>
          </p:nvPicPr>
          <p:blipFill>
            <a:blip r:embed="rId3"/>
            <a:srcRect/>
            <a:stretch>
              <a:fillRect/>
            </a:stretch>
          </p:blipFill>
          <p:spPr bwMode="auto">
            <a:xfrm>
              <a:off x="4384675" y="1066800"/>
              <a:ext cx="4505325" cy="4638675"/>
            </a:xfrm>
            <a:prstGeom prst="rect">
              <a:avLst/>
            </a:prstGeom>
            <a:noFill/>
          </p:spPr>
        </p:pic>
        <p:sp>
          <p:nvSpPr>
            <p:cNvPr id="18" name="TextBox 17"/>
            <p:cNvSpPr txBox="1"/>
            <p:nvPr/>
          </p:nvSpPr>
          <p:spPr>
            <a:xfrm>
              <a:off x="7625743" y="5437386"/>
              <a:ext cx="1324402" cy="246221"/>
            </a:xfrm>
            <a:prstGeom prst="rect">
              <a:avLst/>
            </a:prstGeom>
            <a:noFill/>
          </p:spPr>
          <p:txBody>
            <a:bodyPr wrap="none" rtlCol="0">
              <a:spAutoFit/>
            </a:bodyPr>
            <a:lstStyle/>
            <a:p>
              <a:r>
                <a:rPr lang="en-US" sz="1000" dirty="0" smtClean="0"/>
                <a:t>Faniel &amp; Yakel 2011</a:t>
              </a:r>
              <a:endParaRPr lang="en-US" sz="1000" dirty="0"/>
            </a:p>
          </p:txBody>
        </p:sp>
      </p:grpSp>
    </p:spTree>
    <p:extLst>
      <p:ext uri="{BB962C8B-B14F-4D97-AF65-F5344CB8AC3E}">
        <p14:creationId xmlns="" xmlns:p14="http://schemas.microsoft.com/office/powerpoint/2010/main" val="21365867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Methods Overview</a:t>
            </a:r>
            <a:endParaRPr lang="en-US" b="1" dirty="0">
              <a:effectLst>
                <a:outerShdw blurRad="38100" dist="38100" dir="2700000" algn="tl">
                  <a:srgbClr val="000000">
                    <a:alpha val="43137"/>
                  </a:srgbClr>
                </a:outerShdw>
              </a:effectLst>
            </a:endParaRPr>
          </a:p>
        </p:txBody>
      </p:sp>
      <p:graphicFrame>
        <p:nvGraphicFramePr>
          <p:cNvPr id="7" name="Content Placeholder 3"/>
          <p:cNvGraphicFramePr>
            <a:graphicFrameLocks noGrp="1"/>
          </p:cNvGraphicFramePr>
          <p:nvPr>
            <p:ph type="chart" sz="quarter" idx="13"/>
            <p:extLst>
              <p:ext uri="{D42A27DB-BD31-4B8C-83A1-F6EECF244321}">
                <p14:modId xmlns="" xmlns:p14="http://schemas.microsoft.com/office/powerpoint/2010/main" val="3451009608"/>
              </p:ext>
            </p:extLst>
          </p:nvPr>
        </p:nvGraphicFramePr>
        <p:xfrm>
          <a:off x="282270" y="914401"/>
          <a:ext cx="8534400" cy="5181598"/>
        </p:xfrm>
        <a:graphic>
          <a:graphicData uri="http://schemas.openxmlformats.org/drawingml/2006/table">
            <a:tbl>
              <a:tblPr firstRow="1" bandRow="1">
                <a:tableStyleId>{5C22544A-7EE6-4342-B048-85BDC9FD1C3A}</a:tableStyleId>
              </a:tblPr>
              <a:tblGrid>
                <a:gridCol w="2133600"/>
                <a:gridCol w="2133600"/>
                <a:gridCol w="2133600"/>
                <a:gridCol w="2133600"/>
              </a:tblGrid>
              <a:tr h="405798">
                <a:tc>
                  <a:txBody>
                    <a:bodyPr/>
                    <a:lstStyle/>
                    <a:p>
                      <a:endParaRPr lang="en-US" dirty="0"/>
                    </a:p>
                  </a:txBody>
                  <a:tcPr marL="104934" marR="104934"/>
                </a:tc>
                <a:tc>
                  <a:txBody>
                    <a:bodyPr/>
                    <a:lstStyle/>
                    <a:p>
                      <a:pPr algn="ctr"/>
                      <a:r>
                        <a:rPr lang="en-US" dirty="0" smtClean="0"/>
                        <a:t>ICPSR</a:t>
                      </a:r>
                      <a:endParaRPr lang="en-US" dirty="0"/>
                    </a:p>
                  </a:txBody>
                  <a:tcPr marL="104934" marR="104934"/>
                </a:tc>
                <a:tc>
                  <a:txBody>
                    <a:bodyPr/>
                    <a:lstStyle/>
                    <a:p>
                      <a:pPr algn="ctr"/>
                      <a:r>
                        <a:rPr lang="en-US" dirty="0" smtClean="0"/>
                        <a:t>Open Context</a:t>
                      </a:r>
                      <a:endParaRPr lang="en-US" dirty="0"/>
                    </a:p>
                  </a:txBody>
                  <a:tcPr marL="104934" marR="104934"/>
                </a:tc>
                <a:tc>
                  <a:txBody>
                    <a:bodyPr/>
                    <a:lstStyle/>
                    <a:p>
                      <a:pPr algn="ctr"/>
                      <a:r>
                        <a:rPr lang="en-US" dirty="0" smtClean="0"/>
                        <a:t>UMMZ</a:t>
                      </a:r>
                      <a:endParaRPr lang="en-US" dirty="0"/>
                    </a:p>
                  </a:txBody>
                  <a:tcPr marL="104934" marR="104934"/>
                </a:tc>
              </a:tr>
              <a:tr h="405798">
                <a:tc gridSpan="4">
                  <a:txBody>
                    <a:bodyPr/>
                    <a:lstStyle/>
                    <a:p>
                      <a:pPr algn="ctr"/>
                      <a:r>
                        <a:rPr lang="en-US" b="1" dirty="0" smtClean="0"/>
                        <a:t>Phase 1: Project Start up</a:t>
                      </a:r>
                      <a:endParaRPr lang="en-US" b="1" dirty="0"/>
                    </a:p>
                  </a:txBody>
                  <a:tcPr marL="104934" marR="104934"/>
                </a:tc>
                <a:tc hMerge="1">
                  <a:txBody>
                    <a:bodyPr/>
                    <a:lstStyle/>
                    <a:p>
                      <a:pPr marL="285750" indent="-285750" algn="ctr">
                        <a:buFont typeface="Wingdings" pitchFamily="2" charset="2"/>
                        <a:buChar char="ü"/>
                      </a:pPr>
                      <a:endParaRPr lang="en-US" dirty="0"/>
                    </a:p>
                  </a:txBody>
                  <a:tcPr marL="104934" marR="104934"/>
                </a:tc>
                <a:tc hMerge="1">
                  <a:txBody>
                    <a:bodyPr/>
                    <a:lstStyle/>
                    <a:p>
                      <a:pPr marL="285750" indent="-285750" algn="ctr">
                        <a:buFont typeface="Wingdings" pitchFamily="2" charset="2"/>
                        <a:buChar char="ü"/>
                      </a:pPr>
                      <a:endParaRPr lang="en-US" dirty="0"/>
                    </a:p>
                  </a:txBody>
                  <a:tcPr marL="104934" marR="104934"/>
                </a:tc>
                <a:tc hMerge="1">
                  <a:txBody>
                    <a:bodyPr/>
                    <a:lstStyle/>
                    <a:p>
                      <a:pPr marL="285750" indent="-285750" algn="ctr">
                        <a:buFont typeface="Wingdings" pitchFamily="2" charset="2"/>
                        <a:buChar char="ü"/>
                      </a:pPr>
                      <a:endParaRPr lang="en-US" dirty="0"/>
                    </a:p>
                  </a:txBody>
                  <a:tcPr marL="104934" marR="104934"/>
                </a:tc>
              </a:tr>
              <a:tr h="710147">
                <a:tc>
                  <a:txBody>
                    <a:bodyPr/>
                    <a:lstStyle/>
                    <a:p>
                      <a:r>
                        <a:rPr lang="en-US" dirty="0" smtClean="0"/>
                        <a:t>Interviews</a:t>
                      </a:r>
                      <a:r>
                        <a:rPr lang="en-US" baseline="0" dirty="0" smtClean="0"/>
                        <a:t> </a:t>
                      </a:r>
                    </a:p>
                    <a:p>
                      <a:r>
                        <a:rPr lang="en-US" baseline="0" dirty="0" smtClean="0"/>
                        <a:t>Staff</a:t>
                      </a:r>
                      <a:endParaRPr lang="en-US" dirty="0"/>
                    </a:p>
                  </a:txBody>
                  <a:tcPr marL="104934" marR="104934"/>
                </a:tc>
                <a:tc>
                  <a:txBody>
                    <a:bodyPr/>
                    <a:lstStyle/>
                    <a:p>
                      <a:pPr algn="ctr"/>
                      <a:r>
                        <a:rPr lang="en-US" dirty="0" smtClean="0"/>
                        <a:t>10 </a:t>
                      </a:r>
                    </a:p>
                    <a:p>
                      <a:pPr marL="285750" indent="-285750" algn="ctr">
                        <a:buFont typeface="Wingdings" pitchFamily="2" charset="2"/>
                        <a:buChar char="ü"/>
                      </a:pPr>
                      <a:r>
                        <a:rPr lang="en-US" dirty="0" smtClean="0"/>
                        <a:t>Winter 2011</a:t>
                      </a:r>
                      <a:endParaRPr lang="en-US" dirty="0"/>
                    </a:p>
                  </a:txBody>
                  <a:tcPr marL="104934" marR="104934"/>
                </a:tc>
                <a:tc>
                  <a:txBody>
                    <a:bodyPr/>
                    <a:lstStyle/>
                    <a:p>
                      <a:pPr algn="ctr"/>
                      <a:r>
                        <a:rPr lang="en-US" dirty="0" smtClean="0"/>
                        <a:t>4</a:t>
                      </a:r>
                    </a:p>
                    <a:p>
                      <a:pPr marL="285750" indent="-285750" algn="ctr">
                        <a:buFont typeface="Wingdings" pitchFamily="2" charset="2"/>
                        <a:buChar char="ü"/>
                      </a:pPr>
                      <a:r>
                        <a:rPr lang="en-US" dirty="0" smtClean="0"/>
                        <a:t>Winter 2011</a:t>
                      </a:r>
                      <a:endParaRPr lang="en-US" dirty="0"/>
                    </a:p>
                  </a:txBody>
                  <a:tcPr marL="104934" marR="104934"/>
                </a:tc>
                <a:tc>
                  <a:txBody>
                    <a:bodyPr/>
                    <a:lstStyle/>
                    <a:p>
                      <a:pPr algn="ctr"/>
                      <a:r>
                        <a:rPr lang="en-US" dirty="0" smtClean="0"/>
                        <a:t>10</a:t>
                      </a:r>
                    </a:p>
                    <a:p>
                      <a:pPr marL="285750" indent="-285750" algn="ctr">
                        <a:buFont typeface="Wingdings" pitchFamily="2" charset="2"/>
                        <a:buChar char="ü"/>
                      </a:pPr>
                      <a:r>
                        <a:rPr lang="en-US" dirty="0" smtClean="0"/>
                        <a:t>Spring 2011</a:t>
                      </a:r>
                      <a:endParaRPr lang="en-US" dirty="0"/>
                    </a:p>
                  </a:txBody>
                  <a:tcPr marL="104934" marR="104934"/>
                </a:tc>
              </a:tr>
              <a:tr h="405798">
                <a:tc gridSpan="4">
                  <a:txBody>
                    <a:bodyPr/>
                    <a:lstStyle/>
                    <a:p>
                      <a:pPr algn="ctr"/>
                      <a:r>
                        <a:rPr lang="en-US" b="1" dirty="0" smtClean="0"/>
                        <a:t>Phase 2: Collecting and analyzing user</a:t>
                      </a:r>
                      <a:r>
                        <a:rPr lang="en-US" b="1" baseline="0" dirty="0" smtClean="0"/>
                        <a:t> data</a:t>
                      </a:r>
                      <a:endParaRPr lang="en-US" b="1" dirty="0"/>
                    </a:p>
                  </a:txBody>
                  <a:tcPr marL="104934" marR="104934"/>
                </a:tc>
                <a:tc hMerge="1">
                  <a:txBody>
                    <a:bodyPr/>
                    <a:lstStyle/>
                    <a:p>
                      <a:pPr marL="285750" indent="-285750" algn="ctr">
                        <a:buFont typeface="Wingdings" pitchFamily="2" charset="2"/>
                        <a:buChar char="ü"/>
                      </a:pPr>
                      <a:endParaRPr lang="en-US" dirty="0">
                        <a:solidFill>
                          <a:schemeClr val="tx1"/>
                        </a:solidFill>
                      </a:endParaRPr>
                    </a:p>
                  </a:txBody>
                  <a:tcPr marL="104934" marR="104934"/>
                </a:tc>
                <a:tc hMerge="1">
                  <a:txBody>
                    <a:bodyPr/>
                    <a:lstStyle/>
                    <a:p>
                      <a:pPr marL="285750" indent="-285750" algn="ctr">
                        <a:buFont typeface="Wingdings" pitchFamily="2" charset="2"/>
                        <a:buChar char="ü"/>
                      </a:pPr>
                      <a:endParaRPr lang="en-US" dirty="0">
                        <a:solidFill>
                          <a:schemeClr val="tx1"/>
                        </a:solidFill>
                      </a:endParaRPr>
                    </a:p>
                  </a:txBody>
                  <a:tcPr marL="104934" marR="104934"/>
                </a:tc>
                <a:tc hMerge="1">
                  <a:txBody>
                    <a:bodyPr/>
                    <a:lstStyle/>
                    <a:p>
                      <a:pPr algn="ctr"/>
                      <a:endParaRPr lang="en-US" dirty="0"/>
                    </a:p>
                  </a:txBody>
                  <a:tcPr marL="104934" marR="104934"/>
                </a:tc>
              </a:tr>
              <a:tr h="710147">
                <a:tc>
                  <a:txBody>
                    <a:bodyPr/>
                    <a:lstStyle/>
                    <a:p>
                      <a:r>
                        <a:rPr lang="en-US" dirty="0" smtClean="0"/>
                        <a:t>Interviews </a:t>
                      </a:r>
                    </a:p>
                    <a:p>
                      <a:r>
                        <a:rPr lang="en-US" dirty="0" smtClean="0"/>
                        <a:t>data</a:t>
                      </a:r>
                      <a:r>
                        <a:rPr lang="en-US" baseline="0" dirty="0" smtClean="0"/>
                        <a:t> consumers</a:t>
                      </a:r>
                      <a:endParaRPr lang="en-US" dirty="0"/>
                    </a:p>
                  </a:txBody>
                  <a:tcPr marL="104934" marR="104934"/>
                </a:tc>
                <a:tc>
                  <a:txBody>
                    <a:bodyPr/>
                    <a:lstStyle/>
                    <a:p>
                      <a:pPr algn="ctr"/>
                      <a:r>
                        <a:rPr lang="en-US" dirty="0" smtClean="0"/>
                        <a:t>44 </a:t>
                      </a:r>
                    </a:p>
                    <a:p>
                      <a:pPr marL="285750" indent="-285750" algn="ctr">
                        <a:buFont typeface="Wingdings" pitchFamily="2" charset="2"/>
                        <a:buChar char="ü"/>
                      </a:pPr>
                      <a:r>
                        <a:rPr lang="en-US" dirty="0" smtClean="0">
                          <a:solidFill>
                            <a:schemeClr val="tx1"/>
                          </a:solidFill>
                        </a:rPr>
                        <a:t>Winter 2012</a:t>
                      </a:r>
                      <a:endParaRPr lang="en-US" dirty="0">
                        <a:solidFill>
                          <a:schemeClr val="tx1"/>
                        </a:solidFill>
                      </a:endParaRPr>
                    </a:p>
                  </a:txBody>
                  <a:tcPr marL="104934" marR="104934"/>
                </a:tc>
                <a:tc>
                  <a:txBody>
                    <a:bodyPr/>
                    <a:lstStyle/>
                    <a:p>
                      <a:pPr algn="ctr"/>
                      <a:r>
                        <a:rPr lang="en-US" dirty="0" smtClean="0"/>
                        <a:t>22 </a:t>
                      </a:r>
                    </a:p>
                    <a:p>
                      <a:pPr marL="285750" indent="-285750" algn="ctr">
                        <a:buFont typeface="Wingdings" pitchFamily="2" charset="2"/>
                        <a:buChar char="ü"/>
                      </a:pPr>
                      <a:r>
                        <a:rPr lang="en-US" dirty="0" smtClean="0">
                          <a:solidFill>
                            <a:schemeClr val="tx1"/>
                          </a:solidFill>
                        </a:rPr>
                        <a:t>Winter 2012</a:t>
                      </a:r>
                      <a:endParaRPr lang="en-US" dirty="0">
                        <a:solidFill>
                          <a:schemeClr val="tx1"/>
                        </a:solidFill>
                      </a:endParaRPr>
                    </a:p>
                  </a:txBody>
                  <a:tcPr marL="104934" marR="104934"/>
                </a:tc>
                <a:tc>
                  <a:txBody>
                    <a:bodyPr/>
                    <a:lstStyle/>
                    <a:p>
                      <a:pPr algn="ctr"/>
                      <a:r>
                        <a:rPr lang="en-US" dirty="0" smtClean="0"/>
                        <a:t>27 </a:t>
                      </a:r>
                    </a:p>
                    <a:p>
                      <a:pPr algn="ctr">
                        <a:buFont typeface="Wingdings" pitchFamily="2" charset="2"/>
                        <a:buChar char="ü"/>
                      </a:pPr>
                      <a:r>
                        <a:rPr lang="en-US" dirty="0" smtClean="0"/>
                        <a:t>  Fall 2012</a:t>
                      </a:r>
                      <a:endParaRPr lang="en-US" dirty="0"/>
                    </a:p>
                  </a:txBody>
                  <a:tcPr marL="104934" marR="104934"/>
                </a:tc>
              </a:tr>
              <a:tr h="710147">
                <a:tc>
                  <a:txBody>
                    <a:bodyPr/>
                    <a:lstStyle/>
                    <a:p>
                      <a:r>
                        <a:rPr lang="en-US" dirty="0" smtClean="0"/>
                        <a:t>Survey </a:t>
                      </a:r>
                    </a:p>
                    <a:p>
                      <a:r>
                        <a:rPr lang="en-US" dirty="0" smtClean="0"/>
                        <a:t>data consumers</a:t>
                      </a:r>
                      <a:endParaRPr lang="en-US" dirty="0"/>
                    </a:p>
                  </a:txBody>
                  <a:tcPr marL="104934" marR="104934"/>
                </a:tc>
                <a:tc>
                  <a:txBody>
                    <a:bodyPr/>
                    <a:lstStyle/>
                    <a:p>
                      <a:pPr algn="ctr"/>
                      <a:r>
                        <a:rPr lang="en-US" dirty="0" smtClean="0"/>
                        <a:t>Over 1,600</a:t>
                      </a:r>
                      <a:r>
                        <a:rPr lang="en-US" baseline="0" dirty="0" smtClean="0"/>
                        <a:t> </a:t>
                      </a:r>
                    </a:p>
                    <a:p>
                      <a:pPr algn="ctr">
                        <a:buFont typeface="Wingdings" pitchFamily="2" charset="2"/>
                        <a:buChar char="ü"/>
                      </a:pPr>
                      <a:r>
                        <a:rPr lang="en-US" baseline="0" dirty="0" smtClean="0">
                          <a:solidFill>
                            <a:schemeClr val="tx1"/>
                          </a:solidFill>
                        </a:rPr>
                        <a:t> Summer 2012</a:t>
                      </a:r>
                      <a:endParaRPr lang="en-US" dirty="0">
                        <a:solidFill>
                          <a:schemeClr val="tx1"/>
                        </a:solidFill>
                      </a:endParaRPr>
                    </a:p>
                  </a:txBody>
                  <a:tcPr marL="104934" marR="104934"/>
                </a:tc>
                <a:tc>
                  <a:txBody>
                    <a:bodyPr/>
                    <a:lstStyle/>
                    <a:p>
                      <a:pPr algn="ctr"/>
                      <a:endParaRPr lang="en-US" dirty="0"/>
                    </a:p>
                  </a:txBody>
                  <a:tcPr marL="104934" marR="104934"/>
                </a:tc>
                <a:tc>
                  <a:txBody>
                    <a:bodyPr/>
                    <a:lstStyle/>
                    <a:p>
                      <a:pPr algn="ctr"/>
                      <a:endParaRPr lang="en-US" dirty="0"/>
                    </a:p>
                  </a:txBody>
                  <a:tcPr marL="104934" marR="104934"/>
                </a:tc>
              </a:tr>
              <a:tr h="710147">
                <a:tc>
                  <a:txBody>
                    <a:bodyPr/>
                    <a:lstStyle/>
                    <a:p>
                      <a:r>
                        <a:rPr lang="en-US" dirty="0" smtClean="0"/>
                        <a:t>Web analytics</a:t>
                      </a:r>
                    </a:p>
                    <a:p>
                      <a:r>
                        <a:rPr lang="en-US" dirty="0" smtClean="0"/>
                        <a:t>data</a:t>
                      </a:r>
                      <a:r>
                        <a:rPr lang="en-US" baseline="0" dirty="0" smtClean="0"/>
                        <a:t> consumers</a:t>
                      </a:r>
                      <a:endParaRPr lang="en-US" dirty="0"/>
                    </a:p>
                  </a:txBody>
                  <a:tcPr marL="104934" marR="104934"/>
                </a:tc>
                <a:tc>
                  <a:txBody>
                    <a:bodyPr/>
                    <a:lstStyle/>
                    <a:p>
                      <a:pPr algn="ctr"/>
                      <a:endParaRPr lang="en-US" dirty="0"/>
                    </a:p>
                  </a:txBody>
                  <a:tcPr marL="104934" marR="104934"/>
                </a:tc>
                <a:tc>
                  <a:txBody>
                    <a:bodyPr/>
                    <a:lstStyle/>
                    <a:p>
                      <a:pPr algn="ctr"/>
                      <a:r>
                        <a:rPr lang="en-US" dirty="0" smtClean="0"/>
                        <a:t>Server</a:t>
                      </a:r>
                      <a:r>
                        <a:rPr lang="en-US" baseline="0" dirty="0" smtClean="0"/>
                        <a:t> logs</a:t>
                      </a:r>
                      <a:endParaRPr lang="en-US" dirty="0" smtClean="0"/>
                    </a:p>
                    <a:p>
                      <a:pPr algn="ctr"/>
                      <a:r>
                        <a:rPr lang="en-US" dirty="0" smtClean="0"/>
                        <a:t>On</a:t>
                      </a:r>
                      <a:r>
                        <a:rPr lang="en-US" baseline="0" dirty="0" smtClean="0"/>
                        <a:t>going</a:t>
                      </a:r>
                      <a:endParaRPr lang="en-US" dirty="0"/>
                    </a:p>
                  </a:txBody>
                  <a:tcPr marL="104934" marR="104934"/>
                </a:tc>
                <a:tc>
                  <a:txBody>
                    <a:bodyPr/>
                    <a:lstStyle/>
                    <a:p>
                      <a:pPr algn="ctr"/>
                      <a:endParaRPr lang="en-US" dirty="0"/>
                    </a:p>
                  </a:txBody>
                  <a:tcPr marL="104934" marR="104934"/>
                </a:tc>
              </a:tr>
              <a:tr h="710147">
                <a:tc>
                  <a:txBody>
                    <a:bodyPr/>
                    <a:lstStyle/>
                    <a:p>
                      <a:r>
                        <a:rPr lang="en-US" dirty="0" smtClean="0"/>
                        <a:t>Observations </a:t>
                      </a:r>
                    </a:p>
                    <a:p>
                      <a:r>
                        <a:rPr lang="en-US" dirty="0" smtClean="0"/>
                        <a:t>data consumers</a:t>
                      </a:r>
                      <a:endParaRPr lang="en-US" dirty="0"/>
                    </a:p>
                  </a:txBody>
                  <a:tcPr marL="104934" marR="104934"/>
                </a:tc>
                <a:tc>
                  <a:txBody>
                    <a:bodyPr/>
                    <a:lstStyle/>
                    <a:p>
                      <a:pPr algn="ctr"/>
                      <a:endParaRPr lang="en-US" dirty="0"/>
                    </a:p>
                  </a:txBody>
                  <a:tcPr marL="104934" marR="104934"/>
                </a:tc>
                <a:tc>
                  <a:txBody>
                    <a:bodyPr/>
                    <a:lstStyle/>
                    <a:p>
                      <a:pPr algn="ctr"/>
                      <a:endParaRPr lang="en-US" dirty="0"/>
                    </a:p>
                  </a:txBody>
                  <a:tcPr marL="104934" marR="104934"/>
                </a:tc>
                <a:tc>
                  <a:txBody>
                    <a:bodyPr/>
                    <a:lstStyle/>
                    <a:p>
                      <a:pPr algn="ctr"/>
                      <a:r>
                        <a:rPr lang="en-US" dirty="0" smtClean="0"/>
                        <a:t>10</a:t>
                      </a:r>
                    </a:p>
                    <a:p>
                      <a:pPr algn="ctr"/>
                      <a:r>
                        <a:rPr lang="en-US" dirty="0" smtClean="0"/>
                        <a:t>Ongoing</a:t>
                      </a:r>
                    </a:p>
                  </a:txBody>
                  <a:tcPr marL="104934" marR="104934"/>
                </a:tc>
              </a:tr>
              <a:tr h="413469">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Phase 3: Mapping significant properties as representation</a:t>
                      </a:r>
                      <a:r>
                        <a:rPr lang="en-US" b="1" baseline="0" dirty="0" smtClean="0"/>
                        <a:t> information</a:t>
                      </a:r>
                      <a:endParaRPr lang="en-US" b="1" dirty="0" smtClean="0"/>
                    </a:p>
                  </a:txBody>
                  <a:tcPr marL="104934" marR="104934"/>
                </a:tc>
                <a:tc hMerge="1">
                  <a:txBody>
                    <a:bodyPr/>
                    <a:lstStyle/>
                    <a:p>
                      <a:pPr algn="ctr"/>
                      <a:endParaRPr lang="en-US" dirty="0"/>
                    </a:p>
                  </a:txBody>
                  <a:tcPr marL="104934" marR="104934"/>
                </a:tc>
                <a:tc hMerge="1">
                  <a:txBody>
                    <a:bodyPr/>
                    <a:lstStyle/>
                    <a:p>
                      <a:pPr algn="ctr"/>
                      <a:endParaRPr lang="en-US" dirty="0"/>
                    </a:p>
                  </a:txBody>
                  <a:tcPr marL="104934" marR="104934"/>
                </a:tc>
                <a:tc hMerge="1">
                  <a:txBody>
                    <a:bodyPr/>
                    <a:lstStyle/>
                    <a:p>
                      <a:pPr algn="ctr"/>
                      <a:endParaRPr lang="en-US" dirty="0" smtClean="0"/>
                    </a:p>
                  </a:txBody>
                  <a:tcPr marL="104934" marR="104934"/>
                </a:tc>
              </a:tr>
            </a:tbl>
          </a:graphicData>
        </a:graphic>
      </p:graphicFrame>
    </p:spTree>
    <p:extLst>
      <p:ext uri="{BB962C8B-B14F-4D97-AF65-F5344CB8AC3E}">
        <p14:creationId xmlns="" xmlns:p14="http://schemas.microsoft.com/office/powerpoint/2010/main" val="284032381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939786-C169-4F7A-810B-4BE8BCB61B43}">
  <ds:schemaRefs>
    <ds:schemaRef ds:uri="http://purl.org/dc/elements/1.1/"/>
    <ds:schemaRef ds:uri="http://purl.org/dc/dcmitype/"/>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12218</TotalTime>
  <Words>863</Words>
  <Application>Microsoft Office PowerPoint</Application>
  <PresentationFormat>On-screen Show (4:3)</PresentationFormat>
  <Paragraphs>237</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OCLC Redesign 2011-01</vt:lpstr>
      <vt:lpstr>Can Quantitative  Social Scientists Get  Data Reuse Satisfaction? </vt:lpstr>
      <vt:lpstr>Agenda</vt:lpstr>
      <vt:lpstr>Slide 3</vt:lpstr>
      <vt:lpstr>The Research Team</vt:lpstr>
      <vt:lpstr>Slide 5</vt:lpstr>
      <vt:lpstr>Slide 6</vt:lpstr>
      <vt:lpstr>Slide 7</vt:lpstr>
      <vt:lpstr>Research Motivations &amp; Questions</vt:lpstr>
      <vt:lpstr>Methods Overview</vt:lpstr>
      <vt:lpstr>A Survey of ICPSR Data Reusers </vt:lpstr>
      <vt:lpstr>Theoretical Framework</vt:lpstr>
      <vt:lpstr>Measuring Repository Success </vt:lpstr>
      <vt:lpstr>Data Quality Indicators </vt:lpstr>
      <vt:lpstr>Additional Quality Indicators</vt:lpstr>
      <vt:lpstr>ICPSR Survey of Data Reusers – Part 1 (The Conceptual Model)</vt:lpstr>
      <vt:lpstr>Survey Methodology </vt:lpstr>
      <vt:lpstr>Findings: Descriptive Statistics  </vt:lpstr>
      <vt:lpstr>Findings: Multiple Regression Analysis</vt:lpstr>
      <vt:lpstr>Discussion</vt:lpstr>
      <vt:lpstr>Next Steps – Continued Analysis</vt:lpstr>
      <vt:lpstr>Acknowledgements </vt:lpstr>
      <vt:lpstr>Questions?</vt:lpstr>
    </vt:vector>
  </TitlesOfParts>
  <Company>OCLC/University of Michigan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Quantitative Social Scientists Get Data Reuse Satisfaction?</dc:title>
  <dc:creator>Faniel, Yakel, Kriesberg, Daniels</dc:creator>
  <cp:lastModifiedBy>Windows User</cp:lastModifiedBy>
  <cp:revision>865</cp:revision>
  <cp:lastPrinted>2012-01-18T22:20:44Z</cp:lastPrinted>
  <dcterms:created xsi:type="dcterms:W3CDTF">2012-03-27T16:06:48Z</dcterms:created>
  <dcterms:modified xsi:type="dcterms:W3CDTF">2013-04-04T00:27:39Z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