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0"/>
  </p:notesMasterIdLst>
  <p:handoutMasterIdLst>
    <p:handoutMasterId r:id="rId21"/>
  </p:handoutMasterIdLst>
  <p:sldIdLst>
    <p:sldId id="383" r:id="rId3"/>
    <p:sldId id="390" r:id="rId4"/>
    <p:sldId id="327" r:id="rId5"/>
    <p:sldId id="307" r:id="rId6"/>
    <p:sldId id="328" r:id="rId7"/>
    <p:sldId id="384" r:id="rId8"/>
    <p:sldId id="386" r:id="rId9"/>
    <p:sldId id="339" r:id="rId10"/>
    <p:sldId id="347" r:id="rId11"/>
    <p:sldId id="345" r:id="rId12"/>
    <p:sldId id="385" r:id="rId13"/>
    <p:sldId id="388" r:id="rId14"/>
    <p:sldId id="376" r:id="rId15"/>
    <p:sldId id="382" r:id="rId16"/>
    <p:sldId id="389" r:id="rId17"/>
    <p:sldId id="304" r:id="rId18"/>
    <p:sldId id="263" r:id="rId19"/>
  </p:sldIdLst>
  <p:sldSz cx="9144000" cy="5143500" type="screen16x9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non,Brittany" initials="B" lastIdx="10" clrIdx="0">
    <p:extLst>
      <p:ext uri="{19B8F6BF-5375-455C-9EA6-DF929625EA0E}">
        <p15:presenceInfo xmlns:p15="http://schemas.microsoft.com/office/powerpoint/2012/main" userId="S-1-5-21-2132901703-1472156187-1681070327-62342" providerId="AD"/>
      </p:ext>
    </p:extLst>
  </p:cmAuthor>
  <p:cmAuthor id="2" name="Faniel,Ixchel" initials="F" lastIdx="7" clrIdx="1">
    <p:extLst>
      <p:ext uri="{19B8F6BF-5375-455C-9EA6-DF929625EA0E}">
        <p15:presenceInfo xmlns:p15="http://schemas.microsoft.com/office/powerpoint/2012/main" userId="S-1-5-21-2132901703-1472156187-1681070327-49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D83"/>
    <a:srgbClr val="E7F2F8"/>
    <a:srgbClr val="D2DEF1"/>
    <a:srgbClr val="5E6262"/>
    <a:srgbClr val="DE6126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4192" autoAdjust="0"/>
  </p:normalViewPr>
  <p:slideViewPr>
    <p:cSldViewPr snapToGrid="0" snapToObjects="1">
      <p:cViewPr varScale="1">
        <p:scale>
          <a:sx n="130" d="100"/>
          <a:sy n="130" d="100"/>
        </p:scale>
        <p:origin x="1040" y="76"/>
      </p:cViewPr>
      <p:guideLst>
        <p:guide orient="horz" pos="1692"/>
        <p:guide pos="504"/>
      </p:guideLst>
    </p:cSldViewPr>
  </p:slideViewPr>
  <p:outlineViewPr>
    <p:cViewPr>
      <p:scale>
        <a:sx n="33" d="100"/>
        <a:sy n="33" d="100"/>
      </p:scale>
      <p:origin x="0" y="-636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1742" y="-38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DC36C-9C61-49CA-80E9-ECED7136A26F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8349CD5-818A-4EFE-8867-1A9E23EB4866}">
      <dgm:prSet phldrT="[Text]"/>
      <dgm:spPr/>
      <dgm:t>
        <a:bodyPr/>
        <a:lstStyle/>
        <a:p>
          <a:r>
            <a:rPr lang="en-US" dirty="0"/>
            <a:t>Social Scientists</a:t>
          </a:r>
        </a:p>
      </dgm:t>
    </dgm:pt>
    <dgm:pt modelId="{E7F065B0-7734-42BD-B6A4-A0DEB679B812}" type="parTrans" cxnId="{793A45EF-D539-4CA4-95B1-506D8591578E}">
      <dgm:prSet/>
      <dgm:spPr/>
      <dgm:t>
        <a:bodyPr/>
        <a:lstStyle/>
        <a:p>
          <a:endParaRPr lang="en-US"/>
        </a:p>
      </dgm:t>
    </dgm:pt>
    <dgm:pt modelId="{41B1198D-55BE-4FA2-8046-2502A852C2F0}" type="sibTrans" cxnId="{793A45EF-D539-4CA4-95B1-506D8591578E}">
      <dgm:prSet/>
      <dgm:spPr/>
      <dgm:t>
        <a:bodyPr/>
        <a:lstStyle/>
        <a:p>
          <a:endParaRPr lang="en-US"/>
        </a:p>
      </dgm:t>
    </dgm:pt>
    <dgm:pt modelId="{0559CF58-C9F3-4E96-889F-ECCD1925E435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50+ years of data reuse, professionalized staff, and repositories</a:t>
          </a:r>
        </a:p>
      </dgm:t>
    </dgm:pt>
    <dgm:pt modelId="{99AEA1D1-4DDA-4043-B879-2E293BF3CE29}" type="parTrans" cxnId="{7C83EFB2-0404-4664-92B3-E6BFC3C83F3D}">
      <dgm:prSet/>
      <dgm:spPr/>
      <dgm:t>
        <a:bodyPr/>
        <a:lstStyle/>
        <a:p>
          <a:endParaRPr lang="en-US"/>
        </a:p>
      </dgm:t>
    </dgm:pt>
    <dgm:pt modelId="{89242CE7-EDB6-487F-BB72-E9C6EFC44AC3}" type="sibTrans" cxnId="{7C83EFB2-0404-4664-92B3-E6BFC3C83F3D}">
      <dgm:prSet/>
      <dgm:spPr/>
      <dgm:t>
        <a:bodyPr/>
        <a:lstStyle/>
        <a:p>
          <a:endParaRPr lang="en-US"/>
        </a:p>
      </dgm:t>
    </dgm:pt>
    <dgm:pt modelId="{18575699-DC23-4405-AF03-36B0BFB136D0}">
      <dgm:prSet phldrT="[Text]"/>
      <dgm:spPr/>
      <dgm:t>
        <a:bodyPr/>
        <a:lstStyle/>
        <a:p>
          <a:r>
            <a:rPr lang="en-US" dirty="0"/>
            <a:t>Archaeologists</a:t>
          </a:r>
        </a:p>
      </dgm:t>
    </dgm:pt>
    <dgm:pt modelId="{BB0A67DF-8695-4993-9444-A36BD2842516}" type="parTrans" cxnId="{AA123878-4497-43FE-899D-6FF3D2A50729}">
      <dgm:prSet/>
      <dgm:spPr/>
      <dgm:t>
        <a:bodyPr/>
        <a:lstStyle/>
        <a:p>
          <a:endParaRPr lang="en-US"/>
        </a:p>
      </dgm:t>
    </dgm:pt>
    <dgm:pt modelId="{39AA904A-C921-44E3-BEB7-73ADAE76BBBA}" type="sibTrans" cxnId="{AA123878-4497-43FE-899D-6FF3D2A50729}">
      <dgm:prSet/>
      <dgm:spPr/>
      <dgm:t>
        <a:bodyPr/>
        <a:lstStyle/>
        <a:p>
          <a:endParaRPr lang="en-US"/>
        </a:p>
      </dgm:t>
    </dgm:pt>
    <dgm:pt modelId="{91C2EE3C-53B6-475C-A491-9CD5BEA736D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786107E-ADC6-4002-B9A8-0AA7221C649D}" type="parTrans" cxnId="{0A9B456E-AC12-4B7D-BDBC-E9E7BB592DE5}">
      <dgm:prSet/>
      <dgm:spPr/>
      <dgm:t>
        <a:bodyPr/>
        <a:lstStyle/>
        <a:p>
          <a:endParaRPr lang="en-US"/>
        </a:p>
      </dgm:t>
    </dgm:pt>
    <dgm:pt modelId="{A4FF85AA-644E-4924-8650-1B3450DE2D8A}" type="sibTrans" cxnId="{0A9B456E-AC12-4B7D-BDBC-E9E7BB592DE5}">
      <dgm:prSet/>
      <dgm:spPr/>
      <dgm:t>
        <a:bodyPr/>
        <a:lstStyle/>
        <a:p>
          <a:endParaRPr lang="en-US"/>
        </a:p>
      </dgm:t>
    </dgm:pt>
    <dgm:pt modelId="{7476ED91-A356-4861-8803-6986CB2FD710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Face internal and external legal and ethical pressures</a:t>
          </a:r>
        </a:p>
      </dgm:t>
    </dgm:pt>
    <dgm:pt modelId="{88ED4D45-3716-4397-8025-24FBF80BBB64}" type="parTrans" cxnId="{2D767D37-003E-42F1-9BBF-692733A85B4C}">
      <dgm:prSet/>
      <dgm:spPr/>
      <dgm:t>
        <a:bodyPr/>
        <a:lstStyle/>
        <a:p>
          <a:endParaRPr lang="en-US"/>
        </a:p>
      </dgm:t>
    </dgm:pt>
    <dgm:pt modelId="{8D17F08D-B8FB-4B4D-88FB-D6478630E972}" type="sibTrans" cxnId="{2D767D37-003E-42F1-9BBF-692733A85B4C}">
      <dgm:prSet/>
      <dgm:spPr/>
      <dgm:t>
        <a:bodyPr/>
        <a:lstStyle/>
        <a:p>
          <a:endParaRPr lang="en-US"/>
        </a:p>
      </dgm:t>
    </dgm:pt>
    <dgm:pt modelId="{EF28A283-21FC-4AAC-8C19-EDFF3D0DDF45}">
      <dgm:prSet phldrT="[Text]"/>
      <dgm:spPr/>
      <dgm:t>
        <a:bodyPr/>
        <a:lstStyle/>
        <a:p>
          <a:r>
            <a:rPr lang="en-US" dirty="0"/>
            <a:t>Zoologists</a:t>
          </a:r>
        </a:p>
      </dgm:t>
    </dgm:pt>
    <dgm:pt modelId="{C51822FE-1E3F-4B9C-B8B3-067A5CD6980A}" type="parTrans" cxnId="{1302E8C8-668C-4977-8E70-3417BF608D21}">
      <dgm:prSet/>
      <dgm:spPr/>
      <dgm:t>
        <a:bodyPr/>
        <a:lstStyle/>
        <a:p>
          <a:endParaRPr lang="en-US"/>
        </a:p>
      </dgm:t>
    </dgm:pt>
    <dgm:pt modelId="{22EECDF3-E6D0-43BB-A0E3-0BF1517AB8DF}" type="sibTrans" cxnId="{1302E8C8-668C-4977-8E70-3417BF608D21}">
      <dgm:prSet/>
      <dgm:spPr/>
      <dgm:t>
        <a:bodyPr/>
        <a:lstStyle/>
        <a:p>
          <a:endParaRPr lang="en-US"/>
        </a:p>
      </dgm:t>
    </dgm:pt>
    <dgm:pt modelId="{DDBAFBEE-1B1F-4A0D-A600-392E5AB34A1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4DD9EC2-797C-4021-AB3A-75C71BFC7D4E}" type="parTrans" cxnId="{93776E54-E941-41EA-910A-7476F11F9D62}">
      <dgm:prSet/>
      <dgm:spPr/>
      <dgm:t>
        <a:bodyPr/>
        <a:lstStyle/>
        <a:p>
          <a:endParaRPr lang="en-US"/>
        </a:p>
      </dgm:t>
    </dgm:pt>
    <dgm:pt modelId="{B4C44EF4-9848-4280-AD4F-B5A7E98F3E05}" type="sibTrans" cxnId="{93776E54-E941-41EA-910A-7476F11F9D62}">
      <dgm:prSet/>
      <dgm:spPr/>
      <dgm:t>
        <a:bodyPr/>
        <a:lstStyle/>
        <a:p>
          <a:endParaRPr lang="en-US"/>
        </a:p>
      </dgm:t>
    </dgm:pt>
    <dgm:pt modelId="{D91BEC5B-6E32-471A-A3E4-699BE1AB3A4B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Nature of zoological research has transformed and data types increased</a:t>
          </a:r>
        </a:p>
      </dgm:t>
    </dgm:pt>
    <dgm:pt modelId="{B88ABB05-DE71-491E-9602-8EAA96A42D1E}" type="parTrans" cxnId="{B6790171-CE78-4D07-8242-CE632329F789}">
      <dgm:prSet/>
      <dgm:spPr/>
      <dgm:t>
        <a:bodyPr/>
        <a:lstStyle/>
        <a:p>
          <a:endParaRPr lang="en-US"/>
        </a:p>
      </dgm:t>
    </dgm:pt>
    <dgm:pt modelId="{93322701-E686-4D59-A967-5E3FA30A9F71}" type="sibTrans" cxnId="{B6790171-CE78-4D07-8242-CE632329F789}">
      <dgm:prSet/>
      <dgm:spPr/>
      <dgm:t>
        <a:bodyPr/>
        <a:lstStyle/>
        <a:p>
          <a:endParaRPr lang="en-US"/>
        </a:p>
      </dgm:t>
    </dgm:pt>
    <dgm:pt modelId="{A39C8B09-7C37-4F6D-82D9-1E3011253B1E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Established reuse culture and best practices for curation</a:t>
          </a:r>
        </a:p>
      </dgm:t>
    </dgm:pt>
    <dgm:pt modelId="{85E153A4-0888-416D-8B1A-3FC3234A9FED}" type="parTrans" cxnId="{DC2C3292-A2A2-4427-84BB-F0A580CB6BB1}">
      <dgm:prSet/>
      <dgm:spPr/>
      <dgm:t>
        <a:bodyPr/>
        <a:lstStyle/>
        <a:p>
          <a:endParaRPr lang="en-US"/>
        </a:p>
      </dgm:t>
    </dgm:pt>
    <dgm:pt modelId="{63875EB5-7E7E-4198-A3C1-A337F88CE5C7}" type="sibTrans" cxnId="{DC2C3292-A2A2-4427-84BB-F0A580CB6BB1}">
      <dgm:prSet/>
      <dgm:spPr/>
      <dgm:t>
        <a:bodyPr/>
        <a:lstStyle/>
        <a:p>
          <a:endParaRPr lang="en-US"/>
        </a:p>
      </dgm:t>
    </dgm:pt>
    <dgm:pt modelId="{F4FCBDA1-C269-47C5-8E4F-3CFF2007BA61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Variety of data types, lack of shared practices, dispersion of data and artifacts</a:t>
          </a:r>
        </a:p>
      </dgm:t>
    </dgm:pt>
    <dgm:pt modelId="{6AE16674-CBA0-4A3B-92D3-1B97E4A2BE51}" type="parTrans" cxnId="{0AFB4D03-C9DC-4D41-9ADF-B5DCA9CCDF0B}">
      <dgm:prSet/>
      <dgm:spPr/>
      <dgm:t>
        <a:bodyPr/>
        <a:lstStyle/>
        <a:p>
          <a:endParaRPr lang="en-US"/>
        </a:p>
      </dgm:t>
    </dgm:pt>
    <dgm:pt modelId="{D3EA9CAC-C523-4221-8ED8-A821D027EAE9}" type="sibTrans" cxnId="{0AFB4D03-C9DC-4D41-9ADF-B5DCA9CCDF0B}">
      <dgm:prSet/>
      <dgm:spPr/>
      <dgm:t>
        <a:bodyPr/>
        <a:lstStyle/>
        <a:p>
          <a:endParaRPr lang="en-US"/>
        </a:p>
      </dgm:t>
    </dgm:pt>
    <dgm:pt modelId="{6A797491-993A-4EE3-A395-24695977C0C1}">
      <dgm:prSet phldrT="[Text]"/>
      <dgm:spPr/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chemeClr val="tx2">
                  <a:lumMod val="75000"/>
                </a:schemeClr>
              </a:solidFill>
            </a:rPr>
            <a:t>Museum curators and staff help prepare and manage specimen data</a:t>
          </a:r>
        </a:p>
      </dgm:t>
    </dgm:pt>
    <dgm:pt modelId="{8DFBFD53-F830-4FF0-8779-2C977DDA6610}" type="parTrans" cxnId="{DE14DBE5-B45E-4C08-8F63-D9DF662F2C19}">
      <dgm:prSet/>
      <dgm:spPr/>
      <dgm:t>
        <a:bodyPr/>
        <a:lstStyle/>
        <a:p>
          <a:endParaRPr lang="en-US"/>
        </a:p>
      </dgm:t>
    </dgm:pt>
    <dgm:pt modelId="{87E05F27-07FF-4481-BBD0-1400427C9D7D}" type="sibTrans" cxnId="{DE14DBE5-B45E-4C08-8F63-D9DF662F2C19}">
      <dgm:prSet/>
      <dgm:spPr/>
      <dgm:t>
        <a:bodyPr/>
        <a:lstStyle/>
        <a:p>
          <a:endParaRPr lang="en-US"/>
        </a:p>
      </dgm:t>
    </dgm:pt>
    <dgm:pt modelId="{22AC7201-5057-4F0C-A1DC-F90E8F2D6AA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60BAE07-7B8D-43EF-A41D-E49FBABC7CDD}" type="sibTrans" cxnId="{C00D99C5-AD46-4910-8575-16AD83A2E94A}">
      <dgm:prSet/>
      <dgm:spPr/>
      <dgm:t>
        <a:bodyPr/>
        <a:lstStyle/>
        <a:p>
          <a:endParaRPr lang="en-US"/>
        </a:p>
      </dgm:t>
    </dgm:pt>
    <dgm:pt modelId="{95BBE13F-2A67-4A22-84C5-3E3086425A7D}" type="parTrans" cxnId="{C00D99C5-AD46-4910-8575-16AD83A2E94A}">
      <dgm:prSet/>
      <dgm:spPr/>
      <dgm:t>
        <a:bodyPr/>
        <a:lstStyle/>
        <a:p>
          <a:endParaRPr lang="en-US"/>
        </a:p>
      </dgm:t>
    </dgm:pt>
    <dgm:pt modelId="{5EE3ABC9-C1A5-49BD-8446-290BD9439664}" type="pres">
      <dgm:prSet presAssocID="{771DC36C-9C61-49CA-80E9-ECED7136A26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B5BB75B-39D7-4A75-A8DA-372C01F1983F}" type="pres">
      <dgm:prSet presAssocID="{48349CD5-818A-4EFE-8867-1A9E23EB4866}" presName="composite" presStyleCnt="0"/>
      <dgm:spPr/>
    </dgm:pt>
    <dgm:pt modelId="{D54B499F-1542-44FE-BEDD-E6DD00D1C9F2}" type="pres">
      <dgm:prSet presAssocID="{48349CD5-818A-4EFE-8867-1A9E23EB4866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AAF8791-620C-47A4-B2C6-9176883EED87}" type="pres">
      <dgm:prSet presAssocID="{48349CD5-818A-4EFE-8867-1A9E23EB486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CD3536E0-F0E7-4315-AFD6-29F6B08FE99D}" type="pres">
      <dgm:prSet presAssocID="{48349CD5-818A-4EFE-8867-1A9E23EB4866}" presName="Accent" presStyleLbl="parChTrans1D1" presStyleIdx="0" presStyleCnt="3"/>
      <dgm:spPr/>
    </dgm:pt>
    <dgm:pt modelId="{00F1CB9E-FC68-4A7F-A1FA-5BEE201109F2}" type="pres">
      <dgm:prSet presAssocID="{48349CD5-818A-4EFE-8867-1A9E23EB4866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244ECD2-D780-44A6-B315-86DC3584F1E1}" type="pres">
      <dgm:prSet presAssocID="{41B1198D-55BE-4FA2-8046-2502A852C2F0}" presName="sibTrans" presStyleCnt="0"/>
      <dgm:spPr/>
    </dgm:pt>
    <dgm:pt modelId="{0DEED4D2-4DF1-49A6-86E4-427FDD2245EE}" type="pres">
      <dgm:prSet presAssocID="{18575699-DC23-4405-AF03-36B0BFB136D0}" presName="composite" presStyleCnt="0"/>
      <dgm:spPr/>
    </dgm:pt>
    <dgm:pt modelId="{77A6F053-C93B-461B-9BE1-1D7DD6A1BE30}" type="pres">
      <dgm:prSet presAssocID="{18575699-DC23-4405-AF03-36B0BFB136D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162E7C96-75CB-44F8-886A-967E187CF13C}" type="pres">
      <dgm:prSet presAssocID="{18575699-DC23-4405-AF03-36B0BFB136D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36311BEC-8273-4434-9D46-5AC9E5D212EC}" type="pres">
      <dgm:prSet presAssocID="{18575699-DC23-4405-AF03-36B0BFB136D0}" presName="Accent" presStyleLbl="parChTrans1D1" presStyleIdx="1" presStyleCnt="3"/>
      <dgm:spPr/>
    </dgm:pt>
    <dgm:pt modelId="{2709499E-D85B-4411-915A-EC3983E07068}" type="pres">
      <dgm:prSet presAssocID="{18575699-DC23-4405-AF03-36B0BFB136D0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843C661E-749D-47AC-B58A-E05EFF8339C9}" type="pres">
      <dgm:prSet presAssocID="{39AA904A-C921-44E3-BEB7-73ADAE76BBBA}" presName="sibTrans" presStyleCnt="0"/>
      <dgm:spPr/>
    </dgm:pt>
    <dgm:pt modelId="{0B1A69EE-0B2A-4AA0-B082-9B86540BFFBF}" type="pres">
      <dgm:prSet presAssocID="{EF28A283-21FC-4AAC-8C19-EDFF3D0DDF45}" presName="composite" presStyleCnt="0"/>
      <dgm:spPr/>
    </dgm:pt>
    <dgm:pt modelId="{6D576517-2B5D-4513-9E70-5CF60EF7E5B1}" type="pres">
      <dgm:prSet presAssocID="{EF28A283-21FC-4AAC-8C19-EDFF3D0DDF45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0110F9F-F79E-463C-8082-9E8F47C0B771}" type="pres">
      <dgm:prSet presAssocID="{EF28A283-21FC-4AAC-8C19-EDFF3D0DDF45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8B9271A5-3E58-4482-94B3-334F86FF5D66}" type="pres">
      <dgm:prSet presAssocID="{EF28A283-21FC-4AAC-8C19-EDFF3D0DDF45}" presName="Accent" presStyleLbl="parChTrans1D1" presStyleIdx="2" presStyleCnt="3"/>
      <dgm:spPr/>
    </dgm:pt>
    <dgm:pt modelId="{11A90CFB-52D7-412D-B214-55B42DBF2FC8}" type="pres">
      <dgm:prSet presAssocID="{EF28A283-21FC-4AAC-8C19-EDFF3D0DDF45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AFB4D03-C9DC-4D41-9ADF-B5DCA9CCDF0B}" srcId="{18575699-DC23-4405-AF03-36B0BFB136D0}" destId="{F4FCBDA1-C269-47C5-8E4F-3CFF2007BA61}" srcOrd="2" destOrd="0" parTransId="{6AE16674-CBA0-4A3B-92D3-1B97E4A2BE51}" sibTransId="{D3EA9CAC-C523-4221-8ED8-A821D027EAE9}"/>
    <dgm:cxn modelId="{254D6B1D-81B7-45B9-B9ED-75D82CBCEBAB}" type="presOf" srcId="{0559CF58-C9F3-4E96-889F-ECCD1925E435}" destId="{00F1CB9E-FC68-4A7F-A1FA-5BEE201109F2}" srcOrd="0" destOrd="0" presId="urn:microsoft.com/office/officeart/2011/layout/TabList"/>
    <dgm:cxn modelId="{E3E5F91E-0FF4-4DF8-9690-D90F2B0EF0A4}" type="presOf" srcId="{771DC36C-9C61-49CA-80E9-ECED7136A26F}" destId="{5EE3ABC9-C1A5-49BD-8446-290BD9439664}" srcOrd="0" destOrd="0" presId="urn:microsoft.com/office/officeart/2011/layout/TabList"/>
    <dgm:cxn modelId="{2D767D37-003E-42F1-9BBF-692733A85B4C}" srcId="{18575699-DC23-4405-AF03-36B0BFB136D0}" destId="{7476ED91-A356-4861-8803-6986CB2FD710}" srcOrd="1" destOrd="0" parTransId="{88ED4D45-3716-4397-8025-24FBF80BBB64}" sibTransId="{8D17F08D-B8FB-4B4D-88FB-D6478630E972}"/>
    <dgm:cxn modelId="{6E88A848-1413-4049-95F5-37FFDA2386D2}" type="presOf" srcId="{EF28A283-21FC-4AAC-8C19-EDFF3D0DDF45}" destId="{70110F9F-F79E-463C-8082-9E8F47C0B771}" srcOrd="0" destOrd="0" presId="urn:microsoft.com/office/officeart/2011/layout/TabList"/>
    <dgm:cxn modelId="{0A9B456E-AC12-4B7D-BDBC-E9E7BB592DE5}" srcId="{18575699-DC23-4405-AF03-36B0BFB136D0}" destId="{91C2EE3C-53B6-475C-A491-9CD5BEA736D3}" srcOrd="0" destOrd="0" parTransId="{F786107E-ADC6-4002-B9A8-0AA7221C649D}" sibTransId="{A4FF85AA-644E-4924-8650-1B3450DE2D8A}"/>
    <dgm:cxn modelId="{B6790171-CE78-4D07-8242-CE632329F789}" srcId="{EF28A283-21FC-4AAC-8C19-EDFF3D0DDF45}" destId="{D91BEC5B-6E32-471A-A3E4-699BE1AB3A4B}" srcOrd="1" destOrd="0" parTransId="{B88ABB05-DE71-491E-9602-8EAA96A42D1E}" sibTransId="{93322701-E686-4D59-A967-5E3FA30A9F71}"/>
    <dgm:cxn modelId="{1453A952-930E-4B3F-B612-94C10C35EA3F}" type="presOf" srcId="{7476ED91-A356-4861-8803-6986CB2FD710}" destId="{2709499E-D85B-4411-915A-EC3983E07068}" srcOrd="0" destOrd="0" presId="urn:microsoft.com/office/officeart/2011/layout/TabList"/>
    <dgm:cxn modelId="{93776E54-E941-41EA-910A-7476F11F9D62}" srcId="{EF28A283-21FC-4AAC-8C19-EDFF3D0DDF45}" destId="{DDBAFBEE-1B1F-4A0D-A600-392E5AB34A14}" srcOrd="0" destOrd="0" parTransId="{04DD9EC2-797C-4021-AB3A-75C71BFC7D4E}" sibTransId="{B4C44EF4-9848-4280-AD4F-B5A7E98F3E05}"/>
    <dgm:cxn modelId="{ACD03A76-7B7B-4E11-A836-772C9038B767}" type="presOf" srcId="{F4FCBDA1-C269-47C5-8E4F-3CFF2007BA61}" destId="{2709499E-D85B-4411-915A-EC3983E07068}" srcOrd="0" destOrd="1" presId="urn:microsoft.com/office/officeart/2011/layout/TabList"/>
    <dgm:cxn modelId="{FDC5AD77-EA33-419A-885C-603247A5FD35}" type="presOf" srcId="{A39C8B09-7C37-4F6D-82D9-1E3011253B1E}" destId="{00F1CB9E-FC68-4A7F-A1FA-5BEE201109F2}" srcOrd="0" destOrd="1" presId="urn:microsoft.com/office/officeart/2011/layout/TabList"/>
    <dgm:cxn modelId="{AA123878-4497-43FE-899D-6FF3D2A50729}" srcId="{771DC36C-9C61-49CA-80E9-ECED7136A26F}" destId="{18575699-DC23-4405-AF03-36B0BFB136D0}" srcOrd="1" destOrd="0" parTransId="{BB0A67DF-8695-4993-9444-A36BD2842516}" sibTransId="{39AA904A-C921-44E3-BEB7-73ADAE76BBBA}"/>
    <dgm:cxn modelId="{DC2C3292-A2A2-4427-84BB-F0A580CB6BB1}" srcId="{48349CD5-818A-4EFE-8867-1A9E23EB4866}" destId="{A39C8B09-7C37-4F6D-82D9-1E3011253B1E}" srcOrd="2" destOrd="0" parTransId="{85E153A4-0888-416D-8B1A-3FC3234A9FED}" sibTransId="{63875EB5-7E7E-4198-A3C1-A337F88CE5C7}"/>
    <dgm:cxn modelId="{7A2DE695-564A-4F4E-AEF7-5F1C006DF815}" type="presOf" srcId="{48349CD5-818A-4EFE-8867-1A9E23EB4866}" destId="{2AAF8791-620C-47A4-B2C6-9176883EED87}" srcOrd="0" destOrd="0" presId="urn:microsoft.com/office/officeart/2011/layout/TabList"/>
    <dgm:cxn modelId="{007FBBAD-77B0-403A-A6D8-9E276AA1F7E4}" type="presOf" srcId="{D91BEC5B-6E32-471A-A3E4-699BE1AB3A4B}" destId="{11A90CFB-52D7-412D-B214-55B42DBF2FC8}" srcOrd="0" destOrd="0" presId="urn:microsoft.com/office/officeart/2011/layout/TabList"/>
    <dgm:cxn modelId="{7C83EFB2-0404-4664-92B3-E6BFC3C83F3D}" srcId="{48349CD5-818A-4EFE-8867-1A9E23EB4866}" destId="{0559CF58-C9F3-4E96-889F-ECCD1925E435}" srcOrd="1" destOrd="0" parTransId="{99AEA1D1-4DDA-4043-B879-2E293BF3CE29}" sibTransId="{89242CE7-EDB6-487F-BB72-E9C6EFC44AC3}"/>
    <dgm:cxn modelId="{88AE5EBB-8B9D-4A6B-868A-ABFB39040D59}" type="presOf" srcId="{91C2EE3C-53B6-475C-A491-9CD5BEA736D3}" destId="{77A6F053-C93B-461B-9BE1-1D7DD6A1BE30}" srcOrd="0" destOrd="0" presId="urn:microsoft.com/office/officeart/2011/layout/TabList"/>
    <dgm:cxn modelId="{C00D99C5-AD46-4910-8575-16AD83A2E94A}" srcId="{48349CD5-818A-4EFE-8867-1A9E23EB4866}" destId="{22AC7201-5057-4F0C-A1DC-F90E8F2D6AA9}" srcOrd="0" destOrd="0" parTransId="{95BBE13F-2A67-4A22-84C5-3E3086425A7D}" sibTransId="{060BAE07-7B8D-43EF-A41D-E49FBABC7CDD}"/>
    <dgm:cxn modelId="{1302E8C8-668C-4977-8E70-3417BF608D21}" srcId="{771DC36C-9C61-49CA-80E9-ECED7136A26F}" destId="{EF28A283-21FC-4AAC-8C19-EDFF3D0DDF45}" srcOrd="2" destOrd="0" parTransId="{C51822FE-1E3F-4B9C-B8B3-067A5CD6980A}" sibTransId="{22EECDF3-E6D0-43BB-A0E3-0BF1517AB8DF}"/>
    <dgm:cxn modelId="{59BA10D8-ADAC-4EDC-99CA-F5734A6AA4A4}" type="presOf" srcId="{DDBAFBEE-1B1F-4A0D-A600-392E5AB34A14}" destId="{6D576517-2B5D-4513-9E70-5CF60EF7E5B1}" srcOrd="0" destOrd="0" presId="urn:microsoft.com/office/officeart/2011/layout/TabList"/>
    <dgm:cxn modelId="{5F2B13E5-4422-4937-9545-D5BE8C53B5D5}" type="presOf" srcId="{18575699-DC23-4405-AF03-36B0BFB136D0}" destId="{162E7C96-75CB-44F8-886A-967E187CF13C}" srcOrd="0" destOrd="0" presId="urn:microsoft.com/office/officeart/2011/layout/TabList"/>
    <dgm:cxn modelId="{DE14DBE5-B45E-4C08-8F63-D9DF662F2C19}" srcId="{EF28A283-21FC-4AAC-8C19-EDFF3D0DDF45}" destId="{6A797491-993A-4EE3-A395-24695977C0C1}" srcOrd="2" destOrd="0" parTransId="{8DFBFD53-F830-4FF0-8779-2C977DDA6610}" sibTransId="{87E05F27-07FF-4481-BBD0-1400427C9D7D}"/>
    <dgm:cxn modelId="{793A45EF-D539-4CA4-95B1-506D8591578E}" srcId="{771DC36C-9C61-49CA-80E9-ECED7136A26F}" destId="{48349CD5-818A-4EFE-8867-1A9E23EB4866}" srcOrd="0" destOrd="0" parTransId="{E7F065B0-7734-42BD-B6A4-A0DEB679B812}" sibTransId="{41B1198D-55BE-4FA2-8046-2502A852C2F0}"/>
    <dgm:cxn modelId="{F109FEF0-6AB1-4375-928A-2171A7F9650E}" type="presOf" srcId="{22AC7201-5057-4F0C-A1DC-F90E8F2D6AA9}" destId="{D54B499F-1542-44FE-BEDD-E6DD00D1C9F2}" srcOrd="0" destOrd="0" presId="urn:microsoft.com/office/officeart/2011/layout/TabList"/>
    <dgm:cxn modelId="{A83490F7-720B-42C7-A9E1-24058E4A290D}" type="presOf" srcId="{6A797491-993A-4EE3-A395-24695977C0C1}" destId="{11A90CFB-52D7-412D-B214-55B42DBF2FC8}" srcOrd="0" destOrd="1" presId="urn:microsoft.com/office/officeart/2011/layout/TabList"/>
    <dgm:cxn modelId="{C41D733D-AD5B-4CF1-B911-9A39E3E0DD91}" type="presParOf" srcId="{5EE3ABC9-C1A5-49BD-8446-290BD9439664}" destId="{FB5BB75B-39D7-4A75-A8DA-372C01F1983F}" srcOrd="0" destOrd="0" presId="urn:microsoft.com/office/officeart/2011/layout/TabList"/>
    <dgm:cxn modelId="{75A64C76-20B1-4324-AE38-2225E84DAC76}" type="presParOf" srcId="{FB5BB75B-39D7-4A75-A8DA-372C01F1983F}" destId="{D54B499F-1542-44FE-BEDD-E6DD00D1C9F2}" srcOrd="0" destOrd="0" presId="urn:microsoft.com/office/officeart/2011/layout/TabList"/>
    <dgm:cxn modelId="{9EA045A0-CDCC-4228-AF6D-C42004712463}" type="presParOf" srcId="{FB5BB75B-39D7-4A75-A8DA-372C01F1983F}" destId="{2AAF8791-620C-47A4-B2C6-9176883EED87}" srcOrd="1" destOrd="0" presId="urn:microsoft.com/office/officeart/2011/layout/TabList"/>
    <dgm:cxn modelId="{AC7E9EC3-82DF-4C92-9A3B-83977DC8580A}" type="presParOf" srcId="{FB5BB75B-39D7-4A75-A8DA-372C01F1983F}" destId="{CD3536E0-F0E7-4315-AFD6-29F6B08FE99D}" srcOrd="2" destOrd="0" presId="urn:microsoft.com/office/officeart/2011/layout/TabList"/>
    <dgm:cxn modelId="{F048C519-1C4C-4C3A-BDAF-BBBC26E954DB}" type="presParOf" srcId="{5EE3ABC9-C1A5-49BD-8446-290BD9439664}" destId="{00F1CB9E-FC68-4A7F-A1FA-5BEE201109F2}" srcOrd="1" destOrd="0" presId="urn:microsoft.com/office/officeart/2011/layout/TabList"/>
    <dgm:cxn modelId="{6740CC44-45BB-4B0F-B06C-15486C443D91}" type="presParOf" srcId="{5EE3ABC9-C1A5-49BD-8446-290BD9439664}" destId="{8244ECD2-D780-44A6-B315-86DC3584F1E1}" srcOrd="2" destOrd="0" presId="urn:microsoft.com/office/officeart/2011/layout/TabList"/>
    <dgm:cxn modelId="{164CCC91-7D25-4B2B-AA12-1C7BF0F53577}" type="presParOf" srcId="{5EE3ABC9-C1A5-49BD-8446-290BD9439664}" destId="{0DEED4D2-4DF1-49A6-86E4-427FDD2245EE}" srcOrd="3" destOrd="0" presId="urn:microsoft.com/office/officeart/2011/layout/TabList"/>
    <dgm:cxn modelId="{AB1C5707-A010-49A9-823C-30D73720D4CB}" type="presParOf" srcId="{0DEED4D2-4DF1-49A6-86E4-427FDD2245EE}" destId="{77A6F053-C93B-461B-9BE1-1D7DD6A1BE30}" srcOrd="0" destOrd="0" presId="urn:microsoft.com/office/officeart/2011/layout/TabList"/>
    <dgm:cxn modelId="{18A0BBFF-91AE-429D-A3D8-B8C4547B56DC}" type="presParOf" srcId="{0DEED4D2-4DF1-49A6-86E4-427FDD2245EE}" destId="{162E7C96-75CB-44F8-886A-967E187CF13C}" srcOrd="1" destOrd="0" presId="urn:microsoft.com/office/officeart/2011/layout/TabList"/>
    <dgm:cxn modelId="{CC7AFD18-EE70-4821-880E-AEC964E8824B}" type="presParOf" srcId="{0DEED4D2-4DF1-49A6-86E4-427FDD2245EE}" destId="{36311BEC-8273-4434-9D46-5AC9E5D212EC}" srcOrd="2" destOrd="0" presId="urn:microsoft.com/office/officeart/2011/layout/TabList"/>
    <dgm:cxn modelId="{0F4C716B-2966-4790-ADAA-DFB890ED88CE}" type="presParOf" srcId="{5EE3ABC9-C1A5-49BD-8446-290BD9439664}" destId="{2709499E-D85B-4411-915A-EC3983E07068}" srcOrd="4" destOrd="0" presId="urn:microsoft.com/office/officeart/2011/layout/TabList"/>
    <dgm:cxn modelId="{3948079A-5589-4E9E-9721-A66D336D983B}" type="presParOf" srcId="{5EE3ABC9-C1A5-49BD-8446-290BD9439664}" destId="{843C661E-749D-47AC-B58A-E05EFF8339C9}" srcOrd="5" destOrd="0" presId="urn:microsoft.com/office/officeart/2011/layout/TabList"/>
    <dgm:cxn modelId="{04FE6504-DF13-4F7A-8FC2-13A4C9903810}" type="presParOf" srcId="{5EE3ABC9-C1A5-49BD-8446-290BD9439664}" destId="{0B1A69EE-0B2A-4AA0-B082-9B86540BFFBF}" srcOrd="6" destOrd="0" presId="urn:microsoft.com/office/officeart/2011/layout/TabList"/>
    <dgm:cxn modelId="{7F07F708-D30B-47AB-9D1A-FFA00355D118}" type="presParOf" srcId="{0B1A69EE-0B2A-4AA0-B082-9B86540BFFBF}" destId="{6D576517-2B5D-4513-9E70-5CF60EF7E5B1}" srcOrd="0" destOrd="0" presId="urn:microsoft.com/office/officeart/2011/layout/TabList"/>
    <dgm:cxn modelId="{17AEDC2A-54CF-4F20-B058-629F9012289B}" type="presParOf" srcId="{0B1A69EE-0B2A-4AA0-B082-9B86540BFFBF}" destId="{70110F9F-F79E-463C-8082-9E8F47C0B771}" srcOrd="1" destOrd="0" presId="urn:microsoft.com/office/officeart/2011/layout/TabList"/>
    <dgm:cxn modelId="{CFAB81FF-F058-453B-8AF5-F472872B1BCD}" type="presParOf" srcId="{0B1A69EE-0B2A-4AA0-B082-9B86540BFFBF}" destId="{8B9271A5-3E58-4482-94B3-334F86FF5D66}" srcOrd="2" destOrd="0" presId="urn:microsoft.com/office/officeart/2011/layout/TabList"/>
    <dgm:cxn modelId="{18858751-E39A-4F93-B246-A793FA1A9C45}" type="presParOf" srcId="{5EE3ABC9-C1A5-49BD-8446-290BD9439664}" destId="{11A90CFB-52D7-412D-B214-55B42DBF2FC8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271A5-3E58-4482-94B3-334F86FF5D66}">
      <dsp:nvSpPr>
        <dsp:cNvPr id="0" name=""/>
        <dsp:cNvSpPr/>
      </dsp:nvSpPr>
      <dsp:spPr>
        <a:xfrm>
          <a:off x="0" y="2845192"/>
          <a:ext cx="8325906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11BEC-8273-4434-9D46-5AC9E5D212EC}">
      <dsp:nvSpPr>
        <dsp:cNvPr id="0" name=""/>
        <dsp:cNvSpPr/>
      </dsp:nvSpPr>
      <dsp:spPr>
        <a:xfrm>
          <a:off x="0" y="1623137"/>
          <a:ext cx="8325906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536E0-F0E7-4315-AFD6-29F6B08FE99D}">
      <dsp:nvSpPr>
        <dsp:cNvPr id="0" name=""/>
        <dsp:cNvSpPr/>
      </dsp:nvSpPr>
      <dsp:spPr>
        <a:xfrm>
          <a:off x="0" y="401081"/>
          <a:ext cx="8325906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B499F-1542-44FE-BEDD-E6DD00D1C9F2}">
      <dsp:nvSpPr>
        <dsp:cNvPr id="0" name=""/>
        <dsp:cNvSpPr/>
      </dsp:nvSpPr>
      <dsp:spPr>
        <a:xfrm>
          <a:off x="2164735" y="447"/>
          <a:ext cx="6161170" cy="40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</a:t>
          </a:r>
        </a:p>
      </dsp:txBody>
      <dsp:txXfrm>
        <a:off x="2164735" y="447"/>
        <a:ext cx="6161170" cy="400634"/>
      </dsp:txXfrm>
    </dsp:sp>
    <dsp:sp modelId="{2AAF8791-620C-47A4-B2C6-9176883EED87}">
      <dsp:nvSpPr>
        <dsp:cNvPr id="0" name=""/>
        <dsp:cNvSpPr/>
      </dsp:nvSpPr>
      <dsp:spPr>
        <a:xfrm>
          <a:off x="0" y="447"/>
          <a:ext cx="2164735" cy="4006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Social Scientists</a:t>
          </a:r>
        </a:p>
      </dsp:txBody>
      <dsp:txXfrm>
        <a:off x="19561" y="20008"/>
        <a:ext cx="2125613" cy="381073"/>
      </dsp:txXfrm>
    </dsp:sp>
    <dsp:sp modelId="{00F1CB9E-FC68-4A7F-A1FA-5BEE201109F2}">
      <dsp:nvSpPr>
        <dsp:cNvPr id="0" name=""/>
        <dsp:cNvSpPr/>
      </dsp:nvSpPr>
      <dsp:spPr>
        <a:xfrm>
          <a:off x="0" y="401081"/>
          <a:ext cx="8325906" cy="80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50+ years of data reuse, professionalized staff, and repositories</a:t>
          </a:r>
        </a:p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Established reuse culture and best practices for curation</a:t>
          </a:r>
        </a:p>
      </dsp:txBody>
      <dsp:txXfrm>
        <a:off x="0" y="401081"/>
        <a:ext cx="8325906" cy="801389"/>
      </dsp:txXfrm>
    </dsp:sp>
    <dsp:sp modelId="{77A6F053-C93B-461B-9BE1-1D7DD6A1BE30}">
      <dsp:nvSpPr>
        <dsp:cNvPr id="0" name=""/>
        <dsp:cNvSpPr/>
      </dsp:nvSpPr>
      <dsp:spPr>
        <a:xfrm>
          <a:off x="2164735" y="1222502"/>
          <a:ext cx="6161170" cy="40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</a:t>
          </a:r>
        </a:p>
      </dsp:txBody>
      <dsp:txXfrm>
        <a:off x="2164735" y="1222502"/>
        <a:ext cx="6161170" cy="400634"/>
      </dsp:txXfrm>
    </dsp:sp>
    <dsp:sp modelId="{162E7C96-75CB-44F8-886A-967E187CF13C}">
      <dsp:nvSpPr>
        <dsp:cNvPr id="0" name=""/>
        <dsp:cNvSpPr/>
      </dsp:nvSpPr>
      <dsp:spPr>
        <a:xfrm>
          <a:off x="0" y="1222502"/>
          <a:ext cx="2164735" cy="4006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Archaeologists</a:t>
          </a:r>
        </a:p>
      </dsp:txBody>
      <dsp:txXfrm>
        <a:off x="19561" y="1242063"/>
        <a:ext cx="2125613" cy="381073"/>
      </dsp:txXfrm>
    </dsp:sp>
    <dsp:sp modelId="{2709499E-D85B-4411-915A-EC3983E07068}">
      <dsp:nvSpPr>
        <dsp:cNvPr id="0" name=""/>
        <dsp:cNvSpPr/>
      </dsp:nvSpPr>
      <dsp:spPr>
        <a:xfrm>
          <a:off x="0" y="1623137"/>
          <a:ext cx="8325906" cy="80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Face internal and external legal and ethical pressures</a:t>
          </a:r>
        </a:p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Variety of data types, lack of shared practices, dispersion of data and artifacts</a:t>
          </a:r>
        </a:p>
      </dsp:txBody>
      <dsp:txXfrm>
        <a:off x="0" y="1623137"/>
        <a:ext cx="8325906" cy="801389"/>
      </dsp:txXfrm>
    </dsp:sp>
    <dsp:sp modelId="{6D576517-2B5D-4513-9E70-5CF60EF7E5B1}">
      <dsp:nvSpPr>
        <dsp:cNvPr id="0" name=""/>
        <dsp:cNvSpPr/>
      </dsp:nvSpPr>
      <dsp:spPr>
        <a:xfrm>
          <a:off x="2164735" y="2444558"/>
          <a:ext cx="6161170" cy="40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</a:t>
          </a:r>
        </a:p>
      </dsp:txBody>
      <dsp:txXfrm>
        <a:off x="2164735" y="2444558"/>
        <a:ext cx="6161170" cy="400634"/>
      </dsp:txXfrm>
    </dsp:sp>
    <dsp:sp modelId="{70110F9F-F79E-463C-8082-9E8F47C0B771}">
      <dsp:nvSpPr>
        <dsp:cNvPr id="0" name=""/>
        <dsp:cNvSpPr/>
      </dsp:nvSpPr>
      <dsp:spPr>
        <a:xfrm>
          <a:off x="0" y="2444558"/>
          <a:ext cx="2164735" cy="4006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Zoologists</a:t>
          </a:r>
        </a:p>
      </dsp:txBody>
      <dsp:txXfrm>
        <a:off x="19561" y="2464119"/>
        <a:ext cx="2125613" cy="381073"/>
      </dsp:txXfrm>
    </dsp:sp>
    <dsp:sp modelId="{11A90CFB-52D7-412D-B214-55B42DBF2FC8}">
      <dsp:nvSpPr>
        <dsp:cNvPr id="0" name=""/>
        <dsp:cNvSpPr/>
      </dsp:nvSpPr>
      <dsp:spPr>
        <a:xfrm>
          <a:off x="0" y="2845192"/>
          <a:ext cx="8325906" cy="80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Nature of zoological research has transformed and data types increased</a:t>
          </a:r>
        </a:p>
        <a:p>
          <a:pPr marL="171450" lvl="1" indent="-171450" algn="l" defTabSz="75565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Museum curators and staff help prepare and manage specimen data</a:t>
          </a:r>
        </a:p>
      </dsp:txBody>
      <dsp:txXfrm>
        <a:off x="0" y="2845192"/>
        <a:ext cx="8325906" cy="801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745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739" y="0"/>
            <a:ext cx="3041968" cy="46745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25A2FED-D181-B140-88CD-24EDDA56626D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80"/>
            <a:ext cx="5615940" cy="3664207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8478"/>
            <a:ext cx="3041968" cy="4674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739" y="8838478"/>
            <a:ext cx="3041968" cy="4674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035E6FC-CCC7-F34C-83D9-78C752394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6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asonquinlan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catalhoyuk/9184503529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/2015-06-bird-brain.html#jC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is based on the following publication: Faniel, I.M., &amp; Yakel, E. (2017). Practices do not make perfect: Disciplinary data sharing and reuse practices and their implications for repository data curation. In </a:t>
            </a:r>
            <a:r>
              <a:rPr lang="en-US" i="1" dirty="0"/>
              <a:t>Curating Research Data,</a:t>
            </a:r>
            <a:r>
              <a:rPr lang="en-US" dirty="0"/>
              <a:t> </a:t>
            </a:r>
            <a:r>
              <a:rPr lang="en-US" i="1" dirty="0"/>
              <a:t>Volume One: Practical Strategies for Your Digital Repository</a:t>
            </a:r>
            <a:r>
              <a:rPr lang="en-US" dirty="0"/>
              <a:t>, 103–126. Chicago, Illinois: Association of College and Research Libraries.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9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</a:t>
            </a:r>
            <a:r>
              <a:rPr lang="en-US" baseline="0" dirty="0"/>
              <a:t> credit: </a:t>
            </a:r>
            <a:r>
              <a:rPr lang="en-US" dirty="0"/>
              <a:t>http://www.ariadne.ac.uk/issue55/vandeventer-pienaar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1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9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D4E3-0E31-4052-83FE-D4EA905A6E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95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29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993" y="3947140"/>
            <a:ext cx="5615940" cy="3664207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Photo credit: </a:t>
            </a:r>
            <a:r>
              <a:rPr lang="en-US" dirty="0">
                <a:cs typeface="Arial" panose="020B0604020202020204" pitchFamily="34" charset="0"/>
                <a:hlinkClick r:id="rId3"/>
              </a:rPr>
              <a:t>Jason Quinlan</a:t>
            </a:r>
            <a:r>
              <a:rPr lang="en-US" dirty="0">
                <a:cs typeface="Arial" panose="020B0604020202020204" pitchFamily="34" charset="0"/>
              </a:rPr>
              <a:t> (2013). Çatalhöyük. </a:t>
            </a:r>
            <a:r>
              <a:rPr lang="en-US" dirty="0">
                <a:cs typeface="Arial" panose="020B0604020202020204" pitchFamily="34" charset="0"/>
                <a:hlinkClick r:id="rId4"/>
              </a:rPr>
              <a:t>https://www.flickr.com/photos/catalhoyuk/9184503529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04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429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058351"/>
            <a:ext cx="5615940" cy="366420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cs typeface="Arial" panose="020B0604020202020204" pitchFamily="34" charset="0"/>
              </a:rPr>
              <a:t>Photo credit (top right): Sonia Fernandez (2015)</a:t>
            </a:r>
            <a:r>
              <a:rPr lang="en-US" baseline="0" dirty="0">
                <a:effectLst/>
                <a:cs typeface="Arial" panose="020B0604020202020204" pitchFamily="34" charset="0"/>
              </a:rPr>
              <a:t> from E</a:t>
            </a:r>
            <a:r>
              <a:rPr lang="en-US" dirty="0">
                <a:effectLst/>
                <a:cs typeface="Arial" panose="020B0604020202020204" pitchFamily="34" charset="0"/>
              </a:rPr>
              <a:t>strada, Andrea. “The Challenge of Measuring a Bird Brain.” Accessed May 27, 2016. http://phys.org/news/2015-06-bird-brain.html at </a:t>
            </a:r>
            <a:r>
              <a:rPr lang="en-US" dirty="0">
                <a:effectLst/>
                <a:cs typeface="Arial" panose="020B0604020202020204" pitchFamily="34" charset="0"/>
                <a:hlinkClick r:id="rId3"/>
              </a:rPr>
              <a:t>http://phys.org/news/2015-06-bird-brain.html#jCp</a:t>
            </a:r>
            <a:r>
              <a:rPr lang="en-US" dirty="0">
                <a:effectLst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cs typeface="Arial" panose="020B0604020202020204" pitchFamily="34" charset="0"/>
            </a:endParaRPr>
          </a:p>
          <a:p>
            <a:r>
              <a:rPr lang="en-US" sz="1200" dirty="0">
                <a:cs typeface="Arial" panose="020B0604020202020204" pitchFamily="34" charset="0"/>
              </a:rPr>
              <a:t>Photo credit (bottom left):</a:t>
            </a:r>
            <a:r>
              <a:rPr lang="en-US" sz="1200" baseline="0" dirty="0"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cs typeface="Arial" panose="020B0604020202020204" pitchFamily="34" charset="0"/>
              </a:rPr>
              <a:t>Specimens in the Australian National Fish Collection. Image: CSIRO at </a:t>
            </a:r>
            <a:r>
              <a:rPr lang="en-US" sz="1200" baseline="0" dirty="0">
                <a:cs typeface="Arial" panose="020B0604020202020204" pitchFamily="34" charset="0"/>
              </a:rPr>
              <a:t>http://cba.anu.edu.au/research/projects/genetic-characterisation-formalin-preserved-fish-tissue</a:t>
            </a: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09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31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29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993" y="3959497"/>
            <a:ext cx="5615940" cy="36642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D4E3-0E31-4052-83FE-D4EA905A6E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62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8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1511-95B7-4986-907E-8EA23FE2ED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7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0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1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4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D4E3-0E31-4052-83FE-D4EA905A6E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1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 By User:RTC from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Army Red River Arsenal</a:t>
            </a:r>
            <a:r>
              <a:rPr lang="en-US" dirty="0"/>
              <a:t> [Public domain],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8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4640" y="4839071"/>
            <a:ext cx="2168517" cy="1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1" name="Picture 10" descr="ppt-because-pattern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82"/>
          <a:stretch/>
        </p:blipFill>
        <p:spPr>
          <a:xfrm>
            <a:off x="4546829" y="1"/>
            <a:ext cx="4597172" cy="40816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11338" y="39294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9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453" y="4379980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" b="5032"/>
          <a:stretch/>
        </p:blipFill>
        <p:spPr>
          <a:xfrm>
            <a:off x="240428" y="4456549"/>
            <a:ext cx="625385" cy="300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" y="4475990"/>
            <a:ext cx="608901" cy="3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7189" y="3649322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30" y="3722858"/>
            <a:ext cx="42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491511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725439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291526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582111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851383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06426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3" y="3491511"/>
            <a:ext cx="8216894" cy="607721"/>
          </a:xfrm>
          <a:prstGeom prst="rect">
            <a:avLst/>
          </a:prstGeom>
        </p:spPr>
      </p:pic>
      <p:pic>
        <p:nvPicPr>
          <p:cNvPr id="20" name="Picture 9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453" y="4379980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" y="4475990"/>
            <a:ext cx="608901" cy="3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641358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342900" rtl="0" eaLnBrk="1" latinLnBrk="0" hangingPunct="1"/>
              <a:endParaRPr lang="en-US" sz="135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342900" rtl="0" eaLnBrk="1" latinLnBrk="0" hangingPunct="1"/>
              <a:endParaRPr lang="en-US" sz="135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4800600"/>
            <a:ext cx="2466093" cy="2207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4800600"/>
            <a:ext cx="571418" cy="2207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457200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138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59074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111263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117109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81022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58836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59074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87389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39578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45424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409337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87151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87389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4640" y="4839071"/>
            <a:ext cx="2168517" cy="1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1313" y="1030288"/>
            <a:ext cx="8439150" cy="331787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4640" y="4839071"/>
            <a:ext cx="2168517" cy="1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4640" y="4839071"/>
            <a:ext cx="2168517" cy="1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4640" y="4839071"/>
            <a:ext cx="2168517" cy="1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42" Type="http://schemas.openxmlformats.org/officeDocument/2006/relationships/image" Target="../media/image10.png"/><Relationship Id="rId2" Type="http://schemas.openxmlformats.org/officeDocument/2006/relationships/image" Target="../media/image9.tiff"/><Relationship Id="rId41" Type="http://schemas.openxmlformats.org/officeDocument/2006/relationships/image" Target="../media/image1.pd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0" r:id="rId3"/>
    <p:sldLayoutId id="2147483655" r:id="rId4"/>
    <p:sldLayoutId id="2147483653" r:id="rId5"/>
    <p:sldLayoutId id="2147483661" r:id="rId6"/>
    <p:sldLayoutId id="2147483654" r:id="rId7"/>
    <p:sldLayoutId id="2147483658" r:id="rId8"/>
    <p:sldLayoutId id="2147483657" r:id="rId9"/>
    <p:sldLayoutId id="2147483656" r:id="rId10"/>
    <p:sldLayoutId id="2147483659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mezj\Desktop\UMSI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3476" y="4686300"/>
            <a:ext cx="1355724" cy="449931"/>
          </a:xfrm>
          <a:prstGeom prst="rect">
            <a:avLst/>
          </a:prstGeom>
          <a:noFill/>
        </p:spPr>
      </p:pic>
      <p:pic>
        <p:nvPicPr>
          <p:cNvPr id="8" name="Picture 7" descr="OCLC_H_CMYK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1"/>
              <a:stretch>
                <a:fillRect/>
              </a:stretch>
            </p:blipFill>
          </mc:Choice>
          <mc:Fallback>
            <p:blipFill>
              <a:blip r:embed="rId42"/>
              <a:stretch>
                <a:fillRect/>
              </a:stretch>
            </p:blipFill>
          </mc:Fallback>
        </mc:AlternateContent>
        <p:spPr>
          <a:xfrm>
            <a:off x="239866" y="4800600"/>
            <a:ext cx="903134" cy="2207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4800600"/>
            <a:ext cx="2466093" cy="220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4800600"/>
            <a:ext cx="571418" cy="220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16" y="4812296"/>
            <a:ext cx="25709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9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686300"/>
            <a:ext cx="9144000" cy="1191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71086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l" defTabSz="342900" rtl="0" eaLnBrk="1" latinLnBrk="0" hangingPunct="1">
        <a:spcBef>
          <a:spcPct val="0"/>
        </a:spcBef>
        <a:buNone/>
        <a:defRPr sz="33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175022" indent="-175022" algn="l" defTabSz="342900" rtl="0" eaLnBrk="1" latinLnBrk="0" hangingPunct="1">
        <a:lnSpc>
          <a:spcPct val="110000"/>
        </a:lnSpc>
        <a:spcBef>
          <a:spcPts val="675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517922" indent="-175022" algn="l" defTabSz="342900" rtl="0" eaLnBrk="1" latinLnBrk="0" hangingPunct="1">
        <a:lnSpc>
          <a:spcPct val="110000"/>
        </a:lnSpc>
        <a:spcBef>
          <a:spcPts val="675"/>
        </a:spcBef>
        <a:buClrTx/>
        <a:buFont typeface="Arial"/>
        <a:buChar char="•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lnSpc>
          <a:spcPct val="110000"/>
        </a:lnSpc>
        <a:spcBef>
          <a:spcPts val="675"/>
        </a:spcBef>
        <a:buClrTx/>
        <a:buFont typeface="Arial"/>
        <a:buChar char="•"/>
        <a:defRPr sz="135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lnSpc>
          <a:spcPct val="110000"/>
        </a:lnSpc>
        <a:spcBef>
          <a:spcPts val="675"/>
        </a:spcBef>
        <a:buClrTx/>
        <a:buFont typeface="Arial"/>
        <a:buChar char="•"/>
        <a:defRPr sz="135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lnSpc>
          <a:spcPct val="110000"/>
        </a:lnSpc>
        <a:spcBef>
          <a:spcPts val="675"/>
        </a:spcBef>
        <a:buClrTx/>
        <a:buFont typeface="Arial"/>
        <a:buChar char="•"/>
        <a:defRPr sz="135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" y="1329876"/>
            <a:ext cx="3278654" cy="569387"/>
          </a:xfrm>
        </p:spPr>
        <p:txBody>
          <a:bodyPr/>
          <a:lstStyle/>
          <a:p>
            <a:r>
              <a:rPr lang="en-US" dirty="0"/>
              <a:t>ALA Webinar May 18,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 anchor="ctr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Practices Do Not Make Perfect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28694" y="3206972"/>
            <a:ext cx="2639505" cy="400110"/>
          </a:xfrm>
        </p:spPr>
        <p:txBody>
          <a:bodyPr/>
          <a:lstStyle/>
          <a:p>
            <a:r>
              <a:rPr lang="en-US" dirty="0"/>
              <a:t>Ixchel M. Faniel, PhD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8694" y="3609859"/>
            <a:ext cx="1913344" cy="830997"/>
          </a:xfrm>
        </p:spPr>
        <p:txBody>
          <a:bodyPr/>
          <a:lstStyle/>
          <a:p>
            <a:r>
              <a:rPr lang="en-US" dirty="0"/>
              <a:t>Research Scientist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fanieli@oclc.org</a:t>
            </a:r>
            <a:br>
              <a:rPr lang="en-US" dirty="0"/>
            </a:br>
            <a:r>
              <a:rPr lang="en-US" b="1" dirty="0"/>
              <a:t>@imfaniel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958322" y="3206972"/>
            <a:ext cx="2665602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Elizabeth Yakel, PhD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8322" y="3609859"/>
            <a:ext cx="2006318" cy="83099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Professor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yakel@umich.edu</a:t>
            </a:r>
            <a:br>
              <a:rPr lang="en-US" dirty="0"/>
            </a:br>
            <a:r>
              <a:rPr lang="en-US" b="1" dirty="0"/>
              <a:t>@yakel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4640" y="4839071"/>
            <a:ext cx="2168517" cy="1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iadne-media.ukoln.info/grfx/img/issue55-vandeventer-pienaar/figur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302" y="686525"/>
            <a:ext cx="5179622" cy="388471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1071" y="1534885"/>
            <a:ext cx="40847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“I’m a lot more trustworthy of academic repositories and academically associated sources of data…they are subject to a lot of scrutiny in the academic community…”</a:t>
            </a:r>
          </a:p>
          <a:p>
            <a:pPr algn="r"/>
            <a:r>
              <a:rPr lang="en-US" sz="2400" b="1" dirty="0"/>
              <a:t>- Social Scientist 14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71071" y="260177"/>
            <a:ext cx="8439148" cy="119455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/>
              <a:t>Trust Marker: Repository Reputation</a:t>
            </a:r>
          </a:p>
        </p:txBody>
      </p:sp>
    </p:spTree>
    <p:extLst>
      <p:ext uri="{BB962C8B-B14F-4D97-AF65-F5344CB8AC3E}">
        <p14:creationId xmlns:p14="http://schemas.microsoft.com/office/powerpoint/2010/main" val="14790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248206"/>
            <a:ext cx="9136624" cy="686442"/>
          </a:xfrm>
        </p:spPr>
        <p:txBody>
          <a:bodyPr/>
          <a:lstStyle/>
          <a:p>
            <a:pPr algn="ctr"/>
            <a:r>
              <a:rPr lang="en-US" sz="3250" dirty="0"/>
              <a:t>SOURCES OF CONTEXTUAL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6" y="850456"/>
            <a:ext cx="8956431" cy="38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bg1"/>
                </a:solidFill>
              </a:rPr>
              <a:t>Codebooks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825" y="1380618"/>
            <a:ext cx="7991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“The codebook for me is like; first to get the label of the variable. Second, to get the meaning of the different categories that they have inside the dataset.”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– Social Scientist 29</a:t>
            </a:r>
          </a:p>
        </p:txBody>
      </p:sp>
    </p:spTree>
    <p:extLst>
      <p:ext uri="{BB962C8B-B14F-4D97-AF65-F5344CB8AC3E}">
        <p14:creationId xmlns:p14="http://schemas.microsoft.com/office/powerpoint/2010/main" val="1196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648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531533" cy="1211385"/>
          </a:xfrm>
          <a:solidFill>
            <a:srgbClr val="787D83">
              <a:alpha val="50000"/>
            </a:srgbClr>
          </a:solidFill>
        </p:spPr>
        <p:txBody>
          <a:bodyPr lIns="228600" anchor="ctr" anchorCtr="0"/>
          <a:lstStyle/>
          <a:p>
            <a:pPr>
              <a:spcBef>
                <a:spcPts val="0"/>
              </a:spcBef>
            </a:pPr>
            <a:r>
              <a:rPr lang="en-US" cap="small" dirty="0">
                <a:solidFill>
                  <a:schemeClr val="bg1"/>
                </a:solidFill>
              </a:rPr>
              <a:t>  People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4133" y="1752600"/>
            <a:ext cx="4859867" cy="3412225"/>
          </a:xfrm>
          <a:prstGeom prst="rect">
            <a:avLst/>
          </a:prstGeom>
          <a:solidFill>
            <a:srgbClr val="787D83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</a:rPr>
              <a:t>I began to realize that I needed two things…. So I arranged to go to Tulsa and spend several days there getting the information I needed.… I sat down with the original excavator with maps and with everything else.… ”</a:t>
            </a:r>
          </a:p>
          <a:p>
            <a:pPr algn="r">
              <a:spcBef>
                <a:spcPts val="200"/>
              </a:spcBef>
            </a:pPr>
            <a:r>
              <a:rPr lang="en-US" sz="2400" b="1" dirty="0">
                <a:solidFill>
                  <a:schemeClr val="bg1"/>
                </a:solidFill>
              </a:rPr>
              <a:t>- Archaeologist 09</a:t>
            </a:r>
          </a:p>
        </p:txBody>
      </p:sp>
    </p:spTree>
    <p:extLst>
      <p:ext uri="{BB962C8B-B14F-4D97-AF65-F5344CB8AC3E}">
        <p14:creationId xmlns:p14="http://schemas.microsoft.com/office/powerpoint/2010/main" val="4051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75" y="0"/>
            <a:ext cx="7119525" cy="4004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851"/>
            <a:ext cx="3860800" cy="21717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0786" y="431799"/>
            <a:ext cx="7016747" cy="886461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 anchor="ctr"/>
          <a:lstStyle/>
          <a:p>
            <a:r>
              <a:rPr lang="en-US" cap="small" dirty="0">
                <a:solidFill>
                  <a:schemeClr val="accent2">
                    <a:lumMod val="75000"/>
                  </a:schemeClr>
                </a:solidFill>
              </a:rPr>
              <a:t>Specimens or Artifacts</a:t>
            </a:r>
            <a:endParaRPr lang="en-US" sz="2600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0787" y="1205346"/>
            <a:ext cx="7016746" cy="3087253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“If somebody misidentifies…whatever it is you’re looking at and uploads it to GenBank with an incorrect taxon identifier, that causes downstream problems…. So when I do reuse specimens, I try to…verify that the original person that deposited the DNA sequence had correctly identified the species from which it was taken.”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- Zoologist 19</a:t>
            </a:r>
          </a:p>
        </p:txBody>
      </p:sp>
    </p:spTree>
    <p:extLst>
      <p:ext uri="{BB962C8B-B14F-4D97-AF65-F5344CB8AC3E}">
        <p14:creationId xmlns:p14="http://schemas.microsoft.com/office/powerpoint/2010/main" val="38463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Implications for Repository Staff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2426" y="1029746"/>
            <a:ext cx="8439150" cy="3683570"/>
          </a:xfrm>
        </p:spPr>
        <p:txBody>
          <a:bodyPr/>
          <a:lstStyle/>
          <a:p>
            <a:pPr defTabSz="655638"/>
            <a:r>
              <a:rPr lang="en-US" sz="2400" b="1" dirty="0">
                <a:solidFill>
                  <a:schemeClr val="bg1"/>
                </a:solidFill>
              </a:rPr>
              <a:t>Researchers’ trust in data is informed by more than their encounters with data.</a:t>
            </a:r>
          </a:p>
          <a:p>
            <a:pPr defTabSz="655638"/>
            <a:r>
              <a:rPr lang="en-US" sz="2400" b="1" dirty="0">
                <a:solidFill>
                  <a:schemeClr val="bg1"/>
                </a:solidFill>
              </a:rPr>
              <a:t>Data repositories need to provide links to contextual information about data.</a:t>
            </a:r>
          </a:p>
          <a:p>
            <a:pPr defTabSz="655638"/>
            <a:r>
              <a:rPr lang="en-US" sz="2400" b="1" dirty="0">
                <a:solidFill>
                  <a:schemeClr val="bg1"/>
                </a:solidFill>
              </a:rPr>
              <a:t>People remain an important source of information about data.</a:t>
            </a:r>
          </a:p>
          <a:p>
            <a:pPr defTabSz="655638"/>
            <a:r>
              <a:rPr lang="en-US" sz="2400" b="1" dirty="0">
                <a:solidFill>
                  <a:schemeClr val="bg1"/>
                </a:solidFill>
              </a:rPr>
              <a:t>Repository staff are key to data reusability, especially when they can intervene early in the data life cycle.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65813" y="4344705"/>
            <a:ext cx="5377764" cy="7155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defTabSz="914400">
              <a:defRPr/>
            </a:pPr>
            <a:r>
              <a:rPr lang="en-US" sz="750" kern="1200" dirty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©2017 OCLC and Elizabeth Yakel. This work is licensed under a Creative Commons Attribution 4.0 International License. Suggested attribution: This work uses content from </a:t>
            </a:r>
            <a:r>
              <a:rPr lang="en-US" sz="750" dirty="0">
                <a:solidFill>
                  <a:srgbClr val="787D83"/>
                </a:solidFill>
              </a:rPr>
              <a:t>Curating Research Data, Volume One: Practical Strategies for Your Digital Repository </a:t>
            </a:r>
            <a:r>
              <a:rPr lang="en-US" sz="750" kern="1200" dirty="0">
                <a:solidFill>
                  <a:srgbClr val="787D83"/>
                </a:solidFill>
                <a:effectLst/>
                <a:latin typeface="+mn-lt"/>
                <a:ea typeface="+mn-ea"/>
                <a:cs typeface="+mn-cs"/>
              </a:rPr>
              <a:t>© OCLC and Elizabeth Yakel, used under a Creative Commons Attribution 4.0 International License: http://creativecommons.org/licenses/by/4.0/.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0241" y="522252"/>
            <a:ext cx="3887788" cy="30428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Ixchel M. Faniel, PhD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40241" y="857987"/>
            <a:ext cx="3887788" cy="79235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Research Scientist</a:t>
            </a:r>
            <a:br>
              <a:rPr lang="en-US" sz="1700" dirty="0"/>
            </a:br>
            <a:r>
              <a:rPr lang="en-US" sz="1700" b="1" dirty="0">
                <a:solidFill>
                  <a:schemeClr val="tx2"/>
                </a:solidFill>
              </a:rPr>
              <a:t>fanieli@oclc.org</a:t>
            </a:r>
            <a:br>
              <a:rPr lang="en-US" sz="1700" dirty="0"/>
            </a:br>
            <a:r>
              <a:rPr lang="en-US" sz="1700" b="1" dirty="0"/>
              <a:t>@imfaniel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40241" y="2180524"/>
            <a:ext cx="2665602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Elizabeth Yakel, PhD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40241" y="2583411"/>
            <a:ext cx="1945404" cy="83099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Professor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yakel@umich.edu</a:t>
            </a:r>
            <a:br>
              <a:rPr lang="en-US" dirty="0"/>
            </a:br>
            <a:r>
              <a:rPr lang="en-US" b="1" dirty="0"/>
              <a:t>@yakel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043" y="4284996"/>
            <a:ext cx="699090" cy="6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0786" y="154724"/>
            <a:ext cx="8439148" cy="686442"/>
          </a:xfrm>
        </p:spPr>
        <p:txBody>
          <a:bodyPr/>
          <a:lstStyle/>
          <a:p>
            <a:r>
              <a:rPr lang="en-US" sz="3200" dirty="0"/>
              <a:t>Dissemination Information Packages for Information Reuse (DIPIR)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0786" y="1184388"/>
            <a:ext cx="8439148" cy="3356378"/>
          </a:xfrm>
        </p:spPr>
        <p:txBody>
          <a:bodyPr/>
          <a:lstStyle/>
          <a:p>
            <a:r>
              <a:rPr lang="en-US" sz="1800" dirty="0"/>
              <a:t>Institute of Museum and Library Services </a:t>
            </a:r>
          </a:p>
          <a:p>
            <a:r>
              <a:rPr lang="en-US" sz="1800" dirty="0"/>
              <a:t>PI: Ixchel M. Faniel (OCLC), Co-PI: Elizabeth Yakel (University of Michigan)</a:t>
            </a:r>
          </a:p>
          <a:p>
            <a:r>
              <a:rPr lang="en-US" sz="1800" dirty="0"/>
              <a:t>Partners: Nancy McGovern, Ph.D. (MIT), Eric Kansa, Ph.D. (Alexandria Archive, Open Context), William Fink, Ph.D. (University of Michigan Museum of Zoology), Sarah Whitcher Kansa (Alexandria Archive, Open Context)</a:t>
            </a:r>
          </a:p>
          <a:p>
            <a:r>
              <a:rPr lang="en-US" sz="1800" dirty="0"/>
              <a:t>OCLC Fellow: Julianna Barrera-Gomez</a:t>
            </a:r>
          </a:p>
          <a:p>
            <a:r>
              <a:rPr lang="en-US" sz="1800" dirty="0"/>
              <a:t>Doctoral Students: Rebecca Frank, Adam Kriesberg, Morgan Daniels, Ayoung Yoon</a:t>
            </a:r>
          </a:p>
          <a:p>
            <a:r>
              <a:rPr lang="en-US" sz="1800" dirty="0"/>
              <a:t>Master’s Students: Alexa Hagen, Jessica Schaengold, Gavin Strassel, Michele DeLia, Kathleen Fear, Mallory Hood, Annelise Doll, Monique Lowe</a:t>
            </a:r>
          </a:p>
          <a:p>
            <a:r>
              <a:rPr lang="en-US" sz="1800" dirty="0"/>
              <a:t>Undergraduates: Molly Haig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0" y="730808"/>
            <a:ext cx="1755800" cy="79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60819"/>
            <a:ext cx="5726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The DIPIR Project was made possible by a National Leadership Grant from the Institute of Museum 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and Library Services, LG-06-10-0140-10, “Dissemination Information Packages for Information Reuse” 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and support from OCLC Online Computer Library Center, Inc., and the University of Michigan.</a:t>
            </a:r>
          </a:p>
        </p:txBody>
      </p:sp>
    </p:spTree>
    <p:extLst>
      <p:ext uri="{BB962C8B-B14F-4D97-AF65-F5344CB8AC3E}">
        <p14:creationId xmlns:p14="http://schemas.microsoft.com/office/powerpoint/2010/main" val="35540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Collection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26371"/>
              </p:ext>
            </p:extLst>
          </p:nvPr>
        </p:nvGraphicFramePr>
        <p:xfrm>
          <a:off x="340786" y="1029746"/>
          <a:ext cx="8439148" cy="344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87">
                  <a:extLst>
                    <a:ext uri="{9D8B030D-6E8A-4147-A177-3AD203B41FA5}">
                      <a16:colId xmlns:a16="http://schemas.microsoft.com/office/drawing/2014/main" val="638443876"/>
                    </a:ext>
                  </a:extLst>
                </a:gridCol>
                <a:gridCol w="2109787">
                  <a:extLst>
                    <a:ext uri="{9D8B030D-6E8A-4147-A177-3AD203B41FA5}">
                      <a16:colId xmlns:a16="http://schemas.microsoft.com/office/drawing/2014/main" val="1808641607"/>
                    </a:ext>
                  </a:extLst>
                </a:gridCol>
                <a:gridCol w="2109787">
                  <a:extLst>
                    <a:ext uri="{9D8B030D-6E8A-4147-A177-3AD203B41FA5}">
                      <a16:colId xmlns:a16="http://schemas.microsoft.com/office/drawing/2014/main" val="4145501504"/>
                    </a:ext>
                  </a:extLst>
                </a:gridCol>
                <a:gridCol w="2109787">
                  <a:extLst>
                    <a:ext uri="{9D8B030D-6E8A-4147-A177-3AD203B41FA5}">
                      <a16:colId xmlns:a16="http://schemas.microsoft.com/office/drawing/2014/main" val="1037889491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Archaeology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Zoology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635774"/>
                  </a:ext>
                </a:extLst>
              </a:tr>
              <a:tr h="430808">
                <a:tc gridSpan="4">
                  <a:txBody>
                    <a:bodyPr/>
                    <a:lstStyle/>
                    <a:p>
                      <a:r>
                        <a:rPr lang="en-US" dirty="0"/>
                        <a:t>Phase 1: Project Start-Up (2011)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17486"/>
                  </a:ext>
                </a:extLst>
              </a:tr>
              <a:tr h="430808">
                <a:tc>
                  <a:txBody>
                    <a:bodyPr/>
                    <a:lstStyle/>
                    <a:p>
                      <a:r>
                        <a:rPr lang="en-US" dirty="0"/>
                        <a:t>Staff Interviews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301449"/>
                  </a:ext>
                </a:extLst>
              </a:tr>
              <a:tr h="430808">
                <a:tc gridSpan="4">
                  <a:txBody>
                    <a:bodyPr/>
                    <a:lstStyle/>
                    <a:p>
                      <a:r>
                        <a:rPr lang="en-US" dirty="0"/>
                        <a:t>Phase 2: Collecting and Analyzing Reuser Data (2011-2013)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251327"/>
                  </a:ext>
                </a:extLst>
              </a:tr>
              <a:tr h="430808">
                <a:tc>
                  <a:txBody>
                    <a:bodyPr/>
                    <a:lstStyle/>
                    <a:p>
                      <a:r>
                        <a:rPr lang="en-US" dirty="0"/>
                        <a:t>Interviews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00097"/>
                  </a:ext>
                </a:extLst>
              </a:tr>
              <a:tr h="430808">
                <a:tc>
                  <a:txBody>
                    <a:bodyPr/>
                    <a:lstStyle/>
                    <a:p>
                      <a:r>
                        <a:rPr lang="en-US" dirty="0"/>
                        <a:t>Observations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45490"/>
                  </a:ext>
                </a:extLst>
              </a:tr>
              <a:tr h="430808">
                <a:tc>
                  <a:txBody>
                    <a:bodyPr/>
                    <a:lstStyle/>
                    <a:p>
                      <a:r>
                        <a:rPr lang="en-US" dirty="0"/>
                        <a:t>Survey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99"/>
                  </a:ext>
                </a:extLst>
              </a:tr>
              <a:tr h="430808">
                <a:tc>
                  <a:txBody>
                    <a:bodyPr/>
                    <a:lstStyle/>
                    <a:p>
                      <a:r>
                        <a:rPr lang="en-US" dirty="0"/>
                        <a:t>Server log 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572,134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2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DISCIPLINARY TRADITIONS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7417197"/>
              </p:ext>
            </p:extLst>
          </p:nvPr>
        </p:nvGraphicFramePr>
        <p:xfrm>
          <a:off x="454028" y="1096421"/>
          <a:ext cx="8325906" cy="364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39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330" dirty="0"/>
              <a:t>DATA REUSE AND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2" y="959408"/>
            <a:ext cx="8740535" cy="37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bg1"/>
                </a:solidFill>
              </a:rPr>
              <a:t>Trust Marker: Data Producer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825" y="1380618"/>
            <a:ext cx="7991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“Whose data do you trust? And it’s primarily…who do you know who does good work. So I go to people from programs that are well known in the field.”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– Archaeologist 13</a:t>
            </a:r>
          </a:p>
        </p:txBody>
      </p:sp>
    </p:spTree>
    <p:extLst>
      <p:ext uri="{BB962C8B-B14F-4D97-AF65-F5344CB8AC3E}">
        <p14:creationId xmlns:p14="http://schemas.microsoft.com/office/powerpoint/2010/main" val="12165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1" b="24467"/>
          <a:stretch/>
        </p:blipFill>
        <p:spPr>
          <a:xfrm>
            <a:off x="0" y="0"/>
            <a:ext cx="9144000" cy="4686300"/>
          </a:xfrm>
          <a:prstGeom prst="rect">
            <a:avLst/>
          </a:prstGeom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64586" y="343304"/>
            <a:ext cx="8439148" cy="745663"/>
          </a:xfrm>
          <a:solidFill>
            <a:schemeClr val="accent2">
              <a:lumMod val="50000"/>
              <a:alpha val="18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</a:rPr>
              <a:t>Trust Marker: Prior Reuse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586" y="1541937"/>
            <a:ext cx="8546906" cy="2677656"/>
          </a:xfrm>
          <a:prstGeom prst="rect">
            <a:avLst/>
          </a:prstGeom>
          <a:solidFill>
            <a:schemeClr val="accent2">
              <a:lumMod val="50000"/>
              <a:alpha val="28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“It has been around since 1968. It’s heavily used. The dataset has been examined for problems like people dropping out of the study…It’s an extremely trustworthy dataset.”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– Social Scientist 27</a:t>
            </a:r>
          </a:p>
        </p:txBody>
      </p:sp>
    </p:spTree>
    <p:extLst>
      <p:ext uri="{BB962C8B-B14F-4D97-AF65-F5344CB8AC3E}">
        <p14:creationId xmlns:p14="http://schemas.microsoft.com/office/powerpoint/2010/main" val="30686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_Slides_V2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13558</TotalTime>
  <Words>988</Words>
  <Application>Microsoft Office PowerPoint</Application>
  <PresentationFormat>On-screen Show (16:9)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Georgia</vt:lpstr>
      <vt:lpstr>Myriad Web Pro</vt:lpstr>
      <vt:lpstr>Open Sans</vt:lpstr>
      <vt:lpstr>Tahoma</vt:lpstr>
      <vt:lpstr>Wingdings</vt:lpstr>
      <vt:lpstr>Master_Slides_V2</vt:lpstr>
      <vt:lpstr>OCLC Redesign 2011-01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Practices Do Not Make Perfect</dc:title>
  <dc:creator>Ixchel M. Faniel, Elizabeth Yakel</dc:creator>
  <cp:lastModifiedBy>Confer,Patrick</cp:lastModifiedBy>
  <cp:revision>443</cp:revision>
  <cp:lastPrinted>2016-10-31T14:07:29Z</cp:lastPrinted>
  <dcterms:created xsi:type="dcterms:W3CDTF">2015-04-17T19:58:50Z</dcterms:created>
  <dcterms:modified xsi:type="dcterms:W3CDTF">2017-11-14T21:39:52Z</dcterms:modified>
</cp:coreProperties>
</file>