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handoutMasterIdLst>
    <p:handoutMasterId r:id="rId30"/>
  </p:handoutMasterIdLst>
  <p:sldIdLst>
    <p:sldId id="265" r:id="rId6"/>
    <p:sldId id="270" r:id="rId7"/>
    <p:sldId id="285" r:id="rId8"/>
    <p:sldId id="282" r:id="rId9"/>
    <p:sldId id="289" r:id="rId10"/>
    <p:sldId id="290" r:id="rId11"/>
    <p:sldId id="296" r:id="rId12"/>
    <p:sldId id="308" r:id="rId13"/>
    <p:sldId id="309" r:id="rId14"/>
    <p:sldId id="310" r:id="rId15"/>
    <p:sldId id="311" r:id="rId16"/>
    <p:sldId id="312" r:id="rId17"/>
    <p:sldId id="305" r:id="rId18"/>
    <p:sldId id="299" r:id="rId19"/>
    <p:sldId id="297" r:id="rId20"/>
    <p:sldId id="298" r:id="rId21"/>
    <p:sldId id="300" r:id="rId22"/>
    <p:sldId id="303" r:id="rId23"/>
    <p:sldId id="306" r:id="rId24"/>
    <p:sldId id="273" r:id="rId25"/>
    <p:sldId id="274" r:id="rId26"/>
    <p:sldId id="284" r:id="rId27"/>
    <p:sldId id="280" r:id="rId28"/>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D23"/>
    <a:srgbClr val="DE6126"/>
    <a:srgbClr val="5E62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1319" autoAdjust="0"/>
    <p:restoredTop sz="72114" autoAdjust="0"/>
  </p:normalViewPr>
  <p:slideViewPr>
    <p:cSldViewPr snapToGrid="0" snapToObjects="1">
      <p:cViewPr varScale="1">
        <p:scale>
          <a:sx n="63" d="100"/>
          <a:sy n="63" d="100"/>
        </p:scale>
        <p:origin x="1632" y="66"/>
      </p:cViewPr>
      <p:guideLst>
        <p:guide orient="horz" pos="2411"/>
        <p:guide pos="55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9" d="100"/>
          <a:sy n="69" d="100"/>
        </p:scale>
        <p:origin x="3228"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B9B06-35ED-4DA4-9EBE-9A8BA3909797}" type="doc">
      <dgm:prSet loTypeId="urn:microsoft.com/office/officeart/2005/8/layout/venn1" loCatId="relationship" qsTypeId="urn:microsoft.com/office/officeart/2005/8/quickstyle/simple1" qsCatId="simple" csTypeId="urn:microsoft.com/office/officeart/2005/8/colors/accent1_2" csCatId="accent1" phldr="1"/>
      <dgm:spPr/>
    </dgm:pt>
    <dgm:pt modelId="{525CBB3A-216B-44AA-8AFF-5D01B13B44B1}">
      <dgm:prSet phldrT="[Text]" custT="1"/>
      <dgm:spPr/>
      <dgm:t>
        <a:bodyPr/>
        <a:lstStyle/>
        <a:p>
          <a:r>
            <a:rPr lang="en-US" sz="2400" dirty="0">
              <a:latin typeface="+mj-lt"/>
            </a:rPr>
            <a:t>Data reuse research</a:t>
          </a:r>
        </a:p>
      </dgm:t>
    </dgm:pt>
    <dgm:pt modelId="{0B8128AD-B5FB-4DBB-8AF4-47AB417CD480}" type="parTrans" cxnId="{60038E11-230A-4A64-AA09-F089805266BD}">
      <dgm:prSet/>
      <dgm:spPr/>
      <dgm:t>
        <a:bodyPr/>
        <a:lstStyle/>
        <a:p>
          <a:endParaRPr lang="en-US"/>
        </a:p>
      </dgm:t>
    </dgm:pt>
    <dgm:pt modelId="{C1F93D23-0BF4-4FC2-BA23-980803EE74D6}" type="sibTrans" cxnId="{60038E11-230A-4A64-AA09-F089805266BD}">
      <dgm:prSet/>
      <dgm:spPr/>
      <dgm:t>
        <a:bodyPr/>
        <a:lstStyle/>
        <a:p>
          <a:endParaRPr lang="en-US"/>
        </a:p>
      </dgm:t>
    </dgm:pt>
    <dgm:pt modelId="{E7D4D2CE-0CD1-4148-816C-05BBE5476541}">
      <dgm:prSet phldrT="[Text]" custT="1"/>
      <dgm:spPr/>
      <dgm:t>
        <a:bodyPr/>
        <a:lstStyle/>
        <a:p>
          <a:r>
            <a:rPr lang="en-US" sz="2400" dirty="0">
              <a:latin typeface="+mj-lt"/>
            </a:rPr>
            <a:t>Digital curation research</a:t>
          </a:r>
        </a:p>
      </dgm:t>
    </dgm:pt>
    <dgm:pt modelId="{A1AAB1F5-0DB0-46AE-94DF-0531C6B75900}" type="parTrans" cxnId="{4663AB59-D818-420D-9E06-082296F431A9}">
      <dgm:prSet/>
      <dgm:spPr/>
      <dgm:t>
        <a:bodyPr/>
        <a:lstStyle/>
        <a:p>
          <a:endParaRPr lang="en-US"/>
        </a:p>
      </dgm:t>
    </dgm:pt>
    <dgm:pt modelId="{0AE4CC6D-7B31-4448-8E69-F21981F5D7C3}" type="sibTrans" cxnId="{4663AB59-D818-420D-9E06-082296F431A9}">
      <dgm:prSet/>
      <dgm:spPr/>
      <dgm:t>
        <a:bodyPr/>
        <a:lstStyle/>
        <a:p>
          <a:endParaRPr lang="en-US"/>
        </a:p>
      </dgm:t>
    </dgm:pt>
    <dgm:pt modelId="{88A978BE-270B-4E15-A27A-07E16E1E15F0}">
      <dgm:prSet phldrT="[Text]" custT="1"/>
      <dgm:spPr/>
      <dgm:t>
        <a:bodyPr/>
        <a:lstStyle/>
        <a:p>
          <a:r>
            <a:rPr lang="en-US" sz="2400" dirty="0">
              <a:latin typeface="+mj-lt"/>
            </a:rPr>
            <a:t>Disciplines curating &amp; reusing data</a:t>
          </a:r>
        </a:p>
      </dgm:t>
    </dgm:pt>
    <dgm:pt modelId="{1A9487F0-99C7-41A4-AD3F-7CEF69D2C4F1}" type="parTrans" cxnId="{8C36537F-9B84-4173-8ADB-BBF299F92CD5}">
      <dgm:prSet/>
      <dgm:spPr/>
      <dgm:t>
        <a:bodyPr/>
        <a:lstStyle/>
        <a:p>
          <a:endParaRPr lang="en-US"/>
        </a:p>
      </dgm:t>
    </dgm:pt>
    <dgm:pt modelId="{B257A836-1B11-4751-BDBD-745FDE9F03FB}" type="sibTrans" cxnId="{8C36537F-9B84-4173-8ADB-BBF299F92CD5}">
      <dgm:prSet/>
      <dgm:spPr/>
      <dgm:t>
        <a:bodyPr/>
        <a:lstStyle/>
        <a:p>
          <a:endParaRPr lang="en-US"/>
        </a:p>
      </dgm:t>
    </dgm:pt>
    <dgm:pt modelId="{A216D319-6CF2-4F66-9B72-C8DA38FEBD2A}" type="pres">
      <dgm:prSet presAssocID="{2D6B9B06-35ED-4DA4-9EBE-9A8BA3909797}" presName="compositeShape" presStyleCnt="0">
        <dgm:presLayoutVars>
          <dgm:chMax val="7"/>
          <dgm:dir/>
          <dgm:resizeHandles val="exact"/>
        </dgm:presLayoutVars>
      </dgm:prSet>
      <dgm:spPr/>
    </dgm:pt>
    <dgm:pt modelId="{2DC4BF80-0F54-474C-9D76-E1DA19A2418B}" type="pres">
      <dgm:prSet presAssocID="{525CBB3A-216B-44AA-8AFF-5D01B13B44B1}" presName="circ1" presStyleLbl="vennNode1" presStyleIdx="0" presStyleCnt="3"/>
      <dgm:spPr/>
    </dgm:pt>
    <dgm:pt modelId="{5FE0BB03-4FD7-43E6-9F3A-469BFEB6BC9F}" type="pres">
      <dgm:prSet presAssocID="{525CBB3A-216B-44AA-8AFF-5D01B13B44B1}" presName="circ1Tx" presStyleLbl="revTx" presStyleIdx="0" presStyleCnt="0">
        <dgm:presLayoutVars>
          <dgm:chMax val="0"/>
          <dgm:chPref val="0"/>
          <dgm:bulletEnabled val="1"/>
        </dgm:presLayoutVars>
      </dgm:prSet>
      <dgm:spPr/>
    </dgm:pt>
    <dgm:pt modelId="{A18A5F03-DF28-4D4C-8532-58940E5361B2}" type="pres">
      <dgm:prSet presAssocID="{E7D4D2CE-0CD1-4148-816C-05BBE5476541}" presName="circ2" presStyleLbl="vennNode1" presStyleIdx="1" presStyleCnt="3"/>
      <dgm:spPr/>
    </dgm:pt>
    <dgm:pt modelId="{70F2F7DF-01DF-43EC-BBDB-A45CF96A1D92}" type="pres">
      <dgm:prSet presAssocID="{E7D4D2CE-0CD1-4148-816C-05BBE5476541}" presName="circ2Tx" presStyleLbl="revTx" presStyleIdx="0" presStyleCnt="0">
        <dgm:presLayoutVars>
          <dgm:chMax val="0"/>
          <dgm:chPref val="0"/>
          <dgm:bulletEnabled val="1"/>
        </dgm:presLayoutVars>
      </dgm:prSet>
      <dgm:spPr/>
    </dgm:pt>
    <dgm:pt modelId="{A800EDDC-8DD7-422C-A73F-38AA0151F364}" type="pres">
      <dgm:prSet presAssocID="{88A978BE-270B-4E15-A27A-07E16E1E15F0}" presName="circ3" presStyleLbl="vennNode1" presStyleIdx="2" presStyleCnt="3"/>
      <dgm:spPr/>
    </dgm:pt>
    <dgm:pt modelId="{6D064E83-300C-4DCE-B74D-D1DFE48FACC8}" type="pres">
      <dgm:prSet presAssocID="{88A978BE-270B-4E15-A27A-07E16E1E15F0}" presName="circ3Tx" presStyleLbl="revTx" presStyleIdx="0" presStyleCnt="0">
        <dgm:presLayoutVars>
          <dgm:chMax val="0"/>
          <dgm:chPref val="0"/>
          <dgm:bulletEnabled val="1"/>
        </dgm:presLayoutVars>
      </dgm:prSet>
      <dgm:spPr/>
    </dgm:pt>
  </dgm:ptLst>
  <dgm:cxnLst>
    <dgm:cxn modelId="{60038E11-230A-4A64-AA09-F089805266BD}" srcId="{2D6B9B06-35ED-4DA4-9EBE-9A8BA3909797}" destId="{525CBB3A-216B-44AA-8AFF-5D01B13B44B1}" srcOrd="0" destOrd="0" parTransId="{0B8128AD-B5FB-4DBB-8AF4-47AB417CD480}" sibTransId="{C1F93D23-0BF4-4FC2-BA23-980803EE74D6}"/>
    <dgm:cxn modelId="{9BAEAC5D-4093-4E9B-A10F-B4C24CF8F3F9}" type="presOf" srcId="{E7D4D2CE-0CD1-4148-816C-05BBE5476541}" destId="{70F2F7DF-01DF-43EC-BBDB-A45CF96A1D92}" srcOrd="1" destOrd="0" presId="urn:microsoft.com/office/officeart/2005/8/layout/venn1"/>
    <dgm:cxn modelId="{4663AB59-D818-420D-9E06-082296F431A9}" srcId="{2D6B9B06-35ED-4DA4-9EBE-9A8BA3909797}" destId="{E7D4D2CE-0CD1-4148-816C-05BBE5476541}" srcOrd="1" destOrd="0" parTransId="{A1AAB1F5-0DB0-46AE-94DF-0531C6B75900}" sibTransId="{0AE4CC6D-7B31-4448-8E69-F21981F5D7C3}"/>
    <dgm:cxn modelId="{8C36537F-9B84-4173-8ADB-BBF299F92CD5}" srcId="{2D6B9B06-35ED-4DA4-9EBE-9A8BA3909797}" destId="{88A978BE-270B-4E15-A27A-07E16E1E15F0}" srcOrd="2" destOrd="0" parTransId="{1A9487F0-99C7-41A4-AD3F-7CEF69D2C4F1}" sibTransId="{B257A836-1B11-4751-BDBD-745FDE9F03FB}"/>
    <dgm:cxn modelId="{269C3CA6-307D-45EA-A730-C27F95F7F04B}" type="presOf" srcId="{2D6B9B06-35ED-4DA4-9EBE-9A8BA3909797}" destId="{A216D319-6CF2-4F66-9B72-C8DA38FEBD2A}" srcOrd="0" destOrd="0" presId="urn:microsoft.com/office/officeart/2005/8/layout/venn1"/>
    <dgm:cxn modelId="{F066A4B4-3C17-426C-B066-32EABB3DAEBB}" type="presOf" srcId="{E7D4D2CE-0CD1-4148-816C-05BBE5476541}" destId="{A18A5F03-DF28-4D4C-8532-58940E5361B2}" srcOrd="0" destOrd="0" presId="urn:microsoft.com/office/officeart/2005/8/layout/venn1"/>
    <dgm:cxn modelId="{77FFF5BD-3872-4B24-A045-4AB3CBC0BFE2}" type="presOf" srcId="{525CBB3A-216B-44AA-8AFF-5D01B13B44B1}" destId="{5FE0BB03-4FD7-43E6-9F3A-469BFEB6BC9F}" srcOrd="1" destOrd="0" presId="urn:microsoft.com/office/officeart/2005/8/layout/venn1"/>
    <dgm:cxn modelId="{4DDE80C5-78F8-45A2-B762-1ACE77AD01E9}" type="presOf" srcId="{525CBB3A-216B-44AA-8AFF-5D01B13B44B1}" destId="{2DC4BF80-0F54-474C-9D76-E1DA19A2418B}" srcOrd="0" destOrd="0" presId="urn:microsoft.com/office/officeart/2005/8/layout/venn1"/>
    <dgm:cxn modelId="{AB1176CC-52A7-402E-A877-949E4C2A7F66}" type="presOf" srcId="{88A978BE-270B-4E15-A27A-07E16E1E15F0}" destId="{A800EDDC-8DD7-422C-A73F-38AA0151F364}" srcOrd="0" destOrd="0" presId="urn:microsoft.com/office/officeart/2005/8/layout/venn1"/>
    <dgm:cxn modelId="{E40E4FF0-5B59-436D-A79C-142B82C2AA17}" type="presOf" srcId="{88A978BE-270B-4E15-A27A-07E16E1E15F0}" destId="{6D064E83-300C-4DCE-B74D-D1DFE48FACC8}" srcOrd="1" destOrd="0" presId="urn:microsoft.com/office/officeart/2005/8/layout/venn1"/>
    <dgm:cxn modelId="{C97293D6-9A54-441C-8C5E-4F0FD9F074D4}" type="presParOf" srcId="{A216D319-6CF2-4F66-9B72-C8DA38FEBD2A}" destId="{2DC4BF80-0F54-474C-9D76-E1DA19A2418B}" srcOrd="0" destOrd="0" presId="urn:microsoft.com/office/officeart/2005/8/layout/venn1"/>
    <dgm:cxn modelId="{05666B05-B1F4-454D-A570-11F785D0B3CB}" type="presParOf" srcId="{A216D319-6CF2-4F66-9B72-C8DA38FEBD2A}" destId="{5FE0BB03-4FD7-43E6-9F3A-469BFEB6BC9F}" srcOrd="1" destOrd="0" presId="urn:microsoft.com/office/officeart/2005/8/layout/venn1"/>
    <dgm:cxn modelId="{836DCD40-9997-403D-9AD8-9527D9E59074}" type="presParOf" srcId="{A216D319-6CF2-4F66-9B72-C8DA38FEBD2A}" destId="{A18A5F03-DF28-4D4C-8532-58940E5361B2}" srcOrd="2" destOrd="0" presId="urn:microsoft.com/office/officeart/2005/8/layout/venn1"/>
    <dgm:cxn modelId="{FD392CC6-97F8-416B-B0E2-7D9A9533DB60}" type="presParOf" srcId="{A216D319-6CF2-4F66-9B72-C8DA38FEBD2A}" destId="{70F2F7DF-01DF-43EC-BBDB-A45CF96A1D92}" srcOrd="3" destOrd="0" presId="urn:microsoft.com/office/officeart/2005/8/layout/venn1"/>
    <dgm:cxn modelId="{835A95F0-0A76-432E-936D-871E6A9BA655}" type="presParOf" srcId="{A216D319-6CF2-4F66-9B72-C8DA38FEBD2A}" destId="{A800EDDC-8DD7-422C-A73F-38AA0151F364}" srcOrd="4" destOrd="0" presId="urn:microsoft.com/office/officeart/2005/8/layout/venn1"/>
    <dgm:cxn modelId="{D87C559B-1B0D-467D-9B4A-0C2310DA0078}" type="presParOf" srcId="{A216D319-6CF2-4F66-9B72-C8DA38FEBD2A}" destId="{6D064E83-300C-4DCE-B74D-D1DFE48FACC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A042C-27E6-45BA-A355-2B9D3B4D7E5C}" type="doc">
      <dgm:prSet loTypeId="urn:microsoft.com/office/officeart/2005/8/layout/cycle4#7" loCatId="cycle" qsTypeId="urn:microsoft.com/office/officeart/2005/8/quickstyle/simple1" qsCatId="simple" csTypeId="urn:microsoft.com/office/officeart/2005/8/colors/accent1_2" csCatId="accent1" phldr="1"/>
      <dgm:spPr/>
      <dgm:t>
        <a:bodyPr/>
        <a:lstStyle/>
        <a:p>
          <a:endParaRPr lang="en-US"/>
        </a:p>
      </dgm:t>
    </dgm:pt>
    <dgm:pt modelId="{DCCB3FEE-626C-43D0-9D47-D50D461461A5}">
      <dgm:prSet phldrT="[Text]" custT="1"/>
      <dgm:spPr/>
      <dgm:t>
        <a:bodyPr/>
        <a:lstStyle/>
        <a:p>
          <a:r>
            <a:rPr lang="en-US" sz="2400" dirty="0">
              <a:solidFill>
                <a:schemeClr val="bg1"/>
              </a:solidFill>
              <a:latin typeface="+mj-lt"/>
            </a:rPr>
            <a:t>Data Collection</a:t>
          </a:r>
        </a:p>
      </dgm:t>
    </dgm:pt>
    <dgm:pt modelId="{69519229-3CDE-4EAA-AA3E-856AE41258FA}" type="parTrans" cxnId="{D98D1E5A-203B-48C4-8379-05C8E306A821}">
      <dgm:prSet/>
      <dgm:spPr/>
      <dgm:t>
        <a:bodyPr/>
        <a:lstStyle/>
        <a:p>
          <a:endParaRPr lang="en-US"/>
        </a:p>
      </dgm:t>
    </dgm:pt>
    <dgm:pt modelId="{0E615487-F562-4C14-B207-E552B385D9A1}" type="sibTrans" cxnId="{D98D1E5A-203B-48C4-8379-05C8E306A821}">
      <dgm:prSet/>
      <dgm:spPr/>
      <dgm:t>
        <a:bodyPr/>
        <a:lstStyle/>
        <a:p>
          <a:endParaRPr lang="en-US"/>
        </a:p>
      </dgm:t>
    </dgm:pt>
    <dgm:pt modelId="{082B0BB0-B188-4569-8BE3-EB5EB390120F}">
      <dgm:prSet phldrT="[Text]" custT="1"/>
      <dgm:spPr>
        <a:noFill/>
        <a:ln>
          <a:noFill/>
        </a:ln>
      </dgm:spPr>
      <dgm:t>
        <a:bodyPr/>
        <a:lstStyle/>
        <a:p>
          <a:pPr algn="l"/>
          <a:r>
            <a:rPr lang="en-US" sz="2400" b="1" dirty="0">
              <a:solidFill>
                <a:srgbClr val="171D23"/>
              </a:solidFill>
              <a:latin typeface="+mj-lt"/>
            </a:rPr>
            <a:t>Data     Producer </a:t>
          </a:r>
        </a:p>
      </dgm:t>
    </dgm:pt>
    <dgm:pt modelId="{AA53A57A-6E4C-4309-A19D-A7E59A44EF45}" type="parTrans" cxnId="{41A620C5-08E8-4621-92BD-0801AFE32736}">
      <dgm:prSet/>
      <dgm:spPr/>
      <dgm:t>
        <a:bodyPr/>
        <a:lstStyle/>
        <a:p>
          <a:endParaRPr lang="en-US"/>
        </a:p>
      </dgm:t>
    </dgm:pt>
    <dgm:pt modelId="{1A4FE954-6647-4AA3-AFB7-374B53E295BA}" type="sibTrans" cxnId="{41A620C5-08E8-4621-92BD-0801AFE32736}">
      <dgm:prSet/>
      <dgm:spPr/>
      <dgm:t>
        <a:bodyPr/>
        <a:lstStyle/>
        <a:p>
          <a:endParaRPr lang="en-US"/>
        </a:p>
      </dgm:t>
    </dgm:pt>
    <dgm:pt modelId="{BED00102-4095-4B7A-A824-68FA3DCBBB7F}">
      <dgm:prSet phldrT="[Text]" custT="1"/>
      <dgm:spPr/>
      <dgm:t>
        <a:bodyPr/>
        <a:lstStyle/>
        <a:p>
          <a:r>
            <a:rPr lang="en-US" sz="2400" dirty="0">
              <a:latin typeface="+mj-lt"/>
            </a:rPr>
            <a:t>Data Sharing </a:t>
          </a:r>
        </a:p>
      </dgm:t>
    </dgm:pt>
    <dgm:pt modelId="{D974F703-1CB6-401B-868A-1DE5B99E647D}" type="parTrans" cxnId="{1F6CEB3B-27CF-4B89-89BB-68565B2C7688}">
      <dgm:prSet/>
      <dgm:spPr/>
      <dgm:t>
        <a:bodyPr/>
        <a:lstStyle/>
        <a:p>
          <a:endParaRPr lang="en-US"/>
        </a:p>
      </dgm:t>
    </dgm:pt>
    <dgm:pt modelId="{B5455C86-14FA-4A11-BEB3-F3431FAEFAA0}" type="sibTrans" cxnId="{1F6CEB3B-27CF-4B89-89BB-68565B2C7688}">
      <dgm:prSet/>
      <dgm:spPr/>
      <dgm:t>
        <a:bodyPr/>
        <a:lstStyle/>
        <a:p>
          <a:endParaRPr lang="en-US"/>
        </a:p>
      </dgm:t>
    </dgm:pt>
    <dgm:pt modelId="{11359FEB-5397-498F-AE7C-5494392473EC}">
      <dgm:prSet phldrT="[Text]" custT="1"/>
      <dgm:spPr>
        <a:noFill/>
        <a:ln>
          <a:noFill/>
        </a:ln>
      </dgm:spPr>
      <dgm:t>
        <a:bodyPr/>
        <a:lstStyle/>
        <a:p>
          <a:pPr algn="r"/>
          <a:r>
            <a:rPr lang="en-US" sz="2400" b="1" dirty="0">
              <a:solidFill>
                <a:srgbClr val="171D23"/>
              </a:solidFill>
              <a:latin typeface="+mj-lt"/>
            </a:rPr>
            <a:t>Data </a:t>
          </a:r>
          <a:br>
            <a:rPr lang="en-US" sz="2400" b="1" dirty="0">
              <a:solidFill>
                <a:srgbClr val="171D23"/>
              </a:solidFill>
              <a:latin typeface="+mj-lt"/>
            </a:rPr>
          </a:br>
          <a:r>
            <a:rPr lang="en-US" sz="2400" b="1" dirty="0">
              <a:solidFill>
                <a:srgbClr val="171D23"/>
              </a:solidFill>
              <a:latin typeface="+mj-lt"/>
            </a:rPr>
            <a:t>Producer </a:t>
          </a:r>
        </a:p>
      </dgm:t>
    </dgm:pt>
    <dgm:pt modelId="{6A5991DC-B1BF-42D2-AF55-664556CCFF46}" type="parTrans" cxnId="{D5501D18-5239-4A49-8F1D-F79F510189FC}">
      <dgm:prSet/>
      <dgm:spPr/>
      <dgm:t>
        <a:bodyPr/>
        <a:lstStyle/>
        <a:p>
          <a:endParaRPr lang="en-US"/>
        </a:p>
      </dgm:t>
    </dgm:pt>
    <dgm:pt modelId="{003A8D74-C1D1-4487-913C-2A16BDA96CBC}" type="sibTrans" cxnId="{D5501D18-5239-4A49-8F1D-F79F510189FC}">
      <dgm:prSet/>
      <dgm:spPr/>
      <dgm:t>
        <a:bodyPr/>
        <a:lstStyle/>
        <a:p>
          <a:endParaRPr lang="en-US"/>
        </a:p>
      </dgm:t>
    </dgm:pt>
    <dgm:pt modelId="{311EE402-113B-420B-B7DE-C02C1381795F}">
      <dgm:prSet phldrT="[Text]" custT="1"/>
      <dgm:spPr/>
      <dgm:t>
        <a:bodyPr/>
        <a:lstStyle/>
        <a:p>
          <a:r>
            <a:rPr lang="en-US" sz="2400" dirty="0">
              <a:solidFill>
                <a:schemeClr val="bg1"/>
              </a:solidFill>
              <a:latin typeface="+mj-lt"/>
            </a:rPr>
            <a:t>Data Curation</a:t>
          </a:r>
        </a:p>
      </dgm:t>
    </dgm:pt>
    <dgm:pt modelId="{9B4D9EA4-52F5-4E7E-A620-6EDDE82A5320}" type="parTrans" cxnId="{39496B81-16AD-4C56-8A59-407459765742}">
      <dgm:prSet/>
      <dgm:spPr/>
      <dgm:t>
        <a:bodyPr/>
        <a:lstStyle/>
        <a:p>
          <a:endParaRPr lang="en-US"/>
        </a:p>
      </dgm:t>
    </dgm:pt>
    <dgm:pt modelId="{3F1A0C1B-98C8-4045-BC94-9D55FD60366A}" type="sibTrans" cxnId="{39496B81-16AD-4C56-8A59-407459765742}">
      <dgm:prSet/>
      <dgm:spPr/>
      <dgm:t>
        <a:bodyPr/>
        <a:lstStyle/>
        <a:p>
          <a:endParaRPr lang="en-US"/>
        </a:p>
      </dgm:t>
    </dgm:pt>
    <dgm:pt modelId="{4D33DCF8-07E2-4577-8D90-9DEE8F6D48C6}">
      <dgm:prSet phldrT="[Text]" custT="1"/>
      <dgm:spPr>
        <a:noFill/>
        <a:ln>
          <a:noFill/>
        </a:ln>
      </dgm:spPr>
      <dgm:t>
        <a:bodyPr/>
        <a:lstStyle/>
        <a:p>
          <a:pPr algn="r"/>
          <a:r>
            <a:rPr lang="en-US" sz="2400" b="1" dirty="0">
              <a:solidFill>
                <a:srgbClr val="171D23"/>
              </a:solidFill>
              <a:latin typeface="+mj-lt"/>
            </a:rPr>
            <a:t>Repository Staff </a:t>
          </a:r>
        </a:p>
      </dgm:t>
    </dgm:pt>
    <dgm:pt modelId="{6659D008-A3A9-406C-9757-AF8C8D5303A3}" type="parTrans" cxnId="{1514A75D-3E58-452E-B7D1-F89700E12A19}">
      <dgm:prSet/>
      <dgm:spPr/>
      <dgm:t>
        <a:bodyPr/>
        <a:lstStyle/>
        <a:p>
          <a:endParaRPr lang="en-US"/>
        </a:p>
      </dgm:t>
    </dgm:pt>
    <dgm:pt modelId="{B2E299C2-FB9A-407B-9148-E09E84B99CA3}" type="sibTrans" cxnId="{1514A75D-3E58-452E-B7D1-F89700E12A19}">
      <dgm:prSet/>
      <dgm:spPr/>
      <dgm:t>
        <a:bodyPr/>
        <a:lstStyle/>
        <a:p>
          <a:endParaRPr lang="en-US"/>
        </a:p>
      </dgm:t>
    </dgm:pt>
    <dgm:pt modelId="{BC82B587-9D6F-4D48-8513-A1313965A09B}">
      <dgm:prSet phldrT="[Text]" custT="1"/>
      <dgm:spPr/>
      <dgm:t>
        <a:bodyPr/>
        <a:lstStyle/>
        <a:p>
          <a:r>
            <a:rPr lang="en-US" sz="2400" dirty="0">
              <a:latin typeface="+mj-lt"/>
            </a:rPr>
            <a:t>Data Reuse </a:t>
          </a:r>
        </a:p>
      </dgm:t>
    </dgm:pt>
    <dgm:pt modelId="{0FB76878-2B72-45A9-AF82-C4500085B831}" type="parTrans" cxnId="{7F242166-F145-4BE7-89E6-B9C7E2E69415}">
      <dgm:prSet/>
      <dgm:spPr/>
      <dgm:t>
        <a:bodyPr/>
        <a:lstStyle/>
        <a:p>
          <a:endParaRPr lang="en-US"/>
        </a:p>
      </dgm:t>
    </dgm:pt>
    <dgm:pt modelId="{0A7BB1F4-9CDF-41CC-B88D-4601EC349B63}" type="sibTrans" cxnId="{7F242166-F145-4BE7-89E6-B9C7E2E69415}">
      <dgm:prSet/>
      <dgm:spPr/>
      <dgm:t>
        <a:bodyPr/>
        <a:lstStyle/>
        <a:p>
          <a:endParaRPr lang="en-US"/>
        </a:p>
      </dgm:t>
    </dgm:pt>
    <dgm:pt modelId="{905C0292-121A-4B26-A8D8-A132C90E82EF}">
      <dgm:prSet phldrT="[Text]" custT="1"/>
      <dgm:spPr>
        <a:noFill/>
        <a:ln>
          <a:noFill/>
        </a:ln>
      </dgm:spPr>
      <dgm:t>
        <a:bodyPr/>
        <a:lstStyle/>
        <a:p>
          <a:pPr algn="l"/>
          <a:r>
            <a:rPr lang="en-US" sz="2400" b="1" dirty="0">
              <a:solidFill>
                <a:srgbClr val="171D23"/>
              </a:solidFill>
              <a:latin typeface="+mj-lt"/>
            </a:rPr>
            <a:t>Data </a:t>
          </a:r>
          <a:br>
            <a:rPr lang="en-US" sz="2400" b="1" dirty="0">
              <a:solidFill>
                <a:srgbClr val="171D23"/>
              </a:solidFill>
              <a:latin typeface="+mj-lt"/>
            </a:rPr>
          </a:br>
          <a:r>
            <a:rPr lang="en-US" sz="2400" b="1" dirty="0">
              <a:solidFill>
                <a:srgbClr val="171D23"/>
              </a:solidFill>
              <a:latin typeface="+mj-lt"/>
            </a:rPr>
            <a:t>Consumer </a:t>
          </a:r>
        </a:p>
      </dgm:t>
    </dgm:pt>
    <dgm:pt modelId="{5A5898F3-F580-4673-94CB-F650D6587981}" type="parTrans" cxnId="{5BE3BC49-DC04-483A-B592-0503F119AE27}">
      <dgm:prSet/>
      <dgm:spPr/>
      <dgm:t>
        <a:bodyPr/>
        <a:lstStyle/>
        <a:p>
          <a:endParaRPr lang="en-US"/>
        </a:p>
      </dgm:t>
    </dgm:pt>
    <dgm:pt modelId="{F710525B-110A-424D-9DF5-6D334ECD5A5F}" type="sibTrans" cxnId="{5BE3BC49-DC04-483A-B592-0503F119AE27}">
      <dgm:prSet/>
      <dgm:spPr/>
      <dgm:t>
        <a:bodyPr/>
        <a:lstStyle/>
        <a:p>
          <a:endParaRPr lang="en-US"/>
        </a:p>
      </dgm:t>
    </dgm:pt>
    <dgm:pt modelId="{D4782D51-78BB-4DA7-8E7A-5E496CD09584}" type="pres">
      <dgm:prSet presAssocID="{5BFA042C-27E6-45BA-A355-2B9D3B4D7E5C}" presName="cycleMatrixDiagram" presStyleCnt="0">
        <dgm:presLayoutVars>
          <dgm:chMax val="1"/>
          <dgm:dir/>
          <dgm:animLvl val="lvl"/>
          <dgm:resizeHandles val="exact"/>
        </dgm:presLayoutVars>
      </dgm:prSet>
      <dgm:spPr/>
    </dgm:pt>
    <dgm:pt modelId="{28EF260C-881A-4082-A4DF-15D4C223E6A3}" type="pres">
      <dgm:prSet presAssocID="{5BFA042C-27E6-45BA-A355-2B9D3B4D7E5C}" presName="children" presStyleCnt="0"/>
      <dgm:spPr/>
    </dgm:pt>
    <dgm:pt modelId="{B123316A-21F9-4B9A-A46D-7FB612733674}" type="pres">
      <dgm:prSet presAssocID="{5BFA042C-27E6-45BA-A355-2B9D3B4D7E5C}" presName="child1group" presStyleCnt="0"/>
      <dgm:spPr/>
    </dgm:pt>
    <dgm:pt modelId="{B8B1B4FE-2819-4D69-BFAA-532EC31351E2}" type="pres">
      <dgm:prSet presAssocID="{5BFA042C-27E6-45BA-A355-2B9D3B4D7E5C}" presName="child1" presStyleLbl="bgAcc1" presStyleIdx="0" presStyleCnt="4" custScaleX="180340" custLinFactNeighborX="42108" custLinFactNeighborY="-28685"/>
      <dgm:spPr/>
    </dgm:pt>
    <dgm:pt modelId="{3BA34E15-9F49-40F4-9E74-5BF56A94275C}" type="pres">
      <dgm:prSet presAssocID="{5BFA042C-27E6-45BA-A355-2B9D3B4D7E5C}" presName="child1Text" presStyleLbl="bgAcc1" presStyleIdx="0" presStyleCnt="4">
        <dgm:presLayoutVars>
          <dgm:bulletEnabled val="1"/>
        </dgm:presLayoutVars>
      </dgm:prSet>
      <dgm:spPr/>
    </dgm:pt>
    <dgm:pt modelId="{E5FFF62D-2948-42FC-AA46-8CE2AF1AD4D9}" type="pres">
      <dgm:prSet presAssocID="{5BFA042C-27E6-45BA-A355-2B9D3B4D7E5C}" presName="child2group" presStyleCnt="0"/>
      <dgm:spPr/>
    </dgm:pt>
    <dgm:pt modelId="{2E230A8D-17CB-4184-80C0-9F8D7D4D0ABC}" type="pres">
      <dgm:prSet presAssocID="{5BFA042C-27E6-45BA-A355-2B9D3B4D7E5C}" presName="child2" presStyleLbl="bgAcc1" presStyleIdx="1" presStyleCnt="4" custScaleX="188092" custScaleY="91801" custLinFactNeighborX="24224" custLinFactNeighborY="-32784"/>
      <dgm:spPr/>
    </dgm:pt>
    <dgm:pt modelId="{B603B1DD-5535-4965-ADB0-363AAF84D145}" type="pres">
      <dgm:prSet presAssocID="{5BFA042C-27E6-45BA-A355-2B9D3B4D7E5C}" presName="child2Text" presStyleLbl="bgAcc1" presStyleIdx="1" presStyleCnt="4">
        <dgm:presLayoutVars>
          <dgm:bulletEnabled val="1"/>
        </dgm:presLayoutVars>
      </dgm:prSet>
      <dgm:spPr/>
    </dgm:pt>
    <dgm:pt modelId="{3D61C1E6-E871-465A-9F88-706856EEA44A}" type="pres">
      <dgm:prSet presAssocID="{5BFA042C-27E6-45BA-A355-2B9D3B4D7E5C}" presName="child3group" presStyleCnt="0"/>
      <dgm:spPr/>
    </dgm:pt>
    <dgm:pt modelId="{CC0D189F-5158-47A9-8E71-CF6BA39C577C}" type="pres">
      <dgm:prSet presAssocID="{5BFA042C-27E6-45BA-A355-2B9D3B4D7E5C}" presName="child3" presStyleLbl="bgAcc1" presStyleIdx="2" presStyleCnt="4" custScaleX="180340" custLinFactNeighborX="51938" custLinFactNeighborY="25965"/>
      <dgm:spPr/>
    </dgm:pt>
    <dgm:pt modelId="{AE094974-170F-4EEC-8793-49A5ABEFB853}" type="pres">
      <dgm:prSet presAssocID="{5BFA042C-27E6-45BA-A355-2B9D3B4D7E5C}" presName="child3Text" presStyleLbl="bgAcc1" presStyleIdx="2" presStyleCnt="4">
        <dgm:presLayoutVars>
          <dgm:bulletEnabled val="1"/>
        </dgm:presLayoutVars>
      </dgm:prSet>
      <dgm:spPr/>
    </dgm:pt>
    <dgm:pt modelId="{E9CDC3FE-348A-4755-94D5-11D960042388}" type="pres">
      <dgm:prSet presAssocID="{5BFA042C-27E6-45BA-A355-2B9D3B4D7E5C}" presName="child4group" presStyleCnt="0"/>
      <dgm:spPr/>
    </dgm:pt>
    <dgm:pt modelId="{748833AE-4802-44EE-ABA7-F9E02005B496}" type="pres">
      <dgm:prSet presAssocID="{5BFA042C-27E6-45BA-A355-2B9D3B4D7E5C}" presName="child4" presStyleLbl="bgAcc1" presStyleIdx="3" presStyleCnt="4" custScaleX="180340" custLinFactNeighborX="49848" custLinFactNeighborY="24403"/>
      <dgm:spPr/>
    </dgm:pt>
    <dgm:pt modelId="{3522BCD5-F4D9-4600-8FE9-D1DBD766A67D}" type="pres">
      <dgm:prSet presAssocID="{5BFA042C-27E6-45BA-A355-2B9D3B4D7E5C}" presName="child4Text" presStyleLbl="bgAcc1" presStyleIdx="3" presStyleCnt="4">
        <dgm:presLayoutVars>
          <dgm:bulletEnabled val="1"/>
        </dgm:presLayoutVars>
      </dgm:prSet>
      <dgm:spPr/>
    </dgm:pt>
    <dgm:pt modelId="{46A475E9-5F22-481C-9C55-68B251FB14DE}" type="pres">
      <dgm:prSet presAssocID="{5BFA042C-27E6-45BA-A355-2B9D3B4D7E5C}" presName="childPlaceholder" presStyleCnt="0"/>
      <dgm:spPr/>
    </dgm:pt>
    <dgm:pt modelId="{3FE296D2-1909-43CC-BDBB-1E77E9F1C895}" type="pres">
      <dgm:prSet presAssocID="{5BFA042C-27E6-45BA-A355-2B9D3B4D7E5C}" presName="circle" presStyleCnt="0"/>
      <dgm:spPr/>
    </dgm:pt>
    <dgm:pt modelId="{0776652A-BEFA-40D1-AAC0-77EE49B275E4}" type="pres">
      <dgm:prSet presAssocID="{5BFA042C-27E6-45BA-A355-2B9D3B4D7E5C}" presName="quadrant1" presStyleLbl="node1" presStyleIdx="0" presStyleCnt="4" custScaleX="145523" custLinFactNeighborX="-3184" custLinFactNeighborY="2968">
        <dgm:presLayoutVars>
          <dgm:chMax val="1"/>
          <dgm:bulletEnabled val="1"/>
        </dgm:presLayoutVars>
      </dgm:prSet>
      <dgm:spPr/>
    </dgm:pt>
    <dgm:pt modelId="{82477BD6-79D9-45B5-BD55-B3848B49352F}" type="pres">
      <dgm:prSet presAssocID="{5BFA042C-27E6-45BA-A355-2B9D3B4D7E5C}" presName="quadrant2" presStyleLbl="node1" presStyleIdx="1" presStyleCnt="4" custScaleX="145523" custLinFactNeighborX="38113" custLinFactNeighborY="2968">
        <dgm:presLayoutVars>
          <dgm:chMax val="1"/>
          <dgm:bulletEnabled val="1"/>
        </dgm:presLayoutVars>
      </dgm:prSet>
      <dgm:spPr/>
    </dgm:pt>
    <dgm:pt modelId="{7D60DEE9-296B-4766-869A-3B3931F6CD54}" type="pres">
      <dgm:prSet presAssocID="{5BFA042C-27E6-45BA-A355-2B9D3B4D7E5C}" presName="quadrant3" presStyleLbl="node1" presStyleIdx="2" presStyleCnt="4" custScaleX="145523" custLinFactNeighborX="38113" custLinFactNeighborY="-102">
        <dgm:presLayoutVars>
          <dgm:chMax val="1"/>
          <dgm:bulletEnabled val="1"/>
        </dgm:presLayoutVars>
      </dgm:prSet>
      <dgm:spPr/>
    </dgm:pt>
    <dgm:pt modelId="{C14BA74B-E293-4DAE-92A9-4A7C7AE7D55D}" type="pres">
      <dgm:prSet presAssocID="{5BFA042C-27E6-45BA-A355-2B9D3B4D7E5C}" presName="quadrant4" presStyleLbl="node1" presStyleIdx="3" presStyleCnt="4" custScaleX="145523" custLinFactNeighborX="-2639" custLinFactNeighborY="-69">
        <dgm:presLayoutVars>
          <dgm:chMax val="1"/>
          <dgm:bulletEnabled val="1"/>
        </dgm:presLayoutVars>
      </dgm:prSet>
      <dgm:spPr/>
    </dgm:pt>
    <dgm:pt modelId="{CAEFC421-E0CD-48F1-A0D2-C1F7773376B7}" type="pres">
      <dgm:prSet presAssocID="{5BFA042C-27E6-45BA-A355-2B9D3B4D7E5C}" presName="quadrantPlaceholder" presStyleCnt="0"/>
      <dgm:spPr/>
    </dgm:pt>
    <dgm:pt modelId="{188AB081-A104-4754-9F8F-BEDD753CBCCB}" type="pres">
      <dgm:prSet presAssocID="{5BFA042C-27E6-45BA-A355-2B9D3B4D7E5C}" presName="center1" presStyleLbl="fgShp" presStyleIdx="0" presStyleCnt="2" custLinFactNeighborX="62075" custLinFactNeighborY="3995"/>
      <dgm:spPr/>
    </dgm:pt>
    <dgm:pt modelId="{5B87F20E-AD45-4D02-BF94-1B94004BEA01}" type="pres">
      <dgm:prSet presAssocID="{5BFA042C-27E6-45BA-A355-2B9D3B4D7E5C}" presName="center2" presStyleLbl="fgShp" presStyleIdx="1" presStyleCnt="2" custLinFactNeighborX="62075" custLinFactNeighborY="3995"/>
      <dgm:spPr/>
    </dgm:pt>
  </dgm:ptLst>
  <dgm:cxnLst>
    <dgm:cxn modelId="{A3A2D215-DFFB-4E2C-A828-D956E5DEA7F5}" type="presOf" srcId="{905C0292-121A-4B26-A8D8-A132C90E82EF}" destId="{748833AE-4802-44EE-ABA7-F9E02005B496}" srcOrd="0" destOrd="0" presId="urn:microsoft.com/office/officeart/2005/8/layout/cycle4#7"/>
    <dgm:cxn modelId="{D5501D18-5239-4A49-8F1D-F79F510189FC}" srcId="{BED00102-4095-4B7A-A824-68FA3DCBBB7F}" destId="{11359FEB-5397-498F-AE7C-5494392473EC}" srcOrd="0" destOrd="0" parTransId="{6A5991DC-B1BF-42D2-AF55-664556CCFF46}" sibTransId="{003A8D74-C1D1-4487-913C-2A16BDA96CBC}"/>
    <dgm:cxn modelId="{F965742A-5BB8-40C8-84E5-9E6EF5E6999C}" type="presOf" srcId="{4D33DCF8-07E2-4577-8D90-9DEE8F6D48C6}" destId="{AE094974-170F-4EEC-8793-49A5ABEFB853}" srcOrd="1" destOrd="0" presId="urn:microsoft.com/office/officeart/2005/8/layout/cycle4#7"/>
    <dgm:cxn modelId="{2DB1F638-2885-4EC4-BBD5-0C4BEC32DA84}" type="presOf" srcId="{BED00102-4095-4B7A-A824-68FA3DCBBB7F}" destId="{82477BD6-79D9-45B5-BD55-B3848B49352F}" srcOrd="0" destOrd="0" presId="urn:microsoft.com/office/officeart/2005/8/layout/cycle4#7"/>
    <dgm:cxn modelId="{1F6CEB3B-27CF-4B89-89BB-68565B2C7688}" srcId="{5BFA042C-27E6-45BA-A355-2B9D3B4D7E5C}" destId="{BED00102-4095-4B7A-A824-68FA3DCBBB7F}" srcOrd="1" destOrd="0" parTransId="{D974F703-1CB6-401B-868A-1DE5B99E647D}" sibTransId="{B5455C86-14FA-4A11-BEB3-F3431FAEFAA0}"/>
    <dgm:cxn modelId="{1514A75D-3E58-452E-B7D1-F89700E12A19}" srcId="{311EE402-113B-420B-B7DE-C02C1381795F}" destId="{4D33DCF8-07E2-4577-8D90-9DEE8F6D48C6}" srcOrd="0" destOrd="0" parTransId="{6659D008-A3A9-406C-9757-AF8C8D5303A3}" sibTransId="{B2E299C2-FB9A-407B-9148-E09E84B99CA3}"/>
    <dgm:cxn modelId="{78E85960-C34A-49B7-AC19-D8DEC3636DE5}" type="presOf" srcId="{082B0BB0-B188-4569-8BE3-EB5EB390120F}" destId="{B8B1B4FE-2819-4D69-BFAA-532EC31351E2}" srcOrd="0" destOrd="0" presId="urn:microsoft.com/office/officeart/2005/8/layout/cycle4#7"/>
    <dgm:cxn modelId="{7F242166-F145-4BE7-89E6-B9C7E2E69415}" srcId="{5BFA042C-27E6-45BA-A355-2B9D3B4D7E5C}" destId="{BC82B587-9D6F-4D48-8513-A1313965A09B}" srcOrd="3" destOrd="0" parTransId="{0FB76878-2B72-45A9-AF82-C4500085B831}" sibTransId="{0A7BB1F4-9CDF-41CC-B88D-4601EC349B63}"/>
    <dgm:cxn modelId="{5BE3BC49-DC04-483A-B592-0503F119AE27}" srcId="{BC82B587-9D6F-4D48-8513-A1313965A09B}" destId="{905C0292-121A-4B26-A8D8-A132C90E82EF}" srcOrd="0" destOrd="0" parTransId="{5A5898F3-F580-4673-94CB-F650D6587981}" sibTransId="{F710525B-110A-424D-9DF5-6D334ECD5A5F}"/>
    <dgm:cxn modelId="{C7A0146F-8AC2-48F4-93C3-86F9F42003F4}" type="presOf" srcId="{5BFA042C-27E6-45BA-A355-2B9D3B4D7E5C}" destId="{D4782D51-78BB-4DA7-8E7A-5E496CD09584}" srcOrd="0" destOrd="0" presId="urn:microsoft.com/office/officeart/2005/8/layout/cycle4#7"/>
    <dgm:cxn modelId="{09AEA051-8A5F-4FB9-AEBF-83680608961D}" type="presOf" srcId="{BC82B587-9D6F-4D48-8513-A1313965A09B}" destId="{C14BA74B-E293-4DAE-92A9-4A7C7AE7D55D}" srcOrd="0" destOrd="0" presId="urn:microsoft.com/office/officeart/2005/8/layout/cycle4#7"/>
    <dgm:cxn modelId="{D98D1E5A-203B-48C4-8379-05C8E306A821}" srcId="{5BFA042C-27E6-45BA-A355-2B9D3B4D7E5C}" destId="{DCCB3FEE-626C-43D0-9D47-D50D461461A5}" srcOrd="0" destOrd="0" parTransId="{69519229-3CDE-4EAA-AA3E-856AE41258FA}" sibTransId="{0E615487-F562-4C14-B207-E552B385D9A1}"/>
    <dgm:cxn modelId="{39496B81-16AD-4C56-8A59-407459765742}" srcId="{5BFA042C-27E6-45BA-A355-2B9D3B4D7E5C}" destId="{311EE402-113B-420B-B7DE-C02C1381795F}" srcOrd="2" destOrd="0" parTransId="{9B4D9EA4-52F5-4E7E-A620-6EDDE82A5320}" sibTransId="{3F1A0C1B-98C8-4045-BC94-9D55FD60366A}"/>
    <dgm:cxn modelId="{1EAD6D83-DFBE-4DAB-8E9A-C377157EB382}" type="presOf" srcId="{11359FEB-5397-498F-AE7C-5494392473EC}" destId="{2E230A8D-17CB-4184-80C0-9F8D7D4D0ABC}" srcOrd="0" destOrd="0" presId="urn:microsoft.com/office/officeart/2005/8/layout/cycle4#7"/>
    <dgm:cxn modelId="{2BE14098-7A96-4DA0-A77F-C4996A4D5B26}" type="presOf" srcId="{905C0292-121A-4B26-A8D8-A132C90E82EF}" destId="{3522BCD5-F4D9-4600-8FE9-D1DBD766A67D}" srcOrd="1" destOrd="0" presId="urn:microsoft.com/office/officeart/2005/8/layout/cycle4#7"/>
    <dgm:cxn modelId="{AAC35CA0-94AF-42BC-AFC1-394FC7966961}" type="presOf" srcId="{082B0BB0-B188-4569-8BE3-EB5EB390120F}" destId="{3BA34E15-9F49-40F4-9E74-5BF56A94275C}" srcOrd="1" destOrd="0" presId="urn:microsoft.com/office/officeart/2005/8/layout/cycle4#7"/>
    <dgm:cxn modelId="{A7B7F5A7-C53C-4FD2-9E35-6BA18EB89C99}" type="presOf" srcId="{4D33DCF8-07E2-4577-8D90-9DEE8F6D48C6}" destId="{CC0D189F-5158-47A9-8E71-CF6BA39C577C}" srcOrd="0" destOrd="0" presId="urn:microsoft.com/office/officeart/2005/8/layout/cycle4#7"/>
    <dgm:cxn modelId="{41A620C5-08E8-4621-92BD-0801AFE32736}" srcId="{DCCB3FEE-626C-43D0-9D47-D50D461461A5}" destId="{082B0BB0-B188-4569-8BE3-EB5EB390120F}" srcOrd="0" destOrd="0" parTransId="{AA53A57A-6E4C-4309-A19D-A7E59A44EF45}" sibTransId="{1A4FE954-6647-4AA3-AFB7-374B53E295BA}"/>
    <dgm:cxn modelId="{04B9DFC7-5401-48B8-904D-5DA6E2C98420}" type="presOf" srcId="{311EE402-113B-420B-B7DE-C02C1381795F}" destId="{7D60DEE9-296B-4766-869A-3B3931F6CD54}" srcOrd="0" destOrd="0" presId="urn:microsoft.com/office/officeart/2005/8/layout/cycle4#7"/>
    <dgm:cxn modelId="{CBFB4ACF-A7B6-4010-BB21-B69F1DC71A5F}" type="presOf" srcId="{11359FEB-5397-498F-AE7C-5494392473EC}" destId="{B603B1DD-5535-4965-ADB0-363AAF84D145}" srcOrd="1" destOrd="0" presId="urn:microsoft.com/office/officeart/2005/8/layout/cycle4#7"/>
    <dgm:cxn modelId="{D82E6EF7-BE06-4E0F-95A8-256674F82D0D}" type="presOf" srcId="{DCCB3FEE-626C-43D0-9D47-D50D461461A5}" destId="{0776652A-BEFA-40D1-AAC0-77EE49B275E4}" srcOrd="0" destOrd="0" presId="urn:microsoft.com/office/officeart/2005/8/layout/cycle4#7"/>
    <dgm:cxn modelId="{F678EDD3-ECBF-4412-8535-1710325823D5}" type="presParOf" srcId="{D4782D51-78BB-4DA7-8E7A-5E496CD09584}" destId="{28EF260C-881A-4082-A4DF-15D4C223E6A3}" srcOrd="0" destOrd="0" presId="urn:microsoft.com/office/officeart/2005/8/layout/cycle4#7"/>
    <dgm:cxn modelId="{9543ECB6-F892-4D75-8224-B06D74233911}" type="presParOf" srcId="{28EF260C-881A-4082-A4DF-15D4C223E6A3}" destId="{B123316A-21F9-4B9A-A46D-7FB612733674}" srcOrd="0" destOrd="0" presId="urn:microsoft.com/office/officeart/2005/8/layout/cycle4#7"/>
    <dgm:cxn modelId="{519293AB-F758-4052-AC2C-5B902EB2B462}" type="presParOf" srcId="{B123316A-21F9-4B9A-A46D-7FB612733674}" destId="{B8B1B4FE-2819-4D69-BFAA-532EC31351E2}" srcOrd="0" destOrd="0" presId="urn:microsoft.com/office/officeart/2005/8/layout/cycle4#7"/>
    <dgm:cxn modelId="{027798CD-553B-4A64-9377-72DC33491A59}" type="presParOf" srcId="{B123316A-21F9-4B9A-A46D-7FB612733674}" destId="{3BA34E15-9F49-40F4-9E74-5BF56A94275C}" srcOrd="1" destOrd="0" presId="urn:microsoft.com/office/officeart/2005/8/layout/cycle4#7"/>
    <dgm:cxn modelId="{F14B8BE3-072B-471A-928C-B1D3A5D16125}" type="presParOf" srcId="{28EF260C-881A-4082-A4DF-15D4C223E6A3}" destId="{E5FFF62D-2948-42FC-AA46-8CE2AF1AD4D9}" srcOrd="1" destOrd="0" presId="urn:microsoft.com/office/officeart/2005/8/layout/cycle4#7"/>
    <dgm:cxn modelId="{F14BA557-4E3E-4E1A-BDBF-4799A1395C0E}" type="presParOf" srcId="{E5FFF62D-2948-42FC-AA46-8CE2AF1AD4D9}" destId="{2E230A8D-17CB-4184-80C0-9F8D7D4D0ABC}" srcOrd="0" destOrd="0" presId="urn:microsoft.com/office/officeart/2005/8/layout/cycle4#7"/>
    <dgm:cxn modelId="{5686F5BC-3AFD-404A-9406-989446D42A1F}" type="presParOf" srcId="{E5FFF62D-2948-42FC-AA46-8CE2AF1AD4D9}" destId="{B603B1DD-5535-4965-ADB0-363AAF84D145}" srcOrd="1" destOrd="0" presId="urn:microsoft.com/office/officeart/2005/8/layout/cycle4#7"/>
    <dgm:cxn modelId="{0C9275A4-2B80-427F-9D47-F518B2D0653F}" type="presParOf" srcId="{28EF260C-881A-4082-A4DF-15D4C223E6A3}" destId="{3D61C1E6-E871-465A-9F88-706856EEA44A}" srcOrd="2" destOrd="0" presId="urn:microsoft.com/office/officeart/2005/8/layout/cycle4#7"/>
    <dgm:cxn modelId="{D62B1CAD-8AC1-4B77-ADE8-2EFEB7E07061}" type="presParOf" srcId="{3D61C1E6-E871-465A-9F88-706856EEA44A}" destId="{CC0D189F-5158-47A9-8E71-CF6BA39C577C}" srcOrd="0" destOrd="0" presId="urn:microsoft.com/office/officeart/2005/8/layout/cycle4#7"/>
    <dgm:cxn modelId="{424537A6-79F0-4E42-8AC4-E11D27B95243}" type="presParOf" srcId="{3D61C1E6-E871-465A-9F88-706856EEA44A}" destId="{AE094974-170F-4EEC-8793-49A5ABEFB853}" srcOrd="1" destOrd="0" presId="urn:microsoft.com/office/officeart/2005/8/layout/cycle4#7"/>
    <dgm:cxn modelId="{7D189463-9B4B-49BB-A21B-5F7A89113717}" type="presParOf" srcId="{28EF260C-881A-4082-A4DF-15D4C223E6A3}" destId="{E9CDC3FE-348A-4755-94D5-11D960042388}" srcOrd="3" destOrd="0" presId="urn:microsoft.com/office/officeart/2005/8/layout/cycle4#7"/>
    <dgm:cxn modelId="{3FC8E87B-BA1F-4336-A248-E8982D635418}" type="presParOf" srcId="{E9CDC3FE-348A-4755-94D5-11D960042388}" destId="{748833AE-4802-44EE-ABA7-F9E02005B496}" srcOrd="0" destOrd="0" presId="urn:microsoft.com/office/officeart/2005/8/layout/cycle4#7"/>
    <dgm:cxn modelId="{070BF617-93CF-48B3-82CE-ED3400835C7D}" type="presParOf" srcId="{E9CDC3FE-348A-4755-94D5-11D960042388}" destId="{3522BCD5-F4D9-4600-8FE9-D1DBD766A67D}" srcOrd="1" destOrd="0" presId="urn:microsoft.com/office/officeart/2005/8/layout/cycle4#7"/>
    <dgm:cxn modelId="{B12FE51D-AECC-4736-B5AC-313EA1F55093}" type="presParOf" srcId="{28EF260C-881A-4082-A4DF-15D4C223E6A3}" destId="{46A475E9-5F22-481C-9C55-68B251FB14DE}" srcOrd="4" destOrd="0" presId="urn:microsoft.com/office/officeart/2005/8/layout/cycle4#7"/>
    <dgm:cxn modelId="{6716396C-2AA7-4372-8CCD-0671BDC516FB}" type="presParOf" srcId="{D4782D51-78BB-4DA7-8E7A-5E496CD09584}" destId="{3FE296D2-1909-43CC-BDBB-1E77E9F1C895}" srcOrd="1" destOrd="0" presId="urn:microsoft.com/office/officeart/2005/8/layout/cycle4#7"/>
    <dgm:cxn modelId="{1A8DF71D-4743-4286-95ED-1A84C2172583}" type="presParOf" srcId="{3FE296D2-1909-43CC-BDBB-1E77E9F1C895}" destId="{0776652A-BEFA-40D1-AAC0-77EE49B275E4}" srcOrd="0" destOrd="0" presId="urn:microsoft.com/office/officeart/2005/8/layout/cycle4#7"/>
    <dgm:cxn modelId="{475395BE-3180-4F2B-B550-ED06854A5A90}" type="presParOf" srcId="{3FE296D2-1909-43CC-BDBB-1E77E9F1C895}" destId="{82477BD6-79D9-45B5-BD55-B3848B49352F}" srcOrd="1" destOrd="0" presId="urn:microsoft.com/office/officeart/2005/8/layout/cycle4#7"/>
    <dgm:cxn modelId="{B0C69496-2EE1-4FC8-957F-CFDDC8F71CA2}" type="presParOf" srcId="{3FE296D2-1909-43CC-BDBB-1E77E9F1C895}" destId="{7D60DEE9-296B-4766-869A-3B3931F6CD54}" srcOrd="2" destOrd="0" presId="urn:microsoft.com/office/officeart/2005/8/layout/cycle4#7"/>
    <dgm:cxn modelId="{4FA82C87-785E-41BC-BA23-23886C9C2E89}" type="presParOf" srcId="{3FE296D2-1909-43CC-BDBB-1E77E9F1C895}" destId="{C14BA74B-E293-4DAE-92A9-4A7C7AE7D55D}" srcOrd="3" destOrd="0" presId="urn:microsoft.com/office/officeart/2005/8/layout/cycle4#7"/>
    <dgm:cxn modelId="{4A0230AD-C453-47E1-BAB1-FFA2032B0932}" type="presParOf" srcId="{3FE296D2-1909-43CC-BDBB-1E77E9F1C895}" destId="{CAEFC421-E0CD-48F1-A0D2-C1F7773376B7}" srcOrd="4" destOrd="0" presId="urn:microsoft.com/office/officeart/2005/8/layout/cycle4#7"/>
    <dgm:cxn modelId="{2B19A59C-3930-4D1B-B1D5-2FD7ABD53CE9}" type="presParOf" srcId="{D4782D51-78BB-4DA7-8E7A-5E496CD09584}" destId="{188AB081-A104-4754-9F8F-BEDD753CBCCB}" srcOrd="2" destOrd="0" presId="urn:microsoft.com/office/officeart/2005/8/layout/cycle4#7"/>
    <dgm:cxn modelId="{44B47159-203B-42EB-BD79-023BCFAFAB58}" type="presParOf" srcId="{D4782D51-78BB-4DA7-8E7A-5E496CD09584}" destId="{5B87F20E-AD45-4D02-BF94-1B94004BEA01}" srcOrd="3" destOrd="0" presId="urn:microsoft.com/office/officeart/2005/8/layout/cycle4#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BF80-0F54-474C-9D76-E1DA19A2418B}">
      <dsp:nvSpPr>
        <dsp:cNvPr id="0" name=""/>
        <dsp:cNvSpPr/>
      </dsp:nvSpPr>
      <dsp:spPr>
        <a:xfrm>
          <a:off x="911304" y="260180"/>
          <a:ext cx="2525553" cy="25255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Data reuse research</a:t>
          </a:r>
        </a:p>
      </dsp:txBody>
      <dsp:txXfrm>
        <a:off x="1248044" y="702152"/>
        <a:ext cx="1852072" cy="1136499"/>
      </dsp:txXfrm>
    </dsp:sp>
    <dsp:sp modelId="{A18A5F03-DF28-4D4C-8532-58940E5361B2}">
      <dsp:nvSpPr>
        <dsp:cNvPr id="0" name=""/>
        <dsp:cNvSpPr/>
      </dsp:nvSpPr>
      <dsp:spPr>
        <a:xfrm>
          <a:off x="1822608" y="1838652"/>
          <a:ext cx="2525553" cy="25255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Digital curation research</a:t>
          </a:r>
        </a:p>
      </dsp:txBody>
      <dsp:txXfrm>
        <a:off x="2595006" y="2491086"/>
        <a:ext cx="1515332" cy="1389054"/>
      </dsp:txXfrm>
    </dsp:sp>
    <dsp:sp modelId="{A800EDDC-8DD7-422C-A73F-38AA0151F364}">
      <dsp:nvSpPr>
        <dsp:cNvPr id="0" name=""/>
        <dsp:cNvSpPr/>
      </dsp:nvSpPr>
      <dsp:spPr>
        <a:xfrm>
          <a:off x="0" y="1838652"/>
          <a:ext cx="2525553" cy="25255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Disciplines curating &amp; reusing data</a:t>
          </a:r>
        </a:p>
      </dsp:txBody>
      <dsp:txXfrm>
        <a:off x="237822" y="2491086"/>
        <a:ext cx="1515332" cy="1389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D189F-5158-47A9-8E71-CF6BA39C577C}">
      <dsp:nvSpPr>
        <dsp:cNvPr id="0" name=""/>
        <dsp:cNvSpPr/>
      </dsp:nvSpPr>
      <dsp:spPr>
        <a:xfrm>
          <a:off x="2383482" y="3372728"/>
          <a:ext cx="3550909" cy="1275470"/>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a:lnSpc>
              <a:spcPct val="90000"/>
            </a:lnSpc>
            <a:spcBef>
              <a:spcPct val="0"/>
            </a:spcBef>
            <a:spcAft>
              <a:spcPct val="15000"/>
            </a:spcAft>
            <a:buChar char="•"/>
          </a:pPr>
          <a:r>
            <a:rPr lang="en-US" sz="2400" b="1" kern="1200" dirty="0">
              <a:solidFill>
                <a:srgbClr val="171D23"/>
              </a:solidFill>
              <a:latin typeface="+mj-lt"/>
            </a:rPr>
            <a:t>Repository Staff </a:t>
          </a:r>
        </a:p>
      </dsp:txBody>
      <dsp:txXfrm>
        <a:off x="3476772" y="3719613"/>
        <a:ext cx="2429600" cy="900567"/>
      </dsp:txXfrm>
    </dsp:sp>
    <dsp:sp modelId="{748833AE-4802-44EE-ABA7-F9E02005B496}">
      <dsp:nvSpPr>
        <dsp:cNvPr id="0" name=""/>
        <dsp:cNvSpPr/>
      </dsp:nvSpPr>
      <dsp:spPr>
        <a:xfrm>
          <a:off x="152401" y="3352805"/>
          <a:ext cx="3550909" cy="1275470"/>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rgbClr val="171D23"/>
              </a:solidFill>
              <a:latin typeface="+mj-lt"/>
            </a:rPr>
            <a:t>Data </a:t>
          </a:r>
          <a:br>
            <a:rPr lang="en-US" sz="2400" b="1" kern="1200" dirty="0">
              <a:solidFill>
                <a:srgbClr val="171D23"/>
              </a:solidFill>
              <a:latin typeface="+mj-lt"/>
            </a:rPr>
          </a:br>
          <a:r>
            <a:rPr lang="en-US" sz="2400" b="1" kern="1200" dirty="0">
              <a:solidFill>
                <a:srgbClr val="171D23"/>
              </a:solidFill>
              <a:latin typeface="+mj-lt"/>
            </a:rPr>
            <a:t>Consumer </a:t>
          </a:r>
        </a:p>
      </dsp:txBody>
      <dsp:txXfrm>
        <a:off x="180419" y="3699691"/>
        <a:ext cx="2429600" cy="900567"/>
      </dsp:txXfrm>
    </dsp:sp>
    <dsp:sp modelId="{2E230A8D-17CB-4184-80C0-9F8D7D4D0ABC}">
      <dsp:nvSpPr>
        <dsp:cNvPr id="0" name=""/>
        <dsp:cNvSpPr/>
      </dsp:nvSpPr>
      <dsp:spPr>
        <a:xfrm>
          <a:off x="2307163" y="0"/>
          <a:ext cx="3703546" cy="117089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a:lnSpc>
              <a:spcPct val="90000"/>
            </a:lnSpc>
            <a:spcBef>
              <a:spcPct val="0"/>
            </a:spcBef>
            <a:spcAft>
              <a:spcPct val="15000"/>
            </a:spcAft>
            <a:buChar char="•"/>
          </a:pPr>
          <a:r>
            <a:rPr lang="en-US" sz="2400" b="1" kern="1200" dirty="0">
              <a:solidFill>
                <a:srgbClr val="171D23"/>
              </a:solidFill>
              <a:latin typeface="+mj-lt"/>
            </a:rPr>
            <a:t>Data </a:t>
          </a:r>
          <a:br>
            <a:rPr lang="en-US" sz="2400" b="1" kern="1200" dirty="0">
              <a:solidFill>
                <a:srgbClr val="171D23"/>
              </a:solidFill>
              <a:latin typeface="+mj-lt"/>
            </a:rPr>
          </a:br>
          <a:r>
            <a:rPr lang="en-US" sz="2400" b="1" kern="1200" dirty="0">
              <a:solidFill>
                <a:srgbClr val="171D23"/>
              </a:solidFill>
              <a:latin typeface="+mj-lt"/>
            </a:rPr>
            <a:t>Producer </a:t>
          </a:r>
        </a:p>
      </dsp:txBody>
      <dsp:txXfrm>
        <a:off x="3443948" y="25721"/>
        <a:ext cx="2541040" cy="826729"/>
      </dsp:txXfrm>
    </dsp:sp>
    <dsp:sp modelId="{B8B1B4FE-2819-4D69-BFAA-532EC31351E2}">
      <dsp:nvSpPr>
        <dsp:cNvPr id="0" name=""/>
        <dsp:cNvSpPr/>
      </dsp:nvSpPr>
      <dsp:spPr>
        <a:xfrm>
          <a:off x="0" y="0"/>
          <a:ext cx="3550909" cy="1275470"/>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solidFill>
                <a:srgbClr val="171D23"/>
              </a:solidFill>
              <a:latin typeface="+mj-lt"/>
            </a:rPr>
            <a:t>Data     Producer </a:t>
          </a:r>
        </a:p>
      </dsp:txBody>
      <dsp:txXfrm>
        <a:off x="28018" y="28018"/>
        <a:ext cx="2429600" cy="900567"/>
      </dsp:txXfrm>
    </dsp:sp>
    <dsp:sp modelId="{0776652A-BEFA-40D1-AAC0-77EE49B275E4}">
      <dsp:nvSpPr>
        <dsp:cNvPr id="0" name=""/>
        <dsp:cNvSpPr/>
      </dsp:nvSpPr>
      <dsp:spPr>
        <a:xfrm>
          <a:off x="377284" y="609594"/>
          <a:ext cx="2511539" cy="172587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j-lt"/>
            </a:rPr>
            <a:t>Data Collection</a:t>
          </a:r>
        </a:p>
      </dsp:txBody>
      <dsp:txXfrm>
        <a:off x="1112897" y="1115090"/>
        <a:ext cx="1775926" cy="1220375"/>
      </dsp:txXfrm>
    </dsp:sp>
    <dsp:sp modelId="{82477BD6-79D9-45B5-BD55-B3848B49352F}">
      <dsp:nvSpPr>
        <dsp:cNvPr id="0" name=""/>
        <dsp:cNvSpPr/>
      </dsp:nvSpPr>
      <dsp:spPr>
        <a:xfrm rot="5400000">
          <a:off x="3288439" y="216759"/>
          <a:ext cx="1725871" cy="251153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Data Sharing </a:t>
          </a:r>
        </a:p>
      </dsp:txBody>
      <dsp:txXfrm rot="-5400000">
        <a:off x="2895606" y="1115089"/>
        <a:ext cx="1775926" cy="1220375"/>
      </dsp:txXfrm>
    </dsp:sp>
    <dsp:sp modelId="{7D60DEE9-296B-4766-869A-3B3931F6CD54}">
      <dsp:nvSpPr>
        <dsp:cNvPr id="0" name=""/>
        <dsp:cNvSpPr/>
      </dsp:nvSpPr>
      <dsp:spPr>
        <a:xfrm rot="10800000">
          <a:off x="2895605" y="2362198"/>
          <a:ext cx="2511539" cy="172587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j-lt"/>
            </a:rPr>
            <a:t>Data Curation</a:t>
          </a:r>
        </a:p>
      </dsp:txBody>
      <dsp:txXfrm rot="10800000">
        <a:off x="2895605" y="2362198"/>
        <a:ext cx="1775926" cy="1220375"/>
      </dsp:txXfrm>
    </dsp:sp>
    <dsp:sp modelId="{C14BA74B-E293-4DAE-92A9-4A7C7AE7D55D}">
      <dsp:nvSpPr>
        <dsp:cNvPr id="0" name=""/>
        <dsp:cNvSpPr/>
      </dsp:nvSpPr>
      <dsp:spPr>
        <a:xfrm rot="16200000">
          <a:off x="779524" y="1969933"/>
          <a:ext cx="1725871" cy="251153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Data Reuse </a:t>
          </a:r>
        </a:p>
      </dsp:txBody>
      <dsp:txXfrm rot="5400000">
        <a:off x="1122304" y="2362767"/>
        <a:ext cx="1775926" cy="1220375"/>
      </dsp:txXfrm>
    </dsp:sp>
    <dsp:sp modelId="{188AB081-A104-4754-9F8F-BEDD753CBCCB}">
      <dsp:nvSpPr>
        <dsp:cNvPr id="0" name=""/>
        <dsp:cNvSpPr/>
      </dsp:nvSpPr>
      <dsp:spPr>
        <a:xfrm>
          <a:off x="2662752" y="1986074"/>
          <a:ext cx="595884" cy="51816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87F20E-AD45-4D02-BF94-1B94004BEA01}">
      <dsp:nvSpPr>
        <dsp:cNvPr id="0" name=""/>
        <dsp:cNvSpPr/>
      </dsp:nvSpPr>
      <dsp:spPr>
        <a:xfrm rot="10800000">
          <a:off x="2662752" y="2185366"/>
          <a:ext cx="595884" cy="51816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7">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5/6/2017</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9DF122D0-BBB6-461B-9BC8-41934C591BD2}" type="datetimeFigureOut">
              <a:rPr lang="en-US" smtClean="0"/>
              <a:t>5/6/2017</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6"/>
            <a:ext cx="3041968" cy="467450"/>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739" y="8838476"/>
            <a:ext cx="3041968" cy="467450"/>
          </a:xfrm>
          <a:prstGeom prst="rect">
            <a:avLst/>
          </a:prstGeom>
        </p:spPr>
        <p:txBody>
          <a:bodyPr vert="horz" lIns="93287" tIns="46644" rIns="93287" bIns="46644" rtlCol="0" anchor="b"/>
          <a:lstStyle>
            <a:lvl1pPr algn="r">
              <a:defRPr sz="1200"/>
            </a:lvl1pPr>
          </a:lstStyle>
          <a:p>
            <a:fld id="{BCFE45DA-72A3-430F-BB87-B14765412E94}" type="slidenum">
              <a:rPr lang="en-US" smtClean="0"/>
              <a:t>‹#›</a:t>
            </a:fld>
            <a:endParaRPr lang="en-US" dirty="0"/>
          </a:p>
        </p:txBody>
      </p:sp>
    </p:spTree>
    <p:extLst>
      <p:ext uri="{BB962C8B-B14F-4D97-AF65-F5344CB8AC3E}">
        <p14:creationId xmlns:p14="http://schemas.microsoft.com/office/powerpoint/2010/main" val="229221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jdc.net/index.php/ijdc/article/view/8.1.143/30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jdc.net/index.php/ijdc/article/view/8.1.143/30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lideshare.net/oclcr/three-perspectives-on-data-reuse-producers-curators-and-reuser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dl.handle.net/2027.42/6184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catalhoyuk/918450352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opencontext.org/projects/1B426F7C-99EC-4322-4069-E8DBD927CCF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E45DA-72A3-430F-BB87-B14765412E94}" type="slidenum">
              <a:rPr lang="en-US" smtClean="0"/>
              <a:t>1</a:t>
            </a:fld>
            <a:endParaRPr lang="en-US" dirty="0"/>
          </a:p>
        </p:txBody>
      </p:sp>
    </p:spTree>
    <p:extLst>
      <p:ext uri="{BB962C8B-B14F-4D97-AF65-F5344CB8AC3E}">
        <p14:creationId xmlns:p14="http://schemas.microsoft.com/office/powerpoint/2010/main" val="215465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Faniel, I. M. (2014, November). </a:t>
            </a:r>
            <a:r>
              <a:rPr lang="en-US" sz="1200" i="1" kern="1200" dirty="0">
                <a:solidFill>
                  <a:schemeClr val="tx1"/>
                </a:solidFill>
                <a:effectLst/>
                <a:latin typeface="Arial" panose="020B0604020202020204" pitchFamily="34" charset="0"/>
                <a:cs typeface="Arial" panose="020B0604020202020204" pitchFamily="34" charset="0"/>
              </a:rPr>
              <a:t>Putting research into context: A scholarly approach to curating data for reuse. </a:t>
            </a:r>
            <a:r>
              <a:rPr lang="en-US" sz="1200" kern="1200" dirty="0">
                <a:solidFill>
                  <a:schemeClr val="tx1"/>
                </a:solidFill>
                <a:effectLst/>
                <a:latin typeface="Arial" panose="020B0604020202020204" pitchFamily="34" charset="0"/>
                <a:cs typeface="Arial" panose="020B0604020202020204" pitchFamily="34" charset="0"/>
              </a:rPr>
              <a:t>Panel presentation at the 77</a:t>
            </a:r>
            <a:r>
              <a:rPr lang="en-US" sz="1200" kern="1200" baseline="30000" dirty="0">
                <a:solidFill>
                  <a:schemeClr val="tx1"/>
                </a:solidFill>
                <a:effectLst/>
                <a:latin typeface="Arial" panose="020B0604020202020204" pitchFamily="34" charset="0"/>
                <a:cs typeface="Arial" panose="020B0604020202020204" pitchFamily="34" charset="0"/>
              </a:rPr>
              <a:t>th</a:t>
            </a:r>
            <a:r>
              <a:rPr lang="en-US" sz="1200" kern="1200" dirty="0">
                <a:solidFill>
                  <a:schemeClr val="tx1"/>
                </a:solidFill>
                <a:effectLst/>
                <a:latin typeface="Arial" panose="020B0604020202020204" pitchFamily="34" charset="0"/>
                <a:cs typeface="Arial" panose="020B0604020202020204" pitchFamily="34" charset="0"/>
              </a:rPr>
              <a:t> Annual Meeting of the Association for Information Science and Technology (ASIS&amp;T), Seattle, WA. http://www.slideshare.net/oclcr/putting-research-data-into-context-a-scholarly-approach-to-curating-data-for-reuse</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10</a:t>
            </a:fld>
            <a:endParaRPr lang="en-US" dirty="0"/>
          </a:p>
        </p:txBody>
      </p:sp>
    </p:spTree>
    <p:extLst>
      <p:ext uri="{BB962C8B-B14F-4D97-AF65-F5344CB8AC3E}">
        <p14:creationId xmlns:p14="http://schemas.microsoft.com/office/powerpoint/2010/main" val="141932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Faniel, I. M. (2014, November). </a:t>
            </a:r>
            <a:r>
              <a:rPr lang="en-US" sz="1200" i="1" kern="1200" dirty="0">
                <a:solidFill>
                  <a:schemeClr val="tx1"/>
                </a:solidFill>
                <a:effectLst/>
                <a:latin typeface="Arial" panose="020B0604020202020204" pitchFamily="34" charset="0"/>
                <a:cs typeface="Arial" panose="020B0604020202020204" pitchFamily="34" charset="0"/>
              </a:rPr>
              <a:t>Putting research into context: A scholarly approach to curating data for reuse. </a:t>
            </a:r>
            <a:r>
              <a:rPr lang="en-US" sz="1200" kern="1200" dirty="0">
                <a:solidFill>
                  <a:schemeClr val="tx1"/>
                </a:solidFill>
                <a:effectLst/>
                <a:latin typeface="Arial" panose="020B0604020202020204" pitchFamily="34" charset="0"/>
                <a:cs typeface="Arial" panose="020B0604020202020204" pitchFamily="34" charset="0"/>
              </a:rPr>
              <a:t>Panel presentation at the 77</a:t>
            </a:r>
            <a:r>
              <a:rPr lang="en-US" sz="1200" kern="1200" baseline="30000" dirty="0">
                <a:solidFill>
                  <a:schemeClr val="tx1"/>
                </a:solidFill>
                <a:effectLst/>
                <a:latin typeface="Arial" panose="020B0604020202020204" pitchFamily="34" charset="0"/>
                <a:cs typeface="Arial" panose="020B0604020202020204" pitchFamily="34" charset="0"/>
              </a:rPr>
              <a:t>th</a:t>
            </a:r>
            <a:r>
              <a:rPr lang="en-US" sz="1200" kern="1200" dirty="0">
                <a:solidFill>
                  <a:schemeClr val="tx1"/>
                </a:solidFill>
                <a:effectLst/>
                <a:latin typeface="Arial" panose="020B0604020202020204" pitchFamily="34" charset="0"/>
                <a:cs typeface="Arial" panose="020B0604020202020204" pitchFamily="34" charset="0"/>
              </a:rPr>
              <a:t> Annual Meeting of the Association for Information Science and Technology (ASIS&amp;T), Seattle, WA. http://www.slideshare.net/oclcr/putting-research-data-into-context-a-scholarly-approach-to-curating-data-for-reuse</a:t>
            </a:r>
            <a:endParaRPr lang="en-US" dirty="0">
              <a:latin typeface="Arial" pitchFamily="34" charset="0"/>
              <a:cs typeface="Arial" pitchFamily="34" charset="0"/>
            </a:endParaRPr>
          </a:p>
          <a:p>
            <a:endParaRPr lang="en-US"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11</a:t>
            </a:fld>
            <a:endParaRPr lang="en-US" dirty="0"/>
          </a:p>
        </p:txBody>
      </p:sp>
    </p:spTree>
    <p:extLst>
      <p:ext uri="{BB962C8B-B14F-4D97-AF65-F5344CB8AC3E}">
        <p14:creationId xmlns:p14="http://schemas.microsoft.com/office/powerpoint/2010/main" val="187247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cs typeface="Arial" panose="020B0604020202020204" pitchFamily="34" charset="0"/>
              </a:rPr>
              <a:t>Faniel, I. M. (2014, November). </a:t>
            </a:r>
            <a:r>
              <a:rPr lang="en-US" sz="1200" i="1" kern="1200" dirty="0">
                <a:solidFill>
                  <a:schemeClr val="tx1"/>
                </a:solidFill>
                <a:effectLst/>
                <a:latin typeface="Arial" panose="020B0604020202020204" pitchFamily="34" charset="0"/>
                <a:cs typeface="Arial" panose="020B0604020202020204" pitchFamily="34" charset="0"/>
              </a:rPr>
              <a:t>Putting research into context: A scholarly approach to curating data for reuse. </a:t>
            </a:r>
            <a:r>
              <a:rPr lang="en-US" sz="1200" kern="1200" dirty="0">
                <a:solidFill>
                  <a:schemeClr val="tx1"/>
                </a:solidFill>
                <a:effectLst/>
                <a:latin typeface="Arial" panose="020B0604020202020204" pitchFamily="34" charset="0"/>
                <a:cs typeface="Arial" panose="020B0604020202020204" pitchFamily="34" charset="0"/>
              </a:rPr>
              <a:t>Panel presentation at the 77</a:t>
            </a:r>
            <a:r>
              <a:rPr lang="en-US" sz="1200" kern="1200" baseline="30000" dirty="0">
                <a:solidFill>
                  <a:schemeClr val="tx1"/>
                </a:solidFill>
                <a:effectLst/>
                <a:latin typeface="Arial" panose="020B0604020202020204" pitchFamily="34" charset="0"/>
                <a:cs typeface="Arial" panose="020B0604020202020204" pitchFamily="34" charset="0"/>
              </a:rPr>
              <a:t>th</a:t>
            </a:r>
            <a:r>
              <a:rPr lang="en-US" sz="1200" kern="1200" dirty="0">
                <a:solidFill>
                  <a:schemeClr val="tx1"/>
                </a:solidFill>
                <a:effectLst/>
                <a:latin typeface="Arial" panose="020B0604020202020204" pitchFamily="34" charset="0"/>
                <a:cs typeface="Arial" panose="020B0604020202020204" pitchFamily="34" charset="0"/>
              </a:rPr>
              <a:t> Annual Meeting of the Association for Information Science and Technology (ASIS&amp;T), Seattle, WA. http://www.slideshare.net/oclcr/putting-research-data-into-context-a-scholarly-approach-to-curating-data-for-reuse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12</a:t>
            </a:fld>
            <a:endParaRPr lang="en-US" dirty="0"/>
          </a:p>
        </p:txBody>
      </p:sp>
    </p:spTree>
    <p:extLst>
      <p:ext uri="{BB962C8B-B14F-4D97-AF65-F5344CB8AC3E}">
        <p14:creationId xmlns:p14="http://schemas.microsoft.com/office/powerpoint/2010/main" val="277612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Faniel, I. M., Kriesberg, A., &amp; Yakel, E. (2015). Social scientists' satisfaction with data reuse. </a:t>
            </a:r>
            <a:r>
              <a:rPr lang="en-US" sz="1200" i="1" kern="1200" dirty="0">
                <a:solidFill>
                  <a:schemeClr val="tx1"/>
                </a:solidFill>
                <a:effectLst/>
                <a:latin typeface="Arial" panose="020B0604020202020204" pitchFamily="34" charset="0"/>
                <a:cs typeface="Arial" panose="020B0604020202020204" pitchFamily="34" charset="0"/>
              </a:rPr>
              <a:t>Journal of the Association for Information Science and Technology</a:t>
            </a:r>
            <a:r>
              <a:rPr lang="en-US" sz="1200" kern="1200" dirty="0">
                <a:solidFill>
                  <a:schemeClr val="tx1"/>
                </a:solidFill>
                <a:effectLst/>
                <a:latin typeface="Arial" panose="020B0604020202020204" pitchFamily="34" charset="0"/>
                <a:cs typeface="Arial" panose="020B0604020202020204" pitchFamily="34" charset="0"/>
              </a:rPr>
              <a:t>. doi: 10.1002/asi.23480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cs typeface="Arial" panose="020B0604020202020204" pitchFamily="34" charset="0"/>
              </a:rPr>
              <a:t>Ingwersen, P., &amp; Chavan, V. (2011). Indicators for the Data Usage Index (DUI): An Incentive for Publishing Primary Biodiversity Data Through Global Information Infrastructure. </a:t>
            </a:r>
            <a:r>
              <a:rPr lang="en-US" i="1" dirty="0">
                <a:effectLst/>
                <a:latin typeface="Arial" panose="020B0604020202020204" pitchFamily="34" charset="0"/>
                <a:cs typeface="Arial" panose="020B0604020202020204" pitchFamily="34" charset="0"/>
              </a:rPr>
              <a:t>BMC Bioinformatics</a:t>
            </a:r>
            <a:r>
              <a:rPr lang="en-US" dirty="0">
                <a:effectLst/>
                <a:latin typeface="Arial" panose="020B0604020202020204" pitchFamily="34" charset="0"/>
                <a:cs typeface="Arial" panose="020B0604020202020204" pitchFamily="34" charset="0"/>
              </a:rPr>
              <a:t>, </a:t>
            </a:r>
            <a:r>
              <a:rPr lang="en-US" i="1" dirty="0">
                <a:effectLst/>
                <a:latin typeface="Arial" panose="020B0604020202020204" pitchFamily="34" charset="0"/>
                <a:cs typeface="Arial" panose="020B0604020202020204" pitchFamily="34" charset="0"/>
              </a:rPr>
              <a:t>12</a:t>
            </a:r>
            <a:r>
              <a:rPr lang="en-US" dirty="0">
                <a:effectLst/>
                <a:latin typeface="Arial" panose="020B0604020202020204" pitchFamily="34" charset="0"/>
                <a:cs typeface="Arial" panose="020B0604020202020204" pitchFamily="34" charset="0"/>
              </a:rPr>
              <a:t>(Suppl 15), S3. http://doi.org/10.1186/1471-2105-12-S15-S3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Yakel, E., Faniel, I., Kriesberg, A., &amp; Yoon, A. (2013). Trust in digital repositories. </a:t>
            </a:r>
            <a:r>
              <a:rPr lang="en-US" i="1" dirty="0">
                <a:latin typeface="Arial" panose="020B0604020202020204" pitchFamily="34" charset="0"/>
                <a:cs typeface="Arial" panose="020B0604020202020204" pitchFamily="34" charset="0"/>
              </a:rPr>
              <a:t>International Journal of Digital Curation, 8</a:t>
            </a:r>
            <a:r>
              <a:rPr lang="en-US" dirty="0">
                <a:latin typeface="Arial" panose="020B0604020202020204" pitchFamily="34" charset="0"/>
                <a:cs typeface="Arial" panose="020B0604020202020204" pitchFamily="34" charset="0"/>
              </a:rPr>
              <a:t>(1), 143-156. </a:t>
            </a:r>
            <a:r>
              <a:rPr lang="en-US" u="sng" dirty="0">
                <a:latin typeface="Arial" panose="020B0604020202020204" pitchFamily="34" charset="0"/>
                <a:cs typeface="Arial" panose="020B0604020202020204" pitchFamily="34" charset="0"/>
                <a:hlinkClick r:id="rId3"/>
              </a:rPr>
              <a:t>http://www.ijdc.net/index.php/ijdc/article/view/8.1.143/303</a:t>
            </a:r>
            <a:endParaRPr lang="en-US" u="sng"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CFE45DA-72A3-430F-BB87-B14765412E94}" type="slidenum">
              <a:rPr lang="en-US" smtClean="0"/>
              <a:t>13</a:t>
            </a:fld>
            <a:endParaRPr lang="en-US" dirty="0"/>
          </a:p>
        </p:txBody>
      </p:sp>
    </p:spTree>
    <p:extLst>
      <p:ext uri="{BB962C8B-B14F-4D97-AF65-F5344CB8AC3E}">
        <p14:creationId xmlns:p14="http://schemas.microsoft.com/office/powerpoint/2010/main" val="351995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8662" y="4659778"/>
            <a:ext cx="5557837" cy="4178698"/>
          </a:xfrm>
        </p:spPr>
        <p:txBody>
          <a:bodyPr>
            <a:noAutofit/>
          </a:bodyPr>
          <a:lstStyle/>
          <a:p>
            <a:r>
              <a:rPr lang="en-US" dirty="0">
                <a:latin typeface="Arial" panose="020B0604020202020204" pitchFamily="34" charset="0"/>
                <a:cs typeface="Arial" panose="020B0604020202020204" pitchFamily="34" charset="0"/>
              </a:rPr>
              <a:t>Yakel, E., Faniel, I., Kriesberg, A., &amp; Yoon, A. (2013). Trust in digital repositories. </a:t>
            </a:r>
            <a:r>
              <a:rPr lang="en-US" i="1" dirty="0">
                <a:latin typeface="Arial" panose="020B0604020202020204" pitchFamily="34" charset="0"/>
                <a:cs typeface="Arial" panose="020B0604020202020204" pitchFamily="34" charset="0"/>
              </a:rPr>
              <a:t>International Journal of Digital Curation, 8</a:t>
            </a:r>
            <a:r>
              <a:rPr lang="en-US" dirty="0">
                <a:latin typeface="Arial" panose="020B0604020202020204" pitchFamily="34" charset="0"/>
                <a:cs typeface="Arial" panose="020B0604020202020204" pitchFamily="34" charset="0"/>
              </a:rPr>
              <a:t>(1), 143-156. </a:t>
            </a:r>
            <a:r>
              <a:rPr lang="en-US" u="sng" dirty="0">
                <a:latin typeface="Arial" panose="020B0604020202020204" pitchFamily="34" charset="0"/>
                <a:cs typeface="Arial" panose="020B0604020202020204" pitchFamily="34" charset="0"/>
                <a:hlinkClick r:id="rId3"/>
              </a:rPr>
              <a:t>http://www.ijdc.net/index.php/ijdc/article/view/8.1.143/303</a:t>
            </a:r>
            <a:endParaRPr lang="en-US" u="sng"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66045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cs typeface="Arial" panose="020B0604020202020204" pitchFamily="34" charset="0"/>
              </a:rPr>
              <a:t>Yakel, E., Faniel, I., Kriesberg, A., &amp; Yoon, A. (2013, January). </a:t>
            </a:r>
            <a:r>
              <a:rPr lang="en-US" sz="1200" i="1" kern="1200" dirty="0">
                <a:solidFill>
                  <a:schemeClr val="tx1"/>
                </a:solidFill>
                <a:effectLst/>
                <a:latin typeface="Arial" panose="020B0604020202020204" pitchFamily="34" charset="0"/>
                <a:cs typeface="Arial" panose="020B0604020202020204" pitchFamily="34" charset="0"/>
              </a:rPr>
              <a:t>Trust in digital repositories.</a:t>
            </a:r>
            <a:r>
              <a:rPr lang="en-US" sz="1200" kern="1200" dirty="0">
                <a:solidFill>
                  <a:schemeClr val="tx1"/>
                </a:solidFill>
                <a:effectLst/>
                <a:latin typeface="Arial" panose="020B0604020202020204" pitchFamily="34" charset="0"/>
                <a:cs typeface="Arial" panose="020B0604020202020204" pitchFamily="34" charset="0"/>
              </a:rPr>
              <a:t> Paper presented at the 8</a:t>
            </a:r>
            <a:r>
              <a:rPr lang="en-US" sz="1200" kern="1200" baseline="30000" dirty="0">
                <a:solidFill>
                  <a:schemeClr val="tx1"/>
                </a:solidFill>
                <a:effectLst/>
                <a:latin typeface="Arial" panose="020B0604020202020204" pitchFamily="34" charset="0"/>
                <a:cs typeface="Arial" panose="020B0604020202020204" pitchFamily="34" charset="0"/>
              </a:rPr>
              <a:t>th</a:t>
            </a:r>
            <a:r>
              <a:rPr lang="en-US" sz="1200" kern="1200" dirty="0">
                <a:solidFill>
                  <a:schemeClr val="tx1"/>
                </a:solidFill>
                <a:effectLst/>
                <a:latin typeface="Arial" panose="020B0604020202020204" pitchFamily="34" charset="0"/>
                <a:cs typeface="Arial" panose="020B0604020202020204" pitchFamily="34" charset="0"/>
              </a:rPr>
              <a:t> International Digital Curation Conference (IDCC), Amsterdam, Netherlands. http://www.slideshare.net/oclcr/trust-in-digital-repositories </a:t>
            </a:r>
            <a:r>
              <a:rPr lang="en-US" sz="1200" b="1" kern="1200" dirty="0">
                <a:solidFill>
                  <a:schemeClr val="tx1"/>
                </a:solidFill>
                <a:effectLst/>
                <a:latin typeface="Arial" panose="020B0604020202020204" pitchFamily="34" charset="0"/>
                <a:cs typeface="Arial" panose="020B0604020202020204" pitchFamily="34" charset="0"/>
              </a:rPr>
              <a:t>(Awarded best conference paper)</a:t>
            </a:r>
            <a:endParaRPr lang="en-US" sz="120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extLst>
      <p:ext uri="{BB962C8B-B14F-4D97-AF65-F5344CB8AC3E}">
        <p14:creationId xmlns:p14="http://schemas.microsoft.com/office/powerpoint/2010/main" val="2820832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9"/>
            <a:ext cx="5615940" cy="4036871"/>
          </a:xfrm>
        </p:spPr>
        <p:txBody>
          <a:bodyPr>
            <a:noAutofit/>
          </a:bodyPr>
          <a:lstStyle/>
          <a:p>
            <a:r>
              <a:rPr lang="en-US" sz="1200" kern="1200" dirty="0">
                <a:solidFill>
                  <a:schemeClr val="tx1"/>
                </a:solidFill>
                <a:effectLst/>
                <a:latin typeface="Arial" panose="020B0604020202020204" pitchFamily="34" charset="0"/>
                <a:cs typeface="Arial" panose="020B0604020202020204" pitchFamily="34" charset="0"/>
              </a:rPr>
              <a:t>Yakel, E., Faniel, I., Kriesberg, A., &amp; Yoon, A. (2013, January). </a:t>
            </a:r>
            <a:r>
              <a:rPr lang="en-US" sz="1200" i="1" kern="1200" dirty="0">
                <a:solidFill>
                  <a:schemeClr val="tx1"/>
                </a:solidFill>
                <a:effectLst/>
                <a:latin typeface="Arial" panose="020B0604020202020204" pitchFamily="34" charset="0"/>
                <a:cs typeface="Arial" panose="020B0604020202020204" pitchFamily="34" charset="0"/>
              </a:rPr>
              <a:t>Trust in digital repositories.</a:t>
            </a:r>
            <a:r>
              <a:rPr lang="en-US" sz="1200" kern="1200" dirty="0">
                <a:solidFill>
                  <a:schemeClr val="tx1"/>
                </a:solidFill>
                <a:effectLst/>
                <a:latin typeface="Arial" panose="020B0604020202020204" pitchFamily="34" charset="0"/>
                <a:cs typeface="Arial" panose="020B0604020202020204" pitchFamily="34" charset="0"/>
              </a:rPr>
              <a:t> Paper presented at the 8</a:t>
            </a:r>
            <a:r>
              <a:rPr lang="en-US" sz="1200" kern="1200" baseline="30000" dirty="0">
                <a:solidFill>
                  <a:schemeClr val="tx1"/>
                </a:solidFill>
                <a:effectLst/>
                <a:latin typeface="Arial" panose="020B0604020202020204" pitchFamily="34" charset="0"/>
                <a:cs typeface="Arial" panose="020B0604020202020204" pitchFamily="34" charset="0"/>
              </a:rPr>
              <a:t>th</a:t>
            </a:r>
            <a:r>
              <a:rPr lang="en-US" sz="1200" kern="1200" dirty="0">
                <a:solidFill>
                  <a:schemeClr val="tx1"/>
                </a:solidFill>
                <a:effectLst/>
                <a:latin typeface="Arial" panose="020B0604020202020204" pitchFamily="34" charset="0"/>
                <a:cs typeface="Arial" panose="020B0604020202020204" pitchFamily="34" charset="0"/>
              </a:rPr>
              <a:t> International Digital Curation Conference (IDCC), Amsterdam, Netherlands. http://www.slideshare.net/oclcr/trust-in-digital-repositories</a:t>
            </a:r>
            <a:r>
              <a:rPr lang="en-US" sz="1200" kern="1200" baseline="0" dirty="0">
                <a:solidFill>
                  <a:schemeClr val="tx1"/>
                </a:solidFill>
                <a:effectLst/>
                <a:latin typeface="Arial" panose="020B0604020202020204" pitchFamily="34" charset="0"/>
                <a:cs typeface="Arial" panose="020B0604020202020204" pitchFamily="34" charset="0"/>
              </a:rPr>
              <a:t> </a:t>
            </a:r>
            <a:r>
              <a:rPr lang="en-US" sz="1200" b="1" kern="1200" dirty="0">
                <a:solidFill>
                  <a:schemeClr val="tx1"/>
                </a:solidFill>
                <a:effectLst/>
                <a:latin typeface="Arial" panose="020B0604020202020204" pitchFamily="34" charset="0"/>
                <a:cs typeface="Arial" panose="020B0604020202020204" pitchFamily="34" charset="0"/>
              </a:rPr>
              <a:t>(Awarded best conference paper).</a:t>
            </a:r>
            <a:r>
              <a:rPr lang="en-US" sz="1200" b="1" kern="1200" baseline="0" dirty="0">
                <a:solidFill>
                  <a:schemeClr val="tx1"/>
                </a:solidFill>
                <a:effectLst/>
                <a:latin typeface="Arial" panose="020B0604020202020204" pitchFamily="34" charset="0"/>
                <a:cs typeface="Arial" panose="020B0604020202020204" pitchFamily="34" charset="0"/>
              </a:rPr>
              <a:t> </a:t>
            </a:r>
            <a:endParaRPr lang="en-US" sz="1200" kern="1200" dirty="0">
              <a:solidFill>
                <a:schemeClr val="tx1"/>
              </a:solidFill>
              <a:effectLst/>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extLst>
      <p:ext uri="{BB962C8B-B14F-4D97-AF65-F5344CB8AC3E}">
        <p14:creationId xmlns:p14="http://schemas.microsoft.com/office/powerpoint/2010/main" val="2910185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57712"/>
            <a:ext cx="5514975" cy="4100513"/>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Faniel, I. M., Kriesberg, A., &amp; Yakel, E. (2015). Social scientists' satisfaction with data reuse. </a:t>
            </a:r>
            <a:r>
              <a:rPr lang="en-US" sz="1200" i="1" kern="1200" dirty="0">
                <a:solidFill>
                  <a:schemeClr val="tx1"/>
                </a:solidFill>
                <a:effectLst/>
                <a:latin typeface="Arial" panose="020B0604020202020204" pitchFamily="34" charset="0"/>
                <a:cs typeface="Arial" panose="020B0604020202020204" pitchFamily="34" charset="0"/>
              </a:rPr>
              <a:t>Journal of the Association for Information Science and Technology</a:t>
            </a:r>
            <a:r>
              <a:rPr lang="en-US" sz="1200" kern="1200" dirty="0">
                <a:solidFill>
                  <a:schemeClr val="tx1"/>
                </a:solidFill>
                <a:effectLst/>
                <a:latin typeface="Arial" panose="020B0604020202020204" pitchFamily="34" charset="0"/>
                <a:cs typeface="Arial" panose="020B0604020202020204" pitchFamily="34" charset="0"/>
              </a:rPr>
              <a:t>. doi: 10.1002/asi.23480</a:t>
            </a: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66045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78479"/>
            <a:ext cx="5615940" cy="420832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Faniel, I. M., Kriesberg, A., &amp; Yakel, E. (2015). Social scientists' satisfaction with data reuse. </a:t>
            </a:r>
            <a:r>
              <a:rPr lang="en-US" sz="1200" i="1" kern="1200" dirty="0">
                <a:solidFill>
                  <a:schemeClr val="tx1"/>
                </a:solidFill>
                <a:effectLst/>
                <a:latin typeface="Arial" panose="020B0604020202020204" pitchFamily="34" charset="0"/>
                <a:cs typeface="Arial" panose="020B0604020202020204" pitchFamily="34" charset="0"/>
              </a:rPr>
              <a:t>Journal of the Association for Information Science and Technology</a:t>
            </a:r>
            <a:r>
              <a:rPr lang="en-US" sz="1200" kern="1200" dirty="0">
                <a:solidFill>
                  <a:schemeClr val="tx1"/>
                </a:solidFill>
                <a:effectLst/>
                <a:latin typeface="Arial" panose="020B0604020202020204" pitchFamily="34" charset="0"/>
                <a:cs typeface="Arial" panose="020B0604020202020204" pitchFamily="34" charset="0"/>
              </a:rPr>
              <a:t>. doi: 10.1002/asi.23480</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CFE45DA-72A3-430F-BB87-B14765412E94}" type="slidenum">
              <a:rPr lang="en-US" smtClean="0"/>
              <a:t>18</a:t>
            </a:fld>
            <a:endParaRPr lang="en-US" dirty="0"/>
          </a:p>
        </p:txBody>
      </p:sp>
    </p:spTree>
    <p:extLst>
      <p:ext uri="{BB962C8B-B14F-4D97-AF65-F5344CB8AC3E}">
        <p14:creationId xmlns:p14="http://schemas.microsoft.com/office/powerpoint/2010/main" val="227688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326" y="4361199"/>
            <a:ext cx="5936054" cy="4694717"/>
          </a:xfrm>
        </p:spPr>
        <p:txBody>
          <a:bodyPr>
            <a:noAutofit/>
          </a:bodyPr>
          <a:lstStyle/>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19</a:t>
            </a:fld>
            <a:endParaRPr lang="en-US" dirty="0"/>
          </a:p>
        </p:txBody>
      </p:sp>
    </p:spTree>
    <p:extLst>
      <p:ext uri="{BB962C8B-B14F-4D97-AF65-F5344CB8AC3E}">
        <p14:creationId xmlns:p14="http://schemas.microsoft.com/office/powerpoint/2010/main" val="186451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3988" y="420688"/>
            <a:ext cx="4189412" cy="3141662"/>
          </a:xfrm>
        </p:spPr>
      </p:sp>
      <p:sp>
        <p:nvSpPr>
          <p:cNvPr id="3" name="Notes Placeholder 2"/>
          <p:cNvSpPr>
            <a:spLocks noGrp="1"/>
          </p:cNvSpPr>
          <p:nvPr>
            <p:ph type="body" idx="1"/>
          </p:nvPr>
        </p:nvSpPr>
        <p:spPr>
          <a:xfrm>
            <a:off x="671513" y="3876566"/>
            <a:ext cx="5686425" cy="4962617"/>
          </a:xfrm>
        </p:spPr>
        <p:txBody>
          <a:bodyPr>
            <a:noAutofit/>
          </a:bodyPr>
          <a:lstStyle/>
          <a:p>
            <a:r>
              <a:rPr lang="en-US" dirty="0">
                <a:latin typeface="Arial" panose="020B0604020202020204" pitchFamily="34" charset="0"/>
                <a:cs typeface="Arial" panose="020B0604020202020204" pitchFamily="34" charset="0"/>
              </a:rPr>
              <a:t>Image: http://www.flickr.com/photos/25869855@N04/6357282813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Enis, M. (2015, July 13). Wisdom of the crowd. </a:t>
            </a:r>
            <a:r>
              <a:rPr lang="en-US" i="1" dirty="0">
                <a:latin typeface="Arial" panose="020B0604020202020204" pitchFamily="34" charset="0"/>
                <a:cs typeface="Arial" panose="020B0604020202020204" pitchFamily="34" charset="0"/>
              </a:rPr>
              <a:t>Library Journal</a:t>
            </a:r>
            <a:r>
              <a:rPr lang="en-US" dirty="0">
                <a:latin typeface="Arial" panose="020B0604020202020204" pitchFamily="34" charset="0"/>
                <a:cs typeface="Arial" panose="020B0604020202020204" pitchFamily="34" charset="0"/>
              </a:rPr>
              <a:t>. Retrieved from http://lj.libraryjournal.com/2015/07/technology/wisdom-of-the-crowd-digital-collections</a:t>
            </a:r>
            <a:r>
              <a:rPr lang="en-US" sz="1400" dirty="0">
                <a:latin typeface="Arial" panose="020B0604020202020204" pitchFamily="34" charset="0"/>
                <a:cs typeface="Arial" panose="020B0604020202020204" pitchFamily="34" charset="0"/>
              </a:rPr>
              <a:t>/#_</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a:t>
            </a:fld>
            <a:endParaRPr lang="en-US" dirty="0"/>
          </a:p>
        </p:txBody>
      </p:sp>
    </p:spTree>
    <p:extLst>
      <p:ext uri="{BB962C8B-B14F-4D97-AF65-F5344CB8AC3E}">
        <p14:creationId xmlns:p14="http://schemas.microsoft.com/office/powerpoint/2010/main" val="2443110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517525"/>
            <a:ext cx="4189413" cy="3141663"/>
          </a:xfrm>
        </p:spPr>
      </p:sp>
      <p:sp>
        <p:nvSpPr>
          <p:cNvPr id="3" name="Notes Placeholder 2"/>
          <p:cNvSpPr>
            <a:spLocks noGrp="1"/>
          </p:cNvSpPr>
          <p:nvPr>
            <p:ph type="body" idx="1"/>
          </p:nvPr>
        </p:nvSpPr>
        <p:spPr>
          <a:xfrm>
            <a:off x="651164" y="3776472"/>
            <a:ext cx="5749636" cy="5062004"/>
          </a:xfrm>
        </p:spPr>
        <p:txBody>
          <a:bodyPr>
            <a:noAutofit/>
          </a:bodyPr>
          <a:lstStyle/>
          <a:p>
            <a:pPr defTabSz="951715">
              <a:defRPr/>
            </a:pPr>
            <a:r>
              <a:rPr lang="en-US" dirty="0">
                <a:latin typeface="Arial" panose="020B0604020202020204" pitchFamily="34" charset="0"/>
                <a:cs typeface="Arial" panose="020B0604020202020204" pitchFamily="34" charset="0"/>
              </a:rPr>
              <a:t>Faniel, I.M. and Yakel, E. “Three Perspectives on Data Reuse: Producers, Curators, and Reusers,” </a:t>
            </a:r>
            <a:r>
              <a:rPr lang="en-US" i="1" dirty="0">
                <a:latin typeface="Arial" panose="020B0604020202020204" pitchFamily="34" charset="0"/>
                <a:cs typeface="Arial" panose="020B0604020202020204" pitchFamily="34" charset="0"/>
              </a:rPr>
              <a:t>Research Data and Curation Panel.  </a:t>
            </a:r>
            <a:r>
              <a:rPr lang="en-US" dirty="0">
                <a:latin typeface="Arial" panose="020B0604020202020204" pitchFamily="34" charset="0"/>
                <a:cs typeface="Arial" panose="020B0604020202020204" pitchFamily="34" charset="0"/>
              </a:rPr>
              <a:t>Digital Preservation 2014. Washington, D.C. </a:t>
            </a:r>
            <a:r>
              <a:rPr lang="en-US" dirty="0">
                <a:latin typeface="Arial" panose="020B0604020202020204" pitchFamily="34" charset="0"/>
                <a:cs typeface="Arial" panose="020B0604020202020204" pitchFamily="34" charset="0"/>
                <a:hlinkClick r:id="rId3"/>
              </a:rPr>
              <a:t>http://www.slideshare.net/oclcr/three-perspectives-on-data-reuse-producers-curators-and-reusers</a:t>
            </a:r>
            <a:r>
              <a:rPr lang="en-US" dirty="0">
                <a:latin typeface="Arial" panose="020B0604020202020204" pitchFamily="34" charset="0"/>
                <a:cs typeface="Arial" panose="020B0604020202020204" pitchFamily="34" charset="0"/>
              </a:rPr>
              <a:t> </a:t>
            </a:r>
          </a:p>
          <a:p>
            <a:pPr defTabSz="951715">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239563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595313"/>
            <a:ext cx="4187825" cy="3141662"/>
          </a:xfrm>
        </p:spPr>
      </p:sp>
      <p:sp>
        <p:nvSpPr>
          <p:cNvPr id="3" name="Notes Placeholder 2"/>
          <p:cNvSpPr>
            <a:spLocks noGrp="1"/>
          </p:cNvSpPr>
          <p:nvPr>
            <p:ph type="body" idx="1"/>
          </p:nvPr>
        </p:nvSpPr>
        <p:spPr>
          <a:xfrm>
            <a:off x="445082" y="3992732"/>
            <a:ext cx="6176698" cy="4845745"/>
          </a:xfrm>
        </p:spPr>
        <p:txBody>
          <a:bodyPr>
            <a:noAutofit/>
          </a:bodyPr>
          <a:lstStyle/>
          <a:p>
            <a:pPr defTabSz="951715">
              <a:defRPr/>
            </a:pPr>
            <a:r>
              <a:rPr lang="en-US" dirty="0">
                <a:latin typeface="Arial" panose="020B0604020202020204" pitchFamily="34" charset="0"/>
                <a:cs typeface="Arial" pitchFamily="34" charset="0"/>
              </a:rPr>
              <a:t>Image: http://data.library.virginia.edu/</a:t>
            </a:r>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92234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latin typeface="Arial" panose="020B0604020202020204" pitchFamily="34" charset="0"/>
                <a:cs typeface="Arial" panose="020B0604020202020204" pitchFamily="34" charset="0"/>
              </a:rPr>
              <a:t>Image</a:t>
            </a:r>
            <a:r>
              <a:rPr lang="en-US" baseline="0" dirty="0">
                <a:latin typeface="Arial" panose="020B0604020202020204" pitchFamily="34" charset="0"/>
                <a:cs typeface="Arial" panose="020B0604020202020204" pitchFamily="34" charset="0"/>
              </a:rPr>
              <a:t> of road: </a:t>
            </a:r>
            <a:r>
              <a:rPr lang="en-US" dirty="0">
                <a:latin typeface="Arial" panose="020B0604020202020204" pitchFamily="34" charset="0"/>
                <a:cs typeface="Arial" panose="020B0604020202020204" pitchFamily="34" charset="0"/>
              </a:rPr>
              <a:t>Phil Roeder</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https://flic.kr/p/7PynRu</a:t>
            </a:r>
          </a:p>
          <a:p>
            <a:pPr defTabSz="932871">
              <a:defRPr/>
            </a:pPr>
            <a:endParaRPr lang="en-US"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Arial" panose="020B0604020202020204" pitchFamily="34" charset="0"/>
                <a:cs typeface="Arial" panose="020B0604020202020204" pitchFamily="34" charset="0"/>
              </a:rPr>
              <a:t>Poster</a:t>
            </a:r>
            <a:r>
              <a:rPr lang="en-US" kern="1200" baseline="0" dirty="0">
                <a:solidFill>
                  <a:schemeClr val="tx1"/>
                </a:solidFill>
                <a:effectLst/>
                <a:latin typeface="Arial" panose="020B0604020202020204" pitchFamily="34" charset="0"/>
                <a:cs typeface="Arial" panose="020B0604020202020204" pitchFamily="34" charset="0"/>
              </a:rPr>
              <a:t> content: </a:t>
            </a:r>
            <a:r>
              <a:rPr lang="en-US" kern="1200" dirty="0">
                <a:solidFill>
                  <a:schemeClr val="tx1"/>
                </a:solidFill>
                <a:effectLst/>
                <a:latin typeface="Arial" panose="020B0604020202020204" pitchFamily="34" charset="0"/>
                <a:cs typeface="Arial" panose="020B0604020202020204" pitchFamily="34" charset="0"/>
              </a:rPr>
              <a:t>Faniel, I. M., &amp; Connaway, L. S. (2014, October). The road to implementing successful research data services: Moving from challenges to benefits. Poster presented at the 2014 Digital Library Federation (DLF) Forum, Atlanta, GA.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CFE45DA-72A3-430F-BB87-B14765412E94}" type="slidenum">
              <a:rPr lang="en-US" smtClean="0"/>
              <a:t>22</a:t>
            </a:fld>
            <a:endParaRPr lang="en-US" dirty="0"/>
          </a:p>
        </p:txBody>
      </p:sp>
    </p:spTree>
    <p:extLst>
      <p:ext uri="{BB962C8B-B14F-4D97-AF65-F5344CB8AC3E}">
        <p14:creationId xmlns:p14="http://schemas.microsoft.com/office/powerpoint/2010/main" val="4025282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1450" y="4478479"/>
            <a:ext cx="6557963" cy="4551221"/>
          </a:xfrm>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CFE45DA-72A3-430F-BB87-B14765412E94}" type="slidenum">
              <a:rPr lang="en-US" smtClean="0"/>
              <a:t>23</a:t>
            </a:fld>
            <a:endParaRPr lang="en-US" dirty="0"/>
          </a:p>
        </p:txBody>
      </p:sp>
    </p:spTree>
    <p:extLst>
      <p:ext uri="{BB962C8B-B14F-4D97-AF65-F5344CB8AC3E}">
        <p14:creationId xmlns:p14="http://schemas.microsoft.com/office/powerpoint/2010/main" val="252248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9597" y="4494582"/>
            <a:ext cx="5351174" cy="4044625"/>
          </a:xfrm>
        </p:spPr>
        <p:txBody>
          <a:bodyPr>
            <a:noAutofit/>
          </a:bodyPr>
          <a:lstStyle/>
          <a:p>
            <a:r>
              <a:rPr lang="en-US" dirty="0">
                <a:latin typeface="Arial" panose="020B0604020202020204" pitchFamily="34" charset="0"/>
                <a:cs typeface="Arial" panose="020B0604020202020204" pitchFamily="34" charset="0"/>
              </a:rPr>
              <a:t>Image: large-scale</a:t>
            </a:r>
            <a:r>
              <a:rPr lang="en-US" baseline="0" dirty="0">
                <a:latin typeface="Arial" panose="020B0604020202020204" pitchFamily="34" charset="0"/>
                <a:cs typeface="Arial" panose="020B0604020202020204" pitchFamily="34" charset="0"/>
              </a:rPr>
              <a:t> laboratory experimentation lab</a:t>
            </a:r>
            <a:r>
              <a:rPr lang="en-US" dirty="0">
                <a:latin typeface="Arial" panose="020B0604020202020204" pitchFamily="34" charset="0"/>
                <a:cs typeface="Arial" panose="020B0604020202020204" pitchFamily="34" charset="0"/>
              </a:rPr>
              <a:t>: http://nees.org/sites-mainpage/laboratories</a:t>
            </a:r>
          </a:p>
          <a:p>
            <a:endParaRPr lang="en-US"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Faniel, I. M., &amp; Jacobsen, T. E. (2010). Reusing scientific data: How earthquake engineering researchers assess the reusability of colleagues' data. </a:t>
            </a:r>
            <a:r>
              <a:rPr lang="en-US" i="1" dirty="0">
                <a:latin typeface="Arial" panose="020B0604020202020204" pitchFamily="34" charset="0"/>
                <a:cs typeface="Arial" panose="020B0604020202020204" pitchFamily="34" charset="0"/>
              </a:rPr>
              <a:t>Computer Supported Cooperative Work, 19</a:t>
            </a:r>
            <a:r>
              <a:rPr lang="en-US" dirty="0">
                <a:latin typeface="Arial" panose="020B0604020202020204" pitchFamily="34" charset="0"/>
                <a:cs typeface="Arial" panose="020B0604020202020204" pitchFamily="34" charset="0"/>
              </a:rPr>
              <a:t>(3-4), 355-375.</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3</a:t>
            </a:fld>
            <a:endParaRPr lang="en-US" dirty="0"/>
          </a:p>
        </p:txBody>
      </p:sp>
    </p:spTree>
    <p:extLst>
      <p:ext uri="{BB962C8B-B14F-4D97-AF65-F5344CB8AC3E}">
        <p14:creationId xmlns:p14="http://schemas.microsoft.com/office/powerpoint/2010/main" val="274353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998538"/>
            <a:ext cx="4189412" cy="3141662"/>
          </a:xfrm>
        </p:spPr>
      </p:sp>
      <p:sp>
        <p:nvSpPr>
          <p:cNvPr id="3" name="Notes Placeholder 2"/>
          <p:cNvSpPr>
            <a:spLocks noGrp="1"/>
          </p:cNvSpPr>
          <p:nvPr>
            <p:ph type="body" idx="1"/>
          </p:nvPr>
        </p:nvSpPr>
        <p:spPr>
          <a:xfrm>
            <a:off x="1156625" y="4639073"/>
            <a:ext cx="4628460" cy="3333466"/>
          </a:xfrm>
        </p:spPr>
        <p:txBody>
          <a:bodyPr>
            <a:noAutofit/>
          </a:bodyPr>
          <a:lstStyle/>
          <a:p>
            <a:r>
              <a:rPr lang="en-US" dirty="0">
                <a:latin typeface="Arial" pitchFamily="34" charset="0"/>
                <a:cs typeface="Arial" pitchFamily="34" charset="0"/>
              </a:rPr>
              <a:t>Images: shake table lab and tsunami wave basin lab: https://nees.org/sites-mainpage/laboratories#shake</a:t>
            </a:r>
          </a:p>
          <a:p>
            <a:endParaRPr lang="en-US"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Arial" panose="020B0604020202020204" pitchFamily="34" charset="0"/>
                <a:cs typeface="Arial" panose="020B0604020202020204" pitchFamily="34" charset="0"/>
              </a:rPr>
              <a:t>Faniel, I. M. (2009). </a:t>
            </a:r>
            <a:r>
              <a:rPr lang="en-US" i="1" kern="1200" dirty="0">
                <a:solidFill>
                  <a:schemeClr val="tx1"/>
                </a:solidFill>
                <a:effectLst/>
                <a:latin typeface="Arial" panose="020B0604020202020204" pitchFamily="34" charset="0"/>
                <a:cs typeface="Arial" panose="020B0604020202020204" pitchFamily="34" charset="0"/>
              </a:rPr>
              <a:t>Unrealized potential: The socio-technical challenges of a large scale cyberinfrastructure initiative.</a:t>
            </a:r>
            <a:r>
              <a:rPr lang="en-US" kern="1200" dirty="0">
                <a:solidFill>
                  <a:schemeClr val="tx1"/>
                </a:solidFill>
                <a:effectLst/>
                <a:latin typeface="Arial" panose="020B0604020202020204" pitchFamily="34" charset="0"/>
                <a:cs typeface="Arial" panose="020B0604020202020204" pitchFamily="34" charset="0"/>
              </a:rPr>
              <a:t> Sponsored by the National Science Foundation.  </a:t>
            </a:r>
            <a:r>
              <a:rPr lang="en-US" u="sng" kern="1200" dirty="0">
                <a:solidFill>
                  <a:schemeClr val="tx1"/>
                </a:solidFill>
                <a:effectLst/>
                <a:latin typeface="Arial" panose="020B0604020202020204" pitchFamily="34" charset="0"/>
                <a:cs typeface="Arial" panose="020B0604020202020204" pitchFamily="34" charset="0"/>
                <a:hlinkClick r:id="rId3"/>
              </a:rPr>
              <a:t>http://hdl.handle.net/2027.42/61845</a:t>
            </a:r>
            <a:endParaRPr lang="en-US" kern="1200" dirty="0">
              <a:solidFill>
                <a:schemeClr val="tx1"/>
              </a:solidFill>
              <a:effectLst/>
              <a:latin typeface="Arial" panose="020B0604020202020204" pitchFamily="34" charset="0"/>
              <a:cs typeface="Arial" panose="020B0604020202020204" pitchFamily="34" charset="0"/>
            </a:endParaRPr>
          </a:p>
          <a:p>
            <a:endParaRPr lang="en-US"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Faniel, I. M., &amp; Jacobsen, T. E. (2010). Reusing scientific data: How earthquake engineering researchers assess the reusability of colleagues' data. </a:t>
            </a:r>
            <a:r>
              <a:rPr lang="en-US" i="1" dirty="0">
                <a:latin typeface="Arial" panose="020B0604020202020204" pitchFamily="34" charset="0"/>
                <a:cs typeface="Arial" panose="020B0604020202020204" pitchFamily="34" charset="0"/>
              </a:rPr>
              <a:t>Computer Supported Cooperative Work, 19 </a:t>
            </a:r>
            <a:r>
              <a:rPr lang="en-US" dirty="0">
                <a:latin typeface="Arial" pitchFamily="34" charset="0"/>
                <a:cs typeface="Arial" pitchFamily="34" charset="0"/>
              </a:rPr>
              <a:t>(3-4), 355-375.</a:t>
            </a: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0970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Table 1. How EE researchers assess the reusability</a:t>
            </a:r>
            <a:r>
              <a:rPr lang="en-US" baseline="0" dirty="0">
                <a:latin typeface="Arial" panose="020B0604020202020204" pitchFamily="34" charset="0"/>
                <a:cs typeface="Arial" panose="020B0604020202020204" pitchFamily="34" charset="0"/>
              </a:rPr>
              <a:t> of experimental data for model validation from </a:t>
            </a:r>
            <a:r>
              <a:rPr lang="en-US" dirty="0">
                <a:latin typeface="Arial" panose="020B0604020202020204" pitchFamily="34" charset="0"/>
                <a:cs typeface="Arial" panose="020B0604020202020204" pitchFamily="34" charset="0"/>
              </a:rPr>
              <a:t>Faniel, I. M., &amp; Jacobsen, T. E. (2010). Reusing scientific data: How earthquake engineering researchers assess the reusability of colleagues' data. </a:t>
            </a:r>
            <a:r>
              <a:rPr lang="en-US" i="1" dirty="0">
                <a:latin typeface="Arial" panose="020B0604020202020204" pitchFamily="34" charset="0"/>
                <a:cs typeface="Arial" panose="020B0604020202020204" pitchFamily="34" charset="0"/>
              </a:rPr>
              <a:t>Computer Supported Cooperative Work, 19</a:t>
            </a:r>
            <a:r>
              <a:rPr lang="en-US" dirty="0">
                <a:latin typeface="Arial" panose="020B0604020202020204" pitchFamily="34" charset="0"/>
                <a:cs typeface="Arial" panose="020B0604020202020204" pitchFamily="34" charset="0"/>
              </a:rPr>
              <a:t>(3-4), 355-375.</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CFE45DA-72A3-430F-BB87-B14765412E94}" type="slidenum">
              <a:rPr lang="en-US" smtClean="0"/>
              <a:t>5</a:t>
            </a:fld>
            <a:endParaRPr lang="en-US" dirty="0"/>
          </a:p>
        </p:txBody>
      </p:sp>
    </p:spTree>
    <p:extLst>
      <p:ext uri="{BB962C8B-B14F-4D97-AF65-F5344CB8AC3E}">
        <p14:creationId xmlns:p14="http://schemas.microsoft.com/office/powerpoint/2010/main" val="371344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804863"/>
            <a:ext cx="4189413" cy="3141662"/>
          </a:xfrm>
        </p:spPr>
      </p:sp>
      <p:sp>
        <p:nvSpPr>
          <p:cNvPr id="3" name="Notes Placeholder 2"/>
          <p:cNvSpPr>
            <a:spLocks noGrp="1"/>
          </p:cNvSpPr>
          <p:nvPr>
            <p:ph type="body" idx="1"/>
          </p:nvPr>
        </p:nvSpPr>
        <p:spPr>
          <a:xfrm>
            <a:off x="447041" y="4225766"/>
            <a:ext cx="6146799" cy="4732923"/>
          </a:xfrm>
        </p:spPr>
        <p:txBody>
          <a:bodyPr>
            <a:noAutofit/>
          </a:bodyPr>
          <a:lstStyle/>
          <a:p>
            <a:pPr marL="0" lvl="1" defTabSz="951715">
              <a:defRPr/>
            </a:pPr>
            <a:r>
              <a:rPr lang="en-US" dirty="0">
                <a:latin typeface="Arial" panose="020B0604020202020204" pitchFamily="34" charset="0"/>
                <a:cs typeface="Arial" panose="020B0604020202020204" pitchFamily="34" charset="0"/>
              </a:rPr>
              <a:t>Images: DIPIR team</a:t>
            </a:r>
            <a:r>
              <a:rPr lang="en-US" baseline="0" dirty="0">
                <a:latin typeface="Arial" panose="020B0604020202020204" pitchFamily="34" charset="0"/>
                <a:cs typeface="Arial" panose="020B0604020202020204" pitchFamily="34" charset="0"/>
              </a:rPr>
              <a:t> at the University of Michigan Zoology</a:t>
            </a:r>
            <a:r>
              <a:rPr lang="en-US" dirty="0">
                <a:latin typeface="Arial" panose="020B0604020202020204" pitchFamily="34" charset="0"/>
                <a:cs typeface="Arial" panose="020B0604020202020204" pitchFamily="34" charset="0"/>
              </a:rPr>
              <a:t> </a:t>
            </a:r>
          </a:p>
          <a:p>
            <a:pPr marL="0" lvl="1" defTabSz="951715">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9237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Image: </a:t>
            </a:r>
            <a:r>
              <a:rPr lang="en-US" sz="1200" dirty="0">
                <a:latin typeface="Arial" panose="020B0604020202020204" pitchFamily="34" charset="0"/>
                <a:cs typeface="Arial" panose="020B0604020202020204" pitchFamily="34" charset="0"/>
                <a:hlinkClick r:id="rId3"/>
              </a:rPr>
              <a:t>https://www.flickr.com/photos/catalhoyuk/9184503529</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Çatalhöyük Zooarchaeology </a:t>
            </a:r>
          </a:p>
          <a:p>
            <a:r>
              <a:rPr lang="en-US" sz="1200" dirty="0">
                <a:latin typeface="Arial" panose="020B0604020202020204" pitchFamily="34" charset="0"/>
                <a:cs typeface="Arial" panose="020B0604020202020204" pitchFamily="34" charset="0"/>
              </a:rPr>
              <a:t>Faunal data from Neolithic Çatalhöyük and Chalcolithic Çatalhöyük West, Konya, Turkey. </a:t>
            </a:r>
          </a:p>
          <a:p>
            <a:r>
              <a:rPr lang="en-US" sz="1200" dirty="0">
                <a:latin typeface="Arial" panose="020B0604020202020204" pitchFamily="34" charset="0"/>
                <a:cs typeface="Arial" panose="020B0604020202020204" pitchFamily="34" charset="0"/>
                <a:hlinkClick r:id="rId4"/>
              </a:rPr>
              <a:t>http://opencontext.org/projects/1B426F7C-99EC-4322-4069-E8DBD927CCF1</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0" i="0" dirty="0">
                <a:latin typeface="Arial" panose="020B0604020202020204" pitchFamily="34" charset="0"/>
                <a:cs typeface="Arial" panose="020B0604020202020204" pitchFamily="34" charset="0"/>
              </a:rPr>
              <a:t>Archaeologist 13: interview participant for </a:t>
            </a:r>
            <a:r>
              <a:rPr lang="en-US" sz="1200" b="0" i="0" baseline="0" dirty="0">
                <a:latin typeface="Arial" panose="020B0604020202020204" pitchFamily="34" charset="0"/>
                <a:cs typeface="Arial" panose="020B0604020202020204" pitchFamily="34" charset="0"/>
              </a:rPr>
              <a:t>the DIPIR project, http://www.dipir.org.</a:t>
            </a:r>
            <a:endParaRPr lang="en-US" sz="1200"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CFE45DA-72A3-430F-BB87-B14765412E94}" type="slidenum">
              <a:rPr lang="en-US" smtClean="0"/>
              <a:t>7</a:t>
            </a:fld>
            <a:endParaRPr lang="en-US" dirty="0"/>
          </a:p>
        </p:txBody>
      </p:sp>
    </p:spTree>
    <p:extLst>
      <p:ext uri="{BB962C8B-B14F-4D97-AF65-F5344CB8AC3E}">
        <p14:creationId xmlns:p14="http://schemas.microsoft.com/office/powerpoint/2010/main" val="87676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Faniel, I. M., &amp; Yakel, E. (2011). Significant properties as contextual metadata. </a:t>
            </a:r>
            <a:r>
              <a:rPr lang="en-US" sz="1200" i="1" kern="1200" dirty="0">
                <a:solidFill>
                  <a:schemeClr val="tx1"/>
                </a:solidFill>
                <a:effectLst/>
                <a:latin typeface="Arial" panose="020B0604020202020204" pitchFamily="34" charset="0"/>
                <a:cs typeface="Arial" panose="020B0604020202020204" pitchFamily="34" charset="0"/>
              </a:rPr>
              <a:t>Journal of Library Metadata</a:t>
            </a:r>
            <a:r>
              <a:rPr lang="en-US" sz="1200" kern="1200" dirty="0">
                <a:solidFill>
                  <a:schemeClr val="tx1"/>
                </a:solidFill>
                <a:effectLst/>
                <a:latin typeface="Arial" panose="020B0604020202020204" pitchFamily="34" charset="0"/>
                <a:cs typeface="Arial" panose="020B0604020202020204" pitchFamily="34" charset="0"/>
              </a:rPr>
              <a:t>, </a:t>
            </a:r>
            <a:r>
              <a:rPr lang="en-US" sz="1200" i="1" kern="1200" dirty="0">
                <a:solidFill>
                  <a:schemeClr val="tx1"/>
                </a:solidFill>
                <a:effectLst/>
                <a:latin typeface="Arial" panose="020B0604020202020204" pitchFamily="34" charset="0"/>
                <a:cs typeface="Arial" panose="020B0604020202020204" pitchFamily="34" charset="0"/>
              </a:rPr>
              <a:t>11</a:t>
            </a:r>
            <a:r>
              <a:rPr lang="en-US" sz="1200" kern="1200" dirty="0">
                <a:solidFill>
                  <a:schemeClr val="tx1"/>
                </a:solidFill>
                <a:effectLst/>
                <a:latin typeface="Arial" panose="020B0604020202020204" pitchFamily="34" charset="0"/>
                <a:cs typeface="Arial" panose="020B0604020202020204" pitchFamily="34" charset="0"/>
              </a:rPr>
              <a:t>(3-4), 155-165.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4023B37-EAB2-4853-9F0D-7266E1E24ADA}" type="slidenum">
              <a:rPr lang="en-US" smtClean="0"/>
              <a:pPr/>
              <a:t>8</a:t>
            </a:fld>
            <a:endParaRPr lang="en-US" dirty="0"/>
          </a:p>
        </p:txBody>
      </p:sp>
    </p:spTree>
    <p:extLst>
      <p:ext uri="{BB962C8B-B14F-4D97-AF65-F5344CB8AC3E}">
        <p14:creationId xmlns:p14="http://schemas.microsoft.com/office/powerpoint/2010/main" val="104303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itchFamily="34" charset="0"/>
              </a:rPr>
              <a:t>Image: DIPIR Team at the</a:t>
            </a:r>
            <a:r>
              <a:rPr lang="en-US" sz="1200" baseline="0" dirty="0">
                <a:latin typeface="Arial" pitchFamily="34" charset="0"/>
                <a:cs typeface="Arial" pitchFamily="34" charset="0"/>
              </a:rPr>
              <a:t> University of Michigan Museum of Zoology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cs typeface="Arial" panose="020B0604020202020204" pitchFamily="34" charset="0"/>
              </a:rPr>
              <a:t>Faniel, I. M. (2014, November). </a:t>
            </a:r>
            <a:r>
              <a:rPr lang="en-US" sz="1200" i="1" kern="1200" dirty="0">
                <a:solidFill>
                  <a:schemeClr val="tx1"/>
                </a:solidFill>
                <a:effectLst/>
                <a:latin typeface="Arial" panose="020B0604020202020204" pitchFamily="34" charset="0"/>
                <a:cs typeface="Arial" panose="020B0604020202020204" pitchFamily="34" charset="0"/>
              </a:rPr>
              <a:t>Putting research into context: A scholarly approach to curating data for reuse. </a:t>
            </a:r>
            <a:r>
              <a:rPr lang="en-US" sz="1200" kern="1200" dirty="0">
                <a:solidFill>
                  <a:schemeClr val="tx1"/>
                </a:solidFill>
                <a:effectLst/>
                <a:latin typeface="Arial" panose="020B0604020202020204" pitchFamily="34" charset="0"/>
                <a:cs typeface="Arial" panose="020B0604020202020204" pitchFamily="34" charset="0"/>
              </a:rPr>
              <a:t>Panel presentation at the 77</a:t>
            </a:r>
            <a:r>
              <a:rPr lang="en-US" sz="1200" kern="1200" baseline="30000" dirty="0">
                <a:solidFill>
                  <a:schemeClr val="tx1"/>
                </a:solidFill>
                <a:effectLst/>
                <a:latin typeface="Arial" panose="020B0604020202020204" pitchFamily="34" charset="0"/>
                <a:cs typeface="Arial" panose="020B0604020202020204" pitchFamily="34" charset="0"/>
              </a:rPr>
              <a:t>th</a:t>
            </a:r>
            <a:r>
              <a:rPr lang="en-US" sz="1200" kern="1200" dirty="0">
                <a:solidFill>
                  <a:schemeClr val="tx1"/>
                </a:solidFill>
                <a:effectLst/>
                <a:latin typeface="Arial" panose="020B0604020202020204" pitchFamily="34" charset="0"/>
                <a:cs typeface="Arial" panose="020B0604020202020204" pitchFamily="34" charset="0"/>
              </a:rPr>
              <a:t> Annual Meeting of the Association for Information Science and Technology (ASIS&amp;T), Seattle, WA. http://www.slideshare.net/oclcr/putting-research-data-into-context-a-scholarly-approach-to-curating-data-for-reuse</a:t>
            </a:r>
            <a:endParaRPr lang="en-US" dirty="0">
              <a:latin typeface="Arial" pitchFamily="34" charset="0"/>
              <a:cs typeface="Arial" pitchFamily="34" charset="0"/>
            </a:endParaRPr>
          </a:p>
          <a:p>
            <a:endParaRPr lang="en-US"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itchFamily="34" charset="0"/>
              <a:cs typeface="Arial" pitchFamily="34" charset="0"/>
            </a:endParaRP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9</a:t>
            </a:fld>
            <a:endParaRPr lang="en-US" dirty="0"/>
          </a:p>
        </p:txBody>
      </p:sp>
    </p:spTree>
    <p:extLst>
      <p:ext uri="{BB962C8B-B14F-4D97-AF65-F5344CB8AC3E}">
        <p14:creationId xmlns:p14="http://schemas.microsoft.com/office/powerpoint/2010/main" val="3589117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hyperlink" Target="http://creativecommons.org/licenses/by/4.0/" TargetMode="Externa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7" name="Picture 16" descr="ppt-because-tag.ps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100" y="4827586"/>
            <a:ext cx="8216894" cy="607721"/>
          </a:xfrm>
          <a:prstGeom prst="rect">
            <a:avLst/>
          </a:prstGeom>
        </p:spPr>
      </p:pic>
      <p:pic>
        <p:nvPicPr>
          <p:cNvPr id="16" name="Picture 15" descr="image003"/>
          <p:cNvPicPr>
            <a:picLocks noChangeAspect="1" noChangeArrowheads="1"/>
          </p:cNvPicPr>
          <p:nvPr userDrawn="1"/>
        </p:nvPicPr>
        <p:blipFill>
          <a:blip r:embed="rId4" cstate="print"/>
          <a:srcRect/>
          <a:stretch>
            <a:fillRect/>
          </a:stretch>
        </p:blipFill>
        <p:spPr bwMode="auto">
          <a:xfrm>
            <a:off x="101921" y="5960853"/>
            <a:ext cx="1150342" cy="495670"/>
          </a:xfrm>
          <a:prstGeom prst="rect">
            <a:avLst/>
          </a:prstGeom>
          <a:noFill/>
          <a:ln w="9525">
            <a:noFill/>
            <a:miter lim="800000"/>
            <a:headEnd/>
            <a:tailEnd/>
          </a:ln>
        </p:spPr>
      </p:pic>
      <p:sp>
        <p:nvSpPr>
          <p:cNvPr id="19" name="Rectangle 18"/>
          <p:cNvSpPr/>
          <p:nvPr userDrawn="1"/>
        </p:nvSpPr>
        <p:spPr>
          <a:xfrm>
            <a:off x="1378636" y="5818609"/>
            <a:ext cx="5852161" cy="9002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©2015 OCLC [list any external authors here]. This work is licensed under a Creative Commons Attribution 4.0 International License. Suggested attribution: “This work uses content from [list presentation title] © OCLC, [list any external authors here] used under a Creative Commons Attribution 4.0 International License: </a:t>
            </a:r>
            <a:r>
              <a:rPr lang="en-US" sz="1050" u="sng" kern="1200" dirty="0">
                <a:solidFill>
                  <a:schemeClr val="tx1"/>
                </a:solidFill>
                <a:effectLst/>
                <a:latin typeface="+mn-lt"/>
                <a:ea typeface="+mn-ea"/>
                <a:cs typeface="+mn-cs"/>
                <a:hlinkClick r:id="rId5"/>
              </a:rPr>
              <a:t>http://creativecommons.org/licenses/by/4.0/</a:t>
            </a:r>
            <a:r>
              <a:rPr lang="en-US" sz="105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baseline="0" dirty="0">
              <a:solidFill>
                <a:schemeClr val="tx1"/>
              </a:solidFill>
              <a:latin typeface="+mn-lt"/>
              <a:ea typeface="Open Sans" pitchFamily="34" charset="0"/>
              <a:cs typeface="Open Sans" pitchFamily="34" charset="0"/>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mj-lt"/>
              </a:defRPr>
            </a:lvl1p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190" y="6359064"/>
            <a:ext cx="1680410" cy="347102"/>
          </a:xfrm>
          <a:prstGeom prst="rect">
            <a:avLst/>
          </a:prstGeom>
        </p:spPr>
      </p:pic>
    </p:spTree>
    <p:extLst>
      <p:ext uri="{BB962C8B-B14F-4D97-AF65-F5344CB8AC3E}">
        <p14:creationId xmlns:p14="http://schemas.microsoft.com/office/powerpoint/2010/main" val="300847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pPr/>
              <a:t>‹#›</a:t>
            </a:fld>
            <a:endParaRPr lang="en-US" dirty="0"/>
          </a:p>
        </p:txBody>
      </p:sp>
      <p:pic>
        <p:nvPicPr>
          <p:cNvPr id="7" name="Picture 6" descr="OCLC-RESEARCH_H_M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59328"/>
            <a:ext cx="1676400" cy="346272"/>
          </a:xfrm>
          <a:prstGeom prst="rect">
            <a:avLst/>
          </a:prstGeom>
        </p:spPr>
      </p:pic>
    </p:spTree>
    <p:extLst>
      <p:ext uri="{BB962C8B-B14F-4D97-AF65-F5344CB8AC3E}">
        <p14:creationId xmlns:p14="http://schemas.microsoft.com/office/powerpoint/2010/main" val="932071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pPr/>
              <a:t>‹#›</a:t>
            </a:fld>
            <a:endParaRPr lang="en-US" dirty="0"/>
          </a:p>
        </p:txBody>
      </p:sp>
      <p:pic>
        <p:nvPicPr>
          <p:cNvPr id="8" name="Picture 7" descr="OCLC-RESEARCH_H_M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59328"/>
            <a:ext cx="1676400" cy="346272"/>
          </a:xfrm>
          <a:prstGeom prst="rect">
            <a:avLst/>
          </a:prstGeom>
        </p:spPr>
      </p:pic>
    </p:spTree>
    <p:extLst>
      <p:ext uri="{BB962C8B-B14F-4D97-AF65-F5344CB8AC3E}">
        <p14:creationId xmlns:p14="http://schemas.microsoft.com/office/powerpoint/2010/main" val="4237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dirty="0"/>
              <a:t>Ixchel M. Faniel                    January 26, 2011</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t>Presentation at OCLC                             Dublin, OH</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472805A-6FD9-4FAF-A9C1-4FB39AC4B89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endParaRPr lang="en-US" dirty="0"/>
          </a:p>
        </p:txBody>
      </p:sp>
      <p:sp>
        <p:nvSpPr>
          <p:cNvPr id="2" name="Title 1"/>
          <p:cNvSpPr>
            <a:spLocks noGrp="1"/>
          </p:cNvSpPr>
          <p:nvPr>
            <p:ph type="title"/>
          </p:nvPr>
        </p:nvSpPr>
        <p:spPr>
          <a:xfrm>
            <a:off x="152400" y="0"/>
            <a:ext cx="8534400" cy="609600"/>
          </a:xfrm>
          <a:prstGeom prst="rect">
            <a:avLst/>
          </a:prstGeom>
        </p:spPr>
        <p:txBody>
          <a:bodyPr wrap="none" lIns="0" rIns="0">
            <a:noAutofit/>
          </a:bodyPr>
          <a:lstStyle>
            <a:lvl1pPr algn="l">
              <a:defRPr sz="2000">
                <a:solidFill>
                  <a:schemeClr val="bg1"/>
                </a:solidFill>
              </a:defRPr>
            </a:lvl1pPr>
          </a:lstStyle>
          <a:p>
            <a:r>
              <a:rPr lang="en-US" dirty="0"/>
              <a:t>Click to edit Master title style</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2ACBF1-F4A9-43CE-90E9-0DBC35CFD083}" type="datetimeFigureOut">
              <a:rPr lang="en-US" smtClean="0"/>
              <a:pPr/>
              <a:t>5/6/2017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1F4001-12F4-4EDD-A5E4-CCFFCBEDE097}" type="slidenum">
              <a:rPr lang="en-US" smtClean="0"/>
              <a:pPr/>
              <a:t>‹#›</a:t>
            </a:fld>
            <a:endParaRPr lang="en-US" dirty="0"/>
          </a:p>
        </p:txBody>
      </p:sp>
    </p:spTree>
    <p:extLst>
      <p:ext uri="{BB962C8B-B14F-4D97-AF65-F5344CB8AC3E}">
        <p14:creationId xmlns:p14="http://schemas.microsoft.com/office/powerpoint/2010/main" val="89676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prstGeom prst="rect">
            <a:avLst/>
          </a:prstGeo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pPr/>
              <a:t>‹#›</a:t>
            </a:fld>
            <a:endParaRPr lang="en-US" dirty="0"/>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extLst>
      <p:ext uri="{BB962C8B-B14F-4D97-AF65-F5344CB8AC3E}">
        <p14:creationId xmlns:p14="http://schemas.microsoft.com/office/powerpoint/2010/main" val="88699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579660"/>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1422624"/>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7" y="1227361"/>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57514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576486"/>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579658"/>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0" y="3645477"/>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846139" y="4488441"/>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7" y="4293178"/>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5640964"/>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3642303"/>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0" y="3645475"/>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70456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3" name="Text Placeholder 2"/>
          <p:cNvSpPr>
            <a:spLocks noGrp="1"/>
          </p:cNvSpPr>
          <p:nvPr>
            <p:ph type="body" sz="quarter" idx="14"/>
          </p:nvPr>
        </p:nvSpPr>
        <p:spPr>
          <a:xfrm>
            <a:off x="477838" y="1136650"/>
            <a:ext cx="8181975"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Only">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361249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1" r:id="rId3"/>
    <p:sldLayoutId id="2147483655" r:id="rId4"/>
    <p:sldLayoutId id="2147483653" r:id="rId5"/>
    <p:sldLayoutId id="2147483660" r:id="rId6"/>
    <p:sldLayoutId id="2147483654" r:id="rId7"/>
    <p:sldLayoutId id="2147483658" r:id="rId8"/>
    <p:sldLayoutId id="2147483657" r:id="rId9"/>
    <p:sldLayoutId id="2147483656" r:id="rId10"/>
    <p:sldLayoutId id="2147483659" r:id="rId11"/>
    <p:sldLayoutId id="2147483662" r:id="rId12"/>
    <p:sldLayoutId id="2147483663" r:id="rId13"/>
    <p:sldLayoutId id="2147483665" r:id="rId14"/>
    <p:sldLayoutId id="2147483666" r:id="rId15"/>
    <p:sldLayoutId id="2147483667" r:id="rId16"/>
    <p:sldLayoutId id="2147483668" r:id="rId17"/>
    <p:sldLayoutId id="2147483669" r:id="rId1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6809108" cy="569387"/>
          </a:xfrm>
        </p:spPr>
        <p:txBody>
          <a:bodyPr/>
          <a:lstStyle/>
          <a:p>
            <a:r>
              <a:rPr lang="en-US" dirty="0"/>
              <a:t>The University of Michigan, School of Information,  August 5, 2015 </a:t>
            </a:r>
          </a:p>
        </p:txBody>
      </p:sp>
      <p:sp>
        <p:nvSpPr>
          <p:cNvPr id="3" name="Text Placeholder 2"/>
          <p:cNvSpPr>
            <a:spLocks noGrp="1"/>
          </p:cNvSpPr>
          <p:nvPr>
            <p:ph type="body" sz="quarter" idx="16"/>
          </p:nvPr>
        </p:nvSpPr>
        <p:spPr/>
        <p:txBody>
          <a:bodyPr>
            <a:normAutofit fontScale="62500" lnSpcReduction="20000"/>
          </a:bodyPr>
          <a:lstStyle/>
          <a:p>
            <a:r>
              <a:rPr lang="en-US" dirty="0"/>
              <a:t>Data Management, Sharing and Reuse: A User’s Perspective </a:t>
            </a:r>
          </a:p>
        </p:txBody>
      </p:sp>
      <p:sp>
        <p:nvSpPr>
          <p:cNvPr id="4" name="Text Placeholder 3"/>
          <p:cNvSpPr>
            <a:spLocks noGrp="1"/>
          </p:cNvSpPr>
          <p:nvPr>
            <p:ph type="body" sz="quarter" idx="17"/>
          </p:nvPr>
        </p:nvSpPr>
        <p:spPr>
          <a:xfrm>
            <a:off x="728694" y="4014387"/>
            <a:ext cx="2780569" cy="400110"/>
          </a:xfrm>
        </p:spPr>
        <p:txBody>
          <a:bodyPr/>
          <a:lstStyle/>
          <a:p>
            <a:r>
              <a:rPr lang="en-US" dirty="0"/>
              <a:t>Ixchel M. Faniel, Ph.D.</a:t>
            </a:r>
          </a:p>
        </p:txBody>
      </p:sp>
      <p:sp>
        <p:nvSpPr>
          <p:cNvPr id="5" name="Text Placeholder 4"/>
          <p:cNvSpPr>
            <a:spLocks noGrp="1"/>
          </p:cNvSpPr>
          <p:nvPr>
            <p:ph type="body" sz="quarter" idx="18"/>
          </p:nvPr>
        </p:nvSpPr>
        <p:spPr>
          <a:xfrm>
            <a:off x="728694" y="4415447"/>
            <a:ext cx="4317016" cy="621709"/>
          </a:xfrm>
        </p:spPr>
        <p:txBody>
          <a:bodyPr/>
          <a:lstStyle/>
          <a:p>
            <a:r>
              <a:rPr lang="en-US" dirty="0"/>
              <a:t>Research Scientist</a:t>
            </a:r>
          </a:p>
          <a:p>
            <a:r>
              <a:rPr lang="en-US" dirty="0"/>
              <a:t>OCLC Online Computer Library Center, Inc.</a:t>
            </a:r>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1414443"/>
              </p:ext>
            </p:extLst>
          </p:nvPr>
        </p:nvGraphicFramePr>
        <p:xfrm>
          <a:off x="152400" y="964606"/>
          <a:ext cx="8839200" cy="4932045"/>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81000">
                <a:tc>
                  <a:txBody>
                    <a:bodyPr/>
                    <a:lstStyle/>
                    <a:p>
                      <a:r>
                        <a:rPr lang="en-US" sz="1800" dirty="0"/>
                        <a:t>Detailed context reuser needed </a:t>
                      </a:r>
                    </a:p>
                  </a:txBody>
                  <a:tcPr/>
                </a:tc>
                <a:tc>
                  <a:txBody>
                    <a:bodyPr/>
                    <a:lstStyle/>
                    <a:p>
                      <a:pPr algn="ctr"/>
                      <a:r>
                        <a:rPr lang="en-US" dirty="0"/>
                        <a:t>Social Scientists </a:t>
                      </a:r>
                    </a:p>
                  </a:txBody>
                  <a:tcPr/>
                </a:tc>
                <a:tc>
                  <a:txBody>
                    <a:bodyPr/>
                    <a:lstStyle/>
                    <a:p>
                      <a:pPr algn="ctr"/>
                      <a:r>
                        <a:rPr lang="en-US" dirty="0"/>
                        <a:t>Zoologists </a:t>
                      </a:r>
                    </a:p>
                  </a:txBody>
                  <a:tcPr/>
                </a:tc>
                <a:tc>
                  <a:txBody>
                    <a:bodyPr/>
                    <a:lstStyle/>
                    <a:p>
                      <a:pPr algn="ctr"/>
                      <a:r>
                        <a:rPr lang="en-US" dirty="0"/>
                        <a:t>Archaeologists</a:t>
                      </a:r>
                    </a:p>
                  </a:txBody>
                  <a:tcPr/>
                </a:tc>
                <a:extLst>
                  <a:ext uri="{0D108BD9-81ED-4DB2-BD59-A6C34878D82A}">
                    <a16:rowId xmlns:a16="http://schemas.microsoft.com/office/drawing/2014/main" val="10000"/>
                  </a:ext>
                </a:extLst>
              </a:tr>
              <a:tr h="381000">
                <a:tc>
                  <a:txBody>
                    <a:bodyPr/>
                    <a:lstStyle/>
                    <a:p>
                      <a:pPr algn="l" fontAlgn="b"/>
                      <a:r>
                        <a:rPr lang="en-US" sz="2000" b="0" i="0" u="none" strike="noStrike" dirty="0">
                          <a:solidFill>
                            <a:srgbClr val="000000"/>
                          </a:solidFill>
                          <a:latin typeface="Arial"/>
                        </a:rPr>
                        <a:t>3rd Party Source</a:t>
                      </a:r>
                    </a:p>
                  </a:txBody>
                  <a:tcPr marL="9525" marR="9525" marT="9525" marB="0" anchor="b"/>
                </a:tc>
                <a:tc>
                  <a:txBody>
                    <a:bodyPr/>
                    <a:lstStyle/>
                    <a:p>
                      <a:pPr algn="ctr" fontAlgn="b"/>
                      <a:r>
                        <a:rPr lang="en-US" sz="2800" b="1" i="0" u="none" strike="noStrike" dirty="0">
                          <a:solidFill>
                            <a:schemeClr val="accent2">
                              <a:lumMod val="75000"/>
                            </a:schemeClr>
                          </a:solidFill>
                          <a:latin typeface="Arial"/>
                        </a:rPr>
                        <a:t>42%</a:t>
                      </a:r>
                      <a:r>
                        <a:rPr lang="en-US" sz="2800" b="1" i="0" u="none" strike="noStrike" baseline="30000" dirty="0">
                          <a:solidFill>
                            <a:schemeClr val="accent2">
                              <a:lumMod val="75000"/>
                            </a:schemeClr>
                          </a:solidFill>
                          <a:latin typeface="Arial"/>
                        </a:rPr>
                        <a:t>4</a:t>
                      </a:r>
                    </a:p>
                  </a:txBody>
                  <a:tcPr marL="9525" marR="9525" marT="9525" marB="0" anchor="b"/>
                </a:tc>
                <a:tc>
                  <a:txBody>
                    <a:bodyPr/>
                    <a:lstStyle/>
                    <a:p>
                      <a:pPr algn="ctr" fontAlgn="b"/>
                      <a:r>
                        <a:rPr lang="en-US" sz="2800" b="1" i="0" u="none" strike="noStrike" dirty="0">
                          <a:solidFill>
                            <a:srgbClr val="00B0F0"/>
                          </a:solidFill>
                          <a:latin typeface="Arial"/>
                        </a:rPr>
                        <a:t>34%</a:t>
                      </a:r>
                      <a:r>
                        <a:rPr lang="en-US" sz="2800" b="1" i="0" u="none" strike="noStrike" baseline="30000" dirty="0">
                          <a:solidFill>
                            <a:srgbClr val="00B0F0"/>
                          </a:solidFill>
                          <a:latin typeface="Arial"/>
                        </a:rPr>
                        <a:t>5</a:t>
                      </a:r>
                    </a:p>
                  </a:txBody>
                  <a:tcPr marL="9525" marR="9525" marT="9525" marB="0" anchor="b"/>
                </a:tc>
                <a:tc>
                  <a:txBody>
                    <a:bodyPr/>
                    <a:lstStyle/>
                    <a:p>
                      <a:pPr algn="ctr" fontAlgn="b"/>
                      <a:r>
                        <a:rPr lang="en-US" sz="2800" b="1" i="0" u="none" strike="noStrike" dirty="0">
                          <a:solidFill>
                            <a:schemeClr val="accent2">
                              <a:lumMod val="75000"/>
                            </a:schemeClr>
                          </a:solidFill>
                          <a:latin typeface="Arial"/>
                        </a:rPr>
                        <a:t>18%</a:t>
                      </a:r>
                      <a:r>
                        <a:rPr lang="en-US" sz="2800" b="1" i="0" u="none" strike="noStrike" baseline="30000" dirty="0">
                          <a:solidFill>
                            <a:schemeClr val="accent2">
                              <a:lumMod val="75000"/>
                            </a:schemeClr>
                          </a:solidFill>
                          <a:latin typeface="Arial"/>
                        </a:rPr>
                        <a:t>4</a:t>
                      </a:r>
                    </a:p>
                  </a:txBody>
                  <a:tcPr marL="9525" marR="9525" marT="9525" marB="0" anchor="b"/>
                </a:tc>
                <a:extLst>
                  <a:ext uri="{0D108BD9-81ED-4DB2-BD59-A6C34878D82A}">
                    <a16:rowId xmlns:a16="http://schemas.microsoft.com/office/drawing/2014/main" val="10001"/>
                  </a:ext>
                </a:extLst>
              </a:tr>
              <a:tr h="381000">
                <a:tc>
                  <a:txBody>
                    <a:bodyPr/>
                    <a:lstStyle/>
                    <a:p>
                      <a:pPr algn="l" fontAlgn="b"/>
                      <a:r>
                        <a:rPr lang="en-US" sz="2000" b="0" i="0" u="none" strike="noStrike" dirty="0">
                          <a:solidFill>
                            <a:srgbClr val="000000"/>
                          </a:solidFill>
                          <a:latin typeface="Arial"/>
                        </a:rPr>
                        <a:t>Data Analysis Information</a:t>
                      </a:r>
                    </a:p>
                  </a:txBody>
                  <a:tcPr marL="9525" marR="9525" marT="9525" marB="0" anchor="b"/>
                </a:tc>
                <a:tc>
                  <a:txBody>
                    <a:bodyPr/>
                    <a:lstStyle/>
                    <a:p>
                      <a:pPr algn="ctr" fontAlgn="b"/>
                      <a:r>
                        <a:rPr lang="en-US" sz="2800" b="1" i="0" u="none" strike="noStrike" dirty="0">
                          <a:solidFill>
                            <a:schemeClr val="accent6">
                              <a:lumMod val="75000"/>
                            </a:schemeClr>
                          </a:solidFill>
                          <a:latin typeface="Arial"/>
                        </a:rPr>
                        <a:t>63%</a:t>
                      </a:r>
                      <a:r>
                        <a:rPr lang="en-US" sz="2800" b="1" i="0" u="none" strike="noStrike" baseline="30000" dirty="0">
                          <a:solidFill>
                            <a:schemeClr val="accent6">
                              <a:lumMod val="75000"/>
                            </a:schemeClr>
                          </a:solidFill>
                          <a:latin typeface="Arial"/>
                        </a:rPr>
                        <a:t>2</a:t>
                      </a:r>
                    </a:p>
                  </a:txBody>
                  <a:tcPr marL="9525" marR="9525" marT="9525" marB="0" anchor="b"/>
                </a:tc>
                <a:tc>
                  <a:txBody>
                    <a:bodyPr/>
                    <a:lstStyle/>
                    <a:p>
                      <a:pPr algn="ctr" fontAlgn="b"/>
                      <a:r>
                        <a:rPr lang="en-US" sz="2000" b="0" i="0" u="none" strike="noStrike" dirty="0">
                          <a:solidFill>
                            <a:srgbClr val="000000"/>
                          </a:solidFill>
                          <a:latin typeface="Arial"/>
                        </a:rPr>
                        <a:t>26%</a:t>
                      </a:r>
                      <a:endParaRPr lang="en-US" sz="2800" b="0" i="0" u="none" strike="noStrike" dirty="0">
                        <a:solidFill>
                          <a:srgbClr val="000000"/>
                        </a:solidFill>
                        <a:latin typeface="Arial"/>
                      </a:endParaRPr>
                    </a:p>
                  </a:txBody>
                  <a:tcPr marL="9525" marR="9525" marT="9525" marB="0" anchor="b"/>
                </a:tc>
                <a:tc>
                  <a:txBody>
                    <a:bodyPr/>
                    <a:lstStyle/>
                    <a:p>
                      <a:pPr algn="ctr" fontAlgn="b"/>
                      <a:r>
                        <a:rPr lang="en-US" sz="2800" b="1" i="0" u="none" strike="noStrike" dirty="0">
                          <a:solidFill>
                            <a:srgbClr val="00B0F0"/>
                          </a:solidFill>
                          <a:latin typeface="Arial"/>
                        </a:rPr>
                        <a:t>14%</a:t>
                      </a:r>
                      <a:r>
                        <a:rPr lang="en-US" sz="2800" b="1" i="0" u="none" strike="noStrike" baseline="30000" dirty="0">
                          <a:solidFill>
                            <a:srgbClr val="00B0F0"/>
                          </a:solidFill>
                          <a:latin typeface="Arial"/>
                        </a:rPr>
                        <a:t>5</a:t>
                      </a:r>
                    </a:p>
                  </a:txBody>
                  <a:tcPr marL="9525" marR="9525" marT="9525" marB="0" anchor="b"/>
                </a:tc>
                <a:extLst>
                  <a:ext uri="{0D108BD9-81ED-4DB2-BD59-A6C34878D82A}">
                    <a16:rowId xmlns:a16="http://schemas.microsoft.com/office/drawing/2014/main" val="10002"/>
                  </a:ext>
                </a:extLst>
              </a:tr>
              <a:tr h="381000">
                <a:tc>
                  <a:txBody>
                    <a:bodyPr/>
                    <a:lstStyle/>
                    <a:p>
                      <a:pPr algn="l" fontAlgn="b"/>
                      <a:r>
                        <a:rPr lang="en-US" sz="2000" b="0" i="0" u="none" strike="noStrike" dirty="0">
                          <a:solidFill>
                            <a:srgbClr val="000000"/>
                          </a:solidFill>
                          <a:latin typeface="Arial"/>
                        </a:rPr>
                        <a:t>Data Collection Information</a:t>
                      </a:r>
                    </a:p>
                  </a:txBody>
                  <a:tcPr marL="9525" marR="9525" marT="9525" marB="0" anchor="b"/>
                </a:tc>
                <a:tc>
                  <a:txBody>
                    <a:bodyPr/>
                    <a:lstStyle/>
                    <a:p>
                      <a:pPr algn="ctr" fontAlgn="b"/>
                      <a:r>
                        <a:rPr lang="en-US" sz="2800" b="1" i="0" u="none" strike="noStrike" dirty="0">
                          <a:solidFill>
                            <a:srgbClr val="00B050"/>
                          </a:solidFill>
                          <a:latin typeface="Arial"/>
                        </a:rPr>
                        <a:t>100%</a:t>
                      </a:r>
                      <a:r>
                        <a:rPr lang="en-US" sz="2800" b="1" i="0" u="none" strike="noStrike" baseline="30000" dirty="0">
                          <a:solidFill>
                            <a:srgbClr val="00B050"/>
                          </a:solidFill>
                          <a:latin typeface="Arial"/>
                        </a:rPr>
                        <a:t>1</a:t>
                      </a:r>
                    </a:p>
                  </a:txBody>
                  <a:tcPr marL="9525" marR="9525" marT="9525" marB="0" anchor="b"/>
                </a:tc>
                <a:tc>
                  <a:txBody>
                    <a:bodyPr/>
                    <a:lstStyle/>
                    <a:p>
                      <a:pPr algn="ctr" fontAlgn="b"/>
                      <a:r>
                        <a:rPr lang="en-US" sz="2800" b="1" i="0" u="none" strike="noStrike" dirty="0">
                          <a:solidFill>
                            <a:schemeClr val="accent6">
                              <a:lumMod val="75000"/>
                            </a:schemeClr>
                          </a:solidFill>
                          <a:latin typeface="Arial"/>
                        </a:rPr>
                        <a:t>76%</a:t>
                      </a:r>
                      <a:r>
                        <a:rPr lang="en-US" sz="2800" b="1" i="0" u="none" strike="noStrike" baseline="30000" dirty="0">
                          <a:solidFill>
                            <a:schemeClr val="accent6">
                              <a:lumMod val="75000"/>
                            </a:schemeClr>
                          </a:solidFill>
                          <a:latin typeface="Arial"/>
                        </a:rPr>
                        <a:t>2</a:t>
                      </a:r>
                    </a:p>
                  </a:txBody>
                  <a:tcPr marL="9525" marR="9525" marT="9525" marB="0" anchor="b"/>
                </a:tc>
                <a:tc>
                  <a:txBody>
                    <a:bodyPr/>
                    <a:lstStyle/>
                    <a:p>
                      <a:pPr algn="ctr" fontAlgn="b"/>
                      <a:r>
                        <a:rPr lang="en-US" sz="2800" b="1" i="0" u="none" strike="noStrike" dirty="0">
                          <a:solidFill>
                            <a:srgbClr val="00B050"/>
                          </a:solidFill>
                          <a:latin typeface="Arial"/>
                        </a:rPr>
                        <a:t>77%</a:t>
                      </a:r>
                      <a:r>
                        <a:rPr lang="en-US" sz="2800" b="1" i="0" u="none" strike="noStrike" baseline="30000" dirty="0">
                          <a:solidFill>
                            <a:srgbClr val="00B050"/>
                          </a:solidFill>
                          <a:latin typeface="Arial"/>
                        </a:rPr>
                        <a:t>1</a:t>
                      </a:r>
                    </a:p>
                  </a:txBody>
                  <a:tcPr marL="9525" marR="9525" marT="9525" marB="0" anchor="b"/>
                </a:tc>
                <a:extLst>
                  <a:ext uri="{0D108BD9-81ED-4DB2-BD59-A6C34878D82A}">
                    <a16:rowId xmlns:a16="http://schemas.microsoft.com/office/drawing/2014/main" val="10003"/>
                  </a:ext>
                </a:extLst>
              </a:tr>
              <a:tr h="381000">
                <a:tc>
                  <a:txBody>
                    <a:bodyPr/>
                    <a:lstStyle/>
                    <a:p>
                      <a:pPr algn="l" fontAlgn="b"/>
                      <a:r>
                        <a:rPr lang="en-US" sz="2000" b="0" i="0" u="none" strike="noStrike" dirty="0">
                          <a:solidFill>
                            <a:srgbClr val="000000"/>
                          </a:solidFill>
                          <a:latin typeface="Arial"/>
                        </a:rPr>
                        <a:t>Data Producer Information</a:t>
                      </a:r>
                    </a:p>
                  </a:txBody>
                  <a:tcPr marL="9525" marR="9525" marT="9525" marB="0" anchor="b"/>
                </a:tc>
                <a:tc>
                  <a:txBody>
                    <a:bodyPr/>
                    <a:lstStyle/>
                    <a:p>
                      <a:pPr algn="ctr" fontAlgn="b"/>
                      <a:r>
                        <a:rPr lang="en-US" sz="2800" b="1" i="0" u="none" strike="noStrike" dirty="0">
                          <a:solidFill>
                            <a:schemeClr val="accent6">
                              <a:lumMod val="75000"/>
                            </a:schemeClr>
                          </a:solidFill>
                          <a:latin typeface="Arial"/>
                        </a:rPr>
                        <a:t>63%</a:t>
                      </a:r>
                      <a:r>
                        <a:rPr lang="en-US" sz="2800" b="1" i="0" u="none" strike="noStrike" baseline="30000" dirty="0">
                          <a:solidFill>
                            <a:schemeClr val="accent6">
                              <a:lumMod val="75000"/>
                            </a:schemeClr>
                          </a:solidFill>
                          <a:latin typeface="Arial"/>
                        </a:rPr>
                        <a:t>2</a:t>
                      </a:r>
                    </a:p>
                  </a:txBody>
                  <a:tcPr marL="9525" marR="9525" marT="9525" marB="0" anchor="b"/>
                </a:tc>
                <a:tc>
                  <a:txBody>
                    <a:bodyPr/>
                    <a:lstStyle/>
                    <a:p>
                      <a:pPr algn="ctr" fontAlgn="b"/>
                      <a:r>
                        <a:rPr lang="en-US" sz="2800" b="1" i="0" u="none" strike="noStrike" dirty="0">
                          <a:solidFill>
                            <a:srgbClr val="7030A0"/>
                          </a:solidFill>
                          <a:latin typeface="Arial"/>
                        </a:rPr>
                        <a:t>55%</a:t>
                      </a:r>
                      <a:r>
                        <a:rPr lang="en-US" sz="2800" b="1" i="0" u="none" strike="noStrike" baseline="30000" dirty="0">
                          <a:solidFill>
                            <a:srgbClr val="7030A0"/>
                          </a:solidFill>
                          <a:latin typeface="Arial"/>
                        </a:rPr>
                        <a:t>3</a:t>
                      </a:r>
                    </a:p>
                  </a:txBody>
                  <a:tcPr marL="9525" marR="9525" marT="9525" marB="0" anchor="b"/>
                </a:tc>
                <a:tc>
                  <a:txBody>
                    <a:bodyPr/>
                    <a:lstStyle/>
                    <a:p>
                      <a:pPr algn="ctr" fontAlgn="b"/>
                      <a:r>
                        <a:rPr lang="en-US" sz="2800" b="1" i="0" u="none" strike="noStrike" dirty="0">
                          <a:solidFill>
                            <a:srgbClr val="00B0F0"/>
                          </a:solidFill>
                          <a:latin typeface="Arial"/>
                        </a:rPr>
                        <a:t>14%</a:t>
                      </a:r>
                      <a:r>
                        <a:rPr lang="en-US" sz="2800" b="1" i="0" u="none" strike="noStrike" baseline="30000" dirty="0">
                          <a:solidFill>
                            <a:srgbClr val="00B0F0"/>
                          </a:solidFill>
                          <a:latin typeface="Arial"/>
                        </a:rPr>
                        <a:t>5</a:t>
                      </a:r>
                    </a:p>
                  </a:txBody>
                  <a:tcPr marL="9525" marR="9525" marT="9525" marB="0" anchor="b"/>
                </a:tc>
                <a:extLst>
                  <a:ext uri="{0D108BD9-81ED-4DB2-BD59-A6C34878D82A}">
                    <a16:rowId xmlns:a16="http://schemas.microsoft.com/office/drawing/2014/main" val="10004"/>
                  </a:ext>
                </a:extLst>
              </a:tr>
              <a:tr h="381000">
                <a:tc>
                  <a:txBody>
                    <a:bodyPr/>
                    <a:lstStyle/>
                    <a:p>
                      <a:pPr algn="l" fontAlgn="b"/>
                      <a:r>
                        <a:rPr lang="en-US" sz="2000" b="0" i="0" u="none" strike="noStrike" dirty="0">
                          <a:solidFill>
                            <a:srgbClr val="000000"/>
                          </a:solidFill>
                          <a:latin typeface="Arial"/>
                        </a:rPr>
                        <a:t>Digitization or Curation Information</a:t>
                      </a:r>
                    </a:p>
                  </a:txBody>
                  <a:tcPr marL="9525" marR="9525" marT="9525" marB="0" anchor="b"/>
                </a:tc>
                <a:tc>
                  <a:txBody>
                    <a:bodyPr/>
                    <a:lstStyle/>
                    <a:p>
                      <a:pPr algn="ctr" fontAlgn="b"/>
                      <a:r>
                        <a:rPr lang="en-US" sz="2000" b="0" i="0" u="none" strike="noStrike" dirty="0">
                          <a:solidFill>
                            <a:srgbClr val="000000"/>
                          </a:solidFill>
                          <a:latin typeface="Arial"/>
                        </a:rPr>
                        <a:t>9%</a:t>
                      </a:r>
                    </a:p>
                  </a:txBody>
                  <a:tcPr marL="9525" marR="9525" marT="9525" marB="0" anchor="b"/>
                </a:tc>
                <a:tc>
                  <a:txBody>
                    <a:bodyPr/>
                    <a:lstStyle/>
                    <a:p>
                      <a:pPr algn="ctr" fontAlgn="b"/>
                      <a:r>
                        <a:rPr lang="en-US" sz="2800" b="1" i="0" u="none" strike="noStrike" dirty="0">
                          <a:solidFill>
                            <a:schemeClr val="accent2">
                              <a:lumMod val="75000"/>
                            </a:schemeClr>
                          </a:solidFill>
                          <a:latin typeface="Arial"/>
                        </a:rPr>
                        <a:t>37%</a:t>
                      </a:r>
                      <a:r>
                        <a:rPr lang="en-US" sz="2800" b="1" i="0" u="none" strike="noStrike" baseline="30000" dirty="0">
                          <a:solidFill>
                            <a:schemeClr val="accent2">
                              <a:lumMod val="75000"/>
                            </a:schemeClr>
                          </a:solidFill>
                          <a:latin typeface="Arial"/>
                        </a:rPr>
                        <a:t>4</a:t>
                      </a:r>
                    </a:p>
                  </a:txBody>
                  <a:tcPr marL="9525" marR="9525" marT="9525" marB="0" anchor="b"/>
                </a:tc>
                <a:tc>
                  <a:txBody>
                    <a:bodyPr/>
                    <a:lstStyle/>
                    <a:p>
                      <a:pPr algn="ctr" fontAlgn="b"/>
                      <a:r>
                        <a:rPr lang="en-US" sz="2000" b="0" i="0" u="none" strike="noStrike" dirty="0">
                          <a:solidFill>
                            <a:srgbClr val="000000"/>
                          </a:solidFill>
                          <a:latin typeface="Arial"/>
                        </a:rPr>
                        <a:t>9%</a:t>
                      </a:r>
                      <a:endParaRPr lang="en-US" sz="28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5"/>
                  </a:ext>
                </a:extLst>
              </a:tr>
              <a:tr h="381000">
                <a:tc>
                  <a:txBody>
                    <a:bodyPr/>
                    <a:lstStyle/>
                    <a:p>
                      <a:pPr algn="l" fontAlgn="b"/>
                      <a:r>
                        <a:rPr lang="en-US" sz="2000" b="0" i="0" u="none" strike="noStrike" dirty="0">
                          <a:solidFill>
                            <a:srgbClr val="000000"/>
                          </a:solidFill>
                          <a:latin typeface="Arial"/>
                        </a:rPr>
                        <a:t>General Context Information</a:t>
                      </a:r>
                    </a:p>
                  </a:txBody>
                  <a:tcPr marL="9525" marR="9525" marT="9525" marB="0" anchor="b"/>
                </a:tc>
                <a:tc>
                  <a:txBody>
                    <a:bodyPr/>
                    <a:lstStyle/>
                    <a:p>
                      <a:pPr algn="ctr" fontAlgn="b"/>
                      <a:r>
                        <a:rPr lang="en-US" sz="2000" b="0" i="0" u="none" strike="noStrike" dirty="0">
                          <a:solidFill>
                            <a:srgbClr val="000000"/>
                          </a:solidFill>
                          <a:latin typeface="Arial"/>
                        </a:rPr>
                        <a:t>19%</a:t>
                      </a:r>
                    </a:p>
                  </a:txBody>
                  <a:tcPr marL="9525" marR="9525" marT="9525" marB="0" anchor="b"/>
                </a:tc>
                <a:tc>
                  <a:txBody>
                    <a:bodyPr/>
                    <a:lstStyle/>
                    <a:p>
                      <a:pPr algn="ctr" fontAlgn="b"/>
                      <a:r>
                        <a:rPr lang="en-US" sz="2000" b="0" i="0" u="none" strike="noStrike" dirty="0">
                          <a:solidFill>
                            <a:srgbClr val="000000"/>
                          </a:solidFill>
                          <a:latin typeface="Arial"/>
                        </a:rPr>
                        <a:t>11%</a:t>
                      </a:r>
                    </a:p>
                  </a:txBody>
                  <a:tcPr marL="9525" marR="9525" marT="9525" marB="0" anchor="b"/>
                </a:tc>
                <a:tc>
                  <a:txBody>
                    <a:bodyPr/>
                    <a:lstStyle/>
                    <a:p>
                      <a:pPr algn="ctr" fontAlgn="b"/>
                      <a:r>
                        <a:rPr lang="en-US" sz="2800" b="1" i="0" u="none" strike="noStrike" dirty="0">
                          <a:solidFill>
                            <a:srgbClr val="7030A0"/>
                          </a:solidFill>
                          <a:latin typeface="Arial"/>
                        </a:rPr>
                        <a:t>23%</a:t>
                      </a:r>
                      <a:r>
                        <a:rPr lang="en-US" sz="2800" b="1" i="0" u="none" strike="noStrike" baseline="30000" dirty="0">
                          <a:solidFill>
                            <a:srgbClr val="7030A0"/>
                          </a:solidFill>
                          <a:latin typeface="Arial"/>
                        </a:rPr>
                        <a:t>3</a:t>
                      </a:r>
                    </a:p>
                  </a:txBody>
                  <a:tcPr marL="9525" marR="9525" marT="9525" marB="0" anchor="b"/>
                </a:tc>
                <a:extLst>
                  <a:ext uri="{0D108BD9-81ED-4DB2-BD59-A6C34878D82A}">
                    <a16:rowId xmlns:a16="http://schemas.microsoft.com/office/drawing/2014/main" val="10006"/>
                  </a:ext>
                </a:extLst>
              </a:tr>
              <a:tr h="381000">
                <a:tc>
                  <a:txBody>
                    <a:bodyPr/>
                    <a:lstStyle/>
                    <a:p>
                      <a:pPr algn="l" fontAlgn="b"/>
                      <a:r>
                        <a:rPr lang="en-US" sz="2000" b="0" i="0" u="none" strike="noStrike" dirty="0">
                          <a:solidFill>
                            <a:srgbClr val="000000"/>
                          </a:solidFill>
                          <a:latin typeface="Arial"/>
                        </a:rPr>
                        <a:t>Missing Data</a:t>
                      </a:r>
                    </a:p>
                  </a:txBody>
                  <a:tcPr marL="9525" marR="9525" marT="9525" marB="0" anchor="b"/>
                </a:tc>
                <a:tc>
                  <a:txBody>
                    <a:bodyPr/>
                    <a:lstStyle/>
                    <a:p>
                      <a:pPr algn="ctr" fontAlgn="b"/>
                      <a:r>
                        <a:rPr lang="en-US" sz="2800" b="1" i="0" u="none" strike="noStrike" dirty="0">
                          <a:solidFill>
                            <a:srgbClr val="00B0F0"/>
                          </a:solidFill>
                          <a:latin typeface="Arial"/>
                        </a:rPr>
                        <a:t>37%</a:t>
                      </a:r>
                      <a:r>
                        <a:rPr lang="en-US" sz="2800" b="1" i="0" u="none" strike="noStrike" baseline="30000" dirty="0">
                          <a:solidFill>
                            <a:srgbClr val="00B0F0"/>
                          </a:solidFill>
                          <a:latin typeface="Arial"/>
                        </a:rPr>
                        <a:t>5</a:t>
                      </a:r>
                    </a:p>
                  </a:txBody>
                  <a:tcPr marL="9525" marR="9525" marT="9525" marB="0" anchor="b"/>
                </a:tc>
                <a:tc>
                  <a:txBody>
                    <a:bodyPr/>
                    <a:lstStyle/>
                    <a:p>
                      <a:pPr algn="ctr" fontAlgn="b"/>
                      <a:r>
                        <a:rPr lang="en-US" sz="2000" b="0" i="0" u="none" strike="noStrike" dirty="0">
                          <a:solidFill>
                            <a:srgbClr val="000000"/>
                          </a:solidFill>
                          <a:latin typeface="Arial"/>
                        </a:rPr>
                        <a:t>5%</a:t>
                      </a:r>
                    </a:p>
                  </a:txBody>
                  <a:tcPr marL="9525" marR="9525" marT="9525" marB="0" anchor="b"/>
                </a:tc>
                <a:tc>
                  <a:txBody>
                    <a:bodyPr/>
                    <a:lstStyle/>
                    <a:p>
                      <a:pPr algn="ctr" fontAlgn="b"/>
                      <a:r>
                        <a:rPr lang="en-US" sz="2000" b="0" i="0" u="none" strike="noStrike" dirty="0">
                          <a:solidFill>
                            <a:srgbClr val="000000"/>
                          </a:solidFill>
                          <a:latin typeface="Arial"/>
                        </a:rPr>
                        <a:t>0%</a:t>
                      </a:r>
                    </a:p>
                  </a:txBody>
                  <a:tcPr marL="9525" marR="9525" marT="9525" marB="0" anchor="b"/>
                </a:tc>
                <a:extLst>
                  <a:ext uri="{0D108BD9-81ED-4DB2-BD59-A6C34878D82A}">
                    <a16:rowId xmlns:a16="http://schemas.microsoft.com/office/drawing/2014/main" val="10007"/>
                  </a:ext>
                </a:extLst>
              </a:tr>
              <a:tr h="381000">
                <a:tc>
                  <a:txBody>
                    <a:bodyPr/>
                    <a:lstStyle/>
                    <a:p>
                      <a:pPr algn="l" fontAlgn="b"/>
                      <a:r>
                        <a:rPr lang="en-US" sz="2000" b="0" i="0" u="none" strike="noStrike" dirty="0">
                          <a:solidFill>
                            <a:srgbClr val="000000"/>
                          </a:solidFill>
                          <a:latin typeface="Arial"/>
                        </a:rPr>
                        <a:t>Prior Reuse</a:t>
                      </a:r>
                    </a:p>
                  </a:txBody>
                  <a:tcPr marL="9525" marR="9525" marT="9525" marB="0" anchor="b"/>
                </a:tc>
                <a:tc>
                  <a:txBody>
                    <a:bodyPr/>
                    <a:lstStyle/>
                    <a:p>
                      <a:pPr algn="ctr" fontAlgn="b"/>
                      <a:r>
                        <a:rPr lang="en-US" sz="2800" b="1" i="0" u="none" strike="noStrike" dirty="0">
                          <a:solidFill>
                            <a:srgbClr val="7030A0"/>
                          </a:solidFill>
                          <a:latin typeface="Arial"/>
                        </a:rPr>
                        <a:t>58%</a:t>
                      </a:r>
                      <a:r>
                        <a:rPr lang="en-US" sz="2800" b="1" i="0" u="none" strike="noStrike" baseline="30000" dirty="0">
                          <a:solidFill>
                            <a:srgbClr val="7030A0"/>
                          </a:solidFill>
                          <a:latin typeface="Arial"/>
                        </a:rPr>
                        <a:t>3</a:t>
                      </a:r>
                    </a:p>
                  </a:txBody>
                  <a:tcPr marL="9525" marR="9525" marT="9525" marB="0" anchor="b"/>
                </a:tc>
                <a:tc>
                  <a:txBody>
                    <a:bodyPr/>
                    <a:lstStyle/>
                    <a:p>
                      <a:pPr algn="ctr" fontAlgn="b"/>
                      <a:r>
                        <a:rPr lang="en-US" sz="2000" b="0" i="0" u="none" strike="noStrike" dirty="0">
                          <a:solidFill>
                            <a:srgbClr val="000000"/>
                          </a:solidFill>
                          <a:latin typeface="Arial"/>
                        </a:rPr>
                        <a:t>24%</a:t>
                      </a:r>
                    </a:p>
                  </a:txBody>
                  <a:tcPr marL="9525" marR="9525" marT="9525" marB="0" anchor="b"/>
                </a:tc>
                <a:tc>
                  <a:txBody>
                    <a:bodyPr/>
                    <a:lstStyle/>
                    <a:p>
                      <a:pPr algn="ctr" fontAlgn="b"/>
                      <a:r>
                        <a:rPr lang="en-US" sz="2000" b="0" i="0" u="none" strike="noStrike" dirty="0">
                          <a:solidFill>
                            <a:srgbClr val="000000"/>
                          </a:solidFill>
                          <a:latin typeface="Arial"/>
                        </a:rPr>
                        <a:t>0%</a:t>
                      </a:r>
                    </a:p>
                  </a:txBody>
                  <a:tcPr marL="9525" marR="9525" marT="9525" marB="0" anchor="b"/>
                </a:tc>
                <a:extLst>
                  <a:ext uri="{0D108BD9-81ED-4DB2-BD59-A6C34878D82A}">
                    <a16:rowId xmlns:a16="http://schemas.microsoft.com/office/drawing/2014/main" val="10008"/>
                  </a:ext>
                </a:extLst>
              </a:tr>
              <a:tr h="381000">
                <a:tc>
                  <a:txBody>
                    <a:bodyPr/>
                    <a:lstStyle/>
                    <a:p>
                      <a:pPr algn="l" fontAlgn="b"/>
                      <a:r>
                        <a:rPr lang="en-US" sz="2000" b="0" i="0" u="none" strike="noStrike" dirty="0">
                          <a:solidFill>
                            <a:srgbClr val="000000"/>
                          </a:solidFill>
                          <a:latin typeface="Arial"/>
                        </a:rPr>
                        <a:t>Specimen or Artifact Information</a:t>
                      </a:r>
                    </a:p>
                  </a:txBody>
                  <a:tcPr marL="9525" marR="9525" marT="9525" marB="0" anchor="b"/>
                </a:tc>
                <a:tc>
                  <a:txBody>
                    <a:bodyPr/>
                    <a:lstStyle/>
                    <a:p>
                      <a:pPr algn="ctr" fontAlgn="b"/>
                      <a:r>
                        <a:rPr lang="en-US" sz="2000" b="0" i="0" u="none" strike="noStrike" dirty="0">
                          <a:solidFill>
                            <a:srgbClr val="000000"/>
                          </a:solidFill>
                          <a:latin typeface="Arial"/>
                        </a:rPr>
                        <a:t>2%</a:t>
                      </a:r>
                      <a:endParaRPr lang="en-US" sz="2800" b="0" i="0" u="none" strike="noStrike" dirty="0">
                        <a:solidFill>
                          <a:srgbClr val="000000"/>
                        </a:solidFill>
                        <a:latin typeface="Arial"/>
                      </a:endParaRPr>
                    </a:p>
                  </a:txBody>
                  <a:tcPr marL="9525" marR="9525" marT="9525" marB="0" anchor="b"/>
                </a:tc>
                <a:tc>
                  <a:txBody>
                    <a:bodyPr/>
                    <a:lstStyle/>
                    <a:p>
                      <a:pPr algn="ctr" fontAlgn="b"/>
                      <a:r>
                        <a:rPr lang="en-US" sz="2800" b="1" i="0" u="none" strike="noStrike" dirty="0">
                          <a:solidFill>
                            <a:srgbClr val="00B050"/>
                          </a:solidFill>
                          <a:latin typeface="Arial"/>
                        </a:rPr>
                        <a:t>100%</a:t>
                      </a:r>
                      <a:r>
                        <a:rPr lang="en-US" sz="2800" b="1" i="0" u="none" strike="noStrike" baseline="30000" dirty="0">
                          <a:solidFill>
                            <a:srgbClr val="00B050"/>
                          </a:solidFill>
                          <a:latin typeface="Arial"/>
                        </a:rPr>
                        <a:t>1</a:t>
                      </a:r>
                    </a:p>
                  </a:txBody>
                  <a:tcPr marL="9525" marR="9525" marT="9525" marB="0" anchor="b"/>
                </a:tc>
                <a:tc>
                  <a:txBody>
                    <a:bodyPr/>
                    <a:lstStyle/>
                    <a:p>
                      <a:pPr algn="ctr" fontAlgn="b"/>
                      <a:r>
                        <a:rPr lang="en-US" sz="2800" b="1" i="0" u="none" strike="noStrike" dirty="0">
                          <a:solidFill>
                            <a:schemeClr val="accent6">
                              <a:lumMod val="75000"/>
                            </a:schemeClr>
                          </a:solidFill>
                          <a:latin typeface="Arial"/>
                        </a:rPr>
                        <a:t>50%</a:t>
                      </a:r>
                      <a:r>
                        <a:rPr lang="en-US" sz="2800" b="1" i="0" u="none" strike="noStrike" baseline="30000" dirty="0">
                          <a:solidFill>
                            <a:schemeClr val="accent6">
                              <a:lumMod val="75000"/>
                            </a:schemeClr>
                          </a:solidFill>
                          <a:latin typeface="Arial"/>
                        </a:rPr>
                        <a:t>2</a:t>
                      </a:r>
                    </a:p>
                  </a:txBody>
                  <a:tcPr marL="9525" marR="9525" marT="9525" marB="0" anchor="b"/>
                </a:tc>
                <a:extLst>
                  <a:ext uri="{0D108BD9-81ED-4DB2-BD59-A6C34878D82A}">
                    <a16:rowId xmlns:a16="http://schemas.microsoft.com/office/drawing/2014/main" val="10009"/>
                  </a:ext>
                </a:extLst>
              </a:tr>
            </a:tbl>
          </a:graphicData>
        </a:graphic>
      </p:graphicFrame>
      <p:sp>
        <p:nvSpPr>
          <p:cNvPr id="5" name="TextBox 4"/>
          <p:cNvSpPr txBox="1"/>
          <p:nvPr/>
        </p:nvSpPr>
        <p:spPr>
          <a:xfrm>
            <a:off x="4191000" y="5945483"/>
            <a:ext cx="784189" cy="338554"/>
          </a:xfrm>
          <a:prstGeom prst="rect">
            <a:avLst/>
          </a:prstGeom>
          <a:noFill/>
        </p:spPr>
        <p:txBody>
          <a:bodyPr wrap="none" rtlCol="0">
            <a:spAutoFit/>
          </a:bodyPr>
          <a:lstStyle/>
          <a:p>
            <a:r>
              <a:rPr lang="en-US" sz="1600" dirty="0">
                <a:latin typeface="Arial" pitchFamily="34" charset="0"/>
                <a:cs typeface="Arial" pitchFamily="34" charset="0"/>
              </a:rPr>
              <a:t>(n=43)</a:t>
            </a:r>
          </a:p>
        </p:txBody>
      </p:sp>
      <p:sp>
        <p:nvSpPr>
          <p:cNvPr id="7" name="TextBox 6"/>
          <p:cNvSpPr txBox="1"/>
          <p:nvPr/>
        </p:nvSpPr>
        <p:spPr>
          <a:xfrm>
            <a:off x="5943600" y="5945483"/>
            <a:ext cx="784189" cy="338554"/>
          </a:xfrm>
          <a:prstGeom prst="rect">
            <a:avLst/>
          </a:prstGeom>
          <a:noFill/>
        </p:spPr>
        <p:txBody>
          <a:bodyPr wrap="none" rtlCol="0">
            <a:spAutoFit/>
          </a:bodyPr>
          <a:lstStyle/>
          <a:p>
            <a:r>
              <a:rPr lang="en-US" sz="1600" dirty="0">
                <a:latin typeface="Arial" pitchFamily="34" charset="0"/>
                <a:cs typeface="Arial" pitchFamily="34" charset="0"/>
              </a:rPr>
              <a:t>(n=38)</a:t>
            </a:r>
          </a:p>
        </p:txBody>
      </p:sp>
      <p:sp>
        <p:nvSpPr>
          <p:cNvPr id="8" name="TextBox 7"/>
          <p:cNvSpPr txBox="1"/>
          <p:nvPr/>
        </p:nvSpPr>
        <p:spPr>
          <a:xfrm>
            <a:off x="7772400" y="5945483"/>
            <a:ext cx="784189" cy="338554"/>
          </a:xfrm>
          <a:prstGeom prst="rect">
            <a:avLst/>
          </a:prstGeom>
          <a:noFill/>
        </p:spPr>
        <p:txBody>
          <a:bodyPr wrap="none" rtlCol="0">
            <a:spAutoFit/>
          </a:bodyPr>
          <a:lstStyle/>
          <a:p>
            <a:r>
              <a:rPr lang="en-US" sz="1600" dirty="0">
                <a:latin typeface="Arial" pitchFamily="34" charset="0"/>
                <a:cs typeface="Arial" pitchFamily="34" charset="0"/>
              </a:rPr>
              <a:t>(n=22)</a:t>
            </a:r>
          </a:p>
        </p:txBody>
      </p:sp>
      <p:sp>
        <p:nvSpPr>
          <p:cNvPr id="6" name="TextBox 5"/>
          <p:cNvSpPr txBox="1"/>
          <p:nvPr/>
        </p:nvSpPr>
        <p:spPr>
          <a:xfrm>
            <a:off x="0" y="152400"/>
            <a:ext cx="8340745" cy="646331"/>
          </a:xfrm>
          <a:prstGeom prst="rect">
            <a:avLst/>
          </a:prstGeom>
          <a:noFill/>
        </p:spPr>
        <p:txBody>
          <a:bodyPr wrap="none" rtlCol="0">
            <a:spAutoFit/>
          </a:bodyPr>
          <a:lstStyle/>
          <a:p>
            <a:r>
              <a:rPr lang="en-US" sz="3600" b="1" dirty="0">
                <a:latin typeface="+mj-lt"/>
              </a:rPr>
              <a:t>Percentage of mentions by discipline</a:t>
            </a:r>
          </a:p>
        </p:txBody>
      </p:sp>
      <p:sp>
        <p:nvSpPr>
          <p:cNvPr id="9" name="TextBox 8"/>
          <p:cNvSpPr txBox="1"/>
          <p:nvPr/>
        </p:nvSpPr>
        <p:spPr>
          <a:xfrm>
            <a:off x="381000" y="5945483"/>
            <a:ext cx="2342373" cy="369332"/>
          </a:xfrm>
          <a:prstGeom prst="rect">
            <a:avLst/>
          </a:prstGeom>
          <a:noFill/>
        </p:spPr>
        <p:txBody>
          <a:bodyPr wrap="none" rtlCol="0">
            <a:spAutoFit/>
          </a:bodyPr>
          <a:lstStyle/>
          <a:p>
            <a:r>
              <a:rPr lang="en-US" baseline="30000" dirty="0">
                <a:latin typeface="Arial" pitchFamily="34" charset="0"/>
                <a:cs typeface="Arial" pitchFamily="34" charset="0"/>
              </a:rPr>
              <a:t>1-5</a:t>
            </a:r>
            <a:r>
              <a:rPr lang="en-US" dirty="0">
                <a:latin typeface="Arial" pitchFamily="34" charset="0"/>
                <a:cs typeface="Arial" pitchFamily="34" charset="0"/>
              </a:rPr>
              <a:t>Top 5 rank ordered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346835"/>
          <a:ext cx="8839200" cy="44958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81000">
                <a:tc>
                  <a:txBody>
                    <a:bodyPr/>
                    <a:lstStyle/>
                    <a:p>
                      <a:r>
                        <a:rPr lang="en-US" dirty="0"/>
                        <a:t>Place reuser</a:t>
                      </a:r>
                      <a:r>
                        <a:rPr lang="en-US" baseline="0" dirty="0"/>
                        <a:t> went to get detailed context </a:t>
                      </a:r>
                      <a:endParaRPr lang="en-US" dirty="0"/>
                    </a:p>
                  </a:txBody>
                  <a:tcPr/>
                </a:tc>
                <a:tc>
                  <a:txBody>
                    <a:bodyPr/>
                    <a:lstStyle/>
                    <a:p>
                      <a:pPr algn="ctr"/>
                      <a:r>
                        <a:rPr lang="en-US" dirty="0"/>
                        <a:t>Social Scientists </a:t>
                      </a:r>
                    </a:p>
                  </a:txBody>
                  <a:tcPr/>
                </a:tc>
                <a:tc>
                  <a:txBody>
                    <a:bodyPr/>
                    <a:lstStyle/>
                    <a:p>
                      <a:pPr algn="ctr"/>
                      <a:r>
                        <a:rPr lang="en-US" dirty="0"/>
                        <a:t>Zoologists</a:t>
                      </a:r>
                      <a:r>
                        <a:rPr lang="en-US" baseline="0" dirty="0"/>
                        <a:t> </a:t>
                      </a:r>
                      <a:endParaRPr lang="en-US" dirty="0"/>
                    </a:p>
                  </a:txBody>
                  <a:tcPr/>
                </a:tc>
                <a:tc>
                  <a:txBody>
                    <a:bodyPr/>
                    <a:lstStyle/>
                    <a:p>
                      <a:pPr algn="ctr"/>
                      <a:r>
                        <a:rPr lang="en-US" dirty="0"/>
                        <a:t>Archaeologists </a:t>
                      </a:r>
                    </a:p>
                  </a:txBody>
                  <a:tcPr/>
                </a:tc>
                <a:extLst>
                  <a:ext uri="{0D108BD9-81ED-4DB2-BD59-A6C34878D82A}">
                    <a16:rowId xmlns:a16="http://schemas.microsoft.com/office/drawing/2014/main" val="10000"/>
                  </a:ext>
                </a:extLst>
              </a:tr>
              <a:tr h="381000">
                <a:tc>
                  <a:txBody>
                    <a:bodyPr/>
                    <a:lstStyle/>
                    <a:p>
                      <a:pPr algn="l" fontAlgn="b"/>
                      <a:r>
                        <a:rPr lang="en-US" sz="2000" b="0" i="0" u="none" strike="noStrike" dirty="0">
                          <a:solidFill>
                            <a:srgbClr val="000000"/>
                          </a:solidFill>
                          <a:latin typeface="Arial"/>
                        </a:rPr>
                        <a:t>Additional 3rd Party Records</a:t>
                      </a:r>
                    </a:p>
                  </a:txBody>
                  <a:tcPr marL="9525" marR="9525" marT="9525" marB="0" anchor="b"/>
                </a:tc>
                <a:tc>
                  <a:txBody>
                    <a:bodyPr/>
                    <a:lstStyle/>
                    <a:p>
                      <a:pPr algn="ctr" fontAlgn="b"/>
                      <a:r>
                        <a:rPr lang="en-US" sz="2800" b="1" i="0" u="none" strike="noStrike" dirty="0">
                          <a:solidFill>
                            <a:srgbClr val="7030A0"/>
                          </a:solidFill>
                          <a:latin typeface="Arial"/>
                        </a:rPr>
                        <a:t>44%</a:t>
                      </a:r>
                      <a:r>
                        <a:rPr lang="en-US" sz="2800" b="1" i="0" u="none" strike="noStrike" baseline="30000" dirty="0">
                          <a:solidFill>
                            <a:srgbClr val="7030A0"/>
                          </a:solidFill>
                          <a:latin typeface="Arial"/>
                        </a:rPr>
                        <a:t>3</a:t>
                      </a:r>
                      <a:endParaRPr lang="en-US" sz="2800" b="0" i="0" u="none" strike="noStrike" baseline="30000" dirty="0">
                        <a:solidFill>
                          <a:srgbClr val="000000"/>
                        </a:solidFill>
                        <a:latin typeface="Arial"/>
                      </a:endParaRPr>
                    </a:p>
                  </a:txBody>
                  <a:tcPr marL="9525" marR="9525" marT="9525" marB="0" anchor="b"/>
                </a:tc>
                <a:tc>
                  <a:txBody>
                    <a:bodyPr/>
                    <a:lstStyle/>
                    <a:p>
                      <a:pPr algn="ctr" fontAlgn="b"/>
                      <a:r>
                        <a:rPr lang="en-US" sz="2800" b="1" i="0" u="none" strike="noStrike" dirty="0">
                          <a:solidFill>
                            <a:srgbClr val="00B050"/>
                          </a:solidFill>
                          <a:latin typeface="Arial"/>
                        </a:rPr>
                        <a:t>95%</a:t>
                      </a:r>
                      <a:r>
                        <a:rPr lang="en-US" sz="2800" b="1" i="0" u="none" strike="noStrike" baseline="30000" dirty="0">
                          <a:solidFill>
                            <a:srgbClr val="00B050"/>
                          </a:solidFill>
                          <a:latin typeface="Arial"/>
                        </a:rPr>
                        <a:t>1</a:t>
                      </a:r>
                    </a:p>
                  </a:txBody>
                  <a:tcPr marL="9525" marR="9525" marT="9525" marB="0" anchor="b"/>
                </a:tc>
                <a:tc>
                  <a:txBody>
                    <a:bodyPr/>
                    <a:lstStyle/>
                    <a:p>
                      <a:pPr algn="ctr" fontAlgn="b"/>
                      <a:r>
                        <a:rPr lang="en-US" sz="2800" b="1" i="0" u="none" strike="noStrike" dirty="0">
                          <a:solidFill>
                            <a:schemeClr val="accent6">
                              <a:lumMod val="75000"/>
                            </a:schemeClr>
                          </a:solidFill>
                          <a:latin typeface="Arial"/>
                        </a:rPr>
                        <a:t>45%</a:t>
                      </a:r>
                      <a:r>
                        <a:rPr lang="en-US" sz="2800" b="1" i="0" u="none" strike="noStrike" baseline="30000" dirty="0">
                          <a:solidFill>
                            <a:schemeClr val="accent6">
                              <a:lumMod val="75000"/>
                            </a:schemeClr>
                          </a:solidFill>
                          <a:latin typeface="Arial"/>
                        </a:rPr>
                        <a:t>2</a:t>
                      </a:r>
                    </a:p>
                  </a:txBody>
                  <a:tcPr marL="9525" marR="9525" marT="9525" marB="0" anchor="b"/>
                </a:tc>
                <a:extLst>
                  <a:ext uri="{0D108BD9-81ED-4DB2-BD59-A6C34878D82A}">
                    <a16:rowId xmlns:a16="http://schemas.microsoft.com/office/drawing/2014/main" val="10001"/>
                  </a:ext>
                </a:extLst>
              </a:tr>
              <a:tr h="381000">
                <a:tc>
                  <a:txBody>
                    <a:bodyPr/>
                    <a:lstStyle/>
                    <a:p>
                      <a:pPr algn="l" fontAlgn="b"/>
                      <a:r>
                        <a:rPr lang="en-US" sz="2000" b="0" i="0" u="none" strike="noStrike" dirty="0">
                          <a:solidFill>
                            <a:srgbClr val="000000"/>
                          </a:solidFill>
                          <a:latin typeface="Arial"/>
                        </a:rPr>
                        <a:t>Bibliography of Data Related Literature</a:t>
                      </a:r>
                    </a:p>
                  </a:txBody>
                  <a:tcPr marL="9525" marR="9525" marT="9525" marB="0" anchor="b"/>
                </a:tc>
                <a:tc>
                  <a:txBody>
                    <a:bodyPr/>
                    <a:lstStyle/>
                    <a:p>
                      <a:pPr algn="ctr" fontAlgn="b"/>
                      <a:r>
                        <a:rPr lang="en-US" sz="2800" b="1" i="0" u="none" strike="noStrike" dirty="0">
                          <a:solidFill>
                            <a:srgbClr val="00B050"/>
                          </a:solidFill>
                          <a:latin typeface="Arial"/>
                        </a:rPr>
                        <a:t>63%</a:t>
                      </a:r>
                      <a:r>
                        <a:rPr lang="en-US" sz="2800" b="1" i="0" u="none" strike="noStrike" baseline="30000" dirty="0">
                          <a:solidFill>
                            <a:srgbClr val="00B050"/>
                          </a:solidFill>
                          <a:latin typeface="Arial"/>
                        </a:rPr>
                        <a:t>1</a:t>
                      </a:r>
                    </a:p>
                  </a:txBody>
                  <a:tcPr marL="9525" marR="9525" marT="9525" marB="0" anchor="b"/>
                </a:tc>
                <a:tc>
                  <a:txBody>
                    <a:bodyPr/>
                    <a:lstStyle/>
                    <a:p>
                      <a:pPr algn="ctr" fontAlgn="b"/>
                      <a:r>
                        <a:rPr lang="en-US" sz="2800" b="1" i="0" u="none" strike="noStrike" dirty="0">
                          <a:solidFill>
                            <a:schemeClr val="accent6">
                              <a:lumMod val="75000"/>
                            </a:schemeClr>
                          </a:solidFill>
                          <a:latin typeface="Arial"/>
                        </a:rPr>
                        <a:t>74%</a:t>
                      </a:r>
                      <a:r>
                        <a:rPr lang="en-US" sz="2800" b="1" i="0" u="none" strike="noStrike" baseline="30000" dirty="0">
                          <a:solidFill>
                            <a:schemeClr val="accent6">
                              <a:lumMod val="75000"/>
                            </a:schemeClr>
                          </a:solidFill>
                          <a:latin typeface="Arial"/>
                        </a:rPr>
                        <a:t>2</a:t>
                      </a:r>
                    </a:p>
                  </a:txBody>
                  <a:tcPr marL="9525" marR="9525" marT="9525" marB="0" anchor="b"/>
                </a:tc>
                <a:tc>
                  <a:txBody>
                    <a:bodyPr/>
                    <a:lstStyle/>
                    <a:p>
                      <a:pPr algn="ctr" fontAlgn="b"/>
                      <a:r>
                        <a:rPr lang="en-US" sz="2800" b="1" i="0" u="none" strike="noStrike" dirty="0">
                          <a:solidFill>
                            <a:srgbClr val="7030A0"/>
                          </a:solidFill>
                          <a:latin typeface="Arial"/>
                        </a:rPr>
                        <a:t>41%</a:t>
                      </a:r>
                      <a:r>
                        <a:rPr lang="en-US" sz="2800" b="1" i="0" u="none" strike="noStrike" baseline="30000" dirty="0">
                          <a:solidFill>
                            <a:srgbClr val="7030A0"/>
                          </a:solidFill>
                          <a:latin typeface="Arial"/>
                        </a:rPr>
                        <a:t>3</a:t>
                      </a:r>
                    </a:p>
                  </a:txBody>
                  <a:tcPr marL="9525" marR="9525" marT="9525" marB="0" anchor="b"/>
                </a:tc>
                <a:extLst>
                  <a:ext uri="{0D108BD9-81ED-4DB2-BD59-A6C34878D82A}">
                    <a16:rowId xmlns:a16="http://schemas.microsoft.com/office/drawing/2014/main" val="10002"/>
                  </a:ext>
                </a:extLst>
              </a:tr>
              <a:tr h="381000">
                <a:tc>
                  <a:txBody>
                    <a:bodyPr/>
                    <a:lstStyle/>
                    <a:p>
                      <a:pPr algn="l" fontAlgn="b"/>
                      <a:r>
                        <a:rPr lang="en-US" sz="2000" b="0" i="0" u="none" strike="noStrike" dirty="0">
                          <a:solidFill>
                            <a:srgbClr val="000000"/>
                          </a:solidFill>
                          <a:latin typeface="Arial"/>
                        </a:rPr>
                        <a:t>Codebook</a:t>
                      </a:r>
                    </a:p>
                  </a:txBody>
                  <a:tcPr marL="9525" marR="9525" marT="9525" marB="0" anchor="b"/>
                </a:tc>
                <a:tc>
                  <a:txBody>
                    <a:bodyPr/>
                    <a:lstStyle/>
                    <a:p>
                      <a:pPr algn="ctr" fontAlgn="b"/>
                      <a:r>
                        <a:rPr lang="en-US" sz="2800" b="1" i="0" u="none" strike="noStrike" dirty="0">
                          <a:solidFill>
                            <a:srgbClr val="00B050"/>
                          </a:solidFill>
                          <a:latin typeface="Arial"/>
                        </a:rPr>
                        <a:t>63%</a:t>
                      </a:r>
                      <a:r>
                        <a:rPr lang="en-US" sz="2800" b="1" i="0" u="none" strike="noStrike" baseline="30000" dirty="0">
                          <a:solidFill>
                            <a:srgbClr val="00B050"/>
                          </a:solidFill>
                          <a:latin typeface="Arial"/>
                        </a:rPr>
                        <a:t>1</a:t>
                      </a:r>
                    </a:p>
                  </a:txBody>
                  <a:tcPr marL="9525" marR="9525" marT="9525" marB="0" anchor="b"/>
                </a:tc>
                <a:tc>
                  <a:txBody>
                    <a:bodyPr/>
                    <a:lstStyle/>
                    <a:p>
                      <a:pPr algn="ctr" fontAlgn="b"/>
                      <a:r>
                        <a:rPr lang="en-US" sz="2000" b="0" i="0" u="none" strike="noStrike" dirty="0">
                          <a:solidFill>
                            <a:srgbClr val="000000"/>
                          </a:solidFill>
                          <a:latin typeface="Arial"/>
                        </a:rPr>
                        <a:t>0%</a:t>
                      </a:r>
                      <a:endParaRPr lang="en-US" sz="2800" b="0" i="0" u="none" strike="noStrike" dirty="0">
                        <a:solidFill>
                          <a:srgbClr val="000000"/>
                        </a:solidFill>
                        <a:latin typeface="Arial"/>
                      </a:endParaRPr>
                    </a:p>
                  </a:txBody>
                  <a:tcPr marL="9525" marR="9525" marT="9525" marB="0" anchor="b"/>
                </a:tc>
                <a:tc>
                  <a:txBody>
                    <a:bodyPr/>
                    <a:lstStyle/>
                    <a:p>
                      <a:pPr algn="ctr" fontAlgn="b"/>
                      <a:r>
                        <a:rPr lang="en-US" sz="2000" b="0" i="0" u="none" strike="noStrike" dirty="0">
                          <a:solidFill>
                            <a:srgbClr val="000000"/>
                          </a:solidFill>
                          <a:latin typeface="Arial"/>
                        </a:rPr>
                        <a:t>0%</a:t>
                      </a:r>
                      <a:endParaRPr lang="en-US" sz="2800" b="0"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3"/>
                  </a:ext>
                </a:extLst>
              </a:tr>
              <a:tr h="381000">
                <a:tc>
                  <a:txBody>
                    <a:bodyPr/>
                    <a:lstStyle/>
                    <a:p>
                      <a:pPr algn="l" fontAlgn="b"/>
                      <a:r>
                        <a:rPr lang="en-US" sz="2000" b="0" i="0" u="none" strike="noStrike" dirty="0">
                          <a:solidFill>
                            <a:srgbClr val="000000"/>
                          </a:solidFill>
                          <a:latin typeface="Arial"/>
                        </a:rPr>
                        <a:t>Data Producer Generated Records</a:t>
                      </a:r>
                    </a:p>
                  </a:txBody>
                  <a:tcPr marL="9525" marR="9525" marT="9525" marB="0" anchor="b"/>
                </a:tc>
                <a:tc>
                  <a:txBody>
                    <a:bodyPr/>
                    <a:lstStyle/>
                    <a:p>
                      <a:pPr algn="ctr" fontAlgn="b"/>
                      <a:r>
                        <a:rPr lang="en-US" sz="2800" b="1" i="0" u="none" strike="noStrike" dirty="0">
                          <a:solidFill>
                            <a:srgbClr val="00B0F0"/>
                          </a:solidFill>
                          <a:latin typeface="Arial"/>
                        </a:rPr>
                        <a:t>30%</a:t>
                      </a:r>
                      <a:r>
                        <a:rPr lang="en-US" sz="2800" b="1" i="0" u="none" strike="noStrike" baseline="30000" dirty="0">
                          <a:solidFill>
                            <a:srgbClr val="00B0F0"/>
                          </a:solidFill>
                          <a:latin typeface="Arial"/>
                        </a:rPr>
                        <a:t>5</a:t>
                      </a:r>
                    </a:p>
                  </a:txBody>
                  <a:tcPr marL="9525" marR="9525" marT="9525" marB="0" anchor="b"/>
                </a:tc>
                <a:tc>
                  <a:txBody>
                    <a:bodyPr/>
                    <a:lstStyle/>
                    <a:p>
                      <a:pPr algn="ctr" fontAlgn="b"/>
                      <a:r>
                        <a:rPr lang="en-US" sz="2800" b="1" i="0" u="none" strike="noStrike" dirty="0">
                          <a:solidFill>
                            <a:srgbClr val="C00000"/>
                          </a:solidFill>
                          <a:latin typeface="Arial"/>
                        </a:rPr>
                        <a:t>47%</a:t>
                      </a:r>
                      <a:r>
                        <a:rPr lang="en-US" sz="2800" b="1" i="0" u="none" strike="noStrike" baseline="30000" dirty="0">
                          <a:solidFill>
                            <a:srgbClr val="C00000"/>
                          </a:solidFill>
                          <a:latin typeface="Arial"/>
                        </a:rPr>
                        <a:t>4</a:t>
                      </a:r>
                    </a:p>
                  </a:txBody>
                  <a:tcPr marL="9525" marR="9525" marT="9525" marB="0" anchor="b"/>
                </a:tc>
                <a:tc>
                  <a:txBody>
                    <a:bodyPr/>
                    <a:lstStyle/>
                    <a:p>
                      <a:pPr algn="ctr" fontAlgn="b"/>
                      <a:r>
                        <a:rPr lang="en-US" sz="2800" b="1" i="0" u="none" strike="noStrike" dirty="0">
                          <a:solidFill>
                            <a:srgbClr val="00B050"/>
                          </a:solidFill>
                          <a:latin typeface="Arial"/>
                        </a:rPr>
                        <a:t>59%</a:t>
                      </a:r>
                      <a:r>
                        <a:rPr lang="en-US" sz="2800" b="1" i="0" u="none" strike="noStrike" baseline="30000" dirty="0">
                          <a:solidFill>
                            <a:srgbClr val="00B050"/>
                          </a:solidFill>
                          <a:latin typeface="Arial"/>
                        </a:rPr>
                        <a:t>1</a:t>
                      </a:r>
                    </a:p>
                  </a:txBody>
                  <a:tcPr marL="9525" marR="9525" marT="9525" marB="0" anchor="b"/>
                </a:tc>
                <a:extLst>
                  <a:ext uri="{0D108BD9-81ED-4DB2-BD59-A6C34878D82A}">
                    <a16:rowId xmlns:a16="http://schemas.microsoft.com/office/drawing/2014/main" val="10004"/>
                  </a:ext>
                </a:extLst>
              </a:tr>
              <a:tr h="381000">
                <a:tc>
                  <a:txBody>
                    <a:bodyPr/>
                    <a:lstStyle/>
                    <a:p>
                      <a:pPr algn="l" fontAlgn="b"/>
                      <a:r>
                        <a:rPr lang="en-US" sz="2000" b="0" i="0" u="none" strike="noStrike" dirty="0">
                          <a:solidFill>
                            <a:srgbClr val="000000"/>
                          </a:solidFill>
                          <a:latin typeface="Arial"/>
                        </a:rPr>
                        <a:t>Documentation</a:t>
                      </a:r>
                    </a:p>
                  </a:txBody>
                  <a:tcPr marL="9525" marR="9525" marT="9525" marB="0" anchor="b"/>
                </a:tc>
                <a:tc>
                  <a:txBody>
                    <a:bodyPr/>
                    <a:lstStyle/>
                    <a:p>
                      <a:pPr algn="ctr" fontAlgn="b"/>
                      <a:r>
                        <a:rPr lang="en-US" sz="2800" b="1" i="0" u="none" strike="noStrike" dirty="0">
                          <a:solidFill>
                            <a:schemeClr val="accent6">
                              <a:lumMod val="75000"/>
                            </a:schemeClr>
                          </a:solidFill>
                          <a:latin typeface="Arial"/>
                        </a:rPr>
                        <a:t>58%</a:t>
                      </a:r>
                      <a:r>
                        <a:rPr lang="en-US" sz="2800" b="1" i="0" u="none" strike="noStrike" baseline="30000" dirty="0">
                          <a:solidFill>
                            <a:schemeClr val="accent6">
                              <a:lumMod val="75000"/>
                            </a:schemeClr>
                          </a:solidFill>
                          <a:latin typeface="Arial"/>
                        </a:rPr>
                        <a:t>2</a:t>
                      </a:r>
                    </a:p>
                  </a:txBody>
                  <a:tcPr marL="9525" marR="9525" marT="9525" marB="0" anchor="b"/>
                </a:tc>
                <a:tc>
                  <a:txBody>
                    <a:bodyPr/>
                    <a:lstStyle/>
                    <a:p>
                      <a:pPr algn="ctr" fontAlgn="b"/>
                      <a:r>
                        <a:rPr lang="en-US" sz="2000" b="0" i="0" u="none" strike="noStrike" dirty="0">
                          <a:solidFill>
                            <a:srgbClr val="000000"/>
                          </a:solidFill>
                          <a:latin typeface="Arial"/>
                        </a:rPr>
                        <a:t>16%</a:t>
                      </a:r>
                      <a:endParaRPr lang="en-US" sz="2800" b="0" i="0" u="none" strike="noStrike" dirty="0">
                        <a:solidFill>
                          <a:srgbClr val="000000"/>
                        </a:solidFill>
                        <a:latin typeface="Arial"/>
                      </a:endParaRPr>
                    </a:p>
                  </a:txBody>
                  <a:tcPr marL="9525" marR="9525" marT="9525" marB="0" anchor="b"/>
                </a:tc>
                <a:tc>
                  <a:txBody>
                    <a:bodyPr/>
                    <a:lstStyle/>
                    <a:p>
                      <a:pPr algn="ctr" fontAlgn="b"/>
                      <a:r>
                        <a:rPr lang="en-US" sz="2800" b="1" i="0" u="none" strike="noStrike" dirty="0">
                          <a:solidFill>
                            <a:srgbClr val="00B0F0"/>
                          </a:solidFill>
                          <a:latin typeface="Arial"/>
                        </a:rPr>
                        <a:t>5%</a:t>
                      </a:r>
                      <a:r>
                        <a:rPr lang="en-US" sz="2800" b="1" i="0" u="none" strike="noStrike" baseline="30000" dirty="0">
                          <a:solidFill>
                            <a:srgbClr val="00B0F0"/>
                          </a:solidFill>
                          <a:latin typeface="Arial"/>
                        </a:rPr>
                        <a:t>5</a:t>
                      </a:r>
                    </a:p>
                  </a:txBody>
                  <a:tcPr marL="9525" marR="9525" marT="9525" marB="0" anchor="b"/>
                </a:tc>
                <a:extLst>
                  <a:ext uri="{0D108BD9-81ED-4DB2-BD59-A6C34878D82A}">
                    <a16:rowId xmlns:a16="http://schemas.microsoft.com/office/drawing/2014/main" val="10005"/>
                  </a:ext>
                </a:extLst>
              </a:tr>
              <a:tr h="381000">
                <a:tc>
                  <a:txBody>
                    <a:bodyPr/>
                    <a:lstStyle/>
                    <a:p>
                      <a:pPr algn="l" fontAlgn="b"/>
                      <a:r>
                        <a:rPr lang="en-US" sz="2000" b="0" i="0" u="none" strike="noStrike" dirty="0">
                          <a:solidFill>
                            <a:srgbClr val="000000"/>
                          </a:solidFill>
                          <a:latin typeface="Arial"/>
                        </a:rPr>
                        <a:t>Miscellaneous</a:t>
                      </a:r>
                    </a:p>
                  </a:txBody>
                  <a:tcPr marL="9525" marR="9525" marT="9525" marB="0" anchor="b"/>
                </a:tc>
                <a:tc>
                  <a:txBody>
                    <a:bodyPr/>
                    <a:lstStyle/>
                    <a:p>
                      <a:pPr algn="ctr" fontAlgn="b"/>
                      <a:r>
                        <a:rPr lang="en-US" sz="2000" b="0" i="0" u="none" strike="noStrike" dirty="0">
                          <a:solidFill>
                            <a:srgbClr val="000000"/>
                          </a:solidFill>
                          <a:latin typeface="Arial"/>
                        </a:rPr>
                        <a:t>7%</a:t>
                      </a:r>
                      <a:endParaRPr lang="en-US" sz="2800" b="0" i="0" u="none" strike="noStrike" dirty="0">
                        <a:solidFill>
                          <a:srgbClr val="000000"/>
                        </a:solidFill>
                        <a:latin typeface="Arial"/>
                      </a:endParaRPr>
                    </a:p>
                  </a:txBody>
                  <a:tcPr marL="9525" marR="9525" marT="9525" marB="0" anchor="b"/>
                </a:tc>
                <a:tc>
                  <a:txBody>
                    <a:bodyPr/>
                    <a:lstStyle/>
                    <a:p>
                      <a:pPr algn="ctr" fontAlgn="b"/>
                      <a:r>
                        <a:rPr lang="en-US" sz="2000" b="0" i="0" u="none" strike="noStrike" dirty="0">
                          <a:solidFill>
                            <a:srgbClr val="000000"/>
                          </a:solidFill>
                          <a:latin typeface="Arial"/>
                        </a:rPr>
                        <a:t>3%</a:t>
                      </a:r>
                      <a:endParaRPr lang="en-US" sz="2800" b="0" i="0" u="none" strike="noStrike" dirty="0">
                        <a:solidFill>
                          <a:srgbClr val="000000"/>
                        </a:solidFill>
                        <a:latin typeface="Arial"/>
                      </a:endParaRPr>
                    </a:p>
                  </a:txBody>
                  <a:tcPr marL="9525" marR="9525" marT="9525" marB="0" anchor="b"/>
                </a:tc>
                <a:tc>
                  <a:txBody>
                    <a:bodyPr/>
                    <a:lstStyle/>
                    <a:p>
                      <a:pPr algn="ctr" fontAlgn="b"/>
                      <a:r>
                        <a:rPr lang="en-US" sz="2800" b="1" i="0" u="none" strike="noStrike" dirty="0">
                          <a:solidFill>
                            <a:srgbClr val="00B0F0"/>
                          </a:solidFill>
                          <a:latin typeface="Arial"/>
                        </a:rPr>
                        <a:t>5%</a:t>
                      </a:r>
                      <a:r>
                        <a:rPr lang="en-US" sz="2800" b="1" i="0" u="none" strike="noStrike" baseline="30000" dirty="0">
                          <a:solidFill>
                            <a:srgbClr val="00B0F0"/>
                          </a:solidFill>
                          <a:latin typeface="Arial"/>
                        </a:rPr>
                        <a:t>5</a:t>
                      </a:r>
                    </a:p>
                  </a:txBody>
                  <a:tcPr marL="9525" marR="9525" marT="9525" marB="0" anchor="b"/>
                </a:tc>
                <a:extLst>
                  <a:ext uri="{0D108BD9-81ED-4DB2-BD59-A6C34878D82A}">
                    <a16:rowId xmlns:a16="http://schemas.microsoft.com/office/drawing/2014/main" val="10006"/>
                  </a:ext>
                </a:extLst>
              </a:tr>
              <a:tr h="381000">
                <a:tc>
                  <a:txBody>
                    <a:bodyPr/>
                    <a:lstStyle/>
                    <a:p>
                      <a:pPr algn="l" fontAlgn="b"/>
                      <a:r>
                        <a:rPr lang="en-US" sz="2000" b="0" i="0" u="none" strike="noStrike" dirty="0">
                          <a:solidFill>
                            <a:srgbClr val="000000"/>
                          </a:solidFill>
                          <a:latin typeface="Arial"/>
                        </a:rPr>
                        <a:t>People</a:t>
                      </a:r>
                    </a:p>
                  </a:txBody>
                  <a:tcPr marL="9525" marR="9525" marT="9525" marB="0" anchor="b"/>
                </a:tc>
                <a:tc>
                  <a:txBody>
                    <a:bodyPr/>
                    <a:lstStyle/>
                    <a:p>
                      <a:pPr algn="ctr" fontAlgn="b"/>
                      <a:r>
                        <a:rPr lang="en-US" sz="2800" b="1" i="0" u="none" strike="noStrike" dirty="0">
                          <a:solidFill>
                            <a:srgbClr val="C00000"/>
                          </a:solidFill>
                          <a:latin typeface="Arial"/>
                        </a:rPr>
                        <a:t>40%</a:t>
                      </a:r>
                      <a:r>
                        <a:rPr lang="en-US" sz="2800" b="1" i="0" u="none" strike="noStrike" baseline="30000" dirty="0">
                          <a:solidFill>
                            <a:srgbClr val="C00000"/>
                          </a:solidFill>
                          <a:latin typeface="Arial"/>
                        </a:rPr>
                        <a:t>4</a:t>
                      </a:r>
                      <a:r>
                        <a:rPr lang="en-US" sz="2800" b="0" i="0" u="none" strike="noStrike" dirty="0">
                          <a:solidFill>
                            <a:srgbClr val="000000"/>
                          </a:solidFill>
                          <a:latin typeface="Arial"/>
                        </a:rPr>
                        <a:t> </a:t>
                      </a:r>
                    </a:p>
                  </a:txBody>
                  <a:tcPr marL="9525" marR="9525" marT="9525" marB="0" anchor="b"/>
                </a:tc>
                <a:tc>
                  <a:txBody>
                    <a:bodyPr/>
                    <a:lstStyle/>
                    <a:p>
                      <a:pPr algn="ctr" fontAlgn="b"/>
                      <a:r>
                        <a:rPr lang="en-US" sz="2800" b="1" i="0" u="none" strike="noStrike" dirty="0">
                          <a:solidFill>
                            <a:srgbClr val="00B0F0"/>
                          </a:solidFill>
                          <a:latin typeface="Arial"/>
                        </a:rPr>
                        <a:t>34%</a:t>
                      </a:r>
                      <a:r>
                        <a:rPr lang="en-US" sz="2800" b="1" i="0" u="none" strike="noStrike" baseline="30000" dirty="0">
                          <a:solidFill>
                            <a:srgbClr val="00B0F0"/>
                          </a:solidFill>
                          <a:latin typeface="Arial"/>
                        </a:rPr>
                        <a:t>5</a:t>
                      </a:r>
                    </a:p>
                  </a:txBody>
                  <a:tcPr marL="9525" marR="9525" marT="9525" marB="0" anchor="b"/>
                </a:tc>
                <a:tc>
                  <a:txBody>
                    <a:bodyPr/>
                    <a:lstStyle/>
                    <a:p>
                      <a:pPr algn="ctr" fontAlgn="b"/>
                      <a:r>
                        <a:rPr lang="en-US" sz="2800" b="1" i="0" u="none" strike="noStrike" dirty="0">
                          <a:solidFill>
                            <a:srgbClr val="C00000"/>
                          </a:solidFill>
                          <a:latin typeface="Arial"/>
                        </a:rPr>
                        <a:t>27%</a:t>
                      </a:r>
                      <a:r>
                        <a:rPr lang="en-US" sz="2800" b="1" i="0" u="none" strike="noStrike" baseline="30000" dirty="0">
                          <a:solidFill>
                            <a:srgbClr val="C00000"/>
                          </a:solidFill>
                          <a:latin typeface="Arial"/>
                        </a:rPr>
                        <a:t>4</a:t>
                      </a:r>
                    </a:p>
                  </a:txBody>
                  <a:tcPr marL="9525" marR="9525" marT="9525" marB="0" anchor="b"/>
                </a:tc>
                <a:extLst>
                  <a:ext uri="{0D108BD9-81ED-4DB2-BD59-A6C34878D82A}">
                    <a16:rowId xmlns:a16="http://schemas.microsoft.com/office/drawing/2014/main" val="10007"/>
                  </a:ext>
                </a:extLst>
              </a:tr>
              <a:tr h="381000">
                <a:tc>
                  <a:txBody>
                    <a:bodyPr/>
                    <a:lstStyle/>
                    <a:p>
                      <a:pPr algn="l" fontAlgn="b"/>
                      <a:r>
                        <a:rPr lang="en-US" sz="2000" b="0" i="0" u="none" strike="noStrike" dirty="0">
                          <a:solidFill>
                            <a:srgbClr val="000000"/>
                          </a:solidFill>
                          <a:latin typeface="Arial"/>
                        </a:rPr>
                        <a:t>Specimen or Artifact</a:t>
                      </a:r>
                    </a:p>
                  </a:txBody>
                  <a:tcPr marL="9525" marR="9525" marT="9525" marB="0" anchor="b"/>
                </a:tc>
                <a:tc>
                  <a:txBody>
                    <a:bodyPr/>
                    <a:lstStyle/>
                    <a:p>
                      <a:pPr algn="ctr" fontAlgn="b"/>
                      <a:r>
                        <a:rPr lang="en-US" sz="2000" b="0" i="0" u="none" strike="noStrike" dirty="0">
                          <a:solidFill>
                            <a:srgbClr val="000000"/>
                          </a:solidFill>
                          <a:latin typeface="Arial"/>
                        </a:rPr>
                        <a:t>0%</a:t>
                      </a:r>
                      <a:endParaRPr lang="en-US" sz="2800" b="0" i="0" u="none" strike="noStrike" dirty="0">
                        <a:solidFill>
                          <a:srgbClr val="000000"/>
                        </a:solidFill>
                        <a:latin typeface="Arial"/>
                      </a:endParaRPr>
                    </a:p>
                  </a:txBody>
                  <a:tcPr marL="9525" marR="9525" marT="9525" marB="0" anchor="b"/>
                </a:tc>
                <a:tc>
                  <a:txBody>
                    <a:bodyPr/>
                    <a:lstStyle/>
                    <a:p>
                      <a:pPr algn="ctr" fontAlgn="b"/>
                      <a:r>
                        <a:rPr lang="en-US" sz="2800" b="1" i="0" u="none" strike="noStrike" dirty="0">
                          <a:solidFill>
                            <a:srgbClr val="7030A0"/>
                          </a:solidFill>
                          <a:latin typeface="Arial"/>
                        </a:rPr>
                        <a:t>55%</a:t>
                      </a:r>
                      <a:r>
                        <a:rPr lang="en-US" sz="2800" b="1" i="0" u="none" strike="noStrike" baseline="30000" dirty="0">
                          <a:solidFill>
                            <a:srgbClr val="7030A0"/>
                          </a:solidFill>
                          <a:latin typeface="Arial"/>
                        </a:rPr>
                        <a:t>3</a:t>
                      </a:r>
                    </a:p>
                  </a:txBody>
                  <a:tcPr marL="9525" marR="9525" marT="9525" marB="0" anchor="b"/>
                </a:tc>
                <a:tc>
                  <a:txBody>
                    <a:bodyPr/>
                    <a:lstStyle/>
                    <a:p>
                      <a:pPr algn="ctr" fontAlgn="b"/>
                      <a:r>
                        <a:rPr lang="en-US" sz="2800" b="1" i="0" u="none" strike="noStrike" dirty="0">
                          <a:solidFill>
                            <a:srgbClr val="00B0F0"/>
                          </a:solidFill>
                          <a:latin typeface="Arial"/>
                        </a:rPr>
                        <a:t>5%</a:t>
                      </a:r>
                      <a:r>
                        <a:rPr lang="en-US" sz="2800" b="1" i="0" u="none" strike="noStrike" baseline="30000" dirty="0">
                          <a:solidFill>
                            <a:srgbClr val="00B0F0"/>
                          </a:solidFill>
                          <a:latin typeface="Arial"/>
                        </a:rPr>
                        <a:t>5</a:t>
                      </a:r>
                    </a:p>
                  </a:txBody>
                  <a:tcPr marL="9525" marR="9525" marT="9525" marB="0" anchor="b"/>
                </a:tc>
                <a:extLst>
                  <a:ext uri="{0D108BD9-81ED-4DB2-BD59-A6C34878D82A}">
                    <a16:rowId xmlns:a16="http://schemas.microsoft.com/office/drawing/2014/main" val="10008"/>
                  </a:ext>
                </a:extLst>
              </a:tr>
            </a:tbl>
          </a:graphicData>
        </a:graphic>
      </p:graphicFrame>
      <p:sp>
        <p:nvSpPr>
          <p:cNvPr id="3" name="TextBox 2"/>
          <p:cNvSpPr txBox="1"/>
          <p:nvPr/>
        </p:nvSpPr>
        <p:spPr>
          <a:xfrm>
            <a:off x="4038600" y="5867400"/>
            <a:ext cx="857927" cy="369332"/>
          </a:xfrm>
          <a:prstGeom prst="rect">
            <a:avLst/>
          </a:prstGeom>
          <a:noFill/>
        </p:spPr>
        <p:txBody>
          <a:bodyPr wrap="none" rtlCol="0">
            <a:spAutoFit/>
          </a:bodyPr>
          <a:lstStyle/>
          <a:p>
            <a:r>
              <a:rPr lang="en-US" dirty="0">
                <a:latin typeface="Arial" pitchFamily="34" charset="0"/>
                <a:cs typeface="Arial" pitchFamily="34" charset="0"/>
              </a:rPr>
              <a:t>(n=43)</a:t>
            </a:r>
          </a:p>
        </p:txBody>
      </p:sp>
      <p:sp>
        <p:nvSpPr>
          <p:cNvPr id="5" name="TextBox 4"/>
          <p:cNvSpPr txBox="1"/>
          <p:nvPr/>
        </p:nvSpPr>
        <p:spPr>
          <a:xfrm>
            <a:off x="5791200" y="5867400"/>
            <a:ext cx="857927" cy="369332"/>
          </a:xfrm>
          <a:prstGeom prst="rect">
            <a:avLst/>
          </a:prstGeom>
          <a:noFill/>
        </p:spPr>
        <p:txBody>
          <a:bodyPr wrap="none" rtlCol="0">
            <a:spAutoFit/>
          </a:bodyPr>
          <a:lstStyle/>
          <a:p>
            <a:r>
              <a:rPr lang="en-US" dirty="0">
                <a:latin typeface="Arial" pitchFamily="34" charset="0"/>
                <a:cs typeface="Arial" pitchFamily="34" charset="0"/>
              </a:rPr>
              <a:t>(n=38)</a:t>
            </a:r>
          </a:p>
        </p:txBody>
      </p:sp>
      <p:sp>
        <p:nvSpPr>
          <p:cNvPr id="6" name="TextBox 5"/>
          <p:cNvSpPr txBox="1"/>
          <p:nvPr/>
        </p:nvSpPr>
        <p:spPr>
          <a:xfrm>
            <a:off x="7543800" y="5867400"/>
            <a:ext cx="857927" cy="369332"/>
          </a:xfrm>
          <a:prstGeom prst="rect">
            <a:avLst/>
          </a:prstGeom>
          <a:noFill/>
        </p:spPr>
        <p:txBody>
          <a:bodyPr wrap="none" rtlCol="0">
            <a:spAutoFit/>
          </a:bodyPr>
          <a:lstStyle/>
          <a:p>
            <a:r>
              <a:rPr lang="en-US" dirty="0">
                <a:latin typeface="Arial" pitchFamily="34" charset="0"/>
                <a:cs typeface="Arial" pitchFamily="34" charset="0"/>
              </a:rPr>
              <a:t>(n=22)</a:t>
            </a:r>
          </a:p>
        </p:txBody>
      </p:sp>
      <p:sp>
        <p:nvSpPr>
          <p:cNvPr id="7" name="TextBox 6"/>
          <p:cNvSpPr txBox="1"/>
          <p:nvPr/>
        </p:nvSpPr>
        <p:spPr>
          <a:xfrm>
            <a:off x="0" y="152400"/>
            <a:ext cx="8340745" cy="646331"/>
          </a:xfrm>
          <a:prstGeom prst="rect">
            <a:avLst/>
          </a:prstGeom>
          <a:noFill/>
        </p:spPr>
        <p:txBody>
          <a:bodyPr wrap="none" rtlCol="0">
            <a:spAutoFit/>
          </a:bodyPr>
          <a:lstStyle/>
          <a:p>
            <a:r>
              <a:rPr lang="en-US" sz="3600" b="1" dirty="0">
                <a:latin typeface="+mj-lt"/>
              </a:rPr>
              <a:t>Percentage of mentions by discipline</a:t>
            </a:r>
          </a:p>
        </p:txBody>
      </p:sp>
      <p:sp>
        <p:nvSpPr>
          <p:cNvPr id="8" name="TextBox 7"/>
          <p:cNvSpPr txBox="1"/>
          <p:nvPr/>
        </p:nvSpPr>
        <p:spPr>
          <a:xfrm>
            <a:off x="304800" y="5867400"/>
            <a:ext cx="2342373" cy="369332"/>
          </a:xfrm>
          <a:prstGeom prst="rect">
            <a:avLst/>
          </a:prstGeom>
          <a:noFill/>
        </p:spPr>
        <p:txBody>
          <a:bodyPr wrap="none" rtlCol="0">
            <a:spAutoFit/>
          </a:bodyPr>
          <a:lstStyle/>
          <a:p>
            <a:r>
              <a:rPr lang="en-US" baseline="30000" dirty="0">
                <a:latin typeface="Arial" pitchFamily="34" charset="0"/>
                <a:cs typeface="Arial" pitchFamily="34" charset="0"/>
              </a:rPr>
              <a:t>1-5</a:t>
            </a:r>
            <a:r>
              <a:rPr lang="en-US" dirty="0">
                <a:latin typeface="Arial" pitchFamily="34" charset="0"/>
                <a:cs typeface="Arial" pitchFamily="34" charset="0"/>
              </a:rPr>
              <a:t>Top 5 rank ordered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363980"/>
          <a:ext cx="8839200" cy="431292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81000">
                <a:tc>
                  <a:txBody>
                    <a:bodyPr/>
                    <a:lstStyle/>
                    <a:p>
                      <a:r>
                        <a:rPr lang="en-US" sz="1800" dirty="0">
                          <a:latin typeface="+mn-lt"/>
                          <a:cs typeface="Arial" pitchFamily="34" charset="0"/>
                        </a:rPr>
                        <a:t>Reason </a:t>
                      </a:r>
                      <a:r>
                        <a:rPr lang="en-US" sz="1800" baseline="0" dirty="0">
                          <a:latin typeface="+mn-lt"/>
                          <a:cs typeface="Arial" pitchFamily="34" charset="0"/>
                        </a:rPr>
                        <a:t>reuser needed context </a:t>
                      </a:r>
                      <a:endParaRPr lang="en-US" sz="1800" dirty="0">
                        <a:latin typeface="+mn-lt"/>
                        <a:cs typeface="Arial" pitchFamily="34" charset="0"/>
                      </a:endParaRPr>
                    </a:p>
                  </a:txBody>
                  <a:tcPr/>
                </a:tc>
                <a:tc>
                  <a:txBody>
                    <a:bodyPr/>
                    <a:lstStyle/>
                    <a:p>
                      <a:pPr algn="ctr"/>
                      <a:r>
                        <a:rPr lang="en-US" dirty="0"/>
                        <a:t>Social</a:t>
                      </a:r>
                      <a:r>
                        <a:rPr lang="en-US" baseline="0" dirty="0"/>
                        <a:t> Scientists</a:t>
                      </a:r>
                      <a:endParaRPr lang="en-US" dirty="0"/>
                    </a:p>
                  </a:txBody>
                  <a:tcPr/>
                </a:tc>
                <a:tc>
                  <a:txBody>
                    <a:bodyPr/>
                    <a:lstStyle/>
                    <a:p>
                      <a:pPr algn="ctr"/>
                      <a:r>
                        <a:rPr lang="en-US" dirty="0"/>
                        <a:t>Zoologists </a:t>
                      </a:r>
                    </a:p>
                  </a:txBody>
                  <a:tcPr/>
                </a:tc>
                <a:tc>
                  <a:txBody>
                    <a:bodyPr/>
                    <a:lstStyle/>
                    <a:p>
                      <a:pPr algn="ctr"/>
                      <a:r>
                        <a:rPr lang="en-US" dirty="0"/>
                        <a:t>Archaeologists</a:t>
                      </a:r>
                    </a:p>
                  </a:txBody>
                  <a:tcPr/>
                </a:tc>
                <a:extLst>
                  <a:ext uri="{0D108BD9-81ED-4DB2-BD59-A6C34878D82A}">
                    <a16:rowId xmlns:a16="http://schemas.microsoft.com/office/drawing/2014/main" val="10000"/>
                  </a:ext>
                </a:extLst>
              </a:tr>
              <a:tr h="381000">
                <a:tc>
                  <a:txBody>
                    <a:bodyPr/>
                    <a:lstStyle/>
                    <a:p>
                      <a:pPr algn="l" fontAlgn="b"/>
                      <a:r>
                        <a:rPr lang="en-US" sz="2000" b="0" i="0" u="none" strike="noStrike" dirty="0">
                          <a:solidFill>
                            <a:srgbClr val="000000"/>
                          </a:solidFill>
                          <a:latin typeface="+mj-lt"/>
                        </a:rPr>
                        <a:t>Assess Data Completeness</a:t>
                      </a:r>
                    </a:p>
                  </a:txBody>
                  <a:tcPr marL="9525" marR="9525" marT="9525" marB="0" anchor="b"/>
                </a:tc>
                <a:tc>
                  <a:txBody>
                    <a:bodyPr/>
                    <a:lstStyle/>
                    <a:p>
                      <a:pPr algn="ctr" fontAlgn="b"/>
                      <a:r>
                        <a:rPr lang="en-US" sz="2000" b="0" i="0" u="none" strike="noStrike" dirty="0">
                          <a:solidFill>
                            <a:srgbClr val="000000"/>
                          </a:solidFill>
                          <a:latin typeface="Arial" pitchFamily="34" charset="0"/>
                          <a:cs typeface="Arial" pitchFamily="34" charset="0"/>
                        </a:rPr>
                        <a:t>26%</a:t>
                      </a:r>
                    </a:p>
                  </a:txBody>
                  <a:tcPr marL="9525" marR="9525" marT="9525" marB="0" anchor="b"/>
                </a:tc>
                <a:tc>
                  <a:txBody>
                    <a:bodyPr/>
                    <a:lstStyle/>
                    <a:p>
                      <a:pPr algn="ctr" fontAlgn="b"/>
                      <a:r>
                        <a:rPr lang="en-US" sz="2800" b="1" i="0" u="none" strike="noStrike" dirty="0">
                          <a:solidFill>
                            <a:srgbClr val="00B0F0"/>
                          </a:solidFill>
                          <a:latin typeface="Arial" pitchFamily="34" charset="0"/>
                          <a:cs typeface="Arial" pitchFamily="34" charset="0"/>
                        </a:rPr>
                        <a:t>42%</a:t>
                      </a:r>
                      <a:r>
                        <a:rPr lang="en-US" sz="2800" b="1" i="0" u="none" strike="noStrike" baseline="30000" dirty="0">
                          <a:solidFill>
                            <a:srgbClr val="00B0F0"/>
                          </a:solidFill>
                          <a:latin typeface="Arial" pitchFamily="34" charset="0"/>
                          <a:cs typeface="Arial" pitchFamily="34" charset="0"/>
                        </a:rPr>
                        <a:t>5</a:t>
                      </a:r>
                    </a:p>
                  </a:txBody>
                  <a:tcPr marL="9525" marR="9525" marT="9525" marB="0" anchor="b"/>
                </a:tc>
                <a:tc>
                  <a:txBody>
                    <a:bodyPr/>
                    <a:lstStyle/>
                    <a:p>
                      <a:pPr algn="ctr" fontAlgn="b"/>
                      <a:r>
                        <a:rPr lang="en-US" sz="2000" b="0" i="0" u="none" strike="noStrike" dirty="0">
                          <a:solidFill>
                            <a:srgbClr val="000000"/>
                          </a:solidFill>
                          <a:latin typeface="Arial" pitchFamily="34" charset="0"/>
                          <a:cs typeface="Arial" pitchFamily="34" charset="0"/>
                        </a:rPr>
                        <a:t>9%</a:t>
                      </a:r>
                    </a:p>
                  </a:txBody>
                  <a:tcPr marL="9525" marR="9525" marT="9525" marB="0" anchor="b"/>
                </a:tc>
                <a:extLst>
                  <a:ext uri="{0D108BD9-81ED-4DB2-BD59-A6C34878D82A}">
                    <a16:rowId xmlns:a16="http://schemas.microsoft.com/office/drawing/2014/main" val="10001"/>
                  </a:ext>
                </a:extLst>
              </a:tr>
              <a:tr h="381000">
                <a:tc>
                  <a:txBody>
                    <a:bodyPr/>
                    <a:lstStyle/>
                    <a:p>
                      <a:pPr algn="l" fontAlgn="b"/>
                      <a:r>
                        <a:rPr lang="en-US" sz="2000" b="0" i="0" u="none" strike="noStrike" dirty="0">
                          <a:solidFill>
                            <a:srgbClr val="000000"/>
                          </a:solidFill>
                          <a:latin typeface="+mj-lt"/>
                        </a:rPr>
                        <a:t>Assess Data Credibility</a:t>
                      </a:r>
                    </a:p>
                  </a:txBody>
                  <a:tcPr marL="9525" marR="9525" marT="9525" marB="0" anchor="b"/>
                </a:tc>
                <a:tc>
                  <a:txBody>
                    <a:bodyPr/>
                    <a:lstStyle/>
                    <a:p>
                      <a:pPr algn="ctr" fontAlgn="b"/>
                      <a:r>
                        <a:rPr lang="en-US" sz="2000" b="0" i="0" u="none" strike="noStrike" dirty="0">
                          <a:solidFill>
                            <a:srgbClr val="000000"/>
                          </a:solidFill>
                          <a:latin typeface="Arial" pitchFamily="34" charset="0"/>
                          <a:cs typeface="Arial" pitchFamily="34" charset="0"/>
                        </a:rPr>
                        <a:t>40%</a:t>
                      </a:r>
                      <a:endParaRPr lang="en-US" sz="2000" b="0" i="0" u="none" strike="noStrike" baseline="30000"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2800" b="1" i="0" u="none" strike="noStrike" dirty="0">
                          <a:solidFill>
                            <a:srgbClr val="7030A0"/>
                          </a:solidFill>
                          <a:latin typeface="Arial" pitchFamily="34" charset="0"/>
                          <a:cs typeface="Arial" pitchFamily="34" charset="0"/>
                        </a:rPr>
                        <a:t>53%</a:t>
                      </a:r>
                      <a:r>
                        <a:rPr lang="en-US" sz="2800" b="1" i="0" u="none" strike="noStrike" baseline="30000" dirty="0">
                          <a:solidFill>
                            <a:srgbClr val="7030A0"/>
                          </a:solidFill>
                          <a:latin typeface="Arial" pitchFamily="34" charset="0"/>
                          <a:cs typeface="Arial" pitchFamily="34" charset="0"/>
                        </a:rPr>
                        <a:t>3</a:t>
                      </a:r>
                    </a:p>
                  </a:txBody>
                  <a:tcPr marL="9525" marR="9525" marT="9525" marB="0" anchor="b"/>
                </a:tc>
                <a:tc>
                  <a:txBody>
                    <a:bodyPr/>
                    <a:lstStyle/>
                    <a:p>
                      <a:pPr algn="ctr" fontAlgn="b"/>
                      <a:r>
                        <a:rPr lang="en-US" sz="2800" b="1" i="0" u="none" strike="noStrike" dirty="0">
                          <a:solidFill>
                            <a:schemeClr val="accent6">
                              <a:lumMod val="75000"/>
                            </a:schemeClr>
                          </a:solidFill>
                          <a:latin typeface="Arial" pitchFamily="34" charset="0"/>
                          <a:cs typeface="Arial" pitchFamily="34" charset="0"/>
                        </a:rPr>
                        <a:t>41%</a:t>
                      </a:r>
                      <a:r>
                        <a:rPr lang="en-US" sz="2800" b="1" i="0" u="none" strike="noStrike" baseline="30000" dirty="0">
                          <a:solidFill>
                            <a:schemeClr val="accent6">
                              <a:lumMod val="75000"/>
                            </a:schemeClr>
                          </a:solidFill>
                          <a:latin typeface="Arial" pitchFamily="34" charset="0"/>
                          <a:cs typeface="Arial" pitchFamily="34" charset="0"/>
                        </a:rPr>
                        <a:t>2</a:t>
                      </a:r>
                    </a:p>
                  </a:txBody>
                  <a:tcPr marL="9525" marR="9525" marT="9525" marB="0" anchor="b"/>
                </a:tc>
                <a:extLst>
                  <a:ext uri="{0D108BD9-81ED-4DB2-BD59-A6C34878D82A}">
                    <a16:rowId xmlns:a16="http://schemas.microsoft.com/office/drawing/2014/main" val="10002"/>
                  </a:ext>
                </a:extLst>
              </a:tr>
              <a:tr h="381000">
                <a:tc>
                  <a:txBody>
                    <a:bodyPr/>
                    <a:lstStyle/>
                    <a:p>
                      <a:pPr algn="l" fontAlgn="b"/>
                      <a:r>
                        <a:rPr lang="en-US" sz="2000" b="0" i="0" u="none" strike="noStrike" dirty="0">
                          <a:solidFill>
                            <a:srgbClr val="000000"/>
                          </a:solidFill>
                          <a:latin typeface="+mj-lt"/>
                        </a:rPr>
                        <a:t>Assess Data Ease of Operation</a:t>
                      </a:r>
                    </a:p>
                  </a:txBody>
                  <a:tcPr marL="9525" marR="9525" marT="9525" marB="0" anchor="b"/>
                </a:tc>
                <a:tc>
                  <a:txBody>
                    <a:bodyPr/>
                    <a:lstStyle/>
                    <a:p>
                      <a:pPr algn="ctr" fontAlgn="b"/>
                      <a:r>
                        <a:rPr lang="en-US" sz="2800" b="1" i="0" u="none" strike="noStrike" dirty="0">
                          <a:solidFill>
                            <a:srgbClr val="C00000"/>
                          </a:solidFill>
                          <a:latin typeface="Arial" pitchFamily="34" charset="0"/>
                          <a:cs typeface="Arial" pitchFamily="34" charset="0"/>
                        </a:rPr>
                        <a:t>53%</a:t>
                      </a:r>
                      <a:r>
                        <a:rPr lang="en-US" sz="2800" b="1" i="0" u="none" strike="noStrike" baseline="30000" dirty="0">
                          <a:solidFill>
                            <a:srgbClr val="C00000"/>
                          </a:solidFill>
                          <a:latin typeface="Arial" pitchFamily="34" charset="0"/>
                          <a:cs typeface="Arial" pitchFamily="34" charset="0"/>
                        </a:rPr>
                        <a:t>4</a:t>
                      </a:r>
                    </a:p>
                  </a:txBody>
                  <a:tcPr marL="9525" marR="9525" marT="9525" marB="0" anchor="b"/>
                </a:tc>
                <a:tc>
                  <a:txBody>
                    <a:bodyPr/>
                    <a:lstStyle/>
                    <a:p>
                      <a:pPr algn="ctr" fontAlgn="b"/>
                      <a:r>
                        <a:rPr lang="en-US" sz="2800" b="1" i="0" u="none" strike="noStrike" dirty="0">
                          <a:solidFill>
                            <a:srgbClr val="C00000"/>
                          </a:solidFill>
                          <a:latin typeface="Arial" pitchFamily="34" charset="0"/>
                          <a:cs typeface="Arial" pitchFamily="34" charset="0"/>
                        </a:rPr>
                        <a:t>47%</a:t>
                      </a:r>
                      <a:r>
                        <a:rPr lang="en-US" sz="2800" b="1" i="0" u="none" strike="noStrike" baseline="30000" dirty="0">
                          <a:solidFill>
                            <a:srgbClr val="C00000"/>
                          </a:solidFill>
                          <a:latin typeface="Arial" pitchFamily="34" charset="0"/>
                          <a:cs typeface="Arial" pitchFamily="34" charset="0"/>
                        </a:rPr>
                        <a:t>4</a:t>
                      </a:r>
                    </a:p>
                  </a:txBody>
                  <a:tcPr marL="9525" marR="9525" marT="9525" marB="0" anchor="b"/>
                </a:tc>
                <a:tc>
                  <a:txBody>
                    <a:bodyPr/>
                    <a:lstStyle/>
                    <a:p>
                      <a:pPr algn="ctr" fontAlgn="b"/>
                      <a:r>
                        <a:rPr lang="en-US" sz="2800" b="1" i="0" u="none" strike="noStrike" dirty="0">
                          <a:solidFill>
                            <a:srgbClr val="00B0F0"/>
                          </a:solidFill>
                          <a:latin typeface="Arial" pitchFamily="34" charset="0"/>
                          <a:cs typeface="Arial" pitchFamily="34" charset="0"/>
                        </a:rPr>
                        <a:t>18%</a:t>
                      </a:r>
                      <a:r>
                        <a:rPr lang="en-US" sz="2800" b="1" i="0" u="none" strike="noStrike" baseline="30000" dirty="0">
                          <a:solidFill>
                            <a:srgbClr val="00B0F0"/>
                          </a:solidFill>
                          <a:latin typeface="Arial" pitchFamily="34" charset="0"/>
                          <a:cs typeface="Arial" pitchFamily="34" charset="0"/>
                        </a:rPr>
                        <a:t>5</a:t>
                      </a:r>
                    </a:p>
                  </a:txBody>
                  <a:tcPr marL="9525" marR="9525" marT="9525" marB="0" anchor="b"/>
                </a:tc>
                <a:extLst>
                  <a:ext uri="{0D108BD9-81ED-4DB2-BD59-A6C34878D82A}">
                    <a16:rowId xmlns:a16="http://schemas.microsoft.com/office/drawing/2014/main" val="10003"/>
                  </a:ext>
                </a:extLst>
              </a:tr>
              <a:tr h="381000">
                <a:tc>
                  <a:txBody>
                    <a:bodyPr/>
                    <a:lstStyle/>
                    <a:p>
                      <a:pPr algn="l" fontAlgn="b"/>
                      <a:r>
                        <a:rPr lang="en-US" sz="2000" b="0" i="0" u="none" strike="noStrike" dirty="0">
                          <a:solidFill>
                            <a:srgbClr val="000000"/>
                          </a:solidFill>
                          <a:latin typeface="+mj-lt"/>
                        </a:rPr>
                        <a:t>Assess Data Interpretability</a:t>
                      </a:r>
                    </a:p>
                  </a:txBody>
                  <a:tcPr marL="9525" marR="9525" marT="9525" marB="0" anchor="b"/>
                </a:tc>
                <a:tc>
                  <a:txBody>
                    <a:bodyPr/>
                    <a:lstStyle/>
                    <a:p>
                      <a:pPr algn="ctr"/>
                      <a:r>
                        <a:rPr lang="en-US" sz="2800" b="1" dirty="0">
                          <a:solidFill>
                            <a:srgbClr val="7030A0"/>
                          </a:solidFill>
                          <a:latin typeface="Arial" pitchFamily="34" charset="0"/>
                          <a:cs typeface="Arial" pitchFamily="34" charset="0"/>
                        </a:rPr>
                        <a:t>60%</a:t>
                      </a:r>
                      <a:r>
                        <a:rPr lang="en-US" sz="2800" b="1" baseline="30000" dirty="0">
                          <a:solidFill>
                            <a:srgbClr val="7030A0"/>
                          </a:solidFill>
                          <a:latin typeface="Arial" pitchFamily="34" charset="0"/>
                          <a:cs typeface="Arial" pitchFamily="34" charset="0"/>
                        </a:rPr>
                        <a:t>3</a:t>
                      </a:r>
                    </a:p>
                  </a:txBody>
                  <a:tcPr marL="9525" marR="9525" marT="9525" marB="0" anchor="b"/>
                </a:tc>
                <a:tc>
                  <a:txBody>
                    <a:bodyPr/>
                    <a:lstStyle/>
                    <a:p>
                      <a:pPr algn="ctr" fontAlgn="b"/>
                      <a:r>
                        <a:rPr lang="en-US" sz="2800" b="1" i="0" u="none" strike="noStrike" dirty="0">
                          <a:solidFill>
                            <a:srgbClr val="00B0F0"/>
                          </a:solidFill>
                          <a:latin typeface="Arial" pitchFamily="34" charset="0"/>
                          <a:cs typeface="Arial" pitchFamily="34" charset="0"/>
                        </a:rPr>
                        <a:t>42%</a:t>
                      </a:r>
                      <a:r>
                        <a:rPr lang="en-US" sz="2800" b="1" i="0" u="none" strike="noStrike" baseline="30000" dirty="0">
                          <a:solidFill>
                            <a:srgbClr val="00B0F0"/>
                          </a:solidFill>
                          <a:latin typeface="Arial" pitchFamily="34" charset="0"/>
                          <a:cs typeface="Arial" pitchFamily="34" charset="0"/>
                        </a:rPr>
                        <a:t>5</a:t>
                      </a:r>
                    </a:p>
                  </a:txBody>
                  <a:tcPr marL="9525" marR="9525" marT="9525" marB="0" anchor="b"/>
                </a:tc>
                <a:tc>
                  <a:txBody>
                    <a:bodyPr/>
                    <a:lstStyle/>
                    <a:p>
                      <a:pPr algn="ctr" fontAlgn="b"/>
                      <a:r>
                        <a:rPr lang="en-US" sz="2800" b="1" i="0" u="none" strike="noStrike" dirty="0">
                          <a:solidFill>
                            <a:srgbClr val="00B050"/>
                          </a:solidFill>
                          <a:latin typeface="Arial" pitchFamily="34" charset="0"/>
                          <a:cs typeface="Arial" pitchFamily="34" charset="0"/>
                        </a:rPr>
                        <a:t>50%</a:t>
                      </a:r>
                      <a:r>
                        <a:rPr lang="en-US" sz="2800" b="1" i="0" u="none" strike="noStrike" baseline="30000" dirty="0">
                          <a:solidFill>
                            <a:srgbClr val="00B050"/>
                          </a:solidFill>
                          <a:latin typeface="Arial" pitchFamily="34" charset="0"/>
                          <a:cs typeface="Arial" pitchFamily="34" charset="0"/>
                        </a:rPr>
                        <a:t>1</a:t>
                      </a:r>
                    </a:p>
                  </a:txBody>
                  <a:tcPr marL="9525" marR="9525" marT="9525" marB="0" anchor="b"/>
                </a:tc>
                <a:extLst>
                  <a:ext uri="{0D108BD9-81ED-4DB2-BD59-A6C34878D82A}">
                    <a16:rowId xmlns:a16="http://schemas.microsoft.com/office/drawing/2014/main" val="10004"/>
                  </a:ext>
                </a:extLst>
              </a:tr>
              <a:tr h="381000">
                <a:tc>
                  <a:txBody>
                    <a:bodyPr/>
                    <a:lstStyle/>
                    <a:p>
                      <a:pPr algn="l" fontAlgn="b"/>
                      <a:r>
                        <a:rPr lang="en-US" sz="2000" b="0" i="0" u="none" strike="noStrike" dirty="0">
                          <a:solidFill>
                            <a:srgbClr val="000000"/>
                          </a:solidFill>
                          <a:latin typeface="+mj-lt"/>
                        </a:rPr>
                        <a:t>Miscellaneous</a:t>
                      </a:r>
                    </a:p>
                  </a:txBody>
                  <a:tcPr marL="9525" marR="9525" marT="9525" marB="0" anchor="b"/>
                </a:tc>
                <a:tc>
                  <a:txBody>
                    <a:bodyPr/>
                    <a:lstStyle/>
                    <a:p>
                      <a:pPr algn="ctr" fontAlgn="b"/>
                      <a:r>
                        <a:rPr lang="en-US" sz="2800" b="1" i="0" u="none" strike="noStrike" dirty="0">
                          <a:solidFill>
                            <a:srgbClr val="00B0F0"/>
                          </a:solidFill>
                          <a:latin typeface="Arial" pitchFamily="34" charset="0"/>
                          <a:cs typeface="Arial" pitchFamily="34" charset="0"/>
                        </a:rPr>
                        <a:t>42%</a:t>
                      </a:r>
                      <a:r>
                        <a:rPr lang="en-US" sz="2800" b="1" i="0" u="none" strike="noStrike" baseline="30000" dirty="0">
                          <a:solidFill>
                            <a:srgbClr val="00B0F0"/>
                          </a:solidFill>
                          <a:latin typeface="Arial" pitchFamily="34" charset="0"/>
                          <a:cs typeface="Arial" pitchFamily="34" charset="0"/>
                        </a:rPr>
                        <a:t>5</a:t>
                      </a:r>
                    </a:p>
                  </a:txBody>
                  <a:tcPr marL="9525" marR="9525" marT="9525" marB="0" anchor="b"/>
                </a:tc>
                <a:tc>
                  <a:txBody>
                    <a:bodyPr/>
                    <a:lstStyle/>
                    <a:p>
                      <a:pPr algn="ctr" fontAlgn="b"/>
                      <a:r>
                        <a:rPr lang="en-US" sz="2800" b="1" i="0" u="none" strike="noStrike" dirty="0">
                          <a:solidFill>
                            <a:schemeClr val="accent6">
                              <a:lumMod val="75000"/>
                            </a:schemeClr>
                          </a:solidFill>
                          <a:latin typeface="Arial" pitchFamily="34" charset="0"/>
                          <a:cs typeface="Arial" pitchFamily="34" charset="0"/>
                        </a:rPr>
                        <a:t>55%</a:t>
                      </a:r>
                      <a:r>
                        <a:rPr lang="en-US" sz="2800" b="1" i="0" u="none" strike="noStrike" baseline="30000" dirty="0">
                          <a:solidFill>
                            <a:schemeClr val="accent6">
                              <a:lumMod val="75000"/>
                            </a:schemeClr>
                          </a:solidFill>
                          <a:latin typeface="Arial" pitchFamily="34" charset="0"/>
                          <a:cs typeface="Arial" pitchFamily="34" charset="0"/>
                        </a:rPr>
                        <a:t>2</a:t>
                      </a:r>
                    </a:p>
                  </a:txBody>
                  <a:tcPr marL="9525" marR="9525" marT="9525" marB="0" anchor="b"/>
                </a:tc>
                <a:tc>
                  <a:txBody>
                    <a:bodyPr/>
                    <a:lstStyle/>
                    <a:p>
                      <a:pPr algn="ctr" fontAlgn="b"/>
                      <a:r>
                        <a:rPr lang="en-US" sz="2800" b="1" i="0" u="none" strike="noStrike" dirty="0">
                          <a:solidFill>
                            <a:srgbClr val="7030A0"/>
                          </a:solidFill>
                          <a:latin typeface="Arial" pitchFamily="34" charset="0"/>
                          <a:cs typeface="Arial" pitchFamily="34" charset="0"/>
                        </a:rPr>
                        <a:t>27%</a:t>
                      </a:r>
                      <a:r>
                        <a:rPr lang="en-US" sz="2800" b="1" i="0" u="none" strike="noStrike" baseline="30000" dirty="0">
                          <a:solidFill>
                            <a:srgbClr val="7030A0"/>
                          </a:solidFill>
                          <a:latin typeface="Arial" pitchFamily="34" charset="0"/>
                          <a:cs typeface="Arial" pitchFamily="34" charset="0"/>
                        </a:rPr>
                        <a:t>3</a:t>
                      </a:r>
                    </a:p>
                  </a:txBody>
                  <a:tcPr marL="9525" marR="9525" marT="9525" marB="0" anchor="b"/>
                </a:tc>
                <a:extLst>
                  <a:ext uri="{0D108BD9-81ED-4DB2-BD59-A6C34878D82A}">
                    <a16:rowId xmlns:a16="http://schemas.microsoft.com/office/drawing/2014/main" val="10005"/>
                  </a:ext>
                </a:extLst>
              </a:tr>
              <a:tr h="381000">
                <a:tc>
                  <a:txBody>
                    <a:bodyPr/>
                    <a:lstStyle/>
                    <a:p>
                      <a:pPr algn="l" fontAlgn="b"/>
                      <a:r>
                        <a:rPr lang="en-US" sz="2000" b="0" i="0" u="none" strike="noStrike" dirty="0">
                          <a:solidFill>
                            <a:srgbClr val="000000"/>
                          </a:solidFill>
                          <a:latin typeface="+mj-lt"/>
                        </a:rPr>
                        <a:t>Assess Data Quality</a:t>
                      </a:r>
                    </a:p>
                  </a:txBody>
                  <a:tcPr marL="9525" marR="9525" marT="9525" marB="0" anchor="b"/>
                </a:tc>
                <a:tc>
                  <a:txBody>
                    <a:bodyPr/>
                    <a:lstStyle/>
                    <a:p>
                      <a:pPr algn="ctr" fontAlgn="b"/>
                      <a:r>
                        <a:rPr lang="en-US" sz="2000" b="0" i="0" u="none" strike="noStrike" dirty="0">
                          <a:solidFill>
                            <a:srgbClr val="000000"/>
                          </a:solidFill>
                          <a:latin typeface="Arial" pitchFamily="34" charset="0"/>
                          <a:cs typeface="Arial" pitchFamily="34" charset="0"/>
                        </a:rPr>
                        <a:t>21%</a:t>
                      </a:r>
                    </a:p>
                  </a:txBody>
                  <a:tcPr marL="9525" marR="9525" marT="9525" marB="0" anchor="b"/>
                </a:tc>
                <a:tc>
                  <a:txBody>
                    <a:bodyPr/>
                    <a:lstStyle/>
                    <a:p>
                      <a:pPr algn="ctr" fontAlgn="b"/>
                      <a:r>
                        <a:rPr lang="en-US" sz="2800" b="1" i="0" u="none" strike="noStrike" dirty="0">
                          <a:solidFill>
                            <a:srgbClr val="00B0F0"/>
                          </a:solidFill>
                          <a:latin typeface="Arial" pitchFamily="34" charset="0"/>
                          <a:cs typeface="Arial" pitchFamily="34" charset="0"/>
                        </a:rPr>
                        <a:t>42%</a:t>
                      </a:r>
                      <a:r>
                        <a:rPr lang="en-US" sz="2800" b="1" i="0" u="none" strike="noStrike" baseline="30000" dirty="0">
                          <a:solidFill>
                            <a:srgbClr val="00B0F0"/>
                          </a:solidFill>
                          <a:latin typeface="Arial" pitchFamily="34" charset="0"/>
                          <a:cs typeface="Arial" pitchFamily="34" charset="0"/>
                        </a:rPr>
                        <a:t>5</a:t>
                      </a:r>
                    </a:p>
                  </a:txBody>
                  <a:tcPr marL="9525" marR="9525" marT="9525" marB="0" anchor="b"/>
                </a:tc>
                <a:tc>
                  <a:txBody>
                    <a:bodyPr/>
                    <a:lstStyle/>
                    <a:p>
                      <a:pPr algn="ctr" fontAlgn="b"/>
                      <a:r>
                        <a:rPr lang="en-US" sz="2800" b="1" i="0" u="none" strike="noStrike" dirty="0">
                          <a:solidFill>
                            <a:srgbClr val="C00000"/>
                          </a:solidFill>
                          <a:latin typeface="Arial" pitchFamily="34" charset="0"/>
                          <a:cs typeface="Arial" pitchFamily="34" charset="0"/>
                        </a:rPr>
                        <a:t>23%</a:t>
                      </a:r>
                      <a:r>
                        <a:rPr lang="en-US" sz="2800" b="1" i="0" u="none" strike="noStrike" baseline="30000" dirty="0">
                          <a:solidFill>
                            <a:srgbClr val="C00000"/>
                          </a:solidFill>
                          <a:latin typeface="Arial" pitchFamily="34" charset="0"/>
                          <a:cs typeface="Arial" pitchFamily="34" charset="0"/>
                        </a:rPr>
                        <a:t>4</a:t>
                      </a:r>
                    </a:p>
                  </a:txBody>
                  <a:tcPr marL="9525" marR="9525" marT="9525" marB="0" anchor="b"/>
                </a:tc>
                <a:extLst>
                  <a:ext uri="{0D108BD9-81ED-4DB2-BD59-A6C34878D82A}">
                    <a16:rowId xmlns:a16="http://schemas.microsoft.com/office/drawing/2014/main" val="10006"/>
                  </a:ext>
                </a:extLst>
              </a:tr>
              <a:tr h="381000">
                <a:tc>
                  <a:txBody>
                    <a:bodyPr/>
                    <a:lstStyle/>
                    <a:p>
                      <a:pPr algn="l" fontAlgn="b"/>
                      <a:r>
                        <a:rPr lang="en-US" sz="2000" b="0" i="0" u="none" strike="noStrike" dirty="0">
                          <a:solidFill>
                            <a:srgbClr val="000000"/>
                          </a:solidFill>
                          <a:latin typeface="+mj-lt"/>
                        </a:rPr>
                        <a:t>Assess  Data Relevance</a:t>
                      </a:r>
                    </a:p>
                  </a:txBody>
                  <a:tcPr marL="9525" marR="9525" marT="9525" marB="0" anchor="b"/>
                </a:tc>
                <a:tc>
                  <a:txBody>
                    <a:bodyPr/>
                    <a:lstStyle/>
                    <a:p>
                      <a:pPr algn="ctr" fontAlgn="b"/>
                      <a:r>
                        <a:rPr lang="en-US" sz="2800" b="1" i="0" u="none" strike="noStrike" dirty="0">
                          <a:solidFill>
                            <a:srgbClr val="00B050"/>
                          </a:solidFill>
                          <a:effectLst/>
                          <a:latin typeface="Arial" pitchFamily="34" charset="0"/>
                          <a:cs typeface="Arial" pitchFamily="34" charset="0"/>
                        </a:rPr>
                        <a:t>81%</a:t>
                      </a:r>
                      <a:r>
                        <a:rPr lang="en-US" sz="2800" b="1" i="0" u="none" strike="noStrike" baseline="30000" dirty="0">
                          <a:solidFill>
                            <a:srgbClr val="00B050"/>
                          </a:solidFill>
                          <a:effectLst/>
                          <a:latin typeface="Arial" pitchFamily="34" charset="0"/>
                          <a:cs typeface="Arial" pitchFamily="34" charset="0"/>
                        </a:rPr>
                        <a:t>1</a:t>
                      </a:r>
                    </a:p>
                  </a:txBody>
                  <a:tcPr marL="9525" marR="9525" marT="9525" marB="0" anchor="b"/>
                </a:tc>
                <a:tc>
                  <a:txBody>
                    <a:bodyPr/>
                    <a:lstStyle/>
                    <a:p>
                      <a:pPr algn="ctr" fontAlgn="b"/>
                      <a:r>
                        <a:rPr lang="en-US" sz="2800" b="1" i="0" u="none" strike="noStrike" dirty="0">
                          <a:solidFill>
                            <a:srgbClr val="00B050"/>
                          </a:solidFill>
                          <a:latin typeface="Arial" pitchFamily="34" charset="0"/>
                          <a:cs typeface="Arial" pitchFamily="34" charset="0"/>
                        </a:rPr>
                        <a:t>68%</a:t>
                      </a:r>
                      <a:r>
                        <a:rPr lang="en-US" sz="2800" b="1" i="0" u="none" strike="noStrike" baseline="30000" dirty="0">
                          <a:solidFill>
                            <a:srgbClr val="00B050"/>
                          </a:solidFill>
                          <a:latin typeface="Arial" pitchFamily="34" charset="0"/>
                          <a:cs typeface="Arial" pitchFamily="34" charset="0"/>
                        </a:rPr>
                        <a:t>1</a:t>
                      </a:r>
                    </a:p>
                  </a:txBody>
                  <a:tcPr marL="9525" marR="9525" marT="9525" marB="0" anchor="b"/>
                </a:tc>
                <a:tc>
                  <a:txBody>
                    <a:bodyPr/>
                    <a:lstStyle/>
                    <a:p>
                      <a:pPr algn="ctr" fontAlgn="b"/>
                      <a:r>
                        <a:rPr lang="en-US" sz="2800" b="1" i="0" u="none" strike="noStrike" dirty="0">
                          <a:solidFill>
                            <a:srgbClr val="00B0F0"/>
                          </a:solidFill>
                          <a:latin typeface="Arial" pitchFamily="34" charset="0"/>
                          <a:cs typeface="Arial" pitchFamily="34" charset="0"/>
                        </a:rPr>
                        <a:t>18%</a:t>
                      </a:r>
                      <a:r>
                        <a:rPr lang="en-US" sz="2800" b="1" i="0" u="none" strike="noStrike" baseline="30000" dirty="0">
                          <a:solidFill>
                            <a:srgbClr val="00B0F0"/>
                          </a:solidFill>
                          <a:latin typeface="Arial" pitchFamily="34" charset="0"/>
                          <a:cs typeface="Arial" pitchFamily="34" charset="0"/>
                        </a:rPr>
                        <a:t>5</a:t>
                      </a:r>
                    </a:p>
                  </a:txBody>
                  <a:tcPr marL="9525" marR="9525" marT="9525" marB="0" anchor="b"/>
                </a:tc>
                <a:extLst>
                  <a:ext uri="{0D108BD9-81ED-4DB2-BD59-A6C34878D82A}">
                    <a16:rowId xmlns:a16="http://schemas.microsoft.com/office/drawing/2014/main" val="10007"/>
                  </a:ext>
                </a:extLst>
              </a:tr>
              <a:tr h="381000">
                <a:tc>
                  <a:txBody>
                    <a:bodyPr/>
                    <a:lstStyle/>
                    <a:p>
                      <a:pPr algn="l" fontAlgn="b"/>
                      <a:r>
                        <a:rPr lang="en-US" sz="2000" b="0" i="0" u="none" strike="noStrike" dirty="0">
                          <a:solidFill>
                            <a:srgbClr val="000000"/>
                          </a:solidFill>
                          <a:latin typeface="+mj-lt"/>
                        </a:rPr>
                        <a:t>Assess Trust in the Data</a:t>
                      </a:r>
                    </a:p>
                  </a:txBody>
                  <a:tcPr marL="9525" marR="9525" marT="9525" marB="0" anchor="b"/>
                </a:tc>
                <a:tc>
                  <a:txBody>
                    <a:bodyPr/>
                    <a:lstStyle/>
                    <a:p>
                      <a:pPr algn="ctr" fontAlgn="b"/>
                      <a:r>
                        <a:rPr lang="en-US" sz="2800" b="1" i="0" u="none" strike="noStrike" dirty="0">
                          <a:solidFill>
                            <a:schemeClr val="accent6">
                              <a:lumMod val="75000"/>
                            </a:schemeClr>
                          </a:solidFill>
                          <a:latin typeface="Arial" pitchFamily="34" charset="0"/>
                          <a:cs typeface="Arial" pitchFamily="34" charset="0"/>
                        </a:rPr>
                        <a:t>63%</a:t>
                      </a:r>
                      <a:r>
                        <a:rPr lang="en-US" sz="2800" b="1" i="0" u="none" strike="noStrike" baseline="30000" dirty="0">
                          <a:solidFill>
                            <a:schemeClr val="accent6">
                              <a:lumMod val="75000"/>
                            </a:schemeClr>
                          </a:solidFill>
                          <a:latin typeface="Arial" pitchFamily="34" charset="0"/>
                          <a:cs typeface="Arial" pitchFamily="34" charset="0"/>
                        </a:rPr>
                        <a:t>2</a:t>
                      </a:r>
                    </a:p>
                  </a:txBody>
                  <a:tcPr marL="9525" marR="9525" marT="9525" marB="0" anchor="b"/>
                </a:tc>
                <a:tc>
                  <a:txBody>
                    <a:bodyPr/>
                    <a:lstStyle/>
                    <a:p>
                      <a:pPr algn="ctr" fontAlgn="b"/>
                      <a:r>
                        <a:rPr lang="en-US" sz="2800" b="1" i="0" u="none" strike="noStrike" dirty="0">
                          <a:solidFill>
                            <a:srgbClr val="00B050"/>
                          </a:solidFill>
                          <a:latin typeface="Arial" pitchFamily="34" charset="0"/>
                          <a:cs typeface="Arial" pitchFamily="34" charset="0"/>
                        </a:rPr>
                        <a:t>68%</a:t>
                      </a:r>
                      <a:r>
                        <a:rPr lang="en-US" sz="2800" b="1" i="0" u="none" strike="noStrike" baseline="30000" dirty="0">
                          <a:solidFill>
                            <a:srgbClr val="00B050"/>
                          </a:solidFill>
                          <a:latin typeface="Arial" pitchFamily="34" charset="0"/>
                          <a:cs typeface="Arial" pitchFamily="34" charset="0"/>
                        </a:rPr>
                        <a:t>1</a:t>
                      </a:r>
                    </a:p>
                  </a:txBody>
                  <a:tcPr marL="9525" marR="9525" marT="9525" marB="0" anchor="b"/>
                </a:tc>
                <a:tc>
                  <a:txBody>
                    <a:bodyPr/>
                    <a:lstStyle/>
                    <a:p>
                      <a:pPr algn="ctr" fontAlgn="b"/>
                      <a:r>
                        <a:rPr lang="en-US" sz="2800" b="1" i="0" u="none" strike="noStrike" dirty="0">
                          <a:solidFill>
                            <a:schemeClr val="accent6">
                              <a:lumMod val="75000"/>
                            </a:schemeClr>
                          </a:solidFill>
                          <a:latin typeface="Arial" pitchFamily="34" charset="0"/>
                          <a:cs typeface="Arial" pitchFamily="34" charset="0"/>
                        </a:rPr>
                        <a:t>41%</a:t>
                      </a:r>
                      <a:r>
                        <a:rPr lang="en-US" sz="2800" b="1" i="0" u="none" strike="noStrike" baseline="30000" dirty="0">
                          <a:solidFill>
                            <a:schemeClr val="accent6">
                              <a:lumMod val="75000"/>
                            </a:schemeClr>
                          </a:solidFill>
                          <a:latin typeface="Arial" pitchFamily="34" charset="0"/>
                          <a:cs typeface="Arial" pitchFamily="34" charset="0"/>
                        </a:rPr>
                        <a:t>2</a:t>
                      </a:r>
                    </a:p>
                  </a:txBody>
                  <a:tcPr marL="9525" marR="9525" marT="9525" marB="0" anchor="b"/>
                </a:tc>
                <a:extLst>
                  <a:ext uri="{0D108BD9-81ED-4DB2-BD59-A6C34878D82A}">
                    <a16:rowId xmlns:a16="http://schemas.microsoft.com/office/drawing/2014/main" val="10008"/>
                  </a:ext>
                </a:extLst>
              </a:tr>
            </a:tbl>
          </a:graphicData>
        </a:graphic>
      </p:graphicFrame>
      <p:sp>
        <p:nvSpPr>
          <p:cNvPr id="3" name="TextBox 2"/>
          <p:cNvSpPr txBox="1"/>
          <p:nvPr/>
        </p:nvSpPr>
        <p:spPr>
          <a:xfrm>
            <a:off x="4038600" y="5676900"/>
            <a:ext cx="857927" cy="369332"/>
          </a:xfrm>
          <a:prstGeom prst="rect">
            <a:avLst/>
          </a:prstGeom>
          <a:noFill/>
        </p:spPr>
        <p:txBody>
          <a:bodyPr wrap="none" rtlCol="0">
            <a:spAutoFit/>
          </a:bodyPr>
          <a:lstStyle/>
          <a:p>
            <a:r>
              <a:rPr lang="en-US" dirty="0">
                <a:latin typeface="Arial" pitchFamily="34" charset="0"/>
                <a:cs typeface="Arial" pitchFamily="34" charset="0"/>
              </a:rPr>
              <a:t>(n=43)</a:t>
            </a:r>
          </a:p>
        </p:txBody>
      </p:sp>
      <p:sp>
        <p:nvSpPr>
          <p:cNvPr id="5" name="TextBox 4"/>
          <p:cNvSpPr txBox="1"/>
          <p:nvPr/>
        </p:nvSpPr>
        <p:spPr>
          <a:xfrm>
            <a:off x="5791200" y="5676900"/>
            <a:ext cx="857927" cy="369332"/>
          </a:xfrm>
          <a:prstGeom prst="rect">
            <a:avLst/>
          </a:prstGeom>
          <a:noFill/>
        </p:spPr>
        <p:txBody>
          <a:bodyPr wrap="none" rtlCol="0">
            <a:spAutoFit/>
          </a:bodyPr>
          <a:lstStyle/>
          <a:p>
            <a:r>
              <a:rPr lang="en-US" dirty="0">
                <a:latin typeface="Arial" pitchFamily="34" charset="0"/>
                <a:cs typeface="Arial" pitchFamily="34" charset="0"/>
              </a:rPr>
              <a:t>(n=38)</a:t>
            </a:r>
          </a:p>
        </p:txBody>
      </p:sp>
      <p:sp>
        <p:nvSpPr>
          <p:cNvPr id="6" name="TextBox 5"/>
          <p:cNvSpPr txBox="1"/>
          <p:nvPr/>
        </p:nvSpPr>
        <p:spPr>
          <a:xfrm>
            <a:off x="7620000" y="5676900"/>
            <a:ext cx="857927" cy="369332"/>
          </a:xfrm>
          <a:prstGeom prst="rect">
            <a:avLst/>
          </a:prstGeom>
          <a:noFill/>
        </p:spPr>
        <p:txBody>
          <a:bodyPr wrap="none" rtlCol="0">
            <a:spAutoFit/>
          </a:bodyPr>
          <a:lstStyle/>
          <a:p>
            <a:r>
              <a:rPr lang="en-US" dirty="0">
                <a:latin typeface="Arial" pitchFamily="34" charset="0"/>
                <a:cs typeface="Arial" pitchFamily="34" charset="0"/>
              </a:rPr>
              <a:t>(n=22)</a:t>
            </a:r>
          </a:p>
        </p:txBody>
      </p:sp>
      <p:sp>
        <p:nvSpPr>
          <p:cNvPr id="7" name="TextBox 6"/>
          <p:cNvSpPr txBox="1"/>
          <p:nvPr/>
        </p:nvSpPr>
        <p:spPr>
          <a:xfrm>
            <a:off x="457200" y="5676900"/>
            <a:ext cx="2342373" cy="369332"/>
          </a:xfrm>
          <a:prstGeom prst="rect">
            <a:avLst/>
          </a:prstGeom>
          <a:noFill/>
        </p:spPr>
        <p:txBody>
          <a:bodyPr wrap="none" rtlCol="0">
            <a:spAutoFit/>
          </a:bodyPr>
          <a:lstStyle/>
          <a:p>
            <a:r>
              <a:rPr lang="en-US" baseline="30000" dirty="0">
                <a:latin typeface="Arial" pitchFamily="34" charset="0"/>
                <a:cs typeface="Arial" pitchFamily="34" charset="0"/>
              </a:rPr>
              <a:t>1-5</a:t>
            </a:r>
            <a:r>
              <a:rPr lang="en-US" dirty="0">
                <a:latin typeface="Arial" pitchFamily="34" charset="0"/>
                <a:cs typeface="Arial" pitchFamily="34" charset="0"/>
              </a:rPr>
              <a:t>Top 5 rank ordered</a:t>
            </a:r>
          </a:p>
        </p:txBody>
      </p:sp>
      <p:sp>
        <p:nvSpPr>
          <p:cNvPr id="8" name="TextBox 7"/>
          <p:cNvSpPr txBox="1"/>
          <p:nvPr/>
        </p:nvSpPr>
        <p:spPr>
          <a:xfrm>
            <a:off x="0" y="152400"/>
            <a:ext cx="8340745" cy="646331"/>
          </a:xfrm>
          <a:prstGeom prst="rect">
            <a:avLst/>
          </a:prstGeom>
          <a:noFill/>
        </p:spPr>
        <p:txBody>
          <a:bodyPr wrap="none" rtlCol="0">
            <a:spAutoFit/>
          </a:bodyPr>
          <a:lstStyle/>
          <a:p>
            <a:r>
              <a:rPr lang="en-US" sz="3600" b="1" dirty="0">
                <a:latin typeface="+mj-lt"/>
              </a:rPr>
              <a:t>Percentage of mentions by discipline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r>
              <a:rPr lang="en-US" sz="4000" dirty="0"/>
              <a:t>There are different ways to measure repository success </a:t>
            </a:r>
          </a:p>
        </p:txBody>
      </p:sp>
      <p:sp>
        <p:nvSpPr>
          <p:cNvPr id="3" name="TextBox 2"/>
          <p:cNvSpPr txBox="1"/>
          <p:nvPr/>
        </p:nvSpPr>
        <p:spPr>
          <a:xfrm>
            <a:off x="4615743" y="1596224"/>
            <a:ext cx="3533403" cy="923330"/>
          </a:xfrm>
          <a:prstGeom prst="rect">
            <a:avLst/>
          </a:prstGeom>
          <a:noFill/>
        </p:spPr>
        <p:txBody>
          <a:bodyPr wrap="none" rtlCol="0">
            <a:spAutoFit/>
          </a:bodyPr>
          <a:lstStyle/>
          <a:p>
            <a:pPr algn="ctr"/>
            <a:r>
              <a:rPr lang="en-US" sz="3600" dirty="0">
                <a:effectLst>
                  <a:outerShdw blurRad="38100" dist="38100" dir="2700000" algn="tl">
                    <a:srgbClr val="000000">
                      <a:alpha val="43137"/>
                    </a:srgbClr>
                  </a:outerShdw>
                </a:effectLst>
              </a:rPr>
              <a:t>Data Usage Index </a:t>
            </a:r>
          </a:p>
          <a:p>
            <a:pPr algn="ctr"/>
            <a:r>
              <a:rPr lang="en-US" dirty="0"/>
              <a:t>Ingwersen &amp; Chavan (2011)</a:t>
            </a:r>
          </a:p>
        </p:txBody>
      </p:sp>
      <p:grpSp>
        <p:nvGrpSpPr>
          <p:cNvPr id="34" name="Group 33"/>
          <p:cNvGrpSpPr/>
          <p:nvPr/>
        </p:nvGrpSpPr>
        <p:grpSpPr>
          <a:xfrm>
            <a:off x="581730" y="4389307"/>
            <a:ext cx="3160865" cy="2312373"/>
            <a:chOff x="581730" y="4389307"/>
            <a:chExt cx="3160865" cy="2312373"/>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359" y="4389307"/>
              <a:ext cx="1905000" cy="1905000"/>
            </a:xfrm>
            <a:prstGeom prst="rect">
              <a:avLst/>
            </a:prstGeom>
          </p:spPr>
        </p:pic>
        <p:sp>
          <p:nvSpPr>
            <p:cNvPr id="5" name="TextBox 4"/>
            <p:cNvSpPr txBox="1"/>
            <p:nvPr/>
          </p:nvSpPr>
          <p:spPr>
            <a:xfrm>
              <a:off x="581730" y="6424681"/>
              <a:ext cx="3160865" cy="276999"/>
            </a:xfrm>
            <a:prstGeom prst="rect">
              <a:avLst/>
            </a:prstGeom>
            <a:noFill/>
          </p:spPr>
          <p:txBody>
            <a:bodyPr wrap="none" rtlCol="0">
              <a:spAutoFit/>
            </a:bodyPr>
            <a:lstStyle/>
            <a:p>
              <a:r>
                <a:rPr lang="en-US" sz="1200" dirty="0"/>
                <a:t>Photo credit: http://datasealofapproval.org/en/</a:t>
              </a:r>
            </a:p>
          </p:txBody>
        </p:sp>
      </p:grpSp>
      <p:grpSp>
        <p:nvGrpSpPr>
          <p:cNvPr id="41" name="Group 40"/>
          <p:cNvGrpSpPr/>
          <p:nvPr/>
        </p:nvGrpSpPr>
        <p:grpSpPr>
          <a:xfrm>
            <a:off x="3568740" y="3729744"/>
            <a:ext cx="5340940" cy="2589081"/>
            <a:chOff x="3463270" y="4015494"/>
            <a:chExt cx="5340940" cy="2589081"/>
          </a:xfrm>
        </p:grpSpPr>
        <p:sp>
          <p:nvSpPr>
            <p:cNvPr id="23" name="TextBox 22"/>
            <p:cNvSpPr txBox="1"/>
            <p:nvPr/>
          </p:nvSpPr>
          <p:spPr>
            <a:xfrm>
              <a:off x="3463270" y="4015494"/>
              <a:ext cx="1882550" cy="646331"/>
            </a:xfrm>
            <a:prstGeom prst="rect">
              <a:avLst/>
            </a:prstGeom>
            <a:noFill/>
            <a:ln>
              <a:solidFill>
                <a:schemeClr val="tx1"/>
              </a:solidFill>
            </a:ln>
          </p:spPr>
          <p:txBody>
            <a:bodyPr wrap="square" rtlCol="0">
              <a:spAutoFit/>
            </a:bodyPr>
            <a:lstStyle/>
            <a:p>
              <a:r>
                <a:rPr lang="en-US" dirty="0"/>
                <a:t>Trustworthiness</a:t>
              </a:r>
              <a:br>
                <a:rPr lang="en-US" dirty="0"/>
              </a:br>
              <a:r>
                <a:rPr lang="en-US" dirty="0"/>
                <a:t>of organization</a:t>
              </a:r>
            </a:p>
          </p:txBody>
        </p:sp>
        <p:sp>
          <p:nvSpPr>
            <p:cNvPr id="24" name="TextBox 23"/>
            <p:cNvSpPr txBox="1"/>
            <p:nvPr/>
          </p:nvSpPr>
          <p:spPr>
            <a:xfrm>
              <a:off x="3464371" y="4952056"/>
              <a:ext cx="1871895" cy="646331"/>
            </a:xfrm>
            <a:prstGeom prst="rect">
              <a:avLst/>
            </a:prstGeom>
            <a:noFill/>
            <a:ln>
              <a:solidFill>
                <a:schemeClr val="tx1"/>
              </a:solidFill>
            </a:ln>
          </p:spPr>
          <p:txBody>
            <a:bodyPr wrap="square" rtlCol="0">
              <a:spAutoFit/>
            </a:bodyPr>
            <a:lstStyle/>
            <a:p>
              <a:r>
                <a:rPr lang="en-US" dirty="0"/>
                <a:t>Social                  </a:t>
              </a:r>
              <a:br>
                <a:rPr lang="en-US" dirty="0"/>
              </a:br>
              <a:r>
                <a:rPr lang="en-US" dirty="0"/>
                <a:t>influence</a:t>
              </a:r>
            </a:p>
          </p:txBody>
        </p:sp>
        <p:sp>
          <p:nvSpPr>
            <p:cNvPr id="26" name="TextBox 25"/>
            <p:cNvSpPr txBox="1"/>
            <p:nvPr/>
          </p:nvSpPr>
          <p:spPr>
            <a:xfrm>
              <a:off x="3463439" y="5958244"/>
              <a:ext cx="1880905" cy="646331"/>
            </a:xfrm>
            <a:prstGeom prst="rect">
              <a:avLst/>
            </a:prstGeom>
            <a:noFill/>
            <a:ln>
              <a:solidFill>
                <a:schemeClr val="tx1"/>
              </a:solidFill>
            </a:ln>
          </p:spPr>
          <p:txBody>
            <a:bodyPr wrap="square" rtlCol="0">
              <a:spAutoFit/>
            </a:bodyPr>
            <a:lstStyle/>
            <a:p>
              <a:r>
                <a:rPr lang="en-US" dirty="0"/>
                <a:t>Structural           </a:t>
              </a:r>
              <a:br>
                <a:rPr lang="en-US" dirty="0"/>
              </a:br>
              <a:r>
                <a:rPr lang="en-US" dirty="0"/>
                <a:t>assurances </a:t>
              </a:r>
            </a:p>
          </p:txBody>
        </p:sp>
        <p:sp>
          <p:nvSpPr>
            <p:cNvPr id="27" name="TextBox 26"/>
            <p:cNvSpPr txBox="1"/>
            <p:nvPr/>
          </p:nvSpPr>
          <p:spPr>
            <a:xfrm>
              <a:off x="5927357" y="4952056"/>
              <a:ext cx="1145570" cy="646331"/>
            </a:xfrm>
            <a:prstGeom prst="rect">
              <a:avLst/>
            </a:prstGeom>
            <a:noFill/>
            <a:ln>
              <a:solidFill>
                <a:schemeClr val="tx1"/>
              </a:solidFill>
            </a:ln>
          </p:spPr>
          <p:txBody>
            <a:bodyPr wrap="none" rtlCol="0">
              <a:spAutoFit/>
            </a:bodyPr>
            <a:lstStyle/>
            <a:p>
              <a:r>
                <a:rPr lang="en-US" dirty="0"/>
                <a:t>Trust in</a:t>
              </a:r>
              <a:br>
                <a:rPr lang="en-US" dirty="0"/>
              </a:br>
              <a:r>
                <a:rPr lang="en-US" dirty="0"/>
                <a:t>repository</a:t>
              </a:r>
            </a:p>
          </p:txBody>
        </p:sp>
        <p:sp>
          <p:nvSpPr>
            <p:cNvPr id="28" name="TextBox 27"/>
            <p:cNvSpPr txBox="1"/>
            <p:nvPr/>
          </p:nvSpPr>
          <p:spPr>
            <a:xfrm>
              <a:off x="7543800" y="4675057"/>
              <a:ext cx="1260410" cy="1200329"/>
            </a:xfrm>
            <a:prstGeom prst="rect">
              <a:avLst/>
            </a:prstGeom>
            <a:noFill/>
            <a:ln>
              <a:solidFill>
                <a:schemeClr val="tx1"/>
              </a:solidFill>
            </a:ln>
          </p:spPr>
          <p:txBody>
            <a:bodyPr wrap="none" rtlCol="0">
              <a:spAutoFit/>
            </a:bodyPr>
            <a:lstStyle/>
            <a:p>
              <a:r>
                <a:rPr lang="en-US" dirty="0"/>
                <a:t>Intention</a:t>
              </a:r>
              <a:br>
                <a:rPr lang="en-US" dirty="0"/>
              </a:br>
              <a:r>
                <a:rPr lang="en-US" dirty="0"/>
                <a:t>to continue</a:t>
              </a:r>
              <a:br>
                <a:rPr lang="en-US" dirty="0"/>
              </a:br>
              <a:r>
                <a:rPr lang="en-US" dirty="0"/>
                <a:t>using </a:t>
              </a:r>
              <a:br>
                <a:rPr lang="en-US" dirty="0"/>
              </a:br>
              <a:r>
                <a:rPr lang="en-US" dirty="0"/>
                <a:t>repository</a:t>
              </a:r>
            </a:p>
          </p:txBody>
        </p:sp>
        <p:cxnSp>
          <p:nvCxnSpPr>
            <p:cNvPr id="31" name="Straight Arrow Connector 30"/>
            <p:cNvCxnSpPr>
              <a:stCxn id="23" idx="3"/>
              <a:endCxn id="27" idx="0"/>
            </p:cNvCxnSpPr>
            <p:nvPr/>
          </p:nvCxnSpPr>
          <p:spPr>
            <a:xfrm>
              <a:off x="5345820" y="4338660"/>
              <a:ext cx="1154322" cy="61339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4" idx="3"/>
            </p:cNvCxnSpPr>
            <p:nvPr/>
          </p:nvCxnSpPr>
          <p:spPr>
            <a:xfrm>
              <a:off x="5336266" y="5275222"/>
              <a:ext cx="58671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6" idx="3"/>
              <a:endCxn id="27" idx="2"/>
            </p:cNvCxnSpPr>
            <p:nvPr/>
          </p:nvCxnSpPr>
          <p:spPr>
            <a:xfrm flipV="1">
              <a:off x="5344344" y="5598387"/>
              <a:ext cx="1155798" cy="68302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3"/>
              <a:endCxn id="28" idx="1"/>
            </p:cNvCxnSpPr>
            <p:nvPr/>
          </p:nvCxnSpPr>
          <p:spPr>
            <a:xfrm>
              <a:off x="7072927" y="5275222"/>
              <a:ext cx="47087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939411" y="6221773"/>
              <a:ext cx="2267031" cy="276999"/>
            </a:xfrm>
            <a:prstGeom prst="rect">
              <a:avLst/>
            </a:prstGeom>
            <a:noFill/>
          </p:spPr>
          <p:txBody>
            <a:bodyPr wrap="none" rtlCol="0">
              <a:spAutoFit/>
            </a:bodyPr>
            <a:lstStyle/>
            <a:p>
              <a:r>
                <a:rPr lang="en-US" sz="1200" dirty="0"/>
                <a:t>The DIPIR Project (www.dipir.org)</a:t>
              </a:r>
            </a:p>
          </p:txBody>
        </p:sp>
      </p:grpSp>
      <p:grpSp>
        <p:nvGrpSpPr>
          <p:cNvPr id="36" name="Group 35"/>
          <p:cNvGrpSpPr/>
          <p:nvPr/>
        </p:nvGrpSpPr>
        <p:grpSpPr>
          <a:xfrm>
            <a:off x="150693" y="1600200"/>
            <a:ext cx="4552664" cy="2202597"/>
            <a:chOff x="150693" y="1600200"/>
            <a:chExt cx="4552664" cy="2202597"/>
          </a:xfrm>
        </p:grpSpPr>
        <p:grpSp>
          <p:nvGrpSpPr>
            <p:cNvPr id="22" name="Group 21"/>
            <p:cNvGrpSpPr/>
            <p:nvPr/>
          </p:nvGrpSpPr>
          <p:grpSpPr>
            <a:xfrm>
              <a:off x="150693" y="1600200"/>
              <a:ext cx="4018477" cy="2202597"/>
              <a:chOff x="362441" y="4114800"/>
              <a:chExt cx="4018477" cy="2202597"/>
            </a:xfrm>
          </p:grpSpPr>
          <p:sp>
            <p:nvSpPr>
              <p:cNvPr id="8" name="TextBox 7"/>
              <p:cNvSpPr txBox="1"/>
              <p:nvPr/>
            </p:nvSpPr>
            <p:spPr>
              <a:xfrm>
                <a:off x="362441" y="4114800"/>
                <a:ext cx="1737848" cy="646331"/>
              </a:xfrm>
              <a:prstGeom prst="rect">
                <a:avLst/>
              </a:prstGeom>
              <a:noFill/>
              <a:ln>
                <a:solidFill>
                  <a:schemeClr val="tx1"/>
                </a:solidFill>
              </a:ln>
            </p:spPr>
            <p:txBody>
              <a:bodyPr wrap="none" rtlCol="0">
                <a:spAutoFit/>
              </a:bodyPr>
              <a:lstStyle/>
              <a:p>
                <a:r>
                  <a:rPr lang="en-US" dirty="0"/>
                  <a:t>Data quality        </a:t>
                </a:r>
                <a:br>
                  <a:rPr lang="en-US" dirty="0"/>
                </a:br>
                <a:r>
                  <a:rPr lang="en-US" dirty="0"/>
                  <a:t>attributes</a:t>
                </a:r>
              </a:p>
            </p:txBody>
          </p:sp>
          <p:sp>
            <p:nvSpPr>
              <p:cNvPr id="9" name="TextBox 8"/>
              <p:cNvSpPr txBox="1"/>
              <p:nvPr/>
            </p:nvSpPr>
            <p:spPr>
              <a:xfrm>
                <a:off x="362441" y="4914900"/>
                <a:ext cx="1742144" cy="646331"/>
              </a:xfrm>
              <a:prstGeom prst="rect">
                <a:avLst/>
              </a:prstGeom>
              <a:noFill/>
              <a:ln>
                <a:solidFill>
                  <a:schemeClr val="tx1"/>
                </a:solidFill>
              </a:ln>
            </p:spPr>
            <p:txBody>
              <a:bodyPr wrap="none" rtlCol="0">
                <a:spAutoFit/>
              </a:bodyPr>
              <a:lstStyle/>
              <a:p>
                <a:r>
                  <a:rPr lang="en-US" dirty="0"/>
                  <a:t>Data producer   </a:t>
                </a:r>
                <a:br>
                  <a:rPr lang="en-US" dirty="0"/>
                </a:br>
                <a:r>
                  <a:rPr lang="en-US" dirty="0"/>
                  <a:t>reputation</a:t>
                </a:r>
              </a:p>
            </p:txBody>
          </p:sp>
          <p:sp>
            <p:nvSpPr>
              <p:cNvPr id="10" name="TextBox 9"/>
              <p:cNvSpPr txBox="1"/>
              <p:nvPr/>
            </p:nvSpPr>
            <p:spPr>
              <a:xfrm>
                <a:off x="362441" y="5671066"/>
                <a:ext cx="1750159" cy="646331"/>
              </a:xfrm>
              <a:prstGeom prst="rect">
                <a:avLst/>
              </a:prstGeom>
              <a:noFill/>
              <a:ln>
                <a:solidFill>
                  <a:schemeClr val="tx1"/>
                </a:solidFill>
              </a:ln>
            </p:spPr>
            <p:txBody>
              <a:bodyPr wrap="none" rtlCol="0">
                <a:spAutoFit/>
              </a:bodyPr>
              <a:lstStyle/>
              <a:p>
                <a:r>
                  <a:rPr lang="en-US" dirty="0"/>
                  <a:t>Documentation  </a:t>
                </a:r>
                <a:br>
                  <a:rPr lang="en-US" dirty="0"/>
                </a:br>
                <a:r>
                  <a:rPr lang="en-US" dirty="0"/>
                  <a:t>quality</a:t>
                </a:r>
              </a:p>
            </p:txBody>
          </p:sp>
          <p:sp>
            <p:nvSpPr>
              <p:cNvPr id="11" name="TextBox 10"/>
              <p:cNvSpPr txBox="1"/>
              <p:nvPr/>
            </p:nvSpPr>
            <p:spPr>
              <a:xfrm>
                <a:off x="2593954" y="4914900"/>
                <a:ext cx="1786964" cy="646331"/>
              </a:xfrm>
              <a:prstGeom prst="rect">
                <a:avLst/>
              </a:prstGeom>
              <a:noFill/>
              <a:ln>
                <a:solidFill>
                  <a:schemeClr val="tx1"/>
                </a:solidFill>
              </a:ln>
            </p:spPr>
            <p:txBody>
              <a:bodyPr wrap="none" rtlCol="0">
                <a:spAutoFit/>
              </a:bodyPr>
              <a:lstStyle/>
              <a:p>
                <a:r>
                  <a:rPr lang="en-US" dirty="0"/>
                  <a:t>Satisfaction with </a:t>
                </a:r>
                <a:br>
                  <a:rPr lang="en-US" dirty="0"/>
                </a:br>
                <a:r>
                  <a:rPr lang="en-US" dirty="0"/>
                  <a:t>data reuse</a:t>
                </a:r>
              </a:p>
            </p:txBody>
          </p:sp>
          <p:cxnSp>
            <p:nvCxnSpPr>
              <p:cNvPr id="15" name="Straight Arrow Connector 14"/>
              <p:cNvCxnSpPr>
                <a:stCxn id="8" idx="3"/>
              </p:cNvCxnSpPr>
              <p:nvPr/>
            </p:nvCxnSpPr>
            <p:spPr>
              <a:xfrm>
                <a:off x="2100289" y="4437966"/>
                <a:ext cx="947711" cy="47693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11" idx="1"/>
              </p:cNvCxnSpPr>
              <p:nvPr/>
            </p:nvCxnSpPr>
            <p:spPr>
              <a:xfrm>
                <a:off x="2104585" y="5238066"/>
                <a:ext cx="489369"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p:cNvCxnSpPr>
              <p:nvPr/>
            </p:nvCxnSpPr>
            <p:spPr>
              <a:xfrm flipV="1">
                <a:off x="2112600" y="5561231"/>
                <a:ext cx="1070948" cy="43300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2436326" y="3341132"/>
              <a:ext cx="2267031" cy="276999"/>
            </a:xfrm>
            <a:prstGeom prst="rect">
              <a:avLst/>
            </a:prstGeom>
            <a:noFill/>
          </p:spPr>
          <p:txBody>
            <a:bodyPr wrap="none" rtlCol="0">
              <a:spAutoFit/>
            </a:bodyPr>
            <a:lstStyle/>
            <a:p>
              <a:r>
                <a:rPr lang="en-US" sz="1200" dirty="0"/>
                <a:t>The DIPIR Project (www.dipir.org)</a:t>
              </a:r>
            </a:p>
          </p:txBody>
        </p:sp>
      </p:grpSp>
      <p:grpSp>
        <p:nvGrpSpPr>
          <p:cNvPr id="32" name="Group 31"/>
          <p:cNvGrpSpPr/>
          <p:nvPr/>
        </p:nvGrpSpPr>
        <p:grpSpPr>
          <a:xfrm>
            <a:off x="6487915" y="2749604"/>
            <a:ext cx="2639120" cy="1052273"/>
            <a:chOff x="6487915" y="2749604"/>
            <a:chExt cx="2639120" cy="1052273"/>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915" y="2749604"/>
              <a:ext cx="2533650" cy="714375"/>
            </a:xfrm>
            <a:prstGeom prst="rect">
              <a:avLst/>
            </a:prstGeom>
          </p:spPr>
        </p:pic>
        <p:sp>
          <p:nvSpPr>
            <p:cNvPr id="7" name="TextBox 6"/>
            <p:cNvSpPr txBox="1"/>
            <p:nvPr/>
          </p:nvSpPr>
          <p:spPr>
            <a:xfrm>
              <a:off x="6487915" y="3524878"/>
              <a:ext cx="2639120" cy="276999"/>
            </a:xfrm>
            <a:prstGeom prst="rect">
              <a:avLst/>
            </a:prstGeom>
            <a:noFill/>
          </p:spPr>
          <p:txBody>
            <a:bodyPr wrap="none" rtlCol="0">
              <a:spAutoFit/>
            </a:bodyPr>
            <a:lstStyle/>
            <a:p>
              <a:r>
                <a:rPr lang="en-US" sz="1200" dirty="0"/>
                <a:t>Photo Credit: http://www.datacite.org/</a:t>
              </a:r>
            </a:p>
          </p:txBody>
        </p:sp>
      </p:grpSp>
    </p:spTree>
    <p:extLst>
      <p:ext uri="{BB962C8B-B14F-4D97-AF65-F5344CB8AC3E}">
        <p14:creationId xmlns:p14="http://schemas.microsoft.com/office/powerpoint/2010/main" val="30954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74638"/>
            <a:ext cx="8229600" cy="1143000"/>
          </a:xfrm>
          <a:prstGeom prst="rect">
            <a:avLst/>
          </a:prstGeom>
        </p:spPr>
        <p:txBody>
          <a:bodyPr>
            <a:noAutofit/>
          </a:bodyPr>
          <a:lstStyle/>
          <a:p>
            <a:r>
              <a:rPr lang="en-US" i="1" dirty="0">
                <a:solidFill>
                  <a:schemeClr val="bg1"/>
                </a:solidFill>
              </a:rPr>
              <a:t>Trust in Digital Repositories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456" y="1124329"/>
            <a:ext cx="3248176" cy="4596748"/>
          </a:xfrm>
          <a:prstGeom prst="rect">
            <a:avLst/>
          </a:prstGeom>
        </p:spPr>
      </p:pic>
      <p:sp>
        <p:nvSpPr>
          <p:cNvPr id="8" name="TextBox 7"/>
          <p:cNvSpPr txBox="1"/>
          <p:nvPr/>
        </p:nvSpPr>
        <p:spPr>
          <a:xfrm>
            <a:off x="247650" y="1425780"/>
            <a:ext cx="5388806" cy="4524315"/>
          </a:xfrm>
          <a:prstGeom prst="rect">
            <a:avLst/>
          </a:prstGeom>
          <a:noFill/>
        </p:spPr>
        <p:txBody>
          <a:bodyPr wrap="square" rtlCol="0">
            <a:spAutoFit/>
          </a:bodyPr>
          <a:lstStyle/>
          <a:p>
            <a:pPr marL="514350" indent="-514350">
              <a:buFont typeface="+mj-lt"/>
              <a:buAutoNum type="arabicPeriod"/>
            </a:pPr>
            <a:r>
              <a:rPr lang="en-US" sz="3200" b="1" i="1" dirty="0">
                <a:solidFill>
                  <a:schemeClr val="bg1"/>
                </a:solidFill>
              </a:rPr>
              <a:t>Do data consumers associate repository actions with trustworthiness?</a:t>
            </a:r>
          </a:p>
          <a:p>
            <a:pPr marL="514350" indent="-514350">
              <a:buFont typeface="+mj-lt"/>
              <a:buAutoNum type="arabicPeriod"/>
            </a:pPr>
            <a:endParaRPr lang="en-US" sz="3200" b="1" i="1" dirty="0">
              <a:solidFill>
                <a:schemeClr val="bg1"/>
              </a:solidFill>
            </a:endParaRPr>
          </a:p>
          <a:p>
            <a:pPr marL="514350" indent="-514350">
              <a:buFont typeface="+mj-lt"/>
              <a:buAutoNum type="arabicPeriod"/>
            </a:pPr>
            <a:endParaRPr lang="en-US" sz="3200" b="1" i="1" dirty="0">
              <a:solidFill>
                <a:schemeClr val="bg1"/>
              </a:solidFill>
            </a:endParaRPr>
          </a:p>
          <a:p>
            <a:pPr marL="514350" indent="-514350">
              <a:buFont typeface="+mj-lt"/>
              <a:buAutoNum type="arabicPeriod"/>
            </a:pPr>
            <a:r>
              <a:rPr lang="en-US" sz="3200" b="1" i="1" dirty="0">
                <a:solidFill>
                  <a:schemeClr val="bg1"/>
                </a:solidFill>
              </a:rPr>
              <a:t>How do data consumers conceive of trust in repositories? </a:t>
            </a:r>
          </a:p>
        </p:txBody>
      </p:sp>
    </p:spTree>
    <p:extLst>
      <p:ext uri="{BB962C8B-B14F-4D97-AF65-F5344CB8AC3E}">
        <p14:creationId xmlns:p14="http://schemas.microsoft.com/office/powerpoint/2010/main" val="23408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70572" y="19050"/>
            <a:ext cx="8534400" cy="1255594"/>
          </a:xfrm>
          <a:prstGeom prst="rect">
            <a:avLst/>
          </a:prstGeom>
        </p:spPr>
        <p:txBody>
          <a:bodyPr>
            <a:noAutofit/>
          </a:bodyPr>
          <a:lstStyle/>
          <a:p>
            <a:r>
              <a:rPr lang="en-US" sz="4000" b="1" dirty="0"/>
              <a:t>Frequency interviewees linked repository functions and trust</a:t>
            </a:r>
          </a:p>
        </p:txBody>
      </p:sp>
      <p:grpSp>
        <p:nvGrpSpPr>
          <p:cNvPr id="8" name="Group 7"/>
          <p:cNvGrpSpPr/>
          <p:nvPr/>
        </p:nvGrpSpPr>
        <p:grpSpPr>
          <a:xfrm>
            <a:off x="209550" y="1609327"/>
            <a:ext cx="8693620" cy="4354750"/>
            <a:chOff x="432125" y="1459200"/>
            <a:chExt cx="8411619" cy="4222871"/>
          </a:xfrm>
        </p:grpSpPr>
        <p:sp>
          <p:nvSpPr>
            <p:cNvPr id="5" name="TextBox 4"/>
            <p:cNvSpPr txBox="1"/>
            <p:nvPr/>
          </p:nvSpPr>
          <p:spPr>
            <a:xfrm>
              <a:off x="5022371" y="5158851"/>
              <a:ext cx="3821373" cy="523220"/>
            </a:xfrm>
            <a:prstGeom prst="rect">
              <a:avLst/>
            </a:prstGeom>
            <a:noFill/>
          </p:spPr>
          <p:txBody>
            <a:bodyPr wrap="square" rtlCol="0">
              <a:spAutoFit/>
            </a:bodyPr>
            <a:lstStyle/>
            <a:p>
              <a:r>
                <a:rPr lang="en-US" sz="1000" dirty="0"/>
                <a:t>Yakel, Faniel, Kriesberg, &amp; Yoon, IDCC 8, 2013</a:t>
              </a:r>
            </a:p>
            <a:p>
              <a:endParaRPr lang="en-US" dirty="0"/>
            </a:p>
          </p:txBody>
        </p:sp>
        <p:pic>
          <p:nvPicPr>
            <p:cNvPr id="2050" name="Picture 2" descr="C:\Users\gomezj\Desktop\slide8.png"/>
            <p:cNvPicPr>
              <a:picLocks noChangeAspect="1" noChangeArrowheads="1"/>
            </p:cNvPicPr>
            <p:nvPr/>
          </p:nvPicPr>
          <p:blipFill>
            <a:blip r:embed="rId3"/>
            <a:srcRect/>
            <a:stretch>
              <a:fillRect/>
            </a:stretch>
          </p:blipFill>
          <p:spPr bwMode="auto">
            <a:xfrm>
              <a:off x="432125" y="1459200"/>
              <a:ext cx="8375650" cy="3730625"/>
            </a:xfrm>
            <a:prstGeom prst="rect">
              <a:avLst/>
            </a:prstGeom>
            <a:noFill/>
          </p:spPr>
        </p:pic>
      </p:grpSp>
    </p:spTree>
    <p:extLst>
      <p:ext uri="{BB962C8B-B14F-4D97-AF65-F5344CB8AC3E}">
        <p14:creationId xmlns:p14="http://schemas.microsoft.com/office/powerpoint/2010/main" val="310165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32825" y="-1"/>
            <a:ext cx="8534400" cy="1162049"/>
          </a:xfrm>
          <a:prstGeom prst="rect">
            <a:avLst/>
          </a:prstGeom>
        </p:spPr>
        <p:txBody>
          <a:bodyPr>
            <a:noAutofit/>
          </a:bodyPr>
          <a:lstStyle/>
          <a:p>
            <a:r>
              <a:rPr lang="en-US" sz="4000" b="1" dirty="0"/>
              <a:t>Frequency interviewees mentioned trust factors</a:t>
            </a:r>
          </a:p>
        </p:txBody>
      </p:sp>
      <p:grpSp>
        <p:nvGrpSpPr>
          <p:cNvPr id="10" name="Group 9"/>
          <p:cNvGrpSpPr/>
          <p:nvPr/>
        </p:nvGrpSpPr>
        <p:grpSpPr>
          <a:xfrm>
            <a:off x="332825" y="1352549"/>
            <a:ext cx="8551863" cy="5354535"/>
            <a:chOff x="332825" y="1219672"/>
            <a:chExt cx="8551863" cy="5049263"/>
          </a:xfrm>
        </p:grpSpPr>
        <p:sp>
          <p:nvSpPr>
            <p:cNvPr id="7" name="TextBox 6"/>
            <p:cNvSpPr txBox="1"/>
            <p:nvPr/>
          </p:nvSpPr>
          <p:spPr>
            <a:xfrm>
              <a:off x="5063315" y="5745715"/>
              <a:ext cx="3821373" cy="523220"/>
            </a:xfrm>
            <a:prstGeom prst="rect">
              <a:avLst/>
            </a:prstGeom>
            <a:noFill/>
          </p:spPr>
          <p:txBody>
            <a:bodyPr wrap="square" rtlCol="0">
              <a:spAutoFit/>
            </a:bodyPr>
            <a:lstStyle/>
            <a:p>
              <a:r>
                <a:rPr lang="en-US" sz="1000" dirty="0"/>
                <a:t>Yakel, Faniel, Kriesberg, &amp; Yoon, IDCC 8, 2013</a:t>
              </a:r>
            </a:p>
            <a:p>
              <a:endParaRPr lang="en-US" dirty="0"/>
            </a:p>
          </p:txBody>
        </p:sp>
        <p:pic>
          <p:nvPicPr>
            <p:cNvPr id="3074" name="Picture 2" descr="C:\Users\gomezj\Desktop\slide9.png"/>
            <p:cNvPicPr>
              <a:picLocks noChangeAspect="1" noChangeArrowheads="1"/>
            </p:cNvPicPr>
            <p:nvPr/>
          </p:nvPicPr>
          <p:blipFill>
            <a:blip r:embed="rId3"/>
            <a:srcRect/>
            <a:stretch>
              <a:fillRect/>
            </a:stretch>
          </p:blipFill>
          <p:spPr bwMode="auto">
            <a:xfrm>
              <a:off x="332825" y="1219672"/>
              <a:ext cx="8551863" cy="4617202"/>
            </a:xfrm>
            <a:prstGeom prst="rect">
              <a:avLst/>
            </a:prstGeom>
            <a:noFill/>
          </p:spPr>
        </p:pic>
      </p:grpSp>
    </p:spTree>
    <p:extLst>
      <p:ext uri="{BB962C8B-B14F-4D97-AF65-F5344CB8AC3E}">
        <p14:creationId xmlns:p14="http://schemas.microsoft.com/office/powerpoint/2010/main" val="34729544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1500" y="274638"/>
            <a:ext cx="8229600" cy="1143000"/>
          </a:xfrm>
          <a:prstGeom prst="rect">
            <a:avLst/>
          </a:prstGeom>
        </p:spPr>
        <p:txBody>
          <a:bodyPr>
            <a:noAutofit/>
          </a:bodyPr>
          <a:lstStyle/>
          <a:p>
            <a:r>
              <a:rPr lang="en-US" sz="4000" i="1" dirty="0">
                <a:solidFill>
                  <a:schemeClr val="bg1"/>
                </a:solidFill>
              </a:rPr>
              <a:t>Social Scientists’ Satisfaction with Data Reuse </a:t>
            </a:r>
            <a:endParaRPr lang="en-US" i="1" dirty="0">
              <a:solidFill>
                <a:schemeClr val="bg1"/>
              </a:solidFill>
            </a:endParaRPr>
          </a:p>
        </p:txBody>
      </p:sp>
      <p:sp>
        <p:nvSpPr>
          <p:cNvPr id="8" name="TextBox 7"/>
          <p:cNvSpPr txBox="1"/>
          <p:nvPr/>
        </p:nvSpPr>
        <p:spPr>
          <a:xfrm>
            <a:off x="571500" y="2438906"/>
            <a:ext cx="4057650" cy="3046988"/>
          </a:xfrm>
          <a:prstGeom prst="rect">
            <a:avLst/>
          </a:prstGeom>
          <a:noFill/>
        </p:spPr>
        <p:txBody>
          <a:bodyPr wrap="square" rtlCol="0">
            <a:spAutoFit/>
          </a:bodyPr>
          <a:lstStyle/>
          <a:p>
            <a:r>
              <a:rPr lang="en-US" sz="3200" b="1" i="1" dirty="0">
                <a:solidFill>
                  <a:schemeClr val="bg1"/>
                </a:solidFill>
              </a:rPr>
              <a:t>What data quality attributes influence </a:t>
            </a:r>
          </a:p>
          <a:p>
            <a:r>
              <a:rPr lang="en-US" sz="3200" b="1" i="1" dirty="0">
                <a:solidFill>
                  <a:schemeClr val="bg1"/>
                </a:solidFill>
              </a:rPr>
              <a:t>data reusers’ </a:t>
            </a:r>
          </a:p>
          <a:p>
            <a:r>
              <a:rPr lang="en-US" sz="3200" b="1" i="1" dirty="0">
                <a:solidFill>
                  <a:schemeClr val="bg1"/>
                </a:solidFill>
              </a:rPr>
              <a:t>satisfaction after controlling for journal rank?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674" y="1619251"/>
            <a:ext cx="3621425" cy="4686299"/>
          </a:xfrm>
          <a:prstGeom prst="rect">
            <a:avLst/>
          </a:prstGeom>
        </p:spPr>
      </p:pic>
    </p:spTree>
    <p:extLst>
      <p:ext uri="{BB962C8B-B14F-4D97-AF65-F5344CB8AC3E}">
        <p14:creationId xmlns:p14="http://schemas.microsoft.com/office/powerpoint/2010/main" val="109188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71387227"/>
              </p:ext>
            </p:extLst>
          </p:nvPr>
        </p:nvGraphicFramePr>
        <p:xfrm>
          <a:off x="228600" y="171450"/>
          <a:ext cx="5219700" cy="6345936"/>
        </p:xfrm>
        <a:graphic>
          <a:graphicData uri="http://schemas.openxmlformats.org/drawingml/2006/table">
            <a:tbl>
              <a:tblPr firstRow="1" firstCol="1" bandRow="1"/>
              <a:tblGrid>
                <a:gridCol w="3780780">
                  <a:extLst>
                    <a:ext uri="{9D8B030D-6E8A-4147-A177-3AD203B41FA5}">
                      <a16:colId xmlns:a16="http://schemas.microsoft.com/office/drawing/2014/main" val="20000"/>
                    </a:ext>
                  </a:extLst>
                </a:gridCol>
                <a:gridCol w="143892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2400" b="1" dirty="0">
                          <a:effectLst/>
                          <a:latin typeface="+mn-lt"/>
                          <a:ea typeface="Calibri"/>
                          <a:cs typeface="Times New Roman"/>
                        </a:rPr>
                        <a:t> </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baseline="0" dirty="0">
                          <a:effectLst/>
                          <a:latin typeface="Symbol" panose="05050102010706020507" pitchFamily="18" charset="2"/>
                          <a:ea typeface="Calibri"/>
                          <a:cs typeface="Times New Roman"/>
                        </a:rPr>
                        <a:t>B</a:t>
                      </a:r>
                      <a:endParaRPr lang="en-US" sz="2800" b="1" baseline="0" dirty="0">
                        <a:effectLst/>
                        <a:latin typeface="Symbol" panose="05050102010706020507" pitchFamily="18" charset="2"/>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Constant</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-.030</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Data Relevancy</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.066</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Data Completeness</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.245***</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Data Accessibility</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.320***</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Data Ease of Operation</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.134*</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Data Credibility</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.148*</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Documentation Quality</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.204**</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Data producer reputation </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.008</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Journal rank</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.030</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Model Statistics </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   N</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237</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   R</a:t>
                      </a:r>
                      <a:r>
                        <a:rPr lang="en-US" sz="2400" b="1" baseline="30000" dirty="0">
                          <a:effectLst/>
                          <a:latin typeface="+mn-lt"/>
                          <a:ea typeface="Calibri"/>
                          <a:cs typeface="Times New Roman"/>
                        </a:rPr>
                        <a:t>2</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55.5%</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   Adjusted R</a:t>
                      </a:r>
                      <a:r>
                        <a:rPr lang="en-US" sz="2400" b="1" baseline="30000" dirty="0">
                          <a:effectLst/>
                          <a:latin typeface="+mn-lt"/>
                          <a:ea typeface="Calibri"/>
                          <a:cs typeface="Times New Roman"/>
                        </a:rPr>
                        <a:t>2</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54.0%</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0">
                <a:tc>
                  <a:txBody>
                    <a:bodyPr/>
                    <a:lstStyle/>
                    <a:p>
                      <a:pPr marL="0" marR="0">
                        <a:lnSpc>
                          <a:spcPct val="115000"/>
                        </a:lnSpc>
                        <a:spcBef>
                          <a:spcPts val="0"/>
                        </a:spcBef>
                        <a:spcAft>
                          <a:spcPts val="0"/>
                        </a:spcAft>
                      </a:pPr>
                      <a:r>
                        <a:rPr lang="en-US" sz="2400" b="1" dirty="0">
                          <a:effectLst/>
                          <a:latin typeface="+mn-lt"/>
                          <a:ea typeface="Calibri"/>
                          <a:cs typeface="Times New Roman"/>
                        </a:rPr>
                        <a:t>   Model F</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1" dirty="0">
                          <a:effectLst/>
                          <a:latin typeface="+mn-lt"/>
                          <a:ea typeface="Calibri"/>
                          <a:cs typeface="Times New Roman"/>
                        </a:rPr>
                        <a:t>  35.59***</a:t>
                      </a:r>
                      <a:endParaRPr lang="en-US" sz="28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6" name="TextBox 5"/>
          <p:cNvSpPr txBox="1"/>
          <p:nvPr/>
        </p:nvSpPr>
        <p:spPr>
          <a:xfrm>
            <a:off x="5600700" y="2000756"/>
            <a:ext cx="3543300" cy="2677656"/>
          </a:xfrm>
          <a:prstGeom prst="rect">
            <a:avLst/>
          </a:prstGeom>
          <a:noFill/>
        </p:spPr>
        <p:txBody>
          <a:bodyPr wrap="square" rtlCol="0">
            <a:spAutoFit/>
          </a:bodyPr>
          <a:lstStyle/>
          <a:p>
            <a:r>
              <a:rPr lang="en-US" sz="2800" b="1" i="1" dirty="0"/>
              <a:t>Data quality attributes that influence  reusers’ satisfaction after controlling for </a:t>
            </a:r>
          </a:p>
          <a:p>
            <a:r>
              <a:rPr lang="en-US" sz="2800" b="1" i="1" dirty="0"/>
              <a:t>journal rank? </a:t>
            </a:r>
          </a:p>
        </p:txBody>
      </p:sp>
    </p:spTree>
    <p:extLst>
      <p:ext uri="{BB962C8B-B14F-4D97-AF65-F5344CB8AC3E}">
        <p14:creationId xmlns:p14="http://schemas.microsoft.com/office/powerpoint/2010/main" val="378235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6150" y="1424769"/>
            <a:ext cx="8814818" cy="5433231"/>
            <a:chOff x="196968" y="1161512"/>
            <a:chExt cx="8814818" cy="5433231"/>
          </a:xfrm>
        </p:grpSpPr>
        <p:sp>
          <p:nvSpPr>
            <p:cNvPr id="2" name="Isosceles Triangle 1"/>
            <p:cNvSpPr/>
            <p:nvPr/>
          </p:nvSpPr>
          <p:spPr>
            <a:xfrm>
              <a:off x="1709265" y="1161512"/>
              <a:ext cx="5507106" cy="425192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a:off x="4462818" y="3441400"/>
              <a:ext cx="1056510" cy="1819936"/>
            </a:xfrm>
            <a:prstGeom prst="straightConnector1">
              <a:avLst/>
            </a:prstGeom>
            <a:ln w="76200">
              <a:solidFill>
                <a:schemeClr val="accent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3142723" y="3441400"/>
              <a:ext cx="1117763" cy="1819936"/>
            </a:xfrm>
            <a:prstGeom prst="straightConnector1">
              <a:avLst/>
            </a:prstGeom>
            <a:ln w="76200">
              <a:solidFill>
                <a:schemeClr val="accent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240391" y="3232678"/>
              <a:ext cx="2278937" cy="0"/>
            </a:xfrm>
            <a:prstGeom prst="straightConnector1">
              <a:avLst/>
            </a:prstGeom>
            <a:ln w="76200">
              <a:solidFill>
                <a:schemeClr val="accent1">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33333" y="5394414"/>
              <a:ext cx="6553397" cy="1200329"/>
            </a:xfrm>
            <a:prstGeom prst="rect">
              <a:avLst/>
            </a:prstGeom>
            <a:noFill/>
          </p:spPr>
          <p:txBody>
            <a:bodyPr wrap="none" rtlCol="0">
              <a:spAutoFit/>
            </a:bodyPr>
            <a:lstStyle/>
            <a:p>
              <a:pPr algn="ctr"/>
              <a:r>
                <a:rPr lang="en-US" sz="2400" u="sng" dirty="0">
                  <a:solidFill>
                    <a:srgbClr val="171D23"/>
                  </a:solidFill>
                  <a:latin typeface="+mj-lt"/>
                </a:rPr>
                <a:t>Data Management, Curation, and Preservation</a:t>
              </a:r>
            </a:p>
            <a:p>
              <a:pPr algn="ctr"/>
              <a:r>
                <a:rPr lang="en-US" sz="2400" dirty="0">
                  <a:solidFill>
                    <a:srgbClr val="171D23"/>
                  </a:solidFill>
                  <a:latin typeface="+mj-lt"/>
                </a:rPr>
                <a:t>Academic libraries, disciplinary repositories</a:t>
              </a:r>
            </a:p>
            <a:p>
              <a:pPr marL="285750" indent="-285750" algn="ctr">
                <a:buFontTx/>
                <a:buChar char="-"/>
              </a:pPr>
              <a:r>
                <a:rPr lang="en-US" sz="2400" dirty="0">
                  <a:solidFill>
                    <a:srgbClr val="171D23"/>
                  </a:solidFill>
                  <a:latin typeface="+mj-lt"/>
                </a:rPr>
                <a:t>How can we help?</a:t>
              </a:r>
            </a:p>
          </p:txBody>
        </p:sp>
        <p:sp>
          <p:nvSpPr>
            <p:cNvPr id="18" name="TextBox 17"/>
            <p:cNvSpPr txBox="1"/>
            <p:nvPr/>
          </p:nvSpPr>
          <p:spPr>
            <a:xfrm>
              <a:off x="196968" y="1363102"/>
              <a:ext cx="3451481" cy="2732137"/>
            </a:xfrm>
            <a:prstGeom prst="rect">
              <a:avLst/>
            </a:prstGeom>
            <a:noFill/>
          </p:spPr>
          <p:txBody>
            <a:bodyPr wrap="none" rtlCol="0">
              <a:spAutoFit/>
            </a:bodyPr>
            <a:lstStyle/>
            <a:p>
              <a:pPr algn="ctr"/>
              <a:r>
                <a:rPr lang="en-US" sz="2400" u="sng" dirty="0">
                  <a:solidFill>
                    <a:srgbClr val="171D23"/>
                  </a:solidFill>
                  <a:latin typeface="+mj-lt"/>
                </a:rPr>
                <a:t>Data Sharing (supply)</a:t>
              </a:r>
            </a:p>
            <a:p>
              <a:pPr algn="ctr"/>
              <a:r>
                <a:rPr lang="en-US" sz="2400" dirty="0">
                  <a:solidFill>
                    <a:srgbClr val="171D23"/>
                  </a:solidFill>
                  <a:latin typeface="+mj-lt"/>
                </a:rPr>
                <a:t>Data producers</a:t>
              </a:r>
            </a:p>
            <a:p>
              <a:pPr algn="ctr"/>
              <a:r>
                <a:rPr lang="en-US" sz="2400" dirty="0">
                  <a:solidFill>
                    <a:srgbClr val="171D23"/>
                  </a:solidFill>
                  <a:latin typeface="+mj-lt"/>
                </a:rPr>
                <a:t>What motivates sharing?</a:t>
              </a:r>
            </a:p>
            <a:p>
              <a:pPr marL="742950" lvl="1" indent="-285750">
                <a:buFontTx/>
                <a:buChar char="-"/>
              </a:pPr>
              <a:r>
                <a:rPr lang="en-US" sz="2400" dirty="0">
                  <a:solidFill>
                    <a:srgbClr val="171D23"/>
                  </a:solidFill>
                  <a:latin typeface="+mj-lt"/>
                </a:rPr>
                <a:t>Resources </a:t>
              </a:r>
            </a:p>
            <a:p>
              <a:pPr marL="742950" lvl="1" indent="-285750">
                <a:buFontTx/>
                <a:buChar char="-"/>
              </a:pPr>
              <a:r>
                <a:rPr lang="en-US" sz="2400" dirty="0">
                  <a:solidFill>
                    <a:srgbClr val="171D23"/>
                  </a:solidFill>
                  <a:latin typeface="+mj-lt"/>
                </a:rPr>
                <a:t>Recognition</a:t>
              </a:r>
            </a:p>
            <a:p>
              <a:pPr marL="742950" lvl="1" indent="-285750">
                <a:buFontTx/>
                <a:buChar char="-"/>
              </a:pPr>
              <a:r>
                <a:rPr lang="en-US" sz="2400" dirty="0">
                  <a:solidFill>
                    <a:srgbClr val="171D23"/>
                  </a:solidFill>
                  <a:latin typeface="+mj-lt"/>
                </a:rPr>
                <a:t>Know how </a:t>
              </a:r>
            </a:p>
            <a:p>
              <a:pPr marL="742950" lvl="1" indent="-285750">
                <a:buFontTx/>
                <a:buChar char="-"/>
              </a:pPr>
              <a:r>
                <a:rPr lang="en-US" sz="2400" dirty="0">
                  <a:solidFill>
                    <a:srgbClr val="171D23"/>
                  </a:solidFill>
                  <a:latin typeface="+mj-lt"/>
                </a:rPr>
                <a:t>Need</a:t>
              </a:r>
            </a:p>
          </p:txBody>
        </p:sp>
        <p:sp>
          <p:nvSpPr>
            <p:cNvPr id="19" name="TextBox 18"/>
            <p:cNvSpPr txBox="1"/>
            <p:nvPr/>
          </p:nvSpPr>
          <p:spPr>
            <a:xfrm>
              <a:off x="5345492" y="1382119"/>
              <a:ext cx="3666294" cy="2732137"/>
            </a:xfrm>
            <a:prstGeom prst="rect">
              <a:avLst/>
            </a:prstGeom>
            <a:noFill/>
          </p:spPr>
          <p:txBody>
            <a:bodyPr wrap="none" rtlCol="0">
              <a:spAutoFit/>
            </a:bodyPr>
            <a:lstStyle/>
            <a:p>
              <a:pPr algn="ctr"/>
              <a:r>
                <a:rPr lang="en-US" sz="2400" u="sng" dirty="0">
                  <a:solidFill>
                    <a:srgbClr val="171D23"/>
                  </a:solidFill>
                  <a:latin typeface="+mj-lt"/>
                </a:rPr>
                <a:t>Data Reuse (demand)</a:t>
              </a:r>
            </a:p>
            <a:p>
              <a:pPr algn="ctr"/>
              <a:r>
                <a:rPr lang="en-US" sz="2400" dirty="0">
                  <a:solidFill>
                    <a:srgbClr val="171D23"/>
                  </a:solidFill>
                  <a:latin typeface="+mj-lt"/>
                </a:rPr>
                <a:t>Data consumers </a:t>
              </a:r>
            </a:p>
            <a:p>
              <a:pPr algn="ctr"/>
              <a:r>
                <a:rPr lang="en-US" sz="2400" dirty="0">
                  <a:solidFill>
                    <a:srgbClr val="171D23"/>
                  </a:solidFill>
                  <a:latin typeface="+mj-lt"/>
                </a:rPr>
                <a:t>How people reuse data?</a:t>
              </a:r>
            </a:p>
            <a:p>
              <a:pPr marL="742950" lvl="1" indent="-285750">
                <a:buFontTx/>
                <a:buChar char="-"/>
              </a:pPr>
              <a:r>
                <a:rPr lang="en-US" sz="2400" dirty="0">
                  <a:solidFill>
                    <a:srgbClr val="171D23"/>
                  </a:solidFill>
                  <a:latin typeface="+mj-lt"/>
                </a:rPr>
                <a:t>What they need?</a:t>
              </a:r>
            </a:p>
            <a:p>
              <a:pPr marL="742950" lvl="1" indent="-285750">
                <a:buFontTx/>
                <a:buChar char="-"/>
              </a:pPr>
              <a:r>
                <a:rPr lang="en-US" sz="2400" dirty="0">
                  <a:solidFill>
                    <a:srgbClr val="171D23"/>
                  </a:solidFill>
                  <a:latin typeface="+mj-lt"/>
                </a:rPr>
                <a:t>Why they need it?</a:t>
              </a:r>
            </a:p>
            <a:p>
              <a:pPr marL="742950" lvl="1" indent="-285750">
                <a:buFontTx/>
                <a:buChar char="-"/>
              </a:pPr>
              <a:r>
                <a:rPr lang="en-US" sz="2400" dirty="0">
                  <a:solidFill>
                    <a:srgbClr val="171D23"/>
                  </a:solidFill>
                  <a:latin typeface="+mj-lt"/>
                </a:rPr>
                <a:t>Where they get it?</a:t>
              </a:r>
            </a:p>
            <a:p>
              <a:pPr marL="742950" lvl="1" indent="-285750">
                <a:buFontTx/>
                <a:buChar char="-"/>
              </a:pPr>
              <a:endParaRPr lang="en-US" sz="2400" dirty="0">
                <a:solidFill>
                  <a:srgbClr val="171D23"/>
                </a:solidFill>
                <a:latin typeface="+mj-lt"/>
              </a:endParaRPr>
            </a:p>
          </p:txBody>
        </p:sp>
      </p:grpSp>
      <p:sp>
        <p:nvSpPr>
          <p:cNvPr id="3" name="Title 2"/>
          <p:cNvSpPr>
            <a:spLocks noGrp="1"/>
          </p:cNvSpPr>
          <p:nvPr>
            <p:ph type="title" idx="4294967295"/>
          </p:nvPr>
        </p:nvSpPr>
        <p:spPr>
          <a:xfrm>
            <a:off x="0" y="274638"/>
            <a:ext cx="8229600" cy="1143000"/>
          </a:xfrm>
          <a:prstGeom prst="rect">
            <a:avLst/>
          </a:prstGeom>
        </p:spPr>
        <p:txBody>
          <a:bodyPr/>
          <a:lstStyle/>
          <a:p>
            <a:r>
              <a:rPr lang="en-US" sz="3200" dirty="0"/>
              <a:t>Data Management, Sharing and Reuse: </a:t>
            </a:r>
            <a:br>
              <a:rPr lang="en-US" sz="3200" dirty="0"/>
            </a:br>
            <a:r>
              <a:rPr lang="en-US" sz="3200" dirty="0"/>
              <a:t>A Users Perspective </a:t>
            </a:r>
          </a:p>
        </p:txBody>
      </p:sp>
    </p:spTree>
    <p:extLst>
      <p:ext uri="{BB962C8B-B14F-4D97-AF65-F5344CB8AC3E}">
        <p14:creationId xmlns:p14="http://schemas.microsoft.com/office/powerpoint/2010/main" val="381405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rPr>
              <a:t>Data Reuse – Marine Biologists </a:t>
            </a:r>
          </a:p>
        </p:txBody>
      </p:sp>
      <p:sp>
        <p:nvSpPr>
          <p:cNvPr id="3" name="Content Placeholder 2"/>
          <p:cNvSpPr>
            <a:spLocks noGrp="1"/>
          </p:cNvSpPr>
          <p:nvPr>
            <p:ph idx="1"/>
          </p:nvPr>
        </p:nvSpPr>
        <p:spPr/>
        <p:txBody>
          <a:bodyPr>
            <a:noAutofit/>
          </a:bodyPr>
          <a:lstStyle/>
          <a:p>
            <a:pPr marL="0" indent="0">
              <a:buNone/>
            </a:pPr>
            <a:r>
              <a:rPr lang="en-US" b="1" i="1" dirty="0">
                <a:solidFill>
                  <a:schemeClr val="bg1"/>
                </a:solidFill>
              </a:rPr>
              <a:t>“In 2005, a team of marine biologists…used inflation-adjusted pricing data from the New York Public Library’s (NYPL) collection of 45,000 restaurant menus, among other sources, to confirm the commercial overharvesting of abalone stocks along the California coast beginning in the 1920s…”</a:t>
            </a:r>
          </a:p>
          <a:p>
            <a:pPr marL="0" indent="0" algn="r">
              <a:buNone/>
            </a:pPr>
            <a:r>
              <a:rPr lang="en-US" b="1" i="1" dirty="0">
                <a:solidFill>
                  <a:schemeClr val="bg1"/>
                </a:solidFill>
              </a:rPr>
              <a:t>(Enis, 2015)</a:t>
            </a:r>
          </a:p>
        </p:txBody>
      </p:sp>
    </p:spTree>
    <p:extLst>
      <p:ext uri="{BB962C8B-B14F-4D97-AF65-F5344CB8AC3E}">
        <p14:creationId xmlns:p14="http://schemas.microsoft.com/office/powerpoint/2010/main" val="370083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54842" y="274638"/>
            <a:ext cx="8229600" cy="1143000"/>
          </a:xfrm>
          <a:prstGeom prst="rect">
            <a:avLst/>
          </a:prstGeom>
        </p:spPr>
        <p:txBody>
          <a:bodyPr>
            <a:normAutofit fontScale="90000"/>
          </a:bodyPr>
          <a:lstStyle/>
          <a:p>
            <a:r>
              <a:rPr lang="en-US" dirty="0">
                <a:solidFill>
                  <a:srgbClr val="171D23"/>
                </a:solidFill>
                <a:latin typeface="+mn-lt"/>
              </a:rPr>
              <a:t>Three Perspectives on Data Reuse  </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3530228227"/>
              </p:ext>
            </p:extLst>
          </p:nvPr>
        </p:nvGraphicFramePr>
        <p:xfrm>
          <a:off x="1501254" y="1624084"/>
          <a:ext cx="5181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348343" y="1749425"/>
            <a:ext cx="4038600" cy="4525963"/>
          </a:xfrm>
          <a:prstGeom prst="rect">
            <a:avLst/>
          </a:prstGeom>
        </p:spPr>
        <p:txBody>
          <a:bodyPr>
            <a:noAutofit/>
          </a:bodyPr>
          <a:lstStyle/>
          <a:p>
            <a:pPr marL="0" indent="0">
              <a:buNone/>
            </a:pPr>
            <a:endParaRPr lang="en-US" sz="2800" dirty="0">
              <a:solidFill>
                <a:srgbClr val="171D23"/>
              </a:solidFill>
            </a:endParaRPr>
          </a:p>
          <a:p>
            <a:r>
              <a:rPr lang="en-US" sz="2800" dirty="0">
                <a:solidFill>
                  <a:srgbClr val="171D23"/>
                </a:solidFill>
              </a:rPr>
              <a:t>Internal Project </a:t>
            </a:r>
          </a:p>
          <a:p>
            <a:pPr marL="0" indent="0">
              <a:buNone/>
            </a:pPr>
            <a:endParaRPr lang="en-US" sz="2800" dirty="0">
              <a:solidFill>
                <a:srgbClr val="171D23"/>
              </a:solidFill>
            </a:endParaRPr>
          </a:p>
          <a:p>
            <a:pPr marL="0" indent="0">
              <a:buNone/>
            </a:pPr>
            <a:endParaRPr lang="en-US" sz="2800" dirty="0">
              <a:solidFill>
                <a:srgbClr val="171D23"/>
              </a:solidFill>
            </a:endParaRPr>
          </a:p>
          <a:p>
            <a:r>
              <a:rPr lang="en-US" sz="2800" dirty="0">
                <a:solidFill>
                  <a:srgbClr val="171D23"/>
                </a:solidFill>
              </a:rPr>
              <a:t>Status: Ongoing</a:t>
            </a:r>
          </a:p>
        </p:txBody>
      </p:sp>
      <p:sp>
        <p:nvSpPr>
          <p:cNvPr id="2" name="Title 1"/>
          <p:cNvSpPr>
            <a:spLocks noGrp="1"/>
          </p:cNvSpPr>
          <p:nvPr>
            <p:ph type="title" idx="4294967295"/>
          </p:nvPr>
        </p:nvSpPr>
        <p:spPr>
          <a:xfrm>
            <a:off x="0" y="274638"/>
            <a:ext cx="8229600" cy="1143000"/>
          </a:xfrm>
          <a:prstGeom prst="rect">
            <a:avLst/>
          </a:prstGeom>
        </p:spPr>
        <p:txBody>
          <a:bodyPr anchor="t">
            <a:noAutofit/>
          </a:bodyPr>
          <a:lstStyle/>
          <a:p>
            <a:pPr algn="l"/>
            <a:r>
              <a:rPr lang="en-US" sz="3600" dirty="0">
                <a:solidFill>
                  <a:srgbClr val="171D23"/>
                </a:solidFill>
                <a:latin typeface="+mn-lt"/>
              </a:rPr>
              <a:t>E-Research and Data: </a:t>
            </a:r>
            <a:br>
              <a:rPr lang="en-US" sz="3600" dirty="0">
                <a:solidFill>
                  <a:srgbClr val="171D23"/>
                </a:solidFill>
              </a:rPr>
            </a:br>
            <a:r>
              <a:rPr lang="en-US" sz="3600" dirty="0">
                <a:solidFill>
                  <a:srgbClr val="171D23"/>
                </a:solidFill>
                <a:latin typeface="+mn-lt"/>
              </a:rPr>
              <a:t>Opportunities</a:t>
            </a:r>
            <a:r>
              <a:rPr lang="en-US" sz="3600" dirty="0">
                <a:solidFill>
                  <a:srgbClr val="171D23"/>
                </a:solidFill>
              </a:rPr>
              <a:t> for Library Engagement</a:t>
            </a:r>
          </a:p>
        </p:txBody>
      </p:sp>
      <p:sp>
        <p:nvSpPr>
          <p:cNvPr id="5" name="TextBox 4"/>
          <p:cNvSpPr txBox="1"/>
          <p:nvPr/>
        </p:nvSpPr>
        <p:spPr>
          <a:xfrm>
            <a:off x="457200" y="5475608"/>
            <a:ext cx="6629401" cy="615553"/>
          </a:xfrm>
          <a:prstGeom prst="rect">
            <a:avLst/>
          </a:prstGeom>
          <a:noFill/>
        </p:spPr>
        <p:txBody>
          <a:bodyPr wrap="square" rtlCol="0">
            <a:noAutofit/>
          </a:bodyPr>
          <a:lstStyle/>
          <a:p>
            <a:r>
              <a:rPr lang="en-US" sz="1600" b="1" u="sng" dirty="0">
                <a:solidFill>
                  <a:srgbClr val="171D23"/>
                </a:solidFill>
                <a:latin typeface="Arial" panose="020B0604020202020204" pitchFamily="34" charset="0"/>
                <a:cs typeface="Arial" panose="020B0604020202020204" pitchFamily="34" charset="0"/>
              </a:rPr>
              <a:t>http://www.oclc.org/research/themes/user-studies/e-research.html</a:t>
            </a:r>
          </a:p>
        </p:txBody>
      </p:sp>
      <p:pic>
        <p:nvPicPr>
          <p:cNvPr id="6" name="Picture 5"/>
          <p:cNvPicPr>
            <a:picLocks noChangeAspect="1"/>
          </p:cNvPicPr>
          <p:nvPr/>
        </p:nvPicPr>
        <p:blipFill>
          <a:blip r:embed="rId3"/>
          <a:stretch>
            <a:fillRect/>
          </a:stretch>
        </p:blipFill>
        <p:spPr>
          <a:xfrm>
            <a:off x="3637380" y="2110408"/>
            <a:ext cx="5374012" cy="2980207"/>
          </a:xfrm>
          <a:prstGeom prst="rect">
            <a:avLst/>
          </a:prstGeom>
        </p:spPr>
      </p:pic>
    </p:spTree>
    <p:extLst>
      <p:ext uri="{BB962C8B-B14F-4D97-AF65-F5344CB8AC3E}">
        <p14:creationId xmlns:p14="http://schemas.microsoft.com/office/powerpoint/2010/main" val="178833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74954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1838" y="1108606"/>
            <a:ext cx="4545475" cy="1492716"/>
          </a:xfrm>
        </p:spPr>
        <p:txBody>
          <a:bodyPr/>
          <a:lstStyle/>
          <a:p>
            <a:r>
              <a:rPr lang="en-US" dirty="0"/>
              <a:t>Thank you</a:t>
            </a:r>
          </a:p>
        </p:txBody>
      </p:sp>
      <p:sp>
        <p:nvSpPr>
          <p:cNvPr id="3" name="Text Placeholder 2"/>
          <p:cNvSpPr>
            <a:spLocks noGrp="1"/>
          </p:cNvSpPr>
          <p:nvPr>
            <p:ph type="body" sz="quarter" idx="11"/>
          </p:nvPr>
        </p:nvSpPr>
        <p:spPr/>
        <p:txBody>
          <a:bodyPr/>
          <a:lstStyle/>
          <a:p>
            <a:r>
              <a:rPr lang="en-US" dirty="0"/>
              <a:t>Ixchel Faniel, Ph.D. </a:t>
            </a:r>
          </a:p>
        </p:txBody>
      </p:sp>
      <p:sp>
        <p:nvSpPr>
          <p:cNvPr id="4" name="Text Placeholder 3"/>
          <p:cNvSpPr>
            <a:spLocks noGrp="1"/>
          </p:cNvSpPr>
          <p:nvPr>
            <p:ph type="body" sz="quarter" idx="12"/>
          </p:nvPr>
        </p:nvSpPr>
        <p:spPr/>
        <p:txBody>
          <a:bodyPr/>
          <a:lstStyle/>
          <a:p>
            <a:r>
              <a:rPr lang="en-US" dirty="0"/>
              <a:t>Research Scientist	</a:t>
            </a:r>
          </a:p>
        </p:txBody>
      </p:sp>
      <p:sp>
        <p:nvSpPr>
          <p:cNvPr id="5" name="Text Placeholder 4"/>
          <p:cNvSpPr>
            <a:spLocks noGrp="1"/>
          </p:cNvSpPr>
          <p:nvPr>
            <p:ph type="body" sz="quarter" idx="13"/>
          </p:nvPr>
        </p:nvSpPr>
        <p:spPr/>
        <p:txBody>
          <a:bodyPr/>
          <a:lstStyle/>
          <a:p>
            <a:r>
              <a:rPr lang="en-US" dirty="0"/>
              <a:t>fanieli@oclc.org</a:t>
            </a:r>
          </a:p>
        </p:txBody>
      </p:sp>
      <p:sp>
        <p:nvSpPr>
          <p:cNvPr id="6" name="Text Placeholder 5"/>
          <p:cNvSpPr>
            <a:spLocks noGrp="1"/>
          </p:cNvSpPr>
          <p:nvPr>
            <p:ph type="body" sz="quarter" idx="14"/>
          </p:nvPr>
        </p:nvSpPr>
        <p:spPr>
          <a:xfrm>
            <a:off x="0" y="587632"/>
            <a:ext cx="7993626" cy="874085"/>
          </a:xfrm>
        </p:spPr>
        <p:txBody>
          <a:bodyPr/>
          <a:lstStyle/>
          <a:p>
            <a:r>
              <a:rPr lang="en-US" dirty="0"/>
              <a:t>Research Experience for Master’s Students (REMS) Program </a:t>
            </a:r>
          </a:p>
        </p:txBody>
      </p:sp>
    </p:spTree>
    <p:extLst>
      <p:ext uri="{BB962C8B-B14F-4D97-AF65-F5344CB8AC3E}">
        <p14:creationId xmlns:p14="http://schemas.microsoft.com/office/powerpoint/2010/main" val="227614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99" y="-12900"/>
            <a:ext cx="9465999" cy="7099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
          <p:cNvSpPr txBox="1">
            <a:spLocks/>
          </p:cNvSpPr>
          <p:nvPr/>
        </p:nvSpPr>
        <p:spPr>
          <a:xfrm>
            <a:off x="440001" y="2054584"/>
            <a:ext cx="8229600" cy="4525963"/>
          </a:xfrm>
          <a:prstGeom prst="rect">
            <a:avLst/>
          </a:prstGeom>
          <a:ln>
            <a:no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500" b="1" i="1" dirty="0">
                <a:solidFill>
                  <a:schemeClr val="bg2"/>
                </a:solidFill>
              </a:rPr>
              <a:t>“[It] is a lot harder than a lot of people think because it’s not just about getting the data and getting some kind of file that tells you what it is, you really have to understand all the detail of an actual experiment that took place in order to make proper use of it usually.  And so it’s usually pretty involved…”</a:t>
            </a:r>
            <a:r>
              <a:rPr lang="en-US" b="1" i="1" dirty="0">
                <a:solidFill>
                  <a:schemeClr val="bg2"/>
                </a:solidFill>
              </a:rPr>
              <a:t> </a:t>
            </a:r>
          </a:p>
          <a:p>
            <a:pPr marL="0" indent="0">
              <a:buNone/>
            </a:pPr>
            <a:endParaRPr lang="en-US" b="1" i="1" dirty="0">
              <a:solidFill>
                <a:schemeClr val="bg2"/>
              </a:solidFill>
            </a:endParaRPr>
          </a:p>
          <a:p>
            <a:pPr marL="0" indent="0" algn="r">
              <a:buNone/>
            </a:pPr>
            <a:r>
              <a:rPr lang="en-US" sz="3500" b="1" i="1" dirty="0">
                <a:solidFill>
                  <a:schemeClr val="bg2"/>
                </a:solidFill>
              </a:rPr>
              <a:t>- NEES User 10</a:t>
            </a:r>
            <a:r>
              <a:rPr lang="en-US" b="1" i="1" dirty="0">
                <a:solidFill>
                  <a:schemeClr val="bg2"/>
                </a:solidFill>
              </a:rPr>
              <a:t> </a:t>
            </a:r>
            <a:endParaRPr lang="en-US" dirty="0">
              <a:solidFill>
                <a:schemeClr val="bg1"/>
              </a:solidFill>
            </a:endParaRPr>
          </a:p>
          <a:p>
            <a:pPr>
              <a:buFont typeface="Arial" pitchFamily="34" charset="0"/>
              <a:buNone/>
            </a:pPr>
            <a:endParaRPr lang="en-US" b="1" dirty="0">
              <a:solidFill>
                <a:schemeClr val="bg1"/>
              </a:solidFill>
            </a:endParaRPr>
          </a:p>
          <a:p>
            <a:endParaRPr lang="en-US" dirty="0">
              <a:solidFill>
                <a:schemeClr val="bg1"/>
              </a:solidFill>
            </a:endParaRPr>
          </a:p>
        </p:txBody>
      </p:sp>
      <p:sp>
        <p:nvSpPr>
          <p:cNvPr id="4" name="Title 3"/>
          <p:cNvSpPr>
            <a:spLocks noGrp="1"/>
          </p:cNvSpPr>
          <p:nvPr>
            <p:ph type="title" idx="4294967295"/>
          </p:nvPr>
        </p:nvSpPr>
        <p:spPr>
          <a:xfrm>
            <a:off x="0" y="274638"/>
            <a:ext cx="8229600" cy="1143000"/>
          </a:xfrm>
          <a:prstGeom prst="rect">
            <a:avLst/>
          </a:prstGeom>
        </p:spPr>
        <p:txBody>
          <a:bodyPr anchor="t">
            <a:noAutofit/>
          </a:bodyPr>
          <a:lstStyle/>
          <a:p>
            <a:r>
              <a:rPr lang="en-US" b="1" i="1" dirty="0">
                <a:solidFill>
                  <a:schemeClr val="bg1"/>
                </a:solidFill>
              </a:rPr>
              <a:t>Data Reuse – Earthquake Engineering Researchers </a:t>
            </a:r>
          </a:p>
        </p:txBody>
      </p:sp>
    </p:spTree>
    <p:extLst>
      <p:ext uri="{BB962C8B-B14F-4D97-AF65-F5344CB8AC3E}">
        <p14:creationId xmlns:p14="http://schemas.microsoft.com/office/powerpoint/2010/main" val="146552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7893" y="1808729"/>
            <a:ext cx="4173415" cy="4464050"/>
          </a:xfrm>
          <a:prstGeom prst="rect">
            <a:avLst/>
          </a:prstGeom>
        </p:spPr>
        <p:txBody>
          <a:bodyPr>
            <a:noAutofit/>
          </a:bodyPr>
          <a:lstStyle/>
          <a:p>
            <a:endParaRPr lang="en-US" sz="2800" dirty="0">
              <a:solidFill>
                <a:srgbClr val="171D23"/>
              </a:solidFill>
            </a:endParaRPr>
          </a:p>
          <a:p>
            <a:r>
              <a:rPr lang="en-US" sz="2800" dirty="0">
                <a:solidFill>
                  <a:srgbClr val="171D23"/>
                </a:solidFill>
              </a:rPr>
              <a:t>Funded by the National Science Foundation (NSF)</a:t>
            </a:r>
          </a:p>
          <a:p>
            <a:pPr marL="0" indent="0">
              <a:buNone/>
            </a:pPr>
            <a:endParaRPr lang="en-US" sz="2800" dirty="0">
              <a:solidFill>
                <a:srgbClr val="171D23"/>
              </a:solidFill>
            </a:endParaRPr>
          </a:p>
          <a:p>
            <a:r>
              <a:rPr lang="en-US" sz="2800" dirty="0">
                <a:solidFill>
                  <a:srgbClr val="171D23"/>
                </a:solidFill>
              </a:rPr>
              <a:t>Status: closed </a:t>
            </a:r>
          </a:p>
        </p:txBody>
      </p:sp>
      <p:sp>
        <p:nvSpPr>
          <p:cNvPr id="2" name="Title 1"/>
          <p:cNvSpPr>
            <a:spLocks noGrp="1"/>
          </p:cNvSpPr>
          <p:nvPr>
            <p:ph type="title" idx="4294967295"/>
          </p:nvPr>
        </p:nvSpPr>
        <p:spPr>
          <a:xfrm>
            <a:off x="174622" y="195477"/>
            <a:ext cx="8229600" cy="1424345"/>
          </a:xfrm>
          <a:prstGeom prst="rect">
            <a:avLst/>
          </a:prstGeom>
        </p:spPr>
        <p:txBody>
          <a:bodyPr>
            <a:noAutofit/>
          </a:bodyPr>
          <a:lstStyle/>
          <a:p>
            <a:pPr algn="l"/>
            <a:r>
              <a:rPr lang="en-US" sz="2800" dirty="0">
                <a:solidFill>
                  <a:srgbClr val="171D23"/>
                </a:solidFill>
              </a:rPr>
              <a:t>A Cyberinfrastructure Evaluation of the George E. Brown, Jr. Network for Earthquake Engineering Simulation (NEES)</a:t>
            </a:r>
            <a:endParaRPr lang="en-US" sz="2000" dirty="0">
              <a:solidFill>
                <a:srgbClr val="171D23"/>
              </a:solidFill>
            </a:endParaRPr>
          </a:p>
        </p:txBody>
      </p:sp>
      <p:pic>
        <p:nvPicPr>
          <p:cNvPr id="5" name="Picture 4"/>
          <p:cNvPicPr>
            <a:picLocks noChangeAspect="1"/>
          </p:cNvPicPr>
          <p:nvPr/>
        </p:nvPicPr>
        <p:blipFill>
          <a:blip r:embed="rId3"/>
          <a:stretch>
            <a:fillRect/>
          </a:stretch>
        </p:blipFill>
        <p:spPr>
          <a:xfrm>
            <a:off x="5230420" y="1619823"/>
            <a:ext cx="3613330" cy="2420931"/>
          </a:xfrm>
          <a:prstGeom prst="rect">
            <a:avLst/>
          </a:prstGeom>
        </p:spPr>
      </p:pic>
      <p:pic>
        <p:nvPicPr>
          <p:cNvPr id="6" name="Picture 5"/>
          <p:cNvPicPr>
            <a:picLocks noChangeAspect="1"/>
          </p:cNvPicPr>
          <p:nvPr/>
        </p:nvPicPr>
        <p:blipFill>
          <a:blip r:embed="rId4"/>
          <a:stretch>
            <a:fillRect/>
          </a:stretch>
        </p:blipFill>
        <p:spPr>
          <a:xfrm>
            <a:off x="4312693" y="3794268"/>
            <a:ext cx="4220486" cy="2374023"/>
          </a:xfrm>
          <a:prstGeom prst="rect">
            <a:avLst/>
          </a:prstGeom>
        </p:spPr>
      </p:pic>
    </p:spTree>
    <p:extLst>
      <p:ext uri="{BB962C8B-B14F-4D97-AF65-F5344CB8AC3E}">
        <p14:creationId xmlns:p14="http://schemas.microsoft.com/office/powerpoint/2010/main" val="232526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2343643"/>
              </p:ext>
            </p:extLst>
          </p:nvPr>
        </p:nvGraphicFramePr>
        <p:xfrm>
          <a:off x="0" y="0"/>
          <a:ext cx="9144000" cy="6502791"/>
        </p:xfrm>
        <a:graphic>
          <a:graphicData uri="http://schemas.openxmlformats.org/drawingml/2006/table">
            <a:tbl>
              <a:tblPr firstRow="1" bandRow="1">
                <a:tableStyleId>{3B4B98B0-60AC-42C2-AFA5-B58CD77FA1E5}</a:tableStyleId>
              </a:tblPr>
              <a:tblGrid>
                <a:gridCol w="1774209">
                  <a:extLst>
                    <a:ext uri="{9D8B030D-6E8A-4147-A177-3AD203B41FA5}">
                      <a16:colId xmlns:a16="http://schemas.microsoft.com/office/drawing/2014/main" val="20000"/>
                    </a:ext>
                  </a:extLst>
                </a:gridCol>
                <a:gridCol w="2797791">
                  <a:extLst>
                    <a:ext uri="{9D8B030D-6E8A-4147-A177-3AD203B41FA5}">
                      <a16:colId xmlns:a16="http://schemas.microsoft.com/office/drawing/2014/main" val="20001"/>
                    </a:ext>
                  </a:extLst>
                </a:gridCol>
                <a:gridCol w="2306472">
                  <a:extLst>
                    <a:ext uri="{9D8B030D-6E8A-4147-A177-3AD203B41FA5}">
                      <a16:colId xmlns:a16="http://schemas.microsoft.com/office/drawing/2014/main" val="20002"/>
                    </a:ext>
                  </a:extLst>
                </a:gridCol>
                <a:gridCol w="2265528">
                  <a:extLst>
                    <a:ext uri="{9D8B030D-6E8A-4147-A177-3AD203B41FA5}">
                      <a16:colId xmlns:a16="http://schemas.microsoft.com/office/drawing/2014/main" val="20003"/>
                    </a:ext>
                  </a:extLst>
                </a:gridCol>
              </a:tblGrid>
              <a:tr h="1046870">
                <a:tc>
                  <a:txBody>
                    <a:bodyPr/>
                    <a:lstStyle/>
                    <a:p>
                      <a:pPr algn="ctr"/>
                      <a:r>
                        <a:rPr lang="en-US" sz="2000" dirty="0"/>
                        <a:t>Data Reusabilit</a:t>
                      </a:r>
                      <a:r>
                        <a:rPr lang="en-US" sz="2000" baseline="0" dirty="0"/>
                        <a:t>y Assessment</a:t>
                      </a:r>
                    </a:p>
                  </a:txBody>
                  <a:tcPr anchor="ctr"/>
                </a:tc>
                <a:tc>
                  <a:txBody>
                    <a:bodyPr/>
                    <a:lstStyle/>
                    <a:p>
                      <a:pPr algn="ctr"/>
                      <a:r>
                        <a:rPr lang="en-US" sz="2000" dirty="0"/>
                        <a:t>Strategies</a:t>
                      </a:r>
                    </a:p>
                  </a:txBody>
                  <a:tcPr anchor="ctr"/>
                </a:tc>
                <a:tc>
                  <a:txBody>
                    <a:bodyPr/>
                    <a:lstStyle/>
                    <a:p>
                      <a:pPr algn="ctr"/>
                      <a:r>
                        <a:rPr lang="en-US" sz="2000" dirty="0"/>
                        <a:t>Example Context Information</a:t>
                      </a:r>
                    </a:p>
                  </a:txBody>
                  <a:tcPr anchor="ctr"/>
                </a:tc>
                <a:tc>
                  <a:txBody>
                    <a:bodyPr/>
                    <a:lstStyle/>
                    <a:p>
                      <a:pPr algn="ctr"/>
                      <a:r>
                        <a:rPr lang="en-US" sz="2000" dirty="0"/>
                        <a:t>Resources</a:t>
                      </a:r>
                    </a:p>
                  </a:txBody>
                  <a:tcPr anchor="ctr"/>
                </a:tc>
                <a:extLst>
                  <a:ext uri="{0D108BD9-81ED-4DB2-BD59-A6C34878D82A}">
                    <a16:rowId xmlns:a16="http://schemas.microsoft.com/office/drawing/2014/main" val="10000"/>
                  </a:ext>
                </a:extLst>
              </a:tr>
              <a:tr h="1046870">
                <a:tc>
                  <a:txBody>
                    <a:bodyPr/>
                    <a:lstStyle/>
                    <a:p>
                      <a:r>
                        <a:rPr lang="en-US" sz="2000" dirty="0"/>
                        <a:t>Are the data relevant?</a:t>
                      </a:r>
                    </a:p>
                  </a:txBody>
                  <a:tcPr/>
                </a:tc>
                <a:tc>
                  <a:txBody>
                    <a:bodyPr/>
                    <a:lstStyle/>
                    <a:p>
                      <a:r>
                        <a:rPr lang="en-US" sz="2000" dirty="0"/>
                        <a:t>Generate narrow set of criteria to match against experiment</a:t>
                      </a:r>
                      <a:r>
                        <a:rPr lang="en-US" sz="2000" baseline="0" dirty="0"/>
                        <a:t> parameters</a:t>
                      </a:r>
                      <a:endParaRPr lang="en-US" sz="2000" dirty="0"/>
                    </a:p>
                  </a:txBody>
                  <a:tcPr/>
                </a:tc>
                <a:tc>
                  <a:txBody>
                    <a:bodyPr/>
                    <a:lstStyle/>
                    <a:p>
                      <a:r>
                        <a:rPr lang="en-US" sz="2000" dirty="0"/>
                        <a:t>Test specimens,</a:t>
                      </a:r>
                      <a:r>
                        <a:rPr lang="en-US" sz="2000" baseline="0" dirty="0"/>
                        <a:t> material properties, events</a:t>
                      </a:r>
                      <a:endParaRPr lang="en-US" sz="2000" dirty="0"/>
                    </a:p>
                  </a:txBody>
                  <a:tcPr/>
                </a:tc>
                <a:tc>
                  <a:txBody>
                    <a:bodyPr/>
                    <a:lstStyle/>
                    <a:p>
                      <a:r>
                        <a:rPr lang="en-US" sz="2000" dirty="0"/>
                        <a:t>Journals &amp; personal networks</a:t>
                      </a:r>
                      <a:r>
                        <a:rPr lang="en-US" sz="2000" baseline="0" dirty="0"/>
                        <a:t> ar</a:t>
                      </a:r>
                      <a:r>
                        <a:rPr lang="en-US" sz="2000" dirty="0"/>
                        <a:t>e</a:t>
                      </a:r>
                      <a:r>
                        <a:rPr lang="en-US" sz="2000" baseline="0" dirty="0"/>
                        <a:t> substitutable</a:t>
                      </a:r>
                      <a:endParaRPr lang="en-US" sz="2000" dirty="0"/>
                    </a:p>
                  </a:txBody>
                  <a:tcPr/>
                </a:tc>
                <a:extLst>
                  <a:ext uri="{0D108BD9-81ED-4DB2-BD59-A6C34878D82A}">
                    <a16:rowId xmlns:a16="http://schemas.microsoft.com/office/drawing/2014/main" val="10001"/>
                  </a:ext>
                </a:extLst>
              </a:tr>
              <a:tr h="1615441">
                <a:tc>
                  <a:txBody>
                    <a:bodyPr/>
                    <a:lstStyle/>
                    <a:p>
                      <a:r>
                        <a:rPr lang="en-US" sz="2000" dirty="0"/>
                        <a:t>Can</a:t>
                      </a:r>
                      <a:r>
                        <a:rPr lang="en-US" sz="2000" baseline="0" dirty="0"/>
                        <a:t> the </a:t>
                      </a:r>
                    </a:p>
                    <a:p>
                      <a:r>
                        <a:rPr lang="en-US" sz="2000" baseline="0" dirty="0"/>
                        <a:t>data be understood?</a:t>
                      </a:r>
                      <a:endParaRPr lang="en-US" sz="2000" dirty="0"/>
                    </a:p>
                  </a:txBody>
                  <a:tcPr/>
                </a:tc>
                <a:tc>
                  <a:txBody>
                    <a:bodyPr/>
                    <a:lstStyle/>
                    <a:p>
                      <a:r>
                        <a:rPr lang="en-US" sz="2000" dirty="0"/>
                        <a:t>R</a:t>
                      </a:r>
                      <a:r>
                        <a:rPr lang="en-US" sz="2000" baseline="0" dirty="0"/>
                        <a:t>eview </a:t>
                      </a:r>
                      <a:r>
                        <a:rPr lang="en-US" sz="2000" dirty="0"/>
                        <a:t>experi</a:t>
                      </a:r>
                      <a:r>
                        <a:rPr lang="en-US" sz="2000" baseline="0" dirty="0"/>
                        <a:t>mental procedures in exhaustive detail</a:t>
                      </a:r>
                      <a:endParaRPr lang="en-US" sz="2000" dirty="0"/>
                    </a:p>
                  </a:txBody>
                  <a:tcPr/>
                </a:tc>
                <a:tc>
                  <a:txBody>
                    <a:bodyPr/>
                    <a:lstStyle/>
                    <a:p>
                      <a:r>
                        <a:rPr lang="en-US" sz="2000" dirty="0"/>
                        <a:t>Data acquisition</a:t>
                      </a:r>
                      <a:r>
                        <a:rPr lang="en-US" sz="2000" baseline="0" dirty="0"/>
                        <a:t> parameters, how specimen attached to base </a:t>
                      </a:r>
                      <a:endParaRPr lang="en-US" sz="2000" dirty="0"/>
                    </a:p>
                  </a:txBody>
                  <a:tcPr/>
                </a:tc>
                <a:tc>
                  <a:txBody>
                    <a:bodyPr/>
                    <a:lstStyle/>
                    <a:p>
                      <a:r>
                        <a:rPr lang="en-US" sz="2000" dirty="0"/>
                        <a:t>Conversations </a:t>
                      </a:r>
                      <a:r>
                        <a:rPr lang="en-US" sz="2000" baseline="0" dirty="0"/>
                        <a:t>with colleagues complement documentation</a:t>
                      </a:r>
                      <a:endParaRPr lang="en-US" sz="2000" dirty="0"/>
                    </a:p>
                  </a:txBody>
                  <a:tcPr/>
                </a:tc>
                <a:extLst>
                  <a:ext uri="{0D108BD9-81ED-4DB2-BD59-A6C34878D82A}">
                    <a16:rowId xmlns:a16="http://schemas.microsoft.com/office/drawing/2014/main" val="10002"/>
                  </a:ext>
                </a:extLst>
              </a:tr>
              <a:tr h="2093740">
                <a:tc>
                  <a:txBody>
                    <a:bodyPr/>
                    <a:lstStyle/>
                    <a:p>
                      <a:pPr algn="l"/>
                      <a:r>
                        <a:rPr lang="en-US" sz="2000" dirty="0"/>
                        <a:t>Are the data trustworthy?</a:t>
                      </a:r>
                    </a:p>
                  </a:txBody>
                  <a:tcPr/>
                </a:tc>
                <a:tc>
                  <a:txBody>
                    <a:bodyPr/>
                    <a:lstStyle/>
                    <a:p>
                      <a:pPr algn="l"/>
                      <a:r>
                        <a:rPr lang="en-US" sz="2000" dirty="0"/>
                        <a:t>1. Build confidence</a:t>
                      </a:r>
                      <a:r>
                        <a:rPr lang="en-US" sz="2000" baseline="0" dirty="0"/>
                        <a:t> can produce same data consistently</a:t>
                      </a:r>
                      <a:endParaRPr lang="en-US" sz="2000" dirty="0"/>
                    </a:p>
                    <a:p>
                      <a:pPr algn="l"/>
                      <a:r>
                        <a:rPr lang="en-US" sz="2000" dirty="0"/>
                        <a:t>2. Identify data</a:t>
                      </a:r>
                      <a:r>
                        <a:rPr lang="en-US" sz="2000" baseline="0" dirty="0"/>
                        <a:t> anomalies, experimental errors &amp; how they were resolved</a:t>
                      </a:r>
                      <a:endParaRPr lang="en-US" sz="2000" dirty="0"/>
                    </a:p>
                  </a:txBody>
                  <a:tcPr/>
                </a:tc>
                <a:tc>
                  <a:txBody>
                    <a:bodyPr/>
                    <a:lstStyle/>
                    <a:p>
                      <a:pPr algn="l"/>
                      <a:r>
                        <a:rPr lang="en-US" sz="2000" dirty="0"/>
                        <a:t>1. </a:t>
                      </a:r>
                      <a:r>
                        <a:rPr lang="en-US" sz="2000" baseline="0" dirty="0"/>
                        <a:t>Sensor descriptions &amp; other measures </a:t>
                      </a:r>
                    </a:p>
                    <a:p>
                      <a:pPr algn="l"/>
                      <a:r>
                        <a:rPr lang="en-US" sz="2000" dirty="0"/>
                        <a:t>2. Data spikes, temperature</a:t>
                      </a:r>
                      <a:r>
                        <a:rPr lang="en-US" sz="2000" baseline="0" dirty="0"/>
                        <a:t> effects, human errors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Conversations</a:t>
                      </a:r>
                      <a:r>
                        <a:rPr lang="en-US" sz="2000" baseline="0" dirty="0"/>
                        <a:t> with colleagues complement documentation</a:t>
                      </a:r>
                      <a:endParaRPr lang="en-US" sz="20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3898" y="1719026"/>
            <a:ext cx="5562600" cy="4464050"/>
          </a:xfrm>
          <a:prstGeom prst="rect">
            <a:avLst/>
          </a:prstGeom>
        </p:spPr>
        <p:txBody>
          <a:bodyPr>
            <a:noAutofit/>
          </a:bodyPr>
          <a:lstStyle/>
          <a:p>
            <a:pPr marL="0" indent="0">
              <a:buNone/>
            </a:pPr>
            <a:endParaRPr lang="en-US" sz="2800" b="1" dirty="0">
              <a:solidFill>
                <a:srgbClr val="171D23"/>
              </a:solidFill>
            </a:endParaRPr>
          </a:p>
          <a:p>
            <a:r>
              <a:rPr lang="en-US" sz="2800" dirty="0">
                <a:solidFill>
                  <a:srgbClr val="171D23"/>
                </a:solidFill>
              </a:rPr>
              <a:t>Funded by:</a:t>
            </a:r>
          </a:p>
          <a:p>
            <a:pPr lvl="1"/>
            <a:r>
              <a:rPr lang="en-US" dirty="0">
                <a:solidFill>
                  <a:srgbClr val="171D23"/>
                </a:solidFill>
              </a:rPr>
              <a:t>Institute for Museums &amp; Library Services (IMLS) grant </a:t>
            </a:r>
          </a:p>
          <a:p>
            <a:pPr lvl="1"/>
            <a:r>
              <a:rPr lang="en-US" dirty="0">
                <a:solidFill>
                  <a:srgbClr val="171D23"/>
                </a:solidFill>
              </a:rPr>
              <a:t>University of Michigan &amp; OCLC in-kind contributions</a:t>
            </a:r>
          </a:p>
          <a:p>
            <a:pPr marL="0" indent="0">
              <a:buNone/>
            </a:pPr>
            <a:endParaRPr lang="en-US" sz="2800" dirty="0">
              <a:solidFill>
                <a:srgbClr val="171D23"/>
              </a:solidFill>
            </a:endParaRPr>
          </a:p>
          <a:p>
            <a:r>
              <a:rPr lang="en-US" sz="2800" dirty="0">
                <a:solidFill>
                  <a:srgbClr val="171D23"/>
                </a:solidFill>
              </a:rPr>
              <a:t>Status: ongoing </a:t>
            </a:r>
          </a:p>
        </p:txBody>
      </p:sp>
      <p:sp>
        <p:nvSpPr>
          <p:cNvPr id="2" name="Title 1"/>
          <p:cNvSpPr>
            <a:spLocks noGrp="1"/>
          </p:cNvSpPr>
          <p:nvPr>
            <p:ph type="title" idx="4294967295"/>
          </p:nvPr>
        </p:nvSpPr>
        <p:spPr>
          <a:xfrm>
            <a:off x="313898" y="317264"/>
            <a:ext cx="8229600" cy="1143000"/>
          </a:xfrm>
          <a:prstGeom prst="rect">
            <a:avLst/>
          </a:prstGeom>
        </p:spPr>
        <p:txBody>
          <a:bodyPr>
            <a:noAutofit/>
          </a:bodyPr>
          <a:lstStyle/>
          <a:p>
            <a:pPr algn="l"/>
            <a:r>
              <a:rPr lang="en-US" sz="3200" dirty="0">
                <a:solidFill>
                  <a:srgbClr val="171D23"/>
                </a:solidFill>
              </a:rPr>
              <a:t>Dissemination Information Packages for Information Reuse (DIPIR)</a:t>
            </a:r>
            <a:endParaRPr lang="en-US" sz="2800" dirty="0">
              <a:solidFill>
                <a:srgbClr val="171D23"/>
              </a:solidFill>
            </a:endParaRPr>
          </a:p>
        </p:txBody>
      </p:sp>
      <p:pic>
        <p:nvPicPr>
          <p:cNvPr id="8" name="Picture 7" descr="101_0195.JPG"/>
          <p:cNvPicPr>
            <a:picLocks noChangeAspect="1"/>
          </p:cNvPicPr>
          <p:nvPr/>
        </p:nvPicPr>
        <p:blipFill>
          <a:blip r:embed="rId3"/>
          <a:stretch>
            <a:fillRect/>
          </a:stretch>
        </p:blipFill>
        <p:spPr>
          <a:xfrm>
            <a:off x="5975871" y="1245913"/>
            <a:ext cx="2469106" cy="2513197"/>
          </a:xfrm>
          <a:prstGeom prst="rect">
            <a:avLst/>
          </a:prstGeom>
        </p:spPr>
      </p:pic>
      <p:pic>
        <p:nvPicPr>
          <p:cNvPr id="7" name="Picture 6" descr="101_0301.JPG"/>
          <p:cNvPicPr>
            <a:picLocks noChangeAspect="1"/>
          </p:cNvPicPr>
          <p:nvPr/>
        </p:nvPicPr>
        <p:blipFill>
          <a:blip r:embed="rId4"/>
          <a:stretch>
            <a:fillRect/>
          </a:stretch>
        </p:blipFill>
        <p:spPr>
          <a:xfrm>
            <a:off x="6375442" y="3382963"/>
            <a:ext cx="2481955" cy="2523321"/>
          </a:xfrm>
          <a:prstGeom prst="rect">
            <a:avLst/>
          </a:prstGeom>
        </p:spPr>
      </p:pic>
    </p:spTree>
    <p:extLst>
      <p:ext uri="{BB962C8B-B14F-4D97-AF65-F5344CB8AC3E}">
        <p14:creationId xmlns:p14="http://schemas.microsoft.com/office/powerpoint/2010/main" val="389069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val="0"/>
              </a:ext>
            </a:extLst>
          </a:blip>
          <a:stretch>
            <a:fillRect/>
          </a:stretch>
        </p:blipFill>
        <p:spPr>
          <a:xfrm>
            <a:off x="0" y="1"/>
            <a:ext cx="9144000" cy="6886432"/>
          </a:xfrm>
          <a:prstGeom prst="rect">
            <a:avLst/>
          </a:prstGeom>
        </p:spPr>
      </p:pic>
      <p:sp>
        <p:nvSpPr>
          <p:cNvPr id="2" name="Title 1"/>
          <p:cNvSpPr>
            <a:spLocks noGrp="1"/>
          </p:cNvSpPr>
          <p:nvPr>
            <p:ph type="title" idx="4294967295"/>
          </p:nvPr>
        </p:nvSpPr>
        <p:spPr>
          <a:xfrm>
            <a:off x="150124" y="274638"/>
            <a:ext cx="8789159" cy="1143000"/>
          </a:xfrm>
          <a:prstGeom prst="rect">
            <a:avLst/>
          </a:prstGeom>
        </p:spPr>
        <p:txBody>
          <a:bodyPr/>
          <a:lstStyle/>
          <a:p>
            <a:pPr algn="l"/>
            <a:r>
              <a:rPr lang="en-US" sz="4000" b="1" i="1" dirty="0">
                <a:solidFill>
                  <a:schemeClr val="bg1"/>
                </a:solidFill>
              </a:rPr>
              <a:t>Data Reuse – Archaeologists</a:t>
            </a:r>
            <a:endParaRPr lang="en-US" sz="3600" b="1" i="1" dirty="0">
              <a:solidFill>
                <a:schemeClr val="bg1"/>
              </a:solidFill>
            </a:endParaRPr>
          </a:p>
        </p:txBody>
      </p:sp>
      <p:sp>
        <p:nvSpPr>
          <p:cNvPr id="4" name="Content Placeholder 1"/>
          <p:cNvSpPr txBox="1">
            <a:spLocks/>
          </p:cNvSpPr>
          <p:nvPr/>
        </p:nvSpPr>
        <p:spPr>
          <a:xfrm>
            <a:off x="150124" y="1688910"/>
            <a:ext cx="8536676" cy="4525963"/>
          </a:xfrm>
          <a:prstGeom prst="rect">
            <a:avLst/>
          </a:prstGeom>
          <a:ln>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a:solidFill>
                  <a:schemeClr val="bg1"/>
                </a:solidFill>
              </a:rPr>
              <a:t>“I’m sort of transitioning from …hunting and herding […] to look at how animals are incorporated into increasingly complex societies […] so the role they play in the emergence of wealth and elites, particularly domestic animals, commodity production and the use of wool as a major foundation for urban economies in the Bronze Age…”.</a:t>
            </a:r>
          </a:p>
          <a:p>
            <a:pPr marL="0" indent="0">
              <a:buNone/>
            </a:pPr>
            <a:endParaRPr lang="en-US" b="1" i="1" dirty="0">
              <a:solidFill>
                <a:schemeClr val="bg1"/>
              </a:solidFill>
            </a:endParaRPr>
          </a:p>
          <a:p>
            <a:pPr marL="0" indent="0" algn="r">
              <a:buNone/>
            </a:pPr>
            <a:r>
              <a:rPr lang="en-US" b="1" i="1" dirty="0">
                <a:solidFill>
                  <a:schemeClr val="bg1"/>
                </a:solidFill>
              </a:rPr>
              <a:t>- Archaeologist 13</a:t>
            </a:r>
            <a:endParaRPr lang="en-US" b="1"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7101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4294967295"/>
          </p:nvPr>
        </p:nvSpPr>
        <p:spPr>
          <a:xfrm>
            <a:off x="0" y="1600200"/>
            <a:ext cx="4572000" cy="5105400"/>
          </a:xfrm>
          <a:prstGeom prst="rect">
            <a:avLst/>
          </a:prstGeom>
        </p:spPr>
        <p:txBody>
          <a:bodyPr anchor="ctr">
            <a:noAutofit/>
          </a:bodyPr>
          <a:lstStyle/>
          <a:p>
            <a:pPr marL="457200" lvl="0" indent="-457200">
              <a:buFont typeface="+mj-lt"/>
              <a:buAutoNum type="arabicPeriod"/>
              <a:defRPr/>
            </a:pPr>
            <a:r>
              <a:rPr lang="en-US" sz="2800" dirty="0">
                <a:solidFill>
                  <a:schemeClr val="tx1"/>
                </a:solidFill>
              </a:rPr>
              <a:t>What are the significant properties of social science, archaeological, and zoological data that facilitate reuse? </a:t>
            </a:r>
          </a:p>
          <a:p>
            <a:pPr marL="457200" lvl="0" indent="-457200">
              <a:defRPr/>
            </a:pPr>
            <a:endParaRPr lang="en-US" sz="2800" dirty="0">
              <a:solidFill>
                <a:schemeClr val="tx1"/>
              </a:solidFill>
            </a:endParaRPr>
          </a:p>
          <a:p>
            <a:pPr lvl="0">
              <a:buNone/>
              <a:defRPr/>
            </a:pPr>
            <a:r>
              <a:rPr lang="en-US" sz="2800" dirty="0">
                <a:solidFill>
                  <a:schemeClr val="tx1"/>
                </a:solidFill>
              </a:rPr>
              <a:t>2. Can data reuse and curation practices be generalized across disciplines?</a:t>
            </a:r>
          </a:p>
        </p:txBody>
      </p:sp>
      <p:graphicFrame>
        <p:nvGraphicFramePr>
          <p:cNvPr id="11" name="Content Placeholder 10"/>
          <p:cNvGraphicFramePr>
            <a:graphicFrameLocks noGrp="1"/>
          </p:cNvGraphicFramePr>
          <p:nvPr>
            <p:ph sz="half" idx="4294967295"/>
            <p:extLst>
              <p:ext uri="{D42A27DB-BD31-4B8C-83A1-F6EECF244321}">
                <p14:modId xmlns:p14="http://schemas.microsoft.com/office/powerpoint/2010/main" val="3412719441"/>
              </p:ext>
            </p:extLst>
          </p:nvPr>
        </p:nvGraphicFramePr>
        <p:xfrm>
          <a:off x="4417219" y="1812566"/>
          <a:ext cx="4348162" cy="462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5-Point Star 14"/>
          <p:cNvSpPr/>
          <p:nvPr/>
        </p:nvSpPr>
        <p:spPr>
          <a:xfrm>
            <a:off x="6229350" y="3929856"/>
            <a:ext cx="838200" cy="7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V="1">
            <a:off x="6781800" y="2630714"/>
            <a:ext cx="1338263" cy="1484086"/>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72400" y="1811158"/>
            <a:ext cx="1295400" cy="855842"/>
          </a:xfrm>
          <a:prstGeom prst="rect">
            <a:avLst/>
          </a:prstGeom>
          <a:noFill/>
        </p:spPr>
        <p:txBody>
          <a:bodyPr wrap="square" rtlCol="0">
            <a:spAutoFit/>
          </a:bodyPr>
          <a:lstStyle/>
          <a:p>
            <a:r>
              <a:rPr lang="en-US" sz="2400" b="1" dirty="0">
                <a:latin typeface="+mj-lt"/>
              </a:rPr>
              <a:t>Our Interest</a:t>
            </a:r>
          </a:p>
        </p:txBody>
      </p:sp>
      <p:sp>
        <p:nvSpPr>
          <p:cNvPr id="12" name="Content Placeholder 2"/>
          <p:cNvSpPr txBox="1">
            <a:spLocks/>
          </p:cNvSpPr>
          <p:nvPr/>
        </p:nvSpPr>
        <p:spPr>
          <a:xfrm>
            <a:off x="609600" y="1828800"/>
            <a:ext cx="3775075" cy="4202113"/>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buFont typeface="Arial"/>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pic>
        <p:nvPicPr>
          <p:cNvPr id="16" name="Picture 15" descr="dipir_header.jpg"/>
          <p:cNvPicPr>
            <a:picLocks noChangeAspect="1"/>
          </p:cNvPicPr>
          <p:nvPr/>
        </p:nvPicPr>
        <p:blipFill>
          <a:blip r:embed="rId8" cstate="print"/>
          <a:stretch>
            <a:fillRect/>
          </a:stretch>
        </p:blipFill>
        <p:spPr>
          <a:xfrm>
            <a:off x="0" y="-14514"/>
            <a:ext cx="9144000" cy="1371600"/>
          </a:xfrm>
          <a:prstGeom prst="rect">
            <a:avLst/>
          </a:prstGeom>
          <a:solidFill>
            <a:srgbClr val="FFFFFF">
              <a:shade val="85000"/>
            </a:srgbClr>
          </a:solidFill>
          <a:ln>
            <a:no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a:t>Findings</a:t>
            </a:r>
          </a:p>
        </p:txBody>
      </p:sp>
      <p:pic>
        <p:nvPicPr>
          <p:cNvPr id="5" name="Picture 4" descr="CAU40_OBS_Image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3789" y="1417638"/>
            <a:ext cx="3060907" cy="4602162"/>
          </a:xfrm>
          <a:prstGeom prst="rect">
            <a:avLst/>
          </a:prstGeom>
        </p:spPr>
      </p:pic>
      <p:sp>
        <p:nvSpPr>
          <p:cNvPr id="7" name="TextBox 6"/>
          <p:cNvSpPr txBox="1"/>
          <p:nvPr/>
        </p:nvSpPr>
        <p:spPr>
          <a:xfrm>
            <a:off x="228600" y="1676400"/>
            <a:ext cx="4038599" cy="3539430"/>
          </a:xfrm>
          <a:prstGeom prst="rect">
            <a:avLst/>
          </a:prstGeom>
          <a:noFill/>
        </p:spPr>
        <p:txBody>
          <a:bodyPr wrap="square" rtlCol="0">
            <a:spAutoFit/>
          </a:bodyPr>
          <a:lstStyle/>
          <a:p>
            <a:pPr marL="514350" indent="-514350">
              <a:buFont typeface="Arial" pitchFamily="34" charset="0"/>
              <a:buChar char="•"/>
            </a:pPr>
            <a:r>
              <a:rPr lang="en-US" sz="2800" dirty="0">
                <a:latin typeface="+mj-lt"/>
              </a:rPr>
              <a:t>Detailed context reuser needed</a:t>
            </a:r>
          </a:p>
          <a:p>
            <a:pPr marL="514350" indent="-514350">
              <a:buFont typeface="Arial" pitchFamily="34" charset="0"/>
              <a:buChar char="•"/>
            </a:pPr>
            <a:endParaRPr lang="en-US" sz="2800" dirty="0">
              <a:latin typeface="+mj-lt"/>
            </a:endParaRPr>
          </a:p>
          <a:p>
            <a:pPr marL="514350" indent="-514350">
              <a:buFont typeface="Arial" pitchFamily="34" charset="0"/>
              <a:buChar char="•"/>
            </a:pPr>
            <a:r>
              <a:rPr lang="en-US" sz="2800" dirty="0">
                <a:latin typeface="+mj-lt"/>
              </a:rPr>
              <a:t>Place reuser went to get context</a:t>
            </a:r>
          </a:p>
          <a:p>
            <a:pPr marL="514350" indent="-514350">
              <a:buFont typeface="Arial" pitchFamily="34" charset="0"/>
              <a:buChar char="•"/>
            </a:pPr>
            <a:endParaRPr lang="en-US" sz="2800" dirty="0">
              <a:latin typeface="+mj-lt"/>
            </a:endParaRPr>
          </a:p>
          <a:p>
            <a:pPr marL="514350" indent="-514350">
              <a:buFont typeface="Arial" pitchFamily="34" charset="0"/>
              <a:buChar char="•"/>
            </a:pPr>
            <a:r>
              <a:rPr lang="en-US" sz="2800" dirty="0">
                <a:latin typeface="+mj-lt"/>
              </a:rPr>
              <a:t>Reason reuser needed context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Master_Slides_V2">
  <a:themeElements>
    <a:clrScheme name="Custom 3">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515A6959-D1E1-430D-B961-269A566CCCD0"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SharedContentType xmlns="Microsoft.SharePoint.Taxonomy.ContentTypeSync" SourceId="e1e867eb-0ccf-46b3-a8be-678a344b5681" ContentTypeId="0x0101009148F5A04DDD49CBA7127AADA5FB792B" PreviousValue="false"/>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12B7454417836544B1C1DCF6C112C203" ma:contentTypeVersion="62" ma:contentTypeDescription="Upload an image." ma:contentTypeScope="" ma:versionID="b788eb34901465ef3517f5ffcabd0081">
  <xsd:schema xmlns:xsd="http://www.w3.org/2001/XMLSchema" xmlns:xs="http://www.w3.org/2001/XMLSchema" xmlns:p="http://schemas.microsoft.com/office/2006/metadata/properties" xmlns:ns1="http://schemas.microsoft.com/sharepoint/v3" xmlns:ns2="515A6959-D1E1-430D-B961-269A566CCCD0" xmlns:ns3="http://schemas.microsoft.com/sharepoint/v3/fields" xmlns:ns4="6b67d80f-331f-4b51-b18e-81b8c101c29d" targetNamespace="http://schemas.microsoft.com/office/2006/metadata/properties" ma:root="true" ma:fieldsID="5165191be07f866d8d54e8d445bdeb5b" ns1:_="" ns2:_="" ns3:_="" ns4:_="">
    <xsd:import namespace="http://schemas.microsoft.com/sharepoint/v3"/>
    <xsd:import namespace="515A6959-D1E1-430D-B961-269A566CCCD0"/>
    <xsd:import namespace="http://schemas.microsoft.com/sharepoint/v3/fields"/>
    <xsd:import namespace="6b67d80f-331f-4b51-b18e-81b8c101c29d"/>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5A6959-D1E1-430D-B961-269A566CCCD0"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3337F0-3E3E-445D-89D2-83829B30A1E1}">
  <ds:schemaRefs>
    <ds:schemaRef ds:uri="515A6959-D1E1-430D-B961-269A566CCCD0"/>
    <ds:schemaRef ds:uri="http://purl.org/dc/terms/"/>
    <ds:schemaRef ds:uri="http://schemas.microsoft.com/office/2006/documentManagement/types"/>
    <ds:schemaRef ds:uri="6b67d80f-331f-4b51-b18e-81b8c101c29d"/>
    <ds:schemaRef ds:uri="http://www.w3.org/XML/1998/namespace"/>
    <ds:schemaRef ds:uri="http://schemas.microsoft.com/sharepoint/v3/fields"/>
    <ds:schemaRef ds:uri="http://schemas.openxmlformats.org/package/2006/metadata/core-properties"/>
    <ds:schemaRef ds:uri="http://schemas.microsoft.com/sharepoint/v3"/>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82E6B01-78E5-4FCC-B68E-926F946D199A}">
  <ds:schemaRefs>
    <ds:schemaRef ds:uri="Microsoft.SharePoint.Taxonomy.ContentTypeSync"/>
  </ds:schemaRefs>
</ds:datastoreItem>
</file>

<file path=customXml/itemProps3.xml><?xml version="1.0" encoding="utf-8"?>
<ds:datastoreItem xmlns:ds="http://schemas.openxmlformats.org/officeDocument/2006/customXml" ds:itemID="{05914A5C-B73F-4705-B09F-9B2C04844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15A6959-D1E1-430D-B961-269A566CCCD0"/>
    <ds:schemaRef ds:uri="http://schemas.microsoft.com/sharepoint/v3/field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2E262BA-05D5-41C7-8650-AB196B8E2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10779</TotalTime>
  <Words>2275</Words>
  <Application>Microsoft Office PowerPoint</Application>
  <PresentationFormat>On-screen Show (4:3)</PresentationFormat>
  <Paragraphs>353</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Calibri</vt:lpstr>
      <vt:lpstr>Open Sans</vt:lpstr>
      <vt:lpstr>Symbol</vt:lpstr>
      <vt:lpstr>Times New Roman</vt:lpstr>
      <vt:lpstr>Wingdings</vt:lpstr>
      <vt:lpstr>Master_Slides_V2</vt:lpstr>
      <vt:lpstr>PowerPoint Presentation</vt:lpstr>
      <vt:lpstr>Data Reuse – Marine Biologists </vt:lpstr>
      <vt:lpstr>Data Reuse – Earthquake Engineering Researchers </vt:lpstr>
      <vt:lpstr>A Cyberinfrastructure Evaluation of the George E. Brown, Jr. Network for Earthquake Engineering Simulation (NEES)</vt:lpstr>
      <vt:lpstr>PowerPoint Presentation</vt:lpstr>
      <vt:lpstr>Dissemination Information Packages for Information Reuse (DIPIR)</vt:lpstr>
      <vt:lpstr>Data Reuse – Archaeologists</vt:lpstr>
      <vt:lpstr>PowerPoint Presentation</vt:lpstr>
      <vt:lpstr>Findings</vt:lpstr>
      <vt:lpstr>PowerPoint Presentation</vt:lpstr>
      <vt:lpstr>PowerPoint Presentation</vt:lpstr>
      <vt:lpstr>PowerPoint Presentation</vt:lpstr>
      <vt:lpstr>There are different ways to measure repository success </vt:lpstr>
      <vt:lpstr>Trust in Digital Repositories </vt:lpstr>
      <vt:lpstr>Frequency interviewees linked repository functions and trust</vt:lpstr>
      <vt:lpstr>Frequency interviewees mentioned trust factors</vt:lpstr>
      <vt:lpstr>Social Scientists’ Satisfaction with Data Reuse </vt:lpstr>
      <vt:lpstr>PowerPoint Presentation</vt:lpstr>
      <vt:lpstr>Data Management, Sharing and Reuse:  A Users Perspective </vt:lpstr>
      <vt:lpstr>Three Perspectives on Data Reuse  </vt:lpstr>
      <vt:lpstr>E-Research and Data:  Opportunities for Library Engagement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sharing and reuse: A user's perspective</dc:title>
  <dc:creator>Ixchel M. Faniel</dc:creator>
  <cp:keywords>data management, data reuse, data sharing</cp:keywords>
  <dc:description>This presentation about data management and reuse was given by Ixchel M. Faniel at the Research Experience for Master’s Students (REMS) Program, University of Michigan School of Information, 5 Augusst 2015, Ann Arbor, Michigan (2015).</dc:description>
  <cp:lastModifiedBy>Confer,Patrick</cp:lastModifiedBy>
  <cp:revision>263</cp:revision>
  <cp:lastPrinted>2015-08-03T18:58:21Z</cp:lastPrinted>
  <dcterms:created xsi:type="dcterms:W3CDTF">2015-04-17T19:58:50Z</dcterms:created>
  <dcterms:modified xsi:type="dcterms:W3CDTF">2017-05-06T18:37:03Z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0x0101009148F5A04DDD49CBA7127AADA5FB792B00AADE34325A8B49CDA8BB4DB53328F2140012B7454417836544B1C1DCF6C112C203</vt:lpwstr>
  </property>
</Properties>
</file>