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5"/>
    <p:sldMasterId id="2147483648" r:id="rId6"/>
  </p:sldMasterIdLst>
  <p:notesMasterIdLst>
    <p:notesMasterId r:id="rId19"/>
  </p:notesMasterIdLst>
  <p:handoutMasterIdLst>
    <p:handoutMasterId r:id="rId20"/>
  </p:handoutMasterIdLst>
  <p:sldIdLst>
    <p:sldId id="265" r:id="rId7"/>
    <p:sldId id="326" r:id="rId8"/>
    <p:sldId id="330" r:id="rId9"/>
    <p:sldId id="345" r:id="rId10"/>
    <p:sldId id="343" r:id="rId11"/>
    <p:sldId id="340" r:id="rId12"/>
    <p:sldId id="341" r:id="rId13"/>
    <p:sldId id="323" r:id="rId14"/>
    <p:sldId id="329" r:id="rId15"/>
    <p:sldId id="337" r:id="rId16"/>
    <p:sldId id="327" r:id="rId17"/>
    <p:sldId id="264" r:id="rId18"/>
  </p:sldIdLst>
  <p:sldSz cx="9144000" cy="5143500" type="screen16x9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8">
          <p15:clr>
            <a:srgbClr val="A4A3A4"/>
          </p15:clr>
        </p15:guide>
        <p15:guide id="2" pos="5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D23"/>
    <a:srgbClr val="DE6126"/>
    <a:srgbClr val="5E6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1" autoAdjust="0"/>
    <p:restoredTop sz="87732" autoAdjust="0"/>
  </p:normalViewPr>
  <p:slideViewPr>
    <p:cSldViewPr snapToGrid="0" snapToObjects="1">
      <p:cViewPr varScale="1">
        <p:scale>
          <a:sx n="101" d="100"/>
          <a:sy n="101" d="100"/>
        </p:scale>
        <p:origin x="930" y="108"/>
      </p:cViewPr>
      <p:guideLst>
        <p:guide orient="horz" pos="1808"/>
        <p:guide pos="55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2957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1EA7726C-ACAE-124E-B040-09E55DEF4DA0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681C18C3-2E63-8349-A502-4ACA2BEDD3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189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7451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739" y="0"/>
            <a:ext cx="3041968" cy="467451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8603D9C1-580A-405B-AA3E-305EE34914B6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9"/>
            <a:ext cx="5615940" cy="3664207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8477"/>
            <a:ext cx="3041968" cy="467450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739" y="8838477"/>
            <a:ext cx="3041968" cy="467450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E4131511-95B7-4986-907E-8EA23FE2E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432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31511-95B7-4986-907E-8EA23FE2ED7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049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568" y="4583505"/>
            <a:ext cx="5614790" cy="3660751"/>
          </a:xfrm>
        </p:spPr>
        <p:txBody>
          <a:bodyPr/>
          <a:lstStyle/>
          <a:p>
            <a:r>
              <a:rPr lang="en-US" sz="1100" dirty="0"/>
              <a:t>Faniel, I. M., Kriesberg, A., &amp; Yakel, E. (2016). Social scientists' satisfaction with data reuse. </a:t>
            </a:r>
            <a:r>
              <a:rPr lang="en-US" sz="1100" i="1" dirty="0"/>
              <a:t>Journal of the Association for Information Science and Technology,</a:t>
            </a:r>
            <a:r>
              <a:rPr lang="en-US" sz="1100" dirty="0"/>
              <a:t> 67(6), 1404-1416. doi: 10.1002/asi.23480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E45DA-72A3-430F-BB87-B14765412E9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72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31511-95B7-4986-907E-8EA23FE2ED7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894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31511-95B7-4986-907E-8EA23FE2ED7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80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31511-95B7-4986-907E-8EA23FE2ED7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217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E6FC-CCC7-F34C-83D9-78C7523946F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1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credit: By Photograph taken by Mark A. Wilson (Department of Geology, The College of Wooster). [1] (Original photograph) [Public domain], via Wikimedia Commons. Page URL: https://commons.wikimedia.org/wiki/File%3AConfluence.JPG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31511-95B7-4986-907E-8EA23FE2ED7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0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Partial set of the different types of context information researchers mentioned needing or wanting when deciding whether to reuse others’ data.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31511-95B7-4986-907E-8EA23FE2ED7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8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Yakel, Elizabeth, Ixchel Faniel, Adam Kriesberg, and Ayoung Yoon. 2013. “Trust in Digital Repositories.” </a:t>
            </a:r>
            <a:r>
              <a:rPr lang="en-US" sz="1200" i="1" dirty="0"/>
              <a:t>International Journal of Digital Curation</a:t>
            </a:r>
            <a:r>
              <a:rPr lang="en-US" sz="1200" dirty="0"/>
              <a:t> 8 (1): 143–56. doi:10.2218/ijdc.v8i1.251.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31511-95B7-4986-907E-8EA23FE2ED7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224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Yakel, Elizabeth, Ixchel Faniel, Adam Kriesberg, and Ayoung Yoon. 2013. “Trust in Digital Repositories.” </a:t>
            </a:r>
            <a:r>
              <a:rPr lang="en-US" sz="1200" i="1" dirty="0"/>
              <a:t>International Journal of Digital Curation</a:t>
            </a:r>
            <a:r>
              <a:rPr lang="en-US" sz="1200" dirty="0"/>
              <a:t> 8 (1): 143–56. doi:10.2218/ijdc.v8i1.251.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31511-95B7-4986-907E-8EA23FE2ED7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31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Faniel, Ixchel M., and Elizabeth Yakel. 2017. “Practices Do Not Make Perfect: Disciplinary Data Sharing and Reuse Practices and Their Implications for Repository Data Curation.” In </a:t>
            </a:r>
            <a:r>
              <a:rPr lang="en-US" sz="1200" i="1" dirty="0"/>
              <a:t>Curating Research Data Volume 1: Practical Strategies for Your Digital Repository, 103-126.</a:t>
            </a:r>
            <a:r>
              <a:rPr lang="en-US" sz="1200" dirty="0"/>
              <a:t> Chicago, IL: Association of College and Research Libraries Press.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31511-95B7-4986-907E-8EA23FE2ED7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367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Role of data quality in data reuse decision making.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31511-95B7-4986-907E-8EA23FE2ED7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01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tiff"/><Relationship Id="rId4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tiff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95" b="48278"/>
          <a:stretch/>
        </p:blipFill>
        <p:spPr>
          <a:xfrm>
            <a:off x="3163889" y="2"/>
            <a:ext cx="5980110" cy="1060063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2"/>
            <a:ext cx="3190875" cy="1060065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329876"/>
            <a:ext cx="3582591" cy="56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457200" tIns="137160" rIns="274320" bIns="18288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  <a:cs typeface="Arial" charset="0"/>
              </a:rPr>
              <a:t>Event Location • June 25, 2015 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779470" y="1852402"/>
            <a:ext cx="7754770" cy="1234773"/>
          </a:xfrm>
          <a:prstGeom prst="rect">
            <a:avLst/>
          </a:prstGeom>
          <a:ln w="101600" cmpd="sng">
            <a:solidFill>
              <a:schemeClr val="accent2"/>
            </a:solidFill>
            <a:miter lim="800000"/>
          </a:ln>
        </p:spPr>
        <p:txBody>
          <a:bodyPr vert="horz" wrap="square" lIns="457200" tIns="274320" rIns="457200" bIns="274320">
            <a:normAutofit/>
          </a:bodyPr>
          <a:lstStyle>
            <a:lvl1pPr marL="0" indent="0" algn="l">
              <a:spcBef>
                <a:spcPts val="0"/>
              </a:spcBef>
              <a:buNone/>
              <a:defRPr sz="4400" b="1" baseline="0">
                <a:ln w="0" cmpd="sng">
                  <a:noFill/>
                </a:ln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Place title here</a:t>
            </a:r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728694" y="3206972"/>
            <a:ext cx="1860270" cy="400110"/>
          </a:xfrm>
          <a:prstGeom prst="rect">
            <a:avLst/>
          </a:prstGeom>
        </p:spPr>
        <p:txBody>
          <a:bodyPr vert="horz" wrap="none" lIns="0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728695" y="3613838"/>
            <a:ext cx="1364723" cy="307777"/>
          </a:xfrm>
          <a:prstGeom prst="rect">
            <a:avLst/>
          </a:prstGeom>
        </p:spPr>
        <p:txBody>
          <a:bodyPr vert="horz" wrap="none" lIns="0" tIns="0">
            <a:spAutoFit/>
          </a:bodyPr>
          <a:lstStyle>
            <a:lvl1pPr marL="0" indent="0">
              <a:buNone/>
              <a:defRPr sz="1700" b="0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136900" y="0"/>
            <a:ext cx="445693" cy="1060065"/>
          </a:xfrm>
          <a:prstGeom prst="rect">
            <a:avLst/>
          </a:prstGeom>
          <a:solidFill>
            <a:srgbClr val="00AFD7">
              <a:alpha val="6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3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40428" y="194732"/>
            <a:ext cx="3980966" cy="781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Closing Message</a:t>
            </a:r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11338" y="4388000"/>
            <a:ext cx="9144000" cy="179785"/>
          </a:xfrm>
          <a:prstGeom prst="rect">
            <a:avLst/>
          </a:prstGeom>
          <a:solidFill>
            <a:srgbClr val="00AFD7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52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40615" y="990753"/>
            <a:ext cx="3887788" cy="3042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40428" y="1267826"/>
            <a:ext cx="3887788" cy="2692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40428" y="1508234"/>
            <a:ext cx="3887788" cy="2291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Contact</a:t>
            </a:r>
          </a:p>
        </p:txBody>
      </p:sp>
      <p:pic>
        <p:nvPicPr>
          <p:cNvPr id="10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6924" y="4760706"/>
            <a:ext cx="723437" cy="2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0295" y="0"/>
            <a:ext cx="4578960" cy="43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8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pt-because-tag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00" y="3704187"/>
            <a:ext cx="8216894" cy="60772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 rot="16200000">
            <a:off x="477189" y="3861998"/>
            <a:ext cx="607721" cy="2921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704187"/>
            <a:ext cx="635000" cy="607721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9" y="831455"/>
            <a:ext cx="4180696" cy="1400383"/>
          </a:xfrm>
          <a:prstGeom prst="rect">
            <a:avLst/>
          </a:prstGeom>
          <a:ln w="101600" cmpd="sng">
            <a:solidFill>
              <a:srgbClr val="236192"/>
            </a:solidFill>
            <a:miter lim="800000"/>
          </a:ln>
        </p:spPr>
        <p:txBody>
          <a:bodyPr vert="horz" wrap="none" lIns="548640" tIns="274320" rIns="457200" bIns="274320">
            <a:spAutoFit/>
          </a:bodyPr>
          <a:lstStyle>
            <a:lvl1pPr marL="0" indent="0" algn="l">
              <a:spcBef>
                <a:spcPts val="0"/>
              </a:spcBef>
              <a:buNone/>
              <a:defRPr sz="5500" b="1" baseline="0">
                <a:ln w="0" cmpd="sng">
                  <a:noFill/>
                </a:ln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98251" y="2397542"/>
            <a:ext cx="3887788" cy="3042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98064" y="2688127"/>
            <a:ext cx="3887788" cy="2692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98064" y="2957399"/>
            <a:ext cx="3887788" cy="2291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Speaker Contact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312442"/>
            <a:ext cx="3679825" cy="566309"/>
          </a:xfrm>
          <a:prstGeom prst="rect">
            <a:avLst/>
          </a:prstGeom>
          <a:solidFill>
            <a:srgbClr val="236192"/>
          </a:solidFill>
        </p:spPr>
        <p:txBody>
          <a:bodyPr vert="horz" wrap="square" lIns="640080" tIns="91440" bIns="164592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Title</a:t>
            </a:r>
          </a:p>
        </p:txBody>
      </p:sp>
      <p:pic>
        <p:nvPicPr>
          <p:cNvPr id="17" name="Picture 26" descr="OCLC_H_PMS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6924" y="4760706"/>
            <a:ext cx="723437" cy="2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4"/>
          <a:srcRect l="67120"/>
          <a:stretch/>
        </p:blipFill>
        <p:spPr>
          <a:xfrm rot="16200000">
            <a:off x="5827109" y="3788500"/>
            <a:ext cx="87692" cy="317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84850" y="3904991"/>
            <a:ext cx="86105" cy="8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95" b="48278"/>
          <a:stretch/>
        </p:blipFill>
        <p:spPr>
          <a:xfrm>
            <a:off x="3163889" y="2"/>
            <a:ext cx="5980110" cy="1060063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2"/>
            <a:ext cx="3190875" cy="1060065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329876"/>
            <a:ext cx="3582591" cy="56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457200" tIns="137160" rIns="274320" bIns="18288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  <a:cs typeface="Arial" charset="0"/>
              </a:rPr>
              <a:t>Event Location • June 25, 2015 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779470" y="1852402"/>
            <a:ext cx="7754770" cy="1234773"/>
          </a:xfrm>
          <a:prstGeom prst="rect">
            <a:avLst/>
          </a:prstGeom>
          <a:ln w="101600" cmpd="sng">
            <a:solidFill>
              <a:schemeClr val="accent2"/>
            </a:solidFill>
            <a:miter lim="800000"/>
          </a:ln>
        </p:spPr>
        <p:txBody>
          <a:bodyPr vert="horz" wrap="square" lIns="457200" tIns="274320" rIns="457200" bIns="274320">
            <a:normAutofit/>
          </a:bodyPr>
          <a:lstStyle>
            <a:lvl1pPr marL="0" indent="0" algn="l">
              <a:spcBef>
                <a:spcPts val="0"/>
              </a:spcBef>
              <a:buNone/>
              <a:defRPr sz="4400" b="1" baseline="0">
                <a:ln w="0" cmpd="sng">
                  <a:noFill/>
                </a:ln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Place title here</a:t>
            </a:r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728694" y="3206972"/>
            <a:ext cx="1860270" cy="400110"/>
          </a:xfrm>
          <a:prstGeom prst="rect">
            <a:avLst/>
          </a:prstGeom>
        </p:spPr>
        <p:txBody>
          <a:bodyPr vert="horz" wrap="none" lIns="0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728695" y="3613838"/>
            <a:ext cx="1364723" cy="307777"/>
          </a:xfrm>
          <a:prstGeom prst="rect">
            <a:avLst/>
          </a:prstGeom>
        </p:spPr>
        <p:txBody>
          <a:bodyPr vert="horz" wrap="none" lIns="0" tIns="0">
            <a:spAutoFit/>
          </a:bodyPr>
          <a:lstStyle>
            <a:lvl1pPr marL="0" indent="0">
              <a:buNone/>
              <a:defRPr sz="1700" b="0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136900" y="0"/>
            <a:ext cx="445693" cy="1060065"/>
          </a:xfrm>
          <a:prstGeom prst="rect">
            <a:avLst/>
          </a:prstGeom>
          <a:solidFill>
            <a:srgbClr val="00AFD7">
              <a:alpha val="6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82651" y="1493044"/>
            <a:ext cx="2016125" cy="1928813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524273" y="2014936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6308" y="2073399"/>
            <a:ext cx="5727699" cy="6391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16300" y="2712528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16300" y="1490664"/>
            <a:ext cx="5727700" cy="488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2651" y="1493043"/>
            <a:ext cx="161925" cy="1928814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8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82651" y="413183"/>
            <a:ext cx="2016125" cy="1928813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524273" y="935075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6308" y="993538"/>
            <a:ext cx="5727699" cy="6391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16300" y="1632667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16300" y="410803"/>
            <a:ext cx="5727700" cy="488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2651" y="413182"/>
            <a:ext cx="161925" cy="1928814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82651" y="2696332"/>
            <a:ext cx="2016125" cy="1928813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-524273" y="3218224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416308" y="3276687"/>
            <a:ext cx="5727699" cy="6391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416300" y="3915816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416300" y="2693952"/>
            <a:ext cx="5727700" cy="488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882651" y="2696331"/>
            <a:ext cx="161925" cy="1928814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33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FD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15259" y="831061"/>
            <a:ext cx="8174038" cy="646331"/>
          </a:xfrm>
          <a:prstGeom prst="rect">
            <a:avLst/>
          </a:prstGeom>
          <a:ln w="28575" cmpd="sng">
            <a:solidFill>
              <a:srgbClr val="FFFFFF"/>
            </a:solidFill>
          </a:ln>
        </p:spPr>
        <p:txBody>
          <a:bodyPr vert="horz" lIns="274320" tIns="45720" rIns="274320" bIns="4572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 i="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NEW SECTION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76213" y="638176"/>
            <a:ext cx="265112" cy="4074630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    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411956" y="638176"/>
            <a:ext cx="265112" cy="4074629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    </a:t>
            </a: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97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6" y="343304"/>
            <a:ext cx="8439148" cy="686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40786" y="1029747"/>
            <a:ext cx="8439148" cy="3356378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buFont typeface="Arial" charset="0"/>
              <a:buChar char="•"/>
              <a:defRPr sz="1600"/>
            </a:lvl4pPr>
            <a:lvl5pPr>
              <a:buFont typeface="Arial" charset="0"/>
              <a:buChar char="•"/>
              <a:defRPr sz="1400"/>
            </a:lvl5pPr>
            <a:lvl6pPr>
              <a:defRPr sz="1400"/>
            </a:lvl6pPr>
            <a:lvl7pPr>
              <a:defRPr sz="1200"/>
            </a:lvl7pPr>
            <a:lvl8pPr>
              <a:defRPr sz="1100"/>
            </a:lvl8pPr>
            <a:lvl9pPr>
              <a:defRPr sz="11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7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6" y="343304"/>
            <a:ext cx="8439148" cy="686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45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59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6924" y="4760706"/>
            <a:ext cx="723437" cy="2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25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82651" y="1493044"/>
            <a:ext cx="2016125" cy="1928813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524273" y="2014936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6308" y="2073399"/>
            <a:ext cx="5727699" cy="6391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16300" y="2712528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16300" y="1490664"/>
            <a:ext cx="5727700" cy="488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2651" y="1493043"/>
            <a:ext cx="161925" cy="1928814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48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514350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1900" baseline="0">
                <a:sym typeface="Wingdings"/>
              </a:defRPr>
            </a:lvl1pPr>
            <a:lvl2pPr marL="457200" indent="0">
              <a:buNone/>
              <a:defRPr sz="2400"/>
            </a:lvl2pPr>
          </a:lstStyle>
          <a:p>
            <a:pPr lvl="1"/>
            <a:r>
              <a:rPr lang="en-US" dirty="0"/>
              <a:t>Drag and drop photo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7583491" y="-15479"/>
            <a:ext cx="433387" cy="5174457"/>
          </a:xfrm>
          <a:prstGeom prst="rect">
            <a:avLst/>
          </a:prstGeom>
          <a:solidFill>
            <a:schemeClr val="accent1">
              <a:alpha val="78000"/>
            </a:schemeClr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016878" y="-15479"/>
            <a:ext cx="1127125" cy="5174457"/>
          </a:xfrm>
          <a:prstGeom prst="rect">
            <a:avLst/>
          </a:prstGeom>
          <a:solidFill>
            <a:schemeClr val="accent1"/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-14111" y="3748282"/>
            <a:ext cx="6153150" cy="715580"/>
          </a:xfrm>
          <a:prstGeom prst="rect">
            <a:avLst/>
          </a:prstGeom>
          <a:solidFill>
            <a:schemeClr val="bg1"/>
          </a:solidFill>
        </p:spPr>
        <p:txBody>
          <a:bodyPr vert="horz" lIns="640080"/>
          <a:lstStyle>
            <a:lvl1pPr marL="0" indent="0">
              <a:buNone/>
              <a:defRPr sz="2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Persons Name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4917" y="4085464"/>
            <a:ext cx="5610225" cy="26431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Persons Title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3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40428" y="194732"/>
            <a:ext cx="3980966" cy="781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Closing Message</a:t>
            </a:r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11338" y="4388000"/>
            <a:ext cx="9144000" cy="179785"/>
          </a:xfrm>
          <a:prstGeom prst="rect">
            <a:avLst/>
          </a:prstGeom>
          <a:solidFill>
            <a:srgbClr val="00AFD7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52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40615" y="990753"/>
            <a:ext cx="3887788" cy="3042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40428" y="1267826"/>
            <a:ext cx="3887788" cy="2692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40428" y="1508234"/>
            <a:ext cx="3887788" cy="2291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Contact</a:t>
            </a:r>
          </a:p>
        </p:txBody>
      </p:sp>
      <p:pic>
        <p:nvPicPr>
          <p:cNvPr id="10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6924" y="4760706"/>
            <a:ext cx="723437" cy="2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3338" y="0"/>
            <a:ext cx="4578960" cy="43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8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6200000">
            <a:off x="477189" y="3861998"/>
            <a:ext cx="607721" cy="2921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10" name="TextBox 8"/>
          <p:cNvSpPr txBox="1">
            <a:spLocks noChangeArrowheads="1"/>
          </p:cNvSpPr>
          <p:nvPr userDrawn="1"/>
        </p:nvSpPr>
        <p:spPr bwMode="auto">
          <a:xfrm>
            <a:off x="5924930" y="3701654"/>
            <a:ext cx="4222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600" dirty="0">
                <a:solidFill>
                  <a:schemeClr val="bg1"/>
                </a:solidFill>
              </a:rPr>
              <a:t>SM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3704187"/>
            <a:ext cx="635000" cy="607721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9" y="831455"/>
            <a:ext cx="4180696" cy="1400383"/>
          </a:xfrm>
          <a:prstGeom prst="rect">
            <a:avLst/>
          </a:prstGeom>
          <a:ln w="101600" cmpd="sng">
            <a:solidFill>
              <a:srgbClr val="236192"/>
            </a:solidFill>
            <a:miter lim="800000"/>
          </a:ln>
        </p:spPr>
        <p:txBody>
          <a:bodyPr vert="horz" wrap="none" lIns="548640" tIns="274320" rIns="457200" bIns="274320">
            <a:spAutoFit/>
          </a:bodyPr>
          <a:lstStyle>
            <a:lvl1pPr marL="0" indent="0" algn="l">
              <a:spcBef>
                <a:spcPts val="0"/>
              </a:spcBef>
              <a:buNone/>
              <a:defRPr sz="5500" b="1" baseline="0">
                <a:ln w="0" cmpd="sng">
                  <a:noFill/>
                </a:ln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98251" y="2397542"/>
            <a:ext cx="3887788" cy="3042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98064" y="2688127"/>
            <a:ext cx="3887788" cy="2692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98064" y="2957399"/>
            <a:ext cx="3887788" cy="2291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Speaker Contact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312442"/>
            <a:ext cx="3679825" cy="566309"/>
          </a:xfrm>
          <a:prstGeom prst="rect">
            <a:avLst/>
          </a:prstGeom>
          <a:solidFill>
            <a:srgbClr val="236192"/>
          </a:solidFill>
        </p:spPr>
        <p:txBody>
          <a:bodyPr vert="horz" wrap="square" lIns="640080" tIns="91440" bIns="164592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Title</a:t>
            </a:r>
          </a:p>
        </p:txBody>
      </p:sp>
      <p:pic>
        <p:nvPicPr>
          <p:cNvPr id="16" name="Picture 15" descr="ppt-because-tag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00" y="3704187"/>
            <a:ext cx="8216894" cy="607721"/>
          </a:xfrm>
          <a:prstGeom prst="rect">
            <a:avLst/>
          </a:prstGeom>
        </p:spPr>
      </p:pic>
      <p:pic>
        <p:nvPicPr>
          <p:cNvPr id="19" name="Picture 26" descr="OCLC_H_PMS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6924" y="4760706"/>
            <a:ext cx="723437" cy="2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/>
          <a:srcRect l="67120"/>
          <a:stretch/>
        </p:blipFill>
        <p:spPr>
          <a:xfrm rot="16200000">
            <a:off x="5827109" y="3788500"/>
            <a:ext cx="87692" cy="31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84850" y="3904991"/>
            <a:ext cx="86105" cy="8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4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82651" y="413183"/>
            <a:ext cx="2016125" cy="1928813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524273" y="935075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6308" y="993538"/>
            <a:ext cx="5727699" cy="6391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16300" y="1632667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16300" y="410803"/>
            <a:ext cx="5727700" cy="488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2651" y="413182"/>
            <a:ext cx="161925" cy="1928814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82651" y="2696332"/>
            <a:ext cx="2016125" cy="1928813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-524273" y="3218224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416308" y="3276687"/>
            <a:ext cx="5727699" cy="6391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416300" y="3915816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416300" y="2693952"/>
            <a:ext cx="5727700" cy="488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882651" y="2696331"/>
            <a:ext cx="161925" cy="1928814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5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FD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15259" y="831061"/>
            <a:ext cx="8174038" cy="646331"/>
          </a:xfrm>
          <a:prstGeom prst="rect">
            <a:avLst/>
          </a:prstGeom>
          <a:ln w="28575" cmpd="sng">
            <a:solidFill>
              <a:srgbClr val="FFFFFF"/>
            </a:solidFill>
          </a:ln>
        </p:spPr>
        <p:txBody>
          <a:bodyPr vert="horz" lIns="274320" tIns="45720" rIns="274320" bIns="4572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 i="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NEW SECTION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76213" y="638175"/>
            <a:ext cx="265112" cy="4505325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    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411956" y="638176"/>
            <a:ext cx="265112" cy="4074629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    </a:t>
            </a: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88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6" y="343304"/>
            <a:ext cx="8439148" cy="686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40786" y="1029747"/>
            <a:ext cx="8439148" cy="3356378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buFont typeface="Arial" charset="0"/>
              <a:buChar char="•"/>
              <a:defRPr sz="1600"/>
            </a:lvl4pPr>
            <a:lvl5pPr>
              <a:buFont typeface="Arial" charset="0"/>
              <a:buChar char="•"/>
              <a:defRPr sz="1400"/>
            </a:lvl5pPr>
            <a:lvl6pPr>
              <a:defRPr sz="1400"/>
            </a:lvl6pPr>
            <a:lvl7pPr>
              <a:defRPr sz="1200"/>
            </a:lvl7pPr>
            <a:lvl8pPr>
              <a:defRPr sz="1100"/>
            </a:lvl8pPr>
            <a:lvl9pPr>
              <a:defRPr sz="11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2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6" y="343304"/>
            <a:ext cx="8439148" cy="686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75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98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6924" y="4760706"/>
            <a:ext cx="723437" cy="2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51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514350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1900" baseline="0">
                <a:sym typeface="Wingdings"/>
              </a:defRPr>
            </a:lvl1pPr>
            <a:lvl2pPr marL="457200" indent="0">
              <a:buNone/>
              <a:defRPr sz="2400"/>
            </a:lvl2pPr>
          </a:lstStyle>
          <a:p>
            <a:pPr lvl="1"/>
            <a:r>
              <a:rPr lang="en-US" dirty="0"/>
              <a:t>Drag and drop photo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7583491" y="-15479"/>
            <a:ext cx="433387" cy="5174457"/>
          </a:xfrm>
          <a:prstGeom prst="rect">
            <a:avLst/>
          </a:prstGeom>
          <a:solidFill>
            <a:schemeClr val="accent1">
              <a:alpha val="78000"/>
            </a:schemeClr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016878" y="-15479"/>
            <a:ext cx="1127125" cy="5174457"/>
          </a:xfrm>
          <a:prstGeom prst="rect">
            <a:avLst/>
          </a:prstGeom>
          <a:solidFill>
            <a:schemeClr val="accent1"/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-14111" y="3748282"/>
            <a:ext cx="6153150" cy="715580"/>
          </a:xfrm>
          <a:prstGeom prst="rect">
            <a:avLst/>
          </a:prstGeom>
          <a:solidFill>
            <a:schemeClr val="bg1"/>
          </a:solidFill>
        </p:spPr>
        <p:txBody>
          <a:bodyPr vert="horz" lIns="640080"/>
          <a:lstStyle>
            <a:lvl1pPr marL="0" indent="0">
              <a:buNone/>
              <a:defRPr sz="2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Persons Name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4917" y="4085464"/>
            <a:ext cx="5610225" cy="26431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Persons Title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55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52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39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60" r:id="rId3"/>
    <p:sldLayoutId id="2147483655" r:id="rId4"/>
    <p:sldLayoutId id="2147483653" r:id="rId5"/>
    <p:sldLayoutId id="2147483661" r:id="rId6"/>
    <p:sldLayoutId id="2147483654" r:id="rId7"/>
    <p:sldLayoutId id="2147483658" r:id="rId8"/>
    <p:sldLayoutId id="2147483657" r:id="rId9"/>
    <p:sldLayoutId id="2147483656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lc.org/research/themes/user-studies/dipir/publications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/>
          <p:cNvSpPr>
            <a:spLocks noGrp="1"/>
          </p:cNvSpPr>
          <p:nvPr>
            <p:ph type="body" sz="quarter" idx="12"/>
          </p:nvPr>
        </p:nvSpPr>
        <p:spPr>
          <a:xfrm>
            <a:off x="2" y="1329876"/>
            <a:ext cx="8930137" cy="569387"/>
          </a:xfrm>
        </p:spPr>
        <p:txBody>
          <a:bodyPr/>
          <a:lstStyle/>
          <a:p>
            <a:r>
              <a:rPr lang="en-US" dirty="0"/>
              <a:t>Research Data Access &amp; Preservation (RDAP) Summit, Seattle, WA, April 19-21, 2017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Data reusability: A comparison across disciplines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/>
          </p:nvPr>
        </p:nvSpPr>
        <p:spPr>
          <a:xfrm>
            <a:off x="728694" y="3206972"/>
            <a:ext cx="2639505" cy="400110"/>
          </a:xfrm>
        </p:spPr>
        <p:txBody>
          <a:bodyPr/>
          <a:lstStyle/>
          <a:p>
            <a:r>
              <a:rPr lang="en-US" dirty="0"/>
              <a:t>Ixchel M. Faniel, PhD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8"/>
          </p:nvPr>
        </p:nvSpPr>
        <p:spPr>
          <a:xfrm>
            <a:off x="728695" y="3613838"/>
            <a:ext cx="3636573" cy="621709"/>
          </a:xfrm>
        </p:spPr>
        <p:txBody>
          <a:bodyPr/>
          <a:lstStyle/>
          <a:p>
            <a:r>
              <a:rPr lang="en-US" dirty="0"/>
              <a:t>Research Scientist, OCLC Research</a:t>
            </a:r>
          </a:p>
          <a:p>
            <a:r>
              <a:rPr lang="en-US" b="1" dirty="0"/>
              <a:t>fanieli@oclc.org, @imfaniel</a:t>
            </a:r>
          </a:p>
        </p:txBody>
      </p:sp>
    </p:spTree>
    <p:extLst>
      <p:ext uri="{BB962C8B-B14F-4D97-AF65-F5344CB8AC3E}">
        <p14:creationId xmlns:p14="http://schemas.microsoft.com/office/powerpoint/2010/main" val="68608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530424"/>
              </p:ext>
            </p:extLst>
          </p:nvPr>
        </p:nvGraphicFramePr>
        <p:xfrm>
          <a:off x="4210222" y="193094"/>
          <a:ext cx="3914775" cy="4759452"/>
        </p:xfrm>
        <a:graphic>
          <a:graphicData uri="http://schemas.openxmlformats.org/drawingml/2006/table">
            <a:tbl>
              <a:tblPr firstRow="1" firstCol="1" bandRow="1"/>
              <a:tblGrid>
                <a:gridCol w="283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US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effectLst/>
                          <a:latin typeface="Symbol" panose="05050102010706020507" pitchFamily="18" charset="2"/>
                          <a:ea typeface="Calibri"/>
                          <a:cs typeface="Times New Roman"/>
                        </a:rPr>
                        <a:t>B</a:t>
                      </a:r>
                      <a:endParaRPr lang="en-US" sz="2100" b="1" baseline="0" dirty="0">
                        <a:effectLst/>
                        <a:latin typeface="Symbol" panose="05050102010706020507" pitchFamily="18" charset="2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Constant</a:t>
                      </a:r>
                      <a:endParaRPr lang="en-US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-.030</a:t>
                      </a:r>
                      <a:endParaRPr lang="en-US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Data relevancy</a:t>
                      </a:r>
                      <a:endParaRPr lang="en-US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.066</a:t>
                      </a:r>
                      <a:endParaRPr lang="en-US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Data completeness</a:t>
                      </a:r>
                      <a:endParaRPr lang="en-US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.245***</a:t>
                      </a:r>
                      <a:endParaRPr lang="en-US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Data accessibility</a:t>
                      </a:r>
                      <a:endParaRPr lang="en-US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.320***</a:t>
                      </a:r>
                      <a:endParaRPr lang="en-US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Data ease of operation</a:t>
                      </a:r>
                      <a:endParaRPr lang="en-US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.134*</a:t>
                      </a:r>
                      <a:endParaRPr lang="en-US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Data credibility</a:t>
                      </a:r>
                      <a:endParaRPr lang="en-US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.148*</a:t>
                      </a:r>
                      <a:endParaRPr lang="en-US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Documentation quality</a:t>
                      </a:r>
                      <a:endParaRPr lang="en-US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.204**</a:t>
                      </a:r>
                      <a:endParaRPr lang="en-US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Data producer reputation </a:t>
                      </a:r>
                      <a:endParaRPr lang="en-US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.008</a:t>
                      </a:r>
                      <a:endParaRPr lang="en-US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Journal rank</a:t>
                      </a:r>
                      <a:endParaRPr lang="en-US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.030</a:t>
                      </a:r>
                      <a:endParaRPr lang="en-US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Model Statistics </a:t>
                      </a:r>
                      <a:endParaRPr lang="en-US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US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N</a:t>
                      </a:r>
                      <a:endParaRPr lang="en-US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237</a:t>
                      </a:r>
                      <a:endParaRPr lang="en-US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R</a:t>
                      </a:r>
                      <a:r>
                        <a:rPr lang="en-US" sz="1800" b="1" baseline="30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55.5%</a:t>
                      </a:r>
                      <a:endParaRPr lang="en-US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Adjusted R</a:t>
                      </a:r>
                      <a:r>
                        <a:rPr lang="en-US" sz="1800" b="1" baseline="30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54.0%</a:t>
                      </a:r>
                      <a:endParaRPr lang="en-US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Model F</a:t>
                      </a:r>
                      <a:endParaRPr lang="en-US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35.59***</a:t>
                      </a:r>
                      <a:endParaRPr lang="en-US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4573" y="1233992"/>
            <a:ext cx="40323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What data quality attributes influence data reusers’ satisfaction after controlling for journal rank? </a:t>
            </a:r>
            <a:r>
              <a:rPr lang="en-US" sz="2800" b="1" dirty="0">
                <a:latin typeface="+mj-lt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37173" y="4675547"/>
            <a:ext cx="2505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*p &lt; .05, **p &lt; .01, ***p , .001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4573" y="193094"/>
            <a:ext cx="2430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Faniel, Kriesberg, &amp; Yakel (2016)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2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Select References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100" dirty="0"/>
              <a:t>Faniel, Ixchel M., and Elizabeth Yakel. 2017. “Practices Do Not Make Perfect: Disciplinary Data Sharing and Reuse Practices and Their Implications for Repository Data Curation.” In </a:t>
            </a:r>
            <a:r>
              <a:rPr lang="en-US" sz="1100" i="1" dirty="0"/>
              <a:t>Curating Research Data Volume 1: Practical Strategies for Your Digital Repository, 103-126.</a:t>
            </a:r>
            <a:r>
              <a:rPr lang="en-US" sz="1100" dirty="0"/>
              <a:t> Chicago, IL: Association of College and Research Libraries Press. </a:t>
            </a:r>
          </a:p>
          <a:p>
            <a:r>
              <a:rPr lang="en-US" sz="1100" dirty="0"/>
              <a:t>Faniel, I. M., Kriesberg, A., &amp; Yakel, E. (2016). Social scientists' satisfaction with data reuse. </a:t>
            </a:r>
            <a:r>
              <a:rPr lang="en-US" sz="1100" i="1" dirty="0"/>
              <a:t>Journal of the Association for Information Science and Technology,</a:t>
            </a:r>
            <a:r>
              <a:rPr lang="en-US" sz="1100" dirty="0"/>
              <a:t> 67(6), 1404-1416. doi: 10.1002/asi.23480</a:t>
            </a:r>
          </a:p>
          <a:p>
            <a:r>
              <a:rPr lang="en-US" sz="1100" dirty="0"/>
              <a:t>Frank, R., Yakel, E., &amp; Faniel, I. M. (2015). Destruction/reconstruction: Preservation of archaeological and zoological research data. </a:t>
            </a:r>
            <a:r>
              <a:rPr lang="en-US" sz="1100" i="1" dirty="0"/>
              <a:t>Archival Science, 15</a:t>
            </a:r>
            <a:r>
              <a:rPr lang="en-US" sz="1100" dirty="0"/>
              <a:t>(2), 141-167. doi: 10.1007/s10502-014-9238-9</a:t>
            </a:r>
          </a:p>
          <a:p>
            <a:r>
              <a:rPr lang="en-US" sz="1100" dirty="0"/>
              <a:t>Frank, R. D., Kriesberg, A., Yakel, E., &amp; Faniel, I. M. (2015). Looting hoards of gold and poaching spotted owls: Data confidentiality among archaeologists &amp; zoologists. </a:t>
            </a:r>
            <a:r>
              <a:rPr lang="en-US" sz="1100" i="1" dirty="0"/>
              <a:t>Proceedings of the Association for Information Science and Technology (ASIS&amp;T),</a:t>
            </a:r>
            <a:r>
              <a:rPr lang="en-US" sz="1100" dirty="0"/>
              <a:t> 52.</a:t>
            </a:r>
          </a:p>
          <a:p>
            <a:r>
              <a:rPr lang="en-US" sz="1100" dirty="0"/>
              <a:t>Faniel, I., Kansa, E., Whitcher Kansa, S., Barrera-Gomez, J., &amp; Yakel, E. (2013). The challenges of digging data: A study of context in archaeological data reuse. </a:t>
            </a:r>
            <a:r>
              <a:rPr lang="en-US" sz="1100" i="1" dirty="0"/>
              <a:t>Proceedings of the Joint Conference on Digital Libraries (JCDL),</a:t>
            </a:r>
            <a:r>
              <a:rPr lang="en-US" sz="1100" dirty="0"/>
              <a:t> 295-304.</a:t>
            </a:r>
          </a:p>
          <a:p>
            <a:r>
              <a:rPr lang="en-US" sz="1100" dirty="0"/>
              <a:t>Yakel, Elizabeth, Ixchel Faniel, Adam Kriesberg, and Ayoung Yoon. 2013. “Trust in Digital Repositories.” </a:t>
            </a:r>
            <a:r>
              <a:rPr lang="en-US" sz="1100" i="1" dirty="0"/>
              <a:t>International Journal of Digital Curation</a:t>
            </a:r>
            <a:r>
              <a:rPr lang="en-US" sz="1100" dirty="0"/>
              <a:t> 8 (1): 143–56. doi:10.2218/ijdc.v8i1.251.</a:t>
            </a:r>
          </a:p>
          <a:p>
            <a:r>
              <a:rPr lang="en-US" sz="1100" dirty="0"/>
              <a:t>Daniels, M., Faniel, I., Fear, K., &amp; Yakel, E. (2012). Managing fixity and fluidity in data repositories. In Mai, J. (Ed.), </a:t>
            </a:r>
            <a:r>
              <a:rPr lang="en-US" sz="1100" i="1" dirty="0"/>
              <a:t>Proceedings of the 2012 iConference </a:t>
            </a:r>
            <a:r>
              <a:rPr lang="en-US" sz="1100" dirty="0"/>
              <a:t>(pp. 279-286). New York: ACM.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Additional references for the DIPIR project: </a:t>
            </a:r>
            <a:r>
              <a:rPr lang="en-US" sz="1100" dirty="0">
                <a:hlinkClick r:id="rId3"/>
              </a:rPr>
              <a:t>http://www.oclc.org/research/themes/user-studies/dipir/publications.html</a:t>
            </a: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68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31839" y="831455"/>
            <a:ext cx="4545475" cy="140038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Ixchel M. Faniel, PhD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98064" y="2688126"/>
            <a:ext cx="3887788" cy="750319"/>
          </a:xfrm>
        </p:spPr>
        <p:txBody>
          <a:bodyPr>
            <a:noAutofit/>
          </a:bodyPr>
          <a:lstStyle/>
          <a:p>
            <a:r>
              <a:rPr lang="en-US" sz="1700" dirty="0"/>
              <a:t>Research Scientist, OCLC Research</a:t>
            </a:r>
            <a:br>
              <a:rPr lang="en-US" sz="1700" dirty="0"/>
            </a:br>
            <a:r>
              <a:rPr lang="en-US" sz="1700" b="1" dirty="0"/>
              <a:t>fanieli@oclc.org, @imfaniel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" y="312442"/>
            <a:ext cx="7854695" cy="566309"/>
          </a:xfrm>
        </p:spPr>
        <p:txBody>
          <a:bodyPr/>
          <a:lstStyle/>
          <a:p>
            <a:r>
              <a:rPr lang="en-US" dirty="0"/>
              <a:t>Research Data Access &amp; Preservation Summit (RDAP 2017)</a:t>
            </a:r>
          </a:p>
        </p:txBody>
      </p:sp>
    </p:spTree>
    <p:extLst>
      <p:ext uri="{BB962C8B-B14F-4D97-AF65-F5344CB8AC3E}">
        <p14:creationId xmlns:p14="http://schemas.microsoft.com/office/powerpoint/2010/main" val="158662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40786" y="154724"/>
            <a:ext cx="8439148" cy="686442"/>
          </a:xfrm>
        </p:spPr>
        <p:txBody>
          <a:bodyPr/>
          <a:lstStyle/>
          <a:p>
            <a:r>
              <a:rPr lang="en-US" sz="3200" dirty="0"/>
              <a:t>Dissemination Information Packages for Information Reuse (DIPIR)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40786" y="1184388"/>
            <a:ext cx="8439148" cy="3356378"/>
          </a:xfrm>
        </p:spPr>
        <p:txBody>
          <a:bodyPr/>
          <a:lstStyle/>
          <a:p>
            <a:r>
              <a:rPr lang="en-US" sz="1800" dirty="0"/>
              <a:t>Institute of Museum and Library Services </a:t>
            </a:r>
          </a:p>
          <a:p>
            <a:r>
              <a:rPr lang="en-US" sz="1800" dirty="0"/>
              <a:t>Co-PI: Elizabeth Yakel (University of Michigan)</a:t>
            </a:r>
          </a:p>
          <a:p>
            <a:r>
              <a:rPr lang="en-US" sz="1800" dirty="0"/>
              <a:t>Partners: Nancy McGovern, Ph.D. (MIT), Eric Kansa, Ph.D. (Alexandria Archive, Open Context), William Fink, Ph.D. (University of Michigan Museum of Zoology), Sarah Whitcher Kansa (Alexandria Archive, Open Context)</a:t>
            </a:r>
          </a:p>
          <a:p>
            <a:r>
              <a:rPr lang="en-US" sz="1800" dirty="0"/>
              <a:t>OCLC Fellow: Julianna Barrera-Gomez</a:t>
            </a:r>
          </a:p>
          <a:p>
            <a:r>
              <a:rPr lang="en-US" sz="1800" dirty="0"/>
              <a:t>Doctoral Students: Rebecca Frank, Adam Kriesberg, Morgan Daniels, Ayoung Yoon</a:t>
            </a:r>
          </a:p>
          <a:p>
            <a:r>
              <a:rPr lang="en-US" sz="1800" dirty="0"/>
              <a:t>Master’s Students: Alexa Hagen, Jessica Schaengold, Gavin Strassel, Michele DeLia, Kathleen Fear, Mallory Hood, Annelise Doll, Monique Lowe</a:t>
            </a:r>
          </a:p>
          <a:p>
            <a:r>
              <a:rPr lang="en-US" sz="1800" dirty="0"/>
              <a:t>Undergraduates: Molly Haig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488" y="841166"/>
            <a:ext cx="1755800" cy="792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660819"/>
            <a:ext cx="83338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The DIPIR Project was made possible by a National Leadership Grant from the Institute of Museum and Library Services, LG-06-10-0140-10, “Dissemination Information Packages for Information Reuse” and support from OCLC Online Computer Library Center, Inc., and the University of Michigan.</a:t>
            </a:r>
          </a:p>
        </p:txBody>
      </p:sp>
    </p:spTree>
    <p:extLst>
      <p:ext uri="{BB962C8B-B14F-4D97-AF65-F5344CB8AC3E}">
        <p14:creationId xmlns:p14="http://schemas.microsoft.com/office/powerpoint/2010/main" val="23832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43090"/>
              </p:ext>
            </p:extLst>
          </p:nvPr>
        </p:nvGraphicFramePr>
        <p:xfrm>
          <a:off x="287222" y="1019534"/>
          <a:ext cx="8546275" cy="348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2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9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6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7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69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01186" marR="1011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Archaeology</a:t>
                      </a:r>
                    </a:p>
                  </a:txBody>
                  <a:tcPr marL="101186" marR="1011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Zoology</a:t>
                      </a:r>
                    </a:p>
                  </a:txBody>
                  <a:tcPr marL="101186" marR="1011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Social Science</a:t>
                      </a:r>
                    </a:p>
                  </a:txBody>
                  <a:tcPr marL="101186" marR="10118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270">
                <a:tc gridSpan="4"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Phase 1: Project Start-Up</a:t>
                      </a:r>
                    </a:p>
                  </a:txBody>
                  <a:tcPr marL="101186" marR="10118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algn="ctr">
                        <a:buFont typeface="Wingdings" pitchFamily="2" charset="2"/>
                        <a:buChar char="ü"/>
                      </a:pPr>
                      <a:endParaRPr lang="en-US" dirty="0"/>
                    </a:p>
                  </a:txBody>
                  <a:tcPr marL="104934" marR="104934"/>
                </a:tc>
                <a:tc hMerge="1">
                  <a:txBody>
                    <a:bodyPr/>
                    <a:lstStyle/>
                    <a:p>
                      <a:pPr marL="285750" indent="-285750" algn="ctr">
                        <a:buFont typeface="Wingdings" pitchFamily="2" charset="2"/>
                        <a:buChar char="ü"/>
                      </a:pPr>
                      <a:endParaRPr lang="en-US" dirty="0"/>
                    </a:p>
                  </a:txBody>
                  <a:tcPr marL="104934" marR="1049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829">
                <a:tc>
                  <a:txBody>
                    <a:bodyPr/>
                    <a:lstStyle/>
                    <a:p>
                      <a:r>
                        <a:rPr lang="en-US" sz="2000" baseline="0" dirty="0"/>
                        <a:t>Staff Interviews</a:t>
                      </a:r>
                      <a:endParaRPr lang="en-US" sz="2000" dirty="0"/>
                    </a:p>
                  </a:txBody>
                  <a:tcPr marL="101186" marR="1011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marL="101186" marR="1011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marL="101186" marR="1011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marL="101186" marR="10118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270">
                <a:tc gridSpan="4"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Phase 2: Collecting Reuser</a:t>
                      </a:r>
                      <a:r>
                        <a:rPr lang="en-US" sz="2000" b="1" baseline="0" dirty="0"/>
                        <a:t> Data</a:t>
                      </a:r>
                      <a:endParaRPr lang="en-US" sz="2000" b="1" dirty="0"/>
                    </a:p>
                  </a:txBody>
                  <a:tcPr marL="101186" marR="10118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algn="ctr">
                        <a:buFont typeface="Wingdings" pitchFamily="2" charset="2"/>
                        <a:buChar char="ü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04934" marR="104934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04934" marR="1049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699">
                <a:tc>
                  <a:txBody>
                    <a:bodyPr/>
                    <a:lstStyle/>
                    <a:p>
                      <a:r>
                        <a:rPr lang="en-US" sz="2000" dirty="0"/>
                        <a:t>Interviews</a:t>
                      </a:r>
                    </a:p>
                  </a:txBody>
                  <a:tcPr marL="101186" marR="1011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22</a:t>
                      </a:r>
                    </a:p>
                  </a:txBody>
                  <a:tcPr marL="101186" marR="1011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27</a:t>
                      </a:r>
                    </a:p>
                  </a:txBody>
                  <a:tcPr marL="101186" marR="1011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43</a:t>
                      </a:r>
                    </a:p>
                  </a:txBody>
                  <a:tcPr marL="101186" marR="10118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387">
                <a:tc>
                  <a:txBody>
                    <a:bodyPr/>
                    <a:lstStyle/>
                    <a:p>
                      <a:r>
                        <a:rPr lang="en-US" sz="2000" dirty="0"/>
                        <a:t>Observations</a:t>
                      </a:r>
                    </a:p>
                  </a:txBody>
                  <a:tcPr marL="101186" marR="101186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1186" marR="1011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</a:t>
                      </a:r>
                    </a:p>
                  </a:txBody>
                  <a:tcPr marL="101186" marR="101186"/>
                </a:tc>
                <a:tc>
                  <a:txBody>
                    <a:bodyPr/>
                    <a:lstStyle/>
                    <a:p>
                      <a:pPr algn="ctr"/>
                      <a:endParaRPr lang="en-US" sz="2000" baseline="0" dirty="0"/>
                    </a:p>
                  </a:txBody>
                  <a:tcPr marL="101186" marR="101186"/>
                </a:tc>
                <a:extLst>
                  <a:ext uri="{0D108BD9-81ED-4DB2-BD59-A6C34878D82A}">
                    <a16:rowId xmlns:a16="http://schemas.microsoft.com/office/drawing/2014/main" val="1239016918"/>
                  </a:ext>
                </a:extLst>
              </a:tr>
              <a:tr h="449387">
                <a:tc>
                  <a:txBody>
                    <a:bodyPr/>
                    <a:lstStyle/>
                    <a:p>
                      <a:r>
                        <a:rPr lang="en-US" sz="2000" dirty="0"/>
                        <a:t>Data quality survey</a:t>
                      </a:r>
                    </a:p>
                  </a:txBody>
                  <a:tcPr marL="101186" marR="101186"/>
                </a:tc>
                <a:tc>
                  <a:txBody>
                    <a:bodyPr/>
                    <a:lstStyle/>
                    <a:p>
                      <a:pPr algn="ctr"/>
                      <a:endParaRPr lang="en-US" sz="2000" baseline="0" dirty="0"/>
                    </a:p>
                  </a:txBody>
                  <a:tcPr marL="101186" marR="101186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101186" marR="1011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237</a:t>
                      </a:r>
                    </a:p>
                  </a:txBody>
                  <a:tcPr marL="101186" marR="10118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157">
                <a:tc>
                  <a:txBody>
                    <a:bodyPr/>
                    <a:lstStyle/>
                    <a:p>
                      <a:r>
                        <a:rPr lang="en-US" sz="2000" dirty="0"/>
                        <a:t>Server log entries</a:t>
                      </a:r>
                      <a:r>
                        <a:rPr lang="en-US" sz="2000" baseline="0" dirty="0"/>
                        <a:t> </a:t>
                      </a:r>
                      <a:endParaRPr lang="en-US" sz="2000" dirty="0"/>
                    </a:p>
                  </a:txBody>
                  <a:tcPr marL="101186" marR="1011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572,134</a:t>
                      </a:r>
                    </a:p>
                  </a:txBody>
                  <a:tcPr marL="101186" marR="101186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101186" marR="101186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101186" marR="10118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40786" y="219737"/>
            <a:ext cx="8439148" cy="686442"/>
          </a:xfrm>
        </p:spPr>
        <p:txBody>
          <a:bodyPr/>
          <a:lstStyle/>
          <a:p>
            <a:r>
              <a:rPr lang="en-US" sz="3200" dirty="0"/>
              <a:t>DIPIR Methodology </a:t>
            </a:r>
          </a:p>
        </p:txBody>
      </p:sp>
    </p:spTree>
    <p:extLst>
      <p:ext uri="{BB962C8B-B14F-4D97-AF65-F5344CB8AC3E}">
        <p14:creationId xmlns:p14="http://schemas.microsoft.com/office/powerpoint/2010/main" val="139792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46795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109" y="1099908"/>
            <a:ext cx="4772891" cy="35796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519740"/>
            <a:ext cx="42879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Types of context information needed</a:t>
            </a:r>
          </a:p>
          <a:p>
            <a:endParaRPr lang="en-US" sz="24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Sources relied on to get it</a:t>
            </a:r>
          </a:p>
          <a:p>
            <a:endParaRPr lang="en-US" sz="24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Data quality assessments made from it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77090" y="68170"/>
            <a:ext cx="8589819" cy="969390"/>
          </a:xfrm>
        </p:spPr>
        <p:txBody>
          <a:bodyPr/>
          <a:lstStyle/>
          <a:p>
            <a:r>
              <a:rPr lang="en-US" sz="3200" dirty="0"/>
              <a:t>Confluence &amp; Disparities of Researchers’ Reuse Needs</a:t>
            </a:r>
          </a:p>
        </p:txBody>
      </p:sp>
    </p:spTree>
    <p:extLst>
      <p:ext uri="{BB962C8B-B14F-4D97-AF65-F5344CB8AC3E}">
        <p14:creationId xmlns:p14="http://schemas.microsoft.com/office/powerpoint/2010/main" val="207873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64" y="0"/>
            <a:ext cx="8814547" cy="464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6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458886"/>
              </p:ext>
            </p:extLst>
          </p:nvPr>
        </p:nvGraphicFramePr>
        <p:xfrm>
          <a:off x="207818" y="1510146"/>
          <a:ext cx="8478984" cy="3006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6328">
                  <a:extLst>
                    <a:ext uri="{9D8B030D-6E8A-4147-A177-3AD203B41FA5}">
                      <a16:colId xmlns:a16="http://schemas.microsoft.com/office/drawing/2014/main" val="687471861"/>
                    </a:ext>
                  </a:extLst>
                </a:gridCol>
                <a:gridCol w="2826328">
                  <a:extLst>
                    <a:ext uri="{9D8B030D-6E8A-4147-A177-3AD203B41FA5}">
                      <a16:colId xmlns:a16="http://schemas.microsoft.com/office/drawing/2014/main" val="972207207"/>
                    </a:ext>
                  </a:extLst>
                </a:gridCol>
                <a:gridCol w="2826328">
                  <a:extLst>
                    <a:ext uri="{9D8B030D-6E8A-4147-A177-3AD203B41FA5}">
                      <a16:colId xmlns:a16="http://schemas.microsoft.com/office/drawing/2014/main" val="3740970504"/>
                    </a:ext>
                  </a:extLst>
                </a:gridCol>
              </a:tblGrid>
              <a:tr h="910250">
                <a:tc>
                  <a:txBody>
                    <a:bodyPr/>
                    <a:lstStyle/>
                    <a:p>
                      <a:r>
                        <a:rPr lang="en-US" sz="2000" b="1" dirty="0"/>
                        <a:t>Repository Functions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Archaeologists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Social Scientists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288927"/>
                  </a:ext>
                </a:extLst>
              </a:tr>
              <a:tr h="524047">
                <a:tc>
                  <a:txBody>
                    <a:bodyPr/>
                    <a:lstStyle/>
                    <a:p>
                      <a:r>
                        <a:rPr lang="en-US" sz="2000" b="1" dirty="0"/>
                        <a:t>Data processing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11.36%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17658"/>
                  </a:ext>
                </a:extLst>
              </a:tr>
              <a:tr h="524047">
                <a:tc>
                  <a:txBody>
                    <a:bodyPr/>
                    <a:lstStyle/>
                    <a:p>
                      <a:r>
                        <a:rPr lang="en-US" sz="2000" b="1" dirty="0"/>
                        <a:t>Metadata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18.18%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72049"/>
                  </a:ext>
                </a:extLst>
              </a:tr>
              <a:tr h="524047">
                <a:tc>
                  <a:txBody>
                    <a:bodyPr/>
                    <a:lstStyle/>
                    <a:p>
                      <a:r>
                        <a:rPr lang="en-US" sz="2000" b="1" dirty="0"/>
                        <a:t>Provenance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2.27%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930867"/>
                  </a:ext>
                </a:extLst>
              </a:tr>
              <a:tr h="524047">
                <a:tc>
                  <a:txBody>
                    <a:bodyPr/>
                    <a:lstStyle/>
                    <a:p>
                      <a:r>
                        <a:rPr lang="en-US" sz="2000" b="1" dirty="0"/>
                        <a:t>Selection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4.55%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18.18%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737093"/>
                  </a:ext>
                </a:extLst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40786" y="183975"/>
            <a:ext cx="8439148" cy="1042151"/>
          </a:xfrm>
        </p:spPr>
        <p:txBody>
          <a:bodyPr/>
          <a:lstStyle/>
          <a:p>
            <a:r>
              <a:rPr lang="en-US" sz="3200" dirty="0"/>
              <a:t>Frequency Linked Repository Functions and Trust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814047"/>
            <a:ext cx="29456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Yakel, Faniel, Kriesberg, &amp; Yoon (2013)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8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929794"/>
              </p:ext>
            </p:extLst>
          </p:nvPr>
        </p:nvGraphicFramePr>
        <p:xfrm>
          <a:off x="231681" y="619779"/>
          <a:ext cx="8666629" cy="4061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0634">
                  <a:extLst>
                    <a:ext uri="{9D8B030D-6E8A-4147-A177-3AD203B41FA5}">
                      <a16:colId xmlns:a16="http://schemas.microsoft.com/office/drawing/2014/main" val="3400058150"/>
                    </a:ext>
                  </a:extLst>
                </a:gridCol>
                <a:gridCol w="2212041">
                  <a:extLst>
                    <a:ext uri="{9D8B030D-6E8A-4147-A177-3AD203B41FA5}">
                      <a16:colId xmlns:a16="http://schemas.microsoft.com/office/drawing/2014/main" val="3691400542"/>
                    </a:ext>
                  </a:extLst>
                </a:gridCol>
                <a:gridCol w="2043954">
                  <a:extLst>
                    <a:ext uri="{9D8B030D-6E8A-4147-A177-3AD203B41FA5}">
                      <a16:colId xmlns:a16="http://schemas.microsoft.com/office/drawing/2014/main" val="523151553"/>
                    </a:ext>
                  </a:extLst>
                </a:gridCol>
              </a:tblGrid>
              <a:tr h="3621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Archaeologists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Social Scientists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119149"/>
                  </a:ext>
                </a:extLst>
              </a:tr>
              <a:tr h="362123">
                <a:tc>
                  <a:txBody>
                    <a:bodyPr/>
                    <a:lstStyle/>
                    <a:p>
                      <a:r>
                        <a:rPr lang="en-US" b="1" u="sng" dirty="0"/>
                        <a:t>Stakeholder Trust in the organization: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938169"/>
                  </a:ext>
                </a:extLst>
              </a:tr>
              <a:tr h="362123">
                <a:tc>
                  <a:txBody>
                    <a:bodyPr/>
                    <a:lstStyle/>
                    <a:p>
                      <a:r>
                        <a:rPr lang="en-US" b="1" dirty="0"/>
                        <a:t>  Benevolence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980673"/>
                  </a:ext>
                </a:extLst>
              </a:tr>
              <a:tr h="362123">
                <a:tc>
                  <a:txBody>
                    <a:bodyPr/>
                    <a:lstStyle/>
                    <a:p>
                      <a:r>
                        <a:rPr lang="en-US" b="1" dirty="0"/>
                        <a:t>  Identification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545682"/>
                  </a:ext>
                </a:extLst>
              </a:tr>
              <a:tr h="362123">
                <a:tc>
                  <a:txBody>
                    <a:bodyPr/>
                    <a:lstStyle/>
                    <a:p>
                      <a:r>
                        <a:rPr lang="en-US" b="1" dirty="0"/>
                        <a:t>  Integrity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466720"/>
                  </a:ext>
                </a:extLst>
              </a:tr>
              <a:tr h="362123">
                <a:tc>
                  <a:txBody>
                    <a:bodyPr/>
                    <a:lstStyle/>
                    <a:p>
                      <a:r>
                        <a:rPr lang="en-US" b="1" dirty="0"/>
                        <a:t>  Transparency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22.73%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11.36%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312411"/>
                  </a:ext>
                </a:extLst>
              </a:tr>
              <a:tr h="362123">
                <a:tc>
                  <a:txBody>
                    <a:bodyPr/>
                    <a:lstStyle/>
                    <a:p>
                      <a:r>
                        <a:rPr lang="en-US" b="1" u="sng" dirty="0"/>
                        <a:t>Social Factors:</a:t>
                      </a:r>
                      <a:r>
                        <a:rPr lang="en-US" b="1" u="none" dirty="0"/>
                        <a:t> </a:t>
                      </a:r>
                      <a:r>
                        <a:rPr lang="en-US" b="1" dirty="0"/>
                        <a:t>Colleagues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15.91%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148306"/>
                  </a:ext>
                </a:extLst>
              </a:tr>
              <a:tr h="362123">
                <a:tc>
                  <a:txBody>
                    <a:bodyPr/>
                    <a:lstStyle/>
                    <a:p>
                      <a:r>
                        <a:rPr lang="en-US" b="1" u="sng" dirty="0"/>
                        <a:t>Structural Assurances: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743886"/>
                  </a:ext>
                </a:extLst>
              </a:tr>
              <a:tr h="403412">
                <a:tc>
                  <a:txBody>
                    <a:bodyPr/>
                    <a:lstStyle/>
                    <a:p>
                      <a:r>
                        <a:rPr lang="en-US" b="1" dirty="0"/>
                        <a:t>  Guarantees (preserve &amp; sustain)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40.91%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068422"/>
                  </a:ext>
                </a:extLst>
              </a:tr>
              <a:tr h="362123">
                <a:tc>
                  <a:txBody>
                    <a:bodyPr/>
                    <a:lstStyle/>
                    <a:p>
                      <a:r>
                        <a:rPr lang="en-US" b="1" dirty="0"/>
                        <a:t>  Institutional reputation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18.18%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52.27%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509931"/>
                  </a:ext>
                </a:extLst>
              </a:tr>
              <a:tr h="362123">
                <a:tc>
                  <a:txBody>
                    <a:bodyPr/>
                    <a:lstStyle/>
                    <a:p>
                      <a:r>
                        <a:rPr lang="en-US" b="1" dirty="0"/>
                        <a:t>  Third party endorsements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080654"/>
                  </a:ext>
                </a:extLst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31680" y="34594"/>
            <a:ext cx="8666629" cy="68644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tx2"/>
                </a:solidFill>
              </a:rPr>
              <a:t>Frequency Trust Factors Mentioned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814047"/>
            <a:ext cx="29456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Yakel, Faniel, Kriesberg, &amp; Yoon (2013)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28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41" y="0"/>
            <a:ext cx="8179312" cy="4650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814047"/>
            <a:ext cx="1645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Faniel &amp; Yakel (2017)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0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65" y="3919"/>
            <a:ext cx="8659906" cy="462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5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Nonconfidential">
  <a:themeElements>
    <a:clrScheme name="Custom 4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AFD7"/>
      </a:accent1>
      <a:accent2>
        <a:srgbClr val="236192"/>
      </a:accent2>
      <a:accent3>
        <a:srgbClr val="8A1B61"/>
      </a:accent3>
      <a:accent4>
        <a:srgbClr val="007749"/>
      </a:accent4>
      <a:accent5>
        <a:srgbClr val="E87722"/>
      </a:accent5>
      <a:accent6>
        <a:srgbClr val="AE257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fidential">
  <a:themeElements>
    <a:clrScheme name="Custom 4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AFD7"/>
      </a:accent1>
      <a:accent2>
        <a:srgbClr val="236192"/>
      </a:accent2>
      <a:accent3>
        <a:srgbClr val="8A1B61"/>
      </a:accent3>
      <a:accent4>
        <a:srgbClr val="007749"/>
      </a:accent4>
      <a:accent5>
        <a:srgbClr val="E87722"/>
      </a:accent5>
      <a:accent6>
        <a:srgbClr val="AE257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50515AF1295244B26E4E6D23BF0BEB" ma:contentTypeVersion="60" ma:contentTypeDescription="Create a new document." ma:contentTypeScope="" ma:versionID="2182c7ffd52be6ef2a193619713caf9d">
  <xsd:schema xmlns:xsd="http://www.w3.org/2001/XMLSchema" xmlns:xs="http://www.w3.org/2001/XMLSchema" xmlns:p="http://schemas.microsoft.com/office/2006/metadata/properties" xmlns:ns2="6b67d80f-331f-4b51-b18e-81b8c101c29d" targetNamespace="http://schemas.microsoft.com/office/2006/metadata/properties" ma:root="true" ma:fieldsID="edee739e05629a46dacfdb14ce93b61c" ns2:_="">
    <xsd:import namespace="6b67d80f-331f-4b51-b18e-81b8c101c29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67d80f-331f-4b51-b18e-81b8c101c29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e1e867eb-0ccf-46b3-a8be-678a344b5681" ContentTypeId="0x0101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E988F0-95B4-4FCA-A550-26E1636850FD}">
  <ds:schemaRefs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6b67d80f-331f-4b51-b18e-81b8c101c29d"/>
  </ds:schemaRefs>
</ds:datastoreItem>
</file>

<file path=customXml/itemProps2.xml><?xml version="1.0" encoding="utf-8"?>
<ds:datastoreItem xmlns:ds="http://schemas.openxmlformats.org/officeDocument/2006/customXml" ds:itemID="{7756F94C-CFB2-4279-884E-A14DC7CD94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67d80f-331f-4b51-b18e-81b8c101c2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593AE6-1AD2-44A9-9585-67BB81296102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595F8081-E4B0-4ACB-86C3-2F58A415E7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11400</TotalTime>
  <Words>1210</Words>
  <Application>Microsoft Office PowerPoint</Application>
  <PresentationFormat>On-screen Show (16:9)</PresentationFormat>
  <Paragraphs>154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Calibri</vt:lpstr>
      <vt:lpstr>Symbol</vt:lpstr>
      <vt:lpstr>Times New Roman</vt:lpstr>
      <vt:lpstr>Wingdings</vt:lpstr>
      <vt:lpstr>Nonconfidential</vt:lpstr>
      <vt:lpstr>Confidential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Reusability: A Comparison Across Disciplines</dc:title>
  <dc:creator>Ixchel M. Faniel</dc:creator>
  <dc:description>Presented at the Research Data Access &amp; Preservation (RDAP) Summit, 19-21 April 2017 Seattle, Washington (USA)._x000d_
</dc:description>
  <cp:lastModifiedBy>Confer,Patrick</cp:lastModifiedBy>
  <cp:revision>307</cp:revision>
  <cp:lastPrinted>2017-04-17T15:40:43Z</cp:lastPrinted>
  <dcterms:created xsi:type="dcterms:W3CDTF">2015-04-17T19:58:50Z</dcterms:created>
  <dcterms:modified xsi:type="dcterms:W3CDTF">2017-09-10T18:49:55Z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0x010100A350515AF1295244B26E4E6D23BF0BEB</vt:lpwstr>
  </property>
</Properties>
</file>