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5" r:id="rId2"/>
    <p:sldId id="274" r:id="rId3"/>
    <p:sldId id="279" r:id="rId4"/>
    <p:sldId id="283" r:id="rId5"/>
    <p:sldId id="282" r:id="rId6"/>
    <p:sldId id="275" r:id="rId7"/>
    <p:sldId id="281" r:id="rId8"/>
    <p:sldId id="286" r:id="rId9"/>
    <p:sldId id="287" r:id="rId10"/>
    <p:sldId id="288" r:id="rId11"/>
    <p:sldId id="294" r:id="rId12"/>
    <p:sldId id="289" r:id="rId13"/>
    <p:sldId id="293" r:id="rId14"/>
    <p:sldId id="291" r:id="rId15"/>
  </p:sldIdLst>
  <p:sldSz cx="9144000" cy="5143500" type="screen16x9"/>
  <p:notesSz cx="9305925" cy="7019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2" userDrawn="1">
          <p15:clr>
            <a:srgbClr val="A4A3A4"/>
          </p15:clr>
        </p15:guide>
        <p15:guide id="2" pos="5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7D83"/>
    <a:srgbClr val="DE6126"/>
    <a:srgbClr val="5E6262"/>
    <a:srgbClr val="171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8821" autoAdjust="0"/>
    <p:restoredTop sz="88534" autoAdjust="0"/>
  </p:normalViewPr>
  <p:slideViewPr>
    <p:cSldViewPr snapToGrid="0" snapToObjects="1">
      <p:cViewPr varScale="1">
        <p:scale>
          <a:sx n="102" d="100"/>
          <a:sy n="102" d="100"/>
        </p:scale>
        <p:origin x="1614" y="102"/>
      </p:cViewPr>
      <p:guideLst>
        <p:guide orient="horz" pos="1692"/>
        <p:guide pos="5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fanieli\Dropbox\DIPIR%20Assistants\iPres2015\IPRES_ContextGraph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Sheet1!$B$50</c:f>
              <c:strCache>
                <c:ptCount val="1"/>
                <c:pt idx="0">
                  <c:v>% of archaeologists 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chemeClr val="accent1"/>
                </a:solidFill>
              </a:ln>
              <a:effectLst/>
            </c:spPr>
          </c:marker>
          <c:cat>
            <c:strRef>
              <c:f>Sheet1!$A$51:$A$55</c:f>
              <c:strCache>
                <c:ptCount val="5"/>
                <c:pt idx="0">
                  <c:v>3rd Party Source</c:v>
                </c:pt>
                <c:pt idx="1">
                  <c:v>Data Analysis</c:v>
                </c:pt>
                <c:pt idx="2">
                  <c:v>Data Collection</c:v>
                </c:pt>
                <c:pt idx="3">
                  <c:v>Data Producer</c:v>
                </c:pt>
                <c:pt idx="4">
                  <c:v>Specimen/Artifact</c:v>
                </c:pt>
              </c:strCache>
            </c:strRef>
          </c:cat>
          <c:val>
            <c:numRef>
              <c:f>Sheet1!$B$51:$B$55</c:f>
              <c:numCache>
                <c:formatCode>0.00%</c:formatCode>
                <c:ptCount val="5"/>
                <c:pt idx="0">
                  <c:v>0.18181818181818182</c:v>
                </c:pt>
                <c:pt idx="1">
                  <c:v>0.13636363636363635</c:v>
                </c:pt>
                <c:pt idx="2">
                  <c:v>0.77272727272727271</c:v>
                </c:pt>
                <c:pt idx="3">
                  <c:v>0.13636363636363635</c:v>
                </c:pt>
                <c:pt idx="4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F6-4911-A5EE-85F7DBA72A66}"/>
            </c:ext>
          </c:extLst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% of zoologists 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</c:marker>
          <c:cat>
            <c:strRef>
              <c:f>Sheet1!$A$51:$A$55</c:f>
              <c:strCache>
                <c:ptCount val="5"/>
                <c:pt idx="0">
                  <c:v>3rd Party Source</c:v>
                </c:pt>
                <c:pt idx="1">
                  <c:v>Data Analysis</c:v>
                </c:pt>
                <c:pt idx="2">
                  <c:v>Data Collection</c:v>
                </c:pt>
                <c:pt idx="3">
                  <c:v>Data Producer</c:v>
                </c:pt>
                <c:pt idx="4">
                  <c:v>Specimen/Artifact</c:v>
                </c:pt>
              </c:strCache>
            </c:strRef>
          </c:cat>
          <c:val>
            <c:numRef>
              <c:f>Sheet1!$C$51:$C$55</c:f>
              <c:numCache>
                <c:formatCode>0.00%</c:formatCode>
                <c:ptCount val="5"/>
                <c:pt idx="0">
                  <c:v>0.32500000000000001</c:v>
                </c:pt>
                <c:pt idx="1">
                  <c:v>0.25</c:v>
                </c:pt>
                <c:pt idx="2">
                  <c:v>0.75</c:v>
                </c:pt>
                <c:pt idx="3">
                  <c:v>0.55000000000000004</c:v>
                </c:pt>
                <c:pt idx="4">
                  <c:v>0.97499999999999998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F6-4911-A5EE-85F7DBA72A66}"/>
            </c:ext>
          </c:extLst>
        </c:ser>
        <c:ser>
          <c:idx val="2"/>
          <c:order val="2"/>
          <c:tx>
            <c:strRef>
              <c:f>Sheet1!$D$50</c:f>
              <c:strCache>
                <c:ptCount val="1"/>
                <c:pt idx="0">
                  <c:v>% of social scientists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76200">
                <a:solidFill>
                  <a:schemeClr val="accent3"/>
                </a:solidFill>
              </a:ln>
              <a:effectLst/>
            </c:spPr>
          </c:marker>
          <c:cat>
            <c:strRef>
              <c:f>Sheet1!$A$51:$A$55</c:f>
              <c:strCache>
                <c:ptCount val="5"/>
                <c:pt idx="0">
                  <c:v>3rd Party Source</c:v>
                </c:pt>
                <c:pt idx="1">
                  <c:v>Data Analysis</c:v>
                </c:pt>
                <c:pt idx="2">
                  <c:v>Data Collection</c:v>
                </c:pt>
                <c:pt idx="3">
                  <c:v>Data Producer</c:v>
                </c:pt>
                <c:pt idx="4">
                  <c:v>Specimen/Artifact</c:v>
                </c:pt>
              </c:strCache>
            </c:strRef>
          </c:cat>
          <c:val>
            <c:numRef>
              <c:f>Sheet1!$D$51:$D$55</c:f>
              <c:numCache>
                <c:formatCode>0.00%</c:formatCode>
                <c:ptCount val="5"/>
                <c:pt idx="0">
                  <c:v>0.41860465116279072</c:v>
                </c:pt>
                <c:pt idx="1">
                  <c:v>0.65116279069767447</c:v>
                </c:pt>
                <c:pt idx="2">
                  <c:v>1</c:v>
                </c:pt>
                <c:pt idx="3">
                  <c:v>0.62790697674418605</c:v>
                </c:pt>
                <c:pt idx="4">
                  <c:v>2.3255813953488372E-2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F6-4911-A5EE-85F7DBA72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8836368"/>
        <c:axId val="308836760"/>
      </c:lineChart>
      <c:catAx>
        <c:axId val="30883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836760"/>
        <c:crosses val="autoZero"/>
        <c:auto val="1"/>
        <c:lblAlgn val="ctr"/>
        <c:lblOffset val="100"/>
        <c:noMultiLvlLbl val="0"/>
      </c:catAx>
      <c:valAx>
        <c:axId val="3088367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83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23923398464081"/>
          <c:y val="0.12661724403654842"/>
          <c:w val="0.83541508700301348"/>
          <c:h val="0.39251471187514364"/>
        </c:manualLayout>
      </c:layout>
      <c:lineChart>
        <c:grouping val="standard"/>
        <c:varyColors val="0"/>
        <c:ser>
          <c:idx val="0"/>
          <c:order val="0"/>
          <c:tx>
            <c:strRef>
              <c:f>Sheet1!$B$62</c:f>
              <c:strCache>
                <c:ptCount val="1"/>
                <c:pt idx="0">
                  <c:v>% of archaeologists 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chemeClr val="accent1"/>
                </a:solidFill>
              </a:ln>
              <a:effectLst/>
            </c:spPr>
          </c:marker>
          <c:cat>
            <c:strRef>
              <c:f>Sheet1!$A$63:$A$67</c:f>
              <c:strCache>
                <c:ptCount val="5"/>
                <c:pt idx="0">
                  <c:v>Digitizatn/Curatn</c:v>
                </c:pt>
                <c:pt idx="1">
                  <c:v>Gen. Context</c:v>
                </c:pt>
                <c:pt idx="2">
                  <c:v>Missing Data</c:v>
                </c:pt>
                <c:pt idx="3">
                  <c:v>Prior Reuse</c:v>
                </c:pt>
                <c:pt idx="4">
                  <c:v>Provenance</c:v>
                </c:pt>
              </c:strCache>
            </c:strRef>
          </c:cat>
          <c:val>
            <c:numRef>
              <c:f>Sheet1!$B$63:$B$67</c:f>
              <c:numCache>
                <c:formatCode>0.00%</c:formatCode>
                <c:ptCount val="5"/>
                <c:pt idx="0">
                  <c:v>0.13636363636363635</c:v>
                </c:pt>
                <c:pt idx="1">
                  <c:v>0.22727272727272727</c:v>
                </c:pt>
                <c:pt idx="2">
                  <c:v>0</c:v>
                </c:pt>
                <c:pt idx="3">
                  <c:v>0</c:v>
                </c:pt>
                <c:pt idx="4">
                  <c:v>0.13636363636363635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4A52-9938-C19C35184277}"/>
            </c:ext>
          </c:extLst>
        </c:ser>
        <c:ser>
          <c:idx val="1"/>
          <c:order val="1"/>
          <c:tx>
            <c:strRef>
              <c:f>Sheet1!$C$62</c:f>
              <c:strCache>
                <c:ptCount val="1"/>
                <c:pt idx="0">
                  <c:v>% of zoologists 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</c:marker>
          <c:cat>
            <c:strRef>
              <c:f>Sheet1!$A$63:$A$67</c:f>
              <c:strCache>
                <c:ptCount val="5"/>
                <c:pt idx="0">
                  <c:v>Digitizatn/Curatn</c:v>
                </c:pt>
                <c:pt idx="1">
                  <c:v>Gen. Context</c:v>
                </c:pt>
                <c:pt idx="2">
                  <c:v>Missing Data</c:v>
                </c:pt>
                <c:pt idx="3">
                  <c:v>Prior Reuse</c:v>
                </c:pt>
                <c:pt idx="4">
                  <c:v>Provenance</c:v>
                </c:pt>
              </c:strCache>
            </c:strRef>
          </c:cat>
          <c:val>
            <c:numRef>
              <c:f>Sheet1!$C$63:$C$67</c:f>
              <c:numCache>
                <c:formatCode>0.00%</c:formatCode>
                <c:ptCount val="5"/>
                <c:pt idx="0">
                  <c:v>0.42499999999999999</c:v>
                </c:pt>
                <c:pt idx="1">
                  <c:v>0.1</c:v>
                </c:pt>
                <c:pt idx="2">
                  <c:v>7.4999999999999997E-2</c:v>
                </c:pt>
                <c:pt idx="3">
                  <c:v>0.22500000000000001</c:v>
                </c:pt>
                <c:pt idx="4">
                  <c:v>0.27500000000000002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44-4A52-9938-C19C35184277}"/>
            </c:ext>
          </c:extLst>
        </c:ser>
        <c:ser>
          <c:idx val="2"/>
          <c:order val="2"/>
          <c:tx>
            <c:strRef>
              <c:f>Sheet1!$D$62</c:f>
              <c:strCache>
                <c:ptCount val="1"/>
                <c:pt idx="0">
                  <c:v>% of social scientists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76200">
                <a:solidFill>
                  <a:schemeClr val="accent3"/>
                </a:solidFill>
              </a:ln>
              <a:effectLst/>
            </c:spPr>
          </c:marker>
          <c:cat>
            <c:strRef>
              <c:f>Sheet1!$A$63:$A$67</c:f>
              <c:strCache>
                <c:ptCount val="5"/>
                <c:pt idx="0">
                  <c:v>Digitizatn/Curatn</c:v>
                </c:pt>
                <c:pt idx="1">
                  <c:v>Gen. Context</c:v>
                </c:pt>
                <c:pt idx="2">
                  <c:v>Missing Data</c:v>
                </c:pt>
                <c:pt idx="3">
                  <c:v>Prior Reuse</c:v>
                </c:pt>
                <c:pt idx="4">
                  <c:v>Provenance</c:v>
                </c:pt>
              </c:strCache>
            </c:strRef>
          </c:cat>
          <c:val>
            <c:numRef>
              <c:f>Sheet1!$D$63:$D$67</c:f>
              <c:numCache>
                <c:formatCode>0.00%</c:formatCode>
                <c:ptCount val="5"/>
                <c:pt idx="0">
                  <c:v>9.3023255813953487E-2</c:v>
                </c:pt>
                <c:pt idx="1">
                  <c:v>0.18604651162790697</c:v>
                </c:pt>
                <c:pt idx="2">
                  <c:v>0.41860465116279072</c:v>
                </c:pt>
                <c:pt idx="3">
                  <c:v>0.58139534883720934</c:v>
                </c:pt>
                <c:pt idx="4">
                  <c:v>4.6511627906976744E-2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544-4A52-9938-C19C35184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942824"/>
        <c:axId val="221943216"/>
      </c:lineChart>
      <c:catAx>
        <c:axId val="221942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943216"/>
        <c:crosses val="autoZero"/>
        <c:auto val="1"/>
        <c:lblAlgn val="ctr"/>
        <c:lblOffset val="100"/>
        <c:noMultiLvlLbl val="0"/>
      </c:catAx>
      <c:valAx>
        <c:axId val="2219432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942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1204" y="0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1EA7726C-ACAE-124E-B040-09E55DEF4DA0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67711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1204" y="6667711"/>
            <a:ext cx="4032568" cy="3509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681C18C3-2E63-8349-A502-4ACA2BEDD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8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2568" cy="35262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1742" y="0"/>
            <a:ext cx="4032568" cy="35262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425A2FED-D181-B140-88CD-24EDDA56626D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0050" cy="2368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593" y="3378340"/>
            <a:ext cx="7444740" cy="2764095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67305"/>
            <a:ext cx="4032568" cy="35262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1742" y="6667305"/>
            <a:ext cx="4032568" cy="35262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A035E6FC-CCC7-F34C-83D9-78C7523946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69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2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</a:t>
            </a:r>
            <a:r>
              <a:rPr lang="en-US" baseline="0" dirty="0"/>
              <a:t> http://www.agathe.gr/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7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68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40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72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237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585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75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"EU2004-2013" by Glentamara - Own work. Licensed under Public Domain via Wikipedia - https://en.wikipedia.org/wiki/File:EU2004-2013.svg#/media/File:EU2004-2013.svg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92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“Photo of worked bone” by Bradley Parker, Peter Cobb. "F_5_5003_5010_1.JPG from Turkey/Kenan Tepe/Area F/Trench 5/Locus 5003/Finds Bag 5010". (2012) In </a:t>
            </a:r>
            <a:r>
              <a:rPr lang="en-US" i="1" dirty="0"/>
              <a:t>Kenan Tepe</a:t>
            </a:r>
            <a:r>
              <a:rPr lang="en-US" dirty="0"/>
              <a:t>. Bradley Parker, Peter Cobb (Eds.) . Released: 2012-03-28. Open Context. &lt;http://opencontext.org/media/F6BC22FE-AD79-4BB9-8AAA-E05AC705EF61&gt; ARK (Archive): http://n2t.net/ark:/28722/k2862h17z, used under CC BY.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4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  <a:r>
              <a:rPr lang="en-US" baseline="0" dirty="0"/>
              <a:t> Photo by DIPIR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981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67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6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E6FC-CCC7-F34C-83D9-78C7523946F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7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3889" y="2"/>
            <a:ext cx="5980110" cy="1060063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"/>
            <a:ext cx="3190875" cy="1060065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329876"/>
            <a:ext cx="3582591" cy="56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79470" y="1852402"/>
            <a:ext cx="7754770" cy="1234773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548640" tIns="274320" rIns="457200" bIns="365760">
            <a:normAutofit/>
          </a:bodyPr>
          <a:lstStyle>
            <a:lvl1pPr marL="0" indent="0" algn="l">
              <a:spcBef>
                <a:spcPts val="0"/>
              </a:spcBef>
              <a:buNone/>
              <a:defRPr sz="4400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28694" y="3206972"/>
            <a:ext cx="1860270" cy="400110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8695" y="3613838"/>
            <a:ext cx="1364723" cy="307777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700" b="0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136900" y="0"/>
            <a:ext cx="445693" cy="1060065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40428" y="194732"/>
            <a:ext cx="3980966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Closing Message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40615" y="990753"/>
            <a:ext cx="3887788" cy="3042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28" y="1267826"/>
            <a:ext cx="3887788" cy="2692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/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40428" y="1508234"/>
            <a:ext cx="3887788" cy="229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pic>
        <p:nvPicPr>
          <p:cNvPr id="11" name="Picture 10" descr="ppt-because-pattern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82"/>
          <a:stretch/>
        </p:blipFill>
        <p:spPr>
          <a:xfrm>
            <a:off x="4546829" y="1"/>
            <a:ext cx="4597172" cy="408166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1338" y="3929400"/>
            <a:ext cx="9144000" cy="179785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9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453" y="4379980"/>
            <a:ext cx="1498090" cy="4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1" b="5032"/>
          <a:stretch/>
        </p:blipFill>
        <p:spPr>
          <a:xfrm>
            <a:off x="240428" y="4456549"/>
            <a:ext cx="625385" cy="300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0" y="4475990"/>
            <a:ext cx="608901" cy="3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477189" y="3649322"/>
            <a:ext cx="607721" cy="2921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0" name="TextBox 8"/>
          <p:cNvSpPr txBox="1">
            <a:spLocks noChangeArrowheads="1"/>
          </p:cNvSpPr>
          <p:nvPr userDrawn="1"/>
        </p:nvSpPr>
        <p:spPr bwMode="auto">
          <a:xfrm>
            <a:off x="5924930" y="3722858"/>
            <a:ext cx="4222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0" dirty="0">
                <a:solidFill>
                  <a:schemeClr val="bg1"/>
                </a:solidFill>
              </a:rPr>
              <a:t>SM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3491511"/>
            <a:ext cx="635000" cy="607721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725439"/>
            <a:ext cx="4177899" cy="1492716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365760">
            <a:spAutoFit/>
          </a:bodyPr>
          <a:lstStyle>
            <a:lvl1pPr marL="0" indent="0" algn="l">
              <a:spcBef>
                <a:spcPts val="0"/>
              </a:spcBef>
              <a:buNone/>
              <a:defRPr sz="5500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98251" y="2291526"/>
            <a:ext cx="3887788" cy="3042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98064" y="2582111"/>
            <a:ext cx="3887788" cy="2692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98064" y="2851383"/>
            <a:ext cx="3887788" cy="229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06426"/>
            <a:ext cx="3679825" cy="566309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Title</a:t>
            </a:r>
          </a:p>
        </p:txBody>
      </p:sp>
      <p:pic>
        <p:nvPicPr>
          <p:cNvPr id="16" name="Picture 15" descr="ppt-because-tag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33" y="3491511"/>
            <a:ext cx="8216894" cy="607721"/>
          </a:xfrm>
          <a:prstGeom prst="rect">
            <a:avLst/>
          </a:prstGeom>
        </p:spPr>
      </p:pic>
      <p:pic>
        <p:nvPicPr>
          <p:cNvPr id="20" name="Picture 9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453" y="4379980"/>
            <a:ext cx="1498090" cy="4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0" y="4475990"/>
            <a:ext cx="608901" cy="3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1" y="1493044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524273" y="2014936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8" y="2073399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2712528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1490664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1" y="1493043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1" y="590743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524273" y="1112635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8" y="1171098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1810227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588363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1" y="590742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82651" y="2873892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524273" y="3395784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416308" y="3454247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416300" y="4093376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16300" y="2871512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882651" y="2873891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5259" y="831061"/>
            <a:ext cx="8174038" cy="6924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9144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6213" y="638175"/>
            <a:ext cx="265112" cy="4505325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1956" y="638176"/>
            <a:ext cx="265112" cy="407462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9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41313" y="1030288"/>
            <a:ext cx="8439150" cy="33178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20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4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5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2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51435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900" baseline="0">
                <a:sym typeface="Wingdings"/>
              </a:defRPr>
            </a:lvl1pPr>
            <a:lvl2pPr marL="457200" indent="0">
              <a:buNone/>
              <a:defRPr sz="2400"/>
            </a:lvl2pPr>
          </a:lstStyle>
          <a:p>
            <a:pPr lvl="1"/>
            <a:r>
              <a:rPr lang="en-US" dirty="0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7583491" y="-15479"/>
            <a:ext cx="433387" cy="5174457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016878" y="-15479"/>
            <a:ext cx="1127125" cy="5174457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4111" y="3748282"/>
            <a:ext cx="6153150" cy="715580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2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917" y="4085464"/>
            <a:ext cx="5610225" cy="26431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3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3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60" r:id="rId3"/>
    <p:sldLayoutId id="2147483655" r:id="rId4"/>
    <p:sldLayoutId id="2147483653" r:id="rId5"/>
    <p:sldLayoutId id="2147483661" r:id="rId6"/>
    <p:sldLayoutId id="2147483654" r:id="rId7"/>
    <p:sldLayoutId id="2147483658" r:id="rId8"/>
    <p:sldLayoutId id="2147483657" r:id="rId9"/>
    <p:sldLayoutId id="2147483656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" y="1329876"/>
            <a:ext cx="8543686" cy="538609"/>
          </a:xfrm>
        </p:spPr>
        <p:txBody>
          <a:bodyPr/>
          <a:lstStyle/>
          <a:p>
            <a:r>
              <a:rPr lang="en-US" sz="1400" dirty="0"/>
              <a:t>Preservation of Research Data for Reuse Panel, iPRES 2015, Chapel Hill, NC, November  4, 2015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“You need the entire context, whatever that means.” A Study of Three Disciplines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28694" y="3206972"/>
            <a:ext cx="2780569" cy="400110"/>
          </a:xfrm>
        </p:spPr>
        <p:txBody>
          <a:bodyPr/>
          <a:lstStyle/>
          <a:p>
            <a:r>
              <a:rPr lang="en-US" dirty="0"/>
              <a:t>Ixchel M. Faniel, Ph.D.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28695" y="3613838"/>
            <a:ext cx="5281959" cy="1458861"/>
          </a:xfrm>
        </p:spPr>
        <p:txBody>
          <a:bodyPr/>
          <a:lstStyle/>
          <a:p>
            <a:r>
              <a:rPr lang="en-US" dirty="0"/>
              <a:t>Research Scientist</a:t>
            </a:r>
            <a:br>
              <a:rPr lang="en-US" dirty="0"/>
            </a:br>
            <a:r>
              <a:rPr lang="en-US" dirty="0"/>
              <a:t>OCLC, Online Computer and Library Center, Inc.</a:t>
            </a:r>
            <a:br>
              <a:rPr lang="en-US" dirty="0"/>
            </a:br>
            <a:r>
              <a:rPr lang="en-US" b="1" dirty="0"/>
              <a:t>fanieli@oclc.org	@DIPIR_Project	www.dipir.org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0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43" y="705844"/>
            <a:ext cx="4694557" cy="2635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261" y="182624"/>
            <a:ext cx="5214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Party Source Information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535" y="1367896"/>
            <a:ext cx="56427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“Am I reading it in an article in JSTOR and going to the Agora website, which is the original sources of this [vessel]? Or am I reading it in some webpage of a project that’s mostly geared towards attracting students… Then I might be…Just want to check a little more to confirm…”.  – Archaeologist 18</a:t>
            </a:r>
          </a:p>
        </p:txBody>
      </p:sp>
    </p:spTree>
    <p:extLst>
      <p:ext uri="{BB962C8B-B14F-4D97-AF65-F5344CB8AC3E}">
        <p14:creationId xmlns:p14="http://schemas.microsoft.com/office/powerpoint/2010/main" val="357902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496800" y="18602325"/>
            <a:ext cx="19583400" cy="11374547"/>
            <a:chOff x="12496800" y="18602325"/>
            <a:chExt cx="19583400" cy="11374547"/>
          </a:xfrm>
        </p:grpSpPr>
        <p:pic>
          <p:nvPicPr>
            <p:cNvPr id="2" name="Picture 5" descr="C:\Users\gomezj\Desktop\drawing ex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09643" y="19469101"/>
              <a:ext cx="3421157" cy="4733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2496800" y="28422600"/>
              <a:ext cx="19583400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16124"/>
              <a:r>
                <a:rPr lang="en-US" sz="5500" b="1" dirty="0">
                  <a:solidFill>
                    <a:srgbClr val="FF9900"/>
                  </a:solidFill>
                  <a:latin typeface="Calibri"/>
                </a:rPr>
                <a:t>Web of Discovery for Context</a:t>
              </a:r>
            </a:p>
            <a:p>
              <a:pPr algn="ctr" defTabSz="5016124"/>
              <a:r>
                <a:rPr lang="en-US" sz="4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Archaeologists relied on a web of many sources to provide context for the data.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23164801" y="24307800"/>
              <a:ext cx="1981199" cy="1034075"/>
            </a:xfrm>
            <a:prstGeom prst="straightConnector1">
              <a:avLst/>
            </a:prstGeom>
            <a:noFill/>
            <a:ln w="1270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" name="Straight Arrow Connector 4"/>
            <p:cNvCxnSpPr/>
            <p:nvPr/>
          </p:nvCxnSpPr>
          <p:spPr>
            <a:xfrm flipV="1">
              <a:off x="21945600" y="21869400"/>
              <a:ext cx="0" cy="933450"/>
            </a:xfrm>
            <a:prstGeom prst="straightConnector1">
              <a:avLst/>
            </a:prstGeom>
            <a:noFill/>
            <a:ln w="1270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" name="Straight Arrow Connector 5"/>
            <p:cNvCxnSpPr/>
            <p:nvPr/>
          </p:nvCxnSpPr>
          <p:spPr>
            <a:xfrm flipH="1" flipV="1">
              <a:off x="18288000" y="22736175"/>
              <a:ext cx="2590800" cy="733425"/>
            </a:xfrm>
            <a:prstGeom prst="straightConnector1">
              <a:avLst/>
            </a:prstGeom>
            <a:noFill/>
            <a:ln w="1270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>
            <a:xfrm flipH="1">
              <a:off x="18440400" y="24307800"/>
              <a:ext cx="2057400" cy="495300"/>
            </a:xfrm>
            <a:prstGeom prst="straightConnector1">
              <a:avLst/>
            </a:prstGeom>
            <a:noFill/>
            <a:ln w="1270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>
            <a:xfrm flipV="1">
              <a:off x="23012401" y="22802850"/>
              <a:ext cx="2209800" cy="666750"/>
            </a:xfrm>
            <a:prstGeom prst="straightConnector1">
              <a:avLst/>
            </a:prstGeom>
            <a:noFill/>
            <a:ln w="1270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pic>
          <p:nvPicPr>
            <p:cNvPr id="9" name="Picture 5" descr="C:\Users\gomezj\Desktop\dayplan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532255" y="19335750"/>
              <a:ext cx="4033347" cy="5386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6" descr="C:\Users\gomezj\Desktop\room pla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697201" y="25146000"/>
              <a:ext cx="4876800" cy="3025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7" descr="C:\Users\gomezj\Desktop\oc table ex.png"/>
            <p:cNvPicPr>
              <a:picLocks noChangeAspect="1" noChangeArrowheads="1"/>
            </p:cNvPicPr>
            <p:nvPr/>
          </p:nvPicPr>
          <p:blipFill>
            <a:blip r:embed="rId6" cstate="print"/>
            <a:srcRect t="27859" b="4040"/>
            <a:stretch>
              <a:fillRect/>
            </a:stretch>
          </p:blipFill>
          <p:spPr bwMode="auto">
            <a:xfrm>
              <a:off x="18745201" y="18602325"/>
              <a:ext cx="5943599" cy="320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2" descr="C:\Users\gomezj\Desktop\oc bone.jpg"/>
            <p:cNvPicPr>
              <a:picLocks noChangeAspect="1" noChangeArrowheads="1"/>
            </p:cNvPicPr>
            <p:nvPr/>
          </p:nvPicPr>
          <p:blipFill>
            <a:blip r:embed="rId7" cstate="print"/>
            <a:srcRect t="18991"/>
            <a:stretch>
              <a:fillRect/>
            </a:stretch>
          </p:blipFill>
          <p:spPr bwMode="auto">
            <a:xfrm>
              <a:off x="24384000" y="25831800"/>
              <a:ext cx="3887658" cy="236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261" y="2193190"/>
            <a:ext cx="4903452" cy="21700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0261" y="182624"/>
            <a:ext cx="5896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Sources for Context Information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7364" y="1506614"/>
            <a:ext cx="2629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Social Scientists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73998" y="3525140"/>
            <a:ext cx="2408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Archaeologists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7734" y="517192"/>
            <a:ext cx="4480560" cy="27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5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Implications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Boundaries between different types of context information are permeable </a:t>
            </a:r>
          </a:p>
          <a:p>
            <a:r>
              <a:rPr lang="en-US" dirty="0"/>
              <a:t>Context information is detailed and comes from several non-substitutable sources </a:t>
            </a:r>
          </a:p>
          <a:p>
            <a:r>
              <a:rPr lang="en-US" dirty="0"/>
              <a:t>Must work to satisfy present and potential future needs </a:t>
            </a:r>
          </a:p>
        </p:txBody>
      </p:sp>
    </p:spTree>
    <p:extLst>
      <p:ext uri="{BB962C8B-B14F-4D97-AF65-F5344CB8AC3E}">
        <p14:creationId xmlns:p14="http://schemas.microsoft.com/office/powerpoint/2010/main" val="31614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DIPIR Project </a:t>
            </a:r>
          </a:p>
          <a:p>
            <a:pPr lvl="1"/>
            <a:r>
              <a:rPr lang="en-US" sz="2000" dirty="0"/>
              <a:t>Institute of Museum and Library Services 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Elizabeth Yakel (Co-PI), William Fink, Eric Kansa, Nancy McGovern, Sarah Whitcher Kansa, Julianna Barrera-Gomez, Rebecca Frank, Adam Kriesberg, Morgan Daniels, Anthea Josias, Ayoung Yoon, Jessica Schaengold, Gavin Strassel, Michele DeLia, Kathleen Fear, Mallory Hood, Annelise Doll, Monique Lowe, Molly Haig</a:t>
            </a:r>
          </a:p>
          <a:p>
            <a:pPr marL="457200" lvl="1" indent="0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46" y="1246060"/>
            <a:ext cx="1752600" cy="79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6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1839" y="725439"/>
            <a:ext cx="8261236" cy="923330"/>
          </a:xfrm>
        </p:spPr>
        <p:txBody>
          <a:bodyPr/>
          <a:lstStyle/>
          <a:p>
            <a:r>
              <a:rPr lang="en-US" sz="1800" dirty="0"/>
              <a:t>Preservation of Research Data for Reuse Panel, November 4, 2015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Ixchel M. Faniel, Ph.D.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Research Scientist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fanieli@oclc.org	@DIPIR_Project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iPRES 2015</a:t>
            </a:r>
          </a:p>
        </p:txBody>
      </p:sp>
      <p:sp>
        <p:nvSpPr>
          <p:cNvPr id="8" name="Rectangle 7"/>
          <p:cNvSpPr/>
          <p:nvPr/>
        </p:nvSpPr>
        <p:spPr>
          <a:xfrm>
            <a:off x="865813" y="4402413"/>
            <a:ext cx="5377764" cy="6001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87D83"/>
                </a:solidFill>
                <a:effectLst/>
                <a:latin typeface="+mn-lt"/>
                <a:ea typeface="+mn-ea"/>
                <a:cs typeface="+mn-cs"/>
              </a:rPr>
              <a:t>©2015 OCLC. This work is licensed under a Creative Commons Attribution 4.0 International License. Suggested attribution: “This work uses content from “You need the entire context, whatever that means.” A Study of Three Disciplines © OCLC, used under a Creative Commons Attribution 4.0 International License: http://creativecommons.org/licenses/by/4.0/.”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3747" y="182624"/>
            <a:ext cx="8805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Top 10 Types of Context Information Mentioned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771436"/>
              </p:ext>
            </p:extLst>
          </p:nvPr>
        </p:nvGraphicFramePr>
        <p:xfrm>
          <a:off x="411771" y="867747"/>
          <a:ext cx="8229600" cy="414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49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5811485"/>
              </p:ext>
            </p:extLst>
          </p:nvPr>
        </p:nvGraphicFramePr>
        <p:xfrm>
          <a:off x="285750" y="552450"/>
          <a:ext cx="8229600" cy="4142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3747" y="182624"/>
            <a:ext cx="8805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Top 10 Types of Context Information Mentioned</a:t>
            </a:r>
          </a:p>
        </p:txBody>
      </p:sp>
    </p:spTree>
    <p:extLst>
      <p:ext uri="{BB962C8B-B14F-4D97-AF65-F5344CB8AC3E}">
        <p14:creationId xmlns:p14="http://schemas.microsoft.com/office/powerpoint/2010/main" val="22266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261" y="182624"/>
            <a:ext cx="4977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Data Collection Information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2898" y="870512"/>
            <a:ext cx="53372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“…if it had something that I could use to represent my key independent variable…And so in this case, I was looking at opinions towards European enlargement. So if they ask them a question, ‘What is your preference for future enlargement or what's your opinion on the continuing enlargement?’ [I] then sort of immediately knew that it would be useful.” - Social Scientist 02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150" y="1001587"/>
            <a:ext cx="3293707" cy="35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2" y="0"/>
            <a:ext cx="9109538" cy="51646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261" y="182624"/>
            <a:ext cx="693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Data Collection &amp; Artifact Information</a:t>
            </a:r>
            <a:r>
              <a:rPr lang="en-US" sz="2800" b="1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13781" y="996255"/>
            <a:ext cx="86275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“So I was contacting him for other specific information. Where was this found, what period did it date to, and what artifacts were found with it because that's often not cataloged along [with] this primary zooarchaeological data nor do you have access to field notes or anything like that.” – Archeologist 02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4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23530" r="5795" b="2138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261" y="182624"/>
            <a:ext cx="7133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Data Collection &amp; Specimen Information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595" y="1001699"/>
            <a:ext cx="7987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relevance would be determined by verifying that they were from the right geographic area and then in determining that they were correctly identified.” - Zoologist 19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9756" y="2477736"/>
            <a:ext cx="80709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“…knowing that a specimen is 30 millimeters or 30 centimeters makes a big issue of being able to say whether I want to borrow it. Is it a baby? Is it a full adult? Is it male? Is it female?…Is this a specimen that's been dragged…and then stepped on? Or is it in pristine condition?” - Zoologist 19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402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261" y="182624"/>
            <a:ext cx="4916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Data Producer Information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261" y="770317"/>
            <a:ext cx="8792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“…I have a hierarchy where </a:t>
            </a:r>
            <a:r>
              <a:rPr lang="en-US" sz="2000" b="1" dirty="0">
                <a:solidFill>
                  <a:srgbClr val="FF0000"/>
                </a:solidFill>
              </a:rPr>
              <a:t>I try to get information from governments</a:t>
            </a:r>
            <a:r>
              <a:rPr lang="en-US" sz="2000" b="1" dirty="0"/>
              <a:t> if I can, state and federal governments…”. – Social Scientist 12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261" y="2004555"/>
            <a:ext cx="8792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“…I can look at the authors, and </a:t>
            </a:r>
            <a:r>
              <a:rPr lang="en-US" sz="2000" b="1" dirty="0">
                <a:solidFill>
                  <a:srgbClr val="FF0000"/>
                </a:solidFill>
              </a:rPr>
              <a:t>I know</a:t>
            </a:r>
            <a:r>
              <a:rPr lang="en-US" sz="2000" b="1" dirty="0"/>
              <a:t> that, say, </a:t>
            </a:r>
            <a:r>
              <a:rPr lang="en-US" sz="2000" b="1" dirty="0">
                <a:solidFill>
                  <a:srgbClr val="FF0000"/>
                </a:solidFill>
              </a:rPr>
              <a:t>so and so</a:t>
            </a:r>
            <a:r>
              <a:rPr lang="en-US" sz="2000" b="1" dirty="0"/>
              <a:t> has published on this group before, </a:t>
            </a:r>
            <a:r>
              <a:rPr lang="en-US" sz="2000" b="1" dirty="0">
                <a:solidFill>
                  <a:srgbClr val="FF0000"/>
                </a:solidFill>
              </a:rPr>
              <a:t>has some experience</a:t>
            </a:r>
            <a:r>
              <a:rPr lang="en-US" sz="2000" b="1" dirty="0"/>
              <a:t> with the fish systematics, and </a:t>
            </a:r>
            <a:r>
              <a:rPr lang="en-US" sz="2000" b="1" dirty="0">
                <a:solidFill>
                  <a:srgbClr val="FF0000"/>
                </a:solidFill>
              </a:rPr>
              <a:t>I </a:t>
            </a:r>
            <a:r>
              <a:rPr lang="en-US" sz="2000" b="1" dirty="0"/>
              <a:t>can </a:t>
            </a:r>
            <a:r>
              <a:rPr lang="en-US" sz="2000" b="1" dirty="0">
                <a:solidFill>
                  <a:srgbClr val="FF0000"/>
                </a:solidFill>
              </a:rPr>
              <a:t>trust the</a:t>
            </a:r>
            <a:r>
              <a:rPr lang="en-US" sz="2000" b="1" dirty="0"/>
              <a:t> taxonomic </a:t>
            </a:r>
            <a:r>
              <a:rPr lang="en-US" sz="2000" b="1" dirty="0">
                <a:solidFill>
                  <a:srgbClr val="FF0000"/>
                </a:solidFill>
              </a:rPr>
              <a:t>data</a:t>
            </a:r>
            <a:r>
              <a:rPr lang="en-US" sz="2000" b="1" dirty="0"/>
              <a:t>…”. – Zoologist 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261" y="3613626"/>
            <a:ext cx="8792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…that </a:t>
            </a:r>
            <a:r>
              <a:rPr lang="en-US" sz="2000" b="1" dirty="0">
                <a:solidFill>
                  <a:srgbClr val="FF0000"/>
                </a:solidFill>
              </a:rPr>
              <a:t>Germans in Munich</a:t>
            </a:r>
            <a:r>
              <a:rPr lang="en-US" sz="2000" b="1" dirty="0"/>
              <a:t> tradition </a:t>
            </a:r>
            <a:r>
              <a:rPr lang="en-US" sz="2000" b="1" dirty="0">
                <a:solidFill>
                  <a:srgbClr val="FF0000"/>
                </a:solidFill>
              </a:rPr>
              <a:t>is one of the respected traditions</a:t>
            </a:r>
            <a:r>
              <a:rPr lang="en-US" sz="2000" b="1" dirty="0"/>
              <a:t> for zooarchaeology in the Old World. So, those </a:t>
            </a:r>
            <a:r>
              <a:rPr lang="en-US" sz="2000" b="1" dirty="0">
                <a:solidFill>
                  <a:srgbClr val="FF0000"/>
                </a:solidFill>
              </a:rPr>
              <a:t>senior scholars and then their students are the ones that you trust</a:t>
            </a:r>
            <a:r>
              <a:rPr lang="en-US" sz="2000" b="1" dirty="0"/>
              <a:t>”. – Archaeologist 13</a:t>
            </a:r>
          </a:p>
        </p:txBody>
      </p:sp>
    </p:spTree>
    <p:extLst>
      <p:ext uri="{BB962C8B-B14F-4D97-AF65-F5344CB8AC3E}">
        <p14:creationId xmlns:p14="http://schemas.microsoft.com/office/powerpoint/2010/main" val="39535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261" y="182624"/>
            <a:ext cx="7181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Data Analysis &amp; Prior Reuse Information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261" y="910402"/>
            <a:ext cx="882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“But even </a:t>
            </a:r>
            <a:r>
              <a:rPr lang="en-US" sz="2000" b="1" dirty="0">
                <a:solidFill>
                  <a:srgbClr val="FF0000"/>
                </a:solidFill>
              </a:rPr>
              <a:t>within the codebook they may tell you how it’s coded</a:t>
            </a:r>
            <a:r>
              <a:rPr lang="en-US" sz="2000" b="1" dirty="0"/>
              <a:t>…and I still don’t know…For instance, they just say if this variable belongs to this category, we coded it as six. </a:t>
            </a:r>
            <a:r>
              <a:rPr lang="en-US" sz="2000" b="1" dirty="0">
                <a:solidFill>
                  <a:srgbClr val="FF0000"/>
                </a:solidFill>
              </a:rPr>
              <a:t>But it really doesn’t tell me how they coded</a:t>
            </a:r>
            <a:r>
              <a:rPr lang="en-US" sz="2000" b="1" dirty="0"/>
              <a:t> it…</a:t>
            </a:r>
            <a:r>
              <a:rPr lang="en-US" sz="2000" b="1" dirty="0">
                <a:solidFill>
                  <a:srgbClr val="FF0000"/>
                </a:solidFill>
              </a:rPr>
              <a:t>the process</a:t>
            </a:r>
            <a:r>
              <a:rPr lang="en-US" sz="2000" b="1" dirty="0"/>
              <a:t> ..is not really clear”. – Social Scientist 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261" y="2587690"/>
            <a:ext cx="8824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“Because corruption, I don’t think you can generate it unless you are a big organization with the resources…And then </a:t>
            </a:r>
            <a:r>
              <a:rPr lang="en-US" sz="2000" b="1" dirty="0">
                <a:solidFill>
                  <a:srgbClr val="FF0000"/>
                </a:solidFill>
              </a:rPr>
              <a:t>there are a few measures that the literature keeps repeating</a:t>
            </a:r>
            <a:r>
              <a:rPr lang="en-US" sz="2000" b="1" dirty="0"/>
              <a:t>.  It’s Transparency [International] and the World bank has one. But probably </a:t>
            </a:r>
            <a:r>
              <a:rPr lang="en-US" sz="2000" b="1" dirty="0">
                <a:solidFill>
                  <a:srgbClr val="FF0000"/>
                </a:solidFill>
              </a:rPr>
              <a:t>the Transparency [International measure] is most often used</a:t>
            </a:r>
            <a:r>
              <a:rPr lang="en-US" sz="2000" b="1" dirty="0"/>
              <a:t>, so that’s why </a:t>
            </a:r>
            <a:r>
              <a:rPr lang="en-US" sz="2000" b="1" dirty="0">
                <a:solidFill>
                  <a:srgbClr val="FF0000"/>
                </a:solidFill>
              </a:rPr>
              <a:t>we picked that one</a:t>
            </a:r>
            <a:r>
              <a:rPr lang="en-US" sz="2000" b="1" dirty="0"/>
              <a:t>”. – Social Scientist 13</a:t>
            </a:r>
          </a:p>
        </p:txBody>
      </p:sp>
    </p:spTree>
    <p:extLst>
      <p:ext uri="{BB962C8B-B14F-4D97-AF65-F5344CB8AC3E}">
        <p14:creationId xmlns:p14="http://schemas.microsoft.com/office/powerpoint/2010/main" val="37356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261" y="182624"/>
            <a:ext cx="6074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Digitization/Curation Information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261" y="1110343"/>
            <a:ext cx="8792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“So </a:t>
            </a:r>
            <a:r>
              <a:rPr lang="en-US" sz="2000" b="1" dirty="0">
                <a:solidFill>
                  <a:srgbClr val="FF0000"/>
                </a:solidFill>
              </a:rPr>
              <a:t>there’s some sort of cross-validation</a:t>
            </a:r>
            <a:r>
              <a:rPr lang="en-US" sz="2000" b="1" dirty="0"/>
              <a:t> among other sequences…It’s</a:t>
            </a:r>
            <a:br>
              <a:rPr lang="en-US" sz="2000" b="1" dirty="0"/>
            </a:br>
            <a:r>
              <a:rPr lang="en-US" sz="2000" b="1" dirty="0"/>
              <a:t>partly quality control that I think </a:t>
            </a:r>
            <a:r>
              <a:rPr lang="en-US" sz="2000" b="1" dirty="0">
                <a:solidFill>
                  <a:srgbClr val="FF0000"/>
                </a:solidFill>
              </a:rPr>
              <a:t>GenBank does</a:t>
            </a:r>
            <a:r>
              <a:rPr lang="en-US" sz="2000" b="1" dirty="0"/>
              <a:t> when they accession a  </a:t>
            </a:r>
          </a:p>
          <a:p>
            <a:r>
              <a:rPr lang="en-US" sz="2000" b="1" dirty="0"/>
              <a:t>sequence. They will actually BLAST it, so compare it to other sequences that are available for that gene, </a:t>
            </a:r>
            <a:r>
              <a:rPr lang="en-US" sz="2000" b="1" dirty="0">
                <a:solidFill>
                  <a:srgbClr val="FF0000"/>
                </a:solidFill>
              </a:rPr>
              <a:t>and if something is wildly wrong, they will spot it</a:t>
            </a:r>
            <a:r>
              <a:rPr lang="en-US" sz="2000" b="1" dirty="0"/>
              <a:t>”. – Zoologist 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261" y="2994652"/>
            <a:ext cx="8792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“one of the big issues we have to deal with was: </a:t>
            </a:r>
            <a:r>
              <a:rPr lang="en-US" sz="2000" b="1" dirty="0">
                <a:solidFill>
                  <a:srgbClr val="FF0000"/>
                </a:solidFill>
              </a:rPr>
              <a:t>How was that material originally preserved?</a:t>
            </a:r>
            <a:r>
              <a:rPr lang="en-US" sz="2000" b="1" dirty="0"/>
              <a:t> Historically, museum specimens when into formalin and then into alcohol.  Well, </a:t>
            </a:r>
            <a:r>
              <a:rPr lang="en-US" sz="2000" b="1" dirty="0">
                <a:solidFill>
                  <a:srgbClr val="FF0000"/>
                </a:solidFill>
              </a:rPr>
              <a:t>the exposure of the tissue to formalin does a real number on DNA</a:t>
            </a:r>
            <a:r>
              <a:rPr lang="en-US" sz="2000" b="1" dirty="0"/>
              <a:t>, degrades it very rapidly”. </a:t>
            </a:r>
          </a:p>
          <a:p>
            <a:r>
              <a:rPr lang="en-US" sz="2000" b="1" dirty="0"/>
              <a:t>– Zoologist 13</a:t>
            </a:r>
          </a:p>
        </p:txBody>
      </p:sp>
    </p:spTree>
    <p:extLst>
      <p:ext uri="{BB962C8B-B14F-4D97-AF65-F5344CB8AC3E}">
        <p14:creationId xmlns:p14="http://schemas.microsoft.com/office/powerpoint/2010/main" val="19284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ster_Slides_V2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11984</TotalTime>
  <Words>1077</Words>
  <Application>Microsoft Office PowerPoint</Application>
  <PresentationFormat>On-screen Show (16:9)</PresentationFormat>
  <Paragraphs>65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Calibri</vt:lpstr>
      <vt:lpstr>Open Sans</vt:lpstr>
      <vt:lpstr>Times New Roman</vt:lpstr>
      <vt:lpstr>Wingdings</vt:lpstr>
      <vt:lpstr>Master_Slides_V2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"You Need The Entire Context, Whatever That Means." A Study of Three Disciplines</dc:title>
  <dc:creator>Ixchel M. Faniel</dc:creator>
  <cp:keywords>data curation, data reuse, data preservation,  data repositories</cp:keywords>
  <dc:description>Faniel, I. M. (2015, November). “You need the entire context, whatever that means.” A study of three disciplines. Presented at the Preservation of Research Data for Reuse panel at iPRES 2015, Chapel Hill, NC.</dc:description>
  <cp:lastModifiedBy>Confer,Patrick</cp:lastModifiedBy>
  <cp:revision>202</cp:revision>
  <cp:lastPrinted>2015-10-30T20:20:00Z</cp:lastPrinted>
  <dcterms:created xsi:type="dcterms:W3CDTF">2015-04-17T19:58:50Z</dcterms:created>
  <dcterms:modified xsi:type="dcterms:W3CDTF">2017-05-07T13:33:49Z</dcterms:modified>
</cp:coreProperties>
</file>