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 id="2147483648" r:id="rId6"/>
  </p:sldMasterIdLst>
  <p:notesMasterIdLst>
    <p:notesMasterId r:id="rId27"/>
  </p:notesMasterIdLst>
  <p:handoutMasterIdLst>
    <p:handoutMasterId r:id="rId28"/>
  </p:handoutMasterIdLst>
  <p:sldIdLst>
    <p:sldId id="265" r:id="rId7"/>
    <p:sldId id="282" r:id="rId8"/>
    <p:sldId id="267" r:id="rId9"/>
    <p:sldId id="295" r:id="rId10"/>
    <p:sldId id="328" r:id="rId11"/>
    <p:sldId id="329" r:id="rId12"/>
    <p:sldId id="323" r:id="rId13"/>
    <p:sldId id="288" r:id="rId14"/>
    <p:sldId id="304" r:id="rId15"/>
    <p:sldId id="289" r:id="rId16"/>
    <p:sldId id="281" r:id="rId17"/>
    <p:sldId id="313" r:id="rId18"/>
    <p:sldId id="314" r:id="rId19"/>
    <p:sldId id="317" r:id="rId20"/>
    <p:sldId id="319" r:id="rId21"/>
    <p:sldId id="322" r:id="rId22"/>
    <p:sldId id="307" r:id="rId23"/>
    <p:sldId id="326" r:id="rId24"/>
    <p:sldId id="327" r:id="rId25"/>
    <p:sldId id="264" r:id="rId26"/>
  </p:sldIdLst>
  <p:sldSz cx="9144000" cy="5143500" type="screen16x9"/>
  <p:notesSz cx="9305925" cy="7019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87732" autoAdjust="0"/>
  </p:normalViewPr>
  <p:slideViewPr>
    <p:cSldViewPr snapToGrid="0" snapToObjects="1">
      <p:cViewPr varScale="1">
        <p:scale>
          <a:sx n="129" d="100"/>
          <a:sy n="129" d="100"/>
        </p:scale>
        <p:origin x="894" y="126"/>
      </p:cViewPr>
      <p:guideLst>
        <p:guide orient="horz" pos="1808"/>
        <p:guide pos="557"/>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p:scale>
          <a:sx n="100" d="100"/>
          <a:sy n="100" d="100"/>
        </p:scale>
        <p:origin x="1627" y="-2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568" cy="3509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5271204" y="0"/>
            <a:ext cx="4032568" cy="350996"/>
          </a:xfrm>
          <a:prstGeom prst="rect">
            <a:avLst/>
          </a:prstGeom>
        </p:spPr>
        <p:txBody>
          <a:bodyPr vert="horz" lIns="93287" tIns="46644" rIns="93287" bIns="46644" rtlCol="0"/>
          <a:lstStyle>
            <a:lvl1pPr algn="r">
              <a:defRPr sz="1200"/>
            </a:lvl1pPr>
          </a:lstStyle>
          <a:p>
            <a:fld id="{1EA7726C-ACAE-124E-B040-09E55DEF4DA0}" type="datetimeFigureOut">
              <a:rPr lang="en-US" smtClean="0"/>
              <a:t>9/5/2017</a:t>
            </a:fld>
            <a:endParaRPr lang="en-US" dirty="0"/>
          </a:p>
        </p:txBody>
      </p:sp>
      <p:sp>
        <p:nvSpPr>
          <p:cNvPr id="4" name="Footer Placeholder 3"/>
          <p:cNvSpPr>
            <a:spLocks noGrp="1"/>
          </p:cNvSpPr>
          <p:nvPr>
            <p:ph type="ftr" sz="quarter" idx="2"/>
          </p:nvPr>
        </p:nvSpPr>
        <p:spPr>
          <a:xfrm>
            <a:off x="0" y="6667711"/>
            <a:ext cx="4032568" cy="3509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1204" y="6667711"/>
            <a:ext cx="4032568" cy="350996"/>
          </a:xfrm>
          <a:prstGeom prst="rect">
            <a:avLst/>
          </a:prstGeom>
        </p:spPr>
        <p:txBody>
          <a:bodyPr vert="horz" lIns="93287" tIns="46644" rIns="93287" bIns="46644"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568" cy="35262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5271742" y="0"/>
            <a:ext cx="4032568" cy="352622"/>
          </a:xfrm>
          <a:prstGeom prst="rect">
            <a:avLst/>
          </a:prstGeom>
        </p:spPr>
        <p:txBody>
          <a:bodyPr vert="horz" lIns="93287" tIns="46644" rIns="93287" bIns="46644" rtlCol="0"/>
          <a:lstStyle>
            <a:lvl1pPr algn="r">
              <a:defRPr sz="1200"/>
            </a:lvl1pPr>
          </a:lstStyle>
          <a:p>
            <a:fld id="{8603D9C1-580A-405B-AA3E-305EE34914B6}" type="datetimeFigureOut">
              <a:rPr lang="en-US" smtClean="0"/>
              <a:t>9/5/2017</a:t>
            </a:fld>
            <a:endParaRPr lang="en-US" dirty="0"/>
          </a:p>
        </p:txBody>
      </p:sp>
      <p:sp>
        <p:nvSpPr>
          <p:cNvPr id="4" name="Slide Image Placeholder 3"/>
          <p:cNvSpPr>
            <a:spLocks noGrp="1" noRot="1" noChangeAspect="1"/>
          </p:cNvSpPr>
          <p:nvPr>
            <p:ph type="sldImg" idx="2"/>
          </p:nvPr>
        </p:nvSpPr>
        <p:spPr>
          <a:xfrm>
            <a:off x="2547938" y="877888"/>
            <a:ext cx="4210050" cy="2368550"/>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930593" y="3378340"/>
            <a:ext cx="7444740" cy="2764095"/>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67305"/>
            <a:ext cx="4032568" cy="352621"/>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1742" y="6667305"/>
            <a:ext cx="4032568" cy="352621"/>
          </a:xfrm>
          <a:prstGeom prst="rect">
            <a:avLst/>
          </a:prstGeom>
        </p:spPr>
        <p:txBody>
          <a:bodyPr vert="horz" lIns="93287" tIns="46644" rIns="93287" bIns="46644" rtlCol="0" anchor="b"/>
          <a:lstStyle>
            <a:lvl1pPr algn="r">
              <a:defRPr sz="1200"/>
            </a:lvl1pPr>
          </a:lstStyle>
          <a:p>
            <a:fld id="{E4131511-95B7-4986-907E-8EA23FE2ED7F}" type="slidenum">
              <a:rPr lang="en-US" smtClean="0"/>
              <a:t>‹#›</a:t>
            </a:fld>
            <a:endParaRPr lang="en-US" dirty="0"/>
          </a:p>
        </p:txBody>
      </p:sp>
    </p:spTree>
    <p:extLst>
      <p:ext uri="{BB962C8B-B14F-4D97-AF65-F5344CB8AC3E}">
        <p14:creationId xmlns:p14="http://schemas.microsoft.com/office/powerpoint/2010/main" val="233143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31511-95B7-4986-907E-8EA23FE2ED7F}" type="slidenum">
              <a:rPr lang="en-US" smtClean="0"/>
              <a:t>1</a:t>
            </a:fld>
            <a:endParaRPr lang="en-US" dirty="0"/>
          </a:p>
        </p:txBody>
      </p:sp>
    </p:spTree>
    <p:extLst>
      <p:ext uri="{BB962C8B-B14F-4D97-AF65-F5344CB8AC3E}">
        <p14:creationId xmlns:p14="http://schemas.microsoft.com/office/powerpoint/2010/main" val="103204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715">
              <a:defRPr/>
            </a:pPr>
            <a:r>
              <a:rPr lang="en-US" dirty="0">
                <a:effectLst/>
                <a:latin typeface="Arial" panose="020B0604020202020204" pitchFamily="34" charset="0"/>
                <a:cs typeface="Arial" panose="020B0604020202020204" pitchFamily="34" charset="0"/>
              </a:rPr>
              <a:t>Image c</a:t>
            </a:r>
            <a:r>
              <a:rPr lang="en-US" baseline="0" dirty="0">
                <a:effectLst/>
                <a:latin typeface="Arial" panose="020B0604020202020204" pitchFamily="34" charset="0"/>
                <a:cs typeface="Arial" panose="020B0604020202020204" pitchFamily="34" charset="0"/>
              </a:rPr>
              <a:t>redit:  </a:t>
            </a:r>
            <a:r>
              <a:rPr lang="en-US" dirty="0">
                <a:latin typeface="Arial" panose="020B0604020202020204" pitchFamily="34" charset="0"/>
                <a:cs typeface="Arial" panose="020B0604020202020204" pitchFamily="34" charset="0"/>
              </a:rPr>
              <a:t>https://opencontext.org/</a:t>
            </a:r>
          </a:p>
          <a:p>
            <a:pPr defTabSz="951715">
              <a:defRPr/>
            </a:pPr>
            <a:endParaRPr lang="en-US" baseline="0" dirty="0">
              <a:effectLst/>
              <a:latin typeface="Arial" panose="020B0604020202020204" pitchFamily="34" charset="0"/>
              <a:cs typeface="Arial" panose="020B0604020202020204" pitchFamily="34" charset="0"/>
            </a:endParaRPr>
          </a:p>
          <a:p>
            <a:pPr defTabSz="951715">
              <a:defRPr/>
            </a:pPr>
            <a:r>
              <a:rPr lang="en-US" baseline="0" dirty="0">
                <a:effectLst/>
                <a:latin typeface="Arial" panose="020B0604020202020204" pitchFamily="34" charset="0"/>
                <a:cs typeface="Arial" panose="020B0604020202020204" pitchFamily="34" charset="0"/>
              </a:rPr>
              <a:t>Repository info: mentions</a:t>
            </a:r>
            <a:r>
              <a:rPr lang="en-US" dirty="0">
                <a:effectLst/>
                <a:latin typeface="Arial" panose="020B0604020202020204" pitchFamily="34" charset="0"/>
                <a:cs typeface="Arial" panose="020B0604020202020204" pitchFamily="34" charset="0"/>
              </a:rPr>
              <a:t> about a repository or museum that provides access to the data. For more information on trust in digital repositories see Yakel et al., (2013).</a:t>
            </a:r>
            <a:endParaRPr lang="en-US" baseline="0" dirty="0">
              <a:effectLst/>
              <a:latin typeface="Arial" panose="020B0604020202020204" pitchFamily="34" charset="0"/>
              <a:cs typeface="Arial" panose="020B0604020202020204" pitchFamily="34" charset="0"/>
            </a:endParaRPr>
          </a:p>
          <a:p>
            <a:pPr defTabSz="951715">
              <a:defRPr/>
            </a:pPr>
            <a:endParaRPr lang="en-US" baseline="0" dirty="0">
              <a:effectLst/>
              <a:latin typeface="Arial" panose="020B0604020202020204" pitchFamily="34" charset="0"/>
              <a:cs typeface="Arial" panose="020B0604020202020204" pitchFamily="34" charset="0"/>
            </a:endParaRPr>
          </a:p>
          <a:p>
            <a:pPr defTabSz="951715">
              <a:defRPr/>
            </a:pPr>
            <a:r>
              <a:rPr lang="en-US" dirty="0">
                <a:latin typeface="Arial" panose="020B0604020202020204" pitchFamily="34" charset="0"/>
                <a:cs typeface="Arial" panose="020B0604020202020204" pitchFamily="34" charset="0"/>
              </a:rPr>
              <a:t>The quote by Archaeologist 02, exemplifies the thoughts of other reusers – the reputation of the repository/museum impacted perceptions about the credibility of the data. </a:t>
            </a:r>
          </a:p>
          <a:p>
            <a:pPr defTabSz="951715">
              <a:defRPr/>
            </a:pPr>
            <a:endParaRPr lang="en-US" dirty="0">
              <a:latin typeface="Arial" panose="020B0604020202020204" pitchFamily="34" charset="0"/>
              <a:cs typeface="Arial" panose="020B0604020202020204" pitchFamily="34" charset="0"/>
            </a:endParaRPr>
          </a:p>
          <a:p>
            <a:pPr defTabSz="951715">
              <a:defRPr/>
            </a:pPr>
            <a:r>
              <a:rPr lang="en-US" dirty="0">
                <a:latin typeface="Arial" panose="020B0604020202020204" pitchFamily="34" charset="0"/>
                <a:cs typeface="Arial" panose="020B0604020202020204" pitchFamily="34" charset="0"/>
              </a:rPr>
              <a:t>The repository information reusers often spoke about was not captured anywhere.  It was not something data producers provided upon deposit.  Rather it was information that was known and passed around within the disciplinary community and included information about a repository’s functions. For archaeologists, the application of  metadata was important. Other factors that built archeologists trust in the repository were:  preservation and sustainability guarantees, transparency, and institutional reputation. </a:t>
            </a:r>
          </a:p>
          <a:p>
            <a:pPr defTabSz="951715">
              <a:defRPr/>
            </a:pPr>
            <a:endParaRPr lang="en-US" dirty="0">
              <a:latin typeface="Arial" panose="020B0604020202020204" pitchFamily="34" charset="0"/>
              <a:cs typeface="Arial" panose="020B0604020202020204" pitchFamily="34" charset="0"/>
            </a:endParaRPr>
          </a:p>
          <a:p>
            <a:pPr defTabSz="951715">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10</a:t>
            </a:fld>
            <a:endParaRPr lang="en-US" dirty="0"/>
          </a:p>
        </p:txBody>
      </p:sp>
    </p:spTree>
    <p:extLst>
      <p:ext uri="{BB962C8B-B14F-4D97-AF65-F5344CB8AC3E}">
        <p14:creationId xmlns:p14="http://schemas.microsoft.com/office/powerpoint/2010/main" val="820168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r>
              <a:rPr lang="en-US" dirty="0">
                <a:latin typeface="Arial" panose="020B0604020202020204" pitchFamily="34" charset="0"/>
                <a:cs typeface="Arial" panose="020B0604020202020204" pitchFamily="34" charset="0"/>
              </a:rPr>
              <a:t>But looking at reuse and reusers is only part of the story. There are other stakeholders, which brings me to the second discussion topic our panel was given was: Where do we see misalignments between data creation and downstream reuse? I’m going to refer to another qualitative study, where we asked: How do the actions in one part of the data lifecycle create challenges or facilitate work at another point in the lifecycle? </a:t>
            </a:r>
          </a:p>
          <a:p>
            <a:pPr defTabSz="932871"/>
            <a:endParaRPr lang="en-US" dirty="0">
              <a:latin typeface="Arial" panose="020B0604020202020204" pitchFamily="34" charset="0"/>
              <a:cs typeface="Arial" panose="020B0604020202020204" pitchFamily="34" charset="0"/>
            </a:endParaRPr>
          </a:p>
          <a:p>
            <a:pPr defTabSz="932871"/>
            <a:r>
              <a:rPr lang="en-US" dirty="0">
                <a:latin typeface="Arial" panose="020B0604020202020204" pitchFamily="34" charset="0"/>
                <a:cs typeface="Arial" panose="020B0604020202020204" pitchFamily="34" charset="0"/>
              </a:rPr>
              <a:t>Study results are based on additional data collected over the course of the DIPIR project where we:</a:t>
            </a:r>
          </a:p>
          <a:p>
            <a:pPr marL="228600" indent="-228600">
              <a:buFont typeface="+mj-lt"/>
              <a:buAutoNum type="arabicPeriod"/>
            </a:pPr>
            <a:r>
              <a:rPr lang="en-US" dirty="0">
                <a:latin typeface="Arial" panose="020B0604020202020204" pitchFamily="34" charset="0"/>
                <a:cs typeface="Arial" panose="020B0604020202020204" pitchFamily="34" charset="0"/>
              </a:rPr>
              <a:t>interviewed data producers and data reusers both before and after the reuse experience </a:t>
            </a:r>
          </a:p>
          <a:p>
            <a:pPr marL="228600" indent="-228600">
              <a:buFont typeface="+mj-lt"/>
              <a:buAutoNum type="arabicPeriod"/>
            </a:pPr>
            <a:r>
              <a:rPr lang="en-US" dirty="0">
                <a:latin typeface="Arial" panose="020B0604020202020204" pitchFamily="34" charset="0"/>
                <a:cs typeface="Arial" panose="020B0604020202020204" pitchFamily="34" charset="0"/>
              </a:rPr>
              <a:t>analyzed email threads</a:t>
            </a:r>
            <a:r>
              <a:rPr lang="en-US" baseline="0" dirty="0">
                <a:latin typeface="Arial" panose="020B0604020202020204" pitchFamily="34" charset="0"/>
                <a:cs typeface="Arial" panose="020B0604020202020204" pitchFamily="34" charset="0"/>
              </a:rPr>
              <a:t> between the data producers and reusers with repository staff, </a:t>
            </a:r>
            <a:endParaRPr lang="en-US" dirty="0">
              <a:latin typeface="Arial" panose="020B0604020202020204" pitchFamily="34" charset="0"/>
              <a:cs typeface="Arial" panose="020B0604020202020204" pitchFamily="34" charset="0"/>
            </a:endParaRPr>
          </a:p>
          <a:p>
            <a:pPr marL="228600" indent="-228600">
              <a:buFont typeface="+mj-lt"/>
              <a:buAutoNum type="arabicPeriod"/>
            </a:pPr>
            <a:r>
              <a:rPr lang="en-US" baseline="0" dirty="0">
                <a:latin typeface="Arial" panose="020B0604020202020204" pitchFamily="34" charset="0"/>
                <a:cs typeface="Arial" panose="020B0604020202020204" pitchFamily="34" charset="0"/>
              </a:rPr>
              <a:t>conducted one focus group with data reusers, </a:t>
            </a:r>
            <a:endParaRPr lang="en-US" dirty="0">
              <a:latin typeface="Arial" panose="020B0604020202020204" pitchFamily="34" charset="0"/>
              <a:cs typeface="Arial" panose="020B0604020202020204" pitchFamily="34" charset="0"/>
            </a:endParaRPr>
          </a:p>
          <a:p>
            <a:pPr marL="228600" indent="-228600">
              <a:buFont typeface="+mj-lt"/>
              <a:buAutoNum type="arabicPeriod"/>
            </a:pPr>
            <a:r>
              <a:rPr lang="en-US" baseline="0" dirty="0">
                <a:latin typeface="Arial" panose="020B0604020202020204" pitchFamily="34" charset="0"/>
                <a:cs typeface="Arial" panose="020B0604020202020204" pitchFamily="34" charset="0"/>
              </a:rPr>
              <a:t>observed presentations resulting from the data reuse, and read the final paper.</a:t>
            </a:r>
          </a:p>
          <a:p>
            <a:endParaRPr 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study took advantage of a group of data producers and reusers who came together to integrate and collaboratively reuse several datasets the data producers had already collected. </a:t>
            </a: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131511-95B7-4986-907E-8EA23FE2ED7F}" type="slidenum">
              <a:rPr lang="en-US" smtClean="0"/>
              <a:t>11</a:t>
            </a:fld>
            <a:endParaRPr lang="en-US" dirty="0"/>
          </a:p>
        </p:txBody>
      </p:sp>
    </p:spTree>
    <p:extLst>
      <p:ext uri="{BB962C8B-B14F-4D97-AF65-F5344CB8AC3E}">
        <p14:creationId xmlns:p14="http://schemas.microsoft.com/office/powerpoint/2010/main" val="421449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a:latin typeface="Arial" panose="020B0604020202020204" pitchFamily="34" charset="0"/>
                <a:cs typeface="Arial" panose="020B0604020202020204" pitchFamily="34" charset="0"/>
              </a:rPr>
              <a:t>The good news here is that repository staff can facilitate data sharing and data reuse, through their work to:  </a:t>
            </a:r>
          </a:p>
          <a:p>
            <a:pPr marL="228600" indent="-228600">
              <a:buAutoNum type="arabicPeriod"/>
            </a:pPr>
            <a:r>
              <a:rPr lang="en-US" sz="1100" baseline="0" dirty="0">
                <a:latin typeface="Arial" panose="020B0604020202020204" pitchFamily="34" charset="0"/>
                <a:cs typeface="Arial" panose="020B0604020202020204" pitchFamily="34" charset="0"/>
              </a:rPr>
              <a:t>Standardize data (e.g. decoding or aligning diverse codes for animal bones and teeth in this instance)</a:t>
            </a:r>
          </a:p>
          <a:p>
            <a:pPr marL="685800" lvl="1" indent="-228600">
              <a:buFont typeface="+mj-lt"/>
              <a:buAutoNum type="alphaLcParenR"/>
            </a:pPr>
            <a:r>
              <a:rPr lang="en-US" sz="1100" dirty="0">
                <a:latin typeface="Arial" panose="020B0604020202020204" pitchFamily="34" charset="0"/>
                <a:cs typeface="Arial" panose="020B0604020202020204" pitchFamily="34" charset="0"/>
              </a:rPr>
              <a:t>“Everything is turned into intentionally difficult codes... hundreds of lines …you have to translate, such as what is a 1 or 1.5, what's that mean? It was really important to streamline that translation process.” - Data Producer 3</a:t>
            </a:r>
          </a:p>
          <a:p>
            <a:pPr marL="228600" indent="-228600">
              <a:buAutoNum type="arabicPeriod"/>
            </a:pPr>
            <a:r>
              <a:rPr lang="en-US" sz="1100" baseline="0" dirty="0">
                <a:latin typeface="Arial" panose="020B0604020202020204" pitchFamily="34" charset="0"/>
                <a:cs typeface="Arial" panose="020B0604020202020204" pitchFamily="34" charset="0"/>
              </a:rPr>
              <a:t>Integrate of data from different sources.</a:t>
            </a:r>
          </a:p>
          <a:p>
            <a:pPr marL="685800" lvl="1" indent="-228600">
              <a:buFont typeface="+mj-lt"/>
              <a:buAutoNum type="alphaLcParenR"/>
            </a:pPr>
            <a:r>
              <a:rPr lang="en-US" sz="1100" dirty="0">
                <a:latin typeface="Arial" panose="020B0604020202020204" pitchFamily="34" charset="0"/>
                <a:cs typeface="Arial" panose="020B0604020202020204" pitchFamily="34" charset="0"/>
              </a:rPr>
              <a:t>“[Repository staff] did a great job integrating it…I don't know what kind of format the datasets had before they got integrated…Integrated to the extent that it’s comprehensible, but I believe there was a lot of work because I know that different zooarchaeologists did things in a number of different ways and coming from different traditions.” - Data Reuser 9</a:t>
            </a:r>
          </a:p>
          <a:p>
            <a:pPr marL="228600" indent="-228600">
              <a:buAutoNum type="arabicPeriod"/>
            </a:pPr>
            <a:r>
              <a:rPr lang="en-US" sz="1100" dirty="0">
                <a:latin typeface="Arial" panose="020B0604020202020204" pitchFamily="34" charset="0"/>
                <a:cs typeface="Arial" panose="020B0604020202020204" pitchFamily="34" charset="0"/>
              </a:rPr>
              <a:t>Saving d</a:t>
            </a:r>
            <a:r>
              <a:rPr lang="en-US" sz="1100" baseline="0" dirty="0">
                <a:latin typeface="Arial" panose="020B0604020202020204" pitchFamily="34" charset="0"/>
                <a:cs typeface="Arial" panose="020B0604020202020204" pitchFamily="34" charset="0"/>
              </a:rPr>
              <a:t>ata producers and reusers time and effort by readying the data for deposit and reuse</a:t>
            </a:r>
          </a:p>
          <a:p>
            <a:pPr marL="685800" lvl="1" indent="-228600">
              <a:buFont typeface="+mj-lt"/>
              <a:buAutoNum type="alphaLcParenR"/>
            </a:pPr>
            <a:r>
              <a:rPr lang="en-US" sz="1100" dirty="0">
                <a:latin typeface="Arial" panose="020B0604020202020204" pitchFamily="34" charset="0"/>
                <a:cs typeface="Arial" panose="020B0604020202020204" pitchFamily="34" charset="0"/>
              </a:rPr>
              <a:t>“It was great that [repository staff] did a lot of the cleaning…you can't do that on your own…you can do it,…you will have to change a lot to integrate it into yours [database] and that will take a lot of time.” - Data Producer 4</a:t>
            </a:r>
            <a:endParaRPr lang="en-US" sz="1100" u="sng"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4131511-95B7-4986-907E-8EA23FE2ED7F}" type="slidenum">
              <a:rPr lang="en-US" smtClean="0"/>
              <a:t>12</a:t>
            </a:fld>
            <a:endParaRPr lang="en-US" dirty="0"/>
          </a:p>
        </p:txBody>
      </p:sp>
    </p:spTree>
    <p:extLst>
      <p:ext uri="{BB962C8B-B14F-4D97-AF65-F5344CB8AC3E}">
        <p14:creationId xmlns:p14="http://schemas.microsoft.com/office/powerpoint/2010/main" val="3822963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But  there are limits to what a repository can do to reverse data collection and documentation practices, which influence data reuse. </a:t>
            </a:r>
          </a:p>
          <a:p>
            <a:pPr marL="228600" indent="-228600" defTabSz="466435">
              <a:buFont typeface="Arial" panose="020B0604020202020204" pitchFamily="34" charset="0"/>
              <a:buChar char="•"/>
              <a:defRPr/>
            </a:pPr>
            <a:r>
              <a:rPr lang="en-US" sz="1100" dirty="0">
                <a:latin typeface="Arial" panose="020B0604020202020204" pitchFamily="34" charset="0"/>
                <a:cs typeface="Arial" panose="020B0604020202020204" pitchFamily="34" charset="0"/>
              </a:rPr>
              <a:t>For instance, Payne’s tooth wear system, which is widely used in archaeology has well described stages, but no guidelines for documentation. So tooth wear data were recorded in different ways. So a juvenile molar with medium wear could be described with information that spanned 1 to 4 fields depending on the database. And in some cases datasets didn’t provide Payne Stages; in one case, repository staff recalled that one study “had incomprehensible codes…they were an old system.” This underspecified standard not only impacted data producers’ documentation, but also repository staff and data reusers understanding and integration of tooth data.  It also saved time and effort. </a:t>
            </a:r>
          </a:p>
          <a:p>
            <a:pPr marL="0" indent="0" defTabSz="466435">
              <a:buNone/>
              <a:defRPr/>
            </a:pPr>
            <a:endParaRPr lang="en-US" sz="1100" dirty="0">
              <a:latin typeface="Arial" panose="020B0604020202020204" pitchFamily="34" charset="0"/>
              <a:cs typeface="Arial" panose="020B0604020202020204" pitchFamily="34" charset="0"/>
            </a:endParaRPr>
          </a:p>
          <a:p>
            <a:pPr marL="228600" indent="-228600" defTabSz="466435">
              <a:buFont typeface="Arial" panose="020B0604020202020204" pitchFamily="34" charset="0"/>
              <a:buChar char="•"/>
              <a:defRPr/>
            </a:pPr>
            <a:r>
              <a:rPr lang="en-US" sz="1100" dirty="0">
                <a:latin typeface="Arial" panose="020B0604020202020204" pitchFamily="34" charset="0"/>
                <a:cs typeface="Arial" panose="020B0604020202020204" pitchFamily="34" charset="0"/>
              </a:rPr>
              <a:t>Data producer 03 was sharing multiple small data sets collected from different sites and some of the data were sampled and some were not. But, he did not have a good way of documenting his practices, he just knew it.  In preparing the data to share he kept on getting confused about which data sets were sampled vs. not and therefore could be included in a NISP calculation (number of identified or number of individual specimens).  All was important information because sampling limits  reusers’ analyses and conclusions. </a:t>
            </a:r>
          </a:p>
          <a:p>
            <a:pPr marL="228600" indent="-228600" defTabSz="466435">
              <a:buAutoNum type="arabicPeriod"/>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131511-95B7-4986-907E-8EA23FE2ED7F}" type="slidenum">
              <a:rPr lang="en-US" smtClean="0"/>
              <a:t>13</a:t>
            </a:fld>
            <a:endParaRPr lang="en-US" dirty="0"/>
          </a:p>
        </p:txBody>
      </p:sp>
    </p:spTree>
    <p:extLst>
      <p:ext uri="{BB962C8B-B14F-4D97-AF65-F5344CB8AC3E}">
        <p14:creationId xmlns:p14="http://schemas.microsoft.com/office/powerpoint/2010/main" val="3774016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Just as repository staff influence sharing and reuse, how data were shared impacted the work of repository staff and downstream data reusers.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Here you see staff talking about the condition of data impacting time and effort preparing data for deposit. one coded dataset of 20,000 bones took ten times longer than a dataset of over 100,000 bones that had been decoded.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selection of what data to share is key for reuse. We found data producers withheld different fields in order to submit a more coherent data set. For instance, notes fields were identified as candidates for deletion before sharing. The above quotation illustrates one data producer’s concerns over sharing the note fields. Another data producer eliminated her notes entirely stating, “I just changed my codes and then sent them to you. And I deleted all my comments like, you can't quantify them. So if there's nothing essential then, I deleted them.” </a:t>
            </a:r>
          </a:p>
        </p:txBody>
      </p:sp>
      <p:sp>
        <p:nvSpPr>
          <p:cNvPr id="4" name="Slide Number Placeholder 3"/>
          <p:cNvSpPr>
            <a:spLocks noGrp="1"/>
          </p:cNvSpPr>
          <p:nvPr>
            <p:ph type="sldNum" sz="quarter" idx="10"/>
          </p:nvPr>
        </p:nvSpPr>
        <p:spPr/>
        <p:txBody>
          <a:bodyPr/>
          <a:lstStyle/>
          <a:p>
            <a:fld id="{E4131511-95B7-4986-907E-8EA23FE2ED7F}" type="slidenum">
              <a:rPr lang="en-US" smtClean="0"/>
              <a:t>14</a:t>
            </a:fld>
            <a:endParaRPr lang="en-US" dirty="0"/>
          </a:p>
        </p:txBody>
      </p:sp>
    </p:spTree>
    <p:extLst>
      <p:ext uri="{BB962C8B-B14F-4D97-AF65-F5344CB8AC3E}">
        <p14:creationId xmlns:p14="http://schemas.microsoft.com/office/powerpoint/2010/main" val="3926141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Many of our participants</a:t>
            </a:r>
            <a:r>
              <a:rPr lang="en-US" baseline="0" dirty="0">
                <a:latin typeface="Arial" panose="020B0604020202020204" pitchFamily="34" charset="0"/>
                <a:cs typeface="Arial" panose="020B0604020202020204" pitchFamily="34" charset="0"/>
              </a:rPr>
              <a:t> had shared data before with one another or with other archaeologists, but this collaborative data sharing and reuse experience opened their eyes to the interconnectedness of the lifecycle and made all involved reconsider their practices to better support the end goal - reuse.  </a:t>
            </a:r>
          </a:p>
          <a:p>
            <a:endParaRPr lang="en-US" baseline="0" dirty="0">
              <a:latin typeface="Arial" panose="020B0604020202020204" pitchFamily="34" charset="0"/>
              <a:cs typeface="Arial" panose="020B0604020202020204" pitchFamily="34" charset="0"/>
            </a:endParaRPr>
          </a:p>
          <a:p>
            <a:pPr marL="228600" indent="-228600">
              <a:buAutoNum type="arabicPeriod"/>
            </a:pPr>
            <a:r>
              <a:rPr lang="en-US" baseline="0" dirty="0">
                <a:latin typeface="Arial" panose="020B0604020202020204" pitchFamily="34" charset="0"/>
                <a:cs typeface="Arial" panose="020B0604020202020204" pitchFamily="34" charset="0"/>
              </a:rPr>
              <a:t>Repository staff found that their dissemination format caused problems for some data reusers.</a:t>
            </a:r>
          </a:p>
          <a:p>
            <a:pPr marL="228600" indent="-228600">
              <a:buAutoNum type="arabicPeriod"/>
            </a:pPr>
            <a:r>
              <a:rPr lang="en-US" baseline="0" dirty="0">
                <a:latin typeface="Arial" panose="020B0604020202020204" pitchFamily="34" charset="0"/>
                <a:cs typeface="Arial" panose="020B0604020202020204" pitchFamily="34" charset="0"/>
              </a:rPr>
              <a:t>Archaeologists Interaction with c</a:t>
            </a:r>
            <a:r>
              <a:rPr lang="en-US" dirty="0">
                <a:latin typeface="Arial" panose="020B0604020202020204" pitchFamily="34" charset="0"/>
                <a:cs typeface="Arial" panose="020B0604020202020204" pitchFamily="34" charset="0"/>
              </a:rPr>
              <a:t>olleagues who were reusing their data </a:t>
            </a:r>
            <a:r>
              <a:rPr lang="en-US" baseline="0" dirty="0">
                <a:latin typeface="Arial" panose="020B0604020202020204" pitchFamily="34" charset="0"/>
                <a:cs typeface="Arial" panose="020B0604020202020204" pitchFamily="34" charset="0"/>
              </a:rPr>
              <a:t>reflected on their own documentation practices as data producers. </a:t>
            </a:r>
          </a:p>
          <a:p>
            <a:pPr marL="685800" lvl="1" indent="-228600">
              <a:buFont typeface="+mj-lt"/>
              <a:buAutoNum type="alphaLcParenR"/>
            </a:pPr>
            <a:r>
              <a:rPr lang="en-US" baseline="0" dirty="0">
                <a:latin typeface="Arial" panose="020B0604020202020204" pitchFamily="34" charset="0"/>
                <a:cs typeface="Arial" panose="020B0604020202020204" pitchFamily="34" charset="0"/>
              </a:rPr>
              <a:t>One decided switch to the more common standard for tooth measurement </a:t>
            </a:r>
          </a:p>
          <a:p>
            <a:pPr marL="685800" lvl="1" indent="-228600">
              <a:buFont typeface="+mj-lt"/>
              <a:buAutoNum type="alphaLcParenR"/>
            </a:pPr>
            <a:r>
              <a:rPr lang="en-US" baseline="0" dirty="0">
                <a:latin typeface="Arial" panose="020B0604020202020204" pitchFamily="34" charset="0"/>
                <a:cs typeface="Arial" panose="020B0604020202020204" pitchFamily="34" charset="0"/>
              </a:rPr>
              <a:t>Another promised to write </a:t>
            </a:r>
            <a:r>
              <a:rPr lang="en-US" dirty="0">
                <a:latin typeface="Arial" panose="020B0604020202020204" pitchFamily="34" charset="0"/>
                <a:cs typeface="Arial" panose="020B0604020202020204" pitchFamily="34" charset="0"/>
              </a:rPr>
              <a:t>“down with my data what exactly all those criteria are</a:t>
            </a:r>
            <a:r>
              <a:rPr lang="en-US" baseline="0" dirty="0">
                <a:latin typeface="Arial" panose="020B0604020202020204" pitchFamily="34" charset="0"/>
                <a:cs typeface="Arial" panose="020B0604020202020204" pitchFamily="34" charset="0"/>
              </a:rPr>
              <a:t>” when discussing sampling, bone fusion, and tooth wear and to stop using numeric codes.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131511-95B7-4986-907E-8EA23FE2ED7F}" type="slidenum">
              <a:rPr lang="en-US" smtClean="0"/>
              <a:t>15</a:t>
            </a:fld>
            <a:endParaRPr lang="en-US" dirty="0"/>
          </a:p>
        </p:txBody>
      </p:sp>
    </p:spTree>
    <p:extLst>
      <p:ext uri="{BB962C8B-B14F-4D97-AF65-F5344CB8AC3E}">
        <p14:creationId xmlns:p14="http://schemas.microsoft.com/office/powerpoint/2010/main" val="3881549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I’m not sure if you noticed, but my research has sort of marched around the data lifecycle from back to front.  </a:t>
            </a:r>
          </a:p>
          <a:p>
            <a:endParaRPr lang="en-US" dirty="0">
              <a:latin typeface="Arial" panose="020B0604020202020204" pitchFamily="34" charset="0"/>
              <a:cs typeface="Arial" panose="020B0604020202020204" pitchFamily="34" charset="0"/>
            </a:endParaRPr>
          </a:p>
          <a:p>
            <a:pPr marL="228600" indent="-228600">
              <a:buAutoNum type="arabicPeriod"/>
            </a:pPr>
            <a:r>
              <a:rPr lang="en-US" dirty="0">
                <a:latin typeface="Arial" panose="020B0604020202020204" pitchFamily="34" charset="0"/>
                <a:cs typeface="Arial" panose="020B0604020202020204" pitchFamily="34" charset="0"/>
              </a:rPr>
              <a:t>First by looking at archaeologists reusing data on the DIPIR project</a:t>
            </a:r>
          </a:p>
          <a:p>
            <a:pPr marL="228600" indent="-228600">
              <a:buAutoNum type="arabicPeriod"/>
            </a:pPr>
            <a:r>
              <a:rPr lang="en-US" dirty="0">
                <a:latin typeface="Arial" panose="020B0604020202020204" pitchFamily="34" charset="0"/>
                <a:cs typeface="Arial" panose="020B0604020202020204" pitchFamily="34" charset="0"/>
              </a:rPr>
              <a:t>Second by extending that project and looking at the relationships/influences among data producers/reusers and repository staff on data that have already been produced/collected </a:t>
            </a:r>
          </a:p>
          <a:p>
            <a:pPr marL="228600" indent="-228600">
              <a:buAutoNum type="arabicPeriod"/>
            </a:pPr>
            <a:r>
              <a:rPr lang="en-US" dirty="0">
                <a:latin typeface="Arial" panose="020B0604020202020204" pitchFamily="34" charset="0"/>
                <a:cs typeface="Arial" panose="020B0604020202020204" pitchFamily="34" charset="0"/>
              </a:rPr>
              <a:t>Now, the idea with the (SLO-data) - Secret Life of Data - project is to examine data at the point of creation, documentation, and management by studying data producers on site at excavations along with potential reusers of their data. </a:t>
            </a:r>
          </a:p>
          <a:p>
            <a:pPr marL="685800" lvl="1" indent="-228600">
              <a:buAutoNum type="arabicPeriod"/>
            </a:pPr>
            <a:r>
              <a:rPr lang="en-US" dirty="0">
                <a:latin typeface="Arial" panose="020B0604020202020204" pitchFamily="34" charset="0"/>
                <a:cs typeface="Arial" panose="020B0604020202020204" pitchFamily="34" charset="0"/>
              </a:rPr>
              <a:t>This is another project I’m working on with Sarah and Eric Kansa as well as Anne Austin and Ran Boytner.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4131511-95B7-4986-907E-8EA23FE2ED7F}" type="slidenum">
              <a:rPr lang="en-US" smtClean="0"/>
              <a:t>16</a:t>
            </a:fld>
            <a:endParaRPr lang="en-US" dirty="0"/>
          </a:p>
        </p:txBody>
      </p:sp>
    </p:spTree>
    <p:extLst>
      <p:ext uri="{BB962C8B-B14F-4D97-AF65-F5344CB8AC3E}">
        <p14:creationId xmlns:p14="http://schemas.microsoft.com/office/powerpoint/2010/main" val="3928507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 what do I make of all of this?  Some broad conclusions are: </a:t>
            </a:r>
          </a:p>
          <a:p>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Arial" panose="020B0604020202020204" pitchFamily="34" charset="0"/>
                <a:cs typeface="Arial" panose="020B0604020202020204" pitchFamily="34" charset="0"/>
              </a:rPr>
              <a:t>I used to say reusers needs must be considered, but I think to some degree that is known.  I tend to be broader in  my discussions now because of the interplay between stakeholders.  They really have to work together, whether data producers, repository staff, data reusers, librarians at universities supporting their researchers via the disciplinary repositories, etc.  There are needs all around that both support and conflict. We need to know what they are, so we can allow the supportive ones to happen and fix the ones that are unsupportive.</a:t>
            </a:r>
          </a:p>
          <a:p>
            <a:pPr marL="685800" lvl="1" indent="-228600">
              <a:buFontTx/>
              <a:buAutoNum type="arabicPeriod"/>
              <a:defRPr/>
            </a:pPr>
            <a:r>
              <a:rPr lang="en-US" dirty="0">
                <a:latin typeface="Arial" panose="020B0604020202020204" pitchFamily="34" charset="0"/>
                <a:cs typeface="Arial" panose="020B0604020202020204" pitchFamily="34" charset="0"/>
              </a:rPr>
              <a:t>The question is how do we do it.  In study two it was “radical” collaborative reuse, where archaeologists ate their own dog food so to speak and were faced with the consequences and questions for colleagues.  That brought everything into sharp relief.  How can we do it in absence of collaborative reuse?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Arial" panose="020B0604020202020204" pitchFamily="34" charset="0"/>
                <a:cs typeface="Arial" panose="020B0604020202020204" pitchFamily="34" charset="0"/>
              </a:rPr>
              <a:t>The second conclusion is this takes time and effort to tend to data throughout the data lifecycle.  The question is whose?  Or better yet how can we lessen the time and effort?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4131511-95B7-4986-907E-8EA23FE2ED7F}" type="slidenum">
              <a:rPr lang="en-US" smtClean="0"/>
              <a:t>17</a:t>
            </a:fld>
            <a:endParaRPr lang="en-US" dirty="0"/>
          </a:p>
        </p:txBody>
      </p:sp>
    </p:spTree>
    <p:extLst>
      <p:ext uri="{BB962C8B-B14F-4D97-AF65-F5344CB8AC3E}">
        <p14:creationId xmlns:p14="http://schemas.microsoft.com/office/powerpoint/2010/main" val="1693034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31511-95B7-4986-907E-8EA23FE2ED7F}" type="slidenum">
              <a:rPr lang="en-US" smtClean="0"/>
              <a:t>18</a:t>
            </a:fld>
            <a:endParaRPr lang="en-US" dirty="0"/>
          </a:p>
        </p:txBody>
      </p:sp>
    </p:spTree>
    <p:extLst>
      <p:ext uri="{BB962C8B-B14F-4D97-AF65-F5344CB8AC3E}">
        <p14:creationId xmlns:p14="http://schemas.microsoft.com/office/powerpoint/2010/main" val="1069217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31511-95B7-4986-907E-8EA23FE2ED7F}" type="slidenum">
              <a:rPr lang="en-US" smtClean="0"/>
              <a:t>19</a:t>
            </a:fld>
            <a:endParaRPr lang="en-US" dirty="0"/>
          </a:p>
        </p:txBody>
      </p:sp>
    </p:spTree>
    <p:extLst>
      <p:ext uri="{BB962C8B-B14F-4D97-AF65-F5344CB8AC3E}">
        <p14:creationId xmlns:p14="http://schemas.microsoft.com/office/powerpoint/2010/main" val="321689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This presentation is based on work I’ve done with Beth</a:t>
            </a:r>
            <a:r>
              <a:rPr lang="en-US" baseline="0" dirty="0">
                <a:latin typeface="Arial" pitchFamily="34" charset="0"/>
                <a:cs typeface="Arial" pitchFamily="34" charset="0"/>
              </a:rPr>
              <a:t> Yakel on the DIPIR project - </a:t>
            </a:r>
            <a:r>
              <a:rPr lang="en-US" dirty="0">
                <a:latin typeface="Arial" pitchFamily="34" charset="0"/>
                <a:cs typeface="Arial" pitchFamily="34" charset="0"/>
              </a:rPr>
              <a:t>a 3 year project funded by the Institute of Museum and Library Services. The funding ended, but our work continues</a:t>
            </a:r>
          </a:p>
          <a:p>
            <a:endParaRPr lang="en-US" dirty="0">
              <a:latin typeface="Arial" pitchFamily="34" charset="0"/>
              <a:cs typeface="Arial" pitchFamily="34" charset="0"/>
            </a:endParaRPr>
          </a:p>
          <a:p>
            <a:r>
              <a:rPr lang="en-US" dirty="0">
                <a:latin typeface="Arial" pitchFamily="34" charset="0"/>
                <a:cs typeface="Arial" pitchFamily="34" charset="0"/>
              </a:rPr>
              <a:t>The project focuses on data reuse practices within the quantitative social science, zoology and archaeology communities and was done in partnership with scholars representing the Inter-university Consortium of Political and Social Research (ICPSR), the University of Michigan Museum of Zoology, and Open Context.  </a:t>
            </a:r>
          </a:p>
          <a:p>
            <a:endParaRPr lang="en-US" dirty="0">
              <a:latin typeface="Arial" pitchFamily="34" charset="0"/>
              <a:cs typeface="Arial" pitchFamily="34" charset="0"/>
            </a:endParaRPr>
          </a:p>
          <a:p>
            <a:r>
              <a:rPr lang="en-US" dirty="0">
                <a:latin typeface="Arial" pitchFamily="34" charset="0"/>
                <a:cs typeface="Arial" pitchFamily="34" charset="0"/>
              </a:rPr>
              <a:t>I will focus on the archaeologists today, particularly findings from qualitative studies of repository staff and  archaeologists who produced and reused data.  </a:t>
            </a:r>
          </a:p>
        </p:txBody>
      </p:sp>
      <p:sp>
        <p:nvSpPr>
          <p:cNvPr id="4" name="Slide Number Placeholder 3"/>
          <p:cNvSpPr>
            <a:spLocks noGrp="1"/>
          </p:cNvSpPr>
          <p:nvPr>
            <p:ph type="sldNum" sz="quarter" idx="10"/>
          </p:nvPr>
        </p:nvSpPr>
        <p:spPr/>
        <p:txBody>
          <a:bodyPr/>
          <a:lstStyle/>
          <a:p>
            <a:fld id="{A035E6FC-CCC7-F34C-83D9-78C7523946F2}" type="slidenum">
              <a:rPr lang="en-US" smtClean="0"/>
              <a:t>2</a:t>
            </a:fld>
            <a:endParaRPr lang="en-US" dirty="0"/>
          </a:p>
        </p:txBody>
      </p:sp>
    </p:spTree>
    <p:extLst>
      <p:ext uri="{BB962C8B-B14F-4D97-AF65-F5344CB8AC3E}">
        <p14:creationId xmlns:p14="http://schemas.microsoft.com/office/powerpoint/2010/main" val="2931701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31511-95B7-4986-907E-8EA23FE2ED7F}" type="slidenum">
              <a:rPr lang="en-US" smtClean="0"/>
              <a:t>20</a:t>
            </a:fld>
            <a:endParaRPr lang="en-US" dirty="0"/>
          </a:p>
        </p:txBody>
      </p:sp>
    </p:spTree>
    <p:extLst>
      <p:ext uri="{BB962C8B-B14F-4D97-AF65-F5344CB8AC3E}">
        <p14:creationId xmlns:p14="http://schemas.microsoft.com/office/powerpoint/2010/main" val="90888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r>
              <a:rPr lang="en-US" dirty="0">
                <a:latin typeface="Arial" panose="020B0604020202020204" pitchFamily="34" charset="0"/>
                <a:cs typeface="Arial" panose="020B0604020202020204" pitchFamily="34" charset="0"/>
              </a:rPr>
              <a:t>This panel was asked to think about a couple of topics.  One was to explore the challenges in meaningfully communicating data to a wider audience.  There are many from the perspective of the data producer, lack of incentives and limited time/money are typically mentioned the most.</a:t>
            </a:r>
          </a:p>
          <a:p>
            <a:pPr marL="0" indent="0" defTabSz="932871">
              <a:buNone/>
            </a:pPr>
            <a:endParaRPr lang="en-US" dirty="0">
              <a:latin typeface="Arial" panose="020B0604020202020204" pitchFamily="34" charset="0"/>
              <a:cs typeface="Arial" panose="020B0604020202020204" pitchFamily="34" charset="0"/>
            </a:endParaRPr>
          </a:p>
          <a:p>
            <a:pPr marL="0" indent="0" defTabSz="932871">
              <a:buNone/>
            </a:pPr>
            <a:r>
              <a:rPr lang="en-US" dirty="0">
                <a:latin typeface="Arial" panose="020B0604020202020204" pitchFamily="34" charset="0"/>
                <a:cs typeface="Arial" panose="020B0604020202020204" pitchFamily="34" charset="0"/>
              </a:rPr>
              <a:t>Given my background, the challenge I saw that was not being addressed was knowing what researchers needed to reuse data – what besides the data was important for reuse.  I was particularly interested in how contextual information served to meaningfully communicate data to reusers, but also why they needed it and where they got it.  </a:t>
            </a:r>
          </a:p>
          <a:p>
            <a:pPr marL="0" indent="0" defTabSz="932871">
              <a:buNone/>
            </a:pPr>
            <a:endParaRPr lang="en-US" dirty="0">
              <a:latin typeface="Arial" panose="020B0604020202020204" pitchFamily="34" charset="0"/>
              <a:cs typeface="Arial" panose="020B0604020202020204" pitchFamily="34" charset="0"/>
            </a:endParaRPr>
          </a:p>
          <a:p>
            <a:pPr marL="0" indent="0" defTabSz="932871">
              <a:buNone/>
            </a:pPr>
            <a:r>
              <a:rPr lang="en-US" dirty="0">
                <a:latin typeface="Arial" panose="020B0604020202020204" pitchFamily="34" charset="0"/>
                <a:cs typeface="Arial" panose="020B0604020202020204" pitchFamily="34" charset="0"/>
              </a:rPr>
              <a:t>When I began doing this research, it had not been something that was discussed much even though it’s critical.  It also was a challenge for data producers, they hadn’t done it and weren’t sure how to go about it.  As far as I could tell data curators and respository staff weren’t looking at the needs of data reusers either.</a:t>
            </a:r>
          </a:p>
          <a:p>
            <a:pPr marL="0" indent="0" defTabSz="932871">
              <a:buNone/>
            </a:pPr>
            <a:endParaRPr lang="en-US" dirty="0">
              <a:latin typeface="Arial" panose="020B0604020202020204" pitchFamily="34" charset="0"/>
              <a:cs typeface="Arial" panose="020B0604020202020204" pitchFamily="34" charset="0"/>
            </a:endParaRPr>
          </a:p>
          <a:p>
            <a:pPr marL="0" indent="0" defTabSz="932871">
              <a:buNone/>
            </a:pPr>
            <a:r>
              <a:rPr lang="en-US" dirty="0">
                <a:latin typeface="Arial" panose="020B0604020202020204" pitchFamily="34" charset="0"/>
                <a:cs typeface="Arial" panose="020B0604020202020204" pitchFamily="34" charset="0"/>
              </a:rPr>
              <a:t>So I will start by taking about this work – what are the needs of data reusers. </a:t>
            </a:r>
          </a:p>
          <a:p>
            <a:endParaRPr lang="en-US" dirty="0"/>
          </a:p>
        </p:txBody>
      </p:sp>
      <p:sp>
        <p:nvSpPr>
          <p:cNvPr id="4" name="Slide Number Placeholder 3"/>
          <p:cNvSpPr>
            <a:spLocks noGrp="1"/>
          </p:cNvSpPr>
          <p:nvPr>
            <p:ph type="sldNum" sz="quarter" idx="10"/>
          </p:nvPr>
        </p:nvSpPr>
        <p:spPr/>
        <p:txBody>
          <a:bodyPr/>
          <a:lstStyle/>
          <a:p>
            <a:fld id="{E4131511-95B7-4986-907E-8EA23FE2ED7F}" type="slidenum">
              <a:rPr lang="en-US" smtClean="0"/>
              <a:t>3</a:t>
            </a:fld>
            <a:endParaRPr lang="en-US" dirty="0"/>
          </a:p>
        </p:txBody>
      </p:sp>
    </p:spTree>
    <p:extLst>
      <p:ext uri="{BB962C8B-B14F-4D97-AF65-F5344CB8AC3E}">
        <p14:creationId xmlns:p14="http://schemas.microsoft.com/office/powerpoint/2010/main" val="166567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Here you see results were based on 105 interviews with 22 archaeologists, 40 zoologists, and 43 social scientists. What you see here are results across the 3 disciplines regarding the percentage of reusers who mentioned needing/wanting different types of context information.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charts are organized in order of most to least mentions for archaeologists. As you see data collection and artifact information are the most important at 75% and 50% followed by repository information which is close to 20% and data producer, data analysis, digitization/curation, and provenance information all tied at almost 15%.  </a:t>
            </a:r>
          </a:p>
        </p:txBody>
      </p:sp>
      <p:sp>
        <p:nvSpPr>
          <p:cNvPr id="4" name="Slide Number Placeholder 3"/>
          <p:cNvSpPr>
            <a:spLocks noGrp="1"/>
          </p:cNvSpPr>
          <p:nvPr>
            <p:ph type="sldNum" sz="quarter" idx="10"/>
          </p:nvPr>
        </p:nvSpPr>
        <p:spPr/>
        <p:txBody>
          <a:bodyPr/>
          <a:lstStyle/>
          <a:p>
            <a:fld id="{E4131511-95B7-4986-907E-8EA23FE2ED7F}" type="slidenum">
              <a:rPr lang="en-US" smtClean="0"/>
              <a:t>4</a:t>
            </a:fld>
            <a:endParaRPr lang="en-US" dirty="0"/>
          </a:p>
        </p:txBody>
      </p:sp>
    </p:spTree>
    <p:extLst>
      <p:ext uri="{BB962C8B-B14F-4D97-AF65-F5344CB8AC3E}">
        <p14:creationId xmlns:p14="http://schemas.microsoft.com/office/powerpoint/2010/main" val="409658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context information that archaeologists didn’t mention that the others did was information about prior reuse, missing data, terms of use, research objectives, and advice on reuse.  </a:t>
            </a:r>
          </a:p>
        </p:txBody>
      </p:sp>
      <p:sp>
        <p:nvSpPr>
          <p:cNvPr id="4" name="Slide Number Placeholder 3"/>
          <p:cNvSpPr>
            <a:spLocks noGrp="1"/>
          </p:cNvSpPr>
          <p:nvPr>
            <p:ph type="sldNum" sz="quarter" idx="10"/>
          </p:nvPr>
        </p:nvSpPr>
        <p:spPr/>
        <p:txBody>
          <a:bodyPr/>
          <a:lstStyle/>
          <a:p>
            <a:fld id="{E4131511-95B7-4986-907E-8EA23FE2ED7F}" type="slidenum">
              <a:rPr lang="en-US" smtClean="0"/>
              <a:t>5</a:t>
            </a:fld>
            <a:endParaRPr lang="en-US" dirty="0"/>
          </a:p>
        </p:txBody>
      </p:sp>
    </p:spTree>
    <p:extLst>
      <p:ext uri="{BB962C8B-B14F-4D97-AF65-F5344CB8AC3E}">
        <p14:creationId xmlns:p14="http://schemas.microsoft.com/office/powerpoint/2010/main" val="318889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Here we see the percentage of reusers within each discipline who mentioned assessing/evaluating</a:t>
            </a:r>
            <a:r>
              <a:rPr lang="en-US" dirty="0">
                <a:latin typeface="Arial" panose="020B0604020202020204" pitchFamily="34" charset="0"/>
                <a:cs typeface="Arial" panose="020B0604020202020204" pitchFamily="34" charset="0"/>
              </a:rPr>
              <a:t> data based on these </a:t>
            </a:r>
            <a:r>
              <a:rPr lang="en-US" baseline="0" dirty="0">
                <a:latin typeface="Arial" panose="020B0604020202020204" pitchFamily="34" charset="0"/>
                <a:cs typeface="Arial" panose="020B0604020202020204" pitchFamily="34" charset="0"/>
              </a:rPr>
              <a:t>data quality attributes when asked about their decisions to reuse data. </a:t>
            </a:r>
          </a:p>
          <a:p>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latin typeface="Arial" panose="020B0604020202020204" pitchFamily="34" charset="0"/>
                <a:cs typeface="Arial" panose="020B0604020202020204" pitchFamily="34" charset="0"/>
              </a:rPr>
              <a:t>Credibility,</a:t>
            </a:r>
            <a:r>
              <a:rPr lang="en-US" dirty="0">
                <a:latin typeface="Arial" panose="020B0604020202020204" pitchFamily="34" charset="0"/>
                <a:cs typeface="Arial" panose="020B0604020202020204" pitchFamily="34" charset="0"/>
              </a:rPr>
              <a:t> interpretability, and relevance were mentioned the most among archaeologists.</a:t>
            </a:r>
          </a:p>
          <a:p>
            <a:pPr marL="228600" indent="-228600">
              <a:buFont typeface="+mj-lt"/>
              <a:buAutoNum type="arabicPeriod"/>
            </a:pPr>
            <a:r>
              <a:rPr lang="en-US" dirty="0">
                <a:latin typeface="Arial" panose="020B0604020202020204" pitchFamily="34" charset="0"/>
                <a:cs typeface="Arial" panose="020B0604020202020204" pitchFamily="34" charset="0"/>
              </a:rPr>
              <a:t>Relevance, interpretability, and ease of operation were mentioned most among social scientists.</a:t>
            </a:r>
          </a:p>
          <a:p>
            <a:pPr marL="228600" indent="-228600">
              <a:buFont typeface="+mj-lt"/>
              <a:buAutoNum type="arabicPeriod"/>
            </a:pPr>
            <a:r>
              <a:rPr lang="en-US" baseline="0" dirty="0">
                <a:latin typeface="Arial" panose="020B0604020202020204" pitchFamily="34" charset="0"/>
                <a:cs typeface="Arial" panose="020B0604020202020204" pitchFamily="34" charset="0"/>
              </a:rPr>
              <a:t>Relevance, </a:t>
            </a:r>
            <a:r>
              <a:rPr lang="en-US" dirty="0">
                <a:latin typeface="Arial" panose="020B0604020202020204" pitchFamily="34" charset="0"/>
                <a:cs typeface="Arial" panose="020B0604020202020204" pitchFamily="34" charset="0"/>
              </a:rPr>
              <a:t>ease of operation, </a:t>
            </a:r>
            <a:r>
              <a:rPr lang="en-US" baseline="0" dirty="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credibility </a:t>
            </a:r>
            <a:r>
              <a:rPr lang="en-US" baseline="0" dirty="0">
                <a:latin typeface="Arial" panose="020B0604020202020204" pitchFamily="34" charset="0"/>
                <a:cs typeface="Arial" panose="020B0604020202020204" pitchFamily="34" charset="0"/>
              </a:rPr>
              <a:t>were mentioned the most among zoologists. </a:t>
            </a:r>
          </a:p>
          <a:p>
            <a:endParaRPr lang="en-US" dirty="0"/>
          </a:p>
        </p:txBody>
      </p:sp>
      <p:sp>
        <p:nvSpPr>
          <p:cNvPr id="4" name="Slide Number Placeholder 3"/>
          <p:cNvSpPr>
            <a:spLocks noGrp="1"/>
          </p:cNvSpPr>
          <p:nvPr>
            <p:ph type="sldNum" sz="quarter" idx="10"/>
          </p:nvPr>
        </p:nvSpPr>
        <p:spPr/>
        <p:txBody>
          <a:bodyPr/>
          <a:lstStyle/>
          <a:p>
            <a:fld id="{E4131511-95B7-4986-907E-8EA23FE2ED7F}" type="slidenum">
              <a:rPr lang="en-US" smtClean="0"/>
              <a:t>6</a:t>
            </a:fld>
            <a:endParaRPr lang="en-US" dirty="0"/>
          </a:p>
        </p:txBody>
      </p:sp>
    </p:spTree>
    <p:extLst>
      <p:ext uri="{BB962C8B-B14F-4D97-AF65-F5344CB8AC3E}">
        <p14:creationId xmlns:p14="http://schemas.microsoft.com/office/powerpoint/2010/main" val="29260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Here are the sources reusers </a:t>
            </a:r>
            <a:r>
              <a:rPr lang="en-US" baseline="0" dirty="0">
                <a:latin typeface="Arial" panose="020B0604020202020204" pitchFamily="34" charset="0"/>
                <a:cs typeface="Arial" panose="020B0604020202020204" pitchFamily="34" charset="0"/>
              </a:rPr>
              <a:t>relied on to get context information.  As you see some of the sources were employed across all three disciplines, but to different degrees.  In other cases, the sources were discipline specific. </a:t>
            </a:r>
          </a:p>
          <a:p>
            <a:endParaRPr lang="en-US" u="sng" dirty="0">
              <a:latin typeface="Arial" panose="020B0604020202020204" pitchFamily="34" charset="0"/>
              <a:cs typeface="Arial" panose="020B0604020202020204" pitchFamily="34" charset="0"/>
            </a:endParaRPr>
          </a:p>
          <a:p>
            <a:pPr marL="228600" indent="-228600">
              <a:buFont typeface="+mj-lt"/>
              <a:buAutoNum type="arabicPeriod"/>
            </a:pPr>
            <a:r>
              <a:rPr lang="en-US" dirty="0">
                <a:latin typeface="Arial" panose="020B0604020202020204" pitchFamily="34" charset="0"/>
                <a:cs typeface="Arial" panose="020B0604020202020204" pitchFamily="34" charset="0"/>
              </a:rPr>
              <a:t>Archaeologists relied on data producer records and oftentimes had to search, review and assemble records on their own (e.g. photos, sketches of artifacts/stratigraphy, maps, day plans, field reports, etc.) to recreate the data producer’s interpretation. </a:t>
            </a:r>
          </a:p>
          <a:p>
            <a:pPr marL="228600" indent="-228600">
              <a:buFont typeface="+mj-lt"/>
              <a:buAutoNum type="arabicPeriod"/>
            </a:pPr>
            <a:endParaRPr lang="en-US" dirty="0">
              <a:latin typeface="Arial" panose="020B0604020202020204" pitchFamily="34" charset="0"/>
              <a:cs typeface="Arial" panose="020B0604020202020204" pitchFamily="34" charset="0"/>
            </a:endParaRPr>
          </a:p>
          <a:p>
            <a:pPr marL="228600" indent="-228600">
              <a:buFont typeface="+mj-lt"/>
              <a:buAutoNum type="arabicPeriod"/>
            </a:pPr>
            <a:r>
              <a:rPr lang="en-US" dirty="0">
                <a:latin typeface="Arial" panose="020B0604020202020204" pitchFamily="34" charset="0"/>
                <a:cs typeface="Arial" panose="020B0604020202020204" pitchFamily="34" charset="0"/>
              </a:rPr>
              <a:t>The data producer’s peer review pubs were used for discovery and access to data and context info. </a:t>
            </a:r>
          </a:p>
          <a:p>
            <a:pPr marL="228600" indent="-228600">
              <a:buFont typeface="+mj-lt"/>
              <a:buAutoNum type="arabicPeriod"/>
            </a:pPr>
            <a:endParaRPr lang="en-US" dirty="0">
              <a:latin typeface="Arial" panose="020B0604020202020204" pitchFamily="34" charset="0"/>
              <a:cs typeface="Arial" panose="020B0604020202020204" pitchFamily="34" charset="0"/>
            </a:endParaRPr>
          </a:p>
          <a:p>
            <a:pPr marL="228600" indent="-228600">
              <a:buFont typeface="+mj-lt"/>
              <a:buAutoNum type="arabicPeriod"/>
            </a:pPr>
            <a:r>
              <a:rPr lang="en-US" dirty="0">
                <a:latin typeface="Arial" panose="020B0604020202020204" pitchFamily="34" charset="0"/>
                <a:cs typeface="Arial" panose="020B0604020202020204" pitchFamily="34" charset="0"/>
              </a:rPr>
              <a:t>People (museum staff and data producers) were called on and use in the same was as the publications.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interest of time, I’m just going to highlight the top three types of context information archaeologists mentioned and provide some examples via quotes. </a:t>
            </a:r>
          </a:p>
          <a:p>
            <a:endParaRPr lang="en-US" dirty="0"/>
          </a:p>
        </p:txBody>
      </p:sp>
      <p:sp>
        <p:nvSpPr>
          <p:cNvPr id="4" name="Slide Number Placeholder 3"/>
          <p:cNvSpPr>
            <a:spLocks noGrp="1"/>
          </p:cNvSpPr>
          <p:nvPr>
            <p:ph type="sldNum" sz="quarter" idx="10"/>
          </p:nvPr>
        </p:nvSpPr>
        <p:spPr/>
        <p:txBody>
          <a:bodyPr/>
          <a:lstStyle/>
          <a:p>
            <a:fld id="{E4131511-95B7-4986-907E-8EA23FE2ED7F}" type="slidenum">
              <a:rPr lang="en-US" smtClean="0"/>
              <a:t>7</a:t>
            </a:fld>
            <a:endParaRPr lang="en-US" dirty="0"/>
          </a:p>
        </p:txBody>
      </p:sp>
    </p:spTree>
    <p:extLst>
      <p:ext uri="{BB962C8B-B14F-4D97-AF65-F5344CB8AC3E}">
        <p14:creationId xmlns:p14="http://schemas.microsoft.com/office/powerpoint/2010/main" val="389636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Photo credit:</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Archaeologists fieldwalking at Lanton Quarry http://www.archaeologicalresearchservices.com/lantonwebsite/how/fieldwalking.html</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 will start with data collection information. We defined it to include anything related to how a study was designed and the data were gathered.  From an earlier study in JCDL (Faniel et al., 2013) we know data collection information was important for archaeologists, because it accounted for the:</a:t>
            </a:r>
          </a:p>
          <a:p>
            <a:pPr marL="228600" indent="-228600">
              <a:buAutoNum type="arabicPeriod"/>
            </a:pPr>
            <a:r>
              <a:rPr lang="en-US" sz="1100" dirty="0">
                <a:latin typeface="Arial" panose="020B0604020202020204" pitchFamily="34" charset="0"/>
                <a:cs typeface="Arial" panose="020B0604020202020204" pitchFamily="34" charset="0"/>
              </a:rPr>
              <a:t>context destroyed in the field</a:t>
            </a:r>
          </a:p>
          <a:p>
            <a:pPr marL="228600" indent="-228600">
              <a:buAutoNum type="arabicPeriod"/>
            </a:pPr>
            <a:r>
              <a:rPr lang="en-US" sz="1100" dirty="0">
                <a:latin typeface="Arial" panose="020B0604020202020204" pitchFamily="34" charset="0"/>
                <a:cs typeface="Arial" panose="020B0604020202020204" pitchFamily="34" charset="0"/>
              </a:rPr>
              <a:t>interpretations archaeologists made in the field</a:t>
            </a:r>
          </a:p>
          <a:p>
            <a:pPr marL="228600" indent="-228600">
              <a:buAutoNum type="arabicPeriod"/>
            </a:pPr>
            <a:r>
              <a:rPr lang="en-US" sz="1100" dirty="0">
                <a:latin typeface="Arial" panose="020B0604020202020204" pitchFamily="34" charset="0"/>
                <a:cs typeface="Arial" panose="020B0604020202020204" pitchFamily="34" charset="0"/>
              </a:rPr>
              <a:t>different approaches to excavations/surveys archaeologists took in the field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One example of different approaches is shown in the photo - a team walking the field site.  One of our archaeologist’s explained that details about field walks were important because, it impacted what data producers (i.e. creators) were interested in finding and whether that was of interest to him (data relevance). </a:t>
            </a:r>
          </a:p>
          <a:p>
            <a:endParaRPr lang="en-US" sz="110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8</a:t>
            </a:fld>
            <a:endParaRPr lang="en-US" dirty="0"/>
          </a:p>
        </p:txBody>
      </p:sp>
    </p:spTree>
    <p:extLst>
      <p:ext uri="{BB962C8B-B14F-4D97-AF65-F5344CB8AC3E}">
        <p14:creationId xmlns:p14="http://schemas.microsoft.com/office/powerpoint/2010/main" val="237252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715">
              <a:defRPr/>
            </a:pPr>
            <a:r>
              <a:rPr lang="en-US" sz="1100" dirty="0">
                <a:effectLst/>
                <a:latin typeface="Arial" panose="020B0604020202020204" pitchFamily="34" charset="0"/>
                <a:cs typeface="Arial" panose="020B0604020202020204" pitchFamily="34" charset="0"/>
              </a:rPr>
              <a:t>Photo</a:t>
            </a:r>
            <a:r>
              <a:rPr lang="en-US" sz="1100" baseline="0" dirty="0">
                <a:effectLst/>
                <a:latin typeface="Arial" panose="020B0604020202020204" pitchFamily="34" charset="0"/>
                <a:cs typeface="Arial" panose="020B0604020202020204" pitchFamily="34" charset="0"/>
              </a:rPr>
              <a:t> credit: </a:t>
            </a:r>
            <a:r>
              <a:rPr lang="en-US" sz="1100" dirty="0">
                <a:latin typeface="Arial" panose="020B0604020202020204" pitchFamily="34" charset="0"/>
                <a:cs typeface="Arial" panose="020B0604020202020204" pitchFamily="34" charset="0"/>
              </a:rPr>
              <a:t>Anthony Tuck. "Trench Book MT IV:28-29 from Italy/Poggio Civitate/Tesoro/Tesoro 23/Tr-ID 419". (2012) In </a:t>
            </a:r>
            <a:r>
              <a:rPr lang="en-US" sz="1100" i="1" dirty="0">
                <a:latin typeface="Arial" panose="020B0604020202020204" pitchFamily="34" charset="0"/>
                <a:cs typeface="Arial" panose="020B0604020202020204" pitchFamily="34" charset="0"/>
              </a:rPr>
              <a:t>Murlo</a:t>
            </a:r>
            <a:r>
              <a:rPr lang="en-US" sz="1100" dirty="0">
                <a:latin typeface="Arial" panose="020B0604020202020204" pitchFamily="34" charset="0"/>
                <a:cs typeface="Arial" panose="020B0604020202020204" pitchFamily="34" charset="0"/>
              </a:rPr>
              <a:t>. Anthony Tuck (Ed.) . Released: 2012-07-06. Open Context. &lt;http://opencontext.org/media/3E96B9D7-7507-45D1-D704-BCA4D8CF6FFB&gt; </a:t>
            </a:r>
          </a:p>
          <a:p>
            <a:pPr defTabSz="951715">
              <a:defRPr/>
            </a:pPr>
            <a:endParaRPr lang="en-US" sz="1100" dirty="0">
              <a:effectLst/>
              <a:latin typeface="Arial" panose="020B0604020202020204" pitchFamily="34" charset="0"/>
              <a:cs typeface="Arial" panose="020B0604020202020204" pitchFamily="34" charset="0"/>
            </a:endParaRPr>
          </a:p>
          <a:p>
            <a:pPr>
              <a:defRPr/>
            </a:pPr>
            <a:r>
              <a:rPr lang="en-US" sz="1100" dirty="0">
                <a:latin typeface="Arial" panose="020B0604020202020204" pitchFamily="34" charset="0"/>
                <a:cs typeface="Arial" panose="020B0604020202020204" pitchFamily="34" charset="0"/>
              </a:rPr>
              <a:t>Related to data collection information was artifact information. The archaeologists reusing data wanted in-depth information about the artifact. And it was typically found in data producers’ records. They were looking to understand and verify the data producers’ interpretations and they wanted to be able to draw their own conclusions. (data interpretability, data credibility). </a:t>
            </a:r>
          </a:p>
          <a:p>
            <a:pPr>
              <a:defRPr/>
            </a:pPr>
            <a:endParaRPr lang="en-US" sz="1100" dirty="0">
              <a:latin typeface="Arial" panose="020B0604020202020204" pitchFamily="34" charset="0"/>
              <a:cs typeface="Arial" panose="020B0604020202020204" pitchFamily="34" charset="0"/>
            </a:endParaRPr>
          </a:p>
          <a:p>
            <a:pPr>
              <a:defRPr/>
            </a:pPr>
            <a:r>
              <a:rPr lang="en-US" sz="1100" dirty="0">
                <a:latin typeface="Arial" panose="020B0604020202020204" pitchFamily="34" charset="0"/>
                <a:cs typeface="Arial" panose="020B0604020202020204" pitchFamily="34" charset="0"/>
              </a:rPr>
              <a:t>Asked to describe what s/he meant by “where in the cave something is from”, Archaeologist 06 explained the importance of a clear stratigraphy. Archaeologists wanted to know 1) where below ground an artifact was found (e.g. what strata) so they could figure out the chronology (e.g. its time period) and 2) what else was found with it and where in time the other finds fit given the artifact – did they come before or after or at the same time. And they wanted to see all of that documented – the stratigraphy diagrams, the labeling of the layers, photos/sketches, the written text, etc. And if not documented they wanted to talk to museum staff and original excavators. </a:t>
            </a:r>
          </a:p>
          <a:p>
            <a:pPr>
              <a:defRPr/>
            </a:pPr>
            <a:endParaRPr lang="en-US" sz="1100" dirty="0">
              <a:latin typeface="Arial" panose="020B0604020202020204" pitchFamily="34" charset="0"/>
              <a:cs typeface="Arial" panose="020B0604020202020204" pitchFamily="34" charset="0"/>
            </a:endParaRPr>
          </a:p>
          <a:p>
            <a:pPr defTabSz="951715">
              <a:defRPr/>
            </a:pPr>
            <a:endParaRPr lang="en-US"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9</a:t>
            </a:fld>
            <a:endParaRPr lang="en-US" dirty="0"/>
          </a:p>
        </p:txBody>
      </p:sp>
    </p:spTree>
    <p:extLst>
      <p:ext uri="{BB962C8B-B14F-4D97-AF65-F5344CB8AC3E}">
        <p14:creationId xmlns:p14="http://schemas.microsoft.com/office/powerpoint/2010/main" val="2606007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4570295" y="0"/>
            <a:ext cx="4578960" cy="4388000"/>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6"/>
            <a:ext cx="265112" cy="407463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userDrawn="1"/>
        </p:nvPicPr>
        <p:blipFill>
          <a:blip r:embed="rId3"/>
          <a:stretch>
            <a:fillRect/>
          </a:stretch>
        </p:blipFill>
        <p:spPr>
          <a:xfrm>
            <a:off x="4583338" y="0"/>
            <a:ext cx="4578960" cy="4388000"/>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4" name="Picture 3"/>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55" r:id="rId4"/>
    <p:sldLayoutId id="2147483653" r:id="rId5"/>
    <p:sldLayoutId id="2147483661" r:id="rId6"/>
    <p:sldLayoutId id="2147483654" r:id="rId7"/>
    <p:sldLayoutId id="2147483658" r:id="rId8"/>
    <p:sldLayoutId id="2147483657" r:id="rId9"/>
    <p:sldLayoutId id="2147483656"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www.oclc.org/research/themes/user-studies/dipir/publications.html"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gif"/><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1.jp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gif"/><Relationship Id="rId9" Type="http://schemas.openxmlformats.org/officeDocument/2006/relationships/image" Target="../media/image1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329876"/>
            <a:ext cx="5264711" cy="569387"/>
          </a:xfrm>
        </p:spPr>
        <p:txBody>
          <a:bodyPr/>
          <a:lstStyle/>
          <a:p>
            <a:r>
              <a:rPr lang="en-US" dirty="0"/>
              <a:t>Harvard University, Boston, MA, February 3, 2017</a:t>
            </a:r>
          </a:p>
        </p:txBody>
      </p:sp>
      <p:sp>
        <p:nvSpPr>
          <p:cNvPr id="36" name="Text Placeholder 35"/>
          <p:cNvSpPr>
            <a:spLocks noGrp="1"/>
          </p:cNvSpPr>
          <p:nvPr>
            <p:ph type="body" sz="quarter" idx="16"/>
          </p:nvPr>
        </p:nvSpPr>
        <p:spPr/>
        <p:txBody>
          <a:bodyPr>
            <a:normAutofit fontScale="62500" lnSpcReduction="20000"/>
          </a:bodyPr>
          <a:lstStyle/>
          <a:p>
            <a:r>
              <a:rPr lang="en-US" dirty="0"/>
              <a:t>Do your data management and curation practices support data reuse?</a:t>
            </a:r>
          </a:p>
        </p:txBody>
      </p:sp>
      <p:sp>
        <p:nvSpPr>
          <p:cNvPr id="37" name="Text Placeholder 36"/>
          <p:cNvSpPr>
            <a:spLocks noGrp="1"/>
          </p:cNvSpPr>
          <p:nvPr>
            <p:ph type="body" sz="quarter" idx="17"/>
          </p:nvPr>
        </p:nvSpPr>
        <p:spPr>
          <a:xfrm>
            <a:off x="728694" y="3206972"/>
            <a:ext cx="2639505" cy="400110"/>
          </a:xfrm>
        </p:spPr>
        <p:txBody>
          <a:bodyPr/>
          <a:lstStyle/>
          <a:p>
            <a:r>
              <a:rPr lang="en-US" dirty="0"/>
              <a:t>Ixchel M. Faniel, PhD</a:t>
            </a:r>
          </a:p>
        </p:txBody>
      </p:sp>
      <p:sp>
        <p:nvSpPr>
          <p:cNvPr id="38" name="Text Placeholder 37"/>
          <p:cNvSpPr>
            <a:spLocks noGrp="1"/>
          </p:cNvSpPr>
          <p:nvPr>
            <p:ph type="body" sz="quarter" idx="18"/>
          </p:nvPr>
        </p:nvSpPr>
        <p:spPr>
          <a:xfrm>
            <a:off x="728695" y="3613838"/>
            <a:ext cx="3636573" cy="621709"/>
          </a:xfrm>
        </p:spPr>
        <p:txBody>
          <a:bodyPr/>
          <a:lstStyle/>
          <a:p>
            <a:r>
              <a:rPr lang="en-US" dirty="0"/>
              <a:t>Research Scientist, OCLC Research</a:t>
            </a:r>
          </a:p>
          <a:p>
            <a:r>
              <a:rPr lang="en-US" dirty="0"/>
              <a:t>fanieli@oclc.org, @imfaniel</a:t>
            </a:r>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0" y="818390"/>
            <a:ext cx="9144000" cy="4359400"/>
          </a:xfrm>
          <a:prstGeom prst="rect">
            <a:avLst/>
          </a:prstGeom>
        </p:spPr>
      </p:pic>
      <p:sp>
        <p:nvSpPr>
          <p:cNvPr id="3" name="Rectangle 2"/>
          <p:cNvSpPr/>
          <p:nvPr/>
        </p:nvSpPr>
        <p:spPr>
          <a:xfrm>
            <a:off x="583705" y="1705360"/>
            <a:ext cx="7976590" cy="2308324"/>
          </a:xfrm>
          <a:prstGeom prst="rect">
            <a:avLst/>
          </a:prstGeom>
          <a:solidFill>
            <a:schemeClr val="tx1"/>
          </a:solidFill>
        </p:spPr>
        <p:txBody>
          <a:bodyPr wrap="square">
            <a:spAutoFit/>
          </a:bodyPr>
          <a:lstStyle/>
          <a:p>
            <a:r>
              <a:rPr lang="en-US" sz="2400" b="1" dirty="0">
                <a:solidFill>
                  <a:schemeClr val="bg1"/>
                </a:solidFill>
                <a:cs typeface="Arial" panose="020B0604020202020204" pitchFamily="34" charset="0"/>
              </a:rPr>
              <a:t>“</a:t>
            </a:r>
            <a:r>
              <a:rPr lang="en-US" sz="2400" b="1" dirty="0">
                <a:solidFill>
                  <a:schemeClr val="bg1"/>
                </a:solidFill>
              </a:rPr>
              <a:t>I don't give [the archaeological repository] a sort of blanket trust that all the data in there is correct…they provide enough metadata for me to check that on my own…I sort of trust going there because I know that I can find the information I need to validate it.</a:t>
            </a:r>
            <a:r>
              <a:rPr lang="en-US" sz="2400" b="1" dirty="0">
                <a:solidFill>
                  <a:schemeClr val="bg1"/>
                </a:solidFill>
                <a:ea typeface="Calibri" panose="020F0502020204030204" pitchFamily="34" charset="0"/>
                <a:cs typeface="Times New Roman" panose="02020603050405020304" pitchFamily="18" charset="0"/>
              </a:rPr>
              <a:t>” </a:t>
            </a:r>
          </a:p>
          <a:p>
            <a:pPr algn="r"/>
            <a:r>
              <a:rPr lang="en-US" sz="2400" b="1" dirty="0">
                <a:solidFill>
                  <a:schemeClr val="bg1"/>
                </a:solidFill>
                <a:ea typeface="Calibri" panose="020F0502020204030204" pitchFamily="34" charset="0"/>
                <a:cs typeface="Times New Roman" panose="02020603050405020304" pitchFamily="18" charset="0"/>
              </a:rPr>
              <a:t>- Archaeologist 02 </a:t>
            </a:r>
            <a:endParaRPr lang="en-US" sz="2400" b="1" dirty="0">
              <a:solidFill>
                <a:schemeClr val="bg1"/>
              </a:solidFill>
            </a:endParaRPr>
          </a:p>
        </p:txBody>
      </p:sp>
      <p:sp>
        <p:nvSpPr>
          <p:cNvPr id="4" name="Text Placeholder 3"/>
          <p:cNvSpPr>
            <a:spLocks noGrp="1"/>
          </p:cNvSpPr>
          <p:nvPr>
            <p:ph type="body" sz="quarter" idx="4294967295"/>
          </p:nvPr>
        </p:nvSpPr>
        <p:spPr>
          <a:xfrm>
            <a:off x="352425" y="165292"/>
            <a:ext cx="8439150" cy="687388"/>
          </a:xfrm>
          <a:prstGeom prst="rect">
            <a:avLst/>
          </a:prstGeom>
        </p:spPr>
        <p:txBody>
          <a:bodyPr/>
          <a:lstStyle/>
          <a:p>
            <a:pPr marL="0" indent="0" algn="ctr">
              <a:buNone/>
            </a:pPr>
            <a:r>
              <a:rPr lang="en-US" sz="3600" b="1" dirty="0">
                <a:solidFill>
                  <a:schemeClr val="bg1"/>
                </a:solidFill>
                <a:latin typeface="+mj-lt"/>
              </a:rPr>
              <a:t>Repository Information</a:t>
            </a:r>
            <a:br>
              <a:rPr lang="en-US" sz="3600" dirty="0"/>
            </a:br>
            <a:endParaRPr lang="en-US" sz="3600" dirty="0"/>
          </a:p>
        </p:txBody>
      </p:sp>
    </p:spTree>
    <p:extLst>
      <p:ext uri="{BB962C8B-B14F-4D97-AF65-F5344CB8AC3E}">
        <p14:creationId xmlns:p14="http://schemas.microsoft.com/office/powerpoint/2010/main" val="191220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2862322"/>
          </a:xfrm>
        </p:spPr>
        <p:txBody>
          <a:bodyPr/>
          <a:lstStyle/>
          <a:p>
            <a:r>
              <a:rPr lang="en-US" dirty="0"/>
              <a:t>How do actions in one part of the data lifecycle create challenges or facilitate work at another point in the lifecycle</a:t>
            </a:r>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99542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prstGeom prst="rect">
            <a:avLst/>
          </a:prstGeom>
        </p:spPr>
        <p:txBody>
          <a:bodyPr/>
          <a:lstStyle/>
          <a:p>
            <a:pPr marL="0" indent="0">
              <a:buNone/>
            </a:pPr>
            <a:r>
              <a:rPr lang="en-US" sz="2800" b="1" dirty="0">
                <a:solidFill>
                  <a:schemeClr val="tx2"/>
                </a:solidFill>
              </a:rPr>
              <a:t>Repositories benefit reusers &amp; producers </a:t>
            </a:r>
          </a:p>
        </p:txBody>
      </p:sp>
      <p:sp>
        <p:nvSpPr>
          <p:cNvPr id="3" name="TextBox 2"/>
          <p:cNvSpPr txBox="1"/>
          <p:nvPr/>
        </p:nvSpPr>
        <p:spPr>
          <a:xfrm>
            <a:off x="340785" y="1232216"/>
            <a:ext cx="8523123" cy="1323439"/>
          </a:xfrm>
          <a:prstGeom prst="rect">
            <a:avLst/>
          </a:prstGeom>
          <a:noFill/>
        </p:spPr>
        <p:txBody>
          <a:bodyPr wrap="square" rtlCol="0">
            <a:spAutoFit/>
          </a:bodyPr>
          <a:lstStyle/>
          <a:p>
            <a:pPr algn="r"/>
            <a:r>
              <a:rPr lang="en-US" sz="2000" b="1" u="sng" dirty="0"/>
              <a:t>STANDARDIZATION</a:t>
            </a:r>
          </a:p>
          <a:p>
            <a:pPr algn="r"/>
            <a:r>
              <a:rPr lang="en-US" sz="2000" b="1" dirty="0"/>
              <a:t>“Everything is turned into intentionally difficult codes... hundreds of lines …you have to translate,… It was really important to streamline that translation process.” - Data Producer 3</a:t>
            </a:r>
          </a:p>
        </p:txBody>
      </p:sp>
      <p:sp>
        <p:nvSpPr>
          <p:cNvPr id="4" name="Rectangle 3"/>
          <p:cNvSpPr/>
          <p:nvPr/>
        </p:nvSpPr>
        <p:spPr>
          <a:xfrm>
            <a:off x="340786" y="2984211"/>
            <a:ext cx="8523123" cy="1015663"/>
          </a:xfrm>
          <a:prstGeom prst="rect">
            <a:avLst/>
          </a:prstGeom>
        </p:spPr>
        <p:txBody>
          <a:bodyPr wrap="square">
            <a:spAutoFit/>
          </a:bodyPr>
          <a:lstStyle/>
          <a:p>
            <a:pPr algn="ctr"/>
            <a:r>
              <a:rPr lang="en-US" sz="2000" b="1" u="sng" dirty="0"/>
              <a:t>INTEGRATION</a:t>
            </a:r>
          </a:p>
          <a:p>
            <a:pPr algn="ctr"/>
            <a:r>
              <a:rPr lang="en-US" sz="2000" b="1" dirty="0"/>
              <a:t>“I don't know what kind of format the datasets had before they got integrated…, but I believe there was a lot of work.” - Data Reuser 9</a:t>
            </a:r>
          </a:p>
        </p:txBody>
      </p:sp>
    </p:spTree>
    <p:extLst>
      <p:ext uri="{BB962C8B-B14F-4D97-AF65-F5344CB8AC3E}">
        <p14:creationId xmlns:p14="http://schemas.microsoft.com/office/powerpoint/2010/main" val="40928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686442"/>
          </a:xfrm>
          <a:prstGeom prst="rect">
            <a:avLst/>
          </a:prstGeom>
        </p:spPr>
        <p:txBody>
          <a:bodyPr/>
          <a:lstStyle/>
          <a:p>
            <a:pPr marL="0" indent="0">
              <a:buNone/>
            </a:pPr>
            <a:r>
              <a:rPr lang="en-US" sz="2800" b="1" dirty="0">
                <a:solidFill>
                  <a:schemeClr val="tx2"/>
                </a:solidFill>
              </a:rPr>
              <a:t>Repositories can’t reverse producer practices</a:t>
            </a:r>
            <a:r>
              <a:rPr lang="en-US" sz="3200" b="1" dirty="0">
                <a:solidFill>
                  <a:schemeClr val="tx2"/>
                </a:solidFill>
              </a:rPr>
              <a:t> </a:t>
            </a:r>
          </a:p>
        </p:txBody>
      </p:sp>
      <p:sp>
        <p:nvSpPr>
          <p:cNvPr id="5" name="Rectangle 4"/>
          <p:cNvSpPr/>
          <p:nvPr/>
        </p:nvSpPr>
        <p:spPr>
          <a:xfrm>
            <a:off x="198299" y="1502255"/>
            <a:ext cx="8724122" cy="1938992"/>
          </a:xfrm>
          <a:prstGeom prst="rect">
            <a:avLst/>
          </a:prstGeom>
        </p:spPr>
        <p:txBody>
          <a:bodyPr wrap="square">
            <a:spAutoFit/>
          </a:bodyPr>
          <a:lstStyle/>
          <a:p>
            <a:pPr algn="ctr"/>
            <a:r>
              <a:rPr lang="en-US" sz="2000" b="1" u="sng" dirty="0"/>
              <a:t>DATA DOCUMENTATION</a:t>
            </a:r>
          </a:p>
          <a:p>
            <a:pPr algn="ctr"/>
            <a:r>
              <a:rPr lang="en-US" sz="2000" b="1" dirty="0"/>
              <a:t>“Just so you have an idea of the issue with tooth wear…the following [seven] sites all record a single field ‘Payne Wear’…[four datasets] all code each tooth in a separate field with a Payne number. But they don’t come up with a letter code for the entire specimen…The remaining datasets don’t provide Payne Stages.” - Repository Staff 2</a:t>
            </a:r>
            <a:endParaRPr lang="en-US" sz="2000" b="1" u="sng" dirty="0"/>
          </a:p>
        </p:txBody>
      </p:sp>
    </p:spTree>
    <p:extLst>
      <p:ext uri="{BB962C8B-B14F-4D97-AF65-F5344CB8AC3E}">
        <p14:creationId xmlns:p14="http://schemas.microsoft.com/office/powerpoint/2010/main" val="41362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686442"/>
          </a:xfrm>
          <a:prstGeom prst="rect">
            <a:avLst/>
          </a:prstGeom>
        </p:spPr>
        <p:txBody>
          <a:bodyPr/>
          <a:lstStyle/>
          <a:p>
            <a:pPr marL="0" indent="0">
              <a:buNone/>
            </a:pPr>
            <a:r>
              <a:rPr lang="en-US" sz="2800" b="1" dirty="0">
                <a:solidFill>
                  <a:schemeClr val="tx2"/>
                </a:solidFill>
              </a:rPr>
              <a:t>Data sharing influence on repositories &amp; reuse</a:t>
            </a:r>
            <a:endParaRPr lang="en-US" sz="3200" b="1" dirty="0">
              <a:solidFill>
                <a:schemeClr val="tx2"/>
              </a:solidFill>
            </a:endParaRPr>
          </a:p>
        </p:txBody>
      </p:sp>
      <p:sp>
        <p:nvSpPr>
          <p:cNvPr id="4" name="Rectangle 3"/>
          <p:cNvSpPr/>
          <p:nvPr/>
        </p:nvSpPr>
        <p:spPr>
          <a:xfrm>
            <a:off x="200608" y="1267676"/>
            <a:ext cx="8724122" cy="1015663"/>
          </a:xfrm>
          <a:prstGeom prst="rect">
            <a:avLst/>
          </a:prstGeom>
        </p:spPr>
        <p:txBody>
          <a:bodyPr wrap="square">
            <a:spAutoFit/>
          </a:bodyPr>
          <a:lstStyle/>
          <a:p>
            <a:r>
              <a:rPr lang="en-US" sz="2000" b="1" u="sng" dirty="0"/>
              <a:t>DATA CONDITION</a:t>
            </a:r>
          </a:p>
          <a:p>
            <a:r>
              <a:rPr lang="en-US" sz="2000" b="1" dirty="0"/>
              <a:t>“It took 10 times longer to deal with those [coded] datasets….” </a:t>
            </a:r>
          </a:p>
          <a:p>
            <a:r>
              <a:rPr lang="en-US" sz="2000" b="1" dirty="0"/>
              <a:t>- Repository Staff 2</a:t>
            </a:r>
          </a:p>
        </p:txBody>
      </p:sp>
      <p:sp>
        <p:nvSpPr>
          <p:cNvPr id="5" name="Rectangle 4"/>
          <p:cNvSpPr/>
          <p:nvPr/>
        </p:nvSpPr>
        <p:spPr>
          <a:xfrm>
            <a:off x="198299" y="2521270"/>
            <a:ext cx="8724122" cy="1631216"/>
          </a:xfrm>
          <a:prstGeom prst="rect">
            <a:avLst/>
          </a:prstGeom>
        </p:spPr>
        <p:txBody>
          <a:bodyPr wrap="square">
            <a:spAutoFit/>
          </a:bodyPr>
          <a:lstStyle/>
          <a:p>
            <a:pPr algn="r"/>
            <a:r>
              <a:rPr lang="en-US" sz="2000" b="1" u="sng" dirty="0"/>
              <a:t>DATA PRODUCERS’ SELECTION</a:t>
            </a:r>
          </a:p>
          <a:p>
            <a:pPr algn="r"/>
            <a:r>
              <a:rPr lang="en-US" sz="2000" b="1" dirty="0"/>
              <a:t>“I did think quite carefully about [including]…those …big subjective descriptions we write about the units...,but I decided to...I couldn’t really be sure if people …would necessarily want them out but they are an important part of the data set.” - Data Producer 10</a:t>
            </a:r>
          </a:p>
        </p:txBody>
      </p:sp>
    </p:spTree>
    <p:extLst>
      <p:ext uri="{BB962C8B-B14F-4D97-AF65-F5344CB8AC3E}">
        <p14:creationId xmlns:p14="http://schemas.microsoft.com/office/powerpoint/2010/main" val="344796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686442"/>
          </a:xfrm>
          <a:prstGeom prst="rect">
            <a:avLst/>
          </a:prstGeom>
        </p:spPr>
        <p:txBody>
          <a:bodyPr/>
          <a:lstStyle/>
          <a:p>
            <a:pPr marL="0" indent="0">
              <a:buNone/>
            </a:pPr>
            <a:r>
              <a:rPr lang="en-US" sz="2800" b="1" dirty="0">
                <a:solidFill>
                  <a:schemeClr val="tx2"/>
                </a:solidFill>
              </a:rPr>
              <a:t>Data reuse influence on repositories &amp; sharing</a:t>
            </a:r>
            <a:endParaRPr lang="en-US" sz="3200" b="1" dirty="0">
              <a:solidFill>
                <a:schemeClr val="tx2"/>
              </a:solidFill>
            </a:endParaRPr>
          </a:p>
        </p:txBody>
      </p:sp>
      <p:sp>
        <p:nvSpPr>
          <p:cNvPr id="4" name="Rectangle 3"/>
          <p:cNvSpPr/>
          <p:nvPr/>
        </p:nvSpPr>
        <p:spPr>
          <a:xfrm>
            <a:off x="200608" y="1029746"/>
            <a:ext cx="8724122" cy="1631216"/>
          </a:xfrm>
          <a:prstGeom prst="rect">
            <a:avLst/>
          </a:prstGeom>
        </p:spPr>
        <p:txBody>
          <a:bodyPr wrap="square">
            <a:spAutoFit/>
          </a:bodyPr>
          <a:lstStyle/>
          <a:p>
            <a:r>
              <a:rPr lang="en-US" sz="2000" b="1" u="sng" dirty="0"/>
              <a:t>REPOSITORY PROCEDURES</a:t>
            </a:r>
            <a:endParaRPr lang="en-US" sz="2000" b="1" dirty="0"/>
          </a:p>
          <a:p>
            <a:r>
              <a:rPr lang="en-US" sz="2000" b="1" dirty="0"/>
              <a:t>“There are some inherent issues with CSV…the simplicity is why it is preferred for interoperability and longevity…we need to give users a few tips on working with CSV. I'm also looking into other open spreadsheet formats….” - Repository Staff 1</a:t>
            </a:r>
          </a:p>
        </p:txBody>
      </p:sp>
      <p:sp>
        <p:nvSpPr>
          <p:cNvPr id="5" name="Rectangle 4"/>
          <p:cNvSpPr/>
          <p:nvPr/>
        </p:nvSpPr>
        <p:spPr>
          <a:xfrm>
            <a:off x="123655" y="2749603"/>
            <a:ext cx="8724122" cy="1938992"/>
          </a:xfrm>
          <a:prstGeom prst="rect">
            <a:avLst/>
          </a:prstGeom>
        </p:spPr>
        <p:txBody>
          <a:bodyPr wrap="square">
            <a:spAutoFit/>
          </a:bodyPr>
          <a:lstStyle/>
          <a:p>
            <a:pPr algn="r"/>
            <a:r>
              <a:rPr lang="en-US" sz="2000" b="1" u="sng" dirty="0"/>
              <a:t>DATA PRODUCERS’ DOCUMENTATION</a:t>
            </a:r>
          </a:p>
          <a:p>
            <a:pPr algn="r"/>
            <a:r>
              <a:rPr lang="en-US" sz="2000" b="1" dirty="0"/>
              <a:t>“I had a completely different recording system for [teeth, now I’m]…just using…Payne….” - Data Reuser 6</a:t>
            </a:r>
          </a:p>
          <a:p>
            <a:pPr algn="r"/>
            <a:endParaRPr lang="en-US" sz="2000" b="1" dirty="0"/>
          </a:p>
          <a:p>
            <a:pPr algn="r"/>
            <a:r>
              <a:rPr lang="en-US" sz="2000" b="1" dirty="0"/>
              <a:t>“ [I’m] just dropping numeric codes, not doing…numeric codes anymore.” - Data Reuser 10</a:t>
            </a:r>
            <a:endParaRPr lang="en-US" sz="2000" dirty="0"/>
          </a:p>
        </p:txBody>
      </p:sp>
    </p:spTree>
    <p:extLst>
      <p:ext uri="{BB962C8B-B14F-4D97-AF65-F5344CB8AC3E}">
        <p14:creationId xmlns:p14="http://schemas.microsoft.com/office/powerpoint/2010/main" val="238883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2284" y="434321"/>
            <a:ext cx="2605973" cy="686442"/>
          </a:xfrm>
        </p:spPr>
        <p:txBody>
          <a:bodyPr/>
          <a:lstStyle/>
          <a:p>
            <a:r>
              <a:rPr lang="en-US" dirty="0"/>
              <a:t>Next Steps</a:t>
            </a:r>
          </a:p>
        </p:txBody>
      </p:sp>
      <p:pic>
        <p:nvPicPr>
          <p:cNvPr id="3" name="Picture 2"/>
          <p:cNvPicPr>
            <a:picLocks noChangeAspect="1"/>
          </p:cNvPicPr>
          <p:nvPr/>
        </p:nvPicPr>
        <p:blipFill>
          <a:blip r:embed="rId3"/>
          <a:stretch>
            <a:fillRect/>
          </a:stretch>
        </p:blipFill>
        <p:spPr>
          <a:xfrm>
            <a:off x="3927780" y="60960"/>
            <a:ext cx="5114293" cy="4549140"/>
          </a:xfrm>
          <a:prstGeom prst="rect">
            <a:avLst/>
          </a:prstGeom>
        </p:spPr>
      </p:pic>
      <p:sp>
        <p:nvSpPr>
          <p:cNvPr id="4" name="TextBox 3"/>
          <p:cNvSpPr txBox="1"/>
          <p:nvPr/>
        </p:nvSpPr>
        <p:spPr>
          <a:xfrm>
            <a:off x="793202" y="2192604"/>
            <a:ext cx="2464136" cy="707886"/>
          </a:xfrm>
          <a:prstGeom prst="rect">
            <a:avLst/>
          </a:prstGeom>
          <a:noFill/>
        </p:spPr>
        <p:txBody>
          <a:bodyPr wrap="none" rtlCol="0">
            <a:spAutoFit/>
          </a:bodyPr>
          <a:lstStyle/>
          <a:p>
            <a:r>
              <a:rPr lang="en-US" sz="4000" b="1" dirty="0">
                <a:effectLst>
                  <a:outerShdw blurRad="38100" dist="38100" dir="2700000" algn="tl">
                    <a:srgbClr val="000000">
                      <a:alpha val="43137"/>
                    </a:srgbClr>
                  </a:outerShdw>
                </a:effectLst>
              </a:rPr>
              <a:t>SLO-data</a:t>
            </a:r>
            <a:endParaRPr lang="en-US" b="1" dirty="0">
              <a:effectLst>
                <a:outerShdw blurRad="38100" dist="38100" dir="2700000" algn="tl">
                  <a:srgbClr val="000000">
                    <a:alpha val="43137"/>
                  </a:srgbClr>
                </a:outerShdw>
              </a:effectLst>
            </a:endParaRPr>
          </a:p>
        </p:txBody>
      </p:sp>
      <p:sp>
        <p:nvSpPr>
          <p:cNvPr id="5" name="TextBox 4"/>
          <p:cNvSpPr txBox="1"/>
          <p:nvPr/>
        </p:nvSpPr>
        <p:spPr>
          <a:xfrm>
            <a:off x="193679" y="2900490"/>
            <a:ext cx="3663182" cy="276999"/>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rPr>
              <a:t>https://alexandriaarchive.org/secret-life-of-data/</a:t>
            </a:r>
          </a:p>
        </p:txBody>
      </p:sp>
    </p:spTree>
    <p:extLst>
      <p:ext uri="{BB962C8B-B14F-4D97-AF65-F5344CB8AC3E}">
        <p14:creationId xmlns:p14="http://schemas.microsoft.com/office/powerpoint/2010/main" val="103133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Some Conclusions </a:t>
            </a:r>
          </a:p>
        </p:txBody>
      </p:sp>
      <p:sp>
        <p:nvSpPr>
          <p:cNvPr id="3" name="Text Placeholder 2"/>
          <p:cNvSpPr>
            <a:spLocks noGrp="1"/>
          </p:cNvSpPr>
          <p:nvPr>
            <p:ph type="body" sz="quarter" idx="12"/>
          </p:nvPr>
        </p:nvSpPr>
        <p:spPr>
          <a:xfrm>
            <a:off x="340786" y="1029747"/>
            <a:ext cx="5308900" cy="3509596"/>
          </a:xfrm>
        </p:spPr>
        <p:txBody>
          <a:bodyPr/>
          <a:lstStyle/>
          <a:p>
            <a:r>
              <a:rPr lang="en-US" dirty="0"/>
              <a:t>Stakeholders’ </a:t>
            </a:r>
            <a:r>
              <a:rPr lang="en-US" strike="sngStrike" dirty="0"/>
              <a:t>reusers’</a:t>
            </a:r>
            <a:r>
              <a:rPr lang="en-US" dirty="0"/>
              <a:t> needs must be considered throughout the data lifecycle</a:t>
            </a:r>
          </a:p>
          <a:p>
            <a:pPr lvl="1"/>
            <a:r>
              <a:rPr lang="en-US" dirty="0"/>
              <a:t>How do we do it? </a:t>
            </a:r>
          </a:p>
          <a:p>
            <a:pPr marL="457200" lvl="1" indent="0">
              <a:buNone/>
            </a:pPr>
            <a:endParaRPr lang="en-US" dirty="0"/>
          </a:p>
          <a:p>
            <a:r>
              <a:rPr lang="en-US" dirty="0"/>
              <a:t>Research data management takes time and effort</a:t>
            </a:r>
          </a:p>
          <a:p>
            <a:pPr lvl="1"/>
            <a:r>
              <a:rPr lang="en-US" dirty="0"/>
              <a:t>Who should bear the burden? How can we lessen the burden? </a:t>
            </a:r>
          </a:p>
        </p:txBody>
      </p:sp>
      <p:pic>
        <p:nvPicPr>
          <p:cNvPr id="4" name="Picture 3"/>
          <p:cNvPicPr>
            <a:picLocks noChangeAspect="1"/>
          </p:cNvPicPr>
          <p:nvPr/>
        </p:nvPicPr>
        <p:blipFill>
          <a:blip r:embed="rId3"/>
          <a:stretch>
            <a:fillRect/>
          </a:stretch>
        </p:blipFill>
        <p:spPr>
          <a:xfrm>
            <a:off x="5649686" y="1285561"/>
            <a:ext cx="3346568" cy="2997968"/>
          </a:xfrm>
          <a:prstGeom prst="rect">
            <a:avLst/>
          </a:prstGeom>
        </p:spPr>
      </p:pic>
    </p:spTree>
    <p:extLst>
      <p:ext uri="{BB962C8B-B14F-4D97-AF65-F5344CB8AC3E}">
        <p14:creationId xmlns:p14="http://schemas.microsoft.com/office/powerpoint/2010/main" val="114578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Acknowledgements</a:t>
            </a:r>
          </a:p>
        </p:txBody>
      </p:sp>
      <p:sp>
        <p:nvSpPr>
          <p:cNvPr id="3" name="Text Placeholder 2"/>
          <p:cNvSpPr>
            <a:spLocks noGrp="1"/>
          </p:cNvSpPr>
          <p:nvPr>
            <p:ph type="body" sz="quarter" idx="12"/>
          </p:nvPr>
        </p:nvSpPr>
        <p:spPr/>
        <p:txBody>
          <a:bodyPr/>
          <a:lstStyle/>
          <a:p>
            <a:r>
              <a:rPr lang="en-US" sz="1800" dirty="0"/>
              <a:t>Institute of Museum and Library Services </a:t>
            </a:r>
          </a:p>
          <a:p>
            <a:r>
              <a:rPr lang="en-US" sz="1800" dirty="0"/>
              <a:t>Co-PI: Elizabeth Yakel (University of Michigan)</a:t>
            </a:r>
          </a:p>
          <a:p>
            <a:r>
              <a:rPr lang="en-US" sz="1800" dirty="0"/>
              <a:t>Partners: Nancy McGovern, Ph.D. (MIT), Eric Kansa, Ph.D. (Alexandria Archive, Open Context), William Fink, Ph.D. (University of Michigan Museum of Zoology), Sarah Whitcher Kansa (Alexandria Archive, Open Context)</a:t>
            </a:r>
          </a:p>
          <a:p>
            <a:r>
              <a:rPr lang="en-US" sz="1800" dirty="0"/>
              <a:t>OCLC Fellow: Julianna Barrera-Gomez</a:t>
            </a:r>
          </a:p>
          <a:p>
            <a:r>
              <a:rPr lang="en-US" sz="1800" dirty="0"/>
              <a:t>Doctoral Students: Rebecca Frank, Adam Kriesberg, Morgan Daniels, Ayoung Yoon</a:t>
            </a:r>
          </a:p>
          <a:p>
            <a:r>
              <a:rPr lang="en-US" sz="1800" dirty="0"/>
              <a:t>Master’s Students: Alexa Hagen, Jessica Schaengold, Gavin Strassel, Michele DeLia, Kathleen Fear, Mallory Hood, Annelise Doll, Monique Lowe</a:t>
            </a:r>
          </a:p>
          <a:p>
            <a:r>
              <a:rPr lang="en-US" sz="1800" dirty="0"/>
              <a:t>Undergraduates: Molly Haig</a:t>
            </a:r>
          </a:p>
        </p:txBody>
      </p:sp>
      <p:pic>
        <p:nvPicPr>
          <p:cNvPr id="4" name="Picture 3"/>
          <p:cNvPicPr>
            <a:picLocks noChangeAspect="1"/>
          </p:cNvPicPr>
          <p:nvPr/>
        </p:nvPicPr>
        <p:blipFill>
          <a:blip r:embed="rId3"/>
          <a:stretch>
            <a:fillRect/>
          </a:stretch>
        </p:blipFill>
        <p:spPr>
          <a:xfrm>
            <a:off x="6263488" y="686525"/>
            <a:ext cx="1755800" cy="792549"/>
          </a:xfrm>
          <a:prstGeom prst="rect">
            <a:avLst/>
          </a:prstGeom>
        </p:spPr>
      </p:pic>
    </p:spTree>
    <p:extLst>
      <p:ext uri="{BB962C8B-B14F-4D97-AF65-F5344CB8AC3E}">
        <p14:creationId xmlns:p14="http://schemas.microsoft.com/office/powerpoint/2010/main" val="23832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Select References </a:t>
            </a:r>
          </a:p>
        </p:txBody>
      </p:sp>
      <p:sp>
        <p:nvSpPr>
          <p:cNvPr id="3" name="Text Placeholder 2"/>
          <p:cNvSpPr>
            <a:spLocks noGrp="1"/>
          </p:cNvSpPr>
          <p:nvPr>
            <p:ph type="body" sz="quarter" idx="12"/>
          </p:nvPr>
        </p:nvSpPr>
        <p:spPr/>
        <p:txBody>
          <a:bodyPr/>
          <a:lstStyle/>
          <a:p>
            <a:r>
              <a:rPr lang="en-US" sz="1100" dirty="0"/>
              <a:t>Faniel, Ixchel M., and Elizabeth Yakel. 2017. “Practices Do Not Make Perfect: Disciplinary Data Sharing and Reuse Practices and Their Implications for Repository Data Curation.” In </a:t>
            </a:r>
            <a:r>
              <a:rPr lang="en-US" sz="1100" i="1" dirty="0"/>
              <a:t>Curating Research Data Volume 1: Practical Strategies for Your Digital Repository, 103-126.</a:t>
            </a:r>
            <a:r>
              <a:rPr lang="en-US" sz="1100" dirty="0"/>
              <a:t> Chicago, IL: Association of College and Research Libraries Press. </a:t>
            </a:r>
          </a:p>
          <a:p>
            <a:r>
              <a:rPr lang="en-US" sz="1100" dirty="0"/>
              <a:t>Frank, R., Yakel, E., &amp; Faniel, I. M. (2015). Destruction/reconstruction: Preservation of archaeological and zoological research data. </a:t>
            </a:r>
            <a:r>
              <a:rPr lang="en-US" sz="1100" i="1" dirty="0"/>
              <a:t>Archival Science, 15</a:t>
            </a:r>
            <a:r>
              <a:rPr lang="en-US" sz="1100" dirty="0"/>
              <a:t>(2), 141-167. doi: 10.1007/s10502-014-9238-9</a:t>
            </a:r>
          </a:p>
          <a:p>
            <a:r>
              <a:rPr lang="en-US" sz="1100" dirty="0"/>
              <a:t>Frank, R. D., Kriesberg, A., Yakel, E., &amp; Faniel, I. M. (2015). Looting hoards of gold and poaching spotted owls: Data confidentiality among archaeologists &amp; zoologists. </a:t>
            </a:r>
            <a:r>
              <a:rPr lang="en-US" sz="1100" i="1" dirty="0"/>
              <a:t>Proceedings of the Association for Information Science and Technology (ASIS&amp;T),</a:t>
            </a:r>
            <a:r>
              <a:rPr lang="en-US" sz="1100" dirty="0"/>
              <a:t> 52.</a:t>
            </a:r>
          </a:p>
          <a:p>
            <a:r>
              <a:rPr lang="en-US" sz="1100" dirty="0"/>
              <a:t>Kriesberg, A., Frank, R., Faniel, I., &amp; Yakel, E. (2013). The role of data reuse in the apprenticeship process. </a:t>
            </a:r>
            <a:r>
              <a:rPr lang="en-US" sz="1100" i="1" dirty="0"/>
              <a:t>Proceedings of the Association for Information Science and Technology (ASIS&amp;T),</a:t>
            </a:r>
            <a:r>
              <a:rPr lang="en-US" sz="1100" dirty="0"/>
              <a:t> 50.</a:t>
            </a:r>
          </a:p>
          <a:p>
            <a:r>
              <a:rPr lang="en-US" sz="1100" dirty="0"/>
              <a:t>Faniel, I., Kansa, E., Whitcher Kansa, S., Barrera-Gomez, J., &amp; Yakel, E. (2013). The challenges of digging data: A study of context in archaeological data reuse. </a:t>
            </a:r>
            <a:r>
              <a:rPr lang="en-US" sz="1100" i="1" dirty="0"/>
              <a:t>Proceedings of the Joint Conference on Digital Libraries (JCDL),</a:t>
            </a:r>
            <a:r>
              <a:rPr lang="en-US" sz="1100" dirty="0"/>
              <a:t> 295-304.</a:t>
            </a:r>
          </a:p>
          <a:p>
            <a:r>
              <a:rPr lang="en-US" sz="1100" dirty="0"/>
              <a:t>Yakel, Elizabeth, Ixchel Faniel, Adam Kriesberg, and Ayoung Yoon. 2013. “Trust in Digital Repositories.” </a:t>
            </a:r>
            <a:r>
              <a:rPr lang="en-US" sz="1100" i="1" dirty="0"/>
              <a:t>International Journal of Digital Curation</a:t>
            </a:r>
            <a:r>
              <a:rPr lang="en-US" sz="1100" dirty="0"/>
              <a:t> 8 (1): 143–56. doi:10.2218/ijdc.v8i1.251.</a:t>
            </a:r>
          </a:p>
          <a:p>
            <a:r>
              <a:rPr lang="en-US" sz="1100" dirty="0"/>
              <a:t>Daniels, M., Faniel, I., Fear, K., &amp; Yakel, E. (2012). Managing fixity and fluidity in data repositories. In Mai, J. (Ed.), </a:t>
            </a:r>
            <a:r>
              <a:rPr lang="en-US" sz="1100" i="1" dirty="0"/>
              <a:t>Proceedings of the 2012 iConference </a:t>
            </a:r>
            <a:r>
              <a:rPr lang="en-US" sz="1100" dirty="0"/>
              <a:t>(pp. 279-286). New York: ACM.</a:t>
            </a:r>
          </a:p>
          <a:p>
            <a:pPr marL="0" indent="0">
              <a:buNone/>
            </a:pPr>
            <a:endParaRPr lang="en-US" sz="1100" dirty="0"/>
          </a:p>
          <a:p>
            <a:pPr marL="0" indent="0">
              <a:buNone/>
            </a:pPr>
            <a:r>
              <a:rPr lang="en-US" sz="1100" dirty="0"/>
              <a:t>Additional references for the DIPIR project: </a:t>
            </a:r>
            <a:r>
              <a:rPr lang="en-US" sz="1100" dirty="0">
                <a:hlinkClick r:id="rId3"/>
              </a:rPr>
              <a:t>http://www.oclc.org/research/themes/user-studies/dipir/publications.html</a:t>
            </a:r>
            <a:endParaRPr lang="en-US" sz="1100" dirty="0"/>
          </a:p>
          <a:p>
            <a:endParaRPr lang="en-US" dirty="0"/>
          </a:p>
        </p:txBody>
      </p:sp>
    </p:spTree>
    <p:extLst>
      <p:ext uri="{BB962C8B-B14F-4D97-AF65-F5344CB8AC3E}">
        <p14:creationId xmlns:p14="http://schemas.microsoft.com/office/powerpoint/2010/main" val="229868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1358" y="165883"/>
            <a:ext cx="8439148" cy="686442"/>
          </a:xfrm>
        </p:spPr>
        <p:txBody>
          <a:bodyPr/>
          <a:lstStyle/>
          <a:p>
            <a:r>
              <a:rPr lang="en-US" dirty="0"/>
              <a:t>Dissemination Information Packages for Information Reuse (DIPIR)</a:t>
            </a:r>
          </a:p>
        </p:txBody>
      </p:sp>
      <p:grpSp>
        <p:nvGrpSpPr>
          <p:cNvPr id="13" name="Group 12"/>
          <p:cNvGrpSpPr/>
          <p:nvPr/>
        </p:nvGrpSpPr>
        <p:grpSpPr>
          <a:xfrm>
            <a:off x="373917" y="1500280"/>
            <a:ext cx="8489580" cy="3060455"/>
            <a:chOff x="424604" y="1905108"/>
            <a:chExt cx="8489580" cy="3060455"/>
          </a:xfrm>
        </p:grpSpPr>
        <p:pic>
          <p:nvPicPr>
            <p:cNvPr id="3" name="Picture 2" descr="icpsr-logo-home.gif"/>
            <p:cNvPicPr>
              <a:picLocks noChangeAspect="1"/>
            </p:cNvPicPr>
            <p:nvPr/>
          </p:nvPicPr>
          <p:blipFill>
            <a:blip r:embed="rId3" cstate="print"/>
            <a:stretch>
              <a:fillRect/>
            </a:stretch>
          </p:blipFill>
          <p:spPr>
            <a:xfrm>
              <a:off x="424604" y="3448181"/>
              <a:ext cx="1640757" cy="402993"/>
            </a:xfrm>
            <a:prstGeom prst="rect">
              <a:avLst/>
            </a:prstGeom>
          </p:spPr>
        </p:pic>
        <p:pic>
          <p:nvPicPr>
            <p:cNvPr id="4" name="Picture 3" descr="ummz_logo.gif"/>
            <p:cNvPicPr>
              <a:picLocks noChangeAspect="1"/>
            </p:cNvPicPr>
            <p:nvPr/>
          </p:nvPicPr>
          <p:blipFill>
            <a:blip r:embed="rId4" cstate="print"/>
            <a:stretch>
              <a:fillRect/>
            </a:stretch>
          </p:blipFill>
          <p:spPr>
            <a:xfrm>
              <a:off x="3727605" y="3372138"/>
              <a:ext cx="777114" cy="555081"/>
            </a:xfrm>
            <a:prstGeom prst="rect">
              <a:avLst/>
            </a:prstGeom>
          </p:spPr>
        </p:pic>
        <p:pic>
          <p:nvPicPr>
            <p:cNvPr id="5" name="Picture 4" descr="OCLC_TM_V_SM.jpg"/>
            <p:cNvPicPr>
              <a:picLocks noChangeAspect="1"/>
            </p:cNvPicPr>
            <p:nvPr/>
          </p:nvPicPr>
          <p:blipFill>
            <a:blip r:embed="rId5" cstate="print"/>
            <a:stretch>
              <a:fillRect/>
            </a:stretch>
          </p:blipFill>
          <p:spPr>
            <a:xfrm>
              <a:off x="2065361" y="2224410"/>
              <a:ext cx="779520" cy="67125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448702"/>
              <a:ext cx="1104949" cy="222669"/>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5181" y="3242274"/>
              <a:ext cx="779400" cy="779400"/>
            </a:xfrm>
            <a:prstGeom prst="rect">
              <a:avLst/>
            </a:prstGeom>
          </p:spPr>
        </p:pic>
        <p:pic>
          <p:nvPicPr>
            <p:cNvPr id="8" name="Picture Placeholder 1"/>
            <p:cNvPicPr>
              <a:picLocks noChangeAspect="1"/>
            </p:cNvPicPr>
            <p:nvPr/>
          </p:nvPicPr>
          <p:blipFill>
            <a:blip r:embed="rId8"/>
            <a:srcRect l="2474" r="2474"/>
            <a:stretch>
              <a:fillRect/>
            </a:stretch>
          </p:blipFill>
          <p:spPr>
            <a:xfrm>
              <a:off x="5957674" y="1905108"/>
              <a:ext cx="1335024" cy="1277208"/>
            </a:xfrm>
            <a:prstGeom prst="rect">
              <a:avLst/>
            </a:prstGeom>
          </p:spPr>
        </p:pic>
        <p:pic>
          <p:nvPicPr>
            <p:cNvPr id="9" name="Picture Placeholder 15"/>
            <p:cNvPicPr>
              <a:picLocks noChangeAspect="1"/>
            </p:cNvPicPr>
            <p:nvPr/>
          </p:nvPicPr>
          <p:blipFill>
            <a:blip r:embed="rId9">
              <a:extLst>
                <a:ext uri="{28A0092B-C50C-407E-A947-70E740481C1C}">
                  <a14:useLocalDpi xmlns:a14="http://schemas.microsoft.com/office/drawing/2010/main" val="0"/>
                </a:ext>
              </a:extLst>
            </a:blip>
            <a:srcRect t="3782" b="3782"/>
            <a:stretch>
              <a:fillRect/>
            </a:stretch>
          </p:blipFill>
          <p:spPr>
            <a:xfrm>
              <a:off x="3060093" y="1905109"/>
              <a:ext cx="1335024" cy="1277207"/>
            </a:xfrm>
            <a:prstGeom prst="rect">
              <a:avLst/>
            </a:prstGeom>
          </p:spPr>
        </p:pic>
        <p:pic>
          <p:nvPicPr>
            <p:cNvPr id="10" name="Picture 2" descr="Eric Kan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2698" y="3448181"/>
              <a:ext cx="1621486" cy="1335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lsa.umich.edu/ummz/file_uploads/images/wfin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5147" y="3301232"/>
              <a:ext cx="1335024" cy="16643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Nancy McGover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1858" y="3466646"/>
              <a:ext cx="1333500" cy="133350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4660819"/>
            <a:ext cx="8333874" cy="507831"/>
          </a:xfrm>
          <a:prstGeom prst="rect">
            <a:avLst/>
          </a:prstGeom>
          <a:noFill/>
        </p:spPr>
        <p:txBody>
          <a:bodyPr wrap="square" rtlCol="0">
            <a:spAutoFit/>
          </a:bodyPr>
          <a:lstStyle/>
          <a:p>
            <a:r>
              <a:rPr lang="en-US" sz="900" b="1" dirty="0">
                <a:solidFill>
                  <a:schemeClr val="bg1"/>
                </a:solidFill>
              </a:rPr>
              <a:t>The DIPIR Project was made possible by a National Leadership Grant from the Institute of Museum and Library Services, LG-06-10-0140-10, “Dissemination Information Packages for Information Reuse” and support from OCLC Online Computer Library Center, Inc., and the University of Michigan.</a:t>
            </a:r>
          </a:p>
        </p:txBody>
      </p:sp>
    </p:spTree>
    <p:extLst>
      <p:ext uri="{BB962C8B-B14F-4D97-AF65-F5344CB8AC3E}">
        <p14:creationId xmlns:p14="http://schemas.microsoft.com/office/powerpoint/2010/main" val="418107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31839" y="831455"/>
            <a:ext cx="4545475" cy="1400383"/>
          </a:xfrm>
        </p:spPr>
        <p:txBody>
          <a:bodyPr/>
          <a:lstStyle/>
          <a:p>
            <a:r>
              <a:rPr lang="en-US" dirty="0"/>
              <a:t>Thank you</a:t>
            </a:r>
          </a:p>
        </p:txBody>
      </p:sp>
      <p:sp>
        <p:nvSpPr>
          <p:cNvPr id="8" name="Text Placeholder 7"/>
          <p:cNvSpPr>
            <a:spLocks noGrp="1"/>
          </p:cNvSpPr>
          <p:nvPr>
            <p:ph type="body" sz="quarter" idx="11"/>
          </p:nvPr>
        </p:nvSpPr>
        <p:spPr/>
        <p:txBody>
          <a:bodyPr>
            <a:normAutofit fontScale="92500" lnSpcReduction="20000"/>
          </a:bodyPr>
          <a:lstStyle/>
          <a:p>
            <a:r>
              <a:rPr lang="en-US" dirty="0"/>
              <a:t>Ixchel M. Faniel, PhD</a:t>
            </a:r>
          </a:p>
        </p:txBody>
      </p:sp>
      <p:sp>
        <p:nvSpPr>
          <p:cNvPr id="9" name="Text Placeholder 8"/>
          <p:cNvSpPr>
            <a:spLocks noGrp="1"/>
          </p:cNvSpPr>
          <p:nvPr>
            <p:ph type="body" sz="quarter" idx="12"/>
          </p:nvPr>
        </p:nvSpPr>
        <p:spPr/>
        <p:txBody>
          <a:bodyPr>
            <a:normAutofit fontScale="92500" lnSpcReduction="20000"/>
          </a:bodyPr>
          <a:lstStyle/>
          <a:p>
            <a:r>
              <a:rPr lang="en-US" dirty="0"/>
              <a:t>Research Scientist</a:t>
            </a:r>
          </a:p>
        </p:txBody>
      </p:sp>
      <p:sp>
        <p:nvSpPr>
          <p:cNvPr id="10" name="Text Placeholder 9"/>
          <p:cNvSpPr>
            <a:spLocks noGrp="1"/>
          </p:cNvSpPr>
          <p:nvPr>
            <p:ph type="body" sz="quarter" idx="13"/>
          </p:nvPr>
        </p:nvSpPr>
        <p:spPr/>
        <p:txBody>
          <a:bodyPr>
            <a:normAutofit fontScale="77500" lnSpcReduction="20000"/>
          </a:bodyPr>
          <a:lstStyle/>
          <a:p>
            <a:r>
              <a:rPr lang="en-US" dirty="0"/>
              <a:t>fanieli@oclc.org, @imfaniel</a:t>
            </a:r>
          </a:p>
        </p:txBody>
      </p:sp>
      <p:sp>
        <p:nvSpPr>
          <p:cNvPr id="11" name="Text Placeholder 10"/>
          <p:cNvSpPr>
            <a:spLocks noGrp="1"/>
          </p:cNvSpPr>
          <p:nvPr>
            <p:ph type="body" sz="quarter" idx="14"/>
          </p:nvPr>
        </p:nvSpPr>
        <p:spPr>
          <a:xfrm>
            <a:off x="1" y="312442"/>
            <a:ext cx="7854695" cy="519013"/>
          </a:xfrm>
        </p:spPr>
        <p:txBody>
          <a:bodyPr/>
          <a:lstStyle/>
          <a:p>
            <a:r>
              <a:rPr lang="en-US" dirty="0"/>
              <a:t>Critical Perspectives on the Practice of Digital Archaeology</a:t>
            </a:r>
          </a:p>
        </p:txBody>
      </p:sp>
    </p:spTree>
    <p:extLst>
      <p:ext uri="{BB962C8B-B14F-4D97-AF65-F5344CB8AC3E}">
        <p14:creationId xmlns:p14="http://schemas.microsoft.com/office/powerpoint/2010/main" val="158662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2308324"/>
          </a:xfrm>
        </p:spPr>
        <p:txBody>
          <a:bodyPr/>
          <a:lstStyle/>
          <a:p>
            <a:r>
              <a:rPr lang="en-US" dirty="0"/>
              <a:t>How does contextual information serve to meaningfully communicate data to reusers?</a:t>
            </a:r>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07176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64703"/>
            <a:ext cx="8668512" cy="4563761"/>
          </a:xfrm>
          <a:prstGeom prst="rect">
            <a:avLst/>
          </a:prstGeom>
        </p:spPr>
      </p:pic>
    </p:spTree>
    <p:extLst>
      <p:ext uri="{BB962C8B-B14F-4D97-AF65-F5344CB8AC3E}">
        <p14:creationId xmlns:p14="http://schemas.microsoft.com/office/powerpoint/2010/main" val="144477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858" y="417684"/>
            <a:ext cx="8915400" cy="4225581"/>
          </a:xfrm>
          <a:prstGeom prst="rect">
            <a:avLst/>
          </a:prstGeom>
        </p:spPr>
      </p:pic>
    </p:spTree>
    <p:extLst>
      <p:ext uri="{BB962C8B-B14F-4D97-AF65-F5344CB8AC3E}">
        <p14:creationId xmlns:p14="http://schemas.microsoft.com/office/powerpoint/2010/main" val="357892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6007" y="126261"/>
            <a:ext cx="8562109" cy="4579733"/>
          </a:xfrm>
          <a:prstGeom prst="rect">
            <a:avLst/>
          </a:prstGeom>
        </p:spPr>
      </p:pic>
    </p:spTree>
    <p:extLst>
      <p:ext uri="{BB962C8B-B14F-4D97-AF65-F5344CB8AC3E}">
        <p14:creationId xmlns:p14="http://schemas.microsoft.com/office/powerpoint/2010/main" val="134305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3663" y="174172"/>
            <a:ext cx="7419475" cy="4743099"/>
          </a:xfrm>
          <a:prstGeom prst="rect">
            <a:avLst/>
          </a:prstGeom>
        </p:spPr>
      </p:pic>
    </p:spTree>
    <p:extLst>
      <p:ext uri="{BB962C8B-B14F-4D97-AF65-F5344CB8AC3E}">
        <p14:creationId xmlns:p14="http://schemas.microsoft.com/office/powerpoint/2010/main" val="341060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0"/>
          <p:cNvPicPr>
            <a:picLocks noChangeAspect="1"/>
          </p:cNvPicPr>
          <p:nvPr/>
        </p:nvPicPr>
        <p:blipFill>
          <a:blip r:embed="rId3">
            <a:extLst>
              <a:ext uri="{28A0092B-C50C-407E-A947-70E740481C1C}">
                <a14:useLocalDpi xmlns:a14="http://schemas.microsoft.com/office/drawing/2010/main" val="0"/>
              </a:ext>
            </a:extLst>
          </a:blip>
          <a:srcRect t="12500" b="12500"/>
          <a:stretch>
            <a:fillRect/>
          </a:stretch>
        </p:blipFill>
        <p:spPr>
          <a:xfrm>
            <a:off x="-42944" y="0"/>
            <a:ext cx="9186944" cy="5167656"/>
          </a:xfrm>
          <a:prstGeom prst="rect">
            <a:avLst/>
          </a:prstGeom>
        </p:spPr>
      </p:pic>
      <p:sp>
        <p:nvSpPr>
          <p:cNvPr id="3" name="Rectangle 2"/>
          <p:cNvSpPr/>
          <p:nvPr/>
        </p:nvSpPr>
        <p:spPr>
          <a:xfrm>
            <a:off x="397780" y="1278569"/>
            <a:ext cx="8493210" cy="3323987"/>
          </a:xfrm>
          <a:prstGeom prst="rect">
            <a:avLst/>
          </a:prstGeom>
        </p:spPr>
        <p:txBody>
          <a:bodyPr wrap="square">
            <a:spAutoFit/>
          </a:bodyPr>
          <a:lstStyle/>
          <a:p>
            <a:r>
              <a:rPr lang="en-US" sz="2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“Sometimes they'll simply declare we were only interested in broad-based information. We were only collecting broad-based artifacts...So, they're walking huge tracts of land, but they're only hitting big things…I've heard of things like shoulder surveys, where they literally walk side by side and pick those little things, but then, again, you've only, you're doing a very narrow tract. So there are procedures”. </a:t>
            </a:r>
          </a:p>
          <a:p>
            <a:pPr algn="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Archaeologist 01</a:t>
            </a:r>
            <a:endParaRPr lang="en-US" sz="2800" b="1" dirty="0">
              <a:solidFill>
                <a:schemeClr val="bg1"/>
              </a:solidFill>
            </a:endParaRPr>
          </a:p>
        </p:txBody>
      </p:sp>
      <p:sp>
        <p:nvSpPr>
          <p:cNvPr id="4" name="Text Placeholder 3"/>
          <p:cNvSpPr>
            <a:spLocks noGrp="1"/>
          </p:cNvSpPr>
          <p:nvPr>
            <p:ph type="body" sz="quarter" idx="4294967295"/>
          </p:nvPr>
        </p:nvSpPr>
        <p:spPr>
          <a:xfrm>
            <a:off x="228600" y="173567"/>
            <a:ext cx="8439150" cy="687388"/>
          </a:xfrm>
          <a:prstGeom prst="rect">
            <a:avLst/>
          </a:prstGeom>
        </p:spPr>
        <p:txBody>
          <a:bodyPr/>
          <a:lstStyle/>
          <a:p>
            <a:pPr marL="0" indent="0" algn="ctr">
              <a:buNone/>
            </a:pPr>
            <a:r>
              <a:rPr lang="en-US" sz="3600" b="1" dirty="0">
                <a:solidFill>
                  <a:schemeClr val="bg1"/>
                </a:solidFill>
                <a:latin typeface="+mj-lt"/>
              </a:rPr>
              <a:t>Data collection information</a:t>
            </a: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359988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64"/>
            <a:ext cx="9144000" cy="51717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https://ia801506.us.archive.org/29/items/opencontext-24-trench-book-mt-iv28-29/24-trench-book-mt-iv28-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536" y="1017971"/>
            <a:ext cx="5396585" cy="39403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9672" y="1751695"/>
            <a:ext cx="7822311" cy="2677656"/>
          </a:xfrm>
          <a:prstGeom prst="rect">
            <a:avLst/>
          </a:prstGeom>
          <a:solidFill>
            <a:schemeClr val="tx1"/>
          </a:solidFill>
          <a:ln>
            <a:solidFill>
              <a:schemeClr val="tx1"/>
            </a:solidFill>
          </a:ln>
        </p:spPr>
        <p:txBody>
          <a:bodyPr wrap="square">
            <a:spAutoFit/>
          </a:bodyPr>
          <a:lstStyle/>
          <a:p>
            <a:r>
              <a:rPr lang="en-US" sz="2400" b="1" dirty="0">
                <a:solidFill>
                  <a:schemeClr val="bg1"/>
                </a:solidFill>
              </a:rPr>
              <a:t>“I actually mean what strata it's from. I was talking about the importance of having a clear stratigraphy. And so, if they had labeled stratigraphy, let's say, A, B, C, D, E, and if they're comparing the fauna from E to A, that tells me that when they excavated, they were really careful about preserving that  information.” </a:t>
            </a:r>
            <a:r>
              <a:rPr lang="en-US" sz="2400" b="1" dirty="0">
                <a:solidFill>
                  <a:schemeClr val="bg1"/>
                </a:solidFill>
                <a:ea typeface="Calibri" panose="020F0502020204030204" pitchFamily="34" charset="0"/>
                <a:cs typeface="Times New Roman" panose="02020603050405020304" pitchFamily="18" charset="0"/>
              </a:rPr>
              <a:t>- Archaeologist 06 </a:t>
            </a:r>
            <a:endParaRPr lang="en-US" sz="2400" b="1" dirty="0">
              <a:solidFill>
                <a:schemeClr val="bg1"/>
              </a:solidFill>
            </a:endParaRPr>
          </a:p>
        </p:txBody>
      </p:sp>
      <p:sp>
        <p:nvSpPr>
          <p:cNvPr id="4" name="Text Placeholder 3"/>
          <p:cNvSpPr>
            <a:spLocks noGrp="1"/>
          </p:cNvSpPr>
          <p:nvPr>
            <p:ph type="body" sz="quarter" idx="4294967295"/>
          </p:nvPr>
        </p:nvSpPr>
        <p:spPr>
          <a:xfrm>
            <a:off x="352425" y="165292"/>
            <a:ext cx="8439150" cy="687388"/>
          </a:xfrm>
          <a:prstGeom prst="rect">
            <a:avLst/>
          </a:prstGeom>
        </p:spPr>
        <p:txBody>
          <a:bodyPr/>
          <a:lstStyle/>
          <a:p>
            <a:pPr marL="0" indent="0" algn="ctr">
              <a:buNone/>
            </a:pPr>
            <a:r>
              <a:rPr lang="en-US" sz="3600" b="1" dirty="0">
                <a:solidFill>
                  <a:schemeClr val="bg1"/>
                </a:solidFill>
                <a:latin typeface="+mj-lt"/>
              </a:rPr>
              <a:t>Artifact Information</a:t>
            </a: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353345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2182c7ffd52be6ef2a193619713caf9d">
  <xsd:schema xmlns:xsd="http://www.w3.org/2001/XMLSchema" xmlns:xs="http://www.w3.org/2001/XMLSchema" xmlns:p="http://schemas.microsoft.com/office/2006/metadata/properties" xmlns:ns2="6b67d80f-331f-4b51-b18e-81b8c101c29d" targetNamespace="http://schemas.microsoft.com/office/2006/metadata/properties" ma:root="true" ma:fieldsID="edee739e05629a46dacfdb14ce93b61c"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1e867eb-0ccf-46b3-a8be-678a344b5681" ContentTypeId="0x0101" PreviousValue="false"/>
</file>

<file path=customXml/itemProps1.xml><?xml version="1.0" encoding="utf-8"?>
<ds:datastoreItem xmlns:ds="http://schemas.openxmlformats.org/officeDocument/2006/customXml" ds:itemID="{7756F94C-CFB2-4279-884E-A14DC7CD9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E988F0-95B4-4FCA-A550-26E1636850FD}">
  <ds:schemaRefs>
    <ds:schemaRef ds:uri="http://schemas.microsoft.com/office/2006/documentManagement/types"/>
    <ds:schemaRef ds:uri="http://purl.org/dc/dcmitype/"/>
    <ds:schemaRef ds:uri="http://schemas.microsoft.com/office/2006/metadata/properties"/>
    <ds:schemaRef ds:uri="http://purl.org/dc/elements/1.1/"/>
    <ds:schemaRef ds:uri="http://purl.org/dc/terms/"/>
    <ds:schemaRef ds:uri="6b67d80f-331f-4b51-b18e-81b8c101c29d"/>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4.xml><?xml version="1.0" encoding="utf-8"?>
<ds:datastoreItem xmlns:ds="http://schemas.openxmlformats.org/officeDocument/2006/customXml" ds:itemID="{0F593AE6-1AD2-44A9-9585-67BB8129610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11117</TotalTime>
  <Words>3753</Words>
  <Application>Microsoft Office PowerPoint</Application>
  <PresentationFormat>On-screen Show (16:9)</PresentationFormat>
  <Paragraphs>182</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ＭＳ Ｐゴシック</vt:lpstr>
      <vt:lpstr>Arial</vt:lpstr>
      <vt:lpstr>Calibri</vt:lpstr>
      <vt:lpstr>Times New Roman</vt:lpstr>
      <vt:lpstr>Wingdings</vt:lpstr>
      <vt:lpstr>Nonconfidential</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Your Data Management and Curation Practices Support Data Reuse?</dc:title>
  <dc:creator>Ixchel Faniel</dc:creator>
  <dc:description>Presented at "Critical Perspectives on the Practice of Digital Archaeology" at Harvard University, 3 February 2017, Cambridge, Massachusetts (USA).</dc:description>
  <cp:lastModifiedBy>Confer,Patrick</cp:lastModifiedBy>
  <cp:revision>259</cp:revision>
  <cp:lastPrinted>2017-02-01T19:54:04Z</cp:lastPrinted>
  <dcterms:created xsi:type="dcterms:W3CDTF">2015-04-17T19:58:50Z</dcterms:created>
  <dcterms:modified xsi:type="dcterms:W3CDTF">2017-09-05T14:26:34Z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