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1"/>
  </p:sldMasterIdLst>
  <p:notesMasterIdLst>
    <p:notesMasterId r:id="rId24"/>
  </p:notesMasterIdLst>
  <p:handoutMasterIdLst>
    <p:handoutMasterId r:id="rId25"/>
  </p:handoutMasterIdLst>
  <p:sldIdLst>
    <p:sldId id="261" r:id="rId2"/>
    <p:sldId id="260" r:id="rId3"/>
    <p:sldId id="266" r:id="rId4"/>
    <p:sldId id="265" r:id="rId5"/>
    <p:sldId id="283" r:id="rId6"/>
    <p:sldId id="277" r:id="rId7"/>
    <p:sldId id="279" r:id="rId8"/>
    <p:sldId id="278" r:id="rId9"/>
    <p:sldId id="292" r:id="rId10"/>
    <p:sldId id="282" r:id="rId11"/>
    <p:sldId id="284" r:id="rId12"/>
    <p:sldId id="287" r:id="rId13"/>
    <p:sldId id="285" r:id="rId14"/>
    <p:sldId id="289" r:id="rId15"/>
    <p:sldId id="272" r:id="rId16"/>
    <p:sldId id="268" r:id="rId17"/>
    <p:sldId id="269" r:id="rId18"/>
    <p:sldId id="271" r:id="rId19"/>
    <p:sldId id="270" r:id="rId20"/>
    <p:sldId id="274" r:id="rId21"/>
    <p:sldId id="275" r:id="rId22"/>
    <p:sldId id="257" r:id="rId23"/>
  </p:sldIdLst>
  <p:sldSz cx="9144000" cy="6858000" type="screen4x3"/>
  <p:notesSz cx="7019925" cy="9305925"/>
  <p:embeddedFontLst>
    <p:embeddedFont>
      <p:font typeface="Open Sans" charset="0"/>
      <p:regular r:id="rId26"/>
      <p:bold r:id="rId27"/>
      <p:italic r:id="rId28"/>
      <p:boldItalic r:id="rId29"/>
    </p:embeddedFont>
    <p:embeddedFont>
      <p:font typeface="Open Sans Semibold" charset="0"/>
      <p:bold r:id="rId30"/>
      <p:boldItalic r:id="rId31"/>
    </p:embeddedFon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Vass" initials="c" lastIdx="6" clrIdx="0"/>
  <p:cmAuthor id="1" name="Ixchel Faniel" initials="IMF"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64646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779" autoAdjust="0"/>
    <p:restoredTop sz="90870" autoAdjust="0"/>
  </p:normalViewPr>
  <p:slideViewPr>
    <p:cSldViewPr>
      <p:cViewPr>
        <p:scale>
          <a:sx n="70" d="100"/>
          <a:sy n="70" d="100"/>
        </p:scale>
        <p:origin x="-1842" y="-3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3246" y="-102"/>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hoode\Dropbox\L&amp;DM%20Project\L&amp;DM%20Participants%20Sheet%200619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cat>
            <c:strRef>
              <c:f>Sheet1!$A$1:$A$3</c:f>
              <c:strCache>
                <c:ptCount val="3"/>
                <c:pt idx="0">
                  <c:v>20,000 and Under</c:v>
                </c:pt>
                <c:pt idx="1">
                  <c:v>20,001- 40,000</c:v>
                </c:pt>
                <c:pt idx="2">
                  <c:v>40,001 and More</c:v>
                </c:pt>
              </c:strCache>
            </c:strRef>
          </c:cat>
          <c:val>
            <c:numRef>
              <c:f>Sheet1!$B$1:$B$3</c:f>
              <c:numCache>
                <c:formatCode>0%</c:formatCode>
                <c:ptCount val="3"/>
                <c:pt idx="0">
                  <c:v>0.56000000000000005</c:v>
                </c:pt>
                <c:pt idx="1">
                  <c:v>0.25</c:v>
                </c:pt>
                <c:pt idx="2">
                  <c:v>0.2</c:v>
                </c:pt>
              </c:numCache>
            </c:numRef>
          </c:val>
        </c:ser>
        <c:axId val="81240832"/>
        <c:axId val="81242368"/>
      </c:barChart>
      <c:catAx>
        <c:axId val="81240832"/>
        <c:scaling>
          <c:orientation val="minMax"/>
        </c:scaling>
        <c:axPos val="b"/>
        <c:tickLblPos val="nextTo"/>
        <c:txPr>
          <a:bodyPr/>
          <a:lstStyle/>
          <a:p>
            <a:pPr>
              <a:defRPr sz="1600" b="1">
                <a:latin typeface="Arial" pitchFamily="34" charset="0"/>
                <a:cs typeface="Arial" pitchFamily="34" charset="0"/>
              </a:defRPr>
            </a:pPr>
            <a:endParaRPr lang="en-US"/>
          </a:p>
        </c:txPr>
        <c:crossAx val="81242368"/>
        <c:crosses val="autoZero"/>
        <c:auto val="1"/>
        <c:lblAlgn val="ctr"/>
        <c:lblOffset val="100"/>
      </c:catAx>
      <c:valAx>
        <c:axId val="81242368"/>
        <c:scaling>
          <c:orientation val="minMax"/>
        </c:scaling>
        <c:axPos val="l"/>
        <c:majorGridlines/>
        <c:numFmt formatCode="0%" sourceLinked="0"/>
        <c:tickLblPos val="nextTo"/>
        <c:txPr>
          <a:bodyPr/>
          <a:lstStyle/>
          <a:p>
            <a:pPr>
              <a:defRPr sz="1600" b="1">
                <a:latin typeface="Arial" pitchFamily="34" charset="0"/>
                <a:cs typeface="Arial" pitchFamily="34" charset="0"/>
              </a:defRPr>
            </a:pPr>
            <a:endParaRPr lang="en-US"/>
          </a:p>
        </c:txPr>
        <c:crossAx val="81240832"/>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4"/>
  <c:chart>
    <c:autoTitleDeleted val="1"/>
    <c:plotArea>
      <c:layout>
        <c:manualLayout>
          <c:layoutTarget val="inner"/>
          <c:xMode val="edge"/>
          <c:yMode val="edge"/>
          <c:x val="0.1732821429236239"/>
          <c:y val="1.7857142857142856E-2"/>
          <c:w val="0.65082531350248263"/>
          <c:h val="0.81539206036745349"/>
        </c:manualLayout>
      </c:layout>
      <c:barChart>
        <c:barDir val="bar"/>
        <c:grouping val="clustered"/>
        <c:ser>
          <c:idx val="0"/>
          <c:order val="0"/>
          <c:tx>
            <c:strRef>
              <c:f>Sheet1!$B$1</c:f>
              <c:strCache>
                <c:ptCount val="1"/>
                <c:pt idx="0">
                  <c:v>Years</c:v>
                </c:pt>
              </c:strCache>
            </c:strRef>
          </c:tx>
          <c:cat>
            <c:strRef>
              <c:f>Sheet1!$A$2:$A$4</c:f>
              <c:strCache>
                <c:ptCount val="3"/>
                <c:pt idx="0">
                  <c:v>1-5 years</c:v>
                </c:pt>
                <c:pt idx="1">
                  <c:v>6-10 years</c:v>
                </c:pt>
                <c:pt idx="2">
                  <c:v>11+ years</c:v>
                </c:pt>
              </c:strCache>
            </c:strRef>
          </c:cat>
          <c:val>
            <c:numRef>
              <c:f>Sheet1!$B$2:$B$4</c:f>
              <c:numCache>
                <c:formatCode>General</c:formatCode>
                <c:ptCount val="3"/>
                <c:pt idx="0">
                  <c:v>17</c:v>
                </c:pt>
                <c:pt idx="1">
                  <c:v>14</c:v>
                </c:pt>
                <c:pt idx="2">
                  <c:v>9</c:v>
                </c:pt>
              </c:numCache>
            </c:numRef>
          </c:val>
        </c:ser>
        <c:axId val="95138560"/>
        <c:axId val="99893632"/>
      </c:barChart>
      <c:catAx>
        <c:axId val="95138560"/>
        <c:scaling>
          <c:orientation val="minMax"/>
        </c:scaling>
        <c:axPos val="l"/>
        <c:tickLblPos val="nextTo"/>
        <c:txPr>
          <a:bodyPr/>
          <a:lstStyle/>
          <a:p>
            <a:pPr>
              <a:defRPr sz="2400" b="1">
                <a:latin typeface="+mj-lt"/>
              </a:defRPr>
            </a:pPr>
            <a:endParaRPr lang="en-US"/>
          </a:p>
        </c:txPr>
        <c:crossAx val="99893632"/>
        <c:crosses val="autoZero"/>
        <c:auto val="1"/>
        <c:lblAlgn val="ctr"/>
        <c:lblOffset val="100"/>
      </c:catAx>
      <c:valAx>
        <c:axId val="99893632"/>
        <c:scaling>
          <c:orientation val="minMax"/>
        </c:scaling>
        <c:axPos val="b"/>
        <c:majorGridlines/>
        <c:numFmt formatCode="General" sourceLinked="1"/>
        <c:tickLblPos val="nextTo"/>
        <c:txPr>
          <a:bodyPr/>
          <a:lstStyle/>
          <a:p>
            <a:pPr>
              <a:defRPr sz="2000" b="1">
                <a:latin typeface="+mj-lt"/>
              </a:defRPr>
            </a:pPr>
            <a:endParaRPr lang="en-US"/>
          </a:p>
        </c:txPr>
        <c:crossAx val="95138560"/>
        <c:crosses val="autoZero"/>
        <c:crossBetween val="between"/>
      </c:valAx>
    </c:plotArea>
    <c:legend>
      <c:legendPos val="r"/>
      <c:layout>
        <c:manualLayout>
          <c:xMode val="edge"/>
          <c:yMode val="edge"/>
          <c:x val="0.83742486581069253"/>
          <c:y val="0.37022375127680074"/>
          <c:w val="0.16257513418930741"/>
          <c:h val="0.17976549962958174"/>
        </c:manualLayout>
      </c:layout>
      <c:txPr>
        <a:bodyPr/>
        <a:lstStyle/>
        <a:p>
          <a:pPr>
            <a:defRPr sz="2400" b="1">
              <a:latin typeface="+mj-lt"/>
            </a:defRPr>
          </a:pPr>
          <a:endParaRPr lang="en-US"/>
        </a:p>
      </c:txPr>
    </c:legend>
    <c:plotVisOnly val="1"/>
    <c:dispBlanksAs val="gap"/>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view3D>
      <c:rotX val="30"/>
      <c:perspective val="30"/>
    </c:view3D>
    <c:plotArea>
      <c:layout/>
      <c:pie3DChart>
        <c:varyColors val="1"/>
        <c:ser>
          <c:idx val="0"/>
          <c:order val="0"/>
          <c:dLbls>
            <c:delete val="1"/>
          </c:dLbls>
          <c:cat>
            <c:strRef>
              <c:f>'All Participants Rev2 (2)'!$L$4:$L$7</c:f>
              <c:strCache>
                <c:ptCount val="4"/>
                <c:pt idx="0">
                  <c:v>None</c:v>
                </c:pt>
                <c:pt idx="1">
                  <c:v>Some</c:v>
                </c:pt>
                <c:pt idx="2">
                  <c:v>A Lot</c:v>
                </c:pt>
                <c:pt idx="3">
                  <c:v>Not Indicated</c:v>
                </c:pt>
              </c:strCache>
            </c:strRef>
          </c:cat>
          <c:val>
            <c:numRef>
              <c:f>'All Participants Rev2 (2)'!$M$4:$M$7</c:f>
              <c:numCache>
                <c:formatCode>General</c:formatCode>
                <c:ptCount val="4"/>
                <c:pt idx="0">
                  <c:v>11</c:v>
                </c:pt>
                <c:pt idx="1">
                  <c:v>17</c:v>
                </c:pt>
                <c:pt idx="2">
                  <c:v>7</c:v>
                </c:pt>
                <c:pt idx="3">
                  <c:v>1</c:v>
                </c:pt>
              </c:numCache>
            </c:numRef>
          </c:val>
        </c:ser>
        <c:dLbls>
          <c:showVal val="1"/>
        </c:dLbls>
      </c:pie3DChart>
    </c:plotArea>
    <c:legend>
      <c:legendPos val="r"/>
      <c:layout/>
      <c:txPr>
        <a:bodyPr/>
        <a:lstStyle/>
        <a:p>
          <a:pPr>
            <a:defRPr sz="2400" b="1">
              <a:effectLst/>
            </a:defRPr>
          </a:pPr>
          <a:endParaRPr lang="en-US"/>
        </a:p>
      </c:txPr>
    </c:legend>
    <c:plotVisOnly val="1"/>
    <c:dispBlanksAs val="zero"/>
  </c:chart>
  <c:txPr>
    <a:bodyPr/>
    <a:lstStyle/>
    <a:p>
      <a:pPr>
        <a:defRPr sz="1600" b="1">
          <a:latin typeface="Arial" pitchFamily="34" charset="0"/>
          <a:cs typeface="Arial" pitchFamily="34" charset="0"/>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0.66667</cdr:x>
      <cdr:y>0.38723</cdr:y>
    </cdr:from>
    <cdr:to>
      <cdr:x>0.83333</cdr:x>
      <cdr:y>0.46884</cdr:y>
    </cdr:to>
    <cdr:sp macro="" textlink="">
      <cdr:nvSpPr>
        <cdr:cNvPr id="2" name="TextBox 7"/>
        <cdr:cNvSpPr txBox="1"/>
      </cdr:nvSpPr>
      <cdr:spPr>
        <a:xfrm xmlns:a="http://schemas.openxmlformats.org/drawingml/2006/main">
          <a:off x="5486400" y="1752600"/>
          <a:ext cx="13716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Times New Roman"/>
            </a:defRPr>
          </a:lvl1pPr>
          <a:lvl2pPr marL="457200" algn="l" defTabSz="914400" rtl="0" eaLnBrk="1" latinLnBrk="0" hangingPunct="1">
            <a:defRPr sz="1800" kern="1200">
              <a:solidFill>
                <a:sysClr val="windowText" lastClr="000000"/>
              </a:solidFill>
              <a:latin typeface="Times New Roman"/>
            </a:defRPr>
          </a:lvl2pPr>
          <a:lvl3pPr marL="914400" algn="l" defTabSz="914400" rtl="0" eaLnBrk="1" latinLnBrk="0" hangingPunct="1">
            <a:defRPr sz="1800" kern="1200">
              <a:solidFill>
                <a:sysClr val="windowText" lastClr="000000"/>
              </a:solidFill>
              <a:latin typeface="Times New Roman"/>
            </a:defRPr>
          </a:lvl3pPr>
          <a:lvl4pPr marL="1371600" algn="l" defTabSz="914400" rtl="0" eaLnBrk="1" latinLnBrk="0" hangingPunct="1">
            <a:defRPr sz="1800" kern="1200">
              <a:solidFill>
                <a:sysClr val="windowText" lastClr="000000"/>
              </a:solidFill>
              <a:latin typeface="Times New Roman"/>
            </a:defRPr>
          </a:lvl4pPr>
          <a:lvl5pPr marL="1828800" algn="l" defTabSz="914400" rtl="0" eaLnBrk="1" latinLnBrk="0" hangingPunct="1">
            <a:defRPr sz="1800" kern="1200">
              <a:solidFill>
                <a:sysClr val="windowText" lastClr="000000"/>
              </a:solidFill>
              <a:latin typeface="Times New Roman"/>
            </a:defRPr>
          </a:lvl5pPr>
          <a:lvl6pPr marL="2286000" algn="l" defTabSz="914400" rtl="0" eaLnBrk="1" latinLnBrk="0" hangingPunct="1">
            <a:defRPr sz="1800" kern="1200">
              <a:solidFill>
                <a:sysClr val="windowText" lastClr="000000"/>
              </a:solidFill>
              <a:latin typeface="Times New Roman"/>
            </a:defRPr>
          </a:lvl6pPr>
          <a:lvl7pPr marL="2743200" algn="l" defTabSz="914400" rtl="0" eaLnBrk="1" latinLnBrk="0" hangingPunct="1">
            <a:defRPr sz="1800" kern="1200">
              <a:solidFill>
                <a:sysClr val="windowText" lastClr="000000"/>
              </a:solidFill>
              <a:latin typeface="Times New Roman"/>
            </a:defRPr>
          </a:lvl7pPr>
          <a:lvl8pPr marL="3200400" algn="l" defTabSz="914400" rtl="0" eaLnBrk="1" latinLnBrk="0" hangingPunct="1">
            <a:defRPr sz="1800" kern="1200">
              <a:solidFill>
                <a:sysClr val="windowText" lastClr="000000"/>
              </a:solidFill>
              <a:latin typeface="Times New Roman"/>
            </a:defRPr>
          </a:lvl8pPr>
          <a:lvl9pPr marL="3657600" algn="l" defTabSz="914400" rtl="0" eaLnBrk="1" latinLnBrk="0" hangingPunct="1">
            <a:defRPr sz="1800" kern="1200">
              <a:solidFill>
                <a:sysClr val="windowText" lastClr="000000"/>
              </a:solidFill>
              <a:latin typeface="Times New Roman"/>
            </a:defRPr>
          </a:lvl9pPr>
        </a:lstStyle>
        <a:p xmlns:a="http://schemas.openxmlformats.org/drawingml/2006/main">
          <a:r>
            <a:rPr lang="en-US" b="1" dirty="0" smtClean="0">
              <a:latin typeface="Arial"/>
            </a:rPr>
            <a:t>39% </a:t>
          </a:r>
          <a:endParaRPr lang="en-US" b="1" dirty="0">
            <a:latin typeface="Arial"/>
          </a:endParaRPr>
        </a:p>
      </cdr:txBody>
    </cdr:sp>
  </cdr:relSizeAnchor>
  <cdr:relSizeAnchor xmlns:cdr="http://schemas.openxmlformats.org/drawingml/2006/chartDrawing">
    <cdr:from>
      <cdr:x>0.5</cdr:x>
      <cdr:y>0.11785</cdr:y>
    </cdr:from>
    <cdr:to>
      <cdr:x>0.58333</cdr:x>
      <cdr:y>0.19946</cdr:y>
    </cdr:to>
    <cdr:sp macro="" textlink="">
      <cdr:nvSpPr>
        <cdr:cNvPr id="3" name="TextBox 7"/>
        <cdr:cNvSpPr txBox="1"/>
      </cdr:nvSpPr>
      <cdr:spPr>
        <a:xfrm xmlns:a="http://schemas.openxmlformats.org/drawingml/2006/main">
          <a:off x="4114800" y="533400"/>
          <a:ext cx="68580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en-US" sz="1800" b="1" dirty="0" smtClean="0">
              <a:latin typeface="Arial"/>
            </a:rPr>
            <a:t>31% </a:t>
          </a:r>
          <a:endParaRPr lang="en-US" sz="1800" b="1" dirty="0">
            <a:latin typeface="Aria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0.63393</cdr:x>
      <cdr:y>0.125</cdr:y>
    </cdr:from>
    <cdr:to>
      <cdr:x>0.80357</cdr:x>
      <cdr:y>0.21967</cdr:y>
    </cdr:to>
    <cdr:sp macro="" textlink="">
      <cdr:nvSpPr>
        <cdr:cNvPr id="2" name="TextBox 1"/>
        <cdr:cNvSpPr txBox="1"/>
      </cdr:nvSpPr>
      <cdr:spPr>
        <a:xfrm xmlns:a="http://schemas.openxmlformats.org/drawingml/2006/main">
          <a:off x="5410200" y="609600"/>
          <a:ext cx="1447800" cy="46166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2400" b="1" dirty="0" smtClean="0">
              <a:latin typeface="+mj-lt"/>
            </a:rPr>
            <a:t>31%  </a:t>
          </a:r>
          <a:endParaRPr lang="en-US" sz="2400" b="1" dirty="0">
            <a:latin typeface="+mj-lt"/>
          </a:endParaRPr>
        </a:p>
      </cdr:txBody>
    </cdr:sp>
  </cdr:relSizeAnchor>
  <cdr:relSizeAnchor xmlns:cdr="http://schemas.openxmlformats.org/drawingml/2006/chartDrawing">
    <cdr:from>
      <cdr:x>0.02679</cdr:x>
      <cdr:y>0.09375</cdr:y>
    </cdr:from>
    <cdr:to>
      <cdr:x>0.17857</cdr:x>
      <cdr:y>0.18842</cdr:y>
    </cdr:to>
    <cdr:sp macro="" textlink="">
      <cdr:nvSpPr>
        <cdr:cNvPr id="3" name="TextBox 1"/>
        <cdr:cNvSpPr txBox="1"/>
      </cdr:nvSpPr>
      <cdr:spPr>
        <a:xfrm xmlns:a="http://schemas.openxmlformats.org/drawingml/2006/main">
          <a:off x="228600" y="457200"/>
          <a:ext cx="1295400"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Times New Roman"/>
            </a:defRPr>
          </a:lvl1pPr>
          <a:lvl2pPr marL="457200" indent="0">
            <a:defRPr sz="1100">
              <a:latin typeface="Times New Roman"/>
            </a:defRPr>
          </a:lvl2pPr>
          <a:lvl3pPr marL="914400" indent="0">
            <a:defRPr sz="1100">
              <a:latin typeface="Times New Roman"/>
            </a:defRPr>
          </a:lvl3pPr>
          <a:lvl4pPr marL="1371600" indent="0">
            <a:defRPr sz="1100">
              <a:latin typeface="Times New Roman"/>
            </a:defRPr>
          </a:lvl4pPr>
          <a:lvl5pPr marL="1828800" indent="0">
            <a:defRPr sz="1100">
              <a:latin typeface="Times New Roman"/>
            </a:defRPr>
          </a:lvl5pPr>
          <a:lvl6pPr marL="2286000" indent="0">
            <a:defRPr sz="1100">
              <a:latin typeface="Times New Roman"/>
            </a:defRPr>
          </a:lvl6pPr>
          <a:lvl7pPr marL="2743200" indent="0">
            <a:defRPr sz="1100">
              <a:latin typeface="Times New Roman"/>
            </a:defRPr>
          </a:lvl7pPr>
          <a:lvl8pPr marL="3200400" indent="0">
            <a:defRPr sz="1100">
              <a:latin typeface="Times New Roman"/>
            </a:defRPr>
          </a:lvl8pPr>
          <a:lvl9pPr marL="3657600" indent="0">
            <a:defRPr sz="1100">
              <a:latin typeface="Times New Roman"/>
            </a:defRPr>
          </a:lvl9pPr>
        </a:lstStyle>
        <a:p xmlns:a="http://schemas.openxmlformats.org/drawingml/2006/main">
          <a:r>
            <a:rPr lang="en-US" sz="2400" b="1" dirty="0" smtClean="0">
              <a:latin typeface="Arial"/>
            </a:rPr>
            <a:t>19% </a:t>
          </a:r>
          <a:endParaRPr lang="en-US" sz="2400" b="1" dirty="0">
            <a:latin typeface="Aria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sz="quarter" idx="1"/>
          </p:nvPr>
        </p:nvSpPr>
        <p:spPr>
          <a:xfrm>
            <a:off x="3976333" y="0"/>
            <a:ext cx="3041968" cy="465296"/>
          </a:xfrm>
          <a:prstGeom prst="rect">
            <a:avLst/>
          </a:prstGeom>
        </p:spPr>
        <p:txBody>
          <a:bodyPr vert="horz" lIns="93287" tIns="46644" rIns="93287" bIns="46644" rtlCol="0"/>
          <a:lstStyle>
            <a:lvl1pPr algn="r">
              <a:defRPr sz="1200"/>
            </a:lvl1pPr>
          </a:lstStyle>
          <a:p>
            <a:fld id="{00588CA0-556C-48FF-86E2-FF35850D4988}" type="datetimeFigureOut">
              <a:rPr lang="en-US" smtClean="0"/>
              <a:pPr/>
              <a:t>11/13/2014</a:t>
            </a:fld>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F6D6B667-2232-4724-A11E-410F123D3A13}" type="slidenum">
              <a:rPr lang="en-US" smtClean="0"/>
              <a:pPr/>
              <a:t>‹#›</a:t>
            </a:fld>
            <a:endParaRPr lang="en-US" dirty="0"/>
          </a:p>
        </p:txBody>
      </p:sp>
    </p:spTree>
    <p:extLst>
      <p:ext uri="{BB962C8B-B14F-4D97-AF65-F5344CB8AC3E}">
        <p14:creationId xmlns="" xmlns:p14="http://schemas.microsoft.com/office/powerpoint/2010/main" val="17113309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348C6BD-D8CF-43CE-9A0D-DA4E77A4F016}" type="datetimeFigureOut">
              <a:rPr lang="en-US" smtClean="0"/>
              <a:pPr/>
              <a:t>11/13/2014</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31E8577-7E78-41DF-96AC-A776B0057BBB}" type="slidenum">
              <a:rPr lang="en-US" smtClean="0"/>
              <a:pPr/>
              <a:t>‹#›</a:t>
            </a:fld>
            <a:endParaRPr lang="en-US" dirty="0"/>
          </a:p>
        </p:txBody>
      </p:sp>
    </p:spTree>
    <p:extLst>
      <p:ext uri="{BB962C8B-B14F-4D97-AF65-F5344CB8AC3E}">
        <p14:creationId xmlns="" xmlns:p14="http://schemas.microsoft.com/office/powerpoint/2010/main" val="287247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log.unum.co.uk/wp-content/uploads/2013/04/picture-word-benefits.jp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pcforhire.com/blog/wp-content/uploads/2012/11/seo-checklist.jp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xchanges.wiley.com/blog/wp-content/uploads/2014/06/OAfish.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ncrypted-tbn2.gstatic.com/images?q=tbn:ANd9GcSJLteCyb4x9rL4TXHmnkhQrgSbJ2EIOLLg8Hovke2jzt34s7noQ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osweatpublicspeaking.com/wp-content/uploads/2011/11/Key-in-door.jp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utexas.edu/hr/eap/resources.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loudincredible.com/blog/tag/orangehrm-trainin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m.c.lnkd.licdn.com/mpr/mpr/p/2/005/062/21a/0d46f10.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bibblestudio.co.uk/3-skills-needed-every-small-business-leader/"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ulfnet.com.kw/images/slider/dataservices.jp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shworthcreative.com/wp-content/uploads/2009/09/RelationshipBlogImage2.jp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lobeuniversity.edu/blogs/wp-content/uploads/2012/07/write.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cialgirlworld.com/wp-content/uploads/2013/07/pwn-webi.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ariadne.ac.uk/issue55/vandeventer-pienaa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1163" y="309563"/>
            <a:ext cx="3621087" cy="2716212"/>
          </a:xfrm>
        </p:spPr>
      </p:sp>
      <p:sp>
        <p:nvSpPr>
          <p:cNvPr id="3" name="Notes Placeholder 2"/>
          <p:cNvSpPr>
            <a:spLocks noGrp="1"/>
          </p:cNvSpPr>
          <p:nvPr>
            <p:ph type="body" idx="1"/>
          </p:nvPr>
        </p:nvSpPr>
        <p:spPr>
          <a:xfrm>
            <a:off x="309562" y="3433762"/>
            <a:ext cx="6400800" cy="5105400"/>
          </a:xfrm>
        </p:spPr>
        <p:txBody>
          <a:bodyPr>
            <a:normAutofit/>
          </a:bodyPr>
          <a:lstStyle/>
          <a:p>
            <a:r>
              <a:rPr lang="en-US" sz="1300" dirty="0" smtClean="0">
                <a:latin typeface="Arial" pitchFamily="34" charset="0"/>
                <a:cs typeface="Arial" pitchFamily="34" charset="0"/>
              </a:rPr>
              <a:t>Image: http://</a:t>
            </a:r>
            <a:r>
              <a:rPr lang="en-US" sz="1300" dirty="0" smtClean="0">
                <a:latin typeface="Arial" pitchFamily="34" charset="0"/>
                <a:cs typeface="Arial" pitchFamily="34" charset="0"/>
              </a:rPr>
              <a:t>studymagazine.com/wp-content/uploads/2011/04/teacher-guidelines-for-social-media.jpg</a:t>
            </a:r>
          </a:p>
          <a:p>
            <a:endParaRPr lang="en-US" sz="13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http://blog.unum.co.uk/wp-content/uploads/2013/04/picture-word-benefits.jpg</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8763" y="309563"/>
            <a:ext cx="3581400" cy="2686050"/>
          </a:xfrm>
        </p:spPr>
      </p:sp>
      <p:sp>
        <p:nvSpPr>
          <p:cNvPr id="3" name="Notes Placeholder 2"/>
          <p:cNvSpPr>
            <a:spLocks noGrp="1"/>
          </p:cNvSpPr>
          <p:nvPr>
            <p:ph type="body" idx="1"/>
          </p:nvPr>
        </p:nvSpPr>
        <p:spPr>
          <a:xfrm>
            <a:off x="309562" y="2976562"/>
            <a:ext cx="6324600" cy="6096000"/>
          </a:xfrm>
        </p:spPr>
        <p:txBody>
          <a:bodyPr>
            <a:normAutofit/>
          </a:bodyPr>
          <a:lstStyle/>
          <a:p>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http://www.ppcforhire.com/blog/wp-content/uploads/2012/11/seo-checklist.jpg</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a:t>
            </a:r>
            <a:r>
              <a:rPr lang="en-US" baseline="0" dirty="0" smtClean="0">
                <a:latin typeface="Arial" pitchFamily="34" charset="0"/>
                <a:cs typeface="Arial" pitchFamily="34" charset="0"/>
              </a:rPr>
              <a:t> </a:t>
            </a:r>
            <a:r>
              <a:rPr lang="en-US" baseline="0" dirty="0" smtClean="0">
                <a:latin typeface="Arial" pitchFamily="34" charset="0"/>
                <a:cs typeface="Arial" pitchFamily="34" charset="0"/>
                <a:hlinkClick r:id="rId3"/>
              </a:rPr>
              <a:t>http://exchanges.wiley.com/blog/wp-content/uploads/2014/06/OAfish.jpg</a:t>
            </a:r>
            <a:endParaRPr lang="en-US" baseline="0"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4963" y="0"/>
            <a:ext cx="3544887" cy="2659063"/>
          </a:xfrm>
        </p:spPr>
      </p:sp>
      <p:sp>
        <p:nvSpPr>
          <p:cNvPr id="3" name="Notes Placeholder 2"/>
          <p:cNvSpPr>
            <a:spLocks noGrp="1"/>
          </p:cNvSpPr>
          <p:nvPr>
            <p:ph type="body" idx="1"/>
          </p:nvPr>
        </p:nvSpPr>
        <p:spPr>
          <a:xfrm>
            <a:off x="690562" y="3128962"/>
            <a:ext cx="5615940" cy="6019800"/>
          </a:xfrm>
        </p:spPr>
        <p:txBody>
          <a:bodyPr>
            <a:normAutofit/>
          </a:bodyPr>
          <a:lstStyle/>
          <a:p>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https://encrypted-tbn2.gstatic.com/images?q=tbn:ANd9GcSJLteCyb4x9rL4TXHmnkhQrgSbJ2EIOLLg8Hovke2jzt34s7noQg</a:t>
            </a:r>
            <a:endParaRPr lang="en-US" dirty="0" smtClean="0">
              <a:latin typeface="Arial" pitchFamily="34" charset="0"/>
              <a:cs typeface="Arial" pitchFamily="34" charset="0"/>
            </a:endParaRPr>
          </a:p>
          <a:p>
            <a:endParaRPr lang="en-US"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http://www.nosweatpublicspeaking.com/wp-content/uploads/2011/11/Key-in-door.jpg</a:t>
            </a:r>
            <a:endParaRPr lang="en-US" dirty="0" smtClean="0">
              <a:latin typeface="Arial" pitchFamily="34" charset="0"/>
              <a:cs typeface="Arial" pitchFamily="34" charset="0"/>
            </a:endParaRPr>
          </a:p>
          <a:p>
            <a:pPr defTabSz="932871">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fontAlgn="t">
              <a:defRPr/>
            </a:pPr>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http://www.utexas.edu/hr/eap/resources.html</a:t>
            </a:r>
            <a:endParaRPr lang="en-US" dirty="0" smtClean="0">
              <a:latin typeface="Arial" pitchFamily="34" charset="0"/>
              <a:cs typeface="Arial" pitchFamily="34" charset="0"/>
            </a:endParaRPr>
          </a:p>
          <a:p>
            <a:pPr defTabSz="932871" fontAlgn="t">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fontAlgn="t">
              <a:defRPr/>
            </a:pPr>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http://www.cloudincredible.com/blog/tag/orangehrm-training/</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b="0" dirty="0" smtClean="0">
                <a:latin typeface="Arial" pitchFamily="34" charset="0"/>
                <a:cs typeface="Arial" pitchFamily="34" charset="0"/>
              </a:rPr>
              <a:t>Image: </a:t>
            </a:r>
            <a:r>
              <a:rPr lang="en-US" b="0" dirty="0" smtClean="0">
                <a:latin typeface="Arial" pitchFamily="34" charset="0"/>
                <a:cs typeface="Arial" pitchFamily="34" charset="0"/>
                <a:hlinkClick r:id="rId3"/>
              </a:rPr>
              <a:t>http://m.c.lnkd.licdn.com/mpr/mpr/p/2/005/062/21a/0d46f10.jpg</a:t>
            </a:r>
            <a:endParaRPr lang="en-US" b="0" dirty="0" smtClean="0">
              <a:latin typeface="Arial" pitchFamily="34" charset="0"/>
              <a:cs typeface="Arial" pitchFamily="34" charset="0"/>
            </a:endParaRPr>
          </a:p>
          <a:p>
            <a:pPr defTabSz="932871">
              <a:defRPr/>
            </a:pPr>
            <a:endParaRPr lang="en-US" b="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http://bibblestudio.co.uk/3-skills-needed-every-small-business-leader/</a:t>
            </a:r>
            <a:endParaRPr lang="en-US" dirty="0" smtClean="0">
              <a:latin typeface="Arial" pitchFamily="34" charset="0"/>
              <a:cs typeface="Arial" pitchFamily="34" charset="0"/>
            </a:endParaRPr>
          </a:p>
          <a:p>
            <a:pPr defTabSz="932871">
              <a:defRPr/>
            </a:pP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5762" y="4420315"/>
            <a:ext cx="6172199" cy="4576047"/>
          </a:xfrm>
        </p:spPr>
        <p:txBody>
          <a:bodyPr>
            <a:normAutofit/>
          </a:bodyPr>
          <a:lstStyle/>
          <a:p>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http://www.gulfnet.com.kw/images/slider/dataservices.jpg</a:t>
            </a:r>
            <a:endParaRPr lang="en-US" dirty="0" smtClean="0">
              <a:latin typeface="Arial" pitchFamily="34" charset="0"/>
              <a:cs typeface="Arial" pitchFamily="34" charset="0"/>
            </a:endParaRPr>
          </a:p>
          <a:p>
            <a:endParaRPr lang="en-US" sz="13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http://www.ashworthcreative.com/wp-content/uploads/2009/09/RelationshipBlogImage2.jpg</a:t>
            </a:r>
            <a:endParaRPr lang="en-US" dirty="0" smtClean="0">
              <a:latin typeface="Arial" pitchFamily="34" charset="0"/>
              <a:cs typeface="Arial" pitchFamily="34" charset="0"/>
            </a:endParaRPr>
          </a:p>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 http://www.churchtimes.co.uk/media/3760349/next_steps_women.jpg</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 http://</a:t>
            </a:r>
            <a:r>
              <a:rPr lang="en-US" dirty="0" smtClean="0">
                <a:latin typeface="Arial" pitchFamily="34" charset="0"/>
                <a:cs typeface="Arial" pitchFamily="34" charset="0"/>
              </a:rPr>
              <a:t>medium7.com/wp-content/uploads/2012/05/questionmark1.jpg</a:t>
            </a:r>
            <a:endParaRPr lang="en-US" sz="140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latin typeface="Arial" pitchFamily="34" charset="0"/>
                <a:cs typeface="Arial" pitchFamily="34" charset="0"/>
              </a:rPr>
              <a:t>Image: </a:t>
            </a:r>
            <a:r>
              <a:rPr lang="en-US" sz="1400" dirty="0" smtClean="0">
                <a:latin typeface="Arial" pitchFamily="34" charset="0"/>
                <a:cs typeface="Arial" pitchFamily="34" charset="0"/>
                <a:hlinkClick r:id="rId3"/>
              </a:rPr>
              <a:t>http://</a:t>
            </a:r>
            <a:r>
              <a:rPr lang="en-US" sz="1400" dirty="0" smtClean="0">
                <a:latin typeface="Arial" pitchFamily="34" charset="0"/>
                <a:cs typeface="Arial" pitchFamily="34" charset="0"/>
                <a:hlinkClick r:id="rId3"/>
              </a:rPr>
              <a:t>www.globeuniversity.edu/blogs/wp-content/uploads/2012/07/write.jpg</a:t>
            </a:r>
            <a:endParaRPr lang="en-US" sz="1400" dirty="0" smtClean="0">
              <a:latin typeface="Arial" pitchFamily="34" charset="0"/>
              <a:cs typeface="Arial" pitchFamily="34" charset="0"/>
            </a:endParaRPr>
          </a:p>
          <a:p>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Image: </a:t>
            </a:r>
            <a:r>
              <a:rPr lang="en-US" dirty="0" smtClean="0">
                <a:latin typeface="Arial" pitchFamily="34" charset="0"/>
                <a:cs typeface="Arial" pitchFamily="34" charset="0"/>
                <a:hlinkClick r:id="rId3"/>
              </a:rPr>
              <a:t>http://</a:t>
            </a:r>
            <a:r>
              <a:rPr lang="en-US" dirty="0" smtClean="0">
                <a:latin typeface="Arial" pitchFamily="34" charset="0"/>
                <a:cs typeface="Arial" pitchFamily="34" charset="0"/>
                <a:hlinkClick r:id="rId3"/>
              </a:rPr>
              <a:t>socialgirlworld.com/wp-content/uploads/2013/07/pwn-webi.jpg</a:t>
            </a:r>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931E8577-7E78-41DF-96AC-A776B0057BB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1E8577-7E78-41DF-96AC-A776B0057BB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Image: </a:t>
            </a:r>
            <a:r>
              <a:rPr lang="en-US" dirty="0" smtClean="0">
                <a:hlinkClick r:id="rId3"/>
              </a:rPr>
              <a:t>http://www.ariadne.ac.uk/issue55/vandeventer-pienaar</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31E8577-7E78-41DF-96AC-A776B0057BB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creativecommons.org/licenses/by/3.0/"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creativecommons.org/licenses/by/3.0/"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pic>
        <p:nvPicPr>
          <p:cNvPr id="7"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pic>
        <p:nvPicPr>
          <p:cNvPr id="8" name="Picture 7"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a:ln>
            <a:noFill/>
          </a:ln>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B3AA010-7757-41E0-A212-D41514C97AA5}"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Dark">
    <p:bg>
      <p:bgPr>
        <a:solidFill>
          <a:srgbClr val="646464"/>
        </a:solidFill>
        <a:effectLst/>
      </p:bgPr>
    </p:bg>
    <p:spTree>
      <p:nvGrpSpPr>
        <p:cNvPr id="1" name=""/>
        <p:cNvGrpSpPr/>
        <p:nvPr/>
      </p:nvGrpSpPr>
      <p:grpSpPr>
        <a:xfrm>
          <a:off x="0" y="0"/>
          <a:ext cx="0" cy="0"/>
          <a:chOff x="0" y="0"/>
          <a:chExt cx="0" cy="0"/>
        </a:xfrm>
      </p:grpSpPr>
      <p:pic>
        <p:nvPicPr>
          <p:cNvPr id="6" name="Picture 5"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pic>
        <p:nvPicPr>
          <p:cNvPr id="13" name="Picture 1" descr="image003"/>
          <p:cNvPicPr>
            <a:picLocks noChangeAspect="1" noChangeArrowheads="1"/>
          </p:cNvPicPr>
          <p:nvPr userDrawn="1"/>
        </p:nvPicPr>
        <p:blipFill>
          <a:blip r:embed="rId3" cstate="print"/>
          <a:srcRect/>
          <a:stretch>
            <a:fillRect/>
          </a:stretch>
        </p:blipFill>
        <p:spPr bwMode="auto">
          <a:xfrm>
            <a:off x="7239000" y="6324600"/>
            <a:ext cx="1310640" cy="457200"/>
          </a:xfrm>
          <a:prstGeom prst="rect">
            <a:avLst/>
          </a:prstGeom>
          <a:noFill/>
          <a:ln w="9525">
            <a:noFill/>
            <a:miter lim="800000"/>
            <a:headEnd/>
            <a:tailEnd/>
          </a:ln>
        </p:spPr>
      </p:pic>
      <p:sp>
        <p:nvSpPr>
          <p:cNvPr id="14" name="TextBox 13"/>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Unported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
        <p:nvSpPr>
          <p:cNvPr id="22" name="TextBox 21"/>
          <p:cNvSpPr txBox="1"/>
          <p:nvPr userDrawn="1"/>
        </p:nvSpPr>
        <p:spPr>
          <a:xfrm>
            <a:off x="914400" y="2590800"/>
            <a:ext cx="5486400" cy="830997"/>
          </a:xfrm>
          <a:prstGeom prst="rect">
            <a:avLst/>
          </a:prstGeom>
          <a:noFill/>
        </p:spPr>
        <p:txBody>
          <a:bodyPr wrap="square" rtlCol="0">
            <a:spAutoFit/>
          </a:bodyPr>
          <a:lstStyle/>
          <a:p>
            <a:r>
              <a:rPr lang="en-US" sz="4800" b="1" i="0" dirty="0" smtClean="0">
                <a:solidFill>
                  <a:schemeClr val="bg1">
                    <a:lumMod val="85000"/>
                  </a:schemeClr>
                </a:solidFill>
                <a:latin typeface="+mj-lt"/>
                <a:ea typeface="Open Sans Semibold" pitchFamily="34" charset="0"/>
                <a:cs typeface="Open Sans Semibold" pitchFamily="34" charset="0"/>
              </a:rPr>
              <a:t>Thank You!</a:t>
            </a:r>
            <a:endParaRPr lang="en-US" sz="4800" b="1" i="0" dirty="0">
              <a:solidFill>
                <a:schemeClr val="bg1">
                  <a:lumMod val="85000"/>
                </a:schemeClr>
              </a:solidFill>
              <a:latin typeface="+mj-lt"/>
              <a:ea typeface="Open Sans Semibold" pitchFamily="34" charset="0"/>
              <a:cs typeface="Open Sans Semibold" pitchFamily="34" charset="0"/>
            </a:endParaRPr>
          </a:p>
        </p:txBody>
      </p:sp>
      <p:sp>
        <p:nvSpPr>
          <p:cNvPr id="24" name="Text Placeholder 23"/>
          <p:cNvSpPr>
            <a:spLocks noGrp="1"/>
          </p:cNvSpPr>
          <p:nvPr>
            <p:ph type="body" sz="quarter" idx="12" hasCustomPrompt="1"/>
          </p:nvPr>
        </p:nvSpPr>
        <p:spPr>
          <a:xfrm>
            <a:off x="990600" y="3505200"/>
            <a:ext cx="5410200" cy="2438400"/>
          </a:xfrm>
          <a:ln>
            <a:noFill/>
          </a:ln>
        </p:spPr>
        <p:txBody>
          <a:bodyPr>
            <a:normAutofit/>
          </a:bodyPr>
          <a:lstStyle>
            <a:lvl1pPr>
              <a:buNone/>
              <a:defRPr sz="1400" baseline="0">
                <a:solidFill>
                  <a:schemeClr val="bg1">
                    <a:lumMod val="85000"/>
                  </a:schemeClr>
                </a:solidFill>
              </a:defRPr>
            </a:lvl1pPr>
          </a:lstStyle>
          <a:p>
            <a:pPr lvl="0"/>
            <a:r>
              <a:rPr lang="en-US" dirty="0" smtClean="0">
                <a:solidFill>
                  <a:schemeClr val="bg1">
                    <a:lumMod val="85000"/>
                  </a:schemeClr>
                </a:solidFill>
              </a:rPr>
              <a:t>Parting slide contact info; name, twitter, email, etc… </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pic>
        <p:nvPicPr>
          <p:cNvPr id="9" name="Picture 2"/>
          <p:cNvPicPr>
            <a:picLocks noChangeAspect="1" noChangeArrowheads="1"/>
          </p:cNvPicPr>
          <p:nvPr userDrawn="1"/>
        </p:nvPicPr>
        <p:blipFill>
          <a:blip r:embed="rId3" cstate="print"/>
          <a:srcRect/>
          <a:stretch>
            <a:fillRect/>
          </a:stretch>
        </p:blipFill>
        <p:spPr bwMode="auto">
          <a:xfrm>
            <a:off x="805456" y="533400"/>
            <a:ext cx="1632944" cy="1752600"/>
          </a:xfrm>
          <a:prstGeom prst="rect">
            <a:avLst/>
          </a:prstGeom>
          <a:noFill/>
          <a:ln w="9525">
            <a:noFill/>
            <a:miter lim="800000"/>
            <a:headEnd/>
            <a:tailEnd/>
          </a:ln>
          <a:effectLst/>
        </p:spPr>
      </p:pic>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Unported License. </a:t>
            </a:r>
            <a:r>
              <a:rPr lang="en-US" sz="800" kern="1200" dirty="0" smtClean="0">
                <a:solidFill>
                  <a:schemeClr val="tx1"/>
                </a:solidFill>
                <a:latin typeface="Open Sans" charset="0"/>
                <a:ea typeface="Open Sans" charset="0"/>
                <a:cs typeface="Open Sans" charset="0"/>
              </a:rPr>
              <a:t>Suggested attribution: “This work uses content from </a:t>
            </a:r>
            <a:r>
              <a:rPr lang="en-US" sz="800" dirty="0" smtClean="0">
                <a:latin typeface="Open Sans" charset="0"/>
                <a:cs typeface="Open Sans" charset="0"/>
              </a:rPr>
              <a:t>Delivering Research Data Services: Early Experiences in Academic Libraries</a:t>
            </a:r>
            <a:r>
              <a:rPr lang="en-US" sz="800" kern="1200" dirty="0" smtClean="0">
                <a:solidFill>
                  <a:schemeClr val="tx1"/>
                </a:solidFill>
                <a:latin typeface="Open Sans" charset="0"/>
                <a:ea typeface="Open Sans" charset="0"/>
                <a:cs typeface="Open Sans" charset="0"/>
              </a:rPr>
              <a:t> </a:t>
            </a:r>
            <a:r>
              <a:rPr lang="en-US" sz="800" kern="1200" dirty="0" smtClean="0">
                <a:solidFill>
                  <a:schemeClr val="tx1"/>
                </a:solidFill>
                <a:latin typeface="Open Sans" charset="0"/>
                <a:ea typeface="Open Sans" charset="0"/>
                <a:cs typeface="Open Sans" charset="0"/>
              </a:rPr>
              <a:t>© OCLC, used under a Creative Commons Attribution license:  </a:t>
            </a:r>
            <a:r>
              <a:rPr lang="en-US" sz="800" u="sng" kern="1200" dirty="0" smtClean="0">
                <a:solidFill>
                  <a:schemeClr val="tx1"/>
                </a:solidFill>
                <a:latin typeface="Open Sans" charset="0"/>
                <a:ea typeface="Open Sans" charset="0"/>
                <a:cs typeface="Open Sans" charset="0"/>
                <a:hlinkClick r:id="rId4"/>
              </a:rPr>
              <a:t>http</a:t>
            </a:r>
            <a:r>
              <a:rPr lang="en-US" sz="800" u="sng" kern="1200" dirty="0" smtClean="0">
                <a:solidFill>
                  <a:schemeClr val="bg1"/>
                </a:solidFill>
                <a:latin typeface="Open Sans" charset="0"/>
                <a:ea typeface="Open Sans" charset="0"/>
                <a:cs typeface="Open Sans" charset="0"/>
                <a:hlinkClick r:id="rId4"/>
              </a:rPr>
              <a:t>://</a:t>
            </a:r>
            <a:r>
              <a:rPr lang="en-US" sz="800" u="sng" kern="1200" dirty="0" smtClean="0">
                <a:solidFill>
                  <a:schemeClr val="tx1"/>
                </a:solidFill>
                <a:latin typeface="Open Sans" charset="0"/>
                <a:ea typeface="Open Sans" charset="0"/>
                <a:cs typeface="Open Sans" charset="0"/>
                <a:hlinkClick r:id="rId4"/>
              </a:rPr>
              <a:t>creativecommons.org/licenses/by/3.0/</a:t>
            </a:r>
            <a:r>
              <a:rPr lang="en-US" sz="800" kern="1200" dirty="0" smtClean="0">
                <a:solidFill>
                  <a:schemeClr val="tx1"/>
                </a:solidFill>
                <a:latin typeface="Open Sans" charset="0"/>
                <a:ea typeface="Open Sans" charset="0"/>
                <a:cs typeface="Open Sans" charset="0"/>
                <a:hlinkClick r:id="rId4"/>
              </a:rPr>
              <a:t>” </a:t>
            </a:r>
            <a:endParaRPr lang="en-US" sz="800" dirty="0" smtClean="0">
              <a:solidFill>
                <a:schemeClr val="tx1"/>
              </a:solidFill>
              <a:latin typeface="Open Sans" pitchFamily="34" charset="0"/>
              <a:ea typeface="Open Sans" pitchFamily="34" charset="0"/>
              <a:cs typeface="Open Sans"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hank You White">
    <p:spTree>
      <p:nvGrpSpPr>
        <p:cNvPr id="1" name=""/>
        <p:cNvGrpSpPr/>
        <p:nvPr/>
      </p:nvGrpSpPr>
      <p:grpSpPr>
        <a:xfrm>
          <a:off x="0" y="0"/>
          <a:ext cx="0" cy="0"/>
          <a:chOff x="0" y="0"/>
          <a:chExt cx="0" cy="0"/>
        </a:xfrm>
      </p:grpSpPr>
      <p:pic>
        <p:nvPicPr>
          <p:cNvPr id="5" name="Picture 1" descr="image003"/>
          <p:cNvPicPr>
            <a:picLocks noChangeAspect="1" noChangeArrowheads="1"/>
          </p:cNvPicPr>
          <p:nvPr userDrawn="1"/>
        </p:nvPicPr>
        <p:blipFill>
          <a:blip r:embed="rId2" cstate="print"/>
          <a:srcRect/>
          <a:stretch>
            <a:fillRect/>
          </a:stretch>
        </p:blipFill>
        <p:spPr bwMode="auto">
          <a:xfrm>
            <a:off x="7239000" y="6324600"/>
            <a:ext cx="1310640" cy="457200"/>
          </a:xfrm>
          <a:prstGeom prst="rect">
            <a:avLst/>
          </a:prstGeom>
          <a:noFill/>
          <a:ln w="9525">
            <a:noFill/>
            <a:miter lim="800000"/>
            <a:headEnd/>
            <a:tailEnd/>
          </a:ln>
        </p:spPr>
      </p:pic>
      <p:sp>
        <p:nvSpPr>
          <p:cNvPr id="7" name="TextBox 6"/>
          <p:cNvSpPr txBox="1"/>
          <p:nvPr userDrawn="1"/>
        </p:nvSpPr>
        <p:spPr>
          <a:xfrm>
            <a:off x="914400" y="2590800"/>
            <a:ext cx="5334000" cy="830997"/>
          </a:xfrm>
          <a:prstGeom prst="rect">
            <a:avLst/>
          </a:prstGeom>
          <a:noFill/>
          <a:ln>
            <a:noFill/>
          </a:ln>
        </p:spPr>
        <p:txBody>
          <a:bodyPr wrap="square" rtlCol="0">
            <a:spAutoFit/>
          </a:bodyPr>
          <a:lstStyle/>
          <a:p>
            <a:r>
              <a:rPr lang="en-US" sz="4800" b="1" i="0" dirty="0" smtClean="0">
                <a:solidFill>
                  <a:srgbClr val="646464"/>
                </a:solidFill>
                <a:latin typeface="+mj-lt"/>
                <a:ea typeface="Open Sans Semibold" pitchFamily="34" charset="0"/>
                <a:cs typeface="Open Sans Semibold" pitchFamily="34" charset="0"/>
              </a:rPr>
              <a:t>Thank You!</a:t>
            </a:r>
            <a:endParaRPr lang="en-US" sz="4800" b="1" i="0" dirty="0">
              <a:solidFill>
                <a:srgbClr val="646464"/>
              </a:solidFill>
              <a:latin typeface="+mj-lt"/>
              <a:ea typeface="Open Sans Semibold" pitchFamily="34" charset="0"/>
              <a:cs typeface="Open Sans Semibold" pitchFamily="34" charset="0"/>
            </a:endParaRPr>
          </a:p>
        </p:txBody>
      </p:sp>
      <p:sp>
        <p:nvSpPr>
          <p:cNvPr id="11" name="Text Placeholder 10"/>
          <p:cNvSpPr>
            <a:spLocks noGrp="1"/>
          </p:cNvSpPr>
          <p:nvPr>
            <p:ph type="body" sz="quarter" idx="11" hasCustomPrompt="1"/>
          </p:nvPr>
        </p:nvSpPr>
        <p:spPr>
          <a:xfrm>
            <a:off x="914400" y="3429000"/>
            <a:ext cx="5334000" cy="1981200"/>
          </a:xfrm>
          <a:ln>
            <a:noFill/>
          </a:ln>
        </p:spPr>
        <p:txBody>
          <a:bodyPr>
            <a:normAutofit/>
          </a:bodyPr>
          <a:lstStyle>
            <a:lvl1pPr>
              <a:buNone/>
              <a:defRPr sz="1400" baseline="0"/>
            </a:lvl1pPr>
          </a:lstStyle>
          <a:p>
            <a:pPr lvl="0"/>
            <a:r>
              <a:rPr lang="en-US" dirty="0" smtClean="0"/>
              <a:t>Name, Email, Twitter, other closing contact info here…. </a:t>
            </a:r>
            <a:endParaRPr lang="en-US" dirty="0"/>
          </a:p>
        </p:txBody>
      </p:sp>
      <p:sp>
        <p:nvSpPr>
          <p:cNvPr id="10" name="TextBox 9"/>
          <p:cNvSpPr txBox="1"/>
          <p:nvPr userDrawn="1"/>
        </p:nvSpPr>
        <p:spPr>
          <a:xfrm>
            <a:off x="914400" y="6349425"/>
            <a:ext cx="60198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smtClean="0">
                <a:solidFill>
                  <a:schemeClr val="tx1"/>
                </a:solidFill>
                <a:latin typeface="Open Sans" pitchFamily="34" charset="0"/>
                <a:ea typeface="Open Sans" pitchFamily="34" charset="0"/>
                <a:cs typeface="Open Sans" pitchFamily="34" charset="0"/>
              </a:rPr>
              <a:t>©2014 OCLC.</a:t>
            </a:r>
            <a:r>
              <a:rPr lang="en-US" sz="800" kern="1200" baseline="0" dirty="0" smtClean="0">
                <a:solidFill>
                  <a:schemeClr val="tx1"/>
                </a:solidFill>
                <a:latin typeface="Open Sans" pitchFamily="34" charset="0"/>
                <a:ea typeface="Open Sans" pitchFamily="34" charset="0"/>
                <a:cs typeface="Open Sans" pitchFamily="34" charset="0"/>
              </a:rPr>
              <a:t> </a:t>
            </a:r>
            <a:r>
              <a:rPr lang="en-US" sz="800" dirty="0" smtClean="0">
                <a:solidFill>
                  <a:schemeClr val="tx1"/>
                </a:solidFill>
                <a:latin typeface="Open Sans" pitchFamily="34" charset="0"/>
                <a:ea typeface="Open Sans" pitchFamily="34" charset="0"/>
                <a:cs typeface="Open Sans" pitchFamily="34" charset="0"/>
              </a:rPr>
              <a:t>This work is licensed</a:t>
            </a:r>
            <a:r>
              <a:rPr lang="en-US" sz="800" baseline="0" dirty="0" smtClean="0">
                <a:solidFill>
                  <a:schemeClr val="tx1"/>
                </a:solidFill>
                <a:latin typeface="Open Sans" pitchFamily="34" charset="0"/>
                <a:ea typeface="Open Sans" pitchFamily="34" charset="0"/>
                <a:cs typeface="Open Sans" pitchFamily="34" charset="0"/>
              </a:rPr>
              <a:t> under a Creative Commons Attribution 3.0 Unported License. </a:t>
            </a:r>
            <a:r>
              <a:rPr lang="en-US" sz="800" kern="1200" dirty="0" smtClean="0">
                <a:solidFill>
                  <a:schemeClr val="tx1"/>
                </a:solidFill>
                <a:latin typeface="Open Sans" charset="0"/>
                <a:ea typeface="Open Sans" charset="0"/>
                <a:cs typeface="Open Sans" charset="0"/>
              </a:rPr>
              <a:t>Suggested attribution: “This work uses content from [presentation title] © OCLC, used under a Creative Commons Attribution license:  </a:t>
            </a:r>
            <a:r>
              <a:rPr lang="en-US" sz="800" u="sng" kern="1200" dirty="0" smtClean="0">
                <a:solidFill>
                  <a:schemeClr val="tx1"/>
                </a:solidFill>
                <a:latin typeface="Open Sans" charset="0"/>
                <a:ea typeface="Open Sans" charset="0"/>
                <a:cs typeface="Open Sans" charset="0"/>
                <a:hlinkClick r:id="rId3"/>
              </a:rPr>
              <a:t>http</a:t>
            </a:r>
            <a:r>
              <a:rPr lang="en-US" sz="800" u="sng" kern="1200" dirty="0" smtClean="0">
                <a:solidFill>
                  <a:schemeClr val="bg1"/>
                </a:solidFill>
                <a:latin typeface="Open Sans" charset="0"/>
                <a:ea typeface="Open Sans" charset="0"/>
                <a:cs typeface="Open Sans" charset="0"/>
                <a:hlinkClick r:id="rId3"/>
              </a:rPr>
              <a:t>://</a:t>
            </a:r>
            <a:r>
              <a:rPr lang="en-US" sz="800" u="sng" kern="1200" dirty="0" smtClean="0">
                <a:solidFill>
                  <a:schemeClr val="tx1"/>
                </a:solidFill>
                <a:latin typeface="Open Sans" charset="0"/>
                <a:ea typeface="Open Sans" charset="0"/>
                <a:cs typeface="Open Sans" charset="0"/>
                <a:hlinkClick r:id="rId3"/>
              </a:rPr>
              <a:t>creativecommons.org/licenses/by/3.0/</a:t>
            </a:r>
            <a:r>
              <a:rPr lang="en-US" sz="800" kern="1200" dirty="0" smtClean="0">
                <a:solidFill>
                  <a:schemeClr val="tx1"/>
                </a:solidFill>
                <a:latin typeface="Open Sans" charset="0"/>
                <a:ea typeface="Open Sans" charset="0"/>
                <a:cs typeface="Open Sans" charset="0"/>
                <a:hlinkClick r:id="rId3"/>
              </a:rPr>
              <a:t>” </a:t>
            </a:r>
            <a:endParaRPr lang="en-US" sz="800" dirty="0" smtClean="0">
              <a:solidFill>
                <a:schemeClr val="tx1"/>
              </a:solidFill>
              <a:latin typeface="Open Sans" pitchFamily="34" charset="0"/>
              <a:ea typeface="Open Sans" pitchFamily="34" charset="0"/>
              <a:cs typeface="Open Sans" pitchFamily="34" charset="0"/>
            </a:endParaRPr>
          </a:p>
        </p:txBody>
      </p:sp>
      <p:pic>
        <p:nvPicPr>
          <p:cNvPr id="9" name="Picture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mall Head and Chart">
    <p:spTree>
      <p:nvGrpSpPr>
        <p:cNvPr id="1" name=""/>
        <p:cNvGrpSpPr/>
        <p:nvPr/>
      </p:nvGrpSpPr>
      <p:grpSpPr>
        <a:xfrm>
          <a:off x="0" y="0"/>
          <a:ext cx="0" cy="0"/>
          <a:chOff x="0" y="0"/>
          <a:chExt cx="0" cy="0"/>
        </a:xfrm>
      </p:grpSpPr>
      <p:grpSp>
        <p:nvGrpSpPr>
          <p:cNvPr id="3" name="Group 14"/>
          <p:cNvGrpSpPr/>
          <p:nvPr userDrawn="1"/>
        </p:nvGrpSpPr>
        <p:grpSpPr>
          <a:xfrm>
            <a:off x="0" y="0"/>
            <a:ext cx="9144000" cy="855144"/>
            <a:chOff x="0" y="0"/>
            <a:chExt cx="9144000" cy="855144"/>
          </a:xfrm>
        </p:grpSpPr>
        <p:sp>
          <p:nvSpPr>
            <p:cNvPr id="16" name="Rounded Rectangle 15"/>
            <p:cNvSpPr/>
            <p:nvPr userDrawn="1"/>
          </p:nvSpPr>
          <p:spPr>
            <a:xfrm>
              <a:off x="0" y="0"/>
              <a:ext cx="9144000" cy="609600"/>
            </a:xfrm>
            <a:prstGeom prst="roundRect">
              <a:avLst>
                <a:gd name="adj" fmla="val 0"/>
              </a:avLst>
            </a:prstGeom>
            <a:gradFill flip="none" rotWithShape="1">
              <a:gsLst>
                <a:gs pos="0">
                  <a:schemeClr val="accent1">
                    <a:lumMod val="75000"/>
                  </a:schemeClr>
                </a:gs>
                <a:gs pos="100000">
                  <a:schemeClr val="accent1"/>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sp>
          <p:nvSpPr>
            <p:cNvPr id="17" name="Isosceles Triangle 16"/>
            <p:cNvSpPr/>
            <p:nvPr userDrawn="1"/>
          </p:nvSpPr>
          <p:spPr>
            <a:xfrm rot="10800000">
              <a:off x="713702" y="599276"/>
              <a:ext cx="505498" cy="255868"/>
            </a:xfrm>
            <a:prstGeom prst="triangle">
              <a:avLst/>
            </a:prstGeom>
            <a:solidFill>
              <a:srgbClr val="195A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algn="ctr" defTabSz="457200" rtl="0" eaLnBrk="1" latinLnBrk="0" hangingPunct="1"/>
              <a:endParaRPr lang="en-US" sz="1800" kern="1200" dirty="0">
                <a:solidFill>
                  <a:schemeClr val="lt1"/>
                </a:solidFill>
                <a:latin typeface="+mn-lt"/>
                <a:ea typeface="+mn-ea"/>
                <a:cs typeface="+mn-cs"/>
              </a:endParaRPr>
            </a:p>
          </p:txBody>
        </p:sp>
      </p:grpSp>
      <p:sp>
        <p:nvSpPr>
          <p:cNvPr id="4" name="Date Placeholder 3"/>
          <p:cNvSpPr>
            <a:spLocks noGrp="1"/>
          </p:cNvSpPr>
          <p:nvPr>
            <p:ph type="dt" sz="half" idx="10"/>
          </p:nvPr>
        </p:nvSpPr>
        <p:spPr>
          <a:xfrm>
            <a:off x="6654404" y="6400800"/>
            <a:ext cx="1269211" cy="294325"/>
          </a:xfrm>
          <a:prstGeom prst="rect">
            <a:avLst/>
          </a:prstGeom>
        </p:spPr>
        <p:txBody>
          <a:bodyPr/>
          <a:lstStyle/>
          <a:p>
            <a:fld id="{793BC21B-894E-AB42-B567-820E81E1B58F}" type="datetimeFigureOut">
              <a:rPr lang="en-US" smtClean="0"/>
              <a:pPr/>
              <a:t>11/13/2014</a:t>
            </a:fld>
            <a:endParaRPr lang="en-US" dirty="0"/>
          </a:p>
        </p:txBody>
      </p:sp>
      <p:sp>
        <p:nvSpPr>
          <p:cNvPr id="5" name="Footer Placeholder 4"/>
          <p:cNvSpPr>
            <a:spLocks noGrp="1"/>
          </p:cNvSpPr>
          <p:nvPr>
            <p:ph type="ftr" sz="quarter" idx="11"/>
          </p:nvPr>
        </p:nvSpPr>
        <p:spPr>
          <a:xfrm>
            <a:off x="4038600" y="6400800"/>
            <a:ext cx="2466093" cy="2943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18857F2-102E-5148-ADF3-C396FE20EBDD}" type="slidenum">
              <a:rPr lang="en-US" smtClean="0"/>
              <a:pPr/>
              <a:t>‹#›</a:t>
            </a:fld>
            <a:endParaRPr lang="en-US" dirty="0"/>
          </a:p>
        </p:txBody>
      </p:sp>
      <p:sp>
        <p:nvSpPr>
          <p:cNvPr id="2" name="Title 1"/>
          <p:cNvSpPr>
            <a:spLocks noGrp="1"/>
          </p:cNvSpPr>
          <p:nvPr>
            <p:ph type="title"/>
          </p:nvPr>
        </p:nvSpPr>
        <p:spPr>
          <a:xfrm>
            <a:off x="152400" y="0"/>
            <a:ext cx="8534400" cy="609600"/>
          </a:xfrm>
        </p:spPr>
        <p:txBody>
          <a:bodyPr wrap="none" lIns="0" rIns="0">
            <a:noAutofit/>
          </a:bodyPr>
          <a:lstStyle>
            <a:lvl1pPr algn="l">
              <a:defRPr sz="2000">
                <a:solidFill>
                  <a:schemeClr val="bg1"/>
                </a:solidFill>
              </a:defRPr>
            </a:lvl1pPr>
          </a:lstStyle>
          <a:p>
            <a:r>
              <a:rPr lang="en-US" dirty="0" smtClean="0"/>
              <a:t>Click to edit Master title style</a:t>
            </a:r>
            <a:endParaRPr lang="en-US" dirty="0"/>
          </a:p>
        </p:txBody>
      </p:sp>
      <p:sp>
        <p:nvSpPr>
          <p:cNvPr id="14" name="Chart Placeholder 13"/>
          <p:cNvSpPr>
            <a:spLocks noGrp="1"/>
          </p:cNvSpPr>
          <p:nvPr>
            <p:ph type="chart" sz="quarter" idx="13"/>
          </p:nvPr>
        </p:nvSpPr>
        <p:spPr>
          <a:xfrm>
            <a:off x="152400" y="609600"/>
            <a:ext cx="8839200" cy="5486400"/>
          </a:xfrm>
        </p:spPr>
        <p:txBody>
          <a:bodyPr/>
          <a:lstStyle>
            <a:lvl1pPr>
              <a:defRPr>
                <a:solidFill>
                  <a:srgbClr val="FFFFFF"/>
                </a:solidFill>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7772400" cy="457200"/>
          </a:xfrm>
          <a:ln>
            <a:noFill/>
          </a:ln>
        </p:spPr>
        <p:txBody>
          <a:bodyPr>
            <a:normAutofit/>
          </a:bodyPr>
          <a:lstStyle>
            <a:lvl1pPr marL="0" indent="0" algn="l">
              <a:buNone/>
              <a:defRPr sz="2000">
                <a:solidFill>
                  <a:srgbClr val="64646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 – One Line</a:t>
            </a:r>
            <a:endParaRPr lang="en-US" dirty="0"/>
          </a:p>
        </p:txBody>
      </p:sp>
      <p:sp>
        <p:nvSpPr>
          <p:cNvPr id="16" name="Text Placeholder 15"/>
          <p:cNvSpPr>
            <a:spLocks noGrp="1"/>
          </p:cNvSpPr>
          <p:nvPr>
            <p:ph type="body" sz="quarter" idx="13" hasCustomPrompt="1"/>
          </p:nvPr>
        </p:nvSpPr>
        <p:spPr>
          <a:xfrm>
            <a:off x="914400" y="4419600"/>
            <a:ext cx="4343400" cy="381000"/>
          </a:xfrm>
          <a:ln>
            <a:noFill/>
          </a:ln>
        </p:spPr>
        <p:txBody>
          <a:bodyPr>
            <a:normAutofit/>
          </a:bodyPr>
          <a:lstStyle>
            <a:lvl1pPr>
              <a:buNone/>
              <a:defRPr sz="1800" baseline="0"/>
            </a:lvl1pPr>
          </a:lstStyle>
          <a:p>
            <a:pPr lvl="0"/>
            <a:r>
              <a:rPr lang="en-US" dirty="0" smtClean="0"/>
              <a:t>First Name Last Name</a:t>
            </a:r>
          </a:p>
        </p:txBody>
      </p:sp>
      <p:sp>
        <p:nvSpPr>
          <p:cNvPr id="22" name="Text Placeholder 15"/>
          <p:cNvSpPr>
            <a:spLocks noGrp="1"/>
          </p:cNvSpPr>
          <p:nvPr>
            <p:ph type="body" sz="quarter" idx="15" hasCustomPrompt="1"/>
          </p:nvPr>
        </p:nvSpPr>
        <p:spPr>
          <a:xfrm>
            <a:off x="914400" y="4800600"/>
            <a:ext cx="4343400" cy="381000"/>
          </a:xfrm>
          <a:ln>
            <a:noFill/>
          </a:ln>
        </p:spPr>
        <p:txBody>
          <a:bodyPr>
            <a:normAutofit/>
          </a:bodyPr>
          <a:lstStyle>
            <a:lvl1pPr>
              <a:buNone/>
              <a:defRPr sz="1800" baseline="0"/>
            </a:lvl1pPr>
          </a:lstStyle>
          <a:p>
            <a:pPr lvl="0"/>
            <a:r>
              <a:rPr lang="en-US" dirty="0" smtClean="0"/>
              <a:t>Job Title, OCLC Research</a:t>
            </a:r>
            <a:endParaRPr lang="en-US" dirty="0"/>
          </a:p>
        </p:txBody>
      </p:sp>
      <p:sp>
        <p:nvSpPr>
          <p:cNvPr id="25" name="Text Placeholder 15"/>
          <p:cNvSpPr>
            <a:spLocks noGrp="1"/>
          </p:cNvSpPr>
          <p:nvPr>
            <p:ph type="body" sz="quarter" idx="17" hasCustomPrompt="1"/>
          </p:nvPr>
        </p:nvSpPr>
        <p:spPr>
          <a:xfrm>
            <a:off x="914400" y="5410200"/>
            <a:ext cx="4343400" cy="304800"/>
          </a:xfrm>
          <a:ln>
            <a:noFill/>
          </a:ln>
        </p:spPr>
        <p:txBody>
          <a:bodyPr>
            <a:normAutofit/>
          </a:bodyPr>
          <a:lstStyle>
            <a:lvl1pPr>
              <a:buNone/>
              <a:defRPr sz="1200" baseline="0"/>
            </a:lvl1pPr>
          </a:lstStyle>
          <a:p>
            <a:pPr lvl="0"/>
            <a:r>
              <a:rPr lang="en-US" dirty="0" smtClean="0"/>
              <a:t>Date</a:t>
            </a:r>
            <a:endParaRPr lang="en-US" dirty="0"/>
          </a:p>
        </p:txBody>
      </p:sp>
      <p:sp>
        <p:nvSpPr>
          <p:cNvPr id="26" name="Text Placeholder 15"/>
          <p:cNvSpPr>
            <a:spLocks noGrp="1"/>
          </p:cNvSpPr>
          <p:nvPr>
            <p:ph type="body" sz="quarter" idx="18" hasCustomPrompt="1"/>
          </p:nvPr>
        </p:nvSpPr>
        <p:spPr>
          <a:xfrm>
            <a:off x="914400" y="5715000"/>
            <a:ext cx="4343400" cy="304800"/>
          </a:xfrm>
          <a:ln>
            <a:noFill/>
          </a:ln>
        </p:spPr>
        <p:txBody>
          <a:bodyPr>
            <a:normAutofit/>
          </a:bodyPr>
          <a:lstStyle>
            <a:lvl1pPr>
              <a:buNone/>
              <a:defRPr sz="1200" baseline="0"/>
            </a:lvl1pPr>
          </a:lstStyle>
          <a:p>
            <a:pPr lvl="0"/>
            <a:r>
              <a:rPr lang="en-US" dirty="0" smtClean="0"/>
              <a:t>Conference Title</a:t>
            </a:r>
            <a:endParaRPr lang="en-US" dirty="0"/>
          </a:p>
        </p:txBody>
      </p:sp>
      <p:sp>
        <p:nvSpPr>
          <p:cNvPr id="27" name="Text Placeholder 15"/>
          <p:cNvSpPr>
            <a:spLocks noGrp="1"/>
          </p:cNvSpPr>
          <p:nvPr>
            <p:ph type="body" sz="quarter" idx="19" hasCustomPrompt="1"/>
          </p:nvPr>
        </p:nvSpPr>
        <p:spPr>
          <a:xfrm>
            <a:off x="914400" y="6019800"/>
            <a:ext cx="4343400" cy="304800"/>
          </a:xfrm>
          <a:ln>
            <a:noFill/>
          </a:ln>
        </p:spPr>
        <p:txBody>
          <a:bodyPr>
            <a:normAutofit/>
          </a:bodyPr>
          <a:lstStyle>
            <a:lvl1pPr>
              <a:buNone/>
              <a:defRPr sz="1200" baseline="0"/>
            </a:lvl1pPr>
          </a:lstStyle>
          <a:p>
            <a:pPr lvl="0"/>
            <a:r>
              <a:rPr lang="en-US" dirty="0" smtClean="0"/>
              <a:t>#</a:t>
            </a:r>
            <a:r>
              <a:rPr lang="en-US" dirty="0" err="1" smtClean="0"/>
              <a:t>hashtag</a:t>
            </a:r>
            <a:endParaRPr lang="en-US" dirty="0"/>
          </a:p>
        </p:txBody>
      </p:sp>
      <p:sp>
        <p:nvSpPr>
          <p:cNvPr id="28" name="Title 27"/>
          <p:cNvSpPr>
            <a:spLocks noGrp="1"/>
          </p:cNvSpPr>
          <p:nvPr>
            <p:ph type="title" hasCustomPrompt="1"/>
          </p:nvPr>
        </p:nvSpPr>
        <p:spPr>
          <a:xfrm>
            <a:off x="914400" y="2514600"/>
            <a:ext cx="7772400" cy="1143000"/>
          </a:xfrm>
        </p:spPr>
        <p:txBody>
          <a:bodyPr/>
          <a:lstStyle>
            <a:lvl1pPr>
              <a:defRPr/>
            </a:lvl1pPr>
          </a:lstStyle>
          <a:p>
            <a:r>
              <a:rPr lang="en-US" dirty="0" smtClean="0"/>
              <a:t>Click to edit Master title style</a:t>
            </a:r>
            <a:br>
              <a:rPr lang="en-US" dirty="0" smtClean="0"/>
            </a:br>
            <a:r>
              <a:rPr lang="en-US" dirty="0" smtClean="0"/>
              <a:t>Up to two lines</a:t>
            </a:r>
            <a:endParaRPr lang="en-US" dirty="0"/>
          </a:p>
        </p:txBody>
      </p:sp>
      <p:pic>
        <p:nvPicPr>
          <p:cNvPr id="10" name="Picture 9"/>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998913" y="720694"/>
            <a:ext cx="1250116" cy="137086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5" name="Picture 4"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lank Page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atin typeface="+mj-lt"/>
              </a:defRPr>
            </a:lvl1p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2_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B3AA010-7757-41E0-A212-D41514C97AA5}"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3190" y="6359064"/>
            <a:ext cx="1680410" cy="34710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gue Dark">
    <p:bg>
      <p:bgPr>
        <a:solidFill>
          <a:srgbClr val="64646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467600" cy="1143000"/>
          </a:xfrm>
        </p:spPr>
        <p:txBody>
          <a:bodyPr/>
          <a:lstStyle>
            <a:lvl1pPr>
              <a:defRPr>
                <a:solidFill>
                  <a:schemeClr val="bg1">
                    <a:lumMod val="85000"/>
                  </a:schemeClr>
                </a:solidFill>
              </a:defRPr>
            </a:lvl1pPr>
          </a:lstStyle>
          <a:p>
            <a:r>
              <a:rPr lang="en-US" dirty="0" smtClean="0"/>
              <a:t>Segue Slide Dark – Add Title</a:t>
            </a:r>
            <a:endParaRPr lang="en-US" dirty="0"/>
          </a:p>
        </p:txBody>
      </p:sp>
      <p:sp>
        <p:nvSpPr>
          <p:cNvPr id="3" name="Slide Number Placeholder 2"/>
          <p:cNvSpPr>
            <a:spLocks noGrp="1"/>
          </p:cNvSpPr>
          <p:nvPr>
            <p:ph type="sldNum" sz="quarter" idx="10"/>
          </p:nvPr>
        </p:nvSpPr>
        <p:spPr/>
        <p:txBody>
          <a:bodyPr/>
          <a:lstStyle>
            <a:lvl1pPr>
              <a:defRPr>
                <a:solidFill>
                  <a:schemeClr val="bg1">
                    <a:lumMod val="85000"/>
                  </a:schemeClr>
                </a:solidFill>
              </a:defRPr>
            </a:lvl1pPr>
          </a:lstStyle>
          <a:p>
            <a:fld id="{6B3AA010-7757-41E0-A212-D41514C97AA5}" type="slidenum">
              <a:rPr lang="en-US" smtClean="0"/>
              <a:pPr/>
              <a:t>‹#›</a:t>
            </a:fld>
            <a:endParaRPr lang="en-US" dirty="0"/>
          </a:p>
        </p:txBody>
      </p:sp>
      <p:pic>
        <p:nvPicPr>
          <p:cNvPr id="5" name="Picture 4" descr="OCLC-R-white-square.png"/>
          <p:cNvPicPr>
            <a:picLocks noChangeAspect="1"/>
          </p:cNvPicPr>
          <p:nvPr userDrawn="1"/>
        </p:nvPicPr>
        <p:blipFill>
          <a:blip r:embed="rId2" cstate="print"/>
          <a:stretch>
            <a:fillRect/>
          </a:stretch>
        </p:blipFill>
        <p:spPr>
          <a:xfrm>
            <a:off x="990600" y="762000"/>
            <a:ext cx="1219200" cy="140867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que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2514600"/>
            <a:ext cx="7543800" cy="1143000"/>
          </a:xfrm>
        </p:spPr>
        <p:txBody>
          <a:bodyPr/>
          <a:lstStyle>
            <a:lvl1pPr>
              <a:defRPr baseline="0"/>
            </a:lvl1pPr>
          </a:lstStyle>
          <a:p>
            <a:r>
              <a:rPr lang="en-US" dirty="0" smtClean="0"/>
              <a:t>Segue Slide – White- Add Title</a:t>
            </a:r>
            <a:endParaRPr lang="en-US" dirty="0"/>
          </a:p>
        </p:txBody>
      </p:sp>
      <p:sp>
        <p:nvSpPr>
          <p:cNvPr id="3" name="Slide Number Placeholder 2"/>
          <p:cNvSpPr>
            <a:spLocks noGrp="1"/>
          </p:cNvSpPr>
          <p:nvPr>
            <p:ph type="sldNum" sz="quarter" idx="10"/>
          </p:nvPr>
        </p:nvSpPr>
        <p:spPr/>
        <p:txBody>
          <a:bodyPr/>
          <a:lstStyle/>
          <a:p>
            <a:fld id="{6B3AA010-7757-41E0-A212-D41514C97AA5}" type="slidenum">
              <a:rPr lang="en-US" smtClean="0"/>
              <a:pPr/>
              <a:t>‹#›</a:t>
            </a:fld>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805456" y="533400"/>
            <a:ext cx="1632944" cy="1752600"/>
          </a:xfrm>
          <a:prstGeom prst="rect">
            <a:avLst/>
          </a:prstGeom>
          <a:noFill/>
          <a:ln w="9525">
            <a:noFill/>
            <a:miter lim="800000"/>
            <a:headEnd/>
            <a:tailEnd/>
          </a:ln>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Content Box">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a:ln>
            <a:noFill/>
          </a:ln>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B3AA010-7757-41E0-A212-D41514C97AA5}" type="slidenum">
              <a:rPr lang="en-US" smtClean="0"/>
              <a:pPr/>
              <a:t>‹#›</a:t>
            </a:fld>
            <a:endParaRPr lang="en-US" dirty="0"/>
          </a:p>
        </p:txBody>
      </p:sp>
      <p:pic>
        <p:nvPicPr>
          <p:cNvPr id="7" name="Picture 6" descr="OCLC-RESEARCH_H_MD.png"/>
          <p:cNvPicPr>
            <a:picLocks noChangeAspect="1"/>
          </p:cNvPicPr>
          <p:nvPr userDrawn="1"/>
        </p:nvPicPr>
        <p:blipFill>
          <a:blip r:embed="rId2" cstate="print"/>
          <a:stretch>
            <a:fillRect/>
          </a:stretch>
        </p:blipFill>
        <p:spPr>
          <a:xfrm>
            <a:off x="457200" y="6359328"/>
            <a:ext cx="1676400" cy="3462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ln>
            <a:noFill/>
          </a:ln>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rgbClr val="646464"/>
                </a:solidFill>
                <a:latin typeface="+mj-lt"/>
                <a:ea typeface="Open Sans" pitchFamily="34" charset="0"/>
                <a:cs typeface="Open Sans" pitchFamily="34" charset="0"/>
              </a:defRPr>
            </a:lvl1pPr>
          </a:lstStyle>
          <a:p>
            <a:fld id="{6B3AA010-7757-41E0-A212-D41514C97AA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55" r:id="rId3"/>
    <p:sldLayoutId id="2147483668" r:id="rId4"/>
    <p:sldLayoutId id="2147483654" r:id="rId5"/>
    <p:sldLayoutId id="2147483669" r:id="rId6"/>
    <p:sldLayoutId id="2147483656" r:id="rId7"/>
    <p:sldLayoutId id="2147483658" r:id="rId8"/>
    <p:sldLayoutId id="2147483650" r:id="rId9"/>
    <p:sldLayoutId id="2147483659" r:id="rId10"/>
    <p:sldLayoutId id="2147483670" r:id="rId11"/>
    <p:sldLayoutId id="2147483652" r:id="rId12"/>
    <p:sldLayoutId id="2147483671" r:id="rId13"/>
    <p:sldLayoutId id="2147483657" r:id="rId14"/>
    <p:sldLayoutId id="2147483660" r:id="rId15"/>
    <p:sldLayoutId id="2147483666" r:id="rId16"/>
    <p:sldLayoutId id="2147483672" r:id="rId17"/>
  </p:sldLayoutIdLst>
  <p:hf hdr="0" ftr="0" dt="0"/>
  <p:txStyles>
    <p:titleStyle>
      <a:lvl1pPr algn="l" defTabSz="914400" rtl="0" eaLnBrk="1" latinLnBrk="0" hangingPunct="1">
        <a:spcBef>
          <a:spcPct val="0"/>
        </a:spcBef>
        <a:buNone/>
        <a:defRPr sz="4000" b="1" i="0" kern="1200">
          <a:solidFill>
            <a:schemeClr val="tx1"/>
          </a:solidFill>
          <a:latin typeface="Arial"/>
          <a:ea typeface="Open Sans Semibold" pitchFamily="34" charset="0"/>
          <a:cs typeface="Arial"/>
        </a:defRPr>
      </a:lvl1pPr>
    </p:titleStyle>
    <p:bodyStyle>
      <a:lvl1pPr marL="342900" indent="-342900" algn="l" defTabSz="914400" rtl="0" eaLnBrk="1" latinLnBrk="0" hangingPunct="1">
        <a:spcBef>
          <a:spcPct val="20000"/>
        </a:spcBef>
        <a:buFont typeface="Arial" pitchFamily="34" charset="0"/>
        <a:buChar char="•"/>
        <a:defRPr sz="2800" kern="1200">
          <a:solidFill>
            <a:srgbClr val="646464"/>
          </a:solidFill>
          <a:latin typeface="+mj-lt"/>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400" kern="1200">
          <a:solidFill>
            <a:srgbClr val="646464"/>
          </a:solidFill>
          <a:latin typeface="+mj-lt"/>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000" kern="1200">
          <a:solidFill>
            <a:srgbClr val="646464"/>
          </a:solidFill>
          <a:latin typeface="+mj-lt"/>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1800" kern="1200">
          <a:solidFill>
            <a:srgbClr val="646464"/>
          </a:solidFill>
          <a:latin typeface="+mj-lt"/>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anieli@oclc.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914400" y="4191000"/>
            <a:ext cx="4343400" cy="381000"/>
          </a:xfrm>
        </p:spPr>
        <p:txBody>
          <a:bodyPr/>
          <a:lstStyle/>
          <a:p>
            <a:r>
              <a:rPr lang="en-US" b="1" dirty="0" smtClean="0"/>
              <a:t>Ixchel M. Faniel, Ph.D. </a:t>
            </a:r>
            <a:endParaRPr lang="en-US" b="1" dirty="0"/>
          </a:p>
        </p:txBody>
      </p:sp>
      <p:sp>
        <p:nvSpPr>
          <p:cNvPr id="12" name="Text Placeholder 11"/>
          <p:cNvSpPr>
            <a:spLocks noGrp="1"/>
          </p:cNvSpPr>
          <p:nvPr>
            <p:ph type="body" sz="quarter" idx="15"/>
          </p:nvPr>
        </p:nvSpPr>
        <p:spPr>
          <a:xfrm>
            <a:off x="914400" y="4572000"/>
            <a:ext cx="5029200" cy="1143000"/>
          </a:xfrm>
        </p:spPr>
        <p:txBody>
          <a:bodyPr/>
          <a:lstStyle/>
          <a:p>
            <a:r>
              <a:rPr lang="en-US" dirty="0" smtClean="0"/>
              <a:t>Associate Research Scientist</a:t>
            </a:r>
          </a:p>
          <a:p>
            <a:r>
              <a:rPr lang="en-US" dirty="0" smtClean="0"/>
              <a:t>OCLC Research</a:t>
            </a:r>
          </a:p>
          <a:p>
            <a:r>
              <a:rPr lang="en-US" dirty="0" smtClean="0">
                <a:hlinkClick r:id="rId3"/>
              </a:rPr>
              <a:t>fanieli@oclc.org</a:t>
            </a:r>
            <a:endParaRPr lang="en-US" dirty="0" smtClean="0"/>
          </a:p>
          <a:p>
            <a:endParaRPr lang="en-US" dirty="0"/>
          </a:p>
        </p:txBody>
      </p:sp>
      <p:sp>
        <p:nvSpPr>
          <p:cNvPr id="13" name="Text Placeholder 12"/>
          <p:cNvSpPr>
            <a:spLocks noGrp="1"/>
          </p:cNvSpPr>
          <p:nvPr>
            <p:ph type="body" sz="quarter" idx="17"/>
          </p:nvPr>
        </p:nvSpPr>
        <p:spPr>
          <a:xfrm>
            <a:off x="4572000" y="381000"/>
            <a:ext cx="4343400" cy="304800"/>
          </a:xfrm>
        </p:spPr>
        <p:txBody>
          <a:bodyPr/>
          <a:lstStyle/>
          <a:p>
            <a:pPr algn="r"/>
            <a:r>
              <a:rPr lang="en-US" dirty="0" smtClean="0"/>
              <a:t>25 October 2014</a:t>
            </a:r>
            <a:endParaRPr lang="en-US" dirty="0"/>
          </a:p>
        </p:txBody>
      </p:sp>
      <p:sp>
        <p:nvSpPr>
          <p:cNvPr id="14" name="Text Placeholder 13"/>
          <p:cNvSpPr>
            <a:spLocks noGrp="1"/>
          </p:cNvSpPr>
          <p:nvPr>
            <p:ph type="body" sz="quarter" idx="18"/>
          </p:nvPr>
        </p:nvSpPr>
        <p:spPr>
          <a:xfrm>
            <a:off x="838200" y="5867400"/>
            <a:ext cx="8077200" cy="304800"/>
          </a:xfrm>
        </p:spPr>
        <p:txBody>
          <a:bodyPr>
            <a:noAutofit/>
          </a:bodyPr>
          <a:lstStyle/>
          <a:p>
            <a:r>
              <a:rPr lang="es-ES" dirty="0" smtClean="0"/>
              <a:t>E-Research Peer Network and Mentoring Group (ERPNMG) Meeting, 2014 Digital Library Federation (DLF) Forum</a:t>
            </a:r>
            <a:endParaRPr lang="en-US" dirty="0"/>
          </a:p>
        </p:txBody>
      </p:sp>
      <p:sp>
        <p:nvSpPr>
          <p:cNvPr id="9" name="Title 8"/>
          <p:cNvSpPr>
            <a:spLocks noGrp="1"/>
          </p:cNvSpPr>
          <p:nvPr>
            <p:ph type="title"/>
          </p:nvPr>
        </p:nvSpPr>
        <p:spPr>
          <a:xfrm>
            <a:off x="304800" y="2514600"/>
            <a:ext cx="8610600" cy="1143000"/>
          </a:xfrm>
        </p:spPr>
        <p:txBody>
          <a:bodyPr>
            <a:normAutofit fontScale="90000"/>
          </a:bodyPr>
          <a:lstStyle/>
          <a:p>
            <a:pPr algn="ctr"/>
            <a:r>
              <a:rPr lang="en-US" dirty="0" smtClean="0"/>
              <a:t>Delivering Research Data Services: Early Experiences in Academic Libraries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tudymagazine.com/wp-content/uploads/2011/04/teacher-guidelines-for-social-media.jpg"/>
          <p:cNvPicPr>
            <a:picLocks noChangeAspect="1" noChangeArrowheads="1"/>
          </p:cNvPicPr>
          <p:nvPr/>
        </p:nvPicPr>
        <p:blipFill>
          <a:blip r:embed="rId3" cstate="print">
            <a:lum bright="-19000"/>
          </a:blip>
          <a:srcRect r="3310"/>
          <a:stretch>
            <a:fillRect/>
          </a:stretch>
        </p:blipFill>
        <p:spPr bwMode="auto">
          <a:xfrm>
            <a:off x="0" y="0"/>
            <a:ext cx="9221290" cy="6248400"/>
          </a:xfrm>
          <a:prstGeom prst="rect">
            <a:avLst/>
          </a:prstGeom>
          <a:noFill/>
        </p:spPr>
      </p:pic>
      <p:sp>
        <p:nvSpPr>
          <p:cNvPr id="2" name="Title 1"/>
          <p:cNvSpPr>
            <a:spLocks noGrp="1"/>
          </p:cNvSpPr>
          <p:nvPr>
            <p:ph type="title"/>
          </p:nvPr>
        </p:nvSpPr>
        <p:spPr/>
        <p:txBody>
          <a:bodyPr>
            <a:normAutofit/>
          </a:bodyPr>
          <a:lstStyle/>
          <a:p>
            <a:r>
              <a:rPr lang="en-US" sz="3600" dirty="0" smtClean="0">
                <a:solidFill>
                  <a:schemeClr val="bg1"/>
                </a:solidFill>
                <a:effectLst>
                  <a:outerShdw blurRad="38100" dist="38100" dir="2700000" algn="tl">
                    <a:srgbClr val="000000">
                      <a:alpha val="43137"/>
                    </a:srgbClr>
                  </a:outerShdw>
                </a:effectLst>
              </a:rPr>
              <a:t>Top 3 Delivery Methods</a:t>
            </a:r>
            <a:endParaRPr lang="en-US" sz="36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4419600" cy="2514600"/>
          </a:xfrm>
        </p:spPr>
        <p:txBody>
          <a:bodyPr>
            <a:noAutofit/>
          </a:bodyPr>
          <a:lstStyle/>
          <a:p>
            <a:pPr marL="514350" indent="-514350">
              <a:lnSpc>
                <a:spcPct val="200000"/>
              </a:lnSpc>
              <a:buAutoNum type="arabicPeriod"/>
            </a:pPr>
            <a:r>
              <a:rPr lang="en-US" b="1" dirty="0" smtClean="0">
                <a:solidFill>
                  <a:schemeClr val="bg1"/>
                </a:solidFill>
              </a:rPr>
              <a:t>Consultation 56%</a:t>
            </a:r>
          </a:p>
          <a:p>
            <a:pPr marL="514350" indent="-514350">
              <a:lnSpc>
                <a:spcPct val="200000"/>
              </a:lnSpc>
              <a:buAutoNum type="arabicPeriod"/>
            </a:pPr>
            <a:r>
              <a:rPr lang="en-US" b="1" dirty="0" smtClean="0">
                <a:solidFill>
                  <a:schemeClr val="bg1"/>
                </a:solidFill>
              </a:rPr>
              <a:t>Education 44%</a:t>
            </a:r>
          </a:p>
          <a:p>
            <a:pPr marL="514350" indent="-514350">
              <a:lnSpc>
                <a:spcPct val="200000"/>
              </a:lnSpc>
              <a:buAutoNum type="arabicPeriod"/>
            </a:pPr>
            <a:r>
              <a:rPr lang="en-US" b="1" dirty="0" smtClean="0">
                <a:solidFill>
                  <a:schemeClr val="bg1"/>
                </a:solidFill>
              </a:rPr>
              <a:t>Collaboration 28%</a:t>
            </a:r>
            <a:endParaRPr lang="en-US" b="1" dirty="0">
              <a:solidFill>
                <a:schemeClr val="bg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B3AA010-7757-41E0-A212-D41514C97AA5}" type="slidenum">
              <a:rPr lang="en-US" smtClean="0"/>
              <a:pPr/>
              <a:t>11</a:t>
            </a:fld>
            <a:endParaRPr lang="en-US" dirty="0"/>
          </a:p>
        </p:txBody>
      </p:sp>
      <p:pic>
        <p:nvPicPr>
          <p:cNvPr id="58370" name="Picture 2" descr="http://blog.unum.co.uk/wp-content/uploads/2013/04/picture-word-benefits.jpg"/>
          <p:cNvPicPr>
            <a:picLocks noChangeAspect="1" noChangeArrowheads="1"/>
          </p:cNvPicPr>
          <p:nvPr/>
        </p:nvPicPr>
        <p:blipFill>
          <a:blip r:embed="rId3" cstate="print"/>
          <a:srcRect t="11450" r="8596" b="22901"/>
          <a:stretch>
            <a:fillRect/>
          </a:stretch>
        </p:blipFill>
        <p:spPr bwMode="auto">
          <a:xfrm>
            <a:off x="0" y="0"/>
            <a:ext cx="9144000" cy="6172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Top Librarian Benefits </a:t>
            </a:r>
            <a:endParaRPr lang="en-US" sz="3600" dirty="0"/>
          </a:p>
        </p:txBody>
      </p:sp>
      <p:sp>
        <p:nvSpPr>
          <p:cNvPr id="3" name="Content Placeholder 2"/>
          <p:cNvSpPr>
            <a:spLocks noGrp="1"/>
          </p:cNvSpPr>
          <p:nvPr>
            <p:ph idx="1"/>
          </p:nvPr>
        </p:nvSpPr>
        <p:spPr/>
        <p:txBody>
          <a:bodyPr/>
          <a:lstStyle/>
          <a:p>
            <a:r>
              <a:rPr lang="en-US" b="1" dirty="0" smtClean="0">
                <a:solidFill>
                  <a:schemeClr val="tx1"/>
                </a:solidFill>
                <a:latin typeface="Arial" panose="020B0604020202020204" pitchFamily="34" charset="0"/>
                <a:cs typeface="Arial" panose="020B0604020202020204" pitchFamily="34" charset="0"/>
              </a:rPr>
              <a:t>36% </a:t>
            </a:r>
            <a:r>
              <a:rPr lang="en-US" dirty="0" smtClean="0">
                <a:solidFill>
                  <a:schemeClr val="tx1"/>
                </a:solidFill>
                <a:latin typeface="Arial" panose="020B0604020202020204" pitchFamily="34" charset="0"/>
                <a:cs typeface="Arial" panose="020B0604020202020204" pitchFamily="34" charset="0"/>
              </a:rPr>
              <a:t>learning new things</a:t>
            </a:r>
          </a:p>
          <a:p>
            <a:pPr>
              <a:buNone/>
            </a:pPr>
            <a:endParaRPr lang="en-US"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33% </a:t>
            </a:r>
            <a:r>
              <a:rPr lang="en-US" dirty="0" smtClean="0">
                <a:solidFill>
                  <a:schemeClr val="tx1"/>
                </a:solidFill>
                <a:latin typeface="Arial" panose="020B0604020202020204" pitchFamily="34" charset="0"/>
                <a:cs typeface="Arial" panose="020B0604020202020204" pitchFamily="34" charset="0"/>
              </a:rPr>
              <a:t>library remaining relevant</a:t>
            </a:r>
          </a:p>
          <a:p>
            <a:pPr>
              <a:buNone/>
            </a:pPr>
            <a:endParaRPr lang="en-US"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31% </a:t>
            </a:r>
            <a:r>
              <a:rPr lang="en-US" dirty="0" smtClean="0">
                <a:solidFill>
                  <a:schemeClr val="tx1"/>
                </a:solidFill>
                <a:latin typeface="Arial" panose="020B0604020202020204" pitchFamily="34" charset="0"/>
                <a:cs typeface="Arial" panose="020B0604020202020204" pitchFamily="34" charset="0"/>
              </a:rPr>
              <a:t>work is interesting, enjoyable, rewarding</a:t>
            </a:r>
          </a:p>
          <a:p>
            <a:endParaRPr lang="en-US" dirty="0" smtClean="0">
              <a:solidFill>
                <a:schemeClr val="tx1"/>
              </a:solidFill>
              <a:latin typeface="Arial" panose="020B0604020202020204" pitchFamily="34" charset="0"/>
              <a:cs typeface="Arial" panose="020B0604020202020204" pitchFamily="34" charset="0"/>
            </a:endParaRPr>
          </a:p>
          <a:p>
            <a:r>
              <a:rPr lang="en-US" b="1" dirty="0" smtClean="0">
                <a:solidFill>
                  <a:schemeClr val="tx1"/>
                </a:solidFill>
                <a:latin typeface="Arial" panose="020B0604020202020204" pitchFamily="34" charset="0"/>
                <a:cs typeface="Arial" panose="020B0604020202020204" pitchFamily="34" charset="0"/>
              </a:rPr>
              <a:t>28% </a:t>
            </a:r>
            <a:r>
              <a:rPr lang="en-US" dirty="0" smtClean="0">
                <a:solidFill>
                  <a:schemeClr val="tx1"/>
                </a:solidFill>
                <a:latin typeface="Arial" panose="020B0604020202020204" pitchFamily="34" charset="0"/>
                <a:cs typeface="Arial" panose="020B0604020202020204" pitchFamily="34" charset="0"/>
              </a:rPr>
              <a:t>building relationships	with researchers</a:t>
            </a:r>
          </a:p>
          <a:p>
            <a:pPr>
              <a:buNone/>
            </a:pPr>
            <a:endParaRPr lang="en-US"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12</a:t>
            </a:fld>
            <a:endParaRPr lang="en-US" dirty="0"/>
          </a:p>
        </p:txBody>
      </p:sp>
      <p:pic>
        <p:nvPicPr>
          <p:cNvPr id="5" name="Picture 2" descr="http://www.ppcforhire.com/blog/wp-content/uploads/2012/11/seo-checklist.jpg"/>
          <p:cNvPicPr>
            <a:picLocks noChangeAspect="1" noChangeArrowheads="1"/>
          </p:cNvPicPr>
          <p:nvPr/>
        </p:nvPicPr>
        <p:blipFill>
          <a:blip r:embed="rId3" cstate="print"/>
          <a:srcRect/>
          <a:stretch>
            <a:fillRect/>
          </a:stretch>
        </p:blipFill>
        <p:spPr bwMode="auto">
          <a:xfrm>
            <a:off x="5791200" y="457200"/>
            <a:ext cx="2981325" cy="2438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exchanges.wiley.com/blog/wp-content/uploads/2014/06/OAfish.jpg"/>
          <p:cNvPicPr>
            <a:picLocks noChangeAspect="1" noChangeArrowheads="1"/>
          </p:cNvPicPr>
          <p:nvPr/>
        </p:nvPicPr>
        <p:blipFill>
          <a:blip r:embed="rId3" cstate="print"/>
          <a:srcRect r="1424"/>
          <a:stretch>
            <a:fillRect/>
          </a:stretch>
        </p:blipFill>
        <p:spPr bwMode="auto">
          <a:xfrm>
            <a:off x="0" y="0"/>
            <a:ext cx="9144000" cy="6248400"/>
          </a:xfrm>
          <a:prstGeom prst="rect">
            <a:avLst/>
          </a:prstGeom>
          <a:noFill/>
        </p:spPr>
      </p:pic>
      <p:sp>
        <p:nvSpPr>
          <p:cNvPr id="2" name="Title 1"/>
          <p:cNvSpPr>
            <a:spLocks noGrp="1"/>
          </p:cNvSpPr>
          <p:nvPr>
            <p:ph type="title"/>
          </p:nvPr>
        </p:nvSpPr>
        <p:spPr/>
        <p:txBody>
          <a:bodyPr/>
          <a:lstStyle/>
          <a:p>
            <a:r>
              <a:rPr lang="en-US" dirty="0" smtClean="0">
                <a:solidFill>
                  <a:schemeClr val="bg1"/>
                </a:solidFill>
              </a:rPr>
              <a:t>Challenges</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2.gstatic.com/images?q=tbn:ANd9GcSJLteCyb4x9rL4TXHmnkhQrgSbJ2EIOLLg8Hovke2jzt34s7noQg"/>
          <p:cNvPicPr>
            <a:picLocks noChangeAspect="1" noChangeArrowheads="1"/>
          </p:cNvPicPr>
          <p:nvPr/>
        </p:nvPicPr>
        <p:blipFill>
          <a:blip r:embed="rId3" cstate="print"/>
          <a:srcRect/>
          <a:stretch>
            <a:fillRect/>
          </a:stretch>
        </p:blipFill>
        <p:spPr bwMode="auto">
          <a:xfrm>
            <a:off x="5791200" y="2209800"/>
            <a:ext cx="3005996" cy="3543301"/>
          </a:xfrm>
          <a:prstGeom prst="rect">
            <a:avLst/>
          </a:prstGeom>
          <a:noFill/>
        </p:spPr>
      </p:pic>
      <p:sp>
        <p:nvSpPr>
          <p:cNvPr id="2" name="Title 1"/>
          <p:cNvSpPr>
            <a:spLocks noGrp="1"/>
          </p:cNvSpPr>
          <p:nvPr>
            <p:ph type="title"/>
          </p:nvPr>
        </p:nvSpPr>
        <p:spPr/>
        <p:txBody>
          <a:bodyPr>
            <a:normAutofit/>
          </a:bodyPr>
          <a:lstStyle/>
          <a:p>
            <a:r>
              <a:rPr lang="en-US" sz="3600" dirty="0" smtClean="0"/>
              <a:t>Top Librarian Challenges</a:t>
            </a:r>
            <a:endParaRPr lang="en-US" sz="3600" dirty="0"/>
          </a:p>
        </p:txBody>
      </p:sp>
      <p:sp>
        <p:nvSpPr>
          <p:cNvPr id="3" name="Content Placeholder 2"/>
          <p:cNvSpPr>
            <a:spLocks noGrp="1"/>
          </p:cNvSpPr>
          <p:nvPr>
            <p:ph idx="1"/>
          </p:nvPr>
        </p:nvSpPr>
        <p:spPr>
          <a:xfrm>
            <a:off x="457200" y="1600200"/>
            <a:ext cx="6400800" cy="4525963"/>
          </a:xfrm>
        </p:spPr>
        <p:txBody>
          <a:bodyPr/>
          <a:lstStyle/>
          <a:p>
            <a:pPr marL="114300">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33% </a:t>
            </a:r>
            <a:r>
              <a:rPr lang="en-US" dirty="0" smtClean="0">
                <a:solidFill>
                  <a:schemeClr val="tx1"/>
                </a:solidFill>
                <a:latin typeface="Arial" panose="020B0604020202020204" pitchFamily="34" charset="0"/>
                <a:cs typeface="Arial" panose="020B0604020202020204" pitchFamily="34" charset="0"/>
              </a:rPr>
              <a:t>lack of resources</a:t>
            </a:r>
          </a:p>
          <a:p>
            <a:pPr marL="114300">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28% </a:t>
            </a:r>
            <a:r>
              <a:rPr lang="en-US" dirty="0" smtClean="0">
                <a:solidFill>
                  <a:schemeClr val="tx1"/>
                </a:solidFill>
                <a:latin typeface="Arial" panose="020B0604020202020204" pitchFamily="34" charset="0"/>
                <a:cs typeface="Arial" panose="020B0604020202020204" pitchFamily="34" charset="0"/>
              </a:rPr>
              <a:t>lack of time</a:t>
            </a:r>
          </a:p>
          <a:p>
            <a:pPr marL="114300">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28% </a:t>
            </a:r>
            <a:r>
              <a:rPr lang="en-US" dirty="0" smtClean="0">
                <a:solidFill>
                  <a:schemeClr val="tx1"/>
                </a:solidFill>
                <a:latin typeface="Arial" panose="020B0604020202020204" pitchFamily="34" charset="0"/>
                <a:cs typeface="Arial" panose="020B0604020202020204" pitchFamily="34" charset="0"/>
              </a:rPr>
              <a:t>uncertain data storage plans</a:t>
            </a:r>
          </a:p>
          <a:p>
            <a:pPr marL="114300">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25% </a:t>
            </a:r>
            <a:r>
              <a:rPr lang="en-US" dirty="0" smtClean="0">
                <a:solidFill>
                  <a:schemeClr val="tx1"/>
                </a:solidFill>
                <a:latin typeface="Arial" panose="020B0604020202020204" pitchFamily="34" charset="0"/>
                <a:cs typeface="Arial" panose="020B0604020202020204" pitchFamily="34" charset="0"/>
              </a:rPr>
              <a:t>not seen as the go-to</a:t>
            </a:r>
          </a:p>
          <a:p>
            <a:pPr>
              <a:lnSpc>
                <a:spcPts val="3900"/>
              </a:lnSpc>
              <a:spcBef>
                <a:spcPts val="600"/>
              </a:spcBef>
            </a:pPr>
            <a:r>
              <a:rPr lang="en-US" b="1" dirty="0" smtClean="0">
                <a:solidFill>
                  <a:schemeClr val="tx1"/>
                </a:solidFill>
                <a:latin typeface="Arial" panose="020B0604020202020204" pitchFamily="34" charset="0"/>
                <a:cs typeface="Arial" panose="020B0604020202020204" pitchFamily="34" charset="0"/>
              </a:rPr>
              <a:t>22% </a:t>
            </a:r>
            <a:r>
              <a:rPr lang="en-US" dirty="0" smtClean="0">
                <a:solidFill>
                  <a:schemeClr val="tx1"/>
                </a:solidFill>
                <a:latin typeface="Arial" panose="020B0604020202020204" pitchFamily="34" charset="0"/>
                <a:cs typeface="Arial" panose="020B0604020202020204" pitchFamily="34" charset="0"/>
              </a:rPr>
              <a:t>unfamiliar/diverse inquires</a:t>
            </a:r>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Facilitates RDS Provision? </a:t>
            </a:r>
            <a:endParaRPr lang="en-US" dirty="0"/>
          </a:p>
        </p:txBody>
      </p:sp>
      <p:sp>
        <p:nvSpPr>
          <p:cNvPr id="3" name="Content Placeholder 2"/>
          <p:cNvSpPr>
            <a:spLocks noGrp="1"/>
          </p:cNvSpPr>
          <p:nvPr>
            <p:ph idx="1"/>
          </p:nvPr>
        </p:nvSpPr>
        <p:spPr>
          <a:xfrm>
            <a:off x="381000" y="1968338"/>
            <a:ext cx="4724400" cy="3276600"/>
          </a:xfrm>
        </p:spPr>
        <p:txBody>
          <a:bodyPr/>
          <a:lstStyle/>
          <a:p>
            <a:pPr>
              <a:lnSpc>
                <a:spcPts val="3360"/>
              </a:lnSpc>
              <a:spcBef>
                <a:spcPts val="1800"/>
              </a:spcBef>
            </a:pPr>
            <a:r>
              <a:rPr lang="en-US" b="1" dirty="0" smtClean="0">
                <a:solidFill>
                  <a:schemeClr val="tx1"/>
                </a:solidFill>
              </a:rPr>
              <a:t>75%</a:t>
            </a:r>
            <a:r>
              <a:rPr lang="en-US" dirty="0" smtClean="0">
                <a:solidFill>
                  <a:schemeClr val="tx1"/>
                </a:solidFill>
              </a:rPr>
              <a:t> resources</a:t>
            </a:r>
          </a:p>
          <a:p>
            <a:pPr>
              <a:lnSpc>
                <a:spcPts val="3360"/>
              </a:lnSpc>
              <a:spcBef>
                <a:spcPts val="1800"/>
              </a:spcBef>
            </a:pPr>
            <a:r>
              <a:rPr lang="en-US" b="1" dirty="0" smtClean="0">
                <a:solidFill>
                  <a:schemeClr val="tx1"/>
                </a:solidFill>
              </a:rPr>
              <a:t>64%</a:t>
            </a:r>
            <a:r>
              <a:rPr lang="en-US" dirty="0" smtClean="0">
                <a:solidFill>
                  <a:schemeClr val="tx1"/>
                </a:solidFill>
              </a:rPr>
              <a:t> training &amp; experience</a:t>
            </a:r>
          </a:p>
          <a:p>
            <a:pPr>
              <a:lnSpc>
                <a:spcPts val="3360"/>
              </a:lnSpc>
              <a:spcBef>
                <a:spcPts val="1800"/>
              </a:spcBef>
            </a:pPr>
            <a:r>
              <a:rPr lang="en-US" b="1" dirty="0" smtClean="0">
                <a:solidFill>
                  <a:schemeClr val="tx1"/>
                </a:solidFill>
              </a:rPr>
              <a:t>64%</a:t>
            </a:r>
            <a:r>
              <a:rPr lang="en-US" dirty="0" smtClean="0">
                <a:solidFill>
                  <a:schemeClr val="tx1"/>
                </a:solidFill>
              </a:rPr>
              <a:t> communication, coordination, collaboration</a:t>
            </a:r>
          </a:p>
          <a:p>
            <a:pPr>
              <a:lnSpc>
                <a:spcPts val="3360"/>
              </a:lnSpc>
              <a:spcBef>
                <a:spcPts val="1800"/>
              </a:spcBef>
            </a:pPr>
            <a:r>
              <a:rPr lang="en-US" b="1" dirty="0" smtClean="0">
                <a:solidFill>
                  <a:schemeClr val="tx1"/>
                </a:solidFill>
              </a:rPr>
              <a:t>33%</a:t>
            </a:r>
            <a:r>
              <a:rPr lang="en-US" dirty="0" smtClean="0">
                <a:solidFill>
                  <a:schemeClr val="tx1"/>
                </a:solidFill>
              </a:rPr>
              <a:t> leadership support </a:t>
            </a:r>
          </a:p>
        </p:txBody>
      </p:sp>
      <p:sp>
        <p:nvSpPr>
          <p:cNvPr id="4" name="Slide Number Placeholder 3"/>
          <p:cNvSpPr>
            <a:spLocks noGrp="1"/>
          </p:cNvSpPr>
          <p:nvPr>
            <p:ph type="sldNum" sz="quarter" idx="12"/>
          </p:nvPr>
        </p:nvSpPr>
        <p:spPr/>
        <p:txBody>
          <a:bodyPr/>
          <a:lstStyle/>
          <a:p>
            <a:fld id="{6B3AA010-7757-41E0-A212-D41514C97AA5}" type="slidenum">
              <a:rPr lang="en-US" smtClean="0"/>
              <a:pPr/>
              <a:t>15</a:t>
            </a:fld>
            <a:endParaRPr lang="en-US" dirty="0"/>
          </a:p>
        </p:txBody>
      </p:sp>
      <p:pic>
        <p:nvPicPr>
          <p:cNvPr id="7" name="Picture 2" descr="http://www.nosweatpublicspeaking.com/wp-content/uploads/2011/11/Key-in-door.jpg"/>
          <p:cNvPicPr>
            <a:picLocks noChangeAspect="1" noChangeArrowheads="1"/>
          </p:cNvPicPr>
          <p:nvPr/>
        </p:nvPicPr>
        <p:blipFill>
          <a:blip r:embed="rId3" cstate="print"/>
          <a:srcRect/>
          <a:stretch>
            <a:fillRect/>
          </a:stretch>
        </p:blipFill>
        <p:spPr bwMode="auto">
          <a:xfrm>
            <a:off x="5410200" y="1752600"/>
            <a:ext cx="3048000" cy="370807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r>
              <a:rPr lang="en-US" sz="2800" dirty="0" smtClean="0"/>
              <a:t>(n=27)</a:t>
            </a:r>
            <a:endParaRPr lang="en-US" dirty="0"/>
          </a:p>
        </p:txBody>
      </p:sp>
      <p:sp>
        <p:nvSpPr>
          <p:cNvPr id="3" name="Content Placeholder 2"/>
          <p:cNvSpPr>
            <a:spLocks noGrp="1"/>
          </p:cNvSpPr>
          <p:nvPr>
            <p:ph idx="1"/>
          </p:nvPr>
        </p:nvSpPr>
        <p:spPr>
          <a:xfrm>
            <a:off x="457200" y="2209800"/>
            <a:ext cx="3810000" cy="3505200"/>
          </a:xfrm>
        </p:spPr>
        <p:txBody>
          <a:bodyPr>
            <a:normAutofit/>
          </a:bodyPr>
          <a:lstStyle/>
          <a:p>
            <a:r>
              <a:rPr lang="en-US" dirty="0" smtClean="0">
                <a:solidFill>
                  <a:schemeClr val="tx1"/>
                </a:solidFill>
              </a:rPr>
              <a:t>59% Human resources</a:t>
            </a:r>
          </a:p>
          <a:p>
            <a:pPr>
              <a:buNone/>
            </a:pPr>
            <a:endParaRPr lang="en-US" dirty="0" smtClean="0">
              <a:solidFill>
                <a:schemeClr val="tx1"/>
              </a:solidFill>
            </a:endParaRPr>
          </a:p>
          <a:p>
            <a:pPr>
              <a:buNone/>
            </a:pPr>
            <a:endParaRPr lang="en-US" dirty="0" smtClean="0">
              <a:solidFill>
                <a:schemeClr val="tx1"/>
              </a:solidFill>
            </a:endParaRPr>
          </a:p>
          <a:p>
            <a:r>
              <a:rPr lang="en-US" dirty="0" smtClean="0">
                <a:solidFill>
                  <a:schemeClr val="tx1"/>
                </a:solidFill>
              </a:rPr>
              <a:t>30% Institutional repositories, server space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16</a:t>
            </a:fld>
            <a:endParaRPr lang="en-US" dirty="0"/>
          </a:p>
        </p:txBody>
      </p:sp>
      <p:sp>
        <p:nvSpPr>
          <p:cNvPr id="5" name="Content Placeholder 2"/>
          <p:cNvSpPr txBox="1">
            <a:spLocks/>
          </p:cNvSpPr>
          <p:nvPr/>
        </p:nvSpPr>
        <p:spPr>
          <a:xfrm>
            <a:off x="4191000" y="2667000"/>
            <a:ext cx="4648200" cy="2590800"/>
          </a:xfrm>
          <a:prstGeom prst="rect">
            <a:avLst/>
          </a:prstGeom>
          <a:ln>
            <a:noFill/>
          </a:ln>
        </p:spPr>
        <p:txBody>
          <a:bodyPr vert="horz" lIns="91440" tIns="45720" rIns="91440" bIns="45720" rtlCol="0">
            <a:normAutofit/>
          </a:bodyPr>
          <a:lstStyle/>
          <a:p>
            <a:r>
              <a:rPr lang="en-US" sz="2400" i="1" dirty="0" smtClean="0">
                <a:latin typeface="+mj-lt"/>
              </a:rPr>
              <a:t>"We're in the process of trying to advocate for funding for funding for 4 new positions that... We're building the Digital Commons, but we don't have anyone to run it." </a:t>
            </a:r>
            <a:r>
              <a:rPr lang="en-US" sz="2000" i="1" dirty="0" smtClean="0">
                <a:latin typeface="+mj-lt"/>
              </a:rPr>
              <a:t>(3FG19)</a:t>
            </a:r>
            <a:endParaRPr lang="en-US" sz="2400" i="1" dirty="0">
              <a:latin typeface="+mj-lt"/>
            </a:endParaRPr>
          </a:p>
        </p:txBody>
      </p:sp>
      <p:pic>
        <p:nvPicPr>
          <p:cNvPr id="16386" name="Picture 2" descr="http://www.utexas.edu/hr/images/group_of_people.jpg"/>
          <p:cNvPicPr>
            <a:picLocks noChangeAspect="1" noChangeArrowheads="1"/>
          </p:cNvPicPr>
          <p:nvPr/>
        </p:nvPicPr>
        <p:blipFill>
          <a:blip r:embed="rId3" cstate="print"/>
          <a:srcRect/>
          <a:stretch>
            <a:fillRect/>
          </a:stretch>
        </p:blipFill>
        <p:spPr bwMode="auto">
          <a:xfrm>
            <a:off x="5943600" y="152400"/>
            <a:ext cx="2667000" cy="210311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a:t>
            </a:r>
            <a:r>
              <a:rPr lang="en-US" sz="2800" dirty="0" smtClean="0"/>
              <a:t>(n=23)</a:t>
            </a:r>
            <a:endParaRPr lang="en-US" dirty="0"/>
          </a:p>
        </p:txBody>
      </p:sp>
      <p:sp>
        <p:nvSpPr>
          <p:cNvPr id="3" name="Content Placeholder 2"/>
          <p:cNvSpPr>
            <a:spLocks noGrp="1"/>
          </p:cNvSpPr>
          <p:nvPr>
            <p:ph idx="1"/>
          </p:nvPr>
        </p:nvSpPr>
        <p:spPr>
          <a:xfrm>
            <a:off x="152400" y="1828799"/>
            <a:ext cx="3733800" cy="3733801"/>
          </a:xfrm>
        </p:spPr>
        <p:txBody>
          <a:bodyPr/>
          <a:lstStyle/>
          <a:p>
            <a:r>
              <a:rPr lang="en-US" dirty="0" smtClean="0">
                <a:solidFill>
                  <a:schemeClr val="tx1"/>
                </a:solidFill>
              </a:rPr>
              <a:t>39% had/are training</a:t>
            </a:r>
          </a:p>
          <a:p>
            <a:pPr>
              <a:buNone/>
            </a:pPr>
            <a:endParaRPr lang="en-US" dirty="0" smtClean="0">
              <a:solidFill>
                <a:schemeClr val="tx1"/>
              </a:solidFill>
            </a:endParaRPr>
          </a:p>
          <a:p>
            <a:pPr>
              <a:buNone/>
            </a:pPr>
            <a:endParaRPr lang="en-US" dirty="0" smtClean="0">
              <a:solidFill>
                <a:schemeClr val="tx1"/>
              </a:solidFill>
            </a:endParaRPr>
          </a:p>
          <a:p>
            <a:r>
              <a:rPr lang="en-US" dirty="0" smtClean="0">
                <a:solidFill>
                  <a:schemeClr val="tx1"/>
                </a:solidFill>
              </a:rPr>
              <a:t>91% need/plan training</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17</a:t>
            </a:fld>
            <a:endParaRPr lang="en-US" dirty="0"/>
          </a:p>
        </p:txBody>
      </p:sp>
      <p:sp>
        <p:nvSpPr>
          <p:cNvPr id="5" name="Content Placeholder 2"/>
          <p:cNvSpPr txBox="1">
            <a:spLocks/>
          </p:cNvSpPr>
          <p:nvPr/>
        </p:nvSpPr>
        <p:spPr>
          <a:xfrm>
            <a:off x="3886200" y="2285999"/>
            <a:ext cx="5029200" cy="2819400"/>
          </a:xfrm>
          <a:prstGeom prst="rect">
            <a:avLst/>
          </a:prstGeom>
          <a:ln>
            <a:noFill/>
          </a:ln>
        </p:spPr>
        <p:txBody>
          <a:bodyPr vert="horz" lIns="91440" tIns="45720" rIns="91440" bIns="45720" rtlCol="0">
            <a:normAutofit/>
          </a:bodyPr>
          <a:lstStyle/>
          <a:p>
            <a:pPr marL="342900" marR="0" lvl="0" defTabSz="914400" rtl="0" eaLnBrk="1" fontAlgn="auto" latinLnBrk="0" hangingPunct="1">
              <a:lnSpc>
                <a:spcPct val="100000"/>
              </a:lnSpc>
              <a:spcBef>
                <a:spcPct val="20000"/>
              </a:spcBef>
              <a:spcAft>
                <a:spcPts val="0"/>
              </a:spcAft>
              <a:buClrTx/>
              <a:buSzTx/>
              <a:tabLst/>
              <a:defRPr/>
            </a:pPr>
            <a:r>
              <a:rPr lang="en-US" sz="2400" i="1" noProof="0" dirty="0" smtClean="0">
                <a:latin typeface="Arial" pitchFamily="34" charset="0"/>
                <a:ea typeface="Open Sans" pitchFamily="34" charset="0"/>
                <a:cs typeface="Arial" pitchFamily="34" charset="0"/>
              </a:rPr>
              <a:t>“When I’ve sought out webinars on data management, it’s often been, ‘Well this is mine, I’m starting at this new job and this is what I’m going to be doing at this job.’…that’s not really going to help me develop skills.”  </a:t>
            </a:r>
            <a:r>
              <a:rPr lang="en-US" sz="2000" i="1" dirty="0" smtClean="0">
                <a:latin typeface="Arial" pitchFamily="34" charset="0"/>
                <a:ea typeface="Open Sans" pitchFamily="34" charset="0"/>
                <a:cs typeface="Arial" pitchFamily="34" charset="0"/>
              </a:rPr>
              <a:t>(</a:t>
            </a:r>
            <a:r>
              <a:rPr kumimoji="0" lang="en-US" sz="2000" b="0" i="1" u="none" strike="noStrike" kern="1200" cap="none" spc="0" normalizeH="0" baseline="0" dirty="0" smtClean="0">
                <a:ln>
                  <a:noFill/>
                </a:ln>
                <a:solidFill>
                  <a:schemeClr val="tx1"/>
                </a:solidFill>
                <a:effectLst/>
                <a:uLnTx/>
                <a:uFillTx/>
                <a:latin typeface="Arial" pitchFamily="34" charset="0"/>
                <a:ea typeface="Open Sans" pitchFamily="34" charset="0"/>
                <a:cs typeface="Arial" pitchFamily="34" charset="0"/>
              </a:rPr>
              <a:t>2FG12)</a:t>
            </a:r>
            <a:endParaRPr kumimoji="0" lang="en-US" sz="2400" b="0" i="1" u="none" strike="noStrike" kern="1200" cap="none" spc="0" normalizeH="0" baseline="0" noProof="0" dirty="0">
              <a:ln>
                <a:noFill/>
              </a:ln>
              <a:solidFill>
                <a:schemeClr val="tx1"/>
              </a:solidFill>
              <a:effectLst/>
              <a:uLnTx/>
              <a:uFillTx/>
              <a:latin typeface="Arial" pitchFamily="34" charset="0"/>
              <a:ea typeface="Open Sans" pitchFamily="34" charset="0"/>
              <a:cs typeface="Arial" pitchFamily="34" charset="0"/>
            </a:endParaRPr>
          </a:p>
        </p:txBody>
      </p:sp>
      <p:pic>
        <p:nvPicPr>
          <p:cNvPr id="6" name="Picture 2" descr="http://www.cloudincredible.com/blog/wp-content/uploads/2014/07/hr-training.png"/>
          <p:cNvPicPr>
            <a:picLocks noChangeAspect="1" noChangeArrowheads="1"/>
          </p:cNvPicPr>
          <p:nvPr/>
        </p:nvPicPr>
        <p:blipFill>
          <a:blip r:embed="rId3" cstate="print"/>
          <a:srcRect/>
          <a:stretch>
            <a:fillRect/>
          </a:stretch>
        </p:blipFill>
        <p:spPr bwMode="auto">
          <a:xfrm>
            <a:off x="5334000" y="304800"/>
            <a:ext cx="3160643" cy="13716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47800"/>
          </a:xfrm>
        </p:spPr>
        <p:txBody>
          <a:bodyPr>
            <a:normAutofit fontScale="90000"/>
          </a:bodyPr>
          <a:lstStyle/>
          <a:p>
            <a:r>
              <a:rPr lang="en-US" dirty="0" smtClean="0"/>
              <a:t>Communication, </a:t>
            </a:r>
            <a:br>
              <a:rPr lang="en-US" dirty="0" smtClean="0"/>
            </a:br>
            <a:r>
              <a:rPr lang="en-US" dirty="0" smtClean="0"/>
              <a:t>Coordination &amp; Collaboration </a:t>
            </a:r>
            <a:br>
              <a:rPr lang="en-US" dirty="0" smtClean="0"/>
            </a:br>
            <a:r>
              <a:rPr lang="en-US" sz="3100" dirty="0" smtClean="0"/>
              <a:t>(n=23)</a:t>
            </a:r>
            <a:endParaRPr lang="en-US" dirty="0"/>
          </a:p>
        </p:txBody>
      </p:sp>
      <p:sp>
        <p:nvSpPr>
          <p:cNvPr id="3" name="Content Placeholder 2"/>
          <p:cNvSpPr>
            <a:spLocks noGrp="1"/>
          </p:cNvSpPr>
          <p:nvPr>
            <p:ph idx="1"/>
          </p:nvPr>
        </p:nvSpPr>
        <p:spPr>
          <a:xfrm>
            <a:off x="0" y="2247900"/>
            <a:ext cx="4114800" cy="4038600"/>
          </a:xfrm>
        </p:spPr>
        <p:txBody>
          <a:bodyPr/>
          <a:lstStyle/>
          <a:p>
            <a:r>
              <a:rPr lang="en-US" dirty="0" smtClean="0">
                <a:solidFill>
                  <a:schemeClr val="tx1"/>
                </a:solidFill>
              </a:rPr>
              <a:t>52% with other campus units</a:t>
            </a:r>
          </a:p>
          <a:p>
            <a:endParaRPr lang="en-US" dirty="0" smtClean="0">
              <a:solidFill>
                <a:schemeClr val="tx1"/>
              </a:solidFill>
            </a:endParaRPr>
          </a:p>
          <a:p>
            <a:r>
              <a:rPr lang="en-US" dirty="0" smtClean="0">
                <a:solidFill>
                  <a:schemeClr val="tx1"/>
                </a:solidFill>
              </a:rPr>
              <a:t>22% with researchers</a:t>
            </a:r>
          </a:p>
          <a:p>
            <a:endParaRPr lang="en-US" dirty="0" smtClean="0">
              <a:solidFill>
                <a:schemeClr val="tx1"/>
              </a:solidFill>
            </a:endParaRPr>
          </a:p>
          <a:p>
            <a:r>
              <a:rPr lang="en-US" dirty="0" smtClean="0">
                <a:solidFill>
                  <a:schemeClr val="tx1"/>
                </a:solidFill>
              </a:rPr>
              <a:t>20% with colleagues in the library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18</a:t>
            </a:fld>
            <a:endParaRPr lang="en-US" dirty="0"/>
          </a:p>
        </p:txBody>
      </p:sp>
      <p:sp>
        <p:nvSpPr>
          <p:cNvPr id="5" name="Content Placeholder 2"/>
          <p:cNvSpPr txBox="1">
            <a:spLocks/>
          </p:cNvSpPr>
          <p:nvPr/>
        </p:nvSpPr>
        <p:spPr>
          <a:xfrm>
            <a:off x="4343400" y="1752600"/>
            <a:ext cx="4114800" cy="4525963"/>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a:ln>
                <a:noFill/>
              </a:ln>
              <a:solidFill>
                <a:schemeClr val="tx1"/>
              </a:solidFill>
              <a:effectLst/>
              <a:uLnTx/>
              <a:uFillTx/>
              <a:latin typeface="+mj-lt"/>
              <a:ea typeface="Open Sans" pitchFamily="34" charset="0"/>
              <a:cs typeface="Open Sans" pitchFamily="34" charset="0"/>
            </a:endParaRPr>
          </a:p>
        </p:txBody>
      </p:sp>
      <p:sp>
        <p:nvSpPr>
          <p:cNvPr id="6" name="Content Placeholder 2"/>
          <p:cNvSpPr txBox="1">
            <a:spLocks/>
          </p:cNvSpPr>
          <p:nvPr/>
        </p:nvSpPr>
        <p:spPr>
          <a:xfrm>
            <a:off x="4114800" y="2209800"/>
            <a:ext cx="4800600" cy="4114800"/>
          </a:xfrm>
          <a:prstGeom prst="rect">
            <a:avLst/>
          </a:prstGeom>
          <a:ln>
            <a:noFill/>
          </a:ln>
        </p:spPr>
        <p:txBody>
          <a:bodyPr vert="horz" lIns="91440" tIns="45720" rIns="91440" bIns="45720" rtlCol="0">
            <a:noAutofit/>
          </a:bodyPr>
          <a:lstStyle/>
          <a:p>
            <a:pPr marL="342900">
              <a:lnSpc>
                <a:spcPct val="120000"/>
              </a:lnSpc>
              <a:spcBef>
                <a:spcPct val="20000"/>
              </a:spcBef>
              <a:defRPr/>
            </a:pPr>
            <a:r>
              <a:rPr lang="en-US" sz="2400" i="1" dirty="0" smtClean="0">
                <a:latin typeface="Arial" pitchFamily="34" charset="0"/>
                <a:cs typeface="Arial" pitchFamily="34" charset="0"/>
              </a:rPr>
              <a:t>We've met with Sponsored Research…we're…putting it on a document …Where the library states, ‘These are the potential services that we can provide to graduate students and faculty’, and then pass it over to Sponsored Research, they add their piece…</a:t>
            </a:r>
            <a:r>
              <a:rPr lang="en-US" sz="2400" dirty="0" smtClean="0">
                <a:latin typeface="Arial" pitchFamily="34" charset="0"/>
                <a:cs typeface="Arial" pitchFamily="34" charset="0"/>
              </a:rPr>
              <a:t>” </a:t>
            </a:r>
            <a:r>
              <a:rPr lang="en-US" sz="2000" dirty="0" smtClean="0">
                <a:latin typeface="Arial" pitchFamily="34" charset="0"/>
                <a:cs typeface="Arial" pitchFamily="34" charset="0"/>
              </a:rPr>
              <a:t>(1FG08)</a:t>
            </a:r>
            <a:endParaRPr kumimoji="0" lang="en-US" sz="2400" b="0" i="0" u="none" strike="noStrike" kern="1200" cap="none" spc="0" normalizeH="0" baseline="0" noProof="0" dirty="0">
              <a:ln>
                <a:noFill/>
              </a:ln>
              <a:solidFill>
                <a:schemeClr val="tx1"/>
              </a:solidFill>
              <a:effectLst/>
              <a:uLnTx/>
              <a:uFillTx/>
              <a:latin typeface="Arial" pitchFamily="34" charset="0"/>
              <a:ea typeface="Open Sans" pitchFamily="34" charset="0"/>
              <a:cs typeface="Arial" pitchFamily="34" charset="0"/>
            </a:endParaRPr>
          </a:p>
        </p:txBody>
      </p:sp>
      <p:pic>
        <p:nvPicPr>
          <p:cNvPr id="7" name="Picture 2" descr="http://m.c.lnkd.licdn.com/mpr/mpr/p/2/005/062/21a/0d46f10.jpg"/>
          <p:cNvPicPr>
            <a:picLocks noChangeAspect="1" noChangeArrowheads="1"/>
          </p:cNvPicPr>
          <p:nvPr/>
        </p:nvPicPr>
        <p:blipFill>
          <a:blip r:embed="rId3" cstate="print"/>
          <a:srcRect/>
          <a:stretch>
            <a:fillRect/>
          </a:stretch>
        </p:blipFill>
        <p:spPr bwMode="auto">
          <a:xfrm>
            <a:off x="7086600" y="304800"/>
            <a:ext cx="1600200" cy="1600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lstStyle/>
          <a:p>
            <a:r>
              <a:rPr lang="en-US" dirty="0" smtClean="0"/>
              <a:t>Leadership Support </a:t>
            </a:r>
            <a:r>
              <a:rPr lang="en-US" sz="2800" dirty="0" smtClean="0"/>
              <a:t>(n=12) </a:t>
            </a:r>
            <a:endParaRPr lang="en-US" dirty="0"/>
          </a:p>
        </p:txBody>
      </p:sp>
      <p:sp>
        <p:nvSpPr>
          <p:cNvPr id="3" name="Content Placeholder 2"/>
          <p:cNvSpPr>
            <a:spLocks noGrp="1"/>
          </p:cNvSpPr>
          <p:nvPr>
            <p:ph idx="1"/>
          </p:nvPr>
        </p:nvSpPr>
        <p:spPr>
          <a:xfrm>
            <a:off x="457200" y="1981200"/>
            <a:ext cx="3581400" cy="3352800"/>
          </a:xfrm>
        </p:spPr>
        <p:txBody>
          <a:bodyPr>
            <a:normAutofit lnSpcReduction="10000"/>
          </a:bodyPr>
          <a:lstStyle/>
          <a:p>
            <a:endParaRPr lang="en-US" dirty="0" smtClean="0">
              <a:solidFill>
                <a:schemeClr val="tx1"/>
              </a:solidFill>
            </a:endParaRPr>
          </a:p>
          <a:p>
            <a:r>
              <a:rPr lang="en-US" dirty="0" smtClean="0">
                <a:solidFill>
                  <a:schemeClr val="tx1"/>
                </a:solidFill>
              </a:rPr>
              <a:t>67% inside the library</a:t>
            </a:r>
          </a:p>
          <a:p>
            <a:pPr>
              <a:buNone/>
            </a:pPr>
            <a:endParaRPr lang="en-US" dirty="0" smtClean="0">
              <a:solidFill>
                <a:schemeClr val="tx1"/>
              </a:solidFill>
            </a:endParaRPr>
          </a:p>
          <a:p>
            <a:pPr>
              <a:buNone/>
            </a:pPr>
            <a:endParaRPr lang="en-US" dirty="0" smtClean="0">
              <a:solidFill>
                <a:schemeClr val="tx1"/>
              </a:solidFill>
            </a:endParaRPr>
          </a:p>
          <a:p>
            <a:r>
              <a:rPr lang="en-US" dirty="0" smtClean="0">
                <a:solidFill>
                  <a:schemeClr val="tx1"/>
                </a:solidFill>
              </a:rPr>
              <a:t>50% outside the library</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6B3AA010-7757-41E0-A212-D41514C97AA5}" type="slidenum">
              <a:rPr lang="en-US" smtClean="0"/>
              <a:pPr/>
              <a:t>19</a:t>
            </a:fld>
            <a:endParaRPr lang="en-US" dirty="0"/>
          </a:p>
        </p:txBody>
      </p:sp>
      <p:sp>
        <p:nvSpPr>
          <p:cNvPr id="5" name="Content Placeholder 2"/>
          <p:cNvSpPr txBox="1">
            <a:spLocks/>
          </p:cNvSpPr>
          <p:nvPr/>
        </p:nvSpPr>
        <p:spPr>
          <a:xfrm>
            <a:off x="4191000" y="1905000"/>
            <a:ext cx="4724400" cy="4114800"/>
          </a:xfrm>
          <a:prstGeom prst="rect">
            <a:avLst/>
          </a:prstGeom>
          <a:ln>
            <a:noFill/>
          </a:ln>
        </p:spPr>
        <p:txBody>
          <a:bodyPr vert="horz" lIns="91440" tIns="45720" rIns="91440" bIns="45720" rtlCol="0">
            <a:noAutofit/>
          </a:bodyPr>
          <a:lstStyle/>
          <a:p>
            <a:pPr marL="342900" marR="0" lvl="0" algn="l" defTabSz="914400" rtl="0" eaLnBrk="1" fontAlgn="auto" latinLnBrk="0" hangingPunct="1">
              <a:lnSpc>
                <a:spcPct val="100000"/>
              </a:lnSpc>
              <a:spcBef>
                <a:spcPct val="20000"/>
              </a:spcBef>
              <a:spcAft>
                <a:spcPts val="0"/>
              </a:spcAft>
              <a:buClrTx/>
              <a:buSzTx/>
              <a:tabLst/>
              <a:defRPr/>
            </a:pPr>
            <a:r>
              <a:rPr kumimoji="0" lang="en-US" sz="2400" b="0" i="1" u="none" strike="noStrike" kern="1200" cap="none" spc="0" normalizeH="0" baseline="0" noProof="0" dirty="0" smtClean="0">
                <a:ln>
                  <a:noFill/>
                </a:ln>
                <a:solidFill>
                  <a:schemeClr val="tx1"/>
                </a:solidFill>
                <a:effectLst/>
                <a:uLnTx/>
                <a:uFillTx/>
                <a:latin typeface="Arial" pitchFamily="34" charset="0"/>
                <a:ea typeface="Open Sans" pitchFamily="34" charset="0"/>
                <a:cs typeface="Arial" pitchFamily="34" charset="0"/>
              </a:rPr>
              <a:t>“…one of the things that would make it easier is if the leadership we’re coming from up, higher—you know, if our Research and Sponsored Programs was saying,</a:t>
            </a:r>
            <a:r>
              <a:rPr kumimoji="0" lang="en-US" sz="2400" b="0" i="1" u="none" strike="noStrike" kern="1200" cap="none" spc="0" normalizeH="0" noProof="0" dirty="0" smtClean="0">
                <a:ln>
                  <a:noFill/>
                </a:ln>
                <a:solidFill>
                  <a:schemeClr val="tx1"/>
                </a:solidFill>
                <a:effectLst/>
                <a:uLnTx/>
                <a:uFillTx/>
                <a:latin typeface="Arial" pitchFamily="34" charset="0"/>
                <a:ea typeface="Open Sans" pitchFamily="34" charset="0"/>
                <a:cs typeface="Arial" pitchFamily="34" charset="0"/>
              </a:rPr>
              <a:t> ‘Hey the library has put this in place, you will use it.’</a:t>
            </a:r>
            <a:r>
              <a:rPr lang="en-US" sz="2400" i="1" dirty="0" smtClean="0">
                <a:latin typeface="Arial" pitchFamily="34" charset="0"/>
                <a:ea typeface="Open Sans" pitchFamily="34" charset="0"/>
                <a:cs typeface="Arial" pitchFamily="34" charset="0"/>
              </a:rPr>
              <a:t>”</a:t>
            </a:r>
            <a:r>
              <a:rPr lang="en-US" sz="2000" i="1" dirty="0" smtClean="0">
                <a:latin typeface="Arial" pitchFamily="34" charset="0"/>
                <a:ea typeface="Open Sans" pitchFamily="34" charset="0"/>
                <a:cs typeface="Arial" pitchFamily="34" charset="0"/>
              </a:rPr>
              <a:t> (</a:t>
            </a:r>
            <a:r>
              <a:rPr lang="en-US" sz="2000" i="1" baseline="0" dirty="0" smtClean="0">
                <a:latin typeface="Arial" pitchFamily="34" charset="0"/>
                <a:ea typeface="Open Sans" pitchFamily="34" charset="0"/>
                <a:cs typeface="Arial" pitchFamily="34" charset="0"/>
              </a:rPr>
              <a:t>3FG21</a:t>
            </a:r>
            <a:r>
              <a:rPr lang="en-US" sz="2000" i="1" dirty="0" smtClean="0">
                <a:latin typeface="Arial" pitchFamily="34" charset="0"/>
                <a:ea typeface="Open Sans" pitchFamily="34" charset="0"/>
                <a:cs typeface="Arial" pitchFamily="34" charset="0"/>
              </a:rPr>
              <a:t>)</a:t>
            </a:r>
            <a:endParaRPr kumimoji="0" lang="en-US" sz="2000" b="0" i="1" u="none" strike="noStrike" kern="1200" cap="none" spc="0" normalizeH="0" baseline="0" noProof="0" dirty="0">
              <a:ln>
                <a:noFill/>
              </a:ln>
              <a:solidFill>
                <a:schemeClr val="tx1"/>
              </a:solidFill>
              <a:effectLst/>
              <a:uLnTx/>
              <a:uFillTx/>
              <a:latin typeface="Arial" pitchFamily="34" charset="0"/>
              <a:ea typeface="Open Sans" pitchFamily="34" charset="0"/>
              <a:cs typeface="Arial" pitchFamily="34" charset="0"/>
            </a:endParaRPr>
          </a:p>
        </p:txBody>
      </p:sp>
      <p:pic>
        <p:nvPicPr>
          <p:cNvPr id="6" name="Picture 2" descr="http://bibblestudio.co.uk/wp-content/uploads/2014/07/bigstock-fishes-in-group-leadership-con.jpg"/>
          <p:cNvPicPr>
            <a:picLocks noChangeAspect="1" noChangeArrowheads="1"/>
          </p:cNvPicPr>
          <p:nvPr/>
        </p:nvPicPr>
        <p:blipFill>
          <a:blip r:embed="rId3" cstate="print"/>
          <a:srcRect/>
          <a:stretch>
            <a:fillRect/>
          </a:stretch>
        </p:blipFill>
        <p:spPr bwMode="auto">
          <a:xfrm>
            <a:off x="6705600" y="152400"/>
            <a:ext cx="2008984" cy="1600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gulfnet.com.kw/images/slider/dataservices.jpg"/>
          <p:cNvPicPr>
            <a:picLocks noChangeAspect="1" noChangeArrowheads="1"/>
          </p:cNvPicPr>
          <p:nvPr/>
        </p:nvPicPr>
        <p:blipFill>
          <a:blip r:embed="rId3" cstate="print">
            <a:lum bright="-39000" contrast="-8000"/>
          </a:blip>
          <a:srcRect t="16879"/>
          <a:stretch>
            <a:fillRect/>
          </a:stretch>
        </p:blipFill>
        <p:spPr bwMode="auto">
          <a:xfrm>
            <a:off x="-43" y="0"/>
            <a:ext cx="9144043" cy="6248400"/>
          </a:xfrm>
          <a:prstGeom prst="rect">
            <a:avLst/>
          </a:prstGeom>
          <a:noFill/>
        </p:spPr>
      </p:pic>
      <p:sp>
        <p:nvSpPr>
          <p:cNvPr id="3" name="Title 2"/>
          <p:cNvSpPr>
            <a:spLocks noGrp="1"/>
          </p:cNvSpPr>
          <p:nvPr>
            <p:ph type="title"/>
          </p:nvPr>
        </p:nvSpPr>
        <p:spPr/>
        <p:txBody>
          <a:bodyPr/>
          <a:lstStyle/>
          <a:p>
            <a:r>
              <a:rPr lang="en-US" dirty="0" smtClean="0">
                <a:solidFill>
                  <a:schemeClr val="bg1"/>
                </a:solidFill>
              </a:rPr>
              <a:t>Motivation 	</a:t>
            </a:r>
            <a:endParaRPr lang="en-US" dirty="0">
              <a:solidFill>
                <a:schemeClr val="bg1"/>
              </a:solidFill>
            </a:endParaRPr>
          </a:p>
        </p:txBody>
      </p:sp>
      <p:sp>
        <p:nvSpPr>
          <p:cNvPr id="4" name="Content Placeholder 3"/>
          <p:cNvSpPr>
            <a:spLocks noGrp="1"/>
          </p:cNvSpPr>
          <p:nvPr>
            <p:ph idx="1"/>
          </p:nvPr>
        </p:nvSpPr>
        <p:spPr>
          <a:xfrm>
            <a:off x="457200" y="1295400"/>
            <a:ext cx="8305800" cy="4953000"/>
          </a:xfrm>
        </p:spPr>
        <p:txBody>
          <a:bodyPr/>
          <a:lstStyle/>
          <a:p>
            <a:pPr marL="342900" lvl="1" indent="-342900">
              <a:buFont typeface="Arial" pitchFamily="34" charset="0"/>
              <a:buChar char="•"/>
            </a:pPr>
            <a:endParaRPr lang="en-US" sz="2800" dirty="0" smtClean="0">
              <a:solidFill>
                <a:schemeClr val="tx1"/>
              </a:solidFill>
            </a:endParaRPr>
          </a:p>
          <a:p>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2</a:t>
            </a:fld>
            <a:endParaRPr lang="en-US" dirty="0"/>
          </a:p>
        </p:txBody>
      </p:sp>
      <p:sp>
        <p:nvSpPr>
          <p:cNvPr id="6" name="Content Placeholder 3"/>
          <p:cNvSpPr txBox="1">
            <a:spLocks/>
          </p:cNvSpPr>
          <p:nvPr/>
        </p:nvSpPr>
        <p:spPr>
          <a:xfrm>
            <a:off x="609600" y="1447800"/>
            <a:ext cx="7924800" cy="4525963"/>
          </a:xfrm>
          <a:prstGeom prst="rect">
            <a:avLst/>
          </a:prstGeom>
          <a:ln>
            <a:no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Arial" pitchFamily="34" charset="0"/>
                <a:ea typeface="Open Sans" pitchFamily="34" charset="0"/>
                <a:cs typeface="Arial" pitchFamily="34" charset="0"/>
              </a:rPr>
              <a:t>In recent years libraries have seen an</a:t>
            </a:r>
            <a:r>
              <a:rPr kumimoji="0" lang="en-US" sz="2800" b="0" i="0" u="none" strike="noStrike" kern="1200" cap="none" spc="0" normalizeH="0" noProof="0" dirty="0" smtClean="0">
                <a:ln>
                  <a:noFill/>
                </a:ln>
                <a:solidFill>
                  <a:schemeClr val="bg1"/>
                </a:solidFill>
                <a:effectLst/>
                <a:uLnTx/>
                <a:uFillTx/>
                <a:latin typeface="Arial" pitchFamily="34" charset="0"/>
                <a:ea typeface="Open Sans" pitchFamily="34" charset="0"/>
                <a:cs typeface="Arial" pitchFamily="34" charset="0"/>
              </a:rPr>
              <a:t> increase in research</a:t>
            </a:r>
            <a:r>
              <a:rPr lang="en-US" sz="2800" dirty="0" smtClean="0">
                <a:solidFill>
                  <a:schemeClr val="bg1"/>
                </a:solidFill>
                <a:latin typeface="Arial" pitchFamily="34" charset="0"/>
                <a:ea typeface="Open Sans" pitchFamily="34" charset="0"/>
                <a:cs typeface="Arial" pitchFamily="34" charset="0"/>
              </a:rPr>
              <a:t> data services</a:t>
            </a:r>
            <a:r>
              <a:rPr kumimoji="0" lang="en-US" sz="2800" b="0" i="0" u="none" strike="noStrike" kern="1200" cap="none" spc="0" normalizeH="0" noProof="0" dirty="0" smtClean="0">
                <a:ln>
                  <a:noFill/>
                </a:ln>
                <a:solidFill>
                  <a:schemeClr val="bg1"/>
                </a:solidFill>
                <a:effectLst/>
                <a:uLnTx/>
                <a:uFillTx/>
                <a:latin typeface="Arial" pitchFamily="34" charset="0"/>
                <a:ea typeface="Open Sans" pitchFamily="34" charset="0"/>
                <a:cs typeface="Arial" pitchFamily="34" charset="0"/>
              </a:rPr>
              <a:t>  (Tenopir</a:t>
            </a:r>
            <a:r>
              <a:rPr lang="en-US" sz="2800" dirty="0" smtClean="0">
                <a:solidFill>
                  <a:schemeClr val="bg1"/>
                </a:solidFill>
                <a:latin typeface="Arial" pitchFamily="34" charset="0"/>
                <a:ea typeface="Open Sans" pitchFamily="34" charset="0"/>
                <a:cs typeface="Arial" pitchFamily="34" charset="0"/>
              </a:rPr>
              <a:t> et al., 2013).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800" dirty="0" smtClean="0">
              <a:solidFill>
                <a:schemeClr val="bg1"/>
              </a:solidFill>
              <a:latin typeface="Arial" pitchFamily="34" charset="0"/>
              <a:ea typeface="Open Sans" pitchFamily="34" charset="0"/>
              <a:cs typeface="Arial" pitchFamily="34" charset="0"/>
            </a:endParaRPr>
          </a:p>
          <a:p>
            <a:pPr marL="342900" lvl="0" indent="-342900">
              <a:spcBef>
                <a:spcPct val="20000"/>
              </a:spcBef>
              <a:buFont typeface="Arial" pitchFamily="34" charset="0"/>
              <a:buChar char="•"/>
            </a:pPr>
            <a:r>
              <a:rPr lang="en-US" sz="2800" dirty="0" smtClean="0">
                <a:solidFill>
                  <a:schemeClr val="bg1"/>
                </a:solidFill>
                <a:latin typeface="Arial" pitchFamily="34" charset="0"/>
                <a:ea typeface="Open Sans" pitchFamily="34" charset="0"/>
                <a:cs typeface="Arial" pitchFamily="34" charset="0"/>
              </a:rPr>
              <a:t>By helping research libraries adapt and make informed decisions, libraries will be able to strengthen partnerships with the research community (Feltes et al., 2012). </a:t>
            </a:r>
            <a:endParaRPr kumimoji="0" lang="en-US" sz="2800" b="0" i="0" u="none" strike="noStrike" kern="1200" cap="none" spc="0" normalizeH="0" baseline="0" noProof="0" dirty="0" smtClean="0">
              <a:ln>
                <a:noFill/>
              </a:ln>
              <a:solidFill>
                <a:schemeClr val="bg1"/>
              </a:solidFill>
              <a:effectLst/>
              <a:uLnTx/>
              <a:uFillTx/>
              <a:latin typeface="Arial" pitchFamily="34" charset="0"/>
              <a:ea typeface="Open Sans"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rgbClr val="646464"/>
              </a:solidFill>
              <a:effectLst/>
              <a:uLnTx/>
              <a:uFillTx/>
              <a:latin typeface="+mj-lt"/>
              <a:ea typeface="Open Sans" pitchFamily="34" charset="0"/>
              <a:cs typeface="Open Sans"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shworthcreative.com/wp-content/uploads/2009/09/RelationshipBlogImage2.jpg"/>
          <p:cNvPicPr>
            <a:picLocks noChangeAspect="1" noChangeArrowheads="1"/>
          </p:cNvPicPr>
          <p:nvPr/>
        </p:nvPicPr>
        <p:blipFill>
          <a:blip r:embed="rId3" cstate="print"/>
          <a:srcRect t="15105"/>
          <a:stretch>
            <a:fillRect/>
          </a:stretch>
        </p:blipFill>
        <p:spPr bwMode="auto">
          <a:xfrm>
            <a:off x="3752850" y="0"/>
            <a:ext cx="5391150" cy="2343151"/>
          </a:xfrm>
          <a:prstGeom prst="rect">
            <a:avLst/>
          </a:prstGeom>
          <a:noFill/>
        </p:spPr>
      </p:pic>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r>
              <a:rPr lang="en-US" dirty="0" smtClean="0">
                <a:solidFill>
                  <a:schemeClr val="tx1"/>
                </a:solidFill>
              </a:rPr>
              <a:t>RDS are energizing librarians, their work, their relationships, and the library</a:t>
            </a:r>
          </a:p>
          <a:p>
            <a:endParaRPr lang="en-US" dirty="0" smtClean="0">
              <a:solidFill>
                <a:schemeClr val="tx1"/>
              </a:solidFill>
            </a:endParaRPr>
          </a:p>
          <a:p>
            <a:r>
              <a:rPr lang="en-US" dirty="0" smtClean="0">
                <a:solidFill>
                  <a:schemeClr val="tx1"/>
                </a:solidFill>
              </a:rPr>
              <a:t>Libraries have to strike a balance between hiring new and developing existing human resources</a:t>
            </a:r>
          </a:p>
          <a:p>
            <a:endParaRPr lang="en-US" dirty="0" smtClean="0">
              <a:solidFill>
                <a:schemeClr val="tx1"/>
              </a:solidFill>
            </a:endParaRPr>
          </a:p>
          <a:p>
            <a:r>
              <a:rPr lang="en-US" dirty="0" smtClean="0">
                <a:solidFill>
                  <a:schemeClr val="tx1"/>
                </a:solidFill>
              </a:rPr>
              <a:t>Librarians need to build on campus relationships to pool expertise around the design, development and delivery</a:t>
            </a:r>
          </a:p>
          <a:p>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hurchtimes.co.uk/media/3760349/next_steps_women.jpg"/>
          <p:cNvPicPr>
            <a:picLocks noChangeAspect="1" noChangeArrowheads="1"/>
          </p:cNvPicPr>
          <p:nvPr/>
        </p:nvPicPr>
        <p:blipFill>
          <a:blip r:embed="rId3" cstate="print"/>
          <a:srcRect r="12000" b="57878"/>
          <a:stretch>
            <a:fillRect/>
          </a:stretch>
        </p:blipFill>
        <p:spPr bwMode="auto">
          <a:xfrm>
            <a:off x="0" y="81"/>
            <a:ext cx="9144000" cy="3352720"/>
          </a:xfrm>
          <a:prstGeom prst="rect">
            <a:avLst/>
          </a:prstGeom>
          <a:noFill/>
        </p:spPr>
      </p:pic>
      <p:sp>
        <p:nvSpPr>
          <p:cNvPr id="2" name="Title 1"/>
          <p:cNvSpPr>
            <a:spLocks noGrp="1"/>
          </p:cNvSpPr>
          <p:nvPr>
            <p:ph type="title"/>
          </p:nvPr>
        </p:nvSpPr>
        <p:spPr>
          <a:xfrm>
            <a:off x="685800" y="1219200"/>
            <a:ext cx="8229600" cy="1143000"/>
          </a:xfrm>
        </p:spPr>
        <p:txBody>
          <a:bodyPr>
            <a:normAutofit/>
          </a:bodyPr>
          <a:lstStyle/>
          <a:p>
            <a:r>
              <a:rPr lang="en-US" sz="4400" dirty="0" smtClean="0">
                <a:solidFill>
                  <a:schemeClr val="bg1"/>
                </a:solidFill>
                <a:effectLst>
                  <a:outerShdw blurRad="38100" dist="38100" dir="2700000" algn="tl">
                    <a:srgbClr val="000000">
                      <a:alpha val="43137"/>
                    </a:srgbClr>
                  </a:outerShdw>
                </a:effectLst>
              </a:rPr>
              <a:t>Next Steps…</a:t>
            </a:r>
            <a:endParaRPr lang="en-US" sz="4400"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3400" y="3657600"/>
            <a:ext cx="8229600" cy="2286000"/>
          </a:xfrm>
        </p:spPr>
        <p:txBody>
          <a:bodyPr/>
          <a:lstStyle/>
          <a:p>
            <a:pPr marL="114300" indent="0">
              <a:buNone/>
            </a:pPr>
            <a:r>
              <a:rPr lang="en-US" dirty="0" smtClean="0">
                <a:solidFill>
                  <a:schemeClr val="tx1"/>
                </a:solidFill>
                <a:latin typeface="Arial" panose="020B0604020202020204" pitchFamily="34" charset="0"/>
                <a:cs typeface="Arial" panose="020B0604020202020204" pitchFamily="34" charset="0"/>
              </a:rPr>
              <a:t>Capitalize on the strategic thinking of research libraries by learning about strategic approaches research libraries have developed to support e-research and sharing findings with the library community</a:t>
            </a:r>
          </a:p>
          <a:p>
            <a:pPr>
              <a:buNone/>
            </a:pP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normAutofit/>
          </a:bodyPr>
          <a:lstStyle/>
          <a:p>
            <a:r>
              <a:rPr lang="en-US" sz="1600" dirty="0" smtClean="0"/>
              <a:t>Ixchel M. Faniel, Ph.D.</a:t>
            </a:r>
          </a:p>
          <a:p>
            <a:r>
              <a:rPr lang="en-US" sz="1600" dirty="0" smtClean="0"/>
              <a:t>Associate Research Scientist</a:t>
            </a:r>
          </a:p>
          <a:p>
            <a:r>
              <a:rPr lang="en-US" sz="1600" dirty="0" smtClean="0"/>
              <a:t>OCLC Research</a:t>
            </a:r>
          </a:p>
          <a:p>
            <a:r>
              <a:rPr lang="en-US" sz="1600" dirty="0" smtClean="0"/>
              <a:t>fanieli@oclc.org</a:t>
            </a:r>
            <a:endParaRPr lang="en-US" sz="1600" dirty="0"/>
          </a:p>
        </p:txBody>
      </p:sp>
      <p:sp>
        <p:nvSpPr>
          <p:cNvPr id="2" name="Slide Number Placeholder 1"/>
          <p:cNvSpPr>
            <a:spLocks noGrp="1"/>
          </p:cNvSpPr>
          <p:nvPr>
            <p:ph type="sldNum" sz="quarter" idx="4294967295"/>
          </p:nvPr>
        </p:nvSpPr>
        <p:spPr>
          <a:xfrm>
            <a:off x="7010400" y="6356350"/>
            <a:ext cx="2133600" cy="365125"/>
          </a:xfrm>
        </p:spPr>
        <p:txBody>
          <a:bodyPr/>
          <a:lstStyle/>
          <a:p>
            <a:fld id="{6B3AA010-7757-41E0-A212-D41514C97AA5}" type="slidenum">
              <a:rPr lang="en-US" smtClean="0"/>
              <a:pPr/>
              <a:t>22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medium7.com/wp-content/uploads/2012/05/questionmark1.jpg"/>
          <p:cNvPicPr>
            <a:picLocks noChangeAspect="1" noChangeArrowheads="1"/>
          </p:cNvPicPr>
          <p:nvPr/>
        </p:nvPicPr>
        <p:blipFill>
          <a:blip r:embed="rId3" cstate="print"/>
          <a:srcRect r="8481" b="9057"/>
          <a:stretch>
            <a:fillRect/>
          </a:stretch>
        </p:blipFill>
        <p:spPr bwMode="auto">
          <a:xfrm>
            <a:off x="5" y="0"/>
            <a:ext cx="4056606" cy="6236802"/>
          </a:xfrm>
          <a:prstGeom prst="rect">
            <a:avLst/>
          </a:prstGeom>
          <a:noFill/>
        </p:spPr>
      </p:pic>
      <p:sp>
        <p:nvSpPr>
          <p:cNvPr id="3" name="Title 2"/>
          <p:cNvSpPr>
            <a:spLocks noGrp="1"/>
          </p:cNvSpPr>
          <p:nvPr>
            <p:ph type="title"/>
          </p:nvPr>
        </p:nvSpPr>
        <p:spPr>
          <a:xfrm>
            <a:off x="4038600" y="304800"/>
            <a:ext cx="5105400" cy="1143000"/>
          </a:xfrm>
        </p:spPr>
        <p:txBody>
          <a:bodyPr>
            <a:normAutofit/>
          </a:bodyPr>
          <a:lstStyle/>
          <a:p>
            <a:pPr algn="ctr"/>
            <a:r>
              <a:rPr lang="en-US" sz="3600" dirty="0" smtClean="0"/>
              <a:t>Research Questions</a:t>
            </a:r>
            <a:endParaRPr lang="en-US" sz="3600" dirty="0"/>
          </a:p>
        </p:txBody>
      </p:sp>
      <p:sp>
        <p:nvSpPr>
          <p:cNvPr id="4" name="Content Placeholder 3"/>
          <p:cNvSpPr>
            <a:spLocks noGrp="1"/>
          </p:cNvSpPr>
          <p:nvPr>
            <p:ph idx="1"/>
          </p:nvPr>
        </p:nvSpPr>
        <p:spPr>
          <a:xfrm>
            <a:off x="4114800" y="1600200"/>
            <a:ext cx="4800600" cy="4525963"/>
          </a:xfrm>
        </p:spPr>
        <p:txBody>
          <a:bodyPr>
            <a:normAutofit lnSpcReduction="10000"/>
          </a:bodyPr>
          <a:lstStyle/>
          <a:p>
            <a:r>
              <a:rPr lang="en-US" dirty="0" smtClean="0">
                <a:solidFill>
                  <a:schemeClr val="tx1"/>
                </a:solidFill>
                <a:latin typeface="Arial" pitchFamily="34" charset="0"/>
                <a:cs typeface="Arial" pitchFamily="34" charset="0"/>
              </a:rPr>
              <a:t>What are librarians experiencing in the early stages of developing and delivering research data services (RDS)?  </a:t>
            </a:r>
          </a:p>
          <a:p>
            <a:pPr>
              <a:buNone/>
            </a:pPr>
            <a:endParaRPr lang="en-US" dirty="0" smtClean="0">
              <a:solidFill>
                <a:schemeClr val="tx1"/>
              </a:solidFill>
              <a:latin typeface="Arial" pitchFamily="34" charset="0"/>
              <a:cs typeface="Arial" pitchFamily="34" charset="0"/>
            </a:endParaRPr>
          </a:p>
          <a:p>
            <a:r>
              <a:rPr lang="en-US" dirty="0" smtClean="0">
                <a:solidFill>
                  <a:schemeClr val="tx1"/>
                </a:solidFill>
                <a:latin typeface="Arial" pitchFamily="34" charset="0"/>
                <a:cs typeface="Arial" pitchFamily="34" charset="0"/>
              </a:rPr>
              <a:t>How can librarians’ experiences and research data services be improved? </a:t>
            </a:r>
          </a:p>
          <a:p>
            <a:endParaRPr lang="en-US" dirty="0"/>
          </a:p>
        </p:txBody>
      </p:sp>
      <p:sp>
        <p:nvSpPr>
          <p:cNvPr id="6" name="Slide Number Placeholder 1"/>
          <p:cNvSpPr>
            <a:spLocks noGrp="1"/>
          </p:cNvSpPr>
          <p:nvPr>
            <p:ph type="sldNum" sz="quarter" idx="12"/>
          </p:nvPr>
        </p:nvSpPr>
        <p:spPr>
          <a:xfrm>
            <a:off x="6553200" y="6356350"/>
            <a:ext cx="2133600" cy="365125"/>
          </a:xfrm>
        </p:spPr>
        <p:txBody>
          <a:bodyPr/>
          <a:lstStyle/>
          <a:p>
            <a:fld id="{6B3AA010-7757-41E0-A212-D41514C97AA5}"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t>Research Methods </a:t>
            </a:r>
            <a:r>
              <a:rPr lang="en-US" dirty="0" smtClean="0"/>
              <a:t>	</a:t>
            </a:r>
            <a:endParaRPr lang="en-US" dirty="0"/>
          </a:p>
        </p:txBody>
      </p:sp>
      <p:sp>
        <p:nvSpPr>
          <p:cNvPr id="4" name="Content Placeholder 3"/>
          <p:cNvSpPr>
            <a:spLocks noGrp="1"/>
          </p:cNvSpPr>
          <p:nvPr>
            <p:ph idx="1"/>
          </p:nvPr>
        </p:nvSpPr>
        <p:spPr>
          <a:xfrm>
            <a:off x="457200" y="1447800"/>
            <a:ext cx="8229600" cy="4525963"/>
          </a:xfrm>
        </p:spPr>
        <p:txBody>
          <a:bodyPr/>
          <a:lstStyle/>
          <a:p>
            <a:pPr marL="0" indent="0">
              <a:buNone/>
            </a:pPr>
            <a:r>
              <a:rPr lang="en-US" dirty="0" smtClean="0">
                <a:solidFill>
                  <a:schemeClr val="tx1"/>
                </a:solidFill>
                <a:latin typeface="Arial" pitchFamily="34" charset="0"/>
                <a:cs typeface="Arial" pitchFamily="34" charset="0"/>
              </a:rPr>
              <a:t>Data Collection</a:t>
            </a:r>
          </a:p>
          <a:p>
            <a:r>
              <a:rPr lang="en-US" dirty="0" smtClean="0">
                <a:solidFill>
                  <a:schemeClr val="tx1"/>
                </a:solidFill>
                <a:latin typeface="Arial" pitchFamily="34" charset="0"/>
                <a:cs typeface="Arial" pitchFamily="34" charset="0"/>
              </a:rPr>
              <a:t>One-on-one Interviews</a:t>
            </a:r>
          </a:p>
          <a:p>
            <a:pPr lvl="1">
              <a:buFont typeface="Arial" pitchFamily="34" charset="0"/>
              <a:buChar char="•"/>
            </a:pPr>
            <a:r>
              <a:rPr lang="en-US" dirty="0" smtClean="0">
                <a:solidFill>
                  <a:schemeClr val="tx1"/>
                </a:solidFill>
                <a:latin typeface="Arial" pitchFamily="34" charset="0"/>
                <a:cs typeface="Arial" pitchFamily="34" charset="0"/>
              </a:rPr>
              <a:t>10 librarians </a:t>
            </a:r>
          </a:p>
          <a:p>
            <a:r>
              <a:rPr lang="en-US" dirty="0" smtClean="0">
                <a:solidFill>
                  <a:schemeClr val="tx1"/>
                </a:solidFill>
                <a:latin typeface="Arial" pitchFamily="34" charset="0"/>
                <a:cs typeface="Arial" pitchFamily="34" charset="0"/>
              </a:rPr>
              <a:t>3 Focus Group Interviews </a:t>
            </a:r>
          </a:p>
          <a:p>
            <a:pPr lvl="1">
              <a:buFont typeface="Arial" pitchFamily="34" charset="0"/>
              <a:buChar char="•"/>
            </a:pPr>
            <a:r>
              <a:rPr lang="en-US" dirty="0" smtClean="0">
                <a:solidFill>
                  <a:schemeClr val="tx1"/>
                </a:solidFill>
                <a:latin typeface="Arial" pitchFamily="34" charset="0"/>
                <a:cs typeface="Arial" pitchFamily="34" charset="0"/>
              </a:rPr>
              <a:t>26 librarians </a:t>
            </a:r>
            <a:endParaRPr lang="en-US" sz="2000" dirty="0" smtClean="0">
              <a:solidFill>
                <a:schemeClr val="tx1"/>
              </a:solidFill>
              <a:latin typeface="Arial" pitchFamily="34" charset="0"/>
              <a:cs typeface="Arial" pitchFamily="34" charset="0"/>
            </a:endParaRPr>
          </a:p>
          <a:p>
            <a:pPr lvl="1">
              <a:buNone/>
            </a:pPr>
            <a:endParaRPr lang="en-US" dirty="0" smtClean="0">
              <a:solidFill>
                <a:schemeClr val="tx1"/>
              </a:solidFill>
              <a:latin typeface="Arial" pitchFamily="34" charset="0"/>
              <a:cs typeface="Arial" pitchFamily="34" charset="0"/>
            </a:endParaRPr>
          </a:p>
          <a:p>
            <a:pPr marL="0" indent="0">
              <a:buNone/>
            </a:pPr>
            <a:r>
              <a:rPr lang="en-US" dirty="0" smtClean="0">
                <a:solidFill>
                  <a:schemeClr val="tx1"/>
                </a:solidFill>
                <a:latin typeface="Arial" pitchFamily="34" charset="0"/>
                <a:cs typeface="Arial" pitchFamily="34" charset="0"/>
              </a:rPr>
              <a:t>Data Analysis </a:t>
            </a:r>
          </a:p>
          <a:p>
            <a:r>
              <a:rPr lang="en-US" dirty="0" smtClean="0">
                <a:solidFill>
                  <a:schemeClr val="tx1"/>
                </a:solidFill>
                <a:latin typeface="Arial" pitchFamily="34" charset="0"/>
                <a:cs typeface="Arial" pitchFamily="34" charset="0"/>
              </a:rPr>
              <a:t>Initial codebook developed based on interview protocol and expanded </a:t>
            </a:r>
          </a:p>
          <a:p>
            <a:endParaRPr lang="en-US" dirty="0"/>
          </a:p>
        </p:txBody>
      </p:sp>
      <p:sp>
        <p:nvSpPr>
          <p:cNvPr id="2" name="Slide Number Placeholder 1"/>
          <p:cNvSpPr>
            <a:spLocks noGrp="1"/>
          </p:cNvSpPr>
          <p:nvPr>
            <p:ph type="sldNum" sz="quarter" idx="12"/>
          </p:nvPr>
        </p:nvSpPr>
        <p:spPr/>
        <p:txBody>
          <a:bodyPr/>
          <a:lstStyle/>
          <a:p>
            <a:fld id="{6B3AA010-7757-41E0-A212-D41514C97AA5}" type="slidenum">
              <a:rPr lang="en-US" smtClean="0"/>
              <a:pPr/>
              <a:t>4</a:t>
            </a:fld>
            <a:endParaRPr lang="en-US" dirty="0"/>
          </a:p>
        </p:txBody>
      </p:sp>
      <p:pic>
        <p:nvPicPr>
          <p:cNvPr id="29698" name="Picture 2" descr="http://www.globeuniversity.edu/blogs/wp-content/uploads/2012/07/write.jpg"/>
          <p:cNvPicPr>
            <a:picLocks noChangeAspect="1" noChangeArrowheads="1"/>
          </p:cNvPicPr>
          <p:nvPr/>
        </p:nvPicPr>
        <p:blipFill>
          <a:blip r:embed="rId3" cstate="print"/>
          <a:srcRect/>
          <a:stretch>
            <a:fillRect/>
          </a:stretch>
        </p:blipFill>
        <p:spPr bwMode="auto">
          <a:xfrm>
            <a:off x="5181600" y="1524000"/>
            <a:ext cx="3962400" cy="2819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socialgirlworld.com/wp-content/uploads/2013/07/pwn-webi.jpg"/>
          <p:cNvPicPr>
            <a:picLocks noChangeAspect="1" noChangeArrowheads="1"/>
          </p:cNvPicPr>
          <p:nvPr/>
        </p:nvPicPr>
        <p:blipFill>
          <a:blip r:embed="rId3" cstate="print"/>
          <a:srcRect t="8912" r="17385" b="3820"/>
          <a:stretch>
            <a:fillRect/>
          </a:stretch>
        </p:blipFill>
        <p:spPr bwMode="auto">
          <a:xfrm>
            <a:off x="0" y="0"/>
            <a:ext cx="9148088" cy="6172200"/>
          </a:xfrm>
          <a:prstGeom prst="rect">
            <a:avLst/>
          </a:prstGeom>
          <a:noFill/>
        </p:spPr>
      </p:pic>
      <p:sp>
        <p:nvSpPr>
          <p:cNvPr id="2" name="Title 1"/>
          <p:cNvSpPr>
            <a:spLocks noGrp="1"/>
          </p:cNvSpPr>
          <p:nvPr>
            <p:ph type="title"/>
          </p:nvPr>
        </p:nvSpPr>
        <p:spPr>
          <a:xfrm>
            <a:off x="228600" y="3962400"/>
            <a:ext cx="8229600" cy="1143000"/>
          </a:xfrm>
        </p:spPr>
        <p:txBody>
          <a:bodyPr>
            <a:normAutofit/>
          </a:bodyPr>
          <a:lstStyle/>
          <a:p>
            <a:r>
              <a:rPr lang="en-US" sz="3600" dirty="0" smtClean="0"/>
              <a:t>Librarian Profiles</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Full-time Equivalent Student Enrollment </a:t>
            </a:r>
            <a:r>
              <a:rPr lang="en-US" sz="2800" dirty="0" smtClean="0"/>
              <a:t>(N=36)</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6</a:t>
            </a:fld>
            <a:endParaRPr lang="en-US" dirty="0"/>
          </a:p>
        </p:txBody>
      </p:sp>
      <p:graphicFrame>
        <p:nvGraphicFramePr>
          <p:cNvPr id="7" name="Chart 6"/>
          <p:cNvGraphicFramePr/>
          <p:nvPr/>
        </p:nvGraphicFramePr>
        <p:xfrm>
          <a:off x="762000" y="1676400"/>
          <a:ext cx="76200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209800" y="1752600"/>
            <a:ext cx="990600" cy="400110"/>
          </a:xfrm>
          <a:prstGeom prst="rect">
            <a:avLst/>
          </a:prstGeom>
          <a:noFill/>
        </p:spPr>
        <p:txBody>
          <a:bodyPr wrap="square" rtlCol="0">
            <a:spAutoFit/>
          </a:bodyPr>
          <a:lstStyle/>
          <a:p>
            <a:r>
              <a:rPr lang="en-US" sz="2000" b="1" dirty="0" smtClean="0">
                <a:latin typeface="+mj-lt"/>
              </a:rPr>
              <a:t>56%</a:t>
            </a:r>
            <a:endParaRPr lang="en-US" sz="2000" b="1" dirty="0">
              <a:latin typeface="+mj-lt"/>
            </a:endParaRPr>
          </a:p>
        </p:txBody>
      </p:sp>
      <p:sp>
        <p:nvSpPr>
          <p:cNvPr id="9" name="TextBox 8"/>
          <p:cNvSpPr txBox="1"/>
          <p:nvPr/>
        </p:nvSpPr>
        <p:spPr>
          <a:xfrm>
            <a:off x="6705600" y="4038600"/>
            <a:ext cx="990600" cy="400110"/>
          </a:xfrm>
          <a:prstGeom prst="rect">
            <a:avLst/>
          </a:prstGeom>
          <a:noFill/>
        </p:spPr>
        <p:txBody>
          <a:bodyPr wrap="square" rtlCol="0">
            <a:spAutoFit/>
          </a:bodyPr>
          <a:lstStyle/>
          <a:p>
            <a:r>
              <a:rPr lang="en-US" sz="2000" b="1" dirty="0" smtClean="0">
                <a:latin typeface="+mj-lt"/>
              </a:rPr>
              <a:t>20%</a:t>
            </a:r>
            <a:endParaRPr lang="en-US" sz="2000" b="1" dirty="0">
              <a:latin typeface="+mj-lt"/>
            </a:endParaRPr>
          </a:p>
        </p:txBody>
      </p:sp>
      <p:sp>
        <p:nvSpPr>
          <p:cNvPr id="10" name="TextBox 9"/>
          <p:cNvSpPr txBox="1"/>
          <p:nvPr/>
        </p:nvSpPr>
        <p:spPr>
          <a:xfrm>
            <a:off x="4419600" y="3810000"/>
            <a:ext cx="914400" cy="400110"/>
          </a:xfrm>
          <a:prstGeom prst="rect">
            <a:avLst/>
          </a:prstGeom>
          <a:noFill/>
        </p:spPr>
        <p:txBody>
          <a:bodyPr wrap="square" rtlCol="0">
            <a:spAutoFit/>
          </a:bodyPr>
          <a:lstStyle/>
          <a:p>
            <a:r>
              <a:rPr lang="en-US" sz="2000" b="1" dirty="0" smtClean="0">
                <a:latin typeface="+mj-lt"/>
              </a:rPr>
              <a:t>25%</a:t>
            </a:r>
            <a:endParaRPr lang="en-US" sz="2000"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Years of Library Experience </a:t>
            </a:r>
            <a:r>
              <a:rPr lang="en-US" sz="2800" dirty="0" smtClean="0"/>
              <a:t>(N=36)</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7</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574690028"/>
              </p:ext>
            </p:extLst>
          </p:nvPr>
        </p:nvGraphicFramePr>
        <p:xfrm>
          <a:off x="457200" y="1600200"/>
          <a:ext cx="84582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6629400" y="4572000"/>
            <a:ext cx="1371600" cy="369332"/>
          </a:xfrm>
          <a:prstGeom prst="rect">
            <a:avLst/>
          </a:prstGeom>
          <a:noFill/>
        </p:spPr>
        <p:txBody>
          <a:bodyPr wrap="square" rtlCol="0">
            <a:spAutoFit/>
          </a:bodyPr>
          <a:lstStyle/>
          <a:p>
            <a:r>
              <a:rPr lang="en-US" b="1" dirty="0" smtClean="0">
                <a:latin typeface="+mj-lt"/>
              </a:rPr>
              <a:t>47% </a:t>
            </a:r>
            <a:endParaRPr lang="en-US" b="1"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Data Management Experience (N=36)</a:t>
            </a:r>
            <a:endParaRPr lang="en-US" sz="3600"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276120360"/>
              </p:ext>
            </p:extLst>
          </p:nvPr>
        </p:nvGraphicFramePr>
        <p:xfrm>
          <a:off x="228600" y="1447800"/>
          <a:ext cx="8534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p:cNvSpPr txBox="1"/>
          <p:nvPr/>
        </p:nvSpPr>
        <p:spPr>
          <a:xfrm>
            <a:off x="2743200" y="1447800"/>
            <a:ext cx="144780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latin typeface="+mj-lt"/>
              </a:rPr>
              <a:t>3%  </a:t>
            </a:r>
            <a:endParaRPr lang="en-US" sz="2400" b="1" dirty="0">
              <a:latin typeface="+mj-lt"/>
            </a:endParaRPr>
          </a:p>
        </p:txBody>
      </p:sp>
      <p:sp>
        <p:nvSpPr>
          <p:cNvPr id="7" name="TextBox 1"/>
          <p:cNvSpPr txBox="1"/>
          <p:nvPr/>
        </p:nvSpPr>
        <p:spPr>
          <a:xfrm>
            <a:off x="2438400" y="5638800"/>
            <a:ext cx="1524000"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400" b="1" dirty="0" smtClean="0">
                <a:latin typeface="+mj-lt"/>
              </a:rPr>
              <a:t>47%</a:t>
            </a:r>
            <a:endParaRPr lang="en-US" sz="2400" b="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Top 3 Research Data Services </a:t>
            </a:r>
            <a:endParaRPr lang="en-US" dirty="0"/>
          </a:p>
        </p:txBody>
      </p:sp>
      <p:sp>
        <p:nvSpPr>
          <p:cNvPr id="4" name="Slide Number Placeholder 3"/>
          <p:cNvSpPr>
            <a:spLocks noGrp="1"/>
          </p:cNvSpPr>
          <p:nvPr>
            <p:ph type="sldNum" sz="quarter" idx="12"/>
          </p:nvPr>
        </p:nvSpPr>
        <p:spPr/>
        <p:txBody>
          <a:bodyPr/>
          <a:lstStyle/>
          <a:p>
            <a:fld id="{6B3AA010-7757-41E0-A212-D41514C97AA5}" type="slidenum">
              <a:rPr lang="en-US" smtClean="0"/>
              <a:pPr/>
              <a:t>9</a:t>
            </a:fld>
            <a:endParaRPr lang="en-US" dirty="0"/>
          </a:p>
        </p:txBody>
      </p:sp>
      <p:pic>
        <p:nvPicPr>
          <p:cNvPr id="70658" name="Picture 2" descr="http://ariadne-media.ukoln.info/grfx/img/issue55-vandeventer-pienaar/figure-4.jpg"/>
          <p:cNvPicPr>
            <a:picLocks noChangeAspect="1" noChangeArrowheads="1"/>
          </p:cNvPicPr>
          <p:nvPr/>
        </p:nvPicPr>
        <p:blipFill>
          <a:blip r:embed="rId3" cstate="print"/>
          <a:srcRect/>
          <a:stretch>
            <a:fillRect/>
          </a:stretch>
        </p:blipFill>
        <p:spPr bwMode="auto">
          <a:xfrm>
            <a:off x="3810000" y="3048000"/>
            <a:ext cx="5080000" cy="3810000"/>
          </a:xfrm>
          <a:prstGeom prst="rect">
            <a:avLst/>
          </a:prstGeom>
          <a:noFill/>
        </p:spPr>
      </p:pic>
      <p:sp>
        <p:nvSpPr>
          <p:cNvPr id="14" name="TextBox 13"/>
          <p:cNvSpPr txBox="1"/>
          <p:nvPr/>
        </p:nvSpPr>
        <p:spPr>
          <a:xfrm>
            <a:off x="533400" y="1905000"/>
            <a:ext cx="6098144" cy="2246769"/>
          </a:xfrm>
          <a:prstGeom prst="rect">
            <a:avLst/>
          </a:prstGeom>
          <a:noFill/>
        </p:spPr>
        <p:txBody>
          <a:bodyPr wrap="none" rtlCol="0">
            <a:spAutoFit/>
          </a:bodyPr>
          <a:lstStyle/>
          <a:p>
            <a:pPr marL="342900" indent="-342900"/>
            <a:r>
              <a:rPr lang="en-US" sz="2800" b="1" dirty="0" smtClean="0">
                <a:latin typeface="Arial" pitchFamily="34" charset="0"/>
                <a:cs typeface="Arial" pitchFamily="34" charset="0"/>
              </a:rPr>
              <a:t>1. Data Deposit 67%</a:t>
            </a:r>
          </a:p>
          <a:p>
            <a:pPr marL="342900" indent="-342900"/>
            <a:endParaRPr lang="en-US" sz="2800" b="1" dirty="0" smtClean="0">
              <a:latin typeface="Arial" pitchFamily="34" charset="0"/>
              <a:cs typeface="Arial" pitchFamily="34" charset="0"/>
            </a:endParaRPr>
          </a:p>
          <a:p>
            <a:pPr marL="342900" indent="-342900"/>
            <a:r>
              <a:rPr lang="en-US" sz="2800" b="1" dirty="0" smtClean="0">
                <a:latin typeface="Arial" pitchFamily="34" charset="0"/>
                <a:cs typeface="Arial" pitchFamily="34" charset="0"/>
              </a:rPr>
              <a:t>2. Data management planning 61%</a:t>
            </a:r>
          </a:p>
          <a:p>
            <a:pPr marL="342900" indent="-342900"/>
            <a:endParaRPr lang="en-US" sz="2800" b="1" dirty="0" smtClean="0">
              <a:latin typeface="Arial" pitchFamily="34" charset="0"/>
              <a:cs typeface="Arial" pitchFamily="34" charset="0"/>
            </a:endParaRPr>
          </a:p>
          <a:p>
            <a:pPr marL="342900" indent="-342900"/>
            <a:r>
              <a:rPr lang="en-US" sz="2800" b="1" dirty="0" smtClean="0">
                <a:latin typeface="Arial" pitchFamily="34" charset="0"/>
                <a:cs typeface="Arial" pitchFamily="34" charset="0"/>
              </a:rPr>
              <a:t>3. Data management 42%</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LC-Research-Template-2014">
  <a:themeElements>
    <a:clrScheme name="Hyperlink">
      <a:dk1>
        <a:sysClr val="windowText" lastClr="000000"/>
      </a:dk1>
      <a:lt1>
        <a:srgbClr val="FFFFFF"/>
      </a:lt1>
      <a:dk2>
        <a:srgbClr val="455560"/>
      </a:dk2>
      <a:lt2>
        <a:srgbClr val="FFFFFF"/>
      </a:lt2>
      <a:accent1>
        <a:srgbClr val="2178B5"/>
      </a:accent1>
      <a:accent2>
        <a:srgbClr val="C52127"/>
      </a:accent2>
      <a:accent3>
        <a:srgbClr val="409A3C"/>
      </a:accent3>
      <a:accent4>
        <a:srgbClr val="5F4894"/>
      </a:accent4>
      <a:accent5>
        <a:srgbClr val="A9316F"/>
      </a:accent5>
      <a:accent6>
        <a:srgbClr val="FF7600"/>
      </a:accent6>
      <a:hlink>
        <a:srgbClr val="000000"/>
      </a:hlink>
      <a:folHlink>
        <a:srgbClr val="FFFFFF"/>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OCLC-Research-Template-2014</Template>
  <TotalTime>1439</TotalTime>
  <Words>776</Words>
  <Application>Microsoft Office PowerPoint</Application>
  <PresentationFormat>On-screen Show (4:3)</PresentationFormat>
  <Paragraphs>166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Open Sans</vt:lpstr>
      <vt:lpstr>Open Sans Semibold</vt:lpstr>
      <vt:lpstr>Calibri</vt:lpstr>
      <vt:lpstr>Times New Roman</vt:lpstr>
      <vt:lpstr>OCLC-Research-Template-2014</vt:lpstr>
      <vt:lpstr>Delivering Research Data Services: Early Experiences in Academic Libraries </vt:lpstr>
      <vt:lpstr>Motivation  </vt:lpstr>
      <vt:lpstr>Research Questions</vt:lpstr>
      <vt:lpstr>Research Methods  </vt:lpstr>
      <vt:lpstr>Librarian Profiles</vt:lpstr>
      <vt:lpstr>Full-time Equivalent Student Enrollment (N=36)</vt:lpstr>
      <vt:lpstr>Years of Library Experience (N=36)</vt:lpstr>
      <vt:lpstr>Data Management Experience (N=36)</vt:lpstr>
      <vt:lpstr>Top 3 Research Data Services </vt:lpstr>
      <vt:lpstr>Top 3 Delivery Methods</vt:lpstr>
      <vt:lpstr>Slide 11</vt:lpstr>
      <vt:lpstr>Top Librarian Benefits </vt:lpstr>
      <vt:lpstr>Challenges</vt:lpstr>
      <vt:lpstr>Top Librarian Challenges</vt:lpstr>
      <vt:lpstr>What Facilitates RDS Provision? </vt:lpstr>
      <vt:lpstr>Resources (n=27)</vt:lpstr>
      <vt:lpstr>Training (n=23)</vt:lpstr>
      <vt:lpstr>Communication,  Coordination &amp; Collaboration  (n=23)</vt:lpstr>
      <vt:lpstr>Leadership Support (n=12) </vt:lpstr>
      <vt:lpstr>Implications</vt:lpstr>
      <vt:lpstr>Next Steps…</vt:lpstr>
      <vt:lpstr>Slide 22</vt:lpstr>
    </vt:vector>
  </TitlesOfParts>
  <Company>OCLC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Delivering Research Data Services: Early Experiences in Academic Libraries</dc:title>
  <dc:creator>Ixchel M. Faniel</dc:creator>
  <cp:keywords>data management, research data services</cp:keywords>
  <cp:lastModifiedBy>Ixchel Faniel</cp:lastModifiedBy>
  <cp:revision>160</cp:revision>
  <dcterms:created xsi:type="dcterms:W3CDTF">2014-10-08T15:50:02Z</dcterms:created>
  <dcterms:modified xsi:type="dcterms:W3CDTF">2014-11-13T19:42:35Z</dcterms:modified>
</cp:coreProperties>
</file>