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2" r:id="rId5"/>
    <p:sldMasterId id="2147483648" r:id="rId6"/>
  </p:sldMasterIdLst>
  <p:notesMasterIdLst>
    <p:notesMasterId r:id="rId37"/>
  </p:notesMasterIdLst>
  <p:handoutMasterIdLst>
    <p:handoutMasterId r:id="rId38"/>
  </p:handoutMasterIdLst>
  <p:sldIdLst>
    <p:sldId id="265" r:id="rId7"/>
    <p:sldId id="273" r:id="rId8"/>
    <p:sldId id="274" r:id="rId9"/>
    <p:sldId id="275" r:id="rId10"/>
    <p:sldId id="276" r:id="rId11"/>
    <p:sldId id="272" r:id="rId12"/>
    <p:sldId id="278" r:id="rId13"/>
    <p:sldId id="281" r:id="rId14"/>
    <p:sldId id="293" r:id="rId15"/>
    <p:sldId id="310" r:id="rId16"/>
    <p:sldId id="284" r:id="rId17"/>
    <p:sldId id="285" r:id="rId18"/>
    <p:sldId id="290" r:id="rId19"/>
    <p:sldId id="294" r:id="rId20"/>
    <p:sldId id="309" r:id="rId21"/>
    <p:sldId id="286" r:id="rId22"/>
    <p:sldId id="287" r:id="rId23"/>
    <p:sldId id="296" r:id="rId24"/>
    <p:sldId id="288" r:id="rId25"/>
    <p:sldId id="297" r:id="rId26"/>
    <p:sldId id="289" r:id="rId27"/>
    <p:sldId id="292" r:id="rId28"/>
    <p:sldId id="298" r:id="rId29"/>
    <p:sldId id="305" r:id="rId30"/>
    <p:sldId id="306" r:id="rId31"/>
    <p:sldId id="307" r:id="rId32"/>
    <p:sldId id="313" r:id="rId33"/>
    <p:sldId id="314" r:id="rId34"/>
    <p:sldId id="312" r:id="rId35"/>
    <p:sldId id="264" r:id="rId36"/>
  </p:sldIdLst>
  <p:sldSz cx="9144000" cy="5143500" type="screen16x9"/>
  <p:notesSz cx="9305925" cy="7019925"/>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808">
          <p15:clr>
            <a:srgbClr val="A4A3A4"/>
          </p15:clr>
        </p15:guide>
        <p15:guide id="2" pos="557">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DE6126"/>
    <a:srgbClr val="5E6262"/>
    <a:srgbClr val="171D23"/>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34843" autoAdjust="0"/>
    <p:restoredTop sz="68033" autoAdjust="0"/>
  </p:normalViewPr>
  <p:slideViewPr>
    <p:cSldViewPr snapToGrid="0" snapToObjects="1">
      <p:cViewPr varScale="1">
        <p:scale>
          <a:sx n="50" d="100"/>
          <a:sy n="50" d="100"/>
        </p:scale>
        <p:origin x="840" y="36"/>
      </p:cViewPr>
      <p:guideLst>
        <p:guide orient="horz" pos="1808"/>
        <p:guide pos="557"/>
      </p:guideLst>
    </p:cSldViewPr>
  </p:slideViewPr>
  <p:notesTextViewPr>
    <p:cViewPr>
      <p:scale>
        <a:sx n="100" d="100"/>
        <a:sy n="100" d="100"/>
      </p:scale>
      <p:origin x="0" y="0"/>
    </p:cViewPr>
  </p:notesTextViewPr>
  <p:notesViewPr>
    <p:cSldViewPr snapToGrid="0" snapToObjects="1">
      <p:cViewPr varScale="1">
        <p:scale>
          <a:sx n="91" d="100"/>
          <a:sy n="91" d="100"/>
        </p:scale>
        <p:origin x="1896" y="53"/>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slide" Target="slides/slide15.xml"/><Relationship Id="rId34" Type="http://schemas.openxmlformats.org/officeDocument/2006/relationships/slide" Target="slides/slide28.xml"/><Relationship Id="rId42" Type="http://schemas.openxmlformats.org/officeDocument/2006/relationships/tableStyles" Target="tableStyles.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handoutMaster" Target="handoutMasters/handoutMaster1.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41"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Master" Target="slideMasters/slideMaster2.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notesMaster" Target="notesMasters/notesMaster1.xml"/><Relationship Id="rId40" Type="http://schemas.openxmlformats.org/officeDocument/2006/relationships/viewProps" Target="viewProps.xml"/><Relationship Id="rId5" Type="http://schemas.openxmlformats.org/officeDocument/2006/relationships/slideMaster" Target="slideMasters/slideMaster1.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slide" Target="slides/slide30.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 Type="http://schemas.openxmlformats.org/officeDocument/2006/relationships/customXml" Target="../customXml/item4.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slide" Target="slides/slide29.xml"/><Relationship Id="rId43" Type="http://schemas.microsoft.com/office/2015/10/relationships/revisionInfo" Target="revisionInfo.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D6B9B06-35ED-4DA4-9EBE-9A8BA3909797}" type="doc">
      <dgm:prSet loTypeId="urn:microsoft.com/office/officeart/2005/8/layout/venn1" loCatId="relationship" qsTypeId="urn:microsoft.com/office/officeart/2005/8/quickstyle/simple1" qsCatId="simple" csTypeId="urn:microsoft.com/office/officeart/2005/8/colors/accent1_2" csCatId="accent1" phldr="1"/>
      <dgm:spPr/>
    </dgm:pt>
    <dgm:pt modelId="{525CBB3A-216B-44AA-8AFF-5D01B13B44B1}">
      <dgm:prSet phldrT="[Text]" custT="1"/>
      <dgm:spPr/>
      <dgm:t>
        <a:bodyPr/>
        <a:lstStyle/>
        <a:p>
          <a:r>
            <a:rPr lang="en-US" sz="2000" dirty="0">
              <a:latin typeface="+mj-lt"/>
            </a:rPr>
            <a:t>Data reuse research</a:t>
          </a:r>
        </a:p>
      </dgm:t>
    </dgm:pt>
    <dgm:pt modelId="{0B8128AD-B5FB-4DBB-8AF4-47AB417CD480}" type="parTrans" cxnId="{60038E11-230A-4A64-AA09-F089805266BD}">
      <dgm:prSet/>
      <dgm:spPr/>
      <dgm:t>
        <a:bodyPr/>
        <a:lstStyle/>
        <a:p>
          <a:endParaRPr lang="en-US"/>
        </a:p>
      </dgm:t>
    </dgm:pt>
    <dgm:pt modelId="{C1F93D23-0BF4-4FC2-BA23-980803EE74D6}" type="sibTrans" cxnId="{60038E11-230A-4A64-AA09-F089805266BD}">
      <dgm:prSet/>
      <dgm:spPr/>
      <dgm:t>
        <a:bodyPr/>
        <a:lstStyle/>
        <a:p>
          <a:endParaRPr lang="en-US"/>
        </a:p>
      </dgm:t>
    </dgm:pt>
    <dgm:pt modelId="{E7D4D2CE-0CD1-4148-816C-05BBE5476541}">
      <dgm:prSet phldrT="[Text]" custT="1"/>
      <dgm:spPr/>
      <dgm:t>
        <a:bodyPr/>
        <a:lstStyle/>
        <a:p>
          <a:r>
            <a:rPr lang="en-US" sz="2000" dirty="0">
              <a:latin typeface="+mj-lt"/>
            </a:rPr>
            <a:t>Digital curation research</a:t>
          </a:r>
        </a:p>
      </dgm:t>
    </dgm:pt>
    <dgm:pt modelId="{A1AAB1F5-0DB0-46AE-94DF-0531C6B75900}" type="parTrans" cxnId="{4663AB59-D818-420D-9E06-082296F431A9}">
      <dgm:prSet/>
      <dgm:spPr/>
      <dgm:t>
        <a:bodyPr/>
        <a:lstStyle/>
        <a:p>
          <a:endParaRPr lang="en-US"/>
        </a:p>
      </dgm:t>
    </dgm:pt>
    <dgm:pt modelId="{0AE4CC6D-7B31-4448-8E69-F21981F5D7C3}" type="sibTrans" cxnId="{4663AB59-D818-420D-9E06-082296F431A9}">
      <dgm:prSet/>
      <dgm:spPr/>
      <dgm:t>
        <a:bodyPr/>
        <a:lstStyle/>
        <a:p>
          <a:endParaRPr lang="en-US"/>
        </a:p>
      </dgm:t>
    </dgm:pt>
    <dgm:pt modelId="{88A978BE-270B-4E15-A27A-07E16E1E15F0}">
      <dgm:prSet phldrT="[Text]" custT="1"/>
      <dgm:spPr/>
      <dgm:t>
        <a:bodyPr/>
        <a:lstStyle/>
        <a:p>
          <a:r>
            <a:rPr lang="en-US" sz="2000" dirty="0">
              <a:latin typeface="+mj-lt"/>
            </a:rPr>
            <a:t>Disciplines curating &amp; reusing data</a:t>
          </a:r>
        </a:p>
      </dgm:t>
    </dgm:pt>
    <dgm:pt modelId="{1A9487F0-99C7-41A4-AD3F-7CEF69D2C4F1}" type="parTrans" cxnId="{8C36537F-9B84-4173-8ADB-BBF299F92CD5}">
      <dgm:prSet/>
      <dgm:spPr/>
      <dgm:t>
        <a:bodyPr/>
        <a:lstStyle/>
        <a:p>
          <a:endParaRPr lang="en-US"/>
        </a:p>
      </dgm:t>
    </dgm:pt>
    <dgm:pt modelId="{B257A836-1B11-4751-BDBD-745FDE9F03FB}" type="sibTrans" cxnId="{8C36537F-9B84-4173-8ADB-BBF299F92CD5}">
      <dgm:prSet/>
      <dgm:spPr/>
      <dgm:t>
        <a:bodyPr/>
        <a:lstStyle/>
        <a:p>
          <a:endParaRPr lang="en-US"/>
        </a:p>
      </dgm:t>
    </dgm:pt>
    <dgm:pt modelId="{A216D319-6CF2-4F66-9B72-C8DA38FEBD2A}" type="pres">
      <dgm:prSet presAssocID="{2D6B9B06-35ED-4DA4-9EBE-9A8BA3909797}" presName="compositeShape" presStyleCnt="0">
        <dgm:presLayoutVars>
          <dgm:chMax val="7"/>
          <dgm:dir/>
          <dgm:resizeHandles val="exact"/>
        </dgm:presLayoutVars>
      </dgm:prSet>
      <dgm:spPr/>
    </dgm:pt>
    <dgm:pt modelId="{2DC4BF80-0F54-474C-9D76-E1DA19A2418B}" type="pres">
      <dgm:prSet presAssocID="{525CBB3A-216B-44AA-8AFF-5D01B13B44B1}" presName="circ1" presStyleLbl="vennNode1" presStyleIdx="0" presStyleCnt="3" custScaleX="109066" custScaleY="97194"/>
      <dgm:spPr/>
    </dgm:pt>
    <dgm:pt modelId="{5FE0BB03-4FD7-43E6-9F3A-469BFEB6BC9F}" type="pres">
      <dgm:prSet presAssocID="{525CBB3A-216B-44AA-8AFF-5D01B13B44B1}" presName="circ1Tx" presStyleLbl="revTx" presStyleIdx="0" presStyleCnt="0">
        <dgm:presLayoutVars>
          <dgm:chMax val="0"/>
          <dgm:chPref val="0"/>
          <dgm:bulletEnabled val="1"/>
        </dgm:presLayoutVars>
      </dgm:prSet>
      <dgm:spPr/>
    </dgm:pt>
    <dgm:pt modelId="{A18A5F03-DF28-4D4C-8532-58940E5361B2}" type="pres">
      <dgm:prSet presAssocID="{E7D4D2CE-0CD1-4148-816C-05BBE5476541}" presName="circ2" presStyleLbl="vennNode1" presStyleIdx="1" presStyleCnt="3" custScaleX="109066" custScaleY="97194"/>
      <dgm:spPr/>
    </dgm:pt>
    <dgm:pt modelId="{70F2F7DF-01DF-43EC-BBDB-A45CF96A1D92}" type="pres">
      <dgm:prSet presAssocID="{E7D4D2CE-0CD1-4148-816C-05BBE5476541}" presName="circ2Tx" presStyleLbl="revTx" presStyleIdx="0" presStyleCnt="0">
        <dgm:presLayoutVars>
          <dgm:chMax val="0"/>
          <dgm:chPref val="0"/>
          <dgm:bulletEnabled val="1"/>
        </dgm:presLayoutVars>
      </dgm:prSet>
      <dgm:spPr/>
    </dgm:pt>
    <dgm:pt modelId="{A800EDDC-8DD7-422C-A73F-38AA0151F364}" type="pres">
      <dgm:prSet presAssocID="{88A978BE-270B-4E15-A27A-07E16E1E15F0}" presName="circ3" presStyleLbl="vennNode1" presStyleIdx="2" presStyleCnt="3" custScaleX="109066" custScaleY="97194" custLinFactNeighborX="-4460" custLinFactNeighborY="-1840"/>
      <dgm:spPr/>
    </dgm:pt>
    <dgm:pt modelId="{6D064E83-300C-4DCE-B74D-D1DFE48FACC8}" type="pres">
      <dgm:prSet presAssocID="{88A978BE-270B-4E15-A27A-07E16E1E15F0}" presName="circ3Tx" presStyleLbl="revTx" presStyleIdx="0" presStyleCnt="0">
        <dgm:presLayoutVars>
          <dgm:chMax val="0"/>
          <dgm:chPref val="0"/>
          <dgm:bulletEnabled val="1"/>
        </dgm:presLayoutVars>
      </dgm:prSet>
      <dgm:spPr/>
    </dgm:pt>
  </dgm:ptLst>
  <dgm:cxnLst>
    <dgm:cxn modelId="{60038E11-230A-4A64-AA09-F089805266BD}" srcId="{2D6B9B06-35ED-4DA4-9EBE-9A8BA3909797}" destId="{525CBB3A-216B-44AA-8AFF-5D01B13B44B1}" srcOrd="0" destOrd="0" parTransId="{0B8128AD-B5FB-4DBB-8AF4-47AB417CD480}" sibTransId="{C1F93D23-0BF4-4FC2-BA23-980803EE74D6}"/>
    <dgm:cxn modelId="{1002EB31-9CE7-48A6-BEEB-08A9EC38642B}" type="presOf" srcId="{88A978BE-270B-4E15-A27A-07E16E1E15F0}" destId="{6D064E83-300C-4DCE-B74D-D1DFE48FACC8}" srcOrd="1" destOrd="0" presId="urn:microsoft.com/office/officeart/2005/8/layout/venn1"/>
    <dgm:cxn modelId="{65E1C447-0386-449C-A89F-FA0621A4FD04}" type="presOf" srcId="{525CBB3A-216B-44AA-8AFF-5D01B13B44B1}" destId="{2DC4BF80-0F54-474C-9D76-E1DA19A2418B}" srcOrd="0" destOrd="0" presId="urn:microsoft.com/office/officeart/2005/8/layout/venn1"/>
    <dgm:cxn modelId="{6DAABD49-0265-42A0-B3A7-3EDACFF1116A}" type="presOf" srcId="{2D6B9B06-35ED-4DA4-9EBE-9A8BA3909797}" destId="{A216D319-6CF2-4F66-9B72-C8DA38FEBD2A}" srcOrd="0" destOrd="0" presId="urn:microsoft.com/office/officeart/2005/8/layout/venn1"/>
    <dgm:cxn modelId="{CCBEC26C-116C-4931-A9FA-0E94D91B504B}" type="presOf" srcId="{E7D4D2CE-0CD1-4148-816C-05BBE5476541}" destId="{70F2F7DF-01DF-43EC-BBDB-A45CF96A1D92}" srcOrd="1" destOrd="0" presId="urn:microsoft.com/office/officeart/2005/8/layout/venn1"/>
    <dgm:cxn modelId="{EF952772-5B99-44F8-BB5C-3A5429BC8804}" type="presOf" srcId="{525CBB3A-216B-44AA-8AFF-5D01B13B44B1}" destId="{5FE0BB03-4FD7-43E6-9F3A-469BFEB6BC9F}" srcOrd="1" destOrd="0" presId="urn:microsoft.com/office/officeart/2005/8/layout/venn1"/>
    <dgm:cxn modelId="{4663AB59-D818-420D-9E06-082296F431A9}" srcId="{2D6B9B06-35ED-4DA4-9EBE-9A8BA3909797}" destId="{E7D4D2CE-0CD1-4148-816C-05BBE5476541}" srcOrd="1" destOrd="0" parTransId="{A1AAB1F5-0DB0-46AE-94DF-0531C6B75900}" sibTransId="{0AE4CC6D-7B31-4448-8E69-F21981F5D7C3}"/>
    <dgm:cxn modelId="{8C36537F-9B84-4173-8ADB-BBF299F92CD5}" srcId="{2D6B9B06-35ED-4DA4-9EBE-9A8BA3909797}" destId="{88A978BE-270B-4E15-A27A-07E16E1E15F0}" srcOrd="2" destOrd="0" parTransId="{1A9487F0-99C7-41A4-AD3F-7CEF69D2C4F1}" sibTransId="{B257A836-1B11-4751-BDBD-745FDE9F03FB}"/>
    <dgm:cxn modelId="{CE37D8C0-FAC1-4ED6-8454-9718078EB6D1}" type="presOf" srcId="{88A978BE-270B-4E15-A27A-07E16E1E15F0}" destId="{A800EDDC-8DD7-422C-A73F-38AA0151F364}" srcOrd="0" destOrd="0" presId="urn:microsoft.com/office/officeart/2005/8/layout/venn1"/>
    <dgm:cxn modelId="{04F12BDE-3BBF-4502-BBA7-2E80F9D1A023}" type="presOf" srcId="{E7D4D2CE-0CD1-4148-816C-05BBE5476541}" destId="{A18A5F03-DF28-4D4C-8532-58940E5361B2}" srcOrd="0" destOrd="0" presId="urn:microsoft.com/office/officeart/2005/8/layout/venn1"/>
    <dgm:cxn modelId="{79407A11-6180-4AAC-8E0C-A7AE045D9C46}" type="presParOf" srcId="{A216D319-6CF2-4F66-9B72-C8DA38FEBD2A}" destId="{2DC4BF80-0F54-474C-9D76-E1DA19A2418B}" srcOrd="0" destOrd="0" presId="urn:microsoft.com/office/officeart/2005/8/layout/venn1"/>
    <dgm:cxn modelId="{97D7ED87-D34E-488E-8B38-2B9AE51C871C}" type="presParOf" srcId="{A216D319-6CF2-4F66-9B72-C8DA38FEBD2A}" destId="{5FE0BB03-4FD7-43E6-9F3A-469BFEB6BC9F}" srcOrd="1" destOrd="0" presId="urn:microsoft.com/office/officeart/2005/8/layout/venn1"/>
    <dgm:cxn modelId="{ED8F6FD8-A27A-4322-936D-A334E13FA122}" type="presParOf" srcId="{A216D319-6CF2-4F66-9B72-C8DA38FEBD2A}" destId="{A18A5F03-DF28-4D4C-8532-58940E5361B2}" srcOrd="2" destOrd="0" presId="urn:microsoft.com/office/officeart/2005/8/layout/venn1"/>
    <dgm:cxn modelId="{329233F7-0E87-46B5-B0C5-DD4A820AB3FD}" type="presParOf" srcId="{A216D319-6CF2-4F66-9B72-C8DA38FEBD2A}" destId="{70F2F7DF-01DF-43EC-BBDB-A45CF96A1D92}" srcOrd="3" destOrd="0" presId="urn:microsoft.com/office/officeart/2005/8/layout/venn1"/>
    <dgm:cxn modelId="{4F45746C-7F6A-4880-AE16-566E1B037A96}" type="presParOf" srcId="{A216D319-6CF2-4F66-9B72-C8DA38FEBD2A}" destId="{A800EDDC-8DD7-422C-A73F-38AA0151F364}" srcOrd="4" destOrd="0" presId="urn:microsoft.com/office/officeart/2005/8/layout/venn1"/>
    <dgm:cxn modelId="{68000A0B-FC88-4A42-81B5-6A8C011BB545}" type="presParOf" srcId="{A216D319-6CF2-4F66-9B72-C8DA38FEBD2A}" destId="{6D064E83-300C-4DCE-B74D-D1DFE48FACC8}" srcOrd="5" destOrd="0" presId="urn:microsoft.com/office/officeart/2005/8/layout/venn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DC4BF80-0F54-474C-9D76-E1DA19A2418B}">
      <dsp:nvSpPr>
        <dsp:cNvPr id="0" name=""/>
        <dsp:cNvSpPr/>
      </dsp:nvSpPr>
      <dsp:spPr>
        <a:xfrm>
          <a:off x="1051378" y="121124"/>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Data reuse research</a:t>
          </a:r>
        </a:p>
      </dsp:txBody>
      <dsp:txXfrm>
        <a:off x="1333821" y="451478"/>
        <a:ext cx="1553434" cy="849482"/>
      </dsp:txXfrm>
    </dsp:sp>
    <dsp:sp modelId="{A18A5F03-DF28-4D4C-8532-58940E5361B2}">
      <dsp:nvSpPr>
        <dsp:cNvPr id="0" name=""/>
        <dsp:cNvSpPr/>
      </dsp:nvSpPr>
      <dsp:spPr>
        <a:xfrm>
          <a:off x="1752202" y="1335022"/>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Digital curation research</a:t>
          </a:r>
        </a:p>
      </dsp:txBody>
      <dsp:txXfrm>
        <a:off x="2400055" y="1822688"/>
        <a:ext cx="1270992" cy="1038255"/>
      </dsp:txXfrm>
    </dsp:sp>
    <dsp:sp modelId="{A800EDDC-8DD7-422C-A73F-38AA0151F364}">
      <dsp:nvSpPr>
        <dsp:cNvPr id="0" name=""/>
        <dsp:cNvSpPr/>
      </dsp:nvSpPr>
      <dsp:spPr>
        <a:xfrm>
          <a:off x="263930" y="1299285"/>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Disciplines curating &amp; reusing data</a:t>
          </a:r>
        </a:p>
      </dsp:txBody>
      <dsp:txXfrm>
        <a:off x="463405" y="1786951"/>
        <a:ext cx="1270992" cy="1038255"/>
      </dsp:txXfrm>
    </dsp:sp>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4032568" cy="350996"/>
          </a:xfrm>
          <a:prstGeom prst="rect">
            <a:avLst/>
          </a:prstGeom>
        </p:spPr>
        <p:txBody>
          <a:bodyPr vert="horz" lIns="93287" tIns="46644" rIns="93287" bIns="46644" rtlCol="0"/>
          <a:lstStyle>
            <a:lvl1pPr algn="l">
              <a:defRPr sz="1200"/>
            </a:lvl1pPr>
          </a:lstStyle>
          <a:p>
            <a:endParaRPr lang="en-US" dirty="0"/>
          </a:p>
        </p:txBody>
      </p:sp>
      <p:sp>
        <p:nvSpPr>
          <p:cNvPr id="3" name="Date Placeholder 2"/>
          <p:cNvSpPr>
            <a:spLocks noGrp="1"/>
          </p:cNvSpPr>
          <p:nvPr>
            <p:ph type="dt" sz="quarter" idx="1"/>
          </p:nvPr>
        </p:nvSpPr>
        <p:spPr>
          <a:xfrm>
            <a:off x="5271204" y="0"/>
            <a:ext cx="4032568" cy="350996"/>
          </a:xfrm>
          <a:prstGeom prst="rect">
            <a:avLst/>
          </a:prstGeom>
        </p:spPr>
        <p:txBody>
          <a:bodyPr vert="horz" lIns="93287" tIns="46644" rIns="93287" bIns="46644" rtlCol="0"/>
          <a:lstStyle>
            <a:lvl1pPr algn="r">
              <a:defRPr sz="1200"/>
            </a:lvl1pPr>
          </a:lstStyle>
          <a:p>
            <a:fld id="{1EA7726C-ACAE-124E-B040-09E55DEF4DA0}" type="datetimeFigureOut">
              <a:rPr lang="en-US" smtClean="0"/>
              <a:t>5/13/2017</a:t>
            </a:fld>
            <a:endParaRPr lang="en-US" dirty="0"/>
          </a:p>
        </p:txBody>
      </p:sp>
      <p:sp>
        <p:nvSpPr>
          <p:cNvPr id="4" name="Footer Placeholder 3"/>
          <p:cNvSpPr>
            <a:spLocks noGrp="1"/>
          </p:cNvSpPr>
          <p:nvPr>
            <p:ph type="ftr" sz="quarter" idx="2"/>
          </p:nvPr>
        </p:nvSpPr>
        <p:spPr>
          <a:xfrm>
            <a:off x="0" y="6667711"/>
            <a:ext cx="4032568" cy="350996"/>
          </a:xfrm>
          <a:prstGeom prst="rect">
            <a:avLst/>
          </a:prstGeom>
        </p:spPr>
        <p:txBody>
          <a:bodyPr vert="horz" lIns="93287" tIns="46644" rIns="93287" bIns="46644" rtlCol="0" anchor="b"/>
          <a:lstStyle>
            <a:lvl1pPr algn="l">
              <a:defRPr sz="1200"/>
            </a:lvl1pPr>
          </a:lstStyle>
          <a:p>
            <a:endParaRPr lang="en-US" dirty="0"/>
          </a:p>
        </p:txBody>
      </p:sp>
      <p:sp>
        <p:nvSpPr>
          <p:cNvPr id="5" name="Slide Number Placeholder 4"/>
          <p:cNvSpPr>
            <a:spLocks noGrp="1"/>
          </p:cNvSpPr>
          <p:nvPr>
            <p:ph type="sldNum" sz="quarter" idx="3"/>
          </p:nvPr>
        </p:nvSpPr>
        <p:spPr>
          <a:xfrm>
            <a:off x="5271204" y="6667711"/>
            <a:ext cx="4032568" cy="350996"/>
          </a:xfrm>
          <a:prstGeom prst="rect">
            <a:avLst/>
          </a:prstGeom>
        </p:spPr>
        <p:txBody>
          <a:bodyPr vert="horz" lIns="93287" tIns="46644" rIns="93287" bIns="46644" rtlCol="0" anchor="b"/>
          <a:lstStyle>
            <a:lvl1pPr algn="r">
              <a:defRPr sz="1200"/>
            </a:lvl1pPr>
          </a:lstStyle>
          <a:p>
            <a:fld id="{681C18C3-2E63-8349-A502-4ACA2BEDD3E4}" type="slidenum">
              <a:rPr lang="en-US" smtClean="0"/>
              <a:t>‹#›</a:t>
            </a:fld>
            <a:endParaRPr lang="en-US" dirty="0"/>
          </a:p>
        </p:txBody>
      </p:sp>
    </p:spTree>
    <p:extLst>
      <p:ext uri="{BB962C8B-B14F-4D97-AF65-F5344CB8AC3E}">
        <p14:creationId xmlns:p14="http://schemas.microsoft.com/office/powerpoint/2010/main" val="86118985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4032568" cy="352622"/>
          </a:xfrm>
          <a:prstGeom prst="rect">
            <a:avLst/>
          </a:prstGeom>
        </p:spPr>
        <p:txBody>
          <a:bodyPr vert="horz" lIns="93287" tIns="46644" rIns="93287" bIns="46644" rtlCol="0"/>
          <a:lstStyle>
            <a:lvl1pPr algn="l">
              <a:defRPr sz="1200"/>
            </a:lvl1pPr>
          </a:lstStyle>
          <a:p>
            <a:endParaRPr lang="en-US" dirty="0"/>
          </a:p>
        </p:txBody>
      </p:sp>
      <p:sp>
        <p:nvSpPr>
          <p:cNvPr id="3" name="Date Placeholder 2"/>
          <p:cNvSpPr>
            <a:spLocks noGrp="1"/>
          </p:cNvSpPr>
          <p:nvPr>
            <p:ph type="dt" idx="1"/>
          </p:nvPr>
        </p:nvSpPr>
        <p:spPr>
          <a:xfrm>
            <a:off x="5271742" y="0"/>
            <a:ext cx="4032568" cy="352622"/>
          </a:xfrm>
          <a:prstGeom prst="rect">
            <a:avLst/>
          </a:prstGeom>
        </p:spPr>
        <p:txBody>
          <a:bodyPr vert="horz" lIns="93287" tIns="46644" rIns="93287" bIns="46644" rtlCol="0"/>
          <a:lstStyle>
            <a:lvl1pPr algn="r">
              <a:defRPr sz="1200"/>
            </a:lvl1pPr>
          </a:lstStyle>
          <a:p>
            <a:fld id="{1A3E71AF-21D7-4BEF-9B05-C571E9C7D4A0}" type="datetimeFigureOut">
              <a:rPr lang="en-US" smtClean="0"/>
              <a:t>5/13/2017</a:t>
            </a:fld>
            <a:endParaRPr lang="en-US" dirty="0"/>
          </a:p>
        </p:txBody>
      </p:sp>
      <p:sp>
        <p:nvSpPr>
          <p:cNvPr id="4" name="Slide Image Placeholder 3"/>
          <p:cNvSpPr>
            <a:spLocks noGrp="1" noRot="1" noChangeAspect="1"/>
          </p:cNvSpPr>
          <p:nvPr>
            <p:ph type="sldImg" idx="2"/>
          </p:nvPr>
        </p:nvSpPr>
        <p:spPr>
          <a:xfrm>
            <a:off x="2547938" y="877888"/>
            <a:ext cx="4210050" cy="2368550"/>
          </a:xfrm>
          <a:prstGeom prst="rect">
            <a:avLst/>
          </a:prstGeom>
          <a:noFill/>
          <a:ln w="12700">
            <a:solidFill>
              <a:prstClr val="black"/>
            </a:solidFill>
          </a:ln>
        </p:spPr>
        <p:txBody>
          <a:bodyPr vert="horz" lIns="93287" tIns="46644" rIns="93287" bIns="46644" rtlCol="0" anchor="ctr"/>
          <a:lstStyle/>
          <a:p>
            <a:endParaRPr lang="en-US" dirty="0"/>
          </a:p>
        </p:txBody>
      </p:sp>
      <p:sp>
        <p:nvSpPr>
          <p:cNvPr id="5" name="Notes Placeholder 4"/>
          <p:cNvSpPr>
            <a:spLocks noGrp="1"/>
          </p:cNvSpPr>
          <p:nvPr>
            <p:ph type="body" sz="quarter" idx="3"/>
          </p:nvPr>
        </p:nvSpPr>
        <p:spPr>
          <a:xfrm>
            <a:off x="930593" y="3378340"/>
            <a:ext cx="7444740" cy="2764095"/>
          </a:xfrm>
          <a:prstGeom prst="rect">
            <a:avLst/>
          </a:prstGeom>
        </p:spPr>
        <p:txBody>
          <a:bodyPr vert="horz" lIns="93287" tIns="46644" rIns="93287" bIns="46644"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6667305"/>
            <a:ext cx="4032568" cy="352621"/>
          </a:xfrm>
          <a:prstGeom prst="rect">
            <a:avLst/>
          </a:prstGeom>
        </p:spPr>
        <p:txBody>
          <a:bodyPr vert="horz" lIns="93287" tIns="46644" rIns="93287" bIns="46644" rtlCol="0" anchor="b"/>
          <a:lstStyle>
            <a:lvl1pPr algn="l">
              <a:defRPr sz="1200"/>
            </a:lvl1pPr>
          </a:lstStyle>
          <a:p>
            <a:endParaRPr lang="en-US" dirty="0"/>
          </a:p>
        </p:txBody>
      </p:sp>
      <p:sp>
        <p:nvSpPr>
          <p:cNvPr id="7" name="Slide Number Placeholder 6"/>
          <p:cNvSpPr>
            <a:spLocks noGrp="1"/>
          </p:cNvSpPr>
          <p:nvPr>
            <p:ph type="sldNum" sz="quarter" idx="5"/>
          </p:nvPr>
        </p:nvSpPr>
        <p:spPr>
          <a:xfrm>
            <a:off x="5271742" y="6667305"/>
            <a:ext cx="4032568" cy="352621"/>
          </a:xfrm>
          <a:prstGeom prst="rect">
            <a:avLst/>
          </a:prstGeom>
        </p:spPr>
        <p:txBody>
          <a:bodyPr vert="horz" lIns="93287" tIns="46644" rIns="93287" bIns="46644" rtlCol="0" anchor="b"/>
          <a:lstStyle>
            <a:lvl1pPr algn="r">
              <a:defRPr sz="1200"/>
            </a:lvl1pPr>
          </a:lstStyle>
          <a:p>
            <a:fld id="{C4F4D4E3-0E31-4052-83FE-D4EA905A6ECE}" type="slidenum">
              <a:rPr lang="en-US" smtClean="0"/>
              <a:t>‹#›</a:t>
            </a:fld>
            <a:endParaRPr lang="en-US" dirty="0"/>
          </a:p>
        </p:txBody>
      </p:sp>
    </p:spTree>
    <p:extLst>
      <p:ext uri="{BB962C8B-B14F-4D97-AF65-F5344CB8AC3E}">
        <p14:creationId xmlns:p14="http://schemas.microsoft.com/office/powerpoint/2010/main" val="23040698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www.lis.illinois.edu/academics/degrees/specializations/data_curation" TargetMode="External"/><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hdl.handle.net/2027.42/61845" TargetMode="External"/><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www.oclc.org/research/themes/user-studies/dipir.html" TargetMode="External"/><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jasonquinlan.com/" TargetMode="External"/><Relationship Id="rId2" Type="http://schemas.openxmlformats.org/officeDocument/2006/relationships/slide" Target="../slides/slide9.xml"/><Relationship Id="rId1" Type="http://schemas.openxmlformats.org/officeDocument/2006/relationships/notesMaster" Target="../notesMasters/notesMaster1.xml"/><Relationship Id="rId4" Type="http://schemas.openxmlformats.org/officeDocument/2006/relationships/hyperlink" Target="https://www.flickr.com/photos/catalhoyuk/9184503529" TargetMode="Externa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phys.org/news/2015-06-bird-brain.html#jCp" TargetMode="External"/><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3" Type="http://schemas.openxmlformats.org/officeDocument/2006/relationships/hyperlink" Target="https://commons.wikimedia.org/wiki/User:Daderot" TargetMode="External"/><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www.dayofarchaeology.com/a-day-of-archaeology-at-mission-escambe/troweling/" TargetMode="External"/><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1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C4F4D4E3-0E31-4052-83FE-D4EA905A6ECE}" type="slidenum">
              <a:rPr lang="en-US" smtClean="0"/>
              <a:t>1</a:t>
            </a:fld>
            <a:endParaRPr lang="en-US" dirty="0"/>
          </a:p>
        </p:txBody>
      </p:sp>
    </p:spTree>
    <p:extLst>
      <p:ext uri="{BB962C8B-B14F-4D97-AF65-F5344CB8AC3E}">
        <p14:creationId xmlns:p14="http://schemas.microsoft.com/office/powerpoint/2010/main" val="349512300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Image: http://www.flickr.com/photos/25869855@N04/6357282813</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What do I mean by data reuse? Data reuse – the use of data for a purpose other than originally intended – replicate research,</a:t>
            </a:r>
            <a:r>
              <a:rPr lang="en-US" sz="1100" baseline="0" dirty="0">
                <a:latin typeface="Arial" panose="020B0604020202020204" pitchFamily="34" charset="0"/>
                <a:cs typeface="Arial" panose="020B0604020202020204" pitchFamily="34" charset="0"/>
              </a:rPr>
              <a:t> ask novel questions within the discipline over time or geography, apply to an interdisciplinary problem, public use</a:t>
            </a:r>
            <a:r>
              <a:rPr lang="en-US" sz="1100" dirty="0">
                <a:latin typeface="Arial" panose="020B0604020202020204" pitchFamily="34" charset="0"/>
                <a:cs typeface="Arial" panose="020B0604020202020204" pitchFamily="34" charset="0"/>
              </a:rPr>
              <a:t>.  </a:t>
            </a:r>
          </a:p>
          <a:p>
            <a:endParaRPr lang="en-US" sz="1100" dirty="0">
              <a:latin typeface="Arial" panose="020B0604020202020204" pitchFamily="34" charset="0"/>
              <a:cs typeface="Arial" panose="020B0604020202020204" pitchFamily="34" charset="0"/>
            </a:endParaRPr>
          </a:p>
          <a:p>
            <a:pPr defTabSz="932871">
              <a:defRPr/>
            </a:pPr>
            <a:r>
              <a:rPr lang="en-US" sz="1100" u="sng" dirty="0">
                <a:latin typeface="Arial" panose="020B0604020202020204" pitchFamily="34" charset="0"/>
                <a:cs typeface="Arial" panose="020B0604020202020204" pitchFamily="34" charset="0"/>
              </a:rPr>
              <a:t>So here we have an example of marine biologists reusing price data</a:t>
            </a:r>
            <a:r>
              <a:rPr lang="en-US" sz="1100" dirty="0">
                <a:latin typeface="Arial" panose="020B0604020202020204" pitchFamily="34" charset="0"/>
                <a:cs typeface="Arial" panose="020B0604020202020204" pitchFamily="34" charset="0"/>
              </a:rPr>
              <a:t> from 45,000 restaurant menus at the NYPL to test whether a particular type of fish was overharvested in the 1920s. This is amazing.  This is a great story of data reuse. This kind of story is what gets people excited about the possibility of data sharing mandates.  </a:t>
            </a:r>
          </a:p>
          <a:p>
            <a:pPr defTabSz="932871">
              <a:defRPr/>
            </a:pPr>
            <a:r>
              <a:rPr lang="en-US" sz="1100" u="sng" dirty="0">
                <a:latin typeface="Arial" panose="020B0604020202020204" pitchFamily="34" charset="0"/>
                <a:cs typeface="Arial" panose="020B0604020202020204" pitchFamily="34" charset="0"/>
              </a:rPr>
              <a:t>Another might be:</a:t>
            </a:r>
            <a:r>
              <a:rPr lang="en-US" sz="1100" dirty="0">
                <a:latin typeface="Arial" panose="020B0604020202020204" pitchFamily="34" charset="0"/>
                <a:cs typeface="Arial" panose="020B0604020202020204" pitchFamily="34" charset="0"/>
              </a:rPr>
              <a:t> “Here, a novelist peruses NYPL’s unique menu collection to cook delectable dinner details into a historical mystery” (Enis</a:t>
            </a:r>
            <a:r>
              <a:rPr lang="en-US" sz="1100" baseline="0" dirty="0">
                <a:latin typeface="Arial" panose="020B0604020202020204" pitchFamily="34" charset="0"/>
                <a:cs typeface="Arial" panose="020B0604020202020204" pitchFamily="34" charset="0"/>
              </a:rPr>
              <a:t> 2015).</a:t>
            </a:r>
            <a:r>
              <a:rPr lang="en-US" sz="1100" dirty="0">
                <a:latin typeface="Arial" panose="020B0604020202020204" pitchFamily="34" charset="0"/>
                <a:cs typeface="Arial" panose="020B0604020202020204" pitchFamily="34" charset="0"/>
              </a:rPr>
              <a:t> Or: “There, a paleo oceanographer expands his field’s understanding of how seafood consumption trends of the 19th and 20th centuries impacted the sustainability of modern fisheries” (Enis 2015).</a:t>
            </a:r>
          </a:p>
          <a:p>
            <a:endParaRPr lang="en-US" sz="1100" dirty="0">
              <a:latin typeface="Arial" panose="020B0604020202020204" pitchFamily="34" charset="0"/>
              <a:cs typeface="Arial" panose="020B0604020202020204" pitchFamily="34" charset="0"/>
            </a:endParaRPr>
          </a:p>
          <a:p>
            <a:pPr defTabSz="932871">
              <a:defRPr/>
            </a:pPr>
            <a:r>
              <a:rPr lang="en-US" sz="1100" dirty="0">
                <a:latin typeface="Arial" panose="020B0604020202020204" pitchFamily="34" charset="0"/>
                <a:cs typeface="Arial" panose="020B0604020202020204" pitchFamily="34" charset="0"/>
              </a:rPr>
              <a:t>QUESTION:</a:t>
            </a:r>
            <a:r>
              <a:rPr lang="en-US" sz="1100" baseline="0" dirty="0">
                <a:latin typeface="Arial" panose="020B0604020202020204" pitchFamily="34" charset="0"/>
                <a:cs typeface="Arial" panose="020B0604020202020204" pitchFamily="34" charset="0"/>
              </a:rPr>
              <a:t> Who’s working with data this summer?  Who’s reusing data from someone other than </a:t>
            </a:r>
            <a:r>
              <a:rPr lang="en-US" sz="1100" dirty="0">
                <a:latin typeface="Arial" panose="020B0604020202020204" pitchFamily="34" charset="0"/>
                <a:cs typeface="Arial" panose="020B0604020202020204" pitchFamily="34" charset="0"/>
              </a:rPr>
              <a:t>your summer advisor</a:t>
            </a:r>
            <a:r>
              <a:rPr lang="en-US" sz="1100" baseline="0" dirty="0">
                <a:latin typeface="Arial" panose="020B0604020202020204" pitchFamily="34" charset="0"/>
                <a:cs typeface="Arial" panose="020B0604020202020204" pitchFamily="34" charset="0"/>
              </a:rPr>
              <a:t>? How are you finding the process – working with data your advisor didn’t collect?</a:t>
            </a:r>
          </a:p>
        </p:txBody>
      </p:sp>
      <p:sp>
        <p:nvSpPr>
          <p:cNvPr id="4" name="Slide Number Placeholder 3"/>
          <p:cNvSpPr>
            <a:spLocks noGrp="1"/>
          </p:cNvSpPr>
          <p:nvPr>
            <p:ph type="sldNum" sz="quarter" idx="10"/>
          </p:nvPr>
        </p:nvSpPr>
        <p:spPr/>
        <p:txBody>
          <a:bodyPr/>
          <a:lstStyle/>
          <a:p>
            <a:fld id="{A035E6FC-CCC7-F34C-83D9-78C7523946F2}" type="slidenum">
              <a:rPr lang="en-US" smtClean="0"/>
              <a:t>2</a:t>
            </a:fld>
            <a:endParaRPr lang="en-US" dirty="0"/>
          </a:p>
        </p:txBody>
      </p:sp>
    </p:spTree>
    <p:extLst>
      <p:ext uri="{BB962C8B-B14F-4D97-AF65-F5344CB8AC3E}">
        <p14:creationId xmlns:p14="http://schemas.microsoft.com/office/powerpoint/2010/main" val="30955493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Image: large-scale</a:t>
            </a:r>
            <a:r>
              <a:rPr lang="en-US" sz="1100" baseline="0" dirty="0">
                <a:latin typeface="Arial" panose="020B0604020202020204" pitchFamily="34" charset="0"/>
                <a:cs typeface="Arial" panose="020B0604020202020204" pitchFamily="34" charset="0"/>
              </a:rPr>
              <a:t> laboratory experimentation lab</a:t>
            </a:r>
            <a:r>
              <a:rPr lang="en-US" sz="1100" dirty="0">
                <a:latin typeface="Arial" panose="020B0604020202020204" pitchFamily="34" charset="0"/>
                <a:cs typeface="Arial" panose="020B0604020202020204" pitchFamily="34" charset="0"/>
              </a:rPr>
              <a:t>: http://nees.org/sites-mainpage/laboratories</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“Data curation is the active and ongoing management of data through its lifecycle of interest and usefulness to scholarship, science, and education. Data curation enables data discovery and retrieval, maintains data quality, adds value, and provides for re-use over time through activities including authentication, archiving, management, preservation, and representation”. </a:t>
            </a:r>
            <a:r>
              <a:rPr lang="en-US" sz="1100" dirty="0">
                <a:latin typeface="Arial" panose="020B0604020202020204" pitchFamily="34" charset="0"/>
                <a:cs typeface="Arial" panose="020B0604020202020204" pitchFamily="34" charset="0"/>
                <a:hlinkClick r:id="rId3"/>
              </a:rPr>
              <a:t>http://www.lis.illinois.edu/academics/degrees/specializations/data_curation</a:t>
            </a:r>
            <a:endParaRPr lang="en-US" sz="1100" dirty="0"/>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But it’s hard, because there’s so much to be understood about the context of a research study “to make proper use of it” - the data.  In this case the study was an experiment, but it could be any study</a:t>
            </a:r>
            <a:r>
              <a:rPr lang="en-US" sz="1100" baseline="0" dirty="0">
                <a:latin typeface="Arial" panose="020B0604020202020204" pitchFamily="34" charset="0"/>
                <a:cs typeface="Arial" panose="020B0604020202020204" pitchFamily="34" charset="0"/>
              </a:rPr>
              <a:t>.</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At the time I conducted this research, there wasn</a:t>
            </a:r>
            <a:r>
              <a:rPr lang="en-US" sz="1100" dirty="0">
                <a:latin typeface="Arial" panose="020B0604020202020204" pitchFamily="34" charset="0"/>
                <a:cs typeface="Arial" panose="020B0604020202020204" pitchFamily="34" charset="0"/>
              </a:rPr>
              <a:t>’t a</a:t>
            </a:r>
            <a:r>
              <a:rPr lang="en-US" sz="1100" baseline="0" dirty="0">
                <a:latin typeface="Arial" panose="020B0604020202020204" pitchFamily="34" charset="0"/>
                <a:cs typeface="Arial" panose="020B0604020202020204" pitchFamily="34" charset="0"/>
              </a:rPr>
              <a:t> lot of research in the area about what needed to be captured besides the data.  What contextual information </a:t>
            </a:r>
            <a:r>
              <a:rPr lang="en-US" sz="1100" dirty="0">
                <a:latin typeface="Arial" panose="020B0604020202020204" pitchFamily="34" charset="0"/>
                <a:cs typeface="Arial" panose="020B0604020202020204" pitchFamily="34" charset="0"/>
              </a:rPr>
              <a:t>was </a:t>
            </a:r>
            <a:r>
              <a:rPr lang="en-US" sz="1100" baseline="0" dirty="0">
                <a:latin typeface="Arial" panose="020B0604020202020204" pitchFamily="34" charset="0"/>
                <a:cs typeface="Arial" panose="020B0604020202020204" pitchFamily="34" charset="0"/>
              </a:rPr>
              <a:t>important to capture so someone else can come along and reuse the data.  </a:t>
            </a:r>
          </a:p>
          <a:p>
            <a:endParaRPr lang="en-US" sz="1100" baseline="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Data producers didn’t know</a:t>
            </a:r>
            <a:r>
              <a:rPr lang="en-US" sz="1100" dirty="0">
                <a:latin typeface="Arial" panose="020B0604020202020204" pitchFamily="34" charset="0"/>
                <a:cs typeface="Arial" panose="020B0604020202020204" pitchFamily="34" charset="0"/>
              </a:rPr>
              <a:t> a</a:t>
            </a:r>
            <a:r>
              <a:rPr lang="en-US" sz="1100" baseline="0" dirty="0">
                <a:latin typeface="Arial" panose="020B0604020202020204" pitchFamily="34" charset="0"/>
                <a:cs typeface="Arial" panose="020B0604020202020204" pitchFamily="34" charset="0"/>
              </a:rPr>
              <a:t>nd those curating the data weren’t asking reusers as far</a:t>
            </a:r>
            <a:r>
              <a:rPr lang="en-US" sz="1100" dirty="0">
                <a:latin typeface="Arial" panose="020B0604020202020204" pitchFamily="34" charset="0"/>
                <a:cs typeface="Arial" panose="020B0604020202020204" pitchFamily="34" charset="0"/>
              </a:rPr>
              <a:t> as I could tell</a:t>
            </a:r>
            <a:r>
              <a:rPr lang="en-US" sz="1100" baseline="0" dirty="0">
                <a:latin typeface="Arial" panose="020B0604020202020204" pitchFamily="34" charset="0"/>
                <a:cs typeface="Arial" panose="020B0604020202020204" pitchFamily="34" charset="0"/>
              </a:rPr>
              <a:t>.</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As a person who started her career designing and developing IS, I didn’t get it.</a:t>
            </a:r>
            <a:r>
              <a:rPr lang="en-US" sz="1100" dirty="0">
                <a:latin typeface="Arial" panose="020B0604020202020204" pitchFamily="34" charset="0"/>
                <a:cs typeface="Arial" panose="020B0604020202020204" pitchFamily="34" charset="0"/>
              </a:rPr>
              <a:t> Why wasn’t anyone </a:t>
            </a:r>
            <a:r>
              <a:rPr lang="en-US" sz="1100" baseline="0" dirty="0">
                <a:latin typeface="Arial" panose="020B0604020202020204" pitchFamily="34" charset="0"/>
                <a:cs typeface="Arial" panose="020B0604020202020204" pitchFamily="34" charset="0"/>
              </a:rPr>
              <a:t>asking the “end</a:t>
            </a:r>
            <a:r>
              <a:rPr lang="en-US" sz="1100" dirty="0">
                <a:latin typeface="Arial" panose="020B0604020202020204" pitchFamily="34" charset="0"/>
                <a:cs typeface="Arial" panose="020B0604020202020204" pitchFamily="34" charset="0"/>
              </a:rPr>
              <a:t> users”</a:t>
            </a:r>
            <a:r>
              <a:rPr lang="en-US" sz="1100" baseline="0" dirty="0">
                <a:latin typeface="Arial" panose="020B0604020202020204" pitchFamily="34" charset="0"/>
                <a:cs typeface="Arial" panose="020B0604020202020204" pitchFamily="34" charset="0"/>
              </a:rPr>
              <a:t>. That’s where my line of research started.  With a study of earthquake engineering researchers. </a:t>
            </a:r>
            <a:endParaRPr lang="en-US" sz="11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a:t>
            </a:fld>
            <a:endParaRPr lang="en-US" dirty="0"/>
          </a:p>
        </p:txBody>
      </p:sp>
    </p:spTree>
    <p:extLst>
      <p:ext uri="{BB962C8B-B14F-4D97-AF65-F5344CB8AC3E}">
        <p14:creationId xmlns:p14="http://schemas.microsoft.com/office/powerpoint/2010/main" val="263730427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itchFamily="34" charset="0"/>
                <a:cs typeface="Arial" pitchFamily="34" charset="0"/>
              </a:rPr>
              <a:t>Images shake table lab and tsunami wave basin lab: https://nees.org/sites-mainpage/laboratories#shake</a:t>
            </a:r>
          </a:p>
          <a:p>
            <a:endParaRPr lang="en-US" sz="1100" dirty="0">
              <a:latin typeface="Arial" pitchFamily="34" charset="0"/>
              <a:cs typeface="Arial" pitchFamily="34" charset="0"/>
            </a:endParaRPr>
          </a:p>
          <a:p>
            <a:pPr defTabSz="932871">
              <a:defRPr/>
            </a:pPr>
            <a:r>
              <a:rPr lang="en-US" sz="1100" kern="1200" dirty="0">
                <a:solidFill>
                  <a:schemeClr val="tx1"/>
                </a:solidFill>
                <a:effectLst/>
                <a:latin typeface="Arial" panose="020B0604020202020204" pitchFamily="34" charset="0"/>
                <a:cs typeface="Arial" panose="020B0604020202020204" pitchFamily="34" charset="0"/>
              </a:rPr>
              <a:t>Faniel, I. M. (2009). </a:t>
            </a:r>
            <a:r>
              <a:rPr lang="en-US" sz="1100" i="1" kern="1200" dirty="0">
                <a:solidFill>
                  <a:schemeClr val="tx1"/>
                </a:solidFill>
                <a:effectLst/>
                <a:latin typeface="Arial" panose="020B0604020202020204" pitchFamily="34" charset="0"/>
                <a:cs typeface="Arial" panose="020B0604020202020204" pitchFamily="34" charset="0"/>
              </a:rPr>
              <a:t>Unrealized potential: The socio-technical challenges of a large scale cyberinfrastructure initiative.</a:t>
            </a:r>
            <a:r>
              <a:rPr lang="en-US" sz="1100" kern="1200" dirty="0">
                <a:solidFill>
                  <a:schemeClr val="tx1"/>
                </a:solidFill>
                <a:effectLst/>
                <a:latin typeface="Arial" panose="020B0604020202020204" pitchFamily="34" charset="0"/>
                <a:cs typeface="Arial" panose="020B0604020202020204" pitchFamily="34" charset="0"/>
              </a:rPr>
              <a:t> Sponsored by the National Science Foundation.  </a:t>
            </a:r>
            <a:r>
              <a:rPr lang="en-US" sz="1100" u="sng" kern="1200" dirty="0">
                <a:solidFill>
                  <a:schemeClr val="tx1"/>
                </a:solidFill>
                <a:effectLst/>
                <a:latin typeface="Arial" panose="020B0604020202020204" pitchFamily="34" charset="0"/>
                <a:cs typeface="Arial" panose="020B0604020202020204" pitchFamily="34" charset="0"/>
                <a:hlinkClick r:id="rId3"/>
              </a:rPr>
              <a:t>http://hdl.handle.net/2027.42/61845</a:t>
            </a:r>
            <a:endParaRPr lang="en-US" sz="1100" kern="1200" dirty="0">
              <a:solidFill>
                <a:schemeClr val="tx1"/>
              </a:solidFill>
              <a:effectLst/>
              <a:latin typeface="Arial" panose="020B0604020202020204" pitchFamily="34" charset="0"/>
              <a:cs typeface="Arial" panose="020B0604020202020204" pitchFamily="34" charset="0"/>
            </a:endParaRPr>
          </a:p>
          <a:p>
            <a:endParaRPr lang="en-US" sz="1100" dirty="0">
              <a:latin typeface="Arial" pitchFamily="34" charset="0"/>
              <a:cs typeface="Arial" pitchFamily="34" charset="0"/>
            </a:endParaRPr>
          </a:p>
          <a:p>
            <a:pPr defTabSz="932871">
              <a:defRPr/>
            </a:pPr>
            <a:r>
              <a:rPr lang="en-US" sz="1100" dirty="0">
                <a:latin typeface="Arial" pitchFamily="34" charset="0"/>
                <a:cs typeface="Arial" pitchFamily="34" charset="0"/>
              </a:rPr>
              <a:t>Faniel, I. M., &amp; Jacobsen, T. E. (2010). Reusing scientific data: How earthquake engineering researchers assess the reusability of colleagues' data. </a:t>
            </a:r>
            <a:r>
              <a:rPr lang="en-US" sz="1100" i="1" dirty="0">
                <a:latin typeface="Arial" panose="020B0604020202020204" pitchFamily="34" charset="0"/>
                <a:cs typeface="Arial" panose="020B0604020202020204" pitchFamily="34" charset="0"/>
              </a:rPr>
              <a:t>Computer Supported Cooperative Work, 19 </a:t>
            </a:r>
            <a:r>
              <a:rPr lang="en-US" sz="1100" dirty="0">
                <a:latin typeface="Arial" panose="020B0604020202020204" pitchFamily="34" charset="0"/>
                <a:cs typeface="Arial" pitchFamily="34" charset="0"/>
              </a:rPr>
              <a:t>(3-4), 355-375.</a:t>
            </a:r>
          </a:p>
          <a:p>
            <a:endParaRPr lang="en-US" sz="1100" dirty="0">
              <a:latin typeface="Arial" panose="020B0604020202020204" pitchFamily="34" charset="0"/>
              <a:cs typeface="Arial" pitchFamily="34" charset="0"/>
            </a:endParaRPr>
          </a:p>
          <a:p>
            <a:r>
              <a:rPr lang="en-US" sz="1100" dirty="0">
                <a:latin typeface="Arial" panose="020B0604020202020204" pitchFamily="34" charset="0"/>
                <a:cs typeface="Arial" pitchFamily="34" charset="0"/>
              </a:rPr>
              <a:t>I saw overlaps</a:t>
            </a:r>
            <a:r>
              <a:rPr lang="en-US" sz="1100" baseline="0" dirty="0">
                <a:latin typeface="Arial" panose="020B0604020202020204" pitchFamily="34" charset="0"/>
                <a:cs typeface="Arial" panose="020B0604020202020204" pitchFamily="34" charset="0"/>
              </a:rPr>
              <a:t> in knowledge reuse vs. data reuse. </a:t>
            </a:r>
            <a:endParaRPr lang="en-US" sz="1100" dirty="0">
              <a:latin typeface="Arial" panose="020B0604020202020204" pitchFamily="34" charset="0"/>
              <a:cs typeface="Arial" panose="020B0604020202020204" pitchFamily="34" charset="0"/>
            </a:endParaRP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Interestingly, the grant wasn’t even to</a:t>
            </a:r>
            <a:r>
              <a:rPr lang="en-US" sz="1100" baseline="0" dirty="0">
                <a:latin typeface="Arial" panose="020B0604020202020204" pitchFamily="34" charset="0"/>
                <a:cs typeface="Arial" panose="020B0604020202020204" pitchFamily="34" charset="0"/>
              </a:rPr>
              <a:t> study data reuse.  I slipped it in as part of the larger study to evaluate NEES.  Based on 14 interviews.  I asked how earthquake engineering researchers reusing data for their simulation studies decided whether to reuse colleagues’ data.</a:t>
            </a:r>
            <a:endParaRPr lang="en-US" sz="1100" dirty="0">
              <a:latin typeface="Arial" panose="020B0604020202020204" pitchFamily="34"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4</a:t>
            </a:fld>
            <a:endParaRPr lang="en-US" dirty="0"/>
          </a:p>
        </p:txBody>
      </p:sp>
    </p:spTree>
    <p:extLst>
      <p:ext uri="{BB962C8B-B14F-4D97-AF65-F5344CB8AC3E}">
        <p14:creationId xmlns:p14="http://schemas.microsoft.com/office/powerpoint/2010/main" val="36042528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Table 1. How EE researchers assess the reusability</a:t>
            </a:r>
            <a:r>
              <a:rPr lang="en-US" sz="1100" baseline="0" dirty="0">
                <a:latin typeface="Arial" panose="020B0604020202020204" pitchFamily="34" charset="0"/>
                <a:cs typeface="Arial" panose="020B0604020202020204" pitchFamily="34" charset="0"/>
              </a:rPr>
              <a:t> of experimental data for model validation.</a:t>
            </a:r>
          </a:p>
          <a:p>
            <a:pPr defTabSz="932871">
              <a:defRPr/>
            </a:pPr>
            <a:r>
              <a:rPr lang="en-US" sz="1100" dirty="0">
                <a:latin typeface="Arial" panose="020B0604020202020204" pitchFamily="34" charset="0"/>
                <a:cs typeface="Arial" panose="020B0604020202020204" pitchFamily="34" charset="0"/>
              </a:rPr>
              <a:t>Faniel, I. M., &amp; Jacobsen, T. E. (2010). Reusing scientific data: How earthquake engineering researchers assess the reusability of colleagues' data. </a:t>
            </a:r>
            <a:r>
              <a:rPr lang="en-US" sz="1100" i="1" dirty="0">
                <a:latin typeface="Arial" panose="020B0604020202020204" pitchFamily="34" charset="0"/>
                <a:cs typeface="Arial" panose="020B0604020202020204" pitchFamily="34" charset="0"/>
              </a:rPr>
              <a:t>Computer Supported Cooperative Work, 19</a:t>
            </a:r>
            <a:r>
              <a:rPr lang="en-US" sz="1100" dirty="0">
                <a:latin typeface="Arial" panose="020B0604020202020204" pitchFamily="34" charset="0"/>
                <a:cs typeface="Arial" panose="020B0604020202020204" pitchFamily="34" charset="0"/>
              </a:rPr>
              <a:t>(3-4), 355-375.</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Here’s what I found earthquake</a:t>
            </a:r>
            <a:r>
              <a:rPr lang="en-US" sz="1100" baseline="0" dirty="0">
                <a:latin typeface="Arial" panose="020B0604020202020204" pitchFamily="34" charset="0"/>
                <a:cs typeface="Arial" panose="020B0604020202020204" pitchFamily="34" charset="0"/>
              </a:rPr>
              <a:t> engineering researchers did to assess data reusability, the strategies they used and the kinds of information about how the data were produced they needed and where they got it. </a:t>
            </a:r>
          </a:p>
          <a:p>
            <a:endParaRPr lang="en-US" sz="1100" baseline="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This was my start.  This helped me start my program</a:t>
            </a:r>
            <a:r>
              <a:rPr lang="en-US" sz="1100" dirty="0">
                <a:latin typeface="Arial" panose="020B0604020202020204" pitchFamily="34" charset="0"/>
                <a:cs typeface="Arial" panose="020B0604020202020204" pitchFamily="34" charset="0"/>
              </a:rPr>
              <a:t> – a qualitative analysis of </a:t>
            </a:r>
            <a:r>
              <a:rPr lang="en-US" sz="1100" baseline="0" dirty="0">
                <a:latin typeface="Arial" panose="020B0604020202020204" pitchFamily="34" charset="0"/>
                <a:cs typeface="Arial" panose="020B0604020202020204" pitchFamily="34" charset="0"/>
              </a:rPr>
              <a:t>14 interviews. The paper was rejected from one journal before being accepted in another one. </a:t>
            </a:r>
            <a:endParaRPr lang="en-US" sz="11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BCFE45DA-72A3-430F-BB87-B14765412E94}" type="slidenum">
              <a:rPr lang="en-US" smtClean="0"/>
              <a:t>5</a:t>
            </a:fld>
            <a:endParaRPr lang="en-US" dirty="0"/>
          </a:p>
        </p:txBody>
      </p:sp>
    </p:spTree>
    <p:extLst>
      <p:ext uri="{BB962C8B-B14F-4D97-AF65-F5344CB8AC3E}">
        <p14:creationId xmlns:p14="http://schemas.microsoft.com/office/powerpoint/2010/main" val="312791714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defTabSz="970940">
              <a:defRPr/>
            </a:pPr>
            <a:r>
              <a:rPr lang="en-US" sz="1100" dirty="0">
                <a:latin typeface="Arial" panose="020B0604020202020204" pitchFamily="34" charset="0"/>
                <a:cs typeface="Arial" panose="020B0604020202020204" pitchFamily="34" charset="0"/>
              </a:rPr>
              <a:t>Images: Taken during interviews for the DIPIR project </a:t>
            </a:r>
          </a:p>
          <a:p>
            <a:pPr defTabSz="970940">
              <a:defRPr/>
            </a:pPr>
            <a:r>
              <a:rPr lang="en-US" sz="1100" dirty="0">
                <a:latin typeface="Arial" panose="020B0604020202020204" pitchFamily="34" charset="0"/>
                <a:cs typeface="Arial" panose="020B0604020202020204" pitchFamily="34" charset="0"/>
              </a:rPr>
              <a:t>Investigators: Ixchel Faniel (PI) and Elizabeth Yakel, (Co-PI)</a:t>
            </a:r>
          </a:p>
          <a:p>
            <a:pPr defTabSz="970940">
              <a:defRPr/>
            </a:pPr>
            <a:r>
              <a:rPr lang="en-US" sz="1100" dirty="0">
                <a:latin typeface="Arial" panose="020B0604020202020204" pitchFamily="34" charset="0"/>
                <a:cs typeface="Arial" panose="020B0604020202020204" pitchFamily="34" charset="0"/>
                <a:hlinkClick r:id="rId3"/>
              </a:rPr>
              <a:t>http://www.oclc.org/research/themes/user-studies/dipir.html</a:t>
            </a:r>
            <a:endParaRPr lang="en-US" sz="1100" dirty="0">
              <a:latin typeface="Arial" panose="020B0604020202020204" pitchFamily="34" charset="0"/>
              <a:cs typeface="Arial" panose="020B0604020202020204" pitchFamily="34" charset="0"/>
            </a:endParaRPr>
          </a:p>
          <a:p>
            <a:pPr defTabSz="970940">
              <a:defRPr/>
            </a:pPr>
            <a:endParaRPr lang="en-US" sz="1100" dirty="0">
              <a:latin typeface="Arial" panose="020B0604020202020204" pitchFamily="34" charset="0"/>
              <a:cs typeface="Arial" panose="020B0604020202020204" pitchFamily="34" charset="0"/>
            </a:endParaRPr>
          </a:p>
          <a:p>
            <a:pPr defTabSz="970940">
              <a:defRPr/>
            </a:pPr>
            <a:r>
              <a:rPr lang="en-US" sz="1100" dirty="0">
                <a:latin typeface="Arial" panose="020B0604020202020204" pitchFamily="34" charset="0"/>
                <a:cs typeface="Arial" panose="020B0604020202020204" pitchFamily="34" charset="0"/>
              </a:rPr>
              <a:t>As a follow on to the NEES project Beth and I partnered on the DIPIR project.  It was a reformulation of a grant proposal I wrote that also was rejected at NSF. </a:t>
            </a:r>
          </a:p>
          <a:p>
            <a:pPr defTabSz="970940">
              <a:defRPr/>
            </a:pPr>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DIPIR focuses on data reuse  within the quantitative social science, archaeological, and zoological research communities. Its being done in partnership with scholars from he Inter-university Consortium of Political and Social Research (ICPSR), the University of Michigan Museum of Zoology, and Open Context, an archaeological data repository and publishing service. </a:t>
            </a:r>
          </a:p>
        </p:txBody>
      </p:sp>
      <p:sp>
        <p:nvSpPr>
          <p:cNvPr id="4" name="Slide Number Placeholder 3"/>
          <p:cNvSpPr>
            <a:spLocks noGrp="1"/>
          </p:cNvSpPr>
          <p:nvPr>
            <p:ph type="sldNum" sz="quarter" idx="10"/>
          </p:nvPr>
        </p:nvSpPr>
        <p:spPr/>
        <p:txBody>
          <a:bodyPr/>
          <a:lstStyle/>
          <a:p>
            <a:fld id="{C4F4D4E3-0E31-4052-83FE-D4EA905A6ECE}" type="slidenum">
              <a:rPr lang="en-US" smtClean="0"/>
              <a:t>6</a:t>
            </a:fld>
            <a:endParaRPr lang="en-US" dirty="0"/>
          </a:p>
        </p:txBody>
      </p:sp>
    </p:spTree>
    <p:extLst>
      <p:ext uri="{BB962C8B-B14F-4D97-AF65-F5344CB8AC3E}">
        <p14:creationId xmlns:p14="http://schemas.microsoft.com/office/powerpoint/2010/main" val="330497056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I learned from NEES: researchers who are out to</a:t>
            </a:r>
            <a:r>
              <a:rPr lang="en-US" sz="1100" baseline="0" dirty="0">
                <a:latin typeface="Arial" panose="020B0604020202020204" pitchFamily="34" charset="0"/>
                <a:cs typeface="Arial" panose="020B0604020202020204" pitchFamily="34" charset="0"/>
              </a:rPr>
              <a:t> reuse other people’s data typically are interested in the conditions or circumstances under which the data were produced. I call that the context or significant properties of data. Researchers who end up reusing other’s data typically want to know a lot about the context</a:t>
            </a:r>
            <a:r>
              <a:rPr lang="en-US" sz="1100" dirty="0">
                <a:latin typeface="Arial" panose="020B0604020202020204" pitchFamily="34" charset="0"/>
                <a:cs typeface="Arial" panose="020B0604020202020204" pitchFamily="34" charset="0"/>
              </a:rPr>
              <a:t> of data production</a:t>
            </a:r>
            <a:r>
              <a:rPr lang="en-US" sz="1100" baseline="0" dirty="0">
                <a:latin typeface="Arial" panose="020B0604020202020204" pitchFamily="34" charset="0"/>
                <a:cs typeface="Arial" panose="020B0604020202020204" pitchFamily="34" charset="0"/>
              </a:rPr>
              <a:t>.</a:t>
            </a:r>
            <a:endParaRPr lang="en-US" sz="1100" dirty="0">
              <a:latin typeface="Arial" panose="020B0604020202020204" pitchFamily="34" charset="0"/>
              <a:cs typeface="Arial" panose="020B0604020202020204" pitchFamily="34" charset="0"/>
            </a:endParaRP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Data reuse literature – typically focused on significant properties/context necessary to facilitate reuse, particularly understanding/interpreting data/judging data quality vs. Data curation literature – typically focused on significant properties/context necessary to access data over the long term not facilitate reuse specifically.</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So, one objective of DIPIR is to learn what data reusers needed besides the data, specifically what kinds of contextual information reusers needed to support their reuse and the implications for data curation. B</a:t>
            </a:r>
            <a:r>
              <a:rPr lang="en-US" sz="1100" baseline="0" dirty="0">
                <a:latin typeface="Arial" pitchFamily="34" charset="0"/>
                <a:cs typeface="Arial" pitchFamily="34" charset="0"/>
              </a:rPr>
              <a:t>ecause I’m studying data reuse within several research communities I’m also interested in whether any generalizations can be made across disciplinary communities.  </a:t>
            </a:r>
            <a:endParaRPr lang="en-US" sz="1100"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7</a:t>
            </a:fld>
            <a:endParaRPr lang="en-US" dirty="0"/>
          </a:p>
        </p:txBody>
      </p:sp>
    </p:spTree>
    <p:extLst>
      <p:ext uri="{BB962C8B-B14F-4D97-AF65-F5344CB8AC3E}">
        <p14:creationId xmlns:p14="http://schemas.microsoft.com/office/powerpoint/2010/main" val="331316883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u="sng" dirty="0">
                <a:latin typeface="Arial" panose="020B0604020202020204" pitchFamily="34" charset="0"/>
                <a:cs typeface="Arial" panose="020B0604020202020204" pitchFamily="34" charset="0"/>
              </a:rPr>
              <a:t>Phase 1</a:t>
            </a:r>
            <a:r>
              <a:rPr lang="en-US" sz="1100" dirty="0">
                <a:latin typeface="Arial" panose="020B0604020202020204" pitchFamily="34" charset="0"/>
                <a:cs typeface="Arial" panose="020B0604020202020204" pitchFamily="34" charset="0"/>
              </a:rPr>
              <a:t>: Interviewed staff to understand the data submission, archival, and dissemination processes, how existing standards were applied, what data were available for reuse, and supportive tools &amp; services provided.</a:t>
            </a:r>
          </a:p>
          <a:p>
            <a:endParaRPr lang="en-US" sz="1100" dirty="0">
              <a:latin typeface="Arial" panose="020B0604020202020204" pitchFamily="34" charset="0"/>
              <a:cs typeface="Arial" panose="020B0604020202020204" pitchFamily="34" charset="0"/>
            </a:endParaRPr>
          </a:p>
          <a:p>
            <a:r>
              <a:rPr lang="en-US" sz="1100" u="sng" dirty="0">
                <a:latin typeface="Arial" panose="020B0604020202020204" pitchFamily="34" charset="0"/>
                <a:cs typeface="Arial" panose="020B0604020202020204" pitchFamily="34" charset="0"/>
              </a:rPr>
              <a:t>Phase 2</a:t>
            </a:r>
            <a:r>
              <a:rPr lang="en-US" sz="1100" dirty="0">
                <a:latin typeface="Arial" panose="020B0604020202020204" pitchFamily="34" charset="0"/>
                <a:cs typeface="Arial" panose="020B0604020202020204" pitchFamily="34" charset="0"/>
              </a:rPr>
              <a:t>: Interviewed reusers within the three disciplines to learn about their reuse practices and information needs. For each site we used a multi-method approach to triangulate our findings.  </a:t>
            </a:r>
          </a:p>
          <a:p>
            <a:pPr marL="174913" indent="-174913">
              <a:buFontTx/>
              <a:buChar char="-"/>
            </a:pPr>
            <a:r>
              <a:rPr lang="en-US" sz="1100" dirty="0">
                <a:latin typeface="Arial" panose="020B0604020202020204" pitchFamily="34" charset="0"/>
                <a:cs typeface="Arial" panose="020B0604020202020204" pitchFamily="34" charset="0"/>
              </a:rPr>
              <a:t>w/Open Context examined online behavior to determine data discovery and access behaviors</a:t>
            </a:r>
          </a:p>
          <a:p>
            <a:pPr marL="174913" indent="-174913">
              <a:buFontTx/>
              <a:buChar char="-"/>
            </a:pPr>
            <a:r>
              <a:rPr lang="en-US" sz="1100" dirty="0">
                <a:latin typeface="Arial" panose="020B0604020202020204" pitchFamily="34" charset="0"/>
                <a:cs typeface="Arial" panose="020B0604020202020204" pitchFamily="34" charset="0"/>
              </a:rPr>
              <a:t>w/UMMZ we conducted observations and think-aloud with data reusers in the museum to consider how they put digital and analog information together for reuse.  </a:t>
            </a:r>
          </a:p>
          <a:p>
            <a:pPr marL="174913" indent="-174913">
              <a:buFontTx/>
              <a:buChar char="-"/>
            </a:pPr>
            <a:r>
              <a:rPr lang="en-US" sz="1100" dirty="0">
                <a:latin typeface="Arial" panose="020B0604020202020204" pitchFamily="34" charset="0"/>
                <a:cs typeface="Arial" panose="020B0604020202020204" pitchFamily="34" charset="0"/>
              </a:rPr>
              <a:t>w/ICSPR we surveyed users of ICSPR data sets about their reuse practices and experiences.  </a:t>
            </a:r>
          </a:p>
          <a:p>
            <a:pPr lvl="0"/>
            <a:endParaRPr lang="en-US" sz="1100" dirty="0">
              <a:latin typeface="Arial" panose="020B0604020202020204" pitchFamily="34" charset="0"/>
              <a:cs typeface="Arial" panose="020B0604020202020204" pitchFamily="34" charset="0"/>
            </a:endParaRPr>
          </a:p>
          <a:p>
            <a:r>
              <a:rPr lang="en-US" sz="1100" u="sng" dirty="0">
                <a:latin typeface="Arial" panose="020B0604020202020204" pitchFamily="34" charset="0"/>
                <a:cs typeface="Arial" panose="020B0604020202020204" pitchFamily="34" charset="0"/>
              </a:rPr>
              <a:t>Phase 3:</a:t>
            </a:r>
            <a:r>
              <a:rPr lang="en-US" sz="1100" dirty="0">
                <a:latin typeface="Arial" panose="020B0604020202020204" pitchFamily="34" charset="0"/>
                <a:cs typeface="Arial" panose="020B0604020202020204" pitchFamily="34" charset="0"/>
              </a:rPr>
              <a:t> We are looking across the 3 academic communities to look for generalizations and map data’s context to reusers’ needs and data curation activities and services. But I’m also curious to hear how these findings might impact your work activities and services, so please take mental notes/jot down your thoughts for later.</a:t>
            </a:r>
            <a:r>
              <a:rPr lang="en-US" dirty="0">
                <a:latin typeface="Arial" panose="020B0604020202020204" pitchFamily="34" charset="0"/>
                <a:cs typeface="Arial" panose="020B0604020202020204" pitchFamily="34" charset="0"/>
              </a:rPr>
              <a:t> </a:t>
            </a:r>
          </a:p>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8</a:t>
            </a:fld>
            <a:endParaRPr lang="en-US" dirty="0"/>
          </a:p>
        </p:txBody>
      </p:sp>
    </p:spTree>
    <p:extLst>
      <p:ext uri="{BB962C8B-B14F-4D97-AF65-F5344CB8AC3E}">
        <p14:creationId xmlns:p14="http://schemas.microsoft.com/office/powerpoint/2010/main" val="384053578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581275" y="898525"/>
            <a:ext cx="4306888" cy="2424113"/>
          </a:xfrm>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Photo credit: </a:t>
            </a:r>
            <a:r>
              <a:rPr lang="en-US" sz="1100" dirty="0">
                <a:latin typeface="Arial" panose="020B0604020202020204" pitchFamily="34" charset="0"/>
                <a:cs typeface="Arial" panose="020B0604020202020204" pitchFamily="34" charset="0"/>
                <a:hlinkClick r:id="rId3"/>
              </a:rPr>
              <a:t>Jason Quinlan</a:t>
            </a:r>
            <a:r>
              <a:rPr lang="en-US" sz="1100" dirty="0">
                <a:latin typeface="Arial" panose="020B0604020202020204" pitchFamily="34" charset="0"/>
                <a:cs typeface="Arial" panose="020B0604020202020204" pitchFamily="34" charset="0"/>
              </a:rPr>
              <a:t> (2013). Çatalhöyük. </a:t>
            </a:r>
            <a:r>
              <a:rPr lang="en-US" sz="1100" dirty="0">
                <a:latin typeface="Arial" panose="020B0604020202020204" pitchFamily="34" charset="0"/>
                <a:cs typeface="Arial" panose="020B0604020202020204" pitchFamily="34" charset="0"/>
                <a:hlinkClick r:id="rId4"/>
              </a:rPr>
              <a:t>https://www.flickr.com/photos/catalhoyuk/9184503529</a:t>
            </a:r>
            <a:endParaRPr lang="en-US" sz="1100" dirty="0">
              <a:latin typeface="Arial" panose="020B0604020202020204" pitchFamily="34" charset="0"/>
              <a:cs typeface="Arial" panose="020B0604020202020204" pitchFamily="34" charset="0"/>
            </a:endParaRP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My 2010 Research Program – 4 things I was interested in</a:t>
            </a:r>
            <a:r>
              <a:rPr lang="en-US" sz="1100" baseline="0" dirty="0">
                <a:latin typeface="Arial" panose="020B0604020202020204" pitchFamily="34" charset="0"/>
                <a:cs typeface="Arial" panose="020B0604020202020204" pitchFamily="34" charset="0"/>
              </a:rPr>
              <a:t> contributing to the research and practice.</a:t>
            </a:r>
            <a:endParaRPr lang="en-US" sz="1100" dirty="0">
              <a:latin typeface="Arial" panose="020B0604020202020204" pitchFamily="34" charset="0"/>
              <a:cs typeface="Arial" panose="020B0604020202020204" pitchFamily="34" charset="0"/>
            </a:endParaRPr>
          </a:p>
          <a:p>
            <a:pPr marL="178446" indent="-178446">
              <a:buFontTx/>
              <a:buChar char="-"/>
            </a:pPr>
            <a:r>
              <a:rPr lang="en-US" sz="1100" dirty="0">
                <a:latin typeface="Arial" panose="020B0604020202020204" pitchFamily="34" charset="0"/>
                <a:cs typeface="Arial" panose="020B0604020202020204" pitchFamily="34" charset="0"/>
              </a:rPr>
              <a:t>Context information needed – noticing that it has direct and indirect relationships to the data – it comes from places other than the context in which the data were produced</a:t>
            </a:r>
          </a:p>
          <a:p>
            <a:pPr marL="178446" indent="-178446">
              <a:buFontTx/>
              <a:buChar char="-"/>
            </a:pPr>
            <a:r>
              <a:rPr lang="en-US" sz="1100" dirty="0">
                <a:latin typeface="Arial" panose="020B0604020202020204" pitchFamily="34" charset="0"/>
                <a:cs typeface="Arial" panose="020B0604020202020204" pitchFamily="34" charset="0"/>
              </a:rPr>
              <a:t>Reasons context information is needed – particularly the role of data quality in the data reuse process </a:t>
            </a:r>
          </a:p>
          <a:p>
            <a:pPr marL="178446" indent="-178446">
              <a:buFontTx/>
              <a:buChar char="-"/>
            </a:pPr>
            <a:r>
              <a:rPr lang="en-US" sz="1100" dirty="0">
                <a:latin typeface="Arial" panose="020B0604020202020204" pitchFamily="34" charset="0"/>
                <a:cs typeface="Arial" panose="020B0604020202020204" pitchFamily="34" charset="0"/>
              </a:rPr>
              <a:t>Sources of context information – to determine how it is tracked and linked or curated </a:t>
            </a:r>
          </a:p>
          <a:p>
            <a:pPr marL="178446" indent="-178446">
              <a:buFontTx/>
              <a:buChar char="-"/>
            </a:pPr>
            <a:r>
              <a:rPr lang="en-US" sz="1100" dirty="0">
                <a:latin typeface="Arial" panose="020B0604020202020204" pitchFamily="34" charset="0"/>
                <a:cs typeface="Arial" panose="020B0604020202020204" pitchFamily="34" charset="0"/>
              </a:rPr>
              <a:t>Implications</a:t>
            </a:r>
            <a:r>
              <a:rPr lang="en-US" sz="1100" baseline="0" dirty="0">
                <a:latin typeface="Arial" panose="020B0604020202020204" pitchFamily="34" charset="0"/>
                <a:cs typeface="Arial" panose="020B0604020202020204" pitchFamily="34" charset="0"/>
              </a:rPr>
              <a:t> for data curation – what can we do and how can we accomplish it</a:t>
            </a:r>
            <a:endParaRPr lang="en-US" sz="110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BCFE45DA-72A3-430F-BB87-B14765412E94}" type="slidenum">
              <a:rPr lang="en-US" smtClean="0"/>
              <a:t>9</a:t>
            </a:fld>
            <a:endParaRPr lang="en-US" dirty="0"/>
          </a:p>
        </p:txBody>
      </p:sp>
    </p:spTree>
    <p:extLst>
      <p:ext uri="{BB962C8B-B14F-4D97-AF65-F5344CB8AC3E}">
        <p14:creationId xmlns:p14="http://schemas.microsoft.com/office/powerpoint/2010/main" val="399090796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10</a:t>
            </a:fld>
            <a:endParaRPr lang="en-US" dirty="0"/>
          </a:p>
        </p:txBody>
      </p:sp>
    </p:spTree>
    <p:extLst>
      <p:ext uri="{BB962C8B-B14F-4D97-AF65-F5344CB8AC3E}">
        <p14:creationId xmlns:p14="http://schemas.microsoft.com/office/powerpoint/2010/main" val="83274578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Here we see the percentage of reusers within each discipline who mentioned different types of context information they needed and we get a sense of what’s important during decisions about reusing data.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So I will point out a couple of things and follow that with example quotes to illustrate what reusers in different disciplines described needing for different context types.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We see data collection information is important to all.  Specimen information is important to practically all zoologists, but only 50% of the archaeologists mentioned artifact information. Data producer information was particularly important for social scientists and zoologists, less so for archaeologists.  Data analysis information was important for about 2/3 of the social scientists, but fewer zoologists and archaeologists.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The other thing of interest was the types of context mentioned.  Many had a direct relationship with the data. But others were indirectly related, for instance repository and prior reuse information. And they showed differences across the disciplines. </a:t>
            </a:r>
          </a:p>
          <a:p>
            <a:endParaRPr lang="en-US"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dirty="0"/>
          </a:p>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11</a:t>
            </a:fld>
            <a:endParaRPr lang="en-US" dirty="0"/>
          </a:p>
        </p:txBody>
      </p:sp>
    </p:spTree>
    <p:extLst>
      <p:ext uri="{BB962C8B-B14F-4D97-AF65-F5344CB8AC3E}">
        <p14:creationId xmlns:p14="http://schemas.microsoft.com/office/powerpoint/2010/main" val="87604784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Here we also see more types of context, some of which were related to the data and we would expect to get from the data producer such as missing data, terms of use, research objectives.</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Then we have others that reusers mentioned needing/wanting that may not be something the data producer would provide, such as digitization/curation information and provenance information, and advice on reuse.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So, what are data reusers in each of the disciplines describing when the talk about these different types of context?  I won’t talk about each one individually, but I did want to spend time on a few. </a:t>
            </a:r>
          </a:p>
        </p:txBody>
      </p:sp>
      <p:sp>
        <p:nvSpPr>
          <p:cNvPr id="4" name="Slide Number Placeholder 3"/>
          <p:cNvSpPr>
            <a:spLocks noGrp="1"/>
          </p:cNvSpPr>
          <p:nvPr>
            <p:ph type="sldNum" sz="quarter" idx="10"/>
          </p:nvPr>
        </p:nvSpPr>
        <p:spPr/>
        <p:txBody>
          <a:bodyPr/>
          <a:lstStyle/>
          <a:p>
            <a:fld id="{A035E6FC-CCC7-F34C-83D9-78C7523946F2}" type="slidenum">
              <a:rPr lang="en-US" smtClean="0"/>
              <a:t>12</a:t>
            </a:fld>
            <a:endParaRPr lang="en-US" dirty="0"/>
          </a:p>
        </p:txBody>
      </p:sp>
    </p:spTree>
    <p:extLst>
      <p:ext uri="{BB962C8B-B14F-4D97-AF65-F5344CB8AC3E}">
        <p14:creationId xmlns:p14="http://schemas.microsoft.com/office/powerpoint/2010/main" val="96296499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baseline="0" dirty="0">
                <a:latin typeface="Arial" panose="020B0604020202020204" pitchFamily="34" charset="0"/>
                <a:cs typeface="Arial" panose="020B0604020202020204" pitchFamily="34" charset="0"/>
              </a:rPr>
              <a:t>Here you see several data quality indicators we used to code</a:t>
            </a:r>
            <a:r>
              <a:rPr lang="en-US" sz="1100" dirty="0">
                <a:latin typeface="Arial" panose="020B0604020202020204" pitchFamily="34" charset="0"/>
                <a:cs typeface="Arial" panose="020B0604020202020204" pitchFamily="34" charset="0"/>
              </a:rPr>
              <a:t> our interview data based on our interview protocols and prior literature. </a:t>
            </a:r>
          </a:p>
          <a:p>
            <a:endParaRPr lang="en-US" sz="1100" baseline="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The results show the percentage of reusers within each discipline who mentioned assessing/evaluating</a:t>
            </a:r>
            <a:r>
              <a:rPr lang="en-US" sz="1100" dirty="0">
                <a:latin typeface="Arial" panose="020B0604020202020204" pitchFamily="34" charset="0"/>
                <a:cs typeface="Arial" panose="020B0604020202020204" pitchFamily="34" charset="0"/>
              </a:rPr>
              <a:t> data based on these </a:t>
            </a:r>
            <a:r>
              <a:rPr lang="en-US" sz="1100" baseline="0" dirty="0">
                <a:latin typeface="Arial" panose="020B0604020202020204" pitchFamily="34" charset="0"/>
                <a:cs typeface="Arial" panose="020B0604020202020204" pitchFamily="34" charset="0"/>
              </a:rPr>
              <a:t>data quality attributes when asked about their decisions to reuse data. </a:t>
            </a:r>
          </a:p>
          <a:p>
            <a:endParaRPr lang="en-US" sz="110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These results may</a:t>
            </a:r>
            <a:r>
              <a:rPr lang="en-US" sz="1100" dirty="0">
                <a:latin typeface="Arial" panose="020B0604020202020204" pitchFamily="34" charset="0"/>
                <a:cs typeface="Arial" panose="020B0604020202020204" pitchFamily="34" charset="0"/>
              </a:rPr>
              <a:t> not seem surprising with relevance, credibility, interpretability topping the list. But I still wanted to talk through these a bit and compare against a survey we administered to social scientists who reused and published their studies to determine how data quality attributes related to data reuse satisfaction. </a:t>
            </a:r>
          </a:p>
          <a:p>
            <a:endParaRPr lang="en-US" sz="1100" baseline="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Relevance, interpretability, and ease of operation were mentioned most among social scientists.</a:t>
            </a:r>
          </a:p>
          <a:p>
            <a:r>
              <a:rPr lang="en-US" sz="1100" baseline="0" dirty="0">
                <a:latin typeface="Arial" panose="020B0604020202020204" pitchFamily="34" charset="0"/>
                <a:cs typeface="Arial" panose="020B0604020202020204" pitchFamily="34" charset="0"/>
              </a:rPr>
              <a:t>Relevance, </a:t>
            </a:r>
            <a:r>
              <a:rPr lang="en-US" sz="1100" dirty="0">
                <a:latin typeface="Arial" panose="020B0604020202020204" pitchFamily="34" charset="0"/>
                <a:cs typeface="Arial" panose="020B0604020202020204" pitchFamily="34" charset="0"/>
              </a:rPr>
              <a:t>ease of operation, </a:t>
            </a:r>
            <a:r>
              <a:rPr lang="en-US" sz="1100" baseline="0" dirty="0">
                <a:latin typeface="Arial" panose="020B0604020202020204" pitchFamily="34" charset="0"/>
                <a:cs typeface="Arial" panose="020B0604020202020204" pitchFamily="34" charset="0"/>
              </a:rPr>
              <a:t>and </a:t>
            </a:r>
            <a:r>
              <a:rPr lang="en-US" sz="1100" dirty="0">
                <a:latin typeface="Arial" panose="020B0604020202020204" pitchFamily="34" charset="0"/>
                <a:cs typeface="Arial" panose="020B0604020202020204" pitchFamily="34" charset="0"/>
              </a:rPr>
              <a:t>credibility </a:t>
            </a:r>
            <a:r>
              <a:rPr lang="en-US" sz="1100" baseline="0" dirty="0">
                <a:latin typeface="Arial" panose="020B0604020202020204" pitchFamily="34" charset="0"/>
                <a:cs typeface="Arial" panose="020B0604020202020204" pitchFamily="34" charset="0"/>
              </a:rPr>
              <a:t>were mentioned the most among zoologists. </a:t>
            </a:r>
          </a:p>
          <a:p>
            <a:r>
              <a:rPr lang="en-US" sz="1100" baseline="0" dirty="0">
                <a:latin typeface="Arial" panose="020B0604020202020204" pitchFamily="34" charset="0"/>
                <a:cs typeface="Arial" panose="020B0604020202020204" pitchFamily="34" charset="0"/>
              </a:rPr>
              <a:t>Credibility,</a:t>
            </a:r>
            <a:r>
              <a:rPr lang="en-US" sz="1100" dirty="0">
                <a:latin typeface="Arial" panose="020B0604020202020204" pitchFamily="34" charset="0"/>
                <a:cs typeface="Arial" panose="020B0604020202020204" pitchFamily="34" charset="0"/>
              </a:rPr>
              <a:t> interpretability, and relevance were mentioned the most among archaeologists.</a:t>
            </a:r>
          </a:p>
          <a:p>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13</a:t>
            </a:fld>
            <a:endParaRPr lang="en-US" dirty="0"/>
          </a:p>
        </p:txBody>
      </p:sp>
    </p:spTree>
    <p:extLst>
      <p:ext uri="{BB962C8B-B14F-4D97-AF65-F5344CB8AC3E}">
        <p14:creationId xmlns:p14="http://schemas.microsoft.com/office/powerpoint/2010/main" val="141742259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So we know that these reusers needed different kinds of contextual information.  These are the sources they relied on to get it.  As you see some of the sources were employed across all three disciplines, but to different degrees.  In other cases, the sources were discipline specific. </a:t>
            </a:r>
          </a:p>
          <a:p>
            <a:endParaRPr lang="en-US" sz="1100" dirty="0">
              <a:latin typeface="Arial" panose="020B0604020202020204" pitchFamily="34" charset="0"/>
              <a:cs typeface="Arial" panose="020B0604020202020204" pitchFamily="34" charset="0"/>
            </a:endParaRPr>
          </a:p>
          <a:p>
            <a:r>
              <a:rPr lang="en-US" sz="1100" u="sng" dirty="0">
                <a:latin typeface="Arial" panose="020B0604020202020204" pitchFamily="34" charset="0"/>
                <a:cs typeface="Arial" panose="020B0604020202020204" pitchFamily="34" charset="0"/>
              </a:rPr>
              <a:t>Social scientists</a:t>
            </a:r>
            <a:r>
              <a:rPr lang="en-US" sz="1100" dirty="0">
                <a:latin typeface="Arial" panose="020B0604020202020204" pitchFamily="34" charset="0"/>
                <a:cs typeface="Arial" panose="020B0604020202020204" pitchFamily="34" charset="0"/>
              </a:rPr>
              <a:t>  used the terms codebooks &amp; documentation interchangeably. ICPSR staff  used data collection and analysis information captured in data producer generated records  and added context.  Peer reviewed pubs  important  as well as people. </a:t>
            </a:r>
            <a:r>
              <a:rPr lang="en-US" sz="1100" u="sng" dirty="0">
                <a:latin typeface="Arial" panose="020B0604020202020204" pitchFamily="34" charset="0"/>
                <a:cs typeface="Arial" panose="020B0604020202020204" pitchFamily="34" charset="0"/>
              </a:rPr>
              <a:t>Archaeologists</a:t>
            </a:r>
            <a:r>
              <a:rPr lang="en-US" sz="1100" dirty="0">
                <a:latin typeface="Arial" panose="020B0604020202020204" pitchFamily="34" charset="0"/>
                <a:cs typeface="Arial" panose="020B0604020202020204" pitchFamily="34" charset="0"/>
              </a:rPr>
              <a:t> also relied on data producer records but the records were not assembled and repackaged into one information source like codebooks. Archaeologists had  to search, review and assemble records on their own. Data producers’ publications used  for data discovery and access to context info. People used in same way as pubs.  </a:t>
            </a:r>
            <a:r>
              <a:rPr lang="en-US" sz="1100" u="sng" dirty="0">
                <a:latin typeface="Arial" panose="020B0604020202020204" pitchFamily="34" charset="0"/>
                <a:cs typeface="Arial" panose="020B0604020202020204" pitchFamily="34" charset="0"/>
              </a:rPr>
              <a:t>Zoologists</a:t>
            </a:r>
            <a:r>
              <a:rPr lang="en-US" sz="1100" dirty="0">
                <a:latin typeface="Arial" panose="020B0604020202020204" pitchFamily="34" charset="0"/>
                <a:cs typeface="Arial" panose="020B0604020202020204" pitchFamily="34" charset="0"/>
              </a:rPr>
              <a:t>  relied on repository/museum records, peer reviewed lit, specimens, and data producer records/field notebooks for data collection and specimen info. Physical specimen used  to gather additional data. People used prior to visit to ensure visit would be worthwhile.</a:t>
            </a: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14</a:t>
            </a:fld>
            <a:endParaRPr lang="en-US" dirty="0"/>
          </a:p>
        </p:txBody>
      </p:sp>
    </p:spTree>
    <p:extLst>
      <p:ext uri="{BB962C8B-B14F-4D97-AF65-F5344CB8AC3E}">
        <p14:creationId xmlns:p14="http://schemas.microsoft.com/office/powerpoint/2010/main" val="288237467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15</a:t>
            </a:fld>
            <a:endParaRPr lang="en-US" dirty="0"/>
          </a:p>
        </p:txBody>
      </p:sp>
    </p:spTree>
    <p:extLst>
      <p:ext uri="{BB962C8B-B14F-4D97-AF65-F5344CB8AC3E}">
        <p14:creationId xmlns:p14="http://schemas.microsoft.com/office/powerpoint/2010/main" val="20893180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Photo credit:</a:t>
            </a:r>
            <a:r>
              <a:rPr lang="en-US" sz="1100" baseline="0" dirty="0">
                <a:latin typeface="Arial" panose="020B0604020202020204" pitchFamily="34" charset="0"/>
                <a:cs typeface="Arial" panose="020B0604020202020204" pitchFamily="34" charset="0"/>
              </a:rPr>
              <a:t> </a:t>
            </a:r>
            <a:r>
              <a:rPr lang="en-US" sz="1100" dirty="0">
                <a:latin typeface="Arial" panose="020B0604020202020204" pitchFamily="34" charset="0"/>
                <a:cs typeface="Arial" panose="020B0604020202020204" pitchFamily="34" charset="0"/>
              </a:rPr>
              <a:t>Archaeologists fieldwalking at Lanton Quarry http://www.archaeologicalresearchservices.com/lantonwebsite/how/fieldwalking.html</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Data collection info: includes anything related to how a study was designed and the data were gathered</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For instance, data collection procedures/strategies</a:t>
            </a:r>
            <a:r>
              <a:rPr lang="en-US" sz="1100" baseline="0" dirty="0">
                <a:latin typeface="Arial" panose="020B0604020202020204" pitchFamily="34" charset="0"/>
                <a:cs typeface="Arial" panose="020B0604020202020204" pitchFamily="34" charset="0"/>
              </a:rPr>
              <a:t> were important across disciplines.</a:t>
            </a:r>
            <a:r>
              <a:rPr lang="en-US" sz="1100" dirty="0">
                <a:latin typeface="Arial" panose="020B0604020202020204" pitchFamily="34" charset="0"/>
                <a:cs typeface="Arial" panose="020B0604020202020204" pitchFamily="34" charset="0"/>
              </a:rPr>
              <a:t> The photo shows a team walking the field site.  One of our archaeologist’s explained that details about field walks that occur during data collection were important, because it impacted what they were interested in finding and whether that was of interest to him. Was it relevant?  </a:t>
            </a:r>
          </a:p>
          <a:p>
            <a:endParaRPr lang="en-US" sz="1100" baseline="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For social scientists </a:t>
            </a:r>
            <a:r>
              <a:rPr lang="en-US" sz="1100" dirty="0">
                <a:latin typeface="Arial" panose="020B0604020202020204" pitchFamily="34" charset="0"/>
                <a:cs typeface="Arial" panose="020B0604020202020204" pitchFamily="34" charset="0"/>
              </a:rPr>
              <a:t>interested in using human subjects data collected via surveys/questionnaires, how the survey was designed and administered is important.  The question wording provided insight into how variables were defined and measured and whether they were relevant to the reuser’s research. </a:t>
            </a:r>
          </a:p>
        </p:txBody>
      </p:sp>
      <p:sp>
        <p:nvSpPr>
          <p:cNvPr id="4" name="Slide Number Placeholder 3"/>
          <p:cNvSpPr>
            <a:spLocks noGrp="1"/>
          </p:cNvSpPr>
          <p:nvPr>
            <p:ph type="sldNum" sz="quarter" idx="10"/>
          </p:nvPr>
        </p:nvSpPr>
        <p:spPr/>
        <p:txBody>
          <a:bodyPr/>
          <a:lstStyle/>
          <a:p>
            <a:fld id="{A035E6FC-CCC7-F34C-83D9-78C7523946F2}" type="slidenum">
              <a:rPr lang="en-US" smtClean="0"/>
              <a:t>16</a:t>
            </a:fld>
            <a:endParaRPr lang="en-US" dirty="0"/>
          </a:p>
        </p:txBody>
      </p:sp>
    </p:spTree>
    <p:extLst>
      <p:ext uri="{BB962C8B-B14F-4D97-AF65-F5344CB8AC3E}">
        <p14:creationId xmlns:p14="http://schemas.microsoft.com/office/powerpoint/2010/main" val="2928398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51715">
              <a:defRPr/>
            </a:pPr>
            <a:r>
              <a:rPr lang="en-US" sz="1100" dirty="0">
                <a:effectLst/>
                <a:latin typeface="Arial" panose="020B0604020202020204" pitchFamily="34" charset="0"/>
                <a:cs typeface="Arial" panose="020B0604020202020204" pitchFamily="34" charset="0"/>
              </a:rPr>
              <a:t>Photo credit: Sonia Fernandez (2015)</a:t>
            </a:r>
            <a:r>
              <a:rPr lang="en-US" sz="1100" baseline="0" dirty="0">
                <a:effectLst/>
                <a:latin typeface="Arial" panose="020B0604020202020204" pitchFamily="34" charset="0"/>
                <a:cs typeface="Arial" panose="020B0604020202020204" pitchFamily="34" charset="0"/>
              </a:rPr>
              <a:t> from E</a:t>
            </a:r>
            <a:r>
              <a:rPr lang="en-US" sz="1100" dirty="0">
                <a:effectLst/>
                <a:latin typeface="Arial" panose="020B0604020202020204" pitchFamily="34" charset="0"/>
                <a:cs typeface="Arial" panose="020B0604020202020204" pitchFamily="34" charset="0"/>
              </a:rPr>
              <a:t>strada, Andrea. “The Challenge of Measuring a Bird Brain.” Accessed May 27, 2016. http://phys.org/news/2015-06-bird-brain.html at </a:t>
            </a:r>
            <a:r>
              <a:rPr lang="en-US" sz="1100" dirty="0">
                <a:effectLst/>
                <a:latin typeface="Arial" panose="020B0604020202020204" pitchFamily="34" charset="0"/>
                <a:cs typeface="Arial" panose="020B0604020202020204" pitchFamily="34" charset="0"/>
                <a:hlinkClick r:id="rId3"/>
              </a:rPr>
              <a:t>http://phys.org/news/2015-06-bird-brain.html#jCp</a:t>
            </a:r>
            <a:r>
              <a:rPr lang="en-US" sz="1100" dirty="0">
                <a:effectLst/>
                <a:latin typeface="Arial" panose="020B0604020202020204" pitchFamily="34" charset="0"/>
                <a:cs typeface="Arial" panose="020B0604020202020204" pitchFamily="34" charset="0"/>
              </a:rPr>
              <a:t>.</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Specimen and artifact info: included specimen or artifact descriptors such as name, age, gender, accession number, when and where found. A specimen refers to the live animals zoologists capture in the field as well as tissue samples or DNA taken from the specimen. The most frequently mentioned specimen information was species identification and location where specimens occurred/were found. This information was typically the starting point for deciding whether the data were relevant and accurate.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Interestingly there were many instances when zoologists reused the physical specimen to collect their own data – e.g. validate the species, take measurements (e.g. image and quote), counts, extract DNA from a tissue sample to generate sequence data.  There was a breadth of information zoologist were interested in beyond species ID and location and they got it from the physical specimen. </a:t>
            </a:r>
            <a:endParaRPr lang="en-US" sz="1100"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17</a:t>
            </a:fld>
            <a:endParaRPr lang="en-US" dirty="0"/>
          </a:p>
        </p:txBody>
      </p:sp>
    </p:spTree>
    <p:extLst>
      <p:ext uri="{BB962C8B-B14F-4D97-AF65-F5344CB8AC3E}">
        <p14:creationId xmlns:p14="http://schemas.microsoft.com/office/powerpoint/2010/main" val="70767774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51715">
              <a:defRPr/>
            </a:pPr>
            <a:r>
              <a:rPr lang="en-US" sz="1100" dirty="0">
                <a:effectLst/>
                <a:latin typeface="Arial" panose="020B0604020202020204" pitchFamily="34" charset="0"/>
                <a:cs typeface="Arial" panose="020B0604020202020204" pitchFamily="34" charset="0"/>
              </a:rPr>
              <a:t>Photo</a:t>
            </a:r>
            <a:r>
              <a:rPr lang="en-US" sz="1100" baseline="0" dirty="0">
                <a:effectLst/>
                <a:latin typeface="Arial" panose="020B0604020202020204" pitchFamily="34" charset="0"/>
                <a:cs typeface="Arial" panose="020B0604020202020204" pitchFamily="34" charset="0"/>
              </a:rPr>
              <a:t> credit: </a:t>
            </a:r>
            <a:r>
              <a:rPr lang="en-US" sz="1100" dirty="0">
                <a:latin typeface="Arial" panose="020B0604020202020204" pitchFamily="34" charset="0"/>
                <a:cs typeface="Arial" panose="020B0604020202020204" pitchFamily="34" charset="0"/>
              </a:rPr>
              <a:t>“Photo of worked bone” by Bradley Parker, Peter Cobb. "F_5_5003_5010_1.JPG from Turkey/Kenan Tepe/Area F/Trench 5/Locus 5003/Finds Bag 5010". (2012) In </a:t>
            </a:r>
            <a:r>
              <a:rPr lang="en-US" sz="1100" i="1" dirty="0">
                <a:latin typeface="Arial" panose="020B0604020202020204" pitchFamily="34" charset="0"/>
                <a:cs typeface="Arial" panose="020B0604020202020204" pitchFamily="34" charset="0"/>
              </a:rPr>
              <a:t>Kenan Tepe</a:t>
            </a:r>
            <a:r>
              <a:rPr lang="en-US" sz="1100" dirty="0">
                <a:latin typeface="Arial" panose="020B0604020202020204" pitchFamily="34" charset="0"/>
                <a:cs typeface="Arial" panose="020B0604020202020204" pitchFamily="34" charset="0"/>
              </a:rPr>
              <a:t>. Bradley Parker, Peter Cobb (Eds.) . Released: 2012-03-28. Open Context. &lt;http://opencontext.org/media/F6BC22FE-AD79-4BB9-8AAA-E05AC705EF61&gt; ARK (Archive): http://n2t.net/ark:/28722/k2862h17z, used under CC BY.</a:t>
            </a:r>
          </a:p>
          <a:p>
            <a:pPr defTabSz="951715">
              <a:defRPr/>
            </a:pPr>
            <a:endParaRPr lang="en-US" sz="1100" dirty="0">
              <a:effectLst/>
              <a:latin typeface="Arial" panose="020B0604020202020204" pitchFamily="34" charset="0"/>
              <a:cs typeface="Arial" panose="020B0604020202020204" pitchFamily="34" charset="0"/>
            </a:endParaRPr>
          </a:p>
          <a:p>
            <a:pPr>
              <a:defRPr/>
            </a:pPr>
            <a:r>
              <a:rPr lang="en-US" sz="1100" dirty="0">
                <a:latin typeface="Arial" panose="020B0604020202020204" pitchFamily="34" charset="0"/>
                <a:cs typeface="Arial" panose="020B0604020202020204" pitchFamily="34" charset="0"/>
              </a:rPr>
              <a:t>Contrast zoologists to archaeologists who needed artifact information. Artifacts represented  animal, human, or material remains archeologists collected during surveys/excavations. They needed a depth of information about the artifact. And it was typically found in data producers’ records. They were looking to understand and verify the data producers’ interpretations. They wanted to be able to draw their own conclusions. The wanted not just a latitude &amp; longitude coordinates. They wanted to know where below ground it was found – e.g. what strata so they could figure out the chronology (e.g. what time period it dated to) and what else was found with it and where in time they fit given the artifact – did they come before or after or at the same time. This kind of information helped them figure out the nature and date of its occupation. </a:t>
            </a:r>
          </a:p>
          <a:p>
            <a:pPr defTabSz="951715">
              <a:defRPr/>
            </a:pPr>
            <a:endParaRPr lang="en-US" dirty="0">
              <a:effectLst/>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18</a:t>
            </a:fld>
            <a:endParaRPr lang="en-US" dirty="0"/>
          </a:p>
        </p:txBody>
      </p:sp>
    </p:spTree>
    <p:extLst>
      <p:ext uri="{BB962C8B-B14F-4D97-AF65-F5344CB8AC3E}">
        <p14:creationId xmlns:p14="http://schemas.microsoft.com/office/powerpoint/2010/main" val="11372793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Prior reuse info: mentions of other researchers who have also reused the same data, primarily in the form of a published journal article incorporating some or all of the data in a study or critique.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Social scientists frequently mentioned prior reuse information.  They used it, mainly through journal articles.  Data that were well known and widely reused indicated a level of community acceptance that the data were credible. Fewer zoologists relied on prior reuse information even though data sharing and reuse have been happening.  No archaeologists mentioned prior reuse, which is not surprising given it is a relatively new phenomenon.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What this tells is us what’s needed to reuse data goes beyond</a:t>
            </a:r>
            <a:r>
              <a:rPr lang="en-US" sz="1100" baseline="0" dirty="0">
                <a:latin typeface="Arial" panose="020B0604020202020204" pitchFamily="34" charset="0"/>
                <a:cs typeface="Arial" panose="020B0604020202020204" pitchFamily="34" charset="0"/>
              </a:rPr>
              <a:t> what the person gathering/producing the data creates/provides.  </a:t>
            </a:r>
          </a:p>
          <a:p>
            <a:endParaRPr lang="en-US" sz="1100"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19</a:t>
            </a:fld>
            <a:endParaRPr lang="en-US" dirty="0"/>
          </a:p>
        </p:txBody>
      </p:sp>
    </p:spTree>
    <p:extLst>
      <p:ext uri="{BB962C8B-B14F-4D97-AF65-F5344CB8AC3E}">
        <p14:creationId xmlns:p14="http://schemas.microsoft.com/office/powerpoint/2010/main" val="401159669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Photo credit: Specimens in the Australian National Fish Collection. Image: CSIRO at http://cba.anu.edu.au/research/projects/genetic-characterisation-formalin-preserved-fish-tissue</a:t>
            </a:r>
          </a:p>
          <a:p>
            <a:pPr defTabSz="932871">
              <a:defRPr/>
            </a:pPr>
            <a:r>
              <a:rPr lang="en-US" sz="1100" dirty="0">
                <a:latin typeface="Arial" panose="020B0604020202020204" pitchFamily="34" charset="0"/>
                <a:cs typeface="Arial" panose="020B0604020202020204" pitchFamily="34" charset="0"/>
              </a:rPr>
              <a:t>Photo credit: Shark tissue for testing. Image: CSIRO at http://cba.anu.edu.au/research/projects/genetic-characterisation-formalin-preserved-fish-tissue</a:t>
            </a:r>
          </a:p>
          <a:p>
            <a:endParaRPr lang="en-US"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Digitization/curation info: describes how someone or some organization digitized or curated data, a specimen, or an artifact, including the functions or services associated with digitization/curation information  and how provenance and preservation processes are handled.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Zoologists mentioned it the most frequently.  Several wanted to know whether specimens were </a:t>
            </a:r>
            <a:r>
              <a:rPr lang="en-US" sz="1100" u="sng" dirty="0">
                <a:latin typeface="Arial" panose="020B0604020202020204" pitchFamily="34" charset="0"/>
                <a:cs typeface="Arial" panose="020B0604020202020204" pitchFamily="34" charset="0"/>
              </a:rPr>
              <a:t>preserved</a:t>
            </a:r>
            <a:r>
              <a:rPr lang="en-US" sz="1100" dirty="0">
                <a:latin typeface="Arial" panose="020B0604020202020204" pitchFamily="34" charset="0"/>
                <a:cs typeface="Arial" panose="020B0604020202020204" pitchFamily="34" charset="0"/>
              </a:rPr>
              <a:t> in ethanol or formalin before requesting physical samples for DNA analysis, because specimens preserved in formalin were often too degraded to be useful. </a:t>
            </a:r>
            <a:r>
              <a:rPr lang="en-US" sz="1100" u="sng" dirty="0">
                <a:latin typeface="Arial" panose="020B0604020202020204" pitchFamily="34" charset="0"/>
                <a:cs typeface="Arial" panose="020B0604020202020204" pitchFamily="34" charset="0"/>
              </a:rPr>
              <a:t>Provenance</a:t>
            </a:r>
            <a:r>
              <a:rPr lang="en-US" sz="1100" dirty="0">
                <a:latin typeface="Arial" panose="020B0604020202020204" pitchFamily="34" charset="0"/>
                <a:cs typeface="Arial" panose="020B0604020202020204" pitchFamily="34" charset="0"/>
              </a:rPr>
              <a:t> was important when retrieving data from repositories that aggregated data from various sources – like GenBank (sequence data) or GBIF (Global Biodiversity Information Facility).  Seeing a museum number associated with specimens made zoologists more comfortable given expertise of staff in some cases and ability to verify the specimen at the museum in others. </a:t>
            </a:r>
          </a:p>
        </p:txBody>
      </p:sp>
      <p:sp>
        <p:nvSpPr>
          <p:cNvPr id="4" name="Slide Number Placeholder 3"/>
          <p:cNvSpPr>
            <a:spLocks noGrp="1"/>
          </p:cNvSpPr>
          <p:nvPr>
            <p:ph type="sldNum" sz="quarter" idx="10"/>
          </p:nvPr>
        </p:nvSpPr>
        <p:spPr/>
        <p:txBody>
          <a:bodyPr/>
          <a:lstStyle/>
          <a:p>
            <a:fld id="{A035E6FC-CCC7-F34C-83D9-78C7523946F2}" type="slidenum">
              <a:rPr lang="en-US" smtClean="0"/>
              <a:t>20</a:t>
            </a:fld>
            <a:endParaRPr lang="en-US" dirty="0"/>
          </a:p>
        </p:txBody>
      </p:sp>
    </p:spTree>
    <p:extLst>
      <p:ext uri="{BB962C8B-B14F-4D97-AF65-F5344CB8AC3E}">
        <p14:creationId xmlns:p14="http://schemas.microsoft.com/office/powerpoint/2010/main" val="333555677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51715">
              <a:defRPr/>
            </a:pPr>
            <a:r>
              <a:rPr lang="en-US" sz="1100" dirty="0">
                <a:effectLst/>
                <a:latin typeface="Arial" panose="020B0604020202020204" pitchFamily="34" charset="0"/>
                <a:cs typeface="Arial" panose="020B0604020202020204" pitchFamily="34" charset="0"/>
              </a:rPr>
              <a:t>Photo</a:t>
            </a:r>
            <a:r>
              <a:rPr lang="en-US" sz="1100" baseline="0" dirty="0">
                <a:effectLst/>
                <a:latin typeface="Arial" panose="020B0604020202020204" pitchFamily="34" charset="0"/>
                <a:cs typeface="Arial" panose="020B0604020202020204" pitchFamily="34" charset="0"/>
              </a:rPr>
              <a:t> credit:  </a:t>
            </a:r>
            <a:r>
              <a:rPr lang="en-US" sz="1100" dirty="0">
                <a:latin typeface="Arial" panose="020B0604020202020204" pitchFamily="34" charset="0"/>
                <a:cs typeface="Arial" panose="020B0604020202020204" pitchFamily="34" charset="0"/>
                <a:hlinkClick r:id="rId3" tooltip="User:Daderot"/>
              </a:rPr>
              <a:t>Daderot</a:t>
            </a:r>
            <a:r>
              <a:rPr lang="en-US" sz="1100" dirty="0">
                <a:latin typeface="Arial" panose="020B0604020202020204" pitchFamily="34" charset="0"/>
                <a:cs typeface="Arial" panose="020B0604020202020204" pitchFamily="34" charset="0"/>
              </a:rPr>
              <a:t> (2009). Peabody Museum of Archaeology and Ethnology, Harvard University, 11 Divinity Avenue, Cambridge, Massachusetts, USA. Exterior facade. https://en.wikipedia.org/wiki/Peabody_Museum_of_Archaeology_and_Ethnology. </a:t>
            </a:r>
          </a:p>
          <a:p>
            <a:pPr defTabSz="951715">
              <a:defRPr/>
            </a:pPr>
            <a:endParaRPr lang="en-US" sz="1100" baseline="0" dirty="0">
              <a:effectLst/>
              <a:latin typeface="Arial" panose="020B0604020202020204" pitchFamily="34" charset="0"/>
              <a:cs typeface="Arial" panose="020B0604020202020204" pitchFamily="34" charset="0"/>
            </a:endParaRPr>
          </a:p>
          <a:p>
            <a:pPr defTabSz="951715">
              <a:defRPr/>
            </a:pPr>
            <a:r>
              <a:rPr lang="en-US" sz="1100" baseline="0" dirty="0">
                <a:effectLst/>
                <a:latin typeface="Arial" panose="020B0604020202020204" pitchFamily="34" charset="0"/>
                <a:cs typeface="Arial" panose="020B0604020202020204" pitchFamily="34" charset="0"/>
              </a:rPr>
              <a:t>Repository info: mentions</a:t>
            </a:r>
            <a:r>
              <a:rPr lang="en-US" sz="1100" dirty="0">
                <a:effectLst/>
                <a:latin typeface="Arial" panose="020B0604020202020204" pitchFamily="34" charset="0"/>
                <a:cs typeface="Arial" panose="020B0604020202020204" pitchFamily="34" charset="0"/>
              </a:rPr>
              <a:t> about a repository or museum that provides access to the data </a:t>
            </a:r>
            <a:endParaRPr lang="en-US" sz="1100" baseline="0" dirty="0">
              <a:effectLst/>
              <a:latin typeface="Arial" panose="020B0604020202020204" pitchFamily="34" charset="0"/>
              <a:cs typeface="Arial" panose="020B0604020202020204" pitchFamily="34" charset="0"/>
            </a:endParaRPr>
          </a:p>
          <a:p>
            <a:pPr defTabSz="951715">
              <a:defRPr/>
            </a:pPr>
            <a:endParaRPr lang="en-US" sz="1100" baseline="0" dirty="0">
              <a:effectLst/>
              <a:latin typeface="Arial" panose="020B0604020202020204" pitchFamily="34" charset="0"/>
              <a:cs typeface="Arial" panose="020B0604020202020204" pitchFamily="34" charset="0"/>
            </a:endParaRPr>
          </a:p>
          <a:p>
            <a:pPr defTabSz="951715">
              <a:defRPr/>
            </a:pPr>
            <a:r>
              <a:rPr lang="en-US" sz="1100" dirty="0">
                <a:latin typeface="Arial" panose="020B0604020202020204" pitchFamily="34" charset="0"/>
                <a:cs typeface="Arial" panose="020B0604020202020204" pitchFamily="34" charset="0"/>
              </a:rPr>
              <a:t>Similar to prior reuse and in some cases digitization/curation. Repository information was not something the data producer provided upon deposit. In fact the repository information reusers often spoke about was not captured anywhere.  It was things that were known and passed around, such as the repository’s functions (e.g. data processing, selection, application of metadata), its reputation, how transparent it is, or the degree to which it identifies with its designated community of users. </a:t>
            </a:r>
          </a:p>
          <a:p>
            <a:pPr defTabSz="951715">
              <a:defRPr/>
            </a:pPr>
            <a:endParaRPr lang="en-US" sz="1100" dirty="0">
              <a:latin typeface="Arial" panose="020B0604020202020204" pitchFamily="34" charset="0"/>
              <a:cs typeface="Arial" panose="020B0604020202020204" pitchFamily="34" charset="0"/>
            </a:endParaRPr>
          </a:p>
          <a:p>
            <a:pPr defTabSz="951715">
              <a:defRPr/>
            </a:pPr>
            <a:r>
              <a:rPr lang="en-US" sz="1100" dirty="0">
                <a:latin typeface="Arial" panose="020B0604020202020204" pitchFamily="34" charset="0"/>
                <a:cs typeface="Arial" panose="020B0604020202020204" pitchFamily="34" charset="0"/>
              </a:rPr>
              <a:t>The quote by Archaeologist 04, exemplifies things said across all the disciplines – the reputation of the repository/museum impacted perceptions about the credibility of the data. </a:t>
            </a:r>
          </a:p>
        </p:txBody>
      </p:sp>
      <p:sp>
        <p:nvSpPr>
          <p:cNvPr id="4" name="Slide Number Placeholder 3"/>
          <p:cNvSpPr>
            <a:spLocks noGrp="1"/>
          </p:cNvSpPr>
          <p:nvPr>
            <p:ph type="sldNum" sz="quarter" idx="10"/>
          </p:nvPr>
        </p:nvSpPr>
        <p:spPr/>
        <p:txBody>
          <a:bodyPr/>
          <a:lstStyle/>
          <a:p>
            <a:fld id="{A035E6FC-CCC7-F34C-83D9-78C7523946F2}" type="slidenum">
              <a:rPr lang="en-US" smtClean="0"/>
              <a:t>21</a:t>
            </a:fld>
            <a:endParaRPr lang="en-US" dirty="0"/>
          </a:p>
        </p:txBody>
      </p:sp>
    </p:spTree>
    <p:extLst>
      <p:ext uri="{BB962C8B-B14F-4D97-AF65-F5344CB8AC3E}">
        <p14:creationId xmlns:p14="http://schemas.microsoft.com/office/powerpoint/2010/main" val="421937865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2871">
              <a:defRPr/>
            </a:pPr>
            <a:r>
              <a:rPr lang="en-US" sz="1100" dirty="0">
                <a:latin typeface="Arial" panose="020B0604020202020204" pitchFamily="34" charset="0"/>
                <a:cs typeface="Arial" panose="020B0604020202020204" pitchFamily="34" charset="0"/>
              </a:rPr>
              <a:t>Through interviews and observations we understood what data quality attributes were important in decision making (the beginning of the data reuse process).  We then decided to look at these same attributes but consider their correlation/relationship to satisfaction with data reuse (the end of the data reuse process) and control for other things that might also lead to satisfaction. We did this through a survey of social scientists. </a:t>
            </a:r>
          </a:p>
          <a:p>
            <a:pPr defTabSz="932871">
              <a:defRPr/>
            </a:pPr>
            <a:r>
              <a:rPr lang="en-US" sz="1100" dirty="0">
                <a:latin typeface="Arial" panose="020B0604020202020204" pitchFamily="34" charset="0"/>
                <a:cs typeface="Arial" panose="020B0604020202020204" pitchFamily="34" charset="0"/>
              </a:rPr>
              <a:t> </a:t>
            </a:r>
          </a:p>
          <a:p>
            <a:r>
              <a:rPr lang="en-US" sz="1100" u="sng" dirty="0">
                <a:latin typeface="Arial" panose="020B0604020202020204" pitchFamily="34" charset="0"/>
                <a:cs typeface="Arial" panose="020B0604020202020204" pitchFamily="34" charset="0"/>
              </a:rPr>
              <a:t>When it come to deciding whether to reuse social science data:</a:t>
            </a:r>
            <a:r>
              <a:rPr lang="en-US" sz="1100" dirty="0">
                <a:latin typeface="Arial" panose="020B0604020202020204" pitchFamily="34" charset="0"/>
                <a:cs typeface="Arial" panose="020B0604020202020204" pitchFamily="34" charset="0"/>
              </a:rPr>
              <a:t> relevance, credibility, interpretability, ease of operation were mentioned by larger percentages of social scientists than completeness, accessibility, data producer reputation.  </a:t>
            </a:r>
            <a:r>
              <a:rPr lang="en-US" sz="1100" u="sng" dirty="0">
                <a:latin typeface="Arial" panose="020B0604020202020204" pitchFamily="34" charset="0"/>
                <a:cs typeface="Arial" panose="020B0604020202020204" pitchFamily="34" charset="0"/>
              </a:rPr>
              <a:t>However when it came to data reuse satisfaction:</a:t>
            </a:r>
            <a:r>
              <a:rPr lang="en-US" sz="1100" dirty="0">
                <a:latin typeface="Arial" panose="020B0604020202020204" pitchFamily="34" charset="0"/>
                <a:cs typeface="Arial" panose="020B0604020202020204" pitchFamily="34" charset="0"/>
              </a:rPr>
              <a:t> Significant data quality attributes included accessibility, completeness, documentation quality, credibility, and ease of operation. Relevance, journal ranking, and data producer reputation were not significantly related to data reuse satisfaction.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We done qualitative work looking at the antecedents of trust in repositories.  Similarly we have survey data that needs to be analyzed to consider their relationship to reusers’ perceived trust in repositories and how that is related to their intention to continue using the repository. </a:t>
            </a:r>
          </a:p>
          <a:p>
            <a:pPr defTabSz="932871">
              <a:defRPr/>
            </a:pPr>
            <a:endParaRPr lang="en-US" baseline="0" dirty="0"/>
          </a:p>
        </p:txBody>
      </p:sp>
      <p:sp>
        <p:nvSpPr>
          <p:cNvPr id="4" name="Slide Number Placeholder 3"/>
          <p:cNvSpPr>
            <a:spLocks noGrp="1"/>
          </p:cNvSpPr>
          <p:nvPr>
            <p:ph type="sldNum" sz="quarter" idx="10"/>
          </p:nvPr>
        </p:nvSpPr>
        <p:spPr/>
        <p:txBody>
          <a:bodyPr/>
          <a:lstStyle/>
          <a:p>
            <a:fld id="{BCFE45DA-72A3-430F-BB87-B14765412E94}" type="slidenum">
              <a:rPr lang="en-US" smtClean="0"/>
              <a:t>22</a:t>
            </a:fld>
            <a:endParaRPr lang="en-US" dirty="0"/>
          </a:p>
        </p:txBody>
      </p:sp>
    </p:spTree>
    <p:extLst>
      <p:ext uri="{BB962C8B-B14F-4D97-AF65-F5344CB8AC3E}">
        <p14:creationId xmlns:p14="http://schemas.microsoft.com/office/powerpoint/2010/main" val="35199596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sz="1100" dirty="0">
                <a:latin typeface="Arial" panose="020B0604020202020204" pitchFamily="34" charset="0"/>
                <a:cs typeface="Arial" panose="020B0604020202020204" pitchFamily="34" charset="0"/>
              </a:rPr>
              <a:t>Evaluate a repository's </a:t>
            </a:r>
            <a:r>
              <a:rPr lang="en-US" sz="1100" baseline="0" dirty="0">
                <a:latin typeface="Arial" panose="020B0604020202020204" pitchFamily="34" charset="0"/>
                <a:cs typeface="Arial" panose="020B0604020202020204" pitchFamily="34" charset="0"/>
              </a:rPr>
              <a:t>data deposit requirements vs. reusers’ requirements in terms of type and content/level of detail. Are you asking data producers to provide against what your reusers require. If you are not capturing enough details about a research study so someone else can reuse it, why bother? </a:t>
            </a:r>
          </a:p>
          <a:p>
            <a:pPr marL="171450" indent="-171450">
              <a:buFont typeface="Arial" panose="020B0604020202020204" pitchFamily="34" charset="0"/>
              <a:buChar char="•"/>
            </a:pPr>
            <a:r>
              <a:rPr lang="en-US" sz="1100" baseline="0" dirty="0">
                <a:latin typeface="Arial" panose="020B0604020202020204" pitchFamily="34" charset="0"/>
                <a:cs typeface="Arial" panose="020B0604020202020204" pitchFamily="34" charset="0"/>
              </a:rPr>
              <a:t>Data curators have the power to shape reusers perceptions about data indirectly</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They should use that po</a:t>
            </a:r>
            <a:r>
              <a:rPr lang="en-US" sz="1100" dirty="0">
                <a:latin typeface="Arial" panose="020B0604020202020204" pitchFamily="34" charset="0"/>
                <a:cs typeface="Arial" panose="020B0604020202020204" pitchFamily="34" charset="0"/>
              </a:rPr>
              <a:t>wer</a:t>
            </a:r>
            <a:r>
              <a:rPr lang="en-US" sz="1100" baseline="0" dirty="0">
                <a:latin typeface="Arial" panose="020B0604020202020204" pitchFamily="34" charset="0"/>
                <a:cs typeface="Arial" panose="020B0604020202020204" pitchFamily="34" charset="0"/>
              </a:rPr>
              <a:t>. Reusers’ perceptions about the trustworthiness of the repository,</a:t>
            </a:r>
            <a:r>
              <a:rPr lang="en-US" sz="1100" dirty="0">
                <a:latin typeface="Arial" panose="020B0604020202020204" pitchFamily="34" charset="0"/>
                <a:cs typeface="Arial" panose="020B0604020202020204" pitchFamily="34" charset="0"/>
              </a:rPr>
              <a:t> for instance, </a:t>
            </a:r>
            <a:r>
              <a:rPr lang="en-US" sz="1100" baseline="0" dirty="0">
                <a:latin typeface="Arial" panose="020B0604020202020204" pitchFamily="34" charset="0"/>
                <a:cs typeface="Arial" panose="020B0604020202020204" pitchFamily="34" charset="0"/>
              </a:rPr>
              <a:t>provide a foundation of trust in the data. Don’t make them guess.</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Tell them directly, explicitly. </a:t>
            </a:r>
          </a:p>
          <a:p>
            <a:pPr marL="171450" indent="-171450">
              <a:buFont typeface="Arial" panose="020B0604020202020204" pitchFamily="34" charset="0"/>
              <a:buChar char="•"/>
            </a:pPr>
            <a:r>
              <a:rPr lang="en-US" sz="1100" dirty="0">
                <a:latin typeface="Arial" panose="020B0604020202020204" pitchFamily="34" charset="0"/>
                <a:cs typeface="Arial" panose="020B0604020202020204" pitchFamily="34" charset="0"/>
              </a:rPr>
              <a:t>Data reuse is a process, so you need to consider improving support for reusers throughout that process. Most data reuse studies focus on the evaluation and selection stages of reuse, there are a number of other stages, including discovery, access, preparation, and analysis. How do reusers needs change over the course of data reuse? </a:t>
            </a:r>
          </a:p>
          <a:p>
            <a:pPr marL="171450" indent="-171450">
              <a:buFont typeface="Arial" panose="020B0604020202020204" pitchFamily="34" charset="0"/>
              <a:buChar char="•"/>
            </a:pPr>
            <a:r>
              <a:rPr lang="en-US" sz="1100" dirty="0">
                <a:latin typeface="Arial" panose="020B0604020202020204" pitchFamily="34" charset="0"/>
                <a:cs typeface="Arial" panose="020B0604020202020204" pitchFamily="34" charset="0"/>
              </a:rPr>
              <a:t>Repository success doesn’t end with discovery or download.  In fact there are several ways to measure repository “success”, such as TRAC (Trustworthy audit and certification criteria) and the ISO document, the data seal of approval.  All of these provide an auditor’s perspective of success.  We showed the reusers’ perspective, which included repository functions found in TRAC/ISO documents as well as other classic trust factors, and data reuse satisfaction.  There’s also information about data citations, data usage index (downloads, searches, views).  </a:t>
            </a:r>
          </a:p>
          <a:p>
            <a:endParaRPr lang="en-US" sz="1100" baseline="0" dirty="0">
              <a:latin typeface="Arial" panose="020B0604020202020204" pitchFamily="34" charset="0"/>
              <a:cs typeface="Arial" panose="020B0604020202020204" pitchFamily="34" charset="0"/>
            </a:endParaRPr>
          </a:p>
          <a:p>
            <a:endParaRPr lang="en-US" sz="1100"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23</a:t>
            </a:fld>
            <a:endParaRPr lang="en-US" dirty="0"/>
          </a:p>
        </p:txBody>
      </p:sp>
    </p:spTree>
    <p:extLst>
      <p:ext uri="{BB962C8B-B14F-4D97-AF65-F5344CB8AC3E}">
        <p14:creationId xmlns:p14="http://schemas.microsoft.com/office/powerpoint/2010/main" val="257489932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My research started by looking at this from the data consumers perspective (how do people reuse data) - what contextual information they need, why do they need it, where do they go to get it</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It’s developed to look more broadly at a larger set of players that are involved. </a:t>
            </a: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Data producers:</a:t>
            </a:r>
            <a:r>
              <a:rPr lang="en-US" dirty="0">
                <a:latin typeface="Arial" panose="020B0604020202020204" pitchFamily="34" charset="0"/>
                <a:cs typeface="Arial" panose="020B0604020202020204" pitchFamily="34" charset="0"/>
              </a:rPr>
              <a:t> What motivates data producers to share? There’s been a lot done around recognition (data citation counts in P&amp;T decisions) and resources (not enough time, money, tools).  Less done around know-how – knowing what to share or how to share, managing data in a way that is conducive to sharing or keeping their data over the long term. </a:t>
            </a: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Academic librarians:</a:t>
            </a:r>
            <a:r>
              <a:rPr lang="en-US" dirty="0">
                <a:latin typeface="Arial" panose="020B0604020202020204" pitchFamily="34" charset="0"/>
                <a:cs typeface="Arial" panose="020B0604020202020204" pitchFamily="34" charset="0"/>
              </a:rPr>
              <a:t> With funding agency mandates researchers started asking academic librarians on their campus to help others think they should help given their skill set. But again, like reuse it’s easier said then done (lack time, resources, skills, need institutional collaborators).</a:t>
            </a:r>
          </a:p>
          <a:p>
            <a:endParaRPr lang="en-US" dirty="0">
              <a:latin typeface="Arial" panose="020B0604020202020204" pitchFamily="34"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24</a:t>
            </a:fld>
            <a:endParaRPr lang="en-US" dirty="0"/>
          </a:p>
        </p:txBody>
      </p:sp>
    </p:spTree>
    <p:extLst>
      <p:ext uri="{BB962C8B-B14F-4D97-AF65-F5344CB8AC3E}">
        <p14:creationId xmlns:p14="http://schemas.microsoft.com/office/powerpoint/2010/main" val="227950540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70940">
              <a:defRPr/>
            </a:pPr>
            <a:r>
              <a:rPr lang="en-US" sz="1100" dirty="0">
                <a:latin typeface="Arial" panose="020B0604020202020204" pitchFamily="34" charset="0"/>
                <a:cs typeface="Arial" pitchFamily="34" charset="0"/>
              </a:rPr>
              <a:t>Image: http://data.library.virginia.edu/</a:t>
            </a:r>
          </a:p>
          <a:p>
            <a:pPr defTabSz="970940">
              <a:defRPr/>
            </a:pPr>
            <a:endParaRPr lang="en-US" sz="1100" dirty="0">
              <a:latin typeface="Arial" panose="020B0604020202020204" pitchFamily="34" charset="0"/>
              <a:cs typeface="Arial" pitchFamily="34" charset="0"/>
            </a:endParaRPr>
          </a:p>
          <a:p>
            <a:pPr defTabSz="970940">
              <a:defRPr/>
            </a:pPr>
            <a:r>
              <a:rPr lang="en-US" sz="1100" dirty="0">
                <a:latin typeface="Arial" panose="020B0604020202020204" pitchFamily="34" charset="0"/>
                <a:cs typeface="Arial" pitchFamily="34" charset="0"/>
              </a:rPr>
              <a:t>The second project in this stream of research looks more specifically academic libraries’ engagement e-research and data, particularly their experiences and approaches to offering support to researchers on their campus. </a:t>
            </a:r>
          </a:p>
          <a:p>
            <a:pPr defTabSz="970940">
              <a:defRPr/>
            </a:pPr>
            <a:r>
              <a:rPr lang="en-US" sz="1100" u="sng" dirty="0">
                <a:latin typeface="Arial" panose="020B0604020202020204" pitchFamily="34" charset="0"/>
                <a:cs typeface="Arial" pitchFamily="34" charset="0"/>
              </a:rPr>
              <a:t>Study 1:</a:t>
            </a:r>
            <a:r>
              <a:rPr lang="en-US" sz="1100" dirty="0">
                <a:latin typeface="Arial" panose="020B0604020202020204" pitchFamily="34" charset="0"/>
                <a:cs typeface="Arial" pitchFamily="34" charset="0"/>
              </a:rPr>
              <a:t> explores librarians' early experiences designing and delivering research data services (RDS) with the objective of informing practical, effective approaches for the larger academic community. </a:t>
            </a:r>
          </a:p>
          <a:p>
            <a:r>
              <a:rPr lang="en-US" sz="1100" u="sng" dirty="0">
                <a:latin typeface="Arial" panose="020B0604020202020204" pitchFamily="34" charset="0"/>
                <a:cs typeface="Arial" pitchFamily="34" charset="0"/>
              </a:rPr>
              <a:t>Study 2:</a:t>
            </a:r>
            <a:r>
              <a:rPr lang="en-US" sz="1100" dirty="0">
                <a:latin typeface="Arial" panose="020B0604020202020204" pitchFamily="34" charset="0"/>
                <a:cs typeface="Arial" pitchFamily="34" charset="0"/>
              </a:rPr>
              <a:t> content analysis of strategic agendas developed during the E-Science Institute, which was designed to help academic and research libraries develop a strategic approach to e-research support on their campus.</a:t>
            </a:r>
          </a:p>
          <a:p>
            <a:endParaRPr lang="en-US" sz="1100" dirty="0">
              <a:latin typeface="Arial" panose="020B0604020202020204" pitchFamily="34" charset="0"/>
              <a:cs typeface="Arial" pitchFamily="34" charset="0"/>
            </a:endParaRPr>
          </a:p>
          <a:p>
            <a:r>
              <a:rPr lang="en-US" sz="1100" dirty="0">
                <a:latin typeface="Arial" panose="020B0604020202020204" pitchFamily="34" charset="0"/>
                <a:cs typeface="Arial" pitchFamily="34" charset="0"/>
              </a:rPr>
              <a:t>The intended impact of this project is to study current e-research activities in the library community in a way that allow community members to </a:t>
            </a:r>
          </a:p>
          <a:p>
            <a:pPr marL="242735" indent="-242735">
              <a:buFont typeface="+mj-lt"/>
              <a:buAutoNum type="arabicPeriod"/>
            </a:pPr>
            <a:r>
              <a:rPr lang="en-US" sz="1100" dirty="0">
                <a:latin typeface="Arial" panose="020B0604020202020204" pitchFamily="34" charset="0"/>
                <a:cs typeface="Arial" pitchFamily="34" charset="0"/>
              </a:rPr>
              <a:t>learn about and draw from peers’ activities and experiences</a:t>
            </a:r>
          </a:p>
          <a:p>
            <a:pPr marL="242735" indent="-242735">
              <a:buFont typeface="+mj-lt"/>
              <a:buAutoNum type="arabicPeriod"/>
            </a:pPr>
            <a:r>
              <a:rPr lang="en-US" sz="1100" dirty="0">
                <a:latin typeface="Arial" panose="020B0604020202020204" pitchFamily="34" charset="0"/>
                <a:cs typeface="Arial" pitchFamily="34" charset="0"/>
              </a:rPr>
              <a:t>develop strategic approaches to e-research support given their institutional context, assumptions, goals, and priorities</a:t>
            </a:r>
          </a:p>
          <a:p>
            <a:pPr marL="242735" indent="-242735">
              <a:buFont typeface="+mj-lt"/>
              <a:buAutoNum type="arabicPeriod"/>
            </a:pPr>
            <a:r>
              <a:rPr lang="en-US" sz="1100" dirty="0">
                <a:latin typeface="Arial" panose="020B0604020202020204" pitchFamily="34" charset="0"/>
                <a:cs typeface="Arial" pitchFamily="34" charset="0"/>
              </a:rPr>
              <a:t>anticipate the range of resources needed for their intended levels of e-research support</a:t>
            </a:r>
          </a:p>
          <a:p>
            <a:endParaRPr lang="en-US" sz="1100" dirty="0"/>
          </a:p>
        </p:txBody>
      </p:sp>
      <p:sp>
        <p:nvSpPr>
          <p:cNvPr id="4" name="Slide Number Placeholder 3"/>
          <p:cNvSpPr>
            <a:spLocks noGrp="1"/>
          </p:cNvSpPr>
          <p:nvPr>
            <p:ph type="sldNum" sz="quarter" idx="10"/>
          </p:nvPr>
        </p:nvSpPr>
        <p:spPr/>
        <p:txBody>
          <a:bodyPr/>
          <a:lstStyle/>
          <a:p>
            <a:fld id="{C4F4D4E3-0E31-4052-83FE-D4EA905A6ECE}" type="slidenum">
              <a:rPr lang="en-US" smtClean="0"/>
              <a:t>25</a:t>
            </a:fld>
            <a:endParaRPr lang="en-US" dirty="0"/>
          </a:p>
        </p:txBody>
      </p:sp>
    </p:spTree>
    <p:extLst>
      <p:ext uri="{BB962C8B-B14F-4D97-AF65-F5344CB8AC3E}">
        <p14:creationId xmlns:p14="http://schemas.microsoft.com/office/powerpoint/2010/main" val="404055864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latin typeface="Arial" panose="020B0604020202020204" pitchFamily="34" charset="0"/>
                <a:cs typeface="Arial" panose="020B0604020202020204" pitchFamily="34" charset="0"/>
              </a:rPr>
              <a:t>Photo</a:t>
            </a:r>
            <a:r>
              <a:rPr lang="en-US" dirty="0">
                <a:latin typeface="Arial" panose="020B0604020202020204" pitchFamily="34" charset="0"/>
                <a:cs typeface="Arial" panose="020B0604020202020204" pitchFamily="34" charset="0"/>
              </a:rPr>
              <a:t> credit: </a:t>
            </a:r>
            <a:r>
              <a:rPr lang="en-US" dirty="0">
                <a:latin typeface="Arial" panose="020B0604020202020204" pitchFamily="34" charset="0"/>
                <a:cs typeface="Arial" panose="020B0604020202020204" pitchFamily="34" charset="0"/>
                <a:hlinkClick r:id="rId3"/>
              </a:rPr>
              <a:t>http://www.dayofarchaeology.com/a-day-of-archaeology-at-mission-escambe/troweling/</a:t>
            </a:r>
            <a:endParaRPr lang="en-US"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Idea here is to think about</a:t>
            </a:r>
            <a:r>
              <a:rPr lang="en-US" baseline="0" dirty="0">
                <a:latin typeface="Arial" panose="020B0604020202020204" pitchFamily="34" charset="0"/>
                <a:cs typeface="Arial" panose="020B0604020202020204" pitchFamily="34" charset="0"/>
              </a:rPr>
              <a:t> data curation at the beginning of the project rather than the end – in the field – where data are being created, recorded and managed.  </a:t>
            </a:r>
          </a:p>
          <a:p>
            <a:endParaRPr lang="en-US" baseline="0"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And to do it in such a way that it supports the archaeologists’ who are creating data in the field it not only improves the reuse process, but improves the original use process. </a:t>
            </a:r>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C4F4D4E3-0E31-4052-83FE-D4EA905A6ECE}" type="slidenum">
              <a:rPr lang="en-US" smtClean="0"/>
              <a:t>26</a:t>
            </a:fld>
            <a:endParaRPr lang="en-US" dirty="0"/>
          </a:p>
        </p:txBody>
      </p:sp>
    </p:spTree>
    <p:extLst>
      <p:ext uri="{BB962C8B-B14F-4D97-AF65-F5344CB8AC3E}">
        <p14:creationId xmlns:p14="http://schemas.microsoft.com/office/powerpoint/2010/main" val="231823182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27</a:t>
            </a:fld>
            <a:endParaRPr lang="en-US" dirty="0"/>
          </a:p>
        </p:txBody>
      </p:sp>
    </p:spTree>
    <p:extLst>
      <p:ext uri="{BB962C8B-B14F-4D97-AF65-F5344CB8AC3E}">
        <p14:creationId xmlns:p14="http://schemas.microsoft.com/office/powerpoint/2010/main" val="338093860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28</a:t>
            </a:fld>
            <a:endParaRPr lang="en-US" dirty="0"/>
          </a:p>
        </p:txBody>
      </p:sp>
    </p:spTree>
    <p:extLst>
      <p:ext uri="{BB962C8B-B14F-4D97-AF65-F5344CB8AC3E}">
        <p14:creationId xmlns:p14="http://schemas.microsoft.com/office/powerpoint/2010/main" val="267394024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29</a:t>
            </a:fld>
            <a:endParaRPr lang="en-US" dirty="0"/>
          </a:p>
        </p:txBody>
      </p:sp>
    </p:spTree>
    <p:extLst>
      <p:ext uri="{BB962C8B-B14F-4D97-AF65-F5344CB8AC3E}">
        <p14:creationId xmlns:p14="http://schemas.microsoft.com/office/powerpoint/2010/main" val="341701619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4F4D4E3-0E31-4052-83FE-D4EA905A6ECE}" type="slidenum">
              <a:rPr lang="en-US" smtClean="0"/>
              <a:t>30</a:t>
            </a:fld>
            <a:endParaRPr lang="en-US" dirty="0"/>
          </a:p>
        </p:txBody>
      </p:sp>
    </p:spTree>
    <p:extLst>
      <p:ext uri="{BB962C8B-B14F-4D97-AF65-F5344CB8AC3E}">
        <p14:creationId xmlns:p14="http://schemas.microsoft.com/office/powerpoint/2010/main" val="3898737663"/>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5.png"/><Relationship Id="rId1" Type="http://schemas.openxmlformats.org/officeDocument/2006/relationships/slideMaster" Target="../slideMasters/slideMaster1.xml"/><Relationship Id="rId4" Type="http://schemas.openxmlformats.org/officeDocument/2006/relationships/image" Target="../media/image6.jpg"/></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l="23295" b="48278"/>
          <a:stretch/>
        </p:blipFill>
        <p:spPr>
          <a:xfrm>
            <a:off x="3163889" y="2"/>
            <a:ext cx="5980110" cy="1060063"/>
          </a:xfrm>
          <a:prstGeom prst="rect">
            <a:avLst/>
          </a:prstGeom>
        </p:spPr>
      </p:pic>
      <p:sp>
        <p:nvSpPr>
          <p:cNvPr id="22" name="Rectangle 21"/>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3" name="Rectangle 22"/>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4" name="Rectangle 23"/>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1" name="Rectangle 10"/>
          <p:cNvSpPr/>
          <p:nvPr/>
        </p:nvSpPr>
        <p:spPr>
          <a:xfrm>
            <a:off x="-1" y="2"/>
            <a:ext cx="3190875" cy="1060065"/>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36" name="Text Placeholder 35"/>
          <p:cNvSpPr>
            <a:spLocks noGrp="1"/>
          </p:cNvSpPr>
          <p:nvPr>
            <p:ph type="body" sz="quarter" idx="12" hasCustomPrompt="1"/>
          </p:nvPr>
        </p:nvSpPr>
        <p:spPr>
          <a:xfrm>
            <a:off x="2" y="1329876"/>
            <a:ext cx="3582591" cy="569387"/>
          </a:xfrm>
          <a:prstGeom prst="rect">
            <a:avLst/>
          </a:prstGeom>
          <a:solidFill>
            <a:schemeClr val="accent2"/>
          </a:solidFill>
          <a:ln>
            <a:noFill/>
          </a:ln>
        </p:spPr>
        <p:txBody>
          <a:bodyPr vert="horz" wrap="none" lIns="457200" tIns="137160" rIns="274320" bIns="182880">
            <a:spAutoFit/>
          </a:bodyPr>
          <a:lstStyle>
            <a:lvl1pPr marL="0" marR="0" indent="0" algn="l" defTabSz="457200" rtl="0" eaLnBrk="1" fontAlgn="auto" latinLnBrk="0" hangingPunct="1">
              <a:lnSpc>
                <a:spcPct val="100000"/>
              </a:lnSpc>
              <a:spcBef>
                <a:spcPts val="0"/>
              </a:spcBef>
              <a:spcAft>
                <a:spcPts val="0"/>
              </a:spcAft>
              <a:buClrTx/>
              <a:buSzTx/>
              <a:buFontTx/>
              <a:buNone/>
              <a:tabLst/>
              <a:defRPr sz="1600" baseline="0">
                <a:ln>
                  <a:noFill/>
                </a:ln>
                <a:solidFill>
                  <a:schemeClr val="bg1"/>
                </a:solidFill>
                <a:effectLst/>
              </a:defRPr>
            </a:lvl1p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600"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779470" y="1852402"/>
            <a:ext cx="7754770" cy="1234773"/>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4400"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728694" y="3206972"/>
            <a:ext cx="1860270" cy="400110"/>
          </a:xfrm>
          <a:prstGeom prst="rect">
            <a:avLst/>
          </a:prstGeom>
        </p:spPr>
        <p:txBody>
          <a:bodyPr vert="horz" wrap="none" lIns="0">
            <a:spAutoFit/>
          </a:bodyPr>
          <a:lstStyle>
            <a:lvl1pPr marL="0" indent="0">
              <a:buNone/>
              <a:defRPr sz="2000" b="1"/>
            </a:lvl1pPr>
            <a:lvl2pPr marL="457200" indent="0">
              <a:buNone/>
              <a:defRPr/>
            </a:lvl2pPr>
            <a:lvl5pPr marL="1828800"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728695" y="3613838"/>
            <a:ext cx="1364723" cy="307777"/>
          </a:xfrm>
          <a:prstGeom prst="rect">
            <a:avLst/>
          </a:prstGeom>
        </p:spPr>
        <p:txBody>
          <a:bodyPr vert="horz" wrap="none" lIns="0" tIns="0">
            <a:spAutoFit/>
          </a:bodyPr>
          <a:lstStyle>
            <a:lvl1pPr marL="0" indent="0">
              <a:buNone/>
              <a:defRPr sz="1700" b="0"/>
            </a:lvl1pPr>
            <a:lvl2pPr marL="457200" indent="0">
              <a:buNone/>
              <a:defRPr/>
            </a:lvl2pPr>
            <a:lvl5pPr marL="1828800" indent="0">
              <a:buNone/>
              <a:defRPr/>
            </a:lvl5pPr>
          </a:lstStyle>
          <a:p>
            <a:pPr lvl="0"/>
            <a:r>
              <a:rPr lang="en-US" dirty="0"/>
              <a:t>Speaker Title</a:t>
            </a:r>
          </a:p>
        </p:txBody>
      </p:sp>
      <p:sp>
        <p:nvSpPr>
          <p:cNvPr id="15" name="Rectangle 14"/>
          <p:cNvSpPr/>
          <p:nvPr userDrawn="1"/>
        </p:nvSpPr>
        <p:spPr>
          <a:xfrm>
            <a:off x="3136900" y="0"/>
            <a:ext cx="445693" cy="1060065"/>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Tree>
    <p:extLst>
      <p:ext uri="{BB962C8B-B14F-4D97-AF65-F5344CB8AC3E}">
        <p14:creationId xmlns:p14="http://schemas.microsoft.com/office/powerpoint/2010/main" val="19617380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1493044"/>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2014936"/>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2073399"/>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2712528"/>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1490664"/>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1493043"/>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8214818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413183"/>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935075"/>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993538"/>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1632667"/>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410803"/>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413182"/>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882651" y="2696332"/>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11" name="Rectangle 10"/>
          <p:cNvSpPr/>
          <p:nvPr userDrawn="1"/>
        </p:nvSpPr>
        <p:spPr>
          <a:xfrm rot="5400000">
            <a:off x="-524273" y="3218224"/>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2"/>
          <p:cNvSpPr>
            <a:spLocks noGrp="1"/>
          </p:cNvSpPr>
          <p:nvPr>
            <p:ph type="body" sz="quarter" idx="17" hasCustomPrompt="1"/>
          </p:nvPr>
        </p:nvSpPr>
        <p:spPr>
          <a:xfrm>
            <a:off x="3416308" y="3276687"/>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3416300" y="3915816"/>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3416300" y="2693952"/>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882651" y="2696331"/>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5556560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9144000" cy="51435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p>
        </p:txBody>
      </p:sp>
      <p:sp>
        <p:nvSpPr>
          <p:cNvPr id="11" name="Text Placeholder 8"/>
          <p:cNvSpPr>
            <a:spLocks noGrp="1"/>
          </p:cNvSpPr>
          <p:nvPr>
            <p:ph type="body" sz="quarter" idx="10" hasCustomPrompt="1"/>
          </p:nvPr>
        </p:nvSpPr>
        <p:spPr>
          <a:xfrm>
            <a:off x="315259" y="831061"/>
            <a:ext cx="8174038" cy="646331"/>
          </a:xfrm>
          <a:prstGeom prst="rect">
            <a:avLst/>
          </a:prstGeom>
          <a:ln w="28575" cmpd="sng">
            <a:solidFill>
              <a:srgbClr val="FFFFFF"/>
            </a:solidFill>
          </a:ln>
        </p:spPr>
        <p:txBody>
          <a:bodyPr vert="horz" lIns="274320" tIns="45720" rIns="274320" bIns="45720">
            <a:sp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3600" b="1" i="0" cap="all" baseline="0">
                <a:solidFill>
                  <a:schemeClr val="bg1"/>
                </a:solidFill>
              </a:defRPr>
            </a:lvl1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lang="en-US" sz="36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176213" y="638175"/>
            <a:ext cx="265112" cy="4505325"/>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8411956" y="638176"/>
            <a:ext cx="265112" cy="407462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79888454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4" name="Text Placeholder 3"/>
          <p:cNvSpPr>
            <a:spLocks noGrp="1"/>
          </p:cNvSpPr>
          <p:nvPr>
            <p:ph type="body" sz="quarter" idx="12" hasCustomPrompt="1"/>
          </p:nvPr>
        </p:nvSpPr>
        <p:spPr>
          <a:xfrm>
            <a:off x="340786" y="1029747"/>
            <a:ext cx="8439148" cy="3356378"/>
          </a:xfrm>
          <a:prstGeom prst="rect">
            <a:avLst/>
          </a:prstGeom>
        </p:spPr>
        <p:txBody>
          <a:bodyPr vert="horz"/>
          <a:lstStyle>
            <a:lvl1pPr marL="342900" indent="-342900">
              <a:buFont typeface="Arial"/>
              <a:buChar char="•"/>
              <a:defRPr sz="2400" baseline="0"/>
            </a:lvl1pPr>
          </a:lstStyle>
          <a:p>
            <a:pPr lvl="0"/>
            <a:r>
              <a:rPr lang="en-US" dirty="0"/>
              <a:t>Click to add copy</a:t>
            </a: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65662273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72575107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0529890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1455175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9144000" cy="5143500"/>
          </a:xfrm>
          <a:prstGeom prst="rect">
            <a:avLst/>
          </a:prstGeom>
        </p:spPr>
        <p:txBody>
          <a:bodyPr vert="horz" anchor="ctr"/>
          <a:lstStyle>
            <a:lvl1pPr marL="0" indent="0" algn="l">
              <a:buNone/>
              <a:defRPr sz="1900" baseline="0">
                <a:sym typeface="Wingdings"/>
              </a:defRPr>
            </a:lvl1pPr>
            <a:lvl2pPr marL="457200" indent="0">
              <a:buNone/>
              <a:defRPr sz="2400"/>
            </a:lvl2pPr>
          </a:lstStyle>
          <a:p>
            <a:pPr lvl="1"/>
            <a:r>
              <a:rPr lang="en-US" dirty="0"/>
              <a:t>Drag and drop photo here</a:t>
            </a:r>
          </a:p>
        </p:txBody>
      </p:sp>
      <p:sp>
        <p:nvSpPr>
          <p:cNvPr id="15" name="Text Placeholder 14"/>
          <p:cNvSpPr>
            <a:spLocks noGrp="1"/>
          </p:cNvSpPr>
          <p:nvPr>
            <p:ph type="body" sz="quarter" idx="13" hasCustomPrompt="1"/>
          </p:nvPr>
        </p:nvSpPr>
        <p:spPr>
          <a:xfrm>
            <a:off x="7583491" y="-15479"/>
            <a:ext cx="433387" cy="5174457"/>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8016878" y="-15479"/>
            <a:ext cx="1127125" cy="5174457"/>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4111" y="3748282"/>
            <a:ext cx="6153150" cy="715580"/>
          </a:xfrm>
          <a:prstGeom prst="rect">
            <a:avLst/>
          </a:prstGeom>
          <a:solidFill>
            <a:schemeClr val="bg1"/>
          </a:solidFill>
        </p:spPr>
        <p:txBody>
          <a:bodyPr vert="horz" lIns="640080"/>
          <a:lstStyle>
            <a:lvl1pPr marL="0" indent="0">
              <a:buNone/>
              <a:defRPr sz="24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534917" y="4085464"/>
            <a:ext cx="5610225" cy="264319"/>
          </a:xfrm>
          <a:prstGeom prst="rect">
            <a:avLst/>
          </a:prstGeom>
        </p:spPr>
        <p:txBody>
          <a:bodyPr vert="horz"/>
          <a:lstStyle>
            <a:lvl1pPr marL="0" indent="0">
              <a:buNone/>
              <a:defRPr sz="18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6405506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240428" y="194732"/>
            <a:ext cx="3980966" cy="781050"/>
          </a:xfrm>
          <a:prstGeom prst="rect">
            <a:avLst/>
          </a:prstGeom>
        </p:spPr>
        <p:txBody>
          <a:bodyPr vert="horz"/>
          <a:lstStyle>
            <a:lvl1pPr marL="0" indent="0">
              <a:buNone/>
              <a:defRPr sz="3200" b="1" baseline="0">
                <a:solidFill>
                  <a:srgbClr val="236192"/>
                </a:solidFill>
              </a:defRPr>
            </a:lvl1pPr>
          </a:lstStyle>
          <a:p>
            <a:pPr lvl="0"/>
            <a:r>
              <a:rPr lang="en-US" dirty="0"/>
              <a:t>Closing Message</a:t>
            </a:r>
          </a:p>
        </p:txBody>
      </p:sp>
      <p:sp>
        <p:nvSpPr>
          <p:cNvPr id="9" name="Rectangle 8"/>
          <p:cNvSpPr/>
          <p:nvPr userDrawn="1"/>
        </p:nvSpPr>
        <p:spPr>
          <a:xfrm rot="10800000">
            <a:off x="11338" y="4388000"/>
            <a:ext cx="9144000" cy="179785"/>
          </a:xfrm>
          <a:prstGeom prst="rect">
            <a:avLst/>
          </a:prstGeom>
          <a:solidFill>
            <a:srgbClr val="00AFD7"/>
          </a:solidFill>
          <a:ln w="9525" cap="flat" cmpd="sng" algn="ctr">
            <a:noFill/>
            <a:prstDash val="solid"/>
          </a:ln>
          <a:effectLst/>
        </p:spPr>
        <p:txBody>
          <a:bodyPr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240615" y="990753"/>
            <a:ext cx="3887788" cy="304289"/>
          </a:xfrm>
          <a:prstGeom prst="rect">
            <a:avLst/>
          </a:prstGeom>
        </p:spPr>
        <p:txBody>
          <a:bodyPr vert="horz">
            <a:normAutofit/>
          </a:bodyPr>
          <a:lstStyle>
            <a:lvl1pPr marL="0" indent="0">
              <a:buNone/>
              <a:defRPr sz="1800" b="1" baseline="0"/>
            </a:lvl1pPr>
          </a:lstStyle>
          <a:p>
            <a:pPr lvl="0"/>
            <a:r>
              <a:rPr lang="en-US" dirty="0"/>
              <a:t>Speaker Name</a:t>
            </a:r>
          </a:p>
        </p:txBody>
      </p:sp>
      <p:sp>
        <p:nvSpPr>
          <p:cNvPr id="22" name="Text Placeholder 20"/>
          <p:cNvSpPr>
            <a:spLocks noGrp="1"/>
          </p:cNvSpPr>
          <p:nvPr>
            <p:ph type="body" sz="quarter" idx="12" hasCustomPrompt="1"/>
          </p:nvPr>
        </p:nvSpPr>
        <p:spPr>
          <a:xfrm>
            <a:off x="240428" y="1267826"/>
            <a:ext cx="3887788" cy="269270"/>
          </a:xfrm>
          <a:prstGeom prst="rect">
            <a:avLst/>
          </a:prstGeom>
        </p:spPr>
        <p:txBody>
          <a:bodyPr vert="horz">
            <a:normAutofit/>
          </a:bodyPr>
          <a:lstStyle>
            <a:lvl1pPr marL="0" indent="0">
              <a:buNone/>
              <a:defRPr sz="1400" b="0" baseline="0"/>
            </a:lvl1pPr>
          </a:lstStyle>
          <a:p>
            <a:pPr lvl="0"/>
            <a:r>
              <a:rPr lang="en-US" dirty="0"/>
              <a:t>Speaker Title</a:t>
            </a:r>
          </a:p>
        </p:txBody>
      </p:sp>
      <p:sp>
        <p:nvSpPr>
          <p:cNvPr id="23" name="Text Placeholder 20"/>
          <p:cNvSpPr>
            <a:spLocks noGrp="1"/>
          </p:cNvSpPr>
          <p:nvPr>
            <p:ph type="body" sz="quarter" idx="13" hasCustomPrompt="1"/>
          </p:nvPr>
        </p:nvSpPr>
        <p:spPr>
          <a:xfrm>
            <a:off x="240428" y="1508234"/>
            <a:ext cx="3887788" cy="229121"/>
          </a:xfrm>
          <a:prstGeom prst="rect">
            <a:avLst/>
          </a:prstGeom>
        </p:spPr>
        <p:txBody>
          <a:bodyPr vert="horz">
            <a:normAutofit/>
          </a:bodyPr>
          <a:lstStyle>
            <a:lvl1pPr marL="0" indent="0">
              <a:buNone/>
              <a:defRPr sz="1400" b="1" baseline="0">
                <a:solidFill>
                  <a:srgbClr val="236192"/>
                </a:solidFill>
              </a:defRPr>
            </a:lvl1pPr>
          </a:lstStyle>
          <a:p>
            <a:pPr lvl="0"/>
            <a:r>
              <a:rPr lang="en-US" dirty="0"/>
              <a:t>Speaker Contact</a:t>
            </a:r>
          </a:p>
        </p:txBody>
      </p:sp>
      <p:pic>
        <p:nvPicPr>
          <p:cNvPr id="10"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11" name="Picture 10" descr="ppt-because-pattern.psd"/>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4546829" y="1"/>
            <a:ext cx="4597172" cy="4387999"/>
          </a:xfrm>
          <a:prstGeom prst="rect">
            <a:avLst/>
          </a:prstGeom>
        </p:spPr>
      </p:pic>
    </p:spTree>
    <p:extLst>
      <p:ext uri="{BB962C8B-B14F-4D97-AF65-F5344CB8AC3E}">
        <p14:creationId xmlns:p14="http://schemas.microsoft.com/office/powerpoint/2010/main" val="14010817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477189" y="3861998"/>
            <a:ext cx="607721" cy="2921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0" name="TextBox 8"/>
          <p:cNvSpPr txBox="1">
            <a:spLocks noChangeArrowheads="1"/>
          </p:cNvSpPr>
          <p:nvPr userDrawn="1"/>
        </p:nvSpPr>
        <p:spPr bwMode="auto">
          <a:xfrm>
            <a:off x="5924930" y="3701654"/>
            <a:ext cx="422275" cy="184666"/>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600" dirty="0">
                <a:solidFill>
                  <a:schemeClr val="bg1"/>
                </a:solidFill>
              </a:rPr>
              <a:t>SM</a:t>
            </a:r>
          </a:p>
        </p:txBody>
      </p:sp>
      <p:sp>
        <p:nvSpPr>
          <p:cNvPr id="11" name="Rectangle 10"/>
          <p:cNvSpPr/>
          <p:nvPr userDrawn="1"/>
        </p:nvSpPr>
        <p:spPr>
          <a:xfrm>
            <a:off x="0" y="3704187"/>
            <a:ext cx="635000" cy="607721"/>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8"/>
          <p:cNvSpPr>
            <a:spLocks noGrp="1"/>
          </p:cNvSpPr>
          <p:nvPr>
            <p:ph type="body" sz="quarter" idx="10" hasCustomPrompt="1"/>
          </p:nvPr>
        </p:nvSpPr>
        <p:spPr>
          <a:xfrm>
            <a:off x="731839" y="831455"/>
            <a:ext cx="4180696" cy="1400383"/>
          </a:xfrm>
          <a:prstGeom prst="rect">
            <a:avLst/>
          </a:prstGeom>
          <a:ln w="101600" cmpd="sng">
            <a:solidFill>
              <a:srgbClr val="236192"/>
            </a:solidFill>
            <a:miter lim="800000"/>
          </a:ln>
        </p:spPr>
        <p:txBody>
          <a:bodyPr vert="horz" wrap="none" lIns="548640" tIns="274320" rIns="457200" bIns="274320">
            <a:spAutoFit/>
          </a:bodyPr>
          <a:lstStyle>
            <a:lvl1pPr marL="0" indent="0" algn="l">
              <a:spcBef>
                <a:spcPts val="0"/>
              </a:spcBef>
              <a:buNone/>
              <a:defRPr sz="5500"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698251" y="2397542"/>
            <a:ext cx="3887788" cy="30428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698064" y="2688127"/>
            <a:ext cx="3887788" cy="269270"/>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698064" y="2957399"/>
            <a:ext cx="3887788" cy="229121"/>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1" y="312442"/>
            <a:ext cx="3679825" cy="566309"/>
          </a:xfrm>
          <a:prstGeom prst="rect">
            <a:avLst/>
          </a:prstGeom>
          <a:solidFill>
            <a:srgbClr val="236192"/>
          </a:solidFill>
        </p:spPr>
        <p:txBody>
          <a:bodyPr vert="horz" wrap="square" lIns="640080" tIns="91440" bIns="164592">
            <a:spAutoFit/>
          </a:bodyPr>
          <a:lstStyle>
            <a:lvl1pPr marL="0" indent="0">
              <a:buNone/>
              <a:defRPr sz="2000" baseline="0">
                <a:solidFill>
                  <a:schemeClr val="bg1"/>
                </a:solidFill>
              </a:defRPr>
            </a:lvl1pPr>
          </a:lstStyle>
          <a:p>
            <a:pPr lvl="0"/>
            <a:r>
              <a:rPr lang="en-US" dirty="0"/>
              <a:t>Event Title</a:t>
            </a:r>
          </a:p>
        </p:txBody>
      </p:sp>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927100" y="3704187"/>
            <a:ext cx="8216894" cy="607721"/>
          </a:xfrm>
          <a:prstGeom prst="rect">
            <a:avLst/>
          </a:prstGeom>
        </p:spPr>
      </p:pic>
      <p:pic>
        <p:nvPicPr>
          <p:cNvPr id="17" name="Picture 26"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19" name="Picture 18"/>
          <p:cNvPicPr>
            <a:picLocks noChangeAspect="1"/>
          </p:cNvPicPr>
          <p:nvPr userDrawn="1"/>
        </p:nvPicPr>
        <p:blipFill>
          <a:blip r:embed="rId4">
            <a:alphaModFix/>
            <a:extLst>
              <a:ext uri="{28A0092B-C50C-407E-A947-70E740481C1C}">
                <a14:useLocalDpi xmlns:a14="http://schemas.microsoft.com/office/drawing/2010/main" val="0"/>
              </a:ext>
            </a:extLst>
          </a:blip>
          <a:stretch>
            <a:fillRect/>
          </a:stretch>
        </p:blipFill>
        <p:spPr>
          <a:xfrm>
            <a:off x="226140" y="4475990"/>
            <a:ext cx="608901" cy="324648"/>
          </a:xfrm>
          <a:prstGeom prst="rect">
            <a:avLst/>
          </a:prstGeom>
        </p:spPr>
      </p:pic>
    </p:spTree>
    <p:extLst>
      <p:ext uri="{BB962C8B-B14F-4D97-AF65-F5344CB8AC3E}">
        <p14:creationId xmlns:p14="http://schemas.microsoft.com/office/powerpoint/2010/main" val="7525948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4767263"/>
            <a:ext cx="2133600" cy="273844"/>
          </a:xfrm>
          <a:prstGeom prst="rect">
            <a:avLst/>
          </a:prstGeom>
        </p:spPr>
        <p:txBody>
          <a:bodyPr/>
          <a:lstStyle/>
          <a:p>
            <a:r>
              <a:rPr lang="en-US" dirty="0"/>
              <a:t>Ixchel M. Faniel                    January 26, 2011</a:t>
            </a:r>
          </a:p>
        </p:txBody>
      </p:sp>
      <p:sp>
        <p:nvSpPr>
          <p:cNvPr id="3" name="Footer Placeholder 2"/>
          <p:cNvSpPr>
            <a:spLocks noGrp="1"/>
          </p:cNvSpPr>
          <p:nvPr>
            <p:ph type="ftr" sz="quarter" idx="11"/>
          </p:nvPr>
        </p:nvSpPr>
        <p:spPr>
          <a:xfrm>
            <a:off x="3124200" y="4767263"/>
            <a:ext cx="2895600" cy="273844"/>
          </a:xfrm>
          <a:prstGeom prst="rect">
            <a:avLst/>
          </a:prstGeom>
        </p:spPr>
        <p:txBody>
          <a:bodyPr/>
          <a:lstStyle/>
          <a:p>
            <a:r>
              <a:rPr lang="en-US" dirty="0"/>
              <a:t>Presentation at OCLC                             Dublin, OH</a:t>
            </a:r>
          </a:p>
        </p:txBody>
      </p:sp>
      <p:sp>
        <p:nvSpPr>
          <p:cNvPr id="4" name="Slide Number Placeholder 3"/>
          <p:cNvSpPr>
            <a:spLocks noGrp="1"/>
          </p:cNvSpPr>
          <p:nvPr>
            <p:ph type="sldNum" sz="quarter" idx="12"/>
          </p:nvPr>
        </p:nvSpPr>
        <p:spPr>
          <a:xfrm>
            <a:off x="6553200" y="4767263"/>
            <a:ext cx="2133600" cy="273844"/>
          </a:xfrm>
          <a:prstGeom prst="rect">
            <a:avLst/>
          </a:prstGeom>
        </p:spPr>
        <p:txBody>
          <a:bodyPr/>
          <a:lstStyle/>
          <a:p>
            <a:fld id="{4472805A-6FD9-4FAF-A9C1-4FB39AC4B890}" type="slidenum">
              <a:rPr lang="en-US" smtClean="0"/>
              <a:pPr/>
              <a:t>‹#›</a:t>
            </a:fld>
            <a:endParaRPr lang="en-US" dirty="0"/>
          </a:p>
        </p:txBody>
      </p:sp>
    </p:spTree>
    <p:extLst>
      <p:ext uri="{BB962C8B-B14F-4D97-AF65-F5344CB8AC3E}">
        <p14:creationId xmlns:p14="http://schemas.microsoft.com/office/powerpoint/2010/main" val="92148369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05979"/>
            <a:ext cx="8229600" cy="857250"/>
          </a:xfrm>
          <a:prstGeom prst="rect">
            <a:avLst/>
          </a:prstGeom>
        </p:spPr>
        <p:txBody>
          <a:bodyPr/>
          <a:lstStyle/>
          <a:p>
            <a:r>
              <a:rPr lang="en-US"/>
              <a:t>Click to edit Master title style</a:t>
            </a:r>
          </a:p>
        </p:txBody>
      </p:sp>
      <p:sp>
        <p:nvSpPr>
          <p:cNvPr id="3" name="Date Placeholder 2"/>
          <p:cNvSpPr>
            <a:spLocks noGrp="1"/>
          </p:cNvSpPr>
          <p:nvPr>
            <p:ph type="dt" sz="half" idx="10"/>
          </p:nvPr>
        </p:nvSpPr>
        <p:spPr>
          <a:xfrm>
            <a:off x="457200" y="4767263"/>
            <a:ext cx="2133600" cy="273844"/>
          </a:xfrm>
          <a:prstGeom prst="rect">
            <a:avLst/>
          </a:prstGeom>
        </p:spPr>
        <p:txBody>
          <a:bodyPr/>
          <a:lstStyle/>
          <a:p>
            <a:fld id="{832ACBF1-F4A9-43CE-90E9-0DBC35CFD083}" type="datetimeFigureOut">
              <a:rPr lang="en-US" smtClean="0"/>
              <a:pPr/>
              <a:t>5/13/2017</a:t>
            </a:fld>
            <a:endParaRPr lang="en-US" dirty="0"/>
          </a:p>
        </p:txBody>
      </p:sp>
      <p:sp>
        <p:nvSpPr>
          <p:cNvPr id="4" name="Footer Placeholder 3"/>
          <p:cNvSpPr>
            <a:spLocks noGrp="1"/>
          </p:cNvSpPr>
          <p:nvPr>
            <p:ph type="ftr" sz="quarter" idx="11"/>
          </p:nvPr>
        </p:nvSpPr>
        <p:spPr>
          <a:xfrm>
            <a:off x="3124200" y="4767263"/>
            <a:ext cx="2895600" cy="273844"/>
          </a:xfrm>
          <a:prstGeom prst="rect">
            <a:avLst/>
          </a:prstGeom>
        </p:spPr>
        <p:txBody>
          <a:bodyPr/>
          <a:lstStyle/>
          <a:p>
            <a:endParaRPr lang="en-US" dirty="0"/>
          </a:p>
        </p:txBody>
      </p:sp>
      <p:sp>
        <p:nvSpPr>
          <p:cNvPr id="5" name="Slide Number Placeholder 4"/>
          <p:cNvSpPr>
            <a:spLocks noGrp="1"/>
          </p:cNvSpPr>
          <p:nvPr>
            <p:ph type="sldNum" sz="quarter" idx="12"/>
          </p:nvPr>
        </p:nvSpPr>
        <p:spPr>
          <a:xfrm>
            <a:off x="6553200" y="4767263"/>
            <a:ext cx="2133600" cy="273844"/>
          </a:xfrm>
          <a:prstGeom prst="rect">
            <a:avLst/>
          </a:prstGeom>
        </p:spPr>
        <p:txBody>
          <a:bodyPr/>
          <a:lstStyle/>
          <a:p>
            <a:fld id="{9D1F4001-12F4-4EDD-A5E4-CCFFCBEDE097}" type="slidenum">
              <a:rPr lang="en-US" smtClean="0"/>
              <a:pPr/>
              <a:t>‹#›</a:t>
            </a:fld>
            <a:endParaRPr lang="en-US" dirty="0"/>
          </a:p>
        </p:txBody>
      </p:sp>
    </p:spTree>
    <p:extLst>
      <p:ext uri="{BB962C8B-B14F-4D97-AF65-F5344CB8AC3E}">
        <p14:creationId xmlns:p14="http://schemas.microsoft.com/office/powerpoint/2010/main" val="194995618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l="23295" b="48278"/>
          <a:stretch/>
        </p:blipFill>
        <p:spPr>
          <a:xfrm>
            <a:off x="3163889" y="2"/>
            <a:ext cx="5980110" cy="1060063"/>
          </a:xfrm>
          <a:prstGeom prst="rect">
            <a:avLst/>
          </a:prstGeom>
        </p:spPr>
      </p:pic>
      <p:sp>
        <p:nvSpPr>
          <p:cNvPr id="22" name="Rectangle 21"/>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3" name="Rectangle 22"/>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4" name="Rectangle 23"/>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1" name="Rectangle 10"/>
          <p:cNvSpPr/>
          <p:nvPr/>
        </p:nvSpPr>
        <p:spPr>
          <a:xfrm>
            <a:off x="-1" y="2"/>
            <a:ext cx="3190875" cy="1060065"/>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36" name="Text Placeholder 35"/>
          <p:cNvSpPr>
            <a:spLocks noGrp="1"/>
          </p:cNvSpPr>
          <p:nvPr>
            <p:ph type="body" sz="quarter" idx="12" hasCustomPrompt="1"/>
          </p:nvPr>
        </p:nvSpPr>
        <p:spPr>
          <a:xfrm>
            <a:off x="2" y="1329876"/>
            <a:ext cx="3582591" cy="569387"/>
          </a:xfrm>
          <a:prstGeom prst="rect">
            <a:avLst/>
          </a:prstGeom>
          <a:solidFill>
            <a:schemeClr val="accent2"/>
          </a:solidFill>
          <a:ln>
            <a:noFill/>
          </a:ln>
        </p:spPr>
        <p:txBody>
          <a:bodyPr vert="horz" wrap="none" lIns="457200" tIns="137160" rIns="274320" bIns="182880">
            <a:spAutoFit/>
          </a:bodyPr>
          <a:lstStyle>
            <a:lvl1pPr marL="0" marR="0" indent="0" algn="l" defTabSz="457200" rtl="0" eaLnBrk="1" fontAlgn="auto" latinLnBrk="0" hangingPunct="1">
              <a:lnSpc>
                <a:spcPct val="100000"/>
              </a:lnSpc>
              <a:spcBef>
                <a:spcPts val="0"/>
              </a:spcBef>
              <a:spcAft>
                <a:spcPts val="0"/>
              </a:spcAft>
              <a:buClrTx/>
              <a:buSzTx/>
              <a:buFontTx/>
              <a:buNone/>
              <a:tabLst/>
              <a:defRPr sz="1600" baseline="0">
                <a:ln>
                  <a:noFill/>
                </a:ln>
                <a:solidFill>
                  <a:schemeClr val="bg1"/>
                </a:solidFill>
                <a:effectLst/>
              </a:defRPr>
            </a:lvl1p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600"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779470" y="1852402"/>
            <a:ext cx="7754770" cy="1234773"/>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4400"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728694" y="3206972"/>
            <a:ext cx="1860270" cy="400110"/>
          </a:xfrm>
          <a:prstGeom prst="rect">
            <a:avLst/>
          </a:prstGeom>
        </p:spPr>
        <p:txBody>
          <a:bodyPr vert="horz" wrap="none" lIns="0">
            <a:spAutoFit/>
          </a:bodyPr>
          <a:lstStyle>
            <a:lvl1pPr marL="0" indent="0">
              <a:buNone/>
              <a:defRPr sz="2000" b="1"/>
            </a:lvl1pPr>
            <a:lvl2pPr marL="457200" indent="0">
              <a:buNone/>
              <a:defRPr/>
            </a:lvl2pPr>
            <a:lvl5pPr marL="1828800"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728695" y="3613838"/>
            <a:ext cx="1364723" cy="307777"/>
          </a:xfrm>
          <a:prstGeom prst="rect">
            <a:avLst/>
          </a:prstGeom>
        </p:spPr>
        <p:txBody>
          <a:bodyPr vert="horz" wrap="none" lIns="0" tIns="0">
            <a:spAutoFit/>
          </a:bodyPr>
          <a:lstStyle>
            <a:lvl1pPr marL="0" indent="0">
              <a:buNone/>
              <a:defRPr sz="1700" b="0"/>
            </a:lvl1pPr>
            <a:lvl2pPr marL="457200" indent="0">
              <a:buNone/>
              <a:defRPr/>
            </a:lvl2pPr>
            <a:lvl5pPr marL="1828800" indent="0">
              <a:buNone/>
              <a:defRPr/>
            </a:lvl5pPr>
          </a:lstStyle>
          <a:p>
            <a:pPr lvl="0"/>
            <a:r>
              <a:rPr lang="en-US" dirty="0"/>
              <a:t>Speaker Title</a:t>
            </a:r>
          </a:p>
        </p:txBody>
      </p:sp>
      <p:sp>
        <p:nvSpPr>
          <p:cNvPr id="15" name="Rectangle 14"/>
          <p:cNvSpPr/>
          <p:nvPr userDrawn="1"/>
        </p:nvSpPr>
        <p:spPr>
          <a:xfrm>
            <a:off x="3136900" y="0"/>
            <a:ext cx="445693" cy="1060065"/>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Tree>
    <p:extLst>
      <p:ext uri="{BB962C8B-B14F-4D97-AF65-F5344CB8AC3E}">
        <p14:creationId xmlns:p14="http://schemas.microsoft.com/office/powerpoint/2010/main" val="30165248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1493044"/>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2014936"/>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2073399"/>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2712528"/>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1490664"/>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1493043"/>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32370853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413183"/>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935075"/>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993538"/>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1632667"/>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410803"/>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413182"/>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882651" y="2696332"/>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11" name="Rectangle 10"/>
          <p:cNvSpPr/>
          <p:nvPr userDrawn="1"/>
        </p:nvSpPr>
        <p:spPr>
          <a:xfrm rot="5400000">
            <a:off x="-524273" y="3218224"/>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2"/>
          <p:cNvSpPr>
            <a:spLocks noGrp="1"/>
          </p:cNvSpPr>
          <p:nvPr>
            <p:ph type="body" sz="quarter" idx="17" hasCustomPrompt="1"/>
          </p:nvPr>
        </p:nvSpPr>
        <p:spPr>
          <a:xfrm>
            <a:off x="3416308" y="3276687"/>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3416300" y="3915816"/>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3416300" y="2693952"/>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882651" y="2696331"/>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9073364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9144000" cy="51435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p>
        </p:txBody>
      </p:sp>
      <p:sp>
        <p:nvSpPr>
          <p:cNvPr id="11" name="Text Placeholder 8"/>
          <p:cNvSpPr>
            <a:spLocks noGrp="1"/>
          </p:cNvSpPr>
          <p:nvPr>
            <p:ph type="body" sz="quarter" idx="10" hasCustomPrompt="1"/>
          </p:nvPr>
        </p:nvSpPr>
        <p:spPr>
          <a:xfrm>
            <a:off x="315259" y="831061"/>
            <a:ext cx="8174038" cy="646331"/>
          </a:xfrm>
          <a:prstGeom prst="rect">
            <a:avLst/>
          </a:prstGeom>
          <a:ln w="28575" cmpd="sng">
            <a:solidFill>
              <a:srgbClr val="FFFFFF"/>
            </a:solidFill>
          </a:ln>
        </p:spPr>
        <p:txBody>
          <a:bodyPr vert="horz" lIns="274320" tIns="45720" rIns="274320" bIns="45720">
            <a:sp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3600" b="1" i="0" cap="all" baseline="0">
                <a:solidFill>
                  <a:schemeClr val="bg1"/>
                </a:solidFill>
              </a:defRPr>
            </a:lvl1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lang="en-US" sz="36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176213" y="638176"/>
            <a:ext cx="265112" cy="4074630"/>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8411956" y="638176"/>
            <a:ext cx="265112" cy="407462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3239748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4" name="Text Placeholder 3"/>
          <p:cNvSpPr>
            <a:spLocks noGrp="1"/>
          </p:cNvSpPr>
          <p:nvPr>
            <p:ph type="body" sz="quarter" idx="12" hasCustomPrompt="1"/>
          </p:nvPr>
        </p:nvSpPr>
        <p:spPr>
          <a:xfrm>
            <a:off x="340786" y="1029747"/>
            <a:ext cx="8439148" cy="3356378"/>
          </a:xfrm>
          <a:prstGeom prst="rect">
            <a:avLst/>
          </a:prstGeom>
        </p:spPr>
        <p:txBody>
          <a:bodyPr vert="horz"/>
          <a:lstStyle>
            <a:lvl1pPr marL="342900" indent="-342900">
              <a:buFont typeface="Arial"/>
              <a:buChar char="•"/>
              <a:defRPr sz="2400" baseline="0"/>
            </a:lvl1pPr>
          </a:lstStyle>
          <a:p>
            <a:pPr lvl="0"/>
            <a:r>
              <a:rPr lang="en-US" dirty="0"/>
              <a:t>Click to add copy</a:t>
            </a: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6720743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7" name="Footer Placeholder 4"/>
          <p:cNvSpPr txBox="1">
            <a:spLocks/>
          </p:cNvSpPr>
          <p:nvPr userDrawn="1"/>
        </p:nvSpPr>
        <p:spPr>
          <a:xfrm>
            <a:off x="5279" y="4788318"/>
            <a:ext cx="2181486" cy="294325"/>
          </a:xfrm>
          <a:prstGeom prst="rect">
            <a:avLst/>
          </a:prstGeom>
        </p:spPr>
        <p:txBody>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r>
              <a:rPr lang="en-US" sz="900" dirty="0">
                <a:solidFill>
                  <a:schemeClr val="bg1">
                    <a:alpha val="50000"/>
                  </a:schemeClr>
                </a:solidFill>
                <a:effectLst/>
                <a:latin typeface="Arial" charset="0"/>
                <a:ea typeface="Arial" charset="0"/>
                <a:cs typeface="Arial" charset="0"/>
              </a:rPr>
              <a:t>Confidential. Not for distribution.</a:t>
            </a:r>
          </a:p>
        </p:txBody>
      </p:sp>
    </p:spTree>
    <p:extLst>
      <p:ext uri="{BB962C8B-B14F-4D97-AF65-F5344CB8AC3E}">
        <p14:creationId xmlns:p14="http://schemas.microsoft.com/office/powerpoint/2010/main" val="13784561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0345983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45825601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9144000" cy="5143500"/>
          </a:xfrm>
          <a:prstGeom prst="rect">
            <a:avLst/>
          </a:prstGeom>
        </p:spPr>
        <p:txBody>
          <a:bodyPr vert="horz" anchor="ctr"/>
          <a:lstStyle>
            <a:lvl1pPr marL="0" indent="0" algn="l">
              <a:buNone/>
              <a:defRPr sz="1900" baseline="0">
                <a:sym typeface="Wingdings"/>
              </a:defRPr>
            </a:lvl1pPr>
            <a:lvl2pPr marL="457200" indent="0">
              <a:buNone/>
              <a:defRPr sz="2400"/>
            </a:lvl2pPr>
          </a:lstStyle>
          <a:p>
            <a:pPr lvl="1"/>
            <a:r>
              <a:rPr lang="en-US" dirty="0"/>
              <a:t>Drag and drop photo here</a:t>
            </a:r>
          </a:p>
        </p:txBody>
      </p:sp>
      <p:sp>
        <p:nvSpPr>
          <p:cNvPr id="15" name="Text Placeholder 14"/>
          <p:cNvSpPr>
            <a:spLocks noGrp="1"/>
          </p:cNvSpPr>
          <p:nvPr>
            <p:ph type="body" sz="quarter" idx="13" hasCustomPrompt="1"/>
          </p:nvPr>
        </p:nvSpPr>
        <p:spPr>
          <a:xfrm>
            <a:off x="7583491" y="-15479"/>
            <a:ext cx="433387" cy="5174457"/>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8016878" y="-15479"/>
            <a:ext cx="1127125" cy="5174457"/>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4111" y="3748282"/>
            <a:ext cx="6153150" cy="715580"/>
          </a:xfrm>
          <a:prstGeom prst="rect">
            <a:avLst/>
          </a:prstGeom>
          <a:solidFill>
            <a:schemeClr val="bg1"/>
          </a:solidFill>
        </p:spPr>
        <p:txBody>
          <a:bodyPr vert="horz" lIns="640080"/>
          <a:lstStyle>
            <a:lvl1pPr marL="0" indent="0">
              <a:buNone/>
              <a:defRPr sz="24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534917" y="4085464"/>
            <a:ext cx="5610225" cy="264319"/>
          </a:xfrm>
          <a:prstGeom prst="rect">
            <a:avLst/>
          </a:prstGeom>
        </p:spPr>
        <p:txBody>
          <a:bodyPr vert="horz"/>
          <a:lstStyle>
            <a:lvl1pPr marL="0" indent="0">
              <a:buNone/>
              <a:defRPr sz="18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0923677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240428" y="194732"/>
            <a:ext cx="3980966" cy="781050"/>
          </a:xfrm>
          <a:prstGeom prst="rect">
            <a:avLst/>
          </a:prstGeom>
        </p:spPr>
        <p:txBody>
          <a:bodyPr vert="horz"/>
          <a:lstStyle>
            <a:lvl1pPr marL="0" indent="0">
              <a:buNone/>
              <a:defRPr sz="3200" b="1" baseline="0">
                <a:solidFill>
                  <a:srgbClr val="236192"/>
                </a:solidFill>
              </a:defRPr>
            </a:lvl1pPr>
          </a:lstStyle>
          <a:p>
            <a:pPr lvl="0"/>
            <a:r>
              <a:rPr lang="en-US" dirty="0"/>
              <a:t>Closing Message</a:t>
            </a:r>
          </a:p>
        </p:txBody>
      </p:sp>
      <p:sp>
        <p:nvSpPr>
          <p:cNvPr id="9" name="Rectangle 8"/>
          <p:cNvSpPr/>
          <p:nvPr userDrawn="1"/>
        </p:nvSpPr>
        <p:spPr>
          <a:xfrm rot="10800000">
            <a:off x="11338" y="4388000"/>
            <a:ext cx="9144000" cy="179785"/>
          </a:xfrm>
          <a:prstGeom prst="rect">
            <a:avLst/>
          </a:prstGeom>
          <a:solidFill>
            <a:srgbClr val="00AFD7"/>
          </a:solidFill>
          <a:ln w="9525" cap="flat" cmpd="sng" algn="ctr">
            <a:noFill/>
            <a:prstDash val="solid"/>
          </a:ln>
          <a:effectLst/>
        </p:spPr>
        <p:txBody>
          <a:bodyPr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240615" y="990753"/>
            <a:ext cx="3887788" cy="304289"/>
          </a:xfrm>
          <a:prstGeom prst="rect">
            <a:avLst/>
          </a:prstGeom>
        </p:spPr>
        <p:txBody>
          <a:bodyPr vert="horz">
            <a:normAutofit/>
          </a:bodyPr>
          <a:lstStyle>
            <a:lvl1pPr marL="0" indent="0">
              <a:buNone/>
              <a:defRPr sz="1800" b="1" baseline="0"/>
            </a:lvl1pPr>
          </a:lstStyle>
          <a:p>
            <a:pPr lvl="0"/>
            <a:r>
              <a:rPr lang="en-US" dirty="0"/>
              <a:t>Speaker Name</a:t>
            </a:r>
          </a:p>
        </p:txBody>
      </p:sp>
      <p:sp>
        <p:nvSpPr>
          <p:cNvPr id="22" name="Text Placeholder 20"/>
          <p:cNvSpPr>
            <a:spLocks noGrp="1"/>
          </p:cNvSpPr>
          <p:nvPr>
            <p:ph type="body" sz="quarter" idx="12" hasCustomPrompt="1"/>
          </p:nvPr>
        </p:nvSpPr>
        <p:spPr>
          <a:xfrm>
            <a:off x="240428" y="1267826"/>
            <a:ext cx="3887788" cy="269270"/>
          </a:xfrm>
          <a:prstGeom prst="rect">
            <a:avLst/>
          </a:prstGeom>
        </p:spPr>
        <p:txBody>
          <a:bodyPr vert="horz">
            <a:normAutofit/>
          </a:bodyPr>
          <a:lstStyle>
            <a:lvl1pPr marL="0" indent="0">
              <a:buNone/>
              <a:defRPr sz="1400" b="0" baseline="0"/>
            </a:lvl1pPr>
          </a:lstStyle>
          <a:p>
            <a:pPr lvl="0"/>
            <a:r>
              <a:rPr lang="en-US" dirty="0"/>
              <a:t>Speaker Title</a:t>
            </a:r>
          </a:p>
        </p:txBody>
      </p:sp>
      <p:sp>
        <p:nvSpPr>
          <p:cNvPr id="23" name="Text Placeholder 20"/>
          <p:cNvSpPr>
            <a:spLocks noGrp="1"/>
          </p:cNvSpPr>
          <p:nvPr>
            <p:ph type="body" sz="quarter" idx="13" hasCustomPrompt="1"/>
          </p:nvPr>
        </p:nvSpPr>
        <p:spPr>
          <a:xfrm>
            <a:off x="240428" y="1508234"/>
            <a:ext cx="3887788" cy="229121"/>
          </a:xfrm>
          <a:prstGeom prst="rect">
            <a:avLst/>
          </a:prstGeom>
        </p:spPr>
        <p:txBody>
          <a:bodyPr vert="horz">
            <a:normAutofit/>
          </a:bodyPr>
          <a:lstStyle>
            <a:lvl1pPr marL="0" indent="0">
              <a:buNone/>
              <a:defRPr sz="1400" b="1" baseline="0">
                <a:solidFill>
                  <a:srgbClr val="236192"/>
                </a:solidFill>
              </a:defRPr>
            </a:lvl1pPr>
          </a:lstStyle>
          <a:p>
            <a:pPr lvl="0"/>
            <a:r>
              <a:rPr lang="en-US" dirty="0"/>
              <a:t>Speaker Contact</a:t>
            </a:r>
          </a:p>
        </p:txBody>
      </p:sp>
      <p:pic>
        <p:nvPicPr>
          <p:cNvPr id="10"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11" name="Picture 10" descr="ppt-because-pattern.psd"/>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4546829" y="1"/>
            <a:ext cx="4597172" cy="4387999"/>
          </a:xfrm>
          <a:prstGeom prst="rect">
            <a:avLst/>
          </a:prstGeom>
        </p:spPr>
      </p:pic>
    </p:spTree>
    <p:extLst>
      <p:ext uri="{BB962C8B-B14F-4D97-AF65-F5344CB8AC3E}">
        <p14:creationId xmlns:p14="http://schemas.microsoft.com/office/powerpoint/2010/main" val="21414870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477189" y="3861998"/>
            <a:ext cx="607721" cy="2921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0" name="TextBox 8"/>
          <p:cNvSpPr txBox="1">
            <a:spLocks noChangeArrowheads="1"/>
          </p:cNvSpPr>
          <p:nvPr userDrawn="1"/>
        </p:nvSpPr>
        <p:spPr bwMode="auto">
          <a:xfrm>
            <a:off x="5924930" y="3701654"/>
            <a:ext cx="422275" cy="184666"/>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600" dirty="0">
                <a:solidFill>
                  <a:schemeClr val="bg1"/>
                </a:solidFill>
              </a:rPr>
              <a:t>SM</a:t>
            </a:r>
          </a:p>
        </p:txBody>
      </p:sp>
      <p:sp>
        <p:nvSpPr>
          <p:cNvPr id="11" name="Rectangle 10"/>
          <p:cNvSpPr/>
          <p:nvPr userDrawn="1"/>
        </p:nvSpPr>
        <p:spPr>
          <a:xfrm>
            <a:off x="0" y="3704187"/>
            <a:ext cx="635000" cy="607721"/>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8"/>
          <p:cNvSpPr>
            <a:spLocks noGrp="1"/>
          </p:cNvSpPr>
          <p:nvPr>
            <p:ph type="body" sz="quarter" idx="10" hasCustomPrompt="1"/>
          </p:nvPr>
        </p:nvSpPr>
        <p:spPr>
          <a:xfrm>
            <a:off x="731839" y="831455"/>
            <a:ext cx="4180696" cy="1400383"/>
          </a:xfrm>
          <a:prstGeom prst="rect">
            <a:avLst/>
          </a:prstGeom>
          <a:ln w="101600" cmpd="sng">
            <a:solidFill>
              <a:srgbClr val="236192"/>
            </a:solidFill>
            <a:miter lim="800000"/>
          </a:ln>
        </p:spPr>
        <p:txBody>
          <a:bodyPr vert="horz" wrap="none" lIns="548640" tIns="274320" rIns="457200" bIns="274320">
            <a:spAutoFit/>
          </a:bodyPr>
          <a:lstStyle>
            <a:lvl1pPr marL="0" indent="0" algn="l">
              <a:spcBef>
                <a:spcPts val="0"/>
              </a:spcBef>
              <a:buNone/>
              <a:defRPr sz="5500"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698251" y="2397542"/>
            <a:ext cx="3887788" cy="30428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698064" y="2688127"/>
            <a:ext cx="3887788" cy="269270"/>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698064" y="2957399"/>
            <a:ext cx="3887788" cy="229121"/>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1" y="312442"/>
            <a:ext cx="3679825" cy="566309"/>
          </a:xfrm>
          <a:prstGeom prst="rect">
            <a:avLst/>
          </a:prstGeom>
          <a:solidFill>
            <a:srgbClr val="236192"/>
          </a:solidFill>
        </p:spPr>
        <p:txBody>
          <a:bodyPr vert="horz" wrap="square" lIns="640080" tIns="91440" bIns="164592">
            <a:spAutoFit/>
          </a:bodyPr>
          <a:lstStyle>
            <a:lvl1pPr marL="0" indent="0">
              <a:buNone/>
              <a:defRPr sz="2000" baseline="0">
                <a:solidFill>
                  <a:schemeClr val="bg1"/>
                </a:solidFill>
              </a:defRPr>
            </a:lvl1pPr>
          </a:lstStyle>
          <a:p>
            <a:pPr lvl="0"/>
            <a:r>
              <a:rPr lang="en-US" dirty="0"/>
              <a:t>Event Title</a:t>
            </a:r>
          </a:p>
        </p:txBody>
      </p:sp>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927100" y="3704187"/>
            <a:ext cx="8216894" cy="607721"/>
          </a:xfrm>
          <a:prstGeom prst="rect">
            <a:avLst/>
          </a:prstGeom>
        </p:spPr>
      </p:pic>
      <p:pic>
        <p:nvPicPr>
          <p:cNvPr id="19" name="Picture 26"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6219496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theme" Target="../theme/theme2.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95522313"/>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60395708"/>
      </p:ext>
    </p:extLst>
  </p:cSld>
  <p:clrMap bg1="lt1" tx1="dk1" bg2="lt2" tx2="dk2" accent1="accent1" accent2="accent2" accent3="accent3" accent4="accent4" accent5="accent5" accent6="accent6" hlink="hlink" folHlink="folHlink"/>
  <p:sldLayoutIdLst>
    <p:sldLayoutId id="2147483650" r:id="rId1"/>
    <p:sldLayoutId id="2147483652" r:id="rId2"/>
    <p:sldLayoutId id="2147483660" r:id="rId3"/>
    <p:sldLayoutId id="2147483655" r:id="rId4"/>
    <p:sldLayoutId id="2147483653" r:id="rId5"/>
    <p:sldLayoutId id="2147483661" r:id="rId6"/>
    <p:sldLayoutId id="2147483654" r:id="rId7"/>
    <p:sldLayoutId id="2147483658" r:id="rId8"/>
    <p:sldLayoutId id="2147483657" r:id="rId9"/>
    <p:sldLayoutId id="2147483656" r:id="rId10"/>
    <p:sldLayoutId id="2147483659" r:id="rId11"/>
  </p:sldLayoutIdLst>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fanieli@oclc.org" TargetMode="External"/><Relationship Id="rId2" Type="http://schemas.openxmlformats.org/officeDocument/2006/relationships/notesSlide" Target="../notesSlides/notesSlide1.xml"/><Relationship Id="rId1" Type="http://schemas.openxmlformats.org/officeDocument/2006/relationships/slideLayout" Target="../slideLayouts/slideLayout14.xml"/></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4.xml"/><Relationship Id="rId1" Type="http://schemas.openxmlformats.org/officeDocument/2006/relationships/slideLayout" Target="../slideLayouts/slideLayout6.xml"/><Relationship Id="rId4" Type="http://schemas.openxmlformats.org/officeDocument/2006/relationships/image" Target="../media/image10.pn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6.xml"/><Relationship Id="rId1" Type="http://schemas.openxmlformats.org/officeDocument/2006/relationships/slideLayout" Target="../slideLayouts/slideLayout6.xml"/><Relationship Id="rId4" Type="http://schemas.openxmlformats.org/officeDocument/2006/relationships/image" Target="../media/image12.jpeg"/></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7.xml"/><Relationship Id="rId1" Type="http://schemas.openxmlformats.org/officeDocument/2006/relationships/slideLayout" Target="../slideLayouts/slideLayout6.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9.xml"/><Relationship Id="rId1" Type="http://schemas.openxmlformats.org/officeDocument/2006/relationships/slideLayout" Target="../slideLayouts/slideLayout8.xml"/><Relationship Id="rId4" Type="http://schemas.microsoft.com/office/2007/relationships/hdphoto" Target="../media/hdphoto1.wdp"/></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1.xml"/><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3.xml"/><Relationship Id="rId1" Type="http://schemas.openxmlformats.org/officeDocument/2006/relationships/slideLayout" Target="../slideLayouts/slideLayout8.xml"/></Relationships>
</file>

<file path=ppt/slides/_rels/slide1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7.xml"/></Relationships>
</file>

<file path=ppt/slides/_rels/slide1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6.xml"/><Relationship Id="rId1" Type="http://schemas.openxmlformats.org/officeDocument/2006/relationships/slideLayout" Target="../slideLayouts/slideLayout8.xml"/></Relationships>
</file>

<file path=ppt/slides/_rels/slide1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7.xml"/><Relationship Id="rId1" Type="http://schemas.openxmlformats.org/officeDocument/2006/relationships/slideLayout" Target="../slideLayouts/slideLayout8.xml"/></Relationships>
</file>

<file path=ppt/slides/_rels/slide1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8.xml"/><Relationship Id="rId1" Type="http://schemas.openxmlformats.org/officeDocument/2006/relationships/slideLayout" Target="../slideLayouts/slideLayout8.xml"/></Relationships>
</file>

<file path=ppt/slides/_rels/slide19.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9.xml"/><Relationship Id="rId1" Type="http://schemas.openxmlformats.org/officeDocument/2006/relationships/slideLayout" Target="../slideLayouts/slideLayout8.xml"/></Relationships>
</file>

<file path=ppt/slides/_rels/slide20.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20.xml"/><Relationship Id="rId1" Type="http://schemas.openxmlformats.org/officeDocument/2006/relationships/slideLayout" Target="../slideLayouts/slideLayout8.xml"/><Relationship Id="rId4" Type="http://schemas.openxmlformats.org/officeDocument/2006/relationships/image" Target="../media/image23.jpg"/></Relationships>
</file>

<file path=ppt/slides/_rels/slide21.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21.xml"/><Relationship Id="rId1" Type="http://schemas.openxmlformats.org/officeDocument/2006/relationships/slideLayout" Target="../slideLayouts/slideLayout8.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1.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8.xml"/></Relationships>
</file>

<file path=ppt/slides/_rels/slide24.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4.xml"/><Relationship Id="rId1" Type="http://schemas.openxmlformats.org/officeDocument/2006/relationships/slideLayout" Target="../slideLayouts/slideLayout22.xml"/></Relationships>
</file>

<file path=ppt/slides/_rels/slide2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5.xml"/><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26.xml"/><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hyperlink" Target="http://lj.libraryjournal.com/2015/07/technology/wisdom-of-the-crowd-digital-collections/#_" TargetMode="External"/><Relationship Id="rId2" Type="http://schemas.openxmlformats.org/officeDocument/2006/relationships/notesSlide" Target="../notesSlides/notesSlide28.xml"/><Relationship Id="rId1" Type="http://schemas.openxmlformats.org/officeDocument/2006/relationships/slideLayout" Target="../slideLayouts/slideLayout6.xml"/><Relationship Id="rId4" Type="http://schemas.openxmlformats.org/officeDocument/2006/relationships/hyperlink" Target="http://www.oclc.org/research/themes/user-studies/dipir/publications.html" TargetMode="Externa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7.xml"/></Relationships>
</file>

<file path=ppt/slides/_rels/slide30.xml.rels><?xml version="1.0" encoding="UTF-8" standalone="yes"?>
<Relationships xmlns="http://schemas.openxmlformats.org/package/2006/relationships"><Relationship Id="rId3" Type="http://schemas.openxmlformats.org/officeDocument/2006/relationships/hyperlink" Target="mailto:fanieli@oclc.org" TargetMode="External"/><Relationship Id="rId2" Type="http://schemas.openxmlformats.org/officeDocument/2006/relationships/notesSlide" Target="../notesSlides/notesSlide30.xml"/><Relationship Id="rId1" Type="http://schemas.openxmlformats.org/officeDocument/2006/relationships/slideLayout" Target="../slideLayouts/slideLayout1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 name="Text Placeholder 34"/>
          <p:cNvSpPr>
            <a:spLocks noGrp="1"/>
          </p:cNvSpPr>
          <p:nvPr>
            <p:ph type="body" sz="quarter" idx="12"/>
          </p:nvPr>
        </p:nvSpPr>
        <p:spPr>
          <a:xfrm>
            <a:off x="2" y="1329876"/>
            <a:ext cx="6134372" cy="569387"/>
          </a:xfrm>
        </p:spPr>
        <p:txBody>
          <a:bodyPr/>
          <a:lstStyle/>
          <a:p>
            <a:r>
              <a:rPr lang="en-US" dirty="0"/>
              <a:t>University of Michigan, School of Information, July 27, 2016</a:t>
            </a:r>
          </a:p>
        </p:txBody>
      </p:sp>
      <p:sp>
        <p:nvSpPr>
          <p:cNvPr id="36" name="Text Placeholder 35"/>
          <p:cNvSpPr>
            <a:spLocks noGrp="1"/>
          </p:cNvSpPr>
          <p:nvPr>
            <p:ph type="body" sz="quarter" idx="16"/>
          </p:nvPr>
        </p:nvSpPr>
        <p:spPr/>
        <p:txBody>
          <a:bodyPr>
            <a:normAutofit fontScale="62500" lnSpcReduction="20000"/>
          </a:bodyPr>
          <a:lstStyle/>
          <a:p>
            <a:r>
              <a:rPr lang="en-US" dirty="0"/>
              <a:t>Data Reuse: An Evolving Research Program </a:t>
            </a:r>
          </a:p>
        </p:txBody>
      </p:sp>
      <p:sp>
        <p:nvSpPr>
          <p:cNvPr id="37" name="Text Placeholder 36"/>
          <p:cNvSpPr>
            <a:spLocks noGrp="1"/>
          </p:cNvSpPr>
          <p:nvPr>
            <p:ph type="body" sz="quarter" idx="17"/>
          </p:nvPr>
        </p:nvSpPr>
        <p:spPr>
          <a:xfrm>
            <a:off x="728694" y="3206972"/>
            <a:ext cx="1983876" cy="400110"/>
          </a:xfrm>
        </p:spPr>
        <p:txBody>
          <a:bodyPr/>
          <a:lstStyle/>
          <a:p>
            <a:r>
              <a:rPr lang="en-US" dirty="0"/>
              <a:t>Ixchel M. Faniel</a:t>
            </a:r>
          </a:p>
        </p:txBody>
      </p:sp>
      <p:sp>
        <p:nvSpPr>
          <p:cNvPr id="38" name="Text Placeholder 37"/>
          <p:cNvSpPr>
            <a:spLocks noGrp="1"/>
          </p:cNvSpPr>
          <p:nvPr>
            <p:ph type="body" sz="quarter" idx="18"/>
          </p:nvPr>
        </p:nvSpPr>
        <p:spPr>
          <a:xfrm>
            <a:off x="728695" y="3613838"/>
            <a:ext cx="1913344" cy="935641"/>
          </a:xfrm>
        </p:spPr>
        <p:txBody>
          <a:bodyPr/>
          <a:lstStyle/>
          <a:p>
            <a:r>
              <a:rPr lang="en-US" dirty="0"/>
              <a:t>Research Scientist</a:t>
            </a:r>
          </a:p>
          <a:p>
            <a:r>
              <a:rPr lang="en-US" dirty="0">
                <a:hlinkClick r:id="rId3"/>
              </a:rPr>
              <a:t>fanieli@oclc.org</a:t>
            </a:r>
            <a:endParaRPr lang="en-US" dirty="0"/>
          </a:p>
          <a:p>
            <a:r>
              <a:rPr lang="en-US" dirty="0"/>
              <a:t>@imfaniel</a:t>
            </a:r>
          </a:p>
        </p:txBody>
      </p:sp>
    </p:spTree>
    <p:extLst>
      <p:ext uri="{BB962C8B-B14F-4D97-AF65-F5344CB8AC3E}">
        <p14:creationId xmlns:p14="http://schemas.microsoft.com/office/powerpoint/2010/main" val="6860871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duotone>
              <a:prstClr val="black"/>
              <a:schemeClr val="tx2">
                <a:tint val="45000"/>
                <a:satMod val="400000"/>
              </a:schemeClr>
            </a:duotone>
            <a:extLst>
              <a:ext uri="{28A0092B-C50C-407E-A947-70E740481C1C}">
                <a14:useLocalDpi xmlns:a14="http://schemas.microsoft.com/office/drawing/2010/main"/>
              </a:ext>
            </a:extLst>
          </a:blip>
          <a:stretch>
            <a:fillRect/>
          </a:stretch>
        </p:blipFill>
        <p:spPr>
          <a:xfrm>
            <a:off x="0" y="0"/>
            <a:ext cx="9144000" cy="5143500"/>
          </a:xfrm>
          <a:prstGeom prst="rect">
            <a:avLst/>
          </a:prstGeom>
        </p:spPr>
      </p:pic>
      <p:sp>
        <p:nvSpPr>
          <p:cNvPr id="3" name="Title 1"/>
          <p:cNvSpPr txBox="1">
            <a:spLocks/>
          </p:cNvSpPr>
          <p:nvPr/>
        </p:nvSpPr>
        <p:spPr>
          <a:xfrm>
            <a:off x="457200" y="205979"/>
            <a:ext cx="8229600" cy="857250"/>
          </a:xfrm>
          <a:prstGeom prst="rect">
            <a:avLst/>
          </a:prstGeom>
        </p:spPr>
        <p:txBody>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3600" b="1" dirty="0">
                <a:solidFill>
                  <a:schemeClr val="bg1"/>
                </a:solidFill>
              </a:rPr>
              <a:t>Data reuse lets researchers do </a:t>
            </a:r>
          </a:p>
          <a:p>
            <a:r>
              <a:rPr lang="en-US" sz="3600" b="1" dirty="0">
                <a:solidFill>
                  <a:schemeClr val="bg1"/>
                </a:solidFill>
              </a:rPr>
              <a:t>cool things. </a:t>
            </a:r>
          </a:p>
        </p:txBody>
      </p:sp>
      <p:sp>
        <p:nvSpPr>
          <p:cNvPr id="4" name="Content Placeholder 2"/>
          <p:cNvSpPr txBox="1">
            <a:spLocks/>
          </p:cNvSpPr>
          <p:nvPr/>
        </p:nvSpPr>
        <p:spPr>
          <a:xfrm>
            <a:off x="552735" y="1418516"/>
            <a:ext cx="8229600" cy="3629450"/>
          </a:xfrm>
          <a:prstGeom prst="rect">
            <a:avLst/>
          </a:prstGeom>
        </p:spPr>
        <p:txBody>
          <a:bodyPr>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en-US" sz="2800" b="1" i="1" dirty="0">
                <a:solidFill>
                  <a:schemeClr val="bg1"/>
                </a:solidFill>
              </a:rPr>
              <a:t>“In 2005, a team of marine biologists…used inflation-adjusted pricing data from the New York Public Library’s (NYPL) collection of 45,000 restaurant menus, among other sources, to confirm the commercial overharvesting of abalone stocks along the California coast beginning in the 1920s…”.</a:t>
            </a:r>
          </a:p>
        </p:txBody>
      </p:sp>
      <p:sp>
        <p:nvSpPr>
          <p:cNvPr id="5" name="TextBox 4"/>
          <p:cNvSpPr txBox="1"/>
          <p:nvPr/>
        </p:nvSpPr>
        <p:spPr>
          <a:xfrm>
            <a:off x="6961151" y="4541735"/>
            <a:ext cx="1178528" cy="307777"/>
          </a:xfrm>
          <a:prstGeom prst="rect">
            <a:avLst/>
          </a:prstGeom>
          <a:noFill/>
        </p:spPr>
        <p:txBody>
          <a:bodyPr wrap="none" rtlCol="0">
            <a:spAutoFit/>
          </a:bodyPr>
          <a:lstStyle/>
          <a:p>
            <a:r>
              <a:rPr lang="en-US" sz="1400" b="1" i="1" dirty="0">
                <a:solidFill>
                  <a:schemeClr val="bg1"/>
                </a:solidFill>
              </a:rPr>
              <a:t>(Enis, 2015)</a:t>
            </a:r>
          </a:p>
        </p:txBody>
      </p:sp>
    </p:spTree>
    <p:extLst>
      <p:ext uri="{BB962C8B-B14F-4D97-AF65-F5344CB8AC3E}">
        <p14:creationId xmlns:p14="http://schemas.microsoft.com/office/powerpoint/2010/main" val="370589139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1999" y="-9675"/>
            <a:ext cx="9465999" cy="532462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Content Placeholder 1"/>
          <p:cNvSpPr txBox="1">
            <a:spLocks/>
          </p:cNvSpPr>
          <p:nvPr/>
        </p:nvSpPr>
        <p:spPr>
          <a:xfrm>
            <a:off x="440001" y="1383957"/>
            <a:ext cx="8229600" cy="3398109"/>
          </a:xfrm>
          <a:prstGeom prst="rect">
            <a:avLst/>
          </a:prstGeom>
          <a:ln>
            <a:noFill/>
          </a:ln>
        </p:spPr>
        <p:txBody>
          <a:bodyPr vert="horz" lIns="91440" tIns="45720" rIns="91440" bIns="45720" rtlCol="0">
            <a:normAutofit fontScale="70000" lnSpcReduction="20000"/>
          </a:bodyPr>
          <a:lst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4000" b="1" i="1" dirty="0">
                <a:solidFill>
                  <a:schemeClr val="bg2"/>
                </a:solidFill>
              </a:rPr>
              <a:t>“[It] is a lot harder than a lot of people think because it’s not just about getting the data and getting some kind of file that tells you what it is, you really have to understand all the detail of an actual experiment that took place in order to make proper use of it usually.  And so it’s usually pretty involved…”. </a:t>
            </a:r>
          </a:p>
          <a:p>
            <a:pPr marL="0" indent="0" algn="r">
              <a:buNone/>
            </a:pPr>
            <a:r>
              <a:rPr lang="en-US" sz="4000" b="1" i="1" dirty="0">
                <a:solidFill>
                  <a:schemeClr val="bg2"/>
                </a:solidFill>
              </a:rPr>
              <a:t>- Earthquake Engineering Researcher, 10</a:t>
            </a:r>
            <a:r>
              <a:rPr lang="en-US" sz="3600" b="1" i="1" dirty="0">
                <a:solidFill>
                  <a:schemeClr val="bg2"/>
                </a:solidFill>
              </a:rPr>
              <a:t> </a:t>
            </a:r>
            <a:endParaRPr lang="en-US" sz="3600" dirty="0">
              <a:solidFill>
                <a:schemeClr val="bg1"/>
              </a:solidFill>
            </a:endParaRPr>
          </a:p>
        </p:txBody>
      </p:sp>
      <p:sp>
        <p:nvSpPr>
          <p:cNvPr id="4" name="Title 3"/>
          <p:cNvSpPr txBox="1">
            <a:spLocks/>
          </p:cNvSpPr>
          <p:nvPr/>
        </p:nvSpPr>
        <p:spPr>
          <a:xfrm>
            <a:off x="0" y="205979"/>
            <a:ext cx="8229600" cy="857250"/>
          </a:xfrm>
          <a:prstGeom prst="rect">
            <a:avLst/>
          </a:prstGeom>
        </p:spPr>
        <p:txBody>
          <a:bodyPr anchor="t">
            <a:no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b="1" i="1" dirty="0">
                <a:solidFill>
                  <a:schemeClr val="bg1"/>
                </a:solidFill>
              </a:rPr>
              <a:t>But data reuse is hard.</a:t>
            </a:r>
          </a:p>
        </p:txBody>
      </p:sp>
      <p:sp>
        <p:nvSpPr>
          <p:cNvPr id="5" name="TextBox 4"/>
          <p:cNvSpPr txBox="1"/>
          <p:nvPr/>
        </p:nvSpPr>
        <p:spPr>
          <a:xfrm>
            <a:off x="6586935" y="4564185"/>
            <a:ext cx="2369559" cy="307777"/>
          </a:xfrm>
          <a:prstGeom prst="rect">
            <a:avLst/>
          </a:prstGeom>
          <a:noFill/>
        </p:spPr>
        <p:txBody>
          <a:bodyPr wrap="none" rtlCol="0">
            <a:spAutoFit/>
          </a:bodyPr>
          <a:lstStyle/>
          <a:p>
            <a:r>
              <a:rPr lang="en-US" sz="1400" b="1" dirty="0">
                <a:solidFill>
                  <a:schemeClr val="bg1"/>
                </a:solidFill>
              </a:rPr>
              <a:t>(Faniel &amp; Jacobsen, 2010)</a:t>
            </a:r>
          </a:p>
        </p:txBody>
      </p:sp>
    </p:spTree>
    <p:extLst>
      <p:ext uri="{BB962C8B-B14F-4D97-AF65-F5344CB8AC3E}">
        <p14:creationId xmlns:p14="http://schemas.microsoft.com/office/powerpoint/2010/main" val="6827679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a:xfrm>
            <a:off x="340786" y="343304"/>
            <a:ext cx="8439148" cy="1195564"/>
          </a:xfrm>
        </p:spPr>
        <p:txBody>
          <a:bodyPr/>
          <a:lstStyle/>
          <a:p>
            <a:r>
              <a:rPr lang="en-US" sz="2800" dirty="0"/>
              <a:t>A Cyberinfrastructure Evaluation of  the George E. Brown, Jr. Network for Earthquake Engineering Simulation (NEES)</a:t>
            </a:r>
          </a:p>
        </p:txBody>
      </p:sp>
      <p:sp>
        <p:nvSpPr>
          <p:cNvPr id="4" name="TextBox 3"/>
          <p:cNvSpPr txBox="1"/>
          <p:nvPr/>
        </p:nvSpPr>
        <p:spPr>
          <a:xfrm>
            <a:off x="340786" y="2062976"/>
            <a:ext cx="3267307" cy="1938992"/>
          </a:xfrm>
          <a:prstGeom prst="rect">
            <a:avLst/>
          </a:prstGeom>
          <a:noFill/>
        </p:spPr>
        <p:txBody>
          <a:bodyPr wrap="square" rtlCol="0">
            <a:spAutoFit/>
          </a:bodyPr>
          <a:lstStyle/>
          <a:p>
            <a:pPr marL="285750" indent="-285750">
              <a:buFont typeface="Arial" panose="020B0604020202020204" pitchFamily="34" charset="0"/>
              <a:buChar char="•"/>
            </a:pPr>
            <a:r>
              <a:rPr lang="en-US" sz="2400" dirty="0"/>
              <a:t>2008-2010</a:t>
            </a:r>
          </a:p>
          <a:p>
            <a:endParaRPr lang="en-US" sz="2400" dirty="0"/>
          </a:p>
          <a:p>
            <a:pPr marL="285750" indent="-285750">
              <a:buFont typeface="Arial" panose="020B0604020202020204" pitchFamily="34" charset="0"/>
              <a:buChar char="•"/>
            </a:pPr>
            <a:r>
              <a:rPr lang="en-US" sz="2400" dirty="0"/>
              <a:t>Funded by the National Science Foundation (NSF)</a:t>
            </a:r>
          </a:p>
        </p:txBody>
      </p:sp>
      <p:pic>
        <p:nvPicPr>
          <p:cNvPr id="5" name="Picture 4"/>
          <p:cNvPicPr>
            <a:picLocks noChangeAspect="1"/>
          </p:cNvPicPr>
          <p:nvPr/>
        </p:nvPicPr>
        <p:blipFill>
          <a:blip r:embed="rId3"/>
          <a:stretch>
            <a:fillRect/>
          </a:stretch>
        </p:blipFill>
        <p:spPr>
          <a:xfrm>
            <a:off x="5899076" y="1288528"/>
            <a:ext cx="2709998" cy="1815698"/>
          </a:xfrm>
          <a:prstGeom prst="rect">
            <a:avLst/>
          </a:prstGeom>
        </p:spPr>
      </p:pic>
      <p:pic>
        <p:nvPicPr>
          <p:cNvPr id="6" name="Picture 5"/>
          <p:cNvPicPr>
            <a:picLocks noChangeAspect="1"/>
          </p:cNvPicPr>
          <p:nvPr/>
        </p:nvPicPr>
        <p:blipFill>
          <a:blip r:embed="rId4"/>
          <a:stretch>
            <a:fillRect/>
          </a:stretch>
        </p:blipFill>
        <p:spPr>
          <a:xfrm>
            <a:off x="3716518" y="2845702"/>
            <a:ext cx="3165365" cy="1780517"/>
          </a:xfrm>
          <a:prstGeom prst="rect">
            <a:avLst/>
          </a:prstGeom>
        </p:spPr>
      </p:pic>
    </p:spTree>
    <p:extLst>
      <p:ext uri="{BB962C8B-B14F-4D97-AF65-F5344CB8AC3E}">
        <p14:creationId xmlns:p14="http://schemas.microsoft.com/office/powerpoint/2010/main" val="30712578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2697194510"/>
              </p:ext>
            </p:extLst>
          </p:nvPr>
        </p:nvGraphicFramePr>
        <p:xfrm>
          <a:off x="0" y="-12032"/>
          <a:ext cx="9144000" cy="5177679"/>
        </p:xfrm>
        <a:graphic>
          <a:graphicData uri="http://schemas.openxmlformats.org/drawingml/2006/table">
            <a:tbl>
              <a:tblPr firstRow="1" bandRow="1">
                <a:tableStyleId>{3B4B98B0-60AC-42C2-AFA5-B58CD77FA1E5}</a:tableStyleId>
              </a:tblPr>
              <a:tblGrid>
                <a:gridCol w="1774209">
                  <a:extLst>
                    <a:ext uri="{9D8B030D-6E8A-4147-A177-3AD203B41FA5}">
                      <a16:colId xmlns:a16="http://schemas.microsoft.com/office/drawing/2014/main" val="20000"/>
                    </a:ext>
                  </a:extLst>
                </a:gridCol>
                <a:gridCol w="2797791">
                  <a:extLst>
                    <a:ext uri="{9D8B030D-6E8A-4147-A177-3AD203B41FA5}">
                      <a16:colId xmlns:a16="http://schemas.microsoft.com/office/drawing/2014/main" val="20001"/>
                    </a:ext>
                  </a:extLst>
                </a:gridCol>
                <a:gridCol w="2306471">
                  <a:extLst>
                    <a:ext uri="{9D8B030D-6E8A-4147-A177-3AD203B41FA5}">
                      <a16:colId xmlns:a16="http://schemas.microsoft.com/office/drawing/2014/main" val="20002"/>
                    </a:ext>
                  </a:extLst>
                </a:gridCol>
                <a:gridCol w="2265529">
                  <a:extLst>
                    <a:ext uri="{9D8B030D-6E8A-4147-A177-3AD203B41FA5}">
                      <a16:colId xmlns:a16="http://schemas.microsoft.com/office/drawing/2014/main" val="20003"/>
                    </a:ext>
                  </a:extLst>
                </a:gridCol>
              </a:tblGrid>
              <a:tr h="871991">
                <a:tc>
                  <a:txBody>
                    <a:bodyPr/>
                    <a:lstStyle/>
                    <a:p>
                      <a:pPr algn="ctr"/>
                      <a:r>
                        <a:rPr lang="en-US" sz="1800" dirty="0"/>
                        <a:t>Data Reusabilit</a:t>
                      </a:r>
                      <a:r>
                        <a:rPr lang="en-US" sz="1800" baseline="0" dirty="0"/>
                        <a:t>y Assessment</a:t>
                      </a:r>
                    </a:p>
                  </a:txBody>
                  <a:tcPr marL="68580" marR="68580" marT="34290" marB="34290" anchor="ctr"/>
                </a:tc>
                <a:tc>
                  <a:txBody>
                    <a:bodyPr/>
                    <a:lstStyle/>
                    <a:p>
                      <a:pPr algn="ctr"/>
                      <a:r>
                        <a:rPr lang="en-US" sz="1800" dirty="0"/>
                        <a:t>Strategies</a:t>
                      </a:r>
                    </a:p>
                  </a:txBody>
                  <a:tcPr marL="68580" marR="68580" marT="34290" marB="34290" anchor="ctr"/>
                </a:tc>
                <a:tc>
                  <a:txBody>
                    <a:bodyPr/>
                    <a:lstStyle/>
                    <a:p>
                      <a:pPr algn="ctr"/>
                      <a:r>
                        <a:rPr lang="en-US" sz="1800" dirty="0"/>
                        <a:t>Example Context Information</a:t>
                      </a:r>
                    </a:p>
                  </a:txBody>
                  <a:tcPr marL="68580" marR="68580" marT="34290" marB="34290" anchor="ctr"/>
                </a:tc>
                <a:tc>
                  <a:txBody>
                    <a:bodyPr/>
                    <a:lstStyle/>
                    <a:p>
                      <a:pPr algn="ctr"/>
                      <a:r>
                        <a:rPr lang="en-US" sz="1800" dirty="0"/>
                        <a:t>Resources</a:t>
                      </a:r>
                    </a:p>
                  </a:txBody>
                  <a:tcPr marL="68580" marR="68580" marT="34290" marB="34290" anchor="ctr"/>
                </a:tc>
                <a:extLst>
                  <a:ext uri="{0D108BD9-81ED-4DB2-BD59-A6C34878D82A}">
                    <a16:rowId xmlns:a16="http://schemas.microsoft.com/office/drawing/2014/main" val="10000"/>
                  </a:ext>
                </a:extLst>
              </a:tr>
              <a:tr h="1029007">
                <a:tc>
                  <a:txBody>
                    <a:bodyPr/>
                    <a:lstStyle/>
                    <a:p>
                      <a:r>
                        <a:rPr lang="en-US" sz="1800" dirty="0"/>
                        <a:t>Are the data relevant?</a:t>
                      </a:r>
                    </a:p>
                  </a:txBody>
                  <a:tcPr marL="68580" marR="68580" marT="34290" marB="34290"/>
                </a:tc>
                <a:tc>
                  <a:txBody>
                    <a:bodyPr/>
                    <a:lstStyle/>
                    <a:p>
                      <a:r>
                        <a:rPr lang="en-US" sz="1800" dirty="0"/>
                        <a:t>Generate narrow set of criteria to match against experiment</a:t>
                      </a:r>
                      <a:r>
                        <a:rPr lang="en-US" sz="1800" baseline="0" dirty="0"/>
                        <a:t> parameters</a:t>
                      </a:r>
                      <a:endParaRPr lang="en-US" sz="1800" dirty="0"/>
                    </a:p>
                  </a:txBody>
                  <a:tcPr marL="68580" marR="68580" marT="34290" marB="34290"/>
                </a:tc>
                <a:tc>
                  <a:txBody>
                    <a:bodyPr/>
                    <a:lstStyle/>
                    <a:p>
                      <a:r>
                        <a:rPr lang="en-US" sz="1800" dirty="0"/>
                        <a:t>Test specimens,</a:t>
                      </a:r>
                      <a:r>
                        <a:rPr lang="en-US" sz="1800" baseline="0" dirty="0"/>
                        <a:t> material properties, events</a:t>
                      </a:r>
                      <a:endParaRPr lang="en-US" sz="1800" dirty="0"/>
                    </a:p>
                  </a:txBody>
                  <a:tcPr marL="68580" marR="68580" marT="34290" marB="34290"/>
                </a:tc>
                <a:tc>
                  <a:txBody>
                    <a:bodyPr/>
                    <a:lstStyle/>
                    <a:p>
                      <a:r>
                        <a:rPr lang="en-US" sz="1800" dirty="0"/>
                        <a:t>Journals &amp; personal networks</a:t>
                      </a:r>
                      <a:r>
                        <a:rPr lang="en-US" sz="1800" baseline="0" dirty="0"/>
                        <a:t> ar</a:t>
                      </a:r>
                      <a:r>
                        <a:rPr lang="en-US" sz="1800" dirty="0"/>
                        <a:t>e</a:t>
                      </a:r>
                      <a:r>
                        <a:rPr lang="en-US" sz="1800" baseline="0" dirty="0"/>
                        <a:t> substitutable</a:t>
                      </a:r>
                      <a:endParaRPr lang="en-US" sz="1800" dirty="0"/>
                    </a:p>
                  </a:txBody>
                  <a:tcPr marL="68580" marR="68580" marT="34290" marB="34290"/>
                </a:tc>
                <a:extLst>
                  <a:ext uri="{0D108BD9-81ED-4DB2-BD59-A6C34878D82A}">
                    <a16:rowId xmlns:a16="http://schemas.microsoft.com/office/drawing/2014/main" val="10001"/>
                  </a:ext>
                </a:extLst>
              </a:tr>
              <a:tr h="1268312">
                <a:tc>
                  <a:txBody>
                    <a:bodyPr/>
                    <a:lstStyle/>
                    <a:p>
                      <a:r>
                        <a:rPr lang="en-US" sz="1800" dirty="0"/>
                        <a:t>Can</a:t>
                      </a:r>
                      <a:r>
                        <a:rPr lang="en-US" sz="1800" baseline="0" dirty="0"/>
                        <a:t> the </a:t>
                      </a:r>
                    </a:p>
                    <a:p>
                      <a:r>
                        <a:rPr lang="en-US" sz="1800" baseline="0" dirty="0"/>
                        <a:t>data be understood?</a:t>
                      </a:r>
                      <a:endParaRPr lang="en-US" sz="1800" dirty="0"/>
                    </a:p>
                  </a:txBody>
                  <a:tcPr marL="68580" marR="68580" marT="34290" marB="34290"/>
                </a:tc>
                <a:tc>
                  <a:txBody>
                    <a:bodyPr/>
                    <a:lstStyle/>
                    <a:p>
                      <a:r>
                        <a:rPr lang="en-US" sz="1800" dirty="0"/>
                        <a:t>R</a:t>
                      </a:r>
                      <a:r>
                        <a:rPr lang="en-US" sz="1800" baseline="0" dirty="0"/>
                        <a:t>eview </a:t>
                      </a:r>
                      <a:r>
                        <a:rPr lang="en-US" sz="1800" dirty="0"/>
                        <a:t>experi</a:t>
                      </a:r>
                      <a:r>
                        <a:rPr lang="en-US" sz="1800" baseline="0" dirty="0"/>
                        <a:t>mental procedures in exhaustive detail</a:t>
                      </a:r>
                      <a:endParaRPr lang="en-US" sz="1800" dirty="0"/>
                    </a:p>
                  </a:txBody>
                  <a:tcPr marL="68580" marR="68580" marT="34290" marB="34290"/>
                </a:tc>
                <a:tc>
                  <a:txBody>
                    <a:bodyPr/>
                    <a:lstStyle/>
                    <a:p>
                      <a:r>
                        <a:rPr lang="en-US" sz="1800" dirty="0"/>
                        <a:t>Data acquisition</a:t>
                      </a:r>
                      <a:r>
                        <a:rPr lang="en-US" sz="1800" baseline="0" dirty="0"/>
                        <a:t> parameters, how specimen attached to base </a:t>
                      </a:r>
                      <a:endParaRPr lang="en-US" sz="1800" dirty="0"/>
                    </a:p>
                  </a:txBody>
                  <a:tcPr marL="68580" marR="68580" marT="34290" marB="34290"/>
                </a:tc>
                <a:tc>
                  <a:txBody>
                    <a:bodyPr/>
                    <a:lstStyle/>
                    <a:p>
                      <a:r>
                        <a:rPr lang="en-US" sz="1800" dirty="0"/>
                        <a:t>Conversations </a:t>
                      </a:r>
                      <a:r>
                        <a:rPr lang="en-US" sz="1800" baseline="0" dirty="0"/>
                        <a:t>with colleagues complement documentation</a:t>
                      </a:r>
                      <a:endParaRPr lang="en-US" sz="1800" dirty="0"/>
                    </a:p>
                  </a:txBody>
                  <a:tcPr marL="68580" marR="68580" marT="34290" marB="34290"/>
                </a:tc>
                <a:extLst>
                  <a:ext uri="{0D108BD9-81ED-4DB2-BD59-A6C34878D82A}">
                    <a16:rowId xmlns:a16="http://schemas.microsoft.com/office/drawing/2014/main" val="10002"/>
                  </a:ext>
                </a:extLst>
              </a:tr>
              <a:tr h="1986223">
                <a:tc>
                  <a:txBody>
                    <a:bodyPr/>
                    <a:lstStyle/>
                    <a:p>
                      <a:pPr algn="l"/>
                      <a:r>
                        <a:rPr lang="en-US" sz="1800" dirty="0"/>
                        <a:t>Are the data trustworthy?</a:t>
                      </a:r>
                    </a:p>
                  </a:txBody>
                  <a:tcPr marL="68580" marR="68580" marT="34290" marB="34290"/>
                </a:tc>
                <a:tc>
                  <a:txBody>
                    <a:bodyPr/>
                    <a:lstStyle/>
                    <a:p>
                      <a:pPr algn="l"/>
                      <a:r>
                        <a:rPr lang="en-US" sz="1800" dirty="0"/>
                        <a:t>1. Build confidence</a:t>
                      </a:r>
                      <a:r>
                        <a:rPr lang="en-US" sz="1800" baseline="0" dirty="0"/>
                        <a:t> can produce same data consistently</a:t>
                      </a:r>
                      <a:endParaRPr lang="en-US" sz="1800" dirty="0"/>
                    </a:p>
                    <a:p>
                      <a:pPr algn="l"/>
                      <a:r>
                        <a:rPr lang="en-US" sz="1800" dirty="0"/>
                        <a:t>2. Identify data</a:t>
                      </a:r>
                      <a:r>
                        <a:rPr lang="en-US" sz="1800" baseline="0" dirty="0"/>
                        <a:t> anomalies, experimental errors &amp; how they were resolved</a:t>
                      </a:r>
                      <a:endParaRPr lang="en-US" sz="1800" dirty="0"/>
                    </a:p>
                  </a:txBody>
                  <a:tcPr marL="68580" marR="68580" marT="34290" marB="34290"/>
                </a:tc>
                <a:tc>
                  <a:txBody>
                    <a:bodyPr/>
                    <a:lstStyle/>
                    <a:p>
                      <a:pPr algn="l"/>
                      <a:r>
                        <a:rPr lang="en-US" sz="1800" dirty="0"/>
                        <a:t>1. </a:t>
                      </a:r>
                      <a:r>
                        <a:rPr lang="en-US" sz="1800" baseline="0" dirty="0"/>
                        <a:t>Sensor descriptions &amp; other measures </a:t>
                      </a:r>
                    </a:p>
                    <a:p>
                      <a:pPr algn="l"/>
                      <a:r>
                        <a:rPr lang="en-US" sz="1800" dirty="0"/>
                        <a:t>2. Data spikes, temperature</a:t>
                      </a:r>
                      <a:r>
                        <a:rPr lang="en-US" sz="1800" baseline="0" dirty="0"/>
                        <a:t> effects, human errors</a:t>
                      </a:r>
                      <a:endParaRPr lang="en-US" sz="1800" dirty="0"/>
                    </a:p>
                  </a:txBody>
                  <a:tcPr marL="68580" marR="68580" marT="34290" marB="3429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a:t>Conversations</a:t>
                      </a:r>
                      <a:r>
                        <a:rPr lang="en-US" sz="1800" baseline="0" dirty="0"/>
                        <a:t> with colleagues complement documentation</a:t>
                      </a:r>
                      <a:endParaRPr lang="en-US" sz="1800" dirty="0"/>
                    </a:p>
                  </a:txBody>
                  <a:tcPr marL="68580" marR="68580" marT="34290" marB="34290"/>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57339074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101_0301.JPG"/>
          <p:cNvPicPr>
            <a:picLocks noChangeAspect="1"/>
          </p:cNvPicPr>
          <p:nvPr/>
        </p:nvPicPr>
        <p:blipFill>
          <a:blip r:embed="rId3"/>
          <a:stretch>
            <a:fillRect/>
          </a:stretch>
        </p:blipFill>
        <p:spPr>
          <a:xfrm>
            <a:off x="4857738" y="1013013"/>
            <a:ext cx="2459574" cy="2500568"/>
          </a:xfrm>
          <a:prstGeom prst="rect">
            <a:avLst/>
          </a:prstGeom>
        </p:spPr>
      </p:pic>
      <p:sp>
        <p:nvSpPr>
          <p:cNvPr id="2" name="Text Placeholder 1"/>
          <p:cNvSpPr>
            <a:spLocks noGrp="1"/>
          </p:cNvSpPr>
          <p:nvPr>
            <p:ph type="body" sz="quarter" idx="13"/>
          </p:nvPr>
        </p:nvSpPr>
        <p:spPr>
          <a:xfrm>
            <a:off x="351937" y="354454"/>
            <a:ext cx="8439148" cy="927935"/>
          </a:xfrm>
        </p:spPr>
        <p:txBody>
          <a:bodyPr/>
          <a:lstStyle/>
          <a:p>
            <a:r>
              <a:rPr lang="en-US" sz="2800" dirty="0"/>
              <a:t>Dissemination Information Packages for Information Reuse (DIPIR)</a:t>
            </a:r>
          </a:p>
        </p:txBody>
      </p:sp>
      <p:sp>
        <p:nvSpPr>
          <p:cNvPr id="3" name="TextBox 2"/>
          <p:cNvSpPr txBox="1"/>
          <p:nvPr/>
        </p:nvSpPr>
        <p:spPr>
          <a:xfrm>
            <a:off x="351937" y="1588927"/>
            <a:ext cx="3980986" cy="3046988"/>
          </a:xfrm>
          <a:prstGeom prst="rect">
            <a:avLst/>
          </a:prstGeom>
          <a:noFill/>
        </p:spPr>
        <p:txBody>
          <a:bodyPr wrap="square" rtlCol="0">
            <a:spAutoFit/>
          </a:bodyPr>
          <a:lstStyle/>
          <a:p>
            <a:pPr marL="285750" indent="-285750">
              <a:buFont typeface="Arial" panose="020B0604020202020204" pitchFamily="34" charset="0"/>
              <a:buChar char="•"/>
            </a:pPr>
            <a:r>
              <a:rPr lang="en-US" sz="2400" dirty="0"/>
              <a:t>2010-2014</a:t>
            </a:r>
          </a:p>
          <a:p>
            <a:endParaRPr lang="en-US" sz="2400" dirty="0"/>
          </a:p>
          <a:p>
            <a:pPr marL="285750" indent="-285750">
              <a:buFont typeface="Arial" panose="020B0604020202020204" pitchFamily="34" charset="0"/>
              <a:buChar char="•"/>
            </a:pPr>
            <a:r>
              <a:rPr lang="en-US" sz="2400" dirty="0"/>
              <a:t>Funded by the Institution for Museums &amp; Library Services (IMLS) with University of Michigan &amp; OCLC in-kind contributions</a:t>
            </a:r>
          </a:p>
        </p:txBody>
      </p:sp>
      <p:pic>
        <p:nvPicPr>
          <p:cNvPr id="4" name="Picture 3" descr="101_0195.JPG"/>
          <p:cNvPicPr>
            <a:picLocks noChangeAspect="1"/>
          </p:cNvPicPr>
          <p:nvPr/>
        </p:nvPicPr>
        <p:blipFill>
          <a:blip r:embed="rId4"/>
          <a:stretch>
            <a:fillRect/>
          </a:stretch>
        </p:blipFill>
        <p:spPr>
          <a:xfrm>
            <a:off x="6860112" y="2391248"/>
            <a:ext cx="2205287" cy="2244667"/>
          </a:xfrm>
          <a:prstGeom prst="rect">
            <a:avLst/>
          </a:prstGeom>
        </p:spPr>
      </p:pic>
    </p:spTree>
    <p:extLst>
      <p:ext uri="{BB962C8B-B14F-4D97-AF65-F5344CB8AC3E}">
        <p14:creationId xmlns:p14="http://schemas.microsoft.com/office/powerpoint/2010/main" val="251650980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9"/>
          <p:cNvSpPr txBox="1">
            <a:spLocks/>
          </p:cNvSpPr>
          <p:nvPr/>
        </p:nvSpPr>
        <p:spPr>
          <a:xfrm>
            <a:off x="0" y="1100255"/>
            <a:ext cx="4843849" cy="3435177"/>
          </a:xfrm>
          <a:prstGeom prst="rect">
            <a:avLst/>
          </a:prstGeom>
        </p:spPr>
        <p:txBody>
          <a:bodyPr anchor="ctr">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457200" indent="-457200">
              <a:buFont typeface="+mj-lt"/>
              <a:buAutoNum type="arabicPeriod"/>
              <a:defRPr/>
            </a:pPr>
            <a:r>
              <a:rPr lang="en-US" sz="2400" dirty="0"/>
              <a:t>What are the significant properties of social science, archaeological, and zoological data that facilitate reuse? </a:t>
            </a:r>
          </a:p>
          <a:p>
            <a:pPr marL="457200" indent="-457200">
              <a:buFont typeface="+mj-lt"/>
              <a:buAutoNum type="arabicPeriod"/>
              <a:defRPr/>
            </a:pPr>
            <a:endParaRPr lang="en-US" sz="2400" dirty="0"/>
          </a:p>
          <a:p>
            <a:pPr marL="457200" indent="-457200">
              <a:buFont typeface="+mj-lt"/>
              <a:buAutoNum type="arabicPeriod"/>
              <a:defRPr/>
            </a:pPr>
            <a:r>
              <a:rPr lang="en-US" sz="2400" dirty="0"/>
              <a:t>Can data reuse and curation practices be generalized across disciplines?</a:t>
            </a:r>
          </a:p>
        </p:txBody>
      </p:sp>
      <p:grpSp>
        <p:nvGrpSpPr>
          <p:cNvPr id="9" name="Group 8"/>
          <p:cNvGrpSpPr/>
          <p:nvPr/>
        </p:nvGrpSpPr>
        <p:grpSpPr>
          <a:xfrm>
            <a:off x="4493419" y="956461"/>
            <a:ext cx="4450751" cy="3374711"/>
            <a:chOff x="4417219" y="1327452"/>
            <a:chExt cx="4584751" cy="3500263"/>
          </a:xfrm>
        </p:grpSpPr>
        <p:graphicFrame>
          <p:nvGraphicFramePr>
            <p:cNvPr id="4" name="Content Placeholder 10"/>
            <p:cNvGraphicFramePr>
              <a:graphicFrameLocks/>
            </p:cNvGraphicFramePr>
            <p:nvPr>
              <p:extLst>
                <p:ext uri="{D42A27DB-BD31-4B8C-83A1-F6EECF244321}">
                  <p14:modId xmlns:p14="http://schemas.microsoft.com/office/powerpoint/2010/main" val="896068741"/>
                </p:ext>
              </p:extLst>
            </p:nvPr>
          </p:nvGraphicFramePr>
          <p:xfrm>
            <a:off x="4417219" y="1359425"/>
            <a:ext cx="4348162" cy="346829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5" name="5-Point Star 4"/>
            <p:cNvSpPr/>
            <p:nvPr/>
          </p:nvSpPr>
          <p:spPr>
            <a:xfrm>
              <a:off x="6229350" y="2947392"/>
              <a:ext cx="665720" cy="571500"/>
            </a:xfrm>
            <a:prstGeom prst="star5">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cxnSp>
          <p:nvCxnSpPr>
            <p:cNvPr id="6" name="Straight Arrow Connector 5"/>
            <p:cNvCxnSpPr/>
            <p:nvPr/>
          </p:nvCxnSpPr>
          <p:spPr>
            <a:xfrm flipV="1">
              <a:off x="6781801" y="2189365"/>
              <a:ext cx="1410729" cy="896736"/>
            </a:xfrm>
            <a:prstGeom prst="straightConnector1">
              <a:avLst/>
            </a:prstGeom>
            <a:ln w="38100">
              <a:solidFill>
                <a:schemeClr val="tx1"/>
              </a:solidFill>
              <a:headEnd type="triangle"/>
              <a:tailEnd type="none"/>
            </a:ln>
          </p:spPr>
          <p:style>
            <a:lnRef idx="1">
              <a:schemeClr val="accent1"/>
            </a:lnRef>
            <a:fillRef idx="0">
              <a:schemeClr val="accent1"/>
            </a:fillRef>
            <a:effectRef idx="0">
              <a:schemeClr val="accent1"/>
            </a:effectRef>
            <a:fontRef idx="minor">
              <a:schemeClr val="tx1"/>
            </a:fontRef>
          </p:style>
        </p:cxnSp>
        <p:sp>
          <p:nvSpPr>
            <p:cNvPr id="7" name="TextBox 6"/>
            <p:cNvSpPr txBox="1"/>
            <p:nvPr/>
          </p:nvSpPr>
          <p:spPr>
            <a:xfrm>
              <a:off x="7566554" y="1327452"/>
              <a:ext cx="1435416" cy="861913"/>
            </a:xfrm>
            <a:prstGeom prst="rect">
              <a:avLst/>
            </a:prstGeom>
            <a:noFill/>
          </p:spPr>
          <p:txBody>
            <a:bodyPr wrap="square" rtlCol="0">
              <a:spAutoFit/>
            </a:bodyPr>
            <a:lstStyle/>
            <a:p>
              <a:r>
                <a:rPr lang="en-US" sz="2400" b="1" dirty="0">
                  <a:latin typeface="+mj-lt"/>
                </a:rPr>
                <a:t>Our Interest</a:t>
              </a:r>
            </a:p>
          </p:txBody>
        </p:sp>
      </p:grpSp>
      <p:sp>
        <p:nvSpPr>
          <p:cNvPr id="8" name="Text Placeholder 7"/>
          <p:cNvSpPr>
            <a:spLocks noGrp="1"/>
          </p:cNvSpPr>
          <p:nvPr>
            <p:ph type="body" sz="quarter" idx="13"/>
          </p:nvPr>
        </p:nvSpPr>
        <p:spPr/>
        <p:txBody>
          <a:bodyPr/>
          <a:lstStyle/>
          <a:p>
            <a:r>
              <a:rPr lang="en-US" dirty="0"/>
              <a:t>Research Questions</a:t>
            </a:r>
          </a:p>
        </p:txBody>
      </p:sp>
      <p:sp>
        <p:nvSpPr>
          <p:cNvPr id="10" name="TextBox 9"/>
          <p:cNvSpPr txBox="1"/>
          <p:nvPr/>
        </p:nvSpPr>
        <p:spPr>
          <a:xfrm>
            <a:off x="7003189" y="4366427"/>
            <a:ext cx="1990673" cy="307777"/>
          </a:xfrm>
          <a:prstGeom prst="rect">
            <a:avLst/>
          </a:prstGeom>
          <a:noFill/>
        </p:spPr>
        <p:txBody>
          <a:bodyPr wrap="none" rtlCol="0">
            <a:spAutoFit/>
          </a:bodyPr>
          <a:lstStyle/>
          <a:p>
            <a:r>
              <a:rPr lang="en-US" sz="1400" b="1" dirty="0"/>
              <a:t>(Faniel &amp; Yakel, 2011)</a:t>
            </a:r>
          </a:p>
        </p:txBody>
      </p:sp>
    </p:spTree>
    <p:extLst>
      <p:ext uri="{BB962C8B-B14F-4D97-AF65-F5344CB8AC3E}">
        <p14:creationId xmlns:p14="http://schemas.microsoft.com/office/powerpoint/2010/main" val="187830278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9" name="Content Placeholder 3"/>
          <p:cNvGraphicFramePr>
            <a:graphicFrameLocks/>
          </p:cNvGraphicFramePr>
          <p:nvPr>
            <p:extLst>
              <p:ext uri="{D42A27DB-BD31-4B8C-83A1-F6EECF244321}">
                <p14:modId xmlns:p14="http://schemas.microsoft.com/office/powerpoint/2010/main" val="1404946866"/>
              </p:ext>
            </p:extLst>
          </p:nvPr>
        </p:nvGraphicFramePr>
        <p:xfrm>
          <a:off x="340786" y="906179"/>
          <a:ext cx="8048627" cy="3759112"/>
        </p:xfrm>
        <a:graphic>
          <a:graphicData uri="http://schemas.openxmlformats.org/drawingml/2006/table">
            <a:tbl>
              <a:tblPr firstRow="1" bandRow="1">
                <a:tableStyleId>{5C22544A-7EE6-4342-B048-85BDC9FD1C3A}</a:tableStyleId>
              </a:tblPr>
              <a:tblGrid>
                <a:gridCol w="2333627">
                  <a:extLst>
                    <a:ext uri="{9D8B030D-6E8A-4147-A177-3AD203B41FA5}">
                      <a16:colId xmlns:a16="http://schemas.microsoft.com/office/drawing/2014/main" val="20000"/>
                    </a:ext>
                  </a:extLst>
                </a:gridCol>
                <a:gridCol w="1795461">
                  <a:extLst>
                    <a:ext uri="{9D8B030D-6E8A-4147-A177-3AD203B41FA5}">
                      <a16:colId xmlns:a16="http://schemas.microsoft.com/office/drawing/2014/main" val="20001"/>
                    </a:ext>
                  </a:extLst>
                </a:gridCol>
                <a:gridCol w="2064544">
                  <a:extLst>
                    <a:ext uri="{9D8B030D-6E8A-4147-A177-3AD203B41FA5}">
                      <a16:colId xmlns:a16="http://schemas.microsoft.com/office/drawing/2014/main" val="20002"/>
                    </a:ext>
                  </a:extLst>
                </a:gridCol>
                <a:gridCol w="1854995">
                  <a:extLst>
                    <a:ext uri="{9D8B030D-6E8A-4147-A177-3AD203B41FA5}">
                      <a16:colId xmlns:a16="http://schemas.microsoft.com/office/drawing/2014/main" val="20003"/>
                    </a:ext>
                  </a:extLst>
                </a:gridCol>
              </a:tblGrid>
              <a:tr h="302802">
                <a:tc>
                  <a:txBody>
                    <a:bodyPr/>
                    <a:lstStyle/>
                    <a:p>
                      <a:endParaRPr lang="en-US" dirty="0"/>
                    </a:p>
                  </a:txBody>
                  <a:tcPr marL="101186" marR="101186"/>
                </a:tc>
                <a:tc>
                  <a:txBody>
                    <a:bodyPr/>
                    <a:lstStyle/>
                    <a:p>
                      <a:pPr algn="ctr"/>
                      <a:r>
                        <a:rPr lang="en-US" sz="2000" dirty="0"/>
                        <a:t>ICSPR</a:t>
                      </a:r>
                    </a:p>
                  </a:txBody>
                  <a:tcPr marL="101186" marR="101186"/>
                </a:tc>
                <a:tc>
                  <a:txBody>
                    <a:bodyPr/>
                    <a:lstStyle/>
                    <a:p>
                      <a:pPr algn="ctr"/>
                      <a:r>
                        <a:rPr lang="en-US" sz="2000" dirty="0"/>
                        <a:t>Open Context</a:t>
                      </a:r>
                    </a:p>
                  </a:txBody>
                  <a:tcPr marL="101186" marR="101186"/>
                </a:tc>
                <a:tc>
                  <a:txBody>
                    <a:bodyPr/>
                    <a:lstStyle/>
                    <a:p>
                      <a:pPr algn="ctr"/>
                      <a:r>
                        <a:rPr lang="en-US" sz="2000" dirty="0"/>
                        <a:t>UMMZ</a:t>
                      </a:r>
                    </a:p>
                  </a:txBody>
                  <a:tcPr marL="101186" marR="101186"/>
                </a:tc>
                <a:extLst>
                  <a:ext uri="{0D108BD9-81ED-4DB2-BD59-A6C34878D82A}">
                    <a16:rowId xmlns:a16="http://schemas.microsoft.com/office/drawing/2014/main" val="10000"/>
                  </a:ext>
                </a:extLst>
              </a:tr>
              <a:tr h="302802">
                <a:tc gridSpan="4">
                  <a:txBody>
                    <a:bodyPr/>
                    <a:lstStyle/>
                    <a:p>
                      <a:pPr algn="ctr"/>
                      <a:r>
                        <a:rPr lang="en-US" sz="2000" b="1" dirty="0"/>
                        <a:t>Phase 1: Project Start up</a:t>
                      </a:r>
                    </a:p>
                  </a:txBody>
                  <a:tcPr marL="101186" marR="101186"/>
                </a:tc>
                <a:tc hMerge="1">
                  <a:txBody>
                    <a:bodyPr/>
                    <a:lstStyle/>
                    <a:p>
                      <a:endParaRPr lang="en-US"/>
                    </a:p>
                  </a:txBody>
                  <a:tcPr/>
                </a:tc>
                <a:tc hMerge="1">
                  <a:txBody>
                    <a:bodyPr/>
                    <a:lstStyle/>
                    <a:p>
                      <a:pPr marL="285750" indent="-285750" algn="ctr">
                        <a:buFont typeface="Wingdings" pitchFamily="2" charset="2"/>
                        <a:buChar char="ü"/>
                      </a:pPr>
                      <a:endParaRPr lang="en-US" dirty="0"/>
                    </a:p>
                  </a:txBody>
                  <a:tcPr marL="104934" marR="104934"/>
                </a:tc>
                <a:tc hMerge="1">
                  <a:txBody>
                    <a:bodyPr/>
                    <a:lstStyle/>
                    <a:p>
                      <a:pPr marL="285750" indent="-285750" algn="ctr">
                        <a:buFont typeface="Wingdings" pitchFamily="2" charset="2"/>
                        <a:buChar char="ü"/>
                      </a:pPr>
                      <a:endParaRPr lang="en-US" dirty="0"/>
                    </a:p>
                  </a:txBody>
                  <a:tcPr marL="104934" marR="104934"/>
                </a:tc>
                <a:extLst>
                  <a:ext uri="{0D108BD9-81ED-4DB2-BD59-A6C34878D82A}">
                    <a16:rowId xmlns:a16="http://schemas.microsoft.com/office/drawing/2014/main" val="10001"/>
                  </a:ext>
                </a:extLst>
              </a:tr>
              <a:tr h="416150">
                <a:tc>
                  <a:txBody>
                    <a:bodyPr/>
                    <a:lstStyle/>
                    <a:p>
                      <a:r>
                        <a:rPr lang="en-US" sz="2000" dirty="0"/>
                        <a:t>Interview </a:t>
                      </a:r>
                      <a:r>
                        <a:rPr lang="en-US" sz="2000" baseline="0" dirty="0"/>
                        <a:t>Staff</a:t>
                      </a:r>
                      <a:endParaRPr lang="en-US" sz="2000" dirty="0"/>
                    </a:p>
                  </a:txBody>
                  <a:tcPr marL="101186" marR="101186"/>
                </a:tc>
                <a:tc>
                  <a:txBody>
                    <a:bodyPr/>
                    <a:lstStyle/>
                    <a:p>
                      <a:pPr algn="ctr"/>
                      <a:r>
                        <a:rPr lang="en-US" sz="2000" dirty="0"/>
                        <a:t>10 </a:t>
                      </a:r>
                    </a:p>
                  </a:txBody>
                  <a:tcPr marL="101186" marR="101186"/>
                </a:tc>
                <a:tc>
                  <a:txBody>
                    <a:bodyPr/>
                    <a:lstStyle/>
                    <a:p>
                      <a:pPr algn="ctr"/>
                      <a:r>
                        <a:rPr lang="en-US" sz="2000" dirty="0"/>
                        <a:t>4</a:t>
                      </a:r>
                    </a:p>
                  </a:txBody>
                  <a:tcPr marL="101186" marR="101186"/>
                </a:tc>
                <a:tc>
                  <a:txBody>
                    <a:bodyPr/>
                    <a:lstStyle/>
                    <a:p>
                      <a:pPr algn="ctr"/>
                      <a:r>
                        <a:rPr lang="en-US" sz="2000" dirty="0"/>
                        <a:t>10</a:t>
                      </a:r>
                    </a:p>
                  </a:txBody>
                  <a:tcPr marL="101186" marR="101186"/>
                </a:tc>
                <a:extLst>
                  <a:ext uri="{0D108BD9-81ED-4DB2-BD59-A6C34878D82A}">
                    <a16:rowId xmlns:a16="http://schemas.microsoft.com/office/drawing/2014/main" val="10002"/>
                  </a:ext>
                </a:extLst>
              </a:tr>
              <a:tr h="302802">
                <a:tc gridSpan="4">
                  <a:txBody>
                    <a:bodyPr/>
                    <a:lstStyle/>
                    <a:p>
                      <a:pPr algn="ctr"/>
                      <a:r>
                        <a:rPr lang="en-US" sz="2000" b="1" dirty="0"/>
                        <a:t>Phase 2: Collecting and analyzing user</a:t>
                      </a:r>
                      <a:r>
                        <a:rPr lang="en-US" sz="2000" b="1" baseline="0" dirty="0"/>
                        <a:t> data</a:t>
                      </a:r>
                      <a:endParaRPr lang="en-US" sz="2000" b="1" dirty="0"/>
                    </a:p>
                  </a:txBody>
                  <a:tcPr marL="101186" marR="101186"/>
                </a:tc>
                <a:tc hMerge="1">
                  <a:txBody>
                    <a:bodyPr/>
                    <a:lstStyle/>
                    <a:p>
                      <a:endParaRPr lang="en-US"/>
                    </a:p>
                  </a:txBody>
                  <a:tcPr/>
                </a:tc>
                <a:tc hMerge="1">
                  <a:txBody>
                    <a:bodyPr/>
                    <a:lstStyle/>
                    <a:p>
                      <a:pPr marL="285750" indent="-285750" algn="ctr">
                        <a:buFont typeface="Wingdings" pitchFamily="2" charset="2"/>
                        <a:buChar char="ü"/>
                      </a:pPr>
                      <a:endParaRPr lang="en-US" dirty="0">
                        <a:solidFill>
                          <a:schemeClr val="tx1"/>
                        </a:solidFill>
                      </a:endParaRPr>
                    </a:p>
                  </a:txBody>
                  <a:tcPr marL="104934" marR="104934"/>
                </a:tc>
                <a:tc hMerge="1">
                  <a:txBody>
                    <a:bodyPr/>
                    <a:lstStyle/>
                    <a:p>
                      <a:pPr algn="ctr"/>
                      <a:endParaRPr lang="en-US" dirty="0"/>
                    </a:p>
                  </a:txBody>
                  <a:tcPr marL="104934" marR="104934"/>
                </a:tc>
                <a:extLst>
                  <a:ext uri="{0D108BD9-81ED-4DB2-BD59-A6C34878D82A}">
                    <a16:rowId xmlns:a16="http://schemas.microsoft.com/office/drawing/2014/main" val="10003"/>
                  </a:ext>
                </a:extLst>
              </a:tr>
              <a:tr h="434340">
                <a:tc>
                  <a:txBody>
                    <a:bodyPr/>
                    <a:lstStyle/>
                    <a:p>
                      <a:r>
                        <a:rPr lang="en-US" sz="2000" dirty="0"/>
                        <a:t>Interview</a:t>
                      </a:r>
                      <a:r>
                        <a:rPr lang="en-US" sz="2000" baseline="0" dirty="0"/>
                        <a:t> </a:t>
                      </a:r>
                      <a:r>
                        <a:rPr lang="en-US" sz="2000" dirty="0"/>
                        <a:t>R</a:t>
                      </a:r>
                      <a:r>
                        <a:rPr lang="en-US" sz="2000" baseline="0" dirty="0"/>
                        <a:t>eusers</a:t>
                      </a:r>
                      <a:endParaRPr lang="en-US" sz="2000" dirty="0"/>
                    </a:p>
                  </a:txBody>
                  <a:tcPr marL="101186" marR="101186"/>
                </a:tc>
                <a:tc>
                  <a:txBody>
                    <a:bodyPr/>
                    <a:lstStyle/>
                    <a:p>
                      <a:pPr algn="ctr"/>
                      <a:r>
                        <a:rPr lang="en-US" sz="2000" dirty="0"/>
                        <a:t>43</a:t>
                      </a:r>
                    </a:p>
                  </a:txBody>
                  <a:tcPr marL="101186" marR="101186"/>
                </a:tc>
                <a:tc>
                  <a:txBody>
                    <a:bodyPr/>
                    <a:lstStyle/>
                    <a:p>
                      <a:pPr algn="ctr"/>
                      <a:r>
                        <a:rPr lang="en-US" sz="2000" dirty="0"/>
                        <a:t>22</a:t>
                      </a:r>
                    </a:p>
                  </a:txBody>
                  <a:tcPr marL="101186" marR="101186"/>
                </a:tc>
                <a:tc>
                  <a:txBody>
                    <a:bodyPr/>
                    <a:lstStyle/>
                    <a:p>
                      <a:pPr algn="ctr"/>
                      <a:r>
                        <a:rPr lang="en-US" sz="2000" dirty="0"/>
                        <a:t>27 </a:t>
                      </a:r>
                    </a:p>
                  </a:txBody>
                  <a:tcPr marL="101186" marR="101186"/>
                </a:tc>
                <a:extLst>
                  <a:ext uri="{0D108BD9-81ED-4DB2-BD59-A6C34878D82A}">
                    <a16:rowId xmlns:a16="http://schemas.microsoft.com/office/drawing/2014/main" val="10004"/>
                  </a:ext>
                </a:extLst>
              </a:tr>
              <a:tr h="457434">
                <a:tc>
                  <a:txBody>
                    <a:bodyPr/>
                    <a:lstStyle/>
                    <a:p>
                      <a:r>
                        <a:rPr lang="en-US" sz="2000" dirty="0"/>
                        <a:t>Survey Reusers </a:t>
                      </a:r>
                    </a:p>
                  </a:txBody>
                  <a:tcPr marL="101186" marR="101186"/>
                </a:tc>
                <a:tc>
                  <a:txBody>
                    <a:bodyPr/>
                    <a:lstStyle/>
                    <a:p>
                      <a:pPr algn="ctr"/>
                      <a:r>
                        <a:rPr lang="en-US" sz="2000" dirty="0"/>
                        <a:t>237</a:t>
                      </a:r>
                      <a:endParaRPr lang="en-US" sz="2000" baseline="0" dirty="0"/>
                    </a:p>
                  </a:txBody>
                  <a:tcPr marL="101186" marR="101186"/>
                </a:tc>
                <a:tc>
                  <a:txBody>
                    <a:bodyPr/>
                    <a:lstStyle/>
                    <a:p>
                      <a:pPr algn="ctr"/>
                      <a:endParaRPr lang="en-US" dirty="0"/>
                    </a:p>
                  </a:txBody>
                  <a:tcPr marL="101186" marR="101186"/>
                </a:tc>
                <a:tc>
                  <a:txBody>
                    <a:bodyPr/>
                    <a:lstStyle/>
                    <a:p>
                      <a:pPr algn="ctr"/>
                      <a:endParaRPr lang="en-US" dirty="0"/>
                    </a:p>
                  </a:txBody>
                  <a:tcPr marL="101186" marR="101186"/>
                </a:tc>
                <a:extLst>
                  <a:ext uri="{0D108BD9-81ED-4DB2-BD59-A6C34878D82A}">
                    <a16:rowId xmlns:a16="http://schemas.microsoft.com/office/drawing/2014/main" val="10005"/>
                  </a:ext>
                </a:extLst>
              </a:tr>
              <a:tr h="457200">
                <a:tc>
                  <a:txBody>
                    <a:bodyPr/>
                    <a:lstStyle/>
                    <a:p>
                      <a:r>
                        <a:rPr lang="en-US" sz="2000" dirty="0"/>
                        <a:t>Web analytics </a:t>
                      </a:r>
                      <a:r>
                        <a:rPr lang="en-US" sz="2000" baseline="0" dirty="0"/>
                        <a:t> </a:t>
                      </a:r>
                      <a:endParaRPr lang="en-US" sz="2000" dirty="0"/>
                    </a:p>
                  </a:txBody>
                  <a:tcPr marL="101186" marR="101186"/>
                </a:tc>
                <a:tc>
                  <a:txBody>
                    <a:bodyPr/>
                    <a:lstStyle/>
                    <a:p>
                      <a:endParaRPr lang="en-US" dirty="0"/>
                    </a:p>
                  </a:txBody>
                  <a:tcPr marL="101186" marR="101186"/>
                </a:tc>
                <a:tc>
                  <a:txBody>
                    <a:bodyPr/>
                    <a:lstStyle/>
                    <a:p>
                      <a:pPr algn="ctr"/>
                      <a:r>
                        <a:rPr lang="en-US" sz="2000" dirty="0"/>
                        <a:t>572,134</a:t>
                      </a:r>
                    </a:p>
                  </a:txBody>
                  <a:tcPr marL="101186" marR="101186"/>
                </a:tc>
                <a:tc>
                  <a:txBody>
                    <a:bodyPr/>
                    <a:lstStyle/>
                    <a:p>
                      <a:pPr algn="ctr"/>
                      <a:endParaRPr lang="en-US" dirty="0"/>
                    </a:p>
                  </a:txBody>
                  <a:tcPr marL="101186" marR="101186"/>
                </a:tc>
                <a:extLst>
                  <a:ext uri="{0D108BD9-81ED-4DB2-BD59-A6C34878D82A}">
                    <a16:rowId xmlns:a16="http://schemas.microsoft.com/office/drawing/2014/main" val="10006"/>
                  </a:ext>
                </a:extLst>
              </a:tr>
              <a:tr h="409028">
                <a:tc>
                  <a:txBody>
                    <a:bodyPr/>
                    <a:lstStyle/>
                    <a:p>
                      <a:r>
                        <a:rPr lang="en-US" sz="2000" dirty="0"/>
                        <a:t>Observe</a:t>
                      </a:r>
                      <a:r>
                        <a:rPr lang="en-US" sz="2000" baseline="0" dirty="0"/>
                        <a:t> Reusers </a:t>
                      </a:r>
                      <a:endParaRPr lang="en-US" sz="2000" dirty="0"/>
                    </a:p>
                  </a:txBody>
                  <a:tcPr marL="101186" marR="101186"/>
                </a:tc>
                <a:tc>
                  <a:txBody>
                    <a:bodyPr/>
                    <a:lstStyle/>
                    <a:p>
                      <a:endParaRPr lang="en-US" dirty="0"/>
                    </a:p>
                  </a:txBody>
                  <a:tcPr marL="101186" marR="101186"/>
                </a:tc>
                <a:tc>
                  <a:txBody>
                    <a:bodyPr/>
                    <a:lstStyle/>
                    <a:p>
                      <a:pPr algn="ctr"/>
                      <a:endParaRPr lang="en-US" dirty="0"/>
                    </a:p>
                  </a:txBody>
                  <a:tcPr marL="101186" marR="101186"/>
                </a:tc>
                <a:tc>
                  <a:txBody>
                    <a:bodyPr/>
                    <a:lstStyle/>
                    <a:p>
                      <a:pPr algn="ctr"/>
                      <a:r>
                        <a:rPr lang="en-US" sz="2000" baseline="0" dirty="0"/>
                        <a:t>13</a:t>
                      </a:r>
                    </a:p>
                  </a:txBody>
                  <a:tcPr marL="101186" marR="101186"/>
                </a:tc>
                <a:extLst>
                  <a:ext uri="{0D108BD9-81ED-4DB2-BD59-A6C34878D82A}">
                    <a16:rowId xmlns:a16="http://schemas.microsoft.com/office/drawing/2014/main" val="10007"/>
                  </a:ext>
                </a:extLst>
              </a:tr>
              <a:tr h="343976">
                <a:tc gridSpan="4">
                  <a:txBody>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2000" b="1" dirty="0"/>
                        <a:t>Phase 3: Mapping data’s</a:t>
                      </a:r>
                      <a:r>
                        <a:rPr lang="en-US" sz="2000" b="1" baseline="0" dirty="0"/>
                        <a:t> context to reusers’ needs</a:t>
                      </a:r>
                      <a:endParaRPr lang="en-US" sz="2000" b="1" dirty="0"/>
                    </a:p>
                  </a:txBody>
                  <a:tcPr marL="101186" marR="101186"/>
                </a:tc>
                <a:tc hMerge="1">
                  <a:txBody>
                    <a:bodyPr/>
                    <a:lstStyle/>
                    <a:p>
                      <a:endParaRPr lang="en-US"/>
                    </a:p>
                  </a:txBody>
                  <a:tcPr/>
                </a:tc>
                <a:tc hMerge="1">
                  <a:txBody>
                    <a:bodyPr/>
                    <a:lstStyle/>
                    <a:p>
                      <a:pPr algn="ctr"/>
                      <a:endParaRPr lang="en-US" dirty="0"/>
                    </a:p>
                  </a:txBody>
                  <a:tcPr marL="104934" marR="104934"/>
                </a:tc>
                <a:tc hMerge="1">
                  <a:txBody>
                    <a:bodyPr/>
                    <a:lstStyle/>
                    <a:p>
                      <a:pPr algn="ctr"/>
                      <a:endParaRPr lang="en-US" dirty="0"/>
                    </a:p>
                  </a:txBody>
                  <a:tcPr marL="104934" marR="104934"/>
                </a:tc>
                <a:extLst>
                  <a:ext uri="{0D108BD9-81ED-4DB2-BD59-A6C34878D82A}">
                    <a16:rowId xmlns:a16="http://schemas.microsoft.com/office/drawing/2014/main" val="10008"/>
                  </a:ext>
                </a:extLst>
              </a:tr>
            </a:tbl>
          </a:graphicData>
        </a:graphic>
      </p:graphicFrame>
      <p:sp>
        <p:nvSpPr>
          <p:cNvPr id="12" name="Text Placeholder 11"/>
          <p:cNvSpPr>
            <a:spLocks noGrp="1"/>
          </p:cNvSpPr>
          <p:nvPr>
            <p:ph type="body" sz="quarter" idx="13"/>
          </p:nvPr>
        </p:nvSpPr>
        <p:spPr>
          <a:xfrm>
            <a:off x="340786" y="219737"/>
            <a:ext cx="8439148" cy="686442"/>
          </a:xfrm>
        </p:spPr>
        <p:txBody>
          <a:bodyPr/>
          <a:lstStyle/>
          <a:p>
            <a:r>
              <a:rPr lang="en-US" dirty="0"/>
              <a:t>DIPIR Methodology </a:t>
            </a:r>
          </a:p>
        </p:txBody>
      </p:sp>
    </p:spTree>
    <p:extLst>
      <p:ext uri="{BB962C8B-B14F-4D97-AF65-F5344CB8AC3E}">
        <p14:creationId xmlns:p14="http://schemas.microsoft.com/office/powerpoint/2010/main" val="411443653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BEBA8EAE-BF5A-486C-A8C5-ECC9F3942E4B}">
                <a14:imgProps xmlns:a14="http://schemas.microsoft.com/office/drawing/2010/main">
                  <a14:imgLayer r:embed="rId4">
                    <a14:imgEffect>
                      <a14:brightnessContrast bright="-27000"/>
                    </a14:imgEffect>
                  </a14:imgLayer>
                </a14:imgProps>
              </a:ext>
              <a:ext uri="{28A0092B-C50C-407E-A947-70E740481C1C}">
                <a14:useLocalDpi xmlns:a14="http://schemas.microsoft.com/office/drawing/2010/main" val="0"/>
              </a:ext>
            </a:extLst>
          </a:blip>
          <a:stretch>
            <a:fillRect/>
          </a:stretch>
        </p:blipFill>
        <p:spPr>
          <a:xfrm>
            <a:off x="0" y="1"/>
            <a:ext cx="9144000" cy="5164824"/>
          </a:xfrm>
          <a:prstGeom prst="rect">
            <a:avLst/>
          </a:prstGeom>
        </p:spPr>
      </p:pic>
      <p:sp>
        <p:nvSpPr>
          <p:cNvPr id="2" name="Title 1"/>
          <p:cNvSpPr>
            <a:spLocks noGrp="1"/>
          </p:cNvSpPr>
          <p:nvPr>
            <p:ph type="title" idx="4294967295"/>
          </p:nvPr>
        </p:nvSpPr>
        <p:spPr>
          <a:xfrm>
            <a:off x="150125" y="205979"/>
            <a:ext cx="8789159" cy="857250"/>
          </a:xfrm>
          <a:prstGeom prst="rect">
            <a:avLst/>
          </a:prstGeom>
        </p:spPr>
        <p:txBody>
          <a:bodyPr/>
          <a:lstStyle/>
          <a:p>
            <a:pPr algn="l"/>
            <a:r>
              <a:rPr lang="en-US" sz="4000" b="1" i="1" dirty="0">
                <a:solidFill>
                  <a:schemeClr val="bg1"/>
                </a:solidFill>
              </a:rPr>
              <a:t>My 2010 Research Program</a:t>
            </a:r>
            <a:endParaRPr lang="en-US" sz="3600" b="1" i="1" dirty="0">
              <a:solidFill>
                <a:schemeClr val="bg1"/>
              </a:solidFill>
            </a:endParaRPr>
          </a:p>
        </p:txBody>
      </p:sp>
      <p:sp>
        <p:nvSpPr>
          <p:cNvPr id="4" name="Content Placeholder 1"/>
          <p:cNvSpPr txBox="1">
            <a:spLocks/>
          </p:cNvSpPr>
          <p:nvPr/>
        </p:nvSpPr>
        <p:spPr>
          <a:xfrm>
            <a:off x="150124" y="1266683"/>
            <a:ext cx="8536676" cy="3394472"/>
          </a:xfrm>
          <a:prstGeom prst="rect">
            <a:avLst/>
          </a:prstGeom>
          <a:ln>
            <a:noFill/>
          </a:ln>
        </p:spPr>
        <p:txBody>
          <a:bodyPr vert="horz" lIns="91440" tIns="45720" rIns="91440" bIns="45720" rtlCol="0">
            <a:normAutofit fontScale="92500" lnSpcReduction="10000"/>
          </a:bodyPr>
          <a:lst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en-US" b="1" dirty="0">
                <a:solidFill>
                  <a:schemeClr val="bg1"/>
                </a:solidFill>
              </a:rPr>
              <a:t>Context information needed </a:t>
            </a:r>
          </a:p>
          <a:p>
            <a:pPr lvl="1"/>
            <a:r>
              <a:rPr lang="en-US" b="1" dirty="0">
                <a:solidFill>
                  <a:schemeClr val="bg1"/>
                </a:solidFill>
              </a:rPr>
              <a:t>Its direct vs. indirect relationship with the data </a:t>
            </a:r>
          </a:p>
          <a:p>
            <a:r>
              <a:rPr lang="en-US" b="1" dirty="0">
                <a:solidFill>
                  <a:schemeClr val="bg1"/>
                </a:solidFill>
              </a:rPr>
              <a:t>Reasons context information needed  </a:t>
            </a:r>
          </a:p>
          <a:p>
            <a:pPr lvl="1"/>
            <a:r>
              <a:rPr lang="en-US" b="1" dirty="0">
                <a:solidFill>
                  <a:schemeClr val="bg1"/>
                </a:solidFill>
              </a:rPr>
              <a:t>Role of data quality in the data reuse process </a:t>
            </a:r>
          </a:p>
          <a:p>
            <a:r>
              <a:rPr lang="en-US" b="1" dirty="0">
                <a:solidFill>
                  <a:schemeClr val="bg1"/>
                </a:solidFill>
              </a:rPr>
              <a:t>Sources of context information</a:t>
            </a:r>
          </a:p>
          <a:p>
            <a:pPr lvl="1"/>
            <a:r>
              <a:rPr lang="en-US" b="1" dirty="0">
                <a:solidFill>
                  <a:schemeClr val="bg1"/>
                </a:solidFill>
              </a:rPr>
              <a:t> Tracking, linking, and curating varied sources </a:t>
            </a:r>
          </a:p>
          <a:p>
            <a:r>
              <a:rPr lang="en-US" b="1" dirty="0">
                <a:solidFill>
                  <a:schemeClr val="bg1"/>
                </a:solidFill>
              </a:rPr>
              <a:t>Implications for data curation </a:t>
            </a:r>
          </a:p>
          <a:p>
            <a:pPr lvl="1"/>
            <a:r>
              <a:rPr lang="en-US" b="1" dirty="0">
                <a:solidFill>
                  <a:schemeClr val="bg1"/>
                </a:solidFill>
              </a:rPr>
              <a:t>Shaping data curation activities and services</a:t>
            </a:r>
          </a:p>
        </p:txBody>
      </p:sp>
    </p:spTree>
    <p:extLst>
      <p:ext uri="{BB962C8B-B14F-4D97-AF65-F5344CB8AC3E}">
        <p14:creationId xmlns:p14="http://schemas.microsoft.com/office/powerpoint/2010/main" val="83906136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sz="quarter" idx="10"/>
          </p:nvPr>
        </p:nvSpPr>
        <p:spPr/>
        <p:txBody>
          <a:bodyPr/>
          <a:lstStyle/>
          <a:p>
            <a:r>
              <a:rPr lang="en-US" dirty="0"/>
              <a:t>Study Highlights</a:t>
            </a:r>
          </a:p>
        </p:txBody>
      </p:sp>
      <p:sp>
        <p:nvSpPr>
          <p:cNvPr id="7" name="Text Placeholder 6"/>
          <p:cNvSpPr>
            <a:spLocks noGrp="1"/>
          </p:cNvSpPr>
          <p:nvPr>
            <p:ph type="body" sz="quarter" idx="11"/>
          </p:nvPr>
        </p:nvSpPr>
        <p:spPr/>
        <p:txBody>
          <a:bodyPr/>
          <a:lstStyle/>
          <a:p>
            <a:endParaRPr lang="en-US" dirty="0"/>
          </a:p>
        </p:txBody>
      </p:sp>
      <p:sp>
        <p:nvSpPr>
          <p:cNvPr id="8" name="Text Placeholder 7"/>
          <p:cNvSpPr>
            <a:spLocks noGrp="1"/>
          </p:cNvSpPr>
          <p:nvPr>
            <p:ph type="body" sz="quarter" idx="12"/>
          </p:nvPr>
        </p:nvSpPr>
        <p:spPr/>
        <p:txBody>
          <a:bodyPr/>
          <a:lstStyle/>
          <a:p>
            <a:endParaRPr lang="en-US" dirty="0"/>
          </a:p>
        </p:txBody>
      </p:sp>
    </p:spTree>
    <p:extLst>
      <p:ext uri="{BB962C8B-B14F-4D97-AF65-F5344CB8AC3E}">
        <p14:creationId xmlns:p14="http://schemas.microsoft.com/office/powerpoint/2010/main" val="3433963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179705" y="2"/>
            <a:ext cx="8595360" cy="4570027"/>
          </a:xfrm>
          <a:prstGeom prst="rect">
            <a:avLst/>
          </a:prstGeom>
        </p:spPr>
      </p:pic>
    </p:spTree>
    <p:extLst>
      <p:ext uri="{BB962C8B-B14F-4D97-AF65-F5344CB8AC3E}">
        <p14:creationId xmlns:p14="http://schemas.microsoft.com/office/powerpoint/2010/main" val="402294616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238652" y="69472"/>
            <a:ext cx="8595360" cy="4519755"/>
          </a:xfrm>
          <a:prstGeom prst="rect">
            <a:avLst/>
          </a:prstGeom>
        </p:spPr>
      </p:pic>
    </p:spTree>
    <p:extLst>
      <p:ext uri="{BB962C8B-B14F-4D97-AF65-F5344CB8AC3E}">
        <p14:creationId xmlns:p14="http://schemas.microsoft.com/office/powerpoint/2010/main" val="1297494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 y="0"/>
            <a:ext cx="9144000" cy="4726340"/>
          </a:xfrm>
          <a:prstGeom prst="rect">
            <a:avLst/>
          </a:prstGeom>
        </p:spPr>
      </p:pic>
    </p:spTree>
    <p:extLst>
      <p:ext uri="{BB962C8B-B14F-4D97-AF65-F5344CB8AC3E}">
        <p14:creationId xmlns:p14="http://schemas.microsoft.com/office/powerpoint/2010/main" val="33166901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sz="2800" dirty="0"/>
              <a:t>Seven Key Sources of Contextual Information</a:t>
            </a:r>
            <a:endParaRPr lang="en-US" dirty="0"/>
          </a:p>
        </p:txBody>
      </p:sp>
      <p:pic>
        <p:nvPicPr>
          <p:cNvPr id="3" name="Picture 2"/>
          <p:cNvPicPr>
            <a:picLocks noChangeAspect="1"/>
          </p:cNvPicPr>
          <p:nvPr/>
        </p:nvPicPr>
        <p:blipFill>
          <a:blip r:embed="rId3"/>
          <a:stretch>
            <a:fillRect/>
          </a:stretch>
        </p:blipFill>
        <p:spPr>
          <a:xfrm>
            <a:off x="473405" y="1117870"/>
            <a:ext cx="8136539" cy="3431645"/>
          </a:xfrm>
          <a:prstGeom prst="rect">
            <a:avLst/>
          </a:prstGeom>
        </p:spPr>
      </p:pic>
      <p:sp>
        <p:nvSpPr>
          <p:cNvPr id="4" name="TextBox 3"/>
          <p:cNvSpPr txBox="1"/>
          <p:nvPr/>
        </p:nvSpPr>
        <p:spPr>
          <a:xfrm>
            <a:off x="340786" y="57338"/>
            <a:ext cx="2646558" cy="307777"/>
          </a:xfrm>
          <a:prstGeom prst="rect">
            <a:avLst/>
          </a:prstGeom>
          <a:noFill/>
        </p:spPr>
        <p:txBody>
          <a:bodyPr wrap="none" rtlCol="0">
            <a:spAutoFit/>
          </a:bodyPr>
          <a:lstStyle/>
          <a:p>
            <a:r>
              <a:rPr lang="en-US" sz="1400" b="1" dirty="0"/>
              <a:t>(Faniel &amp; Yakel, forthcoming)</a:t>
            </a:r>
          </a:p>
        </p:txBody>
      </p:sp>
    </p:spTree>
    <p:extLst>
      <p:ext uri="{BB962C8B-B14F-4D97-AF65-F5344CB8AC3E}">
        <p14:creationId xmlns:p14="http://schemas.microsoft.com/office/powerpoint/2010/main" val="15602059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p:cNvSpPr>
            <a:spLocks noGrp="1"/>
          </p:cNvSpPr>
          <p:nvPr>
            <p:ph type="body" sz="quarter" idx="10"/>
          </p:nvPr>
        </p:nvSpPr>
        <p:spPr/>
        <p:txBody>
          <a:bodyPr/>
          <a:lstStyle/>
          <a:p>
            <a:r>
              <a:rPr lang="en-US" dirty="0"/>
              <a:t>Illustrative Quotes </a:t>
            </a:r>
          </a:p>
        </p:txBody>
      </p:sp>
      <p:sp>
        <p:nvSpPr>
          <p:cNvPr id="7" name="Text Placeholder 6"/>
          <p:cNvSpPr>
            <a:spLocks noGrp="1"/>
          </p:cNvSpPr>
          <p:nvPr>
            <p:ph type="body" sz="quarter" idx="11"/>
          </p:nvPr>
        </p:nvSpPr>
        <p:spPr/>
        <p:txBody>
          <a:bodyPr/>
          <a:lstStyle/>
          <a:p>
            <a:endParaRPr lang="en-US" dirty="0"/>
          </a:p>
        </p:txBody>
      </p:sp>
      <p:sp>
        <p:nvSpPr>
          <p:cNvPr id="8" name="Text Placeholder 7"/>
          <p:cNvSpPr>
            <a:spLocks noGrp="1"/>
          </p:cNvSpPr>
          <p:nvPr>
            <p:ph type="body" sz="quarter" idx="12"/>
          </p:nvPr>
        </p:nvSpPr>
        <p:spPr/>
        <p:txBody>
          <a:bodyPr/>
          <a:lstStyle/>
          <a:p>
            <a:endParaRPr lang="en-US" dirty="0"/>
          </a:p>
        </p:txBody>
      </p:sp>
    </p:spTree>
    <p:extLst>
      <p:ext uri="{BB962C8B-B14F-4D97-AF65-F5344CB8AC3E}">
        <p14:creationId xmlns:p14="http://schemas.microsoft.com/office/powerpoint/2010/main" val="30749181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Placeholder 10"/>
          <p:cNvPicPr>
            <a:picLocks noChangeAspect="1"/>
          </p:cNvPicPr>
          <p:nvPr/>
        </p:nvPicPr>
        <p:blipFill>
          <a:blip r:embed="rId3">
            <a:extLst>
              <a:ext uri="{28A0092B-C50C-407E-A947-70E740481C1C}">
                <a14:useLocalDpi xmlns:a14="http://schemas.microsoft.com/office/drawing/2010/main" val="0"/>
              </a:ext>
            </a:extLst>
          </a:blip>
          <a:srcRect t="12500" b="12500"/>
          <a:stretch>
            <a:fillRect/>
          </a:stretch>
        </p:blipFill>
        <p:spPr>
          <a:xfrm>
            <a:off x="-42944" y="0"/>
            <a:ext cx="9186944" cy="5167656"/>
          </a:xfrm>
          <a:prstGeom prst="rect">
            <a:avLst/>
          </a:prstGeom>
        </p:spPr>
      </p:pic>
      <p:sp>
        <p:nvSpPr>
          <p:cNvPr id="3" name="Rectangle 2"/>
          <p:cNvSpPr/>
          <p:nvPr/>
        </p:nvSpPr>
        <p:spPr>
          <a:xfrm>
            <a:off x="397780" y="1278569"/>
            <a:ext cx="8493210" cy="3323987"/>
          </a:xfrm>
          <a:prstGeom prst="rect">
            <a:avLst/>
          </a:prstGeom>
        </p:spPr>
        <p:txBody>
          <a:bodyPr wrap="square">
            <a:spAutoFit/>
          </a:bodyPr>
          <a:lstStyle/>
          <a:p>
            <a:r>
              <a:rPr lang="en-US" sz="26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“Sometimes they'll simply declare we were only interested in broad-based information. We were only collecting broad-based artifacts...So, they're walking huge tracts of land, but they're only hitting big things…I've heard of things like shoulder surveys, where they literally walk side by side and pick those little things, but then, again, you've only, you're doing a very narrow tract. So there are procedures”. </a:t>
            </a:r>
          </a:p>
          <a:p>
            <a:pPr algn="r"/>
            <a:r>
              <a:rPr lang="en-US" sz="28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 Archaeologist 01</a:t>
            </a:r>
            <a:endParaRPr lang="en-US" sz="2800" b="1" dirty="0">
              <a:solidFill>
                <a:schemeClr val="bg1"/>
              </a:solidFill>
            </a:endParaRPr>
          </a:p>
        </p:txBody>
      </p:sp>
      <p:sp>
        <p:nvSpPr>
          <p:cNvPr id="4" name="Text Placeholder 3"/>
          <p:cNvSpPr>
            <a:spLocks noGrp="1"/>
          </p:cNvSpPr>
          <p:nvPr>
            <p:ph type="body" sz="quarter" idx="4294967295"/>
          </p:nvPr>
        </p:nvSpPr>
        <p:spPr>
          <a:xfrm>
            <a:off x="228600" y="173567"/>
            <a:ext cx="8439150" cy="687388"/>
          </a:xfrm>
          <a:prstGeom prst="rect">
            <a:avLst/>
          </a:prstGeom>
        </p:spPr>
        <p:txBody>
          <a:bodyPr/>
          <a:lstStyle/>
          <a:p>
            <a:pPr marL="0" indent="0" algn="ctr">
              <a:buNone/>
            </a:pPr>
            <a:r>
              <a:rPr lang="en-US" sz="3600" b="1" dirty="0">
                <a:solidFill>
                  <a:schemeClr val="bg1"/>
                </a:solidFill>
                <a:latin typeface="+mj-lt"/>
              </a:rPr>
              <a:t>Data collection information</a:t>
            </a:r>
            <a:br>
              <a:rPr lang="en-US" sz="3600" dirty="0">
                <a:solidFill>
                  <a:schemeClr val="bg1"/>
                </a:solidFill>
              </a:rPr>
            </a:br>
            <a:endParaRPr lang="en-US" sz="3600" dirty="0">
              <a:solidFill>
                <a:schemeClr val="bg1"/>
              </a:solidFill>
            </a:endParaRPr>
          </a:p>
        </p:txBody>
      </p:sp>
    </p:spTree>
    <p:extLst>
      <p:ext uri="{BB962C8B-B14F-4D97-AF65-F5344CB8AC3E}">
        <p14:creationId xmlns:p14="http://schemas.microsoft.com/office/powerpoint/2010/main" val="38782174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150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390563"/>
            <a:ext cx="4572000" cy="2571750"/>
          </a:xfrm>
          <a:prstGeom prst="rect">
            <a:avLst/>
          </a:prstGeom>
        </p:spPr>
      </p:pic>
      <p:sp>
        <p:nvSpPr>
          <p:cNvPr id="3" name="Rectangle 2"/>
          <p:cNvSpPr/>
          <p:nvPr/>
        </p:nvSpPr>
        <p:spPr>
          <a:xfrm>
            <a:off x="4746812" y="946810"/>
            <a:ext cx="4397188" cy="3847207"/>
          </a:xfrm>
          <a:prstGeom prst="rect">
            <a:avLst/>
          </a:prstGeom>
        </p:spPr>
        <p:txBody>
          <a:bodyPr wrap="square">
            <a:spAutoFit/>
          </a:bodyPr>
          <a:lstStyle/>
          <a:p>
            <a:r>
              <a:rPr lang="en-US" sz="2600" b="1" dirty="0">
                <a:latin typeface="Calibri" panose="020F0502020204030204" pitchFamily="34" charset="0"/>
                <a:ea typeface="Calibri" panose="020F0502020204030204" pitchFamily="34" charset="0"/>
                <a:cs typeface="Times New Roman" panose="02020603050405020304" pitchFamily="18" charset="0"/>
              </a:rPr>
              <a:t>“</a:t>
            </a:r>
            <a:r>
              <a:rPr lang="en-US" sz="2600" b="1" dirty="0"/>
              <a:t>People have looked at morphometrics of lizards before, but usually they're not at the skeletal level... And then…</a:t>
            </a:r>
            <a:r>
              <a:rPr lang="en-US" sz="2800" b="1" dirty="0"/>
              <a:t>Nobody measures teeth…I'm very interested in teeth and dentition</a:t>
            </a:r>
            <a:r>
              <a:rPr lang="en-US" sz="2800" b="1" dirty="0">
                <a:ea typeface="Calibri" panose="020F0502020204030204" pitchFamily="34" charset="0"/>
                <a:cs typeface="Times New Roman" panose="02020603050405020304" pitchFamily="18" charset="0"/>
              </a:rPr>
              <a:t>”. </a:t>
            </a:r>
          </a:p>
          <a:p>
            <a:pPr algn="r"/>
            <a:r>
              <a:rPr lang="en-US" sz="2800" b="1" dirty="0">
                <a:ea typeface="Calibri" panose="020F0502020204030204" pitchFamily="34" charset="0"/>
                <a:cs typeface="Times New Roman" panose="02020603050405020304" pitchFamily="18" charset="0"/>
              </a:rPr>
              <a:t>- Zoologist 30</a:t>
            </a:r>
            <a:endParaRPr lang="en-US" sz="28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Specimen Information</a:t>
            </a:r>
            <a:br>
              <a:rPr lang="en-US" sz="3600" dirty="0"/>
            </a:br>
            <a:endParaRPr lang="en-US" sz="3600" dirty="0"/>
          </a:p>
        </p:txBody>
      </p:sp>
    </p:spTree>
    <p:extLst>
      <p:ext uri="{BB962C8B-B14F-4D97-AF65-F5344CB8AC3E}">
        <p14:creationId xmlns:p14="http://schemas.microsoft.com/office/powerpoint/2010/main" val="408507901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stretch>
            <a:fillRect/>
          </a:stretch>
        </p:blipFill>
        <p:spPr>
          <a:xfrm>
            <a:off x="-10886" y="0"/>
            <a:ext cx="9154886" cy="5164651"/>
          </a:xfrm>
          <a:prstGeom prst="rect">
            <a:avLst/>
          </a:prstGeom>
        </p:spPr>
      </p:pic>
      <p:sp>
        <p:nvSpPr>
          <p:cNvPr id="3" name="Rectangle 2"/>
          <p:cNvSpPr/>
          <p:nvPr/>
        </p:nvSpPr>
        <p:spPr>
          <a:xfrm>
            <a:off x="397780" y="1017971"/>
            <a:ext cx="8493210" cy="2893100"/>
          </a:xfrm>
          <a:prstGeom prst="rect">
            <a:avLst/>
          </a:prstGeom>
        </p:spPr>
        <p:txBody>
          <a:bodyPr wrap="square">
            <a:spAutoFit/>
          </a:bodyPr>
          <a:lstStyle/>
          <a:p>
            <a:r>
              <a:rPr lang="en-US" sz="2600" b="1" dirty="0">
                <a:solidFill>
                  <a:schemeClr val="bg1"/>
                </a:solidFill>
                <a:ea typeface="Calibri" panose="020F0502020204030204" pitchFamily="34" charset="0"/>
                <a:cs typeface="Times New Roman" panose="02020603050405020304" pitchFamily="18" charset="0"/>
              </a:rPr>
              <a:t>“</a:t>
            </a:r>
            <a:r>
              <a:rPr lang="en-US" sz="2600" b="1" dirty="0">
                <a:solidFill>
                  <a:schemeClr val="bg1"/>
                </a:solidFill>
              </a:rPr>
              <a:t>So I was contacting him for other specific information. Where was this found, what period did it date to, and what artifacts were found with it because that's often not cataloged along [with] this primary zooarchaeological data nor do you have access to field notes or anything like that.</a:t>
            </a:r>
            <a:r>
              <a:rPr lang="en-US" sz="2600" b="1" dirty="0">
                <a:solidFill>
                  <a:schemeClr val="bg1"/>
                </a:solidFill>
                <a:ea typeface="Calibri" panose="020F0502020204030204" pitchFamily="34" charset="0"/>
                <a:cs typeface="Times New Roman" panose="02020603050405020304" pitchFamily="18" charset="0"/>
              </a:rPr>
              <a:t>”. </a:t>
            </a:r>
          </a:p>
          <a:p>
            <a:pPr algn="r"/>
            <a:r>
              <a:rPr lang="en-US" sz="2600" b="1" dirty="0">
                <a:solidFill>
                  <a:schemeClr val="bg1"/>
                </a:solidFill>
                <a:ea typeface="Calibri" panose="020F0502020204030204" pitchFamily="34" charset="0"/>
                <a:cs typeface="Times New Roman" panose="02020603050405020304" pitchFamily="18" charset="0"/>
              </a:rPr>
              <a:t>- Archaeologist 02 </a:t>
            </a:r>
            <a:endParaRPr lang="en-US" sz="2600" b="1" dirty="0">
              <a:solidFill>
                <a:schemeClr val="bg1"/>
              </a:solidFill>
            </a:endParaRPr>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solidFill>
                  <a:schemeClr val="bg1"/>
                </a:solidFill>
                <a:latin typeface="+mj-lt"/>
              </a:rPr>
              <a:t>Artifact Information</a:t>
            </a:r>
            <a:br>
              <a:rPr lang="en-US" sz="3600" dirty="0">
                <a:solidFill>
                  <a:schemeClr val="bg1"/>
                </a:solidFill>
              </a:rPr>
            </a:br>
            <a:endParaRPr lang="en-US" sz="3600" dirty="0">
              <a:solidFill>
                <a:schemeClr val="bg1"/>
              </a:solidFill>
            </a:endParaRPr>
          </a:p>
        </p:txBody>
      </p:sp>
    </p:spTree>
    <p:extLst>
      <p:ext uri="{BB962C8B-B14F-4D97-AF65-F5344CB8AC3E}">
        <p14:creationId xmlns:p14="http://schemas.microsoft.com/office/powerpoint/2010/main" val="31458364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100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Rectangle 2"/>
          <p:cNvSpPr/>
          <p:nvPr/>
        </p:nvSpPr>
        <p:spPr>
          <a:xfrm>
            <a:off x="0" y="1313807"/>
            <a:ext cx="6468035" cy="3693319"/>
          </a:xfrm>
          <a:prstGeom prst="rect">
            <a:avLst/>
          </a:prstGeom>
        </p:spPr>
        <p:txBody>
          <a:bodyPr wrap="square">
            <a:spAutoFit/>
          </a:bodyPr>
          <a:lstStyle/>
          <a:p>
            <a:r>
              <a:rPr lang="en-US" sz="2600" b="1" dirty="0">
                <a:cs typeface="Times New Roman" panose="02020603050405020304" pitchFamily="18" charset="0"/>
              </a:rPr>
              <a:t>“</a:t>
            </a:r>
            <a:r>
              <a:rPr lang="en-US" sz="2600" b="1" dirty="0"/>
              <a:t>At least, if I know other people are using it in criminology and publishing in it, and it seems to be a pretty reliable data source and something that's pretty useful for criminology, then I know, ‘Okay, let's see if it's got the information that we specifically want for our project’</a:t>
            </a:r>
            <a:r>
              <a:rPr lang="en-US" sz="2600" b="1" dirty="0">
                <a:ea typeface="Calibri" panose="020F0502020204030204" pitchFamily="34" charset="0"/>
                <a:cs typeface="Times New Roman" panose="02020603050405020304" pitchFamily="18" charset="0"/>
              </a:rPr>
              <a:t>”. </a:t>
            </a:r>
          </a:p>
          <a:p>
            <a:pPr algn="r"/>
            <a:r>
              <a:rPr lang="en-US" sz="2600" b="1" dirty="0">
                <a:latin typeface="Calibri" panose="020F0502020204030204" pitchFamily="34" charset="0"/>
                <a:ea typeface="Calibri" panose="020F0502020204030204" pitchFamily="34" charset="0"/>
                <a:cs typeface="Times New Roman" panose="02020603050405020304" pitchFamily="18" charset="0"/>
              </a:rPr>
              <a:t>- Social Scientist 33</a:t>
            </a:r>
            <a:endParaRPr lang="en-US" sz="26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Prior Reuse Information</a:t>
            </a:r>
            <a:endParaRPr lang="en-US" sz="3600" dirty="0"/>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20911" y="1063017"/>
            <a:ext cx="3223090" cy="3347618"/>
          </a:xfrm>
          <a:prstGeom prst="rect">
            <a:avLst/>
          </a:prstGeom>
        </p:spPr>
      </p:pic>
    </p:spTree>
    <p:extLst>
      <p:ext uri="{BB962C8B-B14F-4D97-AF65-F5344CB8AC3E}">
        <p14:creationId xmlns:p14="http://schemas.microsoft.com/office/powerpoint/2010/main" val="17312813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100559"/>
            <a:ext cx="2541176" cy="1429412"/>
          </a:xfrm>
          <a:prstGeom prst="rect">
            <a:avLst/>
          </a:prstGeom>
        </p:spPr>
      </p:pic>
      <p:sp>
        <p:nvSpPr>
          <p:cNvPr id="3" name="Rectangle 2"/>
          <p:cNvSpPr/>
          <p:nvPr/>
        </p:nvSpPr>
        <p:spPr>
          <a:xfrm>
            <a:off x="2541176" y="852680"/>
            <a:ext cx="6602823" cy="4154984"/>
          </a:xfrm>
          <a:prstGeom prst="rect">
            <a:avLst/>
          </a:prstGeom>
        </p:spPr>
        <p:txBody>
          <a:bodyPr wrap="square">
            <a:spAutoFit/>
          </a:bodyPr>
          <a:lstStyle/>
          <a:p>
            <a:r>
              <a:rPr lang="en-US" sz="2400" b="1" dirty="0"/>
              <a:t>“If it is a tissue sample that's associated with a voucher specimen, in other words, it's a tissue sample that was taken from an animal that wound up in a museum, I would like to know that. I think that there should be a field for that, or at least I should be able to extract that data easily enough, so that I know whether I can confirm the taxonomic status of the fish from whence this tissue came</a:t>
            </a:r>
            <a:r>
              <a:rPr lang="en-US" sz="2400" b="1" dirty="0">
                <a:ea typeface="Calibri" panose="020F0502020204030204" pitchFamily="34" charset="0"/>
                <a:cs typeface="Times New Roman" panose="02020603050405020304" pitchFamily="18" charset="0"/>
              </a:rPr>
              <a:t>”.</a:t>
            </a:r>
          </a:p>
          <a:p>
            <a:pPr algn="r"/>
            <a:r>
              <a:rPr lang="en-US" sz="2400" b="1" dirty="0">
                <a:latin typeface="Calibri" panose="020F0502020204030204" pitchFamily="34" charset="0"/>
                <a:ea typeface="Calibri" panose="020F0502020204030204" pitchFamily="34" charset="0"/>
                <a:cs typeface="Times New Roman" panose="02020603050405020304" pitchFamily="18" charset="0"/>
              </a:rPr>
              <a:t>- Zoologist 02</a:t>
            </a:r>
            <a:endParaRPr lang="en-US" sz="24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Digitization/Curation Information</a:t>
            </a:r>
            <a:endParaRPr lang="en-US" sz="3600" dirty="0">
              <a:solidFill>
                <a:schemeClr val="bg1"/>
              </a:solidFill>
            </a:endParaRP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929" y="3002910"/>
            <a:ext cx="2301318" cy="1531815"/>
          </a:xfrm>
          <a:prstGeom prst="rect">
            <a:avLst/>
          </a:prstGeom>
        </p:spPr>
      </p:pic>
    </p:spTree>
    <p:extLst>
      <p:ext uri="{BB962C8B-B14F-4D97-AF65-F5344CB8AC3E}">
        <p14:creationId xmlns:p14="http://schemas.microsoft.com/office/powerpoint/2010/main" val="40862999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Rectangle 2"/>
          <p:cNvSpPr/>
          <p:nvPr/>
        </p:nvSpPr>
        <p:spPr>
          <a:xfrm>
            <a:off x="3559629" y="1331660"/>
            <a:ext cx="5331361" cy="3323987"/>
          </a:xfrm>
          <a:prstGeom prst="rect">
            <a:avLst/>
          </a:prstGeom>
        </p:spPr>
        <p:txBody>
          <a:bodyPr wrap="square">
            <a:spAutoFit/>
          </a:bodyPr>
          <a:lstStyle/>
          <a:p>
            <a:r>
              <a:rPr lang="en-US" sz="2600" b="1" dirty="0">
                <a:latin typeface="Arial" panose="020B0604020202020204" pitchFamily="34" charset="0"/>
                <a:cs typeface="Arial" panose="020B0604020202020204" pitchFamily="34" charset="0"/>
              </a:rPr>
              <a:t>“</a:t>
            </a:r>
            <a:r>
              <a:rPr lang="en-US" sz="2600" b="1" dirty="0"/>
              <a:t>There was a relationship already between the museum and the university. And having to be related to a famous museum that has a reputation, it does make the source more reliable…</a:t>
            </a:r>
            <a:r>
              <a:rPr lang="en-US" sz="2600" b="1" dirty="0">
                <a:ea typeface="Calibri" panose="020F0502020204030204" pitchFamily="34" charset="0"/>
                <a:cs typeface="Times New Roman" panose="02020603050405020304" pitchFamily="18" charset="0"/>
              </a:rPr>
              <a:t>”. </a:t>
            </a:r>
          </a:p>
          <a:p>
            <a:pPr algn="r"/>
            <a:r>
              <a:rPr lang="en-US" sz="2800" b="1" dirty="0">
                <a:latin typeface="Calibri" panose="020F0502020204030204" pitchFamily="34" charset="0"/>
                <a:ea typeface="Calibri" panose="020F0502020204030204" pitchFamily="34" charset="0"/>
                <a:cs typeface="Times New Roman" panose="02020603050405020304" pitchFamily="18" charset="0"/>
              </a:rPr>
              <a:t>- Archaeologist 04 </a:t>
            </a:r>
            <a:endParaRPr lang="en-US" sz="28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Repository Information</a:t>
            </a:r>
            <a:br>
              <a:rPr lang="en-US" sz="3600" dirty="0"/>
            </a:br>
            <a:endParaRPr lang="en-US" sz="3600" dirty="0"/>
          </a:p>
        </p:txBody>
      </p:sp>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013732"/>
            <a:ext cx="3223260" cy="4142232"/>
          </a:xfrm>
          <a:prstGeom prst="rect">
            <a:avLst/>
          </a:prstGeom>
        </p:spPr>
      </p:pic>
    </p:spTree>
    <p:extLst>
      <p:ext uri="{BB962C8B-B14F-4D97-AF65-F5344CB8AC3E}">
        <p14:creationId xmlns:p14="http://schemas.microsoft.com/office/powerpoint/2010/main" val="187935311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 name="Rectangle 38"/>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title" idx="4294967295"/>
          </p:nvPr>
        </p:nvSpPr>
        <p:spPr>
          <a:xfrm>
            <a:off x="88704" y="136844"/>
            <a:ext cx="8867274" cy="779104"/>
          </a:xfrm>
          <a:prstGeom prst="rect">
            <a:avLst/>
          </a:prstGeom>
        </p:spPr>
        <p:txBody>
          <a:bodyPr/>
          <a:lstStyle/>
          <a:p>
            <a:r>
              <a:rPr lang="en-US" sz="2800" b="1" dirty="0"/>
              <a:t>Examining data reuse from different angles</a:t>
            </a:r>
          </a:p>
        </p:txBody>
      </p:sp>
      <p:grpSp>
        <p:nvGrpSpPr>
          <p:cNvPr id="41" name="Group 40"/>
          <p:cNvGrpSpPr/>
          <p:nvPr/>
        </p:nvGrpSpPr>
        <p:grpSpPr>
          <a:xfrm>
            <a:off x="4255154" y="1147645"/>
            <a:ext cx="4700824" cy="3017931"/>
            <a:chOff x="3463270" y="4015494"/>
            <a:chExt cx="5455266" cy="2350206"/>
          </a:xfrm>
        </p:grpSpPr>
        <p:sp>
          <p:nvSpPr>
            <p:cNvPr id="23" name="TextBox 22"/>
            <p:cNvSpPr txBox="1"/>
            <p:nvPr/>
          </p:nvSpPr>
          <p:spPr>
            <a:xfrm>
              <a:off x="3463270" y="4015494"/>
              <a:ext cx="1882550" cy="407456"/>
            </a:xfrm>
            <a:prstGeom prst="rect">
              <a:avLst/>
            </a:prstGeom>
            <a:noFill/>
            <a:ln>
              <a:solidFill>
                <a:schemeClr val="tx1"/>
              </a:solidFill>
            </a:ln>
          </p:spPr>
          <p:txBody>
            <a:bodyPr wrap="square" rtlCol="0">
              <a:spAutoFit/>
            </a:bodyPr>
            <a:lstStyle/>
            <a:p>
              <a:r>
                <a:rPr lang="en-US" sz="1400" b="1" dirty="0"/>
                <a:t>Trustworthiness</a:t>
              </a:r>
              <a:br>
                <a:rPr lang="en-US" sz="1400" b="1" dirty="0"/>
              </a:br>
              <a:r>
                <a:rPr lang="en-US" sz="1400" b="1" dirty="0"/>
                <a:t>of organization</a:t>
              </a:r>
            </a:p>
          </p:txBody>
        </p:sp>
        <p:sp>
          <p:nvSpPr>
            <p:cNvPr id="24" name="TextBox 23"/>
            <p:cNvSpPr txBox="1"/>
            <p:nvPr/>
          </p:nvSpPr>
          <p:spPr>
            <a:xfrm>
              <a:off x="3464371" y="4952057"/>
              <a:ext cx="1871895" cy="407456"/>
            </a:xfrm>
            <a:prstGeom prst="rect">
              <a:avLst/>
            </a:prstGeom>
            <a:noFill/>
            <a:ln>
              <a:solidFill>
                <a:schemeClr val="tx1"/>
              </a:solidFill>
            </a:ln>
          </p:spPr>
          <p:txBody>
            <a:bodyPr wrap="square" rtlCol="0">
              <a:spAutoFit/>
            </a:bodyPr>
            <a:lstStyle/>
            <a:p>
              <a:r>
                <a:rPr lang="en-US" sz="1400" b="1" dirty="0"/>
                <a:t>Social                  </a:t>
              </a:r>
              <a:br>
                <a:rPr lang="en-US" sz="1400" b="1" dirty="0"/>
              </a:br>
              <a:r>
                <a:rPr lang="en-US" sz="1400" b="1" dirty="0"/>
                <a:t>influence</a:t>
              </a:r>
            </a:p>
          </p:txBody>
        </p:sp>
        <p:sp>
          <p:nvSpPr>
            <p:cNvPr id="26" name="TextBox 25"/>
            <p:cNvSpPr txBox="1"/>
            <p:nvPr/>
          </p:nvSpPr>
          <p:spPr>
            <a:xfrm>
              <a:off x="3463439" y="5958244"/>
              <a:ext cx="1880905" cy="407456"/>
            </a:xfrm>
            <a:prstGeom prst="rect">
              <a:avLst/>
            </a:prstGeom>
            <a:noFill/>
            <a:ln>
              <a:solidFill>
                <a:schemeClr val="tx1"/>
              </a:solidFill>
            </a:ln>
          </p:spPr>
          <p:txBody>
            <a:bodyPr wrap="square" rtlCol="0">
              <a:spAutoFit/>
            </a:bodyPr>
            <a:lstStyle/>
            <a:p>
              <a:r>
                <a:rPr lang="en-US" sz="1400" b="1" dirty="0"/>
                <a:t>Structural           </a:t>
              </a:r>
              <a:br>
                <a:rPr lang="en-US" sz="1400" b="1" dirty="0"/>
              </a:br>
              <a:r>
                <a:rPr lang="en-US" sz="1400" b="1" dirty="0"/>
                <a:t>assurances </a:t>
              </a:r>
            </a:p>
          </p:txBody>
        </p:sp>
        <p:sp>
          <p:nvSpPr>
            <p:cNvPr id="27" name="TextBox 26"/>
            <p:cNvSpPr txBox="1"/>
            <p:nvPr/>
          </p:nvSpPr>
          <p:spPr>
            <a:xfrm>
              <a:off x="5927357" y="4952056"/>
              <a:ext cx="1230012" cy="407456"/>
            </a:xfrm>
            <a:prstGeom prst="rect">
              <a:avLst/>
            </a:prstGeom>
            <a:noFill/>
            <a:ln>
              <a:solidFill>
                <a:schemeClr val="tx1"/>
              </a:solidFill>
            </a:ln>
          </p:spPr>
          <p:txBody>
            <a:bodyPr wrap="none" rtlCol="0">
              <a:spAutoFit/>
            </a:bodyPr>
            <a:lstStyle/>
            <a:p>
              <a:r>
                <a:rPr lang="en-US" sz="1400" b="1" dirty="0"/>
                <a:t>Trust in</a:t>
              </a:r>
              <a:br>
                <a:rPr lang="en-US" sz="1400" b="1" dirty="0"/>
              </a:br>
              <a:r>
                <a:rPr lang="en-US" sz="1400" b="1" dirty="0"/>
                <a:t>repository</a:t>
              </a:r>
            </a:p>
          </p:txBody>
        </p:sp>
        <p:sp>
          <p:nvSpPr>
            <p:cNvPr id="28" name="TextBox 27"/>
            <p:cNvSpPr txBox="1"/>
            <p:nvPr/>
          </p:nvSpPr>
          <p:spPr>
            <a:xfrm>
              <a:off x="7588070" y="4753008"/>
              <a:ext cx="1330466" cy="743008"/>
            </a:xfrm>
            <a:prstGeom prst="rect">
              <a:avLst/>
            </a:prstGeom>
            <a:noFill/>
            <a:ln>
              <a:solidFill>
                <a:schemeClr val="tx1"/>
              </a:solidFill>
            </a:ln>
          </p:spPr>
          <p:txBody>
            <a:bodyPr wrap="none" rtlCol="0">
              <a:spAutoFit/>
            </a:bodyPr>
            <a:lstStyle/>
            <a:p>
              <a:r>
                <a:rPr lang="en-US" sz="1400" b="1" dirty="0"/>
                <a:t>Intention</a:t>
              </a:r>
              <a:br>
                <a:rPr lang="en-US" sz="1400" b="1" dirty="0"/>
              </a:br>
              <a:r>
                <a:rPr lang="en-US" sz="1400" b="1" dirty="0"/>
                <a:t>to continue</a:t>
              </a:r>
              <a:br>
                <a:rPr lang="en-US" sz="1400" b="1" dirty="0"/>
              </a:br>
              <a:r>
                <a:rPr lang="en-US" sz="1400" b="1" dirty="0"/>
                <a:t>using </a:t>
              </a:r>
              <a:br>
                <a:rPr lang="en-US" sz="1400" b="1" dirty="0"/>
              </a:br>
              <a:r>
                <a:rPr lang="en-US" sz="1400" b="1" dirty="0"/>
                <a:t>repository</a:t>
              </a:r>
            </a:p>
          </p:txBody>
        </p:sp>
        <p:cxnSp>
          <p:nvCxnSpPr>
            <p:cNvPr id="31" name="Straight Arrow Connector 30"/>
            <p:cNvCxnSpPr>
              <a:stCxn id="23" idx="3"/>
              <a:endCxn id="27" idx="0"/>
            </p:cNvCxnSpPr>
            <p:nvPr/>
          </p:nvCxnSpPr>
          <p:spPr>
            <a:xfrm>
              <a:off x="5345820" y="4219222"/>
              <a:ext cx="1196542" cy="732834"/>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33" name="Straight Arrow Connector 32"/>
            <p:cNvCxnSpPr>
              <a:stCxn id="24" idx="3"/>
              <a:endCxn id="27" idx="1"/>
            </p:cNvCxnSpPr>
            <p:nvPr/>
          </p:nvCxnSpPr>
          <p:spPr>
            <a:xfrm flipV="1">
              <a:off x="5336266" y="5155784"/>
              <a:ext cx="591091" cy="1"/>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a:stCxn id="26" idx="3"/>
              <a:endCxn id="27" idx="2"/>
            </p:cNvCxnSpPr>
            <p:nvPr/>
          </p:nvCxnSpPr>
          <p:spPr>
            <a:xfrm flipV="1">
              <a:off x="5344344" y="5359512"/>
              <a:ext cx="1198018" cy="802460"/>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a:stCxn id="27" idx="3"/>
            </p:cNvCxnSpPr>
            <p:nvPr/>
          </p:nvCxnSpPr>
          <p:spPr>
            <a:xfrm>
              <a:off x="7157368" y="5155784"/>
              <a:ext cx="430701" cy="1"/>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grpSp>
      <p:sp>
        <p:nvSpPr>
          <p:cNvPr id="8" name="TextBox 7"/>
          <p:cNvSpPr txBox="1"/>
          <p:nvPr/>
        </p:nvSpPr>
        <p:spPr>
          <a:xfrm>
            <a:off x="247074" y="1147647"/>
            <a:ext cx="1595309" cy="523220"/>
          </a:xfrm>
          <a:prstGeom prst="rect">
            <a:avLst/>
          </a:prstGeom>
          <a:noFill/>
          <a:ln>
            <a:solidFill>
              <a:schemeClr val="tx1"/>
            </a:solidFill>
          </a:ln>
        </p:spPr>
        <p:txBody>
          <a:bodyPr wrap="none" rtlCol="0">
            <a:spAutoFit/>
          </a:bodyPr>
          <a:lstStyle/>
          <a:p>
            <a:r>
              <a:rPr lang="en-US" sz="1400" b="1" dirty="0"/>
              <a:t>Data quality        </a:t>
            </a:r>
            <a:br>
              <a:rPr lang="en-US" sz="1400" b="1" dirty="0"/>
            </a:br>
            <a:r>
              <a:rPr lang="en-US" sz="1400" b="1" dirty="0"/>
              <a:t>attributes</a:t>
            </a:r>
          </a:p>
        </p:txBody>
      </p:sp>
      <p:sp>
        <p:nvSpPr>
          <p:cNvPr id="9" name="TextBox 8"/>
          <p:cNvSpPr txBox="1"/>
          <p:nvPr/>
        </p:nvSpPr>
        <p:spPr>
          <a:xfrm>
            <a:off x="275928" y="2147253"/>
            <a:ext cx="1547218" cy="523220"/>
          </a:xfrm>
          <a:prstGeom prst="rect">
            <a:avLst/>
          </a:prstGeom>
          <a:noFill/>
          <a:ln>
            <a:solidFill>
              <a:schemeClr val="tx1"/>
            </a:solidFill>
          </a:ln>
        </p:spPr>
        <p:txBody>
          <a:bodyPr wrap="none" rtlCol="0">
            <a:spAutoFit/>
          </a:bodyPr>
          <a:lstStyle/>
          <a:p>
            <a:r>
              <a:rPr lang="en-US" sz="1400" b="1" dirty="0"/>
              <a:t>Data producer   </a:t>
            </a:r>
            <a:br>
              <a:rPr lang="en-US" sz="1400" b="1" dirty="0"/>
            </a:br>
            <a:r>
              <a:rPr lang="en-US" sz="1400" b="1" dirty="0"/>
              <a:t>reputation</a:t>
            </a:r>
          </a:p>
        </p:txBody>
      </p:sp>
      <p:sp>
        <p:nvSpPr>
          <p:cNvPr id="10" name="TextBox 9"/>
          <p:cNvSpPr txBox="1"/>
          <p:nvPr/>
        </p:nvSpPr>
        <p:spPr>
          <a:xfrm>
            <a:off x="241061" y="3146859"/>
            <a:ext cx="1585690" cy="523220"/>
          </a:xfrm>
          <a:prstGeom prst="rect">
            <a:avLst/>
          </a:prstGeom>
          <a:noFill/>
          <a:ln>
            <a:solidFill>
              <a:schemeClr val="tx1"/>
            </a:solidFill>
          </a:ln>
        </p:spPr>
        <p:txBody>
          <a:bodyPr wrap="none" rtlCol="0">
            <a:spAutoFit/>
          </a:bodyPr>
          <a:lstStyle/>
          <a:p>
            <a:r>
              <a:rPr lang="en-US" sz="1400" b="1" dirty="0"/>
              <a:t>Documentation  </a:t>
            </a:r>
            <a:br>
              <a:rPr lang="en-US" sz="1400" b="1" dirty="0"/>
            </a:br>
            <a:r>
              <a:rPr lang="en-US" sz="1400" b="1" dirty="0"/>
              <a:t>quality</a:t>
            </a:r>
          </a:p>
        </p:txBody>
      </p:sp>
      <p:sp>
        <p:nvSpPr>
          <p:cNvPr id="11" name="TextBox 10"/>
          <p:cNvSpPr txBox="1"/>
          <p:nvPr/>
        </p:nvSpPr>
        <p:spPr>
          <a:xfrm>
            <a:off x="2110584" y="2352860"/>
            <a:ext cx="1654620" cy="954107"/>
          </a:xfrm>
          <a:prstGeom prst="rect">
            <a:avLst/>
          </a:prstGeom>
          <a:noFill/>
          <a:ln>
            <a:solidFill>
              <a:schemeClr val="tx1"/>
            </a:solidFill>
          </a:ln>
        </p:spPr>
        <p:txBody>
          <a:bodyPr wrap="none" rtlCol="0">
            <a:spAutoFit/>
          </a:bodyPr>
          <a:lstStyle/>
          <a:p>
            <a:r>
              <a:rPr lang="en-US" sz="1400" b="1" dirty="0"/>
              <a:t>Satisfaction with </a:t>
            </a:r>
            <a:br>
              <a:rPr lang="en-US" sz="1400" b="1" dirty="0"/>
            </a:br>
            <a:r>
              <a:rPr lang="en-US" sz="1400" b="1" dirty="0"/>
              <a:t>data reuse</a:t>
            </a:r>
          </a:p>
          <a:p>
            <a:endParaRPr lang="en-US" sz="1400" b="1" dirty="0"/>
          </a:p>
          <a:p>
            <a:endParaRPr lang="en-US" sz="1400" b="1" dirty="0"/>
          </a:p>
        </p:txBody>
      </p:sp>
      <p:cxnSp>
        <p:nvCxnSpPr>
          <p:cNvPr id="15" name="Straight Arrow Connector 14"/>
          <p:cNvCxnSpPr>
            <a:stCxn id="8" idx="3"/>
          </p:cNvCxnSpPr>
          <p:nvPr/>
        </p:nvCxnSpPr>
        <p:spPr>
          <a:xfrm>
            <a:off x="1842383" y="1409257"/>
            <a:ext cx="647370" cy="943604"/>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9" idx="3"/>
            <a:endCxn id="11" idx="1"/>
          </p:cNvCxnSpPr>
          <p:nvPr/>
        </p:nvCxnSpPr>
        <p:spPr>
          <a:xfrm>
            <a:off x="1823146" y="2408863"/>
            <a:ext cx="287438" cy="421051"/>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a:stCxn id="10" idx="3"/>
          </p:cNvCxnSpPr>
          <p:nvPr/>
        </p:nvCxnSpPr>
        <p:spPr>
          <a:xfrm flipV="1">
            <a:off x="1826751" y="3219782"/>
            <a:ext cx="268202" cy="188687"/>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38" name="TextBox 37"/>
          <p:cNvSpPr txBox="1"/>
          <p:nvPr/>
        </p:nvSpPr>
        <p:spPr>
          <a:xfrm>
            <a:off x="3831983" y="4752169"/>
            <a:ext cx="1922321" cy="230832"/>
          </a:xfrm>
          <a:prstGeom prst="rect">
            <a:avLst/>
          </a:prstGeom>
          <a:noFill/>
        </p:spPr>
        <p:txBody>
          <a:bodyPr wrap="none" rtlCol="0">
            <a:spAutoFit/>
          </a:bodyPr>
          <a:lstStyle/>
          <a:p>
            <a:r>
              <a:rPr lang="en-US" sz="900" dirty="0"/>
              <a:t>The DIPIR Project (www.dipir.org)</a:t>
            </a:r>
          </a:p>
        </p:txBody>
      </p:sp>
      <p:sp>
        <p:nvSpPr>
          <p:cNvPr id="25" name="TextBox 24"/>
          <p:cNvSpPr txBox="1"/>
          <p:nvPr/>
        </p:nvSpPr>
        <p:spPr>
          <a:xfrm>
            <a:off x="241060" y="4103255"/>
            <a:ext cx="1582085" cy="307777"/>
          </a:xfrm>
          <a:prstGeom prst="rect">
            <a:avLst/>
          </a:prstGeom>
          <a:noFill/>
          <a:ln>
            <a:solidFill>
              <a:schemeClr val="tx1"/>
            </a:solidFill>
          </a:ln>
        </p:spPr>
        <p:txBody>
          <a:bodyPr wrap="square" rtlCol="0">
            <a:spAutoFit/>
          </a:bodyPr>
          <a:lstStyle/>
          <a:p>
            <a:r>
              <a:rPr lang="en-US" sz="1400" b="1" dirty="0"/>
              <a:t>Journal ranking                </a:t>
            </a:r>
          </a:p>
        </p:txBody>
      </p:sp>
      <p:cxnSp>
        <p:nvCxnSpPr>
          <p:cNvPr id="30" name="Straight Arrow Connector 29"/>
          <p:cNvCxnSpPr/>
          <p:nvPr/>
        </p:nvCxnSpPr>
        <p:spPr>
          <a:xfrm flipV="1">
            <a:off x="1829014" y="3379890"/>
            <a:ext cx="966201" cy="910366"/>
          </a:xfrm>
          <a:prstGeom prst="straightConnector1">
            <a:avLst/>
          </a:prstGeom>
          <a:ln w="12700">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95463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     Implications for data curation</a:t>
            </a:r>
          </a:p>
        </p:txBody>
      </p:sp>
      <p:sp>
        <p:nvSpPr>
          <p:cNvPr id="5" name="Text Placeholder 4"/>
          <p:cNvSpPr>
            <a:spLocks noGrp="1"/>
          </p:cNvSpPr>
          <p:nvPr>
            <p:ph type="body" sz="quarter" idx="4294967295"/>
          </p:nvPr>
        </p:nvSpPr>
        <p:spPr>
          <a:xfrm>
            <a:off x="341313" y="1030288"/>
            <a:ext cx="8439150" cy="3317875"/>
          </a:xfrm>
          <a:prstGeom prst="rect">
            <a:avLst/>
          </a:prstGeom>
        </p:spPr>
        <p:txBody>
          <a:bodyPr/>
          <a:lstStyle/>
          <a:p>
            <a:r>
              <a:rPr lang="en-US" sz="2400" dirty="0"/>
              <a:t>Evaluate data deposit requirements against reusers needs</a:t>
            </a:r>
          </a:p>
          <a:p>
            <a:pPr marL="0" indent="0">
              <a:buNone/>
            </a:pPr>
            <a:endParaRPr lang="en-US" sz="2400" dirty="0"/>
          </a:p>
          <a:p>
            <a:r>
              <a:rPr lang="en-US" sz="2400" dirty="0"/>
              <a:t>Shape reusers’ perceptions when and where possible</a:t>
            </a:r>
          </a:p>
          <a:p>
            <a:pPr marL="0" indent="0">
              <a:buNone/>
            </a:pPr>
            <a:endParaRPr lang="en-US" sz="2400" dirty="0"/>
          </a:p>
          <a:p>
            <a:r>
              <a:rPr lang="en-US" sz="2400" dirty="0"/>
              <a:t>Meeting changing needs throughout the data reuse process</a:t>
            </a:r>
          </a:p>
          <a:p>
            <a:pPr marL="0" indent="0">
              <a:buNone/>
            </a:pPr>
            <a:endParaRPr lang="en-US" sz="2400" dirty="0"/>
          </a:p>
          <a:p>
            <a:r>
              <a:rPr lang="en-US" sz="2400" dirty="0"/>
              <a:t>Evaluate repository success in different ways </a:t>
            </a:r>
          </a:p>
          <a:p>
            <a:endParaRPr lang="en-US" sz="2600" dirty="0"/>
          </a:p>
        </p:txBody>
      </p:sp>
      <p:sp>
        <p:nvSpPr>
          <p:cNvPr id="3" name="TextBox 2"/>
          <p:cNvSpPr txBox="1"/>
          <p:nvPr/>
        </p:nvSpPr>
        <p:spPr>
          <a:xfrm rot="3244156">
            <a:off x="337458" y="-178840"/>
            <a:ext cx="738664" cy="1349087"/>
          </a:xfrm>
          <a:prstGeom prst="rect">
            <a:avLst/>
          </a:prstGeom>
          <a:noFill/>
        </p:spPr>
        <p:txBody>
          <a:bodyPr vert="vert270" wrap="none" rtlCol="0">
            <a:spAutoFit/>
          </a:bodyPr>
          <a:lstStyle/>
          <a:p>
            <a:r>
              <a:rPr lang="en-US" sz="3600" b="1" dirty="0">
                <a:solidFill>
                  <a:srgbClr val="FF0000"/>
                </a:solidFill>
              </a:rPr>
              <a:t>Some</a:t>
            </a:r>
          </a:p>
        </p:txBody>
      </p:sp>
    </p:spTree>
    <p:extLst>
      <p:ext uri="{BB962C8B-B14F-4D97-AF65-F5344CB8AC3E}">
        <p14:creationId xmlns:p14="http://schemas.microsoft.com/office/powerpoint/2010/main" val="40842040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3"/>
          </p:nvPr>
        </p:nvSpPr>
        <p:spPr>
          <a:xfrm>
            <a:off x="7583491" y="-15479"/>
            <a:ext cx="433387" cy="5158979"/>
          </a:xfrm>
        </p:spPr>
        <p:txBody>
          <a:bodyPr/>
          <a:lstStyle/>
          <a:p>
            <a:endParaRPr lang="en-US" dirty="0"/>
          </a:p>
        </p:txBody>
      </p:sp>
      <p:sp>
        <p:nvSpPr>
          <p:cNvPr id="4" name="Text Placeholder 3"/>
          <p:cNvSpPr>
            <a:spLocks noGrp="1"/>
          </p:cNvSpPr>
          <p:nvPr>
            <p:ph type="body" sz="quarter" idx="14"/>
          </p:nvPr>
        </p:nvSpPr>
        <p:spPr>
          <a:xfrm>
            <a:off x="8016879" y="-15479"/>
            <a:ext cx="1127122" cy="5158979"/>
          </a:xfrm>
        </p:spPr>
        <p:txBody>
          <a:bodyPr/>
          <a:lstStyle/>
          <a:p>
            <a:endParaRPr lang="en-US" dirty="0"/>
          </a:p>
        </p:txBody>
      </p:sp>
      <p:sp>
        <p:nvSpPr>
          <p:cNvPr id="5" name="Text Placeholder 4"/>
          <p:cNvSpPr>
            <a:spLocks noGrp="1"/>
          </p:cNvSpPr>
          <p:nvPr>
            <p:ph type="body" sz="quarter" idx="11"/>
          </p:nvPr>
        </p:nvSpPr>
        <p:spPr>
          <a:xfrm>
            <a:off x="70555" y="3748282"/>
            <a:ext cx="6961615" cy="715580"/>
          </a:xfrm>
        </p:spPr>
        <p:txBody>
          <a:bodyPr/>
          <a:lstStyle/>
          <a:p>
            <a:r>
              <a:rPr lang="en-US" dirty="0"/>
              <a:t>My evolving research program 2010-2016</a:t>
            </a:r>
          </a:p>
        </p:txBody>
      </p:sp>
      <p:sp>
        <p:nvSpPr>
          <p:cNvPr id="6" name="Text Placeholder 5"/>
          <p:cNvSpPr>
            <a:spLocks noGrp="1"/>
          </p:cNvSpPr>
          <p:nvPr>
            <p:ph type="body" sz="quarter" idx="12"/>
          </p:nvPr>
        </p:nvSpPr>
        <p:spPr>
          <a:xfrm>
            <a:off x="611117" y="4085464"/>
            <a:ext cx="5610225" cy="264319"/>
          </a:xfrm>
        </p:spPr>
        <p:txBody>
          <a:bodyPr/>
          <a:lstStyle/>
          <a:p>
            <a:r>
              <a:rPr lang="en-US" dirty="0"/>
              <a:t>Current projects </a:t>
            </a:r>
          </a:p>
        </p:txBody>
      </p:sp>
      <p:pic>
        <p:nvPicPr>
          <p:cNvPr id="17" name="Picture Placeholder 16"/>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t="4136" b="4136"/>
          <a:stretch>
            <a:fillRect/>
          </a:stretch>
        </p:blipFill>
        <p:spPr>
          <a:xfrm>
            <a:off x="702733" y="270933"/>
            <a:ext cx="5850467" cy="3290888"/>
          </a:xfrm>
        </p:spPr>
      </p:pic>
    </p:spTree>
    <p:extLst>
      <p:ext uri="{BB962C8B-B14F-4D97-AF65-F5344CB8AC3E}">
        <p14:creationId xmlns:p14="http://schemas.microsoft.com/office/powerpoint/2010/main" val="2496116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sz="2800" dirty="0"/>
              <a:t>E-Research and Data: Opportunities for Library Engagement</a:t>
            </a:r>
          </a:p>
        </p:txBody>
      </p:sp>
      <p:pic>
        <p:nvPicPr>
          <p:cNvPr id="13" name="Picture 12"/>
          <p:cNvPicPr>
            <a:picLocks noChangeAspect="1"/>
          </p:cNvPicPr>
          <p:nvPr/>
        </p:nvPicPr>
        <p:blipFill>
          <a:blip r:embed="rId3"/>
          <a:stretch>
            <a:fillRect/>
          </a:stretch>
        </p:blipFill>
        <p:spPr>
          <a:xfrm>
            <a:off x="3341047" y="1246808"/>
            <a:ext cx="5374012" cy="2980207"/>
          </a:xfrm>
          <a:prstGeom prst="rect">
            <a:avLst/>
          </a:prstGeom>
        </p:spPr>
      </p:pic>
      <p:sp>
        <p:nvSpPr>
          <p:cNvPr id="15" name="TextBox 14"/>
          <p:cNvSpPr txBox="1"/>
          <p:nvPr/>
        </p:nvSpPr>
        <p:spPr>
          <a:xfrm>
            <a:off x="340786" y="4083081"/>
            <a:ext cx="8015814" cy="615553"/>
          </a:xfrm>
          <a:prstGeom prst="rect">
            <a:avLst/>
          </a:prstGeom>
          <a:noFill/>
        </p:spPr>
        <p:txBody>
          <a:bodyPr wrap="square" rtlCol="0">
            <a:noAutofit/>
          </a:bodyPr>
          <a:lstStyle/>
          <a:p>
            <a:r>
              <a:rPr lang="en-US" b="1" u="sng" dirty="0">
                <a:solidFill>
                  <a:srgbClr val="171D23"/>
                </a:solidFill>
                <a:latin typeface="Arial" panose="020B0604020202020204" pitchFamily="34" charset="0"/>
                <a:cs typeface="Arial" panose="020B0604020202020204" pitchFamily="34" charset="0"/>
              </a:rPr>
              <a:t>http://www.oclc.org/research/themes/user-studies/e-research.html</a:t>
            </a:r>
          </a:p>
        </p:txBody>
      </p:sp>
      <p:sp>
        <p:nvSpPr>
          <p:cNvPr id="16" name="TextBox 15"/>
          <p:cNvSpPr txBox="1"/>
          <p:nvPr/>
        </p:nvSpPr>
        <p:spPr>
          <a:xfrm>
            <a:off x="340786" y="1652646"/>
            <a:ext cx="3267307" cy="1200329"/>
          </a:xfrm>
          <a:prstGeom prst="rect">
            <a:avLst/>
          </a:prstGeom>
          <a:noFill/>
        </p:spPr>
        <p:txBody>
          <a:bodyPr wrap="square" rtlCol="0">
            <a:spAutoFit/>
          </a:bodyPr>
          <a:lstStyle/>
          <a:p>
            <a:pPr marL="285750" indent="-285750">
              <a:buFont typeface="Arial" panose="020B0604020202020204" pitchFamily="34" charset="0"/>
              <a:buChar char="•"/>
            </a:pPr>
            <a:r>
              <a:rPr lang="en-US" sz="2400" dirty="0"/>
              <a:t>2012-Present</a:t>
            </a:r>
          </a:p>
          <a:p>
            <a:endParaRPr lang="en-US" sz="2400" dirty="0"/>
          </a:p>
          <a:p>
            <a:pPr marL="285750" indent="-285750">
              <a:buFont typeface="Arial" panose="020B0604020202020204" pitchFamily="34" charset="0"/>
              <a:buChar char="•"/>
            </a:pPr>
            <a:r>
              <a:rPr lang="en-US" sz="2400" dirty="0"/>
              <a:t>Internal project</a:t>
            </a:r>
          </a:p>
        </p:txBody>
      </p:sp>
    </p:spTree>
    <p:extLst>
      <p:ext uri="{BB962C8B-B14F-4D97-AF65-F5344CB8AC3E}">
        <p14:creationId xmlns:p14="http://schemas.microsoft.com/office/powerpoint/2010/main" val="14626679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sz="2800" dirty="0"/>
              <a:t>The Secret Life of Data (SLO-data) project</a:t>
            </a:r>
          </a:p>
        </p:txBody>
      </p:sp>
      <p:sp>
        <p:nvSpPr>
          <p:cNvPr id="8" name="Rectangle 7"/>
          <p:cNvSpPr/>
          <p:nvPr/>
        </p:nvSpPr>
        <p:spPr>
          <a:xfrm>
            <a:off x="340786" y="4288971"/>
            <a:ext cx="7863414" cy="369332"/>
          </a:xfrm>
          <a:prstGeom prst="rect">
            <a:avLst/>
          </a:prstGeom>
        </p:spPr>
        <p:txBody>
          <a:bodyPr wrap="square">
            <a:spAutoFit/>
          </a:bodyPr>
          <a:lstStyle/>
          <a:p>
            <a:r>
              <a:rPr lang="en-US" b="1" dirty="0"/>
              <a:t>https://alexandriaarchive.org/secret-life-of-data/</a:t>
            </a:r>
          </a:p>
        </p:txBody>
      </p:sp>
      <p:sp>
        <p:nvSpPr>
          <p:cNvPr id="9" name="TextBox 8"/>
          <p:cNvSpPr txBox="1"/>
          <p:nvPr/>
        </p:nvSpPr>
        <p:spPr>
          <a:xfrm>
            <a:off x="466621" y="1528258"/>
            <a:ext cx="4055045" cy="2246769"/>
          </a:xfrm>
          <a:prstGeom prst="rect">
            <a:avLst/>
          </a:prstGeom>
          <a:noFill/>
        </p:spPr>
        <p:txBody>
          <a:bodyPr wrap="square" rtlCol="0">
            <a:spAutoFit/>
          </a:bodyPr>
          <a:lstStyle/>
          <a:p>
            <a:pPr marL="285750" indent="-285750">
              <a:buFont typeface="Arial" panose="020B0604020202020204" pitchFamily="34" charset="0"/>
              <a:buChar char="•"/>
            </a:pPr>
            <a:r>
              <a:rPr lang="en-US" sz="2000" dirty="0"/>
              <a:t>2016-2018</a:t>
            </a:r>
          </a:p>
          <a:p>
            <a:endParaRPr lang="en-US" sz="2000" dirty="0"/>
          </a:p>
          <a:p>
            <a:pPr marL="285750" indent="-285750">
              <a:buFont typeface="Arial" panose="020B0604020202020204" pitchFamily="34" charset="0"/>
              <a:buChar char="•"/>
            </a:pPr>
            <a:r>
              <a:rPr lang="en-US" sz="2000" dirty="0"/>
              <a:t>Funded by the National Endowment for the Humanities(NEH) with Alexandria Archive and OCLC in-kind contributions</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60360" y="1312774"/>
            <a:ext cx="3968263" cy="2976197"/>
          </a:xfrm>
          <a:prstGeom prst="rect">
            <a:avLst/>
          </a:prstGeom>
        </p:spPr>
      </p:pic>
    </p:spTree>
    <p:extLst>
      <p:ext uri="{BB962C8B-B14F-4D97-AF65-F5344CB8AC3E}">
        <p14:creationId xmlns:p14="http://schemas.microsoft.com/office/powerpoint/2010/main" val="92655113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2"/>
          </p:nvPr>
        </p:nvSpPr>
        <p:spPr/>
        <p:txBody>
          <a:bodyPr/>
          <a:lstStyle/>
          <a:p>
            <a:r>
              <a:rPr lang="en-US" sz="1800" dirty="0"/>
              <a:t>Institute of Museum and Library Services </a:t>
            </a:r>
          </a:p>
          <a:p>
            <a:r>
              <a:rPr lang="en-US" sz="1800" dirty="0"/>
              <a:t>Co-PI: Elizabeth Yakel (University of Michigan)</a:t>
            </a:r>
          </a:p>
          <a:p>
            <a:r>
              <a:rPr lang="en-US" sz="1800" dirty="0"/>
              <a:t>Partners: Nancy McGovern, Ph.D. (MIT), Eric Kansa, Ph.D. (Open Context), William Fink, Ph.D. (University of Michigan Museum of Zoology)</a:t>
            </a:r>
          </a:p>
          <a:p>
            <a:r>
              <a:rPr lang="en-US" sz="1800" dirty="0"/>
              <a:t>OCLC Fellow: Julianna Barrera-Gomez</a:t>
            </a:r>
          </a:p>
          <a:p>
            <a:r>
              <a:rPr lang="en-US" sz="1800" dirty="0"/>
              <a:t>Doctoral Students: Rebecca Frank, Adam Kriesberg, Morgan Daniels, Ayoung Yoon</a:t>
            </a:r>
          </a:p>
          <a:p>
            <a:r>
              <a:rPr lang="en-US" sz="1800" dirty="0"/>
              <a:t>Master’s Students: Alexa Hagen, Jessica Schaengold, Gavin Strassel, Michele DeLia, Kathleen Fear, Mallory Hood, Annelise Doll, Monique Lowe</a:t>
            </a:r>
          </a:p>
          <a:p>
            <a:r>
              <a:rPr lang="en-US" sz="1800" dirty="0"/>
              <a:t>Undergraduates: Molly Haig</a:t>
            </a:r>
          </a:p>
        </p:txBody>
      </p:sp>
      <p:sp>
        <p:nvSpPr>
          <p:cNvPr id="4" name="Text Placeholder 3"/>
          <p:cNvSpPr>
            <a:spLocks noGrp="1"/>
          </p:cNvSpPr>
          <p:nvPr>
            <p:ph type="body" sz="quarter" idx="13"/>
          </p:nvPr>
        </p:nvSpPr>
        <p:spPr/>
        <p:txBody>
          <a:bodyPr/>
          <a:lstStyle/>
          <a:p>
            <a:r>
              <a:rPr lang="en-US" dirty="0"/>
              <a:t>Acknowledgements</a:t>
            </a:r>
          </a:p>
        </p:txBody>
      </p:sp>
      <p:pic>
        <p:nvPicPr>
          <p:cNvPr id="5" name="Picture 1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25757" y="736417"/>
            <a:ext cx="1752600" cy="794905"/>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3175" algn="in">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EEECE1"/>
                  </a:outerShdw>
                </a:effectLst>
              </a14:hiddenEffects>
            </a:ext>
          </a:extLst>
        </p:spPr>
      </p:pic>
    </p:spTree>
    <p:extLst>
      <p:ext uri="{BB962C8B-B14F-4D97-AF65-F5344CB8AC3E}">
        <p14:creationId xmlns:p14="http://schemas.microsoft.com/office/powerpoint/2010/main" val="263614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Select References </a:t>
            </a:r>
          </a:p>
        </p:txBody>
      </p:sp>
      <p:sp>
        <p:nvSpPr>
          <p:cNvPr id="3" name="TextBox 2"/>
          <p:cNvSpPr txBox="1"/>
          <p:nvPr/>
        </p:nvSpPr>
        <p:spPr>
          <a:xfrm>
            <a:off x="340786" y="953793"/>
            <a:ext cx="8318660" cy="3785652"/>
          </a:xfrm>
          <a:prstGeom prst="rect">
            <a:avLst/>
          </a:prstGeom>
          <a:noFill/>
        </p:spPr>
        <p:txBody>
          <a:bodyPr wrap="square" rtlCol="0">
            <a:spAutoFit/>
          </a:bodyPr>
          <a:lstStyle/>
          <a:p>
            <a:r>
              <a:rPr lang="en-US" sz="1200" dirty="0"/>
              <a:t>Enis, Matt. 2015. “Wisdom of the Crowd | Digital Collections.” </a:t>
            </a:r>
            <a:r>
              <a:rPr lang="en-US" sz="1200" i="1" dirty="0"/>
              <a:t>Library Journal</a:t>
            </a:r>
            <a:r>
              <a:rPr lang="en-US" sz="1200" dirty="0"/>
              <a:t>, July 13. </a:t>
            </a:r>
            <a:br>
              <a:rPr lang="en-US" sz="1200" dirty="0"/>
            </a:br>
            <a:r>
              <a:rPr lang="en-US" sz="1200" dirty="0"/>
              <a:t>	</a:t>
            </a:r>
            <a:r>
              <a:rPr lang="en-US" sz="1200" u="sng" dirty="0">
                <a:hlinkClick r:id="rId3"/>
              </a:rPr>
              <a:t>http://lj.libraryjournal.com/2015/07/technology/wisdom-of-the-crowd-digital-collections/#_</a:t>
            </a:r>
            <a:r>
              <a:rPr lang="en-US" sz="1200" dirty="0"/>
              <a:t>.</a:t>
            </a:r>
          </a:p>
          <a:p>
            <a:r>
              <a:rPr lang="en-US" sz="1200" dirty="0"/>
              <a:t>Faniel, Ixchel M., and T.E. Jacobsen. 2010. “Reusing Scientific Data: How Earthquake Engineering Researchers Assess </a:t>
            </a:r>
            <a:br>
              <a:rPr lang="en-US" sz="1200" dirty="0"/>
            </a:br>
            <a:r>
              <a:rPr lang="en-US" sz="1200" dirty="0"/>
              <a:t>	the Reusability of Colleagues’ Data.” </a:t>
            </a:r>
            <a:r>
              <a:rPr lang="en-US" sz="1200" i="1" dirty="0"/>
              <a:t>Computer Supported Cooperative Work</a:t>
            </a:r>
            <a:r>
              <a:rPr lang="en-US" sz="1200" dirty="0"/>
              <a:t> 19 (3–4): 355–75. 	doi:10.1007/s10606-010-9117-8.</a:t>
            </a:r>
          </a:p>
          <a:p>
            <a:r>
              <a:rPr lang="en-US" sz="1200" dirty="0"/>
              <a:t>Faniel, Ixchel M., and Elizabeth Yakel. 2011. “Significant Properties as Contextual Metadata.” </a:t>
            </a:r>
            <a:r>
              <a:rPr lang="en-US" sz="1200" i="1" dirty="0"/>
              <a:t>Journal of Library 	Metadata</a:t>
            </a:r>
            <a:r>
              <a:rPr lang="en-US" sz="1200" dirty="0"/>
              <a:t> 11 (3–4): 155–65.</a:t>
            </a:r>
          </a:p>
          <a:p>
            <a:r>
              <a:rPr lang="en-US" sz="1200" dirty="0"/>
              <a:t>Yakel, Elizabeth, Ixchel Faniel, Adam Kriesberg, and Ayoung Yoon. 2013. “Trust in Digital Repositories.” </a:t>
            </a:r>
            <a:r>
              <a:rPr lang="en-US" sz="1200" i="1" dirty="0"/>
              <a:t>International 	Journal of Digital Curation</a:t>
            </a:r>
            <a:r>
              <a:rPr lang="en-US" sz="1200" dirty="0"/>
              <a:t> 8 (1): 143–56. doi:10.2218/ijdc.v8i1.251.</a:t>
            </a:r>
          </a:p>
          <a:p>
            <a:r>
              <a:rPr lang="en-US" sz="1200" dirty="0"/>
              <a:t>Faniel, Ixchel M., Adam Kriesberg, and Elizabeth Yakel. 2016. “Social Scientists’ Satisfaction with Data Reuse.” </a:t>
            </a:r>
            <a:r>
              <a:rPr lang="en-US" sz="1200" i="1" dirty="0"/>
              <a:t>Journal 	of the Association for Information Science and Technology</a:t>
            </a:r>
            <a:r>
              <a:rPr lang="en-US" sz="1200" dirty="0"/>
              <a:t> 67 (6): 1404–16. doi:10.1002/asi.23480.</a:t>
            </a:r>
          </a:p>
          <a:p>
            <a:r>
              <a:rPr lang="en-US" sz="1200" dirty="0"/>
              <a:t>Faniel, Ixchel M., and Elizabeth Yakel. forthcoming. “Practices Do Not Make Perfect: Disciplinary Data Sharing and 	Reuse Practices and Their Implications for Repository Data Curation.” In </a:t>
            </a:r>
            <a:r>
              <a:rPr lang="en-US" sz="1200" i="1" dirty="0"/>
              <a:t>Curating Research Data Volume 1: 	Practical Strategies for Your Digital Repository.</a:t>
            </a:r>
            <a:r>
              <a:rPr lang="en-US" sz="1200" dirty="0"/>
              <a:t> Chicago, IL: Association of College and Research Libraries Press.</a:t>
            </a:r>
            <a:endParaRPr lang="en-US" sz="1400" dirty="0"/>
          </a:p>
          <a:p>
            <a:endParaRPr lang="en-US" sz="1200" dirty="0"/>
          </a:p>
          <a:p>
            <a:endParaRPr lang="en-US" sz="1200" dirty="0"/>
          </a:p>
          <a:p>
            <a:endParaRPr lang="en-US" sz="1200" dirty="0"/>
          </a:p>
          <a:p>
            <a:endParaRPr lang="en-US" sz="1200" dirty="0"/>
          </a:p>
          <a:p>
            <a:endParaRPr lang="en-US" sz="1200" dirty="0"/>
          </a:p>
          <a:p>
            <a:r>
              <a:rPr lang="en-US" sz="1200" dirty="0"/>
              <a:t>Additional references for the DIPIR project: </a:t>
            </a:r>
            <a:r>
              <a:rPr lang="en-US" sz="1200" dirty="0">
                <a:hlinkClick r:id="rId4"/>
              </a:rPr>
              <a:t>http://www.oclc.org/research/themes/user-studies/dipir/publications.html</a:t>
            </a:r>
            <a:endParaRPr lang="en-US" sz="1200" dirty="0"/>
          </a:p>
        </p:txBody>
      </p:sp>
    </p:spTree>
    <p:extLst>
      <p:ext uri="{BB962C8B-B14F-4D97-AF65-F5344CB8AC3E}">
        <p14:creationId xmlns:p14="http://schemas.microsoft.com/office/powerpoint/2010/main" val="17190104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p:txBody>
          <a:bodyPr/>
          <a:lstStyle/>
          <a:p>
            <a:r>
              <a:rPr lang="en-US" dirty="0"/>
              <a:t>Questions </a:t>
            </a:r>
          </a:p>
        </p:txBody>
      </p:sp>
      <p:sp>
        <p:nvSpPr>
          <p:cNvPr id="3" name="Text Placeholder 2"/>
          <p:cNvSpPr>
            <a:spLocks noGrp="1"/>
          </p:cNvSpPr>
          <p:nvPr>
            <p:ph type="body" sz="quarter" idx="11"/>
          </p:nvPr>
        </p:nvSpPr>
        <p:spPr/>
        <p:txBody>
          <a:bodyPr/>
          <a:lstStyle/>
          <a:p>
            <a:endParaRPr lang="en-US" dirty="0"/>
          </a:p>
        </p:txBody>
      </p:sp>
      <p:sp>
        <p:nvSpPr>
          <p:cNvPr id="4" name="Text Placeholder 3"/>
          <p:cNvSpPr>
            <a:spLocks noGrp="1"/>
          </p:cNvSpPr>
          <p:nvPr>
            <p:ph type="body" sz="quarter" idx="12"/>
          </p:nvPr>
        </p:nvSpPr>
        <p:spPr/>
        <p:txBody>
          <a:bodyPr/>
          <a:lstStyle/>
          <a:p>
            <a:endParaRPr lang="en-US" dirty="0"/>
          </a:p>
        </p:txBody>
      </p:sp>
    </p:spTree>
    <p:extLst>
      <p:ext uri="{BB962C8B-B14F-4D97-AF65-F5344CB8AC3E}">
        <p14:creationId xmlns:p14="http://schemas.microsoft.com/office/powerpoint/2010/main" val="332567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ext Placeholder 10"/>
          <p:cNvSpPr>
            <a:spLocks noGrp="1"/>
          </p:cNvSpPr>
          <p:nvPr>
            <p:ph type="body" sz="quarter" idx="14"/>
          </p:nvPr>
        </p:nvSpPr>
        <p:spPr>
          <a:xfrm>
            <a:off x="1" y="312442"/>
            <a:ext cx="8202601" cy="519011"/>
          </a:xfrm>
        </p:spPr>
        <p:txBody>
          <a:bodyPr/>
          <a:lstStyle/>
          <a:p>
            <a:r>
              <a:rPr lang="en-US" dirty="0"/>
              <a:t>University of Michigan, School of Information, July 27, 2016</a:t>
            </a:r>
          </a:p>
        </p:txBody>
      </p:sp>
      <p:sp>
        <p:nvSpPr>
          <p:cNvPr id="7" name="Text Placeholder 6"/>
          <p:cNvSpPr>
            <a:spLocks noGrp="1"/>
          </p:cNvSpPr>
          <p:nvPr>
            <p:ph type="body" sz="quarter" idx="10"/>
          </p:nvPr>
        </p:nvSpPr>
        <p:spPr>
          <a:xfrm>
            <a:off x="731839" y="831455"/>
            <a:ext cx="4545475" cy="1400383"/>
          </a:xfrm>
        </p:spPr>
        <p:txBody>
          <a:bodyPr/>
          <a:lstStyle/>
          <a:p>
            <a:r>
              <a:rPr lang="en-US" dirty="0"/>
              <a:t>Thank you</a:t>
            </a:r>
          </a:p>
        </p:txBody>
      </p:sp>
      <p:sp>
        <p:nvSpPr>
          <p:cNvPr id="8" name="Text Placeholder 7"/>
          <p:cNvSpPr>
            <a:spLocks noGrp="1"/>
          </p:cNvSpPr>
          <p:nvPr>
            <p:ph type="body" sz="quarter" idx="11"/>
          </p:nvPr>
        </p:nvSpPr>
        <p:spPr/>
        <p:txBody>
          <a:bodyPr>
            <a:normAutofit fontScale="92500" lnSpcReduction="20000"/>
          </a:bodyPr>
          <a:lstStyle/>
          <a:p>
            <a:r>
              <a:rPr lang="en-US" dirty="0"/>
              <a:t>Ixchel M. Faniel, PhD</a:t>
            </a:r>
          </a:p>
        </p:txBody>
      </p:sp>
      <p:sp>
        <p:nvSpPr>
          <p:cNvPr id="9" name="Text Placeholder 8"/>
          <p:cNvSpPr>
            <a:spLocks noGrp="1"/>
          </p:cNvSpPr>
          <p:nvPr>
            <p:ph type="body" sz="quarter" idx="12"/>
          </p:nvPr>
        </p:nvSpPr>
        <p:spPr/>
        <p:txBody>
          <a:bodyPr>
            <a:normAutofit fontScale="92500" lnSpcReduction="20000"/>
          </a:bodyPr>
          <a:lstStyle/>
          <a:p>
            <a:r>
              <a:rPr lang="en-US" dirty="0"/>
              <a:t>Research Scientist	</a:t>
            </a:r>
          </a:p>
        </p:txBody>
      </p:sp>
      <p:sp>
        <p:nvSpPr>
          <p:cNvPr id="10" name="Text Placeholder 9"/>
          <p:cNvSpPr>
            <a:spLocks noGrp="1"/>
          </p:cNvSpPr>
          <p:nvPr>
            <p:ph type="body" sz="quarter" idx="13"/>
          </p:nvPr>
        </p:nvSpPr>
        <p:spPr/>
        <p:txBody>
          <a:bodyPr>
            <a:normAutofit fontScale="62500" lnSpcReduction="20000"/>
          </a:bodyPr>
          <a:lstStyle/>
          <a:p>
            <a:r>
              <a:rPr lang="en-US" sz="1700" dirty="0">
                <a:hlinkClick r:id="rId3"/>
              </a:rPr>
              <a:t>fanieli@oclc.org</a:t>
            </a:r>
            <a:r>
              <a:rPr lang="en-US" sz="1700" dirty="0">
                <a:solidFill>
                  <a:schemeClr val="tx1"/>
                </a:solidFill>
              </a:rPr>
              <a:t>, @imfaniel</a:t>
            </a:r>
          </a:p>
          <a:p>
            <a:endParaRPr lang="en-US" dirty="0"/>
          </a:p>
        </p:txBody>
      </p:sp>
      <p:sp>
        <p:nvSpPr>
          <p:cNvPr id="2" name="Rectangle 1"/>
          <p:cNvSpPr/>
          <p:nvPr/>
        </p:nvSpPr>
        <p:spPr>
          <a:xfrm>
            <a:off x="1262741" y="4427876"/>
            <a:ext cx="6716487" cy="461665"/>
          </a:xfrm>
          <a:prstGeom prst="rect">
            <a:avLst/>
          </a:prstGeom>
        </p:spPr>
        <p:txBody>
          <a:bodyPr wrap="square">
            <a:spAutoFit/>
          </a:bodyPr>
          <a:lstStyle/>
          <a:p>
            <a:pPr lvl="0" defTabSz="914400">
              <a:defRPr/>
            </a:pPr>
            <a:r>
              <a:rPr lang="en-US" sz="800" dirty="0">
                <a:solidFill>
                  <a:srgbClr val="787D83"/>
                </a:solidFill>
              </a:rPr>
              <a:t>©2016 OCLC. This work is licensed under a Creative Commons Attribution 4.0 International License. Suggested attribution: This work uses content from Data Reuse: An Evolving Research Program © OCLC, used under a Creative Commons Attribution 4.0 International License: http://creativecommons.org/licenses/by/4.0/. </a:t>
            </a:r>
          </a:p>
        </p:txBody>
      </p:sp>
    </p:spTree>
    <p:extLst>
      <p:ext uri="{BB962C8B-B14F-4D97-AF65-F5344CB8AC3E}">
        <p14:creationId xmlns:p14="http://schemas.microsoft.com/office/powerpoint/2010/main" val="158662650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theme/theme1.xml><?xml version="1.0" encoding="utf-8"?>
<a:theme xmlns:a="http://schemas.openxmlformats.org/drawingml/2006/main" name="Non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haredContentType xmlns="Microsoft.SharePoint.Taxonomy.ContentTypeSync" SourceId="e1e867eb-0ccf-46b3-a8be-678a344b5681" ContentTypeId="0x0101" PreviousValue="false"/>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4.xml><?xml version="1.0" encoding="utf-8"?>
<ct:contentTypeSchema xmlns:ct="http://schemas.microsoft.com/office/2006/metadata/contentType" xmlns:ma="http://schemas.microsoft.com/office/2006/metadata/properties/metaAttributes" ct:_="" ma:_="" ma:contentTypeName="Document" ma:contentTypeID="0x010100A350515AF1295244B26E4E6D23BF0BEB" ma:contentTypeVersion="60" ma:contentTypeDescription="Create a new document." ma:contentTypeScope="" ma:versionID="2182c7ffd52be6ef2a193619713caf9d">
  <xsd:schema xmlns:xsd="http://www.w3.org/2001/XMLSchema" xmlns:xs="http://www.w3.org/2001/XMLSchema" xmlns:p="http://schemas.microsoft.com/office/2006/metadata/properties" xmlns:ns2="6b67d80f-331f-4b51-b18e-81b8c101c29d" targetNamespace="http://schemas.microsoft.com/office/2006/metadata/properties" ma:root="true" ma:fieldsID="edee739e05629a46dacfdb14ce93b61c" ns2:_="">
    <xsd:import namespace="6b67d80f-331f-4b51-b18e-81b8c101c29d"/>
    <xsd:element name="properties">
      <xsd:complexType>
        <xsd:sequence>
          <xsd:element name="documentManagement">
            <xsd:complexType>
              <xsd:all>
                <xsd:element ref="ns2:SharedWithUsers" minOccurs="0"/>
                <xsd:element ref="ns2:SharingHintHash" minOccurs="0"/>
                <xsd:element ref="ns2: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67d80f-331f-4b51-b18e-81b8c101c29d"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ingHintHash" ma:index="9" nillable="true" ma:displayName="Sharing Hint Hash" ma:internalName="SharingHintHash" ma:readOnly="true">
      <xsd:simpleType>
        <xsd:restriction base="dms:Text"/>
      </xsd:simpleType>
    </xsd:element>
    <xsd:element name="SharedWithDetails" ma:index="10"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0F593AE6-1AD2-44A9-9585-67BB81296102}">
  <ds:schemaRefs>
    <ds:schemaRef ds:uri="Microsoft.SharePoint.Taxonomy.ContentTypeSync"/>
  </ds:schemaRefs>
</ds:datastoreItem>
</file>

<file path=customXml/itemProps2.xml><?xml version="1.0" encoding="utf-8"?>
<ds:datastoreItem xmlns:ds="http://schemas.openxmlformats.org/officeDocument/2006/customXml" ds:itemID="{595F8081-E4B0-4ACB-86C3-2F58A415E77B}">
  <ds:schemaRefs>
    <ds:schemaRef ds:uri="http://schemas.microsoft.com/sharepoint/v3/contenttype/forms"/>
  </ds:schemaRefs>
</ds:datastoreItem>
</file>

<file path=customXml/itemProps3.xml><?xml version="1.0" encoding="utf-8"?>
<ds:datastoreItem xmlns:ds="http://schemas.openxmlformats.org/officeDocument/2006/customXml" ds:itemID="{E7E988F0-95B4-4FCA-A550-26E1636850FD}">
  <ds:schemaRefs>
    <ds:schemaRef ds:uri="6b67d80f-331f-4b51-b18e-81b8c101c29d"/>
    <ds:schemaRef ds:uri="http://schemas.microsoft.com/office/2006/documentManagement/types"/>
    <ds:schemaRef ds:uri="http://www.w3.org/XML/1998/namespace"/>
    <ds:schemaRef ds:uri="http://purl.org/dc/dcmitype/"/>
    <ds:schemaRef ds:uri="http://purl.org/dc/terms/"/>
    <ds:schemaRef ds:uri="http://purl.org/dc/elements/1.1/"/>
    <ds:schemaRef ds:uri="http://schemas.microsoft.com/office/2006/metadata/properties"/>
    <ds:schemaRef ds:uri="http://schemas.microsoft.com/office/infopath/2007/PartnerControls"/>
    <ds:schemaRef ds:uri="http://schemas.openxmlformats.org/package/2006/metadata/core-properties"/>
  </ds:schemaRefs>
</ds:datastoreItem>
</file>

<file path=customXml/itemProps4.xml><?xml version="1.0" encoding="utf-8"?>
<ds:datastoreItem xmlns:ds="http://schemas.openxmlformats.org/officeDocument/2006/customXml" ds:itemID="{7756F94C-CFB2-4279-884E-A14DC7CD944D}">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67d80f-331f-4b51-b18e-81b8c101c29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
  <TotalTime>10262</TotalTime>
  <Words>5332</Words>
  <Application>Microsoft Office PowerPoint</Application>
  <PresentationFormat>On-screen Show (16:9)</PresentationFormat>
  <Paragraphs>345</Paragraphs>
  <Slides>30</Slides>
  <Notes>30</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30</vt:i4>
      </vt:variant>
    </vt:vector>
  </HeadingPairs>
  <TitlesOfParts>
    <vt:vector size="38" baseType="lpstr">
      <vt:lpstr>ＭＳ Ｐゴシック</vt:lpstr>
      <vt:lpstr>Arial</vt:lpstr>
      <vt:lpstr>Calibri</vt:lpstr>
      <vt:lpstr>Open Sans</vt:lpstr>
      <vt:lpstr>Times New Roman</vt:lpstr>
      <vt:lpstr>Wingdings</vt:lpstr>
      <vt:lpstr>Nonconfidential</vt:lpstr>
      <vt:lpstr>Confidential</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My 2010 Research Program</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Examining data reuse from different angles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Data Reuse: An Evolving Research Program</dc:title>
  <dc:creator>Ixchel M. Faniel</dc:creator>
  <cp:keywords>data curation, data repositories, data reuse</cp:keywords>
  <dc:description>Presented by Ixchel M. Faniel 27 July 2016 at the University of Michigan, School of Information, Ann Arbor, Michigan (USA).</dc:description>
  <cp:lastModifiedBy>Confer,Patrick</cp:lastModifiedBy>
  <cp:revision>195</cp:revision>
  <cp:lastPrinted>2016-07-22T15:57:52Z</cp:lastPrinted>
  <dcterms:created xsi:type="dcterms:W3CDTF">2015-04-17T19:58:50Z</dcterms:created>
  <dcterms:modified xsi:type="dcterms:W3CDTF">2017-05-13T16:58:02Z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0x010100A350515AF1295244B26E4E6D23BF0BEB</vt:lpwstr>
  </property>
</Properties>
</file>