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dp" ContentType="image/vnd.ms-photo"/>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38"/>
  </p:notesMasterIdLst>
  <p:handoutMasterIdLst>
    <p:handoutMasterId r:id="rId39"/>
  </p:handoutMasterIdLst>
  <p:sldIdLst>
    <p:sldId id="311" r:id="rId2"/>
    <p:sldId id="316" r:id="rId3"/>
    <p:sldId id="317" r:id="rId4"/>
    <p:sldId id="326" r:id="rId5"/>
    <p:sldId id="331" r:id="rId6"/>
    <p:sldId id="301" r:id="rId7"/>
    <p:sldId id="333" r:id="rId8"/>
    <p:sldId id="335" r:id="rId9"/>
    <p:sldId id="345" r:id="rId10"/>
    <p:sldId id="282" r:id="rId11"/>
    <p:sldId id="341" r:id="rId12"/>
    <p:sldId id="338" r:id="rId13"/>
    <p:sldId id="357" r:id="rId14"/>
    <p:sldId id="355" r:id="rId15"/>
    <p:sldId id="411" r:id="rId16"/>
    <p:sldId id="358" r:id="rId17"/>
    <p:sldId id="412" r:id="rId18"/>
    <p:sldId id="409" r:id="rId19"/>
    <p:sldId id="408" r:id="rId20"/>
    <p:sldId id="360" r:id="rId21"/>
    <p:sldId id="400" r:id="rId22"/>
    <p:sldId id="413" r:id="rId23"/>
    <p:sldId id="364" r:id="rId24"/>
    <p:sldId id="368" r:id="rId25"/>
    <p:sldId id="365" r:id="rId26"/>
    <p:sldId id="366" r:id="rId27"/>
    <p:sldId id="344" r:id="rId28"/>
    <p:sldId id="340" r:id="rId29"/>
    <p:sldId id="376" r:id="rId30"/>
    <p:sldId id="388" r:id="rId31"/>
    <p:sldId id="371" r:id="rId32"/>
    <p:sldId id="347" r:id="rId33"/>
    <p:sldId id="367" r:id="rId34"/>
    <p:sldId id="304" r:id="rId35"/>
    <p:sldId id="391" r:id="rId36"/>
    <p:sldId id="330" r:id="rId37"/>
  </p:sldIdLst>
  <p:sldSz cx="9144000" cy="5143500" type="screen16x9"/>
  <p:notesSz cx="9305925" cy="7019925"/>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92" userDrawn="1">
          <p15:clr>
            <a:srgbClr val="A4A3A4"/>
          </p15:clr>
        </p15:guide>
        <p15:guide id="2" pos="504" userDrawn="1">
          <p15:clr>
            <a:srgbClr val="A4A3A4"/>
          </p15:clr>
        </p15:guide>
      </p15:sldGuideLst>
    </p:ext>
    <p:ext uri="{2D200454-40CA-4A62-9FC3-DE9A4176ACB9}">
      <p15:notesGuideLst xmlns:p15="http://schemas.microsoft.com/office/powerpoint/2012/main">
        <p15:guide id="1" orient="horz" pos="2211" userDrawn="1">
          <p15:clr>
            <a:srgbClr val="A4A3A4"/>
          </p15:clr>
        </p15:guide>
        <p15:guide id="2" pos="2931" userDrawn="1">
          <p15:clr>
            <a:srgbClr val="A4A3A4"/>
          </p15:clr>
        </p15:guide>
      </p15:notes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Faniel,Ixchel" initials="F" lastIdx="13" clrIdx="0">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DE6126"/>
    <a:srgbClr val="787D83"/>
    <a:srgbClr val="5E6262"/>
    <a:srgbClr val="171D23"/>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notesView">
  <p:normalViewPr>
    <p:restoredLeft sz="18652" autoAdjust="0"/>
    <p:restoredTop sz="89480" autoAdjust="0"/>
  </p:normalViewPr>
  <p:slideViewPr>
    <p:cSldViewPr snapToGrid="0" snapToObjects="1">
      <p:cViewPr varScale="1">
        <p:scale>
          <a:sx n="109" d="100"/>
          <a:sy n="109" d="100"/>
        </p:scale>
        <p:origin x="566" y="82"/>
      </p:cViewPr>
      <p:guideLst>
        <p:guide orient="horz" pos="1692"/>
        <p:guide pos="504"/>
      </p:guideLst>
    </p:cSldViewPr>
  </p:slideViewPr>
  <p:outlineViewPr>
    <p:cViewPr>
      <p:scale>
        <a:sx n="33" d="100"/>
        <a:sy n="33" d="100"/>
      </p:scale>
      <p:origin x="0" y="-5419"/>
    </p:cViewPr>
  </p:outlineViewPr>
  <p:notesTextViewPr>
    <p:cViewPr>
      <p:scale>
        <a:sx n="3" d="2"/>
        <a:sy n="3" d="2"/>
      </p:scale>
      <p:origin x="0" y="0"/>
    </p:cViewPr>
  </p:notesTextViewPr>
  <p:sorterViewPr>
    <p:cViewPr varScale="1">
      <p:scale>
        <a:sx n="100" d="100"/>
        <a:sy n="100" d="100"/>
      </p:scale>
      <p:origin x="0" y="-1771"/>
    </p:cViewPr>
  </p:sorterViewPr>
  <p:notesViewPr>
    <p:cSldViewPr snapToGrid="0" snapToObjects="1">
      <p:cViewPr varScale="1">
        <p:scale>
          <a:sx n="86" d="100"/>
          <a:sy n="86" d="100"/>
        </p:scale>
        <p:origin x="2244" y="96"/>
      </p:cViewPr>
      <p:guideLst>
        <p:guide orient="horz" pos="2211"/>
        <p:guide pos="2931"/>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handoutMaster" Target="handoutMasters/handoutMaster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commentAuthors" Target="commentAuthors.xml"/><Relationship Id="rId45" Type="http://schemas.microsoft.com/office/2015/10/relationships/revisionInfo" Target="revisionInfo.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heme" Target="theme/theme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2D6B9B06-35ED-4DA4-9EBE-9A8BA3909797}" type="doc">
      <dgm:prSet loTypeId="urn:microsoft.com/office/officeart/2005/8/layout/venn1" loCatId="relationship" qsTypeId="urn:microsoft.com/office/officeart/2005/8/quickstyle/simple1" qsCatId="simple" csTypeId="urn:microsoft.com/office/officeart/2005/8/colors/accent1_2" csCatId="accent1" phldr="1"/>
      <dgm:spPr/>
    </dgm:pt>
    <dgm:pt modelId="{525CBB3A-216B-44AA-8AFF-5D01B13B44B1}">
      <dgm:prSet phldrT="[Text]" custT="1"/>
      <dgm:spPr/>
      <dgm:t>
        <a:bodyPr/>
        <a:lstStyle/>
        <a:p>
          <a:r>
            <a:rPr lang="en-US" sz="2000" dirty="0">
              <a:latin typeface="+mj-lt"/>
            </a:rPr>
            <a:t>Data reuse research</a:t>
          </a:r>
        </a:p>
      </dgm:t>
    </dgm:pt>
    <dgm:pt modelId="{0B8128AD-B5FB-4DBB-8AF4-47AB417CD480}" type="parTrans" cxnId="{60038E11-230A-4A64-AA09-F089805266BD}">
      <dgm:prSet/>
      <dgm:spPr/>
      <dgm:t>
        <a:bodyPr/>
        <a:lstStyle/>
        <a:p>
          <a:endParaRPr lang="en-US"/>
        </a:p>
      </dgm:t>
    </dgm:pt>
    <dgm:pt modelId="{C1F93D23-0BF4-4FC2-BA23-980803EE74D6}" type="sibTrans" cxnId="{60038E11-230A-4A64-AA09-F089805266BD}">
      <dgm:prSet/>
      <dgm:spPr/>
      <dgm:t>
        <a:bodyPr/>
        <a:lstStyle/>
        <a:p>
          <a:endParaRPr lang="en-US"/>
        </a:p>
      </dgm:t>
    </dgm:pt>
    <dgm:pt modelId="{E7D4D2CE-0CD1-4148-816C-05BBE5476541}">
      <dgm:prSet phldrT="[Text]" custT="1"/>
      <dgm:spPr/>
      <dgm:t>
        <a:bodyPr/>
        <a:lstStyle/>
        <a:p>
          <a:r>
            <a:rPr lang="en-US" sz="2000" dirty="0">
              <a:latin typeface="+mj-lt"/>
            </a:rPr>
            <a:t>Digital curation research</a:t>
          </a:r>
        </a:p>
      </dgm:t>
    </dgm:pt>
    <dgm:pt modelId="{A1AAB1F5-0DB0-46AE-94DF-0531C6B75900}" type="parTrans" cxnId="{4663AB59-D818-420D-9E06-082296F431A9}">
      <dgm:prSet/>
      <dgm:spPr/>
      <dgm:t>
        <a:bodyPr/>
        <a:lstStyle/>
        <a:p>
          <a:endParaRPr lang="en-US"/>
        </a:p>
      </dgm:t>
    </dgm:pt>
    <dgm:pt modelId="{0AE4CC6D-7B31-4448-8E69-F21981F5D7C3}" type="sibTrans" cxnId="{4663AB59-D818-420D-9E06-082296F431A9}">
      <dgm:prSet/>
      <dgm:spPr/>
      <dgm:t>
        <a:bodyPr/>
        <a:lstStyle/>
        <a:p>
          <a:endParaRPr lang="en-US"/>
        </a:p>
      </dgm:t>
    </dgm:pt>
    <dgm:pt modelId="{88A978BE-270B-4E15-A27A-07E16E1E15F0}">
      <dgm:prSet phldrT="[Text]" custT="1"/>
      <dgm:spPr/>
      <dgm:t>
        <a:bodyPr/>
        <a:lstStyle/>
        <a:p>
          <a:r>
            <a:rPr lang="en-US" sz="2000" dirty="0">
              <a:latin typeface="+mj-lt"/>
            </a:rPr>
            <a:t>Disciplines curating &amp; reusing data</a:t>
          </a:r>
        </a:p>
      </dgm:t>
    </dgm:pt>
    <dgm:pt modelId="{1A9487F0-99C7-41A4-AD3F-7CEF69D2C4F1}" type="parTrans" cxnId="{8C36537F-9B84-4173-8ADB-BBF299F92CD5}">
      <dgm:prSet/>
      <dgm:spPr/>
      <dgm:t>
        <a:bodyPr/>
        <a:lstStyle/>
        <a:p>
          <a:endParaRPr lang="en-US"/>
        </a:p>
      </dgm:t>
    </dgm:pt>
    <dgm:pt modelId="{B257A836-1B11-4751-BDBD-745FDE9F03FB}" type="sibTrans" cxnId="{8C36537F-9B84-4173-8ADB-BBF299F92CD5}">
      <dgm:prSet/>
      <dgm:spPr/>
      <dgm:t>
        <a:bodyPr/>
        <a:lstStyle/>
        <a:p>
          <a:endParaRPr lang="en-US"/>
        </a:p>
      </dgm:t>
    </dgm:pt>
    <dgm:pt modelId="{A216D319-6CF2-4F66-9B72-C8DA38FEBD2A}" type="pres">
      <dgm:prSet presAssocID="{2D6B9B06-35ED-4DA4-9EBE-9A8BA3909797}" presName="compositeShape" presStyleCnt="0">
        <dgm:presLayoutVars>
          <dgm:chMax val="7"/>
          <dgm:dir/>
          <dgm:resizeHandles val="exact"/>
        </dgm:presLayoutVars>
      </dgm:prSet>
      <dgm:spPr/>
    </dgm:pt>
    <dgm:pt modelId="{2DC4BF80-0F54-474C-9D76-E1DA19A2418B}" type="pres">
      <dgm:prSet presAssocID="{525CBB3A-216B-44AA-8AFF-5D01B13B44B1}" presName="circ1" presStyleLbl="vennNode1" presStyleIdx="0" presStyleCnt="3" custScaleX="109066" custScaleY="97194"/>
      <dgm:spPr/>
    </dgm:pt>
    <dgm:pt modelId="{5FE0BB03-4FD7-43E6-9F3A-469BFEB6BC9F}" type="pres">
      <dgm:prSet presAssocID="{525CBB3A-216B-44AA-8AFF-5D01B13B44B1}" presName="circ1Tx" presStyleLbl="revTx" presStyleIdx="0" presStyleCnt="0">
        <dgm:presLayoutVars>
          <dgm:chMax val="0"/>
          <dgm:chPref val="0"/>
          <dgm:bulletEnabled val="1"/>
        </dgm:presLayoutVars>
      </dgm:prSet>
      <dgm:spPr/>
    </dgm:pt>
    <dgm:pt modelId="{A18A5F03-DF28-4D4C-8532-58940E5361B2}" type="pres">
      <dgm:prSet presAssocID="{E7D4D2CE-0CD1-4148-816C-05BBE5476541}" presName="circ2" presStyleLbl="vennNode1" presStyleIdx="1" presStyleCnt="3" custScaleX="109066" custScaleY="97194"/>
      <dgm:spPr/>
    </dgm:pt>
    <dgm:pt modelId="{70F2F7DF-01DF-43EC-BBDB-A45CF96A1D92}" type="pres">
      <dgm:prSet presAssocID="{E7D4D2CE-0CD1-4148-816C-05BBE5476541}" presName="circ2Tx" presStyleLbl="revTx" presStyleIdx="0" presStyleCnt="0">
        <dgm:presLayoutVars>
          <dgm:chMax val="0"/>
          <dgm:chPref val="0"/>
          <dgm:bulletEnabled val="1"/>
        </dgm:presLayoutVars>
      </dgm:prSet>
      <dgm:spPr/>
    </dgm:pt>
    <dgm:pt modelId="{A800EDDC-8DD7-422C-A73F-38AA0151F364}" type="pres">
      <dgm:prSet presAssocID="{88A978BE-270B-4E15-A27A-07E16E1E15F0}" presName="circ3" presStyleLbl="vennNode1" presStyleIdx="2" presStyleCnt="3" custScaleX="109066" custScaleY="97194" custLinFactNeighborX="-4460" custLinFactNeighborY="-1840"/>
      <dgm:spPr/>
    </dgm:pt>
    <dgm:pt modelId="{6D064E83-300C-4DCE-B74D-D1DFE48FACC8}" type="pres">
      <dgm:prSet presAssocID="{88A978BE-270B-4E15-A27A-07E16E1E15F0}" presName="circ3Tx" presStyleLbl="revTx" presStyleIdx="0" presStyleCnt="0">
        <dgm:presLayoutVars>
          <dgm:chMax val="0"/>
          <dgm:chPref val="0"/>
          <dgm:bulletEnabled val="1"/>
        </dgm:presLayoutVars>
      </dgm:prSet>
      <dgm:spPr/>
    </dgm:pt>
  </dgm:ptLst>
  <dgm:cxnLst>
    <dgm:cxn modelId="{60038E11-230A-4A64-AA09-F089805266BD}" srcId="{2D6B9B06-35ED-4DA4-9EBE-9A8BA3909797}" destId="{525CBB3A-216B-44AA-8AFF-5D01B13B44B1}" srcOrd="0" destOrd="0" parTransId="{0B8128AD-B5FB-4DBB-8AF4-47AB417CD480}" sibTransId="{C1F93D23-0BF4-4FC2-BA23-980803EE74D6}"/>
    <dgm:cxn modelId="{3DF3B529-4E00-48F5-AC85-9732128E1398}" type="presOf" srcId="{88A978BE-270B-4E15-A27A-07E16E1E15F0}" destId="{A800EDDC-8DD7-422C-A73F-38AA0151F364}" srcOrd="0" destOrd="0" presId="urn:microsoft.com/office/officeart/2005/8/layout/venn1"/>
    <dgm:cxn modelId="{F1501B6D-CC0C-430A-B83F-D1F00FF8FE4A}" type="presOf" srcId="{525CBB3A-216B-44AA-8AFF-5D01B13B44B1}" destId="{5FE0BB03-4FD7-43E6-9F3A-469BFEB6BC9F}" srcOrd="1" destOrd="0" presId="urn:microsoft.com/office/officeart/2005/8/layout/venn1"/>
    <dgm:cxn modelId="{46694C4F-45C0-48C6-A13A-7190D6E0784E}" type="presOf" srcId="{E7D4D2CE-0CD1-4148-816C-05BBE5476541}" destId="{A18A5F03-DF28-4D4C-8532-58940E5361B2}" srcOrd="0" destOrd="0" presId="urn:microsoft.com/office/officeart/2005/8/layout/venn1"/>
    <dgm:cxn modelId="{7F8D3C79-4E3D-4902-8803-F636384F9F1D}" type="presOf" srcId="{88A978BE-270B-4E15-A27A-07E16E1E15F0}" destId="{6D064E83-300C-4DCE-B74D-D1DFE48FACC8}" srcOrd="1" destOrd="0" presId="urn:microsoft.com/office/officeart/2005/8/layout/venn1"/>
    <dgm:cxn modelId="{4663AB59-D818-420D-9E06-082296F431A9}" srcId="{2D6B9B06-35ED-4DA4-9EBE-9A8BA3909797}" destId="{E7D4D2CE-0CD1-4148-816C-05BBE5476541}" srcOrd="1" destOrd="0" parTransId="{A1AAB1F5-0DB0-46AE-94DF-0531C6B75900}" sibTransId="{0AE4CC6D-7B31-4448-8E69-F21981F5D7C3}"/>
    <dgm:cxn modelId="{B7E56E5A-2DA2-4EEC-AB64-C07986C8165F}" type="presOf" srcId="{525CBB3A-216B-44AA-8AFF-5D01B13B44B1}" destId="{2DC4BF80-0F54-474C-9D76-E1DA19A2418B}" srcOrd="0" destOrd="0" presId="urn:microsoft.com/office/officeart/2005/8/layout/venn1"/>
    <dgm:cxn modelId="{8C36537F-9B84-4173-8ADB-BBF299F92CD5}" srcId="{2D6B9B06-35ED-4DA4-9EBE-9A8BA3909797}" destId="{88A978BE-270B-4E15-A27A-07E16E1E15F0}" srcOrd="2" destOrd="0" parTransId="{1A9487F0-99C7-41A4-AD3F-7CEF69D2C4F1}" sibTransId="{B257A836-1B11-4751-BDBD-745FDE9F03FB}"/>
    <dgm:cxn modelId="{8AA4A387-D1AF-4D6C-8849-531878EA2FE0}" type="presOf" srcId="{2D6B9B06-35ED-4DA4-9EBE-9A8BA3909797}" destId="{A216D319-6CF2-4F66-9B72-C8DA38FEBD2A}" srcOrd="0" destOrd="0" presId="urn:microsoft.com/office/officeart/2005/8/layout/venn1"/>
    <dgm:cxn modelId="{579AFCCF-34DC-43B7-8B56-7B3AEA618198}" type="presOf" srcId="{E7D4D2CE-0CD1-4148-816C-05BBE5476541}" destId="{70F2F7DF-01DF-43EC-BBDB-A45CF96A1D92}" srcOrd="1" destOrd="0" presId="urn:microsoft.com/office/officeart/2005/8/layout/venn1"/>
    <dgm:cxn modelId="{6CCCFBAF-54EF-4D06-812B-1341DF73385E}" type="presParOf" srcId="{A216D319-6CF2-4F66-9B72-C8DA38FEBD2A}" destId="{2DC4BF80-0F54-474C-9D76-E1DA19A2418B}" srcOrd="0" destOrd="0" presId="urn:microsoft.com/office/officeart/2005/8/layout/venn1"/>
    <dgm:cxn modelId="{2C5E6F95-EC9F-4DF1-BECA-5BA4629C6085}" type="presParOf" srcId="{A216D319-6CF2-4F66-9B72-C8DA38FEBD2A}" destId="{5FE0BB03-4FD7-43E6-9F3A-469BFEB6BC9F}" srcOrd="1" destOrd="0" presId="urn:microsoft.com/office/officeart/2005/8/layout/venn1"/>
    <dgm:cxn modelId="{46097883-14F6-48EB-9DFD-902442AB0DFA}" type="presParOf" srcId="{A216D319-6CF2-4F66-9B72-C8DA38FEBD2A}" destId="{A18A5F03-DF28-4D4C-8532-58940E5361B2}" srcOrd="2" destOrd="0" presId="urn:microsoft.com/office/officeart/2005/8/layout/venn1"/>
    <dgm:cxn modelId="{FD4A4032-3C92-4F73-9597-3A648A82799B}" type="presParOf" srcId="{A216D319-6CF2-4F66-9B72-C8DA38FEBD2A}" destId="{70F2F7DF-01DF-43EC-BBDB-A45CF96A1D92}" srcOrd="3" destOrd="0" presId="urn:microsoft.com/office/officeart/2005/8/layout/venn1"/>
    <dgm:cxn modelId="{AB4EEDDB-4AA1-404A-9469-68CF311B2F30}" type="presParOf" srcId="{A216D319-6CF2-4F66-9B72-C8DA38FEBD2A}" destId="{A800EDDC-8DD7-422C-A73F-38AA0151F364}" srcOrd="4" destOrd="0" presId="urn:microsoft.com/office/officeart/2005/8/layout/venn1"/>
    <dgm:cxn modelId="{5959E269-CA4B-41E9-B9F7-13F05A9046DF}" type="presParOf" srcId="{A216D319-6CF2-4F66-9B72-C8DA38FEBD2A}" destId="{6D064E83-300C-4DCE-B74D-D1DFE48FACC8}" srcOrd="5" destOrd="0" presId="urn:microsoft.com/office/officeart/2005/8/layout/venn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DC4BF80-0F54-474C-9D76-E1DA19A2418B}">
      <dsp:nvSpPr>
        <dsp:cNvPr id="0" name=""/>
        <dsp:cNvSpPr/>
      </dsp:nvSpPr>
      <dsp:spPr>
        <a:xfrm>
          <a:off x="1051378" y="121124"/>
          <a:ext cx="2118320" cy="1887737"/>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kern="1200" dirty="0">
              <a:latin typeface="+mj-lt"/>
            </a:rPr>
            <a:t>Data reuse research</a:t>
          </a:r>
        </a:p>
      </dsp:txBody>
      <dsp:txXfrm>
        <a:off x="1333821" y="451478"/>
        <a:ext cx="1553434" cy="849482"/>
      </dsp:txXfrm>
    </dsp:sp>
    <dsp:sp modelId="{A18A5F03-DF28-4D4C-8532-58940E5361B2}">
      <dsp:nvSpPr>
        <dsp:cNvPr id="0" name=""/>
        <dsp:cNvSpPr/>
      </dsp:nvSpPr>
      <dsp:spPr>
        <a:xfrm>
          <a:off x="1752202" y="1335022"/>
          <a:ext cx="2118320" cy="1887737"/>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kern="1200" dirty="0">
              <a:latin typeface="+mj-lt"/>
            </a:rPr>
            <a:t>Digital curation research</a:t>
          </a:r>
        </a:p>
      </dsp:txBody>
      <dsp:txXfrm>
        <a:off x="2400055" y="1822688"/>
        <a:ext cx="1270992" cy="1038255"/>
      </dsp:txXfrm>
    </dsp:sp>
    <dsp:sp modelId="{A800EDDC-8DD7-422C-A73F-38AA0151F364}">
      <dsp:nvSpPr>
        <dsp:cNvPr id="0" name=""/>
        <dsp:cNvSpPr/>
      </dsp:nvSpPr>
      <dsp:spPr>
        <a:xfrm>
          <a:off x="263930" y="1299285"/>
          <a:ext cx="2118320" cy="1887737"/>
        </a:xfrm>
        <a:prstGeom prst="ellipse">
          <a:avLst/>
        </a:prstGeom>
        <a:solidFill>
          <a:schemeClr val="accent1">
            <a:alpha val="50000"/>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889000">
            <a:lnSpc>
              <a:spcPct val="90000"/>
            </a:lnSpc>
            <a:spcBef>
              <a:spcPct val="0"/>
            </a:spcBef>
            <a:spcAft>
              <a:spcPct val="35000"/>
            </a:spcAft>
            <a:buNone/>
          </a:pPr>
          <a:r>
            <a:rPr lang="en-US" sz="2000" kern="1200" dirty="0">
              <a:latin typeface="+mj-lt"/>
            </a:rPr>
            <a:t>Disciplines curating &amp; reusing data</a:t>
          </a:r>
        </a:p>
      </dsp:txBody>
      <dsp:txXfrm>
        <a:off x="463405" y="1786951"/>
        <a:ext cx="1270992" cy="1038255"/>
      </dsp:txXfrm>
    </dsp:sp>
  </dsp:spTree>
</dsp:drawing>
</file>

<file path=ppt/diagrams/layout1.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4032568" cy="350996"/>
          </a:xfrm>
          <a:prstGeom prst="rect">
            <a:avLst/>
          </a:prstGeom>
        </p:spPr>
        <p:txBody>
          <a:bodyPr vert="horz" lIns="93287" tIns="46644" rIns="93287" bIns="46644" rtlCol="0"/>
          <a:lstStyle>
            <a:lvl1pPr algn="l">
              <a:defRPr sz="1200"/>
            </a:lvl1pPr>
          </a:lstStyle>
          <a:p>
            <a:endParaRPr lang="en-US" dirty="0"/>
          </a:p>
        </p:txBody>
      </p:sp>
      <p:sp>
        <p:nvSpPr>
          <p:cNvPr id="3" name="Date Placeholder 2"/>
          <p:cNvSpPr>
            <a:spLocks noGrp="1"/>
          </p:cNvSpPr>
          <p:nvPr>
            <p:ph type="dt" sz="quarter" idx="1"/>
          </p:nvPr>
        </p:nvSpPr>
        <p:spPr>
          <a:xfrm>
            <a:off x="5271204" y="0"/>
            <a:ext cx="4032568" cy="350996"/>
          </a:xfrm>
          <a:prstGeom prst="rect">
            <a:avLst/>
          </a:prstGeom>
        </p:spPr>
        <p:txBody>
          <a:bodyPr vert="horz" lIns="93287" tIns="46644" rIns="93287" bIns="46644" rtlCol="0"/>
          <a:lstStyle>
            <a:lvl1pPr algn="r">
              <a:defRPr sz="1200"/>
            </a:lvl1pPr>
          </a:lstStyle>
          <a:p>
            <a:fld id="{1EA7726C-ACAE-124E-B040-09E55DEF4DA0}" type="datetimeFigureOut">
              <a:rPr lang="en-US" smtClean="0"/>
              <a:t>5/13/2017</a:t>
            </a:fld>
            <a:endParaRPr lang="en-US" dirty="0"/>
          </a:p>
        </p:txBody>
      </p:sp>
      <p:sp>
        <p:nvSpPr>
          <p:cNvPr id="4" name="Footer Placeholder 3"/>
          <p:cNvSpPr>
            <a:spLocks noGrp="1"/>
          </p:cNvSpPr>
          <p:nvPr>
            <p:ph type="ftr" sz="quarter" idx="2"/>
          </p:nvPr>
        </p:nvSpPr>
        <p:spPr>
          <a:xfrm>
            <a:off x="0" y="6667711"/>
            <a:ext cx="4032568" cy="350996"/>
          </a:xfrm>
          <a:prstGeom prst="rect">
            <a:avLst/>
          </a:prstGeom>
        </p:spPr>
        <p:txBody>
          <a:bodyPr vert="horz" lIns="93287" tIns="46644" rIns="93287" bIns="46644" rtlCol="0" anchor="b"/>
          <a:lstStyle>
            <a:lvl1pPr algn="l">
              <a:defRPr sz="1200"/>
            </a:lvl1pPr>
          </a:lstStyle>
          <a:p>
            <a:endParaRPr lang="en-US" dirty="0"/>
          </a:p>
        </p:txBody>
      </p:sp>
      <p:sp>
        <p:nvSpPr>
          <p:cNvPr id="5" name="Slide Number Placeholder 4"/>
          <p:cNvSpPr>
            <a:spLocks noGrp="1"/>
          </p:cNvSpPr>
          <p:nvPr>
            <p:ph type="sldNum" sz="quarter" idx="3"/>
          </p:nvPr>
        </p:nvSpPr>
        <p:spPr>
          <a:xfrm>
            <a:off x="5271204" y="6667711"/>
            <a:ext cx="4032568" cy="350996"/>
          </a:xfrm>
          <a:prstGeom prst="rect">
            <a:avLst/>
          </a:prstGeom>
        </p:spPr>
        <p:txBody>
          <a:bodyPr vert="horz" lIns="93287" tIns="46644" rIns="93287" bIns="46644" rtlCol="0" anchor="b"/>
          <a:lstStyle>
            <a:lvl1pPr algn="r">
              <a:defRPr sz="1200"/>
            </a:lvl1pPr>
          </a:lstStyle>
          <a:p>
            <a:fld id="{681C18C3-2E63-8349-A502-4ACA2BEDD3E4}" type="slidenum">
              <a:rPr lang="en-US" smtClean="0"/>
              <a:t>‹#›</a:t>
            </a:fld>
            <a:endParaRPr lang="en-US" dirty="0"/>
          </a:p>
        </p:txBody>
      </p:sp>
    </p:spTree>
    <p:extLst>
      <p:ext uri="{BB962C8B-B14F-4D97-AF65-F5344CB8AC3E}">
        <p14:creationId xmlns:p14="http://schemas.microsoft.com/office/powerpoint/2010/main" val="86118985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4032568" cy="352622"/>
          </a:xfrm>
          <a:prstGeom prst="rect">
            <a:avLst/>
          </a:prstGeom>
        </p:spPr>
        <p:txBody>
          <a:bodyPr vert="horz" lIns="93287" tIns="46644" rIns="93287" bIns="46644" rtlCol="0"/>
          <a:lstStyle>
            <a:lvl1pPr algn="l">
              <a:defRPr sz="1200"/>
            </a:lvl1pPr>
          </a:lstStyle>
          <a:p>
            <a:endParaRPr lang="en-US" dirty="0"/>
          </a:p>
        </p:txBody>
      </p:sp>
      <p:sp>
        <p:nvSpPr>
          <p:cNvPr id="3" name="Date Placeholder 2"/>
          <p:cNvSpPr>
            <a:spLocks noGrp="1"/>
          </p:cNvSpPr>
          <p:nvPr>
            <p:ph type="dt" idx="1"/>
          </p:nvPr>
        </p:nvSpPr>
        <p:spPr>
          <a:xfrm>
            <a:off x="5271742" y="0"/>
            <a:ext cx="4032568" cy="352622"/>
          </a:xfrm>
          <a:prstGeom prst="rect">
            <a:avLst/>
          </a:prstGeom>
        </p:spPr>
        <p:txBody>
          <a:bodyPr vert="horz" lIns="93287" tIns="46644" rIns="93287" bIns="46644" rtlCol="0"/>
          <a:lstStyle>
            <a:lvl1pPr algn="r">
              <a:defRPr sz="1200"/>
            </a:lvl1pPr>
          </a:lstStyle>
          <a:p>
            <a:fld id="{425A2FED-D181-B140-88CD-24EDDA56626D}" type="datetimeFigureOut">
              <a:rPr lang="en-US" smtClean="0"/>
              <a:t>5/13/2017</a:t>
            </a:fld>
            <a:endParaRPr lang="en-US" dirty="0"/>
          </a:p>
        </p:txBody>
      </p:sp>
      <p:sp>
        <p:nvSpPr>
          <p:cNvPr id="4" name="Slide Image Placeholder 3"/>
          <p:cNvSpPr>
            <a:spLocks noGrp="1" noRot="1" noChangeAspect="1"/>
          </p:cNvSpPr>
          <p:nvPr>
            <p:ph type="sldImg" idx="2"/>
          </p:nvPr>
        </p:nvSpPr>
        <p:spPr>
          <a:xfrm>
            <a:off x="2547938" y="877888"/>
            <a:ext cx="4210050" cy="2368550"/>
          </a:xfrm>
          <a:prstGeom prst="rect">
            <a:avLst/>
          </a:prstGeom>
          <a:noFill/>
          <a:ln w="12700">
            <a:solidFill>
              <a:prstClr val="black"/>
            </a:solidFill>
          </a:ln>
        </p:spPr>
        <p:txBody>
          <a:bodyPr vert="horz" lIns="93287" tIns="46644" rIns="93287" bIns="46644" rtlCol="0" anchor="ctr"/>
          <a:lstStyle/>
          <a:p>
            <a:endParaRPr lang="en-US" dirty="0"/>
          </a:p>
        </p:txBody>
      </p:sp>
      <p:sp>
        <p:nvSpPr>
          <p:cNvPr id="5" name="Notes Placeholder 4"/>
          <p:cNvSpPr>
            <a:spLocks noGrp="1"/>
          </p:cNvSpPr>
          <p:nvPr>
            <p:ph type="body" sz="quarter" idx="3"/>
          </p:nvPr>
        </p:nvSpPr>
        <p:spPr>
          <a:xfrm>
            <a:off x="930593" y="3378340"/>
            <a:ext cx="7444740" cy="2764095"/>
          </a:xfrm>
          <a:prstGeom prst="rect">
            <a:avLst/>
          </a:prstGeom>
        </p:spPr>
        <p:txBody>
          <a:bodyPr vert="horz" lIns="93287" tIns="46644" rIns="93287" bIns="46644"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6667305"/>
            <a:ext cx="4032568" cy="352621"/>
          </a:xfrm>
          <a:prstGeom prst="rect">
            <a:avLst/>
          </a:prstGeom>
        </p:spPr>
        <p:txBody>
          <a:bodyPr vert="horz" lIns="93287" tIns="46644" rIns="93287" bIns="46644" rtlCol="0" anchor="b"/>
          <a:lstStyle>
            <a:lvl1pPr algn="l">
              <a:defRPr sz="1200"/>
            </a:lvl1pPr>
          </a:lstStyle>
          <a:p>
            <a:endParaRPr lang="en-US" dirty="0"/>
          </a:p>
        </p:txBody>
      </p:sp>
      <p:sp>
        <p:nvSpPr>
          <p:cNvPr id="7" name="Slide Number Placeholder 6"/>
          <p:cNvSpPr>
            <a:spLocks noGrp="1"/>
          </p:cNvSpPr>
          <p:nvPr>
            <p:ph type="sldNum" sz="quarter" idx="5"/>
          </p:nvPr>
        </p:nvSpPr>
        <p:spPr>
          <a:xfrm>
            <a:off x="5271742" y="6667305"/>
            <a:ext cx="4032568" cy="352621"/>
          </a:xfrm>
          <a:prstGeom prst="rect">
            <a:avLst/>
          </a:prstGeom>
        </p:spPr>
        <p:txBody>
          <a:bodyPr vert="horz" lIns="93287" tIns="46644" rIns="93287" bIns="46644" rtlCol="0" anchor="b"/>
          <a:lstStyle>
            <a:lvl1pPr algn="r">
              <a:defRPr sz="1200"/>
            </a:lvl1pPr>
          </a:lstStyle>
          <a:p>
            <a:fld id="{A035E6FC-CCC7-F34C-83D9-78C7523946F2}" type="slidenum">
              <a:rPr lang="en-US" smtClean="0"/>
              <a:t>‹#›</a:t>
            </a:fld>
            <a:endParaRPr lang="en-US" dirty="0"/>
          </a:p>
        </p:txBody>
      </p:sp>
    </p:spTree>
    <p:extLst>
      <p:ext uri="{BB962C8B-B14F-4D97-AF65-F5344CB8AC3E}">
        <p14:creationId xmlns:p14="http://schemas.microsoft.com/office/powerpoint/2010/main" val="156636963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jasonquinlan.com/" TargetMode="External"/><Relationship Id="rId2" Type="http://schemas.openxmlformats.org/officeDocument/2006/relationships/slide" Target="../slides/slide7.xml"/><Relationship Id="rId1" Type="http://schemas.openxmlformats.org/officeDocument/2006/relationships/notesMaster" Target="../notesMasters/notesMaster1.xml"/><Relationship Id="rId4" Type="http://schemas.openxmlformats.org/officeDocument/2006/relationships/hyperlink" Target="https://www.flickr.com/photos/catalhoyuk/9184503529" TargetMode="Externa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jasonquinlan.com/" TargetMode="External"/><Relationship Id="rId2" Type="http://schemas.openxmlformats.org/officeDocument/2006/relationships/slide" Target="../slides/slide8.xml"/><Relationship Id="rId1" Type="http://schemas.openxmlformats.org/officeDocument/2006/relationships/notesMaster" Target="../notesMasters/notesMaster1.xml"/><Relationship Id="rId4" Type="http://schemas.openxmlformats.org/officeDocument/2006/relationships/hyperlink" Target="https://www.flickr.com/photos/catalhoyuk/9184503529" TargetMode="Externa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www.lis.illinois.edu/academics/degrees/specializations/data_curation" TargetMode="External"/><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s://commons.wikimedia.org/wiki/User:Daderot" TargetMode="External"/><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a:t>
            </a:fld>
            <a:endParaRPr lang="en-US" dirty="0"/>
          </a:p>
        </p:txBody>
      </p:sp>
    </p:spTree>
    <p:extLst>
      <p:ext uri="{BB962C8B-B14F-4D97-AF65-F5344CB8AC3E}">
        <p14:creationId xmlns:p14="http://schemas.microsoft.com/office/powerpoint/2010/main" val="256412638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Image: http://www.flickr.com/photos/25869855@N04/6357282813</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So here we have an example of marine biologists reusing price data from 45,000 restaurant menus at the NYPL to test whether a particular type of fish was overharvested in the 1920s. This is amazing.  This is a great story of data reuse. This kind of story is what gets people excited about the possibility of data sharing mandates.  </a:t>
            </a:r>
          </a:p>
        </p:txBody>
      </p:sp>
      <p:sp>
        <p:nvSpPr>
          <p:cNvPr id="4" name="Slide Number Placeholder 3"/>
          <p:cNvSpPr>
            <a:spLocks noGrp="1"/>
          </p:cNvSpPr>
          <p:nvPr>
            <p:ph type="sldNum" sz="quarter" idx="10"/>
          </p:nvPr>
        </p:nvSpPr>
        <p:spPr/>
        <p:txBody>
          <a:bodyPr/>
          <a:lstStyle/>
          <a:p>
            <a:fld id="{A035E6FC-CCC7-F34C-83D9-78C7523946F2}" type="slidenum">
              <a:rPr lang="en-US" smtClean="0"/>
              <a:t>2</a:t>
            </a:fld>
            <a:endParaRPr lang="en-US" dirty="0"/>
          </a:p>
        </p:txBody>
      </p:sp>
    </p:spTree>
    <p:extLst>
      <p:ext uri="{BB962C8B-B14F-4D97-AF65-F5344CB8AC3E}">
        <p14:creationId xmlns:p14="http://schemas.microsoft.com/office/powerpoint/2010/main" val="309554939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Image: large-scale</a:t>
            </a:r>
            <a:r>
              <a:rPr lang="en-US" baseline="0" dirty="0">
                <a:latin typeface="Arial" panose="020B0604020202020204" pitchFamily="34" charset="0"/>
                <a:cs typeface="Arial" panose="020B0604020202020204" pitchFamily="34" charset="0"/>
              </a:rPr>
              <a:t> laboratory experimentation lab</a:t>
            </a:r>
            <a:r>
              <a:rPr lang="en-US" dirty="0">
                <a:latin typeface="Arial" panose="020B0604020202020204" pitchFamily="34" charset="0"/>
                <a:cs typeface="Arial" panose="020B0604020202020204" pitchFamily="34" charset="0"/>
              </a:rPr>
              <a:t>: http://nees.org/sites-mainpage/laboratories</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But it’s hard, because there’s so much to be understood about the context of a research study “to make proper use of it” - the data.  In this case the study was an experiment, but it could be any study</a:t>
            </a:r>
            <a:r>
              <a:rPr lang="en-US" baseline="0" dirty="0">
                <a:latin typeface="Arial" panose="020B0604020202020204" pitchFamily="34" charset="0"/>
                <a:cs typeface="Arial" panose="020B0604020202020204" pitchFamily="34" charset="0"/>
              </a:rPr>
              <a:t>.</a:t>
            </a:r>
            <a:r>
              <a:rPr lang="en-US" dirty="0">
                <a:latin typeface="Arial" panose="020B0604020202020204" pitchFamily="34" charset="0"/>
                <a:cs typeface="Arial" panose="020B0604020202020204" pitchFamily="34" charset="0"/>
              </a:rPr>
              <a:t> </a:t>
            </a:r>
            <a:r>
              <a:rPr lang="en-US" baseline="0" dirty="0">
                <a:latin typeface="Arial" panose="020B0604020202020204" pitchFamily="34" charset="0"/>
                <a:cs typeface="Arial" panose="020B0604020202020204" pitchFamily="34" charset="0"/>
              </a:rPr>
              <a:t>At the time I conducted this research, there wasn</a:t>
            </a:r>
            <a:r>
              <a:rPr lang="en-US" dirty="0">
                <a:latin typeface="Arial" panose="020B0604020202020204" pitchFamily="34" charset="0"/>
                <a:cs typeface="Arial" panose="020B0604020202020204" pitchFamily="34" charset="0"/>
              </a:rPr>
              <a:t>’t a</a:t>
            </a:r>
            <a:r>
              <a:rPr lang="en-US" baseline="0" dirty="0">
                <a:latin typeface="Arial" panose="020B0604020202020204" pitchFamily="34" charset="0"/>
                <a:cs typeface="Arial" panose="020B0604020202020204" pitchFamily="34" charset="0"/>
              </a:rPr>
              <a:t> lot of research in the area about what needed to be captured besides the data.  What contextual information </a:t>
            </a:r>
            <a:r>
              <a:rPr lang="en-US" dirty="0">
                <a:latin typeface="Arial" panose="020B0604020202020204" pitchFamily="34" charset="0"/>
                <a:cs typeface="Arial" panose="020B0604020202020204" pitchFamily="34" charset="0"/>
              </a:rPr>
              <a:t>was </a:t>
            </a:r>
            <a:r>
              <a:rPr lang="en-US" baseline="0" dirty="0">
                <a:latin typeface="Arial" panose="020B0604020202020204" pitchFamily="34" charset="0"/>
                <a:cs typeface="Arial" panose="020B0604020202020204" pitchFamily="34" charset="0"/>
              </a:rPr>
              <a:t>important to capture so someone else can come along and reuse the data.  </a:t>
            </a:r>
          </a:p>
          <a:p>
            <a:endParaRPr lang="en-US" baseline="0" dirty="0">
              <a:latin typeface="Arial" panose="020B0604020202020204" pitchFamily="34" charset="0"/>
              <a:cs typeface="Arial" panose="020B0604020202020204" pitchFamily="34" charset="0"/>
            </a:endParaRPr>
          </a:p>
          <a:p>
            <a:r>
              <a:rPr lang="en-US" baseline="0" dirty="0">
                <a:latin typeface="Arial" panose="020B0604020202020204" pitchFamily="34" charset="0"/>
                <a:cs typeface="Arial" panose="020B0604020202020204" pitchFamily="34" charset="0"/>
              </a:rPr>
              <a:t>Data producers didn’t know</a:t>
            </a:r>
            <a:r>
              <a:rPr lang="en-US" dirty="0">
                <a:latin typeface="Arial" panose="020B0604020202020204" pitchFamily="34" charset="0"/>
                <a:cs typeface="Arial" panose="020B0604020202020204" pitchFamily="34" charset="0"/>
              </a:rPr>
              <a:t> a</a:t>
            </a:r>
            <a:r>
              <a:rPr lang="en-US" baseline="0" dirty="0">
                <a:latin typeface="Arial" panose="020B0604020202020204" pitchFamily="34" charset="0"/>
                <a:cs typeface="Arial" panose="020B0604020202020204" pitchFamily="34" charset="0"/>
              </a:rPr>
              <a:t>nd those curating the data weren’t asking reusers as far</a:t>
            </a:r>
            <a:r>
              <a:rPr lang="en-US" dirty="0">
                <a:latin typeface="Arial" panose="020B0604020202020204" pitchFamily="34" charset="0"/>
                <a:cs typeface="Arial" panose="020B0604020202020204" pitchFamily="34" charset="0"/>
              </a:rPr>
              <a:t> as I could tell</a:t>
            </a:r>
            <a:r>
              <a:rPr lang="en-US" baseline="0" dirty="0">
                <a:latin typeface="Arial" panose="020B0604020202020204" pitchFamily="34" charset="0"/>
                <a:cs typeface="Arial" panose="020B0604020202020204" pitchFamily="34" charset="0"/>
              </a:rPr>
              <a:t>.</a:t>
            </a:r>
            <a:r>
              <a:rPr lang="en-US" dirty="0">
                <a:latin typeface="Arial" panose="020B0604020202020204" pitchFamily="34" charset="0"/>
                <a:cs typeface="Arial" panose="020B0604020202020204" pitchFamily="34" charset="0"/>
              </a:rPr>
              <a:t> </a:t>
            </a:r>
            <a:r>
              <a:rPr lang="en-US" baseline="0" dirty="0">
                <a:latin typeface="Arial" panose="020B0604020202020204" pitchFamily="34" charset="0"/>
                <a:cs typeface="Arial" panose="020B0604020202020204" pitchFamily="34" charset="0"/>
              </a:rPr>
              <a:t>As a person who started her career designing and developing IS, I didn’t get it.</a:t>
            </a:r>
            <a:r>
              <a:rPr lang="en-US" dirty="0">
                <a:latin typeface="Arial" panose="020B0604020202020204" pitchFamily="34" charset="0"/>
                <a:cs typeface="Arial" panose="020B0604020202020204" pitchFamily="34" charset="0"/>
              </a:rPr>
              <a:t> Why wasn’t anyone </a:t>
            </a:r>
            <a:r>
              <a:rPr lang="en-US" baseline="0" dirty="0">
                <a:latin typeface="Arial" panose="020B0604020202020204" pitchFamily="34" charset="0"/>
                <a:cs typeface="Arial" panose="020B0604020202020204" pitchFamily="34" charset="0"/>
              </a:rPr>
              <a:t>asking the “end</a:t>
            </a:r>
            <a:r>
              <a:rPr lang="en-US" dirty="0">
                <a:latin typeface="Arial" panose="020B0604020202020204" pitchFamily="34" charset="0"/>
                <a:cs typeface="Arial" panose="020B0604020202020204" pitchFamily="34" charset="0"/>
              </a:rPr>
              <a:t> users”</a:t>
            </a:r>
            <a:r>
              <a:rPr lang="en-US" baseline="0" dirty="0">
                <a:latin typeface="Arial" panose="020B0604020202020204" pitchFamily="34" charset="0"/>
                <a:cs typeface="Arial" panose="020B0604020202020204" pitchFamily="34" charset="0"/>
              </a:rPr>
              <a:t>. That’s where my line of research started.  With a study of earthquake engineering researchers.  It lead to a proposal to IMLS.</a:t>
            </a:r>
            <a:endParaRPr lang="en-US" dirty="0">
              <a:latin typeface="Arial" panose="020B0604020202020204" pitchFamily="34" charset="0"/>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A035E6FC-CCC7-F34C-83D9-78C7523946F2}" type="slidenum">
              <a:rPr lang="en-US" smtClean="0"/>
              <a:t>3</a:t>
            </a:fld>
            <a:endParaRPr lang="en-US" dirty="0"/>
          </a:p>
        </p:txBody>
      </p:sp>
    </p:spTree>
    <p:extLst>
      <p:ext uri="{BB962C8B-B14F-4D97-AF65-F5344CB8AC3E}">
        <p14:creationId xmlns:p14="http://schemas.microsoft.com/office/powerpoint/2010/main" val="263730427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itchFamily="34" charset="0"/>
                <a:cs typeface="Arial" pitchFamily="34" charset="0"/>
              </a:rPr>
              <a:t>Beth</a:t>
            </a:r>
            <a:r>
              <a:rPr lang="en-US" baseline="0" dirty="0">
                <a:latin typeface="Arial" pitchFamily="34" charset="0"/>
                <a:cs typeface="Arial" pitchFamily="34" charset="0"/>
              </a:rPr>
              <a:t> Yakel, University of Michigan, School of Information, and I collaborated on an IMLS proposal called </a:t>
            </a:r>
            <a:r>
              <a:rPr lang="en-US" dirty="0">
                <a:latin typeface="Arial" pitchFamily="34" charset="0"/>
                <a:cs typeface="Arial" pitchFamily="34" charset="0"/>
              </a:rPr>
              <a:t>DIPIR (Dissemination Information Packages for Information Reuse).  DIPIR was a 3 year project funded by the Institute of Museum and Library Services. I was the principal investigator and Elizabeth Yakel the Co-PI. The funding has ended but our work on the project continues. </a:t>
            </a:r>
          </a:p>
          <a:p>
            <a:endParaRPr lang="en-US" dirty="0">
              <a:latin typeface="Arial" pitchFamily="34" charset="0"/>
              <a:cs typeface="Arial" pitchFamily="34" charset="0"/>
            </a:endParaRPr>
          </a:p>
          <a:p>
            <a:r>
              <a:rPr lang="en-US" dirty="0">
                <a:latin typeface="Arial" pitchFamily="34" charset="0"/>
                <a:cs typeface="Arial" pitchFamily="34" charset="0"/>
              </a:rPr>
              <a:t>It focuses on data reuse, specifically the reuse of quantitative social science, archaeological, and zoological data, within the respective academic communities.</a:t>
            </a:r>
          </a:p>
          <a:p>
            <a:endParaRPr lang="en-US" dirty="0">
              <a:latin typeface="Arial" pitchFamily="34" charset="0"/>
              <a:cs typeface="Arial" pitchFamily="34" charset="0"/>
            </a:endParaRPr>
          </a:p>
          <a:p>
            <a:r>
              <a:rPr lang="en-US" dirty="0">
                <a:latin typeface="Arial" pitchFamily="34" charset="0"/>
                <a:cs typeface="Arial" pitchFamily="34" charset="0"/>
              </a:rPr>
              <a:t>The DIPIR project is being done in partnership with scholars representing the Inter-university Consortium of Political and Social Research (ICPSR), the University of Michigan Museum of Zoology, and Open Context, an archaeological data repository and publishing service.  </a:t>
            </a:r>
          </a:p>
          <a:p>
            <a:endParaRPr lang="en-US" dirty="0">
              <a:latin typeface="Arial" pitchFamily="34" charset="0"/>
              <a:cs typeface="Arial" pitchFamily="34" charset="0"/>
            </a:endParaRPr>
          </a:p>
          <a:p>
            <a:r>
              <a:rPr lang="en-US" dirty="0">
                <a:latin typeface="Arial" pitchFamily="34" charset="0"/>
                <a:cs typeface="Arial" pitchFamily="34" charset="0"/>
              </a:rPr>
              <a:t>With Nancy McGovern, we are examining data reuse by quantitative social scientists, with Bill Fink/reuse by zoologists, and lastly with Eric Kansa/reuse by archaeologists.</a:t>
            </a:r>
          </a:p>
        </p:txBody>
      </p:sp>
      <p:sp>
        <p:nvSpPr>
          <p:cNvPr id="4" name="Slide Number Placeholder 3"/>
          <p:cNvSpPr>
            <a:spLocks noGrp="1"/>
          </p:cNvSpPr>
          <p:nvPr>
            <p:ph type="sldNum" sz="quarter" idx="10"/>
          </p:nvPr>
        </p:nvSpPr>
        <p:spPr/>
        <p:txBody>
          <a:bodyPr/>
          <a:lstStyle/>
          <a:p>
            <a:fld id="{A035E6FC-CCC7-F34C-83D9-78C7523946F2}" type="slidenum">
              <a:rPr lang="en-US" smtClean="0"/>
              <a:t>4</a:t>
            </a:fld>
            <a:endParaRPr lang="en-US" dirty="0"/>
          </a:p>
        </p:txBody>
      </p:sp>
    </p:spTree>
    <p:extLst>
      <p:ext uri="{BB962C8B-B14F-4D97-AF65-F5344CB8AC3E}">
        <p14:creationId xmlns:p14="http://schemas.microsoft.com/office/powerpoint/2010/main" val="298815217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Researchers who are out to</a:t>
            </a:r>
            <a:r>
              <a:rPr lang="en-US" baseline="0" dirty="0">
                <a:latin typeface="Arial" panose="020B0604020202020204" pitchFamily="34" charset="0"/>
                <a:cs typeface="Arial" panose="020B0604020202020204" pitchFamily="34" charset="0"/>
              </a:rPr>
              <a:t> reuse other people’s data typically are interested in the conditions or circumstances under which the data were produced. I call that the context or significant properties of data. Researchers who end up reusing other’s data typically want to know a lot about the context</a:t>
            </a:r>
            <a:r>
              <a:rPr lang="en-US" dirty="0">
                <a:latin typeface="Arial" panose="020B0604020202020204" pitchFamily="34" charset="0"/>
                <a:cs typeface="Arial" panose="020B0604020202020204" pitchFamily="34" charset="0"/>
              </a:rPr>
              <a:t> of data production</a:t>
            </a:r>
            <a:r>
              <a:rPr lang="en-US" baseline="0" dirty="0">
                <a:latin typeface="Arial" panose="020B0604020202020204" pitchFamily="34" charset="0"/>
                <a:cs typeface="Arial" panose="020B0604020202020204" pitchFamily="34" charset="0"/>
              </a:rPr>
              <a:t>.</a:t>
            </a:r>
            <a:endParaRPr lang="en-US"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Motivated to bridge two literatures. Data reuse literature – typically focused on significant properties/context necessary to facilitate reuse, particularly understanding/interpreting data/judging data quality. Data curation literature – typically focused on significant properties/context necessary to access data over the long term.</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So, one objective of DIPIR was to learn what data reusers needed besides the data, specifically what kinds of contextual information reusers needed to support their reuse and the implications for data curation. Since we were </a:t>
            </a:r>
            <a:r>
              <a:rPr lang="en-US" baseline="0" dirty="0">
                <a:latin typeface="Arial" pitchFamily="34" charset="0"/>
                <a:cs typeface="Arial" pitchFamily="34" charset="0"/>
              </a:rPr>
              <a:t>studying data reuse within several research communities,</a:t>
            </a:r>
            <a:r>
              <a:rPr lang="en-US" dirty="0">
                <a:latin typeface="Arial" pitchFamily="34" charset="0"/>
                <a:cs typeface="Arial" pitchFamily="34" charset="0"/>
              </a:rPr>
              <a:t> there also was </a:t>
            </a:r>
            <a:r>
              <a:rPr lang="en-US" baseline="0" dirty="0">
                <a:latin typeface="Arial" pitchFamily="34" charset="0"/>
                <a:cs typeface="Arial" pitchFamily="34" charset="0"/>
              </a:rPr>
              <a:t> interest in whether any generalizations could be made across disciplinary communities.  </a:t>
            </a:r>
            <a:endParaRPr lang="en-US" dirty="0">
              <a:latin typeface="Arial" pitchFamily="34" charset="0"/>
              <a:cs typeface="Arial"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5</a:t>
            </a:fld>
            <a:endParaRPr lang="en-US" dirty="0"/>
          </a:p>
        </p:txBody>
      </p:sp>
    </p:spTree>
    <p:extLst>
      <p:ext uri="{BB962C8B-B14F-4D97-AF65-F5344CB8AC3E}">
        <p14:creationId xmlns:p14="http://schemas.microsoft.com/office/powerpoint/2010/main" val="33131688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u="sng" dirty="0">
                <a:latin typeface="Arial" panose="020B0604020202020204" pitchFamily="34" charset="0"/>
                <a:cs typeface="Arial" panose="020B0604020202020204" pitchFamily="34" charset="0"/>
              </a:rPr>
              <a:t>Phase 1</a:t>
            </a:r>
            <a:r>
              <a:rPr lang="en-US" sz="1100" dirty="0">
                <a:latin typeface="Arial" panose="020B0604020202020204" pitchFamily="34" charset="0"/>
                <a:cs typeface="Arial" panose="020B0604020202020204" pitchFamily="34" charset="0"/>
              </a:rPr>
              <a:t>: Interviewed staff to understand the data submission, archival, and dissemination processes, how existing standards were applied, what data were available for reuse, and supportive tools &amp; services provided.</a:t>
            </a:r>
          </a:p>
          <a:p>
            <a:endParaRPr lang="en-US" sz="1100" dirty="0">
              <a:latin typeface="Arial" panose="020B0604020202020204" pitchFamily="34" charset="0"/>
              <a:cs typeface="Arial" panose="020B0604020202020204" pitchFamily="34" charset="0"/>
            </a:endParaRPr>
          </a:p>
          <a:p>
            <a:r>
              <a:rPr lang="en-US" sz="1100" u="sng" dirty="0">
                <a:latin typeface="Arial" panose="020B0604020202020204" pitchFamily="34" charset="0"/>
                <a:cs typeface="Arial" panose="020B0604020202020204" pitchFamily="34" charset="0"/>
              </a:rPr>
              <a:t>Phase 2</a:t>
            </a:r>
            <a:r>
              <a:rPr lang="en-US" sz="1100" dirty="0">
                <a:latin typeface="Arial" panose="020B0604020202020204" pitchFamily="34" charset="0"/>
                <a:cs typeface="Arial" panose="020B0604020202020204" pitchFamily="34" charset="0"/>
              </a:rPr>
              <a:t>: Interviewed reusers within the three disciplines to learn about their reuse practices and information needs. For each site we used a multi-method approach to triangulate our findings.  </a:t>
            </a:r>
          </a:p>
          <a:p>
            <a:pPr marL="171450" lvl="0" indent="-171450">
              <a:buFontTx/>
              <a:buChar char="-"/>
            </a:pPr>
            <a:r>
              <a:rPr lang="en-US" sz="1100" dirty="0">
                <a:latin typeface="Arial" panose="020B0604020202020204" pitchFamily="34" charset="0"/>
                <a:cs typeface="Arial" panose="020B0604020202020204" pitchFamily="34" charset="0"/>
              </a:rPr>
              <a:t>w/Open Context examined online behavior to determine data discovery and access behaviors</a:t>
            </a:r>
          </a:p>
          <a:p>
            <a:pPr marL="171450" lvl="0" indent="-171450">
              <a:buFontTx/>
              <a:buChar char="-"/>
            </a:pPr>
            <a:r>
              <a:rPr lang="en-US" sz="1100" dirty="0">
                <a:latin typeface="Arial" panose="020B0604020202020204" pitchFamily="34" charset="0"/>
                <a:cs typeface="Arial" panose="020B0604020202020204" pitchFamily="34" charset="0"/>
              </a:rPr>
              <a:t>w/UMMZ we conducted observations and think-aloud with data reusers in the museum to consider how they put digital and analog information together for reuse.  </a:t>
            </a:r>
          </a:p>
          <a:p>
            <a:pPr marL="171450" lvl="0" indent="-171450">
              <a:buFontTx/>
              <a:buChar char="-"/>
            </a:pPr>
            <a:r>
              <a:rPr lang="en-US" sz="1100" dirty="0">
                <a:latin typeface="Arial" panose="020B0604020202020204" pitchFamily="34" charset="0"/>
                <a:cs typeface="Arial" panose="020B0604020202020204" pitchFamily="34" charset="0"/>
              </a:rPr>
              <a:t>w/ICSPR we surveyed users of ICSPR data sets about their reuse practices and experiences.  </a:t>
            </a:r>
          </a:p>
          <a:p>
            <a:pPr lvl="0"/>
            <a:endParaRPr lang="en-US" sz="1100" dirty="0">
              <a:latin typeface="Arial" panose="020B0604020202020204" pitchFamily="34" charset="0"/>
              <a:cs typeface="Arial" panose="020B0604020202020204" pitchFamily="34" charset="0"/>
            </a:endParaRPr>
          </a:p>
          <a:p>
            <a:r>
              <a:rPr lang="en-US" sz="1100" u="sng" dirty="0">
                <a:latin typeface="Arial" panose="020B0604020202020204" pitchFamily="34" charset="0"/>
                <a:cs typeface="Arial" panose="020B0604020202020204" pitchFamily="34" charset="0"/>
              </a:rPr>
              <a:t>Phase 3:</a:t>
            </a:r>
            <a:r>
              <a:rPr lang="en-US" sz="1100" dirty="0">
                <a:latin typeface="Arial" panose="020B0604020202020204" pitchFamily="34" charset="0"/>
                <a:cs typeface="Arial" panose="020B0604020202020204" pitchFamily="34" charset="0"/>
              </a:rPr>
              <a:t> We have looked across the 3 academic communities to look for generalizations and map data’s context to reusers’ needs and data curation activities and services. </a:t>
            </a:r>
            <a:endParaRPr lang="en-US"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6</a:t>
            </a:fld>
            <a:endParaRPr lang="en-US" dirty="0"/>
          </a:p>
        </p:txBody>
      </p:sp>
    </p:spTree>
    <p:extLst>
      <p:ext uri="{BB962C8B-B14F-4D97-AF65-F5344CB8AC3E}">
        <p14:creationId xmlns:p14="http://schemas.microsoft.com/office/powerpoint/2010/main" val="82067821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547938" y="877888"/>
            <a:ext cx="4210050" cy="2368550"/>
          </a:xfrm>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Photo credit: </a:t>
            </a:r>
            <a:r>
              <a:rPr lang="en-US" dirty="0">
                <a:latin typeface="Arial" panose="020B0604020202020204" pitchFamily="34" charset="0"/>
                <a:cs typeface="Arial" panose="020B0604020202020204" pitchFamily="34" charset="0"/>
                <a:hlinkClick r:id="rId3"/>
              </a:rPr>
              <a:t>Jason Quinlan</a:t>
            </a:r>
            <a:r>
              <a:rPr lang="en-US" dirty="0">
                <a:latin typeface="Arial" panose="020B0604020202020204" pitchFamily="34" charset="0"/>
                <a:cs typeface="Arial" panose="020B0604020202020204" pitchFamily="34" charset="0"/>
              </a:rPr>
              <a:t> (2013). Çatalhöyük. </a:t>
            </a:r>
            <a:r>
              <a:rPr lang="en-US" dirty="0">
                <a:latin typeface="Arial" panose="020B0604020202020204" pitchFamily="34" charset="0"/>
                <a:cs typeface="Arial" panose="020B0604020202020204" pitchFamily="34" charset="0"/>
                <a:hlinkClick r:id="rId4"/>
              </a:rPr>
              <a:t>https://www.flickr.com/photos/catalhoyuk/9184503529</a:t>
            </a:r>
            <a:endParaRPr lang="en-US"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Today my focus is solely on the data reusers’ perspective – their needs, their practices when it comes to reusing data from others within their disciplinary community.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This archaeologists is interested in reusing data that has been collected over time and maybe space/geography, given interests in transitions from hunting and herding of animals to how animals are incorporated into increasingly complex societies – domesticated animals, use of sheep’s wool, etc.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How do we support this archaeologist’s research?  Or better yet, his data reuse needs, so the research can be conducted? </a:t>
            </a:r>
          </a:p>
        </p:txBody>
      </p:sp>
      <p:sp>
        <p:nvSpPr>
          <p:cNvPr id="4" name="Slide Number Placeholder 3"/>
          <p:cNvSpPr>
            <a:spLocks noGrp="1"/>
          </p:cNvSpPr>
          <p:nvPr>
            <p:ph type="sldNum" sz="quarter" idx="10"/>
          </p:nvPr>
        </p:nvSpPr>
        <p:spPr/>
        <p:txBody>
          <a:bodyPr/>
          <a:lstStyle/>
          <a:p>
            <a:fld id="{BCFE45DA-72A3-430F-BB87-B14765412E94}" type="slidenum">
              <a:rPr lang="en-US" smtClean="0"/>
              <a:t>7</a:t>
            </a:fld>
            <a:endParaRPr lang="en-US" dirty="0"/>
          </a:p>
        </p:txBody>
      </p:sp>
    </p:spTree>
    <p:extLst>
      <p:ext uri="{BB962C8B-B14F-4D97-AF65-F5344CB8AC3E}">
        <p14:creationId xmlns:p14="http://schemas.microsoft.com/office/powerpoint/2010/main" val="87676085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547938" y="877888"/>
            <a:ext cx="4210050" cy="2368550"/>
          </a:xfrm>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Photo credit: </a:t>
            </a:r>
            <a:r>
              <a:rPr lang="en-US" dirty="0">
                <a:latin typeface="Arial" panose="020B0604020202020204" pitchFamily="34" charset="0"/>
                <a:cs typeface="Arial" panose="020B0604020202020204" pitchFamily="34" charset="0"/>
                <a:hlinkClick r:id="rId3"/>
              </a:rPr>
              <a:t>Jason Quinlan</a:t>
            </a:r>
            <a:r>
              <a:rPr lang="en-US" dirty="0">
                <a:latin typeface="Arial" panose="020B0604020202020204" pitchFamily="34" charset="0"/>
                <a:cs typeface="Arial" panose="020B0604020202020204" pitchFamily="34" charset="0"/>
              </a:rPr>
              <a:t> (2013). Çatalhöyük. </a:t>
            </a:r>
            <a:r>
              <a:rPr lang="en-US" dirty="0">
                <a:latin typeface="Arial" panose="020B0604020202020204" pitchFamily="34" charset="0"/>
                <a:cs typeface="Arial" panose="020B0604020202020204" pitchFamily="34" charset="0"/>
                <a:hlinkClick r:id="rId4"/>
              </a:rPr>
              <a:t>https://www.flickr.com/photos/catalhoyuk/9184503529</a:t>
            </a:r>
            <a:endParaRPr lang="en-US"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Today I will focus on reusers needs in terms of </a:t>
            </a:r>
          </a:p>
          <a:p>
            <a:pPr marL="174913" indent="-174913">
              <a:buFontTx/>
              <a:buChar char="-"/>
            </a:pPr>
            <a:r>
              <a:rPr lang="en-US" dirty="0">
                <a:latin typeface="Arial" panose="020B0604020202020204" pitchFamily="34" charset="0"/>
                <a:cs typeface="Arial" panose="020B0604020202020204" pitchFamily="34" charset="0"/>
              </a:rPr>
              <a:t>Context information needed – noticing that it has direct and indirect relationships to the data – it comes from places other than the context in which the data were produced</a:t>
            </a:r>
          </a:p>
          <a:p>
            <a:pPr marL="174913" indent="-174913">
              <a:buFontTx/>
              <a:buChar char="-"/>
            </a:pPr>
            <a:r>
              <a:rPr lang="en-US" dirty="0">
                <a:latin typeface="Arial" panose="020B0604020202020204" pitchFamily="34" charset="0"/>
                <a:cs typeface="Arial" panose="020B0604020202020204" pitchFamily="34" charset="0"/>
              </a:rPr>
              <a:t>Reasons context information is needed – particularly the role of data quality in the data reuse process </a:t>
            </a:r>
          </a:p>
          <a:p>
            <a:pPr marL="174913" indent="-174913">
              <a:buFontTx/>
              <a:buChar char="-"/>
            </a:pPr>
            <a:r>
              <a:rPr lang="en-US" dirty="0">
                <a:latin typeface="Arial" panose="020B0604020202020204" pitchFamily="34" charset="0"/>
                <a:cs typeface="Arial" panose="020B0604020202020204" pitchFamily="34" charset="0"/>
              </a:rPr>
              <a:t>Sources of context information – to determine how it is tracked and linked or curated </a:t>
            </a:r>
          </a:p>
          <a:p>
            <a:pPr marL="174913" indent="-174913">
              <a:buFontTx/>
              <a:buChar char="-"/>
            </a:pPr>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Throughout the presentation I will discuss implications for academic libraries emphasizing how data curation activities and services might be shaped to accommodate reuse needs. </a:t>
            </a: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BCFE45DA-72A3-430F-BB87-B14765412E94}" type="slidenum">
              <a:rPr lang="en-US" smtClean="0"/>
              <a:t>8</a:t>
            </a:fld>
            <a:endParaRPr lang="en-US" dirty="0"/>
          </a:p>
        </p:txBody>
      </p:sp>
    </p:spTree>
    <p:extLst>
      <p:ext uri="{BB962C8B-B14F-4D97-AF65-F5344CB8AC3E}">
        <p14:creationId xmlns:p14="http://schemas.microsoft.com/office/powerpoint/2010/main" val="87676085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latin typeface="Arial" panose="020B0604020202020204" pitchFamily="34" charset="0"/>
                <a:cs typeface="Arial" panose="020B0604020202020204" pitchFamily="34" charset="0"/>
              </a:rPr>
              <a:t>Photo</a:t>
            </a:r>
            <a:r>
              <a:rPr lang="en-US" dirty="0">
                <a:latin typeface="Arial" panose="020B0604020202020204" pitchFamily="34" charset="0"/>
                <a:cs typeface="Arial" panose="020B0604020202020204" pitchFamily="34" charset="0"/>
              </a:rPr>
              <a:t> credit: DCC Curation Lifecycle Model, http://www.dcc.ac.uk/resources/curation-lifecycle-model</a:t>
            </a:r>
            <a:r>
              <a:rPr lang="en-US" baseline="0" dirty="0">
                <a:latin typeface="Arial" panose="020B0604020202020204" pitchFamily="34" charset="0"/>
                <a:cs typeface="Arial" panose="020B0604020202020204" pitchFamily="34" charset="0"/>
              </a:rPr>
              <a:t> </a:t>
            </a:r>
          </a:p>
          <a:p>
            <a:endParaRPr lang="en-US" dirty="0">
              <a:latin typeface="Arial" panose="020B0604020202020204" pitchFamily="34" charset="0"/>
              <a:cs typeface="Arial" panose="020B0604020202020204" pitchFamily="34" charset="0"/>
            </a:endParaRPr>
          </a:p>
          <a:p>
            <a:r>
              <a:rPr lang="en-US" baseline="0" dirty="0">
                <a:latin typeface="Arial" panose="020B0604020202020204" pitchFamily="34" charset="0"/>
                <a:cs typeface="Arial" panose="020B0604020202020204" pitchFamily="34" charset="0"/>
              </a:rPr>
              <a:t>I</a:t>
            </a:r>
            <a:r>
              <a:rPr lang="en-US" dirty="0">
                <a:latin typeface="Arial" panose="020B0604020202020204" pitchFamily="34" charset="0"/>
                <a:cs typeface="Arial" panose="020B0604020202020204" pitchFamily="34" charset="0"/>
              </a:rPr>
              <a:t> thought I would start kick things off with a definition of data curation from UIUC, which emphasizes the entire lifecycle.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“Data curation is the active and ongoing management of data through its lifecycle of interest and usefulness to scholarship, science, and education. Data curation enables data discovery and retrieval, maintains data quality, adds value, and provides for re-use over time through activities including authentication, archiving, management, preservation, and representation”. </a:t>
            </a:r>
            <a:r>
              <a:rPr lang="en-US" dirty="0">
                <a:latin typeface="Arial" panose="020B0604020202020204" pitchFamily="34" charset="0"/>
                <a:cs typeface="Arial" panose="020B0604020202020204" pitchFamily="34" charset="0"/>
                <a:hlinkClick r:id="rId3"/>
              </a:rPr>
              <a:t>http://www.lis.illinois.edu/academics/degrees/specializations/data_curation</a:t>
            </a:r>
            <a:r>
              <a:rPr lang="en-US" dirty="0">
                <a:latin typeface="Arial" panose="020B0604020202020204" pitchFamily="34" charset="0"/>
                <a:cs typeface="Arial" panose="020B0604020202020204" pitchFamily="34" charset="0"/>
              </a:rPr>
              <a:t>.   </a:t>
            </a:r>
          </a:p>
        </p:txBody>
      </p:sp>
      <p:sp>
        <p:nvSpPr>
          <p:cNvPr id="4" name="Slide Number Placeholder 3"/>
          <p:cNvSpPr>
            <a:spLocks noGrp="1"/>
          </p:cNvSpPr>
          <p:nvPr>
            <p:ph type="sldNum" sz="quarter" idx="10"/>
          </p:nvPr>
        </p:nvSpPr>
        <p:spPr/>
        <p:txBody>
          <a:bodyPr/>
          <a:lstStyle/>
          <a:p>
            <a:fld id="{A035E6FC-CCC7-F34C-83D9-78C7523946F2}" type="slidenum">
              <a:rPr lang="en-US" smtClean="0"/>
              <a:t>9</a:t>
            </a:fld>
            <a:endParaRPr lang="en-US" dirty="0"/>
          </a:p>
        </p:txBody>
      </p:sp>
    </p:spTree>
    <p:extLst>
      <p:ext uri="{BB962C8B-B14F-4D97-AF65-F5344CB8AC3E}">
        <p14:creationId xmlns:p14="http://schemas.microsoft.com/office/powerpoint/2010/main" val="288219076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Most of my talk will focus on findings from our qualitative research,</a:t>
            </a:r>
            <a:r>
              <a:rPr lang="en-US" baseline="0" dirty="0">
                <a:latin typeface="Arial" panose="020B0604020202020204" pitchFamily="34" charset="0"/>
                <a:cs typeface="Arial" panose="020B0604020202020204" pitchFamily="34" charset="0"/>
              </a:rPr>
              <a:t> so I wanted to spend some time talking about our data collection and analysis methods briefly.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In total, across the three disciplines we have conducted 92 interviews and observed 13 researchers at UMMZ. We asked them about: their experiences reusing data. Topics of inquiry included how respondents discovered and evaluated data for reuse and their experiences using data repositories</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Our data analysis was done in two cycles.  The first was based on the interview protocol primarily with more codes added as necessary.  The second was based on three broad categories – the detailed context reusers needed, the places they went to get  it and the reasons they needed it. The categories were broken down based on literature and the data itself as we read about mentions of particular types of context, places or reasons.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The findings I will present are based on the detailed codes created for each of these categories. </a:t>
            </a:r>
          </a:p>
        </p:txBody>
      </p:sp>
      <p:sp>
        <p:nvSpPr>
          <p:cNvPr id="4" name="Slide Number Placeholder 3"/>
          <p:cNvSpPr>
            <a:spLocks noGrp="1"/>
          </p:cNvSpPr>
          <p:nvPr>
            <p:ph type="sldNum" sz="quarter" idx="10"/>
          </p:nvPr>
        </p:nvSpPr>
        <p:spPr/>
        <p:txBody>
          <a:bodyPr/>
          <a:lstStyle/>
          <a:p>
            <a:fld id="{A035E6FC-CCC7-F34C-83D9-78C7523946F2}" type="slidenum">
              <a:rPr lang="en-US" smtClean="0"/>
              <a:t>10</a:t>
            </a:fld>
            <a:endParaRPr lang="en-US" dirty="0"/>
          </a:p>
        </p:txBody>
      </p:sp>
    </p:spTree>
    <p:extLst>
      <p:ext uri="{BB962C8B-B14F-4D97-AF65-F5344CB8AC3E}">
        <p14:creationId xmlns:p14="http://schemas.microsoft.com/office/powerpoint/2010/main" val="354277357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These are the types of context information that we found reusers needed across</a:t>
            </a:r>
            <a:r>
              <a:rPr lang="en-US" baseline="0" dirty="0">
                <a:latin typeface="Arial" panose="020B0604020202020204" pitchFamily="34" charset="0"/>
                <a:cs typeface="Arial" panose="020B0604020202020204" pitchFamily="34" charset="0"/>
              </a:rPr>
              <a:t> the 3 disciplines we studied. This photo of the cards is from a workshop we did at the International Digital Curation Conference in February 2016.  The workshop drew in data librarians and curators primarily.  We had them do two card sort exercises.  </a:t>
            </a:r>
          </a:p>
          <a:p>
            <a:endParaRPr lang="en-US" baseline="0" dirty="0">
              <a:latin typeface="Arial" panose="020B0604020202020204" pitchFamily="34" charset="0"/>
              <a:cs typeface="Arial" panose="020B0604020202020204" pitchFamily="34" charset="0"/>
            </a:endParaRPr>
          </a:p>
          <a:p>
            <a:r>
              <a:rPr lang="en-US" baseline="0" dirty="0">
                <a:latin typeface="Arial" panose="020B0604020202020204" pitchFamily="34" charset="0"/>
                <a:cs typeface="Arial" panose="020B0604020202020204" pitchFamily="34" charset="0"/>
              </a:rPr>
              <a:t>For the first exercise, we had them rank order the cards of context information from most to least important for their designated communities of users.  In the second card sort exercise we had them r</a:t>
            </a:r>
            <a:r>
              <a:rPr lang="en-US" dirty="0">
                <a:latin typeface="Arial" panose="020B0604020202020204" pitchFamily="34" charset="0"/>
                <a:cs typeface="Arial" panose="020B0604020202020204" pitchFamily="34" charset="0"/>
              </a:rPr>
              <a:t>e-sort  the cards with their existing data deposit requirements in mind.  </a:t>
            </a:r>
          </a:p>
        </p:txBody>
      </p:sp>
      <p:sp>
        <p:nvSpPr>
          <p:cNvPr id="4" name="Slide Number Placeholder 3"/>
          <p:cNvSpPr>
            <a:spLocks noGrp="1"/>
          </p:cNvSpPr>
          <p:nvPr>
            <p:ph type="sldNum" sz="quarter" idx="10"/>
          </p:nvPr>
        </p:nvSpPr>
        <p:spPr/>
        <p:txBody>
          <a:bodyPr/>
          <a:lstStyle/>
          <a:p>
            <a:fld id="{A035E6FC-CCC7-F34C-83D9-78C7523946F2}" type="slidenum">
              <a:rPr lang="en-US" smtClean="0"/>
              <a:t>11</a:t>
            </a:fld>
            <a:endParaRPr lang="en-US" dirty="0"/>
          </a:p>
        </p:txBody>
      </p:sp>
    </p:spTree>
    <p:extLst>
      <p:ext uri="{BB962C8B-B14F-4D97-AF65-F5344CB8AC3E}">
        <p14:creationId xmlns:p14="http://schemas.microsoft.com/office/powerpoint/2010/main" val="140040336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Here we see the percentage of reusers within each discipline who mentioned different types of context information they needed and we get a sense of what’s important during decisions about reusing data.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So I will point out a couple of things and follow that with example quotes to illustrate what reusers in different disciplines described needing for different context types.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We see data collection information is important to all.  Specimen information is important to practically all zoologists, but only 50% of the archaeologists mentioned artifact information. Data producer information was particularly important for social scientists and zoologists, less so for archaeologists.  Data analysis information was important for about 2/3 of the social scientists, but fewer zoologists and archaeologists.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The other thing of interest was the types of context mentioned.  Many had a direct relationship with the data and/or the data producer. Others were indirectly related, for instance repository and prior reuse information. </a:t>
            </a:r>
          </a:p>
          <a:p>
            <a:endParaRPr lang="en-US"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dirty="0"/>
          </a:p>
          <a:p>
            <a:endParaRPr lang="en-US" dirty="0"/>
          </a:p>
        </p:txBody>
      </p:sp>
      <p:sp>
        <p:nvSpPr>
          <p:cNvPr id="4" name="Slide Number Placeholder 3"/>
          <p:cNvSpPr>
            <a:spLocks noGrp="1"/>
          </p:cNvSpPr>
          <p:nvPr>
            <p:ph type="sldNum" sz="quarter" idx="10"/>
          </p:nvPr>
        </p:nvSpPr>
        <p:spPr/>
        <p:txBody>
          <a:bodyPr/>
          <a:lstStyle/>
          <a:p>
            <a:fld id="{A035E6FC-CCC7-F34C-83D9-78C7523946F2}" type="slidenum">
              <a:rPr lang="en-US" smtClean="0"/>
              <a:t>12</a:t>
            </a:fld>
            <a:endParaRPr lang="en-US" dirty="0"/>
          </a:p>
        </p:txBody>
      </p:sp>
    </p:spTree>
    <p:extLst>
      <p:ext uri="{BB962C8B-B14F-4D97-AF65-F5344CB8AC3E}">
        <p14:creationId xmlns:p14="http://schemas.microsoft.com/office/powerpoint/2010/main" val="87604784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Here we also see more types of context, some of which were related to the data and we would expect to get from the data producer such as missing data, terms of use, research objectives.</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Then we have others that reusers mentioned needing/wanting that may not be something the data producer would provide, such as digitization/curation information and provenance information, and advice on reuse.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So, what are data reusers in each of the disciplines describing when the talk about these different types of context?  I won’t talk about each one individually, but I did want to spend time on the top 9 or 10. </a:t>
            </a:r>
          </a:p>
        </p:txBody>
      </p:sp>
      <p:sp>
        <p:nvSpPr>
          <p:cNvPr id="4" name="Slide Number Placeholder 3"/>
          <p:cNvSpPr>
            <a:spLocks noGrp="1"/>
          </p:cNvSpPr>
          <p:nvPr>
            <p:ph type="sldNum" sz="quarter" idx="10"/>
          </p:nvPr>
        </p:nvSpPr>
        <p:spPr/>
        <p:txBody>
          <a:bodyPr/>
          <a:lstStyle/>
          <a:p>
            <a:fld id="{A035E6FC-CCC7-F34C-83D9-78C7523946F2}" type="slidenum">
              <a:rPr lang="en-US" smtClean="0"/>
              <a:t>13</a:t>
            </a:fld>
            <a:endParaRPr lang="en-US" dirty="0"/>
          </a:p>
        </p:txBody>
      </p:sp>
    </p:spTree>
    <p:extLst>
      <p:ext uri="{BB962C8B-B14F-4D97-AF65-F5344CB8AC3E}">
        <p14:creationId xmlns:p14="http://schemas.microsoft.com/office/powerpoint/2010/main" val="96296499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Photo credit:</a:t>
            </a:r>
            <a:r>
              <a:rPr lang="en-US" baseline="0" dirty="0">
                <a:latin typeface="Arial" panose="020B0604020202020204" pitchFamily="34" charset="0"/>
                <a:cs typeface="Arial" panose="020B0604020202020204" pitchFamily="34" charset="0"/>
              </a:rPr>
              <a:t> </a:t>
            </a:r>
            <a:r>
              <a:rPr lang="en-US" dirty="0">
                <a:latin typeface="Arial" panose="020B0604020202020204" pitchFamily="34" charset="0"/>
                <a:cs typeface="Arial" panose="020B0604020202020204" pitchFamily="34" charset="0"/>
              </a:rPr>
              <a:t>Archaeologists fieldwalking at Lanton Quarry http://www.archaeologicalresearchservices.com/lantonwebsite/how/fieldwalking.html</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Data collection info: includes anything related to how a study was designed and the data were gathered. For instance, data collection procedures/strategies</a:t>
            </a:r>
            <a:r>
              <a:rPr lang="en-US" baseline="0" dirty="0">
                <a:latin typeface="Arial" panose="020B0604020202020204" pitchFamily="34" charset="0"/>
                <a:cs typeface="Arial" panose="020B0604020202020204" pitchFamily="34" charset="0"/>
              </a:rPr>
              <a:t> were important across disciplines.</a:t>
            </a:r>
            <a:r>
              <a:rPr lang="en-US" dirty="0">
                <a:latin typeface="Arial" panose="020B0604020202020204" pitchFamily="34" charset="0"/>
                <a:cs typeface="Arial" panose="020B0604020202020204" pitchFamily="34" charset="0"/>
              </a:rPr>
              <a:t> The photo shows a team walking the field site.  </a:t>
            </a:r>
            <a:r>
              <a:rPr lang="en-US" u="sng" dirty="0">
                <a:latin typeface="Arial" panose="020B0604020202020204" pitchFamily="34" charset="0"/>
                <a:cs typeface="Arial" panose="020B0604020202020204" pitchFamily="34" charset="0"/>
              </a:rPr>
              <a:t>One of our archaeologist’s </a:t>
            </a:r>
            <a:r>
              <a:rPr lang="en-US" dirty="0">
                <a:latin typeface="Arial" panose="020B0604020202020204" pitchFamily="34" charset="0"/>
                <a:cs typeface="Arial" panose="020B0604020202020204" pitchFamily="34" charset="0"/>
              </a:rPr>
              <a:t>explained that details about field walks that occur during data collection were important, because it impacted what they were interested in finding and whether that was of interest to him.  </a:t>
            </a:r>
            <a:r>
              <a:rPr lang="en-US" u="sng" baseline="0" dirty="0">
                <a:latin typeface="Arial" panose="020B0604020202020204" pitchFamily="34" charset="0"/>
                <a:cs typeface="Arial" panose="020B0604020202020204" pitchFamily="34" charset="0"/>
              </a:rPr>
              <a:t>For social scientists</a:t>
            </a:r>
            <a:r>
              <a:rPr lang="en-US" baseline="0" dirty="0">
                <a:latin typeface="Arial" panose="020B0604020202020204" pitchFamily="34" charset="0"/>
                <a:cs typeface="Arial" panose="020B0604020202020204" pitchFamily="34" charset="0"/>
              </a:rPr>
              <a:t> </a:t>
            </a:r>
            <a:r>
              <a:rPr lang="en-US" dirty="0">
                <a:latin typeface="Arial" panose="020B0604020202020204" pitchFamily="34" charset="0"/>
                <a:cs typeface="Arial" panose="020B0604020202020204" pitchFamily="34" charset="0"/>
              </a:rPr>
              <a:t>interested in using human subjects data collected via surveys/questionnaires, how the survey was designed and administered is important.  The question wording provided insight into how variables were defined and measured and whether they were relevant to the reuser’s research.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See Faniel, Kansa, Witcher Kansa, Barrera-Gomez, Yakel (2013) and Faniel, Kriesberg, Yakel (2012).</a:t>
            </a:r>
          </a:p>
        </p:txBody>
      </p:sp>
      <p:sp>
        <p:nvSpPr>
          <p:cNvPr id="4" name="Slide Number Placeholder 3"/>
          <p:cNvSpPr>
            <a:spLocks noGrp="1"/>
          </p:cNvSpPr>
          <p:nvPr>
            <p:ph type="sldNum" sz="quarter" idx="10"/>
          </p:nvPr>
        </p:nvSpPr>
        <p:spPr/>
        <p:txBody>
          <a:bodyPr/>
          <a:lstStyle/>
          <a:p>
            <a:fld id="{A035E6FC-CCC7-F34C-83D9-78C7523946F2}" type="slidenum">
              <a:rPr lang="en-US" smtClean="0"/>
              <a:t>14</a:t>
            </a:fld>
            <a:endParaRPr lang="en-US" dirty="0"/>
          </a:p>
        </p:txBody>
      </p:sp>
    </p:spTree>
    <p:extLst>
      <p:ext uri="{BB962C8B-B14F-4D97-AF65-F5344CB8AC3E}">
        <p14:creationId xmlns:p14="http://schemas.microsoft.com/office/powerpoint/2010/main" val="2928398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2871">
              <a:defRPr/>
            </a:pPr>
            <a:r>
              <a:rPr lang="en-US" sz="1100" dirty="0">
                <a:effectLst/>
                <a:latin typeface="Arial" panose="020B0604020202020204" pitchFamily="34" charset="0"/>
                <a:cs typeface="Arial" panose="020B0604020202020204" pitchFamily="34" charset="0"/>
              </a:rPr>
              <a:t>Photo credit: </a:t>
            </a:r>
            <a:r>
              <a:rPr lang="en-US" sz="1100" dirty="0">
                <a:latin typeface="Arial" panose="020B0604020202020204" pitchFamily="34" charset="0"/>
                <a:cs typeface="Arial" panose="020B0604020202020204" pitchFamily="34" charset="0"/>
              </a:rPr>
              <a:t>By Photo by Jens Petersen, Edited by User:Olegiwit (cloned in part of fins) and Fir0002 (removed spots and noise) (File:Pterois_volitans_Manado.JPG) [GFDL (http://www.gnu.org/copyleft/fdl.html), CC-BY-SA-3.0 (http://creativecommons.org/licenses/by-sa/3.0/) or CC BY 2.5 (http://creativecommons.org/licenses/by/2.5)], via Wikimedia Commons. https://commons.wikimedia.org/wiki/File:Pterois_volitans_Manado-e_edit.jpg</a:t>
            </a:r>
            <a:endParaRPr lang="en-US" sz="1100" dirty="0">
              <a:effectLst/>
              <a:latin typeface="Arial" panose="020B0604020202020204" pitchFamily="34" charset="0"/>
              <a:cs typeface="Arial" panose="020B0604020202020204" pitchFamily="34" charset="0"/>
            </a:endParaRP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Specimen and artifact info: included specimen or artifact descriptors such as name, age, gender, accession number, when and where found. The most frequently mentioned specimen information was species identification and location where specimens occurred/were found. As Zoologist 08 describes, this information was typically the starting point for deciding whether the data were relevant and accurate. He is using the location data to quickly verify the species was identified correctly, because he knows the commonly accepted locations where the species occurs.</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Interestingly there were many instances when zoologists reused the physical specimen to verify the species was identified correctly and to collect their own data.</a:t>
            </a:r>
          </a:p>
          <a:p>
            <a:endParaRPr lang="en-US" sz="1100" baseline="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See Faniel &amp; Yakel (forthcoming).</a:t>
            </a:r>
            <a:endParaRPr lang="en-US" sz="1100"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15</a:t>
            </a:fld>
            <a:endParaRPr lang="en-US" dirty="0"/>
          </a:p>
        </p:txBody>
      </p:sp>
    </p:spTree>
    <p:extLst>
      <p:ext uri="{BB962C8B-B14F-4D97-AF65-F5344CB8AC3E}">
        <p14:creationId xmlns:p14="http://schemas.microsoft.com/office/powerpoint/2010/main" val="263248800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2871">
              <a:defRPr/>
            </a:pPr>
            <a:r>
              <a:rPr lang="en-US" dirty="0">
                <a:effectLst/>
                <a:latin typeface="Arial" panose="020B0604020202020204" pitchFamily="34" charset="0"/>
                <a:cs typeface="Arial" panose="020B0604020202020204" pitchFamily="34" charset="0"/>
              </a:rPr>
              <a:t>Photo</a:t>
            </a:r>
            <a:r>
              <a:rPr lang="en-US" baseline="0" dirty="0">
                <a:effectLst/>
                <a:latin typeface="Arial" panose="020B0604020202020204" pitchFamily="34" charset="0"/>
                <a:cs typeface="Arial" panose="020B0604020202020204" pitchFamily="34" charset="0"/>
              </a:rPr>
              <a:t> credit: </a:t>
            </a:r>
            <a:r>
              <a:rPr lang="en-US" dirty="0">
                <a:latin typeface="Arial" panose="020B0604020202020204" pitchFamily="34" charset="0"/>
                <a:cs typeface="Arial" panose="020B0604020202020204" pitchFamily="34" charset="0"/>
              </a:rPr>
              <a:t>“Photo of worked bone” by Bradley Parker, Peter Cobb. "F_5_5003_5010_1.JPG from Turkey/Kenan Tepe/Area F/Trench 5/Locus 5003/Finds Bag 5010". (2012) In </a:t>
            </a:r>
            <a:r>
              <a:rPr lang="en-US" i="1" dirty="0">
                <a:latin typeface="Arial" panose="020B0604020202020204" pitchFamily="34" charset="0"/>
                <a:cs typeface="Arial" panose="020B0604020202020204" pitchFamily="34" charset="0"/>
              </a:rPr>
              <a:t>Kenan Tepe</a:t>
            </a:r>
            <a:r>
              <a:rPr lang="en-US" dirty="0">
                <a:latin typeface="Arial" panose="020B0604020202020204" pitchFamily="34" charset="0"/>
                <a:cs typeface="Arial" panose="020B0604020202020204" pitchFamily="34" charset="0"/>
              </a:rPr>
              <a:t>. Bradley Parker, Peter Cobb (Eds.) . Released: 2012-03-28. Open Context. &lt;http://opencontext.org/media/F6BC22FE-AD79-4BB9-8AAA-E05AC705EF61&gt; ARK (Archive): http://n2t.net/ark:/28722/k2862h17z, used under CC BY.</a:t>
            </a:r>
          </a:p>
          <a:p>
            <a:pPr defTabSz="932871">
              <a:defRPr/>
            </a:pPr>
            <a:endParaRPr lang="en-US" dirty="0">
              <a:effectLst/>
              <a:latin typeface="Arial" panose="020B0604020202020204" pitchFamily="34" charset="0"/>
              <a:cs typeface="Arial" panose="020B0604020202020204" pitchFamily="34" charset="0"/>
            </a:endParaRPr>
          </a:p>
          <a:p>
            <a:pPr>
              <a:defRPr/>
            </a:pPr>
            <a:r>
              <a:rPr lang="en-US" dirty="0">
                <a:latin typeface="Arial" panose="020B0604020202020204" pitchFamily="34" charset="0"/>
                <a:cs typeface="Arial" panose="020B0604020202020204" pitchFamily="34" charset="0"/>
              </a:rPr>
              <a:t>Contrast zoologists to archaeologists who needed artifact information. They were looking to understand and verify the data producers’ interpretations. They wanted to be able to draw their own conclusions. </a:t>
            </a:r>
          </a:p>
          <a:p>
            <a:pPr>
              <a:defRPr/>
            </a:pPr>
            <a:endParaRPr lang="en-US" dirty="0">
              <a:latin typeface="Arial" panose="020B0604020202020204" pitchFamily="34" charset="0"/>
              <a:cs typeface="Arial" panose="020B0604020202020204" pitchFamily="34" charset="0"/>
            </a:endParaRPr>
          </a:p>
          <a:p>
            <a:pPr defTabSz="932871">
              <a:defRPr/>
            </a:pPr>
            <a:r>
              <a:rPr lang="en-US" dirty="0">
                <a:latin typeface="Arial" panose="020B0604020202020204" pitchFamily="34" charset="0"/>
                <a:cs typeface="Arial" panose="020B0604020202020204" pitchFamily="34" charset="0"/>
              </a:rPr>
              <a:t>See Faniel, Kansa, Witcher Kansa, Barrera-Gomez, Yakel (2013).</a:t>
            </a:r>
          </a:p>
        </p:txBody>
      </p:sp>
      <p:sp>
        <p:nvSpPr>
          <p:cNvPr id="4" name="Slide Number Placeholder 3"/>
          <p:cNvSpPr>
            <a:spLocks noGrp="1"/>
          </p:cNvSpPr>
          <p:nvPr>
            <p:ph type="sldNum" sz="quarter" idx="10"/>
          </p:nvPr>
        </p:nvSpPr>
        <p:spPr/>
        <p:txBody>
          <a:bodyPr/>
          <a:lstStyle/>
          <a:p>
            <a:fld id="{A035E6FC-CCC7-F34C-83D9-78C7523946F2}" type="slidenum">
              <a:rPr lang="en-US" smtClean="0"/>
              <a:t>16</a:t>
            </a:fld>
            <a:endParaRPr lang="en-US" dirty="0"/>
          </a:p>
        </p:txBody>
      </p:sp>
    </p:spTree>
    <p:extLst>
      <p:ext uri="{BB962C8B-B14F-4D97-AF65-F5344CB8AC3E}">
        <p14:creationId xmlns:p14="http://schemas.microsoft.com/office/powerpoint/2010/main" val="11372793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2871">
              <a:defRPr/>
            </a:pPr>
            <a:r>
              <a:rPr lang="en-US" dirty="0">
                <a:effectLst/>
                <a:latin typeface="Arial" panose="020B0604020202020204" pitchFamily="34" charset="0"/>
                <a:cs typeface="Arial" panose="020B0604020202020204" pitchFamily="34" charset="0"/>
              </a:rPr>
              <a:t>Photo</a:t>
            </a:r>
            <a:r>
              <a:rPr lang="en-US" baseline="0" dirty="0">
                <a:effectLst/>
                <a:latin typeface="Arial" panose="020B0604020202020204" pitchFamily="34" charset="0"/>
                <a:cs typeface="Arial" panose="020B0604020202020204" pitchFamily="34" charset="0"/>
              </a:rPr>
              <a:t> credit: </a:t>
            </a:r>
            <a:r>
              <a:rPr lang="en-US" dirty="0">
                <a:latin typeface="Arial" panose="020B0604020202020204" pitchFamily="34" charset="0"/>
                <a:cs typeface="Arial" panose="020B0604020202020204" pitchFamily="34" charset="0"/>
              </a:rPr>
              <a:t>http://www.pymnts.com/in-depth/2015/earnings-edition-pt-1-amazon-amex-and-ebay/</a:t>
            </a:r>
          </a:p>
          <a:p>
            <a:pPr defTabSz="932871">
              <a:defRPr/>
            </a:pPr>
            <a:endParaRPr lang="en-US" dirty="0">
              <a:effectLst/>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Data analysis info: any activities around interpretation, such as cleaning, transforming, calculating, or coding data that allows one to draw conclusions.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Social</a:t>
            </a:r>
            <a:r>
              <a:rPr lang="en-US" baseline="0" dirty="0">
                <a:latin typeface="Arial" panose="020B0604020202020204" pitchFamily="34" charset="0"/>
                <a:cs typeface="Arial" panose="020B0604020202020204" pitchFamily="34" charset="0"/>
              </a:rPr>
              <a:t> scientists </a:t>
            </a:r>
            <a:r>
              <a:rPr lang="en-US" dirty="0">
                <a:latin typeface="Arial" panose="020B0604020202020204" pitchFamily="34" charset="0"/>
                <a:cs typeface="Arial" panose="020B0604020202020204" pitchFamily="34" charset="0"/>
              </a:rPr>
              <a:t>often turned qualitative data into quantitative data. A common example is coding male and female as a 1 and a 0 in order to compare differences across the two groups.  Others might be more elaborate, such as – reading and coding news paper articles based on a set of policy codes regarding House vs. Senate hearings. See Faniel, Kriesberg, Yakel (2012).</a:t>
            </a:r>
          </a:p>
          <a:p>
            <a:endParaRPr lang="en-US" baseline="0" dirty="0">
              <a:latin typeface="Arial" panose="020B0604020202020204" pitchFamily="34" charset="0"/>
              <a:cs typeface="Arial" panose="020B0604020202020204" pitchFamily="34" charset="0"/>
            </a:endParaRPr>
          </a:p>
          <a:p>
            <a:r>
              <a:rPr lang="en-US" baseline="0" dirty="0">
                <a:latin typeface="Arial" panose="020B0604020202020204" pitchFamily="34" charset="0"/>
                <a:cs typeface="Arial" panose="020B0604020202020204" pitchFamily="34" charset="0"/>
              </a:rPr>
              <a:t>Coding is also something that occurred in archaeology</a:t>
            </a:r>
            <a:r>
              <a:rPr lang="en-US" dirty="0">
                <a:latin typeface="Arial" panose="020B0604020202020204" pitchFamily="34" charset="0"/>
                <a:cs typeface="Arial" panose="020B0604020202020204" pitchFamily="34" charset="0"/>
              </a:rPr>
              <a:t> during data recording – e.g. s</a:t>
            </a:r>
            <a:r>
              <a:rPr lang="en-US" baseline="0" dirty="0">
                <a:latin typeface="Arial" panose="020B0604020202020204" pitchFamily="34" charset="0"/>
                <a:cs typeface="Arial" panose="020B0604020202020204" pitchFamily="34" charset="0"/>
              </a:rPr>
              <a:t>heep</a:t>
            </a:r>
            <a:r>
              <a:rPr lang="en-US" dirty="0">
                <a:latin typeface="Arial" panose="020B0604020202020204" pitchFamily="34" charset="0"/>
                <a:cs typeface="Arial" panose="020B0604020202020204" pitchFamily="34" charset="0"/>
              </a:rPr>
              <a:t> can be recorded as “sheep” “sheep/goat”, “ovis”, “14”, “Caprinae”. Zoologists and archaeologists did radiocarbon dating, another kind of data analysis, which led to the need for different kinds of context information. </a:t>
            </a:r>
          </a:p>
          <a:p>
            <a:endParaRPr lang="en-US"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17</a:t>
            </a:fld>
            <a:endParaRPr lang="en-US" dirty="0"/>
          </a:p>
        </p:txBody>
      </p:sp>
    </p:spTree>
    <p:extLst>
      <p:ext uri="{BB962C8B-B14F-4D97-AF65-F5344CB8AC3E}">
        <p14:creationId xmlns:p14="http://schemas.microsoft.com/office/powerpoint/2010/main" val="67961453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They were interested in what data were missing, why data were missing, how much data were missing, and how missing data were handled.  For instance, CBU26 looked for attrition in survey respondents in a longitudinal study as one reason for missing data.  CBU38 and CBU07 looked for information about how surveys were designed (e.g. skip patterns, survey question changes or deletions over time) to understand why data might be missing.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The primary reason they cited was completeness but a few also spoke about the need to determine the amount of missing data as a marker of quality. They conceptualized missing data in two very different senses: depth and breadth of the data set and the actual missing data points. </a:t>
            </a:r>
          </a:p>
        </p:txBody>
      </p:sp>
      <p:sp>
        <p:nvSpPr>
          <p:cNvPr id="4" name="Slide Number Placeholder 3"/>
          <p:cNvSpPr>
            <a:spLocks noGrp="1"/>
          </p:cNvSpPr>
          <p:nvPr>
            <p:ph type="sldNum" sz="quarter" idx="10"/>
          </p:nvPr>
        </p:nvSpPr>
        <p:spPr/>
        <p:txBody>
          <a:bodyPr/>
          <a:lstStyle/>
          <a:p>
            <a:fld id="{A035E6FC-CCC7-F34C-83D9-78C7523946F2}" type="slidenum">
              <a:rPr lang="en-US" smtClean="0"/>
              <a:t>18</a:t>
            </a:fld>
            <a:endParaRPr lang="en-US" dirty="0"/>
          </a:p>
        </p:txBody>
      </p:sp>
    </p:spTree>
    <p:extLst>
      <p:ext uri="{BB962C8B-B14F-4D97-AF65-F5344CB8AC3E}">
        <p14:creationId xmlns:p14="http://schemas.microsoft.com/office/powerpoint/2010/main" val="341097639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Data producer information used across the three disciplines included details such as the name of the people who produced the data, their current institutional affiliations, and the institutions where they were trained as evidenced by the quote from archaeologist 13.</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A lot of this kind of information was known via word of mouth.  It was passed down as part of becoming a researcher in a particular discipline.  </a:t>
            </a:r>
          </a:p>
          <a:p>
            <a:endParaRPr lang="en-US" dirty="0"/>
          </a:p>
        </p:txBody>
      </p:sp>
      <p:sp>
        <p:nvSpPr>
          <p:cNvPr id="4" name="Slide Number Placeholder 3"/>
          <p:cNvSpPr>
            <a:spLocks noGrp="1"/>
          </p:cNvSpPr>
          <p:nvPr>
            <p:ph type="sldNum" sz="quarter" idx="10"/>
          </p:nvPr>
        </p:nvSpPr>
        <p:spPr/>
        <p:txBody>
          <a:bodyPr/>
          <a:lstStyle/>
          <a:p>
            <a:fld id="{A035E6FC-CCC7-F34C-83D9-78C7523946F2}" type="slidenum">
              <a:rPr lang="en-US" smtClean="0"/>
              <a:t>19</a:t>
            </a:fld>
            <a:endParaRPr lang="en-US" dirty="0"/>
          </a:p>
        </p:txBody>
      </p:sp>
    </p:spTree>
    <p:extLst>
      <p:ext uri="{BB962C8B-B14F-4D97-AF65-F5344CB8AC3E}">
        <p14:creationId xmlns:p14="http://schemas.microsoft.com/office/powerpoint/2010/main" val="143556311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Prior reuse info: mentions of other researchers who have also reused the same data, primarily in the form of a published journal article incorporating some or all of the data in a study or critique.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Social scientists frequently mentioned prior reuse information.  They used it, mainly through journal articles.  Data that were well known and widely reused indicated a level of community acceptance that the data were credible. Fewer zoologists relied on prior reuse information even though data sharing and reuse have been happening.  No archaeologists mentioned prior reuse, which is not surprising given it is a relatively new phenomenon.  </a:t>
            </a:r>
            <a:endParaRPr lang="en-US"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20</a:t>
            </a:fld>
            <a:endParaRPr lang="en-US" dirty="0"/>
          </a:p>
        </p:txBody>
      </p:sp>
    </p:spTree>
    <p:extLst>
      <p:ext uri="{BB962C8B-B14F-4D97-AF65-F5344CB8AC3E}">
        <p14:creationId xmlns:p14="http://schemas.microsoft.com/office/powerpoint/2010/main" val="401159669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Photo credit:</a:t>
            </a:r>
            <a:r>
              <a:rPr lang="en-US" baseline="0" dirty="0">
                <a:latin typeface="Arial" panose="020B0604020202020204" pitchFamily="34" charset="0"/>
                <a:cs typeface="Arial" panose="020B0604020202020204" pitchFamily="34" charset="0"/>
              </a:rPr>
              <a:t> </a:t>
            </a:r>
            <a:r>
              <a:rPr lang="en-US" dirty="0">
                <a:effectLst/>
                <a:latin typeface="Arial" panose="020B0604020202020204" pitchFamily="34" charset="0"/>
                <a:cs typeface="Arial" panose="020B0604020202020204" pitchFamily="34" charset="0"/>
              </a:rPr>
              <a:t>Specimens in the Australian National Fish Collection. Image: CSIRO at </a:t>
            </a:r>
            <a:r>
              <a:rPr lang="en-US" baseline="0" dirty="0">
                <a:latin typeface="Arial" panose="020B0604020202020204" pitchFamily="34" charset="0"/>
                <a:cs typeface="Arial" panose="020B0604020202020204" pitchFamily="34" charset="0"/>
              </a:rPr>
              <a:t>http://cba.anu.edu.au/research/projects/genetic-characterisation-formalin-preserved-fish-tissue</a:t>
            </a:r>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a:latin typeface="Arial" panose="020B0604020202020204" pitchFamily="34" charset="0"/>
                <a:cs typeface="Arial" panose="020B0604020202020204" pitchFamily="34" charset="0"/>
              </a:rPr>
              <a:t>Photo credit: </a:t>
            </a:r>
            <a:r>
              <a:rPr lang="en-US" dirty="0">
                <a:effectLst/>
                <a:latin typeface="Arial" panose="020B0604020202020204" pitchFamily="34" charset="0"/>
                <a:cs typeface="Arial" panose="020B0604020202020204" pitchFamily="34" charset="0"/>
              </a:rPr>
              <a:t>Shark tissue for testing. Image: CSIRO at </a:t>
            </a:r>
            <a:r>
              <a:rPr lang="en-US" baseline="0" dirty="0">
                <a:latin typeface="Arial" panose="020B0604020202020204" pitchFamily="34" charset="0"/>
                <a:cs typeface="Arial" panose="020B0604020202020204" pitchFamily="34" charset="0"/>
              </a:rPr>
              <a:t>http://cba.anu.edu.au/research/projects/genetic-characterisation-formalin-preserved-fish-tissue</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Digitization/curation info: describes how someone or some organization digitized or curated data, a specimen, or an artifact, including the functions or services associated with digitization/curation information  and how provenance and preservation processes are handled. </a:t>
            </a:r>
          </a:p>
          <a:p>
            <a:endParaRPr lang="en-US" dirty="0">
              <a:latin typeface="Arial" panose="020B0604020202020204" pitchFamily="34" charset="0"/>
              <a:cs typeface="Arial" panose="020B0604020202020204" pitchFamily="34" charset="0"/>
            </a:endParaRPr>
          </a:p>
          <a:p>
            <a:r>
              <a:rPr lang="en-US" baseline="0" dirty="0">
                <a:latin typeface="Arial" panose="020B0604020202020204" pitchFamily="34" charset="0"/>
                <a:cs typeface="Arial" panose="020B0604020202020204" pitchFamily="34" charset="0"/>
              </a:rPr>
              <a:t>Zoologists mentioned</a:t>
            </a:r>
            <a:r>
              <a:rPr lang="en-US" dirty="0">
                <a:latin typeface="Arial" panose="020B0604020202020204" pitchFamily="34" charset="0"/>
                <a:cs typeface="Arial" panose="020B0604020202020204" pitchFamily="34" charset="0"/>
              </a:rPr>
              <a:t> it the most frequently.  Several wanted to know what specimens were </a:t>
            </a:r>
            <a:r>
              <a:rPr lang="en-US" u="sng" dirty="0">
                <a:latin typeface="Arial" panose="020B0604020202020204" pitchFamily="34" charset="0"/>
                <a:cs typeface="Arial" panose="020B0604020202020204" pitchFamily="34" charset="0"/>
              </a:rPr>
              <a:t>preserved</a:t>
            </a:r>
            <a:r>
              <a:rPr lang="en-US" dirty="0">
                <a:latin typeface="Arial" panose="020B0604020202020204" pitchFamily="34" charset="0"/>
                <a:cs typeface="Arial" panose="020B0604020202020204" pitchFamily="34" charset="0"/>
              </a:rPr>
              <a:t> in before requesting physical samples for DNA analysis.</a:t>
            </a:r>
          </a:p>
        </p:txBody>
      </p:sp>
      <p:sp>
        <p:nvSpPr>
          <p:cNvPr id="4" name="Slide Number Placeholder 3"/>
          <p:cNvSpPr>
            <a:spLocks noGrp="1"/>
          </p:cNvSpPr>
          <p:nvPr>
            <p:ph type="sldNum" sz="quarter" idx="10"/>
          </p:nvPr>
        </p:nvSpPr>
        <p:spPr/>
        <p:txBody>
          <a:bodyPr/>
          <a:lstStyle/>
          <a:p>
            <a:fld id="{A035E6FC-CCC7-F34C-83D9-78C7523946F2}" type="slidenum">
              <a:rPr lang="en-US" smtClean="0"/>
              <a:t>21</a:t>
            </a:fld>
            <a:endParaRPr lang="en-US" dirty="0"/>
          </a:p>
        </p:txBody>
      </p:sp>
    </p:spTree>
    <p:extLst>
      <p:ext uri="{BB962C8B-B14F-4D97-AF65-F5344CB8AC3E}">
        <p14:creationId xmlns:p14="http://schemas.microsoft.com/office/powerpoint/2010/main" val="333555677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Photo credit:</a:t>
            </a:r>
            <a:r>
              <a:rPr lang="en-US" baseline="0" dirty="0">
                <a:latin typeface="Arial" panose="020B0604020202020204" pitchFamily="34" charset="0"/>
                <a:cs typeface="Arial" panose="020B0604020202020204" pitchFamily="34" charset="0"/>
              </a:rPr>
              <a:t> </a:t>
            </a:r>
            <a:r>
              <a:rPr lang="en-US" dirty="0">
                <a:effectLst/>
                <a:latin typeface="Arial" panose="020B0604020202020204" pitchFamily="34" charset="0"/>
                <a:cs typeface="Arial" panose="020B0604020202020204" pitchFamily="34" charset="0"/>
              </a:rPr>
              <a:t>Genbank </a:t>
            </a:r>
            <a:r>
              <a:rPr lang="en-US" dirty="0">
                <a:latin typeface="Arial" panose="020B0604020202020204" pitchFamily="34" charset="0"/>
                <a:cs typeface="Arial" panose="020B0604020202020204" pitchFamily="34" charset="0"/>
              </a:rPr>
              <a:t>Record at https://www.ncbi.nlm.nih.gov/nuccore/AB236195.1</a:t>
            </a:r>
            <a:endParaRPr lang="en-US"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u="sng" dirty="0">
                <a:latin typeface="Arial" panose="020B0604020202020204" pitchFamily="34" charset="0"/>
                <a:cs typeface="Arial" panose="020B0604020202020204" pitchFamily="34" charset="0"/>
              </a:rPr>
              <a:t>Provenance</a:t>
            </a:r>
            <a:r>
              <a:rPr lang="en-US" dirty="0">
                <a:latin typeface="Arial" panose="020B0604020202020204" pitchFamily="34" charset="0"/>
                <a:cs typeface="Arial" panose="020B0604020202020204" pitchFamily="34" charset="0"/>
              </a:rPr>
              <a:t> was important when retrieving data from repositories that aggregated data from various sources – like GenBank (sequence data) or GBIF (Global Biodiversity Information Facility).  </a:t>
            </a:r>
          </a:p>
        </p:txBody>
      </p:sp>
      <p:sp>
        <p:nvSpPr>
          <p:cNvPr id="4" name="Slide Number Placeholder 3"/>
          <p:cNvSpPr>
            <a:spLocks noGrp="1"/>
          </p:cNvSpPr>
          <p:nvPr>
            <p:ph type="sldNum" sz="quarter" idx="10"/>
          </p:nvPr>
        </p:nvSpPr>
        <p:spPr/>
        <p:txBody>
          <a:bodyPr/>
          <a:lstStyle/>
          <a:p>
            <a:fld id="{A035E6FC-CCC7-F34C-83D9-78C7523946F2}" type="slidenum">
              <a:rPr lang="en-US" smtClean="0"/>
              <a:t>22</a:t>
            </a:fld>
            <a:endParaRPr lang="en-US" dirty="0"/>
          </a:p>
        </p:txBody>
      </p:sp>
    </p:spTree>
    <p:extLst>
      <p:ext uri="{BB962C8B-B14F-4D97-AF65-F5344CB8AC3E}">
        <p14:creationId xmlns:p14="http://schemas.microsoft.com/office/powerpoint/2010/main" val="270369556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2871">
              <a:defRPr/>
            </a:pPr>
            <a:r>
              <a:rPr lang="en-US" dirty="0">
                <a:effectLst/>
                <a:latin typeface="Arial" panose="020B0604020202020204" pitchFamily="34" charset="0"/>
                <a:cs typeface="Arial" panose="020B0604020202020204" pitchFamily="34" charset="0"/>
              </a:rPr>
              <a:t>Photo</a:t>
            </a:r>
            <a:r>
              <a:rPr lang="en-US" baseline="0" dirty="0">
                <a:effectLst/>
                <a:latin typeface="Arial" panose="020B0604020202020204" pitchFamily="34" charset="0"/>
                <a:cs typeface="Arial" panose="020B0604020202020204" pitchFamily="34" charset="0"/>
              </a:rPr>
              <a:t> credit:  </a:t>
            </a:r>
            <a:r>
              <a:rPr lang="en-US" dirty="0">
                <a:latin typeface="Arial" panose="020B0604020202020204" pitchFamily="34" charset="0"/>
                <a:cs typeface="Arial" panose="020B0604020202020204" pitchFamily="34" charset="0"/>
                <a:hlinkClick r:id="rId3" tooltip="User:Daderot"/>
              </a:rPr>
              <a:t>Daderot</a:t>
            </a:r>
            <a:r>
              <a:rPr lang="en-US" dirty="0">
                <a:latin typeface="Arial" panose="020B0604020202020204" pitchFamily="34" charset="0"/>
                <a:cs typeface="Arial" panose="020B0604020202020204" pitchFamily="34" charset="0"/>
              </a:rPr>
              <a:t> (2009). Peabody Museum of Archaeology and Ethnology, Harvard University, 11 Divinity Avenue, Cambridge, Massachusetts, USA. Exterior facade. https://en.wikipedia.org/wiki/Peabody_Museum_of_Archaeology_and_Ethnology. </a:t>
            </a:r>
          </a:p>
          <a:p>
            <a:pPr defTabSz="932871">
              <a:defRPr/>
            </a:pPr>
            <a:endParaRPr lang="en-US" baseline="0" dirty="0">
              <a:effectLst/>
              <a:latin typeface="Arial" panose="020B0604020202020204" pitchFamily="34" charset="0"/>
              <a:cs typeface="Arial" panose="020B0604020202020204" pitchFamily="34" charset="0"/>
            </a:endParaRPr>
          </a:p>
          <a:p>
            <a:pPr defTabSz="932871">
              <a:defRPr/>
            </a:pPr>
            <a:r>
              <a:rPr lang="en-US" baseline="0" dirty="0">
                <a:effectLst/>
                <a:latin typeface="Arial" panose="020B0604020202020204" pitchFamily="34" charset="0"/>
                <a:cs typeface="Arial" panose="020B0604020202020204" pitchFamily="34" charset="0"/>
              </a:rPr>
              <a:t>Repository info: mentions</a:t>
            </a:r>
            <a:r>
              <a:rPr lang="en-US" dirty="0">
                <a:effectLst/>
                <a:latin typeface="Arial" panose="020B0604020202020204" pitchFamily="34" charset="0"/>
                <a:cs typeface="Arial" panose="020B0604020202020204" pitchFamily="34" charset="0"/>
              </a:rPr>
              <a:t> about a repository or museum that provides access to the data </a:t>
            </a:r>
            <a:endParaRPr lang="en-US" baseline="0" dirty="0">
              <a:effectLst/>
              <a:latin typeface="Arial" panose="020B0604020202020204" pitchFamily="34" charset="0"/>
              <a:cs typeface="Arial" panose="020B0604020202020204" pitchFamily="34" charset="0"/>
            </a:endParaRPr>
          </a:p>
          <a:p>
            <a:pPr defTabSz="932871">
              <a:defRPr/>
            </a:pPr>
            <a:endParaRPr lang="en-US" baseline="0" dirty="0">
              <a:effectLst/>
              <a:latin typeface="Arial" panose="020B0604020202020204" pitchFamily="34" charset="0"/>
              <a:cs typeface="Arial" panose="020B0604020202020204" pitchFamily="34" charset="0"/>
            </a:endParaRPr>
          </a:p>
          <a:p>
            <a:pPr defTabSz="932871">
              <a:defRPr/>
            </a:pPr>
            <a:r>
              <a:rPr lang="en-US" dirty="0">
                <a:latin typeface="Arial" panose="020B0604020202020204" pitchFamily="34" charset="0"/>
                <a:cs typeface="Arial" panose="020B0604020202020204" pitchFamily="34" charset="0"/>
              </a:rPr>
              <a:t>Similar to prior reuse and in some cases digitization/curation. Repository information was not something the data producer provided upon deposit. In fact the repository information reusers often spoke about was not captured anywhere.  It was things that were known and passed around. The quote by Archaeologist 04, exemplifies things said across all the disciplines – the reputation of the repository/museum impacted perceptions about the credibility of the data. </a:t>
            </a:r>
          </a:p>
          <a:p>
            <a:pPr defTabSz="932871">
              <a:defRPr/>
            </a:pPr>
            <a:endParaRPr lang="en-US" dirty="0">
              <a:latin typeface="Arial" panose="020B0604020202020204" pitchFamily="34" charset="0"/>
              <a:cs typeface="Arial" panose="020B0604020202020204" pitchFamily="34" charset="0"/>
            </a:endParaRPr>
          </a:p>
          <a:p>
            <a:pPr defTabSz="932871">
              <a:defRPr/>
            </a:pPr>
            <a:r>
              <a:rPr lang="en-US" dirty="0">
                <a:latin typeface="Arial" panose="020B0604020202020204" pitchFamily="34" charset="0"/>
                <a:cs typeface="Arial" panose="020B0604020202020204" pitchFamily="34" charset="0"/>
              </a:rPr>
              <a:t>See Faniel, Kansa, Witcher Kansa, Barrera-Gomez, Yakel (2013) and Yakel, Faniel, Kriesberg, Yoon (2013).</a:t>
            </a:r>
          </a:p>
        </p:txBody>
      </p:sp>
      <p:sp>
        <p:nvSpPr>
          <p:cNvPr id="4" name="Slide Number Placeholder 3"/>
          <p:cNvSpPr>
            <a:spLocks noGrp="1"/>
          </p:cNvSpPr>
          <p:nvPr>
            <p:ph type="sldNum" sz="quarter" idx="10"/>
          </p:nvPr>
        </p:nvSpPr>
        <p:spPr/>
        <p:txBody>
          <a:bodyPr/>
          <a:lstStyle/>
          <a:p>
            <a:fld id="{A035E6FC-CCC7-F34C-83D9-78C7523946F2}" type="slidenum">
              <a:rPr lang="en-US" smtClean="0"/>
              <a:t>23</a:t>
            </a:fld>
            <a:endParaRPr lang="en-US" dirty="0"/>
          </a:p>
        </p:txBody>
      </p:sp>
    </p:spTree>
    <p:extLst>
      <p:ext uri="{BB962C8B-B14F-4D97-AF65-F5344CB8AC3E}">
        <p14:creationId xmlns:p14="http://schemas.microsoft.com/office/powerpoint/2010/main" val="421937865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dirty="0">
                <a:latin typeface="Arial" panose="020B0604020202020204" pitchFamily="34" charset="0"/>
                <a:cs typeface="Arial" panose="020B0604020202020204" pitchFamily="34" charset="0"/>
              </a:rPr>
              <a:t>Photo</a:t>
            </a:r>
            <a:r>
              <a:rPr lang="en-US" baseline="0" dirty="0">
                <a:latin typeface="Arial" panose="020B0604020202020204" pitchFamily="34" charset="0"/>
                <a:cs typeface="Arial" panose="020B0604020202020204" pitchFamily="34" charset="0"/>
              </a:rPr>
              <a:t> credit: https://dans.knaw.nl/nl/deponeren</a:t>
            </a:r>
          </a:p>
          <a:p>
            <a:pPr>
              <a:defRPr/>
            </a:pPr>
            <a:endParaRPr lang="en-US" dirty="0">
              <a:latin typeface="Arial" panose="020B0604020202020204" pitchFamily="34" charset="0"/>
              <a:cs typeface="Arial" panose="020B0604020202020204" pitchFamily="34" charset="0"/>
            </a:endParaRPr>
          </a:p>
          <a:p>
            <a:pPr>
              <a:defRPr/>
            </a:pPr>
            <a:r>
              <a:rPr lang="en-US" dirty="0">
                <a:latin typeface="Arial" panose="020B0604020202020204" pitchFamily="34" charset="0"/>
                <a:cs typeface="Arial" panose="020B0604020202020204" pitchFamily="34" charset="0"/>
              </a:rPr>
              <a:t>I want to drill down into repository information a bit, specifically trustworthy digital repositories.  </a:t>
            </a:r>
          </a:p>
          <a:p>
            <a:pPr>
              <a:defRPr/>
            </a:pPr>
            <a:endParaRPr lang="en-US" dirty="0">
              <a:latin typeface="Arial" panose="020B0604020202020204" pitchFamily="34" charset="0"/>
              <a:cs typeface="Arial" panose="020B0604020202020204" pitchFamily="34" charset="0"/>
            </a:endParaRPr>
          </a:p>
          <a:p>
            <a:pPr>
              <a:defRPr/>
            </a:pPr>
            <a:r>
              <a:rPr lang="en-US" dirty="0">
                <a:latin typeface="Arial" panose="020B0604020202020204" pitchFamily="34" charset="0"/>
                <a:cs typeface="Arial" panose="020B0604020202020204" pitchFamily="34" charset="0"/>
              </a:rPr>
              <a:t>A study we published in the International Journal of Digital curation a few years back looked at the role of repositories in data reuse. We looked at 1) how reusers constructed/came to trust repositories and 2) whether and how they associated repository actions with trustworthiness.  See Yakel, Faniel, Kriesberg, Yoon (2013).</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We found reusers (in social science and archaeology) recognized a repository’s trustworthy actions (the functions they perform as outlined in the ISO audit and certification of trustworthy digital repositories document.  We also found that reusers thought about trust in classic ways tied to management and management information systems literature on trust in organizations and information systems. </a:t>
            </a:r>
          </a:p>
        </p:txBody>
      </p:sp>
      <p:sp>
        <p:nvSpPr>
          <p:cNvPr id="4" name="Slide Number Placeholder 3"/>
          <p:cNvSpPr>
            <a:spLocks noGrp="1"/>
          </p:cNvSpPr>
          <p:nvPr>
            <p:ph type="sldNum" sz="quarter" idx="10"/>
          </p:nvPr>
        </p:nvSpPr>
        <p:spPr/>
        <p:txBody>
          <a:bodyPr/>
          <a:lstStyle/>
          <a:p>
            <a:fld id="{A035E6FC-CCC7-F34C-83D9-78C7523946F2}" type="slidenum">
              <a:rPr lang="en-US" smtClean="0"/>
              <a:t>24</a:t>
            </a:fld>
            <a:endParaRPr lang="en-US" dirty="0"/>
          </a:p>
        </p:txBody>
      </p:sp>
    </p:spTree>
    <p:extLst>
      <p:ext uri="{BB962C8B-B14F-4D97-AF65-F5344CB8AC3E}">
        <p14:creationId xmlns:p14="http://schemas.microsoft.com/office/powerpoint/2010/main" val="405843592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latin typeface="Arial" panose="020B0604020202020204" pitchFamily="34" charset="0"/>
                <a:cs typeface="Arial" panose="020B0604020202020204" pitchFamily="34" charset="0"/>
              </a:rPr>
              <a:t>When</a:t>
            </a:r>
            <a:r>
              <a:rPr lang="en-US" baseline="0" dirty="0">
                <a:latin typeface="Arial" panose="020B0604020202020204" pitchFamily="34" charset="0"/>
                <a:cs typeface="Arial" panose="020B0604020202020204" pitchFamily="34" charset="0"/>
              </a:rPr>
              <a:t> we looked at the role of repository functions in establishing trust in repositories for archaeologists and social scientists we found: </a:t>
            </a:r>
            <a:r>
              <a:rPr lang="en-US" dirty="0">
                <a:latin typeface="Arial" panose="020B0604020202020204" pitchFamily="34" charset="0"/>
                <a:cs typeface="Arial" panose="020B0604020202020204" pitchFamily="34" charset="0"/>
              </a:rPr>
              <a:t>Data processing and selection were mentioned more among social scientists, whereas archaeologists mentioned metadata creation. </a:t>
            </a:r>
          </a:p>
          <a:p>
            <a:endParaRPr lang="en-US" dirty="0">
              <a:latin typeface="Arial" panose="020B0604020202020204" pitchFamily="34" charset="0"/>
              <a:cs typeface="Arial" panose="020B0604020202020204" pitchFamily="34" charset="0"/>
            </a:endParaRPr>
          </a:p>
          <a:p>
            <a:r>
              <a:rPr lang="en-US" u="sng" dirty="0">
                <a:latin typeface="Arial" panose="020B0604020202020204" pitchFamily="34" charset="0"/>
                <a:cs typeface="Arial" panose="020B0604020202020204" pitchFamily="34" charset="0"/>
              </a:rPr>
              <a:t>Archaeologist 02 Metadata Creation</a:t>
            </a:r>
            <a:r>
              <a:rPr lang="en-US" dirty="0">
                <a:latin typeface="Arial" panose="020B0604020202020204" pitchFamily="34" charset="0"/>
                <a:cs typeface="Arial" panose="020B0604020202020204" pitchFamily="34" charset="0"/>
              </a:rPr>
              <a:t>: “They're very keen on producing the comprehensive metadata. And it's not that I trust each research … but I trust that the metadata is there for me to go back and check…on my own”.</a:t>
            </a:r>
          </a:p>
          <a:p>
            <a:endParaRPr lang="en-US" dirty="0">
              <a:latin typeface="Arial" panose="020B0604020202020204" pitchFamily="34" charset="0"/>
              <a:cs typeface="Arial" panose="020B0604020202020204" pitchFamily="34" charset="0"/>
            </a:endParaRPr>
          </a:p>
          <a:p>
            <a:pPr marL="0" lvl="1"/>
            <a:r>
              <a:rPr lang="en-US" u="sng" dirty="0">
                <a:latin typeface="Arial" panose="020B0604020202020204" pitchFamily="34" charset="0"/>
                <a:cs typeface="Arial" panose="020B0604020202020204" pitchFamily="34" charset="0"/>
              </a:rPr>
              <a:t>Social scientist 14 Selection</a:t>
            </a:r>
            <a:r>
              <a:rPr lang="en-US" dirty="0">
                <a:latin typeface="Arial" panose="020B0604020202020204" pitchFamily="34" charset="0"/>
                <a:cs typeface="Arial" panose="020B0604020202020204" pitchFamily="34" charset="0"/>
              </a:rPr>
              <a:t>: “I wouldn't use a scale from a very overtly conservative or overtly liberal organization that was involved in other kinds of political activities outside of collecting data because that would make you question what the goal is in collecting that data. So that would I think affect sort of the trustworthiness of repositories at least in my field”. </a:t>
            </a:r>
            <a:r>
              <a:rPr lang="en-US" u="sng" dirty="0">
                <a:latin typeface="Arial" panose="020B0604020202020204" pitchFamily="34" charset="0"/>
                <a:cs typeface="Arial" panose="020B0604020202020204" pitchFamily="34" charset="0"/>
              </a:rPr>
              <a:t>Social scientist 10 described a number of functions and policy information important for garnering her trust</a:t>
            </a:r>
            <a:r>
              <a:rPr lang="en-US" dirty="0">
                <a:latin typeface="Arial" panose="020B0604020202020204" pitchFamily="34" charset="0"/>
                <a:cs typeface="Arial" panose="020B0604020202020204" pitchFamily="34" charset="0"/>
              </a:rPr>
              <a:t>: “The staff, the operations, the existence, the process of how you make data available, what are the restrictions…Just detailed information about the repository”.</a:t>
            </a:r>
          </a:p>
        </p:txBody>
      </p:sp>
      <p:sp>
        <p:nvSpPr>
          <p:cNvPr id="4" name="Slide Number Placeholder 3"/>
          <p:cNvSpPr>
            <a:spLocks noGrp="1"/>
          </p:cNvSpPr>
          <p:nvPr>
            <p:ph type="sldNum" sz="quarter" idx="10"/>
          </p:nvPr>
        </p:nvSpPr>
        <p:spPr/>
        <p:txBody>
          <a:bodyPr/>
          <a:lstStyle/>
          <a:p>
            <a:fld id="{AE921901-2D7D-404F-83CF-0310337D82A5}" type="slidenum">
              <a:rPr lang="en-US" smtClean="0"/>
              <a:pPr/>
              <a:t>25</a:t>
            </a:fld>
            <a:endParaRPr lang="en-US" dirty="0"/>
          </a:p>
        </p:txBody>
      </p:sp>
    </p:spTree>
    <p:extLst>
      <p:ext uri="{BB962C8B-B14F-4D97-AF65-F5344CB8AC3E}">
        <p14:creationId xmlns:p14="http://schemas.microsoft.com/office/powerpoint/2010/main" val="808593284"/>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77500" lnSpcReduction="20000"/>
          </a:bodyPr>
          <a:lstStyle/>
          <a:p>
            <a:r>
              <a:rPr lang="en-US" baseline="0" dirty="0">
                <a:latin typeface="Arial" panose="020B0604020202020204" pitchFamily="34" charset="0"/>
                <a:cs typeface="Arial" panose="020B0604020202020204" pitchFamily="34" charset="0"/>
              </a:rPr>
              <a:t>If we look at classic</a:t>
            </a:r>
            <a:r>
              <a:rPr lang="en-US" dirty="0">
                <a:latin typeface="Arial" panose="020B0604020202020204" pitchFamily="34" charset="0"/>
                <a:cs typeface="Arial" panose="020B0604020202020204" pitchFamily="34" charset="0"/>
              </a:rPr>
              <a:t> trust factors. From the management literature on organizational trust, transparency of the repository was the most important. Twice as many archaeologists mentioned it. </a:t>
            </a:r>
          </a:p>
          <a:p>
            <a:endParaRPr lang="en-US" u="sng" dirty="0">
              <a:latin typeface="Arial" panose="020B0604020202020204" pitchFamily="34" charset="0"/>
              <a:cs typeface="Arial" panose="020B0604020202020204" pitchFamily="34" charset="0"/>
            </a:endParaRPr>
          </a:p>
          <a:p>
            <a:r>
              <a:rPr lang="en-US" u="sng" dirty="0">
                <a:latin typeface="Arial" panose="020B0604020202020204" pitchFamily="34" charset="0"/>
                <a:cs typeface="Arial" panose="020B0604020202020204" pitchFamily="34" charset="0"/>
              </a:rPr>
              <a:t>Archaeologist 04 who talked about reputation continued about Transparency</a:t>
            </a:r>
            <a:r>
              <a:rPr lang="en-US" dirty="0">
                <a:latin typeface="Arial" panose="020B0604020202020204" pitchFamily="34" charset="0"/>
                <a:cs typeface="Arial" panose="020B0604020202020204" pitchFamily="34" charset="0"/>
              </a:rPr>
              <a:t>: “So knowing that, they developed the work and that they were backing up the information. Also knowing that I have access to the collection itself if I wanted to and that they are explicit about everything that they did. They tell you all the methods that they use. They tell you every single person who wrote down anything. They tell you all the updates that they did with the material”.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Other trust factors found in the information systems literature that were mentioned frequently included social factors (e.g. colleagues saying something is good/can be trusted) for social scientists along with institutional reputation. More novice social scientists mentioned institutional reputation than experts. </a:t>
            </a:r>
          </a:p>
          <a:p>
            <a:endParaRPr lang="en-US" dirty="0">
              <a:latin typeface="Arial" panose="020B0604020202020204" pitchFamily="34" charset="0"/>
              <a:cs typeface="Arial" panose="020B0604020202020204" pitchFamily="34" charset="0"/>
            </a:endParaRPr>
          </a:p>
          <a:p>
            <a:r>
              <a:rPr lang="en-US" u="sng" dirty="0">
                <a:latin typeface="Arial" panose="020B0604020202020204" pitchFamily="34" charset="0"/>
                <a:cs typeface="Arial" panose="020B0604020202020204" pitchFamily="34" charset="0"/>
              </a:rPr>
              <a:t>Social scientist 32 Social factors</a:t>
            </a:r>
            <a:r>
              <a:rPr lang="en-US" dirty="0">
                <a:latin typeface="Arial" panose="020B0604020202020204" pitchFamily="34" charset="0"/>
                <a:cs typeface="Arial" panose="020B0604020202020204" pitchFamily="34" charset="0"/>
              </a:rPr>
              <a:t>: ‘I guess that's, well, trust …my own experience with using the data and then the organization’s long history, and then within the profession, it's very well spoken of. So, largely, informal mechanisms are why I trust [repository name]”.</a:t>
            </a:r>
          </a:p>
          <a:p>
            <a:endParaRPr lang="en-US" dirty="0">
              <a:latin typeface="Arial" panose="020B0604020202020204" pitchFamily="34" charset="0"/>
              <a:cs typeface="Arial" panose="020B0604020202020204" pitchFamily="34" charset="0"/>
            </a:endParaRPr>
          </a:p>
          <a:p>
            <a:r>
              <a:rPr lang="en-US" u="sng" dirty="0">
                <a:latin typeface="Arial" panose="020B0604020202020204" pitchFamily="34" charset="0"/>
                <a:cs typeface="Arial" panose="020B0604020202020204" pitchFamily="34" charset="0"/>
              </a:rPr>
              <a:t>Social scientist 28 Institutional reputation &amp; preservation</a:t>
            </a:r>
            <a:r>
              <a:rPr lang="en-US" dirty="0">
                <a:latin typeface="Arial" panose="020B0604020202020204" pitchFamily="34" charset="0"/>
                <a:cs typeface="Arial" panose="020B0604020202020204" pitchFamily="34" charset="0"/>
              </a:rPr>
              <a:t>: “They've existed for a long time, they have incredible reputation for being able to maintain data, keep it well preserved, the issue of preservation is key, and that they go through extensive interrogation of the data to make sure that it is of high enough quality to be allowed to be part of their repository.</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For archaeologists, guarantees of preservation and sustainability were the most frequently mentioned, which may not be surprising since they are in the early stages of data sharing and reuse. Archaeologist 21 talked about the importance of migrating data and understanding whether the migration was correct in terms of moving the bits and making sense for archaeological data.</a:t>
            </a:r>
          </a:p>
        </p:txBody>
      </p:sp>
      <p:sp>
        <p:nvSpPr>
          <p:cNvPr id="4" name="Slide Number Placeholder 3"/>
          <p:cNvSpPr>
            <a:spLocks noGrp="1"/>
          </p:cNvSpPr>
          <p:nvPr>
            <p:ph type="sldNum" sz="quarter" idx="10"/>
          </p:nvPr>
        </p:nvSpPr>
        <p:spPr/>
        <p:txBody>
          <a:bodyPr/>
          <a:lstStyle/>
          <a:p>
            <a:fld id="{AE921901-2D7D-404F-83CF-0310337D82A5}" type="slidenum">
              <a:rPr lang="en-US" smtClean="0"/>
              <a:pPr/>
              <a:t>26</a:t>
            </a:fld>
            <a:endParaRPr lang="en-US" dirty="0"/>
          </a:p>
        </p:txBody>
      </p:sp>
    </p:spTree>
    <p:extLst>
      <p:ext uri="{BB962C8B-B14F-4D97-AF65-F5344CB8AC3E}">
        <p14:creationId xmlns:p14="http://schemas.microsoft.com/office/powerpoint/2010/main" val="148571572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dirty="0">
                <a:latin typeface="Arial" panose="020B0604020202020204" pitchFamily="34" charset="0"/>
                <a:cs typeface="Arial" panose="020B0604020202020204" pitchFamily="34" charset="0"/>
              </a:rPr>
              <a:t>How</a:t>
            </a:r>
            <a:r>
              <a:rPr lang="en-US" sz="1100" baseline="0" dirty="0">
                <a:latin typeface="Arial" panose="020B0604020202020204" pitchFamily="34" charset="0"/>
                <a:cs typeface="Arial" panose="020B0604020202020204" pitchFamily="34" charset="0"/>
              </a:rPr>
              <a:t> closely do your data deposit requirements match reusers requirements in terms of type and content/level of detail? We </a:t>
            </a:r>
            <a:r>
              <a:rPr lang="en-US" sz="1100" dirty="0">
                <a:latin typeface="Arial" panose="020B0604020202020204" pitchFamily="34" charset="0"/>
                <a:cs typeface="Arial" panose="020B0604020202020204" pitchFamily="34" charset="0"/>
              </a:rPr>
              <a:t>are in the middle of doing this for representative repositories in the 3 disciplines we studied to see how closely they match (. </a:t>
            </a:r>
            <a:r>
              <a:rPr lang="en-US" sz="1100" baseline="0" dirty="0">
                <a:latin typeface="Arial" panose="020B0604020202020204" pitchFamily="34" charset="0"/>
                <a:cs typeface="Arial" panose="020B0604020202020204" pitchFamily="34" charset="0"/>
              </a:rPr>
              <a:t>If</a:t>
            </a:r>
            <a:r>
              <a:rPr lang="en-US" sz="1100" dirty="0">
                <a:latin typeface="Arial" panose="020B0604020202020204" pitchFamily="34" charset="0"/>
                <a:cs typeface="Arial" panose="020B0604020202020204" pitchFamily="34" charset="0"/>
              </a:rPr>
              <a:t> you don’t know the answer, a</a:t>
            </a:r>
            <a:r>
              <a:rPr lang="en-US" sz="1100" baseline="0" dirty="0">
                <a:latin typeface="Arial" panose="020B0604020202020204" pitchFamily="34" charset="0"/>
                <a:cs typeface="Arial" panose="020B0604020202020204" pitchFamily="34" charset="0"/>
              </a:rPr>
              <a:t>ssess</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what you are asking data producers to provide vs. what your reusers require.  After all, you are doing all of this work so people can reuse data.  </a:t>
            </a:r>
          </a:p>
          <a:p>
            <a:endParaRPr lang="en-US" sz="1100" baseline="0" dirty="0">
              <a:latin typeface="Arial" panose="020B0604020202020204" pitchFamily="34" charset="0"/>
              <a:cs typeface="Arial" panose="020B0604020202020204" pitchFamily="34" charset="0"/>
            </a:endParaRPr>
          </a:p>
          <a:p>
            <a:r>
              <a:rPr lang="en-US" sz="1100" baseline="0" dirty="0">
                <a:latin typeface="Arial" panose="020B0604020202020204" pitchFamily="34" charset="0"/>
                <a:cs typeface="Arial" panose="020B0604020202020204" pitchFamily="34" charset="0"/>
              </a:rPr>
              <a:t>You can shape reusers perceptions about data indirectly</a:t>
            </a:r>
            <a:r>
              <a:rPr lang="en-US" sz="1100" dirty="0">
                <a:latin typeface="Arial" panose="020B0604020202020204" pitchFamily="34" charset="0"/>
                <a:cs typeface="Arial" panose="020B0604020202020204" pitchFamily="34" charset="0"/>
              </a:rPr>
              <a:t> (i.e. with information you provide). For instance, their </a:t>
            </a:r>
            <a:r>
              <a:rPr lang="en-US" sz="1100" baseline="0" dirty="0">
                <a:latin typeface="Arial" panose="020B0604020202020204" pitchFamily="34" charset="0"/>
                <a:cs typeface="Arial" panose="020B0604020202020204" pitchFamily="34" charset="0"/>
              </a:rPr>
              <a:t>perceptions about repositories’ trustworthiness </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provide a foundation of trust in the data. It’s not  the only factor, but it is the starting point.</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Don’t make them guess.</a:t>
            </a:r>
            <a:r>
              <a:rPr lang="en-US" sz="1100" dirty="0">
                <a:latin typeface="Arial" panose="020B0604020202020204" pitchFamily="34" charset="0"/>
                <a:cs typeface="Arial" panose="020B0604020202020204" pitchFamily="34" charset="0"/>
              </a:rPr>
              <a:t> </a:t>
            </a:r>
            <a:r>
              <a:rPr lang="en-US" sz="1100" baseline="0" dirty="0">
                <a:latin typeface="Arial" panose="020B0604020202020204" pitchFamily="34" charset="0"/>
                <a:cs typeface="Arial" panose="020B0604020202020204" pitchFamily="34" charset="0"/>
              </a:rPr>
              <a:t>Tell them. Second,</a:t>
            </a:r>
            <a:r>
              <a:rPr lang="en-US" sz="1100" dirty="0">
                <a:latin typeface="Arial" panose="020B0604020202020204" pitchFamily="34" charset="0"/>
                <a:cs typeface="Arial" panose="020B0604020202020204" pitchFamily="34" charset="0"/>
              </a:rPr>
              <a:t> reusers talk to each other about you and your repositories (social factors are at play). Make sure they are getting the right information.. Third, reusers need to feel a sense of security when it comes to data repositories.  For archaeologists it’s preservation/ sustainability.  For social scientists its institutional reputation.  Know what makes your reusers feel secure and figure out how to deliver on it.  </a:t>
            </a:r>
          </a:p>
          <a:p>
            <a:endParaRPr lang="en-US" sz="1100" dirty="0">
              <a:latin typeface="Arial" panose="020B0604020202020204" pitchFamily="34" charset="0"/>
              <a:cs typeface="Arial" panose="020B0604020202020204" pitchFamily="34" charset="0"/>
            </a:endParaRPr>
          </a:p>
          <a:p>
            <a:r>
              <a:rPr lang="en-US" sz="1100" dirty="0">
                <a:latin typeface="Arial" panose="020B0604020202020204" pitchFamily="34" charset="0"/>
                <a:cs typeface="Arial" panose="020B0604020202020204" pitchFamily="34" charset="0"/>
              </a:rPr>
              <a:t>Lastly, it’s not just repository information, capture and share the other  types of context data producers cannot provide - information that is generated by the repository/repository staff upon data deposit or after data reuse. For instance, information about prior reuse (data reuse studies) and digitization/curation and provenance information.</a:t>
            </a:r>
          </a:p>
          <a:p>
            <a:endParaRPr lang="en-US" sz="1050" dirty="0">
              <a:latin typeface="Arial" panose="020B0604020202020204" pitchFamily="34" charset="0"/>
              <a:cs typeface="Arial" panose="020B0604020202020204" pitchFamily="34" charset="0"/>
            </a:endParaRPr>
          </a:p>
          <a:p>
            <a:endParaRPr lang="en-US" sz="1050"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27</a:t>
            </a:fld>
            <a:endParaRPr lang="en-US" dirty="0"/>
          </a:p>
        </p:txBody>
      </p:sp>
    </p:spTree>
    <p:extLst>
      <p:ext uri="{BB962C8B-B14F-4D97-AF65-F5344CB8AC3E}">
        <p14:creationId xmlns:p14="http://schemas.microsoft.com/office/powerpoint/2010/main" val="257489932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Photo credit: http://www.emmsphere.com/blog/bid/234769/Garbage-In-Big-Data-Out</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So I’ve talked lot about context information.  But why do reusers need it?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A lot of it has to do with information reusers need to assess the quality of the data.  Is it good enough for them to use – high enough quality.  </a:t>
            </a:r>
          </a:p>
          <a:p>
            <a:endParaRPr lang="en-US" baseline="0"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In the management information systems literature the concept  is presented as a multidimensional concept. </a:t>
            </a:r>
          </a:p>
        </p:txBody>
      </p:sp>
      <p:sp>
        <p:nvSpPr>
          <p:cNvPr id="4" name="Slide Number Placeholder 3"/>
          <p:cNvSpPr>
            <a:spLocks noGrp="1"/>
          </p:cNvSpPr>
          <p:nvPr>
            <p:ph type="sldNum" sz="quarter" idx="10"/>
          </p:nvPr>
        </p:nvSpPr>
        <p:spPr/>
        <p:txBody>
          <a:bodyPr/>
          <a:lstStyle/>
          <a:p>
            <a:fld id="{A035E6FC-CCC7-F34C-83D9-78C7523946F2}" type="slidenum">
              <a:rPr lang="en-US" smtClean="0"/>
              <a:t>28</a:t>
            </a:fld>
            <a:endParaRPr lang="en-US" dirty="0"/>
          </a:p>
        </p:txBody>
      </p:sp>
    </p:spTree>
    <p:extLst>
      <p:ext uri="{BB962C8B-B14F-4D97-AF65-F5344CB8AC3E}">
        <p14:creationId xmlns:p14="http://schemas.microsoft.com/office/powerpoint/2010/main" val="209975374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latin typeface="Arial" panose="020B0604020202020204" pitchFamily="34" charset="0"/>
                <a:cs typeface="Arial" panose="020B0604020202020204" pitchFamily="34" charset="0"/>
              </a:rPr>
              <a:t>Here you see several data quality indicators we used to code</a:t>
            </a:r>
            <a:r>
              <a:rPr lang="en-US" dirty="0">
                <a:latin typeface="Arial" panose="020B0604020202020204" pitchFamily="34" charset="0"/>
                <a:cs typeface="Arial" panose="020B0604020202020204" pitchFamily="34" charset="0"/>
              </a:rPr>
              <a:t> our interview data based on our interview protocols and prior literature. </a:t>
            </a:r>
          </a:p>
          <a:p>
            <a:endParaRPr lang="en-US" baseline="0" dirty="0">
              <a:latin typeface="Arial" panose="020B0604020202020204" pitchFamily="34" charset="0"/>
              <a:cs typeface="Arial" panose="020B0604020202020204" pitchFamily="34" charset="0"/>
            </a:endParaRPr>
          </a:p>
          <a:p>
            <a:r>
              <a:rPr lang="en-US" baseline="0" dirty="0">
                <a:latin typeface="Arial" panose="020B0604020202020204" pitchFamily="34" charset="0"/>
                <a:cs typeface="Arial" panose="020B0604020202020204" pitchFamily="34" charset="0"/>
              </a:rPr>
              <a:t>The results show the percentage of reusers within each discipline who mentioned assessing/evaluating</a:t>
            </a:r>
            <a:r>
              <a:rPr lang="en-US" dirty="0">
                <a:latin typeface="Arial" panose="020B0604020202020204" pitchFamily="34" charset="0"/>
                <a:cs typeface="Arial" panose="020B0604020202020204" pitchFamily="34" charset="0"/>
              </a:rPr>
              <a:t> data based on these </a:t>
            </a:r>
            <a:r>
              <a:rPr lang="en-US" baseline="0" dirty="0">
                <a:latin typeface="Arial" panose="020B0604020202020204" pitchFamily="34" charset="0"/>
                <a:cs typeface="Arial" panose="020B0604020202020204" pitchFamily="34" charset="0"/>
              </a:rPr>
              <a:t>data quality attributes when asked about their decisions to reuse data.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These results may not seem surprising with relevance, credibility, interpretability topping the list. </a:t>
            </a:r>
          </a:p>
          <a:p>
            <a:pPr marL="171450" indent="-171450">
              <a:buFont typeface="Arial" panose="020B0604020202020204" pitchFamily="34" charset="0"/>
              <a:buChar char="•"/>
            </a:pPr>
            <a:r>
              <a:rPr lang="en-US" dirty="0">
                <a:latin typeface="Arial" panose="020B0604020202020204" pitchFamily="34" charset="0"/>
                <a:cs typeface="Arial" panose="020B0604020202020204" pitchFamily="34" charset="0"/>
              </a:rPr>
              <a:t>Relevance, interpretability, and ease of operation were mentioned most among social scientists.</a:t>
            </a:r>
          </a:p>
          <a:p>
            <a:pPr marL="171450" indent="-171450">
              <a:buFont typeface="Arial" panose="020B0604020202020204" pitchFamily="34" charset="0"/>
              <a:buChar char="•"/>
            </a:pPr>
            <a:r>
              <a:rPr lang="en-US" dirty="0">
                <a:latin typeface="Arial" panose="020B0604020202020204" pitchFamily="34" charset="0"/>
                <a:cs typeface="Arial" panose="020B0604020202020204" pitchFamily="34" charset="0"/>
              </a:rPr>
              <a:t>Relevance, ease of operation, and credibility were mentioned the most among zoologists. </a:t>
            </a:r>
          </a:p>
          <a:p>
            <a:pPr marL="171450" indent="-171450">
              <a:buFont typeface="Arial" panose="020B0604020202020204" pitchFamily="34" charset="0"/>
              <a:buChar char="•"/>
            </a:pPr>
            <a:r>
              <a:rPr lang="en-US" dirty="0">
                <a:latin typeface="Arial" panose="020B0604020202020204" pitchFamily="34" charset="0"/>
                <a:cs typeface="Arial" panose="020B0604020202020204" pitchFamily="34" charset="0"/>
              </a:rPr>
              <a:t>Credibility, interpretability, and relevance were mentioned the most among archaeologists.</a:t>
            </a:r>
            <a:endParaRPr lang="en-US"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But what I think is interesting is how they differ from results of a survey we administered to social scientists who had reused and published their studies. In the study we were interested in whether data quality attributes were related to data reuse satisfaction. </a:t>
            </a:r>
          </a:p>
          <a:p>
            <a:endParaRPr lang="en-US" baseline="0"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baseline="0" dirty="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29</a:t>
            </a:fld>
            <a:endParaRPr lang="en-US" dirty="0"/>
          </a:p>
        </p:txBody>
      </p:sp>
    </p:spTree>
    <p:extLst>
      <p:ext uri="{BB962C8B-B14F-4D97-AF65-F5344CB8AC3E}">
        <p14:creationId xmlns:p14="http://schemas.microsoft.com/office/powerpoint/2010/main" val="192057413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For this study we used ICPSR’s bibliography of data related literature and sampled first authors of journal articles published between 2009-2012 that had reused data housed in ICSPR’s repository. We surveyed them about their perceptions of data quality, particularly relevancy, completeness, accessibility, ease of operation, credibility, data producer’s reputation. We also included documentation quality as a proxy of data quality.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We then gathered and included journal rank or reputation of the journal where the data reuse study appeared. We used Scopus SCImago Journal Rank (SJR), because it had the best coverage of the journals in our sample. We hypothesized that journal rank to be positively related to data reusers’ satisfaction. Publishing in higher ranking journals would translate to higher data reuse satisfaction. </a:t>
            </a: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30</a:t>
            </a:fld>
            <a:endParaRPr lang="en-US" dirty="0"/>
          </a:p>
        </p:txBody>
      </p:sp>
    </p:spTree>
    <p:extLst>
      <p:ext uri="{BB962C8B-B14F-4D97-AF65-F5344CB8AC3E}">
        <p14:creationId xmlns:p14="http://schemas.microsoft.com/office/powerpoint/2010/main" val="186742309"/>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931355" y="3518890"/>
            <a:ext cx="7443216" cy="2761488"/>
          </a:xfrm>
        </p:spPr>
        <p:txBody>
          <a:bodyPr/>
          <a:lstStyle/>
          <a:p>
            <a:r>
              <a:rPr lang="en-US" dirty="0">
                <a:latin typeface="Arial" panose="020B0604020202020204" pitchFamily="34" charset="0"/>
                <a:cs typeface="Arial" panose="020B0604020202020204" pitchFamily="34" charset="0"/>
              </a:rPr>
              <a:t>Here’s what we found.</a:t>
            </a:r>
            <a:r>
              <a:rPr lang="en-US" baseline="0" dirty="0">
                <a:latin typeface="Arial" panose="020B0604020202020204" pitchFamily="34" charset="0"/>
                <a:cs typeface="Arial" panose="020B0604020202020204" pitchFamily="34" charset="0"/>
              </a:rPr>
              <a:t> 55% of the variance in data reusers’ satisfaction could be explained by this model. We see a flip of what was important</a:t>
            </a:r>
            <a:r>
              <a:rPr lang="en-US" dirty="0">
                <a:latin typeface="Arial" panose="020B0604020202020204" pitchFamily="34" charset="0"/>
                <a:cs typeface="Arial" panose="020B0604020202020204" pitchFamily="34" charset="0"/>
              </a:rPr>
              <a:t> during decision making vs. data reuse satisfaction post publication of a data reuse study. </a:t>
            </a:r>
          </a:p>
          <a:p>
            <a:r>
              <a:rPr lang="en-US" baseline="0" dirty="0">
                <a:latin typeface="Arial" panose="020B0604020202020204" pitchFamily="34" charset="0"/>
                <a:cs typeface="Arial" panose="020B0604020202020204" pitchFamily="34" charset="0"/>
              </a:rPr>
              <a:t> </a:t>
            </a:r>
          </a:p>
          <a:p>
            <a:r>
              <a:rPr lang="en-US" dirty="0">
                <a:latin typeface="Arial" panose="020B0604020202020204" pitchFamily="34" charset="0"/>
                <a:cs typeface="Arial" panose="020B0604020202020204" pitchFamily="34" charset="0"/>
              </a:rPr>
              <a:t>Significant data quality attributes included accessibility, completeness, documentation quality, credibility, and ease of operation. </a:t>
            </a:r>
          </a:p>
          <a:p>
            <a:endParaRPr lang="en-US" baseline="0"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Relevance, journal ranking, and data producer reputation were not significantly related to data reuse satisfaction.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Why the change from decision making to data reuse study publication? Different data quality attributes important at different points in the data reuse process. </a:t>
            </a:r>
          </a:p>
          <a:p>
            <a:endParaRPr lang="en-US" baseline="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BCFE45DA-72A3-430F-BB87-B14765412E94}" type="slidenum">
              <a:rPr lang="en-US" smtClean="0"/>
              <a:t>31</a:t>
            </a:fld>
            <a:endParaRPr lang="en-US" dirty="0"/>
          </a:p>
        </p:txBody>
      </p:sp>
    </p:spTree>
    <p:extLst>
      <p:ext uri="{BB962C8B-B14F-4D97-AF65-F5344CB8AC3E}">
        <p14:creationId xmlns:p14="http://schemas.microsoft.com/office/powerpoint/2010/main" val="2276880886"/>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rial" panose="020B0604020202020204" pitchFamily="34" charset="0"/>
                <a:cs typeface="Arial" panose="020B0604020202020204" pitchFamily="34" charset="0"/>
              </a:rPr>
              <a:t>Data reuse is a process, so you need to </a:t>
            </a:r>
            <a:r>
              <a:rPr lang="en-US" baseline="0" dirty="0">
                <a:latin typeface="Arial" panose="020B0604020202020204" pitchFamily="34" charset="0"/>
                <a:cs typeface="Arial" panose="020B0604020202020204" pitchFamily="34" charset="0"/>
              </a:rPr>
              <a:t>consider improving support for</a:t>
            </a:r>
            <a:r>
              <a:rPr lang="en-US" dirty="0">
                <a:latin typeface="Arial" panose="020B0604020202020204" pitchFamily="34" charset="0"/>
                <a:cs typeface="Arial" panose="020B0604020202020204" pitchFamily="34" charset="0"/>
              </a:rPr>
              <a:t> reusers throughout that process and keep in mind that d</a:t>
            </a:r>
            <a:r>
              <a:rPr lang="en-US" baseline="0" dirty="0">
                <a:latin typeface="Arial" panose="020B0604020202020204" pitchFamily="34" charset="0"/>
                <a:cs typeface="Arial" panose="020B0604020202020204" pitchFamily="34" charset="0"/>
              </a:rPr>
              <a:t>ifferent needs may come into play at different</a:t>
            </a:r>
            <a:r>
              <a:rPr lang="en-US" dirty="0">
                <a:latin typeface="Arial" panose="020B0604020202020204" pitchFamily="34" charset="0"/>
                <a:cs typeface="Arial" panose="020B0604020202020204" pitchFamily="34" charset="0"/>
              </a:rPr>
              <a:t> points in that process. Most data reuse studies focus on the evaluation and selection stages of reuse, there are a number of other stages, including discovery, access, preparation, and analysis. More work needs to be done, but until then you must keep in mind there are differences and be open to meeting them. </a:t>
            </a:r>
          </a:p>
          <a:p>
            <a:endParaRPr lang="en-US" baseline="0"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Repository success doesn’t end with discovery, views, or downloads.  In fact there are several ways to measure repository “success”, such as </a:t>
            </a:r>
            <a:r>
              <a:rPr lang="en-US" baseline="0" dirty="0">
                <a:latin typeface="Arial" panose="020B0604020202020204" pitchFamily="34" charset="0"/>
                <a:cs typeface="Arial" panose="020B0604020202020204" pitchFamily="34" charset="0"/>
              </a:rPr>
              <a:t>TRAC (Trustworthy audit and certification criteria) and the ISO document, the data seal of approval.  All of these provide an auditor’s</a:t>
            </a:r>
            <a:r>
              <a:rPr lang="en-US" dirty="0">
                <a:latin typeface="Arial" panose="020B0604020202020204" pitchFamily="34" charset="0"/>
                <a:cs typeface="Arial" panose="020B0604020202020204" pitchFamily="34" charset="0"/>
              </a:rPr>
              <a:t> perspective of success</a:t>
            </a:r>
            <a:r>
              <a:rPr lang="en-US" baseline="0" dirty="0">
                <a:latin typeface="Arial" panose="020B0604020202020204" pitchFamily="34" charset="0"/>
                <a:cs typeface="Arial" panose="020B0604020202020204" pitchFamily="34" charset="0"/>
              </a:rPr>
              <a:t>.  We showed the reusers’ perspective,</a:t>
            </a:r>
            <a:r>
              <a:rPr lang="en-US" dirty="0">
                <a:latin typeface="Arial" panose="020B0604020202020204" pitchFamily="34" charset="0"/>
                <a:cs typeface="Arial" panose="020B0604020202020204" pitchFamily="34" charset="0"/>
              </a:rPr>
              <a:t> which included </a:t>
            </a:r>
            <a:r>
              <a:rPr lang="en-US" baseline="0" dirty="0">
                <a:latin typeface="Arial" panose="020B0604020202020204" pitchFamily="34" charset="0"/>
                <a:cs typeface="Arial" panose="020B0604020202020204" pitchFamily="34" charset="0"/>
              </a:rPr>
              <a:t>repository functions</a:t>
            </a:r>
            <a:r>
              <a:rPr lang="en-US" dirty="0">
                <a:latin typeface="Arial" panose="020B0604020202020204" pitchFamily="34" charset="0"/>
                <a:cs typeface="Arial" panose="020B0604020202020204" pitchFamily="34" charset="0"/>
              </a:rPr>
              <a:t> found in TRAC/ISO documents as well as other classic trust factors, and data reuse satisfaction.  </a:t>
            </a:r>
          </a:p>
          <a:p>
            <a:endParaRPr lang="en-US" dirty="0">
              <a:latin typeface="Arial" panose="020B0604020202020204" pitchFamily="34" charset="0"/>
              <a:cs typeface="Arial" panose="020B0604020202020204" pitchFamily="34" charset="0"/>
            </a:endParaRPr>
          </a:p>
          <a:p>
            <a:r>
              <a:rPr lang="en-US" dirty="0">
                <a:latin typeface="Arial" panose="020B0604020202020204" pitchFamily="34" charset="0"/>
                <a:cs typeface="Arial" panose="020B0604020202020204" pitchFamily="34" charset="0"/>
              </a:rPr>
              <a:t>Re-examining these data quality attributes with respect data reuse satisfaction paints a different picture of implications for curation. See Faniel, Kriesberg, Yakel (2016).</a:t>
            </a:r>
          </a:p>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32</a:t>
            </a:fld>
            <a:endParaRPr lang="en-US" dirty="0"/>
          </a:p>
        </p:txBody>
      </p:sp>
    </p:spTree>
    <p:extLst>
      <p:ext uri="{BB962C8B-B14F-4D97-AF65-F5344CB8AC3E}">
        <p14:creationId xmlns:p14="http://schemas.microsoft.com/office/powerpoint/2010/main" val="3220258348"/>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33</a:t>
            </a:fld>
            <a:endParaRPr lang="en-US" dirty="0"/>
          </a:p>
        </p:txBody>
      </p:sp>
    </p:spTree>
    <p:extLst>
      <p:ext uri="{BB962C8B-B14F-4D97-AF65-F5344CB8AC3E}">
        <p14:creationId xmlns:p14="http://schemas.microsoft.com/office/powerpoint/2010/main" val="459955396"/>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34</a:t>
            </a:fld>
            <a:endParaRPr lang="en-US" dirty="0"/>
          </a:p>
        </p:txBody>
      </p:sp>
    </p:spTree>
    <p:extLst>
      <p:ext uri="{BB962C8B-B14F-4D97-AF65-F5344CB8AC3E}">
        <p14:creationId xmlns:p14="http://schemas.microsoft.com/office/powerpoint/2010/main" val="2618957944"/>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035E6FC-CCC7-F34C-83D9-78C7523946F2}" type="slidenum">
              <a:rPr lang="en-US" smtClean="0"/>
              <a:t>35</a:t>
            </a:fld>
            <a:endParaRPr lang="en-US" dirty="0"/>
          </a:p>
        </p:txBody>
      </p:sp>
    </p:spTree>
    <p:extLst>
      <p:ext uri="{BB962C8B-B14F-4D97-AF65-F5344CB8AC3E}">
        <p14:creationId xmlns:p14="http://schemas.microsoft.com/office/powerpoint/2010/main" val="3201608044"/>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fld id="{A035E6FC-CCC7-F34C-83D9-78C7523946F2}" type="slidenum">
              <a:rPr lang="en-US" smtClean="0"/>
              <a:t>36</a:t>
            </a:fld>
            <a:endParaRPr lang="en-US" dirty="0"/>
          </a:p>
        </p:txBody>
      </p:sp>
    </p:spTree>
    <p:extLst>
      <p:ext uri="{BB962C8B-B14F-4D97-AF65-F5344CB8AC3E}">
        <p14:creationId xmlns:p14="http://schemas.microsoft.com/office/powerpoint/2010/main" val="275441268"/>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image" Target="../media/image5.png"/><Relationship Id="rId1" Type="http://schemas.openxmlformats.org/officeDocument/2006/relationships/slideMaster" Target="../slideMasters/slideMaster1.xml"/><Relationship Id="rId5" Type="http://schemas.openxmlformats.org/officeDocument/2006/relationships/image" Target="../media/image3.jpg"/><Relationship Id="rId4" Type="http://schemas.openxmlformats.org/officeDocument/2006/relationships/image" Target="../media/image6.jpg"/></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image" Target="../media/image7.png"/><Relationship Id="rId1" Type="http://schemas.openxmlformats.org/officeDocument/2006/relationships/slideMaster" Target="../slideMasters/slideMaster1.xml"/><Relationship Id="rId4" Type="http://schemas.openxmlformats.org/officeDocument/2006/relationships/image" Target="../media/image6.jp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3163889" y="2"/>
            <a:ext cx="5980110" cy="1060063"/>
          </a:xfrm>
          <a:prstGeom prst="rect">
            <a:avLst/>
          </a:prstGeom>
        </p:spPr>
      </p:pic>
      <p:sp>
        <p:nvSpPr>
          <p:cNvPr id="22" name="Rectangle 21"/>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3" name="Rectangle 22"/>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4" name="Rectangle 23"/>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1" name="Rectangle 10"/>
          <p:cNvSpPr/>
          <p:nvPr/>
        </p:nvSpPr>
        <p:spPr>
          <a:xfrm>
            <a:off x="-1" y="2"/>
            <a:ext cx="3190875" cy="1060065"/>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36" name="Text Placeholder 35"/>
          <p:cNvSpPr>
            <a:spLocks noGrp="1"/>
          </p:cNvSpPr>
          <p:nvPr>
            <p:ph type="body" sz="quarter" idx="12" hasCustomPrompt="1"/>
          </p:nvPr>
        </p:nvSpPr>
        <p:spPr>
          <a:xfrm>
            <a:off x="2" y="1329876"/>
            <a:ext cx="3582591" cy="569387"/>
          </a:xfrm>
          <a:prstGeom prst="rect">
            <a:avLst/>
          </a:prstGeom>
          <a:solidFill>
            <a:schemeClr val="accent2"/>
          </a:solidFill>
          <a:ln>
            <a:noFill/>
          </a:ln>
        </p:spPr>
        <p:txBody>
          <a:bodyPr vert="horz" wrap="none" lIns="457200" tIns="137160" rIns="274320" bIns="182880">
            <a:spAutoFit/>
          </a:bodyPr>
          <a:lstStyle>
            <a:lvl1pPr marL="0" marR="0" indent="0" algn="l" defTabSz="457200" rtl="0" eaLnBrk="1" fontAlgn="auto" latinLnBrk="0" hangingPunct="1">
              <a:lnSpc>
                <a:spcPct val="100000"/>
              </a:lnSpc>
              <a:spcBef>
                <a:spcPts val="0"/>
              </a:spcBef>
              <a:spcAft>
                <a:spcPts val="0"/>
              </a:spcAft>
              <a:buClrTx/>
              <a:buSzTx/>
              <a:buFontTx/>
              <a:buNone/>
              <a:tabLst/>
              <a:defRPr sz="1600" baseline="0">
                <a:ln>
                  <a:noFill/>
                </a:ln>
                <a:solidFill>
                  <a:schemeClr val="bg1"/>
                </a:solidFill>
                <a:effectLst/>
              </a:defRPr>
            </a:lvl1p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1600"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779470" y="1852402"/>
            <a:ext cx="7754770" cy="1234773"/>
          </a:xfrm>
          <a:prstGeom prst="rect">
            <a:avLst/>
          </a:prstGeom>
          <a:ln w="101600" cmpd="sng">
            <a:solidFill>
              <a:schemeClr val="accent2"/>
            </a:solidFill>
            <a:miter lim="800000"/>
          </a:ln>
        </p:spPr>
        <p:txBody>
          <a:bodyPr vert="horz" wrap="square" lIns="548640" tIns="274320" rIns="457200" bIns="365760">
            <a:normAutofit/>
          </a:bodyPr>
          <a:lstStyle>
            <a:lvl1pPr marL="0" indent="0" algn="l">
              <a:spcBef>
                <a:spcPts val="0"/>
              </a:spcBef>
              <a:buNone/>
              <a:defRPr sz="4400"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728694" y="3206972"/>
            <a:ext cx="1860270" cy="400110"/>
          </a:xfrm>
          <a:prstGeom prst="rect">
            <a:avLst/>
          </a:prstGeom>
        </p:spPr>
        <p:txBody>
          <a:bodyPr vert="horz" wrap="none" lIns="0">
            <a:spAutoFit/>
          </a:bodyPr>
          <a:lstStyle>
            <a:lvl1pPr marL="0" indent="0">
              <a:buNone/>
              <a:defRPr sz="2000" b="1"/>
            </a:lvl1pPr>
            <a:lvl2pPr marL="457200" indent="0">
              <a:buNone/>
              <a:defRPr/>
            </a:lvl2pPr>
            <a:lvl5pPr marL="1828800"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728695" y="3613838"/>
            <a:ext cx="1364723" cy="307777"/>
          </a:xfrm>
          <a:prstGeom prst="rect">
            <a:avLst/>
          </a:prstGeom>
        </p:spPr>
        <p:txBody>
          <a:bodyPr vert="horz" wrap="none" lIns="0" tIns="0">
            <a:spAutoFit/>
          </a:bodyPr>
          <a:lstStyle>
            <a:lvl1pPr marL="0" indent="0">
              <a:buNone/>
              <a:defRPr sz="1700" b="0"/>
            </a:lvl1pPr>
            <a:lvl2pPr marL="457200" indent="0">
              <a:buNone/>
              <a:defRPr/>
            </a:lvl2pPr>
            <a:lvl5pPr marL="1828800" indent="0">
              <a:buNone/>
              <a:defRPr/>
            </a:lvl5pPr>
          </a:lstStyle>
          <a:p>
            <a:pPr lvl="0"/>
            <a:r>
              <a:rPr lang="en-US" dirty="0"/>
              <a:t>Speaker Title</a:t>
            </a:r>
          </a:p>
        </p:txBody>
      </p:sp>
      <p:sp>
        <p:nvSpPr>
          <p:cNvPr id="15" name="Rectangle 14"/>
          <p:cNvSpPr/>
          <p:nvPr userDrawn="1"/>
        </p:nvSpPr>
        <p:spPr>
          <a:xfrm>
            <a:off x="3136900" y="0"/>
            <a:ext cx="445693" cy="1060065"/>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Tree>
    <p:extLst>
      <p:ext uri="{BB962C8B-B14F-4D97-AF65-F5344CB8AC3E}">
        <p14:creationId xmlns:p14="http://schemas.microsoft.com/office/powerpoint/2010/main" val="30165248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1493044"/>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524273" y="2014936"/>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2073399"/>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2712528"/>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1490664"/>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1493043"/>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323708539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590743"/>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524273" y="1112635"/>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1171098"/>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1810227"/>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588363"/>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590742"/>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8" name="Picture Placeholder 8"/>
          <p:cNvSpPr>
            <a:spLocks noGrp="1"/>
          </p:cNvSpPr>
          <p:nvPr>
            <p:ph type="pic" sz="quarter" idx="16"/>
          </p:nvPr>
        </p:nvSpPr>
        <p:spPr>
          <a:xfrm>
            <a:off x="882651" y="2873892"/>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11" name="Rectangle 10"/>
          <p:cNvSpPr/>
          <p:nvPr userDrawn="1"/>
        </p:nvSpPr>
        <p:spPr>
          <a:xfrm rot="5400000">
            <a:off x="-524273" y="3395784"/>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2"/>
          <p:cNvSpPr>
            <a:spLocks noGrp="1"/>
          </p:cNvSpPr>
          <p:nvPr>
            <p:ph type="body" sz="quarter" idx="17" hasCustomPrompt="1"/>
          </p:nvPr>
        </p:nvSpPr>
        <p:spPr>
          <a:xfrm>
            <a:off x="3416308" y="3454247"/>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userDrawn="1"/>
        </p:nvCxnSpPr>
        <p:spPr>
          <a:xfrm>
            <a:off x="3416300" y="4093376"/>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3416300" y="2871512"/>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6" name="Text Placeholder 14"/>
          <p:cNvSpPr>
            <a:spLocks noGrp="1"/>
          </p:cNvSpPr>
          <p:nvPr>
            <p:ph type="body" sz="quarter" idx="19" hasCustomPrompt="1"/>
          </p:nvPr>
        </p:nvSpPr>
        <p:spPr>
          <a:xfrm>
            <a:off x="882651" y="2873891"/>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90733641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9144000" cy="51435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p>
        </p:txBody>
      </p:sp>
      <p:sp>
        <p:nvSpPr>
          <p:cNvPr id="11" name="Text Placeholder 8"/>
          <p:cNvSpPr>
            <a:spLocks noGrp="1"/>
          </p:cNvSpPr>
          <p:nvPr>
            <p:ph type="body" sz="quarter" idx="10" hasCustomPrompt="1"/>
          </p:nvPr>
        </p:nvSpPr>
        <p:spPr>
          <a:xfrm>
            <a:off x="315259" y="831061"/>
            <a:ext cx="8174038" cy="692497"/>
          </a:xfrm>
          <a:prstGeom prst="rect">
            <a:avLst/>
          </a:prstGeom>
          <a:ln w="28575" cmpd="sng">
            <a:solidFill>
              <a:srgbClr val="FFFFFF"/>
            </a:solidFill>
          </a:ln>
        </p:spPr>
        <p:txBody>
          <a:bodyPr vert="horz" lIns="274320" tIns="45720" rIns="274320" bIns="91440">
            <a:sp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3600" b="1" i="0" cap="all" baseline="0">
                <a:solidFill>
                  <a:schemeClr val="bg1"/>
                </a:solidFill>
              </a:defRPr>
            </a:lvl1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lang="en-US" sz="3600" b="1" dirty="0">
                <a:solidFill>
                  <a:schemeClr val="bg1"/>
                </a:solidFill>
                <a:cs typeface="Arial" charset="0"/>
              </a:rPr>
              <a:t>NEW SECTION TITLE</a:t>
            </a:r>
          </a:p>
        </p:txBody>
      </p:sp>
      <p:sp>
        <p:nvSpPr>
          <p:cNvPr id="4" name="Text Placeholder 3"/>
          <p:cNvSpPr>
            <a:spLocks noGrp="1"/>
          </p:cNvSpPr>
          <p:nvPr>
            <p:ph type="body" sz="quarter" idx="11" hasCustomPrompt="1"/>
          </p:nvPr>
        </p:nvSpPr>
        <p:spPr>
          <a:xfrm>
            <a:off x="176213" y="638175"/>
            <a:ext cx="265112" cy="4505325"/>
          </a:xfrm>
          <a:prstGeom prst="rect">
            <a:avLst/>
          </a:prstGeom>
          <a:solidFill>
            <a:srgbClr val="00AFD7"/>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8411956" y="638176"/>
            <a:ext cx="265112" cy="4074629"/>
          </a:xfrm>
          <a:prstGeom prst="rect">
            <a:avLst/>
          </a:prstGeom>
          <a:solidFill>
            <a:srgbClr val="00AFD7"/>
          </a:solidFill>
        </p:spPr>
        <p:txBody>
          <a:bodyPr vert="horz"/>
          <a:lstStyle>
            <a:lvl1pPr marL="0" indent="0">
              <a:buNone/>
              <a:defRPr baseline="0"/>
            </a:lvl1pPr>
          </a:lstStyle>
          <a:p>
            <a:pPr lvl="0"/>
            <a:r>
              <a:rPr lang="en-US" dirty="0"/>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3239748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Text Placeholder 2"/>
          <p:cNvSpPr>
            <a:spLocks noGrp="1"/>
          </p:cNvSpPr>
          <p:nvPr>
            <p:ph type="body" sz="quarter" idx="14"/>
          </p:nvPr>
        </p:nvSpPr>
        <p:spPr>
          <a:xfrm>
            <a:off x="341313" y="1030288"/>
            <a:ext cx="8439150" cy="3317875"/>
          </a:xfrm>
          <a:prstGeom prst="rect">
            <a:avLst/>
          </a:prstGeom>
        </p:spPr>
        <p:txBody>
          <a:bodyPr vert="horz"/>
          <a:lstStyle>
            <a:lvl1pPr>
              <a:defRPr sz="2800"/>
            </a:lvl1pPr>
            <a:lvl2pPr>
              <a:defRPr sz="2400"/>
            </a:lvl2pPr>
            <a:lvl3pPr>
              <a:defRPr sz="2000"/>
            </a:lvl3pPr>
            <a:lvl4pPr>
              <a:defRPr sz="1800"/>
            </a:lvl4pPr>
            <a:lvl5pPr>
              <a:defRPr sz="18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6720743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1_Content- Heade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3784561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2_Content- Heade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6"/>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341313" y="4842428"/>
            <a:ext cx="1433593" cy="193535"/>
          </a:xfrm>
          <a:prstGeom prst="rect">
            <a:avLst/>
          </a:prstGeom>
        </p:spPr>
      </p:pic>
      <p:sp>
        <p:nvSpPr>
          <p:cNvPr id="3" name="Table Placeholder 2"/>
          <p:cNvSpPr>
            <a:spLocks noGrp="1"/>
          </p:cNvSpPr>
          <p:nvPr>
            <p:ph type="tbl" sz="quarter" idx="14"/>
          </p:nvPr>
        </p:nvSpPr>
        <p:spPr>
          <a:xfrm>
            <a:off x="341313" y="1466850"/>
            <a:ext cx="3279775" cy="2606675"/>
          </a:xfrm>
          <a:prstGeom prst="rect">
            <a:avLst/>
          </a:prstGeom>
        </p:spPr>
        <p:txBody>
          <a:bodyPr/>
          <a:lstStyle/>
          <a:p>
            <a:endParaRPr lang="en-US" dirty="0"/>
          </a:p>
        </p:txBody>
      </p:sp>
      <p:sp>
        <p:nvSpPr>
          <p:cNvPr id="5" name="Text Placeholder 4"/>
          <p:cNvSpPr>
            <a:spLocks noGrp="1"/>
          </p:cNvSpPr>
          <p:nvPr>
            <p:ph type="body" sz="quarter" idx="15"/>
          </p:nvPr>
        </p:nvSpPr>
        <p:spPr>
          <a:xfrm>
            <a:off x="4464050" y="1466850"/>
            <a:ext cx="4316413" cy="2606675"/>
          </a:xfrm>
          <a:prstGeom prst="rect">
            <a:avLst/>
          </a:prstGeom>
        </p:spPr>
        <p:txBody>
          <a:bodyPr/>
          <a:lstStyle>
            <a:lvl1pPr>
              <a:defRPr sz="2400"/>
            </a:lvl1pPr>
            <a:lvl2pPr>
              <a:defRPr sz="2000"/>
            </a:lvl2pPr>
            <a:lvl3pPr>
              <a:defRPr sz="16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37652101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0345983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5825601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9144000" cy="5143500"/>
          </a:xfrm>
          <a:prstGeom prst="rect">
            <a:avLst/>
          </a:prstGeom>
        </p:spPr>
        <p:txBody>
          <a:bodyPr vert="horz" anchor="ctr"/>
          <a:lstStyle>
            <a:lvl1pPr marL="0" indent="0" algn="l">
              <a:buNone/>
              <a:defRPr sz="1900" baseline="0">
                <a:sym typeface="Wingdings"/>
              </a:defRPr>
            </a:lvl1pPr>
            <a:lvl2pPr marL="457200" indent="0">
              <a:buNone/>
              <a:defRPr sz="2400"/>
            </a:lvl2pPr>
          </a:lstStyle>
          <a:p>
            <a:pPr lvl="1"/>
            <a:r>
              <a:rPr lang="en-US" dirty="0"/>
              <a:t>Drag and drop photo here</a:t>
            </a:r>
          </a:p>
        </p:txBody>
      </p:sp>
      <p:sp>
        <p:nvSpPr>
          <p:cNvPr id="15" name="Text Placeholder 14"/>
          <p:cNvSpPr>
            <a:spLocks noGrp="1"/>
          </p:cNvSpPr>
          <p:nvPr>
            <p:ph type="body" sz="quarter" idx="13" hasCustomPrompt="1"/>
          </p:nvPr>
        </p:nvSpPr>
        <p:spPr>
          <a:xfrm>
            <a:off x="7583491" y="-15479"/>
            <a:ext cx="433387" cy="5174457"/>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16" name="Text Placeholder 14"/>
          <p:cNvSpPr>
            <a:spLocks noGrp="1"/>
          </p:cNvSpPr>
          <p:nvPr>
            <p:ph type="body" sz="quarter" idx="14" hasCustomPrompt="1"/>
          </p:nvPr>
        </p:nvSpPr>
        <p:spPr>
          <a:xfrm>
            <a:off x="8016878" y="-15479"/>
            <a:ext cx="1127125" cy="5174457"/>
          </a:xfrm>
          <a:prstGeom prst="rect">
            <a:avLst/>
          </a:prstGeom>
          <a:solidFill>
            <a:schemeClr val="accent1"/>
          </a:solidFill>
        </p:spPr>
        <p:txBody>
          <a:bodyPr vert="horz"/>
          <a:lstStyle>
            <a:lvl1pPr marL="0" indent="0">
              <a:buNone/>
              <a:defRPr>
                <a:solidFill>
                  <a:schemeClr val="accent1"/>
                </a:solidFill>
              </a:defRPr>
            </a:lvl1pPr>
          </a:lstStyle>
          <a:p>
            <a:pPr lvl="0"/>
            <a:r>
              <a:rPr lang="en-US" dirty="0"/>
              <a:t> </a:t>
            </a:r>
          </a:p>
          <a:p>
            <a:pPr lvl="0"/>
            <a:r>
              <a:rPr lang="en-US" dirty="0"/>
              <a:t> </a:t>
            </a:r>
          </a:p>
          <a:p>
            <a:pPr lvl="0"/>
            <a:r>
              <a:rPr lang="en-US" dirty="0"/>
              <a:t> </a:t>
            </a:r>
          </a:p>
          <a:p>
            <a:pPr lvl="0"/>
            <a:r>
              <a:rPr lang="en-US" dirty="0"/>
              <a:t> </a:t>
            </a:r>
          </a:p>
          <a:p>
            <a:pPr lvl="0"/>
            <a:r>
              <a:rPr lang="en-US" dirty="0"/>
              <a:t> </a:t>
            </a:r>
          </a:p>
        </p:txBody>
      </p:sp>
      <p:sp>
        <p:nvSpPr>
          <p:cNvPr id="11" name="Text Placeholder 10"/>
          <p:cNvSpPr>
            <a:spLocks noGrp="1"/>
          </p:cNvSpPr>
          <p:nvPr>
            <p:ph type="body" sz="quarter" idx="11" hasCustomPrompt="1"/>
          </p:nvPr>
        </p:nvSpPr>
        <p:spPr>
          <a:xfrm>
            <a:off x="-14111" y="3748282"/>
            <a:ext cx="6153150" cy="715580"/>
          </a:xfrm>
          <a:prstGeom prst="rect">
            <a:avLst/>
          </a:prstGeom>
          <a:solidFill>
            <a:schemeClr val="bg1"/>
          </a:solidFill>
        </p:spPr>
        <p:txBody>
          <a:bodyPr vert="horz" lIns="640080"/>
          <a:lstStyle>
            <a:lvl1pPr marL="0" indent="0">
              <a:buNone/>
              <a:defRPr sz="2400" b="1" baseline="0">
                <a:solidFill>
                  <a:srgbClr val="236192"/>
                </a:solidFill>
              </a:defRPr>
            </a:lvl1pPr>
          </a:lstStyle>
          <a:p>
            <a:pPr lvl="0"/>
            <a:r>
              <a:rPr lang="en-US" dirty="0"/>
              <a:t>Persons Name</a:t>
            </a:r>
          </a:p>
        </p:txBody>
      </p:sp>
      <p:sp>
        <p:nvSpPr>
          <p:cNvPr id="12" name="Text Placeholder 10"/>
          <p:cNvSpPr>
            <a:spLocks noGrp="1"/>
          </p:cNvSpPr>
          <p:nvPr>
            <p:ph type="body" sz="quarter" idx="12" hasCustomPrompt="1"/>
          </p:nvPr>
        </p:nvSpPr>
        <p:spPr>
          <a:xfrm>
            <a:off x="534917" y="4085464"/>
            <a:ext cx="5610225" cy="264319"/>
          </a:xfrm>
          <a:prstGeom prst="rect">
            <a:avLst/>
          </a:prstGeom>
        </p:spPr>
        <p:txBody>
          <a:bodyPr vert="horz"/>
          <a:lstStyle>
            <a:lvl1pPr marL="0" indent="0">
              <a:buNone/>
              <a:defRPr sz="1800" b="0" baseline="0">
                <a:solidFill>
                  <a:schemeClr val="tx1"/>
                </a:solidFill>
              </a:defRPr>
            </a:lvl1pPr>
          </a:lstStyle>
          <a:p>
            <a:pPr lvl="0"/>
            <a:r>
              <a:rPr lang="en-US" dirty="0"/>
              <a:t>Persons Title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0923677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240428" y="194732"/>
            <a:ext cx="3980966" cy="781050"/>
          </a:xfrm>
          <a:prstGeom prst="rect">
            <a:avLst/>
          </a:prstGeom>
        </p:spPr>
        <p:txBody>
          <a:bodyPr vert="horz"/>
          <a:lstStyle>
            <a:lvl1pPr marL="0" indent="0">
              <a:buNone/>
              <a:defRPr sz="3200" b="1" baseline="0">
                <a:solidFill>
                  <a:srgbClr val="236192"/>
                </a:solidFill>
              </a:defRPr>
            </a:lvl1pPr>
          </a:lstStyle>
          <a:p>
            <a:pPr lvl="0"/>
            <a:r>
              <a:rPr lang="en-US" dirty="0"/>
              <a:t>Closing Message</a:t>
            </a:r>
          </a:p>
        </p:txBody>
      </p:sp>
      <p:sp>
        <p:nvSpPr>
          <p:cNvPr id="21" name="Text Placeholder 20"/>
          <p:cNvSpPr>
            <a:spLocks noGrp="1"/>
          </p:cNvSpPr>
          <p:nvPr>
            <p:ph type="body" sz="quarter" idx="11" hasCustomPrompt="1"/>
          </p:nvPr>
        </p:nvSpPr>
        <p:spPr>
          <a:xfrm>
            <a:off x="240615" y="990753"/>
            <a:ext cx="3887788" cy="304289"/>
          </a:xfrm>
          <a:prstGeom prst="rect">
            <a:avLst/>
          </a:prstGeom>
        </p:spPr>
        <p:txBody>
          <a:bodyPr vert="horz">
            <a:normAutofit/>
          </a:bodyPr>
          <a:lstStyle>
            <a:lvl1pPr marL="0" indent="0">
              <a:buNone/>
              <a:defRPr sz="1800" b="1" baseline="0"/>
            </a:lvl1pPr>
          </a:lstStyle>
          <a:p>
            <a:pPr lvl="0"/>
            <a:r>
              <a:rPr lang="en-US" dirty="0"/>
              <a:t>Speaker Name</a:t>
            </a:r>
          </a:p>
        </p:txBody>
      </p:sp>
      <p:sp>
        <p:nvSpPr>
          <p:cNvPr id="22" name="Text Placeholder 20"/>
          <p:cNvSpPr>
            <a:spLocks noGrp="1"/>
          </p:cNvSpPr>
          <p:nvPr>
            <p:ph type="body" sz="quarter" idx="12" hasCustomPrompt="1"/>
          </p:nvPr>
        </p:nvSpPr>
        <p:spPr>
          <a:xfrm>
            <a:off x="240428" y="1267826"/>
            <a:ext cx="3887788" cy="269270"/>
          </a:xfrm>
          <a:prstGeom prst="rect">
            <a:avLst/>
          </a:prstGeom>
        </p:spPr>
        <p:txBody>
          <a:bodyPr vert="horz">
            <a:normAutofit/>
          </a:bodyPr>
          <a:lstStyle>
            <a:lvl1pPr marL="0" indent="0">
              <a:buNone/>
              <a:defRPr sz="1400" b="0" baseline="0"/>
            </a:lvl1pPr>
          </a:lstStyle>
          <a:p>
            <a:pPr lvl="0"/>
            <a:r>
              <a:rPr lang="en-US" dirty="0"/>
              <a:t>Speaker Title</a:t>
            </a:r>
          </a:p>
        </p:txBody>
      </p:sp>
      <p:sp>
        <p:nvSpPr>
          <p:cNvPr id="23" name="Text Placeholder 20"/>
          <p:cNvSpPr>
            <a:spLocks noGrp="1"/>
          </p:cNvSpPr>
          <p:nvPr>
            <p:ph type="body" sz="quarter" idx="13" hasCustomPrompt="1"/>
          </p:nvPr>
        </p:nvSpPr>
        <p:spPr>
          <a:xfrm>
            <a:off x="240428" y="1508234"/>
            <a:ext cx="3887788" cy="229121"/>
          </a:xfrm>
          <a:prstGeom prst="rect">
            <a:avLst/>
          </a:prstGeom>
        </p:spPr>
        <p:txBody>
          <a:bodyPr vert="horz">
            <a:normAutofit/>
          </a:bodyPr>
          <a:lstStyle>
            <a:lvl1pPr marL="0" indent="0">
              <a:buNone/>
              <a:defRPr sz="1400" b="1" baseline="0">
                <a:solidFill>
                  <a:srgbClr val="236192"/>
                </a:solidFill>
              </a:defRPr>
            </a:lvl1pPr>
          </a:lstStyle>
          <a:p>
            <a:pPr lvl="0"/>
            <a:r>
              <a:rPr lang="en-US" dirty="0"/>
              <a:t>Speaker Contact</a:t>
            </a:r>
          </a:p>
        </p:txBody>
      </p:sp>
      <p:pic>
        <p:nvPicPr>
          <p:cNvPr id="11" name="Picture 10" descr="ppt-because-pattern.psd"/>
          <p:cNvPicPr>
            <a:picLocks noChangeAspect="1"/>
          </p:cNvPicPr>
          <p:nvPr userDrawn="1"/>
        </p:nvPicPr>
        <p:blipFill rotWithShape="1">
          <a:blip r:embed="rId2" cstate="screen">
            <a:extLst>
              <a:ext uri="{28A0092B-C50C-407E-A947-70E740481C1C}">
                <a14:useLocalDpi xmlns:a14="http://schemas.microsoft.com/office/drawing/2010/main"/>
              </a:ext>
            </a:extLst>
          </a:blip>
          <a:srcRect b="6982"/>
          <a:stretch/>
        </p:blipFill>
        <p:spPr>
          <a:xfrm>
            <a:off x="4546829" y="2"/>
            <a:ext cx="4597172" cy="3892836"/>
          </a:xfrm>
          <a:prstGeom prst="rect">
            <a:avLst/>
          </a:prstGeom>
        </p:spPr>
      </p:pic>
      <p:sp>
        <p:nvSpPr>
          <p:cNvPr id="9" name="Rectangle 8"/>
          <p:cNvSpPr/>
          <p:nvPr userDrawn="1"/>
        </p:nvSpPr>
        <p:spPr>
          <a:xfrm rot="10800000">
            <a:off x="11338" y="3929400"/>
            <a:ext cx="9144000" cy="179785"/>
          </a:xfrm>
          <a:prstGeom prst="rect">
            <a:avLst/>
          </a:prstGeom>
          <a:solidFill>
            <a:srgbClr val="00AFD7"/>
          </a:solidFill>
          <a:ln w="9525" cap="flat" cmpd="sng" algn="ctr">
            <a:noFill/>
            <a:prstDash val="solid"/>
          </a:ln>
          <a:effectLst/>
        </p:spPr>
        <p:txBody>
          <a:bodyPr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srgbClr val="3D527F"/>
              </a:solidFill>
              <a:effectLst/>
              <a:uLnTx/>
              <a:uFillTx/>
              <a:latin typeface="Calibri"/>
              <a:ea typeface="+mn-ea"/>
              <a:cs typeface="+mn-cs"/>
            </a:endParaRPr>
          </a:p>
        </p:txBody>
      </p:sp>
      <p:pic>
        <p:nvPicPr>
          <p:cNvPr id="12" name="Picture 9"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7144842" y="4523653"/>
            <a:ext cx="1498090" cy="48809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Picture 1"/>
          <p:cNvPicPr>
            <a:picLocks noChangeAspect="1"/>
          </p:cNvPicPr>
          <p:nvPr userDrawn="1"/>
        </p:nvPicPr>
        <p:blipFill>
          <a:blip r:embed="rId4">
            <a:alphaModFix/>
            <a:extLst>
              <a:ext uri="{28A0092B-C50C-407E-A947-70E740481C1C}">
                <a14:useLocalDpi xmlns:a14="http://schemas.microsoft.com/office/drawing/2010/main" val="0"/>
              </a:ext>
            </a:extLst>
          </a:blip>
          <a:stretch>
            <a:fillRect/>
          </a:stretch>
        </p:blipFill>
        <p:spPr>
          <a:xfrm>
            <a:off x="3817182" y="4705749"/>
            <a:ext cx="608901" cy="324648"/>
          </a:xfrm>
          <a:prstGeom prst="rect">
            <a:avLst/>
          </a:prstGeom>
        </p:spPr>
      </p:pic>
      <p:pic>
        <p:nvPicPr>
          <p:cNvPr id="13" name="Picture 12"/>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6967528" y="4145749"/>
            <a:ext cx="2007380" cy="261718"/>
          </a:xfrm>
          <a:prstGeom prst="rect">
            <a:avLst/>
          </a:prstGeom>
        </p:spPr>
      </p:pic>
    </p:spTree>
    <p:extLst>
      <p:ext uri="{BB962C8B-B14F-4D97-AF65-F5344CB8AC3E}">
        <p14:creationId xmlns:p14="http://schemas.microsoft.com/office/powerpoint/2010/main" val="214148702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Closing Slide - 2">
    <p:spTree>
      <p:nvGrpSpPr>
        <p:cNvPr id="1" name=""/>
        <p:cNvGrpSpPr/>
        <p:nvPr/>
      </p:nvGrpSpPr>
      <p:grpSpPr>
        <a:xfrm>
          <a:off x="0" y="0"/>
          <a:ext cx="0" cy="0"/>
          <a:chOff x="0" y="0"/>
          <a:chExt cx="0" cy="0"/>
        </a:xfrm>
      </p:grpSpPr>
      <p:sp>
        <p:nvSpPr>
          <p:cNvPr id="7" name="Rectangle 6"/>
          <p:cNvSpPr/>
          <p:nvPr userDrawn="1"/>
        </p:nvSpPr>
        <p:spPr>
          <a:xfrm rot="16200000">
            <a:off x="477189" y="3649322"/>
            <a:ext cx="607721" cy="2921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0" name="TextBox 8"/>
          <p:cNvSpPr txBox="1">
            <a:spLocks noChangeArrowheads="1"/>
          </p:cNvSpPr>
          <p:nvPr userDrawn="1"/>
        </p:nvSpPr>
        <p:spPr bwMode="auto">
          <a:xfrm>
            <a:off x="5924930" y="3722858"/>
            <a:ext cx="422275" cy="1846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ea typeface="ＭＳ Ｐゴシック" charset="0"/>
                <a:cs typeface="ＭＳ Ｐゴシック" charset="0"/>
              </a:defRPr>
            </a:lvl1pPr>
            <a:lvl2pPr marL="742950" indent="-285750">
              <a:defRPr>
                <a:solidFill>
                  <a:schemeClr val="tx1"/>
                </a:solidFill>
                <a:latin typeface="Arial" charset="0"/>
                <a:ea typeface="ＭＳ Ｐゴシック" charset="0"/>
              </a:defRPr>
            </a:lvl2pPr>
            <a:lvl3pPr marL="1143000" indent="-228600">
              <a:defRPr>
                <a:solidFill>
                  <a:schemeClr val="tx1"/>
                </a:solidFill>
                <a:latin typeface="Arial" charset="0"/>
                <a:ea typeface="ＭＳ Ｐゴシック" charset="0"/>
              </a:defRPr>
            </a:lvl3pPr>
            <a:lvl4pPr marL="1600200" indent="-228600">
              <a:defRPr>
                <a:solidFill>
                  <a:schemeClr val="tx1"/>
                </a:solidFill>
                <a:latin typeface="Arial" charset="0"/>
                <a:ea typeface="ＭＳ Ｐゴシック" charset="0"/>
              </a:defRPr>
            </a:lvl4pPr>
            <a:lvl5pPr marL="2057400" indent="-228600">
              <a:defRPr>
                <a:solidFill>
                  <a:schemeClr val="tx1"/>
                </a:solidFill>
                <a:latin typeface="Arial" charset="0"/>
                <a:ea typeface="ＭＳ Ｐゴシック" charset="0"/>
              </a:defRPr>
            </a:lvl5pPr>
            <a:lvl6pPr marL="2514600" indent="-228600" fontAlgn="base">
              <a:spcBef>
                <a:spcPct val="0"/>
              </a:spcBef>
              <a:spcAft>
                <a:spcPct val="0"/>
              </a:spcAft>
              <a:defRPr>
                <a:solidFill>
                  <a:schemeClr val="tx1"/>
                </a:solidFill>
                <a:latin typeface="Arial" charset="0"/>
                <a:ea typeface="ＭＳ Ｐゴシック" charset="0"/>
              </a:defRPr>
            </a:lvl6pPr>
            <a:lvl7pPr marL="2971800" indent="-228600" fontAlgn="base">
              <a:spcBef>
                <a:spcPct val="0"/>
              </a:spcBef>
              <a:spcAft>
                <a:spcPct val="0"/>
              </a:spcAft>
              <a:defRPr>
                <a:solidFill>
                  <a:schemeClr val="tx1"/>
                </a:solidFill>
                <a:latin typeface="Arial" charset="0"/>
                <a:ea typeface="ＭＳ Ｐゴシック" charset="0"/>
              </a:defRPr>
            </a:lvl7pPr>
            <a:lvl8pPr marL="3429000" indent="-228600" fontAlgn="base">
              <a:spcBef>
                <a:spcPct val="0"/>
              </a:spcBef>
              <a:spcAft>
                <a:spcPct val="0"/>
              </a:spcAft>
              <a:defRPr>
                <a:solidFill>
                  <a:schemeClr val="tx1"/>
                </a:solidFill>
                <a:latin typeface="Arial" charset="0"/>
                <a:ea typeface="ＭＳ Ｐゴシック" charset="0"/>
              </a:defRPr>
            </a:lvl8pPr>
            <a:lvl9pPr marL="3886200" indent="-228600" fontAlgn="base">
              <a:spcBef>
                <a:spcPct val="0"/>
              </a:spcBef>
              <a:spcAft>
                <a:spcPct val="0"/>
              </a:spcAft>
              <a:defRPr>
                <a:solidFill>
                  <a:schemeClr val="tx1"/>
                </a:solidFill>
                <a:latin typeface="Arial" charset="0"/>
                <a:ea typeface="ＭＳ Ｐゴシック" charset="0"/>
              </a:defRPr>
            </a:lvl9pPr>
          </a:lstStyle>
          <a:p>
            <a:r>
              <a:rPr lang="en-US" sz="600" dirty="0">
                <a:solidFill>
                  <a:schemeClr val="bg1"/>
                </a:solidFill>
              </a:rPr>
              <a:t>SM</a:t>
            </a:r>
          </a:p>
        </p:txBody>
      </p:sp>
      <p:sp>
        <p:nvSpPr>
          <p:cNvPr id="11" name="Rectangle 10"/>
          <p:cNvSpPr/>
          <p:nvPr userDrawn="1"/>
        </p:nvSpPr>
        <p:spPr>
          <a:xfrm>
            <a:off x="0" y="3491511"/>
            <a:ext cx="635000" cy="607721"/>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8"/>
          <p:cNvSpPr>
            <a:spLocks noGrp="1"/>
          </p:cNvSpPr>
          <p:nvPr>
            <p:ph type="body" sz="quarter" idx="10" hasCustomPrompt="1"/>
          </p:nvPr>
        </p:nvSpPr>
        <p:spPr>
          <a:xfrm>
            <a:off x="731839" y="725439"/>
            <a:ext cx="4177899" cy="1492716"/>
          </a:xfrm>
          <a:prstGeom prst="rect">
            <a:avLst/>
          </a:prstGeom>
          <a:ln w="101600" cmpd="sng">
            <a:solidFill>
              <a:srgbClr val="236192"/>
            </a:solidFill>
            <a:miter lim="800000"/>
          </a:ln>
        </p:spPr>
        <p:txBody>
          <a:bodyPr vert="horz" wrap="none" lIns="548640" tIns="274320" rIns="457200" bIns="365760">
            <a:spAutoFit/>
          </a:bodyPr>
          <a:lstStyle>
            <a:lvl1pPr marL="0" indent="0" algn="l">
              <a:spcBef>
                <a:spcPts val="0"/>
              </a:spcBef>
              <a:buNone/>
              <a:defRPr sz="5500" b="1" baseline="0">
                <a:ln w="0" cmpd="sng">
                  <a:noFill/>
                </a:ln>
                <a:solidFill>
                  <a:srgbClr val="236192"/>
                </a:solidFill>
              </a:defRPr>
            </a:lvl1pPr>
          </a:lstStyle>
          <a:p>
            <a:pPr lvl="0"/>
            <a:r>
              <a:rPr lang="en-US" dirty="0"/>
              <a:t>Text Here</a:t>
            </a:r>
          </a:p>
        </p:txBody>
      </p:sp>
      <p:sp>
        <p:nvSpPr>
          <p:cNvPr id="13" name="Text Placeholder 20"/>
          <p:cNvSpPr>
            <a:spLocks noGrp="1"/>
          </p:cNvSpPr>
          <p:nvPr>
            <p:ph type="body" sz="quarter" idx="11" hasCustomPrompt="1"/>
          </p:nvPr>
        </p:nvSpPr>
        <p:spPr>
          <a:xfrm>
            <a:off x="698251" y="2291526"/>
            <a:ext cx="3887788" cy="304289"/>
          </a:xfrm>
          <a:prstGeom prst="rect">
            <a:avLst/>
          </a:prstGeom>
        </p:spPr>
        <p:txBody>
          <a:bodyPr vert="horz">
            <a:normAutofit/>
          </a:bodyPr>
          <a:lstStyle>
            <a:lvl1pPr marL="0" indent="0">
              <a:buNone/>
              <a:defRPr sz="1800" b="1" baseline="0">
                <a:solidFill>
                  <a:srgbClr val="000000"/>
                </a:solidFill>
              </a:defRPr>
            </a:lvl1pPr>
          </a:lstStyle>
          <a:p>
            <a:pPr lvl="0"/>
            <a:r>
              <a:rPr lang="en-US" dirty="0"/>
              <a:t>Speaker Name</a:t>
            </a:r>
          </a:p>
        </p:txBody>
      </p:sp>
      <p:sp>
        <p:nvSpPr>
          <p:cNvPr id="14" name="Text Placeholder 20"/>
          <p:cNvSpPr>
            <a:spLocks noGrp="1"/>
          </p:cNvSpPr>
          <p:nvPr>
            <p:ph type="body" sz="quarter" idx="12" hasCustomPrompt="1"/>
          </p:nvPr>
        </p:nvSpPr>
        <p:spPr>
          <a:xfrm>
            <a:off x="698064" y="2582111"/>
            <a:ext cx="3887788" cy="269270"/>
          </a:xfrm>
          <a:prstGeom prst="rect">
            <a:avLst/>
          </a:prstGeom>
        </p:spPr>
        <p:txBody>
          <a:bodyPr vert="horz">
            <a:normAutofit/>
          </a:bodyPr>
          <a:lstStyle>
            <a:lvl1pPr marL="0" indent="0">
              <a:buNone/>
              <a:defRPr sz="1400" b="0" baseline="0">
                <a:solidFill>
                  <a:srgbClr val="000000"/>
                </a:solidFill>
              </a:defRPr>
            </a:lvl1pPr>
          </a:lstStyle>
          <a:p>
            <a:pPr lvl="0"/>
            <a:r>
              <a:rPr lang="en-US" dirty="0"/>
              <a:t>Speaker Title</a:t>
            </a:r>
          </a:p>
        </p:txBody>
      </p:sp>
      <p:sp>
        <p:nvSpPr>
          <p:cNvPr id="15" name="Text Placeholder 20"/>
          <p:cNvSpPr>
            <a:spLocks noGrp="1"/>
          </p:cNvSpPr>
          <p:nvPr>
            <p:ph type="body" sz="quarter" idx="13" hasCustomPrompt="1"/>
          </p:nvPr>
        </p:nvSpPr>
        <p:spPr>
          <a:xfrm>
            <a:off x="698064" y="2851383"/>
            <a:ext cx="3887788" cy="229121"/>
          </a:xfrm>
          <a:prstGeom prst="rect">
            <a:avLst/>
          </a:prstGeom>
        </p:spPr>
        <p:txBody>
          <a:bodyPr vert="horz">
            <a:normAutofit/>
          </a:bodyPr>
          <a:lstStyle>
            <a:lvl1pPr marL="0" indent="0">
              <a:buNone/>
              <a:defRPr sz="1400" b="1" baseline="0">
                <a:solidFill>
                  <a:schemeClr val="accent2"/>
                </a:solidFill>
              </a:defRPr>
            </a:lvl1pPr>
          </a:lstStyle>
          <a:p>
            <a:pPr lvl="0"/>
            <a:r>
              <a:rPr lang="en-US" dirty="0"/>
              <a:t>Speaker Contact</a:t>
            </a:r>
          </a:p>
        </p:txBody>
      </p:sp>
      <p:sp>
        <p:nvSpPr>
          <p:cNvPr id="18" name="Text Placeholder 16"/>
          <p:cNvSpPr>
            <a:spLocks noGrp="1"/>
          </p:cNvSpPr>
          <p:nvPr>
            <p:ph type="body" sz="quarter" idx="14" hasCustomPrompt="1"/>
          </p:nvPr>
        </p:nvSpPr>
        <p:spPr>
          <a:xfrm>
            <a:off x="1" y="206426"/>
            <a:ext cx="3679825" cy="566309"/>
          </a:xfrm>
          <a:prstGeom prst="rect">
            <a:avLst/>
          </a:prstGeom>
          <a:solidFill>
            <a:srgbClr val="236192"/>
          </a:solidFill>
        </p:spPr>
        <p:txBody>
          <a:bodyPr vert="horz" wrap="square" lIns="640080" tIns="91440" bIns="164592">
            <a:spAutoFit/>
          </a:bodyPr>
          <a:lstStyle>
            <a:lvl1pPr marL="0" indent="0">
              <a:buNone/>
              <a:defRPr sz="2000" baseline="0">
                <a:solidFill>
                  <a:schemeClr val="bg1"/>
                </a:solidFill>
              </a:defRPr>
            </a:lvl1pPr>
          </a:lstStyle>
          <a:p>
            <a:pPr lvl="0"/>
            <a:r>
              <a:rPr lang="en-US" dirty="0"/>
              <a:t>Event Title</a:t>
            </a:r>
          </a:p>
        </p:txBody>
      </p:sp>
      <p:pic>
        <p:nvPicPr>
          <p:cNvPr id="16" name="Picture 15" descr="ppt-because-tag.psd"/>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918633" y="3491511"/>
            <a:ext cx="8216894" cy="607721"/>
          </a:xfrm>
          <a:prstGeom prst="rect">
            <a:avLst/>
          </a:prstGeom>
        </p:spPr>
      </p:pic>
      <p:pic>
        <p:nvPicPr>
          <p:cNvPr id="20" name="Picture 9"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7377453" y="4379980"/>
            <a:ext cx="1498090" cy="48809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 name="Picture 16"/>
          <p:cNvPicPr>
            <a:picLocks noChangeAspect="1"/>
          </p:cNvPicPr>
          <p:nvPr userDrawn="1"/>
        </p:nvPicPr>
        <p:blipFill>
          <a:blip r:embed="rId4">
            <a:alphaModFix/>
            <a:extLst>
              <a:ext uri="{28A0092B-C50C-407E-A947-70E740481C1C}">
                <a14:useLocalDpi xmlns:a14="http://schemas.microsoft.com/office/drawing/2010/main" val="0"/>
              </a:ext>
            </a:extLst>
          </a:blip>
          <a:stretch>
            <a:fillRect/>
          </a:stretch>
        </p:blipFill>
        <p:spPr>
          <a:xfrm>
            <a:off x="226140" y="4475990"/>
            <a:ext cx="608901" cy="324648"/>
          </a:xfrm>
          <a:prstGeom prst="rect">
            <a:avLst/>
          </a:prstGeom>
        </p:spPr>
      </p:pic>
    </p:spTree>
    <p:extLst>
      <p:ext uri="{BB962C8B-B14F-4D97-AF65-F5344CB8AC3E}">
        <p14:creationId xmlns:p14="http://schemas.microsoft.com/office/powerpoint/2010/main" val="16219496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Small Head and Open Layout">
    <p:spTree>
      <p:nvGrpSpPr>
        <p:cNvPr id="1" name=""/>
        <p:cNvGrpSpPr/>
        <p:nvPr/>
      </p:nvGrpSpPr>
      <p:grpSpPr>
        <a:xfrm>
          <a:off x="0" y="0"/>
          <a:ext cx="0" cy="0"/>
          <a:chOff x="0" y="0"/>
          <a:chExt cx="0" cy="0"/>
        </a:xfrm>
      </p:grpSpPr>
      <p:grpSp>
        <p:nvGrpSpPr>
          <p:cNvPr id="12" name="Group 11"/>
          <p:cNvGrpSpPr/>
          <p:nvPr userDrawn="1"/>
        </p:nvGrpSpPr>
        <p:grpSpPr>
          <a:xfrm>
            <a:off x="0" y="0"/>
            <a:ext cx="9144000" cy="641358"/>
            <a:chOff x="0" y="0"/>
            <a:chExt cx="9144000" cy="855144"/>
          </a:xfrm>
        </p:grpSpPr>
        <p:sp>
          <p:nvSpPr>
            <p:cNvPr id="9" name="Rounded Rectangle 8"/>
            <p:cNvSpPr/>
            <p:nvPr userDrawn="1"/>
          </p:nvSpPr>
          <p:spPr>
            <a:xfrm>
              <a:off x="0" y="0"/>
              <a:ext cx="9144000" cy="6096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342900" rtl="0" eaLnBrk="1" latinLnBrk="0" hangingPunct="1"/>
              <a:endParaRPr lang="en-US" sz="1350" kern="1200" dirty="0">
                <a:solidFill>
                  <a:schemeClr val="lt1"/>
                </a:solidFill>
                <a:latin typeface="+mn-lt"/>
                <a:ea typeface="+mn-ea"/>
                <a:cs typeface="+mn-cs"/>
              </a:endParaRPr>
            </a:p>
          </p:txBody>
        </p:sp>
        <p:sp>
          <p:nvSpPr>
            <p:cNvPr id="11" name="Isosceles Triangle 10"/>
            <p:cNvSpPr/>
            <p:nvPr userDrawn="1"/>
          </p:nvSpPr>
          <p:spPr>
            <a:xfrm rot="10800000">
              <a:off x="713702" y="599276"/>
              <a:ext cx="505498" cy="255868"/>
            </a:xfrm>
            <a:prstGeom prst="triangle">
              <a:avLst/>
            </a:prstGeom>
            <a:solidFill>
              <a:srgbClr val="195A8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342900" rtl="0" eaLnBrk="1" latinLnBrk="0" hangingPunct="1"/>
              <a:endParaRPr lang="en-US" sz="1350" kern="1200" dirty="0">
                <a:solidFill>
                  <a:schemeClr val="lt1"/>
                </a:solidFill>
                <a:latin typeface="+mn-lt"/>
                <a:ea typeface="+mn-ea"/>
                <a:cs typeface="+mn-cs"/>
              </a:endParaRPr>
            </a:p>
          </p:txBody>
        </p:sp>
      </p:grpSp>
      <p:sp>
        <p:nvSpPr>
          <p:cNvPr id="5" name="Footer Placeholder 4"/>
          <p:cNvSpPr>
            <a:spLocks noGrp="1"/>
          </p:cNvSpPr>
          <p:nvPr>
            <p:ph type="ftr" sz="quarter" idx="11"/>
          </p:nvPr>
        </p:nvSpPr>
        <p:spPr>
          <a:xfrm>
            <a:off x="4038601" y="4800600"/>
            <a:ext cx="2466093" cy="220744"/>
          </a:xfrm>
          <a:prstGeom prst="rect">
            <a:avLst/>
          </a:prstGeom>
        </p:spPr>
        <p:txBody>
          <a:bodyPr/>
          <a:lstStyle/>
          <a:p>
            <a:endParaRPr lang="en-US" dirty="0"/>
          </a:p>
        </p:txBody>
      </p:sp>
      <p:sp>
        <p:nvSpPr>
          <p:cNvPr id="6" name="Slide Number Placeholder 5"/>
          <p:cNvSpPr>
            <a:spLocks noGrp="1"/>
          </p:cNvSpPr>
          <p:nvPr>
            <p:ph type="sldNum" sz="quarter" idx="12"/>
          </p:nvPr>
        </p:nvSpPr>
        <p:spPr>
          <a:xfrm>
            <a:off x="8115381" y="4800600"/>
            <a:ext cx="571418" cy="220744"/>
          </a:xfrm>
          <a:prstGeom prst="rect">
            <a:avLst/>
          </a:prstGeom>
        </p:spPr>
        <p:txBody>
          <a:bodyPr/>
          <a:lstStyle/>
          <a:p>
            <a:endParaRPr lang="en-US" dirty="0"/>
          </a:p>
        </p:txBody>
      </p:sp>
      <p:sp>
        <p:nvSpPr>
          <p:cNvPr id="2" name="Title 1"/>
          <p:cNvSpPr>
            <a:spLocks noGrp="1"/>
          </p:cNvSpPr>
          <p:nvPr>
            <p:ph type="title"/>
          </p:nvPr>
        </p:nvSpPr>
        <p:spPr>
          <a:xfrm>
            <a:off x="152400" y="0"/>
            <a:ext cx="8534400" cy="457200"/>
          </a:xfrm>
          <a:prstGeom prst="rect">
            <a:avLst/>
          </a:prstGeom>
        </p:spPr>
        <p:txBody>
          <a:bodyPr wrap="none" lIns="0" rIns="0">
            <a:noAutofit/>
          </a:bodyPr>
          <a:lstStyle>
            <a:lvl1pPr algn="l">
              <a:defRPr sz="1500">
                <a:solidFill>
                  <a:schemeClr val="bg1"/>
                </a:solidFill>
              </a:defRPr>
            </a:lvl1pPr>
          </a:lstStyle>
          <a:p>
            <a:r>
              <a:rPr lang="en-US" dirty="0"/>
              <a:t>Click to edit Master title style</a:t>
            </a:r>
          </a:p>
        </p:txBody>
      </p:sp>
    </p:spTree>
    <p:extLst>
      <p:ext uri="{BB962C8B-B14F-4D97-AF65-F5344CB8AC3E}">
        <p14:creationId xmlns:p14="http://schemas.microsoft.com/office/powerpoint/2010/main" val="253107226"/>
      </p:ext>
    </p:extLst>
  </p:cSld>
  <p:clrMapOvr>
    <a:masterClrMapping/>
  </p:clrMapOvr>
  <p:transition>
    <p:fade/>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860395708"/>
      </p:ext>
    </p:extLst>
  </p:cSld>
  <p:clrMap bg1="lt1" tx1="dk1" bg2="lt2" tx2="dk2" accent1="accent1" accent2="accent2" accent3="accent3" accent4="accent4" accent5="accent5" accent6="accent6" hlink="hlink" folHlink="folHlink"/>
  <p:sldLayoutIdLst>
    <p:sldLayoutId id="2147483650" r:id="rId1"/>
    <p:sldLayoutId id="2147483652" r:id="rId2"/>
    <p:sldLayoutId id="2147483660" r:id="rId3"/>
    <p:sldLayoutId id="2147483655" r:id="rId4"/>
    <p:sldLayoutId id="2147483653" r:id="rId5"/>
    <p:sldLayoutId id="2147483661" r:id="rId6"/>
    <p:sldLayoutId id="2147483663" r:id="rId7"/>
    <p:sldLayoutId id="2147483654" r:id="rId8"/>
    <p:sldLayoutId id="2147483658" r:id="rId9"/>
    <p:sldLayoutId id="2147483657" r:id="rId10"/>
    <p:sldLayoutId id="2147483656" r:id="rId11"/>
    <p:sldLayoutId id="2147483659" r:id="rId12"/>
    <p:sldLayoutId id="2147483664" r:id="rId13"/>
  </p:sldLayoutIdLst>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mailto:fanieli@oclc.org" TargetMode="External"/><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xml"/><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3.xml"/><Relationship Id="rId1" Type="http://schemas.openxmlformats.org/officeDocument/2006/relationships/slideLayout" Target="../slideLayouts/slideLayout9.xml"/></Relationships>
</file>

<file path=ppt/slides/_rels/slide4.xml.rels><?xml version="1.0" encoding="UTF-8" standalone="yes"?>
<Relationships xmlns="http://schemas.openxmlformats.org/package/2006/relationships"><Relationship Id="rId8" Type="http://schemas.openxmlformats.org/officeDocument/2006/relationships/image" Target="../media/image14.png"/><Relationship Id="rId3" Type="http://schemas.openxmlformats.org/officeDocument/2006/relationships/image" Target="../media/image10.gif"/><Relationship Id="rId7" Type="http://schemas.openxmlformats.org/officeDocument/2006/relationships/image" Target="../media/image13.png"/><Relationship Id="rId12" Type="http://schemas.openxmlformats.org/officeDocument/2006/relationships/image" Target="../media/image18.jpeg"/><Relationship Id="rId2" Type="http://schemas.openxmlformats.org/officeDocument/2006/relationships/notesSlide" Target="../notesSlides/notesSlide4.xml"/><Relationship Id="rId1" Type="http://schemas.openxmlformats.org/officeDocument/2006/relationships/slideLayout" Target="../slideLayouts/slideLayout6.xml"/><Relationship Id="rId6" Type="http://schemas.openxmlformats.org/officeDocument/2006/relationships/image" Target="../media/image3.jpg"/><Relationship Id="rId11" Type="http://schemas.openxmlformats.org/officeDocument/2006/relationships/image" Target="../media/image17.jpeg"/><Relationship Id="rId5" Type="http://schemas.openxmlformats.org/officeDocument/2006/relationships/image" Target="../media/image12.jpeg"/><Relationship Id="rId10" Type="http://schemas.openxmlformats.org/officeDocument/2006/relationships/image" Target="../media/image16.jpeg"/><Relationship Id="rId4" Type="http://schemas.openxmlformats.org/officeDocument/2006/relationships/image" Target="../media/image11.gif"/><Relationship Id="rId9" Type="http://schemas.openxmlformats.org/officeDocument/2006/relationships/image" Target="../media/image15.jpg"/></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6.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7.xml"/><Relationship Id="rId1" Type="http://schemas.openxmlformats.org/officeDocument/2006/relationships/slideLayout" Target="../slideLayouts/slideLayout9.xml"/><Relationship Id="rId4" Type="http://schemas.microsoft.com/office/2007/relationships/hdphoto" Target="../media/hdphoto1.wdp"/></Relationships>
</file>

<file path=ppt/slides/_rels/slide8.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8.xml"/><Relationship Id="rId1" Type="http://schemas.openxmlformats.org/officeDocument/2006/relationships/slideLayout" Target="../slideLayouts/slideLayout9.xml"/><Relationship Id="rId4" Type="http://schemas.microsoft.com/office/2007/relationships/hdphoto" Target="../media/hdphoto1.wdp"/></Relationships>
</file>

<file path=ppt/slides/_rels/slide9.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9.xml"/><Relationship Id="rId1" Type="http://schemas.openxmlformats.org/officeDocument/2006/relationships/slideLayout" Target="../slideLayouts/slideLayout9.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11.xml"/><Relationship Id="rId1" Type="http://schemas.openxmlformats.org/officeDocument/2006/relationships/slideLayout" Target="../slideLayouts/slideLayout10.xml"/></Relationships>
</file>

<file path=ppt/slides/_rels/slide12.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2.xml"/><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3.xml"/><Relationship Id="rId1" Type="http://schemas.openxmlformats.org/officeDocument/2006/relationships/slideLayout" Target="../slideLayouts/slideLayout8.xml"/></Relationships>
</file>

<file path=ppt/slides/_rels/slide14.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4.xml"/><Relationship Id="rId1" Type="http://schemas.openxmlformats.org/officeDocument/2006/relationships/slideLayout" Target="../slideLayouts/slideLayout9.xml"/></Relationships>
</file>

<file path=ppt/slides/_rels/slide15.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15.xml"/><Relationship Id="rId1" Type="http://schemas.openxmlformats.org/officeDocument/2006/relationships/slideLayout" Target="../slideLayouts/slideLayout9.xml"/></Relationships>
</file>

<file path=ppt/slides/_rels/slide16.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6.xml"/><Relationship Id="rId1" Type="http://schemas.openxmlformats.org/officeDocument/2006/relationships/slideLayout" Target="../slideLayouts/slideLayout9.xml"/></Relationships>
</file>

<file path=ppt/slides/_rels/slide17.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7.xml"/><Relationship Id="rId1" Type="http://schemas.openxmlformats.org/officeDocument/2006/relationships/slideLayout" Target="../slideLayouts/slideLayout9.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9.xml"/></Relationships>
</file>

<file path=ppt/slides/_rels/slide19.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9.xml"/><Relationship Id="rId1" Type="http://schemas.openxmlformats.org/officeDocument/2006/relationships/slideLayout" Target="../slideLayouts/slideLayout9.xml"/></Relationships>
</file>

<file path=ppt/slides/_rels/slide20.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20.xml"/><Relationship Id="rId1" Type="http://schemas.openxmlformats.org/officeDocument/2006/relationships/slideLayout" Target="../slideLayouts/slideLayout9.xml"/></Relationships>
</file>

<file path=ppt/slides/_rels/slide21.xml.rels><?xml version="1.0" encoding="UTF-8" standalone="yes"?>
<Relationships xmlns="http://schemas.openxmlformats.org/package/2006/relationships"><Relationship Id="rId3" Type="http://schemas.openxmlformats.org/officeDocument/2006/relationships/image" Target="../media/image30.jpg"/><Relationship Id="rId2" Type="http://schemas.openxmlformats.org/officeDocument/2006/relationships/notesSlide" Target="../notesSlides/notesSlide21.xml"/><Relationship Id="rId1" Type="http://schemas.openxmlformats.org/officeDocument/2006/relationships/slideLayout" Target="../slideLayouts/slideLayout9.xml"/><Relationship Id="rId4" Type="http://schemas.openxmlformats.org/officeDocument/2006/relationships/image" Target="../media/image31.jpg"/></Relationships>
</file>

<file path=ppt/slides/_rels/slide22.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22.xml"/><Relationship Id="rId1" Type="http://schemas.openxmlformats.org/officeDocument/2006/relationships/slideLayout" Target="../slideLayouts/slideLayout9.xml"/></Relationships>
</file>

<file path=ppt/slides/_rels/slide23.xml.rels><?xml version="1.0" encoding="UTF-8" standalone="yes"?>
<Relationships xmlns="http://schemas.openxmlformats.org/package/2006/relationships"><Relationship Id="rId3" Type="http://schemas.openxmlformats.org/officeDocument/2006/relationships/image" Target="../media/image33.jpg"/><Relationship Id="rId2" Type="http://schemas.openxmlformats.org/officeDocument/2006/relationships/notesSlide" Target="../notesSlides/notesSlide23.xml"/><Relationship Id="rId1" Type="http://schemas.openxmlformats.org/officeDocument/2006/relationships/slideLayout" Target="../slideLayouts/slideLayout9.xml"/></Relationships>
</file>

<file path=ppt/slides/_rels/slide24.xml.rels><?xml version="1.0" encoding="UTF-8" standalone="yes"?>
<Relationships xmlns="http://schemas.openxmlformats.org/package/2006/relationships"><Relationship Id="rId3" Type="http://schemas.openxmlformats.org/officeDocument/2006/relationships/image" Target="../media/image34.JPG"/><Relationship Id="rId2" Type="http://schemas.openxmlformats.org/officeDocument/2006/relationships/notesSlide" Target="../notesSlides/notesSlide24.xml"/><Relationship Id="rId1" Type="http://schemas.openxmlformats.org/officeDocument/2006/relationships/slideLayout" Target="../slideLayouts/slideLayout10.xml"/></Relationships>
</file>

<file path=ppt/slides/_rels/slide25.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25.xml"/><Relationship Id="rId1" Type="http://schemas.openxmlformats.org/officeDocument/2006/relationships/slideLayout" Target="../slideLayouts/slideLayout9.xml"/></Relationships>
</file>

<file path=ppt/slides/_rels/slide26.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26.xml"/><Relationship Id="rId1" Type="http://schemas.openxmlformats.org/officeDocument/2006/relationships/slideLayout" Target="../slideLayouts/slideLayout9.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3" Type="http://schemas.openxmlformats.org/officeDocument/2006/relationships/image" Target="../media/image37.gif"/><Relationship Id="rId2" Type="http://schemas.openxmlformats.org/officeDocument/2006/relationships/notesSlide" Target="../notesSlides/notesSlide28.xml"/><Relationship Id="rId1" Type="http://schemas.openxmlformats.org/officeDocument/2006/relationships/slideLayout" Target="../slideLayouts/slideLayout10.xml"/></Relationships>
</file>

<file path=ppt/slides/_rels/slide29.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29.xml"/><Relationship Id="rId1" Type="http://schemas.openxmlformats.org/officeDocument/2006/relationships/slideLayout" Target="../slideLayouts/slideLayout9.xml"/></Relationships>
</file>

<file path=ppt/slides/_rels/slide30.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30.xml"/><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9.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5.xml"/></Relationships>
</file>

<file path=ppt/slides/_rels/slide33.xml.rels><?xml version="1.0" encoding="UTF-8" standalone="yes"?>
<Relationships xmlns="http://schemas.openxmlformats.org/package/2006/relationships"><Relationship Id="rId3" Type="http://schemas.openxmlformats.org/officeDocument/2006/relationships/hyperlink" Target="http://www.oclc.org/research/themes/user-studies/dipir.html" TargetMode="External"/><Relationship Id="rId2" Type="http://schemas.openxmlformats.org/officeDocument/2006/relationships/notesSlide" Target="../notesSlides/notesSlide33.xml"/><Relationship Id="rId1" Type="http://schemas.openxmlformats.org/officeDocument/2006/relationships/slideLayout" Target="../slideLayouts/slideLayout5.xml"/><Relationship Id="rId5" Type="http://schemas.openxmlformats.org/officeDocument/2006/relationships/hyperlink" Target="https://alexandriaarchive.org/secret-life-of-data/" TargetMode="External"/><Relationship Id="rId4" Type="http://schemas.openxmlformats.org/officeDocument/2006/relationships/hyperlink" Target="http://www.oclc.org/research/themes/user-studies/e-research.html" TargetMode="External"/></Relationships>
</file>

<file path=ppt/slides/_rels/slide34.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34.xml"/><Relationship Id="rId1" Type="http://schemas.openxmlformats.org/officeDocument/2006/relationships/slideLayout" Target="../slideLayouts/slideLayout5.xml"/></Relationships>
</file>

<file path=ppt/slides/_rels/slide35.xml.rels><?xml version="1.0" encoding="UTF-8" standalone="yes"?>
<Relationships xmlns="http://schemas.openxmlformats.org/package/2006/relationships"><Relationship Id="rId3" Type="http://schemas.openxmlformats.org/officeDocument/2006/relationships/hyperlink" Target="http://lj.libraryjournal.com/2015/07/technology/wisdom-of-the-crowd-digital-collections/#_" TargetMode="External"/><Relationship Id="rId2" Type="http://schemas.openxmlformats.org/officeDocument/2006/relationships/notesSlide" Target="../notesSlides/notesSlide35.xml"/><Relationship Id="rId1" Type="http://schemas.openxmlformats.org/officeDocument/2006/relationships/slideLayout" Target="../slideLayouts/slideLayout6.xml"/><Relationship Id="rId4" Type="http://schemas.openxmlformats.org/officeDocument/2006/relationships/hyperlink" Target="http://www.oclc.org/research/themes/user-studies/dipir/publications.html" TargetMode="External"/></Relationships>
</file>

<file path=ppt/slides/_rels/slide36.xml.rels><?xml version="1.0" encoding="UTF-8" standalone="yes"?>
<Relationships xmlns="http://schemas.openxmlformats.org/package/2006/relationships"><Relationship Id="rId3" Type="http://schemas.openxmlformats.org/officeDocument/2006/relationships/hyperlink" Target="mailto:fanieli@oclc.org" TargetMode="External"/><Relationship Id="rId2" Type="http://schemas.openxmlformats.org/officeDocument/2006/relationships/notesSlide" Target="../notesSlides/notesSlide36.xml"/><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2"/>
          </p:nvPr>
        </p:nvSpPr>
        <p:spPr>
          <a:xfrm>
            <a:off x="2" y="1329876"/>
            <a:ext cx="6778779" cy="569387"/>
          </a:xfrm>
        </p:spPr>
        <p:txBody>
          <a:bodyPr/>
          <a:lstStyle/>
          <a:p>
            <a:r>
              <a:rPr lang="en-US" dirty="0"/>
              <a:t>DANS OCLC Colloquium, Leiden, Netherlands, October 19, 2016</a:t>
            </a:r>
          </a:p>
        </p:txBody>
      </p:sp>
      <p:sp>
        <p:nvSpPr>
          <p:cNvPr id="3" name="Text Placeholder 2"/>
          <p:cNvSpPr>
            <a:spLocks noGrp="1"/>
          </p:cNvSpPr>
          <p:nvPr>
            <p:ph type="body" sz="quarter" idx="16"/>
          </p:nvPr>
        </p:nvSpPr>
        <p:spPr/>
        <p:txBody>
          <a:bodyPr>
            <a:normAutofit fontScale="62500" lnSpcReduction="20000"/>
          </a:bodyPr>
          <a:lstStyle/>
          <a:p>
            <a:r>
              <a:rPr lang="en-US" dirty="0"/>
              <a:t>Are you curating with reuse in mind? </a:t>
            </a:r>
          </a:p>
        </p:txBody>
      </p:sp>
      <p:sp>
        <p:nvSpPr>
          <p:cNvPr id="4" name="Text Placeholder 3"/>
          <p:cNvSpPr>
            <a:spLocks noGrp="1"/>
          </p:cNvSpPr>
          <p:nvPr>
            <p:ph type="body" sz="quarter" idx="17"/>
          </p:nvPr>
        </p:nvSpPr>
        <p:spPr>
          <a:xfrm>
            <a:off x="728694" y="3206972"/>
            <a:ext cx="2780569" cy="400110"/>
          </a:xfrm>
        </p:spPr>
        <p:txBody>
          <a:bodyPr/>
          <a:lstStyle/>
          <a:p>
            <a:r>
              <a:rPr lang="en-US" dirty="0"/>
              <a:t>Ixchel M. Faniel, Ph.D.</a:t>
            </a:r>
          </a:p>
        </p:txBody>
      </p:sp>
      <p:sp>
        <p:nvSpPr>
          <p:cNvPr id="5" name="Text Placeholder 4"/>
          <p:cNvSpPr>
            <a:spLocks noGrp="1"/>
          </p:cNvSpPr>
          <p:nvPr>
            <p:ph type="body" sz="quarter" idx="18"/>
          </p:nvPr>
        </p:nvSpPr>
        <p:spPr>
          <a:xfrm>
            <a:off x="728695" y="3613838"/>
            <a:ext cx="2641108" cy="935641"/>
          </a:xfrm>
        </p:spPr>
        <p:txBody>
          <a:bodyPr/>
          <a:lstStyle/>
          <a:p>
            <a:r>
              <a:rPr lang="en-US" dirty="0"/>
              <a:t>Research Scientist, OCLC</a:t>
            </a:r>
          </a:p>
          <a:p>
            <a:r>
              <a:rPr lang="en-US" dirty="0">
                <a:hlinkClick r:id="rId3"/>
              </a:rPr>
              <a:t>fanieli@oclc.org</a:t>
            </a:r>
            <a:r>
              <a:rPr lang="en-US" dirty="0"/>
              <a:t> </a:t>
            </a:r>
          </a:p>
          <a:p>
            <a:r>
              <a:rPr lang="en-US" dirty="0"/>
              <a:t>@imfaniel</a:t>
            </a:r>
          </a:p>
        </p:txBody>
      </p:sp>
    </p:spTree>
    <p:extLst>
      <p:ext uri="{BB962C8B-B14F-4D97-AF65-F5344CB8AC3E}">
        <p14:creationId xmlns:p14="http://schemas.microsoft.com/office/powerpoint/2010/main" val="334773716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duotone>
              <a:prstClr val="black"/>
              <a:schemeClr val="tx2">
                <a:tint val="45000"/>
                <a:satMod val="400000"/>
              </a:schemeClr>
            </a:duotone>
            <a:extLst>
              <a:ext uri="{28A0092B-C50C-407E-A947-70E740481C1C}">
                <a14:useLocalDpi xmlns:a14="http://schemas.microsoft.com/office/drawing/2010/main"/>
              </a:ext>
            </a:extLst>
          </a:blip>
          <a:stretch>
            <a:fillRect/>
          </a:stretch>
        </p:blipFill>
        <p:spPr>
          <a:xfrm>
            <a:off x="0" y="0"/>
            <a:ext cx="9144000" cy="5143500"/>
          </a:xfrm>
          <a:prstGeom prst="rect">
            <a:avLst/>
          </a:prstGeom>
        </p:spPr>
      </p:pic>
      <p:sp>
        <p:nvSpPr>
          <p:cNvPr id="3" name="Title 1"/>
          <p:cNvSpPr txBox="1">
            <a:spLocks/>
          </p:cNvSpPr>
          <p:nvPr/>
        </p:nvSpPr>
        <p:spPr>
          <a:xfrm>
            <a:off x="457200" y="205979"/>
            <a:ext cx="8229600" cy="857250"/>
          </a:xfrm>
          <a:prstGeom prst="rect">
            <a:avLst/>
          </a:prstGeom>
        </p:spPr>
        <p:txBody>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sz="3600" b="1" dirty="0">
                <a:solidFill>
                  <a:schemeClr val="bg1"/>
                </a:solidFill>
              </a:rPr>
              <a:t>Data reuse lets researchers do </a:t>
            </a:r>
          </a:p>
          <a:p>
            <a:r>
              <a:rPr lang="en-US" sz="3600" b="1" dirty="0">
                <a:solidFill>
                  <a:schemeClr val="bg1"/>
                </a:solidFill>
              </a:rPr>
              <a:t>cool things. </a:t>
            </a:r>
          </a:p>
        </p:txBody>
      </p:sp>
      <p:sp>
        <p:nvSpPr>
          <p:cNvPr id="4" name="Content Placeholder 2"/>
          <p:cNvSpPr txBox="1">
            <a:spLocks/>
          </p:cNvSpPr>
          <p:nvPr/>
        </p:nvSpPr>
        <p:spPr>
          <a:xfrm>
            <a:off x="552735" y="1418516"/>
            <a:ext cx="8229600" cy="3629450"/>
          </a:xfrm>
          <a:prstGeom prst="rect">
            <a:avLst/>
          </a:prstGeom>
        </p:spPr>
        <p:txBody>
          <a:bodyPr>
            <a:no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Arial"/>
              <a:buNone/>
            </a:pPr>
            <a:r>
              <a:rPr lang="en-US" sz="2800" b="1" i="1" dirty="0">
                <a:solidFill>
                  <a:schemeClr val="bg1"/>
                </a:solidFill>
              </a:rPr>
              <a:t>“In 2005, a team of marine biologists…used inflation-adjusted pricing data from the New York Public Library’s (NYPL) collection of 45,000 restaurant menus, among other sources, to confirm the commercial overharvesting of abalone stocks along the California coast beginning in the 1920s…”.</a:t>
            </a:r>
          </a:p>
        </p:txBody>
      </p:sp>
      <p:sp>
        <p:nvSpPr>
          <p:cNvPr id="5" name="TextBox 4"/>
          <p:cNvSpPr txBox="1"/>
          <p:nvPr/>
        </p:nvSpPr>
        <p:spPr>
          <a:xfrm>
            <a:off x="6961151" y="4541735"/>
            <a:ext cx="1178528" cy="307777"/>
          </a:xfrm>
          <a:prstGeom prst="rect">
            <a:avLst/>
          </a:prstGeom>
          <a:noFill/>
        </p:spPr>
        <p:txBody>
          <a:bodyPr wrap="none" rtlCol="0">
            <a:spAutoFit/>
          </a:bodyPr>
          <a:lstStyle/>
          <a:p>
            <a:r>
              <a:rPr lang="en-US" sz="1400" b="1" i="1" dirty="0">
                <a:solidFill>
                  <a:schemeClr val="bg1"/>
                </a:solidFill>
              </a:rPr>
              <a:t>(Enis, 2015)</a:t>
            </a:r>
          </a:p>
        </p:txBody>
      </p:sp>
    </p:spTree>
    <p:extLst>
      <p:ext uri="{BB962C8B-B14F-4D97-AF65-F5344CB8AC3E}">
        <p14:creationId xmlns:p14="http://schemas.microsoft.com/office/powerpoint/2010/main" val="370589139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6"/>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21999" y="-9675"/>
            <a:ext cx="9465999" cy="532462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 name="Content Placeholder 1"/>
          <p:cNvSpPr txBox="1">
            <a:spLocks/>
          </p:cNvSpPr>
          <p:nvPr/>
        </p:nvSpPr>
        <p:spPr>
          <a:xfrm>
            <a:off x="440001" y="1383957"/>
            <a:ext cx="8229600" cy="3398109"/>
          </a:xfrm>
          <a:prstGeom prst="rect">
            <a:avLst/>
          </a:prstGeom>
          <a:ln>
            <a:noFill/>
          </a:ln>
        </p:spPr>
        <p:txBody>
          <a:bodyPr vert="horz" lIns="91440" tIns="45720" rIns="91440" bIns="45720" rtlCol="0">
            <a:normAutofit fontScale="70000" lnSpcReduction="20000"/>
          </a:bodyPr>
          <a:lstStyle>
            <a:lvl1pPr marL="342900" indent="-342900" algn="l" defTabSz="914400" rtl="0" eaLnBrk="1" latinLnBrk="0" hangingPunct="1">
              <a:spcBef>
                <a:spcPct val="20000"/>
              </a:spcBef>
              <a:buFont typeface="Arial" pitchFamily="34" charset="0"/>
              <a:buChar char="•"/>
              <a:defRPr sz="2800" kern="1200">
                <a:solidFill>
                  <a:srgbClr val="646464"/>
                </a:solidFill>
                <a:latin typeface="+mj-lt"/>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mj-lt"/>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mj-lt"/>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4000" b="1" i="1" dirty="0">
                <a:solidFill>
                  <a:schemeClr val="bg2"/>
                </a:solidFill>
              </a:rPr>
              <a:t>“[It] is a lot harder than a lot of people think because it’s not just about getting the data and getting some kind of file that tells you what it is, you really have to understand all the detail of an actual experiment that took place in order to make proper use of it usually.  And so it’s usually pretty involved…”. </a:t>
            </a:r>
          </a:p>
          <a:p>
            <a:pPr marL="0" indent="0" algn="r">
              <a:buNone/>
            </a:pPr>
            <a:r>
              <a:rPr lang="en-US" sz="4000" b="1" i="1" dirty="0">
                <a:solidFill>
                  <a:schemeClr val="bg2"/>
                </a:solidFill>
              </a:rPr>
              <a:t>- Earthquake Engineering Researcher, 10</a:t>
            </a:r>
            <a:r>
              <a:rPr lang="en-US" sz="3600" b="1" i="1" dirty="0">
                <a:solidFill>
                  <a:schemeClr val="bg2"/>
                </a:solidFill>
              </a:rPr>
              <a:t> </a:t>
            </a:r>
            <a:endParaRPr lang="en-US" sz="3600" dirty="0">
              <a:solidFill>
                <a:schemeClr val="bg1"/>
              </a:solidFill>
            </a:endParaRPr>
          </a:p>
        </p:txBody>
      </p:sp>
      <p:sp>
        <p:nvSpPr>
          <p:cNvPr id="4" name="Title 3"/>
          <p:cNvSpPr txBox="1">
            <a:spLocks/>
          </p:cNvSpPr>
          <p:nvPr/>
        </p:nvSpPr>
        <p:spPr>
          <a:xfrm>
            <a:off x="0" y="205979"/>
            <a:ext cx="8229600" cy="857250"/>
          </a:xfrm>
          <a:prstGeom prst="rect">
            <a:avLst/>
          </a:prstGeom>
        </p:spPr>
        <p:txBody>
          <a:bodyPr anchor="t">
            <a:no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b="1" i="1" dirty="0">
                <a:solidFill>
                  <a:schemeClr val="bg1"/>
                </a:solidFill>
              </a:rPr>
              <a:t>But data reuse is hard.</a:t>
            </a:r>
          </a:p>
        </p:txBody>
      </p:sp>
      <p:sp>
        <p:nvSpPr>
          <p:cNvPr id="5" name="TextBox 4"/>
          <p:cNvSpPr txBox="1"/>
          <p:nvPr/>
        </p:nvSpPr>
        <p:spPr>
          <a:xfrm>
            <a:off x="6586935" y="4564185"/>
            <a:ext cx="2369559" cy="307777"/>
          </a:xfrm>
          <a:prstGeom prst="rect">
            <a:avLst/>
          </a:prstGeom>
          <a:noFill/>
        </p:spPr>
        <p:txBody>
          <a:bodyPr wrap="none" rtlCol="0">
            <a:spAutoFit/>
          </a:bodyPr>
          <a:lstStyle/>
          <a:p>
            <a:r>
              <a:rPr lang="en-US" sz="1400" b="1" dirty="0">
                <a:solidFill>
                  <a:schemeClr val="bg1"/>
                </a:solidFill>
              </a:rPr>
              <a:t>(Faniel &amp; Jacobsen, 2010)</a:t>
            </a:r>
          </a:p>
        </p:txBody>
      </p:sp>
    </p:spTree>
    <p:extLst>
      <p:ext uri="{BB962C8B-B14F-4D97-AF65-F5344CB8AC3E}">
        <p14:creationId xmlns:p14="http://schemas.microsoft.com/office/powerpoint/2010/main" val="68276795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a:xfrm>
            <a:off x="301358" y="165883"/>
            <a:ext cx="8439148" cy="686442"/>
          </a:xfrm>
        </p:spPr>
        <p:txBody>
          <a:bodyPr/>
          <a:lstStyle/>
          <a:p>
            <a:r>
              <a:rPr lang="en-US" dirty="0"/>
              <a:t>Dissemination Information Packages for Information Reuse (DIPIR)</a:t>
            </a:r>
          </a:p>
        </p:txBody>
      </p:sp>
      <p:grpSp>
        <p:nvGrpSpPr>
          <p:cNvPr id="13" name="Group 12"/>
          <p:cNvGrpSpPr/>
          <p:nvPr/>
        </p:nvGrpSpPr>
        <p:grpSpPr>
          <a:xfrm>
            <a:off x="373917" y="1500280"/>
            <a:ext cx="8489580" cy="3060455"/>
            <a:chOff x="424604" y="1905108"/>
            <a:chExt cx="8489580" cy="3060455"/>
          </a:xfrm>
        </p:grpSpPr>
        <p:pic>
          <p:nvPicPr>
            <p:cNvPr id="3" name="Picture 2" descr="icpsr-logo-home.gif"/>
            <p:cNvPicPr>
              <a:picLocks noChangeAspect="1"/>
            </p:cNvPicPr>
            <p:nvPr/>
          </p:nvPicPr>
          <p:blipFill>
            <a:blip r:embed="rId3" cstate="print"/>
            <a:stretch>
              <a:fillRect/>
            </a:stretch>
          </p:blipFill>
          <p:spPr>
            <a:xfrm>
              <a:off x="424604" y="3448181"/>
              <a:ext cx="1640757" cy="402993"/>
            </a:xfrm>
            <a:prstGeom prst="rect">
              <a:avLst/>
            </a:prstGeom>
          </p:spPr>
        </p:pic>
        <p:pic>
          <p:nvPicPr>
            <p:cNvPr id="4" name="Picture 3" descr="ummz_logo.gif"/>
            <p:cNvPicPr>
              <a:picLocks noChangeAspect="1"/>
            </p:cNvPicPr>
            <p:nvPr/>
          </p:nvPicPr>
          <p:blipFill>
            <a:blip r:embed="rId4" cstate="print"/>
            <a:stretch>
              <a:fillRect/>
            </a:stretch>
          </p:blipFill>
          <p:spPr>
            <a:xfrm>
              <a:off x="3727605" y="3372138"/>
              <a:ext cx="777114" cy="555081"/>
            </a:xfrm>
            <a:prstGeom prst="rect">
              <a:avLst/>
            </a:prstGeom>
          </p:spPr>
        </p:pic>
        <p:pic>
          <p:nvPicPr>
            <p:cNvPr id="5" name="Picture 4" descr="OCLC_TM_V_SM.jpg"/>
            <p:cNvPicPr>
              <a:picLocks noChangeAspect="1"/>
            </p:cNvPicPr>
            <p:nvPr/>
          </p:nvPicPr>
          <p:blipFill>
            <a:blip r:embed="rId5" cstate="print"/>
            <a:stretch>
              <a:fillRect/>
            </a:stretch>
          </p:blipFill>
          <p:spPr>
            <a:xfrm>
              <a:off x="2065361" y="2224410"/>
              <a:ext cx="779520" cy="671253"/>
            </a:xfrm>
            <a:prstGeom prst="rect">
              <a:avLst/>
            </a:prstGeom>
          </p:spPr>
        </p:pic>
        <p:pic>
          <p:nvPicPr>
            <p:cNvPr id="6" name="Picture 5"/>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572000" y="2448702"/>
              <a:ext cx="1104949" cy="222669"/>
            </a:xfrm>
            <a:prstGeom prst="rect">
              <a:avLst/>
            </a:prstGeom>
          </p:spPr>
        </p:pic>
        <p:pic>
          <p:nvPicPr>
            <p:cNvPr id="7" name="Picture 6"/>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385181" y="3242274"/>
              <a:ext cx="779400" cy="779400"/>
            </a:xfrm>
            <a:prstGeom prst="rect">
              <a:avLst/>
            </a:prstGeom>
          </p:spPr>
        </p:pic>
        <p:pic>
          <p:nvPicPr>
            <p:cNvPr id="8" name="Picture Placeholder 1"/>
            <p:cNvPicPr>
              <a:picLocks noChangeAspect="1"/>
            </p:cNvPicPr>
            <p:nvPr/>
          </p:nvPicPr>
          <p:blipFill>
            <a:blip r:embed="rId8"/>
            <a:srcRect l="2474" r="2474"/>
            <a:stretch>
              <a:fillRect/>
            </a:stretch>
          </p:blipFill>
          <p:spPr>
            <a:xfrm>
              <a:off x="5957674" y="1905108"/>
              <a:ext cx="1335024" cy="1277208"/>
            </a:xfrm>
            <a:prstGeom prst="rect">
              <a:avLst/>
            </a:prstGeom>
          </p:spPr>
        </p:pic>
        <p:pic>
          <p:nvPicPr>
            <p:cNvPr id="9" name="Picture Placeholder 15"/>
            <p:cNvPicPr>
              <a:picLocks noChangeAspect="1"/>
            </p:cNvPicPr>
            <p:nvPr/>
          </p:nvPicPr>
          <p:blipFill>
            <a:blip r:embed="rId9">
              <a:extLst>
                <a:ext uri="{28A0092B-C50C-407E-A947-70E740481C1C}">
                  <a14:useLocalDpi xmlns:a14="http://schemas.microsoft.com/office/drawing/2010/main" val="0"/>
                </a:ext>
              </a:extLst>
            </a:blip>
            <a:srcRect t="3782" b="3782"/>
            <a:stretch>
              <a:fillRect/>
            </a:stretch>
          </p:blipFill>
          <p:spPr>
            <a:xfrm>
              <a:off x="3060093" y="1905109"/>
              <a:ext cx="1335024" cy="1277207"/>
            </a:xfrm>
            <a:prstGeom prst="rect">
              <a:avLst/>
            </a:prstGeom>
          </p:spPr>
        </p:pic>
        <p:pic>
          <p:nvPicPr>
            <p:cNvPr id="10" name="Picture 2" descr="Eric Kansa"/>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292698" y="3448181"/>
              <a:ext cx="1621486" cy="1335024"/>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4" descr="http://www.lsa.umich.edu/ummz/file_uploads/images/wfink.jpg"/>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4605147" y="3301232"/>
              <a:ext cx="1335024" cy="1664331"/>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6" descr="Nancy McGovern"/>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2151858" y="3466646"/>
              <a:ext cx="1333500" cy="1333501"/>
            </a:xfrm>
            <a:prstGeom prst="rect">
              <a:avLst/>
            </a:prstGeom>
            <a:noFill/>
            <a:extLst>
              <a:ext uri="{909E8E84-426E-40DD-AFC4-6F175D3DCCD1}">
                <a14:hiddenFill xmlns:a14="http://schemas.microsoft.com/office/drawing/2010/main">
                  <a:solidFill>
                    <a:srgbClr val="FFFFFF"/>
                  </a:solidFill>
                </a14:hiddenFill>
              </a:ext>
            </a:extLst>
          </p:spPr>
        </p:pic>
      </p:grpSp>
      <p:sp>
        <p:nvSpPr>
          <p:cNvPr id="14" name="TextBox 13"/>
          <p:cNvSpPr txBox="1"/>
          <p:nvPr/>
        </p:nvSpPr>
        <p:spPr>
          <a:xfrm>
            <a:off x="0" y="4660819"/>
            <a:ext cx="8333874" cy="507831"/>
          </a:xfrm>
          <a:prstGeom prst="rect">
            <a:avLst/>
          </a:prstGeom>
          <a:noFill/>
        </p:spPr>
        <p:txBody>
          <a:bodyPr wrap="square" rtlCol="0">
            <a:spAutoFit/>
          </a:bodyPr>
          <a:lstStyle/>
          <a:p>
            <a:r>
              <a:rPr lang="en-US" sz="900" b="1" dirty="0">
                <a:solidFill>
                  <a:schemeClr val="bg1"/>
                </a:solidFill>
              </a:rPr>
              <a:t>The DIPIR Project was made possible by a National Leadership Grant from the Institute of Museum and Library Services, LG-06-10-0140-10, “Dissemination Information Packages for Information Reuse” and support from OCLC Online Computer Library Center, Inc., and the University of Michigan.</a:t>
            </a:r>
          </a:p>
        </p:txBody>
      </p:sp>
    </p:spTree>
    <p:extLst>
      <p:ext uri="{BB962C8B-B14F-4D97-AF65-F5344CB8AC3E}">
        <p14:creationId xmlns:p14="http://schemas.microsoft.com/office/powerpoint/2010/main" val="29394768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9"/>
          <p:cNvSpPr txBox="1">
            <a:spLocks/>
          </p:cNvSpPr>
          <p:nvPr/>
        </p:nvSpPr>
        <p:spPr>
          <a:xfrm>
            <a:off x="0" y="1100255"/>
            <a:ext cx="4843849" cy="3435177"/>
          </a:xfrm>
          <a:prstGeom prst="rect">
            <a:avLst/>
          </a:prstGeom>
        </p:spPr>
        <p:txBody>
          <a:bodyPr anchor="ctr">
            <a:no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457200" indent="-457200">
              <a:buFont typeface="+mj-lt"/>
              <a:buAutoNum type="arabicPeriod"/>
              <a:defRPr/>
            </a:pPr>
            <a:r>
              <a:rPr lang="en-US" sz="2400" dirty="0"/>
              <a:t>What are the significant properties of social science, archaeological, and zoological data that facilitate reuse? </a:t>
            </a:r>
          </a:p>
          <a:p>
            <a:pPr marL="457200" indent="-457200">
              <a:buFont typeface="+mj-lt"/>
              <a:buAutoNum type="arabicPeriod"/>
              <a:defRPr/>
            </a:pPr>
            <a:endParaRPr lang="en-US" sz="2400" dirty="0"/>
          </a:p>
          <a:p>
            <a:pPr marL="457200" indent="-457200">
              <a:buFont typeface="+mj-lt"/>
              <a:buAutoNum type="arabicPeriod"/>
              <a:defRPr/>
            </a:pPr>
            <a:r>
              <a:rPr lang="en-US" sz="2400" dirty="0"/>
              <a:t>Can data reuse and curation practices be generalized across disciplines?</a:t>
            </a:r>
          </a:p>
        </p:txBody>
      </p:sp>
      <p:grpSp>
        <p:nvGrpSpPr>
          <p:cNvPr id="9" name="Group 8"/>
          <p:cNvGrpSpPr/>
          <p:nvPr/>
        </p:nvGrpSpPr>
        <p:grpSpPr>
          <a:xfrm>
            <a:off x="4493419" y="1130488"/>
            <a:ext cx="4450751" cy="3374711"/>
            <a:chOff x="4417219" y="1327452"/>
            <a:chExt cx="4584751" cy="3500263"/>
          </a:xfrm>
        </p:grpSpPr>
        <p:graphicFrame>
          <p:nvGraphicFramePr>
            <p:cNvPr id="4" name="Content Placeholder 10"/>
            <p:cNvGraphicFramePr>
              <a:graphicFrameLocks/>
            </p:cNvGraphicFramePr>
            <p:nvPr>
              <p:extLst>
                <p:ext uri="{D42A27DB-BD31-4B8C-83A1-F6EECF244321}">
                  <p14:modId xmlns:p14="http://schemas.microsoft.com/office/powerpoint/2010/main" val="896068741"/>
                </p:ext>
              </p:extLst>
            </p:nvPr>
          </p:nvGraphicFramePr>
          <p:xfrm>
            <a:off x="4417219" y="1359425"/>
            <a:ext cx="4348162" cy="346829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5" name="5-Point Star 4"/>
            <p:cNvSpPr/>
            <p:nvPr/>
          </p:nvSpPr>
          <p:spPr>
            <a:xfrm>
              <a:off x="6229350" y="2947392"/>
              <a:ext cx="665720" cy="571500"/>
            </a:xfrm>
            <a:prstGeom prst="star5">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cxnSp>
          <p:nvCxnSpPr>
            <p:cNvPr id="6" name="Straight Arrow Connector 5"/>
            <p:cNvCxnSpPr/>
            <p:nvPr/>
          </p:nvCxnSpPr>
          <p:spPr>
            <a:xfrm flipV="1">
              <a:off x="6781801" y="2189365"/>
              <a:ext cx="1410729" cy="896736"/>
            </a:xfrm>
            <a:prstGeom prst="straightConnector1">
              <a:avLst/>
            </a:prstGeom>
            <a:ln w="38100">
              <a:solidFill>
                <a:schemeClr val="tx1"/>
              </a:solidFill>
              <a:headEnd type="triangle"/>
              <a:tailEnd type="none"/>
            </a:ln>
          </p:spPr>
          <p:style>
            <a:lnRef idx="1">
              <a:schemeClr val="accent1"/>
            </a:lnRef>
            <a:fillRef idx="0">
              <a:schemeClr val="accent1"/>
            </a:fillRef>
            <a:effectRef idx="0">
              <a:schemeClr val="accent1"/>
            </a:effectRef>
            <a:fontRef idx="minor">
              <a:schemeClr val="tx1"/>
            </a:fontRef>
          </p:style>
        </p:cxnSp>
        <p:sp>
          <p:nvSpPr>
            <p:cNvPr id="7" name="TextBox 6"/>
            <p:cNvSpPr txBox="1"/>
            <p:nvPr/>
          </p:nvSpPr>
          <p:spPr>
            <a:xfrm>
              <a:off x="7566554" y="1327452"/>
              <a:ext cx="1435416" cy="861913"/>
            </a:xfrm>
            <a:prstGeom prst="rect">
              <a:avLst/>
            </a:prstGeom>
            <a:noFill/>
          </p:spPr>
          <p:txBody>
            <a:bodyPr wrap="square" rtlCol="0">
              <a:spAutoFit/>
            </a:bodyPr>
            <a:lstStyle/>
            <a:p>
              <a:r>
                <a:rPr lang="en-US" sz="2400" b="1" dirty="0">
                  <a:latin typeface="+mj-lt"/>
                </a:rPr>
                <a:t>Our Interest</a:t>
              </a:r>
            </a:p>
          </p:txBody>
        </p:sp>
      </p:grpSp>
      <p:sp>
        <p:nvSpPr>
          <p:cNvPr id="8" name="Text Placeholder 7"/>
          <p:cNvSpPr>
            <a:spLocks noGrp="1"/>
          </p:cNvSpPr>
          <p:nvPr>
            <p:ph type="body" sz="quarter" idx="13"/>
          </p:nvPr>
        </p:nvSpPr>
        <p:spPr/>
        <p:txBody>
          <a:bodyPr/>
          <a:lstStyle/>
          <a:p>
            <a:r>
              <a:rPr lang="en-US" dirty="0"/>
              <a:t>Research Questions</a:t>
            </a:r>
          </a:p>
        </p:txBody>
      </p:sp>
      <p:sp>
        <p:nvSpPr>
          <p:cNvPr id="10" name="TextBox 9"/>
          <p:cNvSpPr txBox="1"/>
          <p:nvPr/>
        </p:nvSpPr>
        <p:spPr>
          <a:xfrm>
            <a:off x="7003189" y="4366427"/>
            <a:ext cx="1990673" cy="307777"/>
          </a:xfrm>
          <a:prstGeom prst="rect">
            <a:avLst/>
          </a:prstGeom>
          <a:noFill/>
        </p:spPr>
        <p:txBody>
          <a:bodyPr wrap="none" rtlCol="0">
            <a:spAutoFit/>
          </a:bodyPr>
          <a:lstStyle/>
          <a:p>
            <a:r>
              <a:rPr lang="en-US" sz="1400" b="1" dirty="0"/>
              <a:t>(Faniel &amp; Yakel, 2011)</a:t>
            </a:r>
          </a:p>
        </p:txBody>
      </p:sp>
    </p:spTree>
    <p:extLst>
      <p:ext uri="{BB962C8B-B14F-4D97-AF65-F5344CB8AC3E}">
        <p14:creationId xmlns:p14="http://schemas.microsoft.com/office/powerpoint/2010/main" val="187830278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9" name="Content Placeholder 3"/>
          <p:cNvGraphicFramePr>
            <a:graphicFrameLocks/>
          </p:cNvGraphicFramePr>
          <p:nvPr>
            <p:extLst>
              <p:ext uri="{D42A27DB-BD31-4B8C-83A1-F6EECF244321}">
                <p14:modId xmlns:p14="http://schemas.microsoft.com/office/powerpoint/2010/main" val="1367600089"/>
              </p:ext>
            </p:extLst>
          </p:nvPr>
        </p:nvGraphicFramePr>
        <p:xfrm>
          <a:off x="340786" y="906179"/>
          <a:ext cx="8048627" cy="3759112"/>
        </p:xfrm>
        <a:graphic>
          <a:graphicData uri="http://schemas.openxmlformats.org/drawingml/2006/table">
            <a:tbl>
              <a:tblPr firstRow="1" bandRow="1">
                <a:tableStyleId>{5C22544A-7EE6-4342-B048-85BDC9FD1C3A}</a:tableStyleId>
              </a:tblPr>
              <a:tblGrid>
                <a:gridCol w="2333627">
                  <a:extLst>
                    <a:ext uri="{9D8B030D-6E8A-4147-A177-3AD203B41FA5}">
                      <a16:colId xmlns:a16="http://schemas.microsoft.com/office/drawing/2014/main" val="20000"/>
                    </a:ext>
                  </a:extLst>
                </a:gridCol>
                <a:gridCol w="1795461">
                  <a:extLst>
                    <a:ext uri="{9D8B030D-6E8A-4147-A177-3AD203B41FA5}">
                      <a16:colId xmlns:a16="http://schemas.microsoft.com/office/drawing/2014/main" val="20001"/>
                    </a:ext>
                  </a:extLst>
                </a:gridCol>
                <a:gridCol w="2064544">
                  <a:extLst>
                    <a:ext uri="{9D8B030D-6E8A-4147-A177-3AD203B41FA5}">
                      <a16:colId xmlns:a16="http://schemas.microsoft.com/office/drawing/2014/main" val="20002"/>
                    </a:ext>
                  </a:extLst>
                </a:gridCol>
                <a:gridCol w="1854995">
                  <a:extLst>
                    <a:ext uri="{9D8B030D-6E8A-4147-A177-3AD203B41FA5}">
                      <a16:colId xmlns:a16="http://schemas.microsoft.com/office/drawing/2014/main" val="20003"/>
                    </a:ext>
                  </a:extLst>
                </a:gridCol>
              </a:tblGrid>
              <a:tr h="302802">
                <a:tc>
                  <a:txBody>
                    <a:bodyPr/>
                    <a:lstStyle/>
                    <a:p>
                      <a:endParaRPr lang="en-US" dirty="0"/>
                    </a:p>
                  </a:txBody>
                  <a:tcPr marL="101186" marR="101186"/>
                </a:tc>
                <a:tc>
                  <a:txBody>
                    <a:bodyPr/>
                    <a:lstStyle/>
                    <a:p>
                      <a:pPr algn="ctr"/>
                      <a:r>
                        <a:rPr lang="en-US" sz="2000" dirty="0"/>
                        <a:t>ICSPR</a:t>
                      </a:r>
                    </a:p>
                  </a:txBody>
                  <a:tcPr marL="101186" marR="101186"/>
                </a:tc>
                <a:tc>
                  <a:txBody>
                    <a:bodyPr/>
                    <a:lstStyle/>
                    <a:p>
                      <a:pPr algn="ctr"/>
                      <a:r>
                        <a:rPr lang="en-US" sz="2000" dirty="0"/>
                        <a:t>Open Context</a:t>
                      </a:r>
                    </a:p>
                  </a:txBody>
                  <a:tcPr marL="101186" marR="101186"/>
                </a:tc>
                <a:tc>
                  <a:txBody>
                    <a:bodyPr/>
                    <a:lstStyle/>
                    <a:p>
                      <a:pPr algn="ctr"/>
                      <a:r>
                        <a:rPr lang="en-US" sz="2000" dirty="0"/>
                        <a:t>UMMZ</a:t>
                      </a:r>
                    </a:p>
                  </a:txBody>
                  <a:tcPr marL="101186" marR="101186"/>
                </a:tc>
                <a:extLst>
                  <a:ext uri="{0D108BD9-81ED-4DB2-BD59-A6C34878D82A}">
                    <a16:rowId xmlns:a16="http://schemas.microsoft.com/office/drawing/2014/main" val="10000"/>
                  </a:ext>
                </a:extLst>
              </a:tr>
              <a:tr h="302802">
                <a:tc gridSpan="4">
                  <a:txBody>
                    <a:bodyPr/>
                    <a:lstStyle/>
                    <a:p>
                      <a:pPr algn="ctr"/>
                      <a:r>
                        <a:rPr lang="en-US" sz="2000" b="1" dirty="0"/>
                        <a:t>Phase 1: Project Start up</a:t>
                      </a:r>
                    </a:p>
                  </a:txBody>
                  <a:tcPr marL="101186" marR="101186"/>
                </a:tc>
                <a:tc hMerge="1">
                  <a:txBody>
                    <a:bodyPr/>
                    <a:lstStyle/>
                    <a:p>
                      <a:endParaRPr lang="en-US"/>
                    </a:p>
                  </a:txBody>
                  <a:tcPr/>
                </a:tc>
                <a:tc hMerge="1">
                  <a:txBody>
                    <a:bodyPr/>
                    <a:lstStyle/>
                    <a:p>
                      <a:pPr marL="285750" indent="-285750" algn="ctr">
                        <a:buFont typeface="Wingdings" pitchFamily="2" charset="2"/>
                        <a:buChar char="ü"/>
                      </a:pPr>
                      <a:endParaRPr lang="en-US" dirty="0"/>
                    </a:p>
                  </a:txBody>
                  <a:tcPr marL="104934" marR="104934"/>
                </a:tc>
                <a:tc hMerge="1">
                  <a:txBody>
                    <a:bodyPr/>
                    <a:lstStyle/>
                    <a:p>
                      <a:pPr marL="285750" indent="-285750" algn="ctr">
                        <a:buFont typeface="Wingdings" pitchFamily="2" charset="2"/>
                        <a:buChar char="ü"/>
                      </a:pPr>
                      <a:endParaRPr lang="en-US" dirty="0"/>
                    </a:p>
                  </a:txBody>
                  <a:tcPr marL="104934" marR="104934"/>
                </a:tc>
                <a:extLst>
                  <a:ext uri="{0D108BD9-81ED-4DB2-BD59-A6C34878D82A}">
                    <a16:rowId xmlns:a16="http://schemas.microsoft.com/office/drawing/2014/main" val="10001"/>
                  </a:ext>
                </a:extLst>
              </a:tr>
              <a:tr h="416150">
                <a:tc>
                  <a:txBody>
                    <a:bodyPr/>
                    <a:lstStyle/>
                    <a:p>
                      <a:r>
                        <a:rPr lang="en-US" sz="2000" dirty="0"/>
                        <a:t>Interview </a:t>
                      </a:r>
                      <a:r>
                        <a:rPr lang="en-US" sz="2000" baseline="0" dirty="0"/>
                        <a:t>Staff</a:t>
                      </a:r>
                      <a:endParaRPr lang="en-US" sz="2000" dirty="0"/>
                    </a:p>
                  </a:txBody>
                  <a:tcPr marL="101186" marR="101186"/>
                </a:tc>
                <a:tc>
                  <a:txBody>
                    <a:bodyPr/>
                    <a:lstStyle/>
                    <a:p>
                      <a:pPr algn="ctr"/>
                      <a:r>
                        <a:rPr lang="en-US" sz="2000" dirty="0"/>
                        <a:t>10 </a:t>
                      </a:r>
                    </a:p>
                  </a:txBody>
                  <a:tcPr marL="101186" marR="101186"/>
                </a:tc>
                <a:tc>
                  <a:txBody>
                    <a:bodyPr/>
                    <a:lstStyle/>
                    <a:p>
                      <a:pPr algn="ctr"/>
                      <a:r>
                        <a:rPr lang="en-US" sz="2000" dirty="0"/>
                        <a:t>4</a:t>
                      </a:r>
                    </a:p>
                  </a:txBody>
                  <a:tcPr marL="101186" marR="101186"/>
                </a:tc>
                <a:tc>
                  <a:txBody>
                    <a:bodyPr/>
                    <a:lstStyle/>
                    <a:p>
                      <a:pPr algn="ctr"/>
                      <a:r>
                        <a:rPr lang="en-US" sz="2000" dirty="0"/>
                        <a:t>10</a:t>
                      </a:r>
                    </a:p>
                  </a:txBody>
                  <a:tcPr marL="101186" marR="101186"/>
                </a:tc>
                <a:extLst>
                  <a:ext uri="{0D108BD9-81ED-4DB2-BD59-A6C34878D82A}">
                    <a16:rowId xmlns:a16="http://schemas.microsoft.com/office/drawing/2014/main" val="10002"/>
                  </a:ext>
                </a:extLst>
              </a:tr>
              <a:tr h="302802">
                <a:tc gridSpan="4">
                  <a:txBody>
                    <a:bodyPr/>
                    <a:lstStyle/>
                    <a:p>
                      <a:pPr algn="ctr"/>
                      <a:r>
                        <a:rPr lang="en-US" sz="2000" b="1" dirty="0"/>
                        <a:t>Phase 2: Collecting and analyzing user</a:t>
                      </a:r>
                      <a:r>
                        <a:rPr lang="en-US" sz="2000" b="1" baseline="0" dirty="0"/>
                        <a:t> data</a:t>
                      </a:r>
                      <a:endParaRPr lang="en-US" sz="2000" b="1" dirty="0"/>
                    </a:p>
                  </a:txBody>
                  <a:tcPr marL="101186" marR="101186"/>
                </a:tc>
                <a:tc hMerge="1">
                  <a:txBody>
                    <a:bodyPr/>
                    <a:lstStyle/>
                    <a:p>
                      <a:endParaRPr lang="en-US"/>
                    </a:p>
                  </a:txBody>
                  <a:tcPr/>
                </a:tc>
                <a:tc hMerge="1">
                  <a:txBody>
                    <a:bodyPr/>
                    <a:lstStyle/>
                    <a:p>
                      <a:pPr marL="285750" indent="-285750" algn="ctr">
                        <a:buFont typeface="Wingdings" pitchFamily="2" charset="2"/>
                        <a:buChar char="ü"/>
                      </a:pPr>
                      <a:endParaRPr lang="en-US" dirty="0">
                        <a:solidFill>
                          <a:schemeClr val="tx1"/>
                        </a:solidFill>
                      </a:endParaRPr>
                    </a:p>
                  </a:txBody>
                  <a:tcPr marL="104934" marR="104934"/>
                </a:tc>
                <a:tc hMerge="1">
                  <a:txBody>
                    <a:bodyPr/>
                    <a:lstStyle/>
                    <a:p>
                      <a:pPr algn="ctr"/>
                      <a:endParaRPr lang="en-US" dirty="0"/>
                    </a:p>
                  </a:txBody>
                  <a:tcPr marL="104934" marR="104934"/>
                </a:tc>
                <a:extLst>
                  <a:ext uri="{0D108BD9-81ED-4DB2-BD59-A6C34878D82A}">
                    <a16:rowId xmlns:a16="http://schemas.microsoft.com/office/drawing/2014/main" val="10003"/>
                  </a:ext>
                </a:extLst>
              </a:tr>
              <a:tr h="434340">
                <a:tc>
                  <a:txBody>
                    <a:bodyPr/>
                    <a:lstStyle/>
                    <a:p>
                      <a:r>
                        <a:rPr lang="en-US" sz="2000" dirty="0"/>
                        <a:t>Interview</a:t>
                      </a:r>
                      <a:r>
                        <a:rPr lang="en-US" sz="2000" baseline="0" dirty="0"/>
                        <a:t> </a:t>
                      </a:r>
                      <a:r>
                        <a:rPr lang="en-US" sz="2000" dirty="0"/>
                        <a:t>R</a:t>
                      </a:r>
                      <a:r>
                        <a:rPr lang="en-US" sz="2000" baseline="0" dirty="0"/>
                        <a:t>eusers</a:t>
                      </a:r>
                      <a:endParaRPr lang="en-US" sz="2000" dirty="0"/>
                    </a:p>
                  </a:txBody>
                  <a:tcPr marL="101186" marR="101186"/>
                </a:tc>
                <a:tc>
                  <a:txBody>
                    <a:bodyPr/>
                    <a:lstStyle/>
                    <a:p>
                      <a:pPr algn="ctr"/>
                      <a:r>
                        <a:rPr lang="en-US" sz="2000" dirty="0"/>
                        <a:t>43</a:t>
                      </a:r>
                    </a:p>
                  </a:txBody>
                  <a:tcPr marL="101186" marR="101186"/>
                </a:tc>
                <a:tc>
                  <a:txBody>
                    <a:bodyPr/>
                    <a:lstStyle/>
                    <a:p>
                      <a:pPr algn="ctr"/>
                      <a:r>
                        <a:rPr lang="en-US" sz="2000" dirty="0"/>
                        <a:t>22</a:t>
                      </a:r>
                    </a:p>
                  </a:txBody>
                  <a:tcPr marL="101186" marR="101186"/>
                </a:tc>
                <a:tc>
                  <a:txBody>
                    <a:bodyPr/>
                    <a:lstStyle/>
                    <a:p>
                      <a:pPr algn="ctr"/>
                      <a:r>
                        <a:rPr lang="en-US" sz="2000" dirty="0"/>
                        <a:t>27 </a:t>
                      </a:r>
                    </a:p>
                  </a:txBody>
                  <a:tcPr marL="101186" marR="101186"/>
                </a:tc>
                <a:extLst>
                  <a:ext uri="{0D108BD9-81ED-4DB2-BD59-A6C34878D82A}">
                    <a16:rowId xmlns:a16="http://schemas.microsoft.com/office/drawing/2014/main" val="10004"/>
                  </a:ext>
                </a:extLst>
              </a:tr>
              <a:tr h="457434">
                <a:tc>
                  <a:txBody>
                    <a:bodyPr/>
                    <a:lstStyle/>
                    <a:p>
                      <a:r>
                        <a:rPr lang="en-US" sz="2000" dirty="0"/>
                        <a:t>Survey Reusers </a:t>
                      </a:r>
                    </a:p>
                  </a:txBody>
                  <a:tcPr marL="101186" marR="101186"/>
                </a:tc>
                <a:tc>
                  <a:txBody>
                    <a:bodyPr/>
                    <a:lstStyle/>
                    <a:p>
                      <a:pPr algn="ctr"/>
                      <a:r>
                        <a:rPr lang="en-US" sz="2000" dirty="0"/>
                        <a:t>237</a:t>
                      </a:r>
                      <a:endParaRPr lang="en-US" sz="2000" baseline="0" dirty="0"/>
                    </a:p>
                  </a:txBody>
                  <a:tcPr marL="101186" marR="101186"/>
                </a:tc>
                <a:tc>
                  <a:txBody>
                    <a:bodyPr/>
                    <a:lstStyle/>
                    <a:p>
                      <a:pPr algn="ctr"/>
                      <a:endParaRPr lang="en-US" dirty="0"/>
                    </a:p>
                  </a:txBody>
                  <a:tcPr marL="101186" marR="101186"/>
                </a:tc>
                <a:tc>
                  <a:txBody>
                    <a:bodyPr/>
                    <a:lstStyle/>
                    <a:p>
                      <a:pPr algn="ctr"/>
                      <a:endParaRPr lang="en-US" dirty="0"/>
                    </a:p>
                  </a:txBody>
                  <a:tcPr marL="101186" marR="101186"/>
                </a:tc>
                <a:extLst>
                  <a:ext uri="{0D108BD9-81ED-4DB2-BD59-A6C34878D82A}">
                    <a16:rowId xmlns:a16="http://schemas.microsoft.com/office/drawing/2014/main" val="10005"/>
                  </a:ext>
                </a:extLst>
              </a:tr>
              <a:tr h="457200">
                <a:tc>
                  <a:txBody>
                    <a:bodyPr/>
                    <a:lstStyle/>
                    <a:p>
                      <a:r>
                        <a:rPr lang="en-US" sz="2000" dirty="0"/>
                        <a:t>Web analytics </a:t>
                      </a:r>
                      <a:r>
                        <a:rPr lang="en-US" sz="2000" baseline="0" dirty="0"/>
                        <a:t> </a:t>
                      </a:r>
                      <a:endParaRPr lang="en-US" sz="2000" dirty="0"/>
                    </a:p>
                  </a:txBody>
                  <a:tcPr marL="101186" marR="101186"/>
                </a:tc>
                <a:tc>
                  <a:txBody>
                    <a:bodyPr/>
                    <a:lstStyle/>
                    <a:p>
                      <a:endParaRPr lang="en-US" dirty="0"/>
                    </a:p>
                  </a:txBody>
                  <a:tcPr marL="101186" marR="101186"/>
                </a:tc>
                <a:tc>
                  <a:txBody>
                    <a:bodyPr/>
                    <a:lstStyle/>
                    <a:p>
                      <a:pPr algn="ctr"/>
                      <a:r>
                        <a:rPr lang="en-US" sz="2000" dirty="0"/>
                        <a:t>572,134</a:t>
                      </a:r>
                    </a:p>
                  </a:txBody>
                  <a:tcPr marL="101186" marR="101186"/>
                </a:tc>
                <a:tc>
                  <a:txBody>
                    <a:bodyPr/>
                    <a:lstStyle/>
                    <a:p>
                      <a:pPr algn="ctr"/>
                      <a:endParaRPr lang="en-US" dirty="0"/>
                    </a:p>
                  </a:txBody>
                  <a:tcPr marL="101186" marR="101186"/>
                </a:tc>
                <a:extLst>
                  <a:ext uri="{0D108BD9-81ED-4DB2-BD59-A6C34878D82A}">
                    <a16:rowId xmlns:a16="http://schemas.microsoft.com/office/drawing/2014/main" val="10006"/>
                  </a:ext>
                </a:extLst>
              </a:tr>
              <a:tr h="409028">
                <a:tc>
                  <a:txBody>
                    <a:bodyPr/>
                    <a:lstStyle/>
                    <a:p>
                      <a:r>
                        <a:rPr lang="en-US" sz="2000" dirty="0"/>
                        <a:t>Observe</a:t>
                      </a:r>
                      <a:r>
                        <a:rPr lang="en-US" sz="2000" baseline="0" dirty="0"/>
                        <a:t> Reusers </a:t>
                      </a:r>
                      <a:endParaRPr lang="en-US" sz="2000" dirty="0"/>
                    </a:p>
                  </a:txBody>
                  <a:tcPr marL="101186" marR="101186"/>
                </a:tc>
                <a:tc>
                  <a:txBody>
                    <a:bodyPr/>
                    <a:lstStyle/>
                    <a:p>
                      <a:endParaRPr lang="en-US" dirty="0"/>
                    </a:p>
                  </a:txBody>
                  <a:tcPr marL="101186" marR="101186"/>
                </a:tc>
                <a:tc>
                  <a:txBody>
                    <a:bodyPr/>
                    <a:lstStyle/>
                    <a:p>
                      <a:pPr algn="ctr"/>
                      <a:endParaRPr lang="en-US" dirty="0"/>
                    </a:p>
                  </a:txBody>
                  <a:tcPr marL="101186" marR="101186"/>
                </a:tc>
                <a:tc>
                  <a:txBody>
                    <a:bodyPr/>
                    <a:lstStyle/>
                    <a:p>
                      <a:pPr algn="ctr"/>
                      <a:r>
                        <a:rPr lang="en-US" sz="2000" baseline="0" dirty="0"/>
                        <a:t>13</a:t>
                      </a:r>
                    </a:p>
                  </a:txBody>
                  <a:tcPr marL="101186" marR="101186"/>
                </a:tc>
                <a:extLst>
                  <a:ext uri="{0D108BD9-81ED-4DB2-BD59-A6C34878D82A}">
                    <a16:rowId xmlns:a16="http://schemas.microsoft.com/office/drawing/2014/main" val="10007"/>
                  </a:ext>
                </a:extLst>
              </a:tr>
              <a:tr h="343976">
                <a:tc gridSpan="4">
                  <a:txBody>
                    <a:bodyPr/>
                    <a:lstStyle/>
                    <a:p>
                      <a:pPr marL="0" marR="0" indent="0" algn="ctr" defTabSz="457200" rtl="0" eaLnBrk="1" fontAlgn="auto" latinLnBrk="0" hangingPunct="1">
                        <a:lnSpc>
                          <a:spcPct val="100000"/>
                        </a:lnSpc>
                        <a:spcBef>
                          <a:spcPts val="0"/>
                        </a:spcBef>
                        <a:spcAft>
                          <a:spcPts val="0"/>
                        </a:spcAft>
                        <a:buClrTx/>
                        <a:buSzTx/>
                        <a:buFontTx/>
                        <a:buNone/>
                        <a:tabLst/>
                        <a:defRPr/>
                      </a:pPr>
                      <a:r>
                        <a:rPr lang="en-US" sz="2000" b="1" dirty="0"/>
                        <a:t>Phase 3: Mapping data’s</a:t>
                      </a:r>
                      <a:r>
                        <a:rPr lang="en-US" sz="2000" b="1" baseline="0" dirty="0"/>
                        <a:t> context to reusers’ needs</a:t>
                      </a:r>
                      <a:endParaRPr lang="en-US" sz="2000" b="1" dirty="0"/>
                    </a:p>
                  </a:txBody>
                  <a:tcPr marL="101186" marR="101186"/>
                </a:tc>
                <a:tc hMerge="1">
                  <a:txBody>
                    <a:bodyPr/>
                    <a:lstStyle/>
                    <a:p>
                      <a:endParaRPr lang="en-US"/>
                    </a:p>
                  </a:txBody>
                  <a:tcPr/>
                </a:tc>
                <a:tc hMerge="1">
                  <a:txBody>
                    <a:bodyPr/>
                    <a:lstStyle/>
                    <a:p>
                      <a:pPr algn="ctr"/>
                      <a:endParaRPr lang="en-US" dirty="0"/>
                    </a:p>
                  </a:txBody>
                  <a:tcPr marL="104934" marR="104934"/>
                </a:tc>
                <a:tc hMerge="1">
                  <a:txBody>
                    <a:bodyPr/>
                    <a:lstStyle/>
                    <a:p>
                      <a:pPr algn="ctr"/>
                      <a:endParaRPr lang="en-US" dirty="0"/>
                    </a:p>
                  </a:txBody>
                  <a:tcPr marL="104934" marR="104934"/>
                </a:tc>
                <a:extLst>
                  <a:ext uri="{0D108BD9-81ED-4DB2-BD59-A6C34878D82A}">
                    <a16:rowId xmlns:a16="http://schemas.microsoft.com/office/drawing/2014/main" val="10008"/>
                  </a:ext>
                </a:extLst>
              </a:tr>
            </a:tbl>
          </a:graphicData>
        </a:graphic>
      </p:graphicFrame>
      <p:sp>
        <p:nvSpPr>
          <p:cNvPr id="12" name="Text Placeholder 11"/>
          <p:cNvSpPr>
            <a:spLocks noGrp="1"/>
          </p:cNvSpPr>
          <p:nvPr>
            <p:ph type="body" sz="quarter" idx="13"/>
          </p:nvPr>
        </p:nvSpPr>
        <p:spPr>
          <a:xfrm>
            <a:off x="340786" y="219737"/>
            <a:ext cx="8439148" cy="686442"/>
          </a:xfrm>
        </p:spPr>
        <p:txBody>
          <a:bodyPr/>
          <a:lstStyle/>
          <a:p>
            <a:r>
              <a:rPr lang="en-US" dirty="0"/>
              <a:t>DIPIR Methodology </a:t>
            </a:r>
          </a:p>
        </p:txBody>
      </p:sp>
    </p:spTree>
    <p:extLst>
      <p:ext uri="{BB962C8B-B14F-4D97-AF65-F5344CB8AC3E}">
        <p14:creationId xmlns:p14="http://schemas.microsoft.com/office/powerpoint/2010/main" val="154761805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BEBA8EAE-BF5A-486C-A8C5-ECC9F3942E4B}">
                <a14:imgProps xmlns:a14="http://schemas.microsoft.com/office/drawing/2010/main">
                  <a14:imgLayer r:embed="rId4">
                    <a14:imgEffect>
                      <a14:brightnessContrast bright="-27000"/>
                    </a14:imgEffect>
                  </a14:imgLayer>
                </a14:imgProps>
              </a:ext>
              <a:ext uri="{28A0092B-C50C-407E-A947-70E740481C1C}">
                <a14:useLocalDpi xmlns:a14="http://schemas.microsoft.com/office/drawing/2010/main" val="0"/>
              </a:ext>
            </a:extLst>
          </a:blip>
          <a:stretch>
            <a:fillRect/>
          </a:stretch>
        </p:blipFill>
        <p:spPr>
          <a:xfrm>
            <a:off x="0" y="1"/>
            <a:ext cx="9144000" cy="5164824"/>
          </a:xfrm>
          <a:prstGeom prst="rect">
            <a:avLst/>
          </a:prstGeom>
        </p:spPr>
      </p:pic>
      <p:sp>
        <p:nvSpPr>
          <p:cNvPr id="2" name="Title 1"/>
          <p:cNvSpPr>
            <a:spLocks noGrp="1"/>
          </p:cNvSpPr>
          <p:nvPr>
            <p:ph type="title" idx="4294967295"/>
          </p:nvPr>
        </p:nvSpPr>
        <p:spPr>
          <a:xfrm>
            <a:off x="150125" y="205979"/>
            <a:ext cx="8789159" cy="857250"/>
          </a:xfrm>
          <a:prstGeom prst="rect">
            <a:avLst/>
          </a:prstGeom>
        </p:spPr>
        <p:txBody>
          <a:bodyPr/>
          <a:lstStyle/>
          <a:p>
            <a:pPr algn="l"/>
            <a:r>
              <a:rPr lang="en-US" sz="4000" b="1" i="1" dirty="0">
                <a:solidFill>
                  <a:schemeClr val="bg1"/>
                </a:solidFill>
              </a:rPr>
              <a:t>Today’s Focus: The Data Reuser</a:t>
            </a:r>
            <a:endParaRPr lang="en-US" sz="3600" b="1" i="1" dirty="0">
              <a:solidFill>
                <a:schemeClr val="bg1"/>
              </a:solidFill>
            </a:endParaRPr>
          </a:p>
        </p:txBody>
      </p:sp>
      <p:sp>
        <p:nvSpPr>
          <p:cNvPr id="4" name="Content Placeholder 1"/>
          <p:cNvSpPr txBox="1">
            <a:spLocks/>
          </p:cNvSpPr>
          <p:nvPr/>
        </p:nvSpPr>
        <p:spPr>
          <a:xfrm>
            <a:off x="150124" y="1266683"/>
            <a:ext cx="8536676" cy="3394472"/>
          </a:xfrm>
          <a:prstGeom prst="rect">
            <a:avLst/>
          </a:prstGeom>
          <a:ln>
            <a:noFill/>
          </a:ln>
        </p:spPr>
        <p:txBody>
          <a:bodyPr vert="horz" lIns="91440" tIns="45720" rIns="91440" bIns="45720" rtlCol="0">
            <a:normAutofit fontScale="92500" lnSpcReduction="10000"/>
          </a:bodyPr>
          <a:lstStyle>
            <a:lvl1pPr marL="342900" indent="-342900" algn="l" defTabSz="914400" rtl="0" eaLnBrk="1" latinLnBrk="0" hangingPunct="1">
              <a:spcBef>
                <a:spcPct val="20000"/>
              </a:spcBef>
              <a:buFont typeface="Arial" pitchFamily="34" charset="0"/>
              <a:buChar char="•"/>
              <a:defRPr sz="2800" kern="1200">
                <a:solidFill>
                  <a:srgbClr val="646464"/>
                </a:solidFill>
                <a:latin typeface="+mj-lt"/>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mj-lt"/>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mj-lt"/>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b="1" i="1" dirty="0">
                <a:solidFill>
                  <a:schemeClr val="bg1"/>
                </a:solidFill>
              </a:rPr>
              <a:t>“I’m sort of transitioning from…hunting and herding …to look at how animals are incorporated into increasingly complex societies…so the role they play in the emergence of wealth and elites, particularly domestic animals, commodity production and the use of wool as a major foundation for urban economies in the Bronze Age…”.</a:t>
            </a:r>
          </a:p>
          <a:p>
            <a:pPr marL="0" indent="0" algn="r">
              <a:buNone/>
            </a:pPr>
            <a:r>
              <a:rPr lang="en-US" b="1" i="1" dirty="0">
                <a:solidFill>
                  <a:schemeClr val="bg1"/>
                </a:solidFill>
              </a:rPr>
              <a:t>- Archaeologist 13</a:t>
            </a:r>
            <a:endParaRPr lang="en-US" b="1" dirty="0">
              <a:solidFill>
                <a:schemeClr val="bg1"/>
              </a:solidFill>
            </a:endParaRPr>
          </a:p>
          <a:p>
            <a:endParaRPr lang="en-US" dirty="0">
              <a:solidFill>
                <a:schemeClr val="bg1"/>
              </a:solidFill>
            </a:endParaRPr>
          </a:p>
        </p:txBody>
      </p:sp>
    </p:spTree>
    <p:extLst>
      <p:ext uri="{BB962C8B-B14F-4D97-AF65-F5344CB8AC3E}">
        <p14:creationId xmlns:p14="http://schemas.microsoft.com/office/powerpoint/2010/main" val="317101992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BEBA8EAE-BF5A-486C-A8C5-ECC9F3942E4B}">
                <a14:imgProps xmlns:a14="http://schemas.microsoft.com/office/drawing/2010/main">
                  <a14:imgLayer r:embed="rId4">
                    <a14:imgEffect>
                      <a14:brightnessContrast bright="-27000"/>
                    </a14:imgEffect>
                  </a14:imgLayer>
                </a14:imgProps>
              </a:ext>
              <a:ext uri="{28A0092B-C50C-407E-A947-70E740481C1C}">
                <a14:useLocalDpi xmlns:a14="http://schemas.microsoft.com/office/drawing/2010/main" val="0"/>
              </a:ext>
            </a:extLst>
          </a:blip>
          <a:stretch>
            <a:fillRect/>
          </a:stretch>
        </p:blipFill>
        <p:spPr>
          <a:xfrm>
            <a:off x="0" y="1"/>
            <a:ext cx="9144000" cy="5164824"/>
          </a:xfrm>
          <a:prstGeom prst="rect">
            <a:avLst/>
          </a:prstGeom>
        </p:spPr>
      </p:pic>
      <p:sp>
        <p:nvSpPr>
          <p:cNvPr id="2" name="Title 1"/>
          <p:cNvSpPr>
            <a:spLocks noGrp="1"/>
          </p:cNvSpPr>
          <p:nvPr>
            <p:ph type="title" idx="4294967295"/>
          </p:nvPr>
        </p:nvSpPr>
        <p:spPr>
          <a:xfrm>
            <a:off x="150125" y="205979"/>
            <a:ext cx="8789159" cy="857250"/>
          </a:xfrm>
          <a:prstGeom prst="rect">
            <a:avLst/>
          </a:prstGeom>
        </p:spPr>
        <p:txBody>
          <a:bodyPr/>
          <a:lstStyle/>
          <a:p>
            <a:pPr algn="l"/>
            <a:r>
              <a:rPr lang="en-US" sz="4000" b="1" i="1" dirty="0">
                <a:solidFill>
                  <a:schemeClr val="bg1"/>
                </a:solidFill>
              </a:rPr>
              <a:t>Today’s Focus: The Data Reuser</a:t>
            </a:r>
            <a:endParaRPr lang="en-US" sz="3600" b="1" i="1" dirty="0">
              <a:solidFill>
                <a:schemeClr val="bg1"/>
              </a:solidFill>
            </a:endParaRPr>
          </a:p>
        </p:txBody>
      </p:sp>
      <p:sp>
        <p:nvSpPr>
          <p:cNvPr id="4" name="Content Placeholder 1"/>
          <p:cNvSpPr txBox="1">
            <a:spLocks/>
          </p:cNvSpPr>
          <p:nvPr/>
        </p:nvSpPr>
        <p:spPr>
          <a:xfrm>
            <a:off x="150124" y="1266683"/>
            <a:ext cx="8536676" cy="3394472"/>
          </a:xfrm>
          <a:prstGeom prst="rect">
            <a:avLst/>
          </a:prstGeom>
          <a:ln>
            <a:noFill/>
          </a:ln>
        </p:spPr>
        <p:txBody>
          <a:bodyPr vert="horz" lIns="91440" tIns="45720" rIns="91440" bIns="45720" rtlCol="0">
            <a:normAutofit/>
          </a:bodyPr>
          <a:lstStyle>
            <a:lvl1pPr marL="342900" indent="-342900" algn="l" defTabSz="914400" rtl="0" eaLnBrk="1" latinLnBrk="0" hangingPunct="1">
              <a:spcBef>
                <a:spcPct val="20000"/>
              </a:spcBef>
              <a:buFont typeface="Arial" pitchFamily="34" charset="0"/>
              <a:buChar char="•"/>
              <a:defRPr sz="2800" kern="1200">
                <a:solidFill>
                  <a:srgbClr val="646464"/>
                </a:solidFill>
                <a:latin typeface="+mj-lt"/>
                <a:ea typeface="Open Sans" pitchFamily="34" charset="0"/>
                <a:cs typeface="Open Sans" pitchFamily="34" charset="0"/>
              </a:defRPr>
            </a:lvl1pPr>
            <a:lvl2pPr marL="742950" indent="-285750" algn="l" defTabSz="914400" rtl="0" eaLnBrk="1" latinLnBrk="0" hangingPunct="1">
              <a:spcBef>
                <a:spcPct val="20000"/>
              </a:spcBef>
              <a:buFont typeface="Arial" pitchFamily="34" charset="0"/>
              <a:buChar char="–"/>
              <a:defRPr sz="2400" kern="1200">
                <a:solidFill>
                  <a:srgbClr val="646464"/>
                </a:solidFill>
                <a:latin typeface="+mj-lt"/>
                <a:ea typeface="Open Sans" pitchFamily="34" charset="0"/>
                <a:cs typeface="Open Sans" pitchFamily="34" charset="0"/>
              </a:defRPr>
            </a:lvl2pPr>
            <a:lvl3pPr marL="1143000" indent="-228600" algn="l" defTabSz="914400" rtl="0" eaLnBrk="1" latinLnBrk="0" hangingPunct="1">
              <a:spcBef>
                <a:spcPct val="20000"/>
              </a:spcBef>
              <a:buFont typeface="Arial" pitchFamily="34" charset="0"/>
              <a:buChar char="•"/>
              <a:defRPr sz="2000" kern="1200">
                <a:solidFill>
                  <a:srgbClr val="646464"/>
                </a:solidFill>
                <a:latin typeface="+mj-lt"/>
                <a:ea typeface="Open Sans" pitchFamily="34" charset="0"/>
                <a:cs typeface="Open Sans" pitchFamily="34" charset="0"/>
              </a:defRPr>
            </a:lvl3pPr>
            <a:lvl4pPr marL="16002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4pPr>
            <a:lvl5pPr marL="2057400" indent="-228600" algn="l" defTabSz="914400" rtl="0" eaLnBrk="1" latinLnBrk="0" hangingPunct="1">
              <a:spcBef>
                <a:spcPct val="20000"/>
              </a:spcBef>
              <a:buFont typeface="Arial" pitchFamily="34" charset="0"/>
              <a:buChar char="»"/>
              <a:defRPr sz="1800" kern="1200">
                <a:solidFill>
                  <a:srgbClr val="646464"/>
                </a:solidFill>
                <a:latin typeface="+mj-lt"/>
                <a:ea typeface="Open Sans" pitchFamily="34" charset="0"/>
                <a:cs typeface="Open Sans"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r>
              <a:rPr lang="en-US" b="1" dirty="0">
                <a:solidFill>
                  <a:schemeClr val="bg1"/>
                </a:solidFill>
              </a:rPr>
              <a:t>Context information needed </a:t>
            </a:r>
          </a:p>
          <a:p>
            <a:pPr lvl="1"/>
            <a:r>
              <a:rPr lang="en-US" b="1" dirty="0">
                <a:solidFill>
                  <a:schemeClr val="bg1"/>
                </a:solidFill>
              </a:rPr>
              <a:t>Its direct vs. indirect relationship with the data </a:t>
            </a:r>
          </a:p>
          <a:p>
            <a:r>
              <a:rPr lang="en-US" b="1" dirty="0">
                <a:solidFill>
                  <a:schemeClr val="bg1"/>
                </a:solidFill>
              </a:rPr>
              <a:t>Reasons context information needed  </a:t>
            </a:r>
          </a:p>
          <a:p>
            <a:pPr lvl="1"/>
            <a:r>
              <a:rPr lang="en-US" b="1" dirty="0">
                <a:solidFill>
                  <a:schemeClr val="bg1"/>
                </a:solidFill>
              </a:rPr>
              <a:t>Role of data quality in the data reuse process  </a:t>
            </a:r>
          </a:p>
          <a:p>
            <a:r>
              <a:rPr lang="en-US" b="1" dirty="0">
                <a:solidFill>
                  <a:schemeClr val="bg1"/>
                </a:solidFill>
              </a:rPr>
              <a:t>Implications for shaping data curation activities and services</a:t>
            </a:r>
          </a:p>
        </p:txBody>
      </p:sp>
    </p:spTree>
    <p:extLst>
      <p:ext uri="{BB962C8B-B14F-4D97-AF65-F5344CB8AC3E}">
        <p14:creationId xmlns:p14="http://schemas.microsoft.com/office/powerpoint/2010/main" val="384172697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201895" y="110067"/>
            <a:ext cx="5618715" cy="5033433"/>
          </a:xfrm>
          <a:prstGeom prst="rect">
            <a:avLst/>
          </a:prstGeom>
        </p:spPr>
      </p:pic>
      <p:sp>
        <p:nvSpPr>
          <p:cNvPr id="3" name="TextBox 2"/>
          <p:cNvSpPr txBox="1"/>
          <p:nvPr/>
        </p:nvSpPr>
        <p:spPr>
          <a:xfrm>
            <a:off x="67734" y="118533"/>
            <a:ext cx="5218095" cy="954107"/>
          </a:xfrm>
          <a:prstGeom prst="rect">
            <a:avLst/>
          </a:prstGeom>
          <a:noFill/>
        </p:spPr>
        <p:txBody>
          <a:bodyPr wrap="none" rtlCol="0">
            <a:spAutoFit/>
          </a:bodyPr>
          <a:lstStyle/>
          <a:p>
            <a:r>
              <a:rPr lang="en-US" sz="2800" b="1" dirty="0">
                <a:solidFill>
                  <a:schemeClr val="tx2"/>
                </a:solidFill>
              </a:rPr>
              <a:t>Digital Curation Centre (DCC)</a:t>
            </a:r>
          </a:p>
          <a:p>
            <a:r>
              <a:rPr lang="en-US" sz="2800" b="1" dirty="0">
                <a:solidFill>
                  <a:schemeClr val="tx2"/>
                </a:solidFill>
              </a:rPr>
              <a:t>Curation Lifecycle Model</a:t>
            </a:r>
          </a:p>
        </p:txBody>
      </p:sp>
    </p:spTree>
    <p:extLst>
      <p:ext uri="{BB962C8B-B14F-4D97-AF65-F5344CB8AC3E}">
        <p14:creationId xmlns:p14="http://schemas.microsoft.com/office/powerpoint/2010/main" val="35092942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Interviews and Observations </a:t>
            </a:r>
          </a:p>
        </p:txBody>
      </p:sp>
      <p:sp>
        <p:nvSpPr>
          <p:cNvPr id="3" name="Content Placeholder 2"/>
          <p:cNvSpPr txBox="1">
            <a:spLocks/>
          </p:cNvSpPr>
          <p:nvPr/>
        </p:nvSpPr>
        <p:spPr>
          <a:xfrm>
            <a:off x="340786" y="1123950"/>
            <a:ext cx="3878789" cy="3476625"/>
          </a:xfrm>
          <a:prstGeom prst="rect">
            <a:avLst/>
          </a:prstGeom>
        </p:spPr>
        <p:txBody>
          <a:bodyPr>
            <a:norm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a:buFont typeface="Arial"/>
              <a:buNone/>
            </a:pPr>
            <a:r>
              <a:rPr lang="en-US" sz="2400" u="sng" dirty="0"/>
              <a:t>Data Collection</a:t>
            </a:r>
            <a:r>
              <a:rPr lang="en-US" sz="2400" dirty="0"/>
              <a:t> </a:t>
            </a:r>
          </a:p>
          <a:p>
            <a:r>
              <a:rPr lang="en-US" sz="2400" dirty="0"/>
              <a:t>92 interviews</a:t>
            </a:r>
          </a:p>
          <a:p>
            <a:pPr>
              <a:buFont typeface="Arial"/>
              <a:buNone/>
            </a:pPr>
            <a:endParaRPr lang="en-US" sz="2400" dirty="0"/>
          </a:p>
          <a:p>
            <a:r>
              <a:rPr lang="en-US" sz="2400" dirty="0"/>
              <a:t>13 researchers observed at the University of Michigan Museum of Zoology</a:t>
            </a:r>
          </a:p>
          <a:p>
            <a:pPr lvl="1">
              <a:buFont typeface="Arial"/>
              <a:buNone/>
            </a:pPr>
            <a:endParaRPr lang="en-US" dirty="0"/>
          </a:p>
        </p:txBody>
      </p:sp>
      <p:sp>
        <p:nvSpPr>
          <p:cNvPr id="4" name="Content Placeholder 3"/>
          <p:cNvSpPr txBox="1">
            <a:spLocks/>
          </p:cNvSpPr>
          <p:nvPr/>
        </p:nvSpPr>
        <p:spPr>
          <a:xfrm>
            <a:off x="4531786" y="1123950"/>
            <a:ext cx="3878789" cy="3476625"/>
          </a:xfrm>
          <a:prstGeom prst="rect">
            <a:avLst/>
          </a:prstGeom>
        </p:spPr>
        <p:txBody>
          <a:bodyPr>
            <a:normAutofit fontScale="70000" lnSpcReduction="20000"/>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a:buFont typeface="Arial"/>
              <a:buNone/>
            </a:pPr>
            <a:r>
              <a:rPr lang="en-US" sz="3400" u="sng" dirty="0"/>
              <a:t>Data Analysis</a:t>
            </a:r>
            <a:r>
              <a:rPr lang="en-US" sz="3400" dirty="0"/>
              <a:t> </a:t>
            </a:r>
          </a:p>
          <a:p>
            <a:r>
              <a:rPr lang="en-US" sz="3400" dirty="0"/>
              <a:t>1</a:t>
            </a:r>
            <a:r>
              <a:rPr lang="en-US" sz="3400" baseline="30000" dirty="0"/>
              <a:t>st</a:t>
            </a:r>
            <a:r>
              <a:rPr lang="en-US" sz="3400" dirty="0"/>
              <a:t> cycle coding</a:t>
            </a:r>
          </a:p>
          <a:p>
            <a:pPr lvl="1"/>
            <a:r>
              <a:rPr lang="en-US" dirty="0"/>
              <a:t>based on interview protocol </a:t>
            </a:r>
          </a:p>
          <a:p>
            <a:pPr lvl="1"/>
            <a:r>
              <a:rPr lang="en-US" dirty="0"/>
              <a:t>more codes added as necessary</a:t>
            </a:r>
          </a:p>
          <a:p>
            <a:r>
              <a:rPr lang="en-US" sz="3400" dirty="0"/>
              <a:t>2</a:t>
            </a:r>
            <a:r>
              <a:rPr lang="en-US" sz="3400" baseline="30000" dirty="0"/>
              <a:t>nd</a:t>
            </a:r>
            <a:r>
              <a:rPr lang="en-US" sz="3400" dirty="0"/>
              <a:t> cycle coding for context </a:t>
            </a:r>
          </a:p>
          <a:p>
            <a:pPr lvl="1"/>
            <a:r>
              <a:rPr lang="en-US" dirty="0"/>
              <a:t>Detailed context needed</a:t>
            </a:r>
          </a:p>
          <a:p>
            <a:pPr lvl="1"/>
            <a:r>
              <a:rPr lang="en-US" dirty="0"/>
              <a:t>Place get context </a:t>
            </a:r>
          </a:p>
          <a:p>
            <a:pPr lvl="1"/>
            <a:r>
              <a:rPr lang="en-US" dirty="0"/>
              <a:t>Reason need context</a:t>
            </a:r>
          </a:p>
        </p:txBody>
      </p:sp>
    </p:spTree>
    <p:extLst>
      <p:ext uri="{BB962C8B-B14F-4D97-AF65-F5344CB8AC3E}">
        <p14:creationId xmlns:p14="http://schemas.microsoft.com/office/powerpoint/2010/main" val="332382055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quarter" idx="13"/>
          </p:nvPr>
        </p:nvSpPr>
        <p:spPr/>
        <p:txBody>
          <a:bodyPr/>
          <a:lstStyle/>
          <a:p>
            <a:endParaRPr lang="en-US" dirty="0"/>
          </a:p>
        </p:txBody>
      </p:sp>
      <p:sp>
        <p:nvSpPr>
          <p:cNvPr id="4" name="Text Placeholder 3"/>
          <p:cNvSpPr>
            <a:spLocks noGrp="1"/>
          </p:cNvSpPr>
          <p:nvPr>
            <p:ph type="body" sz="quarter" idx="14"/>
          </p:nvPr>
        </p:nvSpPr>
        <p:spPr/>
        <p:txBody>
          <a:bodyPr/>
          <a:lstStyle/>
          <a:p>
            <a:endParaRPr lang="en-US" dirty="0"/>
          </a:p>
        </p:txBody>
      </p:sp>
      <p:sp>
        <p:nvSpPr>
          <p:cNvPr id="5" name="Text Placeholder 4"/>
          <p:cNvSpPr>
            <a:spLocks noGrp="1"/>
          </p:cNvSpPr>
          <p:nvPr>
            <p:ph type="body" sz="quarter" idx="11"/>
          </p:nvPr>
        </p:nvSpPr>
        <p:spPr/>
        <p:txBody>
          <a:bodyPr/>
          <a:lstStyle/>
          <a:p>
            <a:r>
              <a:rPr lang="en-US" dirty="0"/>
              <a:t>Context information needed </a:t>
            </a:r>
          </a:p>
        </p:txBody>
      </p:sp>
      <p:sp>
        <p:nvSpPr>
          <p:cNvPr id="6" name="Text Placeholder 5"/>
          <p:cNvSpPr>
            <a:spLocks noGrp="1"/>
          </p:cNvSpPr>
          <p:nvPr>
            <p:ph type="body" sz="quarter" idx="12"/>
          </p:nvPr>
        </p:nvSpPr>
        <p:spPr/>
        <p:txBody>
          <a:bodyPr/>
          <a:lstStyle/>
          <a:p>
            <a:r>
              <a:rPr lang="en-US" dirty="0"/>
              <a:t>Its direct and indirect relationship with data.</a:t>
            </a:r>
          </a:p>
        </p:txBody>
      </p:sp>
      <p:sp>
        <p:nvSpPr>
          <p:cNvPr id="7" name="Picture Placeholder 1"/>
          <p:cNvSpPr txBox="1">
            <a:spLocks/>
          </p:cNvSpPr>
          <p:nvPr/>
        </p:nvSpPr>
        <p:spPr>
          <a:xfrm>
            <a:off x="-14111" y="-152401"/>
            <a:ext cx="9144000" cy="5143500"/>
          </a:xfrm>
          <a:prstGeom prst="rect">
            <a:avLst/>
          </a:prstGeom>
        </p:spPr>
      </p:sp>
      <p:pic>
        <p:nvPicPr>
          <p:cNvPr id="10" name="Picture Placeholder 9"/>
          <p:cNvPicPr>
            <a:picLocks noGrp="1" noChangeAspect="1"/>
          </p:cNvPicPr>
          <p:nvPr>
            <p:ph type="pic" sz="quarter" idx="10"/>
          </p:nvPr>
        </p:nvPicPr>
        <p:blipFill>
          <a:blip r:embed="rId3">
            <a:extLst>
              <a:ext uri="{28A0092B-C50C-407E-A947-70E740481C1C}">
                <a14:useLocalDpi xmlns:a14="http://schemas.microsoft.com/office/drawing/2010/main" val="0"/>
              </a:ext>
            </a:extLst>
          </a:blip>
          <a:srcRect/>
          <a:stretch>
            <a:fillRect/>
          </a:stretch>
        </p:blipFill>
        <p:spPr>
          <a:xfrm>
            <a:off x="-28225" y="0"/>
            <a:ext cx="6624918" cy="3726516"/>
          </a:xfrm>
        </p:spPr>
      </p:pic>
    </p:spTree>
    <p:extLst>
      <p:ext uri="{BB962C8B-B14F-4D97-AF65-F5344CB8AC3E}">
        <p14:creationId xmlns:p14="http://schemas.microsoft.com/office/powerpoint/2010/main" val="169347235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179705" y="2"/>
            <a:ext cx="8595360" cy="4570027"/>
          </a:xfrm>
          <a:prstGeom prst="rect">
            <a:avLst/>
          </a:prstGeom>
        </p:spPr>
      </p:pic>
    </p:spTree>
    <p:extLst>
      <p:ext uri="{BB962C8B-B14F-4D97-AF65-F5344CB8AC3E}">
        <p14:creationId xmlns:p14="http://schemas.microsoft.com/office/powerpoint/2010/main" val="402294616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238652" y="69472"/>
            <a:ext cx="8595360" cy="4519755"/>
          </a:xfrm>
          <a:prstGeom prst="rect">
            <a:avLst/>
          </a:prstGeom>
        </p:spPr>
      </p:pic>
    </p:spTree>
    <p:extLst>
      <p:ext uri="{BB962C8B-B14F-4D97-AF65-F5344CB8AC3E}">
        <p14:creationId xmlns:p14="http://schemas.microsoft.com/office/powerpoint/2010/main" val="1297494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Placeholder 10"/>
          <p:cNvPicPr>
            <a:picLocks noChangeAspect="1"/>
          </p:cNvPicPr>
          <p:nvPr/>
        </p:nvPicPr>
        <p:blipFill>
          <a:blip r:embed="rId3">
            <a:extLst>
              <a:ext uri="{28A0092B-C50C-407E-A947-70E740481C1C}">
                <a14:useLocalDpi xmlns:a14="http://schemas.microsoft.com/office/drawing/2010/main" val="0"/>
              </a:ext>
            </a:extLst>
          </a:blip>
          <a:srcRect t="12500" b="12500"/>
          <a:stretch>
            <a:fillRect/>
          </a:stretch>
        </p:blipFill>
        <p:spPr>
          <a:xfrm>
            <a:off x="-42944" y="0"/>
            <a:ext cx="9186944" cy="5167656"/>
          </a:xfrm>
          <a:prstGeom prst="rect">
            <a:avLst/>
          </a:prstGeom>
        </p:spPr>
      </p:pic>
      <p:sp>
        <p:nvSpPr>
          <p:cNvPr id="3" name="Rectangle 2"/>
          <p:cNvSpPr/>
          <p:nvPr/>
        </p:nvSpPr>
        <p:spPr>
          <a:xfrm>
            <a:off x="397780" y="1278569"/>
            <a:ext cx="8493210" cy="3323987"/>
          </a:xfrm>
          <a:prstGeom prst="rect">
            <a:avLst/>
          </a:prstGeom>
        </p:spPr>
        <p:txBody>
          <a:bodyPr wrap="square">
            <a:spAutoFit/>
          </a:bodyPr>
          <a:lstStyle/>
          <a:p>
            <a:r>
              <a:rPr lang="en-US" sz="2600" b="1" dirty="0">
                <a:solidFill>
                  <a:schemeClr val="bg1"/>
                </a:solidFill>
                <a:latin typeface="Calibri" panose="020F0502020204030204" pitchFamily="34" charset="0"/>
                <a:ea typeface="Calibri" panose="020F0502020204030204" pitchFamily="34" charset="0"/>
                <a:cs typeface="Times New Roman" panose="02020603050405020304" pitchFamily="18" charset="0"/>
              </a:rPr>
              <a:t>“Sometimes they'll simply declare we were only interested in broad-based information. We were only collecting broad-based artifacts...So, they're walking huge tracts of land, but they're only hitting big things…I've heard of things like shoulder surveys, where they literally walk side by side and pick those little things, but then, again, you've only, you're doing a very narrow tract. So there are procedures.” </a:t>
            </a:r>
          </a:p>
          <a:p>
            <a:pPr algn="r"/>
            <a:r>
              <a:rPr lang="en-US" sz="2800" b="1" dirty="0">
                <a:solidFill>
                  <a:schemeClr val="bg1"/>
                </a:solidFill>
                <a:latin typeface="Calibri" panose="020F0502020204030204" pitchFamily="34" charset="0"/>
                <a:ea typeface="Calibri" panose="020F0502020204030204" pitchFamily="34" charset="0"/>
                <a:cs typeface="Times New Roman" panose="02020603050405020304" pitchFamily="18" charset="0"/>
              </a:rPr>
              <a:t>- Archaeologist 01</a:t>
            </a:r>
            <a:endParaRPr lang="en-US" sz="2800" b="1" dirty="0">
              <a:solidFill>
                <a:schemeClr val="bg1"/>
              </a:solidFill>
            </a:endParaRPr>
          </a:p>
        </p:txBody>
      </p:sp>
      <p:sp>
        <p:nvSpPr>
          <p:cNvPr id="4" name="Text Placeholder 3"/>
          <p:cNvSpPr>
            <a:spLocks noGrp="1"/>
          </p:cNvSpPr>
          <p:nvPr>
            <p:ph type="body" sz="quarter" idx="4294967295"/>
          </p:nvPr>
        </p:nvSpPr>
        <p:spPr>
          <a:xfrm>
            <a:off x="228600" y="173567"/>
            <a:ext cx="8439150" cy="687388"/>
          </a:xfrm>
          <a:prstGeom prst="rect">
            <a:avLst/>
          </a:prstGeom>
        </p:spPr>
        <p:txBody>
          <a:bodyPr/>
          <a:lstStyle/>
          <a:p>
            <a:pPr marL="0" indent="0" algn="ctr">
              <a:buNone/>
            </a:pPr>
            <a:r>
              <a:rPr lang="en-US" sz="3600" b="1" dirty="0">
                <a:solidFill>
                  <a:schemeClr val="bg1"/>
                </a:solidFill>
                <a:latin typeface="+mj-lt"/>
              </a:rPr>
              <a:t>Data collection information</a:t>
            </a:r>
            <a:br>
              <a:rPr lang="en-US" sz="3600" dirty="0">
                <a:solidFill>
                  <a:schemeClr val="bg1"/>
                </a:solidFill>
              </a:rPr>
            </a:br>
            <a:endParaRPr lang="en-US" sz="3600" dirty="0">
              <a:solidFill>
                <a:schemeClr val="bg1"/>
              </a:solidFill>
            </a:endParaRPr>
          </a:p>
        </p:txBody>
      </p:sp>
    </p:spTree>
    <p:extLst>
      <p:ext uri="{BB962C8B-B14F-4D97-AF65-F5344CB8AC3E}">
        <p14:creationId xmlns:p14="http://schemas.microsoft.com/office/powerpoint/2010/main" val="387821741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150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 name="Rectangle 2"/>
          <p:cNvSpPr/>
          <p:nvPr/>
        </p:nvSpPr>
        <p:spPr>
          <a:xfrm>
            <a:off x="4462362" y="958438"/>
            <a:ext cx="4397188" cy="3847207"/>
          </a:xfrm>
          <a:prstGeom prst="rect">
            <a:avLst/>
          </a:prstGeom>
        </p:spPr>
        <p:txBody>
          <a:bodyPr wrap="square">
            <a:spAutoFit/>
          </a:bodyPr>
          <a:lstStyle/>
          <a:p>
            <a:r>
              <a:rPr lang="en-US" sz="2400" b="1" dirty="0"/>
              <a:t>“If some fish is identified as X, and it's from Y, and X doesn't occur in Y, then I would say, ‘Okay, well that's wrong’. So he's got that... He or she's got that wrong. But it’s all based on experience, just focusing on a particular group of fish for the last six or seven years.</a:t>
            </a:r>
            <a:r>
              <a:rPr lang="en-US" sz="2400" b="1" dirty="0">
                <a:cs typeface="Times New Roman" panose="02020603050405020304" pitchFamily="18" charset="0"/>
              </a:rPr>
              <a:t>”</a:t>
            </a:r>
            <a:r>
              <a:rPr lang="en-US" sz="2800" b="1" dirty="0">
                <a:ea typeface="Calibri" panose="020F0502020204030204" pitchFamily="34" charset="0"/>
                <a:cs typeface="Times New Roman" panose="02020603050405020304" pitchFamily="18" charset="0"/>
              </a:rPr>
              <a:t> </a:t>
            </a:r>
            <a:r>
              <a:rPr lang="en-US" sz="2000" b="1" dirty="0">
                <a:ea typeface="Calibri" panose="020F0502020204030204" pitchFamily="34" charset="0"/>
                <a:cs typeface="Times New Roman" panose="02020603050405020304" pitchFamily="18" charset="0"/>
              </a:rPr>
              <a:t>- Zoologist 08</a:t>
            </a:r>
            <a:endParaRPr lang="en-US" sz="20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Specimen Information</a:t>
            </a:r>
            <a:br>
              <a:rPr lang="en-US" sz="3600" dirty="0"/>
            </a:br>
            <a:endParaRPr lang="en-US" sz="3600" dirty="0"/>
          </a:p>
        </p:txBody>
      </p:sp>
      <p:pic>
        <p:nvPicPr>
          <p:cNvPr id="2052" name="Picture 4" descr="https://upload.wikimedia.org/wikipedia/commons/thumb/b/bf/Pterois_volitans_Manado-e_edit.jpg/512px-Pterois_volitans_Manado-e_edit.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1265305"/>
            <a:ext cx="4462363" cy="323347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7011372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stretch>
            <a:fillRect/>
          </a:stretch>
        </p:blipFill>
        <p:spPr>
          <a:xfrm>
            <a:off x="-10886" y="0"/>
            <a:ext cx="9154886" cy="5164651"/>
          </a:xfrm>
          <a:prstGeom prst="rect">
            <a:avLst/>
          </a:prstGeom>
        </p:spPr>
      </p:pic>
      <p:sp>
        <p:nvSpPr>
          <p:cNvPr id="3" name="Rectangle 2"/>
          <p:cNvSpPr/>
          <p:nvPr/>
        </p:nvSpPr>
        <p:spPr>
          <a:xfrm>
            <a:off x="397780" y="1017971"/>
            <a:ext cx="8493210" cy="2893100"/>
          </a:xfrm>
          <a:prstGeom prst="rect">
            <a:avLst/>
          </a:prstGeom>
        </p:spPr>
        <p:txBody>
          <a:bodyPr wrap="square">
            <a:spAutoFit/>
          </a:bodyPr>
          <a:lstStyle/>
          <a:p>
            <a:r>
              <a:rPr lang="en-US" sz="2600" b="1" dirty="0">
                <a:solidFill>
                  <a:schemeClr val="bg1"/>
                </a:solidFill>
                <a:ea typeface="Calibri" panose="020F0502020204030204" pitchFamily="34" charset="0"/>
                <a:cs typeface="Times New Roman" panose="02020603050405020304" pitchFamily="18" charset="0"/>
              </a:rPr>
              <a:t>“</a:t>
            </a:r>
            <a:r>
              <a:rPr lang="en-US" sz="2600" b="1" dirty="0">
                <a:solidFill>
                  <a:schemeClr val="bg1"/>
                </a:solidFill>
              </a:rPr>
              <a:t>So I was contacting him for other specific information. Where was this found, what period did it date to, and what artifacts were found with it because that's often not cataloged along [with] this primary zooarchaeological data nor do you have access to field notes or anything like that.</a:t>
            </a:r>
            <a:r>
              <a:rPr lang="en-US" sz="2600" b="1" dirty="0">
                <a:solidFill>
                  <a:schemeClr val="bg1"/>
                </a:solidFill>
                <a:ea typeface="Calibri" panose="020F0502020204030204" pitchFamily="34" charset="0"/>
                <a:cs typeface="Times New Roman" panose="02020603050405020304" pitchFamily="18" charset="0"/>
              </a:rPr>
              <a:t>” </a:t>
            </a:r>
          </a:p>
          <a:p>
            <a:pPr algn="r"/>
            <a:r>
              <a:rPr lang="en-US" sz="2600" b="1" dirty="0">
                <a:solidFill>
                  <a:schemeClr val="bg1"/>
                </a:solidFill>
                <a:ea typeface="Calibri" panose="020F0502020204030204" pitchFamily="34" charset="0"/>
                <a:cs typeface="Times New Roman" panose="02020603050405020304" pitchFamily="18" charset="0"/>
              </a:rPr>
              <a:t>- Archaeologist 02 </a:t>
            </a:r>
            <a:endParaRPr lang="en-US" sz="2600" b="1" dirty="0">
              <a:solidFill>
                <a:schemeClr val="bg1"/>
              </a:solidFill>
            </a:endParaRPr>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solidFill>
                  <a:schemeClr val="bg1"/>
                </a:solidFill>
                <a:latin typeface="+mj-lt"/>
              </a:rPr>
              <a:t>Artifact Information</a:t>
            </a:r>
            <a:br>
              <a:rPr lang="en-US" sz="3600" dirty="0">
                <a:solidFill>
                  <a:schemeClr val="bg1"/>
                </a:solidFill>
              </a:rPr>
            </a:br>
            <a:endParaRPr lang="en-US" sz="3600" dirty="0">
              <a:solidFill>
                <a:schemeClr val="bg1"/>
              </a:solidFill>
            </a:endParaRPr>
          </a:p>
        </p:txBody>
      </p:sp>
    </p:spTree>
    <p:extLst>
      <p:ext uri="{BB962C8B-B14F-4D97-AF65-F5344CB8AC3E}">
        <p14:creationId xmlns:p14="http://schemas.microsoft.com/office/powerpoint/2010/main" val="31458364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100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144000" cy="5408022"/>
          </a:xfrm>
          <a:prstGeom prst="rect">
            <a:avLst/>
          </a:prstGeom>
        </p:spPr>
      </p:pic>
      <p:sp>
        <p:nvSpPr>
          <p:cNvPr id="3" name="Rectangle 2"/>
          <p:cNvSpPr/>
          <p:nvPr/>
        </p:nvSpPr>
        <p:spPr>
          <a:xfrm>
            <a:off x="397780" y="1017971"/>
            <a:ext cx="8493210" cy="3724096"/>
          </a:xfrm>
          <a:prstGeom prst="rect">
            <a:avLst/>
          </a:prstGeom>
        </p:spPr>
        <p:txBody>
          <a:bodyPr wrap="square">
            <a:spAutoFit/>
          </a:bodyPr>
          <a:lstStyle/>
          <a:p>
            <a:r>
              <a:rPr lang="en-US" sz="2600" b="1" dirty="0">
                <a:solidFill>
                  <a:schemeClr val="bg1"/>
                </a:solidFill>
                <a:latin typeface="Calibri" panose="020F0502020204030204" pitchFamily="34" charset="0"/>
                <a:ea typeface="Calibri" panose="020F0502020204030204" pitchFamily="34" charset="0"/>
                <a:cs typeface="Times New Roman" panose="02020603050405020304" pitchFamily="18" charset="0"/>
              </a:rPr>
              <a:t>“</a:t>
            </a:r>
            <a:r>
              <a:rPr lang="en-US" sz="2600" b="1" dirty="0">
                <a:solidFill>
                  <a:schemeClr val="bg1"/>
                </a:solidFill>
              </a:rPr>
              <a:t>But even within the codebook they may tell you how it's coded. I had this a lot of times and I still don't know…they just say if this variable belongs to this category, we coded it as six. But it really doesn't tell, didn't tell me how they coded it…I wanted to make my own judgment whether this variable is exactly what I want. But that won't give me that indication.</a:t>
            </a:r>
            <a:r>
              <a:rPr lang="en-US" sz="2600" b="1" dirty="0">
                <a:solidFill>
                  <a:schemeClr val="bg1"/>
                </a:solidFill>
                <a:ea typeface="Calibri" panose="020F0502020204030204" pitchFamily="34" charset="0"/>
                <a:cs typeface="Times New Roman" panose="02020603050405020304" pitchFamily="18" charset="0"/>
              </a:rPr>
              <a:t>” </a:t>
            </a:r>
          </a:p>
          <a:p>
            <a:pPr algn="r"/>
            <a:r>
              <a:rPr lang="en-US" sz="2600" b="1" dirty="0">
                <a:solidFill>
                  <a:schemeClr val="bg1"/>
                </a:solidFill>
                <a:latin typeface="Calibri" panose="020F0502020204030204" pitchFamily="34" charset="0"/>
                <a:ea typeface="Calibri" panose="020F0502020204030204" pitchFamily="34" charset="0"/>
                <a:cs typeface="Times New Roman" panose="02020603050405020304" pitchFamily="18" charset="0"/>
              </a:rPr>
              <a:t>- Social Scientist 16 </a:t>
            </a:r>
            <a:endParaRPr lang="en-US" sz="2600" b="1" dirty="0">
              <a:solidFill>
                <a:schemeClr val="bg1"/>
              </a:solidFill>
            </a:endParaRPr>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solidFill>
                  <a:schemeClr val="bg1"/>
                </a:solidFill>
                <a:latin typeface="+mj-lt"/>
              </a:rPr>
              <a:t>Data Analysis Information</a:t>
            </a:r>
            <a:br>
              <a:rPr lang="en-US" sz="3600" dirty="0">
                <a:solidFill>
                  <a:schemeClr val="bg1"/>
                </a:solidFill>
              </a:rPr>
            </a:br>
            <a:endParaRPr lang="en-US" sz="3600" dirty="0">
              <a:solidFill>
                <a:schemeClr val="bg1"/>
              </a:solidFill>
            </a:endParaRPr>
          </a:p>
        </p:txBody>
      </p:sp>
    </p:spTree>
    <p:extLst>
      <p:ext uri="{BB962C8B-B14F-4D97-AF65-F5344CB8AC3E}">
        <p14:creationId xmlns:p14="http://schemas.microsoft.com/office/powerpoint/2010/main" val="84760712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100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 name="Text Placeholder 3"/>
          <p:cNvSpPr txBox="1">
            <a:spLocks/>
          </p:cNvSpPr>
          <p:nvPr/>
        </p:nvSpPr>
        <p:spPr>
          <a:xfrm>
            <a:off x="352425" y="165292"/>
            <a:ext cx="8439150" cy="687388"/>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lgn="ctr">
              <a:buFont typeface="Arial"/>
              <a:buNone/>
            </a:pPr>
            <a:r>
              <a:rPr lang="en-US" sz="3600" b="1" dirty="0">
                <a:latin typeface="+mj-lt"/>
              </a:rPr>
              <a:t>Missing Data Information</a:t>
            </a:r>
            <a:endParaRPr lang="en-US" sz="3600" dirty="0"/>
          </a:p>
        </p:txBody>
      </p:sp>
      <p:sp>
        <p:nvSpPr>
          <p:cNvPr id="2" name="Rectangle 1"/>
          <p:cNvSpPr/>
          <p:nvPr/>
        </p:nvSpPr>
        <p:spPr>
          <a:xfrm>
            <a:off x="653143" y="1140589"/>
            <a:ext cx="8352971" cy="3293209"/>
          </a:xfrm>
          <a:prstGeom prst="rect">
            <a:avLst/>
          </a:prstGeom>
        </p:spPr>
        <p:txBody>
          <a:bodyPr wrap="square">
            <a:spAutoFit/>
          </a:bodyPr>
          <a:lstStyle/>
          <a:p>
            <a:r>
              <a:rPr lang="en-US" sz="2600" b="1" dirty="0">
                <a:latin typeface="Calibri" panose="020F0502020204030204" pitchFamily="34" charset="0"/>
                <a:ea typeface="Calibri" panose="020F0502020204030204" pitchFamily="34" charset="0"/>
                <a:cs typeface="Times New Roman" panose="02020603050405020304" pitchFamily="18" charset="0"/>
              </a:rPr>
              <a:t>“Well, like I said these are complex data files and one of the things that one encounters are skip patterns in the data. Not everyone ends up being asked the same questions. And sometimes you have to backtrack through the questionnaires and the codebooks in order to figure out who is eligible to be asked and whether the missing data or true missing data or whether the missing data are just due to these skip patterns….” - Social Scientist 38</a:t>
            </a:r>
            <a:endParaRPr lang="en-US" sz="2600" b="1" dirty="0"/>
          </a:p>
        </p:txBody>
      </p:sp>
    </p:spTree>
    <p:extLst>
      <p:ext uri="{BB962C8B-B14F-4D97-AF65-F5344CB8AC3E}">
        <p14:creationId xmlns:p14="http://schemas.microsoft.com/office/powerpoint/2010/main" val="6058775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 name="Text Placeholder 3"/>
          <p:cNvSpPr txBox="1">
            <a:spLocks/>
          </p:cNvSpPr>
          <p:nvPr/>
        </p:nvSpPr>
        <p:spPr>
          <a:xfrm>
            <a:off x="352425" y="165292"/>
            <a:ext cx="8439150" cy="687388"/>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lgn="ctr">
              <a:buFont typeface="Arial"/>
              <a:buNone/>
            </a:pPr>
            <a:r>
              <a:rPr lang="en-US" sz="3600" b="1" dirty="0">
                <a:latin typeface="+mj-lt"/>
              </a:rPr>
              <a:t>Data Producer Information</a:t>
            </a:r>
            <a:endParaRPr lang="en-US" sz="3600" dirty="0"/>
          </a:p>
        </p:txBody>
      </p:sp>
      <p:sp>
        <p:nvSpPr>
          <p:cNvPr id="4" name="Rectangle 3"/>
          <p:cNvSpPr/>
          <p:nvPr/>
        </p:nvSpPr>
        <p:spPr>
          <a:xfrm>
            <a:off x="4075546" y="1047675"/>
            <a:ext cx="5068454" cy="3729508"/>
          </a:xfrm>
          <a:prstGeom prst="rect">
            <a:avLst/>
          </a:prstGeom>
        </p:spPr>
        <p:txBody>
          <a:bodyPr wrap="square">
            <a:spAutoFit/>
          </a:bodyPr>
          <a:lstStyle/>
          <a:p>
            <a:r>
              <a:rPr lang="en-US" sz="2600" b="1" dirty="0"/>
              <a:t>“…that Germans in Munich tradition is one of the respected traditions for zooarchaeology in the Old World. So, those senior scholars and then their students are the ones that you trust.”</a:t>
            </a:r>
          </a:p>
          <a:p>
            <a:pPr algn="r"/>
            <a:r>
              <a:rPr lang="en-US" sz="2600" b="1" dirty="0"/>
              <a:t>– Archaeologist 13</a:t>
            </a:r>
          </a:p>
        </p:txBody>
      </p:sp>
      <p:pic>
        <p:nvPicPr>
          <p:cNvPr id="1026" name="Picture 2" descr="Map of Munich, German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1649105"/>
            <a:ext cx="4009029" cy="208469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4565312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 name="Rectangle 2"/>
          <p:cNvSpPr/>
          <p:nvPr/>
        </p:nvSpPr>
        <p:spPr>
          <a:xfrm>
            <a:off x="0" y="1313807"/>
            <a:ext cx="6468035" cy="3693319"/>
          </a:xfrm>
          <a:prstGeom prst="rect">
            <a:avLst/>
          </a:prstGeom>
        </p:spPr>
        <p:txBody>
          <a:bodyPr wrap="square">
            <a:spAutoFit/>
          </a:bodyPr>
          <a:lstStyle/>
          <a:p>
            <a:r>
              <a:rPr lang="en-US" sz="2600" b="1" dirty="0">
                <a:cs typeface="Times New Roman" panose="02020603050405020304" pitchFamily="18" charset="0"/>
              </a:rPr>
              <a:t>“</a:t>
            </a:r>
            <a:r>
              <a:rPr lang="en-US" sz="2600" b="1" dirty="0"/>
              <a:t>At least, if I know other people are using it in criminology and publishing in it, and it seems to be a pretty reliable data source and something that's pretty useful for criminology, then I know, ‘Okay, let's see if it's got the information that we specifically want for our project.’</a:t>
            </a:r>
            <a:r>
              <a:rPr lang="en-US" sz="2600" b="1" dirty="0">
                <a:ea typeface="Calibri" panose="020F0502020204030204" pitchFamily="34" charset="0"/>
                <a:cs typeface="Times New Roman" panose="02020603050405020304" pitchFamily="18" charset="0"/>
              </a:rPr>
              <a:t>” </a:t>
            </a:r>
          </a:p>
          <a:p>
            <a:pPr algn="r"/>
            <a:r>
              <a:rPr lang="en-US" sz="2600" b="1" dirty="0">
                <a:latin typeface="Calibri" panose="020F0502020204030204" pitchFamily="34" charset="0"/>
                <a:ea typeface="Calibri" panose="020F0502020204030204" pitchFamily="34" charset="0"/>
                <a:cs typeface="Times New Roman" panose="02020603050405020304" pitchFamily="18" charset="0"/>
              </a:rPr>
              <a:t>- Social Scientist 33</a:t>
            </a:r>
            <a:endParaRPr lang="en-US" sz="26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Prior Reuse Information</a:t>
            </a:r>
            <a:endParaRPr lang="en-US" sz="3600" dirty="0"/>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920911" y="1063017"/>
            <a:ext cx="3223090" cy="3347618"/>
          </a:xfrm>
          <a:prstGeom prst="rect">
            <a:avLst/>
          </a:prstGeom>
        </p:spPr>
      </p:pic>
    </p:spTree>
    <p:extLst>
      <p:ext uri="{BB962C8B-B14F-4D97-AF65-F5344CB8AC3E}">
        <p14:creationId xmlns:p14="http://schemas.microsoft.com/office/powerpoint/2010/main" val="173128131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100559"/>
            <a:ext cx="2541176" cy="1429412"/>
          </a:xfrm>
          <a:prstGeom prst="rect">
            <a:avLst/>
          </a:prstGeom>
        </p:spPr>
      </p:pic>
      <p:sp>
        <p:nvSpPr>
          <p:cNvPr id="3" name="Rectangle 2"/>
          <p:cNvSpPr/>
          <p:nvPr/>
        </p:nvSpPr>
        <p:spPr>
          <a:xfrm>
            <a:off x="2824111" y="988516"/>
            <a:ext cx="5917024" cy="4154984"/>
          </a:xfrm>
          <a:prstGeom prst="rect">
            <a:avLst/>
          </a:prstGeom>
        </p:spPr>
        <p:txBody>
          <a:bodyPr wrap="square">
            <a:spAutoFit/>
          </a:bodyPr>
          <a:lstStyle/>
          <a:p>
            <a:r>
              <a:rPr lang="en-US" sz="2400" b="1" dirty="0"/>
              <a:t>“But, really, if the material comes from a museum, one of the big issues that we have to deal with was: How was that material originally preserved? Historically, museums specimens went into formalin and then into alcohol. Well, the exposure of the tissue to formalin does a real number on DNA,…it often makes it much harder to get usable DNA.” </a:t>
            </a:r>
          </a:p>
          <a:p>
            <a:pPr algn="r"/>
            <a:r>
              <a:rPr lang="en-US" sz="2400" b="1" dirty="0">
                <a:latin typeface="Calibri" panose="020F0502020204030204" pitchFamily="34" charset="0"/>
                <a:ea typeface="Calibri" panose="020F0502020204030204" pitchFamily="34" charset="0"/>
                <a:cs typeface="Times New Roman" panose="02020603050405020304" pitchFamily="18" charset="0"/>
              </a:rPr>
              <a:t>- Zoologist 02</a:t>
            </a:r>
            <a:endParaRPr lang="en-US" sz="24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Digitization/Curation Information</a:t>
            </a:r>
            <a:endParaRPr lang="en-US" sz="3600" dirty="0">
              <a:solidFill>
                <a:schemeClr val="bg1"/>
              </a:solidFill>
            </a:endParaRPr>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9929" y="3002910"/>
            <a:ext cx="2301318" cy="1531815"/>
          </a:xfrm>
          <a:prstGeom prst="rect">
            <a:avLst/>
          </a:prstGeom>
        </p:spPr>
      </p:pic>
    </p:spTree>
    <p:extLst>
      <p:ext uri="{BB962C8B-B14F-4D97-AF65-F5344CB8AC3E}">
        <p14:creationId xmlns:p14="http://schemas.microsoft.com/office/powerpoint/2010/main" val="40862999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 y="1226128"/>
            <a:ext cx="3952962" cy="3290454"/>
          </a:xfrm>
          <a:prstGeom prst="rect">
            <a:avLst/>
          </a:prstGeom>
        </p:spPr>
      </p:pic>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Provenance Information</a:t>
            </a:r>
            <a:endParaRPr lang="en-US" sz="3600" dirty="0">
              <a:solidFill>
                <a:schemeClr val="bg1"/>
              </a:solidFill>
            </a:endParaRPr>
          </a:p>
        </p:txBody>
      </p:sp>
      <p:sp>
        <p:nvSpPr>
          <p:cNvPr id="3" name="Rectangle 2"/>
          <p:cNvSpPr/>
          <p:nvPr/>
        </p:nvSpPr>
        <p:spPr>
          <a:xfrm>
            <a:off x="4038599" y="1017972"/>
            <a:ext cx="4910353" cy="3785652"/>
          </a:xfrm>
          <a:prstGeom prst="rect">
            <a:avLst/>
          </a:prstGeom>
        </p:spPr>
        <p:txBody>
          <a:bodyPr wrap="square">
            <a:spAutoFit/>
          </a:bodyPr>
          <a:lstStyle/>
          <a:p>
            <a:r>
              <a:rPr lang="en-US" sz="2400" b="1" dirty="0"/>
              <a:t>“If it is a tissue sample…that was taken from an animal that wound up in a museum, I would like to know that…I should be able to extract that data easily enough, so that I know whether I can confirm the taxonomic status of the fish from whence this tissue came.</a:t>
            </a:r>
            <a:r>
              <a:rPr lang="en-US" sz="2400" b="1" dirty="0">
                <a:ea typeface="Calibri" panose="020F0502020204030204" pitchFamily="34" charset="0"/>
                <a:cs typeface="Times New Roman" panose="02020603050405020304" pitchFamily="18" charset="0"/>
              </a:rPr>
              <a:t>”</a:t>
            </a:r>
          </a:p>
          <a:p>
            <a:pPr algn="r"/>
            <a:r>
              <a:rPr lang="en-US" sz="2400" b="1" dirty="0">
                <a:latin typeface="Calibri" panose="020F0502020204030204" pitchFamily="34" charset="0"/>
                <a:ea typeface="Calibri" panose="020F0502020204030204" pitchFamily="34" charset="0"/>
                <a:cs typeface="Times New Roman" panose="02020603050405020304" pitchFamily="18" charset="0"/>
              </a:rPr>
              <a:t>- Zoologist 02</a:t>
            </a:r>
            <a:endParaRPr lang="en-US" sz="2400" b="1" dirty="0"/>
          </a:p>
        </p:txBody>
      </p:sp>
    </p:spTree>
    <p:extLst>
      <p:ext uri="{BB962C8B-B14F-4D97-AF65-F5344CB8AC3E}">
        <p14:creationId xmlns:p14="http://schemas.microsoft.com/office/powerpoint/2010/main" val="290154288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9144000" cy="5143500"/>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 name="Rectangle 2"/>
          <p:cNvSpPr/>
          <p:nvPr/>
        </p:nvSpPr>
        <p:spPr>
          <a:xfrm>
            <a:off x="3559629" y="1331660"/>
            <a:ext cx="5331361" cy="3323987"/>
          </a:xfrm>
          <a:prstGeom prst="rect">
            <a:avLst/>
          </a:prstGeom>
        </p:spPr>
        <p:txBody>
          <a:bodyPr wrap="square">
            <a:spAutoFit/>
          </a:bodyPr>
          <a:lstStyle/>
          <a:p>
            <a:r>
              <a:rPr lang="en-US" sz="2600" b="1" dirty="0">
                <a:latin typeface="Arial" panose="020B0604020202020204" pitchFamily="34" charset="0"/>
                <a:cs typeface="Arial" panose="020B0604020202020204" pitchFamily="34" charset="0"/>
              </a:rPr>
              <a:t>“</a:t>
            </a:r>
            <a:r>
              <a:rPr lang="en-US" sz="2600" b="1" dirty="0"/>
              <a:t>There was a relationship already between the museum and the university. And having to be related to a famous museum that has a reputation, it does make the source more reliable….</a:t>
            </a:r>
            <a:r>
              <a:rPr lang="en-US" sz="2600" b="1" dirty="0">
                <a:cs typeface="Times New Roman" panose="02020603050405020304" pitchFamily="18" charset="0"/>
              </a:rPr>
              <a:t>”</a:t>
            </a:r>
            <a:r>
              <a:rPr lang="en-US" sz="2600" b="1" dirty="0">
                <a:ea typeface="Calibri" panose="020F0502020204030204" pitchFamily="34" charset="0"/>
                <a:cs typeface="Times New Roman" panose="02020603050405020304" pitchFamily="18" charset="0"/>
              </a:rPr>
              <a:t> </a:t>
            </a:r>
          </a:p>
          <a:p>
            <a:pPr algn="r"/>
            <a:r>
              <a:rPr lang="en-US" sz="2800" b="1" dirty="0">
                <a:latin typeface="Calibri" panose="020F0502020204030204" pitchFamily="34" charset="0"/>
                <a:ea typeface="Calibri" panose="020F0502020204030204" pitchFamily="34" charset="0"/>
                <a:cs typeface="Times New Roman" panose="02020603050405020304" pitchFamily="18" charset="0"/>
              </a:rPr>
              <a:t>- Archaeologist 04 </a:t>
            </a:r>
            <a:endParaRPr lang="en-US" sz="2800" b="1" dirty="0"/>
          </a:p>
        </p:txBody>
      </p:sp>
      <p:sp>
        <p:nvSpPr>
          <p:cNvPr id="4" name="Text Placeholder 3"/>
          <p:cNvSpPr>
            <a:spLocks noGrp="1"/>
          </p:cNvSpPr>
          <p:nvPr>
            <p:ph type="body" sz="quarter" idx="4294967295"/>
          </p:nvPr>
        </p:nvSpPr>
        <p:spPr>
          <a:xfrm>
            <a:off x="352425" y="165292"/>
            <a:ext cx="8439150" cy="687388"/>
          </a:xfrm>
          <a:prstGeom prst="rect">
            <a:avLst/>
          </a:prstGeom>
        </p:spPr>
        <p:txBody>
          <a:bodyPr/>
          <a:lstStyle/>
          <a:p>
            <a:pPr marL="0" indent="0" algn="ctr">
              <a:buNone/>
            </a:pPr>
            <a:r>
              <a:rPr lang="en-US" sz="3600" b="1" dirty="0">
                <a:latin typeface="+mj-lt"/>
              </a:rPr>
              <a:t>Repository Information</a:t>
            </a:r>
            <a:br>
              <a:rPr lang="en-US" sz="3600" dirty="0"/>
            </a:br>
            <a:endParaRPr lang="en-US" sz="3600" dirty="0"/>
          </a:p>
        </p:txBody>
      </p:sp>
      <p:pic>
        <p:nvPicPr>
          <p:cNvPr id="9" name="Picture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013732"/>
            <a:ext cx="3223260" cy="4142232"/>
          </a:xfrm>
          <a:prstGeom prst="rect">
            <a:avLst/>
          </a:prstGeom>
        </p:spPr>
      </p:pic>
    </p:spTree>
    <p:extLst>
      <p:ext uri="{BB962C8B-B14F-4D97-AF65-F5344CB8AC3E}">
        <p14:creationId xmlns:p14="http://schemas.microsoft.com/office/powerpoint/2010/main" val="187935311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 Placeholder 8"/>
          <p:cNvSpPr>
            <a:spLocks noGrp="1"/>
          </p:cNvSpPr>
          <p:nvPr>
            <p:ph type="body" sz="quarter" idx="13"/>
          </p:nvPr>
        </p:nvSpPr>
        <p:spPr/>
        <p:txBody>
          <a:bodyPr/>
          <a:lstStyle/>
          <a:p>
            <a:endParaRPr lang="en-US" dirty="0"/>
          </a:p>
        </p:txBody>
      </p:sp>
      <p:sp>
        <p:nvSpPr>
          <p:cNvPr id="10" name="Text Placeholder 9"/>
          <p:cNvSpPr>
            <a:spLocks noGrp="1"/>
          </p:cNvSpPr>
          <p:nvPr>
            <p:ph type="body" sz="quarter" idx="14"/>
          </p:nvPr>
        </p:nvSpPr>
        <p:spPr/>
        <p:txBody>
          <a:bodyPr/>
          <a:lstStyle/>
          <a:p>
            <a:endParaRPr lang="en-US" dirty="0"/>
          </a:p>
        </p:txBody>
      </p:sp>
      <p:sp>
        <p:nvSpPr>
          <p:cNvPr id="5" name="Text Placeholder 4"/>
          <p:cNvSpPr>
            <a:spLocks noGrp="1"/>
          </p:cNvSpPr>
          <p:nvPr>
            <p:ph type="body" sz="quarter" idx="11"/>
          </p:nvPr>
        </p:nvSpPr>
        <p:spPr/>
        <p:txBody>
          <a:bodyPr/>
          <a:lstStyle/>
          <a:p>
            <a:r>
              <a:rPr lang="en-US" dirty="0"/>
              <a:t>Establishing Trust in Repositories </a:t>
            </a:r>
          </a:p>
        </p:txBody>
      </p:sp>
      <p:sp>
        <p:nvSpPr>
          <p:cNvPr id="8" name="Text Placeholder 7"/>
          <p:cNvSpPr>
            <a:spLocks noGrp="1"/>
          </p:cNvSpPr>
          <p:nvPr>
            <p:ph type="body" sz="quarter" idx="12"/>
          </p:nvPr>
        </p:nvSpPr>
        <p:spPr/>
        <p:txBody>
          <a:bodyPr/>
          <a:lstStyle/>
          <a:p>
            <a:r>
              <a:rPr lang="en-US" dirty="0"/>
              <a:t>Role of repository functions and classic trust factors</a:t>
            </a:r>
          </a:p>
        </p:txBody>
      </p:sp>
      <p:pic>
        <p:nvPicPr>
          <p:cNvPr id="3" name="Picture Placeholder 2"/>
          <p:cNvPicPr>
            <a:picLocks noGrp="1" noChangeAspect="1"/>
          </p:cNvPicPr>
          <p:nvPr>
            <p:ph type="pic" sz="quarter" idx="10"/>
          </p:nvPr>
        </p:nvPicPr>
        <p:blipFill>
          <a:blip r:embed="rId3">
            <a:extLst>
              <a:ext uri="{28A0092B-C50C-407E-A947-70E740481C1C}">
                <a14:useLocalDpi xmlns:a14="http://schemas.microsoft.com/office/drawing/2010/main" val="0"/>
              </a:ext>
            </a:extLst>
          </a:blip>
          <a:srcRect l="8070" r="8070"/>
          <a:stretch>
            <a:fillRect/>
          </a:stretch>
        </p:blipFill>
        <p:spPr>
          <a:xfrm>
            <a:off x="0" y="-1"/>
            <a:ext cx="6604000" cy="3714750"/>
          </a:xfrm>
        </p:spPr>
      </p:pic>
    </p:spTree>
    <p:extLst>
      <p:ext uri="{BB962C8B-B14F-4D97-AF65-F5344CB8AC3E}">
        <p14:creationId xmlns:p14="http://schemas.microsoft.com/office/powerpoint/2010/main" val="93488681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idx="4294967295"/>
          </p:nvPr>
        </p:nvSpPr>
        <p:spPr>
          <a:xfrm>
            <a:off x="249838" y="21666"/>
            <a:ext cx="8534400" cy="1062567"/>
          </a:xfrm>
          <a:prstGeom prst="rect">
            <a:avLst/>
          </a:prstGeom>
        </p:spPr>
        <p:txBody>
          <a:bodyPr>
            <a:noAutofit/>
          </a:bodyPr>
          <a:lstStyle/>
          <a:p>
            <a:r>
              <a:rPr lang="en-US" sz="2800" b="1" dirty="0"/>
              <a:t>Frequency repository functions linked </a:t>
            </a:r>
            <a:br>
              <a:rPr lang="en-US" sz="2800" b="1" dirty="0"/>
            </a:br>
            <a:r>
              <a:rPr lang="en-US" sz="2800" b="1" dirty="0"/>
              <a:t>with repository trust</a:t>
            </a:r>
            <a:endParaRPr lang="en-US" sz="3200" b="1" dirty="0"/>
          </a:p>
        </p:txBody>
      </p:sp>
      <p:pic>
        <p:nvPicPr>
          <p:cNvPr id="2050" name="Picture 2" descr="C:\Users\gomezj\Desktop\slide8.png"/>
          <p:cNvPicPr>
            <a:picLocks noChangeAspect="1" noChangeArrowheads="1"/>
          </p:cNvPicPr>
          <p:nvPr/>
        </p:nvPicPr>
        <p:blipFill>
          <a:blip r:embed="rId3"/>
          <a:srcRect/>
          <a:stretch>
            <a:fillRect/>
          </a:stretch>
        </p:blipFill>
        <p:spPr bwMode="auto">
          <a:xfrm>
            <a:off x="330806" y="1214863"/>
            <a:ext cx="8517608" cy="3443734"/>
          </a:xfrm>
          <a:prstGeom prst="rect">
            <a:avLst/>
          </a:prstGeom>
          <a:noFill/>
        </p:spPr>
      </p:pic>
      <p:sp>
        <p:nvSpPr>
          <p:cNvPr id="6" name="TextBox 5"/>
          <p:cNvSpPr txBox="1"/>
          <p:nvPr/>
        </p:nvSpPr>
        <p:spPr>
          <a:xfrm>
            <a:off x="4814882" y="4675043"/>
            <a:ext cx="3439531" cy="307777"/>
          </a:xfrm>
          <a:prstGeom prst="rect">
            <a:avLst/>
          </a:prstGeom>
          <a:noFill/>
        </p:spPr>
        <p:txBody>
          <a:bodyPr wrap="none" rtlCol="0">
            <a:spAutoFit/>
          </a:bodyPr>
          <a:lstStyle/>
          <a:p>
            <a:r>
              <a:rPr lang="en-US" sz="1400" b="1" dirty="0"/>
              <a:t>(Yakel, Faniel, Kriesberg, Yoon, 2013)</a:t>
            </a:r>
          </a:p>
        </p:txBody>
      </p:sp>
    </p:spTree>
    <p:extLst>
      <p:ext uri="{BB962C8B-B14F-4D97-AF65-F5344CB8AC3E}">
        <p14:creationId xmlns:p14="http://schemas.microsoft.com/office/powerpoint/2010/main" val="310165523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idx="4294967295"/>
          </p:nvPr>
        </p:nvSpPr>
        <p:spPr>
          <a:xfrm>
            <a:off x="301059" y="0"/>
            <a:ext cx="8320185" cy="901096"/>
          </a:xfrm>
          <a:prstGeom prst="rect">
            <a:avLst/>
          </a:prstGeom>
        </p:spPr>
        <p:txBody>
          <a:bodyPr>
            <a:noAutofit/>
          </a:bodyPr>
          <a:lstStyle/>
          <a:p>
            <a:r>
              <a:rPr lang="en-US" sz="2800" b="1" dirty="0"/>
              <a:t>Frequency trust factors mentioned</a:t>
            </a:r>
          </a:p>
        </p:txBody>
      </p:sp>
      <p:pic>
        <p:nvPicPr>
          <p:cNvPr id="3074" name="Picture 2" descr="C:\Users\gomezj\Desktop\slide9.png"/>
          <p:cNvPicPr>
            <a:picLocks noChangeAspect="1" noChangeArrowheads="1"/>
          </p:cNvPicPr>
          <p:nvPr/>
        </p:nvPicPr>
        <p:blipFill>
          <a:blip r:embed="rId3"/>
          <a:srcRect/>
          <a:stretch>
            <a:fillRect/>
          </a:stretch>
        </p:blipFill>
        <p:spPr bwMode="auto">
          <a:xfrm>
            <a:off x="750911" y="850247"/>
            <a:ext cx="7420483" cy="3856868"/>
          </a:xfrm>
          <a:prstGeom prst="rect">
            <a:avLst/>
          </a:prstGeom>
          <a:noFill/>
        </p:spPr>
      </p:pic>
      <p:sp>
        <p:nvSpPr>
          <p:cNvPr id="8" name="TextBox 7"/>
          <p:cNvSpPr txBox="1"/>
          <p:nvPr/>
        </p:nvSpPr>
        <p:spPr>
          <a:xfrm>
            <a:off x="4731863" y="4707115"/>
            <a:ext cx="3439531" cy="307777"/>
          </a:xfrm>
          <a:prstGeom prst="rect">
            <a:avLst/>
          </a:prstGeom>
          <a:noFill/>
        </p:spPr>
        <p:txBody>
          <a:bodyPr wrap="none" rtlCol="0">
            <a:spAutoFit/>
          </a:bodyPr>
          <a:lstStyle/>
          <a:p>
            <a:r>
              <a:rPr lang="en-US" sz="1400" b="1" dirty="0"/>
              <a:t>(Yakel, Faniel, Kriesberg, Yoon, 2013)</a:t>
            </a:r>
          </a:p>
        </p:txBody>
      </p:sp>
    </p:spTree>
    <p:extLst>
      <p:ext uri="{BB962C8B-B14F-4D97-AF65-F5344CB8AC3E}">
        <p14:creationId xmlns:p14="http://schemas.microsoft.com/office/powerpoint/2010/main" val="3472954495"/>
      </p:ext>
    </p:extLst>
  </p:cSld>
  <p:clrMapOvr>
    <a:masterClrMapping/>
  </p:clrMapOvr>
  <p:transition/>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Curating Data with Reuse in Mind</a:t>
            </a:r>
          </a:p>
        </p:txBody>
      </p:sp>
      <p:sp>
        <p:nvSpPr>
          <p:cNvPr id="5" name="Text Placeholder 4"/>
          <p:cNvSpPr>
            <a:spLocks noGrp="1"/>
          </p:cNvSpPr>
          <p:nvPr>
            <p:ph type="body" sz="quarter" idx="14"/>
          </p:nvPr>
        </p:nvSpPr>
        <p:spPr/>
        <p:txBody>
          <a:bodyPr/>
          <a:lstStyle/>
          <a:p>
            <a:r>
              <a:rPr lang="en-US" sz="2600" dirty="0"/>
              <a:t>Evaluate data deposit requirements against reusers needs</a:t>
            </a:r>
          </a:p>
          <a:p>
            <a:r>
              <a:rPr lang="en-US" sz="2600" dirty="0"/>
              <a:t>Shape reusers’ perceptions when and where possible</a:t>
            </a:r>
          </a:p>
          <a:p>
            <a:r>
              <a:rPr lang="en-US" sz="2600" dirty="0"/>
              <a:t>Capture and share context information generated beyond data producers to inform potential reusers</a:t>
            </a:r>
          </a:p>
          <a:p>
            <a:pPr lvl="1"/>
            <a:r>
              <a:rPr lang="en-US" sz="2000" dirty="0"/>
              <a:t>e.g. reuse metrics, DOIs, data citations, bibliographies of data reuse</a:t>
            </a:r>
          </a:p>
          <a:p>
            <a:pPr lvl="1"/>
            <a:r>
              <a:rPr lang="en-US" sz="2000" dirty="0"/>
              <a:t>e.g. digitization/curation </a:t>
            </a:r>
          </a:p>
          <a:p>
            <a:pPr lvl="1"/>
            <a:endParaRPr lang="en-US" sz="2200" dirty="0"/>
          </a:p>
        </p:txBody>
      </p:sp>
    </p:spTree>
    <p:extLst>
      <p:ext uri="{BB962C8B-B14F-4D97-AF65-F5344CB8AC3E}">
        <p14:creationId xmlns:p14="http://schemas.microsoft.com/office/powerpoint/2010/main" val="408420405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6"/>
          <p:cNvSpPr>
            <a:spLocks noGrp="1"/>
          </p:cNvSpPr>
          <p:nvPr>
            <p:ph type="body" sz="quarter" idx="13"/>
          </p:nvPr>
        </p:nvSpPr>
        <p:spPr/>
        <p:txBody>
          <a:bodyPr/>
          <a:lstStyle/>
          <a:p>
            <a:endParaRPr lang="en-US" dirty="0"/>
          </a:p>
        </p:txBody>
      </p:sp>
      <p:sp>
        <p:nvSpPr>
          <p:cNvPr id="8" name="Text Placeholder 7"/>
          <p:cNvSpPr>
            <a:spLocks noGrp="1"/>
          </p:cNvSpPr>
          <p:nvPr>
            <p:ph type="body" sz="quarter" idx="14"/>
          </p:nvPr>
        </p:nvSpPr>
        <p:spPr/>
        <p:txBody>
          <a:bodyPr/>
          <a:lstStyle/>
          <a:p>
            <a:endParaRPr lang="en-US" dirty="0"/>
          </a:p>
        </p:txBody>
      </p:sp>
      <p:sp>
        <p:nvSpPr>
          <p:cNvPr id="2" name="Text Placeholder 1"/>
          <p:cNvSpPr>
            <a:spLocks noGrp="1"/>
          </p:cNvSpPr>
          <p:nvPr>
            <p:ph type="body" sz="quarter" idx="11"/>
          </p:nvPr>
        </p:nvSpPr>
        <p:spPr/>
        <p:txBody>
          <a:bodyPr/>
          <a:lstStyle/>
          <a:p>
            <a:r>
              <a:rPr lang="en-US" dirty="0"/>
              <a:t>Reasons context information needed</a:t>
            </a:r>
          </a:p>
        </p:txBody>
      </p:sp>
      <p:sp>
        <p:nvSpPr>
          <p:cNvPr id="6" name="Text Placeholder 5"/>
          <p:cNvSpPr>
            <a:spLocks noGrp="1"/>
          </p:cNvSpPr>
          <p:nvPr>
            <p:ph type="body" sz="quarter" idx="12"/>
          </p:nvPr>
        </p:nvSpPr>
        <p:spPr/>
        <p:txBody>
          <a:bodyPr/>
          <a:lstStyle/>
          <a:p>
            <a:r>
              <a:rPr lang="en-US" dirty="0"/>
              <a:t>Role of data quality in the data reuse process </a:t>
            </a:r>
          </a:p>
        </p:txBody>
      </p:sp>
      <p:pic>
        <p:nvPicPr>
          <p:cNvPr id="11" name="Picture Placeholder 10"/>
          <p:cNvPicPr>
            <a:picLocks noGrp="1" noChangeAspect="1"/>
          </p:cNvPicPr>
          <p:nvPr>
            <p:ph type="pic" sz="quarter" idx="10"/>
          </p:nvPr>
        </p:nvPicPr>
        <p:blipFill>
          <a:blip r:embed="rId3">
            <a:extLst>
              <a:ext uri="{28A0092B-C50C-407E-A947-70E740481C1C}">
                <a14:useLocalDpi xmlns:a14="http://schemas.microsoft.com/office/drawing/2010/main" val="0"/>
              </a:ext>
            </a:extLst>
          </a:blip>
          <a:srcRect t="7707" b="7707"/>
          <a:stretch>
            <a:fillRect/>
          </a:stretch>
        </p:blipFill>
        <p:spPr>
          <a:xfrm>
            <a:off x="-14111" y="0"/>
            <a:ext cx="6696635" cy="3766857"/>
          </a:xfrm>
        </p:spPr>
      </p:pic>
    </p:spTree>
    <p:extLst>
      <p:ext uri="{BB962C8B-B14F-4D97-AF65-F5344CB8AC3E}">
        <p14:creationId xmlns:p14="http://schemas.microsoft.com/office/powerpoint/2010/main" val="201020345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1" y="0"/>
            <a:ext cx="9144000" cy="4726340"/>
          </a:xfrm>
          <a:prstGeom prst="rect">
            <a:avLst/>
          </a:prstGeom>
        </p:spPr>
      </p:pic>
    </p:spTree>
    <p:extLst>
      <p:ext uri="{BB962C8B-B14F-4D97-AF65-F5344CB8AC3E}">
        <p14:creationId xmlns:p14="http://schemas.microsoft.com/office/powerpoint/2010/main" val="94120991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3" cstate="screen">
            <a:extLst>
              <a:ext uri="{28A0092B-C50C-407E-A947-70E740481C1C}">
                <a14:useLocalDpi xmlns:a14="http://schemas.microsoft.com/office/drawing/2010/main"/>
              </a:ext>
            </a:extLst>
          </a:blip>
          <a:srcRect r="-67"/>
          <a:stretch/>
        </p:blipFill>
        <p:spPr>
          <a:xfrm>
            <a:off x="0" y="1171471"/>
            <a:ext cx="4375419" cy="3282846"/>
          </a:xfrm>
          <a:prstGeom prst="rect">
            <a:avLst/>
          </a:prstGeom>
        </p:spPr>
      </p:pic>
      <p:sp>
        <p:nvSpPr>
          <p:cNvPr id="3" name="Rectangle 2"/>
          <p:cNvSpPr/>
          <p:nvPr/>
        </p:nvSpPr>
        <p:spPr>
          <a:xfrm>
            <a:off x="4438800" y="1104734"/>
            <a:ext cx="4572000" cy="3416320"/>
          </a:xfrm>
          <a:prstGeom prst="rect">
            <a:avLst/>
          </a:prstGeom>
        </p:spPr>
        <p:txBody>
          <a:bodyPr>
            <a:spAutoFit/>
          </a:bodyPr>
          <a:lstStyle/>
          <a:p>
            <a:pPr marL="457200" indent="-457200">
              <a:buFont typeface="Arial" panose="020B0604020202020204" pitchFamily="34" charset="0"/>
              <a:buChar char="•"/>
            </a:pPr>
            <a:r>
              <a:rPr lang="en-US" sz="2400" dirty="0"/>
              <a:t>Used ICPSR’s bibliography of data related literature</a:t>
            </a:r>
          </a:p>
          <a:p>
            <a:endParaRPr lang="en-US" sz="2400" dirty="0"/>
          </a:p>
          <a:p>
            <a:pPr marL="457200" indent="-457200">
              <a:buFont typeface="Arial" panose="020B0604020202020204" pitchFamily="34" charset="0"/>
              <a:buChar char="•"/>
            </a:pPr>
            <a:r>
              <a:rPr lang="en-US" sz="2400" dirty="0"/>
              <a:t>Surveyed 1,480 data reusers</a:t>
            </a:r>
          </a:p>
          <a:p>
            <a:r>
              <a:rPr lang="en-US" sz="2400" dirty="0"/>
              <a:t> </a:t>
            </a:r>
          </a:p>
          <a:p>
            <a:pPr marL="457200" indent="-457200">
              <a:buFont typeface="Arial" panose="020B0604020202020204" pitchFamily="34" charset="0"/>
              <a:buChar char="•"/>
            </a:pPr>
            <a:r>
              <a:rPr lang="en-US" sz="2400" dirty="0"/>
              <a:t>First authors on journal articles published 2009-2012</a:t>
            </a:r>
          </a:p>
          <a:p>
            <a:endParaRPr lang="en-US" sz="2400" dirty="0"/>
          </a:p>
          <a:p>
            <a:pPr marL="457200" indent="-457200">
              <a:buFont typeface="Arial" panose="020B0604020202020204" pitchFamily="34" charset="0"/>
              <a:buChar char="•"/>
            </a:pPr>
            <a:r>
              <a:rPr lang="en-US" sz="2400" dirty="0"/>
              <a:t>16.8% response rate</a:t>
            </a:r>
          </a:p>
        </p:txBody>
      </p:sp>
      <p:sp>
        <p:nvSpPr>
          <p:cNvPr id="4" name="Text Placeholder 3"/>
          <p:cNvSpPr>
            <a:spLocks noGrp="1"/>
          </p:cNvSpPr>
          <p:nvPr>
            <p:ph type="body" sz="quarter" idx="13"/>
          </p:nvPr>
        </p:nvSpPr>
        <p:spPr/>
        <p:txBody>
          <a:bodyPr/>
          <a:lstStyle/>
          <a:p>
            <a:r>
              <a:rPr lang="en-US" sz="3200" dirty="0"/>
              <a:t>Survey of Social Science Data Reusers</a:t>
            </a:r>
          </a:p>
        </p:txBody>
      </p:sp>
      <p:sp>
        <p:nvSpPr>
          <p:cNvPr id="5" name="TextBox 4"/>
          <p:cNvSpPr txBox="1"/>
          <p:nvPr/>
        </p:nvSpPr>
        <p:spPr>
          <a:xfrm>
            <a:off x="340786" y="114427"/>
            <a:ext cx="3036088" cy="307777"/>
          </a:xfrm>
          <a:prstGeom prst="rect">
            <a:avLst/>
          </a:prstGeom>
          <a:noFill/>
        </p:spPr>
        <p:txBody>
          <a:bodyPr wrap="none" rtlCol="0">
            <a:spAutoFit/>
          </a:bodyPr>
          <a:lstStyle/>
          <a:p>
            <a:r>
              <a:rPr lang="en-US" sz="1400" b="1" dirty="0"/>
              <a:t>(Faniel, Kriesberg, &amp; Yakel 2016)</a:t>
            </a:r>
          </a:p>
        </p:txBody>
      </p:sp>
    </p:spTree>
    <p:extLst>
      <p:ext uri="{BB962C8B-B14F-4D97-AF65-F5344CB8AC3E}">
        <p14:creationId xmlns:p14="http://schemas.microsoft.com/office/powerpoint/2010/main" val="361532560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Table 4"/>
          <p:cNvGraphicFramePr>
            <a:graphicFrameLocks noGrp="1"/>
          </p:cNvGraphicFramePr>
          <p:nvPr>
            <p:extLst>
              <p:ext uri="{D42A27DB-BD31-4B8C-83A1-F6EECF244321}">
                <p14:modId xmlns:p14="http://schemas.microsoft.com/office/powerpoint/2010/main" val="3695365669"/>
              </p:ext>
            </p:extLst>
          </p:nvPr>
        </p:nvGraphicFramePr>
        <p:xfrm>
          <a:off x="4102620" y="227575"/>
          <a:ext cx="3914775" cy="4759452"/>
        </p:xfrm>
        <a:graphic>
          <a:graphicData uri="http://schemas.openxmlformats.org/drawingml/2006/table">
            <a:tbl>
              <a:tblPr firstRow="1" firstCol="1" bandRow="1"/>
              <a:tblGrid>
                <a:gridCol w="2835585">
                  <a:extLst>
                    <a:ext uri="{9D8B030D-6E8A-4147-A177-3AD203B41FA5}">
                      <a16:colId xmlns:a16="http://schemas.microsoft.com/office/drawing/2014/main" val="20000"/>
                    </a:ext>
                  </a:extLst>
                </a:gridCol>
                <a:gridCol w="1079190">
                  <a:extLst>
                    <a:ext uri="{9D8B030D-6E8A-4147-A177-3AD203B41FA5}">
                      <a16:colId xmlns:a16="http://schemas.microsoft.com/office/drawing/2014/main" val="20001"/>
                    </a:ext>
                  </a:extLst>
                </a:gridCol>
              </a:tblGrid>
              <a:tr h="342900">
                <a:tc>
                  <a:txBody>
                    <a:bodyPr/>
                    <a:lstStyle/>
                    <a:p>
                      <a:pPr marL="0" marR="0">
                        <a:lnSpc>
                          <a:spcPct val="115000"/>
                        </a:lnSpc>
                        <a:spcBef>
                          <a:spcPts val="0"/>
                        </a:spcBef>
                        <a:spcAft>
                          <a:spcPts val="0"/>
                        </a:spcAft>
                      </a:pPr>
                      <a:r>
                        <a:rPr lang="en-US" sz="1800" b="1" dirty="0">
                          <a:effectLst/>
                          <a:latin typeface="+mn-lt"/>
                          <a:ea typeface="Calibri"/>
                          <a:cs typeface="Times New Roman"/>
                        </a:rPr>
                        <a:t> </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800" b="1" baseline="0" dirty="0">
                          <a:effectLst/>
                          <a:latin typeface="Symbol" panose="05050102010706020507" pitchFamily="18" charset="2"/>
                          <a:ea typeface="Calibri"/>
                          <a:cs typeface="Times New Roman"/>
                        </a:rPr>
                        <a:t>B</a:t>
                      </a:r>
                      <a:endParaRPr lang="en-US" sz="2100" b="1" baseline="0" dirty="0">
                        <a:effectLst/>
                        <a:latin typeface="Symbol" panose="05050102010706020507" pitchFamily="18" charset="2"/>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Constant</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-.030</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Data relevancy</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.066</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2"/>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Data completeness</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.245***</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Data accessibility</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.320***</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4"/>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Data ease of operation</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.134*</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Data credibility</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.148*</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6"/>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Documentation quality</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.204**</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7"/>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Data producer reputation </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.008</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8"/>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Journal rank</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.030</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9"/>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Model Statistics </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10"/>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   N</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237</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11"/>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   R</a:t>
                      </a:r>
                      <a:r>
                        <a:rPr lang="en-US" sz="1800" b="1" baseline="30000" dirty="0">
                          <a:effectLst/>
                          <a:latin typeface="+mn-lt"/>
                          <a:ea typeface="Calibri"/>
                          <a:cs typeface="Times New Roman"/>
                        </a:rPr>
                        <a:t>2</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55.5%</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12"/>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   Adjusted R</a:t>
                      </a:r>
                      <a:r>
                        <a:rPr lang="en-US" sz="1800" b="1" baseline="30000" dirty="0">
                          <a:effectLst/>
                          <a:latin typeface="+mn-lt"/>
                          <a:ea typeface="Calibri"/>
                          <a:cs typeface="Times New Roman"/>
                        </a:rPr>
                        <a:t>2</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54.0%</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13"/>
                  </a:ext>
                </a:extLst>
              </a:tr>
              <a:tr h="315468">
                <a:tc>
                  <a:txBody>
                    <a:bodyPr/>
                    <a:lstStyle/>
                    <a:p>
                      <a:pPr marL="0" marR="0">
                        <a:lnSpc>
                          <a:spcPct val="115000"/>
                        </a:lnSpc>
                        <a:spcBef>
                          <a:spcPts val="0"/>
                        </a:spcBef>
                        <a:spcAft>
                          <a:spcPts val="0"/>
                        </a:spcAft>
                      </a:pPr>
                      <a:r>
                        <a:rPr lang="en-US" sz="1800" b="1" dirty="0">
                          <a:effectLst/>
                          <a:latin typeface="+mn-lt"/>
                          <a:ea typeface="Calibri"/>
                          <a:cs typeface="Times New Roman"/>
                        </a:rPr>
                        <a:t>   Model F</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just">
                        <a:lnSpc>
                          <a:spcPct val="115000"/>
                        </a:lnSpc>
                        <a:spcBef>
                          <a:spcPts val="0"/>
                        </a:spcBef>
                        <a:spcAft>
                          <a:spcPts val="0"/>
                        </a:spcAft>
                      </a:pPr>
                      <a:r>
                        <a:rPr lang="en-US" sz="1800" b="1" dirty="0">
                          <a:effectLst/>
                          <a:latin typeface="+mn-lt"/>
                          <a:ea typeface="Calibri"/>
                          <a:cs typeface="Times New Roman"/>
                        </a:rPr>
                        <a:t>  35.59***</a:t>
                      </a:r>
                      <a:endParaRPr lang="en-US" sz="2100" b="1" dirty="0">
                        <a:effectLst/>
                        <a:latin typeface="+mn-lt"/>
                        <a:ea typeface="Calibri"/>
                        <a:cs typeface="Times New Roman"/>
                      </a:endParaRPr>
                    </a:p>
                  </a:txBody>
                  <a:tcPr marL="51435" marR="51435"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14"/>
                  </a:ext>
                </a:extLst>
              </a:tr>
            </a:tbl>
          </a:graphicData>
        </a:graphic>
      </p:graphicFrame>
      <p:sp>
        <p:nvSpPr>
          <p:cNvPr id="6" name="TextBox 5"/>
          <p:cNvSpPr txBox="1"/>
          <p:nvPr/>
        </p:nvSpPr>
        <p:spPr>
          <a:xfrm>
            <a:off x="0" y="1268473"/>
            <a:ext cx="4032354" cy="2677656"/>
          </a:xfrm>
          <a:prstGeom prst="rect">
            <a:avLst/>
          </a:prstGeom>
          <a:noFill/>
        </p:spPr>
        <p:txBody>
          <a:bodyPr wrap="square" rtlCol="0">
            <a:spAutoFit/>
          </a:bodyPr>
          <a:lstStyle/>
          <a:p>
            <a:r>
              <a:rPr lang="en-US" sz="2800" b="1" dirty="0">
                <a:latin typeface="+mj-lt"/>
              </a:rPr>
              <a:t>What data quality attributes influence data reusers’ satisfaction after controlling for journal rank? </a:t>
            </a:r>
          </a:p>
        </p:txBody>
      </p:sp>
      <p:sp>
        <p:nvSpPr>
          <p:cNvPr id="2" name="TextBox 1"/>
          <p:cNvSpPr txBox="1"/>
          <p:nvPr/>
        </p:nvSpPr>
        <p:spPr>
          <a:xfrm>
            <a:off x="1526540" y="4689064"/>
            <a:ext cx="2505814" cy="307777"/>
          </a:xfrm>
          <a:prstGeom prst="rect">
            <a:avLst/>
          </a:prstGeom>
          <a:noFill/>
        </p:spPr>
        <p:txBody>
          <a:bodyPr wrap="none" rtlCol="0">
            <a:spAutoFit/>
          </a:bodyPr>
          <a:lstStyle/>
          <a:p>
            <a:r>
              <a:rPr lang="en-US" sz="1400" dirty="0"/>
              <a:t>*p &lt; .05, **p &lt; .01, ***p , .001</a:t>
            </a:r>
            <a:endParaRPr lang="en-US" dirty="0"/>
          </a:p>
        </p:txBody>
      </p:sp>
      <p:sp>
        <p:nvSpPr>
          <p:cNvPr id="7" name="TextBox 6"/>
          <p:cNvSpPr txBox="1"/>
          <p:nvPr/>
        </p:nvSpPr>
        <p:spPr>
          <a:xfrm>
            <a:off x="78835" y="310980"/>
            <a:ext cx="3036088" cy="307777"/>
          </a:xfrm>
          <a:prstGeom prst="rect">
            <a:avLst/>
          </a:prstGeom>
          <a:noFill/>
        </p:spPr>
        <p:txBody>
          <a:bodyPr wrap="none" rtlCol="0">
            <a:spAutoFit/>
          </a:bodyPr>
          <a:lstStyle/>
          <a:p>
            <a:r>
              <a:rPr lang="en-US" sz="1400" b="1" dirty="0"/>
              <a:t>(Faniel, Kriesberg, &amp; Yakel 2016)</a:t>
            </a:r>
          </a:p>
        </p:txBody>
      </p:sp>
    </p:spTree>
    <p:extLst>
      <p:ext uri="{BB962C8B-B14F-4D97-AF65-F5344CB8AC3E}">
        <p14:creationId xmlns:p14="http://schemas.microsoft.com/office/powerpoint/2010/main" val="37823592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Curating Data with Reuse in Mind</a:t>
            </a:r>
          </a:p>
        </p:txBody>
      </p:sp>
      <p:sp>
        <p:nvSpPr>
          <p:cNvPr id="5" name="Text Placeholder 4"/>
          <p:cNvSpPr>
            <a:spLocks noGrp="1"/>
          </p:cNvSpPr>
          <p:nvPr>
            <p:ph type="body" sz="quarter" idx="14"/>
          </p:nvPr>
        </p:nvSpPr>
        <p:spPr/>
        <p:txBody>
          <a:bodyPr/>
          <a:lstStyle/>
          <a:p>
            <a:r>
              <a:rPr lang="en-US" sz="2600" dirty="0"/>
              <a:t>Meet changing needs throughout the data reuse process</a:t>
            </a:r>
          </a:p>
          <a:p>
            <a:pPr marL="0" indent="0">
              <a:buNone/>
            </a:pPr>
            <a:r>
              <a:rPr lang="en-US" sz="2600" dirty="0"/>
              <a:t> </a:t>
            </a:r>
          </a:p>
          <a:p>
            <a:r>
              <a:rPr lang="en-US" sz="2600" dirty="0"/>
              <a:t>Evaluate repository success in different ways </a:t>
            </a:r>
          </a:p>
          <a:p>
            <a:pPr marL="0" indent="0">
              <a:buNone/>
            </a:pPr>
            <a:endParaRPr lang="en-US" sz="2600" dirty="0"/>
          </a:p>
          <a:p>
            <a:r>
              <a:rPr lang="en-US" sz="2600" dirty="0"/>
              <a:t>Shape documentation quality to meet reusers’ expectations</a:t>
            </a:r>
          </a:p>
        </p:txBody>
      </p:sp>
    </p:spTree>
    <p:extLst>
      <p:ext uri="{BB962C8B-B14F-4D97-AF65-F5344CB8AC3E}">
        <p14:creationId xmlns:p14="http://schemas.microsoft.com/office/powerpoint/2010/main" val="32836727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a:xfrm>
            <a:off x="321736" y="343304"/>
            <a:ext cx="8439148" cy="686442"/>
          </a:xfrm>
        </p:spPr>
        <p:txBody>
          <a:bodyPr/>
          <a:lstStyle/>
          <a:p>
            <a:r>
              <a:rPr lang="en-US" dirty="0"/>
              <a:t>Related Work </a:t>
            </a:r>
          </a:p>
        </p:txBody>
      </p:sp>
      <p:sp>
        <p:nvSpPr>
          <p:cNvPr id="3" name="Text Placeholder 2"/>
          <p:cNvSpPr>
            <a:spLocks noGrp="1"/>
          </p:cNvSpPr>
          <p:nvPr>
            <p:ph type="body" sz="quarter" idx="14"/>
          </p:nvPr>
        </p:nvSpPr>
        <p:spPr/>
        <p:txBody>
          <a:bodyPr/>
          <a:lstStyle/>
          <a:p>
            <a:r>
              <a:rPr lang="en-US" sz="2400" dirty="0"/>
              <a:t>DIPIR </a:t>
            </a:r>
          </a:p>
          <a:p>
            <a:pPr lvl="1"/>
            <a:r>
              <a:rPr lang="en-US" sz="1600" dirty="0">
                <a:hlinkClick r:id="rId3"/>
              </a:rPr>
              <a:t>http://www.oclc.org/research/themes/user-studies/dipir.html</a:t>
            </a:r>
            <a:endParaRPr lang="en-US" sz="1600" dirty="0"/>
          </a:p>
          <a:p>
            <a:r>
              <a:rPr lang="en-US" sz="2400" dirty="0"/>
              <a:t>E-research and Data: Opportunities for Library Engagement </a:t>
            </a:r>
          </a:p>
          <a:p>
            <a:pPr lvl="1"/>
            <a:r>
              <a:rPr lang="en-US" sz="2000" dirty="0">
                <a:hlinkClick r:id="rId4"/>
              </a:rPr>
              <a:t>http://www.oclc.org/research/themes/user-studies/e-research.html</a:t>
            </a:r>
            <a:endParaRPr lang="en-US" sz="2000" dirty="0"/>
          </a:p>
          <a:p>
            <a:r>
              <a:rPr lang="en-US" sz="2400" dirty="0"/>
              <a:t>The Secret Life of Data (SLO-data) Project </a:t>
            </a:r>
          </a:p>
          <a:p>
            <a:pPr lvl="1"/>
            <a:r>
              <a:rPr lang="en-US" sz="2000" dirty="0">
                <a:hlinkClick r:id="rId5"/>
              </a:rPr>
              <a:t>https://alexandriaarchive.org/secret-life-of-data/</a:t>
            </a:r>
            <a:r>
              <a:rPr lang="en-US" sz="2000" dirty="0"/>
              <a:t> </a:t>
            </a:r>
            <a:endParaRPr lang="en-US" dirty="0"/>
          </a:p>
        </p:txBody>
      </p:sp>
    </p:spTree>
    <p:extLst>
      <p:ext uri="{BB962C8B-B14F-4D97-AF65-F5344CB8AC3E}">
        <p14:creationId xmlns:p14="http://schemas.microsoft.com/office/powerpoint/2010/main" val="389917884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Acknowledgements </a:t>
            </a:r>
          </a:p>
        </p:txBody>
      </p:sp>
      <p:sp>
        <p:nvSpPr>
          <p:cNvPr id="3" name="Text Placeholder 2"/>
          <p:cNvSpPr>
            <a:spLocks noGrp="1"/>
          </p:cNvSpPr>
          <p:nvPr>
            <p:ph type="body" sz="quarter" idx="14"/>
          </p:nvPr>
        </p:nvSpPr>
        <p:spPr/>
        <p:txBody>
          <a:bodyPr/>
          <a:lstStyle/>
          <a:p>
            <a:r>
              <a:rPr lang="en-US" sz="1800" dirty="0"/>
              <a:t>Institute of Museum and Library Services </a:t>
            </a:r>
          </a:p>
          <a:p>
            <a:r>
              <a:rPr lang="en-US" sz="1800" dirty="0"/>
              <a:t>Co-PI: Elizabeth Yakel (University of Michigan)</a:t>
            </a:r>
          </a:p>
          <a:p>
            <a:r>
              <a:rPr lang="en-US" sz="1800" dirty="0"/>
              <a:t>Partners: Nancy McGovern, Ph.D. (MIT), Eric Kansa, Ph.D. (Open Context), William Fink, Ph.D. (University of Michigan Museum of Zoology)</a:t>
            </a:r>
          </a:p>
          <a:p>
            <a:r>
              <a:rPr lang="en-US" sz="1800" dirty="0"/>
              <a:t>OCLC Fellow: Julianna Barrera-Gomez</a:t>
            </a:r>
          </a:p>
          <a:p>
            <a:r>
              <a:rPr lang="en-US" sz="1800" dirty="0"/>
              <a:t>Doctoral Students: Rebecca Frank, Adam Kriesberg, Morgan Daniels, Ayoung Yoon</a:t>
            </a:r>
          </a:p>
          <a:p>
            <a:r>
              <a:rPr lang="en-US" sz="1800" dirty="0"/>
              <a:t>Master’s Students: Alexa Hagen, Jessica Schaengold, Gavin Strassel, Michele DeLia, Kathleen Fear, Mallory Hood, Annelise Doll, Monique Lowe</a:t>
            </a:r>
          </a:p>
          <a:p>
            <a:r>
              <a:rPr lang="en-US" sz="1800" dirty="0"/>
              <a:t>Undergraduates: Molly Haig</a:t>
            </a:r>
          </a:p>
        </p:txBody>
      </p:sp>
      <p:pic>
        <p:nvPicPr>
          <p:cNvPr id="4" name="Picture 1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200605" y="553745"/>
            <a:ext cx="1752600" cy="794905"/>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3175" algn="in">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EEECE1"/>
                  </a:outerShdw>
                </a:effectLst>
              </a14:hiddenEffects>
            </a:ext>
          </a:extLst>
        </p:spPr>
      </p:pic>
    </p:spTree>
    <p:extLst>
      <p:ext uri="{BB962C8B-B14F-4D97-AF65-F5344CB8AC3E}">
        <p14:creationId xmlns:p14="http://schemas.microsoft.com/office/powerpoint/2010/main" val="9803445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References </a:t>
            </a:r>
          </a:p>
        </p:txBody>
      </p:sp>
      <p:sp>
        <p:nvSpPr>
          <p:cNvPr id="3" name="TextBox 2"/>
          <p:cNvSpPr txBox="1"/>
          <p:nvPr/>
        </p:nvSpPr>
        <p:spPr>
          <a:xfrm>
            <a:off x="340786" y="953793"/>
            <a:ext cx="8318660" cy="3662541"/>
          </a:xfrm>
          <a:prstGeom prst="rect">
            <a:avLst/>
          </a:prstGeom>
          <a:noFill/>
        </p:spPr>
        <p:txBody>
          <a:bodyPr wrap="square" rtlCol="0">
            <a:spAutoFit/>
          </a:bodyPr>
          <a:lstStyle/>
          <a:p>
            <a:r>
              <a:rPr lang="en-US" sz="1100" dirty="0"/>
              <a:t>Enis, Matt. 2015. “Wisdom of the Crowd | Digital Collections.” </a:t>
            </a:r>
            <a:r>
              <a:rPr lang="en-US" sz="1100" i="1" dirty="0"/>
              <a:t>Library Journal</a:t>
            </a:r>
            <a:r>
              <a:rPr lang="en-US" sz="1100" dirty="0"/>
              <a:t>, July 13. </a:t>
            </a:r>
            <a:br>
              <a:rPr lang="en-US" sz="1100" dirty="0"/>
            </a:br>
            <a:r>
              <a:rPr lang="en-US" sz="1100" dirty="0"/>
              <a:t>	</a:t>
            </a:r>
            <a:r>
              <a:rPr lang="en-US" sz="1100" u="sng" dirty="0">
                <a:hlinkClick r:id="rId3"/>
              </a:rPr>
              <a:t>http://lj.libraryjournal.com/2015/07/technology/wisdom-of-the-crowd-digital-collections/#_</a:t>
            </a:r>
            <a:r>
              <a:rPr lang="en-US" sz="1100" dirty="0"/>
              <a:t>.</a:t>
            </a:r>
          </a:p>
          <a:p>
            <a:r>
              <a:rPr lang="en-US" sz="1100" dirty="0"/>
              <a:t>Faniel, Ixchel M., and T.E. Jacobsen. 2010. “Reusing Scientific Data: How Earthquake Engineering Researchers Assess the 	Reusability of Colleagues’ Data.” </a:t>
            </a:r>
            <a:r>
              <a:rPr lang="en-US" sz="1100" i="1" dirty="0"/>
              <a:t>Computer Supported Cooperative Work</a:t>
            </a:r>
            <a:r>
              <a:rPr lang="en-US" sz="1100" dirty="0"/>
              <a:t> 19 (3–4): 355–75. </a:t>
            </a:r>
          </a:p>
          <a:p>
            <a:r>
              <a:rPr lang="en-US" sz="1100" dirty="0"/>
              <a:t>	doi:10.1007/s10606-010-9117-8.</a:t>
            </a:r>
          </a:p>
          <a:p>
            <a:r>
              <a:rPr lang="en-US" sz="1100" dirty="0"/>
              <a:t>Faniel, Ixchel M., and Elizabeth Yakel. 2011. “Significant Properties as Contextual Metadata.” </a:t>
            </a:r>
            <a:r>
              <a:rPr lang="en-US" sz="1100" i="1" dirty="0"/>
              <a:t>Journal of Library Metadata</a:t>
            </a:r>
            <a:r>
              <a:rPr lang="en-US" sz="1100" dirty="0"/>
              <a:t> 11 (3–4): 	155–65.</a:t>
            </a:r>
          </a:p>
          <a:p>
            <a:r>
              <a:rPr lang="en-US" sz="1100" dirty="0"/>
              <a:t>Faniel, Ixchel M., Adam Kriesberg, and Elizabeth Yakel. “Data Reuse and Sensemaking among Novice Social Scientists.” 	</a:t>
            </a:r>
            <a:r>
              <a:rPr lang="en-US" sz="1100" i="1" dirty="0"/>
              <a:t>Proceedings of the American Society for Information Science and Technology</a:t>
            </a:r>
            <a:r>
              <a:rPr lang="en-US" sz="1100" dirty="0"/>
              <a:t> 49, no. 1 (2012): 1–10. 	doi:10.1002/meet.14504901068.</a:t>
            </a:r>
          </a:p>
          <a:p>
            <a:r>
              <a:rPr lang="en-US" sz="1100" dirty="0"/>
              <a:t>Faniel, Ixchel M., Eric Kansa, Sarah Whitcher Kansa, Julianna Barrera-Gomez, and Elizabeth Yakel. “The Challenges of Digging 	Data: A Study of Context in Archaeological Data Reuse.” In </a:t>
            </a:r>
            <a:r>
              <a:rPr lang="en-US" sz="1100" i="1" dirty="0"/>
              <a:t>Proceedings of the 13th ACM/IEEE-CS Joint  Conference 	on 	Digital Libraries</a:t>
            </a:r>
            <a:r>
              <a:rPr lang="en-US" sz="1100" dirty="0"/>
              <a:t>, 295–304. JCDL ’13. New York, NY, USA: ACM, 2013. doi:10.1145/2467696.2467712.</a:t>
            </a:r>
          </a:p>
          <a:p>
            <a:r>
              <a:rPr lang="en-US" sz="1100" dirty="0"/>
              <a:t>Yakel, Elizabeth, Ixchel Faniel, Adam Kriesberg, and Ayoung Yoon. 2013. “Trust in Digital Repositories.” </a:t>
            </a:r>
            <a:r>
              <a:rPr lang="en-US" sz="1100" i="1" dirty="0"/>
              <a:t>International Journal of 	Digital Curation</a:t>
            </a:r>
            <a:r>
              <a:rPr lang="en-US" sz="1100" dirty="0"/>
              <a:t> 8 (1): 143–56. doi:10.2218/ijdc.v8i1.251.</a:t>
            </a:r>
          </a:p>
          <a:p>
            <a:r>
              <a:rPr lang="en-US" sz="1100" dirty="0"/>
              <a:t>Faniel, Ixchel M., Adam Kriesberg, and Elizabeth Yakel. 2016. “Social Scientists’ Satisfaction with Data Reuse.” </a:t>
            </a:r>
            <a:r>
              <a:rPr lang="en-US" sz="1100" i="1" dirty="0"/>
              <a:t>Journal of the 	Association for Information Science and Technology</a:t>
            </a:r>
            <a:r>
              <a:rPr lang="en-US" sz="1100" dirty="0"/>
              <a:t> 67 (6): 1404–16. doi:10.1002/asi.23480.</a:t>
            </a:r>
          </a:p>
          <a:p>
            <a:r>
              <a:rPr lang="en-US" sz="1100" dirty="0"/>
              <a:t>Faniel, Ixchel M., and Elizabeth Yakel. forthcoming. “Practices Do Not Make Perfect: Disciplinary Data Sharing and Reuse 	Practices and Their Implications for Repository Data Curation.” In </a:t>
            </a:r>
            <a:r>
              <a:rPr lang="en-US" sz="1100" i="1" dirty="0"/>
              <a:t>Curating Research Data Volume 1: Practical Strategies 	for Your Digital Repository.</a:t>
            </a:r>
            <a:r>
              <a:rPr lang="en-US" sz="1100" dirty="0"/>
              <a:t> Chicago, IL: Association of College and Research Libraries Press.</a:t>
            </a:r>
          </a:p>
          <a:p>
            <a:r>
              <a:rPr lang="en-US" sz="1100" dirty="0"/>
              <a:t>Additional references for the DIPIR project: </a:t>
            </a:r>
            <a:r>
              <a:rPr lang="en-US" sz="1100" dirty="0">
                <a:hlinkClick r:id="rId4"/>
              </a:rPr>
              <a:t>http://www.oclc.org/research/themes/user-studies/dipir/publications.html</a:t>
            </a:r>
            <a:endParaRPr lang="en-US" sz="1100" dirty="0"/>
          </a:p>
        </p:txBody>
      </p:sp>
    </p:spTree>
    <p:extLst>
      <p:ext uri="{BB962C8B-B14F-4D97-AF65-F5344CB8AC3E}">
        <p14:creationId xmlns:p14="http://schemas.microsoft.com/office/powerpoint/2010/main" val="41257083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731839" y="725439"/>
            <a:ext cx="4545475" cy="1492716"/>
          </a:xfrm>
        </p:spPr>
        <p:txBody>
          <a:bodyPr/>
          <a:lstStyle/>
          <a:p>
            <a:r>
              <a:rPr lang="en-US" dirty="0"/>
              <a:t>Thank you</a:t>
            </a:r>
          </a:p>
        </p:txBody>
      </p:sp>
      <p:sp>
        <p:nvSpPr>
          <p:cNvPr id="3" name="Text Placeholder 2"/>
          <p:cNvSpPr>
            <a:spLocks noGrp="1"/>
          </p:cNvSpPr>
          <p:nvPr>
            <p:ph type="body" sz="quarter" idx="11"/>
          </p:nvPr>
        </p:nvSpPr>
        <p:spPr/>
        <p:txBody>
          <a:bodyPr>
            <a:normAutofit fontScale="92500" lnSpcReduction="20000"/>
          </a:bodyPr>
          <a:lstStyle/>
          <a:p>
            <a:r>
              <a:rPr lang="en-US" dirty="0"/>
              <a:t>Ixchel M. Faniel, Ph.D.</a:t>
            </a:r>
          </a:p>
        </p:txBody>
      </p:sp>
      <p:sp>
        <p:nvSpPr>
          <p:cNvPr id="4" name="Text Placeholder 3"/>
          <p:cNvSpPr>
            <a:spLocks noGrp="1"/>
          </p:cNvSpPr>
          <p:nvPr>
            <p:ph type="body" sz="quarter" idx="12"/>
          </p:nvPr>
        </p:nvSpPr>
        <p:spPr/>
        <p:txBody>
          <a:bodyPr>
            <a:normAutofit fontScale="92500" lnSpcReduction="20000"/>
          </a:bodyPr>
          <a:lstStyle/>
          <a:p>
            <a:r>
              <a:rPr lang="en-US" dirty="0"/>
              <a:t>Research Scientist, OCLC</a:t>
            </a:r>
          </a:p>
        </p:txBody>
      </p:sp>
      <p:sp>
        <p:nvSpPr>
          <p:cNvPr id="5" name="Text Placeholder 4"/>
          <p:cNvSpPr>
            <a:spLocks noGrp="1"/>
          </p:cNvSpPr>
          <p:nvPr>
            <p:ph type="body" sz="quarter" idx="13"/>
          </p:nvPr>
        </p:nvSpPr>
        <p:spPr>
          <a:xfrm>
            <a:off x="698064" y="2851383"/>
            <a:ext cx="3887788" cy="577787"/>
          </a:xfrm>
        </p:spPr>
        <p:txBody>
          <a:bodyPr>
            <a:normAutofit/>
          </a:bodyPr>
          <a:lstStyle/>
          <a:p>
            <a:r>
              <a:rPr lang="en-US" dirty="0">
                <a:hlinkClick r:id="rId3"/>
              </a:rPr>
              <a:t>fanieli@oclc.org</a:t>
            </a:r>
            <a:r>
              <a:rPr lang="en-US" dirty="0"/>
              <a:t> </a:t>
            </a:r>
          </a:p>
          <a:p>
            <a:r>
              <a:rPr lang="en-US" dirty="0">
                <a:solidFill>
                  <a:schemeClr val="tx1"/>
                </a:solidFill>
              </a:rPr>
              <a:t>@imfaniel</a:t>
            </a:r>
          </a:p>
        </p:txBody>
      </p:sp>
      <p:sp>
        <p:nvSpPr>
          <p:cNvPr id="6" name="Text Placeholder 5"/>
          <p:cNvSpPr>
            <a:spLocks noGrp="1"/>
          </p:cNvSpPr>
          <p:nvPr>
            <p:ph type="body" sz="quarter" idx="14"/>
          </p:nvPr>
        </p:nvSpPr>
        <p:spPr>
          <a:xfrm>
            <a:off x="1" y="206426"/>
            <a:ext cx="3679825" cy="566309"/>
          </a:xfrm>
        </p:spPr>
        <p:txBody>
          <a:bodyPr/>
          <a:lstStyle/>
          <a:p>
            <a:r>
              <a:rPr lang="en-US" dirty="0"/>
              <a:t>DANS OCLC Colloquium</a:t>
            </a:r>
          </a:p>
        </p:txBody>
      </p:sp>
      <p:sp>
        <p:nvSpPr>
          <p:cNvPr id="7" name="Rectangle 6"/>
          <p:cNvSpPr/>
          <p:nvPr/>
        </p:nvSpPr>
        <p:spPr>
          <a:xfrm>
            <a:off x="865813" y="4402413"/>
            <a:ext cx="5377764" cy="600164"/>
          </a:xfrm>
          <a:prstGeom prst="rect">
            <a:avLst/>
          </a:prstGeom>
        </p:spPr>
        <p:txBody>
          <a:bodyPr wrap="square" anchor="ct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750" kern="1200" dirty="0">
                <a:solidFill>
                  <a:srgbClr val="787D83"/>
                </a:solidFill>
                <a:effectLst/>
                <a:latin typeface="+mn-lt"/>
                <a:ea typeface="+mn-ea"/>
                <a:cs typeface="+mn-cs"/>
              </a:rPr>
              <a:t>©2016 OCLC. This work is licensed under a Creative Commons Attribution 4.0 International License. Suggested attribution: This work uses content from Are you curating with reuse in mind? © OCLC, used under a Creative Commons Attribution 4.0 International License: http://creativecommons.org/licenses/by/4.0/.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050" kern="1200" baseline="0" dirty="0">
              <a:solidFill>
                <a:schemeClr val="bg1">
                  <a:lumMod val="65000"/>
                </a:schemeClr>
              </a:solidFill>
              <a:latin typeface="+mn-lt"/>
              <a:ea typeface="Open Sans" pitchFamily="34" charset="0"/>
              <a:cs typeface="Open Sans" pitchFamily="34" charset="0"/>
            </a:endParaRPr>
          </a:p>
        </p:txBody>
      </p:sp>
    </p:spTree>
    <p:extLst>
      <p:ext uri="{BB962C8B-B14F-4D97-AF65-F5344CB8AC3E}">
        <p14:creationId xmlns:p14="http://schemas.microsoft.com/office/powerpoint/2010/main" val="369536004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theme/theme1.xml><?xml version="1.0" encoding="utf-8"?>
<a:theme xmlns:a="http://schemas.openxmlformats.org/drawingml/2006/main" name="Master_Slides_V2">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15314</TotalTime>
  <Words>6418</Words>
  <Application>Microsoft Office PowerPoint</Application>
  <PresentationFormat>On-screen Show (16:9)</PresentationFormat>
  <Paragraphs>418</Paragraphs>
  <Slides>36</Slides>
  <Notes>36</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36</vt:i4>
      </vt:variant>
    </vt:vector>
  </HeadingPairs>
  <TitlesOfParts>
    <vt:vector size="44" baseType="lpstr">
      <vt:lpstr>ＭＳ Ｐゴシック</vt:lpstr>
      <vt:lpstr>Arial</vt:lpstr>
      <vt:lpstr>Calibri</vt:lpstr>
      <vt:lpstr>Open Sans</vt:lpstr>
      <vt:lpstr>Symbol</vt:lpstr>
      <vt:lpstr>Times New Roman</vt:lpstr>
      <vt:lpstr>Wingdings</vt:lpstr>
      <vt:lpstr>Master_Slides_V2</vt:lpstr>
      <vt:lpstr>PowerPoint Presentation</vt:lpstr>
      <vt:lpstr>PowerPoint Presentation</vt:lpstr>
      <vt:lpstr>PowerPoint Presentation</vt:lpstr>
      <vt:lpstr>PowerPoint Presentation</vt:lpstr>
      <vt:lpstr>PowerPoint Presentation</vt:lpstr>
      <vt:lpstr>PowerPoint Presentation</vt:lpstr>
      <vt:lpstr>Today’s Focus: The Data Reuser</vt:lpstr>
      <vt:lpstr>Today’s Focus: The Data Reuser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Frequency repository functions linked  with repository trust</vt:lpstr>
      <vt:lpstr>Frequency trust factors mentioned</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oclc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Are You Curating with Reuse in Mind?</dc:title>
  <dc:creator>Ixchel M. Faniel</dc:creator>
  <cp:keywords>data curation, data reuse, data repositories</cp:keywords>
  <dc:description>Presented by Ixchel M. Faniel at the DANS OCLC Colloquium, 19 October 2016, Leiden (Netherlands).</dc:description>
  <cp:lastModifiedBy>Confer,Patrick</cp:lastModifiedBy>
  <cp:revision>576</cp:revision>
  <cp:lastPrinted>2016-10-11T20:39:55Z</cp:lastPrinted>
  <dcterms:created xsi:type="dcterms:W3CDTF">2015-04-17T19:58:50Z</dcterms:created>
  <dcterms:modified xsi:type="dcterms:W3CDTF">2017-05-13T17:10:20Z</dcterms:modified>
</cp:coreProperties>
</file>