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  <p:sldMasterId id="2147483738" r:id="rId2"/>
    <p:sldMasterId id="2147483763" r:id="rId3"/>
    <p:sldMasterId id="2147483769" r:id="rId4"/>
    <p:sldMasterId id="2147483775" r:id="rId5"/>
    <p:sldMasterId id="2147483662" r:id="rId6"/>
    <p:sldMasterId id="2147483746" r:id="rId7"/>
  </p:sldMasterIdLst>
  <p:notesMasterIdLst>
    <p:notesMasterId r:id="rId22"/>
  </p:notesMasterIdLst>
  <p:handoutMasterIdLst>
    <p:handoutMasterId r:id="rId23"/>
  </p:handoutMasterIdLst>
  <p:sldIdLst>
    <p:sldId id="264" r:id="rId8"/>
    <p:sldId id="273" r:id="rId9"/>
    <p:sldId id="274" r:id="rId10"/>
    <p:sldId id="275" r:id="rId11"/>
    <p:sldId id="288" r:id="rId12"/>
    <p:sldId id="289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65" r:id="rId21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Carl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55560"/>
    <a:srgbClr val="C4161C"/>
    <a:srgbClr val="2178B5"/>
    <a:srgbClr val="144363"/>
    <a:srgbClr val="164D72"/>
    <a:srgbClr val="18547D"/>
    <a:srgbClr val="0E2B3F"/>
    <a:srgbClr val="112F43"/>
    <a:srgbClr val="14364D"/>
    <a:srgbClr val="0C1F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4286" autoAdjust="0"/>
  </p:normalViewPr>
  <p:slideViewPr>
    <p:cSldViewPr snapToGrid="0" snapToObjects="1">
      <p:cViewPr>
        <p:scale>
          <a:sx n="70" d="100"/>
          <a:sy n="70" d="100"/>
        </p:scale>
        <p:origin x="-304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0" d="100"/>
          <a:sy n="70" d="100"/>
        </p:scale>
        <p:origin x="-3210" y="-6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ode\Dropbox\L&amp;DM%20Project\L&amp;DM%20Participants%20Sheet%200619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ode\Dropbox\L&amp;DM%20Project\L&amp;DM%20Participants%20Sheet%200619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ode\Dropbox\L&amp;DM%20Project\L&amp;DM%20Participants%20Sheet%200619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2416385873497511"/>
                  <c:y val="6.901488691520350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dirty="0"/>
                      <a:t>1%</a:t>
                    </a:r>
                  </a:p>
                  <a:p>
                    <a:r>
                      <a:rPr lang="en-US" dirty="0"/>
                      <a:t>(11)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5.4561836446095933E-2"/>
                  <c:y val="-0.3167406365857586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dirty="0"/>
                      <a:t>7%</a:t>
                    </a:r>
                  </a:p>
                  <a:p>
                    <a:r>
                      <a:rPr lang="en-US" dirty="0"/>
                      <a:t>(17)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9.4633271259848967E-2"/>
                  <c:y val="6.828662745396885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/>
                      <a:t>9%</a:t>
                    </a:r>
                  </a:p>
                  <a:p>
                    <a:r>
                      <a:rPr lang="en-US" dirty="0"/>
                      <a:t>(7)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1.1766846817144549E-2"/>
                  <c:y val="0.1120645872473221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dirty="0"/>
                      <a:t>%</a:t>
                    </a:r>
                  </a:p>
                  <a:p>
                    <a:r>
                      <a:rPr lang="en-US" dirty="0"/>
                      <a:t>(1)</a:t>
                    </a: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'All Participants Rev2 (2)'!$L$4:$L$7</c:f>
              <c:strCache>
                <c:ptCount val="4"/>
                <c:pt idx="0">
                  <c:v>None</c:v>
                </c:pt>
                <c:pt idx="1">
                  <c:v>Some</c:v>
                </c:pt>
                <c:pt idx="2">
                  <c:v>A Lot</c:v>
                </c:pt>
                <c:pt idx="3">
                  <c:v>Not Indicated</c:v>
                </c:pt>
              </c:strCache>
            </c:strRef>
          </c:cat>
          <c:val>
            <c:numRef>
              <c:f>'All Participants Rev2 (2)'!$M$4:$M$7</c:f>
              <c:numCache>
                <c:formatCode>General</c:formatCode>
                <c:ptCount val="4"/>
                <c:pt idx="0">
                  <c:v>11</c:v>
                </c:pt>
                <c:pt idx="1">
                  <c:v>17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  <a:p>
                    <a:r>
                      <a:rPr lang="en-US" dirty="0"/>
                      <a:t>(11)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17%</a:t>
                    </a:r>
                  </a:p>
                  <a:p>
                    <a:r>
                      <a:rPr lang="en-US" dirty="0"/>
                      <a:t>(6)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  <a:p>
                    <a:r>
                      <a:rPr lang="en-US" dirty="0"/>
                      <a:t>(7)</a:t>
                    </a:r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  <a:p>
                    <a:r>
                      <a:rPr lang="en-US" dirty="0"/>
                      <a:t>(7)</a:t>
                    </a:r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11%</a:t>
                    </a:r>
                  </a:p>
                  <a:p>
                    <a:r>
                      <a:rPr lang="en-US" dirty="0"/>
                      <a:t>(4)</a:t>
                    </a:r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0"/>
                  <c:y val="8.3915306026677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  <a:p>
                    <a:r>
                      <a:rPr lang="en-US" dirty="0"/>
                      <a:t>(1)</a:t>
                    </a:r>
                  </a:p>
                </c:rich>
              </c:tx>
              <c:dLblPos val="outEnd"/>
              <c:showVal val="1"/>
            </c:dLbl>
            <c:dLblPos val="ctr"/>
            <c:showVal val="1"/>
          </c:dLbls>
          <c:cat>
            <c:strRef>
              <c:f>'All Participants Rev2 (2)'!$U$13:$U$18</c:f>
              <c:strCache>
                <c:ptCount val="6"/>
                <c:pt idx="0">
                  <c:v>1-2 Years</c:v>
                </c:pt>
                <c:pt idx="1">
                  <c:v>3-5 Years</c:v>
                </c:pt>
                <c:pt idx="2">
                  <c:v>6-10 Years</c:v>
                </c:pt>
                <c:pt idx="3">
                  <c:v>11-20 Years</c:v>
                </c:pt>
                <c:pt idx="4">
                  <c:v>21+ Years</c:v>
                </c:pt>
                <c:pt idx="5">
                  <c:v>Not Indicated</c:v>
                </c:pt>
              </c:strCache>
            </c:strRef>
          </c:cat>
          <c:val>
            <c:numRef>
              <c:f>'All Participants Rev2 (2)'!$V$13:$V$18</c:f>
              <c:numCache>
                <c:formatCode>0%</c:formatCode>
                <c:ptCount val="6"/>
                <c:pt idx="0">
                  <c:v>0.30555555555555558</c:v>
                </c:pt>
                <c:pt idx="1">
                  <c:v>0.16666666666666666</c:v>
                </c:pt>
                <c:pt idx="2">
                  <c:v>0.1944444444444452</c:v>
                </c:pt>
                <c:pt idx="3">
                  <c:v>0.1944444444444452</c:v>
                </c:pt>
                <c:pt idx="4">
                  <c:v>0.1111111111111111</c:v>
                </c:pt>
                <c:pt idx="5">
                  <c:v>2.7777777777777922E-2</c:v>
                </c:pt>
              </c:numCache>
            </c:numRef>
          </c:val>
        </c:ser>
        <c:dLbls>
          <c:showVal val="1"/>
        </c:dLbls>
        <c:axId val="331198848"/>
        <c:axId val="331200384"/>
      </c:barChart>
      <c:catAx>
        <c:axId val="331198848"/>
        <c:scaling>
          <c:orientation val="minMax"/>
        </c:scaling>
        <c:axPos val="b"/>
        <c:tickLblPos val="nextTo"/>
        <c:crossAx val="331200384"/>
        <c:crosses val="autoZero"/>
        <c:auto val="1"/>
        <c:lblAlgn val="ctr"/>
        <c:lblOffset val="100"/>
      </c:catAx>
      <c:valAx>
        <c:axId val="331200384"/>
        <c:scaling>
          <c:orientation val="minMax"/>
        </c:scaling>
        <c:axPos val="l"/>
        <c:majorGridlines/>
        <c:numFmt formatCode="0%" sourceLinked="1"/>
        <c:tickLblPos val="nextTo"/>
        <c:crossAx val="331198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3.0735877408864095E-3"/>
                  <c:y val="7.48870360607297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  <a:p>
                    <a:r>
                      <a:rPr lang="en-US" dirty="0"/>
                      <a:t>(2)</a:t>
                    </a: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50%</a:t>
                    </a:r>
                  </a:p>
                  <a:p>
                    <a:r>
                      <a:rPr lang="en-US" dirty="0"/>
                      <a:t>(18)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19%</a:t>
                    </a:r>
                  </a:p>
                  <a:p>
                    <a:r>
                      <a:rPr lang="en-US" dirty="0"/>
                      <a:t>(7)</a:t>
                    </a:r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0"/>
                  <c:y val="2.28223643592314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  <a:p>
                    <a:r>
                      <a:rPr lang="en-US" dirty="0"/>
                      <a:t>(2)</a:t>
                    </a:r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17%</a:t>
                    </a:r>
                  </a:p>
                  <a:p>
                    <a:r>
                      <a:rPr lang="en-US" dirty="0"/>
                      <a:t>(6)</a:t>
                    </a:r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1.5367938704431961E-3"/>
                  <c:y val="-9.271816122338039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  <a:p>
                    <a:r>
                      <a:rPr lang="en-US" dirty="0"/>
                      <a:t>(1)</a:t>
                    </a:r>
                  </a:p>
                </c:rich>
              </c:tx>
              <c:dLblPos val="outEnd"/>
              <c:showVal val="1"/>
            </c:dLbl>
            <c:dLblPos val="ctr"/>
            <c:showVal val="1"/>
          </c:dLbls>
          <c:cat>
            <c:strRef>
              <c:f>'All Participants Rev2 (2)'!$U$39:$U$44</c:f>
              <c:strCache>
                <c:ptCount val="6"/>
                <c:pt idx="0">
                  <c:v>10,000 and Under</c:v>
                </c:pt>
                <c:pt idx="1">
                  <c:v>10,001-20,000</c:v>
                </c:pt>
                <c:pt idx="2">
                  <c:v>20,001-30,000</c:v>
                </c:pt>
                <c:pt idx="3">
                  <c:v>30,001-40,000</c:v>
                </c:pt>
                <c:pt idx="4">
                  <c:v>40,001-50,000</c:v>
                </c:pt>
                <c:pt idx="5">
                  <c:v>50,001 and More</c:v>
                </c:pt>
              </c:strCache>
            </c:strRef>
          </c:cat>
          <c:val>
            <c:numRef>
              <c:f>'All Participants Rev2 (2)'!$V$39:$V$44</c:f>
              <c:numCache>
                <c:formatCode>0%</c:formatCode>
                <c:ptCount val="6"/>
                <c:pt idx="0">
                  <c:v>5.5555555555555455E-2</c:v>
                </c:pt>
                <c:pt idx="1">
                  <c:v>0.5</c:v>
                </c:pt>
                <c:pt idx="2">
                  <c:v>0.1944444444444452</c:v>
                </c:pt>
                <c:pt idx="3">
                  <c:v>5.5555555555555455E-2</c:v>
                </c:pt>
                <c:pt idx="4">
                  <c:v>0.16666666666666666</c:v>
                </c:pt>
                <c:pt idx="5">
                  <c:v>2.7777777777777922E-2</c:v>
                </c:pt>
              </c:numCache>
            </c:numRef>
          </c:val>
        </c:ser>
        <c:dLbls>
          <c:showVal val="1"/>
        </c:dLbls>
        <c:axId val="331310592"/>
        <c:axId val="331312128"/>
      </c:barChart>
      <c:catAx>
        <c:axId val="331310592"/>
        <c:scaling>
          <c:orientation val="minMax"/>
        </c:scaling>
        <c:axPos val="b"/>
        <c:tickLblPos val="nextTo"/>
        <c:crossAx val="331312128"/>
        <c:crosses val="autoZero"/>
        <c:auto val="1"/>
        <c:lblAlgn val="ctr"/>
        <c:lblOffset val="100"/>
      </c:catAx>
      <c:valAx>
        <c:axId val="331312128"/>
        <c:scaling>
          <c:orientation val="minMax"/>
        </c:scaling>
        <c:axPos val="l"/>
        <c:majorGridlines/>
        <c:numFmt formatCode="0%" sourceLinked="1"/>
        <c:tickLblPos val="nextTo"/>
        <c:crossAx val="331310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E4CAC7A-5073-6D4E-BFCB-18D2E718F4BD}" type="datetimeFigureOut">
              <a:rPr lang="en-US" smtClean="0"/>
              <a:pPr/>
              <a:t>8/19/2014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52059FF-A96D-944B-8115-47E1146D3D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575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E23EFB5-7455-3C48-9E46-49127EBCEC2F}" type="datetimeFigureOut">
              <a:rPr lang="en-US" smtClean="0"/>
              <a:pPr/>
              <a:t>8/19/2014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F896307-7DAF-5642-9DCB-6041360F1C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70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asonbaker/9027029071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decom/7222825892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31065898@N08/8220970905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amhule/557408019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illianthues/10634796903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5875"/>
            <a:ext cx="4171950" cy="3128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3144795"/>
            <a:ext cx="7018301" cy="6159514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Image: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http://www.flickr.com/photos/jasonbaker/9027029071/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5175" y="179388"/>
            <a:ext cx="3379788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2712613"/>
            <a:ext cx="7018301" cy="6591697"/>
          </a:xfrm>
        </p:spPr>
        <p:txBody>
          <a:bodyPr>
            <a:noAutofit/>
          </a:bodyPr>
          <a:lstStyle/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Image: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http://www.flickr.com/photos/rdecom/7222825892/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" y="4187667"/>
            <a:ext cx="7018300" cy="5116644"/>
          </a:xfrm>
        </p:spPr>
        <p:txBody>
          <a:bodyPr>
            <a:no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Image: </a:t>
            </a:r>
            <a:r>
              <a:rPr lang="en-US" sz="1300" dirty="0" smtClean="0">
                <a:latin typeface="Arial" pitchFamily="34" charset="0"/>
                <a:cs typeface="Arial" pitchFamily="34" charset="0"/>
                <a:hlinkClick r:id="rId3"/>
              </a:rPr>
              <a:t>http://www.flickr.com/photos/31065898@N08/8220970905/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Image: http://www.flickr.com/photos/gilz99/1269600485/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Image: http://www.flickr.com/photos/96dpi/4119691598/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/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20315"/>
            <a:ext cx="7018301" cy="4650017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Image: http://www.flickr.com/photos/12905355@N05/4293966039/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9700" y="153988"/>
            <a:ext cx="4037013" cy="302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25" y="3181141"/>
            <a:ext cx="7018301" cy="6123169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Image: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http://www.flickr.com/photos/pamhule/5574080195/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82550"/>
            <a:ext cx="4162425" cy="312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3368980"/>
            <a:ext cx="7018301" cy="5935330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Image: http://www.flickr.com/photos/ringai/6152172159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168275"/>
            <a:ext cx="4127500" cy="3095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3263537"/>
            <a:ext cx="7018301" cy="6040774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Image: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http://www.flickr.com/photos/brillianthues/10634796903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6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96307-7DAF-5642-9DCB-6041360F1C6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61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279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68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63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086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280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314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75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39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776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9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07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304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75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39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776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9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304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05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58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361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969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554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293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455560"/>
                </a:solidFill>
              </a:rPr>
              <a:t>2014 ALA MIDWINTER  /  JANUARY 24, 2014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2" name="Picture 11" descr="OCLC-RESEARCH_H_M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8865" y="5651119"/>
            <a:ext cx="2763732" cy="9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41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455560"/>
                </a:solidFill>
              </a:rPr>
              <a:t>2014 ALA MIDWINTER  /  JANUARY 24, 2014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4" name="Picture 13" descr="explore-title.ps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93"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13" name="Picture 12" descr="OCLC-RESEARCH_H_M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8865" y="5651119"/>
            <a:ext cx="2763732" cy="9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51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Magn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00363" y="526731"/>
            <a:ext cx="5989637" cy="3996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455560"/>
                </a:solidFill>
              </a:rPr>
              <a:t>2014 ALA MIDWINTER  /  JANUARY 24, 2014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900363" y="4035310"/>
            <a:ext cx="5989637" cy="3512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00363" y="927100"/>
            <a:ext cx="5989637" cy="310832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80000"/>
              </a:lnSpc>
              <a:buNone/>
              <a:defRPr sz="6600" spc="-15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4400">
                <a:solidFill>
                  <a:schemeClr val="accent1"/>
                </a:solidFill>
              </a:defRPr>
            </a:lvl2pPr>
            <a:lvl3pPr marL="914400" indent="0">
              <a:buNone/>
              <a:defRPr sz="4400">
                <a:solidFill>
                  <a:schemeClr val="accent1"/>
                </a:solidFill>
              </a:defRPr>
            </a:lvl3pPr>
            <a:lvl4pPr marL="1371600" indent="0">
              <a:buNone/>
              <a:defRPr sz="4400">
                <a:solidFill>
                  <a:schemeClr val="accent1"/>
                </a:solidFill>
              </a:defRPr>
            </a:lvl4pPr>
            <a:lvl5pPr marL="1828800" indent="0">
              <a:buNone/>
              <a:defRPr sz="4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900363" y="4386263"/>
            <a:ext cx="5989637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455560"/>
                </a:solidFill>
              </a:defRPr>
            </a:lvl2pPr>
            <a:lvl3pPr marL="914400" indent="0">
              <a:buNone/>
              <a:defRPr sz="1400">
                <a:solidFill>
                  <a:srgbClr val="455560"/>
                </a:solidFill>
              </a:defRPr>
            </a:lvl3pPr>
            <a:lvl4pPr marL="1371600" indent="0">
              <a:buNone/>
              <a:defRPr sz="1400">
                <a:solidFill>
                  <a:srgbClr val="455560"/>
                </a:solidFill>
              </a:defRPr>
            </a:lvl4pPr>
            <a:lvl5pPr marL="1828800" indent="0">
              <a:buNone/>
              <a:defRPr sz="140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4" name="Picture 13" descr="explore-title.psd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93"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2" name="Picture 1" descr="blue-magnify-background_v4.psd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93"/>
          <a:stretch/>
        </p:blipFill>
        <p:spPr>
          <a:xfrm>
            <a:off x="0" y="0"/>
            <a:ext cx="2707270" cy="6858000"/>
          </a:xfrm>
          <a:prstGeom prst="rect">
            <a:avLst/>
          </a:prstGeom>
        </p:spPr>
      </p:pic>
      <p:pic>
        <p:nvPicPr>
          <p:cNvPr id="11" name="Picture 10" descr="OCLC-RESEARCH_H_MB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98865" y="5651119"/>
            <a:ext cx="2763732" cy="9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61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209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9A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89877"/>
            <a:ext cx="7772400" cy="748923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>
            <a:spAutoFit/>
          </a:bodyPr>
          <a:lstStyle>
            <a:lvl1pPr algn="l">
              <a:defRPr sz="40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Sub-section title goes here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37530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 goes here</a:t>
            </a:r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9352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874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2875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0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844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89877"/>
            <a:ext cx="7772400" cy="748923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>
            <a:spAutoFit/>
          </a:bodyPr>
          <a:lstStyle>
            <a:lvl1pPr algn="l">
              <a:defRPr sz="40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Sub-section title goes here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37530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 goes here</a:t>
            </a:r>
          </a:p>
        </p:txBody>
      </p:sp>
      <p:pic>
        <p:nvPicPr>
          <p:cNvPr id="6" name="Picture 5" descr="OCLC-RESEARCH_H_RV_M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829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73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4403"/>
            <a:ext cx="914400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2880" y="0"/>
            <a:ext cx="2062480" cy="6872124"/>
          </a:xfrm>
          <a:prstGeom prst="rect">
            <a:avLst/>
          </a:prstGeom>
        </p:spPr>
      </p:pic>
      <p:pic>
        <p:nvPicPr>
          <p:cNvPr id="5" name="Picture 4" descr="teacher-duo.jp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653276" cy="687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06552" y="0"/>
            <a:ext cx="1653276" cy="6872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3418524"/>
            <a:ext cx="9144000" cy="15080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76201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 Light"/>
                <a:cs typeface="Calibri Light"/>
              </a:rPr>
              <a:t>Explore. Share. Magnify.</a:t>
            </a:r>
            <a:endParaRPr lang="en-US" sz="40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74640" y="482150"/>
            <a:ext cx="3179763" cy="461665"/>
          </a:xfrm>
          <a:prstGeom prst="rect">
            <a:avLst/>
          </a:prstGeom>
        </p:spPr>
        <p:txBody>
          <a:bodyPr vert="horz" anchor="b" anchorCtr="0">
            <a:spAutoFit/>
          </a:bodyPr>
          <a:lstStyle>
            <a:lvl1pPr marL="0" indent="0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74640" y="888734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74640" y="1625875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E-mail Address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374640" y="1995207"/>
            <a:ext cx="3179763" cy="369332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@Twitter</a:t>
            </a:r>
            <a:endParaRPr lang="en-US" dirty="0"/>
          </a:p>
        </p:txBody>
      </p:sp>
      <p:pic>
        <p:nvPicPr>
          <p:cNvPr id="19" name="Picture 18" descr="OCLC-RESEARCH_H_MB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49239" y="5518592"/>
            <a:ext cx="2372355" cy="7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56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75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29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82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4506"/>
            <a:ext cx="5486400" cy="466794"/>
          </a:xfrm>
          <a:ln>
            <a:noFill/>
          </a:ln>
        </p:spPr>
        <p:txBody>
          <a:bodyPr lIns="91440" tIns="91440" rIns="91440" bIns="91440" anchor="t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6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212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1902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500" y="402174"/>
            <a:ext cx="8253984" cy="5699760"/>
          </a:xfrm>
          <a:prstGeom prst="rect">
            <a:avLst/>
          </a:prstGeom>
          <a:effectLst>
            <a:outerShdw blurRad="358775" dist="88900" dir="5400000" algn="tl" rotWithShape="0">
              <a:srgbClr val="000000">
                <a:alpha val="93000"/>
              </a:srgb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566" y="1143261"/>
            <a:ext cx="8204528" cy="4917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88266" y="803092"/>
            <a:ext cx="5568950" cy="141287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here to type URL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3726" y="475763"/>
            <a:ext cx="8204528" cy="196156"/>
          </a:xfrm>
        </p:spPr>
        <p:txBody>
          <a:bodyPr lIns="0" tIns="0" rIns="0" bIns="0"/>
          <a:lstStyle>
            <a:lvl1pPr marL="0" indent="0" algn="ctr">
              <a:buNone/>
              <a:defRPr sz="800">
                <a:solidFill>
                  <a:srgbClr val="455560"/>
                </a:solidFill>
              </a:defRPr>
            </a:lvl1pPr>
          </a:lstStyle>
          <a:p>
            <a:pPr lvl="0"/>
            <a:r>
              <a:rPr lang="en-US" dirty="0" smtClean="0"/>
              <a:t>Click here to type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666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9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3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4" r:id="rId4"/>
    <p:sldLayoutId id="2147483745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78B5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1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78B5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4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78B5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OCLC-RESEARCH_H_MB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7005" y="6266066"/>
            <a:ext cx="1450118" cy="47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4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78B5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17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483740"/>
          </a:xfrm>
          <a:prstGeom prst="rect">
            <a:avLst/>
          </a:prstGeom>
          <a:gradFill flip="none" rotWithShape="1">
            <a:gsLst>
              <a:gs pos="3000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125943" y="-94465"/>
            <a:ext cx="9393262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 vert="horz" wrap="square" lIns="457200" tIns="365760" rIns="457200" bIns="320040" rtlCol="0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OCLC-RESEARCH_H_RV_MD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9340" y="6334818"/>
            <a:ext cx="1511084" cy="3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7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71" r:id="rId3"/>
    <p:sldLayoutId id="2147483721" r:id="rId4"/>
    <p:sldLayoutId id="2147483669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FFFFFF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+mn-l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+mn-l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+mn-l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+mn-l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+mn-l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20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90" r:id="rId2"/>
    <p:sldLayoutId id="2147483791" r:id="rId3"/>
    <p:sldLayoutId id="2147483755" r:id="rId4"/>
    <p:sldLayoutId id="2147483756" r:id="rId5"/>
    <p:sldLayoutId id="2147483754" r:id="rId6"/>
    <p:sldLayoutId id="2147483782" r:id="rId7"/>
    <p:sldLayoutId id="2147483783" r:id="rId8"/>
    <p:sldLayoutId id="2147483748" r:id="rId9"/>
    <p:sldLayoutId id="2147483753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nawal@ocl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parson@oclc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7929" y="326885"/>
            <a:ext cx="5989637" cy="1257365"/>
          </a:xfrm>
        </p:spPr>
        <p:txBody>
          <a:bodyPr/>
          <a:lstStyle/>
          <a:p>
            <a:pPr algn="r"/>
            <a:r>
              <a:rPr lang="en-US" dirty="0" smtClean="0"/>
              <a:t>ALA Annual 2014</a:t>
            </a:r>
          </a:p>
          <a:p>
            <a:pPr algn="r"/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Annual Reference Research Forum</a:t>
            </a:r>
          </a:p>
          <a:p>
            <a:pPr algn="r"/>
            <a:r>
              <a:rPr lang="en-US" dirty="0" smtClean="0"/>
              <a:t>Las Vegas, NV </a:t>
            </a:r>
          </a:p>
          <a:p>
            <a:pPr algn="r"/>
            <a:r>
              <a:rPr lang="en-US" dirty="0" smtClean="0"/>
              <a:t>June 29,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28108" y="3538500"/>
            <a:ext cx="3361892" cy="351288"/>
          </a:xfrm>
        </p:spPr>
        <p:txBody>
          <a:bodyPr/>
          <a:lstStyle/>
          <a:p>
            <a:r>
              <a:rPr lang="en-US" dirty="0" smtClean="0"/>
              <a:t>Lynn Silipigni Connaway, Ph.D.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00363" y="927100"/>
            <a:ext cx="5989637" cy="2602909"/>
          </a:xfrm>
        </p:spPr>
        <p:txBody>
          <a:bodyPr/>
          <a:lstStyle/>
          <a:p>
            <a:pPr algn="ctr"/>
            <a:r>
              <a:rPr lang="en-US" sz="3500" b="1" dirty="0" smtClean="0"/>
              <a:t>Building Relationships for the Effective Development and Delivery of Research Data Services</a:t>
            </a:r>
            <a:endParaRPr lang="en-US" sz="35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622046" y="3950405"/>
            <a:ext cx="2281237" cy="10023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Senior Research Scientist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OCLC Research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hlinkClick r:id="rId3"/>
              </a:rPr>
              <a:t>connawal@oclc.org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@LynnConnaway</a:t>
            </a:r>
          </a:p>
          <a:p>
            <a:pPr lvl="0">
              <a:spcBef>
                <a:spcPts val="0"/>
              </a:spcBef>
            </a:pPr>
            <a:endParaRPr lang="en-US" dirty="0" smtClean="0"/>
          </a:p>
          <a:p>
            <a:pPr lvl="0">
              <a:spcBef>
                <a:spcPts val="0"/>
              </a:spcBef>
            </a:pPr>
            <a:endParaRPr lang="en-US" b="1" dirty="0" smtClean="0">
              <a:solidFill>
                <a:prstClr val="black"/>
              </a:solidFill>
              <a:latin typeface="Arial"/>
              <a:cs typeface="+mn-cs"/>
            </a:endParaRPr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927929" y="3530009"/>
            <a:ext cx="2655311" cy="351288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latin typeface="Calibri Light"/>
                <a:cs typeface="Calibri Light"/>
              </a:rPr>
              <a:t>Ixchel M. Faniel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 Ph.D.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985204" y="3940672"/>
            <a:ext cx="2281237" cy="1446501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 Light"/>
                <a:cs typeface="Calibri Light"/>
              </a:rPr>
              <a:t>Associate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Research Scientist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OCLC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 Light"/>
                <a:cs typeface="Calibri Light"/>
                <a:hlinkClick r:id="rId3"/>
              </a:rPr>
              <a:t>fanieli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3"/>
              </a:rPr>
              <a:t>@oclc.org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657671" y="4976510"/>
            <a:ext cx="3361892" cy="351288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Kendra Parson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5664390" y="5351548"/>
            <a:ext cx="2281237" cy="1446501"/>
          </a:xfrm>
          <a:prstGeom prst="rect">
            <a:avLst/>
          </a:prstGeom>
        </p:spPr>
        <p:txBody>
          <a:bodyPr vert="horz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Diversity Fellow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OCLC Research</a:t>
            </a:r>
          </a:p>
          <a:p>
            <a:pPr lvl="0"/>
            <a:r>
              <a:rPr lang="en-US" sz="1400" u="sng" dirty="0" smtClean="0">
                <a:hlinkClick r:id="rId4"/>
              </a:rPr>
              <a:t>parson@oclc.org</a:t>
            </a:r>
            <a:r>
              <a:rPr lang="en-US" sz="1400" dirty="0" smtClean="0"/>
              <a:t> </a:t>
            </a:r>
            <a:endParaRPr lang="en-US" sz="1400" dirty="0" smtClean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464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ode\Downloads\large_9027029071.jpg"/>
          <p:cNvPicPr>
            <a:picLocks noChangeAspect="1" noChangeArrowheads="1"/>
          </p:cNvPicPr>
          <p:nvPr/>
        </p:nvPicPr>
        <p:blipFill>
          <a:blip r:embed="rId3">
            <a:grayscl/>
            <a:lum bright="-40000" contrast="-40000"/>
          </a:blip>
          <a:srcRect l="11730" r="40006" b="-109"/>
          <a:stretch>
            <a:fillRect/>
          </a:stretch>
        </p:blipFill>
        <p:spPr bwMode="auto">
          <a:xfrm>
            <a:off x="-1" y="-7228"/>
            <a:ext cx="5007758" cy="6876288"/>
          </a:xfrm>
          <a:prstGeom prst="rect">
            <a:avLst/>
          </a:prstGeom>
          <a:noFill/>
        </p:spPr>
      </p:pic>
      <p:pic>
        <p:nvPicPr>
          <p:cNvPr id="6146" name="Picture 2" descr="C:\Users\hoode\Downloads\large_9027029071.jpg"/>
          <p:cNvPicPr>
            <a:picLocks noChangeAspect="1" noChangeArrowheads="1"/>
          </p:cNvPicPr>
          <p:nvPr/>
        </p:nvPicPr>
        <p:blipFill>
          <a:blip r:embed="rId3"/>
          <a:srcRect l="59994" b="-4"/>
          <a:stretch>
            <a:fillRect/>
          </a:stretch>
        </p:blipFill>
        <p:spPr bwMode="auto">
          <a:xfrm>
            <a:off x="4999703" y="0"/>
            <a:ext cx="4144297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81164"/>
            <a:ext cx="5104723" cy="5076836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Storing Data  27.8%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Working with Others on Campus  16.7%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Lacking Funds   11.1%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Providing Services  11.1%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6448" y="-1"/>
            <a:ext cx="5284205" cy="1816827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Challenges with Infrastructure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887" y="6314896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(N=36)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oode\Downloads\large_7222825892.jpg"/>
          <p:cNvPicPr>
            <a:picLocks noChangeAspect="1" noChangeArrowheads="1"/>
          </p:cNvPicPr>
          <p:nvPr/>
        </p:nvPicPr>
        <p:blipFill>
          <a:blip r:embed="rId3"/>
          <a:srcRect l="43432" r="11068"/>
          <a:stretch>
            <a:fillRect/>
          </a:stretch>
        </p:blipFill>
        <p:spPr bwMode="auto">
          <a:xfrm>
            <a:off x="4465674" y="0"/>
            <a:ext cx="4678326" cy="6858000"/>
          </a:xfrm>
          <a:prstGeom prst="rect">
            <a:avLst/>
          </a:prstGeom>
          <a:noFill/>
        </p:spPr>
      </p:pic>
      <p:pic>
        <p:nvPicPr>
          <p:cNvPr id="1026" name="Picture 2" descr="C:\Users\hoode\Downloads\large_7222825892.jpg"/>
          <p:cNvPicPr>
            <a:picLocks noChangeAspect="1" noChangeArrowheads="1"/>
          </p:cNvPicPr>
          <p:nvPr/>
        </p:nvPicPr>
        <p:blipFill>
          <a:blip r:embed="rId3">
            <a:grayscl/>
            <a:lum bright="-40000" contrast="-40000"/>
          </a:blip>
          <a:srcRect r="56568"/>
          <a:stretch>
            <a:fillRect/>
          </a:stretch>
        </p:blipFill>
        <p:spPr bwMode="auto">
          <a:xfrm>
            <a:off x="0" y="0"/>
            <a:ext cx="4465674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008" y="1286540"/>
            <a:ext cx="4647457" cy="4134146"/>
          </a:xfrm>
          <a:noFill/>
        </p:spPr>
        <p:txBody>
          <a:bodyPr/>
          <a:lstStyle/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Does Not See Library as Partner   25.0%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Disincentives    11.1%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Variety of Data   8.3%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74491" y="-17529"/>
            <a:ext cx="6979328" cy="1739451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Challenges with Researchers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4706" y="6314896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(N=36)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267319" cy="1218715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b="1" dirty="0" smtClean="0"/>
              <a:t>Uncertainty = New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580" y="1126541"/>
            <a:ext cx="5190348" cy="5114771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Evolve librarian role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Build new relationships</a:t>
            </a:r>
          </a:p>
          <a:p>
            <a:pPr lvl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Within institution</a:t>
            </a:r>
          </a:p>
          <a:p>
            <a:pPr lvl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Across institutions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Develop new avenues for learning</a:t>
            </a:r>
          </a:p>
          <a:p>
            <a:pPr lvl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Research</a:t>
            </a:r>
          </a:p>
          <a:p>
            <a:pPr lvl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Services</a:t>
            </a:r>
          </a:p>
          <a:p>
            <a:pPr lvl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Skills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Reallocate time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hoode\Downloads\large_8220970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3928" y="2051828"/>
            <a:ext cx="3650072" cy="27767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67319" cy="1207430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b="1" dirty="0" smtClean="0"/>
              <a:t>What Should We Be Doing?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" y="1207430"/>
            <a:ext cx="5380925" cy="4608154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Building awareness of librarians’ early experiences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Identifying common strategic responses among libraries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Informing strategic approaches for development of research data services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hoode\Downloads\origin_1269600485.jpg"/>
          <p:cNvPicPr>
            <a:picLocks noChangeAspect="1" noChangeArrowheads="1"/>
          </p:cNvPicPr>
          <p:nvPr/>
        </p:nvPicPr>
        <p:blipFill>
          <a:blip r:embed="rId3"/>
          <a:srcRect l="38567" r="23626"/>
          <a:stretch>
            <a:fillRect/>
          </a:stretch>
        </p:blipFill>
        <p:spPr bwMode="auto">
          <a:xfrm>
            <a:off x="6018028" y="987872"/>
            <a:ext cx="3125972" cy="54982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0764" y="1491348"/>
            <a:ext cx="4073236" cy="830997"/>
          </a:xfrm>
        </p:spPr>
        <p:txBody>
          <a:bodyPr/>
          <a:lstStyle/>
          <a:p>
            <a:r>
              <a:rPr lang="en-US" dirty="0" smtClean="0"/>
              <a:t>Lynn Silipigni Connaway, Ph.D.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77094" y="2322345"/>
            <a:ext cx="3179763" cy="1034129"/>
          </a:xfrm>
        </p:spPr>
        <p:txBody>
          <a:bodyPr/>
          <a:lstStyle/>
          <a:p>
            <a:r>
              <a:rPr lang="en-US" dirty="0" smtClean="0"/>
              <a:t> Senior Research Scientist</a:t>
            </a:r>
          </a:p>
          <a:p>
            <a:r>
              <a:rPr lang="en-US" dirty="0" smtClean="0"/>
              <a:t> connawal@oclc.org </a:t>
            </a:r>
          </a:p>
          <a:p>
            <a:r>
              <a:rPr lang="en-US" dirty="0" smtClean="0"/>
              <a:t>@LynnConnaway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0764" y="212651"/>
            <a:ext cx="4073236" cy="461665"/>
          </a:xfrm>
        </p:spPr>
        <p:txBody>
          <a:bodyPr/>
          <a:lstStyle/>
          <a:p>
            <a:r>
              <a:rPr lang="en-US" dirty="0" smtClean="0"/>
              <a:t>Ixchel M. Faniel, Ph.D. 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23929" y="674316"/>
            <a:ext cx="3179763" cy="701731"/>
          </a:xfrm>
        </p:spPr>
        <p:txBody>
          <a:bodyPr/>
          <a:lstStyle/>
          <a:p>
            <a:r>
              <a:rPr lang="en-US" dirty="0" smtClean="0"/>
              <a:t> Associate Research Scientist </a:t>
            </a:r>
          </a:p>
          <a:p>
            <a:r>
              <a:rPr lang="en-US" dirty="0" smtClean="0"/>
              <a:t> fanieli@oclc.org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8713"/>
            <a:ext cx="4575658" cy="4907449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What are librarians experiencing in the early stages of developing and delivering research data services?  </a:t>
            </a: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How can librarian experiences and research data services be improved?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218715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b="1" dirty="0" smtClean="0">
                <a:latin typeface="+mn-lt"/>
              </a:rPr>
              <a:t>Research Questions</a:t>
            </a:r>
            <a:endParaRPr lang="en-US" b="1" dirty="0">
              <a:latin typeface="+mn-lt"/>
            </a:endParaRPr>
          </a:p>
        </p:txBody>
      </p:sp>
      <p:pic>
        <p:nvPicPr>
          <p:cNvPr id="3074" name="Picture 2" descr="C:\Users\hoode\Downloads\large_41196915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000" y="1218715"/>
            <a:ext cx="3925000" cy="49074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899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Data Collection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One-on-one Interviews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 librarians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 Focus Group Interviews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26 librarians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Data Analysis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Initial codebook developed based on interview protocol and expanded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218715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b="1" dirty="0" smtClean="0"/>
              <a:t>Research Methods</a:t>
            </a:r>
            <a:endParaRPr lang="en-US" b="1" dirty="0"/>
          </a:p>
        </p:txBody>
      </p:sp>
      <p:pic>
        <p:nvPicPr>
          <p:cNvPr id="2" name="Picture 2" descr="C:\Users\hoode\Downloads\origin_4293966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419" y="1600200"/>
            <a:ext cx="3865581" cy="256577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301895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b="1" dirty="0" smtClean="0"/>
              <a:t>Data Management Experience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64055" y="6314896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(N=36)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77927" y="1301894"/>
          <a:ext cx="8347096" cy="501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218715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b="1" dirty="0" smtClean="0"/>
              <a:t>Years of Library Experience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56974" y="1166009"/>
          <a:ext cx="8204254" cy="489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64055" y="6314896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(N=36)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403499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sz="4000" b="1" dirty="0" smtClean="0"/>
              <a:t>Full-time Equivalent Student Enrollment</a:t>
            </a:r>
            <a:endParaRPr lang="en-US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06910" y="1403498"/>
          <a:ext cx="8263958" cy="487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64055" y="6314896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(N=36)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ode\Downloads\large_5574080195.jpg"/>
          <p:cNvPicPr>
            <a:picLocks noChangeAspect="1" noChangeArrowheads="1"/>
          </p:cNvPicPr>
          <p:nvPr/>
        </p:nvPicPr>
        <p:blipFill>
          <a:blip r:embed="rId3">
            <a:grayscl/>
            <a:lum bright="-30000"/>
          </a:blip>
          <a:srcRect l="40215" r="12238"/>
          <a:stretch>
            <a:fillRect/>
          </a:stretch>
        </p:blipFill>
        <p:spPr bwMode="auto">
          <a:xfrm>
            <a:off x="4190035" y="-1805"/>
            <a:ext cx="4953965" cy="6949440"/>
          </a:xfrm>
          <a:prstGeom prst="rect">
            <a:avLst/>
          </a:prstGeom>
          <a:noFill/>
        </p:spPr>
      </p:pic>
      <p:pic>
        <p:nvPicPr>
          <p:cNvPr id="3074" name="Picture 2" descr="C:\Users\hoode\Downloads\large_5574080195.jpg"/>
          <p:cNvPicPr>
            <a:picLocks noChangeAspect="1" noChangeArrowheads="1"/>
          </p:cNvPicPr>
          <p:nvPr/>
        </p:nvPicPr>
        <p:blipFill>
          <a:blip r:embed="rId3"/>
          <a:srcRect r="59785"/>
          <a:stretch>
            <a:fillRect/>
          </a:stretch>
        </p:blipFill>
        <p:spPr bwMode="auto">
          <a:xfrm>
            <a:off x="0" y="0"/>
            <a:ext cx="4190035" cy="694944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0309" y="1747778"/>
            <a:ext cx="5077489" cy="364265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Learning    36.1%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Interesting  30.6%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Building  Relationships   22.2%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3217" y="11880"/>
            <a:ext cx="5013692" cy="1301895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+mn-lt"/>
              </a:rPr>
              <a:t>Librarian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Benefits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055" y="6314896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(N=36)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ode\Downloads\large_6152172159.jpg"/>
          <p:cNvPicPr>
            <a:picLocks noChangeAspect="1" noChangeArrowheads="1"/>
          </p:cNvPicPr>
          <p:nvPr/>
        </p:nvPicPr>
        <p:blipFill>
          <a:blip r:embed="rId3"/>
          <a:srcRect l="45834" r="9226"/>
          <a:stretch>
            <a:fillRect/>
          </a:stretch>
        </p:blipFill>
        <p:spPr bwMode="auto">
          <a:xfrm>
            <a:off x="4616971" y="4525"/>
            <a:ext cx="4527029" cy="687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hoode\Downloads\large_6152172159.jpg"/>
          <p:cNvPicPr>
            <a:picLocks noChangeAspect="1" noChangeArrowheads="1"/>
          </p:cNvPicPr>
          <p:nvPr/>
        </p:nvPicPr>
        <p:blipFill>
          <a:blip r:embed="rId3">
            <a:grayscl/>
            <a:lum bright="-40000" contrast="-40000"/>
          </a:blip>
          <a:srcRect r="54166"/>
          <a:stretch>
            <a:fillRect/>
          </a:stretch>
        </p:blipFill>
        <p:spPr bwMode="auto">
          <a:xfrm>
            <a:off x="0" y="0"/>
            <a:ext cx="4616971" cy="68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3684" y="1701209"/>
            <a:ext cx="4690153" cy="25621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Remain Relevant   33.3%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Engagement    11.1%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5"/>
            <a:ext cx="4616971" cy="1214190"/>
          </a:xfrm>
          <a:ln>
            <a:noFill/>
          </a:ln>
        </p:spPr>
        <p:txBody>
          <a:bodyPr anchor="t" anchorCtr="0"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Library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Benefits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1544" y="6314896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(N=36)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oode\Downloads\large_10634796903.jpg"/>
          <p:cNvPicPr>
            <a:picLocks noChangeAspect="1" noChangeArrowheads="1"/>
          </p:cNvPicPr>
          <p:nvPr/>
        </p:nvPicPr>
        <p:blipFill>
          <a:blip r:embed="rId3"/>
          <a:srcRect l="53606" b="8353"/>
          <a:stretch>
            <a:fillRect/>
          </a:stretch>
        </p:blipFill>
        <p:spPr bwMode="auto">
          <a:xfrm>
            <a:off x="4901784" y="-16909"/>
            <a:ext cx="4276154" cy="6912864"/>
          </a:xfrm>
          <a:prstGeom prst="rect">
            <a:avLst/>
          </a:prstGeom>
          <a:noFill/>
        </p:spPr>
      </p:pic>
      <p:pic>
        <p:nvPicPr>
          <p:cNvPr id="2050" name="Picture 2" descr="C:\Users\hoode\Downloads\large_10634796903.jpg"/>
          <p:cNvPicPr>
            <a:picLocks noChangeAspect="1" noChangeArrowheads="1"/>
          </p:cNvPicPr>
          <p:nvPr/>
        </p:nvPicPr>
        <p:blipFill>
          <a:blip r:embed="rId3">
            <a:grayscl/>
            <a:lum bright="-20000" contrast="-40000"/>
          </a:blip>
          <a:srcRect t="-58" r="46394" b="8353"/>
          <a:stretch>
            <a:fillRect/>
          </a:stretch>
        </p:blipFill>
        <p:spPr bwMode="auto">
          <a:xfrm>
            <a:off x="0" y="-31900"/>
            <a:ext cx="4937861" cy="6912864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098" y="1799539"/>
            <a:ext cx="5475428" cy="460780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Time   27.8%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Unfamiliarity/Variety   22.2%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Lack of Resources  13.9% 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6116" y="43889"/>
            <a:ext cx="5699051" cy="1051264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Librarian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Challenges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7" y="6314896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(N=36)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tern Top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ull Pattern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ttern Bottom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ttern Left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attern Right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ark Blue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itle and Sections">
  <a:themeElements>
    <a:clrScheme name="OCL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78B5"/>
      </a:accent1>
      <a:accent2>
        <a:srgbClr val="A9316F"/>
      </a:accent2>
      <a:accent3>
        <a:srgbClr val="419A3C"/>
      </a:accent3>
      <a:accent4>
        <a:srgbClr val="5F4894"/>
      </a:accent4>
      <a:accent5>
        <a:srgbClr val="C4161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4648</TotalTime>
  <Words>454</Words>
  <Application>Microsoft Office PowerPoint</Application>
  <PresentationFormat>On-screen Show (4:3)</PresentationFormat>
  <Paragraphs>157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Pattern Top</vt:lpstr>
      <vt:lpstr>Full Pattern</vt:lpstr>
      <vt:lpstr>Pattern Bottom</vt:lpstr>
      <vt:lpstr>Pattern Left</vt:lpstr>
      <vt:lpstr>Pattern Right</vt:lpstr>
      <vt:lpstr>Dark Blue</vt:lpstr>
      <vt:lpstr>Title and Sections</vt:lpstr>
      <vt:lpstr>Slide 1</vt:lpstr>
      <vt:lpstr>Research Questions</vt:lpstr>
      <vt:lpstr>Research Methods</vt:lpstr>
      <vt:lpstr>Data Management Experience</vt:lpstr>
      <vt:lpstr>Years of Library Experience</vt:lpstr>
      <vt:lpstr>Full-time Equivalent Student Enrollment</vt:lpstr>
      <vt:lpstr>Librarian Benefits</vt:lpstr>
      <vt:lpstr>Library Benefits</vt:lpstr>
      <vt:lpstr>Librarian Challenges</vt:lpstr>
      <vt:lpstr>Challenges with Infrastructure</vt:lpstr>
      <vt:lpstr>Challenges with Researchers</vt:lpstr>
      <vt:lpstr>Uncertainty = New Opportunities</vt:lpstr>
      <vt:lpstr>What Should We Be Doing?</vt:lpstr>
      <vt:lpstr>Slide 14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Carlson</dc:creator>
  <cp:lastModifiedBy>Windows User</cp:lastModifiedBy>
  <cp:revision>441</cp:revision>
  <cp:lastPrinted>2014-01-22T16:19:00Z</cp:lastPrinted>
  <dcterms:created xsi:type="dcterms:W3CDTF">2013-09-04T15:54:59Z</dcterms:created>
  <dcterms:modified xsi:type="dcterms:W3CDTF">2014-08-19T12:18:11Z</dcterms:modified>
</cp:coreProperties>
</file>