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5"/>
  </p:notesMasterIdLst>
  <p:handoutMasterIdLst>
    <p:handoutMasterId r:id="rId26"/>
  </p:handoutMasterIdLst>
  <p:sldIdLst>
    <p:sldId id="383" r:id="rId3"/>
    <p:sldId id="326" r:id="rId4"/>
    <p:sldId id="327" r:id="rId5"/>
    <p:sldId id="307" r:id="rId6"/>
    <p:sldId id="371" r:id="rId7"/>
    <p:sldId id="310" r:id="rId8"/>
    <p:sldId id="328" r:id="rId9"/>
    <p:sldId id="323" r:id="rId10"/>
    <p:sldId id="372" r:id="rId11"/>
    <p:sldId id="347" r:id="rId12"/>
    <p:sldId id="352" r:id="rId13"/>
    <p:sldId id="374" r:id="rId14"/>
    <p:sldId id="373" r:id="rId15"/>
    <p:sldId id="375" r:id="rId16"/>
    <p:sldId id="381" r:id="rId17"/>
    <p:sldId id="382" r:id="rId18"/>
    <p:sldId id="376" r:id="rId19"/>
    <p:sldId id="339" r:id="rId20"/>
    <p:sldId id="345" r:id="rId21"/>
    <p:sldId id="378" r:id="rId22"/>
    <p:sldId id="304" r:id="rId23"/>
    <p:sldId id="263" r:id="rId24"/>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non,Brittany" initials="B" lastIdx="3" clrIdx="0">
    <p:extLst>
      <p:ext uri="{19B8F6BF-5375-455C-9EA6-DF929625EA0E}">
        <p15:presenceInfo xmlns:p15="http://schemas.microsoft.com/office/powerpoint/2012/main" userId="S-1-5-21-2132901703-1472156187-1681070327-62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7D83"/>
    <a:srgbClr val="D2DEF1"/>
    <a:srgbClr val="5E6262"/>
    <a:srgbClr val="DE6126"/>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69" autoAdjust="0"/>
    <p:restoredTop sz="80421" autoAdjust="0"/>
  </p:normalViewPr>
  <p:slideViewPr>
    <p:cSldViewPr snapToGrid="0" snapToObjects="1">
      <p:cViewPr varScale="1">
        <p:scale>
          <a:sx n="72" d="100"/>
          <a:sy n="72" d="100"/>
        </p:scale>
        <p:origin x="796" y="56"/>
      </p:cViewPr>
      <p:guideLst>
        <p:guide orient="horz" pos="1692"/>
        <p:guide pos="504"/>
      </p:guideLst>
    </p:cSldViewPr>
  </p:slideViewPr>
  <p:outlineViewPr>
    <p:cViewPr>
      <p:scale>
        <a:sx n="33" d="100"/>
        <a:sy n="33" d="100"/>
      </p:scale>
      <p:origin x="0" y="-6365"/>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9" d="100"/>
          <a:sy n="69" d="100"/>
        </p:scale>
        <p:origin x="1997"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11/11/2017</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25A2FED-D181-B140-88CD-24EDDA56626D}" type="datetimeFigureOut">
              <a:rPr lang="en-US" smtClean="0"/>
              <a:t>11/11/2017</a:t>
            </a:fld>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80"/>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8"/>
            <a:ext cx="3041968" cy="467450"/>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739" y="8838478"/>
            <a:ext cx="3041968" cy="467450"/>
          </a:xfrm>
          <a:prstGeom prst="rect">
            <a:avLst/>
          </a:prstGeom>
        </p:spPr>
        <p:txBody>
          <a:bodyPr vert="horz" lIns="93287" tIns="46644" rIns="93287" bIns="46644" rtlCol="0" anchor="b"/>
          <a:lstStyle>
            <a:lvl1pPr algn="r">
              <a:defRPr sz="1200"/>
            </a:lvl1pPr>
          </a:lstStyle>
          <a:p>
            <a:fld id="{A035E6FC-CCC7-F34C-83D9-78C7523946F2}" type="slidenum">
              <a:rPr lang="en-US" smtClean="0"/>
              <a:t>‹#›</a:t>
            </a:fld>
            <a:endParaRPr lang="en-US" dirty="0"/>
          </a:p>
        </p:txBody>
      </p:sp>
    </p:spTree>
    <p:extLst>
      <p:ext uri="{BB962C8B-B14F-4D97-AF65-F5344CB8AC3E}">
        <p14:creationId xmlns:p14="http://schemas.microsoft.com/office/powerpoint/2010/main" val="156636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journals.plos.org/plosone/article?id=10.1371/journal.pone.011473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is based on the following publication: Faniel, I.M., &amp; Connaway, L.S. (forthcoming). Librarians’ perspectives on the factors influencing research data management programs. </a:t>
            </a:r>
            <a:r>
              <a:rPr lang="en-US" i="1" dirty="0"/>
              <a:t>College &amp; Research Libraries.</a:t>
            </a:r>
            <a:r>
              <a:rPr lang="en-US" i="0" dirty="0"/>
              <a:t> Advance online publication. </a:t>
            </a:r>
            <a:r>
              <a:rPr lang="en-US" dirty="0"/>
              <a:t>http://crl.acrl.org/content/early/2017/01/30/crl17-1029.full.pdf+html</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a:t>
            </a:fld>
            <a:endParaRPr lang="en-US" dirty="0"/>
          </a:p>
        </p:txBody>
      </p:sp>
    </p:spTree>
    <p:extLst>
      <p:ext uri="{BB962C8B-B14F-4D97-AF65-F5344CB8AC3E}">
        <p14:creationId xmlns:p14="http://schemas.microsoft.com/office/powerpoint/2010/main" val="65009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By User:RTC from U.S. Army Red River Arsenal [Public domain], via Wikimedia Commons</a:t>
            </a:r>
          </a:p>
          <a:p>
            <a:endParaRPr lang="en-US" dirty="0"/>
          </a:p>
          <a:p>
            <a:r>
              <a:rPr lang="en-US" dirty="0"/>
              <a:t>A little over a third of librarians (36%) mentioned challenges with data storage and preservation as a constraint on RDM services.</a:t>
            </a:r>
          </a:p>
          <a:p>
            <a:endParaRPr lang="en-US" dirty="0"/>
          </a:p>
          <a:p>
            <a:r>
              <a:rPr lang="en-US" dirty="0"/>
              <a:t>Sustaining institutional repositories over the long term came with challenges which included significant financial commitment. It was expected to stretch most libraries’ infrastructures beyond capacity, given shrinking budgets and uncertain pricing structures.  </a:t>
            </a:r>
          </a:p>
          <a:p>
            <a:endParaRPr lang="en-US" dirty="0"/>
          </a:p>
          <a:p>
            <a:r>
              <a:rPr lang="en-US" dirty="0"/>
              <a:t>Long term management of the variety of file formats and whether front end functionality of current institutional repositories would support data discovery also were mentioned as challenges. </a:t>
            </a:r>
          </a:p>
          <a:p>
            <a:endParaRPr lang="en-US" dirty="0"/>
          </a:p>
          <a:p>
            <a:r>
              <a:rPr lang="en-US" dirty="0"/>
              <a:t>Librarians were unsure of repositories’ ability to help researchers retrieve and reuse data.</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10</a:t>
            </a:fld>
            <a:endParaRPr lang="en-US" dirty="0"/>
          </a:p>
        </p:txBody>
      </p:sp>
    </p:spTree>
    <p:extLst>
      <p:ext uri="{BB962C8B-B14F-4D97-AF65-F5344CB8AC3E}">
        <p14:creationId xmlns:p14="http://schemas.microsoft.com/office/powerpoint/2010/main" val="178548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Photo credit: CC0 Public Domain (https://creativecommons.org/publicdomain/zero/1.0/), via pixabay.com</a:t>
            </a:r>
          </a:p>
          <a:p>
            <a:pPr defTabSz="932871">
              <a:defRPr/>
            </a:pPr>
            <a:endParaRPr lang="en-US" dirty="0"/>
          </a:p>
          <a:p>
            <a:pPr defTabSz="932871">
              <a:defRPr/>
            </a:pPr>
            <a:r>
              <a:rPr lang="en-US" dirty="0"/>
              <a:t>Almost a third of librarians (31%) expressed concern over the competing demands on time that RDM services would create.</a:t>
            </a:r>
          </a:p>
          <a:p>
            <a:pPr defTabSz="932871">
              <a:defRPr/>
            </a:pPr>
            <a:endParaRPr lang="en-US" dirty="0"/>
          </a:p>
          <a:p>
            <a:pPr defTabSz="932871">
              <a:defRPr/>
            </a:pPr>
            <a:r>
              <a:rPr lang="en-US" dirty="0"/>
              <a:t>Even in the early stages, several librarians were concerned about scaling RDM with too few dedicated staff members. Librarian 01 explained the trouble with success in terms of time and scalability. </a:t>
            </a:r>
          </a:p>
          <a:p>
            <a:pPr defTabSz="932871">
              <a:defRPr/>
            </a:pPr>
            <a:endParaRPr lang="en-US" dirty="0"/>
          </a:p>
          <a:p>
            <a:pPr defTabSz="932871">
              <a:defRPr/>
            </a:pPr>
            <a:r>
              <a:rPr lang="en-US" dirty="0"/>
              <a:t>Yet hiring a team of dedicated experts was not an option for most. As Librarian 05 explained, the common model was to have librarians do a little bit of everything. </a:t>
            </a:r>
          </a:p>
          <a:p>
            <a:endParaRPr lang="en-US" dirty="0"/>
          </a:p>
          <a:p>
            <a:r>
              <a:rPr lang="en-US" dirty="0"/>
              <a:t>Lack of skilled staff also was a concern; 22% of the librarians mentioned it. As Librarian 22 explained, their expertise was at the end of the research lifecycle.  They were not used to providing support at the beginning and middle of the research cycle as data were being collected and managed. </a:t>
            </a:r>
          </a:p>
        </p:txBody>
      </p:sp>
      <p:sp>
        <p:nvSpPr>
          <p:cNvPr id="4" name="Slide Number Placeholder 3"/>
          <p:cNvSpPr>
            <a:spLocks noGrp="1"/>
          </p:cNvSpPr>
          <p:nvPr>
            <p:ph type="sldNum" sz="quarter" idx="10"/>
          </p:nvPr>
        </p:nvSpPr>
        <p:spPr/>
        <p:txBody>
          <a:bodyPr/>
          <a:lstStyle/>
          <a:p>
            <a:fld id="{A035E6FC-CCC7-F34C-83D9-78C7523946F2}" type="slidenum">
              <a:rPr lang="en-US" smtClean="0"/>
              <a:t>11</a:t>
            </a:fld>
            <a:endParaRPr lang="en-US" dirty="0"/>
          </a:p>
        </p:txBody>
      </p:sp>
    </p:spTree>
    <p:extLst>
      <p:ext uri="{BB962C8B-B14F-4D97-AF65-F5344CB8AC3E}">
        <p14:creationId xmlns:p14="http://schemas.microsoft.com/office/powerpoint/2010/main" val="341274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Dr. Marcus Gossler (Own work) [CC BY-SA 3.0 https://creativecommons.org/licenses/by-sa/3.0/], via Wikimedia Commons</a:t>
            </a:r>
          </a:p>
          <a:p>
            <a:endParaRPr lang="en-US" dirty="0"/>
          </a:p>
          <a:p>
            <a:r>
              <a:rPr lang="en-US" dirty="0"/>
              <a:t>Researchers’ perceptions about the library also constrained librarians’ ability to support researchers, according to 25% of the  librarians. The key issue was that researchers did not recognize the librarians’ areas of expertise or the services that libraries could offer. Librarian 06 captured this well, many researchers’ perceptions of the libraries and librarians were tied to books. </a:t>
            </a:r>
          </a:p>
          <a:p>
            <a:endParaRPr lang="en-US" dirty="0"/>
          </a:p>
          <a:p>
            <a:r>
              <a:rPr lang="en-US" dirty="0"/>
              <a:t>Some librarians also acknowledged their late entry into RDM as cause for researchers’ perceptions. In some cases, researchers or their departments/schools on campus had begun to developed their own solutions. </a:t>
            </a:r>
          </a:p>
          <a:p>
            <a:endParaRPr lang="en-US" dirty="0"/>
          </a:p>
          <a:p>
            <a:r>
              <a:rPr lang="en-US" dirty="0"/>
              <a:t>As one librarian noted it’s difficult to introduce and embed new library services into researchers’ workflows, once the researchers had established their own practices. </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12</a:t>
            </a:fld>
            <a:endParaRPr lang="en-US" dirty="0"/>
          </a:p>
        </p:txBody>
      </p:sp>
    </p:spTree>
    <p:extLst>
      <p:ext uri="{BB962C8B-B14F-4D97-AF65-F5344CB8AC3E}">
        <p14:creationId xmlns:p14="http://schemas.microsoft.com/office/powerpoint/2010/main" val="340753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13</a:t>
            </a:fld>
            <a:endParaRPr lang="en-US" dirty="0"/>
          </a:p>
        </p:txBody>
      </p:sp>
    </p:spTree>
    <p:extLst>
      <p:ext uri="{BB962C8B-B14F-4D97-AF65-F5344CB8AC3E}">
        <p14:creationId xmlns:p14="http://schemas.microsoft.com/office/powerpoint/2010/main" val="443756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Librarians described communication, coordination, and collaboration as a facilitator of RDM services.</a:t>
            </a:r>
          </a:p>
          <a:p>
            <a:endParaRPr lang="en-US" dirty="0"/>
          </a:p>
          <a:p>
            <a:pPr marL="171450" indent="-171450">
              <a:buFontTx/>
              <a:buChar char="-"/>
            </a:pPr>
            <a:r>
              <a:rPr lang="en-US" dirty="0"/>
              <a:t>50% mentioned communication, coordination, and collaboration with other units on campus (e.g. research office, information technology services, academic affairs, Provost’s office, etc.)</a:t>
            </a:r>
          </a:p>
          <a:p>
            <a:pPr marL="171450" indent="-171450">
              <a:buFontTx/>
              <a:buChar char="-"/>
            </a:pPr>
            <a:endParaRPr lang="en-US" dirty="0"/>
          </a:p>
          <a:p>
            <a:pPr marL="171450" indent="-171450">
              <a:buFontTx/>
              <a:buChar char="-"/>
            </a:pPr>
            <a:r>
              <a:rPr lang="en-US" dirty="0"/>
              <a:t>25% with colleagues in the library</a:t>
            </a:r>
          </a:p>
          <a:p>
            <a:pPr marL="171450" indent="-171450">
              <a:buFontTx/>
              <a:buChar char="-"/>
            </a:pPr>
            <a:endParaRPr lang="en-US" dirty="0"/>
          </a:p>
          <a:p>
            <a:pPr marL="171450" indent="-171450">
              <a:buFontTx/>
              <a:buChar char="-"/>
            </a:pPr>
            <a:r>
              <a:rPr lang="en-US" dirty="0"/>
              <a:t>22% with researchers</a:t>
            </a:r>
          </a:p>
          <a:p>
            <a:pPr marL="171450" indent="-171450">
              <a:buFontTx/>
              <a:buChar char="-"/>
            </a:pPr>
            <a:endParaRPr lang="en-US" dirty="0"/>
          </a:p>
          <a:p>
            <a:pPr marL="171450" indent="-171450">
              <a:buFontTx/>
              <a:buChar char="-"/>
            </a:pPr>
            <a:r>
              <a:rPr lang="en-US" dirty="0"/>
              <a:t>8% with other institutions</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14</a:t>
            </a:fld>
            <a:endParaRPr lang="en-US" dirty="0"/>
          </a:p>
        </p:txBody>
      </p:sp>
    </p:spTree>
    <p:extLst>
      <p:ext uri="{BB962C8B-B14F-4D97-AF65-F5344CB8AC3E}">
        <p14:creationId xmlns:p14="http://schemas.microsoft.com/office/powerpoint/2010/main" val="415300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892175"/>
            <a:ext cx="5581650" cy="3140075"/>
          </a:xfrm>
        </p:spPr>
      </p:sp>
      <p:sp>
        <p:nvSpPr>
          <p:cNvPr id="3" name="Notes Placeholder 2"/>
          <p:cNvSpPr>
            <a:spLocks noGrp="1"/>
          </p:cNvSpPr>
          <p:nvPr>
            <p:ph type="body" idx="1"/>
          </p:nvPr>
        </p:nvSpPr>
        <p:spPr>
          <a:xfrm>
            <a:off x="701993" y="4206632"/>
            <a:ext cx="5615940" cy="3664207"/>
          </a:xfrm>
        </p:spPr>
        <p:txBody>
          <a:bodyPr/>
          <a:lstStyle/>
          <a:p>
            <a:r>
              <a:rPr lang="en-US" dirty="0">
                <a:cs typeface="Arial" panose="020B0604020202020204" pitchFamily="34" charset="0"/>
              </a:rPr>
              <a:t>Image: Volta Laboratory, 1884, Public domain, via Wikimedia Commons</a:t>
            </a:r>
          </a:p>
          <a:p>
            <a:endParaRPr lang="en-US" dirty="0">
              <a:cs typeface="Arial" panose="020B0604020202020204" pitchFamily="34" charset="0"/>
            </a:endParaRPr>
          </a:p>
          <a:p>
            <a:r>
              <a:rPr lang="en-US" dirty="0">
                <a:cs typeface="Arial" panose="020B0604020202020204" pitchFamily="34" charset="0"/>
              </a:rPr>
              <a:t>A quarter (25%) mentioned partnering with colleagues in their library.  As Librarian 18 explained library colleagues helped to define, develop, and deliver RDM.</a:t>
            </a:r>
          </a:p>
          <a:p>
            <a:endParaRPr lang="en-US" dirty="0">
              <a:cs typeface="Arial" panose="020B0604020202020204" pitchFamily="34" charset="0"/>
            </a:endParaRPr>
          </a:p>
          <a:p>
            <a:r>
              <a:rPr lang="en-US" dirty="0">
                <a:cs typeface="Arial" panose="020B0604020202020204" pitchFamily="34" charset="0"/>
              </a:rPr>
              <a:t>Others described pooling different areas of expertise within the library to better support researchers and spread the workload.  For instance, a data manager talked about plans to work with liaison librarians to improve their data management skills so they could lead  the more discipline specific questions when needed. </a:t>
            </a:r>
          </a:p>
          <a:p>
            <a:endParaRPr lang="en-US" dirty="0">
              <a:cs typeface="Arial" panose="020B0604020202020204" pitchFamily="34" charset="0"/>
            </a:endParaRPr>
          </a:p>
          <a:p>
            <a:r>
              <a:rPr lang="en-US" dirty="0">
                <a:cs typeface="Arial" panose="020B0604020202020204" pitchFamily="34" charset="0"/>
              </a:rPr>
              <a:t>Almost a quarter (22%) mentioned partnering with researchers. The goal was to develop and deliver more effective RDM that matched researcher needs, or as Librarian 05 described, “getting to our communities and perceiving what the need is.”</a:t>
            </a:r>
          </a:p>
          <a:p>
            <a:endParaRPr lang="en-US" dirty="0">
              <a:cs typeface="Arial" panose="020B0604020202020204" pitchFamily="34" charset="0"/>
            </a:endParaRPr>
          </a:p>
          <a:p>
            <a:r>
              <a:rPr lang="en-US" dirty="0">
                <a:cs typeface="Arial" panose="020B0604020202020204" pitchFamily="34" charset="0"/>
              </a:rPr>
              <a:t>For some librarians these exchanges  led to new services – such as a data management workshop for first year graduate students. For others, it allowed for learning which departments were already supporting themselves vs. which departments needed support and for considering how to capitalize on existing activities.</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15</a:t>
            </a:fld>
            <a:endParaRPr lang="en-US" dirty="0"/>
          </a:p>
        </p:txBody>
      </p:sp>
    </p:spTree>
    <p:extLst>
      <p:ext uri="{BB962C8B-B14F-4D97-AF65-F5344CB8AC3E}">
        <p14:creationId xmlns:p14="http://schemas.microsoft.com/office/powerpoint/2010/main" val="1757874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2938"/>
            <a:ext cx="5581650" cy="3140075"/>
          </a:xfrm>
        </p:spPr>
      </p:sp>
      <p:sp>
        <p:nvSpPr>
          <p:cNvPr id="3" name="Notes Placeholder 2"/>
          <p:cNvSpPr>
            <a:spLocks noGrp="1"/>
          </p:cNvSpPr>
          <p:nvPr>
            <p:ph type="body" idx="1"/>
          </p:nvPr>
        </p:nvSpPr>
        <p:spPr>
          <a:xfrm>
            <a:off x="719138" y="4058351"/>
            <a:ext cx="5615940" cy="3664207"/>
          </a:xfrm>
        </p:spPr>
        <p:txBody>
          <a:bodyPr/>
          <a:lstStyle/>
          <a:p>
            <a:r>
              <a:rPr lang="en-US" dirty="0">
                <a:cs typeface="Arial" panose="020B0604020202020204" pitchFamily="34" charset="0"/>
              </a:rPr>
              <a:t>Image: Cogs Illustration, Public domain, via publicdomainpictures.net</a:t>
            </a:r>
          </a:p>
          <a:p>
            <a:endParaRPr lang="en-US" dirty="0">
              <a:cs typeface="Arial" panose="020B0604020202020204" pitchFamily="34" charset="0"/>
            </a:endParaRPr>
          </a:p>
          <a:p>
            <a:r>
              <a:rPr lang="en-US" dirty="0">
                <a:cs typeface="Arial" panose="020B0604020202020204" pitchFamily="34" charset="0"/>
              </a:rPr>
              <a:t>Similar to partnerships with colleagues in the library, partnerships with other campus units was a way for librarians to further define, develop, and deliver RDM services and pool expertise. Interestingly, twice as many (50%) saw a real need to collaborate with other campus units such as the research office, information technology services, academic affairs, and the Provost’s office.</a:t>
            </a:r>
          </a:p>
          <a:p>
            <a:pPr defTabSz="951715">
              <a:defRPr/>
            </a:pPr>
            <a:endParaRPr lang="en-US" dirty="0">
              <a:cs typeface="Arial" panose="020B0604020202020204" pitchFamily="34" charset="0"/>
            </a:endParaRPr>
          </a:p>
          <a:p>
            <a:r>
              <a:rPr lang="en-US" dirty="0">
                <a:cs typeface="Arial" panose="020B0604020202020204" pitchFamily="34" charset="0"/>
              </a:rPr>
              <a:t>Far fewer mentioned partnering with other institutions off campus - only 8%. And only one really considered the idea of connecting with other institutions to see what they were doing and consider joint activities. </a:t>
            </a:r>
          </a:p>
        </p:txBody>
      </p:sp>
      <p:sp>
        <p:nvSpPr>
          <p:cNvPr id="4" name="Slide Number Placeholder 3"/>
          <p:cNvSpPr>
            <a:spLocks noGrp="1"/>
          </p:cNvSpPr>
          <p:nvPr>
            <p:ph type="sldNum" sz="quarter" idx="10"/>
          </p:nvPr>
        </p:nvSpPr>
        <p:spPr/>
        <p:txBody>
          <a:bodyPr/>
          <a:lstStyle/>
          <a:p>
            <a:fld id="{A035E6FC-CCC7-F34C-83D9-78C7523946F2}" type="slidenum">
              <a:rPr lang="en-US" smtClean="0"/>
              <a:t>16</a:t>
            </a:fld>
            <a:endParaRPr lang="en-US" dirty="0"/>
          </a:p>
        </p:txBody>
      </p:sp>
    </p:spTree>
    <p:extLst>
      <p:ext uri="{BB962C8B-B14F-4D97-AF65-F5344CB8AC3E}">
        <p14:creationId xmlns:p14="http://schemas.microsoft.com/office/powerpoint/2010/main" val="287190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42938"/>
            <a:ext cx="5581650" cy="3140075"/>
          </a:xfrm>
        </p:spPr>
      </p:sp>
      <p:sp>
        <p:nvSpPr>
          <p:cNvPr id="3" name="Notes Placeholder 2"/>
          <p:cNvSpPr>
            <a:spLocks noGrp="1"/>
          </p:cNvSpPr>
          <p:nvPr>
            <p:ph type="body" idx="1"/>
          </p:nvPr>
        </p:nvSpPr>
        <p:spPr>
          <a:xfrm>
            <a:off x="701993" y="3947140"/>
            <a:ext cx="5615940" cy="3664207"/>
          </a:xfrm>
        </p:spPr>
        <p:txBody>
          <a:bodyPr/>
          <a:lstStyle/>
          <a:p>
            <a:pPr lvl="0">
              <a:defRPr/>
            </a:pPr>
            <a:r>
              <a:rPr lang="en-US" dirty="0"/>
              <a:t>Photo credit: http://www.fivesgroup.com/FivesStein/EN/Profile/Pages/ResearchAndDevelopment.aspx</a:t>
            </a:r>
          </a:p>
          <a:p>
            <a:endParaRPr lang="en-US" dirty="0"/>
          </a:p>
          <a:p>
            <a:r>
              <a:rPr lang="en-US" dirty="0"/>
              <a:t>Half of the librarians (50%) discussed having a full-time expert dedicated to RDM as an ideal solution. Others found that they were able to leverage special areas of expertise to support researchers changing needs.  For example: </a:t>
            </a:r>
          </a:p>
          <a:p>
            <a:pPr marL="228600" indent="-228600">
              <a:buFont typeface="+mj-lt"/>
              <a:buAutoNum type="arabicPeriod"/>
            </a:pPr>
            <a:r>
              <a:rPr lang="en-US" dirty="0"/>
              <a:t>One librarian used prior experience practicing law to develop terms of service agreements for data sharing and reuse. </a:t>
            </a:r>
          </a:p>
          <a:p>
            <a:pPr marL="228600" indent="-228600">
              <a:buFont typeface="+mj-lt"/>
              <a:buAutoNum type="arabicPeriod"/>
            </a:pPr>
            <a:r>
              <a:rPr lang="en-US" dirty="0"/>
              <a:t>Another drew on archival experiences in engineering and research and development organizations, others drew on prior experiences conducting research.</a:t>
            </a:r>
          </a:p>
          <a:p>
            <a:endParaRPr lang="en-US" dirty="0"/>
          </a:p>
          <a:p>
            <a:r>
              <a:rPr lang="en-US" dirty="0"/>
              <a:t>Just over half of the librarians (56%) described continuing education and on-the-job training as a facilitator of RDM services, regardless of their existing skills or expertise.</a:t>
            </a:r>
          </a:p>
          <a:p>
            <a:pPr marL="228600" indent="-228600">
              <a:buFont typeface="+mj-lt"/>
              <a:buAutoNum type="arabicPeriod"/>
            </a:pPr>
            <a:r>
              <a:rPr lang="en-US" dirty="0"/>
              <a:t>Continuing education tended to be acquired via conferences, webinars, classes, workshops, email groups, self-study, and peer instruction. </a:t>
            </a:r>
          </a:p>
          <a:p>
            <a:pPr marL="228600" indent="-228600">
              <a:buFont typeface="+mj-lt"/>
              <a:buAutoNum type="arabicPeriod"/>
            </a:pPr>
            <a:r>
              <a:rPr lang="en-US" dirty="0"/>
              <a:t>On-the-job experiences varied across institutions, ranging from immersive experiences with data experts to collaborative summer projects. </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17</a:t>
            </a:fld>
            <a:endParaRPr lang="en-US" dirty="0"/>
          </a:p>
        </p:txBody>
      </p:sp>
    </p:spTree>
    <p:extLst>
      <p:ext uri="{BB962C8B-B14F-4D97-AF65-F5344CB8AC3E}">
        <p14:creationId xmlns:p14="http://schemas.microsoft.com/office/powerpoint/2010/main" val="3959804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one-third of librarians (31%) saw leadership support, both inside the library and within the broader campus community, as a facilitator of RDM. Librarians who had leadership support mentioned specific administrative leaders within and outside of the library and explained the number of ways they helped, including changing library culture and facilitating relationship building. </a:t>
            </a:r>
          </a:p>
          <a:p>
            <a:endParaRPr lang="en-US" dirty="0"/>
          </a:p>
          <a:p>
            <a:r>
              <a:rPr lang="en-US" dirty="0"/>
              <a:t>Librarians described leaders taking charge as champions and advocates who created new jobs, provided rationale for RDM investments and plans, gained support from other areas of the institution, and highlighted the library’s RDM expertise and services.</a:t>
            </a:r>
          </a:p>
          <a:p>
            <a:endParaRPr lang="en-US" dirty="0">
              <a:latin typeface="Arial" panose="020B0604020202020204" pitchFamily="34" charset="0"/>
              <a:cs typeface="Arial" panose="020B0604020202020204" pitchFamily="34" charset="0"/>
            </a:endParaRPr>
          </a:p>
          <a:p>
            <a:r>
              <a:rPr lang="en-US" dirty="0"/>
              <a:t>Those who expressed a need for leadership support wanted assurances that RDM support was moving forward and seen as key part of what the library was doing.  </a:t>
            </a:r>
          </a:p>
        </p:txBody>
      </p:sp>
      <p:sp>
        <p:nvSpPr>
          <p:cNvPr id="4" name="Slide Number Placeholder 3"/>
          <p:cNvSpPr>
            <a:spLocks noGrp="1"/>
          </p:cNvSpPr>
          <p:nvPr>
            <p:ph type="sldNum" sz="quarter" idx="10"/>
          </p:nvPr>
        </p:nvSpPr>
        <p:spPr/>
        <p:txBody>
          <a:bodyPr/>
          <a:lstStyle/>
          <a:p>
            <a:fld id="{C4F4D4E3-0E31-4052-83FE-D4EA905A6ECE}" type="slidenum">
              <a:rPr lang="en-US" smtClean="0"/>
              <a:t>18</a:t>
            </a:fld>
            <a:endParaRPr lang="en-US" dirty="0"/>
          </a:p>
        </p:txBody>
      </p:sp>
    </p:spTree>
    <p:extLst>
      <p:ext uri="{BB962C8B-B14F-4D97-AF65-F5344CB8AC3E}">
        <p14:creationId xmlns:p14="http://schemas.microsoft.com/office/powerpoint/2010/main" val="3172815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http://www.ariadne.ac.uk/issue55/vandeventer-pienaar</a:t>
            </a:r>
          </a:p>
          <a:p>
            <a:endParaRPr lang="en-US" dirty="0"/>
          </a:p>
          <a:p>
            <a:r>
              <a:rPr lang="en-US" dirty="0"/>
              <a:t>Almost 17% the librarians mentioned digital repositories as part of an envisioned RDM program that would make it easier for them to support researchers’ needs.  </a:t>
            </a:r>
          </a:p>
          <a:p>
            <a:endParaRPr lang="en-US" dirty="0"/>
          </a:p>
          <a:p>
            <a:r>
              <a:rPr lang="en-US" dirty="0"/>
              <a:t>Similar to Librarian 17, several librarians described the need for an institutional repository. Librarian 17 saw a library supported institutional repository lowering researchers’ barriers to participation by providing a system that was easy to use and more robust.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19</a:t>
            </a:fld>
            <a:endParaRPr lang="en-US" dirty="0"/>
          </a:p>
        </p:txBody>
      </p:sp>
    </p:spTree>
    <p:extLst>
      <p:ext uri="{BB962C8B-B14F-4D97-AF65-F5344CB8AC3E}">
        <p14:creationId xmlns:p14="http://schemas.microsoft.com/office/powerpoint/2010/main" val="252581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Andrew M. Cox and Stephen Pinfield, “Research Data Management and Libraries: Current Activities and Future Priorities,” </a:t>
            </a:r>
            <a:r>
              <a:rPr lang="en-US" i="1" dirty="0"/>
              <a:t>Journal of Librarianship and Information Science</a:t>
            </a:r>
            <a:r>
              <a:rPr lang="en-US" dirty="0"/>
              <a:t> 46, no. 4 (2014): 300, doi:10.1177/0961000613492542.</a:t>
            </a:r>
          </a:p>
          <a:p>
            <a:pPr defTabSz="932871">
              <a:defRPr/>
            </a:pPr>
            <a:endParaRPr lang="en-US" dirty="0">
              <a:cs typeface="Arial" panose="020B0604020202020204" pitchFamily="34" charset="0"/>
            </a:endParaRPr>
          </a:p>
          <a:p>
            <a:pPr defTabSz="932871">
              <a:defRPr/>
            </a:pPr>
            <a:r>
              <a:rPr lang="en-US" dirty="0">
                <a:cs typeface="Arial" panose="020B0604020202020204" pitchFamily="34" charset="0"/>
              </a:rPr>
              <a:t>Pinfield, Cox, and colleagues went on to develop a library focused  institutional RDM model based on a qualitative study of librarians in the UK. The model describes 4 key components of an RDM program - drivers, program elements, influencing factors, and stakeholders. See </a:t>
            </a:r>
            <a:r>
              <a:rPr lang="en-US" dirty="0"/>
              <a:t>Stephen Pinfield, Andrew M. Cox, Jen Smith, and Pascal Launois, “Research Data Management and Libraries: Relationships, Activities, Drivers and Influences,” </a:t>
            </a:r>
            <a:r>
              <a:rPr lang="en-US" i="1" dirty="0"/>
              <a:t>PLoS ONE </a:t>
            </a:r>
            <a:r>
              <a:rPr lang="en-US" dirty="0"/>
              <a:t>9, no. 12 (2014): e114734, accessed September 12, 2016, </a:t>
            </a:r>
            <a:r>
              <a:rPr lang="en-US" u="sng" dirty="0">
                <a:hlinkClick r:id="rId3"/>
              </a:rPr>
              <a:t>http://journals.plos.org/plosone/article?id=10.1371/journal.pone.0114734</a:t>
            </a:r>
            <a:r>
              <a:rPr lang="en-US" dirty="0"/>
              <a:t>.</a:t>
            </a:r>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dirty="0"/>
          </a:p>
        </p:txBody>
      </p:sp>
    </p:spTree>
    <p:extLst>
      <p:ext uri="{BB962C8B-B14F-4D97-AF65-F5344CB8AC3E}">
        <p14:creationId xmlns:p14="http://schemas.microsoft.com/office/powerpoint/2010/main" val="1962907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20</a:t>
            </a:fld>
            <a:endParaRPr lang="en-US" dirty="0"/>
          </a:p>
        </p:txBody>
      </p:sp>
    </p:spTree>
    <p:extLst>
      <p:ext uri="{BB962C8B-B14F-4D97-AF65-F5344CB8AC3E}">
        <p14:creationId xmlns:p14="http://schemas.microsoft.com/office/powerpoint/2010/main" val="3761021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42938"/>
            <a:ext cx="5581650" cy="3140075"/>
          </a:xfrm>
        </p:spPr>
      </p:sp>
      <p:sp>
        <p:nvSpPr>
          <p:cNvPr id="3" name="Notes Placeholder 2"/>
          <p:cNvSpPr>
            <a:spLocks noGrp="1"/>
          </p:cNvSpPr>
          <p:nvPr>
            <p:ph type="body" idx="1"/>
          </p:nvPr>
        </p:nvSpPr>
        <p:spPr>
          <a:xfrm>
            <a:off x="701993" y="3959497"/>
            <a:ext cx="5615940" cy="3664207"/>
          </a:xfrm>
        </p:spPr>
        <p:txBody>
          <a:bodyPr/>
          <a:lstStyle/>
          <a:p>
            <a:r>
              <a:rPr lang="en-US" dirty="0"/>
              <a:t>The influence of human and technical resources and communication, coordination, and communication on RDM suggest the need for institution-wide, rather than library-centric conversations about researchers’ needs versus institutional resources to determine what solutions are possible. For instance, institutional repositories were seen as a means to support researchers. Yet, unresolved questions about associated factors were getting in the way, such as costs, data storage and preservation, and repository functionality.</a:t>
            </a:r>
            <a:endParaRPr lang="en-US" sz="1800" dirty="0"/>
          </a:p>
          <a:p>
            <a:endParaRPr lang="en-US" dirty="0"/>
          </a:p>
          <a:p>
            <a:r>
              <a:rPr lang="en-US" dirty="0"/>
              <a:t>More often than not, libraries do not have the capacity to support RDM throughout the data lifecycle. Findings also suggest they pursue partnerships beyond their campus community  to support the range of services needed. By looking to pool expertise more broadly, librarians can draw upon a wider range of expertise and capacity to address specific aspects of researchers’ needs they cannot support themselves. </a:t>
            </a:r>
          </a:p>
          <a:p>
            <a:endParaRPr lang="en-US" dirty="0"/>
          </a:p>
          <a:p>
            <a:pPr lvl="0">
              <a:defRPr/>
            </a:pPr>
            <a:r>
              <a:rPr lang="en-US" dirty="0"/>
              <a:t>Outreach is important, but consider employing approaches that extend the liaison librarian model and engage researchers earlier in the research lifecycle.  Findings also suggest a library administrator-led approach to outreach. Findings suggest creating a coalition of administrators as stakeholders that can champion and support the RDM program across the full set of service organizations on campus is critical.</a:t>
            </a:r>
          </a:p>
          <a:p>
            <a:endParaRPr lang="en-US" dirty="0"/>
          </a:p>
        </p:txBody>
      </p:sp>
      <p:sp>
        <p:nvSpPr>
          <p:cNvPr id="4" name="Slide Number Placeholder 3"/>
          <p:cNvSpPr>
            <a:spLocks noGrp="1"/>
          </p:cNvSpPr>
          <p:nvPr>
            <p:ph type="sldNum" sz="quarter" idx="10"/>
          </p:nvPr>
        </p:nvSpPr>
        <p:spPr/>
        <p:txBody>
          <a:bodyPr/>
          <a:lstStyle/>
          <a:p>
            <a:fld id="{C4F4D4E3-0E31-4052-83FE-D4EA905A6ECE}" type="slidenum">
              <a:rPr lang="en-US" smtClean="0"/>
              <a:t>21</a:t>
            </a:fld>
            <a:endParaRPr lang="en-US" dirty="0"/>
          </a:p>
        </p:txBody>
      </p:sp>
    </p:spTree>
    <p:extLst>
      <p:ext uri="{BB962C8B-B14F-4D97-AF65-F5344CB8AC3E}">
        <p14:creationId xmlns:p14="http://schemas.microsoft.com/office/powerpoint/2010/main" val="728262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22</a:t>
            </a:fld>
            <a:endParaRPr lang="en-US" dirty="0"/>
          </a:p>
        </p:txBody>
      </p:sp>
    </p:spTree>
    <p:extLst>
      <p:ext uri="{BB962C8B-B14F-4D97-AF65-F5344CB8AC3E}">
        <p14:creationId xmlns:p14="http://schemas.microsoft.com/office/powerpoint/2010/main" val="48368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Of particular interest for this current study were the factors that influence (facilitate/constrain) librarians’ ability to support researchers’ RDM needs.</a:t>
            </a:r>
          </a:p>
          <a:p>
            <a:endParaRPr lang="en-US" dirty="0"/>
          </a:p>
          <a:p>
            <a:r>
              <a:rPr lang="en-US" dirty="0"/>
              <a:t>It focuses on librarians’ experiences with RDM in the United States and it is also qualitative. </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3</a:t>
            </a:fld>
            <a:endParaRPr lang="en-US" dirty="0"/>
          </a:p>
        </p:txBody>
      </p:sp>
    </p:spTree>
    <p:extLst>
      <p:ext uri="{BB962C8B-B14F-4D97-AF65-F5344CB8AC3E}">
        <p14:creationId xmlns:p14="http://schemas.microsoft.com/office/powerpoint/2010/main" val="340533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rPr>
              <a:t>Data were collected through individual interviews and three focus groups. </a:t>
            </a:r>
          </a:p>
          <a:p>
            <a:endParaRPr lang="en-US" kern="1200" dirty="0">
              <a:solidFill>
                <a:schemeClr val="tx1"/>
              </a:solidFill>
              <a:effectLst/>
            </a:endParaRPr>
          </a:p>
          <a:p>
            <a:r>
              <a:rPr lang="en-US" dirty="0"/>
              <a:t>In the </a:t>
            </a:r>
            <a:r>
              <a:rPr lang="en-US" kern="1200" dirty="0">
                <a:solidFill>
                  <a:schemeClr val="tx1"/>
                </a:solidFill>
                <a:effectLst/>
              </a:rPr>
              <a:t>individual</a:t>
            </a:r>
            <a:r>
              <a:rPr lang="en-US" kern="1200" baseline="0" dirty="0">
                <a:solidFill>
                  <a:schemeClr val="tx1"/>
                </a:solidFill>
                <a:effectLst/>
              </a:rPr>
              <a:t> interviews, 10 library professionals were asked </a:t>
            </a:r>
            <a:r>
              <a:rPr lang="en-US" kern="1200" dirty="0">
                <a:solidFill>
                  <a:schemeClr val="tx1"/>
                </a:solidFill>
                <a:effectLst/>
              </a:rPr>
              <a:t>about current and planned RDM services, advantages and challenges associated with helping researchers with RDM, what made it difficult and easy to spend time helping researchers, supporters versus detractors of RDM efforts, and perceived competence and confidence that they were helping researchers and meeting needs.</a:t>
            </a:r>
          </a:p>
          <a:p>
            <a:endParaRPr lang="en-US" kern="1200" dirty="0">
              <a:solidFill>
                <a:schemeClr val="tx1"/>
              </a:solidFill>
              <a:effectLst/>
            </a:endParaRPr>
          </a:p>
          <a:p>
            <a:r>
              <a:rPr lang="en-US" kern="1200" dirty="0">
                <a:solidFill>
                  <a:schemeClr val="tx1"/>
                </a:solidFill>
                <a:effectLst/>
              </a:rPr>
              <a:t>Next,</a:t>
            </a:r>
            <a:r>
              <a:rPr lang="en-US" kern="1200" baseline="0" dirty="0">
                <a:solidFill>
                  <a:schemeClr val="tx1"/>
                </a:solidFill>
                <a:effectLst/>
              </a:rPr>
              <a:t> 26</a:t>
            </a:r>
            <a:r>
              <a:rPr lang="en-US" kern="1200" dirty="0">
                <a:solidFill>
                  <a:schemeClr val="tx1"/>
                </a:solidFill>
                <a:effectLst/>
              </a:rPr>
              <a:t> library professionals participated in one of three focus groups. M</a:t>
            </a:r>
            <a:r>
              <a:rPr lang="en-US" dirty="0"/>
              <a:t>odeled after the individual interviews, the </a:t>
            </a:r>
            <a:r>
              <a:rPr lang="en-US" kern="1200" dirty="0">
                <a:solidFill>
                  <a:schemeClr val="tx1"/>
                </a:solidFill>
                <a:effectLst/>
              </a:rPr>
              <a:t>focus</a:t>
            </a:r>
            <a:r>
              <a:rPr lang="en-US" kern="1200" baseline="0" dirty="0">
                <a:solidFill>
                  <a:schemeClr val="tx1"/>
                </a:solidFill>
                <a:effectLst/>
              </a:rPr>
              <a:t> group interview questions </a:t>
            </a:r>
            <a:r>
              <a:rPr lang="en-US" dirty="0"/>
              <a:t>had similar topics of inquiry</a:t>
            </a:r>
            <a:r>
              <a:rPr lang="en-US" kern="1200" dirty="0">
                <a:solidFill>
                  <a:schemeClr val="tx1"/>
                </a:solidFill>
                <a:effectLst/>
              </a:rPr>
              <a:t>. </a:t>
            </a:r>
          </a:p>
          <a:p>
            <a:endParaRPr lang="en-US" kern="1200" dirty="0">
              <a:solidFill>
                <a:schemeClr val="tx1"/>
              </a:solidFill>
              <a:effectLst/>
            </a:endParaRPr>
          </a:p>
          <a:p>
            <a:r>
              <a:rPr lang="en-US" kern="1200" dirty="0">
                <a:solidFill>
                  <a:schemeClr val="tx1"/>
                </a:solidFill>
                <a:effectLst/>
              </a:rPr>
              <a:t>During data analysis, an initial set of codes were developed based on the interview protocols and the set was expanded as new codes emerged from analysis of the transcripts.</a:t>
            </a:r>
            <a:r>
              <a:rPr lang="en-US" kern="1200" baseline="0" dirty="0">
                <a:solidFill>
                  <a:schemeClr val="tx1"/>
                </a:solidFill>
                <a:effectLst/>
              </a:rPr>
              <a:t> The results are based on a </a:t>
            </a:r>
            <a:r>
              <a:rPr lang="en-US" kern="1200" dirty="0">
                <a:solidFill>
                  <a:schemeClr val="tx1"/>
                </a:solidFill>
                <a:effectLst/>
              </a:rPr>
              <a:t>second cycle of thematic and numerical analysis of the influencing</a:t>
            </a:r>
            <a:r>
              <a:rPr lang="en-US" kern="1200" baseline="0" dirty="0">
                <a:solidFill>
                  <a:schemeClr val="tx1"/>
                </a:solidFill>
                <a:effectLst/>
              </a:rPr>
              <a:t> factors</a:t>
            </a:r>
            <a:r>
              <a:rPr lang="en-US" kern="1200" dirty="0">
                <a:solidFill>
                  <a:schemeClr val="tx1"/>
                </a:solidFill>
                <a:effectLst/>
              </a:rPr>
              <a:t>. </a:t>
            </a:r>
          </a:p>
          <a:p>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4</a:t>
            </a:fld>
            <a:endParaRPr lang="en-US" dirty="0"/>
          </a:p>
        </p:txBody>
      </p:sp>
    </p:spTree>
    <p:extLst>
      <p:ext uri="{BB962C8B-B14F-4D97-AF65-F5344CB8AC3E}">
        <p14:creationId xmlns:p14="http://schemas.microsoft.com/office/powerpoint/2010/main" val="354277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cs typeface="Arial" pitchFamily="34" charset="0"/>
              </a:rPr>
              <a:t>A snapshot of study participants: </a:t>
            </a:r>
          </a:p>
          <a:p>
            <a:pPr lvl="0">
              <a:defRPr/>
            </a:pPr>
            <a:endParaRPr lang="en-US" dirty="0">
              <a:cs typeface="Arial" pitchFamily="34" charset="0"/>
            </a:endParaRPr>
          </a:p>
          <a:p>
            <a:pPr lvl="0">
              <a:defRPr/>
            </a:pPr>
            <a:r>
              <a:rPr lang="en-US" dirty="0">
                <a:cs typeface="Arial" pitchFamily="34" charset="0"/>
              </a:rPr>
              <a:t>66% had some or a lot of RDM experience - 47% some and 19% a lot.</a:t>
            </a:r>
          </a:p>
          <a:p>
            <a:pPr>
              <a:buFont typeface="Arial" pitchFamily="34" charset="0"/>
              <a:buNone/>
            </a:pPr>
            <a:endParaRPr lang="en-US" dirty="0">
              <a:cs typeface="Arial" pitchFamily="34" charset="0"/>
            </a:endParaRPr>
          </a:p>
          <a:p>
            <a:pPr lvl="0">
              <a:defRPr/>
            </a:pPr>
            <a:r>
              <a:rPr lang="en-US" dirty="0">
                <a:cs typeface="Arial" pitchFamily="34" charset="0"/>
              </a:rPr>
              <a:t>69% were early in their careers with 10 years of library experience or less.</a:t>
            </a:r>
          </a:p>
          <a:p>
            <a:pPr lvl="0">
              <a:defRPr/>
            </a:pPr>
            <a:endParaRPr lang="en-US" dirty="0">
              <a:cs typeface="Arial" pitchFamily="34" charset="0"/>
            </a:endParaRPr>
          </a:p>
          <a:p>
            <a:pPr>
              <a:buFont typeface="Arial" pitchFamily="34" charset="0"/>
              <a:buNone/>
            </a:pPr>
            <a:r>
              <a:rPr lang="en-US" dirty="0">
                <a:cs typeface="Arial" pitchFamily="34" charset="0"/>
              </a:rPr>
              <a:t>56% worked at institutions with less than  20 thousand full-time student enrollment</a:t>
            </a:r>
          </a:p>
          <a:p>
            <a:pPr marL="174913" indent="-174913">
              <a:buFont typeface="Arial" pitchFamily="34" charset="0"/>
              <a:buChar char="•"/>
            </a:pPr>
            <a:r>
              <a:rPr lang="en-US" dirty="0">
                <a:cs typeface="Arial" pitchFamily="34" charset="0"/>
              </a:rPr>
              <a:t>20,001-40,000:   25% </a:t>
            </a:r>
          </a:p>
          <a:p>
            <a:pPr marL="174913" indent="-174913">
              <a:buFont typeface="Arial" pitchFamily="34" charset="0"/>
              <a:buChar char="•"/>
            </a:pPr>
            <a:r>
              <a:rPr lang="en-US" dirty="0">
                <a:cs typeface="Arial" pitchFamily="34" charset="0"/>
              </a:rPr>
              <a:t>40,001 and More:  19%</a:t>
            </a:r>
          </a:p>
          <a:p>
            <a:endParaRPr lang="en-US" dirty="0">
              <a:cs typeface="Arial" pitchFamily="34" charset="0"/>
            </a:endParaRPr>
          </a:p>
          <a:p>
            <a:r>
              <a:rPr lang="en-US" dirty="0">
                <a:cs typeface="Arial" pitchFamily="34" charset="0"/>
              </a:rPr>
              <a:t>The majority of the participants were female (86%), and less than 45 years old (53%).</a:t>
            </a:r>
          </a:p>
          <a:p>
            <a:endParaRPr lang="en-US" dirty="0"/>
          </a:p>
          <a:p>
            <a:r>
              <a:rPr lang="en-US" dirty="0"/>
              <a:t>They represented a variety of roles including – subject specialist, liaison librarian, scholarly communication librarian, reference librarian, data management specialist, digital initiatives librarian, and head of library systems.</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5</a:t>
            </a:fld>
            <a:endParaRPr lang="en-US" dirty="0"/>
          </a:p>
        </p:txBody>
      </p:sp>
    </p:spTree>
    <p:extLst>
      <p:ext uri="{BB962C8B-B14F-4D97-AF65-F5344CB8AC3E}">
        <p14:creationId xmlns:p14="http://schemas.microsoft.com/office/powerpoint/2010/main" val="323657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top 3 RDM services, by the percentage of librarians who mentioned providing or planning to provide them. </a:t>
            </a:r>
          </a:p>
          <a:p>
            <a:endParaRPr lang="en-US" dirty="0"/>
          </a:p>
          <a:p>
            <a:r>
              <a:rPr lang="en-US" dirty="0"/>
              <a:t>A wide range of activities comprised the data deposit services. The activities ranged from reaching out to researchers to identify data for deposit, to helping them curate and document their data, to ensuring researchers’ needs were being met at disciplinary repositories. As the service levels varied, so did the time commitments depending on the work involved. </a:t>
            </a:r>
          </a:p>
          <a:p>
            <a:endParaRPr lang="en-US" dirty="0"/>
          </a:p>
          <a:p>
            <a:r>
              <a:rPr lang="en-US" dirty="0"/>
              <a:t>One librarian envisioned data management planning as “subject librarians meeting with grad students and faculty, and going over the guidelines for grant funding for data management, and helping them kind of understand what kind of information they're going to need to provide, in order to have a good grant proposal” (Librarian 13). This was pretty typical.</a:t>
            </a:r>
          </a:p>
          <a:p>
            <a:endParaRPr lang="en-US" dirty="0"/>
          </a:p>
          <a:p>
            <a:r>
              <a:rPr lang="en-US" dirty="0"/>
              <a:t>Librarians envisioned data management as a focus “on day-to-day data management…file protection, file organization, documentation as you’re collecting the data” (Librarian 22). </a:t>
            </a:r>
          </a:p>
        </p:txBody>
      </p:sp>
      <p:sp>
        <p:nvSpPr>
          <p:cNvPr id="4" name="Slide Number Placeholder 3"/>
          <p:cNvSpPr>
            <a:spLocks noGrp="1"/>
          </p:cNvSpPr>
          <p:nvPr>
            <p:ph type="sldNum" sz="quarter" idx="10"/>
          </p:nvPr>
        </p:nvSpPr>
        <p:spPr/>
        <p:txBody>
          <a:bodyPr/>
          <a:lstStyle/>
          <a:p>
            <a:fld id="{A035E6FC-CCC7-F34C-83D9-78C7523946F2}" type="slidenum">
              <a:rPr lang="en-US" smtClean="0"/>
              <a:t>6</a:t>
            </a:fld>
            <a:endParaRPr lang="en-US" dirty="0"/>
          </a:p>
        </p:txBody>
      </p:sp>
    </p:spTree>
    <p:extLst>
      <p:ext uri="{BB962C8B-B14F-4D97-AF65-F5344CB8AC3E}">
        <p14:creationId xmlns:p14="http://schemas.microsoft.com/office/powerpoint/2010/main" val="364932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7</a:t>
            </a:fld>
            <a:endParaRPr lang="en-US" dirty="0"/>
          </a:p>
        </p:txBody>
      </p:sp>
    </p:spTree>
    <p:extLst>
      <p:ext uri="{BB962C8B-B14F-4D97-AF65-F5344CB8AC3E}">
        <p14:creationId xmlns:p14="http://schemas.microsoft.com/office/powerpoint/2010/main" val="3754204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Findings showed five factors influenced RDM programs: </a:t>
            </a:r>
          </a:p>
          <a:p>
            <a:pPr marL="233218" indent="-233218" defTabSz="932871">
              <a:buFontTx/>
              <a:buAutoNum type="arabicParenR"/>
              <a:defRPr/>
            </a:pPr>
            <a:r>
              <a:rPr lang="en-US" dirty="0"/>
              <a:t>Human resources (78%)</a:t>
            </a:r>
          </a:p>
          <a:p>
            <a:pPr marL="233218" indent="-233218" defTabSz="932871">
              <a:buFontTx/>
              <a:buAutoNum type="arabicParenR"/>
              <a:defRPr/>
            </a:pPr>
            <a:r>
              <a:rPr lang="en-US" dirty="0"/>
              <a:t>Communication, coordination, and collaboration (67%)</a:t>
            </a:r>
          </a:p>
          <a:p>
            <a:pPr marL="233218" indent="-233218" defTabSz="932871">
              <a:buFontTx/>
              <a:buAutoNum type="arabicParenR"/>
              <a:defRPr/>
            </a:pPr>
            <a:r>
              <a:rPr lang="en-US" dirty="0"/>
              <a:t>Technical resources (53%)</a:t>
            </a:r>
          </a:p>
          <a:p>
            <a:pPr marL="233218" indent="-233218" defTabSz="932871">
              <a:buFontTx/>
              <a:buAutoNum type="arabicParenR"/>
              <a:defRPr/>
            </a:pPr>
            <a:r>
              <a:rPr lang="en-US" dirty="0"/>
              <a:t>Leadership support (31%)</a:t>
            </a:r>
          </a:p>
          <a:p>
            <a:pPr marL="233218" indent="-233218" defTabSz="932871">
              <a:buFontTx/>
              <a:buAutoNum type="arabicParenR"/>
              <a:defRPr/>
            </a:pPr>
            <a:r>
              <a:rPr lang="en-US" dirty="0"/>
              <a:t>Researchers’ perceptions of the library (25%). </a:t>
            </a:r>
          </a:p>
          <a:p>
            <a:pPr defTabSz="932871">
              <a:defRPr/>
            </a:pPr>
            <a:endParaRPr lang="en-US" dirty="0"/>
          </a:p>
          <a:p>
            <a:pPr defTabSz="932871">
              <a:defRPr/>
            </a:pPr>
            <a:r>
              <a:rPr lang="en-US" dirty="0"/>
              <a:t>In each of these instances, librarians described situations where different aspects of the factors were perceived to facilitate and/or constrain their ability to support researchers RDM needs.</a:t>
            </a:r>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8</a:t>
            </a:fld>
            <a:endParaRPr lang="en-US" dirty="0"/>
          </a:p>
        </p:txBody>
      </p:sp>
    </p:spTree>
    <p:extLst>
      <p:ext uri="{BB962C8B-B14F-4D97-AF65-F5344CB8AC3E}">
        <p14:creationId xmlns:p14="http://schemas.microsoft.com/office/powerpoint/2010/main" val="29183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9</a:t>
            </a:fld>
            <a:endParaRPr lang="en-US" dirty="0"/>
          </a:p>
        </p:txBody>
      </p:sp>
    </p:spTree>
    <p:extLst>
      <p:ext uri="{BB962C8B-B14F-4D97-AF65-F5344CB8AC3E}">
        <p14:creationId xmlns:p14="http://schemas.microsoft.com/office/powerpoint/2010/main" val="3113069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1" name="Picture 10" descr="ppt-because-pattern.psd"/>
          <p:cNvPicPr>
            <a:picLocks noChangeAspect="1"/>
          </p:cNvPicPr>
          <p:nvPr userDrawn="1"/>
        </p:nvPicPr>
        <p:blipFill rotWithShape="1">
          <a:blip r:embed="rId2" cstate="screen">
            <a:extLst>
              <a:ext uri="{28A0092B-C50C-407E-A947-70E740481C1C}">
                <a14:useLocalDpi xmlns:a14="http://schemas.microsoft.com/office/drawing/2010/main"/>
              </a:ext>
            </a:extLst>
          </a:blip>
          <a:srcRect b="6982"/>
          <a:stretch/>
        </p:blipFill>
        <p:spPr>
          <a:xfrm>
            <a:off x="4546829" y="1"/>
            <a:ext cx="4597172" cy="4081669"/>
          </a:xfrm>
          <a:prstGeom prst="rect">
            <a:avLst/>
          </a:prstGeom>
        </p:spPr>
      </p:pic>
      <p:sp>
        <p:nvSpPr>
          <p:cNvPr id="9" name="Rectangle 8"/>
          <p:cNvSpPr/>
          <p:nvPr userDrawn="1"/>
        </p:nvSpPr>
        <p:spPr>
          <a:xfrm rot="10800000">
            <a:off x="11338" y="39294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pic>
        <p:nvPicPr>
          <p:cNvPr id="12"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rcRect t="1" b="5032"/>
          <a:stretch/>
        </p:blipFill>
        <p:spPr>
          <a:xfrm>
            <a:off x="240428" y="4456549"/>
            <a:ext cx="625385" cy="300450"/>
          </a:xfrm>
          <a:prstGeom prst="rect">
            <a:avLst/>
          </a:prstGeom>
        </p:spPr>
      </p:pic>
      <p:pic>
        <p:nvPicPr>
          <p:cNvPr id="2" name="Picture 1"/>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649322"/>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0" name="TextBox 8"/>
          <p:cNvSpPr txBox="1">
            <a:spLocks noChangeArrowheads="1"/>
          </p:cNvSpPr>
          <p:nvPr userDrawn="1"/>
        </p:nvSpPr>
        <p:spPr bwMode="auto">
          <a:xfrm>
            <a:off x="5924930" y="3722858"/>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491511"/>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725439"/>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291526"/>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582111"/>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851383"/>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206426"/>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3491511"/>
            <a:ext cx="8216894" cy="607721"/>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641358"/>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342900" rtl="0" eaLnBrk="1" latinLnBrk="0" hangingPunct="1"/>
              <a:endParaRPr lang="en-US" sz="135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342900" rtl="0" eaLnBrk="1" latinLnBrk="0" hangingPunct="1"/>
              <a:endParaRPr lang="en-US" sz="135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a:xfrm>
            <a:off x="4038601" y="4800600"/>
            <a:ext cx="2466093" cy="2207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4800600"/>
            <a:ext cx="571418" cy="220744"/>
          </a:xfrm>
          <a:prstGeom prst="rect">
            <a:avLst/>
          </a:prstGeom>
        </p:spPr>
        <p:txBody>
          <a:bodyPr/>
          <a:lstStyle/>
          <a:p>
            <a:endParaRPr lang="en-US" dirty="0"/>
          </a:p>
        </p:txBody>
      </p:sp>
      <p:sp>
        <p:nvSpPr>
          <p:cNvPr id="2" name="Title 1"/>
          <p:cNvSpPr>
            <a:spLocks noGrp="1"/>
          </p:cNvSpPr>
          <p:nvPr>
            <p:ph type="title"/>
          </p:nvPr>
        </p:nvSpPr>
        <p:spPr>
          <a:xfrm>
            <a:off x="152400" y="0"/>
            <a:ext cx="8534400" cy="457200"/>
          </a:xfrm>
          <a:prstGeom prst="rect">
            <a:avLst/>
          </a:prstGeom>
        </p:spPr>
        <p:txBody>
          <a:bodyPr wrap="none" lIns="0" rIns="0">
            <a:noAutofit/>
          </a:bodyPr>
          <a:lstStyle>
            <a:lvl1pPr algn="l">
              <a:defRPr sz="1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259138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42" Type="http://schemas.openxmlformats.org/officeDocument/2006/relationships/image" Target="../media/image9.png"/><Relationship Id="rId2" Type="http://schemas.openxmlformats.org/officeDocument/2006/relationships/image" Target="../media/image8.tiff"/><Relationship Id="rId41" Type="http://schemas.openxmlformats.org/officeDocument/2006/relationships/image" Target="../media/image1.pd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6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gomezj\Desktop\UMSIlogo.tif"/>
          <p:cNvPicPr>
            <a:picLocks noChangeAspect="1" noChangeArrowheads="1"/>
          </p:cNvPicPr>
          <p:nvPr/>
        </p:nvPicPr>
        <p:blipFill>
          <a:blip r:embed="rId2"/>
          <a:srcRect/>
          <a:stretch>
            <a:fillRect/>
          </a:stretch>
        </p:blipFill>
        <p:spPr bwMode="auto">
          <a:xfrm>
            <a:off x="7483476" y="4686300"/>
            <a:ext cx="1355724" cy="449931"/>
          </a:xfrm>
          <a:prstGeom prst="rect">
            <a:avLst/>
          </a:prstGeom>
          <a:noFill/>
        </p:spPr>
      </p:pic>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1"/>
              <a:stretch>
                <a:fillRect/>
              </a:stretch>
            </p:blipFill>
          </mc:Choice>
          <mc:Fallback>
            <p:blipFill>
              <a:blip r:embed="rId42"/>
              <a:stretch>
                <a:fillRect/>
              </a:stretch>
            </p:blipFill>
          </mc:Fallback>
        </mc:AlternateContent>
        <p:spPr>
          <a:xfrm>
            <a:off x="239866" y="4800600"/>
            <a:ext cx="903134" cy="220744"/>
          </a:xfrm>
          <a:prstGeom prst="rect">
            <a:avLst/>
          </a:prstGeom>
        </p:spPr>
      </p:pic>
      <p:sp>
        <p:nvSpPr>
          <p:cNvPr id="2" name="Title Placeholder 1"/>
          <p:cNvSpPr>
            <a:spLocks noGrp="1"/>
          </p:cNvSpPr>
          <p:nvPr>
            <p:ph type="title"/>
          </p:nvPr>
        </p:nvSpPr>
        <p:spPr>
          <a:xfrm>
            <a:off x="457200" y="285750"/>
            <a:ext cx="8229600" cy="685800"/>
          </a:xfrm>
          <a:prstGeom prst="rect">
            <a:avLst/>
          </a:prstGeom>
        </p:spPr>
        <p:txBody>
          <a:bodyPr vert="horz" wrap="square"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1" y="4800600"/>
            <a:ext cx="2466093" cy="220744"/>
          </a:xfrm>
          <a:prstGeom prst="rect">
            <a:avLst/>
          </a:prstGeom>
        </p:spPr>
        <p:txBody>
          <a:bodyPr vert="horz" lIns="91440" tIns="45720" rIns="91440" bIns="45720" rtlCol="0" anchor="ctr"/>
          <a:lstStyle>
            <a:lvl1pPr algn="l">
              <a:defRPr sz="9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4800600"/>
            <a:ext cx="571418" cy="220744"/>
          </a:xfrm>
          <a:prstGeom prst="rect">
            <a:avLst/>
          </a:prstGeom>
        </p:spPr>
        <p:txBody>
          <a:bodyPr vert="horz" lIns="91440" tIns="45720" rIns="91440" bIns="45720" rtlCol="0" anchor="ctr"/>
          <a:lstStyle>
            <a:lvl1pPr algn="r">
              <a:defRPr sz="9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6" y="4812296"/>
            <a:ext cx="2570903" cy="230832"/>
          </a:xfrm>
          <a:prstGeom prst="rect">
            <a:avLst/>
          </a:prstGeom>
          <a:noFill/>
        </p:spPr>
        <p:txBody>
          <a:bodyPr wrap="square" rtlCol="0" anchor="ctr">
            <a:spAutoFit/>
          </a:bodyPr>
          <a:lstStyle/>
          <a:p>
            <a:r>
              <a:rPr lang="en-US" sz="900" b="0" i="0" dirty="0">
                <a:solidFill>
                  <a:schemeClr val="tx1">
                    <a:lumMod val="65000"/>
                    <a:lumOff val="35000"/>
                  </a:schemeClr>
                </a:solidFill>
                <a:latin typeface="Tahoma"/>
                <a:cs typeface="Tahoma"/>
              </a:rPr>
              <a:t>The world’s libraries.</a:t>
            </a:r>
            <a:r>
              <a:rPr lang="en-US" sz="900" b="0" i="0" baseline="0" dirty="0">
                <a:solidFill>
                  <a:schemeClr val="tx1">
                    <a:lumMod val="65000"/>
                    <a:lumOff val="35000"/>
                  </a:schemeClr>
                </a:solidFill>
                <a:latin typeface="Tahoma"/>
                <a:cs typeface="Tahoma"/>
              </a:rPr>
              <a:t> Connected.</a:t>
            </a:r>
            <a:endParaRPr lang="en-US" sz="900" b="0" i="0" dirty="0">
              <a:solidFill>
                <a:schemeClr val="tx1">
                  <a:lumMod val="65000"/>
                  <a:lumOff val="35000"/>
                </a:schemeClr>
              </a:solidFill>
              <a:latin typeface="Tahoma"/>
              <a:cs typeface="Tahoma"/>
            </a:endParaRPr>
          </a:p>
        </p:txBody>
      </p:sp>
      <p:cxnSp>
        <p:nvCxnSpPr>
          <p:cNvPr id="11" name="Straight Connector 10"/>
          <p:cNvCxnSpPr/>
          <p:nvPr/>
        </p:nvCxnSpPr>
        <p:spPr>
          <a:xfrm>
            <a:off x="0" y="4686300"/>
            <a:ext cx="9144000" cy="1191"/>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771086"/>
      </p:ext>
    </p:extLst>
  </p:cSld>
  <p:clrMap bg1="lt1" tx1="dk1" bg2="lt2" tx2="dk2" accent1="accent1" accent2="accent2" accent3="accent3" accent4="accent4" accent5="accent5" accent6="accent6" hlink="hlink" folHlink="folHlink"/>
  <p:transition>
    <p:fade/>
  </p:transition>
  <p:txStyles>
    <p:titleStyle>
      <a:lvl1pPr algn="l" defTabSz="342900" rtl="0" eaLnBrk="1" latinLnBrk="0" hangingPunct="1">
        <a:spcBef>
          <a:spcPct val="0"/>
        </a:spcBef>
        <a:buNone/>
        <a:defRPr sz="3300" b="0" i="0" kern="1200">
          <a:solidFill>
            <a:schemeClr val="accent1"/>
          </a:solidFill>
          <a:latin typeface="+mj-lt"/>
          <a:ea typeface="+mj-ea"/>
          <a:cs typeface="Georgia"/>
        </a:defRPr>
      </a:lvl1pPr>
    </p:titleStyle>
    <p:bodyStyle>
      <a:lvl1pPr marL="175022" indent="-175022" algn="l" defTabSz="342900" rtl="0" eaLnBrk="1" latinLnBrk="0" hangingPunct="1">
        <a:lnSpc>
          <a:spcPct val="110000"/>
        </a:lnSpc>
        <a:spcBef>
          <a:spcPts val="675"/>
        </a:spcBef>
        <a:buClrTx/>
        <a:buFont typeface="Arial"/>
        <a:buChar char="•"/>
        <a:defRPr sz="1800" b="0" i="0" kern="1200">
          <a:solidFill>
            <a:schemeClr val="tx1"/>
          </a:solidFill>
          <a:latin typeface="Arial"/>
          <a:ea typeface="+mn-ea"/>
          <a:cs typeface="Arial"/>
        </a:defRPr>
      </a:lvl1pPr>
      <a:lvl2pPr marL="517922" indent="-175022" algn="l" defTabSz="342900" rtl="0" eaLnBrk="1" latinLnBrk="0" hangingPunct="1">
        <a:lnSpc>
          <a:spcPct val="110000"/>
        </a:lnSpc>
        <a:spcBef>
          <a:spcPts val="675"/>
        </a:spcBef>
        <a:buClrTx/>
        <a:buFont typeface="Arial"/>
        <a:buChar char="•"/>
        <a:defRPr sz="1500" b="0" i="0" kern="1200">
          <a:solidFill>
            <a:schemeClr val="tx1"/>
          </a:solidFill>
          <a:latin typeface="Arial"/>
          <a:ea typeface="+mn-ea"/>
          <a:cs typeface="Arial"/>
        </a:defRPr>
      </a:lvl2pPr>
      <a:lvl3pPr marL="857250" indent="-171450" algn="l" defTabSz="342900" rtl="0" eaLnBrk="1" latinLnBrk="0" hangingPunct="1">
        <a:lnSpc>
          <a:spcPct val="110000"/>
        </a:lnSpc>
        <a:spcBef>
          <a:spcPts val="675"/>
        </a:spcBef>
        <a:buClrTx/>
        <a:buFont typeface="Arial"/>
        <a:buChar char="•"/>
        <a:defRPr sz="1350" b="0" i="0" kern="1200">
          <a:solidFill>
            <a:schemeClr val="tx1"/>
          </a:solidFill>
          <a:latin typeface="Arial"/>
          <a:ea typeface="+mn-ea"/>
          <a:cs typeface="Arial"/>
        </a:defRPr>
      </a:lvl3pPr>
      <a:lvl4pPr marL="1200150" indent="-171450" algn="l" defTabSz="342900" rtl="0" eaLnBrk="1" latinLnBrk="0" hangingPunct="1">
        <a:lnSpc>
          <a:spcPct val="110000"/>
        </a:lnSpc>
        <a:spcBef>
          <a:spcPts val="675"/>
        </a:spcBef>
        <a:buClrTx/>
        <a:buFont typeface="Arial"/>
        <a:buChar char="•"/>
        <a:defRPr sz="1350" b="0" i="0" kern="1200">
          <a:solidFill>
            <a:schemeClr val="tx1"/>
          </a:solidFill>
          <a:latin typeface="Arial"/>
          <a:ea typeface="+mn-ea"/>
          <a:cs typeface="Arial"/>
        </a:defRPr>
      </a:lvl4pPr>
      <a:lvl5pPr marL="1543050" indent="-171450" algn="l" defTabSz="342900" rtl="0" eaLnBrk="1" latinLnBrk="0" hangingPunct="1">
        <a:lnSpc>
          <a:spcPct val="110000"/>
        </a:lnSpc>
        <a:spcBef>
          <a:spcPts val="675"/>
        </a:spcBef>
        <a:buClrTx/>
        <a:buFont typeface="Arial"/>
        <a:buChar char="•"/>
        <a:defRPr sz="1350" b="0" i="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crl.acrl.org/content/early/2017/01/30/crl17-1029.full.pdf+html"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 y="1329876"/>
            <a:ext cx="5818068" cy="569387"/>
          </a:xfrm>
        </p:spPr>
        <p:txBody>
          <a:bodyPr/>
          <a:lstStyle/>
          <a:p>
            <a:r>
              <a:rPr lang="en-US" dirty="0"/>
              <a:t>ASIS&amp;T Regional Meeting, Dublin OH, March 3, 2017</a:t>
            </a:r>
          </a:p>
        </p:txBody>
      </p:sp>
      <p:sp>
        <p:nvSpPr>
          <p:cNvPr id="3" name="Text Placeholder 2"/>
          <p:cNvSpPr>
            <a:spLocks noGrp="1"/>
          </p:cNvSpPr>
          <p:nvPr>
            <p:ph type="body" sz="quarter" idx="16"/>
          </p:nvPr>
        </p:nvSpPr>
        <p:spPr/>
        <p:txBody>
          <a:bodyPr lIns="274320" tIns="91440" rIns="274320" bIns="91440">
            <a:noAutofit/>
          </a:bodyPr>
          <a:lstStyle/>
          <a:p>
            <a:r>
              <a:rPr lang="en-US" sz="2200" dirty="0"/>
              <a:t>Developing Services to Support New Needs: Academic Librarians’ Experiences with Research </a:t>
            </a:r>
            <a:br>
              <a:rPr lang="en-US" sz="2200" dirty="0"/>
            </a:br>
            <a:r>
              <a:rPr lang="en-US" sz="2200" dirty="0"/>
              <a:t>Data Management Programs </a:t>
            </a:r>
          </a:p>
        </p:txBody>
      </p:sp>
      <p:sp>
        <p:nvSpPr>
          <p:cNvPr id="4" name="Text Placeholder 3"/>
          <p:cNvSpPr>
            <a:spLocks noGrp="1"/>
          </p:cNvSpPr>
          <p:nvPr>
            <p:ph type="body" sz="quarter" idx="17"/>
          </p:nvPr>
        </p:nvSpPr>
        <p:spPr>
          <a:xfrm>
            <a:off x="728694" y="3206972"/>
            <a:ext cx="2639505" cy="400110"/>
          </a:xfrm>
        </p:spPr>
        <p:txBody>
          <a:bodyPr/>
          <a:lstStyle/>
          <a:p>
            <a:r>
              <a:rPr lang="en-US" dirty="0"/>
              <a:t>Ixchel M. Faniel, PhD</a:t>
            </a:r>
          </a:p>
        </p:txBody>
      </p:sp>
      <p:sp>
        <p:nvSpPr>
          <p:cNvPr id="12" name="Text Placeholder 4"/>
          <p:cNvSpPr>
            <a:spLocks noGrp="1"/>
          </p:cNvSpPr>
          <p:nvPr>
            <p:ph type="body" sz="quarter" idx="18"/>
          </p:nvPr>
        </p:nvSpPr>
        <p:spPr>
          <a:xfrm>
            <a:off x="728694" y="3609859"/>
            <a:ext cx="1913344" cy="830997"/>
          </a:xfrm>
        </p:spPr>
        <p:txBody>
          <a:bodyPr/>
          <a:lstStyle/>
          <a:p>
            <a:r>
              <a:rPr lang="en-US" dirty="0"/>
              <a:t>Research Scientist</a:t>
            </a:r>
            <a:br>
              <a:rPr lang="en-US" dirty="0"/>
            </a:br>
            <a:r>
              <a:rPr lang="en-US" b="1" dirty="0">
                <a:solidFill>
                  <a:schemeClr val="tx2"/>
                </a:solidFill>
              </a:rPr>
              <a:t>fanieli@oclc.org</a:t>
            </a:r>
            <a:br>
              <a:rPr lang="en-US" dirty="0"/>
            </a:br>
            <a:r>
              <a:rPr lang="en-US" b="1" dirty="0"/>
              <a:t>@imfaniel</a:t>
            </a:r>
          </a:p>
        </p:txBody>
      </p:sp>
      <p:sp>
        <p:nvSpPr>
          <p:cNvPr id="5" name="TextBox 4"/>
          <p:cNvSpPr txBox="1"/>
          <p:nvPr/>
        </p:nvSpPr>
        <p:spPr>
          <a:xfrm>
            <a:off x="1" y="22167"/>
            <a:ext cx="9034584" cy="369332"/>
          </a:xfrm>
          <a:prstGeom prst="rect">
            <a:avLst/>
          </a:prstGeom>
          <a:noFill/>
        </p:spPr>
        <p:txBody>
          <a:bodyPr wrap="square" rtlCol="0">
            <a:spAutoFit/>
          </a:bodyPr>
          <a:lstStyle/>
          <a:p>
            <a:r>
              <a:rPr lang="en-US" sz="900" b="1" dirty="0">
                <a:solidFill>
                  <a:schemeClr val="bg1"/>
                </a:solidFill>
              </a:rPr>
              <a:t>This presentation is based on the following publication: Faniel, I.M., &amp; Connaway, L.S. (forthcoming). Librarians’ perspectives on the factors influencing research data  management programs. </a:t>
            </a:r>
            <a:r>
              <a:rPr lang="en-US" sz="900" b="1" i="1" dirty="0">
                <a:solidFill>
                  <a:schemeClr val="bg1"/>
                </a:solidFill>
              </a:rPr>
              <a:t>College &amp; Research Libraries.</a:t>
            </a:r>
            <a:r>
              <a:rPr lang="en-US" sz="900" b="1" dirty="0">
                <a:solidFill>
                  <a:schemeClr val="bg1"/>
                </a:solidFill>
              </a:rPr>
              <a:t> Advance online publication. http://crl.acrl.org/content/early/2017/01/30/crl17-1029.full.pdf+html</a:t>
            </a:r>
          </a:p>
        </p:txBody>
      </p:sp>
    </p:spTree>
    <p:extLst>
      <p:ext uri="{BB962C8B-B14F-4D97-AF65-F5344CB8AC3E}">
        <p14:creationId xmlns:p14="http://schemas.microsoft.com/office/powerpoint/2010/main" val="58878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Lst>
          </a:blip>
          <a:srcRect t="1" b="24467"/>
          <a:stretch/>
        </p:blipFill>
        <p:spPr>
          <a:xfrm>
            <a:off x="0" y="0"/>
            <a:ext cx="9144000" cy="4686300"/>
          </a:xfrm>
          <a:prstGeom prst="rect">
            <a:avLst/>
          </a:prstGeom>
          <a:ln>
            <a:noFill/>
          </a:ln>
        </p:spPr>
      </p:pic>
      <p:sp>
        <p:nvSpPr>
          <p:cNvPr id="2" name="Text Placeholder 1"/>
          <p:cNvSpPr>
            <a:spLocks noGrp="1"/>
          </p:cNvSpPr>
          <p:nvPr>
            <p:ph type="body" sz="quarter" idx="13"/>
          </p:nvPr>
        </p:nvSpPr>
        <p:spPr>
          <a:xfrm>
            <a:off x="264586" y="343304"/>
            <a:ext cx="8439148" cy="1237846"/>
          </a:xfrm>
          <a:solidFill>
            <a:schemeClr val="accent2">
              <a:lumMod val="50000"/>
              <a:alpha val="18000"/>
            </a:schemeClr>
          </a:solidFill>
        </p:spPr>
        <p:txBody>
          <a:bodyPr/>
          <a:lstStyle/>
          <a:p>
            <a:r>
              <a:rPr lang="en-US" dirty="0">
                <a:ln w="6350">
                  <a:noFill/>
                </a:ln>
                <a:solidFill>
                  <a:schemeClr val="bg1"/>
                </a:solidFill>
              </a:rPr>
              <a:t>Data storage and preservation </a:t>
            </a:r>
            <a:r>
              <a:rPr lang="en-US" cap="small" dirty="0">
                <a:ln w="6350">
                  <a:noFill/>
                </a:ln>
                <a:solidFill>
                  <a:schemeClr val="bg1"/>
                </a:solidFill>
              </a:rPr>
              <a:t>technical resources</a:t>
            </a:r>
          </a:p>
        </p:txBody>
      </p:sp>
      <p:sp>
        <p:nvSpPr>
          <p:cNvPr id="4" name="Rectangle 3"/>
          <p:cNvSpPr/>
          <p:nvPr/>
        </p:nvSpPr>
        <p:spPr>
          <a:xfrm>
            <a:off x="156431" y="1788681"/>
            <a:ext cx="8831138" cy="2677656"/>
          </a:xfrm>
          <a:prstGeom prst="rect">
            <a:avLst/>
          </a:prstGeom>
          <a:solidFill>
            <a:schemeClr val="accent2">
              <a:lumMod val="50000"/>
              <a:alpha val="28000"/>
            </a:schemeClr>
          </a:solidFill>
        </p:spPr>
        <p:txBody>
          <a:bodyPr wrap="square">
            <a:spAutoFit/>
          </a:bodyPr>
          <a:lstStyle/>
          <a:p>
            <a:r>
              <a:rPr lang="en-US" sz="2800" b="1" dirty="0">
                <a:ln w="6350">
                  <a:noFill/>
                </a:ln>
                <a:solidFill>
                  <a:schemeClr val="bg1"/>
                </a:solidFill>
              </a:rPr>
              <a:t>“Are we going to look for researchers to write to their grants, data storage costs now? Because as a library, we can't afford to take on these costs…our IT folks say, ‘We can't store that in perpetuity’….” </a:t>
            </a:r>
          </a:p>
          <a:p>
            <a:pPr algn="r"/>
            <a:r>
              <a:rPr lang="en-US" sz="2800" b="1" dirty="0">
                <a:ln w="6350">
                  <a:noFill/>
                </a:ln>
                <a:solidFill>
                  <a:schemeClr val="bg1"/>
                </a:solidFill>
              </a:rPr>
              <a:t>– Librarian 16</a:t>
            </a:r>
          </a:p>
        </p:txBody>
      </p:sp>
    </p:spTree>
    <p:extLst>
      <p:ext uri="{BB962C8B-B14F-4D97-AF65-F5344CB8AC3E}">
        <p14:creationId xmlns:p14="http://schemas.microsoft.com/office/powerpoint/2010/main" val="306861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3"/>
            <a:ext cx="8439148" cy="1320209"/>
          </a:xfrm>
        </p:spPr>
        <p:txBody>
          <a:bodyPr/>
          <a:lstStyle/>
          <a:p>
            <a:r>
              <a:rPr lang="en-US" dirty="0"/>
              <a:t>Limited time, limited experts</a:t>
            </a:r>
          </a:p>
          <a:p>
            <a:pPr>
              <a:spcBef>
                <a:spcPts val="0"/>
              </a:spcBef>
            </a:pPr>
            <a:r>
              <a:rPr lang="en-US" cap="small" dirty="0"/>
              <a:t>human resources</a:t>
            </a:r>
            <a:r>
              <a:rPr lang="en-US" dirty="0"/>
              <a:t> </a:t>
            </a:r>
          </a:p>
        </p:txBody>
      </p:sp>
      <p:sp>
        <p:nvSpPr>
          <p:cNvPr id="5" name="TextBox 4"/>
          <p:cNvSpPr txBox="1"/>
          <p:nvPr/>
        </p:nvSpPr>
        <p:spPr>
          <a:xfrm>
            <a:off x="340786" y="1571707"/>
            <a:ext cx="5786183" cy="3046988"/>
          </a:xfrm>
          <a:prstGeom prst="rect">
            <a:avLst/>
          </a:prstGeom>
          <a:noFill/>
        </p:spPr>
        <p:txBody>
          <a:bodyPr wrap="square" rtlCol="0">
            <a:spAutoFit/>
          </a:bodyPr>
          <a:lstStyle/>
          <a:p>
            <a:r>
              <a:rPr lang="en-US" sz="2400" b="1" dirty="0"/>
              <a:t>“…it’s just not scalable. So if we’re successful, we’re in big trouble, because we just don’t have the time, it could be a real time sink. I think it would be really fun, but I wouldn’t be able to do anything else I’m supposed to do.” </a:t>
            </a:r>
          </a:p>
          <a:p>
            <a:pPr algn="r"/>
            <a:r>
              <a:rPr lang="en-US" sz="2400" b="1" dirty="0"/>
              <a:t>– Librarian 01</a:t>
            </a:r>
          </a:p>
        </p:txBody>
      </p:sp>
      <p:pic>
        <p:nvPicPr>
          <p:cNvPr id="3" name="Picture 2"/>
          <p:cNvPicPr>
            <a:picLocks noChangeAspect="1"/>
          </p:cNvPicPr>
          <p:nvPr/>
        </p:nvPicPr>
        <p:blipFill>
          <a:blip r:embed="rId3"/>
          <a:stretch>
            <a:fillRect/>
          </a:stretch>
        </p:blipFill>
        <p:spPr>
          <a:xfrm>
            <a:off x="6281735" y="-139074"/>
            <a:ext cx="2862265" cy="4871941"/>
          </a:xfrm>
          <a:prstGeom prst="rect">
            <a:avLst/>
          </a:prstGeom>
        </p:spPr>
      </p:pic>
    </p:spTree>
    <p:extLst>
      <p:ext uri="{BB962C8B-B14F-4D97-AF65-F5344CB8AC3E}">
        <p14:creationId xmlns:p14="http://schemas.microsoft.com/office/powerpoint/2010/main" val="11338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pic>
        <p:nvPicPr>
          <p:cNvPr id="3" name="Picture 2"/>
          <p:cNvPicPr>
            <a:picLocks noChangeAspect="1"/>
          </p:cNvPicPr>
          <p:nvPr/>
        </p:nvPicPr>
        <p:blipFill rotWithShape="1">
          <a:blip r:embed="rId3"/>
          <a:srcRect b="30972"/>
          <a:stretch/>
        </p:blipFill>
        <p:spPr>
          <a:xfrm>
            <a:off x="0" y="-1"/>
            <a:ext cx="9144000" cy="4733925"/>
          </a:xfrm>
          <a:prstGeom prst="rect">
            <a:avLst/>
          </a:prstGeom>
        </p:spPr>
      </p:pic>
      <p:sp>
        <p:nvSpPr>
          <p:cNvPr id="4" name="Text Placeholder 1"/>
          <p:cNvSpPr txBox="1">
            <a:spLocks/>
          </p:cNvSpPr>
          <p:nvPr/>
        </p:nvSpPr>
        <p:spPr>
          <a:xfrm>
            <a:off x="81497" y="135295"/>
            <a:ext cx="8252878" cy="686442"/>
          </a:xfrm>
          <a:prstGeom prst="rect">
            <a:avLst/>
          </a:prstGeom>
          <a:solidFill>
            <a:schemeClr val="tx1">
              <a:alpha val="50000"/>
            </a:schemeClr>
          </a:solidFill>
        </p:spPr>
        <p:txBody>
          <a:bodyPr vert="horz" anchor="ctr"/>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200" cap="small" dirty="0">
                <a:solidFill>
                  <a:schemeClr val="bg1"/>
                </a:solidFill>
              </a:rPr>
              <a:t>Researchers’ perceptions of the library</a:t>
            </a:r>
            <a:endParaRPr lang="en-US" cap="small" dirty="0">
              <a:solidFill>
                <a:schemeClr val="bg1"/>
              </a:solidFill>
            </a:endParaRPr>
          </a:p>
        </p:txBody>
      </p:sp>
      <p:sp>
        <p:nvSpPr>
          <p:cNvPr id="6" name="TextBox 5"/>
          <p:cNvSpPr txBox="1"/>
          <p:nvPr/>
        </p:nvSpPr>
        <p:spPr>
          <a:xfrm>
            <a:off x="4612216" y="1317604"/>
            <a:ext cx="4531784" cy="3416320"/>
          </a:xfrm>
          <a:prstGeom prst="rect">
            <a:avLst/>
          </a:prstGeom>
          <a:solidFill>
            <a:schemeClr val="tx1">
              <a:alpha val="50000"/>
            </a:schemeClr>
          </a:solid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“But it is a challenge to get them to move from thinking of us as a big place with books. And going to this much more abstract concept of data management and preservation, and access to their materials.” </a:t>
            </a:r>
          </a:p>
          <a:p>
            <a:pPr algn="r"/>
            <a:r>
              <a:rPr lang="en-US" sz="2400" b="1" dirty="0">
                <a:solidFill>
                  <a:schemeClr val="bg1"/>
                </a:solidFill>
                <a:effectLst>
                  <a:outerShdw blurRad="38100" dist="38100" dir="2700000" algn="tl">
                    <a:srgbClr val="000000">
                      <a:alpha val="43137"/>
                    </a:srgbClr>
                  </a:outerShdw>
                </a:effectLst>
              </a:rPr>
              <a:t>– Librarian 06</a:t>
            </a:r>
          </a:p>
        </p:txBody>
      </p:sp>
    </p:spTree>
    <p:extLst>
      <p:ext uri="{BB962C8B-B14F-4D97-AF65-F5344CB8AC3E}">
        <p14:creationId xmlns:p14="http://schemas.microsoft.com/office/powerpoint/2010/main" val="121058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91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0474" y="2329241"/>
            <a:ext cx="8174038" cy="692497"/>
          </a:xfrm>
        </p:spPr>
        <p:txBody>
          <a:bodyPr/>
          <a:lstStyle/>
          <a:p>
            <a:pPr algn="ctr"/>
            <a:r>
              <a:rPr lang="en-US" dirty="0"/>
              <a:t>facilitators</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609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1161646"/>
          </a:xfrm>
        </p:spPr>
        <p:txBody>
          <a:bodyPr/>
          <a:lstStyle/>
          <a:p>
            <a:r>
              <a:rPr lang="en-US" cap="small" dirty="0"/>
              <a:t>Communication, coordination, and collaboration</a:t>
            </a:r>
          </a:p>
        </p:txBody>
      </p:sp>
      <p:pic>
        <p:nvPicPr>
          <p:cNvPr id="4" name="Picture 3"/>
          <p:cNvPicPr>
            <a:picLocks noChangeAspect="1"/>
          </p:cNvPicPr>
          <p:nvPr/>
        </p:nvPicPr>
        <p:blipFill>
          <a:blip r:embed="rId3"/>
          <a:stretch>
            <a:fillRect/>
          </a:stretch>
        </p:blipFill>
        <p:spPr>
          <a:xfrm>
            <a:off x="340786" y="1504950"/>
            <a:ext cx="8281852" cy="3037675"/>
          </a:xfrm>
          <a:prstGeom prst="rect">
            <a:avLst/>
          </a:prstGeom>
        </p:spPr>
      </p:pic>
    </p:spTree>
    <p:extLst>
      <p:ext uri="{BB962C8B-B14F-4D97-AF65-F5344CB8AC3E}">
        <p14:creationId xmlns:p14="http://schemas.microsoft.com/office/powerpoint/2010/main" val="224649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913" b="11131"/>
          <a:stretch/>
        </p:blipFill>
        <p:spPr>
          <a:xfrm>
            <a:off x="0" y="0"/>
            <a:ext cx="9144000" cy="4743449"/>
          </a:xfrm>
          <a:prstGeom prst="rect">
            <a:avLst/>
          </a:prstGeom>
          <a:ln>
            <a:noFill/>
          </a:ln>
        </p:spPr>
      </p:pic>
      <p:sp>
        <p:nvSpPr>
          <p:cNvPr id="2" name="Text Placeholder 1"/>
          <p:cNvSpPr>
            <a:spLocks noGrp="1"/>
          </p:cNvSpPr>
          <p:nvPr>
            <p:ph type="body" sz="quarter" idx="13"/>
          </p:nvPr>
        </p:nvSpPr>
        <p:spPr>
          <a:xfrm>
            <a:off x="154137" y="129295"/>
            <a:ext cx="8439148" cy="1329853"/>
          </a:xfrm>
        </p:spPr>
        <p:txBody>
          <a:bodyPr/>
          <a:lstStyle/>
          <a:p>
            <a:r>
              <a:rPr lang="en-US" dirty="0">
                <a:solidFill>
                  <a:schemeClr val="bg1"/>
                </a:solidFill>
              </a:rPr>
              <a:t>Librarians and researchers</a:t>
            </a:r>
          </a:p>
          <a:p>
            <a:pPr>
              <a:spcBef>
                <a:spcPts val="0"/>
              </a:spcBef>
            </a:pPr>
            <a:r>
              <a:rPr lang="en-US" sz="2600" cap="small" dirty="0">
                <a:solidFill>
                  <a:schemeClr val="bg1"/>
                </a:solidFill>
              </a:rPr>
              <a:t>communication, coordination, and collaboration</a:t>
            </a:r>
          </a:p>
        </p:txBody>
      </p:sp>
      <p:sp>
        <p:nvSpPr>
          <p:cNvPr id="3" name="Text Placeholder 2"/>
          <p:cNvSpPr>
            <a:spLocks noGrp="1"/>
          </p:cNvSpPr>
          <p:nvPr>
            <p:ph type="body" sz="quarter" idx="14"/>
          </p:nvPr>
        </p:nvSpPr>
        <p:spPr>
          <a:xfrm>
            <a:off x="341313" y="2762249"/>
            <a:ext cx="8439150" cy="1905001"/>
          </a:xfrm>
          <a:solidFill>
            <a:schemeClr val="tx1">
              <a:alpha val="20000"/>
            </a:schemeClr>
          </a:solidFill>
        </p:spPr>
        <p:txBody>
          <a:bodyPr/>
          <a:lstStyle/>
          <a:p>
            <a:pPr marL="0" indent="0">
              <a:buNone/>
            </a:pPr>
            <a:r>
              <a:rPr lang="en-US" b="1" dirty="0">
                <a:solidFill>
                  <a:schemeClr val="bg1"/>
                </a:solidFill>
              </a:rPr>
              <a:t>“I've been working in collaboration with our new STEM librarian to figure out what path the library can embark upon to assist faculty.”</a:t>
            </a:r>
          </a:p>
          <a:p>
            <a:pPr marL="0" indent="0" algn="r">
              <a:buNone/>
            </a:pPr>
            <a:r>
              <a:rPr lang="en-US" b="1" dirty="0">
                <a:solidFill>
                  <a:schemeClr val="bg1"/>
                </a:solidFill>
              </a:rPr>
              <a:t>- Librarian 18</a:t>
            </a:r>
            <a:endParaRPr lang="en-US" dirty="0">
              <a:solidFill>
                <a:schemeClr val="bg1"/>
              </a:solidFill>
            </a:endParaRPr>
          </a:p>
        </p:txBody>
      </p:sp>
    </p:spTree>
    <p:extLst>
      <p:ext uri="{BB962C8B-B14F-4D97-AF65-F5344CB8AC3E}">
        <p14:creationId xmlns:p14="http://schemas.microsoft.com/office/powerpoint/2010/main" val="25008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EFEFE"/>
              </a:clrFrom>
              <a:clrTo>
                <a:srgbClr val="FEFEFE">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rcRect l="15188" r="21904"/>
          <a:stretch/>
        </p:blipFill>
        <p:spPr>
          <a:xfrm rot="5400000">
            <a:off x="2218038" y="-2229150"/>
            <a:ext cx="4685700" cy="9144000"/>
          </a:xfrm>
          <a:prstGeom prst="rect">
            <a:avLst/>
          </a:prstGeom>
        </p:spPr>
      </p:pic>
      <p:sp>
        <p:nvSpPr>
          <p:cNvPr id="2" name="Text Placeholder 1"/>
          <p:cNvSpPr>
            <a:spLocks noGrp="1"/>
          </p:cNvSpPr>
          <p:nvPr>
            <p:ph type="body" sz="quarter" idx="13"/>
          </p:nvPr>
        </p:nvSpPr>
        <p:spPr>
          <a:xfrm>
            <a:off x="340786" y="343303"/>
            <a:ext cx="7873574" cy="1138364"/>
          </a:xfrm>
          <a:solidFill>
            <a:schemeClr val="bg1">
              <a:alpha val="65000"/>
            </a:schemeClr>
          </a:solidFill>
          <a:effectLst>
            <a:softEdge rad="127000"/>
          </a:effectLst>
        </p:spPr>
        <p:txBody>
          <a:bodyPr/>
          <a:lstStyle/>
          <a:p>
            <a:r>
              <a:rPr lang="en-US" dirty="0">
                <a:solidFill>
                  <a:schemeClr val="accent2">
                    <a:lumMod val="75000"/>
                  </a:schemeClr>
                </a:solidFill>
              </a:rPr>
              <a:t>Other units, other institutions</a:t>
            </a:r>
          </a:p>
          <a:p>
            <a:pPr>
              <a:spcBef>
                <a:spcPts val="0"/>
              </a:spcBef>
            </a:pPr>
            <a:r>
              <a:rPr lang="en-US" sz="2600" cap="small" dirty="0">
                <a:solidFill>
                  <a:schemeClr val="accent2">
                    <a:lumMod val="75000"/>
                  </a:schemeClr>
                </a:solidFill>
              </a:rPr>
              <a:t>communication, coordination, and collaboration</a:t>
            </a:r>
          </a:p>
        </p:txBody>
      </p:sp>
      <p:sp>
        <p:nvSpPr>
          <p:cNvPr id="3" name="Text Placeholder 2"/>
          <p:cNvSpPr>
            <a:spLocks noGrp="1"/>
          </p:cNvSpPr>
          <p:nvPr>
            <p:ph type="body" sz="quarter" idx="14"/>
          </p:nvPr>
        </p:nvSpPr>
        <p:spPr>
          <a:xfrm>
            <a:off x="341313" y="2034542"/>
            <a:ext cx="8439150" cy="2011680"/>
          </a:xfrm>
          <a:solidFill>
            <a:schemeClr val="bg1">
              <a:alpha val="65000"/>
            </a:schemeClr>
          </a:solidFill>
          <a:effectLst>
            <a:softEdge rad="127000"/>
          </a:effectLst>
        </p:spPr>
        <p:txBody>
          <a:bodyPr/>
          <a:lstStyle/>
          <a:p>
            <a:pPr marL="0" indent="0">
              <a:buNone/>
            </a:pPr>
            <a:r>
              <a:rPr lang="en-US" b="1" dirty="0">
                <a:solidFill>
                  <a:schemeClr val="accent2">
                    <a:lumMod val="75000"/>
                  </a:schemeClr>
                </a:solidFill>
              </a:rPr>
              <a:t>“It’s not a one or the other. It’s gonna be a group effort, Research Office, IT, libraries…Who knows? Maybe, I’m missing somebody.”</a:t>
            </a:r>
          </a:p>
          <a:p>
            <a:pPr marL="0" indent="0" algn="r">
              <a:buNone/>
            </a:pPr>
            <a:r>
              <a:rPr lang="en-US" b="1" dirty="0">
                <a:solidFill>
                  <a:schemeClr val="accent2">
                    <a:lumMod val="75000"/>
                  </a:schemeClr>
                </a:solidFill>
              </a:rPr>
              <a:t>- Librarian 08</a:t>
            </a:r>
          </a:p>
        </p:txBody>
      </p:sp>
    </p:spTree>
    <p:extLst>
      <p:ext uri="{BB962C8B-B14F-4D97-AF65-F5344CB8AC3E}">
        <p14:creationId xmlns:p14="http://schemas.microsoft.com/office/powerpoint/2010/main" val="38463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87D8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250"/>
          <a:stretch/>
        </p:blipFill>
        <p:spPr>
          <a:xfrm>
            <a:off x="0" y="0"/>
            <a:ext cx="6286500" cy="4653568"/>
          </a:xfrm>
          <a:prstGeom prst="rect">
            <a:avLst/>
          </a:prstGeom>
        </p:spPr>
      </p:pic>
      <p:sp>
        <p:nvSpPr>
          <p:cNvPr id="2" name="Text Placeholder 1"/>
          <p:cNvSpPr>
            <a:spLocks noGrp="1"/>
          </p:cNvSpPr>
          <p:nvPr>
            <p:ph type="body" sz="quarter" idx="13"/>
          </p:nvPr>
        </p:nvSpPr>
        <p:spPr>
          <a:xfrm>
            <a:off x="0" y="1"/>
            <a:ext cx="5268687" cy="1416502"/>
          </a:xfrm>
          <a:solidFill>
            <a:schemeClr val="tx1">
              <a:lumMod val="85000"/>
              <a:lumOff val="15000"/>
              <a:alpha val="50000"/>
            </a:schemeClr>
          </a:solidFill>
        </p:spPr>
        <p:txBody>
          <a:bodyPr lIns="228600" anchor="ctr" anchorCtr="0"/>
          <a:lstStyle/>
          <a:p>
            <a:r>
              <a:rPr lang="en-US" dirty="0">
                <a:solidFill>
                  <a:schemeClr val="bg1"/>
                </a:solidFill>
              </a:rPr>
              <a:t>Experts and education</a:t>
            </a:r>
          </a:p>
          <a:p>
            <a:pPr>
              <a:spcBef>
                <a:spcPts val="0"/>
              </a:spcBef>
            </a:pPr>
            <a:r>
              <a:rPr lang="en-US" cap="small" dirty="0">
                <a:solidFill>
                  <a:schemeClr val="bg1"/>
                </a:solidFill>
              </a:rPr>
              <a:t>human resources</a:t>
            </a:r>
          </a:p>
        </p:txBody>
      </p:sp>
      <p:sp>
        <p:nvSpPr>
          <p:cNvPr id="3" name="TextBox 2"/>
          <p:cNvSpPr txBox="1"/>
          <p:nvPr/>
        </p:nvSpPr>
        <p:spPr>
          <a:xfrm>
            <a:off x="5268687" y="0"/>
            <a:ext cx="3852034" cy="4653568"/>
          </a:xfrm>
          <a:prstGeom prst="rect">
            <a:avLst/>
          </a:prstGeom>
          <a:solidFill>
            <a:srgbClr val="787D83">
              <a:alpha val="50000"/>
            </a:srgbClr>
          </a:solidFill>
        </p:spPr>
        <p:txBody>
          <a:bodyPr wrap="square" rtlCol="0" anchor="ctr" anchorCtr="0">
            <a:noAutofit/>
          </a:bodyPr>
          <a:lstStyle/>
          <a:p>
            <a:pPr>
              <a:spcBef>
                <a:spcPts val="600"/>
              </a:spcBef>
            </a:pPr>
            <a:r>
              <a:rPr lang="en-US" sz="2400" b="1" dirty="0">
                <a:solidFill>
                  <a:schemeClr val="bg1"/>
                </a:solidFill>
              </a:rPr>
              <a:t>“…the plan is that, our social sciences librarians will team up with the [research center]…to get experience, to be in the room, to see exactly what kind of questions you need to ask and what kind of information you need to gather…”</a:t>
            </a:r>
          </a:p>
          <a:p>
            <a:pPr algn="r">
              <a:spcBef>
                <a:spcPts val="200"/>
              </a:spcBef>
            </a:pPr>
            <a:r>
              <a:rPr lang="en-US" sz="2400" b="1" dirty="0">
                <a:solidFill>
                  <a:schemeClr val="bg1"/>
                </a:solidFill>
              </a:rPr>
              <a:t>- Librarian 13</a:t>
            </a:r>
          </a:p>
        </p:txBody>
      </p:sp>
    </p:spTree>
    <p:extLst>
      <p:ext uri="{BB962C8B-B14F-4D97-AF65-F5344CB8AC3E}">
        <p14:creationId xmlns:p14="http://schemas.microsoft.com/office/powerpoint/2010/main" val="40512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cap="small" dirty="0">
                <a:solidFill>
                  <a:schemeClr val="bg1"/>
                </a:solidFill>
              </a:rPr>
              <a:t>Leadership support</a:t>
            </a:r>
          </a:p>
        </p:txBody>
      </p:sp>
      <p:sp>
        <p:nvSpPr>
          <p:cNvPr id="3" name="TextBox 2"/>
          <p:cNvSpPr txBox="1"/>
          <p:nvPr/>
        </p:nvSpPr>
        <p:spPr>
          <a:xfrm>
            <a:off x="504825" y="1380618"/>
            <a:ext cx="7991476" cy="2677656"/>
          </a:xfrm>
          <a:prstGeom prst="rect">
            <a:avLst/>
          </a:prstGeom>
          <a:noFill/>
        </p:spPr>
        <p:txBody>
          <a:bodyPr wrap="square" rtlCol="0">
            <a:spAutoFit/>
          </a:bodyPr>
          <a:lstStyle/>
          <a:p>
            <a:r>
              <a:rPr lang="en-US" sz="2400" b="1" dirty="0">
                <a:solidFill>
                  <a:schemeClr val="bg1"/>
                </a:solidFill>
              </a:rPr>
              <a:t>“our Dean of Libraries has said, if I’m in my office, I’m not doing my job. So, she is helping to change that culture…I also meet with our Associate Dean…she is very aware of faculty on campus and those political partnerships. She is also there to help me navigate the waters.” </a:t>
            </a:r>
          </a:p>
          <a:p>
            <a:pPr algn="r"/>
            <a:r>
              <a:rPr lang="en-US" sz="2400" b="1" dirty="0">
                <a:solidFill>
                  <a:schemeClr val="bg1"/>
                </a:solidFill>
              </a:rPr>
              <a:t>– Librarian 09</a:t>
            </a:r>
          </a:p>
        </p:txBody>
      </p:sp>
    </p:spTree>
    <p:extLst>
      <p:ext uri="{BB962C8B-B14F-4D97-AF65-F5344CB8AC3E}">
        <p14:creationId xmlns:p14="http://schemas.microsoft.com/office/powerpoint/2010/main" val="121658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riadne-media.ukoln.info/grfx/img/issue55-vandeventer-pienaar/figure-4.jpg"/>
          <p:cNvPicPr>
            <a:picLocks noChangeAspect="1" noChangeArrowheads="1"/>
          </p:cNvPicPr>
          <p:nvPr/>
        </p:nvPicPr>
        <p:blipFill>
          <a:blip r:embed="rId3" cstate="print"/>
          <a:srcRect/>
          <a:stretch>
            <a:fillRect/>
          </a:stretch>
        </p:blipFill>
        <p:spPr bwMode="auto">
          <a:xfrm>
            <a:off x="3799114" y="567767"/>
            <a:ext cx="5453744" cy="4090307"/>
          </a:xfrm>
          <a:prstGeom prst="rect">
            <a:avLst/>
          </a:prstGeom>
          <a:noFill/>
        </p:spPr>
      </p:pic>
      <p:sp>
        <p:nvSpPr>
          <p:cNvPr id="2" name="Text Placeholder 1"/>
          <p:cNvSpPr>
            <a:spLocks noGrp="1"/>
          </p:cNvSpPr>
          <p:nvPr>
            <p:ph type="body" sz="quarter" idx="13"/>
          </p:nvPr>
        </p:nvSpPr>
        <p:spPr>
          <a:xfrm>
            <a:off x="271071" y="234446"/>
            <a:ext cx="8439148" cy="1267782"/>
          </a:xfrm>
        </p:spPr>
        <p:txBody>
          <a:bodyPr/>
          <a:lstStyle/>
          <a:p>
            <a:r>
              <a:rPr lang="en-US" dirty="0"/>
              <a:t>Digital repositories</a:t>
            </a:r>
          </a:p>
          <a:p>
            <a:pPr>
              <a:spcBef>
                <a:spcPts val="0"/>
              </a:spcBef>
            </a:pPr>
            <a:r>
              <a:rPr lang="en-US" cap="small" dirty="0"/>
              <a:t>technical resources </a:t>
            </a:r>
          </a:p>
          <a:p>
            <a:endParaRPr lang="en-US" dirty="0"/>
          </a:p>
        </p:txBody>
      </p:sp>
      <p:sp>
        <p:nvSpPr>
          <p:cNvPr id="4" name="Rectangle 3"/>
          <p:cNvSpPr/>
          <p:nvPr/>
        </p:nvSpPr>
        <p:spPr>
          <a:xfrm>
            <a:off x="271071" y="1534885"/>
            <a:ext cx="3865500" cy="3046988"/>
          </a:xfrm>
          <a:prstGeom prst="rect">
            <a:avLst/>
          </a:prstGeom>
        </p:spPr>
        <p:txBody>
          <a:bodyPr wrap="square">
            <a:spAutoFit/>
          </a:bodyPr>
          <a:lstStyle/>
          <a:p>
            <a:r>
              <a:rPr lang="en-US" sz="2400" b="1" dirty="0"/>
              <a:t>“I think that the library with an institutional repository could really lower that threshold and make participation much simpler and hopefully, easier and more robust.”</a:t>
            </a:r>
          </a:p>
          <a:p>
            <a:pPr algn="r"/>
            <a:r>
              <a:rPr lang="en-US" sz="2400" b="1" dirty="0"/>
              <a:t>- Librarian 17</a:t>
            </a:r>
          </a:p>
        </p:txBody>
      </p:sp>
    </p:spTree>
    <p:extLst>
      <p:ext uri="{BB962C8B-B14F-4D97-AF65-F5344CB8AC3E}">
        <p14:creationId xmlns:p14="http://schemas.microsoft.com/office/powerpoint/2010/main" val="14790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727643"/>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3"/>
          </p:nvPr>
        </p:nvSpPr>
        <p:spPr/>
        <p:txBody>
          <a:bodyPr/>
          <a:lstStyle/>
          <a:p>
            <a:r>
              <a:rPr lang="en-US" sz="3200" dirty="0">
                <a:solidFill>
                  <a:schemeClr val="bg1"/>
                </a:solidFill>
              </a:rPr>
              <a:t>Research data management (RDM) programs</a:t>
            </a:r>
            <a:endParaRPr lang="en-US" dirty="0">
              <a:solidFill>
                <a:schemeClr val="bg1"/>
              </a:solidFill>
            </a:endParaRPr>
          </a:p>
        </p:txBody>
      </p:sp>
      <p:sp>
        <p:nvSpPr>
          <p:cNvPr id="4" name="TextBox 3"/>
          <p:cNvSpPr txBox="1"/>
          <p:nvPr/>
        </p:nvSpPr>
        <p:spPr>
          <a:xfrm>
            <a:off x="340786" y="1672309"/>
            <a:ext cx="8439148" cy="2246769"/>
          </a:xfrm>
          <a:prstGeom prst="rect">
            <a:avLst/>
          </a:prstGeom>
          <a:noFill/>
        </p:spPr>
        <p:txBody>
          <a:bodyPr wrap="square" rtlCol="0">
            <a:spAutoFit/>
          </a:bodyPr>
          <a:lstStyle/>
          <a:p>
            <a:pPr marL="342900" indent="-342900"/>
            <a:r>
              <a:rPr lang="en-US" sz="2400" b="1" dirty="0">
                <a:solidFill>
                  <a:schemeClr val="bg1"/>
                </a:solidFill>
                <a:latin typeface="Arial" panose="020B0604020202020204" pitchFamily="34" charset="0"/>
                <a:cs typeface="Arial" panose="020B0604020202020204" pitchFamily="34" charset="0"/>
              </a:rPr>
              <a:t>“activities and processes…involving the design and</a:t>
            </a:r>
          </a:p>
          <a:p>
            <a:pPr marL="342900" indent="-342900"/>
            <a:r>
              <a:rPr lang="en-US" sz="2400" b="1" dirty="0">
                <a:solidFill>
                  <a:schemeClr val="bg1"/>
                </a:solidFill>
                <a:latin typeface="Arial" panose="020B0604020202020204" pitchFamily="34" charset="0"/>
                <a:cs typeface="Arial" panose="020B0604020202020204" pitchFamily="34" charset="0"/>
              </a:rPr>
              <a:t>creation of data, storage, security, preservation,</a:t>
            </a:r>
          </a:p>
          <a:p>
            <a:pPr marL="342900" indent="-342900"/>
            <a:r>
              <a:rPr lang="en-US" sz="2400" b="1" dirty="0">
                <a:solidFill>
                  <a:schemeClr val="bg1"/>
                </a:solidFill>
                <a:latin typeface="Arial" panose="020B0604020202020204" pitchFamily="34" charset="0"/>
                <a:cs typeface="Arial" panose="020B0604020202020204" pitchFamily="34" charset="0"/>
              </a:rPr>
              <a:t>retrieval, sharing, and reuse, all taking into account</a:t>
            </a:r>
          </a:p>
          <a:p>
            <a:pPr marL="342900" indent="-342900"/>
            <a:r>
              <a:rPr lang="en-US" sz="2400" b="1" dirty="0">
                <a:solidFill>
                  <a:schemeClr val="bg1"/>
                </a:solidFill>
                <a:latin typeface="Arial" panose="020B0604020202020204" pitchFamily="34" charset="0"/>
                <a:cs typeface="Arial" panose="020B0604020202020204" pitchFamily="34" charset="0"/>
              </a:rPr>
              <a:t>technical capabilities, ethical considerations, legal</a:t>
            </a:r>
          </a:p>
          <a:p>
            <a:pPr marL="342900" indent="-342900"/>
            <a:r>
              <a:rPr lang="en-US" sz="2400" b="1" dirty="0">
                <a:solidFill>
                  <a:schemeClr val="bg1"/>
                </a:solidFill>
                <a:latin typeface="Arial" panose="020B0604020202020204" pitchFamily="34" charset="0"/>
                <a:cs typeface="Arial" panose="020B0604020202020204" pitchFamily="34" charset="0"/>
              </a:rPr>
              <a:t>issues and governance frameworks.” </a:t>
            </a:r>
          </a:p>
          <a:p>
            <a:pPr marL="342900" indent="-342900" algn="r"/>
            <a:r>
              <a:rPr lang="en-US" dirty="0">
                <a:solidFill>
                  <a:schemeClr val="bg1"/>
                </a:solidFill>
                <a:latin typeface="Arial" panose="020B0604020202020204" pitchFamily="34" charset="0"/>
                <a:cs typeface="Arial" panose="020B0604020202020204" pitchFamily="34" charset="0"/>
              </a:rPr>
              <a:t>(Cox and Pinfield, 2014, p. 300)</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988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0474" y="2329241"/>
            <a:ext cx="8174038" cy="692497"/>
          </a:xfrm>
        </p:spPr>
        <p:txBody>
          <a:bodyPr/>
          <a:lstStyle/>
          <a:p>
            <a:pPr algn="ctr"/>
            <a:r>
              <a:rPr lang="en-US" dirty="0"/>
              <a:t>takeaways</a:t>
            </a:r>
          </a:p>
        </p:txBody>
      </p:sp>
      <p:sp>
        <p:nvSpPr>
          <p:cNvPr id="4" name="Text Placeholder 3"/>
          <p:cNvSpPr>
            <a:spLocks noGrp="1"/>
          </p:cNvSpPr>
          <p:nvPr>
            <p:ph type="body" sz="quarter" idx="11"/>
          </p:nvPr>
        </p:nvSpPr>
        <p:spPr/>
        <p:txBody>
          <a:bodyPr/>
          <a:lstStyle/>
          <a:p>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4147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solidFill>
                  <a:schemeClr val="bg1"/>
                </a:solidFill>
              </a:rPr>
              <a:t>Implications</a:t>
            </a:r>
          </a:p>
        </p:txBody>
      </p:sp>
      <p:sp>
        <p:nvSpPr>
          <p:cNvPr id="7" name="Text Placeholder 6"/>
          <p:cNvSpPr>
            <a:spLocks noGrp="1"/>
          </p:cNvSpPr>
          <p:nvPr>
            <p:ph type="body" sz="quarter" idx="14"/>
          </p:nvPr>
        </p:nvSpPr>
        <p:spPr>
          <a:xfrm>
            <a:off x="352426" y="1132214"/>
            <a:ext cx="8439150" cy="3317875"/>
          </a:xfrm>
        </p:spPr>
        <p:txBody>
          <a:bodyPr/>
          <a:lstStyle/>
          <a:p>
            <a:r>
              <a:rPr lang="en-US" b="1" dirty="0">
                <a:solidFill>
                  <a:schemeClr val="bg1"/>
                </a:solidFill>
              </a:rPr>
              <a:t>Have institution-wide conversations about researchers’ needs versus institutional resources </a:t>
            </a:r>
          </a:p>
          <a:p>
            <a:r>
              <a:rPr lang="en-US" b="1" dirty="0">
                <a:solidFill>
                  <a:schemeClr val="bg1"/>
                </a:solidFill>
              </a:rPr>
              <a:t>Pool expertise more broadly to include stakeholders on and off campus </a:t>
            </a:r>
          </a:p>
          <a:p>
            <a:r>
              <a:rPr lang="en-US" b="1" dirty="0">
                <a:solidFill>
                  <a:schemeClr val="bg1"/>
                </a:solidFill>
              </a:rPr>
              <a:t>Library administrator-led approach to outreach and education</a:t>
            </a:r>
          </a:p>
          <a:p>
            <a:endParaRPr lang="en-US" dirty="0"/>
          </a:p>
        </p:txBody>
      </p:sp>
    </p:spTree>
    <p:extLst>
      <p:ext uri="{BB962C8B-B14F-4D97-AF65-F5344CB8AC3E}">
        <p14:creationId xmlns:p14="http://schemas.microsoft.com/office/powerpoint/2010/main" val="17955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5813" y="4286997"/>
            <a:ext cx="5377764" cy="830997"/>
          </a:xfrm>
          <a:prstGeom prst="rect">
            <a:avLst/>
          </a:prstGeom>
        </p:spPr>
        <p:txBody>
          <a:bodyPr wrap="square" anchor="ctr">
            <a:spAutoFit/>
          </a:bodyPr>
          <a:lstStyle/>
          <a:p>
            <a:pPr lvl="0" defTabSz="914400">
              <a:defRPr/>
            </a:pPr>
            <a:r>
              <a:rPr lang="en-US" sz="750" kern="1200" dirty="0">
                <a:solidFill>
                  <a:srgbClr val="787D83"/>
                </a:solidFill>
                <a:effectLst/>
                <a:latin typeface="+mn-lt"/>
                <a:ea typeface="+mn-ea"/>
                <a:cs typeface="+mn-cs"/>
              </a:rPr>
              <a:t>©2017 OCLC. This work is licensed under a Creative Commons Attribution 4.0 International License. Suggested attribution: This work uses content from </a:t>
            </a:r>
            <a:r>
              <a:rPr lang="en-US" sz="750" dirty="0">
                <a:solidFill>
                  <a:srgbClr val="787D83"/>
                </a:solidFill>
              </a:rPr>
              <a:t>Librarians’ perspectives on the factors influencing research data management programs. </a:t>
            </a:r>
            <a:r>
              <a:rPr lang="en-US" sz="750" i="1" dirty="0">
                <a:solidFill>
                  <a:srgbClr val="787D83"/>
                </a:solidFill>
              </a:rPr>
              <a:t>College &amp; Research Libraries.</a:t>
            </a:r>
            <a:r>
              <a:rPr lang="en-US" sz="750" dirty="0">
                <a:solidFill>
                  <a:srgbClr val="787D83"/>
                </a:solidFill>
              </a:rPr>
              <a:t> Advance online publication. </a:t>
            </a:r>
            <a:r>
              <a:rPr lang="en-US" sz="750" u="sng" dirty="0">
                <a:solidFill>
                  <a:srgbClr val="787D83"/>
                </a:solidFill>
                <a:hlinkClick r:id="rId3"/>
              </a:rPr>
              <a:t>http://crl.acrl.org/content/early/2017/01/30/crl17-1029.full.pdf+html</a:t>
            </a:r>
            <a:r>
              <a:rPr lang="en-US" sz="750" kern="1200" dirty="0">
                <a:solidFill>
                  <a:srgbClr val="787D83"/>
                </a:solidFill>
                <a:effectLst/>
                <a:latin typeface="+mn-lt"/>
                <a:ea typeface="+mn-ea"/>
                <a:cs typeface="+mn-cs"/>
              </a:rPr>
              <a:t> © OCLC, used under a Creative Commons Attribution 4.0 International License: http://creativecommons.org/licenses/by/4.0/.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baseline="0" dirty="0">
              <a:solidFill>
                <a:schemeClr val="bg1">
                  <a:lumMod val="65000"/>
                </a:schemeClr>
              </a:solidFill>
              <a:latin typeface="+mn-lt"/>
              <a:ea typeface="Open Sans" pitchFamily="34" charset="0"/>
              <a:cs typeface="Open Sans" pitchFamily="34" charset="0"/>
            </a:endParaRPr>
          </a:p>
        </p:txBody>
      </p:sp>
      <p:sp>
        <p:nvSpPr>
          <p:cNvPr id="7" name="Text Placeholder 2"/>
          <p:cNvSpPr txBox="1">
            <a:spLocks/>
          </p:cNvSpPr>
          <p:nvPr/>
        </p:nvSpPr>
        <p:spPr>
          <a:xfrm>
            <a:off x="240241" y="522252"/>
            <a:ext cx="3887788" cy="304289"/>
          </a:xfrm>
          <a:prstGeom prst="rect">
            <a:avLst/>
          </a:prstGeom>
        </p:spPr>
        <p:txBody>
          <a:bodyPr vert="horz">
            <a:noAutofit/>
          </a:bodyPr>
          <a:lstStyle>
            <a:lvl1pPr marL="0" indent="0" algn="l" defTabSz="457200" rtl="0" eaLnBrk="1" latinLnBrk="0" hangingPunct="1">
              <a:spcBef>
                <a:spcPct val="20000"/>
              </a:spcBef>
              <a:buFont typeface="Arial"/>
              <a:buNone/>
              <a:defRPr sz="1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Ixchel M. Faniel, PhD</a:t>
            </a:r>
          </a:p>
        </p:txBody>
      </p:sp>
      <p:sp>
        <p:nvSpPr>
          <p:cNvPr id="8" name="Text Placeholder 3"/>
          <p:cNvSpPr txBox="1">
            <a:spLocks/>
          </p:cNvSpPr>
          <p:nvPr/>
        </p:nvSpPr>
        <p:spPr>
          <a:xfrm>
            <a:off x="240241" y="857987"/>
            <a:ext cx="3887788" cy="792351"/>
          </a:xfrm>
          <a:prstGeom prst="rect">
            <a:avLst/>
          </a:prstGeom>
        </p:spPr>
        <p:txBody>
          <a:bodyPr vert="horz">
            <a:normAutofit/>
          </a:bodyPr>
          <a:lstStyle>
            <a:lvl1pPr marL="0" indent="0" algn="l" defTabSz="457200" rtl="0" eaLnBrk="1" latinLnBrk="0" hangingPunct="1">
              <a:spcBef>
                <a:spcPct val="20000"/>
              </a:spcBef>
              <a:buFont typeface="Arial"/>
              <a:buNone/>
              <a:defRPr sz="14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Research Scientist</a:t>
            </a:r>
            <a:br>
              <a:rPr lang="en-US" dirty="0"/>
            </a:br>
            <a:r>
              <a:rPr lang="en-US" b="1" dirty="0">
                <a:solidFill>
                  <a:schemeClr val="tx2"/>
                </a:solidFill>
              </a:rPr>
              <a:t>fanieli@oclc.org</a:t>
            </a:r>
            <a:br>
              <a:rPr lang="en-US" dirty="0"/>
            </a:br>
            <a:r>
              <a:rPr lang="en-US" b="1" dirty="0"/>
              <a:t>@imfaniel</a:t>
            </a:r>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Study</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1130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Research methodology  </a:t>
            </a:r>
          </a:p>
        </p:txBody>
      </p:sp>
      <p:sp>
        <p:nvSpPr>
          <p:cNvPr id="3" name="Content Placeholder 2"/>
          <p:cNvSpPr txBox="1">
            <a:spLocks/>
          </p:cNvSpPr>
          <p:nvPr/>
        </p:nvSpPr>
        <p:spPr>
          <a:xfrm>
            <a:off x="652997" y="1014463"/>
            <a:ext cx="3878789" cy="347662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2900" u="sng" dirty="0"/>
              <a:t>Data Collection</a:t>
            </a:r>
            <a:r>
              <a:rPr lang="en-US" sz="2900" dirty="0"/>
              <a:t> </a:t>
            </a:r>
          </a:p>
          <a:p>
            <a:r>
              <a:rPr lang="en-US" sz="2600" dirty="0"/>
              <a:t>Individual interviews (n=10)</a:t>
            </a:r>
          </a:p>
          <a:p>
            <a:pPr marL="0" indent="0">
              <a:buNone/>
            </a:pPr>
            <a:endParaRPr lang="en-US" sz="2600" dirty="0"/>
          </a:p>
          <a:p>
            <a:r>
              <a:rPr lang="en-US" sz="2600" dirty="0"/>
              <a:t>Focus group interviews (n=26)</a:t>
            </a:r>
          </a:p>
          <a:p>
            <a:pPr>
              <a:buFont typeface="Arial"/>
              <a:buNone/>
            </a:pPr>
            <a:endParaRPr lang="en-US" sz="2400" dirty="0"/>
          </a:p>
          <a:p>
            <a:pPr lvl="1">
              <a:buFont typeface="Arial"/>
              <a:buNone/>
            </a:pPr>
            <a:endParaRPr lang="en-US" dirty="0"/>
          </a:p>
        </p:txBody>
      </p:sp>
      <p:sp>
        <p:nvSpPr>
          <p:cNvPr id="4" name="Content Placeholder 3"/>
          <p:cNvSpPr txBox="1">
            <a:spLocks/>
          </p:cNvSpPr>
          <p:nvPr/>
        </p:nvSpPr>
        <p:spPr>
          <a:xfrm>
            <a:off x="4531786" y="1029746"/>
            <a:ext cx="3878789" cy="3476625"/>
          </a:xfrm>
          <a:prstGeom prst="rect">
            <a:avLst/>
          </a:prstGeom>
        </p:spPr>
        <p:txBody>
          <a:bodyPr anchor="ctr" anchorCtr="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3400" u="sng" dirty="0"/>
              <a:t>Data Analysis</a:t>
            </a:r>
            <a:r>
              <a:rPr lang="en-US" sz="3400" dirty="0"/>
              <a:t> </a:t>
            </a:r>
          </a:p>
          <a:p>
            <a:r>
              <a:rPr lang="en-US" sz="3100" dirty="0"/>
              <a:t>1</a:t>
            </a:r>
            <a:r>
              <a:rPr lang="en-US" sz="3100" baseline="30000" dirty="0"/>
              <a:t>st</a:t>
            </a:r>
            <a:r>
              <a:rPr lang="en-US" sz="3100" dirty="0"/>
              <a:t> cycle coding</a:t>
            </a:r>
          </a:p>
          <a:p>
            <a:pPr lvl="1"/>
            <a:r>
              <a:rPr lang="en-US" sz="2600" dirty="0"/>
              <a:t>based on interview protocols </a:t>
            </a:r>
          </a:p>
          <a:p>
            <a:pPr lvl="1"/>
            <a:r>
              <a:rPr lang="en-US" sz="2600" dirty="0"/>
              <a:t>more codes added as necessary</a:t>
            </a:r>
          </a:p>
          <a:p>
            <a:r>
              <a:rPr lang="en-US" sz="3100" dirty="0"/>
              <a:t>2</a:t>
            </a:r>
            <a:r>
              <a:rPr lang="en-US" sz="3100" baseline="30000" dirty="0"/>
              <a:t>nd</a:t>
            </a:r>
            <a:r>
              <a:rPr lang="en-US" sz="3100" dirty="0"/>
              <a:t> cycle of thematic and numerical analysis of influencing factors </a:t>
            </a:r>
          </a:p>
        </p:txBody>
      </p:sp>
    </p:spTree>
    <p:extLst>
      <p:ext uri="{BB962C8B-B14F-4D97-AF65-F5344CB8AC3E}">
        <p14:creationId xmlns:p14="http://schemas.microsoft.com/office/powerpoint/2010/main" val="33238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Snapshot of library professionals</a:t>
            </a:r>
          </a:p>
        </p:txBody>
      </p:sp>
      <p:sp>
        <p:nvSpPr>
          <p:cNvPr id="4" name="TextBox 3"/>
          <p:cNvSpPr txBox="1"/>
          <p:nvPr/>
        </p:nvSpPr>
        <p:spPr>
          <a:xfrm>
            <a:off x="163845" y="4164470"/>
            <a:ext cx="587020" cy="307777"/>
          </a:xfrm>
          <a:prstGeom prst="rect">
            <a:avLst/>
          </a:prstGeom>
          <a:noFill/>
        </p:spPr>
        <p:txBody>
          <a:bodyPr wrap="none" rtlCol="0">
            <a:spAutoFit/>
          </a:bodyPr>
          <a:lstStyle/>
          <a:p>
            <a:r>
              <a:rPr lang="en-US" sz="1400" dirty="0">
                <a:solidFill>
                  <a:srgbClr val="787D83"/>
                </a:solidFill>
              </a:rPr>
              <a:t>n=36</a:t>
            </a:r>
          </a:p>
        </p:txBody>
      </p:sp>
      <p:grpSp>
        <p:nvGrpSpPr>
          <p:cNvPr id="11" name="Group 10"/>
          <p:cNvGrpSpPr/>
          <p:nvPr/>
        </p:nvGrpSpPr>
        <p:grpSpPr>
          <a:xfrm>
            <a:off x="163844" y="914305"/>
            <a:ext cx="8686451" cy="3557942"/>
            <a:chOff x="163844" y="818137"/>
            <a:chExt cx="8686451" cy="3557942"/>
          </a:xfrm>
        </p:grpSpPr>
        <p:grpSp>
          <p:nvGrpSpPr>
            <p:cNvPr id="12" name="Group 11"/>
            <p:cNvGrpSpPr/>
            <p:nvPr/>
          </p:nvGrpSpPr>
          <p:grpSpPr>
            <a:xfrm>
              <a:off x="163844" y="818137"/>
              <a:ext cx="8686451" cy="3557942"/>
              <a:chOff x="163844" y="818137"/>
              <a:chExt cx="8686451" cy="3557942"/>
            </a:xfrm>
          </p:grpSpPr>
          <p:pic>
            <p:nvPicPr>
              <p:cNvPr id="14" name="Picture 13"/>
              <p:cNvPicPr>
                <a:picLocks noChangeAspect="1"/>
              </p:cNvPicPr>
              <p:nvPr/>
            </p:nvPicPr>
            <p:blipFill>
              <a:blip r:embed="rId3"/>
              <a:stretch>
                <a:fillRect/>
              </a:stretch>
            </p:blipFill>
            <p:spPr>
              <a:xfrm>
                <a:off x="163844" y="818137"/>
                <a:ext cx="8686451" cy="3557942"/>
              </a:xfrm>
              <a:prstGeom prst="rect">
                <a:avLst/>
              </a:prstGeom>
            </p:spPr>
          </p:pic>
          <p:sp>
            <p:nvSpPr>
              <p:cNvPr id="15" name="TextBox 14"/>
              <p:cNvSpPr txBox="1"/>
              <p:nvPr/>
            </p:nvSpPr>
            <p:spPr>
              <a:xfrm>
                <a:off x="1706425" y="1692612"/>
                <a:ext cx="2110902" cy="261610"/>
              </a:xfrm>
              <a:prstGeom prst="rect">
                <a:avLst/>
              </a:prstGeom>
              <a:noFill/>
            </p:spPr>
            <p:txBody>
              <a:bodyPr wrap="square" lIns="45720" rtlCol="0">
                <a:spAutoFit/>
              </a:bodyPr>
              <a:lstStyle/>
              <a:p>
                <a:r>
                  <a:rPr lang="en-US" sz="1100" dirty="0"/>
                  <a:t>*Not indicated, 3%</a:t>
                </a:r>
              </a:p>
            </p:txBody>
          </p:sp>
        </p:grpSp>
        <p:sp>
          <p:nvSpPr>
            <p:cNvPr id="13" name="TextBox 12"/>
            <p:cNvSpPr txBox="1"/>
            <p:nvPr/>
          </p:nvSpPr>
          <p:spPr>
            <a:xfrm>
              <a:off x="1706424" y="2696889"/>
              <a:ext cx="3623667" cy="261610"/>
            </a:xfrm>
            <a:prstGeom prst="rect">
              <a:avLst/>
            </a:prstGeom>
            <a:noFill/>
          </p:spPr>
          <p:txBody>
            <a:bodyPr wrap="square" lIns="45720" rtlCol="0">
              <a:spAutoFit/>
            </a:bodyPr>
            <a:lstStyle/>
            <a:p>
              <a:r>
                <a:rPr lang="en-US" sz="1100" dirty="0"/>
                <a:t>The percentages sum to less than 100 due to rounding. </a:t>
              </a:r>
            </a:p>
          </p:txBody>
        </p:sp>
      </p:grpSp>
    </p:spTree>
    <p:extLst>
      <p:ext uri="{BB962C8B-B14F-4D97-AF65-F5344CB8AC3E}">
        <p14:creationId xmlns:p14="http://schemas.microsoft.com/office/powerpoint/2010/main" val="1857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727643"/>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3"/>
          </p:nvPr>
        </p:nvSpPr>
        <p:spPr/>
        <p:txBody>
          <a:bodyPr/>
          <a:lstStyle/>
          <a:p>
            <a:r>
              <a:rPr lang="en-US" dirty="0">
                <a:solidFill>
                  <a:schemeClr val="bg1"/>
                </a:solidFill>
              </a:rPr>
              <a:t>Top 3 RDM services </a:t>
            </a:r>
          </a:p>
        </p:txBody>
      </p:sp>
      <p:sp>
        <p:nvSpPr>
          <p:cNvPr id="4" name="TextBox 3"/>
          <p:cNvSpPr txBox="1"/>
          <p:nvPr/>
        </p:nvSpPr>
        <p:spPr>
          <a:xfrm>
            <a:off x="1133631" y="1642843"/>
            <a:ext cx="6853457" cy="2554545"/>
          </a:xfrm>
          <a:prstGeom prst="rect">
            <a:avLst/>
          </a:prstGeom>
          <a:noFill/>
        </p:spPr>
        <p:txBody>
          <a:bodyPr wrap="square" rtlCol="0">
            <a:spAutoFit/>
          </a:bodyPr>
          <a:lstStyle/>
          <a:p>
            <a:pPr marL="342900" indent="-342900" algn="ctr"/>
            <a:r>
              <a:rPr lang="en-US" sz="3200" b="1" dirty="0">
                <a:solidFill>
                  <a:schemeClr val="bg1"/>
                </a:solidFill>
                <a:latin typeface="Arial" pitchFamily="34" charset="0"/>
                <a:cs typeface="Arial" pitchFamily="34" charset="0"/>
              </a:rPr>
              <a:t>67% data deposit</a:t>
            </a:r>
          </a:p>
          <a:p>
            <a:pPr marL="342900" indent="-342900" algn="ctr"/>
            <a:endParaRPr lang="en-US" sz="3200" b="1" dirty="0">
              <a:solidFill>
                <a:schemeClr val="bg1"/>
              </a:solidFill>
              <a:latin typeface="Arial" pitchFamily="34" charset="0"/>
              <a:cs typeface="Arial" pitchFamily="34" charset="0"/>
            </a:endParaRPr>
          </a:p>
          <a:p>
            <a:pPr marL="342900" indent="-342900" algn="ctr"/>
            <a:r>
              <a:rPr lang="en-US" sz="3200" b="1" dirty="0">
                <a:solidFill>
                  <a:schemeClr val="bg1"/>
                </a:solidFill>
                <a:latin typeface="Arial" pitchFamily="34" charset="0"/>
                <a:cs typeface="Arial" pitchFamily="34" charset="0"/>
              </a:rPr>
              <a:t>61% data management planning</a:t>
            </a:r>
          </a:p>
          <a:p>
            <a:pPr marL="342900" indent="-342900" algn="ctr"/>
            <a:endParaRPr lang="en-US" sz="3200" b="1" dirty="0">
              <a:solidFill>
                <a:schemeClr val="bg1"/>
              </a:solidFill>
              <a:latin typeface="Arial" pitchFamily="34" charset="0"/>
              <a:cs typeface="Arial" pitchFamily="34" charset="0"/>
            </a:endParaRPr>
          </a:p>
          <a:p>
            <a:pPr marL="342900" indent="-342900" algn="ctr"/>
            <a:r>
              <a:rPr lang="en-US" sz="3200" b="1" dirty="0">
                <a:solidFill>
                  <a:schemeClr val="bg1"/>
                </a:solidFill>
                <a:latin typeface="Arial" pitchFamily="34" charset="0"/>
                <a:cs typeface="Arial" pitchFamily="34" charset="0"/>
              </a:rPr>
              <a:t>41% data management</a:t>
            </a:r>
          </a:p>
        </p:txBody>
      </p:sp>
      <p:sp>
        <p:nvSpPr>
          <p:cNvPr id="6" name="TextBox 5"/>
          <p:cNvSpPr txBox="1"/>
          <p:nvPr/>
        </p:nvSpPr>
        <p:spPr>
          <a:xfrm>
            <a:off x="163845" y="4164470"/>
            <a:ext cx="587020" cy="307777"/>
          </a:xfrm>
          <a:prstGeom prst="rect">
            <a:avLst/>
          </a:prstGeom>
          <a:noFill/>
        </p:spPr>
        <p:txBody>
          <a:bodyPr wrap="none" rtlCol="0">
            <a:spAutoFit/>
          </a:bodyPr>
          <a:lstStyle/>
          <a:p>
            <a:r>
              <a:rPr lang="en-US" sz="1400" dirty="0">
                <a:solidFill>
                  <a:schemeClr val="bg1"/>
                </a:solidFill>
              </a:rPr>
              <a:t>n=36</a:t>
            </a:r>
          </a:p>
        </p:txBody>
      </p:sp>
    </p:spTree>
    <p:extLst>
      <p:ext uri="{BB962C8B-B14F-4D97-AF65-F5344CB8AC3E}">
        <p14:creationId xmlns:p14="http://schemas.microsoft.com/office/powerpoint/2010/main" val="30604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findings</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0840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352" y="131194"/>
            <a:ext cx="8706642" cy="4423388"/>
          </a:xfrm>
          <a:prstGeom prst="rect">
            <a:avLst/>
          </a:prstGeom>
        </p:spPr>
      </p:pic>
    </p:spTree>
    <p:extLst>
      <p:ext uri="{BB962C8B-B14F-4D97-AF65-F5344CB8AC3E}">
        <p14:creationId xmlns:p14="http://schemas.microsoft.com/office/powerpoint/2010/main" val="22601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91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0474" y="2329241"/>
            <a:ext cx="8174038" cy="692497"/>
          </a:xfrm>
        </p:spPr>
        <p:txBody>
          <a:bodyPr/>
          <a:lstStyle/>
          <a:p>
            <a:pPr algn="ctr"/>
            <a:r>
              <a:rPr lang="en-US" dirty="0"/>
              <a:t>constraints</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762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12669</TotalTime>
  <Words>3044</Words>
  <Application>Microsoft Office PowerPoint</Application>
  <PresentationFormat>On-screen Show (16:9)</PresentationFormat>
  <Paragraphs>211</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ＭＳ Ｐゴシック</vt:lpstr>
      <vt:lpstr>Arial</vt:lpstr>
      <vt:lpstr>Calibri</vt:lpstr>
      <vt:lpstr>Georgia</vt:lpstr>
      <vt:lpstr>Myriad Web Pro</vt:lpstr>
      <vt:lpstr>Open Sans</vt:lpstr>
      <vt:lpstr>Tahoma</vt:lpstr>
      <vt:lpstr>Wingdings</vt:lpstr>
      <vt:lpstr>Master_Slides_V2</vt:lpstr>
      <vt:lpstr>OCLC Redesign 2011-01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Services to Support New Needs: Academic Librarians' Experiences with Research Data Management Programs</dc:title>
  <dc:creator>Ixchel M. Faniel</dc:creator>
  <cp:lastModifiedBy>Confer,Patrick</cp:lastModifiedBy>
  <cp:revision>377</cp:revision>
  <cp:lastPrinted>2016-10-31T14:07:29Z</cp:lastPrinted>
  <dcterms:created xsi:type="dcterms:W3CDTF">2015-04-17T19:58:50Z</dcterms:created>
  <dcterms:modified xsi:type="dcterms:W3CDTF">2017-11-11T20:41:57Z</dcterms:modified>
</cp:coreProperties>
</file>