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61" r:id="rId2"/>
    <p:sldId id="279" r:id="rId3"/>
    <p:sldId id="260" r:id="rId4"/>
    <p:sldId id="264" r:id="rId5"/>
    <p:sldId id="266" r:id="rId6"/>
    <p:sldId id="267" r:id="rId7"/>
    <p:sldId id="268" r:id="rId8"/>
    <p:sldId id="285" r:id="rId9"/>
    <p:sldId id="286" r:id="rId10"/>
    <p:sldId id="287" r:id="rId11"/>
    <p:sldId id="271" r:id="rId12"/>
    <p:sldId id="272" r:id="rId13"/>
    <p:sldId id="273" r:id="rId14"/>
    <p:sldId id="274" r:id="rId15"/>
    <p:sldId id="275" r:id="rId16"/>
    <p:sldId id="277" r:id="rId17"/>
    <p:sldId id="278" r:id="rId18"/>
    <p:sldId id="262" r:id="rId19"/>
    <p:sldId id="281" r:id="rId20"/>
    <p:sldId id="282" r:id="rId21"/>
    <p:sldId id="283" r:id="rId22"/>
    <p:sldId id="284" r:id="rId23"/>
    <p:sldId id="288" r:id="rId24"/>
    <p:sldId id="257" r:id="rId25"/>
  </p:sldIdLst>
  <p:sldSz cx="9144000" cy="6858000" type="screen4x3"/>
  <p:notesSz cx="7019925" cy="9305925"/>
  <p:embeddedFontLst>
    <p:embeddedFont>
      <p:font typeface="Calibri" panose="020F0502020204030204" pitchFamily="34" charset="0"/>
      <p:regular r:id="rId28"/>
      <p:bold r:id="rId29"/>
      <p:italic r:id="rId30"/>
      <p:boldItalic r:id="rId31"/>
    </p:embeddedFont>
    <p:embeddedFont>
      <p:font typeface="Open Sans" panose="020B0604020202020204" charset="0"/>
      <p:regular r:id="rId32"/>
      <p:bold r:id="rId33"/>
      <p:italic r:id="rId34"/>
      <p:boldItalic r:id="rId35"/>
    </p:embeddedFont>
    <p:embeddedFont>
      <p:font typeface="Open Sans Semibold" panose="020B0604020202020204" charset="0"/>
      <p:bold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71871" autoAdjust="0"/>
  </p:normalViewPr>
  <p:slideViewPr>
    <p:cSldViewPr>
      <p:cViewPr varScale="1">
        <p:scale>
          <a:sx n="71" d="100"/>
          <a:sy n="71" d="100"/>
        </p:scale>
        <p:origin x="1152"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9" d="100"/>
          <a:sy n="89" d="100"/>
        </p:scale>
        <p:origin x="-3126" y="-10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00588CA0-556C-48FF-86E2-FF35850D4988}" type="datetimeFigureOut">
              <a:rPr lang="en-US" smtClean="0"/>
              <a:pPr/>
              <a:t>6/11/2015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p14="http://schemas.microsoft.com/office/powerpoint/2010/main"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0348C6BD-D8CF-43CE-9A0D-DA4E77A4F016}" type="datetimeFigureOut">
              <a:rPr lang="en-US" smtClean="0"/>
              <a:pPr/>
              <a:t>6/11/2015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give an overview of the Evolving Scholarly Record Framework and a sense of what happened at</a:t>
            </a:r>
            <a:r>
              <a:rPr lang="en-US" baseline="0" dirty="0" smtClean="0"/>
              <a:t> the three previous workshops to get us all on the same page.</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a:p>
        </p:txBody>
      </p:sp>
    </p:spTree>
    <p:extLst>
      <p:ext uri="{BB962C8B-B14F-4D97-AF65-F5344CB8AC3E}">
        <p14:creationId xmlns:p14="http://schemas.microsoft.com/office/powerpoint/2010/main" val="3414448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r>
              <a:rPr lang="en-US" baseline="0" dirty="0" smtClean="0"/>
              <a:t>Stakeholder roles are being combined in new ways. </a:t>
            </a:r>
          </a:p>
          <a:p>
            <a:pPr defTabSz="932871"/>
            <a:r>
              <a:rPr lang="en-US" baseline="0" dirty="0" smtClean="0"/>
              <a:t> </a:t>
            </a:r>
          </a:p>
          <a:p>
            <a:r>
              <a:rPr lang="en-US" dirty="0" smtClean="0"/>
              <a:t>Now we see collecting being dis-intermediated.  This has been happening for some time</a:t>
            </a:r>
            <a:r>
              <a:rPr lang="en-US" baseline="0" dirty="0" smtClean="0"/>
              <a:t> with the licensing of electronic journals and eBooks where most of the roles are fulfilled external to the library.</a:t>
            </a:r>
            <a:endParaRPr lang="en-US" dirty="0" smtClean="0"/>
          </a:p>
          <a:p>
            <a:endParaRPr lang="en-US" dirty="0" smtClean="0"/>
          </a:p>
          <a:p>
            <a:r>
              <a:rPr lang="en-US" dirty="0" smtClean="0"/>
              <a:t>With social media, researchers are creating and using, while</a:t>
            </a:r>
            <a:r>
              <a:rPr lang="en-US" baseline="0" dirty="0" smtClean="0"/>
              <a:t> the social platform could be said to be fixing and collecting. </a:t>
            </a:r>
          </a:p>
          <a:p>
            <a:endParaRPr lang="en-US" baseline="0" dirty="0" smtClean="0"/>
          </a:p>
          <a:p>
            <a:pPr defTabSz="951715">
              <a:defRPr/>
            </a:pPr>
            <a:r>
              <a:rPr lang="en-US" dirty="0" smtClean="0"/>
              <a:t>When a library</a:t>
            </a:r>
            <a:r>
              <a:rPr lang="en-US" baseline="0" dirty="0" smtClean="0"/>
              <a:t> </a:t>
            </a:r>
            <a:r>
              <a:rPr lang="en-US" dirty="0" smtClean="0"/>
              <a:t>publishes open access articles in its institutional</a:t>
            </a:r>
            <a:r>
              <a:rPr lang="en-US" baseline="0" dirty="0" smtClean="0"/>
              <a:t> repository it is taking on the fixity role as well as collection.</a:t>
            </a:r>
          </a:p>
          <a:p>
            <a:pPr defTabSz="951715">
              <a:defRPr/>
            </a:pPr>
            <a:endParaRPr lang="en-US" baseline="0" dirty="0" smtClean="0"/>
          </a:p>
          <a:p>
            <a:pPr defTabSz="951715">
              <a:defRPr/>
            </a:pPr>
            <a:r>
              <a:rPr lang="en-US" baseline="0" dirty="0" smtClean="0"/>
              <a:t>In some cases we have scientists creating a platform in which they use, create, share, preserve, and provide access to their data – taking on all four roles.</a:t>
            </a:r>
          </a:p>
          <a:p>
            <a:pPr defTabSz="951715">
              <a:defRPr/>
            </a:pPr>
            <a:endParaRPr lang="en-US" baseline="0" dirty="0" smtClean="0"/>
          </a:p>
          <a:p>
            <a:pPr defTabSz="951715">
              <a:defRPr/>
            </a:pPr>
            <a:r>
              <a:rPr lang="en-US" baseline="0" dirty="0" smtClean="0"/>
              <a:t>It is clear that stakeholders are evolving along with the evolving scholarly record.</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10</a:t>
            </a:fld>
            <a:endParaRPr lang="en-US"/>
          </a:p>
        </p:txBody>
      </p:sp>
    </p:spTree>
    <p:extLst>
      <p:ext uri="{BB962C8B-B14F-4D97-AF65-F5344CB8AC3E}">
        <p14:creationId xmlns:p14="http://schemas.microsoft.com/office/powerpoint/2010/main" val="281058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 give you a sense of</a:t>
            </a:r>
            <a:r>
              <a:rPr lang="en-US" baseline="0" dirty="0" smtClean="0"/>
              <a:t> what happened at the first three workshops that took place over the past year:</a:t>
            </a:r>
          </a:p>
          <a:p>
            <a:r>
              <a:rPr lang="en-US" baseline="0" dirty="0" smtClean="0"/>
              <a:t>Amsterdam in June, DC in December, and Chicago in March.</a:t>
            </a:r>
          </a:p>
          <a:p>
            <a:endParaRPr lang="en-US" baseline="0" dirty="0" smtClean="0"/>
          </a:p>
          <a:p>
            <a:r>
              <a:rPr lang="en-US" baseline="0" dirty="0" smtClean="0"/>
              <a:t>For those workshops we had guest speakers and then we had two-hour breakout discussions.  First I’ll give you a sense of what our experts had to say and then you’ll hear what your colleagues had to say.  </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11</a:t>
            </a:fld>
            <a:endParaRPr lang="en-US"/>
          </a:p>
        </p:txBody>
      </p:sp>
    </p:spTree>
    <p:extLst>
      <p:ext uri="{BB962C8B-B14F-4D97-AF65-F5344CB8AC3E}">
        <p14:creationId xmlns:p14="http://schemas.microsoft.com/office/powerpoint/2010/main" val="261916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Natasa</a:t>
            </a:r>
            <a:r>
              <a:rPr lang="en-US" dirty="0" smtClean="0"/>
              <a:t> illustrated the diversity and complexity of digital research information comparing it to a rainbow and asking how do we preserve a rainbow?  She wanted us to think about how we can</a:t>
            </a:r>
            <a:r>
              <a:rPr lang="en-US" baseline="0" dirty="0" smtClean="0"/>
              <a:t> </a:t>
            </a:r>
            <a:r>
              <a:rPr lang="en-US" dirty="0" smtClean="0"/>
              <a:t>support the reuse of scientific data, tools, and resources to facilitate new discoveries.  We need to take a sociological point of view because scientific discovery is a social enterprise within communities of practice – and the information takes a complex journey from the lab to the paper, evolving </a:t>
            </a:r>
            <a:r>
              <a:rPr lang="en-US" dirty="0" err="1" smtClean="0"/>
              <a:t>enroute</a:t>
            </a:r>
            <a:r>
              <a:rPr lang="en-US" dirty="0" smtClean="0"/>
              <a:t>.  With teams consist of collaborating, distributed scientists, notions of ownership and sharing are challenged. </a:t>
            </a:r>
          </a:p>
          <a:p>
            <a:r>
              <a:rPr lang="en-US" dirty="0" err="1" smtClean="0"/>
              <a:t>Natasa</a:t>
            </a:r>
            <a:r>
              <a:rPr lang="en-US" dirty="0" smtClean="0"/>
              <a:t> encouraged a shift in thinking from the record to the ecology.  She shared her study of the artifacts ecology of a particular nanotechnology endeavor.  Their ecosystem has electronic lab books, includes tools, ingests sensor data, and incorporates analysis and interpretation.  </a:t>
            </a:r>
          </a:p>
          <a:p>
            <a:r>
              <a:rPr lang="en-US" b="0" dirty="0" smtClean="0"/>
              <a:t>Scientists want</a:t>
            </a:r>
            <a:r>
              <a:rPr lang="en-US" b="1" dirty="0" smtClean="0"/>
              <a:t> </a:t>
            </a:r>
            <a:r>
              <a:rPr lang="en-US" dirty="0" smtClean="0"/>
              <a:t>help linking these artifacts.  They want content extraction and format transformation services.  They want to create project maps and overviews to support their work in order to convey meaning to guide third party reuse of the artifacts.  </a:t>
            </a:r>
          </a:p>
          <a:p>
            <a:r>
              <a:rPr lang="en-US" dirty="0" smtClean="0"/>
              <a:t>Preservation is not just persistence; it requires a connection with the contemporary ecosystem, which may involve</a:t>
            </a:r>
            <a:r>
              <a:rPr lang="en-US" baseline="0" dirty="0" smtClean="0"/>
              <a:t> </a:t>
            </a:r>
            <a:r>
              <a:rPr lang="en-US" dirty="0" smtClean="0"/>
              <a:t>virtualizing the old environments on future platforms.  She acknowledged the challenges in supporting research, but implored libraries to persevere.</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12</a:t>
            </a:fld>
            <a:endParaRPr lang="en-US"/>
          </a:p>
        </p:txBody>
      </p:sp>
    </p:spTree>
    <p:extLst>
      <p:ext uri="{BB962C8B-B14F-4D97-AF65-F5344CB8AC3E}">
        <p14:creationId xmlns:p14="http://schemas.microsoft.com/office/powerpoint/2010/main" val="66692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Our two university librarians</a:t>
            </a:r>
            <a:r>
              <a:rPr lang="en-US" baseline="0" dirty="0" smtClean="0"/>
              <a:t> gave us a university perspective.  They identified the concerns of the various campus stakeholders, for instance: </a:t>
            </a:r>
          </a:p>
          <a:p>
            <a:pPr lvl="0"/>
            <a:r>
              <a:rPr lang="en-US" dirty="0" smtClean="0"/>
              <a:t>Administrators </a:t>
            </a:r>
            <a:r>
              <a:rPr lang="en-US" dirty="0"/>
              <a:t>care about the identity of the institution</a:t>
            </a:r>
          </a:p>
          <a:p>
            <a:pPr defTabSz="932871">
              <a:defRPr/>
            </a:pPr>
            <a:r>
              <a:rPr lang="en-US" dirty="0"/>
              <a:t>Office of Research </a:t>
            </a:r>
            <a:r>
              <a:rPr lang="en-US" dirty="0" smtClean="0"/>
              <a:t>is </a:t>
            </a:r>
            <a:r>
              <a:rPr lang="en-US" dirty="0"/>
              <a:t>responsible for funder’s requirements</a:t>
            </a:r>
          </a:p>
          <a:p>
            <a:pPr lvl="0"/>
            <a:r>
              <a:rPr lang="en-US" i="1" baseline="0" dirty="0" smtClean="0"/>
              <a:t>	</a:t>
            </a:r>
            <a:r>
              <a:rPr lang="en-US" i="1" dirty="0" smtClean="0"/>
              <a:t>Media </a:t>
            </a:r>
            <a:r>
              <a:rPr lang="en-US" i="1" dirty="0"/>
              <a:t>relations staff want to identify experts in response to media inquiries </a:t>
            </a:r>
          </a:p>
          <a:p>
            <a:pPr lvl="0"/>
            <a:r>
              <a:rPr lang="en-US" dirty="0"/>
              <a:t>Academic departments want to </a:t>
            </a:r>
            <a:r>
              <a:rPr lang="en-US" dirty="0" smtClean="0"/>
              <a:t>showcase </a:t>
            </a:r>
            <a:r>
              <a:rPr lang="en-US" dirty="0"/>
              <a:t>their faculty output to attract students and faculty </a:t>
            </a:r>
          </a:p>
          <a:p>
            <a:pPr lvl="0"/>
            <a:r>
              <a:rPr lang="en-US" i="1" dirty="0" smtClean="0"/>
              <a:t>   	Promotion </a:t>
            </a:r>
            <a:r>
              <a:rPr lang="en-US" i="1" dirty="0"/>
              <a:t>and tenure committees want a full understanding of faculty activity </a:t>
            </a:r>
          </a:p>
          <a:p>
            <a:pPr lvl="0"/>
            <a:r>
              <a:rPr lang="en-US" i="1" dirty="0" smtClean="0"/>
              <a:t>   	Faculty </a:t>
            </a:r>
            <a:r>
              <a:rPr lang="en-US" i="1" dirty="0"/>
              <a:t>members’ attitudes and perceptions may be excited, worried, protective, or open</a:t>
            </a:r>
          </a:p>
          <a:p>
            <a:pPr lvl="0"/>
            <a:r>
              <a:rPr lang="en-US" i="1" dirty="0" smtClean="0"/>
              <a:t>   	General </a:t>
            </a:r>
            <a:r>
              <a:rPr lang="en-US" i="1" dirty="0"/>
              <a:t>counsel has legal concerns</a:t>
            </a:r>
          </a:p>
          <a:p>
            <a:pPr lvl="0"/>
            <a:r>
              <a:rPr lang="en-US" i="1" dirty="0" smtClean="0"/>
              <a:t>   	Public </a:t>
            </a:r>
            <a:r>
              <a:rPr lang="en-US" i="1" dirty="0"/>
              <a:t>relations officers are image conscious</a:t>
            </a:r>
          </a:p>
          <a:p>
            <a:pPr lvl="0"/>
            <a:r>
              <a:rPr lang="en-US" dirty="0"/>
              <a:t>Campus IT has to manage security and feeds from enterprise systems</a:t>
            </a:r>
          </a:p>
          <a:p>
            <a:pPr lvl="0"/>
            <a:r>
              <a:rPr lang="en-US" dirty="0"/>
              <a:t>Trustees are concerned with governance </a:t>
            </a:r>
            <a:r>
              <a:rPr lang="en-US" dirty="0" smtClean="0"/>
              <a:t>&amp; policy</a:t>
            </a:r>
            <a:endParaRPr lang="en-US" dirty="0"/>
          </a:p>
          <a:p>
            <a:pPr lvl="0"/>
            <a:endParaRPr lang="en-US" dirty="0"/>
          </a:p>
          <a:p>
            <a:r>
              <a:rPr lang="en-US" dirty="0" smtClean="0"/>
              <a:t>They also talked about policy </a:t>
            </a:r>
            <a:r>
              <a:rPr lang="en-US" dirty="0"/>
              <a:t>and compliance </a:t>
            </a:r>
            <a:r>
              <a:rPr lang="en-US" dirty="0" smtClean="0"/>
              <a:t>issues,</a:t>
            </a:r>
            <a:r>
              <a:rPr lang="en-US" baseline="0" dirty="0" smtClean="0"/>
              <a:t> including</a:t>
            </a:r>
            <a:endParaRPr lang="en-US" dirty="0"/>
          </a:p>
          <a:p>
            <a:pPr lvl="0"/>
            <a:r>
              <a:rPr lang="en-US" dirty="0"/>
              <a:t>Copyright (at  the institutional and individual levels)</a:t>
            </a:r>
          </a:p>
          <a:p>
            <a:pPr lvl="0"/>
            <a:r>
              <a:rPr lang="en-US" dirty="0"/>
              <a:t>Privacy of records (student work, clinical data, business records)</a:t>
            </a:r>
          </a:p>
          <a:p>
            <a:pPr lvl="0"/>
            <a:r>
              <a:rPr lang="en-US" i="1" dirty="0" smtClean="0"/>
              <a:t>   	IT </a:t>
            </a:r>
            <a:r>
              <a:rPr lang="en-US" i="1" dirty="0"/>
              <a:t>security controls and web content policies</a:t>
            </a:r>
          </a:p>
          <a:p>
            <a:pPr lvl="0"/>
            <a:r>
              <a:rPr lang="en-US" i="1" dirty="0" smtClean="0"/>
              <a:t>   	State </a:t>
            </a:r>
            <a:r>
              <a:rPr lang="en-US" i="1" dirty="0"/>
              <a:t>electronic records retention laws</a:t>
            </a:r>
          </a:p>
          <a:p>
            <a:pPr lvl="0"/>
            <a:r>
              <a:rPr lang="en-US" dirty="0"/>
              <a:t>Open access (institutionally or funder mandated)</a:t>
            </a:r>
          </a:p>
          <a:p>
            <a:pPr lvl="0"/>
            <a:r>
              <a:rPr lang="en-US" dirty="0" smtClean="0"/>
              <a:t>We also need to consider rights </a:t>
            </a:r>
            <a:r>
              <a:rPr lang="en-US" dirty="0"/>
              <a:t>of external system </a:t>
            </a:r>
            <a:r>
              <a:rPr lang="en-US" dirty="0" smtClean="0"/>
              <a:t>owners</a:t>
            </a:r>
          </a:p>
          <a:p>
            <a:pPr lvl="0"/>
            <a:endParaRPr lang="en-US" dirty="0"/>
          </a:p>
          <a:p>
            <a:pPr lvl="0"/>
            <a:r>
              <a:rPr lang="en-US" dirty="0" smtClean="0"/>
              <a:t>They mentioned the myriad systems involved in research </a:t>
            </a:r>
            <a:r>
              <a:rPr lang="en-US" dirty="0"/>
              <a:t>information </a:t>
            </a:r>
            <a:r>
              <a:rPr lang="en-US" dirty="0" smtClean="0"/>
              <a:t>management </a:t>
            </a:r>
            <a:endParaRPr lang="en-US" dirty="0"/>
          </a:p>
          <a:p>
            <a:pPr lvl="0"/>
            <a:r>
              <a:rPr lang="en-US" dirty="0"/>
              <a:t>Institutional repository</a:t>
            </a:r>
          </a:p>
          <a:p>
            <a:pPr lvl="0"/>
            <a:r>
              <a:rPr lang="en-US" dirty="0"/>
              <a:t>Course management systems</a:t>
            </a:r>
          </a:p>
          <a:p>
            <a:pPr lvl="0"/>
            <a:r>
              <a:rPr lang="en-US" dirty="0"/>
              <a:t>Faculty research networking systems</a:t>
            </a:r>
          </a:p>
          <a:p>
            <a:pPr lvl="0"/>
            <a:r>
              <a:rPr lang="en-US" dirty="0"/>
              <a:t>Grant and sponsored research management systems</a:t>
            </a:r>
          </a:p>
          <a:p>
            <a:pPr lvl="0"/>
            <a:r>
              <a:rPr lang="en-US" dirty="0"/>
              <a:t>Student and faculty personnel system</a:t>
            </a:r>
          </a:p>
          <a:p>
            <a:pPr lvl="0"/>
            <a:r>
              <a:rPr lang="en-US" dirty="0"/>
              <a:t>Campus servers and intranets, and – because the campus boundaries are pervious — disciplinary repositories, cloud and social platforms.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13</a:t>
            </a:fld>
            <a:endParaRPr lang="en-US"/>
          </a:p>
        </p:txBody>
      </p:sp>
    </p:spTree>
    <p:extLst>
      <p:ext uri="{BB962C8B-B14F-4D97-AF65-F5344CB8AC3E}">
        <p14:creationId xmlns:p14="http://schemas.microsoft.com/office/powerpoint/2010/main" val="360854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Daniel </a:t>
            </a:r>
            <a:r>
              <a:rPr lang="en-US" dirty="0" smtClean="0"/>
              <a:t>is from Digital Science, which is the parent company of several services, such as </a:t>
            </a:r>
            <a:r>
              <a:rPr lang="en-US" dirty="0" err="1" smtClean="0"/>
              <a:t>FigShare</a:t>
            </a:r>
            <a:r>
              <a:rPr lang="en-US" dirty="0" smtClean="0"/>
              <a:t>, </a:t>
            </a:r>
            <a:r>
              <a:rPr lang="en-US" dirty="0" err="1" smtClean="0"/>
              <a:t>AltMetrics</a:t>
            </a:r>
            <a:r>
              <a:rPr lang="en-US" dirty="0" smtClean="0"/>
              <a:t>, </a:t>
            </a:r>
            <a:r>
              <a:rPr lang="en-US" dirty="0" err="1" smtClean="0"/>
              <a:t>Symplectic</a:t>
            </a:r>
            <a:r>
              <a:rPr lang="en-US" dirty="0" smtClean="0"/>
              <a:t> Elements, and Overleaf.  He shared his “view from the platform” and stressed the importance in transparency and reproducibility of research – there is a need for a demonstrable pay-off for investors in research and there is a delicate balance to be reached in collaboration versus competition in research. He said that we are in an era of increased collaboration and the “fourth age of research” is marked by </a:t>
            </a:r>
            <a:r>
              <a:rPr lang="en-US" i="1" dirty="0" smtClean="0"/>
              <a:t>international</a:t>
            </a:r>
            <a:r>
              <a:rPr lang="en-US" dirty="0" smtClean="0"/>
              <a:t> collaboration. Who “owns” research, and the scholarly record? Individual researchers? Their institutions? Evaluation of research increasingly calls for demonstrating impact of research. The future will be in dynamically making assertions of value and impact across institutions, and in building confidence in those assertions.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14</a:t>
            </a:fld>
            <a:endParaRPr lang="en-US"/>
          </a:p>
        </p:txBody>
      </p:sp>
    </p:spTree>
    <p:extLst>
      <p:ext uri="{BB962C8B-B14F-4D97-AF65-F5344CB8AC3E}">
        <p14:creationId xmlns:p14="http://schemas.microsoft.com/office/powerpoint/2010/main" val="1654911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r>
              <a:rPr lang="en-US" b="1" dirty="0" smtClean="0"/>
              <a:t>Cliff </a:t>
            </a:r>
            <a:r>
              <a:rPr lang="en-US" dirty="0" smtClean="0"/>
              <a:t>highlighted stress points. Potentially, the scholarly record is huge, with an expanded range of media and channels. Selection issues are challenging. Is it sensible to consider keeping everything?  There is an information density problem and prioritization must be done. Some formats seem to be overlooked — video, for example. Cliff called for the hard questions to be asked.</a:t>
            </a:r>
          </a:p>
          <a:p>
            <a:r>
              <a:rPr lang="en-US" dirty="0" smtClean="0"/>
              <a:t>He talked about memory institutions as more than individual collections, but as a system — to capture both the scholarly record and the endlessly ramifying cultural record.  It’s impossible to capture them completely, but hopefully we are sampling the best.  </a:t>
            </a:r>
          </a:p>
          <a:p>
            <a:r>
              <a:rPr lang="en-US" dirty="0" smtClean="0"/>
              <a:t>It is our role to safeguard the evidentiary record upon which future scholarship depends.  But the scholarly record is taking on new definitions. It includes the relationship between the data and the science acted upon it. Its contents are both refereed and un-refereed. It includes videos, blogs, websites, social media… And even the traditional should be made accessible in new ways.   </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15</a:t>
            </a:fld>
            <a:endParaRPr lang="en-US"/>
          </a:p>
        </p:txBody>
      </p:sp>
    </p:spTree>
    <p:extLst>
      <p:ext uri="{BB962C8B-B14F-4D97-AF65-F5344CB8AC3E}">
        <p14:creationId xmlns:p14="http://schemas.microsoft.com/office/powerpoint/2010/main" val="13746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Herbert</a:t>
            </a:r>
            <a:r>
              <a:rPr lang="en-US" dirty="0" smtClean="0"/>
              <a:t> took a web-focused view, saying that not only is nearly everything digital, it is nearly all on the web, which must be taken into account when we talk about archiving. </a:t>
            </a:r>
          </a:p>
          <a:p>
            <a:r>
              <a:rPr lang="en-US" dirty="0" smtClean="0"/>
              <a:t>He used Roosendaal and </a:t>
            </a:r>
            <a:r>
              <a:rPr lang="en-US" dirty="0" err="1" smtClean="0"/>
              <a:t>Geurtz’s</a:t>
            </a:r>
            <a:r>
              <a:rPr lang="en-US" dirty="0" smtClean="0"/>
              <a:t> functions of scholarly communication to structure his talk: Registration (the claim, with its related objects), Certification (peer review and other validation), Awareness (alerts and discovery of new claims), and Archiving (preserving over time). The four functions had been integrated in print journal publishing, but now are distributed among many entities.</a:t>
            </a:r>
          </a:p>
          <a:p>
            <a:r>
              <a:rPr lang="en-US" dirty="0" smtClean="0"/>
              <a:t>Herbert then characterized the future environment as the Web of Objects.  Scholarly communication is becoming more visible, continuous, informal, instant, and content-driven.  As a result, research objects are more varied, compound, diverse, networked, and open.  This presents several challenges to libraries.  Archiving must take into account that objects are often hosted on common web platforms (e.g., GitHub, </a:t>
            </a:r>
            <a:r>
              <a:rPr lang="en-US" dirty="0" err="1" smtClean="0"/>
              <a:t>SlideShare</a:t>
            </a:r>
            <a:r>
              <a:rPr lang="en-US" dirty="0" smtClean="0"/>
              <a:t>, WordPress), which are not necessarily dedicated to scholarship.  We spend most of our efforts</a:t>
            </a:r>
            <a:r>
              <a:rPr lang="en-US" baseline="0" dirty="0" smtClean="0"/>
              <a:t> </a:t>
            </a:r>
            <a:r>
              <a:rPr lang="en-US" dirty="0" smtClean="0"/>
              <a:t>archiving only 50% of journal articles and they tend to be the easy, low-risk titles, which as Cliff noted,</a:t>
            </a:r>
            <a:r>
              <a:rPr lang="en-US" baseline="0" dirty="0" smtClean="0"/>
              <a:t> are usually archived elsewhere</a:t>
            </a:r>
            <a:r>
              <a:rPr lang="en-US" dirty="0" smtClean="0"/>
              <a:t>.  But “Web at Large” resources are </a:t>
            </a:r>
            <a:r>
              <a:rPr lang="en-US" i="1" dirty="0" smtClean="0"/>
              <a:t>seldom</a:t>
            </a:r>
            <a:r>
              <a:rPr lang="en-US" dirty="0" smtClean="0"/>
              <a:t> archived.   Today’s approach to archiving focuses on atomic objects and loses context.  We need to move toward archiving compound objects in various states of flux, as resources on the web rather than as files in file systems.  </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16</a:t>
            </a:fld>
            <a:endParaRPr lang="en-US"/>
          </a:p>
        </p:txBody>
      </p:sp>
    </p:spTree>
    <p:extLst>
      <p:ext uri="{BB962C8B-B14F-4D97-AF65-F5344CB8AC3E}">
        <p14:creationId xmlns:p14="http://schemas.microsoft.com/office/powerpoint/2010/main" val="121968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Herbert’s distinction between recording and archiving is critical. Recording platforms make no commitment to long-term access or preservation.  They may be a significant part of the scholarly process, but they are not a dependable part of the scholarly record.</a:t>
            </a:r>
          </a:p>
          <a:p>
            <a:r>
              <a:rPr lang="en-US" dirty="0" smtClean="0"/>
              <a:t>We need to start creating workflows that support </a:t>
            </a:r>
            <a:r>
              <a:rPr lang="en-US" i="1" dirty="0" smtClean="0"/>
              <a:t>researcher-motivated </a:t>
            </a:r>
            <a:r>
              <a:rPr lang="en-US" dirty="0" smtClean="0"/>
              <a:t>movement of objects from private infrastructure to recording infrastructure and support </a:t>
            </a:r>
            <a:r>
              <a:rPr lang="en-US" i="1" dirty="0" smtClean="0"/>
              <a:t>curator-motivated</a:t>
            </a:r>
            <a:r>
              <a:rPr lang="en-US" dirty="0" smtClean="0"/>
              <a:t> movement of objects and context from recording infrastructure to archiving infrastructure.</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a:p>
        </p:txBody>
      </p:sp>
    </p:spTree>
    <p:extLst>
      <p:ext uri="{BB962C8B-B14F-4D97-AF65-F5344CB8AC3E}">
        <p14:creationId xmlns:p14="http://schemas.microsoft.com/office/powerpoint/2010/main" val="3980571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 provide highlights of</a:t>
            </a:r>
            <a:r>
              <a:rPr lang="en-US" baseline="0" dirty="0" smtClean="0"/>
              <a:t> the breakout discussions from the three workshops.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18</a:t>
            </a:fld>
            <a:endParaRPr lang="en-US"/>
          </a:p>
        </p:txBody>
      </p:sp>
    </p:spTree>
    <p:extLst>
      <p:ext uri="{BB962C8B-B14F-4D97-AF65-F5344CB8AC3E}">
        <p14:creationId xmlns:p14="http://schemas.microsoft.com/office/powerpoint/2010/main" val="1614848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First collect, preserve, and provide access to materials created by those at our own institution.  </a:t>
            </a:r>
          </a:p>
          <a:p>
            <a:r>
              <a:rPr lang="en-US" sz="1200" kern="1200" dirty="0" smtClean="0">
                <a:solidFill>
                  <a:schemeClr val="tx1"/>
                </a:solidFill>
                <a:effectLst/>
                <a:latin typeface="+mn-lt"/>
                <a:ea typeface="+mn-ea"/>
                <a:cs typeface="+mn-cs"/>
              </a:rPr>
              <a:t>Figure out what should proactively be captured from active research projects.   </a:t>
            </a:r>
          </a:p>
          <a:p>
            <a:r>
              <a:rPr lang="en-US" sz="1200" kern="1200" dirty="0" smtClean="0">
                <a:solidFill>
                  <a:schemeClr val="tx1"/>
                </a:solidFill>
                <a:effectLst/>
                <a:latin typeface="+mn-lt"/>
                <a:ea typeface="+mn-ea"/>
                <a:cs typeface="+mn-cs"/>
              </a:rPr>
              <a:t>To take into account user-driven demand, mine user studies/reviews to pull out research needs/methods/trends/gaps.</a:t>
            </a:r>
          </a:p>
          <a:p>
            <a:r>
              <a:rPr lang="en-US" sz="1200" kern="1200" dirty="0" smtClean="0">
                <a:solidFill>
                  <a:schemeClr val="tx1"/>
                </a:solidFill>
                <a:effectLst/>
                <a:latin typeface="+mn-lt"/>
                <a:ea typeface="+mn-ea"/>
                <a:cs typeface="+mn-cs"/>
              </a:rPr>
              <a:t>Ensure that we have evidence for verification and retain results of failed experiments.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Try to identify what need not be saved (locally or at all).</a:t>
            </a:r>
          </a:p>
          <a:p>
            <a:r>
              <a:rPr lang="en-US" sz="1200" kern="1200" dirty="0" smtClean="0">
                <a:solidFill>
                  <a:schemeClr val="tx1"/>
                </a:solidFill>
                <a:effectLst/>
                <a:latin typeface="+mn-lt"/>
                <a:ea typeface="+mn-ea"/>
                <a:cs typeface="+mn-cs"/>
              </a:rPr>
              <a:t>Have a deselection policy  </a:t>
            </a:r>
          </a:p>
          <a:p>
            <a:r>
              <a:rPr lang="en-US" sz="1200" kern="1200" dirty="0" smtClean="0">
                <a:solidFill>
                  <a:schemeClr val="tx1"/>
                </a:solidFill>
                <a:effectLst/>
                <a:latin typeface="+mn-lt"/>
                <a:ea typeface="+mn-ea"/>
                <a:cs typeface="+mn-cs"/>
              </a:rPr>
              <a:t>While we can involve researchers in identifying resources for preservation, in some cases we’ll have to hunt them down and harvest them ourselves.</a:t>
            </a:r>
          </a:p>
          <a:p>
            <a:r>
              <a:rPr lang="en-US" sz="1200" kern="1200" dirty="0" smtClean="0">
                <a:solidFill>
                  <a:schemeClr val="tx1"/>
                </a:solidFill>
                <a:effectLst/>
                <a:latin typeface="+mn-lt"/>
                <a:ea typeface="+mn-ea"/>
                <a:cs typeface="+mn-cs"/>
              </a:rPr>
              <a:t>Be aware of how what we select fits into the broader scholarly record.</a:t>
            </a:r>
          </a:p>
          <a:p>
            <a:r>
              <a:rPr lang="en-US" sz="1200" kern="1200" dirty="0" smtClean="0">
                <a:solidFill>
                  <a:schemeClr val="tx1"/>
                </a:solidFill>
                <a:effectLst/>
                <a:latin typeface="+mn-lt"/>
                <a:ea typeface="+mn-ea"/>
                <a:cs typeface="+mn-cs"/>
              </a:rPr>
              <a:t>Establish criteria for selecting blogs and web sites to archive (e.g., number of hits, if it’s indexed for example by MLA, or cited in scholarly articles).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Declare collections of record so that others can depend on them.</a:t>
            </a:r>
          </a:p>
          <a:p>
            <a:r>
              <a:rPr lang="en-US" sz="1200" kern="1200" dirty="0" smtClean="0">
                <a:solidFill>
                  <a:schemeClr val="tx1"/>
                </a:solidFill>
                <a:effectLst/>
                <a:latin typeface="+mn-lt"/>
                <a:ea typeface="+mn-ea"/>
                <a:cs typeface="+mn-cs"/>
              </a:rPr>
              <a:t>Communicate when we have taken on a commitment to web archiving particular resources</a:t>
            </a:r>
          </a:p>
          <a:p>
            <a:r>
              <a:rPr lang="en-US" sz="1200" kern="1200" dirty="0" smtClean="0">
                <a:solidFill>
                  <a:schemeClr val="tx1"/>
                </a:solidFill>
                <a:effectLst/>
                <a:latin typeface="+mn-lt"/>
                <a:ea typeface="+mn-ea"/>
                <a:cs typeface="+mn-cs"/>
              </a:rPr>
              <a:t>And finally recommendations to: </a:t>
            </a:r>
          </a:p>
          <a:p>
            <a:r>
              <a:rPr lang="en-US" sz="1200" kern="1200" dirty="0" smtClean="0">
                <a:solidFill>
                  <a:schemeClr val="tx1"/>
                </a:solidFill>
                <a:effectLst/>
                <a:latin typeface="+mn-lt"/>
                <a:ea typeface="+mn-ea"/>
                <a:cs typeface="+mn-cs"/>
              </a:rPr>
              <a:t>Focus on at-risk materials.</a:t>
            </a:r>
          </a:p>
          <a:p>
            <a:r>
              <a:rPr lang="en-US" sz="1200" kern="1200" dirty="0" smtClean="0">
                <a:solidFill>
                  <a:schemeClr val="tx1"/>
                </a:solidFill>
                <a:effectLst/>
                <a:latin typeface="+mn-lt"/>
                <a:ea typeface="+mn-ea"/>
                <a:cs typeface="+mn-cs"/>
              </a:rPr>
              <a:t>And to accept adequate content sampling.</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19</a:t>
            </a:fld>
            <a:endParaRPr lang="en-US"/>
          </a:p>
        </p:txBody>
      </p:sp>
    </p:spTree>
    <p:extLst>
      <p:ext uri="{BB962C8B-B14F-4D97-AF65-F5344CB8AC3E}">
        <p14:creationId xmlns:p14="http://schemas.microsoft.com/office/powerpoint/2010/main" val="361391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[animated]</a:t>
            </a:r>
            <a:r>
              <a:rPr lang="en-US" baseline="0" dirty="0" smtClean="0"/>
              <a:t>  First, w</a:t>
            </a:r>
            <a:r>
              <a:rPr lang="en-US" dirty="0" smtClean="0"/>
              <a:t>hat does the scholarly record look like?  The majority to date has looked like this, but increasingly we’re seeing </a:t>
            </a:r>
            <a:r>
              <a:rPr lang="en-US" dirty="0" smtClean="0">
                <a:solidFill>
                  <a:srgbClr val="FF0000"/>
                </a:solidFill>
              </a:rPr>
              <a:t>*</a:t>
            </a:r>
            <a:r>
              <a:rPr lang="en-US" dirty="0" smtClean="0"/>
              <a:t>data and </a:t>
            </a:r>
            <a:r>
              <a:rPr lang="en-US" dirty="0" smtClean="0">
                <a:solidFill>
                  <a:srgbClr val="FF0000"/>
                </a:solidFill>
              </a:rPr>
              <a:t>*</a:t>
            </a:r>
            <a:r>
              <a:rPr lang="en-US" dirty="0" smtClean="0"/>
              <a:t>presentations and </a:t>
            </a:r>
            <a:r>
              <a:rPr lang="en-US" dirty="0" smtClean="0">
                <a:solidFill>
                  <a:srgbClr val="FF0000"/>
                </a:solidFill>
              </a:rPr>
              <a:t>*</a:t>
            </a:r>
            <a:r>
              <a:rPr lang="en-US" dirty="0" smtClean="0"/>
              <a:t>social media and </a:t>
            </a:r>
            <a:r>
              <a:rPr lang="en-US" dirty="0" smtClean="0">
                <a:solidFill>
                  <a:srgbClr val="FF0000"/>
                </a:solidFill>
              </a:rPr>
              <a:t>*</a:t>
            </a:r>
            <a:r>
              <a:rPr lang="en-US" dirty="0" smtClean="0"/>
              <a:t>blogs and </a:t>
            </a:r>
            <a:r>
              <a:rPr lang="en-US" dirty="0" smtClean="0">
                <a:solidFill>
                  <a:srgbClr val="FF0000"/>
                </a:solidFill>
              </a:rPr>
              <a:t>*</a:t>
            </a:r>
            <a:r>
              <a:rPr lang="en-US" dirty="0" smtClean="0"/>
              <a:t>human observations and </a:t>
            </a:r>
            <a:r>
              <a:rPr lang="en-US" dirty="0" smtClean="0">
                <a:solidFill>
                  <a:srgbClr val="FF0000"/>
                </a:solidFill>
              </a:rPr>
              <a:t>*</a:t>
            </a:r>
            <a:r>
              <a:rPr lang="en-US" dirty="0" smtClean="0"/>
              <a:t>sensor data and </a:t>
            </a:r>
            <a:r>
              <a:rPr lang="en-US" dirty="0" smtClean="0">
                <a:solidFill>
                  <a:srgbClr val="FF0000"/>
                </a:solidFill>
              </a:rPr>
              <a:t>*</a:t>
            </a:r>
            <a:r>
              <a:rPr lang="en-US" dirty="0" smtClean="0"/>
              <a:t>code and</a:t>
            </a:r>
            <a:r>
              <a:rPr lang="en-US" baseline="0" dirty="0" smtClean="0"/>
              <a:t> </a:t>
            </a:r>
            <a:r>
              <a:rPr lang="en-US" dirty="0" smtClean="0">
                <a:solidFill>
                  <a:srgbClr val="FF0000"/>
                </a:solidFill>
              </a:rPr>
              <a:t>*</a:t>
            </a:r>
            <a:r>
              <a:rPr lang="en-US" dirty="0" smtClean="0"/>
              <a:t>algorithms </a:t>
            </a:r>
            <a:r>
              <a:rPr lang="en-US" baseline="0" dirty="0" smtClean="0"/>
              <a:t>and </a:t>
            </a:r>
            <a:r>
              <a:rPr lang="en-US" dirty="0" smtClean="0">
                <a:solidFill>
                  <a:srgbClr val="FF0000"/>
                </a:solidFill>
              </a:rPr>
              <a:t>*</a:t>
            </a:r>
            <a:r>
              <a:rPr lang="en-US" dirty="0" smtClean="0"/>
              <a:t>visualizations.</a:t>
            </a:r>
          </a:p>
          <a:p>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2</a:t>
            </a:fld>
            <a:endParaRPr lang="en-US" dirty="0"/>
          </a:p>
        </p:txBody>
      </p:sp>
    </p:spTree>
    <p:extLst>
      <p:ext uri="{BB962C8B-B14F-4D97-AF65-F5344CB8AC3E}">
        <p14:creationId xmlns:p14="http://schemas.microsoft.com/office/powerpoint/2010/main" val="2494890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Assist researchers in depositing their content </a:t>
            </a:r>
            <a:r>
              <a:rPr lang="en-US" sz="1200" i="1" kern="1200" dirty="0" smtClean="0">
                <a:solidFill>
                  <a:schemeClr val="tx1"/>
                </a:solidFill>
                <a:effectLst/>
                <a:latin typeface="+mn-lt"/>
                <a:ea typeface="+mn-ea"/>
                <a:cs typeface="+mn-cs"/>
              </a:rPr>
              <a:t>somewhere</a:t>
            </a:r>
            <a:r>
              <a:rPr lang="en-US" sz="1200" kern="1200" dirty="0" smtClean="0">
                <a:solidFill>
                  <a:schemeClr val="tx1"/>
                </a:solidFill>
                <a:effectLst/>
                <a:latin typeface="+mn-lt"/>
                <a:ea typeface="+mn-ea"/>
                <a:cs typeface="+mn-cs"/>
              </a:rPr>
              <a:t> and to ensure that deposits are discoverable.  </a:t>
            </a:r>
          </a:p>
          <a:p>
            <a:r>
              <a:rPr lang="en-US" sz="1200" kern="1200" dirty="0" smtClean="0">
                <a:solidFill>
                  <a:schemeClr val="tx1"/>
                </a:solidFill>
                <a:effectLst/>
                <a:latin typeface="+mn-lt"/>
                <a:ea typeface="+mn-ea"/>
                <a:cs typeface="+mn-cs"/>
              </a:rPr>
              <a:t>Offer expertise and familiarity with reliable external repositories to help researchers make good choices in use of disciplinary data repositories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provide a local option for disciplines lacking good choices.</a:t>
            </a:r>
          </a:p>
          <a:p>
            <a:r>
              <a:rPr lang="en-US" sz="1200" kern="1200" dirty="0" smtClean="0">
                <a:solidFill>
                  <a:schemeClr val="tx1"/>
                </a:solidFill>
                <a:effectLst/>
                <a:latin typeface="+mn-lt"/>
                <a:ea typeface="+mn-ea"/>
                <a:cs typeface="+mn-cs"/>
              </a:rPr>
              <a:t>Help researchers find and access information they need as </a:t>
            </a:r>
            <a:r>
              <a:rPr lang="en-US" sz="1200" i="1" kern="1200" dirty="0" smtClean="0">
                <a:solidFill>
                  <a:schemeClr val="tx1"/>
                </a:solidFill>
                <a:effectLst/>
                <a:latin typeface="+mn-lt"/>
                <a:ea typeface="+mn-ea"/>
                <a:cs typeface="+mn-cs"/>
              </a:rPr>
              <a:t>inputs</a:t>
            </a:r>
            <a:r>
              <a:rPr lang="en-US" sz="1200" kern="1200" dirty="0" smtClean="0">
                <a:solidFill>
                  <a:schemeClr val="tx1"/>
                </a:solidFill>
                <a:effectLst/>
                <a:latin typeface="+mn-lt"/>
                <a:ea typeface="+mn-ea"/>
                <a:cs typeface="+mn-cs"/>
              </a:rPr>
              <a:t> to their work, as well as helping them to ensure that their </a:t>
            </a:r>
            <a:r>
              <a:rPr lang="en-US" sz="1200" i="1" kern="1200" dirty="0" smtClean="0">
                <a:solidFill>
                  <a:schemeClr val="tx1"/>
                </a:solidFill>
                <a:effectLst/>
                <a:latin typeface="+mn-lt"/>
                <a:ea typeface="+mn-ea"/>
                <a:cs typeface="+mn-cs"/>
              </a:rPr>
              <a:t>outputs</a:t>
            </a:r>
            <a:r>
              <a:rPr lang="en-US" sz="1200" kern="1200" dirty="0" smtClean="0">
                <a:solidFill>
                  <a:schemeClr val="tx1"/>
                </a:solidFill>
                <a:effectLst/>
                <a:latin typeface="+mn-lt"/>
                <a:ea typeface="+mn-ea"/>
                <a:cs typeface="+mn-cs"/>
              </a:rPr>
              <a:t> are discovered and accessible by </a:t>
            </a:r>
            <a:r>
              <a:rPr lang="en-US" sz="1200" i="1" kern="1200" dirty="0" smtClean="0">
                <a:solidFill>
                  <a:schemeClr val="tx1"/>
                </a:solidFill>
                <a:effectLst/>
                <a:latin typeface="+mn-lt"/>
                <a:ea typeface="+mn-ea"/>
                <a:cs typeface="+mn-cs"/>
              </a:rPr>
              <a:t>others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 the dissertation as the first opportunity to establish a relationship, mint an ORCID and DOIs for a researcher.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Work with grad students and untenured and newly-tenured faculty as that may be the time they are most receptive.</a:t>
            </a:r>
          </a:p>
          <a:p>
            <a:r>
              <a:rPr lang="en-US" sz="1200" kern="1200" dirty="0" smtClean="0">
                <a:solidFill>
                  <a:schemeClr val="tx1"/>
                </a:solidFill>
                <a:effectLst/>
                <a:latin typeface="+mn-lt"/>
                <a:ea typeface="+mn-ea"/>
                <a:cs typeface="+mn-cs"/>
              </a:rPr>
              <a:t>Create a hub for scholars who don’t know what they need, to refer them to the appropriate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services in</a:t>
            </a:r>
            <a:r>
              <a:rPr lang="en-US" sz="1200" kern="1200" baseline="0" dirty="0" smtClean="0">
                <a:solidFill>
                  <a:schemeClr val="tx1"/>
                </a:solidFill>
                <a:effectLst/>
                <a:latin typeface="+mn-lt"/>
                <a:ea typeface="+mn-ea"/>
                <a:cs typeface="+mn-cs"/>
              </a:rPr>
              <a:t> the library and elsewhere.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Explore ways to link the various research materials related to the same project. </a:t>
            </a:r>
          </a:p>
          <a:p>
            <a:r>
              <a:rPr lang="en-US" sz="1200" kern="1200" dirty="0" smtClean="0">
                <a:solidFill>
                  <a:schemeClr val="tx1"/>
                </a:solidFill>
                <a:effectLst/>
                <a:latin typeface="+mn-lt"/>
                <a:ea typeface="+mn-ea"/>
                <a:cs typeface="+mn-cs"/>
              </a:rPr>
              <a:t>Determine for each project what is considered the object and how to link it to related bits.</a:t>
            </a:r>
          </a:p>
          <a:p>
            <a:r>
              <a:rPr lang="en-US" sz="1200" kern="1200" dirty="0" smtClean="0">
                <a:solidFill>
                  <a:schemeClr val="tx1"/>
                </a:solidFill>
                <a:effectLst/>
                <a:latin typeface="+mn-lt"/>
                <a:ea typeface="+mn-ea"/>
                <a:cs typeface="+mn-cs"/>
              </a:rPr>
              <a:t>Find ways to ensure portability of research outputs throughout a researcher’s career.  </a:t>
            </a:r>
          </a:p>
          <a:p>
            <a:r>
              <a:rPr lang="en-US" sz="1200" kern="1200" dirty="0" smtClean="0">
                <a:solidFill>
                  <a:schemeClr val="tx1"/>
                </a:solidFill>
                <a:effectLst/>
                <a:latin typeface="+mn-lt"/>
                <a:ea typeface="+mn-ea"/>
                <a:cs typeface="+mn-cs"/>
              </a:rPr>
              <a:t>Build library expertise and funding into the grant proposal process, becoming an integral part of the process to ensure that materials flow to the right places instead of needing to be rescued after the fact.</a:t>
            </a:r>
          </a:p>
          <a:p>
            <a:r>
              <a:rPr lang="en-US" sz="1200" kern="1200" dirty="0" smtClean="0">
                <a:solidFill>
                  <a:schemeClr val="tx1"/>
                </a:solidFill>
                <a:effectLst/>
                <a:latin typeface="+mn-lt"/>
                <a:ea typeface="+mn-ea"/>
                <a:cs typeface="+mn-cs"/>
              </a:rPr>
              <a:t>Ask researchers what’s important in their field, </a:t>
            </a:r>
            <a:r>
              <a:rPr lang="en-US" sz="1200" i="1" kern="1200" dirty="0" smtClean="0">
                <a:solidFill>
                  <a:schemeClr val="tx1"/>
                </a:solidFill>
                <a:effectLst/>
                <a:latin typeface="+mn-lt"/>
                <a:ea typeface="+mn-ea"/>
                <a:cs typeface="+mn-cs"/>
              </a:rPr>
              <a:t>then</a:t>
            </a:r>
            <a:r>
              <a:rPr lang="en-US" sz="1200" kern="1200" dirty="0" smtClean="0">
                <a:solidFill>
                  <a:schemeClr val="tx1"/>
                </a:solidFill>
                <a:effectLst/>
                <a:latin typeface="+mn-lt"/>
                <a:ea typeface="+mn-ea"/>
                <a:cs typeface="+mn-cs"/>
              </a:rPr>
              <a:t> ask who is looking after it. </a:t>
            </a:r>
          </a:p>
          <a:p>
            <a:r>
              <a:rPr lang="en-US" sz="1200" kern="1200" dirty="0" smtClean="0">
                <a:solidFill>
                  <a:schemeClr val="tx1"/>
                </a:solidFill>
                <a:effectLst/>
                <a:latin typeface="+mn-lt"/>
                <a:ea typeface="+mn-ea"/>
                <a:cs typeface="+mn-cs"/>
              </a:rPr>
              <a:t>Offer the appropriate services to each discipline.  (Social Sciences want help with SPSS or R.  Others want GIS.  And for STEM and Humanities there are completely different needs.)</a:t>
            </a:r>
          </a:p>
          <a:p>
            <a:r>
              <a:rPr lang="en-US" sz="1200" kern="1200" dirty="0" smtClean="0">
                <a:solidFill>
                  <a:schemeClr val="tx1"/>
                </a:solidFill>
                <a:effectLst/>
                <a:latin typeface="+mn-lt"/>
                <a:ea typeface="+mn-ea"/>
                <a:cs typeface="+mn-cs"/>
              </a:rPr>
              <a:t>Help faculty avoid having to profile themselves in multiple venues. Offer bibliography and resume services.</a:t>
            </a:r>
          </a:p>
          <a:p>
            <a:r>
              <a:rPr lang="en-US" sz="1200" kern="1200" dirty="0" smtClean="0">
                <a:solidFill>
                  <a:schemeClr val="tx1"/>
                </a:solidFill>
                <a:effectLst/>
                <a:latin typeface="+mn-lt"/>
                <a:ea typeface="+mn-ea"/>
                <a:cs typeface="+mn-cs"/>
              </a:rPr>
              <a:t>When committing to archiving, include an MOU covering service levels and end-of-life provisions.</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20</a:t>
            </a:fld>
            <a:endParaRPr lang="en-US"/>
          </a:p>
        </p:txBody>
      </p:sp>
    </p:spTree>
    <p:extLst>
      <p:ext uri="{BB962C8B-B14F-4D97-AF65-F5344CB8AC3E}">
        <p14:creationId xmlns:p14="http://schemas.microsoft.com/office/powerpoint/2010/main" val="4254188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Earn reputation through service provision and through access as opposed to reputation through ownership and use service offerings to re-position the library in the campus community.</a:t>
            </a:r>
          </a:p>
          <a:p>
            <a:r>
              <a:rPr lang="en-US" sz="1200" kern="1200" dirty="0" smtClean="0">
                <a:solidFill>
                  <a:schemeClr val="tx1"/>
                </a:solidFill>
                <a:effectLst/>
                <a:latin typeface="+mn-lt"/>
                <a:ea typeface="+mn-ea"/>
                <a:cs typeface="+mn-cs"/>
              </a:rPr>
              <a:t>Decide where the library will focus; it can’t be expert in all things. </a:t>
            </a:r>
          </a:p>
          <a:p>
            <a:r>
              <a:rPr lang="en-US" sz="1200" kern="1200" dirty="0" smtClean="0">
                <a:solidFill>
                  <a:schemeClr val="tx1"/>
                </a:solidFill>
                <a:effectLst/>
                <a:latin typeface="+mn-lt"/>
                <a:ea typeface="+mn-ea"/>
                <a:cs typeface="+mn-cs"/>
              </a:rPr>
              <a:t>Use policy and financial drivers (mandates, ROI expectations, reputation and assessment) to motivate a variety of institutional stakeholders.  </a:t>
            </a:r>
          </a:p>
          <a:p>
            <a:r>
              <a:rPr lang="en-US" sz="1200" kern="1200" dirty="0" smtClean="0">
                <a:solidFill>
                  <a:schemeClr val="tx1"/>
                </a:solidFill>
                <a:effectLst/>
                <a:latin typeface="+mn-lt"/>
                <a:ea typeface="+mn-ea"/>
                <a:cs typeface="+mn-cs"/>
              </a:rPr>
              <a:t>Coordinate to optimize expertise, minimize duplication, rebalance resources, and contain costs. </a:t>
            </a:r>
          </a:p>
          <a:p>
            <a:r>
              <a:rPr lang="en-US" sz="1200" kern="1200" dirty="0" smtClean="0">
                <a:solidFill>
                  <a:schemeClr val="tx1"/>
                </a:solidFill>
                <a:effectLst/>
                <a:latin typeface="+mn-lt"/>
                <a:ea typeface="+mn-ea"/>
                <a:cs typeface="+mn-cs"/>
              </a:rPr>
              <a:t>Help find efficient metrics for assessing researcher impact and enhancing institutional reputation. </a:t>
            </a:r>
          </a:p>
          <a:p>
            <a:r>
              <a:rPr lang="en-US" sz="1200" kern="1200" dirty="0" smtClean="0">
                <a:solidFill>
                  <a:schemeClr val="tx1"/>
                </a:solidFill>
                <a:effectLst/>
                <a:latin typeface="+mn-lt"/>
                <a:ea typeface="+mn-ea"/>
                <a:cs typeface="+mn-cs"/>
              </a:rPr>
              <a:t>Decide what kinds of statements of organizational responsibility are needed:  a declaration of intent covering what we will collect, a service agreement covering what services we will provide to whom, terms of use, and explicit assertions about which parts of the university are doing what.</a:t>
            </a:r>
          </a:p>
          <a:p>
            <a:r>
              <a:rPr lang="en-US" sz="1200" kern="1200" dirty="0" smtClean="0">
                <a:solidFill>
                  <a:schemeClr val="tx1"/>
                </a:solidFill>
                <a:effectLst/>
                <a:latin typeface="+mn-lt"/>
                <a:ea typeface="+mn-ea"/>
                <a:cs typeface="+mn-cs"/>
              </a:rPr>
              <a:t>Get at least one other partner on campus on board early — maybe someone in the office of</a:t>
            </a:r>
            <a:r>
              <a:rPr lang="en-US" sz="1200" kern="1200" baseline="0" dirty="0" smtClean="0">
                <a:solidFill>
                  <a:schemeClr val="tx1"/>
                </a:solidFill>
                <a:effectLst/>
                <a:latin typeface="+mn-lt"/>
                <a:ea typeface="+mn-ea"/>
                <a:cs typeface="+mn-cs"/>
              </a:rPr>
              <a:t> research or in 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conversations with faculty departments to get an environmental scan.  Identify what is needed (like GIS, text-mining, data analysis), and distill it into areas the library can support or send along to campus partners.</a:t>
            </a:r>
          </a:p>
          <a:p>
            <a:r>
              <a:rPr lang="en-US" sz="1200" kern="1200" dirty="0" smtClean="0">
                <a:solidFill>
                  <a:schemeClr val="tx1"/>
                </a:solidFill>
                <a:effectLst/>
                <a:latin typeface="+mn-lt"/>
                <a:ea typeface="+mn-ea"/>
                <a:cs typeface="+mn-cs"/>
              </a:rPr>
              <a:t>Know when to cede control to another area on the campus.  </a:t>
            </a:r>
          </a:p>
          <a:p>
            <a:r>
              <a:rPr lang="en-US" sz="1200" kern="1200" dirty="0" smtClean="0">
                <a:solidFill>
                  <a:schemeClr val="tx1"/>
                </a:solidFill>
                <a:effectLst/>
                <a:latin typeface="+mn-lt"/>
                <a:ea typeface="+mn-ea"/>
                <a:cs typeface="+mn-cs"/>
              </a:rPr>
              <a:t>Develop partnerships with research centers and computing services, deciding what and where in the lifecycle things are to be archived and by whom.</a:t>
            </a:r>
          </a:p>
          <a:p>
            <a:r>
              <a:rPr lang="en-US" sz="1200" kern="1200" dirty="0" smtClean="0">
                <a:solidFill>
                  <a:schemeClr val="tx1"/>
                </a:solidFill>
                <a:effectLst/>
                <a:latin typeface="+mn-lt"/>
                <a:ea typeface="+mn-ea"/>
                <a:cs typeface="+mn-cs"/>
              </a:rPr>
              <a:t>When other parts of the university decide to license data from vendors like Elsevier, offer to help with the negotiation.</a:t>
            </a:r>
          </a:p>
          <a:p>
            <a:r>
              <a:rPr lang="en-US" sz="1200" kern="1200" dirty="0" smtClean="0">
                <a:solidFill>
                  <a:schemeClr val="tx1"/>
                </a:solidFill>
                <a:effectLst/>
                <a:latin typeface="+mn-lt"/>
                <a:ea typeface="+mn-ea"/>
                <a:cs typeface="+mn-cs"/>
              </a:rPr>
              <a:t>Coordinate with other campus pockets of activity involved with non-traditional objects to integrate them into the infrastructure so they can circulate with the rest of the record.</a:t>
            </a:r>
          </a:p>
          <a:p>
            <a:r>
              <a:rPr lang="en-US" sz="1200" kern="1200" dirty="0" smtClean="0">
                <a:solidFill>
                  <a:schemeClr val="tx1"/>
                </a:solidFill>
                <a:effectLst/>
                <a:latin typeface="+mn-lt"/>
                <a:ea typeface="+mn-ea"/>
                <a:cs typeface="+mn-cs"/>
              </a:rPr>
              <a:t>Make alliances on campus so you can integrate library services into the campus infrastructure. There are limits to institutional capacity, so cooperating with other universities is also necessary.</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21</a:t>
            </a:fld>
            <a:endParaRPr lang="en-US"/>
          </a:p>
        </p:txBody>
      </p:sp>
    </p:spTree>
    <p:extLst>
      <p:ext uri="{BB962C8B-B14F-4D97-AF65-F5344CB8AC3E}">
        <p14:creationId xmlns:p14="http://schemas.microsoft.com/office/powerpoint/2010/main" val="85242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Restructure the role of the library so it functions along with other institutions and commercial and governmental entities.  </a:t>
            </a:r>
          </a:p>
          <a:p>
            <a:r>
              <a:rPr lang="en-US" sz="1200" kern="1200" dirty="0" smtClean="0">
                <a:solidFill>
                  <a:schemeClr val="tx1"/>
                </a:solidFill>
                <a:effectLst/>
                <a:latin typeface="+mn-lt"/>
                <a:ea typeface="+mn-ea"/>
                <a:cs typeface="+mn-cs"/>
              </a:rPr>
              <a:t>Employ persistent object identifiers and multiple researcher name identifiers to interoperate with other systems.</a:t>
            </a:r>
          </a:p>
          <a:p>
            <a:r>
              <a:rPr lang="en-US" sz="1200" kern="1200" dirty="0" smtClean="0">
                <a:solidFill>
                  <a:schemeClr val="tx1"/>
                </a:solidFill>
                <a:effectLst/>
                <a:latin typeface="+mn-lt"/>
                <a:ea typeface="+mn-ea"/>
                <a:cs typeface="+mn-cs"/>
              </a:rPr>
              <a:t>Help researchers negotiate on IP rights, terms of use, privacy, and other issues when engaging with environments like GitHub, </a:t>
            </a:r>
            <a:r>
              <a:rPr lang="en-US" sz="1200" kern="1200" dirty="0" err="1" smtClean="0">
                <a:solidFill>
                  <a:schemeClr val="tx1"/>
                </a:solidFill>
                <a:effectLst/>
                <a:latin typeface="+mn-lt"/>
                <a:ea typeface="+mn-ea"/>
                <a:cs typeface="+mn-cs"/>
              </a:rPr>
              <a:t>SlideShare</a:t>
            </a:r>
            <a:r>
              <a:rPr lang="en-US" sz="1200" kern="1200" dirty="0" smtClean="0">
                <a:solidFill>
                  <a:schemeClr val="tx1"/>
                </a:solidFill>
                <a:effectLst/>
                <a:latin typeface="+mn-lt"/>
                <a:ea typeface="+mn-ea"/>
                <a:cs typeface="+mn-cs"/>
              </a:rPr>
              <a:t>, and publishers’ 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Help harmonize open access policies and publisher agreements.</a:t>
            </a:r>
          </a:p>
          <a:p>
            <a:r>
              <a:rPr lang="en-US" sz="1200" kern="1200" dirty="0" smtClean="0">
                <a:solidFill>
                  <a:schemeClr val="tx1"/>
                </a:solidFill>
                <a:effectLst/>
                <a:latin typeface="+mn-lt"/>
                <a:ea typeface="+mn-ea"/>
                <a:cs typeface="+mn-cs"/>
              </a:rPr>
              <a:t>Determine which external repositories are committed to preservation.  </a:t>
            </a:r>
          </a:p>
          <a:p>
            <a:r>
              <a:rPr lang="en-US" sz="1200" kern="1200" dirty="0" smtClean="0">
                <a:solidFill>
                  <a:schemeClr val="tx1"/>
                </a:solidFill>
                <a:effectLst/>
                <a:latin typeface="+mn-lt"/>
                <a:ea typeface="+mn-ea"/>
                <a:cs typeface="+mn-cs"/>
              </a:rPr>
              <a:t>Rely on external services like JSTOR, arXiv, SSRN, and ICPSR, which are dependable delivery and access systems with sustainable business models.</a:t>
            </a:r>
          </a:p>
          <a:p>
            <a:r>
              <a:rPr lang="en-US" sz="1200" kern="1200" dirty="0" smtClean="0">
                <a:solidFill>
                  <a:schemeClr val="tx1"/>
                </a:solidFill>
                <a:effectLst/>
                <a:latin typeface="+mn-lt"/>
                <a:ea typeface="+mn-ea"/>
                <a:cs typeface="+mn-cs"/>
              </a:rPr>
              <a:t>Figure out what kinds of relationships are needed with research centers and disciplinary repositories.</a:t>
            </a:r>
          </a:p>
          <a:p>
            <a:r>
              <a:rPr lang="en-US" sz="1200" kern="1200" dirty="0" smtClean="0">
                <a:solidFill>
                  <a:schemeClr val="tx1"/>
                </a:solidFill>
                <a:effectLst/>
                <a:latin typeface="+mn-lt"/>
                <a:ea typeface="+mn-ea"/>
                <a:cs typeface="+mn-cs"/>
              </a:rPr>
              <a:t>Learn how to interoperate with external systems (such as SHARE). </a:t>
            </a:r>
          </a:p>
          <a:p>
            <a:r>
              <a:rPr lang="en-US" sz="1200" kern="1200" dirty="0" smtClean="0">
                <a:solidFill>
                  <a:schemeClr val="tx1"/>
                </a:solidFill>
                <a:effectLst/>
                <a:latin typeface="+mn-lt"/>
                <a:ea typeface="+mn-ea"/>
                <a:cs typeface="+mn-cs"/>
              </a:rPr>
              <a:t>Pursue with publishers whether they will collect the related materials from processes and aftermaths.</a:t>
            </a:r>
          </a:p>
          <a:p>
            <a:r>
              <a:rPr lang="en-US" sz="1200" kern="1200" dirty="0" smtClean="0">
                <a:solidFill>
                  <a:schemeClr val="tx1"/>
                </a:solidFill>
                <a:effectLst/>
                <a:latin typeface="+mn-lt"/>
                <a:ea typeface="+mn-ea"/>
                <a:cs typeface="+mn-cs"/>
              </a:rPr>
              <a:t>Provide a gateway to infrastructure that is not campus-centric but system-centric.</a:t>
            </a:r>
          </a:p>
          <a:p>
            <a:r>
              <a:rPr lang="en-US" sz="1200" kern="1200" dirty="0" smtClean="0">
                <a:solidFill>
                  <a:schemeClr val="tx1"/>
                </a:solidFill>
                <a:effectLst/>
                <a:latin typeface="+mn-lt"/>
                <a:ea typeface="+mn-ea"/>
                <a:cs typeface="+mn-cs"/>
              </a:rPr>
              <a:t>Work with scholarly societies to learn what we need to collect in a particular discipline — and how to work with those researchers to get those things.</a:t>
            </a:r>
          </a:p>
          <a:p>
            <a:r>
              <a:rPr lang="en-US" sz="1200" kern="1200" dirty="0" smtClean="0">
                <a:solidFill>
                  <a:schemeClr val="tx1"/>
                </a:solidFill>
                <a:effectLst/>
                <a:latin typeface="+mn-lt"/>
                <a:ea typeface="+mn-ea"/>
                <a:cs typeface="+mn-cs"/>
              </a:rPr>
              <a:t>Identify the things can be done elsewhere and those that need to be done locally. </a:t>
            </a:r>
          </a:p>
          <a:p>
            <a:r>
              <a:rPr lang="en-US" sz="1200" kern="1200" dirty="0" smtClean="0">
                <a:solidFill>
                  <a:schemeClr val="tx1"/>
                </a:solidFill>
                <a:effectLst/>
                <a:latin typeface="+mn-lt"/>
                <a:ea typeface="+mn-ea"/>
                <a:cs typeface="+mn-cs"/>
              </a:rPr>
              <a:t>Consider centers of excellence. You could offer your expertise, for instance, with a shared video repository and rely on another institution for data deposit.</a:t>
            </a:r>
          </a:p>
          <a:p>
            <a:r>
              <a:rPr lang="en-US" sz="1200" kern="1200" dirty="0" smtClean="0">
                <a:solidFill>
                  <a:schemeClr val="tx1"/>
                </a:solidFill>
                <a:effectLst/>
                <a:latin typeface="+mn-lt"/>
                <a:ea typeface="+mn-ea"/>
                <a:cs typeface="+mn-cs"/>
              </a:rPr>
              <a:t>Work with companies like </a:t>
            </a:r>
            <a:r>
              <a:rPr lang="en-US" sz="1200" kern="1200" dirty="0" err="1" smtClean="0">
                <a:solidFill>
                  <a:schemeClr val="tx1"/>
                </a:solidFill>
                <a:effectLst/>
                <a:latin typeface="+mn-lt"/>
                <a:ea typeface="+mn-ea"/>
                <a:cs typeface="+mn-cs"/>
              </a:rPr>
              <a:t>Symplectic</a:t>
            </a:r>
            <a:r>
              <a:rPr lang="en-US" sz="1200" kern="1200" dirty="0" smtClean="0">
                <a:solidFill>
                  <a:schemeClr val="tx1"/>
                </a:solidFill>
                <a:effectLst/>
                <a:latin typeface="+mn-lt"/>
                <a:ea typeface="+mn-ea"/>
                <a:cs typeface="+mn-cs"/>
              </a:rPr>
              <a:t> to help with the impact of researcher output.</a:t>
            </a:r>
          </a:p>
          <a:p>
            <a:r>
              <a:rPr lang="en-US" sz="1200" kern="1200" smtClean="0">
                <a:solidFill>
                  <a:schemeClr val="tx1"/>
                </a:solidFill>
                <a:effectLst/>
                <a:latin typeface="+mn-lt"/>
                <a:ea typeface="+mn-ea"/>
                <a:cs typeface="+mn-cs"/>
              </a:rPr>
              <a:t>Identify </a:t>
            </a:r>
            <a:r>
              <a:rPr lang="en-US" sz="1200" kern="1200" dirty="0" smtClean="0">
                <a:solidFill>
                  <a:schemeClr val="tx1"/>
                </a:solidFill>
                <a:effectLst/>
                <a:latin typeface="+mn-lt"/>
                <a:ea typeface="+mn-ea"/>
                <a:cs typeface="+mn-cs"/>
              </a:rPr>
              <a:t>pockets of interoperability rather than waiting for total interoperability to happen.</a:t>
            </a:r>
          </a:p>
          <a:p>
            <a:r>
              <a:rPr lang="en-US" sz="1200" kern="1200" dirty="0" smtClean="0">
                <a:solidFill>
                  <a:schemeClr val="tx1"/>
                </a:solidFill>
                <a:effectLst/>
                <a:latin typeface="+mn-lt"/>
                <a:ea typeface="+mn-ea"/>
                <a:cs typeface="+mn-cs"/>
              </a:rPr>
              <a:t>Follow the money in the ESR ecosystem to see where there are disconnects between shareholder interests and scholar value.</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22</a:t>
            </a:fld>
            <a:endParaRPr lang="en-US"/>
          </a:p>
        </p:txBody>
      </p:sp>
    </p:spTree>
    <p:extLst>
      <p:ext uri="{BB962C8B-B14F-4D97-AF65-F5344CB8AC3E}">
        <p14:creationId xmlns:p14="http://schemas.microsoft.com/office/powerpoint/2010/main" val="20424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a:t>
            </a:r>
            <a:r>
              <a:rPr lang="en-US" baseline="0" dirty="0" smtClean="0"/>
              <a:t> about </a:t>
            </a:r>
            <a:r>
              <a:rPr lang="en-US" dirty="0" smtClean="0"/>
              <a:t>trends,</a:t>
            </a:r>
            <a:r>
              <a:rPr lang="en-US" baseline="0" dirty="0" smtClean="0"/>
              <a:t> the framework, and the stakeholder ecosystem.  You’ve heard what your colleagues at previous workshops have had to say.  </a:t>
            </a:r>
          </a:p>
          <a:p>
            <a:r>
              <a:rPr lang="en-US" baseline="0" dirty="0" smtClean="0"/>
              <a:t>Some conclusions one might draw are that:</a:t>
            </a:r>
            <a:endParaRPr lang="en-US" dirty="0" smtClean="0"/>
          </a:p>
          <a:p>
            <a:r>
              <a:rPr lang="en-US" dirty="0" smtClean="0"/>
              <a:t>No single institution can hope to gather and manage all of—or even a significant share of—the scholarly record. </a:t>
            </a:r>
          </a:p>
          <a:p>
            <a:r>
              <a:rPr lang="en-US" dirty="0" smtClean="0"/>
              <a:t>Perpetuation of the scholarly record is likely to become a much more collective and deliberate enterprise, with more tightly integrated and explicit roles and responsibilities.</a:t>
            </a:r>
          </a:p>
          <a:p>
            <a:r>
              <a:rPr lang="en-US" dirty="0" smtClean="0"/>
              <a:t>Decision-making around the scholarly record will have to become more consciously coordinated. </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23</a:t>
            </a:fld>
            <a:endParaRPr lang="en-US"/>
          </a:p>
        </p:txBody>
      </p:sp>
    </p:spTree>
    <p:extLst>
      <p:ext uri="{BB962C8B-B14F-4D97-AF65-F5344CB8AC3E}">
        <p14:creationId xmlns:p14="http://schemas.microsoft.com/office/powerpoint/2010/main" val="2698845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a:t>
            </a:r>
            <a:r>
              <a:rPr lang="en-US" baseline="0" dirty="0" smtClean="0"/>
              <a:t> that we’re all on the same page, I look forward to the next two presentations, but even more so to our plenary discussions where we will take all of this a few steps closer to concrete action.</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24</a:t>
            </a:fld>
            <a:endParaRPr lang="en-US"/>
          </a:p>
        </p:txBody>
      </p:sp>
    </p:spTree>
    <p:extLst>
      <p:ext uri="{BB962C8B-B14F-4D97-AF65-F5344CB8AC3E}">
        <p14:creationId xmlns:p14="http://schemas.microsoft.com/office/powerpoint/2010/main" val="242978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&lt;!&gt;</a:t>
            </a:r>
          </a:p>
          <a:p>
            <a:r>
              <a:rPr lang="en-US" dirty="0" smtClean="0"/>
              <a:t>With </a:t>
            </a:r>
            <a:r>
              <a:rPr lang="en-US" dirty="0"/>
              <a:t>the Evolving Scholarly Record essay, we wanted to consider the ways that fundamental </a:t>
            </a:r>
            <a:r>
              <a:rPr lang="en-US" dirty="0" smtClean="0"/>
              <a:t>changes </a:t>
            </a:r>
            <a:r>
              <a:rPr lang="en-US" dirty="0"/>
              <a:t>in scholarly </a:t>
            </a:r>
            <a:r>
              <a:rPr lang="en-US" i="1" dirty="0"/>
              <a:t>inquiry</a:t>
            </a:r>
            <a:r>
              <a:rPr lang="en-US" dirty="0"/>
              <a:t> </a:t>
            </a:r>
            <a:r>
              <a:rPr lang="en-US" dirty="0" smtClean="0"/>
              <a:t>is affecting </a:t>
            </a:r>
            <a:r>
              <a:rPr lang="en-US" dirty="0"/>
              <a:t>scholarly </a:t>
            </a:r>
            <a:r>
              <a:rPr lang="en-US" i="1" dirty="0"/>
              <a:t>communication</a:t>
            </a:r>
            <a:r>
              <a:rPr lang="en-US" dirty="0"/>
              <a:t> and ultimately, the scholarly </a:t>
            </a:r>
            <a:r>
              <a:rPr lang="en-US" i="1" dirty="0" smtClean="0"/>
              <a:t>record </a:t>
            </a:r>
            <a:r>
              <a:rPr lang="en-US" i="0" dirty="0" smtClean="0"/>
              <a:t>(the </a:t>
            </a:r>
            <a:r>
              <a:rPr lang="en-US" dirty="0"/>
              <a:t>curated account of past scholarly </a:t>
            </a:r>
            <a:r>
              <a:rPr lang="en-US" dirty="0" smtClean="0"/>
              <a:t>endeavor). </a:t>
            </a:r>
          </a:p>
          <a:p>
            <a:r>
              <a:rPr lang="en-US" dirty="0" smtClean="0"/>
              <a:t>The </a:t>
            </a:r>
            <a:r>
              <a:rPr lang="en-US" dirty="0"/>
              <a:t>scholarly record is evolving into a corpus of material vastly different from its previous print-based version, driven by changes in research practices, as well as changing perceptions of the long-term value of certain forms of scholarly materials.  We particularly wanted to explore the related changes in the ways libraries and other stakeholders will steward the scholarly record.</a:t>
            </a:r>
          </a:p>
        </p:txBody>
      </p:sp>
      <p:sp>
        <p:nvSpPr>
          <p:cNvPr id="4" name="Slide Number Placeholder 3"/>
          <p:cNvSpPr>
            <a:spLocks noGrp="1"/>
          </p:cNvSpPr>
          <p:nvPr>
            <p:ph type="sldNum" sz="quarter" idx="10"/>
          </p:nvPr>
        </p:nvSpPr>
        <p:spPr/>
        <p:txBody>
          <a:bodyPr/>
          <a:lstStyle/>
          <a:p>
            <a:fld id="{931E8577-7E78-41DF-96AC-A776B0057BBB}" type="slidenum">
              <a:rPr lang="en-US" smtClean="0"/>
              <a:pPr/>
              <a:t>3</a:t>
            </a:fld>
            <a:endParaRPr lang="en-US"/>
          </a:p>
        </p:txBody>
      </p:sp>
    </p:spTree>
    <p:extLst>
      <p:ext uri="{BB962C8B-B14F-4D97-AF65-F5344CB8AC3E}">
        <p14:creationId xmlns:p14="http://schemas.microsoft.com/office/powerpoint/2010/main" val="124572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nature, scope, and evolutionary trends of the scholarly record is </a:t>
            </a:r>
            <a:r>
              <a:rPr lang="en-US" dirty="0" smtClean="0"/>
              <a:t>important for </a:t>
            </a:r>
            <a:r>
              <a:rPr lang="en-US" dirty="0"/>
              <a:t>libraries, for publishers, for funders, and of course for scholars themselves. Many issues are </a:t>
            </a:r>
            <a:r>
              <a:rPr lang="en-US" dirty="0" smtClean="0"/>
              <a:t>related to </a:t>
            </a:r>
            <a:r>
              <a:rPr lang="en-US" dirty="0"/>
              <a:t>the scholarly record, such as preservation, citation, replicability, provenance, and data curation. Often these issues must be discussed and resolved across a range of stakeholder groups. With this in mind, OCLC Research has developed a </a:t>
            </a:r>
            <a:r>
              <a:rPr lang="en-US" dirty="0" smtClean="0"/>
              <a:t>framework of shared concepts and terminology that </a:t>
            </a:r>
            <a:r>
              <a:rPr lang="en-US" dirty="0"/>
              <a:t>will help organize and drive discussions about the evolving scholarly record, by providing a high-level view of the categories of materials </a:t>
            </a:r>
            <a:r>
              <a:rPr lang="en-US" dirty="0" smtClean="0"/>
              <a:t>in the </a:t>
            </a:r>
            <a:r>
              <a:rPr lang="en-US" dirty="0"/>
              <a:t>scholarly </a:t>
            </a:r>
            <a:r>
              <a:rPr lang="en-US" dirty="0" smtClean="0"/>
              <a:t>record, </a:t>
            </a:r>
            <a:r>
              <a:rPr lang="en-US" dirty="0"/>
              <a:t>as well as the key </a:t>
            </a:r>
            <a:r>
              <a:rPr lang="en-US" dirty="0" smtClean="0"/>
              <a:t>stakeholder roles.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a:t>
            </a:fld>
            <a:endParaRPr lang="en-US"/>
          </a:p>
        </p:txBody>
      </p:sp>
    </p:spTree>
    <p:extLst>
      <p:ext uri="{BB962C8B-B14F-4D97-AF65-F5344CB8AC3E}">
        <p14:creationId xmlns:p14="http://schemas.microsoft.com/office/powerpoint/2010/main" val="368109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range </a:t>
            </a:r>
            <a:r>
              <a:rPr lang="en-US" dirty="0"/>
              <a:t>of evolutionary trends are </a:t>
            </a:r>
            <a:r>
              <a:rPr lang="en-US" dirty="0" smtClean="0"/>
              <a:t>shaping </a:t>
            </a:r>
            <a:r>
              <a:rPr lang="en-US" dirty="0"/>
              <a:t>the scholarly record. </a:t>
            </a:r>
            <a:endParaRPr lang="en-US" dirty="0" smtClean="0"/>
          </a:p>
          <a:p>
            <a:r>
              <a:rPr lang="en-US" b="1" dirty="0" smtClean="0"/>
              <a:t>First</a:t>
            </a:r>
            <a:r>
              <a:rPr lang="en-US" b="1" dirty="0"/>
              <a:t>,</a:t>
            </a:r>
            <a:r>
              <a:rPr lang="en-US" dirty="0"/>
              <a:t> we are witnessing a shift from what was traditionally a print-centric scholarly record to one that is increasingly </a:t>
            </a:r>
            <a:r>
              <a:rPr lang="en-US" dirty="0" smtClean="0"/>
              <a:t>digital and residing </a:t>
            </a:r>
            <a:r>
              <a:rPr lang="en-US" dirty="0"/>
              <a:t>on the network. </a:t>
            </a:r>
            <a:endParaRPr lang="en-US" dirty="0" smtClean="0"/>
          </a:p>
          <a:p>
            <a:r>
              <a:rPr lang="en-US" b="1" dirty="0" smtClean="0"/>
              <a:t>Second</a:t>
            </a:r>
            <a:r>
              <a:rPr lang="en-US" dirty="0"/>
              <a:t>, the boundaries of the scholarly record are shifting and blurring.  </a:t>
            </a:r>
            <a:r>
              <a:rPr lang="en-US" dirty="0" smtClean="0"/>
              <a:t>It used to consist </a:t>
            </a:r>
            <a:r>
              <a:rPr lang="en-US" dirty="0"/>
              <a:t>primarily of text-based materials like journals and monographs.  Today </a:t>
            </a:r>
            <a:r>
              <a:rPr lang="en-US" dirty="0" smtClean="0"/>
              <a:t>it includes </a:t>
            </a:r>
            <a:r>
              <a:rPr lang="en-US" dirty="0"/>
              <a:t>research data sets, computer models, interactive programs, complex visualizations, lab notebooks, and </a:t>
            </a:r>
            <a:r>
              <a:rPr lang="en-US" dirty="0" smtClean="0"/>
              <a:t>so forth.</a:t>
            </a:r>
            <a:endParaRPr lang="en-US" dirty="0"/>
          </a:p>
          <a:p>
            <a:r>
              <a:rPr lang="en-US" b="1" dirty="0"/>
              <a:t>Third</a:t>
            </a:r>
            <a:r>
              <a:rPr lang="en-US" dirty="0"/>
              <a:t>, some of the fundamental characteristics of the scholarly record are changing. </a:t>
            </a:r>
            <a:r>
              <a:rPr lang="en-US" dirty="0" smtClean="0"/>
              <a:t>It had been </a:t>
            </a:r>
            <a:r>
              <a:rPr lang="en-US" dirty="0"/>
              <a:t>largely static in fixed </a:t>
            </a:r>
            <a:r>
              <a:rPr lang="en-US" dirty="0" smtClean="0"/>
              <a:t>formats; </a:t>
            </a:r>
            <a:r>
              <a:rPr lang="en-US" dirty="0"/>
              <a:t>it was made available primarily through formal publication </a:t>
            </a:r>
            <a:r>
              <a:rPr lang="en-US" dirty="0" smtClean="0"/>
              <a:t>in </a:t>
            </a:r>
            <a:r>
              <a:rPr lang="en-US" dirty="0"/>
              <a:t>books or journals; and its focus was on the </a:t>
            </a:r>
            <a:r>
              <a:rPr lang="en-US" i="1" dirty="0" smtClean="0"/>
              <a:t>final</a:t>
            </a:r>
            <a:r>
              <a:rPr lang="en-US" dirty="0" smtClean="0"/>
              <a:t> </a:t>
            </a:r>
            <a:r>
              <a:rPr lang="en-US" dirty="0"/>
              <a:t>outcomes.  Now the scholarly </a:t>
            </a:r>
            <a:r>
              <a:rPr lang="en-US" dirty="0" smtClean="0"/>
              <a:t>record </a:t>
            </a:r>
            <a:r>
              <a:rPr lang="en-US" dirty="0"/>
              <a:t>is </a:t>
            </a:r>
            <a:r>
              <a:rPr lang="en-US" dirty="0" smtClean="0"/>
              <a:t>more </a:t>
            </a:r>
            <a:r>
              <a:rPr lang="en-US" dirty="0"/>
              <a:t>mutable and dynamic than in the past; it is made available through a blend of both formal and informal publication channels; and </a:t>
            </a:r>
            <a:r>
              <a:rPr lang="en-US" dirty="0" smtClean="0"/>
              <a:t>its boundaries </a:t>
            </a:r>
            <a:r>
              <a:rPr lang="en-US" dirty="0"/>
              <a:t>are expanding to include materials from the entire process of scholarly inquiry.</a:t>
            </a:r>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a:p>
        </p:txBody>
      </p:sp>
    </p:spTree>
    <p:extLst>
      <p:ext uri="{BB962C8B-B14F-4D97-AF65-F5344CB8AC3E}">
        <p14:creationId xmlns:p14="http://schemas.microsoft.com/office/powerpoint/2010/main" val="391244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There is an increased emphasis on replicability of scholarly outcomes, as well as higher expectations around “</a:t>
            </a:r>
            <a:r>
              <a:rPr lang="en-US" dirty="0" err="1" smtClean="0"/>
              <a:t>leverageability</a:t>
            </a:r>
            <a:r>
              <a:rPr lang="en-US" dirty="0" smtClean="0"/>
              <a:t>” or the </a:t>
            </a:r>
            <a:r>
              <a:rPr lang="en-US" dirty="0" err="1" smtClean="0"/>
              <a:t>the</a:t>
            </a:r>
            <a:r>
              <a:rPr lang="en-US" dirty="0" smtClean="0"/>
              <a:t> </a:t>
            </a:r>
            <a:r>
              <a:rPr lang="en-US" dirty="0"/>
              <a:t>ability to take previously published work and integrate it </a:t>
            </a:r>
            <a:r>
              <a:rPr lang="en-US" dirty="0" smtClean="0"/>
              <a:t>into </a:t>
            </a:r>
            <a:r>
              <a:rPr lang="en-US" dirty="0"/>
              <a:t>new work. </a:t>
            </a:r>
            <a:endParaRPr lang="en-US" dirty="0" smtClean="0"/>
          </a:p>
          <a:p>
            <a:pPr defTabSz="932871">
              <a:defRPr/>
            </a:pPr>
            <a:r>
              <a:rPr lang="en-US" dirty="0" smtClean="0"/>
              <a:t>Finally</a:t>
            </a:r>
            <a:r>
              <a:rPr lang="en-US" dirty="0"/>
              <a:t>, there is a reconfiguration of the stakeholder roles associated with the scholarly record. The </a:t>
            </a:r>
            <a:r>
              <a:rPr lang="en-US" dirty="0" smtClean="0"/>
              <a:t>ways materials are </a:t>
            </a:r>
            <a:r>
              <a:rPr lang="en-US" dirty="0"/>
              <a:t>created, managed, and consumed are changing in a variety of ways, with traditional stakeholders taking on new roles, and new stakeholders taking on traditional roles. </a:t>
            </a:r>
          </a:p>
        </p:txBody>
      </p:sp>
      <p:sp>
        <p:nvSpPr>
          <p:cNvPr id="4" name="Slide Number Placeholder 3"/>
          <p:cNvSpPr>
            <a:spLocks noGrp="1"/>
          </p:cNvSpPr>
          <p:nvPr>
            <p:ph type="sldNum" sz="quarter" idx="10"/>
          </p:nvPr>
        </p:nvSpPr>
        <p:spPr/>
        <p:txBody>
          <a:bodyPr/>
          <a:lstStyle/>
          <a:p>
            <a:fld id="{931E8577-7E78-41DF-96AC-A776B0057BBB}" type="slidenum">
              <a:rPr lang="en-US" smtClean="0"/>
              <a:pPr/>
              <a:t>6</a:t>
            </a:fld>
            <a:endParaRPr lang="en-US"/>
          </a:p>
        </p:txBody>
      </p:sp>
    </p:spTree>
    <p:extLst>
      <p:ext uri="{BB962C8B-B14F-4D97-AF65-F5344CB8AC3E}">
        <p14:creationId xmlns:p14="http://schemas.microsoft.com/office/powerpoint/2010/main" val="403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solidFill>
                  <a:schemeClr val="tx1"/>
                </a:solidFill>
              </a:rPr>
              <a:t>At the heart of the framework is what has traditionally been the payload, research outcomes.</a:t>
            </a:r>
          </a:p>
          <a:p>
            <a:pPr defTabSz="932871"/>
            <a:r>
              <a:rPr lang="en-US" dirty="0"/>
              <a:t>The framework then distinguishes between materials that are byproducts of research </a:t>
            </a:r>
            <a:r>
              <a:rPr lang="en-US" i="1" dirty="0"/>
              <a:t>activities</a:t>
            </a:r>
            <a:r>
              <a:rPr lang="en-US" dirty="0"/>
              <a:t> (the process phase) and those that are byproducts of the </a:t>
            </a:r>
            <a:r>
              <a:rPr lang="en-US" i="1" u="none" dirty="0"/>
              <a:t>publication</a:t>
            </a:r>
            <a:r>
              <a:rPr lang="en-US" dirty="0"/>
              <a:t> of the scholarly </a:t>
            </a:r>
            <a:r>
              <a:rPr lang="en-US" i="1" dirty="0"/>
              <a:t>outcome</a:t>
            </a:r>
            <a:r>
              <a:rPr lang="en-US" dirty="0"/>
              <a:t> (the aftermath phase).   </a:t>
            </a:r>
            <a:endParaRPr lang="en-US" dirty="0" smtClean="0"/>
          </a:p>
          <a:p>
            <a:pPr defTabSz="932871"/>
            <a:endParaRPr lang="en-US" dirty="0" smtClean="0">
              <a:solidFill>
                <a:schemeClr val="tx1"/>
              </a:solidFill>
            </a:endParaRPr>
          </a:p>
          <a:p>
            <a:r>
              <a:rPr lang="en-US" dirty="0" smtClean="0">
                <a:solidFill>
                  <a:schemeClr val="tx1"/>
                </a:solidFill>
              </a:rPr>
              <a:t>[Walk around</a:t>
            </a:r>
            <a:r>
              <a:rPr lang="en-US" baseline="0" dirty="0" smtClean="0">
                <a:solidFill>
                  <a:schemeClr val="tx1"/>
                </a:solidFill>
              </a:rPr>
              <a:t> the framework]</a:t>
            </a:r>
          </a:p>
          <a:p>
            <a:r>
              <a:rPr lang="en-US" u="sng" baseline="0" dirty="0" smtClean="0">
                <a:solidFill>
                  <a:schemeClr val="tx1"/>
                </a:solidFill>
              </a:rPr>
              <a:t>Upper/Process </a:t>
            </a:r>
            <a:r>
              <a:rPr lang="en-US" baseline="0" dirty="0" smtClean="0">
                <a:solidFill>
                  <a:schemeClr val="tx1"/>
                </a:solidFill>
              </a:rPr>
              <a:t>	</a:t>
            </a:r>
          </a:p>
          <a:p>
            <a:r>
              <a:rPr lang="en-US" baseline="0" dirty="0" smtClean="0">
                <a:solidFill>
                  <a:schemeClr val="tx1"/>
                </a:solidFill>
              </a:rPr>
              <a:t>Method – lab notebooks, computer models, protocols</a:t>
            </a:r>
          </a:p>
          <a:p>
            <a:r>
              <a:rPr lang="en-US" baseline="0" dirty="0" smtClean="0">
                <a:solidFill>
                  <a:schemeClr val="tx1"/>
                </a:solidFill>
              </a:rPr>
              <a:t>Evidence – datasets, primary source documents, survey results</a:t>
            </a:r>
          </a:p>
          <a:p>
            <a:r>
              <a:rPr lang="en-US" baseline="0" dirty="0" smtClean="0">
                <a:solidFill>
                  <a:schemeClr val="tx1"/>
                </a:solidFill>
              </a:rPr>
              <a:t>Discussion – proposal reviews, preprints, conference presentations </a:t>
            </a:r>
          </a:p>
          <a:p>
            <a:r>
              <a:rPr lang="en-US" u="sng" baseline="0" dirty="0" smtClean="0">
                <a:solidFill>
                  <a:schemeClr val="tx1"/>
                </a:solidFill>
              </a:rPr>
              <a:t>Outcomes</a:t>
            </a:r>
            <a:r>
              <a:rPr lang="en-US" baseline="0" dirty="0" smtClean="0">
                <a:solidFill>
                  <a:schemeClr val="tx1"/>
                </a:solidFill>
              </a:rPr>
              <a:t> still include articles and monographs, but also simulations, performances, videos, and a growing variety of other “end products”</a:t>
            </a:r>
          </a:p>
          <a:p>
            <a:r>
              <a:rPr lang="en-US" u="sng" baseline="0" dirty="0" smtClean="0">
                <a:solidFill>
                  <a:schemeClr val="tx1"/>
                </a:solidFill>
              </a:rPr>
              <a:t>Lower/Aftermath</a:t>
            </a:r>
            <a:r>
              <a:rPr lang="en-US" baseline="0" dirty="0" smtClean="0">
                <a:solidFill>
                  <a:schemeClr val="tx1"/>
                </a:solidFill>
              </a:rPr>
              <a:t>	</a:t>
            </a:r>
          </a:p>
          <a:p>
            <a:r>
              <a:rPr lang="en-US" baseline="0" dirty="0" smtClean="0">
                <a:solidFill>
                  <a:schemeClr val="tx1"/>
                </a:solidFill>
              </a:rPr>
              <a:t>We see Discussion again – this time after the fact: reviews, commentary, online exchanges</a:t>
            </a:r>
          </a:p>
          <a:p>
            <a:r>
              <a:rPr lang="en-US" baseline="0" dirty="0" smtClean="0">
                <a:solidFill>
                  <a:schemeClr val="tx1"/>
                </a:solidFill>
              </a:rPr>
              <a:t>Revision – can include additional findings, corrections, and clarifications</a:t>
            </a:r>
          </a:p>
          <a:p>
            <a:r>
              <a:rPr lang="en-US" baseline="0" dirty="0" smtClean="0">
                <a:solidFill>
                  <a:schemeClr val="tx1"/>
                </a:solidFill>
              </a:rPr>
              <a:t>Reuse – might involve summaries, or repackaging for popular media versions</a:t>
            </a:r>
            <a:endParaRPr lang="en-US" dirty="0" smtClean="0">
              <a:solidFill>
                <a:schemeClr val="tx1"/>
              </a:solidFill>
            </a:endParaRPr>
          </a:p>
          <a:p>
            <a:endParaRPr lang="en-US" dirty="0" smtClean="0">
              <a:solidFill>
                <a:schemeClr val="tx1"/>
              </a:solidFill>
            </a:endParaRPr>
          </a:p>
          <a:p>
            <a:r>
              <a:rPr lang="en-US" dirty="0" smtClean="0">
                <a:solidFill>
                  <a:schemeClr val="tx1"/>
                </a:solidFill>
              </a:rPr>
              <a:t>Nothing is fixed here.  For</a:t>
            </a:r>
            <a:r>
              <a:rPr lang="en-US" baseline="0" dirty="0" smtClean="0">
                <a:solidFill>
                  <a:schemeClr val="tx1"/>
                </a:solidFill>
              </a:rPr>
              <a:t> example, i</a:t>
            </a:r>
            <a:r>
              <a:rPr lang="en-US" dirty="0" smtClean="0">
                <a:solidFill>
                  <a:schemeClr val="tx1"/>
                </a:solidFill>
              </a:rPr>
              <a:t>n some fields, a conference presentation may</a:t>
            </a:r>
            <a:r>
              <a:rPr lang="en-US" baseline="0" dirty="0" smtClean="0">
                <a:solidFill>
                  <a:schemeClr val="tx1"/>
                </a:solidFill>
              </a:rPr>
              <a:t> </a:t>
            </a:r>
            <a:r>
              <a:rPr lang="en-US" i="1" baseline="0" dirty="0" smtClean="0">
                <a:solidFill>
                  <a:schemeClr val="tx1"/>
                </a:solidFill>
              </a:rPr>
              <a:t>be</a:t>
            </a:r>
            <a:r>
              <a:rPr lang="en-US" baseline="0" dirty="0" smtClean="0">
                <a:solidFill>
                  <a:schemeClr val="tx1"/>
                </a:solidFill>
              </a:rPr>
              <a:t> the outcome, in others it is used to </a:t>
            </a:r>
            <a:r>
              <a:rPr lang="en-US" i="1" baseline="0" dirty="0" smtClean="0">
                <a:solidFill>
                  <a:schemeClr val="tx1"/>
                </a:solidFill>
              </a:rPr>
              <a:t>inform</a:t>
            </a:r>
            <a:r>
              <a:rPr lang="en-US" baseline="0" dirty="0" smtClean="0">
                <a:solidFill>
                  <a:schemeClr val="tx1"/>
                </a:solidFill>
              </a:rPr>
              <a:t> the outcome, and in others it may </a:t>
            </a:r>
            <a:r>
              <a:rPr lang="en-US" i="1" baseline="0" dirty="0" smtClean="0">
                <a:solidFill>
                  <a:schemeClr val="tx1"/>
                </a:solidFill>
              </a:rPr>
              <a:t>amplify</a:t>
            </a:r>
            <a:r>
              <a:rPr lang="en-US" baseline="0" dirty="0" smtClean="0">
                <a:solidFill>
                  <a:schemeClr val="tx1"/>
                </a:solidFill>
              </a:rPr>
              <a:t> the outcome to reach new audiences.</a:t>
            </a:r>
          </a:p>
          <a:p>
            <a:endParaRPr lang="en-US" dirty="0" smtClean="0">
              <a:solidFill>
                <a:schemeClr val="tx1"/>
              </a:solidFill>
            </a:endParaRPr>
          </a:p>
          <a:p>
            <a:pPr defTabSz="932871"/>
            <a:r>
              <a:rPr lang="en-US" dirty="0" smtClean="0"/>
              <a:t>Including </a:t>
            </a:r>
            <a:r>
              <a:rPr lang="en-US" dirty="0" smtClean="0">
                <a:solidFill>
                  <a:schemeClr val="tx1"/>
                </a:solidFill>
              </a:rPr>
              <a:t>greater emphasis on context makes it a deeper and more complete record of scholarly inquiry.</a:t>
            </a:r>
          </a:p>
        </p:txBody>
      </p:sp>
      <p:sp>
        <p:nvSpPr>
          <p:cNvPr id="4" name="Slide Number Placeholder 3"/>
          <p:cNvSpPr>
            <a:spLocks noGrp="1"/>
          </p:cNvSpPr>
          <p:nvPr>
            <p:ph type="sldNum" sz="quarter" idx="10"/>
          </p:nvPr>
        </p:nvSpPr>
        <p:spPr/>
        <p:txBody>
          <a:bodyPr/>
          <a:lstStyle/>
          <a:p>
            <a:fld id="{931E8577-7E78-41DF-96AC-A776B0057BBB}" type="slidenum">
              <a:rPr lang="en-US" smtClean="0"/>
              <a:pPr/>
              <a:t>7</a:t>
            </a:fld>
            <a:endParaRPr lang="en-US"/>
          </a:p>
        </p:txBody>
      </p:sp>
    </p:spTree>
    <p:extLst>
      <p:ext uri="{BB962C8B-B14F-4D97-AF65-F5344CB8AC3E}">
        <p14:creationId xmlns:p14="http://schemas.microsoft.com/office/powerpoint/2010/main" val="4224320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will be different</a:t>
            </a:r>
            <a:r>
              <a:rPr lang="en-US" baseline="0" dirty="0" smtClean="0"/>
              <a:t> examples f</a:t>
            </a:r>
            <a:r>
              <a:rPr lang="en-US" dirty="0" smtClean="0"/>
              <a:t>or different people -- </a:t>
            </a:r>
            <a:r>
              <a:rPr lang="en-US" baseline="0" dirty="0" smtClean="0"/>
              <a:t>and the same examples can occur in different parts of the framework, depending on who is using it and for what purpose.</a:t>
            </a:r>
          </a:p>
          <a:p>
            <a:endParaRPr lang="en-US" baseline="0" dirty="0" smtClean="0"/>
          </a:p>
          <a:p>
            <a:r>
              <a:rPr lang="en-US" baseline="0" dirty="0" smtClean="0"/>
              <a:t>Many of these examples represent places rather than the stuff.  Some places are part of the research </a:t>
            </a:r>
            <a:r>
              <a:rPr lang="en-US" i="1" baseline="0" dirty="0" smtClean="0"/>
              <a:t>workflow</a:t>
            </a:r>
            <a:r>
              <a:rPr lang="en-US" baseline="0" dirty="0" smtClean="0"/>
              <a:t> and others may be about </a:t>
            </a:r>
            <a:r>
              <a:rPr lang="en-US" i="1" u="none" baseline="0" dirty="0" smtClean="0"/>
              <a:t>access</a:t>
            </a:r>
            <a:r>
              <a:rPr lang="en-US" baseline="0" dirty="0" smtClean="0"/>
              <a:t> – and they are certainly not all offering preservation. How do we sort out the serious stewards?  What kinds of relationships do we need with those who are serious?  And perhaps more importantly, how should we interact with those who make no claim to preservation?</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8</a:t>
            </a:fld>
            <a:endParaRPr lang="en-US" dirty="0"/>
          </a:p>
        </p:txBody>
      </p:sp>
    </p:spTree>
    <p:extLst>
      <p:ext uri="{BB962C8B-B14F-4D97-AF65-F5344CB8AC3E}">
        <p14:creationId xmlns:p14="http://schemas.microsoft.com/office/powerpoint/2010/main" val="330551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the stakeholder roles in this evolving ecosystem.</a:t>
            </a:r>
          </a:p>
          <a:p>
            <a:endParaRPr lang="en-US" dirty="0" smtClean="0"/>
          </a:p>
          <a:p>
            <a:r>
              <a:rPr lang="en-US" dirty="0" smtClean="0"/>
              <a:t>The</a:t>
            </a:r>
            <a:r>
              <a:rPr lang="en-US" baseline="0" dirty="0" smtClean="0"/>
              <a:t> t</a:t>
            </a:r>
            <a:r>
              <a:rPr lang="en-US" dirty="0" smtClean="0"/>
              <a:t>raditional print configuration had well-defined roles and flow:</a:t>
            </a:r>
          </a:p>
          <a:p>
            <a:endParaRPr lang="en-US" dirty="0" smtClean="0"/>
          </a:p>
          <a:p>
            <a:r>
              <a:rPr lang="en-US" dirty="0" smtClean="0"/>
              <a:t>Researchers</a:t>
            </a:r>
            <a:r>
              <a:rPr lang="en-US" baseline="0" dirty="0" smtClean="0"/>
              <a:t> or authors create.  Publishers fix the outcomes intellectually, physically, and legally.   Libraries and archives select, organize, preserve and provide access to the outcomes. Researchers, faculty, and students use the outcomes.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dirty="0"/>
          </a:p>
        </p:txBody>
      </p:sp>
    </p:spTree>
    <p:extLst>
      <p:ext uri="{BB962C8B-B14F-4D97-AF65-F5344CB8AC3E}">
        <p14:creationId xmlns:p14="http://schemas.microsoft.com/office/powerpoint/2010/main" val="3205120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248400"/>
            <a:ext cx="1310640" cy="457200"/>
          </a:xfrm>
          <a:prstGeom prst="rect">
            <a:avLst/>
          </a:prstGeom>
          <a:noFill/>
          <a:ln w="9525">
            <a:noFill/>
            <a:miter lim="800000"/>
            <a:headEnd/>
            <a:tailEnd/>
          </a:ln>
        </p:spPr>
      </p:pic>
      <p:sp>
        <p:nvSpPr>
          <p:cNvPr id="22" name="TextBox 21"/>
          <p:cNvSpPr txBox="1"/>
          <p:nvPr userDrawn="1"/>
        </p:nvSpPr>
        <p:spPr>
          <a:xfrm>
            <a:off x="914400" y="2590800"/>
            <a:ext cx="5486400" cy="830997"/>
          </a:xfrm>
          <a:prstGeom prst="rect">
            <a:avLst/>
          </a:prstGeom>
          <a:noFill/>
        </p:spPr>
        <p:txBody>
          <a:bodyPr wrap="square" rtlCol="0">
            <a:spAutoFit/>
          </a:bodyPr>
          <a:lstStyle/>
          <a:p>
            <a:r>
              <a:rPr lang="en-US" sz="4800" b="1" i="0" dirty="0" smtClean="0">
                <a:solidFill>
                  <a:schemeClr val="bg1">
                    <a:lumMod val="85000"/>
                  </a:schemeClr>
                </a:solidFill>
                <a:latin typeface="+mj-lt"/>
                <a:ea typeface="Open Sans Semibold" pitchFamily="34" charset="0"/>
                <a:cs typeface="Open Sans Semibold" pitchFamily="34" charset="0"/>
              </a:rPr>
              <a:t>Thank You!</a:t>
            </a:r>
            <a:endParaRPr lang="en-US" sz="4800" b="1" i="0" dirty="0">
              <a:solidFill>
                <a:schemeClr val="bg1">
                  <a:lumMod val="85000"/>
                </a:schemeClr>
              </a:solidFill>
              <a:latin typeface="+mj-lt"/>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
        <p:nvSpPr>
          <p:cNvPr id="7" name="TextBox 6"/>
          <p:cNvSpPr txBox="1"/>
          <p:nvPr userDrawn="1"/>
        </p:nvSpPr>
        <p:spPr>
          <a:xfrm>
            <a:off x="914400" y="6172200"/>
            <a:ext cx="6019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j-lt"/>
                <a:ea typeface="Open Sans" pitchFamily="34" charset="0"/>
                <a:cs typeface="Open Sans" pitchFamily="34" charset="0"/>
              </a:rPr>
              <a:t>©2014 OCLC</a:t>
            </a:r>
            <a:r>
              <a:rPr lang="en-US" sz="900" kern="1200" baseline="0" dirty="0" smtClean="0">
                <a:solidFill>
                  <a:schemeClr val="tx1"/>
                </a:solidFill>
                <a:latin typeface="+mj-lt"/>
                <a:ea typeface="Open Sans" pitchFamily="34" charset="0"/>
                <a:cs typeface="Open Sans" pitchFamily="34" charset="0"/>
              </a:rPr>
              <a:t> [list additional authors here]</a:t>
            </a:r>
            <a:r>
              <a:rPr lang="en-US" sz="900" kern="1200" dirty="0" smtClean="0">
                <a:solidFill>
                  <a:schemeClr val="tx1"/>
                </a:solidFill>
                <a:latin typeface="+mj-lt"/>
                <a:ea typeface="Open Sans" pitchFamily="34" charset="0"/>
                <a:cs typeface="Open Sans" pitchFamily="34" charset="0"/>
              </a:rPr>
              <a:t>.</a:t>
            </a:r>
            <a:r>
              <a:rPr lang="en-US" sz="900" kern="1200" baseline="0" dirty="0" smtClean="0">
                <a:solidFill>
                  <a:schemeClr val="tx1"/>
                </a:solidFill>
                <a:latin typeface="+mj-lt"/>
                <a:ea typeface="Open Sans" pitchFamily="34" charset="0"/>
                <a:cs typeface="Open Sans" pitchFamily="34" charset="0"/>
              </a:rPr>
              <a:t> </a:t>
            </a:r>
            <a:r>
              <a:rPr lang="en-US" sz="900" dirty="0" smtClean="0">
                <a:solidFill>
                  <a:schemeClr val="tx1"/>
                </a:solidFill>
                <a:latin typeface="+mj-lt"/>
                <a:ea typeface="Open Sans" pitchFamily="34" charset="0"/>
                <a:cs typeface="Open Sans" pitchFamily="34" charset="0"/>
              </a:rPr>
              <a:t>This work is licensed</a:t>
            </a:r>
            <a:r>
              <a:rPr lang="en-US" sz="900" baseline="0" dirty="0" smtClean="0">
                <a:solidFill>
                  <a:schemeClr val="tx1"/>
                </a:solidFill>
                <a:latin typeface="+mj-lt"/>
                <a:ea typeface="Open Sans" pitchFamily="34" charset="0"/>
                <a:cs typeface="Open Sans" pitchFamily="34" charset="0"/>
              </a:rPr>
              <a:t> under a Creative Commons Attribution 3.0 </a:t>
            </a:r>
            <a:r>
              <a:rPr lang="en-US" sz="900" baseline="0" dirty="0" err="1" smtClean="0">
                <a:solidFill>
                  <a:schemeClr val="tx1"/>
                </a:solidFill>
                <a:latin typeface="+mj-lt"/>
                <a:ea typeface="Open Sans" pitchFamily="34" charset="0"/>
                <a:cs typeface="Open Sans" pitchFamily="34" charset="0"/>
              </a:rPr>
              <a:t>Unported</a:t>
            </a:r>
            <a:r>
              <a:rPr lang="en-US" sz="900" baseline="0" dirty="0" smtClean="0">
                <a:solidFill>
                  <a:schemeClr val="tx1"/>
                </a:solidFill>
                <a:latin typeface="+mj-lt"/>
                <a:ea typeface="Open Sans" pitchFamily="34" charset="0"/>
                <a:cs typeface="Open Sans" pitchFamily="34" charset="0"/>
              </a:rPr>
              <a:t> License. </a:t>
            </a:r>
            <a:r>
              <a:rPr lang="en-US" sz="900" kern="1200" dirty="0" smtClean="0">
                <a:solidFill>
                  <a:schemeClr val="tx1"/>
                </a:solidFill>
                <a:latin typeface="+mj-lt"/>
                <a:ea typeface="Open Sans" charset="0"/>
                <a:cs typeface="Open Sans" charset="0"/>
              </a:rPr>
              <a:t>Suggested attribution: “This work uses content from [list</a:t>
            </a:r>
            <a:r>
              <a:rPr lang="en-US" sz="900" kern="1200" baseline="0" dirty="0" smtClean="0">
                <a:solidFill>
                  <a:schemeClr val="tx1"/>
                </a:solidFill>
                <a:latin typeface="+mj-lt"/>
                <a:ea typeface="Open Sans" charset="0"/>
                <a:cs typeface="Open Sans" charset="0"/>
              </a:rPr>
              <a:t> p</a:t>
            </a:r>
            <a:r>
              <a:rPr lang="en-US" sz="900" kern="1200" dirty="0" smtClean="0">
                <a:solidFill>
                  <a:schemeClr val="tx1"/>
                </a:solidFill>
                <a:latin typeface="+mj-lt"/>
                <a:ea typeface="Open Sans" charset="0"/>
                <a:cs typeface="Open Sans" charset="0"/>
              </a:rPr>
              <a:t>resentation title] © OCLC, [list additional authors here] used under a Creative Commons Attribution license:  </a:t>
            </a:r>
            <a:r>
              <a:rPr lang="en-US" sz="900" u="sng" kern="1200" dirty="0" smtClean="0">
                <a:solidFill>
                  <a:schemeClr val="tx1"/>
                </a:solidFill>
                <a:latin typeface="+mj-lt"/>
                <a:ea typeface="Open Sans" charset="0"/>
                <a:cs typeface="Open Sans" charset="0"/>
                <a:hlinkClick r:id="rId4"/>
              </a:rPr>
              <a:t>http</a:t>
            </a:r>
            <a:r>
              <a:rPr lang="en-US" sz="900" u="sng" kern="1200" dirty="0" smtClean="0">
                <a:solidFill>
                  <a:schemeClr val="bg1"/>
                </a:solidFill>
                <a:latin typeface="+mj-lt"/>
                <a:ea typeface="Open Sans" charset="0"/>
                <a:cs typeface="Open Sans" charset="0"/>
                <a:hlinkClick r:id="rId4"/>
              </a:rPr>
              <a:t>://</a:t>
            </a:r>
            <a:r>
              <a:rPr lang="en-US" sz="900" u="sng" kern="1200" dirty="0" smtClean="0">
                <a:solidFill>
                  <a:schemeClr val="tx1"/>
                </a:solidFill>
                <a:latin typeface="+mj-lt"/>
                <a:ea typeface="Open Sans" charset="0"/>
                <a:cs typeface="Open Sans" charset="0"/>
                <a:hlinkClick r:id="rId4"/>
              </a:rPr>
              <a:t>creativecommons.org/licenses/by/3.0/</a:t>
            </a:r>
            <a:r>
              <a:rPr lang="en-US" sz="900" kern="1200" dirty="0" smtClean="0">
                <a:solidFill>
                  <a:schemeClr val="tx1"/>
                </a:solidFill>
                <a:latin typeface="+mj-lt"/>
                <a:ea typeface="Open Sans" charset="0"/>
                <a:cs typeface="Open Sans" charset="0"/>
                <a:hlinkClick r:id="rId4"/>
              </a:rPr>
              <a:t>” </a:t>
            </a:r>
            <a:endParaRPr lang="en-US" sz="900" dirty="0" smtClean="0">
              <a:solidFill>
                <a:schemeClr val="tx1"/>
              </a:solidFill>
              <a:latin typeface="+mj-lt"/>
              <a:ea typeface="Open Sans" pitchFamily="34" charset="0"/>
              <a:cs typeface="Open Sans"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2484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8" name="TextBox 7"/>
          <p:cNvSpPr txBox="1"/>
          <p:nvPr userDrawn="1"/>
        </p:nvSpPr>
        <p:spPr>
          <a:xfrm>
            <a:off x="914400" y="6172200"/>
            <a:ext cx="6019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j-lt"/>
                <a:ea typeface="Open Sans" pitchFamily="34" charset="0"/>
                <a:cs typeface="Open Sans" pitchFamily="34" charset="0"/>
              </a:rPr>
              <a:t>©2014 OCLC</a:t>
            </a:r>
            <a:r>
              <a:rPr lang="en-US" sz="900" kern="1200" baseline="0" dirty="0" smtClean="0">
                <a:solidFill>
                  <a:schemeClr val="tx1"/>
                </a:solidFill>
                <a:latin typeface="+mj-lt"/>
                <a:ea typeface="Open Sans" pitchFamily="34" charset="0"/>
                <a:cs typeface="Open Sans" pitchFamily="34" charset="0"/>
              </a:rPr>
              <a:t> [list additional authors here]</a:t>
            </a:r>
            <a:r>
              <a:rPr lang="en-US" sz="900" kern="1200" dirty="0" smtClean="0">
                <a:solidFill>
                  <a:schemeClr val="tx1"/>
                </a:solidFill>
                <a:latin typeface="+mj-lt"/>
                <a:ea typeface="Open Sans" pitchFamily="34" charset="0"/>
                <a:cs typeface="Open Sans" pitchFamily="34" charset="0"/>
              </a:rPr>
              <a:t>.</a:t>
            </a:r>
            <a:r>
              <a:rPr lang="en-US" sz="900" kern="1200" baseline="0" dirty="0" smtClean="0">
                <a:solidFill>
                  <a:schemeClr val="tx1"/>
                </a:solidFill>
                <a:latin typeface="+mj-lt"/>
                <a:ea typeface="Open Sans" pitchFamily="34" charset="0"/>
                <a:cs typeface="Open Sans" pitchFamily="34" charset="0"/>
              </a:rPr>
              <a:t> </a:t>
            </a:r>
            <a:r>
              <a:rPr lang="en-US" sz="900" dirty="0" smtClean="0">
                <a:solidFill>
                  <a:schemeClr val="tx1"/>
                </a:solidFill>
                <a:latin typeface="+mj-lt"/>
                <a:ea typeface="Open Sans" pitchFamily="34" charset="0"/>
                <a:cs typeface="Open Sans" pitchFamily="34" charset="0"/>
              </a:rPr>
              <a:t>This work is licensed</a:t>
            </a:r>
            <a:r>
              <a:rPr lang="en-US" sz="900" baseline="0" dirty="0" smtClean="0">
                <a:solidFill>
                  <a:schemeClr val="tx1"/>
                </a:solidFill>
                <a:latin typeface="+mj-lt"/>
                <a:ea typeface="Open Sans" pitchFamily="34" charset="0"/>
                <a:cs typeface="Open Sans" pitchFamily="34" charset="0"/>
              </a:rPr>
              <a:t> under a Creative Commons Attribution 3.0 </a:t>
            </a:r>
            <a:r>
              <a:rPr lang="en-US" sz="900" baseline="0" dirty="0" err="1" smtClean="0">
                <a:solidFill>
                  <a:schemeClr val="tx1"/>
                </a:solidFill>
                <a:latin typeface="+mj-lt"/>
                <a:ea typeface="Open Sans" pitchFamily="34" charset="0"/>
                <a:cs typeface="Open Sans" pitchFamily="34" charset="0"/>
              </a:rPr>
              <a:t>Unported</a:t>
            </a:r>
            <a:r>
              <a:rPr lang="en-US" sz="900" baseline="0" dirty="0" smtClean="0">
                <a:solidFill>
                  <a:schemeClr val="tx1"/>
                </a:solidFill>
                <a:latin typeface="+mj-lt"/>
                <a:ea typeface="Open Sans" pitchFamily="34" charset="0"/>
                <a:cs typeface="Open Sans" pitchFamily="34" charset="0"/>
              </a:rPr>
              <a:t> License. </a:t>
            </a:r>
            <a:r>
              <a:rPr lang="en-US" sz="900" kern="1200" dirty="0" smtClean="0">
                <a:solidFill>
                  <a:schemeClr val="tx1"/>
                </a:solidFill>
                <a:latin typeface="+mj-lt"/>
                <a:ea typeface="Open Sans" charset="0"/>
                <a:cs typeface="Open Sans" charset="0"/>
              </a:rPr>
              <a:t>Suggested attribution: “This work uses content from [list</a:t>
            </a:r>
            <a:r>
              <a:rPr lang="en-US" sz="900" kern="1200" baseline="0" dirty="0" smtClean="0">
                <a:solidFill>
                  <a:schemeClr val="tx1"/>
                </a:solidFill>
                <a:latin typeface="+mj-lt"/>
                <a:ea typeface="Open Sans" charset="0"/>
                <a:cs typeface="Open Sans" charset="0"/>
              </a:rPr>
              <a:t> p</a:t>
            </a:r>
            <a:r>
              <a:rPr lang="en-US" sz="900" kern="1200" dirty="0" smtClean="0">
                <a:solidFill>
                  <a:schemeClr val="tx1"/>
                </a:solidFill>
                <a:latin typeface="+mj-lt"/>
                <a:ea typeface="Open Sans" charset="0"/>
                <a:cs typeface="Open Sans" charset="0"/>
              </a:rPr>
              <a:t>resentation title] © OCLC, [list additional authors here] used under a Creative Commons Attribution license:  </a:t>
            </a:r>
            <a:r>
              <a:rPr lang="en-US" sz="900" u="sng" kern="1200" dirty="0" smtClean="0">
                <a:solidFill>
                  <a:schemeClr val="tx1"/>
                </a:solidFill>
                <a:latin typeface="+mj-lt"/>
                <a:ea typeface="Open Sans" charset="0"/>
                <a:cs typeface="Open Sans" charset="0"/>
                <a:hlinkClick r:id="rId4"/>
              </a:rPr>
              <a:t>http</a:t>
            </a:r>
            <a:r>
              <a:rPr lang="en-US" sz="900" u="sng" kern="1200" dirty="0" smtClean="0">
                <a:solidFill>
                  <a:schemeClr val="bg1"/>
                </a:solidFill>
                <a:latin typeface="+mj-lt"/>
                <a:ea typeface="Open Sans" charset="0"/>
                <a:cs typeface="Open Sans" charset="0"/>
                <a:hlinkClick r:id="rId4"/>
              </a:rPr>
              <a:t>://</a:t>
            </a:r>
            <a:r>
              <a:rPr lang="en-US" sz="900" u="sng" kern="1200" dirty="0" smtClean="0">
                <a:solidFill>
                  <a:schemeClr val="tx1"/>
                </a:solidFill>
                <a:latin typeface="+mj-lt"/>
                <a:ea typeface="Open Sans" charset="0"/>
                <a:cs typeface="Open Sans" charset="0"/>
                <a:hlinkClick r:id="rId4"/>
              </a:rPr>
              <a:t>creativecommons.org/licenses/by/3.0/</a:t>
            </a:r>
            <a:r>
              <a:rPr lang="en-US" sz="900" kern="1200" dirty="0" smtClean="0">
                <a:solidFill>
                  <a:schemeClr val="tx1"/>
                </a:solidFill>
                <a:latin typeface="+mj-lt"/>
                <a:ea typeface="Open Sans" charset="0"/>
                <a:cs typeface="Open Sans" charset="0"/>
                <a:hlinkClick r:id="rId4"/>
              </a:rPr>
              <a:t>” </a:t>
            </a:r>
            <a:endParaRPr lang="en-US" sz="900" dirty="0" smtClean="0">
              <a:solidFill>
                <a:schemeClr val="tx1"/>
              </a:solidFill>
              <a:latin typeface="+mj-lt"/>
              <a:ea typeface="Open Sans" pitchFamily="34" charset="0"/>
              <a:cs typeface="Open San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2484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172200"/>
            <a:ext cx="6019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j-lt"/>
                <a:ea typeface="Open Sans" pitchFamily="34" charset="0"/>
                <a:cs typeface="Open Sans" pitchFamily="34" charset="0"/>
              </a:rPr>
              <a:t>©2014 OCLC</a:t>
            </a:r>
            <a:r>
              <a:rPr lang="en-US" sz="900" kern="1200" baseline="0" dirty="0" smtClean="0">
                <a:solidFill>
                  <a:schemeClr val="tx1"/>
                </a:solidFill>
                <a:latin typeface="+mj-lt"/>
                <a:ea typeface="Open Sans" pitchFamily="34" charset="0"/>
                <a:cs typeface="Open Sans" pitchFamily="34" charset="0"/>
              </a:rPr>
              <a:t> [list additional authors here]</a:t>
            </a:r>
            <a:r>
              <a:rPr lang="en-US" sz="900" kern="1200" dirty="0" smtClean="0">
                <a:solidFill>
                  <a:schemeClr val="tx1"/>
                </a:solidFill>
                <a:latin typeface="+mj-lt"/>
                <a:ea typeface="Open Sans" pitchFamily="34" charset="0"/>
                <a:cs typeface="Open Sans" pitchFamily="34" charset="0"/>
              </a:rPr>
              <a:t>.</a:t>
            </a:r>
            <a:r>
              <a:rPr lang="en-US" sz="900" kern="1200" baseline="0" dirty="0" smtClean="0">
                <a:solidFill>
                  <a:schemeClr val="tx1"/>
                </a:solidFill>
                <a:latin typeface="+mj-lt"/>
                <a:ea typeface="Open Sans" pitchFamily="34" charset="0"/>
                <a:cs typeface="Open Sans" pitchFamily="34" charset="0"/>
              </a:rPr>
              <a:t> </a:t>
            </a:r>
            <a:r>
              <a:rPr lang="en-US" sz="900" dirty="0" smtClean="0">
                <a:solidFill>
                  <a:schemeClr val="tx1"/>
                </a:solidFill>
                <a:latin typeface="+mj-lt"/>
                <a:ea typeface="Open Sans" pitchFamily="34" charset="0"/>
                <a:cs typeface="Open Sans" pitchFamily="34" charset="0"/>
              </a:rPr>
              <a:t>This work is licensed</a:t>
            </a:r>
            <a:r>
              <a:rPr lang="en-US" sz="900" baseline="0" dirty="0" smtClean="0">
                <a:solidFill>
                  <a:schemeClr val="tx1"/>
                </a:solidFill>
                <a:latin typeface="+mj-lt"/>
                <a:ea typeface="Open Sans" pitchFamily="34" charset="0"/>
                <a:cs typeface="Open Sans" pitchFamily="34" charset="0"/>
              </a:rPr>
              <a:t> under a Creative Commons Attribution 3.0 </a:t>
            </a:r>
            <a:r>
              <a:rPr lang="en-US" sz="900" baseline="0" dirty="0" err="1" smtClean="0">
                <a:solidFill>
                  <a:schemeClr val="tx1"/>
                </a:solidFill>
                <a:latin typeface="+mj-lt"/>
                <a:ea typeface="Open Sans" pitchFamily="34" charset="0"/>
                <a:cs typeface="Open Sans" pitchFamily="34" charset="0"/>
              </a:rPr>
              <a:t>Unported</a:t>
            </a:r>
            <a:r>
              <a:rPr lang="en-US" sz="900" baseline="0" dirty="0" smtClean="0">
                <a:solidFill>
                  <a:schemeClr val="tx1"/>
                </a:solidFill>
                <a:latin typeface="+mj-lt"/>
                <a:ea typeface="Open Sans" pitchFamily="34" charset="0"/>
                <a:cs typeface="Open Sans" pitchFamily="34" charset="0"/>
              </a:rPr>
              <a:t> License. </a:t>
            </a:r>
            <a:r>
              <a:rPr lang="en-US" sz="900" kern="1200" dirty="0" smtClean="0">
                <a:solidFill>
                  <a:schemeClr val="tx1"/>
                </a:solidFill>
                <a:latin typeface="+mj-lt"/>
                <a:ea typeface="Open Sans" charset="0"/>
                <a:cs typeface="Open Sans" charset="0"/>
              </a:rPr>
              <a:t>Suggested attribution: “This work uses content from [list</a:t>
            </a:r>
            <a:r>
              <a:rPr lang="en-US" sz="900" kern="1200" baseline="0" dirty="0" smtClean="0">
                <a:solidFill>
                  <a:schemeClr val="tx1"/>
                </a:solidFill>
                <a:latin typeface="+mj-lt"/>
                <a:ea typeface="Open Sans" charset="0"/>
                <a:cs typeface="Open Sans" charset="0"/>
              </a:rPr>
              <a:t> p</a:t>
            </a:r>
            <a:r>
              <a:rPr lang="en-US" sz="900" kern="1200" dirty="0" smtClean="0">
                <a:solidFill>
                  <a:schemeClr val="tx1"/>
                </a:solidFill>
                <a:latin typeface="+mj-lt"/>
                <a:ea typeface="Open Sans" charset="0"/>
                <a:cs typeface="Open Sans" charset="0"/>
              </a:rPr>
              <a:t>resentation title] © OCLC, [list additional authors here] used under a Creative Commons Attribution license:  </a:t>
            </a:r>
            <a:r>
              <a:rPr lang="en-US" sz="900" u="sng" kern="1200" dirty="0" smtClean="0">
                <a:solidFill>
                  <a:schemeClr val="tx1"/>
                </a:solidFill>
                <a:latin typeface="+mj-lt"/>
                <a:ea typeface="Open Sans" charset="0"/>
                <a:cs typeface="Open Sans" charset="0"/>
                <a:hlinkClick r:id="rId3"/>
              </a:rPr>
              <a:t>http</a:t>
            </a:r>
            <a:r>
              <a:rPr lang="en-US" sz="900" u="sng" kern="1200" dirty="0" smtClean="0">
                <a:solidFill>
                  <a:schemeClr val="bg1"/>
                </a:solidFill>
                <a:latin typeface="+mj-lt"/>
                <a:ea typeface="Open Sans" charset="0"/>
                <a:cs typeface="Open Sans" charset="0"/>
                <a:hlinkClick r:id="rId3"/>
              </a:rPr>
              <a:t>://</a:t>
            </a:r>
            <a:r>
              <a:rPr lang="en-US" sz="900" u="sng" kern="1200" dirty="0" smtClean="0">
                <a:solidFill>
                  <a:schemeClr val="tx1"/>
                </a:solidFill>
                <a:latin typeface="+mj-lt"/>
                <a:ea typeface="Open Sans" charset="0"/>
                <a:cs typeface="Open Sans" charset="0"/>
                <a:hlinkClick r:id="rId3"/>
              </a:rPr>
              <a:t>creativecommons.org/licenses/by/3.0/</a:t>
            </a:r>
            <a:r>
              <a:rPr lang="en-US" sz="900" kern="1200" dirty="0" smtClean="0">
                <a:solidFill>
                  <a:schemeClr val="tx1"/>
                </a:solidFill>
                <a:latin typeface="+mj-lt"/>
                <a:ea typeface="Open Sans" charset="0"/>
                <a:cs typeface="Open Sans" charset="0"/>
                <a:hlinkClick r:id="rId3"/>
              </a:rPr>
              <a:t>” </a:t>
            </a:r>
            <a:endParaRPr lang="en-US" sz="900" dirty="0" smtClean="0">
              <a:solidFill>
                <a:schemeClr val="tx1"/>
              </a:solidFill>
              <a:latin typeface="+mj-lt"/>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3E12A9-14A8-E542-A2A9-25C1FC5AD787}" type="datetimeFigureOut">
              <a:rPr lang="en-US" smtClean="0"/>
              <a:pPr/>
              <a:t>6/11/2015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29E482D-E19D-E147-98E2-6D38FE0AB6A3}" type="slidenum">
              <a:rPr lang="en-US" smtClean="0"/>
              <a:pPr/>
              <a:t>‹#›</a:t>
            </a:fld>
            <a:endParaRPr lang="en-US"/>
          </a:p>
        </p:txBody>
      </p:sp>
    </p:spTree>
    <p:extLst>
      <p:ext uri="{BB962C8B-B14F-4D97-AF65-F5344CB8AC3E}">
        <p14:creationId xmlns:p14="http://schemas.microsoft.com/office/powerpoint/2010/main" val="89578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50" r:id="rId9"/>
    <p:sldLayoutId id="2147483659" r:id="rId10"/>
    <p:sldLayoutId id="2147483670" r:id="rId11"/>
    <p:sldLayoutId id="2147483652" r:id="rId12"/>
    <p:sldLayoutId id="2147483671" r:id="rId13"/>
    <p:sldLayoutId id="2147483657" r:id="rId14"/>
    <p:sldLayoutId id="2147483660" r:id="rId15"/>
    <p:sldLayoutId id="2147483666" r:id="rId16"/>
    <p:sldLayoutId id="2147483672" r:id="rId17"/>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jpe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n-US" dirty="0" smtClean="0"/>
              <a:t>Past, Present, and Future</a:t>
            </a:r>
            <a:endParaRPr lang="en-US" dirty="0"/>
          </a:p>
        </p:txBody>
      </p:sp>
      <p:sp>
        <p:nvSpPr>
          <p:cNvPr id="11" name="Text Placeholder 10"/>
          <p:cNvSpPr>
            <a:spLocks noGrp="1"/>
          </p:cNvSpPr>
          <p:nvPr>
            <p:ph type="body" sz="quarter" idx="13"/>
          </p:nvPr>
        </p:nvSpPr>
        <p:spPr/>
        <p:txBody>
          <a:bodyPr/>
          <a:lstStyle/>
          <a:p>
            <a:r>
              <a:rPr lang="en-US" dirty="0" smtClean="0"/>
              <a:t>Ricky </a:t>
            </a:r>
            <a:r>
              <a:rPr lang="en-US" dirty="0" err="1" smtClean="0"/>
              <a:t>Erway</a:t>
            </a:r>
            <a:endParaRPr lang="en-US" dirty="0"/>
          </a:p>
        </p:txBody>
      </p:sp>
      <p:sp>
        <p:nvSpPr>
          <p:cNvPr id="12" name="Text Placeholder 11"/>
          <p:cNvSpPr>
            <a:spLocks noGrp="1"/>
          </p:cNvSpPr>
          <p:nvPr>
            <p:ph type="body" sz="quarter" idx="15"/>
          </p:nvPr>
        </p:nvSpPr>
        <p:spPr/>
        <p:txBody>
          <a:bodyPr/>
          <a:lstStyle/>
          <a:p>
            <a:r>
              <a:rPr lang="en-US" dirty="0" smtClean="0"/>
              <a:t>Senior Program Officer, OCLC Research</a:t>
            </a:r>
            <a:endParaRPr lang="en-US" dirty="0"/>
          </a:p>
        </p:txBody>
      </p:sp>
      <p:sp>
        <p:nvSpPr>
          <p:cNvPr id="13" name="Text Placeholder 12"/>
          <p:cNvSpPr>
            <a:spLocks noGrp="1"/>
          </p:cNvSpPr>
          <p:nvPr>
            <p:ph type="body" sz="quarter" idx="17"/>
          </p:nvPr>
        </p:nvSpPr>
        <p:spPr/>
        <p:txBody>
          <a:bodyPr/>
          <a:lstStyle/>
          <a:p>
            <a:r>
              <a:rPr lang="en-US" dirty="0" smtClean="0"/>
              <a:t>2 June 2015</a:t>
            </a:r>
            <a:endParaRPr lang="en-US" dirty="0"/>
          </a:p>
        </p:txBody>
      </p:sp>
      <p:sp>
        <p:nvSpPr>
          <p:cNvPr id="14" name="Text Placeholder 13"/>
          <p:cNvSpPr>
            <a:spLocks noGrp="1"/>
          </p:cNvSpPr>
          <p:nvPr>
            <p:ph type="body" sz="quarter" idx="18"/>
          </p:nvPr>
        </p:nvSpPr>
        <p:spPr/>
        <p:txBody>
          <a:bodyPr/>
          <a:lstStyle/>
          <a:p>
            <a:r>
              <a:rPr lang="en-US" dirty="0" smtClean="0"/>
              <a:t>San Francisco ESR Workshop</a:t>
            </a:r>
            <a:endParaRPr lang="en-US" dirty="0"/>
          </a:p>
        </p:txBody>
      </p:sp>
      <p:sp>
        <p:nvSpPr>
          <p:cNvPr id="15" name="Text Placeholder 14"/>
          <p:cNvSpPr>
            <a:spLocks noGrp="1"/>
          </p:cNvSpPr>
          <p:nvPr>
            <p:ph type="body" sz="quarter" idx="19"/>
          </p:nvPr>
        </p:nvSpPr>
        <p:spPr/>
        <p:txBody>
          <a:bodyPr/>
          <a:lstStyle/>
          <a:p>
            <a:r>
              <a:rPr lang="en-US" dirty="0" smtClean="0"/>
              <a:t>#OCLCESR</a:t>
            </a:r>
            <a:endParaRPr lang="en-US" dirty="0"/>
          </a:p>
        </p:txBody>
      </p:sp>
      <p:sp>
        <p:nvSpPr>
          <p:cNvPr id="9" name="Title 8"/>
          <p:cNvSpPr>
            <a:spLocks noGrp="1"/>
          </p:cNvSpPr>
          <p:nvPr>
            <p:ph type="title"/>
          </p:nvPr>
        </p:nvSpPr>
        <p:spPr/>
        <p:txBody>
          <a:bodyPr>
            <a:normAutofit fontScale="90000"/>
          </a:bodyPr>
          <a:lstStyle/>
          <a:p>
            <a:r>
              <a:rPr lang="en-US" dirty="0" smtClean="0"/>
              <a:t>The Evolving Scholarly Record Workshop Series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Tree>
    <p:extLst>
      <p:ext uri="{BB962C8B-B14F-4D97-AF65-F5344CB8AC3E}">
        <p14:creationId xmlns:p14="http://schemas.microsoft.com/office/powerpoint/2010/main" val="112296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prior workshops</a:t>
            </a:r>
            <a:endParaRPr lang="en-US" dirty="0"/>
          </a:p>
        </p:txBody>
      </p:sp>
      <p:sp>
        <p:nvSpPr>
          <p:cNvPr id="3" name="Content Placeholder 2"/>
          <p:cNvSpPr>
            <a:spLocks noGrp="1"/>
          </p:cNvSpPr>
          <p:nvPr>
            <p:ph idx="1"/>
          </p:nvPr>
        </p:nvSpPr>
        <p:spPr>
          <a:xfrm>
            <a:off x="457200" y="1524000"/>
            <a:ext cx="8229600" cy="4724400"/>
          </a:xfrm>
        </p:spPr>
        <p:txBody>
          <a:bodyPr>
            <a:normAutofit fontScale="92500"/>
          </a:bodyPr>
          <a:lstStyle/>
          <a:p>
            <a:r>
              <a:rPr lang="en-US" dirty="0" smtClean="0"/>
              <a:t>Brought in experts</a:t>
            </a:r>
          </a:p>
          <a:p>
            <a:pPr lvl="1"/>
            <a:r>
              <a:rPr lang="en-US" b="1" dirty="0" err="1" smtClean="0"/>
              <a:t>Natasa</a:t>
            </a:r>
            <a:r>
              <a:rPr lang="en-US" b="1" dirty="0" smtClean="0"/>
              <a:t> </a:t>
            </a:r>
            <a:r>
              <a:rPr lang="en-US" b="1" dirty="0" err="1"/>
              <a:t>Miliç-Frayling</a:t>
            </a:r>
            <a:r>
              <a:rPr lang="en-US" dirty="0"/>
              <a:t>, Principal Researcher at Microsoft Research Cambridge, </a:t>
            </a:r>
            <a:r>
              <a:rPr lang="en-US" dirty="0" smtClean="0"/>
              <a:t>UK</a:t>
            </a:r>
          </a:p>
          <a:p>
            <a:pPr lvl="1"/>
            <a:r>
              <a:rPr lang="en-US" b="1" dirty="0"/>
              <a:t>Herbert Van de </a:t>
            </a:r>
            <a:r>
              <a:rPr lang="en-US" b="1" dirty="0" err="1"/>
              <a:t>Sompel</a:t>
            </a:r>
            <a:r>
              <a:rPr lang="en-US" dirty="0"/>
              <a:t>, Scientist, Los Alamos National </a:t>
            </a:r>
            <a:r>
              <a:rPr lang="en-US" dirty="0" smtClean="0"/>
              <a:t>Laboratory</a:t>
            </a:r>
          </a:p>
          <a:p>
            <a:pPr lvl="1"/>
            <a:r>
              <a:rPr lang="en-US" b="1" dirty="0"/>
              <a:t>Geneva Henry</a:t>
            </a:r>
            <a:r>
              <a:rPr lang="en-US" dirty="0"/>
              <a:t>, </a:t>
            </a:r>
            <a:r>
              <a:rPr lang="en-US" dirty="0" smtClean="0"/>
              <a:t>Vice </a:t>
            </a:r>
            <a:r>
              <a:rPr lang="en-US" dirty="0"/>
              <a:t>Provost for Libraries, George Washington University </a:t>
            </a:r>
            <a:endParaRPr lang="en-US" dirty="0" smtClean="0"/>
          </a:p>
          <a:p>
            <a:pPr lvl="1"/>
            <a:r>
              <a:rPr lang="en-US" b="1" dirty="0"/>
              <a:t>Daniel Hook</a:t>
            </a:r>
            <a:r>
              <a:rPr lang="en-US" dirty="0"/>
              <a:t>, Director Research Metrics</a:t>
            </a:r>
            <a:r>
              <a:rPr lang="en-US" dirty="0" smtClean="0"/>
              <a:t>, Digital Science</a:t>
            </a:r>
          </a:p>
          <a:p>
            <a:pPr lvl="1"/>
            <a:r>
              <a:rPr lang="en-US" b="1" dirty="0"/>
              <a:t>Clifford Lynch</a:t>
            </a:r>
            <a:r>
              <a:rPr lang="en-US" dirty="0"/>
              <a:t>, Director</a:t>
            </a:r>
            <a:r>
              <a:rPr lang="en-US" dirty="0" smtClean="0"/>
              <a:t>, Coalition </a:t>
            </a:r>
            <a:r>
              <a:rPr lang="en-US" dirty="0"/>
              <a:t>for Networked Information </a:t>
            </a:r>
            <a:endParaRPr lang="en-US" dirty="0" smtClean="0"/>
          </a:p>
          <a:p>
            <a:pPr lvl="1"/>
            <a:r>
              <a:rPr lang="en-US" b="1" dirty="0"/>
              <a:t>Sarah Pritchard</a:t>
            </a:r>
            <a:r>
              <a:rPr lang="en-US" dirty="0"/>
              <a:t>, </a:t>
            </a:r>
            <a:r>
              <a:rPr lang="en-US" dirty="0" smtClean="0"/>
              <a:t>Dean </a:t>
            </a:r>
            <a:r>
              <a:rPr lang="en-US" dirty="0"/>
              <a:t>of Libraries, Northwestern University </a:t>
            </a:r>
          </a:p>
        </p:txBody>
      </p:sp>
      <p:sp>
        <p:nvSpPr>
          <p:cNvPr id="4" name="Slide Number Placeholder 3"/>
          <p:cNvSpPr>
            <a:spLocks noGrp="1"/>
          </p:cNvSpPr>
          <p:nvPr>
            <p:ph type="sldNum" sz="quarter" idx="12"/>
          </p:nvPr>
        </p:nvSpPr>
        <p:spPr/>
        <p:txBody>
          <a:bodyPr/>
          <a:lstStyle/>
          <a:p>
            <a:fld id="{6B3AA010-7757-41E0-A212-D41514C97AA5}" type="slidenum">
              <a:rPr lang="en-US" smtClean="0"/>
              <a:pPr/>
              <a:t>11</a:t>
            </a:fld>
            <a:endParaRPr lang="en-US"/>
          </a:p>
        </p:txBody>
      </p:sp>
    </p:spTree>
    <p:extLst>
      <p:ext uri="{BB962C8B-B14F-4D97-AF65-F5344CB8AC3E}">
        <p14:creationId xmlns:p14="http://schemas.microsoft.com/office/powerpoint/2010/main" val="1368305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600" dirty="0"/>
              <a:t>Research Records and Artifact </a:t>
            </a:r>
            <a:r>
              <a:rPr lang="en-US" sz="3600" dirty="0" smtClean="0"/>
              <a:t>Ecologies </a:t>
            </a:r>
            <a:r>
              <a:rPr lang="en-US" sz="3100" dirty="0" err="1" smtClean="0"/>
              <a:t>Natasa</a:t>
            </a:r>
            <a:r>
              <a:rPr lang="en-US" sz="3100" dirty="0" smtClean="0"/>
              <a:t> </a:t>
            </a:r>
            <a:r>
              <a:rPr lang="en-US" sz="3100" dirty="0" err="1"/>
              <a:t>Miliç-Frayling</a:t>
            </a:r>
            <a:r>
              <a:rPr lang="en-US" sz="3100" dirty="0"/>
              <a:t>, </a:t>
            </a:r>
            <a:r>
              <a:rPr lang="en-US" sz="3100" dirty="0" smtClean="0"/>
              <a:t>Microsoft Research</a:t>
            </a:r>
            <a:r>
              <a:rPr lang="en-US" dirty="0"/>
              <a:t/>
            </a:r>
            <a:br>
              <a:rPr lang="en-US" dirty="0"/>
            </a:br>
            <a:endParaRPr lang="en-US" dirty="0"/>
          </a:p>
        </p:txBody>
      </p:sp>
      <p:sp>
        <p:nvSpPr>
          <p:cNvPr id="3" name="Content Placeholder 2"/>
          <p:cNvSpPr>
            <a:spLocks noGrp="1"/>
          </p:cNvSpPr>
          <p:nvPr>
            <p:ph idx="1"/>
          </p:nvPr>
        </p:nvSpPr>
        <p:spPr>
          <a:xfrm>
            <a:off x="457200" y="3962400"/>
            <a:ext cx="8229600" cy="2362200"/>
          </a:xfrm>
        </p:spPr>
        <p:txBody>
          <a:bodyPr>
            <a:normAutofit fontScale="62500" lnSpcReduction="20000"/>
          </a:bodyPr>
          <a:lstStyle/>
          <a:p>
            <a:pPr marL="0" indent="0">
              <a:buNone/>
            </a:pPr>
            <a:r>
              <a:rPr lang="en-US" i="1" dirty="0" smtClean="0"/>
              <a:t>“The diversity </a:t>
            </a:r>
            <a:r>
              <a:rPr lang="en-US" i="1" dirty="0"/>
              <a:t>and complexity of digital research information </a:t>
            </a:r>
            <a:r>
              <a:rPr lang="en-US" i="1" dirty="0" smtClean="0"/>
              <a:t>is like a rainbow.  How </a:t>
            </a:r>
            <a:r>
              <a:rPr lang="en-US" i="1" dirty="0"/>
              <a:t>do we preserve a rainbow</a:t>
            </a:r>
            <a:r>
              <a:rPr lang="en-US" i="1" dirty="0" smtClean="0"/>
              <a:t>?”</a:t>
            </a:r>
            <a:r>
              <a:rPr lang="en-US" i="1" dirty="0"/>
              <a:t> </a:t>
            </a:r>
            <a:endParaRPr lang="en-US" i="1" dirty="0" smtClean="0"/>
          </a:p>
          <a:p>
            <a:pPr marL="0" indent="0">
              <a:buNone/>
            </a:pPr>
            <a:endParaRPr lang="en-US" i="1" dirty="0" smtClean="0"/>
          </a:p>
          <a:p>
            <a:r>
              <a:rPr lang="en-US" dirty="0" smtClean="0"/>
              <a:t>Take </a:t>
            </a:r>
            <a:r>
              <a:rPr lang="en-US" dirty="0"/>
              <a:t>a sociological point of view </a:t>
            </a:r>
            <a:endParaRPr lang="en-US" dirty="0" smtClean="0"/>
          </a:p>
          <a:p>
            <a:r>
              <a:rPr lang="en-US" dirty="0" smtClean="0"/>
              <a:t>Notions </a:t>
            </a:r>
            <a:r>
              <a:rPr lang="en-US" dirty="0"/>
              <a:t>of ownership and sharing are </a:t>
            </a:r>
            <a:r>
              <a:rPr lang="en-US" dirty="0" smtClean="0"/>
              <a:t>challenged</a:t>
            </a:r>
          </a:p>
          <a:p>
            <a:r>
              <a:rPr lang="en-US" dirty="0" smtClean="0"/>
              <a:t>Shift thinking </a:t>
            </a:r>
            <a:r>
              <a:rPr lang="en-US" dirty="0"/>
              <a:t>from the record to the </a:t>
            </a:r>
            <a:r>
              <a:rPr lang="en-US" dirty="0" smtClean="0"/>
              <a:t>ecology</a:t>
            </a:r>
          </a:p>
          <a:p>
            <a:r>
              <a:rPr lang="en-US" dirty="0" smtClean="0"/>
              <a:t>Scientists </a:t>
            </a:r>
            <a:r>
              <a:rPr lang="en-US" dirty="0"/>
              <a:t>want </a:t>
            </a:r>
            <a:r>
              <a:rPr lang="en-US" dirty="0" smtClean="0"/>
              <a:t>new services</a:t>
            </a:r>
          </a:p>
          <a:p>
            <a:r>
              <a:rPr lang="en-US" dirty="0" smtClean="0"/>
              <a:t>Preservation requires </a:t>
            </a:r>
            <a:r>
              <a:rPr lang="en-US" dirty="0"/>
              <a:t>a connection with the </a:t>
            </a:r>
            <a:r>
              <a:rPr lang="en-US" dirty="0" smtClean="0"/>
              <a:t>ecosystem</a:t>
            </a:r>
            <a:r>
              <a:rPr lang="en-US" dirty="0"/>
              <a:t> </a:t>
            </a:r>
          </a:p>
        </p:txBody>
      </p:sp>
      <p:sp>
        <p:nvSpPr>
          <p:cNvPr id="4" name="Slide Number Placeholder 3"/>
          <p:cNvSpPr>
            <a:spLocks noGrp="1"/>
          </p:cNvSpPr>
          <p:nvPr>
            <p:ph type="sldNum" sz="quarter" idx="12"/>
          </p:nvPr>
        </p:nvSpPr>
        <p:spPr/>
        <p:txBody>
          <a:bodyPr/>
          <a:lstStyle/>
          <a:p>
            <a:fld id="{6B3AA010-7757-41E0-A212-D41514C97AA5}" type="slidenum">
              <a:rPr lang="en-US" smtClean="0"/>
              <a:pPr/>
              <a:t>12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4724400" cy="230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377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08" y="-28254"/>
            <a:ext cx="8229600" cy="1143000"/>
          </a:xfrm>
        </p:spPr>
        <p:txBody>
          <a:bodyPr>
            <a:normAutofit fontScale="90000"/>
          </a:bodyPr>
          <a:lstStyle/>
          <a:p>
            <a:r>
              <a:rPr lang="en-US" sz="3600" dirty="0"/>
              <a:t>The View from the Campus</a:t>
            </a:r>
            <a:br>
              <a:rPr lang="en-US" sz="3600" dirty="0"/>
            </a:br>
            <a:r>
              <a:rPr lang="en-US" sz="3100" dirty="0" smtClean="0"/>
              <a:t>Geneva </a:t>
            </a:r>
            <a:r>
              <a:rPr lang="en-US" sz="3100" dirty="0"/>
              <a:t>Henry, </a:t>
            </a:r>
            <a:r>
              <a:rPr lang="en-US" sz="3100" dirty="0" smtClean="0"/>
              <a:t>GWU and Sarah </a:t>
            </a:r>
            <a:r>
              <a:rPr lang="en-US" sz="3100" dirty="0"/>
              <a:t>Pritchard, </a:t>
            </a:r>
            <a:r>
              <a:rPr lang="en-US" sz="3100" dirty="0" smtClean="0"/>
              <a:t>NWU</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13</a:t>
            </a:fld>
            <a:endParaRPr lang="en-US"/>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295400"/>
            <a:ext cx="1947862" cy="167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95650" y="3474129"/>
            <a:ext cx="3106214" cy="202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7229" y="1085634"/>
            <a:ext cx="3048000" cy="3416320"/>
          </a:xfrm>
          <a:prstGeom prst="rect">
            <a:avLst/>
          </a:prstGeom>
          <a:noFill/>
        </p:spPr>
        <p:txBody>
          <a:bodyPr wrap="square" rtlCol="0">
            <a:spAutoFit/>
          </a:bodyPr>
          <a:lstStyle/>
          <a:p>
            <a:r>
              <a:rPr lang="en-US" b="1" dirty="0">
                <a:latin typeface="+mj-lt"/>
              </a:rPr>
              <a:t>Campus stakeholders </a:t>
            </a:r>
          </a:p>
          <a:p>
            <a:pPr marL="171450" lvl="0" indent="-171450">
              <a:buFont typeface="Arial" panose="020B0604020202020204" pitchFamily="34" charset="0"/>
              <a:buChar char="•"/>
            </a:pPr>
            <a:r>
              <a:rPr lang="en-US" dirty="0">
                <a:latin typeface="+mj-lt"/>
              </a:rPr>
              <a:t>Administrators </a:t>
            </a:r>
          </a:p>
          <a:p>
            <a:pPr marL="171450" lvl="0" indent="-171450">
              <a:buFont typeface="Arial" panose="020B0604020202020204" pitchFamily="34" charset="0"/>
              <a:buChar char="•"/>
            </a:pPr>
            <a:r>
              <a:rPr lang="en-US" dirty="0">
                <a:latin typeface="+mj-lt"/>
              </a:rPr>
              <a:t>Office of Research</a:t>
            </a:r>
          </a:p>
          <a:p>
            <a:pPr marL="171450" lvl="0" indent="-171450">
              <a:buFont typeface="Arial" panose="020B0604020202020204" pitchFamily="34" charset="0"/>
              <a:buChar char="•"/>
            </a:pPr>
            <a:r>
              <a:rPr lang="en-US" dirty="0" smtClean="0">
                <a:latin typeface="+mj-lt"/>
              </a:rPr>
              <a:t>Media </a:t>
            </a:r>
            <a:r>
              <a:rPr lang="en-US" dirty="0">
                <a:latin typeface="+mj-lt"/>
              </a:rPr>
              <a:t>relations</a:t>
            </a:r>
          </a:p>
          <a:p>
            <a:pPr marL="171450" lvl="0" indent="-171450">
              <a:buFont typeface="Arial" panose="020B0604020202020204" pitchFamily="34" charset="0"/>
              <a:buChar char="•"/>
            </a:pPr>
            <a:r>
              <a:rPr lang="en-US" dirty="0">
                <a:latin typeface="+mj-lt"/>
              </a:rPr>
              <a:t>Academic departments</a:t>
            </a:r>
          </a:p>
          <a:p>
            <a:pPr marL="171450" lvl="0" indent="-171450">
              <a:buFont typeface="Arial" panose="020B0604020202020204" pitchFamily="34" charset="0"/>
              <a:buChar char="•"/>
            </a:pPr>
            <a:r>
              <a:rPr lang="en-US" dirty="0">
                <a:latin typeface="+mj-lt"/>
              </a:rPr>
              <a:t>Promotion and tenure committees</a:t>
            </a:r>
          </a:p>
          <a:p>
            <a:pPr marL="171450" lvl="0" indent="-171450">
              <a:buFont typeface="Arial" panose="020B0604020202020204" pitchFamily="34" charset="0"/>
              <a:buChar char="•"/>
            </a:pPr>
            <a:r>
              <a:rPr lang="en-US" dirty="0">
                <a:latin typeface="+mj-lt"/>
              </a:rPr>
              <a:t>Faculty members</a:t>
            </a:r>
          </a:p>
          <a:p>
            <a:pPr marL="171450" lvl="0" indent="-171450">
              <a:buFont typeface="Arial" panose="020B0604020202020204" pitchFamily="34" charset="0"/>
              <a:buChar char="•"/>
            </a:pPr>
            <a:r>
              <a:rPr lang="en-US" dirty="0">
                <a:latin typeface="+mj-lt"/>
              </a:rPr>
              <a:t>General counsel </a:t>
            </a:r>
          </a:p>
          <a:p>
            <a:pPr marL="171450" lvl="0" indent="-171450">
              <a:buFont typeface="Arial" panose="020B0604020202020204" pitchFamily="34" charset="0"/>
              <a:buChar char="•"/>
            </a:pPr>
            <a:r>
              <a:rPr lang="en-US" dirty="0" smtClean="0">
                <a:latin typeface="+mj-lt"/>
              </a:rPr>
              <a:t>Campus </a:t>
            </a:r>
            <a:r>
              <a:rPr lang="en-US" dirty="0">
                <a:latin typeface="+mj-lt"/>
              </a:rPr>
              <a:t>IT </a:t>
            </a:r>
          </a:p>
          <a:p>
            <a:pPr marL="171450" lvl="0" indent="-171450">
              <a:buFont typeface="Arial" panose="020B0604020202020204" pitchFamily="34" charset="0"/>
              <a:buChar char="•"/>
            </a:pPr>
            <a:r>
              <a:rPr lang="en-US" dirty="0">
                <a:latin typeface="+mj-lt"/>
              </a:rPr>
              <a:t>Trustees </a:t>
            </a:r>
          </a:p>
          <a:p>
            <a:endParaRPr lang="en-US" dirty="0">
              <a:latin typeface="+mj-lt"/>
            </a:endParaRPr>
          </a:p>
        </p:txBody>
      </p:sp>
      <p:sp>
        <p:nvSpPr>
          <p:cNvPr id="7" name="TextBox 6"/>
          <p:cNvSpPr txBox="1"/>
          <p:nvPr/>
        </p:nvSpPr>
        <p:spPr>
          <a:xfrm>
            <a:off x="2117333" y="3760279"/>
            <a:ext cx="3608680" cy="2308324"/>
          </a:xfrm>
          <a:prstGeom prst="rect">
            <a:avLst/>
          </a:prstGeom>
          <a:noFill/>
        </p:spPr>
        <p:txBody>
          <a:bodyPr wrap="none" rtlCol="0">
            <a:spAutoFit/>
          </a:bodyPr>
          <a:lstStyle/>
          <a:p>
            <a:r>
              <a:rPr lang="en-US" b="1" dirty="0">
                <a:latin typeface="+mj-lt"/>
              </a:rPr>
              <a:t>Research information systems </a:t>
            </a:r>
          </a:p>
          <a:p>
            <a:pPr marL="171450" lvl="0" indent="-171450">
              <a:buFont typeface="Arial" panose="020B0604020202020204" pitchFamily="34" charset="0"/>
              <a:buChar char="•"/>
            </a:pPr>
            <a:r>
              <a:rPr lang="en-US" dirty="0">
                <a:latin typeface="+mj-lt"/>
              </a:rPr>
              <a:t>Institutional repository</a:t>
            </a:r>
          </a:p>
          <a:p>
            <a:pPr marL="171450" lvl="0" indent="-171450">
              <a:buFont typeface="Arial" panose="020B0604020202020204" pitchFamily="34" charset="0"/>
              <a:buChar char="•"/>
            </a:pPr>
            <a:r>
              <a:rPr lang="en-US" dirty="0">
                <a:latin typeface="+mj-lt"/>
              </a:rPr>
              <a:t>Course </a:t>
            </a:r>
            <a:r>
              <a:rPr lang="en-US" dirty="0" smtClean="0">
                <a:latin typeface="+mj-lt"/>
              </a:rPr>
              <a:t>management</a:t>
            </a:r>
            <a:endParaRPr lang="en-US" dirty="0">
              <a:latin typeface="+mj-lt"/>
            </a:endParaRPr>
          </a:p>
          <a:p>
            <a:pPr marL="171450" lvl="0" indent="-171450">
              <a:buFont typeface="Arial" panose="020B0604020202020204" pitchFamily="34" charset="0"/>
              <a:buChar char="•"/>
            </a:pPr>
            <a:r>
              <a:rPr lang="en-US" dirty="0" smtClean="0">
                <a:latin typeface="+mj-lt"/>
              </a:rPr>
              <a:t>Research networking</a:t>
            </a:r>
            <a:endParaRPr lang="en-US" dirty="0">
              <a:latin typeface="+mj-lt"/>
            </a:endParaRPr>
          </a:p>
          <a:p>
            <a:pPr marL="171450" lvl="0" indent="-171450">
              <a:buFont typeface="Arial" panose="020B0604020202020204" pitchFamily="34" charset="0"/>
              <a:buChar char="•"/>
            </a:pPr>
            <a:r>
              <a:rPr lang="en-US" dirty="0" smtClean="0">
                <a:latin typeface="+mj-lt"/>
              </a:rPr>
              <a:t>Research management</a:t>
            </a:r>
            <a:endParaRPr lang="en-US" dirty="0">
              <a:latin typeface="+mj-lt"/>
            </a:endParaRPr>
          </a:p>
          <a:p>
            <a:pPr marL="171450" lvl="0" indent="-171450">
              <a:buFont typeface="Arial" panose="020B0604020202020204" pitchFamily="34" charset="0"/>
              <a:buChar char="•"/>
            </a:pPr>
            <a:r>
              <a:rPr lang="en-US" dirty="0">
                <a:latin typeface="+mj-lt"/>
              </a:rPr>
              <a:t>P</a:t>
            </a:r>
            <a:r>
              <a:rPr lang="en-US" dirty="0" smtClean="0">
                <a:latin typeface="+mj-lt"/>
              </a:rPr>
              <a:t>ersonnel</a:t>
            </a:r>
            <a:endParaRPr lang="en-US" dirty="0">
              <a:latin typeface="+mj-lt"/>
            </a:endParaRPr>
          </a:p>
          <a:p>
            <a:pPr marL="171450" lvl="0" indent="-171450">
              <a:buFont typeface="Arial" panose="020B0604020202020204" pitchFamily="34" charset="0"/>
              <a:buChar char="•"/>
            </a:pPr>
            <a:r>
              <a:rPr lang="en-US" dirty="0">
                <a:latin typeface="+mj-lt"/>
              </a:rPr>
              <a:t>Campus </a:t>
            </a:r>
            <a:r>
              <a:rPr lang="en-US" dirty="0" smtClean="0">
                <a:latin typeface="+mj-lt"/>
              </a:rPr>
              <a:t>servers, intranets…</a:t>
            </a:r>
            <a:endParaRPr lang="en-US" dirty="0">
              <a:latin typeface="+mj-lt"/>
            </a:endParaRPr>
          </a:p>
          <a:p>
            <a:endParaRPr lang="en-US" dirty="0">
              <a:latin typeface="+mj-lt"/>
            </a:endParaRPr>
          </a:p>
        </p:txBody>
      </p:sp>
      <p:sp>
        <p:nvSpPr>
          <p:cNvPr id="8" name="TextBox 7"/>
          <p:cNvSpPr txBox="1"/>
          <p:nvPr/>
        </p:nvSpPr>
        <p:spPr>
          <a:xfrm>
            <a:off x="3101844" y="1502340"/>
            <a:ext cx="3518912" cy="2031325"/>
          </a:xfrm>
          <a:prstGeom prst="rect">
            <a:avLst/>
          </a:prstGeom>
          <a:noFill/>
        </p:spPr>
        <p:txBody>
          <a:bodyPr wrap="none" rtlCol="0">
            <a:spAutoFit/>
          </a:bodyPr>
          <a:lstStyle/>
          <a:p>
            <a:r>
              <a:rPr lang="en-US" b="1" dirty="0" smtClean="0">
                <a:latin typeface="+mj-lt"/>
              </a:rPr>
              <a:t>Policy </a:t>
            </a:r>
            <a:r>
              <a:rPr lang="en-US" b="1" dirty="0">
                <a:latin typeface="+mj-lt"/>
              </a:rPr>
              <a:t>and compliance issues </a:t>
            </a:r>
          </a:p>
          <a:p>
            <a:pPr marL="171450" lvl="0" indent="-171450">
              <a:buFont typeface="Arial" panose="020B0604020202020204" pitchFamily="34" charset="0"/>
              <a:buChar char="•"/>
            </a:pPr>
            <a:r>
              <a:rPr lang="en-US" dirty="0">
                <a:latin typeface="+mj-lt"/>
              </a:rPr>
              <a:t>Copyright </a:t>
            </a:r>
            <a:endParaRPr lang="en-US" dirty="0" smtClean="0">
              <a:latin typeface="+mj-lt"/>
            </a:endParaRPr>
          </a:p>
          <a:p>
            <a:pPr marL="171450" lvl="0" indent="-171450">
              <a:buFont typeface="Arial" panose="020B0604020202020204" pitchFamily="34" charset="0"/>
              <a:buChar char="•"/>
            </a:pPr>
            <a:r>
              <a:rPr lang="en-US" dirty="0" smtClean="0">
                <a:latin typeface="+mj-lt"/>
              </a:rPr>
              <a:t>Privacy </a:t>
            </a:r>
            <a:r>
              <a:rPr lang="en-US" dirty="0">
                <a:latin typeface="+mj-lt"/>
              </a:rPr>
              <a:t>of </a:t>
            </a:r>
            <a:r>
              <a:rPr lang="en-US" dirty="0" smtClean="0">
                <a:latin typeface="+mj-lt"/>
              </a:rPr>
              <a:t>records</a:t>
            </a:r>
            <a:endParaRPr lang="en-US" dirty="0">
              <a:latin typeface="+mj-lt"/>
            </a:endParaRPr>
          </a:p>
          <a:p>
            <a:pPr marL="171450" lvl="0" indent="-171450">
              <a:buFont typeface="Arial" panose="020B0604020202020204" pitchFamily="34" charset="0"/>
              <a:buChar char="•"/>
            </a:pPr>
            <a:r>
              <a:rPr lang="en-US" dirty="0">
                <a:latin typeface="+mj-lt"/>
              </a:rPr>
              <a:t>IT security controls </a:t>
            </a:r>
            <a:endParaRPr lang="en-US" dirty="0" smtClean="0">
              <a:latin typeface="+mj-lt"/>
            </a:endParaRPr>
          </a:p>
          <a:p>
            <a:pPr marL="171450" lvl="0" indent="-171450">
              <a:buFont typeface="Arial" panose="020B0604020202020204" pitchFamily="34" charset="0"/>
              <a:buChar char="•"/>
            </a:pPr>
            <a:r>
              <a:rPr lang="en-US" dirty="0" smtClean="0">
                <a:latin typeface="+mj-lt"/>
              </a:rPr>
              <a:t>State retention </a:t>
            </a:r>
            <a:r>
              <a:rPr lang="en-US" dirty="0">
                <a:latin typeface="+mj-lt"/>
              </a:rPr>
              <a:t>laws</a:t>
            </a:r>
          </a:p>
          <a:p>
            <a:pPr marL="171450" lvl="0" indent="-171450">
              <a:buFont typeface="Arial" panose="020B0604020202020204" pitchFamily="34" charset="0"/>
              <a:buChar char="•"/>
            </a:pPr>
            <a:r>
              <a:rPr lang="en-US" dirty="0">
                <a:latin typeface="+mj-lt"/>
              </a:rPr>
              <a:t>Open </a:t>
            </a:r>
            <a:r>
              <a:rPr lang="en-US" dirty="0" smtClean="0">
                <a:latin typeface="+mj-lt"/>
              </a:rPr>
              <a:t>access</a:t>
            </a:r>
            <a:endParaRPr lang="en-US" dirty="0">
              <a:latin typeface="+mj-lt"/>
            </a:endParaRPr>
          </a:p>
          <a:p>
            <a:endParaRPr lang="en-US" dirty="0"/>
          </a:p>
        </p:txBody>
      </p:sp>
      <p:sp>
        <p:nvSpPr>
          <p:cNvPr id="9" name="TextBox 8"/>
          <p:cNvSpPr txBox="1"/>
          <p:nvPr/>
        </p:nvSpPr>
        <p:spPr>
          <a:xfrm>
            <a:off x="2971800" y="6018944"/>
            <a:ext cx="5647700" cy="646331"/>
          </a:xfrm>
          <a:prstGeom prst="rect">
            <a:avLst/>
          </a:prstGeom>
          <a:noFill/>
        </p:spPr>
        <p:txBody>
          <a:bodyPr wrap="none" rtlCol="0">
            <a:spAutoFit/>
          </a:bodyPr>
          <a:lstStyle/>
          <a:p>
            <a:pPr lvl="0"/>
            <a:r>
              <a:rPr lang="en-US" dirty="0" smtClean="0">
                <a:latin typeface="+mj-lt"/>
              </a:rPr>
              <a:t>“The </a:t>
            </a:r>
            <a:r>
              <a:rPr lang="en-US" dirty="0">
                <a:latin typeface="+mj-lt"/>
              </a:rPr>
              <a:t>library looks out for the </a:t>
            </a:r>
            <a:r>
              <a:rPr lang="en-US" dirty="0" smtClean="0">
                <a:latin typeface="+mj-lt"/>
              </a:rPr>
              <a:t>institution, </a:t>
            </a:r>
            <a:r>
              <a:rPr lang="en-US" dirty="0">
                <a:latin typeface="+mj-lt"/>
              </a:rPr>
              <a:t>which can be </a:t>
            </a:r>
            <a:endParaRPr lang="en-US" dirty="0" smtClean="0">
              <a:latin typeface="+mj-lt"/>
            </a:endParaRPr>
          </a:p>
          <a:p>
            <a:pPr lvl="0"/>
            <a:r>
              <a:rPr lang="en-US" dirty="0" smtClean="0">
                <a:latin typeface="+mj-lt"/>
              </a:rPr>
              <a:t>at </a:t>
            </a:r>
            <a:r>
              <a:rPr lang="en-US" dirty="0">
                <a:latin typeface="+mj-lt"/>
              </a:rPr>
              <a:t>odds with </a:t>
            </a:r>
            <a:r>
              <a:rPr lang="en-US" dirty="0" smtClean="0">
                <a:latin typeface="+mj-lt"/>
              </a:rPr>
              <a:t>the </a:t>
            </a:r>
            <a:r>
              <a:rPr lang="en-US" dirty="0">
                <a:latin typeface="+mj-lt"/>
              </a:rPr>
              <a:t>faculty sense of </a:t>
            </a:r>
            <a:r>
              <a:rPr lang="en-US" dirty="0" smtClean="0">
                <a:latin typeface="+mj-lt"/>
              </a:rPr>
              <a:t>professional identity”</a:t>
            </a:r>
            <a:endParaRPr lang="en-US" dirty="0">
              <a:latin typeface="+mj-lt"/>
            </a:endParaRPr>
          </a:p>
        </p:txBody>
      </p:sp>
    </p:spTree>
    <p:extLst>
      <p:ext uri="{BB962C8B-B14F-4D97-AF65-F5344CB8AC3E}">
        <p14:creationId xmlns:p14="http://schemas.microsoft.com/office/powerpoint/2010/main" val="1836910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View from the Platform</a:t>
            </a:r>
            <a:br>
              <a:rPr lang="en-US" sz="3600" dirty="0"/>
            </a:br>
            <a:r>
              <a:rPr lang="en-US" sz="3100" dirty="0" smtClean="0"/>
              <a:t>Daniel </a:t>
            </a:r>
            <a:r>
              <a:rPr lang="en-US" sz="3100" dirty="0"/>
              <a:t>Hook, </a:t>
            </a:r>
            <a:r>
              <a:rPr lang="en-US" sz="3100" dirty="0" smtClean="0"/>
              <a:t>Digital </a:t>
            </a:r>
            <a:r>
              <a:rPr lang="en-US" sz="3100" dirty="0"/>
              <a:t>Science </a:t>
            </a:r>
            <a:r>
              <a:rPr lang="en-US" dirty="0"/>
              <a:t> </a:t>
            </a:r>
          </a:p>
        </p:txBody>
      </p:sp>
      <p:sp>
        <p:nvSpPr>
          <p:cNvPr id="3" name="Content Placeholder 2"/>
          <p:cNvSpPr>
            <a:spLocks noGrp="1"/>
          </p:cNvSpPr>
          <p:nvPr>
            <p:ph idx="1"/>
          </p:nvPr>
        </p:nvSpPr>
        <p:spPr>
          <a:xfrm>
            <a:off x="228600" y="1600200"/>
            <a:ext cx="6858000" cy="4525963"/>
          </a:xfrm>
        </p:spPr>
        <p:txBody>
          <a:bodyPr>
            <a:normAutofit fontScale="85000" lnSpcReduction="10000"/>
          </a:bodyPr>
          <a:lstStyle/>
          <a:p>
            <a:endParaRPr lang="en-US" b="1" dirty="0" smtClean="0"/>
          </a:p>
          <a:p>
            <a:r>
              <a:rPr lang="en-US" sz="3300" dirty="0" smtClean="0"/>
              <a:t>Importance of </a:t>
            </a:r>
            <a:r>
              <a:rPr lang="en-US" sz="3300" dirty="0"/>
              <a:t>transparency and reproducibility </a:t>
            </a:r>
            <a:endParaRPr lang="en-US" sz="3300" dirty="0" smtClean="0"/>
          </a:p>
          <a:p>
            <a:r>
              <a:rPr lang="en-US" sz="3300" dirty="0" smtClean="0"/>
              <a:t>A </a:t>
            </a:r>
            <a:r>
              <a:rPr lang="en-US" sz="3300" dirty="0"/>
              <a:t>need for </a:t>
            </a:r>
            <a:r>
              <a:rPr lang="en-US" sz="3300" dirty="0" smtClean="0"/>
              <a:t>pay-off </a:t>
            </a:r>
            <a:r>
              <a:rPr lang="en-US" sz="3300" dirty="0"/>
              <a:t>for investors </a:t>
            </a:r>
            <a:endParaRPr lang="en-US" sz="3300" dirty="0" smtClean="0"/>
          </a:p>
          <a:p>
            <a:r>
              <a:rPr lang="en-US" sz="3300" dirty="0" smtClean="0"/>
              <a:t>Balance collaboration and </a:t>
            </a:r>
            <a:r>
              <a:rPr lang="en-US" sz="3300" dirty="0"/>
              <a:t>competition </a:t>
            </a:r>
            <a:endParaRPr lang="en-US" sz="3300" dirty="0" smtClean="0"/>
          </a:p>
          <a:p>
            <a:r>
              <a:rPr lang="en-US" sz="3300" dirty="0" smtClean="0"/>
              <a:t>Who </a:t>
            </a:r>
            <a:r>
              <a:rPr lang="en-US" sz="3300" dirty="0"/>
              <a:t>“owns” </a:t>
            </a:r>
            <a:r>
              <a:rPr lang="en-US" sz="3300" dirty="0" smtClean="0"/>
              <a:t>research </a:t>
            </a:r>
            <a:r>
              <a:rPr lang="en-US" sz="3300" dirty="0"/>
              <a:t>and </a:t>
            </a:r>
            <a:r>
              <a:rPr lang="en-US" sz="3300" dirty="0" smtClean="0"/>
              <a:t>its record? </a:t>
            </a:r>
          </a:p>
          <a:p>
            <a:r>
              <a:rPr lang="en-US" sz="3300" dirty="0" smtClean="0"/>
              <a:t>Demonstrate </a:t>
            </a:r>
            <a:r>
              <a:rPr lang="en-US" sz="3300" dirty="0"/>
              <a:t>impact of </a:t>
            </a:r>
            <a:r>
              <a:rPr lang="en-US" sz="3300" dirty="0" smtClean="0"/>
              <a:t>research</a:t>
            </a:r>
          </a:p>
          <a:p>
            <a:r>
              <a:rPr lang="en-US" sz="3300" dirty="0" smtClean="0"/>
              <a:t>The </a:t>
            </a:r>
            <a:r>
              <a:rPr lang="en-US" sz="3300" dirty="0"/>
              <a:t>future will be in </a:t>
            </a:r>
            <a:r>
              <a:rPr lang="en-US" sz="3300" dirty="0" smtClean="0"/>
              <a:t>assertions </a:t>
            </a:r>
            <a:r>
              <a:rPr lang="en-US" sz="3300" dirty="0"/>
              <a:t>of value and impact across </a:t>
            </a:r>
            <a:r>
              <a:rPr lang="en-US" sz="3300" dirty="0" smtClean="0"/>
              <a:t>institutions</a:t>
            </a:r>
            <a:endParaRPr lang="en-US" sz="33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14</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85800"/>
            <a:ext cx="14668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910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20813" cy="1524000"/>
          </a:xfrm>
        </p:spPr>
        <p:txBody>
          <a:bodyPr>
            <a:normAutofit fontScale="90000"/>
          </a:bodyPr>
          <a:lstStyle/>
          <a:p>
            <a:r>
              <a:rPr lang="en-US" sz="3600" dirty="0" smtClean="0"/>
              <a:t>Evolving </a:t>
            </a:r>
            <a:r>
              <a:rPr lang="en-US" sz="3600" dirty="0"/>
              <a:t>Scholarly Record: Scope and Context</a:t>
            </a:r>
            <a:r>
              <a:rPr lang="en-US" dirty="0"/>
              <a:t/>
            </a:r>
            <a:br>
              <a:rPr lang="en-US" dirty="0"/>
            </a:br>
            <a:r>
              <a:rPr lang="en-US" sz="3100" dirty="0" smtClean="0"/>
              <a:t>Clifford </a:t>
            </a:r>
            <a:r>
              <a:rPr lang="en-US" sz="3100" dirty="0"/>
              <a:t>Lynch, </a:t>
            </a:r>
            <a:r>
              <a:rPr lang="en-US" sz="3100" dirty="0" smtClean="0"/>
              <a:t>Director, CNI</a:t>
            </a:r>
            <a:endParaRPr lang="en-US" dirty="0"/>
          </a:p>
        </p:txBody>
      </p:sp>
      <p:sp>
        <p:nvSpPr>
          <p:cNvPr id="3" name="Content Placeholder 2"/>
          <p:cNvSpPr>
            <a:spLocks noGrp="1"/>
          </p:cNvSpPr>
          <p:nvPr>
            <p:ph idx="1"/>
          </p:nvPr>
        </p:nvSpPr>
        <p:spPr>
          <a:xfrm>
            <a:off x="304800" y="1786691"/>
            <a:ext cx="3810000" cy="4525963"/>
          </a:xfrm>
        </p:spPr>
        <p:txBody>
          <a:bodyPr>
            <a:normAutofit fontScale="70000" lnSpcReduction="20000"/>
          </a:bodyPr>
          <a:lstStyle/>
          <a:p>
            <a:r>
              <a:rPr lang="en-US" dirty="0" smtClean="0"/>
              <a:t>The </a:t>
            </a:r>
            <a:r>
              <a:rPr lang="en-US" dirty="0"/>
              <a:t>scholarly record is </a:t>
            </a:r>
            <a:r>
              <a:rPr lang="en-US" dirty="0" smtClean="0"/>
              <a:t>huge</a:t>
            </a:r>
          </a:p>
          <a:p>
            <a:r>
              <a:rPr lang="en-US" dirty="0" smtClean="0"/>
              <a:t>Should we keep everything</a:t>
            </a:r>
            <a:r>
              <a:rPr lang="en-US" dirty="0"/>
              <a:t>?  </a:t>
            </a:r>
            <a:endParaRPr lang="en-US" dirty="0" smtClean="0"/>
          </a:p>
          <a:p>
            <a:r>
              <a:rPr lang="en-US" dirty="0" smtClean="0"/>
              <a:t>Memory </a:t>
            </a:r>
            <a:r>
              <a:rPr lang="en-US" dirty="0"/>
              <a:t>institutions </a:t>
            </a:r>
            <a:r>
              <a:rPr lang="en-US" dirty="0" smtClean="0"/>
              <a:t>are </a:t>
            </a:r>
            <a:r>
              <a:rPr lang="en-US" dirty="0"/>
              <a:t>a </a:t>
            </a:r>
            <a:r>
              <a:rPr lang="en-US" dirty="0" smtClean="0"/>
              <a:t>system.</a:t>
            </a:r>
          </a:p>
          <a:p>
            <a:r>
              <a:rPr lang="en-US" dirty="0" smtClean="0"/>
              <a:t>We can’t capture it all, </a:t>
            </a:r>
            <a:r>
              <a:rPr lang="en-US" dirty="0"/>
              <a:t>but </a:t>
            </a:r>
            <a:r>
              <a:rPr lang="en-US" dirty="0" smtClean="0"/>
              <a:t>we can sample.</a:t>
            </a:r>
            <a:endParaRPr lang="en-US" dirty="0"/>
          </a:p>
          <a:p>
            <a:r>
              <a:rPr lang="en-US" dirty="0"/>
              <a:t>It is our role to safeguard the evidentiary record </a:t>
            </a:r>
            <a:endParaRPr lang="en-US" dirty="0" smtClean="0"/>
          </a:p>
          <a:p>
            <a:pPr lvl="1"/>
            <a:r>
              <a:rPr lang="en-US" dirty="0" smtClean="0"/>
              <a:t>the </a:t>
            </a:r>
            <a:r>
              <a:rPr lang="en-US" dirty="0"/>
              <a:t>data and the science acted upon it. </a:t>
            </a:r>
            <a:endParaRPr lang="en-US" dirty="0" smtClean="0"/>
          </a:p>
          <a:p>
            <a:pPr lvl="1"/>
            <a:r>
              <a:rPr lang="en-US" dirty="0" smtClean="0"/>
              <a:t>both </a:t>
            </a:r>
            <a:r>
              <a:rPr lang="en-US" dirty="0"/>
              <a:t>refereed and </a:t>
            </a:r>
            <a:r>
              <a:rPr lang="en-US" dirty="0" smtClean="0"/>
              <a:t>un-refereed</a:t>
            </a:r>
          </a:p>
          <a:p>
            <a:pPr lvl="1"/>
            <a:r>
              <a:rPr lang="en-US" dirty="0" smtClean="0"/>
              <a:t>videos</a:t>
            </a:r>
            <a:r>
              <a:rPr lang="en-US" dirty="0"/>
              <a:t>, blogs, websites, social media… </a:t>
            </a:r>
            <a:endParaRPr lang="en-US" dirty="0" smtClean="0"/>
          </a:p>
          <a:p>
            <a:pPr lvl="1"/>
            <a:r>
              <a:rPr lang="en-US" dirty="0" smtClean="0"/>
              <a:t>New access for the traditional</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15</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00200"/>
            <a:ext cx="462084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68959" y="5934670"/>
            <a:ext cx="6700360" cy="830997"/>
          </a:xfrm>
          <a:prstGeom prst="rect">
            <a:avLst/>
          </a:prstGeom>
          <a:noFill/>
        </p:spPr>
        <p:txBody>
          <a:bodyPr wrap="none" rtlCol="0">
            <a:spAutoFit/>
          </a:bodyPr>
          <a:lstStyle/>
          <a:p>
            <a:r>
              <a:rPr lang="en-US" sz="1600" dirty="0" smtClean="0">
                <a:latin typeface="+mj-lt"/>
              </a:rPr>
              <a:t>“There </a:t>
            </a:r>
            <a:r>
              <a:rPr lang="en-US" sz="1600" dirty="0">
                <a:latin typeface="+mj-lt"/>
              </a:rPr>
              <a:t>is a lot of stuff that doesn’t make it into IRs because all eyes are </a:t>
            </a:r>
            <a:endParaRPr lang="en-US" sz="1600" dirty="0" smtClean="0">
              <a:latin typeface="+mj-lt"/>
            </a:endParaRPr>
          </a:p>
          <a:p>
            <a:r>
              <a:rPr lang="en-US" sz="1600" dirty="0" smtClean="0">
                <a:latin typeface="+mj-lt"/>
              </a:rPr>
              <a:t>on </a:t>
            </a:r>
            <a:r>
              <a:rPr lang="en-US" sz="1600" dirty="0">
                <a:latin typeface="+mj-lt"/>
              </a:rPr>
              <a:t>capturing things that are already </a:t>
            </a:r>
            <a:r>
              <a:rPr lang="en-US" sz="1600" dirty="0" smtClean="0">
                <a:latin typeface="+mj-lt"/>
              </a:rPr>
              <a:t>archived somewhere</a:t>
            </a:r>
            <a:r>
              <a:rPr lang="en-US" sz="1600" dirty="0">
                <a:latin typeface="+mj-lt"/>
              </a:rPr>
              <a:t>. The eyes </a:t>
            </a:r>
            <a:endParaRPr lang="en-US" sz="1600" dirty="0" smtClean="0">
              <a:latin typeface="+mj-lt"/>
            </a:endParaRPr>
          </a:p>
          <a:p>
            <a:r>
              <a:rPr lang="en-US" sz="1600" dirty="0" smtClean="0">
                <a:latin typeface="+mj-lt"/>
              </a:rPr>
              <a:t>are </a:t>
            </a:r>
            <a:r>
              <a:rPr lang="en-US" sz="1600" dirty="0">
                <a:latin typeface="+mj-lt"/>
              </a:rPr>
              <a:t>on the wrong ball</a:t>
            </a:r>
            <a:r>
              <a:rPr lang="en-US" sz="1600" dirty="0" smtClean="0">
                <a:latin typeface="+mj-lt"/>
              </a:rPr>
              <a:t>…”</a:t>
            </a:r>
            <a:endParaRPr lang="en-US" sz="1600" dirty="0">
              <a:latin typeface="+mj-lt"/>
            </a:endParaRPr>
          </a:p>
        </p:txBody>
      </p:sp>
    </p:spTree>
    <p:extLst>
      <p:ext uri="{BB962C8B-B14F-4D97-AF65-F5344CB8AC3E}">
        <p14:creationId xmlns:p14="http://schemas.microsoft.com/office/powerpoint/2010/main" val="1836910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A Perspective on Archiving the Evolving Scholarly </a:t>
            </a:r>
            <a:r>
              <a:rPr lang="en-US" sz="3200" dirty="0" smtClean="0"/>
              <a:t>Record</a:t>
            </a:r>
            <a:r>
              <a:rPr lang="en-US" sz="3200" dirty="0"/>
              <a:t/>
            </a:r>
            <a:br>
              <a:rPr lang="en-US" sz="3200" dirty="0"/>
            </a:br>
            <a:r>
              <a:rPr lang="en-US" sz="2800" dirty="0" smtClean="0"/>
              <a:t>Herbert </a:t>
            </a:r>
            <a:r>
              <a:rPr lang="en-US" sz="2800" dirty="0"/>
              <a:t>Van de </a:t>
            </a:r>
            <a:r>
              <a:rPr lang="en-US" sz="2800" dirty="0" err="1"/>
              <a:t>Sompel</a:t>
            </a:r>
            <a:r>
              <a:rPr lang="en-US" sz="2800" dirty="0" smtClean="0"/>
              <a:t>, LANL</a:t>
            </a:r>
            <a:r>
              <a:rPr lang="en-US" sz="3200" dirty="0"/>
              <a:t/>
            </a:r>
            <a:br>
              <a:rPr lang="en-US" sz="3200" dirty="0"/>
            </a:br>
            <a:endParaRPr lang="en-US" sz="3200" dirty="0"/>
          </a:p>
        </p:txBody>
      </p:sp>
      <p:sp>
        <p:nvSpPr>
          <p:cNvPr id="3" name="Content Placeholder 2"/>
          <p:cNvSpPr>
            <a:spLocks noGrp="1"/>
          </p:cNvSpPr>
          <p:nvPr>
            <p:ph idx="1"/>
          </p:nvPr>
        </p:nvSpPr>
        <p:spPr>
          <a:xfrm>
            <a:off x="4876800" y="1600200"/>
            <a:ext cx="4191000" cy="4525963"/>
          </a:xfrm>
        </p:spPr>
        <p:txBody>
          <a:bodyPr>
            <a:noAutofit/>
          </a:bodyPr>
          <a:lstStyle/>
          <a:p>
            <a:r>
              <a:rPr lang="en-US" sz="1600" dirty="0" smtClean="0"/>
              <a:t>Functions </a:t>
            </a:r>
            <a:r>
              <a:rPr lang="en-US" sz="1600" dirty="0"/>
              <a:t>of scholarly communication </a:t>
            </a:r>
            <a:endParaRPr lang="en-US" sz="1600" dirty="0" smtClean="0"/>
          </a:p>
          <a:p>
            <a:pPr lvl="1"/>
            <a:r>
              <a:rPr lang="en-US" sz="1600" dirty="0" smtClean="0"/>
              <a:t>Registration</a:t>
            </a:r>
          </a:p>
          <a:p>
            <a:pPr lvl="1"/>
            <a:r>
              <a:rPr lang="en-US" sz="1600" dirty="0" smtClean="0"/>
              <a:t>Certification </a:t>
            </a:r>
          </a:p>
          <a:p>
            <a:pPr lvl="1"/>
            <a:r>
              <a:rPr lang="en-US" sz="1600" dirty="0" smtClean="0"/>
              <a:t>Awareness </a:t>
            </a:r>
          </a:p>
          <a:p>
            <a:pPr lvl="1"/>
            <a:r>
              <a:rPr lang="en-US" sz="1600" dirty="0" smtClean="0"/>
              <a:t>Archiving </a:t>
            </a:r>
          </a:p>
          <a:p>
            <a:r>
              <a:rPr lang="en-US" sz="1600" dirty="0" smtClean="0"/>
              <a:t>Web </a:t>
            </a:r>
            <a:r>
              <a:rPr lang="en-US" sz="1600" dirty="0"/>
              <a:t>of Objects.  </a:t>
            </a:r>
            <a:endParaRPr lang="en-US" sz="1600" dirty="0" smtClean="0"/>
          </a:p>
          <a:p>
            <a:pPr lvl="1"/>
            <a:r>
              <a:rPr lang="en-US" sz="1600" dirty="0" smtClean="0"/>
              <a:t>Changes to scholarly communication and research </a:t>
            </a:r>
            <a:r>
              <a:rPr lang="en-US" sz="1600" dirty="0"/>
              <a:t>objects </a:t>
            </a:r>
            <a:endParaRPr lang="en-US" sz="1600" dirty="0" smtClean="0"/>
          </a:p>
          <a:p>
            <a:pPr lvl="1"/>
            <a:r>
              <a:rPr lang="en-US" sz="1600" dirty="0" smtClean="0"/>
              <a:t>Content hosted </a:t>
            </a:r>
            <a:r>
              <a:rPr lang="en-US" sz="1600" dirty="0"/>
              <a:t>on </a:t>
            </a:r>
            <a:r>
              <a:rPr lang="en-US" sz="1600" dirty="0" smtClean="0"/>
              <a:t>web platforms</a:t>
            </a:r>
          </a:p>
          <a:p>
            <a:pPr lvl="1"/>
            <a:r>
              <a:rPr lang="en-US" sz="1600" dirty="0" smtClean="0"/>
              <a:t>Web resources seldom </a:t>
            </a:r>
            <a:r>
              <a:rPr lang="en-US" sz="1600" dirty="0"/>
              <a:t>archived.   </a:t>
            </a:r>
            <a:endParaRPr lang="en-US" sz="1600" dirty="0" smtClean="0"/>
          </a:p>
          <a:p>
            <a:pPr lvl="1"/>
            <a:r>
              <a:rPr lang="en-US" sz="1600" dirty="0" smtClean="0"/>
              <a:t>From atomic </a:t>
            </a:r>
            <a:r>
              <a:rPr lang="en-US" sz="1600" dirty="0"/>
              <a:t>objects </a:t>
            </a:r>
            <a:r>
              <a:rPr lang="en-US" sz="1600" dirty="0" smtClean="0"/>
              <a:t>to compound </a:t>
            </a:r>
            <a:r>
              <a:rPr lang="en-US" sz="1600" dirty="0"/>
              <a:t>objects </a:t>
            </a:r>
            <a:endParaRPr lang="en-US" sz="1600" dirty="0" smtClean="0"/>
          </a:p>
          <a:p>
            <a:r>
              <a:rPr lang="en-US" sz="1600" dirty="0" smtClean="0"/>
              <a:t>An important distinction between recording and archiving and the need for transfer from one to the other</a:t>
            </a:r>
            <a:endParaRPr lang="en-US" sz="1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16</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333079"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0" y="6122223"/>
            <a:ext cx="7018973" cy="615553"/>
          </a:xfrm>
          <a:prstGeom prst="rect">
            <a:avLst/>
          </a:prstGeom>
          <a:noFill/>
        </p:spPr>
        <p:txBody>
          <a:bodyPr wrap="none" rtlCol="0">
            <a:spAutoFit/>
          </a:bodyPr>
          <a:lstStyle/>
          <a:p>
            <a:r>
              <a:rPr lang="en-US" sz="1600" dirty="0" smtClean="0"/>
              <a:t>“Our </a:t>
            </a:r>
            <a:r>
              <a:rPr lang="en-US" sz="1600" dirty="0"/>
              <a:t>goal is to achieve the ability to persistently, precisely, and seamlessly </a:t>
            </a:r>
            <a:endParaRPr lang="en-US" sz="1600" dirty="0" smtClean="0"/>
          </a:p>
          <a:p>
            <a:r>
              <a:rPr lang="en-US" sz="1600" dirty="0" smtClean="0"/>
              <a:t>revisit </a:t>
            </a:r>
            <a:r>
              <a:rPr lang="en-US" sz="1600" dirty="0"/>
              <a:t>the Scholarly Web of the Past and of the Now at some point in the Future</a:t>
            </a:r>
            <a:r>
              <a:rPr lang="en-US" sz="1600" dirty="0" smtClean="0"/>
              <a:t>.”</a:t>
            </a:r>
            <a:r>
              <a:rPr lang="en-US" dirty="0"/>
              <a:t>  </a:t>
            </a:r>
          </a:p>
        </p:txBody>
      </p:sp>
    </p:spTree>
    <p:extLst>
      <p:ext uri="{BB962C8B-B14F-4D97-AF65-F5344CB8AC3E}">
        <p14:creationId xmlns:p14="http://schemas.microsoft.com/office/powerpoint/2010/main" val="1836910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418"/>
            <a:ext cx="8229600" cy="1143000"/>
          </a:xfrm>
        </p:spPr>
        <p:txBody>
          <a:bodyPr/>
          <a:lstStyle/>
          <a:p>
            <a:r>
              <a:rPr lang="en-US" dirty="0" smtClean="0"/>
              <a:t>Recording to Archiving</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17</a:t>
            </a:fld>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38536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68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Breakout group discussions</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18</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1587"/>
            <a:ext cx="4038600" cy="311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00400"/>
            <a:ext cx="5298575" cy="199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229600" cy="1143000"/>
          </a:xfrm>
        </p:spPr>
        <p:txBody>
          <a:bodyPr/>
          <a:lstStyle/>
          <a:p>
            <a:r>
              <a:rPr lang="en-US" dirty="0" smtClean="0"/>
              <a:t>Selection</a:t>
            </a:r>
            <a:endParaRPr lang="en-US" dirty="0"/>
          </a:p>
        </p:txBody>
      </p:sp>
      <p:sp>
        <p:nvSpPr>
          <p:cNvPr id="3" name="TextBox 2"/>
          <p:cNvSpPr txBox="1"/>
          <p:nvPr/>
        </p:nvSpPr>
        <p:spPr>
          <a:xfrm>
            <a:off x="685800" y="990600"/>
            <a:ext cx="7543800" cy="466281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First, your </a:t>
            </a:r>
            <a:r>
              <a:rPr lang="en-US" sz="2000" dirty="0">
                <a:solidFill>
                  <a:srgbClr val="646464"/>
                </a:solidFill>
                <a:latin typeface="+mj-lt"/>
                <a:ea typeface="Open Sans" pitchFamily="34" charset="0"/>
                <a:cs typeface="Open Sans" pitchFamily="34" charset="0"/>
              </a:rPr>
              <a:t>own institutional output</a:t>
            </a:r>
          </a:p>
          <a:p>
            <a:pPr marL="342900" indent="-342900">
              <a:buFont typeface="Arial" panose="020B0604020202020204" pitchFamily="34" charset="0"/>
              <a:buChar char="•"/>
            </a:pPr>
            <a:r>
              <a:rPr lang="en-US" sz="2000" dirty="0">
                <a:solidFill>
                  <a:srgbClr val="646464"/>
                </a:solidFill>
                <a:latin typeface="+mj-lt"/>
                <a:ea typeface="Open Sans" pitchFamily="34" charset="0"/>
                <a:cs typeface="Open Sans" pitchFamily="34" charset="0"/>
              </a:rPr>
              <a:t>Capture from active research projects   </a:t>
            </a: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Assess user demand</a:t>
            </a: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Ensure you keep evidence </a:t>
            </a:r>
            <a:r>
              <a:rPr lang="en-US" sz="2000" dirty="0">
                <a:solidFill>
                  <a:srgbClr val="646464"/>
                </a:solidFill>
                <a:latin typeface="+mj-lt"/>
                <a:ea typeface="Open Sans" pitchFamily="34" charset="0"/>
                <a:cs typeface="Open Sans" pitchFamily="34" charset="0"/>
              </a:rPr>
              <a:t>for verification   </a:t>
            </a: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Determine what </a:t>
            </a:r>
            <a:r>
              <a:rPr lang="en-US" sz="2000" dirty="0">
                <a:solidFill>
                  <a:srgbClr val="646464"/>
                </a:solidFill>
                <a:latin typeface="+mj-lt"/>
                <a:ea typeface="Open Sans" pitchFamily="34" charset="0"/>
                <a:cs typeface="Open Sans" pitchFamily="34" charset="0"/>
              </a:rPr>
              <a:t>need not be saved </a:t>
            </a:r>
            <a:endParaRPr lang="en-US" sz="2000" dirty="0" smtClean="0">
              <a:solidFill>
                <a:srgbClr val="646464"/>
              </a:solidFill>
              <a:latin typeface="+mj-lt"/>
              <a:ea typeface="Open Sans" pitchFamily="34" charset="0"/>
              <a:cs typeface="Open Sans" pitchFamily="34" charset="0"/>
            </a:endParaRP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Have a deselection policy</a:t>
            </a:r>
            <a:r>
              <a:rPr lang="en-US" sz="2000" dirty="0">
                <a:solidFill>
                  <a:srgbClr val="646464"/>
                </a:solidFill>
                <a:latin typeface="+mj-lt"/>
                <a:ea typeface="Open Sans" pitchFamily="34" charset="0"/>
                <a:cs typeface="Open Sans" pitchFamily="34" charset="0"/>
              </a:rPr>
              <a:t>  </a:t>
            </a: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Involve </a:t>
            </a:r>
            <a:r>
              <a:rPr lang="en-US" sz="2000" dirty="0">
                <a:solidFill>
                  <a:srgbClr val="646464"/>
                </a:solidFill>
                <a:latin typeface="+mj-lt"/>
                <a:ea typeface="Open Sans" pitchFamily="34" charset="0"/>
                <a:cs typeface="Open Sans" pitchFamily="34" charset="0"/>
              </a:rPr>
              <a:t>researchers in identifying resources </a:t>
            </a:r>
            <a:r>
              <a:rPr lang="en-US" sz="2000" dirty="0" smtClean="0">
                <a:solidFill>
                  <a:srgbClr val="646464"/>
                </a:solidFill>
                <a:latin typeface="+mj-lt"/>
                <a:ea typeface="Open Sans" pitchFamily="34" charset="0"/>
                <a:cs typeface="Open Sans" pitchFamily="34" charset="0"/>
              </a:rPr>
              <a:t>but be prepared to do it yourself</a:t>
            </a:r>
            <a:endParaRPr lang="en-US" sz="2000" dirty="0">
              <a:solidFill>
                <a:srgbClr val="646464"/>
              </a:solidFill>
              <a:latin typeface="+mj-lt"/>
              <a:ea typeface="Open Sans" pitchFamily="34" charset="0"/>
              <a:cs typeface="Open Sans" pitchFamily="34" charset="0"/>
            </a:endParaRP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Be aware of how your decisions fit </a:t>
            </a:r>
            <a:r>
              <a:rPr lang="en-US" sz="2000" dirty="0">
                <a:solidFill>
                  <a:srgbClr val="646464"/>
                </a:solidFill>
                <a:latin typeface="+mj-lt"/>
                <a:ea typeface="Open Sans" pitchFamily="34" charset="0"/>
                <a:cs typeface="Open Sans" pitchFamily="34" charset="0"/>
              </a:rPr>
              <a:t>into the broader </a:t>
            </a:r>
            <a:r>
              <a:rPr lang="en-US" sz="2000" dirty="0" smtClean="0">
                <a:solidFill>
                  <a:srgbClr val="646464"/>
                </a:solidFill>
                <a:latin typeface="+mj-lt"/>
                <a:ea typeface="Open Sans" pitchFamily="34" charset="0"/>
                <a:cs typeface="Open Sans" pitchFamily="34" charset="0"/>
              </a:rPr>
              <a:t>system</a:t>
            </a:r>
            <a:endParaRPr lang="en-US" sz="2000" dirty="0">
              <a:solidFill>
                <a:srgbClr val="646464"/>
              </a:solidFill>
              <a:latin typeface="+mj-lt"/>
              <a:ea typeface="Open Sans" pitchFamily="34" charset="0"/>
              <a:cs typeface="Open Sans" pitchFamily="34" charset="0"/>
            </a:endParaRP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Develop criteria for blogs and websites </a:t>
            </a:r>
            <a:r>
              <a:rPr lang="en-US" sz="2000" dirty="0">
                <a:solidFill>
                  <a:srgbClr val="646464"/>
                </a:solidFill>
                <a:latin typeface="+mj-lt"/>
                <a:ea typeface="Open Sans" pitchFamily="34" charset="0"/>
                <a:cs typeface="Open Sans" pitchFamily="34" charset="0"/>
              </a:rPr>
              <a:t>to be </a:t>
            </a:r>
            <a:r>
              <a:rPr lang="en-US" sz="2000" dirty="0" smtClean="0">
                <a:solidFill>
                  <a:srgbClr val="646464"/>
                </a:solidFill>
                <a:latin typeface="+mj-lt"/>
                <a:ea typeface="Open Sans" pitchFamily="34" charset="0"/>
                <a:cs typeface="Open Sans" pitchFamily="34" charset="0"/>
              </a:rPr>
              <a:t>archived </a:t>
            </a:r>
            <a:r>
              <a:rPr lang="en-US" sz="2000" dirty="0">
                <a:solidFill>
                  <a:srgbClr val="646464"/>
                </a:solidFill>
                <a:latin typeface="+mj-lt"/>
                <a:ea typeface="Open Sans" pitchFamily="34" charset="0"/>
                <a:cs typeface="Open Sans" pitchFamily="34" charset="0"/>
              </a:rPr>
              <a:t> </a:t>
            </a:r>
            <a:endParaRPr lang="en-US" sz="2000" dirty="0" smtClean="0">
              <a:solidFill>
                <a:srgbClr val="646464"/>
              </a:solidFill>
              <a:latin typeface="+mj-lt"/>
              <a:ea typeface="Open Sans" pitchFamily="34" charset="0"/>
              <a:cs typeface="Open Sans" pitchFamily="34" charset="0"/>
            </a:endParaRP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Declare </a:t>
            </a:r>
            <a:r>
              <a:rPr lang="en-US" sz="2000" dirty="0">
                <a:solidFill>
                  <a:srgbClr val="646464"/>
                </a:solidFill>
                <a:latin typeface="+mj-lt"/>
                <a:ea typeface="Open Sans" pitchFamily="34" charset="0"/>
                <a:cs typeface="Open Sans" pitchFamily="34" charset="0"/>
              </a:rPr>
              <a:t>collections of record </a:t>
            </a:r>
            <a:endParaRPr lang="en-US" sz="2000" dirty="0" smtClean="0">
              <a:solidFill>
                <a:srgbClr val="646464"/>
              </a:solidFill>
              <a:latin typeface="+mj-lt"/>
              <a:ea typeface="Open Sans" pitchFamily="34" charset="0"/>
              <a:cs typeface="Open Sans" pitchFamily="34" charset="0"/>
            </a:endParaRP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Communicate web archiving commitments </a:t>
            </a:r>
          </a:p>
          <a:p>
            <a:pPr marL="342900" indent="-342900">
              <a:buFont typeface="Arial" panose="020B0604020202020204" pitchFamily="34" charset="0"/>
              <a:buChar char="•"/>
            </a:pPr>
            <a:r>
              <a:rPr lang="en-US" sz="2000" dirty="0" smtClean="0">
                <a:solidFill>
                  <a:srgbClr val="646464"/>
                </a:solidFill>
                <a:latin typeface="+mj-lt"/>
                <a:ea typeface="Open Sans" pitchFamily="34" charset="0"/>
                <a:cs typeface="Open Sans" pitchFamily="34" charset="0"/>
              </a:rPr>
              <a:t>Focus on the at-risk </a:t>
            </a:r>
            <a:r>
              <a:rPr lang="en-US" sz="2000" dirty="0">
                <a:solidFill>
                  <a:srgbClr val="646464"/>
                </a:solidFill>
                <a:latin typeface="+mj-lt"/>
                <a:ea typeface="Open Sans" pitchFamily="34" charset="0"/>
                <a:cs typeface="Open Sans" pitchFamily="34" charset="0"/>
              </a:rPr>
              <a:t>materials.</a:t>
            </a:r>
          </a:p>
          <a:p>
            <a:pPr marL="342900" indent="-342900">
              <a:buFont typeface="Arial" panose="020B0604020202020204" pitchFamily="34" charset="0"/>
              <a:buChar char="•"/>
            </a:pPr>
            <a:r>
              <a:rPr lang="en-US" sz="2000" dirty="0">
                <a:solidFill>
                  <a:srgbClr val="646464"/>
                </a:solidFill>
                <a:latin typeface="+mj-lt"/>
                <a:ea typeface="Open Sans" pitchFamily="34" charset="0"/>
                <a:cs typeface="Open Sans" pitchFamily="34" charset="0"/>
              </a:rPr>
              <a:t>Accept adequate content sampling.</a:t>
            </a:r>
          </a:p>
          <a:p>
            <a:endParaRPr lang="en-US" sz="1700" dirty="0">
              <a:solidFill>
                <a:srgbClr val="646464"/>
              </a:solidFill>
              <a:latin typeface="+mj-lt"/>
              <a:ea typeface="Open Sans" pitchFamily="34" charset="0"/>
              <a:cs typeface="Open Sans" pitchFamily="34" charset="0"/>
            </a:endParaRPr>
          </a:p>
        </p:txBody>
      </p:sp>
    </p:spTree>
    <p:extLst>
      <p:ext uri="{BB962C8B-B14F-4D97-AF65-F5344CB8AC3E}">
        <p14:creationId xmlns:p14="http://schemas.microsoft.com/office/powerpoint/2010/main" val="1014876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a:t>
            </a:fld>
            <a:endParaRPr lang="en-US" dirty="0"/>
          </a:p>
        </p:txBody>
      </p:sp>
      <p:pic>
        <p:nvPicPr>
          <p:cNvPr id="26640" name="Picture 16" descr="File:Screenshot-spreadsheet.png"/>
          <p:cNvPicPr>
            <a:picLocks noChangeAspect="1" noChangeArrowheads="1"/>
          </p:cNvPicPr>
          <p:nvPr/>
        </p:nvPicPr>
        <p:blipFill>
          <a:blip r:embed="rId3" cstate="print"/>
          <a:srcRect r="6493" b="13333"/>
          <a:stretch>
            <a:fillRect/>
          </a:stretch>
        </p:blipFill>
        <p:spPr bwMode="auto">
          <a:xfrm>
            <a:off x="1600200" y="2895600"/>
            <a:ext cx="1524000" cy="990600"/>
          </a:xfrm>
          <a:prstGeom prst="rect">
            <a:avLst/>
          </a:prstGeom>
          <a:noFill/>
        </p:spPr>
      </p:pic>
      <p:pic>
        <p:nvPicPr>
          <p:cNvPr id="26642" name="Picture 18" descr="File:Python.png"/>
          <p:cNvPicPr>
            <a:picLocks noChangeAspect="1" noChangeArrowheads="1"/>
          </p:cNvPicPr>
          <p:nvPr/>
        </p:nvPicPr>
        <p:blipFill>
          <a:blip r:embed="rId4" cstate="print"/>
          <a:srcRect/>
          <a:stretch>
            <a:fillRect/>
          </a:stretch>
        </p:blipFill>
        <p:spPr bwMode="auto">
          <a:xfrm>
            <a:off x="2133600" y="4495800"/>
            <a:ext cx="2857500" cy="2133601"/>
          </a:xfrm>
          <a:prstGeom prst="rect">
            <a:avLst/>
          </a:prstGeom>
          <a:noFill/>
        </p:spPr>
      </p:pic>
      <p:pic>
        <p:nvPicPr>
          <p:cNvPr id="26644" name="Picture 20" descr="File:CSMACD-Algorithm.svg"/>
          <p:cNvPicPr>
            <a:picLocks noChangeAspect="1" noChangeArrowheads="1"/>
          </p:cNvPicPr>
          <p:nvPr/>
        </p:nvPicPr>
        <p:blipFill>
          <a:blip r:embed="rId5" cstate="print"/>
          <a:srcRect/>
          <a:stretch>
            <a:fillRect/>
          </a:stretch>
        </p:blipFill>
        <p:spPr bwMode="auto">
          <a:xfrm>
            <a:off x="5715000" y="5181600"/>
            <a:ext cx="2590800" cy="1305116"/>
          </a:xfrm>
          <a:prstGeom prst="rect">
            <a:avLst/>
          </a:prstGeom>
          <a:noFill/>
        </p:spPr>
      </p:pic>
      <p:pic>
        <p:nvPicPr>
          <p:cNvPr id="26645" name="Picture 21"/>
          <p:cNvPicPr>
            <a:picLocks noChangeAspect="1" noChangeArrowheads="1"/>
          </p:cNvPicPr>
          <p:nvPr/>
        </p:nvPicPr>
        <p:blipFill>
          <a:blip r:embed="rId6" cstate="print"/>
          <a:srcRect/>
          <a:stretch>
            <a:fillRect/>
          </a:stretch>
        </p:blipFill>
        <p:spPr bwMode="auto">
          <a:xfrm>
            <a:off x="152400" y="3200400"/>
            <a:ext cx="1117600" cy="3048000"/>
          </a:xfrm>
          <a:prstGeom prst="rect">
            <a:avLst/>
          </a:prstGeom>
          <a:noFill/>
          <a:ln w="9525">
            <a:noFill/>
            <a:miter lim="800000"/>
            <a:headEnd/>
            <a:tailEnd/>
          </a:ln>
        </p:spPr>
      </p:pic>
      <p:pic>
        <p:nvPicPr>
          <p:cNvPr id="26638" name="Picture 14" descr="File:PSM V75 D424 Astronomical observations broken down to quantity and number of days.png"/>
          <p:cNvPicPr>
            <a:picLocks noChangeAspect="1" noChangeArrowheads="1"/>
          </p:cNvPicPr>
          <p:nvPr/>
        </p:nvPicPr>
        <p:blipFill>
          <a:blip r:embed="rId7" cstate="print"/>
          <a:srcRect r="1000" b="44732"/>
          <a:stretch>
            <a:fillRect/>
          </a:stretch>
        </p:blipFill>
        <p:spPr bwMode="auto">
          <a:xfrm>
            <a:off x="0" y="0"/>
            <a:ext cx="2590800" cy="1046788"/>
          </a:xfrm>
          <a:prstGeom prst="rect">
            <a:avLst/>
          </a:prstGeom>
          <a:noFill/>
        </p:spPr>
      </p:pic>
      <p:pic>
        <p:nvPicPr>
          <p:cNvPr id="26634" name="Picture 10" descr="File:EPICA delta D plot.svg"/>
          <p:cNvPicPr>
            <a:picLocks noChangeAspect="1" noChangeArrowheads="1"/>
          </p:cNvPicPr>
          <p:nvPr/>
        </p:nvPicPr>
        <p:blipFill>
          <a:blip r:embed="rId8" cstate="print"/>
          <a:srcRect b="52000"/>
          <a:stretch>
            <a:fillRect/>
          </a:stretch>
        </p:blipFill>
        <p:spPr bwMode="auto">
          <a:xfrm>
            <a:off x="228600" y="1219200"/>
            <a:ext cx="2895600" cy="1042416"/>
          </a:xfrm>
          <a:prstGeom prst="rect">
            <a:avLst/>
          </a:prstGeom>
          <a:noFill/>
        </p:spPr>
      </p:pic>
      <p:pic>
        <p:nvPicPr>
          <p:cNvPr id="26647" name="Picture 23" descr="File:US Navy 040605-N-6633C-002 Commander Naval Reserve Force, Vice Adm. John G. Cotton, is silhouetted in front of a Powerpoint slide mapping out the Naval Reserve Force's future.jpg"/>
          <p:cNvPicPr>
            <a:picLocks noChangeAspect="1" noChangeArrowheads="1"/>
          </p:cNvPicPr>
          <p:nvPr/>
        </p:nvPicPr>
        <p:blipFill>
          <a:blip r:embed="rId9" cstate="print"/>
          <a:srcRect l="25862" r="25862" b="26908"/>
          <a:stretch>
            <a:fillRect/>
          </a:stretch>
        </p:blipFill>
        <p:spPr bwMode="auto">
          <a:xfrm>
            <a:off x="6781800" y="2514600"/>
            <a:ext cx="2133600" cy="2362200"/>
          </a:xfrm>
          <a:prstGeom prst="rect">
            <a:avLst/>
          </a:prstGeom>
          <a:noFill/>
        </p:spPr>
      </p:pic>
      <p:pic>
        <p:nvPicPr>
          <p:cNvPr id="26650" name="Picture 26"/>
          <p:cNvPicPr>
            <a:picLocks noChangeAspect="1" noChangeArrowheads="1"/>
          </p:cNvPicPr>
          <p:nvPr/>
        </p:nvPicPr>
        <p:blipFill>
          <a:blip r:embed="rId10" cstate="print"/>
          <a:srcRect/>
          <a:stretch>
            <a:fillRect/>
          </a:stretch>
        </p:blipFill>
        <p:spPr bwMode="auto">
          <a:xfrm>
            <a:off x="3276600" y="228600"/>
            <a:ext cx="2368153" cy="990600"/>
          </a:xfrm>
          <a:prstGeom prst="rect">
            <a:avLst/>
          </a:prstGeom>
          <a:noFill/>
          <a:ln w="9525">
            <a:noFill/>
            <a:miter lim="800000"/>
            <a:headEnd/>
            <a:tailEnd/>
          </a:ln>
        </p:spPr>
      </p:pic>
      <p:pic>
        <p:nvPicPr>
          <p:cNvPr id="26652" name="Picture 28" descr="http://upload.wikimedia.org/wikipedia/commons/7/70/A_screenshot_of_the_front_page_of_the_Marshall_Center%27s_Techne_blog_is_taken_in_Garmisch-Partenkirchen%2C_Germany%2C_June_2%2C_2013_130602-D-SK857-724.jpg"/>
          <p:cNvPicPr>
            <a:picLocks noChangeAspect="1" noChangeArrowheads="1"/>
          </p:cNvPicPr>
          <p:nvPr/>
        </p:nvPicPr>
        <p:blipFill>
          <a:blip r:embed="rId11" cstate="print"/>
          <a:srcRect/>
          <a:stretch>
            <a:fillRect/>
          </a:stretch>
        </p:blipFill>
        <p:spPr bwMode="auto">
          <a:xfrm>
            <a:off x="6477000" y="0"/>
            <a:ext cx="2667000" cy="2072447"/>
          </a:xfrm>
          <a:prstGeom prst="rect">
            <a:avLst/>
          </a:prstGeom>
          <a:noFill/>
        </p:spPr>
      </p:pic>
      <p:pic>
        <p:nvPicPr>
          <p:cNvPr id="1026" name="Picture 2"/>
          <p:cNvPicPr>
            <a:picLocks noChangeAspect="1" noChangeArrowheads="1"/>
          </p:cNvPicPr>
          <p:nvPr/>
        </p:nvPicPr>
        <p:blipFill>
          <a:blip r:embed="rId12" cstate="print"/>
          <a:srcRect/>
          <a:stretch>
            <a:fillRect/>
          </a:stretch>
        </p:blipFill>
        <p:spPr bwMode="auto">
          <a:xfrm>
            <a:off x="3276600" y="1752600"/>
            <a:ext cx="3038475" cy="2971202"/>
          </a:xfrm>
          <a:prstGeom prst="rect">
            <a:avLst/>
          </a:prstGeom>
          <a:noFill/>
          <a:ln w="9525">
            <a:noFill/>
            <a:miter lim="800000"/>
            <a:headEnd/>
            <a:tailEnd/>
          </a:ln>
        </p:spPr>
      </p:pic>
    </p:spTree>
    <p:extLst>
      <p:ext uri="{BB962C8B-B14F-4D97-AF65-F5344CB8AC3E}">
        <p14:creationId xmlns:p14="http://schemas.microsoft.com/office/powerpoint/2010/main" val="4904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50"/>
            <a:ext cx="8229600" cy="1143000"/>
          </a:xfrm>
        </p:spPr>
        <p:txBody>
          <a:bodyPr/>
          <a:lstStyle/>
          <a:p>
            <a:r>
              <a:rPr lang="en-US" dirty="0" smtClean="0"/>
              <a:t>Support for researchers</a:t>
            </a:r>
            <a:endParaRPr lang="en-US" dirty="0"/>
          </a:p>
        </p:txBody>
      </p:sp>
      <p:sp>
        <p:nvSpPr>
          <p:cNvPr id="3" name="Content Placeholder 2"/>
          <p:cNvSpPr>
            <a:spLocks noGrp="1"/>
          </p:cNvSpPr>
          <p:nvPr>
            <p:ph idx="1"/>
          </p:nvPr>
        </p:nvSpPr>
        <p:spPr>
          <a:xfrm>
            <a:off x="457200" y="762000"/>
            <a:ext cx="8229600" cy="5029200"/>
          </a:xfrm>
        </p:spPr>
        <p:txBody>
          <a:bodyPr>
            <a:noAutofit/>
          </a:bodyPr>
          <a:lstStyle/>
          <a:p>
            <a:r>
              <a:rPr lang="en-US" sz="2000" dirty="0" smtClean="0"/>
              <a:t>Deposit </a:t>
            </a:r>
            <a:r>
              <a:rPr lang="en-US" sz="2000" i="1" dirty="0" smtClean="0"/>
              <a:t>somewhere</a:t>
            </a:r>
            <a:r>
              <a:rPr lang="en-US" sz="2000" dirty="0" smtClean="0"/>
              <a:t> </a:t>
            </a:r>
          </a:p>
          <a:p>
            <a:r>
              <a:rPr lang="en-US" sz="2000" dirty="0" smtClean="0"/>
              <a:t>Help choose external repositories / offer an </a:t>
            </a:r>
            <a:r>
              <a:rPr lang="en-US" sz="2000" dirty="0"/>
              <a:t>option for disciplines lacking them</a:t>
            </a:r>
          </a:p>
          <a:p>
            <a:r>
              <a:rPr lang="en-US" sz="2000" dirty="0" smtClean="0"/>
              <a:t>Info as research </a:t>
            </a:r>
            <a:r>
              <a:rPr lang="en-US" sz="2000" i="1" dirty="0" smtClean="0"/>
              <a:t>input</a:t>
            </a:r>
            <a:endParaRPr lang="en-US" sz="2000" dirty="0"/>
          </a:p>
          <a:p>
            <a:r>
              <a:rPr lang="en-US" sz="2000" dirty="0" smtClean="0"/>
              <a:t>Start with the dissertation, and work </a:t>
            </a:r>
            <a:r>
              <a:rPr lang="en-US" sz="2000" dirty="0"/>
              <a:t>with grad students and untenured faculty </a:t>
            </a:r>
          </a:p>
          <a:p>
            <a:r>
              <a:rPr lang="en-US" sz="2000" dirty="0" smtClean="0"/>
              <a:t>Hub </a:t>
            </a:r>
            <a:r>
              <a:rPr lang="en-US" sz="2000" dirty="0"/>
              <a:t>for </a:t>
            </a:r>
            <a:r>
              <a:rPr lang="en-US" sz="2000" dirty="0" smtClean="0"/>
              <a:t>scholars who don’t know what they need</a:t>
            </a:r>
            <a:endParaRPr lang="en-US" sz="2000" dirty="0"/>
          </a:p>
          <a:p>
            <a:r>
              <a:rPr lang="en-US" sz="2000" dirty="0" smtClean="0"/>
              <a:t>Link materials related to the same project</a:t>
            </a:r>
            <a:endParaRPr lang="en-US" sz="2000" dirty="0"/>
          </a:p>
          <a:p>
            <a:r>
              <a:rPr lang="en-US" sz="2000" dirty="0" smtClean="0"/>
              <a:t>Determine what the “object” is </a:t>
            </a:r>
          </a:p>
          <a:p>
            <a:r>
              <a:rPr lang="en-US" sz="2000" dirty="0" smtClean="0"/>
              <a:t>Portability throughout a researcher’s career  </a:t>
            </a:r>
            <a:endParaRPr lang="en-US" sz="2000" dirty="0"/>
          </a:p>
          <a:p>
            <a:r>
              <a:rPr lang="en-US" sz="2000" dirty="0" smtClean="0"/>
              <a:t>Be part </a:t>
            </a:r>
            <a:r>
              <a:rPr lang="en-US" sz="2000" dirty="0"/>
              <a:t>of the </a:t>
            </a:r>
            <a:r>
              <a:rPr lang="en-US" sz="2000" dirty="0" smtClean="0"/>
              <a:t>grant process from the beginning </a:t>
            </a:r>
          </a:p>
          <a:p>
            <a:r>
              <a:rPr lang="en-US" sz="2000" dirty="0" smtClean="0"/>
              <a:t>Ask researchers questions</a:t>
            </a:r>
          </a:p>
          <a:p>
            <a:r>
              <a:rPr lang="en-US" sz="2000" dirty="0" smtClean="0"/>
              <a:t>Appropriate </a:t>
            </a:r>
            <a:r>
              <a:rPr lang="en-US" sz="2000" dirty="0"/>
              <a:t>services </a:t>
            </a:r>
            <a:r>
              <a:rPr lang="en-US" sz="2000" dirty="0" smtClean="0"/>
              <a:t>for each discipline</a:t>
            </a:r>
          </a:p>
          <a:p>
            <a:r>
              <a:rPr lang="en-US" sz="2000" dirty="0" smtClean="0"/>
              <a:t>Faculty profiling, bibliography, resumes</a:t>
            </a:r>
            <a:endParaRPr lang="en-US" sz="2000" dirty="0"/>
          </a:p>
          <a:p>
            <a:r>
              <a:rPr lang="en-US" sz="2000" dirty="0" smtClean="0"/>
              <a:t>Service level </a:t>
            </a:r>
            <a:r>
              <a:rPr lang="en-US" sz="2000" dirty="0"/>
              <a:t>and </a:t>
            </a:r>
            <a:r>
              <a:rPr lang="en-US" sz="2000" dirty="0" smtClean="0"/>
              <a:t>end-of-life agreements</a:t>
            </a:r>
            <a:endParaRPr lang="en-US" sz="20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20</a:t>
            </a:fld>
            <a:endParaRPr lang="en-US" dirty="0"/>
          </a:p>
        </p:txBody>
      </p:sp>
    </p:spTree>
    <p:extLst>
      <p:ext uri="{BB962C8B-B14F-4D97-AF65-F5344CB8AC3E}">
        <p14:creationId xmlns:p14="http://schemas.microsoft.com/office/powerpoint/2010/main" val="169539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9850"/>
            <a:ext cx="9067800" cy="1143000"/>
          </a:xfrm>
        </p:spPr>
        <p:txBody>
          <a:bodyPr>
            <a:normAutofit/>
          </a:bodyPr>
          <a:lstStyle/>
          <a:p>
            <a:r>
              <a:rPr lang="en-US" sz="3200" dirty="0"/>
              <a:t>Collaboration </a:t>
            </a:r>
            <a:r>
              <a:rPr lang="en-US" sz="3200" dirty="0" smtClean="0"/>
              <a:t>within the </a:t>
            </a:r>
            <a:r>
              <a:rPr lang="en-US" sz="3200" dirty="0"/>
              <a:t>university</a:t>
            </a:r>
          </a:p>
        </p:txBody>
      </p:sp>
      <p:sp>
        <p:nvSpPr>
          <p:cNvPr id="3" name="Content Placeholder 2"/>
          <p:cNvSpPr>
            <a:spLocks noGrp="1"/>
          </p:cNvSpPr>
          <p:nvPr>
            <p:ph idx="1"/>
          </p:nvPr>
        </p:nvSpPr>
        <p:spPr>
          <a:xfrm>
            <a:off x="685800" y="914400"/>
            <a:ext cx="8229600" cy="5441950"/>
          </a:xfrm>
        </p:spPr>
        <p:txBody>
          <a:bodyPr>
            <a:noAutofit/>
          </a:bodyPr>
          <a:lstStyle/>
          <a:p>
            <a:r>
              <a:rPr lang="en-US" sz="2000" dirty="0" smtClean="0"/>
              <a:t>Reputation </a:t>
            </a:r>
            <a:r>
              <a:rPr lang="en-US" sz="2000" dirty="0"/>
              <a:t>through service </a:t>
            </a:r>
            <a:r>
              <a:rPr lang="en-US" sz="2000" dirty="0" smtClean="0"/>
              <a:t>provision</a:t>
            </a:r>
            <a:endParaRPr lang="en-US" sz="2000" dirty="0"/>
          </a:p>
          <a:p>
            <a:r>
              <a:rPr lang="en-US" sz="2000" dirty="0" smtClean="0"/>
              <a:t>Focus</a:t>
            </a:r>
          </a:p>
          <a:p>
            <a:r>
              <a:rPr lang="en-US" sz="2000" dirty="0" smtClean="0"/>
              <a:t>Use </a:t>
            </a:r>
            <a:r>
              <a:rPr lang="en-US" sz="2000" dirty="0"/>
              <a:t>policy and financial drivers </a:t>
            </a:r>
            <a:r>
              <a:rPr lang="en-US" sz="2000" dirty="0" smtClean="0"/>
              <a:t>to motivate</a:t>
            </a:r>
            <a:endParaRPr lang="en-US" sz="2000" dirty="0"/>
          </a:p>
          <a:p>
            <a:r>
              <a:rPr lang="en-US" sz="2000" dirty="0" smtClean="0"/>
              <a:t>Optimize </a:t>
            </a:r>
            <a:r>
              <a:rPr lang="en-US" sz="2000" dirty="0"/>
              <a:t>expertise, minimize </a:t>
            </a:r>
            <a:r>
              <a:rPr lang="en-US" sz="2000" dirty="0" smtClean="0"/>
              <a:t>duplication</a:t>
            </a:r>
            <a:endParaRPr lang="en-US" sz="2000" dirty="0"/>
          </a:p>
          <a:p>
            <a:r>
              <a:rPr lang="en-US" sz="2000" dirty="0" smtClean="0"/>
              <a:t>Metrics </a:t>
            </a:r>
            <a:r>
              <a:rPr lang="en-US" sz="2000" dirty="0"/>
              <a:t>for </a:t>
            </a:r>
            <a:r>
              <a:rPr lang="en-US" sz="2000" dirty="0" smtClean="0"/>
              <a:t>impact </a:t>
            </a:r>
            <a:r>
              <a:rPr lang="en-US" sz="2000" dirty="0"/>
              <a:t>and </a:t>
            </a:r>
            <a:r>
              <a:rPr lang="en-US" sz="2000" dirty="0" smtClean="0"/>
              <a:t>reputation</a:t>
            </a:r>
            <a:r>
              <a:rPr lang="en-US" sz="2000" dirty="0"/>
              <a:t> </a:t>
            </a:r>
          </a:p>
          <a:p>
            <a:r>
              <a:rPr lang="en-US" sz="2000" dirty="0" smtClean="0"/>
              <a:t>Statements </a:t>
            </a:r>
            <a:r>
              <a:rPr lang="en-US" sz="2000" dirty="0"/>
              <a:t>of organizational responsibility </a:t>
            </a:r>
            <a:endParaRPr lang="en-US" sz="2000" dirty="0" smtClean="0"/>
          </a:p>
          <a:p>
            <a:r>
              <a:rPr lang="en-US" sz="2000" dirty="0" smtClean="0"/>
              <a:t>Get a partner</a:t>
            </a:r>
            <a:r>
              <a:rPr lang="en-US" sz="2000" dirty="0"/>
              <a:t> on board early </a:t>
            </a:r>
            <a:endParaRPr lang="en-US" sz="2000" dirty="0" smtClean="0"/>
          </a:p>
          <a:p>
            <a:r>
              <a:rPr lang="en-US" sz="2000" dirty="0" smtClean="0"/>
              <a:t>Environmental scan</a:t>
            </a:r>
          </a:p>
          <a:p>
            <a:r>
              <a:rPr lang="en-US" sz="2000" dirty="0" smtClean="0"/>
              <a:t>When </a:t>
            </a:r>
            <a:r>
              <a:rPr lang="en-US" sz="2000" dirty="0"/>
              <a:t>to cede </a:t>
            </a:r>
            <a:r>
              <a:rPr lang="en-US" sz="2000" dirty="0" smtClean="0"/>
              <a:t>control</a:t>
            </a:r>
            <a:endParaRPr lang="en-US" sz="2000" dirty="0"/>
          </a:p>
          <a:p>
            <a:r>
              <a:rPr lang="en-US" sz="2000" dirty="0" smtClean="0"/>
              <a:t>Partnerships </a:t>
            </a:r>
            <a:r>
              <a:rPr lang="en-US" sz="2000" dirty="0"/>
              <a:t>with research centers and computing </a:t>
            </a:r>
            <a:r>
              <a:rPr lang="en-US" sz="2000" dirty="0" smtClean="0"/>
              <a:t>services</a:t>
            </a:r>
          </a:p>
          <a:p>
            <a:r>
              <a:rPr lang="en-US" sz="2000" dirty="0" smtClean="0"/>
              <a:t>Licensing negotiation</a:t>
            </a:r>
            <a:endParaRPr lang="en-US" sz="2000" dirty="0"/>
          </a:p>
          <a:p>
            <a:r>
              <a:rPr lang="en-US" sz="2000" dirty="0" smtClean="0"/>
              <a:t>Integrate non-traditional </a:t>
            </a:r>
            <a:r>
              <a:rPr lang="en-US" sz="2000" dirty="0"/>
              <a:t>objects </a:t>
            </a:r>
            <a:endParaRPr lang="en-US" sz="2000" dirty="0" smtClean="0"/>
          </a:p>
          <a:p>
            <a:r>
              <a:rPr lang="en-US" sz="2000" dirty="0" smtClean="0"/>
              <a:t>Integrate </a:t>
            </a:r>
            <a:r>
              <a:rPr lang="en-US" sz="2000" dirty="0"/>
              <a:t>library services </a:t>
            </a:r>
            <a:r>
              <a:rPr lang="en-US" sz="2000" dirty="0" smtClean="0"/>
              <a:t>with campus infrastructure</a:t>
            </a:r>
          </a:p>
          <a:p>
            <a:r>
              <a:rPr lang="en-US" sz="2000" dirty="0" smtClean="0"/>
              <a:t>Cooperate </a:t>
            </a:r>
            <a:r>
              <a:rPr lang="en-US" sz="2000" dirty="0"/>
              <a:t>with other </a:t>
            </a:r>
            <a:r>
              <a:rPr lang="en-US" sz="2000" dirty="0" smtClean="0"/>
              <a:t>universities</a:t>
            </a:r>
            <a:endParaRPr lang="en-US" sz="20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21</a:t>
            </a:fld>
            <a:endParaRPr lang="en-US"/>
          </a:p>
        </p:txBody>
      </p:sp>
    </p:spTree>
    <p:extLst>
      <p:ext uri="{BB962C8B-B14F-4D97-AF65-F5344CB8AC3E}">
        <p14:creationId xmlns:p14="http://schemas.microsoft.com/office/powerpoint/2010/main" val="3532393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143000"/>
          </a:xfrm>
        </p:spPr>
        <p:txBody>
          <a:bodyPr>
            <a:normAutofit/>
          </a:bodyPr>
          <a:lstStyle/>
          <a:p>
            <a:r>
              <a:rPr lang="en-US" sz="3600" dirty="0"/>
              <a:t>Collaboration with external entities </a:t>
            </a:r>
          </a:p>
        </p:txBody>
      </p:sp>
      <p:sp>
        <p:nvSpPr>
          <p:cNvPr id="3" name="Content Placeholder 2"/>
          <p:cNvSpPr>
            <a:spLocks noGrp="1"/>
          </p:cNvSpPr>
          <p:nvPr>
            <p:ph idx="1"/>
          </p:nvPr>
        </p:nvSpPr>
        <p:spPr>
          <a:xfrm>
            <a:off x="1295400" y="914400"/>
            <a:ext cx="8229600" cy="5441950"/>
          </a:xfrm>
        </p:spPr>
        <p:txBody>
          <a:bodyPr>
            <a:noAutofit/>
          </a:bodyPr>
          <a:lstStyle/>
          <a:p>
            <a:r>
              <a:rPr lang="en-US" sz="1800" dirty="0" smtClean="0"/>
              <a:t>Fit into the ecosystem</a:t>
            </a:r>
          </a:p>
          <a:p>
            <a:r>
              <a:rPr lang="en-US" sz="1800" dirty="0" smtClean="0"/>
              <a:t>Persistent </a:t>
            </a:r>
            <a:r>
              <a:rPr lang="en-US" sz="1800" dirty="0"/>
              <a:t>object </a:t>
            </a:r>
            <a:r>
              <a:rPr lang="en-US" sz="1800" dirty="0" smtClean="0"/>
              <a:t>IDs and researcher IDs</a:t>
            </a:r>
            <a:endParaRPr lang="en-US" sz="1800" dirty="0"/>
          </a:p>
          <a:p>
            <a:r>
              <a:rPr lang="en-US" sz="1800" dirty="0" smtClean="0"/>
              <a:t>IP </a:t>
            </a:r>
            <a:r>
              <a:rPr lang="en-US" sz="1800" dirty="0"/>
              <a:t>rights, </a:t>
            </a:r>
            <a:r>
              <a:rPr lang="en-US" sz="1800" dirty="0" smtClean="0"/>
              <a:t>privacy, and terms </a:t>
            </a:r>
            <a:r>
              <a:rPr lang="en-US" sz="1800" dirty="0"/>
              <a:t>of </a:t>
            </a:r>
            <a:r>
              <a:rPr lang="en-US" sz="1800" dirty="0" smtClean="0"/>
              <a:t>use </a:t>
            </a:r>
          </a:p>
          <a:p>
            <a:r>
              <a:rPr lang="en-US" sz="1800" dirty="0"/>
              <a:t>Open access vs. publisher agreements</a:t>
            </a:r>
          </a:p>
          <a:p>
            <a:r>
              <a:rPr lang="en-US" sz="1800" dirty="0" smtClean="0"/>
              <a:t>Repositories’ commitment to preservation</a:t>
            </a:r>
            <a:r>
              <a:rPr lang="en-US" sz="1800" dirty="0"/>
              <a:t>  </a:t>
            </a:r>
          </a:p>
          <a:p>
            <a:r>
              <a:rPr lang="en-US" sz="1800" dirty="0"/>
              <a:t>Rely on dependable </a:t>
            </a:r>
            <a:r>
              <a:rPr lang="en-US" sz="1800" dirty="0" smtClean="0"/>
              <a:t>external </a:t>
            </a:r>
            <a:r>
              <a:rPr lang="en-US" sz="1800" dirty="0"/>
              <a:t>services </a:t>
            </a:r>
            <a:endParaRPr lang="en-US" sz="1800" dirty="0" smtClean="0"/>
          </a:p>
          <a:p>
            <a:r>
              <a:rPr lang="en-US" sz="1800" dirty="0" smtClean="0"/>
              <a:t>Relationships with </a:t>
            </a:r>
            <a:r>
              <a:rPr lang="en-US" sz="1800" dirty="0"/>
              <a:t>research centers and disciplinary </a:t>
            </a:r>
            <a:r>
              <a:rPr lang="en-US" sz="1800" dirty="0" smtClean="0"/>
              <a:t>repositories</a:t>
            </a:r>
            <a:endParaRPr lang="en-US" sz="1800" dirty="0"/>
          </a:p>
          <a:p>
            <a:r>
              <a:rPr lang="en-US" sz="1800" dirty="0" smtClean="0"/>
              <a:t>Interoperate </a:t>
            </a:r>
            <a:r>
              <a:rPr lang="en-US" sz="1800" dirty="0"/>
              <a:t>with external systems </a:t>
            </a:r>
            <a:endParaRPr lang="en-US" sz="1800" dirty="0" smtClean="0"/>
          </a:p>
          <a:p>
            <a:r>
              <a:rPr lang="en-US" sz="1800" dirty="0" smtClean="0"/>
              <a:t>Publishers and the process and aftermath</a:t>
            </a:r>
            <a:endParaRPr lang="en-US" sz="1800" dirty="0"/>
          </a:p>
          <a:p>
            <a:r>
              <a:rPr lang="en-US" sz="1800" dirty="0" smtClean="0"/>
              <a:t>Not </a:t>
            </a:r>
            <a:r>
              <a:rPr lang="en-US" sz="1800" dirty="0"/>
              <a:t>campus-centric but </a:t>
            </a:r>
            <a:r>
              <a:rPr lang="en-US" sz="1800" dirty="0" smtClean="0"/>
              <a:t>system-centric</a:t>
            </a:r>
            <a:endParaRPr lang="en-US" sz="1800" dirty="0"/>
          </a:p>
          <a:p>
            <a:r>
              <a:rPr lang="en-US" sz="1800" dirty="0" smtClean="0"/>
              <a:t>Scholarly </a:t>
            </a:r>
            <a:r>
              <a:rPr lang="en-US" sz="1800" dirty="0"/>
              <a:t>societies </a:t>
            </a:r>
            <a:endParaRPr lang="en-US" sz="1800" dirty="0" smtClean="0"/>
          </a:p>
          <a:p>
            <a:r>
              <a:rPr lang="en-US" sz="1800" dirty="0" smtClean="0"/>
              <a:t>Local vs. elsewhere</a:t>
            </a:r>
            <a:endParaRPr lang="en-US" sz="1800" dirty="0"/>
          </a:p>
          <a:p>
            <a:r>
              <a:rPr lang="en-US" sz="1800" dirty="0" smtClean="0"/>
              <a:t>Centers </a:t>
            </a:r>
            <a:r>
              <a:rPr lang="en-US" sz="1800" dirty="0"/>
              <a:t>of </a:t>
            </a:r>
            <a:r>
              <a:rPr lang="en-US" sz="1800" dirty="0" smtClean="0"/>
              <a:t>excellence</a:t>
            </a:r>
          </a:p>
          <a:p>
            <a:r>
              <a:rPr lang="en-US" sz="1800" dirty="0" smtClean="0"/>
              <a:t>Work </a:t>
            </a:r>
            <a:r>
              <a:rPr lang="en-US" sz="1800" dirty="0"/>
              <a:t>with companies </a:t>
            </a:r>
            <a:r>
              <a:rPr lang="en-US" sz="1800" dirty="0" smtClean="0"/>
              <a:t>on impact </a:t>
            </a:r>
          </a:p>
          <a:p>
            <a:r>
              <a:rPr lang="en-US" sz="1800" dirty="0" smtClean="0"/>
              <a:t>Pockets </a:t>
            </a:r>
            <a:r>
              <a:rPr lang="en-US" sz="1800" dirty="0"/>
              <a:t>of </a:t>
            </a:r>
            <a:r>
              <a:rPr lang="en-US" sz="1800" dirty="0" smtClean="0"/>
              <a:t>interoperability</a:t>
            </a:r>
            <a:endParaRPr lang="en-US" sz="1800" dirty="0"/>
          </a:p>
          <a:p>
            <a:r>
              <a:rPr lang="en-US" sz="1800" dirty="0"/>
              <a:t>Follow the </a:t>
            </a:r>
            <a:r>
              <a:rPr lang="en-US" sz="1800" dirty="0" smtClean="0"/>
              <a:t>money</a:t>
            </a:r>
            <a:endParaRPr lang="en-US" sz="18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22</a:t>
            </a:fld>
            <a:endParaRPr lang="en-US"/>
          </a:p>
        </p:txBody>
      </p:sp>
    </p:spTree>
    <p:extLst>
      <p:ext uri="{BB962C8B-B14F-4D97-AF65-F5344CB8AC3E}">
        <p14:creationId xmlns:p14="http://schemas.microsoft.com/office/powerpoint/2010/main" val="2060133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endParaRPr lang="en-US" dirty="0"/>
          </a:p>
        </p:txBody>
      </p:sp>
      <p:sp>
        <p:nvSpPr>
          <p:cNvPr id="3" name="Content Placeholder 2"/>
          <p:cNvSpPr>
            <a:spLocks noGrp="1"/>
          </p:cNvSpPr>
          <p:nvPr>
            <p:ph idx="1"/>
          </p:nvPr>
        </p:nvSpPr>
        <p:spPr>
          <a:xfrm>
            <a:off x="456028" y="2012949"/>
            <a:ext cx="8229600" cy="4525963"/>
          </a:xfrm>
        </p:spPr>
        <p:txBody>
          <a:bodyPr>
            <a:normAutofit/>
          </a:bodyPr>
          <a:lstStyle/>
          <a:p>
            <a:r>
              <a:rPr lang="en-US" dirty="0" smtClean="0"/>
              <a:t>Single institutions can’t manage all of the scholarly record. </a:t>
            </a:r>
          </a:p>
          <a:p>
            <a:r>
              <a:rPr lang="en-US" dirty="0" smtClean="0"/>
              <a:t>Stewardship will be much </a:t>
            </a:r>
            <a:r>
              <a:rPr lang="en-US" dirty="0"/>
              <a:t>more </a:t>
            </a:r>
            <a:r>
              <a:rPr lang="en-US" dirty="0" smtClean="0"/>
              <a:t>deliberate. </a:t>
            </a:r>
          </a:p>
          <a:p>
            <a:r>
              <a:rPr lang="en-US" dirty="0" smtClean="0"/>
              <a:t>Decision-making </a:t>
            </a:r>
            <a:r>
              <a:rPr lang="en-US" dirty="0"/>
              <a:t>around the scholarly record will </a:t>
            </a:r>
            <a:r>
              <a:rPr lang="en-US" dirty="0" smtClean="0"/>
              <a:t>be more </a:t>
            </a:r>
            <a:r>
              <a:rPr lang="en-US" dirty="0"/>
              <a:t>consciously coordinated. </a:t>
            </a:r>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23</a:t>
            </a:fld>
            <a:endParaRPr lang="en-US"/>
          </a:p>
        </p:txBody>
      </p:sp>
    </p:spTree>
    <p:extLst>
      <p:ext uri="{BB962C8B-B14F-4D97-AF65-F5344CB8AC3E}">
        <p14:creationId xmlns:p14="http://schemas.microsoft.com/office/powerpoint/2010/main" val="1910285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2" name="Slide Number Placeholder 1"/>
          <p:cNvSpPr>
            <a:spLocks noGrp="1"/>
          </p:cNvSpPr>
          <p:nvPr>
            <p:ph type="sldNum" sz="quarter" idx="4294967295"/>
          </p:nvPr>
        </p:nvSpPr>
        <p:spPr>
          <a:xfrm>
            <a:off x="7010400" y="6356350"/>
            <a:ext cx="2133600" cy="365125"/>
          </a:xfrm>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00600" y="1219200"/>
            <a:ext cx="4191000" cy="4953000"/>
          </a:xfrm>
        </p:spPr>
        <p:txBody>
          <a:bodyPr>
            <a:normAutofit lnSpcReduction="10000"/>
          </a:bodyPr>
          <a:lstStyle/>
          <a:p>
            <a:r>
              <a:rPr lang="en-US" dirty="0" smtClean="0"/>
              <a:t>Explore changes in scholarly </a:t>
            </a:r>
            <a:r>
              <a:rPr lang="en-US" dirty="0"/>
              <a:t>inquiry </a:t>
            </a:r>
            <a:r>
              <a:rPr lang="en-US" dirty="0" smtClean="0"/>
              <a:t>and communication</a:t>
            </a:r>
            <a:endParaRPr lang="en-US" dirty="0"/>
          </a:p>
          <a:p>
            <a:r>
              <a:rPr lang="en-US" dirty="0" smtClean="0"/>
              <a:t>Consider changing </a:t>
            </a:r>
            <a:r>
              <a:rPr lang="en-US" dirty="0"/>
              <a:t>perceptions of the long-term value of </a:t>
            </a:r>
            <a:r>
              <a:rPr lang="en-US" dirty="0" smtClean="0"/>
              <a:t>scholarly materials</a:t>
            </a:r>
          </a:p>
          <a:p>
            <a:r>
              <a:rPr lang="en-US" dirty="0" smtClean="0"/>
              <a:t>Study the related changes to the stewardship of the scholarly record</a:t>
            </a:r>
            <a:endParaRPr lang="en-US"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65252"/>
            <a:ext cx="4267200" cy="550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the essay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Further understanding </a:t>
            </a:r>
            <a:r>
              <a:rPr lang="en-US" dirty="0"/>
              <a:t>the nature, scope, and evolutionary trends of the scholarly record </a:t>
            </a:r>
            <a:endParaRPr lang="en-US" dirty="0" smtClean="0"/>
          </a:p>
          <a:p>
            <a:r>
              <a:rPr lang="en-US" b="1" dirty="0" smtClean="0"/>
              <a:t>Audience</a:t>
            </a:r>
            <a:r>
              <a:rPr lang="en-US" dirty="0" smtClean="0"/>
              <a:t>: libraries</a:t>
            </a:r>
            <a:r>
              <a:rPr lang="en-US" dirty="0"/>
              <a:t>, </a:t>
            </a:r>
            <a:r>
              <a:rPr lang="en-US" dirty="0" smtClean="0"/>
              <a:t>publishers, </a:t>
            </a:r>
            <a:r>
              <a:rPr lang="en-US" dirty="0"/>
              <a:t>funders, and </a:t>
            </a:r>
            <a:r>
              <a:rPr lang="en-US" dirty="0" smtClean="0"/>
              <a:t>scholars </a:t>
            </a:r>
          </a:p>
          <a:p>
            <a:r>
              <a:rPr lang="en-US" b="1" dirty="0" smtClean="0"/>
              <a:t>Issues</a:t>
            </a:r>
            <a:r>
              <a:rPr lang="en-US" dirty="0" smtClean="0"/>
              <a:t>:  preservation</a:t>
            </a:r>
            <a:r>
              <a:rPr lang="en-US" dirty="0"/>
              <a:t>, citation, replicability, </a:t>
            </a:r>
            <a:r>
              <a:rPr lang="en-US" dirty="0" smtClean="0"/>
              <a:t>provenance, </a:t>
            </a:r>
            <a:r>
              <a:rPr lang="en-US" dirty="0"/>
              <a:t>and data curation. </a:t>
            </a:r>
            <a:endParaRPr lang="en-US" dirty="0" smtClean="0"/>
          </a:p>
          <a:p>
            <a:r>
              <a:rPr lang="en-US" b="1" dirty="0" smtClean="0"/>
              <a:t>Challenge</a:t>
            </a:r>
            <a:r>
              <a:rPr lang="en-US" dirty="0" smtClean="0"/>
              <a:t>:  discussing issues </a:t>
            </a:r>
            <a:r>
              <a:rPr lang="en-US" dirty="0"/>
              <a:t>across </a:t>
            </a:r>
            <a:r>
              <a:rPr lang="en-US" dirty="0" smtClean="0"/>
              <a:t>the </a:t>
            </a:r>
            <a:r>
              <a:rPr lang="en-US" dirty="0"/>
              <a:t>range of </a:t>
            </a:r>
            <a:r>
              <a:rPr lang="en-US" dirty="0" smtClean="0"/>
              <a:t>stakeholders </a:t>
            </a:r>
          </a:p>
          <a:p>
            <a:r>
              <a:rPr lang="en-US" b="1" dirty="0" smtClean="0"/>
              <a:t>Outcome</a:t>
            </a:r>
            <a:r>
              <a:rPr lang="en-US" dirty="0" smtClean="0"/>
              <a:t>:  a </a:t>
            </a:r>
            <a:r>
              <a:rPr lang="en-US" dirty="0"/>
              <a:t>conceptual framework </a:t>
            </a:r>
            <a:r>
              <a:rPr lang="en-US" dirty="0" smtClean="0"/>
              <a:t>providing </a:t>
            </a:r>
            <a:r>
              <a:rPr lang="en-US" dirty="0"/>
              <a:t>a high-level view of </a:t>
            </a:r>
            <a:endParaRPr lang="en-US" dirty="0" smtClean="0"/>
          </a:p>
          <a:p>
            <a:pPr lvl="1"/>
            <a:r>
              <a:rPr lang="en-US" dirty="0" smtClean="0"/>
              <a:t>categories </a:t>
            </a:r>
            <a:r>
              <a:rPr lang="en-US" dirty="0"/>
              <a:t>of </a:t>
            </a:r>
            <a:r>
              <a:rPr lang="en-US" dirty="0" smtClean="0"/>
              <a:t>materials </a:t>
            </a:r>
          </a:p>
          <a:p>
            <a:pPr lvl="1"/>
            <a:r>
              <a:rPr lang="en-US" dirty="0" smtClean="0"/>
              <a:t>key </a:t>
            </a:r>
            <a:r>
              <a:rPr lang="en-US" dirty="0"/>
              <a:t>stakeholder </a:t>
            </a:r>
            <a:r>
              <a:rPr lang="en-US" dirty="0" smtClean="0"/>
              <a:t>roles</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4</a:t>
            </a:fld>
            <a:endParaRPr lang="en-US"/>
          </a:p>
        </p:txBody>
      </p:sp>
    </p:spTree>
    <p:extLst>
      <p:ext uri="{BB962C8B-B14F-4D97-AF65-F5344CB8AC3E}">
        <p14:creationId xmlns:p14="http://schemas.microsoft.com/office/powerpoint/2010/main" val="362684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Evolutionary </a:t>
            </a:r>
            <a:r>
              <a:rPr lang="en-US" dirty="0"/>
              <a:t>trends</a:t>
            </a:r>
          </a:p>
        </p:txBody>
      </p:sp>
      <p:sp>
        <p:nvSpPr>
          <p:cNvPr id="3" name="Content Placeholder 2"/>
          <p:cNvSpPr>
            <a:spLocks noGrp="1"/>
          </p:cNvSpPr>
          <p:nvPr>
            <p:ph idx="1"/>
          </p:nvPr>
        </p:nvSpPr>
        <p:spPr>
          <a:xfrm>
            <a:off x="457200" y="1428189"/>
            <a:ext cx="8229600" cy="4525963"/>
          </a:xfrm>
        </p:spPr>
        <p:txBody>
          <a:bodyPr>
            <a:noAutofit/>
          </a:bodyPr>
          <a:lstStyle/>
          <a:p>
            <a:r>
              <a:rPr lang="en-US" sz="3200" dirty="0"/>
              <a:t>Print-centric  </a:t>
            </a:r>
            <a:r>
              <a:rPr lang="en-US" sz="3200" dirty="0">
                <a:sym typeface="Wingdings" panose="05000000000000000000" pitchFamily="2" charset="2"/>
              </a:rPr>
              <a:t> </a:t>
            </a:r>
            <a:r>
              <a:rPr lang="en-US" sz="3200" dirty="0"/>
              <a:t>digital and networked</a:t>
            </a:r>
          </a:p>
          <a:p>
            <a:r>
              <a:rPr lang="en-US" sz="3200" dirty="0" smtClean="0"/>
              <a:t>Primarily text-based materials </a:t>
            </a:r>
            <a:r>
              <a:rPr lang="en-US" sz="3200" dirty="0" smtClean="0">
                <a:sym typeface="Wingdings" panose="05000000000000000000" pitchFamily="2" charset="2"/>
              </a:rPr>
              <a:t> i</a:t>
            </a:r>
            <a:r>
              <a:rPr lang="en-US" sz="3200" dirty="0" smtClean="0"/>
              <a:t>ncludes research </a:t>
            </a:r>
            <a:r>
              <a:rPr lang="en-US" sz="3200" dirty="0"/>
              <a:t>data sets, computer </a:t>
            </a:r>
            <a:r>
              <a:rPr lang="en-US" sz="3200" dirty="0" smtClean="0"/>
              <a:t>models… </a:t>
            </a:r>
          </a:p>
          <a:p>
            <a:r>
              <a:rPr lang="en-US" sz="3200" dirty="0" smtClean="0"/>
              <a:t>Changes in character</a:t>
            </a:r>
            <a:endParaRPr lang="en-US" sz="3200" dirty="0"/>
          </a:p>
          <a:p>
            <a:pPr lvl="1"/>
            <a:r>
              <a:rPr lang="en-US" sz="2800" dirty="0" smtClean="0"/>
              <a:t>Largely static</a:t>
            </a:r>
            <a:r>
              <a:rPr lang="en-US" sz="2800" dirty="0"/>
              <a:t> </a:t>
            </a:r>
            <a:r>
              <a:rPr lang="en-US" sz="2800" dirty="0" smtClean="0">
                <a:sym typeface="Wingdings" panose="05000000000000000000" pitchFamily="2" charset="2"/>
              </a:rPr>
              <a:t> </a:t>
            </a:r>
            <a:r>
              <a:rPr lang="en-US" sz="2800" dirty="0"/>
              <a:t>mutable and dynamic </a:t>
            </a:r>
            <a:endParaRPr lang="en-US" sz="2800" dirty="0" smtClean="0"/>
          </a:p>
          <a:p>
            <a:pPr lvl="1"/>
            <a:r>
              <a:rPr lang="en-US" sz="2800" dirty="0"/>
              <a:t>F</a:t>
            </a:r>
            <a:r>
              <a:rPr lang="en-US" sz="2800" dirty="0" smtClean="0"/>
              <a:t>ormal </a:t>
            </a:r>
            <a:r>
              <a:rPr lang="en-US" sz="2800" dirty="0"/>
              <a:t>publication channels </a:t>
            </a:r>
            <a:r>
              <a:rPr lang="en-US" sz="2800" dirty="0" smtClean="0">
                <a:sym typeface="Wingdings" panose="05000000000000000000" pitchFamily="2" charset="2"/>
              </a:rPr>
              <a:t> </a:t>
            </a:r>
            <a:r>
              <a:rPr lang="en-US" sz="2800" dirty="0"/>
              <a:t>a blend of </a:t>
            </a:r>
            <a:r>
              <a:rPr lang="en-US" sz="2800" dirty="0" smtClean="0"/>
              <a:t>channels</a:t>
            </a:r>
          </a:p>
          <a:p>
            <a:pPr lvl="1"/>
            <a:r>
              <a:rPr lang="en-US" sz="2800" dirty="0" smtClean="0"/>
              <a:t>Focus on final outcomes </a:t>
            </a:r>
            <a:r>
              <a:rPr lang="en-US" sz="2800" dirty="0" smtClean="0">
                <a:sym typeface="Wingdings" panose="05000000000000000000" pitchFamily="2" charset="2"/>
              </a:rPr>
              <a:t> t</a:t>
            </a:r>
            <a:r>
              <a:rPr lang="en-US" sz="2800" dirty="0" smtClean="0"/>
              <a:t>he </a:t>
            </a:r>
            <a:r>
              <a:rPr lang="en-US" sz="2800" dirty="0"/>
              <a:t>entire </a:t>
            </a:r>
            <a:r>
              <a:rPr lang="en-US" sz="2800" dirty="0" smtClean="0"/>
              <a:t>process</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5</a:t>
            </a:fld>
            <a:endParaRPr lang="en-US"/>
          </a:p>
        </p:txBody>
      </p:sp>
    </p:spTree>
    <p:extLst>
      <p:ext uri="{BB962C8B-B14F-4D97-AF65-F5344CB8AC3E}">
        <p14:creationId xmlns:p14="http://schemas.microsoft.com/office/powerpoint/2010/main" val="2245887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influences</a:t>
            </a:r>
            <a:endParaRPr lang="en-US" dirty="0"/>
          </a:p>
        </p:txBody>
      </p:sp>
      <p:sp>
        <p:nvSpPr>
          <p:cNvPr id="3" name="Content Placeholder 2"/>
          <p:cNvSpPr>
            <a:spLocks noGrp="1"/>
          </p:cNvSpPr>
          <p:nvPr>
            <p:ph idx="1"/>
          </p:nvPr>
        </p:nvSpPr>
        <p:spPr>
          <a:xfrm>
            <a:off x="457200" y="1752600"/>
            <a:ext cx="8229600" cy="3733800"/>
          </a:xfrm>
        </p:spPr>
        <p:txBody>
          <a:bodyPr>
            <a:normAutofit/>
          </a:bodyPr>
          <a:lstStyle/>
          <a:p>
            <a:r>
              <a:rPr lang="en-US" sz="3200" dirty="0"/>
              <a:t>New expectations</a:t>
            </a:r>
          </a:p>
          <a:p>
            <a:pPr lvl="1"/>
            <a:r>
              <a:rPr lang="en-US" dirty="0"/>
              <a:t>replicability of scholarly outcomes</a:t>
            </a:r>
          </a:p>
          <a:p>
            <a:pPr lvl="1"/>
            <a:r>
              <a:rPr lang="en-US" dirty="0"/>
              <a:t>leveraging prior work in new </a:t>
            </a:r>
            <a:r>
              <a:rPr lang="en-US" dirty="0" smtClean="0"/>
              <a:t>work </a:t>
            </a:r>
            <a:endParaRPr lang="en-US" dirty="0"/>
          </a:p>
          <a:p>
            <a:r>
              <a:rPr lang="en-US" sz="3200" dirty="0"/>
              <a:t>Reconfiguration of stakeholder roles </a:t>
            </a:r>
          </a:p>
          <a:p>
            <a:pPr lvl="1"/>
            <a:r>
              <a:rPr lang="en-US" dirty="0"/>
              <a:t>creation, management, and consumption are changing</a:t>
            </a:r>
          </a:p>
          <a:p>
            <a:pPr lvl="1"/>
            <a:r>
              <a:rPr lang="en-US" dirty="0"/>
              <a:t>traditional stakeholders taking on new roles</a:t>
            </a:r>
          </a:p>
          <a:p>
            <a:pPr lvl="1"/>
            <a:r>
              <a:rPr lang="en-US" dirty="0"/>
              <a:t>new stakeholders taking on traditional roles</a:t>
            </a:r>
            <a:endParaRPr lang="en-US" sz="3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6</a:t>
            </a:fld>
            <a:endParaRPr lang="en-US"/>
          </a:p>
        </p:txBody>
      </p:sp>
    </p:spTree>
    <p:extLst>
      <p:ext uri="{BB962C8B-B14F-4D97-AF65-F5344CB8AC3E}">
        <p14:creationId xmlns:p14="http://schemas.microsoft.com/office/powerpoint/2010/main" val="3078431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46"/>
            <a:ext cx="8229600" cy="1143000"/>
          </a:xfrm>
        </p:spPr>
        <p:txBody>
          <a:bodyPr/>
          <a:lstStyle/>
          <a:p>
            <a:r>
              <a:rPr lang="en-US" dirty="0" smtClean="0"/>
              <a:t>The framework</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7</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928933"/>
            <a:ext cx="6705600" cy="544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20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SR\cni2014\outcomes-1.png"/>
          <p:cNvPicPr>
            <a:picLocks noChangeAspect="1" noChangeArrowheads="1"/>
          </p:cNvPicPr>
          <p:nvPr/>
        </p:nvPicPr>
        <p:blipFill>
          <a:blip r:embed="rId3" cstate="print"/>
          <a:srcRect/>
          <a:stretch>
            <a:fillRect/>
          </a:stretch>
        </p:blipFill>
        <p:spPr bwMode="auto">
          <a:xfrm>
            <a:off x="2819400" y="1952928"/>
            <a:ext cx="3733800" cy="2923872"/>
          </a:xfrm>
          <a:prstGeom prst="rect">
            <a:avLst/>
          </a:prstGeom>
          <a:noFill/>
          <a:ln w="38100">
            <a:solidFill>
              <a:schemeClr val="tx1"/>
            </a:solidFill>
          </a:ln>
        </p:spPr>
      </p:pic>
      <p:pic>
        <p:nvPicPr>
          <p:cNvPr id="14342"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7010400" y="533400"/>
            <a:ext cx="1828799" cy="554182"/>
          </a:xfrm>
          <a:prstGeom prst="rect">
            <a:avLst/>
          </a:prstGeom>
          <a:noFill/>
        </p:spPr>
      </p:pic>
      <p:pic>
        <p:nvPicPr>
          <p:cNvPr id="14350" name="Picture 14" descr="http://wiki.datadryad.org/wg/dryad/images/9/91/DryadLogo.png"/>
          <p:cNvPicPr>
            <a:picLocks noChangeAspect="1" noChangeArrowheads="1"/>
          </p:cNvPicPr>
          <p:nvPr/>
        </p:nvPicPr>
        <p:blipFill>
          <a:blip r:embed="rId5" cstate="print"/>
          <a:srcRect/>
          <a:stretch>
            <a:fillRect/>
          </a:stretch>
        </p:blipFill>
        <p:spPr bwMode="auto">
          <a:xfrm>
            <a:off x="7696200" y="2133600"/>
            <a:ext cx="1226959" cy="685800"/>
          </a:xfrm>
          <a:prstGeom prst="rect">
            <a:avLst/>
          </a:prstGeom>
          <a:noFill/>
        </p:spPr>
      </p:pic>
      <p:pic>
        <p:nvPicPr>
          <p:cNvPr id="14358" name="Picture 22" descr="http://inside-bigdata.com/wp-content/uploads/2013/12/arxiv.jpg"/>
          <p:cNvPicPr>
            <a:picLocks noChangeAspect="1" noChangeArrowheads="1"/>
          </p:cNvPicPr>
          <p:nvPr/>
        </p:nvPicPr>
        <p:blipFill>
          <a:blip r:embed="rId6" cstate="print"/>
          <a:srcRect/>
          <a:stretch>
            <a:fillRect/>
          </a:stretch>
        </p:blipFill>
        <p:spPr bwMode="auto">
          <a:xfrm>
            <a:off x="6934200" y="1447800"/>
            <a:ext cx="902368" cy="762000"/>
          </a:xfrm>
          <a:prstGeom prst="rect">
            <a:avLst/>
          </a:prstGeom>
          <a:noFill/>
        </p:spPr>
      </p:pic>
      <p:pic>
        <p:nvPicPr>
          <p:cNvPr id="14368" name="Picture 32" descr="http://patrickpowers.net/wp-content/uploads/2010/11/slideshare_550x150.png"/>
          <p:cNvPicPr>
            <a:picLocks noChangeAspect="1" noChangeArrowheads="1"/>
          </p:cNvPicPr>
          <p:nvPr/>
        </p:nvPicPr>
        <p:blipFill>
          <a:blip r:embed="rId7" cstate="print"/>
          <a:srcRect/>
          <a:stretch>
            <a:fillRect/>
          </a:stretch>
        </p:blipFill>
        <p:spPr bwMode="auto">
          <a:xfrm>
            <a:off x="6781800" y="3048000"/>
            <a:ext cx="2235198" cy="609600"/>
          </a:xfrm>
          <a:prstGeom prst="rect">
            <a:avLst/>
          </a:prstGeom>
          <a:noFill/>
        </p:spPr>
      </p:pic>
      <p:pic>
        <p:nvPicPr>
          <p:cNvPr id="14371" name="Picture 35" descr="https://pbs.twimg.com/profile_images/3338853099/ad275febaaa8f6594ab4b39b55315f5c.png"/>
          <p:cNvPicPr>
            <a:picLocks noChangeAspect="1" noChangeArrowheads="1"/>
          </p:cNvPicPr>
          <p:nvPr/>
        </p:nvPicPr>
        <p:blipFill>
          <a:blip r:embed="rId8" cstate="print"/>
          <a:srcRect/>
          <a:stretch>
            <a:fillRect/>
          </a:stretch>
        </p:blipFill>
        <p:spPr bwMode="auto">
          <a:xfrm>
            <a:off x="7086600" y="3962400"/>
            <a:ext cx="914400" cy="914400"/>
          </a:xfrm>
          <a:prstGeom prst="rect">
            <a:avLst/>
          </a:prstGeom>
          <a:noFill/>
        </p:spPr>
      </p:pic>
      <p:pic>
        <p:nvPicPr>
          <p:cNvPr id="24578" name="Picture 2"/>
          <p:cNvPicPr>
            <a:picLocks noChangeAspect="1" noChangeArrowheads="1"/>
          </p:cNvPicPr>
          <p:nvPr/>
        </p:nvPicPr>
        <p:blipFill>
          <a:blip r:embed="rId9" cstate="print"/>
          <a:srcRect/>
          <a:stretch>
            <a:fillRect/>
          </a:stretch>
        </p:blipFill>
        <p:spPr bwMode="auto">
          <a:xfrm>
            <a:off x="3124200" y="5156280"/>
            <a:ext cx="1981200" cy="1701720"/>
          </a:xfrm>
          <a:prstGeom prst="rect">
            <a:avLst/>
          </a:prstGeom>
          <a:noFill/>
          <a:ln w="9525">
            <a:noFill/>
            <a:miter lim="800000"/>
            <a:headEnd/>
            <a:tailEnd/>
          </a:ln>
        </p:spPr>
      </p:pic>
      <p:pic>
        <p:nvPicPr>
          <p:cNvPr id="24581" name="Picture 5"/>
          <p:cNvPicPr>
            <a:picLocks noChangeAspect="1" noChangeArrowheads="1"/>
          </p:cNvPicPr>
          <p:nvPr/>
        </p:nvPicPr>
        <p:blipFill>
          <a:blip r:embed="rId10" cstate="print"/>
          <a:srcRect/>
          <a:stretch>
            <a:fillRect/>
          </a:stretch>
        </p:blipFill>
        <p:spPr bwMode="auto">
          <a:xfrm>
            <a:off x="5715000" y="5105400"/>
            <a:ext cx="2819400" cy="900716"/>
          </a:xfrm>
          <a:prstGeom prst="rect">
            <a:avLst/>
          </a:prstGeom>
          <a:noFill/>
          <a:ln w="9525">
            <a:noFill/>
            <a:miter lim="800000"/>
            <a:headEnd/>
            <a:tailEnd/>
          </a:ln>
        </p:spPr>
      </p:pic>
      <p:pic>
        <p:nvPicPr>
          <p:cNvPr id="24583" name="Picture 7" descr="http://www.nature.com/nature/journal/v508/n7497/images/cover_nature.jpg"/>
          <p:cNvPicPr>
            <a:picLocks noChangeAspect="1" noChangeArrowheads="1"/>
          </p:cNvPicPr>
          <p:nvPr/>
        </p:nvPicPr>
        <p:blipFill>
          <a:blip r:embed="rId11" cstate="print"/>
          <a:srcRect/>
          <a:stretch>
            <a:fillRect/>
          </a:stretch>
        </p:blipFill>
        <p:spPr bwMode="auto">
          <a:xfrm>
            <a:off x="1143000" y="2286000"/>
            <a:ext cx="1254689" cy="1647825"/>
          </a:xfrm>
          <a:prstGeom prst="rect">
            <a:avLst/>
          </a:prstGeom>
          <a:noFill/>
        </p:spPr>
      </p:pic>
      <p:pic>
        <p:nvPicPr>
          <p:cNvPr id="28684" name="Picture 12"/>
          <p:cNvPicPr>
            <a:picLocks noChangeAspect="1" noChangeArrowheads="1"/>
          </p:cNvPicPr>
          <p:nvPr/>
        </p:nvPicPr>
        <p:blipFill>
          <a:blip r:embed="rId12" cstate="print"/>
          <a:srcRect/>
          <a:stretch>
            <a:fillRect/>
          </a:stretch>
        </p:blipFill>
        <p:spPr bwMode="auto">
          <a:xfrm>
            <a:off x="5791200" y="6248400"/>
            <a:ext cx="3067050" cy="364490"/>
          </a:xfrm>
          <a:prstGeom prst="rect">
            <a:avLst/>
          </a:prstGeom>
          <a:noFill/>
          <a:ln w="9525">
            <a:noFill/>
            <a:miter lim="800000"/>
            <a:headEnd/>
            <a:tailEnd/>
          </a:ln>
        </p:spPr>
      </p:pic>
      <p:pic>
        <p:nvPicPr>
          <p:cNvPr id="28685" name="Picture 13"/>
          <p:cNvPicPr>
            <a:picLocks noChangeAspect="1" noChangeArrowheads="1"/>
          </p:cNvPicPr>
          <p:nvPr/>
        </p:nvPicPr>
        <p:blipFill>
          <a:blip r:embed="rId13" cstate="print"/>
          <a:srcRect/>
          <a:stretch>
            <a:fillRect/>
          </a:stretch>
        </p:blipFill>
        <p:spPr bwMode="auto">
          <a:xfrm>
            <a:off x="1371600" y="1676400"/>
            <a:ext cx="1057275" cy="542925"/>
          </a:xfrm>
          <a:prstGeom prst="rect">
            <a:avLst/>
          </a:prstGeom>
          <a:noFill/>
          <a:ln w="9525">
            <a:noFill/>
            <a:miter lim="800000"/>
            <a:headEnd/>
            <a:tailEnd/>
          </a:ln>
        </p:spPr>
      </p:pic>
      <p:pic>
        <p:nvPicPr>
          <p:cNvPr id="28688" name="Picture 16"/>
          <p:cNvPicPr>
            <a:picLocks noChangeAspect="1" noChangeArrowheads="1"/>
          </p:cNvPicPr>
          <p:nvPr/>
        </p:nvPicPr>
        <p:blipFill>
          <a:blip r:embed="rId14" cstate="print"/>
          <a:srcRect/>
          <a:stretch>
            <a:fillRect/>
          </a:stretch>
        </p:blipFill>
        <p:spPr bwMode="auto">
          <a:xfrm>
            <a:off x="762000" y="1219200"/>
            <a:ext cx="1143000" cy="386785"/>
          </a:xfrm>
          <a:prstGeom prst="rect">
            <a:avLst/>
          </a:prstGeom>
          <a:noFill/>
          <a:ln w="9525">
            <a:noFill/>
            <a:miter lim="800000"/>
            <a:headEnd/>
            <a:tailEnd/>
          </a:ln>
        </p:spPr>
      </p:pic>
      <p:pic>
        <p:nvPicPr>
          <p:cNvPr id="28690" name="Picture 18" descr="Victorian women writers and the woman question"/>
          <p:cNvPicPr>
            <a:picLocks noChangeAspect="1" noChangeArrowheads="1"/>
          </p:cNvPicPr>
          <p:nvPr/>
        </p:nvPicPr>
        <p:blipFill>
          <a:blip r:embed="rId15" cstate="print"/>
          <a:srcRect/>
          <a:stretch>
            <a:fillRect/>
          </a:stretch>
        </p:blipFill>
        <p:spPr bwMode="auto">
          <a:xfrm>
            <a:off x="457200" y="2438400"/>
            <a:ext cx="864973" cy="1371600"/>
          </a:xfrm>
          <a:prstGeom prst="rect">
            <a:avLst/>
          </a:prstGeom>
          <a:noFill/>
        </p:spPr>
      </p:pic>
      <p:pic>
        <p:nvPicPr>
          <p:cNvPr id="1026" name="Picture 2"/>
          <p:cNvPicPr>
            <a:picLocks noChangeAspect="1" noChangeArrowheads="1"/>
          </p:cNvPicPr>
          <p:nvPr/>
        </p:nvPicPr>
        <p:blipFill>
          <a:blip r:embed="rId16" cstate="print"/>
          <a:srcRect/>
          <a:stretch>
            <a:fillRect/>
          </a:stretch>
        </p:blipFill>
        <p:spPr bwMode="auto">
          <a:xfrm>
            <a:off x="3124200" y="609600"/>
            <a:ext cx="1447800" cy="472870"/>
          </a:xfrm>
          <a:prstGeom prst="rect">
            <a:avLst/>
          </a:prstGeom>
          <a:noFill/>
          <a:ln w="9525">
            <a:noFill/>
            <a:miter lim="800000"/>
            <a:headEnd/>
            <a:tailEnd/>
          </a:ln>
        </p:spPr>
      </p:pic>
      <p:pic>
        <p:nvPicPr>
          <p:cNvPr id="1027" name="Picture 3"/>
          <p:cNvPicPr>
            <a:picLocks noChangeAspect="1" noChangeArrowheads="1"/>
          </p:cNvPicPr>
          <p:nvPr/>
        </p:nvPicPr>
        <p:blipFill>
          <a:blip r:embed="rId17" cstate="print"/>
          <a:srcRect/>
          <a:stretch>
            <a:fillRect/>
          </a:stretch>
        </p:blipFill>
        <p:spPr bwMode="auto">
          <a:xfrm>
            <a:off x="4724400" y="95250"/>
            <a:ext cx="2143125" cy="590550"/>
          </a:xfrm>
          <a:prstGeom prst="rect">
            <a:avLst/>
          </a:prstGeom>
          <a:noFill/>
          <a:ln w="9525">
            <a:noFill/>
            <a:miter lim="800000"/>
            <a:headEnd/>
            <a:tailEnd/>
          </a:ln>
        </p:spPr>
      </p:pic>
      <p:pic>
        <p:nvPicPr>
          <p:cNvPr id="1028" name="Picture 4"/>
          <p:cNvPicPr>
            <a:picLocks noChangeAspect="1" noChangeArrowheads="1"/>
          </p:cNvPicPr>
          <p:nvPr/>
        </p:nvPicPr>
        <p:blipFill>
          <a:blip r:embed="rId18" cstate="print"/>
          <a:srcRect/>
          <a:stretch>
            <a:fillRect/>
          </a:stretch>
        </p:blipFill>
        <p:spPr bwMode="auto">
          <a:xfrm>
            <a:off x="6172200" y="0"/>
            <a:ext cx="971550" cy="409575"/>
          </a:xfrm>
          <a:prstGeom prst="rect">
            <a:avLst/>
          </a:prstGeom>
          <a:noFill/>
          <a:ln w="9525">
            <a:noFill/>
            <a:miter lim="800000"/>
            <a:headEnd/>
            <a:tailEnd/>
          </a:ln>
        </p:spPr>
      </p:pic>
      <p:pic>
        <p:nvPicPr>
          <p:cNvPr id="1029" name="Picture 5"/>
          <p:cNvPicPr>
            <a:picLocks noChangeAspect="1" noChangeArrowheads="1"/>
          </p:cNvPicPr>
          <p:nvPr/>
        </p:nvPicPr>
        <p:blipFill>
          <a:blip r:embed="rId19" cstate="print"/>
          <a:srcRect/>
          <a:stretch>
            <a:fillRect/>
          </a:stretch>
        </p:blipFill>
        <p:spPr bwMode="auto">
          <a:xfrm>
            <a:off x="5105400" y="762000"/>
            <a:ext cx="1371600" cy="850545"/>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a:stretch>
            <a:fillRect/>
          </a:stretch>
        </p:blipFill>
        <p:spPr bwMode="auto">
          <a:xfrm>
            <a:off x="2514600" y="1143000"/>
            <a:ext cx="2209800" cy="643264"/>
          </a:xfrm>
          <a:prstGeom prst="rect">
            <a:avLst/>
          </a:prstGeom>
          <a:noFill/>
          <a:ln w="9525">
            <a:noFill/>
            <a:miter lim="800000"/>
            <a:headEnd/>
            <a:tailEnd/>
          </a:ln>
        </p:spPr>
      </p:pic>
      <p:pic>
        <p:nvPicPr>
          <p:cNvPr id="1032" name="Picture 8"/>
          <p:cNvPicPr>
            <a:picLocks noChangeAspect="1" noChangeArrowheads="1"/>
          </p:cNvPicPr>
          <p:nvPr/>
        </p:nvPicPr>
        <p:blipFill>
          <a:blip r:embed="rId21" cstate="print"/>
          <a:srcRect/>
          <a:stretch>
            <a:fillRect/>
          </a:stretch>
        </p:blipFill>
        <p:spPr bwMode="auto">
          <a:xfrm>
            <a:off x="2819400" y="135255"/>
            <a:ext cx="1466850" cy="398145"/>
          </a:xfrm>
          <a:prstGeom prst="rect">
            <a:avLst/>
          </a:prstGeom>
          <a:noFill/>
          <a:ln w="9525">
            <a:noFill/>
            <a:miter lim="800000"/>
            <a:headEnd/>
            <a:tailEnd/>
          </a:ln>
        </p:spPr>
      </p:pic>
      <p:pic>
        <p:nvPicPr>
          <p:cNvPr id="1034" name="Picture 10"/>
          <p:cNvPicPr>
            <a:picLocks noChangeAspect="1" noChangeArrowheads="1"/>
          </p:cNvPicPr>
          <p:nvPr/>
        </p:nvPicPr>
        <p:blipFill>
          <a:blip r:embed="rId22" cstate="print"/>
          <a:srcRect r="6250" b="9375"/>
          <a:stretch>
            <a:fillRect/>
          </a:stretch>
        </p:blipFill>
        <p:spPr bwMode="auto">
          <a:xfrm>
            <a:off x="228600" y="4187259"/>
            <a:ext cx="2286000" cy="2670741"/>
          </a:xfrm>
          <a:prstGeom prst="rect">
            <a:avLst/>
          </a:prstGeom>
          <a:noFill/>
          <a:ln w="9525">
            <a:noFill/>
            <a:miter lim="800000"/>
            <a:headEnd/>
            <a:tailEnd/>
          </a:ln>
        </p:spPr>
      </p:pic>
      <p:pic>
        <p:nvPicPr>
          <p:cNvPr id="1035" name="Picture 11"/>
          <p:cNvPicPr>
            <a:picLocks noChangeAspect="1" noChangeArrowheads="1"/>
          </p:cNvPicPr>
          <p:nvPr/>
        </p:nvPicPr>
        <p:blipFill>
          <a:blip r:embed="rId23" cstate="print"/>
          <a:srcRect/>
          <a:stretch>
            <a:fillRect/>
          </a:stretch>
        </p:blipFill>
        <p:spPr bwMode="auto">
          <a:xfrm>
            <a:off x="1371600" y="457200"/>
            <a:ext cx="1143000" cy="440336"/>
          </a:xfrm>
          <a:prstGeom prst="rect">
            <a:avLst/>
          </a:prstGeom>
          <a:noFill/>
          <a:ln w="9525">
            <a:noFill/>
            <a:miter lim="800000"/>
            <a:headEnd/>
            <a:tailEnd/>
          </a:ln>
        </p:spPr>
      </p:pic>
      <p:pic>
        <p:nvPicPr>
          <p:cNvPr id="1036" name="Picture 12"/>
          <p:cNvPicPr>
            <a:picLocks noChangeAspect="1" noChangeArrowheads="1"/>
          </p:cNvPicPr>
          <p:nvPr/>
        </p:nvPicPr>
        <p:blipFill>
          <a:blip r:embed="rId24" cstate="print"/>
          <a:srcRect/>
          <a:stretch>
            <a:fillRect/>
          </a:stretch>
        </p:blipFill>
        <p:spPr bwMode="auto">
          <a:xfrm>
            <a:off x="152400" y="152400"/>
            <a:ext cx="914400" cy="914400"/>
          </a:xfrm>
          <a:prstGeom prst="rect">
            <a:avLst/>
          </a:prstGeom>
          <a:noFill/>
          <a:ln w="9525">
            <a:noFill/>
            <a:miter lim="800000"/>
            <a:headEnd/>
            <a:tailEnd/>
          </a:ln>
        </p:spPr>
      </p:pic>
    </p:spTree>
    <p:extLst>
      <p:ext uri="{BB962C8B-B14F-4D97-AF65-F5344CB8AC3E}">
        <p14:creationId xmlns:p14="http://schemas.microsoft.com/office/powerpoint/2010/main" val="169511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057400" y="1600200"/>
            <a:ext cx="4876800" cy="44196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229600" cy="563562"/>
          </a:xfrm>
        </p:spPr>
        <p:txBody>
          <a:bodyPr>
            <a:normAutofit fontScale="90000"/>
          </a:bodyPr>
          <a:lstStyle/>
          <a:p>
            <a:r>
              <a:rPr lang="en-US" sz="3200" dirty="0" smtClean="0"/>
              <a:t>Framing the stakeholder eco-system …</a:t>
            </a:r>
            <a:endParaRPr lang="en-US" sz="3200" dirty="0"/>
          </a:p>
        </p:txBody>
      </p:sp>
      <p:sp>
        <p:nvSpPr>
          <p:cNvPr id="6" name="Rectangle 5"/>
          <p:cNvSpPr/>
          <p:nvPr/>
        </p:nvSpPr>
        <p:spPr>
          <a:xfrm>
            <a:off x="6172200" y="2895600"/>
            <a:ext cx="1600200" cy="1371600"/>
          </a:xfrm>
          <a:prstGeom prst="rect">
            <a:avLst/>
          </a:prstGeom>
          <a:solidFill>
            <a:schemeClr val="accent6"/>
          </a:solidFill>
          <a:ln>
            <a:noFill/>
          </a:ln>
          <a:scene3d>
            <a:camera prst="orthographicFront"/>
            <a:lightRig rig="threePt" dir="t"/>
          </a:scene3d>
          <a:sp3d>
            <a:bevelT w="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mj-lt"/>
              </a:rPr>
              <a:t>Create</a:t>
            </a:r>
            <a:endParaRPr lang="en-US" sz="3200" b="1" dirty="0">
              <a:latin typeface="+mj-lt"/>
            </a:endParaRPr>
          </a:p>
        </p:txBody>
      </p:sp>
      <p:sp>
        <p:nvSpPr>
          <p:cNvPr id="8" name="Rectangle 7"/>
          <p:cNvSpPr/>
          <p:nvPr/>
        </p:nvSpPr>
        <p:spPr>
          <a:xfrm>
            <a:off x="1143000" y="2895600"/>
            <a:ext cx="1600200" cy="1295400"/>
          </a:xfrm>
          <a:prstGeom prst="rect">
            <a:avLst/>
          </a:prstGeom>
          <a:solidFill>
            <a:schemeClr val="accent6"/>
          </a:solidFill>
          <a:ln>
            <a:noFill/>
          </a:ln>
          <a:scene3d>
            <a:camera prst="orthographicFront"/>
            <a:lightRig rig="threePt" dir="t"/>
          </a:scene3d>
          <a:sp3d>
            <a:bevelT w="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mj-lt"/>
              </a:rPr>
              <a:t>Collect</a:t>
            </a:r>
            <a:endParaRPr lang="en-US" sz="3200" b="1" dirty="0">
              <a:latin typeface="+mj-lt"/>
            </a:endParaRPr>
          </a:p>
        </p:txBody>
      </p:sp>
      <p:sp>
        <p:nvSpPr>
          <p:cNvPr id="9" name="Rectangle 8"/>
          <p:cNvSpPr/>
          <p:nvPr/>
        </p:nvSpPr>
        <p:spPr>
          <a:xfrm>
            <a:off x="3581400" y="1066800"/>
            <a:ext cx="1600200" cy="1143000"/>
          </a:xfrm>
          <a:prstGeom prst="rect">
            <a:avLst/>
          </a:prstGeom>
          <a:solidFill>
            <a:schemeClr val="accent6"/>
          </a:solidFill>
          <a:ln>
            <a:noFill/>
          </a:ln>
          <a:scene3d>
            <a:camera prst="orthographicFront"/>
            <a:lightRig rig="threePt" dir="t"/>
          </a:scene3d>
          <a:sp3d>
            <a:bevelT w="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mj-lt"/>
              </a:rPr>
              <a:t>Fix</a:t>
            </a:r>
            <a:endParaRPr lang="en-US" sz="3200" b="1" dirty="0">
              <a:latin typeface="+mj-lt"/>
            </a:endParaRPr>
          </a:p>
        </p:txBody>
      </p:sp>
      <p:sp>
        <p:nvSpPr>
          <p:cNvPr id="10" name="Rectangle 9"/>
          <p:cNvSpPr/>
          <p:nvPr/>
        </p:nvSpPr>
        <p:spPr>
          <a:xfrm>
            <a:off x="3657600" y="5181600"/>
            <a:ext cx="1524000" cy="1295400"/>
          </a:xfrm>
          <a:prstGeom prst="rect">
            <a:avLst/>
          </a:prstGeom>
          <a:solidFill>
            <a:schemeClr val="accent6"/>
          </a:solidFill>
          <a:ln>
            <a:noFill/>
          </a:ln>
          <a:scene3d>
            <a:camera prst="orthographicFront"/>
            <a:lightRig rig="threePt" dir="t"/>
          </a:scene3d>
          <a:sp3d>
            <a:bevelT w="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mj-lt"/>
              </a:rPr>
              <a:t>Use</a:t>
            </a:r>
            <a:endParaRPr lang="en-US" sz="3200" b="1" dirty="0">
              <a:latin typeface="+mj-lt"/>
            </a:endParaRPr>
          </a:p>
        </p:txBody>
      </p:sp>
    </p:spTree>
    <p:extLst>
      <p:ext uri="{BB962C8B-B14F-4D97-AF65-F5344CB8AC3E}">
        <p14:creationId xmlns:p14="http://schemas.microsoft.com/office/powerpoint/2010/main" val="1085137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search-Lightweight-Template">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Research-Lightweight-Template</Template>
  <TotalTime>2963</TotalTime>
  <Words>2280</Words>
  <Application>Microsoft Office PowerPoint</Application>
  <PresentationFormat>On-screen Show (4:3)</PresentationFormat>
  <Paragraphs>381</Paragraphs>
  <Slides>24</Slides>
  <Notes>24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Wingdings</vt:lpstr>
      <vt:lpstr>Calibri</vt:lpstr>
      <vt:lpstr>Arial</vt:lpstr>
      <vt:lpstr>Times New Roman</vt:lpstr>
      <vt:lpstr>Open Sans</vt:lpstr>
      <vt:lpstr>Open Sans Semibold</vt:lpstr>
      <vt:lpstr>Research-Lightweight-Template</vt:lpstr>
      <vt:lpstr>The Evolving Scholarly Record Workshop Series</vt:lpstr>
      <vt:lpstr>PowerPoint Presentation</vt:lpstr>
      <vt:lpstr>PowerPoint Presentation</vt:lpstr>
      <vt:lpstr>Objective of the essay</vt:lpstr>
      <vt:lpstr>Evolutionary trends</vt:lpstr>
      <vt:lpstr>Other influences</vt:lpstr>
      <vt:lpstr>The framework</vt:lpstr>
      <vt:lpstr>PowerPoint Presentation</vt:lpstr>
      <vt:lpstr>Framing the stakeholder eco-system …</vt:lpstr>
      <vt:lpstr>PowerPoint Presentation</vt:lpstr>
      <vt:lpstr>The prior workshops</vt:lpstr>
      <vt:lpstr>Research Records and Artifact Ecologies Natasa Miliç-Frayling, Microsoft Research </vt:lpstr>
      <vt:lpstr>The View from the Campus Geneva Henry, GWU and Sarah Pritchard, NWU</vt:lpstr>
      <vt:lpstr>The View from the Platform Daniel Hook, Digital Science  </vt:lpstr>
      <vt:lpstr>Evolving Scholarly Record: Scope and Context Clifford Lynch, Director, CNI</vt:lpstr>
      <vt:lpstr>A Perspective on Archiving the Evolving Scholarly Record Herbert Van de Sompel, LANL </vt:lpstr>
      <vt:lpstr>Recording to Archiving</vt:lpstr>
      <vt:lpstr>Breakout group discussions</vt:lpstr>
      <vt:lpstr>Selection</vt:lpstr>
      <vt:lpstr>Support for researchers</vt:lpstr>
      <vt:lpstr>Collaboration within the university</vt:lpstr>
      <vt:lpstr>Collaboration with external entities </vt:lpstr>
      <vt:lpstr>Take-aways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Evolving Scholarly Record Workshop Series</dc:title>
  <dc:creator>Ricky Erway</dc:creator>
  <cp:lastModifiedBy>McNicol,Jeanette</cp:lastModifiedBy>
  <cp:revision>36</cp:revision>
  <cp:lastPrinted>2015-05-30T20:42:03Z</cp:lastPrinted>
  <dcterms:created xsi:type="dcterms:W3CDTF">2015-05-02T19:28:50Z</dcterms:created>
  <dcterms:modified xsi:type="dcterms:W3CDTF">2015-06-12T01:56:43Z</dcterms:modified>
</cp:coreProperties>
</file>