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740" r:id="rId5"/>
  </p:sldMasterIdLst>
  <p:notesMasterIdLst>
    <p:notesMasterId r:id="rId26"/>
  </p:notesMasterIdLst>
  <p:handoutMasterIdLst>
    <p:handoutMasterId r:id="rId27"/>
  </p:handoutMasterIdLst>
  <p:sldIdLst>
    <p:sldId id="467" r:id="rId6"/>
    <p:sldId id="485" r:id="rId7"/>
    <p:sldId id="488" r:id="rId8"/>
    <p:sldId id="491" r:id="rId9"/>
    <p:sldId id="489" r:id="rId10"/>
    <p:sldId id="490" r:id="rId11"/>
    <p:sldId id="492" r:id="rId12"/>
    <p:sldId id="494" r:id="rId13"/>
    <p:sldId id="495" r:id="rId14"/>
    <p:sldId id="497" r:id="rId15"/>
    <p:sldId id="498" r:id="rId16"/>
    <p:sldId id="496" r:id="rId17"/>
    <p:sldId id="499" r:id="rId18"/>
    <p:sldId id="500" r:id="rId19"/>
    <p:sldId id="493" r:id="rId20"/>
    <p:sldId id="503" r:id="rId21"/>
    <p:sldId id="504" r:id="rId22"/>
    <p:sldId id="505" r:id="rId23"/>
    <p:sldId id="501" r:id="rId24"/>
    <p:sldId id="4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46" autoAdjust="0"/>
  </p:normalViewPr>
  <p:slideViewPr>
    <p:cSldViewPr snapToObjects="1" showGuides="1">
      <p:cViewPr varScale="1">
        <p:scale>
          <a:sx n="55" d="100"/>
          <a:sy n="55" d="100"/>
        </p:scale>
        <p:origin x="-1716" y="-96"/>
      </p:cViewPr>
      <p:guideLst>
        <p:guide orient="horz" pos="672"/>
        <p:guide/>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2/7/2014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U.S._stat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en.wikipedia.org/wiki/public_domain" TargetMode="External"/><Relationship Id="rId4" Type="http://schemas.openxmlformats.org/officeDocument/2006/relationships/hyperlink" Target="http://en.wikipedia.org/wiki/Florida"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public_domai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n.wikipedia.org/wiki/NASA"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commons.wikimedia.org/wiki/Commons:Copyright_tags" TargetMode="External"/><Relationship Id="rId3" Type="http://schemas.openxmlformats.org/officeDocument/2006/relationships/hyperlink" Target="http://en.wikipedia.org/wiki/National_Cancer_Institute" TargetMode="External"/><Relationship Id="rId7" Type="http://schemas.openxmlformats.org/officeDocument/2006/relationships/hyperlink" Target="http://commons.wikimedia.org/w/index.php?title=Category:Media_from_National_Cancer_Institute_Visuals_Online_with_known_IDs&amp;filefrom=1866"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visualsonline.cancer.gov/retrieve.cfm?imageid=1866&amp;dpi=300&amp;fileformat=jpg" TargetMode="External"/><Relationship Id="rId5" Type="http://schemas.openxmlformats.org/officeDocument/2006/relationships/hyperlink" Target="http://visualsonline.cancer.gov/details.cfm?imageid=1866" TargetMode="External"/><Relationship Id="rId4" Type="http://schemas.openxmlformats.org/officeDocument/2006/relationships/hyperlink" Target="http://en.wikipedia.org/wiki/National_Institutes_of_Health" TargetMode="External"/><Relationship Id="rId9" Type="http://schemas.openxmlformats.org/officeDocument/2006/relationships/hyperlink" Target="http://commons.wikimedia.org/wiki/Commons:Licens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mmons.wikimedia.org/wiki/User:Tomwsulcer"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creativecommons.org/publicdomain/zero/1.0/deed.en" TargetMode="External"/><Relationship Id="rId4" Type="http://schemas.openxmlformats.org/officeDocument/2006/relationships/hyperlink" Target="http://en.wikipedia.org/wiki/en:Creative_Common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en:public_domai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Work_of_the_United_States_Govern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en.wikipedia.org/wiki/public_domain" TargetMode="External"/><Relationship Id="rId4" Type="http://schemas.openxmlformats.org/officeDocument/2006/relationships/hyperlink" Target="http://en.wikipedia.org/wiki/Federal_Government_of_the_United_State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Work_of_the_United_States_Governmen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en.wikipedia.org/wiki/public_domain" TargetMode="External"/><Relationship Id="rId4" Type="http://schemas.openxmlformats.org/officeDocument/2006/relationships/hyperlink" Target="http://en.wikipedia.org/wiki/Federal_Government_of_the_United_State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Work_of_the_United_States_Govern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en.wikipedia.org/wiki/public_domain" TargetMode="External"/><Relationship Id="rId4" Type="http://schemas.openxmlformats.org/officeDocument/2006/relationships/hyperlink" Target="http://en.wikipedia.org/wiki/Federal_Government_of_the_United_State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3tu.nl/en/"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public_domain" TargetMode="External"/><Relationship Id="rId5" Type="http://schemas.openxmlformats.org/officeDocument/2006/relationships/hyperlink" Target="http://en.wikipedia.org/wiki/Federal_Government_of_the_United_States" TargetMode="External"/><Relationship Id="rId4" Type="http://schemas.openxmlformats.org/officeDocument/2006/relationships/hyperlink" Target="http://en.wikipedia.org/wiki/Work_of_the_United_States_Governmen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hdl.loc.gov/loc.pnp/highsm.01901" TargetMode="External"/><Relationship Id="rId3" Type="http://schemas.openxmlformats.org/officeDocument/2006/relationships/hyperlink" Target="http://en.wikipedia.org/wiki/Capitol_Hill,_Washington,_D.C." TargetMode="External"/><Relationship Id="rId7" Type="http://schemas.openxmlformats.org/officeDocument/2006/relationships/hyperlink" Target="http://commons.wikimedia.org/wiki/Library_of_Congres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en:public_domain" TargetMode="External"/><Relationship Id="rId5" Type="http://schemas.openxmlformats.org/officeDocument/2006/relationships/hyperlink" Target="http://en.wikipedia.org/wiki/Washington,_D.C." TargetMode="External"/><Relationship Id="rId4" Type="http://schemas.openxmlformats.org/officeDocument/2006/relationships/hyperlink" Target="http://en.wikipedia.org/wiki/National_Mal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en:public_domai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commons.wikimedia.org/wiki/File:Robert_E._Lee_(steamboat).jpg" TargetMode="External"/><Relationship Id="rId3" Type="http://schemas.openxmlformats.org/officeDocument/2006/relationships/hyperlink" Target="http://en.wikipedia.org/wiki/User:AlexiusHoratius" TargetMode="External"/><Relationship Id="rId7" Type="http://schemas.openxmlformats.org/officeDocument/2006/relationships/hyperlink" Target="http://water.usgs.gov/wsc/map_index.htm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nationalatlas.gov/natlas/Natlasstart.asp" TargetMode="External"/><Relationship Id="rId5" Type="http://schemas.openxmlformats.org/officeDocument/2006/relationships/hyperlink" Target="http://creativecommons.org/licenses/by-sa/3.0/deed.en" TargetMode="External"/><Relationship Id="rId4" Type="http://schemas.openxmlformats.org/officeDocument/2006/relationships/hyperlink" Target="http://en.wikipedia.org/wiki/en:Creative_Comm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en:public_domai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public_domain"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en.wikipedia.org/wiki/United_States_Department_of_the_Interior" TargetMode="External"/><Relationship Id="rId4" Type="http://schemas.openxmlformats.org/officeDocument/2006/relationships/hyperlink" Target="http://en.wikipedia.org/wiki/United_States_Geological_Surve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en:public_doma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ommons.wikimedia.org/wiki/United_States_Army"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public_domain" TargetMode="External"/><Relationship Id="rId5" Type="http://schemas.openxmlformats.org/officeDocument/2006/relationships/hyperlink" Target="http://en.wikipedia.org/wiki/Federal_Government_of_the_United_States" TargetMode="External"/><Relationship Id="rId4" Type="http://schemas.openxmlformats.org/officeDocument/2006/relationships/hyperlink" Target="http://en.wikipedia.org/wiki/Work_of_the_United_States_Governmen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Macdonald_Colleg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publication" TargetMode="External"/><Relationship Id="rId5" Type="http://schemas.openxmlformats.org/officeDocument/2006/relationships/hyperlink" Target="http://commons.wikimedia.org/wiki/United_States" TargetMode="External"/><Relationship Id="rId4" Type="http://schemas.openxmlformats.org/officeDocument/2006/relationships/hyperlink" Target="http://en.wikipedia.org/wiki/public_domai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upload.wikimedia.org/wikipedia/commons/8/84/Ernst-von-Weizs%C3%A4cker.jpg"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Copyright_status_of_work_by_the_U.S._government" TargetMode="External"/><Relationship Id="rId4" Type="http://schemas.openxmlformats.org/officeDocument/2006/relationships/hyperlink" Target="http://en.wikipedia.org/wiki/Public_domai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Much has been written about research funders requiring data management plans, and universities moving quickly to meet those requirements. Now is a good time to reflect on broader issues than those imposed by external requirements.</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is important to recognize the particular point of view that the research compliance office represents: </a:t>
            </a:r>
          </a:p>
          <a:p>
            <a:r>
              <a:rPr lang="en-US" sz="1200" kern="1200" dirty="0" smtClean="0">
                <a:solidFill>
                  <a:schemeClr val="tx1"/>
                </a:solidFill>
                <a:latin typeface="+mn-lt"/>
                <a:ea typeface="+mn-ea"/>
                <a:cs typeface="+mn-cs"/>
              </a:rPr>
              <a:t>It ensures that institutional policies are in compliance with sponsor policies and regulations--</a:t>
            </a:r>
          </a:p>
          <a:p>
            <a:r>
              <a:rPr lang="en-US" sz="1200" kern="1200" dirty="0" smtClean="0">
                <a:solidFill>
                  <a:schemeClr val="tx1"/>
                </a:solidFill>
                <a:latin typeface="+mn-lt"/>
                <a:ea typeface="+mn-ea"/>
                <a:cs typeface="+mn-cs"/>
              </a:rPr>
              <a:t>--and carefully reviews proposed institutional policies with a view towards the practical and procedural issues of compliance, weighing both benefits and risks. </a:t>
            </a:r>
          </a:p>
          <a:p>
            <a:r>
              <a:rPr lang="en-US" sz="1200" kern="1200" dirty="0" smtClean="0">
                <a:solidFill>
                  <a:schemeClr val="tx1"/>
                </a:solidFill>
                <a:latin typeface="+mn-lt"/>
                <a:ea typeface="+mn-ea"/>
                <a:cs typeface="+mn-cs"/>
              </a:rPr>
              <a:t>The office's responsibility for ensuring compliance with institutional policy through training, communication, and enforcement requires their involvement in policy discussions. </a:t>
            </a:r>
          </a:p>
          <a:p>
            <a:r>
              <a:rPr lang="en-US" sz="1200" kern="1200" dirty="0" smtClean="0">
                <a:solidFill>
                  <a:schemeClr val="tx1"/>
                </a:solidFill>
                <a:latin typeface="+mn-lt"/>
                <a:ea typeface="+mn-ea"/>
                <a:cs typeface="+mn-cs"/>
              </a:rPr>
              <a:t>Some points of consideration may include uniformity of data management expectations, requirements, and standards… </a:t>
            </a:r>
          </a:p>
          <a:p>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measures of validation that proposed data management systems will require.</a:t>
            </a:r>
          </a:p>
          <a:p>
            <a:r>
              <a:rPr lang="en-US" sz="1200" kern="1200" dirty="0" smtClean="0">
                <a:solidFill>
                  <a:schemeClr val="tx1"/>
                </a:solidFill>
                <a:latin typeface="+mn-lt"/>
                <a:ea typeface="+mn-ea"/>
                <a:cs typeface="+mn-cs"/>
              </a:rPr>
              <a:t>They may monitor the responsibilities of the institution to data housed elsewhere</a:t>
            </a:r>
          </a:p>
          <a:p>
            <a:r>
              <a:rPr lang="en-US" sz="1200" kern="1200" dirty="0" smtClean="0">
                <a:solidFill>
                  <a:schemeClr val="tx1"/>
                </a:solidFill>
                <a:latin typeface="+mn-lt"/>
                <a:ea typeface="+mn-ea"/>
                <a:cs typeface="+mn-cs"/>
              </a:rPr>
              <a:t>And will attend to the impacts of changing data retention requirements.</a:t>
            </a:r>
          </a:p>
          <a:p>
            <a:endParaRPr lang="en-US" sz="1200" kern="1200" dirty="0" smtClean="0">
              <a:solidFill>
                <a:schemeClr val="tx1"/>
              </a:solidFill>
              <a:latin typeface="+mn-lt"/>
              <a:ea typeface="+mn-ea"/>
              <a:cs typeface="+mn-cs"/>
            </a:endParaRPr>
          </a:p>
          <a:p>
            <a:r>
              <a:rPr lang="en-US" i="1" dirty="0" smtClean="0"/>
              <a:t>http://commons.wikimedia.org/wiki/File:Louie_L._Wainwright.jpg  </a:t>
            </a:r>
            <a:r>
              <a:rPr lang="en-US" b="1" i="1" dirty="0" smtClean="0"/>
              <a:t>Louie L. Wainwright.jpg  </a:t>
            </a:r>
            <a:r>
              <a:rPr lang="en-US" i="1" dirty="0" smtClean="0"/>
              <a:t>This work was created by a government unit of the </a:t>
            </a:r>
            <a:r>
              <a:rPr lang="en-US" i="1" dirty="0" smtClean="0">
                <a:hlinkClick r:id="rId3" tooltip="en:U.S. state"/>
              </a:rPr>
              <a:t>U.S. state</a:t>
            </a:r>
            <a:r>
              <a:rPr lang="en-US" i="1" dirty="0" smtClean="0"/>
              <a:t> of </a:t>
            </a:r>
            <a:r>
              <a:rPr lang="en-US" b="1" i="1" dirty="0" smtClean="0">
                <a:hlinkClick r:id="rId4" tooltip="en:Florida"/>
              </a:rPr>
              <a:t>Florida</a:t>
            </a:r>
            <a:r>
              <a:rPr lang="en-US" i="1" dirty="0" smtClean="0"/>
              <a:t> and is in the </a:t>
            </a:r>
            <a:r>
              <a:rPr lang="en-US" b="1" i="1" dirty="0" smtClean="0">
                <a:hlinkClick r:id="rId5" tooltip="w:public domain"/>
              </a:rPr>
              <a:t>public domain</a:t>
            </a:r>
            <a:r>
              <a:rPr lang="en-US" i="1" dirty="0" smtClean="0"/>
              <a:t> under Florida law.</a:t>
            </a:r>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Today's cyberinfrastructure must support advanced data acquisition, storage, management, security, integration, mining, and visualization, as well as other information-processing services. </a:t>
            </a:r>
          </a:p>
          <a:p>
            <a:r>
              <a:rPr lang="en-US" sz="1200" kern="1200" dirty="0" smtClean="0">
                <a:solidFill>
                  <a:schemeClr val="tx1"/>
                </a:solidFill>
                <a:latin typeface="+mn-lt"/>
                <a:ea typeface="+mn-ea"/>
                <a:cs typeface="+mn-cs"/>
              </a:rPr>
              <a:t>All infrastructure must now include systems for documenting, depositing, managing, archiving, and preserving data, as well as</a:t>
            </a:r>
          </a:p>
          <a:p>
            <a:r>
              <a:rPr lang="en-US" sz="1200" kern="1200" dirty="0" smtClean="0">
                <a:solidFill>
                  <a:schemeClr val="tx1"/>
                </a:solidFill>
                <a:latin typeface="+mn-lt"/>
                <a:ea typeface="+mn-ea"/>
                <a:cs typeface="+mn-cs"/>
              </a:rPr>
              <a:t>facilitating efficient search and retrieval; and providing access.</a:t>
            </a:r>
          </a:p>
          <a:p>
            <a:r>
              <a:rPr lang="en-US" sz="1200" kern="1200" dirty="0" smtClean="0">
                <a:solidFill>
                  <a:schemeClr val="tx1"/>
                </a:solidFill>
                <a:latin typeface="+mn-lt"/>
                <a:ea typeface="+mn-ea"/>
                <a:cs typeface="+mn-cs"/>
              </a:rPr>
              <a:t>A coordinated cyberinfrastructure environment can offer advantages such as economies of scale, integration, </a:t>
            </a:r>
          </a:p>
          <a:p>
            <a:r>
              <a:rPr lang="en-US" sz="1200" kern="1200" dirty="0" smtClean="0">
                <a:solidFill>
                  <a:schemeClr val="tx1"/>
                </a:solidFill>
                <a:latin typeface="+mn-lt"/>
                <a:ea typeface="+mn-ea"/>
                <a:cs typeface="+mn-cs"/>
              </a:rPr>
              <a:t>--and a focused approach to coordinating technology,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expertise, computing power, and storage space.</a:t>
            </a:r>
          </a:p>
          <a:p>
            <a:r>
              <a:rPr lang="en-US" sz="1200" kern="1200" dirty="0" smtClean="0">
                <a:solidFill>
                  <a:schemeClr val="tx1"/>
                </a:solidFill>
                <a:latin typeface="+mn-lt"/>
                <a:ea typeface="+mn-ea"/>
                <a:cs typeface="+mn-cs"/>
              </a:rPr>
              <a:t>Technology leaders may need to integrate the data management system with current research information systems or virtual research environments to make data management part of the researchers' workflow.</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http://commons.wikimedia.org/wiki/File:NASAComputerRoom7090.NARA.jpg  NASA mission control computer room with dual IBM 7090's, apparently taken around the time of the Mercury Atlas 6 (MA-6) mission in 1962. From US National Archives and Record Administration ARC system.  This file is in the </a:t>
            </a:r>
            <a:r>
              <a:rPr lang="en-US" b="1" i="1" dirty="0" smtClean="0">
                <a:hlinkClick r:id="rId3" tooltip="w:public domain"/>
              </a:rPr>
              <a:t>public domain</a:t>
            </a:r>
            <a:r>
              <a:rPr lang="en-US" i="1" dirty="0" smtClean="0"/>
              <a:t> because it was solely created by </a:t>
            </a:r>
            <a:r>
              <a:rPr lang="en-US" i="1" dirty="0" smtClean="0">
                <a:hlinkClick r:id="rId4" tooltip="w:NASA"/>
              </a:rPr>
              <a:t>NASA</a:t>
            </a:r>
            <a:r>
              <a:rPr lang="en-US" i="1" dirty="0" smtClean="0"/>
              <a:t>. </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As the producers of the research data that must be managed and preserved, researchers are central stakeholders: </a:t>
            </a:r>
          </a:p>
          <a:p>
            <a:r>
              <a:rPr lang="en-US" sz="1200" kern="1200" dirty="0" smtClean="0">
                <a:solidFill>
                  <a:schemeClr val="tx1"/>
                </a:solidFill>
                <a:latin typeface="+mn-lt"/>
                <a:ea typeface="+mn-ea"/>
                <a:cs typeface="+mn-cs"/>
              </a:rPr>
              <a:t>They may be especially invested when their career advancement depends on their research outputs. </a:t>
            </a:r>
          </a:p>
          <a:p>
            <a:r>
              <a:rPr lang="en-US" sz="1200" kern="1200" dirty="0" smtClean="0">
                <a:solidFill>
                  <a:schemeClr val="tx1"/>
                </a:solidFill>
                <a:latin typeface="+mn-lt"/>
                <a:ea typeface="+mn-ea"/>
                <a:cs typeface="+mn-cs"/>
              </a:rPr>
              <a:t>Faculty members and other researchers confront a mix of requirements for data management and open access that are mandated by funding agencies, national and state law, and their own universities. </a:t>
            </a:r>
          </a:p>
          <a:p>
            <a:r>
              <a:rPr lang="en-US" sz="1200" kern="1200" dirty="0" smtClean="0">
                <a:solidFill>
                  <a:schemeClr val="tx1"/>
                </a:solidFill>
                <a:latin typeface="+mn-lt"/>
                <a:ea typeface="+mn-ea"/>
                <a:cs typeface="+mn-cs"/>
              </a:rPr>
              <a:t>They may negotiate publishing agreements that determine ownership of data — and that in some cases mandate, or preclude, open access. </a:t>
            </a:r>
          </a:p>
          <a:p>
            <a:r>
              <a:rPr lang="en-US" sz="1200" kern="1200" dirty="0" smtClean="0">
                <a:solidFill>
                  <a:schemeClr val="tx1"/>
                </a:solidFill>
                <a:latin typeface="+mn-lt"/>
                <a:ea typeface="+mn-ea"/>
                <a:cs typeface="+mn-cs"/>
              </a:rPr>
              <a:t>Some researchers already may have experience depositing data in institutional or discipline-based data repositories.</a:t>
            </a:r>
          </a:p>
          <a:p>
            <a:r>
              <a:rPr lang="en-US" sz="1200" kern="1200" dirty="0" smtClean="0">
                <a:solidFill>
                  <a:schemeClr val="tx1"/>
                </a:solidFill>
                <a:latin typeface="+mn-lt"/>
                <a:ea typeface="+mn-ea"/>
                <a:cs typeface="+mn-cs"/>
              </a:rPr>
              <a:t>Researchers are likely to resist new administrative burdens </a:t>
            </a:r>
          </a:p>
          <a:p>
            <a:r>
              <a:rPr lang="en-US" sz="1200" kern="1200" dirty="0" smtClean="0">
                <a:solidFill>
                  <a:schemeClr val="tx1"/>
                </a:solidFill>
                <a:latin typeface="+mn-lt"/>
                <a:ea typeface="+mn-ea"/>
                <a:cs typeface="+mn-cs"/>
              </a:rPr>
              <a:t>The relationship between researchers and their data is an intimate one. Trust is critical to productively engage them. </a:t>
            </a:r>
          </a:p>
          <a:p>
            <a:r>
              <a:rPr lang="en-US" sz="1200" kern="1200" dirty="0" smtClean="0">
                <a:solidFill>
                  <a:schemeClr val="tx1"/>
                </a:solidFill>
                <a:latin typeface="+mn-lt"/>
                <a:ea typeface="+mn-ea"/>
                <a:cs typeface="+mn-cs"/>
              </a:rPr>
              <a:t>All researchers should be clearly informed of resulting decisions and procedures.</a:t>
            </a:r>
          </a:p>
          <a:p>
            <a:endParaRPr lang="en-US" sz="1200" kern="1200" dirty="0" smtClean="0">
              <a:solidFill>
                <a:schemeClr val="tx1"/>
              </a:solidFill>
              <a:latin typeface="+mn-lt"/>
              <a:ea typeface="+mn-ea"/>
              <a:cs typeface="+mn-cs"/>
            </a:endParaRPr>
          </a:p>
          <a:p>
            <a:r>
              <a:rPr lang="en-US" i="1" dirty="0" smtClean="0"/>
              <a:t>http://commons.wikimedia.org/wiki/File:Immunology_laboratory_at_the_central_cancer_research_labs.jpg  Immunology Laboratory at the Central Cancer Research Labs (1931).  This image was released by the </a:t>
            </a:r>
            <a:r>
              <a:rPr lang="en-US" i="1" dirty="0" smtClean="0">
                <a:hlinkClick r:id="rId3" tooltip="en:National Cancer Institute"/>
              </a:rPr>
              <a:t>National Cancer Institute</a:t>
            </a:r>
            <a:r>
              <a:rPr lang="en-US" i="1" dirty="0" smtClean="0"/>
              <a:t>, an agency part of the </a:t>
            </a:r>
            <a:r>
              <a:rPr lang="en-US" i="1" dirty="0" smtClean="0">
                <a:hlinkClick r:id="rId4" tooltip="en:National Institutes of Health"/>
              </a:rPr>
              <a:t>National Institutes of Health</a:t>
            </a:r>
            <a:r>
              <a:rPr lang="en-US" i="1" dirty="0" smtClean="0"/>
              <a:t>, with the ID </a:t>
            </a:r>
            <a:r>
              <a:rPr lang="en-US" i="1" dirty="0" smtClean="0">
                <a:hlinkClick r:id="rId5"/>
              </a:rPr>
              <a:t>1866</a:t>
            </a:r>
            <a:r>
              <a:rPr lang="en-US" i="1" dirty="0" smtClean="0"/>
              <a:t> (</a:t>
            </a:r>
            <a:r>
              <a:rPr lang="en-US" i="1" dirty="0" smtClean="0">
                <a:hlinkClick r:id="rId6"/>
              </a:rPr>
              <a:t>image</a:t>
            </a:r>
            <a:r>
              <a:rPr lang="en-US" i="1" dirty="0" smtClean="0"/>
              <a:t>) </a:t>
            </a:r>
            <a:r>
              <a:rPr lang="en-US" i="1" dirty="0" smtClean="0">
                <a:hlinkClick r:id="rId7"/>
              </a:rPr>
              <a:t>(next)</a:t>
            </a:r>
            <a:r>
              <a:rPr lang="en-US" i="1" dirty="0" smtClean="0"/>
              <a:t>. This tag does not indicate the copyright status of the attached work. A normal </a:t>
            </a:r>
            <a:r>
              <a:rPr lang="en-US" i="1" dirty="0" smtClean="0">
                <a:hlinkClick r:id="rId8" tooltip="Commons:Copyright tags"/>
              </a:rPr>
              <a:t>copyright tag</a:t>
            </a:r>
            <a:r>
              <a:rPr lang="en-US" i="1" dirty="0" smtClean="0"/>
              <a:t> is still required. See </a:t>
            </a:r>
            <a:r>
              <a:rPr lang="en-US" i="1" dirty="0" err="1" smtClean="0">
                <a:hlinkClick r:id="rId9" tooltip="Commons:Licensing"/>
              </a:rPr>
              <a:t>Commons:Licensing</a:t>
            </a:r>
            <a:r>
              <a:rPr lang="en-US" i="1" dirty="0" smtClean="0"/>
              <a:t> for more information.  </a:t>
            </a:r>
            <a:r>
              <a:rPr lang="en-US" b="1" i="1" dirty="0" smtClean="0"/>
              <a:t>Reuse Restrictions</a:t>
            </a:r>
            <a:r>
              <a:rPr lang="en-US" i="1" dirty="0" smtClean="0"/>
              <a:t> None - This image is in the public domain and can be freely reused. Please credit the source and/or author listed above.</a:t>
            </a:r>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While the office of research is the locus for policies, oversight, and other activities regarding research grants, the researchers themselves are generally in academic units overseen by the university provost. </a:t>
            </a:r>
          </a:p>
          <a:p>
            <a:r>
              <a:rPr lang="en-US" sz="1200" kern="1200" dirty="0" smtClean="0">
                <a:solidFill>
                  <a:schemeClr val="tx1"/>
                </a:solidFill>
                <a:latin typeface="+mn-lt"/>
                <a:ea typeface="+mn-ea"/>
                <a:cs typeface="+mn-cs"/>
              </a:rPr>
              <a:t>At the operational level, research projects are managed by the principal investigator's home department.</a:t>
            </a:r>
          </a:p>
          <a:p>
            <a:r>
              <a:rPr lang="en-US" sz="1200" kern="1200" dirty="0" smtClean="0">
                <a:solidFill>
                  <a:schemeClr val="tx1"/>
                </a:solidFill>
                <a:latin typeface="+mn-lt"/>
                <a:ea typeface="+mn-ea"/>
                <a:cs typeface="+mn-cs"/>
              </a:rPr>
              <a:t>Some academic units have support staff to help with proposal writing, administration, budgets, tracking, and compliance. </a:t>
            </a:r>
          </a:p>
          <a:p>
            <a:r>
              <a:rPr lang="en-US" sz="1200" kern="1200" dirty="0" smtClean="0">
                <a:solidFill>
                  <a:schemeClr val="tx1"/>
                </a:solidFill>
                <a:latin typeface="+mn-lt"/>
                <a:ea typeface="+mn-ea"/>
                <a:cs typeface="+mn-cs"/>
              </a:rPr>
              <a:t>Some also may have their own technology infrastructure. </a:t>
            </a:r>
          </a:p>
          <a:p>
            <a:r>
              <a:rPr lang="en-US" sz="1200" kern="1200" dirty="0" smtClean="0">
                <a:solidFill>
                  <a:schemeClr val="tx1"/>
                </a:solidFill>
                <a:latin typeface="+mn-lt"/>
                <a:ea typeface="+mn-ea"/>
                <a:cs typeface="+mn-cs"/>
              </a:rPr>
              <a:t>They have close relationships with the researchers in their departments and can serve as good conduits for communication. </a:t>
            </a:r>
          </a:p>
          <a:p>
            <a:r>
              <a:rPr lang="en-US" sz="1200" kern="1200" dirty="0" smtClean="0">
                <a:solidFill>
                  <a:schemeClr val="tx1"/>
                </a:solidFill>
                <a:latin typeface="+mn-lt"/>
                <a:ea typeface="+mn-ea"/>
                <a:cs typeface="+mn-cs"/>
              </a:rPr>
              <a:t>They may feel uncertain about the new data management requirements and might welcome guidance, including the provision of a more robust and sustainable infrastructure than they can manage independently.</a:t>
            </a:r>
          </a:p>
          <a:p>
            <a:endParaRPr lang="en-US" dirty="0" smtClean="0"/>
          </a:p>
          <a:p>
            <a:r>
              <a:rPr lang="en-US" i="1" dirty="0" smtClean="0"/>
              <a:t>http://commons.wikimedia.org/wiki/File:Rutgers_University_CoRE_Building.jpg  Rutgers University Computing Research &amp; Education Building on the Busch campus. </a:t>
            </a:r>
            <a:r>
              <a:rPr lang="en-US" i="1" dirty="0" err="1" smtClean="0">
                <a:hlinkClick r:id="rId3" tooltip="User:Tomwsulcer"/>
              </a:rPr>
              <a:t>Tomwsulcer</a:t>
            </a:r>
            <a:r>
              <a:rPr lang="en-US" i="1" dirty="0" smtClean="0"/>
              <a:t>  This file is made available under the </a:t>
            </a:r>
            <a:r>
              <a:rPr lang="en-US" i="1" dirty="0" smtClean="0">
                <a:hlinkClick r:id="rId4" tooltip="w:en:Creative Commons"/>
              </a:rPr>
              <a:t>Creative Commons</a:t>
            </a:r>
            <a:r>
              <a:rPr lang="en-US" i="1" dirty="0" smtClean="0"/>
              <a:t> </a:t>
            </a:r>
            <a:r>
              <a:rPr lang="en-US" i="1" dirty="0" smtClean="0">
                <a:hlinkClick r:id="rId5"/>
              </a:rPr>
              <a:t>CC0 1.0 Universal Public Domain Dedication</a:t>
            </a:r>
            <a:r>
              <a:rPr lang="en-US" i="1" dirty="0" smtClean="0"/>
              <a:t>.</a:t>
            </a:r>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library has extensive experience with selection, metadata, collections, institutional repositories, preservation, curation, and access. </a:t>
            </a:r>
          </a:p>
          <a:p>
            <a:pPr lvl="0"/>
            <a:r>
              <a:rPr lang="en-US" sz="1200" kern="1200" dirty="0" smtClean="0">
                <a:solidFill>
                  <a:schemeClr val="tx1"/>
                </a:solidFill>
                <a:latin typeface="+mn-lt"/>
                <a:ea typeface="+mn-ea"/>
                <a:cs typeface="+mn-cs"/>
              </a:rPr>
              <a:t>Many libraries have subject area liaisons who offer researchers assistance with their research projects.</a:t>
            </a:r>
          </a:p>
          <a:p>
            <a:pPr lvl="0"/>
            <a:r>
              <a:rPr lang="en-US" sz="1200" kern="1200" dirty="0" smtClean="0">
                <a:solidFill>
                  <a:schemeClr val="tx1"/>
                </a:solidFill>
                <a:latin typeface="+mn-lt"/>
                <a:ea typeface="+mn-ea"/>
                <a:cs typeface="+mn-cs"/>
              </a:rPr>
              <a:t>They often provide functional liaisons for research support; data management is often one of those</a:t>
            </a:r>
            <a:r>
              <a:rPr lang="en-US" sz="1200" kern="1200" baseline="0" dirty="0" smtClean="0">
                <a:solidFill>
                  <a:schemeClr val="tx1"/>
                </a:solidFill>
                <a:latin typeface="+mn-lt"/>
                <a:ea typeface="+mn-ea"/>
                <a:cs typeface="+mn-cs"/>
              </a:rPr>
              <a:t> functions.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Those with archival training can help address appraisal, deposit, retention, and reappraisal.</a:t>
            </a:r>
          </a:p>
          <a:p>
            <a:pPr lvl="0"/>
            <a:r>
              <a:rPr lang="en-US" sz="1200" kern="1200" dirty="0" smtClean="0">
                <a:solidFill>
                  <a:schemeClr val="tx1"/>
                </a:solidFill>
                <a:latin typeface="+mn-lt"/>
                <a:ea typeface="+mn-ea"/>
                <a:cs typeface="+mn-cs"/>
              </a:rPr>
              <a:t>Technical processing staff can offer advice about metadata. </a:t>
            </a:r>
          </a:p>
          <a:p>
            <a:pPr lvl="0"/>
            <a:r>
              <a:rPr lang="en-US" sz="1200" kern="1200" dirty="0" smtClean="0">
                <a:solidFill>
                  <a:schemeClr val="tx1"/>
                </a:solidFill>
                <a:latin typeface="+mn-lt"/>
                <a:ea typeface="+mn-ea"/>
                <a:cs typeface="+mn-cs"/>
              </a:rPr>
              <a:t>The library's experience with name authorities can help to make the research easier to discover and ensure that acknowledgment goes to the right researcher.</a:t>
            </a:r>
          </a:p>
          <a:p>
            <a:pPr lvl="0"/>
            <a:r>
              <a:rPr lang="en-US" sz="1200" kern="1200" dirty="0" smtClean="0">
                <a:solidFill>
                  <a:schemeClr val="tx1"/>
                </a:solidFill>
                <a:latin typeface="+mn-lt"/>
                <a:ea typeface="+mn-ea"/>
                <a:cs typeface="+mn-cs"/>
              </a:rPr>
              <a:t>Copyright issues related to ownership of both source materials and research outcomes are familiar to library staff, as are privacy issues.</a:t>
            </a:r>
          </a:p>
          <a:p>
            <a:pPr lvl="0"/>
            <a:r>
              <a:rPr lang="en-US" sz="1200" kern="1200" dirty="0" smtClean="0">
                <a:solidFill>
                  <a:schemeClr val="tx1"/>
                </a:solidFill>
                <a:latin typeface="+mn-lt"/>
                <a:ea typeface="+mn-ea"/>
                <a:cs typeface="+mn-cs"/>
              </a:rPr>
              <a:t>When it makes sense to put the data in an external repository, the library can provide guidance to help researchers meet deposit requirements.</a:t>
            </a:r>
          </a:p>
          <a:p>
            <a:pPr lvl="0"/>
            <a:r>
              <a:rPr lang="en-US" sz="1200" kern="1200" dirty="0" smtClean="0">
                <a:solidFill>
                  <a:schemeClr val="tx1"/>
                </a:solidFill>
                <a:latin typeface="+mn-lt"/>
                <a:ea typeface="+mn-ea"/>
                <a:cs typeface="+mn-cs"/>
              </a:rPr>
              <a:t>In many universities, the library has already led the way in the creation of data-management plans.</a:t>
            </a:r>
          </a:p>
          <a:p>
            <a:pPr lvl="0"/>
            <a:endParaRPr lang="en-US"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smtClean="0"/>
              <a:t>http://commons.wikimedia.org/wiki/File:Cardiff_Library_interior.JPG  An interior view of </a:t>
            </a:r>
            <a:r>
              <a:rPr lang="en-US" i="1" dirty="0" err="1" smtClean="0"/>
              <a:t>Cardif</a:t>
            </a:r>
            <a:r>
              <a:rPr lang="en-US" i="1" dirty="0" smtClean="0"/>
              <a:t> Central Library  I, the copyright holder of this work, release this work into the </a:t>
            </a:r>
            <a:r>
              <a:rPr lang="en-US" b="1" i="1" dirty="0" smtClean="0">
                <a:hlinkClick r:id="rId3" tooltip="w:en:public domain"/>
              </a:rPr>
              <a:t>public domain</a:t>
            </a:r>
            <a:r>
              <a:rPr lang="en-US" i="1" dirty="0" smtClean="0"/>
              <a:t>. </a:t>
            </a:r>
          </a:p>
          <a:p>
            <a:endParaRPr lang="en-US"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Identifying</a:t>
            </a:r>
            <a:r>
              <a:rPr lang="en-US" sz="1200" kern="1200" baseline="0" dirty="0" smtClean="0">
                <a:solidFill>
                  <a:schemeClr val="tx1"/>
                </a:solidFill>
                <a:latin typeface="+mn-lt"/>
                <a:ea typeface="+mn-ea"/>
                <a:cs typeface="+mn-cs"/>
              </a:rPr>
              <a:t> the stakeholders is a start. </a:t>
            </a:r>
            <a:r>
              <a:rPr lang="en-US" sz="1200" kern="1200" dirty="0" smtClean="0">
                <a:solidFill>
                  <a:schemeClr val="tx1"/>
                </a:solidFill>
                <a:latin typeface="+mn-lt"/>
                <a:ea typeface="+mn-ea"/>
                <a:cs typeface="+mn-cs"/>
              </a:rPr>
              <a:t>To achieve maximum benefit (and minimal burden), the conversation among stakeholders — and the resulting policy and procedures — should address the following points:</a:t>
            </a:r>
          </a:p>
          <a:p>
            <a:r>
              <a:rPr lang="en-US" sz="1200" b="1" kern="1200" dirty="0" smtClean="0">
                <a:solidFill>
                  <a:schemeClr val="tx1"/>
                </a:solidFill>
                <a:latin typeface="+mn-lt"/>
                <a:ea typeface="+mn-ea"/>
                <a:cs typeface="+mn-cs"/>
              </a:rPr>
              <a:t>Who owns the data? </a:t>
            </a:r>
            <a:r>
              <a:rPr lang="en-US" sz="1200" kern="1200" dirty="0" smtClean="0">
                <a:solidFill>
                  <a:schemeClr val="tx1"/>
                </a:solidFill>
                <a:latin typeface="+mn-lt"/>
                <a:ea typeface="+mn-ea"/>
                <a:cs typeface="+mn-cs"/>
              </a:rPr>
              <a:t>Many universities assert ownership of research data generated on their campuses, as do some funding agencies. There is, however, widespread misunderstanding among researchers on this issue. Policies on data ownership must be clearly communicated and understood.</a:t>
            </a:r>
          </a:p>
          <a:p>
            <a:r>
              <a:rPr lang="en-US" sz="1200" b="1" kern="1200" dirty="0" smtClean="0">
                <a:solidFill>
                  <a:schemeClr val="tx1"/>
                </a:solidFill>
                <a:latin typeface="+mn-lt"/>
                <a:ea typeface="+mn-ea"/>
                <a:cs typeface="+mn-cs"/>
              </a:rPr>
              <a:t>What requirements are imposed by others? </a:t>
            </a:r>
            <a:r>
              <a:rPr lang="en-US" sz="1200" kern="1200" dirty="0" smtClean="0">
                <a:solidFill>
                  <a:schemeClr val="tx1"/>
                </a:solidFill>
                <a:latin typeface="+mn-lt"/>
                <a:ea typeface="+mn-ea"/>
                <a:cs typeface="+mn-cs"/>
              </a:rPr>
              <a:t>Funding agencies may mandate public distribution of the resulting data set and require that data management plans be incorporated into the grant proposal. Publishers may require that the data supporting an article be deposited in a particular repository. Collaborative agreements with other institutions may impose stipulations. These requirements should be clarified early in the process.</a:t>
            </a:r>
          </a:p>
          <a:p>
            <a:r>
              <a:rPr lang="en-US" sz="1200" b="1" kern="1200" dirty="0" smtClean="0">
                <a:solidFill>
                  <a:schemeClr val="tx1"/>
                </a:solidFill>
                <a:latin typeface="+mn-lt"/>
                <a:ea typeface="+mn-ea"/>
                <a:cs typeface="+mn-cs"/>
              </a:rPr>
              <a:t>Which data should be retained? </a:t>
            </a:r>
            <a:r>
              <a:rPr lang="en-US" sz="1200" kern="1200" dirty="0" smtClean="0">
                <a:solidFill>
                  <a:schemeClr val="tx1"/>
                </a:solidFill>
                <a:latin typeface="+mn-lt"/>
                <a:ea typeface="+mn-ea"/>
                <a:cs typeface="+mn-cs"/>
              </a:rPr>
              <a:t>No university can, or should, retain all research data generated by its researchers. Curating research data requires significant investment of staff time and financial resources, so universities should aim to ensure that they are investing only in data that is worth keeping. For example, data from a failed experiment may not merit curation, nor may that derived from secondary analysis of large data sets publicly available and archived elsewhere.</a:t>
            </a:r>
          </a:p>
          <a:p>
            <a:endParaRPr lang="en-US" sz="1200" kern="1200" dirty="0" smtClean="0">
              <a:solidFill>
                <a:schemeClr val="tx1"/>
              </a:solidFill>
              <a:latin typeface="+mn-lt"/>
              <a:ea typeface="+mn-ea"/>
              <a:cs typeface="+mn-cs"/>
            </a:endParaRPr>
          </a:p>
          <a:p>
            <a:r>
              <a:rPr lang="en-US" i="1" dirty="0" smtClean="0"/>
              <a:t>http://commons.wikimedia.org/wiki/File:Barack_Obama_meets_with_healthcare_stakeholders_5-11-09_1.jpg  President Barack Obama meeting with healthcare stakeholders in the Roosevelt Room at the White House. As a </a:t>
            </a:r>
            <a:r>
              <a:rPr lang="en-US" i="1" dirty="0" smtClean="0">
                <a:hlinkClick r:id="rId3" tooltip="w:Work of the United States Government"/>
              </a:rPr>
              <a:t>work</a:t>
            </a:r>
            <a:r>
              <a:rPr lang="en-US" i="1" dirty="0" smtClean="0"/>
              <a:t> of the </a:t>
            </a:r>
            <a:r>
              <a:rPr lang="en-US" i="1" dirty="0" smtClean="0">
                <a:hlinkClick r:id="rId4" tooltip="w:Federal Government of the United States"/>
              </a:rPr>
              <a:t>U.S. federal government</a:t>
            </a:r>
            <a:r>
              <a:rPr lang="en-US" i="1" dirty="0" smtClean="0"/>
              <a:t>, the image is in the </a:t>
            </a:r>
            <a:r>
              <a:rPr lang="en-US" b="1" i="1" dirty="0" smtClean="0">
                <a:hlinkClick r:id="rId5" tooltip="w:public domain"/>
              </a:rPr>
              <a:t>public domain</a:t>
            </a:r>
            <a:r>
              <a:rPr lang="en-US" i="1" dirty="0" smtClean="0"/>
              <a:t>.</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latin typeface="+mn-lt"/>
                <a:ea typeface="+mn-ea"/>
                <a:cs typeface="+mn-cs"/>
              </a:rPr>
              <a:t>Who decides which data to keep? </a:t>
            </a:r>
            <a:r>
              <a:rPr lang="en-US" sz="1200" kern="1200" dirty="0" smtClean="0">
                <a:solidFill>
                  <a:schemeClr val="tx1"/>
                </a:solidFill>
                <a:latin typeface="+mn-lt"/>
                <a:ea typeface="+mn-ea"/>
                <a:cs typeface="+mn-cs"/>
              </a:rPr>
              <a:t>Is it the researcher or someone else? Should other domain experts or peers be consulted? Which data sets are likely to be reused in future research? Which data must be retained to enable the validation of the findings? What data would be prohibitively expensive to recreate? What data do not merit preservation: perhaps the data could be easily recreated, or an algorithm is more significant than the data.</a:t>
            </a:r>
          </a:p>
          <a:p>
            <a:r>
              <a:rPr lang="en-US" sz="1200" b="1" kern="1200" dirty="0" smtClean="0">
                <a:solidFill>
                  <a:schemeClr val="tx1"/>
                </a:solidFill>
                <a:latin typeface="+mn-lt"/>
                <a:ea typeface="+mn-ea"/>
                <a:cs typeface="+mn-cs"/>
              </a:rPr>
              <a:t>How long should data be maintained? </a:t>
            </a:r>
            <a:r>
              <a:rPr lang="en-US" sz="1200" kern="1200" dirty="0" smtClean="0">
                <a:solidFill>
                  <a:schemeClr val="tx1"/>
                </a:solidFill>
                <a:latin typeface="+mn-lt"/>
                <a:ea typeface="+mn-ea"/>
                <a:cs typeface="+mn-cs"/>
              </a:rPr>
              <a:t>Data may have long-term scientific or institutional value,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but all preserved data should be subject to review. How will retention periods be tracked? How will it be decided whether the period should be extended? What metrics could assist with reappraisal? Who should be involved? How will reappraisal be managed in the repository?  Should deaccessioned data be offered to others or destroyed? What records should be kept to document the disposition?</a:t>
            </a:r>
          </a:p>
          <a:p>
            <a:r>
              <a:rPr lang="en-US" sz="1200" b="1" kern="1200" dirty="0" smtClean="0">
                <a:solidFill>
                  <a:schemeClr val="tx1"/>
                </a:solidFill>
                <a:latin typeface="+mn-lt"/>
                <a:ea typeface="+mn-ea"/>
                <a:cs typeface="+mn-cs"/>
              </a:rPr>
              <a:t>How should digital data be preserved? </a:t>
            </a:r>
            <a:r>
              <a:rPr lang="en-US" sz="1200" kern="1200" dirty="0" smtClean="0">
                <a:solidFill>
                  <a:schemeClr val="tx1"/>
                </a:solidFill>
                <a:latin typeface="+mn-lt"/>
                <a:ea typeface="+mn-ea"/>
                <a:cs typeface="+mn-cs"/>
              </a:rPr>
              <a:t>Are there any unique digital preservation needs? Are they different from the approaches identified by the Open Archival Information System reference model and the Trustworthy Repositories Audit and Certification process? What are the ramifications of cloud storage?  Should the data management plan be kept with the data to provide provenance and additional context?  Are the file formats supported by the repository? What descriptors should be applied? What standards (for identifiers, citation, metadata) will be required?</a:t>
            </a:r>
          </a:p>
          <a:p>
            <a:endParaRPr lang="en-US" dirty="0" smtClean="0"/>
          </a:p>
          <a:p>
            <a:r>
              <a:rPr lang="en-US" i="1" dirty="0" smtClean="0"/>
              <a:t>http://commons.wikimedia.org/wiki/File:Barack_Obama_meets_with_healthcare_stakeholders_5-11-09_1.jpg  President Barack Obama meeting with healthcare stakeholders in the Roosevelt Room at the White House. As a </a:t>
            </a:r>
            <a:r>
              <a:rPr lang="en-US" i="1" dirty="0" smtClean="0">
                <a:hlinkClick r:id="rId3" tooltip="w:Work of the United States Government"/>
              </a:rPr>
              <a:t>work</a:t>
            </a:r>
            <a:r>
              <a:rPr lang="en-US" i="1" dirty="0" smtClean="0"/>
              <a:t> of the </a:t>
            </a:r>
            <a:r>
              <a:rPr lang="en-US" i="1" dirty="0" smtClean="0">
                <a:hlinkClick r:id="rId4" tooltip="w:Federal Government of the United States"/>
              </a:rPr>
              <a:t>U.S. federal government</a:t>
            </a:r>
            <a:r>
              <a:rPr lang="en-US" i="1" dirty="0" smtClean="0"/>
              <a:t>, the image is in the </a:t>
            </a:r>
            <a:r>
              <a:rPr lang="en-US" b="1" i="1" dirty="0" smtClean="0">
                <a:hlinkClick r:id="rId5" tooltip="w:public domain"/>
              </a:rPr>
              <a:t>public domain</a:t>
            </a:r>
            <a:r>
              <a:rPr lang="en-US" i="1" dirty="0" smtClean="0"/>
              <a:t>.</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Are there ethical considerations? </a:t>
            </a:r>
            <a:r>
              <a:rPr lang="en-US" sz="1200" kern="1200" dirty="0" smtClean="0">
                <a:solidFill>
                  <a:schemeClr val="tx1"/>
                </a:solidFill>
                <a:latin typeface="+mn-lt"/>
                <a:ea typeface="+mn-ea"/>
                <a:cs typeface="+mn-cs"/>
              </a:rPr>
              <a:t>Data should be kept in a way that is compliant with institutional review board requirements, grant conditions, or legal protocols. How will the institution handle IP rights and privacy issues? How will sensitive data be identified and contained? Are there access restrictions that must be enforced? How can ethical issues be identified during the proposal stage so that consent forms can be developed?  What sort of risk management is needed for research data? </a:t>
            </a:r>
          </a:p>
          <a:p>
            <a:r>
              <a:rPr lang="en-US" sz="1200" b="1" kern="1200" dirty="0" smtClean="0">
                <a:solidFill>
                  <a:schemeClr val="tx1"/>
                </a:solidFill>
                <a:latin typeface="+mn-lt"/>
                <a:ea typeface="+mn-ea"/>
                <a:cs typeface="+mn-cs"/>
              </a:rPr>
              <a:t>How are data accessed? </a:t>
            </a:r>
            <a:r>
              <a:rPr lang="en-US" sz="1200" kern="1200" dirty="0" smtClean="0">
                <a:solidFill>
                  <a:schemeClr val="tx1"/>
                </a:solidFill>
                <a:latin typeface="+mn-lt"/>
                <a:ea typeface="+mn-ea"/>
                <a:cs typeface="+mn-cs"/>
              </a:rPr>
              <a:t>Is it necessary only to make the metadata discoverable, with links to the data files, or is deeper support for manipulating the data needed? Which indices and catalogs should reference the data's availability? What service-level assurances should be made? How will the repository monitor access to ensure that restrictions are enforced? What are the possibilities for quantifying access -- and how might this information play into impact, promotion, and tenure? Indeed, what is the measure of "access”?</a:t>
            </a:r>
          </a:p>
          <a:p>
            <a:r>
              <a:rPr lang="en-US" sz="1200" b="1" kern="1200" dirty="0" smtClean="0">
                <a:solidFill>
                  <a:schemeClr val="tx1"/>
                </a:solidFill>
                <a:latin typeface="+mn-lt"/>
                <a:ea typeface="+mn-ea"/>
                <a:cs typeface="+mn-cs"/>
              </a:rPr>
              <a:t>How open should the data be? </a:t>
            </a:r>
            <a:r>
              <a:rPr lang="en-US" sz="1200" kern="1200" dirty="0" smtClean="0">
                <a:solidFill>
                  <a:schemeClr val="tx1"/>
                </a:solidFill>
                <a:latin typeface="+mn-lt"/>
                <a:ea typeface="+mn-ea"/>
                <a:cs typeface="+mn-cs"/>
              </a:rPr>
              <a:t>An institution may decide to provide open access to its research data unless constrained by law or grant conditions, or it may decide to share only on a case-by-case basis. Data may also be embargoed with the goal to share in the future. In situations where data cannot be shared, what explanation should be provided for not sharing data?</a:t>
            </a:r>
          </a:p>
          <a:p>
            <a:endParaRPr lang="en-US" sz="1200" kern="1200" dirty="0" smtClean="0">
              <a:solidFill>
                <a:schemeClr val="tx1"/>
              </a:solidFill>
              <a:latin typeface="+mn-lt"/>
              <a:ea typeface="+mn-ea"/>
              <a:cs typeface="+mn-cs"/>
            </a:endParaRPr>
          </a:p>
          <a:p>
            <a:r>
              <a:rPr lang="en-US" i="1" dirty="0" smtClean="0"/>
              <a:t>http://commons.wikimedia.org/wiki/File:Barack_Obama_meets_with_healthcare_stakeholders_5-11-09_1.jpg  President Barack Obama meeting with healthcare stakeholders in the Roosevelt Room at the White House. As a </a:t>
            </a:r>
            <a:r>
              <a:rPr lang="en-US" i="1" dirty="0" smtClean="0">
                <a:hlinkClick r:id="rId3" tooltip="w:Work of the United States Government"/>
              </a:rPr>
              <a:t>work</a:t>
            </a:r>
            <a:r>
              <a:rPr lang="en-US" i="1" dirty="0" smtClean="0"/>
              <a:t> of the </a:t>
            </a:r>
            <a:r>
              <a:rPr lang="en-US" i="1" dirty="0" smtClean="0">
                <a:hlinkClick r:id="rId4" tooltip="w:Federal Government of the United States"/>
              </a:rPr>
              <a:t>U.S. federal government</a:t>
            </a:r>
            <a:r>
              <a:rPr lang="en-US" i="1" dirty="0" smtClean="0"/>
              <a:t>, the image is in the </a:t>
            </a:r>
            <a:r>
              <a:rPr lang="en-US" b="1" i="1" dirty="0" smtClean="0">
                <a:hlinkClick r:id="rId5" tooltip="w:public domain"/>
              </a:rPr>
              <a:t>public domain</a:t>
            </a:r>
            <a:r>
              <a:rPr lang="en-US" i="1" dirty="0" smtClean="0"/>
              <a:t>.</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latin typeface="+mn-lt"/>
                <a:ea typeface="+mn-ea"/>
                <a:cs typeface="+mn-cs"/>
              </a:rPr>
              <a:t>How should the costs be borne? </a:t>
            </a:r>
            <a:r>
              <a:rPr lang="en-US" sz="1200" kern="1200" dirty="0" smtClean="0">
                <a:solidFill>
                  <a:schemeClr val="tx1"/>
                </a:solidFill>
                <a:latin typeface="+mn-lt"/>
                <a:ea typeface="+mn-ea"/>
                <a:cs typeface="+mn-cs"/>
              </a:rPr>
              <a:t>Where will the necessary funds come from? Data curation costs could be included in the indirect costs in grant budgets – or it may be permissible to include data management as a direct cost, though these possibilities have not been discussed much. If funding is project-based and therefore time-limited, how will the costs of long-term preservation be supported? Another possibility is co-investment by multiple partners. </a:t>
            </a:r>
            <a:r>
              <a:rPr lang="en-US" sz="1200" u="sng" kern="1200" dirty="0" smtClean="0">
                <a:solidFill>
                  <a:schemeClr val="tx1"/>
                </a:solidFill>
                <a:latin typeface="+mn-lt"/>
                <a:ea typeface="+mn-ea"/>
                <a:cs typeface="+mn-cs"/>
                <a:hlinkClick r:id="rId3"/>
              </a:rPr>
              <a:t>3TU</a:t>
            </a:r>
            <a:r>
              <a:rPr lang="en-US" sz="1200" kern="1200" dirty="0" smtClean="0">
                <a:solidFill>
                  <a:schemeClr val="tx1"/>
                </a:solidFill>
                <a:latin typeface="+mn-lt"/>
                <a:ea typeface="+mn-ea"/>
                <a:cs typeface="+mn-cs"/>
              </a:rPr>
              <a:t> in the Netherlands is an excellent example of three technical universities joining up to develop and deliver data management infrastructure and support. It is important that the university be clear about which services it will cover, and which are "over and above.” How will curation costs be assessed and projected into the future?  Can a case be made about the potential return on their investment?</a:t>
            </a:r>
          </a:p>
          <a:p>
            <a:r>
              <a:rPr lang="en-US" sz="1200" b="1" kern="1200" dirty="0" smtClean="0">
                <a:solidFill>
                  <a:schemeClr val="tx1"/>
                </a:solidFill>
                <a:latin typeface="+mn-lt"/>
                <a:ea typeface="+mn-ea"/>
                <a:cs typeface="+mn-cs"/>
              </a:rPr>
              <a:t>What alternatives to local data management exist?  </a:t>
            </a:r>
            <a:r>
              <a:rPr lang="en-US" sz="1200" kern="1200" dirty="0" smtClean="0">
                <a:solidFill>
                  <a:schemeClr val="tx1"/>
                </a:solidFill>
                <a:latin typeface="+mn-lt"/>
                <a:ea typeface="+mn-ea"/>
                <a:cs typeface="+mn-cs"/>
              </a:rPr>
              <a:t>In some cases a more appropriate data center exists -- a national, international, or discipline-based data center. Many funders require data to be deposited in large national or international repositories that hold like data (e.g., the National Climatic Data Center or the Protein Data Bank). In some cases, researchers in a particular field use a specific data repository and develop a disciplinary culture around data sharing (e.g., Inter-university Consortium for Political and Social Research for social science data or Open Context for archaeology data). For</a:t>
            </a:r>
            <a:r>
              <a:rPr lang="en-US" sz="1200" kern="1200" baseline="0" dirty="0" smtClean="0">
                <a:solidFill>
                  <a:schemeClr val="tx1"/>
                </a:solidFill>
                <a:latin typeface="+mn-lt"/>
                <a:ea typeface="+mn-ea"/>
                <a:cs typeface="+mn-cs"/>
              </a:rPr>
              <a:t> multi-institutional </a:t>
            </a:r>
            <a:r>
              <a:rPr lang="en-US" sz="1200" kern="1200" dirty="0" smtClean="0">
                <a:solidFill>
                  <a:schemeClr val="tx1"/>
                </a:solidFill>
                <a:latin typeface="+mn-lt"/>
                <a:ea typeface="+mn-ea"/>
                <a:cs typeface="+mn-cs"/>
              </a:rPr>
              <a:t>collaborative research it should be made explicit which institution will take responsibility for the data.  Regardless of where it is housed, most universities will want to include metadata with links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its local repository.  In some cases, one home may be appropriate for preservation and another for access.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That’s a starter list for the conversation…</a:t>
            </a:r>
          </a:p>
          <a:p>
            <a:endParaRPr lang="en-US" sz="1200" kern="1200" dirty="0" smtClean="0">
              <a:solidFill>
                <a:schemeClr val="tx1"/>
              </a:solidFill>
              <a:latin typeface="+mn-lt"/>
              <a:ea typeface="+mn-ea"/>
              <a:cs typeface="+mn-cs"/>
            </a:endParaRPr>
          </a:p>
          <a:p>
            <a:r>
              <a:rPr lang="en-US" i="1" dirty="0" smtClean="0"/>
              <a:t>http://commons.wikimedia.org/wiki/File:Barack_Obama_meets_with_healthcare_stakeholders_5-11-09_1.jpg  President Barack Obama meeting with healthcare stakeholders in the Roosevelt Room at the White House. As a </a:t>
            </a:r>
            <a:r>
              <a:rPr lang="en-US" i="1" dirty="0" smtClean="0">
                <a:hlinkClick r:id="rId4" tooltip="w:Work of the United States Government"/>
              </a:rPr>
              <a:t>work</a:t>
            </a:r>
            <a:r>
              <a:rPr lang="en-US" i="1" dirty="0" smtClean="0"/>
              <a:t> of the </a:t>
            </a:r>
            <a:r>
              <a:rPr lang="en-US" i="1" dirty="0" smtClean="0">
                <a:hlinkClick r:id="rId5" tooltip="w:Federal Government of the United States"/>
              </a:rPr>
              <a:t>U.S. federal government</a:t>
            </a:r>
            <a:r>
              <a:rPr lang="en-US" i="1" dirty="0" smtClean="0"/>
              <a:t>, the image is in the </a:t>
            </a:r>
            <a:r>
              <a:rPr lang="en-US" b="1" i="1" dirty="0" smtClean="0">
                <a:hlinkClick r:id="rId6" tooltip="w:public domain"/>
              </a:rPr>
              <a:t>public domain</a:t>
            </a:r>
            <a:r>
              <a:rPr lang="en-US" i="1" dirty="0" smtClean="0"/>
              <a:t>.</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the recent Office of Science and Technology Policy mandate, other players may emerge in the data management milieu. The Association of Research Libraries, the Association of American Universities, and the Association of Public and Land-grant Universities have </a:t>
            </a:r>
            <a:r>
              <a:rPr lang="en-US" sz="1200" kern="1200" dirty="0" smtClean="0">
                <a:solidFill>
                  <a:schemeClr val="tx1"/>
                </a:solidFill>
                <a:latin typeface="+mn-lt"/>
                <a:ea typeface="+mn-ea"/>
                <a:cs typeface="+mn-cs"/>
              </a:rPr>
              <a:t>issued a proposal called</a:t>
            </a:r>
            <a:r>
              <a:rPr lang="en-US" dirty="0" smtClean="0"/>
              <a:t>, "</a:t>
            </a:r>
            <a:r>
              <a:rPr lang="en-US" dirty="0" err="1" smtClean="0"/>
              <a:t>SHared</a:t>
            </a:r>
            <a:r>
              <a:rPr lang="en-US" dirty="0" smtClean="0"/>
              <a:t> Access Research Ecosystem (SHARE)," that imagines a workflow architecture implemented across a network of university-operated repositories fulfilling the mandate's requirements.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Representatives of 30 organizations that archive scientific data released a call for action urging the creation of sustainable funding streams for domain repositories that are closely tied to scholarly communities.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Regardless of how this settles out, universities still will want to have a record of their own research output — and it could be that these data repositories will be important nodes in the evolving U.S. research data network.</a:t>
            </a:r>
          </a:p>
          <a:p>
            <a:endParaRPr lang="en-US" dirty="0" smtClean="0"/>
          </a:p>
          <a:p>
            <a:r>
              <a:rPr lang="en-US" dirty="0" smtClean="0"/>
              <a:t>http://www.arl.org/storage/documents/publications/share-tenets-and-overview.pdf</a:t>
            </a:r>
          </a:p>
          <a:p>
            <a:r>
              <a:rPr lang="en-US" dirty="0" smtClean="0"/>
              <a:t>http://www.icpsr.umich.edu/icpsrweb/ICPSR/support/announcements/2013/09/sustaining-domain-repositories-for</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Starting the Conversation: University-wide Research Data Management Policy </a:t>
            </a:r>
            <a:r>
              <a:rPr lang="en-US" sz="1200" kern="1200" dirty="0" smtClean="0">
                <a:solidFill>
                  <a:schemeClr val="tx1"/>
                </a:solidFill>
                <a:latin typeface="+mn-lt"/>
                <a:ea typeface="+mn-ea"/>
                <a:cs typeface="+mn-cs"/>
              </a:rPr>
              <a:t>is a call for action that addresses the benefits of adopting a university-wide policy regarding research data management. It identifies the various university stakeholders and suggests a conversation among them in order to get buy-in for a proactive, rather than reactive, high-level policy for responsible data planning and management that is supported and sustainable.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Any</a:t>
            </a:r>
            <a:r>
              <a:rPr lang="en-US" sz="1200" kern="1200" baseline="0" dirty="0" smtClean="0">
                <a:solidFill>
                  <a:schemeClr val="tx1"/>
                </a:solidFill>
                <a:latin typeface="+mn-lt"/>
                <a:ea typeface="+mn-ea"/>
                <a:cs typeface="+mn-cs"/>
              </a:rPr>
              <a:t> one of the stakeholders can be the instigator.  It’s an opportunity for an entrepreneurial person to get things going and to make sure they are part of the conversation.</a:t>
            </a:r>
            <a:endParaRPr lang="en-US" sz="1200" kern="1200" dirty="0" smtClean="0">
              <a:solidFill>
                <a:schemeClr val="tx1"/>
              </a:solidFill>
              <a:latin typeface="+mn-lt"/>
              <a:ea typeface="+mn-ea"/>
              <a:cs typeface="+mn-cs"/>
            </a:endParaRPr>
          </a:p>
          <a:p>
            <a:endParaRPr lang="en-US" dirty="0" smtClean="0"/>
          </a:p>
          <a:p>
            <a:r>
              <a:rPr lang="en-US" sz="800" i="1" dirty="0" smtClean="0"/>
              <a:t>http://commons.wikimedia.org/wiki/File:Washington,_D.C._-_2007_aerial_view.jpg  Aerial view (looking west) of </a:t>
            </a:r>
            <a:r>
              <a:rPr lang="en-US" sz="800" i="1" dirty="0" smtClean="0">
                <a:hlinkClick r:id="rId3" tooltip="w:Capitol Hill, Washington, D.C."/>
              </a:rPr>
              <a:t>Capitol Hill</a:t>
            </a:r>
            <a:r>
              <a:rPr lang="en-US" sz="800" i="1" dirty="0" smtClean="0"/>
              <a:t> and the </a:t>
            </a:r>
            <a:r>
              <a:rPr lang="en-US" sz="800" i="1" dirty="0" smtClean="0">
                <a:hlinkClick r:id="rId4" tooltip="w:National Mall"/>
              </a:rPr>
              <a:t>National Mall</a:t>
            </a:r>
            <a:r>
              <a:rPr lang="en-US" sz="800" i="1" dirty="0" smtClean="0"/>
              <a:t> in </a:t>
            </a:r>
            <a:r>
              <a:rPr lang="en-US" sz="800" i="1" dirty="0" smtClean="0">
                <a:hlinkClick r:id="rId5" tooltip="w:Washington, D.C."/>
              </a:rPr>
              <a:t>Washington, D.C.</a:t>
            </a:r>
            <a:r>
              <a:rPr lang="en-US" sz="800" i="1" dirty="0" smtClean="0"/>
              <a:t>, United States.  This work has been released into the </a:t>
            </a:r>
            <a:r>
              <a:rPr lang="en-US" sz="800" b="1" i="1" dirty="0" smtClean="0">
                <a:hlinkClick r:id="rId6" tooltip="w:en:public domain"/>
              </a:rPr>
              <a:t>public domain</a:t>
            </a:r>
            <a:r>
              <a:rPr lang="en-US" sz="800" i="1" dirty="0" smtClean="0"/>
              <a:t> by its author, </a:t>
            </a:r>
            <a:r>
              <a:rPr lang="en-US" sz="800" b="1" i="1" dirty="0" smtClean="0"/>
              <a:t>Carol M. </a:t>
            </a:r>
            <a:r>
              <a:rPr lang="en-US" sz="800" b="1" i="1" dirty="0" err="1" smtClean="0"/>
              <a:t>Highsmith</a:t>
            </a:r>
            <a:r>
              <a:rPr lang="en-US" sz="800" i="1" dirty="0" smtClean="0"/>
              <a:t>. This applies worldwide.  This image is available from the United States </a:t>
            </a:r>
            <a:r>
              <a:rPr lang="en-US" sz="800" i="1" dirty="0" smtClean="0">
                <a:hlinkClick r:id="rId7" tooltip="Library of Congress"/>
              </a:rPr>
              <a:t>Library of Congress</a:t>
            </a:r>
            <a:r>
              <a:rPr lang="en-US" sz="800" i="1" dirty="0" smtClean="0"/>
              <a:t>'s Prints and Photographs division under the digital ID </a:t>
            </a:r>
            <a:r>
              <a:rPr lang="en-US" sz="800" i="1" dirty="0" smtClean="0">
                <a:hlinkClick r:id="rId8"/>
              </a:rPr>
              <a:t>highsm.01901</a:t>
            </a:r>
            <a:r>
              <a:rPr lang="en-US" sz="800" i="1" dirty="0" smtClean="0"/>
              <a:t>.</a:t>
            </a:r>
            <a:endParaRPr lang="en-US" sz="800"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20</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20</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20</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20</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normAutofit fontScale="85000" lnSpcReduction="10000"/>
          </a:bodyPr>
          <a:lstStyle/>
          <a:p>
            <a:r>
              <a:rPr lang="en-US" sz="1800" dirty="0" smtClean="0"/>
              <a:t>It is important to recognize the current uncertainty as to how data management support and services will be distributed among university, disciplinary, funder, and national and international stakeholders. In this complex environment, an institution must actively determine how it will manage and distribute data services internally.  The various stakeholders are important in determining the appropriate approach to providing data management.</a:t>
            </a:r>
          </a:p>
          <a:p>
            <a:r>
              <a:rPr lang="en-US" sz="1800" dirty="0" smtClean="0"/>
              <a:t>Effective data management is just one aspect of achieving the ultimate goal of ensuring on-going access to the outputs of academic research. This goal can be achieved if the right questions have been asked and answered along the way.  </a:t>
            </a:r>
          </a:p>
          <a:p>
            <a:endParaRPr lang="en-US" sz="1800" dirty="0" smtClean="0"/>
          </a:p>
          <a:p>
            <a:r>
              <a:rPr lang="en-US" sz="1800" i="1" dirty="0" smtClean="0"/>
              <a:t>http://commons.wikimedia.org/wiki/File:Puzzle-4.svg  a drawing of a 4 piece jigsaw puzzle  I, the copyright holder of this work, release this work into the </a:t>
            </a:r>
            <a:r>
              <a:rPr lang="en-US" sz="1800" b="1" i="1" dirty="0" smtClean="0">
                <a:hlinkClick r:id="rId3" tooltip="w:en:public domain"/>
              </a:rPr>
              <a:t>public domain</a:t>
            </a:r>
            <a:r>
              <a:rPr lang="en-US" sz="1800" i="1" dirty="0" smtClean="0"/>
              <a:t>. </a:t>
            </a:r>
          </a:p>
          <a:p>
            <a:r>
              <a:rPr lang="en-US" sz="1800" i="1" dirty="0" smtClean="0"/>
              <a:t>http://commons.wikimedia.org/wiki/File:Question_dropshade.png  Question mark icon with drop shade.  I, the copyright holder of this work, release this work into the </a:t>
            </a:r>
            <a:r>
              <a:rPr lang="en-US" sz="1800" b="1" i="1" dirty="0" smtClean="0">
                <a:hlinkClick r:id="rId3" tooltip="w:en:public domain"/>
              </a:rPr>
              <a:t>public domain</a:t>
            </a:r>
            <a:r>
              <a:rPr lang="en-US" sz="1800" i="1" dirty="0" smtClean="0"/>
              <a:t>. </a:t>
            </a:r>
          </a:p>
          <a:p>
            <a:endParaRPr lang="en-US" sz="1800" dirty="0" smtClean="0"/>
          </a:p>
          <a:p>
            <a:endParaRPr lang="en-US" sz="1800" b="1"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here’s the derivation of this</a:t>
            </a:r>
            <a:r>
              <a:rPr lang="en-US" baseline="0" dirty="0" smtClean="0"/>
              <a:t> work…</a:t>
            </a:r>
          </a:p>
          <a:p>
            <a:r>
              <a:rPr lang="en-US" baseline="0" dirty="0" smtClean="0"/>
              <a:t>I work for OCLC, in OCLC Research, and I work with the OCLC Research Library Partnership.  One area of our work is focused on the library role in Advancing the Research Mission of their </a:t>
            </a:r>
            <a:r>
              <a:rPr lang="en-US" dirty="0" smtClean="0"/>
              <a:t>University.  One of the activities</a:t>
            </a:r>
            <a:r>
              <a:rPr lang="en-US" baseline="0" dirty="0" smtClean="0"/>
              <a:t> focuses on data curation.  We formed a working group to address the topic.</a:t>
            </a:r>
            <a:endParaRPr lang="en-US" dirty="0" smtClean="0"/>
          </a:p>
          <a:p>
            <a:endParaRPr lang="en-US" dirty="0" smtClean="0"/>
          </a:p>
          <a:p>
            <a:r>
              <a:rPr lang="en-US" i="1" dirty="0" smtClean="0"/>
              <a:t>http://commons.wikimedia.org/wiki/File:Mississippi_watershed_map_1.jpg  Map of the course, watershed, and major tributaries of the Mississippi River.  </a:t>
            </a:r>
            <a:r>
              <a:rPr lang="en-US" i="1" dirty="0" smtClean="0">
                <a:hlinkClick r:id="rId3" tooltip="en:User:AlexiusHoratius"/>
              </a:rPr>
              <a:t>Jon </a:t>
            </a:r>
            <a:r>
              <a:rPr lang="en-US" i="1" dirty="0" err="1" smtClean="0">
                <a:hlinkClick r:id="rId3" tooltip="en:User:AlexiusHoratius"/>
              </a:rPr>
              <a:t>Platek</a:t>
            </a:r>
            <a:r>
              <a:rPr lang="en-US" i="1" dirty="0" smtClean="0"/>
              <a:t>  This file is licensed under the </a:t>
            </a:r>
            <a:r>
              <a:rPr lang="en-US" i="1" dirty="0" smtClean="0">
                <a:hlinkClick r:id="rId4" tooltip="w:en:Creative Commons"/>
              </a:rPr>
              <a:t>Creative Commons</a:t>
            </a:r>
            <a:r>
              <a:rPr lang="en-US" i="1" dirty="0" smtClean="0"/>
              <a:t> </a:t>
            </a:r>
            <a:r>
              <a:rPr lang="en-US" i="1" dirty="0" smtClean="0">
                <a:hlinkClick r:id="rId5"/>
              </a:rPr>
              <a:t>Attribution-Share Alike 3.0 </a:t>
            </a:r>
            <a:r>
              <a:rPr lang="en-US" i="1" dirty="0" err="1" smtClean="0">
                <a:hlinkClick r:id="rId5"/>
              </a:rPr>
              <a:t>Unported</a:t>
            </a:r>
            <a:r>
              <a:rPr lang="en-US" i="1" dirty="0" smtClean="0"/>
              <a:t> license.  Base map used was taken from the </a:t>
            </a:r>
            <a:r>
              <a:rPr lang="en-US" i="1" dirty="0" smtClean="0">
                <a:hlinkClick r:id="rId6"/>
              </a:rPr>
              <a:t>National Atlas</a:t>
            </a:r>
            <a:r>
              <a:rPr lang="en-US" i="1" dirty="0" smtClean="0"/>
              <a:t>, watershed map was from </a:t>
            </a:r>
            <a:r>
              <a:rPr lang="en-US" i="1" dirty="0" smtClean="0">
                <a:hlinkClick r:id="rId7"/>
              </a:rPr>
              <a:t>this site</a:t>
            </a:r>
            <a:r>
              <a:rPr lang="en-US" i="1" dirty="0" smtClean="0"/>
              <a:t> from the United States Geological Survey. The picture of the steamboat Robert E. Lee was from </a:t>
            </a:r>
            <a:r>
              <a:rPr lang="en-US" i="1" dirty="0" smtClean="0">
                <a:hlinkClick r:id="rId8" tooltip="File:Robert E. Lee (steamboat).jpg"/>
              </a:rPr>
              <a:t>this file</a:t>
            </a:r>
            <a:r>
              <a:rPr lang="en-US" i="1" dirty="0" smtClean="0"/>
              <a:t>, which is public domain due to its age. </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And these are the people who actively contributed to the</a:t>
            </a:r>
            <a:r>
              <a:rPr lang="en-US" i="0" baseline="0" dirty="0" smtClean="0"/>
              <a:t> work, chaired by Daniel Tsang (who recently received an ICPSR distinguished service award) </a:t>
            </a:r>
          </a:p>
          <a:p>
            <a:r>
              <a:rPr lang="en-US" i="0" baseline="0" dirty="0" smtClean="0"/>
              <a:t>The group has representatives from several fine research institutions</a:t>
            </a:r>
            <a:endParaRPr lang="en-US" i="0" dirty="0" smtClean="0"/>
          </a:p>
          <a:p>
            <a:endParaRPr lang="en-US" i="1" dirty="0" smtClean="0"/>
          </a:p>
          <a:p>
            <a:r>
              <a:rPr lang="en-US" i="1" dirty="0" smtClean="0"/>
              <a:t>http://commons.wikimedia.org/wiki/File:Staff_meeting_%282%29.jpg  Staff Meeting </a:t>
            </a:r>
            <a:r>
              <a:rPr lang="en-US" b="1" i="1" dirty="0" smtClean="0"/>
              <a:t>Description</a:t>
            </a:r>
            <a:r>
              <a:rPr lang="en-US" i="1" dirty="0" smtClean="0"/>
              <a:t> Staff from the Cancer Information Service (CIS) hold a meeting in their conference room.  This work has been released into the </a:t>
            </a:r>
            <a:r>
              <a:rPr lang="en-US" b="1" i="1" dirty="0" smtClean="0">
                <a:hlinkClick r:id="rId3" tooltip="w:en:public domain"/>
              </a:rPr>
              <a:t>public domain</a:t>
            </a:r>
            <a:r>
              <a:rPr lang="en-US" i="1" dirty="0" smtClean="0"/>
              <a:t> by its author, </a:t>
            </a:r>
            <a:r>
              <a:rPr lang="en-US" b="1" i="1" dirty="0" smtClean="0"/>
              <a:t>Bill Branson (Photographer)</a:t>
            </a:r>
            <a:r>
              <a:rPr lang="en-US" i="1" dirty="0" smtClean="0"/>
              <a:t>. </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this is how we’re getting the word out</a:t>
            </a:r>
          </a:p>
          <a:p>
            <a:r>
              <a:rPr lang="en-US" dirty="0" smtClean="0"/>
              <a:t>The working group is the first point of dissemination</a:t>
            </a:r>
          </a:p>
          <a:p>
            <a:r>
              <a:rPr lang="en-US" dirty="0" smtClean="0"/>
              <a:t>We use the listservs of the Research Library Partnership to report on progress</a:t>
            </a:r>
          </a:p>
          <a:p>
            <a:r>
              <a:rPr lang="en-US" dirty="0" smtClean="0"/>
              <a:t>The OCLC publication came out this week</a:t>
            </a:r>
          </a:p>
          <a:p>
            <a:r>
              <a:rPr lang="en-US" dirty="0" smtClean="0"/>
              <a:t>A derivation of this work is in the Nov/Dec </a:t>
            </a:r>
            <a:r>
              <a:rPr lang="en-US" dirty="0" err="1" smtClean="0"/>
              <a:t>Educause</a:t>
            </a:r>
            <a:r>
              <a:rPr lang="en-US" dirty="0" smtClean="0"/>
              <a:t> Review Online – a special issue focused on Data Curation</a:t>
            </a:r>
          </a:p>
          <a:p>
            <a:r>
              <a:rPr lang="en-US" dirty="0" smtClean="0"/>
              <a:t>We’re here at CNI</a:t>
            </a:r>
          </a:p>
          <a:p>
            <a:r>
              <a:rPr lang="en-US" dirty="0" smtClean="0"/>
              <a:t>And we’re looking for other opportunities…</a:t>
            </a:r>
          </a:p>
          <a:p>
            <a:r>
              <a:rPr lang="en-US" dirty="0" smtClean="0"/>
              <a:t>We have a proposal for </a:t>
            </a:r>
            <a:r>
              <a:rPr lang="en-US" baseline="0" dirty="0" smtClean="0"/>
              <a:t>the RDAP meeting in San Diego in March (Research Data Access and Preservation)</a:t>
            </a:r>
          </a:p>
          <a:p>
            <a:r>
              <a:rPr lang="en-US" baseline="0" dirty="0" smtClean="0"/>
              <a:t>And hopefully through a variety of means it gets to the intended audience</a:t>
            </a:r>
          </a:p>
          <a:p>
            <a:endParaRPr lang="en-US" baseline="0" dirty="0" smtClean="0"/>
          </a:p>
          <a:p>
            <a:r>
              <a:rPr lang="en-US" baseline="0" dirty="0" smtClean="0"/>
              <a:t>The Working group started by looking at the benefits of a university-wide data policy….</a:t>
            </a:r>
            <a:endParaRPr lang="en-US" dirty="0" smtClean="0"/>
          </a:p>
          <a:p>
            <a:endParaRPr lang="en-US" dirty="0" smtClean="0"/>
          </a:p>
          <a:p>
            <a:r>
              <a:rPr lang="en-US" i="1" dirty="0" smtClean="0"/>
              <a:t>http://commons.wikimedia.org/wiki/File:EAA2_Mississippi_River_Delta.pdf  Earth-As-Art (EAA) satellite scenes Mississippi River Delta </a:t>
            </a:r>
            <a:r>
              <a:rPr lang="en-US" i="1" dirty="0" err="1" smtClean="0"/>
              <a:t>Mississipi</a:t>
            </a:r>
            <a:r>
              <a:rPr lang="en-US" i="1" dirty="0" smtClean="0"/>
              <a:t> River Delta, before the oil spill. This image is in the </a:t>
            </a:r>
            <a:r>
              <a:rPr lang="en-US" b="1" i="1" dirty="0" smtClean="0">
                <a:hlinkClick r:id="rId3" tooltip="w:public domain"/>
              </a:rPr>
              <a:t>public domain</a:t>
            </a:r>
            <a:r>
              <a:rPr lang="en-US" i="1" dirty="0" smtClean="0"/>
              <a:t> because it contains materials that originally came from the </a:t>
            </a:r>
            <a:r>
              <a:rPr lang="en-US" i="1" dirty="0" smtClean="0">
                <a:hlinkClick r:id="rId4" tooltip="w:United States Geological Survey"/>
              </a:rPr>
              <a:t>United States Geological Survey</a:t>
            </a:r>
            <a:r>
              <a:rPr lang="en-US" i="1" dirty="0" smtClean="0"/>
              <a:t>, an agency of the </a:t>
            </a:r>
            <a:r>
              <a:rPr lang="en-US" i="1" dirty="0" smtClean="0">
                <a:hlinkClick r:id="rId5" tooltip="w:United States Department of the Interior"/>
              </a:rPr>
              <a:t>United States Department of the Interior</a:t>
            </a:r>
            <a:r>
              <a:rPr lang="en-US" i="1" dirty="0" smtClean="0"/>
              <a:t>. </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that universities have experience preparing data management plans required by grant funding agencies, benefits</a:t>
            </a:r>
            <a:r>
              <a:rPr lang="en-US" sz="1200" kern="1200" baseline="0" dirty="0" smtClean="0">
                <a:solidFill>
                  <a:schemeClr val="tx1"/>
                </a:solidFill>
                <a:latin typeface="+mn-lt"/>
                <a:ea typeface="+mn-ea"/>
                <a:cs typeface="+mn-cs"/>
              </a:rPr>
              <a:t> are </a:t>
            </a:r>
            <a:r>
              <a:rPr lang="en-US" sz="1200" kern="1200" dirty="0" smtClean="0">
                <a:solidFill>
                  <a:schemeClr val="tx1"/>
                </a:solidFill>
                <a:latin typeface="+mn-lt"/>
                <a:ea typeface="+mn-ea"/>
                <a:cs typeface="+mn-cs"/>
              </a:rPr>
              <a:t>becoming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apparent: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Making data sets available can support validation of results.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Data can be repurposed in new ways.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Planning for data management early on eases curation throughout the data lifecycle.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Efficiencies can be achieved when data curation activities are not treated as one-off occurrences.</a:t>
            </a:r>
          </a:p>
          <a:p>
            <a:r>
              <a:rPr lang="en-US" sz="1200" kern="1200" dirty="0" smtClean="0">
                <a:solidFill>
                  <a:schemeClr val="tx1"/>
                </a:solidFill>
                <a:latin typeface="+mn-lt"/>
                <a:ea typeface="+mn-ea"/>
                <a:cs typeface="+mn-cs"/>
              </a:rPr>
              <a:t>___</a:t>
            </a:r>
          </a:p>
          <a:p>
            <a:r>
              <a:rPr lang="en-US" sz="1200" kern="1200" dirty="0" smtClean="0">
                <a:solidFill>
                  <a:schemeClr val="tx1"/>
                </a:solidFill>
                <a:latin typeface="+mn-lt"/>
                <a:ea typeface="+mn-ea"/>
                <a:cs typeface="+mn-cs"/>
              </a:rPr>
              <a:t>With a university-wide data policy, many desirable outcomes are possible:</a:t>
            </a:r>
          </a:p>
          <a:p>
            <a:pPr lvl="0">
              <a:buFont typeface="Arial" pitchFamily="34" charset="0"/>
              <a:buChar char="•"/>
            </a:pPr>
            <a:r>
              <a:rPr lang="en-US" sz="1200" kern="1200" dirty="0" smtClean="0">
                <a:solidFill>
                  <a:schemeClr val="tx1"/>
                </a:solidFill>
                <a:latin typeface="+mn-lt"/>
                <a:ea typeface="+mn-ea"/>
                <a:cs typeface="+mn-cs"/>
              </a:rPr>
              <a:t>Clear expectations will ease the way for data managers.</a:t>
            </a:r>
          </a:p>
          <a:p>
            <a:pPr lvl="0">
              <a:buFont typeface="Arial" pitchFamily="34" charset="0"/>
              <a:buChar char="•"/>
            </a:pPr>
            <a:r>
              <a:rPr lang="en-US" sz="1200" kern="1200" dirty="0" smtClean="0">
                <a:solidFill>
                  <a:schemeClr val="tx1"/>
                </a:solidFill>
                <a:latin typeface="+mn-lt"/>
                <a:ea typeface="+mn-ea"/>
                <a:cs typeface="+mn-cs"/>
              </a:rPr>
              <a:t>Uniform requirements will facilitate sharing among researchers.</a:t>
            </a:r>
          </a:p>
          <a:p>
            <a:pPr lvl="0">
              <a:buFont typeface="Arial" pitchFamily="34" charset="0"/>
              <a:buChar char="•"/>
            </a:pPr>
            <a:r>
              <a:rPr lang="en-US" sz="1200" kern="1200" dirty="0" smtClean="0">
                <a:solidFill>
                  <a:schemeClr val="tx1"/>
                </a:solidFill>
                <a:latin typeface="+mn-lt"/>
                <a:ea typeface="+mn-ea"/>
                <a:cs typeface="+mn-cs"/>
              </a:rPr>
              <a:t>Consistent data management standards, training , and tracking can foster harmony within the university.</a:t>
            </a:r>
          </a:p>
          <a:p>
            <a:pPr lvl="0">
              <a:buFont typeface="Arial" pitchFamily="34" charset="0"/>
              <a:buChar char="•"/>
            </a:pPr>
            <a:r>
              <a:rPr lang="en-US" sz="1200" kern="1200" dirty="0" smtClean="0">
                <a:solidFill>
                  <a:schemeClr val="tx1"/>
                </a:solidFill>
                <a:latin typeface="+mn-lt"/>
                <a:ea typeface="+mn-ea"/>
                <a:cs typeface="+mn-cs"/>
              </a:rPr>
              <a:t>A standardized approach to data management will ease compliance -- and improve access to the university's intellectual assets.</a:t>
            </a:r>
          </a:p>
          <a:p>
            <a:pPr lvl="0">
              <a:buFont typeface="Arial" pitchFamily="34" charset="0"/>
              <a:buChar char="•"/>
            </a:pPr>
            <a:r>
              <a:rPr lang="en-US" sz="1200" kern="1200" dirty="0" smtClean="0">
                <a:solidFill>
                  <a:schemeClr val="tx1"/>
                </a:solidFill>
                <a:latin typeface="+mn-lt"/>
                <a:ea typeface="+mn-ea"/>
                <a:cs typeface="+mn-cs"/>
              </a:rPr>
              <a:t>Positive impacts and efficiencies can benefit </a:t>
            </a:r>
            <a:r>
              <a:rPr lang="en-US" sz="1200" u="sng"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 research conducted at the university, not just that funded by agencies requiring a data management plan.</a:t>
            </a:r>
          </a:p>
          <a:p>
            <a:endParaRPr lang="en-US" sz="1200" kern="1200" dirty="0" smtClean="0">
              <a:solidFill>
                <a:schemeClr val="tx1"/>
              </a:solidFill>
              <a:latin typeface="+mn-lt"/>
              <a:ea typeface="+mn-ea"/>
              <a:cs typeface="+mn-cs"/>
            </a:endParaRPr>
          </a:p>
          <a:p>
            <a:r>
              <a:rPr lang="en-US" sz="1200" i="1" dirty="0" smtClean="0"/>
              <a:t>http://commons.wikimedia.org/wiki/File:Hyacint2.jpg   </a:t>
            </a:r>
            <a:r>
              <a:rPr lang="en-US" sz="1200" i="1" dirty="0" err="1" smtClean="0"/>
              <a:t>Hyacint</a:t>
            </a:r>
            <a:r>
              <a:rPr lang="en-US" sz="1200" i="1" dirty="0" smtClean="0"/>
              <a:t>, Brno, CZ  I, the copyright holder of this work, release this work into the </a:t>
            </a:r>
            <a:r>
              <a:rPr lang="en-US" sz="1200" b="1" i="1" dirty="0" smtClean="0">
                <a:hlinkClick r:id="rId3" tooltip="w:en:public domain"/>
              </a:rPr>
              <a:t>public domain</a:t>
            </a:r>
            <a:r>
              <a:rPr lang="en-US" sz="1200" i="1" dirty="0" smtClean="0"/>
              <a:t>.</a:t>
            </a:r>
            <a:endParaRPr lang="en-US" sz="1200"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Assuming that these benefits look appealing, stakeholders should enter into discussions to make sure their university realizes them.</a:t>
            </a:r>
          </a:p>
          <a:p>
            <a:endParaRPr lang="en-US" sz="1200" kern="1200" dirty="0" smtClean="0">
              <a:solidFill>
                <a:schemeClr val="tx1"/>
              </a:solidFill>
              <a:latin typeface="+mn-lt"/>
              <a:ea typeface="+mn-ea"/>
              <a:cs typeface="+mn-cs"/>
            </a:endParaRPr>
          </a:p>
          <a:p>
            <a:r>
              <a:rPr lang="en-US" dirty="0" smtClean="0"/>
              <a:t>These are the obvious stakeholders on most campuses.  (There may be local variants)</a:t>
            </a:r>
          </a:p>
          <a:p>
            <a:r>
              <a:rPr lang="en-US" dirty="0" smtClean="0"/>
              <a:t>We’ll consider their viewpoints </a:t>
            </a:r>
            <a:r>
              <a:rPr lang="en-US" baseline="0" dirty="0" smtClean="0"/>
              <a:t>one at a time.</a:t>
            </a:r>
            <a:endParaRPr lang="en-US" dirty="0" smtClean="0"/>
          </a:p>
          <a:p>
            <a:endParaRPr lang="en-US" dirty="0" smtClean="0"/>
          </a:p>
          <a:p>
            <a:r>
              <a:rPr lang="en-US" i="1" dirty="0" smtClean="0"/>
              <a:t>http://commons.wikimedia.org/wiki/File:Manhttan_Project_Organization_Chart.gif  Manhattan Project Organization Chart.  This image is a work of a </a:t>
            </a:r>
            <a:r>
              <a:rPr lang="en-US" i="1" dirty="0" smtClean="0">
                <a:hlinkClick r:id="rId3" tooltip="United States Army"/>
              </a:rPr>
              <a:t>U.S. Army</a:t>
            </a:r>
            <a:r>
              <a:rPr lang="en-US" i="1" dirty="0" smtClean="0"/>
              <a:t> soldier or employee, taken or made as part of that person's official duties. As a </a:t>
            </a:r>
            <a:r>
              <a:rPr lang="en-US" i="1" dirty="0" smtClean="0">
                <a:hlinkClick r:id="rId4" tooltip="en:Work of the United States Government"/>
              </a:rPr>
              <a:t>work</a:t>
            </a:r>
            <a:r>
              <a:rPr lang="en-US" i="1" dirty="0" smtClean="0"/>
              <a:t> of the </a:t>
            </a:r>
            <a:r>
              <a:rPr lang="en-US" i="1" dirty="0" smtClean="0">
                <a:hlinkClick r:id="rId5" tooltip="en:Federal Government of the United States"/>
              </a:rPr>
              <a:t>U.S. federal government</a:t>
            </a:r>
            <a:r>
              <a:rPr lang="en-US" i="1" dirty="0" smtClean="0"/>
              <a:t>, the image is in the </a:t>
            </a:r>
            <a:r>
              <a:rPr lang="en-US" b="1" i="1" dirty="0" smtClean="0">
                <a:hlinkClick r:id="rId6" tooltip="w:public domain"/>
              </a:rPr>
              <a:t>public domain</a:t>
            </a:r>
            <a:r>
              <a:rPr lang="en-US" b="1" i="1" dirty="0" smtClean="0"/>
              <a:t>.</a:t>
            </a:r>
            <a:endParaRPr lang="en-US" i="1"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Research data can be viewed as university assets, stemming from the university's mission to support quality research. </a:t>
            </a:r>
          </a:p>
          <a:p>
            <a:r>
              <a:rPr lang="en-US" sz="1200" kern="1200" dirty="0" smtClean="0">
                <a:solidFill>
                  <a:schemeClr val="tx1"/>
                </a:solidFill>
                <a:latin typeface="+mn-lt"/>
                <a:ea typeface="+mn-ea"/>
                <a:cs typeface="+mn-cs"/>
              </a:rPr>
              <a:t>Applying best practices to safeguard such assets protects the university's intellectual, financial, human, and material investment in research. </a:t>
            </a:r>
          </a:p>
          <a:p>
            <a:r>
              <a:rPr lang="en-US" sz="1200" kern="1200" dirty="0" smtClean="0">
                <a:solidFill>
                  <a:schemeClr val="tx1"/>
                </a:solidFill>
                <a:latin typeface="+mn-lt"/>
                <a:ea typeface="+mn-ea"/>
                <a:cs typeface="+mn-cs"/>
              </a:rPr>
              <a:t>The aspiration to commercialize research and patents must be balanced with the desire (in addition to the requirement) to share data. </a:t>
            </a:r>
          </a:p>
          <a:p>
            <a:r>
              <a:rPr lang="en-US" sz="1200" kern="1200" dirty="0" smtClean="0">
                <a:solidFill>
                  <a:schemeClr val="tx1"/>
                </a:solidFill>
                <a:latin typeface="+mn-lt"/>
                <a:ea typeface="+mn-ea"/>
                <a:cs typeface="+mn-cs"/>
              </a:rPr>
              <a:t>The university will want to ensure that it is a responsible steward for the research outputs of the institution — and will want to find economical and sustainable ways to do so.</a:t>
            </a:r>
          </a:p>
          <a:p>
            <a:r>
              <a:rPr lang="en-US" sz="1200" kern="1200" dirty="0" smtClean="0">
                <a:solidFill>
                  <a:schemeClr val="tx1"/>
                </a:solidFill>
                <a:latin typeface="+mn-lt"/>
                <a:ea typeface="+mn-ea"/>
                <a:cs typeface="+mn-cs"/>
              </a:rPr>
              <a:t>Responsible data management, and the resulting access to research data, can contribute to an improved public understanding of the university's contributions to the public good. </a:t>
            </a:r>
          </a:p>
          <a:p>
            <a:r>
              <a:rPr lang="en-US" sz="1200" kern="1200" dirty="0" smtClean="0">
                <a:solidFill>
                  <a:schemeClr val="tx1"/>
                </a:solidFill>
                <a:latin typeface="+mn-lt"/>
                <a:ea typeface="+mn-ea"/>
                <a:cs typeface="+mn-cs"/>
              </a:rPr>
              <a:t>Public support can help ensure future research funding. </a:t>
            </a:r>
          </a:p>
          <a:p>
            <a:r>
              <a:rPr lang="en-US" sz="1200" kern="1200" dirty="0" smtClean="0">
                <a:solidFill>
                  <a:schemeClr val="tx1"/>
                </a:solidFill>
                <a:latin typeface="+mn-lt"/>
                <a:ea typeface="+mn-ea"/>
                <a:cs typeface="+mn-cs"/>
              </a:rPr>
              <a:t>The university also may wish to make a public commitment to open access. </a:t>
            </a:r>
          </a:p>
          <a:p>
            <a:r>
              <a:rPr lang="en-US" sz="1200" kern="1200" dirty="0" smtClean="0">
                <a:solidFill>
                  <a:schemeClr val="tx1"/>
                </a:solidFill>
                <a:latin typeface="+mn-lt"/>
                <a:ea typeface="+mn-ea"/>
                <a:cs typeface="+mn-cs"/>
              </a:rPr>
              <a:t>A university-wide policy should address how best practices in managing research data and making it publicly accessible contribute to high-quality research, academic integrity, and responsible stewardship.</a:t>
            </a:r>
          </a:p>
          <a:p>
            <a:endParaRPr lang="en-US" sz="1200" kern="1200" dirty="0" smtClean="0">
              <a:solidFill>
                <a:schemeClr val="tx1"/>
              </a:solidFill>
              <a:latin typeface="+mn-lt"/>
              <a:ea typeface="+mn-ea"/>
              <a:cs typeface="+mn-cs"/>
            </a:endParaRPr>
          </a:p>
          <a:p>
            <a:r>
              <a:rPr lang="en-US" i="1" dirty="0" smtClean="0"/>
              <a:t>http://commons.wikimedia.org/wiki/File:Mac-old.jpg  Main building, </a:t>
            </a:r>
            <a:r>
              <a:rPr lang="en-US" i="1" dirty="0" smtClean="0">
                <a:hlinkClick r:id="rId3" tooltip="en:Macdonald College"/>
              </a:rPr>
              <a:t>Macdonald College</a:t>
            </a:r>
            <a:r>
              <a:rPr lang="en-US" i="1" dirty="0" smtClean="0"/>
              <a:t> in the 1940's. From McGill University Archives.  This media file is in the </a:t>
            </a:r>
            <a:r>
              <a:rPr lang="en-US" b="1" i="1" dirty="0" smtClean="0">
                <a:hlinkClick r:id="rId4" tooltip="w:public domain"/>
              </a:rPr>
              <a:t>public domain</a:t>
            </a:r>
            <a:r>
              <a:rPr lang="en-US" i="1" dirty="0" smtClean="0"/>
              <a:t> in the </a:t>
            </a:r>
            <a:r>
              <a:rPr lang="en-US" i="1" dirty="0" smtClean="0">
                <a:hlinkClick r:id="rId5" tooltip="United States"/>
              </a:rPr>
              <a:t>United States</a:t>
            </a:r>
            <a:r>
              <a:rPr lang="en-US" i="1" dirty="0" smtClean="0"/>
              <a:t>. This applies to U.S. works where the copyright has expired, often because its first </a:t>
            </a:r>
            <a:r>
              <a:rPr lang="en-US" i="1" dirty="0" smtClean="0">
                <a:hlinkClick r:id="rId6" tooltip="w:publication"/>
              </a:rPr>
              <a:t>publication</a:t>
            </a:r>
            <a:r>
              <a:rPr lang="en-US" i="1" dirty="0" smtClean="0"/>
              <a:t> occurred prior to January 1, 1923. </a:t>
            </a:r>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office of research has responsibility for administration of sponsored research and related policies and services. </a:t>
            </a:r>
          </a:p>
          <a:p>
            <a:r>
              <a:rPr lang="en-US" sz="1200" kern="1200" dirty="0" smtClean="0">
                <a:solidFill>
                  <a:schemeClr val="tx1"/>
                </a:solidFill>
                <a:latin typeface="+mn-lt"/>
                <a:ea typeface="+mn-ea"/>
                <a:cs typeface="+mn-cs"/>
              </a:rPr>
              <a:t>It is a key contact with funding agencies and is involved in university and consortial advocacy around research funding and the conduct of research. </a:t>
            </a:r>
          </a:p>
          <a:p>
            <a:r>
              <a:rPr lang="en-US" sz="1200" kern="1200" dirty="0" smtClean="0">
                <a:solidFill>
                  <a:schemeClr val="tx1"/>
                </a:solidFill>
                <a:latin typeface="+mn-lt"/>
                <a:ea typeface="+mn-ea"/>
                <a:cs typeface="+mn-cs"/>
              </a:rPr>
              <a:t>The office of research may have responsibility for technology transfer, patent and other IP administration, research integrity,  and the institutional review board.</a:t>
            </a:r>
          </a:p>
          <a:p>
            <a:r>
              <a:rPr lang="en-US" sz="1200" kern="1200" dirty="0" smtClean="0">
                <a:solidFill>
                  <a:schemeClr val="tx1"/>
                </a:solidFill>
                <a:latin typeface="+mn-lt"/>
                <a:ea typeface="+mn-ea"/>
                <a:cs typeface="+mn-cs"/>
              </a:rPr>
              <a:t>This usually is where proposals, awards, progress reports, and project completion are tracked. </a:t>
            </a:r>
          </a:p>
          <a:p>
            <a:r>
              <a:rPr lang="en-US" sz="1200" kern="1200" dirty="0" smtClean="0">
                <a:solidFill>
                  <a:schemeClr val="tx1"/>
                </a:solidFill>
                <a:latin typeface="+mn-lt"/>
                <a:ea typeface="+mn-ea"/>
                <a:cs typeface="+mn-cs"/>
              </a:rPr>
              <a:t>During the proposal stage, the office of research can ensure that those who will implement the data management plan are involved as early as possible. </a:t>
            </a:r>
          </a:p>
          <a:p>
            <a:r>
              <a:rPr lang="en-US" sz="1200" kern="1200" dirty="0" smtClean="0">
                <a:solidFill>
                  <a:schemeClr val="tx1"/>
                </a:solidFill>
                <a:latin typeface="+mn-lt"/>
                <a:ea typeface="+mn-ea"/>
                <a:cs typeface="+mn-cs"/>
              </a:rPr>
              <a:t>They are concerned with the funding and policy and governance of data management programs –</a:t>
            </a:r>
            <a:r>
              <a:rPr lang="en-US" sz="1200" kern="1200" baseline="0" dirty="0" smtClean="0">
                <a:solidFill>
                  <a:schemeClr val="tx1"/>
                </a:solidFill>
                <a:latin typeface="+mn-lt"/>
                <a:ea typeface="+mn-ea"/>
                <a:cs typeface="+mn-cs"/>
              </a:rPr>
              <a:t> and in </a:t>
            </a:r>
            <a:r>
              <a:rPr lang="en-US" sz="1200" kern="1200" dirty="0" smtClean="0">
                <a:solidFill>
                  <a:schemeClr val="tx1"/>
                </a:solidFill>
                <a:latin typeface="+mn-lt"/>
                <a:ea typeface="+mn-ea"/>
                <a:cs typeface="+mn-cs"/>
              </a:rPr>
              <a:t>maintaining good relationships with funders.</a:t>
            </a:r>
          </a:p>
          <a:p>
            <a:r>
              <a:rPr lang="en-US" sz="1200" kern="1200" dirty="0" smtClean="0">
                <a:solidFill>
                  <a:schemeClr val="tx1"/>
                </a:solidFill>
                <a:latin typeface="+mn-lt"/>
                <a:ea typeface="+mn-ea"/>
                <a:cs typeface="+mn-cs"/>
              </a:rPr>
              <a:t>They can assist researchers with identifying data management costs for their grant proposals. </a:t>
            </a:r>
          </a:p>
          <a:p>
            <a:r>
              <a:rPr lang="en-US" sz="1200" kern="1200" dirty="0" smtClean="0">
                <a:solidFill>
                  <a:schemeClr val="tx1"/>
                </a:solidFill>
                <a:latin typeface="+mn-lt"/>
                <a:ea typeface="+mn-ea"/>
                <a:cs typeface="+mn-cs"/>
              </a:rPr>
              <a:t>The research office is in the best position to embed research data management into grant management workflows.</a:t>
            </a:r>
          </a:p>
          <a:p>
            <a:endParaRPr lang="en-US" sz="1200" kern="1200" dirty="0" smtClean="0">
              <a:solidFill>
                <a:schemeClr val="tx1"/>
              </a:solidFill>
              <a:latin typeface="+mn-lt"/>
              <a:ea typeface="+mn-ea"/>
              <a:cs typeface="+mn-cs"/>
            </a:endParaRPr>
          </a:p>
          <a:p>
            <a:r>
              <a:rPr lang="en-US" i="1" dirty="0" smtClean="0"/>
              <a:t>http://commons.wikimedia.org/wiki/File:Ernst-von-Weizs%C3%A4cker.jpg  </a:t>
            </a:r>
            <a:r>
              <a:rPr lang="de-DE" i="1" dirty="0" smtClean="0">
                <a:hlinkClick r:id="rId3" tooltip="Ernst-von-Weizsäcker.jpg"/>
              </a:rPr>
              <a:t>Ernst-von-Weizsäcker.jpg</a:t>
            </a:r>
            <a:r>
              <a:rPr lang="de-DE" i="1" dirty="0" smtClean="0"/>
              <a:t> ‎(640 × 512 pixels, file size: 64 KB, MIME type: image/jpeg)   </a:t>
            </a:r>
            <a:r>
              <a:rPr lang="en-US" i="1" dirty="0" smtClean="0"/>
              <a:t>This work is in the </a:t>
            </a:r>
            <a:r>
              <a:rPr lang="en-US" b="1" i="1" dirty="0" smtClean="0">
                <a:hlinkClick r:id="rId4" tooltip="w:Public domain"/>
              </a:rPr>
              <a:t>public domain</a:t>
            </a:r>
            <a:r>
              <a:rPr lang="en-US" i="1" dirty="0" smtClean="0"/>
              <a:t> in the United States because it is a </a:t>
            </a:r>
            <a:r>
              <a:rPr lang="en-US" i="1" dirty="0" smtClean="0">
                <a:hlinkClick r:id="rId5" tooltip="en:Copyright status of work by the U.S. government"/>
              </a:rPr>
              <a:t>work prepared by an officer or employee of the United States Government as part of that person’s official duties</a:t>
            </a:r>
            <a:endParaRPr lang="de-DE" i="1"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C BY">
    <p:spTree>
      <p:nvGrpSpPr>
        <p:cNvPr id="1" name=""/>
        <p:cNvGrpSpPr/>
        <p:nvPr/>
      </p:nvGrpSpPr>
      <p:grpSpPr>
        <a:xfrm>
          <a:off x="0" y="0"/>
          <a:ext cx="0" cy="0"/>
          <a:chOff x="0" y="0"/>
          <a:chExt cx="0" cy="0"/>
        </a:xfrm>
      </p:grpSpPr>
      <p:pic>
        <p:nvPicPr>
          <p:cNvPr id="7" name="Picture 1" descr="image003"/>
          <p:cNvPicPr>
            <a:picLocks noChangeAspect="1" noChangeArrowheads="1"/>
          </p:cNvPicPr>
          <p:nvPr userDrawn="1"/>
        </p:nvPicPr>
        <p:blipFill>
          <a:blip r:embed="rId2" cstate="print"/>
          <a:srcRect/>
          <a:stretch>
            <a:fillRect/>
          </a:stretch>
        </p:blipFill>
        <p:spPr bwMode="auto">
          <a:xfrm>
            <a:off x="7376160" y="6324600"/>
            <a:ext cx="1310640" cy="457200"/>
          </a:xfrm>
          <a:prstGeom prst="rect">
            <a:avLst/>
          </a:prstGeom>
          <a:noFill/>
          <a:ln w="9525">
            <a:noFill/>
            <a:miter lim="800000"/>
            <a:headEnd/>
            <a:tailEnd/>
          </a:ln>
        </p:spPr>
      </p:pic>
      <p:sp>
        <p:nvSpPr>
          <p:cNvPr id="4" name="TextBox 3"/>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C BY Blue">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pic>
        <p:nvPicPr>
          <p:cNvPr id="10" name="Picture 1" descr="image003"/>
          <p:cNvPicPr>
            <a:picLocks noChangeAspect="1" noChangeArrowheads="1"/>
          </p:cNvPicPr>
          <p:nvPr userDrawn="1"/>
        </p:nvPicPr>
        <p:blipFill>
          <a:blip r:embed="rId2" cstate="print"/>
          <a:srcRect/>
          <a:stretch>
            <a:fillRect/>
          </a:stretch>
        </p:blipFill>
        <p:spPr bwMode="auto">
          <a:xfrm>
            <a:off x="7376160" y="6324600"/>
            <a:ext cx="1310640" cy="457200"/>
          </a:xfrm>
          <a:prstGeom prst="rect">
            <a:avLst/>
          </a:prstGeom>
          <a:noFill/>
          <a:ln w="9525">
            <a:noFill/>
            <a:miter lim="800000"/>
            <a:headEnd/>
            <a:tailEnd/>
          </a:ln>
        </p:spPr>
      </p:pic>
      <p:sp>
        <p:nvSpPr>
          <p:cNvPr id="9" name="TextBox 8"/>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C BY Section Orang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pic>
        <p:nvPicPr>
          <p:cNvPr id="11" name="Picture 1" descr="image003"/>
          <p:cNvPicPr>
            <a:picLocks noChangeAspect="1" noChangeArrowheads="1"/>
          </p:cNvPicPr>
          <p:nvPr userDrawn="1"/>
        </p:nvPicPr>
        <p:blipFill>
          <a:blip r:embed="rId2" cstate="print"/>
          <a:srcRect/>
          <a:stretch>
            <a:fillRect/>
          </a:stretch>
        </p:blipFill>
        <p:spPr bwMode="auto">
          <a:xfrm>
            <a:off x="7391400" y="6324600"/>
            <a:ext cx="1310640" cy="457200"/>
          </a:xfrm>
          <a:prstGeom prst="rect">
            <a:avLst/>
          </a:prstGeom>
          <a:noFill/>
          <a:ln w="9525">
            <a:noFill/>
            <a:miter lim="800000"/>
            <a:headEnd/>
            <a:tailEnd/>
          </a:ln>
        </p:spPr>
      </p:pic>
      <p:sp>
        <p:nvSpPr>
          <p:cNvPr id="14" name="TextBox 13"/>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C BY Section 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1" descr="image003"/>
          <p:cNvPicPr>
            <a:picLocks noChangeAspect="1" noChangeArrowheads="1"/>
          </p:cNvPicPr>
          <p:nvPr userDrawn="1"/>
        </p:nvPicPr>
        <p:blipFill>
          <a:blip r:embed="rId2" cstate="print"/>
          <a:srcRect/>
          <a:stretch>
            <a:fillRect/>
          </a:stretch>
        </p:blipFill>
        <p:spPr bwMode="auto">
          <a:xfrm>
            <a:off x="7391400" y="6324600"/>
            <a:ext cx="1310640" cy="457200"/>
          </a:xfrm>
          <a:prstGeom prst="rect">
            <a:avLst/>
          </a:prstGeom>
          <a:noFill/>
          <a:ln w="9525">
            <a:noFill/>
            <a:miter lim="800000"/>
            <a:headEnd/>
            <a:tailEnd/>
          </a:ln>
        </p:spPr>
      </p:pic>
      <p:sp>
        <p:nvSpPr>
          <p:cNvPr id="10" name="TextBox 9"/>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C BY Orange">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pic>
        <p:nvPicPr>
          <p:cNvPr id="14" name="Picture 1" descr="image003"/>
          <p:cNvPicPr>
            <a:picLocks noChangeAspect="1" noChangeArrowheads="1"/>
          </p:cNvPicPr>
          <p:nvPr userDrawn="1"/>
        </p:nvPicPr>
        <p:blipFill>
          <a:blip r:embed="rId2" cstate="print"/>
          <a:srcRect/>
          <a:stretch>
            <a:fillRect/>
          </a:stretch>
        </p:blipFill>
        <p:spPr bwMode="auto">
          <a:xfrm>
            <a:off x="7376160" y="6324600"/>
            <a:ext cx="1310640" cy="457200"/>
          </a:xfrm>
          <a:prstGeom prst="rect">
            <a:avLst/>
          </a:prstGeom>
          <a:noFill/>
          <a:ln w="9525">
            <a:noFill/>
            <a:miter lim="800000"/>
            <a:headEnd/>
            <a:tailEnd/>
          </a:ln>
        </p:spPr>
      </p:pic>
      <p:sp>
        <p:nvSpPr>
          <p:cNvPr id="8" name="TextBox 7"/>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C BY Section Green">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pic>
        <p:nvPicPr>
          <p:cNvPr id="11" name="Picture 1" descr="image003"/>
          <p:cNvPicPr>
            <a:picLocks noChangeAspect="1" noChangeArrowheads="1"/>
          </p:cNvPicPr>
          <p:nvPr userDrawn="1"/>
        </p:nvPicPr>
        <p:blipFill>
          <a:blip r:embed="rId2" cstate="print"/>
          <a:srcRect/>
          <a:stretch>
            <a:fillRect/>
          </a:stretch>
        </p:blipFill>
        <p:spPr bwMode="auto">
          <a:xfrm>
            <a:off x="7391400" y="6324600"/>
            <a:ext cx="1310640" cy="457200"/>
          </a:xfrm>
          <a:prstGeom prst="rect">
            <a:avLst/>
          </a:prstGeom>
          <a:noFill/>
          <a:ln w="9525">
            <a:noFill/>
            <a:miter lim="800000"/>
            <a:headEnd/>
            <a:tailEnd/>
          </a:ln>
        </p:spPr>
      </p:pic>
      <p:sp>
        <p:nvSpPr>
          <p:cNvPr id="16" name="TextBox 15"/>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pic>
        <p:nvPicPr>
          <p:cNvPr id="10" name="Picture 1" descr="image003"/>
          <p:cNvPicPr>
            <a:picLocks noChangeAspect="1" noChangeArrowheads="1"/>
          </p:cNvPicPr>
          <p:nvPr userDrawn="1"/>
        </p:nvPicPr>
        <p:blipFill>
          <a:blip r:embed="rId2" cstate="print"/>
          <a:srcRect/>
          <a:stretch>
            <a:fillRect/>
          </a:stretch>
        </p:blipFill>
        <p:spPr bwMode="auto">
          <a:xfrm>
            <a:off x="7376160" y="6324600"/>
            <a:ext cx="1310640" cy="457200"/>
          </a:xfrm>
          <a:prstGeom prst="rect">
            <a:avLst/>
          </a:prstGeom>
          <a:noFill/>
          <a:ln w="9525">
            <a:noFill/>
            <a:miter lim="800000"/>
            <a:headEnd/>
            <a:tailEnd/>
          </a:ln>
        </p:spPr>
      </p:pic>
      <p:sp>
        <p:nvSpPr>
          <p:cNvPr id="8" name="TextBox 7"/>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CC BY Section Purp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1" descr="image003"/>
          <p:cNvPicPr>
            <a:picLocks noChangeAspect="1" noChangeArrowheads="1"/>
          </p:cNvPicPr>
          <p:nvPr userDrawn="1"/>
        </p:nvPicPr>
        <p:blipFill>
          <a:blip r:embed="rId2" cstate="print"/>
          <a:srcRect/>
          <a:stretch>
            <a:fillRect/>
          </a:stretch>
        </p:blipFill>
        <p:spPr bwMode="auto">
          <a:xfrm>
            <a:off x="7391400" y="6324600"/>
            <a:ext cx="1310640" cy="457200"/>
          </a:xfrm>
          <a:prstGeom prst="rect">
            <a:avLst/>
          </a:prstGeom>
          <a:noFill/>
          <a:ln w="9525">
            <a:noFill/>
            <a:miter lim="800000"/>
            <a:headEnd/>
            <a:tailEnd/>
          </a:ln>
        </p:spPr>
      </p:pic>
      <p:sp>
        <p:nvSpPr>
          <p:cNvPr id="10" name="TextBox 9"/>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C BY Purple">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pic>
        <p:nvPicPr>
          <p:cNvPr id="11" name="Picture 1" descr="image003"/>
          <p:cNvPicPr>
            <a:picLocks noChangeAspect="1" noChangeArrowheads="1"/>
          </p:cNvPicPr>
          <p:nvPr userDrawn="1"/>
        </p:nvPicPr>
        <p:blipFill>
          <a:blip r:embed="rId2" cstate="print"/>
          <a:srcRect/>
          <a:stretch>
            <a:fillRect/>
          </a:stretch>
        </p:blipFill>
        <p:spPr bwMode="auto">
          <a:xfrm>
            <a:off x="7391400" y="6324600"/>
            <a:ext cx="1310640" cy="457200"/>
          </a:xfrm>
          <a:prstGeom prst="rect">
            <a:avLst/>
          </a:prstGeom>
          <a:noFill/>
          <a:ln w="9525">
            <a:noFill/>
            <a:miter lim="800000"/>
            <a:headEnd/>
            <a:tailEnd/>
          </a:ln>
        </p:spPr>
      </p:pic>
      <p:sp>
        <p:nvSpPr>
          <p:cNvPr id="10" name="TextBox 9"/>
          <p:cNvSpPr txBox="1"/>
          <p:nvPr userDrawn="1"/>
        </p:nvSpPr>
        <p:spPr>
          <a:xfrm>
            <a:off x="2667000" y="6349425"/>
            <a:ext cx="4648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j-lt"/>
                <a:ea typeface="Open Sans" pitchFamily="34" charset="0"/>
                <a:cs typeface="Open Sans" pitchFamily="34" charset="0"/>
              </a:rPr>
              <a:t>©2013 OCLC.</a:t>
            </a:r>
            <a:r>
              <a:rPr lang="en-US" sz="800" kern="1200" baseline="0" dirty="0" smtClean="0">
                <a:solidFill>
                  <a:schemeClr val="tx1"/>
                </a:solidFill>
                <a:latin typeface="+mj-lt"/>
                <a:ea typeface="Open Sans" pitchFamily="34" charset="0"/>
                <a:cs typeface="Open Sans" pitchFamily="34" charset="0"/>
              </a:rPr>
              <a:t> </a:t>
            </a:r>
            <a:r>
              <a:rPr lang="en-US" sz="800" dirty="0" smtClean="0">
                <a:solidFill>
                  <a:schemeClr val="tx1"/>
                </a:solidFill>
                <a:latin typeface="+mj-lt"/>
                <a:ea typeface="Open Sans" pitchFamily="34" charset="0"/>
                <a:cs typeface="Open Sans" pitchFamily="34" charset="0"/>
              </a:rPr>
              <a:t>This work is licensed</a:t>
            </a:r>
            <a:r>
              <a:rPr lang="en-US" sz="800" baseline="0" dirty="0" smtClean="0">
                <a:solidFill>
                  <a:schemeClr val="tx1"/>
                </a:solidFill>
                <a:latin typeface="+mj-lt"/>
                <a:ea typeface="Open Sans" pitchFamily="34" charset="0"/>
                <a:cs typeface="Open Sans" pitchFamily="34" charset="0"/>
              </a:rPr>
              <a:t> under a Creative Commons Attribution 3.0 </a:t>
            </a:r>
            <a:r>
              <a:rPr lang="en-US" sz="800" baseline="0" dirty="0" err="1" smtClean="0">
                <a:solidFill>
                  <a:schemeClr val="tx1"/>
                </a:solidFill>
                <a:latin typeface="+mj-lt"/>
                <a:ea typeface="Open Sans" pitchFamily="34" charset="0"/>
                <a:cs typeface="Open Sans" pitchFamily="34" charset="0"/>
              </a:rPr>
              <a:t>Unported</a:t>
            </a:r>
            <a:r>
              <a:rPr lang="en-US" sz="800" baseline="0" dirty="0" smtClean="0">
                <a:solidFill>
                  <a:schemeClr val="tx1"/>
                </a:solidFill>
                <a:latin typeface="+mj-lt"/>
                <a:ea typeface="Open Sans" pitchFamily="34" charset="0"/>
                <a:cs typeface="Open Sans" pitchFamily="34" charset="0"/>
              </a:rPr>
              <a:t> License. </a:t>
            </a:r>
            <a:r>
              <a:rPr lang="en-US" sz="800" kern="1200" dirty="0" smtClean="0">
                <a:solidFill>
                  <a:schemeClr val="tx1"/>
                </a:solidFill>
                <a:latin typeface="+mj-lt"/>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mj-lt"/>
                <a:ea typeface="Open Sans" charset="0"/>
                <a:cs typeface="Open Sans" charset="0"/>
                <a:hlinkClick r:id="rId3"/>
              </a:rPr>
              <a:t>http</a:t>
            </a:r>
            <a:r>
              <a:rPr lang="en-US" sz="800" u="sng" kern="1200" dirty="0" smtClean="0">
                <a:solidFill>
                  <a:schemeClr val="bg1"/>
                </a:solidFill>
                <a:latin typeface="+mj-lt"/>
                <a:ea typeface="Open Sans" charset="0"/>
                <a:cs typeface="Open Sans" charset="0"/>
                <a:hlinkClick r:id="rId3"/>
              </a:rPr>
              <a:t>://</a:t>
            </a:r>
            <a:r>
              <a:rPr lang="en-US" sz="800" u="sng" kern="1200" dirty="0" smtClean="0">
                <a:solidFill>
                  <a:schemeClr val="tx1"/>
                </a:solidFill>
                <a:latin typeface="+mj-lt"/>
                <a:ea typeface="Open Sans" charset="0"/>
                <a:cs typeface="Open Sans" charset="0"/>
                <a:hlinkClick r:id="rId3"/>
              </a:rPr>
              <a:t>creativecommons.org/licenses/by/3.0/</a:t>
            </a:r>
            <a:r>
              <a:rPr lang="en-US" sz="800" kern="1200" dirty="0" smtClean="0">
                <a:solidFill>
                  <a:schemeClr val="tx1"/>
                </a:solidFill>
                <a:latin typeface="+mj-lt"/>
                <a:ea typeface="Open Sans" charset="0"/>
                <a:cs typeface="Open Sans" charset="0"/>
                <a:hlinkClick r:id="rId3"/>
              </a:rPr>
              <a:t>” </a:t>
            </a:r>
            <a:endParaRPr lang="en-US" sz="800" dirty="0" smtClean="0">
              <a:solidFill>
                <a:schemeClr val="tx1"/>
              </a:solidFill>
              <a:latin typeface="+mj-lt"/>
              <a:ea typeface="Open Sans" pitchFamily="34" charset="0"/>
              <a:cs typeface="Open Sans" pitchFamily="34" charset="0"/>
            </a:endParaRPr>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E11262-1F43-4095-BB51-C9B1EBD376EC}" type="datetimeFigureOut">
              <a:rPr lang="en-US" smtClean="0"/>
              <a:pPr/>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11262-1F43-4095-BB51-C9B1EBD376EC}" type="datetimeFigureOut">
              <a:rPr lang="en-US" smtClean="0"/>
              <a:pPr/>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E11262-1F43-4095-BB51-C9B1EBD376EC}" type="datetimeFigureOut">
              <a:rPr lang="en-US" smtClean="0"/>
              <a:pPr/>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E11262-1F43-4095-BB51-C9B1EBD376EC}" type="datetimeFigureOut">
              <a:rPr lang="en-US" smtClean="0"/>
              <a:pPr/>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E11262-1F43-4095-BB51-C9B1EBD376EC}" type="datetimeFigureOut">
              <a:rPr lang="en-US" smtClean="0"/>
              <a:pPr/>
              <a:t>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E11262-1F43-4095-BB51-C9B1EBD376EC}" type="datetimeFigureOut">
              <a:rPr lang="en-US" smtClean="0"/>
              <a:pPr/>
              <a:t>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11262-1F43-4095-BB51-C9B1EBD376EC}" type="datetimeFigureOut">
              <a:rPr lang="en-US" smtClean="0"/>
              <a:pPr/>
              <a:t>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11262-1F43-4095-BB51-C9B1EBD376EC}" type="datetimeFigureOut">
              <a:rPr lang="en-US" smtClean="0"/>
              <a:pPr/>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E11262-1F43-4095-BB51-C9B1EBD376EC}" type="datetimeFigureOut">
              <a:rPr lang="en-US" smtClean="0"/>
              <a:pPr/>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11262-1F43-4095-BB51-C9B1EBD376EC}" type="datetimeFigureOut">
              <a:rPr lang="en-US" smtClean="0"/>
              <a:pPr/>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E11262-1F43-4095-BB51-C9B1EBD376EC}" type="datetimeFigureOut">
              <a:rPr lang="en-US" smtClean="0"/>
              <a:pPr/>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78BD6-819B-48F3-85FA-A78C4D9225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2/7/2014</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OCLC-RESEARCH_H_MD.png"/>
          <p:cNvPicPr>
            <a:picLocks noChangeAspect="1"/>
          </p:cNvPicPr>
          <p:nvPr/>
        </p:nvPicPr>
        <p:blipFill>
          <a:blip r:embed="rId46"/>
          <a:stretch>
            <a:fillRect/>
          </a:stretch>
        </p:blipFill>
        <p:spPr>
          <a:xfrm>
            <a:off x="228600" y="6359328"/>
            <a:ext cx="1676400" cy="346272"/>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0" r:id="rId2"/>
    <p:sldLayoutId id="2147483736" r:id="rId3"/>
    <p:sldLayoutId id="2147483687" r:id="rId4"/>
    <p:sldLayoutId id="2147483701" r:id="rId5"/>
    <p:sldLayoutId id="2147483713" r:id="rId6"/>
    <p:sldLayoutId id="2147483731" r:id="rId7"/>
    <p:sldLayoutId id="2147483715" r:id="rId8"/>
    <p:sldLayoutId id="2147483730" r:id="rId9"/>
    <p:sldLayoutId id="2147483707" r:id="rId10"/>
    <p:sldLayoutId id="2147483683" r:id="rId11"/>
    <p:sldLayoutId id="2147483682" r:id="rId12"/>
    <p:sldLayoutId id="2147483733" r:id="rId13"/>
    <p:sldLayoutId id="2147483709" r:id="rId14"/>
    <p:sldLayoutId id="2147483735" r:id="rId15"/>
    <p:sldLayoutId id="2147483711" r:id="rId16"/>
    <p:sldLayoutId id="2147483712" r:id="rId17"/>
    <p:sldLayoutId id="2147483703" r:id="rId18"/>
    <p:sldLayoutId id="2147483663" r:id="rId19"/>
    <p:sldLayoutId id="2147483668" r:id="rId20"/>
    <p:sldLayoutId id="2147483710" r:id="rId21"/>
    <p:sldLayoutId id="2147483716" r:id="rId22"/>
    <p:sldLayoutId id="2147483704" r:id="rId23"/>
    <p:sldLayoutId id="2147483705" r:id="rId24"/>
    <p:sldLayoutId id="2147483706" r:id="rId25"/>
    <p:sldLayoutId id="2147483702" r:id="rId26"/>
    <p:sldLayoutId id="2147483724" r:id="rId27"/>
    <p:sldLayoutId id="2147483739" r:id="rId28"/>
    <p:sldLayoutId id="2147483717" r:id="rId29"/>
    <p:sldLayoutId id="2147483725" r:id="rId30"/>
    <p:sldLayoutId id="2147483721" r:id="rId31"/>
    <p:sldLayoutId id="2147483719" r:id="rId32"/>
    <p:sldLayoutId id="2147483691" r:id="rId33"/>
    <p:sldLayoutId id="2147483723" r:id="rId34"/>
    <p:sldLayoutId id="2147483737" r:id="rId35"/>
    <p:sldLayoutId id="2147483718" r:id="rId36"/>
    <p:sldLayoutId id="2147483726" r:id="rId37"/>
    <p:sldLayoutId id="2147483722" r:id="rId38"/>
    <p:sldLayoutId id="2147483720" r:id="rId39"/>
    <p:sldLayoutId id="2147483727" r:id="rId40"/>
    <p:sldLayoutId id="2147483738" r:id="rId41"/>
    <p:sldLayoutId id="2147483728" r:id="rId42"/>
    <p:sldLayoutId id="2147483729" r:id="rId43"/>
    <p:sldLayoutId id="2147483734" r:id="rId44"/>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11262-1F43-4095-BB51-C9B1EBD376EC}" type="datetimeFigureOut">
              <a:rPr lang="en-US" smtClean="0"/>
              <a:pPr/>
              <a:t>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78BD6-819B-48F3-85FA-A78C4D9225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University-wide Research Data Management Policy</a:t>
            </a:r>
            <a:endParaRPr lang="en-US" sz="4800" dirty="0"/>
          </a:p>
        </p:txBody>
      </p:sp>
      <p:sp>
        <p:nvSpPr>
          <p:cNvPr id="3" name="Subtitle 2"/>
          <p:cNvSpPr>
            <a:spLocks noGrp="1"/>
          </p:cNvSpPr>
          <p:nvPr>
            <p:ph type="subTitle" idx="1"/>
          </p:nvPr>
        </p:nvSpPr>
        <p:spPr/>
        <p:txBody>
          <a:bodyPr>
            <a:normAutofit/>
          </a:bodyPr>
          <a:lstStyle/>
          <a:p>
            <a:r>
              <a:rPr lang="en-US" dirty="0" smtClean="0"/>
              <a:t>Starting the Conversation</a:t>
            </a:r>
            <a:endParaRPr lang="en-US" dirty="0"/>
          </a:p>
        </p:txBody>
      </p:sp>
      <p:sp>
        <p:nvSpPr>
          <p:cNvPr id="8" name="Text Placeholder 7"/>
          <p:cNvSpPr>
            <a:spLocks noGrp="1"/>
          </p:cNvSpPr>
          <p:nvPr>
            <p:ph type="body" sz="quarter" idx="14"/>
          </p:nvPr>
        </p:nvSpPr>
        <p:spPr/>
        <p:txBody>
          <a:bodyPr>
            <a:normAutofit fontScale="92500" lnSpcReduction="10000"/>
          </a:bodyPr>
          <a:lstStyle/>
          <a:p>
            <a:r>
              <a:rPr lang="en-US" dirty="0" smtClean="0"/>
              <a:t>CNI, 9 December 2013</a:t>
            </a:r>
            <a:br>
              <a:rPr lang="en-US" dirty="0" smtClean="0"/>
            </a:br>
            <a:endParaRPr lang="en-US" dirty="0" smtClean="0"/>
          </a:p>
          <a:p>
            <a:endParaRPr lang="en-US" dirty="0"/>
          </a:p>
        </p:txBody>
      </p:sp>
      <p:sp>
        <p:nvSpPr>
          <p:cNvPr id="6" name="Text Placeholder 5"/>
          <p:cNvSpPr>
            <a:spLocks noGrp="1"/>
          </p:cNvSpPr>
          <p:nvPr>
            <p:ph type="body" sz="quarter" idx="13"/>
          </p:nvPr>
        </p:nvSpPr>
        <p:spPr/>
        <p:txBody>
          <a:bodyPr/>
          <a:lstStyle/>
          <a:p>
            <a:r>
              <a:rPr lang="en-US" dirty="0" smtClean="0"/>
              <a:t>Ricky Erway</a:t>
            </a:r>
            <a:endParaRPr lang="en-US" dirty="0"/>
          </a:p>
        </p:txBody>
      </p:sp>
      <p:sp>
        <p:nvSpPr>
          <p:cNvPr id="18" name="Text Placeholder 17"/>
          <p:cNvSpPr>
            <a:spLocks noGrp="1"/>
          </p:cNvSpPr>
          <p:nvPr>
            <p:ph type="body" sz="quarter" idx="15"/>
          </p:nvPr>
        </p:nvSpPr>
        <p:spPr/>
        <p:txBody>
          <a:bodyPr/>
          <a:lstStyle/>
          <a:p>
            <a:r>
              <a:rPr lang="en-US" dirty="0" smtClean="0"/>
              <a:t>Senior Program Officer</a:t>
            </a:r>
          </a:p>
          <a:p>
            <a:r>
              <a:rPr lang="en-US" dirty="0" smtClean="0"/>
              <a:t>OCLC Research</a:t>
            </a:r>
          </a:p>
          <a:p>
            <a:r>
              <a:rPr lang="en-US" dirty="0" smtClean="0"/>
              <a:t>@</a:t>
            </a:r>
            <a:r>
              <a:rPr lang="en-US" dirty="0" err="1" smtClean="0"/>
              <a:t>rickyerway</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14400"/>
          </a:xfrm>
        </p:spPr>
        <p:txBody>
          <a:bodyPr>
            <a:normAutofit/>
          </a:bodyPr>
          <a:lstStyle/>
          <a:p>
            <a:r>
              <a:rPr lang="en-US" dirty="0" smtClean="0"/>
              <a:t>Research Compliance</a:t>
            </a:r>
            <a:endParaRPr lang="en-US" dirty="0"/>
          </a:p>
        </p:txBody>
      </p:sp>
      <p:sp>
        <p:nvSpPr>
          <p:cNvPr id="6" name="TextBox 5"/>
          <p:cNvSpPr txBox="1"/>
          <p:nvPr/>
        </p:nvSpPr>
        <p:spPr>
          <a:xfrm>
            <a:off x="228600" y="2077283"/>
            <a:ext cx="8812276" cy="4247317"/>
          </a:xfrm>
          <a:prstGeom prst="rect">
            <a:avLst/>
          </a:prstGeom>
          <a:noFill/>
        </p:spPr>
        <p:txBody>
          <a:bodyPr wrap="square" rtlCol="0">
            <a:spAutoFit/>
          </a:bodyPr>
          <a:lstStyle/>
          <a:p>
            <a:pPr>
              <a:buFont typeface="Arial" pitchFamily="34" charset="0"/>
              <a:buChar char="•"/>
            </a:pPr>
            <a:r>
              <a:rPr lang="en-US" sz="2800" dirty="0" smtClean="0"/>
              <a:t>Compliance with policies and regulations</a:t>
            </a:r>
          </a:p>
          <a:p>
            <a:pPr>
              <a:buFont typeface="Arial" pitchFamily="34" charset="0"/>
              <a:buChar char="•"/>
            </a:pPr>
            <a:r>
              <a:rPr lang="en-US" sz="2800" dirty="0" smtClean="0"/>
              <a:t>Reviews policies, weighs benefits and risks</a:t>
            </a:r>
          </a:p>
          <a:p>
            <a:pPr>
              <a:buFont typeface="Arial" pitchFamily="34" charset="0"/>
              <a:buChar char="•"/>
            </a:pPr>
            <a:r>
              <a:rPr lang="en-US" sz="2800" dirty="0" smtClean="0"/>
              <a:t>Training, communication, and enforcement </a:t>
            </a:r>
          </a:p>
          <a:p>
            <a:pPr>
              <a:buFont typeface="Arial" pitchFamily="34" charset="0"/>
              <a:buChar char="•"/>
            </a:pPr>
            <a:r>
              <a:rPr lang="en-US" sz="2800" dirty="0" smtClean="0"/>
              <a:t>Uniformity of data management expectations, requirements, and standards</a:t>
            </a:r>
          </a:p>
          <a:p>
            <a:pPr>
              <a:buFont typeface="Arial" pitchFamily="34" charset="0"/>
              <a:buChar char="•"/>
            </a:pPr>
            <a:r>
              <a:rPr lang="en-US" sz="2800" dirty="0" smtClean="0"/>
              <a:t>Measures of validation</a:t>
            </a:r>
          </a:p>
          <a:p>
            <a:pPr>
              <a:buFont typeface="Arial" pitchFamily="34" charset="0"/>
              <a:buChar char="•"/>
            </a:pPr>
            <a:r>
              <a:rPr lang="en-US" sz="2800" dirty="0" smtClean="0"/>
              <a:t>Responsibilities to data housed elsewhere</a:t>
            </a:r>
          </a:p>
          <a:p>
            <a:pPr>
              <a:buFont typeface="Arial" pitchFamily="34" charset="0"/>
              <a:buChar char="•"/>
            </a:pPr>
            <a:r>
              <a:rPr lang="en-US" sz="2800" dirty="0" smtClean="0"/>
              <a:t>Impacts of changing data retention requirements</a:t>
            </a:r>
          </a:p>
          <a:p>
            <a:endParaRPr lang="en-US" sz="2800" dirty="0" smtClean="0"/>
          </a:p>
          <a:p>
            <a:endParaRPr lang="en-US" dirty="0"/>
          </a:p>
        </p:txBody>
      </p:sp>
      <p:pic>
        <p:nvPicPr>
          <p:cNvPr id="111620" name="Picture 4" descr="File:Louie L. Wainwright.jpg"/>
          <p:cNvPicPr>
            <a:picLocks noChangeAspect="1" noChangeArrowheads="1"/>
          </p:cNvPicPr>
          <p:nvPr/>
        </p:nvPicPr>
        <p:blipFill>
          <a:blip r:embed="rId3"/>
          <a:srcRect/>
          <a:stretch>
            <a:fillRect/>
          </a:stretch>
        </p:blipFill>
        <p:spPr bwMode="auto">
          <a:xfrm>
            <a:off x="7391400" y="76200"/>
            <a:ext cx="1649476" cy="25908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14400"/>
          </a:xfrm>
        </p:spPr>
        <p:txBody>
          <a:bodyPr>
            <a:normAutofit/>
          </a:bodyPr>
          <a:lstStyle/>
          <a:p>
            <a:r>
              <a:rPr lang="en-US" dirty="0" smtClean="0"/>
              <a:t>IT Department</a:t>
            </a:r>
            <a:endParaRPr lang="en-US" dirty="0"/>
          </a:p>
        </p:txBody>
      </p:sp>
      <p:sp>
        <p:nvSpPr>
          <p:cNvPr id="6" name="TextBox 5"/>
          <p:cNvSpPr txBox="1"/>
          <p:nvPr/>
        </p:nvSpPr>
        <p:spPr>
          <a:xfrm>
            <a:off x="228600" y="2027396"/>
            <a:ext cx="7696200" cy="4678204"/>
          </a:xfrm>
          <a:prstGeom prst="rect">
            <a:avLst/>
          </a:prstGeom>
          <a:noFill/>
        </p:spPr>
        <p:txBody>
          <a:bodyPr wrap="square" rtlCol="0">
            <a:spAutoFit/>
          </a:bodyPr>
          <a:lstStyle/>
          <a:p>
            <a:pPr>
              <a:buFont typeface="Arial" pitchFamily="34" charset="0"/>
              <a:buChar char="•"/>
            </a:pPr>
            <a:r>
              <a:rPr lang="en-US" sz="2800" dirty="0" smtClean="0"/>
              <a:t>Data acquisition, storage, management, security, integration, mining, and visualization</a:t>
            </a:r>
          </a:p>
          <a:p>
            <a:pPr>
              <a:buFont typeface="Arial" pitchFamily="34" charset="0"/>
              <a:buChar char="•"/>
            </a:pPr>
            <a:r>
              <a:rPr lang="en-US" sz="2800" dirty="0" smtClean="0"/>
              <a:t>Systems for documenting, depositing, managing, archiving, and preserving data</a:t>
            </a:r>
          </a:p>
          <a:p>
            <a:pPr>
              <a:buFont typeface="Arial" pitchFamily="34" charset="0"/>
              <a:buChar char="•"/>
            </a:pPr>
            <a:r>
              <a:rPr lang="en-US" sz="2800" dirty="0" smtClean="0"/>
              <a:t>Search and retrieval and access</a:t>
            </a:r>
          </a:p>
          <a:p>
            <a:pPr>
              <a:buFont typeface="Arial" pitchFamily="34" charset="0"/>
              <a:buChar char="•"/>
            </a:pPr>
            <a:r>
              <a:rPr lang="en-US" sz="2800" dirty="0" smtClean="0"/>
              <a:t>Economies of scale, integration</a:t>
            </a:r>
          </a:p>
          <a:p>
            <a:pPr>
              <a:buFont typeface="Arial" pitchFamily="34" charset="0"/>
              <a:buChar char="•"/>
            </a:pPr>
            <a:r>
              <a:rPr lang="en-US" sz="2800" dirty="0" smtClean="0"/>
              <a:t>Coordinating technology and expertise</a:t>
            </a:r>
          </a:p>
          <a:p>
            <a:pPr>
              <a:buFont typeface="Arial" pitchFamily="34" charset="0"/>
              <a:buChar char="•"/>
            </a:pPr>
            <a:r>
              <a:rPr lang="en-US" sz="2800" dirty="0" smtClean="0"/>
              <a:t>Integration with CRIS, VRE to make data management part of the researchers' workflow</a:t>
            </a:r>
          </a:p>
          <a:p>
            <a:endParaRPr lang="en-US" sz="2800" dirty="0" smtClean="0"/>
          </a:p>
          <a:p>
            <a:endParaRPr lang="en-US" dirty="0"/>
          </a:p>
        </p:txBody>
      </p:sp>
      <p:pic>
        <p:nvPicPr>
          <p:cNvPr id="113666" name="Picture 2" descr="File:NASAComputerRoom7090.NARA.jpg"/>
          <p:cNvPicPr>
            <a:picLocks noChangeAspect="1" noChangeArrowheads="1"/>
          </p:cNvPicPr>
          <p:nvPr/>
        </p:nvPicPr>
        <p:blipFill>
          <a:blip r:embed="rId3"/>
          <a:srcRect t="22515" b="19589"/>
          <a:stretch>
            <a:fillRect/>
          </a:stretch>
        </p:blipFill>
        <p:spPr bwMode="auto">
          <a:xfrm>
            <a:off x="5105400" y="156189"/>
            <a:ext cx="3907719" cy="1825011"/>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ile:Immunology laboratory at the central cancer research labs.jpg"/>
          <p:cNvPicPr>
            <a:picLocks noChangeAspect="1" noChangeArrowheads="1"/>
          </p:cNvPicPr>
          <p:nvPr/>
        </p:nvPicPr>
        <p:blipFill>
          <a:blip r:embed="rId3"/>
          <a:srcRect t="30435" b="11594"/>
          <a:stretch>
            <a:fillRect/>
          </a:stretch>
        </p:blipFill>
        <p:spPr bwMode="auto">
          <a:xfrm>
            <a:off x="4953000" y="304800"/>
            <a:ext cx="4075812" cy="1524000"/>
          </a:xfrm>
          <a:prstGeom prst="rect">
            <a:avLst/>
          </a:prstGeom>
          <a:noFill/>
        </p:spPr>
      </p:pic>
      <p:sp>
        <p:nvSpPr>
          <p:cNvPr id="2" name="Title 1"/>
          <p:cNvSpPr>
            <a:spLocks noGrp="1"/>
          </p:cNvSpPr>
          <p:nvPr>
            <p:ph type="title"/>
          </p:nvPr>
        </p:nvSpPr>
        <p:spPr>
          <a:xfrm>
            <a:off x="228600" y="228600"/>
            <a:ext cx="8229600" cy="914400"/>
          </a:xfrm>
        </p:spPr>
        <p:txBody>
          <a:bodyPr>
            <a:normAutofit/>
          </a:bodyPr>
          <a:lstStyle/>
          <a:p>
            <a:r>
              <a:rPr lang="en-US" dirty="0" smtClean="0"/>
              <a:t>Researchers</a:t>
            </a:r>
            <a:endParaRPr lang="en-US" dirty="0"/>
          </a:p>
        </p:txBody>
      </p:sp>
      <p:sp>
        <p:nvSpPr>
          <p:cNvPr id="6" name="TextBox 5"/>
          <p:cNvSpPr txBox="1"/>
          <p:nvPr/>
        </p:nvSpPr>
        <p:spPr>
          <a:xfrm>
            <a:off x="228600" y="1939528"/>
            <a:ext cx="8800212" cy="4308872"/>
          </a:xfrm>
          <a:prstGeom prst="rect">
            <a:avLst/>
          </a:prstGeom>
          <a:noFill/>
        </p:spPr>
        <p:txBody>
          <a:bodyPr wrap="square" rtlCol="0">
            <a:spAutoFit/>
          </a:bodyPr>
          <a:lstStyle/>
          <a:p>
            <a:pPr>
              <a:buFont typeface="Arial" pitchFamily="34" charset="0"/>
              <a:buChar char="•"/>
            </a:pPr>
            <a:r>
              <a:rPr lang="en-US" sz="3200" dirty="0" smtClean="0"/>
              <a:t>Career advancement depends on research outputs.</a:t>
            </a:r>
          </a:p>
          <a:p>
            <a:pPr>
              <a:buFont typeface="Arial" pitchFamily="34" charset="0"/>
              <a:buChar char="•"/>
            </a:pPr>
            <a:r>
              <a:rPr lang="en-US" sz="3200" dirty="0" smtClean="0"/>
              <a:t>Confront a mix of requirements </a:t>
            </a:r>
          </a:p>
          <a:p>
            <a:pPr>
              <a:buFont typeface="Arial" pitchFamily="34" charset="0"/>
              <a:buChar char="•"/>
            </a:pPr>
            <a:r>
              <a:rPr lang="en-US" sz="3200" dirty="0" smtClean="0"/>
              <a:t>Negotiate publishing agreements </a:t>
            </a:r>
          </a:p>
          <a:p>
            <a:pPr>
              <a:buFont typeface="Arial" pitchFamily="34" charset="0"/>
              <a:buChar char="•"/>
            </a:pPr>
            <a:r>
              <a:rPr lang="en-US" sz="3200" dirty="0" smtClean="0"/>
              <a:t>May deposit data in external repositories</a:t>
            </a:r>
          </a:p>
          <a:p>
            <a:pPr>
              <a:buFont typeface="Arial" pitchFamily="34" charset="0"/>
              <a:buChar char="•"/>
            </a:pPr>
            <a:r>
              <a:rPr lang="en-US" sz="3200" dirty="0" smtClean="0"/>
              <a:t>Resist new administrative burdens </a:t>
            </a:r>
          </a:p>
          <a:p>
            <a:pPr>
              <a:buFont typeface="Arial" pitchFamily="34" charset="0"/>
              <a:buChar char="•"/>
            </a:pPr>
            <a:r>
              <a:rPr lang="en-US" sz="3200" dirty="0" smtClean="0"/>
              <a:t>Trust is critical </a:t>
            </a:r>
          </a:p>
          <a:p>
            <a:pPr>
              <a:buFont typeface="Arial" pitchFamily="34" charset="0"/>
              <a:buChar char="•"/>
            </a:pPr>
            <a:r>
              <a:rPr lang="en-US" sz="3200" dirty="0" smtClean="0"/>
              <a:t>Must be informed of decisions and procedures</a:t>
            </a:r>
          </a:p>
          <a:p>
            <a:pPr>
              <a:buFont typeface="Arial" pitchFamily="34" charset="0"/>
              <a:buChar char="•"/>
            </a:pP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14400"/>
          </a:xfrm>
        </p:spPr>
        <p:txBody>
          <a:bodyPr>
            <a:normAutofit/>
          </a:bodyPr>
          <a:lstStyle/>
          <a:p>
            <a:r>
              <a:rPr lang="en-US" dirty="0" smtClean="0"/>
              <a:t>Academic Units</a:t>
            </a:r>
            <a:endParaRPr lang="en-US" dirty="0"/>
          </a:p>
        </p:txBody>
      </p:sp>
      <p:sp>
        <p:nvSpPr>
          <p:cNvPr id="6" name="TextBox 5"/>
          <p:cNvSpPr txBox="1"/>
          <p:nvPr/>
        </p:nvSpPr>
        <p:spPr>
          <a:xfrm>
            <a:off x="228600" y="2050971"/>
            <a:ext cx="8610600" cy="4308872"/>
          </a:xfrm>
          <a:prstGeom prst="rect">
            <a:avLst/>
          </a:prstGeom>
          <a:noFill/>
        </p:spPr>
        <p:txBody>
          <a:bodyPr wrap="square" rtlCol="0">
            <a:spAutoFit/>
          </a:bodyPr>
          <a:lstStyle/>
          <a:p>
            <a:pPr>
              <a:buFont typeface="Arial" pitchFamily="34" charset="0"/>
              <a:buChar char="•"/>
            </a:pPr>
            <a:r>
              <a:rPr lang="en-US" sz="3200" dirty="0" smtClean="0"/>
              <a:t>Manage research projects</a:t>
            </a:r>
          </a:p>
          <a:p>
            <a:pPr>
              <a:buFont typeface="Arial" pitchFamily="34" charset="0"/>
              <a:buChar char="•"/>
            </a:pPr>
            <a:r>
              <a:rPr lang="en-US" sz="3200" dirty="0" smtClean="0"/>
              <a:t>Support proposal writing, budgets</a:t>
            </a:r>
          </a:p>
          <a:p>
            <a:pPr>
              <a:buFont typeface="Arial" pitchFamily="34" charset="0"/>
              <a:buChar char="•"/>
            </a:pPr>
            <a:r>
              <a:rPr lang="en-US" sz="3200" dirty="0" smtClean="0"/>
              <a:t>Administration and tracking</a:t>
            </a:r>
          </a:p>
          <a:p>
            <a:pPr>
              <a:buFont typeface="Arial" pitchFamily="34" charset="0"/>
              <a:buChar char="•"/>
            </a:pPr>
            <a:r>
              <a:rPr lang="en-US" sz="3200" dirty="0" smtClean="0"/>
              <a:t>Some have their own technology infrastructure </a:t>
            </a:r>
          </a:p>
          <a:p>
            <a:pPr>
              <a:buFont typeface="Arial" pitchFamily="34" charset="0"/>
              <a:buChar char="•"/>
            </a:pPr>
            <a:r>
              <a:rPr lang="en-US" sz="3200" dirty="0" smtClean="0"/>
              <a:t>Close relationships with the researchers</a:t>
            </a:r>
          </a:p>
          <a:p>
            <a:pPr>
              <a:buFont typeface="Arial" pitchFamily="34" charset="0"/>
              <a:buChar char="•"/>
            </a:pPr>
            <a:r>
              <a:rPr lang="en-US" sz="3200" dirty="0" smtClean="0"/>
              <a:t>Good conduits for communication</a:t>
            </a:r>
          </a:p>
          <a:p>
            <a:pPr>
              <a:buFont typeface="Arial" pitchFamily="34" charset="0"/>
              <a:buChar char="•"/>
            </a:pPr>
            <a:r>
              <a:rPr lang="en-US" sz="3200" dirty="0" smtClean="0"/>
              <a:t>Might welcome guidance and infrastructure</a:t>
            </a:r>
          </a:p>
          <a:p>
            <a:endParaRPr lang="en-US" dirty="0"/>
          </a:p>
        </p:txBody>
      </p:sp>
      <p:pic>
        <p:nvPicPr>
          <p:cNvPr id="117764" name="Picture 4" descr="File:Rutgers University CoRE Building.jpg"/>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6428232" y="152400"/>
            <a:ext cx="2715768" cy="25146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14400"/>
          </a:xfrm>
        </p:spPr>
        <p:txBody>
          <a:bodyPr>
            <a:normAutofit/>
          </a:bodyPr>
          <a:lstStyle/>
          <a:p>
            <a:r>
              <a:rPr lang="en-US" dirty="0" smtClean="0"/>
              <a:t>The Library</a:t>
            </a:r>
            <a:endParaRPr lang="en-US" dirty="0"/>
          </a:p>
        </p:txBody>
      </p:sp>
      <p:sp>
        <p:nvSpPr>
          <p:cNvPr id="6" name="TextBox 5"/>
          <p:cNvSpPr txBox="1"/>
          <p:nvPr/>
        </p:nvSpPr>
        <p:spPr>
          <a:xfrm>
            <a:off x="228600" y="1828800"/>
            <a:ext cx="8839200" cy="4524315"/>
          </a:xfrm>
          <a:prstGeom prst="rect">
            <a:avLst/>
          </a:prstGeom>
          <a:noFill/>
        </p:spPr>
        <p:txBody>
          <a:bodyPr wrap="square" rtlCol="0">
            <a:spAutoFit/>
          </a:bodyPr>
          <a:lstStyle/>
          <a:p>
            <a:pPr>
              <a:buFont typeface="Arial" pitchFamily="34" charset="0"/>
              <a:buChar char="•"/>
            </a:pPr>
            <a:r>
              <a:rPr lang="en-US" sz="3200" dirty="0" smtClean="0"/>
              <a:t>Experience with selection,                      repositories, preservation, and access</a:t>
            </a:r>
          </a:p>
          <a:p>
            <a:pPr lvl="0">
              <a:buFont typeface="Arial" pitchFamily="34" charset="0"/>
              <a:buChar char="•"/>
            </a:pPr>
            <a:r>
              <a:rPr lang="en-US" sz="3200" dirty="0" smtClean="0"/>
              <a:t>Subject area and functional liaisons </a:t>
            </a:r>
          </a:p>
          <a:p>
            <a:pPr lvl="0">
              <a:buFont typeface="Arial" pitchFamily="34" charset="0"/>
              <a:buChar char="•"/>
            </a:pPr>
            <a:r>
              <a:rPr lang="en-US" sz="3200" dirty="0" smtClean="0"/>
              <a:t>Help with appraisal, deposit, retention, metadata</a:t>
            </a:r>
          </a:p>
          <a:p>
            <a:pPr lvl="0">
              <a:buFont typeface="Arial" pitchFamily="34" charset="0"/>
              <a:buChar char="•"/>
            </a:pPr>
            <a:r>
              <a:rPr lang="en-US" sz="3200" dirty="0" smtClean="0"/>
              <a:t>Researcher name disambiguation</a:t>
            </a:r>
          </a:p>
          <a:p>
            <a:pPr lvl="0">
              <a:buFont typeface="Arial" pitchFamily="34" charset="0"/>
              <a:buChar char="•"/>
            </a:pPr>
            <a:r>
              <a:rPr lang="en-US" sz="3200" dirty="0" smtClean="0"/>
              <a:t>Copyright and privacy issues</a:t>
            </a:r>
          </a:p>
          <a:p>
            <a:pPr lvl="0">
              <a:buFont typeface="Arial" pitchFamily="34" charset="0"/>
              <a:buChar char="•"/>
            </a:pPr>
            <a:r>
              <a:rPr lang="en-US" sz="3200" dirty="0" smtClean="0"/>
              <a:t>Guidance for deposit in external repositories Creation of data-management plans</a:t>
            </a:r>
          </a:p>
        </p:txBody>
      </p:sp>
      <p:pic>
        <p:nvPicPr>
          <p:cNvPr id="115716" name="Picture 4" descr="File:Cardiff Library interior.JPG"/>
          <p:cNvPicPr>
            <a:picLocks noChangeAspect="1" noChangeArrowheads="1"/>
          </p:cNvPicPr>
          <p:nvPr/>
        </p:nvPicPr>
        <p:blipFill>
          <a:blip r:embed="rId3"/>
          <a:srcRect l="22000" b="2667"/>
          <a:stretch>
            <a:fillRect/>
          </a:stretch>
        </p:blipFill>
        <p:spPr bwMode="auto">
          <a:xfrm>
            <a:off x="6462387" y="228601"/>
            <a:ext cx="2300613" cy="2153138"/>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Conversation 1/4</a:t>
            </a:r>
            <a:endParaRPr lang="en-US" dirty="0"/>
          </a:p>
        </p:txBody>
      </p:sp>
      <p:sp>
        <p:nvSpPr>
          <p:cNvPr id="5" name="Content Placeholder 2"/>
          <p:cNvSpPr txBox="1">
            <a:spLocks/>
          </p:cNvSpPr>
          <p:nvPr/>
        </p:nvSpPr>
        <p:spPr>
          <a:xfrm>
            <a:off x="457200" y="2103437"/>
            <a:ext cx="8229600" cy="4221163"/>
          </a:xfrm>
          <a:prstGeom prst="rect">
            <a:avLst/>
          </a:prstGeom>
        </p:spPr>
        <p:txBody>
          <a:bodyPr/>
          <a:lstStyle/>
          <a:p>
            <a:pPr>
              <a:buFont typeface="Arial" pitchFamily="34" charset="0"/>
              <a:buChar char="•"/>
            </a:pPr>
            <a:r>
              <a:rPr lang="en-US" dirty="0" smtClean="0"/>
              <a:t>Making data sets available can support validation of results.</a:t>
            </a:r>
          </a:p>
          <a:p>
            <a:pPr>
              <a:buFont typeface="Arial" pitchFamily="34" charset="0"/>
              <a:buChar char="•"/>
            </a:pPr>
            <a:r>
              <a:rPr lang="en-US" dirty="0" smtClean="0"/>
              <a:t>Data can be repurposed in new areas of research. </a:t>
            </a:r>
          </a:p>
          <a:p>
            <a:pPr>
              <a:buFont typeface="Arial" pitchFamily="34" charset="0"/>
              <a:buChar char="•"/>
            </a:pPr>
            <a:r>
              <a:rPr lang="en-US" dirty="0" smtClean="0"/>
              <a:t>Curation activities can be much easier throughout the data lifecycle. Efficiencies can be achieved when not treated as one-off occurrences.</a:t>
            </a:r>
          </a:p>
          <a:p>
            <a:pPr lvl="0">
              <a:buFont typeface="Arial" pitchFamily="34" charset="0"/>
              <a:buChar char="•"/>
            </a:pPr>
            <a:r>
              <a:rPr lang="en-US" dirty="0" smtClean="0"/>
              <a:t>Clear expectations will ease the way for data managers.</a:t>
            </a:r>
          </a:p>
          <a:p>
            <a:pPr lvl="0">
              <a:buFont typeface="Arial" pitchFamily="34" charset="0"/>
              <a:buChar char="•"/>
            </a:pPr>
            <a:r>
              <a:rPr lang="en-US" dirty="0" smtClean="0"/>
              <a:t>Uniform requirements will facilitate data understandability and sharing among researchers.</a:t>
            </a:r>
          </a:p>
          <a:p>
            <a:pPr lvl="0">
              <a:buFont typeface="Arial" pitchFamily="34" charset="0"/>
              <a:buChar char="•"/>
            </a:pPr>
            <a:r>
              <a:rPr lang="en-US" dirty="0" smtClean="0"/>
              <a:t>Consistent data management standards and training and tracking programs can foster harmony within the university.</a:t>
            </a:r>
          </a:p>
          <a:p>
            <a:pPr lvl="0">
              <a:buFont typeface="Arial" pitchFamily="34" charset="0"/>
              <a:buChar char="•"/>
            </a:pPr>
            <a:r>
              <a:rPr lang="en-US" dirty="0" smtClean="0"/>
              <a:t>A standardized approach to data management will ease compliance and improve management of and access to the university's intellectual assets.</a:t>
            </a:r>
          </a:p>
          <a:p>
            <a:pPr lvl="0">
              <a:buFont typeface="Arial" pitchFamily="34" charset="0"/>
              <a:buChar char="•"/>
            </a:pPr>
            <a:r>
              <a:rPr lang="en-US" dirty="0" smtClean="0"/>
              <a:t>Positive impacts and efficiencies can benefit all research conducted at the university, not just that funded by agencies requiring a data management plan.</a:t>
            </a:r>
            <a:endParaRPr lang="en-US" dirty="0"/>
          </a:p>
        </p:txBody>
      </p:sp>
      <p:pic>
        <p:nvPicPr>
          <p:cNvPr id="100354" name="Picture 2" descr="File:Barack Obama meets with healthcare stakeholders 5-11-09 1.jpg"/>
          <p:cNvPicPr>
            <a:picLocks noChangeAspect="1" noChangeArrowheads="1"/>
          </p:cNvPicPr>
          <p:nvPr/>
        </p:nvPicPr>
        <p:blipFill>
          <a:blip r:embed="rId3">
            <a:duotone>
              <a:schemeClr val="bg2">
                <a:shade val="45000"/>
                <a:satMod val="135000"/>
              </a:schemeClr>
              <a:prstClr val="white"/>
            </a:duotone>
          </a:blip>
          <a:srcRect l="3571"/>
          <a:stretch>
            <a:fillRect/>
          </a:stretch>
        </p:blipFill>
        <p:spPr bwMode="auto">
          <a:xfrm>
            <a:off x="0" y="1524001"/>
            <a:ext cx="9144000" cy="5334000"/>
          </a:xfrm>
          <a:prstGeom prst="rect">
            <a:avLst/>
          </a:prstGeom>
          <a:noFill/>
        </p:spPr>
      </p:pic>
      <p:sp>
        <p:nvSpPr>
          <p:cNvPr id="6" name="TextBox 5"/>
          <p:cNvSpPr txBox="1"/>
          <p:nvPr/>
        </p:nvSpPr>
        <p:spPr>
          <a:xfrm>
            <a:off x="990600" y="2047994"/>
            <a:ext cx="8001000" cy="4401205"/>
          </a:xfrm>
          <a:prstGeom prst="rect">
            <a:avLst/>
          </a:prstGeom>
          <a:noFill/>
        </p:spPr>
        <p:txBody>
          <a:bodyPr wrap="square" rtlCol="0">
            <a:spAutoFit/>
          </a:bodyPr>
          <a:lstStyle/>
          <a:p>
            <a:pPr>
              <a:buFont typeface="Arial" pitchFamily="34" charset="0"/>
              <a:buChar char="•"/>
            </a:pPr>
            <a:r>
              <a:rPr lang="en-US" sz="2800" b="1" dirty="0" smtClean="0"/>
              <a:t> Who Owns the Data? </a:t>
            </a:r>
          </a:p>
          <a:p>
            <a:pPr lvl="1"/>
            <a:r>
              <a:rPr lang="en-US" sz="2800" b="1" dirty="0" smtClean="0"/>
              <a:t>University? Funding agency? Researcher?</a:t>
            </a:r>
          </a:p>
          <a:p>
            <a:r>
              <a:rPr lang="en-US" sz="2800" b="1" dirty="0" smtClean="0"/>
              <a:t> </a:t>
            </a:r>
          </a:p>
          <a:p>
            <a:pPr>
              <a:buFont typeface="Arial" pitchFamily="34" charset="0"/>
              <a:buChar char="•"/>
            </a:pPr>
            <a:r>
              <a:rPr lang="en-US" sz="2800" b="1" dirty="0" smtClean="0"/>
              <a:t>What Requirements are Imposed By Others? </a:t>
            </a:r>
          </a:p>
          <a:p>
            <a:pPr lvl="1"/>
            <a:r>
              <a:rPr lang="en-US" sz="2800" b="1" dirty="0" smtClean="0"/>
              <a:t>Funders? Publishers? Other institutions? </a:t>
            </a:r>
          </a:p>
          <a:p>
            <a:r>
              <a:rPr lang="en-US" sz="2800" b="1" dirty="0" smtClean="0"/>
              <a:t> </a:t>
            </a:r>
          </a:p>
          <a:p>
            <a:pPr>
              <a:buFont typeface="Arial" pitchFamily="34" charset="0"/>
              <a:buChar char="•"/>
            </a:pPr>
            <a:r>
              <a:rPr lang="en-US" sz="2800" b="1" dirty="0" smtClean="0"/>
              <a:t>Which Data Should Be Retained? </a:t>
            </a:r>
          </a:p>
          <a:p>
            <a:pPr lvl="1"/>
            <a:r>
              <a:rPr lang="en-US" sz="2800" b="1" dirty="0" smtClean="0"/>
              <a:t>Only data worth keeping.  Data from failed experiments? Data derived from secondary analysis?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Conversation 2/4</a:t>
            </a:r>
            <a:endParaRPr lang="en-US" dirty="0"/>
          </a:p>
        </p:txBody>
      </p:sp>
      <p:sp>
        <p:nvSpPr>
          <p:cNvPr id="5" name="Content Placeholder 2"/>
          <p:cNvSpPr txBox="1">
            <a:spLocks/>
          </p:cNvSpPr>
          <p:nvPr/>
        </p:nvSpPr>
        <p:spPr>
          <a:xfrm>
            <a:off x="457200" y="2103437"/>
            <a:ext cx="8229600" cy="4221163"/>
          </a:xfrm>
          <a:prstGeom prst="rect">
            <a:avLst/>
          </a:prstGeom>
        </p:spPr>
        <p:txBody>
          <a:bodyPr/>
          <a:lstStyle/>
          <a:p>
            <a:pPr>
              <a:buFont typeface="Arial" pitchFamily="34" charset="0"/>
              <a:buChar char="•"/>
            </a:pPr>
            <a:r>
              <a:rPr lang="en-US" dirty="0" smtClean="0"/>
              <a:t>Making data sets available can support validation of results.</a:t>
            </a:r>
          </a:p>
          <a:p>
            <a:pPr>
              <a:buFont typeface="Arial" pitchFamily="34" charset="0"/>
              <a:buChar char="•"/>
            </a:pPr>
            <a:r>
              <a:rPr lang="en-US" dirty="0" smtClean="0"/>
              <a:t>Data can be repurposed in new areas of research. </a:t>
            </a:r>
          </a:p>
          <a:p>
            <a:pPr>
              <a:buFont typeface="Arial" pitchFamily="34" charset="0"/>
              <a:buChar char="•"/>
            </a:pPr>
            <a:r>
              <a:rPr lang="en-US" dirty="0" smtClean="0"/>
              <a:t>Curation activities can be much easier throughout the data lifecycle. Efficiencies can be achieved when not treated as one-off occurrences.</a:t>
            </a:r>
          </a:p>
          <a:p>
            <a:pPr lvl="0">
              <a:buFont typeface="Arial" pitchFamily="34" charset="0"/>
              <a:buChar char="•"/>
            </a:pPr>
            <a:r>
              <a:rPr lang="en-US" dirty="0" smtClean="0"/>
              <a:t>Clear expectations will ease the way for data managers.</a:t>
            </a:r>
          </a:p>
          <a:p>
            <a:pPr lvl="0">
              <a:buFont typeface="Arial" pitchFamily="34" charset="0"/>
              <a:buChar char="•"/>
            </a:pPr>
            <a:r>
              <a:rPr lang="en-US" dirty="0" smtClean="0"/>
              <a:t>Uniform requirements will facilitate data understandability and sharing among researchers.</a:t>
            </a:r>
          </a:p>
          <a:p>
            <a:pPr lvl="0">
              <a:buFont typeface="Arial" pitchFamily="34" charset="0"/>
              <a:buChar char="•"/>
            </a:pPr>
            <a:r>
              <a:rPr lang="en-US" dirty="0" smtClean="0"/>
              <a:t>Consistent data management standards and training and tracking programs can foster harmony within the university.</a:t>
            </a:r>
          </a:p>
          <a:p>
            <a:pPr lvl="0">
              <a:buFont typeface="Arial" pitchFamily="34" charset="0"/>
              <a:buChar char="•"/>
            </a:pPr>
            <a:r>
              <a:rPr lang="en-US" dirty="0" smtClean="0"/>
              <a:t>A standardized approach to data management will ease compliance and improve management of and access to the university's intellectual assets.</a:t>
            </a:r>
          </a:p>
          <a:p>
            <a:pPr lvl="0">
              <a:buFont typeface="Arial" pitchFamily="34" charset="0"/>
              <a:buChar char="•"/>
            </a:pPr>
            <a:r>
              <a:rPr lang="en-US" dirty="0" smtClean="0"/>
              <a:t>Positive impacts and efficiencies can benefit all research conducted at the university, not just that funded by agencies requiring a data management plan.</a:t>
            </a:r>
            <a:endParaRPr lang="en-US" dirty="0"/>
          </a:p>
        </p:txBody>
      </p:sp>
      <p:pic>
        <p:nvPicPr>
          <p:cNvPr id="100354" name="Picture 2" descr="File:Barack Obama meets with healthcare stakeholders 5-11-09 1.jpg"/>
          <p:cNvPicPr>
            <a:picLocks noChangeAspect="1" noChangeArrowheads="1"/>
          </p:cNvPicPr>
          <p:nvPr/>
        </p:nvPicPr>
        <p:blipFill>
          <a:blip r:embed="rId3">
            <a:duotone>
              <a:schemeClr val="bg2">
                <a:shade val="45000"/>
                <a:satMod val="135000"/>
              </a:schemeClr>
              <a:prstClr val="white"/>
            </a:duotone>
          </a:blip>
          <a:srcRect l="3571"/>
          <a:stretch>
            <a:fillRect/>
          </a:stretch>
        </p:blipFill>
        <p:spPr bwMode="auto">
          <a:xfrm>
            <a:off x="0" y="1524001"/>
            <a:ext cx="9144000" cy="5334000"/>
          </a:xfrm>
          <a:prstGeom prst="rect">
            <a:avLst/>
          </a:prstGeom>
          <a:noFill/>
        </p:spPr>
      </p:pic>
      <p:sp>
        <p:nvSpPr>
          <p:cNvPr id="6" name="TextBox 5"/>
          <p:cNvSpPr txBox="1"/>
          <p:nvPr/>
        </p:nvSpPr>
        <p:spPr>
          <a:xfrm>
            <a:off x="685800" y="1789867"/>
            <a:ext cx="8001000" cy="5601533"/>
          </a:xfrm>
          <a:prstGeom prst="rect">
            <a:avLst/>
          </a:prstGeom>
          <a:noFill/>
        </p:spPr>
        <p:txBody>
          <a:bodyPr wrap="square" rtlCol="0">
            <a:spAutoFit/>
          </a:bodyPr>
          <a:lstStyle/>
          <a:p>
            <a:pPr>
              <a:buFont typeface="Arial" pitchFamily="34" charset="0"/>
              <a:buChar char="•"/>
            </a:pPr>
            <a:r>
              <a:rPr lang="en-US" sz="2800" b="1" dirty="0" smtClean="0"/>
              <a:t> </a:t>
            </a:r>
            <a:r>
              <a:rPr lang="en-US" sz="2400" b="1" dirty="0" smtClean="0"/>
              <a:t>Who decides which data to keep? </a:t>
            </a:r>
          </a:p>
          <a:p>
            <a:pPr lvl="1"/>
            <a:r>
              <a:rPr lang="en-US" sz="2400" b="1" dirty="0" smtClean="0"/>
              <a:t>Researcher? Someone else? Domain experts?  Peers? Reuse? Validation? Expensive to recreate? </a:t>
            </a:r>
          </a:p>
          <a:p>
            <a:pPr>
              <a:buFont typeface="Arial" pitchFamily="34" charset="0"/>
              <a:buChar char="•"/>
            </a:pPr>
            <a:endParaRPr lang="en-US" sz="2400" b="1" dirty="0" smtClean="0"/>
          </a:p>
          <a:p>
            <a:pPr>
              <a:buFont typeface="Arial" pitchFamily="34" charset="0"/>
              <a:buChar char="•"/>
            </a:pPr>
            <a:r>
              <a:rPr lang="en-US" sz="2400" b="1" dirty="0" smtClean="0"/>
              <a:t>How Long Should Data Be Maintained? </a:t>
            </a:r>
          </a:p>
          <a:p>
            <a:pPr lvl="1"/>
            <a:r>
              <a:rPr lang="en-US" sz="2400" b="1" dirty="0" smtClean="0"/>
              <a:t>Long-term value? Subject to review? How tracked? Reappraisal? Extension? Metrics? Who reassesses? How managed? Destroy? Document?</a:t>
            </a:r>
          </a:p>
          <a:p>
            <a:r>
              <a:rPr lang="en-US" sz="2400" b="1" dirty="0" smtClean="0"/>
              <a:t> </a:t>
            </a:r>
          </a:p>
          <a:p>
            <a:pPr>
              <a:buFont typeface="Arial" pitchFamily="34" charset="0"/>
              <a:buChar char="•"/>
            </a:pPr>
            <a:r>
              <a:rPr lang="en-US" sz="2400" b="1" dirty="0" smtClean="0"/>
              <a:t>How Should Digital Data Be Preserved?</a:t>
            </a:r>
          </a:p>
          <a:p>
            <a:pPr lvl="1"/>
            <a:r>
              <a:rPr lang="en-US" sz="2400" b="1" dirty="0" smtClean="0"/>
              <a:t>Unique needs? Cloud storage? DMPs preserved? File formats? Descriptors? Standards?</a:t>
            </a:r>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Conversation 3/4</a:t>
            </a:r>
            <a:endParaRPr lang="en-US" dirty="0"/>
          </a:p>
        </p:txBody>
      </p:sp>
      <p:sp>
        <p:nvSpPr>
          <p:cNvPr id="5" name="Content Placeholder 2"/>
          <p:cNvSpPr txBox="1">
            <a:spLocks/>
          </p:cNvSpPr>
          <p:nvPr/>
        </p:nvSpPr>
        <p:spPr>
          <a:xfrm>
            <a:off x="457200" y="2103437"/>
            <a:ext cx="8229600" cy="4221163"/>
          </a:xfrm>
          <a:prstGeom prst="rect">
            <a:avLst/>
          </a:prstGeom>
        </p:spPr>
        <p:txBody>
          <a:bodyPr/>
          <a:lstStyle/>
          <a:p>
            <a:pPr>
              <a:buFont typeface="Arial" pitchFamily="34" charset="0"/>
              <a:buChar char="•"/>
            </a:pPr>
            <a:r>
              <a:rPr lang="en-US" dirty="0" smtClean="0"/>
              <a:t>Making data sets available can support validation of results.</a:t>
            </a:r>
          </a:p>
          <a:p>
            <a:pPr>
              <a:buFont typeface="Arial" pitchFamily="34" charset="0"/>
              <a:buChar char="•"/>
            </a:pPr>
            <a:r>
              <a:rPr lang="en-US" dirty="0" smtClean="0"/>
              <a:t>Data can be repurposed in new areas of research. </a:t>
            </a:r>
          </a:p>
          <a:p>
            <a:pPr>
              <a:buFont typeface="Arial" pitchFamily="34" charset="0"/>
              <a:buChar char="•"/>
            </a:pPr>
            <a:r>
              <a:rPr lang="en-US" dirty="0" smtClean="0"/>
              <a:t>Curation activities can be much easier throughout the data lifecycle. Efficiencies can be achieved when not treated as one-off occurrences.</a:t>
            </a:r>
          </a:p>
          <a:p>
            <a:pPr lvl="0">
              <a:buFont typeface="Arial" pitchFamily="34" charset="0"/>
              <a:buChar char="•"/>
            </a:pPr>
            <a:r>
              <a:rPr lang="en-US" dirty="0" smtClean="0"/>
              <a:t>Clear expectations will ease the way for data managers.</a:t>
            </a:r>
          </a:p>
          <a:p>
            <a:pPr lvl="0">
              <a:buFont typeface="Arial" pitchFamily="34" charset="0"/>
              <a:buChar char="•"/>
            </a:pPr>
            <a:r>
              <a:rPr lang="en-US" dirty="0" smtClean="0"/>
              <a:t>Uniform requirements will facilitate data understandability and sharing among researchers.</a:t>
            </a:r>
          </a:p>
          <a:p>
            <a:pPr lvl="0">
              <a:buFont typeface="Arial" pitchFamily="34" charset="0"/>
              <a:buChar char="•"/>
            </a:pPr>
            <a:r>
              <a:rPr lang="en-US" dirty="0" smtClean="0"/>
              <a:t>Consistent data management standards and training and tracking programs can foster harmony within the university.</a:t>
            </a:r>
          </a:p>
          <a:p>
            <a:pPr lvl="0">
              <a:buFont typeface="Arial" pitchFamily="34" charset="0"/>
              <a:buChar char="•"/>
            </a:pPr>
            <a:r>
              <a:rPr lang="en-US" dirty="0" smtClean="0"/>
              <a:t>A standardized approach to data management will ease compliance and improve management of and access to the university's intellectual assets.</a:t>
            </a:r>
          </a:p>
          <a:p>
            <a:pPr lvl="0">
              <a:buFont typeface="Arial" pitchFamily="34" charset="0"/>
              <a:buChar char="•"/>
            </a:pPr>
            <a:r>
              <a:rPr lang="en-US" dirty="0" smtClean="0"/>
              <a:t>Positive impacts and efficiencies can benefit all research conducted at the university, not just that funded by agencies requiring a data management plan.</a:t>
            </a:r>
            <a:endParaRPr lang="en-US" dirty="0"/>
          </a:p>
        </p:txBody>
      </p:sp>
      <p:pic>
        <p:nvPicPr>
          <p:cNvPr id="100354" name="Picture 2" descr="File:Barack Obama meets with healthcare stakeholders 5-11-09 1.jpg"/>
          <p:cNvPicPr>
            <a:picLocks noChangeAspect="1" noChangeArrowheads="1"/>
          </p:cNvPicPr>
          <p:nvPr/>
        </p:nvPicPr>
        <p:blipFill>
          <a:blip r:embed="rId3">
            <a:duotone>
              <a:schemeClr val="bg2">
                <a:shade val="45000"/>
                <a:satMod val="135000"/>
              </a:schemeClr>
              <a:prstClr val="white"/>
            </a:duotone>
          </a:blip>
          <a:srcRect l="3571"/>
          <a:stretch>
            <a:fillRect/>
          </a:stretch>
        </p:blipFill>
        <p:spPr bwMode="auto">
          <a:xfrm>
            <a:off x="0" y="1524001"/>
            <a:ext cx="9144000" cy="5334000"/>
          </a:xfrm>
          <a:prstGeom prst="rect">
            <a:avLst/>
          </a:prstGeom>
          <a:noFill/>
        </p:spPr>
      </p:pic>
      <p:sp>
        <p:nvSpPr>
          <p:cNvPr id="6" name="TextBox 5"/>
          <p:cNvSpPr txBox="1"/>
          <p:nvPr/>
        </p:nvSpPr>
        <p:spPr>
          <a:xfrm>
            <a:off x="685800" y="1907262"/>
            <a:ext cx="8001000" cy="4862870"/>
          </a:xfrm>
          <a:prstGeom prst="rect">
            <a:avLst/>
          </a:prstGeom>
          <a:noFill/>
        </p:spPr>
        <p:txBody>
          <a:bodyPr wrap="square" rtlCol="0">
            <a:spAutoFit/>
          </a:bodyPr>
          <a:lstStyle/>
          <a:p>
            <a:pPr>
              <a:buFont typeface="Arial" pitchFamily="34" charset="0"/>
              <a:buChar char="•"/>
            </a:pPr>
            <a:r>
              <a:rPr lang="en-US" sz="2800" b="1" dirty="0" smtClean="0"/>
              <a:t> </a:t>
            </a:r>
            <a:r>
              <a:rPr lang="en-US" sz="2400" b="1" dirty="0" smtClean="0"/>
              <a:t>Are there Ethical Considerations? </a:t>
            </a:r>
          </a:p>
          <a:p>
            <a:pPr lvl="1"/>
            <a:r>
              <a:rPr lang="en-US" sz="2400" b="1" dirty="0" smtClean="0"/>
              <a:t>IRB or grant conditions? IP,  privacy, or access restrictions? Consent forms? Risk management? </a:t>
            </a:r>
          </a:p>
          <a:p>
            <a:pPr lvl="1"/>
            <a:endParaRPr lang="en-US" sz="2400" b="1" dirty="0" smtClean="0"/>
          </a:p>
          <a:p>
            <a:pPr>
              <a:buFont typeface="Arial" pitchFamily="34" charset="0"/>
              <a:buChar char="•"/>
            </a:pPr>
            <a:r>
              <a:rPr lang="en-US" sz="2400" b="1" dirty="0" smtClean="0"/>
              <a:t> How are Data Accessed? </a:t>
            </a:r>
          </a:p>
          <a:p>
            <a:pPr lvl="1"/>
            <a:r>
              <a:rPr lang="en-US" sz="2400" b="1" dirty="0" smtClean="0"/>
              <a:t>Metadata discoverable? Deeper support? Which indices? Service-level assurances? Monitor and quantify access? Impact? Measure?</a:t>
            </a:r>
          </a:p>
          <a:p>
            <a:pPr lvl="1"/>
            <a:endParaRPr lang="en-US" sz="2400" b="1" dirty="0" smtClean="0"/>
          </a:p>
          <a:p>
            <a:pPr>
              <a:buFont typeface="Arial" pitchFamily="34" charset="0"/>
              <a:buChar char="•"/>
            </a:pPr>
            <a:r>
              <a:rPr lang="en-US" sz="2400" b="1" dirty="0" smtClean="0"/>
              <a:t> How Open Should the Data Be? </a:t>
            </a:r>
          </a:p>
          <a:p>
            <a:pPr lvl="1"/>
            <a:r>
              <a:rPr lang="en-US" sz="2400" b="1" dirty="0" smtClean="0"/>
              <a:t>Constraints? Share case-by-case? Embargoes? Justification provided? </a:t>
            </a:r>
          </a:p>
          <a:p>
            <a:pPr>
              <a:buFont typeface="Arial" pitchFamily="34" charset="0"/>
              <a:buChar cha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Conversation 4/4</a:t>
            </a:r>
            <a:endParaRPr lang="en-US" dirty="0"/>
          </a:p>
        </p:txBody>
      </p:sp>
      <p:sp>
        <p:nvSpPr>
          <p:cNvPr id="5" name="Content Placeholder 2"/>
          <p:cNvSpPr txBox="1">
            <a:spLocks/>
          </p:cNvSpPr>
          <p:nvPr/>
        </p:nvSpPr>
        <p:spPr>
          <a:xfrm>
            <a:off x="457200" y="2103437"/>
            <a:ext cx="8229600" cy="4221163"/>
          </a:xfrm>
          <a:prstGeom prst="rect">
            <a:avLst/>
          </a:prstGeom>
        </p:spPr>
        <p:txBody>
          <a:bodyPr/>
          <a:lstStyle/>
          <a:p>
            <a:pPr>
              <a:buFont typeface="Arial" pitchFamily="34" charset="0"/>
              <a:buChar char="•"/>
            </a:pPr>
            <a:r>
              <a:rPr lang="en-US" dirty="0" smtClean="0"/>
              <a:t>Making data sets available can support validation of results.</a:t>
            </a:r>
          </a:p>
          <a:p>
            <a:pPr>
              <a:buFont typeface="Arial" pitchFamily="34" charset="0"/>
              <a:buChar char="•"/>
            </a:pPr>
            <a:r>
              <a:rPr lang="en-US" dirty="0" smtClean="0"/>
              <a:t>Data can be repurposed in new areas of research. </a:t>
            </a:r>
          </a:p>
          <a:p>
            <a:pPr>
              <a:buFont typeface="Arial" pitchFamily="34" charset="0"/>
              <a:buChar char="•"/>
            </a:pPr>
            <a:r>
              <a:rPr lang="en-US" dirty="0" smtClean="0"/>
              <a:t>Curation activities can be much easier throughout the data lifecycle. Efficiencies can be achieved when not treated as one-off occurrences.</a:t>
            </a:r>
          </a:p>
          <a:p>
            <a:pPr lvl="0">
              <a:buFont typeface="Arial" pitchFamily="34" charset="0"/>
              <a:buChar char="•"/>
            </a:pPr>
            <a:r>
              <a:rPr lang="en-US" dirty="0" smtClean="0"/>
              <a:t>Clear expectations will ease the way for data managers.</a:t>
            </a:r>
          </a:p>
          <a:p>
            <a:pPr lvl="0">
              <a:buFont typeface="Arial" pitchFamily="34" charset="0"/>
              <a:buChar char="•"/>
            </a:pPr>
            <a:r>
              <a:rPr lang="en-US" dirty="0" smtClean="0"/>
              <a:t>Uniform requirements will facilitate data understandability and sharing among researchers.</a:t>
            </a:r>
          </a:p>
          <a:p>
            <a:pPr lvl="0">
              <a:buFont typeface="Arial" pitchFamily="34" charset="0"/>
              <a:buChar char="•"/>
            </a:pPr>
            <a:r>
              <a:rPr lang="en-US" dirty="0" smtClean="0"/>
              <a:t>Consistent data management standards and training and tracking programs can foster harmony within the university.</a:t>
            </a:r>
          </a:p>
          <a:p>
            <a:pPr lvl="0">
              <a:buFont typeface="Arial" pitchFamily="34" charset="0"/>
              <a:buChar char="•"/>
            </a:pPr>
            <a:r>
              <a:rPr lang="en-US" dirty="0" smtClean="0"/>
              <a:t>A standardized approach to data management will ease compliance and improve management of and access to the university's intellectual assets.</a:t>
            </a:r>
          </a:p>
          <a:p>
            <a:pPr lvl="0">
              <a:buFont typeface="Arial" pitchFamily="34" charset="0"/>
              <a:buChar char="•"/>
            </a:pPr>
            <a:r>
              <a:rPr lang="en-US" dirty="0" smtClean="0"/>
              <a:t>Positive impacts and efficiencies can benefit all research conducted at the university, not just that funded by agencies requiring a data management plan.</a:t>
            </a:r>
            <a:endParaRPr lang="en-US" dirty="0"/>
          </a:p>
        </p:txBody>
      </p:sp>
      <p:pic>
        <p:nvPicPr>
          <p:cNvPr id="100354" name="Picture 2" descr="File:Barack Obama meets with healthcare stakeholders 5-11-09 1.jpg"/>
          <p:cNvPicPr>
            <a:picLocks noChangeAspect="1" noChangeArrowheads="1"/>
          </p:cNvPicPr>
          <p:nvPr/>
        </p:nvPicPr>
        <p:blipFill>
          <a:blip r:embed="rId3">
            <a:duotone>
              <a:schemeClr val="bg2">
                <a:shade val="45000"/>
                <a:satMod val="135000"/>
              </a:schemeClr>
              <a:prstClr val="white"/>
            </a:duotone>
          </a:blip>
          <a:srcRect l="3571"/>
          <a:stretch>
            <a:fillRect/>
          </a:stretch>
        </p:blipFill>
        <p:spPr bwMode="auto">
          <a:xfrm>
            <a:off x="0" y="1524001"/>
            <a:ext cx="9144000" cy="5334000"/>
          </a:xfrm>
          <a:prstGeom prst="rect">
            <a:avLst/>
          </a:prstGeom>
          <a:noFill/>
        </p:spPr>
      </p:pic>
      <p:sp>
        <p:nvSpPr>
          <p:cNvPr id="6" name="TextBox 5"/>
          <p:cNvSpPr txBox="1"/>
          <p:nvPr/>
        </p:nvSpPr>
        <p:spPr>
          <a:xfrm>
            <a:off x="685800" y="2055197"/>
            <a:ext cx="8458200" cy="4216539"/>
          </a:xfrm>
          <a:prstGeom prst="rect">
            <a:avLst/>
          </a:prstGeom>
          <a:noFill/>
        </p:spPr>
        <p:txBody>
          <a:bodyPr wrap="square" rtlCol="0">
            <a:spAutoFit/>
          </a:bodyPr>
          <a:lstStyle/>
          <a:p>
            <a:pPr>
              <a:buFont typeface="Arial" pitchFamily="34" charset="0"/>
              <a:buChar char="•"/>
            </a:pPr>
            <a:r>
              <a:rPr lang="en-US" sz="2800" b="1" dirty="0" smtClean="0"/>
              <a:t> </a:t>
            </a:r>
            <a:r>
              <a:rPr lang="en-US" sz="2400" b="1" dirty="0" smtClean="0"/>
              <a:t>How Will Costs Be Managed?</a:t>
            </a:r>
          </a:p>
          <a:p>
            <a:pPr lvl="1"/>
            <a:r>
              <a:rPr lang="en-US" sz="2400" b="1" dirty="0" smtClean="0"/>
              <a:t>Include in proposals? Indirect or direct costs? Time-limited? Share costs? Co-investment? Which services covered? How to assess costs? ROI?</a:t>
            </a:r>
          </a:p>
          <a:p>
            <a:pPr lvl="1"/>
            <a:endParaRPr lang="en-US" sz="2400" b="1" dirty="0" smtClean="0"/>
          </a:p>
          <a:p>
            <a:pPr>
              <a:buFont typeface="Arial" pitchFamily="34" charset="0"/>
              <a:buChar char="•"/>
            </a:pPr>
            <a:r>
              <a:rPr lang="en-US" sz="2400" b="1" dirty="0" smtClean="0"/>
              <a:t> What are the Alternatives to Local Data Management?</a:t>
            </a:r>
          </a:p>
          <a:p>
            <a:pPr lvl="1"/>
            <a:r>
              <a:rPr lang="en-US" sz="2400" b="1" dirty="0" smtClean="0"/>
              <a:t>National, international, or discipline-based data center? Other institutions? Local metadata for external data? Multiple homes?</a:t>
            </a:r>
          </a:p>
          <a:p>
            <a:pPr>
              <a:buFont typeface="Arial" pitchFamily="34" charset="0"/>
              <a:buChar char="•"/>
            </a:pPr>
            <a:endParaRPr lang="en-US" sz="2400" dirty="0" smtClean="0"/>
          </a:p>
          <a:p>
            <a:pPr>
              <a:buFont typeface="Arial" pitchFamily="34" charset="0"/>
              <a:buChar char="•"/>
            </a:pP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Office of Science and Technology Policy mandate</a:t>
            </a:r>
          </a:p>
          <a:p>
            <a:r>
              <a:rPr lang="en-US" dirty="0" smtClean="0"/>
              <a:t>ARL, AAU, and APLU’s proposal, "</a:t>
            </a:r>
            <a:r>
              <a:rPr lang="en-US" dirty="0" err="1" smtClean="0"/>
              <a:t>SHared</a:t>
            </a:r>
            <a:r>
              <a:rPr lang="en-US" dirty="0" smtClean="0"/>
              <a:t> Access Research Ecosystem (SHARE)</a:t>
            </a:r>
          </a:p>
          <a:p>
            <a:r>
              <a:rPr lang="en-US" dirty="0" smtClean="0"/>
              <a:t>30 organizations that archive scientific data released a call for action urging the creation of sustainable funding streams</a:t>
            </a:r>
          </a:p>
          <a:p>
            <a:endParaRPr lang="en-US" dirty="0"/>
          </a:p>
        </p:txBody>
      </p:sp>
      <p:sp>
        <p:nvSpPr>
          <p:cNvPr id="3" name="Title 2"/>
          <p:cNvSpPr>
            <a:spLocks noGrp="1"/>
          </p:cNvSpPr>
          <p:nvPr>
            <p:ph type="title"/>
          </p:nvPr>
        </p:nvSpPr>
        <p:spPr/>
        <p:txBody>
          <a:bodyPr/>
          <a:lstStyle/>
          <a:p>
            <a:r>
              <a:rPr lang="en-US" dirty="0" smtClean="0"/>
              <a:t>Changes ahead</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bg2">
                <a:shade val="45000"/>
                <a:satMod val="135000"/>
              </a:schemeClr>
              <a:prstClr val="white"/>
            </a:duotone>
            <a:lum bright="10000"/>
          </a:blip>
          <a:srcRect/>
          <a:stretch>
            <a:fillRect/>
          </a:stretch>
        </p:blipFill>
        <p:spPr bwMode="auto">
          <a:xfrm>
            <a:off x="0" y="1228725"/>
            <a:ext cx="9144000" cy="5829300"/>
          </a:xfrm>
          <a:prstGeom prst="rect">
            <a:avLst/>
          </a:prstGeom>
          <a:noFill/>
          <a:ln w="9525">
            <a:noFill/>
            <a:miter lim="800000"/>
            <a:headEnd/>
            <a:tailEnd/>
          </a:ln>
        </p:spPr>
      </p:pic>
      <p:sp>
        <p:nvSpPr>
          <p:cNvPr id="3" name="Content Placeholder 2"/>
          <p:cNvSpPr>
            <a:spLocks noGrp="1"/>
          </p:cNvSpPr>
          <p:nvPr>
            <p:ph idx="1"/>
          </p:nvPr>
        </p:nvSpPr>
        <p:spPr>
          <a:xfrm>
            <a:off x="457200" y="2332037"/>
            <a:ext cx="8229600" cy="4221163"/>
          </a:xfrm>
        </p:spPr>
        <p:txBody>
          <a:bodyPr>
            <a:normAutofit/>
          </a:bodyPr>
          <a:lstStyle/>
          <a:p>
            <a:r>
              <a:rPr lang="en-US" sz="3600" b="1" dirty="0" smtClean="0">
                <a:solidFill>
                  <a:srgbClr val="002060"/>
                </a:solidFill>
              </a:rPr>
              <a:t>Genesis and approach</a:t>
            </a:r>
          </a:p>
          <a:p>
            <a:r>
              <a:rPr lang="en-US" sz="3600" b="1" dirty="0" smtClean="0">
                <a:solidFill>
                  <a:srgbClr val="002060"/>
                </a:solidFill>
              </a:rPr>
              <a:t>Benefits and advocacy</a:t>
            </a:r>
          </a:p>
          <a:p>
            <a:r>
              <a:rPr lang="en-US" sz="3600" b="1" dirty="0" smtClean="0">
                <a:solidFill>
                  <a:srgbClr val="002060"/>
                </a:solidFill>
              </a:rPr>
              <a:t>Stakeholders</a:t>
            </a:r>
          </a:p>
          <a:p>
            <a:r>
              <a:rPr lang="en-US" sz="3600" b="1" dirty="0" smtClean="0">
                <a:solidFill>
                  <a:srgbClr val="002060"/>
                </a:solidFill>
              </a:rPr>
              <a:t>The conversation</a:t>
            </a:r>
          </a:p>
        </p:txBody>
      </p:sp>
      <p:sp>
        <p:nvSpPr>
          <p:cNvPr id="2" name="Title 1"/>
          <p:cNvSpPr>
            <a:spLocks noGrp="1"/>
          </p:cNvSpPr>
          <p:nvPr>
            <p:ph type="title"/>
          </p:nvPr>
        </p:nvSpPr>
        <p:spPr/>
        <p:txBody>
          <a:bodyPr/>
          <a:lstStyle/>
          <a:p>
            <a:r>
              <a:rPr lang="en-US" dirty="0" smtClean="0"/>
              <a:t>Overview</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r>
              <a:rPr lang="en-US" dirty="0" smtClean="0"/>
              <a:t>Ricky Erway</a:t>
            </a:r>
          </a:p>
          <a:p>
            <a:r>
              <a:rPr lang="en-US" dirty="0" smtClean="0"/>
              <a:t>erwayr@oclc.org</a:t>
            </a:r>
            <a:endParaRPr lang="en-US" dirty="0"/>
          </a:p>
        </p:txBody>
      </p:sp>
      <p:pic>
        <p:nvPicPr>
          <p:cNvPr id="4" name="Picture 5" descr="File:Puzzle-4.svg"/>
          <p:cNvPicPr>
            <a:picLocks noChangeAspect="1" noChangeArrowheads="1"/>
          </p:cNvPicPr>
          <p:nvPr/>
        </p:nvPicPr>
        <p:blipFill>
          <a:blip r:embed="rId3"/>
          <a:srcRect/>
          <a:stretch>
            <a:fillRect/>
          </a:stretch>
        </p:blipFill>
        <p:spPr bwMode="auto">
          <a:xfrm>
            <a:off x="3276600" y="381000"/>
            <a:ext cx="5753440" cy="5310187"/>
          </a:xfrm>
          <a:prstGeom prst="rect">
            <a:avLst/>
          </a:prstGeom>
          <a:noFill/>
        </p:spPr>
      </p:pic>
      <p:pic>
        <p:nvPicPr>
          <p:cNvPr id="5" name="Picture 13" descr="File:Question dropshade.png"/>
          <p:cNvPicPr>
            <a:picLocks noChangeAspect="1" noChangeArrowheads="1"/>
          </p:cNvPicPr>
          <p:nvPr/>
        </p:nvPicPr>
        <p:blipFill>
          <a:blip r:embed="rId4"/>
          <a:srcRect/>
          <a:stretch>
            <a:fillRect/>
          </a:stretch>
        </p:blipFill>
        <p:spPr bwMode="auto">
          <a:xfrm>
            <a:off x="5634618" y="2434218"/>
            <a:ext cx="1223382" cy="1223382"/>
          </a:xfrm>
          <a:prstGeom prst="rect">
            <a:avLst/>
          </a:prstGeom>
          <a:noFill/>
        </p:spPr>
      </p:pic>
      <p:sp>
        <p:nvSpPr>
          <p:cNvPr id="6" name="TextBox 5"/>
          <p:cNvSpPr txBox="1"/>
          <p:nvPr/>
        </p:nvSpPr>
        <p:spPr>
          <a:xfrm>
            <a:off x="722313" y="5162490"/>
            <a:ext cx="1693092" cy="400110"/>
          </a:xfrm>
          <a:prstGeom prst="rect">
            <a:avLst/>
          </a:prstGeom>
          <a:noFill/>
        </p:spPr>
        <p:txBody>
          <a:bodyPr wrap="none" rtlCol="0">
            <a:spAutoFit/>
          </a:bodyPr>
          <a:lstStyle/>
          <a:p>
            <a:r>
              <a:rPr lang="en-US" sz="2000" dirty="0" smtClean="0">
                <a:solidFill>
                  <a:schemeClr val="bg1"/>
                </a:solidFill>
              </a:rPr>
              <a:t>Oc.lc/</a:t>
            </a:r>
            <a:r>
              <a:rPr lang="en-US" sz="2000" dirty="0" err="1" smtClean="0">
                <a:solidFill>
                  <a:schemeClr val="bg1"/>
                </a:solidFill>
              </a:rPr>
              <a:t>datamp</a:t>
            </a:r>
            <a:endParaRPr lang="en-US"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a:t>
            </a:r>
            <a:endParaRPr lang="en-US" dirty="0"/>
          </a:p>
        </p:txBody>
      </p:sp>
      <p:sp>
        <p:nvSpPr>
          <p:cNvPr id="5" name="Content Placeholder 2"/>
          <p:cNvSpPr txBox="1">
            <a:spLocks/>
          </p:cNvSpPr>
          <p:nvPr/>
        </p:nvSpPr>
        <p:spPr>
          <a:xfrm>
            <a:off x="457200" y="2103437"/>
            <a:ext cx="8229600" cy="4221163"/>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Arial"/>
              </a:rPr>
              <a:t>OCLC</a:t>
            </a:r>
          </a:p>
          <a:p>
            <a:pPr marL="690563" lvl="1" indent="-233363">
              <a:lnSpc>
                <a:spcPct val="110000"/>
              </a:lnSpc>
              <a:spcBef>
                <a:spcPts val="900"/>
              </a:spcBef>
              <a:buFont typeface="Arial"/>
              <a:buChar char="•"/>
            </a:pPr>
            <a:r>
              <a:rPr lang="en-US" sz="2800" b="1" dirty="0" smtClean="0">
                <a:solidFill>
                  <a:srgbClr val="002060"/>
                </a:solidFill>
                <a:latin typeface="Arial"/>
                <a:cs typeface="Arial"/>
              </a:rPr>
              <a:t>OCLC Research</a:t>
            </a:r>
          </a:p>
          <a:p>
            <a:pPr marL="1147763" lvl="2" indent="-233363">
              <a:lnSpc>
                <a:spcPct val="110000"/>
              </a:lnSpc>
              <a:spcBef>
                <a:spcPts val="900"/>
              </a:spcBef>
              <a:buFont typeface="Arial"/>
              <a:buChar char="•"/>
            </a:pPr>
            <a:r>
              <a:rPr kumimoji="0" lang="en-US" sz="2800" b="1" i="0" u="none" strike="noStrike" kern="1200" cap="none" spc="0" normalizeH="0" baseline="0" noProof="0" dirty="0" smtClean="0">
                <a:ln>
                  <a:noFill/>
                </a:ln>
                <a:solidFill>
                  <a:srgbClr val="002060"/>
                </a:solidFill>
                <a:effectLst/>
                <a:uLnTx/>
                <a:uFillTx/>
                <a:latin typeface="Arial"/>
                <a:ea typeface="+mn-ea"/>
                <a:cs typeface="Arial"/>
              </a:rPr>
              <a:t>OCLC Research Library Partnership</a:t>
            </a:r>
          </a:p>
          <a:p>
            <a:pPr marL="1604963" lvl="3" indent="-233363">
              <a:lnSpc>
                <a:spcPct val="110000"/>
              </a:lnSpc>
              <a:spcBef>
                <a:spcPts val="900"/>
              </a:spcBef>
              <a:buFont typeface="Arial"/>
              <a:buChar char="•"/>
            </a:pPr>
            <a:r>
              <a:rPr lang="en-US" sz="2800" b="1" dirty="0" smtClean="0">
                <a:solidFill>
                  <a:srgbClr val="002060"/>
                </a:solidFill>
                <a:latin typeface="Arial"/>
                <a:cs typeface="Arial"/>
              </a:rPr>
              <a:t>Activity:  Advancing the Research Mission</a:t>
            </a:r>
          </a:p>
          <a:p>
            <a:pPr marL="2062163" lvl="4" indent="-233363">
              <a:lnSpc>
                <a:spcPct val="110000"/>
              </a:lnSpc>
              <a:spcBef>
                <a:spcPts val="900"/>
              </a:spcBef>
              <a:buFont typeface="Arial"/>
              <a:buChar char="•"/>
            </a:pPr>
            <a:r>
              <a:rPr kumimoji="0" lang="en-US" sz="2800" b="1" i="0" u="none" strike="noStrike" kern="1200" cap="none" spc="0" normalizeH="0" baseline="0" noProof="0" dirty="0" smtClean="0">
                <a:ln>
                  <a:noFill/>
                </a:ln>
                <a:solidFill>
                  <a:srgbClr val="002060"/>
                </a:solidFill>
                <a:effectLst/>
                <a:uLnTx/>
                <a:uFillTx/>
                <a:latin typeface="Arial"/>
                <a:ea typeface="+mn-ea"/>
                <a:cs typeface="Arial"/>
              </a:rPr>
              <a:t>Library’s Role in Data Curation</a:t>
            </a:r>
          </a:p>
          <a:p>
            <a:pPr marL="2519363" lvl="5" indent="-233363">
              <a:lnSpc>
                <a:spcPct val="110000"/>
              </a:lnSpc>
              <a:spcBef>
                <a:spcPts val="900"/>
              </a:spcBef>
              <a:buFont typeface="Arial"/>
              <a:buChar char="•"/>
            </a:pPr>
            <a:r>
              <a:rPr lang="en-US" sz="2800" b="1" dirty="0" smtClean="0">
                <a:solidFill>
                  <a:srgbClr val="002060"/>
                </a:solidFill>
                <a:latin typeface="Arial"/>
                <a:cs typeface="Arial"/>
              </a:rPr>
              <a:t>Data Curation Working Group</a:t>
            </a:r>
            <a:endParaRPr kumimoji="0" lang="en-US" sz="2800" b="1" i="0" u="none" strike="noStrike" kern="1200" cap="none" spc="0" normalizeH="0" baseline="0" noProof="0" dirty="0">
              <a:ln>
                <a:noFill/>
              </a:ln>
              <a:solidFill>
                <a:srgbClr val="002060"/>
              </a:solidFill>
              <a:effectLst/>
              <a:uLnTx/>
              <a:uFillTx/>
              <a:latin typeface="Arial"/>
              <a:ea typeface="+mn-ea"/>
              <a:cs typeface="Arial"/>
            </a:endParaRPr>
          </a:p>
        </p:txBody>
      </p:sp>
      <p:pic>
        <p:nvPicPr>
          <p:cNvPr id="2054" name="Picture 6" descr="File:Mississippi watershed map 1.jpg"/>
          <p:cNvPicPr>
            <a:picLocks noChangeAspect="1" noChangeArrowheads="1"/>
          </p:cNvPicPr>
          <p:nvPr/>
        </p:nvPicPr>
        <p:blipFill>
          <a:blip r:embed="rId3">
            <a:duotone>
              <a:schemeClr val="accent1">
                <a:shade val="45000"/>
                <a:satMod val="135000"/>
              </a:schemeClr>
              <a:prstClr val="white"/>
            </a:duotone>
            <a:lum bright="10000"/>
          </a:blip>
          <a:srcRect l="21199" t="18043" b="6690"/>
          <a:stretch>
            <a:fillRect/>
          </a:stretch>
        </p:blipFill>
        <p:spPr bwMode="auto">
          <a:xfrm>
            <a:off x="2" y="0"/>
            <a:ext cx="9143998" cy="6858000"/>
          </a:xfrm>
          <a:prstGeom prst="rect">
            <a:avLst/>
          </a:prstGeom>
          <a:noFill/>
        </p:spPr>
      </p:pic>
      <p:sp>
        <p:nvSpPr>
          <p:cNvPr id="7" name="Content Placeholder 2"/>
          <p:cNvSpPr txBox="1">
            <a:spLocks/>
          </p:cNvSpPr>
          <p:nvPr/>
        </p:nvSpPr>
        <p:spPr>
          <a:xfrm>
            <a:off x="609600" y="1828800"/>
            <a:ext cx="8229600" cy="4221163"/>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800" b="1" i="0" u="none" strike="noStrike" kern="1200" cap="none" spc="0" normalizeH="0" baseline="0" noProof="0" dirty="0" smtClean="0">
                <a:ln>
                  <a:noFill/>
                </a:ln>
                <a:solidFill>
                  <a:srgbClr val="002060"/>
                </a:solidFill>
                <a:effectLst/>
                <a:uLnTx/>
                <a:uFillTx/>
                <a:latin typeface="Arial"/>
                <a:ea typeface="+mn-ea"/>
                <a:cs typeface="Arial"/>
              </a:rPr>
              <a:t>OCLC</a:t>
            </a:r>
          </a:p>
          <a:p>
            <a:pPr marL="690563" lvl="1" indent="-233363">
              <a:lnSpc>
                <a:spcPct val="110000"/>
              </a:lnSpc>
              <a:spcBef>
                <a:spcPts val="900"/>
              </a:spcBef>
              <a:buFont typeface="Arial"/>
              <a:buChar char="•"/>
            </a:pPr>
            <a:r>
              <a:rPr lang="en-US" sz="2800" b="1" dirty="0" smtClean="0">
                <a:solidFill>
                  <a:srgbClr val="002060"/>
                </a:solidFill>
                <a:latin typeface="Arial"/>
                <a:cs typeface="Arial"/>
              </a:rPr>
              <a:t>OCLC Research</a:t>
            </a:r>
          </a:p>
          <a:p>
            <a:pPr marL="1147763" lvl="2" indent="-233363">
              <a:lnSpc>
                <a:spcPct val="110000"/>
              </a:lnSpc>
              <a:spcBef>
                <a:spcPts val="900"/>
              </a:spcBef>
              <a:buFont typeface="Arial"/>
              <a:buChar char="•"/>
            </a:pPr>
            <a:r>
              <a:rPr kumimoji="0" lang="en-US" sz="2800" b="1" i="0" u="none" strike="noStrike" kern="1200" cap="none" spc="0" normalizeH="0" baseline="0" noProof="0" dirty="0" smtClean="0">
                <a:ln>
                  <a:noFill/>
                </a:ln>
                <a:solidFill>
                  <a:srgbClr val="002060"/>
                </a:solidFill>
                <a:effectLst/>
                <a:uLnTx/>
                <a:uFillTx/>
                <a:latin typeface="Arial"/>
                <a:ea typeface="+mn-ea"/>
                <a:cs typeface="Arial"/>
              </a:rPr>
              <a:t>OCLC Research Library Partnership</a:t>
            </a:r>
          </a:p>
          <a:p>
            <a:pPr marL="1604963" lvl="3" indent="-233363">
              <a:lnSpc>
                <a:spcPct val="110000"/>
              </a:lnSpc>
              <a:spcBef>
                <a:spcPts val="900"/>
              </a:spcBef>
              <a:buFont typeface="Arial"/>
              <a:buChar char="•"/>
            </a:pPr>
            <a:r>
              <a:rPr lang="en-US" sz="2800" b="1" dirty="0" smtClean="0">
                <a:solidFill>
                  <a:srgbClr val="002060"/>
                </a:solidFill>
                <a:latin typeface="Arial"/>
                <a:cs typeface="Arial"/>
              </a:rPr>
              <a:t>Advancing the Research Mission</a:t>
            </a:r>
          </a:p>
          <a:p>
            <a:pPr marL="2062163" lvl="4" indent="-233363">
              <a:lnSpc>
                <a:spcPct val="110000"/>
              </a:lnSpc>
              <a:spcBef>
                <a:spcPts val="900"/>
              </a:spcBef>
              <a:buFont typeface="Arial"/>
              <a:buChar char="•"/>
            </a:pPr>
            <a:r>
              <a:rPr kumimoji="0" lang="en-US" sz="2800" b="1" i="0" u="none" strike="noStrike" kern="1200" cap="none" spc="0" normalizeH="0" baseline="0" noProof="0" dirty="0" smtClean="0">
                <a:ln>
                  <a:noFill/>
                </a:ln>
                <a:solidFill>
                  <a:srgbClr val="002060"/>
                </a:solidFill>
                <a:effectLst/>
                <a:uLnTx/>
                <a:uFillTx/>
                <a:latin typeface="Arial"/>
                <a:ea typeface="+mn-ea"/>
                <a:cs typeface="Arial"/>
              </a:rPr>
              <a:t>Library’s Role in Data Curation</a:t>
            </a:r>
          </a:p>
          <a:p>
            <a:pPr marL="2519363" lvl="5" indent="-233363">
              <a:lnSpc>
                <a:spcPct val="110000"/>
              </a:lnSpc>
              <a:spcBef>
                <a:spcPts val="900"/>
              </a:spcBef>
              <a:buFont typeface="Arial"/>
              <a:buChar char="•"/>
            </a:pPr>
            <a:r>
              <a:rPr lang="en-US" sz="2800" b="1" dirty="0" smtClean="0">
                <a:solidFill>
                  <a:srgbClr val="002060"/>
                </a:solidFill>
                <a:latin typeface="Arial"/>
                <a:cs typeface="Arial"/>
              </a:rPr>
              <a:t>Data Curation Working Group</a:t>
            </a:r>
            <a:endParaRPr kumimoji="0" lang="en-US" sz="2800" b="1" i="0" u="none" strike="noStrike" kern="1200" cap="none" spc="0" normalizeH="0" baseline="0" noProof="0" dirty="0">
              <a:ln>
                <a:noFill/>
              </a:ln>
              <a:solidFill>
                <a:srgbClr val="002060"/>
              </a:solidFill>
              <a:effectLst/>
              <a:uLnTx/>
              <a:uFillTx/>
              <a:latin typeface="Arial"/>
              <a:ea typeface="+mn-ea"/>
              <a:cs typeface="Arial"/>
            </a:endParaRPr>
          </a:p>
        </p:txBody>
      </p:sp>
      <p:sp>
        <p:nvSpPr>
          <p:cNvPr id="10" name="Title 1"/>
          <p:cNvSpPr txBox="1">
            <a:spLocks/>
          </p:cNvSpPr>
          <p:nvPr/>
        </p:nvSpPr>
        <p:spPr>
          <a:xfrm>
            <a:off x="609600" y="533400"/>
            <a:ext cx="8229600" cy="914400"/>
          </a:xfrm>
          <a:prstGeom prst="rect">
            <a:avLst/>
          </a:prstGeom>
        </p:spPr>
        <p:txBody>
          <a:bodyPr vert="horz" wrap="none"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Georgia"/>
              </a:rPr>
              <a:t>Source</a:t>
            </a:r>
            <a:endParaRPr kumimoji="0" lang="en-US" sz="4400" b="1" i="0" u="none" strike="noStrike" kern="1200" cap="none" spc="0" normalizeH="0" baseline="0" noProof="0" dirty="0">
              <a:ln>
                <a:noFill/>
              </a:ln>
              <a:solidFill>
                <a:schemeClr val="bg1"/>
              </a:solidFill>
              <a:effectLst/>
              <a:uLnTx/>
              <a:uFillTx/>
              <a:latin typeface="+mj-lt"/>
              <a:ea typeface="+mj-ea"/>
              <a:cs typeface="Georgia"/>
            </a:endParaRPr>
          </a:p>
        </p:txBody>
      </p:sp>
      <p:sp>
        <p:nvSpPr>
          <p:cNvPr id="11" name="TextBox 10"/>
          <p:cNvSpPr txBox="1"/>
          <p:nvPr/>
        </p:nvSpPr>
        <p:spPr>
          <a:xfrm>
            <a:off x="2" y="6550223"/>
            <a:ext cx="7128618" cy="307777"/>
          </a:xfrm>
          <a:prstGeom prst="rect">
            <a:avLst/>
          </a:prstGeom>
          <a:noFill/>
        </p:spPr>
        <p:txBody>
          <a:bodyPr wrap="none" rtlCol="0">
            <a:spAutoFit/>
          </a:bodyPr>
          <a:lstStyle/>
          <a:p>
            <a:r>
              <a:rPr lang="en-US" sz="1400" dirty="0" smtClean="0"/>
              <a:t>Jon </a:t>
            </a:r>
            <a:r>
              <a:rPr lang="en-US" sz="1400" dirty="0" err="1" smtClean="0"/>
              <a:t>Platek</a:t>
            </a:r>
            <a:r>
              <a:rPr lang="en-US" sz="1400" dirty="0" smtClean="0"/>
              <a:t>, Map of the course, watershed, and major tributaries of the Mississippi River.</a:t>
            </a:r>
            <a:endParaRPr lang="en-US" sz="1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9" name="Picture 7" descr="File:Staff meeting (2).jpg"/>
          <p:cNvPicPr>
            <a:picLocks noChangeAspect="1" noChangeArrowheads="1"/>
          </p:cNvPicPr>
          <p:nvPr/>
        </p:nvPicPr>
        <p:blipFill>
          <a:blip r:embed="rId3">
            <a:duotone>
              <a:schemeClr val="bg2">
                <a:shade val="45000"/>
                <a:satMod val="135000"/>
              </a:schemeClr>
              <a:prstClr val="white"/>
            </a:duotone>
          </a:blip>
          <a:srcRect l="3618" r="9548"/>
          <a:stretch>
            <a:fillRect/>
          </a:stretch>
        </p:blipFill>
        <p:spPr bwMode="auto">
          <a:xfrm>
            <a:off x="0" y="0"/>
            <a:ext cx="9144000" cy="6858000"/>
          </a:xfrm>
          <a:prstGeom prst="rect">
            <a:avLst/>
          </a:prstGeom>
          <a:noFill/>
        </p:spPr>
      </p:pic>
      <p:sp>
        <p:nvSpPr>
          <p:cNvPr id="7" name="Content Placeholder 2"/>
          <p:cNvSpPr txBox="1">
            <a:spLocks/>
          </p:cNvSpPr>
          <p:nvPr/>
        </p:nvSpPr>
        <p:spPr>
          <a:xfrm>
            <a:off x="609600" y="1828800"/>
            <a:ext cx="8229600" cy="4221163"/>
          </a:xfrm>
          <a:prstGeom prst="rect">
            <a:avLst/>
          </a:prstGeom>
        </p:spPr>
        <p:txBody>
          <a:bodyPr/>
          <a:lstStyle/>
          <a:p>
            <a:pPr>
              <a:buFont typeface="Arial" pitchFamily="34" charset="0"/>
              <a:buChar char="•"/>
            </a:pPr>
            <a:r>
              <a:rPr lang="en-US" sz="2400" dirty="0" smtClean="0">
                <a:solidFill>
                  <a:srgbClr val="002060"/>
                </a:solidFill>
              </a:rPr>
              <a:t> </a:t>
            </a:r>
            <a:r>
              <a:rPr lang="en-US" sz="2800" b="1" dirty="0" smtClean="0">
                <a:solidFill>
                  <a:srgbClr val="002060"/>
                </a:solidFill>
              </a:rPr>
              <a:t>Daniel Tsang, University of California, Irvine </a:t>
            </a:r>
            <a:r>
              <a:rPr lang="en-US" sz="2800" b="1" i="1" dirty="0" smtClean="0">
                <a:solidFill>
                  <a:srgbClr val="002060"/>
                </a:solidFill>
              </a:rPr>
              <a:t>(Chair) </a:t>
            </a:r>
            <a:endParaRPr lang="en-US" sz="2800" b="1" dirty="0" smtClean="0">
              <a:solidFill>
                <a:srgbClr val="002060"/>
              </a:solidFill>
            </a:endParaRPr>
          </a:p>
          <a:p>
            <a:pPr>
              <a:buFont typeface="Arial" pitchFamily="34" charset="0"/>
              <a:buChar char="•"/>
            </a:pPr>
            <a:r>
              <a:rPr lang="en-US" sz="2800" b="1" dirty="0" smtClean="0">
                <a:solidFill>
                  <a:srgbClr val="002060"/>
                </a:solidFill>
              </a:rPr>
              <a:t> Anna Clements, University of St. Andrews</a:t>
            </a:r>
          </a:p>
          <a:p>
            <a:pPr>
              <a:buFont typeface="Arial" pitchFamily="34" charset="0"/>
              <a:buChar char="•"/>
            </a:pPr>
            <a:r>
              <a:rPr lang="en-US" sz="2800" b="1" dirty="0" smtClean="0">
                <a:solidFill>
                  <a:srgbClr val="002060"/>
                </a:solidFill>
              </a:rPr>
              <a:t> Joy Davidson, Digital Curation Centre</a:t>
            </a:r>
          </a:p>
          <a:p>
            <a:pPr>
              <a:buFont typeface="Arial" pitchFamily="34" charset="0"/>
              <a:buChar char="•"/>
            </a:pPr>
            <a:r>
              <a:rPr lang="en-US" sz="2800" b="1" dirty="0" smtClean="0">
                <a:solidFill>
                  <a:srgbClr val="002060"/>
                </a:solidFill>
              </a:rPr>
              <a:t> Mike Furlough, Pennsylvania State University</a:t>
            </a:r>
          </a:p>
          <a:p>
            <a:pPr>
              <a:buFont typeface="Arial" pitchFamily="34" charset="0"/>
              <a:buChar char="•"/>
            </a:pPr>
            <a:r>
              <a:rPr lang="en-US" sz="2800" b="1" dirty="0" smtClean="0">
                <a:solidFill>
                  <a:srgbClr val="002060"/>
                </a:solidFill>
              </a:rPr>
              <a:t> Amy Nurnberger, Columbia University</a:t>
            </a:r>
          </a:p>
          <a:p>
            <a:pPr>
              <a:buFont typeface="Arial" pitchFamily="34" charset="0"/>
              <a:buChar char="•"/>
            </a:pPr>
            <a:r>
              <a:rPr lang="en-US" sz="2800" b="1" dirty="0" smtClean="0">
                <a:solidFill>
                  <a:srgbClr val="002060"/>
                </a:solidFill>
              </a:rPr>
              <a:t> Sally Rumsey, University of Oxford</a:t>
            </a:r>
          </a:p>
          <a:p>
            <a:pPr>
              <a:buFont typeface="Arial" pitchFamily="34" charset="0"/>
              <a:buChar char="•"/>
            </a:pPr>
            <a:r>
              <a:rPr lang="en-US" sz="2800" b="1" dirty="0" smtClean="0">
                <a:solidFill>
                  <a:srgbClr val="002060"/>
                </a:solidFill>
              </a:rPr>
              <a:t> Anna Shadbolt, University of Melbourne</a:t>
            </a:r>
          </a:p>
          <a:p>
            <a:pPr>
              <a:buFont typeface="Arial" pitchFamily="34" charset="0"/>
              <a:buChar char="•"/>
            </a:pPr>
            <a:r>
              <a:rPr lang="en-US" sz="2800" b="1" dirty="0" smtClean="0">
                <a:solidFill>
                  <a:srgbClr val="002060"/>
                </a:solidFill>
              </a:rPr>
              <a:t> Claire Stewart, Northwestern University</a:t>
            </a:r>
          </a:p>
          <a:p>
            <a:pPr>
              <a:buFont typeface="Arial" pitchFamily="34" charset="0"/>
              <a:buChar char="•"/>
            </a:pPr>
            <a:r>
              <a:rPr lang="en-US" sz="2800" b="1" dirty="0" smtClean="0">
                <a:solidFill>
                  <a:srgbClr val="002060"/>
                </a:solidFill>
              </a:rPr>
              <a:t> Beth Forrest Warner, Ohio State University</a:t>
            </a:r>
          </a:p>
          <a:p>
            <a:pPr>
              <a:buFont typeface="Arial" pitchFamily="34" charset="0"/>
              <a:buChar char="•"/>
            </a:pPr>
            <a:r>
              <a:rPr lang="en-US" sz="2800" b="1" dirty="0" smtClean="0">
                <a:solidFill>
                  <a:srgbClr val="002060"/>
                </a:solidFill>
              </a:rPr>
              <a:t> Perry Willett, California Digital Library</a:t>
            </a:r>
            <a:endParaRPr lang="en-US" sz="2800" b="1" dirty="0">
              <a:solidFill>
                <a:srgbClr val="002060"/>
              </a:solidFill>
            </a:endParaRPr>
          </a:p>
        </p:txBody>
      </p:sp>
      <p:sp>
        <p:nvSpPr>
          <p:cNvPr id="10" name="Title 1"/>
          <p:cNvSpPr txBox="1">
            <a:spLocks/>
          </p:cNvSpPr>
          <p:nvPr/>
        </p:nvSpPr>
        <p:spPr>
          <a:xfrm>
            <a:off x="609600" y="533400"/>
            <a:ext cx="8229600" cy="914400"/>
          </a:xfrm>
          <a:prstGeom prst="rect">
            <a:avLst/>
          </a:prstGeom>
        </p:spPr>
        <p:txBody>
          <a:bodyPr vert="horz" wrap="none" lIns="91440" tIns="45720" rIns="91440" bIns="45720" rtlCol="0" anchor="ctr">
            <a:normAutofit/>
          </a:bodyPr>
          <a:lstStyle/>
          <a:p>
            <a:r>
              <a:rPr lang="en-US" sz="4400" b="1" dirty="0" smtClean="0">
                <a:solidFill>
                  <a:schemeClr val="bg1"/>
                </a:solidFill>
              </a:rPr>
              <a:t>Data Curation Working Group</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lum bright="10000" contrast="-40000"/>
          </a:blip>
          <a:srcRect t="9647"/>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Distribution</a:t>
            </a:r>
            <a:endParaRPr lang="en-US" dirty="0"/>
          </a:p>
        </p:txBody>
      </p:sp>
      <p:sp>
        <p:nvSpPr>
          <p:cNvPr id="5" name="Content Placeholder 2"/>
          <p:cNvSpPr txBox="1">
            <a:spLocks/>
          </p:cNvSpPr>
          <p:nvPr/>
        </p:nvSpPr>
        <p:spPr>
          <a:xfrm>
            <a:off x="457200" y="2103437"/>
            <a:ext cx="8229600" cy="4221163"/>
          </a:xfrm>
          <a:prstGeom prst="rect">
            <a:avLst/>
          </a:prstGeom>
        </p:spPr>
        <p:txBody>
          <a:bodyPr/>
          <a:lstStyle/>
          <a:p>
            <a:pPr marL="233363" indent="-233363">
              <a:lnSpc>
                <a:spcPct val="110000"/>
              </a:lnSpc>
              <a:spcBef>
                <a:spcPts val="900"/>
              </a:spcBef>
              <a:buFont typeface="Arial"/>
              <a:buChar char="•"/>
            </a:pPr>
            <a:r>
              <a:rPr lang="en-US" sz="2800" b="1" dirty="0" smtClean="0">
                <a:solidFill>
                  <a:srgbClr val="002060"/>
                </a:solidFill>
                <a:cs typeface="Arial"/>
              </a:rPr>
              <a:t>Data Curation Working Group</a:t>
            </a:r>
          </a:p>
          <a:p>
            <a:pPr marL="690563" lvl="1" indent="-233363">
              <a:lnSpc>
                <a:spcPct val="110000"/>
              </a:lnSpc>
              <a:spcBef>
                <a:spcPts val="900"/>
              </a:spcBef>
              <a:buFont typeface="Arial"/>
              <a:buChar char="•"/>
            </a:pPr>
            <a:r>
              <a:rPr lang="en-US" sz="2800" b="1" dirty="0" smtClean="0">
                <a:solidFill>
                  <a:srgbClr val="002060"/>
                </a:solidFill>
                <a:latin typeface="Arial"/>
                <a:cs typeface="Arial"/>
              </a:rPr>
              <a:t>OCLC Research Library Partnership Listservs</a:t>
            </a:r>
          </a:p>
          <a:p>
            <a:pPr marL="1147763" lvl="2" indent="-233363">
              <a:lnSpc>
                <a:spcPct val="110000"/>
              </a:lnSpc>
              <a:spcBef>
                <a:spcPts val="900"/>
              </a:spcBef>
              <a:buFont typeface="Arial"/>
              <a:buChar char="•"/>
            </a:pPr>
            <a:r>
              <a:rPr lang="en-US" sz="2800" b="1" dirty="0" smtClean="0">
                <a:solidFill>
                  <a:srgbClr val="002060"/>
                </a:solidFill>
                <a:latin typeface="Arial"/>
                <a:cs typeface="Arial"/>
              </a:rPr>
              <a:t>OCLC Publication</a:t>
            </a:r>
          </a:p>
          <a:p>
            <a:pPr marL="1604963" lvl="3" indent="-233363">
              <a:lnSpc>
                <a:spcPct val="110000"/>
              </a:lnSpc>
              <a:spcBef>
                <a:spcPts val="900"/>
              </a:spcBef>
              <a:buFont typeface="Arial"/>
              <a:buChar char="•"/>
            </a:pPr>
            <a:r>
              <a:rPr kumimoji="0" lang="en-US" sz="2800" b="1" i="0" u="none" strike="noStrike" kern="1200" cap="none" spc="0" normalizeH="0" baseline="0" noProof="0" dirty="0" smtClean="0">
                <a:ln>
                  <a:noFill/>
                </a:ln>
                <a:solidFill>
                  <a:srgbClr val="002060"/>
                </a:solidFill>
                <a:effectLst/>
                <a:uLnTx/>
                <a:uFillTx/>
                <a:latin typeface="Arial"/>
                <a:ea typeface="+mn-ea"/>
                <a:cs typeface="Arial"/>
              </a:rPr>
              <a:t>EDUCAUSE</a:t>
            </a:r>
            <a:r>
              <a:rPr kumimoji="0" lang="en-US" sz="2800" b="1" i="0" u="none" strike="noStrike" kern="1200" cap="none" spc="0" normalizeH="0" noProof="0" dirty="0" smtClean="0">
                <a:ln>
                  <a:noFill/>
                </a:ln>
                <a:solidFill>
                  <a:srgbClr val="002060"/>
                </a:solidFill>
                <a:effectLst/>
                <a:uLnTx/>
                <a:uFillTx/>
                <a:latin typeface="Arial"/>
                <a:ea typeface="+mn-ea"/>
                <a:cs typeface="Arial"/>
              </a:rPr>
              <a:t> Review Online</a:t>
            </a:r>
            <a:endParaRPr kumimoji="0" lang="en-US" sz="2800" b="1" i="0" u="none" strike="noStrike" kern="1200" cap="none" spc="0" normalizeH="0" baseline="0" noProof="0" dirty="0" smtClean="0">
              <a:ln>
                <a:noFill/>
              </a:ln>
              <a:solidFill>
                <a:srgbClr val="002060"/>
              </a:solidFill>
              <a:effectLst/>
              <a:uLnTx/>
              <a:uFillTx/>
              <a:latin typeface="Arial"/>
              <a:ea typeface="+mn-ea"/>
              <a:cs typeface="Arial"/>
            </a:endParaRPr>
          </a:p>
          <a:p>
            <a:pPr marL="2062163" lvl="4" indent="-233363">
              <a:lnSpc>
                <a:spcPct val="110000"/>
              </a:lnSpc>
              <a:spcBef>
                <a:spcPts val="900"/>
              </a:spcBef>
              <a:buFont typeface="Arial"/>
              <a:buChar char="•"/>
            </a:pPr>
            <a:r>
              <a:rPr lang="en-US" sz="2800" b="1" dirty="0" smtClean="0">
                <a:solidFill>
                  <a:srgbClr val="002060"/>
                </a:solidFill>
                <a:latin typeface="Arial"/>
                <a:cs typeface="Arial"/>
              </a:rPr>
              <a:t>CNI Fall Briefing</a:t>
            </a:r>
          </a:p>
          <a:p>
            <a:pPr marL="2519363" lvl="5" indent="-233363">
              <a:lnSpc>
                <a:spcPct val="110000"/>
              </a:lnSpc>
              <a:spcBef>
                <a:spcPts val="900"/>
              </a:spcBef>
              <a:buFont typeface="Arial"/>
              <a:buChar char="•"/>
            </a:pPr>
            <a:r>
              <a:rPr kumimoji="0" lang="en-US" sz="2800" b="1" i="0" u="none" strike="noStrike" kern="1200" cap="none" spc="0" normalizeH="0" baseline="0" noProof="0" dirty="0" smtClean="0">
                <a:ln>
                  <a:noFill/>
                </a:ln>
                <a:solidFill>
                  <a:srgbClr val="002060"/>
                </a:solidFill>
                <a:effectLst/>
                <a:uLnTx/>
                <a:uFillTx/>
                <a:latin typeface="Arial"/>
                <a:ea typeface="+mn-ea"/>
                <a:cs typeface="Arial"/>
              </a:rPr>
              <a: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8" name="Picture 8" descr="File:Hyacint2.jpg"/>
          <p:cNvPicPr>
            <a:picLocks noChangeAspect="1" noChangeArrowheads="1"/>
          </p:cNvPicPr>
          <p:nvPr/>
        </p:nvPicPr>
        <p:blipFill>
          <a:blip r:embed="rId3">
            <a:lum bright="-10000" contrast="-40000"/>
          </a:blip>
          <a:srcRect t="16667" b="18475"/>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76200"/>
            <a:ext cx="8229600" cy="914400"/>
          </a:xfrm>
        </p:spPr>
        <p:txBody>
          <a:bodyPr/>
          <a:lstStyle/>
          <a:p>
            <a:r>
              <a:rPr lang="en-US" dirty="0" smtClean="0"/>
              <a:t>Benefits of data management</a:t>
            </a:r>
            <a:endParaRPr lang="en-US" dirty="0"/>
          </a:p>
        </p:txBody>
      </p:sp>
      <p:sp>
        <p:nvSpPr>
          <p:cNvPr id="5" name="Content Placeholder 2"/>
          <p:cNvSpPr txBox="1">
            <a:spLocks/>
          </p:cNvSpPr>
          <p:nvPr/>
        </p:nvSpPr>
        <p:spPr>
          <a:xfrm>
            <a:off x="457200" y="1570037"/>
            <a:ext cx="8229600" cy="4221163"/>
          </a:xfrm>
          <a:prstGeom prst="rect">
            <a:avLst/>
          </a:prstGeom>
        </p:spPr>
        <p:txBody>
          <a:bodyPr/>
          <a:lstStyle/>
          <a:p>
            <a:pPr>
              <a:buFont typeface="Arial" pitchFamily="34" charset="0"/>
              <a:buChar char="•"/>
            </a:pPr>
            <a:r>
              <a:rPr lang="en-US" sz="2800" b="1" dirty="0" smtClean="0">
                <a:solidFill>
                  <a:schemeClr val="bg1"/>
                </a:solidFill>
              </a:rPr>
              <a:t>Validation of results</a:t>
            </a:r>
          </a:p>
          <a:p>
            <a:pPr>
              <a:buFont typeface="Arial" pitchFamily="34" charset="0"/>
              <a:buChar char="•"/>
            </a:pPr>
            <a:r>
              <a:rPr lang="en-US" sz="2800" b="1" dirty="0" smtClean="0">
                <a:solidFill>
                  <a:schemeClr val="bg1"/>
                </a:solidFill>
              </a:rPr>
              <a:t> Reuse in new areas of research </a:t>
            </a:r>
          </a:p>
          <a:p>
            <a:pPr>
              <a:buFont typeface="Arial" pitchFamily="34" charset="0"/>
              <a:buChar char="•"/>
            </a:pPr>
            <a:r>
              <a:rPr lang="en-US" sz="2800" b="1" dirty="0" smtClean="0">
                <a:solidFill>
                  <a:schemeClr val="bg1"/>
                </a:solidFill>
              </a:rPr>
              <a:t> Curation throughout data lifecycle</a:t>
            </a:r>
          </a:p>
          <a:p>
            <a:pPr>
              <a:buFont typeface="Arial" pitchFamily="34" charset="0"/>
              <a:buChar char="•"/>
            </a:pPr>
            <a:r>
              <a:rPr lang="en-US" sz="2800" b="1" dirty="0" smtClean="0">
                <a:solidFill>
                  <a:schemeClr val="bg1"/>
                </a:solidFill>
              </a:rPr>
              <a:t> Efficiencies of scale</a:t>
            </a:r>
          </a:p>
          <a:p>
            <a:pPr lvl="0">
              <a:buFont typeface="Arial" pitchFamily="34" charset="0"/>
              <a:buChar char="•"/>
            </a:pPr>
            <a:r>
              <a:rPr lang="en-US" sz="2800" b="1" dirty="0" smtClean="0">
                <a:solidFill>
                  <a:schemeClr val="bg1"/>
                </a:solidFill>
              </a:rPr>
              <a:t> Clear expectations for data managers</a:t>
            </a:r>
          </a:p>
          <a:p>
            <a:pPr lvl="0">
              <a:buFont typeface="Arial" pitchFamily="34" charset="0"/>
              <a:buChar char="•"/>
            </a:pPr>
            <a:r>
              <a:rPr lang="en-US" sz="2800" b="1" dirty="0" smtClean="0">
                <a:solidFill>
                  <a:schemeClr val="bg1"/>
                </a:solidFill>
              </a:rPr>
              <a:t> Uniform requirements for researchers</a:t>
            </a:r>
          </a:p>
          <a:p>
            <a:pPr lvl="0">
              <a:buFont typeface="Arial" pitchFamily="34" charset="0"/>
              <a:buChar char="•"/>
            </a:pPr>
            <a:r>
              <a:rPr lang="en-US" sz="2800" b="1" dirty="0" smtClean="0">
                <a:solidFill>
                  <a:schemeClr val="bg1"/>
                </a:solidFill>
              </a:rPr>
              <a:t> Consistent standards foster harmony</a:t>
            </a:r>
          </a:p>
          <a:p>
            <a:pPr lvl="0">
              <a:buFont typeface="Arial" pitchFamily="34" charset="0"/>
              <a:buChar char="•"/>
            </a:pPr>
            <a:r>
              <a:rPr lang="en-US" sz="2800" b="1" dirty="0" smtClean="0">
                <a:solidFill>
                  <a:schemeClr val="bg1"/>
                </a:solidFill>
              </a:rPr>
              <a:t> Ease compliance  and improve access</a:t>
            </a:r>
          </a:p>
          <a:p>
            <a:pPr lvl="0">
              <a:buFont typeface="Arial" pitchFamily="34" charset="0"/>
              <a:buChar char="•"/>
            </a:pPr>
            <a:r>
              <a:rPr lang="en-US" sz="2800" b="1" dirty="0" smtClean="0">
                <a:solidFill>
                  <a:schemeClr val="bg1"/>
                </a:solidFill>
              </a:rPr>
              <a:t> Benefit </a:t>
            </a:r>
            <a:r>
              <a:rPr lang="en-US" sz="2800" b="1" u="sng" dirty="0" smtClean="0">
                <a:solidFill>
                  <a:schemeClr val="bg1"/>
                </a:solidFill>
              </a:rPr>
              <a:t>all</a:t>
            </a:r>
            <a:r>
              <a:rPr lang="en-US" sz="2800" b="1" dirty="0" smtClean="0">
                <a:solidFill>
                  <a:schemeClr val="bg1"/>
                </a:solidFill>
              </a:rPr>
              <a:t> research</a:t>
            </a:r>
            <a:endParaRPr lang="en-US" sz="28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14400"/>
          </a:xfrm>
        </p:spPr>
        <p:txBody>
          <a:bodyPr>
            <a:normAutofit/>
          </a:bodyPr>
          <a:lstStyle/>
          <a:p>
            <a:r>
              <a:rPr lang="en-US" dirty="0" smtClean="0"/>
              <a:t>Stakeholders</a:t>
            </a:r>
            <a:endParaRPr lang="en-US" dirty="0"/>
          </a:p>
        </p:txBody>
      </p:sp>
      <p:sp>
        <p:nvSpPr>
          <p:cNvPr id="6" name="TextBox 5"/>
          <p:cNvSpPr txBox="1"/>
          <p:nvPr/>
        </p:nvSpPr>
        <p:spPr>
          <a:xfrm>
            <a:off x="228600" y="2253258"/>
            <a:ext cx="7696200" cy="3385542"/>
          </a:xfrm>
          <a:prstGeom prst="rect">
            <a:avLst/>
          </a:prstGeom>
          <a:noFill/>
        </p:spPr>
        <p:txBody>
          <a:bodyPr wrap="square" rtlCol="0">
            <a:spAutoFit/>
          </a:bodyPr>
          <a:lstStyle/>
          <a:p>
            <a:pPr>
              <a:buFont typeface="Arial" pitchFamily="34" charset="0"/>
              <a:buChar char="•"/>
            </a:pPr>
            <a:r>
              <a:rPr lang="en-US" sz="2800" dirty="0" smtClean="0">
                <a:solidFill>
                  <a:schemeClr val="accent1">
                    <a:lumMod val="50000"/>
                  </a:schemeClr>
                </a:solidFill>
              </a:rPr>
              <a:t> The University</a:t>
            </a:r>
          </a:p>
          <a:p>
            <a:pPr>
              <a:buFont typeface="Arial" pitchFamily="34" charset="0"/>
              <a:buChar char="•"/>
            </a:pPr>
            <a:r>
              <a:rPr lang="en-US" sz="2800" dirty="0" smtClean="0">
                <a:solidFill>
                  <a:schemeClr val="accent1">
                    <a:lumMod val="50000"/>
                  </a:schemeClr>
                </a:solidFill>
              </a:rPr>
              <a:t> Office of Research </a:t>
            </a:r>
          </a:p>
          <a:p>
            <a:pPr>
              <a:buFont typeface="Arial" pitchFamily="34" charset="0"/>
              <a:buChar char="•"/>
            </a:pPr>
            <a:r>
              <a:rPr lang="en-US" sz="2800" dirty="0" smtClean="0">
                <a:solidFill>
                  <a:schemeClr val="accent1">
                    <a:lumMod val="50000"/>
                  </a:schemeClr>
                </a:solidFill>
              </a:rPr>
              <a:t> Research Compliance</a:t>
            </a:r>
          </a:p>
          <a:p>
            <a:pPr>
              <a:buFont typeface="Arial" pitchFamily="34" charset="0"/>
              <a:buChar char="•"/>
            </a:pPr>
            <a:r>
              <a:rPr lang="en-US" sz="2800" dirty="0" smtClean="0">
                <a:solidFill>
                  <a:schemeClr val="accent1">
                    <a:lumMod val="50000"/>
                  </a:schemeClr>
                </a:solidFill>
              </a:rPr>
              <a:t> IT Department</a:t>
            </a:r>
          </a:p>
          <a:p>
            <a:pPr>
              <a:buFont typeface="Arial" pitchFamily="34" charset="0"/>
              <a:buChar char="•"/>
            </a:pPr>
            <a:r>
              <a:rPr lang="en-US" sz="2800" dirty="0" smtClean="0">
                <a:solidFill>
                  <a:schemeClr val="accent1">
                    <a:lumMod val="50000"/>
                  </a:schemeClr>
                </a:solidFill>
              </a:rPr>
              <a:t> Researchers</a:t>
            </a:r>
          </a:p>
          <a:p>
            <a:pPr>
              <a:buFont typeface="Arial" pitchFamily="34" charset="0"/>
              <a:buChar char="•"/>
            </a:pPr>
            <a:r>
              <a:rPr lang="en-US" sz="2800" dirty="0" smtClean="0">
                <a:solidFill>
                  <a:schemeClr val="accent1">
                    <a:lumMod val="50000"/>
                  </a:schemeClr>
                </a:solidFill>
              </a:rPr>
              <a:t> Academic Units </a:t>
            </a:r>
          </a:p>
          <a:p>
            <a:pPr>
              <a:buFont typeface="Arial" pitchFamily="34" charset="0"/>
              <a:buChar char="•"/>
            </a:pPr>
            <a:r>
              <a:rPr lang="en-US" sz="2800" dirty="0" smtClean="0">
                <a:solidFill>
                  <a:schemeClr val="accent1">
                    <a:lumMod val="50000"/>
                  </a:schemeClr>
                </a:solidFill>
              </a:rPr>
              <a:t> Library</a:t>
            </a:r>
          </a:p>
          <a:p>
            <a:endParaRPr lang="en-US" dirty="0"/>
          </a:p>
        </p:txBody>
      </p:sp>
      <p:pic>
        <p:nvPicPr>
          <p:cNvPr id="100358" name="Picture 6"/>
          <p:cNvPicPr>
            <a:picLocks noChangeAspect="1" noChangeArrowheads="1"/>
          </p:cNvPicPr>
          <p:nvPr/>
        </p:nvPicPr>
        <p:blipFill>
          <a:blip r:embed="rId3"/>
          <a:srcRect/>
          <a:stretch>
            <a:fillRect/>
          </a:stretch>
        </p:blipFill>
        <p:spPr bwMode="auto">
          <a:xfrm>
            <a:off x="4181476" y="2033734"/>
            <a:ext cx="4657724" cy="32658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File:Mac-old.jpg"/>
          <p:cNvPicPr>
            <a:picLocks noChangeAspect="1" noChangeArrowheads="1"/>
          </p:cNvPicPr>
          <p:nvPr/>
        </p:nvPicPr>
        <p:blipFill>
          <a:blip r:embed="rId3"/>
          <a:srcRect/>
          <a:stretch>
            <a:fillRect/>
          </a:stretch>
        </p:blipFill>
        <p:spPr bwMode="auto">
          <a:xfrm>
            <a:off x="6360420" y="3387565"/>
            <a:ext cx="2557586" cy="1870235"/>
          </a:xfrm>
          <a:prstGeom prst="rect">
            <a:avLst/>
          </a:prstGeom>
          <a:noFill/>
        </p:spPr>
      </p:pic>
      <p:sp>
        <p:nvSpPr>
          <p:cNvPr id="2" name="Title 1"/>
          <p:cNvSpPr>
            <a:spLocks noGrp="1"/>
          </p:cNvSpPr>
          <p:nvPr>
            <p:ph type="title"/>
          </p:nvPr>
        </p:nvSpPr>
        <p:spPr>
          <a:xfrm>
            <a:off x="228600" y="228600"/>
            <a:ext cx="8229600" cy="914400"/>
          </a:xfrm>
        </p:spPr>
        <p:txBody>
          <a:bodyPr>
            <a:normAutofit/>
          </a:bodyPr>
          <a:lstStyle/>
          <a:p>
            <a:r>
              <a:rPr lang="en-US" dirty="0" smtClean="0"/>
              <a:t>The University</a:t>
            </a:r>
            <a:endParaRPr lang="en-US" dirty="0"/>
          </a:p>
        </p:txBody>
      </p:sp>
      <p:sp>
        <p:nvSpPr>
          <p:cNvPr id="6" name="TextBox 5"/>
          <p:cNvSpPr txBox="1"/>
          <p:nvPr/>
        </p:nvSpPr>
        <p:spPr>
          <a:xfrm>
            <a:off x="228600" y="1872258"/>
            <a:ext cx="7696200" cy="4678204"/>
          </a:xfrm>
          <a:prstGeom prst="rect">
            <a:avLst/>
          </a:prstGeom>
          <a:noFill/>
        </p:spPr>
        <p:txBody>
          <a:bodyPr wrap="square" rtlCol="0">
            <a:spAutoFit/>
          </a:bodyPr>
          <a:lstStyle/>
          <a:p>
            <a:pPr>
              <a:buFont typeface="Arial" pitchFamily="34" charset="0"/>
              <a:buChar char="•"/>
            </a:pPr>
            <a:r>
              <a:rPr lang="en-US" sz="2800" dirty="0" smtClean="0"/>
              <a:t>Assets from research mission </a:t>
            </a:r>
          </a:p>
          <a:p>
            <a:pPr>
              <a:buFont typeface="Arial" pitchFamily="34" charset="0"/>
              <a:buChar char="•"/>
            </a:pPr>
            <a:r>
              <a:rPr lang="en-US" sz="2800" dirty="0" smtClean="0"/>
              <a:t>Safeguard investment </a:t>
            </a:r>
          </a:p>
          <a:p>
            <a:pPr>
              <a:buFont typeface="Arial" pitchFamily="34" charset="0"/>
              <a:buChar char="•"/>
            </a:pPr>
            <a:r>
              <a:rPr lang="en-US" sz="2800" dirty="0" smtClean="0"/>
              <a:t>Balance commercialization with sharing </a:t>
            </a:r>
          </a:p>
          <a:p>
            <a:pPr>
              <a:buFont typeface="Arial" pitchFamily="34" charset="0"/>
              <a:buChar char="•"/>
            </a:pPr>
            <a:r>
              <a:rPr lang="en-US" sz="2800" dirty="0" smtClean="0"/>
              <a:t>Responsible steward </a:t>
            </a:r>
          </a:p>
          <a:p>
            <a:pPr>
              <a:buFont typeface="Arial" pitchFamily="34" charset="0"/>
              <a:buChar char="•"/>
            </a:pPr>
            <a:r>
              <a:rPr lang="en-US" sz="2800" dirty="0" smtClean="0"/>
              <a:t>Economical and sustainable</a:t>
            </a:r>
          </a:p>
          <a:p>
            <a:pPr>
              <a:buFont typeface="Arial" pitchFamily="34" charset="0"/>
              <a:buChar char="•"/>
            </a:pPr>
            <a:r>
              <a:rPr lang="en-US" sz="2800" dirty="0" smtClean="0"/>
              <a:t>Contribution to the public good</a:t>
            </a:r>
          </a:p>
          <a:p>
            <a:pPr>
              <a:buFont typeface="Arial" pitchFamily="34" charset="0"/>
              <a:buChar char="•"/>
            </a:pPr>
            <a:r>
              <a:rPr lang="en-US" sz="2800" dirty="0" smtClean="0"/>
              <a:t>Ensure future research funding</a:t>
            </a:r>
          </a:p>
          <a:p>
            <a:pPr>
              <a:buFont typeface="Arial" pitchFamily="34" charset="0"/>
              <a:buChar char="•"/>
            </a:pPr>
            <a:r>
              <a:rPr lang="en-US" sz="2800" dirty="0" smtClean="0"/>
              <a:t>Commitment to open access</a:t>
            </a:r>
          </a:p>
          <a:p>
            <a:pPr>
              <a:buFont typeface="Arial" pitchFamily="34" charset="0"/>
              <a:buChar char="•"/>
            </a:pPr>
            <a:r>
              <a:rPr lang="en-US" sz="2800" dirty="0" smtClean="0"/>
              <a:t>Contribute to academic integrity and responsible stewardship</a:t>
            </a: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914400"/>
          </a:xfrm>
        </p:spPr>
        <p:txBody>
          <a:bodyPr>
            <a:normAutofit/>
          </a:bodyPr>
          <a:lstStyle/>
          <a:p>
            <a:r>
              <a:rPr lang="en-US" dirty="0" smtClean="0"/>
              <a:t>Office of Research</a:t>
            </a:r>
            <a:endParaRPr lang="en-US" dirty="0"/>
          </a:p>
        </p:txBody>
      </p:sp>
      <p:sp>
        <p:nvSpPr>
          <p:cNvPr id="6" name="TextBox 5"/>
          <p:cNvSpPr txBox="1"/>
          <p:nvPr/>
        </p:nvSpPr>
        <p:spPr>
          <a:xfrm>
            <a:off x="228600" y="2203371"/>
            <a:ext cx="8229600" cy="4247317"/>
          </a:xfrm>
          <a:prstGeom prst="rect">
            <a:avLst/>
          </a:prstGeom>
          <a:noFill/>
        </p:spPr>
        <p:txBody>
          <a:bodyPr wrap="square" rtlCol="0">
            <a:spAutoFit/>
          </a:bodyPr>
          <a:lstStyle/>
          <a:p>
            <a:pPr>
              <a:buFont typeface="Arial" pitchFamily="34" charset="0"/>
              <a:buChar char="•"/>
            </a:pPr>
            <a:r>
              <a:rPr lang="en-US" sz="2800" dirty="0" smtClean="0"/>
              <a:t>Administers sponsored research </a:t>
            </a:r>
          </a:p>
          <a:p>
            <a:pPr>
              <a:buFont typeface="Arial" pitchFamily="34" charset="0"/>
              <a:buChar char="•"/>
            </a:pPr>
            <a:r>
              <a:rPr lang="en-US" sz="2800" dirty="0" smtClean="0"/>
              <a:t>Key contact with funding agencies </a:t>
            </a:r>
          </a:p>
          <a:p>
            <a:pPr>
              <a:buFont typeface="Arial" pitchFamily="34" charset="0"/>
              <a:buChar char="•"/>
            </a:pPr>
            <a:r>
              <a:rPr lang="en-US" sz="2800" dirty="0" smtClean="0"/>
              <a:t>Responsibility for technology transfer, patent, IP</a:t>
            </a:r>
          </a:p>
          <a:p>
            <a:pPr>
              <a:buFont typeface="Arial" pitchFamily="34" charset="0"/>
              <a:buChar char="•"/>
            </a:pPr>
            <a:r>
              <a:rPr lang="en-US" sz="2800" dirty="0" smtClean="0"/>
              <a:t>Tracks awards, progress reports, and completion</a:t>
            </a:r>
          </a:p>
          <a:p>
            <a:pPr>
              <a:buFont typeface="Arial" pitchFamily="34" charset="0"/>
              <a:buChar char="•"/>
            </a:pPr>
            <a:r>
              <a:rPr lang="en-US" sz="2800" dirty="0" smtClean="0"/>
              <a:t>Point of coordination </a:t>
            </a:r>
          </a:p>
          <a:p>
            <a:pPr>
              <a:buFont typeface="Arial" pitchFamily="34" charset="0"/>
              <a:buChar char="•"/>
            </a:pPr>
            <a:r>
              <a:rPr lang="en-US" sz="2800" dirty="0" smtClean="0"/>
              <a:t>Interest in funding, policy, and governance</a:t>
            </a:r>
          </a:p>
          <a:p>
            <a:pPr>
              <a:buFont typeface="Arial" pitchFamily="34" charset="0"/>
              <a:buChar char="•"/>
            </a:pPr>
            <a:r>
              <a:rPr lang="en-US" sz="2800" dirty="0" smtClean="0"/>
              <a:t>Assists researchers with data mgmt costs </a:t>
            </a:r>
          </a:p>
          <a:p>
            <a:pPr>
              <a:buFont typeface="Arial" pitchFamily="34" charset="0"/>
              <a:buChar char="•"/>
            </a:pPr>
            <a:r>
              <a:rPr lang="en-US" sz="2800" dirty="0" smtClean="0"/>
              <a:t>Embed data management into workflows</a:t>
            </a:r>
          </a:p>
          <a:p>
            <a:pPr>
              <a:buFont typeface="Arial" pitchFamily="34" charset="0"/>
              <a:buChar char="•"/>
            </a:pPr>
            <a:endParaRPr lang="en-US" sz="2800" dirty="0" smtClean="0"/>
          </a:p>
          <a:p>
            <a:endParaRPr lang="en-US" dirty="0"/>
          </a:p>
        </p:txBody>
      </p:sp>
      <p:pic>
        <p:nvPicPr>
          <p:cNvPr id="109570" name="Picture 2" descr="File:Ernst-von-Weizsäcker.jpg"/>
          <p:cNvPicPr>
            <a:picLocks noChangeAspect="1" noChangeArrowheads="1"/>
          </p:cNvPicPr>
          <p:nvPr/>
        </p:nvPicPr>
        <p:blipFill>
          <a:blip r:embed="rId3"/>
          <a:srcRect/>
          <a:stretch>
            <a:fillRect/>
          </a:stretch>
        </p:blipFill>
        <p:spPr bwMode="auto">
          <a:xfrm>
            <a:off x="5791200" y="228600"/>
            <a:ext cx="2971800" cy="2377440"/>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Research-Corporate-Template">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OCLC-Research-Corporate-Template</Template>
  <TotalTime>8316</TotalTime>
  <Words>5173</Words>
  <Application>Microsoft Office PowerPoint</Application>
  <PresentationFormat>On-screen Show (4:3)</PresentationFormat>
  <Paragraphs>365</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OCLC-Research-Corporate-Template</vt:lpstr>
      <vt:lpstr>Custom Design</vt:lpstr>
      <vt:lpstr>University-wide Research Data Management Policy</vt:lpstr>
      <vt:lpstr>Overview</vt:lpstr>
      <vt:lpstr>Source</vt:lpstr>
      <vt:lpstr>Slide 4</vt:lpstr>
      <vt:lpstr>Distribution</vt:lpstr>
      <vt:lpstr>Benefits of data management</vt:lpstr>
      <vt:lpstr>Stakeholders</vt:lpstr>
      <vt:lpstr>The University</vt:lpstr>
      <vt:lpstr>Office of Research</vt:lpstr>
      <vt:lpstr>Research Compliance</vt:lpstr>
      <vt:lpstr>IT Department</vt:lpstr>
      <vt:lpstr>Researchers</vt:lpstr>
      <vt:lpstr>Academic Units</vt:lpstr>
      <vt:lpstr>The Library</vt:lpstr>
      <vt:lpstr>Elements of the Conversation 1/4</vt:lpstr>
      <vt:lpstr>Elements of the Conversation 2/4</vt:lpstr>
      <vt:lpstr>Elements of the Conversation 3/4</vt:lpstr>
      <vt:lpstr>Elements of the Conversation 4/4</vt:lpstr>
      <vt:lpstr>Changes ahead</vt:lpstr>
      <vt:lpstr>Slide 20</vt:lpstr>
    </vt:vector>
  </TitlesOfParts>
  <Company>OCLC Research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University-wide Research Data Management Policy</dc:title>
  <dc:creator>Ricky Erway</dc:creator>
  <cp:lastModifiedBy>mcnicolj</cp:lastModifiedBy>
  <cp:revision>270</cp:revision>
  <cp:lastPrinted>2012-01-18T22:20:44Z</cp:lastPrinted>
  <dcterms:created xsi:type="dcterms:W3CDTF">2013-11-11T20:37:21Z</dcterms:created>
  <dcterms:modified xsi:type="dcterms:W3CDTF">2014-02-07T19:10:26Z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