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29"/>
  </p:notesMasterIdLst>
  <p:sldIdLst>
    <p:sldId id="256" r:id="rId2"/>
    <p:sldId id="284" r:id="rId3"/>
    <p:sldId id="291" r:id="rId4"/>
    <p:sldId id="297" r:id="rId5"/>
    <p:sldId id="296" r:id="rId6"/>
    <p:sldId id="298" r:id="rId7"/>
    <p:sldId id="261" r:id="rId8"/>
    <p:sldId id="311" r:id="rId9"/>
    <p:sldId id="267" r:id="rId10"/>
    <p:sldId id="262" r:id="rId11"/>
    <p:sldId id="300" r:id="rId12"/>
    <p:sldId id="264" r:id="rId13"/>
    <p:sldId id="306" r:id="rId14"/>
    <p:sldId id="313" r:id="rId15"/>
    <p:sldId id="303" r:id="rId16"/>
    <p:sldId id="315" r:id="rId17"/>
    <p:sldId id="314" r:id="rId18"/>
    <p:sldId id="305" r:id="rId19"/>
    <p:sldId id="304" r:id="rId20"/>
    <p:sldId id="307" r:id="rId21"/>
    <p:sldId id="302" r:id="rId22"/>
    <p:sldId id="299" r:id="rId23"/>
    <p:sldId id="275" r:id="rId24"/>
    <p:sldId id="301" r:id="rId25"/>
    <p:sldId id="316" r:id="rId26"/>
    <p:sldId id="309" r:id="rId27"/>
    <p:sldId id="310"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imes New Roman" pitchFamily="18" charset="0"/>
        <a:ea typeface="MS PGothic" pitchFamily="34" charset="-128"/>
        <a:cs typeface="+mn-cs"/>
      </a:defRPr>
    </a:lvl1pPr>
    <a:lvl2pPr marL="457200" algn="l" rtl="0" fontAlgn="base">
      <a:spcBef>
        <a:spcPct val="0"/>
      </a:spcBef>
      <a:spcAft>
        <a:spcPct val="0"/>
      </a:spcAft>
      <a:defRPr kern="1200">
        <a:solidFill>
          <a:schemeClr val="tx1"/>
        </a:solidFill>
        <a:latin typeface="Times New Roman" pitchFamily="18" charset="0"/>
        <a:ea typeface="MS PGothic" pitchFamily="34" charset="-128"/>
        <a:cs typeface="+mn-cs"/>
      </a:defRPr>
    </a:lvl2pPr>
    <a:lvl3pPr marL="914400" algn="l" rtl="0" fontAlgn="base">
      <a:spcBef>
        <a:spcPct val="0"/>
      </a:spcBef>
      <a:spcAft>
        <a:spcPct val="0"/>
      </a:spcAft>
      <a:defRPr kern="1200">
        <a:solidFill>
          <a:schemeClr val="tx1"/>
        </a:solidFill>
        <a:latin typeface="Times New Roman" pitchFamily="18" charset="0"/>
        <a:ea typeface="MS PGothic" pitchFamily="34" charset="-128"/>
        <a:cs typeface="+mn-cs"/>
      </a:defRPr>
    </a:lvl3pPr>
    <a:lvl4pPr marL="1371600" algn="l" rtl="0" fontAlgn="base">
      <a:spcBef>
        <a:spcPct val="0"/>
      </a:spcBef>
      <a:spcAft>
        <a:spcPct val="0"/>
      </a:spcAft>
      <a:defRPr kern="1200">
        <a:solidFill>
          <a:schemeClr val="tx1"/>
        </a:solidFill>
        <a:latin typeface="Times New Roman" pitchFamily="18" charset="0"/>
        <a:ea typeface="MS PGothic" pitchFamily="34" charset="-128"/>
        <a:cs typeface="+mn-cs"/>
      </a:defRPr>
    </a:lvl4pPr>
    <a:lvl5pPr marL="1828800" algn="l" rtl="0" fontAlgn="base">
      <a:spcBef>
        <a:spcPct val="0"/>
      </a:spcBef>
      <a:spcAft>
        <a:spcPct val="0"/>
      </a:spcAft>
      <a:defRPr kern="1200">
        <a:solidFill>
          <a:schemeClr val="tx1"/>
        </a:solidFill>
        <a:latin typeface="Times New Roman" pitchFamily="18" charset="0"/>
        <a:ea typeface="MS PGothic" pitchFamily="34" charset="-128"/>
        <a:cs typeface="+mn-cs"/>
      </a:defRPr>
    </a:lvl5pPr>
    <a:lvl6pPr marL="2286000" algn="l" defTabSz="914400" rtl="0" eaLnBrk="1" latinLnBrk="0" hangingPunct="1">
      <a:defRPr kern="1200">
        <a:solidFill>
          <a:schemeClr val="tx1"/>
        </a:solidFill>
        <a:latin typeface="Times New Roman" pitchFamily="18" charset="0"/>
        <a:ea typeface="MS PGothic" pitchFamily="34" charset="-128"/>
        <a:cs typeface="+mn-cs"/>
      </a:defRPr>
    </a:lvl6pPr>
    <a:lvl7pPr marL="2743200" algn="l" defTabSz="914400" rtl="0" eaLnBrk="1" latinLnBrk="0" hangingPunct="1">
      <a:defRPr kern="1200">
        <a:solidFill>
          <a:schemeClr val="tx1"/>
        </a:solidFill>
        <a:latin typeface="Times New Roman" pitchFamily="18" charset="0"/>
        <a:ea typeface="MS PGothic" pitchFamily="34" charset="-128"/>
        <a:cs typeface="+mn-cs"/>
      </a:defRPr>
    </a:lvl7pPr>
    <a:lvl8pPr marL="3200400" algn="l" defTabSz="914400" rtl="0" eaLnBrk="1" latinLnBrk="0" hangingPunct="1">
      <a:defRPr kern="1200">
        <a:solidFill>
          <a:schemeClr val="tx1"/>
        </a:solidFill>
        <a:latin typeface="Times New Roman" pitchFamily="18" charset="0"/>
        <a:ea typeface="MS PGothic" pitchFamily="34" charset="-128"/>
        <a:cs typeface="+mn-cs"/>
      </a:defRPr>
    </a:lvl8pPr>
    <a:lvl9pPr marL="3657600" algn="l" defTabSz="914400" rtl="0" eaLnBrk="1" latinLnBrk="0" hangingPunct="1">
      <a:defRPr kern="1200">
        <a:solidFill>
          <a:schemeClr val="tx1"/>
        </a:solidFill>
        <a:latin typeface="Times New Roman" pitchFamily="18"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146"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BDE20612-F9BF-4350-BB01-26BFDFB6C3CB}" type="datetimeFigureOut">
              <a:rPr lang="en-US"/>
              <a:pPr/>
              <a:t>4/29/2013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0C5E2F4F-E0C5-43DA-8CEC-82939CB802D6}"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itchFamily="34" charset="-128"/>
        <a:cs typeface="+mn-cs"/>
      </a:defRPr>
    </a:lvl1pPr>
    <a:lvl2pPr marL="457200" algn="l" rtl="0" fontAlgn="base">
      <a:spcBef>
        <a:spcPct val="30000"/>
      </a:spcBef>
      <a:spcAft>
        <a:spcPct val="0"/>
      </a:spcAft>
      <a:defRPr sz="1200" kern="1200">
        <a:solidFill>
          <a:schemeClr val="tx1"/>
        </a:solidFill>
        <a:latin typeface="+mn-lt"/>
        <a:ea typeface="MS PGothic" pitchFamily="34" charset="-128"/>
        <a:cs typeface="+mn-cs"/>
      </a:defRPr>
    </a:lvl2pPr>
    <a:lvl3pPr marL="914400" algn="l" rtl="0" fontAlgn="base">
      <a:spcBef>
        <a:spcPct val="30000"/>
      </a:spcBef>
      <a:spcAft>
        <a:spcPct val="0"/>
      </a:spcAft>
      <a:defRPr sz="1200" kern="1200">
        <a:solidFill>
          <a:schemeClr val="tx1"/>
        </a:solidFill>
        <a:latin typeface="+mn-lt"/>
        <a:ea typeface="MS PGothic" pitchFamily="34" charset="-128"/>
        <a:cs typeface="+mn-cs"/>
      </a:defRPr>
    </a:lvl3pPr>
    <a:lvl4pPr marL="1371600" algn="l" rtl="0" fontAlgn="base">
      <a:spcBef>
        <a:spcPct val="30000"/>
      </a:spcBef>
      <a:spcAft>
        <a:spcPct val="0"/>
      </a:spcAft>
      <a:defRPr sz="1200" kern="1200">
        <a:solidFill>
          <a:schemeClr val="tx1"/>
        </a:solidFill>
        <a:latin typeface="+mn-lt"/>
        <a:ea typeface="MS PGothic" pitchFamily="34" charset="-128"/>
        <a:cs typeface="+mn-cs"/>
      </a:defRPr>
    </a:lvl4pPr>
    <a:lvl5pPr marL="1828800" algn="l"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james.cridland.net/"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james.cridland.net/"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I</a:t>
            </a:r>
            <a:r>
              <a:rPr lang="en-US" altLang="en-US" smtClean="0"/>
              <a:t>’</a:t>
            </a:r>
            <a:r>
              <a:rPr lang="en-US" smtClean="0"/>
              <a:t>ll cover today: </a:t>
            </a:r>
          </a:p>
          <a:p>
            <a:pPr>
              <a:spcBef>
                <a:spcPct val="0"/>
              </a:spcBef>
            </a:pPr>
            <a:r>
              <a:rPr lang="en-US" smtClean="0">
                <a:solidFill>
                  <a:srgbClr val="002060"/>
                </a:solidFill>
              </a:rPr>
              <a:t>What is ArchiveGrid?</a:t>
            </a:r>
          </a:p>
          <a:p>
            <a:pPr>
              <a:spcBef>
                <a:spcPct val="0"/>
              </a:spcBef>
            </a:pPr>
            <a:r>
              <a:rPr lang="en-US" smtClean="0">
                <a:solidFill>
                  <a:srgbClr val="002060"/>
                </a:solidFill>
              </a:rPr>
              <a:t>A survey about archives and special collections users</a:t>
            </a:r>
          </a:p>
          <a:p>
            <a:pPr>
              <a:spcBef>
                <a:spcPct val="0"/>
              </a:spcBef>
            </a:pPr>
            <a:r>
              <a:rPr lang="en-US" smtClean="0">
                <a:solidFill>
                  <a:srgbClr val="002060"/>
                </a:solidFill>
              </a:rPr>
              <a:t>What we learned</a:t>
            </a:r>
          </a:p>
          <a:p>
            <a:pPr>
              <a:spcBef>
                <a:spcPct val="0"/>
              </a:spcBef>
            </a:pPr>
            <a:r>
              <a:rPr lang="en-US" smtClean="0">
                <a:solidFill>
                  <a:srgbClr val="002060"/>
                </a:solidFill>
              </a:rPr>
              <a:t>What it means for ArchiveGrid</a:t>
            </a:r>
          </a:p>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a:lstStyle/>
          <a:p>
            <a:fld id="{08D730D6-CA63-4310-936F-6EED980E3FB4}" type="slidenum">
              <a:rPr lang="en-US"/>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did we account for librarians and archivists? The numbers add up to 711 because some people identified themselves in double roles. </a:t>
            </a:r>
          </a:p>
        </p:txBody>
      </p:sp>
      <p:sp>
        <p:nvSpPr>
          <p:cNvPr id="39939" name="Slide Number Placeholder 3"/>
          <p:cNvSpPr>
            <a:spLocks noGrp="1"/>
          </p:cNvSpPr>
          <p:nvPr>
            <p:ph type="sldNum" sz="quarter" idx="5"/>
          </p:nvPr>
        </p:nvSpPr>
        <p:spPr bwMode="auto">
          <a:noFill/>
          <a:ln>
            <a:miter lim="800000"/>
            <a:headEnd/>
            <a:tailEnd/>
          </a:ln>
        </p:spPr>
        <p:txBody>
          <a:bodyPr/>
          <a:lstStyle/>
          <a:p>
            <a:fld id="{A047B60F-2E8A-4367-A7B0-0C40DE0FEA68}" type="slidenum">
              <a:rPr lang="en-US"/>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Word-of-mouth (colleagues and friends) = 82%</a:t>
            </a:r>
          </a:p>
          <a:p>
            <a:pPr>
              <a:spcBef>
                <a:spcPct val="0"/>
              </a:spcBef>
            </a:pPr>
            <a:r>
              <a:rPr lang="en-US" smtClean="0"/>
              <a:t>Email/posts from communities/groups = 69%</a:t>
            </a:r>
          </a:p>
          <a:p>
            <a:pPr>
              <a:spcBef>
                <a:spcPct val="0"/>
              </a:spcBef>
            </a:pPr>
            <a:r>
              <a:rPr lang="en-US" smtClean="0"/>
              <a:t>Print literature = 68%</a:t>
            </a:r>
          </a:p>
          <a:p>
            <a:pPr>
              <a:spcBef>
                <a:spcPct val="0"/>
              </a:spcBef>
            </a:pPr>
            <a:r>
              <a:rPr lang="en-US" smtClean="0"/>
              <a:t>Events/meetings = 49%</a:t>
            </a:r>
          </a:p>
          <a:p>
            <a:pPr>
              <a:spcBef>
                <a:spcPct val="0"/>
              </a:spcBef>
            </a:pPr>
            <a:r>
              <a:rPr lang="en-US" smtClean="0"/>
              <a:t>Facebook = 18%</a:t>
            </a:r>
          </a:p>
          <a:p>
            <a:pPr>
              <a:spcBef>
                <a:spcPct val="0"/>
              </a:spcBef>
            </a:pPr>
            <a:r>
              <a:rPr lang="en-US" smtClean="0"/>
              <a:t>Twitter = 12%</a:t>
            </a:r>
          </a:p>
          <a:p>
            <a:pPr>
              <a:spcBef>
                <a:spcPct val="0"/>
              </a:spcBef>
            </a:pPr>
            <a:endParaRPr lang="en-US" smtClean="0"/>
          </a:p>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a:lstStyle/>
          <a:p>
            <a:fld id="{A15EBF74-0D9C-480C-9AF8-7F4F0F0D7E5C}" type="slidenum">
              <a:rPr lang="en-US"/>
              <a:pPr/>
              <a:t>13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a:lstStyle/>
          <a:p>
            <a:fld id="{5FB18701-9B22-4581-B065-44CC8B835224}" type="slidenum">
              <a:rPr lang="en-US"/>
              <a:pPr/>
              <a:t>14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A melange of where researchers say they begin their research. Mostly online, with promise of digital and range from library catalogs and databases to regional, national, and commercial services.</a:t>
            </a:r>
          </a:p>
        </p:txBody>
      </p:sp>
      <p:sp>
        <p:nvSpPr>
          <p:cNvPr id="43011" name="Slide Number Placeholder 3"/>
          <p:cNvSpPr>
            <a:spLocks noGrp="1"/>
          </p:cNvSpPr>
          <p:nvPr>
            <p:ph type="sldNum" sz="quarter" idx="5"/>
          </p:nvPr>
        </p:nvSpPr>
        <p:spPr bwMode="auto">
          <a:noFill/>
          <a:ln>
            <a:miter lim="800000"/>
            <a:headEnd/>
            <a:tailEnd/>
          </a:ln>
        </p:spPr>
        <p:txBody>
          <a:bodyPr/>
          <a:lstStyle/>
          <a:p>
            <a:fld id="{368931D2-6130-43CB-A5F9-E64C004214DF}" type="slidenum">
              <a:rPr lang="en-US"/>
              <a:pPr/>
              <a:t>15</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Then as people continue and finish up their research, note the emphasis on the transition from online search systems to library and archival materials and offline information-gathering methods.</a:t>
            </a:r>
          </a:p>
        </p:txBody>
      </p:sp>
      <p:sp>
        <p:nvSpPr>
          <p:cNvPr id="44035" name="Slide Number Placeholder 3"/>
          <p:cNvSpPr>
            <a:spLocks noGrp="1"/>
          </p:cNvSpPr>
          <p:nvPr>
            <p:ph type="sldNum" sz="quarter" idx="5"/>
          </p:nvPr>
        </p:nvSpPr>
        <p:spPr bwMode="auto">
          <a:noFill/>
          <a:ln>
            <a:miter lim="800000"/>
            <a:headEnd/>
            <a:tailEnd/>
          </a:ln>
        </p:spPr>
        <p:txBody>
          <a:bodyPr/>
          <a:lstStyle/>
          <a:p>
            <a:fld id="{FD50CBFA-335E-4AB1-9C81-81B3C0AE09B4}" type="slidenum">
              <a:rPr lang="en-US"/>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How do you share new websites and other research resources? </a:t>
            </a:r>
          </a:p>
          <a:p>
            <a:pPr>
              <a:spcBef>
                <a:spcPct val="0"/>
              </a:spcBef>
            </a:pPr>
            <a:r>
              <a:rPr lang="en-US" smtClean="0"/>
              <a:t>Email with colleagues and friends = 80%</a:t>
            </a:r>
          </a:p>
          <a:p>
            <a:pPr>
              <a:spcBef>
                <a:spcPct val="0"/>
              </a:spcBef>
            </a:pPr>
            <a:r>
              <a:rPr lang="en-US" smtClean="0"/>
              <a:t>Word-of-mouth = 61%</a:t>
            </a:r>
          </a:p>
          <a:p>
            <a:pPr>
              <a:spcBef>
                <a:spcPct val="0"/>
              </a:spcBef>
            </a:pPr>
            <a:r>
              <a:rPr lang="en-US" smtClean="0"/>
              <a:t>Email/posts to communities and groups = 40%</a:t>
            </a:r>
          </a:p>
          <a:p>
            <a:pPr>
              <a:spcBef>
                <a:spcPct val="0"/>
              </a:spcBef>
            </a:pPr>
            <a:r>
              <a:rPr lang="en-US" smtClean="0"/>
              <a:t>Facebook = 20%</a:t>
            </a:r>
          </a:p>
          <a:p>
            <a:pPr>
              <a:spcBef>
                <a:spcPct val="0"/>
              </a:spcBef>
            </a:pPr>
            <a:r>
              <a:rPr lang="en-US" smtClean="0"/>
              <a:t>Print literature = 12%</a:t>
            </a:r>
          </a:p>
        </p:txBody>
      </p:sp>
      <p:sp>
        <p:nvSpPr>
          <p:cNvPr id="45059" name="Slide Number Placeholder 3"/>
          <p:cNvSpPr>
            <a:spLocks noGrp="1"/>
          </p:cNvSpPr>
          <p:nvPr>
            <p:ph type="sldNum" sz="quarter" idx="5"/>
          </p:nvPr>
        </p:nvSpPr>
        <p:spPr bwMode="auto">
          <a:noFill/>
          <a:ln>
            <a:miter lim="800000"/>
            <a:headEnd/>
            <a:tailEnd/>
          </a:ln>
        </p:spPr>
        <p:txBody>
          <a:bodyPr/>
          <a:lstStyle/>
          <a:p>
            <a:fld id="{AC3F46E4-D3F3-4809-B736-136DD7E96990}" type="slidenum">
              <a:rPr lang="en-US"/>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user comments = genealogists found most helpful, faculty found least helpful</a:t>
            </a:r>
          </a:p>
          <a:p>
            <a:pPr>
              <a:spcBef>
                <a:spcPct val="0"/>
              </a:spcBef>
            </a:pPr>
            <a:r>
              <a:rPr lang="en-US" smtClean="0"/>
              <a:t>Tags = grad students found most helpful, genealogists found least helpful</a:t>
            </a:r>
          </a:p>
          <a:p>
            <a:pPr>
              <a:spcBef>
                <a:spcPct val="0"/>
              </a:spcBef>
            </a:pPr>
            <a:r>
              <a:rPr lang="en-US" smtClean="0"/>
              <a:t>Reviews = genealogists found most useful, grad students found least useful</a:t>
            </a:r>
          </a:p>
          <a:p>
            <a:pPr>
              <a:spcBef>
                <a:spcPct val="0"/>
              </a:spcBef>
            </a:pPr>
            <a:r>
              <a:rPr lang="en-US" smtClean="0"/>
              <a:t>Recommendations = genealogists found most useful, faculty found least useful</a:t>
            </a:r>
          </a:p>
          <a:p>
            <a:pPr>
              <a:spcBef>
                <a:spcPct val="0"/>
              </a:spcBef>
            </a:pPr>
            <a:r>
              <a:rPr lang="en-US" smtClean="0"/>
              <a:t>Saving to a list = grad students found most useful, genealogists found least useful</a:t>
            </a:r>
          </a:p>
          <a:p>
            <a:pPr>
              <a:spcBef>
                <a:spcPct val="0"/>
              </a:spcBef>
            </a:pPr>
            <a:r>
              <a:rPr lang="en-US" smtClean="0"/>
              <a:t>Connecting with others = genealogists found most helpful, grad students found least useful</a:t>
            </a:r>
          </a:p>
          <a:p>
            <a:pPr>
              <a:spcBef>
                <a:spcPct val="0"/>
              </a:spcBef>
            </a:pPr>
            <a:r>
              <a:rPr lang="en-US" smtClean="0"/>
              <a:t>None are relevant for me = faculty the most, genealogists the least. But when we checked which features faculty liked the most, the top three are reviews, recommendations, and lists.</a:t>
            </a:r>
          </a:p>
          <a:p>
            <a:pPr>
              <a:spcBef>
                <a:spcPct val="0"/>
              </a:spcBef>
            </a:pPr>
            <a:r>
              <a:rPr lang="en-US" smtClean="0"/>
              <a:t>However, the group that uses FB and T the most to discover and share new research resources were faculty. They are also the ones who So, the gap between social media and doing research for publication isn</a:t>
            </a:r>
            <a:r>
              <a:rPr lang="en-US" altLang="en-US" smtClean="0"/>
              <a:t>’</a:t>
            </a:r>
            <a:r>
              <a:rPr lang="en-US" smtClean="0"/>
              <a:t>t as wide as we expected. </a:t>
            </a:r>
          </a:p>
          <a:p>
            <a:pPr>
              <a:spcBef>
                <a:spcPct val="0"/>
              </a:spcBef>
            </a:pPr>
            <a:endParaRPr lang="en-US" smtClean="0"/>
          </a:p>
          <a:p>
            <a:pPr>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a:lstStyle/>
          <a:p>
            <a:fld id="{D6362E9C-9B1B-4397-9A76-432901C9AB95}" type="slidenum">
              <a:rPr lang="en-US"/>
              <a:pPr/>
              <a:t>20</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altLang="en-US" smtClean="0"/>
              <a:t>“</a:t>
            </a:r>
            <a:r>
              <a:rPr lang="en-US" smtClean="0"/>
              <a:t>A scholar whose reputation I know</a:t>
            </a:r>
            <a:r>
              <a:rPr lang="en-US" altLang="en-US" smtClean="0"/>
              <a:t>”</a:t>
            </a:r>
            <a:r>
              <a:rPr lang="en-US" smtClean="0"/>
              <a:t> followed closely. Then colleagues and friends, then faculty. Faculty is the only group that identified other scholars before librarians and archivists. </a:t>
            </a:r>
          </a:p>
          <a:p>
            <a:pPr>
              <a:spcBef>
                <a:spcPct val="0"/>
              </a:spcBef>
            </a:pPr>
            <a:r>
              <a:rPr lang="en-US" smtClean="0"/>
              <a:t>47% who go to librarians and archivists said reviews are the most important website features. So, there is opportunity for librarians and archivists to show their expertise and knowledge through writing, which would be useful for faculty who is the largest group to find reviews the most valuable website feature. </a:t>
            </a:r>
          </a:p>
        </p:txBody>
      </p:sp>
      <p:sp>
        <p:nvSpPr>
          <p:cNvPr id="47107" name="Slide Number Placeholder 3"/>
          <p:cNvSpPr>
            <a:spLocks noGrp="1"/>
          </p:cNvSpPr>
          <p:nvPr>
            <p:ph type="sldNum" sz="quarter" idx="5"/>
          </p:nvPr>
        </p:nvSpPr>
        <p:spPr bwMode="auto">
          <a:noFill/>
          <a:ln>
            <a:miter lim="800000"/>
            <a:headEnd/>
            <a:tailEnd/>
          </a:ln>
        </p:spPr>
        <p:txBody>
          <a:bodyPr/>
          <a:lstStyle/>
          <a:p>
            <a:fld id="{BC59AA1D-DA20-4AD6-A6EB-13EE97BD11D3}" type="slidenum">
              <a:rPr lang="en-US"/>
              <a:pPr/>
              <a:t>21</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a:lstStyle/>
          <a:p>
            <a:fld id="{999F4AF5-6AAA-4BCD-9E6A-2151501B53A3}" type="slidenum">
              <a:rPr lang="en-US"/>
              <a:pPr/>
              <a:t>22</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a:lstStyle/>
          <a:p>
            <a:fld id="{9AF58A6F-7D30-4052-9233-C969201FD020}" type="slidenum">
              <a:rPr lang="en-US"/>
              <a:pPr/>
              <a:t>23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Bruce, Ellen and Merrilee are the core of the ArchiveGrid team</a:t>
            </a:r>
          </a:p>
          <a:p>
            <a:pPr>
              <a:spcBef>
                <a:spcPct val="0"/>
              </a:spcBef>
            </a:pPr>
            <a:endParaRPr lang="en-US" smtClean="0"/>
          </a:p>
          <a:p>
            <a:pPr>
              <a:spcBef>
                <a:spcPct val="0"/>
              </a:spcBef>
            </a:pPr>
            <a:r>
              <a:rPr lang="en-US" smtClean="0"/>
              <a:t>[click]</a:t>
            </a:r>
          </a:p>
          <a:p>
            <a:pPr>
              <a:spcBef>
                <a:spcPct val="0"/>
              </a:spcBef>
            </a:pPr>
            <a:endParaRPr lang="en-US" smtClean="0"/>
          </a:p>
          <a:p>
            <a:pPr>
              <a:spcBef>
                <a:spcPct val="0"/>
              </a:spcBef>
            </a:pPr>
            <a:r>
              <a:rPr lang="en-US" smtClean="0"/>
              <a:t>We confer and consult regularly with other members of OCLC Research to guide our work, in particular Jen Schaffner and Jackie Dooley</a:t>
            </a:r>
          </a:p>
        </p:txBody>
      </p:sp>
      <p:sp>
        <p:nvSpPr>
          <p:cNvPr id="31747" name="Slide Number Placeholder 3"/>
          <p:cNvSpPr>
            <a:spLocks noGrp="1"/>
          </p:cNvSpPr>
          <p:nvPr>
            <p:ph type="sldNum" sz="quarter" idx="5"/>
          </p:nvPr>
        </p:nvSpPr>
        <p:spPr bwMode="auto">
          <a:noFill/>
          <a:ln>
            <a:miter lim="800000"/>
            <a:headEnd/>
            <a:tailEnd/>
          </a:ln>
        </p:spPr>
        <p:txBody>
          <a:bodyPr/>
          <a:lstStyle/>
          <a:p>
            <a:fld id="{1DD41695-B783-4149-88A1-C07115678EBB}" type="slidenum">
              <a:rPr lang="en-US"/>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Photo attribution: </a:t>
            </a:r>
            <a:r>
              <a:rPr lang="en-US" altLang="en-US" smtClean="0"/>
              <a:t>“</a:t>
            </a:r>
            <a:r>
              <a:rPr lang="en-US" smtClean="0"/>
              <a:t>Crowd,</a:t>
            </a:r>
            <a:r>
              <a:rPr lang="en-US" altLang="en-US" smtClean="0"/>
              <a:t>”</a:t>
            </a:r>
            <a:r>
              <a:rPr lang="en-US" smtClean="0"/>
              <a:t> by James Cridland. </a:t>
            </a:r>
            <a:r>
              <a:rPr lang="en-US" smtClean="0">
                <a:hlinkClick r:id="rId3"/>
              </a:rPr>
              <a:t>james.cridland.net/</a:t>
            </a:r>
            <a:r>
              <a:rPr lang="en-US" smtClean="0"/>
              <a:t>. Retrieved 4/11/13 from Flickr: http://www.flickr.com/photos/jamescridland/613445810/. </a:t>
            </a:r>
          </a:p>
          <a:p>
            <a:pPr>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a:lstStyle/>
          <a:p>
            <a:fld id="{A83511DA-B8B2-4A2D-BB99-6E812D73E191}" type="slidenum">
              <a:rPr lang="en-US"/>
              <a:pPr/>
              <a:t>24</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Write reviews and other user-initiated social content.</a:t>
            </a:r>
          </a:p>
          <a:p>
            <a:pPr>
              <a:spcBef>
                <a:spcPct val="0"/>
              </a:spcBef>
            </a:pPr>
            <a:r>
              <a:rPr lang="en-US" smtClean="0"/>
              <a:t>Embed online and dwell where the growing number of offsite researchers live</a:t>
            </a:r>
          </a:p>
          <a:p>
            <a:pPr>
              <a:spcBef>
                <a:spcPct val="0"/>
              </a:spcBef>
            </a:pPr>
            <a:r>
              <a:rPr lang="en-US" smtClean="0"/>
              <a:t>Digitize primary sources and make them easily findable online.</a:t>
            </a:r>
          </a:p>
          <a:p>
            <a:pPr>
              <a:spcBef>
                <a:spcPct val="0"/>
              </a:spcBef>
            </a:pPr>
            <a:r>
              <a:rPr lang="en-US" smtClean="0"/>
              <a:t>Email is still a tried and true method for sharing information, so keep it at the forefront of your operations</a:t>
            </a:r>
          </a:p>
          <a:p>
            <a:pPr>
              <a:spcBef>
                <a:spcPct val="0"/>
              </a:spcBef>
            </a:pPr>
            <a:r>
              <a:rPr lang="en-US" smtClean="0"/>
              <a:t>Word of mouth is still a tried and true method of sharing information, so establish relationships with people</a:t>
            </a:r>
          </a:p>
          <a:p>
            <a:pPr>
              <a:spcBef>
                <a:spcPct val="0"/>
              </a:spcBef>
            </a:pPr>
            <a:r>
              <a:rPr lang="en-US" smtClean="0"/>
              <a:t>Social media, along with library catalogs and databases, plays a role in how faculty and graduate students find and share information.</a:t>
            </a:r>
          </a:p>
        </p:txBody>
      </p:sp>
      <p:sp>
        <p:nvSpPr>
          <p:cNvPr id="51203" name="Slide Number Placeholder 3"/>
          <p:cNvSpPr>
            <a:spLocks noGrp="1"/>
          </p:cNvSpPr>
          <p:nvPr>
            <p:ph type="sldNum" sz="quarter" idx="5"/>
          </p:nvPr>
        </p:nvSpPr>
        <p:spPr bwMode="auto">
          <a:noFill/>
          <a:ln>
            <a:miter lim="800000"/>
            <a:headEnd/>
            <a:tailEnd/>
          </a:ln>
        </p:spPr>
        <p:txBody>
          <a:bodyPr/>
          <a:lstStyle/>
          <a:p>
            <a:fld id="{2BF9799E-5825-482D-9107-AABFEE9194EA}" type="slidenum">
              <a:rPr lang="en-US"/>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Working to share ArchiveGrid data with larger research systems for genealogists such as FamilySearch and Ancestry</a:t>
            </a:r>
          </a:p>
          <a:p>
            <a:pPr>
              <a:spcBef>
                <a:spcPct val="0"/>
              </a:spcBef>
            </a:pPr>
            <a:r>
              <a:rPr lang="en-US" smtClean="0"/>
              <a:t>TopicWeb funtions as an interactive opportunity for faculty, archivists, librarians, and experts to interact </a:t>
            </a:r>
          </a:p>
          <a:p>
            <a:pPr>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a:lstStyle/>
          <a:p>
            <a:fld id="{A6CE153E-13F3-4F1A-8D48-5F1A5A202607}" type="slidenum">
              <a:rPr lang="en-US"/>
              <a:pPr/>
              <a:t>27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a:lstStyle/>
          <a:p>
            <a:fld id="{30595962-839D-47FC-9A0E-3276DE103208}" type="slidenum">
              <a:rPr lang="en-US"/>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a:lstStyle/>
          <a:p>
            <a:fld id="{C4D7543D-874A-4EAB-85EB-BDA94FDBA563}" type="slidenum">
              <a:rPr lang="en-US"/>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What does beta mean? Placeholder for a research system etc…</a:t>
            </a:r>
          </a:p>
        </p:txBody>
      </p:sp>
      <p:sp>
        <p:nvSpPr>
          <p:cNvPr id="34819" name="Slide Number Placeholder 3"/>
          <p:cNvSpPr>
            <a:spLocks noGrp="1"/>
          </p:cNvSpPr>
          <p:nvPr>
            <p:ph type="sldNum" sz="quarter" idx="5"/>
          </p:nvPr>
        </p:nvSpPr>
        <p:spPr bwMode="auto">
          <a:noFill/>
          <a:ln>
            <a:miter lim="800000"/>
            <a:headEnd/>
            <a:tailEnd/>
          </a:ln>
        </p:spPr>
        <p:txBody>
          <a:bodyPr/>
          <a:lstStyle/>
          <a:p>
            <a:fld id="{282DB75B-67D4-40D5-BB7E-E83BBE14F171}" type="slidenum">
              <a:rPr lang="en-US"/>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a:lstStyle/>
          <a:p>
            <a:fld id="{178ECA14-0129-4112-B4CC-5BBD721F84AB}" type="slidenum">
              <a:rPr lang="en-US"/>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Target subjects were archives and special collections audiences we defined in 2005 and tested early versions of ArchiveGrid on.</a:t>
            </a:r>
          </a:p>
        </p:txBody>
      </p:sp>
      <p:sp>
        <p:nvSpPr>
          <p:cNvPr id="36867" name="Slide Number Placeholder 3"/>
          <p:cNvSpPr>
            <a:spLocks noGrp="1"/>
          </p:cNvSpPr>
          <p:nvPr>
            <p:ph type="sldNum" sz="quarter" idx="5"/>
          </p:nvPr>
        </p:nvSpPr>
        <p:spPr bwMode="auto">
          <a:noFill/>
          <a:ln>
            <a:miter lim="800000"/>
            <a:headEnd/>
            <a:tailEnd/>
          </a:ln>
        </p:spPr>
        <p:txBody>
          <a:bodyPr/>
          <a:lstStyle/>
          <a:p>
            <a:fld id="{3F01B1BE-04BF-4CC6-AF7C-0FEECFE0CEA4}" type="slidenum">
              <a:rPr lang="en-US"/>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a:lstStyle/>
          <a:p>
            <a:fld id="{2B939EBC-113E-4DC8-9E3A-0C12EB83CAED}" type="slidenum">
              <a:rPr lang="en-US"/>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Photo attribution: </a:t>
            </a:r>
            <a:r>
              <a:rPr lang="en-US" altLang="en-US" smtClean="0"/>
              <a:t>“</a:t>
            </a:r>
            <a:r>
              <a:rPr lang="en-US" smtClean="0"/>
              <a:t>Crowd,</a:t>
            </a:r>
            <a:r>
              <a:rPr lang="en-US" altLang="en-US" smtClean="0"/>
              <a:t>”</a:t>
            </a:r>
            <a:r>
              <a:rPr lang="en-US" smtClean="0"/>
              <a:t> by James Cridland. </a:t>
            </a:r>
            <a:r>
              <a:rPr lang="en-US" smtClean="0">
                <a:hlinkClick r:id="rId3"/>
              </a:rPr>
              <a:t>james.cridland.net/</a:t>
            </a:r>
            <a:r>
              <a:rPr lang="en-US" smtClean="0"/>
              <a:t>. Retrieved 4/11/13 from Flickr: http://www.flickr.com/photos/jamescridland/613445810/. </a:t>
            </a:r>
          </a:p>
        </p:txBody>
      </p:sp>
      <p:sp>
        <p:nvSpPr>
          <p:cNvPr id="38915" name="Slide Number Placeholder 3"/>
          <p:cNvSpPr>
            <a:spLocks noGrp="1"/>
          </p:cNvSpPr>
          <p:nvPr>
            <p:ph type="sldNum" sz="quarter" idx="5"/>
          </p:nvPr>
        </p:nvSpPr>
        <p:spPr bwMode="auto">
          <a:noFill/>
          <a:ln>
            <a:miter lim="800000"/>
            <a:headEnd/>
            <a:tailEnd/>
          </a:ln>
        </p:spPr>
        <p:txBody>
          <a:bodyPr/>
          <a:lstStyle/>
          <a:p>
            <a:fld id="{A14667CB-883B-464C-8B02-75C963843B59}" type="slidenum">
              <a:rPr lang="en-US"/>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AE438F3E-1BA9-4BD2-9123-5A08536D5307}" type="datetimeFigureOut">
              <a:rPr lang="en-US"/>
              <a:pPr/>
              <a:t>4/29/2013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5CD37D0-A33B-4C6E-B2DA-EB5AE247E735}"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8D358701-A1D2-4AC4-A65D-06AC95A79B96}" type="datetimeFigureOut">
              <a:rPr lang="en-US"/>
              <a:pPr/>
              <a:t>4/29/2013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073A669-D153-4D18-A656-D3C971BCE9F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A40BDB4-EFB8-473F-8E9C-56B0A6C66B43}" type="datetimeFigureOut">
              <a:rPr lang="en-US"/>
              <a:pPr/>
              <a:t>4/29/2013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8580FCF-DE19-413D-9A83-50FE233999B3}"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CA82E21D-FD29-45DF-9904-FF7F9F8FA2F9}" type="datetimeFigureOut">
              <a:rPr lang="en-US"/>
              <a:pPr/>
              <a:t>4/29/2013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919452F1-7D31-43B7-9F9C-97D0D9DBB5D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907DDFC-72C9-4A44-9836-33EEA2E4FA10}" type="datetimeFigureOut">
              <a:rPr lang="en-US"/>
              <a:pPr/>
              <a:t>4/29/2013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791E66D-5398-4E84-9440-BD07A46751B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CF0E0631-CAE8-4C16-B5D5-9029752BD458}" type="datetimeFigureOut">
              <a:rPr lang="en-US"/>
              <a:pPr/>
              <a:t>4/29/2013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D82D050-B318-4F82-9D0E-B9A7B64526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5058A91-B56C-483F-8E75-4C8CD4F3C787}" type="datetimeFigureOut">
              <a:rPr lang="en-US"/>
              <a:pPr/>
              <a:t>4/29/2013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E306F75F-A39D-4528-9D3A-5563B17771E4}"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61EF3C34-B73D-43AE-940A-A531B37EB26B}" type="datetimeFigureOut">
              <a:rPr lang="en-US"/>
              <a:pPr/>
              <a:t>4/29/2013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08EAD186-CE45-4BF0-9271-8774D581A56E}"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D244EB74-804F-458A-B6EE-6FDDDD23CC05}" type="datetimeFigureOut">
              <a:rPr lang="en-US"/>
              <a:pPr/>
              <a:t>4/29/2013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E3D5C03B-D1D8-4FD8-8496-6E9E209FE722}"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96C931F4-D40C-404B-B95F-B80763E58438}" type="datetimeFigureOut">
              <a:rPr lang="en-US"/>
              <a:pPr/>
              <a:t>4/29/2013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0C6B1DB-7297-4404-83D6-0F958A47E4C5}"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4174097-D161-479F-AC5F-40E1F786EADA}" type="datetimeFigureOut">
              <a:rPr lang="en-US"/>
              <a:pPr/>
              <a:t>4/29/2013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66B0D39-2F00-4CEB-B83D-06E0AA525123}"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07CD586D-512F-4345-A421-289233BC0FDB}" type="datetimeFigureOut">
              <a:rPr lang="en-US"/>
              <a:pPr/>
              <a:t>4/29/2013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02E5613-BB86-428A-9A42-89C8E8474AC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txStyles>
    <p:titleStyle>
      <a:lvl1pPr algn="ctr" rtl="0" fontAlgn="base">
        <a:spcBef>
          <a:spcPct val="0"/>
        </a:spcBef>
        <a:spcAft>
          <a:spcPct val="0"/>
        </a:spcAft>
        <a:defRPr sz="4400" kern="1200">
          <a:solidFill>
            <a:schemeClr val="tx1"/>
          </a:solidFill>
          <a:latin typeface="+mj-lt"/>
          <a:ea typeface="MS PGothic" pitchFamily="34" charset="-128"/>
          <a:cs typeface="+mj-cs"/>
        </a:defRPr>
      </a:lvl1pPr>
      <a:lvl2pPr algn="ctr" rtl="0" fontAlgn="base">
        <a:spcBef>
          <a:spcPct val="0"/>
        </a:spcBef>
        <a:spcAft>
          <a:spcPct val="0"/>
        </a:spcAft>
        <a:defRPr sz="4400">
          <a:solidFill>
            <a:schemeClr val="tx1"/>
          </a:solidFill>
          <a:latin typeface="Times New Roman" pitchFamily="18" charset="0"/>
          <a:ea typeface="MS PGothic" pitchFamily="34" charset="-128"/>
        </a:defRPr>
      </a:lvl2pPr>
      <a:lvl3pPr algn="ctr" rtl="0" fontAlgn="base">
        <a:spcBef>
          <a:spcPct val="0"/>
        </a:spcBef>
        <a:spcAft>
          <a:spcPct val="0"/>
        </a:spcAft>
        <a:defRPr sz="4400">
          <a:solidFill>
            <a:schemeClr val="tx1"/>
          </a:solidFill>
          <a:latin typeface="Times New Roman" pitchFamily="18" charset="0"/>
          <a:ea typeface="MS PGothic" pitchFamily="34" charset="-128"/>
        </a:defRPr>
      </a:lvl3pPr>
      <a:lvl4pPr algn="ctr" rtl="0" fontAlgn="base">
        <a:spcBef>
          <a:spcPct val="0"/>
        </a:spcBef>
        <a:spcAft>
          <a:spcPct val="0"/>
        </a:spcAft>
        <a:defRPr sz="4400">
          <a:solidFill>
            <a:schemeClr val="tx1"/>
          </a:solidFill>
          <a:latin typeface="Times New Roman" pitchFamily="18" charset="0"/>
          <a:ea typeface="MS PGothic" pitchFamily="34" charset="-128"/>
        </a:defRPr>
      </a:lvl4pPr>
      <a:lvl5pPr algn="ctr" rtl="0" fontAlgn="base">
        <a:spcBef>
          <a:spcPct val="0"/>
        </a:spcBef>
        <a:spcAft>
          <a:spcPct val="0"/>
        </a:spcAft>
        <a:defRPr sz="4400">
          <a:solidFill>
            <a:schemeClr val="tx1"/>
          </a:solidFill>
          <a:latin typeface="Times New Roman" pitchFamily="18" charset="0"/>
          <a:ea typeface="MS PGothic" pitchFamily="34" charset="-128"/>
        </a:defRPr>
      </a:lvl5pPr>
      <a:lvl6pPr marL="457200" algn="ctr" rtl="0" fontAlgn="base">
        <a:spcBef>
          <a:spcPct val="0"/>
        </a:spcBef>
        <a:spcAft>
          <a:spcPct val="0"/>
        </a:spcAft>
        <a:defRPr sz="4400">
          <a:solidFill>
            <a:schemeClr val="tx1"/>
          </a:solidFill>
          <a:latin typeface="Times New Roman" pitchFamily="18" charset="0"/>
          <a:ea typeface="MS PGothic" pitchFamily="34" charset="-128"/>
        </a:defRPr>
      </a:lvl6pPr>
      <a:lvl7pPr marL="914400" algn="ctr" rtl="0" fontAlgn="base">
        <a:spcBef>
          <a:spcPct val="0"/>
        </a:spcBef>
        <a:spcAft>
          <a:spcPct val="0"/>
        </a:spcAft>
        <a:defRPr sz="4400">
          <a:solidFill>
            <a:schemeClr val="tx1"/>
          </a:solidFill>
          <a:latin typeface="Times New Roman" pitchFamily="18" charset="0"/>
          <a:ea typeface="MS PGothic" pitchFamily="34" charset="-128"/>
        </a:defRPr>
      </a:lvl7pPr>
      <a:lvl8pPr marL="1371600" algn="ctr" rtl="0" fontAlgn="base">
        <a:spcBef>
          <a:spcPct val="0"/>
        </a:spcBef>
        <a:spcAft>
          <a:spcPct val="0"/>
        </a:spcAft>
        <a:defRPr sz="4400">
          <a:solidFill>
            <a:schemeClr val="tx1"/>
          </a:solidFill>
          <a:latin typeface="Times New Roman" pitchFamily="18" charset="0"/>
          <a:ea typeface="MS PGothic" pitchFamily="34" charset="-128"/>
        </a:defRPr>
      </a:lvl8pPr>
      <a:lvl9pPr marL="1828800" algn="ctr" rtl="0" fontAlgn="base">
        <a:spcBef>
          <a:spcPct val="0"/>
        </a:spcBef>
        <a:spcAft>
          <a:spcPct val="0"/>
        </a:spcAft>
        <a:defRPr sz="4400">
          <a:solidFill>
            <a:schemeClr val="tx1"/>
          </a:solidFill>
          <a:latin typeface="Times New Roman" pitchFamily="18" charset="0"/>
          <a:ea typeface="MS PGothic" pitchFamily="34" charset="-128"/>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S PGothic" pitchFamily="34" charset="-128"/>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18" Type="http://schemas.openxmlformats.org/officeDocument/2006/relationships/image" Target="../media/image29.jpeg"/><Relationship Id="rId3" Type="http://schemas.openxmlformats.org/officeDocument/2006/relationships/image" Target="../media/image14.png"/><Relationship Id="rId21" Type="http://schemas.openxmlformats.org/officeDocument/2006/relationships/image" Target="../media/image32.jpeg"/><Relationship Id="rId7" Type="http://schemas.openxmlformats.org/officeDocument/2006/relationships/image" Target="../media/image18.png"/><Relationship Id="rId12" Type="http://schemas.openxmlformats.org/officeDocument/2006/relationships/image" Target="../media/image23.jpeg"/><Relationship Id="rId17" Type="http://schemas.openxmlformats.org/officeDocument/2006/relationships/image" Target="../media/image28.jpeg"/><Relationship Id="rId25" Type="http://schemas.openxmlformats.org/officeDocument/2006/relationships/image" Target="../media/image36.jpeg"/><Relationship Id="rId2" Type="http://schemas.openxmlformats.org/officeDocument/2006/relationships/notesSlide" Target="../notesSlides/notesSlide13.xml"/><Relationship Id="rId16" Type="http://schemas.openxmlformats.org/officeDocument/2006/relationships/image" Target="../media/image27.jpeg"/><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24" Type="http://schemas.openxmlformats.org/officeDocument/2006/relationships/image" Target="../media/image35.jpeg"/><Relationship Id="rId5" Type="http://schemas.openxmlformats.org/officeDocument/2006/relationships/image" Target="../media/image16.jpeg"/><Relationship Id="rId15" Type="http://schemas.openxmlformats.org/officeDocument/2006/relationships/image" Target="../media/image26.jpeg"/><Relationship Id="rId23" Type="http://schemas.openxmlformats.org/officeDocument/2006/relationships/image" Target="../media/image34.jpeg"/><Relationship Id="rId10" Type="http://schemas.openxmlformats.org/officeDocument/2006/relationships/image" Target="../media/image21.png"/><Relationship Id="rId19" Type="http://schemas.openxmlformats.org/officeDocument/2006/relationships/image" Target="../media/image30.jpe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 Id="rId22"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beta.worldcat.org/archivegrid"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3" descr="DSC00945.JPG"/>
          <p:cNvPicPr>
            <a:picLocks noChangeAspect="1"/>
          </p:cNvPicPr>
          <p:nvPr/>
        </p:nvPicPr>
        <p:blipFill>
          <a:blip r:embed="rId3"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0" y="-152400"/>
            <a:ext cx="9144000" cy="4495800"/>
          </a:xfrm>
        </p:spPr>
        <p:txBody>
          <a:bodyPr rtlCol="0">
            <a:noAutofit/>
          </a:bodyPr>
          <a:lstStyle/>
          <a:p>
            <a:pPr fontAlgn="auto">
              <a:spcAft>
                <a:spcPts val="0"/>
              </a:spcAft>
              <a:defRPr/>
            </a:pPr>
            <a:r>
              <a:rPr lang="en-US" sz="16600" dirty="0" smtClean="0">
                <a:solidFill>
                  <a:srgbClr val="FF0000"/>
                </a:solidFill>
                <a:ea typeface="+mj-ea"/>
              </a:rPr>
              <a:t/>
            </a:r>
            <a:br>
              <a:rPr lang="en-US" sz="16600" dirty="0" smtClean="0">
                <a:solidFill>
                  <a:srgbClr val="FF0000"/>
                </a:solidFill>
                <a:ea typeface="+mj-ea"/>
              </a:rPr>
            </a:br>
            <a:r>
              <a:rPr lang="en-US" sz="16600" dirty="0" smtClean="0">
                <a:solidFill>
                  <a:srgbClr val="FF0000"/>
                </a:solidFill>
                <a:ea typeface="+mj-ea"/>
              </a:rPr>
              <a:t/>
            </a:r>
            <a:br>
              <a:rPr lang="en-US" sz="16600" dirty="0" smtClean="0">
                <a:solidFill>
                  <a:srgbClr val="FF0000"/>
                </a:solidFill>
                <a:ea typeface="+mj-ea"/>
              </a:rPr>
            </a:br>
            <a:r>
              <a:rPr lang="en-US" sz="16600" dirty="0" smtClean="0">
                <a:solidFill>
                  <a:srgbClr val="FF0000"/>
                </a:solidFill>
                <a:ea typeface="+mj-ea"/>
              </a:rPr>
              <a:t/>
            </a:r>
            <a:br>
              <a:rPr lang="en-US" sz="16600" dirty="0" smtClean="0">
                <a:solidFill>
                  <a:srgbClr val="FF0000"/>
                </a:solidFill>
                <a:ea typeface="+mj-ea"/>
              </a:rPr>
            </a:br>
            <a:r>
              <a:rPr lang="en-US" sz="11500" b="1" dirty="0" smtClean="0">
                <a:ln>
                  <a:solidFill>
                    <a:srgbClr val="002060"/>
                  </a:solidFill>
                </a:ln>
                <a:solidFill>
                  <a:srgbClr val="002060"/>
                </a:solidFill>
                <a:latin typeface="Arial" pitchFamily="34" charset="0"/>
                <a:ea typeface="+mj-ea"/>
                <a:cs typeface="Arial" pitchFamily="34" charset="0"/>
              </a:rPr>
              <a:t>Archival Archaeology</a:t>
            </a:r>
            <a:r>
              <a:rPr lang="en-US" sz="11500" dirty="0" smtClean="0">
                <a:solidFill>
                  <a:srgbClr val="FF0000"/>
                </a:solidFill>
                <a:effectLst>
                  <a:outerShdw blurRad="38100" dist="38100" dir="2700000" algn="tl">
                    <a:srgbClr val="000000">
                      <a:alpha val="43137"/>
                    </a:srgbClr>
                  </a:outerShdw>
                </a:effectLst>
                <a:latin typeface="Aharoni" pitchFamily="2" charset="-79"/>
                <a:ea typeface="+mj-ea"/>
                <a:cs typeface="Aharoni" pitchFamily="2" charset="-79"/>
              </a:rPr>
              <a:t/>
            </a:r>
            <a:br>
              <a:rPr lang="en-US" sz="11500" dirty="0" smtClean="0">
                <a:solidFill>
                  <a:srgbClr val="FF0000"/>
                </a:solidFill>
                <a:effectLst>
                  <a:outerShdw blurRad="38100" dist="38100" dir="2700000" algn="tl">
                    <a:srgbClr val="000000">
                      <a:alpha val="43137"/>
                    </a:srgbClr>
                  </a:outerShdw>
                </a:effectLst>
                <a:latin typeface="Aharoni" pitchFamily="2" charset="-79"/>
                <a:ea typeface="+mj-ea"/>
                <a:cs typeface="Aharoni" pitchFamily="2" charset="-79"/>
              </a:rPr>
            </a:br>
            <a:r>
              <a:rPr lang="en-US" sz="11500" dirty="0" smtClean="0">
                <a:solidFill>
                  <a:srgbClr val="FF0000"/>
                </a:solidFill>
                <a:effectLst>
                  <a:outerShdw blurRad="38100" dist="38100" dir="2700000" algn="tl">
                    <a:srgbClr val="000000">
                      <a:alpha val="43137"/>
                    </a:srgbClr>
                  </a:outerShdw>
                </a:effectLst>
                <a:latin typeface="Aharoni" pitchFamily="2" charset="-79"/>
                <a:ea typeface="+mj-ea"/>
                <a:cs typeface="Aharoni" pitchFamily="2" charset="-79"/>
              </a:rPr>
              <a:t/>
            </a:r>
            <a:br>
              <a:rPr lang="en-US" sz="11500" dirty="0" smtClean="0">
                <a:solidFill>
                  <a:srgbClr val="FF0000"/>
                </a:solidFill>
                <a:effectLst>
                  <a:outerShdw blurRad="38100" dist="38100" dir="2700000" algn="tl">
                    <a:srgbClr val="000000">
                      <a:alpha val="43137"/>
                    </a:srgbClr>
                  </a:outerShdw>
                </a:effectLst>
                <a:latin typeface="Aharoni" pitchFamily="2" charset="-79"/>
                <a:ea typeface="+mj-ea"/>
                <a:cs typeface="Aharoni" pitchFamily="2" charset="-79"/>
              </a:rPr>
            </a:br>
            <a:r>
              <a:rPr lang="en-US" sz="16600" dirty="0" smtClean="0">
                <a:ea typeface="+mj-ea"/>
              </a:rPr>
              <a:t/>
            </a:r>
            <a:br>
              <a:rPr lang="en-US" sz="16600" dirty="0" smtClean="0">
                <a:ea typeface="+mj-ea"/>
              </a:rPr>
            </a:br>
            <a:endParaRPr lang="en-US" sz="16600" dirty="0">
              <a:ea typeface="+mj-ea"/>
            </a:endParaRPr>
          </a:p>
        </p:txBody>
      </p:sp>
      <p:sp>
        <p:nvSpPr>
          <p:cNvPr id="5" name="Subtitle 4"/>
          <p:cNvSpPr>
            <a:spLocks noGrp="1"/>
          </p:cNvSpPr>
          <p:nvPr>
            <p:ph type="subTitle" idx="1"/>
          </p:nvPr>
        </p:nvSpPr>
        <p:spPr>
          <a:xfrm>
            <a:off x="1066800" y="4267200"/>
            <a:ext cx="7239000" cy="1752600"/>
          </a:xfrm>
        </p:spPr>
        <p:txBody>
          <a:bodyPr rtlCol="0">
            <a:normAutofit fontScale="25000" lnSpcReduction="20000"/>
          </a:bodyPr>
          <a:lstStyle/>
          <a:p>
            <a:pPr fontAlgn="auto">
              <a:spcAft>
                <a:spcPts val="0"/>
              </a:spcAft>
              <a:defRPr/>
            </a:pPr>
            <a:r>
              <a:rPr lang="en-US" sz="16000" b="1" dirty="0" smtClean="0">
                <a:solidFill>
                  <a:srgbClr val="002060"/>
                </a:solidFill>
                <a:latin typeface="+mj-lt"/>
                <a:ea typeface="+mn-ea"/>
                <a:cs typeface="Aharoni" pitchFamily="2" charset="-79"/>
              </a:rPr>
              <a:t>Unearthing finds about archives and special collections users</a:t>
            </a:r>
          </a:p>
          <a:p>
            <a:pPr fontAlgn="auto">
              <a:spcAft>
                <a:spcPts val="0"/>
              </a:spcAft>
              <a:defRPr/>
            </a:pPr>
            <a:endParaRPr lang="en-US" dirty="0" smtClean="0">
              <a:solidFill>
                <a:schemeClr val="tx1"/>
              </a:solidFill>
              <a:ea typeface="+mn-ea"/>
            </a:endParaRPr>
          </a:p>
          <a:p>
            <a:pPr fontAlgn="auto">
              <a:spcAft>
                <a:spcPts val="0"/>
              </a:spcAft>
              <a:defRPr/>
            </a:pPr>
            <a:endParaRPr lang="en-US" sz="9600" b="1" dirty="0" smtClean="0">
              <a:solidFill>
                <a:srgbClr val="C00000"/>
              </a:solidFill>
              <a:ea typeface="+mn-ea"/>
            </a:endParaRPr>
          </a:p>
          <a:p>
            <a:pPr fontAlgn="auto">
              <a:spcAft>
                <a:spcPts val="0"/>
              </a:spcAft>
              <a:defRPr/>
            </a:pPr>
            <a:r>
              <a:rPr lang="en-US" sz="11200" b="1" dirty="0" smtClean="0">
                <a:solidFill>
                  <a:srgbClr val="C00000"/>
                </a:solidFill>
                <a:ea typeface="+mn-ea"/>
              </a:rPr>
              <a:t>Ellen Eckert, OCLC Research</a:t>
            </a:r>
          </a:p>
          <a:p>
            <a:pPr fontAlgn="auto">
              <a:spcAft>
                <a:spcPts val="0"/>
              </a:spcAft>
              <a:defRPr/>
            </a:pPr>
            <a:endParaRPr lang="en-US" dirty="0">
              <a:ea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Content Placeholder 2"/>
          <p:cNvSpPr>
            <a:spLocks noGrp="1"/>
          </p:cNvSpPr>
          <p:nvPr>
            <p:ph idx="1"/>
          </p:nvPr>
        </p:nvSpPr>
        <p:spPr>
          <a:xfrm>
            <a:off x="0" y="533400"/>
            <a:ext cx="9144000" cy="6324600"/>
          </a:xfrm>
        </p:spPr>
        <p:txBody>
          <a:bodyPr/>
          <a:lstStyle/>
          <a:p>
            <a:pPr>
              <a:buFont typeface="Arial" pitchFamily="34" charset="0"/>
              <a:buNone/>
            </a:pPr>
            <a:r>
              <a:rPr lang="en-US" sz="4400" smtClean="0"/>
              <a:t>	</a:t>
            </a:r>
            <a:r>
              <a:rPr lang="en-US" altLang="en-US" sz="4400" smtClean="0"/>
              <a:t>“</a:t>
            </a:r>
            <a:r>
              <a:rPr lang="en-US" sz="4400" smtClean="0"/>
              <a:t>Archives and special collections</a:t>
            </a:r>
            <a:r>
              <a:rPr lang="en-US" altLang="en-US" sz="4400" smtClean="0"/>
              <a:t>”</a:t>
            </a:r>
            <a:r>
              <a:rPr lang="en-US" sz="4400" smtClean="0"/>
              <a:t> are defined as library and archival materials in any format, generally characterized by their value, physical format, uniqueness or rarity. </a:t>
            </a:r>
          </a:p>
          <a:p>
            <a:pPr>
              <a:buFont typeface="Arial" pitchFamily="34" charset="0"/>
              <a:buNone/>
            </a:pPr>
            <a:r>
              <a:rPr lang="en-US" sz="4400" smtClean="0"/>
              <a:t>	For example: rare books, manuscripts, photographs, institutional archives </a:t>
            </a:r>
            <a:r>
              <a:rPr lang="en-US" sz="4400" smtClean="0">
                <a:solidFill>
                  <a:srgbClr val="C00000"/>
                </a:solidFill>
              </a:rPr>
              <a:t>including digital items</a:t>
            </a:r>
            <a:r>
              <a:rPr lang="en-US" sz="440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3" descr="613445810_95f712caa1_o.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2290" name="TextBox 4"/>
          <p:cNvSpPr txBox="1">
            <a:spLocks noChangeArrowheads="1"/>
          </p:cNvSpPr>
          <p:nvPr/>
        </p:nvSpPr>
        <p:spPr bwMode="auto">
          <a:xfrm>
            <a:off x="304800" y="1371600"/>
            <a:ext cx="9144000" cy="5402263"/>
          </a:xfrm>
          <a:prstGeom prst="rect">
            <a:avLst/>
          </a:prstGeom>
          <a:noFill/>
          <a:ln w="9525">
            <a:noFill/>
            <a:miter lim="800000"/>
            <a:headEnd/>
            <a:tailEnd/>
          </a:ln>
        </p:spPr>
        <p:txBody>
          <a:bodyPr>
            <a:spAutoFit/>
          </a:bodyPr>
          <a:lstStyle/>
          <a:p>
            <a:pPr marL="0" lvl="1"/>
            <a:r>
              <a:rPr lang="en-US" sz="11500" b="1">
                <a:solidFill>
                  <a:srgbClr val="FFFF00"/>
                </a:solidFill>
                <a:latin typeface="Arial" pitchFamily="34" charset="0"/>
                <a:cs typeface="Arial" pitchFamily="34" charset="0"/>
              </a:rPr>
              <a:t>695 surveys done (81%)</a:t>
            </a:r>
          </a:p>
          <a:p>
            <a:endParaRPr lang="en-US" sz="1150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smtClean="0">
                <a:solidFill>
                  <a:srgbClr val="002060"/>
                </a:solidFill>
              </a:rPr>
              <a:t>Respondents</a:t>
            </a:r>
          </a:p>
        </p:txBody>
      </p:sp>
      <p:cxnSp>
        <p:nvCxnSpPr>
          <p:cNvPr id="6" name="Straight Connector 5"/>
          <p:cNvCxnSpPr/>
          <p:nvPr/>
        </p:nvCxnSpPr>
        <p:spPr>
          <a:xfrm>
            <a:off x="3505200" y="22860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3315" name="TextBox 8"/>
          <p:cNvSpPr txBox="1">
            <a:spLocks noChangeArrowheads="1"/>
          </p:cNvSpPr>
          <p:nvPr/>
        </p:nvSpPr>
        <p:spPr bwMode="auto">
          <a:xfrm>
            <a:off x="3581400" y="2166938"/>
            <a:ext cx="4267200" cy="2862262"/>
          </a:xfrm>
          <a:prstGeom prst="rect">
            <a:avLst/>
          </a:prstGeom>
          <a:noFill/>
          <a:ln w="9525">
            <a:noFill/>
            <a:miter lim="800000"/>
            <a:headEnd/>
            <a:tailEnd/>
          </a:ln>
        </p:spPr>
        <p:txBody>
          <a:bodyPr>
            <a:spAutoFit/>
          </a:bodyPr>
          <a:lstStyle/>
          <a:p>
            <a:r>
              <a:rPr lang="en-US" sz="3600"/>
              <a:t>faculty</a:t>
            </a:r>
          </a:p>
          <a:p>
            <a:r>
              <a:rPr lang="en-US" sz="3600"/>
              <a:t>graduates/post grad</a:t>
            </a:r>
            <a:r>
              <a:rPr lang="en-US" altLang="en-US" sz="3600"/>
              <a:t>’</a:t>
            </a:r>
            <a:r>
              <a:rPr lang="en-US" sz="3600"/>
              <a:t>s</a:t>
            </a:r>
          </a:p>
          <a:p>
            <a:r>
              <a:rPr lang="en-US" sz="3600"/>
              <a:t>genealogists</a:t>
            </a:r>
          </a:p>
          <a:p>
            <a:r>
              <a:rPr lang="en-US" sz="3600">
                <a:solidFill>
                  <a:srgbClr val="C00000"/>
                </a:solidFill>
              </a:rPr>
              <a:t>unaffiliated scholars</a:t>
            </a:r>
          </a:p>
          <a:p>
            <a:endParaRPr lang="en-US" sz="3600"/>
          </a:p>
        </p:txBody>
      </p:sp>
      <p:sp>
        <p:nvSpPr>
          <p:cNvPr id="13316" name="TextBox 9"/>
          <p:cNvSpPr txBox="1">
            <a:spLocks noChangeArrowheads="1"/>
          </p:cNvSpPr>
          <p:nvPr/>
        </p:nvSpPr>
        <p:spPr bwMode="auto">
          <a:xfrm>
            <a:off x="2057400" y="2166938"/>
            <a:ext cx="1371600" cy="2308225"/>
          </a:xfrm>
          <a:prstGeom prst="rect">
            <a:avLst/>
          </a:prstGeom>
          <a:noFill/>
          <a:ln w="9525">
            <a:noFill/>
            <a:miter lim="800000"/>
            <a:headEnd/>
            <a:tailEnd/>
          </a:ln>
        </p:spPr>
        <p:txBody>
          <a:bodyPr>
            <a:spAutoFit/>
          </a:bodyPr>
          <a:lstStyle/>
          <a:p>
            <a:pPr algn="r"/>
            <a:r>
              <a:rPr lang="en-US" sz="3600"/>
              <a:t>(36%)</a:t>
            </a:r>
          </a:p>
          <a:p>
            <a:pPr algn="r"/>
            <a:r>
              <a:rPr lang="en-US" sz="3600"/>
              <a:t>(30%) </a:t>
            </a:r>
          </a:p>
          <a:p>
            <a:pPr algn="r"/>
            <a:r>
              <a:rPr lang="en-US" sz="3600"/>
              <a:t>(29%)</a:t>
            </a:r>
          </a:p>
          <a:p>
            <a:pPr algn="r"/>
            <a:r>
              <a:rPr lang="en-US" sz="3600"/>
              <a:t>(26%)</a:t>
            </a:r>
          </a:p>
        </p:txBody>
      </p:sp>
      <p:cxnSp>
        <p:nvCxnSpPr>
          <p:cNvPr id="15" name="Straight Connector 14"/>
          <p:cNvCxnSpPr/>
          <p:nvPr/>
        </p:nvCxnSpPr>
        <p:spPr>
          <a:xfrm>
            <a:off x="1981200" y="2286000"/>
            <a:ext cx="0" cy="2057400"/>
          </a:xfrm>
          <a:prstGeom prst="line">
            <a:avLst/>
          </a:prstGeom>
        </p:spPr>
        <p:style>
          <a:lnRef idx="1">
            <a:schemeClr val="accent1"/>
          </a:lnRef>
          <a:fillRef idx="0">
            <a:schemeClr val="accent1"/>
          </a:fillRef>
          <a:effectRef idx="0">
            <a:schemeClr val="accent1"/>
          </a:effectRef>
          <a:fontRef idx="minor">
            <a:schemeClr val="tx1"/>
          </a:fontRef>
        </p:style>
      </p:cxnSp>
      <p:sp>
        <p:nvSpPr>
          <p:cNvPr id="13318" name="TextBox 17"/>
          <p:cNvSpPr txBox="1">
            <a:spLocks noChangeArrowheads="1"/>
          </p:cNvSpPr>
          <p:nvPr/>
        </p:nvSpPr>
        <p:spPr bwMode="auto">
          <a:xfrm>
            <a:off x="990600" y="2166938"/>
            <a:ext cx="914400" cy="2308225"/>
          </a:xfrm>
          <a:prstGeom prst="rect">
            <a:avLst/>
          </a:prstGeom>
          <a:noFill/>
          <a:ln w="9525">
            <a:noFill/>
            <a:miter lim="800000"/>
            <a:headEnd/>
            <a:tailEnd/>
          </a:ln>
        </p:spPr>
        <p:txBody>
          <a:bodyPr>
            <a:spAutoFit/>
          </a:bodyPr>
          <a:lstStyle/>
          <a:p>
            <a:r>
              <a:rPr lang="en-US" sz="3600"/>
              <a:t>208</a:t>
            </a:r>
          </a:p>
          <a:p>
            <a:r>
              <a:rPr lang="en-US" sz="3600"/>
              <a:t>177</a:t>
            </a:r>
          </a:p>
          <a:p>
            <a:r>
              <a:rPr lang="en-US" sz="3600"/>
              <a:t>172</a:t>
            </a:r>
          </a:p>
          <a:p>
            <a:r>
              <a:rPr lang="en-US" sz="3600"/>
              <a:t>154</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2" descr="ChartExport.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5" name="Title 1"/>
          <p:cNvSpPr txBox="1">
            <a:spLocks/>
          </p:cNvSpPr>
          <p:nvPr/>
        </p:nvSpPr>
        <p:spPr>
          <a:xfrm>
            <a:off x="533400" y="533400"/>
            <a:ext cx="9144000" cy="609600"/>
          </a:xfrm>
          <a:prstGeom prst="rect">
            <a:avLst/>
          </a:prstGeom>
        </p:spPr>
        <p:txBody>
          <a:bodyPr anchor="ctr"/>
          <a:lstStyle/>
          <a:p>
            <a:pPr algn="ctr" fontAlgn="auto">
              <a:spcAft>
                <a:spcPts val="0"/>
              </a:spcAft>
              <a:defRPr/>
            </a:pPr>
            <a:r>
              <a:rPr lang="en-US" sz="2800" dirty="0">
                <a:latin typeface="+mj-lt"/>
                <a:ea typeface="+mj-ea"/>
                <a:cs typeface="+mj-cs"/>
              </a:rPr>
              <a:t>Discovering new websites and other research resources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1676400" y="41275"/>
            <a:ext cx="5943600" cy="6740525"/>
          </a:xfrm>
          <a:prstGeom prst="rect">
            <a:avLst/>
          </a:prstGeom>
          <a:noFill/>
          <a:ln w="9525">
            <a:noFill/>
            <a:miter lim="800000"/>
            <a:headEnd/>
            <a:tailEnd/>
          </a:ln>
        </p:spPr>
        <p:txBody>
          <a:bodyPr>
            <a:spAutoFit/>
          </a:bodyPr>
          <a:lstStyle/>
          <a:p>
            <a:r>
              <a:rPr lang="en-US" altLang="en-US" sz="4800"/>
              <a:t>“</a:t>
            </a:r>
            <a:r>
              <a:rPr lang="en-US" sz="4800"/>
              <a:t>I also find it useful to speak with my colleagues and advisor about resources that may be relevant or provide a good jumping off point.</a:t>
            </a:r>
            <a:r>
              <a:rPr lang="en-US" altLang="en-US" sz="4800"/>
              <a:t>”</a:t>
            </a:r>
            <a:r>
              <a:rPr lang="en-US" sz="4800"/>
              <a:t> </a:t>
            </a:r>
          </a:p>
          <a:p>
            <a:endParaRPr lang="en-US" sz="4800"/>
          </a:p>
          <a:p>
            <a:pPr algn="r">
              <a:buFontTx/>
              <a:buChar char="-"/>
            </a:pPr>
            <a:r>
              <a:rPr lang="en-US" sz="4800"/>
              <a:t> graduate student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descr="Google"/>
          <p:cNvPicPr>
            <a:picLocks noChangeAspect="1" noChangeArrowheads="1"/>
          </p:cNvPicPr>
          <p:nvPr/>
        </p:nvPicPr>
        <p:blipFill>
          <a:blip r:embed="rId3" cstate="print"/>
          <a:srcRect/>
          <a:stretch>
            <a:fillRect/>
          </a:stretch>
        </p:blipFill>
        <p:spPr bwMode="auto">
          <a:xfrm>
            <a:off x="152400" y="228600"/>
            <a:ext cx="3749675" cy="1295400"/>
          </a:xfrm>
          <a:prstGeom prst="rect">
            <a:avLst/>
          </a:prstGeom>
          <a:noFill/>
          <a:ln w="9525">
            <a:noFill/>
            <a:miter lim="800000"/>
            <a:headEnd/>
            <a:tailEnd/>
          </a:ln>
        </p:spPr>
      </p:pic>
      <p:pic>
        <p:nvPicPr>
          <p:cNvPr id="16386" name="Picture 8" descr="HathiTrust Logo"/>
          <p:cNvPicPr>
            <a:picLocks noChangeAspect="1" noChangeArrowheads="1"/>
          </p:cNvPicPr>
          <p:nvPr/>
        </p:nvPicPr>
        <p:blipFill>
          <a:blip r:embed="rId4" cstate="print"/>
          <a:srcRect/>
          <a:stretch>
            <a:fillRect/>
          </a:stretch>
        </p:blipFill>
        <p:spPr bwMode="auto">
          <a:xfrm>
            <a:off x="762000" y="2447925"/>
            <a:ext cx="2057400" cy="666750"/>
          </a:xfrm>
          <a:prstGeom prst="rect">
            <a:avLst/>
          </a:prstGeom>
          <a:noFill/>
          <a:ln w="9525">
            <a:noFill/>
            <a:miter lim="800000"/>
            <a:headEnd/>
            <a:tailEnd/>
          </a:ln>
        </p:spPr>
      </p:pic>
      <p:pic>
        <p:nvPicPr>
          <p:cNvPr id="16387" name="Picture 10" descr="Cyndi's List of Genealogy Sites on the Internet"/>
          <p:cNvPicPr>
            <a:picLocks noChangeAspect="1" noChangeArrowheads="1"/>
          </p:cNvPicPr>
          <p:nvPr/>
        </p:nvPicPr>
        <p:blipFill>
          <a:blip r:embed="rId5" cstate="print"/>
          <a:srcRect/>
          <a:stretch>
            <a:fillRect/>
          </a:stretch>
        </p:blipFill>
        <p:spPr bwMode="auto">
          <a:xfrm>
            <a:off x="450850" y="3295650"/>
            <a:ext cx="2763838" cy="666750"/>
          </a:xfrm>
          <a:prstGeom prst="rect">
            <a:avLst/>
          </a:prstGeom>
          <a:noFill/>
          <a:ln w="9525">
            <a:noFill/>
            <a:miter lim="800000"/>
            <a:headEnd/>
            <a:tailEnd/>
          </a:ln>
        </p:spPr>
      </p:pic>
      <p:pic>
        <p:nvPicPr>
          <p:cNvPr id="16388" name="Picture 11"/>
          <p:cNvPicPr>
            <a:picLocks noChangeAspect="1" noChangeArrowheads="1"/>
          </p:cNvPicPr>
          <p:nvPr/>
        </p:nvPicPr>
        <p:blipFill>
          <a:blip r:embed="rId6" cstate="print"/>
          <a:srcRect/>
          <a:stretch>
            <a:fillRect/>
          </a:stretch>
        </p:blipFill>
        <p:spPr bwMode="auto">
          <a:xfrm>
            <a:off x="3429000" y="3043238"/>
            <a:ext cx="3652838" cy="614362"/>
          </a:xfrm>
          <a:prstGeom prst="rect">
            <a:avLst/>
          </a:prstGeom>
          <a:noFill/>
          <a:ln w="9525">
            <a:noFill/>
            <a:miter lim="800000"/>
            <a:headEnd/>
            <a:tailEnd/>
          </a:ln>
        </p:spPr>
      </p:pic>
      <p:pic>
        <p:nvPicPr>
          <p:cNvPr id="16389" name="Picture 12"/>
          <p:cNvPicPr>
            <a:picLocks noChangeAspect="1" noChangeArrowheads="1"/>
          </p:cNvPicPr>
          <p:nvPr/>
        </p:nvPicPr>
        <p:blipFill>
          <a:blip r:embed="rId7" cstate="print"/>
          <a:srcRect/>
          <a:stretch>
            <a:fillRect/>
          </a:stretch>
        </p:blipFill>
        <p:spPr bwMode="auto">
          <a:xfrm>
            <a:off x="2928938" y="1676400"/>
            <a:ext cx="2011362" cy="685800"/>
          </a:xfrm>
          <a:prstGeom prst="rect">
            <a:avLst/>
          </a:prstGeom>
          <a:noFill/>
          <a:ln w="9525">
            <a:noFill/>
            <a:miter lim="800000"/>
            <a:headEnd/>
            <a:tailEnd/>
          </a:ln>
        </p:spPr>
      </p:pic>
      <p:pic>
        <p:nvPicPr>
          <p:cNvPr id="16390" name="Picture 13"/>
          <p:cNvPicPr>
            <a:picLocks noChangeAspect="1" noChangeArrowheads="1"/>
          </p:cNvPicPr>
          <p:nvPr/>
        </p:nvPicPr>
        <p:blipFill>
          <a:blip r:embed="rId8" cstate="print"/>
          <a:srcRect/>
          <a:stretch>
            <a:fillRect/>
          </a:stretch>
        </p:blipFill>
        <p:spPr bwMode="auto">
          <a:xfrm>
            <a:off x="5740400" y="3810000"/>
            <a:ext cx="2867025" cy="511175"/>
          </a:xfrm>
          <a:prstGeom prst="rect">
            <a:avLst/>
          </a:prstGeom>
          <a:noFill/>
          <a:ln w="9525">
            <a:noFill/>
            <a:miter lim="800000"/>
            <a:headEnd/>
            <a:tailEnd/>
          </a:ln>
        </p:spPr>
      </p:pic>
      <p:pic>
        <p:nvPicPr>
          <p:cNvPr id="16391" name="Picture 14"/>
          <p:cNvPicPr>
            <a:picLocks noChangeAspect="1" noChangeArrowheads="1"/>
          </p:cNvPicPr>
          <p:nvPr/>
        </p:nvPicPr>
        <p:blipFill>
          <a:blip r:embed="rId9" cstate="print"/>
          <a:srcRect/>
          <a:stretch>
            <a:fillRect/>
          </a:stretch>
        </p:blipFill>
        <p:spPr bwMode="auto">
          <a:xfrm>
            <a:off x="5867400" y="1981200"/>
            <a:ext cx="3160713" cy="762000"/>
          </a:xfrm>
          <a:prstGeom prst="rect">
            <a:avLst/>
          </a:prstGeom>
          <a:noFill/>
          <a:ln w="9525">
            <a:noFill/>
            <a:miter lim="800000"/>
            <a:headEnd/>
            <a:tailEnd/>
          </a:ln>
        </p:spPr>
      </p:pic>
      <p:pic>
        <p:nvPicPr>
          <p:cNvPr id="16392" name="Picture 16" descr="Fold3"/>
          <p:cNvPicPr>
            <a:picLocks noChangeAspect="1" noChangeArrowheads="1"/>
          </p:cNvPicPr>
          <p:nvPr/>
        </p:nvPicPr>
        <p:blipFill>
          <a:blip r:embed="rId10" cstate="print"/>
          <a:srcRect/>
          <a:stretch>
            <a:fillRect/>
          </a:stretch>
        </p:blipFill>
        <p:spPr bwMode="auto">
          <a:xfrm>
            <a:off x="1797050" y="5029200"/>
            <a:ext cx="2470150" cy="633413"/>
          </a:xfrm>
          <a:prstGeom prst="rect">
            <a:avLst/>
          </a:prstGeom>
          <a:noFill/>
          <a:ln w="9525">
            <a:noFill/>
            <a:miter lim="800000"/>
            <a:headEnd/>
            <a:tailEnd/>
          </a:ln>
        </p:spPr>
      </p:pic>
      <p:pic>
        <p:nvPicPr>
          <p:cNvPr id="16393" name="Picture 17"/>
          <p:cNvPicPr>
            <a:picLocks noChangeAspect="1" noChangeArrowheads="1"/>
          </p:cNvPicPr>
          <p:nvPr/>
        </p:nvPicPr>
        <p:blipFill>
          <a:blip r:embed="rId11" cstate="print"/>
          <a:srcRect/>
          <a:stretch>
            <a:fillRect/>
          </a:stretch>
        </p:blipFill>
        <p:spPr bwMode="auto">
          <a:xfrm>
            <a:off x="5162550" y="1330325"/>
            <a:ext cx="3752850" cy="574675"/>
          </a:xfrm>
          <a:prstGeom prst="rect">
            <a:avLst/>
          </a:prstGeom>
          <a:noFill/>
          <a:ln w="9525">
            <a:noFill/>
            <a:miter lim="800000"/>
            <a:headEnd/>
            <a:tailEnd/>
          </a:ln>
        </p:spPr>
      </p:pic>
      <p:pic>
        <p:nvPicPr>
          <p:cNvPr id="16394" name="Picture 21" descr="https://encrypted-tbn2.google.com/images?q=tbn:ANd9GcQoyn2jaI_88KOrhi3qm2qcX4saOE_wdej8mfsDFxVHqtKb8aaK"/>
          <p:cNvPicPr>
            <a:picLocks noChangeAspect="1" noChangeArrowheads="1"/>
          </p:cNvPicPr>
          <p:nvPr/>
        </p:nvPicPr>
        <p:blipFill>
          <a:blip r:embed="rId12" cstate="print"/>
          <a:srcRect/>
          <a:stretch>
            <a:fillRect/>
          </a:stretch>
        </p:blipFill>
        <p:spPr bwMode="auto">
          <a:xfrm>
            <a:off x="7543800" y="5257800"/>
            <a:ext cx="1379538" cy="1379538"/>
          </a:xfrm>
          <a:prstGeom prst="rect">
            <a:avLst/>
          </a:prstGeom>
          <a:noFill/>
          <a:ln w="9525">
            <a:noFill/>
            <a:miter lim="800000"/>
            <a:headEnd/>
            <a:tailEnd/>
          </a:ln>
        </p:spPr>
      </p:pic>
      <p:pic>
        <p:nvPicPr>
          <p:cNvPr id="16395" name="Picture 22"/>
          <p:cNvPicPr>
            <a:picLocks noChangeAspect="1" noChangeArrowheads="1"/>
          </p:cNvPicPr>
          <p:nvPr/>
        </p:nvPicPr>
        <p:blipFill>
          <a:blip r:embed="rId13" cstate="print"/>
          <a:srcRect/>
          <a:stretch>
            <a:fillRect/>
          </a:stretch>
        </p:blipFill>
        <p:spPr bwMode="auto">
          <a:xfrm>
            <a:off x="304800" y="1676400"/>
            <a:ext cx="2349500" cy="685800"/>
          </a:xfrm>
          <a:prstGeom prst="rect">
            <a:avLst/>
          </a:prstGeom>
          <a:noFill/>
          <a:ln w="9525">
            <a:noFill/>
            <a:miter lim="800000"/>
            <a:headEnd/>
            <a:tailEnd/>
          </a:ln>
        </p:spPr>
      </p:pic>
      <p:pic>
        <p:nvPicPr>
          <p:cNvPr id="16396" name="Picture 24" descr="FriendFeed"/>
          <p:cNvPicPr>
            <a:picLocks noChangeAspect="1" noChangeArrowheads="1"/>
          </p:cNvPicPr>
          <p:nvPr/>
        </p:nvPicPr>
        <p:blipFill>
          <a:blip r:embed="rId14" cstate="print"/>
          <a:srcRect/>
          <a:stretch>
            <a:fillRect/>
          </a:stretch>
        </p:blipFill>
        <p:spPr bwMode="auto">
          <a:xfrm>
            <a:off x="304800" y="5791200"/>
            <a:ext cx="3805238" cy="838200"/>
          </a:xfrm>
          <a:prstGeom prst="rect">
            <a:avLst/>
          </a:prstGeom>
          <a:noFill/>
          <a:ln w="9525">
            <a:noFill/>
            <a:miter lim="800000"/>
            <a:headEnd/>
            <a:tailEnd/>
          </a:ln>
        </p:spPr>
      </p:pic>
      <p:pic>
        <p:nvPicPr>
          <p:cNvPr id="16397" name="Picture 21" descr="Capture.JPG"/>
          <p:cNvPicPr>
            <a:picLocks noChangeAspect="1"/>
          </p:cNvPicPr>
          <p:nvPr/>
        </p:nvPicPr>
        <p:blipFill>
          <a:blip r:embed="rId15" cstate="print"/>
          <a:srcRect/>
          <a:stretch>
            <a:fillRect/>
          </a:stretch>
        </p:blipFill>
        <p:spPr bwMode="auto">
          <a:xfrm>
            <a:off x="4495800" y="5105400"/>
            <a:ext cx="2879725" cy="838200"/>
          </a:xfrm>
          <a:prstGeom prst="rect">
            <a:avLst/>
          </a:prstGeom>
          <a:noFill/>
          <a:ln w="9525">
            <a:noFill/>
            <a:miter lim="800000"/>
            <a:headEnd/>
            <a:tailEnd/>
          </a:ln>
        </p:spPr>
      </p:pic>
      <p:pic>
        <p:nvPicPr>
          <p:cNvPr id="16398" name="Picture 22" descr="Capture.JPG"/>
          <p:cNvPicPr>
            <a:picLocks noChangeAspect="1"/>
          </p:cNvPicPr>
          <p:nvPr/>
        </p:nvPicPr>
        <p:blipFill>
          <a:blip r:embed="rId16" cstate="print"/>
          <a:srcRect/>
          <a:stretch>
            <a:fillRect/>
          </a:stretch>
        </p:blipFill>
        <p:spPr bwMode="auto">
          <a:xfrm>
            <a:off x="4648200" y="6096000"/>
            <a:ext cx="2428875" cy="457200"/>
          </a:xfrm>
          <a:prstGeom prst="rect">
            <a:avLst/>
          </a:prstGeom>
          <a:noFill/>
          <a:ln w="9525">
            <a:noFill/>
            <a:miter lim="800000"/>
            <a:headEnd/>
            <a:tailEnd/>
          </a:ln>
        </p:spPr>
      </p:pic>
      <p:pic>
        <p:nvPicPr>
          <p:cNvPr id="16399" name="Picture 23" descr="Capture.JPG"/>
          <p:cNvPicPr>
            <a:picLocks noChangeAspect="1"/>
          </p:cNvPicPr>
          <p:nvPr/>
        </p:nvPicPr>
        <p:blipFill>
          <a:blip r:embed="rId17" cstate="print"/>
          <a:srcRect/>
          <a:stretch>
            <a:fillRect/>
          </a:stretch>
        </p:blipFill>
        <p:spPr bwMode="auto">
          <a:xfrm>
            <a:off x="3200400" y="2438400"/>
            <a:ext cx="2616200" cy="533400"/>
          </a:xfrm>
          <a:prstGeom prst="rect">
            <a:avLst/>
          </a:prstGeom>
          <a:noFill/>
          <a:ln w="9525">
            <a:noFill/>
            <a:miter lim="800000"/>
            <a:headEnd/>
            <a:tailEnd/>
          </a:ln>
        </p:spPr>
      </p:pic>
      <p:pic>
        <p:nvPicPr>
          <p:cNvPr id="16400" name="Picture 24" descr="Capture.JPG"/>
          <p:cNvPicPr>
            <a:picLocks noChangeAspect="1"/>
          </p:cNvPicPr>
          <p:nvPr/>
        </p:nvPicPr>
        <p:blipFill>
          <a:blip r:embed="rId18" cstate="print"/>
          <a:srcRect/>
          <a:stretch>
            <a:fillRect/>
          </a:stretch>
        </p:blipFill>
        <p:spPr bwMode="auto">
          <a:xfrm>
            <a:off x="4038600" y="201613"/>
            <a:ext cx="990600" cy="1343025"/>
          </a:xfrm>
          <a:prstGeom prst="rect">
            <a:avLst/>
          </a:prstGeom>
          <a:noFill/>
          <a:ln w="9525">
            <a:noFill/>
            <a:miter lim="800000"/>
            <a:headEnd/>
            <a:tailEnd/>
          </a:ln>
        </p:spPr>
      </p:pic>
      <p:pic>
        <p:nvPicPr>
          <p:cNvPr id="16401" name="Picture 25" descr="Capture.JPG"/>
          <p:cNvPicPr>
            <a:picLocks noChangeAspect="1"/>
          </p:cNvPicPr>
          <p:nvPr/>
        </p:nvPicPr>
        <p:blipFill>
          <a:blip r:embed="rId19" cstate="print"/>
          <a:srcRect/>
          <a:stretch>
            <a:fillRect/>
          </a:stretch>
        </p:blipFill>
        <p:spPr bwMode="auto">
          <a:xfrm>
            <a:off x="7086600" y="4391025"/>
            <a:ext cx="1819275" cy="638175"/>
          </a:xfrm>
          <a:prstGeom prst="rect">
            <a:avLst/>
          </a:prstGeom>
          <a:noFill/>
          <a:ln w="9525">
            <a:noFill/>
            <a:miter lim="800000"/>
            <a:headEnd/>
            <a:tailEnd/>
          </a:ln>
        </p:spPr>
      </p:pic>
      <p:pic>
        <p:nvPicPr>
          <p:cNvPr id="16402" name="Picture 26" descr="Capture.JPG"/>
          <p:cNvPicPr>
            <a:picLocks noChangeAspect="1"/>
          </p:cNvPicPr>
          <p:nvPr/>
        </p:nvPicPr>
        <p:blipFill>
          <a:blip r:embed="rId20" cstate="print"/>
          <a:srcRect/>
          <a:stretch>
            <a:fillRect/>
          </a:stretch>
        </p:blipFill>
        <p:spPr bwMode="auto">
          <a:xfrm>
            <a:off x="5181600" y="228600"/>
            <a:ext cx="1419225" cy="933450"/>
          </a:xfrm>
          <a:prstGeom prst="rect">
            <a:avLst/>
          </a:prstGeom>
          <a:noFill/>
          <a:ln w="9525">
            <a:noFill/>
            <a:miter lim="800000"/>
            <a:headEnd/>
            <a:tailEnd/>
          </a:ln>
        </p:spPr>
      </p:pic>
      <p:pic>
        <p:nvPicPr>
          <p:cNvPr id="16403" name="Picture 27" descr="Capture.JPG"/>
          <p:cNvPicPr>
            <a:picLocks noChangeAspect="1"/>
          </p:cNvPicPr>
          <p:nvPr/>
        </p:nvPicPr>
        <p:blipFill>
          <a:blip r:embed="rId21" cstate="print"/>
          <a:srcRect/>
          <a:stretch>
            <a:fillRect/>
          </a:stretch>
        </p:blipFill>
        <p:spPr bwMode="auto">
          <a:xfrm>
            <a:off x="6664325" y="304800"/>
            <a:ext cx="2403475" cy="762000"/>
          </a:xfrm>
          <a:prstGeom prst="rect">
            <a:avLst/>
          </a:prstGeom>
          <a:noFill/>
          <a:ln w="9525">
            <a:noFill/>
            <a:miter lim="800000"/>
            <a:headEnd/>
            <a:tailEnd/>
          </a:ln>
        </p:spPr>
      </p:pic>
      <p:pic>
        <p:nvPicPr>
          <p:cNvPr id="16404" name="Picture 28" descr="Capture.JPG"/>
          <p:cNvPicPr>
            <a:picLocks noChangeAspect="1"/>
          </p:cNvPicPr>
          <p:nvPr/>
        </p:nvPicPr>
        <p:blipFill>
          <a:blip r:embed="rId22" cstate="print"/>
          <a:srcRect/>
          <a:stretch>
            <a:fillRect/>
          </a:stretch>
        </p:blipFill>
        <p:spPr bwMode="auto">
          <a:xfrm>
            <a:off x="7239000" y="3048000"/>
            <a:ext cx="1574800" cy="657225"/>
          </a:xfrm>
          <a:prstGeom prst="rect">
            <a:avLst/>
          </a:prstGeom>
          <a:noFill/>
          <a:ln w="9525">
            <a:noFill/>
            <a:miter lim="800000"/>
            <a:headEnd/>
            <a:tailEnd/>
          </a:ln>
        </p:spPr>
      </p:pic>
      <p:pic>
        <p:nvPicPr>
          <p:cNvPr id="16405" name="Picture 29" descr="Capture.JPG"/>
          <p:cNvPicPr>
            <a:picLocks noChangeAspect="1"/>
          </p:cNvPicPr>
          <p:nvPr/>
        </p:nvPicPr>
        <p:blipFill>
          <a:blip r:embed="rId23" cstate="print"/>
          <a:srcRect/>
          <a:stretch>
            <a:fillRect/>
          </a:stretch>
        </p:blipFill>
        <p:spPr bwMode="auto">
          <a:xfrm>
            <a:off x="228600" y="4835525"/>
            <a:ext cx="1295400" cy="879475"/>
          </a:xfrm>
          <a:prstGeom prst="rect">
            <a:avLst/>
          </a:prstGeom>
          <a:noFill/>
          <a:ln w="9525">
            <a:noFill/>
            <a:miter lim="800000"/>
            <a:headEnd/>
            <a:tailEnd/>
          </a:ln>
        </p:spPr>
      </p:pic>
      <p:pic>
        <p:nvPicPr>
          <p:cNvPr id="16406" name="Picture 30" descr="Capture.JPG"/>
          <p:cNvPicPr>
            <a:picLocks noChangeAspect="1"/>
          </p:cNvPicPr>
          <p:nvPr/>
        </p:nvPicPr>
        <p:blipFill>
          <a:blip r:embed="rId24" cstate="print"/>
          <a:srcRect/>
          <a:stretch>
            <a:fillRect/>
          </a:stretch>
        </p:blipFill>
        <p:spPr bwMode="auto">
          <a:xfrm>
            <a:off x="304800" y="4038600"/>
            <a:ext cx="2601913" cy="685800"/>
          </a:xfrm>
          <a:prstGeom prst="rect">
            <a:avLst/>
          </a:prstGeom>
          <a:noFill/>
          <a:ln w="9525">
            <a:noFill/>
            <a:miter lim="800000"/>
            <a:headEnd/>
            <a:tailEnd/>
          </a:ln>
        </p:spPr>
      </p:pic>
      <p:pic>
        <p:nvPicPr>
          <p:cNvPr id="16407" name="Picture 31" descr="Capture.JPG"/>
          <p:cNvPicPr>
            <a:picLocks noChangeAspect="1"/>
          </p:cNvPicPr>
          <p:nvPr/>
        </p:nvPicPr>
        <p:blipFill>
          <a:blip r:embed="rId25" cstate="print"/>
          <a:srcRect/>
          <a:stretch>
            <a:fillRect/>
          </a:stretch>
        </p:blipFill>
        <p:spPr bwMode="auto">
          <a:xfrm>
            <a:off x="3295650" y="3733800"/>
            <a:ext cx="2343150" cy="1123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descr="Captur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1"/>
          <p:cNvSpPr txBox="1">
            <a:spLocks noChangeArrowheads="1"/>
          </p:cNvSpPr>
          <p:nvPr/>
        </p:nvSpPr>
        <p:spPr bwMode="auto">
          <a:xfrm>
            <a:off x="1524000" y="41275"/>
            <a:ext cx="6096000" cy="6740525"/>
          </a:xfrm>
          <a:prstGeom prst="rect">
            <a:avLst/>
          </a:prstGeom>
          <a:noFill/>
          <a:ln w="9525">
            <a:noFill/>
            <a:miter lim="800000"/>
            <a:headEnd/>
            <a:tailEnd/>
          </a:ln>
        </p:spPr>
        <p:txBody>
          <a:bodyPr>
            <a:spAutoFit/>
          </a:bodyPr>
          <a:lstStyle/>
          <a:p>
            <a:r>
              <a:rPr lang="en-US" altLang="en-US" sz="4800"/>
              <a:t>“</a:t>
            </a:r>
            <a:r>
              <a:rPr lang="en-US" sz="4800"/>
              <a:t>I'm on Facebook, and use it, but do not generally find new research related sources there. Twitter though is a constant stream of new information.</a:t>
            </a:r>
            <a:r>
              <a:rPr lang="en-US" altLang="en-US" sz="4800"/>
              <a:t>”</a:t>
            </a:r>
            <a:r>
              <a:rPr lang="en-US" sz="4800"/>
              <a:t> </a:t>
            </a:r>
          </a:p>
          <a:p>
            <a:endParaRPr lang="en-US" sz="4800"/>
          </a:p>
          <a:p>
            <a:pPr algn="r"/>
            <a:r>
              <a:rPr lang="en-US" sz="4800"/>
              <a:t>– museum curator</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1" descr="chart.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itle 1"/>
          <p:cNvSpPr txBox="1">
            <a:spLocks/>
          </p:cNvSpPr>
          <p:nvPr/>
        </p:nvSpPr>
        <p:spPr>
          <a:xfrm>
            <a:off x="381000" y="533400"/>
            <a:ext cx="9144000" cy="609600"/>
          </a:xfrm>
          <a:prstGeom prst="rect">
            <a:avLst/>
          </a:prstGeom>
        </p:spPr>
        <p:txBody>
          <a:bodyPr anchor="ctr"/>
          <a:lstStyle/>
          <a:p>
            <a:pPr algn="ctr" fontAlgn="auto">
              <a:spcAft>
                <a:spcPts val="0"/>
              </a:spcAft>
              <a:defRPr/>
            </a:pPr>
            <a:r>
              <a:rPr lang="en-US" sz="2800" dirty="0">
                <a:latin typeface="+mj-lt"/>
                <a:ea typeface="+mj-ea"/>
                <a:cs typeface="+mj-cs"/>
              </a:rPr>
              <a:t>Sharing new websites and other research resources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1"/>
          <p:cNvSpPr txBox="1">
            <a:spLocks noChangeArrowheads="1"/>
          </p:cNvSpPr>
          <p:nvPr/>
        </p:nvSpPr>
        <p:spPr bwMode="auto">
          <a:xfrm>
            <a:off x="1828800" y="398463"/>
            <a:ext cx="5638800" cy="6002337"/>
          </a:xfrm>
          <a:prstGeom prst="rect">
            <a:avLst/>
          </a:prstGeom>
          <a:noFill/>
          <a:ln w="9525">
            <a:noFill/>
            <a:miter lim="800000"/>
            <a:headEnd/>
            <a:tailEnd/>
          </a:ln>
        </p:spPr>
        <p:txBody>
          <a:bodyPr>
            <a:spAutoFit/>
          </a:bodyPr>
          <a:lstStyle/>
          <a:p>
            <a:r>
              <a:rPr lang="en-US" altLang="en-US" sz="4800"/>
              <a:t>“</a:t>
            </a:r>
            <a:r>
              <a:rPr lang="en-US" sz="4800"/>
              <a:t>When I want to share a research resource with friends, I email them a link.</a:t>
            </a:r>
            <a:r>
              <a:rPr lang="en-US" altLang="en-US" sz="4800"/>
              <a:t>”</a:t>
            </a:r>
            <a:r>
              <a:rPr lang="en-US" sz="4800"/>
              <a:t> </a:t>
            </a:r>
          </a:p>
          <a:p>
            <a:pPr algn="r"/>
            <a:r>
              <a:rPr lang="en-US" sz="4800"/>
              <a:t>		</a:t>
            </a:r>
          </a:p>
          <a:p>
            <a:pPr algn="r"/>
            <a:r>
              <a:rPr lang="en-US" sz="4800"/>
              <a:t>- unaffiliated scholar</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itle 2"/>
          <p:cNvSpPr>
            <a:spLocks noGrp="1"/>
          </p:cNvSpPr>
          <p:nvPr>
            <p:ph type="title"/>
          </p:nvPr>
        </p:nvSpPr>
        <p:spPr/>
        <p:txBody>
          <a:bodyPr/>
          <a:lstStyle/>
          <a:p>
            <a:r>
              <a:rPr lang="en-US" sz="3600" smtClean="0">
                <a:solidFill>
                  <a:srgbClr val="002060"/>
                </a:solidFill>
                <a:cs typeface="Arial" pitchFamily="34" charset="0"/>
              </a:rPr>
              <a:t>Our group</a:t>
            </a:r>
          </a:p>
        </p:txBody>
      </p:sp>
      <p:grpSp>
        <p:nvGrpSpPr>
          <p:cNvPr id="3074" name="Group 24"/>
          <p:cNvGrpSpPr>
            <a:grpSpLocks/>
          </p:cNvGrpSpPr>
          <p:nvPr/>
        </p:nvGrpSpPr>
        <p:grpSpPr bwMode="auto">
          <a:xfrm>
            <a:off x="1400175" y="1905000"/>
            <a:ext cx="6343650" cy="3567113"/>
            <a:chOff x="914400" y="1905000"/>
            <a:chExt cx="6342728" cy="3567223"/>
          </a:xfrm>
        </p:grpSpPr>
        <p:pic>
          <p:nvPicPr>
            <p:cNvPr id="95234" name="Picture 2" descr="http://www.oclc.org/content/dam/research/images/people/ast83x110.png"/>
            <p:cNvPicPr>
              <a:picLocks noChangeAspect="1" noChangeArrowheads="1"/>
            </p:cNvPicPr>
            <p:nvPr/>
          </p:nvPicPr>
          <p:blipFill>
            <a:blip r:embed="rId3" cstate="print"/>
            <a:srcRect/>
            <a:stretch>
              <a:fillRect/>
            </a:stretch>
          </p:blipFill>
          <p:spPr bwMode="auto">
            <a:xfrm>
              <a:off x="914401" y="3153701"/>
              <a:ext cx="790575" cy="1047751"/>
            </a:xfrm>
            <a:prstGeom prst="rect">
              <a:avLst/>
            </a:prstGeom>
            <a:noFill/>
            <a:ln w="9525">
              <a:noFill/>
              <a:miter lim="800000"/>
              <a:headEnd/>
              <a:tailEnd/>
            </a:ln>
            <a:effectLst>
              <a:outerShdw dist="139700" dir="2700000" algn="ctr" rotWithShape="0">
                <a:srgbClr val="808080">
                  <a:alpha val="64999"/>
                </a:srgbClr>
              </a:outerShdw>
            </a:effectLst>
          </p:spPr>
        </p:pic>
        <p:pic>
          <p:nvPicPr>
            <p:cNvPr id="95236" name="Picture 4" descr="http://www.oclc.org/content/dam/research/images/people/washburn-list.png"/>
            <p:cNvPicPr>
              <a:picLocks noChangeAspect="1" noChangeArrowheads="1"/>
            </p:cNvPicPr>
            <p:nvPr/>
          </p:nvPicPr>
          <p:blipFill>
            <a:blip r:embed="rId4" cstate="print"/>
            <a:srcRect/>
            <a:stretch>
              <a:fillRect/>
            </a:stretch>
          </p:blipFill>
          <p:spPr bwMode="auto">
            <a:xfrm>
              <a:off x="914400" y="1927535"/>
              <a:ext cx="790575" cy="1047751"/>
            </a:xfrm>
            <a:prstGeom prst="rect">
              <a:avLst/>
            </a:prstGeom>
            <a:noFill/>
            <a:ln w="9525">
              <a:noFill/>
              <a:miter lim="800000"/>
              <a:headEnd/>
              <a:tailEnd/>
            </a:ln>
            <a:effectLst>
              <a:outerShdw dist="139700" dir="2700000" algn="ctr" rotWithShape="0">
                <a:srgbClr val="808080">
                  <a:alpha val="64999"/>
                </a:srgbClr>
              </a:outerShdw>
            </a:effectLst>
          </p:spPr>
        </p:pic>
        <p:pic>
          <p:nvPicPr>
            <p:cNvPr id="95238" name="Picture 6" descr="http://www.oclc.org/content/dam/research/images/people/schaffner-list.png"/>
            <p:cNvPicPr>
              <a:picLocks noChangeAspect="1" noChangeArrowheads="1"/>
            </p:cNvPicPr>
            <p:nvPr/>
          </p:nvPicPr>
          <p:blipFill>
            <a:blip r:embed="rId5" cstate="print"/>
            <a:srcRect/>
            <a:stretch>
              <a:fillRect/>
            </a:stretch>
          </p:blipFill>
          <p:spPr bwMode="auto">
            <a:xfrm>
              <a:off x="4272932" y="1905000"/>
              <a:ext cx="790575" cy="1047751"/>
            </a:xfrm>
            <a:prstGeom prst="rect">
              <a:avLst/>
            </a:prstGeom>
            <a:noFill/>
            <a:ln w="9525">
              <a:noFill/>
              <a:miter lim="800000"/>
              <a:headEnd/>
              <a:tailEnd/>
            </a:ln>
            <a:effectLst>
              <a:outerShdw dist="139700" dir="2700000" algn="ctr" rotWithShape="0">
                <a:srgbClr val="808080">
                  <a:alpha val="64999"/>
                </a:srgbClr>
              </a:outerShdw>
            </a:effectLst>
          </p:spPr>
        </p:pic>
        <p:pic>
          <p:nvPicPr>
            <p:cNvPr id="95240" name="Picture 8" descr="http://www.oclc.org/content/dam/research/images/people/proffitt-list.png"/>
            <p:cNvPicPr>
              <a:picLocks noChangeAspect="1" noChangeArrowheads="1"/>
            </p:cNvPicPr>
            <p:nvPr/>
          </p:nvPicPr>
          <p:blipFill>
            <a:blip r:embed="rId6" cstate="print"/>
            <a:srcRect/>
            <a:stretch>
              <a:fillRect/>
            </a:stretch>
          </p:blipFill>
          <p:spPr bwMode="auto">
            <a:xfrm>
              <a:off x="914401" y="4424472"/>
              <a:ext cx="790575" cy="1047751"/>
            </a:xfrm>
            <a:prstGeom prst="rect">
              <a:avLst/>
            </a:prstGeom>
            <a:noFill/>
            <a:ln w="9525">
              <a:noFill/>
              <a:miter lim="800000"/>
              <a:headEnd/>
              <a:tailEnd/>
            </a:ln>
            <a:effectLst>
              <a:outerShdw dist="139700" dir="2700000" algn="ctr" rotWithShape="0">
                <a:srgbClr val="808080">
                  <a:alpha val="64999"/>
                </a:srgbClr>
              </a:outerShdw>
            </a:effectLst>
          </p:spPr>
        </p:pic>
        <p:pic>
          <p:nvPicPr>
            <p:cNvPr id="95242" name="Picture 10" descr="http://www.oclc.org/content/dam/research/images/people/dooley-list.png"/>
            <p:cNvPicPr>
              <a:picLocks noChangeAspect="1" noChangeArrowheads="1"/>
            </p:cNvPicPr>
            <p:nvPr/>
          </p:nvPicPr>
          <p:blipFill>
            <a:blip r:embed="rId7" cstate="print"/>
            <a:srcRect/>
            <a:stretch>
              <a:fillRect/>
            </a:stretch>
          </p:blipFill>
          <p:spPr bwMode="auto">
            <a:xfrm>
              <a:off x="4272930" y="3186926"/>
              <a:ext cx="790575" cy="1047751"/>
            </a:xfrm>
            <a:prstGeom prst="rect">
              <a:avLst/>
            </a:prstGeom>
            <a:noFill/>
            <a:ln w="9525">
              <a:noFill/>
              <a:miter lim="800000"/>
              <a:headEnd/>
              <a:tailEnd/>
            </a:ln>
            <a:effectLst>
              <a:outerShdw dist="139700" dir="2700000" algn="ctr" rotWithShape="0">
                <a:srgbClr val="808080">
                  <a:alpha val="64999"/>
                </a:srgbClr>
              </a:outerShdw>
            </a:effectLst>
          </p:spPr>
        </p:pic>
        <p:sp>
          <p:nvSpPr>
            <p:cNvPr id="3080" name="TextBox 12"/>
            <p:cNvSpPr txBox="1">
              <a:spLocks noChangeArrowheads="1"/>
            </p:cNvSpPr>
            <p:nvPr/>
          </p:nvSpPr>
          <p:spPr bwMode="auto">
            <a:xfrm>
              <a:off x="1931717" y="2029421"/>
              <a:ext cx="1720343" cy="861774"/>
            </a:xfrm>
            <a:prstGeom prst="rect">
              <a:avLst/>
            </a:prstGeom>
            <a:noFill/>
            <a:ln w="9525">
              <a:noFill/>
              <a:miter lim="800000"/>
              <a:headEnd/>
              <a:tailEnd/>
            </a:ln>
          </p:spPr>
          <p:txBody>
            <a:bodyPr wrap="none">
              <a:spAutoFit/>
            </a:bodyPr>
            <a:lstStyle/>
            <a:p>
              <a:r>
                <a:rPr lang="en-US">
                  <a:solidFill>
                    <a:srgbClr val="C00000"/>
                  </a:solidFill>
                </a:rPr>
                <a:t>Bruce Washburn</a:t>
              </a:r>
            </a:p>
            <a:p>
              <a:r>
                <a:rPr lang="en-US" sz="1600">
                  <a:solidFill>
                    <a:srgbClr val="002060"/>
                  </a:solidFill>
                </a:rPr>
                <a:t>Software Engineer</a:t>
              </a:r>
            </a:p>
            <a:p>
              <a:r>
                <a:rPr lang="en-US" sz="1600">
                  <a:solidFill>
                    <a:srgbClr val="002060"/>
                  </a:solidFill>
                </a:rPr>
                <a:t>San Mateo, CA</a:t>
              </a:r>
            </a:p>
          </p:txBody>
        </p:sp>
        <p:sp>
          <p:nvSpPr>
            <p:cNvPr id="3081" name="TextBox 13"/>
            <p:cNvSpPr txBox="1">
              <a:spLocks noChangeArrowheads="1"/>
            </p:cNvSpPr>
            <p:nvPr/>
          </p:nvSpPr>
          <p:spPr bwMode="auto">
            <a:xfrm>
              <a:off x="1928003" y="3186926"/>
              <a:ext cx="1727845" cy="861774"/>
            </a:xfrm>
            <a:prstGeom prst="rect">
              <a:avLst/>
            </a:prstGeom>
            <a:noFill/>
            <a:ln w="9525">
              <a:noFill/>
              <a:miter lim="800000"/>
              <a:headEnd/>
              <a:tailEnd/>
            </a:ln>
          </p:spPr>
          <p:txBody>
            <a:bodyPr wrap="none">
              <a:spAutoFit/>
            </a:bodyPr>
            <a:lstStyle/>
            <a:p>
              <a:r>
                <a:rPr lang="en-US">
                  <a:solidFill>
                    <a:srgbClr val="C00000"/>
                  </a:solidFill>
                </a:rPr>
                <a:t>Ellen Eckert</a:t>
              </a:r>
            </a:p>
            <a:p>
              <a:r>
                <a:rPr lang="en-US" sz="1600">
                  <a:solidFill>
                    <a:srgbClr val="002060"/>
                  </a:solidFill>
                </a:rPr>
                <a:t>Research Assistant</a:t>
              </a:r>
            </a:p>
            <a:p>
              <a:r>
                <a:rPr lang="en-US" sz="1600">
                  <a:solidFill>
                    <a:srgbClr val="002060"/>
                  </a:solidFill>
                </a:rPr>
                <a:t>Portland, OR</a:t>
              </a:r>
            </a:p>
          </p:txBody>
        </p:sp>
        <p:sp>
          <p:nvSpPr>
            <p:cNvPr id="3082" name="TextBox 14"/>
            <p:cNvSpPr txBox="1">
              <a:spLocks noChangeArrowheads="1"/>
            </p:cNvSpPr>
            <p:nvPr/>
          </p:nvSpPr>
          <p:spPr bwMode="auto">
            <a:xfrm>
              <a:off x="1895279" y="4502529"/>
              <a:ext cx="1745029" cy="861774"/>
            </a:xfrm>
            <a:prstGeom prst="rect">
              <a:avLst/>
            </a:prstGeom>
            <a:noFill/>
            <a:ln w="9525">
              <a:noFill/>
              <a:miter lim="800000"/>
              <a:headEnd/>
              <a:tailEnd/>
            </a:ln>
          </p:spPr>
          <p:txBody>
            <a:bodyPr wrap="none">
              <a:spAutoFit/>
            </a:bodyPr>
            <a:lstStyle/>
            <a:p>
              <a:r>
                <a:rPr lang="en-US">
                  <a:solidFill>
                    <a:srgbClr val="C00000"/>
                  </a:solidFill>
                </a:rPr>
                <a:t>Merrilee Proffitt</a:t>
              </a:r>
            </a:p>
            <a:p>
              <a:r>
                <a:rPr lang="en-US" sz="1600">
                  <a:solidFill>
                    <a:srgbClr val="002060"/>
                  </a:solidFill>
                </a:rPr>
                <a:t>Program Officer</a:t>
              </a:r>
            </a:p>
            <a:p>
              <a:r>
                <a:rPr lang="en-US" sz="1600">
                  <a:solidFill>
                    <a:srgbClr val="002060"/>
                  </a:solidFill>
                </a:rPr>
                <a:t>San Mateo, CA</a:t>
              </a:r>
            </a:p>
          </p:txBody>
        </p:sp>
        <p:sp>
          <p:nvSpPr>
            <p:cNvPr id="3083" name="TextBox 15"/>
            <p:cNvSpPr txBox="1">
              <a:spLocks noChangeArrowheads="1"/>
            </p:cNvSpPr>
            <p:nvPr/>
          </p:nvSpPr>
          <p:spPr bwMode="auto">
            <a:xfrm>
              <a:off x="5377446" y="2005592"/>
              <a:ext cx="1879682" cy="861774"/>
            </a:xfrm>
            <a:prstGeom prst="rect">
              <a:avLst/>
            </a:prstGeom>
            <a:noFill/>
            <a:ln w="9525">
              <a:noFill/>
              <a:miter lim="800000"/>
              <a:headEnd/>
              <a:tailEnd/>
            </a:ln>
          </p:spPr>
          <p:txBody>
            <a:bodyPr wrap="none">
              <a:spAutoFit/>
            </a:bodyPr>
            <a:lstStyle/>
            <a:p>
              <a:r>
                <a:rPr lang="en-US">
                  <a:solidFill>
                    <a:srgbClr val="C00000"/>
                  </a:solidFill>
                </a:rPr>
                <a:t>Jennifer Schaffner</a:t>
              </a:r>
            </a:p>
            <a:p>
              <a:r>
                <a:rPr lang="en-US" sz="1600">
                  <a:solidFill>
                    <a:srgbClr val="002060"/>
                  </a:solidFill>
                </a:rPr>
                <a:t>Program Officer</a:t>
              </a:r>
            </a:p>
            <a:p>
              <a:r>
                <a:rPr lang="en-US" sz="1600">
                  <a:solidFill>
                    <a:srgbClr val="002060"/>
                  </a:solidFill>
                </a:rPr>
                <a:t>San Mateo, CA</a:t>
              </a:r>
            </a:p>
          </p:txBody>
        </p:sp>
        <p:sp>
          <p:nvSpPr>
            <p:cNvPr id="3084" name="TextBox 16"/>
            <p:cNvSpPr txBox="1">
              <a:spLocks noChangeArrowheads="1"/>
            </p:cNvSpPr>
            <p:nvPr/>
          </p:nvSpPr>
          <p:spPr bwMode="auto">
            <a:xfrm>
              <a:off x="5377446" y="3186926"/>
              <a:ext cx="1535485" cy="861774"/>
            </a:xfrm>
            <a:prstGeom prst="rect">
              <a:avLst/>
            </a:prstGeom>
            <a:noFill/>
            <a:ln w="9525">
              <a:noFill/>
              <a:miter lim="800000"/>
              <a:headEnd/>
              <a:tailEnd/>
            </a:ln>
          </p:spPr>
          <p:txBody>
            <a:bodyPr wrap="none">
              <a:spAutoFit/>
            </a:bodyPr>
            <a:lstStyle/>
            <a:p>
              <a:r>
                <a:rPr lang="en-US">
                  <a:solidFill>
                    <a:srgbClr val="C00000"/>
                  </a:solidFill>
                </a:rPr>
                <a:t>Jackie Dooley</a:t>
              </a:r>
            </a:p>
            <a:p>
              <a:r>
                <a:rPr lang="en-US" sz="1600">
                  <a:solidFill>
                    <a:srgbClr val="002060"/>
                  </a:solidFill>
                </a:rPr>
                <a:t>Program Officer</a:t>
              </a:r>
            </a:p>
            <a:p>
              <a:r>
                <a:rPr lang="en-US" sz="1600">
                  <a:solidFill>
                    <a:srgbClr val="002060"/>
                  </a:solidFill>
                </a:rPr>
                <a:t>San Mateo, CA</a:t>
              </a:r>
            </a:p>
          </p:txBody>
        </p:sp>
        <p:sp>
          <p:nvSpPr>
            <p:cNvPr id="3085" name="TextBox 21"/>
            <p:cNvSpPr txBox="1">
              <a:spLocks noChangeArrowheads="1"/>
            </p:cNvSpPr>
            <p:nvPr/>
          </p:nvSpPr>
          <p:spPr bwMode="auto">
            <a:xfrm>
              <a:off x="5378735" y="4438649"/>
              <a:ext cx="1455848" cy="861774"/>
            </a:xfrm>
            <a:prstGeom prst="rect">
              <a:avLst/>
            </a:prstGeom>
            <a:noFill/>
            <a:ln w="9525">
              <a:noFill/>
              <a:miter lim="800000"/>
              <a:headEnd/>
              <a:tailEnd/>
            </a:ln>
          </p:spPr>
          <p:txBody>
            <a:bodyPr wrap="none">
              <a:spAutoFit/>
            </a:bodyPr>
            <a:lstStyle/>
            <a:p>
              <a:r>
                <a:rPr lang="en-US">
                  <a:solidFill>
                    <a:srgbClr val="C00000"/>
                  </a:solidFill>
                </a:rPr>
                <a:t>Marc Bron</a:t>
              </a:r>
            </a:p>
            <a:p>
              <a:r>
                <a:rPr lang="en-US" sz="1600">
                  <a:solidFill>
                    <a:srgbClr val="002060"/>
                  </a:solidFill>
                </a:rPr>
                <a:t>Intern</a:t>
              </a:r>
            </a:p>
            <a:p>
              <a:r>
                <a:rPr lang="en-US" sz="1600">
                  <a:solidFill>
                    <a:srgbClr val="002060"/>
                  </a:solidFill>
                </a:rPr>
                <a:t>San Mateo, CA</a:t>
              </a:r>
            </a:p>
          </p:txBody>
        </p:sp>
        <p:pic>
          <p:nvPicPr>
            <p:cNvPr id="23" name="Picture 10" descr="http://www.oclc.org/content/dam/research/images/people/dooley-list.png"/>
            <p:cNvPicPr>
              <a:picLocks noChangeAspect="1" noChangeArrowheads="1"/>
            </p:cNvPicPr>
            <p:nvPr/>
          </p:nvPicPr>
          <p:blipFill>
            <a:blip r:embed="rId8" cstate="print"/>
            <a:srcRect/>
            <a:stretch>
              <a:fillRect/>
            </a:stretch>
          </p:blipFill>
          <p:spPr bwMode="auto">
            <a:xfrm>
              <a:off x="4267200" y="4569872"/>
              <a:ext cx="790575" cy="785304"/>
            </a:xfrm>
            <a:prstGeom prst="rect">
              <a:avLst/>
            </a:prstGeom>
            <a:noFill/>
            <a:ln w="9525">
              <a:noFill/>
              <a:miter lim="800000"/>
              <a:headEnd/>
              <a:tailEnd/>
            </a:ln>
            <a:effectLst>
              <a:outerShdw dist="139700" dir="2700000" algn="ctr" rotWithShape="0">
                <a:srgbClr val="808080">
                  <a:alpha val="64999"/>
                </a:srgbClr>
              </a:outerShdw>
            </a:effectLst>
          </p:spPr>
        </p:pic>
      </p:gr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 descr="ChartExport.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Title 1"/>
          <p:cNvSpPr txBox="1">
            <a:spLocks/>
          </p:cNvSpPr>
          <p:nvPr/>
        </p:nvSpPr>
        <p:spPr>
          <a:xfrm>
            <a:off x="0" y="609600"/>
            <a:ext cx="9144000" cy="609600"/>
          </a:xfrm>
          <a:prstGeom prst="rect">
            <a:avLst/>
          </a:prstGeom>
        </p:spPr>
        <p:txBody>
          <a:bodyPr anchor="ctr"/>
          <a:lstStyle/>
          <a:p>
            <a:pPr algn="ctr" fontAlgn="auto">
              <a:spcAft>
                <a:spcPts val="0"/>
              </a:spcAft>
              <a:defRPr/>
            </a:pPr>
            <a:r>
              <a:rPr lang="en-US" sz="2800" dirty="0">
                <a:latin typeface="+mj-lt"/>
                <a:ea typeface="+mj-ea"/>
                <a:cs typeface="+mj-cs"/>
              </a:rPr>
              <a:t>Valuable web features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
          <p:cNvSpPr txBox="1">
            <a:spLocks noChangeArrowheads="1"/>
          </p:cNvSpPr>
          <p:nvPr/>
        </p:nvSpPr>
        <p:spPr bwMode="auto">
          <a:xfrm>
            <a:off x="838200" y="815975"/>
            <a:ext cx="7543800" cy="5508625"/>
          </a:xfrm>
          <a:prstGeom prst="rect">
            <a:avLst/>
          </a:prstGeom>
          <a:noFill/>
          <a:ln w="9525">
            <a:noFill/>
            <a:miter lim="800000"/>
            <a:headEnd/>
            <a:tailEnd/>
          </a:ln>
        </p:spPr>
        <p:txBody>
          <a:bodyPr>
            <a:spAutoFit/>
          </a:bodyPr>
          <a:lstStyle/>
          <a:p>
            <a:r>
              <a:rPr lang="en-US" sz="4400"/>
              <a:t>Over 80% of survey respondents identified </a:t>
            </a:r>
            <a:r>
              <a:rPr lang="en-US" sz="4400">
                <a:solidFill>
                  <a:srgbClr val="C00000"/>
                </a:solidFill>
              </a:rPr>
              <a:t>librarians and archivists</a:t>
            </a:r>
            <a:r>
              <a:rPr lang="en-US" sz="4400"/>
              <a:t>, when answering the question </a:t>
            </a:r>
            <a:r>
              <a:rPr lang="en-US" altLang="en-US" sz="4400"/>
              <a:t>“</a:t>
            </a:r>
            <a:r>
              <a:rPr lang="en-US" sz="4400"/>
              <a:t>Is there a particular type of user whose comments, recommendations, etc. you find most valuable?</a:t>
            </a:r>
            <a:r>
              <a:rPr lang="en-US" altLang="en-US" sz="4400"/>
              <a:t>”</a:t>
            </a:r>
            <a:endParaRPr lang="en-US" sz="4400"/>
          </a:p>
          <a:p>
            <a:endParaRPr lang="en-US" sz="440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3" descr="DSC00945.JPG"/>
          <p:cNvPicPr>
            <a:picLocks noChangeAspect="1"/>
          </p:cNvPicPr>
          <p:nvPr/>
        </p:nvPicPr>
        <p:blipFill>
          <a:blip r:embed="rId3" cstate="print">
            <a:lum bright="20000"/>
          </a:blip>
          <a:srcRect/>
          <a:stretch>
            <a:fillRect/>
          </a:stretch>
        </p:blipFill>
        <p:spPr bwMode="auto">
          <a:xfrm>
            <a:off x="0" y="0"/>
            <a:ext cx="9144000" cy="6858000"/>
          </a:xfrm>
          <a:prstGeom prst="rect">
            <a:avLst/>
          </a:prstGeom>
          <a:noFill/>
          <a:ln w="9525">
            <a:noFill/>
            <a:miter lim="800000"/>
            <a:headEnd/>
            <a:tailEnd/>
          </a:ln>
        </p:spPr>
      </p:pic>
      <p:sp>
        <p:nvSpPr>
          <p:cNvPr id="5" name="Title 1"/>
          <p:cNvSpPr txBox="1">
            <a:spLocks/>
          </p:cNvSpPr>
          <p:nvPr/>
        </p:nvSpPr>
        <p:spPr>
          <a:xfrm>
            <a:off x="0" y="0"/>
            <a:ext cx="9144000" cy="6858000"/>
          </a:xfrm>
          <a:prstGeom prst="rect">
            <a:avLst/>
          </a:prstGeom>
        </p:spPr>
        <p:txBody>
          <a:bodyPr anchor="ctr"/>
          <a:lstStyle/>
          <a:p>
            <a:pPr algn="ctr" fontAlgn="auto">
              <a:spcAft>
                <a:spcPts val="0"/>
              </a:spcAft>
              <a:defRPr/>
            </a:pPr>
            <a:r>
              <a:rPr lang="en-US" sz="7200" b="1" dirty="0">
                <a:solidFill>
                  <a:srgbClr val="FF0000"/>
                </a:solidFill>
                <a:latin typeface="+mj-lt"/>
                <a:ea typeface="+mj-ea"/>
                <a:cs typeface="+mj-cs"/>
              </a:rPr>
              <a:t/>
            </a:r>
            <a:br>
              <a:rPr lang="en-US" sz="7200" b="1" dirty="0">
                <a:solidFill>
                  <a:srgbClr val="FF0000"/>
                </a:solidFill>
                <a:latin typeface="+mj-lt"/>
                <a:ea typeface="+mj-ea"/>
                <a:cs typeface="+mj-cs"/>
              </a:rPr>
            </a:br>
            <a:r>
              <a:rPr lang="en-US" sz="7200" b="1" dirty="0">
                <a:solidFill>
                  <a:srgbClr val="FF0000"/>
                </a:solidFill>
                <a:latin typeface="+mj-lt"/>
                <a:ea typeface="+mj-ea"/>
                <a:cs typeface="+mj-cs"/>
              </a:rPr>
              <a:t/>
            </a:r>
            <a:br>
              <a:rPr lang="en-US" sz="7200" b="1" dirty="0">
                <a:solidFill>
                  <a:srgbClr val="FF0000"/>
                </a:solidFill>
                <a:latin typeface="+mj-lt"/>
                <a:ea typeface="+mj-ea"/>
                <a:cs typeface="+mj-cs"/>
              </a:rPr>
            </a:br>
            <a:r>
              <a:rPr lang="en-US" sz="7200" b="1" dirty="0">
                <a:solidFill>
                  <a:srgbClr val="FF0000"/>
                </a:solidFill>
                <a:latin typeface="+mj-lt"/>
                <a:ea typeface="+mj-ea"/>
                <a:cs typeface="+mj-cs"/>
              </a:rPr>
              <a:t/>
            </a:r>
            <a:br>
              <a:rPr lang="en-US" sz="7200" b="1" dirty="0">
                <a:solidFill>
                  <a:srgbClr val="FF0000"/>
                </a:solidFill>
                <a:latin typeface="+mj-lt"/>
                <a:ea typeface="+mj-ea"/>
                <a:cs typeface="+mj-cs"/>
              </a:rPr>
            </a:br>
            <a:r>
              <a:rPr lang="en-US" sz="11500" b="1" dirty="0">
                <a:ln>
                  <a:solidFill>
                    <a:srgbClr val="002060"/>
                  </a:solidFill>
                </a:ln>
                <a:solidFill>
                  <a:srgbClr val="002060"/>
                </a:solidFill>
                <a:latin typeface="Arial" pitchFamily="34" charset="0"/>
                <a:ea typeface="+mj-ea"/>
                <a:cs typeface="Arial" pitchFamily="34" charset="0"/>
              </a:rPr>
              <a:t>Unaffiliated </a:t>
            </a:r>
          </a:p>
          <a:p>
            <a:pPr algn="ctr" fontAlgn="auto">
              <a:spcAft>
                <a:spcPts val="0"/>
              </a:spcAft>
              <a:defRPr/>
            </a:pPr>
            <a:r>
              <a:rPr lang="en-US" sz="11500" b="1" dirty="0">
                <a:ln>
                  <a:solidFill>
                    <a:srgbClr val="002060"/>
                  </a:solidFill>
                </a:ln>
                <a:solidFill>
                  <a:srgbClr val="002060"/>
                </a:solidFill>
                <a:latin typeface="Arial" pitchFamily="34" charset="0"/>
                <a:ea typeface="+mj-ea"/>
                <a:cs typeface="Arial" pitchFamily="34" charset="0"/>
              </a:rPr>
              <a:t>scholars</a:t>
            </a:r>
            <a:r>
              <a:rPr lang="en-US" sz="6000" b="1" dirty="0">
                <a:solidFill>
                  <a:srgbClr val="FF0000"/>
                </a:solidFill>
                <a:effectLst>
                  <a:outerShdw blurRad="38100" dist="38100" dir="2700000" algn="tl">
                    <a:srgbClr val="000000">
                      <a:alpha val="43137"/>
                    </a:srgbClr>
                  </a:outerShdw>
                </a:effectLst>
                <a:latin typeface="Aharoni" pitchFamily="2" charset="-79"/>
                <a:ea typeface="+mj-ea"/>
                <a:cs typeface="Aharoni" pitchFamily="2" charset="-79"/>
              </a:rPr>
              <a:t/>
            </a:r>
            <a:br>
              <a:rPr lang="en-US" sz="6000" b="1" dirty="0">
                <a:solidFill>
                  <a:srgbClr val="FF0000"/>
                </a:solidFill>
                <a:effectLst>
                  <a:outerShdw blurRad="38100" dist="38100" dir="2700000" algn="tl">
                    <a:srgbClr val="000000">
                      <a:alpha val="43137"/>
                    </a:srgbClr>
                  </a:outerShdw>
                </a:effectLst>
                <a:latin typeface="Aharoni" pitchFamily="2" charset="-79"/>
                <a:ea typeface="+mj-ea"/>
                <a:cs typeface="Aharoni" pitchFamily="2" charset="-79"/>
              </a:rPr>
            </a:br>
            <a:r>
              <a:rPr lang="en-US" sz="6000" b="1" dirty="0">
                <a:solidFill>
                  <a:srgbClr val="FF0000"/>
                </a:solidFill>
                <a:effectLst>
                  <a:outerShdw blurRad="38100" dist="38100" dir="2700000" algn="tl">
                    <a:srgbClr val="000000">
                      <a:alpha val="43137"/>
                    </a:srgbClr>
                  </a:outerShdw>
                </a:effectLst>
                <a:latin typeface="Aharoni" pitchFamily="2" charset="-79"/>
                <a:ea typeface="+mj-ea"/>
                <a:cs typeface="Aharoni" pitchFamily="2" charset="-79"/>
              </a:rPr>
              <a:t/>
            </a:r>
            <a:br>
              <a:rPr lang="en-US" sz="6000" b="1" dirty="0">
                <a:solidFill>
                  <a:srgbClr val="FF0000"/>
                </a:solidFill>
                <a:effectLst>
                  <a:outerShdw blurRad="38100" dist="38100" dir="2700000" algn="tl">
                    <a:srgbClr val="000000">
                      <a:alpha val="43137"/>
                    </a:srgbClr>
                  </a:outerShdw>
                </a:effectLst>
                <a:latin typeface="Aharoni" pitchFamily="2" charset="-79"/>
                <a:ea typeface="+mj-ea"/>
                <a:cs typeface="Aharoni" pitchFamily="2" charset="-79"/>
              </a:rPr>
            </a:br>
            <a:r>
              <a:rPr lang="en-US" sz="7200" b="1" dirty="0">
                <a:latin typeface="+mj-lt"/>
                <a:ea typeface="+mj-ea"/>
                <a:cs typeface="+mj-cs"/>
              </a:rPr>
              <a:t/>
            </a:r>
            <a:br>
              <a:rPr lang="en-US" sz="7200" b="1" dirty="0">
                <a:latin typeface="+mj-lt"/>
                <a:ea typeface="+mj-ea"/>
                <a:cs typeface="+mj-cs"/>
              </a:rPr>
            </a:br>
            <a:endParaRPr lang="en-US" sz="7200" dirty="0">
              <a:latin typeface="+mj-lt"/>
              <a:ea typeface="+mj-ea"/>
              <a:cs typeface="+mj-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idx="4294967295"/>
          </p:nvPr>
        </p:nvSpPr>
        <p:spPr>
          <a:xfrm>
            <a:off x="0" y="0"/>
            <a:ext cx="8534400" cy="609600"/>
          </a:xfrm>
        </p:spPr>
        <p:txBody>
          <a:bodyPr/>
          <a:lstStyle/>
          <a:p>
            <a:r>
              <a:rPr lang="en-US" sz="2000" smtClean="0"/>
              <a:t>Unaffiliated scholars: what is the intended purpose of your research?</a:t>
            </a:r>
          </a:p>
        </p:txBody>
      </p:sp>
      <p:pic>
        <p:nvPicPr>
          <p:cNvPr id="24578" name="Picture 3" descr="ChartExport.pn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4579" name="TextBox 4"/>
          <p:cNvSpPr txBox="1">
            <a:spLocks noChangeArrowheads="1"/>
          </p:cNvSpPr>
          <p:nvPr/>
        </p:nvSpPr>
        <p:spPr bwMode="auto">
          <a:xfrm>
            <a:off x="4572000" y="152400"/>
            <a:ext cx="4191000" cy="369888"/>
          </a:xfrm>
          <a:prstGeom prst="rect">
            <a:avLst/>
          </a:prstGeom>
          <a:noFill/>
          <a:ln w="9525">
            <a:noFill/>
            <a:miter lim="800000"/>
            <a:headEnd/>
            <a:tailEnd/>
          </a:ln>
        </p:spPr>
        <p:txBody>
          <a:bodyPr>
            <a:spAutoFit/>
          </a:bodyPr>
          <a:lstStyle/>
          <a:p>
            <a:endParaRPr lang="en-US"/>
          </a:p>
        </p:txBody>
      </p:sp>
      <p:sp>
        <p:nvSpPr>
          <p:cNvPr id="24580" name="TextBox 5"/>
          <p:cNvSpPr txBox="1">
            <a:spLocks noChangeArrowheads="1"/>
          </p:cNvSpPr>
          <p:nvPr/>
        </p:nvSpPr>
        <p:spPr bwMode="auto">
          <a:xfrm>
            <a:off x="5791200" y="304800"/>
            <a:ext cx="3200400" cy="523875"/>
          </a:xfrm>
          <a:prstGeom prst="rect">
            <a:avLst/>
          </a:prstGeom>
          <a:noFill/>
          <a:ln w="9525">
            <a:noFill/>
            <a:miter lim="800000"/>
            <a:headEnd/>
            <a:tailEnd/>
          </a:ln>
        </p:spPr>
        <p:txBody>
          <a:bodyPr>
            <a:spAutoFit/>
          </a:bodyPr>
          <a:lstStyle/>
          <a:p>
            <a:pPr algn="ctr"/>
            <a:r>
              <a:rPr lang="en-US" sz="2800">
                <a:solidFill>
                  <a:srgbClr val="002060"/>
                </a:solidFill>
              </a:rPr>
              <a:t>Research purpose</a:t>
            </a:r>
          </a:p>
        </p:txBody>
      </p:sp>
      <p:sp>
        <p:nvSpPr>
          <p:cNvPr id="24581" name="TextBox 6"/>
          <p:cNvSpPr txBox="1">
            <a:spLocks noChangeArrowheads="1"/>
          </p:cNvSpPr>
          <p:nvPr/>
        </p:nvSpPr>
        <p:spPr bwMode="auto">
          <a:xfrm>
            <a:off x="2209800" y="1447800"/>
            <a:ext cx="3352800" cy="923925"/>
          </a:xfrm>
          <a:prstGeom prst="rect">
            <a:avLst/>
          </a:prstGeom>
          <a:noFill/>
          <a:ln w="9525">
            <a:noFill/>
            <a:miter lim="800000"/>
            <a:headEnd/>
            <a:tailEnd/>
          </a:ln>
        </p:spPr>
        <p:txBody>
          <a:bodyPr>
            <a:spAutoFit/>
          </a:bodyPr>
          <a:lstStyle/>
          <a:p>
            <a:pPr algn="ctr"/>
            <a:r>
              <a:rPr lang="en-US" sz="5400">
                <a:solidFill>
                  <a:schemeClr val="bg1"/>
                </a:solidFill>
                <a:latin typeface="Arial" pitchFamily="34" charset="0"/>
                <a:cs typeface="Arial" pitchFamily="34" charset="0"/>
              </a:rPr>
              <a:t>Personal</a:t>
            </a:r>
          </a:p>
        </p:txBody>
      </p:sp>
      <p:sp>
        <p:nvSpPr>
          <p:cNvPr id="24582" name="TextBox 7"/>
          <p:cNvSpPr txBox="1">
            <a:spLocks noChangeArrowheads="1"/>
          </p:cNvSpPr>
          <p:nvPr/>
        </p:nvSpPr>
        <p:spPr bwMode="auto">
          <a:xfrm>
            <a:off x="838200" y="4114800"/>
            <a:ext cx="3581400" cy="923925"/>
          </a:xfrm>
          <a:prstGeom prst="rect">
            <a:avLst/>
          </a:prstGeom>
          <a:noFill/>
          <a:ln w="9525">
            <a:noFill/>
            <a:miter lim="800000"/>
            <a:headEnd/>
            <a:tailEnd/>
          </a:ln>
        </p:spPr>
        <p:txBody>
          <a:bodyPr>
            <a:spAutoFit/>
          </a:bodyPr>
          <a:lstStyle/>
          <a:p>
            <a:pPr algn="ctr"/>
            <a:r>
              <a:rPr lang="en-US" sz="5400">
                <a:solidFill>
                  <a:schemeClr val="bg1"/>
                </a:solidFill>
                <a:latin typeface="Arial" pitchFamily="34" charset="0"/>
                <a:cs typeface="Arial" pitchFamily="34" charset="0"/>
              </a:rPr>
              <a:t>Publication</a:t>
            </a:r>
          </a:p>
        </p:txBody>
      </p:sp>
      <p:sp>
        <p:nvSpPr>
          <p:cNvPr id="11" name="Rectangle 10"/>
          <p:cNvSpPr/>
          <p:nvPr/>
        </p:nvSpPr>
        <p:spPr>
          <a:xfrm>
            <a:off x="6934200" y="2743200"/>
            <a:ext cx="1981200" cy="1752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7" descr="613445810_95f712caa1_o.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4" name="TextBox 3"/>
          <p:cNvSpPr txBox="1"/>
          <p:nvPr/>
        </p:nvSpPr>
        <p:spPr>
          <a:xfrm>
            <a:off x="7086600" y="2438400"/>
            <a:ext cx="1600200" cy="1123950"/>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Living </a:t>
            </a:r>
          </a:p>
          <a:p>
            <a:pPr algn="ctr" fontAlgn="auto">
              <a:spcBef>
                <a:spcPts val="0"/>
              </a:spcBef>
              <a:spcAft>
                <a:spcPts val="0"/>
              </a:spcAft>
              <a:defRPr/>
            </a:pPr>
            <a:r>
              <a:rPr lang="en-US" sz="2000" b="1" dirty="0">
                <a:latin typeface="Arial" pitchFamily="34" charset="0"/>
                <a:ea typeface="+mn-ea"/>
                <a:cs typeface="Arial" pitchFamily="34" charset="0"/>
              </a:rPr>
              <a:t>history </a:t>
            </a:r>
          </a:p>
          <a:p>
            <a:pPr algn="ctr" fontAlgn="auto">
              <a:spcBef>
                <a:spcPts val="0"/>
              </a:spcBef>
              <a:spcAft>
                <a:spcPts val="0"/>
              </a:spcAft>
              <a:defRPr/>
            </a:pPr>
            <a:r>
              <a:rPr lang="en-US" sz="2000" b="1" dirty="0">
                <a:latin typeface="Arial" pitchFamily="34" charset="0"/>
                <a:ea typeface="+mn-ea"/>
                <a:cs typeface="Arial" pitchFamily="34" charset="0"/>
              </a:rPr>
              <a:t>performer</a:t>
            </a:r>
          </a:p>
        </p:txBody>
      </p:sp>
      <p:sp>
        <p:nvSpPr>
          <p:cNvPr id="5" name="TextBox 4"/>
          <p:cNvSpPr txBox="1"/>
          <p:nvPr/>
        </p:nvSpPr>
        <p:spPr>
          <a:xfrm>
            <a:off x="304800" y="1524000"/>
            <a:ext cx="914400" cy="442913"/>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Tutor</a:t>
            </a:r>
          </a:p>
        </p:txBody>
      </p:sp>
      <p:sp>
        <p:nvSpPr>
          <p:cNvPr id="6" name="TextBox 5"/>
          <p:cNvSpPr txBox="1"/>
          <p:nvPr/>
        </p:nvSpPr>
        <p:spPr>
          <a:xfrm>
            <a:off x="228600" y="2762250"/>
            <a:ext cx="1524000" cy="1123950"/>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Metal detecting  explorer</a:t>
            </a:r>
          </a:p>
        </p:txBody>
      </p:sp>
      <p:sp>
        <p:nvSpPr>
          <p:cNvPr id="7" name="TextBox 6"/>
          <p:cNvSpPr txBox="1"/>
          <p:nvPr/>
        </p:nvSpPr>
        <p:spPr>
          <a:xfrm>
            <a:off x="4267200" y="3429000"/>
            <a:ext cx="1371600" cy="442913"/>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Blogger</a:t>
            </a:r>
          </a:p>
        </p:txBody>
      </p:sp>
      <p:sp>
        <p:nvSpPr>
          <p:cNvPr id="8" name="TextBox 7"/>
          <p:cNvSpPr txBox="1"/>
          <p:nvPr/>
        </p:nvSpPr>
        <p:spPr>
          <a:xfrm>
            <a:off x="3657600" y="228600"/>
            <a:ext cx="990600" cy="442913"/>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Artist</a:t>
            </a:r>
          </a:p>
        </p:txBody>
      </p:sp>
      <p:sp>
        <p:nvSpPr>
          <p:cNvPr id="9" name="TextBox 8"/>
          <p:cNvSpPr txBox="1"/>
          <p:nvPr/>
        </p:nvSpPr>
        <p:spPr>
          <a:xfrm>
            <a:off x="1600200" y="1752600"/>
            <a:ext cx="1066800" cy="442913"/>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Writer</a:t>
            </a:r>
          </a:p>
        </p:txBody>
      </p:sp>
      <p:sp>
        <p:nvSpPr>
          <p:cNvPr id="10" name="TextBox 9"/>
          <p:cNvSpPr txBox="1"/>
          <p:nvPr/>
        </p:nvSpPr>
        <p:spPr>
          <a:xfrm>
            <a:off x="228600" y="304800"/>
            <a:ext cx="1371600" cy="782638"/>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Exhibit designer</a:t>
            </a:r>
          </a:p>
        </p:txBody>
      </p:sp>
      <p:sp>
        <p:nvSpPr>
          <p:cNvPr id="11" name="TextBox 10"/>
          <p:cNvSpPr txBox="1"/>
          <p:nvPr/>
        </p:nvSpPr>
        <p:spPr>
          <a:xfrm>
            <a:off x="5867400" y="3662363"/>
            <a:ext cx="1219200" cy="784225"/>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Event planner</a:t>
            </a:r>
          </a:p>
        </p:txBody>
      </p:sp>
      <p:sp>
        <p:nvSpPr>
          <p:cNvPr id="12" name="TextBox 11"/>
          <p:cNvSpPr txBox="1"/>
          <p:nvPr/>
        </p:nvSpPr>
        <p:spPr>
          <a:xfrm>
            <a:off x="5334000" y="2528888"/>
            <a:ext cx="1219200" cy="442912"/>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Teacher</a:t>
            </a:r>
          </a:p>
        </p:txBody>
      </p:sp>
      <p:sp>
        <p:nvSpPr>
          <p:cNvPr id="13" name="TextBox 12"/>
          <p:cNvSpPr txBox="1"/>
          <p:nvPr/>
        </p:nvSpPr>
        <p:spPr>
          <a:xfrm>
            <a:off x="6096000" y="933450"/>
            <a:ext cx="2971800" cy="1123950"/>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Archives, library, museum, historical society employee</a:t>
            </a:r>
          </a:p>
        </p:txBody>
      </p:sp>
      <p:sp>
        <p:nvSpPr>
          <p:cNvPr id="14" name="TextBox 13"/>
          <p:cNvSpPr txBox="1"/>
          <p:nvPr/>
        </p:nvSpPr>
        <p:spPr>
          <a:xfrm>
            <a:off x="2514600" y="4191000"/>
            <a:ext cx="1663700" cy="442913"/>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Presenter</a:t>
            </a:r>
          </a:p>
        </p:txBody>
      </p:sp>
      <p:sp>
        <p:nvSpPr>
          <p:cNvPr id="15" name="TextBox 14"/>
          <p:cNvSpPr txBox="1"/>
          <p:nvPr/>
        </p:nvSpPr>
        <p:spPr>
          <a:xfrm>
            <a:off x="2209800" y="304800"/>
            <a:ext cx="1143000" cy="1123950"/>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Model </a:t>
            </a:r>
          </a:p>
          <a:p>
            <a:pPr algn="ctr" fontAlgn="auto">
              <a:spcBef>
                <a:spcPts val="0"/>
              </a:spcBef>
              <a:spcAft>
                <a:spcPts val="0"/>
              </a:spcAft>
              <a:defRPr/>
            </a:pPr>
            <a:r>
              <a:rPr lang="en-US" sz="2000" b="1" dirty="0">
                <a:latin typeface="Arial" pitchFamily="34" charset="0"/>
                <a:ea typeface="+mn-ea"/>
                <a:cs typeface="Arial" pitchFamily="34" charset="0"/>
              </a:rPr>
              <a:t>ship </a:t>
            </a:r>
          </a:p>
          <a:p>
            <a:pPr algn="ctr" fontAlgn="auto">
              <a:spcBef>
                <a:spcPts val="0"/>
              </a:spcBef>
              <a:spcAft>
                <a:spcPts val="0"/>
              </a:spcAft>
              <a:defRPr/>
            </a:pPr>
            <a:r>
              <a:rPr lang="en-US" sz="2000" b="1" dirty="0">
                <a:latin typeface="Arial" pitchFamily="34" charset="0"/>
                <a:ea typeface="+mn-ea"/>
                <a:cs typeface="Arial" pitchFamily="34" charset="0"/>
              </a:rPr>
              <a:t>builder</a:t>
            </a:r>
          </a:p>
        </p:txBody>
      </p:sp>
      <p:sp>
        <p:nvSpPr>
          <p:cNvPr id="16" name="TextBox 15"/>
          <p:cNvSpPr txBox="1"/>
          <p:nvPr/>
        </p:nvSpPr>
        <p:spPr>
          <a:xfrm>
            <a:off x="4419600" y="1066800"/>
            <a:ext cx="1295400" cy="782638"/>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Church </a:t>
            </a:r>
          </a:p>
          <a:p>
            <a:pPr algn="ctr" fontAlgn="auto">
              <a:spcBef>
                <a:spcPts val="0"/>
              </a:spcBef>
              <a:spcAft>
                <a:spcPts val="0"/>
              </a:spcAft>
              <a:defRPr/>
            </a:pPr>
            <a:r>
              <a:rPr lang="en-US" sz="2000" b="1" dirty="0">
                <a:latin typeface="Arial" pitchFamily="34" charset="0"/>
                <a:ea typeface="+mn-ea"/>
                <a:cs typeface="Arial" pitchFamily="34" charset="0"/>
              </a:rPr>
              <a:t>member</a:t>
            </a:r>
          </a:p>
        </p:txBody>
      </p:sp>
      <p:sp>
        <p:nvSpPr>
          <p:cNvPr id="17" name="TextBox 16"/>
          <p:cNvSpPr txBox="1"/>
          <p:nvPr/>
        </p:nvSpPr>
        <p:spPr>
          <a:xfrm>
            <a:off x="3200400" y="2209800"/>
            <a:ext cx="1524000" cy="782638"/>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Forensic engineer</a:t>
            </a:r>
          </a:p>
        </p:txBody>
      </p:sp>
      <p:sp>
        <p:nvSpPr>
          <p:cNvPr id="18" name="TextBox 17"/>
          <p:cNvSpPr txBox="1"/>
          <p:nvPr/>
        </p:nvSpPr>
        <p:spPr>
          <a:xfrm>
            <a:off x="7162800" y="4627563"/>
            <a:ext cx="1828800" cy="782637"/>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Working professional</a:t>
            </a:r>
          </a:p>
        </p:txBody>
      </p:sp>
      <p:sp>
        <p:nvSpPr>
          <p:cNvPr id="19" name="TextBox 18"/>
          <p:cNvSpPr txBox="1"/>
          <p:nvPr/>
        </p:nvSpPr>
        <p:spPr>
          <a:xfrm>
            <a:off x="2057400" y="3429000"/>
            <a:ext cx="1447800" cy="442913"/>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Volunteer </a:t>
            </a:r>
          </a:p>
        </p:txBody>
      </p:sp>
      <p:sp>
        <p:nvSpPr>
          <p:cNvPr id="20" name="TextBox 19"/>
          <p:cNvSpPr txBox="1"/>
          <p:nvPr/>
        </p:nvSpPr>
        <p:spPr>
          <a:xfrm>
            <a:off x="5029200" y="4800600"/>
            <a:ext cx="1676400" cy="442913"/>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Filmmaker</a:t>
            </a:r>
          </a:p>
        </p:txBody>
      </p:sp>
      <p:sp>
        <p:nvSpPr>
          <p:cNvPr id="21" name="TextBox 20"/>
          <p:cNvSpPr txBox="1"/>
          <p:nvPr/>
        </p:nvSpPr>
        <p:spPr>
          <a:xfrm>
            <a:off x="7162800" y="228600"/>
            <a:ext cx="1676400" cy="442913"/>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Consultant</a:t>
            </a:r>
          </a:p>
        </p:txBody>
      </p:sp>
      <p:sp>
        <p:nvSpPr>
          <p:cNvPr id="22" name="TextBox 21"/>
          <p:cNvSpPr txBox="1"/>
          <p:nvPr/>
        </p:nvSpPr>
        <p:spPr>
          <a:xfrm>
            <a:off x="5257800" y="228600"/>
            <a:ext cx="1447800" cy="442913"/>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Journalist</a:t>
            </a:r>
          </a:p>
        </p:txBody>
      </p:sp>
      <p:sp>
        <p:nvSpPr>
          <p:cNvPr id="23" name="TextBox 22"/>
          <p:cNvSpPr txBox="1"/>
          <p:nvPr/>
        </p:nvSpPr>
        <p:spPr>
          <a:xfrm>
            <a:off x="533400" y="4572000"/>
            <a:ext cx="1371600" cy="782638"/>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Curious person</a:t>
            </a:r>
          </a:p>
        </p:txBody>
      </p:sp>
      <p:sp>
        <p:nvSpPr>
          <p:cNvPr id="24" name="TextBox 23"/>
          <p:cNvSpPr txBox="1"/>
          <p:nvPr/>
        </p:nvSpPr>
        <p:spPr>
          <a:xfrm>
            <a:off x="762000" y="5715000"/>
            <a:ext cx="1905000" cy="782638"/>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Documentary maker</a:t>
            </a:r>
          </a:p>
        </p:txBody>
      </p:sp>
      <p:sp>
        <p:nvSpPr>
          <p:cNvPr id="25" name="TextBox 24"/>
          <p:cNvSpPr txBox="1"/>
          <p:nvPr/>
        </p:nvSpPr>
        <p:spPr>
          <a:xfrm>
            <a:off x="6400800" y="5791200"/>
            <a:ext cx="1295400" cy="782638"/>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Family member</a:t>
            </a:r>
          </a:p>
        </p:txBody>
      </p:sp>
      <p:sp>
        <p:nvSpPr>
          <p:cNvPr id="26" name="TextBox 25"/>
          <p:cNvSpPr txBox="1"/>
          <p:nvPr/>
        </p:nvSpPr>
        <p:spPr>
          <a:xfrm>
            <a:off x="2667000" y="4953000"/>
            <a:ext cx="1143000" cy="442913"/>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Retiree</a:t>
            </a:r>
          </a:p>
        </p:txBody>
      </p:sp>
      <p:sp>
        <p:nvSpPr>
          <p:cNvPr id="27" name="TextBox 26"/>
          <p:cNvSpPr txBox="1"/>
          <p:nvPr/>
        </p:nvSpPr>
        <p:spPr>
          <a:xfrm>
            <a:off x="3505200" y="5715000"/>
            <a:ext cx="2133600" cy="782638"/>
          </a:xfrm>
          <a:prstGeom prst="wedgeRoundRectCallout">
            <a:avLst/>
          </a:prstGeom>
          <a:solidFill>
            <a:schemeClr val="tx2">
              <a:lumMod val="20000"/>
              <a:lumOff val="80000"/>
            </a:schemeClr>
          </a:solidFill>
        </p:spPr>
        <p:txBody>
          <a:bodyPr>
            <a:spAutoFit/>
          </a:bodyPr>
          <a:lstStyle/>
          <a:p>
            <a:pPr algn="ctr" fontAlgn="auto">
              <a:spcBef>
                <a:spcPts val="0"/>
              </a:spcBef>
              <a:spcAft>
                <a:spcPts val="0"/>
              </a:spcAft>
              <a:defRPr/>
            </a:pPr>
            <a:r>
              <a:rPr lang="en-US" sz="2000" b="1" dirty="0">
                <a:latin typeface="Arial" pitchFamily="34" charset="0"/>
                <a:ea typeface="+mn-ea"/>
                <a:cs typeface="Arial" pitchFamily="34" charset="0"/>
              </a:rPr>
              <a:t>Historic homes </a:t>
            </a:r>
          </a:p>
          <a:p>
            <a:pPr algn="ctr" fontAlgn="auto">
              <a:spcBef>
                <a:spcPts val="0"/>
              </a:spcBef>
              <a:spcAft>
                <a:spcPts val="0"/>
              </a:spcAft>
              <a:defRPr/>
            </a:pPr>
            <a:r>
              <a:rPr lang="en-US" sz="2000" b="1" dirty="0">
                <a:latin typeface="Arial" pitchFamily="34" charset="0"/>
                <a:ea typeface="+mn-ea"/>
                <a:cs typeface="Arial" pitchFamily="34" charset="0"/>
              </a:rPr>
              <a:t>tour guide</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3"/>
          <p:cNvSpPr txBox="1">
            <a:spLocks noChangeArrowheads="1"/>
          </p:cNvSpPr>
          <p:nvPr/>
        </p:nvSpPr>
        <p:spPr bwMode="auto">
          <a:xfrm>
            <a:off x="0" y="0"/>
            <a:ext cx="9144000" cy="3478213"/>
          </a:xfrm>
          <a:prstGeom prst="rect">
            <a:avLst/>
          </a:prstGeom>
          <a:noFill/>
          <a:ln w="9525">
            <a:noFill/>
            <a:miter lim="800000"/>
            <a:headEnd/>
            <a:tailEnd/>
          </a:ln>
        </p:spPr>
        <p:txBody>
          <a:bodyPr>
            <a:spAutoFit/>
          </a:bodyPr>
          <a:lstStyle/>
          <a:p>
            <a:pPr algn="ctr"/>
            <a:endParaRPr lang="en-US" sz="4400"/>
          </a:p>
          <a:p>
            <a:pPr algn="ctr"/>
            <a:endParaRPr lang="en-US" sz="4400"/>
          </a:p>
          <a:p>
            <a:pPr algn="ctr"/>
            <a:endParaRPr lang="en-US" sz="4400"/>
          </a:p>
          <a:p>
            <a:pPr algn="ctr"/>
            <a:endParaRPr lang="en-US" sz="4400"/>
          </a:p>
          <a:p>
            <a:pPr algn="ctr"/>
            <a:r>
              <a:rPr lang="en-US" sz="4400"/>
              <a:t>Now what?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Box 3"/>
          <p:cNvSpPr txBox="1">
            <a:spLocks noChangeArrowheads="1"/>
          </p:cNvSpPr>
          <p:nvPr/>
        </p:nvSpPr>
        <p:spPr bwMode="auto">
          <a:xfrm>
            <a:off x="0" y="0"/>
            <a:ext cx="9144000" cy="6186488"/>
          </a:xfrm>
          <a:prstGeom prst="rect">
            <a:avLst/>
          </a:prstGeom>
          <a:noFill/>
          <a:ln w="9525">
            <a:noFill/>
            <a:miter lim="800000"/>
            <a:headEnd/>
            <a:tailEnd/>
          </a:ln>
        </p:spPr>
        <p:txBody>
          <a:bodyPr>
            <a:spAutoFit/>
          </a:bodyPr>
          <a:lstStyle/>
          <a:p>
            <a:pPr algn="ctr"/>
            <a:endParaRPr lang="en-US" sz="5400"/>
          </a:p>
          <a:p>
            <a:pPr algn="ctr"/>
            <a:r>
              <a:rPr lang="en-US" sz="5400"/>
              <a:t>Write</a:t>
            </a:r>
          </a:p>
          <a:p>
            <a:pPr algn="ctr"/>
            <a:r>
              <a:rPr lang="en-US" sz="5400"/>
              <a:t>Embed </a:t>
            </a:r>
          </a:p>
          <a:p>
            <a:pPr algn="ctr"/>
            <a:r>
              <a:rPr lang="en-US" sz="5400"/>
              <a:t>Digitize</a:t>
            </a:r>
          </a:p>
          <a:p>
            <a:pPr algn="ctr"/>
            <a:r>
              <a:rPr lang="en-US" sz="5400"/>
              <a:t>Email</a:t>
            </a:r>
          </a:p>
          <a:p>
            <a:pPr algn="ctr"/>
            <a:r>
              <a:rPr lang="en-US" sz="5400"/>
              <a:t>Talk</a:t>
            </a:r>
          </a:p>
          <a:p>
            <a:pPr algn="ctr"/>
            <a:r>
              <a:rPr lang="en-US" sz="5400"/>
              <a:t>Socialize</a:t>
            </a:r>
          </a:p>
          <a:p>
            <a:endParaRPr lang="en-US"/>
          </a:p>
        </p:txBody>
      </p:sp>
      <p:sp>
        <p:nvSpPr>
          <p:cNvPr id="27650" name="TextBox 4"/>
          <p:cNvSpPr txBox="1">
            <a:spLocks noChangeArrowheads="1"/>
          </p:cNvSpPr>
          <p:nvPr/>
        </p:nvSpPr>
        <p:spPr bwMode="auto">
          <a:xfrm>
            <a:off x="1447800" y="0"/>
            <a:ext cx="6019800" cy="646113"/>
          </a:xfrm>
          <a:prstGeom prst="rect">
            <a:avLst/>
          </a:prstGeom>
          <a:noFill/>
          <a:ln w="9525">
            <a:noFill/>
            <a:miter lim="800000"/>
            <a:headEnd/>
            <a:tailEnd/>
          </a:ln>
        </p:spPr>
        <p:txBody>
          <a:bodyPr>
            <a:spAutoFit/>
          </a:bodyPr>
          <a:lstStyle/>
          <a:p>
            <a:pPr algn="ctr"/>
            <a:endParaRPr lang="en-US"/>
          </a:p>
          <a:p>
            <a:pPr algn="ct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4"/>
          <p:cNvSpPr txBox="1">
            <a:spLocks noChangeArrowheads="1"/>
          </p:cNvSpPr>
          <p:nvPr/>
        </p:nvSpPr>
        <p:spPr bwMode="auto">
          <a:xfrm>
            <a:off x="0" y="1219200"/>
            <a:ext cx="9144000" cy="1446213"/>
          </a:xfrm>
          <a:prstGeom prst="rect">
            <a:avLst/>
          </a:prstGeom>
          <a:noFill/>
          <a:ln w="9525">
            <a:noFill/>
            <a:miter lim="800000"/>
            <a:headEnd/>
            <a:tailEnd/>
          </a:ln>
        </p:spPr>
        <p:txBody>
          <a:bodyPr>
            <a:spAutoFit/>
          </a:bodyPr>
          <a:lstStyle/>
          <a:p>
            <a:pPr algn="ctr"/>
            <a:r>
              <a:rPr lang="en-US" sz="4400"/>
              <a:t>Sharing data </a:t>
            </a:r>
          </a:p>
          <a:p>
            <a:pPr algn="ctr"/>
            <a:r>
              <a:rPr lang="en-US" sz="4400"/>
              <a:t>TopicWeb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11" descr="Kiev and Lviv 2011 261.JPG"/>
          <p:cNvPicPr>
            <a:picLocks noChangeAspect="1"/>
          </p:cNvPicPr>
          <p:nvPr/>
        </p:nvPicPr>
        <p:blipFill>
          <a:blip r:embed="rId3" cstate="print"/>
          <a:srcRect/>
          <a:stretch>
            <a:fillRect/>
          </a:stretch>
        </p:blipFill>
        <p:spPr bwMode="auto">
          <a:xfrm>
            <a:off x="3962400" y="0"/>
            <a:ext cx="5181600" cy="6908800"/>
          </a:xfrm>
          <a:prstGeom prst="rect">
            <a:avLst/>
          </a:prstGeom>
          <a:noFill/>
          <a:ln w="9525">
            <a:noFill/>
            <a:miter lim="800000"/>
            <a:headEnd/>
            <a:tailEnd/>
          </a:ln>
        </p:spPr>
      </p:pic>
      <p:pic>
        <p:nvPicPr>
          <p:cNvPr id="4098" name="Picture 12" descr="AG_logo_small.jpg"/>
          <p:cNvPicPr>
            <a:picLocks noChangeAspect="1"/>
          </p:cNvPicPr>
          <p:nvPr/>
        </p:nvPicPr>
        <p:blipFill>
          <a:blip r:embed="rId4" cstate="print"/>
          <a:srcRect/>
          <a:stretch>
            <a:fillRect/>
          </a:stretch>
        </p:blipFill>
        <p:spPr bwMode="auto">
          <a:xfrm>
            <a:off x="152400" y="457200"/>
            <a:ext cx="3657600" cy="784225"/>
          </a:xfrm>
          <a:prstGeom prst="rect">
            <a:avLst/>
          </a:prstGeom>
          <a:noFill/>
          <a:ln w="9525">
            <a:noFill/>
            <a:miter lim="800000"/>
            <a:headEnd/>
            <a:tailEnd/>
          </a:ln>
        </p:spPr>
      </p:pic>
      <p:sp>
        <p:nvSpPr>
          <p:cNvPr id="4099" name="TextBox 13"/>
          <p:cNvSpPr txBox="1">
            <a:spLocks noChangeArrowheads="1"/>
          </p:cNvSpPr>
          <p:nvPr/>
        </p:nvSpPr>
        <p:spPr bwMode="auto">
          <a:xfrm>
            <a:off x="190500" y="1828800"/>
            <a:ext cx="3581400" cy="5016500"/>
          </a:xfrm>
          <a:prstGeom prst="rect">
            <a:avLst/>
          </a:prstGeom>
          <a:noFill/>
          <a:ln w="9525">
            <a:noFill/>
            <a:miter lim="800000"/>
            <a:headEnd/>
            <a:tailEnd/>
          </a:ln>
        </p:spPr>
        <p:txBody>
          <a:bodyPr>
            <a:spAutoFit/>
          </a:bodyPr>
          <a:lstStyle/>
          <a:p>
            <a:pPr algn="ctr"/>
            <a:r>
              <a:rPr lang="en-US" sz="3200"/>
              <a:t>Connects people to primary sources</a:t>
            </a:r>
          </a:p>
          <a:p>
            <a:pPr algn="r"/>
            <a:endParaRPr lang="en-US" sz="3200"/>
          </a:p>
          <a:p>
            <a:pPr algn="r"/>
            <a:endParaRPr lang="en-US" sz="3200"/>
          </a:p>
          <a:p>
            <a:pPr algn="r"/>
            <a:endParaRPr lang="en-US" sz="3200"/>
          </a:p>
          <a:p>
            <a:pPr algn="ctr"/>
            <a:r>
              <a:rPr lang="en-US" sz="3200">
                <a:cs typeface="Times New Roman" pitchFamily="18" charset="0"/>
              </a:rPr>
              <a:t>More than </a:t>
            </a:r>
          </a:p>
          <a:p>
            <a:pPr algn="ctr"/>
            <a:r>
              <a:rPr lang="en-US" sz="3200">
                <a:cs typeface="Times New Roman" pitchFamily="18" charset="0"/>
              </a:rPr>
              <a:t>1.7 million</a:t>
            </a:r>
          </a:p>
          <a:p>
            <a:pPr algn="ctr"/>
            <a:r>
              <a:rPr lang="en-US" sz="3200">
                <a:cs typeface="Times New Roman" pitchFamily="18" charset="0"/>
              </a:rPr>
              <a:t>collection descriptions</a:t>
            </a:r>
          </a:p>
          <a:p>
            <a:pPr algn="r"/>
            <a:endParaRPr lang="en-US" sz="3200"/>
          </a:p>
        </p:txBody>
      </p:sp>
      <p:cxnSp>
        <p:nvCxnSpPr>
          <p:cNvPr id="16" name="Straight Connector 15"/>
          <p:cNvCxnSpPr/>
          <p:nvPr/>
        </p:nvCxnSpPr>
        <p:spPr>
          <a:xfrm>
            <a:off x="381000" y="3644900"/>
            <a:ext cx="3200400" cy="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21" name="Group 26"/>
          <p:cNvGrpSpPr>
            <a:grpSpLocks/>
          </p:cNvGrpSpPr>
          <p:nvPr/>
        </p:nvGrpSpPr>
        <p:grpSpPr bwMode="auto">
          <a:xfrm>
            <a:off x="1219200" y="2105025"/>
            <a:ext cx="6629400" cy="3686175"/>
            <a:chOff x="914400" y="1905000"/>
            <a:chExt cx="6629400" cy="3685639"/>
          </a:xfrm>
        </p:grpSpPr>
        <p:cxnSp>
          <p:nvCxnSpPr>
            <p:cNvPr id="8" name="Straight Connector 7"/>
            <p:cNvCxnSpPr/>
            <p:nvPr/>
          </p:nvCxnSpPr>
          <p:spPr>
            <a:xfrm>
              <a:off x="4343400" y="1905000"/>
              <a:ext cx="0" cy="3657068"/>
            </a:xfrm>
            <a:prstGeom prst="line">
              <a:avLst/>
            </a:prstGeom>
          </p:spPr>
          <p:style>
            <a:lnRef idx="1">
              <a:schemeClr val="accent1"/>
            </a:lnRef>
            <a:fillRef idx="0">
              <a:schemeClr val="accent1"/>
            </a:fillRef>
            <a:effectRef idx="0">
              <a:schemeClr val="accent1"/>
            </a:effectRef>
            <a:fontRef idx="minor">
              <a:schemeClr val="tx1"/>
            </a:fontRef>
          </p:style>
        </p:cxnSp>
        <p:sp>
          <p:nvSpPr>
            <p:cNvPr id="5124" name="TextBox 10"/>
            <p:cNvSpPr txBox="1">
              <a:spLocks noChangeArrowheads="1"/>
            </p:cNvSpPr>
            <p:nvPr/>
          </p:nvSpPr>
          <p:spPr bwMode="auto">
            <a:xfrm>
              <a:off x="914400" y="3657600"/>
              <a:ext cx="2133600" cy="400110"/>
            </a:xfrm>
            <a:prstGeom prst="rect">
              <a:avLst/>
            </a:prstGeom>
            <a:noFill/>
            <a:ln w="9525">
              <a:noFill/>
              <a:miter lim="800000"/>
              <a:headEnd/>
              <a:tailEnd/>
            </a:ln>
          </p:spPr>
          <p:txBody>
            <a:bodyPr>
              <a:spAutoFit/>
            </a:bodyPr>
            <a:lstStyle/>
            <a:p>
              <a:r>
                <a:rPr lang="en-US" sz="2000" b="1">
                  <a:latin typeface="Arial" pitchFamily="34" charset="0"/>
                  <a:cs typeface="Arial" pitchFamily="34" charset="0"/>
                </a:rPr>
                <a:t>2006</a:t>
              </a:r>
              <a:endParaRPr lang="en-US" b="1">
                <a:latin typeface="Arial" pitchFamily="34" charset="0"/>
                <a:cs typeface="Arial" pitchFamily="34" charset="0"/>
              </a:endParaRPr>
            </a:p>
          </p:txBody>
        </p:sp>
        <p:sp>
          <p:nvSpPr>
            <p:cNvPr id="5125" name="TextBox 11"/>
            <p:cNvSpPr txBox="1">
              <a:spLocks noChangeArrowheads="1"/>
            </p:cNvSpPr>
            <p:nvPr/>
          </p:nvSpPr>
          <p:spPr bwMode="auto">
            <a:xfrm>
              <a:off x="914400" y="4267200"/>
              <a:ext cx="3124200" cy="1323439"/>
            </a:xfrm>
            <a:prstGeom prst="rect">
              <a:avLst/>
            </a:prstGeom>
            <a:noFill/>
            <a:ln w="9525">
              <a:noFill/>
              <a:miter lim="800000"/>
              <a:headEnd/>
              <a:tailEnd/>
            </a:ln>
          </p:spPr>
          <p:txBody>
            <a:bodyPr>
              <a:spAutoFit/>
            </a:bodyPr>
            <a:lstStyle/>
            <a:p>
              <a:r>
                <a:rPr lang="en-US" sz="2000"/>
                <a:t>RLG and OCLC combine</a:t>
              </a:r>
            </a:p>
            <a:p>
              <a:endParaRPr lang="en-US" sz="2000"/>
            </a:p>
            <a:p>
              <a:r>
                <a:rPr lang="en-US" sz="2000">
                  <a:solidFill>
                    <a:srgbClr val="C00000"/>
                  </a:solidFill>
                </a:rPr>
                <a:t>ArchiveGrid</a:t>
              </a:r>
              <a:r>
                <a:rPr lang="en-US" sz="2000"/>
                <a:t> tested </a:t>
              </a:r>
            </a:p>
            <a:p>
              <a:r>
                <a:rPr lang="en-US" sz="2000"/>
                <a:t>and launched</a:t>
              </a:r>
            </a:p>
          </p:txBody>
        </p:sp>
        <p:cxnSp>
          <p:nvCxnSpPr>
            <p:cNvPr id="14" name="Straight Connector 13"/>
            <p:cNvCxnSpPr/>
            <p:nvPr/>
          </p:nvCxnSpPr>
          <p:spPr>
            <a:xfrm>
              <a:off x="914400" y="3504967"/>
              <a:ext cx="6629400" cy="0"/>
            </a:xfrm>
            <a:prstGeom prst="line">
              <a:avLst/>
            </a:prstGeom>
          </p:spPr>
          <p:style>
            <a:lnRef idx="1">
              <a:schemeClr val="accent1"/>
            </a:lnRef>
            <a:fillRef idx="0">
              <a:schemeClr val="accent1"/>
            </a:fillRef>
            <a:effectRef idx="0">
              <a:schemeClr val="accent1"/>
            </a:effectRef>
            <a:fontRef idx="minor">
              <a:schemeClr val="tx1"/>
            </a:fontRef>
          </p:style>
        </p:cxnSp>
        <p:sp>
          <p:nvSpPr>
            <p:cNvPr id="5127" name="TextBox 14"/>
            <p:cNvSpPr txBox="1">
              <a:spLocks noChangeArrowheads="1"/>
            </p:cNvSpPr>
            <p:nvPr/>
          </p:nvSpPr>
          <p:spPr bwMode="auto">
            <a:xfrm>
              <a:off x="4572000" y="3657600"/>
              <a:ext cx="1676400" cy="400110"/>
            </a:xfrm>
            <a:prstGeom prst="rect">
              <a:avLst/>
            </a:prstGeom>
            <a:noFill/>
            <a:ln w="9525">
              <a:noFill/>
              <a:miter lim="800000"/>
              <a:headEnd/>
              <a:tailEnd/>
            </a:ln>
          </p:spPr>
          <p:txBody>
            <a:bodyPr>
              <a:spAutoFit/>
            </a:bodyPr>
            <a:lstStyle/>
            <a:p>
              <a:r>
                <a:rPr lang="en-US" sz="2000" b="1">
                  <a:latin typeface="Arial" pitchFamily="34" charset="0"/>
                  <a:cs typeface="Arial" pitchFamily="34" charset="0"/>
                </a:rPr>
                <a:t>2011</a:t>
              </a:r>
              <a:endParaRPr lang="en-US" b="1">
                <a:latin typeface="Arial" pitchFamily="34" charset="0"/>
                <a:cs typeface="Arial" pitchFamily="34" charset="0"/>
              </a:endParaRPr>
            </a:p>
          </p:txBody>
        </p:sp>
        <p:sp>
          <p:nvSpPr>
            <p:cNvPr id="5128" name="TextBox 17"/>
            <p:cNvSpPr txBox="1">
              <a:spLocks noChangeArrowheads="1"/>
            </p:cNvSpPr>
            <p:nvPr/>
          </p:nvSpPr>
          <p:spPr bwMode="auto">
            <a:xfrm>
              <a:off x="4572000" y="4267200"/>
              <a:ext cx="2895600" cy="707886"/>
            </a:xfrm>
            <a:prstGeom prst="rect">
              <a:avLst/>
            </a:prstGeom>
            <a:noFill/>
            <a:ln w="9525">
              <a:noFill/>
              <a:miter lim="800000"/>
              <a:headEnd/>
              <a:tailEnd/>
            </a:ln>
          </p:spPr>
          <p:txBody>
            <a:bodyPr>
              <a:spAutoFit/>
            </a:bodyPr>
            <a:lstStyle/>
            <a:p>
              <a:r>
                <a:rPr lang="en-US" sz="2000"/>
                <a:t>Subscription-free version of ArchiveGrid launched</a:t>
              </a:r>
            </a:p>
          </p:txBody>
        </p:sp>
        <p:sp>
          <p:nvSpPr>
            <p:cNvPr id="5129" name="TextBox 19"/>
            <p:cNvSpPr txBox="1">
              <a:spLocks noChangeArrowheads="1"/>
            </p:cNvSpPr>
            <p:nvPr/>
          </p:nvSpPr>
          <p:spPr bwMode="auto">
            <a:xfrm>
              <a:off x="4572000" y="1962090"/>
              <a:ext cx="1371600" cy="400110"/>
            </a:xfrm>
            <a:prstGeom prst="rect">
              <a:avLst/>
            </a:prstGeom>
            <a:noFill/>
            <a:ln w="9525">
              <a:noFill/>
              <a:miter lim="800000"/>
              <a:headEnd/>
              <a:tailEnd/>
            </a:ln>
          </p:spPr>
          <p:txBody>
            <a:bodyPr>
              <a:spAutoFit/>
            </a:bodyPr>
            <a:lstStyle/>
            <a:p>
              <a:r>
                <a:rPr lang="en-US" sz="2000" b="1">
                  <a:latin typeface="Arial" pitchFamily="34" charset="0"/>
                  <a:cs typeface="Arial" pitchFamily="34" charset="0"/>
                </a:rPr>
                <a:t>2004</a:t>
              </a:r>
              <a:endParaRPr lang="en-US" b="1">
                <a:latin typeface="Arial" pitchFamily="34" charset="0"/>
                <a:cs typeface="Arial" pitchFamily="34" charset="0"/>
              </a:endParaRPr>
            </a:p>
          </p:txBody>
        </p:sp>
        <p:sp>
          <p:nvSpPr>
            <p:cNvPr id="5130" name="TextBox 20"/>
            <p:cNvSpPr txBox="1">
              <a:spLocks noChangeArrowheads="1"/>
            </p:cNvSpPr>
            <p:nvPr/>
          </p:nvSpPr>
          <p:spPr bwMode="auto">
            <a:xfrm>
              <a:off x="4572000" y="2495490"/>
              <a:ext cx="2971800" cy="707886"/>
            </a:xfrm>
            <a:prstGeom prst="rect">
              <a:avLst/>
            </a:prstGeom>
            <a:noFill/>
            <a:ln w="9525">
              <a:noFill/>
              <a:miter lim="800000"/>
              <a:headEnd/>
              <a:tailEnd/>
            </a:ln>
          </p:spPr>
          <p:txBody>
            <a:bodyPr>
              <a:spAutoFit/>
            </a:bodyPr>
            <a:lstStyle/>
            <a:p>
              <a:r>
                <a:rPr lang="en-US" sz="2000"/>
                <a:t>RLG studies archives and special collections users</a:t>
              </a:r>
            </a:p>
          </p:txBody>
        </p:sp>
        <p:sp>
          <p:nvSpPr>
            <p:cNvPr id="5131" name="TextBox 21"/>
            <p:cNvSpPr txBox="1">
              <a:spLocks noChangeArrowheads="1"/>
            </p:cNvSpPr>
            <p:nvPr/>
          </p:nvSpPr>
          <p:spPr bwMode="auto">
            <a:xfrm>
              <a:off x="914400" y="1962090"/>
              <a:ext cx="2133600" cy="400110"/>
            </a:xfrm>
            <a:prstGeom prst="rect">
              <a:avLst/>
            </a:prstGeom>
            <a:noFill/>
            <a:ln w="9525">
              <a:noFill/>
              <a:miter lim="800000"/>
              <a:headEnd/>
              <a:tailEnd/>
            </a:ln>
          </p:spPr>
          <p:txBody>
            <a:bodyPr>
              <a:spAutoFit/>
            </a:bodyPr>
            <a:lstStyle/>
            <a:p>
              <a:r>
                <a:rPr lang="en-US" sz="2000" b="1">
                  <a:latin typeface="Arial" pitchFamily="34" charset="0"/>
                  <a:cs typeface="Arial" pitchFamily="34" charset="0"/>
                </a:rPr>
                <a:t>1999</a:t>
              </a:r>
              <a:endParaRPr lang="en-US" b="1">
                <a:latin typeface="Arial" pitchFamily="34" charset="0"/>
                <a:cs typeface="Arial" pitchFamily="34" charset="0"/>
              </a:endParaRPr>
            </a:p>
          </p:txBody>
        </p:sp>
        <p:sp>
          <p:nvSpPr>
            <p:cNvPr id="5132" name="TextBox 22"/>
            <p:cNvSpPr txBox="1">
              <a:spLocks noChangeArrowheads="1"/>
            </p:cNvSpPr>
            <p:nvPr/>
          </p:nvSpPr>
          <p:spPr bwMode="auto">
            <a:xfrm>
              <a:off x="914400" y="2495490"/>
              <a:ext cx="3429000" cy="707886"/>
            </a:xfrm>
            <a:prstGeom prst="rect">
              <a:avLst/>
            </a:prstGeom>
            <a:noFill/>
            <a:ln w="9525">
              <a:noFill/>
              <a:miter lim="800000"/>
              <a:headEnd/>
              <a:tailEnd/>
            </a:ln>
          </p:spPr>
          <p:txBody>
            <a:bodyPr>
              <a:spAutoFit/>
            </a:bodyPr>
            <a:lstStyle/>
            <a:p>
              <a:r>
                <a:rPr lang="en-US" sz="2000"/>
                <a:t>RLG launches</a:t>
              </a:r>
            </a:p>
            <a:p>
              <a:r>
                <a:rPr lang="en-US" sz="2000"/>
                <a:t>Archival Resources </a:t>
              </a:r>
            </a:p>
          </p:txBody>
        </p:sp>
      </p:grpSp>
      <p:sp>
        <p:nvSpPr>
          <p:cNvPr id="5122" name="TextBox 25"/>
          <p:cNvSpPr txBox="1">
            <a:spLocks noChangeArrowheads="1"/>
          </p:cNvSpPr>
          <p:nvPr/>
        </p:nvSpPr>
        <p:spPr bwMode="auto">
          <a:xfrm>
            <a:off x="1600200" y="465138"/>
            <a:ext cx="6019800" cy="830262"/>
          </a:xfrm>
          <a:prstGeom prst="rect">
            <a:avLst/>
          </a:prstGeom>
          <a:noFill/>
          <a:ln w="9525">
            <a:noFill/>
            <a:miter lim="800000"/>
            <a:headEnd/>
            <a:tailEnd/>
          </a:ln>
        </p:spPr>
        <p:txBody>
          <a:bodyPr>
            <a:spAutoFit/>
          </a:bodyPr>
          <a:lstStyle/>
          <a:p>
            <a:r>
              <a:rPr lang="en-US" sz="4800">
                <a:solidFill>
                  <a:srgbClr val="002060"/>
                </a:solidFill>
              </a:rPr>
              <a:t>ArchiveGrid</a:t>
            </a:r>
            <a:r>
              <a:rPr lang="en-US" altLang="en-US" sz="4800">
                <a:solidFill>
                  <a:srgbClr val="002060"/>
                </a:solidFill>
              </a:rPr>
              <a:t>’</a:t>
            </a:r>
            <a:r>
              <a:rPr lang="en-US" sz="4800">
                <a:solidFill>
                  <a:srgbClr val="002060"/>
                </a:solidFill>
              </a:rPr>
              <a:t>s history</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8"/>
          <p:cNvSpPr txBox="1">
            <a:spLocks noChangeArrowheads="1"/>
          </p:cNvSpPr>
          <p:nvPr/>
        </p:nvSpPr>
        <p:spPr bwMode="auto">
          <a:xfrm>
            <a:off x="838200" y="1524000"/>
            <a:ext cx="7543800" cy="1938338"/>
          </a:xfrm>
          <a:prstGeom prst="rect">
            <a:avLst/>
          </a:prstGeom>
          <a:noFill/>
          <a:ln w="9525">
            <a:noFill/>
            <a:miter lim="800000"/>
            <a:headEnd/>
            <a:tailEnd/>
          </a:ln>
        </p:spPr>
        <p:txBody>
          <a:bodyPr>
            <a:spAutoFit/>
          </a:bodyPr>
          <a:lstStyle/>
          <a:p>
            <a:pPr algn="ctr"/>
            <a:endParaRPr lang="en-US" sz="4000">
              <a:hlinkClick r:id="rId3"/>
            </a:endParaRPr>
          </a:p>
          <a:p>
            <a:pPr algn="ctr"/>
            <a:endParaRPr lang="en-US" sz="4000">
              <a:hlinkClick r:id="rId3"/>
            </a:endParaRPr>
          </a:p>
          <a:p>
            <a:pPr algn="ctr"/>
            <a:r>
              <a:rPr lang="en-US" sz="4000">
                <a:hlinkClick r:id="rId3"/>
              </a:rPr>
              <a:t>http://beta.worldcat.org/archivegrid</a:t>
            </a: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9" name="Picture 6" descr="Capture.JPG"/>
          <p:cNvPicPr>
            <a:picLocks noChangeAspect="1"/>
          </p:cNvPicPr>
          <p:nvPr/>
        </p:nvPicPr>
        <p:blipFill>
          <a:blip r:embed="rId3" cstate="print"/>
          <a:srcRect/>
          <a:stretch>
            <a:fillRect/>
          </a:stretch>
        </p:blipFill>
        <p:spPr bwMode="auto">
          <a:xfrm>
            <a:off x="0" y="1219200"/>
            <a:ext cx="9159875" cy="5381625"/>
          </a:xfrm>
          <a:prstGeom prst="rect">
            <a:avLst/>
          </a:prstGeom>
          <a:noFill/>
          <a:ln w="9525">
            <a:noFill/>
            <a:miter lim="800000"/>
            <a:headEnd/>
            <a:tailEnd/>
          </a:ln>
        </p:spPr>
      </p:pic>
      <p:sp>
        <p:nvSpPr>
          <p:cNvPr id="7170" name="Title 2"/>
          <p:cNvSpPr>
            <a:spLocks noGrp="1"/>
          </p:cNvSpPr>
          <p:nvPr>
            <p:ph type="title"/>
          </p:nvPr>
        </p:nvSpPr>
        <p:spPr>
          <a:xfrm>
            <a:off x="457200" y="0"/>
            <a:ext cx="8229600" cy="1143000"/>
          </a:xfrm>
        </p:spPr>
        <p:txBody>
          <a:bodyPr/>
          <a:lstStyle/>
          <a:p>
            <a:r>
              <a:rPr lang="en-US" sz="3600" smtClean="0">
                <a:solidFill>
                  <a:srgbClr val="002060"/>
                </a:solidFill>
              </a:rPr>
              <a:t>Our 2011 survey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Content Placeholder 2"/>
          <p:cNvSpPr>
            <a:spLocks noGrp="1"/>
          </p:cNvSpPr>
          <p:nvPr>
            <p:ph idx="1"/>
          </p:nvPr>
        </p:nvSpPr>
        <p:spPr>
          <a:xfrm>
            <a:off x="457200" y="914400"/>
            <a:ext cx="8229600" cy="5410200"/>
          </a:xfrm>
        </p:spPr>
        <p:txBody>
          <a:bodyPr/>
          <a:lstStyle/>
          <a:p>
            <a:pPr marL="342900" lvl="1" indent="-342900">
              <a:buFont typeface="Arial" pitchFamily="34" charset="0"/>
              <a:buNone/>
            </a:pPr>
            <a:endParaRPr lang="en-US" sz="3200" smtClean="0"/>
          </a:p>
          <a:p>
            <a:pPr marL="342900" lvl="1" indent="-342900">
              <a:buFont typeface="Arial" pitchFamily="34" charset="0"/>
              <a:buNone/>
            </a:pPr>
            <a:endParaRPr lang="en-US" sz="3200" smtClean="0"/>
          </a:p>
          <a:p>
            <a:pPr marL="342900" lvl="1" indent="-342900">
              <a:buFont typeface="Arial" pitchFamily="34" charset="0"/>
              <a:buNone/>
            </a:pPr>
            <a:endParaRPr lang="en-US" sz="3200" smtClean="0"/>
          </a:p>
          <a:p>
            <a:pPr marL="342900" lvl="1" indent="-342900">
              <a:buFont typeface="Arial" pitchFamily="34" charset="0"/>
              <a:buNone/>
            </a:pPr>
            <a:r>
              <a:rPr lang="en-US" sz="3200" smtClean="0"/>
              <a:t>14 questions</a:t>
            </a:r>
          </a:p>
          <a:p>
            <a:pPr>
              <a:buFont typeface="Arial" pitchFamily="34" charset="0"/>
              <a:buNone/>
            </a:pPr>
            <a:r>
              <a:rPr lang="en-US" smtClean="0"/>
              <a:t>April 27-May 25</a:t>
            </a:r>
          </a:p>
          <a:p>
            <a:pPr>
              <a:buFont typeface="Arial" pitchFamily="34" charset="0"/>
              <a:buNone/>
            </a:pPr>
            <a:r>
              <a:rPr lang="en-US" smtClean="0"/>
              <a:t>Targeted researchers </a:t>
            </a:r>
          </a:p>
          <a:p>
            <a:pPr>
              <a:buFont typeface="Arial" pitchFamily="34" charset="0"/>
              <a:buNone/>
            </a:pPr>
            <a:r>
              <a:rPr lang="en-US" smtClean="0"/>
              <a:t>$50 Amazon gift card!</a:t>
            </a:r>
          </a:p>
          <a:p>
            <a:pPr>
              <a:buFont typeface="Arial" pitchFamily="34" charset="0"/>
              <a:buNone/>
            </a:pPr>
            <a:r>
              <a:rPr lang="en-US" smtClean="0"/>
              <a:t>Each question allowed commenting</a:t>
            </a:r>
          </a:p>
          <a:p>
            <a:pPr>
              <a:buFont typeface="Arial" pitchFamily="34" charset="0"/>
              <a:buNone/>
            </a:pPr>
            <a:endParaRPr lang="en-US" smtClean="0"/>
          </a:p>
          <a:p>
            <a:pPr>
              <a:buFont typeface="Arial" pitchFamily="34" charset="0"/>
              <a:buNone/>
            </a:pPr>
            <a:endParaRPr lang="en-US" smtClean="0"/>
          </a:p>
          <a:p>
            <a:endParaRPr lang="en-US" smtClean="0"/>
          </a:p>
          <a:p>
            <a:endParaRPr lang="en-US" smtClean="0"/>
          </a:p>
        </p:txBody>
      </p:sp>
      <p:pic>
        <p:nvPicPr>
          <p:cNvPr id="8194" name="Picture 3" descr="Capture.JPG"/>
          <p:cNvPicPr>
            <a:picLocks noChangeAspect="1"/>
          </p:cNvPicPr>
          <p:nvPr/>
        </p:nvPicPr>
        <p:blipFill>
          <a:blip r:embed="rId3" cstate="print"/>
          <a:srcRect/>
          <a:stretch>
            <a:fillRect/>
          </a:stretch>
        </p:blipFill>
        <p:spPr bwMode="auto">
          <a:xfrm>
            <a:off x="457200" y="1362075"/>
            <a:ext cx="6064250" cy="1152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title"/>
          </p:nvPr>
        </p:nvSpPr>
        <p:spPr>
          <a:xfrm>
            <a:off x="0" y="0"/>
            <a:ext cx="9144000" cy="6858000"/>
          </a:xfrm>
        </p:spPr>
        <p:txBody>
          <a:bodyPr/>
          <a:lstStyle/>
          <a:p>
            <a:r>
              <a:rPr lang="en-US" smtClean="0">
                <a:solidFill>
                  <a:srgbClr val="002060"/>
                </a:solidFill>
              </a:rPr>
              <a:t>Scope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4"/>
          <p:cNvSpPr txBox="1">
            <a:spLocks noChangeArrowheads="1"/>
          </p:cNvSpPr>
          <p:nvPr/>
        </p:nvSpPr>
        <p:spPr bwMode="auto">
          <a:xfrm>
            <a:off x="0" y="-152400"/>
            <a:ext cx="9144000" cy="6986588"/>
          </a:xfrm>
          <a:prstGeom prst="rect">
            <a:avLst/>
          </a:prstGeom>
          <a:noFill/>
          <a:ln w="9525">
            <a:noFill/>
            <a:miter lim="800000"/>
            <a:headEnd/>
            <a:tailEnd/>
          </a:ln>
        </p:spPr>
        <p:txBody>
          <a:bodyPr>
            <a:spAutoFit/>
          </a:bodyPr>
          <a:lstStyle/>
          <a:p>
            <a:pPr algn="ctr"/>
            <a:endParaRPr lang="en-US" sz="3200"/>
          </a:p>
          <a:p>
            <a:pPr algn="ctr"/>
            <a:r>
              <a:rPr lang="en-US" sz="3200"/>
              <a:t>1.</a:t>
            </a:r>
          </a:p>
          <a:p>
            <a:pPr algn="ctr"/>
            <a:r>
              <a:rPr lang="en-US" sz="3200"/>
              <a:t>Who are the researchers and what are they like?</a:t>
            </a:r>
          </a:p>
          <a:p>
            <a:pPr algn="ctr"/>
            <a:endParaRPr lang="en-US" sz="3200"/>
          </a:p>
          <a:p>
            <a:pPr algn="ctr"/>
            <a:r>
              <a:rPr lang="en-US" sz="3200"/>
              <a:t>2.</a:t>
            </a:r>
          </a:p>
          <a:p>
            <a:pPr algn="ctr"/>
            <a:r>
              <a:rPr lang="en-US" sz="3200"/>
              <a:t>What resources do researchers use </a:t>
            </a:r>
          </a:p>
          <a:p>
            <a:pPr algn="ctr"/>
            <a:r>
              <a:rPr lang="en-US" sz="3200"/>
              <a:t>and how do they find them?</a:t>
            </a:r>
          </a:p>
          <a:p>
            <a:pPr algn="ctr"/>
            <a:endParaRPr lang="en-US" sz="3200"/>
          </a:p>
          <a:p>
            <a:pPr algn="ctr"/>
            <a:r>
              <a:rPr lang="en-US" sz="3200"/>
              <a:t>3.</a:t>
            </a:r>
          </a:p>
          <a:p>
            <a:pPr algn="ctr"/>
            <a:r>
              <a:rPr lang="en-US" sz="3200"/>
              <a:t>How do researchers search online?</a:t>
            </a:r>
          </a:p>
          <a:p>
            <a:pPr algn="ctr"/>
            <a:endParaRPr lang="en-US" sz="3200"/>
          </a:p>
          <a:p>
            <a:pPr algn="ctr"/>
            <a:r>
              <a:rPr lang="en-US" sz="3200"/>
              <a:t>4.</a:t>
            </a:r>
          </a:p>
          <a:p>
            <a:pPr algn="ctr"/>
            <a:r>
              <a:rPr lang="en-US" sz="3200"/>
              <a:t>What do researchers want to know from their search?</a:t>
            </a:r>
          </a:p>
          <a:p>
            <a:pPr algn="ctr"/>
            <a:endParaRPr lang="en-US" sz="320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1716</TotalTime>
  <Words>1103</Words>
  <Application>Microsoft Office PowerPoint</Application>
  <PresentationFormat>On-screen Show (4:3)</PresentationFormat>
  <Paragraphs>220</Paragraphs>
  <Slides>27</Slides>
  <Notes>22</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Archival Archaeology   </vt:lpstr>
      <vt:lpstr>Our group</vt:lpstr>
      <vt:lpstr>Slide 3</vt:lpstr>
      <vt:lpstr>Slide 4</vt:lpstr>
      <vt:lpstr>Slide 5</vt:lpstr>
      <vt:lpstr>Our 2011 survey</vt:lpstr>
      <vt:lpstr>Slide 7</vt:lpstr>
      <vt:lpstr>Scope</vt:lpstr>
      <vt:lpstr>Slide 9</vt:lpstr>
      <vt:lpstr>Slide 10</vt:lpstr>
      <vt:lpstr>Slide 11</vt:lpstr>
      <vt:lpstr>Respondents</vt:lpstr>
      <vt:lpstr>Slide 13</vt:lpstr>
      <vt:lpstr>Slide 14</vt:lpstr>
      <vt:lpstr>Slide 15</vt:lpstr>
      <vt:lpstr>Slide 16</vt:lpstr>
      <vt:lpstr>Slide 17</vt:lpstr>
      <vt:lpstr>Slide 18</vt:lpstr>
      <vt:lpstr>Slide 19</vt:lpstr>
      <vt:lpstr>Slide 20</vt:lpstr>
      <vt:lpstr>Slide 21</vt:lpstr>
      <vt:lpstr>Slide 22</vt:lpstr>
      <vt:lpstr>Unaffiliated scholars: what is the intended purpose of your research?</vt:lpstr>
      <vt:lpstr>Slide 24</vt:lpstr>
      <vt:lpstr>Slide 25</vt:lpstr>
      <vt:lpstr>Slide 26</vt:lpstr>
      <vt:lpstr>Slide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Archival Archaeology: Unearthing Finds about Archives and Special Collections Users</dc:title>
  <dc:subject/>
  <dc:creator>Ellen Eckert</dc:creator>
  <cp:keywords>archive grid, special collections, archives, ellen eckert</cp:keywords>
  <cp:lastModifiedBy>mcnicolj</cp:lastModifiedBy>
  <cp:revision>45</cp:revision>
  <dcterms:created xsi:type="dcterms:W3CDTF">2013-03-14T02:53:52Z</dcterms:created>
  <dcterms:modified xsi:type="dcterms:W3CDTF">2013-04-30T02:01:45Z</dcterms:modified>
</cp:coreProperties>
</file>