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  <p:sldMasterId id="2147483659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0" r:id="rId5"/>
    <p:sldId id="258" r:id="rId6"/>
    <p:sldId id="268" r:id="rId7"/>
    <p:sldId id="273" r:id="rId8"/>
    <p:sldId id="271" r:id="rId9"/>
    <p:sldId id="279" r:id="rId10"/>
    <p:sldId id="269" r:id="rId11"/>
    <p:sldId id="278" r:id="rId12"/>
    <p:sldId id="274" r:id="rId13"/>
    <p:sldId id="275" r:id="rId14"/>
    <p:sldId id="277" r:id="rId15"/>
    <p:sldId id="280" r:id="rId16"/>
  </p:sldIdLst>
  <p:sldSz cx="9144000" cy="6858000" type="screen4x3"/>
  <p:notesSz cx="9144000" cy="6858000"/>
  <p:embeddedFontLst>
    <p:embeddedFont>
      <p:font typeface="Segoe WP Light" charset="0"/>
      <p:regular r:id="rId19"/>
    </p:embeddedFont>
    <p:embeddedFont>
      <p:font typeface="Segoe UI Light" pitchFamily="34" charset="0"/>
      <p:regular r:id="rId20"/>
    </p:embeddedFont>
    <p:embeddedFont>
      <p:font typeface="Lucida Console" pitchFamily="49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037" autoAdjust="0"/>
  </p:normalViewPr>
  <p:slideViewPr>
    <p:cSldViewPr>
      <p:cViewPr>
        <p:scale>
          <a:sx n="100" d="100"/>
          <a:sy n="100" d="100"/>
        </p:scale>
        <p:origin x="-109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410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WP Ligh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2863D-D1F1-4CEF-B6BE-7B4C54B0234A}" type="datetimeFigureOut">
              <a:rPr lang="en-US" smtClean="0">
                <a:latin typeface="Segoe WP Light" pitchFamily="34" charset="0"/>
              </a:rPr>
              <a:pPr/>
              <a:t>9/4/2013</a:t>
            </a:fld>
            <a:endParaRPr lang="en-US" dirty="0">
              <a:latin typeface="Segoe WP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WP Ligh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49B-31C4-41F8-9E47-937AF39B0085}" type="slidenum">
              <a:rPr lang="en-US" smtClean="0">
                <a:latin typeface="Segoe WP Light" pitchFamily="34" charset="0"/>
              </a:rPr>
              <a:pPr/>
              <a:t>‹#›</a:t>
            </a:fld>
            <a:endParaRPr lang="en-US" dirty="0">
              <a:latin typeface="Segoe WP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WP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WP Light" pitchFamily="34" charset="0"/>
              </a:defRPr>
            </a:lvl1pPr>
          </a:lstStyle>
          <a:p>
            <a:fld id="{405C8EFA-D1A8-4C09-80E0-1F1EE936DDB8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WP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WP Light" pitchFamily="34" charset="0"/>
              </a:defRPr>
            </a:lvl1pPr>
          </a:lstStyle>
          <a:p>
            <a:fld id="{927603C1-9F02-414E-A89E-72B024D1C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WP Light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WP Light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WP Light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WP Light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WP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-45720" y="6263640"/>
            <a:ext cx="6400800" cy="6400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1C93C-B721-4AA4-9956-AFD6A472A8B6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-45720" y="6263640"/>
            <a:ext cx="6400800" cy="64008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-45720" y="24384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-45720" y="2743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-45720" y="3048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-45720" y="35052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-45720" y="3886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-45720" y="4191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-45720" y="4495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-45720" y="49530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-45720" y="5334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5638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-45720" y="59436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6400800" cy="4495800"/>
          </a:xfrm>
        </p:spPr>
        <p:txBody>
          <a:bodyPr>
            <a:normAutofit/>
          </a:bodyPr>
          <a:lstStyle>
            <a:lvl1pPr marL="0" indent="0"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Insert some text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umbnails and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2057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920" y="2590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45720" y="2590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02920" y="3124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" y="3124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2920" y="3657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3657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2920" y="41910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45720" y="41910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2920" y="4724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4" name="Picture Placeholder 23"/>
          <p:cNvSpPr>
            <a:spLocks noGrp="1"/>
          </p:cNvSpPr>
          <p:nvPr>
            <p:ph type="pic" sz="quarter" idx="26" hasCustomPrompt="1"/>
          </p:nvPr>
        </p:nvSpPr>
        <p:spPr>
          <a:xfrm>
            <a:off x="45720" y="4724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02920" y="5257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6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5720" y="5257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02920" y="5791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8" name="Picture Placeholder 23"/>
          <p:cNvSpPr>
            <a:spLocks noGrp="1"/>
          </p:cNvSpPr>
          <p:nvPr>
            <p:ph type="pic" sz="quarter" idx="30" hasCustomPrompt="1"/>
          </p:nvPr>
        </p:nvSpPr>
        <p:spPr>
          <a:xfrm>
            <a:off x="45720" y="5791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02920" y="6324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0" name="Picture Placeholder 23"/>
          <p:cNvSpPr>
            <a:spLocks noGrp="1"/>
          </p:cNvSpPr>
          <p:nvPr>
            <p:ph type="pic" sz="quarter" idx="32" hasCustomPrompt="1"/>
          </p:nvPr>
        </p:nvSpPr>
        <p:spPr>
          <a:xfrm>
            <a:off x="45720" y="6324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/>
      <p:bldP spid="2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allAtOnce"/>
      <p:bldP spid="2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/>
      <p:bldP spid="3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allAtOnce"/>
      <p:bldP spid="3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allAtOnce"/>
      <p:bldP spid="3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allAtOnce"/>
      <p:bldP spid="3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allAtOnce"/>
      <p:bldP spid="3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allAtOnce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0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and Short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626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2" name="Picture Placeholder 23"/>
          <p:cNvSpPr>
            <a:spLocks noGrp="1"/>
          </p:cNvSpPr>
          <p:nvPr>
            <p:ph type="pic" sz="quarter" idx="25" hasCustomPrompt="1"/>
          </p:nvPr>
        </p:nvSpPr>
        <p:spPr>
          <a:xfrm>
            <a:off x="46939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626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6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5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6939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5626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5626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8" name="Picture Placeholder 23"/>
          <p:cNvSpPr>
            <a:spLocks noGrp="1"/>
          </p:cNvSpPr>
          <p:nvPr>
            <p:ph type="pic" sz="quarter" idx="31" hasCustomPrompt="1"/>
          </p:nvPr>
        </p:nvSpPr>
        <p:spPr>
          <a:xfrm>
            <a:off x="46939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626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allAtOnce"/>
      <p:bldP spid="5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allAtOnce"/>
      <p:bldP spid="5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allAtOnce"/>
      <p:bldP spid="5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4572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 noChangeAspect="1"/>
          </p:cNvSpPr>
          <p:nvPr>
            <p:ph type="pic" sz="quarter" idx="17"/>
          </p:nvPr>
        </p:nvSpPr>
        <p:spPr>
          <a:xfrm>
            <a:off x="4572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18"/>
          </p:nvPr>
        </p:nvSpPr>
        <p:spPr>
          <a:xfrm>
            <a:off x="2286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19"/>
          </p:nvPr>
        </p:nvSpPr>
        <p:spPr>
          <a:xfrm>
            <a:off x="2286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0"/>
          <p:cNvSpPr>
            <a:spLocks noGrp="1" noChangeAspect="1"/>
          </p:cNvSpPr>
          <p:nvPr>
            <p:ph type="pic" sz="quarter" idx="20"/>
          </p:nvPr>
        </p:nvSpPr>
        <p:spPr>
          <a:xfrm>
            <a:off x="4572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0"/>
          <p:cNvSpPr>
            <a:spLocks noGrp="1" noChangeAspect="1"/>
          </p:cNvSpPr>
          <p:nvPr>
            <p:ph type="pic" sz="quarter" idx="21"/>
          </p:nvPr>
        </p:nvSpPr>
        <p:spPr>
          <a:xfrm>
            <a:off x="4572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 noChangeAspect="1"/>
          </p:cNvSpPr>
          <p:nvPr>
            <p:ph type="pic" sz="quarter" idx="22"/>
          </p:nvPr>
        </p:nvSpPr>
        <p:spPr>
          <a:xfrm>
            <a:off x="6858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23"/>
          </p:nvPr>
        </p:nvSpPr>
        <p:spPr>
          <a:xfrm>
            <a:off x="6858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1965960"/>
            <a:ext cx="4572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-45720" y="2377440"/>
            <a:ext cx="4572000" cy="432816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Chart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27"/>
          </p:nvPr>
        </p:nvSpPr>
        <p:spPr>
          <a:xfrm>
            <a:off x="4572000" y="2057400"/>
            <a:ext cx="4572000" cy="4572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-45720" y="24384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-45720" y="2743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-45720" y="3048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-45720" y="35052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-45720" y="3886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-45720" y="4191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-45720" y="4495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-45720" y="49530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-45720" y="5334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5638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-45720" y="59436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9/4/2013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9/4/2013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9/4/2013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6FE6-1AA1-4A3F-A195-A892770EA57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1BAF-26AD-4725-879A-9CC18AB4B4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6400800" cy="4495800"/>
          </a:xfrm>
        </p:spPr>
        <p:txBody>
          <a:bodyPr>
            <a:normAutofit/>
          </a:bodyPr>
          <a:lstStyle>
            <a:lvl1pPr marL="0" indent="0"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Insert some text here.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umbnails and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2057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920" y="2590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45720" y="2590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02920" y="3124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" y="3124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2920" y="3657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3657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2920" y="41910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45720" y="41910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2920" y="4724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4" name="Picture Placeholder 23"/>
          <p:cNvSpPr>
            <a:spLocks noGrp="1"/>
          </p:cNvSpPr>
          <p:nvPr>
            <p:ph type="pic" sz="quarter" idx="26" hasCustomPrompt="1"/>
          </p:nvPr>
        </p:nvSpPr>
        <p:spPr>
          <a:xfrm>
            <a:off x="45720" y="4724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02920" y="5257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6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5720" y="5257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02920" y="5791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8" name="Picture Placeholder 23"/>
          <p:cNvSpPr>
            <a:spLocks noGrp="1"/>
          </p:cNvSpPr>
          <p:nvPr>
            <p:ph type="pic" sz="quarter" idx="30" hasCustomPrompt="1"/>
          </p:nvPr>
        </p:nvSpPr>
        <p:spPr>
          <a:xfrm>
            <a:off x="45720" y="5791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02920" y="6324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0" name="Picture Placeholder 23"/>
          <p:cNvSpPr>
            <a:spLocks noGrp="1"/>
          </p:cNvSpPr>
          <p:nvPr>
            <p:ph type="pic" sz="quarter" idx="32" hasCustomPrompt="1"/>
          </p:nvPr>
        </p:nvSpPr>
        <p:spPr>
          <a:xfrm>
            <a:off x="45720" y="6324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/>
      <p:bldP spid="2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allAtOnce"/>
      <p:bldP spid="2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/>
      <p:bldP spid="3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allAtOnce"/>
      <p:bldP spid="3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allAtOnce"/>
      <p:bldP spid="3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allAtOnce"/>
      <p:bldP spid="3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allAtOnce"/>
      <p:bldP spid="3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allAtOnce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0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Short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626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2" name="Picture Placeholder 23"/>
          <p:cNvSpPr>
            <a:spLocks noGrp="1"/>
          </p:cNvSpPr>
          <p:nvPr>
            <p:ph type="pic" sz="quarter" idx="25" hasCustomPrompt="1"/>
          </p:nvPr>
        </p:nvSpPr>
        <p:spPr>
          <a:xfrm>
            <a:off x="46939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626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6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5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6939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5626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5626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8" name="Picture Placeholder 23"/>
          <p:cNvSpPr>
            <a:spLocks noGrp="1"/>
          </p:cNvSpPr>
          <p:nvPr>
            <p:ph type="pic" sz="quarter" idx="31" hasCustomPrompt="1"/>
          </p:nvPr>
        </p:nvSpPr>
        <p:spPr>
          <a:xfrm>
            <a:off x="46939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626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allAtOnce"/>
      <p:bldP spid="5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allAtOnce"/>
      <p:bldP spid="5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allAtOnce"/>
      <p:bldP spid="5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45720" y="2057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0"/>
          <p:cNvSpPr>
            <a:spLocks noGrp="1" noChangeAspect="1"/>
          </p:cNvSpPr>
          <p:nvPr>
            <p:ph type="pic" sz="quarter" idx="17"/>
          </p:nvPr>
        </p:nvSpPr>
        <p:spPr>
          <a:xfrm>
            <a:off x="45720" y="4343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18"/>
          </p:nvPr>
        </p:nvSpPr>
        <p:spPr>
          <a:xfrm>
            <a:off x="2286000" y="2057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19"/>
          </p:nvPr>
        </p:nvSpPr>
        <p:spPr>
          <a:xfrm>
            <a:off x="2286000" y="4343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0"/>
          <p:cNvSpPr>
            <a:spLocks noGrp="1" noChangeAspect="1"/>
          </p:cNvSpPr>
          <p:nvPr>
            <p:ph type="pic" sz="quarter" idx="20"/>
          </p:nvPr>
        </p:nvSpPr>
        <p:spPr>
          <a:xfrm>
            <a:off x="4572000" y="2057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0"/>
          <p:cNvSpPr>
            <a:spLocks noGrp="1" noChangeAspect="1"/>
          </p:cNvSpPr>
          <p:nvPr>
            <p:ph type="pic" sz="quarter" idx="21"/>
          </p:nvPr>
        </p:nvSpPr>
        <p:spPr>
          <a:xfrm>
            <a:off x="4572000" y="4343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0"/>
          <p:cNvSpPr>
            <a:spLocks noGrp="1" noChangeAspect="1"/>
          </p:cNvSpPr>
          <p:nvPr>
            <p:ph type="pic" sz="quarter" idx="22"/>
          </p:nvPr>
        </p:nvSpPr>
        <p:spPr>
          <a:xfrm>
            <a:off x="6858000" y="2057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23"/>
          </p:nvPr>
        </p:nvSpPr>
        <p:spPr>
          <a:xfrm>
            <a:off x="6858000" y="4343400"/>
            <a:ext cx="2103120" cy="21031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0" y="1965960"/>
            <a:ext cx="4572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2667000"/>
            <a:ext cx="4572000" cy="40386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2057400"/>
            <a:ext cx="3840480" cy="3886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1965960"/>
            <a:ext cx="4572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-45720" y="2377440"/>
            <a:ext cx="4572000" cy="432816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Chart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27"/>
          </p:nvPr>
        </p:nvSpPr>
        <p:spPr>
          <a:xfrm>
            <a:off x="4572000" y="2057400"/>
            <a:ext cx="4572000" cy="4572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5720" y="-274320"/>
            <a:ext cx="9144000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push/>
  </p:transition>
  <p:txStyles>
    <p:titleStyle>
      <a:lvl1pPr algn="l" defTabSz="91440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5720" y="-274320"/>
            <a:ext cx="9144000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push/>
  </p:transition>
  <p:txStyles>
    <p:titleStyle>
      <a:lvl1pPr algn="l" defTabSz="914400" rtl="0" eaLnBrk="1" latinLnBrk="0" hangingPunct="1">
        <a:spcBef>
          <a:spcPct val="0"/>
        </a:spcBef>
        <a:buNone/>
        <a:defRPr sz="8000" kern="1200">
          <a:solidFill>
            <a:schemeClr val="bg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8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§"/>
        <a:defRPr sz="24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§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gapingvoid.com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gif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hyperlink" Target="http://www.bookstoreguide.org/2009/07/independent-bookstores-in-danger-of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iibu/beyond-themobilewebbyyiibu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" y="-137160"/>
            <a:ext cx="9144000" cy="1280160"/>
          </a:xfrm>
        </p:spPr>
        <p:txBody>
          <a:bodyPr/>
          <a:lstStyle/>
          <a:p>
            <a:r>
              <a:rPr lang="en-US" sz="3600" dirty="0" smtClean="0"/>
              <a:t>An </a:t>
            </a:r>
            <a:br>
              <a:rPr lang="en-US" sz="3600" dirty="0" smtClean="0"/>
            </a:br>
            <a:r>
              <a:rPr lang="en-US" sz="3600" dirty="0" smtClean="0"/>
              <a:t>informational </a:t>
            </a:r>
            <a:br>
              <a:rPr lang="en-US" sz="3600" dirty="0" smtClean="0"/>
            </a:br>
            <a:r>
              <a:rPr lang="en-US" sz="3600" dirty="0" smtClean="0"/>
              <a:t>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6629400" cy="64008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Information </a:t>
            </a:r>
          </a:p>
          <a:p>
            <a:r>
              <a:rPr lang="en-US" dirty="0" smtClean="0"/>
              <a:t>professionals 2050 </a:t>
            </a:r>
          </a:p>
          <a:p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Lorcan Dempsey </a:t>
            </a:r>
          </a:p>
          <a:p>
            <a:r>
              <a:rPr lang="en-US" dirty="0" smtClean="0"/>
              <a:t>UNC - 6/5/12</a:t>
            </a:r>
            <a:endParaRPr lang="en-US" dirty="0"/>
          </a:p>
        </p:txBody>
      </p:sp>
      <p:pic>
        <p:nvPicPr>
          <p:cNvPr id="13314" name="Picture 2" descr="http://gapingvoid.com/wp-content/uploads/2012/05/6a0134874add3b970c0168ebf03299970c-600wi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-219075"/>
            <a:ext cx="5715000" cy="70770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62400" y="2667000"/>
            <a:ext cx="838200" cy="22098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990600"/>
            <a:ext cx="838200" cy="10668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3276600"/>
            <a:ext cx="1219200" cy="8382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5181600"/>
            <a:ext cx="1143000" cy="1295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4. The need for focus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2209800"/>
            <a:ext cx="8686800" cy="457200"/>
          </a:xfrm>
        </p:spPr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2895600"/>
            <a:ext cx="86106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Service turn</a:t>
            </a:r>
          </a:p>
          <a:p>
            <a:r>
              <a:rPr lang="en-US" dirty="0" smtClean="0"/>
              <a:t>Importance of people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81000" y="3657600"/>
            <a:ext cx="8808720" cy="457200"/>
          </a:xfrm>
        </p:spPr>
        <p:txBody>
          <a:bodyPr/>
          <a:lstStyle/>
          <a:p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640080" y="4267200"/>
            <a:ext cx="918972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Collections</a:t>
            </a:r>
          </a:p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04800" y="5105400"/>
            <a:ext cx="8839200" cy="457200"/>
          </a:xfrm>
        </p:spPr>
        <p:txBody>
          <a:bodyPr/>
          <a:lstStyle/>
          <a:p>
            <a:r>
              <a:rPr lang="en-US" dirty="0" smtClean="0"/>
              <a:t>  Innovation</a:t>
            </a:r>
            <a:endParaRPr lang="en-US" dirty="0"/>
          </a:p>
        </p:txBody>
      </p:sp>
      <p:pic>
        <p:nvPicPr>
          <p:cNvPr id="23" name="Picture 2" descr="http://www.gapingvoidart.com/images/corporate-life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4191000" cy="533713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85800" y="6488668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Hagel</a:t>
            </a:r>
            <a:r>
              <a:rPr lang="en-US" sz="1600" dirty="0" smtClean="0"/>
              <a:t> and Singer</a:t>
            </a:r>
            <a:endParaRPr lang="en-US" sz="16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81200" y="381000"/>
            <a:ext cx="7543800" cy="4572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Bookspace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: Hennepin County Library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981200" y="1905000"/>
            <a:ext cx="7543800" cy="4572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 Publishing, U Michigan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81200" y="792480"/>
            <a:ext cx="7162800" cy="105156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A community space for reading. Social engagement.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81200" y="2316480"/>
            <a:ext cx="7162800" cy="1051560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 smtClean="0"/>
              <a:t>The University of Michigan Press, the Scholarly Publishing Office, Deep Blue (the University’s institutional repository service), the Copyright Office, and the Text Creation Partnership,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981200" y="3657600"/>
            <a:ext cx="7543800" cy="50292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Salman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Rushdie Archive, Emory U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981200" y="4069080"/>
            <a:ext cx="6934200" cy="838200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Personal digital papers of </a:t>
            </a:r>
            <a:r>
              <a:rPr lang="en-US" sz="2000" b="0" dirty="0" err="1" smtClean="0"/>
              <a:t>Salman</a:t>
            </a:r>
            <a:r>
              <a:rPr lang="en-US" sz="2000" b="0" dirty="0" smtClean="0"/>
              <a:t> Rushdie. Have become </a:t>
            </a:r>
            <a:r>
              <a:rPr lang="en-US" sz="2000" dirty="0" smtClean="0">
                <a:solidFill>
                  <a:schemeClr val="accent3"/>
                </a:solidFill>
              </a:rPr>
              <a:t>his</a:t>
            </a:r>
            <a:r>
              <a:rPr lang="en-US" sz="2000" b="0" dirty="0" smtClean="0"/>
              <a:t> reference collection.</a:t>
            </a:r>
            <a:endParaRPr lang="en-US" sz="20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990600" cy="7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935480" y="5181600"/>
            <a:ext cx="7543800" cy="5029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Stories from the web, </a:t>
            </a:r>
            <a:r>
              <a:rPr lang="en-US" sz="2400" smtClean="0">
                <a:solidFill>
                  <a:schemeClr val="accent3">
                    <a:lumMod val="75000"/>
                  </a:schemeClr>
                </a:solidFill>
              </a:rPr>
              <a:t>Birmingham Public Library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935480" y="5593080"/>
            <a:ext cx="6934200" cy="1264920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… provides the opportunity for children and young people to have their own stories, book reviews and more displayed online in the Stories from the Web </a:t>
            </a:r>
            <a:r>
              <a:rPr lang="en-US" sz="2000" dirty="0" smtClean="0"/>
              <a:t>Gallery</a:t>
            </a:r>
            <a:r>
              <a:rPr lang="en-US" sz="2000" b="0" dirty="0" smtClean="0"/>
              <a:t>. .</a:t>
            </a:r>
            <a:endParaRPr lang="en-US" sz="2000" dirty="0"/>
          </a:p>
        </p:txBody>
      </p:sp>
      <p:pic>
        <p:nvPicPr>
          <p:cNvPr id="130050" name="Picture 2" descr="http://i92.photobucket.com/albums/l27/jabberworks/uploads2010/mankymonsters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 cstate="print"/>
          <a:srcRect l="26795" r="26795"/>
          <a:stretch>
            <a:fillRect/>
          </a:stretch>
        </p:blipFill>
        <p:spPr bwMode="auto">
          <a:xfrm>
            <a:off x="152400" y="5364163"/>
            <a:ext cx="914400" cy="914400"/>
          </a:xfrm>
          <a:prstGeom prst="rect">
            <a:avLst/>
          </a:prstGeom>
          <a:noFill/>
        </p:spPr>
      </p:pic>
      <p:pic>
        <p:nvPicPr>
          <p:cNvPr id="130052" name="Picture 4" descr="News Article Image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 cstate="print"/>
          <a:srcRect l="12564" r="12564"/>
          <a:stretch>
            <a:fillRect/>
          </a:stretch>
        </p:blipFill>
        <p:spPr bwMode="auto">
          <a:xfrm>
            <a:off x="152400" y="3657600"/>
            <a:ext cx="914400" cy="914400"/>
          </a:xfrm>
          <a:prstGeom prst="rect">
            <a:avLst/>
          </a:prstGeom>
          <a:noFill/>
        </p:spPr>
      </p:pic>
      <p:pic>
        <p:nvPicPr>
          <p:cNvPr id="130056" name="Picture 8" descr="MLibrary Logo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/>
          <a:srcRect l="36047" r="36047"/>
          <a:stretch>
            <a:fillRect/>
          </a:stretch>
        </p:blipFill>
        <p:spPr bwMode="auto">
          <a:xfrm>
            <a:off x="228600" y="2057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04170"/>
            <a:ext cx="9144000" cy="353943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</a:rPr>
              <a:t>The library should not provide an argument for a particular case, but demonstrate that there is always another case to be made. The notion that </a:t>
            </a:r>
            <a:r>
              <a:rPr lang="en-US" sz="2800" b="1" dirty="0" smtClean="0">
                <a:solidFill>
                  <a:srgbClr val="F19720">
                    <a:lumMod val="75000"/>
                  </a:srgbClr>
                </a:solidFill>
              </a:rPr>
              <a:t>the library is a place that has no agenda other than allowing people to invent their own agendas </a:t>
            </a:r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</a:rPr>
              <a:t>is what makes it an indispensable resource for a democracy. It is where we can learn not just to be readers, but to be the authors of our own destiny. </a:t>
            </a:r>
            <a:r>
              <a:rPr lang="en-US" sz="2800" b="1" dirty="0" err="1" smtClean="0">
                <a:solidFill>
                  <a:srgbClr val="F19720">
                    <a:lumMod val="75000"/>
                  </a:srgbClr>
                </a:solidFill>
              </a:rPr>
              <a:t>Fintan</a:t>
            </a:r>
            <a:r>
              <a:rPr lang="en-US" sz="2800" b="1" dirty="0" smtClean="0">
                <a:solidFill>
                  <a:srgbClr val="F19720">
                    <a:lumMod val="75000"/>
                  </a:srgbClr>
                </a:solidFill>
              </a:rPr>
              <a:t> O’Toole</a:t>
            </a:r>
          </a:p>
          <a:p>
            <a:endParaRPr lang="en-US" sz="28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284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Cartoons from </a:t>
            </a:r>
            <a:r>
              <a:rPr lang="en-US" dirty="0" err="1" smtClean="0">
                <a:solidFill>
                  <a:schemeClr val="bg1"/>
                </a:solidFill>
              </a:rPr>
              <a:t>GapingVoid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hlinkClick r:id="rId2"/>
              </a:rPr>
              <a:t>http://gapingvoid.com/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7391400" cy="19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nagit_PPT6A5D" descr="PPT6A5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828800"/>
            <a:ext cx="5828572" cy="144761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…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914400" y="2179320"/>
            <a:ext cx="1676400" cy="71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Structural </a:t>
            </a:r>
          </a:p>
          <a:p>
            <a:r>
              <a:rPr lang="en-US" dirty="0" smtClean="0"/>
              <a:t>change …</a:t>
            </a:r>
            <a:endParaRPr lang="en-US" dirty="0"/>
          </a:p>
        </p:txBody>
      </p:sp>
      <p:pic>
        <p:nvPicPr>
          <p:cNvPr id="16386" name="Picture 2" descr="http://upload.wikimedia.org/wikipedia/commons/thumb/d/d7/Network.png/120px-Network.pn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/>
          <a:srcRect l="3750" r="3750"/>
          <a:stretch>
            <a:fillRect/>
          </a:stretch>
        </p:blipFill>
        <p:spPr bwMode="auto">
          <a:xfrm>
            <a:off x="45720" y="227076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themes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914400" y="1965960"/>
            <a:ext cx="358140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An informational future: a processing perspective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914400" y="4160520"/>
            <a:ext cx="3581400" cy="71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power of pull: a social perspective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5562600" y="1965960"/>
            <a:ext cx="3581400" cy="12344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transaction costs to the network level: an organizational perspective  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5562600" y="4160520"/>
            <a:ext cx="3581400" cy="7924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need to focus: a strategy perspective</a:t>
            </a:r>
            <a:endParaRPr lang="en-US" dirty="0"/>
          </a:p>
        </p:txBody>
      </p:sp>
      <p:pic>
        <p:nvPicPr>
          <p:cNvPr id="1026" name="Picture 2" descr="http://2.bp.blogspot.com/_vR_Z8fpX1iY/TI_r83ghCJI/AAAAAAAAAF4/x-OJ2h0-1Cs/s1600/new_bird.pn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/>
          <a:srcRect l="21429" r="21429"/>
          <a:stretch>
            <a:fillRect/>
          </a:stretch>
        </p:blipFill>
        <p:spPr bwMode="auto">
          <a:xfrm>
            <a:off x="46038" y="4251325"/>
            <a:ext cx="914400" cy="914400"/>
          </a:xfrm>
          <a:prstGeom prst="rect">
            <a:avLst/>
          </a:prstGeom>
          <a:noFill/>
        </p:spPr>
      </p:pic>
      <p:pic>
        <p:nvPicPr>
          <p:cNvPr id="1028" name="Picture 4" descr="http://chicagoist.com/attachments/chicagoist_chuck/2011_3_11_amazon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30" name="Picture 6" descr="http://www.cc.gatech.edu/cpl/projects/graphcuttextures/data/interaction/LittleRiver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l="12850" r="1285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1" name="Picture 2" descr="http://www.gapingvoidart.com/images/corporate-life_1.gif"/>
          <p:cNvPicPr>
            <a:picLocks noGrp="1" noChangeAspect="1" noChangeArrowheads="1"/>
          </p:cNvPicPr>
          <p:nvPr>
            <p:ph type="pic" sz="quarter" idx="28"/>
          </p:nvPr>
        </p:nvPicPr>
        <p:blipFill>
          <a:blip r:embed="rId5" cstate="print"/>
          <a:srcRect t="10737" b="10737"/>
          <a:stretch>
            <a:fillRect/>
          </a:stretch>
        </p:blipFill>
        <p:spPr bwMode="auto">
          <a:xfrm>
            <a:off x="4694238" y="4251325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1. An informational future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14400" y="2118360"/>
            <a:ext cx="3581400" cy="457200"/>
          </a:xfrm>
        </p:spPr>
        <p:txBody>
          <a:bodyPr/>
          <a:lstStyle/>
          <a:p>
            <a:r>
              <a:rPr lang="en-US" dirty="0" smtClean="0"/>
              <a:t>Computational</a:t>
            </a:r>
            <a:endParaRPr lang="en-US" dirty="0"/>
          </a:p>
        </p:txBody>
      </p:sp>
      <p:pic>
        <p:nvPicPr>
          <p:cNvPr id="18437" name="Picture 5" descr="File:Contour Integration Example 4.sv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/>
          <a:srcRect l="2991" r="2991"/>
          <a:stretch>
            <a:fillRect/>
          </a:stretch>
        </p:blipFill>
        <p:spPr bwMode="auto">
          <a:xfrm>
            <a:off x="45721" y="2209800"/>
            <a:ext cx="914400" cy="914400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4400" y="2529840"/>
            <a:ext cx="3581400" cy="762000"/>
          </a:xfrm>
        </p:spPr>
        <p:txBody>
          <a:bodyPr/>
          <a:lstStyle/>
          <a:p>
            <a:r>
              <a:rPr lang="en-US" dirty="0" smtClean="0"/>
              <a:t>Promote structure; ‘distant reading’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914400" y="3398520"/>
            <a:ext cx="3581400" cy="457200"/>
          </a:xfrm>
        </p:spPr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pic>
        <p:nvPicPr>
          <p:cNvPr id="18439" name="Picture 7" descr="http://b.vimeocdn.com/ps/145/736/1457363_300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" y="3489960"/>
            <a:ext cx="914400" cy="914400"/>
          </a:xfrm>
          <a:prstGeom prst="rect">
            <a:avLst/>
          </a:prstGeom>
          <a:noFill/>
        </p:spPr>
      </p:pic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914400" y="3810000"/>
            <a:ext cx="3581400" cy="762000"/>
          </a:xfrm>
        </p:spPr>
        <p:txBody>
          <a:bodyPr/>
          <a:lstStyle/>
          <a:p>
            <a:r>
              <a:rPr lang="en-US" dirty="0" smtClean="0"/>
              <a:t>Rank, relate, recommend</a:t>
            </a:r>
            <a:endParaRPr lang="en-US" dirty="0"/>
          </a:p>
        </p:txBody>
      </p:sp>
      <p:pic>
        <p:nvPicPr>
          <p:cNvPr id="18441" name="Picture 9" descr="http://upload.wikimedia.org/wikipedia/commons/9/97/Web_Analytics_and_Measurement-analysis.png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1" y="4785360"/>
            <a:ext cx="914400" cy="914400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914400" y="5105400"/>
            <a:ext cx="3581400" cy="762000"/>
          </a:xfrm>
        </p:spPr>
        <p:txBody>
          <a:bodyPr/>
          <a:lstStyle/>
          <a:p>
            <a:r>
              <a:rPr lang="en-US" dirty="0" smtClean="0"/>
              <a:t>Extract intelligence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5562600" y="4648200"/>
            <a:ext cx="3581400" cy="457200"/>
          </a:xfrm>
        </p:spPr>
        <p:txBody>
          <a:bodyPr/>
          <a:lstStyle/>
          <a:p>
            <a:r>
              <a:rPr lang="en-US" dirty="0" smtClean="0"/>
              <a:t>‘From strings to things’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5" cstate="print"/>
          <a:srcRect l="20899" r="20899"/>
          <a:stretch>
            <a:fillRect/>
          </a:stretch>
        </p:blipFill>
        <p:spPr bwMode="auto">
          <a:xfrm>
            <a:off x="4693921" y="473964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5562600" y="5059680"/>
            <a:ext cx="3581400" cy="762000"/>
          </a:xfrm>
        </p:spPr>
        <p:txBody>
          <a:bodyPr/>
          <a:lstStyle/>
          <a:p>
            <a:r>
              <a:rPr lang="en-US" dirty="0" smtClean="0"/>
              <a:t>Freebase, </a:t>
            </a:r>
            <a:r>
              <a:rPr lang="en-US" dirty="0" err="1" smtClean="0"/>
              <a:t>Dbpedia</a:t>
            </a:r>
            <a:r>
              <a:rPr lang="en-US" dirty="0" smtClean="0"/>
              <a:t>, Wolfram ..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5562600" y="2209800"/>
            <a:ext cx="3581400" cy="457200"/>
          </a:xfrm>
        </p:spPr>
        <p:txBody>
          <a:bodyPr/>
          <a:lstStyle/>
          <a:p>
            <a:r>
              <a:rPr lang="en-US" dirty="0" smtClean="0"/>
              <a:t>Document centric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5562600" y="2621280"/>
            <a:ext cx="3581400" cy="762000"/>
          </a:xfrm>
        </p:spPr>
        <p:txBody>
          <a:bodyPr/>
          <a:lstStyle/>
          <a:p>
            <a:r>
              <a:rPr lang="en-US" dirty="0" smtClean="0"/>
              <a:t>Reservoir to river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914400" y="4693920"/>
            <a:ext cx="3581400" cy="457200"/>
          </a:xfrm>
        </p:spPr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10242" name="Picture 2" descr="http://upload.wikimedia.org/wikipedia/commons/thumb/b/b3/Documents-2.0.svg/120px-Documents-2.0.svg.png"/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3921" y="2301240"/>
            <a:ext cx="914400" cy="9144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4572000" y="2057400"/>
            <a:ext cx="43434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137160"/>
            <a:ext cx="9189720" cy="1280160"/>
          </a:xfrm>
        </p:spPr>
        <p:txBody>
          <a:bodyPr/>
          <a:lstStyle/>
          <a:p>
            <a:r>
              <a:rPr lang="en-US" sz="5400" dirty="0" smtClean="0"/>
              <a:t>2. Transaction costs …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… and the network level</a:t>
            </a:r>
            <a:endParaRPr lang="en-US" dirty="0"/>
          </a:p>
        </p:txBody>
      </p:sp>
      <p:pic>
        <p:nvPicPr>
          <p:cNvPr id="19460" name="Picture 4" descr="HathiTrus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1880681" cy="609600"/>
          </a:xfrm>
          <a:prstGeom prst="rect">
            <a:avLst/>
          </a:prstGeom>
          <a:noFill/>
        </p:spPr>
      </p:pic>
      <p:pic>
        <p:nvPicPr>
          <p:cNvPr id="37" name="Content Placeholder 3" descr="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133600"/>
            <a:ext cx="2561905" cy="1257143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eBooks for iPhone, Blackberry or Palm Pre - KO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38600"/>
            <a:ext cx="984737" cy="533400"/>
          </a:xfrm>
          <a:prstGeom prst="rect">
            <a:avLst/>
          </a:prstGeom>
          <a:noFill/>
        </p:spPr>
      </p:pic>
      <p:pic>
        <p:nvPicPr>
          <p:cNvPr id="3076" name="Picture 4" descr="chapters.indigo.ca - Canadian online bookstore: Books, DVDs, Toys, Games, Mu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14400"/>
            <a:ext cx="2266950" cy="56197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733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Barnes &amp; No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81" name="Picture 9" descr="Barnes &amp; No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600200"/>
            <a:ext cx="2057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038600"/>
            <a:ext cx="10854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200400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648200"/>
            <a:ext cx="1554480" cy="31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5029200"/>
            <a:ext cx="2190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[independent+bookshops.jpg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4578494" cy="6858000"/>
          </a:xfrm>
          <a:prstGeom prst="rect">
            <a:avLst/>
          </a:prstGeom>
          <a:noFill/>
        </p:spPr>
      </p:pic>
      <p:pic>
        <p:nvPicPr>
          <p:cNvPr id="3090" name="Picture 18" descr="Walmart - Save Money. Live Better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2286000"/>
            <a:ext cx="1381125" cy="590551"/>
          </a:xfrm>
          <a:prstGeom prst="rect">
            <a:avLst/>
          </a:prstGeom>
          <a:noFill/>
        </p:spPr>
      </p:pic>
      <p:pic>
        <p:nvPicPr>
          <p:cNvPr id="3092" name="Picture 20" descr="The Tor.com Sto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6096000"/>
            <a:ext cx="2819400" cy="2762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6396335"/>
            <a:ext cx="28551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14"/>
              </a:rPr>
              <a:t>http://www.bookstoreguide.org/2009/07/</a:t>
            </a:r>
            <a:br>
              <a:rPr lang="en-US" sz="1200" dirty="0" smtClean="0">
                <a:hlinkClick r:id="rId14"/>
              </a:rPr>
            </a:br>
            <a:r>
              <a:rPr lang="en-US" sz="1200" dirty="0" smtClean="0">
                <a:hlinkClick r:id="rId14"/>
              </a:rPr>
              <a:t>independent-bookstores-in-danger-of.html</a:t>
            </a:r>
            <a:endParaRPr lang="en-US" sz="1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" y="304800"/>
            <a:ext cx="2797077" cy="2176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6705600" y="3962400"/>
            <a:ext cx="2057400" cy="2318795"/>
            <a:chOff x="6705600" y="3962400"/>
            <a:chExt cx="2057400" cy="2318795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3962400"/>
              <a:ext cx="1371600" cy="38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5638800"/>
              <a:ext cx="1828800" cy="64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648200"/>
              <a:ext cx="1828800" cy="6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/>
          <p:nvPr/>
        </p:nvGrpSpPr>
        <p:grpSpPr>
          <a:xfrm>
            <a:off x="1143000" y="457200"/>
            <a:ext cx="3333750" cy="1097683"/>
            <a:chOff x="1143000" y="457200"/>
            <a:chExt cx="3333750" cy="109768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5600" y="609600"/>
              <a:ext cx="1581150" cy="47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457200"/>
              <a:ext cx="1433512" cy="33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0200" y="1219200"/>
              <a:ext cx="1524000" cy="33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21"/>
          <p:cNvGrpSpPr/>
          <p:nvPr/>
        </p:nvGrpSpPr>
        <p:grpSpPr>
          <a:xfrm>
            <a:off x="228600" y="2514600"/>
            <a:ext cx="2908742" cy="2289786"/>
            <a:chOff x="228600" y="2514600"/>
            <a:chExt cx="2908742" cy="228978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00" y="2514600"/>
              <a:ext cx="88812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" y="3124200"/>
              <a:ext cx="1334813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4800" y="3810000"/>
              <a:ext cx="2832542" cy="26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600" y="4191000"/>
              <a:ext cx="1371600" cy="613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22"/>
          <p:cNvGrpSpPr/>
          <p:nvPr/>
        </p:nvGrpSpPr>
        <p:grpSpPr>
          <a:xfrm>
            <a:off x="5029200" y="304801"/>
            <a:ext cx="3710214" cy="2590799"/>
            <a:chOff x="5029200" y="304801"/>
            <a:chExt cx="3710214" cy="2590799"/>
          </a:xfrm>
        </p:grpSpPr>
        <p:grpSp>
          <p:nvGrpSpPr>
            <p:cNvPr id="21" name="Group 19"/>
            <p:cNvGrpSpPr/>
            <p:nvPr/>
          </p:nvGrpSpPr>
          <p:grpSpPr>
            <a:xfrm>
              <a:off x="5029200" y="762000"/>
              <a:ext cx="3710214" cy="2133600"/>
              <a:chOff x="5029200" y="762000"/>
              <a:chExt cx="3710214" cy="21336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943600" y="1828800"/>
                <a:ext cx="990600" cy="312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858000" y="762000"/>
                <a:ext cx="1676400" cy="35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391400" y="1905000"/>
                <a:ext cx="962526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29200" y="1143000"/>
                <a:ext cx="1600200" cy="30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553200" y="2514600"/>
                <a:ext cx="2186214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4451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0" y="304801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752600" y="2209800"/>
            <a:ext cx="5198859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Advice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Not just licensing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Connected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Disclose institutional resources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Switch to institutionally acquired resources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Data driven engagement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Aggregate and make useful usage data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Reputation management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What is the personal/institutional profile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200" y="5791200"/>
            <a:ext cx="35052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Collaborative ……..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apingvoid.com/wp-content/uploads/2010/06/3333-400x351.jpg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2" cstate="print"/>
          <a:srcRect l="6645" r="6645"/>
          <a:stretch>
            <a:fillRect/>
          </a:stretch>
        </p:blipFill>
        <p:spPr bwMode="auto">
          <a:xfrm>
            <a:off x="45720" y="1752600"/>
            <a:ext cx="3840480" cy="3886200"/>
          </a:xfrm>
          <a:prstGeom prst="rect">
            <a:avLst/>
          </a:prstGeom>
          <a:noFill/>
        </p:spPr>
      </p:pic>
      <p:pic>
        <p:nvPicPr>
          <p:cNvPr id="9220" name="Picture 4" descr="http://gapingvoid.com/wp-content/uploads/2010/06/hug1003-400x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3810000" cy="3886200"/>
          </a:xfrm>
          <a:prstGeom prst="rect">
            <a:avLst/>
          </a:prstGeom>
          <a:noFill/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-45720" y="0"/>
            <a:ext cx="9189720" cy="1280160"/>
          </a:xfrm>
        </p:spPr>
        <p:txBody>
          <a:bodyPr/>
          <a:lstStyle/>
          <a:p>
            <a:r>
              <a:rPr lang="en-US" dirty="0" smtClean="0"/>
              <a:t>3. The power of pull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48400"/>
            <a:ext cx="652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librarians to be seen as expert, their expertise has to be seen. </a:t>
            </a:r>
            <a:endParaRPr lang="en-US" dirty="0"/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3"/>
          </p:nvPr>
        </p:nvSpPr>
        <p:spPr>
          <a:xfrm>
            <a:off x="-45720" y="1097280"/>
            <a:ext cx="21627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Hagel</a:t>
            </a:r>
            <a:r>
              <a:rPr lang="en-US" sz="1100" dirty="0" smtClean="0"/>
              <a:t>, </a:t>
            </a:r>
            <a:r>
              <a:rPr lang="en-US" sz="1100" dirty="0" err="1" smtClean="0"/>
              <a:t>Seely</a:t>
            </a:r>
            <a:r>
              <a:rPr lang="en-US" sz="1100" dirty="0" smtClean="0"/>
              <a:t> Brown and Davidson</a:t>
            </a:r>
            <a:endParaRPr lang="en-US" sz="11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137160"/>
            <a:ext cx="9144000" cy="128016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Segoe UI Light" pitchFamily="34" charset="0"/>
              </a:rPr>
              <a:t>Not just a site but an ecosystem</a:t>
            </a:r>
            <a:endParaRPr lang="en-US" sz="5400" dirty="0">
              <a:latin typeface="Segoe UI Light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4717" y="1722437"/>
            <a:ext cx="6294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rgbClr val="FFFFFF">
                    <a:lumMod val="50000"/>
                  </a:srgbClr>
                </a:solidFill>
              </a:rPr>
              <a:t>Rieger</a:t>
            </a: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  <a:hlinkClick r:id="rId3"/>
              </a:rPr>
              <a:t>http://www.slideshare.net/yiibu/beyond-themobilewebbyyiibu</a:t>
            </a:r>
            <a:endParaRPr lang="en-US" sz="105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67440">
  <a:themeElements>
    <a:clrScheme name="WP7">
      <a:dk1>
        <a:srgbClr val="FFFFFF"/>
      </a:dk1>
      <a:lt1>
        <a:srgbClr val="000000"/>
      </a:lt1>
      <a:dk2>
        <a:srgbClr val="25A0DA"/>
      </a:dk2>
      <a:lt2>
        <a:srgbClr val="6C6C6C"/>
      </a:lt2>
      <a:accent1>
        <a:srgbClr val="6C6C6C"/>
      </a:accent1>
      <a:accent2>
        <a:srgbClr val="25A0DA"/>
      </a:accent2>
      <a:accent3>
        <a:srgbClr val="F19720"/>
      </a:accent3>
      <a:accent4>
        <a:srgbClr val="309B46"/>
      </a:accent4>
      <a:accent5>
        <a:srgbClr val="E61E26"/>
      </a:accent5>
      <a:accent6>
        <a:srgbClr val="7E51A1"/>
      </a:accent6>
      <a:hlink>
        <a:srgbClr val="0000FF"/>
      </a:hlink>
      <a:folHlink>
        <a:srgbClr val="800080"/>
      </a:folHlink>
    </a:clrScheme>
    <a:fontScheme name="WP7">
      <a:majorFont>
        <a:latin typeface="Segoe WP Light"/>
        <a:ea typeface=""/>
        <a:cs typeface=""/>
      </a:majorFont>
      <a:minorFont>
        <a:latin typeface="Segoe W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102467440">
  <a:themeElements>
    <a:clrScheme name="WP7">
      <a:dk1>
        <a:srgbClr val="FFFFFF"/>
      </a:dk1>
      <a:lt1>
        <a:srgbClr val="000000"/>
      </a:lt1>
      <a:dk2>
        <a:srgbClr val="25A0DA"/>
      </a:dk2>
      <a:lt2>
        <a:srgbClr val="6C6C6C"/>
      </a:lt2>
      <a:accent1>
        <a:srgbClr val="6C6C6C"/>
      </a:accent1>
      <a:accent2>
        <a:srgbClr val="25A0DA"/>
      </a:accent2>
      <a:accent3>
        <a:srgbClr val="F19720"/>
      </a:accent3>
      <a:accent4>
        <a:srgbClr val="309B46"/>
      </a:accent4>
      <a:accent5>
        <a:srgbClr val="E61E26"/>
      </a:accent5>
      <a:accent6>
        <a:srgbClr val="7E51A1"/>
      </a:accent6>
      <a:hlink>
        <a:srgbClr val="0000FF"/>
      </a:hlink>
      <a:folHlink>
        <a:srgbClr val="800080"/>
      </a:folHlink>
    </a:clrScheme>
    <a:fontScheme name="WP7">
      <a:majorFont>
        <a:latin typeface="Segoe WP Light"/>
        <a:ea typeface=""/>
        <a:cs typeface=""/>
      </a:majorFont>
      <a:minorFont>
        <a:latin typeface="Segoe W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69B92-D5CD-4F0B-9656-A04D384359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TS102467440</Template>
  <TotalTime>511</TotalTime>
  <Words>364</Words>
  <Application>Microsoft Office PowerPoint</Application>
  <PresentationFormat>On-screen Show (4:3)</PresentationFormat>
  <Paragraphs>66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Segoe WP Light</vt:lpstr>
      <vt:lpstr>Segoe UI Light</vt:lpstr>
      <vt:lpstr>Wingdings</vt:lpstr>
      <vt:lpstr>Lucida Console</vt:lpstr>
      <vt:lpstr>Zepto</vt:lpstr>
      <vt:lpstr>Courier New</vt:lpstr>
      <vt:lpstr>TS102467440</vt:lpstr>
      <vt:lpstr>1_TS102467440</vt:lpstr>
      <vt:lpstr>An  informational  future</vt:lpstr>
      <vt:lpstr>First …</vt:lpstr>
      <vt:lpstr>4 themes</vt:lpstr>
      <vt:lpstr>1. An informational future</vt:lpstr>
      <vt:lpstr>2. Transaction costs …</vt:lpstr>
      <vt:lpstr>Slide 6</vt:lpstr>
      <vt:lpstr>Slide 7</vt:lpstr>
      <vt:lpstr>3. The power of pull</vt:lpstr>
      <vt:lpstr>Not just a site but an ecosystem</vt:lpstr>
      <vt:lpstr>4. The need for focus</vt:lpstr>
      <vt:lpstr>Slide 11</vt:lpstr>
      <vt:lpstr>Slide 12</vt:lpstr>
      <vt:lpstr>Slide 13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Informational Future</dc:title>
  <dc:creator>Lorcan Dempsey</dc:creator>
  <cp:lastModifiedBy>Windows User</cp:lastModifiedBy>
  <cp:revision>33</cp:revision>
  <dcterms:created xsi:type="dcterms:W3CDTF">2012-06-04T15:25:51Z</dcterms:created>
  <dcterms:modified xsi:type="dcterms:W3CDTF">2013-09-04T19:13:31Z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TC024674409991</vt:lpwstr>
  </property>
</Properties>
</file>