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48"/>
  </p:notesMasterIdLst>
  <p:handoutMasterIdLst>
    <p:handoutMasterId r:id="rId49"/>
  </p:handoutMasterIdLst>
  <p:sldIdLst>
    <p:sldId id="256" r:id="rId3"/>
    <p:sldId id="303" r:id="rId4"/>
    <p:sldId id="307" r:id="rId5"/>
    <p:sldId id="260" r:id="rId6"/>
    <p:sldId id="261" r:id="rId7"/>
    <p:sldId id="258" r:id="rId8"/>
    <p:sldId id="305" r:id="rId9"/>
    <p:sldId id="262" r:id="rId10"/>
    <p:sldId id="264" r:id="rId11"/>
    <p:sldId id="263" r:id="rId12"/>
    <p:sldId id="304" r:id="rId13"/>
    <p:sldId id="265" r:id="rId14"/>
    <p:sldId id="267" r:id="rId15"/>
    <p:sldId id="268" r:id="rId16"/>
    <p:sldId id="269" r:id="rId17"/>
    <p:sldId id="270" r:id="rId18"/>
    <p:sldId id="272" r:id="rId19"/>
    <p:sldId id="274" r:id="rId20"/>
    <p:sldId id="275" r:id="rId21"/>
    <p:sldId id="276" r:id="rId22"/>
    <p:sldId id="278" r:id="rId23"/>
    <p:sldId id="279" r:id="rId24"/>
    <p:sldId id="280" r:id="rId25"/>
    <p:sldId id="295" r:id="rId26"/>
    <p:sldId id="281" r:id="rId27"/>
    <p:sldId id="282" r:id="rId28"/>
    <p:sldId id="283" r:id="rId29"/>
    <p:sldId id="284" r:id="rId30"/>
    <p:sldId id="286" r:id="rId31"/>
    <p:sldId id="287" r:id="rId32"/>
    <p:sldId id="288" r:id="rId33"/>
    <p:sldId id="289" r:id="rId34"/>
    <p:sldId id="290" r:id="rId35"/>
    <p:sldId id="291" r:id="rId36"/>
    <p:sldId id="292" r:id="rId37"/>
    <p:sldId id="293" r:id="rId38"/>
    <p:sldId id="294" r:id="rId39"/>
    <p:sldId id="306" r:id="rId40"/>
    <p:sldId id="297" r:id="rId41"/>
    <p:sldId id="298" r:id="rId42"/>
    <p:sldId id="299" r:id="rId43"/>
    <p:sldId id="300" r:id="rId44"/>
    <p:sldId id="301" r:id="rId45"/>
    <p:sldId id="302" r:id="rId46"/>
    <p:sldId id="308"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3583" autoAdjust="0"/>
  </p:normalViewPr>
  <p:slideViewPr>
    <p:cSldViewPr>
      <p:cViewPr varScale="1">
        <p:scale>
          <a:sx n="70" d="100"/>
          <a:sy n="70" d="100"/>
        </p:scale>
        <p:origin x="-1578" y="-264"/>
      </p:cViewPr>
      <p:guideLst>
        <p:guide orient="horz" pos="2160"/>
        <p:guide pos="2880"/>
      </p:guideLst>
    </p:cSldViewPr>
  </p:slideViewPr>
  <p:notesTextViewPr>
    <p:cViewPr>
      <p:scale>
        <a:sx n="100" d="100"/>
        <a:sy n="100" d="100"/>
      </p:scale>
      <p:origin x="0" y="0"/>
    </p:cViewPr>
  </p:notesTextViewPr>
  <p:sorterViewPr>
    <p:cViewPr>
      <p:scale>
        <a:sx n="43" d="100"/>
        <a:sy n="43" d="100"/>
      </p:scale>
      <p:origin x="0" y="0"/>
    </p:cViewPr>
  </p:sorterViewPr>
  <p:notesViewPr>
    <p:cSldViewPr>
      <p:cViewPr varScale="1">
        <p:scale>
          <a:sx n="56" d="100"/>
          <a:sy n="56" d="100"/>
        </p:scale>
        <p:origin x="-2628"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ata\Malpas\ARL%20Tables\Copy%20of%2008tables-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lineMarker"/>
        <c:ser>
          <c:idx val="0"/>
          <c:order val="0"/>
          <c:spPr>
            <a:ln w="28575">
              <a:noFill/>
            </a:ln>
          </c:spPr>
          <c:marker>
            <c:spPr>
              <a:solidFill>
                <a:schemeClr val="accent4"/>
              </a:solidFill>
            </c:spPr>
          </c:marker>
          <c:dLbls>
            <c:dLbl>
              <c:idx val="1"/>
              <c:layout/>
              <c:tx>
                <c:rich>
                  <a:bodyPr/>
                  <a:lstStyle/>
                  <a:p>
                    <a:pPr>
                      <a:defRPr sz="1200">
                        <a:solidFill>
                          <a:schemeClr val="tx1">
                            <a:lumMod val="75000"/>
                          </a:schemeClr>
                        </a:solidFill>
                      </a:defRPr>
                    </a:pPr>
                    <a:r>
                      <a:rPr lang="en-US" sz="1200">
                        <a:solidFill>
                          <a:schemeClr val="tx1">
                            <a:lumMod val="75000"/>
                          </a:schemeClr>
                        </a:solidFill>
                      </a:rPr>
                      <a:t>Alberta</a:t>
                    </a:r>
                  </a:p>
                </c:rich>
              </c:tx>
              <c:spPr/>
            </c:dLbl>
            <c:dLbl>
              <c:idx val="4"/>
              <c:layout/>
              <c:tx>
                <c:rich>
                  <a:bodyPr/>
                  <a:lstStyle/>
                  <a:p>
                    <a:pPr>
                      <a:defRPr sz="1200">
                        <a:solidFill>
                          <a:schemeClr val="tx1">
                            <a:lumMod val="75000"/>
                          </a:schemeClr>
                        </a:solidFill>
                      </a:defRPr>
                    </a:pPr>
                    <a:r>
                      <a:rPr lang="en-US">
                        <a:solidFill>
                          <a:schemeClr val="tx1">
                            <a:lumMod val="75000"/>
                          </a:schemeClr>
                        </a:solidFill>
                      </a:rPr>
                      <a:t>Auburn</a:t>
                    </a:r>
                  </a:p>
                </c:rich>
              </c:tx>
              <c:spPr/>
            </c:dLbl>
            <c:dLbl>
              <c:idx val="22"/>
              <c:layout/>
              <c:tx>
                <c:rich>
                  <a:bodyPr/>
                  <a:lstStyle/>
                  <a:p>
                    <a:pPr>
                      <a:defRPr sz="1200">
                        <a:solidFill>
                          <a:schemeClr val="tx1">
                            <a:lumMod val="75000"/>
                          </a:schemeClr>
                        </a:solidFill>
                      </a:defRPr>
                    </a:pPr>
                    <a:r>
                      <a:rPr lang="en-US">
                        <a:solidFill>
                          <a:schemeClr val="tx1">
                            <a:lumMod val="75000"/>
                          </a:schemeClr>
                        </a:solidFill>
                      </a:rPr>
                      <a:t>Columbia</a:t>
                    </a:r>
                  </a:p>
                </c:rich>
              </c:tx>
              <c:spPr/>
            </c:dLbl>
            <c:dLbl>
              <c:idx val="31"/>
              <c:layout/>
              <c:tx>
                <c:rich>
                  <a:bodyPr/>
                  <a:lstStyle/>
                  <a:p>
                    <a:pPr>
                      <a:defRPr sz="1200">
                        <a:solidFill>
                          <a:schemeClr val="tx1">
                            <a:lumMod val="75000"/>
                          </a:schemeClr>
                        </a:solidFill>
                      </a:defRPr>
                    </a:pPr>
                    <a:r>
                      <a:rPr lang="en-US" sz="1200">
                        <a:solidFill>
                          <a:schemeClr val="tx1">
                            <a:lumMod val="75000"/>
                          </a:schemeClr>
                        </a:solidFill>
                      </a:rPr>
                      <a:t>George Washington </a:t>
                    </a:r>
                  </a:p>
                </c:rich>
              </c:tx>
              <c:spPr/>
            </c:dLbl>
            <c:dLbl>
              <c:idx val="36"/>
              <c:layout/>
              <c:tx>
                <c:rich>
                  <a:bodyPr/>
                  <a:lstStyle/>
                  <a:p>
                    <a:pPr>
                      <a:defRPr sz="1200">
                        <a:solidFill>
                          <a:schemeClr val="tx1">
                            <a:lumMod val="75000"/>
                          </a:schemeClr>
                        </a:solidFill>
                      </a:defRPr>
                    </a:pPr>
                    <a:r>
                      <a:rPr lang="en-US" sz="1200">
                        <a:solidFill>
                          <a:schemeClr val="tx1">
                            <a:lumMod val="75000"/>
                          </a:schemeClr>
                        </a:solidFill>
                      </a:rPr>
                      <a:t>Harvard</a:t>
                    </a:r>
                  </a:p>
                </c:rich>
              </c:tx>
              <c:spPr/>
            </c:dLbl>
            <c:dLbl>
              <c:idx val="96"/>
              <c:layout/>
              <c:tx>
                <c:rich>
                  <a:bodyPr/>
                  <a:lstStyle/>
                  <a:p>
                    <a:pPr>
                      <a:defRPr sz="1200">
                        <a:solidFill>
                          <a:schemeClr val="tx1">
                            <a:lumMod val="75000"/>
                          </a:schemeClr>
                        </a:solidFill>
                      </a:defRPr>
                    </a:pPr>
                    <a:r>
                      <a:rPr lang="en-US">
                        <a:solidFill>
                          <a:schemeClr val="tx1">
                            <a:lumMod val="75000"/>
                          </a:schemeClr>
                        </a:solidFill>
                      </a:rPr>
                      <a:t>Toronto</a:t>
                    </a:r>
                  </a:p>
                </c:rich>
              </c:tx>
              <c:spPr/>
            </c:dLbl>
            <c:dLbl>
              <c:idx val="98"/>
              <c:layout/>
              <c:tx>
                <c:rich>
                  <a:bodyPr/>
                  <a:lstStyle/>
                  <a:p>
                    <a:pPr>
                      <a:defRPr sz="1200">
                        <a:solidFill>
                          <a:schemeClr val="tx1">
                            <a:lumMod val="75000"/>
                          </a:schemeClr>
                        </a:solidFill>
                      </a:defRPr>
                    </a:pPr>
                    <a:r>
                      <a:rPr lang="en-US">
                        <a:solidFill>
                          <a:schemeClr val="tx1">
                            <a:lumMod val="75000"/>
                          </a:schemeClr>
                        </a:solidFill>
                      </a:rPr>
                      <a:t>Utah</a:t>
                    </a:r>
                  </a:p>
                </c:rich>
              </c:tx>
              <c:spPr/>
            </c:dLbl>
            <c:dLbl>
              <c:idx val="106"/>
              <c:layout/>
              <c:tx>
                <c:rich>
                  <a:bodyPr/>
                  <a:lstStyle/>
                  <a:p>
                    <a:pPr>
                      <a:defRPr sz="1200">
                        <a:solidFill>
                          <a:schemeClr val="tx1">
                            <a:lumMod val="75000"/>
                          </a:schemeClr>
                        </a:solidFill>
                      </a:defRPr>
                    </a:pPr>
                    <a:r>
                      <a:rPr lang="en-US" sz="1200">
                        <a:solidFill>
                          <a:schemeClr val="tx1">
                            <a:lumMod val="75000"/>
                          </a:schemeClr>
                        </a:solidFill>
                      </a:rPr>
                      <a:t>Wayne State</a:t>
                    </a:r>
                  </a:p>
                </c:rich>
              </c:tx>
              <c:spPr/>
            </c:dLbl>
            <c:dLbl>
              <c:idx val="109"/>
              <c:layout/>
              <c:tx>
                <c:rich>
                  <a:bodyPr/>
                  <a:lstStyle/>
                  <a:p>
                    <a:pPr>
                      <a:defRPr sz="1200">
                        <a:solidFill>
                          <a:schemeClr val="tx1">
                            <a:lumMod val="75000"/>
                          </a:schemeClr>
                        </a:solidFill>
                      </a:defRPr>
                    </a:pPr>
                    <a:r>
                      <a:rPr lang="en-US" sz="1200">
                        <a:solidFill>
                          <a:schemeClr val="tx1">
                            <a:lumMod val="75000"/>
                          </a:schemeClr>
                        </a:solidFill>
                      </a:rPr>
                      <a:t>Yale</a:t>
                    </a:r>
                  </a:p>
                </c:rich>
              </c:tx>
              <c:spPr/>
            </c:dLbl>
            <c:delete val="1"/>
            <c:txPr>
              <a:bodyPr/>
              <a:lstStyle/>
              <a:p>
                <a:pPr>
                  <a:defRPr>
                    <a:solidFill>
                      <a:schemeClr val="tx1">
                        <a:lumMod val="75000"/>
                      </a:schemeClr>
                    </a:solidFill>
                  </a:defRPr>
                </a:pPr>
                <a:endParaRPr lang="en-US"/>
              </a:p>
            </c:txPr>
          </c:dLbls>
          <c:xVal>
            <c:numRef>
              <c:f>eexp1!$F$3:$F$113</c:f>
              <c:numCache>
                <c:formatCode>#,##0</c:formatCode>
                <c:ptCount val="111"/>
                <c:pt idx="0">
                  <c:v>7688246</c:v>
                </c:pt>
                <c:pt idx="1">
                  <c:v>16880130.680130679</c:v>
                </c:pt>
                <c:pt idx="2">
                  <c:v>12627388</c:v>
                </c:pt>
                <c:pt idx="3">
                  <c:v>11433551</c:v>
                </c:pt>
                <c:pt idx="4">
                  <c:v>5629762</c:v>
                </c:pt>
                <c:pt idx="5">
                  <c:v>9468057</c:v>
                </c:pt>
                <c:pt idx="6">
                  <c:v>8979309</c:v>
                </c:pt>
                <c:pt idx="7">
                  <c:v>11307847</c:v>
                </c:pt>
                <c:pt idx="8">
                  <c:v>14917230.967230963</c:v>
                </c:pt>
                <c:pt idx="9">
                  <c:v>8494260</c:v>
                </c:pt>
                <c:pt idx="10">
                  <c:v>20118847</c:v>
                </c:pt>
                <c:pt idx="11">
                  <c:v>8113229</c:v>
                </c:pt>
                <c:pt idx="12">
                  <c:v>9508339</c:v>
                </c:pt>
                <c:pt idx="13">
                  <c:v>15000546</c:v>
                </c:pt>
                <c:pt idx="14">
                  <c:v>5745878</c:v>
                </c:pt>
                <c:pt idx="15">
                  <c:v>9583762</c:v>
                </c:pt>
                <c:pt idx="16">
                  <c:v>5798983</c:v>
                </c:pt>
                <c:pt idx="17">
                  <c:v>6702608</c:v>
                </c:pt>
                <c:pt idx="18">
                  <c:v>17704138</c:v>
                </c:pt>
                <c:pt idx="19">
                  <c:v>10283685</c:v>
                </c:pt>
                <c:pt idx="20">
                  <c:v>11014761</c:v>
                </c:pt>
                <c:pt idx="21">
                  <c:v>6545964</c:v>
                </c:pt>
                <c:pt idx="22">
                  <c:v>23685056</c:v>
                </c:pt>
                <c:pt idx="23">
                  <c:v>8984063</c:v>
                </c:pt>
                <c:pt idx="24">
                  <c:v>15843247</c:v>
                </c:pt>
                <c:pt idx="25">
                  <c:v>8871179</c:v>
                </c:pt>
                <c:pt idx="26">
                  <c:v>8809088</c:v>
                </c:pt>
                <c:pt idx="27">
                  <c:v>16507634</c:v>
                </c:pt>
                <c:pt idx="28">
                  <c:v>14902358</c:v>
                </c:pt>
                <c:pt idx="29">
                  <c:v>12427750</c:v>
                </c:pt>
                <c:pt idx="30">
                  <c:v>8183466</c:v>
                </c:pt>
                <c:pt idx="31">
                  <c:v>10388129</c:v>
                </c:pt>
                <c:pt idx="32">
                  <c:v>11242786</c:v>
                </c:pt>
                <c:pt idx="33">
                  <c:v>11605489</c:v>
                </c:pt>
                <c:pt idx="34">
                  <c:v>6205541</c:v>
                </c:pt>
                <c:pt idx="35">
                  <c:v>5684408.4744084748</c:v>
                </c:pt>
                <c:pt idx="36">
                  <c:v>34291329</c:v>
                </c:pt>
                <c:pt idx="37">
                  <c:v>7165800</c:v>
                </c:pt>
                <c:pt idx="38">
                  <c:v>8911877</c:v>
                </c:pt>
                <c:pt idx="39">
                  <c:v>3823732</c:v>
                </c:pt>
                <c:pt idx="40">
                  <c:v>9128496</c:v>
                </c:pt>
                <c:pt idx="41">
                  <c:v>14065662</c:v>
                </c:pt>
                <c:pt idx="42">
                  <c:v>16504866</c:v>
                </c:pt>
                <c:pt idx="43">
                  <c:v>13590872</c:v>
                </c:pt>
                <c:pt idx="44">
                  <c:v>9359327</c:v>
                </c:pt>
                <c:pt idx="45">
                  <c:v>14824216</c:v>
                </c:pt>
                <c:pt idx="46">
                  <c:v>9581850</c:v>
                </c:pt>
                <c:pt idx="47">
                  <c:v>10416077</c:v>
                </c:pt>
                <c:pt idx="48">
                  <c:v>10374865.854865856</c:v>
                </c:pt>
                <c:pt idx="49">
                  <c:v>7386879</c:v>
                </c:pt>
                <c:pt idx="50">
                  <c:v>9206025</c:v>
                </c:pt>
                <c:pt idx="51">
                  <c:v>16085628.155628202</c:v>
                </c:pt>
                <c:pt idx="52">
                  <c:v>8261937.4319374319</c:v>
                </c:pt>
                <c:pt idx="53">
                  <c:v>8330789.0307890307</c:v>
                </c:pt>
                <c:pt idx="54">
                  <c:v>10097607</c:v>
                </c:pt>
                <c:pt idx="55">
                  <c:v>6545019</c:v>
                </c:pt>
                <c:pt idx="56">
                  <c:v>8886555</c:v>
                </c:pt>
                <c:pt idx="57">
                  <c:v>13213588</c:v>
                </c:pt>
                <c:pt idx="58">
                  <c:v>20525876</c:v>
                </c:pt>
                <c:pt idx="59">
                  <c:v>11267304</c:v>
                </c:pt>
                <c:pt idx="60">
                  <c:v>16578284</c:v>
                </c:pt>
                <c:pt idx="61">
                  <c:v>8515580</c:v>
                </c:pt>
                <c:pt idx="62">
                  <c:v>11294805.464805502</c:v>
                </c:pt>
                <c:pt idx="63">
                  <c:v>7039988</c:v>
                </c:pt>
                <c:pt idx="64">
                  <c:v>8676839</c:v>
                </c:pt>
                <c:pt idx="65">
                  <c:v>16498536</c:v>
                </c:pt>
                <c:pt idx="66">
                  <c:v>16322573</c:v>
                </c:pt>
                <c:pt idx="67">
                  <c:v>9809078</c:v>
                </c:pt>
                <c:pt idx="68">
                  <c:v>13596926</c:v>
                </c:pt>
                <c:pt idx="69">
                  <c:v>11606437</c:v>
                </c:pt>
                <c:pt idx="70">
                  <c:v>5641009</c:v>
                </c:pt>
                <c:pt idx="71">
                  <c:v>13178838</c:v>
                </c:pt>
                <c:pt idx="72">
                  <c:v>14081833</c:v>
                </c:pt>
                <c:pt idx="73">
                  <c:v>6718280</c:v>
                </c:pt>
                <c:pt idx="74">
                  <c:v>14759587</c:v>
                </c:pt>
                <c:pt idx="75">
                  <c:v>17826123</c:v>
                </c:pt>
                <c:pt idx="76">
                  <c:v>14857024</c:v>
                </c:pt>
                <c:pt idx="77">
                  <c:v>21197104</c:v>
                </c:pt>
                <c:pt idx="78">
                  <c:v>10580220</c:v>
                </c:pt>
                <c:pt idx="79">
                  <c:v>9543293.733293727</c:v>
                </c:pt>
                <c:pt idx="80">
                  <c:v>11128043</c:v>
                </c:pt>
                <c:pt idx="81">
                  <c:v>7809582</c:v>
                </c:pt>
                <c:pt idx="82">
                  <c:v>10454644</c:v>
                </c:pt>
                <c:pt idx="83">
                  <c:v>8942165.132165011</c:v>
                </c:pt>
                <c:pt idx="84">
                  <c:v>8051804</c:v>
                </c:pt>
                <c:pt idx="85">
                  <c:v>11132454</c:v>
                </c:pt>
                <c:pt idx="86">
                  <c:v>7031254</c:v>
                </c:pt>
                <c:pt idx="87">
                  <c:v>5404801</c:v>
                </c:pt>
                <c:pt idx="88">
                  <c:v>8653954</c:v>
                </c:pt>
                <c:pt idx="89">
                  <c:v>7111135</c:v>
                </c:pt>
                <c:pt idx="90">
                  <c:v>7037903</c:v>
                </c:pt>
                <c:pt idx="91">
                  <c:v>11602950</c:v>
                </c:pt>
                <c:pt idx="92">
                  <c:v>12210020</c:v>
                </c:pt>
                <c:pt idx="93">
                  <c:v>17615691</c:v>
                </c:pt>
                <c:pt idx="94">
                  <c:v>17002600</c:v>
                </c:pt>
                <c:pt idx="95">
                  <c:v>11079689</c:v>
                </c:pt>
                <c:pt idx="96">
                  <c:v>25822408.672408674</c:v>
                </c:pt>
                <c:pt idx="97">
                  <c:v>8188561</c:v>
                </c:pt>
                <c:pt idx="98">
                  <c:v>7980542</c:v>
                </c:pt>
                <c:pt idx="99">
                  <c:v>11435792</c:v>
                </c:pt>
                <c:pt idx="100">
                  <c:v>13467652</c:v>
                </c:pt>
                <c:pt idx="101">
                  <c:v>7043044</c:v>
                </c:pt>
                <c:pt idx="102">
                  <c:v>14862427</c:v>
                </c:pt>
                <c:pt idx="103">
                  <c:v>6424476</c:v>
                </c:pt>
                <c:pt idx="104">
                  <c:v>12462732</c:v>
                </c:pt>
                <c:pt idx="105">
                  <c:v>6533760.0237600198</c:v>
                </c:pt>
                <c:pt idx="106">
                  <c:v>9007142</c:v>
                </c:pt>
                <c:pt idx="107">
                  <c:v>11637880.407880412</c:v>
                </c:pt>
                <c:pt idx="108">
                  <c:v>10974532</c:v>
                </c:pt>
                <c:pt idx="109">
                  <c:v>33345261</c:v>
                </c:pt>
                <c:pt idx="110">
                  <c:v>10771539.451539462</c:v>
                </c:pt>
              </c:numCache>
            </c:numRef>
          </c:xVal>
          <c:yVal>
            <c:numRef>
              <c:f>eexp1!$G$3:$G$113</c:f>
              <c:numCache>
                <c:formatCode>0.00</c:formatCode>
                <c:ptCount val="111"/>
                <c:pt idx="0">
                  <c:v>52.510975845466</c:v>
                </c:pt>
                <c:pt idx="1">
                  <c:v>86.027792537748098</c:v>
                </c:pt>
                <c:pt idx="2">
                  <c:v>58.175522918912463</c:v>
                </c:pt>
                <c:pt idx="3">
                  <c:v>53.059884894902105</c:v>
                </c:pt>
                <c:pt idx="4">
                  <c:v>83.569785010448527</c:v>
                </c:pt>
                <c:pt idx="5">
                  <c:v>35.509196871121503</c:v>
                </c:pt>
                <c:pt idx="6">
                  <c:v>53.554978451013689</c:v>
                </c:pt>
                <c:pt idx="7">
                  <c:v>45.748620404927657</c:v>
                </c:pt>
                <c:pt idx="8">
                  <c:v>51.27351232537864</c:v>
                </c:pt>
                <c:pt idx="9">
                  <c:v>53.4862483606572</c:v>
                </c:pt>
                <c:pt idx="10">
                  <c:v>32.419372740396106</c:v>
                </c:pt>
                <c:pt idx="11">
                  <c:v>54.074240971134927</c:v>
                </c:pt>
                <c:pt idx="12">
                  <c:v>49.688973016212394</c:v>
                </c:pt>
                <c:pt idx="13">
                  <c:v>32.412366856513074</c:v>
                </c:pt>
                <c:pt idx="14">
                  <c:v>39.659456744469693</c:v>
                </c:pt>
                <c:pt idx="15">
                  <c:v>55.134121652854056</c:v>
                </c:pt>
                <c:pt idx="16">
                  <c:v>46.507051322619851</c:v>
                </c:pt>
                <c:pt idx="17">
                  <c:v>52.481645950351997</c:v>
                </c:pt>
                <c:pt idx="18">
                  <c:v>32.578225497338494</c:v>
                </c:pt>
                <c:pt idx="19">
                  <c:v>54.465388622852608</c:v>
                </c:pt>
                <c:pt idx="20">
                  <c:v>60.178300736620663</c:v>
                </c:pt>
                <c:pt idx="21">
                  <c:v>64.047953823149697</c:v>
                </c:pt>
                <c:pt idx="22">
                  <c:v>45.306407550819713</c:v>
                </c:pt>
                <c:pt idx="23">
                  <c:v>60.222429428644922</c:v>
                </c:pt>
                <c:pt idx="24">
                  <c:v>44.443705258145634</c:v>
                </c:pt>
                <c:pt idx="25">
                  <c:v>59.117113970984263</c:v>
                </c:pt>
                <c:pt idx="26">
                  <c:v>62.999086852123604</c:v>
                </c:pt>
                <c:pt idx="27">
                  <c:v>48.468987136496956</c:v>
                </c:pt>
                <c:pt idx="28">
                  <c:v>30.284046323407289</c:v>
                </c:pt>
                <c:pt idx="29">
                  <c:v>45.714051216028643</c:v>
                </c:pt>
                <c:pt idx="30">
                  <c:v>64.840496679524279</c:v>
                </c:pt>
                <c:pt idx="31">
                  <c:v>23.023385635661629</c:v>
                </c:pt>
                <c:pt idx="32">
                  <c:v>37.12253350726413</c:v>
                </c:pt>
                <c:pt idx="33">
                  <c:v>54.415837195657794</c:v>
                </c:pt>
                <c:pt idx="34">
                  <c:v>67.015075720231309</c:v>
                </c:pt>
                <c:pt idx="35">
                  <c:v>64.459585208246637</c:v>
                </c:pt>
                <c:pt idx="36">
                  <c:v>24.204646603226962</c:v>
                </c:pt>
                <c:pt idx="37">
                  <c:v>48.824764855284087</c:v>
                </c:pt>
                <c:pt idx="38">
                  <c:v>52.265824584428181</c:v>
                </c:pt>
                <c:pt idx="39">
                  <c:v>54.292220270667499</c:v>
                </c:pt>
                <c:pt idx="40">
                  <c:v>50.896336044842435</c:v>
                </c:pt>
                <c:pt idx="41">
                  <c:v>42.096923699716044</c:v>
                </c:pt>
                <c:pt idx="42">
                  <c:v>39.909557581381975</c:v>
                </c:pt>
                <c:pt idx="43">
                  <c:v>46.309773206605136</c:v>
                </c:pt>
                <c:pt idx="44">
                  <c:v>67.920449835762753</c:v>
                </c:pt>
                <c:pt idx="45">
                  <c:v>32.670179657392794</c:v>
                </c:pt>
                <c:pt idx="46">
                  <c:v>51.465875587699394</c:v>
                </c:pt>
                <c:pt idx="47">
                  <c:v>58.932552053906676</c:v>
                </c:pt>
                <c:pt idx="48">
                  <c:v>54.635449726765813</c:v>
                </c:pt>
                <c:pt idx="49">
                  <c:v>57.840056673460744</c:v>
                </c:pt>
                <c:pt idx="50">
                  <c:v>34.887272194025108</c:v>
                </c:pt>
                <c:pt idx="51">
                  <c:v>55.248212821037313</c:v>
                </c:pt>
                <c:pt idx="52">
                  <c:v>64.181643910171644</c:v>
                </c:pt>
                <c:pt idx="53">
                  <c:v>52.679867806386945</c:v>
                </c:pt>
                <c:pt idx="54">
                  <c:v>63.231020973583149</c:v>
                </c:pt>
                <c:pt idx="55">
                  <c:v>67.066252978028032</c:v>
                </c:pt>
                <c:pt idx="56">
                  <c:v>59.811287951291312</c:v>
                </c:pt>
                <c:pt idx="57">
                  <c:v>52.557950194905423</c:v>
                </c:pt>
                <c:pt idx="58">
                  <c:v>37.679327303740898</c:v>
                </c:pt>
                <c:pt idx="59">
                  <c:v>56.123594428622859</c:v>
                </c:pt>
                <c:pt idx="60">
                  <c:v>48.705451058746036</c:v>
                </c:pt>
                <c:pt idx="61">
                  <c:v>73.447105188374039</c:v>
                </c:pt>
                <c:pt idx="62">
                  <c:v>59.025024623357076</c:v>
                </c:pt>
                <c:pt idx="63">
                  <c:v>34.434959264135109</c:v>
                </c:pt>
                <c:pt idx="64">
                  <c:v>61.242901936984751</c:v>
                </c:pt>
                <c:pt idx="65">
                  <c:v>55.920476822913258</c:v>
                </c:pt>
                <c:pt idx="66">
                  <c:v>31.545633154772577</c:v>
                </c:pt>
                <c:pt idx="67">
                  <c:v>39.050061585807839</c:v>
                </c:pt>
                <c:pt idx="68">
                  <c:v>52.938267075955245</c:v>
                </c:pt>
                <c:pt idx="69">
                  <c:v>55.927585700934763</c:v>
                </c:pt>
                <c:pt idx="70">
                  <c:v>50.913515649416595</c:v>
                </c:pt>
                <c:pt idx="71">
                  <c:v>50.005713705563416</c:v>
                </c:pt>
                <c:pt idx="72">
                  <c:v>32.517457066845736</c:v>
                </c:pt>
                <c:pt idx="73">
                  <c:v>42.270387658745975</c:v>
                </c:pt>
                <c:pt idx="74">
                  <c:v>46.019255145825063</c:v>
                </c:pt>
                <c:pt idx="75">
                  <c:v>57.919038256383594</c:v>
                </c:pt>
                <c:pt idx="76">
                  <c:v>64.464962835087292</c:v>
                </c:pt>
                <c:pt idx="77">
                  <c:v>39.597706365926214</c:v>
                </c:pt>
                <c:pt idx="78">
                  <c:v>60.424735969573412</c:v>
                </c:pt>
                <c:pt idx="79">
                  <c:v>59.432640976397444</c:v>
                </c:pt>
                <c:pt idx="80">
                  <c:v>42.753249605523344</c:v>
                </c:pt>
                <c:pt idx="81">
                  <c:v>45.221792920543471</c:v>
                </c:pt>
                <c:pt idx="82">
                  <c:v>47.900588484887344</c:v>
                </c:pt>
                <c:pt idx="83">
                  <c:v>61.972253249135363</c:v>
                </c:pt>
                <c:pt idx="84">
                  <c:v>61.015158838939257</c:v>
                </c:pt>
                <c:pt idx="85">
                  <c:v>53.353501393312918</c:v>
                </c:pt>
                <c:pt idx="86">
                  <c:v>55.869493549799195</c:v>
                </c:pt>
                <c:pt idx="87">
                  <c:v>36.268513863878418</c:v>
                </c:pt>
                <c:pt idx="88">
                  <c:v>63.29775961369797</c:v>
                </c:pt>
                <c:pt idx="89">
                  <c:v>55.461540246388232</c:v>
                </c:pt>
                <c:pt idx="90">
                  <c:v>53.843538338053413</c:v>
                </c:pt>
                <c:pt idx="91">
                  <c:v>56.898952421582436</c:v>
                </c:pt>
                <c:pt idx="92">
                  <c:v>46.220661391217995</c:v>
                </c:pt>
                <c:pt idx="93">
                  <c:v>47.985469318234394</c:v>
                </c:pt>
                <c:pt idx="94">
                  <c:v>53.58635738063591</c:v>
                </c:pt>
                <c:pt idx="95">
                  <c:v>44.482006670042189</c:v>
                </c:pt>
                <c:pt idx="96">
                  <c:v>35.950234662405997</c:v>
                </c:pt>
                <c:pt idx="97">
                  <c:v>54.461950030048015</c:v>
                </c:pt>
                <c:pt idx="98">
                  <c:v>26.028319881030342</c:v>
                </c:pt>
                <c:pt idx="99">
                  <c:v>66.606493017711358</c:v>
                </c:pt>
                <c:pt idx="100">
                  <c:v>42.782684019455999</c:v>
                </c:pt>
                <c:pt idx="101">
                  <c:v>63.065401834775365</c:v>
                </c:pt>
                <c:pt idx="102">
                  <c:v>50.553863107283014</c:v>
                </c:pt>
                <c:pt idx="103">
                  <c:v>64.521293254111427</c:v>
                </c:pt>
                <c:pt idx="104">
                  <c:v>54.398730551214172</c:v>
                </c:pt>
                <c:pt idx="105">
                  <c:v>56.969649309496113</c:v>
                </c:pt>
                <c:pt idx="106">
                  <c:v>88.501857747995984</c:v>
                </c:pt>
                <c:pt idx="107">
                  <c:v>59.960862318608186</c:v>
                </c:pt>
                <c:pt idx="108">
                  <c:v>48.884289553302651</c:v>
                </c:pt>
                <c:pt idx="109">
                  <c:v>22.057203270953529</c:v>
                </c:pt>
                <c:pt idx="110">
                  <c:v>56.771153674354863</c:v>
                </c:pt>
              </c:numCache>
            </c:numRef>
          </c:yVal>
        </c:ser>
        <c:axId val="75499008"/>
        <c:axId val="75500928"/>
      </c:scatterChart>
      <c:valAx>
        <c:axId val="75499008"/>
        <c:scaling>
          <c:orientation val="minMax"/>
        </c:scaling>
        <c:axPos val="b"/>
        <c:title>
          <c:tx>
            <c:rich>
              <a:bodyPr/>
              <a:lstStyle/>
              <a:p>
                <a:pPr>
                  <a:defRPr sz="1100">
                    <a:solidFill>
                      <a:schemeClr val="tx1">
                        <a:lumMod val="75000"/>
                      </a:schemeClr>
                    </a:solidFill>
                  </a:defRPr>
                </a:pPr>
                <a:r>
                  <a:rPr lang="en-US" sz="1100" dirty="0">
                    <a:solidFill>
                      <a:schemeClr val="tx1">
                        <a:lumMod val="75000"/>
                      </a:schemeClr>
                    </a:solidFill>
                  </a:rPr>
                  <a:t>Library Materials Expenditures (2007-2008</a:t>
                </a:r>
                <a:r>
                  <a:rPr lang="en-US" sz="1100" dirty="0" smtClean="0">
                    <a:solidFill>
                      <a:schemeClr val="tx1">
                        <a:lumMod val="75000"/>
                      </a:schemeClr>
                    </a:solidFill>
                  </a:rPr>
                  <a:t>): derived</a:t>
                </a:r>
                <a:r>
                  <a:rPr lang="en-US" sz="1100" baseline="0" dirty="0" smtClean="0">
                    <a:solidFill>
                      <a:schemeClr val="tx1">
                        <a:lumMod val="75000"/>
                      </a:schemeClr>
                    </a:solidFill>
                  </a:rPr>
                  <a:t> from ARL annual stats </a:t>
                </a:r>
                <a:endParaRPr lang="en-US" sz="1100" dirty="0">
                  <a:solidFill>
                    <a:schemeClr val="tx1">
                      <a:lumMod val="75000"/>
                    </a:schemeClr>
                  </a:solidFill>
                </a:endParaRPr>
              </a:p>
            </c:rich>
          </c:tx>
          <c:layout/>
        </c:title>
        <c:numFmt formatCode="_(\$* #,##0_);_(\$* \(#,##0\);_(\$* &quot;-&quot;_);_(@_)" sourceLinked="0"/>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75500928"/>
        <c:crosses val="autoZero"/>
        <c:crossBetween val="midCat"/>
      </c:valAx>
      <c:valAx>
        <c:axId val="75500928"/>
        <c:scaling>
          <c:orientation val="minMax"/>
        </c:scaling>
        <c:axPos val="l"/>
        <c:majorGridlines/>
        <c:title>
          <c:tx>
            <c:rich>
              <a:bodyPr rot="-5400000" vert="horz"/>
              <a:lstStyle/>
              <a:p>
                <a:pPr>
                  <a:defRPr sz="1400">
                    <a:solidFill>
                      <a:schemeClr val="tx1">
                        <a:lumMod val="75000"/>
                      </a:schemeClr>
                    </a:solidFill>
                  </a:defRPr>
                </a:pPr>
                <a:r>
                  <a:rPr lang="en-US" sz="1400">
                    <a:solidFill>
                      <a:schemeClr val="tx1">
                        <a:lumMod val="75000"/>
                      </a:schemeClr>
                    </a:solidFill>
                  </a:rPr>
                  <a:t> Licensed</a:t>
                </a:r>
                <a:r>
                  <a:rPr lang="en-US" sz="1400" baseline="0">
                    <a:solidFill>
                      <a:schemeClr val="tx1">
                        <a:lumMod val="75000"/>
                      </a:schemeClr>
                    </a:solidFill>
                  </a:rPr>
                  <a:t> Content </a:t>
                </a:r>
                <a:r>
                  <a:rPr lang="en-US" sz="1400">
                    <a:solidFill>
                      <a:schemeClr val="tx1">
                        <a:lumMod val="75000"/>
                      </a:schemeClr>
                    </a:solidFill>
                  </a:rPr>
                  <a:t>as % of Library Materials $</a:t>
                </a:r>
              </a:p>
            </c:rich>
          </c:tx>
          <c:layout/>
        </c:title>
        <c:numFmt formatCode="0" sourceLinked="0"/>
        <c:tickLblPos val="nextTo"/>
        <c:txPr>
          <a:bodyPr/>
          <a:lstStyle/>
          <a:p>
            <a:pPr>
              <a:defRPr>
                <a:solidFill>
                  <a:schemeClr val="tx1">
                    <a:lumMod val="75000"/>
                  </a:schemeClr>
                </a:solidFill>
              </a:defRPr>
            </a:pPr>
            <a:endParaRPr lang="en-US"/>
          </a:p>
        </c:txPr>
        <c:crossAx val="75499008"/>
        <c:crosses val="autoZero"/>
        <c:crossBetween val="midCat"/>
      </c:valAx>
      <c:spPr>
        <a:noFill/>
        <a:ln w="25400">
          <a:noFill/>
        </a:ln>
      </c:spPr>
    </c:plotArea>
    <c:plotVisOnly val="1"/>
    <c:dispBlanksAs val="gap"/>
  </c:chart>
  <c:externalData r:id="rId1"/>
  <c:userShapes r:id="rId2"/>
</c:chartSpace>
</file>

<file path=ppt/drawings/_rels/vmlDrawing2.vml.rels><?xml version="1.0" encoding="UTF-8" standalone="yes"?>
<Relationships xmlns="http://schemas.openxmlformats.org/package/2006/relationships"><Relationship Id="rId1" Type="http://schemas.openxmlformats.org/officeDocument/2006/relationships/image" Target="../media/image5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0.png"/></Relationships>
</file>

<file path=ppt/drawings/drawing1.xml><?xml version="1.0" encoding="utf-8"?>
<c:userShapes xmlns:c="http://schemas.openxmlformats.org/drawingml/2006/chart">
  <cdr:relSizeAnchor xmlns:cdr="http://schemas.openxmlformats.org/drawingml/2006/chartDrawing">
    <cdr:from>
      <cdr:x>0.08102</cdr:x>
      <cdr:y>0.45713</cdr:y>
    </cdr:from>
    <cdr:to>
      <cdr:x>0.97669</cdr:x>
      <cdr:y>0.45713</cdr:y>
    </cdr:to>
    <cdr:sp macro="" textlink="">
      <cdr:nvSpPr>
        <cdr:cNvPr id="3" name="Straight Connector 2"/>
        <cdr:cNvSpPr/>
      </cdr:nvSpPr>
      <cdr:spPr>
        <a:xfrm xmlns:a="http://schemas.openxmlformats.org/drawingml/2006/main">
          <a:off x="702261" y="2873765"/>
          <a:ext cx="7763444" cy="0"/>
        </a:xfrm>
        <a:prstGeom xmlns:a="http://schemas.openxmlformats.org/drawingml/2006/main" prst="line">
          <a:avLst/>
        </a:prstGeom>
        <a:ln xmlns:a="http://schemas.openxmlformats.org/drawingml/2006/main" w="22225">
          <a:solidFill>
            <a:schemeClr val="tx1">
              <a:lumMod val="6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cdr:x>
      <cdr:y>1.84836E-7</cdr:y>
    </cdr:from>
    <cdr:to>
      <cdr:x>1</cdr:x>
      <cdr:y>0.10809</cdr:y>
    </cdr:to>
    <cdr:sp macro="" textlink="">
      <cdr:nvSpPr>
        <cdr:cNvPr id="4" name="TextBox 6"/>
        <cdr:cNvSpPr txBox="1"/>
      </cdr:nvSpPr>
      <cdr:spPr>
        <a:xfrm xmlns:a="http://schemas.openxmlformats.org/drawingml/2006/main">
          <a:off x="0" y="1"/>
          <a:ext cx="5516563" cy="584775"/>
        </a:xfrm>
        <a:prstGeom xmlns:a="http://schemas.openxmlformats.org/drawingml/2006/main" prst="rect">
          <a:avLst/>
        </a:prstGeom>
        <a:solidFill xmlns:a="http://schemas.openxmlformats.org/drawingml/2006/main">
          <a:schemeClr val="bg1"/>
        </a:solidFill>
        <a:ln xmlns:a="http://schemas.openxmlformats.org/drawingml/2006/main">
          <a:solidFill>
            <a:srgbClr val="F19720"/>
          </a:solid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Segoe WP Light"/>
            </a:defRPr>
          </a:lvl1pPr>
          <a:lvl2pPr marL="457200" algn="l" defTabSz="914400" rtl="0" eaLnBrk="1" latinLnBrk="0" hangingPunct="1">
            <a:defRPr sz="1800" kern="1200">
              <a:solidFill>
                <a:srgbClr val="FFFFFF"/>
              </a:solidFill>
              <a:latin typeface="Segoe WP Light"/>
            </a:defRPr>
          </a:lvl2pPr>
          <a:lvl3pPr marL="914400" algn="l" defTabSz="914400" rtl="0" eaLnBrk="1" latinLnBrk="0" hangingPunct="1">
            <a:defRPr sz="1800" kern="1200">
              <a:solidFill>
                <a:srgbClr val="FFFFFF"/>
              </a:solidFill>
              <a:latin typeface="Segoe WP Light"/>
            </a:defRPr>
          </a:lvl3pPr>
          <a:lvl4pPr marL="1371600" algn="l" defTabSz="914400" rtl="0" eaLnBrk="1" latinLnBrk="0" hangingPunct="1">
            <a:defRPr sz="1800" kern="1200">
              <a:solidFill>
                <a:srgbClr val="FFFFFF"/>
              </a:solidFill>
              <a:latin typeface="Segoe WP Light"/>
            </a:defRPr>
          </a:lvl4pPr>
          <a:lvl5pPr marL="1828800" algn="l" defTabSz="914400" rtl="0" eaLnBrk="1" latinLnBrk="0" hangingPunct="1">
            <a:defRPr sz="1800" kern="1200">
              <a:solidFill>
                <a:srgbClr val="FFFFFF"/>
              </a:solidFill>
              <a:latin typeface="Segoe WP Light"/>
            </a:defRPr>
          </a:lvl5pPr>
          <a:lvl6pPr marL="2286000" algn="l" defTabSz="914400" rtl="0" eaLnBrk="1" latinLnBrk="0" hangingPunct="1">
            <a:defRPr sz="1800" kern="1200">
              <a:solidFill>
                <a:srgbClr val="FFFFFF"/>
              </a:solidFill>
              <a:latin typeface="Segoe WP Light"/>
            </a:defRPr>
          </a:lvl6pPr>
          <a:lvl7pPr marL="2743200" algn="l" defTabSz="914400" rtl="0" eaLnBrk="1" latinLnBrk="0" hangingPunct="1">
            <a:defRPr sz="1800" kern="1200">
              <a:solidFill>
                <a:srgbClr val="FFFFFF"/>
              </a:solidFill>
              <a:latin typeface="Segoe WP Light"/>
            </a:defRPr>
          </a:lvl7pPr>
          <a:lvl8pPr marL="3200400" algn="l" defTabSz="914400" rtl="0" eaLnBrk="1" latinLnBrk="0" hangingPunct="1">
            <a:defRPr sz="1800" kern="1200">
              <a:solidFill>
                <a:srgbClr val="FFFFFF"/>
              </a:solidFill>
              <a:latin typeface="Segoe WP Light"/>
            </a:defRPr>
          </a:lvl8pPr>
          <a:lvl9pPr marL="3657600" algn="l" defTabSz="914400" rtl="0" eaLnBrk="1" latinLnBrk="0" hangingPunct="1">
            <a:defRPr sz="1800" kern="1200">
              <a:solidFill>
                <a:srgbClr val="FFFFFF"/>
              </a:solidFill>
              <a:latin typeface="Segoe WP Light"/>
            </a:defRPr>
          </a:lvl9pPr>
        </a:lstStyle>
        <a:p xmlns:a="http://schemas.openxmlformats.org/drawingml/2006/main">
          <a:pPr algn="ctr">
            <a:lnSpc>
              <a:spcPct val="100000"/>
            </a:lnSpc>
            <a:spcBef>
              <a:spcPts val="0"/>
            </a:spcBef>
          </a:pPr>
          <a:r>
            <a:rPr lang="en-US" sz="1600" b="1" dirty="0" smtClean="0">
              <a:solidFill>
                <a:schemeClr val="accent3"/>
              </a:solidFill>
              <a:latin typeface="Segoe UI" pitchFamily="34" charset="0"/>
              <a:cs typeface="Segoe UI" pitchFamily="34" charset="0"/>
            </a:rPr>
            <a:t>Majority of research libraries shifting toward</a:t>
          </a:r>
        </a:p>
        <a:p xmlns:a="http://schemas.openxmlformats.org/drawingml/2006/main">
          <a:pPr algn="ctr">
            <a:lnSpc>
              <a:spcPct val="100000"/>
            </a:lnSpc>
            <a:spcBef>
              <a:spcPts val="0"/>
            </a:spcBef>
          </a:pPr>
          <a:r>
            <a:rPr lang="en-US" sz="1600" b="1" dirty="0" smtClean="0">
              <a:solidFill>
                <a:schemeClr val="accent3"/>
              </a:solidFill>
              <a:latin typeface="Segoe UI" pitchFamily="34" charset="0"/>
              <a:cs typeface="Segoe UI" pitchFamily="34" charset="0"/>
            </a:rPr>
            <a:t> e-centric acquisitions, service model</a:t>
          </a:r>
          <a:endParaRPr lang="en-US" sz="1600" b="1" dirty="0">
            <a:solidFill>
              <a:schemeClr val="accent3"/>
            </a:solidFill>
            <a:latin typeface="Segoe UI" pitchFamily="34" charset="0"/>
            <a:cs typeface="Segoe UI" pitchFamily="34" charset="0"/>
          </a:endParaRPr>
        </a:p>
      </cdr:txBody>
    </cdr:sp>
  </cdr:relSizeAnchor>
  <cdr:relSizeAnchor xmlns:cdr="http://schemas.openxmlformats.org/drawingml/2006/chartDrawing">
    <cdr:from>
      <cdr:x>0.01381</cdr:x>
      <cdr:y>0.75806</cdr:y>
    </cdr:from>
    <cdr:to>
      <cdr:x>0.98251</cdr:x>
      <cdr:y>0.88184</cdr:y>
    </cdr:to>
    <cdr:sp macro="" textlink="">
      <cdr:nvSpPr>
        <cdr:cNvPr id="5" name="TextBox 7"/>
        <cdr:cNvSpPr txBox="1"/>
      </cdr:nvSpPr>
      <cdr:spPr>
        <a:xfrm xmlns:a="http://schemas.openxmlformats.org/drawingml/2006/main">
          <a:off x="76200" y="3581400"/>
          <a:ext cx="5343899" cy="584775"/>
        </a:xfrm>
        <a:prstGeom xmlns:a="http://schemas.openxmlformats.org/drawingml/2006/main" prst="rect">
          <a:avLst/>
        </a:prstGeom>
        <a:solidFill xmlns:a="http://schemas.openxmlformats.org/drawingml/2006/main">
          <a:schemeClr val="bg1"/>
        </a:solidFill>
        <a:ln xmlns:a="http://schemas.openxmlformats.org/drawingml/2006/main">
          <a:solidFill>
            <a:srgbClr val="F19720"/>
          </a:solidFill>
        </a:l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Segoe WP Light"/>
            </a:defRPr>
          </a:lvl1pPr>
          <a:lvl2pPr marL="457200" algn="l" defTabSz="914400" rtl="0" eaLnBrk="1" latinLnBrk="0" hangingPunct="1">
            <a:defRPr sz="1800" kern="1200">
              <a:solidFill>
                <a:srgbClr val="FFFFFF"/>
              </a:solidFill>
              <a:latin typeface="Segoe WP Light"/>
            </a:defRPr>
          </a:lvl2pPr>
          <a:lvl3pPr marL="914400" algn="l" defTabSz="914400" rtl="0" eaLnBrk="1" latinLnBrk="0" hangingPunct="1">
            <a:defRPr sz="1800" kern="1200">
              <a:solidFill>
                <a:srgbClr val="FFFFFF"/>
              </a:solidFill>
              <a:latin typeface="Segoe WP Light"/>
            </a:defRPr>
          </a:lvl3pPr>
          <a:lvl4pPr marL="1371600" algn="l" defTabSz="914400" rtl="0" eaLnBrk="1" latinLnBrk="0" hangingPunct="1">
            <a:defRPr sz="1800" kern="1200">
              <a:solidFill>
                <a:srgbClr val="FFFFFF"/>
              </a:solidFill>
              <a:latin typeface="Segoe WP Light"/>
            </a:defRPr>
          </a:lvl4pPr>
          <a:lvl5pPr marL="1828800" algn="l" defTabSz="914400" rtl="0" eaLnBrk="1" latinLnBrk="0" hangingPunct="1">
            <a:defRPr sz="1800" kern="1200">
              <a:solidFill>
                <a:srgbClr val="FFFFFF"/>
              </a:solidFill>
              <a:latin typeface="Segoe WP Light"/>
            </a:defRPr>
          </a:lvl5pPr>
          <a:lvl6pPr marL="2286000" algn="l" defTabSz="914400" rtl="0" eaLnBrk="1" latinLnBrk="0" hangingPunct="1">
            <a:defRPr sz="1800" kern="1200">
              <a:solidFill>
                <a:srgbClr val="FFFFFF"/>
              </a:solidFill>
              <a:latin typeface="Segoe WP Light"/>
            </a:defRPr>
          </a:lvl6pPr>
          <a:lvl7pPr marL="2743200" algn="l" defTabSz="914400" rtl="0" eaLnBrk="1" latinLnBrk="0" hangingPunct="1">
            <a:defRPr sz="1800" kern="1200">
              <a:solidFill>
                <a:srgbClr val="FFFFFF"/>
              </a:solidFill>
              <a:latin typeface="Segoe WP Light"/>
            </a:defRPr>
          </a:lvl7pPr>
          <a:lvl8pPr marL="3200400" algn="l" defTabSz="914400" rtl="0" eaLnBrk="1" latinLnBrk="0" hangingPunct="1">
            <a:defRPr sz="1800" kern="1200">
              <a:solidFill>
                <a:srgbClr val="FFFFFF"/>
              </a:solidFill>
              <a:latin typeface="Segoe WP Light"/>
            </a:defRPr>
          </a:lvl8pPr>
          <a:lvl9pPr marL="3657600" algn="l" defTabSz="914400" rtl="0" eaLnBrk="1" latinLnBrk="0" hangingPunct="1">
            <a:defRPr sz="1800" kern="1200">
              <a:solidFill>
                <a:srgbClr val="FFFFFF"/>
              </a:solidFill>
              <a:latin typeface="Segoe WP Light"/>
            </a:defRPr>
          </a:lvl9pPr>
        </a:lstStyle>
        <a:p xmlns:a="http://schemas.openxmlformats.org/drawingml/2006/main">
          <a:pPr>
            <a:lnSpc>
              <a:spcPct val="100000"/>
            </a:lnSpc>
            <a:spcBef>
              <a:spcPts val="0"/>
            </a:spcBef>
          </a:pPr>
          <a:r>
            <a:rPr lang="en-US" sz="1600" b="1" dirty="0" smtClean="0">
              <a:solidFill>
                <a:schemeClr val="accent3"/>
              </a:solidFill>
              <a:latin typeface="Segoe UI" pitchFamily="34" charset="0"/>
              <a:cs typeface="Segoe UI" pitchFamily="34" charset="0"/>
            </a:rPr>
            <a:t>Shrinking pool of libraries with mission and resources</a:t>
          </a:r>
        </a:p>
        <a:p xmlns:a="http://schemas.openxmlformats.org/drawingml/2006/main">
          <a:pPr>
            <a:lnSpc>
              <a:spcPct val="100000"/>
            </a:lnSpc>
            <a:spcBef>
              <a:spcPts val="0"/>
            </a:spcBef>
          </a:pPr>
          <a:r>
            <a:rPr lang="en-US" sz="1600" b="1" dirty="0" smtClean="0">
              <a:solidFill>
                <a:schemeClr val="accent3"/>
              </a:solidFill>
              <a:latin typeface="Segoe UI" pitchFamily="34" charset="0"/>
              <a:cs typeface="Segoe UI" pitchFamily="34" charset="0"/>
            </a:rPr>
            <a:t> to sustain print preservation as ‘core’ operation – 25?</a:t>
          </a:r>
          <a:endParaRPr lang="en-US" sz="1600" b="1" dirty="0">
            <a:solidFill>
              <a:schemeClr val="accent3"/>
            </a:solidFill>
            <a:latin typeface="Segoe UI" pitchFamily="34" charset="0"/>
            <a:cs typeface="Segoe UI"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29898E-1170-49C8-8E43-BE9FC8A6D5CB}" type="datetimeFigureOut">
              <a:rPr lang="en-US" smtClean="0"/>
              <a:pPr/>
              <a:t>11/7/2011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9FB4E5-9329-4E1B-B831-C24434A3CAF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46A59A-1DC2-4279-B4C5-875E6013ADAE}" type="datetimeFigureOut">
              <a:rPr lang="en-US" smtClean="0"/>
              <a:pPr/>
              <a:t>11/7/2011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09475D-44F5-4F98-8266-C267B00E326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 y="-274320"/>
            <a:ext cx="914400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3" name="Subtitle 2"/>
          <p:cNvSpPr>
            <a:spLocks noGrp="1"/>
          </p:cNvSpPr>
          <p:nvPr>
            <p:ph type="subTitle" idx="1"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11" name="Text Placeholder 10"/>
          <p:cNvSpPr>
            <a:spLocks noGrp="1"/>
          </p:cNvSpPr>
          <p:nvPr>
            <p:ph type="body" sz="quarter" idx="10" hasCustomPrompt="1"/>
          </p:nvPr>
        </p:nvSpPr>
        <p:spPr>
          <a:xfrm>
            <a:off x="-45720" y="6263640"/>
            <a:ext cx="6400800" cy="640080"/>
          </a:xfrm>
        </p:spPr>
        <p:txBody>
          <a:bodyPr/>
          <a:lstStyle>
            <a:lvl1pPr>
              <a:defRPr>
                <a:solidFill>
                  <a:schemeClr val="bg1">
                    <a:lumMod val="50000"/>
                    <a:lumOff val="50000"/>
                  </a:schemeClr>
                </a:solidFill>
              </a:defRPr>
            </a:lvl1pPr>
          </a:lstStyle>
          <a:p>
            <a:pPr lvl="0"/>
            <a:r>
              <a:rPr lang="en-US" dirty="0" smtClean="0"/>
              <a:t>author</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tmplLst>
          <p:tmpl lvl="1">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11" grpId="0" build="allAtOnce">
        <p:tmplLst>
          <p:tmpl lvl="1">
            <p:tnLst>
              <p:par>
                <p:cTn presetID="2" presetClass="entr" presetSubtype="2"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 y="-274320"/>
            <a:ext cx="9144000" cy="1280160"/>
          </a:xfrm>
        </p:spPr>
        <p:txBody>
          <a:bodyPr/>
          <a:lstStyle>
            <a:lvl1pPr>
              <a:defRPr cap="small" baseline="0">
                <a:latin typeface="Segoe UI Light" pitchFamily="34" charset="0"/>
              </a:defRPr>
            </a:lvl1pPr>
          </a:lstStyle>
          <a:p>
            <a:r>
              <a:rPr lang="en-US" dirty="0" smtClean="0"/>
              <a:t>title</a:t>
            </a:r>
            <a:endParaRPr lang="en-US" dirty="0"/>
          </a:p>
        </p:txBody>
      </p:sp>
      <p:sp>
        <p:nvSpPr>
          <p:cNvPr id="3" name="Subtitle 2"/>
          <p:cNvSpPr>
            <a:spLocks noGrp="1"/>
          </p:cNvSpPr>
          <p:nvPr>
            <p:ph type="subTitle" idx="1" hasCustomPrompt="1"/>
          </p:nvPr>
        </p:nvSpPr>
        <p:spPr>
          <a:xfrm>
            <a:off x="-45720" y="1097280"/>
            <a:ext cx="6400800" cy="640080"/>
          </a:xfrm>
        </p:spPr>
        <p:txBody>
          <a:bodyPr/>
          <a:lstStyle>
            <a:lvl1pPr marL="0" indent="0" algn="l">
              <a:buNone/>
              <a:defRPr b="1">
                <a:solidFill>
                  <a:schemeClr val="tx1">
                    <a:lumMod val="50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11" name="Text Placeholder 10"/>
          <p:cNvSpPr>
            <a:spLocks noGrp="1"/>
          </p:cNvSpPr>
          <p:nvPr>
            <p:ph type="body" sz="quarter" idx="10" hasCustomPrompt="1"/>
          </p:nvPr>
        </p:nvSpPr>
        <p:spPr>
          <a:xfrm>
            <a:off x="-45720" y="6263640"/>
            <a:ext cx="6400800" cy="640080"/>
          </a:xfrm>
        </p:spPr>
        <p:txBody>
          <a:bodyPr/>
          <a:lstStyle>
            <a:lvl1pPr>
              <a:defRPr/>
            </a:lvl1pPr>
          </a:lstStyle>
          <a:p>
            <a:pPr lvl="0"/>
            <a:r>
              <a:rPr lang="en-US" dirty="0" smtClean="0"/>
              <a:t>author</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tmplLst>
          <p:tmpl lvl="1">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11" grpId="0" build="allAtOnce">
        <p:tmplLst>
          <p:tmpl lvl="1">
            <p:tnLst>
              <p:par>
                <p:cTn presetID="2" presetClass="entr" presetSubtype="2"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63A24E1-CD9C-42EC-9636-0776E52F0212}" type="datetimeFigureOut">
              <a:rPr lang="en-US" smtClean="0"/>
              <a:pPr/>
              <a:t>11/7/2011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50DA72A-0372-4A38-8100-0C357A64DAA0}" type="slidenum">
              <a:rPr lang="en-US" smtClean="0"/>
              <a:pPr/>
              <a:t>‹#›</a:t>
            </a:fld>
            <a:endParaRPr lang="en-US"/>
          </a:p>
        </p:txBody>
      </p:sp>
    </p:spTree>
  </p:cSld>
  <p:clrMapOvr>
    <a:masterClrMapping/>
  </p:clrMapOvr>
  <p:transition>
    <p:push/>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63A24E1-CD9C-42EC-9636-0776E52F0212}" type="datetimeFigureOut">
              <a:rPr lang="en-US" smtClean="0"/>
              <a:pPr/>
              <a:t>11/7/2011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50DA72A-0372-4A38-8100-0C357A64DAA0}" type="slidenum">
              <a:rPr lang="en-US" smtClean="0"/>
              <a:pPr/>
              <a:t>‹#›</a:t>
            </a:fld>
            <a:endParaRPr lang="en-US"/>
          </a:p>
        </p:txBody>
      </p:sp>
    </p:spTree>
  </p:cSld>
  <p:clrMapOvr>
    <a:masterClrMapping/>
  </p:clrMapOvr>
  <p:transition>
    <p:push/>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63A24E1-CD9C-42EC-9636-0776E52F0212}" type="datetimeFigureOut">
              <a:rPr lang="en-US" smtClean="0"/>
              <a:pPr/>
              <a:t>11/7/2011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50DA72A-0372-4A38-8100-0C357A64DAA0}"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0"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0" y="612800"/>
            <a:ext cx="5486177" cy="4114354"/>
          </a:xfrm>
        </p:spPr>
        <p:txBody>
          <a:bodyPr/>
          <a:lstStyle>
            <a:lvl1pPr marL="0" indent="0">
              <a:buNone/>
              <a:defRPr sz="2200"/>
            </a:lvl1pPr>
            <a:lvl2pPr marL="321374" indent="0">
              <a:buNone/>
              <a:defRPr sz="2000"/>
            </a:lvl2pPr>
            <a:lvl3pPr marL="642750" indent="0">
              <a:buNone/>
              <a:defRPr sz="1700"/>
            </a:lvl3pPr>
            <a:lvl4pPr marL="964124" indent="0">
              <a:buNone/>
              <a:defRPr sz="1400"/>
            </a:lvl4pPr>
            <a:lvl5pPr marL="1285500" indent="0">
              <a:buNone/>
              <a:defRPr sz="1400"/>
            </a:lvl5pPr>
            <a:lvl6pPr marL="1606877" indent="0">
              <a:buNone/>
              <a:defRPr sz="1400"/>
            </a:lvl6pPr>
            <a:lvl7pPr marL="1928250" indent="0">
              <a:buNone/>
              <a:defRPr sz="1400"/>
            </a:lvl7pPr>
            <a:lvl8pPr marL="2249626" indent="0">
              <a:buNone/>
              <a:defRPr sz="1400"/>
            </a:lvl8pPr>
            <a:lvl9pPr marL="2571001" indent="0">
              <a:buNone/>
              <a:defRPr sz="1400"/>
            </a:lvl9pPr>
          </a:lstStyle>
          <a:p>
            <a:pPr lvl="0"/>
            <a:endParaRPr lang="en-US" noProof="0">
              <a:sym typeface="Gill Sans" charset="0"/>
            </a:endParaRPr>
          </a:p>
        </p:txBody>
      </p:sp>
      <p:sp>
        <p:nvSpPr>
          <p:cNvPr id="4" name="Text Placeholder 3"/>
          <p:cNvSpPr>
            <a:spLocks noGrp="1"/>
          </p:cNvSpPr>
          <p:nvPr>
            <p:ph type="body" sz="half" idx="2"/>
          </p:nvPr>
        </p:nvSpPr>
        <p:spPr>
          <a:xfrm>
            <a:off x="1792640" y="5367860"/>
            <a:ext cx="5486177" cy="804788"/>
          </a:xfrm>
        </p:spPr>
        <p:txBody>
          <a:bodyPr/>
          <a:lstStyle>
            <a:lvl1pPr marL="0" indent="0">
              <a:buNone/>
              <a:defRPr sz="1000"/>
            </a:lvl1pPr>
            <a:lvl2pPr marL="321374" indent="0">
              <a:buNone/>
              <a:defRPr sz="800"/>
            </a:lvl2pPr>
            <a:lvl3pPr marL="642750" indent="0">
              <a:buNone/>
              <a:defRPr sz="700"/>
            </a:lvl3pPr>
            <a:lvl4pPr marL="964124" indent="0">
              <a:buNone/>
              <a:defRPr sz="600"/>
            </a:lvl4pPr>
            <a:lvl5pPr marL="1285500" indent="0">
              <a:buNone/>
              <a:defRPr sz="600"/>
            </a:lvl5pPr>
            <a:lvl6pPr marL="1606877" indent="0">
              <a:buNone/>
              <a:defRPr sz="600"/>
            </a:lvl6pPr>
            <a:lvl7pPr marL="1928250" indent="0">
              <a:buNone/>
              <a:defRPr sz="600"/>
            </a:lvl7pPr>
            <a:lvl8pPr marL="2249626" indent="0">
              <a:buNone/>
              <a:defRPr sz="600"/>
            </a:lvl8pPr>
            <a:lvl9pPr marL="2571001" indent="0">
              <a:buNone/>
              <a:defRPr sz="600"/>
            </a:lvl9pPr>
          </a:lstStyle>
          <a:p>
            <a:pPr lvl="0"/>
            <a:r>
              <a:rPr lang="en-US" smtClean="0"/>
              <a:t>Click to edit Master text styles</a:t>
            </a:r>
          </a:p>
        </p:txBody>
      </p:sp>
      <p:sp>
        <p:nvSpPr>
          <p:cNvPr id="5" name="Text Box 3"/>
          <p:cNvSpPr txBox="1">
            <a:spLocks noGrp="1" noChangeArrowheads="1"/>
          </p:cNvSpPr>
          <p:nvPr>
            <p:ph type="sldNum" sz="quarter" idx="10"/>
          </p:nvPr>
        </p:nvSpPr>
        <p:spPr>
          <a:xfrm>
            <a:off x="4446984" y="6509742"/>
            <a:ext cx="241102" cy="258961"/>
          </a:xfrm>
          <a:prstGeom prst="rect">
            <a:avLst/>
          </a:prstGeom>
          <a:ln/>
        </p:spPr>
        <p:txBody>
          <a:bodyPr lIns="64291" tIns="32146" rIns="64291" bIns="32146"/>
          <a:lstStyle>
            <a:lvl1pPr>
              <a:defRPr/>
            </a:lvl1pPr>
          </a:lstStyle>
          <a:p>
            <a:pPr>
              <a:defRPr/>
            </a:pPr>
            <a:fld id="{4144E573-F037-4BA6-8F08-032059722BAD}"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A1C93C-B721-4AA4-9956-AFD6A472A8B6}" type="datetimeFigureOut">
              <a:rPr lang="en-US" smtClean="0">
                <a:solidFill>
                  <a:srgbClr val="7F7F7F">
                    <a:tint val="75000"/>
                  </a:srgbClr>
                </a:solidFill>
              </a:rPr>
              <a:pPr/>
              <a:t>11/7/2011</a:t>
            </a:fld>
            <a:endParaRPr lang="en-US">
              <a:solidFill>
                <a:srgbClr val="7F7F7F">
                  <a:tint val="75000"/>
                </a:srgbClr>
              </a:solidFill>
            </a:endParaRPr>
          </a:p>
        </p:txBody>
      </p:sp>
      <p:sp>
        <p:nvSpPr>
          <p:cNvPr id="5" name="Footer Placeholder 4"/>
          <p:cNvSpPr>
            <a:spLocks noGrp="1"/>
          </p:cNvSpPr>
          <p:nvPr>
            <p:ph type="ftr" sz="quarter" idx="11"/>
          </p:nvPr>
        </p:nvSpPr>
        <p:spPr/>
        <p:txBody>
          <a:bodyPr/>
          <a:lstStyle/>
          <a:p>
            <a:endParaRPr lang="en-US">
              <a:solidFill>
                <a:srgbClr val="7F7F7F">
                  <a:tint val="75000"/>
                </a:srgbClr>
              </a:solidFill>
            </a:endParaRPr>
          </a:p>
        </p:txBody>
      </p:sp>
      <p:sp>
        <p:nvSpPr>
          <p:cNvPr id="6" name="Slide Number Placeholder 5"/>
          <p:cNvSpPr>
            <a:spLocks noGrp="1"/>
          </p:cNvSpPr>
          <p:nvPr>
            <p:ph type="sldNum" sz="quarter" idx="12"/>
          </p:nvPr>
        </p:nvSpPr>
        <p:spPr/>
        <p:txBody>
          <a:bodyPr/>
          <a:lstStyle/>
          <a:p>
            <a:fld id="{DE68443D-9A9F-4CD3-8C19-FD73068F57DE}" type="slidenum">
              <a:rPr lang="en-US" smtClean="0">
                <a:solidFill>
                  <a:srgbClr val="7F7F7F">
                    <a:tint val="75000"/>
                  </a:srgbClr>
                </a:solidFill>
              </a:rPr>
              <a:pPr/>
              <a:t>‹#›</a:t>
            </a:fld>
            <a:endParaRPr lang="en-US">
              <a:solidFill>
                <a:srgbClr val="7F7F7F">
                  <a:tint val="75000"/>
                </a:srgbClr>
              </a:solidFill>
            </a:endParaRPr>
          </a:p>
        </p:txBody>
      </p:sp>
    </p:spTree>
  </p:cSld>
  <p:clrMapOvr>
    <a:masterClrMapping/>
  </p:clrMapOvr>
  <p:transition>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91CF6C-15D1-4EB0-8B32-48FE1102FB61}" type="datetimeFigureOut">
              <a:rPr lang="en-US" smtClean="0">
                <a:solidFill>
                  <a:srgbClr val="7F7F7F">
                    <a:tint val="75000"/>
                  </a:srgbClr>
                </a:solidFill>
              </a:rPr>
              <a:pPr/>
              <a:t>11/7/2011</a:t>
            </a:fld>
            <a:endParaRPr lang="en-US">
              <a:solidFill>
                <a:srgbClr val="7F7F7F">
                  <a:tint val="75000"/>
                </a:srgbClr>
              </a:solidFill>
            </a:endParaRPr>
          </a:p>
        </p:txBody>
      </p:sp>
      <p:sp>
        <p:nvSpPr>
          <p:cNvPr id="5" name="Footer Placeholder 4"/>
          <p:cNvSpPr>
            <a:spLocks noGrp="1"/>
          </p:cNvSpPr>
          <p:nvPr>
            <p:ph type="ftr" sz="quarter" idx="11"/>
          </p:nvPr>
        </p:nvSpPr>
        <p:spPr/>
        <p:txBody>
          <a:bodyPr/>
          <a:lstStyle/>
          <a:p>
            <a:endParaRPr lang="en-US">
              <a:solidFill>
                <a:srgbClr val="7F7F7F">
                  <a:tint val="75000"/>
                </a:srgbClr>
              </a:solidFill>
            </a:endParaRPr>
          </a:p>
        </p:txBody>
      </p:sp>
      <p:sp>
        <p:nvSpPr>
          <p:cNvPr id="6" name="Slide Number Placeholder 5"/>
          <p:cNvSpPr>
            <a:spLocks noGrp="1"/>
          </p:cNvSpPr>
          <p:nvPr>
            <p:ph type="sldNum" sz="quarter" idx="12"/>
          </p:nvPr>
        </p:nvSpPr>
        <p:spPr/>
        <p:txBody>
          <a:bodyPr/>
          <a:lstStyle/>
          <a:p>
            <a:fld id="{23C66158-905D-4A16-BB09-7C1AF0FDCAB3}" type="slidenum">
              <a:rPr lang="en-US" smtClean="0">
                <a:solidFill>
                  <a:srgbClr val="7F7F7F">
                    <a:tint val="75000"/>
                  </a:srgbClr>
                </a:solidFill>
              </a:rPr>
              <a:pPr/>
              <a:t>‹#›</a:t>
            </a:fld>
            <a:endParaRPr lang="en-US">
              <a:solidFill>
                <a:srgbClr val="7F7F7F">
                  <a:tint val="75000"/>
                </a:srgbClr>
              </a:solidFill>
            </a:endParaRPr>
          </a:p>
        </p:txBody>
      </p:sp>
    </p:spTree>
  </p:cSld>
  <p:clrMapOvr>
    <a:masterClrMapping/>
  </p:clrMapOvr>
  <p:transition>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A1C93C-B721-4AA4-9956-AFD6A472A8B6}" type="datetimeFigureOut">
              <a:rPr lang="en-US" smtClean="0">
                <a:solidFill>
                  <a:srgbClr val="7F7F7F">
                    <a:tint val="75000"/>
                  </a:srgbClr>
                </a:solidFill>
              </a:rPr>
              <a:pPr/>
              <a:t>11/7/2011</a:t>
            </a:fld>
            <a:endParaRPr lang="en-US">
              <a:solidFill>
                <a:srgbClr val="7F7F7F">
                  <a:tint val="75000"/>
                </a:srgbClr>
              </a:solidFill>
            </a:endParaRPr>
          </a:p>
        </p:txBody>
      </p:sp>
      <p:sp>
        <p:nvSpPr>
          <p:cNvPr id="5" name="Footer Placeholder 4"/>
          <p:cNvSpPr>
            <a:spLocks noGrp="1"/>
          </p:cNvSpPr>
          <p:nvPr>
            <p:ph type="ftr" sz="quarter" idx="11"/>
          </p:nvPr>
        </p:nvSpPr>
        <p:spPr/>
        <p:txBody>
          <a:bodyPr/>
          <a:lstStyle/>
          <a:p>
            <a:endParaRPr lang="en-US">
              <a:solidFill>
                <a:srgbClr val="7F7F7F">
                  <a:tint val="75000"/>
                </a:srgbClr>
              </a:solidFill>
            </a:endParaRPr>
          </a:p>
        </p:txBody>
      </p:sp>
      <p:sp>
        <p:nvSpPr>
          <p:cNvPr id="6" name="Slide Number Placeholder 5"/>
          <p:cNvSpPr>
            <a:spLocks noGrp="1"/>
          </p:cNvSpPr>
          <p:nvPr>
            <p:ph type="sldNum" sz="quarter" idx="12"/>
          </p:nvPr>
        </p:nvSpPr>
        <p:spPr/>
        <p:txBody>
          <a:bodyPr/>
          <a:lstStyle/>
          <a:p>
            <a:fld id="{DE68443D-9A9F-4CD3-8C19-FD73068F57DE}" type="slidenum">
              <a:rPr lang="en-US" smtClean="0">
                <a:solidFill>
                  <a:srgbClr val="7F7F7F">
                    <a:tint val="75000"/>
                  </a:srgbClr>
                </a:solidFill>
              </a:rPr>
              <a:pPr/>
              <a:t>‹#›</a:t>
            </a:fld>
            <a:endParaRPr lang="en-US">
              <a:solidFill>
                <a:srgbClr val="7F7F7F">
                  <a:tint val="75000"/>
                </a:srgbClr>
              </a:solidFill>
            </a:endParaRPr>
          </a:p>
        </p:txBody>
      </p:sp>
    </p:spTree>
  </p:cSld>
  <p:clrMapOvr>
    <a:masterClrMapping/>
  </p:clrMapOvr>
  <p:transition>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A1C93C-B721-4AA4-9956-AFD6A472A8B6}" type="datetimeFigureOut">
              <a:rPr lang="en-US" smtClean="0">
                <a:solidFill>
                  <a:srgbClr val="7F7F7F">
                    <a:tint val="75000"/>
                  </a:srgbClr>
                </a:solidFill>
              </a:rPr>
              <a:pPr/>
              <a:t>11/7/2011</a:t>
            </a:fld>
            <a:endParaRPr lang="en-US">
              <a:solidFill>
                <a:srgbClr val="7F7F7F">
                  <a:tint val="75000"/>
                </a:srgbClr>
              </a:solidFill>
            </a:endParaRPr>
          </a:p>
        </p:txBody>
      </p:sp>
      <p:sp>
        <p:nvSpPr>
          <p:cNvPr id="6" name="Footer Placeholder 5"/>
          <p:cNvSpPr>
            <a:spLocks noGrp="1"/>
          </p:cNvSpPr>
          <p:nvPr>
            <p:ph type="ftr" sz="quarter" idx="11"/>
          </p:nvPr>
        </p:nvSpPr>
        <p:spPr/>
        <p:txBody>
          <a:bodyPr/>
          <a:lstStyle/>
          <a:p>
            <a:endParaRPr lang="en-US">
              <a:solidFill>
                <a:srgbClr val="7F7F7F">
                  <a:tint val="75000"/>
                </a:srgbClr>
              </a:solidFill>
            </a:endParaRPr>
          </a:p>
        </p:txBody>
      </p:sp>
      <p:sp>
        <p:nvSpPr>
          <p:cNvPr id="7" name="Slide Number Placeholder 6"/>
          <p:cNvSpPr>
            <a:spLocks noGrp="1"/>
          </p:cNvSpPr>
          <p:nvPr>
            <p:ph type="sldNum" sz="quarter" idx="12"/>
          </p:nvPr>
        </p:nvSpPr>
        <p:spPr/>
        <p:txBody>
          <a:bodyPr/>
          <a:lstStyle/>
          <a:p>
            <a:fld id="{DE68443D-9A9F-4CD3-8C19-FD73068F57DE}" type="slidenum">
              <a:rPr lang="en-US" smtClean="0">
                <a:solidFill>
                  <a:srgbClr val="7F7F7F">
                    <a:tint val="75000"/>
                  </a:srgbClr>
                </a:solidFill>
              </a:rPr>
              <a:pPr/>
              <a:t>‹#›</a:t>
            </a:fld>
            <a:endParaRPr lang="en-US">
              <a:solidFill>
                <a:srgbClr val="7F7F7F">
                  <a:tint val="75000"/>
                </a:srgbClr>
              </a:solidFill>
            </a:endParaRPr>
          </a:p>
        </p:txBody>
      </p:sp>
    </p:spTree>
  </p:cSld>
  <p:clrMapOvr>
    <a:masterClrMapping/>
  </p:clrMapOvr>
  <p:transition>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A1C93C-B721-4AA4-9956-AFD6A472A8B6}" type="datetimeFigureOut">
              <a:rPr lang="en-US" smtClean="0">
                <a:solidFill>
                  <a:srgbClr val="7F7F7F">
                    <a:tint val="75000"/>
                  </a:srgbClr>
                </a:solidFill>
              </a:rPr>
              <a:pPr/>
              <a:t>11/7/2011</a:t>
            </a:fld>
            <a:endParaRPr lang="en-US">
              <a:solidFill>
                <a:srgbClr val="7F7F7F">
                  <a:tint val="75000"/>
                </a:srgbClr>
              </a:solidFill>
            </a:endParaRPr>
          </a:p>
        </p:txBody>
      </p:sp>
      <p:sp>
        <p:nvSpPr>
          <p:cNvPr id="8" name="Footer Placeholder 7"/>
          <p:cNvSpPr>
            <a:spLocks noGrp="1"/>
          </p:cNvSpPr>
          <p:nvPr>
            <p:ph type="ftr" sz="quarter" idx="11"/>
          </p:nvPr>
        </p:nvSpPr>
        <p:spPr/>
        <p:txBody>
          <a:bodyPr/>
          <a:lstStyle/>
          <a:p>
            <a:endParaRPr lang="en-US">
              <a:solidFill>
                <a:srgbClr val="7F7F7F">
                  <a:tint val="75000"/>
                </a:srgbClr>
              </a:solidFill>
            </a:endParaRPr>
          </a:p>
        </p:txBody>
      </p:sp>
      <p:sp>
        <p:nvSpPr>
          <p:cNvPr id="9" name="Slide Number Placeholder 8"/>
          <p:cNvSpPr>
            <a:spLocks noGrp="1"/>
          </p:cNvSpPr>
          <p:nvPr>
            <p:ph type="sldNum" sz="quarter" idx="12"/>
          </p:nvPr>
        </p:nvSpPr>
        <p:spPr/>
        <p:txBody>
          <a:bodyPr/>
          <a:lstStyle/>
          <a:p>
            <a:fld id="{DE68443D-9A9F-4CD3-8C19-FD73068F57DE}" type="slidenum">
              <a:rPr lang="en-US" smtClean="0">
                <a:solidFill>
                  <a:srgbClr val="7F7F7F">
                    <a:tint val="75000"/>
                  </a:srgbClr>
                </a:solidFill>
              </a:rPr>
              <a:pPr/>
              <a:t>‹#›</a:t>
            </a:fld>
            <a:endParaRPr lang="en-US">
              <a:solidFill>
                <a:srgbClr val="7F7F7F">
                  <a:tint val="75000"/>
                </a:srgbClr>
              </a:solidFill>
            </a:endParaRPr>
          </a:p>
        </p:txBody>
      </p:sp>
    </p:spTree>
  </p:cSld>
  <p:clrMapOvr>
    <a:masterClrMapping/>
  </p:clrMapOvr>
  <p:transition>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1" name="Text Placeholder 20"/>
          <p:cNvSpPr>
            <a:spLocks noGrp="1"/>
          </p:cNvSpPr>
          <p:nvPr>
            <p:ph type="body" sz="quarter" idx="26"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7" name="Title 1"/>
          <p:cNvSpPr>
            <a:spLocks noGrp="1"/>
          </p:cNvSpPr>
          <p:nvPr>
            <p:ph type="title" hasCustomPrompt="1"/>
          </p:nvPr>
        </p:nvSpPr>
        <p:spPr>
          <a:xfrm>
            <a:off x="-45720" y="-274320"/>
            <a:ext cx="914400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8"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9" name="Text Placeholder 7"/>
          <p:cNvSpPr>
            <a:spLocks noGrp="1"/>
          </p:cNvSpPr>
          <p:nvPr>
            <p:ph type="body" sz="quarter" idx="14" hasCustomPrompt="1"/>
          </p:nvPr>
        </p:nvSpPr>
        <p:spPr>
          <a:xfrm>
            <a:off x="-45720" y="2057400"/>
            <a:ext cx="918972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10" name="Text Placeholder 7"/>
          <p:cNvSpPr>
            <a:spLocks noGrp="1"/>
          </p:cNvSpPr>
          <p:nvPr>
            <p:ph type="body" sz="quarter" idx="15" hasCustomPrompt="1"/>
          </p:nvPr>
        </p:nvSpPr>
        <p:spPr>
          <a:xfrm>
            <a:off x="-45720" y="2438400"/>
            <a:ext cx="9189720" cy="381000"/>
          </a:xfrm>
        </p:spPr>
        <p:txBody>
          <a:bodyPr anchor="ctr">
            <a:normAutofit/>
          </a:bodyPr>
          <a:lstStyle>
            <a:lvl1pPr>
              <a:defRPr sz="2000" baseline="0">
                <a:solidFill>
                  <a:schemeClr val="accent3"/>
                </a:solidFill>
                <a:latin typeface="+mj-lt"/>
              </a:defRPr>
            </a:lvl1pPr>
          </a:lstStyle>
          <a:p>
            <a:pPr lvl="0"/>
            <a:r>
              <a:rPr lang="en-US" dirty="0" smtClean="0"/>
              <a:t>Description</a:t>
            </a:r>
          </a:p>
        </p:txBody>
      </p:sp>
      <p:sp>
        <p:nvSpPr>
          <p:cNvPr id="11" name="Text Placeholder 7"/>
          <p:cNvSpPr>
            <a:spLocks noGrp="1"/>
          </p:cNvSpPr>
          <p:nvPr>
            <p:ph type="body" sz="quarter" idx="16" hasCustomPrompt="1"/>
          </p:nvPr>
        </p:nvSpPr>
        <p:spPr>
          <a:xfrm>
            <a:off x="-45720" y="27432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Further Description </a:t>
            </a:r>
          </a:p>
        </p:txBody>
      </p:sp>
      <p:sp>
        <p:nvSpPr>
          <p:cNvPr id="12" name="Text Placeholder 7"/>
          <p:cNvSpPr>
            <a:spLocks noGrp="1"/>
          </p:cNvSpPr>
          <p:nvPr>
            <p:ph type="body" sz="quarter" idx="17" hasCustomPrompt="1"/>
          </p:nvPr>
        </p:nvSpPr>
        <p:spPr>
          <a:xfrm>
            <a:off x="-45720" y="30480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Even Further Description</a:t>
            </a:r>
          </a:p>
        </p:txBody>
      </p:sp>
      <p:sp>
        <p:nvSpPr>
          <p:cNvPr id="13" name="Text Placeholder 7"/>
          <p:cNvSpPr>
            <a:spLocks noGrp="1"/>
          </p:cNvSpPr>
          <p:nvPr>
            <p:ph type="body" sz="quarter" idx="18" hasCustomPrompt="1"/>
          </p:nvPr>
        </p:nvSpPr>
        <p:spPr>
          <a:xfrm>
            <a:off x="-45720" y="3505200"/>
            <a:ext cx="918972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14" name="Text Placeholder 7"/>
          <p:cNvSpPr>
            <a:spLocks noGrp="1"/>
          </p:cNvSpPr>
          <p:nvPr>
            <p:ph type="body" sz="quarter" idx="19" hasCustomPrompt="1"/>
          </p:nvPr>
        </p:nvSpPr>
        <p:spPr>
          <a:xfrm>
            <a:off x="-45720" y="3886200"/>
            <a:ext cx="9189720" cy="381000"/>
          </a:xfrm>
        </p:spPr>
        <p:txBody>
          <a:bodyPr anchor="ctr">
            <a:normAutofit/>
          </a:bodyPr>
          <a:lstStyle>
            <a:lvl1pPr>
              <a:defRPr sz="2000" baseline="0">
                <a:solidFill>
                  <a:schemeClr val="accent3"/>
                </a:solidFill>
                <a:latin typeface="+mj-lt"/>
              </a:defRPr>
            </a:lvl1pPr>
          </a:lstStyle>
          <a:p>
            <a:pPr lvl="0"/>
            <a:r>
              <a:rPr lang="en-US" dirty="0" smtClean="0"/>
              <a:t>Description</a:t>
            </a:r>
          </a:p>
        </p:txBody>
      </p:sp>
      <p:sp>
        <p:nvSpPr>
          <p:cNvPr id="15" name="Text Placeholder 7"/>
          <p:cNvSpPr>
            <a:spLocks noGrp="1"/>
          </p:cNvSpPr>
          <p:nvPr>
            <p:ph type="body" sz="quarter" idx="20" hasCustomPrompt="1"/>
          </p:nvPr>
        </p:nvSpPr>
        <p:spPr>
          <a:xfrm>
            <a:off x="-45720" y="41910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Further Description </a:t>
            </a:r>
          </a:p>
        </p:txBody>
      </p:sp>
      <p:sp>
        <p:nvSpPr>
          <p:cNvPr id="16" name="Text Placeholder 7"/>
          <p:cNvSpPr>
            <a:spLocks noGrp="1"/>
          </p:cNvSpPr>
          <p:nvPr>
            <p:ph type="body" sz="quarter" idx="21" hasCustomPrompt="1"/>
          </p:nvPr>
        </p:nvSpPr>
        <p:spPr>
          <a:xfrm>
            <a:off x="-45720" y="44958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Even Further Description</a:t>
            </a:r>
          </a:p>
        </p:txBody>
      </p:sp>
      <p:sp>
        <p:nvSpPr>
          <p:cNvPr id="17" name="Text Placeholder 7"/>
          <p:cNvSpPr>
            <a:spLocks noGrp="1"/>
          </p:cNvSpPr>
          <p:nvPr>
            <p:ph type="body" sz="quarter" idx="22" hasCustomPrompt="1"/>
          </p:nvPr>
        </p:nvSpPr>
        <p:spPr>
          <a:xfrm>
            <a:off x="-45720" y="4953000"/>
            <a:ext cx="918972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18" name="Text Placeholder 7"/>
          <p:cNvSpPr>
            <a:spLocks noGrp="1"/>
          </p:cNvSpPr>
          <p:nvPr>
            <p:ph type="body" sz="quarter" idx="23" hasCustomPrompt="1"/>
          </p:nvPr>
        </p:nvSpPr>
        <p:spPr>
          <a:xfrm>
            <a:off x="-45720" y="5334000"/>
            <a:ext cx="9189720" cy="381000"/>
          </a:xfrm>
        </p:spPr>
        <p:txBody>
          <a:bodyPr anchor="ctr">
            <a:normAutofit/>
          </a:bodyPr>
          <a:lstStyle>
            <a:lvl1pPr>
              <a:defRPr sz="2000" baseline="0">
                <a:solidFill>
                  <a:schemeClr val="accent3"/>
                </a:solidFill>
                <a:latin typeface="+mj-lt"/>
              </a:defRPr>
            </a:lvl1pPr>
          </a:lstStyle>
          <a:p>
            <a:pPr lvl="0"/>
            <a:r>
              <a:rPr lang="en-US" dirty="0" smtClean="0"/>
              <a:t>Description</a:t>
            </a:r>
          </a:p>
        </p:txBody>
      </p:sp>
      <p:sp>
        <p:nvSpPr>
          <p:cNvPr id="19" name="Text Placeholder 7"/>
          <p:cNvSpPr>
            <a:spLocks noGrp="1"/>
          </p:cNvSpPr>
          <p:nvPr>
            <p:ph type="body" sz="quarter" idx="24" hasCustomPrompt="1"/>
          </p:nvPr>
        </p:nvSpPr>
        <p:spPr>
          <a:xfrm>
            <a:off x="-45720" y="56388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Further Description </a:t>
            </a:r>
          </a:p>
        </p:txBody>
      </p:sp>
      <p:sp>
        <p:nvSpPr>
          <p:cNvPr id="20" name="Text Placeholder 7"/>
          <p:cNvSpPr>
            <a:spLocks noGrp="1"/>
          </p:cNvSpPr>
          <p:nvPr>
            <p:ph type="body" sz="quarter" idx="25" hasCustomPrompt="1"/>
          </p:nvPr>
        </p:nvSpPr>
        <p:spPr>
          <a:xfrm>
            <a:off x="-45720" y="59436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Even Further Description</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additive="base">
                                        <p:cTn id="15"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0">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 calcmode="lin" valueType="num">
                                      <p:cBhvr additive="base">
                                        <p:cTn id="23"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2">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 calcmode="lin" valueType="num">
                                      <p:cBhvr additive="base">
                                        <p:cTn id="27"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3">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 calcmode="lin" valueType="num">
                                      <p:cBhvr additive="base">
                                        <p:cTn id="31"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4">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 calcmode="lin" valueType="num">
                                      <p:cBhvr additive="base">
                                        <p:cTn id="3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5">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anim calcmode="lin" valueType="num">
                                      <p:cBhvr additive="base">
                                        <p:cTn id="39"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6">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anim calcmode="lin" valueType="num">
                                      <p:cBhvr additive="base">
                                        <p:cTn id="43"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8">
                                            <p:txEl>
                                              <p:pRg st="0" end="0"/>
                                            </p:txEl>
                                          </p:spTgt>
                                        </p:tgtEl>
                                        <p:attrNameLst>
                                          <p:attrName>style.visibility</p:attrName>
                                        </p:attrNameLst>
                                      </p:cBhvr>
                                      <p:to>
                                        <p:strVal val="visible"/>
                                      </p:to>
                                    </p:set>
                                    <p:anim calcmode="lin" valueType="num">
                                      <p:cBhvr additive="base">
                                        <p:cTn id="47"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8">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
                                            <p:txEl>
                                              <p:pRg st="0" end="0"/>
                                            </p:txEl>
                                          </p:spTgt>
                                        </p:tgtEl>
                                        <p:attrNameLst>
                                          <p:attrName>style.visibility</p:attrName>
                                        </p:attrNameLst>
                                      </p:cBhvr>
                                      <p:to>
                                        <p:strVal val="visible"/>
                                      </p:to>
                                    </p:set>
                                    <p:anim calcmode="lin" valueType="num">
                                      <p:cBhvr additive="base">
                                        <p:cTn id="51"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9">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20">
                                            <p:txEl>
                                              <p:pRg st="0" end="0"/>
                                            </p:txEl>
                                          </p:spTgt>
                                        </p:tgtEl>
                                        <p:attrNameLst>
                                          <p:attrName>style.visibility</p:attrName>
                                        </p:attrNameLst>
                                      </p:cBhvr>
                                      <p:to>
                                        <p:strVal val="visible"/>
                                      </p:to>
                                    </p:set>
                                    <p:anim calcmode="lin" valueType="num">
                                      <p:cBhvr additive="base">
                                        <p:cTn id="55"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tmplLst>
          <p:tmpl lvl="1">
            <p:tnLst>
              <p:par>
                <p:cTn presetID="2" presetClass="entr" presetSubtype="2"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allAtOnce">
        <p:tmplLst>
          <p:tmpl lvl="1">
            <p:tnLst>
              <p:par>
                <p:cTn presetID="2" presetClass="entr" presetSubtype="2"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allAtOnce">
        <p:tmplLst>
          <p:tmpl lvl="1">
            <p:tnLst>
              <p:par>
                <p:cTn presetID="2" presetClass="entr" presetSubtype="2"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build="allAtOnce">
        <p:tmplLst>
          <p:tmpl lvl="1">
            <p:tnLst>
              <p:par>
                <p:cTn presetID="2" presetClass="entr" presetSubtype="2"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allAtOnce">
        <p:tmplLst>
          <p:tmpl lvl="1">
            <p:tnLst>
              <p:par>
                <p:cTn presetID="2" presetClass="entr" presetSubtype="2"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allAtOnce">
        <p:tmplLst>
          <p:tmpl lvl="1">
            <p:tnLst>
              <p:par>
                <p:cTn presetID="2" presetClass="entr" presetSubtype="2"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allAtOnce">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allAtOnce">
        <p:tmplLst>
          <p:tmpl lvl="1">
            <p:tnLst>
              <p:par>
                <p:cTn presetID="2" presetClass="entr" presetSubtype="2"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allAtOnce">
        <p:tmplLst>
          <p:tmpl lvl="1">
            <p:tnLst>
              <p:par>
                <p:cTn presetID="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build="allAtOnce">
        <p:tmplLst>
          <p:tmpl lvl="1">
            <p:tnLst>
              <p:par>
                <p:cTn presetID="2" presetClass="entr" presetSubtype="2"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allAtOnce">
        <p:tmplLst>
          <p:tmpl lvl="1">
            <p:tnLst>
              <p:par>
                <p:cTn presetID="2" presetClass="entr" presetSubtype="2"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allAtOnce">
        <p:tmplLst>
          <p:tmpl lvl="1">
            <p:tnLst>
              <p:par>
                <p:cTn presetID="2" presetClass="entr" presetSubtype="2"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Autofit/>
          </a:bodyPr>
          <a:lstStyle>
            <a:lvl1pPr>
              <a:defRPr sz="11500">
                <a:latin typeface="Segoe UI" pitchFamily="34" charset="0"/>
                <a:cs typeface="Segoe UI"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8A1C93C-B721-4AA4-9956-AFD6A472A8B6}" type="datetimeFigureOut">
              <a:rPr lang="en-US" smtClean="0">
                <a:solidFill>
                  <a:srgbClr val="7F7F7F">
                    <a:tint val="75000"/>
                  </a:srgbClr>
                </a:solidFill>
              </a:rPr>
              <a:pPr/>
              <a:t>11/7/2011</a:t>
            </a:fld>
            <a:endParaRPr lang="en-US">
              <a:solidFill>
                <a:srgbClr val="7F7F7F">
                  <a:tint val="75000"/>
                </a:srgbClr>
              </a:solidFill>
            </a:endParaRPr>
          </a:p>
        </p:txBody>
      </p:sp>
      <p:sp>
        <p:nvSpPr>
          <p:cNvPr id="4" name="Footer Placeholder 3"/>
          <p:cNvSpPr>
            <a:spLocks noGrp="1"/>
          </p:cNvSpPr>
          <p:nvPr>
            <p:ph type="ftr" sz="quarter" idx="11"/>
          </p:nvPr>
        </p:nvSpPr>
        <p:spPr/>
        <p:txBody>
          <a:bodyPr/>
          <a:lstStyle/>
          <a:p>
            <a:endParaRPr lang="en-US">
              <a:solidFill>
                <a:srgbClr val="7F7F7F">
                  <a:tint val="75000"/>
                </a:srgbClr>
              </a:solidFill>
            </a:endParaRPr>
          </a:p>
        </p:txBody>
      </p:sp>
      <p:sp>
        <p:nvSpPr>
          <p:cNvPr id="5" name="Slide Number Placeholder 4"/>
          <p:cNvSpPr>
            <a:spLocks noGrp="1"/>
          </p:cNvSpPr>
          <p:nvPr>
            <p:ph type="sldNum" sz="quarter" idx="12"/>
          </p:nvPr>
        </p:nvSpPr>
        <p:spPr/>
        <p:txBody>
          <a:bodyPr/>
          <a:lstStyle/>
          <a:p>
            <a:fld id="{DE68443D-9A9F-4CD3-8C19-FD73068F57DE}" type="slidenum">
              <a:rPr lang="en-US" smtClean="0">
                <a:solidFill>
                  <a:srgbClr val="7F7F7F">
                    <a:tint val="75000"/>
                  </a:srgbClr>
                </a:solidFill>
              </a:rPr>
              <a:pPr/>
              <a:t>‹#›</a:t>
            </a:fld>
            <a:endParaRPr lang="en-US">
              <a:solidFill>
                <a:srgbClr val="7F7F7F">
                  <a:tint val="75000"/>
                </a:srgbClr>
              </a:solidFill>
            </a:endParaRPr>
          </a:p>
        </p:txBody>
      </p:sp>
    </p:spTree>
  </p:cSld>
  <p:clrMapOvr>
    <a:masterClrMapping/>
  </p:clrMapOvr>
  <p:transition>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A1C93C-B721-4AA4-9956-AFD6A472A8B6}" type="datetimeFigureOut">
              <a:rPr lang="en-US" smtClean="0">
                <a:solidFill>
                  <a:srgbClr val="7F7F7F">
                    <a:tint val="75000"/>
                  </a:srgbClr>
                </a:solidFill>
              </a:rPr>
              <a:pPr/>
              <a:t>11/7/2011</a:t>
            </a:fld>
            <a:endParaRPr lang="en-US">
              <a:solidFill>
                <a:srgbClr val="7F7F7F">
                  <a:tint val="75000"/>
                </a:srgbClr>
              </a:solidFill>
            </a:endParaRPr>
          </a:p>
        </p:txBody>
      </p:sp>
      <p:sp>
        <p:nvSpPr>
          <p:cNvPr id="3" name="Footer Placeholder 2"/>
          <p:cNvSpPr>
            <a:spLocks noGrp="1"/>
          </p:cNvSpPr>
          <p:nvPr>
            <p:ph type="ftr" sz="quarter" idx="11"/>
          </p:nvPr>
        </p:nvSpPr>
        <p:spPr/>
        <p:txBody>
          <a:bodyPr/>
          <a:lstStyle/>
          <a:p>
            <a:endParaRPr lang="en-US">
              <a:solidFill>
                <a:srgbClr val="7F7F7F">
                  <a:tint val="75000"/>
                </a:srgbClr>
              </a:solidFill>
            </a:endParaRPr>
          </a:p>
        </p:txBody>
      </p:sp>
      <p:sp>
        <p:nvSpPr>
          <p:cNvPr id="4" name="Slide Number Placeholder 3"/>
          <p:cNvSpPr>
            <a:spLocks noGrp="1"/>
          </p:cNvSpPr>
          <p:nvPr>
            <p:ph type="sldNum" sz="quarter" idx="12"/>
          </p:nvPr>
        </p:nvSpPr>
        <p:spPr/>
        <p:txBody>
          <a:bodyPr/>
          <a:lstStyle/>
          <a:p>
            <a:fld id="{DE68443D-9A9F-4CD3-8C19-FD73068F57DE}" type="slidenum">
              <a:rPr lang="en-US" smtClean="0">
                <a:solidFill>
                  <a:srgbClr val="7F7F7F">
                    <a:tint val="75000"/>
                  </a:srgbClr>
                </a:solidFill>
              </a:rPr>
              <a:pPr/>
              <a:t>‹#›</a:t>
            </a:fld>
            <a:endParaRPr lang="en-US">
              <a:solidFill>
                <a:srgbClr val="7F7F7F">
                  <a:tint val="75000"/>
                </a:srgbClr>
              </a:solidFill>
            </a:endParaRPr>
          </a:p>
        </p:txBody>
      </p:sp>
    </p:spTree>
  </p:cSld>
  <p:clrMapOvr>
    <a:masterClrMapping/>
  </p:clrMapOvr>
  <p:transition>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A1C93C-B721-4AA4-9956-AFD6A472A8B6}" type="datetimeFigureOut">
              <a:rPr lang="en-US" smtClean="0">
                <a:solidFill>
                  <a:srgbClr val="7F7F7F">
                    <a:tint val="75000"/>
                  </a:srgbClr>
                </a:solidFill>
              </a:rPr>
              <a:pPr/>
              <a:t>11/7/2011</a:t>
            </a:fld>
            <a:endParaRPr lang="en-US">
              <a:solidFill>
                <a:srgbClr val="7F7F7F">
                  <a:tint val="75000"/>
                </a:srgbClr>
              </a:solidFill>
            </a:endParaRPr>
          </a:p>
        </p:txBody>
      </p:sp>
      <p:sp>
        <p:nvSpPr>
          <p:cNvPr id="6" name="Footer Placeholder 5"/>
          <p:cNvSpPr>
            <a:spLocks noGrp="1"/>
          </p:cNvSpPr>
          <p:nvPr>
            <p:ph type="ftr" sz="quarter" idx="11"/>
          </p:nvPr>
        </p:nvSpPr>
        <p:spPr/>
        <p:txBody>
          <a:bodyPr/>
          <a:lstStyle/>
          <a:p>
            <a:endParaRPr lang="en-US">
              <a:solidFill>
                <a:srgbClr val="7F7F7F">
                  <a:tint val="75000"/>
                </a:srgbClr>
              </a:solidFill>
            </a:endParaRPr>
          </a:p>
        </p:txBody>
      </p:sp>
      <p:sp>
        <p:nvSpPr>
          <p:cNvPr id="7" name="Slide Number Placeholder 6"/>
          <p:cNvSpPr>
            <a:spLocks noGrp="1"/>
          </p:cNvSpPr>
          <p:nvPr>
            <p:ph type="sldNum" sz="quarter" idx="12"/>
          </p:nvPr>
        </p:nvSpPr>
        <p:spPr/>
        <p:txBody>
          <a:bodyPr/>
          <a:lstStyle/>
          <a:p>
            <a:fld id="{DE68443D-9A9F-4CD3-8C19-FD73068F57DE}" type="slidenum">
              <a:rPr lang="en-US" smtClean="0">
                <a:solidFill>
                  <a:srgbClr val="7F7F7F">
                    <a:tint val="75000"/>
                  </a:srgbClr>
                </a:solidFill>
              </a:rPr>
              <a:pPr/>
              <a:t>‹#›</a:t>
            </a:fld>
            <a:endParaRPr lang="en-US">
              <a:solidFill>
                <a:srgbClr val="7F7F7F">
                  <a:tint val="75000"/>
                </a:srgbClr>
              </a:solidFill>
            </a:endParaRPr>
          </a:p>
        </p:txBody>
      </p:sp>
    </p:spTree>
  </p:cSld>
  <p:clrMapOvr>
    <a:masterClrMapping/>
  </p:clrMapOvr>
  <p:transition>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A1C93C-B721-4AA4-9956-AFD6A472A8B6}" type="datetimeFigureOut">
              <a:rPr lang="en-US" smtClean="0">
                <a:solidFill>
                  <a:srgbClr val="7F7F7F">
                    <a:tint val="75000"/>
                  </a:srgbClr>
                </a:solidFill>
              </a:rPr>
              <a:pPr/>
              <a:t>11/7/2011</a:t>
            </a:fld>
            <a:endParaRPr lang="en-US">
              <a:solidFill>
                <a:srgbClr val="7F7F7F">
                  <a:tint val="75000"/>
                </a:srgbClr>
              </a:solidFill>
            </a:endParaRPr>
          </a:p>
        </p:txBody>
      </p:sp>
      <p:sp>
        <p:nvSpPr>
          <p:cNvPr id="6" name="Footer Placeholder 5"/>
          <p:cNvSpPr>
            <a:spLocks noGrp="1"/>
          </p:cNvSpPr>
          <p:nvPr>
            <p:ph type="ftr" sz="quarter" idx="11"/>
          </p:nvPr>
        </p:nvSpPr>
        <p:spPr/>
        <p:txBody>
          <a:bodyPr/>
          <a:lstStyle/>
          <a:p>
            <a:endParaRPr lang="en-US">
              <a:solidFill>
                <a:srgbClr val="7F7F7F">
                  <a:tint val="75000"/>
                </a:srgbClr>
              </a:solidFill>
            </a:endParaRPr>
          </a:p>
        </p:txBody>
      </p:sp>
      <p:sp>
        <p:nvSpPr>
          <p:cNvPr id="7" name="Slide Number Placeholder 6"/>
          <p:cNvSpPr>
            <a:spLocks noGrp="1"/>
          </p:cNvSpPr>
          <p:nvPr>
            <p:ph type="sldNum" sz="quarter" idx="12"/>
          </p:nvPr>
        </p:nvSpPr>
        <p:spPr/>
        <p:txBody>
          <a:bodyPr/>
          <a:lstStyle/>
          <a:p>
            <a:fld id="{DE68443D-9A9F-4CD3-8C19-FD73068F57DE}" type="slidenum">
              <a:rPr lang="en-US" smtClean="0">
                <a:solidFill>
                  <a:srgbClr val="7F7F7F">
                    <a:tint val="75000"/>
                  </a:srgbClr>
                </a:solidFill>
              </a:rPr>
              <a:pPr/>
              <a:t>‹#›</a:t>
            </a:fld>
            <a:endParaRPr lang="en-US">
              <a:solidFill>
                <a:srgbClr val="7F7F7F">
                  <a:tint val="75000"/>
                </a:srgbClr>
              </a:solidFill>
            </a:endParaRPr>
          </a:p>
        </p:txBody>
      </p:sp>
    </p:spTree>
  </p:cSld>
  <p:clrMapOvr>
    <a:masterClrMapping/>
  </p:clrMapOvr>
  <p:transition>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A1C93C-B721-4AA4-9956-AFD6A472A8B6}" type="datetimeFigureOut">
              <a:rPr lang="en-US" smtClean="0">
                <a:solidFill>
                  <a:srgbClr val="7F7F7F">
                    <a:tint val="75000"/>
                  </a:srgbClr>
                </a:solidFill>
              </a:rPr>
              <a:pPr/>
              <a:t>11/7/2011</a:t>
            </a:fld>
            <a:endParaRPr lang="en-US">
              <a:solidFill>
                <a:srgbClr val="7F7F7F">
                  <a:tint val="75000"/>
                </a:srgbClr>
              </a:solidFill>
            </a:endParaRPr>
          </a:p>
        </p:txBody>
      </p:sp>
      <p:sp>
        <p:nvSpPr>
          <p:cNvPr id="5" name="Footer Placeholder 4"/>
          <p:cNvSpPr>
            <a:spLocks noGrp="1"/>
          </p:cNvSpPr>
          <p:nvPr>
            <p:ph type="ftr" sz="quarter" idx="11"/>
          </p:nvPr>
        </p:nvSpPr>
        <p:spPr/>
        <p:txBody>
          <a:bodyPr/>
          <a:lstStyle/>
          <a:p>
            <a:endParaRPr lang="en-US">
              <a:solidFill>
                <a:srgbClr val="7F7F7F">
                  <a:tint val="75000"/>
                </a:srgbClr>
              </a:solidFill>
            </a:endParaRPr>
          </a:p>
        </p:txBody>
      </p:sp>
      <p:sp>
        <p:nvSpPr>
          <p:cNvPr id="6" name="Slide Number Placeholder 5"/>
          <p:cNvSpPr>
            <a:spLocks noGrp="1"/>
          </p:cNvSpPr>
          <p:nvPr>
            <p:ph type="sldNum" sz="quarter" idx="12"/>
          </p:nvPr>
        </p:nvSpPr>
        <p:spPr/>
        <p:txBody>
          <a:bodyPr/>
          <a:lstStyle/>
          <a:p>
            <a:fld id="{DE68443D-9A9F-4CD3-8C19-FD73068F57DE}" type="slidenum">
              <a:rPr lang="en-US" smtClean="0">
                <a:solidFill>
                  <a:srgbClr val="7F7F7F">
                    <a:tint val="75000"/>
                  </a:srgbClr>
                </a:solidFill>
              </a:rPr>
              <a:pPr/>
              <a:t>‹#›</a:t>
            </a:fld>
            <a:endParaRPr lang="en-US">
              <a:solidFill>
                <a:srgbClr val="7F7F7F">
                  <a:tint val="75000"/>
                </a:srgbClr>
              </a:solidFill>
            </a:endParaRPr>
          </a:p>
        </p:txBody>
      </p:sp>
    </p:spTree>
  </p:cSld>
  <p:clrMapOvr>
    <a:masterClrMapping/>
  </p:clrMapOvr>
  <p:transition>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A1C93C-B721-4AA4-9956-AFD6A472A8B6}" type="datetimeFigureOut">
              <a:rPr lang="en-US" smtClean="0">
                <a:solidFill>
                  <a:srgbClr val="7F7F7F">
                    <a:tint val="75000"/>
                  </a:srgbClr>
                </a:solidFill>
              </a:rPr>
              <a:pPr/>
              <a:t>11/7/2011</a:t>
            </a:fld>
            <a:endParaRPr lang="en-US">
              <a:solidFill>
                <a:srgbClr val="7F7F7F">
                  <a:tint val="75000"/>
                </a:srgbClr>
              </a:solidFill>
            </a:endParaRPr>
          </a:p>
        </p:txBody>
      </p:sp>
      <p:sp>
        <p:nvSpPr>
          <p:cNvPr id="5" name="Footer Placeholder 4"/>
          <p:cNvSpPr>
            <a:spLocks noGrp="1"/>
          </p:cNvSpPr>
          <p:nvPr>
            <p:ph type="ftr" sz="quarter" idx="11"/>
          </p:nvPr>
        </p:nvSpPr>
        <p:spPr/>
        <p:txBody>
          <a:bodyPr/>
          <a:lstStyle/>
          <a:p>
            <a:endParaRPr lang="en-US">
              <a:solidFill>
                <a:srgbClr val="7F7F7F">
                  <a:tint val="75000"/>
                </a:srgbClr>
              </a:solidFill>
            </a:endParaRPr>
          </a:p>
        </p:txBody>
      </p:sp>
      <p:sp>
        <p:nvSpPr>
          <p:cNvPr id="6" name="Slide Number Placeholder 5"/>
          <p:cNvSpPr>
            <a:spLocks noGrp="1"/>
          </p:cNvSpPr>
          <p:nvPr>
            <p:ph type="sldNum" sz="quarter" idx="12"/>
          </p:nvPr>
        </p:nvSpPr>
        <p:spPr/>
        <p:txBody>
          <a:bodyPr/>
          <a:lstStyle/>
          <a:p>
            <a:fld id="{DE68443D-9A9F-4CD3-8C19-FD73068F57DE}" type="slidenum">
              <a:rPr lang="en-US" smtClean="0">
                <a:solidFill>
                  <a:srgbClr val="7F7F7F">
                    <a:tint val="75000"/>
                  </a:srgbClr>
                </a:solidFill>
              </a:rPr>
              <a:pPr/>
              <a:t>‹#›</a:t>
            </a:fld>
            <a:endParaRPr lang="en-US">
              <a:solidFill>
                <a:srgbClr val="7F7F7F">
                  <a:tint val="75000"/>
                </a:srgbClr>
              </a:solidFill>
            </a:endParaRPr>
          </a:p>
        </p:txBody>
      </p:sp>
    </p:spTree>
  </p:cSld>
  <p:clrMapOvr>
    <a:masterClrMapping/>
  </p:clrMapOvr>
  <p:transition>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ock of Text">
    <p:spTree>
      <p:nvGrpSpPr>
        <p:cNvPr id="1" name=""/>
        <p:cNvGrpSpPr/>
        <p:nvPr/>
      </p:nvGrpSpPr>
      <p:grpSpPr>
        <a:xfrm>
          <a:off x="0" y="0"/>
          <a:ext cx="0" cy="0"/>
          <a:chOff x="0" y="0"/>
          <a:chExt cx="0" cy="0"/>
        </a:xfrm>
      </p:grpSpPr>
      <p:sp>
        <p:nvSpPr>
          <p:cNvPr id="9"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accent1"/>
                </a:solidFill>
              </a:defRPr>
            </a:lvl1pPr>
          </a:lstStyle>
          <a:p>
            <a:pPr lvl="0"/>
            <a:r>
              <a:rPr lang="en-US" dirty="0" smtClean="0"/>
              <a:t>title 2</a:t>
            </a:r>
            <a:endParaRPr lang="en-US" dirty="0"/>
          </a:p>
        </p:txBody>
      </p:sp>
      <p:sp>
        <p:nvSpPr>
          <p:cNvPr id="2" name="Title 1"/>
          <p:cNvSpPr>
            <a:spLocks noGrp="1"/>
          </p:cNvSpPr>
          <p:nvPr>
            <p:ph type="title" hasCustomPrompt="1"/>
          </p:nvPr>
        </p:nvSpPr>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7"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8" name="Text Placeholder 7"/>
          <p:cNvSpPr>
            <a:spLocks noGrp="1"/>
          </p:cNvSpPr>
          <p:nvPr>
            <p:ph type="body" sz="quarter" idx="14" hasCustomPrompt="1"/>
          </p:nvPr>
        </p:nvSpPr>
        <p:spPr>
          <a:xfrm>
            <a:off x="-45720" y="2057400"/>
            <a:ext cx="6400800" cy="4495800"/>
          </a:xfrm>
        </p:spPr>
        <p:txBody>
          <a:bodyPr>
            <a:normAutofit/>
          </a:bodyPr>
          <a:lstStyle>
            <a:lvl1pPr marL="0" indent="0">
              <a:defRPr sz="2400" baseline="0">
                <a:latin typeface="+mj-lt"/>
              </a:defRPr>
            </a:lvl1pPr>
          </a:lstStyle>
          <a:p>
            <a:pPr lvl="0"/>
            <a:r>
              <a:rPr lang="en-US" dirty="0" smtClean="0"/>
              <a:t>Insert some text here.</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tmplLst>
          <p:tmpl lvl="1">
            <p:tnLst>
              <p:par>
                <p:cTn presetID="2" presetClass="entr" presetSubtype="2"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8" grpId="0" build="allAtOnce">
        <p:tmplLst>
          <p:tmpl lvl="1">
            <p:tnLst>
              <p:par>
                <p:cTn presetID="2" presetClass="entr" presetSubtype="2"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humbnails and Overview">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9"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21"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22" name="Text Placeholder 7"/>
          <p:cNvSpPr>
            <a:spLocks noGrp="1"/>
          </p:cNvSpPr>
          <p:nvPr>
            <p:ph type="body" sz="quarter" idx="14" hasCustomPrompt="1"/>
          </p:nvPr>
        </p:nvSpPr>
        <p:spPr>
          <a:xfrm>
            <a:off x="502920" y="20574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24" name="Picture Placeholder 23"/>
          <p:cNvSpPr>
            <a:spLocks noGrp="1"/>
          </p:cNvSpPr>
          <p:nvPr>
            <p:ph type="pic" sz="quarter" idx="16" hasCustomPrompt="1"/>
          </p:nvPr>
        </p:nvSpPr>
        <p:spPr>
          <a:xfrm>
            <a:off x="45720" y="20574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25" name="Text Placeholder 7"/>
          <p:cNvSpPr>
            <a:spLocks noGrp="1"/>
          </p:cNvSpPr>
          <p:nvPr>
            <p:ph type="body" sz="quarter" idx="17" hasCustomPrompt="1"/>
          </p:nvPr>
        </p:nvSpPr>
        <p:spPr>
          <a:xfrm>
            <a:off x="502920" y="25908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26" name="Picture Placeholder 23"/>
          <p:cNvSpPr>
            <a:spLocks noGrp="1"/>
          </p:cNvSpPr>
          <p:nvPr>
            <p:ph type="pic" sz="quarter" idx="18" hasCustomPrompt="1"/>
          </p:nvPr>
        </p:nvSpPr>
        <p:spPr>
          <a:xfrm>
            <a:off x="45720" y="25908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27" name="Text Placeholder 7"/>
          <p:cNvSpPr>
            <a:spLocks noGrp="1"/>
          </p:cNvSpPr>
          <p:nvPr>
            <p:ph type="body" sz="quarter" idx="19" hasCustomPrompt="1"/>
          </p:nvPr>
        </p:nvSpPr>
        <p:spPr>
          <a:xfrm>
            <a:off x="502920" y="31242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28" name="Picture Placeholder 23"/>
          <p:cNvSpPr>
            <a:spLocks noGrp="1"/>
          </p:cNvSpPr>
          <p:nvPr>
            <p:ph type="pic" sz="quarter" idx="20" hasCustomPrompt="1"/>
          </p:nvPr>
        </p:nvSpPr>
        <p:spPr>
          <a:xfrm>
            <a:off x="45720" y="31242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29" name="Text Placeholder 7"/>
          <p:cNvSpPr>
            <a:spLocks noGrp="1"/>
          </p:cNvSpPr>
          <p:nvPr>
            <p:ph type="body" sz="quarter" idx="21" hasCustomPrompt="1"/>
          </p:nvPr>
        </p:nvSpPr>
        <p:spPr>
          <a:xfrm>
            <a:off x="502920" y="36576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0" name="Picture Placeholder 23"/>
          <p:cNvSpPr>
            <a:spLocks noGrp="1"/>
          </p:cNvSpPr>
          <p:nvPr>
            <p:ph type="pic" sz="quarter" idx="22" hasCustomPrompt="1"/>
          </p:nvPr>
        </p:nvSpPr>
        <p:spPr>
          <a:xfrm>
            <a:off x="45720" y="36576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1" name="Text Placeholder 7"/>
          <p:cNvSpPr>
            <a:spLocks noGrp="1"/>
          </p:cNvSpPr>
          <p:nvPr>
            <p:ph type="body" sz="quarter" idx="23" hasCustomPrompt="1"/>
          </p:nvPr>
        </p:nvSpPr>
        <p:spPr>
          <a:xfrm>
            <a:off x="502920" y="41910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2" name="Picture Placeholder 23"/>
          <p:cNvSpPr>
            <a:spLocks noGrp="1"/>
          </p:cNvSpPr>
          <p:nvPr>
            <p:ph type="pic" sz="quarter" idx="24" hasCustomPrompt="1"/>
          </p:nvPr>
        </p:nvSpPr>
        <p:spPr>
          <a:xfrm>
            <a:off x="45720" y="41910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3" name="Text Placeholder 7"/>
          <p:cNvSpPr>
            <a:spLocks noGrp="1"/>
          </p:cNvSpPr>
          <p:nvPr>
            <p:ph type="body" sz="quarter" idx="25" hasCustomPrompt="1"/>
          </p:nvPr>
        </p:nvSpPr>
        <p:spPr>
          <a:xfrm>
            <a:off x="502920" y="47244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4" name="Picture Placeholder 23"/>
          <p:cNvSpPr>
            <a:spLocks noGrp="1"/>
          </p:cNvSpPr>
          <p:nvPr>
            <p:ph type="pic" sz="quarter" idx="26" hasCustomPrompt="1"/>
          </p:nvPr>
        </p:nvSpPr>
        <p:spPr>
          <a:xfrm>
            <a:off x="45720" y="47244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5" name="Text Placeholder 7"/>
          <p:cNvSpPr>
            <a:spLocks noGrp="1"/>
          </p:cNvSpPr>
          <p:nvPr>
            <p:ph type="body" sz="quarter" idx="27" hasCustomPrompt="1"/>
          </p:nvPr>
        </p:nvSpPr>
        <p:spPr>
          <a:xfrm>
            <a:off x="502920" y="52578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6" name="Picture Placeholder 23"/>
          <p:cNvSpPr>
            <a:spLocks noGrp="1"/>
          </p:cNvSpPr>
          <p:nvPr>
            <p:ph type="pic" sz="quarter" idx="28" hasCustomPrompt="1"/>
          </p:nvPr>
        </p:nvSpPr>
        <p:spPr>
          <a:xfrm>
            <a:off x="45720" y="52578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7" name="Text Placeholder 7"/>
          <p:cNvSpPr>
            <a:spLocks noGrp="1"/>
          </p:cNvSpPr>
          <p:nvPr>
            <p:ph type="body" sz="quarter" idx="29" hasCustomPrompt="1"/>
          </p:nvPr>
        </p:nvSpPr>
        <p:spPr>
          <a:xfrm>
            <a:off x="502920" y="57912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8" name="Picture Placeholder 23"/>
          <p:cNvSpPr>
            <a:spLocks noGrp="1"/>
          </p:cNvSpPr>
          <p:nvPr>
            <p:ph type="pic" sz="quarter" idx="30" hasCustomPrompt="1"/>
          </p:nvPr>
        </p:nvSpPr>
        <p:spPr>
          <a:xfrm>
            <a:off x="45720" y="57912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9" name="Text Placeholder 7"/>
          <p:cNvSpPr>
            <a:spLocks noGrp="1"/>
          </p:cNvSpPr>
          <p:nvPr>
            <p:ph type="body" sz="quarter" idx="31" hasCustomPrompt="1"/>
          </p:nvPr>
        </p:nvSpPr>
        <p:spPr>
          <a:xfrm>
            <a:off x="502920" y="63246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40" name="Picture Placeholder 23"/>
          <p:cNvSpPr>
            <a:spLocks noGrp="1"/>
          </p:cNvSpPr>
          <p:nvPr>
            <p:ph type="pic" sz="quarter" idx="32" hasCustomPrompt="1"/>
          </p:nvPr>
        </p:nvSpPr>
        <p:spPr>
          <a:xfrm>
            <a:off x="45720" y="63246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 calcmode="lin" valueType="num">
                                      <p:cBhvr additive="base">
                                        <p:cTn id="15"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4">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5">
                                            <p:txEl>
                                              <p:pRg st="0" end="0"/>
                                            </p:txEl>
                                          </p:spTgt>
                                        </p:tgtEl>
                                        <p:attrNameLst>
                                          <p:attrName>style.visibility</p:attrName>
                                        </p:attrNameLst>
                                      </p:cBhvr>
                                      <p:to>
                                        <p:strVal val="visible"/>
                                      </p:to>
                                    </p:set>
                                    <p:anim calcmode="lin" valueType="num">
                                      <p:cBhvr additive="base">
                                        <p:cTn id="23"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5">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anim calcmode="lin" valueType="num">
                                      <p:cBhvr additive="base">
                                        <p:cTn id="27"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6">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6">
                                            <p:txEl>
                                              <p:pRg st="1" end="1"/>
                                            </p:txEl>
                                          </p:spTgt>
                                        </p:tgtEl>
                                        <p:attrNameLst>
                                          <p:attrName>style.visibility</p:attrName>
                                        </p:attrNameLst>
                                      </p:cBhvr>
                                      <p:to>
                                        <p:strVal val="visible"/>
                                      </p:to>
                                    </p:set>
                                    <p:anim calcmode="lin" valueType="num">
                                      <p:cBhvr additive="base">
                                        <p:cTn id="31" dur="500" fill="hold"/>
                                        <p:tgtEl>
                                          <p:spTgt spid="26">
                                            <p:txEl>
                                              <p:pRg st="1" end="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6">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7">
                                            <p:txEl>
                                              <p:pRg st="0" end="0"/>
                                            </p:txEl>
                                          </p:spTgt>
                                        </p:tgtEl>
                                        <p:attrNameLst>
                                          <p:attrName>style.visibility</p:attrName>
                                        </p:attrNameLst>
                                      </p:cBhvr>
                                      <p:to>
                                        <p:strVal val="visible"/>
                                      </p:to>
                                    </p:set>
                                    <p:anim calcmode="lin" valueType="num">
                                      <p:cBhvr additive="base">
                                        <p:cTn id="35"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7">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8">
                                            <p:txEl>
                                              <p:pRg st="0" end="0"/>
                                            </p:txEl>
                                          </p:spTgt>
                                        </p:tgtEl>
                                        <p:attrNameLst>
                                          <p:attrName>style.visibility</p:attrName>
                                        </p:attrNameLst>
                                      </p:cBhvr>
                                      <p:to>
                                        <p:strVal val="visible"/>
                                      </p:to>
                                    </p:set>
                                    <p:anim calcmode="lin" valueType="num">
                                      <p:cBhvr additive="base">
                                        <p:cTn id="39"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28">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28">
                                            <p:txEl>
                                              <p:pRg st="1" end="1"/>
                                            </p:txEl>
                                          </p:spTgt>
                                        </p:tgtEl>
                                        <p:attrNameLst>
                                          <p:attrName>style.visibility</p:attrName>
                                        </p:attrNameLst>
                                      </p:cBhvr>
                                      <p:to>
                                        <p:strVal val="visible"/>
                                      </p:to>
                                    </p:set>
                                    <p:anim calcmode="lin" valueType="num">
                                      <p:cBhvr additive="base">
                                        <p:cTn id="43" dur="500" fill="hold"/>
                                        <p:tgtEl>
                                          <p:spTgt spid="28">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8">
                                            <p:txEl>
                                              <p:pRg st="1" end="1"/>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9">
                                            <p:txEl>
                                              <p:pRg st="0" end="0"/>
                                            </p:txEl>
                                          </p:spTgt>
                                        </p:tgtEl>
                                        <p:attrNameLst>
                                          <p:attrName>style.visibility</p:attrName>
                                        </p:attrNameLst>
                                      </p:cBhvr>
                                      <p:to>
                                        <p:strVal val="visible"/>
                                      </p:to>
                                    </p:set>
                                    <p:anim calcmode="lin" valueType="num">
                                      <p:cBhvr additive="base">
                                        <p:cTn id="47"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9">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30">
                                            <p:txEl>
                                              <p:pRg st="0" end="0"/>
                                            </p:txEl>
                                          </p:spTgt>
                                        </p:tgtEl>
                                        <p:attrNameLst>
                                          <p:attrName>style.visibility</p:attrName>
                                        </p:attrNameLst>
                                      </p:cBhvr>
                                      <p:to>
                                        <p:strVal val="visible"/>
                                      </p:to>
                                    </p:set>
                                    <p:anim calcmode="lin" valueType="num">
                                      <p:cBhvr additive="base">
                                        <p:cTn id="51"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30">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30">
                                            <p:txEl>
                                              <p:pRg st="1" end="1"/>
                                            </p:txEl>
                                          </p:spTgt>
                                        </p:tgtEl>
                                        <p:attrNameLst>
                                          <p:attrName>style.visibility</p:attrName>
                                        </p:attrNameLst>
                                      </p:cBhvr>
                                      <p:to>
                                        <p:strVal val="visible"/>
                                      </p:to>
                                    </p:set>
                                    <p:anim calcmode="lin" valueType="num">
                                      <p:cBhvr additive="base">
                                        <p:cTn id="55" dur="500" fill="hold"/>
                                        <p:tgtEl>
                                          <p:spTgt spid="30">
                                            <p:txEl>
                                              <p:pRg st="1" end="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0">
                                            <p:txEl>
                                              <p:pRg st="1" end="1"/>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31">
                                            <p:txEl>
                                              <p:pRg st="0" end="0"/>
                                            </p:txEl>
                                          </p:spTgt>
                                        </p:tgtEl>
                                        <p:attrNameLst>
                                          <p:attrName>style.visibility</p:attrName>
                                        </p:attrNameLst>
                                      </p:cBhvr>
                                      <p:to>
                                        <p:strVal val="visible"/>
                                      </p:to>
                                    </p:set>
                                    <p:anim calcmode="lin" valueType="num">
                                      <p:cBhvr additive="base">
                                        <p:cTn id="59" dur="5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31">
                                            <p:txEl>
                                              <p:pRg st="0" end="0"/>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32">
                                            <p:txEl>
                                              <p:pRg st="0" end="0"/>
                                            </p:txEl>
                                          </p:spTgt>
                                        </p:tgtEl>
                                        <p:attrNameLst>
                                          <p:attrName>style.visibility</p:attrName>
                                        </p:attrNameLst>
                                      </p:cBhvr>
                                      <p:to>
                                        <p:strVal val="visible"/>
                                      </p:to>
                                    </p:set>
                                    <p:anim calcmode="lin" valueType="num">
                                      <p:cBhvr additive="base">
                                        <p:cTn id="63"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32">
                                            <p:txEl>
                                              <p:pRg st="0" end="0"/>
                                            </p:txEl>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32">
                                            <p:txEl>
                                              <p:pRg st="1" end="1"/>
                                            </p:txEl>
                                          </p:spTgt>
                                        </p:tgtEl>
                                        <p:attrNameLst>
                                          <p:attrName>style.visibility</p:attrName>
                                        </p:attrNameLst>
                                      </p:cBhvr>
                                      <p:to>
                                        <p:strVal val="visible"/>
                                      </p:to>
                                    </p:set>
                                    <p:anim calcmode="lin" valueType="num">
                                      <p:cBhvr additive="base">
                                        <p:cTn id="67" dur="500" fill="hold"/>
                                        <p:tgtEl>
                                          <p:spTgt spid="32">
                                            <p:txEl>
                                              <p:pRg st="1" end="1"/>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2">
                                            <p:txEl>
                                              <p:pRg st="1" end="1"/>
                                            </p:tx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33">
                                            <p:txEl>
                                              <p:pRg st="0" end="0"/>
                                            </p:txEl>
                                          </p:spTgt>
                                        </p:tgtEl>
                                        <p:attrNameLst>
                                          <p:attrName>style.visibility</p:attrName>
                                        </p:attrNameLst>
                                      </p:cBhvr>
                                      <p:to>
                                        <p:strVal val="visible"/>
                                      </p:to>
                                    </p:set>
                                    <p:anim calcmode="lin" valueType="num">
                                      <p:cBhvr additive="base">
                                        <p:cTn id="71"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33">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34">
                                            <p:txEl>
                                              <p:pRg st="0" end="0"/>
                                            </p:txEl>
                                          </p:spTgt>
                                        </p:tgtEl>
                                        <p:attrNameLst>
                                          <p:attrName>style.visibility</p:attrName>
                                        </p:attrNameLst>
                                      </p:cBhvr>
                                      <p:to>
                                        <p:strVal val="visible"/>
                                      </p:to>
                                    </p:set>
                                    <p:anim calcmode="lin" valueType="num">
                                      <p:cBhvr additive="base">
                                        <p:cTn id="75" dur="50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34">
                                            <p:txEl>
                                              <p:pRg st="0" end="0"/>
                                            </p:txEl>
                                          </p:spTgt>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34">
                                            <p:txEl>
                                              <p:pRg st="1" end="1"/>
                                            </p:txEl>
                                          </p:spTgt>
                                        </p:tgtEl>
                                        <p:attrNameLst>
                                          <p:attrName>style.visibility</p:attrName>
                                        </p:attrNameLst>
                                      </p:cBhvr>
                                      <p:to>
                                        <p:strVal val="visible"/>
                                      </p:to>
                                    </p:set>
                                    <p:anim calcmode="lin" valueType="num">
                                      <p:cBhvr additive="base">
                                        <p:cTn id="79" dur="500" fill="hold"/>
                                        <p:tgtEl>
                                          <p:spTgt spid="34">
                                            <p:txEl>
                                              <p:pRg st="1" end="1"/>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34">
                                            <p:txEl>
                                              <p:pRg st="1" end="1"/>
                                            </p:txEl>
                                          </p:spTgt>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35">
                                            <p:txEl>
                                              <p:pRg st="0" end="0"/>
                                            </p:txEl>
                                          </p:spTgt>
                                        </p:tgtEl>
                                        <p:attrNameLst>
                                          <p:attrName>style.visibility</p:attrName>
                                        </p:attrNameLst>
                                      </p:cBhvr>
                                      <p:to>
                                        <p:strVal val="visible"/>
                                      </p:to>
                                    </p:set>
                                    <p:anim calcmode="lin" valueType="num">
                                      <p:cBhvr additive="base">
                                        <p:cTn id="83"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35">
                                            <p:txEl>
                                              <p:pRg st="0" end="0"/>
                                            </p:txEl>
                                          </p:spTgt>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36">
                                            <p:txEl>
                                              <p:pRg st="0" end="0"/>
                                            </p:txEl>
                                          </p:spTgt>
                                        </p:tgtEl>
                                        <p:attrNameLst>
                                          <p:attrName>style.visibility</p:attrName>
                                        </p:attrNameLst>
                                      </p:cBhvr>
                                      <p:to>
                                        <p:strVal val="visible"/>
                                      </p:to>
                                    </p:set>
                                    <p:anim calcmode="lin" valueType="num">
                                      <p:cBhvr additive="base">
                                        <p:cTn id="87" dur="50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36">
                                            <p:txEl>
                                              <p:pRg st="0" end="0"/>
                                            </p:txEl>
                                          </p:spTgt>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36">
                                            <p:txEl>
                                              <p:pRg st="1" end="1"/>
                                            </p:txEl>
                                          </p:spTgt>
                                        </p:tgtEl>
                                        <p:attrNameLst>
                                          <p:attrName>style.visibility</p:attrName>
                                        </p:attrNameLst>
                                      </p:cBhvr>
                                      <p:to>
                                        <p:strVal val="visible"/>
                                      </p:to>
                                    </p:set>
                                    <p:anim calcmode="lin" valueType="num">
                                      <p:cBhvr additive="base">
                                        <p:cTn id="91" dur="500" fill="hold"/>
                                        <p:tgtEl>
                                          <p:spTgt spid="36">
                                            <p:txEl>
                                              <p:pRg st="1" end="1"/>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36">
                                            <p:txEl>
                                              <p:pRg st="1" end="1"/>
                                            </p:txEl>
                                          </p:spTgt>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37">
                                            <p:txEl>
                                              <p:pRg st="0" end="0"/>
                                            </p:txEl>
                                          </p:spTgt>
                                        </p:tgtEl>
                                        <p:attrNameLst>
                                          <p:attrName>style.visibility</p:attrName>
                                        </p:attrNameLst>
                                      </p:cBhvr>
                                      <p:to>
                                        <p:strVal val="visible"/>
                                      </p:to>
                                    </p:set>
                                    <p:anim calcmode="lin" valueType="num">
                                      <p:cBhvr additive="base">
                                        <p:cTn id="95"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37">
                                            <p:txEl>
                                              <p:pRg st="0" end="0"/>
                                            </p:txEl>
                                          </p:spTgt>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38">
                                            <p:txEl>
                                              <p:pRg st="0" end="0"/>
                                            </p:txEl>
                                          </p:spTgt>
                                        </p:tgtEl>
                                        <p:attrNameLst>
                                          <p:attrName>style.visibility</p:attrName>
                                        </p:attrNameLst>
                                      </p:cBhvr>
                                      <p:to>
                                        <p:strVal val="visible"/>
                                      </p:to>
                                    </p:set>
                                    <p:anim calcmode="lin" valueType="num">
                                      <p:cBhvr additive="base">
                                        <p:cTn id="99"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00" dur="500" fill="hold"/>
                                        <p:tgtEl>
                                          <p:spTgt spid="38">
                                            <p:txEl>
                                              <p:pRg st="0" end="0"/>
                                            </p:txEl>
                                          </p:spTgt>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38">
                                            <p:txEl>
                                              <p:pRg st="1" end="1"/>
                                            </p:txEl>
                                          </p:spTgt>
                                        </p:tgtEl>
                                        <p:attrNameLst>
                                          <p:attrName>style.visibility</p:attrName>
                                        </p:attrNameLst>
                                      </p:cBhvr>
                                      <p:to>
                                        <p:strVal val="visible"/>
                                      </p:to>
                                    </p:set>
                                    <p:anim calcmode="lin" valueType="num">
                                      <p:cBhvr additive="base">
                                        <p:cTn id="103" dur="500" fill="hold"/>
                                        <p:tgtEl>
                                          <p:spTgt spid="38">
                                            <p:txEl>
                                              <p:pRg st="1" end="1"/>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38">
                                            <p:txEl>
                                              <p:pRg st="1" end="1"/>
                                            </p:txEl>
                                          </p:spTgt>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39">
                                            <p:txEl>
                                              <p:pRg st="0" end="0"/>
                                            </p:txEl>
                                          </p:spTgt>
                                        </p:tgtEl>
                                        <p:attrNameLst>
                                          <p:attrName>style.visibility</p:attrName>
                                        </p:attrNameLst>
                                      </p:cBhvr>
                                      <p:to>
                                        <p:strVal val="visible"/>
                                      </p:to>
                                    </p:set>
                                    <p:anim calcmode="lin" valueType="num">
                                      <p:cBhvr additive="base">
                                        <p:cTn id="107"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08" dur="500" fill="hold"/>
                                        <p:tgtEl>
                                          <p:spTgt spid="39">
                                            <p:txEl>
                                              <p:pRg st="0" end="0"/>
                                            </p:txEl>
                                          </p:spTgt>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40">
                                            <p:txEl>
                                              <p:pRg st="0" end="0"/>
                                            </p:txEl>
                                          </p:spTgt>
                                        </p:tgtEl>
                                        <p:attrNameLst>
                                          <p:attrName>style.visibility</p:attrName>
                                        </p:attrNameLst>
                                      </p:cBhvr>
                                      <p:to>
                                        <p:strVal val="visible"/>
                                      </p:to>
                                    </p:set>
                                    <p:anim calcmode="lin" valueType="num">
                                      <p:cBhvr additive="base">
                                        <p:cTn id="111" dur="5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112" dur="500" fill="hold"/>
                                        <p:tgtEl>
                                          <p:spTgt spid="40">
                                            <p:txEl>
                                              <p:pRg st="0" end="0"/>
                                            </p:txEl>
                                          </p:spTgt>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40">
                                            <p:txEl>
                                              <p:pRg st="1" end="1"/>
                                            </p:txEl>
                                          </p:spTgt>
                                        </p:tgtEl>
                                        <p:attrNameLst>
                                          <p:attrName>style.visibility</p:attrName>
                                        </p:attrNameLst>
                                      </p:cBhvr>
                                      <p:to>
                                        <p:strVal val="visible"/>
                                      </p:to>
                                    </p:set>
                                    <p:anim calcmode="lin" valueType="num">
                                      <p:cBhvr additive="base">
                                        <p:cTn id="115" dur="500" fill="hold"/>
                                        <p:tgtEl>
                                          <p:spTgt spid="40">
                                            <p:txEl>
                                              <p:pRg st="1" end="1"/>
                                            </p:txEl>
                                          </p:spTgt>
                                        </p:tgtEl>
                                        <p:attrNameLst>
                                          <p:attrName>ppt_x</p:attrName>
                                        </p:attrNameLst>
                                      </p:cBhvr>
                                      <p:tavLst>
                                        <p:tav tm="0">
                                          <p:val>
                                            <p:strVal val="1+#ppt_w/2"/>
                                          </p:val>
                                        </p:tav>
                                        <p:tav tm="100000">
                                          <p:val>
                                            <p:strVal val="#ppt_x"/>
                                          </p:val>
                                        </p:tav>
                                      </p:tavLst>
                                    </p:anim>
                                    <p:anim calcmode="lin" valueType="num">
                                      <p:cBhvr additive="base">
                                        <p:cTn id="116" dur="500" fill="hold"/>
                                        <p:tgtEl>
                                          <p:spTgt spid="4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22" grpId="0" build="allAtOnce">
        <p:tmplLst>
          <p:tmpl lvl="1">
            <p:tnLst>
              <p:par>
                <p:cTn presetID="2" presetClass="entr" presetSubtype="2"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allAtOnce"/>
      <p:bldP spid="25" grpId="0" build="allAtOnce">
        <p:tmplLst>
          <p:tmpl lvl="1">
            <p:tnLst>
              <p:par>
                <p:cTn presetID="2" presetClass="entr" presetSubtype="2"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allAtOnce"/>
      <p:bldP spid="27" grpId="0" build="allAtOnce">
        <p:tmplLst>
          <p:tmpl lvl="1">
            <p:tnLst>
              <p:par>
                <p:cTn presetID="2" presetClass="entr" presetSubtype="2"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allAtOnce"/>
      <p:bldP spid="29" grpId="0" build="allAtOnce">
        <p:tmplLst>
          <p:tmpl lvl="1">
            <p:tnLst>
              <p:par>
                <p:cTn presetID="2" presetClass="entr" presetSubtype="2"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build="allAtOnce"/>
      <p:bldP spid="31" grpId="0" build="allAtOnce">
        <p:tmplLst>
          <p:tmpl lvl="1">
            <p:tnLst>
              <p:par>
                <p:cTn presetID="2" presetClass="entr" presetSubtype="2"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1+#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allAtOnce"/>
      <p:bldP spid="33" grpId="0" build="allAtOnce">
        <p:tmplLst>
          <p:tmpl lvl="1">
            <p:tnLst>
              <p:par>
                <p:cTn presetID="2" presetClass="entr" presetSubtype="2"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allAtOnce"/>
      <p:bldP spid="35" grpId="0" build="allAtOnce">
        <p:tmplLst>
          <p:tmpl lvl="1">
            <p:tnLst>
              <p:par>
                <p:cTn presetID="2" presetClass="entr" presetSubtype="2"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1+#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build="allAtOnce"/>
      <p:bldP spid="37" grpId="0" build="allAtOnce">
        <p:tmplLst>
          <p:tmpl lvl="1">
            <p:tnLst>
              <p:par>
                <p:cTn presetID="2" presetClass="entr" presetSubtype="2"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build="allAtOnce"/>
      <p:bldP spid="39" grpId="0" build="allAtOnce">
        <p:tmplLst>
          <p:tmpl lvl="1">
            <p:tnLst>
              <p:par>
                <p:cTn presetID="2" presetClass="entr" presetSubtype="2"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allAtOnce"/>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s and Description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9"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21"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22" name="Text Placeholder 7"/>
          <p:cNvSpPr>
            <a:spLocks noGrp="1"/>
          </p:cNvSpPr>
          <p:nvPr>
            <p:ph type="body" sz="quarter" idx="14" hasCustomPrompt="1"/>
          </p:nvPr>
        </p:nvSpPr>
        <p:spPr>
          <a:xfrm>
            <a:off x="914400" y="1965960"/>
            <a:ext cx="754380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24" name="Picture Placeholder 23"/>
          <p:cNvSpPr>
            <a:spLocks noGrp="1"/>
          </p:cNvSpPr>
          <p:nvPr>
            <p:ph type="pic" sz="quarter" idx="16" hasCustomPrompt="1"/>
          </p:nvPr>
        </p:nvSpPr>
        <p:spPr>
          <a:xfrm>
            <a:off x="45720" y="205740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23" name="Text Placeholder 7"/>
          <p:cNvSpPr>
            <a:spLocks noGrp="1"/>
          </p:cNvSpPr>
          <p:nvPr>
            <p:ph type="body" sz="quarter" idx="17" hasCustomPrompt="1"/>
          </p:nvPr>
        </p:nvSpPr>
        <p:spPr>
          <a:xfrm>
            <a:off x="914400" y="2377440"/>
            <a:ext cx="75438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Up to two lines of text can fit here.</a:t>
            </a:r>
          </a:p>
        </p:txBody>
      </p:sp>
      <p:sp>
        <p:nvSpPr>
          <p:cNvPr id="44" name="Text Placeholder 7"/>
          <p:cNvSpPr>
            <a:spLocks noGrp="1"/>
          </p:cNvSpPr>
          <p:nvPr>
            <p:ph type="body" sz="quarter" idx="18" hasCustomPrompt="1"/>
          </p:nvPr>
        </p:nvSpPr>
        <p:spPr>
          <a:xfrm>
            <a:off x="914400" y="3246120"/>
            <a:ext cx="754380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45" name="Picture Placeholder 23"/>
          <p:cNvSpPr>
            <a:spLocks noGrp="1"/>
          </p:cNvSpPr>
          <p:nvPr>
            <p:ph type="pic" sz="quarter" idx="19" hasCustomPrompt="1"/>
          </p:nvPr>
        </p:nvSpPr>
        <p:spPr>
          <a:xfrm>
            <a:off x="45720" y="33375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6" name="Text Placeholder 7"/>
          <p:cNvSpPr>
            <a:spLocks noGrp="1"/>
          </p:cNvSpPr>
          <p:nvPr>
            <p:ph type="body" sz="quarter" idx="20" hasCustomPrompt="1"/>
          </p:nvPr>
        </p:nvSpPr>
        <p:spPr>
          <a:xfrm>
            <a:off x="914400" y="3657600"/>
            <a:ext cx="75438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Up to two lines of text can fit here.</a:t>
            </a:r>
          </a:p>
        </p:txBody>
      </p:sp>
      <p:sp>
        <p:nvSpPr>
          <p:cNvPr id="47" name="Text Placeholder 7"/>
          <p:cNvSpPr>
            <a:spLocks noGrp="1"/>
          </p:cNvSpPr>
          <p:nvPr>
            <p:ph type="body" sz="quarter" idx="21" hasCustomPrompt="1"/>
          </p:nvPr>
        </p:nvSpPr>
        <p:spPr>
          <a:xfrm>
            <a:off x="914400" y="4541520"/>
            <a:ext cx="754380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48" name="Picture Placeholder 23"/>
          <p:cNvSpPr>
            <a:spLocks noGrp="1"/>
          </p:cNvSpPr>
          <p:nvPr>
            <p:ph type="pic" sz="quarter" idx="22" hasCustomPrompt="1"/>
          </p:nvPr>
        </p:nvSpPr>
        <p:spPr>
          <a:xfrm>
            <a:off x="45720" y="46329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9" name="Text Placeholder 7"/>
          <p:cNvSpPr>
            <a:spLocks noGrp="1"/>
          </p:cNvSpPr>
          <p:nvPr>
            <p:ph type="body" sz="quarter" idx="23" hasCustomPrompt="1"/>
          </p:nvPr>
        </p:nvSpPr>
        <p:spPr>
          <a:xfrm>
            <a:off x="914400" y="4953000"/>
            <a:ext cx="75438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Up to two lines of text can fit here.</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 calcmode="lin" valueType="num">
                                      <p:cBhvr additive="base">
                                        <p:cTn id="15"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4">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 calcmode="lin" valueType="num">
                                      <p:cBhvr additive="base">
                                        <p:cTn id="23"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3">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4">
                                            <p:txEl>
                                              <p:pRg st="0" end="0"/>
                                            </p:txEl>
                                          </p:spTgt>
                                        </p:tgtEl>
                                        <p:attrNameLst>
                                          <p:attrName>style.visibility</p:attrName>
                                        </p:attrNameLst>
                                      </p:cBhvr>
                                      <p:to>
                                        <p:strVal val="visible"/>
                                      </p:to>
                                    </p:set>
                                    <p:anim calcmode="lin" valueType="num">
                                      <p:cBhvr additive="base">
                                        <p:cTn id="27"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5">
                                            <p:txEl>
                                              <p:pRg st="0" end="0"/>
                                            </p:txEl>
                                          </p:spTgt>
                                        </p:tgtEl>
                                        <p:attrNameLst>
                                          <p:attrName>style.visibility</p:attrName>
                                        </p:attrNameLst>
                                      </p:cBhvr>
                                      <p:to>
                                        <p:strVal val="visible"/>
                                      </p:to>
                                    </p:set>
                                    <p:anim calcmode="lin" valueType="num">
                                      <p:cBhvr additive="base">
                                        <p:cTn id="31"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5">
                                            <p:txEl>
                                              <p:pRg st="1" end="1"/>
                                            </p:txEl>
                                          </p:spTgt>
                                        </p:tgtEl>
                                        <p:attrNameLst>
                                          <p:attrName>style.visibility</p:attrName>
                                        </p:attrNameLst>
                                      </p:cBhvr>
                                      <p:to>
                                        <p:strVal val="visible"/>
                                      </p:to>
                                    </p:set>
                                    <p:anim calcmode="lin" valueType="num">
                                      <p:cBhvr additive="base">
                                        <p:cTn id="35" dur="500" fill="hold"/>
                                        <p:tgtEl>
                                          <p:spTgt spid="45">
                                            <p:txEl>
                                              <p:pRg st="1" end="1"/>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5">
                                            <p:txEl>
                                              <p:pRg st="1" end="1"/>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6">
                                            <p:txEl>
                                              <p:pRg st="0" end="0"/>
                                            </p:txEl>
                                          </p:spTgt>
                                        </p:tgtEl>
                                        <p:attrNameLst>
                                          <p:attrName>style.visibility</p:attrName>
                                        </p:attrNameLst>
                                      </p:cBhvr>
                                      <p:to>
                                        <p:strVal val="visible"/>
                                      </p:to>
                                    </p:set>
                                    <p:anim calcmode="lin" valueType="num">
                                      <p:cBhvr additive="base">
                                        <p:cTn id="39" dur="5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6">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47">
                                            <p:txEl>
                                              <p:pRg st="0" end="0"/>
                                            </p:txEl>
                                          </p:spTgt>
                                        </p:tgtEl>
                                        <p:attrNameLst>
                                          <p:attrName>style.visibility</p:attrName>
                                        </p:attrNameLst>
                                      </p:cBhvr>
                                      <p:to>
                                        <p:strVal val="visible"/>
                                      </p:to>
                                    </p:set>
                                    <p:anim calcmode="lin" valueType="num">
                                      <p:cBhvr additive="base">
                                        <p:cTn id="43"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8">
                                            <p:txEl>
                                              <p:pRg st="0" end="0"/>
                                            </p:txEl>
                                          </p:spTgt>
                                        </p:tgtEl>
                                        <p:attrNameLst>
                                          <p:attrName>style.visibility</p:attrName>
                                        </p:attrNameLst>
                                      </p:cBhvr>
                                      <p:to>
                                        <p:strVal val="visible"/>
                                      </p:to>
                                    </p:set>
                                    <p:anim calcmode="lin" valueType="num">
                                      <p:cBhvr additive="base">
                                        <p:cTn id="47"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8">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48">
                                            <p:txEl>
                                              <p:pRg st="1" end="1"/>
                                            </p:txEl>
                                          </p:spTgt>
                                        </p:tgtEl>
                                        <p:attrNameLst>
                                          <p:attrName>style.visibility</p:attrName>
                                        </p:attrNameLst>
                                      </p:cBhvr>
                                      <p:to>
                                        <p:strVal val="visible"/>
                                      </p:to>
                                    </p:set>
                                    <p:anim calcmode="lin" valueType="num">
                                      <p:cBhvr additive="base">
                                        <p:cTn id="51" dur="500" fill="hold"/>
                                        <p:tgtEl>
                                          <p:spTgt spid="48">
                                            <p:txEl>
                                              <p:pRg st="1" end="1"/>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8">
                                            <p:txEl>
                                              <p:pRg st="1" end="1"/>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49">
                                            <p:txEl>
                                              <p:pRg st="0" end="0"/>
                                            </p:txEl>
                                          </p:spTgt>
                                        </p:tgtEl>
                                        <p:attrNameLst>
                                          <p:attrName>style.visibility</p:attrName>
                                        </p:attrNameLst>
                                      </p:cBhvr>
                                      <p:to>
                                        <p:strVal val="visible"/>
                                      </p:to>
                                    </p:set>
                                    <p:anim calcmode="lin" valueType="num">
                                      <p:cBhvr additive="base">
                                        <p:cTn id="55"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22" grpId="0" build="allAtOnce">
        <p:tmplLst>
          <p:tmpl lvl="1">
            <p:tnLst>
              <p:par>
                <p:cTn presetID="2" presetClass="entr" presetSubtype="2"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allAtOnce"/>
      <p:bldP spid="23" grpId="0" build="allAtOnce">
        <p:tmplLst>
          <p:tmpl lvl="1">
            <p:tnLst>
              <p:par>
                <p:cTn presetID="2" presetClass="entr" presetSubtype="2"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44" grpId="0" build="allAtOnce">
        <p:tmplLst>
          <p:tmpl lvl="1">
            <p:tnLst>
              <p:par>
                <p:cTn presetID="2" presetClass="entr" presetSubtype="2"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allAtOnce"/>
      <p:bldP spid="46" grpId="0" build="allAtOnce">
        <p:tmplLst>
          <p:tmpl lvl="1">
            <p:tnLst>
              <p:par>
                <p:cTn presetID="2" presetClass="entr" presetSubtype="2"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1+#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allAtOnce">
        <p:tmplLst>
          <p:tmpl lvl="1">
            <p:tnLst>
              <p:par>
                <p:cTn presetID="2" presetClass="entr" presetSubtype="2"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allAtOnce"/>
      <p:bldP spid="49" grpId="0" build="allAtOnce">
        <p:tmplLst>
          <p:tmpl lvl="1">
            <p:tnLst>
              <p:par>
                <p:cTn presetID="2" presetClass="entr" presetSubtype="2" fill="hold" nodeType="with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s and Short Description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9" name="Subtitle 2"/>
          <p:cNvSpPr>
            <a:spLocks noGrp="1"/>
          </p:cNvSpPr>
          <p:nvPr>
            <p:ph type="subTitle" idx="13" hasCustomPrompt="1"/>
          </p:nvPr>
        </p:nvSpPr>
        <p:spPr>
          <a:xfrm>
            <a:off x="-45720" y="1097280"/>
            <a:ext cx="6400800" cy="640080"/>
          </a:xfrm>
        </p:spPr>
        <p:txBody>
          <a:bodyPr/>
          <a:lstStyle>
            <a:lvl1pPr marL="0" indent="0" algn="l">
              <a:buNone/>
              <a:defRPr b="1">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21"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22" name="Text Placeholder 7"/>
          <p:cNvSpPr>
            <a:spLocks noGrp="1"/>
          </p:cNvSpPr>
          <p:nvPr>
            <p:ph type="body" sz="quarter" idx="14" hasCustomPrompt="1"/>
          </p:nvPr>
        </p:nvSpPr>
        <p:spPr>
          <a:xfrm>
            <a:off x="914400" y="196596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24" name="Picture Placeholder 23"/>
          <p:cNvSpPr>
            <a:spLocks noGrp="1"/>
          </p:cNvSpPr>
          <p:nvPr>
            <p:ph type="pic" sz="quarter" idx="16" hasCustomPrompt="1"/>
          </p:nvPr>
        </p:nvSpPr>
        <p:spPr>
          <a:xfrm>
            <a:off x="45721" y="205740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23" name="Text Placeholder 7"/>
          <p:cNvSpPr>
            <a:spLocks noGrp="1"/>
          </p:cNvSpPr>
          <p:nvPr>
            <p:ph type="body" sz="quarter" idx="17" hasCustomPrompt="1"/>
          </p:nvPr>
        </p:nvSpPr>
        <p:spPr>
          <a:xfrm>
            <a:off x="914400" y="237744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44" name="Text Placeholder 7"/>
          <p:cNvSpPr>
            <a:spLocks noGrp="1"/>
          </p:cNvSpPr>
          <p:nvPr>
            <p:ph type="body" sz="quarter" idx="18" hasCustomPrompt="1"/>
          </p:nvPr>
        </p:nvSpPr>
        <p:spPr>
          <a:xfrm>
            <a:off x="914400" y="324612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45" name="Picture Placeholder 23"/>
          <p:cNvSpPr>
            <a:spLocks noGrp="1"/>
          </p:cNvSpPr>
          <p:nvPr>
            <p:ph type="pic" sz="quarter" idx="19" hasCustomPrompt="1"/>
          </p:nvPr>
        </p:nvSpPr>
        <p:spPr>
          <a:xfrm>
            <a:off x="45721" y="33375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6" name="Text Placeholder 7"/>
          <p:cNvSpPr>
            <a:spLocks noGrp="1"/>
          </p:cNvSpPr>
          <p:nvPr>
            <p:ph type="body" sz="quarter" idx="20" hasCustomPrompt="1"/>
          </p:nvPr>
        </p:nvSpPr>
        <p:spPr>
          <a:xfrm>
            <a:off x="914400" y="365760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47" name="Text Placeholder 7"/>
          <p:cNvSpPr>
            <a:spLocks noGrp="1"/>
          </p:cNvSpPr>
          <p:nvPr>
            <p:ph type="body" sz="quarter" idx="21" hasCustomPrompt="1"/>
          </p:nvPr>
        </p:nvSpPr>
        <p:spPr>
          <a:xfrm>
            <a:off x="914400" y="454152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48" name="Picture Placeholder 23"/>
          <p:cNvSpPr>
            <a:spLocks noGrp="1"/>
          </p:cNvSpPr>
          <p:nvPr>
            <p:ph type="pic" sz="quarter" idx="22" hasCustomPrompt="1"/>
          </p:nvPr>
        </p:nvSpPr>
        <p:spPr>
          <a:xfrm>
            <a:off x="45721" y="46329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9" name="Text Placeholder 7"/>
          <p:cNvSpPr>
            <a:spLocks noGrp="1"/>
          </p:cNvSpPr>
          <p:nvPr>
            <p:ph type="body" sz="quarter" idx="23" hasCustomPrompt="1"/>
          </p:nvPr>
        </p:nvSpPr>
        <p:spPr>
          <a:xfrm>
            <a:off x="914400" y="495300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51" name="Text Placeholder 7"/>
          <p:cNvSpPr>
            <a:spLocks noGrp="1"/>
          </p:cNvSpPr>
          <p:nvPr>
            <p:ph type="body" sz="quarter" idx="24" hasCustomPrompt="1"/>
          </p:nvPr>
        </p:nvSpPr>
        <p:spPr>
          <a:xfrm>
            <a:off x="5562600" y="196596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52" name="Picture Placeholder 23"/>
          <p:cNvSpPr>
            <a:spLocks noGrp="1"/>
          </p:cNvSpPr>
          <p:nvPr>
            <p:ph type="pic" sz="quarter" idx="25" hasCustomPrompt="1"/>
          </p:nvPr>
        </p:nvSpPr>
        <p:spPr>
          <a:xfrm>
            <a:off x="4693921" y="205740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53" name="Text Placeholder 7"/>
          <p:cNvSpPr>
            <a:spLocks noGrp="1"/>
          </p:cNvSpPr>
          <p:nvPr>
            <p:ph type="body" sz="quarter" idx="26" hasCustomPrompt="1"/>
          </p:nvPr>
        </p:nvSpPr>
        <p:spPr>
          <a:xfrm>
            <a:off x="5562600" y="237744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54" name="Text Placeholder 7"/>
          <p:cNvSpPr>
            <a:spLocks noGrp="1"/>
          </p:cNvSpPr>
          <p:nvPr>
            <p:ph type="body" sz="quarter" idx="27" hasCustomPrompt="1"/>
          </p:nvPr>
        </p:nvSpPr>
        <p:spPr>
          <a:xfrm>
            <a:off x="5562600" y="324612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55" name="Picture Placeholder 23"/>
          <p:cNvSpPr>
            <a:spLocks noGrp="1"/>
          </p:cNvSpPr>
          <p:nvPr>
            <p:ph type="pic" sz="quarter" idx="28" hasCustomPrompt="1"/>
          </p:nvPr>
        </p:nvSpPr>
        <p:spPr>
          <a:xfrm>
            <a:off x="4693921" y="33375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56" name="Text Placeholder 7"/>
          <p:cNvSpPr>
            <a:spLocks noGrp="1"/>
          </p:cNvSpPr>
          <p:nvPr>
            <p:ph type="body" sz="quarter" idx="29" hasCustomPrompt="1"/>
          </p:nvPr>
        </p:nvSpPr>
        <p:spPr>
          <a:xfrm>
            <a:off x="5562600" y="365760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57" name="Text Placeholder 7"/>
          <p:cNvSpPr>
            <a:spLocks noGrp="1"/>
          </p:cNvSpPr>
          <p:nvPr>
            <p:ph type="body" sz="quarter" idx="30" hasCustomPrompt="1"/>
          </p:nvPr>
        </p:nvSpPr>
        <p:spPr>
          <a:xfrm>
            <a:off x="5562600" y="454152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58" name="Picture Placeholder 23"/>
          <p:cNvSpPr>
            <a:spLocks noGrp="1"/>
          </p:cNvSpPr>
          <p:nvPr>
            <p:ph type="pic" sz="quarter" idx="31" hasCustomPrompt="1"/>
          </p:nvPr>
        </p:nvSpPr>
        <p:spPr>
          <a:xfrm>
            <a:off x="4693921" y="46329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59" name="Text Placeholder 7"/>
          <p:cNvSpPr>
            <a:spLocks noGrp="1"/>
          </p:cNvSpPr>
          <p:nvPr>
            <p:ph type="body" sz="quarter" idx="32" hasCustomPrompt="1"/>
          </p:nvPr>
        </p:nvSpPr>
        <p:spPr>
          <a:xfrm>
            <a:off x="5562600" y="495300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 calcmode="lin" valueType="num">
                                      <p:cBhvr additive="base">
                                        <p:cTn id="15"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4">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 calcmode="lin" valueType="num">
                                      <p:cBhvr additive="base">
                                        <p:cTn id="23"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3">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4">
                                            <p:txEl>
                                              <p:pRg st="0" end="0"/>
                                            </p:txEl>
                                          </p:spTgt>
                                        </p:tgtEl>
                                        <p:attrNameLst>
                                          <p:attrName>style.visibility</p:attrName>
                                        </p:attrNameLst>
                                      </p:cBhvr>
                                      <p:to>
                                        <p:strVal val="visible"/>
                                      </p:to>
                                    </p:set>
                                    <p:anim calcmode="lin" valueType="num">
                                      <p:cBhvr additive="base">
                                        <p:cTn id="27"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5">
                                            <p:txEl>
                                              <p:pRg st="0" end="0"/>
                                            </p:txEl>
                                          </p:spTgt>
                                        </p:tgtEl>
                                        <p:attrNameLst>
                                          <p:attrName>style.visibility</p:attrName>
                                        </p:attrNameLst>
                                      </p:cBhvr>
                                      <p:to>
                                        <p:strVal val="visible"/>
                                      </p:to>
                                    </p:set>
                                    <p:anim calcmode="lin" valueType="num">
                                      <p:cBhvr additive="base">
                                        <p:cTn id="31"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5">
                                            <p:txEl>
                                              <p:pRg st="1" end="1"/>
                                            </p:txEl>
                                          </p:spTgt>
                                        </p:tgtEl>
                                        <p:attrNameLst>
                                          <p:attrName>style.visibility</p:attrName>
                                        </p:attrNameLst>
                                      </p:cBhvr>
                                      <p:to>
                                        <p:strVal val="visible"/>
                                      </p:to>
                                    </p:set>
                                    <p:anim calcmode="lin" valueType="num">
                                      <p:cBhvr additive="base">
                                        <p:cTn id="35" dur="500" fill="hold"/>
                                        <p:tgtEl>
                                          <p:spTgt spid="45">
                                            <p:txEl>
                                              <p:pRg st="1" end="1"/>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5">
                                            <p:txEl>
                                              <p:pRg st="1" end="1"/>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6">
                                            <p:txEl>
                                              <p:pRg st="0" end="0"/>
                                            </p:txEl>
                                          </p:spTgt>
                                        </p:tgtEl>
                                        <p:attrNameLst>
                                          <p:attrName>style.visibility</p:attrName>
                                        </p:attrNameLst>
                                      </p:cBhvr>
                                      <p:to>
                                        <p:strVal val="visible"/>
                                      </p:to>
                                    </p:set>
                                    <p:anim calcmode="lin" valueType="num">
                                      <p:cBhvr additive="base">
                                        <p:cTn id="39" dur="5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6">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47">
                                            <p:txEl>
                                              <p:pRg st="0" end="0"/>
                                            </p:txEl>
                                          </p:spTgt>
                                        </p:tgtEl>
                                        <p:attrNameLst>
                                          <p:attrName>style.visibility</p:attrName>
                                        </p:attrNameLst>
                                      </p:cBhvr>
                                      <p:to>
                                        <p:strVal val="visible"/>
                                      </p:to>
                                    </p:set>
                                    <p:anim calcmode="lin" valueType="num">
                                      <p:cBhvr additive="base">
                                        <p:cTn id="43"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8">
                                            <p:txEl>
                                              <p:pRg st="0" end="0"/>
                                            </p:txEl>
                                          </p:spTgt>
                                        </p:tgtEl>
                                        <p:attrNameLst>
                                          <p:attrName>style.visibility</p:attrName>
                                        </p:attrNameLst>
                                      </p:cBhvr>
                                      <p:to>
                                        <p:strVal val="visible"/>
                                      </p:to>
                                    </p:set>
                                    <p:anim calcmode="lin" valueType="num">
                                      <p:cBhvr additive="base">
                                        <p:cTn id="47"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8">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48">
                                            <p:txEl>
                                              <p:pRg st="1" end="1"/>
                                            </p:txEl>
                                          </p:spTgt>
                                        </p:tgtEl>
                                        <p:attrNameLst>
                                          <p:attrName>style.visibility</p:attrName>
                                        </p:attrNameLst>
                                      </p:cBhvr>
                                      <p:to>
                                        <p:strVal val="visible"/>
                                      </p:to>
                                    </p:set>
                                    <p:anim calcmode="lin" valueType="num">
                                      <p:cBhvr additive="base">
                                        <p:cTn id="51" dur="500" fill="hold"/>
                                        <p:tgtEl>
                                          <p:spTgt spid="48">
                                            <p:txEl>
                                              <p:pRg st="1" end="1"/>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8">
                                            <p:txEl>
                                              <p:pRg st="1" end="1"/>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49">
                                            <p:txEl>
                                              <p:pRg st="0" end="0"/>
                                            </p:txEl>
                                          </p:spTgt>
                                        </p:tgtEl>
                                        <p:attrNameLst>
                                          <p:attrName>style.visibility</p:attrName>
                                        </p:attrNameLst>
                                      </p:cBhvr>
                                      <p:to>
                                        <p:strVal val="visible"/>
                                      </p:to>
                                    </p:set>
                                    <p:anim calcmode="lin" valueType="num">
                                      <p:cBhvr additive="base">
                                        <p:cTn id="55"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9">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51">
                                            <p:txEl>
                                              <p:pRg st="0" end="0"/>
                                            </p:txEl>
                                          </p:spTgt>
                                        </p:tgtEl>
                                        <p:attrNameLst>
                                          <p:attrName>style.visibility</p:attrName>
                                        </p:attrNameLst>
                                      </p:cBhvr>
                                      <p:to>
                                        <p:strVal val="visible"/>
                                      </p:to>
                                    </p:set>
                                    <p:anim calcmode="lin" valueType="num">
                                      <p:cBhvr additive="base">
                                        <p:cTn id="59" dur="500" fill="hold"/>
                                        <p:tgtEl>
                                          <p:spTgt spid="51">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51">
                                            <p:txEl>
                                              <p:pRg st="0" end="0"/>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52">
                                            <p:txEl>
                                              <p:pRg st="0" end="0"/>
                                            </p:txEl>
                                          </p:spTgt>
                                        </p:tgtEl>
                                        <p:attrNameLst>
                                          <p:attrName>style.visibility</p:attrName>
                                        </p:attrNameLst>
                                      </p:cBhvr>
                                      <p:to>
                                        <p:strVal val="visible"/>
                                      </p:to>
                                    </p:set>
                                    <p:anim calcmode="lin" valueType="num">
                                      <p:cBhvr additive="base">
                                        <p:cTn id="63" dur="5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52">
                                            <p:txEl>
                                              <p:pRg st="0" end="0"/>
                                            </p:txEl>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2">
                                            <p:txEl>
                                              <p:pRg st="1" end="1"/>
                                            </p:txEl>
                                          </p:spTgt>
                                        </p:tgtEl>
                                        <p:attrNameLst>
                                          <p:attrName>style.visibility</p:attrName>
                                        </p:attrNameLst>
                                      </p:cBhvr>
                                      <p:to>
                                        <p:strVal val="visible"/>
                                      </p:to>
                                    </p:set>
                                    <p:anim calcmode="lin" valueType="num">
                                      <p:cBhvr additive="base">
                                        <p:cTn id="67" dur="500" fill="hold"/>
                                        <p:tgtEl>
                                          <p:spTgt spid="52">
                                            <p:txEl>
                                              <p:pRg st="1" end="1"/>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52">
                                            <p:txEl>
                                              <p:pRg st="1" end="1"/>
                                            </p:tx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3">
                                            <p:txEl>
                                              <p:pRg st="0" end="0"/>
                                            </p:txEl>
                                          </p:spTgt>
                                        </p:tgtEl>
                                        <p:attrNameLst>
                                          <p:attrName>style.visibility</p:attrName>
                                        </p:attrNameLst>
                                      </p:cBhvr>
                                      <p:to>
                                        <p:strVal val="visible"/>
                                      </p:to>
                                    </p:set>
                                    <p:anim calcmode="lin" valueType="num">
                                      <p:cBhvr additive="base">
                                        <p:cTn id="71" dur="500" fill="hold"/>
                                        <p:tgtEl>
                                          <p:spTgt spid="53">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53">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54">
                                            <p:txEl>
                                              <p:pRg st="0" end="0"/>
                                            </p:txEl>
                                          </p:spTgt>
                                        </p:tgtEl>
                                        <p:attrNameLst>
                                          <p:attrName>style.visibility</p:attrName>
                                        </p:attrNameLst>
                                      </p:cBhvr>
                                      <p:to>
                                        <p:strVal val="visible"/>
                                      </p:to>
                                    </p:set>
                                    <p:anim calcmode="lin" valueType="num">
                                      <p:cBhvr additive="base">
                                        <p:cTn id="75" dur="500" fill="hold"/>
                                        <p:tgtEl>
                                          <p:spTgt spid="54">
                                            <p:txEl>
                                              <p:pRg st="0" end="0"/>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54">
                                            <p:txEl>
                                              <p:pRg st="0" end="0"/>
                                            </p:txEl>
                                          </p:spTgt>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5">
                                            <p:txEl>
                                              <p:pRg st="0" end="0"/>
                                            </p:txEl>
                                          </p:spTgt>
                                        </p:tgtEl>
                                        <p:attrNameLst>
                                          <p:attrName>style.visibility</p:attrName>
                                        </p:attrNameLst>
                                      </p:cBhvr>
                                      <p:to>
                                        <p:strVal val="visible"/>
                                      </p:to>
                                    </p:set>
                                    <p:anim calcmode="lin" valueType="num">
                                      <p:cBhvr additive="base">
                                        <p:cTn id="79" dur="500" fill="hold"/>
                                        <p:tgtEl>
                                          <p:spTgt spid="55">
                                            <p:txEl>
                                              <p:pRg st="0" end="0"/>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55">
                                            <p:txEl>
                                              <p:pRg st="0" end="0"/>
                                            </p:txEl>
                                          </p:spTgt>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55">
                                            <p:txEl>
                                              <p:pRg st="1" end="1"/>
                                            </p:txEl>
                                          </p:spTgt>
                                        </p:tgtEl>
                                        <p:attrNameLst>
                                          <p:attrName>style.visibility</p:attrName>
                                        </p:attrNameLst>
                                      </p:cBhvr>
                                      <p:to>
                                        <p:strVal val="visible"/>
                                      </p:to>
                                    </p:set>
                                    <p:anim calcmode="lin" valueType="num">
                                      <p:cBhvr additive="base">
                                        <p:cTn id="83" dur="500" fill="hold"/>
                                        <p:tgtEl>
                                          <p:spTgt spid="55">
                                            <p:txEl>
                                              <p:pRg st="1" end="1"/>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55">
                                            <p:txEl>
                                              <p:pRg st="1" end="1"/>
                                            </p:txEl>
                                          </p:spTgt>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56">
                                            <p:txEl>
                                              <p:pRg st="0" end="0"/>
                                            </p:txEl>
                                          </p:spTgt>
                                        </p:tgtEl>
                                        <p:attrNameLst>
                                          <p:attrName>style.visibility</p:attrName>
                                        </p:attrNameLst>
                                      </p:cBhvr>
                                      <p:to>
                                        <p:strVal val="visible"/>
                                      </p:to>
                                    </p:set>
                                    <p:anim calcmode="lin" valueType="num">
                                      <p:cBhvr additive="base">
                                        <p:cTn id="87" dur="500" fill="hold"/>
                                        <p:tgtEl>
                                          <p:spTgt spid="56">
                                            <p:txEl>
                                              <p:pRg st="0" end="0"/>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56">
                                            <p:txEl>
                                              <p:pRg st="0" end="0"/>
                                            </p:txEl>
                                          </p:spTgt>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57">
                                            <p:txEl>
                                              <p:pRg st="0" end="0"/>
                                            </p:txEl>
                                          </p:spTgt>
                                        </p:tgtEl>
                                        <p:attrNameLst>
                                          <p:attrName>style.visibility</p:attrName>
                                        </p:attrNameLst>
                                      </p:cBhvr>
                                      <p:to>
                                        <p:strVal val="visible"/>
                                      </p:to>
                                    </p:set>
                                    <p:anim calcmode="lin" valueType="num">
                                      <p:cBhvr additive="base">
                                        <p:cTn id="91"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57">
                                            <p:txEl>
                                              <p:pRg st="0" end="0"/>
                                            </p:txEl>
                                          </p:spTgt>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58">
                                            <p:txEl>
                                              <p:pRg st="0" end="0"/>
                                            </p:txEl>
                                          </p:spTgt>
                                        </p:tgtEl>
                                        <p:attrNameLst>
                                          <p:attrName>style.visibility</p:attrName>
                                        </p:attrNameLst>
                                      </p:cBhvr>
                                      <p:to>
                                        <p:strVal val="visible"/>
                                      </p:to>
                                    </p:set>
                                    <p:anim calcmode="lin" valueType="num">
                                      <p:cBhvr additive="base">
                                        <p:cTn id="95" dur="500" fill="hold"/>
                                        <p:tgtEl>
                                          <p:spTgt spid="58">
                                            <p:txEl>
                                              <p:pRg st="0" end="0"/>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58">
                                            <p:txEl>
                                              <p:pRg st="0" end="0"/>
                                            </p:txEl>
                                          </p:spTgt>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58">
                                            <p:txEl>
                                              <p:pRg st="1" end="1"/>
                                            </p:txEl>
                                          </p:spTgt>
                                        </p:tgtEl>
                                        <p:attrNameLst>
                                          <p:attrName>style.visibility</p:attrName>
                                        </p:attrNameLst>
                                      </p:cBhvr>
                                      <p:to>
                                        <p:strVal val="visible"/>
                                      </p:to>
                                    </p:set>
                                    <p:anim calcmode="lin" valueType="num">
                                      <p:cBhvr additive="base">
                                        <p:cTn id="99" dur="500" fill="hold"/>
                                        <p:tgtEl>
                                          <p:spTgt spid="58">
                                            <p:txEl>
                                              <p:pRg st="1" end="1"/>
                                            </p:txEl>
                                          </p:spTgt>
                                        </p:tgtEl>
                                        <p:attrNameLst>
                                          <p:attrName>ppt_x</p:attrName>
                                        </p:attrNameLst>
                                      </p:cBhvr>
                                      <p:tavLst>
                                        <p:tav tm="0">
                                          <p:val>
                                            <p:strVal val="1+#ppt_w/2"/>
                                          </p:val>
                                        </p:tav>
                                        <p:tav tm="100000">
                                          <p:val>
                                            <p:strVal val="#ppt_x"/>
                                          </p:val>
                                        </p:tav>
                                      </p:tavLst>
                                    </p:anim>
                                    <p:anim calcmode="lin" valueType="num">
                                      <p:cBhvr additive="base">
                                        <p:cTn id="100" dur="500" fill="hold"/>
                                        <p:tgtEl>
                                          <p:spTgt spid="58">
                                            <p:txEl>
                                              <p:pRg st="1" end="1"/>
                                            </p:txEl>
                                          </p:spTgt>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59">
                                            <p:txEl>
                                              <p:pRg st="0" end="0"/>
                                            </p:txEl>
                                          </p:spTgt>
                                        </p:tgtEl>
                                        <p:attrNameLst>
                                          <p:attrName>style.visibility</p:attrName>
                                        </p:attrNameLst>
                                      </p:cBhvr>
                                      <p:to>
                                        <p:strVal val="visible"/>
                                      </p:to>
                                    </p:set>
                                    <p:anim calcmode="lin" valueType="num">
                                      <p:cBhvr additive="base">
                                        <p:cTn id="103" dur="500" fill="hold"/>
                                        <p:tgtEl>
                                          <p:spTgt spid="59">
                                            <p:txEl>
                                              <p:pRg st="0" end="0"/>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5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22" grpId="0" build="allAtOnce">
        <p:tmplLst>
          <p:tmpl lvl="1">
            <p:tnLst>
              <p:par>
                <p:cTn presetID="2" presetClass="entr" presetSubtype="2"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allAtOnce"/>
      <p:bldP spid="23" grpId="0" build="allAtOnce">
        <p:tmplLst>
          <p:tmpl lvl="1">
            <p:tnLst>
              <p:par>
                <p:cTn presetID="2" presetClass="entr" presetSubtype="2"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44" grpId="0" build="allAtOnce">
        <p:tmplLst>
          <p:tmpl lvl="1">
            <p:tnLst>
              <p:par>
                <p:cTn presetID="2" presetClass="entr" presetSubtype="2"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allAtOnce"/>
      <p:bldP spid="46" grpId="0" build="allAtOnce">
        <p:tmplLst>
          <p:tmpl lvl="1">
            <p:tnLst>
              <p:par>
                <p:cTn presetID="2" presetClass="entr" presetSubtype="2"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1+#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allAtOnce">
        <p:tmplLst>
          <p:tmpl lvl="1">
            <p:tnLst>
              <p:par>
                <p:cTn presetID="2" presetClass="entr" presetSubtype="2"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allAtOnce"/>
      <p:bldP spid="49" grpId="0" build="allAtOnce">
        <p:tmplLst>
          <p:tmpl lvl="1">
            <p:tnLst>
              <p:par>
                <p:cTn presetID="2" presetClass="entr" presetSubtype="2" fill="hold" nodeType="with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P spid="51" grpId="0" build="allAtOnce">
        <p:tmplLst>
          <p:tmpl lvl="1">
            <p:tnLst>
              <p:par>
                <p:cTn presetID="2" presetClass="entr" presetSubtype="2" fill="hold" nodeType="with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fill="hold"/>
                        <p:tgtEl>
                          <p:spTgt spid="51"/>
                        </p:tgtEl>
                        <p:attrNameLst>
                          <p:attrName>ppt_x</p:attrName>
                        </p:attrNameLst>
                      </p:cBhvr>
                      <p:tavLst>
                        <p:tav tm="0">
                          <p:val>
                            <p:strVal val="1+#ppt_w/2"/>
                          </p:val>
                        </p:tav>
                        <p:tav tm="100000">
                          <p:val>
                            <p:strVal val="#ppt_x"/>
                          </p:val>
                        </p:tav>
                      </p:tavLst>
                    </p:anim>
                    <p:anim calcmode="lin" valueType="num">
                      <p:cBhvr additive="base">
                        <p:cTn dur="500" fill="hold"/>
                        <p:tgtEl>
                          <p:spTgt spid="51"/>
                        </p:tgtEl>
                        <p:attrNameLst>
                          <p:attrName>ppt_y</p:attrName>
                        </p:attrNameLst>
                      </p:cBhvr>
                      <p:tavLst>
                        <p:tav tm="0">
                          <p:val>
                            <p:strVal val="#ppt_y"/>
                          </p:val>
                        </p:tav>
                        <p:tav tm="100000">
                          <p:val>
                            <p:strVal val="#ppt_y"/>
                          </p:val>
                        </p:tav>
                      </p:tavLst>
                    </p:anim>
                  </p:childTnLst>
                </p:cTn>
              </p:par>
            </p:tnLst>
          </p:tmpl>
        </p:tmplLst>
      </p:bldP>
      <p:bldP spid="52" grpId="0" build="allAtOnce"/>
      <p:bldP spid="53" grpId="0" build="allAtOnce">
        <p:tmplLst>
          <p:tmpl lvl="1">
            <p:tnLst>
              <p:par>
                <p:cTn presetID="2" presetClass="entr" presetSubtype="2" fill="hold" nodeType="with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1+#ppt_w/2"/>
                          </p:val>
                        </p:tav>
                        <p:tav tm="100000">
                          <p:val>
                            <p:strVal val="#ppt_x"/>
                          </p:val>
                        </p:tav>
                      </p:tavLst>
                    </p:anim>
                    <p:anim calcmode="lin" valueType="num">
                      <p:cBhvr additive="base">
                        <p:cTn dur="500" fill="hold"/>
                        <p:tgtEl>
                          <p:spTgt spid="53"/>
                        </p:tgtEl>
                        <p:attrNameLst>
                          <p:attrName>ppt_y</p:attrName>
                        </p:attrNameLst>
                      </p:cBhvr>
                      <p:tavLst>
                        <p:tav tm="0">
                          <p:val>
                            <p:strVal val="#ppt_y"/>
                          </p:val>
                        </p:tav>
                        <p:tav tm="100000">
                          <p:val>
                            <p:strVal val="#ppt_y"/>
                          </p:val>
                        </p:tav>
                      </p:tavLst>
                    </p:anim>
                  </p:childTnLst>
                </p:cTn>
              </p:par>
            </p:tnLst>
          </p:tmpl>
        </p:tmplLst>
      </p:bldP>
      <p:bldP spid="54" grpId="0" build="allAtOnce">
        <p:tmplLst>
          <p:tmpl lvl="1">
            <p:tnLst>
              <p:par>
                <p:cTn presetID="2" presetClass="entr" presetSubtype="2" fill="hold" nodeType="with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1+#ppt_w/2"/>
                          </p:val>
                        </p:tav>
                        <p:tav tm="100000">
                          <p:val>
                            <p:strVal val="#ppt_x"/>
                          </p:val>
                        </p:tav>
                      </p:tavLst>
                    </p:anim>
                    <p:anim calcmode="lin" valueType="num">
                      <p:cBhvr additive="base">
                        <p:cTn dur="500" fill="hold"/>
                        <p:tgtEl>
                          <p:spTgt spid="54"/>
                        </p:tgtEl>
                        <p:attrNameLst>
                          <p:attrName>ppt_y</p:attrName>
                        </p:attrNameLst>
                      </p:cBhvr>
                      <p:tavLst>
                        <p:tav tm="0">
                          <p:val>
                            <p:strVal val="#ppt_y"/>
                          </p:val>
                        </p:tav>
                        <p:tav tm="100000">
                          <p:val>
                            <p:strVal val="#ppt_y"/>
                          </p:val>
                        </p:tav>
                      </p:tavLst>
                    </p:anim>
                  </p:childTnLst>
                </p:cTn>
              </p:par>
            </p:tnLst>
          </p:tmpl>
        </p:tmplLst>
      </p:bldP>
      <p:bldP spid="55" grpId="0" build="allAtOnce"/>
      <p:bldP spid="56" grpId="0" build="allAtOnce">
        <p:tmplLst>
          <p:tmpl lvl="1">
            <p:tnLst>
              <p:par>
                <p:cTn presetID="2" presetClass="entr" presetSubtype="2" fill="hold" nodeType="with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500" fill="hold"/>
                        <p:tgtEl>
                          <p:spTgt spid="56"/>
                        </p:tgtEl>
                        <p:attrNameLst>
                          <p:attrName>ppt_x</p:attrName>
                        </p:attrNameLst>
                      </p:cBhvr>
                      <p:tavLst>
                        <p:tav tm="0">
                          <p:val>
                            <p:strVal val="1+#ppt_w/2"/>
                          </p:val>
                        </p:tav>
                        <p:tav tm="100000">
                          <p:val>
                            <p:strVal val="#ppt_x"/>
                          </p:val>
                        </p:tav>
                      </p:tavLst>
                    </p:anim>
                    <p:anim calcmode="lin" valueType="num">
                      <p:cBhvr additive="base">
                        <p:cTn dur="500" fill="hold"/>
                        <p:tgtEl>
                          <p:spTgt spid="56"/>
                        </p:tgtEl>
                        <p:attrNameLst>
                          <p:attrName>ppt_y</p:attrName>
                        </p:attrNameLst>
                      </p:cBhvr>
                      <p:tavLst>
                        <p:tav tm="0">
                          <p:val>
                            <p:strVal val="#ppt_y"/>
                          </p:val>
                        </p:tav>
                        <p:tav tm="100000">
                          <p:val>
                            <p:strVal val="#ppt_y"/>
                          </p:val>
                        </p:tav>
                      </p:tavLst>
                    </p:anim>
                  </p:childTnLst>
                </p:cTn>
              </p:par>
            </p:tnLst>
          </p:tmpl>
        </p:tmplLst>
      </p:bldP>
      <p:bldP spid="57" grpId="0" build="allAtOnce">
        <p:tmplLst>
          <p:tmpl lvl="1">
            <p:tnLst>
              <p:par>
                <p:cTn presetID="2" presetClass="entr" presetSubtype="2" fill="hold" nodeType="with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allAtOnce"/>
      <p:bldP spid="59" grpId="0" build="allAtOnce">
        <p:tmplLst>
          <p:tmpl lvl="1">
            <p:tnLst>
              <p:par>
                <p:cTn presetID="2" presetClass="entr" presetSubtype="2" fill="hold" nodeType="with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500" fill="hold"/>
                        <p:tgtEl>
                          <p:spTgt spid="59"/>
                        </p:tgtEl>
                        <p:attrNameLst>
                          <p:attrName>ppt_x</p:attrName>
                        </p:attrNameLst>
                      </p:cBhvr>
                      <p:tavLst>
                        <p:tav tm="0">
                          <p:val>
                            <p:strVal val="1+#ppt_w/2"/>
                          </p:val>
                        </p:tav>
                        <p:tav tm="100000">
                          <p:val>
                            <p:strVal val="#ppt_x"/>
                          </p:val>
                        </p:tav>
                      </p:tavLst>
                    </p:anim>
                    <p:anim calcmode="lin" valueType="num">
                      <p:cBhvr additive="base">
                        <p:cTn dur="500" fill="hold"/>
                        <p:tgtEl>
                          <p:spTgt spid="5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tures">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7"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8"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11" name="Picture Placeholder 10"/>
          <p:cNvSpPr>
            <a:spLocks noGrp="1" noChangeAspect="1"/>
          </p:cNvSpPr>
          <p:nvPr>
            <p:ph type="pic" sz="quarter" idx="16"/>
          </p:nvPr>
        </p:nvSpPr>
        <p:spPr>
          <a:xfrm>
            <a:off x="45720" y="2057400"/>
            <a:ext cx="2103120" cy="2103120"/>
          </a:xfrm>
        </p:spPr>
        <p:txBody>
          <a:bodyPr/>
          <a:lstStyle/>
          <a:p>
            <a:r>
              <a:rPr lang="en-US" smtClean="0"/>
              <a:t>Click icon to add picture</a:t>
            </a:r>
            <a:endParaRPr lang="en-US"/>
          </a:p>
        </p:txBody>
      </p:sp>
      <p:sp>
        <p:nvSpPr>
          <p:cNvPr id="13" name="Picture Placeholder 10"/>
          <p:cNvSpPr>
            <a:spLocks noGrp="1" noChangeAspect="1"/>
          </p:cNvSpPr>
          <p:nvPr>
            <p:ph type="pic" sz="quarter" idx="17"/>
          </p:nvPr>
        </p:nvSpPr>
        <p:spPr>
          <a:xfrm>
            <a:off x="45720" y="4343400"/>
            <a:ext cx="2103120" cy="2103120"/>
          </a:xfrm>
        </p:spPr>
        <p:txBody>
          <a:bodyPr/>
          <a:lstStyle/>
          <a:p>
            <a:r>
              <a:rPr lang="en-US" smtClean="0"/>
              <a:t>Click icon to add picture</a:t>
            </a:r>
            <a:endParaRPr lang="en-US"/>
          </a:p>
        </p:txBody>
      </p:sp>
      <p:sp>
        <p:nvSpPr>
          <p:cNvPr id="14" name="Picture Placeholder 10"/>
          <p:cNvSpPr>
            <a:spLocks noGrp="1" noChangeAspect="1"/>
          </p:cNvSpPr>
          <p:nvPr>
            <p:ph type="pic" sz="quarter" idx="18"/>
          </p:nvPr>
        </p:nvSpPr>
        <p:spPr>
          <a:xfrm>
            <a:off x="2286000" y="2057400"/>
            <a:ext cx="2103120" cy="2103120"/>
          </a:xfrm>
        </p:spPr>
        <p:txBody>
          <a:bodyPr/>
          <a:lstStyle/>
          <a:p>
            <a:r>
              <a:rPr lang="en-US" smtClean="0"/>
              <a:t>Click icon to add picture</a:t>
            </a:r>
            <a:endParaRPr lang="en-US"/>
          </a:p>
        </p:txBody>
      </p:sp>
      <p:sp>
        <p:nvSpPr>
          <p:cNvPr id="15" name="Picture Placeholder 10"/>
          <p:cNvSpPr>
            <a:spLocks noGrp="1" noChangeAspect="1"/>
          </p:cNvSpPr>
          <p:nvPr>
            <p:ph type="pic" sz="quarter" idx="19"/>
          </p:nvPr>
        </p:nvSpPr>
        <p:spPr>
          <a:xfrm>
            <a:off x="2286000" y="4343400"/>
            <a:ext cx="2103120" cy="2103120"/>
          </a:xfrm>
        </p:spPr>
        <p:txBody>
          <a:bodyPr/>
          <a:lstStyle/>
          <a:p>
            <a:r>
              <a:rPr lang="en-US" smtClean="0"/>
              <a:t>Click icon to add picture</a:t>
            </a:r>
            <a:endParaRPr lang="en-US"/>
          </a:p>
        </p:txBody>
      </p:sp>
      <p:sp>
        <p:nvSpPr>
          <p:cNvPr id="16" name="Picture Placeholder 10"/>
          <p:cNvSpPr>
            <a:spLocks noGrp="1" noChangeAspect="1"/>
          </p:cNvSpPr>
          <p:nvPr>
            <p:ph type="pic" sz="quarter" idx="20"/>
          </p:nvPr>
        </p:nvSpPr>
        <p:spPr>
          <a:xfrm>
            <a:off x="4572000" y="2057400"/>
            <a:ext cx="2103120" cy="2103120"/>
          </a:xfrm>
        </p:spPr>
        <p:txBody>
          <a:bodyPr/>
          <a:lstStyle/>
          <a:p>
            <a:r>
              <a:rPr lang="en-US" smtClean="0"/>
              <a:t>Click icon to add picture</a:t>
            </a:r>
            <a:endParaRPr lang="en-US"/>
          </a:p>
        </p:txBody>
      </p:sp>
      <p:sp>
        <p:nvSpPr>
          <p:cNvPr id="17" name="Picture Placeholder 10"/>
          <p:cNvSpPr>
            <a:spLocks noGrp="1" noChangeAspect="1"/>
          </p:cNvSpPr>
          <p:nvPr>
            <p:ph type="pic" sz="quarter" idx="21"/>
          </p:nvPr>
        </p:nvSpPr>
        <p:spPr>
          <a:xfrm>
            <a:off x="4572000" y="4343400"/>
            <a:ext cx="2103120" cy="2103120"/>
          </a:xfrm>
        </p:spPr>
        <p:txBody>
          <a:bodyPr/>
          <a:lstStyle/>
          <a:p>
            <a:r>
              <a:rPr lang="en-US" smtClean="0"/>
              <a:t>Click icon to add picture</a:t>
            </a:r>
            <a:endParaRPr lang="en-US"/>
          </a:p>
        </p:txBody>
      </p:sp>
      <p:sp>
        <p:nvSpPr>
          <p:cNvPr id="18" name="Picture Placeholder 10"/>
          <p:cNvSpPr>
            <a:spLocks noGrp="1" noChangeAspect="1"/>
          </p:cNvSpPr>
          <p:nvPr>
            <p:ph type="pic" sz="quarter" idx="22"/>
          </p:nvPr>
        </p:nvSpPr>
        <p:spPr>
          <a:xfrm>
            <a:off x="6858000" y="2057400"/>
            <a:ext cx="2103120" cy="2103120"/>
          </a:xfrm>
        </p:spPr>
        <p:txBody>
          <a:bodyPr/>
          <a:lstStyle/>
          <a:p>
            <a:r>
              <a:rPr lang="en-US" smtClean="0"/>
              <a:t>Click icon to add picture</a:t>
            </a:r>
            <a:endParaRPr lang="en-US"/>
          </a:p>
        </p:txBody>
      </p:sp>
      <p:sp>
        <p:nvSpPr>
          <p:cNvPr id="19" name="Picture Placeholder 10"/>
          <p:cNvSpPr>
            <a:spLocks noGrp="1" noChangeAspect="1"/>
          </p:cNvSpPr>
          <p:nvPr>
            <p:ph type="pic" sz="quarter" idx="23"/>
          </p:nvPr>
        </p:nvSpPr>
        <p:spPr>
          <a:xfrm>
            <a:off x="6858000" y="4343400"/>
            <a:ext cx="2103120" cy="2103120"/>
          </a:xfrm>
        </p:spPr>
        <p:txBody>
          <a:bodyPr/>
          <a:lstStyle/>
          <a:p>
            <a:r>
              <a:rPr lang="en-US" smtClean="0"/>
              <a:t>Click icon to add picture</a:t>
            </a:r>
            <a:endParaRPr lang="en-US"/>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nodePh="1">
                                  <p:stCondLst>
                                    <p:cond delay="0"/>
                                  </p:stCondLst>
                                  <p:endCondLst>
                                    <p:cond evt="begin" delay="0">
                                      <p:tn val="13"/>
                                    </p:cond>
                                  </p:end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nodePh="1">
                                  <p:stCondLst>
                                    <p:cond delay="0"/>
                                  </p:stCondLst>
                                  <p:endCondLst>
                                    <p:cond evt="begin" delay="0">
                                      <p:tn val="17"/>
                                    </p:cond>
                                  </p:end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nodePh="1">
                                  <p:stCondLst>
                                    <p:cond delay="0"/>
                                  </p:stCondLst>
                                  <p:endCondLst>
                                    <p:cond evt="begin" delay="0">
                                      <p:tn val="21"/>
                                    </p:cond>
                                  </p:end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nodePh="1">
                                  <p:stCondLst>
                                    <p:cond delay="0"/>
                                  </p:stCondLst>
                                  <p:endCondLst>
                                    <p:cond evt="begin" delay="0">
                                      <p:tn val="25"/>
                                    </p:cond>
                                  </p:end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nodePh="1">
                                  <p:stCondLst>
                                    <p:cond delay="0"/>
                                  </p:stCondLst>
                                  <p:endCondLst>
                                    <p:cond evt="begin" delay="0">
                                      <p:tn val="29"/>
                                    </p:cond>
                                  </p:end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nodePh="1">
                                  <p:stCondLst>
                                    <p:cond delay="0"/>
                                  </p:stCondLst>
                                  <p:endCondLst>
                                    <p:cond evt="begin" delay="0">
                                      <p:tn val="33"/>
                                    </p:cond>
                                  </p:end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1+#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nodePh="1">
                                  <p:stCondLst>
                                    <p:cond delay="0"/>
                                  </p:stCondLst>
                                  <p:endCondLst>
                                    <p:cond evt="begin" delay="0">
                                      <p:tn val="37"/>
                                    </p:cond>
                                  </p:end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1+#ppt_w/2"/>
                                          </p:val>
                                        </p:tav>
                                        <p:tav tm="100000">
                                          <p:val>
                                            <p:strVal val="#ppt_x"/>
                                          </p:val>
                                        </p:tav>
                                      </p:tavLst>
                                    </p:anim>
                                    <p:anim calcmode="lin" valueType="num">
                                      <p:cBhvr additive="base">
                                        <p:cTn id="40"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 presetClass="entr" presetSubtype="2"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11" grpId="0"/>
      <p:bldP spid="13" grpId="0"/>
      <p:bldP spid="14" grpId="0"/>
      <p:bldP spid="15" grpId="0"/>
      <p:bldP spid="16" grpId="0"/>
      <p:bldP spid="17" grpId="0"/>
      <p:bldP spid="18" grpId="0"/>
      <p:bldP spid="19"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arge Picture and Descri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6"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7"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17" name="Text Placeholder 7"/>
          <p:cNvSpPr>
            <a:spLocks noGrp="1"/>
          </p:cNvSpPr>
          <p:nvPr>
            <p:ph type="body" sz="quarter" idx="24" hasCustomPrompt="1"/>
          </p:nvPr>
        </p:nvSpPr>
        <p:spPr>
          <a:xfrm>
            <a:off x="6858000" y="1965960"/>
            <a:ext cx="2286000" cy="457200"/>
          </a:xfrm>
        </p:spPr>
        <p:txBody>
          <a:bodyPr anchor="ctr">
            <a:normAutofit/>
          </a:bodyPr>
          <a:lstStyle>
            <a:lvl1pPr>
              <a:defRPr sz="2400" b="1" baseline="0">
                <a:solidFill>
                  <a:schemeClr val="tx1"/>
                </a:solidFill>
                <a:latin typeface="+mj-lt"/>
              </a:defRPr>
            </a:lvl1pPr>
          </a:lstStyle>
          <a:p>
            <a:pPr lvl="0"/>
            <a:r>
              <a:rPr lang="en-US" dirty="0" smtClean="0"/>
              <a:t>Picture Name</a:t>
            </a:r>
          </a:p>
        </p:txBody>
      </p:sp>
      <p:sp>
        <p:nvSpPr>
          <p:cNvPr id="19" name="Text Placeholder 7"/>
          <p:cNvSpPr>
            <a:spLocks noGrp="1"/>
          </p:cNvSpPr>
          <p:nvPr>
            <p:ph type="body" sz="quarter" idx="26" hasCustomPrompt="1"/>
          </p:nvPr>
        </p:nvSpPr>
        <p:spPr>
          <a:xfrm>
            <a:off x="6934200" y="2590800"/>
            <a:ext cx="2209800" cy="4114800"/>
          </a:xfrm>
        </p:spPr>
        <p:txBody>
          <a:bodyPr anchor="t">
            <a:normAutofit/>
          </a:bodyPr>
          <a:lstStyle>
            <a:lvl1pPr marL="0" indent="0">
              <a:lnSpc>
                <a:spcPct val="80000"/>
              </a:lnSpc>
              <a:defRPr sz="2000" b="1" baseline="0">
                <a:solidFill>
                  <a:schemeClr val="tx1">
                    <a:lumMod val="65000"/>
                  </a:schemeClr>
                </a:solidFill>
                <a:latin typeface="+mj-lt"/>
              </a:defRPr>
            </a:lvl1pPr>
          </a:lstStyle>
          <a:p>
            <a:pPr lvl="0"/>
            <a:r>
              <a:rPr lang="en-US" dirty="0" smtClean="0"/>
              <a:t>Explanation of picture</a:t>
            </a:r>
          </a:p>
        </p:txBody>
      </p:sp>
      <p:sp>
        <p:nvSpPr>
          <p:cNvPr id="27" name="Picture Placeholder 26"/>
          <p:cNvSpPr>
            <a:spLocks noGrp="1"/>
          </p:cNvSpPr>
          <p:nvPr>
            <p:ph type="pic" sz="quarter" idx="33" hasCustomPrompt="1"/>
          </p:nvPr>
        </p:nvSpPr>
        <p:spPr>
          <a:xfrm>
            <a:off x="45720" y="1981200"/>
            <a:ext cx="6736080" cy="4648200"/>
          </a:xfrm>
        </p:spPr>
        <p:txBody>
          <a:bodyPr/>
          <a:lstStyle>
            <a:lvl1pPr>
              <a:defRPr baseline="0"/>
            </a:lvl1pPr>
          </a:lstStyle>
          <a:p>
            <a:r>
              <a:rPr lang="en-US" dirty="0" smtClean="0"/>
              <a:t>Square picture works best</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7">
                                            <p:txEl>
                                              <p:pRg st="0" end="0"/>
                                            </p:txEl>
                                          </p:spTgt>
                                        </p:tgtEl>
                                        <p:attrNameLst>
                                          <p:attrName>style.visibility</p:attrName>
                                        </p:attrNameLst>
                                      </p:cBhvr>
                                      <p:to>
                                        <p:strVal val="visible"/>
                                      </p:to>
                                    </p:set>
                                    <p:anim calcmode="lin" valueType="num">
                                      <p:cBhvr additive="base">
                                        <p:cTn id="19"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2"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7" grpId="0" bui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art and Descri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6"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7"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accent1"/>
                </a:solidFill>
              </a:defRPr>
            </a:lvl1pPr>
          </a:lstStyle>
          <a:p>
            <a:pPr lvl="0"/>
            <a:r>
              <a:rPr lang="en-US" dirty="0" smtClean="0"/>
              <a:t>title 2</a:t>
            </a:r>
            <a:endParaRPr lang="en-US" dirty="0"/>
          </a:p>
        </p:txBody>
      </p:sp>
      <p:sp>
        <p:nvSpPr>
          <p:cNvPr id="17" name="Text Placeholder 7"/>
          <p:cNvSpPr>
            <a:spLocks noGrp="1"/>
          </p:cNvSpPr>
          <p:nvPr>
            <p:ph type="body" sz="quarter" idx="24" hasCustomPrompt="1"/>
          </p:nvPr>
        </p:nvSpPr>
        <p:spPr>
          <a:xfrm>
            <a:off x="-45720" y="1965960"/>
            <a:ext cx="457200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Chart Title</a:t>
            </a:r>
          </a:p>
        </p:txBody>
      </p:sp>
      <p:sp>
        <p:nvSpPr>
          <p:cNvPr id="19" name="Text Placeholder 7"/>
          <p:cNvSpPr>
            <a:spLocks noGrp="1"/>
          </p:cNvSpPr>
          <p:nvPr>
            <p:ph type="body" sz="quarter" idx="26" hasCustomPrompt="1"/>
          </p:nvPr>
        </p:nvSpPr>
        <p:spPr>
          <a:xfrm>
            <a:off x="-45720" y="2377440"/>
            <a:ext cx="4572000" cy="4328160"/>
          </a:xfrm>
        </p:spPr>
        <p:txBody>
          <a:bodyPr anchor="t">
            <a:normAutofit/>
          </a:bodyPr>
          <a:lstStyle>
            <a:lvl1pPr marL="0" indent="0">
              <a:lnSpc>
                <a:spcPct val="80000"/>
              </a:lnSpc>
              <a:defRPr sz="2000" b="1" baseline="0">
                <a:solidFill>
                  <a:schemeClr val="accent1"/>
                </a:solidFill>
                <a:latin typeface="+mj-lt"/>
              </a:defRPr>
            </a:lvl1pPr>
          </a:lstStyle>
          <a:p>
            <a:pPr lvl="0"/>
            <a:r>
              <a:rPr lang="en-US" dirty="0" smtClean="0"/>
              <a:t>Chart description</a:t>
            </a:r>
          </a:p>
        </p:txBody>
      </p:sp>
      <p:sp>
        <p:nvSpPr>
          <p:cNvPr id="9" name="Chart Placeholder 8"/>
          <p:cNvSpPr>
            <a:spLocks noGrp="1"/>
          </p:cNvSpPr>
          <p:nvPr>
            <p:ph type="chart" sz="quarter" idx="27"/>
          </p:nvPr>
        </p:nvSpPr>
        <p:spPr>
          <a:xfrm>
            <a:off x="4572000" y="2057400"/>
            <a:ext cx="4572000" cy="4572000"/>
          </a:xfrm>
        </p:spPr>
        <p:txBody>
          <a:bodyPr/>
          <a:lstStyle/>
          <a:p>
            <a:r>
              <a:rPr lang="en-US" smtClean="0"/>
              <a:t>Click icon to add chart</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nodePh="1">
                                  <p:stCondLst>
                                    <p:cond delay="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2"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9"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 y="-274320"/>
            <a:ext cx="9144000" cy="1280160"/>
          </a:xfrm>
          <a:prstGeom prst="rect">
            <a:avLst/>
          </a:prstGeom>
        </p:spPr>
        <p:txBody>
          <a:bodyPr vert="horz" lIns="91440" tIns="45720" rIns="91440" bIns="45720" rtlCol="0" anchor="t">
            <a:noAutofit/>
          </a:bodyPr>
          <a:lstStyle/>
          <a:p>
            <a:r>
              <a:rPr lang="en-US" dirty="0" smtClean="0"/>
              <a:t>title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86" r:id="rId14"/>
  </p:sldLayoutIdLst>
  <p:transition>
    <p:push/>
  </p:transition>
  <p:txStyles>
    <p:titleStyle>
      <a:lvl1pPr algn="l" defTabSz="914400" rtl="0" eaLnBrk="1" latinLnBrk="0" hangingPunct="1">
        <a:spcBef>
          <a:spcPct val="0"/>
        </a:spcBef>
        <a:buNone/>
        <a:defRPr sz="8000" kern="1200">
          <a:solidFill>
            <a:schemeClr val="bg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3200" kern="1200">
          <a:solidFill>
            <a:schemeClr val="tx1">
              <a:lumMod val="50000"/>
            </a:schemeClr>
          </a:solidFill>
          <a:latin typeface="+mn-lt"/>
          <a:ea typeface="+mn-ea"/>
          <a:cs typeface="+mn-cs"/>
        </a:defRPr>
      </a:lvl1pPr>
      <a:lvl2pPr marL="742950" indent="-285750" algn="l" defTabSz="914400" rtl="0" eaLnBrk="1" latinLnBrk="0" hangingPunct="1">
        <a:spcBef>
          <a:spcPct val="20000"/>
        </a:spcBef>
        <a:buSzPct val="80000"/>
        <a:buFont typeface="Wingdings" pitchFamily="2" charset="2"/>
        <a:buChar char="§"/>
        <a:defRPr sz="2800" kern="1200">
          <a:solidFill>
            <a:schemeClr val="tx1">
              <a:lumMod val="65000"/>
            </a:schemeClr>
          </a:solidFill>
          <a:latin typeface="+mn-lt"/>
          <a:ea typeface="+mn-ea"/>
          <a:cs typeface="+mn-cs"/>
        </a:defRPr>
      </a:lvl2pPr>
      <a:lvl3pPr marL="1143000" indent="-228600" algn="l" defTabSz="914400" rtl="0" eaLnBrk="1" latinLnBrk="0" hangingPunct="1">
        <a:spcBef>
          <a:spcPct val="20000"/>
        </a:spcBef>
        <a:buSzPct val="70000"/>
        <a:buFont typeface="Wingdings" pitchFamily="2" charset="2"/>
        <a:buChar char="§"/>
        <a:defRPr sz="2400" kern="1200">
          <a:solidFill>
            <a:schemeClr val="tx1">
              <a:lumMod val="65000"/>
            </a:schemeClr>
          </a:solidFill>
          <a:latin typeface="+mn-lt"/>
          <a:ea typeface="+mn-ea"/>
          <a:cs typeface="+mn-cs"/>
        </a:defRPr>
      </a:lvl3pPr>
      <a:lvl4pPr marL="1600200" indent="-228600" algn="l" defTabSz="914400" rtl="0" eaLnBrk="1" latinLnBrk="0" hangingPunct="1">
        <a:spcBef>
          <a:spcPct val="20000"/>
        </a:spcBef>
        <a:buSzPct val="60000"/>
        <a:buFont typeface="Wingdings" pitchFamily="2" charset="2"/>
        <a:buChar char="§"/>
        <a:defRPr sz="2000" kern="1200">
          <a:solidFill>
            <a:schemeClr val="tx1">
              <a:lumMod val="65000"/>
            </a:schemeClr>
          </a:solidFill>
          <a:latin typeface="+mn-lt"/>
          <a:ea typeface="+mn-ea"/>
          <a:cs typeface="+mn-cs"/>
        </a:defRPr>
      </a:lvl4pPr>
      <a:lvl5pPr marL="2057400" indent="-228600" algn="l" defTabSz="914400" rtl="0" eaLnBrk="1" latinLnBrk="0" hangingPunct="1">
        <a:spcBef>
          <a:spcPct val="20000"/>
        </a:spcBef>
        <a:buSzPct val="50000"/>
        <a:buFont typeface="Wingdings" pitchFamily="2" charset="2"/>
        <a:buChar char="§"/>
        <a:defRPr sz="2000" kern="1200">
          <a:solidFill>
            <a:schemeClr val="tx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A1C93C-B721-4AA4-9956-AFD6A472A8B6}" type="datetimeFigureOut">
              <a:rPr lang="en-US" smtClean="0">
                <a:solidFill>
                  <a:srgbClr val="7F7F7F">
                    <a:tint val="75000"/>
                  </a:srgbClr>
                </a:solidFill>
              </a:rPr>
              <a:pPr/>
              <a:t>11/7/2011</a:t>
            </a:fld>
            <a:endParaRPr lang="en-US">
              <a:solidFill>
                <a:srgbClr val="7F7F7F">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7F7F7F">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68443D-9A9F-4CD3-8C19-FD73068F57DE}" type="slidenum">
              <a:rPr lang="en-US" smtClean="0">
                <a:solidFill>
                  <a:srgbClr val="7F7F7F">
                    <a:tint val="75000"/>
                  </a:srgbClr>
                </a:solidFill>
              </a:rPr>
              <a:pPr/>
              <a:t>‹#›</a:t>
            </a:fld>
            <a:endParaRPr lang="en-US">
              <a:solidFill>
                <a:srgbClr val="7F7F7F">
                  <a:tint val="75000"/>
                </a:srgbClr>
              </a:solidFil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push/>
  </p:transition>
  <p:txStyles>
    <p:titleStyle>
      <a:lvl1pPr algn="l" defTabSz="914400" rtl="0" eaLnBrk="1" latinLnBrk="0" hangingPunct="1">
        <a:spcBef>
          <a:spcPct val="0"/>
        </a:spcBef>
        <a:buNone/>
        <a:defRPr sz="4400" kern="1200">
          <a:solidFill>
            <a:schemeClr val="tx1"/>
          </a:solidFill>
          <a:latin typeface="Segoe UI" pitchFamily="34" charset="0"/>
          <a:ea typeface="+mj-ea"/>
          <a:cs typeface="Segoe UI"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egoe UI" pitchFamily="34" charset="0"/>
          <a:ea typeface="+mn-ea"/>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1.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6.xml"/><Relationship Id="rId4" Type="http://schemas.openxmlformats.org/officeDocument/2006/relationships/image" Target="../media/image43.gif"/></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cid:image001.gif@01CA8944.BF1AB360" TargetMode="External"/><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12.xml"/><Relationship Id="rId1" Type="http://schemas.openxmlformats.org/officeDocument/2006/relationships/vmlDrawing" Target="../drawings/vmlDrawing3.v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5.xml"/><Relationship Id="rId5" Type="http://schemas.openxmlformats.org/officeDocument/2006/relationships/image" Target="../media/image54.png"/><Relationship Id="rId4" Type="http://schemas.openxmlformats.org/officeDocument/2006/relationships/image" Target="../media/image53.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orweblog.oclc.org/archives/002135.html" TargetMode="Externa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image" Target="../media/image61.png"/><Relationship Id="rId1" Type="http://schemas.openxmlformats.org/officeDocument/2006/relationships/slideLayout" Target="../slideLayouts/slideLayout5.xml"/><Relationship Id="rId5" Type="http://schemas.openxmlformats.org/officeDocument/2006/relationships/image" Target="../media/image64.png"/><Relationship Id="rId4" Type="http://schemas.openxmlformats.org/officeDocument/2006/relationships/image" Target="../media/image63.gif"/></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65.png"/><Relationship Id="rId1" Type="http://schemas.openxmlformats.org/officeDocument/2006/relationships/slideLayout" Target="../slideLayouts/slideLayout5.xml"/><Relationship Id="rId4" Type="http://schemas.openxmlformats.org/officeDocument/2006/relationships/image" Target="../media/image7.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gif"/><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1.xml"/><Relationship Id="rId5" Type="http://schemas.openxmlformats.org/officeDocument/2006/relationships/image" Target="../media/image27.gif"/><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p:nvPr>
        </p:nvSpPr>
        <p:spPr/>
        <p:txBody>
          <a:bodyPr/>
          <a:lstStyle/>
          <a:p>
            <a:r>
              <a:rPr lang="en-US" sz="5400" dirty="0" err="1" smtClean="0">
                <a:solidFill>
                  <a:schemeClr val="accent3"/>
                </a:solidFill>
              </a:rPr>
              <a:t>R</a:t>
            </a:r>
            <a:r>
              <a:rPr lang="en-US" sz="5400" dirty="0" err="1" smtClean="0"/>
              <a:t>ebiun</a:t>
            </a:r>
            <a:r>
              <a:rPr lang="en-US" sz="5400" dirty="0" smtClean="0"/>
              <a:t> conference. Barcelona. 3 Nov 2011. </a:t>
            </a:r>
            <a:r>
              <a:rPr lang="en-US" sz="6600" b="1" dirty="0" smtClean="0">
                <a:solidFill>
                  <a:schemeClr val="accent3"/>
                </a:solidFill>
              </a:rPr>
              <a:t>R</a:t>
            </a:r>
            <a:r>
              <a:rPr lang="en-US" sz="6600" b="1" dirty="0" smtClean="0"/>
              <a:t>econfiguring library boundaries and focus in a network environment.</a:t>
            </a:r>
            <a:r>
              <a:rPr lang="en-US" sz="6600" dirty="0" smtClean="0"/>
              <a:t> </a:t>
            </a:r>
            <a:r>
              <a:rPr lang="en-US" sz="5400" dirty="0" smtClean="0">
                <a:solidFill>
                  <a:schemeClr val="accent3"/>
                </a:solidFill>
              </a:rPr>
              <a:t>L</a:t>
            </a:r>
            <a:r>
              <a:rPr lang="en-US" sz="5400" dirty="0" smtClean="0"/>
              <a:t>orcan Dempsey. </a:t>
            </a:r>
            <a:r>
              <a:rPr lang="en-US" sz="5400" dirty="0" smtClean="0">
                <a:solidFill>
                  <a:schemeClr val="accent3"/>
                </a:solidFill>
              </a:rPr>
              <a:t>O</a:t>
            </a:r>
            <a:r>
              <a:rPr lang="en-US" sz="5400" dirty="0" smtClean="0"/>
              <a:t>CLC.</a:t>
            </a:r>
            <a:r>
              <a:rPr lang="en-US" sz="6000" dirty="0" smtClean="0"/>
              <a:t/>
            </a:r>
            <a:br>
              <a:rPr lang="en-US" sz="6000" dirty="0" smtClean="0"/>
            </a:br>
            <a:r>
              <a:rPr lang="en-US" sz="4400" dirty="0" smtClean="0">
                <a:solidFill>
                  <a:schemeClr val="accent3"/>
                </a:solidFill>
              </a:rPr>
              <a:t>@</a:t>
            </a:r>
            <a:r>
              <a:rPr lang="en-US" sz="4400" dirty="0" err="1" smtClean="0"/>
              <a:t>lorcanD</a:t>
            </a:r>
            <a:r>
              <a:rPr lang="en-US" sz="7200" dirty="0" smtClean="0"/>
              <a:t/>
            </a:r>
            <a:br>
              <a:rPr lang="en-US" sz="7200" dirty="0" smtClean="0"/>
            </a:br>
            <a:r>
              <a:rPr lang="en-US" dirty="0" smtClean="0"/>
              <a:t/>
            </a:r>
            <a:br>
              <a:rPr lang="en-US" dirty="0" smtClean="0"/>
            </a:br>
            <a:endParaRPr lang="en-US" dirty="0"/>
          </a:p>
        </p:txBody>
      </p:sp>
    </p:spTree>
  </p:cSld>
  <p:clrMapOvr>
    <a:masterClrMapping/>
  </p:clrMapOvr>
  <p:transition>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endeley"/>
          <p:cNvPicPr>
            <a:picLocks noChangeAspect="1" noChangeArrowheads="1"/>
          </p:cNvPicPr>
          <p:nvPr/>
        </p:nvPicPr>
        <p:blipFill>
          <a:blip r:embed="rId2" cstate="print"/>
          <a:srcRect/>
          <a:stretch>
            <a:fillRect/>
          </a:stretch>
        </p:blipFill>
        <p:spPr bwMode="auto">
          <a:xfrm>
            <a:off x="5029200" y="3657600"/>
            <a:ext cx="3286125" cy="666751"/>
          </a:xfrm>
          <a:prstGeom prst="rect">
            <a:avLst/>
          </a:prstGeom>
          <a:noFill/>
        </p:spPr>
      </p:pic>
      <p:pic>
        <p:nvPicPr>
          <p:cNvPr id="4" name="Picture 12"/>
          <p:cNvPicPr>
            <a:picLocks noChangeAspect="1" noChangeArrowheads="1"/>
          </p:cNvPicPr>
          <p:nvPr/>
        </p:nvPicPr>
        <p:blipFill>
          <a:blip r:embed="rId3" cstate="print"/>
          <a:srcRect/>
          <a:stretch>
            <a:fillRect/>
          </a:stretch>
        </p:blipFill>
        <p:spPr bwMode="auto">
          <a:xfrm>
            <a:off x="6705600" y="2590800"/>
            <a:ext cx="1619250" cy="457200"/>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1600200" y="2667000"/>
            <a:ext cx="1609725" cy="552450"/>
          </a:xfrm>
          <a:prstGeom prst="rect">
            <a:avLst/>
          </a:prstGeom>
          <a:noFill/>
          <a:ln w="9525">
            <a:noFill/>
            <a:miter lim="800000"/>
            <a:headEnd/>
            <a:tailEnd/>
          </a:ln>
        </p:spPr>
      </p:pic>
      <p:pic>
        <p:nvPicPr>
          <p:cNvPr id="3075" name="Picture 3"/>
          <p:cNvPicPr>
            <a:picLocks noChangeAspect="1" noChangeArrowheads="1"/>
          </p:cNvPicPr>
          <p:nvPr/>
        </p:nvPicPr>
        <p:blipFill>
          <a:blip r:embed="rId5" cstate="print"/>
          <a:srcRect/>
          <a:stretch>
            <a:fillRect/>
          </a:stretch>
        </p:blipFill>
        <p:spPr bwMode="auto">
          <a:xfrm>
            <a:off x="1371600" y="4267200"/>
            <a:ext cx="2419350" cy="676275"/>
          </a:xfrm>
          <a:prstGeom prst="rect">
            <a:avLst/>
          </a:prstGeom>
          <a:noFill/>
          <a:ln w="9525">
            <a:noFill/>
            <a:miter lim="800000"/>
            <a:headEnd/>
            <a:tailEnd/>
          </a:ln>
        </p:spPr>
      </p:pic>
      <p:pic>
        <p:nvPicPr>
          <p:cNvPr id="3076" name="Picture 4"/>
          <p:cNvPicPr>
            <a:picLocks noChangeAspect="1" noChangeArrowheads="1"/>
          </p:cNvPicPr>
          <p:nvPr/>
        </p:nvPicPr>
        <p:blipFill>
          <a:blip r:embed="rId6" cstate="print"/>
          <a:srcRect/>
          <a:stretch>
            <a:fillRect/>
          </a:stretch>
        </p:blipFill>
        <p:spPr bwMode="auto">
          <a:xfrm>
            <a:off x="1981200" y="5638800"/>
            <a:ext cx="5133975" cy="476250"/>
          </a:xfrm>
          <a:prstGeom prst="rect">
            <a:avLst/>
          </a:prstGeom>
          <a:noFill/>
          <a:ln w="9525">
            <a:noFill/>
            <a:miter lim="800000"/>
            <a:headEnd/>
            <a:tailEnd/>
          </a:ln>
        </p:spPr>
      </p:pic>
      <p:pic>
        <p:nvPicPr>
          <p:cNvPr id="3077" name="Picture 5"/>
          <p:cNvPicPr>
            <a:picLocks noChangeAspect="1" noChangeArrowheads="1"/>
          </p:cNvPicPr>
          <p:nvPr/>
        </p:nvPicPr>
        <p:blipFill>
          <a:blip r:embed="rId7" cstate="print"/>
          <a:srcRect/>
          <a:stretch>
            <a:fillRect/>
          </a:stretch>
        </p:blipFill>
        <p:spPr bwMode="auto">
          <a:xfrm>
            <a:off x="990600" y="762000"/>
            <a:ext cx="3009900" cy="1057275"/>
          </a:xfrm>
          <a:prstGeom prst="rect">
            <a:avLst/>
          </a:prstGeom>
          <a:noFill/>
          <a:ln w="9525">
            <a:noFill/>
            <a:miter lim="800000"/>
            <a:headEnd/>
            <a:tailEnd/>
          </a:ln>
        </p:spPr>
      </p:pic>
      <p:pic>
        <p:nvPicPr>
          <p:cNvPr id="3078" name="Picture 6"/>
          <p:cNvPicPr>
            <a:picLocks noChangeAspect="1" noChangeArrowheads="1"/>
          </p:cNvPicPr>
          <p:nvPr/>
        </p:nvPicPr>
        <p:blipFill>
          <a:blip r:embed="rId8" cstate="print"/>
          <a:srcRect/>
          <a:stretch>
            <a:fillRect/>
          </a:stretch>
        </p:blipFill>
        <p:spPr bwMode="auto">
          <a:xfrm>
            <a:off x="3733800" y="1905000"/>
            <a:ext cx="2800350" cy="1009650"/>
          </a:xfrm>
          <a:prstGeom prst="rect">
            <a:avLst/>
          </a:prstGeom>
          <a:noFill/>
          <a:ln w="9525">
            <a:noFill/>
            <a:miter lim="800000"/>
            <a:headEnd/>
            <a:tailEnd/>
          </a:ln>
        </p:spPr>
      </p:pic>
      <p:sp>
        <p:nvSpPr>
          <p:cNvPr id="10" name="TextBox 9"/>
          <p:cNvSpPr txBox="1"/>
          <p:nvPr/>
        </p:nvSpPr>
        <p:spPr>
          <a:xfrm>
            <a:off x="0" y="3124200"/>
            <a:ext cx="7287572" cy="1384995"/>
          </a:xfrm>
          <a:prstGeom prst="rect">
            <a:avLst/>
          </a:prstGeom>
          <a:solidFill>
            <a:schemeClr val="tx1">
              <a:lumMod val="75000"/>
            </a:schemeClr>
          </a:solidFill>
          <a:effectLst>
            <a:outerShdw blurRad="50800" dist="101600" dir="2400000" algn="l" rotWithShape="0">
              <a:prstClr val="black">
                <a:alpha val="40000"/>
              </a:prstClr>
            </a:outerShdw>
          </a:effectLst>
        </p:spPr>
        <p:txBody>
          <a:bodyPr wrap="none" rtlCol="0">
            <a:spAutoFit/>
          </a:bodyPr>
          <a:lstStyle/>
          <a:p>
            <a:r>
              <a:rPr lang="en-US" sz="2800" dirty="0" smtClean="0">
                <a:solidFill>
                  <a:schemeClr val="accent3"/>
                </a:solidFill>
              </a:rPr>
              <a:t>Direction?</a:t>
            </a:r>
            <a:r>
              <a:rPr lang="en-US" sz="2800" dirty="0" smtClean="0"/>
              <a:t/>
            </a:r>
            <a:br>
              <a:rPr lang="en-US" sz="2800" dirty="0" smtClean="0"/>
            </a:br>
            <a:r>
              <a:rPr lang="en-US" sz="2800" dirty="0" smtClean="0"/>
              <a:t>Discovery moves to the network level?</a:t>
            </a:r>
          </a:p>
          <a:p>
            <a:r>
              <a:rPr lang="en-US" sz="2800" dirty="0" smtClean="0"/>
              <a:t>And local/institutional </a:t>
            </a:r>
            <a:r>
              <a:rPr lang="en-US" sz="2800" dirty="0" err="1" smtClean="0"/>
              <a:t>curation</a:t>
            </a:r>
            <a:r>
              <a:rPr lang="en-US" sz="2800" dirty="0" smtClean="0"/>
              <a:t> environments?</a:t>
            </a:r>
            <a:endParaRPr lang="en-US" sz="2800"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additive="base">
                                        <p:cTn id="7" dur="1000" fill="hold"/>
                                        <p:tgtEl>
                                          <p:spTgt spid="3077"/>
                                        </p:tgtEl>
                                        <p:attrNameLst>
                                          <p:attrName>ppt_x</p:attrName>
                                        </p:attrNameLst>
                                      </p:cBhvr>
                                      <p:tavLst>
                                        <p:tav tm="0">
                                          <p:val>
                                            <p:strVal val="1+#ppt_w/2"/>
                                          </p:val>
                                        </p:tav>
                                        <p:tav tm="100000">
                                          <p:val>
                                            <p:strVal val="#ppt_x"/>
                                          </p:val>
                                        </p:tav>
                                      </p:tavLst>
                                    </p:anim>
                                    <p:anim calcmode="lin" valueType="num">
                                      <p:cBhvr additive="base">
                                        <p:cTn id="8" dur="1000" fill="hold"/>
                                        <p:tgtEl>
                                          <p:spTgt spid="307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3078"/>
                                        </p:tgtEl>
                                        <p:attrNameLst>
                                          <p:attrName>style.visibility</p:attrName>
                                        </p:attrNameLst>
                                      </p:cBhvr>
                                      <p:to>
                                        <p:strVal val="visible"/>
                                      </p:to>
                                    </p:set>
                                    <p:anim calcmode="lin" valueType="num">
                                      <p:cBhvr additive="base">
                                        <p:cTn id="12" dur="1000" fill="hold"/>
                                        <p:tgtEl>
                                          <p:spTgt spid="3078"/>
                                        </p:tgtEl>
                                        <p:attrNameLst>
                                          <p:attrName>ppt_x</p:attrName>
                                        </p:attrNameLst>
                                      </p:cBhvr>
                                      <p:tavLst>
                                        <p:tav tm="0">
                                          <p:val>
                                            <p:strVal val="1+#ppt_w/2"/>
                                          </p:val>
                                        </p:tav>
                                        <p:tav tm="100000">
                                          <p:val>
                                            <p:strVal val="#ppt_x"/>
                                          </p:val>
                                        </p:tav>
                                      </p:tavLst>
                                    </p:anim>
                                    <p:anim calcmode="lin" valueType="num">
                                      <p:cBhvr additive="base">
                                        <p:cTn id="13" dur="1000" fill="hold"/>
                                        <p:tgtEl>
                                          <p:spTgt spid="3078"/>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1+#ppt_w/2"/>
                                          </p:val>
                                        </p:tav>
                                        <p:tav tm="100000">
                                          <p:val>
                                            <p:strVal val="#ppt_x"/>
                                          </p:val>
                                        </p:tav>
                                      </p:tavLst>
                                    </p:anim>
                                    <p:anim calcmode="lin" valueType="num">
                                      <p:cBhvr additive="base">
                                        <p:cTn id="17" dur="10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2"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1000" fill="hold"/>
                                        <p:tgtEl>
                                          <p:spTgt spid="2"/>
                                        </p:tgtEl>
                                        <p:attrNameLst>
                                          <p:attrName>ppt_x</p:attrName>
                                        </p:attrNameLst>
                                      </p:cBhvr>
                                      <p:tavLst>
                                        <p:tav tm="0">
                                          <p:val>
                                            <p:strVal val="1+#ppt_w/2"/>
                                          </p:val>
                                        </p:tav>
                                        <p:tav tm="100000">
                                          <p:val>
                                            <p:strVal val="#ppt_x"/>
                                          </p:val>
                                        </p:tav>
                                      </p:tavLst>
                                    </p:anim>
                                    <p:anim calcmode="lin" valueType="num">
                                      <p:cBhvr additive="base">
                                        <p:cTn id="22" dur="1000" fill="hold"/>
                                        <p:tgtEl>
                                          <p:spTgt spid="2"/>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3076"/>
                                        </p:tgtEl>
                                        <p:attrNameLst>
                                          <p:attrName>style.visibility</p:attrName>
                                        </p:attrNameLst>
                                      </p:cBhvr>
                                      <p:to>
                                        <p:strVal val="visible"/>
                                      </p:to>
                                    </p:set>
                                    <p:anim calcmode="lin" valueType="num">
                                      <p:cBhvr additive="base">
                                        <p:cTn id="25" dur="1000" fill="hold"/>
                                        <p:tgtEl>
                                          <p:spTgt spid="3076"/>
                                        </p:tgtEl>
                                        <p:attrNameLst>
                                          <p:attrName>ppt_x</p:attrName>
                                        </p:attrNameLst>
                                      </p:cBhvr>
                                      <p:tavLst>
                                        <p:tav tm="0">
                                          <p:val>
                                            <p:strVal val="1+#ppt_w/2"/>
                                          </p:val>
                                        </p:tav>
                                        <p:tav tm="100000">
                                          <p:val>
                                            <p:strVal val="#ppt_x"/>
                                          </p:val>
                                        </p:tav>
                                      </p:tavLst>
                                    </p:anim>
                                    <p:anim calcmode="lin" valueType="num">
                                      <p:cBhvr additive="base">
                                        <p:cTn id="26" dur="1000" fill="hold"/>
                                        <p:tgtEl>
                                          <p:spTgt spid="3076"/>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3075"/>
                                        </p:tgtEl>
                                        <p:attrNameLst>
                                          <p:attrName>style.visibility</p:attrName>
                                        </p:attrNameLst>
                                      </p:cBhvr>
                                      <p:to>
                                        <p:strVal val="visible"/>
                                      </p:to>
                                    </p:set>
                                    <p:anim calcmode="lin" valueType="num">
                                      <p:cBhvr additive="base">
                                        <p:cTn id="29" dur="1000" fill="hold"/>
                                        <p:tgtEl>
                                          <p:spTgt spid="3075"/>
                                        </p:tgtEl>
                                        <p:attrNameLst>
                                          <p:attrName>ppt_x</p:attrName>
                                        </p:attrNameLst>
                                      </p:cBhvr>
                                      <p:tavLst>
                                        <p:tav tm="0">
                                          <p:val>
                                            <p:strVal val="1+#ppt_w/2"/>
                                          </p:val>
                                        </p:tav>
                                        <p:tav tm="100000">
                                          <p:val>
                                            <p:strVal val="#ppt_x"/>
                                          </p:val>
                                        </p:tav>
                                      </p:tavLst>
                                    </p:anim>
                                    <p:anim calcmode="lin" valueType="num">
                                      <p:cBhvr additive="base">
                                        <p:cTn id="30" dur="1000" fill="hold"/>
                                        <p:tgtEl>
                                          <p:spTgt spid="3075"/>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2" fill="hold" nodeType="afterEffect">
                                  <p:stCondLst>
                                    <p:cond delay="0"/>
                                  </p:stCondLst>
                                  <p:childTnLst>
                                    <p:set>
                                      <p:cBhvr>
                                        <p:cTn id="33" dur="1" fill="hold">
                                          <p:stCondLst>
                                            <p:cond delay="0"/>
                                          </p:stCondLst>
                                        </p:cTn>
                                        <p:tgtEl>
                                          <p:spTgt spid="3074"/>
                                        </p:tgtEl>
                                        <p:attrNameLst>
                                          <p:attrName>style.visibility</p:attrName>
                                        </p:attrNameLst>
                                      </p:cBhvr>
                                      <p:to>
                                        <p:strVal val="visible"/>
                                      </p:to>
                                    </p:set>
                                    <p:anim calcmode="lin" valueType="num">
                                      <p:cBhvr additive="base">
                                        <p:cTn id="34" dur="1000" fill="hold"/>
                                        <p:tgtEl>
                                          <p:spTgt spid="3074"/>
                                        </p:tgtEl>
                                        <p:attrNameLst>
                                          <p:attrName>ppt_x</p:attrName>
                                        </p:attrNameLst>
                                      </p:cBhvr>
                                      <p:tavLst>
                                        <p:tav tm="0">
                                          <p:val>
                                            <p:strVal val="1+#ppt_w/2"/>
                                          </p:val>
                                        </p:tav>
                                        <p:tav tm="100000">
                                          <p:val>
                                            <p:strVal val="#ppt_x"/>
                                          </p:val>
                                        </p:tav>
                                      </p:tavLst>
                                    </p:anim>
                                    <p:anim calcmode="lin" valueType="num">
                                      <p:cBhvr additive="base">
                                        <p:cTn id="35" dur="10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000" fill="hold"/>
                                        <p:tgtEl>
                                          <p:spTgt spid="10"/>
                                        </p:tgtEl>
                                        <p:attrNameLst>
                                          <p:attrName>ppt_x</p:attrName>
                                        </p:attrNameLst>
                                      </p:cBhvr>
                                      <p:tavLst>
                                        <p:tav tm="0">
                                          <p:val>
                                            <p:strVal val="1+#ppt_w/2"/>
                                          </p:val>
                                        </p:tav>
                                        <p:tav tm="100000">
                                          <p:val>
                                            <p:strVal val="#ppt_x"/>
                                          </p:val>
                                        </p:tav>
                                      </p:tavLst>
                                    </p:anim>
                                    <p:anim calcmode="lin" valueType="num">
                                      <p:cBhvr additive="base">
                                        <p:cTn id="41"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2" cstate="print"/>
          <a:srcRect/>
          <a:stretch>
            <a:fillRect/>
          </a:stretch>
        </p:blipFill>
        <p:spPr bwMode="auto">
          <a:xfrm>
            <a:off x="4562475" y="0"/>
            <a:ext cx="4581525" cy="2543175"/>
          </a:xfrm>
          <a:prstGeom prst="rect">
            <a:avLst/>
          </a:prstGeom>
          <a:noFill/>
          <a:ln w="9525">
            <a:noFill/>
            <a:miter lim="800000"/>
            <a:headEnd/>
            <a:tailEnd/>
          </a:ln>
        </p:spPr>
      </p:pic>
      <p:pic>
        <p:nvPicPr>
          <p:cNvPr id="15362" name="Picture 2"/>
          <p:cNvPicPr>
            <a:picLocks noChangeAspect="1" noChangeArrowheads="1"/>
          </p:cNvPicPr>
          <p:nvPr/>
        </p:nvPicPr>
        <p:blipFill>
          <a:blip r:embed="rId3" cstate="print"/>
          <a:srcRect/>
          <a:stretch>
            <a:fillRect/>
          </a:stretch>
        </p:blipFill>
        <p:spPr bwMode="auto">
          <a:xfrm>
            <a:off x="2028825" y="2362200"/>
            <a:ext cx="7115175" cy="3409950"/>
          </a:xfrm>
          <a:prstGeom prst="rect">
            <a:avLst/>
          </a:prstGeom>
          <a:noFill/>
          <a:ln w="9525">
            <a:noFill/>
            <a:miter lim="800000"/>
            <a:headEnd/>
            <a:tailEnd/>
          </a:ln>
        </p:spPr>
      </p:pic>
      <p:pic>
        <p:nvPicPr>
          <p:cNvPr id="15363" name="Picture 3"/>
          <p:cNvPicPr>
            <a:picLocks noChangeAspect="1" noChangeArrowheads="1"/>
          </p:cNvPicPr>
          <p:nvPr/>
        </p:nvPicPr>
        <p:blipFill>
          <a:blip r:embed="rId4" cstate="print"/>
          <a:srcRect/>
          <a:stretch>
            <a:fillRect/>
          </a:stretch>
        </p:blipFill>
        <p:spPr bwMode="auto">
          <a:xfrm>
            <a:off x="3733800" y="6172200"/>
            <a:ext cx="5410200" cy="352425"/>
          </a:xfrm>
          <a:prstGeom prst="rect">
            <a:avLst/>
          </a:prstGeom>
          <a:noFill/>
          <a:ln w="9525">
            <a:noFill/>
            <a:miter lim="800000"/>
            <a:headEnd/>
            <a:tailEnd/>
          </a:ln>
        </p:spPr>
      </p:pic>
      <p:sp>
        <p:nvSpPr>
          <p:cNvPr id="6" name="TextBox 5"/>
          <p:cNvSpPr txBox="1"/>
          <p:nvPr/>
        </p:nvSpPr>
        <p:spPr>
          <a:xfrm>
            <a:off x="0" y="3124200"/>
            <a:ext cx="5009705" cy="1384995"/>
          </a:xfrm>
          <a:prstGeom prst="rect">
            <a:avLst/>
          </a:prstGeom>
          <a:solidFill>
            <a:schemeClr val="tx1">
              <a:lumMod val="75000"/>
            </a:schemeClr>
          </a:solidFill>
          <a:effectLst>
            <a:outerShdw blurRad="50800" dist="101600" dir="2400000" algn="l" rotWithShape="0">
              <a:prstClr val="black">
                <a:alpha val="40000"/>
              </a:prstClr>
            </a:outerShdw>
          </a:effectLst>
        </p:spPr>
        <p:txBody>
          <a:bodyPr wrap="none" rtlCol="0">
            <a:spAutoFit/>
          </a:bodyPr>
          <a:lstStyle/>
          <a:p>
            <a:r>
              <a:rPr lang="en-US" sz="2800" dirty="0" smtClean="0">
                <a:solidFill>
                  <a:schemeClr val="accent3"/>
                </a:solidFill>
              </a:rPr>
              <a:t>Direction?</a:t>
            </a:r>
            <a:r>
              <a:rPr lang="en-US" sz="2800" dirty="0" smtClean="0"/>
              <a:t/>
            </a:r>
            <a:br>
              <a:rPr lang="en-US" sz="2800" dirty="0" smtClean="0"/>
            </a:br>
            <a:r>
              <a:rPr lang="en-US" sz="2800" dirty="0" smtClean="0"/>
              <a:t>Print collections consolidated in </a:t>
            </a:r>
            <a:br>
              <a:rPr lang="en-US" sz="2800" dirty="0" smtClean="0"/>
            </a:br>
            <a:r>
              <a:rPr lang="en-US" sz="2800" dirty="0" smtClean="0"/>
              <a:t>national/regional initiatives?</a:t>
            </a:r>
            <a:endParaRPr lang="en-US" sz="2800"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5361"/>
                                        </p:tgtEl>
                                        <p:attrNameLst>
                                          <p:attrName>style.visibility</p:attrName>
                                        </p:attrNameLst>
                                      </p:cBhvr>
                                      <p:to>
                                        <p:strVal val="visible"/>
                                      </p:to>
                                    </p:set>
                                    <p:anim calcmode="lin" valueType="num">
                                      <p:cBhvr additive="base">
                                        <p:cTn id="7" dur="1000" fill="hold"/>
                                        <p:tgtEl>
                                          <p:spTgt spid="15361"/>
                                        </p:tgtEl>
                                        <p:attrNameLst>
                                          <p:attrName>ppt_x</p:attrName>
                                        </p:attrNameLst>
                                      </p:cBhvr>
                                      <p:tavLst>
                                        <p:tav tm="0">
                                          <p:val>
                                            <p:strVal val="1+#ppt_w/2"/>
                                          </p:val>
                                        </p:tav>
                                        <p:tav tm="100000">
                                          <p:val>
                                            <p:strVal val="#ppt_x"/>
                                          </p:val>
                                        </p:tav>
                                      </p:tavLst>
                                    </p:anim>
                                    <p:anim calcmode="lin" valueType="num">
                                      <p:cBhvr additive="base">
                                        <p:cTn id="8" dur="1000" fill="hold"/>
                                        <p:tgtEl>
                                          <p:spTgt spid="1536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5362"/>
                                        </p:tgtEl>
                                        <p:attrNameLst>
                                          <p:attrName>style.visibility</p:attrName>
                                        </p:attrNameLst>
                                      </p:cBhvr>
                                      <p:to>
                                        <p:strVal val="visible"/>
                                      </p:to>
                                    </p:set>
                                    <p:anim calcmode="lin" valueType="num">
                                      <p:cBhvr additive="base">
                                        <p:cTn id="11" dur="1000" fill="hold"/>
                                        <p:tgtEl>
                                          <p:spTgt spid="15362"/>
                                        </p:tgtEl>
                                        <p:attrNameLst>
                                          <p:attrName>ppt_x</p:attrName>
                                        </p:attrNameLst>
                                      </p:cBhvr>
                                      <p:tavLst>
                                        <p:tav tm="0">
                                          <p:val>
                                            <p:strVal val="1+#ppt_w/2"/>
                                          </p:val>
                                        </p:tav>
                                        <p:tav tm="100000">
                                          <p:val>
                                            <p:strVal val="#ppt_x"/>
                                          </p:val>
                                        </p:tav>
                                      </p:tavLst>
                                    </p:anim>
                                    <p:anim calcmode="lin" valueType="num">
                                      <p:cBhvr additive="base">
                                        <p:cTn id="12" dur="1000" fill="hold"/>
                                        <p:tgtEl>
                                          <p:spTgt spid="1536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5363"/>
                                        </p:tgtEl>
                                        <p:attrNameLst>
                                          <p:attrName>style.visibility</p:attrName>
                                        </p:attrNameLst>
                                      </p:cBhvr>
                                      <p:to>
                                        <p:strVal val="visible"/>
                                      </p:to>
                                    </p:set>
                                    <p:anim calcmode="lin" valueType="num">
                                      <p:cBhvr additive="base">
                                        <p:cTn id="15" dur="1000" fill="hold"/>
                                        <p:tgtEl>
                                          <p:spTgt spid="15363"/>
                                        </p:tgtEl>
                                        <p:attrNameLst>
                                          <p:attrName>ppt_x</p:attrName>
                                        </p:attrNameLst>
                                      </p:cBhvr>
                                      <p:tavLst>
                                        <p:tav tm="0">
                                          <p:val>
                                            <p:strVal val="1+#ppt_w/2"/>
                                          </p:val>
                                        </p:tav>
                                        <p:tav tm="100000">
                                          <p:val>
                                            <p:strVal val="#ppt_x"/>
                                          </p:val>
                                        </p:tav>
                                      </p:tavLst>
                                    </p:anim>
                                    <p:anim calcmode="lin" valueType="num">
                                      <p:cBhvr additive="base">
                                        <p:cTn id="16" dur="1000" fill="hold"/>
                                        <p:tgtEl>
                                          <p:spTgt spid="1536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000" fill="hold"/>
                                        <p:tgtEl>
                                          <p:spTgt spid="6"/>
                                        </p:tgtEl>
                                        <p:attrNameLst>
                                          <p:attrName>ppt_x</p:attrName>
                                        </p:attrNameLst>
                                      </p:cBhvr>
                                      <p:tavLst>
                                        <p:tav tm="0">
                                          <p:val>
                                            <p:strVal val="1+#ppt_w/2"/>
                                          </p:val>
                                        </p:tav>
                                        <p:tav tm="100000">
                                          <p:val>
                                            <p:strVal val="#ppt_x"/>
                                          </p:val>
                                        </p:tav>
                                      </p:tavLst>
                                    </p:anim>
                                    <p:anim calcmode="lin" valueType="num">
                                      <p:cBhvr additive="base">
                                        <p:cTn id="22"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The network reconfigures the library</a:t>
            </a:r>
            <a:endParaRPr lang="en-US" sz="6600" dirty="0"/>
          </a:p>
        </p:txBody>
      </p:sp>
      <p:sp>
        <p:nvSpPr>
          <p:cNvPr id="4" name="Text Placeholder 3"/>
          <p:cNvSpPr>
            <a:spLocks noGrp="1"/>
          </p:cNvSpPr>
          <p:nvPr>
            <p:ph type="body" sz="quarter" idx="14"/>
          </p:nvPr>
        </p:nvSpPr>
        <p:spPr/>
        <p:txBody>
          <a:bodyPr/>
          <a:lstStyle/>
          <a:p>
            <a:r>
              <a:rPr lang="en-US" dirty="0" smtClean="0"/>
              <a:t>Boundaries of the library are changing … </a:t>
            </a:r>
            <a:endParaRPr lang="en-US" dirty="0"/>
          </a:p>
        </p:txBody>
      </p:sp>
      <p:sp>
        <p:nvSpPr>
          <p:cNvPr id="8" name="Text Placeholder 7"/>
          <p:cNvSpPr>
            <a:spLocks noGrp="1"/>
          </p:cNvSpPr>
          <p:nvPr>
            <p:ph type="body" sz="quarter" idx="18"/>
          </p:nvPr>
        </p:nvSpPr>
        <p:spPr/>
        <p:txBody>
          <a:bodyPr/>
          <a:lstStyle/>
          <a:p>
            <a:r>
              <a:rPr lang="en-US" dirty="0" smtClean="0"/>
              <a:t>…. as the network reduces transaction costs ….. </a:t>
            </a:r>
            <a:endParaRPr lang="en-US" dirty="0"/>
          </a:p>
        </p:txBody>
      </p:sp>
      <p:sp>
        <p:nvSpPr>
          <p:cNvPr id="12" name="Text Placeholder 11"/>
          <p:cNvSpPr>
            <a:spLocks noGrp="1"/>
          </p:cNvSpPr>
          <p:nvPr>
            <p:ph type="body" sz="quarter" idx="22"/>
          </p:nvPr>
        </p:nvSpPr>
        <p:spPr/>
        <p:txBody>
          <a:bodyPr>
            <a:normAutofit fontScale="85000" lnSpcReduction="10000"/>
          </a:bodyPr>
          <a:lstStyle/>
          <a:p>
            <a:r>
              <a:rPr lang="en-US" dirty="0" smtClean="0"/>
              <a:t>…. and as economics and functionality encourage new approaches. </a:t>
            </a:r>
            <a:endParaRPr lang="en-US" dirty="0"/>
          </a:p>
        </p:txBody>
      </p:sp>
    </p:spTree>
  </p:cSld>
  <p:clrMapOvr>
    <a:masterClrMapping/>
  </p:clrMapOvr>
  <p:transition>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defRPr/>
            </a:pPr>
            <a:r>
              <a:rPr lang="en-US" dirty="0" smtClean="0"/>
              <a:t>Institution </a:t>
            </a:r>
            <a:br>
              <a:rPr lang="en-US" dirty="0" smtClean="0"/>
            </a:br>
            <a:r>
              <a:rPr lang="en-US" dirty="0" smtClean="0"/>
              <a:t>scale</a:t>
            </a:r>
            <a:endParaRPr lang="en-US" dirty="0"/>
          </a:p>
        </p:txBody>
      </p:sp>
      <p:sp>
        <p:nvSpPr>
          <p:cNvPr id="4" name="Subtitle 3"/>
          <p:cNvSpPr>
            <a:spLocks noGrp="1"/>
          </p:cNvSpPr>
          <p:nvPr>
            <p:ph type="subTitle" idx="1"/>
          </p:nvPr>
        </p:nvSpPr>
        <p:spPr>
          <a:xfrm>
            <a:off x="0" y="2895600"/>
            <a:ext cx="6400800" cy="2819400"/>
          </a:xfrm>
        </p:spPr>
        <p:txBody>
          <a:bodyPr>
            <a:normAutofit fontScale="92500" lnSpcReduction="20000"/>
          </a:bodyPr>
          <a:lstStyle/>
          <a:p>
            <a:r>
              <a:rPr lang="en-US" dirty="0" smtClean="0"/>
              <a:t>Goodness: A large </a:t>
            </a:r>
          </a:p>
          <a:p>
            <a:r>
              <a:rPr lang="en-US" dirty="0" smtClean="0"/>
              <a:t>collection </a:t>
            </a:r>
            <a:br>
              <a:rPr lang="en-US" dirty="0" smtClean="0"/>
            </a:br>
            <a:r>
              <a:rPr lang="en-US" dirty="0" smtClean="0"/>
              <a:t>in central locations</a:t>
            </a:r>
          </a:p>
          <a:p>
            <a:endParaRPr lang="en-US" dirty="0" smtClean="0"/>
          </a:p>
          <a:p>
            <a:r>
              <a:rPr lang="en-US" dirty="0" smtClean="0"/>
              <a:t>Organization: Structured around collection</a:t>
            </a:r>
            <a:endParaRPr lang="en-US" dirty="0"/>
          </a:p>
        </p:txBody>
      </p:sp>
      <p:sp>
        <p:nvSpPr>
          <p:cNvPr id="5" name="Text Placeholder 4"/>
          <p:cNvSpPr>
            <a:spLocks noGrp="1"/>
          </p:cNvSpPr>
          <p:nvPr>
            <p:ph type="body" sz="quarter" idx="10"/>
          </p:nvPr>
        </p:nvSpPr>
        <p:spPr/>
        <p:txBody>
          <a:bodyPr>
            <a:normAutofit fontScale="92500"/>
          </a:bodyPr>
          <a:lstStyle/>
          <a:p>
            <a:r>
              <a:rPr lang="en-US" dirty="0" smtClean="0"/>
              <a:t>Makes it possible to see library as …</a:t>
            </a:r>
            <a:endParaRPr lang="en-US" dirty="0"/>
          </a:p>
        </p:txBody>
      </p:sp>
      <p:pic>
        <p:nvPicPr>
          <p:cNvPr id="23555" name="Content Placeholder 3" descr="booktower.jpg"/>
          <p:cNvPicPr>
            <a:picLocks noGrp="1" noChangeAspect="1"/>
          </p:cNvPicPr>
          <p:nvPr>
            <p:ph idx="4294967295"/>
          </p:nvPr>
        </p:nvPicPr>
        <p:blipFill>
          <a:blip r:embed="rId2" cstate="print"/>
          <a:srcRect/>
          <a:stretch>
            <a:fillRect/>
          </a:stretch>
        </p:blipFill>
        <p:spPr>
          <a:xfrm>
            <a:off x="5983288" y="841375"/>
            <a:ext cx="3160712" cy="5240338"/>
          </a:xfrm>
        </p:spPr>
      </p:pic>
    </p:spTree>
  </p:cSld>
  <p:clrMapOvr>
    <a:masterClrMapping/>
  </p:clrMapOvr>
  <p:transition>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art.PNG"/>
          <p:cNvPicPr>
            <a:picLocks noChangeAspect="1"/>
          </p:cNvPicPr>
          <p:nvPr/>
        </p:nvPicPr>
        <p:blipFill>
          <a:blip r:embed="rId2" cstate="print"/>
          <a:stretch>
            <a:fillRect/>
          </a:stretch>
        </p:blipFill>
        <p:spPr>
          <a:xfrm>
            <a:off x="-3068159" y="0"/>
            <a:ext cx="12212159" cy="6858000"/>
          </a:xfrm>
          <a:prstGeom prst="rect">
            <a:avLst/>
          </a:prstGeom>
        </p:spPr>
      </p:pic>
    </p:spTree>
  </p:cSld>
  <p:clrMapOvr>
    <a:masterClrMapping/>
  </p:clrMapOvr>
  <p:transition>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Subtitle 6"/>
          <p:cNvSpPr>
            <a:spLocks noGrp="1"/>
          </p:cNvSpPr>
          <p:nvPr>
            <p:ph type="subTitle" idx="13"/>
          </p:nvPr>
        </p:nvSpPr>
        <p:spPr>
          <a:xfrm>
            <a:off x="3200400" y="990600"/>
            <a:ext cx="5791200" cy="640080"/>
          </a:xfrm>
        </p:spPr>
        <p:txBody>
          <a:bodyPr>
            <a:normAutofit fontScale="70000" lnSpcReduction="20000"/>
          </a:bodyPr>
          <a:lstStyle/>
          <a:p>
            <a:r>
              <a:rPr lang="en-US" dirty="0" smtClean="0"/>
              <a:t>From modernist to modern</a:t>
            </a:r>
            <a:br>
              <a:rPr lang="en-US" dirty="0" smtClean="0"/>
            </a:br>
            <a:r>
              <a:rPr lang="en-US" dirty="0" smtClean="0"/>
              <a:t>Inside Higher Ed, March 21, 2011</a:t>
            </a:r>
          </a:p>
          <a:p>
            <a:endParaRPr lang="en-US" dirty="0"/>
          </a:p>
        </p:txBody>
      </p:sp>
      <p:sp>
        <p:nvSpPr>
          <p:cNvPr id="8" name="Text Placeholder 7"/>
          <p:cNvSpPr>
            <a:spLocks noGrp="1"/>
          </p:cNvSpPr>
          <p:nvPr>
            <p:ph type="body" sz="quarter" idx="14"/>
          </p:nvPr>
        </p:nvSpPr>
        <p:spPr>
          <a:xfrm>
            <a:off x="-45720" y="2362200"/>
            <a:ext cx="6400800" cy="4495800"/>
          </a:xfrm>
        </p:spPr>
        <p:txBody>
          <a:bodyPr>
            <a:normAutofit/>
          </a:bodyPr>
          <a:lstStyle/>
          <a:p>
            <a:r>
              <a:rPr lang="en-US" sz="2800" dirty="0" smtClean="0"/>
              <a:t>"Skillman Library served us well for the first 30 years of its life,"</a:t>
            </a:r>
            <a:r>
              <a:rPr lang="en-US" sz="2800" i="1" dirty="0" smtClean="0"/>
              <a:t> </a:t>
            </a:r>
            <a:r>
              <a:rPr lang="en-US" sz="2800" dirty="0" smtClean="0"/>
              <a:t>Neil J. McElroy, dean of libraries &amp; information technology services at Lafayette, said of its 1960s-era centerpiece. But by the mid-1990s, it was "no longer suitable," due to the librarian's changing role "</a:t>
            </a:r>
            <a:r>
              <a:rPr lang="en-US" sz="2800" b="1" dirty="0" smtClean="0">
                <a:solidFill>
                  <a:schemeClr val="accent3"/>
                </a:solidFill>
              </a:rPr>
              <a:t>from steward of collections to educator</a:t>
            </a:r>
            <a:r>
              <a:rPr lang="en-US" sz="2800" dirty="0" smtClean="0"/>
              <a:t>" and the advent of the World Wide Web and digitization, he said.</a:t>
            </a:r>
            <a:endParaRPr lang="en-US" sz="2800" dirty="0"/>
          </a:p>
        </p:txBody>
      </p:sp>
      <p:pic>
        <p:nvPicPr>
          <p:cNvPr id="81922" name="Picture 2" descr="http://www.insidehighered.com/var/ihe/storage/images/media/news_images/2011/03/skillman1/4623485-1-eng-US/skillman1_medium.jpg"/>
          <p:cNvPicPr>
            <a:picLocks noChangeAspect="1" noChangeArrowheads="1"/>
          </p:cNvPicPr>
          <p:nvPr/>
        </p:nvPicPr>
        <p:blipFill>
          <a:blip r:embed="rId2" cstate="print"/>
          <a:srcRect/>
          <a:stretch>
            <a:fillRect/>
          </a:stretch>
        </p:blipFill>
        <p:spPr bwMode="auto">
          <a:xfrm>
            <a:off x="0" y="0"/>
            <a:ext cx="2857500" cy="2124075"/>
          </a:xfrm>
          <a:prstGeom prst="rect">
            <a:avLst/>
          </a:prstGeom>
          <a:noFill/>
        </p:spPr>
      </p:pic>
    </p:spTree>
  </p:cSld>
  <p:clrMapOvr>
    <a:masterClrMapping/>
  </p:clrMapOvr>
  <p:transition>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6600" dirty="0" smtClean="0"/>
              <a:t>The network is reconfiguring</a:t>
            </a:r>
            <a:br>
              <a:rPr lang="en-US" sz="6600" dirty="0" smtClean="0"/>
            </a:br>
            <a:r>
              <a:rPr lang="en-US" sz="6600" dirty="0" smtClean="0"/>
              <a:t/>
            </a:r>
            <a:br>
              <a:rPr lang="en-US" sz="6600" dirty="0" smtClean="0"/>
            </a:br>
            <a:r>
              <a:rPr lang="en-US" sz="3200" dirty="0" smtClean="0"/>
              <a:t>whole industries …      research &amp; learning</a:t>
            </a:r>
            <a:r>
              <a:rPr lang="en-US" dirty="0" smtClean="0"/>
              <a:t/>
            </a:r>
            <a:br>
              <a:rPr lang="en-US" dirty="0" smtClean="0"/>
            </a:br>
            <a:endParaRPr lang="en-US" dirty="0"/>
          </a:p>
        </p:txBody>
      </p:sp>
      <p:sp>
        <p:nvSpPr>
          <p:cNvPr id="5" name="Subtitle 4"/>
          <p:cNvSpPr>
            <a:spLocks noGrp="1"/>
          </p:cNvSpPr>
          <p:nvPr>
            <p:ph type="subTitle" idx="13"/>
          </p:nvPr>
        </p:nvSpPr>
        <p:spPr>
          <a:xfrm>
            <a:off x="0" y="3352800"/>
            <a:ext cx="3200400" cy="1066800"/>
          </a:xfrm>
        </p:spPr>
        <p:txBody>
          <a:bodyPr>
            <a:normAutofit fontScale="77500" lnSpcReduction="20000"/>
          </a:bodyPr>
          <a:lstStyle/>
          <a:p>
            <a:r>
              <a:rPr lang="en-US" dirty="0" smtClean="0">
                <a:solidFill>
                  <a:schemeClr val="accent3"/>
                </a:solidFill>
              </a:rPr>
              <a:t>Travel</a:t>
            </a:r>
            <a:br>
              <a:rPr lang="en-US" dirty="0" smtClean="0">
                <a:solidFill>
                  <a:schemeClr val="accent3"/>
                </a:solidFill>
              </a:rPr>
            </a:br>
            <a:r>
              <a:rPr lang="en-US" dirty="0" smtClean="0">
                <a:solidFill>
                  <a:schemeClr val="accent3"/>
                </a:solidFill>
              </a:rPr>
              <a:t>News</a:t>
            </a:r>
            <a:br>
              <a:rPr lang="en-US" dirty="0" smtClean="0">
                <a:solidFill>
                  <a:schemeClr val="accent3"/>
                </a:solidFill>
              </a:rPr>
            </a:br>
            <a:r>
              <a:rPr lang="en-US" dirty="0" smtClean="0">
                <a:solidFill>
                  <a:schemeClr val="accent3"/>
                </a:solidFill>
              </a:rPr>
              <a:t>Book retail</a:t>
            </a:r>
          </a:p>
          <a:p>
            <a:endParaRPr lang="en-US" dirty="0"/>
          </a:p>
        </p:txBody>
      </p:sp>
      <p:sp>
        <p:nvSpPr>
          <p:cNvPr id="4" name="TextBox 3"/>
          <p:cNvSpPr txBox="1"/>
          <p:nvPr/>
        </p:nvSpPr>
        <p:spPr>
          <a:xfrm>
            <a:off x="6096000" y="2971800"/>
            <a:ext cx="129902" cy="618918"/>
          </a:xfrm>
          <a:prstGeom prst="rect">
            <a:avLst/>
          </a:prstGeom>
          <a:noFill/>
        </p:spPr>
        <p:txBody>
          <a:bodyPr wrap="none" lIns="64291" tIns="32146" rIns="64291" bIns="32146">
            <a:spAutoFit/>
          </a:bodyPr>
          <a:lstStyle/>
          <a:p>
            <a:pPr>
              <a:defRPr/>
            </a:pPr>
            <a:endParaRPr lang="en-US" dirty="0"/>
          </a:p>
          <a:p>
            <a:pPr>
              <a:defRPr/>
            </a:pPr>
            <a:endParaRPr lang="en-US" dirty="0"/>
          </a:p>
        </p:txBody>
      </p:sp>
      <p:sp>
        <p:nvSpPr>
          <p:cNvPr id="8" name="Subtitle 4"/>
          <p:cNvSpPr txBox="1">
            <a:spLocks/>
          </p:cNvSpPr>
          <p:nvPr/>
        </p:nvSpPr>
        <p:spPr>
          <a:xfrm>
            <a:off x="4724400" y="3429000"/>
            <a:ext cx="3200400" cy="1066800"/>
          </a:xfrm>
          <a:prstGeom prst="rect">
            <a:avLst/>
          </a:prstGeom>
        </p:spPr>
        <p:txBody>
          <a:bodyPr vert="horz" lIns="91440" tIns="45720" rIns="91440" bIns="45720" rtlCol="0">
            <a:normAutofit fontScale="70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accent3"/>
                </a:solidFill>
                <a:effectLst/>
                <a:uLnTx/>
                <a:uFillTx/>
                <a:latin typeface="Segoe UI Light" pitchFamily="34" charset="0"/>
                <a:ea typeface="+mn-ea"/>
                <a:cs typeface="+mn-cs"/>
              </a:rPr>
              <a:t>E-research</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b="1" dirty="0" smtClean="0">
                <a:solidFill>
                  <a:schemeClr val="accent3"/>
                </a:solidFill>
                <a:latin typeface="Segoe UI Light" pitchFamily="34" charset="0"/>
              </a:rPr>
              <a:t>Network level services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accent3"/>
                </a:solidFill>
                <a:effectLst/>
                <a:uLnTx/>
                <a:uFillTx/>
                <a:latin typeface="Segoe UI Light" pitchFamily="34" charset="0"/>
                <a:ea typeface="+mn-ea"/>
                <a:cs typeface="+mn-cs"/>
              </a:rPr>
              <a:t>Learning</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chemeClr val="tx1">
                  <a:tint val="75000"/>
                </a:schemeClr>
              </a:solidFill>
              <a:effectLst/>
              <a:uLnTx/>
              <a:uFillTx/>
              <a:latin typeface="Segoe UI Light" pitchFamily="34" charset="0"/>
              <a:ea typeface="+mn-ea"/>
              <a:cs typeface="+mn-cs"/>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smtClean="0"/>
              <a:t>Consolidation </a:t>
            </a:r>
            <a:br>
              <a:rPr lang="en-US" sz="7200" dirty="0" smtClean="0"/>
            </a:br>
            <a:r>
              <a:rPr lang="en-US" sz="7200" dirty="0" smtClean="0"/>
              <a:t>at scale</a:t>
            </a:r>
            <a:endParaRPr lang="en-US" sz="7200" dirty="0"/>
          </a:p>
        </p:txBody>
      </p:sp>
      <p:sp>
        <p:nvSpPr>
          <p:cNvPr id="36" name="Text Placeholder 35"/>
          <p:cNvSpPr>
            <a:spLocks noGrp="1"/>
          </p:cNvSpPr>
          <p:nvPr>
            <p:ph type="body" sz="quarter" idx="14"/>
          </p:nvPr>
        </p:nvSpPr>
        <p:spPr>
          <a:xfrm>
            <a:off x="914400" y="5242560"/>
            <a:ext cx="6400800" cy="1005840"/>
          </a:xfrm>
        </p:spPr>
        <p:txBody>
          <a:bodyPr>
            <a:normAutofit fontScale="62500" lnSpcReduction="20000"/>
          </a:bodyPr>
          <a:lstStyle/>
          <a:p>
            <a:pPr marL="0" indent="0">
              <a:spcBef>
                <a:spcPts val="0"/>
              </a:spcBef>
            </a:pPr>
            <a:r>
              <a:rPr lang="en-US" sz="4000" dirty="0" smtClean="0">
                <a:solidFill>
                  <a:schemeClr val="bg1">
                    <a:lumMod val="50000"/>
                    <a:lumOff val="50000"/>
                  </a:schemeClr>
                </a:solidFill>
              </a:rPr>
              <a:t>The scalability of access: </a:t>
            </a:r>
            <a:r>
              <a:rPr lang="en-US" sz="4000" dirty="0" smtClean="0">
                <a:solidFill>
                  <a:schemeClr val="accent3"/>
                </a:solidFill>
              </a:rPr>
              <a:t>stronger gravitational attraction at network level</a:t>
            </a:r>
          </a:p>
          <a:p>
            <a:endParaRPr lang="en-US" dirty="0">
              <a:solidFill>
                <a:schemeClr val="bg1">
                  <a:lumMod val="50000"/>
                  <a:lumOff val="50000"/>
                </a:schemeClr>
              </a:solidFill>
            </a:endParaRPr>
          </a:p>
        </p:txBody>
      </p:sp>
      <p:pic>
        <p:nvPicPr>
          <p:cNvPr id="126990" name="Picture 14" descr="http://images.wordpressapi.com/Amazon-logo-05.jpg"/>
          <p:cNvPicPr>
            <a:picLocks noGrp="1" noChangeAspect="1" noChangeArrowheads="1"/>
          </p:cNvPicPr>
          <p:nvPr>
            <p:ph type="pic" sz="quarter" idx="16"/>
          </p:nvPr>
        </p:nvPicPr>
        <p:blipFill>
          <a:blip r:embed="rId2" cstate="print"/>
          <a:srcRect/>
          <a:stretch>
            <a:fillRect/>
          </a:stretch>
        </p:blipFill>
        <p:spPr bwMode="auto">
          <a:xfrm>
            <a:off x="0" y="5105400"/>
            <a:ext cx="914400" cy="914400"/>
          </a:xfrm>
          <a:prstGeom prst="rect">
            <a:avLst/>
          </a:prstGeom>
          <a:noFill/>
        </p:spPr>
      </p:pic>
      <p:sp>
        <p:nvSpPr>
          <p:cNvPr id="40" name="Text Placeholder 39"/>
          <p:cNvSpPr>
            <a:spLocks noGrp="1"/>
          </p:cNvSpPr>
          <p:nvPr>
            <p:ph type="body" sz="quarter" idx="17"/>
          </p:nvPr>
        </p:nvSpPr>
        <p:spPr>
          <a:xfrm>
            <a:off x="914400" y="3627120"/>
            <a:ext cx="5943600" cy="1021080"/>
          </a:xfrm>
        </p:spPr>
        <p:txBody>
          <a:bodyPr>
            <a:noAutofit/>
          </a:bodyPr>
          <a:lstStyle/>
          <a:p>
            <a:pPr marL="0" indent="0">
              <a:spcBef>
                <a:spcPts val="0"/>
              </a:spcBef>
            </a:pPr>
            <a:r>
              <a:rPr lang="en-US" sz="2800" dirty="0" smtClean="0">
                <a:solidFill>
                  <a:schemeClr val="bg1">
                    <a:lumMod val="50000"/>
                    <a:lumOff val="50000"/>
                  </a:schemeClr>
                </a:solidFill>
              </a:rPr>
              <a:t>Context and community: </a:t>
            </a:r>
            <a:r>
              <a:rPr lang="en-US" sz="2800" dirty="0" smtClean="0"/>
              <a:t>rich analytics drive richer experiences</a:t>
            </a:r>
            <a:endParaRPr lang="en-US" sz="2800" dirty="0"/>
          </a:p>
        </p:txBody>
      </p:sp>
      <p:sp>
        <p:nvSpPr>
          <p:cNvPr id="43" name="Text Placeholder 42"/>
          <p:cNvSpPr>
            <a:spLocks noGrp="1"/>
          </p:cNvSpPr>
          <p:nvPr>
            <p:ph type="body" sz="quarter" idx="18"/>
          </p:nvPr>
        </p:nvSpPr>
        <p:spPr>
          <a:xfrm>
            <a:off x="838200" y="2407920"/>
            <a:ext cx="6553200" cy="1021080"/>
          </a:xfrm>
        </p:spPr>
        <p:txBody>
          <a:bodyPr>
            <a:normAutofit/>
          </a:bodyPr>
          <a:lstStyle/>
          <a:p>
            <a:pPr marL="0" indent="0">
              <a:spcBef>
                <a:spcPts val="0"/>
              </a:spcBef>
            </a:pPr>
            <a:r>
              <a:rPr lang="en-US" sz="2800" dirty="0" smtClean="0">
                <a:solidFill>
                  <a:schemeClr val="bg1">
                    <a:lumMod val="50000"/>
                    <a:lumOff val="50000"/>
                  </a:schemeClr>
                </a:solidFill>
              </a:rPr>
              <a:t>Network encourages </a:t>
            </a:r>
            <a:r>
              <a:rPr lang="en-US" sz="2800" dirty="0" smtClean="0">
                <a:solidFill>
                  <a:schemeClr val="accent3"/>
                </a:solidFill>
              </a:rPr>
              <a:t>efficiencies of scale</a:t>
            </a:r>
          </a:p>
          <a:p>
            <a:endParaRPr lang="en-US" dirty="0">
              <a:solidFill>
                <a:schemeClr val="bg1">
                  <a:lumMod val="50000"/>
                  <a:lumOff val="50000"/>
                </a:schemeClr>
              </a:solidFill>
            </a:endParaRPr>
          </a:p>
        </p:txBody>
      </p:sp>
      <p:pic>
        <p:nvPicPr>
          <p:cNvPr id="126992" name="Picture 16" descr="http://piemonkey.com/wp-content/uploads/2010/11/netflix-logo.jpg"/>
          <p:cNvPicPr>
            <a:picLocks noGrp="1" noChangeAspect="1" noChangeArrowheads="1"/>
          </p:cNvPicPr>
          <p:nvPr>
            <p:ph type="pic" sz="quarter" idx="19"/>
          </p:nvPr>
        </p:nvPicPr>
        <p:blipFill>
          <a:blip r:embed="rId3" cstate="print"/>
          <a:srcRect/>
          <a:stretch>
            <a:fillRect/>
          </a:stretch>
        </p:blipFill>
        <p:spPr bwMode="auto">
          <a:xfrm>
            <a:off x="45721" y="3657600"/>
            <a:ext cx="914400" cy="914400"/>
          </a:xfrm>
          <a:prstGeom prst="rect">
            <a:avLst/>
          </a:prstGeom>
          <a:noFill/>
        </p:spPr>
      </p:pic>
      <p:pic>
        <p:nvPicPr>
          <p:cNvPr id="126994" name="Picture 18" descr="UPS Logo"/>
          <p:cNvPicPr>
            <a:picLocks noGrp="1" noChangeAspect="1" noChangeArrowheads="1"/>
          </p:cNvPicPr>
          <p:nvPr>
            <p:ph type="pic" sz="quarter" idx="22"/>
          </p:nvPr>
        </p:nvPicPr>
        <p:blipFill>
          <a:blip r:embed="rId4" cstate="print"/>
          <a:srcRect t="8065" b="8065"/>
          <a:stretch>
            <a:fillRect/>
          </a:stretch>
        </p:blipFill>
        <p:spPr bwMode="auto">
          <a:xfrm>
            <a:off x="0" y="2286000"/>
            <a:ext cx="914400" cy="914400"/>
          </a:xfrm>
          <a:prstGeom prst="rect">
            <a:avLst/>
          </a:prstGeom>
          <a:noFill/>
        </p:spPr>
      </p:pic>
      <p:sp>
        <p:nvSpPr>
          <p:cNvPr id="126986" name="AutoShape 10" descr="data:image/jpg;base64,/9j/4AAQSkZJRgABAQAAAQABAAD/2wBDAAkGBwgHBgkIBwgKCgkLDRYPDQwMDRsUFRAWIB0iIiAdHx8kKDQsJCYxJx8fLT0tMTU3Ojo6Iys/RD84QzQ5Ojf/2wBDAQoKCg0MDRoPDxo3JR8lNzc3Nzc3Nzc3Nzc3Nzc3Nzc3Nzc3Nzc3Nzc3Nzc3Nzc3Nzc3Nzc3Nzc3Nzc3Nzc3Nzf/wAARCABSAH0DASIAAhEBAxEB/8QAGwABAAIDAQEAAAAAAAAAAAAAAAUGAgQHAwj/xAA9EAABAwMCBAIHBAcJAAAAAAABAgMEAAURBiEHEjFBE1EUIjZhdIGyMnGRwRUzUmJyobEWFzdCU2R1s9H/xAAYAQEAAwEAAAAAAAAAAAAAAAAAAQIDBP/EAC0RAQABAgMECAcAAAAAAAAAAAABAgMEERMSMVORMkFCcaGi0eEFFCIjUYLB/9oADAMBAAIRAxEAPwDj2o/aC5/Fu/WajqkdR+0Fz+Ld+s1HUClKUClKUClKUClKUClKUClKUCskd6xrJHeg39R+0Fz+Ld+s1HVI6j9oLn8W79ZqOoFKUoFKUoFKUoFKUoFKUoFKUoFZI71jWSO9BIagSpeorilIJUqY6AB3POa6B/c5I8BcZOobab6iP46rWN1geXNnPz5cfLeqPcYyZmsJMVbgaS9cVtlw9EguEZ+Wa+gdL2SPp/Wz1rtOllMw48TK73IUpxb5IGEpUdhvkED9noBQcY0nw/f1HYX7yLpDhRY0rwX1SfVDaQlJKyc4/wAwGO5qwngy63cWmX9S21uHKSn0GQftSlkZ5Uo5vLByCeoxnt5WclPAvUYzgm7tgj5s1NXxZ9M4QjmOA1GPX95mgplj4cTZ97vEC4T4tuj2c4mTHjlCdzy46ZzjO5G3v2pqHh6uy3aysC8wpFuu6gGLinZtIyASrfoOYHOav8vTtvnao11fJdsevL8B5tLFtacUnxSUpJJ5dz0zj3HY7VrcSrRPvdo0Ha27axbZcpbyPQ0DlRHzyHBHbA3PfrQQFw4RGNYZ94j6ntkxiEytxfgesCUpzy5BwCdvxFa2m+Fb91s8O4XO9QbSbgcQGJH25HljcddsYycEbVbeJOnL5A0tF0zpi1PmxwGS/Nl86E+kLA5iSObJA3J9+APsitbXGnbvq2Lou4abZVIhm3tM8zSvVjrGMlX7IHTPmjHlQUyzcNrvctRXewuOMx59uYLvKrJS705Qk9grmBBPY1nqvh2ux6cbvsG9QbtEDvgyFRNw0v3HJ5hnbsdxtvXVJM5iRxI1h6K4FLjadLTi0/6g3PzGQPlVD04w7L4H3eKyOZ129tNtpJxlR8ED+dBT9LaZF7ZmzptwYtlrghPpEt5Cl4Uo4SlKRupRwdvdUkvh9KcvcaLCuMSRbZMVU1F03Q0mOnZa1A7pKTsU+ZFSb9gucHQF8sT0Y/pO3XWPKlMtEOENKZIB9XOQCR91bOltPXGJZ7hBedJuN3sLrsSEeYOpQl5J5eU91gKIA64NBW73o9mLbmbpZbzHu9uXIEZ15tpTSmXD0CkK3wR0Puqcd4VrTNmWljUNvdvkdJcEDlUnmaBHrFZ9VJwebl3wCM14afiyLbw9vz09pxhudOhMRQ6kpLi0LUpZAPkO9TS1KPGLVCiTkRZ2D9zBoKfqPSLFssjN4td7i3aGZHor62G1I8J3l5set1BAOFbZqro71b43+Es//nGP+ldVBHegkNRe0Fy+Ld+s1vnWeqXTFH6duKjFz4GH1ZTtj5nBIyfOtO9O+Bqee6EIWUTnFcq08yVYWdiO4qR/txekAiMqLFT5MRUJ/Ks65uR0Iie+cv5K9MUT0pya0calkW96BHRc3Ich3xXWUIWUOL29YjGM7D8Kk02rW8tUBam55MAJEMuuhPo4GMcmT6uMD8KjHtY6he+3dZA/hIT/AEFajl/vDmee6zTn/cK/9rKfmp3bMc59F/sx+Z5R6rnbrNxAjXF+5R570eZJGHnjLBU4P3sZzWwNO63WqOp7UHKqO6p5lS5Tii2tWeZQPLsTk/jXO3J8xz9ZLfV/E6o/nXiXFnqtR+81XTxU9uI/X3WiuxHZnn7OsO2vWshlxmXrR5TTiShxBfcUFJIwQc152fT2obNFci2vWC4bDhyptkqAz5j1tj7xvXKcmmaroYni+WE6lnh+MunwdE3KC5Icg6nUyuSgtvqbQQXEnqFHm3BrOLom8xIJgw9SutRS6HyyhtQQXBjCsBXUcqd/cK5bk1kl1xP2VqH3GqzYxfVe8sJ1bHD8XU0aV1THuy7uxqdwXFY5VyVc4WsYAwTvkYA2PkK0JekNVvXUXVV7beuAUFJkqfcS4COmDjaqE3cpzX6qbJR/C6ofnW4zqW+M/q7tNHuLyj/Wo0sdG65E98J1MNO+iea0X+wa4u7rT10lLuC2RhsqlA8n3AkY6ComVbtYRp79wdYuRlvpUl6QjK1LChhQJTnqNqwj661E0d5/iDycZQr8s1KRuJd1bI9IiRHh5hKkH+uP5VG18Qp3xTVzgywtXXMKk4/Pjw125xb7UZTgdVHVkJKwMBWD3wSK1k96vl24gx7pZpUN+1kOutlCSp0LSknvuM7daoaeprqsV3a6Zm5Rsz35sbtNFM/RVm3tR+0Fz+Ld+s1HVI6j9oLn8W79ZqOrdkUpSgUpSgUpSgUpSgUpSgUpSgVkjvWNZI70G/qP2gufxbv1mo6lKBSlKBSlKBSlKBSlKBSlKBSlKBWSO9KU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smtClean="0"/>
              <a:t>Consolidation </a:t>
            </a:r>
            <a:br>
              <a:rPr lang="en-US" sz="7200" dirty="0" smtClean="0"/>
            </a:br>
            <a:r>
              <a:rPr lang="en-US" sz="7200" dirty="0" smtClean="0"/>
              <a:t>at scale</a:t>
            </a:r>
            <a:endParaRPr lang="en-US" sz="7200" dirty="0"/>
          </a:p>
        </p:txBody>
      </p:sp>
      <p:sp>
        <p:nvSpPr>
          <p:cNvPr id="36" name="Text Placeholder 35"/>
          <p:cNvSpPr>
            <a:spLocks noGrp="1"/>
          </p:cNvSpPr>
          <p:nvPr>
            <p:ph type="body" sz="quarter" idx="14"/>
          </p:nvPr>
        </p:nvSpPr>
        <p:spPr>
          <a:xfrm>
            <a:off x="990600" y="5242560"/>
            <a:ext cx="6400800" cy="1005840"/>
          </a:xfrm>
        </p:spPr>
        <p:txBody>
          <a:bodyPr>
            <a:normAutofit fontScale="62500" lnSpcReduction="20000"/>
          </a:bodyPr>
          <a:lstStyle/>
          <a:p>
            <a:pPr marL="0" indent="0">
              <a:spcBef>
                <a:spcPts val="0"/>
              </a:spcBef>
            </a:pPr>
            <a:r>
              <a:rPr lang="en-US" sz="4000" dirty="0" smtClean="0"/>
              <a:t>The scalability of access: stronger </a:t>
            </a:r>
            <a:r>
              <a:rPr lang="en-US" sz="4000" dirty="0" smtClean="0">
                <a:solidFill>
                  <a:schemeClr val="bg1">
                    <a:lumMod val="50000"/>
                    <a:lumOff val="50000"/>
                  </a:schemeClr>
                </a:solidFill>
              </a:rPr>
              <a:t>Gravitational attraction at</a:t>
            </a:r>
            <a:r>
              <a:rPr lang="en-US" sz="4000" dirty="0" smtClean="0"/>
              <a:t> </a:t>
            </a:r>
            <a:r>
              <a:rPr lang="en-US" sz="4000" dirty="0" smtClean="0">
                <a:solidFill>
                  <a:schemeClr val="accent3"/>
                </a:solidFill>
              </a:rPr>
              <a:t>network level</a:t>
            </a:r>
          </a:p>
          <a:p>
            <a:endParaRPr lang="en-US" dirty="0"/>
          </a:p>
        </p:txBody>
      </p:sp>
      <p:sp>
        <p:nvSpPr>
          <p:cNvPr id="40" name="Text Placeholder 39"/>
          <p:cNvSpPr>
            <a:spLocks noGrp="1"/>
          </p:cNvSpPr>
          <p:nvPr>
            <p:ph type="body" sz="quarter" idx="17"/>
          </p:nvPr>
        </p:nvSpPr>
        <p:spPr>
          <a:xfrm>
            <a:off x="990600" y="3627120"/>
            <a:ext cx="5943600" cy="1021080"/>
          </a:xfrm>
        </p:spPr>
        <p:txBody>
          <a:bodyPr>
            <a:noAutofit/>
          </a:bodyPr>
          <a:lstStyle/>
          <a:p>
            <a:pPr marL="0" indent="0">
              <a:spcBef>
                <a:spcPts val="0"/>
              </a:spcBef>
            </a:pPr>
            <a:r>
              <a:rPr lang="en-US" sz="2800" dirty="0" smtClean="0">
                <a:solidFill>
                  <a:schemeClr val="bg1">
                    <a:lumMod val="50000"/>
                    <a:lumOff val="50000"/>
                  </a:schemeClr>
                </a:solidFill>
              </a:rPr>
              <a:t>Context and community: </a:t>
            </a:r>
            <a:r>
              <a:rPr lang="en-US" sz="2800" dirty="0" smtClean="0">
                <a:solidFill>
                  <a:schemeClr val="accent3"/>
                </a:solidFill>
              </a:rPr>
              <a:t>rich analytics </a:t>
            </a:r>
            <a:r>
              <a:rPr lang="en-US" sz="2800" dirty="0" smtClean="0">
                <a:solidFill>
                  <a:schemeClr val="tx1"/>
                </a:solidFill>
              </a:rPr>
              <a:t>drive richer experiences</a:t>
            </a:r>
            <a:endParaRPr lang="en-US" sz="2800" dirty="0">
              <a:solidFill>
                <a:schemeClr val="tx1"/>
              </a:solidFill>
            </a:endParaRPr>
          </a:p>
        </p:txBody>
      </p:sp>
      <p:sp>
        <p:nvSpPr>
          <p:cNvPr id="43" name="Text Placeholder 42"/>
          <p:cNvSpPr>
            <a:spLocks noGrp="1"/>
          </p:cNvSpPr>
          <p:nvPr>
            <p:ph type="body" sz="quarter" idx="18"/>
          </p:nvPr>
        </p:nvSpPr>
        <p:spPr>
          <a:xfrm>
            <a:off x="990600" y="2407920"/>
            <a:ext cx="6553200" cy="1021080"/>
          </a:xfrm>
        </p:spPr>
        <p:txBody>
          <a:bodyPr>
            <a:normAutofit/>
          </a:bodyPr>
          <a:lstStyle/>
          <a:p>
            <a:pPr marL="0" indent="0">
              <a:spcBef>
                <a:spcPts val="0"/>
              </a:spcBef>
            </a:pPr>
            <a:r>
              <a:rPr lang="en-US" sz="2800" dirty="0" smtClean="0">
                <a:solidFill>
                  <a:schemeClr val="bg1">
                    <a:lumMod val="50000"/>
                    <a:lumOff val="50000"/>
                  </a:schemeClr>
                </a:solidFill>
              </a:rPr>
              <a:t>Network encourages efficiencies of </a:t>
            </a:r>
            <a:r>
              <a:rPr lang="en-US" sz="2800" dirty="0" smtClean="0">
                <a:solidFill>
                  <a:schemeClr val="accent3"/>
                </a:solidFill>
              </a:rPr>
              <a:t>scale</a:t>
            </a:r>
          </a:p>
          <a:p>
            <a:endParaRPr lang="en-US" dirty="0"/>
          </a:p>
        </p:txBody>
      </p:sp>
      <p:sp>
        <p:nvSpPr>
          <p:cNvPr id="126986" name="AutoShape 10" descr="data:image/jpg;base64,/9j/4AAQSkZJRgABAQAAAQABAAD/2wBDAAkGBwgHBgkIBwgKCgkLDRYPDQwMDRsUFRAWIB0iIiAdHx8kKDQsJCYxJx8fLT0tMTU3Ojo6Iys/RD84QzQ5Ojf/2wBDAQoKCg0MDRoPDxo3JR8lNzc3Nzc3Nzc3Nzc3Nzc3Nzc3Nzc3Nzc3Nzc3Nzc3Nzc3Nzc3Nzc3Nzc3Nzc3Nzc3Nzf/wAARCABSAH0DASIAAhEBAxEB/8QAGwABAAIDAQEAAAAAAAAAAAAAAAUGAgQHAwj/xAA9EAABAwMCBAIHBAcJAAAAAAABAgMEAAURBiEHEjFBE1EUIjZhdIGyMnGRwRUzUmJyobEWFzdCU2R1s9H/xAAYAQEAAwEAAAAAAAAAAAAAAAAAAQIDBP/EAC0RAQABAgMECAcAAAAAAAAAAAABAgMEERMSMVORMkFCcaGi0eEFFCIjUYLB/9oADAMBAAIRAxEAPwDj2o/aC5/Fu/WajqkdR+0Fz+Ld+s1HUClKUClKUClKUClKUClKUClKUCskd6xrJHeg39R+0Fz+Ld+s1HVI6j9oLn8W79ZqOoFKUoFKUoFKUoFKUoFKUoFKUoFZI71jWSO9BIagSpeorilIJUqY6AB3POa6B/c5I8BcZOobab6iP46rWN1geXNnPz5cfLeqPcYyZmsJMVbgaS9cVtlw9EguEZ+Wa+gdL2SPp/Wz1rtOllMw48TK73IUpxb5IGEpUdhvkED9noBQcY0nw/f1HYX7yLpDhRY0rwX1SfVDaQlJKyc4/wAwGO5qwngy63cWmX9S21uHKSn0GQftSlkZ5Uo5vLByCeoxnt5WclPAvUYzgm7tgj5s1NXxZ9M4QjmOA1GPX95mgplj4cTZ97vEC4T4tuj2c4mTHjlCdzy46ZzjO5G3v2pqHh6uy3aysC8wpFuu6gGLinZtIyASrfoOYHOav8vTtvnao11fJdsevL8B5tLFtacUnxSUpJJ5dz0zj3HY7VrcSrRPvdo0Ha27axbZcpbyPQ0DlRHzyHBHbA3PfrQQFw4RGNYZ94j6ntkxiEytxfgesCUpzy5BwCdvxFa2m+Fb91s8O4XO9QbSbgcQGJH25HljcddsYycEbVbeJOnL5A0tF0zpi1PmxwGS/Nl86E+kLA5iSObJA3J9+APsitbXGnbvq2Lou4abZVIhm3tM8zSvVjrGMlX7IHTPmjHlQUyzcNrvctRXewuOMx59uYLvKrJS705Qk9grmBBPY1nqvh2ux6cbvsG9QbtEDvgyFRNw0v3HJ5hnbsdxtvXVJM5iRxI1h6K4FLjadLTi0/6g3PzGQPlVD04w7L4H3eKyOZ129tNtpJxlR8ED+dBT9LaZF7ZmzptwYtlrghPpEt5Cl4Uo4SlKRupRwdvdUkvh9KcvcaLCuMSRbZMVU1F03Q0mOnZa1A7pKTsU+ZFSb9gucHQF8sT0Y/pO3XWPKlMtEOENKZIB9XOQCR91bOltPXGJZ7hBedJuN3sLrsSEeYOpQl5J5eU91gKIA64NBW73o9mLbmbpZbzHu9uXIEZ15tpTSmXD0CkK3wR0Puqcd4VrTNmWljUNvdvkdJcEDlUnmaBHrFZ9VJwebl3wCM14afiyLbw9vz09pxhudOhMRQ6kpLi0LUpZAPkO9TS1KPGLVCiTkRZ2D9zBoKfqPSLFssjN4td7i3aGZHor62G1I8J3l5set1BAOFbZqro71b43+Es//nGP+ldVBHegkNRe0Fy+Ld+s1vnWeqXTFH6duKjFz4GH1ZTtj5nBIyfOtO9O+Bqee6EIWUTnFcq08yVYWdiO4qR/txekAiMqLFT5MRUJ/Ks65uR0Iie+cv5K9MUT0pya0calkW96BHRc3Ich3xXWUIWUOL29YjGM7D8Kk02rW8tUBam55MAJEMuuhPo4GMcmT6uMD8KjHtY6he+3dZA/hIT/AEFajl/vDmee6zTn/cK/9rKfmp3bMc59F/sx+Z5R6rnbrNxAjXF+5R570eZJGHnjLBU4P3sZzWwNO63WqOp7UHKqO6p5lS5Tii2tWeZQPLsTk/jXO3J8xz9ZLfV/E6o/nXiXFnqtR+81XTxU9uI/X3WiuxHZnn7OsO2vWshlxmXrR5TTiShxBfcUFJIwQc152fT2obNFci2vWC4bDhyptkqAz5j1tj7xvXKcmmaroYni+WE6lnh+MunwdE3KC5Icg6nUyuSgtvqbQQXEnqFHm3BrOLom8xIJgw9SutRS6HyyhtQQXBjCsBXUcqd/cK5bk1kl1xP2VqH3GqzYxfVe8sJ1bHD8XU0aV1THuy7uxqdwXFY5VyVc4WsYAwTvkYA2PkK0JekNVvXUXVV7beuAUFJkqfcS4COmDjaqE3cpzX6qbJR/C6ofnW4zqW+M/q7tNHuLyj/Wo0sdG65E98J1MNO+iea0X+wa4u7rT10lLuC2RhsqlA8n3AkY6ComVbtYRp79wdYuRlvpUl6QjK1LChhQJTnqNqwj661E0d5/iDycZQr8s1KRuJd1bI9IiRHh5hKkH+uP5VG18Qp3xTVzgywtXXMKk4/Pjw125xb7UZTgdVHVkJKwMBWD3wSK1k96vl24gx7pZpUN+1kOutlCSp0LSknvuM7daoaeprqsV3a6Zm5Rsz35sbtNFM/RVm3tR+0Fz+Ld+s1HVI6j9oLn8W79ZqOrdkUpSgUpSgUpSgUpSgUpSgUpSgVkjvWNZI70G/qP2gufxbv1mo6lKBSlKBSlKBSlKBSlKBSlKBSlKBWSO9KU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 name="Picture Placeholder 17"/>
          <p:cNvPicPr>
            <a:picLocks noGrp="1" noChangeAspect="1" noChangeArrowheads="1"/>
          </p:cNvPicPr>
          <p:nvPr>
            <p:ph type="pic" sz="quarter" idx="19"/>
          </p:nvPr>
        </p:nvPicPr>
        <p:blipFill>
          <a:blip r:embed="rId2" cstate="print"/>
          <a:srcRect l="20460" r="20460"/>
          <a:stretch>
            <a:fillRect/>
          </a:stretch>
        </p:blipFill>
        <p:spPr bwMode="auto">
          <a:xfrm>
            <a:off x="0" y="5105400"/>
            <a:ext cx="914400" cy="914400"/>
          </a:xfrm>
          <a:prstGeom prst="rect">
            <a:avLst/>
          </a:prstGeom>
          <a:noFill/>
          <a:ln w="9525">
            <a:noFill/>
            <a:miter lim="800000"/>
            <a:headEnd/>
            <a:tailEnd/>
          </a:ln>
        </p:spPr>
      </p:pic>
      <p:pic>
        <p:nvPicPr>
          <p:cNvPr id="37890" name="Picture 2"/>
          <p:cNvPicPr>
            <a:picLocks noGrp="1" noChangeAspect="1" noChangeArrowheads="1"/>
          </p:cNvPicPr>
          <p:nvPr>
            <p:ph type="pic" sz="quarter" idx="22"/>
          </p:nvPr>
        </p:nvPicPr>
        <p:blipFill>
          <a:blip r:embed="rId3" cstate="print"/>
          <a:srcRect l="19412" r="19412"/>
          <a:stretch>
            <a:fillRect/>
          </a:stretch>
        </p:blipFill>
        <p:spPr bwMode="auto">
          <a:xfrm>
            <a:off x="0" y="3657600"/>
            <a:ext cx="914400" cy="914400"/>
          </a:xfrm>
          <a:prstGeom prst="rect">
            <a:avLst/>
          </a:prstGeom>
          <a:noFill/>
          <a:ln w="9525">
            <a:noFill/>
            <a:miter lim="800000"/>
            <a:headEnd/>
            <a:tailEnd/>
          </a:ln>
        </p:spPr>
      </p:pic>
      <p:pic>
        <p:nvPicPr>
          <p:cNvPr id="20" name="Picture 1"/>
          <p:cNvPicPr>
            <a:picLocks noGrp="1" noChangeAspect="1" noChangeArrowheads="1"/>
          </p:cNvPicPr>
          <p:nvPr>
            <p:ph type="pic" sz="quarter" idx="16"/>
          </p:nvPr>
        </p:nvPicPr>
        <p:blipFill>
          <a:blip r:embed="rId4" cstate="print"/>
          <a:srcRect l="33143" r="33143"/>
          <a:stretch>
            <a:fillRect/>
          </a:stretch>
        </p:blipFill>
        <p:spPr bwMode="auto">
          <a:xfrm>
            <a:off x="45721" y="2286000"/>
            <a:ext cx="914400" cy="914400"/>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cstate="print"/>
          <a:srcRect/>
          <a:stretch>
            <a:fillRect/>
          </a:stretch>
        </p:blipFill>
        <p:spPr bwMode="auto">
          <a:xfrm>
            <a:off x="1676400" y="1524000"/>
            <a:ext cx="6042672" cy="4038600"/>
          </a:xfrm>
          <a:prstGeom prst="rect">
            <a:avLst/>
          </a:prstGeom>
          <a:noFill/>
          <a:ln w="9525">
            <a:noFill/>
            <a:miter lim="800000"/>
            <a:headEnd/>
            <a:tailEnd/>
          </a:ln>
        </p:spPr>
      </p:pic>
      <p:sp>
        <p:nvSpPr>
          <p:cNvPr id="17" name="Oval 16"/>
          <p:cNvSpPr/>
          <p:nvPr/>
        </p:nvSpPr>
        <p:spPr>
          <a:xfrm>
            <a:off x="1981200" y="4876800"/>
            <a:ext cx="5943600" cy="8382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2" cstate="print"/>
          <a:srcRect/>
          <a:stretch>
            <a:fillRect/>
          </a:stretch>
        </p:blipFill>
        <p:spPr bwMode="auto">
          <a:xfrm>
            <a:off x="0" y="0"/>
            <a:ext cx="2693081" cy="7671923"/>
          </a:xfrm>
          <a:prstGeom prst="rect">
            <a:avLst/>
          </a:prstGeom>
          <a:noFill/>
          <a:ln w="9525">
            <a:noFill/>
            <a:miter lim="800000"/>
            <a:headEnd/>
            <a:tailEnd/>
          </a:ln>
        </p:spPr>
      </p:pic>
      <p:pic>
        <p:nvPicPr>
          <p:cNvPr id="26627" name="Picture 3"/>
          <p:cNvPicPr>
            <a:picLocks noChangeAspect="1" noChangeArrowheads="1"/>
          </p:cNvPicPr>
          <p:nvPr/>
        </p:nvPicPr>
        <p:blipFill>
          <a:blip r:embed="rId3" cstate="print"/>
          <a:srcRect/>
          <a:stretch>
            <a:fillRect/>
          </a:stretch>
        </p:blipFill>
        <p:spPr bwMode="auto">
          <a:xfrm>
            <a:off x="1600200" y="3962400"/>
            <a:ext cx="5943898" cy="2895600"/>
          </a:xfrm>
          <a:prstGeom prst="rect">
            <a:avLst/>
          </a:prstGeom>
          <a:noFill/>
          <a:ln w="9525">
            <a:solidFill>
              <a:schemeClr val="accent3"/>
            </a:solidFill>
            <a:miter lim="800000"/>
            <a:headEnd/>
            <a:tailEnd/>
          </a:ln>
        </p:spPr>
      </p:pic>
      <p:pic>
        <p:nvPicPr>
          <p:cNvPr id="26626" name="Picture 2"/>
          <p:cNvPicPr>
            <a:picLocks noChangeAspect="1" noChangeArrowheads="1"/>
          </p:cNvPicPr>
          <p:nvPr/>
        </p:nvPicPr>
        <p:blipFill>
          <a:blip r:embed="rId4" cstate="print"/>
          <a:srcRect/>
          <a:stretch>
            <a:fillRect/>
          </a:stretch>
        </p:blipFill>
        <p:spPr bwMode="auto">
          <a:xfrm>
            <a:off x="2895600" y="228600"/>
            <a:ext cx="5105400" cy="4442472"/>
          </a:xfrm>
          <a:prstGeom prst="rect">
            <a:avLst/>
          </a:prstGeom>
          <a:noFill/>
          <a:ln w="9525">
            <a:solidFill>
              <a:schemeClr val="accent3"/>
            </a:solidFill>
            <a:miter lim="800000"/>
            <a:headEnd/>
            <a:tailEnd/>
          </a:ln>
        </p:spPr>
      </p:pic>
      <p:pic>
        <p:nvPicPr>
          <p:cNvPr id="26628" name="Picture 4"/>
          <p:cNvPicPr>
            <a:picLocks noChangeAspect="1" noChangeArrowheads="1"/>
          </p:cNvPicPr>
          <p:nvPr/>
        </p:nvPicPr>
        <p:blipFill>
          <a:blip r:embed="rId5" cstate="print"/>
          <a:srcRect/>
          <a:stretch>
            <a:fillRect/>
          </a:stretch>
        </p:blipFill>
        <p:spPr bwMode="auto">
          <a:xfrm>
            <a:off x="5029200" y="3505200"/>
            <a:ext cx="3838575" cy="2266950"/>
          </a:xfrm>
          <a:prstGeom prst="rect">
            <a:avLst/>
          </a:prstGeom>
          <a:noFill/>
          <a:ln w="9525">
            <a:solidFill>
              <a:schemeClr val="accent3"/>
            </a:solidFill>
            <a:miter lim="800000"/>
            <a:headEnd/>
            <a:tailEnd/>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20000"/>
                                  </p:stCondLst>
                                  <p:childTnLst>
                                    <p:set>
                                      <p:cBhvr>
                                        <p:cTn id="6" dur="1" fill="hold">
                                          <p:stCondLst>
                                            <p:cond delay="0"/>
                                          </p:stCondLst>
                                        </p:cTn>
                                        <p:tgtEl>
                                          <p:spTgt spid="26627"/>
                                        </p:tgtEl>
                                        <p:attrNameLst>
                                          <p:attrName>style.visibility</p:attrName>
                                        </p:attrNameLst>
                                      </p:cBhvr>
                                      <p:to>
                                        <p:strVal val="visible"/>
                                      </p:to>
                                    </p:set>
                                    <p:anim calcmode="lin" valueType="num">
                                      <p:cBhvr additive="base">
                                        <p:cTn id="7" dur="1000" fill="hold"/>
                                        <p:tgtEl>
                                          <p:spTgt spid="26627"/>
                                        </p:tgtEl>
                                        <p:attrNameLst>
                                          <p:attrName>ppt_x</p:attrName>
                                        </p:attrNameLst>
                                      </p:cBhvr>
                                      <p:tavLst>
                                        <p:tav tm="0">
                                          <p:val>
                                            <p:strVal val="1+#ppt_w/2"/>
                                          </p:val>
                                        </p:tav>
                                        <p:tav tm="100000">
                                          <p:val>
                                            <p:strVal val="#ppt_x"/>
                                          </p:val>
                                        </p:tav>
                                      </p:tavLst>
                                    </p:anim>
                                    <p:anim calcmode="lin" valueType="num">
                                      <p:cBhvr additive="base">
                                        <p:cTn id="8" dur="1000" fill="hold"/>
                                        <p:tgtEl>
                                          <p:spTgt spid="26627"/>
                                        </p:tgtEl>
                                        <p:attrNameLst>
                                          <p:attrName>ppt_y</p:attrName>
                                        </p:attrNameLst>
                                      </p:cBhvr>
                                      <p:tavLst>
                                        <p:tav tm="0">
                                          <p:val>
                                            <p:strVal val="#ppt_y"/>
                                          </p:val>
                                        </p:tav>
                                        <p:tav tm="100000">
                                          <p:val>
                                            <p:strVal val="#ppt_y"/>
                                          </p:val>
                                        </p:tav>
                                      </p:tavLst>
                                    </p:anim>
                                  </p:childTnLst>
                                </p:cTn>
                              </p:par>
                            </p:childTnLst>
                          </p:cTn>
                        </p:par>
                        <p:par>
                          <p:cTn id="9" fill="hold">
                            <p:stCondLst>
                              <p:cond delay="21000"/>
                            </p:stCondLst>
                            <p:childTnLst>
                              <p:par>
                                <p:cTn id="10" presetID="2" presetClass="entr" presetSubtype="2" fill="hold" nodeType="afterEffect">
                                  <p:stCondLst>
                                    <p:cond delay="20000"/>
                                  </p:stCondLst>
                                  <p:childTnLst>
                                    <p:set>
                                      <p:cBhvr>
                                        <p:cTn id="11" dur="1" fill="hold">
                                          <p:stCondLst>
                                            <p:cond delay="0"/>
                                          </p:stCondLst>
                                        </p:cTn>
                                        <p:tgtEl>
                                          <p:spTgt spid="26626"/>
                                        </p:tgtEl>
                                        <p:attrNameLst>
                                          <p:attrName>style.visibility</p:attrName>
                                        </p:attrNameLst>
                                      </p:cBhvr>
                                      <p:to>
                                        <p:strVal val="visible"/>
                                      </p:to>
                                    </p:set>
                                    <p:anim calcmode="lin" valueType="num">
                                      <p:cBhvr additive="base">
                                        <p:cTn id="12" dur="1000" fill="hold"/>
                                        <p:tgtEl>
                                          <p:spTgt spid="26626"/>
                                        </p:tgtEl>
                                        <p:attrNameLst>
                                          <p:attrName>ppt_x</p:attrName>
                                        </p:attrNameLst>
                                      </p:cBhvr>
                                      <p:tavLst>
                                        <p:tav tm="0">
                                          <p:val>
                                            <p:strVal val="1+#ppt_w/2"/>
                                          </p:val>
                                        </p:tav>
                                        <p:tav tm="100000">
                                          <p:val>
                                            <p:strVal val="#ppt_x"/>
                                          </p:val>
                                        </p:tav>
                                      </p:tavLst>
                                    </p:anim>
                                    <p:anim calcmode="lin" valueType="num">
                                      <p:cBhvr additive="base">
                                        <p:cTn id="13" dur="1000" fill="hold"/>
                                        <p:tgtEl>
                                          <p:spTgt spid="26626"/>
                                        </p:tgtEl>
                                        <p:attrNameLst>
                                          <p:attrName>ppt_y</p:attrName>
                                        </p:attrNameLst>
                                      </p:cBhvr>
                                      <p:tavLst>
                                        <p:tav tm="0">
                                          <p:val>
                                            <p:strVal val="#ppt_y"/>
                                          </p:val>
                                        </p:tav>
                                        <p:tav tm="100000">
                                          <p:val>
                                            <p:strVal val="#ppt_y"/>
                                          </p:val>
                                        </p:tav>
                                      </p:tavLst>
                                    </p:anim>
                                  </p:childTnLst>
                                </p:cTn>
                              </p:par>
                            </p:childTnLst>
                          </p:cTn>
                        </p:par>
                        <p:par>
                          <p:cTn id="14" fill="hold">
                            <p:stCondLst>
                              <p:cond delay="42000"/>
                            </p:stCondLst>
                            <p:childTnLst>
                              <p:par>
                                <p:cTn id="15" presetID="2" presetClass="entr" presetSubtype="2" fill="hold" nodeType="afterEffect">
                                  <p:stCondLst>
                                    <p:cond delay="20000"/>
                                  </p:stCondLst>
                                  <p:childTnLst>
                                    <p:set>
                                      <p:cBhvr>
                                        <p:cTn id="16" dur="1" fill="hold">
                                          <p:stCondLst>
                                            <p:cond delay="0"/>
                                          </p:stCondLst>
                                        </p:cTn>
                                        <p:tgtEl>
                                          <p:spTgt spid="26628"/>
                                        </p:tgtEl>
                                        <p:attrNameLst>
                                          <p:attrName>style.visibility</p:attrName>
                                        </p:attrNameLst>
                                      </p:cBhvr>
                                      <p:to>
                                        <p:strVal val="visible"/>
                                      </p:to>
                                    </p:set>
                                    <p:anim calcmode="lin" valueType="num">
                                      <p:cBhvr additive="base">
                                        <p:cTn id="17" dur="1000" fill="hold"/>
                                        <p:tgtEl>
                                          <p:spTgt spid="26628"/>
                                        </p:tgtEl>
                                        <p:attrNameLst>
                                          <p:attrName>ppt_x</p:attrName>
                                        </p:attrNameLst>
                                      </p:cBhvr>
                                      <p:tavLst>
                                        <p:tav tm="0">
                                          <p:val>
                                            <p:strVal val="1+#ppt_w/2"/>
                                          </p:val>
                                        </p:tav>
                                        <p:tav tm="100000">
                                          <p:val>
                                            <p:strVal val="#ppt_x"/>
                                          </p:val>
                                        </p:tav>
                                      </p:tavLst>
                                    </p:anim>
                                    <p:anim calcmode="lin" valueType="num">
                                      <p:cBhvr additive="base">
                                        <p:cTn id="18" dur="1000" fill="hold"/>
                                        <p:tgtEl>
                                          <p:spTgt spid="26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46484" y="4724400"/>
            <a:ext cx="8358188" cy="1972866"/>
          </a:xfrm>
        </p:spPr>
        <p:txBody>
          <a:bodyPr/>
          <a:lstStyle/>
          <a:p>
            <a:pPr eaLnBrk="1" hangingPunct="1"/>
            <a:r>
              <a:rPr lang="en-US" sz="4200" dirty="0" smtClean="0"/>
              <a:t>a </a:t>
            </a:r>
            <a:r>
              <a:rPr lang="en-US" sz="4200" dirty="0" err="1" smtClean="0"/>
              <a:t>Coasian</a:t>
            </a:r>
            <a:r>
              <a:rPr lang="en-US" sz="4200" dirty="0" smtClean="0"/>
              <a:t> view of the academic library</a:t>
            </a:r>
          </a:p>
        </p:txBody>
      </p:sp>
      <p:sp>
        <p:nvSpPr>
          <p:cNvPr id="30723" name="TextBox 4"/>
          <p:cNvSpPr txBox="1">
            <a:spLocks noChangeArrowheads="1"/>
          </p:cNvSpPr>
          <p:nvPr/>
        </p:nvSpPr>
        <p:spPr bwMode="auto">
          <a:xfrm>
            <a:off x="457200" y="381001"/>
            <a:ext cx="3857625" cy="3139317"/>
          </a:xfrm>
          <a:prstGeom prst="rect">
            <a:avLst/>
          </a:prstGeom>
          <a:noFill/>
          <a:ln w="9525">
            <a:noFill/>
            <a:miter lim="800000"/>
            <a:headEnd/>
            <a:tailEnd/>
          </a:ln>
        </p:spPr>
        <p:txBody>
          <a:bodyPr wrap="square" lIns="91435" tIns="45718" rIns="91435" bIns="45718">
            <a:spAutoFit/>
          </a:bodyPr>
          <a:lstStyle/>
          <a:p>
            <a:endParaRPr lang="en-US" sz="2000" dirty="0">
              <a:solidFill>
                <a:schemeClr val="accent3"/>
              </a:solidFill>
              <a:latin typeface="Arial" pitchFamily="34" charset="0"/>
            </a:endParaRPr>
          </a:p>
          <a:p>
            <a:r>
              <a:rPr lang="en-US" sz="2400" dirty="0">
                <a:solidFill>
                  <a:schemeClr val="accent3"/>
                </a:solidFill>
                <a:latin typeface="Segoe UI" pitchFamily="34" charset="0"/>
                <a:ea typeface="Segoe UI" pitchFamily="34" charset="0"/>
                <a:cs typeface="Segoe UI" pitchFamily="34" charset="0"/>
              </a:rPr>
              <a:t>Universities find it useful </a:t>
            </a:r>
            <a:r>
              <a:rPr lang="en-US" sz="2400" dirty="0" smtClean="0">
                <a:solidFill>
                  <a:schemeClr val="accent3"/>
                </a:solidFill>
                <a:latin typeface="Segoe UI" pitchFamily="34" charset="0"/>
                <a:ea typeface="Segoe UI" pitchFamily="34" charset="0"/>
                <a:cs typeface="Segoe UI" pitchFamily="34" charset="0"/>
              </a:rPr>
              <a:t>and economical </a:t>
            </a:r>
            <a:r>
              <a:rPr lang="en-US" sz="2400" dirty="0">
                <a:solidFill>
                  <a:schemeClr val="accent3"/>
                </a:solidFill>
                <a:latin typeface="Segoe UI" pitchFamily="34" charset="0"/>
                <a:ea typeface="Segoe UI" pitchFamily="34" charset="0"/>
                <a:cs typeface="Segoe UI" pitchFamily="34" charset="0"/>
              </a:rPr>
              <a:t>to internalize a </a:t>
            </a:r>
            <a:r>
              <a:rPr lang="en-US" sz="2400" dirty="0" smtClean="0">
                <a:solidFill>
                  <a:schemeClr val="accent3"/>
                </a:solidFill>
                <a:latin typeface="Segoe UI" pitchFamily="34" charset="0"/>
                <a:ea typeface="Segoe UI" pitchFamily="34" charset="0"/>
                <a:cs typeface="Segoe UI" pitchFamily="34" charset="0"/>
              </a:rPr>
              <a:t> bundle </a:t>
            </a:r>
            <a:r>
              <a:rPr lang="en-US" sz="2400" dirty="0">
                <a:solidFill>
                  <a:schemeClr val="accent3"/>
                </a:solidFill>
                <a:latin typeface="Segoe UI" pitchFamily="34" charset="0"/>
                <a:ea typeface="Segoe UI" pitchFamily="34" charset="0"/>
                <a:cs typeface="Segoe UI" pitchFamily="34" charset="0"/>
              </a:rPr>
              <a:t>of </a:t>
            </a:r>
            <a:r>
              <a:rPr lang="en-US" sz="2400" dirty="0" smtClean="0">
                <a:solidFill>
                  <a:schemeClr val="accent3"/>
                </a:solidFill>
                <a:latin typeface="Segoe UI" pitchFamily="34" charset="0"/>
                <a:ea typeface="Segoe UI" pitchFamily="34" charset="0"/>
                <a:cs typeface="Segoe UI" pitchFamily="34" charset="0"/>
              </a:rPr>
              <a:t>information-related  activities</a:t>
            </a:r>
            <a:endParaRPr lang="en-US" sz="2400" dirty="0">
              <a:solidFill>
                <a:schemeClr val="accent3"/>
              </a:solidFill>
              <a:latin typeface="Segoe UI" pitchFamily="34" charset="0"/>
              <a:ea typeface="Segoe UI" pitchFamily="34" charset="0"/>
              <a:cs typeface="Segoe UI" pitchFamily="34" charset="0"/>
            </a:endParaRPr>
          </a:p>
          <a:p>
            <a:endParaRPr lang="en-US" sz="2000" dirty="0">
              <a:solidFill>
                <a:schemeClr val="accent3"/>
              </a:solidFill>
              <a:latin typeface="Arial" pitchFamily="34" charset="0"/>
            </a:endParaRPr>
          </a:p>
          <a:p>
            <a:endParaRPr lang="en-US" sz="2000" dirty="0">
              <a:solidFill>
                <a:schemeClr val="accent3"/>
              </a:solidFill>
              <a:latin typeface="Arial" pitchFamily="34" charset="0"/>
            </a:endParaRPr>
          </a:p>
          <a:p>
            <a:endParaRPr lang="en-US" dirty="0">
              <a:solidFill>
                <a:schemeClr val="accent3"/>
              </a:solidFill>
              <a:latin typeface="Arial" pitchFamily="34" charset="0"/>
            </a:endParaRPr>
          </a:p>
        </p:txBody>
      </p:sp>
      <p:sp>
        <p:nvSpPr>
          <p:cNvPr id="30724" name="TextBox 5"/>
          <p:cNvSpPr txBox="1">
            <a:spLocks noChangeArrowheads="1"/>
          </p:cNvSpPr>
          <p:nvPr/>
        </p:nvSpPr>
        <p:spPr bwMode="auto">
          <a:xfrm>
            <a:off x="485775" y="2133600"/>
            <a:ext cx="3857625" cy="2185210"/>
          </a:xfrm>
          <a:prstGeom prst="rect">
            <a:avLst/>
          </a:prstGeom>
          <a:noFill/>
          <a:ln w="9525">
            <a:noFill/>
            <a:miter lim="800000"/>
            <a:headEnd/>
            <a:tailEnd/>
          </a:ln>
        </p:spPr>
        <p:txBody>
          <a:bodyPr lIns="91435" tIns="45718" rIns="91435" bIns="45718">
            <a:spAutoFit/>
          </a:bodyPr>
          <a:lstStyle/>
          <a:p>
            <a:endParaRPr lang="en-US" sz="2000" dirty="0">
              <a:solidFill>
                <a:schemeClr val="accent3"/>
              </a:solidFill>
              <a:latin typeface="Arial" pitchFamily="34" charset="0"/>
            </a:endParaRPr>
          </a:p>
          <a:p>
            <a:pPr>
              <a:buFont typeface="Arial" pitchFamily="34" charset="0"/>
              <a:buChar char="•"/>
            </a:pPr>
            <a:endParaRPr lang="en-US" sz="2000" dirty="0">
              <a:solidFill>
                <a:schemeClr val="accent3"/>
              </a:solidFill>
              <a:latin typeface="Arial" pitchFamily="34" charset="0"/>
            </a:endParaRPr>
          </a:p>
          <a:p>
            <a:r>
              <a:rPr lang="en-US" sz="2400" dirty="0">
                <a:solidFill>
                  <a:schemeClr val="accent3"/>
                </a:solidFill>
                <a:latin typeface="Segoe UI" pitchFamily="34" charset="0"/>
                <a:ea typeface="Segoe UI" pitchFamily="34" charset="0"/>
                <a:cs typeface="Segoe UI" pitchFamily="34" charset="0"/>
              </a:rPr>
              <a:t>As the pattern of transaction costs change, so too will the boundaries of the library.</a:t>
            </a:r>
          </a:p>
        </p:txBody>
      </p:sp>
    </p:spTree>
  </p:cSld>
  <p:clrMapOvr>
    <a:masterClrMapping/>
  </p:clrMapOvr>
  <p:transition>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0" y="0"/>
            <a:ext cx="8229600" cy="1143000"/>
          </a:xfrm>
        </p:spPr>
        <p:txBody>
          <a:bodyPr/>
          <a:lstStyle/>
          <a:p>
            <a:pPr eaLnBrk="1" hangingPunct="1"/>
            <a:r>
              <a:rPr lang="en-US" smtClean="0">
                <a:solidFill>
                  <a:schemeClr val="bg1">
                    <a:lumMod val="50000"/>
                    <a:lumOff val="50000"/>
                  </a:schemeClr>
                </a:solidFill>
              </a:rPr>
              <a:t>Boundaries</a:t>
            </a:r>
          </a:p>
        </p:txBody>
      </p:sp>
      <p:sp>
        <p:nvSpPr>
          <p:cNvPr id="14341" name="TextBox 34"/>
          <p:cNvSpPr txBox="1">
            <a:spLocks noChangeArrowheads="1"/>
          </p:cNvSpPr>
          <p:nvPr/>
        </p:nvSpPr>
        <p:spPr bwMode="auto">
          <a:xfrm>
            <a:off x="1295922" y="3124275"/>
            <a:ext cx="2107544" cy="2462204"/>
          </a:xfrm>
          <a:prstGeom prst="rect">
            <a:avLst/>
          </a:prstGeom>
          <a:noFill/>
          <a:ln w="9525">
            <a:noFill/>
            <a:miter lim="800000"/>
            <a:headEnd/>
            <a:tailEnd/>
          </a:ln>
        </p:spPr>
        <p:txBody>
          <a:bodyPr wrap="none" lIns="91430" tIns="45716" rIns="91430" bIns="45716">
            <a:spAutoFit/>
          </a:bodyPr>
          <a:lstStyle/>
          <a:p>
            <a:pPr defTabSz="914306">
              <a:defRPr/>
            </a:pPr>
            <a:r>
              <a:rPr lang="en-US" sz="2200" b="1" dirty="0">
                <a:solidFill>
                  <a:schemeClr val="bg1">
                    <a:lumMod val="50000"/>
                    <a:lumOff val="50000"/>
                  </a:schemeClr>
                </a:solidFill>
                <a:latin typeface="Calibri"/>
              </a:rPr>
              <a:t>University:</a:t>
            </a:r>
          </a:p>
          <a:p>
            <a:pPr defTabSz="914306">
              <a:defRPr/>
            </a:pPr>
            <a:r>
              <a:rPr lang="en-US" sz="2200" dirty="0">
                <a:solidFill>
                  <a:schemeClr val="bg1">
                    <a:lumMod val="50000"/>
                    <a:lumOff val="50000"/>
                  </a:schemeClr>
                </a:solidFill>
                <a:latin typeface="Calibri"/>
              </a:rPr>
              <a:t>   </a:t>
            </a:r>
            <a:r>
              <a:rPr lang="en-US" sz="2200" dirty="0" smtClean="0">
                <a:solidFill>
                  <a:schemeClr val="bg1">
                    <a:lumMod val="50000"/>
                    <a:lumOff val="50000"/>
                  </a:schemeClr>
                </a:solidFill>
                <a:latin typeface="Calibri"/>
              </a:rPr>
              <a:t>Library</a:t>
            </a:r>
            <a:endParaRPr lang="en-US" sz="2200" dirty="0">
              <a:solidFill>
                <a:schemeClr val="bg1">
                  <a:lumMod val="50000"/>
                  <a:lumOff val="50000"/>
                </a:schemeClr>
              </a:solidFill>
              <a:latin typeface="Calibri"/>
            </a:endParaRPr>
          </a:p>
          <a:p>
            <a:pPr defTabSz="914306">
              <a:defRPr/>
            </a:pPr>
            <a:r>
              <a:rPr lang="en-US" sz="2200" dirty="0">
                <a:solidFill>
                  <a:schemeClr val="bg1">
                    <a:lumMod val="50000"/>
                    <a:lumOff val="50000"/>
                  </a:schemeClr>
                </a:solidFill>
                <a:latin typeface="Calibri"/>
              </a:rPr>
              <a:t>   Teaching</a:t>
            </a:r>
          </a:p>
          <a:p>
            <a:pPr defTabSz="914306">
              <a:defRPr/>
            </a:pPr>
            <a:r>
              <a:rPr lang="en-US" sz="2200" dirty="0">
                <a:solidFill>
                  <a:schemeClr val="bg1">
                    <a:lumMod val="50000"/>
                    <a:lumOff val="50000"/>
                  </a:schemeClr>
                </a:solidFill>
                <a:latin typeface="Calibri"/>
              </a:rPr>
              <a:t>   Research</a:t>
            </a:r>
          </a:p>
          <a:p>
            <a:pPr defTabSz="914306">
              <a:defRPr/>
            </a:pPr>
            <a:r>
              <a:rPr lang="en-US" sz="2200" dirty="0">
                <a:solidFill>
                  <a:schemeClr val="bg1">
                    <a:lumMod val="50000"/>
                    <a:lumOff val="50000"/>
                  </a:schemeClr>
                </a:solidFill>
                <a:latin typeface="Calibri"/>
              </a:rPr>
              <a:t>   Administration</a:t>
            </a:r>
          </a:p>
          <a:p>
            <a:pPr defTabSz="914306">
              <a:defRPr/>
            </a:pPr>
            <a:r>
              <a:rPr lang="en-US" sz="2200" dirty="0">
                <a:solidFill>
                  <a:schemeClr val="bg1">
                    <a:lumMod val="50000"/>
                    <a:lumOff val="50000"/>
                  </a:schemeClr>
                </a:solidFill>
                <a:latin typeface="Calibri"/>
              </a:rPr>
              <a:t>   Laboratories</a:t>
            </a:r>
          </a:p>
          <a:p>
            <a:pPr defTabSz="914306">
              <a:defRPr/>
            </a:pPr>
            <a:r>
              <a:rPr lang="en-US" sz="2200" dirty="0">
                <a:solidFill>
                  <a:schemeClr val="bg1">
                    <a:lumMod val="50000"/>
                    <a:lumOff val="50000"/>
                  </a:schemeClr>
                </a:solidFill>
                <a:latin typeface="Calibri"/>
              </a:rPr>
              <a:t>   Sports facilities</a:t>
            </a:r>
          </a:p>
        </p:txBody>
      </p:sp>
      <p:sp>
        <p:nvSpPr>
          <p:cNvPr id="12" name="Rectangle 11"/>
          <p:cNvSpPr/>
          <p:nvPr/>
        </p:nvSpPr>
        <p:spPr bwMode="auto">
          <a:xfrm>
            <a:off x="1447726" y="3482578"/>
            <a:ext cx="991195" cy="438671"/>
          </a:xfrm>
          <a:prstGeom prst="rect">
            <a:avLst/>
          </a:prstGeom>
          <a:noFill/>
          <a:ln w="63500" cap="flat" cmpd="sng" algn="ctr">
            <a:solidFill>
              <a:schemeClr val="accent1"/>
            </a:solidFill>
            <a:prstDash val="solid"/>
            <a:round/>
            <a:headEnd type="none" w="med" len="med"/>
            <a:tailEnd type="none" w="med" len="med"/>
          </a:ln>
          <a:effectLst/>
        </p:spPr>
        <p:txBody>
          <a:bodyPr lIns="91430" tIns="45716" rIns="91430" bIns="45716">
            <a:spAutoFit/>
          </a:bodyPr>
          <a:lstStyle/>
          <a:p>
            <a:pPr defTabSz="914306">
              <a:defRPr/>
            </a:pPr>
            <a:endParaRPr lang="en-US" sz="2200" dirty="0">
              <a:solidFill>
                <a:schemeClr val="bg1">
                  <a:lumMod val="50000"/>
                  <a:lumOff val="50000"/>
                </a:schemeClr>
              </a:solidFill>
              <a:latin typeface="Calibri"/>
            </a:endParaRPr>
          </a:p>
        </p:txBody>
      </p:sp>
      <p:grpSp>
        <p:nvGrpSpPr>
          <p:cNvPr id="2" name="Group 20"/>
          <p:cNvGrpSpPr>
            <a:grpSpLocks/>
          </p:cNvGrpSpPr>
          <p:nvPr/>
        </p:nvGrpSpPr>
        <p:grpSpPr bwMode="auto">
          <a:xfrm>
            <a:off x="1143000" y="1218902"/>
            <a:ext cx="2000249" cy="2263676"/>
            <a:chOff x="1143000" y="1219200"/>
            <a:chExt cx="1999931" cy="2262355"/>
          </a:xfrm>
        </p:grpSpPr>
        <p:sp>
          <p:nvSpPr>
            <p:cNvPr id="17" name="Rectangle 35"/>
            <p:cNvSpPr>
              <a:spLocks noChangeArrowheads="1"/>
            </p:cNvSpPr>
            <p:nvPr/>
          </p:nvSpPr>
          <p:spPr bwMode="auto">
            <a:xfrm>
              <a:off x="1143000" y="1219200"/>
              <a:ext cx="1999931" cy="430636"/>
            </a:xfrm>
            <a:prstGeom prst="rect">
              <a:avLst/>
            </a:prstGeom>
            <a:noFill/>
            <a:ln w="63500" algn="ctr">
              <a:solidFill>
                <a:srgbClr val="FFC000"/>
              </a:solidFill>
              <a:round/>
              <a:headEnd/>
              <a:tailEnd/>
            </a:ln>
          </p:spPr>
          <p:txBody>
            <a:bodyPr>
              <a:spAutoFit/>
            </a:bodyPr>
            <a:lstStyle/>
            <a:p>
              <a:pPr algn="ctr" defTabSz="914306">
                <a:defRPr/>
              </a:pPr>
              <a:r>
                <a:rPr lang="en-US" sz="2200" dirty="0">
                  <a:solidFill>
                    <a:schemeClr val="bg1">
                      <a:lumMod val="50000"/>
                      <a:lumOff val="50000"/>
                    </a:schemeClr>
                  </a:solidFill>
                  <a:latin typeface="Calibri"/>
                </a:rPr>
                <a:t>Google</a:t>
              </a:r>
            </a:p>
          </p:txBody>
        </p:sp>
        <p:cxnSp>
          <p:nvCxnSpPr>
            <p:cNvPr id="32788" name="Straight Connector 41"/>
            <p:cNvCxnSpPr>
              <a:cxnSpLocks noChangeShapeType="1"/>
            </p:cNvCxnSpPr>
            <p:nvPr/>
          </p:nvCxnSpPr>
          <p:spPr bwMode="auto">
            <a:xfrm rot="5400000" flipH="1" flipV="1">
              <a:off x="1024670" y="2523530"/>
              <a:ext cx="1879938" cy="36111"/>
            </a:xfrm>
            <a:prstGeom prst="line">
              <a:avLst/>
            </a:prstGeom>
            <a:noFill/>
            <a:ln w="25400" algn="ctr">
              <a:solidFill>
                <a:srgbClr val="FFC000"/>
              </a:solidFill>
              <a:prstDash val="dash"/>
              <a:round/>
              <a:headEnd/>
              <a:tailEnd/>
            </a:ln>
          </p:spPr>
        </p:cxnSp>
      </p:grpSp>
      <p:sp>
        <p:nvSpPr>
          <p:cNvPr id="22" name="Rectangle 21"/>
          <p:cNvSpPr/>
          <p:nvPr/>
        </p:nvSpPr>
        <p:spPr>
          <a:xfrm>
            <a:off x="1303734" y="3429000"/>
            <a:ext cx="1660922" cy="1125141"/>
          </a:xfrm>
          <a:prstGeom prst="rect">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algn="ctr" defTabSz="914306">
              <a:defRPr/>
            </a:pPr>
            <a:endParaRPr lang="en-US" sz="2200" dirty="0">
              <a:solidFill>
                <a:schemeClr val="bg1">
                  <a:lumMod val="50000"/>
                  <a:lumOff val="50000"/>
                </a:schemeClr>
              </a:solidFill>
              <a:latin typeface="Calibri"/>
            </a:endParaRPr>
          </a:p>
        </p:txBody>
      </p:sp>
      <p:cxnSp>
        <p:nvCxnSpPr>
          <p:cNvPr id="19" name="Straight Connector 43"/>
          <p:cNvCxnSpPr>
            <a:cxnSpLocks noChangeShapeType="1"/>
          </p:cNvCxnSpPr>
          <p:nvPr/>
        </p:nvCxnSpPr>
        <p:spPr bwMode="auto">
          <a:xfrm rot="5400000">
            <a:off x="767954" y="5197079"/>
            <a:ext cx="1285875" cy="2232"/>
          </a:xfrm>
          <a:prstGeom prst="line">
            <a:avLst/>
          </a:prstGeom>
          <a:noFill/>
          <a:ln w="25400" algn="ctr">
            <a:solidFill>
              <a:srgbClr val="FFC000"/>
            </a:solidFill>
            <a:prstDash val="dash"/>
            <a:round/>
            <a:headEnd/>
            <a:tailEnd/>
          </a:ln>
        </p:spPr>
      </p:cxnSp>
      <p:sp>
        <p:nvSpPr>
          <p:cNvPr id="21" name="Rectangle 38"/>
          <p:cNvSpPr>
            <a:spLocks noChangeArrowheads="1"/>
          </p:cNvSpPr>
          <p:nvPr/>
        </p:nvSpPr>
        <p:spPr bwMode="auto">
          <a:xfrm>
            <a:off x="928688" y="5840016"/>
            <a:ext cx="3107531" cy="769433"/>
          </a:xfrm>
          <a:prstGeom prst="rect">
            <a:avLst/>
          </a:prstGeom>
          <a:noFill/>
          <a:ln w="63500" algn="ctr">
            <a:solidFill>
              <a:srgbClr val="FFC000"/>
            </a:solidFill>
            <a:round/>
            <a:headEnd/>
            <a:tailEnd/>
          </a:ln>
        </p:spPr>
        <p:txBody>
          <a:bodyPr lIns="91430" tIns="45716" rIns="91430" bIns="45716">
            <a:spAutoFit/>
          </a:bodyPr>
          <a:lstStyle/>
          <a:p>
            <a:pPr algn="ctr" defTabSz="914306">
              <a:defRPr/>
            </a:pPr>
            <a:r>
              <a:rPr lang="en-US" sz="2200" dirty="0" err="1">
                <a:solidFill>
                  <a:schemeClr val="bg1">
                    <a:lumMod val="50000"/>
                    <a:lumOff val="50000"/>
                  </a:schemeClr>
                </a:solidFill>
                <a:latin typeface="Calibri"/>
              </a:rPr>
              <a:t>Instititutional</a:t>
            </a:r>
            <a:r>
              <a:rPr lang="en-US" sz="2200" dirty="0">
                <a:solidFill>
                  <a:schemeClr val="bg1">
                    <a:lumMod val="50000"/>
                    <a:lumOff val="50000"/>
                  </a:schemeClr>
                </a:solidFill>
                <a:latin typeface="Calibri"/>
              </a:rPr>
              <a:t> support for research and learning</a:t>
            </a:r>
          </a:p>
        </p:txBody>
      </p:sp>
      <p:sp>
        <p:nvSpPr>
          <p:cNvPr id="20" name="Rectangle 19"/>
          <p:cNvSpPr/>
          <p:nvPr/>
        </p:nvSpPr>
        <p:spPr>
          <a:xfrm>
            <a:off x="875109" y="3107531"/>
            <a:ext cx="3214688" cy="257175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anchor="ctr"/>
          <a:lstStyle/>
          <a:p>
            <a:pPr algn="ctr">
              <a:defRPr/>
            </a:pPr>
            <a:endParaRPr lang="en-US">
              <a:solidFill>
                <a:schemeClr val="bg1">
                  <a:lumMod val="50000"/>
                  <a:lumOff val="50000"/>
                </a:schemeClr>
              </a:solidFill>
            </a:endParaRPr>
          </a:p>
        </p:txBody>
      </p:sp>
      <p:grpSp>
        <p:nvGrpSpPr>
          <p:cNvPr id="3" name="Group 30"/>
          <p:cNvGrpSpPr/>
          <p:nvPr/>
        </p:nvGrpSpPr>
        <p:grpSpPr>
          <a:xfrm>
            <a:off x="2438921" y="762000"/>
            <a:ext cx="5733529" cy="5422864"/>
            <a:chOff x="2438921" y="762000"/>
            <a:chExt cx="5733529" cy="5422864"/>
          </a:xfrm>
        </p:grpSpPr>
        <p:sp>
          <p:nvSpPr>
            <p:cNvPr id="14342" name="Rectangle 35"/>
            <p:cNvSpPr>
              <a:spLocks noChangeArrowheads="1"/>
            </p:cNvSpPr>
            <p:nvPr/>
          </p:nvSpPr>
          <p:spPr bwMode="auto">
            <a:xfrm>
              <a:off x="6172125" y="762000"/>
              <a:ext cx="2000250" cy="469864"/>
            </a:xfrm>
            <a:prstGeom prst="rect">
              <a:avLst/>
            </a:prstGeom>
            <a:noFill/>
            <a:ln w="63500" algn="ctr">
              <a:solidFill>
                <a:srgbClr val="FFC000"/>
              </a:solidFill>
              <a:round/>
              <a:headEnd/>
              <a:tailEnd/>
            </a:ln>
          </p:spPr>
          <p:txBody>
            <a:bodyPr lIns="130039" tIns="65020" rIns="130039" bIns="65020">
              <a:spAutoFit/>
            </a:bodyPr>
            <a:lstStyle/>
            <a:p>
              <a:pPr algn="ctr" defTabSz="914306">
                <a:defRPr/>
              </a:pPr>
              <a:r>
                <a:rPr lang="en-US" sz="2200" dirty="0">
                  <a:solidFill>
                    <a:schemeClr val="bg1">
                      <a:lumMod val="50000"/>
                      <a:lumOff val="50000"/>
                    </a:schemeClr>
                  </a:solidFill>
                  <a:latin typeface="Calibri"/>
                </a:rPr>
                <a:t>Cataloging</a:t>
              </a:r>
            </a:p>
          </p:txBody>
        </p:sp>
        <p:sp>
          <p:nvSpPr>
            <p:cNvPr id="14343" name="Rectangle 38"/>
            <p:cNvSpPr>
              <a:spLocks noChangeArrowheads="1"/>
            </p:cNvSpPr>
            <p:nvPr/>
          </p:nvSpPr>
          <p:spPr bwMode="auto">
            <a:xfrm>
              <a:off x="6172125" y="2895600"/>
              <a:ext cx="2000250" cy="469864"/>
            </a:xfrm>
            <a:prstGeom prst="rect">
              <a:avLst/>
            </a:prstGeom>
            <a:noFill/>
            <a:ln w="63500" algn="ctr">
              <a:solidFill>
                <a:srgbClr val="FFC000"/>
              </a:solidFill>
              <a:round/>
              <a:headEnd/>
              <a:tailEnd/>
            </a:ln>
          </p:spPr>
          <p:txBody>
            <a:bodyPr lIns="130039" tIns="65020" rIns="130039" bIns="65020">
              <a:spAutoFit/>
            </a:bodyPr>
            <a:lstStyle/>
            <a:p>
              <a:pPr algn="ctr" defTabSz="914306">
                <a:defRPr/>
              </a:pPr>
              <a:r>
                <a:rPr lang="en-US" sz="2200" dirty="0">
                  <a:solidFill>
                    <a:schemeClr val="bg1">
                      <a:lumMod val="50000"/>
                      <a:lumOff val="50000"/>
                    </a:schemeClr>
                  </a:solidFill>
                  <a:latin typeface="Calibri"/>
                </a:rPr>
                <a:t>A&amp;I/E-journals</a:t>
              </a:r>
            </a:p>
          </p:txBody>
        </p:sp>
        <p:sp>
          <p:nvSpPr>
            <p:cNvPr id="14344" name="Rectangle 39"/>
            <p:cNvSpPr>
              <a:spLocks noChangeArrowheads="1"/>
            </p:cNvSpPr>
            <p:nvPr/>
          </p:nvSpPr>
          <p:spPr bwMode="auto">
            <a:xfrm>
              <a:off x="6172125" y="3634105"/>
              <a:ext cx="2000250" cy="469864"/>
            </a:xfrm>
            <a:prstGeom prst="rect">
              <a:avLst/>
            </a:prstGeom>
            <a:noFill/>
            <a:ln w="63500" algn="ctr">
              <a:solidFill>
                <a:srgbClr val="FFC000"/>
              </a:solidFill>
              <a:round/>
              <a:headEnd/>
              <a:tailEnd/>
            </a:ln>
          </p:spPr>
          <p:txBody>
            <a:bodyPr lIns="130039" tIns="65020" rIns="130039" bIns="65020">
              <a:spAutoFit/>
            </a:bodyPr>
            <a:lstStyle/>
            <a:p>
              <a:pPr algn="ctr" defTabSz="914306">
                <a:defRPr/>
              </a:pPr>
              <a:r>
                <a:rPr lang="en-US" sz="2200" dirty="0">
                  <a:solidFill>
                    <a:schemeClr val="bg1">
                      <a:lumMod val="50000"/>
                      <a:lumOff val="50000"/>
                    </a:schemeClr>
                  </a:solidFill>
                  <a:latin typeface="Calibri"/>
                </a:rPr>
                <a:t>JSTOR/Portico</a:t>
              </a:r>
            </a:p>
          </p:txBody>
        </p:sp>
        <p:cxnSp>
          <p:nvCxnSpPr>
            <p:cNvPr id="32782" name="Straight Connector 41"/>
            <p:cNvCxnSpPr>
              <a:cxnSpLocks noChangeShapeType="1"/>
              <a:stCxn id="12" idx="3"/>
              <a:endCxn id="14342" idx="1"/>
            </p:cNvCxnSpPr>
            <p:nvPr/>
          </p:nvCxnSpPr>
          <p:spPr bwMode="auto">
            <a:xfrm flipV="1">
              <a:off x="2438921" y="996932"/>
              <a:ext cx="3733204" cy="2704982"/>
            </a:xfrm>
            <a:prstGeom prst="line">
              <a:avLst/>
            </a:prstGeom>
            <a:noFill/>
            <a:ln w="25400" algn="ctr">
              <a:solidFill>
                <a:srgbClr val="FFC000"/>
              </a:solidFill>
              <a:prstDash val="dash"/>
              <a:round/>
              <a:headEnd/>
              <a:tailEnd/>
            </a:ln>
          </p:spPr>
        </p:cxnSp>
        <p:cxnSp>
          <p:nvCxnSpPr>
            <p:cNvPr id="32783" name="Straight Connector 42"/>
            <p:cNvCxnSpPr>
              <a:cxnSpLocks noChangeShapeType="1"/>
              <a:stCxn id="12" idx="3"/>
              <a:endCxn id="14343" idx="1"/>
            </p:cNvCxnSpPr>
            <p:nvPr/>
          </p:nvCxnSpPr>
          <p:spPr bwMode="auto">
            <a:xfrm flipV="1">
              <a:off x="2438921" y="3130532"/>
              <a:ext cx="3733204" cy="571382"/>
            </a:xfrm>
            <a:prstGeom prst="line">
              <a:avLst/>
            </a:prstGeom>
            <a:noFill/>
            <a:ln w="25400" algn="ctr">
              <a:solidFill>
                <a:srgbClr val="FFC000"/>
              </a:solidFill>
              <a:prstDash val="dash"/>
              <a:round/>
              <a:headEnd/>
              <a:tailEnd/>
            </a:ln>
          </p:spPr>
        </p:cxnSp>
        <p:cxnSp>
          <p:nvCxnSpPr>
            <p:cNvPr id="32784" name="Straight Connector 43"/>
            <p:cNvCxnSpPr>
              <a:cxnSpLocks noChangeShapeType="1"/>
              <a:stCxn id="12" idx="3"/>
              <a:endCxn id="14344" idx="1"/>
            </p:cNvCxnSpPr>
            <p:nvPr/>
          </p:nvCxnSpPr>
          <p:spPr bwMode="auto">
            <a:xfrm>
              <a:off x="2438921" y="3701914"/>
              <a:ext cx="3733204" cy="167123"/>
            </a:xfrm>
            <a:prstGeom prst="line">
              <a:avLst/>
            </a:prstGeom>
            <a:noFill/>
            <a:ln w="25400" algn="ctr">
              <a:solidFill>
                <a:srgbClr val="FFC000"/>
              </a:solidFill>
              <a:prstDash val="dash"/>
              <a:round/>
              <a:headEnd/>
              <a:tailEnd/>
            </a:ln>
          </p:spPr>
        </p:cxnSp>
        <p:sp>
          <p:nvSpPr>
            <p:cNvPr id="25" name="Rectangle 38"/>
            <p:cNvSpPr>
              <a:spLocks noChangeArrowheads="1"/>
            </p:cNvSpPr>
            <p:nvPr/>
          </p:nvSpPr>
          <p:spPr bwMode="auto">
            <a:xfrm>
              <a:off x="6172200" y="1542070"/>
              <a:ext cx="2000250" cy="743930"/>
            </a:xfrm>
            <a:prstGeom prst="rect">
              <a:avLst/>
            </a:prstGeom>
            <a:noFill/>
            <a:ln w="63500" algn="ctr">
              <a:solidFill>
                <a:srgbClr val="FFC000"/>
              </a:solidFill>
              <a:round/>
              <a:headEnd/>
              <a:tailEnd/>
            </a:ln>
          </p:spPr>
          <p:txBody>
            <a:bodyPr wrap="square" lIns="130039" tIns="65020" rIns="130039" bIns="65020">
              <a:spAutoFit/>
            </a:bodyPr>
            <a:lstStyle/>
            <a:p>
              <a:pPr algn="ctr" defTabSz="914306">
                <a:defRPr/>
              </a:pPr>
              <a:r>
                <a:rPr lang="en-US" sz="2000" dirty="0">
                  <a:solidFill>
                    <a:schemeClr val="bg1">
                      <a:lumMod val="50000"/>
                      <a:lumOff val="50000"/>
                    </a:schemeClr>
                  </a:solidFill>
                  <a:latin typeface="Calibri"/>
                </a:rPr>
                <a:t>Resource sharing</a:t>
              </a:r>
            </a:p>
          </p:txBody>
        </p:sp>
        <p:cxnSp>
          <p:nvCxnSpPr>
            <p:cNvPr id="32786" name="Straight Connector 41"/>
            <p:cNvCxnSpPr>
              <a:cxnSpLocks noChangeShapeType="1"/>
              <a:stCxn id="12" idx="3"/>
              <a:endCxn id="25" idx="1"/>
            </p:cNvCxnSpPr>
            <p:nvPr/>
          </p:nvCxnSpPr>
          <p:spPr bwMode="auto">
            <a:xfrm flipV="1">
              <a:off x="2438921" y="1914035"/>
              <a:ext cx="3733279" cy="1787879"/>
            </a:xfrm>
            <a:prstGeom prst="line">
              <a:avLst/>
            </a:prstGeom>
            <a:noFill/>
            <a:ln w="25400" algn="ctr">
              <a:solidFill>
                <a:srgbClr val="FFC000"/>
              </a:solidFill>
              <a:prstDash val="dash"/>
              <a:round/>
              <a:headEnd/>
              <a:tailEnd/>
            </a:ln>
          </p:spPr>
        </p:cxnSp>
        <p:sp>
          <p:nvSpPr>
            <p:cNvPr id="23" name="Rectangle 39"/>
            <p:cNvSpPr>
              <a:spLocks noChangeArrowheads="1"/>
            </p:cNvSpPr>
            <p:nvPr/>
          </p:nvSpPr>
          <p:spPr bwMode="auto">
            <a:xfrm>
              <a:off x="6172200" y="4572000"/>
              <a:ext cx="2000250" cy="469864"/>
            </a:xfrm>
            <a:prstGeom prst="rect">
              <a:avLst/>
            </a:prstGeom>
            <a:noFill/>
            <a:ln w="63500" algn="ctr">
              <a:solidFill>
                <a:srgbClr val="FFC000"/>
              </a:solidFill>
              <a:round/>
              <a:headEnd/>
              <a:tailEnd/>
            </a:ln>
          </p:spPr>
          <p:txBody>
            <a:bodyPr lIns="130039" tIns="65020" rIns="130039" bIns="65020">
              <a:spAutoFit/>
            </a:bodyPr>
            <a:lstStyle/>
            <a:p>
              <a:pPr algn="ctr" defTabSz="914306">
                <a:defRPr/>
              </a:pPr>
              <a:r>
                <a:rPr lang="en-US" sz="2200" dirty="0" smtClean="0">
                  <a:solidFill>
                    <a:schemeClr val="bg1">
                      <a:lumMod val="50000"/>
                      <a:lumOff val="50000"/>
                    </a:schemeClr>
                  </a:solidFill>
                  <a:latin typeface="Calibri"/>
                </a:rPr>
                <a:t>Virtual ref</a:t>
              </a:r>
              <a:endParaRPr lang="en-US" sz="2200" dirty="0">
                <a:solidFill>
                  <a:schemeClr val="bg1">
                    <a:lumMod val="50000"/>
                    <a:lumOff val="50000"/>
                  </a:schemeClr>
                </a:solidFill>
                <a:latin typeface="Calibri"/>
              </a:endParaRPr>
            </a:p>
          </p:txBody>
        </p:sp>
        <p:cxnSp>
          <p:nvCxnSpPr>
            <p:cNvPr id="24" name="Straight Connector 43"/>
            <p:cNvCxnSpPr>
              <a:cxnSpLocks noChangeShapeType="1"/>
              <a:stCxn id="12" idx="3"/>
              <a:endCxn id="23" idx="1"/>
            </p:cNvCxnSpPr>
            <p:nvPr/>
          </p:nvCxnSpPr>
          <p:spPr bwMode="auto">
            <a:xfrm>
              <a:off x="2438921" y="3701914"/>
              <a:ext cx="3733279" cy="1105018"/>
            </a:xfrm>
            <a:prstGeom prst="line">
              <a:avLst/>
            </a:prstGeom>
            <a:noFill/>
            <a:ln w="25400" algn="ctr">
              <a:solidFill>
                <a:srgbClr val="FFC000"/>
              </a:solidFill>
              <a:prstDash val="dash"/>
              <a:round/>
              <a:headEnd/>
              <a:tailEnd/>
            </a:ln>
          </p:spPr>
        </p:cxnSp>
        <p:sp>
          <p:nvSpPr>
            <p:cNvPr id="26" name="Rectangle 39"/>
            <p:cNvSpPr>
              <a:spLocks noChangeArrowheads="1"/>
            </p:cNvSpPr>
            <p:nvPr/>
          </p:nvSpPr>
          <p:spPr bwMode="auto">
            <a:xfrm>
              <a:off x="6172200" y="5715000"/>
              <a:ext cx="2000250" cy="469864"/>
            </a:xfrm>
            <a:prstGeom prst="rect">
              <a:avLst/>
            </a:prstGeom>
            <a:noFill/>
            <a:ln w="63500" algn="ctr">
              <a:solidFill>
                <a:srgbClr val="FFC000"/>
              </a:solidFill>
              <a:round/>
              <a:headEnd/>
              <a:tailEnd/>
            </a:ln>
          </p:spPr>
          <p:txBody>
            <a:bodyPr lIns="130039" tIns="65020" rIns="130039" bIns="65020">
              <a:spAutoFit/>
            </a:bodyPr>
            <a:lstStyle/>
            <a:p>
              <a:pPr algn="ctr" defTabSz="914306">
                <a:defRPr/>
              </a:pPr>
              <a:r>
                <a:rPr lang="en-US" sz="2200" dirty="0" smtClean="0">
                  <a:solidFill>
                    <a:schemeClr val="bg1">
                      <a:lumMod val="50000"/>
                      <a:lumOff val="50000"/>
                    </a:schemeClr>
                  </a:solidFill>
                  <a:latin typeface="Calibri"/>
                </a:rPr>
                <a:t>Shared storage</a:t>
              </a:r>
              <a:endParaRPr lang="en-US" sz="2200" dirty="0">
                <a:solidFill>
                  <a:schemeClr val="bg1">
                    <a:lumMod val="50000"/>
                    <a:lumOff val="50000"/>
                  </a:schemeClr>
                </a:solidFill>
                <a:latin typeface="Calibri"/>
              </a:endParaRPr>
            </a:p>
          </p:txBody>
        </p:sp>
        <p:cxnSp>
          <p:nvCxnSpPr>
            <p:cNvPr id="27" name="Straight Connector 43"/>
            <p:cNvCxnSpPr>
              <a:cxnSpLocks noChangeShapeType="1"/>
              <a:stCxn id="12" idx="3"/>
              <a:endCxn id="26" idx="1"/>
            </p:cNvCxnSpPr>
            <p:nvPr/>
          </p:nvCxnSpPr>
          <p:spPr bwMode="auto">
            <a:xfrm>
              <a:off x="2438921" y="3701914"/>
              <a:ext cx="3733279" cy="2248018"/>
            </a:xfrm>
            <a:prstGeom prst="line">
              <a:avLst/>
            </a:prstGeom>
            <a:noFill/>
            <a:ln w="25400" algn="ctr">
              <a:solidFill>
                <a:srgbClr val="FFC000"/>
              </a:solidFill>
              <a:prstDash val="dash"/>
              <a:round/>
              <a:headEnd/>
              <a:tailEnd/>
            </a:ln>
          </p:spPr>
        </p:cxnSp>
      </p:gr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1+#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1+#ppt_w/2"/>
                                          </p:val>
                                        </p:tav>
                                        <p:tav tm="100000">
                                          <p:val>
                                            <p:strVal val="#ppt_x"/>
                                          </p:val>
                                        </p:tav>
                                      </p:tavLst>
                                    </p:anim>
                                    <p:anim calcmode="lin" valueType="num">
                                      <p:cBhvr additive="base">
                                        <p:cTn id="24" dur="500" fill="hold"/>
                                        <p:tgtEl>
                                          <p:spTgt spid="22"/>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1+#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2"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sz="6600" dirty="0" smtClean="0"/>
              <a:t>Information management?</a:t>
            </a:r>
            <a:endParaRPr lang="en-US" sz="6600" dirty="0"/>
          </a:p>
        </p:txBody>
      </p:sp>
      <p:sp>
        <p:nvSpPr>
          <p:cNvPr id="21" name="Text Placeholder 20"/>
          <p:cNvSpPr>
            <a:spLocks noGrp="1"/>
          </p:cNvSpPr>
          <p:nvPr>
            <p:ph type="body" sz="quarter" idx="14"/>
          </p:nvPr>
        </p:nvSpPr>
        <p:spPr/>
        <p:txBody>
          <a:bodyPr/>
          <a:lstStyle/>
          <a:p>
            <a:r>
              <a:rPr lang="en-US" dirty="0" smtClean="0">
                <a:solidFill>
                  <a:schemeClr val="bg1">
                    <a:lumMod val="50000"/>
                    <a:lumOff val="50000"/>
                  </a:schemeClr>
                </a:solidFill>
              </a:rPr>
              <a:t>IT</a:t>
            </a:r>
            <a:endParaRPr lang="en-US" dirty="0">
              <a:solidFill>
                <a:schemeClr val="bg1">
                  <a:lumMod val="50000"/>
                  <a:lumOff val="50000"/>
                </a:schemeClr>
              </a:solidFill>
            </a:endParaRPr>
          </a:p>
        </p:txBody>
      </p:sp>
      <p:sp>
        <p:nvSpPr>
          <p:cNvPr id="41" name="Picture Placeholder 40"/>
          <p:cNvSpPr>
            <a:spLocks noGrp="1"/>
          </p:cNvSpPr>
          <p:nvPr>
            <p:ph type="pic" sz="quarter" idx="16"/>
          </p:nvPr>
        </p:nvSpPr>
        <p:spPr/>
      </p:sp>
      <p:sp>
        <p:nvSpPr>
          <p:cNvPr id="26" name="Text Placeholder 25"/>
          <p:cNvSpPr>
            <a:spLocks noGrp="1"/>
          </p:cNvSpPr>
          <p:nvPr>
            <p:ph type="body" sz="quarter" idx="17"/>
          </p:nvPr>
        </p:nvSpPr>
        <p:spPr/>
        <p:txBody>
          <a:bodyPr/>
          <a:lstStyle/>
          <a:p>
            <a:r>
              <a:rPr lang="en-US" dirty="0" smtClean="0"/>
              <a:t>Computer centre</a:t>
            </a:r>
            <a:endParaRPr lang="en-US" dirty="0"/>
          </a:p>
        </p:txBody>
      </p:sp>
      <p:sp>
        <p:nvSpPr>
          <p:cNvPr id="28" name="Text Placeholder 27"/>
          <p:cNvSpPr>
            <a:spLocks noGrp="1"/>
          </p:cNvSpPr>
          <p:nvPr>
            <p:ph type="body" sz="quarter" idx="18"/>
          </p:nvPr>
        </p:nvSpPr>
        <p:spPr/>
        <p:txBody>
          <a:bodyPr/>
          <a:lstStyle/>
          <a:p>
            <a:r>
              <a:rPr lang="en-US" dirty="0" smtClean="0">
                <a:solidFill>
                  <a:schemeClr val="bg1">
                    <a:lumMod val="50000"/>
                    <a:lumOff val="50000"/>
                  </a:schemeClr>
                </a:solidFill>
              </a:rPr>
              <a:t>E-learning</a:t>
            </a:r>
            <a:endParaRPr lang="en-US" dirty="0">
              <a:solidFill>
                <a:schemeClr val="bg1">
                  <a:lumMod val="50000"/>
                  <a:lumOff val="50000"/>
                </a:schemeClr>
              </a:solidFill>
            </a:endParaRPr>
          </a:p>
        </p:txBody>
      </p:sp>
      <p:sp>
        <p:nvSpPr>
          <p:cNvPr id="42" name="Picture Placeholder 41"/>
          <p:cNvSpPr>
            <a:spLocks noGrp="1"/>
          </p:cNvSpPr>
          <p:nvPr>
            <p:ph type="pic" sz="quarter" idx="19"/>
          </p:nvPr>
        </p:nvSpPr>
        <p:spPr/>
      </p:sp>
      <p:sp>
        <p:nvSpPr>
          <p:cNvPr id="30" name="Text Placeholder 29"/>
          <p:cNvSpPr>
            <a:spLocks noGrp="1"/>
          </p:cNvSpPr>
          <p:nvPr>
            <p:ph type="body" sz="quarter" idx="20"/>
          </p:nvPr>
        </p:nvSpPr>
        <p:spPr/>
        <p:txBody>
          <a:bodyPr/>
          <a:lstStyle/>
          <a:p>
            <a:r>
              <a:rPr lang="en-US" dirty="0" smtClean="0"/>
              <a:t>E-learning</a:t>
            </a:r>
            <a:endParaRPr lang="en-US" dirty="0"/>
          </a:p>
        </p:txBody>
      </p:sp>
      <p:sp>
        <p:nvSpPr>
          <p:cNvPr id="32" name="Text Placeholder 31"/>
          <p:cNvSpPr>
            <a:spLocks noGrp="1"/>
          </p:cNvSpPr>
          <p:nvPr>
            <p:ph type="body" sz="quarter" idx="21"/>
          </p:nvPr>
        </p:nvSpPr>
        <p:spPr/>
        <p:txBody>
          <a:bodyPr>
            <a:normAutofit/>
          </a:bodyPr>
          <a:lstStyle/>
          <a:p>
            <a:r>
              <a:rPr lang="en-US" dirty="0" smtClean="0">
                <a:solidFill>
                  <a:schemeClr val="bg1">
                    <a:lumMod val="50000"/>
                    <a:lumOff val="50000"/>
                  </a:schemeClr>
                </a:solidFill>
              </a:rPr>
              <a:t>Repository, …</a:t>
            </a:r>
            <a:endParaRPr lang="en-US" dirty="0">
              <a:solidFill>
                <a:schemeClr val="bg1">
                  <a:lumMod val="50000"/>
                  <a:lumOff val="50000"/>
                </a:schemeClr>
              </a:solidFill>
            </a:endParaRPr>
          </a:p>
        </p:txBody>
      </p:sp>
      <p:sp>
        <p:nvSpPr>
          <p:cNvPr id="43" name="Picture Placeholder 42"/>
          <p:cNvSpPr>
            <a:spLocks noGrp="1"/>
          </p:cNvSpPr>
          <p:nvPr>
            <p:ph type="pic" sz="quarter" idx="22"/>
          </p:nvPr>
        </p:nvSpPr>
        <p:spPr/>
      </p:sp>
      <p:sp>
        <p:nvSpPr>
          <p:cNvPr id="34" name="Text Placeholder 33"/>
          <p:cNvSpPr>
            <a:spLocks noGrp="1"/>
          </p:cNvSpPr>
          <p:nvPr>
            <p:ph type="body" sz="quarter" idx="23"/>
          </p:nvPr>
        </p:nvSpPr>
        <p:spPr/>
        <p:txBody>
          <a:bodyPr/>
          <a:lstStyle/>
          <a:p>
            <a:r>
              <a:rPr lang="en-US" dirty="0" smtClean="0"/>
              <a:t>e.g. ODAI, Yale</a:t>
            </a:r>
            <a:endParaRPr lang="en-US" dirty="0"/>
          </a:p>
        </p:txBody>
      </p:sp>
      <p:sp>
        <p:nvSpPr>
          <p:cNvPr id="36" name="Text Placeholder 35"/>
          <p:cNvSpPr>
            <a:spLocks noGrp="1"/>
          </p:cNvSpPr>
          <p:nvPr>
            <p:ph type="body" sz="quarter" idx="24"/>
          </p:nvPr>
        </p:nvSpPr>
        <p:spPr>
          <a:xfrm>
            <a:off x="5562600" y="1965960"/>
            <a:ext cx="3581400" cy="701040"/>
          </a:xfrm>
        </p:spPr>
        <p:txBody>
          <a:bodyPr>
            <a:normAutofit fontScale="92500" lnSpcReduction="10000"/>
          </a:bodyPr>
          <a:lstStyle/>
          <a:p>
            <a:r>
              <a:rPr lang="en-US" dirty="0" smtClean="0">
                <a:solidFill>
                  <a:schemeClr val="bg1">
                    <a:lumMod val="50000"/>
                    <a:lumOff val="50000"/>
                  </a:schemeClr>
                </a:solidFill>
              </a:rPr>
              <a:t>New forms of scholarly communication</a:t>
            </a:r>
            <a:endParaRPr lang="en-US" dirty="0">
              <a:solidFill>
                <a:schemeClr val="bg1">
                  <a:lumMod val="50000"/>
                  <a:lumOff val="50000"/>
                </a:schemeClr>
              </a:solidFill>
            </a:endParaRPr>
          </a:p>
        </p:txBody>
      </p:sp>
      <p:sp>
        <p:nvSpPr>
          <p:cNvPr id="44" name="Picture Placeholder 43"/>
          <p:cNvSpPr>
            <a:spLocks noGrp="1"/>
          </p:cNvSpPr>
          <p:nvPr>
            <p:ph type="pic" sz="quarter" idx="25"/>
          </p:nvPr>
        </p:nvSpPr>
        <p:spPr/>
      </p:sp>
      <p:sp>
        <p:nvSpPr>
          <p:cNvPr id="45" name="Text Placeholder 44"/>
          <p:cNvSpPr>
            <a:spLocks noGrp="1"/>
          </p:cNvSpPr>
          <p:nvPr>
            <p:ph type="body" sz="quarter" idx="26"/>
          </p:nvPr>
        </p:nvSpPr>
        <p:spPr>
          <a:xfrm>
            <a:off x="5562600" y="2590800"/>
            <a:ext cx="3581400" cy="548640"/>
          </a:xfrm>
        </p:spPr>
        <p:txBody>
          <a:bodyPr/>
          <a:lstStyle/>
          <a:p>
            <a:r>
              <a:rPr lang="en-US" dirty="0" smtClean="0"/>
              <a:t>Press? Departments … </a:t>
            </a:r>
            <a:endParaRPr lang="en-US" dirty="0"/>
          </a:p>
        </p:txBody>
      </p:sp>
      <p:sp>
        <p:nvSpPr>
          <p:cNvPr id="46" name="Text Placeholder 45"/>
          <p:cNvSpPr>
            <a:spLocks noGrp="1"/>
          </p:cNvSpPr>
          <p:nvPr>
            <p:ph type="body" sz="quarter" idx="27"/>
          </p:nvPr>
        </p:nvSpPr>
        <p:spPr>
          <a:xfrm>
            <a:off x="5562600" y="3246120"/>
            <a:ext cx="3581400" cy="640080"/>
          </a:xfrm>
        </p:spPr>
        <p:txBody>
          <a:bodyPr>
            <a:normAutofit fontScale="92500" lnSpcReduction="20000"/>
          </a:bodyPr>
          <a:lstStyle/>
          <a:p>
            <a:r>
              <a:rPr lang="en-US" dirty="0" smtClean="0">
                <a:solidFill>
                  <a:schemeClr val="bg1">
                    <a:lumMod val="50000"/>
                    <a:lumOff val="50000"/>
                  </a:schemeClr>
                </a:solidFill>
              </a:rPr>
              <a:t>Research information management</a:t>
            </a:r>
            <a:endParaRPr lang="en-US" dirty="0">
              <a:solidFill>
                <a:schemeClr val="bg1">
                  <a:lumMod val="50000"/>
                  <a:lumOff val="50000"/>
                </a:schemeClr>
              </a:solidFill>
            </a:endParaRPr>
          </a:p>
        </p:txBody>
      </p:sp>
      <p:sp>
        <p:nvSpPr>
          <p:cNvPr id="47" name="Picture Placeholder 46"/>
          <p:cNvSpPr>
            <a:spLocks noGrp="1"/>
          </p:cNvSpPr>
          <p:nvPr>
            <p:ph type="pic" sz="quarter" idx="28"/>
          </p:nvPr>
        </p:nvSpPr>
        <p:spPr/>
      </p:sp>
      <p:sp>
        <p:nvSpPr>
          <p:cNvPr id="48" name="Text Placeholder 47"/>
          <p:cNvSpPr>
            <a:spLocks noGrp="1"/>
          </p:cNvSpPr>
          <p:nvPr>
            <p:ph type="body" sz="quarter" idx="29"/>
          </p:nvPr>
        </p:nvSpPr>
        <p:spPr>
          <a:xfrm>
            <a:off x="5562600" y="3886200"/>
            <a:ext cx="3581400" cy="533400"/>
          </a:xfrm>
        </p:spPr>
        <p:txBody>
          <a:bodyPr/>
          <a:lstStyle/>
          <a:p>
            <a:r>
              <a:rPr lang="en-US" dirty="0" smtClean="0"/>
              <a:t>Research office</a:t>
            </a:r>
            <a:endParaRPr lang="en-US" dirty="0"/>
          </a:p>
        </p:txBody>
      </p:sp>
      <p:sp>
        <p:nvSpPr>
          <p:cNvPr id="49" name="Text Placeholder 48"/>
          <p:cNvSpPr>
            <a:spLocks noGrp="1"/>
          </p:cNvSpPr>
          <p:nvPr>
            <p:ph type="body" sz="quarter" idx="30"/>
          </p:nvPr>
        </p:nvSpPr>
        <p:spPr>
          <a:xfrm>
            <a:off x="5562600" y="4541520"/>
            <a:ext cx="3581400" cy="563880"/>
          </a:xfrm>
        </p:spPr>
        <p:txBody>
          <a:bodyPr>
            <a:normAutofit fontScale="77500" lnSpcReduction="20000"/>
          </a:bodyPr>
          <a:lstStyle/>
          <a:p>
            <a:r>
              <a:rPr lang="en-US" dirty="0" smtClean="0">
                <a:solidFill>
                  <a:schemeClr val="bg1">
                    <a:lumMod val="50000"/>
                    <a:lumOff val="50000"/>
                  </a:schemeClr>
                </a:solidFill>
              </a:rPr>
              <a:t>Data </a:t>
            </a:r>
            <a:r>
              <a:rPr lang="en-US" dirty="0" err="1" smtClean="0">
                <a:solidFill>
                  <a:schemeClr val="bg1">
                    <a:lumMod val="50000"/>
                    <a:lumOff val="50000"/>
                  </a:schemeClr>
                </a:solidFill>
              </a:rPr>
              <a:t>curation</a:t>
            </a:r>
            <a:r>
              <a:rPr lang="en-US" dirty="0" smtClean="0">
                <a:solidFill>
                  <a:schemeClr val="bg1">
                    <a:lumMod val="50000"/>
                    <a:lumOff val="50000"/>
                  </a:schemeClr>
                </a:solidFill>
              </a:rPr>
              <a:t> and </a:t>
            </a:r>
            <a:r>
              <a:rPr lang="en-US" dirty="0" err="1" smtClean="0">
                <a:solidFill>
                  <a:schemeClr val="bg1">
                    <a:lumMod val="50000"/>
                    <a:lumOff val="50000"/>
                  </a:schemeClr>
                </a:solidFill>
              </a:rPr>
              <a:t>eresearch</a:t>
            </a:r>
            <a:endParaRPr lang="en-US" dirty="0">
              <a:solidFill>
                <a:schemeClr val="bg1">
                  <a:lumMod val="50000"/>
                  <a:lumOff val="50000"/>
                </a:schemeClr>
              </a:solidFill>
            </a:endParaRPr>
          </a:p>
        </p:txBody>
      </p:sp>
      <p:sp>
        <p:nvSpPr>
          <p:cNvPr id="50" name="Picture Placeholder 49"/>
          <p:cNvSpPr>
            <a:spLocks noGrp="1"/>
          </p:cNvSpPr>
          <p:nvPr>
            <p:ph type="pic" sz="quarter" idx="31"/>
          </p:nvPr>
        </p:nvSpPr>
        <p:spPr/>
      </p:sp>
      <p:sp>
        <p:nvSpPr>
          <p:cNvPr id="51" name="Text Placeholder 50"/>
          <p:cNvSpPr>
            <a:spLocks noGrp="1"/>
          </p:cNvSpPr>
          <p:nvPr>
            <p:ph type="body" sz="quarter" idx="32"/>
          </p:nvPr>
        </p:nvSpPr>
        <p:spPr/>
        <p:txBody>
          <a:bodyPr/>
          <a:lstStyle/>
          <a:p>
            <a:r>
              <a:rPr lang="en-US" dirty="0" smtClean="0"/>
              <a:t>Departments</a:t>
            </a:r>
            <a:endParaRPr lang="en-US" dirty="0"/>
          </a:p>
        </p:txBody>
      </p:sp>
    </p:spTree>
  </p:cSld>
  <p:clrMapOvr>
    <a:masterClrMapping/>
  </p:clrMapOvr>
  <p:transition>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45720" y="0"/>
            <a:ext cx="9189720" cy="1005840"/>
          </a:xfrm>
        </p:spPr>
        <p:txBody>
          <a:bodyPr/>
          <a:lstStyle/>
          <a:p>
            <a:r>
              <a:rPr lang="en-US" sz="4800" dirty="0" smtClean="0"/>
              <a:t>Strategy:</a:t>
            </a:r>
            <a:endParaRPr lang="en-US" sz="4800" dirty="0"/>
          </a:p>
        </p:txBody>
      </p:sp>
      <p:sp>
        <p:nvSpPr>
          <p:cNvPr id="13" name="Text Placeholder 12"/>
          <p:cNvSpPr>
            <a:spLocks noGrp="1"/>
          </p:cNvSpPr>
          <p:nvPr>
            <p:ph type="body" sz="quarter" idx="4294967295"/>
          </p:nvPr>
        </p:nvSpPr>
        <p:spPr>
          <a:xfrm>
            <a:off x="0" y="4953000"/>
            <a:ext cx="3581400" cy="762000"/>
          </a:xfrm>
        </p:spPr>
        <p:txBody>
          <a:bodyPr>
            <a:normAutofit fontScale="55000" lnSpcReduction="20000"/>
          </a:bodyPr>
          <a:lstStyle/>
          <a:p>
            <a:r>
              <a:rPr lang="en-US" dirty="0" smtClean="0"/>
              <a:t>E-research, digital humanities, student experience, ….</a:t>
            </a:r>
            <a:endParaRPr lang="en-US" dirty="0"/>
          </a:p>
        </p:txBody>
      </p:sp>
      <p:pic>
        <p:nvPicPr>
          <p:cNvPr id="27" name="Picture Placeholder 26" descr="cid:image001.gif@01CA8944.BF1AB360"/>
          <p:cNvPicPr>
            <a:picLocks noGrp="1"/>
          </p:cNvPicPr>
          <p:nvPr>
            <p:ph type="pic" sz="quarter" idx="33"/>
          </p:nvPr>
        </p:nvPicPr>
        <p:blipFill>
          <a:blip r:embed="rId2" r:link="rId3" cstate="print"/>
          <a:srcRect l="6969" r="6969"/>
          <a:stretch>
            <a:fillRect/>
          </a:stretch>
        </p:blipFill>
        <p:spPr bwMode="auto">
          <a:xfrm>
            <a:off x="46038" y="2362200"/>
            <a:ext cx="4754562" cy="4267200"/>
          </a:xfrm>
          <a:prstGeom prst="rect">
            <a:avLst/>
          </a:prstGeom>
          <a:noFill/>
          <a:ln w="9525">
            <a:noFill/>
            <a:miter lim="800000"/>
            <a:headEnd/>
            <a:tailEnd/>
          </a:ln>
        </p:spPr>
      </p:pic>
      <p:sp>
        <p:nvSpPr>
          <p:cNvPr id="29" name="Subtitle 28"/>
          <p:cNvSpPr>
            <a:spLocks noGrp="1"/>
          </p:cNvSpPr>
          <p:nvPr>
            <p:ph type="subTitle" idx="13"/>
          </p:nvPr>
        </p:nvSpPr>
        <p:spPr/>
        <p:txBody>
          <a:bodyPr/>
          <a:lstStyle/>
          <a:p>
            <a:r>
              <a:rPr lang="en-US" dirty="0" smtClean="0"/>
              <a:t>Making choices</a:t>
            </a:r>
            <a:endParaRPr lang="en-US" dirty="0"/>
          </a:p>
        </p:txBody>
      </p:sp>
      <p:sp>
        <p:nvSpPr>
          <p:cNvPr id="32" name="Text Placeholder 9"/>
          <p:cNvSpPr>
            <a:spLocks noGrp="1"/>
          </p:cNvSpPr>
          <p:nvPr>
            <p:ph type="body" sz="quarter" idx="4294967295"/>
          </p:nvPr>
        </p:nvSpPr>
        <p:spPr>
          <a:xfrm>
            <a:off x="5303520" y="1828800"/>
            <a:ext cx="3535680" cy="457200"/>
          </a:xfrm>
          <a:prstGeom prst="rect">
            <a:avLst/>
          </a:prstGeom>
        </p:spPr>
        <p:txBody>
          <a:bodyPr>
            <a:noAutofit/>
          </a:bodyPr>
          <a:lstStyle/>
          <a:p>
            <a:r>
              <a:rPr lang="en-US" sz="2800" dirty="0" smtClean="0"/>
              <a:t>New opportunities</a:t>
            </a:r>
            <a:br>
              <a:rPr lang="en-US" sz="2800" dirty="0" smtClean="0"/>
            </a:br>
            <a:r>
              <a:rPr lang="en-US" sz="1800" dirty="0" smtClean="0"/>
              <a:t>e-research</a:t>
            </a:r>
            <a:br>
              <a:rPr lang="en-US" sz="1800" dirty="0" smtClean="0"/>
            </a:br>
            <a:r>
              <a:rPr lang="en-US" sz="1800" dirty="0" smtClean="0"/>
              <a:t>student experience</a:t>
            </a:r>
            <a:endParaRPr lang="en-US" sz="2000" dirty="0" smtClean="0"/>
          </a:p>
        </p:txBody>
      </p:sp>
      <p:sp>
        <p:nvSpPr>
          <p:cNvPr id="35" name="Text Placeholder 16"/>
          <p:cNvSpPr>
            <a:spLocks noGrp="1"/>
          </p:cNvSpPr>
          <p:nvPr>
            <p:ph type="body" sz="quarter" idx="4294967295"/>
          </p:nvPr>
        </p:nvSpPr>
        <p:spPr>
          <a:xfrm>
            <a:off x="5303520" y="3581400"/>
            <a:ext cx="3078480" cy="457200"/>
          </a:xfrm>
          <a:prstGeom prst="rect">
            <a:avLst/>
          </a:prstGeom>
        </p:spPr>
        <p:txBody>
          <a:bodyPr>
            <a:noAutofit/>
          </a:bodyPr>
          <a:lstStyle/>
          <a:p>
            <a:r>
              <a:rPr lang="en-US" sz="2400" dirty="0" smtClean="0"/>
              <a:t>Strategic choices</a:t>
            </a:r>
          </a:p>
          <a:p>
            <a:r>
              <a:rPr lang="en-US" sz="1800" dirty="0" smtClean="0"/>
              <a:t>	Innovate</a:t>
            </a:r>
            <a:br>
              <a:rPr lang="en-US" sz="1800" dirty="0" smtClean="0"/>
            </a:br>
            <a:r>
              <a:rPr lang="en-US" sz="1800" dirty="0" smtClean="0"/>
              <a:t>Partner</a:t>
            </a:r>
            <a:br>
              <a:rPr lang="en-US" sz="1800" dirty="0" smtClean="0"/>
            </a:br>
            <a:r>
              <a:rPr lang="en-US" sz="1800" dirty="0" smtClean="0"/>
              <a:t>Disinvest</a:t>
            </a:r>
            <a:br>
              <a:rPr lang="en-US" sz="1800" dirty="0" smtClean="0"/>
            </a:br>
            <a:r>
              <a:rPr lang="en-US" sz="1800" dirty="0" smtClean="0"/>
              <a:t>Shared services</a:t>
            </a:r>
            <a:endParaRPr lang="en-US" sz="2400" dirty="0"/>
          </a:p>
        </p:txBody>
      </p:sp>
      <p:sp>
        <p:nvSpPr>
          <p:cNvPr id="40" name="Text Placeholder 26"/>
          <p:cNvSpPr>
            <a:spLocks noGrp="1"/>
          </p:cNvSpPr>
          <p:nvPr>
            <p:ph type="body" sz="quarter" idx="4294967295"/>
          </p:nvPr>
        </p:nvSpPr>
        <p:spPr>
          <a:xfrm>
            <a:off x="5257800" y="5791200"/>
            <a:ext cx="3840480" cy="457200"/>
          </a:xfrm>
          <a:prstGeom prst="rect">
            <a:avLst/>
          </a:prstGeom>
        </p:spPr>
        <p:txBody>
          <a:bodyPr>
            <a:normAutofit fontScale="92500" lnSpcReduction="20000"/>
          </a:bodyPr>
          <a:lstStyle/>
          <a:p>
            <a:r>
              <a:rPr lang="en-US" dirty="0" smtClean="0"/>
              <a:t>Sustained advantage</a:t>
            </a:r>
            <a:endParaRPr lang="en-US" dirty="0"/>
          </a:p>
        </p:txBody>
      </p:sp>
    </p:spTree>
  </p:cSld>
  <p:clrMapOvr>
    <a:masterClrMapping/>
  </p:clrMapOvr>
  <p:transition>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Specialization: what business are you really in?</a:t>
            </a:r>
            <a:endParaRPr lang="en-US" dirty="0"/>
          </a:p>
        </p:txBody>
      </p:sp>
      <p:sp>
        <p:nvSpPr>
          <p:cNvPr id="19" name="Subtitle 18"/>
          <p:cNvSpPr>
            <a:spLocks noGrp="1"/>
          </p:cNvSpPr>
          <p:nvPr>
            <p:ph type="subTitle" idx="1"/>
          </p:nvPr>
        </p:nvSpPr>
        <p:spPr>
          <a:xfrm>
            <a:off x="0" y="3657600"/>
            <a:ext cx="8382000" cy="990600"/>
          </a:xfrm>
        </p:spPr>
        <p:txBody>
          <a:bodyPr>
            <a:normAutofit fontScale="70000" lnSpcReduction="20000"/>
          </a:bodyPr>
          <a:lstStyle/>
          <a:p>
            <a:r>
              <a:rPr lang="en-US" dirty="0" err="1" smtClean="0">
                <a:solidFill>
                  <a:schemeClr val="accent3"/>
                </a:solidFill>
              </a:rPr>
              <a:t>Specialise</a:t>
            </a:r>
            <a:r>
              <a:rPr lang="en-US" dirty="0" smtClean="0"/>
              <a:t> where can make an impact</a:t>
            </a:r>
          </a:p>
          <a:p>
            <a:r>
              <a:rPr lang="en-US" dirty="0" err="1" smtClean="0">
                <a:solidFill>
                  <a:schemeClr val="accent3"/>
                </a:solidFill>
              </a:rPr>
              <a:t>Externalise</a:t>
            </a:r>
            <a:r>
              <a:rPr lang="en-US" dirty="0" smtClean="0"/>
              <a:t> what is routine and can be done well collaboratively or by others</a:t>
            </a:r>
          </a:p>
          <a:p>
            <a:endParaRPr lang="en-US" dirty="0"/>
          </a:p>
        </p:txBody>
      </p:sp>
      <p:sp>
        <p:nvSpPr>
          <p:cNvPr id="18" name="Text Placeholder 17"/>
          <p:cNvSpPr>
            <a:spLocks noGrp="1"/>
          </p:cNvSpPr>
          <p:nvPr>
            <p:ph type="body" sz="quarter" idx="10"/>
          </p:nvPr>
        </p:nvSpPr>
        <p:spPr/>
        <p:txBody>
          <a:bodyPr/>
          <a:lstStyle/>
          <a:p>
            <a:r>
              <a:rPr lang="en-US" dirty="0" smtClean="0"/>
              <a:t>Library: what is distinctive</a:t>
            </a:r>
            <a:endParaRPr lang="en-US" dirty="0"/>
          </a:p>
        </p:txBody>
      </p:sp>
    </p:spTree>
  </p:cSld>
  <p:clrMapOvr>
    <a:masterClrMapping/>
  </p:clrMapOvr>
  <p:transition>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1"/>
          <p:cNvPicPr>
            <a:picLocks noChangeAspect="1" noChangeArrowheads="1"/>
          </p:cNvPicPr>
          <p:nvPr/>
        </p:nvPicPr>
        <p:blipFill>
          <a:blip r:embed="rId3" cstate="print"/>
          <a:srcRect l="8405" t="25000" r="8405" b="6250"/>
          <a:stretch>
            <a:fillRect/>
          </a:stretch>
        </p:blipFill>
        <p:spPr bwMode="auto">
          <a:xfrm>
            <a:off x="457200" y="381000"/>
            <a:ext cx="8145463" cy="5029200"/>
          </a:xfrm>
          <a:prstGeom prst="rect">
            <a:avLst/>
          </a:prstGeom>
          <a:noFill/>
          <a:ln w="9525" algn="ctr">
            <a:noFill/>
            <a:miter lim="800000"/>
            <a:headEnd/>
            <a:tailEnd/>
          </a:ln>
        </p:spPr>
      </p:pic>
      <p:sp>
        <p:nvSpPr>
          <p:cNvPr id="50180" name="TextBox 5"/>
          <p:cNvSpPr txBox="1">
            <a:spLocks noChangeArrowheads="1"/>
          </p:cNvSpPr>
          <p:nvPr/>
        </p:nvSpPr>
        <p:spPr bwMode="auto">
          <a:xfrm>
            <a:off x="4876800" y="5830887"/>
            <a:ext cx="2870200" cy="341313"/>
          </a:xfrm>
          <a:prstGeom prst="rect">
            <a:avLst/>
          </a:prstGeom>
          <a:noFill/>
          <a:ln w="9525">
            <a:noFill/>
            <a:miter lim="800000"/>
            <a:headEnd/>
            <a:tailEnd/>
          </a:ln>
        </p:spPr>
        <p:txBody>
          <a:bodyPr wrap="none" lIns="91416" tIns="45709" rIns="91416" bIns="45709">
            <a:spAutoFit/>
          </a:bodyPr>
          <a:lstStyle/>
          <a:p>
            <a:pPr defTabSz="912813"/>
            <a:r>
              <a:rPr lang="en-US" sz="1600" i="1" dirty="0">
                <a:latin typeface="Calibri" pitchFamily="34" charset="0"/>
              </a:rPr>
              <a:t>Harvard Business Review (1999)</a:t>
            </a:r>
          </a:p>
        </p:txBody>
      </p:sp>
    </p:spTree>
  </p:cSld>
  <p:clrMapOvr>
    <a:masterClrMapping/>
  </p:clrMapOvr>
  <p:transition>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62600"/>
            <a:ext cx="4648200" cy="1143000"/>
          </a:xfrm>
        </p:spPr>
        <p:txBody>
          <a:bodyPr rtlCol="0">
            <a:noAutofit/>
          </a:bodyPr>
          <a:lstStyle/>
          <a:p>
            <a:pPr defTabSz="914212" fontAlgn="auto">
              <a:spcAft>
                <a:spcPts val="0"/>
              </a:spcAft>
              <a:defRPr/>
            </a:pPr>
            <a:r>
              <a:rPr lang="en-US" sz="3200" dirty="0" smtClean="0"/>
              <a:t>Core components </a:t>
            </a:r>
            <a:br>
              <a:rPr lang="en-US" sz="3200" dirty="0" smtClean="0"/>
            </a:br>
            <a:r>
              <a:rPr lang="en-US" sz="3200" dirty="0" smtClean="0"/>
              <a:t>of a firm</a:t>
            </a:r>
          </a:p>
        </p:txBody>
      </p:sp>
      <p:graphicFrame>
        <p:nvGraphicFramePr>
          <p:cNvPr id="2050" name="Chart 3"/>
          <p:cNvGraphicFramePr>
            <a:graphicFrameLocks/>
          </p:cNvGraphicFramePr>
          <p:nvPr/>
        </p:nvGraphicFramePr>
        <p:xfrm>
          <a:off x="1524000" y="1524000"/>
          <a:ext cx="6096000" cy="4064000"/>
        </p:xfrm>
        <a:graphic>
          <a:graphicData uri="http://schemas.openxmlformats.org/presentationml/2006/ole">
            <p:oleObj spid="_x0000_s2050" r:id="rId3" imgW="6096528" imgH="4060288" progId="Excel.Sheet.8">
              <p:embed/>
            </p:oleObj>
          </a:graphicData>
        </a:graphic>
      </p:graphicFrame>
      <p:sp>
        <p:nvSpPr>
          <p:cNvPr id="2052" name="TextBox 4"/>
          <p:cNvSpPr txBox="1">
            <a:spLocks noChangeArrowheads="1"/>
          </p:cNvSpPr>
          <p:nvPr/>
        </p:nvSpPr>
        <p:spPr bwMode="auto">
          <a:xfrm>
            <a:off x="3009900" y="2286000"/>
            <a:ext cx="1714500" cy="923307"/>
          </a:xfrm>
          <a:prstGeom prst="rect">
            <a:avLst/>
          </a:prstGeom>
          <a:noFill/>
          <a:ln w="9525">
            <a:noFill/>
            <a:miter lim="800000"/>
            <a:headEnd/>
            <a:tailEnd/>
          </a:ln>
        </p:spPr>
        <p:txBody>
          <a:bodyPr lIns="91416" tIns="45709" rIns="91416" bIns="45709">
            <a:spAutoFit/>
          </a:bodyPr>
          <a:lstStyle/>
          <a:p>
            <a:pPr defTabSz="912813"/>
            <a:r>
              <a:rPr lang="en-US" sz="1800" dirty="0">
                <a:latin typeface="Calibri" pitchFamily="34" charset="0"/>
              </a:rPr>
              <a:t>Customer</a:t>
            </a:r>
          </a:p>
          <a:p>
            <a:pPr defTabSz="912813"/>
            <a:r>
              <a:rPr lang="en-US" sz="1800" dirty="0">
                <a:latin typeface="Calibri" pitchFamily="34" charset="0"/>
              </a:rPr>
              <a:t>Relationship</a:t>
            </a:r>
          </a:p>
          <a:p>
            <a:pPr defTabSz="912813"/>
            <a:r>
              <a:rPr lang="en-US" sz="1800" dirty="0">
                <a:latin typeface="Calibri" pitchFamily="34" charset="0"/>
              </a:rPr>
              <a:t>Management </a:t>
            </a:r>
          </a:p>
        </p:txBody>
      </p:sp>
      <p:sp>
        <p:nvSpPr>
          <p:cNvPr id="2053" name="TextBox 5"/>
          <p:cNvSpPr txBox="1">
            <a:spLocks noChangeArrowheads="1"/>
          </p:cNvSpPr>
          <p:nvPr/>
        </p:nvSpPr>
        <p:spPr bwMode="auto">
          <a:xfrm>
            <a:off x="4724400" y="2667000"/>
            <a:ext cx="1571625" cy="646309"/>
          </a:xfrm>
          <a:prstGeom prst="rect">
            <a:avLst/>
          </a:prstGeom>
          <a:noFill/>
          <a:ln w="9525">
            <a:noFill/>
            <a:miter lim="800000"/>
            <a:headEnd/>
            <a:tailEnd/>
          </a:ln>
        </p:spPr>
        <p:txBody>
          <a:bodyPr lIns="91416" tIns="45709" rIns="91416" bIns="45709">
            <a:spAutoFit/>
          </a:bodyPr>
          <a:lstStyle/>
          <a:p>
            <a:pPr defTabSz="912813"/>
            <a:r>
              <a:rPr lang="en-US" sz="1800" dirty="0">
                <a:latin typeface="Calibri" pitchFamily="34" charset="0"/>
              </a:rPr>
              <a:t>Product Innovation</a:t>
            </a:r>
          </a:p>
        </p:txBody>
      </p:sp>
      <p:sp>
        <p:nvSpPr>
          <p:cNvPr id="2054" name="TextBox 6"/>
          <p:cNvSpPr txBox="1">
            <a:spLocks noChangeArrowheads="1"/>
          </p:cNvSpPr>
          <p:nvPr/>
        </p:nvSpPr>
        <p:spPr bwMode="auto">
          <a:xfrm>
            <a:off x="3733800" y="4495800"/>
            <a:ext cx="1752600" cy="369310"/>
          </a:xfrm>
          <a:prstGeom prst="rect">
            <a:avLst/>
          </a:prstGeom>
          <a:noFill/>
          <a:ln w="9525">
            <a:noFill/>
            <a:miter lim="800000"/>
            <a:headEnd/>
            <a:tailEnd/>
          </a:ln>
        </p:spPr>
        <p:txBody>
          <a:bodyPr lIns="91416" tIns="45709" rIns="91416" bIns="45709">
            <a:spAutoFit/>
          </a:bodyPr>
          <a:lstStyle/>
          <a:p>
            <a:pPr defTabSz="912813"/>
            <a:r>
              <a:rPr lang="en-US" sz="1800" dirty="0">
                <a:latin typeface="Calibri" pitchFamily="34" charset="0"/>
              </a:rPr>
              <a:t>Infrastructure</a:t>
            </a:r>
          </a:p>
        </p:txBody>
      </p:sp>
      <p:sp>
        <p:nvSpPr>
          <p:cNvPr id="2055" name="TextBox 7"/>
          <p:cNvSpPr txBox="1">
            <a:spLocks noChangeArrowheads="1"/>
          </p:cNvSpPr>
          <p:nvPr/>
        </p:nvSpPr>
        <p:spPr bwMode="auto">
          <a:xfrm>
            <a:off x="5214938" y="5183188"/>
            <a:ext cx="3697287" cy="1446212"/>
          </a:xfrm>
          <a:prstGeom prst="rect">
            <a:avLst/>
          </a:prstGeom>
          <a:noFill/>
          <a:ln w="9525">
            <a:noFill/>
            <a:miter lim="800000"/>
            <a:headEnd/>
            <a:tailEnd/>
          </a:ln>
        </p:spPr>
        <p:txBody>
          <a:bodyPr lIns="91416" tIns="45709" rIns="91416" bIns="45709">
            <a:spAutoFit/>
          </a:bodyPr>
          <a:lstStyle/>
          <a:p>
            <a:pPr defTabSz="912813"/>
            <a:r>
              <a:rPr lang="en-US" sz="2200" dirty="0">
                <a:solidFill>
                  <a:schemeClr val="bg1">
                    <a:lumMod val="50000"/>
                    <a:lumOff val="50000"/>
                  </a:schemeClr>
                </a:solidFill>
                <a:latin typeface="Calibri" pitchFamily="34" charset="0"/>
              </a:rPr>
              <a:t>Back office capacities that</a:t>
            </a:r>
          </a:p>
          <a:p>
            <a:pPr defTabSz="912813"/>
            <a:r>
              <a:rPr lang="en-US" sz="2200" dirty="0">
                <a:solidFill>
                  <a:schemeClr val="bg1">
                    <a:lumMod val="50000"/>
                    <a:lumOff val="50000"/>
                  </a:schemeClr>
                </a:solidFill>
                <a:latin typeface="Calibri" pitchFamily="34" charset="0"/>
              </a:rPr>
              <a:t>support day-to-day operations</a:t>
            </a:r>
          </a:p>
          <a:p>
            <a:pPr defTabSz="912813"/>
            <a:r>
              <a:rPr lang="en-US" sz="2200" dirty="0">
                <a:solidFill>
                  <a:schemeClr val="bg1">
                    <a:lumMod val="50000"/>
                    <a:lumOff val="50000"/>
                  </a:schemeClr>
                </a:solidFill>
                <a:latin typeface="Calibri" pitchFamily="34" charset="0"/>
              </a:rPr>
              <a:t>“</a:t>
            </a:r>
            <a:r>
              <a:rPr lang="en-US" sz="2200" dirty="0" err="1">
                <a:solidFill>
                  <a:schemeClr val="bg1">
                    <a:lumMod val="50000"/>
                    <a:lumOff val="50000"/>
                  </a:schemeClr>
                </a:solidFill>
                <a:latin typeface="Calibri" pitchFamily="34" charset="0"/>
              </a:rPr>
              <a:t>Routinized</a:t>
            </a:r>
            <a:r>
              <a:rPr lang="en-US" sz="2200" dirty="0">
                <a:solidFill>
                  <a:schemeClr val="bg1">
                    <a:lumMod val="50000"/>
                    <a:lumOff val="50000"/>
                  </a:schemeClr>
                </a:solidFill>
                <a:latin typeface="Calibri" pitchFamily="34" charset="0"/>
              </a:rPr>
              <a:t>” workflows</a:t>
            </a:r>
          </a:p>
          <a:p>
            <a:pPr defTabSz="912813"/>
            <a:r>
              <a:rPr lang="en-US" sz="2200" dirty="0">
                <a:solidFill>
                  <a:schemeClr val="bg1">
                    <a:lumMod val="50000"/>
                    <a:lumOff val="50000"/>
                  </a:schemeClr>
                </a:solidFill>
                <a:latin typeface="Calibri" pitchFamily="34" charset="0"/>
              </a:rPr>
              <a:t>Economies of scale important</a:t>
            </a:r>
          </a:p>
        </p:txBody>
      </p:sp>
      <p:sp>
        <p:nvSpPr>
          <p:cNvPr id="2056" name="TextBox 8"/>
          <p:cNvSpPr txBox="1">
            <a:spLocks noChangeArrowheads="1"/>
          </p:cNvSpPr>
          <p:nvPr/>
        </p:nvSpPr>
        <p:spPr bwMode="auto">
          <a:xfrm>
            <a:off x="5589588" y="482600"/>
            <a:ext cx="3251200" cy="1446213"/>
          </a:xfrm>
          <a:prstGeom prst="rect">
            <a:avLst/>
          </a:prstGeom>
          <a:noFill/>
          <a:ln w="9525">
            <a:noFill/>
            <a:miter lim="800000"/>
            <a:headEnd/>
            <a:tailEnd/>
          </a:ln>
        </p:spPr>
        <p:txBody>
          <a:bodyPr wrap="none" lIns="91416" tIns="45709" rIns="91416" bIns="45709">
            <a:spAutoFit/>
          </a:bodyPr>
          <a:lstStyle/>
          <a:p>
            <a:pPr defTabSz="912813"/>
            <a:r>
              <a:rPr lang="en-US" sz="2200" dirty="0">
                <a:solidFill>
                  <a:schemeClr val="bg1">
                    <a:lumMod val="50000"/>
                    <a:lumOff val="50000"/>
                  </a:schemeClr>
                </a:solidFill>
                <a:latin typeface="Calibri" pitchFamily="34" charset="0"/>
              </a:rPr>
              <a:t>Develop new products and</a:t>
            </a:r>
          </a:p>
          <a:p>
            <a:pPr defTabSz="912813"/>
            <a:r>
              <a:rPr lang="en-US" sz="2200" dirty="0">
                <a:solidFill>
                  <a:schemeClr val="bg1">
                    <a:lumMod val="50000"/>
                    <a:lumOff val="50000"/>
                  </a:schemeClr>
                </a:solidFill>
                <a:latin typeface="Calibri" pitchFamily="34" charset="0"/>
              </a:rPr>
              <a:t>services and bring them to</a:t>
            </a:r>
          </a:p>
          <a:p>
            <a:pPr defTabSz="912813"/>
            <a:r>
              <a:rPr lang="en-US" sz="2200" dirty="0">
                <a:solidFill>
                  <a:schemeClr val="bg1">
                    <a:lumMod val="50000"/>
                    <a:lumOff val="50000"/>
                  </a:schemeClr>
                </a:solidFill>
                <a:latin typeface="Calibri" pitchFamily="34" charset="0"/>
              </a:rPr>
              <a:t>market</a:t>
            </a:r>
          </a:p>
          <a:p>
            <a:pPr defTabSz="912813"/>
            <a:r>
              <a:rPr lang="en-US" sz="2200" dirty="0">
                <a:solidFill>
                  <a:schemeClr val="bg1">
                    <a:lumMod val="50000"/>
                    <a:lumOff val="50000"/>
                  </a:schemeClr>
                </a:solidFill>
                <a:latin typeface="Calibri" pitchFamily="34" charset="0"/>
              </a:rPr>
              <a:t>Speed/flexibility important</a:t>
            </a:r>
          </a:p>
        </p:txBody>
      </p:sp>
      <p:sp>
        <p:nvSpPr>
          <p:cNvPr id="2057" name="TextBox 9"/>
          <p:cNvSpPr txBox="1">
            <a:spLocks noChangeArrowheads="1"/>
          </p:cNvSpPr>
          <p:nvPr/>
        </p:nvSpPr>
        <p:spPr bwMode="auto">
          <a:xfrm>
            <a:off x="285750" y="322263"/>
            <a:ext cx="4554538" cy="1446212"/>
          </a:xfrm>
          <a:prstGeom prst="rect">
            <a:avLst/>
          </a:prstGeom>
          <a:noFill/>
          <a:ln w="9525">
            <a:noFill/>
            <a:miter lim="800000"/>
            <a:headEnd/>
            <a:tailEnd/>
          </a:ln>
        </p:spPr>
        <p:txBody>
          <a:bodyPr lIns="91416" tIns="45709" rIns="91416" bIns="45709">
            <a:spAutoFit/>
          </a:bodyPr>
          <a:lstStyle/>
          <a:p>
            <a:pPr defTabSz="912813"/>
            <a:r>
              <a:rPr lang="en-US" sz="2200" dirty="0">
                <a:solidFill>
                  <a:schemeClr val="bg1">
                    <a:lumMod val="50000"/>
                    <a:lumOff val="50000"/>
                  </a:schemeClr>
                </a:solidFill>
                <a:latin typeface="Calibri" pitchFamily="34" charset="0"/>
              </a:rPr>
              <a:t>Attracting and building relationships with customers</a:t>
            </a:r>
          </a:p>
          <a:p>
            <a:pPr defTabSz="912813"/>
            <a:r>
              <a:rPr lang="en-US" sz="2200" dirty="0">
                <a:solidFill>
                  <a:schemeClr val="bg1">
                    <a:lumMod val="50000"/>
                    <a:lumOff val="50000"/>
                  </a:schemeClr>
                </a:solidFill>
                <a:latin typeface="Calibri" pitchFamily="34" charset="0"/>
              </a:rPr>
              <a:t>“Service-oriented”, customization</a:t>
            </a:r>
          </a:p>
          <a:p>
            <a:pPr defTabSz="912813"/>
            <a:r>
              <a:rPr lang="en-US" sz="2200" dirty="0">
                <a:solidFill>
                  <a:schemeClr val="bg1">
                    <a:lumMod val="50000"/>
                    <a:lumOff val="50000"/>
                  </a:schemeClr>
                </a:solidFill>
                <a:latin typeface="Calibri" pitchFamily="34" charset="0"/>
              </a:rPr>
              <a:t>Economies of scope important</a:t>
            </a:r>
          </a:p>
        </p:txBody>
      </p:sp>
    </p:spTree>
  </p:cSld>
  <p:clrMapOvr>
    <a:masterClrMapping/>
  </p:clrMapOvr>
  <p:transition>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Chart 3"/>
          <p:cNvGraphicFramePr>
            <a:graphicFrameLocks/>
          </p:cNvGraphicFramePr>
          <p:nvPr/>
        </p:nvGraphicFramePr>
        <p:xfrm>
          <a:off x="1524000" y="1524000"/>
          <a:ext cx="6096000" cy="4064000"/>
        </p:xfrm>
        <a:graphic>
          <a:graphicData uri="http://schemas.openxmlformats.org/presentationml/2006/ole">
            <p:oleObj spid="_x0000_s3074" r:id="rId3" imgW="6096528" imgH="4060288" progId="Excel.Sheet.8">
              <p:embed/>
            </p:oleObj>
          </a:graphicData>
        </a:graphic>
      </p:graphicFrame>
      <p:sp>
        <p:nvSpPr>
          <p:cNvPr id="2052" name="TextBox 4"/>
          <p:cNvSpPr txBox="1">
            <a:spLocks noChangeArrowheads="1"/>
          </p:cNvSpPr>
          <p:nvPr/>
        </p:nvSpPr>
        <p:spPr bwMode="auto">
          <a:xfrm>
            <a:off x="2781300" y="2743200"/>
            <a:ext cx="2095500" cy="461643"/>
          </a:xfrm>
          <a:prstGeom prst="rect">
            <a:avLst/>
          </a:prstGeom>
          <a:noFill/>
          <a:ln w="9525">
            <a:noFill/>
            <a:miter lim="800000"/>
            <a:headEnd/>
            <a:tailEnd/>
          </a:ln>
        </p:spPr>
        <p:txBody>
          <a:bodyPr wrap="square" lIns="91416" tIns="45709" rIns="91416" bIns="45709">
            <a:spAutoFit/>
          </a:bodyPr>
          <a:lstStyle/>
          <a:p>
            <a:pPr defTabSz="912813"/>
            <a:r>
              <a:rPr lang="en-US" sz="2400" b="1" dirty="0" smtClean="0">
                <a:latin typeface="Calibri" pitchFamily="34" charset="0"/>
              </a:rPr>
              <a:t>Engagement </a:t>
            </a:r>
            <a:endParaRPr lang="en-US" sz="2400" b="1" dirty="0">
              <a:latin typeface="Calibri" pitchFamily="34" charset="0"/>
            </a:endParaRPr>
          </a:p>
        </p:txBody>
      </p:sp>
      <p:sp>
        <p:nvSpPr>
          <p:cNvPr id="2053" name="TextBox 5"/>
          <p:cNvSpPr txBox="1">
            <a:spLocks noChangeArrowheads="1"/>
          </p:cNvSpPr>
          <p:nvPr/>
        </p:nvSpPr>
        <p:spPr bwMode="auto">
          <a:xfrm>
            <a:off x="4724400" y="2667000"/>
            <a:ext cx="1571625" cy="461643"/>
          </a:xfrm>
          <a:prstGeom prst="rect">
            <a:avLst/>
          </a:prstGeom>
          <a:noFill/>
          <a:ln w="9525">
            <a:noFill/>
            <a:miter lim="800000"/>
            <a:headEnd/>
            <a:tailEnd/>
          </a:ln>
        </p:spPr>
        <p:txBody>
          <a:bodyPr lIns="91416" tIns="45709" rIns="91416" bIns="45709">
            <a:spAutoFit/>
          </a:bodyPr>
          <a:lstStyle/>
          <a:p>
            <a:pPr defTabSz="912813"/>
            <a:r>
              <a:rPr lang="en-US" sz="2400" b="1" dirty="0" smtClean="0">
                <a:latin typeface="Calibri" pitchFamily="34" charset="0"/>
              </a:rPr>
              <a:t>Innovation</a:t>
            </a:r>
            <a:endParaRPr lang="en-US" sz="2400" b="1" dirty="0">
              <a:latin typeface="Calibri" pitchFamily="34" charset="0"/>
            </a:endParaRPr>
          </a:p>
        </p:txBody>
      </p:sp>
      <p:sp>
        <p:nvSpPr>
          <p:cNvPr id="2054" name="TextBox 6"/>
          <p:cNvSpPr txBox="1">
            <a:spLocks noChangeArrowheads="1"/>
          </p:cNvSpPr>
          <p:nvPr/>
        </p:nvSpPr>
        <p:spPr bwMode="auto">
          <a:xfrm>
            <a:off x="3429000" y="4495800"/>
            <a:ext cx="2209800" cy="461643"/>
          </a:xfrm>
          <a:prstGeom prst="rect">
            <a:avLst/>
          </a:prstGeom>
          <a:noFill/>
          <a:ln w="9525">
            <a:noFill/>
            <a:miter lim="800000"/>
            <a:headEnd/>
            <a:tailEnd/>
          </a:ln>
        </p:spPr>
        <p:txBody>
          <a:bodyPr wrap="square" lIns="91416" tIns="45709" rIns="91416" bIns="45709">
            <a:spAutoFit/>
          </a:bodyPr>
          <a:lstStyle/>
          <a:p>
            <a:pPr defTabSz="912813"/>
            <a:r>
              <a:rPr lang="en-US" sz="2400" b="1" dirty="0">
                <a:latin typeface="Calibri" pitchFamily="34" charset="0"/>
              </a:rPr>
              <a:t>Infrastructure</a:t>
            </a:r>
          </a:p>
        </p:txBody>
      </p:sp>
      <p:sp>
        <p:nvSpPr>
          <p:cNvPr id="2055" name="TextBox 7"/>
          <p:cNvSpPr txBox="1">
            <a:spLocks noChangeArrowheads="1"/>
          </p:cNvSpPr>
          <p:nvPr/>
        </p:nvSpPr>
        <p:spPr bwMode="auto">
          <a:xfrm>
            <a:off x="152400" y="5181600"/>
            <a:ext cx="3697287" cy="1446212"/>
          </a:xfrm>
          <a:prstGeom prst="rect">
            <a:avLst/>
          </a:prstGeom>
          <a:noFill/>
          <a:ln w="9525">
            <a:noFill/>
            <a:miter lim="800000"/>
            <a:headEnd/>
            <a:tailEnd/>
          </a:ln>
        </p:spPr>
        <p:txBody>
          <a:bodyPr lIns="91416" tIns="45709" rIns="91416" bIns="45709">
            <a:spAutoFit/>
          </a:bodyPr>
          <a:lstStyle/>
          <a:p>
            <a:pPr defTabSz="912813"/>
            <a:r>
              <a:rPr lang="en-US" sz="2200" dirty="0">
                <a:solidFill>
                  <a:schemeClr val="bg1">
                    <a:lumMod val="50000"/>
                    <a:lumOff val="50000"/>
                  </a:schemeClr>
                </a:solidFill>
                <a:latin typeface="Calibri" pitchFamily="34" charset="0"/>
              </a:rPr>
              <a:t>Back office capacities that</a:t>
            </a:r>
          </a:p>
          <a:p>
            <a:pPr defTabSz="912813"/>
            <a:r>
              <a:rPr lang="en-US" sz="2200" dirty="0">
                <a:solidFill>
                  <a:schemeClr val="bg1">
                    <a:lumMod val="50000"/>
                    <a:lumOff val="50000"/>
                  </a:schemeClr>
                </a:solidFill>
                <a:latin typeface="Calibri" pitchFamily="34" charset="0"/>
              </a:rPr>
              <a:t>support day-to-day operations</a:t>
            </a:r>
          </a:p>
          <a:p>
            <a:pPr defTabSz="912813"/>
            <a:r>
              <a:rPr lang="en-US" sz="2200" dirty="0">
                <a:solidFill>
                  <a:schemeClr val="bg1">
                    <a:lumMod val="50000"/>
                    <a:lumOff val="50000"/>
                  </a:schemeClr>
                </a:solidFill>
                <a:latin typeface="Calibri" pitchFamily="34" charset="0"/>
              </a:rPr>
              <a:t>“</a:t>
            </a:r>
            <a:r>
              <a:rPr lang="en-US" sz="2200" dirty="0" err="1">
                <a:solidFill>
                  <a:schemeClr val="bg1">
                    <a:lumMod val="50000"/>
                    <a:lumOff val="50000"/>
                  </a:schemeClr>
                </a:solidFill>
                <a:latin typeface="Calibri" pitchFamily="34" charset="0"/>
              </a:rPr>
              <a:t>Routinized</a:t>
            </a:r>
            <a:r>
              <a:rPr lang="en-US" sz="2200" dirty="0">
                <a:solidFill>
                  <a:schemeClr val="bg1">
                    <a:lumMod val="50000"/>
                    <a:lumOff val="50000"/>
                  </a:schemeClr>
                </a:solidFill>
                <a:latin typeface="Calibri" pitchFamily="34" charset="0"/>
              </a:rPr>
              <a:t>” workflows</a:t>
            </a:r>
          </a:p>
          <a:p>
            <a:pPr defTabSz="912813"/>
            <a:r>
              <a:rPr lang="en-US" sz="2200" dirty="0">
                <a:solidFill>
                  <a:schemeClr val="bg1">
                    <a:lumMod val="50000"/>
                    <a:lumOff val="50000"/>
                  </a:schemeClr>
                </a:solidFill>
                <a:latin typeface="Calibri" pitchFamily="34" charset="0"/>
              </a:rPr>
              <a:t>Economies of scale important</a:t>
            </a:r>
          </a:p>
        </p:txBody>
      </p:sp>
      <p:sp>
        <p:nvSpPr>
          <p:cNvPr id="2056" name="TextBox 8"/>
          <p:cNvSpPr txBox="1">
            <a:spLocks noChangeArrowheads="1"/>
          </p:cNvSpPr>
          <p:nvPr/>
        </p:nvSpPr>
        <p:spPr bwMode="auto">
          <a:xfrm>
            <a:off x="5181600" y="482600"/>
            <a:ext cx="3974694" cy="1107973"/>
          </a:xfrm>
          <a:prstGeom prst="rect">
            <a:avLst/>
          </a:prstGeom>
          <a:noFill/>
          <a:ln w="9525">
            <a:noFill/>
            <a:miter lim="800000"/>
            <a:headEnd/>
            <a:tailEnd/>
          </a:ln>
        </p:spPr>
        <p:txBody>
          <a:bodyPr wrap="none" lIns="91416" tIns="45709" rIns="91416" bIns="45709">
            <a:spAutoFit/>
          </a:bodyPr>
          <a:lstStyle/>
          <a:p>
            <a:pPr defTabSz="912813"/>
            <a:r>
              <a:rPr lang="en-US" sz="2200" dirty="0">
                <a:solidFill>
                  <a:schemeClr val="bg1">
                    <a:lumMod val="50000"/>
                    <a:lumOff val="50000"/>
                  </a:schemeClr>
                </a:solidFill>
                <a:latin typeface="Calibri" pitchFamily="34" charset="0"/>
              </a:rPr>
              <a:t>Develop </a:t>
            </a:r>
            <a:r>
              <a:rPr lang="en-US" sz="2200" dirty="0" smtClean="0">
                <a:solidFill>
                  <a:schemeClr val="bg1">
                    <a:lumMod val="50000"/>
                    <a:lumOff val="50000"/>
                  </a:schemeClr>
                </a:solidFill>
                <a:latin typeface="Calibri" pitchFamily="34" charset="0"/>
              </a:rPr>
              <a:t>new</a:t>
            </a:r>
            <a:endParaRPr lang="en-US" sz="2200" dirty="0">
              <a:solidFill>
                <a:schemeClr val="bg1">
                  <a:lumMod val="50000"/>
                  <a:lumOff val="50000"/>
                </a:schemeClr>
              </a:solidFill>
              <a:latin typeface="Calibri" pitchFamily="34" charset="0"/>
            </a:endParaRPr>
          </a:p>
          <a:p>
            <a:pPr defTabSz="912813"/>
            <a:r>
              <a:rPr lang="en-US" sz="2200" dirty="0">
                <a:solidFill>
                  <a:schemeClr val="bg1">
                    <a:lumMod val="50000"/>
                    <a:lumOff val="50000"/>
                  </a:schemeClr>
                </a:solidFill>
                <a:latin typeface="Calibri" pitchFamily="34" charset="0"/>
              </a:rPr>
              <a:t>services and </a:t>
            </a:r>
            <a:r>
              <a:rPr lang="en-US" sz="2200" dirty="0" smtClean="0">
                <a:solidFill>
                  <a:schemeClr val="bg1">
                    <a:lumMod val="50000"/>
                    <a:lumOff val="50000"/>
                  </a:schemeClr>
                </a:solidFill>
                <a:latin typeface="Calibri" pitchFamily="34" charset="0"/>
              </a:rPr>
              <a:t>have them accepted</a:t>
            </a:r>
            <a:endParaRPr lang="en-US" sz="2200" dirty="0">
              <a:solidFill>
                <a:schemeClr val="bg1">
                  <a:lumMod val="50000"/>
                  <a:lumOff val="50000"/>
                </a:schemeClr>
              </a:solidFill>
              <a:latin typeface="Calibri" pitchFamily="34" charset="0"/>
            </a:endParaRPr>
          </a:p>
          <a:p>
            <a:pPr defTabSz="912813"/>
            <a:r>
              <a:rPr lang="en-US" sz="2200" dirty="0">
                <a:solidFill>
                  <a:schemeClr val="bg1">
                    <a:lumMod val="50000"/>
                    <a:lumOff val="50000"/>
                  </a:schemeClr>
                </a:solidFill>
                <a:latin typeface="Calibri" pitchFamily="34" charset="0"/>
              </a:rPr>
              <a:t>Speed/flexibility important</a:t>
            </a:r>
          </a:p>
        </p:txBody>
      </p:sp>
      <p:sp>
        <p:nvSpPr>
          <p:cNvPr id="2057" name="TextBox 9"/>
          <p:cNvSpPr txBox="1">
            <a:spLocks noChangeArrowheads="1"/>
          </p:cNvSpPr>
          <p:nvPr/>
        </p:nvSpPr>
        <p:spPr bwMode="auto">
          <a:xfrm>
            <a:off x="285750" y="322263"/>
            <a:ext cx="4554538" cy="1446212"/>
          </a:xfrm>
          <a:prstGeom prst="rect">
            <a:avLst/>
          </a:prstGeom>
          <a:noFill/>
          <a:ln w="9525">
            <a:noFill/>
            <a:miter lim="800000"/>
            <a:headEnd/>
            <a:tailEnd/>
          </a:ln>
        </p:spPr>
        <p:txBody>
          <a:bodyPr lIns="91416" tIns="45709" rIns="91416" bIns="45709">
            <a:spAutoFit/>
          </a:bodyPr>
          <a:lstStyle/>
          <a:p>
            <a:pPr defTabSz="912813"/>
            <a:r>
              <a:rPr lang="en-US" sz="2200" dirty="0">
                <a:solidFill>
                  <a:schemeClr val="bg1">
                    <a:lumMod val="50000"/>
                    <a:lumOff val="50000"/>
                  </a:schemeClr>
                </a:solidFill>
                <a:latin typeface="Calibri" pitchFamily="34" charset="0"/>
              </a:rPr>
              <a:t>Attracting and building relationships with </a:t>
            </a:r>
            <a:r>
              <a:rPr lang="en-US" sz="2200" dirty="0" smtClean="0">
                <a:solidFill>
                  <a:schemeClr val="bg1">
                    <a:lumMod val="50000"/>
                    <a:lumOff val="50000"/>
                  </a:schemeClr>
                </a:solidFill>
                <a:latin typeface="Calibri" pitchFamily="34" charset="0"/>
              </a:rPr>
              <a:t>researchers and learners</a:t>
            </a:r>
            <a:endParaRPr lang="en-US" sz="2200" dirty="0">
              <a:solidFill>
                <a:schemeClr val="bg1">
                  <a:lumMod val="50000"/>
                  <a:lumOff val="50000"/>
                </a:schemeClr>
              </a:solidFill>
              <a:latin typeface="Calibri" pitchFamily="34" charset="0"/>
            </a:endParaRPr>
          </a:p>
          <a:p>
            <a:pPr defTabSz="912813"/>
            <a:r>
              <a:rPr lang="en-US" sz="2200" dirty="0">
                <a:solidFill>
                  <a:schemeClr val="bg1">
                    <a:lumMod val="50000"/>
                    <a:lumOff val="50000"/>
                  </a:schemeClr>
                </a:solidFill>
                <a:latin typeface="Calibri" pitchFamily="34" charset="0"/>
              </a:rPr>
              <a:t>“Service-oriented”, customization</a:t>
            </a:r>
          </a:p>
          <a:p>
            <a:pPr defTabSz="912813"/>
            <a:r>
              <a:rPr lang="en-US" sz="2200" dirty="0">
                <a:solidFill>
                  <a:schemeClr val="bg1">
                    <a:lumMod val="50000"/>
                    <a:lumOff val="50000"/>
                  </a:schemeClr>
                </a:solidFill>
                <a:latin typeface="Calibri" pitchFamily="34" charset="0"/>
              </a:rPr>
              <a:t>Economies of scope important</a:t>
            </a:r>
          </a:p>
        </p:txBody>
      </p:sp>
    </p:spTree>
  </p:cSld>
  <p:clrMapOvr>
    <a:masterClrMapping/>
  </p:clrMapOvr>
  <p:transition>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3"/>
          </p:nvPr>
        </p:nvSpPr>
        <p:spPr>
          <a:xfrm>
            <a:off x="-45720" y="1341120"/>
            <a:ext cx="6400800" cy="640080"/>
          </a:xfrm>
        </p:spPr>
        <p:txBody>
          <a:bodyPr/>
          <a:lstStyle/>
          <a:p>
            <a:r>
              <a:rPr lang="en-US" dirty="0" smtClean="0"/>
              <a:t>Shifting library boundaries</a:t>
            </a:r>
            <a:endParaRPr lang="en-US" dirty="0"/>
          </a:p>
        </p:txBody>
      </p:sp>
      <p:sp>
        <p:nvSpPr>
          <p:cNvPr id="6" name="Text Placeholder 5"/>
          <p:cNvSpPr>
            <a:spLocks noGrp="1"/>
          </p:cNvSpPr>
          <p:nvPr>
            <p:ph type="body" sz="quarter" idx="14"/>
          </p:nvPr>
        </p:nvSpPr>
        <p:spPr>
          <a:xfrm>
            <a:off x="914400" y="2194560"/>
            <a:ext cx="7543800" cy="624840"/>
          </a:xfrm>
        </p:spPr>
        <p:txBody>
          <a:bodyPr>
            <a:normAutofit fontScale="85000" lnSpcReduction="20000"/>
          </a:bodyPr>
          <a:lstStyle/>
          <a:p>
            <a:r>
              <a:rPr lang="en-US" dirty="0" smtClean="0"/>
              <a:t>Libraries </a:t>
            </a:r>
            <a:r>
              <a:rPr lang="en-US" dirty="0" err="1" smtClean="0"/>
              <a:t>externalising</a:t>
            </a:r>
            <a:r>
              <a:rPr lang="en-US" dirty="0" smtClean="0"/>
              <a:t> infrastructure – economies of scale and network effects</a:t>
            </a:r>
            <a:endParaRPr lang="en-US" dirty="0"/>
          </a:p>
        </p:txBody>
      </p:sp>
      <p:pic>
        <p:nvPicPr>
          <p:cNvPr id="129028" name="Picture 4" descr="http://upload.wikimedia.org/wikipedia/commons/thumb/5/50/Automated_Storage_and_Retrieval_System_-_Defense_Visual_Information_Center_%C2%B7_DD-ST-96-00253.JPEG/79px-Automated_Storage_and_Retrieval_System_-_Defense_Visual_Information_Center_%C2%B7_DD-ST-96-00253.JPEG"/>
          <p:cNvPicPr>
            <a:picLocks noGrp="1" noChangeAspect="1" noChangeArrowheads="1"/>
          </p:cNvPicPr>
          <p:nvPr>
            <p:ph type="pic" sz="quarter" idx="16"/>
          </p:nvPr>
        </p:nvPicPr>
        <p:blipFill>
          <a:blip r:embed="rId2" cstate="print"/>
          <a:srcRect t="17083" b="17083"/>
          <a:stretch>
            <a:fillRect/>
          </a:stretch>
        </p:blipFill>
        <p:spPr bwMode="auto">
          <a:xfrm>
            <a:off x="45720" y="2362200"/>
            <a:ext cx="914400" cy="914400"/>
          </a:xfrm>
          <a:prstGeom prst="rect">
            <a:avLst/>
          </a:prstGeom>
          <a:noFill/>
        </p:spPr>
      </p:pic>
      <p:sp>
        <p:nvSpPr>
          <p:cNvPr id="9" name="Text Placeholder 8"/>
          <p:cNvSpPr>
            <a:spLocks noGrp="1"/>
          </p:cNvSpPr>
          <p:nvPr>
            <p:ph type="body" sz="quarter" idx="17"/>
          </p:nvPr>
        </p:nvSpPr>
        <p:spPr>
          <a:xfrm>
            <a:off x="914400" y="2758440"/>
            <a:ext cx="7543800" cy="899160"/>
          </a:xfrm>
        </p:spPr>
        <p:txBody>
          <a:bodyPr>
            <a:normAutofit fontScale="92500" lnSpcReduction="10000"/>
          </a:bodyPr>
          <a:lstStyle/>
          <a:p>
            <a:r>
              <a:rPr lang="en-US" dirty="0" smtClean="0"/>
              <a:t>Collections</a:t>
            </a:r>
          </a:p>
          <a:p>
            <a:r>
              <a:rPr lang="en-US" dirty="0" smtClean="0"/>
              <a:t>Systems</a:t>
            </a:r>
          </a:p>
          <a:p>
            <a:r>
              <a:rPr lang="en-US" dirty="0" smtClean="0"/>
              <a:t>Discovery?</a:t>
            </a:r>
            <a:endParaRPr lang="en-US" dirty="0"/>
          </a:p>
        </p:txBody>
      </p:sp>
      <p:sp>
        <p:nvSpPr>
          <p:cNvPr id="10" name="Text Placeholder 9"/>
          <p:cNvSpPr>
            <a:spLocks noGrp="1"/>
          </p:cNvSpPr>
          <p:nvPr>
            <p:ph type="body" sz="quarter" idx="18"/>
          </p:nvPr>
        </p:nvSpPr>
        <p:spPr>
          <a:xfrm>
            <a:off x="914400" y="3698855"/>
            <a:ext cx="7543800" cy="716280"/>
          </a:xfrm>
        </p:spPr>
        <p:txBody>
          <a:bodyPr>
            <a:normAutofit fontScale="92500" lnSpcReduction="10000"/>
          </a:bodyPr>
          <a:lstStyle/>
          <a:p>
            <a:r>
              <a:rPr lang="en-US" dirty="0" smtClean="0"/>
              <a:t>Relationship management is central – engagement creates distinctive local value</a:t>
            </a:r>
            <a:endParaRPr lang="en-US" dirty="0"/>
          </a:p>
        </p:txBody>
      </p:sp>
      <p:pic>
        <p:nvPicPr>
          <p:cNvPr id="18" name="Picture 1"/>
          <p:cNvPicPr>
            <a:picLocks noGrp="1" noChangeAspect="1" noChangeArrowheads="1"/>
          </p:cNvPicPr>
          <p:nvPr>
            <p:ph type="pic" sz="quarter" idx="19"/>
          </p:nvPr>
        </p:nvPicPr>
        <p:blipFill>
          <a:blip r:embed="rId3" cstate="print"/>
          <a:srcRect l="12500" r="12500"/>
          <a:stretch>
            <a:fillRect/>
          </a:stretch>
        </p:blipFill>
        <p:spPr bwMode="auto">
          <a:xfrm>
            <a:off x="45720" y="3881735"/>
            <a:ext cx="914400" cy="914400"/>
          </a:xfrm>
          <a:prstGeom prst="rect">
            <a:avLst/>
          </a:prstGeom>
          <a:noFill/>
          <a:ln w="12700">
            <a:noFill/>
            <a:miter lim="800000"/>
            <a:headEnd/>
            <a:tailEnd/>
          </a:ln>
        </p:spPr>
      </p:pic>
      <p:sp>
        <p:nvSpPr>
          <p:cNvPr id="12" name="Text Placeholder 11"/>
          <p:cNvSpPr>
            <a:spLocks noGrp="1"/>
          </p:cNvSpPr>
          <p:nvPr>
            <p:ph type="body" sz="quarter" idx="20"/>
          </p:nvPr>
        </p:nvSpPr>
        <p:spPr>
          <a:xfrm>
            <a:off x="914400" y="4415135"/>
            <a:ext cx="7543800" cy="762000"/>
          </a:xfrm>
        </p:spPr>
        <p:txBody>
          <a:bodyPr>
            <a:noAutofit/>
          </a:bodyPr>
          <a:lstStyle/>
          <a:p>
            <a:r>
              <a:rPr lang="en-US" dirty="0" smtClean="0"/>
              <a:t>Buildings</a:t>
            </a:r>
          </a:p>
          <a:p>
            <a:r>
              <a:rPr lang="en-US" dirty="0" smtClean="0"/>
              <a:t>The service turn</a:t>
            </a:r>
          </a:p>
          <a:p>
            <a:r>
              <a:rPr lang="en-US" dirty="0" smtClean="0"/>
              <a:t>People</a:t>
            </a:r>
            <a:endParaRPr lang="en-US" dirty="0"/>
          </a:p>
        </p:txBody>
      </p:sp>
      <p:sp>
        <p:nvSpPr>
          <p:cNvPr id="13" name="Text Placeholder 12"/>
          <p:cNvSpPr>
            <a:spLocks noGrp="1"/>
          </p:cNvSpPr>
          <p:nvPr>
            <p:ph type="body" sz="quarter" idx="21"/>
          </p:nvPr>
        </p:nvSpPr>
        <p:spPr>
          <a:xfrm>
            <a:off x="990600" y="5257800"/>
            <a:ext cx="7543800" cy="457200"/>
          </a:xfrm>
        </p:spPr>
        <p:txBody>
          <a:bodyPr/>
          <a:lstStyle/>
          <a:p>
            <a:r>
              <a:rPr lang="en-US" dirty="0" smtClean="0"/>
              <a:t>Patterns of externalization vary</a:t>
            </a:r>
            <a:endParaRPr lang="en-US" dirty="0"/>
          </a:p>
        </p:txBody>
      </p:sp>
      <p:pic>
        <p:nvPicPr>
          <p:cNvPr id="129026" name="Picture 2" descr="Cumulus"/>
          <p:cNvPicPr>
            <a:picLocks noGrp="1" noChangeAspect="1" noChangeArrowheads="1"/>
          </p:cNvPicPr>
          <p:nvPr>
            <p:ph type="pic" sz="quarter" idx="22"/>
          </p:nvPr>
        </p:nvPicPr>
        <p:blipFill>
          <a:blip r:embed="rId4" cstate="print"/>
          <a:srcRect l="12500" r="12500"/>
          <a:stretch>
            <a:fillRect/>
          </a:stretch>
        </p:blipFill>
        <p:spPr bwMode="auto">
          <a:xfrm>
            <a:off x="45720" y="5486400"/>
            <a:ext cx="914400" cy="914400"/>
          </a:xfrm>
          <a:prstGeom prst="rect">
            <a:avLst/>
          </a:prstGeom>
          <a:noFill/>
        </p:spPr>
      </p:pic>
      <p:sp>
        <p:nvSpPr>
          <p:cNvPr id="15" name="Text Placeholder 14"/>
          <p:cNvSpPr>
            <a:spLocks noGrp="1"/>
          </p:cNvSpPr>
          <p:nvPr>
            <p:ph type="body" sz="quarter" idx="23"/>
          </p:nvPr>
        </p:nvSpPr>
        <p:spPr>
          <a:xfrm>
            <a:off x="990600" y="5791200"/>
            <a:ext cx="7543800" cy="914400"/>
          </a:xfrm>
        </p:spPr>
        <p:txBody>
          <a:bodyPr>
            <a:normAutofit lnSpcReduction="10000"/>
          </a:bodyPr>
          <a:lstStyle/>
          <a:p>
            <a:r>
              <a:rPr lang="en-US" dirty="0" smtClean="0"/>
              <a:t>Collaborative: sharing innovation and resources</a:t>
            </a:r>
          </a:p>
          <a:p>
            <a:r>
              <a:rPr lang="en-US" dirty="0" smtClean="0"/>
              <a:t>Commercial: contracting for services</a:t>
            </a:r>
          </a:p>
          <a:p>
            <a:r>
              <a:rPr lang="en-US" dirty="0" smtClean="0"/>
              <a:t>The emergence of the cloud</a:t>
            </a:r>
            <a:endParaRPr lang="en-US" dirty="0"/>
          </a:p>
        </p:txBody>
      </p:sp>
      <p:pic>
        <p:nvPicPr>
          <p:cNvPr id="21" name="Content Placeholder 3" descr="space.png"/>
          <p:cNvPicPr>
            <a:picLocks noChangeAspect="1"/>
          </p:cNvPicPr>
          <p:nvPr/>
        </p:nvPicPr>
        <p:blipFill>
          <a:blip r:embed="rId5" cstate="print"/>
          <a:stretch>
            <a:fillRect/>
          </a:stretch>
        </p:blipFill>
        <p:spPr>
          <a:xfrm>
            <a:off x="0" y="0"/>
            <a:ext cx="2561905" cy="1257143"/>
          </a:xfrm>
          <a:prstGeom prst="rect">
            <a:avLst/>
          </a:prstGeom>
        </p:spPr>
      </p:pic>
    </p:spTree>
  </p:cSld>
  <p:clrMapOvr>
    <a:masterClrMapping/>
  </p:clrMapOvr>
  <p:transition>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srcRect/>
          <a:stretch>
            <a:fillRect/>
          </a:stretch>
        </p:blipFill>
        <p:spPr bwMode="auto">
          <a:xfrm>
            <a:off x="0" y="1752600"/>
            <a:ext cx="9144000" cy="4142342"/>
          </a:xfrm>
          <a:prstGeom prst="rect">
            <a:avLst/>
          </a:prstGeom>
          <a:noFill/>
          <a:ln w="9525">
            <a:noFill/>
            <a:miter lim="800000"/>
            <a:headEnd/>
            <a:tailEnd/>
          </a:ln>
        </p:spPr>
      </p:pic>
      <p:sp>
        <p:nvSpPr>
          <p:cNvPr id="18" name="Title 17"/>
          <p:cNvSpPr>
            <a:spLocks noGrp="1"/>
          </p:cNvSpPr>
          <p:nvPr>
            <p:ph type="ctrTitle"/>
          </p:nvPr>
        </p:nvSpPr>
        <p:spPr/>
        <p:txBody>
          <a:bodyPr/>
          <a:lstStyle/>
          <a:p>
            <a:r>
              <a:rPr lang="en-US" dirty="0" smtClean="0"/>
              <a:t>overview</a:t>
            </a:r>
            <a:endParaRPr lang="en-US" dirty="0"/>
          </a:p>
        </p:txBody>
      </p:sp>
      <p:sp>
        <p:nvSpPr>
          <p:cNvPr id="20" name="Text Placeholder 19"/>
          <p:cNvSpPr>
            <a:spLocks noGrp="1"/>
          </p:cNvSpPr>
          <p:nvPr>
            <p:ph type="body" sz="quarter" idx="10"/>
          </p:nvPr>
        </p:nvSpPr>
        <p:spPr/>
        <p:txBody>
          <a:bodyPr/>
          <a:lstStyle/>
          <a:p>
            <a:r>
              <a:rPr lang="en-US" dirty="0" smtClean="0"/>
              <a:t>@</a:t>
            </a:r>
            <a:r>
              <a:rPr lang="en-US" dirty="0" err="1" smtClean="0"/>
              <a:t>lorcanD</a:t>
            </a:r>
            <a:endParaRPr lang="en-US" dirty="0"/>
          </a:p>
        </p:txBody>
      </p:sp>
    </p:spTree>
  </p:cSld>
  <p:clrMapOvr>
    <a:masterClrMapping/>
  </p:clrMapOvr>
  <p:transition>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Collections</a:t>
            </a:r>
            <a:endParaRPr lang="en-US" dirty="0"/>
          </a:p>
        </p:txBody>
      </p:sp>
      <p:sp>
        <p:nvSpPr>
          <p:cNvPr id="15" name="Subtitle 14"/>
          <p:cNvSpPr>
            <a:spLocks noGrp="1"/>
          </p:cNvSpPr>
          <p:nvPr>
            <p:ph type="subTitle" idx="13"/>
          </p:nvPr>
        </p:nvSpPr>
        <p:spPr>
          <a:xfrm>
            <a:off x="0" y="914400"/>
            <a:ext cx="6400800" cy="640080"/>
          </a:xfrm>
        </p:spPr>
        <p:txBody>
          <a:bodyPr>
            <a:normAutofit fontScale="92500"/>
          </a:bodyPr>
          <a:lstStyle/>
          <a:p>
            <a:r>
              <a:rPr lang="en-US" dirty="0" smtClean="0"/>
              <a:t>Managing down print collections</a:t>
            </a:r>
            <a:endParaRPr lang="en-US" dirty="0"/>
          </a:p>
        </p:txBody>
      </p:sp>
      <p:sp>
        <p:nvSpPr>
          <p:cNvPr id="18" name="Text Placeholder 17"/>
          <p:cNvSpPr>
            <a:spLocks noGrp="1"/>
          </p:cNvSpPr>
          <p:nvPr>
            <p:ph type="body" sz="quarter" idx="15"/>
          </p:nvPr>
        </p:nvSpPr>
        <p:spPr>
          <a:xfrm>
            <a:off x="5715000" y="0"/>
            <a:ext cx="3429000" cy="7086600"/>
          </a:xfrm>
        </p:spPr>
        <p:txBody>
          <a:bodyPr>
            <a:normAutofit fontScale="85000" lnSpcReduction="20000"/>
          </a:bodyPr>
          <a:lstStyle/>
          <a:p>
            <a:pPr marL="0" indent="0">
              <a:lnSpc>
                <a:spcPct val="120000"/>
              </a:lnSpc>
              <a:spcBef>
                <a:spcPts val="0"/>
              </a:spcBef>
            </a:pPr>
            <a:r>
              <a:rPr lang="en-US" sz="2400" b="0" dirty="0" smtClean="0">
                <a:solidFill>
                  <a:schemeClr val="bg1">
                    <a:lumMod val="50000"/>
                    <a:lumOff val="50000"/>
                  </a:schemeClr>
                </a:solidFill>
                <a:latin typeface="+mn-lt"/>
              </a:rPr>
              <a:t>We are moving to a situation where </a:t>
            </a:r>
            <a:r>
              <a:rPr lang="en-US" sz="2400" b="0" dirty="0" smtClean="0">
                <a:solidFill>
                  <a:schemeClr val="accent3"/>
                </a:solidFill>
                <a:latin typeface="+mn-lt"/>
              </a:rPr>
              <a:t>network-level management of the collective collection </a:t>
            </a:r>
            <a:r>
              <a:rPr lang="en-US" sz="2400" b="0" dirty="0" smtClean="0">
                <a:solidFill>
                  <a:schemeClr val="bg1">
                    <a:lumMod val="50000"/>
                    <a:lumOff val="50000"/>
                  </a:schemeClr>
                </a:solidFill>
                <a:latin typeface="+mn-lt"/>
              </a:rPr>
              <a:t>becomes the norm, but it will take some years for service, policy and infrastructure frameworks to be worked out and evolution will be uneven. The </a:t>
            </a:r>
            <a:r>
              <a:rPr lang="en-US" sz="2400" b="0" dirty="0" smtClean="0">
                <a:solidFill>
                  <a:schemeClr val="accent3"/>
                </a:solidFill>
                <a:latin typeface="+mn-lt"/>
              </a:rPr>
              <a:t>network may be at the level of a consortium, a state or region, or a country</a:t>
            </a:r>
            <a:r>
              <a:rPr lang="en-US" sz="2400" b="0" dirty="0" smtClean="0">
                <a:latin typeface="+mn-lt"/>
              </a:rPr>
              <a:t>. </a:t>
            </a:r>
            <a:r>
              <a:rPr lang="en-US" sz="2400" b="0" dirty="0" smtClean="0">
                <a:solidFill>
                  <a:schemeClr val="bg1">
                    <a:lumMod val="50000"/>
                    <a:lumOff val="50000"/>
                  </a:schemeClr>
                </a:solidFill>
                <a:latin typeface="+mn-lt"/>
              </a:rPr>
              <a:t>At the moment, this trend is manifesting itself in a variety of </a:t>
            </a:r>
            <a:r>
              <a:rPr lang="en-US" sz="2400" b="0" dirty="0" smtClean="0">
                <a:solidFill>
                  <a:schemeClr val="accent3"/>
                </a:solidFill>
                <a:latin typeface="+mn-lt"/>
              </a:rPr>
              <a:t>local or group mass storage initiatives</a:t>
            </a:r>
            <a:r>
              <a:rPr lang="en-US" sz="2400" b="0" dirty="0" smtClean="0">
                <a:solidFill>
                  <a:schemeClr val="bg1">
                    <a:lumMod val="50000"/>
                    <a:lumOff val="50000"/>
                  </a:schemeClr>
                </a:solidFill>
                <a:latin typeface="+mn-lt"/>
              </a:rPr>
              <a:t>, as well as in several regional and national initiatives.</a:t>
            </a:r>
            <a:r>
              <a:rPr lang="en-US" sz="2400" b="0" dirty="0" smtClean="0">
                <a:solidFill>
                  <a:schemeClr val="bg1">
                    <a:lumMod val="50000"/>
                    <a:lumOff val="50000"/>
                  </a:schemeClr>
                </a:solidFill>
              </a:rPr>
              <a:t> </a:t>
            </a:r>
            <a:r>
              <a:rPr lang="en-US" sz="1500" b="0" dirty="0" smtClean="0">
                <a:solidFill>
                  <a:schemeClr val="tx1"/>
                </a:solidFill>
              </a:rPr>
              <a:t>[</a:t>
            </a:r>
            <a:r>
              <a:rPr lang="en-US" sz="1500" b="0" u="sng" dirty="0" smtClean="0">
                <a:solidFill>
                  <a:schemeClr val="tx1"/>
                </a:solidFill>
                <a:hlinkClick r:id="rId2"/>
              </a:rPr>
              <a:t>Emerging network level management of the collective print collection</a:t>
            </a:r>
            <a:r>
              <a:rPr lang="en-US" sz="1500" b="0" dirty="0" smtClean="0">
                <a:solidFill>
                  <a:schemeClr val="tx1"/>
                </a:solidFill>
              </a:rPr>
              <a:t>]</a:t>
            </a:r>
          </a:p>
          <a:p>
            <a:r>
              <a:rPr lang="en-US" sz="1500" b="0" dirty="0" err="1" smtClean="0">
                <a:solidFill>
                  <a:schemeClr val="bg1">
                    <a:lumMod val="50000"/>
                    <a:lumOff val="50000"/>
                  </a:schemeClr>
                </a:solidFill>
              </a:rPr>
              <a:t>Lorcan</a:t>
            </a:r>
            <a:r>
              <a:rPr lang="en-US" sz="1500" b="0" dirty="0" smtClean="0">
                <a:solidFill>
                  <a:schemeClr val="bg1">
                    <a:lumMod val="50000"/>
                    <a:lumOff val="50000"/>
                  </a:schemeClr>
                </a:solidFill>
              </a:rPr>
              <a:t> Dempsey</a:t>
            </a:r>
            <a:endParaRPr lang="en-US" sz="1500" dirty="0">
              <a:solidFill>
                <a:schemeClr val="bg1">
                  <a:lumMod val="50000"/>
                  <a:lumOff val="50000"/>
                </a:schemeClr>
              </a:solidFill>
            </a:endParaRPr>
          </a:p>
        </p:txBody>
      </p:sp>
      <p:graphicFrame>
        <p:nvGraphicFramePr>
          <p:cNvPr id="9" name="Picture Placeholder 8"/>
          <p:cNvGraphicFramePr>
            <a:graphicFrameLocks noGrp="1"/>
          </p:cNvGraphicFramePr>
          <p:nvPr>
            <p:ph type="pic" sz="quarter" idx="33"/>
          </p:nvPr>
        </p:nvGraphicFramePr>
        <p:xfrm>
          <a:off x="152400" y="1447800"/>
          <a:ext cx="5516563" cy="5410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pu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Space</a:t>
            </a:r>
            <a:endParaRPr lang="en-US" dirty="0"/>
          </a:p>
        </p:txBody>
      </p:sp>
      <p:sp>
        <p:nvSpPr>
          <p:cNvPr id="10" name="Subtitle 9"/>
          <p:cNvSpPr>
            <a:spLocks noGrp="1"/>
          </p:cNvSpPr>
          <p:nvPr>
            <p:ph type="subTitle" idx="13"/>
          </p:nvPr>
        </p:nvSpPr>
        <p:spPr>
          <a:xfrm>
            <a:off x="-45720" y="1097280"/>
            <a:ext cx="8580120" cy="883920"/>
          </a:xfrm>
        </p:spPr>
        <p:txBody>
          <a:bodyPr>
            <a:normAutofit fontScale="92500" lnSpcReduction="20000"/>
          </a:bodyPr>
          <a:lstStyle/>
          <a:p>
            <a:r>
              <a:rPr lang="en-US" dirty="0" smtClean="0">
                <a:solidFill>
                  <a:schemeClr val="accent3"/>
                </a:solidFill>
              </a:rPr>
              <a:t>Reconfigure around the user experience </a:t>
            </a:r>
            <a:br>
              <a:rPr lang="en-US" dirty="0" smtClean="0">
                <a:solidFill>
                  <a:schemeClr val="accent3"/>
                </a:solidFill>
              </a:rPr>
            </a:br>
            <a:r>
              <a:rPr lang="en-US" dirty="0" smtClean="0">
                <a:solidFill>
                  <a:schemeClr val="accent3"/>
                </a:solidFill>
              </a:rPr>
              <a:t>rather than around collections</a:t>
            </a:r>
            <a:endParaRPr lang="en-US" dirty="0">
              <a:solidFill>
                <a:schemeClr val="accent3"/>
              </a:solidFill>
            </a:endParaRPr>
          </a:p>
        </p:txBody>
      </p:sp>
      <p:sp>
        <p:nvSpPr>
          <p:cNvPr id="35" name="Text Placeholder 34"/>
          <p:cNvSpPr>
            <a:spLocks noGrp="1"/>
          </p:cNvSpPr>
          <p:nvPr>
            <p:ph type="body" sz="quarter" idx="14"/>
          </p:nvPr>
        </p:nvSpPr>
        <p:spPr>
          <a:xfrm>
            <a:off x="914400" y="2499360"/>
            <a:ext cx="3581400" cy="457200"/>
          </a:xfrm>
        </p:spPr>
        <p:txBody>
          <a:bodyPr>
            <a:normAutofit fontScale="92500" lnSpcReduction="10000"/>
          </a:bodyPr>
          <a:lstStyle/>
          <a:p>
            <a:r>
              <a:rPr lang="en-US" sz="2800" dirty="0" smtClean="0">
                <a:solidFill>
                  <a:schemeClr val="bg1">
                    <a:lumMod val="50000"/>
                    <a:lumOff val="50000"/>
                  </a:schemeClr>
                </a:solidFill>
              </a:rPr>
              <a:t>Social</a:t>
            </a:r>
            <a:endParaRPr lang="en-US" sz="2800" dirty="0">
              <a:solidFill>
                <a:schemeClr val="bg1">
                  <a:lumMod val="50000"/>
                  <a:lumOff val="50000"/>
                </a:schemeClr>
              </a:solidFill>
            </a:endParaRPr>
          </a:p>
        </p:txBody>
      </p:sp>
      <p:pic>
        <p:nvPicPr>
          <p:cNvPr id="56" name="Picture 1"/>
          <p:cNvPicPr>
            <a:picLocks noGrp="1" noChangeAspect="1" noChangeArrowheads="1"/>
          </p:cNvPicPr>
          <p:nvPr>
            <p:ph type="pic" sz="quarter" idx="16"/>
          </p:nvPr>
        </p:nvPicPr>
        <p:blipFill>
          <a:blip r:embed="rId2" cstate="print"/>
          <a:srcRect l="12500" r="12500"/>
          <a:stretch>
            <a:fillRect/>
          </a:stretch>
        </p:blipFill>
        <p:spPr bwMode="auto">
          <a:xfrm>
            <a:off x="45721" y="2590800"/>
            <a:ext cx="914400" cy="914400"/>
          </a:xfrm>
          <a:prstGeom prst="rect">
            <a:avLst/>
          </a:prstGeom>
          <a:noFill/>
          <a:ln w="12700">
            <a:noFill/>
            <a:miter lim="800000"/>
            <a:headEnd/>
            <a:tailEnd/>
          </a:ln>
        </p:spPr>
      </p:pic>
      <p:sp>
        <p:nvSpPr>
          <p:cNvPr id="38" name="Text Placeholder 37"/>
          <p:cNvSpPr>
            <a:spLocks noGrp="1"/>
          </p:cNvSpPr>
          <p:nvPr>
            <p:ph type="body" sz="quarter" idx="17"/>
          </p:nvPr>
        </p:nvSpPr>
        <p:spPr>
          <a:xfrm>
            <a:off x="914400" y="2910840"/>
            <a:ext cx="3581400" cy="762000"/>
          </a:xfrm>
        </p:spPr>
        <p:txBody>
          <a:bodyPr>
            <a:normAutofit/>
          </a:bodyPr>
          <a:lstStyle/>
          <a:p>
            <a:r>
              <a:rPr lang="en-US" sz="2400" dirty="0" smtClean="0"/>
              <a:t>Ad hoc rendezvous</a:t>
            </a:r>
          </a:p>
          <a:p>
            <a:r>
              <a:rPr lang="en-US" sz="2400" dirty="0" smtClean="0"/>
              <a:t>Meeting place</a:t>
            </a:r>
            <a:endParaRPr lang="en-US" sz="2400" dirty="0"/>
          </a:p>
        </p:txBody>
      </p:sp>
      <p:sp>
        <p:nvSpPr>
          <p:cNvPr id="40" name="Text Placeholder 39"/>
          <p:cNvSpPr>
            <a:spLocks noGrp="1"/>
          </p:cNvSpPr>
          <p:nvPr>
            <p:ph type="body" sz="quarter" idx="18"/>
          </p:nvPr>
        </p:nvSpPr>
        <p:spPr>
          <a:xfrm>
            <a:off x="914400" y="4160520"/>
            <a:ext cx="3581400" cy="457200"/>
          </a:xfrm>
        </p:spPr>
        <p:txBody>
          <a:bodyPr>
            <a:normAutofit/>
          </a:bodyPr>
          <a:lstStyle/>
          <a:p>
            <a:r>
              <a:rPr lang="en-US" sz="2400" dirty="0" smtClean="0">
                <a:solidFill>
                  <a:schemeClr val="bg1">
                    <a:lumMod val="50000"/>
                    <a:lumOff val="50000"/>
                  </a:schemeClr>
                </a:solidFill>
              </a:rPr>
              <a:t>Showcase and sharing</a:t>
            </a:r>
            <a:endParaRPr lang="en-US" sz="2400" dirty="0">
              <a:solidFill>
                <a:schemeClr val="bg1">
                  <a:lumMod val="50000"/>
                  <a:lumOff val="50000"/>
                </a:schemeClr>
              </a:solidFill>
            </a:endParaRPr>
          </a:p>
        </p:txBody>
      </p:sp>
      <p:pic>
        <p:nvPicPr>
          <p:cNvPr id="78850" name="Picture 2" descr="http://library.osu.edu/sites/exhibits/nautilus/images/opening.jpg"/>
          <p:cNvPicPr>
            <a:picLocks noGrp="1" noChangeAspect="1" noChangeArrowheads="1"/>
          </p:cNvPicPr>
          <p:nvPr>
            <p:ph type="pic" sz="quarter" idx="19"/>
          </p:nvPr>
        </p:nvPicPr>
        <p:blipFill>
          <a:blip r:embed="rId3" cstate="print"/>
          <a:srcRect t="7435" b="7435"/>
          <a:stretch>
            <a:fillRect/>
          </a:stretch>
        </p:blipFill>
        <p:spPr bwMode="auto">
          <a:xfrm>
            <a:off x="45721" y="4251960"/>
            <a:ext cx="914400" cy="914400"/>
          </a:xfrm>
          <a:prstGeom prst="rect">
            <a:avLst/>
          </a:prstGeom>
          <a:noFill/>
        </p:spPr>
      </p:pic>
      <p:sp>
        <p:nvSpPr>
          <p:cNvPr id="11" name="Text Placeholder 10"/>
          <p:cNvSpPr>
            <a:spLocks noGrp="1"/>
          </p:cNvSpPr>
          <p:nvPr>
            <p:ph type="body" sz="quarter" idx="20"/>
          </p:nvPr>
        </p:nvSpPr>
        <p:spPr>
          <a:xfrm>
            <a:off x="914400" y="4724400"/>
            <a:ext cx="4343400" cy="1524000"/>
          </a:xfrm>
        </p:spPr>
        <p:txBody>
          <a:bodyPr>
            <a:normAutofit fontScale="85000" lnSpcReduction="20000"/>
          </a:bodyPr>
          <a:lstStyle/>
          <a:p>
            <a:r>
              <a:rPr lang="en-US" sz="3100" dirty="0" smtClean="0"/>
              <a:t>Exhibitions</a:t>
            </a:r>
          </a:p>
          <a:p>
            <a:r>
              <a:rPr lang="en-US" sz="3100" dirty="0" smtClean="0"/>
              <a:t>Specialist equipment</a:t>
            </a:r>
          </a:p>
          <a:p>
            <a:r>
              <a:rPr lang="en-US" sz="3100" dirty="0" smtClean="0"/>
              <a:t>Specialist staff</a:t>
            </a:r>
          </a:p>
          <a:p>
            <a:r>
              <a:rPr lang="en-US" sz="3100" dirty="0" smtClean="0"/>
              <a:t>GIS, Writing centre, digital humanities, …</a:t>
            </a:r>
          </a:p>
          <a:p>
            <a:endParaRPr lang="en-US" dirty="0"/>
          </a:p>
        </p:txBody>
      </p:sp>
    </p:spTree>
  </p:cSld>
  <p:clrMapOvr>
    <a:masterClrMapping/>
  </p:clrMapOvr>
  <p:transition>
    <p:pu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Find members of a group in the library ….</a:t>
            </a:r>
            <a:endParaRPr lang="en-US" dirty="0"/>
          </a:p>
        </p:txBody>
      </p:sp>
      <p:pic>
        <p:nvPicPr>
          <p:cNvPr id="10" name="Picture 2"/>
          <p:cNvPicPr>
            <a:picLocks noGrp="1" noChangeAspect="1" noChangeArrowheads="1"/>
          </p:cNvPicPr>
          <p:nvPr>
            <p:ph type="pic" idx="1"/>
          </p:nvPr>
        </p:nvPicPr>
        <p:blipFill>
          <a:blip r:embed="rId2" cstate="print"/>
          <a:srcRect l="12567" r="12567"/>
          <a:stretch>
            <a:fillRect/>
          </a:stretch>
        </p:blipFill>
        <p:spPr bwMode="auto">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Expertise</a:t>
            </a:r>
            <a:endParaRPr lang="en-US" dirty="0"/>
          </a:p>
        </p:txBody>
      </p:sp>
      <p:sp>
        <p:nvSpPr>
          <p:cNvPr id="6" name="Text Placeholder 5"/>
          <p:cNvSpPr>
            <a:spLocks noGrp="1"/>
          </p:cNvSpPr>
          <p:nvPr>
            <p:ph type="body" sz="quarter" idx="14"/>
          </p:nvPr>
        </p:nvSpPr>
        <p:spPr/>
        <p:txBody>
          <a:bodyPr/>
          <a:lstStyle/>
          <a:p>
            <a:r>
              <a:rPr lang="en-US" dirty="0" smtClean="0">
                <a:solidFill>
                  <a:schemeClr val="bg1">
                    <a:lumMod val="50000"/>
                    <a:lumOff val="50000"/>
                  </a:schemeClr>
                </a:solidFill>
              </a:rPr>
              <a:t>People are entry points</a:t>
            </a:r>
          </a:p>
        </p:txBody>
      </p:sp>
      <p:pic>
        <p:nvPicPr>
          <p:cNvPr id="28" name="Picture Placeholder 27"/>
          <p:cNvPicPr>
            <a:picLocks noGrp="1" noChangeAspect="1" noChangeArrowheads="1"/>
          </p:cNvPicPr>
          <p:nvPr>
            <p:ph type="pic" sz="quarter" idx="16"/>
          </p:nvPr>
        </p:nvPicPr>
        <p:blipFill>
          <a:blip r:embed="rId2" cstate="print"/>
          <a:srcRect l="1188" r="1188"/>
          <a:stretch>
            <a:fillRect/>
          </a:stretch>
        </p:blipFill>
        <p:spPr bwMode="auto">
          <a:prstGeom prst="rect">
            <a:avLst/>
          </a:prstGeom>
          <a:noFill/>
          <a:ln w="9525">
            <a:noFill/>
            <a:miter lim="800000"/>
            <a:headEnd/>
            <a:tailEnd/>
          </a:ln>
        </p:spPr>
      </p:pic>
      <p:sp>
        <p:nvSpPr>
          <p:cNvPr id="10" name="Text Placeholder 9"/>
          <p:cNvSpPr>
            <a:spLocks noGrp="1"/>
          </p:cNvSpPr>
          <p:nvPr>
            <p:ph type="body" sz="quarter" idx="18"/>
          </p:nvPr>
        </p:nvSpPr>
        <p:spPr>
          <a:xfrm>
            <a:off x="914400" y="3246120"/>
            <a:ext cx="3810000" cy="792480"/>
          </a:xfrm>
        </p:spPr>
        <p:txBody>
          <a:bodyPr>
            <a:noAutofit/>
          </a:bodyPr>
          <a:lstStyle/>
          <a:p>
            <a:r>
              <a:rPr lang="en-US" dirty="0" smtClean="0">
                <a:solidFill>
                  <a:schemeClr val="bg1">
                    <a:lumMod val="50000"/>
                    <a:lumOff val="50000"/>
                  </a:schemeClr>
                </a:solidFill>
              </a:rPr>
              <a:t>Engagement with research and learning</a:t>
            </a:r>
          </a:p>
        </p:txBody>
      </p:sp>
      <p:sp>
        <p:nvSpPr>
          <p:cNvPr id="12" name="Text Placeholder 11"/>
          <p:cNvSpPr>
            <a:spLocks noGrp="1"/>
          </p:cNvSpPr>
          <p:nvPr>
            <p:ph type="body" sz="quarter" idx="20"/>
          </p:nvPr>
        </p:nvSpPr>
        <p:spPr>
          <a:xfrm>
            <a:off x="914400" y="4038600"/>
            <a:ext cx="3581400" cy="381000"/>
          </a:xfrm>
        </p:spPr>
        <p:txBody>
          <a:bodyPr/>
          <a:lstStyle/>
          <a:p>
            <a:r>
              <a:rPr lang="en-US" dirty="0" smtClean="0">
                <a:solidFill>
                  <a:schemeClr val="bg1">
                    <a:lumMod val="50000"/>
                    <a:lumOff val="50000"/>
                  </a:schemeClr>
                </a:solidFill>
              </a:rPr>
              <a:t>  </a:t>
            </a:r>
            <a:endParaRPr lang="en-US" dirty="0">
              <a:solidFill>
                <a:schemeClr val="bg1">
                  <a:lumMod val="50000"/>
                  <a:lumOff val="50000"/>
                </a:schemeClr>
              </a:solidFill>
            </a:endParaRPr>
          </a:p>
        </p:txBody>
      </p:sp>
      <p:sp>
        <p:nvSpPr>
          <p:cNvPr id="13" name="Text Placeholder 12"/>
          <p:cNvSpPr>
            <a:spLocks noGrp="1"/>
          </p:cNvSpPr>
          <p:nvPr>
            <p:ph type="body" sz="quarter" idx="21"/>
          </p:nvPr>
        </p:nvSpPr>
        <p:spPr>
          <a:xfrm>
            <a:off x="914400" y="4541520"/>
            <a:ext cx="3581400" cy="640080"/>
          </a:xfrm>
        </p:spPr>
        <p:txBody>
          <a:bodyPr>
            <a:normAutofit fontScale="92500" lnSpcReduction="20000"/>
          </a:bodyPr>
          <a:lstStyle/>
          <a:p>
            <a:r>
              <a:rPr lang="en-US" dirty="0" smtClean="0">
                <a:solidFill>
                  <a:schemeClr val="bg1">
                    <a:lumMod val="50000"/>
                    <a:lumOff val="50000"/>
                  </a:schemeClr>
                </a:solidFill>
              </a:rPr>
              <a:t>Marketing/assessment/</a:t>
            </a:r>
            <a:br>
              <a:rPr lang="en-US" dirty="0" smtClean="0">
                <a:solidFill>
                  <a:schemeClr val="bg1">
                    <a:lumMod val="50000"/>
                    <a:lumOff val="50000"/>
                  </a:schemeClr>
                </a:solidFill>
              </a:rPr>
            </a:br>
            <a:r>
              <a:rPr lang="en-US" dirty="0" smtClean="0">
                <a:solidFill>
                  <a:schemeClr val="bg1">
                    <a:lumMod val="50000"/>
                    <a:lumOff val="50000"/>
                  </a:schemeClr>
                </a:solidFill>
              </a:rPr>
              <a:t>partnership</a:t>
            </a:r>
            <a:endParaRPr lang="en-US" dirty="0">
              <a:solidFill>
                <a:schemeClr val="bg1">
                  <a:lumMod val="50000"/>
                  <a:lumOff val="50000"/>
                </a:schemeClr>
              </a:solidFill>
            </a:endParaRPr>
          </a:p>
        </p:txBody>
      </p:sp>
      <p:pic>
        <p:nvPicPr>
          <p:cNvPr id="27" name="Picture 26"/>
          <p:cNvPicPr>
            <a:picLocks noChangeAspect="1" noChangeArrowheads="1"/>
          </p:cNvPicPr>
          <p:nvPr/>
        </p:nvPicPr>
        <p:blipFill>
          <a:blip r:embed="rId2" cstate="print"/>
          <a:srcRect/>
          <a:stretch>
            <a:fillRect/>
          </a:stretch>
        </p:blipFill>
        <p:spPr bwMode="auto">
          <a:xfrm>
            <a:off x="5146815" y="2955925"/>
            <a:ext cx="3997185" cy="3902075"/>
          </a:xfrm>
          <a:prstGeom prst="rect">
            <a:avLst/>
          </a:prstGeom>
          <a:noFill/>
          <a:ln w="9525">
            <a:noFill/>
            <a:miter lim="800000"/>
            <a:headEnd/>
            <a:tailEnd/>
          </a:ln>
        </p:spPr>
      </p:pic>
      <p:pic>
        <p:nvPicPr>
          <p:cNvPr id="141313" name="Picture 1"/>
          <p:cNvPicPr>
            <a:picLocks noGrp="1" noChangeAspect="1" noChangeArrowheads="1"/>
          </p:cNvPicPr>
          <p:nvPr>
            <p:ph type="pic" sz="quarter" idx="22"/>
          </p:nvPr>
        </p:nvPicPr>
        <p:blipFill>
          <a:blip r:embed="rId3" cstate="print"/>
          <a:srcRect t="633" b="633"/>
          <a:stretch>
            <a:fillRect/>
          </a:stretch>
        </p:blipFill>
        <p:spPr bwMode="auto">
          <a:prstGeom prst="rect">
            <a:avLst/>
          </a:prstGeom>
          <a:noFill/>
          <a:ln w="9525">
            <a:noFill/>
            <a:miter lim="800000"/>
            <a:headEnd/>
            <a:tailEnd/>
          </a:ln>
        </p:spPr>
      </p:pic>
      <p:pic>
        <p:nvPicPr>
          <p:cNvPr id="16" name="Picture 2"/>
          <p:cNvPicPr>
            <a:picLocks noGrp="1" noChangeAspect="1" noChangeArrowheads="1"/>
          </p:cNvPicPr>
          <p:nvPr>
            <p:ph type="pic" sz="quarter" idx="19"/>
          </p:nvPr>
        </p:nvPicPr>
        <p:blipFill>
          <a:blip r:embed="rId4" cstate="print"/>
          <a:srcRect l="13235" r="13235"/>
          <a:stretch>
            <a:fillRect/>
          </a:stretch>
        </p:blipFill>
        <p:spPr bwMode="auto">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Services</a:t>
            </a:r>
            <a:endParaRPr lang="en-US" dirty="0"/>
          </a:p>
        </p:txBody>
      </p:sp>
      <p:sp>
        <p:nvSpPr>
          <p:cNvPr id="7" name="Subtitle 6"/>
          <p:cNvSpPr>
            <a:spLocks noGrp="1"/>
          </p:cNvSpPr>
          <p:nvPr>
            <p:ph type="subTitle" idx="13"/>
          </p:nvPr>
        </p:nvSpPr>
        <p:spPr/>
        <p:txBody>
          <a:bodyPr/>
          <a:lstStyle/>
          <a:p>
            <a:r>
              <a:rPr lang="en-US" dirty="0" smtClean="0"/>
              <a:t>The service turn</a:t>
            </a:r>
            <a:endParaRPr lang="en-US" dirty="0"/>
          </a:p>
        </p:txBody>
      </p:sp>
      <p:sp>
        <p:nvSpPr>
          <p:cNvPr id="9" name="Text Placeholder 8"/>
          <p:cNvSpPr>
            <a:spLocks noGrp="1"/>
          </p:cNvSpPr>
          <p:nvPr>
            <p:ph type="body" sz="quarter" idx="24"/>
          </p:nvPr>
        </p:nvSpPr>
        <p:spPr>
          <a:xfrm>
            <a:off x="6172200" y="1965960"/>
            <a:ext cx="2971800" cy="701040"/>
          </a:xfrm>
        </p:spPr>
        <p:txBody>
          <a:bodyPr>
            <a:normAutofit fontScale="92500" lnSpcReduction="10000"/>
          </a:bodyPr>
          <a:lstStyle/>
          <a:p>
            <a:pPr marL="0" indent="0">
              <a:spcBef>
                <a:spcPts val="0"/>
              </a:spcBef>
            </a:pPr>
            <a:r>
              <a:rPr lang="en-US" dirty="0" smtClean="0">
                <a:solidFill>
                  <a:schemeClr val="bg1">
                    <a:lumMod val="50000"/>
                    <a:lumOff val="50000"/>
                  </a:schemeClr>
                </a:solidFill>
              </a:rPr>
              <a:t>U Minnesota, ARL Institutional profile</a:t>
            </a:r>
            <a:endParaRPr lang="en-US" dirty="0">
              <a:solidFill>
                <a:schemeClr val="bg1">
                  <a:lumMod val="50000"/>
                  <a:lumOff val="50000"/>
                </a:schemeClr>
              </a:solidFill>
            </a:endParaRPr>
          </a:p>
        </p:txBody>
      </p:sp>
      <p:sp>
        <p:nvSpPr>
          <p:cNvPr id="10" name="Text Placeholder 9"/>
          <p:cNvSpPr>
            <a:spLocks noGrp="1"/>
          </p:cNvSpPr>
          <p:nvPr>
            <p:ph type="body" sz="quarter" idx="26"/>
          </p:nvPr>
        </p:nvSpPr>
        <p:spPr>
          <a:xfrm>
            <a:off x="6172200" y="2743200"/>
            <a:ext cx="2971800" cy="3962400"/>
          </a:xfrm>
        </p:spPr>
        <p:txBody>
          <a:bodyPr/>
          <a:lstStyle/>
          <a:p>
            <a:r>
              <a:rPr lang="en-US" sz="2400" dirty="0" smtClean="0"/>
              <a:t>In alignment with the University's strategic positioning, the University Libraries have re-conceived goals, </a:t>
            </a:r>
            <a:r>
              <a:rPr lang="en-US" sz="2400" dirty="0" smtClean="0">
                <a:solidFill>
                  <a:schemeClr val="accent3"/>
                </a:solidFill>
              </a:rPr>
              <a:t>shifting from a collection-centric focus to one that is engagement-based</a:t>
            </a:r>
            <a:r>
              <a:rPr lang="en-US" sz="2400" dirty="0" smtClean="0"/>
              <a:t>.</a:t>
            </a:r>
          </a:p>
          <a:p>
            <a:endParaRPr lang="en-US" dirty="0"/>
          </a:p>
        </p:txBody>
      </p:sp>
      <p:pic>
        <p:nvPicPr>
          <p:cNvPr id="132098" name="Picture 2" descr="http://upload.wikimedia.org/wikipedia/commons/thumb/a/a6/WalterLibrary.JPG/500px-WalterLibrary.JPG"/>
          <p:cNvPicPr>
            <a:picLocks noGrp="1" noChangeAspect="1" noChangeArrowheads="1"/>
          </p:cNvPicPr>
          <p:nvPr>
            <p:ph type="pic" sz="quarter" idx="33"/>
          </p:nvPr>
        </p:nvPicPr>
        <p:blipFill>
          <a:blip r:embed="rId2" cstate="print"/>
          <a:srcRect l="378" r="378"/>
          <a:stretch>
            <a:fillRect/>
          </a:stretch>
        </p:blipFill>
        <p:spPr bwMode="auto">
          <a:xfrm>
            <a:off x="45720" y="1981200"/>
            <a:ext cx="5897880" cy="4648200"/>
          </a:xfrm>
          <a:prstGeom prst="rect">
            <a:avLst/>
          </a:prstGeom>
          <a:noFill/>
        </p:spPr>
      </p:pic>
    </p:spTree>
  </p:cSld>
  <p:clrMapOvr>
    <a:masterClrMapping/>
  </p:clrMapOvr>
  <p:transition>
    <p:pu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a:t>
            </a:r>
            <a:endParaRPr lang="en-US" dirty="0"/>
          </a:p>
        </p:txBody>
      </p:sp>
      <p:sp>
        <p:nvSpPr>
          <p:cNvPr id="3" name="Subtitle 2"/>
          <p:cNvSpPr>
            <a:spLocks noGrp="1"/>
          </p:cNvSpPr>
          <p:nvPr>
            <p:ph type="subTitle" idx="13"/>
          </p:nvPr>
        </p:nvSpPr>
        <p:spPr/>
        <p:txBody>
          <a:bodyPr/>
          <a:lstStyle/>
          <a:p>
            <a:r>
              <a:rPr lang="en-US" dirty="0" smtClean="0"/>
              <a:t>The service turn</a:t>
            </a:r>
            <a:endParaRPr lang="en-US" dirty="0"/>
          </a:p>
        </p:txBody>
      </p:sp>
      <p:sp>
        <p:nvSpPr>
          <p:cNvPr id="8" name="Text Placeholder 7"/>
          <p:cNvSpPr>
            <a:spLocks noGrp="1"/>
          </p:cNvSpPr>
          <p:nvPr>
            <p:ph type="body" sz="quarter" idx="14"/>
          </p:nvPr>
        </p:nvSpPr>
        <p:spPr/>
        <p:txBody>
          <a:bodyPr>
            <a:noAutofit/>
          </a:bodyPr>
          <a:lstStyle/>
          <a:p>
            <a:r>
              <a:rPr lang="en-US" sz="2600" dirty="0" smtClean="0"/>
              <a:t>Defining distinctive services with the clarity with which we have defined distinctive collections allows us to acknowledge that the 21st century will be marked by different, but equally valid, definitions of excellence in academic libraries, and that the manner in which individual libraries demonstrate excellence will be </a:t>
            </a:r>
            <a:r>
              <a:rPr lang="en-US" sz="2600" b="1" dirty="0" smtClean="0">
                <a:solidFill>
                  <a:schemeClr val="accent3"/>
                </a:solidFill>
              </a:rPr>
              <a:t>distinctive to the service needs</a:t>
            </a:r>
            <a:r>
              <a:rPr lang="en-US" sz="2600" dirty="0" smtClean="0"/>
              <a:t>, and to the opportunities to address those needs, found on each campus.</a:t>
            </a:r>
            <a:endParaRPr lang="en-US" sz="2600" dirty="0"/>
          </a:p>
        </p:txBody>
      </p:sp>
      <p:sp>
        <p:nvSpPr>
          <p:cNvPr id="10" name="TextBox 9"/>
          <p:cNvSpPr txBox="1"/>
          <p:nvPr/>
        </p:nvSpPr>
        <p:spPr>
          <a:xfrm>
            <a:off x="6400801" y="2133600"/>
            <a:ext cx="2438400" cy="2585323"/>
          </a:xfrm>
          <a:prstGeom prst="rect">
            <a:avLst/>
          </a:prstGeom>
          <a:noFill/>
        </p:spPr>
        <p:txBody>
          <a:bodyPr wrap="square" rtlCol="0">
            <a:spAutoFit/>
          </a:bodyPr>
          <a:lstStyle/>
          <a:p>
            <a:r>
              <a:rPr lang="en-US" dirty="0" smtClean="0">
                <a:solidFill>
                  <a:schemeClr val="bg1">
                    <a:lumMod val="50000"/>
                    <a:lumOff val="50000"/>
                  </a:schemeClr>
                </a:solidFill>
              </a:rPr>
              <a:t>Scott Walter. “Distinctive Signifiers of</a:t>
            </a:r>
          </a:p>
          <a:p>
            <a:r>
              <a:rPr lang="en-US" dirty="0" smtClean="0">
                <a:solidFill>
                  <a:schemeClr val="bg1">
                    <a:lumMod val="50000"/>
                    <a:lumOff val="50000"/>
                  </a:schemeClr>
                </a:solidFill>
              </a:rPr>
              <a:t>Excellence”: Library Services</a:t>
            </a:r>
          </a:p>
          <a:p>
            <a:r>
              <a:rPr lang="en-US" dirty="0" smtClean="0">
                <a:solidFill>
                  <a:schemeClr val="bg1">
                    <a:lumMod val="50000"/>
                    <a:lumOff val="50000"/>
                  </a:schemeClr>
                </a:solidFill>
              </a:rPr>
              <a:t>and the Future of the Academic</a:t>
            </a:r>
          </a:p>
          <a:p>
            <a:r>
              <a:rPr lang="en-US" dirty="0" smtClean="0">
                <a:solidFill>
                  <a:schemeClr val="bg1">
                    <a:lumMod val="50000"/>
                    <a:lumOff val="50000"/>
                  </a:schemeClr>
                </a:solidFill>
              </a:rPr>
              <a:t>Library. </a:t>
            </a:r>
            <a:r>
              <a:rPr lang="en-US" i="1" dirty="0" smtClean="0">
                <a:solidFill>
                  <a:schemeClr val="bg1">
                    <a:lumMod val="50000"/>
                    <a:lumOff val="50000"/>
                  </a:schemeClr>
                </a:solidFill>
              </a:rPr>
              <a:t>Coll. &amp; res. </a:t>
            </a:r>
            <a:r>
              <a:rPr lang="en-US" i="1" dirty="0" err="1" smtClean="0">
                <a:solidFill>
                  <a:schemeClr val="bg1">
                    <a:lumMod val="50000"/>
                    <a:lumOff val="50000"/>
                  </a:schemeClr>
                </a:solidFill>
              </a:rPr>
              <a:t>libr</a:t>
            </a:r>
            <a:r>
              <a:rPr lang="en-US" i="1" dirty="0" smtClean="0">
                <a:solidFill>
                  <a:schemeClr val="bg1">
                    <a:lumMod val="50000"/>
                    <a:lumOff val="50000"/>
                  </a:schemeClr>
                </a:solidFill>
              </a:rPr>
              <a:t>.</a:t>
            </a:r>
            <a:r>
              <a:rPr lang="en-US" dirty="0" smtClean="0">
                <a:solidFill>
                  <a:schemeClr val="bg1">
                    <a:lumMod val="50000"/>
                    <a:lumOff val="50000"/>
                  </a:schemeClr>
                </a:solidFill>
              </a:rPr>
              <a:t> January 2011 72:6-8</a:t>
            </a:r>
            <a:endParaRPr lang="en-US" dirty="0">
              <a:solidFill>
                <a:schemeClr val="bg1">
                  <a:lumMod val="50000"/>
                  <a:lumOff val="50000"/>
                </a:schemeClr>
              </a:solidFill>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subTitle" idx="13"/>
          </p:nvPr>
        </p:nvSpPr>
        <p:spPr>
          <a:xfrm>
            <a:off x="1981200" y="5410200"/>
            <a:ext cx="6934200" cy="914400"/>
          </a:xfrm>
        </p:spPr>
        <p:txBody>
          <a:bodyPr>
            <a:noAutofit/>
          </a:bodyPr>
          <a:lstStyle/>
          <a:p>
            <a:r>
              <a:rPr lang="en-US" sz="2000" dirty="0" smtClean="0">
                <a:solidFill>
                  <a:schemeClr val="bg1">
                    <a:lumMod val="50000"/>
                    <a:lumOff val="50000"/>
                  </a:schemeClr>
                </a:solidFill>
                <a:latin typeface="+mn-lt"/>
              </a:rPr>
              <a:t>... </a:t>
            </a:r>
            <a:r>
              <a:rPr lang="en-US" sz="2000" b="0" dirty="0" smtClean="0">
                <a:solidFill>
                  <a:schemeClr val="bg1">
                    <a:lumMod val="50000"/>
                    <a:lumOff val="50000"/>
                  </a:schemeClr>
                </a:solidFill>
                <a:latin typeface="+mn-lt"/>
              </a:rPr>
              <a:t>to serve the emerging needs of faculty, researchers and graduate students pursuing in-depth research and scholarly inquiry. Access to expertise, hardware and software. </a:t>
            </a:r>
            <a:endParaRPr lang="en-US" sz="2000" dirty="0">
              <a:solidFill>
                <a:schemeClr val="bg1">
                  <a:lumMod val="50000"/>
                  <a:lumOff val="50000"/>
                </a:schemeClr>
              </a:solidFill>
              <a:latin typeface="+mn-lt"/>
            </a:endParaRPr>
          </a:p>
        </p:txBody>
      </p:sp>
      <p:sp>
        <p:nvSpPr>
          <p:cNvPr id="14" name="Text Placeholder 5"/>
          <p:cNvSpPr>
            <a:spLocks noGrp="1"/>
          </p:cNvSpPr>
          <p:nvPr>
            <p:ph type="body" sz="quarter" idx="15"/>
          </p:nvPr>
        </p:nvSpPr>
        <p:spPr>
          <a:xfrm>
            <a:off x="1981200" y="304800"/>
            <a:ext cx="7543800" cy="457200"/>
          </a:xfrm>
        </p:spPr>
        <p:txBody>
          <a:bodyPr/>
          <a:lstStyle/>
          <a:p>
            <a:r>
              <a:rPr lang="en-US" sz="2400" b="1" dirty="0" smtClean="0">
                <a:solidFill>
                  <a:schemeClr val="bg1">
                    <a:lumMod val="50000"/>
                    <a:lumOff val="50000"/>
                  </a:schemeClr>
                </a:solidFill>
              </a:rPr>
              <a:t>First year initiatives: Bowling Green State </a:t>
            </a:r>
            <a:r>
              <a:rPr lang="en-US" sz="2400" b="1" dirty="0" err="1" smtClean="0">
                <a:solidFill>
                  <a:schemeClr val="bg1">
                    <a:lumMod val="50000"/>
                    <a:lumOff val="50000"/>
                  </a:schemeClr>
                </a:solidFill>
              </a:rPr>
              <a:t>Univ</a:t>
            </a:r>
            <a:r>
              <a:rPr lang="en-US" sz="2400" b="1" dirty="0" smtClean="0">
                <a:solidFill>
                  <a:schemeClr val="bg1">
                    <a:lumMod val="50000"/>
                    <a:lumOff val="50000"/>
                  </a:schemeClr>
                </a:solidFill>
              </a:rPr>
              <a:t> </a:t>
            </a:r>
            <a:r>
              <a:rPr lang="en-US" sz="2400" b="1" dirty="0" err="1" smtClean="0">
                <a:solidFill>
                  <a:schemeClr val="bg1">
                    <a:lumMod val="50000"/>
                    <a:lumOff val="50000"/>
                  </a:schemeClr>
                </a:solidFill>
              </a:rPr>
              <a:t>Libs</a:t>
            </a:r>
            <a:endParaRPr lang="en-US" sz="2400" b="1" dirty="0">
              <a:solidFill>
                <a:schemeClr val="bg1">
                  <a:lumMod val="50000"/>
                  <a:lumOff val="50000"/>
                </a:schemeClr>
              </a:solidFill>
            </a:endParaRPr>
          </a:p>
        </p:txBody>
      </p:sp>
      <p:sp>
        <p:nvSpPr>
          <p:cNvPr id="6" name="Text Placeholder 5"/>
          <p:cNvSpPr>
            <a:spLocks noGrp="1"/>
          </p:cNvSpPr>
          <p:nvPr>
            <p:ph type="body" sz="quarter" idx="14"/>
          </p:nvPr>
        </p:nvSpPr>
        <p:spPr>
          <a:xfrm>
            <a:off x="1981200" y="1965960"/>
            <a:ext cx="7543800" cy="457200"/>
          </a:xfrm>
        </p:spPr>
        <p:txBody>
          <a:bodyPr/>
          <a:lstStyle/>
          <a:p>
            <a:r>
              <a:rPr lang="en-US" dirty="0" smtClean="0"/>
              <a:t>M Publishing, U Michigan</a:t>
            </a:r>
            <a:endParaRPr lang="en-US" dirty="0"/>
          </a:p>
        </p:txBody>
      </p:sp>
      <p:pic>
        <p:nvPicPr>
          <p:cNvPr id="134149" name="Picture 5"/>
          <p:cNvPicPr>
            <a:picLocks noGrp="1" noChangeAspect="1" noChangeArrowheads="1"/>
          </p:cNvPicPr>
          <p:nvPr>
            <p:ph type="pic" sz="quarter" idx="16"/>
          </p:nvPr>
        </p:nvPicPr>
        <p:blipFill>
          <a:blip r:embed="rId2" cstate="print"/>
          <a:srcRect l="25000" r="25000"/>
          <a:stretch>
            <a:fillRect/>
          </a:stretch>
        </p:blipFill>
        <p:spPr bwMode="auto">
          <a:xfrm>
            <a:off x="45720" y="2133600"/>
            <a:ext cx="914400" cy="914400"/>
          </a:xfrm>
          <a:prstGeom prst="rect">
            <a:avLst/>
          </a:prstGeom>
          <a:noFill/>
          <a:ln w="9525">
            <a:noFill/>
            <a:miter lim="800000"/>
            <a:headEnd/>
            <a:tailEnd/>
          </a:ln>
        </p:spPr>
      </p:pic>
      <p:sp>
        <p:nvSpPr>
          <p:cNvPr id="16" name="Text Placeholder 8"/>
          <p:cNvSpPr>
            <a:spLocks noGrp="1"/>
          </p:cNvSpPr>
          <p:nvPr>
            <p:ph type="body" sz="quarter" idx="17"/>
          </p:nvPr>
        </p:nvSpPr>
        <p:spPr>
          <a:xfrm>
            <a:off x="1981200" y="716280"/>
            <a:ext cx="7162800" cy="1051560"/>
          </a:xfrm>
        </p:spPr>
        <p:txBody>
          <a:bodyPr>
            <a:normAutofit/>
          </a:bodyPr>
          <a:lstStyle/>
          <a:p>
            <a:r>
              <a:rPr lang="en-US" b="0" dirty="0" smtClean="0">
                <a:solidFill>
                  <a:schemeClr val="bg1">
                    <a:lumMod val="50000"/>
                    <a:lumOff val="50000"/>
                  </a:schemeClr>
                </a:solidFill>
              </a:rPr>
              <a:t>The Library First-Year Initiatives (F.Y.I.) Program strives to make meaningful connections with incoming students early in their academic career.</a:t>
            </a:r>
            <a:endParaRPr lang="en-US" dirty="0">
              <a:solidFill>
                <a:schemeClr val="bg1">
                  <a:lumMod val="50000"/>
                  <a:lumOff val="50000"/>
                </a:schemeClr>
              </a:solidFill>
            </a:endParaRPr>
          </a:p>
        </p:txBody>
      </p:sp>
      <p:sp>
        <p:nvSpPr>
          <p:cNvPr id="9" name="Text Placeholder 8"/>
          <p:cNvSpPr>
            <a:spLocks noGrp="1"/>
          </p:cNvSpPr>
          <p:nvPr>
            <p:ph type="body" sz="quarter" idx="18"/>
          </p:nvPr>
        </p:nvSpPr>
        <p:spPr>
          <a:xfrm>
            <a:off x="1981200" y="2377440"/>
            <a:ext cx="7162800" cy="1051560"/>
          </a:xfrm>
        </p:spPr>
        <p:txBody>
          <a:bodyPr>
            <a:normAutofit fontScale="77500" lnSpcReduction="20000"/>
          </a:bodyPr>
          <a:lstStyle/>
          <a:p>
            <a:r>
              <a:rPr lang="en-US" b="0" dirty="0" smtClean="0"/>
              <a:t>The University of Michigan Press, the Scholarly Publishing Office, Deep Blue (the University’s institutional repository service), the Copyright Office, and the Text Creation Partnership,</a:t>
            </a:r>
            <a:endParaRPr lang="en-US" dirty="0"/>
          </a:p>
        </p:txBody>
      </p:sp>
      <p:sp>
        <p:nvSpPr>
          <p:cNvPr id="10" name="Text Placeholder 9"/>
          <p:cNvSpPr>
            <a:spLocks noGrp="1"/>
          </p:cNvSpPr>
          <p:nvPr>
            <p:ph type="body" sz="quarter" idx="20"/>
          </p:nvPr>
        </p:nvSpPr>
        <p:spPr>
          <a:xfrm>
            <a:off x="1981200" y="3474720"/>
            <a:ext cx="7543800" cy="502920"/>
          </a:xfrm>
        </p:spPr>
        <p:txBody>
          <a:bodyPr>
            <a:normAutofit/>
          </a:bodyPr>
          <a:lstStyle/>
          <a:p>
            <a:r>
              <a:rPr lang="en-US" sz="2400" dirty="0" err="1" smtClean="0">
                <a:solidFill>
                  <a:schemeClr val="bg1">
                    <a:lumMod val="50000"/>
                    <a:lumOff val="50000"/>
                  </a:schemeClr>
                </a:solidFill>
              </a:rPr>
              <a:t>Salman</a:t>
            </a:r>
            <a:r>
              <a:rPr lang="en-US" sz="2400" dirty="0" smtClean="0">
                <a:solidFill>
                  <a:schemeClr val="bg1">
                    <a:lumMod val="50000"/>
                    <a:lumOff val="50000"/>
                  </a:schemeClr>
                </a:solidFill>
              </a:rPr>
              <a:t> Rushdie Archive, Emory U</a:t>
            </a:r>
            <a:endParaRPr lang="en-US" sz="2400" dirty="0">
              <a:solidFill>
                <a:schemeClr val="bg1">
                  <a:lumMod val="50000"/>
                  <a:lumOff val="50000"/>
                </a:schemeClr>
              </a:solidFill>
            </a:endParaRPr>
          </a:p>
        </p:txBody>
      </p:sp>
      <p:sp>
        <p:nvSpPr>
          <p:cNvPr id="12" name="Text Placeholder 11"/>
          <p:cNvSpPr>
            <a:spLocks noGrp="1"/>
          </p:cNvSpPr>
          <p:nvPr>
            <p:ph type="body" sz="quarter" idx="21"/>
          </p:nvPr>
        </p:nvSpPr>
        <p:spPr>
          <a:xfrm>
            <a:off x="1981200" y="3886200"/>
            <a:ext cx="6934200" cy="838200"/>
          </a:xfrm>
        </p:spPr>
        <p:txBody>
          <a:bodyPr>
            <a:normAutofit/>
          </a:bodyPr>
          <a:lstStyle/>
          <a:p>
            <a:r>
              <a:rPr lang="en-US" sz="2000" b="0" dirty="0" smtClean="0"/>
              <a:t>Personal digital papers of </a:t>
            </a:r>
            <a:r>
              <a:rPr lang="en-US" sz="2000" b="0" dirty="0" err="1" smtClean="0"/>
              <a:t>Salman</a:t>
            </a:r>
            <a:r>
              <a:rPr lang="en-US" sz="2000" b="0" dirty="0" smtClean="0"/>
              <a:t> Rushdie. Have become </a:t>
            </a:r>
            <a:r>
              <a:rPr lang="en-US" sz="2000" dirty="0" smtClean="0">
                <a:solidFill>
                  <a:schemeClr val="accent3"/>
                </a:solidFill>
              </a:rPr>
              <a:t>his</a:t>
            </a:r>
            <a:r>
              <a:rPr lang="en-US" sz="2000" b="0" dirty="0" smtClean="0"/>
              <a:t> reference collection.</a:t>
            </a:r>
            <a:endParaRPr lang="en-US" sz="2000" dirty="0"/>
          </a:p>
        </p:txBody>
      </p:sp>
      <p:pic>
        <p:nvPicPr>
          <p:cNvPr id="134152" name="Picture 8" descr="University of Illinois At Urbana-Champaign"/>
          <p:cNvPicPr>
            <a:picLocks noGrp="1" noChangeAspect="1" noChangeArrowheads="1"/>
          </p:cNvPicPr>
          <p:nvPr>
            <p:ph type="pic" sz="quarter" idx="22"/>
          </p:nvPr>
        </p:nvPicPr>
        <p:blipFill>
          <a:blip r:embed="rId3" cstate="print"/>
          <a:srcRect t="12000" b="12000"/>
          <a:stretch>
            <a:fillRect/>
          </a:stretch>
        </p:blipFill>
        <p:spPr bwMode="auto">
          <a:xfrm>
            <a:off x="76200" y="5257800"/>
            <a:ext cx="914400" cy="914400"/>
          </a:xfrm>
          <a:prstGeom prst="rect">
            <a:avLst/>
          </a:prstGeom>
          <a:noFill/>
        </p:spPr>
      </p:pic>
      <p:sp>
        <p:nvSpPr>
          <p:cNvPr id="13" name="Text Placeholder 12"/>
          <p:cNvSpPr>
            <a:spLocks noGrp="1"/>
          </p:cNvSpPr>
          <p:nvPr>
            <p:ph type="body" sz="quarter" idx="23"/>
          </p:nvPr>
        </p:nvSpPr>
        <p:spPr>
          <a:xfrm>
            <a:off x="1981200" y="4998720"/>
            <a:ext cx="7543800" cy="457200"/>
          </a:xfrm>
        </p:spPr>
        <p:txBody>
          <a:bodyPr>
            <a:normAutofit/>
          </a:bodyPr>
          <a:lstStyle/>
          <a:p>
            <a:r>
              <a:rPr lang="en-US" sz="2400" dirty="0" smtClean="0">
                <a:solidFill>
                  <a:schemeClr val="bg1">
                    <a:lumMod val="50000"/>
                    <a:lumOff val="50000"/>
                  </a:schemeClr>
                </a:solidFill>
              </a:rPr>
              <a:t>Scholarly Commons, U Illinois Urbana Champaign</a:t>
            </a:r>
            <a:endParaRPr lang="en-US" sz="2400" dirty="0">
              <a:solidFill>
                <a:schemeClr val="bg1">
                  <a:lumMod val="50000"/>
                  <a:lumOff val="50000"/>
                </a:schemeClr>
              </a:solidFill>
            </a:endParaRPr>
          </a:p>
        </p:txBody>
      </p:sp>
      <p:pic>
        <p:nvPicPr>
          <p:cNvPr id="135170" name="Picture 2" descr="BGSU"/>
          <p:cNvPicPr>
            <a:picLocks noChangeAspect="1" noChangeArrowheads="1"/>
          </p:cNvPicPr>
          <p:nvPr/>
        </p:nvPicPr>
        <p:blipFill>
          <a:blip r:embed="rId4" cstate="print"/>
          <a:srcRect/>
          <a:stretch>
            <a:fillRect/>
          </a:stretch>
        </p:blipFill>
        <p:spPr bwMode="auto">
          <a:xfrm>
            <a:off x="15587" y="495299"/>
            <a:ext cx="1584613" cy="571501"/>
          </a:xfrm>
          <a:prstGeom prst="rect">
            <a:avLst/>
          </a:prstGeom>
          <a:noFill/>
        </p:spPr>
      </p:pic>
      <p:pic>
        <p:nvPicPr>
          <p:cNvPr id="19" name="Picture 2"/>
          <p:cNvPicPr>
            <a:picLocks noGrp="1" noChangeAspect="1" noChangeArrowheads="1"/>
          </p:cNvPicPr>
          <p:nvPr>
            <p:ph type="pic" sz="quarter" idx="19"/>
          </p:nvPr>
        </p:nvPicPr>
        <p:blipFill>
          <a:blip r:embed="rId5" cstate="print"/>
          <a:srcRect l="8602" r="8602"/>
          <a:stretch>
            <a:fillRect/>
          </a:stretch>
        </p:blipFill>
        <p:spPr bwMode="auto">
          <a:xfrm>
            <a:off x="45720" y="3657600"/>
            <a:ext cx="914400" cy="914400"/>
          </a:xfrm>
          <a:prstGeom prst="rect">
            <a:avLst/>
          </a:prstGeom>
          <a:noFill/>
          <a:ln w="9525">
            <a:noFill/>
            <a:miter lim="800000"/>
            <a:headEnd/>
            <a:tailEnd/>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35170"/>
                                        </p:tgtEl>
                                        <p:attrNameLst>
                                          <p:attrName>style.visibility</p:attrName>
                                        </p:attrNameLst>
                                      </p:cBhvr>
                                      <p:to>
                                        <p:strVal val="visible"/>
                                      </p:to>
                                    </p:set>
                                    <p:anim calcmode="lin" valueType="num">
                                      <p:cBhvr additive="base">
                                        <p:cTn id="7" dur="500" fill="hold"/>
                                        <p:tgtEl>
                                          <p:spTgt spid="135170"/>
                                        </p:tgtEl>
                                        <p:attrNameLst>
                                          <p:attrName>ppt_x</p:attrName>
                                        </p:attrNameLst>
                                      </p:cBhvr>
                                      <p:tavLst>
                                        <p:tav tm="0">
                                          <p:val>
                                            <p:strVal val="1+#ppt_w/2"/>
                                          </p:val>
                                        </p:tav>
                                        <p:tav tm="100000">
                                          <p:val>
                                            <p:strVal val="#ppt_x"/>
                                          </p:val>
                                        </p:tav>
                                      </p:tavLst>
                                    </p:anim>
                                    <p:anim calcmode="lin" valueType="num">
                                      <p:cBhvr additive="base">
                                        <p:cTn id="8" dur="500" fill="hold"/>
                                        <p:tgtEl>
                                          <p:spTgt spid="1351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a:t>
            </a:r>
            <a:endParaRPr lang="en-US" dirty="0"/>
          </a:p>
        </p:txBody>
      </p:sp>
      <p:sp>
        <p:nvSpPr>
          <p:cNvPr id="4" name="Subtitle 3"/>
          <p:cNvSpPr>
            <a:spLocks noGrp="1"/>
          </p:cNvSpPr>
          <p:nvPr>
            <p:ph type="subTitle" idx="13"/>
          </p:nvPr>
        </p:nvSpPr>
        <p:spPr/>
        <p:txBody>
          <a:bodyPr>
            <a:normAutofit fontScale="85000" lnSpcReduction="10000"/>
          </a:bodyPr>
          <a:lstStyle/>
          <a:p>
            <a:r>
              <a:rPr lang="en-US" dirty="0" smtClean="0"/>
              <a:t>Engagement, cloud and collaboration</a:t>
            </a:r>
            <a:endParaRPr lang="en-US" dirty="0"/>
          </a:p>
        </p:txBody>
      </p:sp>
      <p:sp>
        <p:nvSpPr>
          <p:cNvPr id="6" name="Text Placeholder 5"/>
          <p:cNvSpPr>
            <a:spLocks noGrp="1"/>
          </p:cNvSpPr>
          <p:nvPr>
            <p:ph type="body" sz="quarter" idx="14"/>
          </p:nvPr>
        </p:nvSpPr>
        <p:spPr/>
        <p:txBody>
          <a:bodyPr/>
          <a:lstStyle/>
          <a:p>
            <a:r>
              <a:rPr lang="en-US" dirty="0" smtClean="0"/>
              <a:t>Focus on engagement</a:t>
            </a:r>
            <a:endParaRPr lang="en-US" dirty="0"/>
          </a:p>
        </p:txBody>
      </p:sp>
      <p:pic>
        <p:nvPicPr>
          <p:cNvPr id="148482" name="Picture 2" descr="http://upload.wikimedia.org/wikipedia/commons/thumb/6/6f/Moodle-icon.png/120px-Moodle-icon.png"/>
          <p:cNvPicPr>
            <a:picLocks noGrp="1" noChangeAspect="1" noChangeArrowheads="1"/>
          </p:cNvPicPr>
          <p:nvPr>
            <p:ph type="pic" sz="quarter" idx="16"/>
          </p:nvPr>
        </p:nvPicPr>
        <p:blipFill>
          <a:blip r:embed="rId2" cstate="print"/>
          <a:srcRect/>
          <a:stretch>
            <a:fillRect/>
          </a:stretch>
        </p:blipFill>
        <p:spPr bwMode="auto">
          <a:prstGeom prst="rect">
            <a:avLst/>
          </a:prstGeom>
          <a:noFill/>
        </p:spPr>
      </p:pic>
      <p:sp>
        <p:nvSpPr>
          <p:cNvPr id="9" name="Text Placeholder 8"/>
          <p:cNvSpPr>
            <a:spLocks noGrp="1"/>
          </p:cNvSpPr>
          <p:nvPr>
            <p:ph type="body" sz="quarter" idx="17"/>
          </p:nvPr>
        </p:nvSpPr>
        <p:spPr>
          <a:xfrm>
            <a:off x="914400" y="2377440"/>
            <a:ext cx="7543800" cy="822960"/>
          </a:xfrm>
        </p:spPr>
        <p:txBody>
          <a:bodyPr>
            <a:normAutofit lnSpcReduction="10000"/>
          </a:bodyPr>
          <a:lstStyle/>
          <a:p>
            <a:r>
              <a:rPr lang="en-US" dirty="0" smtClean="0"/>
              <a:t>Resource guides, integration with learning management, widgets, etc</a:t>
            </a:r>
          </a:p>
          <a:p>
            <a:r>
              <a:rPr lang="en-US" dirty="0" smtClean="0"/>
              <a:t>Recommendation</a:t>
            </a:r>
            <a:endParaRPr lang="en-US" dirty="0"/>
          </a:p>
        </p:txBody>
      </p:sp>
      <p:sp>
        <p:nvSpPr>
          <p:cNvPr id="10" name="Text Placeholder 9"/>
          <p:cNvSpPr>
            <a:spLocks noGrp="1"/>
          </p:cNvSpPr>
          <p:nvPr>
            <p:ph type="body" sz="quarter" idx="18"/>
          </p:nvPr>
        </p:nvSpPr>
        <p:spPr/>
        <p:txBody>
          <a:bodyPr/>
          <a:lstStyle/>
          <a:p>
            <a:r>
              <a:rPr lang="en-US" dirty="0" smtClean="0"/>
              <a:t>Move to cloud for infrastructure</a:t>
            </a:r>
            <a:endParaRPr lang="en-US" dirty="0"/>
          </a:p>
        </p:txBody>
      </p:sp>
      <p:pic>
        <p:nvPicPr>
          <p:cNvPr id="17" name="Picture 2" descr="Cumulus"/>
          <p:cNvPicPr>
            <a:picLocks noGrp="1" noChangeAspect="1" noChangeArrowheads="1"/>
          </p:cNvPicPr>
          <p:nvPr>
            <p:ph type="pic" sz="quarter" idx="19"/>
          </p:nvPr>
        </p:nvPicPr>
        <p:blipFill>
          <a:blip r:embed="rId3" cstate="print"/>
          <a:srcRect l="12500" r="12500"/>
          <a:stretch>
            <a:fillRect/>
          </a:stretch>
        </p:blipFill>
        <p:spPr bwMode="auto">
          <a:prstGeom prst="rect">
            <a:avLst/>
          </a:prstGeom>
          <a:noFill/>
        </p:spPr>
      </p:pic>
      <p:sp>
        <p:nvSpPr>
          <p:cNvPr id="12" name="Text Placeholder 11"/>
          <p:cNvSpPr>
            <a:spLocks noGrp="1"/>
          </p:cNvSpPr>
          <p:nvPr>
            <p:ph type="body" sz="quarter" idx="20"/>
          </p:nvPr>
        </p:nvSpPr>
        <p:spPr/>
        <p:txBody>
          <a:bodyPr/>
          <a:lstStyle/>
          <a:p>
            <a:r>
              <a:rPr lang="en-US" dirty="0" smtClean="0"/>
              <a:t>ILS, ERM, Discovery: move to cloud-based solutions</a:t>
            </a:r>
            <a:endParaRPr lang="en-US" dirty="0"/>
          </a:p>
        </p:txBody>
      </p:sp>
      <p:sp>
        <p:nvSpPr>
          <p:cNvPr id="13" name="Text Placeholder 12"/>
          <p:cNvSpPr>
            <a:spLocks noGrp="1"/>
          </p:cNvSpPr>
          <p:nvPr>
            <p:ph type="body" sz="quarter" idx="21"/>
          </p:nvPr>
        </p:nvSpPr>
        <p:spPr/>
        <p:txBody>
          <a:bodyPr/>
          <a:lstStyle/>
          <a:p>
            <a:r>
              <a:rPr lang="en-US" dirty="0" smtClean="0"/>
              <a:t>Deep collaboration </a:t>
            </a:r>
            <a:endParaRPr lang="en-US" dirty="0"/>
          </a:p>
        </p:txBody>
      </p:sp>
      <p:pic>
        <p:nvPicPr>
          <p:cNvPr id="148484" name="Picture 4" descr="http://www.orbiscascade.org/inc/html/default/pix/Alliance_logo.gif"/>
          <p:cNvPicPr>
            <a:picLocks noGrp="1" noChangeAspect="1" noChangeArrowheads="1"/>
          </p:cNvPicPr>
          <p:nvPr>
            <p:ph type="pic" sz="quarter" idx="22"/>
          </p:nvPr>
        </p:nvPicPr>
        <p:blipFill>
          <a:blip r:embed="rId4" cstate="print"/>
          <a:srcRect l="34793" r="34793"/>
          <a:stretch>
            <a:fillRect/>
          </a:stretch>
        </p:blipFill>
        <p:spPr bwMode="auto">
          <a:prstGeom prst="rect">
            <a:avLst/>
          </a:prstGeom>
          <a:noFill/>
        </p:spPr>
      </p:pic>
      <p:sp>
        <p:nvSpPr>
          <p:cNvPr id="15" name="Text Placeholder 14"/>
          <p:cNvSpPr>
            <a:spLocks noGrp="1"/>
          </p:cNvSpPr>
          <p:nvPr>
            <p:ph type="body" sz="quarter" idx="23"/>
          </p:nvPr>
        </p:nvSpPr>
        <p:spPr/>
        <p:txBody>
          <a:bodyPr/>
          <a:lstStyle/>
          <a:p>
            <a:r>
              <a:rPr lang="en-US" dirty="0" smtClean="0"/>
              <a:t>Shared systems infrastructure:</a:t>
            </a:r>
            <a:br>
              <a:rPr lang="en-US" dirty="0" smtClean="0"/>
            </a:br>
            <a:r>
              <a:rPr lang="en-US" dirty="0" err="1" smtClean="0"/>
              <a:t>Orbis</a:t>
            </a:r>
            <a:r>
              <a:rPr lang="en-US" dirty="0" smtClean="0"/>
              <a:t> Cascade Alliance, 2CUL</a:t>
            </a:r>
            <a:endParaRPr lang="en-US" dirty="0"/>
          </a:p>
        </p:txBody>
      </p:sp>
    </p:spTree>
  </p:cSld>
  <p:clrMapOvr>
    <a:masterClrMapping/>
  </p:clrMapOvr>
  <p:transition>
    <p:pu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Disclosure </a:t>
            </a:r>
            <a:r>
              <a:rPr lang="en-US" dirty="0" err="1" smtClean="0"/>
              <a:t>vs</a:t>
            </a:r>
            <a:r>
              <a:rPr lang="en-US" smtClean="0"/>
              <a:t> discovery</a:t>
            </a:r>
            <a:endParaRPr lang="en-US"/>
          </a:p>
        </p:txBody>
      </p:sp>
    </p:spTree>
  </p:cSld>
  <p:clrMapOvr>
    <a:masterClrMapping/>
  </p:clrMapOvr>
  <p:transition>
    <p:pu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Externalization</a:t>
            </a:r>
            <a:endParaRPr lang="en-US"/>
          </a:p>
        </p:txBody>
      </p:sp>
    </p:spTree>
  </p:cSld>
  <p:clrMapOvr>
    <a:masterClrMapping/>
  </p:clrMapOvr>
  <p:transition>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990600" y="2743200"/>
            <a:ext cx="3209925" cy="838200"/>
          </a:xfrm>
          <a:prstGeom prst="rect">
            <a:avLst/>
          </a:prstGeom>
          <a:noFill/>
          <a:ln w="9525">
            <a:noFill/>
            <a:miter lim="800000"/>
            <a:headEnd/>
            <a:tailEnd/>
          </a:ln>
        </p:spPr>
      </p:pic>
      <p:pic>
        <p:nvPicPr>
          <p:cNvPr id="1028" name="Picture 4" descr="http://www.orbiscascade.org/inc/html/default/pix/Alliance_logo.gif"/>
          <p:cNvPicPr>
            <a:picLocks noChangeAspect="1" noChangeArrowheads="1"/>
          </p:cNvPicPr>
          <p:nvPr/>
        </p:nvPicPr>
        <p:blipFill>
          <a:blip r:embed="rId3" cstate="print"/>
          <a:srcRect/>
          <a:stretch>
            <a:fillRect/>
          </a:stretch>
        </p:blipFill>
        <p:spPr bwMode="auto">
          <a:xfrm>
            <a:off x="685800" y="4724400"/>
            <a:ext cx="2066925" cy="628651"/>
          </a:xfrm>
          <a:prstGeom prst="rect">
            <a:avLst/>
          </a:prstGeom>
          <a:noFill/>
          <a:ln>
            <a:noFill/>
          </a:ln>
        </p:spPr>
      </p:pic>
      <p:pic>
        <p:nvPicPr>
          <p:cNvPr id="1030" name="Picture 6" descr="www.bibsys.no/english/"/>
          <p:cNvPicPr>
            <a:picLocks noChangeAspect="1" noChangeArrowheads="1"/>
          </p:cNvPicPr>
          <p:nvPr/>
        </p:nvPicPr>
        <p:blipFill>
          <a:blip r:embed="rId4" cstate="print"/>
          <a:srcRect/>
          <a:stretch>
            <a:fillRect/>
          </a:stretch>
        </p:blipFill>
        <p:spPr bwMode="auto">
          <a:xfrm>
            <a:off x="155575" y="-457200"/>
            <a:ext cx="952500" cy="952500"/>
          </a:xfrm>
          <a:prstGeom prst="rect">
            <a:avLst/>
          </a:prstGeom>
          <a:noFill/>
        </p:spPr>
      </p:pic>
      <p:pic>
        <p:nvPicPr>
          <p:cNvPr id="1031" name="Picture 7"/>
          <p:cNvPicPr>
            <a:picLocks noChangeAspect="1" noChangeArrowheads="1"/>
          </p:cNvPicPr>
          <p:nvPr/>
        </p:nvPicPr>
        <p:blipFill>
          <a:blip r:embed="rId5" cstate="print"/>
          <a:srcRect/>
          <a:stretch>
            <a:fillRect/>
          </a:stretch>
        </p:blipFill>
        <p:spPr bwMode="auto">
          <a:xfrm>
            <a:off x="5715000" y="3581400"/>
            <a:ext cx="952500" cy="485775"/>
          </a:xfrm>
          <a:prstGeom prst="rect">
            <a:avLst/>
          </a:prstGeom>
          <a:noFill/>
          <a:ln w="9525">
            <a:noFill/>
            <a:miter lim="800000"/>
            <a:headEnd/>
            <a:tailEnd/>
          </a:ln>
        </p:spPr>
      </p:pic>
      <p:pic>
        <p:nvPicPr>
          <p:cNvPr id="1033" name="Picture 9" descr="Home"/>
          <p:cNvPicPr>
            <a:picLocks noChangeAspect="1" noChangeArrowheads="1"/>
          </p:cNvPicPr>
          <p:nvPr/>
        </p:nvPicPr>
        <p:blipFill>
          <a:blip r:embed="rId6" cstate="print"/>
          <a:srcRect/>
          <a:stretch>
            <a:fillRect/>
          </a:stretch>
        </p:blipFill>
        <p:spPr bwMode="auto">
          <a:xfrm>
            <a:off x="4038600" y="5257800"/>
            <a:ext cx="2533650" cy="828676"/>
          </a:xfrm>
          <a:prstGeom prst="rect">
            <a:avLst/>
          </a:prstGeom>
          <a:noFill/>
          <a:ln>
            <a:noFill/>
          </a:ln>
        </p:spPr>
      </p:pic>
      <p:pic>
        <p:nvPicPr>
          <p:cNvPr id="1036" name="Picture 12"/>
          <p:cNvPicPr>
            <a:picLocks noChangeAspect="1" noChangeArrowheads="1"/>
          </p:cNvPicPr>
          <p:nvPr/>
        </p:nvPicPr>
        <p:blipFill>
          <a:blip r:embed="rId7" cstate="print"/>
          <a:srcRect/>
          <a:stretch>
            <a:fillRect/>
          </a:stretch>
        </p:blipFill>
        <p:spPr bwMode="auto">
          <a:xfrm>
            <a:off x="3886200" y="990600"/>
            <a:ext cx="3724275" cy="962025"/>
          </a:xfrm>
          <a:prstGeom prst="rect">
            <a:avLst/>
          </a:prstGeom>
          <a:noFill/>
          <a:ln w="9525">
            <a:noFill/>
            <a:miter lim="800000"/>
            <a:headEnd/>
            <a:tailEnd/>
          </a:ln>
        </p:spPr>
      </p:pic>
      <p:pic>
        <p:nvPicPr>
          <p:cNvPr id="1037" name="Picture 13"/>
          <p:cNvPicPr>
            <a:picLocks noChangeAspect="1" noChangeArrowheads="1"/>
          </p:cNvPicPr>
          <p:nvPr/>
        </p:nvPicPr>
        <p:blipFill>
          <a:blip r:embed="rId8" cstate="print"/>
          <a:srcRect/>
          <a:stretch>
            <a:fillRect/>
          </a:stretch>
        </p:blipFill>
        <p:spPr bwMode="auto">
          <a:xfrm>
            <a:off x="228600" y="228600"/>
            <a:ext cx="5943600" cy="466725"/>
          </a:xfrm>
          <a:prstGeom prst="rect">
            <a:avLst/>
          </a:prstGeom>
          <a:noFill/>
          <a:ln w="9525">
            <a:noFill/>
            <a:miter lim="800000"/>
            <a:headEnd/>
            <a:tailEnd/>
          </a:ln>
        </p:spPr>
      </p:pic>
      <p:cxnSp>
        <p:nvCxnSpPr>
          <p:cNvPr id="45" name="Straight Connector 44"/>
          <p:cNvCxnSpPr/>
          <p:nvPr/>
        </p:nvCxnSpPr>
        <p:spPr>
          <a:xfrm>
            <a:off x="0" y="2438400"/>
            <a:ext cx="9144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0" y="4343400"/>
            <a:ext cx="9144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0" y="1752600"/>
            <a:ext cx="6636753" cy="1815882"/>
          </a:xfrm>
          <a:prstGeom prst="rect">
            <a:avLst/>
          </a:prstGeom>
          <a:solidFill>
            <a:schemeClr val="tx1">
              <a:lumMod val="75000"/>
            </a:schemeClr>
          </a:solidFill>
          <a:effectLst>
            <a:outerShdw blurRad="50800" dist="101600" dir="2400000" algn="l" rotWithShape="0">
              <a:prstClr val="black">
                <a:alpha val="40000"/>
              </a:prstClr>
            </a:outerShdw>
          </a:effectLst>
        </p:spPr>
        <p:txBody>
          <a:bodyPr wrap="none" rtlCol="0">
            <a:spAutoFit/>
          </a:bodyPr>
          <a:lstStyle/>
          <a:p>
            <a:r>
              <a:rPr lang="en-US" sz="2800" dirty="0" smtClean="0">
                <a:solidFill>
                  <a:schemeClr val="accent3"/>
                </a:solidFill>
              </a:rPr>
              <a:t>Direction?</a:t>
            </a:r>
            <a:r>
              <a:rPr lang="en-US" sz="2800" dirty="0" smtClean="0"/>
              <a:t/>
            </a:r>
            <a:br>
              <a:rPr lang="en-US" sz="2800" dirty="0" smtClean="0"/>
            </a:br>
            <a:r>
              <a:rPr lang="en-US" sz="2800" dirty="0" smtClean="0"/>
              <a:t>Widespread sharing of infrastructure within</a:t>
            </a:r>
            <a:br>
              <a:rPr lang="en-US" sz="2800" dirty="0" smtClean="0"/>
            </a:br>
            <a:r>
              <a:rPr lang="en-US" sz="2800" dirty="0" smtClean="0"/>
              <a:t>groups?</a:t>
            </a:r>
          </a:p>
          <a:p>
            <a:r>
              <a:rPr lang="en-US" sz="2800" dirty="0" smtClean="0"/>
              <a:t>Added value: intelligence from circ, </a:t>
            </a:r>
            <a:r>
              <a:rPr lang="en-US" sz="2800" dirty="0" err="1" smtClean="0"/>
              <a:t>acq</a:t>
            </a:r>
            <a:r>
              <a:rPr lang="en-US" sz="2800" dirty="0" smtClean="0"/>
              <a:t>, …</a:t>
            </a:r>
            <a:endParaRPr lang="en-US" sz="2800"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1000" fill="hold"/>
                                        <p:tgtEl>
                                          <p:spTgt spid="1026"/>
                                        </p:tgtEl>
                                        <p:attrNameLst>
                                          <p:attrName>ppt_x</p:attrName>
                                        </p:attrNameLst>
                                      </p:cBhvr>
                                      <p:tavLst>
                                        <p:tav tm="0">
                                          <p:val>
                                            <p:strVal val="1+#ppt_w/2"/>
                                          </p:val>
                                        </p:tav>
                                        <p:tav tm="100000">
                                          <p:val>
                                            <p:strVal val="#ppt_x"/>
                                          </p:val>
                                        </p:tav>
                                      </p:tavLst>
                                    </p:anim>
                                    <p:anim calcmode="lin" valueType="num">
                                      <p:cBhvr additive="base">
                                        <p:cTn id="8" dur="1000" fill="hold"/>
                                        <p:tgtEl>
                                          <p:spTgt spid="102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1031"/>
                                        </p:tgtEl>
                                        <p:attrNameLst>
                                          <p:attrName>style.visibility</p:attrName>
                                        </p:attrNameLst>
                                      </p:cBhvr>
                                      <p:to>
                                        <p:strVal val="visible"/>
                                      </p:to>
                                    </p:set>
                                    <p:anim calcmode="lin" valueType="num">
                                      <p:cBhvr additive="base">
                                        <p:cTn id="12" dur="500" fill="hold"/>
                                        <p:tgtEl>
                                          <p:spTgt spid="1031"/>
                                        </p:tgtEl>
                                        <p:attrNameLst>
                                          <p:attrName>ppt_x</p:attrName>
                                        </p:attrNameLst>
                                      </p:cBhvr>
                                      <p:tavLst>
                                        <p:tav tm="0">
                                          <p:val>
                                            <p:strVal val="1+#ppt_w/2"/>
                                          </p:val>
                                        </p:tav>
                                        <p:tav tm="100000">
                                          <p:val>
                                            <p:strVal val="#ppt_x"/>
                                          </p:val>
                                        </p:tav>
                                      </p:tavLst>
                                    </p:anim>
                                    <p:anim calcmode="lin" valueType="num">
                                      <p:cBhvr additive="base">
                                        <p:cTn id="13" dur="500" fill="hold"/>
                                        <p:tgtEl>
                                          <p:spTgt spid="103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anim calcmode="lin" valueType="num">
                                      <p:cBhvr additive="base">
                                        <p:cTn id="18" dur="1000" fill="hold"/>
                                        <p:tgtEl>
                                          <p:spTgt spid="1028"/>
                                        </p:tgtEl>
                                        <p:attrNameLst>
                                          <p:attrName>ppt_x</p:attrName>
                                        </p:attrNameLst>
                                      </p:cBhvr>
                                      <p:tavLst>
                                        <p:tav tm="0">
                                          <p:val>
                                            <p:strVal val="1+#ppt_w/2"/>
                                          </p:val>
                                        </p:tav>
                                        <p:tav tm="100000">
                                          <p:val>
                                            <p:strVal val="#ppt_x"/>
                                          </p:val>
                                        </p:tav>
                                      </p:tavLst>
                                    </p:anim>
                                    <p:anim calcmode="lin" valueType="num">
                                      <p:cBhvr additive="base">
                                        <p:cTn id="19" dur="1000" fill="hold"/>
                                        <p:tgtEl>
                                          <p:spTgt spid="1028"/>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nodeType="afterEffect">
                                  <p:stCondLst>
                                    <p:cond delay="0"/>
                                  </p:stCondLst>
                                  <p:childTnLst>
                                    <p:set>
                                      <p:cBhvr>
                                        <p:cTn id="22" dur="1" fill="hold">
                                          <p:stCondLst>
                                            <p:cond delay="0"/>
                                          </p:stCondLst>
                                        </p:cTn>
                                        <p:tgtEl>
                                          <p:spTgt spid="1033"/>
                                        </p:tgtEl>
                                        <p:attrNameLst>
                                          <p:attrName>style.visibility</p:attrName>
                                        </p:attrNameLst>
                                      </p:cBhvr>
                                      <p:to>
                                        <p:strVal val="visible"/>
                                      </p:to>
                                    </p:set>
                                    <p:anim calcmode="lin" valueType="num">
                                      <p:cBhvr additive="base">
                                        <p:cTn id="23" dur="1000" fill="hold"/>
                                        <p:tgtEl>
                                          <p:spTgt spid="1033"/>
                                        </p:tgtEl>
                                        <p:attrNameLst>
                                          <p:attrName>ppt_x</p:attrName>
                                        </p:attrNameLst>
                                      </p:cBhvr>
                                      <p:tavLst>
                                        <p:tav tm="0">
                                          <p:val>
                                            <p:strVal val="1+#ppt_w/2"/>
                                          </p:val>
                                        </p:tav>
                                        <p:tav tm="100000">
                                          <p:val>
                                            <p:strVal val="#ppt_x"/>
                                          </p:val>
                                        </p:tav>
                                      </p:tavLst>
                                    </p:anim>
                                    <p:anim calcmode="lin" valueType="num">
                                      <p:cBhvr additive="base">
                                        <p:cTn id="24" dur="1000" fill="hold"/>
                                        <p:tgtEl>
                                          <p:spTgt spid="103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1000" fill="hold"/>
                                        <p:tgtEl>
                                          <p:spTgt spid="11"/>
                                        </p:tgtEl>
                                        <p:attrNameLst>
                                          <p:attrName>ppt_x</p:attrName>
                                        </p:attrNameLst>
                                      </p:cBhvr>
                                      <p:tavLst>
                                        <p:tav tm="0">
                                          <p:val>
                                            <p:strVal val="1+#ppt_w/2"/>
                                          </p:val>
                                        </p:tav>
                                        <p:tav tm="100000">
                                          <p:val>
                                            <p:strVal val="#ppt_x"/>
                                          </p:val>
                                        </p:tav>
                                      </p:tavLst>
                                    </p:anim>
                                    <p:anim calcmode="lin" valueType="num">
                                      <p:cBhvr additive="base">
                                        <p:cTn id="30"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2200" y="1371600"/>
            <a:ext cx="6172200" cy="4419600"/>
          </a:xfrm>
          <a:prstGeom prst="rect">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667000" y="914400"/>
            <a:ext cx="1130438" cy="369332"/>
          </a:xfrm>
          <a:prstGeom prst="rect">
            <a:avLst/>
          </a:prstGeom>
          <a:noFill/>
        </p:spPr>
        <p:txBody>
          <a:bodyPr wrap="none" rtlCol="0">
            <a:spAutoFit/>
          </a:bodyPr>
          <a:lstStyle/>
          <a:p>
            <a:r>
              <a:rPr lang="en-US" b="1" dirty="0" smtClean="0">
                <a:solidFill>
                  <a:schemeClr val="bg1">
                    <a:lumMod val="50000"/>
                    <a:lumOff val="50000"/>
                  </a:schemeClr>
                </a:solidFill>
              </a:rPr>
              <a:t>Institution</a:t>
            </a:r>
            <a:endParaRPr lang="en-US" b="1" dirty="0">
              <a:solidFill>
                <a:schemeClr val="bg1">
                  <a:lumMod val="50000"/>
                  <a:lumOff val="50000"/>
                </a:schemeClr>
              </a:solidFill>
            </a:endParaRPr>
          </a:p>
        </p:txBody>
      </p:sp>
      <p:sp>
        <p:nvSpPr>
          <p:cNvPr id="6" name="TextBox 5"/>
          <p:cNvSpPr txBox="1"/>
          <p:nvPr/>
        </p:nvSpPr>
        <p:spPr>
          <a:xfrm>
            <a:off x="7162800" y="914400"/>
            <a:ext cx="638316" cy="369332"/>
          </a:xfrm>
          <a:prstGeom prst="rect">
            <a:avLst/>
          </a:prstGeom>
          <a:noFill/>
        </p:spPr>
        <p:txBody>
          <a:bodyPr wrap="none" rtlCol="0">
            <a:spAutoFit/>
          </a:bodyPr>
          <a:lstStyle/>
          <a:p>
            <a:r>
              <a:rPr lang="en-US" b="1" dirty="0" smtClean="0">
                <a:solidFill>
                  <a:schemeClr val="bg1">
                    <a:lumMod val="50000"/>
                    <a:lumOff val="50000"/>
                  </a:schemeClr>
                </a:solidFill>
              </a:rPr>
              <a:t>Web</a:t>
            </a:r>
            <a:endParaRPr lang="en-US" b="1" dirty="0">
              <a:solidFill>
                <a:schemeClr val="bg1">
                  <a:lumMod val="50000"/>
                  <a:lumOff val="50000"/>
                </a:schemeClr>
              </a:solidFill>
            </a:endParaRPr>
          </a:p>
        </p:txBody>
      </p:sp>
      <p:sp>
        <p:nvSpPr>
          <p:cNvPr id="7" name="TextBox 6"/>
          <p:cNvSpPr txBox="1"/>
          <p:nvPr/>
        </p:nvSpPr>
        <p:spPr>
          <a:xfrm>
            <a:off x="4876800" y="914400"/>
            <a:ext cx="798617" cy="369332"/>
          </a:xfrm>
          <a:prstGeom prst="rect">
            <a:avLst/>
          </a:prstGeom>
          <a:noFill/>
        </p:spPr>
        <p:txBody>
          <a:bodyPr wrap="none" rtlCol="0">
            <a:spAutoFit/>
          </a:bodyPr>
          <a:lstStyle/>
          <a:p>
            <a:r>
              <a:rPr lang="en-US" b="1" dirty="0" smtClean="0">
                <a:solidFill>
                  <a:schemeClr val="bg1">
                    <a:lumMod val="50000"/>
                    <a:lumOff val="50000"/>
                  </a:schemeClr>
                </a:solidFill>
              </a:rPr>
              <a:t>Group</a:t>
            </a:r>
            <a:endParaRPr lang="en-US" b="1" dirty="0">
              <a:solidFill>
                <a:schemeClr val="bg1">
                  <a:lumMod val="50000"/>
                  <a:lumOff val="50000"/>
                </a:schemeClr>
              </a:solidFill>
            </a:endParaRPr>
          </a:p>
        </p:txBody>
      </p:sp>
      <p:sp>
        <p:nvSpPr>
          <p:cNvPr id="8" name="TextBox 7"/>
          <p:cNvSpPr txBox="1"/>
          <p:nvPr/>
        </p:nvSpPr>
        <p:spPr>
          <a:xfrm>
            <a:off x="990600" y="4876800"/>
            <a:ext cx="1254574" cy="369332"/>
          </a:xfrm>
          <a:prstGeom prst="rect">
            <a:avLst/>
          </a:prstGeom>
          <a:noFill/>
        </p:spPr>
        <p:txBody>
          <a:bodyPr wrap="none" rtlCol="0">
            <a:spAutoFit/>
          </a:bodyPr>
          <a:lstStyle/>
          <a:p>
            <a:r>
              <a:rPr lang="en-US" b="1" dirty="0" smtClean="0">
                <a:solidFill>
                  <a:schemeClr val="bg1">
                    <a:lumMod val="50000"/>
                    <a:lumOff val="50000"/>
                  </a:schemeClr>
                </a:solidFill>
              </a:rPr>
              <a:t>Third-Party</a:t>
            </a:r>
            <a:endParaRPr lang="en-US" b="1" dirty="0">
              <a:solidFill>
                <a:schemeClr val="bg1">
                  <a:lumMod val="50000"/>
                  <a:lumOff val="50000"/>
                </a:schemeClr>
              </a:solidFill>
            </a:endParaRPr>
          </a:p>
        </p:txBody>
      </p:sp>
      <p:sp>
        <p:nvSpPr>
          <p:cNvPr id="9" name="TextBox 8"/>
          <p:cNvSpPr txBox="1"/>
          <p:nvPr/>
        </p:nvSpPr>
        <p:spPr>
          <a:xfrm>
            <a:off x="1447800" y="3276600"/>
            <a:ext cx="763351" cy="369332"/>
          </a:xfrm>
          <a:prstGeom prst="rect">
            <a:avLst/>
          </a:prstGeom>
          <a:noFill/>
        </p:spPr>
        <p:txBody>
          <a:bodyPr wrap="none" rtlCol="0">
            <a:spAutoFit/>
          </a:bodyPr>
          <a:lstStyle/>
          <a:p>
            <a:r>
              <a:rPr lang="en-US" b="1" dirty="0" smtClean="0">
                <a:solidFill>
                  <a:schemeClr val="bg1">
                    <a:lumMod val="50000"/>
                    <a:lumOff val="50000"/>
                  </a:schemeClr>
                </a:solidFill>
              </a:rPr>
              <a:t>Public</a:t>
            </a:r>
            <a:endParaRPr lang="en-US" b="1" dirty="0">
              <a:solidFill>
                <a:schemeClr val="bg1">
                  <a:lumMod val="50000"/>
                  <a:lumOff val="50000"/>
                </a:schemeClr>
              </a:solidFill>
            </a:endParaRPr>
          </a:p>
        </p:txBody>
      </p:sp>
      <p:sp>
        <p:nvSpPr>
          <p:cNvPr id="10" name="TextBox 9"/>
          <p:cNvSpPr txBox="1"/>
          <p:nvPr/>
        </p:nvSpPr>
        <p:spPr>
          <a:xfrm>
            <a:off x="762000" y="1905000"/>
            <a:ext cx="1505861" cy="369332"/>
          </a:xfrm>
          <a:prstGeom prst="rect">
            <a:avLst/>
          </a:prstGeom>
          <a:noFill/>
        </p:spPr>
        <p:txBody>
          <a:bodyPr wrap="none" rtlCol="0">
            <a:spAutoFit/>
          </a:bodyPr>
          <a:lstStyle/>
          <a:p>
            <a:r>
              <a:rPr lang="en-US" b="1" dirty="0" smtClean="0">
                <a:solidFill>
                  <a:schemeClr val="bg1">
                    <a:lumMod val="50000"/>
                    <a:lumOff val="50000"/>
                  </a:schemeClr>
                </a:solidFill>
              </a:rPr>
              <a:t>Collaborative</a:t>
            </a:r>
            <a:endParaRPr lang="en-US" b="1" dirty="0">
              <a:solidFill>
                <a:schemeClr val="bg1">
                  <a:lumMod val="50000"/>
                  <a:lumOff val="50000"/>
                </a:schemeClr>
              </a:solidFill>
            </a:endParaRPr>
          </a:p>
        </p:txBody>
      </p:sp>
      <p:cxnSp>
        <p:nvCxnSpPr>
          <p:cNvPr id="12" name="Straight Connector 11"/>
          <p:cNvCxnSpPr/>
          <p:nvPr/>
        </p:nvCxnSpPr>
        <p:spPr>
          <a:xfrm>
            <a:off x="2362200" y="2743200"/>
            <a:ext cx="61722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362200" y="4267200"/>
            <a:ext cx="61722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2095500" y="3543300"/>
            <a:ext cx="4419600" cy="762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4305300" y="3543300"/>
            <a:ext cx="4419600" cy="762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819400" y="1828800"/>
            <a:ext cx="918841" cy="646331"/>
          </a:xfrm>
          <a:prstGeom prst="rect">
            <a:avLst/>
          </a:prstGeom>
          <a:noFill/>
        </p:spPr>
        <p:txBody>
          <a:bodyPr wrap="none" rtlCol="0">
            <a:spAutoFit/>
          </a:bodyPr>
          <a:lstStyle/>
          <a:p>
            <a:r>
              <a:rPr lang="en-US" b="1" dirty="0" err="1" smtClean="0"/>
              <a:t>Dspace</a:t>
            </a:r>
            <a:endParaRPr lang="en-US" b="1" dirty="0" smtClean="0"/>
          </a:p>
          <a:p>
            <a:r>
              <a:rPr lang="en-US" b="1" dirty="0" err="1" smtClean="0"/>
              <a:t>VuFind</a:t>
            </a:r>
            <a:endParaRPr lang="en-US" b="1" dirty="0"/>
          </a:p>
        </p:txBody>
      </p:sp>
      <p:sp>
        <p:nvSpPr>
          <p:cNvPr id="23" name="TextBox 22"/>
          <p:cNvSpPr txBox="1"/>
          <p:nvPr/>
        </p:nvSpPr>
        <p:spPr>
          <a:xfrm>
            <a:off x="4593961" y="1600200"/>
            <a:ext cx="1614417" cy="923330"/>
          </a:xfrm>
          <a:prstGeom prst="rect">
            <a:avLst/>
          </a:prstGeom>
          <a:noFill/>
        </p:spPr>
        <p:txBody>
          <a:bodyPr wrap="none" rtlCol="0">
            <a:spAutoFit/>
          </a:bodyPr>
          <a:lstStyle/>
          <a:p>
            <a:pPr algn="ctr"/>
            <a:r>
              <a:rPr lang="en-US" b="1" dirty="0" smtClean="0"/>
              <a:t>Tripod:</a:t>
            </a:r>
          </a:p>
          <a:p>
            <a:pPr algn="ctr"/>
            <a:r>
              <a:rPr lang="en-US" b="1" dirty="0" smtClean="0"/>
              <a:t>(Tri-college</a:t>
            </a:r>
          </a:p>
          <a:p>
            <a:pPr algn="ctr"/>
            <a:r>
              <a:rPr lang="en-US" b="1" dirty="0" smtClean="0"/>
              <a:t>library catalog)</a:t>
            </a:r>
          </a:p>
        </p:txBody>
      </p:sp>
      <p:sp>
        <p:nvSpPr>
          <p:cNvPr id="24" name="TextBox 23"/>
          <p:cNvSpPr txBox="1"/>
          <p:nvPr/>
        </p:nvSpPr>
        <p:spPr>
          <a:xfrm>
            <a:off x="7086600" y="1905000"/>
            <a:ext cx="757836" cy="369332"/>
          </a:xfrm>
          <a:prstGeom prst="rect">
            <a:avLst/>
          </a:prstGeom>
          <a:noFill/>
        </p:spPr>
        <p:txBody>
          <a:bodyPr wrap="none" rtlCol="0">
            <a:spAutoFit/>
          </a:bodyPr>
          <a:lstStyle/>
          <a:p>
            <a:r>
              <a:rPr lang="en-US" b="1" dirty="0" smtClean="0"/>
              <a:t>RePEc</a:t>
            </a:r>
            <a:endParaRPr lang="en-US" b="1" dirty="0"/>
          </a:p>
        </p:txBody>
      </p:sp>
      <p:sp>
        <p:nvSpPr>
          <p:cNvPr id="25" name="TextBox 24"/>
          <p:cNvSpPr txBox="1"/>
          <p:nvPr/>
        </p:nvSpPr>
        <p:spPr>
          <a:xfrm>
            <a:off x="2362200" y="2895600"/>
            <a:ext cx="1835887" cy="1200329"/>
          </a:xfrm>
          <a:prstGeom prst="rect">
            <a:avLst/>
          </a:prstGeom>
          <a:noFill/>
        </p:spPr>
        <p:txBody>
          <a:bodyPr wrap="none" rtlCol="0">
            <a:spAutoFit/>
          </a:bodyPr>
          <a:lstStyle/>
          <a:p>
            <a:pPr algn="ctr"/>
            <a:r>
              <a:rPr lang="en-US" b="1" dirty="0" smtClean="0"/>
              <a:t>Bibliographic</a:t>
            </a:r>
          </a:p>
          <a:p>
            <a:pPr algn="ctr"/>
            <a:r>
              <a:rPr lang="en-US" b="1" dirty="0" smtClean="0"/>
              <a:t>Standards</a:t>
            </a:r>
          </a:p>
          <a:p>
            <a:pPr algn="ctr"/>
            <a:r>
              <a:rPr lang="en-US" b="1" dirty="0" smtClean="0"/>
              <a:t>(LC Classification,</a:t>
            </a:r>
          </a:p>
          <a:p>
            <a:pPr algn="ctr"/>
            <a:r>
              <a:rPr lang="en-US" b="1" dirty="0" smtClean="0"/>
              <a:t>MESH, LCSH)</a:t>
            </a:r>
            <a:endParaRPr lang="en-US" b="1" dirty="0"/>
          </a:p>
        </p:txBody>
      </p:sp>
      <p:sp>
        <p:nvSpPr>
          <p:cNvPr id="26" name="TextBox 25"/>
          <p:cNvSpPr txBox="1"/>
          <p:nvPr/>
        </p:nvSpPr>
        <p:spPr>
          <a:xfrm>
            <a:off x="4916642" y="2895600"/>
            <a:ext cx="1034257" cy="1200329"/>
          </a:xfrm>
          <a:prstGeom prst="rect">
            <a:avLst/>
          </a:prstGeom>
          <a:noFill/>
        </p:spPr>
        <p:txBody>
          <a:bodyPr wrap="none" rtlCol="0">
            <a:spAutoFit/>
          </a:bodyPr>
          <a:lstStyle/>
          <a:p>
            <a:pPr algn="ctr"/>
            <a:r>
              <a:rPr lang="en-US" b="1" dirty="0" err="1" smtClean="0"/>
              <a:t>Rero</a:t>
            </a:r>
            <a:r>
              <a:rPr lang="en-US" b="1" dirty="0" smtClean="0"/>
              <a:t>, </a:t>
            </a:r>
            <a:br>
              <a:rPr lang="en-US" b="1" dirty="0" smtClean="0"/>
            </a:br>
            <a:r>
              <a:rPr lang="en-US" b="1" dirty="0" smtClean="0"/>
              <a:t>REBUIN, </a:t>
            </a:r>
            <a:br>
              <a:rPr lang="en-US" b="1" dirty="0" smtClean="0"/>
            </a:br>
            <a:r>
              <a:rPr lang="en-US" b="1" dirty="0" err="1" smtClean="0"/>
              <a:t>Bibsys</a:t>
            </a:r>
            <a:r>
              <a:rPr lang="en-US" b="1" dirty="0" smtClean="0"/>
              <a:t>,</a:t>
            </a:r>
            <a:br>
              <a:rPr lang="en-US" b="1" dirty="0" smtClean="0"/>
            </a:br>
            <a:r>
              <a:rPr lang="en-US" b="1" dirty="0" err="1" smtClean="0"/>
              <a:t>Libris</a:t>
            </a:r>
            <a:endParaRPr lang="en-US" b="1" dirty="0"/>
          </a:p>
        </p:txBody>
      </p:sp>
      <p:sp>
        <p:nvSpPr>
          <p:cNvPr id="27" name="TextBox 26"/>
          <p:cNvSpPr txBox="1"/>
          <p:nvPr/>
        </p:nvSpPr>
        <p:spPr>
          <a:xfrm>
            <a:off x="4572000" y="4800600"/>
            <a:ext cx="1649811" cy="369332"/>
          </a:xfrm>
          <a:prstGeom prst="rect">
            <a:avLst/>
          </a:prstGeom>
          <a:noFill/>
        </p:spPr>
        <p:txBody>
          <a:bodyPr wrap="none" rtlCol="0">
            <a:spAutoFit/>
          </a:bodyPr>
          <a:lstStyle/>
          <a:p>
            <a:pPr algn="ctr"/>
            <a:r>
              <a:rPr lang="en-US" b="1" dirty="0" smtClean="0"/>
              <a:t>JISC Collections</a:t>
            </a:r>
            <a:endParaRPr lang="en-US" b="1" dirty="0"/>
          </a:p>
        </p:txBody>
      </p:sp>
      <p:sp>
        <p:nvSpPr>
          <p:cNvPr id="28" name="TextBox 27"/>
          <p:cNvSpPr txBox="1"/>
          <p:nvPr/>
        </p:nvSpPr>
        <p:spPr>
          <a:xfrm>
            <a:off x="2686008" y="4724400"/>
            <a:ext cx="1301382" cy="646331"/>
          </a:xfrm>
          <a:prstGeom prst="rect">
            <a:avLst/>
          </a:prstGeom>
          <a:noFill/>
        </p:spPr>
        <p:txBody>
          <a:bodyPr wrap="none" rtlCol="0">
            <a:spAutoFit/>
          </a:bodyPr>
          <a:lstStyle/>
          <a:p>
            <a:pPr algn="ctr"/>
            <a:r>
              <a:rPr lang="en-US" b="1" dirty="0" smtClean="0"/>
              <a:t>VTLS Virtua</a:t>
            </a:r>
          </a:p>
          <a:p>
            <a:pPr algn="ctr"/>
            <a:r>
              <a:rPr lang="en-US" b="1" dirty="0" smtClean="0"/>
              <a:t>(hosted ILS)</a:t>
            </a:r>
            <a:endParaRPr lang="en-US" b="1" dirty="0"/>
          </a:p>
        </p:txBody>
      </p:sp>
      <p:sp>
        <p:nvSpPr>
          <p:cNvPr id="29" name="TextBox 28"/>
          <p:cNvSpPr txBox="1"/>
          <p:nvPr/>
        </p:nvSpPr>
        <p:spPr>
          <a:xfrm>
            <a:off x="6858000" y="4800600"/>
            <a:ext cx="1398075" cy="369332"/>
          </a:xfrm>
          <a:prstGeom prst="rect">
            <a:avLst/>
          </a:prstGeom>
          <a:noFill/>
        </p:spPr>
        <p:txBody>
          <a:bodyPr wrap="none" rtlCol="0">
            <a:spAutoFit/>
          </a:bodyPr>
          <a:lstStyle/>
          <a:p>
            <a:pPr algn="ctr"/>
            <a:r>
              <a:rPr lang="en-US" b="1" dirty="0" smtClean="0"/>
              <a:t>worldcat.org</a:t>
            </a:r>
            <a:endParaRPr lang="en-US" b="1" dirty="0"/>
          </a:p>
        </p:txBody>
      </p:sp>
      <p:sp>
        <p:nvSpPr>
          <p:cNvPr id="30" name="TextBox 29"/>
          <p:cNvSpPr txBox="1"/>
          <p:nvPr/>
        </p:nvSpPr>
        <p:spPr>
          <a:xfrm>
            <a:off x="7050110" y="3276600"/>
            <a:ext cx="995785" cy="369332"/>
          </a:xfrm>
          <a:prstGeom prst="rect">
            <a:avLst/>
          </a:prstGeom>
          <a:noFill/>
        </p:spPr>
        <p:txBody>
          <a:bodyPr wrap="none" rtlCol="0">
            <a:spAutoFit/>
          </a:bodyPr>
          <a:lstStyle/>
          <a:p>
            <a:pPr algn="ctr"/>
            <a:r>
              <a:rPr lang="en-US" b="1" dirty="0" smtClean="0"/>
              <a:t>PubMed</a:t>
            </a:r>
            <a:endParaRPr lang="en-US" b="1" dirty="0"/>
          </a:p>
        </p:txBody>
      </p:sp>
      <p:sp>
        <p:nvSpPr>
          <p:cNvPr id="31" name="TextBox 30"/>
          <p:cNvSpPr txBox="1"/>
          <p:nvPr/>
        </p:nvSpPr>
        <p:spPr>
          <a:xfrm rot="16200000">
            <a:off x="-185559" y="3213393"/>
            <a:ext cx="1503938" cy="523220"/>
          </a:xfrm>
          <a:prstGeom prst="rect">
            <a:avLst/>
          </a:prstGeom>
          <a:noFill/>
        </p:spPr>
        <p:txBody>
          <a:bodyPr wrap="none" rtlCol="0">
            <a:spAutoFit/>
          </a:bodyPr>
          <a:lstStyle/>
          <a:p>
            <a:r>
              <a:rPr lang="en-US" sz="2800" b="1" dirty="0" smtClean="0">
                <a:solidFill>
                  <a:schemeClr val="accent3"/>
                </a:solidFill>
              </a:rPr>
              <a:t>Sourcing</a:t>
            </a:r>
            <a:endParaRPr lang="en-US" sz="2800" b="1" dirty="0">
              <a:solidFill>
                <a:schemeClr val="accent3"/>
              </a:solidFill>
            </a:endParaRPr>
          </a:p>
        </p:txBody>
      </p:sp>
      <p:sp>
        <p:nvSpPr>
          <p:cNvPr id="32" name="TextBox 31"/>
          <p:cNvSpPr txBox="1"/>
          <p:nvPr/>
        </p:nvSpPr>
        <p:spPr>
          <a:xfrm>
            <a:off x="4648200" y="304800"/>
            <a:ext cx="1242648" cy="523220"/>
          </a:xfrm>
          <a:prstGeom prst="rect">
            <a:avLst/>
          </a:prstGeom>
          <a:noFill/>
        </p:spPr>
        <p:txBody>
          <a:bodyPr wrap="none" rtlCol="0">
            <a:spAutoFit/>
          </a:bodyPr>
          <a:lstStyle/>
          <a:p>
            <a:r>
              <a:rPr lang="en-US" sz="2800" b="1" dirty="0" smtClean="0">
                <a:solidFill>
                  <a:schemeClr val="accent3"/>
                </a:solidFill>
              </a:rPr>
              <a:t>Scaling</a:t>
            </a:r>
            <a:endParaRPr lang="en-US" sz="2800" b="1" dirty="0">
              <a:solidFill>
                <a:schemeClr val="accent3"/>
              </a:solidFill>
            </a:endParaRPr>
          </a:p>
        </p:txBody>
      </p:sp>
    </p:spTree>
  </p:cSld>
  <p:clrMapOvr>
    <a:masterClrMapping/>
  </p:clrMapOvr>
  <p:transition>
    <p:pu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1081088" y="1895475"/>
            <a:ext cx="6981825" cy="3067050"/>
          </a:xfrm>
          <a:prstGeom prst="rect">
            <a:avLst/>
          </a:prstGeom>
          <a:noFill/>
          <a:ln w="9525">
            <a:noFill/>
            <a:miter lim="800000"/>
            <a:headEnd/>
            <a:tailEnd/>
          </a:ln>
        </p:spPr>
      </p:pic>
      <p:sp>
        <p:nvSpPr>
          <p:cNvPr id="3" name="TextBox 2"/>
          <p:cNvSpPr txBox="1"/>
          <p:nvPr/>
        </p:nvSpPr>
        <p:spPr>
          <a:xfrm>
            <a:off x="990600" y="5029200"/>
            <a:ext cx="3252814" cy="369332"/>
          </a:xfrm>
          <a:prstGeom prst="rect">
            <a:avLst/>
          </a:prstGeom>
          <a:noFill/>
        </p:spPr>
        <p:txBody>
          <a:bodyPr wrap="none" rtlCol="0">
            <a:spAutoFit/>
          </a:bodyPr>
          <a:lstStyle/>
          <a:p>
            <a:r>
              <a:rPr lang="en-US" dirty="0" smtClean="0">
                <a:solidFill>
                  <a:schemeClr val="bg1">
                    <a:lumMod val="50000"/>
                    <a:lumOff val="50000"/>
                  </a:schemeClr>
                </a:solidFill>
              </a:rPr>
              <a:t>Rick Luce, LIBER 2011, Barcelona</a:t>
            </a:r>
            <a:endParaRPr lang="en-US" dirty="0">
              <a:solidFill>
                <a:schemeClr val="bg1">
                  <a:lumMod val="50000"/>
                  <a:lumOff val="50000"/>
                </a:schemeClr>
              </a:solidFill>
            </a:endParaRPr>
          </a:p>
        </p:txBody>
      </p:sp>
    </p:spTree>
  </p:cSld>
  <p:clrMapOvr>
    <a:masterClrMapping/>
  </p:clrMapOvr>
  <p:transition>
    <p:push/>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rot="16200000" flipH="1">
            <a:off x="-190500" y="3086100"/>
            <a:ext cx="5181600" cy="76200"/>
          </a:xfrm>
          <a:prstGeom prst="line">
            <a:avLst/>
          </a:prstGeom>
          <a:ln w="10795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rot="10800000">
            <a:off x="2362200" y="5638800"/>
            <a:ext cx="6324600" cy="0"/>
          </a:xfrm>
          <a:prstGeom prst="line">
            <a:avLst/>
          </a:prstGeom>
          <a:ln w="10795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16200000">
            <a:off x="-54913" y="2908593"/>
            <a:ext cx="1242648" cy="523220"/>
          </a:xfrm>
          <a:prstGeom prst="rect">
            <a:avLst/>
          </a:prstGeom>
          <a:noFill/>
        </p:spPr>
        <p:txBody>
          <a:bodyPr wrap="none" rtlCol="0">
            <a:spAutoFit/>
          </a:bodyPr>
          <a:lstStyle/>
          <a:p>
            <a:r>
              <a:rPr lang="en-US" sz="2800" b="1" dirty="0" smtClean="0">
                <a:solidFill>
                  <a:schemeClr val="bg1">
                    <a:lumMod val="50000"/>
                    <a:lumOff val="50000"/>
                  </a:schemeClr>
                </a:solidFill>
              </a:rPr>
              <a:t>Scaling</a:t>
            </a:r>
            <a:endParaRPr lang="en-US" sz="2800" b="1" dirty="0">
              <a:solidFill>
                <a:schemeClr val="bg1">
                  <a:lumMod val="50000"/>
                  <a:lumOff val="50000"/>
                </a:schemeClr>
              </a:solidFill>
            </a:endParaRPr>
          </a:p>
        </p:txBody>
      </p:sp>
      <p:sp>
        <p:nvSpPr>
          <p:cNvPr id="9" name="TextBox 8"/>
          <p:cNvSpPr txBox="1"/>
          <p:nvPr/>
        </p:nvSpPr>
        <p:spPr>
          <a:xfrm>
            <a:off x="4876800" y="6172200"/>
            <a:ext cx="1503938" cy="523220"/>
          </a:xfrm>
          <a:prstGeom prst="rect">
            <a:avLst/>
          </a:prstGeom>
          <a:noFill/>
        </p:spPr>
        <p:txBody>
          <a:bodyPr wrap="none" rtlCol="0">
            <a:spAutoFit/>
          </a:bodyPr>
          <a:lstStyle/>
          <a:p>
            <a:r>
              <a:rPr lang="en-US" sz="2800" b="1" dirty="0" smtClean="0">
                <a:solidFill>
                  <a:schemeClr val="bg1">
                    <a:lumMod val="50000"/>
                    <a:lumOff val="50000"/>
                  </a:schemeClr>
                </a:solidFill>
              </a:rPr>
              <a:t>Sourcing</a:t>
            </a:r>
            <a:endParaRPr lang="en-US" sz="2800" b="1" dirty="0">
              <a:solidFill>
                <a:schemeClr val="bg1">
                  <a:lumMod val="50000"/>
                  <a:lumOff val="50000"/>
                </a:schemeClr>
              </a:solidFill>
            </a:endParaRPr>
          </a:p>
        </p:txBody>
      </p:sp>
      <p:sp>
        <p:nvSpPr>
          <p:cNvPr id="13" name="TextBox 12"/>
          <p:cNvSpPr txBox="1"/>
          <p:nvPr/>
        </p:nvSpPr>
        <p:spPr>
          <a:xfrm>
            <a:off x="914400" y="4724400"/>
            <a:ext cx="1130438" cy="369332"/>
          </a:xfrm>
          <a:prstGeom prst="rect">
            <a:avLst/>
          </a:prstGeom>
          <a:noFill/>
        </p:spPr>
        <p:txBody>
          <a:bodyPr wrap="none" rtlCol="0">
            <a:spAutoFit/>
          </a:bodyPr>
          <a:lstStyle/>
          <a:p>
            <a:r>
              <a:rPr lang="en-US" b="1" dirty="0" smtClean="0">
                <a:solidFill>
                  <a:schemeClr val="bg1">
                    <a:lumMod val="50000"/>
                    <a:lumOff val="50000"/>
                  </a:schemeClr>
                </a:solidFill>
              </a:rPr>
              <a:t>Institution</a:t>
            </a:r>
            <a:endParaRPr lang="en-US" b="1" dirty="0">
              <a:solidFill>
                <a:schemeClr val="bg1">
                  <a:lumMod val="50000"/>
                  <a:lumOff val="50000"/>
                </a:schemeClr>
              </a:solidFill>
            </a:endParaRPr>
          </a:p>
        </p:txBody>
      </p:sp>
      <p:sp>
        <p:nvSpPr>
          <p:cNvPr id="14" name="TextBox 13"/>
          <p:cNvSpPr txBox="1"/>
          <p:nvPr/>
        </p:nvSpPr>
        <p:spPr>
          <a:xfrm>
            <a:off x="1143000" y="2971800"/>
            <a:ext cx="798617" cy="369332"/>
          </a:xfrm>
          <a:prstGeom prst="rect">
            <a:avLst/>
          </a:prstGeom>
          <a:noFill/>
        </p:spPr>
        <p:txBody>
          <a:bodyPr wrap="none" rtlCol="0">
            <a:spAutoFit/>
          </a:bodyPr>
          <a:lstStyle/>
          <a:p>
            <a:r>
              <a:rPr lang="en-US" b="1" dirty="0" smtClean="0">
                <a:solidFill>
                  <a:schemeClr val="bg1">
                    <a:lumMod val="50000"/>
                    <a:lumOff val="50000"/>
                  </a:schemeClr>
                </a:solidFill>
              </a:rPr>
              <a:t>Group</a:t>
            </a:r>
            <a:endParaRPr lang="en-US" b="1" dirty="0">
              <a:solidFill>
                <a:schemeClr val="bg1">
                  <a:lumMod val="50000"/>
                  <a:lumOff val="50000"/>
                </a:schemeClr>
              </a:solidFill>
            </a:endParaRPr>
          </a:p>
        </p:txBody>
      </p:sp>
      <p:sp>
        <p:nvSpPr>
          <p:cNvPr id="15" name="TextBox 14"/>
          <p:cNvSpPr txBox="1"/>
          <p:nvPr/>
        </p:nvSpPr>
        <p:spPr>
          <a:xfrm>
            <a:off x="1371600" y="1295400"/>
            <a:ext cx="638316" cy="369332"/>
          </a:xfrm>
          <a:prstGeom prst="rect">
            <a:avLst/>
          </a:prstGeom>
          <a:noFill/>
        </p:spPr>
        <p:txBody>
          <a:bodyPr wrap="none" rtlCol="0">
            <a:spAutoFit/>
          </a:bodyPr>
          <a:lstStyle/>
          <a:p>
            <a:r>
              <a:rPr lang="en-US" b="1" dirty="0" smtClean="0">
                <a:solidFill>
                  <a:schemeClr val="bg1">
                    <a:lumMod val="50000"/>
                    <a:lumOff val="50000"/>
                  </a:schemeClr>
                </a:solidFill>
              </a:rPr>
              <a:t>Web</a:t>
            </a:r>
            <a:endParaRPr lang="en-US" b="1" dirty="0">
              <a:solidFill>
                <a:schemeClr val="bg1">
                  <a:lumMod val="50000"/>
                  <a:lumOff val="50000"/>
                </a:schemeClr>
              </a:solidFill>
            </a:endParaRPr>
          </a:p>
        </p:txBody>
      </p:sp>
      <p:sp>
        <p:nvSpPr>
          <p:cNvPr id="16" name="TextBox 15"/>
          <p:cNvSpPr txBox="1"/>
          <p:nvPr/>
        </p:nvSpPr>
        <p:spPr>
          <a:xfrm>
            <a:off x="2362200" y="5867400"/>
            <a:ext cx="1316771" cy="369332"/>
          </a:xfrm>
          <a:prstGeom prst="rect">
            <a:avLst/>
          </a:prstGeom>
          <a:noFill/>
        </p:spPr>
        <p:txBody>
          <a:bodyPr wrap="none" rtlCol="0">
            <a:spAutoFit/>
          </a:bodyPr>
          <a:lstStyle/>
          <a:p>
            <a:r>
              <a:rPr lang="en-US" b="1" dirty="0" smtClean="0">
                <a:solidFill>
                  <a:schemeClr val="bg1">
                    <a:lumMod val="50000"/>
                    <a:lumOff val="50000"/>
                  </a:schemeClr>
                </a:solidFill>
              </a:rPr>
              <a:t>Internalized</a:t>
            </a:r>
            <a:endParaRPr lang="en-US" b="1" dirty="0">
              <a:solidFill>
                <a:schemeClr val="bg1">
                  <a:lumMod val="50000"/>
                  <a:lumOff val="50000"/>
                </a:schemeClr>
              </a:solidFill>
            </a:endParaRPr>
          </a:p>
        </p:txBody>
      </p:sp>
      <p:sp>
        <p:nvSpPr>
          <p:cNvPr id="17" name="TextBox 16"/>
          <p:cNvSpPr txBox="1"/>
          <p:nvPr/>
        </p:nvSpPr>
        <p:spPr>
          <a:xfrm>
            <a:off x="4495800" y="5867400"/>
            <a:ext cx="1449756" cy="369332"/>
          </a:xfrm>
          <a:prstGeom prst="rect">
            <a:avLst/>
          </a:prstGeom>
          <a:noFill/>
        </p:spPr>
        <p:txBody>
          <a:bodyPr wrap="none" rtlCol="0">
            <a:spAutoFit/>
          </a:bodyPr>
          <a:lstStyle/>
          <a:p>
            <a:r>
              <a:rPr lang="en-US" b="1" dirty="0" smtClean="0">
                <a:solidFill>
                  <a:schemeClr val="bg1">
                    <a:lumMod val="50000"/>
                    <a:lumOff val="50000"/>
                  </a:schemeClr>
                </a:solidFill>
              </a:rPr>
              <a:t>Collaborative</a:t>
            </a:r>
            <a:endParaRPr lang="en-US" b="1" dirty="0">
              <a:solidFill>
                <a:schemeClr val="bg1">
                  <a:lumMod val="50000"/>
                  <a:lumOff val="50000"/>
                </a:schemeClr>
              </a:solidFill>
            </a:endParaRPr>
          </a:p>
        </p:txBody>
      </p:sp>
      <p:sp>
        <p:nvSpPr>
          <p:cNvPr id="18" name="TextBox 17"/>
          <p:cNvSpPr txBox="1"/>
          <p:nvPr/>
        </p:nvSpPr>
        <p:spPr>
          <a:xfrm>
            <a:off x="6400800" y="5867400"/>
            <a:ext cx="763351" cy="369332"/>
          </a:xfrm>
          <a:prstGeom prst="rect">
            <a:avLst/>
          </a:prstGeom>
          <a:noFill/>
        </p:spPr>
        <p:txBody>
          <a:bodyPr wrap="none" rtlCol="0">
            <a:spAutoFit/>
          </a:bodyPr>
          <a:lstStyle/>
          <a:p>
            <a:r>
              <a:rPr lang="en-US" b="1" dirty="0" smtClean="0">
                <a:solidFill>
                  <a:schemeClr val="bg1">
                    <a:lumMod val="50000"/>
                    <a:lumOff val="50000"/>
                  </a:schemeClr>
                </a:solidFill>
              </a:rPr>
              <a:t>Public</a:t>
            </a:r>
            <a:endParaRPr lang="en-US" b="1" dirty="0">
              <a:solidFill>
                <a:schemeClr val="bg1">
                  <a:lumMod val="50000"/>
                  <a:lumOff val="50000"/>
                </a:schemeClr>
              </a:solidFill>
            </a:endParaRPr>
          </a:p>
        </p:txBody>
      </p:sp>
      <p:sp>
        <p:nvSpPr>
          <p:cNvPr id="19" name="TextBox 18"/>
          <p:cNvSpPr txBox="1"/>
          <p:nvPr/>
        </p:nvSpPr>
        <p:spPr>
          <a:xfrm>
            <a:off x="7467600" y="5867400"/>
            <a:ext cx="1254574" cy="369332"/>
          </a:xfrm>
          <a:prstGeom prst="rect">
            <a:avLst/>
          </a:prstGeom>
          <a:noFill/>
        </p:spPr>
        <p:txBody>
          <a:bodyPr wrap="none" rtlCol="0">
            <a:spAutoFit/>
          </a:bodyPr>
          <a:lstStyle/>
          <a:p>
            <a:r>
              <a:rPr lang="en-US" b="1" dirty="0" smtClean="0">
                <a:solidFill>
                  <a:schemeClr val="bg1">
                    <a:lumMod val="50000"/>
                    <a:lumOff val="50000"/>
                  </a:schemeClr>
                </a:solidFill>
              </a:rPr>
              <a:t>Third-Party</a:t>
            </a:r>
            <a:endParaRPr lang="en-US" b="1" dirty="0">
              <a:solidFill>
                <a:schemeClr val="bg1">
                  <a:lumMod val="50000"/>
                  <a:lumOff val="50000"/>
                </a:schemeClr>
              </a:solidFill>
            </a:endParaRPr>
          </a:p>
        </p:txBody>
      </p:sp>
      <p:sp>
        <p:nvSpPr>
          <p:cNvPr id="21" name="Oval 20"/>
          <p:cNvSpPr/>
          <p:nvPr/>
        </p:nvSpPr>
        <p:spPr>
          <a:xfrm>
            <a:off x="2209800" y="4038600"/>
            <a:ext cx="1981200" cy="1828800"/>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429000" y="5105400"/>
            <a:ext cx="314510" cy="400110"/>
          </a:xfrm>
          <a:prstGeom prst="rect">
            <a:avLst/>
          </a:prstGeom>
          <a:noFill/>
        </p:spPr>
        <p:txBody>
          <a:bodyPr wrap="none" rtlCol="0">
            <a:spAutoFit/>
          </a:bodyPr>
          <a:lstStyle/>
          <a:p>
            <a:r>
              <a:rPr lang="en-US" sz="2000" b="1" dirty="0" smtClean="0"/>
              <a:t>1</a:t>
            </a:r>
            <a:endParaRPr lang="en-US" sz="2000" b="1" dirty="0"/>
          </a:p>
        </p:txBody>
      </p:sp>
      <p:sp>
        <p:nvSpPr>
          <p:cNvPr id="33" name="TextBox 32"/>
          <p:cNvSpPr txBox="1"/>
          <p:nvPr/>
        </p:nvSpPr>
        <p:spPr>
          <a:xfrm>
            <a:off x="2514600" y="4343400"/>
            <a:ext cx="1337226" cy="707886"/>
          </a:xfrm>
          <a:prstGeom prst="rect">
            <a:avLst/>
          </a:prstGeom>
          <a:noFill/>
        </p:spPr>
        <p:txBody>
          <a:bodyPr wrap="none" rtlCol="0">
            <a:spAutoFit/>
          </a:bodyPr>
          <a:lstStyle/>
          <a:p>
            <a:pPr algn="ctr"/>
            <a:r>
              <a:rPr lang="en-US" sz="2000" b="1" dirty="0" smtClean="0"/>
              <a:t>Self-</a:t>
            </a:r>
          </a:p>
          <a:p>
            <a:pPr algn="ctr"/>
            <a:r>
              <a:rPr lang="en-US" sz="2000" b="1" dirty="0" smtClean="0"/>
              <a:t>Sufficiency</a:t>
            </a:r>
            <a:endParaRPr lang="en-US" sz="2000" b="1" dirty="0"/>
          </a:p>
        </p:txBody>
      </p:sp>
      <p:grpSp>
        <p:nvGrpSpPr>
          <p:cNvPr id="30" name="Group 29"/>
          <p:cNvGrpSpPr/>
          <p:nvPr/>
        </p:nvGrpSpPr>
        <p:grpSpPr>
          <a:xfrm>
            <a:off x="3124200" y="1828800"/>
            <a:ext cx="3124200" cy="2362200"/>
            <a:chOff x="3124200" y="1828800"/>
            <a:chExt cx="3124200" cy="2362200"/>
          </a:xfrm>
        </p:grpSpPr>
        <p:sp>
          <p:nvSpPr>
            <p:cNvPr id="23" name="Oval 22"/>
            <p:cNvSpPr/>
            <p:nvPr/>
          </p:nvSpPr>
          <p:spPr>
            <a:xfrm>
              <a:off x="4267200" y="2362200"/>
              <a:ext cx="1981200" cy="1828800"/>
            </a:xfrm>
            <a:prstGeom prst="ellipse">
              <a:avLst/>
            </a:prstGeom>
            <a:solidFill>
              <a:schemeClr val="accent3">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5638800" y="3429000"/>
              <a:ext cx="314510" cy="400110"/>
            </a:xfrm>
            <a:prstGeom prst="rect">
              <a:avLst/>
            </a:prstGeom>
            <a:noFill/>
          </p:spPr>
          <p:txBody>
            <a:bodyPr wrap="none" rtlCol="0">
              <a:spAutoFit/>
            </a:bodyPr>
            <a:lstStyle/>
            <a:p>
              <a:r>
                <a:rPr lang="en-US" sz="2000" b="1" dirty="0" smtClean="0"/>
                <a:t>2</a:t>
              </a:r>
              <a:endParaRPr lang="en-US" sz="2000" b="1" dirty="0"/>
            </a:p>
          </p:txBody>
        </p:sp>
        <p:sp>
          <p:nvSpPr>
            <p:cNvPr id="34" name="TextBox 33"/>
            <p:cNvSpPr txBox="1"/>
            <p:nvPr/>
          </p:nvSpPr>
          <p:spPr>
            <a:xfrm>
              <a:off x="4348487" y="2667000"/>
              <a:ext cx="1774075" cy="707886"/>
            </a:xfrm>
            <a:prstGeom prst="rect">
              <a:avLst/>
            </a:prstGeom>
            <a:noFill/>
          </p:spPr>
          <p:txBody>
            <a:bodyPr wrap="none" rtlCol="0">
              <a:spAutoFit/>
            </a:bodyPr>
            <a:lstStyle/>
            <a:p>
              <a:pPr algn="ctr"/>
              <a:r>
                <a:rPr lang="en-US" sz="2000" b="1" dirty="0" smtClean="0"/>
                <a:t>Collaborative</a:t>
              </a:r>
            </a:p>
            <a:p>
              <a:pPr algn="ctr"/>
              <a:r>
                <a:rPr lang="en-US" sz="2000" b="1" dirty="0" smtClean="0"/>
                <a:t>Externalization</a:t>
              </a:r>
              <a:endParaRPr lang="en-US" sz="2000" b="1" dirty="0"/>
            </a:p>
          </p:txBody>
        </p:sp>
        <p:sp>
          <p:nvSpPr>
            <p:cNvPr id="38" name="TextBox 37"/>
            <p:cNvSpPr txBox="1"/>
            <p:nvPr/>
          </p:nvSpPr>
          <p:spPr>
            <a:xfrm>
              <a:off x="3124200" y="1828800"/>
              <a:ext cx="1933543" cy="523220"/>
            </a:xfrm>
            <a:prstGeom prst="rect">
              <a:avLst/>
            </a:prstGeom>
            <a:noFill/>
          </p:spPr>
          <p:txBody>
            <a:bodyPr wrap="none" rtlCol="0">
              <a:spAutoFit/>
            </a:bodyPr>
            <a:lstStyle/>
            <a:p>
              <a:r>
                <a:rPr lang="en-US" sz="1400" b="1" dirty="0" smtClean="0">
                  <a:solidFill>
                    <a:schemeClr val="bg1">
                      <a:lumMod val="50000"/>
                      <a:lumOff val="50000"/>
                    </a:schemeClr>
                  </a:solidFill>
                </a:rPr>
                <a:t>Cooperative cataloging</a:t>
              </a:r>
            </a:p>
            <a:p>
              <a:r>
                <a:rPr lang="en-US" sz="1400" b="1" dirty="0" smtClean="0">
                  <a:solidFill>
                    <a:schemeClr val="bg1">
                      <a:lumMod val="50000"/>
                      <a:lumOff val="50000"/>
                    </a:schemeClr>
                  </a:solidFill>
                </a:rPr>
                <a:t>Resource sharing</a:t>
              </a:r>
              <a:endParaRPr lang="en-US" sz="1400" b="1" dirty="0">
                <a:solidFill>
                  <a:schemeClr val="bg1">
                    <a:lumMod val="50000"/>
                    <a:lumOff val="50000"/>
                  </a:schemeClr>
                </a:solidFill>
              </a:endParaRPr>
            </a:p>
          </p:txBody>
        </p:sp>
      </p:grpSp>
      <p:grpSp>
        <p:nvGrpSpPr>
          <p:cNvPr id="36" name="Group 35"/>
          <p:cNvGrpSpPr/>
          <p:nvPr/>
        </p:nvGrpSpPr>
        <p:grpSpPr>
          <a:xfrm>
            <a:off x="6705600" y="3429000"/>
            <a:ext cx="1981200" cy="2438400"/>
            <a:chOff x="6705600" y="3429000"/>
            <a:chExt cx="1981200" cy="2438400"/>
          </a:xfrm>
        </p:grpSpPr>
        <p:sp>
          <p:nvSpPr>
            <p:cNvPr id="22" name="Oval 21"/>
            <p:cNvSpPr/>
            <p:nvPr/>
          </p:nvSpPr>
          <p:spPr>
            <a:xfrm>
              <a:off x="6705600" y="4038600"/>
              <a:ext cx="1981200" cy="1828800"/>
            </a:xfrm>
            <a:prstGeom prst="ellipse">
              <a:avLst/>
            </a:prstGeom>
            <a:solidFill>
              <a:schemeClr val="accent2">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8077200" y="5105400"/>
              <a:ext cx="314510" cy="400110"/>
            </a:xfrm>
            <a:prstGeom prst="rect">
              <a:avLst/>
            </a:prstGeom>
            <a:noFill/>
          </p:spPr>
          <p:txBody>
            <a:bodyPr wrap="none" rtlCol="0">
              <a:spAutoFit/>
            </a:bodyPr>
            <a:lstStyle/>
            <a:p>
              <a:r>
                <a:rPr lang="en-US" sz="2000" b="1" dirty="0" smtClean="0"/>
                <a:t>3</a:t>
              </a:r>
              <a:endParaRPr lang="en-US" sz="2000" b="1" dirty="0"/>
            </a:p>
          </p:txBody>
        </p:sp>
        <p:sp>
          <p:nvSpPr>
            <p:cNvPr id="32" name="TextBox 31"/>
            <p:cNvSpPr txBox="1"/>
            <p:nvPr/>
          </p:nvSpPr>
          <p:spPr>
            <a:xfrm>
              <a:off x="6844927" y="4419600"/>
              <a:ext cx="1774075" cy="707886"/>
            </a:xfrm>
            <a:prstGeom prst="rect">
              <a:avLst/>
            </a:prstGeom>
            <a:noFill/>
          </p:spPr>
          <p:txBody>
            <a:bodyPr wrap="none" rtlCol="0">
              <a:spAutoFit/>
            </a:bodyPr>
            <a:lstStyle/>
            <a:p>
              <a:pPr algn="ctr"/>
              <a:r>
                <a:rPr lang="en-US" sz="2000" b="1" dirty="0" smtClean="0"/>
                <a:t>Straight</a:t>
              </a:r>
            </a:p>
            <a:p>
              <a:pPr algn="ctr"/>
              <a:r>
                <a:rPr lang="en-US" sz="2000" b="1" dirty="0" smtClean="0"/>
                <a:t>Externalization</a:t>
              </a:r>
              <a:endParaRPr lang="en-US" sz="2000" b="1" dirty="0"/>
            </a:p>
          </p:txBody>
        </p:sp>
        <p:sp>
          <p:nvSpPr>
            <p:cNvPr id="39" name="TextBox 38"/>
            <p:cNvSpPr txBox="1"/>
            <p:nvPr/>
          </p:nvSpPr>
          <p:spPr>
            <a:xfrm>
              <a:off x="7010400" y="3429000"/>
              <a:ext cx="1632819" cy="523220"/>
            </a:xfrm>
            <a:prstGeom prst="rect">
              <a:avLst/>
            </a:prstGeom>
            <a:noFill/>
          </p:spPr>
          <p:txBody>
            <a:bodyPr wrap="none" rtlCol="0">
              <a:spAutoFit/>
            </a:bodyPr>
            <a:lstStyle/>
            <a:p>
              <a:r>
                <a:rPr lang="en-US" sz="1400" b="1" dirty="0" smtClean="0">
                  <a:solidFill>
                    <a:schemeClr val="bg1">
                      <a:lumMod val="50000"/>
                      <a:lumOff val="50000"/>
                    </a:schemeClr>
                  </a:solidFill>
                </a:rPr>
                <a:t>Licensed e-content</a:t>
              </a:r>
            </a:p>
            <a:p>
              <a:r>
                <a:rPr lang="en-US" sz="1400" b="1" dirty="0" smtClean="0">
                  <a:solidFill>
                    <a:schemeClr val="bg1">
                      <a:lumMod val="50000"/>
                      <a:lumOff val="50000"/>
                    </a:schemeClr>
                  </a:solidFill>
                </a:rPr>
                <a:t>Hosted systems</a:t>
              </a:r>
              <a:endParaRPr lang="en-US" sz="1400" b="1" dirty="0">
                <a:solidFill>
                  <a:schemeClr val="bg1">
                    <a:lumMod val="50000"/>
                    <a:lumOff val="50000"/>
                  </a:schemeClr>
                </a:solidFill>
              </a:endParaRPr>
            </a:p>
          </p:txBody>
        </p:sp>
      </p:grpSp>
      <p:grpSp>
        <p:nvGrpSpPr>
          <p:cNvPr id="31" name="Group 30"/>
          <p:cNvGrpSpPr/>
          <p:nvPr/>
        </p:nvGrpSpPr>
        <p:grpSpPr>
          <a:xfrm>
            <a:off x="5638800" y="304800"/>
            <a:ext cx="2971800" cy="2209800"/>
            <a:chOff x="5638800" y="304800"/>
            <a:chExt cx="2971800" cy="2209800"/>
          </a:xfrm>
        </p:grpSpPr>
        <p:sp>
          <p:nvSpPr>
            <p:cNvPr id="25" name="Oval 24"/>
            <p:cNvSpPr/>
            <p:nvPr/>
          </p:nvSpPr>
          <p:spPr>
            <a:xfrm>
              <a:off x="6629400" y="685800"/>
              <a:ext cx="1981200" cy="1828800"/>
            </a:xfrm>
            <a:prstGeom prst="ellipse">
              <a:avLst/>
            </a:prstGeom>
            <a:solidFill>
              <a:schemeClr val="accent6">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8153400" y="1676400"/>
              <a:ext cx="314510" cy="400110"/>
            </a:xfrm>
            <a:prstGeom prst="rect">
              <a:avLst/>
            </a:prstGeom>
            <a:noFill/>
          </p:spPr>
          <p:txBody>
            <a:bodyPr wrap="none" rtlCol="0">
              <a:spAutoFit/>
            </a:bodyPr>
            <a:lstStyle/>
            <a:p>
              <a:r>
                <a:rPr lang="en-US" sz="2000" b="1" dirty="0" smtClean="0"/>
                <a:t>4</a:t>
              </a:r>
              <a:endParaRPr lang="en-US" sz="2000" b="1" dirty="0"/>
            </a:p>
          </p:txBody>
        </p:sp>
        <p:sp>
          <p:nvSpPr>
            <p:cNvPr id="35" name="TextBox 34"/>
            <p:cNvSpPr txBox="1"/>
            <p:nvPr/>
          </p:nvSpPr>
          <p:spPr>
            <a:xfrm>
              <a:off x="6710687" y="990600"/>
              <a:ext cx="1774075" cy="707886"/>
            </a:xfrm>
            <a:prstGeom prst="rect">
              <a:avLst/>
            </a:prstGeom>
            <a:noFill/>
          </p:spPr>
          <p:txBody>
            <a:bodyPr wrap="none" rtlCol="0">
              <a:spAutoFit/>
            </a:bodyPr>
            <a:lstStyle/>
            <a:p>
              <a:pPr algn="ctr"/>
              <a:r>
                <a:rPr lang="en-US" sz="2000" b="1" dirty="0" smtClean="0"/>
                <a:t>Web-scale</a:t>
              </a:r>
            </a:p>
            <a:p>
              <a:pPr algn="ctr"/>
              <a:r>
                <a:rPr lang="en-US" sz="2000" b="1" dirty="0" smtClean="0"/>
                <a:t>Externalization</a:t>
              </a:r>
              <a:endParaRPr lang="en-US" sz="2000" b="1" dirty="0"/>
            </a:p>
          </p:txBody>
        </p:sp>
        <p:sp>
          <p:nvSpPr>
            <p:cNvPr id="40" name="TextBox 39"/>
            <p:cNvSpPr txBox="1"/>
            <p:nvPr/>
          </p:nvSpPr>
          <p:spPr>
            <a:xfrm>
              <a:off x="5638800" y="304800"/>
              <a:ext cx="1873654" cy="523220"/>
            </a:xfrm>
            <a:prstGeom prst="rect">
              <a:avLst/>
            </a:prstGeom>
            <a:noFill/>
          </p:spPr>
          <p:txBody>
            <a:bodyPr wrap="none" rtlCol="0">
              <a:spAutoFit/>
            </a:bodyPr>
            <a:lstStyle/>
            <a:p>
              <a:r>
                <a:rPr lang="en-US" sz="1400" b="1" dirty="0" smtClean="0">
                  <a:solidFill>
                    <a:schemeClr val="bg1">
                      <a:lumMod val="50000"/>
                      <a:lumOff val="50000"/>
                    </a:schemeClr>
                  </a:solidFill>
                </a:rPr>
                <a:t>Google Books/Scholar</a:t>
              </a:r>
            </a:p>
            <a:p>
              <a:r>
                <a:rPr lang="en-US" sz="1400" b="1" dirty="0" smtClean="0">
                  <a:solidFill>
                    <a:schemeClr val="bg1">
                      <a:lumMod val="50000"/>
                      <a:lumOff val="50000"/>
                    </a:schemeClr>
                  </a:solidFill>
                </a:rPr>
                <a:t>Mendeley</a:t>
              </a:r>
              <a:endParaRPr lang="en-US" sz="1400" b="1" dirty="0">
                <a:solidFill>
                  <a:schemeClr val="bg1">
                    <a:lumMod val="50000"/>
                    <a:lumOff val="50000"/>
                  </a:schemeClr>
                </a:solidFill>
              </a:endParaRPr>
            </a:p>
          </p:txBody>
        </p:sp>
      </p:gr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1+#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1000" fill="hold"/>
                                        <p:tgtEl>
                                          <p:spTgt spid="36"/>
                                        </p:tgtEl>
                                        <p:attrNameLst>
                                          <p:attrName>ppt_x</p:attrName>
                                        </p:attrNameLst>
                                      </p:cBhvr>
                                      <p:tavLst>
                                        <p:tav tm="0">
                                          <p:val>
                                            <p:strVal val="1+#ppt_w/2"/>
                                          </p:val>
                                        </p:tav>
                                        <p:tav tm="100000">
                                          <p:val>
                                            <p:strVal val="#ppt_x"/>
                                          </p:val>
                                        </p:tav>
                                      </p:tavLst>
                                    </p:anim>
                                    <p:anim calcmode="lin" valueType="num">
                                      <p:cBhvr additive="base">
                                        <p:cTn id="14"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1000" fill="hold"/>
                                        <p:tgtEl>
                                          <p:spTgt spid="31"/>
                                        </p:tgtEl>
                                        <p:attrNameLst>
                                          <p:attrName>ppt_x</p:attrName>
                                        </p:attrNameLst>
                                      </p:cBhvr>
                                      <p:tavLst>
                                        <p:tav tm="0">
                                          <p:val>
                                            <p:strVal val="1+#ppt_w/2"/>
                                          </p:val>
                                        </p:tav>
                                        <p:tav tm="100000">
                                          <p:val>
                                            <p:strVal val="#ppt_x"/>
                                          </p:val>
                                        </p:tav>
                                      </p:tavLst>
                                    </p:anim>
                                    <p:anim calcmode="lin" valueType="num">
                                      <p:cBhvr additive="base">
                                        <p:cTn id="20" dur="10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rot="16200000" flipH="1">
            <a:off x="-190500" y="3086100"/>
            <a:ext cx="5181600" cy="76200"/>
          </a:xfrm>
          <a:prstGeom prst="line">
            <a:avLst/>
          </a:prstGeom>
          <a:ln w="10795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rot="10800000">
            <a:off x="2362200" y="5638800"/>
            <a:ext cx="6324600" cy="0"/>
          </a:xfrm>
          <a:prstGeom prst="line">
            <a:avLst/>
          </a:prstGeom>
          <a:ln w="10795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16200000">
            <a:off x="-54913" y="2908593"/>
            <a:ext cx="1242648" cy="523220"/>
          </a:xfrm>
          <a:prstGeom prst="rect">
            <a:avLst/>
          </a:prstGeom>
          <a:noFill/>
        </p:spPr>
        <p:txBody>
          <a:bodyPr wrap="none" rtlCol="0">
            <a:spAutoFit/>
          </a:bodyPr>
          <a:lstStyle/>
          <a:p>
            <a:r>
              <a:rPr lang="en-US" sz="2800" b="1" dirty="0" smtClean="0">
                <a:solidFill>
                  <a:schemeClr val="bg1">
                    <a:lumMod val="50000"/>
                    <a:lumOff val="50000"/>
                  </a:schemeClr>
                </a:solidFill>
              </a:rPr>
              <a:t>Scaling</a:t>
            </a:r>
            <a:endParaRPr lang="en-US" sz="2800" b="1" dirty="0">
              <a:solidFill>
                <a:schemeClr val="bg1">
                  <a:lumMod val="50000"/>
                  <a:lumOff val="50000"/>
                </a:schemeClr>
              </a:solidFill>
            </a:endParaRPr>
          </a:p>
        </p:txBody>
      </p:sp>
      <p:sp>
        <p:nvSpPr>
          <p:cNvPr id="9" name="TextBox 8"/>
          <p:cNvSpPr txBox="1"/>
          <p:nvPr/>
        </p:nvSpPr>
        <p:spPr>
          <a:xfrm>
            <a:off x="4876800" y="6172200"/>
            <a:ext cx="1503938" cy="523220"/>
          </a:xfrm>
          <a:prstGeom prst="rect">
            <a:avLst/>
          </a:prstGeom>
          <a:noFill/>
        </p:spPr>
        <p:txBody>
          <a:bodyPr wrap="none" rtlCol="0">
            <a:spAutoFit/>
          </a:bodyPr>
          <a:lstStyle/>
          <a:p>
            <a:r>
              <a:rPr lang="en-US" sz="2800" b="1" dirty="0" smtClean="0">
                <a:solidFill>
                  <a:schemeClr val="bg1">
                    <a:lumMod val="50000"/>
                    <a:lumOff val="50000"/>
                  </a:schemeClr>
                </a:solidFill>
              </a:rPr>
              <a:t>Sourcing</a:t>
            </a:r>
            <a:endParaRPr lang="en-US" sz="2800" b="1" dirty="0">
              <a:solidFill>
                <a:schemeClr val="bg1">
                  <a:lumMod val="50000"/>
                  <a:lumOff val="50000"/>
                </a:schemeClr>
              </a:solidFill>
            </a:endParaRPr>
          </a:p>
        </p:txBody>
      </p:sp>
      <p:sp>
        <p:nvSpPr>
          <p:cNvPr id="13" name="TextBox 12"/>
          <p:cNvSpPr txBox="1"/>
          <p:nvPr/>
        </p:nvSpPr>
        <p:spPr>
          <a:xfrm>
            <a:off x="914400" y="4724400"/>
            <a:ext cx="1130438" cy="369332"/>
          </a:xfrm>
          <a:prstGeom prst="rect">
            <a:avLst/>
          </a:prstGeom>
          <a:noFill/>
        </p:spPr>
        <p:txBody>
          <a:bodyPr wrap="none" rtlCol="0">
            <a:spAutoFit/>
          </a:bodyPr>
          <a:lstStyle/>
          <a:p>
            <a:r>
              <a:rPr lang="en-US" b="1" dirty="0" smtClean="0">
                <a:solidFill>
                  <a:schemeClr val="bg1">
                    <a:lumMod val="50000"/>
                    <a:lumOff val="50000"/>
                  </a:schemeClr>
                </a:solidFill>
              </a:rPr>
              <a:t>Institution</a:t>
            </a:r>
            <a:endParaRPr lang="en-US" b="1" dirty="0">
              <a:solidFill>
                <a:schemeClr val="bg1">
                  <a:lumMod val="50000"/>
                  <a:lumOff val="50000"/>
                </a:schemeClr>
              </a:solidFill>
            </a:endParaRPr>
          </a:p>
        </p:txBody>
      </p:sp>
      <p:sp>
        <p:nvSpPr>
          <p:cNvPr id="14" name="TextBox 13"/>
          <p:cNvSpPr txBox="1"/>
          <p:nvPr/>
        </p:nvSpPr>
        <p:spPr>
          <a:xfrm>
            <a:off x="1143000" y="2971800"/>
            <a:ext cx="798617" cy="369332"/>
          </a:xfrm>
          <a:prstGeom prst="rect">
            <a:avLst/>
          </a:prstGeom>
          <a:noFill/>
        </p:spPr>
        <p:txBody>
          <a:bodyPr wrap="none" rtlCol="0">
            <a:spAutoFit/>
          </a:bodyPr>
          <a:lstStyle/>
          <a:p>
            <a:r>
              <a:rPr lang="en-US" b="1" dirty="0" smtClean="0">
                <a:solidFill>
                  <a:schemeClr val="bg1">
                    <a:lumMod val="50000"/>
                    <a:lumOff val="50000"/>
                  </a:schemeClr>
                </a:solidFill>
              </a:rPr>
              <a:t>Group</a:t>
            </a:r>
            <a:endParaRPr lang="en-US" b="1" dirty="0">
              <a:solidFill>
                <a:schemeClr val="bg1">
                  <a:lumMod val="50000"/>
                  <a:lumOff val="50000"/>
                </a:schemeClr>
              </a:solidFill>
            </a:endParaRPr>
          </a:p>
        </p:txBody>
      </p:sp>
      <p:sp>
        <p:nvSpPr>
          <p:cNvPr id="15" name="TextBox 14"/>
          <p:cNvSpPr txBox="1"/>
          <p:nvPr/>
        </p:nvSpPr>
        <p:spPr>
          <a:xfrm>
            <a:off x="1371600" y="1295400"/>
            <a:ext cx="638316" cy="369332"/>
          </a:xfrm>
          <a:prstGeom prst="rect">
            <a:avLst/>
          </a:prstGeom>
          <a:noFill/>
        </p:spPr>
        <p:txBody>
          <a:bodyPr wrap="none" rtlCol="0">
            <a:spAutoFit/>
          </a:bodyPr>
          <a:lstStyle/>
          <a:p>
            <a:r>
              <a:rPr lang="en-US" b="1" dirty="0" smtClean="0">
                <a:solidFill>
                  <a:schemeClr val="bg1">
                    <a:lumMod val="50000"/>
                    <a:lumOff val="50000"/>
                  </a:schemeClr>
                </a:solidFill>
              </a:rPr>
              <a:t>Web</a:t>
            </a:r>
            <a:endParaRPr lang="en-US" b="1" dirty="0">
              <a:solidFill>
                <a:schemeClr val="bg1">
                  <a:lumMod val="50000"/>
                  <a:lumOff val="50000"/>
                </a:schemeClr>
              </a:solidFill>
            </a:endParaRPr>
          </a:p>
        </p:txBody>
      </p:sp>
      <p:sp>
        <p:nvSpPr>
          <p:cNvPr id="16" name="TextBox 15"/>
          <p:cNvSpPr txBox="1"/>
          <p:nvPr/>
        </p:nvSpPr>
        <p:spPr>
          <a:xfrm>
            <a:off x="2362200" y="5867400"/>
            <a:ext cx="1316771" cy="369332"/>
          </a:xfrm>
          <a:prstGeom prst="rect">
            <a:avLst/>
          </a:prstGeom>
          <a:noFill/>
        </p:spPr>
        <p:txBody>
          <a:bodyPr wrap="none" rtlCol="0">
            <a:spAutoFit/>
          </a:bodyPr>
          <a:lstStyle/>
          <a:p>
            <a:r>
              <a:rPr lang="en-US" b="1" dirty="0" smtClean="0">
                <a:solidFill>
                  <a:schemeClr val="bg1">
                    <a:lumMod val="50000"/>
                    <a:lumOff val="50000"/>
                  </a:schemeClr>
                </a:solidFill>
              </a:rPr>
              <a:t>Internalized</a:t>
            </a:r>
            <a:endParaRPr lang="en-US" b="1" dirty="0">
              <a:solidFill>
                <a:schemeClr val="bg1">
                  <a:lumMod val="50000"/>
                  <a:lumOff val="50000"/>
                </a:schemeClr>
              </a:solidFill>
            </a:endParaRPr>
          </a:p>
        </p:txBody>
      </p:sp>
      <p:sp>
        <p:nvSpPr>
          <p:cNvPr id="17" name="TextBox 16"/>
          <p:cNvSpPr txBox="1"/>
          <p:nvPr/>
        </p:nvSpPr>
        <p:spPr>
          <a:xfrm>
            <a:off x="4495800" y="5867400"/>
            <a:ext cx="1449756" cy="369332"/>
          </a:xfrm>
          <a:prstGeom prst="rect">
            <a:avLst/>
          </a:prstGeom>
          <a:noFill/>
        </p:spPr>
        <p:txBody>
          <a:bodyPr wrap="none" rtlCol="0">
            <a:spAutoFit/>
          </a:bodyPr>
          <a:lstStyle/>
          <a:p>
            <a:r>
              <a:rPr lang="en-US" b="1" dirty="0" smtClean="0">
                <a:solidFill>
                  <a:schemeClr val="bg1">
                    <a:lumMod val="50000"/>
                    <a:lumOff val="50000"/>
                  </a:schemeClr>
                </a:solidFill>
              </a:rPr>
              <a:t>Collaborative</a:t>
            </a:r>
            <a:endParaRPr lang="en-US" b="1" dirty="0">
              <a:solidFill>
                <a:schemeClr val="bg1">
                  <a:lumMod val="50000"/>
                  <a:lumOff val="50000"/>
                </a:schemeClr>
              </a:solidFill>
            </a:endParaRPr>
          </a:p>
        </p:txBody>
      </p:sp>
      <p:sp>
        <p:nvSpPr>
          <p:cNvPr id="18" name="TextBox 17"/>
          <p:cNvSpPr txBox="1"/>
          <p:nvPr/>
        </p:nvSpPr>
        <p:spPr>
          <a:xfrm>
            <a:off x="6400800" y="5867400"/>
            <a:ext cx="763351" cy="369332"/>
          </a:xfrm>
          <a:prstGeom prst="rect">
            <a:avLst/>
          </a:prstGeom>
          <a:noFill/>
        </p:spPr>
        <p:txBody>
          <a:bodyPr wrap="none" rtlCol="0">
            <a:spAutoFit/>
          </a:bodyPr>
          <a:lstStyle/>
          <a:p>
            <a:r>
              <a:rPr lang="en-US" b="1" dirty="0" smtClean="0">
                <a:solidFill>
                  <a:schemeClr val="bg1">
                    <a:lumMod val="50000"/>
                    <a:lumOff val="50000"/>
                  </a:schemeClr>
                </a:solidFill>
              </a:rPr>
              <a:t>Public</a:t>
            </a:r>
            <a:endParaRPr lang="en-US" b="1" dirty="0">
              <a:solidFill>
                <a:schemeClr val="bg1">
                  <a:lumMod val="50000"/>
                  <a:lumOff val="50000"/>
                </a:schemeClr>
              </a:solidFill>
            </a:endParaRPr>
          </a:p>
        </p:txBody>
      </p:sp>
      <p:sp>
        <p:nvSpPr>
          <p:cNvPr id="19" name="TextBox 18"/>
          <p:cNvSpPr txBox="1"/>
          <p:nvPr/>
        </p:nvSpPr>
        <p:spPr>
          <a:xfrm>
            <a:off x="7467600" y="5867400"/>
            <a:ext cx="1254574" cy="369332"/>
          </a:xfrm>
          <a:prstGeom prst="rect">
            <a:avLst/>
          </a:prstGeom>
          <a:noFill/>
        </p:spPr>
        <p:txBody>
          <a:bodyPr wrap="none" rtlCol="0">
            <a:spAutoFit/>
          </a:bodyPr>
          <a:lstStyle/>
          <a:p>
            <a:r>
              <a:rPr lang="en-US" b="1" dirty="0" smtClean="0">
                <a:solidFill>
                  <a:schemeClr val="bg1">
                    <a:lumMod val="50000"/>
                    <a:lumOff val="50000"/>
                  </a:schemeClr>
                </a:solidFill>
              </a:rPr>
              <a:t>Third-Party</a:t>
            </a:r>
            <a:endParaRPr lang="en-US" b="1" dirty="0">
              <a:solidFill>
                <a:schemeClr val="bg1">
                  <a:lumMod val="50000"/>
                  <a:lumOff val="50000"/>
                </a:schemeClr>
              </a:solidFill>
            </a:endParaRPr>
          </a:p>
        </p:txBody>
      </p:sp>
      <p:sp>
        <p:nvSpPr>
          <p:cNvPr id="21" name="Oval 20"/>
          <p:cNvSpPr/>
          <p:nvPr/>
        </p:nvSpPr>
        <p:spPr>
          <a:xfrm>
            <a:off x="2209800" y="4038600"/>
            <a:ext cx="1981200" cy="1828800"/>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705600" y="4038600"/>
            <a:ext cx="1981200" cy="1828800"/>
          </a:xfrm>
          <a:prstGeom prst="ellipse">
            <a:avLst/>
          </a:prstGeom>
          <a:solidFill>
            <a:schemeClr val="accent2">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267200" y="2362200"/>
            <a:ext cx="1981200" cy="1828800"/>
          </a:xfrm>
          <a:prstGeom prst="ellipse">
            <a:avLst/>
          </a:prstGeom>
          <a:solidFill>
            <a:schemeClr val="accent3">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629400" y="685800"/>
            <a:ext cx="1981200" cy="1828800"/>
          </a:xfrm>
          <a:prstGeom prst="ellipse">
            <a:avLst/>
          </a:prstGeom>
          <a:solidFill>
            <a:schemeClr val="accent6">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8153400" y="1676400"/>
            <a:ext cx="314510" cy="400110"/>
          </a:xfrm>
          <a:prstGeom prst="rect">
            <a:avLst/>
          </a:prstGeom>
          <a:noFill/>
        </p:spPr>
        <p:txBody>
          <a:bodyPr wrap="none" rtlCol="0">
            <a:spAutoFit/>
          </a:bodyPr>
          <a:lstStyle/>
          <a:p>
            <a:r>
              <a:rPr lang="en-US" sz="2000" b="1" dirty="0" smtClean="0"/>
              <a:t>4</a:t>
            </a:r>
            <a:endParaRPr lang="en-US" sz="2000" b="1" dirty="0"/>
          </a:p>
        </p:txBody>
      </p:sp>
      <p:sp>
        <p:nvSpPr>
          <p:cNvPr id="27" name="TextBox 26"/>
          <p:cNvSpPr txBox="1"/>
          <p:nvPr/>
        </p:nvSpPr>
        <p:spPr>
          <a:xfrm>
            <a:off x="8077200" y="5105400"/>
            <a:ext cx="314510" cy="400110"/>
          </a:xfrm>
          <a:prstGeom prst="rect">
            <a:avLst/>
          </a:prstGeom>
          <a:noFill/>
        </p:spPr>
        <p:txBody>
          <a:bodyPr wrap="none" rtlCol="0">
            <a:spAutoFit/>
          </a:bodyPr>
          <a:lstStyle/>
          <a:p>
            <a:r>
              <a:rPr lang="en-US" sz="2000" b="1" dirty="0" smtClean="0"/>
              <a:t>3</a:t>
            </a:r>
            <a:endParaRPr lang="en-US" sz="2000" b="1" dirty="0"/>
          </a:p>
        </p:txBody>
      </p:sp>
      <p:sp>
        <p:nvSpPr>
          <p:cNvPr id="28" name="TextBox 27"/>
          <p:cNvSpPr txBox="1"/>
          <p:nvPr/>
        </p:nvSpPr>
        <p:spPr>
          <a:xfrm>
            <a:off x="5638800" y="3429000"/>
            <a:ext cx="314510" cy="400110"/>
          </a:xfrm>
          <a:prstGeom prst="rect">
            <a:avLst/>
          </a:prstGeom>
          <a:noFill/>
        </p:spPr>
        <p:txBody>
          <a:bodyPr wrap="none" rtlCol="0">
            <a:spAutoFit/>
          </a:bodyPr>
          <a:lstStyle/>
          <a:p>
            <a:r>
              <a:rPr lang="en-US" sz="2000" b="1" dirty="0" smtClean="0"/>
              <a:t>2</a:t>
            </a:r>
            <a:endParaRPr lang="en-US" sz="2000" b="1" dirty="0"/>
          </a:p>
        </p:txBody>
      </p:sp>
      <p:sp>
        <p:nvSpPr>
          <p:cNvPr id="29" name="TextBox 28"/>
          <p:cNvSpPr txBox="1"/>
          <p:nvPr/>
        </p:nvSpPr>
        <p:spPr>
          <a:xfrm>
            <a:off x="3429000" y="5105400"/>
            <a:ext cx="314510" cy="400110"/>
          </a:xfrm>
          <a:prstGeom prst="rect">
            <a:avLst/>
          </a:prstGeom>
          <a:noFill/>
        </p:spPr>
        <p:txBody>
          <a:bodyPr wrap="none" rtlCol="0">
            <a:spAutoFit/>
          </a:bodyPr>
          <a:lstStyle/>
          <a:p>
            <a:r>
              <a:rPr lang="en-US" sz="2000" b="1" dirty="0" smtClean="0"/>
              <a:t>1</a:t>
            </a:r>
            <a:endParaRPr lang="en-US" sz="2000" b="1" dirty="0"/>
          </a:p>
        </p:txBody>
      </p:sp>
      <p:sp>
        <p:nvSpPr>
          <p:cNvPr id="32" name="TextBox 31"/>
          <p:cNvSpPr txBox="1"/>
          <p:nvPr/>
        </p:nvSpPr>
        <p:spPr>
          <a:xfrm>
            <a:off x="6844927" y="4419600"/>
            <a:ext cx="1774075" cy="707886"/>
          </a:xfrm>
          <a:prstGeom prst="rect">
            <a:avLst/>
          </a:prstGeom>
          <a:noFill/>
        </p:spPr>
        <p:txBody>
          <a:bodyPr wrap="none" rtlCol="0">
            <a:spAutoFit/>
          </a:bodyPr>
          <a:lstStyle/>
          <a:p>
            <a:pPr algn="ctr"/>
            <a:r>
              <a:rPr lang="en-US" sz="2000" b="1" dirty="0" smtClean="0"/>
              <a:t>Straight</a:t>
            </a:r>
          </a:p>
          <a:p>
            <a:pPr algn="ctr"/>
            <a:r>
              <a:rPr lang="en-US" sz="2000" b="1" dirty="0" smtClean="0"/>
              <a:t>Externalization</a:t>
            </a:r>
            <a:endParaRPr lang="en-US" sz="2000" b="1" dirty="0"/>
          </a:p>
        </p:txBody>
      </p:sp>
      <p:sp>
        <p:nvSpPr>
          <p:cNvPr id="33" name="TextBox 32"/>
          <p:cNvSpPr txBox="1"/>
          <p:nvPr/>
        </p:nvSpPr>
        <p:spPr>
          <a:xfrm>
            <a:off x="2514600" y="4343400"/>
            <a:ext cx="1337226" cy="707886"/>
          </a:xfrm>
          <a:prstGeom prst="rect">
            <a:avLst/>
          </a:prstGeom>
          <a:noFill/>
        </p:spPr>
        <p:txBody>
          <a:bodyPr wrap="none" rtlCol="0">
            <a:spAutoFit/>
          </a:bodyPr>
          <a:lstStyle/>
          <a:p>
            <a:pPr algn="ctr"/>
            <a:r>
              <a:rPr lang="en-US" sz="2000" b="1" dirty="0" smtClean="0"/>
              <a:t>Self-</a:t>
            </a:r>
          </a:p>
          <a:p>
            <a:pPr algn="ctr"/>
            <a:r>
              <a:rPr lang="en-US" sz="2000" b="1" dirty="0" smtClean="0"/>
              <a:t>Sufficiency</a:t>
            </a:r>
            <a:endParaRPr lang="en-US" sz="2000" b="1" dirty="0"/>
          </a:p>
        </p:txBody>
      </p:sp>
      <p:sp>
        <p:nvSpPr>
          <p:cNvPr id="34" name="TextBox 33"/>
          <p:cNvSpPr txBox="1"/>
          <p:nvPr/>
        </p:nvSpPr>
        <p:spPr>
          <a:xfrm>
            <a:off x="4348487" y="2667000"/>
            <a:ext cx="1774075" cy="707886"/>
          </a:xfrm>
          <a:prstGeom prst="rect">
            <a:avLst/>
          </a:prstGeom>
          <a:noFill/>
        </p:spPr>
        <p:txBody>
          <a:bodyPr wrap="none" rtlCol="0">
            <a:spAutoFit/>
          </a:bodyPr>
          <a:lstStyle/>
          <a:p>
            <a:pPr algn="ctr"/>
            <a:r>
              <a:rPr lang="en-US" sz="2000" b="1" dirty="0" smtClean="0"/>
              <a:t>Collaborative</a:t>
            </a:r>
          </a:p>
          <a:p>
            <a:pPr algn="ctr"/>
            <a:r>
              <a:rPr lang="en-US" sz="2000" b="1" dirty="0" smtClean="0"/>
              <a:t>Externalization</a:t>
            </a:r>
            <a:endParaRPr lang="en-US" sz="2000" b="1" dirty="0"/>
          </a:p>
        </p:txBody>
      </p:sp>
      <p:sp>
        <p:nvSpPr>
          <p:cNvPr id="35" name="TextBox 34"/>
          <p:cNvSpPr txBox="1"/>
          <p:nvPr/>
        </p:nvSpPr>
        <p:spPr>
          <a:xfrm>
            <a:off x="6710687" y="990600"/>
            <a:ext cx="1774075" cy="707886"/>
          </a:xfrm>
          <a:prstGeom prst="rect">
            <a:avLst/>
          </a:prstGeom>
          <a:noFill/>
        </p:spPr>
        <p:txBody>
          <a:bodyPr wrap="none" rtlCol="0">
            <a:spAutoFit/>
          </a:bodyPr>
          <a:lstStyle/>
          <a:p>
            <a:pPr algn="ctr"/>
            <a:r>
              <a:rPr lang="en-US" sz="2000" b="1" dirty="0" smtClean="0"/>
              <a:t>Web-scale</a:t>
            </a:r>
          </a:p>
          <a:p>
            <a:pPr algn="ctr"/>
            <a:r>
              <a:rPr lang="en-US" sz="2000" b="1" dirty="0" smtClean="0"/>
              <a:t>Externalization</a:t>
            </a:r>
            <a:endParaRPr lang="en-US" sz="2000" b="1" dirty="0"/>
          </a:p>
        </p:txBody>
      </p:sp>
      <p:sp>
        <p:nvSpPr>
          <p:cNvPr id="38" name="TextBox 37"/>
          <p:cNvSpPr txBox="1"/>
          <p:nvPr/>
        </p:nvSpPr>
        <p:spPr>
          <a:xfrm>
            <a:off x="3124200" y="1828800"/>
            <a:ext cx="1000595" cy="523220"/>
          </a:xfrm>
          <a:prstGeom prst="rect">
            <a:avLst/>
          </a:prstGeom>
          <a:noFill/>
        </p:spPr>
        <p:txBody>
          <a:bodyPr wrap="none" rtlCol="0">
            <a:spAutoFit/>
          </a:bodyPr>
          <a:lstStyle/>
          <a:p>
            <a:r>
              <a:rPr lang="en-US" sz="1400" b="1" dirty="0" err="1" smtClean="0">
                <a:solidFill>
                  <a:schemeClr val="bg1">
                    <a:lumMod val="50000"/>
                    <a:lumOff val="50000"/>
                  </a:schemeClr>
                </a:solidFill>
              </a:rPr>
              <a:t>Hathi</a:t>
            </a:r>
            <a:r>
              <a:rPr lang="en-US" sz="1400" b="1" dirty="0" smtClean="0">
                <a:solidFill>
                  <a:schemeClr val="bg1">
                    <a:lumMod val="50000"/>
                    <a:lumOff val="50000"/>
                  </a:schemeClr>
                </a:solidFill>
              </a:rPr>
              <a:t> Trust</a:t>
            </a:r>
          </a:p>
          <a:p>
            <a:r>
              <a:rPr lang="en-US" sz="1400" b="1" dirty="0" err="1" smtClean="0">
                <a:solidFill>
                  <a:schemeClr val="bg1">
                    <a:lumMod val="50000"/>
                    <a:lumOff val="50000"/>
                  </a:schemeClr>
                </a:solidFill>
              </a:rPr>
              <a:t>Europeana</a:t>
            </a:r>
            <a:endParaRPr lang="en-US" sz="1400" b="1" dirty="0">
              <a:solidFill>
                <a:schemeClr val="bg1">
                  <a:lumMod val="50000"/>
                  <a:lumOff val="50000"/>
                </a:schemeClr>
              </a:solidFill>
            </a:endParaRPr>
          </a:p>
        </p:txBody>
      </p:sp>
      <p:sp>
        <p:nvSpPr>
          <p:cNvPr id="39" name="TextBox 38"/>
          <p:cNvSpPr txBox="1"/>
          <p:nvPr/>
        </p:nvSpPr>
        <p:spPr>
          <a:xfrm>
            <a:off x="7010400" y="3429000"/>
            <a:ext cx="854721" cy="523220"/>
          </a:xfrm>
          <a:prstGeom prst="rect">
            <a:avLst/>
          </a:prstGeom>
          <a:noFill/>
        </p:spPr>
        <p:txBody>
          <a:bodyPr wrap="none" rtlCol="0">
            <a:spAutoFit/>
          </a:bodyPr>
          <a:lstStyle/>
          <a:p>
            <a:r>
              <a:rPr lang="en-US" sz="1400" b="1" dirty="0" smtClean="0">
                <a:solidFill>
                  <a:schemeClr val="bg1">
                    <a:lumMod val="50000"/>
                    <a:lumOff val="50000"/>
                  </a:schemeClr>
                </a:solidFill>
              </a:rPr>
              <a:t>JSTOR</a:t>
            </a:r>
          </a:p>
          <a:p>
            <a:r>
              <a:rPr lang="en-US" sz="1400" b="1" dirty="0" err="1" smtClean="0">
                <a:solidFill>
                  <a:schemeClr val="bg1">
                    <a:lumMod val="50000"/>
                    <a:lumOff val="50000"/>
                  </a:schemeClr>
                </a:solidFill>
              </a:rPr>
              <a:t>Proquest</a:t>
            </a:r>
            <a:endParaRPr lang="en-US" sz="1400" b="1" dirty="0">
              <a:solidFill>
                <a:schemeClr val="bg1">
                  <a:lumMod val="50000"/>
                  <a:lumOff val="50000"/>
                </a:schemeClr>
              </a:solidFill>
            </a:endParaRPr>
          </a:p>
        </p:txBody>
      </p:sp>
      <p:sp>
        <p:nvSpPr>
          <p:cNvPr id="40" name="TextBox 39"/>
          <p:cNvSpPr txBox="1"/>
          <p:nvPr/>
        </p:nvSpPr>
        <p:spPr>
          <a:xfrm>
            <a:off x="5638800" y="304800"/>
            <a:ext cx="1258678" cy="523220"/>
          </a:xfrm>
          <a:prstGeom prst="rect">
            <a:avLst/>
          </a:prstGeom>
          <a:noFill/>
        </p:spPr>
        <p:txBody>
          <a:bodyPr wrap="none" rtlCol="0">
            <a:spAutoFit/>
          </a:bodyPr>
          <a:lstStyle/>
          <a:p>
            <a:r>
              <a:rPr lang="en-US" sz="1400" b="1" dirty="0" smtClean="0">
                <a:solidFill>
                  <a:schemeClr val="bg1">
                    <a:lumMod val="50000"/>
                    <a:lumOff val="50000"/>
                  </a:schemeClr>
                </a:solidFill>
              </a:rPr>
              <a:t>Google Books</a:t>
            </a:r>
          </a:p>
          <a:p>
            <a:endParaRPr lang="en-US" sz="1400" b="1" dirty="0">
              <a:solidFill>
                <a:schemeClr val="bg1">
                  <a:lumMod val="50000"/>
                  <a:lumOff val="50000"/>
                </a:schemeClr>
              </a:solidFill>
            </a:endParaRPr>
          </a:p>
        </p:txBody>
      </p:sp>
      <p:sp>
        <p:nvSpPr>
          <p:cNvPr id="30" name="TextBox 29"/>
          <p:cNvSpPr txBox="1"/>
          <p:nvPr/>
        </p:nvSpPr>
        <p:spPr>
          <a:xfrm>
            <a:off x="457200" y="6096000"/>
            <a:ext cx="1596912" cy="461665"/>
          </a:xfrm>
          <a:prstGeom prst="rect">
            <a:avLst/>
          </a:prstGeom>
          <a:noFill/>
          <a:ln>
            <a:solidFill>
              <a:schemeClr val="accent3"/>
            </a:solidFill>
          </a:ln>
        </p:spPr>
        <p:txBody>
          <a:bodyPr wrap="none" rtlCol="0">
            <a:spAutoFit/>
          </a:bodyPr>
          <a:lstStyle/>
          <a:p>
            <a:r>
              <a:rPr lang="en-US" sz="2400" dirty="0" smtClean="0">
                <a:solidFill>
                  <a:schemeClr val="bg1">
                    <a:lumMod val="50000"/>
                    <a:lumOff val="50000"/>
                  </a:schemeClr>
                </a:solidFill>
              </a:rPr>
              <a:t>Life cycles?</a:t>
            </a:r>
            <a:endParaRPr lang="en-US" sz="2400" dirty="0">
              <a:solidFill>
                <a:schemeClr val="bg1">
                  <a:lumMod val="50000"/>
                  <a:lumOff val="50000"/>
                </a:schemeClr>
              </a:solidFill>
            </a:endParaRPr>
          </a:p>
        </p:txBody>
      </p:sp>
    </p:spTree>
  </p:cSld>
  <p:clrMapOvr>
    <a:masterClrMapping/>
  </p:clrMapOvr>
  <p:transition>
    <p:pu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Some directions</a:t>
            </a:r>
            <a:endParaRPr lang="en-US" dirty="0"/>
          </a:p>
        </p:txBody>
      </p:sp>
      <p:sp>
        <p:nvSpPr>
          <p:cNvPr id="12" name="Text Placeholder 11"/>
          <p:cNvSpPr>
            <a:spLocks noGrp="1"/>
          </p:cNvSpPr>
          <p:nvPr>
            <p:ph type="body" sz="quarter" idx="14"/>
          </p:nvPr>
        </p:nvSpPr>
        <p:spPr>
          <a:xfrm>
            <a:off x="914400" y="1371600"/>
            <a:ext cx="3581400" cy="457200"/>
          </a:xfrm>
        </p:spPr>
        <p:txBody>
          <a:bodyPr>
            <a:normAutofit fontScale="85000" lnSpcReduction="10000"/>
          </a:bodyPr>
          <a:lstStyle/>
          <a:p>
            <a:r>
              <a:rPr lang="en-US" dirty="0" smtClean="0">
                <a:solidFill>
                  <a:schemeClr val="bg1">
                    <a:lumMod val="50000"/>
                    <a:lumOff val="50000"/>
                  </a:schemeClr>
                </a:solidFill>
              </a:rPr>
              <a:t>Strengthening engagement</a:t>
            </a:r>
            <a:endParaRPr lang="en-US" dirty="0">
              <a:solidFill>
                <a:schemeClr val="bg1">
                  <a:lumMod val="50000"/>
                  <a:lumOff val="50000"/>
                </a:schemeClr>
              </a:solidFill>
            </a:endParaRPr>
          </a:p>
        </p:txBody>
      </p:sp>
      <p:pic>
        <p:nvPicPr>
          <p:cNvPr id="132097" name="Chart 3"/>
          <p:cNvPicPr>
            <a:picLocks noChangeArrowheads="1"/>
          </p:cNvPicPr>
          <p:nvPr/>
        </p:nvPicPr>
        <p:blipFill>
          <a:blip r:embed="rId2" cstate="print"/>
          <a:srcRect/>
          <a:stretch>
            <a:fillRect/>
          </a:stretch>
        </p:blipFill>
        <p:spPr bwMode="auto">
          <a:xfrm>
            <a:off x="46038" y="1616075"/>
            <a:ext cx="914400" cy="609600"/>
          </a:xfrm>
          <a:prstGeom prst="rect">
            <a:avLst/>
          </a:prstGeom>
          <a:noFill/>
        </p:spPr>
      </p:pic>
      <p:sp>
        <p:nvSpPr>
          <p:cNvPr id="14" name="Text Placeholder 13"/>
          <p:cNvSpPr>
            <a:spLocks noGrp="1"/>
          </p:cNvSpPr>
          <p:nvPr>
            <p:ph type="body" sz="quarter" idx="17"/>
          </p:nvPr>
        </p:nvSpPr>
        <p:spPr>
          <a:xfrm>
            <a:off x="914400" y="1996440"/>
            <a:ext cx="6781800" cy="1127760"/>
          </a:xfrm>
        </p:spPr>
        <p:txBody>
          <a:bodyPr>
            <a:noAutofit/>
          </a:bodyPr>
          <a:lstStyle/>
          <a:p>
            <a:r>
              <a:rPr lang="en-US" sz="2400" dirty="0" smtClean="0"/>
              <a:t>Systems for engagement </a:t>
            </a:r>
          </a:p>
          <a:p>
            <a:r>
              <a:rPr lang="en-US" sz="2400" dirty="0" smtClean="0"/>
              <a:t>Relationship with campus partners</a:t>
            </a:r>
          </a:p>
          <a:p>
            <a:r>
              <a:rPr lang="en-US" sz="2400" dirty="0" smtClean="0"/>
              <a:t>Marketing and assessment</a:t>
            </a:r>
          </a:p>
          <a:p>
            <a:r>
              <a:rPr lang="en-US" sz="2400" dirty="0" smtClean="0"/>
              <a:t>The service turn</a:t>
            </a:r>
            <a:endParaRPr lang="en-US" sz="2400" dirty="0"/>
          </a:p>
        </p:txBody>
      </p:sp>
      <p:sp>
        <p:nvSpPr>
          <p:cNvPr id="15" name="Text Placeholder 14"/>
          <p:cNvSpPr>
            <a:spLocks noGrp="1"/>
          </p:cNvSpPr>
          <p:nvPr>
            <p:ph type="body" sz="quarter" idx="18"/>
          </p:nvPr>
        </p:nvSpPr>
        <p:spPr>
          <a:xfrm>
            <a:off x="914400" y="3414633"/>
            <a:ext cx="3581400" cy="457200"/>
          </a:xfrm>
        </p:spPr>
        <p:txBody>
          <a:bodyPr>
            <a:normAutofit fontScale="85000" lnSpcReduction="10000"/>
          </a:bodyPr>
          <a:lstStyle/>
          <a:p>
            <a:r>
              <a:rPr lang="en-US" dirty="0" err="1" smtClean="0">
                <a:solidFill>
                  <a:schemeClr val="bg1">
                    <a:lumMod val="50000"/>
                    <a:lumOff val="50000"/>
                  </a:schemeClr>
                </a:solidFill>
              </a:rPr>
              <a:t>Externalising</a:t>
            </a:r>
            <a:r>
              <a:rPr lang="en-US" dirty="0" smtClean="0">
                <a:solidFill>
                  <a:schemeClr val="bg1">
                    <a:lumMod val="50000"/>
                    <a:lumOff val="50000"/>
                  </a:schemeClr>
                </a:solidFill>
              </a:rPr>
              <a:t> infrastructure</a:t>
            </a:r>
            <a:endParaRPr lang="en-US" dirty="0">
              <a:solidFill>
                <a:schemeClr val="bg1">
                  <a:lumMod val="50000"/>
                  <a:lumOff val="50000"/>
                </a:schemeClr>
              </a:solidFill>
            </a:endParaRPr>
          </a:p>
        </p:txBody>
      </p:sp>
      <p:pic>
        <p:nvPicPr>
          <p:cNvPr id="132098" name="Picture 2"/>
          <p:cNvPicPr>
            <a:picLocks noChangeArrowheads="1"/>
          </p:cNvPicPr>
          <p:nvPr/>
        </p:nvPicPr>
        <p:blipFill>
          <a:blip r:embed="rId2" cstate="print"/>
          <a:srcRect/>
          <a:stretch>
            <a:fillRect/>
          </a:stretch>
        </p:blipFill>
        <p:spPr bwMode="auto">
          <a:xfrm>
            <a:off x="46038" y="3581400"/>
            <a:ext cx="914400" cy="609600"/>
          </a:xfrm>
          <a:prstGeom prst="rect">
            <a:avLst/>
          </a:prstGeom>
          <a:noFill/>
        </p:spPr>
      </p:pic>
      <p:sp>
        <p:nvSpPr>
          <p:cNvPr id="17" name="Text Placeholder 16"/>
          <p:cNvSpPr>
            <a:spLocks noGrp="1"/>
          </p:cNvSpPr>
          <p:nvPr>
            <p:ph type="body" sz="quarter" idx="20"/>
          </p:nvPr>
        </p:nvSpPr>
        <p:spPr>
          <a:xfrm>
            <a:off x="914400" y="3810000"/>
            <a:ext cx="6781800" cy="1447800"/>
          </a:xfrm>
        </p:spPr>
        <p:txBody>
          <a:bodyPr>
            <a:normAutofit lnSpcReduction="10000"/>
          </a:bodyPr>
          <a:lstStyle/>
          <a:p>
            <a:r>
              <a:rPr lang="en-US" sz="2400" dirty="0" smtClean="0"/>
              <a:t>Give things up?</a:t>
            </a:r>
          </a:p>
          <a:p>
            <a:r>
              <a:rPr lang="en-US" sz="2400" dirty="0" smtClean="0"/>
              <a:t>Deep collaboration</a:t>
            </a:r>
          </a:p>
          <a:p>
            <a:r>
              <a:rPr lang="en-US" sz="2400" dirty="0" smtClean="0"/>
              <a:t>Cloud</a:t>
            </a:r>
          </a:p>
          <a:p>
            <a:r>
              <a:rPr lang="en-US" sz="2400" dirty="0" smtClean="0"/>
              <a:t>Just in case to just in time</a:t>
            </a:r>
            <a:endParaRPr lang="en-US" sz="2400" dirty="0"/>
          </a:p>
        </p:txBody>
      </p:sp>
      <p:sp>
        <p:nvSpPr>
          <p:cNvPr id="18" name="Text Placeholder 17"/>
          <p:cNvSpPr>
            <a:spLocks noGrp="1"/>
          </p:cNvSpPr>
          <p:nvPr>
            <p:ph type="body" sz="quarter" idx="21"/>
          </p:nvPr>
        </p:nvSpPr>
        <p:spPr>
          <a:xfrm>
            <a:off x="914400" y="5227320"/>
            <a:ext cx="3581400" cy="563880"/>
          </a:xfrm>
        </p:spPr>
        <p:txBody>
          <a:bodyPr>
            <a:normAutofit fontScale="77500" lnSpcReduction="20000"/>
          </a:bodyPr>
          <a:lstStyle/>
          <a:p>
            <a:r>
              <a:rPr lang="en-US" dirty="0" smtClean="0">
                <a:solidFill>
                  <a:schemeClr val="bg1">
                    <a:lumMod val="50000"/>
                    <a:lumOff val="50000"/>
                  </a:schemeClr>
                </a:solidFill>
              </a:rPr>
              <a:t>Sharing Innovation and expertise</a:t>
            </a:r>
            <a:endParaRPr lang="en-US" dirty="0">
              <a:solidFill>
                <a:schemeClr val="bg1">
                  <a:lumMod val="50000"/>
                  <a:lumOff val="50000"/>
                </a:schemeClr>
              </a:solidFill>
            </a:endParaRPr>
          </a:p>
        </p:txBody>
      </p:sp>
      <p:pic>
        <p:nvPicPr>
          <p:cNvPr id="132099" name="Picture 3"/>
          <p:cNvPicPr>
            <a:picLocks noChangeArrowheads="1"/>
          </p:cNvPicPr>
          <p:nvPr/>
        </p:nvPicPr>
        <p:blipFill>
          <a:blip r:embed="rId2" cstate="print"/>
          <a:srcRect/>
          <a:stretch>
            <a:fillRect/>
          </a:stretch>
        </p:blipFill>
        <p:spPr bwMode="auto">
          <a:xfrm>
            <a:off x="46038" y="5410200"/>
            <a:ext cx="914400" cy="609600"/>
          </a:xfrm>
          <a:prstGeom prst="rect">
            <a:avLst/>
          </a:prstGeom>
          <a:noFill/>
        </p:spPr>
      </p:pic>
      <p:sp>
        <p:nvSpPr>
          <p:cNvPr id="20" name="Text Placeholder 19"/>
          <p:cNvSpPr>
            <a:spLocks noGrp="1"/>
          </p:cNvSpPr>
          <p:nvPr>
            <p:ph type="body" sz="quarter" idx="23"/>
          </p:nvPr>
        </p:nvSpPr>
        <p:spPr>
          <a:xfrm>
            <a:off x="914400" y="5638800"/>
            <a:ext cx="6858000" cy="762000"/>
          </a:xfrm>
        </p:spPr>
        <p:txBody>
          <a:bodyPr>
            <a:normAutofit/>
          </a:bodyPr>
          <a:lstStyle/>
          <a:p>
            <a:r>
              <a:rPr lang="en-US" sz="2400" dirty="0" smtClean="0"/>
              <a:t>New skills</a:t>
            </a:r>
          </a:p>
          <a:p>
            <a:r>
              <a:rPr lang="en-US" sz="2400" dirty="0" smtClean="0"/>
              <a:t>Organizational innovation</a:t>
            </a:r>
            <a:endParaRPr lang="en-US" sz="2400" dirty="0"/>
          </a:p>
        </p:txBody>
      </p:sp>
      <p:grpSp>
        <p:nvGrpSpPr>
          <p:cNvPr id="2" name="Group 20"/>
          <p:cNvGrpSpPr/>
          <p:nvPr/>
        </p:nvGrpSpPr>
        <p:grpSpPr>
          <a:xfrm>
            <a:off x="5029200" y="3352800"/>
            <a:ext cx="4114800" cy="3048000"/>
            <a:chOff x="5029200" y="3352800"/>
            <a:chExt cx="4114800" cy="3048000"/>
          </a:xfrm>
        </p:grpSpPr>
        <p:sp>
          <p:nvSpPr>
            <p:cNvPr id="16" name="Right Brace 15"/>
            <p:cNvSpPr/>
            <p:nvPr/>
          </p:nvSpPr>
          <p:spPr>
            <a:xfrm>
              <a:off x="5029200" y="3352800"/>
              <a:ext cx="609600" cy="3048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5679590" y="4191000"/>
              <a:ext cx="3464410" cy="1477328"/>
            </a:xfrm>
            <a:prstGeom prst="rect">
              <a:avLst/>
            </a:prstGeom>
            <a:noFill/>
          </p:spPr>
          <p:txBody>
            <a:bodyPr wrap="none" rtlCol="0">
              <a:spAutoFit/>
            </a:bodyPr>
            <a:lstStyle/>
            <a:p>
              <a:r>
                <a:rPr lang="en-US" sz="2400" dirty="0" smtClean="0">
                  <a:solidFill>
                    <a:schemeClr val="bg1">
                      <a:lumMod val="50000"/>
                      <a:lumOff val="50000"/>
                    </a:schemeClr>
                  </a:solidFill>
                </a:rPr>
                <a:t>External relationships are </a:t>
              </a:r>
              <a:br>
                <a:rPr lang="en-US" sz="2400" dirty="0" smtClean="0">
                  <a:solidFill>
                    <a:schemeClr val="bg1">
                      <a:lumMod val="50000"/>
                      <a:lumOff val="50000"/>
                    </a:schemeClr>
                  </a:solidFill>
                </a:rPr>
              </a:br>
              <a:r>
                <a:rPr lang="en-US" sz="2400" dirty="0" smtClean="0">
                  <a:solidFill>
                    <a:schemeClr val="bg1">
                      <a:lumMod val="50000"/>
                      <a:lumOff val="50000"/>
                    </a:schemeClr>
                  </a:solidFill>
                </a:rPr>
                <a:t>even more critical:</a:t>
              </a:r>
              <a:br>
                <a:rPr lang="en-US" sz="2400" dirty="0" smtClean="0">
                  <a:solidFill>
                    <a:schemeClr val="bg1">
                      <a:lumMod val="50000"/>
                      <a:lumOff val="50000"/>
                    </a:schemeClr>
                  </a:solidFill>
                </a:rPr>
              </a:br>
              <a:r>
                <a:rPr lang="en-US" sz="2400" dirty="0" smtClean="0">
                  <a:solidFill>
                    <a:schemeClr val="bg1">
                      <a:lumMod val="50000"/>
                      <a:lumOff val="50000"/>
                    </a:schemeClr>
                  </a:solidFill>
                </a:rPr>
                <a:t>Strategic choices</a:t>
              </a:r>
            </a:p>
            <a:p>
              <a:endParaRPr lang="en-US" dirty="0">
                <a:solidFill>
                  <a:schemeClr val="bg1">
                    <a:lumMod val="50000"/>
                    <a:lumOff val="50000"/>
                  </a:schemeClr>
                </a:solidFill>
              </a:endParaRPr>
            </a:p>
          </p:txBody>
        </p:sp>
      </p:gr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3"/>
          </p:nvPr>
        </p:nvSpPr>
        <p:spPr/>
        <p:txBody>
          <a:bodyPr/>
          <a:lstStyle/>
          <a:p>
            <a:endParaRPr lang="en-US"/>
          </a:p>
        </p:txBody>
      </p:sp>
      <p:sp>
        <p:nvSpPr>
          <p:cNvPr id="4" name="Text Placeholder 3"/>
          <p:cNvSpPr>
            <a:spLocks noGrp="1"/>
          </p:cNvSpPr>
          <p:nvPr>
            <p:ph type="body" sz="quarter" idx="15"/>
          </p:nvPr>
        </p:nvSpPr>
        <p:spPr/>
        <p:txBody>
          <a:bodyPr/>
          <a:lstStyle/>
          <a:p>
            <a:endParaRPr lang="en-US"/>
          </a:p>
        </p:txBody>
      </p:sp>
      <p:sp>
        <p:nvSpPr>
          <p:cNvPr id="5" name="Text Placeholder 4"/>
          <p:cNvSpPr>
            <a:spLocks noGrp="1"/>
          </p:cNvSpPr>
          <p:nvPr>
            <p:ph type="body" sz="quarter" idx="14"/>
          </p:nvPr>
        </p:nvSpPr>
        <p:spPr/>
        <p:txBody>
          <a:bodyPr/>
          <a:lstStyle/>
          <a:p>
            <a:endParaRPr lang="en-US"/>
          </a:p>
        </p:txBody>
      </p:sp>
      <p:sp>
        <p:nvSpPr>
          <p:cNvPr id="6" name="Picture Placeholder 5"/>
          <p:cNvSpPr>
            <a:spLocks noGrp="1"/>
          </p:cNvSpPr>
          <p:nvPr>
            <p:ph type="pic" sz="quarter" idx="16"/>
          </p:nvPr>
        </p:nvSpPr>
        <p:spPr/>
      </p:sp>
      <p:sp>
        <p:nvSpPr>
          <p:cNvPr id="7" name="Text Placeholder 6"/>
          <p:cNvSpPr>
            <a:spLocks noGrp="1"/>
          </p:cNvSpPr>
          <p:nvPr>
            <p:ph type="body" sz="quarter" idx="17"/>
          </p:nvPr>
        </p:nvSpPr>
        <p:spPr/>
        <p:txBody>
          <a:bodyPr/>
          <a:lstStyle/>
          <a:p>
            <a:endParaRPr lang="en-US"/>
          </a:p>
        </p:txBody>
      </p:sp>
      <p:sp>
        <p:nvSpPr>
          <p:cNvPr id="8" name="Text Placeholder 7"/>
          <p:cNvSpPr>
            <a:spLocks noGrp="1"/>
          </p:cNvSpPr>
          <p:nvPr>
            <p:ph type="body" sz="quarter" idx="18"/>
          </p:nvPr>
        </p:nvSpPr>
        <p:spPr/>
        <p:txBody>
          <a:bodyPr/>
          <a:lstStyle/>
          <a:p>
            <a:endParaRPr lang="en-US"/>
          </a:p>
        </p:txBody>
      </p:sp>
      <p:sp>
        <p:nvSpPr>
          <p:cNvPr id="9" name="Picture Placeholder 8"/>
          <p:cNvSpPr>
            <a:spLocks noGrp="1"/>
          </p:cNvSpPr>
          <p:nvPr>
            <p:ph type="pic" sz="quarter" idx="19"/>
          </p:nvPr>
        </p:nvSpPr>
        <p:spPr/>
      </p:sp>
      <p:sp>
        <p:nvSpPr>
          <p:cNvPr id="10" name="Text Placeholder 9"/>
          <p:cNvSpPr>
            <a:spLocks noGrp="1"/>
          </p:cNvSpPr>
          <p:nvPr>
            <p:ph type="body" sz="quarter" idx="20"/>
          </p:nvPr>
        </p:nvSpPr>
        <p:spPr/>
        <p:txBody>
          <a:bodyPr/>
          <a:lstStyle/>
          <a:p>
            <a:endParaRPr lang="en-US"/>
          </a:p>
        </p:txBody>
      </p:sp>
      <p:sp>
        <p:nvSpPr>
          <p:cNvPr id="11" name="Text Placeholder 10"/>
          <p:cNvSpPr>
            <a:spLocks noGrp="1"/>
          </p:cNvSpPr>
          <p:nvPr>
            <p:ph type="body" sz="quarter" idx="21"/>
          </p:nvPr>
        </p:nvSpPr>
        <p:spPr/>
        <p:txBody>
          <a:bodyPr/>
          <a:lstStyle/>
          <a:p>
            <a:endParaRPr lang="en-US"/>
          </a:p>
        </p:txBody>
      </p:sp>
      <p:sp>
        <p:nvSpPr>
          <p:cNvPr id="12" name="Picture Placeholder 11"/>
          <p:cNvSpPr>
            <a:spLocks noGrp="1"/>
          </p:cNvSpPr>
          <p:nvPr>
            <p:ph type="pic" sz="quarter" idx="22"/>
          </p:nvPr>
        </p:nvSpPr>
        <p:spPr/>
      </p:sp>
      <p:sp>
        <p:nvSpPr>
          <p:cNvPr id="13" name="Text Placeholder 12"/>
          <p:cNvSpPr>
            <a:spLocks noGrp="1"/>
          </p:cNvSpPr>
          <p:nvPr>
            <p:ph type="body" sz="quarter" idx="23"/>
          </p:nvPr>
        </p:nvSpPr>
        <p:spPr/>
        <p:txBody>
          <a:bodyPr/>
          <a:lstStyle/>
          <a:p>
            <a:endParaRPr lang="en-US"/>
          </a:p>
        </p:txBody>
      </p:sp>
      <p:sp>
        <p:nvSpPr>
          <p:cNvPr id="14" name="Text Placeholder 13"/>
          <p:cNvSpPr>
            <a:spLocks noGrp="1"/>
          </p:cNvSpPr>
          <p:nvPr>
            <p:ph type="body" sz="quarter" idx="24"/>
          </p:nvPr>
        </p:nvSpPr>
        <p:spPr/>
        <p:txBody>
          <a:bodyPr/>
          <a:lstStyle/>
          <a:p>
            <a:endParaRPr lang="en-US"/>
          </a:p>
        </p:txBody>
      </p:sp>
      <p:sp>
        <p:nvSpPr>
          <p:cNvPr id="15" name="Picture Placeholder 14"/>
          <p:cNvSpPr>
            <a:spLocks noGrp="1"/>
          </p:cNvSpPr>
          <p:nvPr>
            <p:ph type="pic" sz="quarter" idx="25"/>
          </p:nvPr>
        </p:nvSpPr>
        <p:spPr/>
      </p:sp>
      <p:sp>
        <p:nvSpPr>
          <p:cNvPr id="16" name="Text Placeholder 15"/>
          <p:cNvSpPr>
            <a:spLocks noGrp="1"/>
          </p:cNvSpPr>
          <p:nvPr>
            <p:ph type="body" sz="quarter" idx="26"/>
          </p:nvPr>
        </p:nvSpPr>
        <p:spPr/>
        <p:txBody>
          <a:bodyPr/>
          <a:lstStyle/>
          <a:p>
            <a:endParaRPr lang="en-US"/>
          </a:p>
        </p:txBody>
      </p:sp>
      <p:sp>
        <p:nvSpPr>
          <p:cNvPr id="17" name="Text Placeholder 16"/>
          <p:cNvSpPr>
            <a:spLocks noGrp="1"/>
          </p:cNvSpPr>
          <p:nvPr>
            <p:ph type="body" sz="quarter" idx="27"/>
          </p:nvPr>
        </p:nvSpPr>
        <p:spPr/>
        <p:txBody>
          <a:bodyPr/>
          <a:lstStyle/>
          <a:p>
            <a:endParaRPr lang="en-US"/>
          </a:p>
        </p:txBody>
      </p:sp>
      <p:sp>
        <p:nvSpPr>
          <p:cNvPr id="18" name="Picture Placeholder 17"/>
          <p:cNvSpPr>
            <a:spLocks noGrp="1"/>
          </p:cNvSpPr>
          <p:nvPr>
            <p:ph type="pic" sz="quarter" idx="28"/>
          </p:nvPr>
        </p:nvSpPr>
        <p:spPr/>
      </p:sp>
      <p:sp>
        <p:nvSpPr>
          <p:cNvPr id="19" name="Text Placeholder 18"/>
          <p:cNvSpPr>
            <a:spLocks noGrp="1"/>
          </p:cNvSpPr>
          <p:nvPr>
            <p:ph type="body" sz="quarter" idx="29"/>
          </p:nvPr>
        </p:nvSpPr>
        <p:spPr/>
        <p:txBody>
          <a:bodyPr/>
          <a:lstStyle/>
          <a:p>
            <a:endParaRPr lang="en-US"/>
          </a:p>
        </p:txBody>
      </p:sp>
      <p:sp>
        <p:nvSpPr>
          <p:cNvPr id="20" name="Text Placeholder 19"/>
          <p:cNvSpPr>
            <a:spLocks noGrp="1"/>
          </p:cNvSpPr>
          <p:nvPr>
            <p:ph type="body" sz="quarter" idx="30"/>
          </p:nvPr>
        </p:nvSpPr>
        <p:spPr/>
        <p:txBody>
          <a:bodyPr/>
          <a:lstStyle/>
          <a:p>
            <a:endParaRPr lang="en-US"/>
          </a:p>
        </p:txBody>
      </p:sp>
      <p:sp>
        <p:nvSpPr>
          <p:cNvPr id="21" name="Picture Placeholder 20"/>
          <p:cNvSpPr>
            <a:spLocks noGrp="1"/>
          </p:cNvSpPr>
          <p:nvPr>
            <p:ph type="pic" sz="quarter" idx="31"/>
          </p:nvPr>
        </p:nvSpPr>
        <p:spPr/>
      </p:sp>
      <p:sp>
        <p:nvSpPr>
          <p:cNvPr id="22" name="Text Placeholder 21"/>
          <p:cNvSpPr>
            <a:spLocks noGrp="1"/>
          </p:cNvSpPr>
          <p:nvPr>
            <p:ph type="body" sz="quarter" idx="32"/>
          </p:nvPr>
        </p:nvSpPr>
        <p:spPr/>
        <p:txBody>
          <a:bodyPr/>
          <a:lstStyle/>
          <a:p>
            <a:endParaRPr lang="en-US"/>
          </a:p>
        </p:txBody>
      </p:sp>
      <p:pic>
        <p:nvPicPr>
          <p:cNvPr id="59398" name="Picture 6" descr="uncroppedimage1"/>
          <p:cNvPicPr>
            <a:picLocks noChangeAspect="1" noChangeArrowheads="1"/>
          </p:cNvPicPr>
          <p:nvPr/>
        </p:nvPicPr>
        <p:blipFill>
          <a:blip r:embed="rId2" cstate="print"/>
          <a:srcRect/>
          <a:stretch>
            <a:fillRect/>
          </a:stretch>
        </p:blipFill>
        <p:spPr bwMode="auto">
          <a:xfrm>
            <a:off x="0" y="0"/>
            <a:ext cx="9144000" cy="6050996"/>
          </a:xfrm>
          <a:prstGeom prst="rect">
            <a:avLst/>
          </a:prstGeom>
          <a:noFill/>
        </p:spPr>
      </p:pic>
      <p:sp>
        <p:nvSpPr>
          <p:cNvPr id="26" name="TextBox 25"/>
          <p:cNvSpPr txBox="1"/>
          <p:nvPr/>
        </p:nvSpPr>
        <p:spPr>
          <a:xfrm>
            <a:off x="0" y="6019800"/>
            <a:ext cx="9144000" cy="984885"/>
          </a:xfrm>
          <a:prstGeom prst="rect">
            <a:avLst/>
          </a:prstGeom>
          <a:solidFill>
            <a:schemeClr val="bg1">
              <a:lumMod val="50000"/>
              <a:lumOff val="50000"/>
            </a:schemeClr>
          </a:solidFill>
        </p:spPr>
        <p:txBody>
          <a:bodyPr wrap="square" rtlCol="0">
            <a:spAutoFit/>
          </a:bodyPr>
          <a:lstStyle/>
          <a:p>
            <a:r>
              <a:rPr lang="en-US" sz="1400" b="1" dirty="0" smtClean="0"/>
              <a:t>Park </a:t>
            </a:r>
            <a:r>
              <a:rPr lang="en-US" sz="1400" b="1" dirty="0" err="1" smtClean="0"/>
              <a:t>Guell</a:t>
            </a:r>
            <a:r>
              <a:rPr lang="en-US" sz="1400" b="1" dirty="0" smtClean="0"/>
              <a:t>, Barcelona: “Park [</a:t>
            </a:r>
            <a:r>
              <a:rPr lang="en-US" sz="1400" b="1" dirty="0" err="1" smtClean="0"/>
              <a:t>Guell</a:t>
            </a:r>
            <a:r>
              <a:rPr lang="en-US" sz="1400" b="1" dirty="0" smtClean="0"/>
              <a:t>]” name in ceramic tile mosaic on enclosing wall, 1900-1914 (AG036)</a:t>
            </a:r>
            <a:r>
              <a:rPr lang="en-US" sz="1200" b="1" dirty="0" smtClean="0"/>
              <a:t/>
            </a:r>
            <a:br>
              <a:rPr lang="en-US" sz="1200" b="1" dirty="0" smtClean="0"/>
            </a:br>
            <a:r>
              <a:rPr lang="en-US" sz="800" b="1" dirty="0" smtClean="0"/>
              <a:t>http://quod.lib.umich.edu/a/aict/x-ag036/AG000_IMG0036?chaperone=S-AICT-X-AG036+AG000_IMG0036;chaperone=S-AICT-X-AG036+AG000_IMG0036;evl=full-image;quality=2;resnum=;start=;subview=detail;view=entry</a:t>
            </a:r>
            <a:br>
              <a:rPr lang="en-US" sz="800" b="1" dirty="0" smtClean="0"/>
            </a:br>
            <a:r>
              <a:rPr lang="en-US" sz="1400" b="1" dirty="0" smtClean="0">
                <a:solidFill>
                  <a:schemeClr val="accent3"/>
                </a:solidFill>
              </a:rPr>
              <a:t>Retrieved via http://oaister.worldcat.org</a:t>
            </a:r>
            <a:endParaRPr lang="en-US" sz="3600" b="1" dirty="0" smtClean="0">
              <a:solidFill>
                <a:schemeClr val="accent3"/>
              </a:solidFill>
            </a:endParaRPr>
          </a:p>
          <a:p>
            <a:endParaRPr lang="en-US" sz="1400" dirty="0"/>
          </a:p>
        </p:txBody>
      </p:sp>
      <p:sp>
        <p:nvSpPr>
          <p:cNvPr id="27" name="TextBox 26"/>
          <p:cNvSpPr txBox="1"/>
          <p:nvPr/>
        </p:nvSpPr>
        <p:spPr>
          <a:xfrm>
            <a:off x="6953977" y="381000"/>
            <a:ext cx="2190023" cy="954107"/>
          </a:xfrm>
          <a:prstGeom prst="rect">
            <a:avLst/>
          </a:prstGeom>
          <a:solidFill>
            <a:schemeClr val="bg1">
              <a:lumMod val="50000"/>
              <a:lumOff val="50000"/>
            </a:schemeClr>
          </a:solidFill>
        </p:spPr>
        <p:txBody>
          <a:bodyPr wrap="none" rtlCol="0">
            <a:spAutoFit/>
          </a:bodyPr>
          <a:lstStyle/>
          <a:p>
            <a:r>
              <a:rPr lang="en-US" sz="3600" dirty="0" smtClean="0"/>
              <a:t>Thank you</a:t>
            </a:r>
            <a:br>
              <a:rPr lang="en-US" sz="3600" dirty="0" smtClean="0"/>
            </a:br>
            <a:r>
              <a:rPr lang="en-US" sz="2000" dirty="0" smtClean="0"/>
              <a:t>@</a:t>
            </a:r>
            <a:r>
              <a:rPr lang="en-US" sz="2000" dirty="0" err="1" smtClean="0"/>
              <a:t>lorcanD</a:t>
            </a:r>
            <a:endParaRPr lang="en-US" sz="3600"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1+#ppt_w/2"/>
                                          </p:val>
                                        </p:tav>
                                        <p:tav tm="100000">
                                          <p:val>
                                            <p:strVal val="#ppt_x"/>
                                          </p:val>
                                        </p:tav>
                                      </p:tavLst>
                                    </p:anim>
                                    <p:anim calcmode="lin" valueType="num">
                                      <p:cBhvr additive="base">
                                        <p:cTn id="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http://www.jisc-collections.ac.uk/Global/KB+graohic.bmp"/>
          <p:cNvPicPr>
            <a:picLocks noChangeAspect="1" noChangeArrowheads="1"/>
          </p:cNvPicPr>
          <p:nvPr/>
        </p:nvPicPr>
        <p:blipFill>
          <a:blip r:embed="rId2" cstate="print"/>
          <a:srcRect/>
          <a:stretch>
            <a:fillRect/>
          </a:stretch>
        </p:blipFill>
        <p:spPr bwMode="auto">
          <a:xfrm>
            <a:off x="1676400" y="228600"/>
            <a:ext cx="5539266" cy="4191000"/>
          </a:xfrm>
          <a:prstGeom prst="rect">
            <a:avLst/>
          </a:prstGeom>
          <a:noFill/>
        </p:spPr>
      </p:pic>
      <p:pic>
        <p:nvPicPr>
          <p:cNvPr id="3073" name="Picture 1"/>
          <p:cNvPicPr>
            <a:picLocks noChangeAspect="1" noChangeArrowheads="1"/>
          </p:cNvPicPr>
          <p:nvPr/>
        </p:nvPicPr>
        <p:blipFill>
          <a:blip r:embed="rId3" cstate="print"/>
          <a:srcRect/>
          <a:stretch>
            <a:fillRect/>
          </a:stretch>
        </p:blipFill>
        <p:spPr bwMode="auto">
          <a:xfrm>
            <a:off x="0" y="4267200"/>
            <a:ext cx="9603990" cy="2590800"/>
          </a:xfrm>
          <a:prstGeom prst="rect">
            <a:avLst/>
          </a:prstGeom>
          <a:noFill/>
          <a:ln w="9525">
            <a:noFill/>
            <a:miter lim="800000"/>
            <a:headEnd/>
            <a:tailEnd/>
          </a:ln>
        </p:spPr>
      </p:pic>
      <p:sp>
        <p:nvSpPr>
          <p:cNvPr id="5" name="TextBox 4"/>
          <p:cNvSpPr txBox="1"/>
          <p:nvPr/>
        </p:nvSpPr>
        <p:spPr>
          <a:xfrm>
            <a:off x="2362200" y="1079718"/>
            <a:ext cx="6764993" cy="1815882"/>
          </a:xfrm>
          <a:prstGeom prst="rect">
            <a:avLst/>
          </a:prstGeom>
          <a:solidFill>
            <a:schemeClr val="tx1">
              <a:lumMod val="75000"/>
            </a:schemeClr>
          </a:solidFill>
          <a:effectLst>
            <a:outerShdw blurRad="50800" dist="101600" dir="2400000" algn="l" rotWithShape="0">
              <a:prstClr val="black">
                <a:alpha val="40000"/>
              </a:prstClr>
            </a:outerShdw>
          </a:effectLst>
        </p:spPr>
        <p:txBody>
          <a:bodyPr wrap="none" rtlCol="0">
            <a:spAutoFit/>
          </a:bodyPr>
          <a:lstStyle/>
          <a:p>
            <a:r>
              <a:rPr lang="en-US" sz="2800" dirty="0" smtClean="0">
                <a:solidFill>
                  <a:schemeClr val="accent3"/>
                </a:solidFill>
              </a:rPr>
              <a:t>Direction?</a:t>
            </a:r>
            <a:r>
              <a:rPr lang="en-US" sz="2800" dirty="0" smtClean="0"/>
              <a:t/>
            </a:r>
            <a:br>
              <a:rPr lang="en-US" sz="2800" dirty="0" smtClean="0"/>
            </a:br>
            <a:r>
              <a:rPr lang="en-US" sz="2800" dirty="0" smtClean="0"/>
              <a:t>Widespread sharing of infrastructure within</a:t>
            </a:r>
            <a:br>
              <a:rPr lang="en-US" sz="2800" dirty="0" smtClean="0"/>
            </a:br>
            <a:r>
              <a:rPr lang="en-US" sz="2800" dirty="0" smtClean="0"/>
              <a:t>groups?</a:t>
            </a:r>
          </a:p>
          <a:p>
            <a:r>
              <a:rPr lang="en-US" sz="2800" dirty="0" smtClean="0"/>
              <a:t>Added value: intelligence from resolution, …</a:t>
            </a:r>
            <a:endParaRPr lang="en-US" sz="2800"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1+#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Europeana Think Culture"/>
          <p:cNvPicPr>
            <a:picLocks noChangeAspect="1" noChangeArrowheads="1"/>
          </p:cNvPicPr>
          <p:nvPr/>
        </p:nvPicPr>
        <p:blipFill>
          <a:blip r:embed="rId2" cstate="print"/>
          <a:srcRect/>
          <a:stretch>
            <a:fillRect/>
          </a:stretch>
        </p:blipFill>
        <p:spPr bwMode="auto">
          <a:xfrm>
            <a:off x="5181600" y="2438400"/>
            <a:ext cx="1962150" cy="1171575"/>
          </a:xfrm>
          <a:prstGeom prst="rect">
            <a:avLst/>
          </a:prstGeom>
          <a:noFill/>
        </p:spPr>
      </p:pic>
      <p:pic>
        <p:nvPicPr>
          <p:cNvPr id="5126" name="Picture 6" descr="HathiTrust Logo"/>
          <p:cNvPicPr>
            <a:picLocks noChangeAspect="1" noChangeArrowheads="1"/>
          </p:cNvPicPr>
          <p:nvPr/>
        </p:nvPicPr>
        <p:blipFill>
          <a:blip r:embed="rId3" cstate="print"/>
          <a:srcRect/>
          <a:stretch>
            <a:fillRect/>
          </a:stretch>
        </p:blipFill>
        <p:spPr bwMode="auto">
          <a:xfrm>
            <a:off x="2133600" y="2667000"/>
            <a:ext cx="1381125" cy="447675"/>
          </a:xfrm>
          <a:prstGeom prst="rect">
            <a:avLst/>
          </a:prstGeom>
          <a:noFill/>
        </p:spPr>
      </p:pic>
      <p:sp>
        <p:nvSpPr>
          <p:cNvPr id="4" name="TextBox 3"/>
          <p:cNvSpPr txBox="1"/>
          <p:nvPr/>
        </p:nvSpPr>
        <p:spPr>
          <a:xfrm>
            <a:off x="0" y="4280118"/>
            <a:ext cx="5248553" cy="1384995"/>
          </a:xfrm>
          <a:prstGeom prst="rect">
            <a:avLst/>
          </a:prstGeom>
          <a:solidFill>
            <a:schemeClr val="tx1">
              <a:lumMod val="75000"/>
            </a:schemeClr>
          </a:solidFill>
          <a:effectLst>
            <a:outerShdw blurRad="50800" dist="101600" dir="2400000" algn="l" rotWithShape="0">
              <a:prstClr val="black">
                <a:alpha val="40000"/>
              </a:prstClr>
            </a:outerShdw>
          </a:effectLst>
        </p:spPr>
        <p:txBody>
          <a:bodyPr wrap="none" rtlCol="0">
            <a:spAutoFit/>
          </a:bodyPr>
          <a:lstStyle/>
          <a:p>
            <a:r>
              <a:rPr lang="en-US" sz="2800" dirty="0" smtClean="0">
                <a:solidFill>
                  <a:schemeClr val="accent3"/>
                </a:solidFill>
              </a:rPr>
              <a:t>Direction?</a:t>
            </a:r>
            <a:r>
              <a:rPr lang="en-US" sz="2800" dirty="0" smtClean="0"/>
              <a:t/>
            </a:r>
            <a:br>
              <a:rPr lang="en-US" sz="2800" dirty="0" smtClean="0"/>
            </a:br>
            <a:r>
              <a:rPr lang="en-US" sz="2800" dirty="0" smtClean="0"/>
              <a:t>Digital discovery at network level?</a:t>
            </a:r>
          </a:p>
          <a:p>
            <a:r>
              <a:rPr lang="en-US" sz="2800" dirty="0" smtClean="0"/>
              <a:t>Shared preservation frameworks?</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50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500" fill="hold"/>
                                        <p:tgtEl>
                                          <p:spTgt spid="5126"/>
                                        </p:tgtEl>
                                        <p:attrNameLst>
                                          <p:attrName>ppt_x</p:attrName>
                                        </p:attrNameLst>
                                      </p:cBhvr>
                                      <p:tavLst>
                                        <p:tav tm="0">
                                          <p:val>
                                            <p:strVal val="1+#ppt_w/2"/>
                                          </p:val>
                                        </p:tav>
                                        <p:tav tm="100000">
                                          <p:val>
                                            <p:strVal val="#ppt_x"/>
                                          </p:val>
                                        </p:tav>
                                      </p:tavLst>
                                    </p:anim>
                                    <p:anim calcmode="lin" valueType="num">
                                      <p:cBhvr additive="base">
                                        <p:cTn id="8" dur="500" fill="hold"/>
                                        <p:tgtEl>
                                          <p:spTgt spid="512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5124"/>
                                        </p:tgtEl>
                                        <p:attrNameLst>
                                          <p:attrName>style.visibility</p:attrName>
                                        </p:attrNameLst>
                                      </p:cBhvr>
                                      <p:to>
                                        <p:strVal val="visible"/>
                                      </p:to>
                                    </p:set>
                                    <p:anim calcmode="lin" valueType="num">
                                      <p:cBhvr additive="base">
                                        <p:cTn id="11" dur="1000" fill="hold"/>
                                        <p:tgtEl>
                                          <p:spTgt spid="5124"/>
                                        </p:tgtEl>
                                        <p:attrNameLst>
                                          <p:attrName>ppt_x</p:attrName>
                                        </p:attrNameLst>
                                      </p:cBhvr>
                                      <p:tavLst>
                                        <p:tav tm="0">
                                          <p:val>
                                            <p:strVal val="1+#ppt_w/2"/>
                                          </p:val>
                                        </p:tav>
                                        <p:tav tm="100000">
                                          <p:val>
                                            <p:strVal val="#ppt_x"/>
                                          </p:val>
                                        </p:tav>
                                      </p:tavLst>
                                    </p:anim>
                                    <p:anim calcmode="lin" valueType="num">
                                      <p:cBhvr additive="base">
                                        <p:cTn id="12" dur="1000" fill="hold"/>
                                        <p:tgtEl>
                                          <p:spTgt spid="51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1+#ppt_w/2"/>
                                          </p:val>
                                        </p:tav>
                                        <p:tav tm="100000">
                                          <p:val>
                                            <p:strVal val="#ppt_x"/>
                                          </p:val>
                                        </p:tav>
                                      </p:tavLst>
                                    </p:anim>
                                    <p:anim calcmode="lin" valueType="num">
                                      <p:cBhvr additive="base">
                                        <p:cTn id="1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3"/>
          <p:cNvPicPr>
            <a:picLocks noChangeAspect="1" noChangeArrowheads="1"/>
          </p:cNvPicPr>
          <p:nvPr/>
        </p:nvPicPr>
        <p:blipFill>
          <a:blip r:embed="rId2" cstate="print"/>
          <a:srcRect/>
          <a:stretch>
            <a:fillRect/>
          </a:stretch>
        </p:blipFill>
        <p:spPr bwMode="auto">
          <a:xfrm>
            <a:off x="23813" y="1071563"/>
            <a:ext cx="9096375" cy="4714875"/>
          </a:xfrm>
          <a:prstGeom prst="rect">
            <a:avLst/>
          </a:prstGeom>
          <a:noFill/>
          <a:ln w="9525">
            <a:noFill/>
            <a:miter lim="800000"/>
            <a:headEnd/>
            <a:tailEnd/>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6323"/>
                                        </p:tgtEl>
                                        <p:attrNameLst>
                                          <p:attrName>style.visibility</p:attrName>
                                        </p:attrNameLst>
                                      </p:cBhvr>
                                      <p:to>
                                        <p:strVal val="visible"/>
                                      </p:to>
                                    </p:set>
                                    <p:anim calcmode="lin" valueType="num">
                                      <p:cBhvr additive="base">
                                        <p:cTn id="7" dur="1000" fill="hold"/>
                                        <p:tgtEl>
                                          <p:spTgt spid="56323"/>
                                        </p:tgtEl>
                                        <p:attrNameLst>
                                          <p:attrName>ppt_x</p:attrName>
                                        </p:attrNameLst>
                                      </p:cBhvr>
                                      <p:tavLst>
                                        <p:tav tm="0">
                                          <p:val>
                                            <p:strVal val="1+#ppt_w/2"/>
                                          </p:val>
                                        </p:tav>
                                        <p:tav tm="100000">
                                          <p:val>
                                            <p:strVal val="#ppt_x"/>
                                          </p:val>
                                        </p:tav>
                                      </p:tavLst>
                                    </p:anim>
                                    <p:anim calcmode="lin" valueType="num">
                                      <p:cBhvr additive="base">
                                        <p:cTn id="8" dur="1000" fill="hold"/>
                                        <p:tgtEl>
                                          <p:spTgt spid="563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Front Cover"/>
          <p:cNvPicPr>
            <a:picLocks noChangeAspect="1" noChangeArrowheads="1"/>
          </p:cNvPicPr>
          <p:nvPr/>
        </p:nvPicPr>
        <p:blipFill>
          <a:blip r:embed="rId2" cstate="print"/>
          <a:srcRect/>
          <a:stretch>
            <a:fillRect/>
          </a:stretch>
        </p:blipFill>
        <p:spPr bwMode="auto">
          <a:xfrm>
            <a:off x="609600" y="381000"/>
            <a:ext cx="1752600" cy="2587823"/>
          </a:xfrm>
          <a:prstGeom prst="rect">
            <a:avLst/>
          </a:prstGeom>
          <a:noFill/>
        </p:spPr>
      </p:pic>
      <p:pic>
        <p:nvPicPr>
          <p:cNvPr id="48132" name="Picture 4" descr="http://www.rero.ch/images/ciel.jpg"/>
          <p:cNvPicPr>
            <a:picLocks noChangeAspect="1" noChangeArrowheads="1"/>
          </p:cNvPicPr>
          <p:nvPr/>
        </p:nvPicPr>
        <p:blipFill>
          <a:blip r:embed="rId3" cstate="print"/>
          <a:srcRect/>
          <a:stretch>
            <a:fillRect/>
          </a:stretch>
        </p:blipFill>
        <p:spPr bwMode="auto">
          <a:xfrm>
            <a:off x="5689600" y="0"/>
            <a:ext cx="3454400" cy="2590800"/>
          </a:xfrm>
          <a:prstGeom prst="rect">
            <a:avLst/>
          </a:prstGeom>
          <a:noFill/>
        </p:spPr>
      </p:pic>
      <p:pic>
        <p:nvPicPr>
          <p:cNvPr id="48133" name="Picture 5"/>
          <p:cNvPicPr>
            <a:picLocks noChangeAspect="1" noChangeArrowheads="1"/>
          </p:cNvPicPr>
          <p:nvPr/>
        </p:nvPicPr>
        <p:blipFill>
          <a:blip r:embed="rId4" cstate="print"/>
          <a:srcRect/>
          <a:stretch>
            <a:fillRect/>
          </a:stretch>
        </p:blipFill>
        <p:spPr bwMode="auto">
          <a:xfrm>
            <a:off x="5701423" y="2590800"/>
            <a:ext cx="3747377" cy="2133600"/>
          </a:xfrm>
          <a:prstGeom prst="rect">
            <a:avLst/>
          </a:prstGeom>
          <a:noFill/>
          <a:ln w="9525">
            <a:noFill/>
            <a:miter lim="800000"/>
            <a:headEnd/>
            <a:tailEnd/>
          </a:ln>
        </p:spPr>
      </p:pic>
      <p:pic>
        <p:nvPicPr>
          <p:cNvPr id="48134" name="Picture 6"/>
          <p:cNvPicPr>
            <a:picLocks noChangeAspect="1" noChangeArrowheads="1"/>
          </p:cNvPicPr>
          <p:nvPr/>
        </p:nvPicPr>
        <p:blipFill>
          <a:blip r:embed="rId5" cstate="print"/>
          <a:srcRect/>
          <a:stretch>
            <a:fillRect/>
          </a:stretch>
        </p:blipFill>
        <p:spPr bwMode="auto">
          <a:xfrm>
            <a:off x="5715000" y="4657725"/>
            <a:ext cx="3597408" cy="2200275"/>
          </a:xfrm>
          <a:prstGeom prst="rect">
            <a:avLst/>
          </a:prstGeom>
          <a:noFill/>
          <a:ln w="9525">
            <a:noFill/>
            <a:miter lim="800000"/>
            <a:headEnd/>
            <a:tailEnd/>
          </a:ln>
        </p:spPr>
      </p:pic>
      <p:pic>
        <p:nvPicPr>
          <p:cNvPr id="48135" name="Picture 7"/>
          <p:cNvPicPr>
            <a:picLocks noChangeAspect="1" noChangeArrowheads="1"/>
          </p:cNvPicPr>
          <p:nvPr/>
        </p:nvPicPr>
        <p:blipFill>
          <a:blip r:embed="rId6" cstate="print"/>
          <a:srcRect/>
          <a:stretch>
            <a:fillRect/>
          </a:stretch>
        </p:blipFill>
        <p:spPr bwMode="auto">
          <a:xfrm>
            <a:off x="0" y="4271963"/>
            <a:ext cx="5638800" cy="2586037"/>
          </a:xfrm>
          <a:prstGeom prst="rect">
            <a:avLst/>
          </a:prstGeom>
          <a:noFill/>
          <a:ln w="9525">
            <a:noFill/>
            <a:miter lim="800000"/>
            <a:headEnd/>
            <a:tailEnd/>
          </a:ln>
        </p:spPr>
      </p:pic>
      <p:sp>
        <p:nvSpPr>
          <p:cNvPr id="7" name="TextBox 6"/>
          <p:cNvSpPr txBox="1"/>
          <p:nvPr/>
        </p:nvSpPr>
        <p:spPr>
          <a:xfrm>
            <a:off x="0" y="304800"/>
            <a:ext cx="6615914" cy="1384995"/>
          </a:xfrm>
          <a:prstGeom prst="rect">
            <a:avLst/>
          </a:prstGeom>
          <a:solidFill>
            <a:schemeClr val="tx1">
              <a:lumMod val="75000"/>
            </a:schemeClr>
          </a:solidFill>
          <a:effectLst>
            <a:outerShdw blurRad="50800" dist="101600" dir="2400000" algn="l" rotWithShape="0">
              <a:prstClr val="black">
                <a:alpha val="40000"/>
              </a:prstClr>
            </a:outerShdw>
          </a:effectLst>
        </p:spPr>
        <p:txBody>
          <a:bodyPr wrap="none" rtlCol="0">
            <a:spAutoFit/>
          </a:bodyPr>
          <a:lstStyle/>
          <a:p>
            <a:r>
              <a:rPr lang="en-US" sz="2800" dirty="0" smtClean="0">
                <a:solidFill>
                  <a:schemeClr val="accent3"/>
                </a:solidFill>
              </a:rPr>
              <a:t>Direction?</a:t>
            </a:r>
            <a:r>
              <a:rPr lang="en-US" sz="2800" dirty="0" smtClean="0"/>
              <a:t/>
            </a:r>
            <a:br>
              <a:rPr lang="en-US" sz="2800" dirty="0" smtClean="0"/>
            </a:br>
            <a:r>
              <a:rPr lang="en-US" sz="2800" dirty="0" smtClean="0"/>
              <a:t>Basis for broader range of shared services?</a:t>
            </a:r>
          </a:p>
          <a:p>
            <a:r>
              <a:rPr lang="en-US" sz="2800" dirty="0" smtClean="0"/>
              <a:t>Logistics infrastructure?</a:t>
            </a:r>
          </a:p>
        </p:txBody>
      </p:sp>
      <p:pic>
        <p:nvPicPr>
          <p:cNvPr id="19457" name="Picture 1"/>
          <p:cNvPicPr>
            <a:picLocks noChangeAspect="1" noChangeArrowheads="1"/>
          </p:cNvPicPr>
          <p:nvPr/>
        </p:nvPicPr>
        <p:blipFill>
          <a:blip r:embed="rId7" cstate="print"/>
          <a:srcRect/>
          <a:stretch>
            <a:fillRect/>
          </a:stretch>
        </p:blipFill>
        <p:spPr bwMode="auto">
          <a:xfrm>
            <a:off x="0" y="1981200"/>
            <a:ext cx="5638800" cy="2257425"/>
          </a:xfrm>
          <a:prstGeom prst="rect">
            <a:avLst/>
          </a:prstGeom>
          <a:noFill/>
          <a:ln w="9525">
            <a:noFill/>
            <a:miter lim="800000"/>
            <a:headEnd/>
            <a:tailEnd/>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8132"/>
                                        </p:tgtEl>
                                        <p:attrNameLst>
                                          <p:attrName>style.visibility</p:attrName>
                                        </p:attrNameLst>
                                      </p:cBhvr>
                                      <p:to>
                                        <p:strVal val="visible"/>
                                      </p:to>
                                    </p:set>
                                    <p:anim calcmode="lin" valueType="num">
                                      <p:cBhvr additive="base">
                                        <p:cTn id="7" dur="1000" fill="hold"/>
                                        <p:tgtEl>
                                          <p:spTgt spid="48132"/>
                                        </p:tgtEl>
                                        <p:attrNameLst>
                                          <p:attrName>ppt_x</p:attrName>
                                        </p:attrNameLst>
                                      </p:cBhvr>
                                      <p:tavLst>
                                        <p:tav tm="0">
                                          <p:val>
                                            <p:strVal val="1+#ppt_w/2"/>
                                          </p:val>
                                        </p:tav>
                                        <p:tav tm="100000">
                                          <p:val>
                                            <p:strVal val="#ppt_x"/>
                                          </p:val>
                                        </p:tav>
                                      </p:tavLst>
                                    </p:anim>
                                    <p:anim calcmode="lin" valueType="num">
                                      <p:cBhvr additive="base">
                                        <p:cTn id="8" dur="1000" fill="hold"/>
                                        <p:tgtEl>
                                          <p:spTgt spid="4813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8134"/>
                                        </p:tgtEl>
                                        <p:attrNameLst>
                                          <p:attrName>style.visibility</p:attrName>
                                        </p:attrNameLst>
                                      </p:cBhvr>
                                      <p:to>
                                        <p:strVal val="visible"/>
                                      </p:to>
                                    </p:set>
                                    <p:anim calcmode="lin" valueType="num">
                                      <p:cBhvr additive="base">
                                        <p:cTn id="11" dur="1000" fill="hold"/>
                                        <p:tgtEl>
                                          <p:spTgt spid="48134"/>
                                        </p:tgtEl>
                                        <p:attrNameLst>
                                          <p:attrName>ppt_x</p:attrName>
                                        </p:attrNameLst>
                                      </p:cBhvr>
                                      <p:tavLst>
                                        <p:tav tm="0">
                                          <p:val>
                                            <p:strVal val="1+#ppt_w/2"/>
                                          </p:val>
                                        </p:tav>
                                        <p:tav tm="100000">
                                          <p:val>
                                            <p:strVal val="#ppt_x"/>
                                          </p:val>
                                        </p:tav>
                                      </p:tavLst>
                                    </p:anim>
                                    <p:anim calcmode="lin" valueType="num">
                                      <p:cBhvr additive="base">
                                        <p:cTn id="12" dur="1000" fill="hold"/>
                                        <p:tgtEl>
                                          <p:spTgt spid="4813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8133"/>
                                        </p:tgtEl>
                                        <p:attrNameLst>
                                          <p:attrName>style.visibility</p:attrName>
                                        </p:attrNameLst>
                                      </p:cBhvr>
                                      <p:to>
                                        <p:strVal val="visible"/>
                                      </p:to>
                                    </p:set>
                                    <p:anim calcmode="lin" valueType="num">
                                      <p:cBhvr additive="base">
                                        <p:cTn id="15" dur="1000" fill="hold"/>
                                        <p:tgtEl>
                                          <p:spTgt spid="48133"/>
                                        </p:tgtEl>
                                        <p:attrNameLst>
                                          <p:attrName>ppt_x</p:attrName>
                                        </p:attrNameLst>
                                      </p:cBhvr>
                                      <p:tavLst>
                                        <p:tav tm="0">
                                          <p:val>
                                            <p:strVal val="1+#ppt_w/2"/>
                                          </p:val>
                                        </p:tav>
                                        <p:tav tm="100000">
                                          <p:val>
                                            <p:strVal val="#ppt_x"/>
                                          </p:val>
                                        </p:tav>
                                      </p:tavLst>
                                    </p:anim>
                                    <p:anim calcmode="lin" valueType="num">
                                      <p:cBhvr additive="base">
                                        <p:cTn id="16" dur="1000" fill="hold"/>
                                        <p:tgtEl>
                                          <p:spTgt spid="48133"/>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48135"/>
                                        </p:tgtEl>
                                        <p:attrNameLst>
                                          <p:attrName>style.visibility</p:attrName>
                                        </p:attrNameLst>
                                      </p:cBhvr>
                                      <p:to>
                                        <p:strVal val="visible"/>
                                      </p:to>
                                    </p:set>
                                    <p:anim calcmode="lin" valueType="num">
                                      <p:cBhvr additive="base">
                                        <p:cTn id="19" dur="1000" fill="hold"/>
                                        <p:tgtEl>
                                          <p:spTgt spid="48135"/>
                                        </p:tgtEl>
                                        <p:attrNameLst>
                                          <p:attrName>ppt_x</p:attrName>
                                        </p:attrNameLst>
                                      </p:cBhvr>
                                      <p:tavLst>
                                        <p:tav tm="0">
                                          <p:val>
                                            <p:strVal val="1+#ppt_w/2"/>
                                          </p:val>
                                        </p:tav>
                                        <p:tav tm="100000">
                                          <p:val>
                                            <p:strVal val="#ppt_x"/>
                                          </p:val>
                                        </p:tav>
                                      </p:tavLst>
                                    </p:anim>
                                    <p:anim calcmode="lin" valueType="num">
                                      <p:cBhvr additive="base">
                                        <p:cTn id="20" dur="1000" fill="hold"/>
                                        <p:tgtEl>
                                          <p:spTgt spid="48135"/>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9457"/>
                                        </p:tgtEl>
                                        <p:attrNameLst>
                                          <p:attrName>style.visibility</p:attrName>
                                        </p:attrNameLst>
                                      </p:cBhvr>
                                      <p:to>
                                        <p:strVal val="visible"/>
                                      </p:to>
                                    </p:set>
                                    <p:anim calcmode="lin" valueType="num">
                                      <p:cBhvr additive="base">
                                        <p:cTn id="23" dur="1000" fill="hold"/>
                                        <p:tgtEl>
                                          <p:spTgt spid="19457"/>
                                        </p:tgtEl>
                                        <p:attrNameLst>
                                          <p:attrName>ppt_x</p:attrName>
                                        </p:attrNameLst>
                                      </p:cBhvr>
                                      <p:tavLst>
                                        <p:tav tm="0">
                                          <p:val>
                                            <p:strVal val="1+#ppt_w/2"/>
                                          </p:val>
                                        </p:tav>
                                        <p:tav tm="100000">
                                          <p:val>
                                            <p:strVal val="#ppt_x"/>
                                          </p:val>
                                        </p:tav>
                                      </p:tavLst>
                                    </p:anim>
                                    <p:anim calcmode="lin" valueType="num">
                                      <p:cBhvr additive="base">
                                        <p:cTn id="24" dur="1000" fill="hold"/>
                                        <p:tgtEl>
                                          <p:spTgt spid="1945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1000" fill="hold"/>
                                        <p:tgtEl>
                                          <p:spTgt spid="7"/>
                                        </p:tgtEl>
                                        <p:attrNameLst>
                                          <p:attrName>ppt_x</p:attrName>
                                        </p:attrNameLst>
                                      </p:cBhvr>
                                      <p:tavLst>
                                        <p:tav tm="0">
                                          <p:val>
                                            <p:strVal val="1+#ppt_w/2"/>
                                          </p:val>
                                        </p:tav>
                                        <p:tav tm="100000">
                                          <p:val>
                                            <p:strVal val="#ppt_x"/>
                                          </p:val>
                                        </p:tav>
                                      </p:tavLst>
                                    </p:anim>
                                    <p:anim calcmode="lin" valueType="num">
                                      <p:cBhvr additive="base">
                                        <p:cTn id="30"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Primo"/>
          <p:cNvPicPr>
            <a:picLocks noChangeAspect="1" noChangeArrowheads="1"/>
          </p:cNvPicPr>
          <p:nvPr/>
        </p:nvPicPr>
        <p:blipFill>
          <a:blip r:embed="rId2" cstate="print"/>
          <a:srcRect/>
          <a:stretch>
            <a:fillRect/>
          </a:stretch>
        </p:blipFill>
        <p:spPr bwMode="auto">
          <a:xfrm>
            <a:off x="174178" y="2133600"/>
            <a:ext cx="4016822" cy="685800"/>
          </a:xfrm>
          <a:prstGeom prst="rect">
            <a:avLst/>
          </a:prstGeom>
          <a:noFill/>
        </p:spPr>
      </p:pic>
      <p:pic>
        <p:nvPicPr>
          <p:cNvPr id="55300" name="Picture 4" descr="EBSCO Discovery Service"/>
          <p:cNvPicPr>
            <a:picLocks noChangeAspect="1" noChangeArrowheads="1"/>
          </p:cNvPicPr>
          <p:nvPr/>
        </p:nvPicPr>
        <p:blipFill>
          <a:blip r:embed="rId3" cstate="print"/>
          <a:srcRect/>
          <a:stretch>
            <a:fillRect/>
          </a:stretch>
        </p:blipFill>
        <p:spPr bwMode="auto">
          <a:xfrm>
            <a:off x="1600200" y="3429000"/>
            <a:ext cx="6934201" cy="864526"/>
          </a:xfrm>
          <a:prstGeom prst="rect">
            <a:avLst/>
          </a:prstGeom>
          <a:noFill/>
        </p:spPr>
      </p:pic>
      <p:pic>
        <p:nvPicPr>
          <p:cNvPr id="55302" name="Picture 6" descr="http://www.lib.umich.edu/files/news/Summon.png"/>
          <p:cNvPicPr>
            <a:picLocks noChangeAspect="1" noChangeArrowheads="1"/>
          </p:cNvPicPr>
          <p:nvPr/>
        </p:nvPicPr>
        <p:blipFill>
          <a:blip r:embed="rId4" cstate="print"/>
          <a:srcRect/>
          <a:stretch>
            <a:fillRect/>
          </a:stretch>
        </p:blipFill>
        <p:spPr bwMode="auto">
          <a:xfrm>
            <a:off x="5181600" y="1352549"/>
            <a:ext cx="2857500" cy="1924051"/>
          </a:xfrm>
          <a:prstGeom prst="rect">
            <a:avLst/>
          </a:prstGeom>
          <a:noFill/>
        </p:spPr>
      </p:pic>
      <p:pic>
        <p:nvPicPr>
          <p:cNvPr id="55310" name="Picture 14" descr="http://www.oclc.org/common/images/logos/worldcat_textside_450.gif"/>
          <p:cNvPicPr>
            <a:picLocks noChangeAspect="1" noChangeArrowheads="1"/>
          </p:cNvPicPr>
          <p:nvPr/>
        </p:nvPicPr>
        <p:blipFill>
          <a:blip r:embed="rId5" cstate="print"/>
          <a:srcRect/>
          <a:stretch>
            <a:fillRect/>
          </a:stretch>
        </p:blipFill>
        <p:spPr bwMode="auto">
          <a:xfrm>
            <a:off x="1143000" y="4953000"/>
            <a:ext cx="3664580" cy="1066800"/>
          </a:xfrm>
          <a:prstGeom prst="rect">
            <a:avLst/>
          </a:prstGeom>
          <a:solidFill>
            <a:schemeClr val="tx1"/>
          </a:solidFill>
        </p:spPr>
      </p:pic>
      <p:sp>
        <p:nvSpPr>
          <p:cNvPr id="6" name="TextBox 5"/>
          <p:cNvSpPr txBox="1"/>
          <p:nvPr/>
        </p:nvSpPr>
        <p:spPr>
          <a:xfrm>
            <a:off x="1143000" y="0"/>
            <a:ext cx="6579045" cy="2246769"/>
          </a:xfrm>
          <a:prstGeom prst="rect">
            <a:avLst/>
          </a:prstGeom>
          <a:solidFill>
            <a:schemeClr val="tx1">
              <a:lumMod val="75000"/>
            </a:schemeClr>
          </a:solidFill>
          <a:effectLst>
            <a:outerShdw blurRad="50800" dist="101600" dir="2400000" algn="l" rotWithShape="0">
              <a:prstClr val="black">
                <a:alpha val="40000"/>
              </a:prstClr>
            </a:outerShdw>
          </a:effectLst>
        </p:spPr>
        <p:txBody>
          <a:bodyPr wrap="none" rtlCol="0">
            <a:spAutoFit/>
          </a:bodyPr>
          <a:lstStyle/>
          <a:p>
            <a:r>
              <a:rPr lang="en-US" sz="2800" dirty="0" smtClean="0">
                <a:solidFill>
                  <a:schemeClr val="accent3"/>
                </a:solidFill>
              </a:rPr>
              <a:t>Direction?</a:t>
            </a:r>
            <a:r>
              <a:rPr lang="en-US" sz="2800" dirty="0" smtClean="0"/>
              <a:t/>
            </a:r>
            <a:br>
              <a:rPr lang="en-US" sz="2800" dirty="0" smtClean="0"/>
            </a:br>
            <a:r>
              <a:rPr lang="en-US" sz="2800" dirty="0" smtClean="0"/>
              <a:t>How many data wells?</a:t>
            </a:r>
          </a:p>
          <a:p>
            <a:r>
              <a:rPr lang="en-US" sz="2800" dirty="0" smtClean="0"/>
              <a:t>The collection?</a:t>
            </a:r>
          </a:p>
          <a:p>
            <a:r>
              <a:rPr lang="en-US" sz="2800" dirty="0" smtClean="0"/>
              <a:t>Registration model? Library does A&amp;A?</a:t>
            </a:r>
          </a:p>
          <a:p>
            <a:r>
              <a:rPr lang="en-US" sz="2800" dirty="0" smtClean="0"/>
              <a:t>Other players (Elsevier, Thomson Reuters?)</a:t>
            </a:r>
            <a:endParaRPr lang="en-US" sz="2800"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5302"/>
                                        </p:tgtEl>
                                        <p:attrNameLst>
                                          <p:attrName>style.visibility</p:attrName>
                                        </p:attrNameLst>
                                      </p:cBhvr>
                                      <p:to>
                                        <p:strVal val="visible"/>
                                      </p:to>
                                    </p:set>
                                    <p:anim calcmode="lin" valueType="num">
                                      <p:cBhvr additive="base">
                                        <p:cTn id="7" dur="1000" fill="hold"/>
                                        <p:tgtEl>
                                          <p:spTgt spid="55302"/>
                                        </p:tgtEl>
                                        <p:attrNameLst>
                                          <p:attrName>ppt_x</p:attrName>
                                        </p:attrNameLst>
                                      </p:cBhvr>
                                      <p:tavLst>
                                        <p:tav tm="0">
                                          <p:val>
                                            <p:strVal val="1+#ppt_w/2"/>
                                          </p:val>
                                        </p:tav>
                                        <p:tav tm="100000">
                                          <p:val>
                                            <p:strVal val="#ppt_x"/>
                                          </p:val>
                                        </p:tav>
                                      </p:tavLst>
                                    </p:anim>
                                    <p:anim calcmode="lin" valueType="num">
                                      <p:cBhvr additive="base">
                                        <p:cTn id="8" dur="1000" fill="hold"/>
                                        <p:tgtEl>
                                          <p:spTgt spid="5530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5300"/>
                                        </p:tgtEl>
                                        <p:attrNameLst>
                                          <p:attrName>style.visibility</p:attrName>
                                        </p:attrNameLst>
                                      </p:cBhvr>
                                      <p:to>
                                        <p:strVal val="visible"/>
                                      </p:to>
                                    </p:set>
                                    <p:anim calcmode="lin" valueType="num">
                                      <p:cBhvr additive="base">
                                        <p:cTn id="11" dur="1000" fill="hold"/>
                                        <p:tgtEl>
                                          <p:spTgt spid="55300"/>
                                        </p:tgtEl>
                                        <p:attrNameLst>
                                          <p:attrName>ppt_x</p:attrName>
                                        </p:attrNameLst>
                                      </p:cBhvr>
                                      <p:tavLst>
                                        <p:tav tm="0">
                                          <p:val>
                                            <p:strVal val="1+#ppt_w/2"/>
                                          </p:val>
                                        </p:tav>
                                        <p:tav tm="100000">
                                          <p:val>
                                            <p:strVal val="#ppt_x"/>
                                          </p:val>
                                        </p:tav>
                                      </p:tavLst>
                                    </p:anim>
                                    <p:anim calcmode="lin" valueType="num">
                                      <p:cBhvr additive="base">
                                        <p:cTn id="12" dur="1000" fill="hold"/>
                                        <p:tgtEl>
                                          <p:spTgt spid="5530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55310"/>
                                        </p:tgtEl>
                                        <p:attrNameLst>
                                          <p:attrName>style.visibility</p:attrName>
                                        </p:attrNameLst>
                                      </p:cBhvr>
                                      <p:to>
                                        <p:strVal val="visible"/>
                                      </p:to>
                                    </p:set>
                                    <p:anim calcmode="lin" valueType="num">
                                      <p:cBhvr additive="base">
                                        <p:cTn id="15" dur="1000" fill="hold"/>
                                        <p:tgtEl>
                                          <p:spTgt spid="55310"/>
                                        </p:tgtEl>
                                        <p:attrNameLst>
                                          <p:attrName>ppt_x</p:attrName>
                                        </p:attrNameLst>
                                      </p:cBhvr>
                                      <p:tavLst>
                                        <p:tav tm="0">
                                          <p:val>
                                            <p:strVal val="1+#ppt_w/2"/>
                                          </p:val>
                                        </p:tav>
                                        <p:tav tm="100000">
                                          <p:val>
                                            <p:strVal val="#ppt_x"/>
                                          </p:val>
                                        </p:tav>
                                      </p:tavLst>
                                    </p:anim>
                                    <p:anim calcmode="lin" valueType="num">
                                      <p:cBhvr additive="base">
                                        <p:cTn id="16" dur="1000" fill="hold"/>
                                        <p:tgtEl>
                                          <p:spTgt spid="55310"/>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5298"/>
                                        </p:tgtEl>
                                        <p:attrNameLst>
                                          <p:attrName>style.visibility</p:attrName>
                                        </p:attrNameLst>
                                      </p:cBhvr>
                                      <p:to>
                                        <p:strVal val="visible"/>
                                      </p:to>
                                    </p:set>
                                    <p:anim calcmode="lin" valueType="num">
                                      <p:cBhvr additive="base">
                                        <p:cTn id="19" dur="1000" fill="hold"/>
                                        <p:tgtEl>
                                          <p:spTgt spid="55298"/>
                                        </p:tgtEl>
                                        <p:attrNameLst>
                                          <p:attrName>ppt_x</p:attrName>
                                        </p:attrNameLst>
                                      </p:cBhvr>
                                      <p:tavLst>
                                        <p:tav tm="0">
                                          <p:val>
                                            <p:strVal val="1+#ppt_w/2"/>
                                          </p:val>
                                        </p:tav>
                                        <p:tav tm="100000">
                                          <p:val>
                                            <p:strVal val="#ppt_x"/>
                                          </p:val>
                                        </p:tav>
                                      </p:tavLst>
                                    </p:anim>
                                    <p:anim calcmode="lin" valueType="num">
                                      <p:cBhvr additive="base">
                                        <p:cTn id="20" dur="1000" fill="hold"/>
                                        <p:tgtEl>
                                          <p:spTgt spid="5529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1+#ppt_w/2"/>
                                          </p:val>
                                        </p:tav>
                                        <p:tav tm="100000">
                                          <p:val>
                                            <p:strVal val="#ppt_x"/>
                                          </p:val>
                                        </p:tav>
                                      </p:tavLst>
                                    </p:anim>
                                    <p:anim calcmode="lin" valueType="num">
                                      <p:cBhvr additive="base">
                                        <p:cTn id="26"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S102467440">
  <a:themeElements>
    <a:clrScheme name="WP7">
      <a:dk1>
        <a:srgbClr val="FFFFFF"/>
      </a:dk1>
      <a:lt1>
        <a:srgbClr val="000000"/>
      </a:lt1>
      <a:dk2>
        <a:srgbClr val="25A0DA"/>
      </a:dk2>
      <a:lt2>
        <a:srgbClr val="6C6C6C"/>
      </a:lt2>
      <a:accent1>
        <a:srgbClr val="6C6C6C"/>
      </a:accent1>
      <a:accent2>
        <a:srgbClr val="25A0DA"/>
      </a:accent2>
      <a:accent3>
        <a:srgbClr val="F19720"/>
      </a:accent3>
      <a:accent4>
        <a:srgbClr val="309B46"/>
      </a:accent4>
      <a:accent5>
        <a:srgbClr val="E61E26"/>
      </a:accent5>
      <a:accent6>
        <a:srgbClr val="7E51A1"/>
      </a:accent6>
      <a:hlink>
        <a:srgbClr val="0000FF"/>
      </a:hlink>
      <a:folHlink>
        <a:srgbClr val="800080"/>
      </a:folHlink>
    </a:clrScheme>
    <a:fontScheme name="WP7">
      <a:majorFont>
        <a:latin typeface="Segoe WP Light"/>
        <a:ea typeface=""/>
        <a:cs typeface=""/>
      </a:majorFont>
      <a:minorFont>
        <a:latin typeface="Segoe WP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orcan">
  <a:themeElements>
    <a:clrScheme name="research">
      <a:dk1>
        <a:srgbClr val="7F7F7F"/>
      </a:dk1>
      <a:lt1>
        <a:sysClr val="window" lastClr="FFFFFF"/>
      </a:lt1>
      <a:dk2>
        <a:srgbClr val="F79646"/>
      </a:dk2>
      <a:lt2>
        <a:srgbClr val="EEECE1"/>
      </a:lt2>
      <a:accent1>
        <a:srgbClr val="7F7F7F"/>
      </a:accent1>
      <a:accent2>
        <a:srgbClr val="A5A5A5"/>
      </a:accent2>
      <a:accent3>
        <a:srgbClr val="BFBFBF"/>
      </a:accent3>
      <a:accent4>
        <a:srgbClr val="D8D8D8"/>
      </a:accent4>
      <a:accent5>
        <a:srgbClr val="F2F2F2"/>
      </a:accent5>
      <a:accent6>
        <a:srgbClr val="F79646"/>
      </a:accent6>
      <a:hlink>
        <a:srgbClr val="7F7F7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maryland2011</Template>
  <TotalTime>413</TotalTime>
  <Words>1173</Words>
  <Application>Microsoft Office PowerPoint</Application>
  <PresentationFormat>On-screen Show (4:3)</PresentationFormat>
  <Paragraphs>295</Paragraphs>
  <Slides>45</Slides>
  <Notes>0</Notes>
  <HiddenSlides>2</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45</vt:i4>
      </vt:variant>
    </vt:vector>
  </HeadingPairs>
  <TitlesOfParts>
    <vt:vector size="48" baseType="lpstr">
      <vt:lpstr>TS102467440</vt:lpstr>
      <vt:lpstr>lorcan</vt:lpstr>
      <vt:lpstr>Microsoft Office Excel 97-2003 Worksheet</vt:lpstr>
      <vt:lpstr>Rebiun conference. Barcelona. 3 Nov 2011. Reconfiguring library boundaries and focus in a network environment. Lorcan Dempsey. OCLC. @lorcanD  </vt:lpstr>
      <vt:lpstr>Slide 2</vt:lpstr>
      <vt:lpstr>overview</vt:lpstr>
      <vt:lpstr>Slide 4</vt:lpstr>
      <vt:lpstr>Slide 5</vt:lpstr>
      <vt:lpstr>Slide 6</vt:lpstr>
      <vt:lpstr>Slide 7</vt:lpstr>
      <vt:lpstr>Slide 8</vt:lpstr>
      <vt:lpstr>Slide 9</vt:lpstr>
      <vt:lpstr>Slide 10</vt:lpstr>
      <vt:lpstr>Slide 11</vt:lpstr>
      <vt:lpstr>The network reconfigures the library</vt:lpstr>
      <vt:lpstr>Institution  scale</vt:lpstr>
      <vt:lpstr>Slide 14</vt:lpstr>
      <vt:lpstr>Slide 15</vt:lpstr>
      <vt:lpstr>The network is reconfiguring  whole industries …      research &amp; learning </vt:lpstr>
      <vt:lpstr>Consolidation  at scale</vt:lpstr>
      <vt:lpstr>Consolidation  at scale</vt:lpstr>
      <vt:lpstr>Slide 19</vt:lpstr>
      <vt:lpstr>a Coasian view of the academic library</vt:lpstr>
      <vt:lpstr>Boundaries</vt:lpstr>
      <vt:lpstr>Information management?</vt:lpstr>
      <vt:lpstr>Strategy:</vt:lpstr>
      <vt:lpstr>Specialization: what business are you really in?</vt:lpstr>
      <vt:lpstr>Slide 25</vt:lpstr>
      <vt:lpstr>Slide 26</vt:lpstr>
      <vt:lpstr>Core components  of a firm</vt:lpstr>
      <vt:lpstr>Slide 28</vt:lpstr>
      <vt:lpstr>Slide 29</vt:lpstr>
      <vt:lpstr>Collections</vt:lpstr>
      <vt:lpstr>Space</vt:lpstr>
      <vt:lpstr>Find members of a group in the library ….</vt:lpstr>
      <vt:lpstr>Expertise</vt:lpstr>
      <vt:lpstr>Services</vt:lpstr>
      <vt:lpstr>Service</vt:lpstr>
      <vt:lpstr>Slide 36</vt:lpstr>
      <vt:lpstr>Systems</vt:lpstr>
      <vt:lpstr>Disclosure vs discovery</vt:lpstr>
      <vt:lpstr>Externalization</vt:lpstr>
      <vt:lpstr>Slide 40</vt:lpstr>
      <vt:lpstr>Slide 41</vt:lpstr>
      <vt:lpstr>Slide 42</vt:lpstr>
      <vt:lpstr>Slide 43</vt:lpstr>
      <vt:lpstr>Some directions</vt:lpstr>
      <vt:lpstr>Slide 45</vt:lpstr>
    </vt:vector>
  </TitlesOfParts>
  <Company>OCLC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dempseyl</dc:creator>
  <cp:lastModifiedBy>conferp</cp:lastModifiedBy>
  <cp:revision>41</cp:revision>
  <dcterms:created xsi:type="dcterms:W3CDTF">2011-10-27T13:06:39Z</dcterms:created>
  <dcterms:modified xsi:type="dcterms:W3CDTF">2011-11-07T20:27:01Z</dcterms:modified>
</cp:coreProperties>
</file>